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11"/>
  </p:notesMasterIdLst>
  <p:handoutMasterIdLst>
    <p:handoutMasterId r:id="rId12"/>
  </p:handoutMasterIdLst>
  <p:sldIdLst>
    <p:sldId id="841" r:id="rId2"/>
    <p:sldId id="329" r:id="rId3"/>
    <p:sldId id="260" r:id="rId4"/>
    <p:sldId id="840" r:id="rId5"/>
    <p:sldId id="261" r:id="rId6"/>
    <p:sldId id="334" r:id="rId7"/>
    <p:sldId id="323" r:id="rId8"/>
    <p:sldId id="264" r:id="rId9"/>
    <p:sldId id="839" r:id="rId10"/>
  </p:sldIdLst>
  <p:sldSz cx="9144000" cy="6858000" type="screen4x3"/>
  <p:notesSz cx="6797675" cy="9926638"/>
  <p:defaultTextStyle>
    <a:defPPr>
      <a:defRPr lang="en-GB"/>
    </a:defPPr>
    <a:lvl1pPr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1pPr>
    <a:lvl2pPr marL="4572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2pPr>
    <a:lvl3pPr marL="9144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3pPr>
    <a:lvl4pPr marL="13716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4pPr>
    <a:lvl5pPr marL="18288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5pPr>
    <a:lvl6pPr marL="2286000" algn="l" defTabSz="914400" rtl="0" eaLnBrk="1" latinLnBrk="0" hangingPunct="1">
      <a:defRPr sz="1200" kern="1200">
        <a:solidFill>
          <a:srgbClr val="0F5494"/>
        </a:solidFill>
        <a:latin typeface="Verdana" panose="020B0604030504040204" pitchFamily="34" charset="0"/>
        <a:ea typeface="+mn-ea"/>
        <a:cs typeface="+mn-cs"/>
      </a:defRPr>
    </a:lvl6pPr>
    <a:lvl7pPr marL="2743200" algn="l" defTabSz="914400" rtl="0" eaLnBrk="1" latinLnBrk="0" hangingPunct="1">
      <a:defRPr sz="1200" kern="1200">
        <a:solidFill>
          <a:srgbClr val="0F5494"/>
        </a:solidFill>
        <a:latin typeface="Verdana" panose="020B0604030504040204" pitchFamily="34" charset="0"/>
        <a:ea typeface="+mn-ea"/>
        <a:cs typeface="+mn-cs"/>
      </a:defRPr>
    </a:lvl7pPr>
    <a:lvl8pPr marL="3200400" algn="l" defTabSz="914400" rtl="0" eaLnBrk="1" latinLnBrk="0" hangingPunct="1">
      <a:defRPr sz="1200" kern="1200">
        <a:solidFill>
          <a:srgbClr val="0F5494"/>
        </a:solidFill>
        <a:latin typeface="Verdana" panose="020B0604030504040204" pitchFamily="34" charset="0"/>
        <a:ea typeface="+mn-ea"/>
        <a:cs typeface="+mn-cs"/>
      </a:defRPr>
    </a:lvl8pPr>
    <a:lvl9pPr marL="3657600" algn="l" defTabSz="914400" rtl="0" eaLnBrk="1" latinLnBrk="0" hangingPunct="1">
      <a:defRPr sz="1200" kern="1200">
        <a:solidFill>
          <a:srgbClr val="0F5494"/>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de Bournonville" initials="" lastIdx="13" clrIdx="0"/>
  <p:cmAuthor id="2" name="RAMSEY Fiona (DEVCO)" initials="RF(" lastIdx="5" clrIdx="1">
    <p:extLst>
      <p:ext uri="{19B8F6BF-5375-455C-9EA6-DF929625EA0E}">
        <p15:presenceInfo xmlns:p15="http://schemas.microsoft.com/office/powerpoint/2012/main" userId="RAMSEY Fiona (DEVCO)" providerId="None"/>
      </p:ext>
    </p:extLst>
  </p:cmAuthor>
  <p:cmAuthor id="3" name="Sibylle Koenig" initials="SK" lastIdx="11" clrIdx="2">
    <p:extLst>
      <p:ext uri="{19B8F6BF-5375-455C-9EA6-DF929625EA0E}">
        <p15:presenceInfo xmlns:p15="http://schemas.microsoft.com/office/powerpoint/2012/main" userId="8e69258a572ead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4"/>
    <a:srgbClr val="008000"/>
    <a:srgbClr val="0F5494"/>
    <a:srgbClr val="2D5EC1"/>
    <a:srgbClr val="BDDEFF"/>
    <a:srgbClr val="3166CF"/>
    <a:srgbClr val="3E6FD2"/>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4" autoAdjust="0"/>
    <p:restoredTop sz="78233" autoAdjust="0"/>
  </p:normalViewPr>
  <p:slideViewPr>
    <p:cSldViewPr>
      <p:cViewPr varScale="1">
        <p:scale>
          <a:sx n="54" d="100"/>
          <a:sy n="54" d="100"/>
        </p:scale>
        <p:origin x="1676"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92F739-4542-492B-85E6-8BCFB1070115}"/>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a:p>
        </p:txBody>
      </p:sp>
      <p:sp>
        <p:nvSpPr>
          <p:cNvPr id="37891" name="Rectangle 3">
            <a:extLst>
              <a:ext uri="{FF2B5EF4-FFF2-40B4-BE49-F238E27FC236}">
                <a16:creationId xmlns:a16="http://schemas.microsoft.com/office/drawing/2014/main" id="{109C6C7C-FC43-448E-B08F-3BF3F4AB7A1C}"/>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endParaRPr lang="en-GB" altLang="en-US"/>
          </a:p>
        </p:txBody>
      </p:sp>
      <p:sp>
        <p:nvSpPr>
          <p:cNvPr id="37892" name="Rectangle 4">
            <a:extLst>
              <a:ext uri="{FF2B5EF4-FFF2-40B4-BE49-F238E27FC236}">
                <a16:creationId xmlns:a16="http://schemas.microsoft.com/office/drawing/2014/main" id="{05212ABC-2445-47CE-8392-C539724E890D}"/>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a:p>
        </p:txBody>
      </p:sp>
      <p:sp>
        <p:nvSpPr>
          <p:cNvPr id="37893" name="Rectangle 5">
            <a:extLst>
              <a:ext uri="{FF2B5EF4-FFF2-40B4-BE49-F238E27FC236}">
                <a16:creationId xmlns:a16="http://schemas.microsoft.com/office/drawing/2014/main" id="{8B48FFE6-F610-4FC9-86EF-9DE69851ADAB}"/>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fld id="{4597D2C6-5FF1-4A15-BA7D-6781955FCEA9}"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A730B9C-1A23-47FC-8E93-ADD015819A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a:p>
        </p:txBody>
      </p:sp>
      <p:sp>
        <p:nvSpPr>
          <p:cNvPr id="36867" name="Rectangle 3">
            <a:extLst>
              <a:ext uri="{FF2B5EF4-FFF2-40B4-BE49-F238E27FC236}">
                <a16:creationId xmlns:a16="http://schemas.microsoft.com/office/drawing/2014/main" id="{EE31ACBD-7F01-4B6D-8F35-000606928A57}"/>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endParaRPr lang="en-GB" altLang="en-US"/>
          </a:p>
        </p:txBody>
      </p:sp>
      <p:sp>
        <p:nvSpPr>
          <p:cNvPr id="20484" name="Rectangle 4">
            <a:extLst>
              <a:ext uri="{FF2B5EF4-FFF2-40B4-BE49-F238E27FC236}">
                <a16:creationId xmlns:a16="http://schemas.microsoft.com/office/drawing/2014/main" id="{C931FC89-72B2-4BF0-A82A-6DA70FB98FE5}"/>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a:extLst>
              <a:ext uri="{FF2B5EF4-FFF2-40B4-BE49-F238E27FC236}">
                <a16:creationId xmlns:a16="http://schemas.microsoft.com/office/drawing/2014/main" id="{CC87510B-5293-4C3C-926D-F126D5616140}"/>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6870" name="Rectangle 6">
            <a:extLst>
              <a:ext uri="{FF2B5EF4-FFF2-40B4-BE49-F238E27FC236}">
                <a16:creationId xmlns:a16="http://schemas.microsoft.com/office/drawing/2014/main" id="{A2AEB13C-0B54-4264-BED9-1DAABE146CA6}"/>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panose="020B0604020202020204" pitchFamily="34" charset="0"/>
              </a:defRPr>
            </a:lvl1pPr>
          </a:lstStyle>
          <a:p>
            <a:pPr>
              <a:defRPr/>
            </a:pPr>
            <a:endParaRPr lang="en-GB" altLang="en-US"/>
          </a:p>
        </p:txBody>
      </p:sp>
      <p:sp>
        <p:nvSpPr>
          <p:cNvPr id="36871" name="Rectangle 7">
            <a:extLst>
              <a:ext uri="{FF2B5EF4-FFF2-40B4-BE49-F238E27FC236}">
                <a16:creationId xmlns:a16="http://schemas.microsoft.com/office/drawing/2014/main" id="{435A5BE4-415F-4A12-AB20-4C267F0606E0}"/>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pPr>
              <a:defRPr/>
            </a:pPr>
            <a:fld id="{C68EB76D-5C1F-4BF0-AF7F-019D04A7A84C}"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FACILITATOR: WHOLE SESSION</a:t>
            </a:r>
          </a:p>
        </p:txBody>
      </p:sp>
      <p:sp>
        <p:nvSpPr>
          <p:cNvPr id="4" name="Marcador de número de diapositiva 3"/>
          <p:cNvSpPr>
            <a:spLocks noGrp="1"/>
          </p:cNvSpPr>
          <p:nvPr>
            <p:ph type="sldNum" sz="quarter" idx="5"/>
          </p:nvPr>
        </p:nvSpPr>
        <p:spPr/>
        <p:txBody>
          <a:bodyPr/>
          <a:lstStyle/>
          <a:p>
            <a:pPr>
              <a:defRPr/>
            </a:pPr>
            <a:fld id="{C68EB76D-5C1F-4BF0-AF7F-019D04A7A84C}" type="slidenum">
              <a:rPr lang="en-GB" altLang="en-US" smtClean="0"/>
              <a:pPr>
                <a:defRPr/>
              </a:pPr>
              <a:t>1</a:t>
            </a:fld>
            <a:endParaRPr lang="en-GB" altLang="en-US" dirty="0"/>
          </a:p>
        </p:txBody>
      </p:sp>
    </p:spTree>
    <p:extLst>
      <p:ext uri="{BB962C8B-B14F-4D97-AF65-F5344CB8AC3E}">
        <p14:creationId xmlns:p14="http://schemas.microsoft.com/office/powerpoint/2010/main" val="322914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7B505D9-AFEB-443D-ACE1-DD122FA40C13}"/>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0178D644-013F-4B74-8561-253A30B38855}"/>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BE" sz="1200" b="1" i="0" dirty="0"/>
              <a:t>Trainer</a:t>
            </a:r>
            <a:r>
              <a:rPr lang="en-GB" altLang="en-BE" sz="1200" i="0" dirty="0"/>
              <a:t>: As seen during our introductory exercise this morning, JP can mean a lot of different things for different people. This is not a bad thing, as JP should, essentially, be about “working better together” towards shared results., in the largest sense of the term. It is a voluntary and flexible process which should be tailored to each country context and adaptable to the changing needs of the partner country. For that same reason, Joint Programming should not be seen as being restricted to development cooperation programming – it can be a tool for improving joint, European external action as a whole.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BE" sz="1200" b="1"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BE" sz="1200" b="1" i="0" dirty="0"/>
              <a:t>In a nutshell: If JP does not make sense at country level, it does not make sense at all!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BE" sz="1200"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BE" sz="1200" i="0" dirty="0"/>
              <a:t>Fortunately, we know from past JP evaluations, missions and feasibility exercises that most of the European partners in country who have, in the past, decided to engage in JP did so on the basis of a perceived </a:t>
            </a:r>
            <a:r>
              <a:rPr lang="en-GB" altLang="en-BE" sz="1200" b="1" i="0" dirty="0"/>
              <a:t>clear, added value of the process within their country contexts.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BE" sz="1200" i="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BE" sz="1200" i="0" dirty="0"/>
          </a:p>
          <a:p>
            <a:endParaRPr lang="en-GB" altLang="en-US" dirty="0"/>
          </a:p>
        </p:txBody>
      </p:sp>
      <p:sp>
        <p:nvSpPr>
          <p:cNvPr id="32772" name="Slide Number Placeholder 3">
            <a:extLst>
              <a:ext uri="{FF2B5EF4-FFF2-40B4-BE49-F238E27FC236}">
                <a16:creationId xmlns:a16="http://schemas.microsoft.com/office/drawing/2014/main" id="{26B174E0-3918-4712-AF9B-3DC966C3D069}"/>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478CE92-2627-47E3-B3E1-92AD8A151B6E}" type="slidenum">
              <a:rPr lang="en-GB" altLang="en-US" smtClean="0">
                <a:solidFill>
                  <a:schemeClr val="tx1"/>
                </a:solidFill>
                <a:latin typeface="Arial" panose="020B0604020202020204" pitchFamily="34" charset="0"/>
              </a:rPr>
              <a:pPr/>
              <a:t>2</a:t>
            </a:fld>
            <a:endParaRPr lang="en-GB" altLang="en-US">
              <a:solidFill>
                <a:schemeClr val="tx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7BB41BB-24DD-43F9-8023-51446026E65B}"/>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1E7B2C76-ADD3-4C27-AFE7-0EC45001C8D1}"/>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t>Trainer: So, what is this added value of working better together? </a:t>
            </a:r>
            <a:endParaRPr lang="en-GB" b="1" dirty="0"/>
          </a:p>
          <a:p>
            <a:r>
              <a:rPr lang="en-GB" altLang="en-US" b="0" dirty="0"/>
              <a:t>As you can see on the first picture, t</a:t>
            </a:r>
            <a:r>
              <a:rPr lang="en-GB" altLang="en-US" dirty="0"/>
              <a:t>he cobra is a shared problem like poverty. The </a:t>
            </a:r>
            <a:r>
              <a:rPr lang="en-GB" altLang="en-US" dirty="0" err="1"/>
              <a:t>mongeese</a:t>
            </a:r>
            <a:r>
              <a:rPr lang="en-GB" altLang="en-US" dirty="0"/>
              <a:t> are the EU, EU MS, like-minded donors </a:t>
            </a:r>
            <a:r>
              <a:rPr lang="en-GB" altLang="en-US" b="1" i="1" u="sng" dirty="0"/>
              <a:t>and partner governments </a:t>
            </a:r>
            <a:r>
              <a:rPr lang="en-GB" altLang="en-US" b="1" i="1" dirty="0"/>
              <a:t>working together</a:t>
            </a:r>
            <a:r>
              <a:rPr lang="en-GB" altLang="en-US" dirty="0"/>
              <a:t> to address shared challenges. Our collective European efforts – combined with national partners including Government, NGOs and the private sector – can be more effective in formulating strategies and implementing effective approaches.</a:t>
            </a:r>
          </a:p>
          <a:p>
            <a:endParaRPr lang="en-GB" altLang="en-US" dirty="0"/>
          </a:p>
          <a:p>
            <a:r>
              <a:rPr lang="en-GB" altLang="en-US" dirty="0"/>
              <a:t>The second picture emphasises how we can build on one another’s experience and skills to reach new heights. </a:t>
            </a:r>
          </a:p>
          <a:p>
            <a:r>
              <a:rPr lang="en-GB" altLang="en-US" dirty="0"/>
              <a:t>The human tower demonstrates the somewhat organic approach to “working better together”. It also emphasises that the approach has been strongly influenced by individuals with a high level of personal commitment. </a:t>
            </a:r>
          </a:p>
        </p:txBody>
      </p:sp>
      <p:sp>
        <p:nvSpPr>
          <p:cNvPr id="30724" name="Slide Number Placeholder 3">
            <a:extLst>
              <a:ext uri="{FF2B5EF4-FFF2-40B4-BE49-F238E27FC236}">
                <a16:creationId xmlns:a16="http://schemas.microsoft.com/office/drawing/2014/main" id="{744E6883-FECD-4CC0-A76F-DEBFE5FC1783}"/>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035A13C5-DE0E-41A1-933A-941C2991C0EB}" type="slidenum">
              <a:rPr lang="en-GB" altLang="en-US" smtClean="0">
                <a:solidFill>
                  <a:schemeClr val="tx1"/>
                </a:solidFill>
                <a:latin typeface="Arial" panose="020B0604020202020204" pitchFamily="34" charset="0"/>
              </a:rPr>
              <a:pPr/>
              <a:t>3</a:t>
            </a:fld>
            <a:endParaRPr lang="en-GB" altLang="en-US">
              <a:solidFill>
                <a:schemeClr val="tx1"/>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7BB41BB-24DD-43F9-8023-51446026E65B}"/>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1E7B2C76-ADD3-4C27-AFE7-0EC45001C8D1}"/>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t>Trainer: So, what is this added value of working better together? </a:t>
            </a:r>
            <a:endParaRPr lang="en-GB" b="1" dirty="0"/>
          </a:p>
          <a:p>
            <a:r>
              <a:rPr lang="en-GB" altLang="en-US" b="0" dirty="0"/>
              <a:t>As you can see on the first picture, t</a:t>
            </a:r>
            <a:r>
              <a:rPr lang="en-GB" altLang="en-US" dirty="0"/>
              <a:t>he cobra is a shared problem like poverty. The </a:t>
            </a:r>
            <a:r>
              <a:rPr lang="en-GB" altLang="en-US" dirty="0" err="1"/>
              <a:t>mongeese</a:t>
            </a:r>
            <a:r>
              <a:rPr lang="en-GB" altLang="en-US" dirty="0"/>
              <a:t> are the EU, EU MS, like-minded donors </a:t>
            </a:r>
            <a:r>
              <a:rPr lang="en-GB" altLang="en-US" b="1" i="1" u="sng" dirty="0"/>
              <a:t>and partner governments </a:t>
            </a:r>
            <a:r>
              <a:rPr lang="en-GB" altLang="en-US" b="1" i="1" dirty="0"/>
              <a:t>working together</a:t>
            </a:r>
            <a:r>
              <a:rPr lang="en-GB" altLang="en-US" dirty="0"/>
              <a:t> to address shared challenges. Our collective European efforts – combined with national partners including Government, NGOs and the private sector – can be more effective in formulating strategies and implementing effective approaches.</a:t>
            </a:r>
          </a:p>
          <a:p>
            <a:endParaRPr lang="en-GB" altLang="en-US" dirty="0"/>
          </a:p>
          <a:p>
            <a:r>
              <a:rPr lang="en-GB" altLang="en-US" dirty="0"/>
              <a:t>The second picture emphasises how we can build on one another’s experience and skills to reach new heights. </a:t>
            </a:r>
          </a:p>
          <a:p>
            <a:r>
              <a:rPr lang="en-GB" altLang="en-US" dirty="0"/>
              <a:t>The human tower demonstrates the somewhat organic approach to “working better together”. It also emphasises that the approach has been strongly influenced by individuals with a high level of personal commitment. </a:t>
            </a:r>
          </a:p>
        </p:txBody>
      </p:sp>
      <p:sp>
        <p:nvSpPr>
          <p:cNvPr id="30724" name="Slide Number Placeholder 3">
            <a:extLst>
              <a:ext uri="{FF2B5EF4-FFF2-40B4-BE49-F238E27FC236}">
                <a16:creationId xmlns:a16="http://schemas.microsoft.com/office/drawing/2014/main" id="{744E6883-FECD-4CC0-A76F-DEBFE5FC1783}"/>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035A13C5-DE0E-41A1-933A-941C2991C0EB}" type="slidenum">
              <a:rPr lang="en-GB" altLang="en-US" smtClean="0">
                <a:solidFill>
                  <a:schemeClr val="tx1"/>
                </a:solidFill>
                <a:latin typeface="Arial" panose="020B0604020202020204" pitchFamily="34" charset="0"/>
              </a:rPr>
              <a:pPr/>
              <a:t>4</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833006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D4783D9-E7F2-44F5-9C7C-F432EEC219E6}"/>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FEE1F723-A356-4FB0-9815-3D5974C2B264}"/>
              </a:ext>
            </a:extLst>
          </p:cNvPr>
          <p:cNvSpPr>
            <a:spLocks noGrp="1" noChangeArrowheads="1"/>
          </p:cNvSpPr>
          <p:nvPr>
            <p:ph type="body" idx="1"/>
          </p:nvPr>
        </p:nvSpPr>
        <p:spPr>
          <a:noFill/>
        </p:spPr>
        <p:txBody>
          <a:bodyPr/>
          <a:lstStyle/>
          <a:p>
            <a:r>
              <a:rPr lang="en-GB" altLang="en-US" b="1" dirty="0"/>
              <a:t>Trainer: </a:t>
            </a:r>
            <a:r>
              <a:rPr lang="en-GB" altLang="en-US" dirty="0"/>
              <a:t>In the context of development cooperation, this joined-up approach matters more than ever before.</a:t>
            </a:r>
          </a:p>
          <a:p>
            <a:endParaRPr lang="en-GB" altLang="en-US" dirty="0"/>
          </a:p>
          <a:p>
            <a:r>
              <a:rPr lang="en-GB" altLang="en-US" dirty="0"/>
              <a:t>This global analysis of ODA shows that the EU and its MS can have much greater impact, visibility and influence when they are represented as a common block. The EU combined ODA contribution – almost USD 80 billion in 2017 – is 2,5 times as big as that of the second largest donor, the US with USD 31 billion.</a:t>
            </a:r>
          </a:p>
          <a:p>
            <a:endParaRPr lang="en-GB" altLang="en-US" dirty="0"/>
          </a:p>
          <a:p>
            <a:r>
              <a:rPr lang="en-GB" altLang="en-US" dirty="0"/>
              <a:t>-----------------------------</a:t>
            </a:r>
          </a:p>
          <a:p>
            <a:r>
              <a:rPr lang="en-GB" altLang="en-US" i="1" dirty="0"/>
              <a:t>[N.B. The numbers in this slide are all from the OECD/DAC CRS Database, downloaded February 2019 (USD 189.7 billion). The exception is for China, which is an estimate of annual commitments (not disbursements) of approximately USD 10 billion annually taken from an </a:t>
            </a:r>
            <a:r>
              <a:rPr lang="en-GB" altLang="en-US" i="1" dirty="0" err="1"/>
              <a:t>AidData</a:t>
            </a:r>
            <a:r>
              <a:rPr lang="en-GB" altLang="en-US" i="1" dirty="0"/>
              <a:t> paper]</a:t>
            </a:r>
          </a:p>
          <a:p>
            <a:endParaRPr lang="en-GB" altLang="en-US" i="1" dirty="0"/>
          </a:p>
          <a:p>
            <a:r>
              <a:rPr lang="en-GB" sz="1200" b="0" i="1" u="none" strike="noStrike" dirty="0">
                <a:effectLst/>
                <a:latin typeface="Arial" panose="020B0604020202020204" pitchFamily="34" charset="0"/>
              </a:rPr>
              <a:t>http://docs.aiddata.org/ad4/pdfs/WPS46_Aid_China_and_Growth.pdf</a:t>
            </a:r>
            <a:r>
              <a:rPr lang="en-GB" i="1" dirty="0"/>
              <a:t>  </a:t>
            </a:r>
            <a:endParaRPr lang="en-GB" altLang="en-US" i="1" dirty="0"/>
          </a:p>
        </p:txBody>
      </p:sp>
      <p:sp>
        <p:nvSpPr>
          <p:cNvPr id="34820" name="Slide Number Placeholder 3">
            <a:extLst>
              <a:ext uri="{FF2B5EF4-FFF2-40B4-BE49-F238E27FC236}">
                <a16:creationId xmlns:a16="http://schemas.microsoft.com/office/drawing/2014/main" id="{49BA524F-38E9-473F-A568-FF781CAB288D}"/>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3D1C95D3-55D1-48FB-975C-9A40284B5CF3}" type="slidenum">
              <a:rPr lang="en-GB" altLang="en-US" smtClean="0">
                <a:solidFill>
                  <a:schemeClr val="tx1"/>
                </a:solidFill>
                <a:latin typeface="Arial" panose="020B0604020202020204" pitchFamily="34" charset="0"/>
              </a:rPr>
              <a:pPr/>
              <a:t>5</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31274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7B505D9-AFEB-443D-ACE1-DD122FA40C13}"/>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0178D644-013F-4B74-8561-253A30B38855}"/>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t>Trainer</a:t>
            </a:r>
            <a:r>
              <a:rPr lang="es-ES" altLang="en-US" b="1" dirty="0"/>
              <a:t>: </a:t>
            </a:r>
            <a:r>
              <a:rPr lang="es-ES" altLang="en-US" b="0" dirty="0"/>
              <a:t>As </a:t>
            </a:r>
            <a:r>
              <a:rPr lang="es-ES" altLang="en-US" b="0" dirty="0" err="1"/>
              <a:t>we</a:t>
            </a:r>
            <a:r>
              <a:rPr lang="es-ES" altLang="en-US" b="0" dirty="0"/>
              <a:t> can </a:t>
            </a:r>
            <a:r>
              <a:rPr lang="es-ES" altLang="en-US" b="0" dirty="0" err="1"/>
              <a:t>see</a:t>
            </a:r>
            <a:r>
              <a:rPr lang="es-ES" altLang="en-US" b="0" dirty="0"/>
              <a:t> </a:t>
            </a:r>
            <a:r>
              <a:rPr lang="es-ES" altLang="en-US" b="0" dirty="0" err="1"/>
              <a:t>from</a:t>
            </a:r>
            <a:r>
              <a:rPr lang="es-ES" altLang="en-US" b="0" dirty="0"/>
              <a:t> </a:t>
            </a:r>
            <a:r>
              <a:rPr lang="es-ES" altLang="en-US" b="0" dirty="0" err="1"/>
              <a:t>these</a:t>
            </a:r>
            <a:r>
              <a:rPr lang="es-ES" altLang="en-US" b="0" dirty="0"/>
              <a:t> </a:t>
            </a:r>
            <a:r>
              <a:rPr lang="es-ES" altLang="en-US" b="0" dirty="0" err="1"/>
              <a:t>strong</a:t>
            </a:r>
            <a:r>
              <a:rPr lang="es-ES" altLang="en-US" b="0" dirty="0"/>
              <a:t> </a:t>
            </a:r>
            <a:r>
              <a:rPr lang="es-ES" altLang="en-US" b="0" dirty="0" err="1"/>
              <a:t>policy</a:t>
            </a:r>
            <a:r>
              <a:rPr lang="es-ES" altLang="en-US" b="0" dirty="0"/>
              <a:t> </a:t>
            </a:r>
            <a:r>
              <a:rPr lang="es-ES" altLang="en-US" b="0" dirty="0" err="1"/>
              <a:t>commitments</a:t>
            </a:r>
            <a:r>
              <a:rPr lang="es-ES" altLang="en-US" b="0" dirty="0"/>
              <a:t>, </a:t>
            </a:r>
            <a:r>
              <a:rPr lang="es-ES" altLang="en-US" b="0" dirty="0" err="1"/>
              <a:t>there</a:t>
            </a:r>
            <a:r>
              <a:rPr lang="es-ES" altLang="en-US" b="0" dirty="0"/>
              <a:t> </a:t>
            </a:r>
            <a:r>
              <a:rPr lang="es-ES" altLang="en-US" b="0" dirty="0" err="1"/>
              <a:t>is</a:t>
            </a:r>
            <a:r>
              <a:rPr lang="es-ES" altLang="en-US" b="0" dirty="0"/>
              <a:t> a </a:t>
            </a:r>
            <a:r>
              <a:rPr lang="es-ES" altLang="en-US" b="0" dirty="0" err="1"/>
              <a:t>clear</a:t>
            </a:r>
            <a:r>
              <a:rPr lang="es-ES" altLang="en-US" b="0" dirty="0"/>
              <a:t> </a:t>
            </a:r>
            <a:r>
              <a:rPr lang="es-ES" altLang="en-US" b="0" dirty="0" err="1"/>
              <a:t>recognition</a:t>
            </a:r>
            <a:r>
              <a:rPr lang="es-ES" altLang="en-US" b="0" dirty="0"/>
              <a:t> </a:t>
            </a:r>
            <a:r>
              <a:rPr lang="es-ES" altLang="en-US" b="0" dirty="0" err="1"/>
              <a:t>of</a:t>
            </a:r>
            <a:r>
              <a:rPr lang="es-ES" altLang="en-US" b="0" dirty="0"/>
              <a:t> </a:t>
            </a:r>
            <a:r>
              <a:rPr lang="es-ES" altLang="en-US" b="0" dirty="0" err="1"/>
              <a:t>the</a:t>
            </a:r>
            <a:r>
              <a:rPr lang="es-ES" altLang="en-US" b="0" dirty="0"/>
              <a:t> </a:t>
            </a:r>
            <a:r>
              <a:rPr lang="es-ES" altLang="en-US" b="0" dirty="0" err="1"/>
              <a:t>added</a:t>
            </a:r>
            <a:r>
              <a:rPr lang="es-ES" altLang="en-US" b="0" dirty="0"/>
              <a:t> </a:t>
            </a:r>
            <a:r>
              <a:rPr lang="es-ES" altLang="en-US" b="0" dirty="0" err="1"/>
              <a:t>value</a:t>
            </a:r>
            <a:r>
              <a:rPr lang="es-ES" altLang="en-US" b="0" dirty="0"/>
              <a:t> </a:t>
            </a:r>
            <a:r>
              <a:rPr lang="es-ES" altLang="en-US" b="0" dirty="0" err="1"/>
              <a:t>of</a:t>
            </a:r>
            <a:r>
              <a:rPr lang="es-ES" altLang="en-US" b="0" dirty="0"/>
              <a:t> </a:t>
            </a:r>
            <a:r>
              <a:rPr lang="es-ES" altLang="en-US" b="0" dirty="0" err="1"/>
              <a:t>Joint</a:t>
            </a:r>
            <a:r>
              <a:rPr lang="es-ES" altLang="en-US" b="0" dirty="0"/>
              <a:t> </a:t>
            </a:r>
            <a:r>
              <a:rPr lang="es-ES" altLang="en-US" b="0" dirty="0" err="1"/>
              <a:t>Programming</a:t>
            </a:r>
            <a:r>
              <a:rPr lang="es-ES" altLang="en-US" b="0" dirty="0"/>
              <a:t> at HQ </a:t>
            </a:r>
            <a:r>
              <a:rPr lang="es-ES" altLang="en-US" b="0" dirty="0" err="1"/>
              <a:t>levels</a:t>
            </a:r>
            <a:r>
              <a:rPr lang="es-ES" altLang="en-US" b="0" dirty="0"/>
              <a:t>. </a:t>
            </a:r>
            <a:r>
              <a:rPr lang="es-ES" altLang="en-US" b="0" dirty="0" err="1"/>
              <a:t>But</a:t>
            </a:r>
            <a:r>
              <a:rPr lang="es-ES" altLang="en-US" b="0" dirty="0"/>
              <a:t> </a:t>
            </a:r>
            <a:r>
              <a:rPr lang="es-ES" altLang="en-US" b="0" dirty="0" err="1"/>
              <a:t>how</a:t>
            </a:r>
            <a:r>
              <a:rPr lang="es-ES" altLang="en-US" b="0" dirty="0"/>
              <a:t> </a:t>
            </a:r>
            <a:r>
              <a:rPr lang="es-ES" altLang="en-US" b="0" dirty="0" err="1"/>
              <a:t>does</a:t>
            </a:r>
            <a:r>
              <a:rPr lang="es-ES" altLang="en-US" b="0" dirty="0"/>
              <a:t> </a:t>
            </a:r>
            <a:r>
              <a:rPr lang="es-ES" altLang="en-US" b="0" dirty="0" err="1"/>
              <a:t>it</a:t>
            </a:r>
            <a:r>
              <a:rPr lang="es-ES" altLang="en-US" b="0" dirty="0"/>
              <a:t> </a:t>
            </a:r>
            <a:r>
              <a:rPr lang="es-ES" altLang="en-US" b="0" dirty="0" err="1"/>
              <a:t>matter</a:t>
            </a:r>
            <a:r>
              <a:rPr lang="es-ES" altLang="en-US" b="0" dirty="0"/>
              <a:t> at </a:t>
            </a:r>
            <a:r>
              <a:rPr lang="es-ES" altLang="en-US" b="1" dirty="0"/>
              <a:t>country </a:t>
            </a:r>
            <a:r>
              <a:rPr lang="es-ES" altLang="en-US" b="1" dirty="0" err="1"/>
              <a:t>level</a:t>
            </a:r>
            <a:r>
              <a:rPr lang="es-ES" altLang="en-US" b="1" dirty="0"/>
              <a:t>?  H</a:t>
            </a:r>
            <a:r>
              <a:rPr lang="en-GB" altLang="en-US" b="1" dirty="0"/>
              <a:t>ere is what some of YOU have said in the pre-training survey – and what other practitioners say - about the value of working better together at country level: </a:t>
            </a:r>
            <a:endParaRPr lang="en-GB" altLang="en-US" b="0" dirty="0"/>
          </a:p>
          <a:p>
            <a:pPr marL="171450" indent="-171450">
              <a:buFont typeface="Arial" panose="020B0604020202020204" pitchFamily="34" charset="0"/>
              <a:buChar char="•"/>
            </a:pPr>
            <a:r>
              <a:rPr lang="en-GB" altLang="en-US" b="0" dirty="0"/>
              <a:t>The most commonly shared perception among practitioners is that JP increases </a:t>
            </a:r>
            <a:r>
              <a:rPr lang="en-GB" altLang="en-US" dirty="0"/>
              <a:t>the </a:t>
            </a:r>
            <a:r>
              <a:rPr lang="en-GB" altLang="en-US" b="1" dirty="0"/>
              <a:t>value and visibility of European ODA,</a:t>
            </a:r>
            <a:r>
              <a:rPr lang="en-GB" altLang="en-US" dirty="0"/>
              <a:t> both vis-à-vis partner country governments and European tax payers, by promoting a single “EU Brand” of high quality and quantity support, </a:t>
            </a:r>
            <a:r>
              <a:rPr lang="en-GB" altLang="en-US" u="sng" dirty="0"/>
              <a:t>including through joint communication and visibility actions</a:t>
            </a:r>
            <a:r>
              <a:rPr lang="en-GB" altLang="en-US" dirty="0"/>
              <a:t>. This helps addressing and some of the new phenomena challenging the principles, weight and impact of EU ODA – for example, the rise of new donors with different ODA approaches and agendas (e.g. China), as well as the weight of increased domestic resource mobilisation in many partner countries. </a:t>
            </a:r>
          </a:p>
          <a:p>
            <a:pPr marL="171450" indent="-171450">
              <a:buFont typeface="Arial" panose="020B0604020202020204" pitchFamily="34" charset="0"/>
              <a:buChar char="•"/>
            </a:pPr>
            <a:r>
              <a:rPr lang="en-GB" altLang="en-US" b="1" dirty="0"/>
              <a:t>Information and data-sharing </a:t>
            </a:r>
            <a:r>
              <a:rPr lang="en-GB" altLang="en-US" dirty="0"/>
              <a:t>was also mentioned by many of you as a key positive element of JP.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BE" b="1" i="0" dirty="0"/>
              <a:t>Speaking with one voice increases the EU's reach in the policy and political dialogue with the government and other emerging donors.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altLang="en-BE" i="0" dirty="0"/>
              <a:t>     For example in Cambodia case: Human Rights dialogue. </a:t>
            </a:r>
          </a:p>
          <a:p>
            <a:pPr marL="171450" indent="-171450">
              <a:buFont typeface="Arial" panose="020B0604020202020204" pitchFamily="34" charset="0"/>
              <a:buChar char="•"/>
              <a:defRPr/>
            </a:pPr>
            <a:r>
              <a:rPr lang="en-GB" altLang="en-BE" b="1" i="0" dirty="0"/>
              <a:t>Intensifies and formalizes joint implementation – “Working together is the norm, not the exception”(Tunisia). However: JP objectives </a:t>
            </a:r>
            <a:r>
              <a:rPr lang="en-GB" altLang="en-BE" b="0" i="0" dirty="0"/>
              <a:t>can provide a strategic framework for </a:t>
            </a:r>
            <a:r>
              <a:rPr lang="en-GB" altLang="en-BE" b="1" i="0" dirty="0"/>
              <a:t>cross-sector collaboration</a:t>
            </a:r>
            <a:r>
              <a:rPr lang="en-GB" altLang="en-BE" b="0" i="0" dirty="0"/>
              <a:t>, because they encompass various sectors – E.g. </a:t>
            </a:r>
            <a:r>
              <a:rPr lang="en-GB" altLang="en-BE" i="0" dirty="0"/>
              <a:t>Burundi: Resilience objective. Ethiopia: Nutrition</a:t>
            </a:r>
            <a:endParaRPr lang="en-GB" altLang="en-US" i="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Our presence in absolute terms matters, but we also need to  be aware of our profile and position relative to others. </a:t>
            </a:r>
            <a:r>
              <a:rPr lang="en-GB" altLang="en-US" b="1" dirty="0"/>
              <a:t>Fragmentation</a:t>
            </a:r>
            <a:r>
              <a:rPr lang="en-GB" altLang="en-US" dirty="0"/>
              <a:t> for example is a problem for the partner country because it makes external support more difficult to coordinate and harder to monitor. </a:t>
            </a:r>
            <a:r>
              <a:rPr lang="en-GB" altLang="en-US" u="sng" dirty="0"/>
              <a:t>BUT</a:t>
            </a:r>
            <a:r>
              <a:rPr lang="en-GB" altLang="en-US" dirty="0"/>
              <a:t> it is also a problem for EU taxpayers because it increases the risk that we are duplicating our expenditure and transaction costs.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BE" i="0" dirty="0"/>
              <a:t>It is true that JP requires its own investment (RH) in the short term, but in the long term it </a:t>
            </a:r>
            <a:r>
              <a:rPr lang="en-GB" altLang="en-BE" b="1" i="0" dirty="0"/>
              <a:t>reduces transaction costs </a:t>
            </a:r>
            <a:r>
              <a:rPr lang="en-GB" altLang="en-BE" i="0" dirty="0"/>
              <a:t>for all- </a:t>
            </a:r>
            <a:r>
              <a:rPr lang="en-GB" altLang="en-BE" i="0" dirty="0" err="1"/>
              <a:t>Dol</a:t>
            </a:r>
            <a:r>
              <a:rPr lang="en-GB" altLang="en-BE" i="0" dirty="0"/>
              <a:t> between donors.</a:t>
            </a:r>
          </a:p>
          <a:p>
            <a:pPr marL="0" indent="0">
              <a:buFontTx/>
              <a:buNone/>
              <a:defRPr/>
            </a:pPr>
            <a:endParaRPr lang="en-GB" altLang="en-US" dirty="0"/>
          </a:p>
        </p:txBody>
      </p:sp>
      <p:sp>
        <p:nvSpPr>
          <p:cNvPr id="32772" name="Slide Number Placeholder 3">
            <a:extLst>
              <a:ext uri="{FF2B5EF4-FFF2-40B4-BE49-F238E27FC236}">
                <a16:creationId xmlns:a16="http://schemas.microsoft.com/office/drawing/2014/main" id="{26B174E0-3918-4712-AF9B-3DC966C3D069}"/>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478CE92-2627-47E3-B3E1-92AD8A151B6E}" type="slidenum">
              <a:rPr lang="en-GB" altLang="en-US" smtClean="0">
                <a:solidFill>
                  <a:schemeClr val="tx1"/>
                </a:solidFill>
                <a:latin typeface="Arial" panose="020B0604020202020204" pitchFamily="34" charset="0"/>
              </a:rPr>
              <a:pPr/>
              <a:t>6</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2189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13C9E9E-7C1C-4A81-B8FD-CCDD6BB4833F}"/>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8C00C2B4-B236-4414-8CCF-A506953E95C5}"/>
              </a:ext>
            </a:extLst>
          </p:cNvPr>
          <p:cNvSpPr>
            <a:spLocks noGrp="1" noChangeArrowheads="1"/>
          </p:cNvSpPr>
          <p:nvPr>
            <p:ph type="body" idx="1"/>
          </p:nvPr>
        </p:nvSpPr>
        <p:spPr>
          <a:noFill/>
        </p:spPr>
        <p:txBody>
          <a:bodyPr/>
          <a:lstStyle/>
          <a:p>
            <a:r>
              <a:rPr lang="en-GB" altLang="en-US" b="1" i="1" dirty="0"/>
              <a:t>Trainer: </a:t>
            </a:r>
            <a:r>
              <a:rPr lang="en-GB" altLang="en-US" b="0" i="0" dirty="0"/>
              <a:t>JP is also at the heart of the ongoing discussions about the next EU MFF 2021-2027: I would like to invite colleagues from DEVCO to explain this in more detail.</a:t>
            </a:r>
          </a:p>
          <a:p>
            <a:endParaRPr lang="en-GB" altLang="en-US" dirty="0"/>
          </a:p>
          <a:p>
            <a:pPr marL="0" indent="0">
              <a:buFontTx/>
              <a:buNone/>
            </a:pPr>
            <a:r>
              <a:rPr lang="en-GB" altLang="en-US" b="1" dirty="0"/>
              <a:t>DEVCO: </a:t>
            </a:r>
            <a:r>
              <a:rPr lang="en-GB" altLang="en-US" dirty="0"/>
              <a:t>The EU’s new financing instrument institutionalises joint programming as the preferred approach for programming and implementing EU cooperation. Joint Programming is also to form the basis for formulation of Multi-annual Indicative Programmes that respond to partner countries own plans and priorities. </a:t>
            </a:r>
          </a:p>
          <a:p>
            <a:pPr marL="0" indent="0">
              <a:buFontTx/>
              <a:buNone/>
            </a:pPr>
            <a:endParaRPr lang="en-GB" altLang="en-US" dirty="0"/>
          </a:p>
          <a:p>
            <a:pPr marL="0" indent="0">
              <a:buFontTx/>
              <a:buNone/>
            </a:pPr>
            <a:r>
              <a:rPr lang="en-GB" altLang="en-US" dirty="0"/>
              <a:t>Of great significance is a commitment to replacing EU &amp; MS bilateral programming documents with a single JP document.</a:t>
            </a:r>
            <a:r>
              <a:rPr lang="en-GB" altLang="fr-BE" dirty="0"/>
              <a:t> </a:t>
            </a:r>
          </a:p>
          <a:p>
            <a:pPr marL="0" indent="0">
              <a:buFontTx/>
              <a:buNone/>
            </a:pPr>
            <a:endParaRPr lang="en-GB" altLang="fr-BE" dirty="0"/>
          </a:p>
          <a:p>
            <a:r>
              <a:rPr lang="en-GB" altLang="en-US" b="1" dirty="0"/>
              <a:t>NDICI - </a:t>
            </a:r>
            <a:r>
              <a:rPr lang="en-US" altLang="en-US" sz="1200" b="1" dirty="0"/>
              <a:t>Neighbourhood, Development and International Cooperation Instrument</a:t>
            </a:r>
            <a:endParaRPr lang="en-GB" altLang="en-US" b="1" dirty="0"/>
          </a:p>
          <a:p>
            <a:pPr rtl="0" eaLnBrk="1" fontAlgn="t" latinLnBrk="0" hangingPunct="1"/>
            <a:r>
              <a:rPr lang="en-GB" sz="1200" b="0" i="0" u="none" strike="noStrike" kern="1200" baseline="0" dirty="0">
                <a:solidFill>
                  <a:schemeClr val="tx1"/>
                </a:solidFill>
                <a:effectLst/>
                <a:latin typeface="Arial" panose="020B0604020202020204" pitchFamily="34" charset="0"/>
                <a:ea typeface="+mn-ea"/>
                <a:cs typeface="+mn-cs"/>
              </a:rPr>
              <a:t>Article 10 - Joint programming shall be the preferred approach for country programming</a:t>
            </a:r>
            <a:endParaRPr lang="en-GB" sz="1200" b="0" i="0" u="none" strike="noStrike" dirty="0">
              <a:effectLst/>
              <a:latin typeface="Arial" panose="020B0604020202020204" pitchFamily="34" charset="0"/>
            </a:endParaRPr>
          </a:p>
          <a:p>
            <a:pPr rtl="0" eaLnBrk="1" fontAlgn="t" latinLnBrk="0" hangingPunct="1"/>
            <a:r>
              <a:rPr lang="en-GB" sz="1200" b="0" i="0" u="none" strike="noStrike" kern="1200" baseline="0" dirty="0">
                <a:solidFill>
                  <a:schemeClr val="tx1"/>
                </a:solidFill>
                <a:effectLst/>
                <a:latin typeface="Arial" panose="020B0604020202020204" pitchFamily="34" charset="0"/>
                <a:ea typeface="+mn-ea"/>
                <a:cs typeface="+mn-cs"/>
              </a:rPr>
              <a:t>Article 12 - where possible, Joint Programming document shall </a:t>
            </a:r>
            <a:r>
              <a:rPr lang="en-GB" sz="1200" b="1" i="0" u="sng" strike="noStrike" kern="1200" baseline="0" dirty="0">
                <a:solidFill>
                  <a:schemeClr val="tx1"/>
                </a:solidFill>
                <a:effectLst/>
                <a:latin typeface="Arial" panose="020B0604020202020204" pitchFamily="34" charset="0"/>
                <a:ea typeface="+mn-ea"/>
                <a:cs typeface="+mn-cs"/>
              </a:rPr>
              <a:t>replace</a:t>
            </a:r>
            <a:r>
              <a:rPr lang="en-GB" sz="1200" b="0" i="0" u="none" strike="noStrike" kern="1200" baseline="0" dirty="0">
                <a:solidFill>
                  <a:schemeClr val="tx1"/>
                </a:solidFill>
                <a:effectLst/>
                <a:latin typeface="Arial" panose="020B0604020202020204" pitchFamily="34" charset="0"/>
                <a:ea typeface="+mn-ea"/>
                <a:cs typeface="+mn-cs"/>
              </a:rPr>
              <a:t> the Union’s and member states programming documents [at partner country level]</a:t>
            </a:r>
            <a:endParaRPr lang="en-GB" sz="1200" b="0" i="0" u="none" strike="noStrike" dirty="0">
              <a:effectLst/>
              <a:latin typeface="Arial" panose="020B0604020202020204" pitchFamily="34" charset="0"/>
            </a:endParaRPr>
          </a:p>
          <a:p>
            <a:endParaRPr lang="en-GB" altLang="en-US" dirty="0"/>
          </a:p>
        </p:txBody>
      </p:sp>
      <p:sp>
        <p:nvSpPr>
          <p:cNvPr id="47108" name="Slide Number Placeholder 3">
            <a:extLst>
              <a:ext uri="{FF2B5EF4-FFF2-40B4-BE49-F238E27FC236}">
                <a16:creationId xmlns:a16="http://schemas.microsoft.com/office/drawing/2014/main" id="{E952DFF9-819B-4054-851A-834DFF9F8F5D}"/>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1F4DC9DB-87BC-4417-88B4-EFB5BA92276E}" type="slidenum">
              <a:rPr lang="en-GB" altLang="en-US" smtClean="0">
                <a:solidFill>
                  <a:schemeClr val="tx1"/>
                </a:solidFill>
                <a:latin typeface="Arial" panose="020B0604020202020204" pitchFamily="34" charset="0"/>
              </a:rPr>
              <a:pPr/>
              <a:t>7</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1953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B621CAA-4CB1-448B-8566-AABF532540D0}"/>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8796956F-F58E-4F0E-A36B-93931FC8705E}"/>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t>Trainer</a:t>
            </a:r>
            <a:r>
              <a:rPr lang="en-GB" altLang="en-US" dirty="0"/>
              <a:t>: Accordingly, the value of Joint Programming and working better together has long been recognized at global/ international level: Rooted in the 2005 Paris and the 2011 Busan declarations on development effectiveness (Reminder on principles: Ownership; A focus on Results; Partnerships for Development; Transparency and shared responsibility).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EU policy commitments to Joint Programming have been reaffirmed and strengthened over time – most recently through the ‘</a:t>
            </a:r>
            <a:r>
              <a:rPr lang="en-GB" altLang="en-US" b="1" dirty="0"/>
              <a:t>New Consensus on Development´, </a:t>
            </a:r>
            <a:r>
              <a:rPr lang="en-GB" altLang="en-US" dirty="0"/>
              <a:t>which promotes the use of JP as a development effectiveness tool for advancing towards the SDGs. The EU’s new </a:t>
            </a:r>
            <a:r>
              <a:rPr lang="en-GB" altLang="en-US" b="1" dirty="0"/>
              <a:t>Global Strategy </a:t>
            </a:r>
            <a:r>
              <a:rPr lang="en-GB" altLang="en-US" dirty="0"/>
              <a:t>makes JP an external action and political priority as well.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On that note, I am </a:t>
            </a:r>
            <a:r>
              <a:rPr lang="en-GB" altLang="en-US" b="1" dirty="0"/>
              <a:t>handing over to colleagues from EEAS and DEVCO </a:t>
            </a:r>
            <a:r>
              <a:rPr lang="en-GB" altLang="en-US" dirty="0"/>
              <a:t>to explain these policy commitments in more detail. </a:t>
            </a:r>
          </a:p>
        </p:txBody>
      </p:sp>
      <p:sp>
        <p:nvSpPr>
          <p:cNvPr id="43012" name="Slide Number Placeholder 3">
            <a:extLst>
              <a:ext uri="{FF2B5EF4-FFF2-40B4-BE49-F238E27FC236}">
                <a16:creationId xmlns:a16="http://schemas.microsoft.com/office/drawing/2014/main" id="{157E53D3-03F2-46F3-BB3A-B24FEBD48A52}"/>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214FEB73-8C6F-459B-96CB-36BA7CA37755}" type="slidenum">
              <a:rPr lang="en-GB" altLang="en-US" smtClean="0">
                <a:solidFill>
                  <a:schemeClr val="tx1"/>
                </a:solidFill>
                <a:latin typeface="Arial" panose="020B0604020202020204" pitchFamily="34" charset="0"/>
              </a:rPr>
              <a:pPr/>
              <a:t>8</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05180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13C9E9E-7C1C-4A81-B8FD-CCDD6BB4833F}"/>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8C00C2B4-B236-4414-8CCF-A506953E95C5}"/>
              </a:ext>
            </a:extLst>
          </p:cNvPr>
          <p:cNvSpPr>
            <a:spLocks noGrp="1" noChangeArrowheads="1"/>
          </p:cNvSpPr>
          <p:nvPr>
            <p:ph type="body" idx="1"/>
          </p:nvPr>
        </p:nvSpPr>
        <p:spPr>
          <a:noFill/>
        </p:spPr>
        <p:txBody>
          <a:bodyPr/>
          <a:lstStyle/>
          <a:p>
            <a:r>
              <a:rPr lang="en-GB" altLang="en-US" b="1" dirty="0"/>
              <a:t>Facilitator</a:t>
            </a:r>
            <a:r>
              <a:rPr lang="en-GB" altLang="en-US" dirty="0"/>
              <a:t>: Many of you have relevant experience and we want to draw on this at an early stage of our training. </a:t>
            </a:r>
          </a:p>
        </p:txBody>
      </p:sp>
      <p:sp>
        <p:nvSpPr>
          <p:cNvPr id="47108" name="Slide Number Placeholder 3">
            <a:extLst>
              <a:ext uri="{FF2B5EF4-FFF2-40B4-BE49-F238E27FC236}">
                <a16:creationId xmlns:a16="http://schemas.microsoft.com/office/drawing/2014/main" id="{E952DFF9-819B-4054-851A-834DFF9F8F5D}"/>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1F4DC9DB-87BC-4417-88B4-EFB5BA92276E}" type="slidenum">
              <a:rPr lang="en-GB" altLang="en-US" smtClean="0">
                <a:solidFill>
                  <a:schemeClr val="tx1"/>
                </a:solidFill>
                <a:latin typeface="Arial" panose="020B0604020202020204" pitchFamily="34" charset="0"/>
              </a:rPr>
              <a:pPr/>
              <a:t>9</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874819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2456C5-8206-4653-8237-C471A3D32893}"/>
              </a:ext>
            </a:extLst>
          </p:cNvPr>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1200">
                <a:solidFill>
                  <a:srgbClr val="0F5494"/>
                </a:solidFill>
                <a:latin typeface="Verdana" panose="020B0604030504040204" pitchFamily="34" charset="0"/>
              </a:defRPr>
            </a:lvl1pPr>
            <a:lvl2pPr marL="742950" indent="-285750" defTabSz="457200">
              <a:defRPr sz="1200">
                <a:solidFill>
                  <a:srgbClr val="0F5494"/>
                </a:solidFill>
                <a:latin typeface="Verdana" panose="020B0604030504040204" pitchFamily="34" charset="0"/>
              </a:defRPr>
            </a:lvl2pPr>
            <a:lvl3pPr marL="1143000" indent="-228600" defTabSz="457200">
              <a:defRPr sz="1200">
                <a:solidFill>
                  <a:srgbClr val="0F5494"/>
                </a:solidFill>
                <a:latin typeface="Verdana" panose="020B0604030504040204" pitchFamily="34" charset="0"/>
              </a:defRPr>
            </a:lvl3pPr>
            <a:lvl4pPr marL="1600200" indent="-228600" defTabSz="457200">
              <a:defRPr sz="1200">
                <a:solidFill>
                  <a:srgbClr val="0F5494"/>
                </a:solidFill>
                <a:latin typeface="Verdana" panose="020B0604030504040204" pitchFamily="34" charset="0"/>
              </a:defRPr>
            </a:lvl4pPr>
            <a:lvl5pPr marL="2057400" indent="-228600" defTabSz="45720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defRPr/>
            </a:pPr>
            <a:endParaRPr lang="en-US" altLang="en-US" sz="1800" dirty="0">
              <a:solidFill>
                <a:srgbClr val="FFFFFF"/>
              </a:solidFill>
            </a:endParaRPr>
          </a:p>
        </p:txBody>
      </p:sp>
      <p:pic>
        <p:nvPicPr>
          <p:cNvPr id="5" name="Picture 6" descr="LOGO CE-EN-quadri.eps">
            <a:extLst>
              <a:ext uri="{FF2B5EF4-FFF2-40B4-BE49-F238E27FC236}">
                <a16:creationId xmlns:a16="http://schemas.microsoft.com/office/drawing/2014/main" id="{479A7679-D904-4D37-A76A-8715FD663D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3CE0052-0A77-408A-A6CE-A47E2C877115}"/>
              </a:ext>
            </a:extLst>
          </p:cNvPr>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6803EC5C-1854-4CB6-967E-BAF09F519964}"/>
              </a:ext>
            </a:extLst>
          </p:cNvPr>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3076" name="Rectangle 4">
            <a:extLst>
              <a:ext uri="{FF2B5EF4-FFF2-40B4-BE49-F238E27FC236}">
                <a16:creationId xmlns:a16="http://schemas.microsoft.com/office/drawing/2014/main" id="{C4A9B37B-3444-4826-8C74-AC961E2BDACD}"/>
              </a:ext>
            </a:extLst>
          </p:cNvPr>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a:extLst>
              <a:ext uri="{FF2B5EF4-FFF2-40B4-BE49-F238E27FC236}">
                <a16:creationId xmlns:a16="http://schemas.microsoft.com/office/drawing/2014/main" id="{9AB3C426-9910-4390-A324-7CDC6F26EBC8}"/>
              </a:ext>
            </a:extLst>
          </p:cNvPr>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8" name="Date Placeholder 6">
            <a:extLst>
              <a:ext uri="{FF2B5EF4-FFF2-40B4-BE49-F238E27FC236}">
                <a16:creationId xmlns:a16="http://schemas.microsoft.com/office/drawing/2014/main" id="{F0D5C610-C791-40D9-95FB-2EBCC92B88BA}"/>
              </a:ext>
            </a:extLst>
          </p:cNvPr>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p>
        </p:txBody>
      </p:sp>
      <p:sp>
        <p:nvSpPr>
          <p:cNvPr id="9" name="Footer Placeholder 7">
            <a:extLst>
              <a:ext uri="{FF2B5EF4-FFF2-40B4-BE49-F238E27FC236}">
                <a16:creationId xmlns:a16="http://schemas.microsoft.com/office/drawing/2014/main" id="{337F4D43-756D-4E16-8AC8-9DDDC1A97EAB}"/>
              </a:ext>
            </a:extLst>
          </p:cNvPr>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a:p>
        </p:txBody>
      </p:sp>
      <p:sp>
        <p:nvSpPr>
          <p:cNvPr id="10" name="Slide Number Placeholder 8">
            <a:extLst>
              <a:ext uri="{FF2B5EF4-FFF2-40B4-BE49-F238E27FC236}">
                <a16:creationId xmlns:a16="http://schemas.microsoft.com/office/drawing/2014/main" id="{69753E01-F5B4-4A5D-A62F-56EA69D44410}"/>
              </a:ext>
            </a:extLst>
          </p:cNvPr>
          <p:cNvSpPr>
            <a:spLocks noGrp="1" noChangeArrowheads="1"/>
          </p:cNvSpPr>
          <p:nvPr>
            <p:ph type="sldNum" sz="quarter" idx="12"/>
          </p:nvPr>
        </p:nvSpPr>
        <p:spPr/>
        <p:txBody>
          <a:bodyPr/>
          <a:lstStyle>
            <a:lvl1pPr>
              <a:defRPr>
                <a:solidFill>
                  <a:schemeClr val="bg1"/>
                </a:solidFill>
                <a:latin typeface="+mn-lt"/>
              </a:defRPr>
            </a:lvl1pPr>
          </a:lstStyle>
          <a:p>
            <a:pPr>
              <a:defRPr/>
            </a:pPr>
            <a:fld id="{30586F46-3874-4B5B-A3CB-BDA77BB4201E}" type="slidenum">
              <a:rPr lang="en-GB" altLang="en-US"/>
              <a:pPr>
                <a:defRPr/>
              </a:pPr>
              <a:t>‹#›</a:t>
            </a:fld>
            <a:endParaRPr lang="en-GB" altLang="en-US" dirty="0"/>
          </a:p>
        </p:txBody>
      </p:sp>
    </p:spTree>
    <p:extLst>
      <p:ext uri="{BB962C8B-B14F-4D97-AF65-F5344CB8AC3E}">
        <p14:creationId xmlns:p14="http://schemas.microsoft.com/office/powerpoint/2010/main" val="91390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E2FB-F04E-412F-813C-EC44AACF2A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1CBE06-9A66-4E66-9770-47EC2F3414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1F0064C-FD2F-466E-BB59-73097C3438F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276BEEF-0951-4735-8447-5522BC0871B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CD802CC-83C9-4A08-91C1-23F39F927DD8}"/>
              </a:ext>
            </a:extLst>
          </p:cNvPr>
          <p:cNvSpPr>
            <a:spLocks noGrp="1" noChangeArrowheads="1"/>
          </p:cNvSpPr>
          <p:nvPr>
            <p:ph type="sldNum" sz="quarter" idx="12"/>
          </p:nvPr>
        </p:nvSpPr>
        <p:spPr>
          <a:ln/>
        </p:spPr>
        <p:txBody>
          <a:bodyPr/>
          <a:lstStyle>
            <a:lvl1pPr>
              <a:defRPr/>
            </a:lvl1pPr>
          </a:lstStyle>
          <a:p>
            <a:pPr>
              <a:defRPr/>
            </a:pPr>
            <a:fld id="{E9DE2D2B-4585-4C8A-8336-06FD7979924B}" type="slidenum">
              <a:rPr lang="en-GB" altLang="en-US"/>
              <a:pPr>
                <a:defRPr/>
              </a:pPr>
              <a:t>‹#›</a:t>
            </a:fld>
            <a:endParaRPr lang="en-GB" altLang="en-US" dirty="0"/>
          </a:p>
        </p:txBody>
      </p:sp>
    </p:spTree>
    <p:extLst>
      <p:ext uri="{BB962C8B-B14F-4D97-AF65-F5344CB8AC3E}">
        <p14:creationId xmlns:p14="http://schemas.microsoft.com/office/powerpoint/2010/main" val="133800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30EBB8-3153-4B05-A0F5-0E37DFCADE15}"/>
              </a:ext>
            </a:extLst>
          </p:cNvPr>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D4DF75-24DF-48E2-ABAF-9D80F65139C6}"/>
              </a:ext>
            </a:extLst>
          </p:cNvPr>
          <p:cNvSpPr>
            <a:spLocks noGrp="1"/>
          </p:cNvSpPr>
          <p:nvPr>
            <p:ph type="body" orient="vert" idx="1"/>
          </p:nvPr>
        </p:nvSpPr>
        <p:spPr>
          <a:xfrm>
            <a:off x="395288" y="1339850"/>
            <a:ext cx="6067425" cy="46815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1F9ECEC-FFED-4908-8FE3-3D11173CC99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B9023A4-FFC8-49C3-A985-BD1CD0F8AF6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C072D75-7D75-4D15-9CB0-3B8D487C6C29}"/>
              </a:ext>
            </a:extLst>
          </p:cNvPr>
          <p:cNvSpPr>
            <a:spLocks noGrp="1" noChangeArrowheads="1"/>
          </p:cNvSpPr>
          <p:nvPr>
            <p:ph type="sldNum" sz="quarter" idx="12"/>
          </p:nvPr>
        </p:nvSpPr>
        <p:spPr>
          <a:ln/>
        </p:spPr>
        <p:txBody>
          <a:bodyPr/>
          <a:lstStyle>
            <a:lvl1pPr>
              <a:defRPr/>
            </a:lvl1pPr>
          </a:lstStyle>
          <a:p>
            <a:pPr>
              <a:defRPr/>
            </a:pPr>
            <a:fld id="{E3A08B27-4642-49C4-BE28-3F2776E7162B}" type="slidenum">
              <a:rPr lang="en-GB" altLang="en-US"/>
              <a:pPr>
                <a:defRPr/>
              </a:pPr>
              <a:t>‹#›</a:t>
            </a:fld>
            <a:endParaRPr lang="en-GB" altLang="en-US" dirty="0"/>
          </a:p>
        </p:txBody>
      </p:sp>
    </p:spTree>
    <p:extLst>
      <p:ext uri="{BB962C8B-B14F-4D97-AF65-F5344CB8AC3E}">
        <p14:creationId xmlns:p14="http://schemas.microsoft.com/office/powerpoint/2010/main" val="2890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ttps://europa.eu/capacity4dev/sites/default/files/media/1468582236_jp_logo2_0.png">
            <a:extLst>
              <a:ext uri="{FF2B5EF4-FFF2-40B4-BE49-F238E27FC236}">
                <a16:creationId xmlns:a16="http://schemas.microsoft.com/office/drawing/2014/main" id="{41315550-0658-4E99-8788-4DC485D7AC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050"/>
            <a:ext cx="202882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9B14ECA-798F-4DD2-8815-56CE684B23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EF662F-B796-4F43-838C-D378F246FA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FC719D-AC49-4B7E-806E-43DEB7919464}"/>
              </a:ext>
            </a:extLst>
          </p:cNvPr>
          <p:cNvSpPr>
            <a:spLocks noGrp="1" noChangeArrowheads="1"/>
          </p:cNvSpPr>
          <p:nvPr>
            <p:ph type="dt" sz="half" idx="10"/>
          </p:nvPr>
        </p:nvSpPr>
        <p:spPr/>
        <p:txBody>
          <a:bodyPr/>
          <a:lstStyle>
            <a:lvl1pPr>
              <a:defRPr/>
            </a:lvl1pPr>
          </a:lstStyle>
          <a:p>
            <a:pPr>
              <a:defRPr/>
            </a:pPr>
            <a:endParaRPr lang="en-GB" altLang="en-US"/>
          </a:p>
        </p:txBody>
      </p:sp>
      <p:sp>
        <p:nvSpPr>
          <p:cNvPr id="6" name="Footer Placeholder 5">
            <a:extLst>
              <a:ext uri="{FF2B5EF4-FFF2-40B4-BE49-F238E27FC236}">
                <a16:creationId xmlns:a16="http://schemas.microsoft.com/office/drawing/2014/main" id="{4D596916-CAB6-4533-A4DE-BE32C593814D}"/>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7" name="Slide Number Placeholder 6">
            <a:extLst>
              <a:ext uri="{FF2B5EF4-FFF2-40B4-BE49-F238E27FC236}">
                <a16:creationId xmlns:a16="http://schemas.microsoft.com/office/drawing/2014/main" id="{7C100B8C-9473-400D-817B-F71DA051FF56}"/>
              </a:ext>
            </a:extLst>
          </p:cNvPr>
          <p:cNvSpPr>
            <a:spLocks noGrp="1" noChangeArrowheads="1"/>
          </p:cNvSpPr>
          <p:nvPr>
            <p:ph type="sldNum" sz="quarter" idx="12"/>
          </p:nvPr>
        </p:nvSpPr>
        <p:spPr/>
        <p:txBody>
          <a:bodyPr/>
          <a:lstStyle>
            <a:lvl1pPr>
              <a:defRPr/>
            </a:lvl1pPr>
          </a:lstStyle>
          <a:p>
            <a:pPr>
              <a:defRPr/>
            </a:pPr>
            <a:fld id="{0338659C-3D38-4E4F-91F9-267FCA14B95C}" type="slidenum">
              <a:rPr lang="en-GB" altLang="en-US"/>
              <a:pPr>
                <a:defRPr/>
              </a:pPr>
              <a:t>‹#›</a:t>
            </a:fld>
            <a:endParaRPr lang="en-GB" altLang="en-US" dirty="0"/>
          </a:p>
        </p:txBody>
      </p:sp>
    </p:spTree>
    <p:extLst>
      <p:ext uri="{BB962C8B-B14F-4D97-AF65-F5344CB8AC3E}">
        <p14:creationId xmlns:p14="http://schemas.microsoft.com/office/powerpoint/2010/main" val="114310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A926-7E75-410B-8810-E61A7E09931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288546-FFAA-4A2E-89C7-B446EEE5FDA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B3CD3F8F-7CC9-4C28-AADD-4B5A9A2F6F5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1313B5F-C8C6-4033-A3B7-F5906DA9933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8C93238-119E-4ED5-B579-69EBFCBC59A5}"/>
              </a:ext>
            </a:extLst>
          </p:cNvPr>
          <p:cNvSpPr>
            <a:spLocks noGrp="1" noChangeArrowheads="1"/>
          </p:cNvSpPr>
          <p:nvPr>
            <p:ph type="sldNum" sz="quarter" idx="12"/>
          </p:nvPr>
        </p:nvSpPr>
        <p:spPr>
          <a:ln/>
        </p:spPr>
        <p:txBody>
          <a:bodyPr/>
          <a:lstStyle>
            <a:lvl1pPr>
              <a:defRPr/>
            </a:lvl1pPr>
          </a:lstStyle>
          <a:p>
            <a:pPr>
              <a:defRPr/>
            </a:pPr>
            <a:fld id="{350BAE70-68DF-464C-9ACC-F8FADB03AE1D}" type="slidenum">
              <a:rPr lang="en-GB" altLang="en-US"/>
              <a:pPr>
                <a:defRPr/>
              </a:pPr>
              <a:t>‹#›</a:t>
            </a:fld>
            <a:endParaRPr lang="en-GB" altLang="en-US" dirty="0"/>
          </a:p>
        </p:txBody>
      </p:sp>
    </p:spTree>
    <p:extLst>
      <p:ext uri="{BB962C8B-B14F-4D97-AF65-F5344CB8AC3E}">
        <p14:creationId xmlns:p14="http://schemas.microsoft.com/office/powerpoint/2010/main" val="2034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A17B-7898-44A9-9018-2CCDDBF4F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730DDF-3A76-4AC5-AAA2-8D21D6855A93}"/>
              </a:ext>
            </a:extLst>
          </p:cNvPr>
          <p:cNvSpPr>
            <a:spLocks noGrp="1"/>
          </p:cNvSpPr>
          <p:nvPr>
            <p:ph sz="half" idx="1"/>
          </p:nvPr>
        </p:nvSpPr>
        <p:spPr>
          <a:xfrm>
            <a:off x="457200" y="2492375"/>
            <a:ext cx="4038600"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70287F-805D-4FD2-8C2E-A00640D9F6DF}"/>
              </a:ext>
            </a:extLst>
          </p:cNvPr>
          <p:cNvSpPr>
            <a:spLocks noGrp="1"/>
          </p:cNvSpPr>
          <p:nvPr>
            <p:ph sz="half" idx="2"/>
          </p:nvPr>
        </p:nvSpPr>
        <p:spPr>
          <a:xfrm>
            <a:off x="4648200" y="2492375"/>
            <a:ext cx="4038600" cy="3529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D26E3E8-65BE-4AE8-B2E6-D5892D3BEF3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E83DF1D-53D8-4D3A-AA47-99AD2E35292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66E44FB-B436-4312-B782-1F098320558D}"/>
              </a:ext>
            </a:extLst>
          </p:cNvPr>
          <p:cNvSpPr>
            <a:spLocks noGrp="1" noChangeArrowheads="1"/>
          </p:cNvSpPr>
          <p:nvPr>
            <p:ph type="sldNum" sz="quarter" idx="12"/>
          </p:nvPr>
        </p:nvSpPr>
        <p:spPr>
          <a:ln/>
        </p:spPr>
        <p:txBody>
          <a:bodyPr/>
          <a:lstStyle>
            <a:lvl1pPr>
              <a:defRPr/>
            </a:lvl1pPr>
          </a:lstStyle>
          <a:p>
            <a:pPr>
              <a:defRPr/>
            </a:pPr>
            <a:fld id="{44D2CD08-F572-4E4A-B2E5-3D29B9EA1C1B}" type="slidenum">
              <a:rPr lang="en-GB" altLang="en-US"/>
              <a:pPr>
                <a:defRPr/>
              </a:pPr>
              <a:t>‹#›</a:t>
            </a:fld>
            <a:endParaRPr lang="en-GB" altLang="en-US" dirty="0"/>
          </a:p>
        </p:txBody>
      </p:sp>
    </p:spTree>
    <p:extLst>
      <p:ext uri="{BB962C8B-B14F-4D97-AF65-F5344CB8AC3E}">
        <p14:creationId xmlns:p14="http://schemas.microsoft.com/office/powerpoint/2010/main" val="303234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158B-3EEE-4933-B9A1-3505D422AC2F}"/>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276EEF-E403-4371-8AAB-FEDF391F6BB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CD54F2-BE4C-4DF8-9182-2F39E4CA353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C674B3-761A-41DE-9C44-509A0B97B82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09100C-4CD9-42AA-87FD-4C7A623FE84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340E5A3A-84FA-44D7-97F0-68B743BE7FA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74C6926D-A2C6-4699-9287-02CA49EE6E8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7E84F4EB-3C93-40B8-9546-B935D5D23DA7}"/>
              </a:ext>
            </a:extLst>
          </p:cNvPr>
          <p:cNvSpPr>
            <a:spLocks noGrp="1" noChangeArrowheads="1"/>
          </p:cNvSpPr>
          <p:nvPr>
            <p:ph type="sldNum" sz="quarter" idx="12"/>
          </p:nvPr>
        </p:nvSpPr>
        <p:spPr>
          <a:ln/>
        </p:spPr>
        <p:txBody>
          <a:bodyPr/>
          <a:lstStyle>
            <a:lvl1pPr>
              <a:defRPr/>
            </a:lvl1pPr>
          </a:lstStyle>
          <a:p>
            <a:pPr>
              <a:defRPr/>
            </a:pPr>
            <a:fld id="{1C2BCCC8-3740-49C7-BF37-B913918F9B61}" type="slidenum">
              <a:rPr lang="en-GB" altLang="en-US"/>
              <a:pPr>
                <a:defRPr/>
              </a:pPr>
              <a:t>‹#›</a:t>
            </a:fld>
            <a:endParaRPr lang="en-GB" altLang="en-US" dirty="0"/>
          </a:p>
        </p:txBody>
      </p:sp>
    </p:spTree>
    <p:extLst>
      <p:ext uri="{BB962C8B-B14F-4D97-AF65-F5344CB8AC3E}">
        <p14:creationId xmlns:p14="http://schemas.microsoft.com/office/powerpoint/2010/main" val="38738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955A-BC61-4F70-A9DD-BB6D9E2D7755}"/>
              </a:ext>
            </a:extLst>
          </p:cNvPr>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A5F30B3B-E49E-45F7-8833-8DC4A50E6A8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5AB62A3C-4743-48FE-B97F-DA536E13133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E6B530BF-D41F-495B-8C03-10D49042C834}"/>
              </a:ext>
            </a:extLst>
          </p:cNvPr>
          <p:cNvSpPr>
            <a:spLocks noGrp="1" noChangeArrowheads="1"/>
          </p:cNvSpPr>
          <p:nvPr>
            <p:ph type="sldNum" sz="quarter" idx="12"/>
          </p:nvPr>
        </p:nvSpPr>
        <p:spPr>
          <a:ln/>
        </p:spPr>
        <p:txBody>
          <a:bodyPr/>
          <a:lstStyle>
            <a:lvl1pPr>
              <a:defRPr/>
            </a:lvl1pPr>
          </a:lstStyle>
          <a:p>
            <a:pPr>
              <a:defRPr/>
            </a:pPr>
            <a:fld id="{0C73416A-1084-44FF-8707-66B38F1EFEED}" type="slidenum">
              <a:rPr lang="en-GB" altLang="en-US"/>
              <a:pPr>
                <a:defRPr/>
              </a:pPr>
              <a:t>‹#›</a:t>
            </a:fld>
            <a:endParaRPr lang="en-GB" altLang="en-US" dirty="0"/>
          </a:p>
        </p:txBody>
      </p:sp>
    </p:spTree>
    <p:extLst>
      <p:ext uri="{BB962C8B-B14F-4D97-AF65-F5344CB8AC3E}">
        <p14:creationId xmlns:p14="http://schemas.microsoft.com/office/powerpoint/2010/main" val="173569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5060E4-69DE-4B22-BE0A-1E0DF35D526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981793C0-1D8B-4C86-99EA-843E7E4F469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9DD61DD2-32B5-42DF-B382-021A7F79FFC1}"/>
              </a:ext>
            </a:extLst>
          </p:cNvPr>
          <p:cNvSpPr>
            <a:spLocks noGrp="1" noChangeArrowheads="1"/>
          </p:cNvSpPr>
          <p:nvPr>
            <p:ph type="sldNum" sz="quarter" idx="12"/>
          </p:nvPr>
        </p:nvSpPr>
        <p:spPr>
          <a:ln/>
        </p:spPr>
        <p:txBody>
          <a:bodyPr/>
          <a:lstStyle>
            <a:lvl1pPr>
              <a:defRPr/>
            </a:lvl1pPr>
          </a:lstStyle>
          <a:p>
            <a:pPr>
              <a:defRPr/>
            </a:pPr>
            <a:fld id="{0B453BBA-A67C-4A84-969B-74A85F3878DD}" type="slidenum">
              <a:rPr lang="en-GB" altLang="en-US"/>
              <a:pPr>
                <a:defRPr/>
              </a:pPr>
              <a:t>‹#›</a:t>
            </a:fld>
            <a:endParaRPr lang="en-GB" altLang="en-US" dirty="0"/>
          </a:p>
        </p:txBody>
      </p:sp>
    </p:spTree>
    <p:extLst>
      <p:ext uri="{BB962C8B-B14F-4D97-AF65-F5344CB8AC3E}">
        <p14:creationId xmlns:p14="http://schemas.microsoft.com/office/powerpoint/2010/main" val="374732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E85B-0D2D-47CF-BB35-403B046E5A0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2958FC-B541-43DE-9E41-B3FFA2409B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097CA1-7D05-4244-826E-CD2385E537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31D6E25-32B1-4660-8564-AD008DE474C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D01A658A-A07C-432A-A513-7608A227CE4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141E688-7C24-42AD-B425-8B92230D18E4}"/>
              </a:ext>
            </a:extLst>
          </p:cNvPr>
          <p:cNvSpPr>
            <a:spLocks noGrp="1" noChangeArrowheads="1"/>
          </p:cNvSpPr>
          <p:nvPr>
            <p:ph type="sldNum" sz="quarter" idx="12"/>
          </p:nvPr>
        </p:nvSpPr>
        <p:spPr>
          <a:ln/>
        </p:spPr>
        <p:txBody>
          <a:bodyPr/>
          <a:lstStyle>
            <a:lvl1pPr>
              <a:defRPr/>
            </a:lvl1pPr>
          </a:lstStyle>
          <a:p>
            <a:pPr>
              <a:defRPr/>
            </a:pPr>
            <a:fld id="{57BEF738-462C-40F4-98C5-DE94908FE64D}" type="slidenum">
              <a:rPr lang="en-GB" altLang="en-US"/>
              <a:pPr>
                <a:defRPr/>
              </a:pPr>
              <a:t>‹#›</a:t>
            </a:fld>
            <a:endParaRPr lang="en-GB" altLang="en-US" dirty="0"/>
          </a:p>
        </p:txBody>
      </p:sp>
    </p:spTree>
    <p:extLst>
      <p:ext uri="{BB962C8B-B14F-4D97-AF65-F5344CB8AC3E}">
        <p14:creationId xmlns:p14="http://schemas.microsoft.com/office/powerpoint/2010/main" val="295194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1D8F2-3663-44F9-93F9-4FEFBF9D0C4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4A156E-8527-4470-93A2-EA4A02C9F8D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a:extLst>
              <a:ext uri="{FF2B5EF4-FFF2-40B4-BE49-F238E27FC236}">
                <a16:creationId xmlns:a16="http://schemas.microsoft.com/office/drawing/2014/main" id="{2197982E-797B-4091-9045-FE16D0C80D1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04F681C-E057-4DF7-AC61-E405F46A2F5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994B1C39-A44B-4B05-9A3C-70CFA7CEDAF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344F6D2A-DF09-44F3-B321-E07AE85EB3DE}"/>
              </a:ext>
            </a:extLst>
          </p:cNvPr>
          <p:cNvSpPr>
            <a:spLocks noGrp="1" noChangeArrowheads="1"/>
          </p:cNvSpPr>
          <p:nvPr>
            <p:ph type="sldNum" sz="quarter" idx="12"/>
          </p:nvPr>
        </p:nvSpPr>
        <p:spPr>
          <a:ln/>
        </p:spPr>
        <p:txBody>
          <a:bodyPr/>
          <a:lstStyle>
            <a:lvl1pPr>
              <a:defRPr/>
            </a:lvl1pPr>
          </a:lstStyle>
          <a:p>
            <a:pPr>
              <a:defRPr/>
            </a:pPr>
            <a:fld id="{F76DB62E-712F-4937-A066-50E0036B8B65}" type="slidenum">
              <a:rPr lang="en-GB" altLang="en-US"/>
              <a:pPr>
                <a:defRPr/>
              </a:pPr>
              <a:t>‹#›</a:t>
            </a:fld>
            <a:endParaRPr lang="en-GB" altLang="en-US" dirty="0"/>
          </a:p>
        </p:txBody>
      </p:sp>
    </p:spTree>
    <p:extLst>
      <p:ext uri="{BB962C8B-B14F-4D97-AF65-F5344CB8AC3E}">
        <p14:creationId xmlns:p14="http://schemas.microsoft.com/office/powerpoint/2010/main" val="140985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1D3BBF-082A-47C6-9465-BA5C7875780E}"/>
              </a:ext>
            </a:extLst>
          </p:cNvPr>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a:extLst>
              <a:ext uri="{FF2B5EF4-FFF2-40B4-BE49-F238E27FC236}">
                <a16:creationId xmlns:a16="http://schemas.microsoft.com/office/drawing/2014/main" id="{5AC27604-A50E-451E-B067-CEC04575E5D7}"/>
              </a:ext>
            </a:extLst>
          </p:cNvPr>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a:extLst>
              <a:ext uri="{FF2B5EF4-FFF2-40B4-BE49-F238E27FC236}">
                <a16:creationId xmlns:a16="http://schemas.microsoft.com/office/drawing/2014/main" id="{01CD2535-AAF4-4EE0-AFF5-5D766D694D0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panose="020B0604020202020204" pitchFamily="34" charset="0"/>
              </a:defRPr>
            </a:lvl1pPr>
          </a:lstStyle>
          <a:p>
            <a:pPr>
              <a:defRPr/>
            </a:pPr>
            <a:endParaRPr lang="en-GB" altLang="en-US"/>
          </a:p>
        </p:txBody>
      </p:sp>
      <p:sp>
        <p:nvSpPr>
          <p:cNvPr id="1029" name="Rectangle 5">
            <a:extLst>
              <a:ext uri="{FF2B5EF4-FFF2-40B4-BE49-F238E27FC236}">
                <a16:creationId xmlns:a16="http://schemas.microsoft.com/office/drawing/2014/main" id="{F954DF3D-FE49-4498-B72D-3B886495BFB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anose="020B0604020202020204" pitchFamily="34" charset="0"/>
              </a:defRPr>
            </a:lvl1pPr>
          </a:lstStyle>
          <a:p>
            <a:pPr>
              <a:defRPr/>
            </a:pPr>
            <a:endParaRPr lang="en-GB" altLang="en-US"/>
          </a:p>
        </p:txBody>
      </p:sp>
      <p:sp>
        <p:nvSpPr>
          <p:cNvPr id="1030" name="Rectangle 6">
            <a:extLst>
              <a:ext uri="{FF2B5EF4-FFF2-40B4-BE49-F238E27FC236}">
                <a16:creationId xmlns:a16="http://schemas.microsoft.com/office/drawing/2014/main" id="{5B871A0E-CFAA-4A45-9DE9-DF61F5F85E0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defRPr>
            </a:lvl1pPr>
          </a:lstStyle>
          <a:p>
            <a:pPr>
              <a:defRPr/>
            </a:pPr>
            <a:fld id="{E045B3DF-AB00-4AE5-9703-6B8D2CECDA4E}" type="slidenum">
              <a:rPr lang="en-GB" altLang="en-US"/>
              <a:pPr>
                <a:defRPr/>
              </a:pPr>
              <a:t>‹#›</a:t>
            </a:fld>
            <a:endParaRPr lang="en-GB" altLang="en-US" dirty="0"/>
          </a:p>
        </p:txBody>
      </p:sp>
      <p:sp>
        <p:nvSpPr>
          <p:cNvPr id="15" name="Rectangle 14">
            <a:extLst>
              <a:ext uri="{FF2B5EF4-FFF2-40B4-BE49-F238E27FC236}">
                <a16:creationId xmlns:a16="http://schemas.microsoft.com/office/drawing/2014/main" id="{519A68A9-10DB-4A40-A22B-39D908809A49}"/>
              </a:ext>
            </a:extLst>
          </p:cNvPr>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7C19A1D4-539A-42D2-9766-A5AD067E0E02}"/>
              </a:ext>
            </a:extLst>
          </p:cNvPr>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pic>
        <p:nvPicPr>
          <p:cNvPr id="1033" name="Picture 17" descr="LOGO CE_Vertical_EN_NEG_quadri_HR">
            <a:extLst>
              <a:ext uri="{FF2B5EF4-FFF2-40B4-BE49-F238E27FC236}">
                <a16:creationId xmlns:a16="http://schemas.microsoft.com/office/drawing/2014/main" id="{5122C4EF-242D-4B01-90DF-C4A84D4D31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7" descr="LOGO CE_Vertical_EN_NEG_quadri_HR">
            <a:extLst>
              <a:ext uri="{FF2B5EF4-FFF2-40B4-BE49-F238E27FC236}">
                <a16:creationId xmlns:a16="http://schemas.microsoft.com/office/drawing/2014/main" id="{D35947CA-EA14-49AC-B3E7-7A112703E78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04" r:id="rId1"/>
    <p:sldLayoutId id="2147484805"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Lst>
  <p:txStyles>
    <p:titleStyle>
      <a:lvl1pPr marL="358775" algn="l" rtl="0" eaLnBrk="0" fontAlgn="base" hangingPunct="0">
        <a:spcBef>
          <a:spcPct val="0"/>
        </a:spcBef>
        <a:spcAft>
          <a:spcPct val="0"/>
        </a:spcAft>
        <a:defRPr sz="3000" b="1" kern="1200">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anose="020B0604030504040204" pitchFamily="34" charset="0"/>
        </a:defRPr>
      </a:lvl2pPr>
      <a:lvl3pPr marL="358775" algn="l" rtl="0" eaLnBrk="0" fontAlgn="base" hangingPunct="0">
        <a:spcBef>
          <a:spcPct val="0"/>
        </a:spcBef>
        <a:spcAft>
          <a:spcPct val="0"/>
        </a:spcAft>
        <a:defRPr sz="3000" b="1">
          <a:solidFill>
            <a:srgbClr val="0F5494"/>
          </a:solidFill>
          <a:latin typeface="Verdana" panose="020B0604030504040204" pitchFamily="34" charset="0"/>
        </a:defRPr>
      </a:lvl3pPr>
      <a:lvl4pPr marL="358775" algn="l" rtl="0" eaLnBrk="0" fontAlgn="base" hangingPunct="0">
        <a:spcBef>
          <a:spcPct val="0"/>
        </a:spcBef>
        <a:spcAft>
          <a:spcPct val="0"/>
        </a:spcAft>
        <a:defRPr sz="3000" b="1">
          <a:solidFill>
            <a:srgbClr val="0F5494"/>
          </a:solidFill>
          <a:latin typeface="Verdana" panose="020B0604030504040204" pitchFamily="34" charset="0"/>
        </a:defRPr>
      </a:lvl4pPr>
      <a:lvl5pPr marL="358775" algn="l" rtl="0" eaLnBrk="0" fontAlgn="base" hangingPunct="0">
        <a:spcBef>
          <a:spcPct val="0"/>
        </a:spcBef>
        <a:spcAft>
          <a:spcPct val="0"/>
        </a:spcAft>
        <a:defRPr sz="3000" b="1">
          <a:solidFill>
            <a:srgbClr val="0F5494"/>
          </a:solidFill>
          <a:latin typeface="Verdana" panose="020B0604030504040204" pitchFamily="34" charset="0"/>
        </a:defRPr>
      </a:lvl5pPr>
      <a:lvl6pPr marL="815975" algn="l" rtl="0" eaLnBrk="1" fontAlgn="base" hangingPunct="1">
        <a:spcBef>
          <a:spcPct val="0"/>
        </a:spcBef>
        <a:spcAft>
          <a:spcPct val="0"/>
        </a:spcAft>
        <a:defRPr sz="3000" b="1">
          <a:solidFill>
            <a:srgbClr val="0F5494"/>
          </a:solidFill>
          <a:latin typeface="Verdana" panose="020B0604030504040204" pitchFamily="34" charset="0"/>
        </a:defRPr>
      </a:lvl6pPr>
      <a:lvl7pPr marL="1273175" algn="l" rtl="0" eaLnBrk="1" fontAlgn="base" hangingPunct="1">
        <a:spcBef>
          <a:spcPct val="0"/>
        </a:spcBef>
        <a:spcAft>
          <a:spcPct val="0"/>
        </a:spcAft>
        <a:defRPr sz="3000" b="1">
          <a:solidFill>
            <a:srgbClr val="0F5494"/>
          </a:solidFill>
          <a:latin typeface="Verdana" panose="020B0604030504040204" pitchFamily="34" charset="0"/>
        </a:defRPr>
      </a:lvl7pPr>
      <a:lvl8pPr marL="1730375" algn="l" rtl="0" eaLnBrk="1" fontAlgn="base" hangingPunct="1">
        <a:spcBef>
          <a:spcPct val="0"/>
        </a:spcBef>
        <a:spcAft>
          <a:spcPct val="0"/>
        </a:spcAft>
        <a:defRPr sz="3000" b="1">
          <a:solidFill>
            <a:srgbClr val="0F5494"/>
          </a:solidFill>
          <a:latin typeface="Verdana" panose="020B0604030504040204" pitchFamily="34" charset="0"/>
        </a:defRPr>
      </a:lvl8pPr>
      <a:lvl9pPr marL="2187575" algn="l" rtl="0" eaLnBrk="1" fontAlgn="base" hangingPunct="1">
        <a:spcBef>
          <a:spcPct val="0"/>
        </a:spcBef>
        <a:spcAft>
          <a:spcPct val="0"/>
        </a:spcAft>
        <a:defRPr sz="3000" b="1">
          <a:solidFill>
            <a:srgbClr val="0F5494"/>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bg1"/>
        </a:buClr>
        <a:buChar char="•"/>
        <a:defRPr sz="2400" i="1" kern="1200">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kern="1200">
          <a:solidFill>
            <a:srgbClr val="0F5494"/>
          </a:solidFill>
          <a:latin typeface="+mn-lt"/>
          <a:ea typeface="+mn-ea"/>
          <a:cs typeface="+mn-cs"/>
        </a:defRPr>
      </a:lvl2pPr>
      <a:lvl3pPr marL="1143000" indent="-228600" algn="l" rtl="0" eaLnBrk="0" fontAlgn="base" hangingPunct="0">
        <a:spcBef>
          <a:spcPct val="20000"/>
        </a:spcBef>
        <a:spcAft>
          <a:spcPct val="0"/>
        </a:spcAft>
        <a:defRPr sz="1400" kern="1200">
          <a:solidFill>
            <a:srgbClr val="0F5494"/>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3AE7A3B0-4FFF-4CC2-88D1-B0418A0597DA}"/>
              </a:ext>
            </a:extLst>
          </p:cNvPr>
          <p:cNvSpPr>
            <a:spLocks noGrp="1" noChangeArrowheads="1"/>
          </p:cNvSpPr>
          <p:nvPr>
            <p:ph type="ctrTitle"/>
          </p:nvPr>
        </p:nvSpPr>
        <p:spPr>
          <a:xfrm>
            <a:off x="1403350" y="2060574"/>
            <a:ext cx="7561263" cy="4248746"/>
          </a:xfrm>
        </p:spPr>
        <p:txBody>
          <a:bodyPr/>
          <a:lstStyle/>
          <a:p>
            <a:pPr eaLnBrk="1" hangingPunct="1"/>
            <a:r>
              <a:rPr lang="en-US" sz="2800" dirty="0"/>
              <a:t>The context for Working Better </a:t>
            </a:r>
            <a:r>
              <a:rPr lang="en-US" sz="2800" dirty="0" smtClean="0"/>
              <a:t>Together - building </a:t>
            </a:r>
            <a:r>
              <a:rPr lang="en-US" sz="2800" dirty="0"/>
              <a:t>on what we know</a:t>
            </a:r>
            <a:r>
              <a:rPr lang="en-GB" sz="2000" dirty="0"/>
              <a:t/>
            </a:r>
            <a:br>
              <a:rPr lang="en-GB" sz="2000" dirty="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i="1" dirty="0"/>
              <a:t/>
            </a:r>
            <a:br>
              <a:rPr lang="en-GB" sz="2000" i="1" dirty="0"/>
            </a:br>
            <a:r>
              <a:rPr lang="en-GB" sz="2000" i="1" dirty="0" smtClean="0"/>
              <a:t>Training </a:t>
            </a:r>
            <a:r>
              <a:rPr lang="en-GB" sz="2000" i="1" dirty="0"/>
              <a:t>on </a:t>
            </a:r>
            <a:r>
              <a:rPr lang="fr-BE" altLang="en-US" sz="2000" i="1" dirty="0"/>
              <a:t>Joint </a:t>
            </a:r>
            <a:r>
              <a:rPr lang="fr-BE" altLang="en-US" sz="2000" i="1" dirty="0" smtClean="0"/>
              <a:t>Programming</a:t>
            </a:r>
            <a:br>
              <a:rPr lang="fr-BE" altLang="en-US" sz="2000" i="1" dirty="0" smtClean="0"/>
            </a:br>
            <a:r>
              <a:rPr lang="fr-BE" altLang="en-US" sz="2000" i="1" dirty="0" smtClean="0"/>
              <a:t>					</a:t>
            </a:r>
            <a:r>
              <a:rPr lang="fr-BE" altLang="en-US" sz="2000" b="0" i="1" dirty="0" smtClean="0"/>
              <a:t>19 November 2019</a:t>
            </a:r>
            <a:br>
              <a:rPr lang="fr-BE" altLang="en-US" sz="2000" b="0" i="1" dirty="0" smtClean="0"/>
            </a:br>
            <a:r>
              <a:rPr lang="fr-BE" altLang="en-US" sz="2000" b="0" i="1" dirty="0" smtClean="0"/>
              <a:t>					Kampala, UGANDA</a:t>
            </a:r>
            <a:endParaRPr lang="en-GB" altLang="en-US" sz="2000" b="0" i="1" dirty="0"/>
          </a:p>
        </p:txBody>
      </p:sp>
      <p:pic>
        <p:nvPicPr>
          <p:cNvPr id="3" name="Picture 2">
            <a:extLst>
              <a:ext uri="{FF2B5EF4-FFF2-40B4-BE49-F238E27FC236}">
                <a16:creationId xmlns:a16="http://schemas.microsoft.com/office/drawing/2014/main" id="{047C6024-3421-4C07-851A-AE69D56D89A6}"/>
              </a:ext>
            </a:extLst>
          </p:cNvPr>
          <p:cNvPicPr>
            <a:picLocks noChangeAspect="1"/>
          </p:cNvPicPr>
          <p:nvPr/>
        </p:nvPicPr>
        <p:blipFill>
          <a:blip r:embed="rId3"/>
          <a:stretch>
            <a:fillRect/>
          </a:stretch>
        </p:blipFill>
        <p:spPr>
          <a:xfrm>
            <a:off x="5178174" y="3554707"/>
            <a:ext cx="3240360" cy="1260480"/>
          </a:xfrm>
          <a:prstGeom prst="rect">
            <a:avLst/>
          </a:prstGeom>
        </p:spPr>
      </p:pic>
    </p:spTree>
    <p:extLst>
      <p:ext uri="{BB962C8B-B14F-4D97-AF65-F5344CB8AC3E}">
        <p14:creationId xmlns:p14="http://schemas.microsoft.com/office/powerpoint/2010/main" val="243032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4775290-0638-4986-8BF4-317E5943EF26}"/>
              </a:ext>
            </a:extLst>
          </p:cNvPr>
          <p:cNvSpPr>
            <a:spLocks noGrp="1" noChangeArrowheads="1"/>
          </p:cNvSpPr>
          <p:nvPr>
            <p:ph type="title"/>
          </p:nvPr>
        </p:nvSpPr>
        <p:spPr/>
        <p:txBody>
          <a:bodyPr/>
          <a:lstStyle/>
          <a:p>
            <a:pPr eaLnBrk="1" hangingPunct="1"/>
            <a:r>
              <a:rPr lang="en-GB" altLang="en-US" dirty="0" smtClean="0"/>
              <a:t>What is Joint Programming?</a:t>
            </a:r>
            <a:endParaRPr lang="en-GB" altLang="en-US" dirty="0"/>
          </a:p>
        </p:txBody>
      </p:sp>
      <p:sp>
        <p:nvSpPr>
          <p:cNvPr id="30723" name="Content Placeholder 2">
            <a:extLst>
              <a:ext uri="{FF2B5EF4-FFF2-40B4-BE49-F238E27FC236}">
                <a16:creationId xmlns:a16="http://schemas.microsoft.com/office/drawing/2014/main" id="{918BB479-22A4-47CE-AA0C-53170C4482E3}"/>
              </a:ext>
            </a:extLst>
          </p:cNvPr>
          <p:cNvSpPr>
            <a:spLocks noGrp="1" noChangeArrowheads="1"/>
          </p:cNvSpPr>
          <p:nvPr>
            <p:ph idx="4294967295"/>
          </p:nvPr>
        </p:nvSpPr>
        <p:spPr>
          <a:xfrm>
            <a:off x="395288" y="2205038"/>
            <a:ext cx="8748712" cy="3887787"/>
          </a:xfrm>
        </p:spPr>
        <p:txBody>
          <a:bodyPr/>
          <a:lstStyle/>
          <a:p>
            <a:pPr marL="627063" lvl="1" indent="-352425">
              <a:spcBef>
                <a:spcPts val="0"/>
              </a:spcBef>
              <a:spcAft>
                <a:spcPts val="1200"/>
              </a:spcAft>
              <a:buFontTx/>
              <a:buChar char="•"/>
              <a:defRPr/>
            </a:pPr>
            <a:r>
              <a:rPr lang="en-GB" altLang="en-BE" sz="1800" i="0" dirty="0" smtClean="0"/>
              <a:t>Policy (2016)</a:t>
            </a:r>
          </a:p>
          <a:p>
            <a:pPr marL="627063" lvl="1" indent="-352425">
              <a:spcBef>
                <a:spcPts val="0"/>
              </a:spcBef>
              <a:spcAft>
                <a:spcPts val="1200"/>
              </a:spcAft>
              <a:defRPr/>
            </a:pPr>
            <a:r>
              <a:rPr lang="en-GB" altLang="en-BE" sz="1800" i="0" dirty="0" smtClean="0"/>
              <a:t>New European Consensus on </a:t>
            </a:r>
            <a:r>
              <a:rPr lang="en-GB" altLang="en-BE" sz="1800" i="0" dirty="0" smtClean="0"/>
              <a:t>Development </a:t>
            </a:r>
            <a:r>
              <a:rPr lang="en-GB" altLang="en-BE" sz="2400" b="0" dirty="0" smtClean="0"/>
              <a:t>Getting </a:t>
            </a:r>
            <a:r>
              <a:rPr lang="en-GB" altLang="en-BE" sz="2400" b="0" dirty="0"/>
              <a:t>more out of our work - “working better together”</a:t>
            </a:r>
          </a:p>
          <a:p>
            <a:pPr marL="627063" lvl="1" indent="-352425">
              <a:spcBef>
                <a:spcPts val="0"/>
              </a:spcBef>
              <a:spcAft>
                <a:spcPts val="1200"/>
              </a:spcAft>
              <a:defRPr/>
            </a:pPr>
            <a:r>
              <a:rPr lang="en-GB" altLang="en-BE" sz="2400" b="0" dirty="0"/>
              <a:t>Combines development &amp; external action</a:t>
            </a:r>
          </a:p>
          <a:p>
            <a:pPr marL="1027113" lvl="2" indent="-352425">
              <a:spcBef>
                <a:spcPts val="0"/>
              </a:spcBef>
              <a:spcAft>
                <a:spcPts val="1200"/>
              </a:spcAft>
              <a:buFont typeface="Courier New" panose="02070309020205020404" pitchFamily="49" charset="0"/>
              <a:buChar char="o"/>
              <a:defRPr/>
            </a:pPr>
            <a:r>
              <a:rPr lang="en-GB" altLang="en-BE" sz="2000" dirty="0"/>
              <a:t>“</a:t>
            </a:r>
            <a:r>
              <a:rPr lang="en-US" sz="2000" dirty="0"/>
              <a:t>adaptable and responsive to changing needs</a:t>
            </a:r>
            <a:r>
              <a:rPr lang="en-GB" altLang="en-BE" sz="2000" dirty="0"/>
              <a:t>”</a:t>
            </a:r>
          </a:p>
          <a:p>
            <a:pPr marL="1027113" lvl="2" indent="-352425">
              <a:spcBef>
                <a:spcPts val="0"/>
              </a:spcBef>
              <a:spcAft>
                <a:spcPts val="1200"/>
              </a:spcAft>
              <a:buFont typeface="Courier New" panose="02070309020205020404" pitchFamily="49" charset="0"/>
              <a:buChar char="o"/>
              <a:defRPr/>
            </a:pPr>
            <a:r>
              <a:rPr lang="en-US" sz="2000" dirty="0"/>
              <a:t>“voluntary, flexible, inclusive, tailored to country context</a:t>
            </a:r>
            <a:r>
              <a:rPr lang="en-GB" altLang="en-BE" sz="2000" dirty="0"/>
              <a:t>” </a:t>
            </a:r>
          </a:p>
          <a:p>
            <a:pPr marL="627063" lvl="1" indent="-352425">
              <a:spcBef>
                <a:spcPts val="0"/>
              </a:spcBef>
              <a:spcAft>
                <a:spcPts val="1200"/>
              </a:spcAft>
              <a:defRPr/>
            </a:pPr>
            <a:r>
              <a:rPr lang="en-GB" altLang="en-BE" sz="2400" b="0" dirty="0"/>
              <a:t>Beyond programming: implementation &amp; results</a:t>
            </a:r>
          </a:p>
          <a:p>
            <a:pPr marL="0" indent="0" algn="r">
              <a:buClr>
                <a:srgbClr val="2D5EC1"/>
              </a:buClr>
              <a:buSzPct val="74000"/>
              <a:buNone/>
              <a:defRPr/>
            </a:pPr>
            <a:r>
              <a:rPr lang="en-GB" altLang="en-BE" sz="1800" i="0" dirty="0"/>
              <a:t>The Global Strategy on the EU’s Foreign and Security </a:t>
            </a:r>
            <a:r>
              <a:rPr lang="en-GB" altLang="en-BE" sz="1800" i="0" dirty="0" err="1"/>
              <a:t>lopment</a:t>
            </a:r>
            <a:r>
              <a:rPr lang="en-GB" altLang="en-BE" sz="1800" i="0" dirty="0"/>
              <a:t> </a:t>
            </a:r>
            <a:r>
              <a:rPr lang="en-GB" altLang="en-BE" sz="1800" i="0" dirty="0" smtClean="0"/>
              <a:t>(May 2017)</a:t>
            </a:r>
            <a:endParaRPr lang="en-GB" altLang="en-BE" sz="180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1000"/>
                                        <p:tgtEl>
                                          <p:spTgt spid="30723">
                                            <p:txEl>
                                              <p:pRg st="1" end="1"/>
                                            </p:txEl>
                                          </p:spTgt>
                                        </p:tgtEl>
                                      </p:cBhvr>
                                    </p:animEffect>
                                    <p:anim calcmode="lin" valueType="num">
                                      <p:cBhvr>
                                        <p:cTn id="13"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7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tgtEl>
                                          <p:spTgt spid="30723">
                                            <p:txEl>
                                              <p:pRg st="2" end="2"/>
                                            </p:txEl>
                                          </p:spTgt>
                                        </p:tgtEl>
                                      </p:cBhvr>
                                    </p:animEffect>
                                    <p:anim calcmode="lin" valueType="num">
                                      <p:cBhvr>
                                        <p:cTn id="18"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072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fade">
                                      <p:cBhvr>
                                        <p:cTn id="22" dur="1000"/>
                                        <p:tgtEl>
                                          <p:spTgt spid="30723">
                                            <p:txEl>
                                              <p:pRg st="3" end="3"/>
                                            </p:txEl>
                                          </p:spTgt>
                                        </p:tgtEl>
                                      </p:cBhvr>
                                    </p:animEffect>
                                    <p:anim calcmode="lin" valueType="num">
                                      <p:cBhvr>
                                        <p:cTn id="23"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072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fade">
                                      <p:cBhvr>
                                        <p:cTn id="27" dur="1000"/>
                                        <p:tgtEl>
                                          <p:spTgt spid="30723">
                                            <p:txEl>
                                              <p:pRg st="4" end="4"/>
                                            </p:txEl>
                                          </p:spTgt>
                                        </p:tgtEl>
                                      </p:cBhvr>
                                    </p:animEffect>
                                    <p:anim calcmode="lin" valueType="num">
                                      <p:cBhvr>
                                        <p:cTn id="28"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072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fade">
                                      <p:cBhvr>
                                        <p:cTn id="32" dur="1000"/>
                                        <p:tgtEl>
                                          <p:spTgt spid="30723">
                                            <p:txEl>
                                              <p:pRg st="5" end="5"/>
                                            </p:txEl>
                                          </p:spTgt>
                                        </p:tgtEl>
                                      </p:cBhvr>
                                    </p:animEffect>
                                    <p:anim calcmode="lin" valueType="num">
                                      <p:cBhvr>
                                        <p:cTn id="33" dur="10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072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fade">
                                      <p:cBhvr>
                                        <p:cTn id="37" dur="1000"/>
                                        <p:tgtEl>
                                          <p:spTgt spid="30723">
                                            <p:txEl>
                                              <p:pRg st="6" end="6"/>
                                            </p:txEl>
                                          </p:spTgt>
                                        </p:tgtEl>
                                      </p:cBhvr>
                                    </p:animEffect>
                                    <p:anim calcmode="lin" valueType="num">
                                      <p:cBhvr>
                                        <p:cTn id="38" dur="10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07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29699" name="Content Placeholder 3">
            <a:extLst>
              <a:ext uri="{FF2B5EF4-FFF2-40B4-BE49-F238E27FC236}">
                <a16:creationId xmlns:a16="http://schemas.microsoft.com/office/drawing/2014/main" id="{43CB1D9D-C556-48D2-A41B-E3A11B491B67}"/>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957" b="19255"/>
          <a:stretch>
            <a:fillRect/>
          </a:stretch>
        </p:blipFill>
        <p:spPr>
          <a:xfrm>
            <a:off x="539750" y="1196752"/>
            <a:ext cx="7940675" cy="5360988"/>
          </a:xfrm>
        </p:spPr>
      </p:pic>
      <p:pic>
        <p:nvPicPr>
          <p:cNvPr id="7" name="Picture 6">
            <a:extLst>
              <a:ext uri="{FF2B5EF4-FFF2-40B4-BE49-F238E27FC236}">
                <a16:creationId xmlns:a16="http://schemas.microsoft.com/office/drawing/2014/main" id="{047C6024-3421-4C07-851A-AE69D56D89A6}"/>
              </a:ext>
            </a:extLst>
          </p:cNvPr>
          <p:cNvPicPr>
            <a:picLocks noChangeAspect="1"/>
          </p:cNvPicPr>
          <p:nvPr/>
        </p:nvPicPr>
        <p:blipFill>
          <a:blip r:embed="rId4"/>
          <a:stretch>
            <a:fillRect/>
          </a:stretch>
        </p:blipFill>
        <p:spPr>
          <a:xfrm>
            <a:off x="0" y="0"/>
            <a:ext cx="2521193" cy="9807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13AB8462-FF68-4FF8-BCD3-06976F52E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772816"/>
            <a:ext cx="3372036" cy="4536504"/>
          </a:xfrm>
          <a:prstGeom prst="rect">
            <a:avLst/>
          </a:prstGeom>
          <a:noFill/>
          <a:ln w="92075"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4C56401-2F03-41D1-9B97-01499115C16B}"/>
              </a:ext>
            </a:extLst>
          </p:cNvPr>
          <p:cNvPicPr>
            <a:picLocks noChangeAspect="1"/>
          </p:cNvPicPr>
          <p:nvPr/>
        </p:nvPicPr>
        <p:blipFill rotWithShape="1">
          <a:blip r:embed="rId4"/>
          <a:srcRect l="21000"/>
          <a:stretch/>
        </p:blipFill>
        <p:spPr>
          <a:xfrm>
            <a:off x="395536" y="2276236"/>
            <a:ext cx="4182667" cy="3529664"/>
          </a:xfrm>
          <a:prstGeom prst="rect">
            <a:avLst/>
          </a:prstGeom>
        </p:spPr>
      </p:pic>
    </p:spTree>
    <p:extLst>
      <p:ext uri="{BB962C8B-B14F-4D97-AF65-F5344CB8AC3E}">
        <p14:creationId xmlns:p14="http://schemas.microsoft.com/office/powerpoint/2010/main" val="331776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C69D917-E652-46FE-9D32-4E7EA31E599B}"/>
              </a:ext>
            </a:extLst>
          </p:cNvPr>
          <p:cNvSpPr>
            <a:spLocks noGrp="1" noChangeArrowheads="1"/>
          </p:cNvSpPr>
          <p:nvPr>
            <p:ph type="title"/>
          </p:nvPr>
        </p:nvSpPr>
        <p:spPr/>
        <p:txBody>
          <a:bodyPr/>
          <a:lstStyle/>
          <a:p>
            <a:pPr eaLnBrk="1" hangingPunct="1"/>
            <a:r>
              <a:rPr lang="en-GB" altLang="en-US" sz="2600" dirty="0"/>
              <a:t>ODA: Visibility     Influence     Impact</a:t>
            </a:r>
          </a:p>
        </p:txBody>
      </p:sp>
      <p:pic>
        <p:nvPicPr>
          <p:cNvPr id="6" name="Picture 5">
            <a:extLst>
              <a:ext uri="{FF2B5EF4-FFF2-40B4-BE49-F238E27FC236}">
                <a16:creationId xmlns:a16="http://schemas.microsoft.com/office/drawing/2014/main" id="{F69761FE-EEC2-4827-AFA2-58F8F4691FDF}"/>
              </a:ext>
            </a:extLst>
          </p:cNvPr>
          <p:cNvPicPr>
            <a:picLocks noChangeAspect="1"/>
          </p:cNvPicPr>
          <p:nvPr/>
        </p:nvPicPr>
        <p:blipFill rotWithShape="1">
          <a:blip r:embed="rId3"/>
          <a:srcRect l="4496" t="34600" r="62600" b="16400"/>
          <a:stretch/>
        </p:blipFill>
        <p:spPr>
          <a:xfrm>
            <a:off x="-11238" y="2174248"/>
            <a:ext cx="4412584" cy="3696251"/>
          </a:xfrm>
          <a:prstGeom prst="rect">
            <a:avLst/>
          </a:prstGeom>
        </p:spPr>
      </p:pic>
      <p:pic>
        <p:nvPicPr>
          <p:cNvPr id="7" name="Picture 6">
            <a:extLst>
              <a:ext uri="{FF2B5EF4-FFF2-40B4-BE49-F238E27FC236}">
                <a16:creationId xmlns:a16="http://schemas.microsoft.com/office/drawing/2014/main" id="{B70D03AB-E8D9-4691-A08F-72231DFCFA1A}"/>
              </a:ext>
            </a:extLst>
          </p:cNvPr>
          <p:cNvPicPr>
            <a:picLocks noChangeAspect="1"/>
          </p:cNvPicPr>
          <p:nvPr/>
        </p:nvPicPr>
        <p:blipFill rotWithShape="1">
          <a:blip r:embed="rId4"/>
          <a:srcRect l="10625" t="34600" r="62600" b="19200"/>
          <a:stretch/>
        </p:blipFill>
        <p:spPr>
          <a:xfrm>
            <a:off x="4788024" y="2372260"/>
            <a:ext cx="3600400" cy="3494506"/>
          </a:xfrm>
          <a:prstGeom prst="rect">
            <a:avLst/>
          </a:prstGeom>
        </p:spPr>
      </p:pic>
      <p:sp>
        <p:nvSpPr>
          <p:cNvPr id="8" name="TextBox 7">
            <a:extLst>
              <a:ext uri="{FF2B5EF4-FFF2-40B4-BE49-F238E27FC236}">
                <a16:creationId xmlns:a16="http://schemas.microsoft.com/office/drawing/2014/main" id="{91022068-DC42-4906-A824-2B21AE7CCF95}"/>
              </a:ext>
            </a:extLst>
          </p:cNvPr>
          <p:cNvSpPr txBox="1"/>
          <p:nvPr/>
        </p:nvSpPr>
        <p:spPr>
          <a:xfrm>
            <a:off x="310208" y="5733256"/>
            <a:ext cx="8784975"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EU disbursed total ODA of USD 18.8 billion in 2017 (10% of total) </a:t>
            </a:r>
          </a:p>
          <a:p>
            <a:pPr marL="285750" indent="-285750">
              <a:buFont typeface="Arial" panose="020B0604020202020204" pitchFamily="34" charset="0"/>
              <a:buChar char="•"/>
            </a:pPr>
            <a:r>
              <a:rPr lang="en-GB" sz="1600" dirty="0"/>
              <a:t>20 other EU MS contributed a further combined USD 60+ billion</a:t>
            </a:r>
          </a:p>
          <a:p>
            <a:pPr marL="285750" indent="-285750">
              <a:buFont typeface="Arial" panose="020B0604020202020204" pitchFamily="34" charset="0"/>
              <a:buChar char="•"/>
            </a:pPr>
            <a:r>
              <a:rPr lang="en-GB" sz="1600" dirty="0"/>
              <a:t>Combined EU/MS ODA represents 40% of the global total </a:t>
            </a:r>
          </a:p>
        </p:txBody>
      </p:sp>
      <p:cxnSp>
        <p:nvCxnSpPr>
          <p:cNvPr id="4" name="Straight Arrow Connector 3">
            <a:extLst>
              <a:ext uri="{FF2B5EF4-FFF2-40B4-BE49-F238E27FC236}">
                <a16:creationId xmlns:a16="http://schemas.microsoft.com/office/drawing/2014/main" id="{8841E193-87BA-4D09-8550-0F08EDD12237}"/>
              </a:ext>
            </a:extLst>
          </p:cNvPr>
          <p:cNvCxnSpPr>
            <a:cxnSpLocks/>
          </p:cNvCxnSpPr>
          <p:nvPr/>
        </p:nvCxnSpPr>
        <p:spPr bwMode="auto">
          <a:xfrm>
            <a:off x="3635896" y="1772816"/>
            <a:ext cx="360040" cy="0"/>
          </a:xfrm>
          <a:prstGeom prst="straightConnector1">
            <a:avLst/>
          </a:prstGeom>
          <a:ln w="41275" cap="flat" cmpd="sng" algn="ctr">
            <a:solidFill>
              <a:srgbClr val="0F5494"/>
            </a:solidFill>
            <a:prstDash val="solid"/>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229DC4DE-EB93-4542-8EAB-389A19C8A108}"/>
              </a:ext>
            </a:extLst>
          </p:cNvPr>
          <p:cNvCxnSpPr>
            <a:cxnSpLocks/>
          </p:cNvCxnSpPr>
          <p:nvPr/>
        </p:nvCxnSpPr>
        <p:spPr bwMode="auto">
          <a:xfrm>
            <a:off x="3563888" y="1844825"/>
            <a:ext cx="1202432" cy="914399"/>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E0D7F639-299E-4BCC-8AD1-E685C58CA4A2}"/>
              </a:ext>
            </a:extLst>
          </p:cNvPr>
          <p:cNvCxnSpPr>
            <a:cxnSpLocks/>
          </p:cNvCxnSpPr>
          <p:nvPr/>
        </p:nvCxnSpPr>
        <p:spPr bwMode="auto">
          <a:xfrm>
            <a:off x="5940152" y="1772816"/>
            <a:ext cx="360040" cy="0"/>
          </a:xfrm>
          <a:prstGeom prst="straightConnector1">
            <a:avLst/>
          </a:prstGeom>
          <a:ln w="41275" cap="flat" cmpd="sng" algn="ctr">
            <a:solidFill>
              <a:srgbClr val="0F5494"/>
            </a:solidFill>
            <a:prstDash val="solid"/>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362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4775290-0638-4986-8BF4-317E5943EF26}"/>
              </a:ext>
            </a:extLst>
          </p:cNvPr>
          <p:cNvSpPr>
            <a:spLocks noGrp="1" noChangeArrowheads="1"/>
          </p:cNvSpPr>
          <p:nvPr>
            <p:ph type="title"/>
          </p:nvPr>
        </p:nvSpPr>
        <p:spPr/>
        <p:txBody>
          <a:bodyPr/>
          <a:lstStyle/>
          <a:p>
            <a:pPr algn="just" eaLnBrk="1" hangingPunct="1"/>
            <a:r>
              <a:rPr lang="en-GB" altLang="en-US" dirty="0"/>
              <a:t>Value of Working Better Together, at country </a:t>
            </a:r>
            <a:r>
              <a:rPr lang="en-GB" altLang="en-US" dirty="0" smtClean="0"/>
              <a:t>level:</a:t>
            </a:r>
            <a:endParaRPr lang="en-GB" altLang="en-US" dirty="0"/>
          </a:p>
        </p:txBody>
      </p:sp>
      <p:sp>
        <p:nvSpPr>
          <p:cNvPr id="30723" name="Content Placeholder 2">
            <a:extLst>
              <a:ext uri="{FF2B5EF4-FFF2-40B4-BE49-F238E27FC236}">
                <a16:creationId xmlns:a16="http://schemas.microsoft.com/office/drawing/2014/main" id="{918BB479-22A4-47CE-AA0C-53170C4482E3}"/>
              </a:ext>
            </a:extLst>
          </p:cNvPr>
          <p:cNvSpPr>
            <a:spLocks noGrp="1" noChangeArrowheads="1"/>
          </p:cNvSpPr>
          <p:nvPr>
            <p:ph idx="4294967295"/>
          </p:nvPr>
        </p:nvSpPr>
        <p:spPr>
          <a:xfrm>
            <a:off x="827585" y="2171700"/>
            <a:ext cx="7797303" cy="4497388"/>
          </a:xfrm>
        </p:spPr>
        <p:txBody>
          <a:bodyPr/>
          <a:lstStyle/>
          <a:p>
            <a:pPr marL="0" indent="0">
              <a:buNone/>
              <a:defRPr/>
            </a:pPr>
            <a:endParaRPr lang="en-GB" altLang="en-BE" sz="1800" b="1" i="0" dirty="0"/>
          </a:p>
          <a:p>
            <a:pPr marL="0" indent="0">
              <a:buNone/>
              <a:defRPr/>
            </a:pPr>
            <a:r>
              <a:rPr lang="en-GB" altLang="en-BE" sz="1600" b="1" i="0" dirty="0"/>
              <a:t>Information </a:t>
            </a:r>
            <a:r>
              <a:rPr lang="en-GB" altLang="en-BE" sz="1600" b="1" i="0" dirty="0" smtClean="0"/>
              <a:t>and </a:t>
            </a:r>
            <a:r>
              <a:rPr lang="en-GB" altLang="en-BE" sz="1600" b="1" i="0" dirty="0"/>
              <a:t>data sharing </a:t>
            </a:r>
          </a:p>
          <a:p>
            <a:pPr marL="0" indent="0">
              <a:buNone/>
              <a:defRPr/>
            </a:pPr>
            <a:endParaRPr lang="en-GB" altLang="en-BE" sz="1600" b="1" i="0" dirty="0"/>
          </a:p>
          <a:p>
            <a:pPr marL="0" indent="0">
              <a:buNone/>
              <a:defRPr/>
            </a:pPr>
            <a:r>
              <a:rPr lang="en-GB" altLang="en-BE" sz="1600" b="1" i="0" dirty="0"/>
              <a:t>More visibility and </a:t>
            </a:r>
            <a:r>
              <a:rPr lang="en-GB" altLang="en-BE" sz="1600" b="1" i="0" dirty="0" smtClean="0"/>
              <a:t>impact - </a:t>
            </a:r>
            <a:r>
              <a:rPr lang="en-GB" altLang="en-BE" sz="1600" i="0" dirty="0" smtClean="0"/>
              <a:t>a </a:t>
            </a:r>
            <a:r>
              <a:rPr lang="en-GB" altLang="en-BE" sz="1600" i="0" dirty="0"/>
              <a:t>single </a:t>
            </a:r>
            <a:r>
              <a:rPr lang="en-GB" altLang="en-BE" sz="1600" i="0" dirty="0" smtClean="0"/>
              <a:t>“EU branding” </a:t>
            </a:r>
            <a:r>
              <a:rPr lang="en-GB" altLang="en-BE" sz="1600" i="0" dirty="0"/>
              <a:t>for high quality (and quantity) support</a:t>
            </a:r>
          </a:p>
          <a:p>
            <a:pPr marL="0" indent="0">
              <a:buNone/>
              <a:defRPr/>
            </a:pPr>
            <a:endParaRPr lang="en-GB" altLang="en-BE" sz="1600" i="0" dirty="0"/>
          </a:p>
          <a:p>
            <a:pPr marL="0" indent="0">
              <a:buNone/>
              <a:defRPr/>
            </a:pPr>
            <a:r>
              <a:rPr lang="en-GB" altLang="en-BE" sz="1600" b="1" i="0" dirty="0"/>
              <a:t>Speaking with one </a:t>
            </a:r>
            <a:r>
              <a:rPr lang="en-GB" altLang="en-BE" sz="1600" b="1" i="0" dirty="0" smtClean="0"/>
              <a:t>voice - </a:t>
            </a:r>
            <a:r>
              <a:rPr lang="en-GB" altLang="en-BE" sz="1600" i="0" dirty="0" smtClean="0"/>
              <a:t>Policy </a:t>
            </a:r>
            <a:r>
              <a:rPr lang="en-GB" altLang="en-BE" sz="1600" i="0" dirty="0"/>
              <a:t>and political dialogue</a:t>
            </a:r>
          </a:p>
          <a:p>
            <a:pPr marL="0" indent="0">
              <a:buNone/>
              <a:defRPr/>
            </a:pPr>
            <a:endParaRPr lang="en-GB" altLang="en-BE" sz="1600" i="0" dirty="0"/>
          </a:p>
          <a:p>
            <a:pPr marL="0" indent="0">
              <a:buNone/>
              <a:defRPr/>
            </a:pPr>
            <a:r>
              <a:rPr lang="en-GB" altLang="en-BE" sz="1600" b="1" i="0" dirty="0"/>
              <a:t>Less fragmentation and reduced transaction costs </a:t>
            </a:r>
            <a:r>
              <a:rPr lang="en-GB" altLang="en-BE" sz="1600" i="0" dirty="0"/>
              <a:t>(in the long-run!) – </a:t>
            </a:r>
            <a:r>
              <a:rPr lang="en-GB" altLang="en-BE" sz="1600" i="0" dirty="0" smtClean="0"/>
              <a:t>division </a:t>
            </a:r>
            <a:r>
              <a:rPr lang="en-GB" altLang="en-BE" sz="1600" i="0" dirty="0"/>
              <a:t>of </a:t>
            </a:r>
            <a:r>
              <a:rPr lang="en-GB" altLang="en-BE" sz="1600" i="0" dirty="0" smtClean="0"/>
              <a:t>labour</a:t>
            </a:r>
            <a:r>
              <a:rPr lang="en-GB" altLang="en-BE" sz="1600" i="0" dirty="0"/>
              <a:t>. </a:t>
            </a:r>
          </a:p>
          <a:p>
            <a:pPr marL="0" indent="0">
              <a:buNone/>
              <a:defRPr/>
            </a:pPr>
            <a:endParaRPr lang="en-GB" altLang="en-BE" sz="1600" i="0" dirty="0"/>
          </a:p>
          <a:p>
            <a:pPr marL="0" indent="0">
              <a:buNone/>
              <a:defRPr/>
            </a:pPr>
            <a:r>
              <a:rPr lang="en-GB" altLang="en-BE" sz="1600" b="1" i="0" dirty="0"/>
              <a:t>Intensifies &amp; formalizes financial </a:t>
            </a:r>
            <a:r>
              <a:rPr lang="en-GB" altLang="en-BE" sz="1600" i="0" dirty="0"/>
              <a:t>(energy, </a:t>
            </a:r>
            <a:r>
              <a:rPr lang="en-GB" altLang="en-BE" sz="1600" i="0" dirty="0" smtClean="0"/>
              <a:t>WASH); </a:t>
            </a:r>
            <a:r>
              <a:rPr lang="en-GB" altLang="en-BE" sz="1600" b="1" i="0" dirty="0" smtClean="0"/>
              <a:t>cross-sector implementation </a:t>
            </a:r>
            <a:r>
              <a:rPr lang="en-GB" altLang="en-BE" sz="1600" i="0" dirty="0"/>
              <a:t>(nutrition</a:t>
            </a:r>
            <a:r>
              <a:rPr lang="en-GB" altLang="en-BE" sz="1600" i="0" dirty="0" smtClean="0"/>
              <a:t>)</a:t>
            </a:r>
            <a:r>
              <a:rPr lang="en-GB" altLang="en-BE" sz="1600" b="1" i="0" dirty="0"/>
              <a:t> </a:t>
            </a:r>
            <a:r>
              <a:rPr lang="en-GB" altLang="en-BE" sz="1600" i="0" dirty="0" smtClean="0"/>
              <a:t>and</a:t>
            </a:r>
            <a:r>
              <a:rPr lang="en-GB" altLang="en-BE" sz="1600" b="1" i="0" dirty="0" smtClean="0"/>
              <a:t> non-financial Joint Implementation </a:t>
            </a:r>
            <a:r>
              <a:rPr lang="en-GB" altLang="en-BE" sz="1600" i="0" dirty="0" smtClean="0"/>
              <a:t>(working together is a norm, not the exception) </a:t>
            </a:r>
            <a:endParaRPr lang="en-GB" altLang="en-BE" i="0" dirty="0"/>
          </a:p>
        </p:txBody>
      </p:sp>
    </p:spTree>
    <p:extLst>
      <p:ext uri="{BB962C8B-B14F-4D97-AF65-F5344CB8AC3E}">
        <p14:creationId xmlns:p14="http://schemas.microsoft.com/office/powerpoint/2010/main" val="38569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anim calcmode="lin" valueType="num">
                                      <p:cBhvr additive="base">
                                        <p:cTn id="13"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anim calcmode="lin" valueType="num">
                                      <p:cBhvr additive="base">
                                        <p:cTn id="19"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723">
                                            <p:txEl>
                                              <p:pRg st="7" end="7"/>
                                            </p:txEl>
                                          </p:spTgt>
                                        </p:tgtEl>
                                        <p:attrNameLst>
                                          <p:attrName>style.visibility</p:attrName>
                                        </p:attrNameLst>
                                      </p:cBhvr>
                                      <p:to>
                                        <p:strVal val="visible"/>
                                      </p:to>
                                    </p:set>
                                    <p:animEffect transition="in" filter="fade">
                                      <p:cBhvr>
                                        <p:cTn id="25" dur="1000"/>
                                        <p:tgtEl>
                                          <p:spTgt spid="30723">
                                            <p:txEl>
                                              <p:pRg st="7" end="7"/>
                                            </p:txEl>
                                          </p:spTgt>
                                        </p:tgtEl>
                                      </p:cBhvr>
                                    </p:animEffect>
                                    <p:anim calcmode="lin" valueType="num">
                                      <p:cBhvr>
                                        <p:cTn id="26" dur="10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307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723">
                                            <p:txEl>
                                              <p:pRg st="9" end="9"/>
                                            </p:txEl>
                                          </p:spTgt>
                                        </p:tgtEl>
                                        <p:attrNameLst>
                                          <p:attrName>style.visibility</p:attrName>
                                        </p:attrNameLst>
                                      </p:cBhvr>
                                      <p:to>
                                        <p:strVal val="visible"/>
                                      </p:to>
                                    </p:set>
                                    <p:anim calcmode="lin" valueType="num">
                                      <p:cBhvr additive="base">
                                        <p:cTn id="32" dur="500" fill="hold"/>
                                        <p:tgtEl>
                                          <p:spTgt spid="30723">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07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E067224-00A7-41A9-A361-47E3FC6668C7}"/>
              </a:ext>
            </a:extLst>
          </p:cNvPr>
          <p:cNvSpPr>
            <a:spLocks noGrp="1" noChangeArrowheads="1"/>
          </p:cNvSpPr>
          <p:nvPr>
            <p:ph type="title"/>
          </p:nvPr>
        </p:nvSpPr>
        <p:spPr/>
        <p:txBody>
          <a:bodyPr/>
          <a:lstStyle/>
          <a:p>
            <a:pPr marL="0" eaLnBrk="1" hangingPunct="1"/>
            <a:r>
              <a:rPr lang="en-GB" altLang="fr-BE" sz="2800"/>
              <a:t>EC proposal for the NDICI</a:t>
            </a:r>
          </a:p>
        </p:txBody>
      </p:sp>
      <p:graphicFrame>
        <p:nvGraphicFramePr>
          <p:cNvPr id="2" name="Table 1">
            <a:extLst>
              <a:ext uri="{FF2B5EF4-FFF2-40B4-BE49-F238E27FC236}">
                <a16:creationId xmlns:a16="http://schemas.microsoft.com/office/drawing/2014/main" id="{9A242E25-DF7C-47A2-BDD7-4A0CFBC58356}"/>
              </a:ext>
            </a:extLst>
          </p:cNvPr>
          <p:cNvGraphicFramePr>
            <a:graphicFrameLocks noGrp="1"/>
          </p:cNvGraphicFramePr>
          <p:nvPr/>
        </p:nvGraphicFramePr>
        <p:xfrm>
          <a:off x="323528" y="2348880"/>
          <a:ext cx="8628062" cy="4204381"/>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923004003"/>
                    </a:ext>
                  </a:extLst>
                </a:gridCol>
                <a:gridCol w="6755854">
                  <a:extLst>
                    <a:ext uri="{9D8B030D-6E8A-4147-A177-3AD203B41FA5}">
                      <a16:colId xmlns:a16="http://schemas.microsoft.com/office/drawing/2014/main" val="1348126465"/>
                    </a:ext>
                  </a:extLst>
                </a:gridCol>
              </a:tblGrid>
              <a:tr h="936104">
                <a:tc>
                  <a:txBody>
                    <a:bodyPr/>
                    <a:lstStyle/>
                    <a:p>
                      <a:r>
                        <a:rPr kumimoji="0" lang="en-GB" altLang="en-BE" sz="1700" b="1" i="0" u="none" strike="noStrike" kern="1200" cap="none" spc="0" normalizeH="0" baseline="0" noProof="0" dirty="0">
                          <a:ln>
                            <a:noFill/>
                          </a:ln>
                          <a:solidFill>
                            <a:srgbClr val="0F5494"/>
                          </a:solidFill>
                          <a:effectLst/>
                          <a:uLnTx/>
                          <a:uFillTx/>
                          <a:latin typeface="+mn-lt"/>
                          <a:ea typeface="+mn-ea"/>
                          <a:cs typeface="+mn-cs"/>
                        </a:rPr>
                        <a:t>ARTICLE 10</a:t>
                      </a:r>
                    </a:p>
                    <a:p>
                      <a:r>
                        <a:rPr kumimoji="0" lang="en-IE" sz="1700" b="0" i="0" u="none" strike="noStrike" kern="1200" cap="none" spc="0" normalizeH="0" baseline="0" noProof="0" dirty="0">
                          <a:ln>
                            <a:noFill/>
                          </a:ln>
                          <a:solidFill>
                            <a:srgbClr val="0F5494"/>
                          </a:solidFill>
                          <a:effectLst/>
                          <a:uLnTx/>
                          <a:uFillTx/>
                          <a:latin typeface="+mn-lt"/>
                          <a:ea typeface="+mn-ea"/>
                          <a:cs typeface="+mn-cs"/>
                        </a:rPr>
                        <a:t>(general programming)</a:t>
                      </a:r>
                      <a:endParaRPr lang="en-BE" sz="1700" b="0" dirty="0"/>
                    </a:p>
                  </a:txBody>
                  <a:tcPr marL="91444" marR="91444" marT="45701" marB="4570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0" lang="en-GB" altLang="en-BE" sz="1700" b="0" i="0" u="none" strike="noStrike" kern="1200" cap="none" spc="0" normalizeH="0" baseline="0" noProof="0" dirty="0">
                          <a:ln>
                            <a:noFill/>
                          </a:ln>
                          <a:solidFill>
                            <a:srgbClr val="0F5494"/>
                          </a:solidFill>
                          <a:effectLst/>
                          <a:uLnTx/>
                          <a:uFillTx/>
                          <a:latin typeface="+mn-lt"/>
                          <a:ea typeface="+mn-ea"/>
                          <a:cs typeface="+mn-cs"/>
                        </a:rPr>
                        <a:t>Joint programming shall be the </a:t>
                      </a:r>
                      <a:r>
                        <a:rPr kumimoji="0" lang="en-GB" altLang="en-BE" sz="1700" b="1" i="1" u="none" strike="noStrike" kern="1200" cap="none" spc="0" normalizeH="0" baseline="0" noProof="0" dirty="0">
                          <a:ln>
                            <a:noFill/>
                          </a:ln>
                          <a:solidFill>
                            <a:srgbClr val="0F5494"/>
                          </a:solidFill>
                          <a:effectLst/>
                          <a:uLnTx/>
                          <a:uFillTx/>
                          <a:latin typeface="+mn-lt"/>
                          <a:ea typeface="+mn-ea"/>
                          <a:cs typeface="+mn-cs"/>
                        </a:rPr>
                        <a:t>preferred approach </a:t>
                      </a:r>
                      <a:r>
                        <a:rPr kumimoji="0" lang="en-GB" altLang="en-BE" sz="1700" b="0" i="0" u="none" strike="noStrike" kern="1200" cap="none" spc="0" normalizeH="0" baseline="0" noProof="0" dirty="0">
                          <a:ln>
                            <a:noFill/>
                          </a:ln>
                          <a:solidFill>
                            <a:srgbClr val="0F5494"/>
                          </a:solidFill>
                          <a:effectLst/>
                          <a:uLnTx/>
                          <a:uFillTx/>
                          <a:latin typeface="+mn-lt"/>
                          <a:ea typeface="+mn-ea"/>
                          <a:cs typeface="+mn-cs"/>
                        </a:rPr>
                        <a:t>for country programming</a:t>
                      </a:r>
                      <a:endParaRPr lang="en-BE" sz="1700" dirty="0"/>
                    </a:p>
                  </a:txBody>
                  <a:tcPr marL="91444" marR="91444" marT="45701" marB="45701">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4457038"/>
                  </a:ext>
                </a:extLst>
              </a:tr>
              <a:tr h="2304256">
                <a:tc>
                  <a:txBody>
                    <a:bodyPr/>
                    <a:lstStyle/>
                    <a:p>
                      <a:r>
                        <a:rPr kumimoji="0" lang="en-GB" altLang="en-BE" sz="1700" b="1" i="0" u="none" strike="noStrike" kern="1200" cap="none" spc="0" normalizeH="0" baseline="0" noProof="0" dirty="0">
                          <a:ln>
                            <a:noFill/>
                          </a:ln>
                          <a:solidFill>
                            <a:srgbClr val="0F5494"/>
                          </a:solidFill>
                          <a:effectLst/>
                          <a:uLnTx/>
                          <a:uFillTx/>
                          <a:latin typeface="+mn-lt"/>
                          <a:ea typeface="+mn-ea"/>
                          <a:cs typeface="+mn-cs"/>
                        </a:rPr>
                        <a:t>ARTICLE 12</a:t>
                      </a:r>
                    </a:p>
                    <a:p>
                      <a:r>
                        <a:rPr lang="en-IE" sz="1700" b="0" dirty="0">
                          <a:solidFill>
                            <a:srgbClr val="0F5494"/>
                          </a:solidFill>
                        </a:rPr>
                        <a:t>(geographic programming)</a:t>
                      </a:r>
                      <a:endParaRPr lang="en-BE" sz="1700" b="0" dirty="0">
                        <a:solidFill>
                          <a:srgbClr val="0F5494"/>
                        </a:solidFill>
                      </a:endParaRPr>
                    </a:p>
                  </a:txBody>
                  <a:tcPr marL="91444" marR="91444" marT="45701" marB="4570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fontAlgn="t" latinLnBrk="0" hangingPunct="1">
                        <a:spcBef>
                          <a:spcPts val="0"/>
                        </a:spcBef>
                        <a:buNone/>
                      </a:pPr>
                      <a:r>
                        <a:rPr kumimoji="0" lang="en-GB" sz="1700" b="0" i="0" u="none" strike="noStrike" kern="1200" cap="none" spc="0" normalizeH="0" baseline="0" dirty="0">
                          <a:ln>
                            <a:noFill/>
                          </a:ln>
                          <a:solidFill>
                            <a:srgbClr val="0F5494"/>
                          </a:solidFill>
                          <a:effectLst/>
                          <a:uLnTx/>
                          <a:uFillTx/>
                          <a:latin typeface="+mn-lt"/>
                          <a:ea typeface="+mn-ea"/>
                          <a:cs typeface="+mn-cs"/>
                        </a:rPr>
                        <a:t>12.3: Multi-annual Indicative Programmes shall be built on:</a:t>
                      </a:r>
                    </a:p>
                    <a:p>
                      <a:pPr marL="444500" indent="-444500" algn="l" defTabSz="914400" rtl="0" eaLnBrk="1" latinLnBrk="0" hangingPunct="1">
                        <a:buFont typeface="+mj-lt"/>
                        <a:buAutoNum type="alphaLcParenR"/>
                      </a:pPr>
                      <a:r>
                        <a:rPr kumimoji="0" lang="en-GB" sz="1700" b="0" i="0" u="none" strike="noStrike" kern="1200" cap="none" spc="0" normalizeH="0" baseline="0" dirty="0">
                          <a:ln>
                            <a:noFill/>
                          </a:ln>
                          <a:solidFill>
                            <a:srgbClr val="0F5494"/>
                          </a:solidFill>
                          <a:effectLst/>
                          <a:uLnTx/>
                          <a:uFillTx/>
                          <a:latin typeface="+mn-lt"/>
                          <a:ea typeface="+mn-ea"/>
                          <a:cs typeface="+mn-cs"/>
                        </a:rPr>
                        <a:t>A national or regional strategy in the form of a development plan […] accepted by the Commission […]</a:t>
                      </a:r>
                    </a:p>
                    <a:p>
                      <a:pPr marL="444500" indent="-444500" algn="l" defTabSz="914400" rtl="0" eaLnBrk="1" latinLnBrk="0" hangingPunct="1">
                        <a:buFont typeface="+mj-lt"/>
                        <a:buAutoNum type="alphaLcParenR"/>
                      </a:pPr>
                      <a:r>
                        <a:rPr kumimoji="0" lang="en-GB" sz="1700" b="0" i="0" u="none" strike="noStrike" kern="1200" cap="none" spc="0" normalizeH="0" baseline="0" dirty="0">
                          <a:ln>
                            <a:noFill/>
                          </a:ln>
                          <a:solidFill>
                            <a:srgbClr val="0F5494"/>
                          </a:solidFill>
                          <a:effectLst/>
                          <a:uLnTx/>
                          <a:uFillTx/>
                          <a:latin typeface="+mn-lt"/>
                          <a:ea typeface="+mn-ea"/>
                          <a:cs typeface="+mn-cs"/>
                        </a:rPr>
                        <a:t>A framework document laying down the Union policy towards the concerned partner or partners, including a joint document between the Union and MS</a:t>
                      </a:r>
                    </a:p>
                    <a:p>
                      <a:pPr marL="444500" indent="-444500" algn="l" defTabSz="914400" rtl="0" eaLnBrk="1" latinLnBrk="0" hangingPunct="1">
                        <a:buFont typeface="+mj-lt"/>
                        <a:buAutoNum type="alphaLcParenR"/>
                      </a:pPr>
                      <a:r>
                        <a:rPr kumimoji="0" lang="en-GB" sz="1700" b="0" i="0" u="none" strike="noStrike" kern="1200" cap="none" spc="0" normalizeH="0" baseline="0" dirty="0">
                          <a:ln>
                            <a:noFill/>
                          </a:ln>
                          <a:solidFill>
                            <a:srgbClr val="0F5494"/>
                          </a:solidFill>
                          <a:effectLst/>
                          <a:uLnTx/>
                          <a:uFillTx/>
                          <a:latin typeface="+mn-lt"/>
                          <a:ea typeface="+mn-ea"/>
                          <a:cs typeface="+mn-cs"/>
                        </a:rPr>
                        <a:t>A joint document between the Union and the concerned partner […] setting out common priorities</a:t>
                      </a:r>
                    </a:p>
                  </a:txBody>
                  <a:tcPr marL="91444" marR="91444" marT="45701" marB="45701">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1619643"/>
                  </a:ext>
                </a:extLst>
              </a:tr>
              <a:tr h="964021">
                <a:tc>
                  <a:txBody>
                    <a:bodyPr/>
                    <a:lstStyle/>
                    <a:p>
                      <a:r>
                        <a:rPr kumimoji="0" lang="en-GB" altLang="en-BE" sz="1700" b="1" i="0" u="none" strike="noStrike" kern="1200" cap="none" spc="0" normalizeH="0" baseline="0" noProof="0" dirty="0">
                          <a:ln>
                            <a:noFill/>
                          </a:ln>
                          <a:solidFill>
                            <a:srgbClr val="0F5494"/>
                          </a:solidFill>
                          <a:effectLst/>
                          <a:uLnTx/>
                          <a:uFillTx/>
                          <a:latin typeface="+mn-lt"/>
                          <a:ea typeface="+mn-ea"/>
                          <a:cs typeface="+mn-cs"/>
                        </a:rPr>
                        <a:t>ARTICLE 12</a:t>
                      </a:r>
                      <a:endParaRPr lang="en-BE" sz="1700" b="1" dirty="0"/>
                    </a:p>
                  </a:txBody>
                  <a:tcPr marL="91444" marR="91444" marT="45701" marB="45701">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altLang="en-BE" sz="1700" b="0" i="0" u="none" strike="noStrike" kern="1200" cap="none" spc="0" normalizeH="0" baseline="0" noProof="0" dirty="0">
                          <a:ln>
                            <a:noFill/>
                          </a:ln>
                          <a:solidFill>
                            <a:srgbClr val="0F5494"/>
                          </a:solidFill>
                          <a:effectLst/>
                          <a:uLnTx/>
                          <a:uFillTx/>
                          <a:latin typeface="+mn-lt"/>
                          <a:ea typeface="+mn-ea"/>
                          <a:cs typeface="+mn-cs"/>
                        </a:rPr>
                        <a:t>[…] where possible, Joint Programming document shall replace the Union’s and member states programming documents</a:t>
                      </a:r>
                      <a:endParaRPr lang="en-BE" sz="1700" dirty="0"/>
                    </a:p>
                  </a:txBody>
                  <a:tcPr marL="91444" marR="91444" marT="45701" marB="45701">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1650986"/>
                  </a:ext>
                </a:extLst>
              </a:tr>
            </a:tbl>
          </a:graphicData>
        </a:graphic>
      </p:graphicFrame>
    </p:spTree>
    <p:extLst>
      <p:ext uri="{BB962C8B-B14F-4D97-AF65-F5344CB8AC3E}">
        <p14:creationId xmlns:p14="http://schemas.microsoft.com/office/powerpoint/2010/main" val="139443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E8DE17A-1DC8-4F8D-B2E5-493FA638D007}"/>
              </a:ext>
            </a:extLst>
          </p:cNvPr>
          <p:cNvSpPr>
            <a:spLocks noGrp="1" noChangeArrowheads="1"/>
          </p:cNvSpPr>
          <p:nvPr>
            <p:ph type="title"/>
          </p:nvPr>
        </p:nvSpPr>
        <p:spPr>
          <a:xfrm>
            <a:off x="323528" y="1268760"/>
            <a:ext cx="8640960" cy="864096"/>
          </a:xfrm>
        </p:spPr>
        <p:txBody>
          <a:bodyPr/>
          <a:lstStyle/>
          <a:p>
            <a:pPr eaLnBrk="1" hangingPunct="1"/>
            <a:r>
              <a:rPr lang="en-GB" altLang="en-US" dirty="0"/>
              <a:t>Lessons Learned </a:t>
            </a:r>
            <a:r>
              <a:rPr lang="en-GB" altLang="en-US" b="0" dirty="0" smtClean="0"/>
              <a:t>(Policy Context)</a:t>
            </a:r>
            <a:endParaRPr lang="en-GB" altLang="en-US" b="0" dirty="0"/>
          </a:p>
        </p:txBody>
      </p:sp>
      <p:sp>
        <p:nvSpPr>
          <p:cNvPr id="40963" name="Content Placeholder 2">
            <a:extLst>
              <a:ext uri="{FF2B5EF4-FFF2-40B4-BE49-F238E27FC236}">
                <a16:creationId xmlns:a16="http://schemas.microsoft.com/office/drawing/2014/main" id="{A9C083A0-2A88-4726-AE2D-0B997250F44F}"/>
              </a:ext>
            </a:extLst>
          </p:cNvPr>
          <p:cNvSpPr>
            <a:spLocks noGrp="1" noChangeArrowheads="1"/>
          </p:cNvSpPr>
          <p:nvPr>
            <p:ph idx="4294967295"/>
          </p:nvPr>
        </p:nvSpPr>
        <p:spPr>
          <a:xfrm>
            <a:off x="574675" y="2349500"/>
            <a:ext cx="8569325" cy="4175125"/>
          </a:xfrm>
        </p:spPr>
        <p:txBody>
          <a:bodyPr/>
          <a:lstStyle/>
          <a:p>
            <a:pPr marL="342900" lvl="1" indent="-342900" defTabSz="444500">
              <a:spcBef>
                <a:spcPts val="0"/>
              </a:spcBef>
              <a:spcAft>
                <a:spcPts val="1200"/>
              </a:spcAft>
              <a:buClr>
                <a:srgbClr val="0F5494"/>
              </a:buClr>
            </a:pPr>
            <a:r>
              <a:rPr lang="en-GB" sz="2200" b="0" dirty="0"/>
              <a:t>New European Consensus on Development - Our world, our dignity, our future (2017) = SDGs </a:t>
            </a:r>
          </a:p>
          <a:p>
            <a:pPr marL="342900" lvl="1" indent="-342900" defTabSz="444500">
              <a:spcBef>
                <a:spcPts val="0"/>
              </a:spcBef>
              <a:spcAft>
                <a:spcPts val="1200"/>
              </a:spcAft>
              <a:buClr>
                <a:srgbClr val="0F5494"/>
              </a:buClr>
            </a:pPr>
            <a:r>
              <a:rPr lang="en-GB" sz="2200" b="0" dirty="0"/>
              <a:t>EU Global Strategy - Foreign and Security Policy (2016) = Keep EU Relevant on the Global Stage</a:t>
            </a:r>
          </a:p>
          <a:p>
            <a:pPr marL="342900" lvl="1" indent="-342900" defTabSz="444500">
              <a:spcBef>
                <a:spcPts val="0"/>
              </a:spcBef>
              <a:spcAft>
                <a:spcPts val="1200"/>
              </a:spcAft>
              <a:buClr>
                <a:srgbClr val="0F5494"/>
              </a:buClr>
            </a:pPr>
            <a:r>
              <a:rPr lang="en-GB" altLang="en-US" sz="2200" b="0" i="0" dirty="0"/>
              <a:t>Council Conclusions on Stepping-up Joint Programming (2016) = Quality Programming</a:t>
            </a:r>
          </a:p>
          <a:p>
            <a:pPr marL="342900" lvl="1" indent="-342900" defTabSz="444500">
              <a:spcBef>
                <a:spcPts val="0"/>
              </a:spcBef>
              <a:spcAft>
                <a:spcPts val="1200"/>
              </a:spcAft>
              <a:buClr>
                <a:srgbClr val="0F5494"/>
              </a:buClr>
            </a:pPr>
            <a:r>
              <a:rPr lang="en-GB" altLang="en-US" sz="2200" b="0" dirty="0"/>
              <a:t>Busan Global Partnership on Development Effectiveness (2011) = EU as a Preferred Development Partner</a:t>
            </a:r>
          </a:p>
          <a:p>
            <a:pPr marL="342900" lvl="1" indent="-342900" defTabSz="444500">
              <a:spcBef>
                <a:spcPts val="0"/>
              </a:spcBef>
              <a:spcAft>
                <a:spcPts val="1200"/>
              </a:spcAft>
              <a:buClr>
                <a:srgbClr val="0F5494"/>
              </a:buClr>
            </a:pPr>
            <a:r>
              <a:rPr lang="en-GB" altLang="en-US" sz="2200" b="0" dirty="0"/>
              <a:t>Paris Declaration on Aid effectiveness (2005) = EU Global Lead in Making Cooperation More Effective</a:t>
            </a:r>
          </a:p>
          <a:p>
            <a:pPr marL="342900" lvl="1" indent="-342900" defTabSz="444500">
              <a:spcBef>
                <a:spcPts val="0"/>
              </a:spcBef>
              <a:spcAft>
                <a:spcPts val="1200"/>
              </a:spcAft>
              <a:buClr>
                <a:srgbClr val="0F5494"/>
              </a:buClr>
            </a:pPr>
            <a:endParaRPr lang="en-GB" altLang="en-US" sz="2200" b="0" i="0" dirty="0"/>
          </a:p>
        </p:txBody>
      </p:sp>
    </p:spTree>
    <p:extLst>
      <p:ext uri="{BB962C8B-B14F-4D97-AF65-F5344CB8AC3E}">
        <p14:creationId xmlns:p14="http://schemas.microsoft.com/office/powerpoint/2010/main" val="2255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1000"/>
                                        <p:tgtEl>
                                          <p:spTgt spid="40963">
                                            <p:txEl>
                                              <p:pRg st="0" end="0"/>
                                            </p:txEl>
                                          </p:spTgt>
                                        </p:tgtEl>
                                      </p:cBhvr>
                                    </p:animEffect>
                                    <p:anim calcmode="lin" valueType="num">
                                      <p:cBhvr>
                                        <p:cTn id="8"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Effect transition="in" filter="fade">
                                      <p:cBhvr>
                                        <p:cTn id="14" dur="1000"/>
                                        <p:tgtEl>
                                          <p:spTgt spid="40963">
                                            <p:txEl>
                                              <p:pRg st="1" end="1"/>
                                            </p:txEl>
                                          </p:spTgt>
                                        </p:tgtEl>
                                      </p:cBhvr>
                                    </p:animEffect>
                                    <p:anim calcmode="lin" valueType="num">
                                      <p:cBhvr>
                                        <p:cTn id="15"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Effect transition="in" filter="fade">
                                      <p:cBhvr>
                                        <p:cTn id="21" dur="1000"/>
                                        <p:tgtEl>
                                          <p:spTgt spid="40963">
                                            <p:txEl>
                                              <p:pRg st="2" end="2"/>
                                            </p:txEl>
                                          </p:spTgt>
                                        </p:tgtEl>
                                      </p:cBhvr>
                                    </p:animEffect>
                                    <p:anim calcmode="lin" valueType="num">
                                      <p:cBhvr>
                                        <p:cTn id="22"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63">
                                            <p:txEl>
                                              <p:pRg st="3" end="3"/>
                                            </p:txEl>
                                          </p:spTgt>
                                        </p:tgtEl>
                                        <p:attrNameLst>
                                          <p:attrName>style.visibility</p:attrName>
                                        </p:attrNameLst>
                                      </p:cBhvr>
                                      <p:to>
                                        <p:strVal val="visible"/>
                                      </p:to>
                                    </p:set>
                                    <p:animEffect transition="in" filter="fade">
                                      <p:cBhvr>
                                        <p:cTn id="28" dur="1000"/>
                                        <p:tgtEl>
                                          <p:spTgt spid="40963">
                                            <p:txEl>
                                              <p:pRg st="3" end="3"/>
                                            </p:txEl>
                                          </p:spTgt>
                                        </p:tgtEl>
                                      </p:cBhvr>
                                    </p:animEffect>
                                    <p:anim calcmode="lin" valueType="num">
                                      <p:cBhvr>
                                        <p:cTn id="29"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0963">
                                            <p:txEl>
                                              <p:pRg st="4" end="4"/>
                                            </p:txEl>
                                          </p:spTgt>
                                        </p:tgtEl>
                                        <p:attrNameLst>
                                          <p:attrName>style.visibility</p:attrName>
                                        </p:attrNameLst>
                                      </p:cBhvr>
                                      <p:to>
                                        <p:strVal val="visible"/>
                                      </p:to>
                                    </p:set>
                                    <p:animEffect transition="in" filter="fade">
                                      <p:cBhvr>
                                        <p:cTn id="35" dur="1000"/>
                                        <p:tgtEl>
                                          <p:spTgt spid="40963">
                                            <p:txEl>
                                              <p:pRg st="4" end="4"/>
                                            </p:txEl>
                                          </p:spTgt>
                                        </p:tgtEl>
                                      </p:cBhvr>
                                    </p:animEffect>
                                    <p:anim calcmode="lin" valueType="num">
                                      <p:cBhvr>
                                        <p:cTn id="36" dur="10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096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E067224-00A7-41A9-A361-47E3FC6668C7}"/>
              </a:ext>
            </a:extLst>
          </p:cNvPr>
          <p:cNvSpPr>
            <a:spLocks noGrp="1" noChangeArrowheads="1"/>
          </p:cNvSpPr>
          <p:nvPr>
            <p:ph type="title" idx="4294967295"/>
          </p:nvPr>
        </p:nvSpPr>
        <p:spPr>
          <a:xfrm>
            <a:off x="611560" y="1344700"/>
            <a:ext cx="8229600" cy="936625"/>
          </a:xfrm>
        </p:spPr>
        <p:txBody>
          <a:bodyPr/>
          <a:lstStyle/>
          <a:p>
            <a:pPr marL="0" algn="ctr" eaLnBrk="1" hangingPunct="1"/>
            <a:r>
              <a:rPr lang="en-GB" altLang="fr-BE" sz="2800" dirty="0"/>
              <a:t>Coffee Break 10h30-11h00</a:t>
            </a:r>
          </a:p>
        </p:txBody>
      </p:sp>
      <p:sp>
        <p:nvSpPr>
          <p:cNvPr id="3" name="Content Placeholder 2">
            <a:extLst>
              <a:ext uri="{FF2B5EF4-FFF2-40B4-BE49-F238E27FC236}">
                <a16:creationId xmlns:a16="http://schemas.microsoft.com/office/drawing/2014/main" id="{A1117CF9-0D90-441B-B219-49411ECC6A60}"/>
              </a:ext>
            </a:extLst>
          </p:cNvPr>
          <p:cNvSpPr>
            <a:spLocks noGrp="1"/>
          </p:cNvSpPr>
          <p:nvPr>
            <p:ph idx="4294967295"/>
          </p:nvPr>
        </p:nvSpPr>
        <p:spPr>
          <a:xfrm>
            <a:off x="3779912" y="2204864"/>
            <a:ext cx="5184576" cy="3960440"/>
          </a:xfrm>
        </p:spPr>
        <p:txBody>
          <a:bodyPr/>
          <a:lstStyle/>
          <a:p>
            <a:pPr marL="274638" lvl="1" indent="0">
              <a:spcBef>
                <a:spcPts val="0"/>
              </a:spcBef>
              <a:buNone/>
            </a:pPr>
            <a:r>
              <a:rPr lang="en-GB" b="0" dirty="0"/>
              <a:t>Over coffee please choose and discuss </a:t>
            </a:r>
            <a:r>
              <a:rPr lang="en-GB" i="1" dirty="0"/>
              <a:t>one example or opportunity </a:t>
            </a:r>
            <a:r>
              <a:rPr lang="en-GB" b="0" dirty="0"/>
              <a:t>in working together for: </a:t>
            </a:r>
            <a:endParaRPr lang="en-GB" b="0" dirty="0" smtClean="0"/>
          </a:p>
          <a:p>
            <a:pPr marL="274638" lvl="1" indent="0">
              <a:spcBef>
                <a:spcPts val="0"/>
              </a:spcBef>
              <a:buNone/>
            </a:pPr>
            <a:endParaRPr lang="en-GB" b="0" dirty="0"/>
          </a:p>
          <a:p>
            <a:pPr marL="731838" lvl="1" indent="-457200">
              <a:spcBef>
                <a:spcPts val="0"/>
              </a:spcBef>
              <a:buAutoNum type="arabicPeriod"/>
            </a:pPr>
            <a:r>
              <a:rPr lang="en-GB" b="0" dirty="0"/>
              <a:t>SDGs,</a:t>
            </a:r>
          </a:p>
          <a:p>
            <a:pPr marL="731838" lvl="1" indent="-457200">
              <a:spcBef>
                <a:spcPts val="0"/>
              </a:spcBef>
              <a:buAutoNum type="arabicPeriod"/>
            </a:pPr>
            <a:r>
              <a:rPr lang="en-GB" b="0" dirty="0"/>
              <a:t>Making EU more influential,</a:t>
            </a:r>
          </a:p>
          <a:p>
            <a:pPr marL="731838" lvl="1" indent="-457200">
              <a:spcBef>
                <a:spcPts val="0"/>
              </a:spcBef>
              <a:buAutoNum type="arabicPeriod"/>
            </a:pPr>
            <a:r>
              <a:rPr lang="en-GB" b="0" dirty="0"/>
              <a:t>Making programming more effective,</a:t>
            </a:r>
          </a:p>
          <a:p>
            <a:pPr marL="731838" lvl="1" indent="-457200">
              <a:spcBef>
                <a:spcPts val="0"/>
              </a:spcBef>
              <a:buAutoNum type="arabicPeriod"/>
            </a:pPr>
            <a:r>
              <a:rPr lang="en-GB" b="0" dirty="0"/>
              <a:t>Making EU a better partner,</a:t>
            </a:r>
          </a:p>
          <a:p>
            <a:pPr marL="731838" lvl="1" indent="-457200">
              <a:spcBef>
                <a:spcPts val="0"/>
              </a:spcBef>
              <a:buAutoNum type="arabicPeriod"/>
            </a:pPr>
            <a:r>
              <a:rPr lang="en-GB" b="0" dirty="0"/>
              <a:t>Demonstrating EU a best practice in aid effectiveness.</a:t>
            </a:r>
          </a:p>
        </p:txBody>
      </p:sp>
      <p:pic>
        <p:nvPicPr>
          <p:cNvPr id="1026" name="Picture 2" descr="Image result for two hippos mating">
            <a:extLst>
              <a:ext uri="{FF2B5EF4-FFF2-40B4-BE49-F238E27FC236}">
                <a16:creationId xmlns:a16="http://schemas.microsoft.com/office/drawing/2014/main" id="{B7CE4C96-CBF0-4D27-81E4-2721E08B5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82" y="2300713"/>
            <a:ext cx="3470130" cy="211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59469"/>
      </p:ext>
    </p:extLst>
  </p:cSld>
  <p:clrMapOvr>
    <a:masterClrMapping/>
  </p:clrMapOvr>
</p:sld>
</file>

<file path=ppt/theme/theme1.xml><?xml version="1.0" encoding="utf-8"?>
<a:theme xmlns:a="http://schemas.openxmlformats.org/drawingml/2006/main" name="JP template">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anose="020B0604030504040204"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P template" id="{B4B003FC-5915-4565-8986-C6AE40DE3B42}" vid="{C6730629-7B1D-4419-94E6-279C39770C6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TotalTime>
  <Words>1755</Words>
  <Application>Microsoft Office PowerPoint</Application>
  <PresentationFormat>On-screen Show (4:3)</PresentationFormat>
  <Paragraphs>107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Courier New</vt:lpstr>
      <vt:lpstr>Verdana</vt:lpstr>
      <vt:lpstr>JP template</vt:lpstr>
      <vt:lpstr>The context for Working Better Together - building on what we know       Training on Joint Programming      19 November 2019      Kampala, UGANDA</vt:lpstr>
      <vt:lpstr>What is Joint Programming?</vt:lpstr>
      <vt:lpstr>PowerPoint Presentation</vt:lpstr>
      <vt:lpstr>PowerPoint Presentation</vt:lpstr>
      <vt:lpstr>ODA: Visibility     Influence     Impact</vt:lpstr>
      <vt:lpstr>Value of Working Better Together, at country level:</vt:lpstr>
      <vt:lpstr>EC proposal for the NDICI</vt:lpstr>
      <vt:lpstr>Lessons Learned (Policy Context)</vt:lpstr>
      <vt:lpstr>Coffee Break 10h30-11h00</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alexanderoriordan@gmail.com</dc:creator>
  <cp:lastModifiedBy>RAMSEY Fiona (DEVCO)</cp:lastModifiedBy>
  <cp:revision>274</cp:revision>
  <dcterms:created xsi:type="dcterms:W3CDTF">2011-10-28T10:25:18Z</dcterms:created>
  <dcterms:modified xsi:type="dcterms:W3CDTF">2019-11-14T15:57:26Z</dcterms:modified>
</cp:coreProperties>
</file>