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  <p:sldMasterId id="2147484806" r:id="rId2"/>
  </p:sldMasterIdLst>
  <p:notesMasterIdLst>
    <p:notesMasterId r:id="rId14"/>
  </p:notesMasterIdLst>
  <p:handoutMasterIdLst>
    <p:handoutMasterId r:id="rId15"/>
  </p:handoutMasterIdLst>
  <p:sldIdLst>
    <p:sldId id="351" r:id="rId3"/>
    <p:sldId id="329" r:id="rId4"/>
    <p:sldId id="269" r:id="rId5"/>
    <p:sldId id="303" r:id="rId6"/>
    <p:sldId id="349" r:id="rId7"/>
    <p:sldId id="348" r:id="rId8"/>
    <p:sldId id="347" r:id="rId9"/>
    <p:sldId id="352" r:id="rId10"/>
    <p:sldId id="342" r:id="rId11"/>
    <p:sldId id="336" r:id="rId12"/>
    <p:sldId id="335" r:id="rId13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de Bournonville" initials="" lastIdx="13" clrIdx="0"/>
  <p:cmAuthor id="2" name="RAMSEY Fiona (DEVCO)" initials="RF(" lastIdx="5" clrIdx="1">
    <p:extLst>
      <p:ext uri="{19B8F6BF-5375-455C-9EA6-DF929625EA0E}">
        <p15:presenceInfo xmlns:p15="http://schemas.microsoft.com/office/powerpoint/2012/main" userId="RAMSEY Fiona (DEVCO)" providerId="None"/>
      </p:ext>
    </p:extLst>
  </p:cmAuthor>
  <p:cmAuthor id="3" name="Sibylle Koenig" initials="SK" lastIdx="11" clrIdx="2">
    <p:extLst>
      <p:ext uri="{19B8F6BF-5375-455C-9EA6-DF929625EA0E}">
        <p15:presenceInfo xmlns:p15="http://schemas.microsoft.com/office/powerpoint/2012/main" userId="8e69258a572ead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DA4"/>
    <a:srgbClr val="F89FC4"/>
    <a:srgbClr val="F8985F"/>
    <a:srgbClr val="FF0000"/>
    <a:srgbClr val="FFD624"/>
    <a:srgbClr val="0F5494"/>
    <a:srgbClr val="BDDEFF"/>
    <a:srgbClr val="3166CF"/>
    <a:srgbClr val="2D5EC1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77458" autoAdjust="0"/>
  </p:normalViewPr>
  <p:slideViewPr>
    <p:cSldViewPr>
      <p:cViewPr varScale="1">
        <p:scale>
          <a:sx n="89" d="100"/>
          <a:sy n="89" d="100"/>
        </p:scale>
        <p:origin x="21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392F739-4542-492B-85E6-8BCFB10701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09C6C7C-FC43-448E-B08F-3BF3F4AB7A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05212ABC-2445-47CE-8392-C539724E89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8B48FFE6-F610-4FC9-86EF-9DE69851AD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97D2C6-5FF1-4A15-BA7D-6781955FCEA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A730B9C-1A23-47FC-8E93-ADD015819A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E31ACBD-7F01-4B6D-8F35-000606928A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C931FC89-72B2-4BF0-A82A-6DA70FB98F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CC87510B-5293-4C3C-926D-F126D56161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A2AEB13C-0B54-4264-BED9-1DAABE146C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435A5BE4-415F-4A12-AB20-4C267F060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8EB76D-5C1F-4BF0-AF7F-019D04A7A84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FACILITATOR: WHOLE SESSION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EB76D-5C1F-4BF0-AF7F-019D04A7A84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52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D13C9E9E-7C1C-4A81-B8FD-CCDD6BB48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8C00C2B4-B236-4414-8CCF-A506953E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952DFF9-819B-4054-851A-834DFF9F8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1F4DC9DB-87BC-4417-88B4-EFB5BA9227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11</a:t>
            </a:fld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1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8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B6D53FA0-D109-4FCC-B0B2-2B496B9143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B0AE7596-CF27-4578-9B98-80A426B90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EB952AC4-2485-4A9F-A460-FCEDFAD6CC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01AE41FD-355B-4304-A1A8-A326DA2CED7D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E4828A96-AAA3-4CF6-96CF-A609E8093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CBA3F90C-97B0-40AD-9319-E475FDC5A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E31F360C-2DB5-44AD-9EC1-DEFC8A534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373056BA-943F-4110-8D41-B785E8C635EF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7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E4828A96-AAA3-4CF6-96CF-A609E8093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CBA3F90C-97B0-40AD-9319-E475FDC5A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And the potential to mobilise domestic resources should not be underestimated – bar chart at the bottom compares ODA to oil revenue in Uganda</a:t>
            </a: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E31F360C-2DB5-44AD-9EC1-DEFC8A534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373056BA-943F-4110-8D41-B785E8C635EF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5</a:t>
            </a:fld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E4828A96-AAA3-4CF6-96CF-A609E8093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CBA3F90C-97B0-40AD-9319-E475FDC5A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E31F360C-2DB5-44AD-9EC1-DEFC8A534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373056BA-943F-4110-8D41-B785E8C635EF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6</a:t>
            </a:fld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94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24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24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24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24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24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24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24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24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24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BF81FC-B076-4780-BF42-D1203AFE555A}" type="slidenum">
              <a:rPr lang="en-GB" altLang="en-US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z="24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0644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D13C9E9E-7C1C-4A81-B8FD-CCDD6BB48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8C00C2B4-B236-4414-8CCF-A506953E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952DFF9-819B-4054-851A-834DFF9F8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4DC9DB-87BC-4417-88B4-EFB5BA92276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470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D13C9E9E-7C1C-4A81-B8FD-CCDD6BB48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8C00C2B4-B236-4414-8CCF-A506953E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952DFF9-819B-4054-851A-834DFF9F8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4DC9DB-87BC-4417-88B4-EFB5BA92276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43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2456C5-8206-4653-8237-C471A3D32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>
            <a:extLst>
              <a:ext uri="{FF2B5EF4-FFF2-40B4-BE49-F238E27FC236}">
                <a16:creationId xmlns:a16="http://schemas.microsoft.com/office/drawing/2014/main" id="{479A7679-D904-4D37-A76A-8715FD663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CE0052-0A77-408A-A6CE-A47E2C877115}"/>
              </a:ext>
            </a:extLst>
          </p:cNvPr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3EC5C-1854-4CB6-967E-BAF09F519964}"/>
              </a:ext>
            </a:extLst>
          </p:cNvPr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4A9B37B-3444-4826-8C74-AC961E2BDA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AB3C426-9910-4390-A324-7CDC6F26EB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0D5C610-C791-40D9-95FB-2EBCC92B8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37F4D43-756D-4E16-8AC8-9DDDC1A97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9753E01-F5B4-4A5D-A62F-56EA69D444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0586F46-3874-4B5B-A3CB-BDA77BB4201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1390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E2FB-F04E-412F-813C-EC44AACF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CBE06-9A66-4E66-9770-47EC2F341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F0064C-FD2F-466E-BB59-73097C343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76BEEF-0951-4735-8447-5522BC087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D802CC-83C9-4A08-91C1-23F39F927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2D2B-4585-4C8A-8336-06FD7979924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3800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0EBB8-3153-4B05-A0F5-0E37DFCAD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4DF75-24DF-48E2-ABAF-9D80F6513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9ECEC-FFED-4908-8FE3-3D11173CC9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9023A4-FFC8-49C3-A985-BD1CD0F8A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072D75-7D75-4D15-9CB0-3B8D487C6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8B27-4642-49C4-BE28-3F2776E7162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90389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10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0233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6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74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82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30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92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3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uropa.eu/capacity4dev/sites/default/files/media/1468582236_jp_logo2_0.png">
            <a:extLst>
              <a:ext uri="{FF2B5EF4-FFF2-40B4-BE49-F238E27FC236}">
                <a16:creationId xmlns:a16="http://schemas.microsoft.com/office/drawing/2014/main" id="{41315550-0658-4E99-8788-4DC485D7AC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202882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B14ECA-798F-4DD2-8815-56CE684B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662F-B796-4F43-838C-D378F246F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C719D-AC49-4B7E-806E-43DEB7919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96916-CAB6-4533-A4DE-BE32C59381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00B8C-9473-400D-817B-F71DA051F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659C-3D38-4E4F-91F9-267FCA14B95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43109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24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84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8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A926-7E75-410B-8810-E61A7E09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88546-FFAA-4A2E-89C7-B446EEE5F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CD3F8F-7CC9-4C28-AADD-4B5A9A2F6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313B5F-C8C6-4033-A3B7-F5906DA99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C93238-119E-4ED5-B579-69EBFCBC5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BAE70-68DF-464C-9ACC-F8FADB03AE1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346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A17B-7898-44A9-9018-2CCDDBF4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30DDF-3A76-4AC5-AAA2-8D21D6855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0287F-805D-4FD2-8C2E-A00640D9F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6E3E8-65BE-4AE8-B2E6-D5892D3BE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3DF1D-53D8-4D3A-AA47-99AD2E352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E44FB-B436-4312-B782-1F0983205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2CD08-F572-4E4A-B2E5-3D29B9EA1C1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234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158B-3EEE-4933-B9A1-3505D422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76EEF-E403-4371-8AAB-FEDF391F6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D54F2-BE4C-4DF8-9182-2F39E4CA3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674B3-761A-41DE-9C44-509A0B97B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9100C-4CD9-42AA-87FD-4C7A623FE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0E5A3A-84FA-44D7-97F0-68B743BE7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C6926D-A2C6-4699-9287-02CA49EE6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84F4EB-3C93-40B8-9546-B935D5D23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BCCC8-3740-49C7-BF37-B913918F9B6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38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955A-BC61-4F70-A9DD-BB6D9E2D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F30B3B-E49E-45F7-8833-8DC4A50E6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B62A3C-4743-48FE-B97F-DA536E131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B530BF-D41F-495B-8C03-10D49042C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3416A-1084-44FF-8707-66B38F1EFEE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569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5060E4-69DE-4B22-BE0A-1E0DF35D5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1793C0-1D8B-4C86-99EA-843E7E4F4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D61DD2-32B5-42DF-B382-021A7F79F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53BBA-A67C-4A84-969B-74A85F3878D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4732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E85B-0D2D-47CF-BB35-403B046E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958FC-B541-43DE-9E41-B3FFA2409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97CA1-7D05-4244-826E-CD2385E53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D6E25-32B1-4660-8564-AD008DE47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A658A-A07C-432A-A513-7608A227C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1E688-7C24-42AD-B425-8B92230D1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EF738-462C-40F4-98C5-DE94908FE64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194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1D8F2-3663-44F9-93F9-4FEFBF9D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A156E-8527-4470-93A2-EA4A02C9F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7982E-797B-4091-9045-FE16D0C80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4F681C-E057-4DF7-AC61-E405F46A2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B1C39-A44B-4B05-9A3C-70CFA7CED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4F6D2A-DF09-44F3-B321-E07AE85EB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DB62E-712F-4937-A066-50E0036B8B6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0985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1D3BBF-082A-47C6-9465-BA5C78757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C27604-A50E-451E-B067-CEC04575E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CD2535-AAF4-4EE0-AFF5-5D766D694D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54DF3D-FE49-4498-B72D-3B886495BF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871A0E-CFAA-4A45-9DE9-DF61F5F85E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45B3DF-AB00-4AE5-9703-6B8D2CECDA4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9A68A9-10DB-4A40-A22B-39D908809A49}"/>
              </a:ext>
            </a:extLst>
          </p:cNvPr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9A1D4-539A-42D2-9766-A5AD067E0E02}"/>
              </a:ext>
            </a:extLst>
          </p:cNvPr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33" name="Picture 17" descr="LOGO CE_Vertical_EN_NEG_quadri_HR">
            <a:extLst>
              <a:ext uri="{FF2B5EF4-FFF2-40B4-BE49-F238E27FC236}">
                <a16:creationId xmlns:a16="http://schemas.microsoft.com/office/drawing/2014/main" id="{5122C4EF-242D-4B01-90DF-C4A84D4D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7" descr="LOGO CE_Vertical_EN_NEG_quadri_HR">
            <a:extLst>
              <a:ext uri="{FF2B5EF4-FFF2-40B4-BE49-F238E27FC236}">
                <a16:creationId xmlns:a16="http://schemas.microsoft.com/office/drawing/2014/main" id="{D35947CA-EA14-49AC-B3E7-7A112703E7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4" r:id="rId1"/>
    <p:sldLayoutId id="2147484805" r:id="rId2"/>
    <p:sldLayoutId id="2147484775" r:id="rId3"/>
    <p:sldLayoutId id="2147484776" r:id="rId4"/>
    <p:sldLayoutId id="2147484777" r:id="rId5"/>
    <p:sldLayoutId id="2147484778" r:id="rId6"/>
    <p:sldLayoutId id="2147484779" r:id="rId7"/>
    <p:sldLayoutId id="2147484780" r:id="rId8"/>
    <p:sldLayoutId id="2147484781" r:id="rId9"/>
    <p:sldLayoutId id="2147484782" r:id="rId10"/>
    <p:sldLayoutId id="2147484783" r:id="rId11"/>
  </p:sldLayoutIdLst>
  <p:txStyles>
    <p:titleStyle>
      <a:lvl1pPr marL="358775"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2pPr>
      <a:lvl3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3pPr>
      <a:lvl4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4pPr>
      <a:lvl5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 kern="1200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 kern="1200">
          <a:solidFill>
            <a:srgbClr val="0F549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 kern="1200">
          <a:solidFill>
            <a:srgbClr val="0F549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dolor 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2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  <p:sldLayoutId id="2147484809" r:id="rId3"/>
    <p:sldLayoutId id="2147484810" r:id="rId4"/>
    <p:sldLayoutId id="2147484811" r:id="rId5"/>
    <p:sldLayoutId id="2147484812" r:id="rId6"/>
    <p:sldLayoutId id="2147484813" r:id="rId7"/>
    <p:sldLayoutId id="2147484814" r:id="rId8"/>
    <p:sldLayoutId id="2147484815" r:id="rId9"/>
    <p:sldLayoutId id="2147484816" r:id="rId10"/>
    <p:sldLayoutId id="2147484817" r:id="rId11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3AE7A3B0-4FFF-4CC2-88D1-B0418A0597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600" y="1916832"/>
            <a:ext cx="7561263" cy="4392488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The </a:t>
            </a:r>
            <a:r>
              <a:rPr lang="en-US" altLang="en-US" sz="3000" dirty="0"/>
              <a:t>2030 Agenda and Development Effectiveness</a:t>
            </a:r>
            <a:r>
              <a:rPr lang="en-GB" sz="3000" dirty="0"/>
              <a:t/>
            </a:r>
            <a:br>
              <a:rPr lang="en-GB" sz="3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i="1" dirty="0"/>
              <a:t/>
            </a:r>
            <a:br>
              <a:rPr lang="en-GB" sz="2000" i="1" dirty="0"/>
            </a:br>
            <a:r>
              <a:rPr lang="en-GB" sz="2000" i="1" dirty="0" smtClean="0"/>
              <a:t/>
            </a:r>
            <a:br>
              <a:rPr lang="en-GB" sz="2000" i="1" dirty="0" smtClean="0"/>
            </a:br>
            <a:r>
              <a:rPr lang="en-GB" sz="2000" i="1" dirty="0" smtClean="0"/>
              <a:t>Training </a:t>
            </a:r>
            <a:r>
              <a:rPr lang="en-GB" sz="2000" i="1" dirty="0"/>
              <a:t>on </a:t>
            </a:r>
            <a:r>
              <a:rPr lang="fr-BE" altLang="en-US" sz="2000" i="1" dirty="0"/>
              <a:t>Joint </a:t>
            </a:r>
            <a:r>
              <a:rPr lang="fr-BE" altLang="en-US" sz="2000" i="1" dirty="0" smtClean="0"/>
              <a:t>Programming</a:t>
            </a:r>
            <a:br>
              <a:rPr lang="fr-BE" altLang="en-US" sz="2000" i="1" dirty="0" smtClean="0"/>
            </a:br>
            <a:r>
              <a:rPr lang="fr-BE" altLang="en-US" sz="2000" i="1" dirty="0" smtClean="0"/>
              <a:t>					</a:t>
            </a:r>
            <a:r>
              <a:rPr lang="fr-BE" altLang="en-US" sz="2000" b="0" i="1" dirty="0" smtClean="0"/>
              <a:t>19 November 2019</a:t>
            </a:r>
            <a:br>
              <a:rPr lang="fr-BE" altLang="en-US" sz="2000" b="0" i="1" dirty="0" smtClean="0"/>
            </a:br>
            <a:r>
              <a:rPr lang="fr-BE" altLang="en-US" sz="2000" b="0" i="1" dirty="0" smtClean="0"/>
              <a:t>					Kampala, UGANDA</a:t>
            </a:r>
            <a:endParaRPr lang="en-GB" altLang="en-US" sz="2000" b="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C6024-3421-4C07-851A-AE69D56D8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174" y="3554707"/>
            <a:ext cx="3240360" cy="126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8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E067224-00A7-41A9-A361-47E3FC6668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412776"/>
            <a:ext cx="8229600" cy="936625"/>
          </a:xfrm>
        </p:spPr>
        <p:txBody>
          <a:bodyPr/>
          <a:lstStyle/>
          <a:p>
            <a:pPr marL="0" algn="ctr" eaLnBrk="1" hangingPunct="1"/>
            <a:r>
              <a:rPr lang="en-GB" altLang="fr-BE" dirty="0"/>
              <a:t>Report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17CF9-0D90-441B-B219-49411ECC6A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7544" y="2636912"/>
            <a:ext cx="8229600" cy="3889375"/>
          </a:xfrm>
        </p:spPr>
        <p:txBody>
          <a:bodyPr/>
          <a:lstStyle/>
          <a:p>
            <a:pPr marL="274638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0" dirty="0"/>
              <a:t>One table from each question will report back and then the other tables covering the same question will be asked to comment.</a:t>
            </a:r>
          </a:p>
        </p:txBody>
      </p:sp>
    </p:spTree>
    <p:extLst>
      <p:ext uri="{BB962C8B-B14F-4D97-AF65-F5344CB8AC3E}">
        <p14:creationId xmlns:p14="http://schemas.microsoft.com/office/powerpoint/2010/main" val="40615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E067224-00A7-41A9-A361-47E3FC666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eaLnBrk="1" hangingPunct="1"/>
            <a:r>
              <a:rPr lang="en-GB" altLang="fr-BE" dirty="0"/>
              <a:t>Main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17CF9-0D90-441B-B219-49411ECC6A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9512" y="2276475"/>
            <a:ext cx="8229600" cy="3744913"/>
          </a:xfrm>
        </p:spPr>
        <p:txBody>
          <a:bodyPr/>
          <a:lstStyle/>
          <a:p>
            <a:pPr marL="627063" lvl="1" indent="-352425">
              <a:spcBef>
                <a:spcPts val="0"/>
              </a:spcBef>
              <a:spcAft>
                <a:spcPts val="1500"/>
              </a:spcAft>
            </a:pPr>
            <a:r>
              <a:rPr lang="en-GB" sz="2400" b="0" dirty="0" smtClean="0"/>
              <a:t>2030 Agenda: </a:t>
            </a:r>
            <a:r>
              <a:rPr lang="en-GB" sz="2400" b="0" dirty="0"/>
              <a:t>a challenge and an opportunity</a:t>
            </a:r>
          </a:p>
          <a:p>
            <a:pPr marL="627063" lvl="1" indent="-352425">
              <a:spcBef>
                <a:spcPts val="0"/>
              </a:spcBef>
              <a:spcAft>
                <a:spcPts val="1500"/>
              </a:spcAft>
            </a:pPr>
            <a:r>
              <a:rPr lang="en-GB" sz="2400" b="0" dirty="0"/>
              <a:t>Money matters: but partnerships matter too.</a:t>
            </a:r>
          </a:p>
          <a:p>
            <a:pPr marL="627063" lvl="1" indent="-352425">
              <a:spcBef>
                <a:spcPts val="0"/>
              </a:spcBef>
              <a:spcAft>
                <a:spcPts val="1500"/>
              </a:spcAft>
            </a:pPr>
            <a:r>
              <a:rPr lang="en-GB" sz="2400" b="0" dirty="0"/>
              <a:t>NDICI: Joint programming the preferred approach (to replace EU/MS strategies)</a:t>
            </a:r>
          </a:p>
          <a:p>
            <a:pPr marL="627063" lvl="1" indent="-352425">
              <a:spcBef>
                <a:spcPts val="0"/>
              </a:spcBef>
              <a:spcAft>
                <a:spcPts val="1500"/>
              </a:spcAft>
            </a:pPr>
            <a:r>
              <a:rPr lang="en-GB" sz="2400" b="0" dirty="0"/>
              <a:t>There are opportunities &amp; entry-points at all stages of the programming cycle </a:t>
            </a:r>
            <a:endParaRPr lang="en-GB" sz="2400" b="0" dirty="0" smtClean="0"/>
          </a:p>
          <a:p>
            <a:pPr marL="627063" lvl="1" indent="-352425">
              <a:spcBef>
                <a:spcPts val="0"/>
              </a:spcBef>
              <a:spcAft>
                <a:spcPts val="1500"/>
              </a:spcAft>
            </a:pPr>
            <a:r>
              <a:rPr lang="en-GB" sz="2400" dirty="0" smtClean="0"/>
              <a:t>LUNCH </a:t>
            </a:r>
            <a:r>
              <a:rPr lang="en-GB" sz="2400" dirty="0"/>
              <a:t>– Please return at 14h00</a:t>
            </a:r>
          </a:p>
        </p:txBody>
      </p:sp>
    </p:spTree>
    <p:extLst>
      <p:ext uri="{BB962C8B-B14F-4D97-AF65-F5344CB8AC3E}">
        <p14:creationId xmlns:p14="http://schemas.microsoft.com/office/powerpoint/2010/main" val="108910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3768" y="1341148"/>
            <a:ext cx="3888433" cy="1356265"/>
          </a:xfrm>
        </p:spPr>
        <p:txBody>
          <a:bodyPr lIns="0" tIns="0" rIns="0" bIns="0"/>
          <a:lstStyle/>
          <a:p>
            <a:pPr algn="ctr" eaLnBrk="1" hangingPunct="1"/>
            <a:r>
              <a:rPr lang="en-GB" altLang="en-US" dirty="0"/>
              <a:t>Agenda 2030:</a:t>
            </a:r>
            <a:br>
              <a:rPr lang="en-GB" altLang="en-US" dirty="0"/>
            </a:br>
            <a:r>
              <a:rPr lang="en-GB" altLang="en-US" dirty="0"/>
              <a:t>A challenge and an opportunity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0C883-9528-4DF8-87FA-D67B56966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5161" y="0"/>
            <a:ext cx="1988840" cy="198884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49361D7-D857-48E2-9A52-8AB357D2C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5"/>
            <a:ext cx="2000255" cy="199136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27DBD8-B2EB-463B-9C05-DA465DAC13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516" y="2731475"/>
            <a:ext cx="8712968" cy="3888432"/>
          </a:xfrm>
        </p:spPr>
        <p:txBody>
          <a:bodyPr/>
          <a:lstStyle/>
          <a:p>
            <a:pPr>
              <a:buClrTx/>
              <a:buFont typeface="Arial"/>
              <a:buChar char="•"/>
            </a:pPr>
            <a:endParaRPr lang="en-US" altLang="en-US" sz="2000" i="0" dirty="0" smtClean="0">
              <a:cs typeface="Calibri"/>
            </a:endParaRPr>
          </a:p>
          <a:p>
            <a:pPr>
              <a:buClrTx/>
              <a:buFont typeface="Arial"/>
              <a:buChar char="•"/>
            </a:pPr>
            <a:r>
              <a:rPr lang="en-US" altLang="en-US" sz="2000" i="0" dirty="0" smtClean="0">
                <a:cs typeface="Calibri"/>
              </a:rPr>
              <a:t>Adopted </a:t>
            </a:r>
            <a:r>
              <a:rPr lang="en-US" altLang="en-US" sz="2000" i="0" dirty="0">
                <a:cs typeface="Calibri"/>
              </a:rPr>
              <a:t>at the UN Summit in September 2015</a:t>
            </a:r>
          </a:p>
          <a:p>
            <a:pPr lvl="0">
              <a:buClrTx/>
              <a:buFont typeface="Arial"/>
              <a:buChar char="•"/>
            </a:pPr>
            <a:r>
              <a:rPr lang="en-US" altLang="en-US" sz="2000" i="0" dirty="0">
                <a:cs typeface="Calibri"/>
              </a:rPr>
              <a:t>Brings together follow-up to MDGs and Rio+20</a:t>
            </a:r>
          </a:p>
          <a:p>
            <a:pPr>
              <a:buClrTx/>
              <a:buFont typeface="Arial"/>
              <a:buChar char="•"/>
            </a:pPr>
            <a:r>
              <a:rPr lang="en-US" altLang="en-US" sz="2000" i="0" dirty="0">
                <a:cs typeface="Calibri"/>
              </a:rPr>
              <a:t>17 Goals. Poverty eradication and three dimensions of sustainable development (economic, social, environmental) + peace, governance, gender…</a:t>
            </a:r>
          </a:p>
          <a:p>
            <a:pPr lvl="0">
              <a:buClrTx/>
              <a:buFont typeface="Arial"/>
              <a:buChar char="•"/>
            </a:pPr>
            <a:r>
              <a:rPr lang="en-US" altLang="en-US" sz="2000" i="0" dirty="0">
                <a:cs typeface="Calibri"/>
              </a:rPr>
              <a:t>Universal – applies to developed and developing countries alike – very important shift</a:t>
            </a:r>
          </a:p>
          <a:p>
            <a:pPr>
              <a:buClrTx/>
              <a:buFont typeface="Arial"/>
              <a:buChar char="•"/>
            </a:pPr>
            <a:r>
              <a:rPr lang="en-US" altLang="en-US" sz="2000" i="0" dirty="0">
                <a:cs typeface="Calibri"/>
              </a:rPr>
              <a:t>Leave no-one behind, focus on inequality and exclusion </a:t>
            </a:r>
          </a:p>
          <a:p>
            <a:pPr>
              <a:buClrTx/>
              <a:buFont typeface="Arial"/>
              <a:buChar char="•"/>
            </a:pPr>
            <a:r>
              <a:rPr lang="en-US" altLang="en-US" sz="2000" i="0" dirty="0">
                <a:cs typeface="Calibri"/>
              </a:rPr>
              <a:t>Voluntary National Reviews</a:t>
            </a:r>
          </a:p>
        </p:txBody>
      </p:sp>
    </p:spTree>
    <p:extLst>
      <p:ext uri="{BB962C8B-B14F-4D97-AF65-F5344CB8AC3E}">
        <p14:creationId xmlns:p14="http://schemas.microsoft.com/office/powerpoint/2010/main" val="121152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30D6919F-AD13-418A-96F3-BD87A214F8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5550"/>
            <a:ext cx="8626475" cy="547688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EU’s ODA is 2½ times the 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760200" y="2001736"/>
            <a:ext cx="3313113" cy="283845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A1D70AFF-71D8-4AA3-B4FF-7E0DFDE59C36}"/>
              </a:ext>
            </a:extLst>
          </p:cNvPr>
          <p:cNvSpPr/>
          <p:nvPr/>
        </p:nvSpPr>
        <p:spPr bwMode="auto">
          <a:xfrm rot="3880300">
            <a:off x="5606867" y="2256266"/>
            <a:ext cx="882650" cy="936625"/>
          </a:xfrm>
          <a:prstGeom prst="downArrow">
            <a:avLst/>
          </a:prstGeom>
          <a:solidFill>
            <a:srgbClr val="BDDEF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175" algn="ctr" eaLnBrk="1" hangingPunct="1">
              <a:defRPr/>
            </a:pPr>
            <a:r>
              <a:rPr lang="en-GB" sz="1000" dirty="0">
                <a:solidFill>
                  <a:srgbClr val="0F5494"/>
                </a:solidFill>
              </a:rPr>
              <a:t>EU+ MS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CEE3610-0440-4110-8E8D-A4362ED3C8BE}"/>
              </a:ext>
            </a:extLst>
          </p:cNvPr>
          <p:cNvSpPr/>
          <p:nvPr/>
        </p:nvSpPr>
        <p:spPr bwMode="auto">
          <a:xfrm rot="3928340">
            <a:off x="5999851" y="3446454"/>
            <a:ext cx="1071562" cy="582612"/>
          </a:xfrm>
          <a:prstGeom prst="downArrow">
            <a:avLst/>
          </a:prstGeom>
          <a:solidFill>
            <a:srgbClr val="92D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175" algn="ctr" eaLnBrk="1" hangingPunct="1">
              <a:defRPr/>
            </a:pPr>
            <a:r>
              <a:rPr lang="en-GB" sz="1000" dirty="0">
                <a:solidFill>
                  <a:srgbClr val="0F5494"/>
                </a:solidFill>
              </a:rPr>
              <a:t>USA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04C46C-6E6F-4143-A9CA-FEA796732827}"/>
              </a:ext>
            </a:extLst>
          </p:cNvPr>
          <p:cNvSpPr/>
          <p:nvPr/>
        </p:nvSpPr>
        <p:spPr>
          <a:xfrm>
            <a:off x="431800" y="5068684"/>
            <a:ext cx="80645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800" dirty="0"/>
              <a:t>Joint EU work can help us address:</a:t>
            </a:r>
          </a:p>
          <a:p>
            <a:pPr eaLnBrk="1" hangingPunct="1">
              <a:defRPr/>
            </a:pPr>
            <a:endParaRPr lang="en-GB" sz="100" dirty="0"/>
          </a:p>
          <a:p>
            <a:pPr marL="800100" lvl="1" indent="-342900" eaLnBrk="1" hangingPunct="1">
              <a:buAutoNum type="arabicPeriod"/>
              <a:defRPr/>
            </a:pPr>
            <a:r>
              <a:rPr lang="en-GB" sz="1800" dirty="0"/>
              <a:t>2030 Sustainable Development Agenda and the SDGs</a:t>
            </a:r>
          </a:p>
          <a:p>
            <a:pPr marL="800100" lvl="1" indent="-342900" eaLnBrk="1" hangingPunct="1">
              <a:buFontTx/>
              <a:buAutoNum type="arabicPeriod"/>
              <a:defRPr/>
            </a:pPr>
            <a:r>
              <a:rPr lang="en-GB" sz="1800" dirty="0"/>
              <a:t>Beyond Aid</a:t>
            </a:r>
          </a:p>
          <a:p>
            <a:pPr marL="800100" lvl="1" indent="-342900" eaLnBrk="1" hangingPunct="1">
              <a:buAutoNum type="arabicPeriod"/>
              <a:defRPr/>
            </a:pPr>
            <a:r>
              <a:rPr lang="en-GB" sz="1800" dirty="0"/>
              <a:t>Effectiveness: ownership, transparency, partnership,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2" grpId="0" animBg="1"/>
      <p:bldP spid="6" grpId="0" animBg="1"/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017FE002-9F9E-43CB-B76A-D9C8B7781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975550"/>
            <a:ext cx="8558809" cy="936625"/>
          </a:xfrm>
        </p:spPr>
        <p:txBody>
          <a:bodyPr/>
          <a:lstStyle/>
          <a:p>
            <a:pPr marL="0"/>
            <a:r>
              <a:rPr lang="en-GB" sz="3200" dirty="0"/>
              <a:t>Billions to trillions…. Not just ODA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24B53E-9B0A-4CB4-88EE-CE37F517195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07504" y="1912175"/>
            <a:ext cx="8355159" cy="47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2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3">
            <a:extLst>
              <a:ext uri="{FF2B5EF4-FFF2-40B4-BE49-F238E27FC236}">
                <a16:creationId xmlns:a16="http://schemas.microsoft.com/office/drawing/2014/main" id="{6A62AAA5-CCD6-412C-AA56-4BF9266F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63091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941168"/>
            <a:ext cx="63246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6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017FE002-9F9E-43CB-B76A-D9C8B7781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713" y="975550"/>
            <a:ext cx="8229600" cy="936625"/>
          </a:xfrm>
        </p:spPr>
        <p:txBody>
          <a:bodyPr/>
          <a:lstStyle/>
          <a:p>
            <a:pPr eaLnBrk="1" hangingPunct="1"/>
            <a:r>
              <a:rPr lang="en-GB" altLang="en-US" dirty="0"/>
              <a:t>New partnerships for Agenda 2030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B932CE-FB13-4E24-9174-127534138394}"/>
              </a:ext>
            </a:extLst>
          </p:cNvPr>
          <p:cNvSpPr txBox="1"/>
          <p:nvPr/>
        </p:nvSpPr>
        <p:spPr>
          <a:xfrm>
            <a:off x="436713" y="2060848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Increasingly important role for the </a:t>
            </a:r>
            <a:r>
              <a:rPr lang="en-GB" sz="2600" b="1" dirty="0"/>
              <a:t>private sector</a:t>
            </a:r>
            <a:r>
              <a:rPr lang="en-GB" sz="2600" dirty="0"/>
              <a:t> and private citizens</a:t>
            </a:r>
          </a:p>
          <a:p>
            <a:endParaRPr lang="en-GB" sz="2600" dirty="0"/>
          </a:p>
          <a:p>
            <a:r>
              <a:rPr lang="en-GB" sz="2600" dirty="0" smtClean="0"/>
              <a:t>AND need </a:t>
            </a:r>
            <a:r>
              <a:rPr lang="en-GB" sz="2600" dirty="0"/>
              <a:t>to use </a:t>
            </a:r>
            <a:r>
              <a:rPr lang="en-GB" sz="2600" b="1" dirty="0"/>
              <a:t>Public Finances</a:t>
            </a:r>
            <a:r>
              <a:rPr lang="en-GB" sz="2600" dirty="0"/>
              <a:t> better – Global Partnership – ownership, results, transparency &amp; accountability, partnerships</a:t>
            </a:r>
          </a:p>
          <a:p>
            <a:endParaRPr lang="en-GB" sz="2600" dirty="0"/>
          </a:p>
          <a:p>
            <a:r>
              <a:rPr lang="en-GB" sz="2600" dirty="0" smtClean="0"/>
              <a:t>AND, getting a </a:t>
            </a:r>
            <a:r>
              <a:rPr lang="en-GB" sz="2600" dirty="0"/>
              <a:t>seat at </a:t>
            </a:r>
            <a:r>
              <a:rPr lang="en-GB" sz="2600" dirty="0" smtClean="0"/>
              <a:t>the partner countries  </a:t>
            </a:r>
            <a:r>
              <a:rPr lang="en-GB" sz="2600" b="1" dirty="0"/>
              <a:t>Domestic Revenue </a:t>
            </a:r>
            <a:r>
              <a:rPr lang="en-GB" sz="2600" b="1" dirty="0" smtClean="0"/>
              <a:t>collection </a:t>
            </a:r>
            <a:r>
              <a:rPr lang="en-GB" sz="2600" dirty="0"/>
              <a:t>&amp;</a:t>
            </a:r>
            <a:r>
              <a:rPr lang="en-GB" sz="2600" dirty="0" smtClean="0"/>
              <a:t> </a:t>
            </a:r>
            <a:r>
              <a:rPr lang="en-GB" sz="2600" b="1" dirty="0" smtClean="0"/>
              <a:t>allocation </a:t>
            </a:r>
            <a:r>
              <a:rPr lang="en-GB" sz="2600" dirty="0"/>
              <a:t>table is vital!</a:t>
            </a:r>
          </a:p>
        </p:txBody>
      </p:sp>
    </p:spTree>
    <p:extLst>
      <p:ext uri="{BB962C8B-B14F-4D97-AF65-F5344CB8AC3E}">
        <p14:creationId xmlns:p14="http://schemas.microsoft.com/office/powerpoint/2010/main" val="36082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>
          <a:xfrm>
            <a:off x="-32665" y="1096169"/>
            <a:ext cx="9144000" cy="936625"/>
          </a:xfrm>
        </p:spPr>
        <p:txBody>
          <a:bodyPr/>
          <a:lstStyle/>
          <a:p>
            <a:pPr eaLnBrk="1" hangingPunct="1"/>
            <a:r>
              <a:rPr lang="en-GB" altLang="en-US" sz="2600" dirty="0"/>
              <a:t>European Consensus on Development (2017)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149975" y="2079415"/>
            <a:ext cx="2520950" cy="4464893"/>
          </a:xfrm>
          <a:prstGeom prst="rect">
            <a:avLst/>
          </a:prstGeom>
          <a:noFill/>
          <a:ln w="38100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 algn="ctr" defTabSz="914400">
              <a:buClrTx/>
              <a:buSzTx/>
              <a:buFontTx/>
              <a:buNone/>
              <a:defRPr/>
            </a:pPr>
            <a:endParaRPr lang="en-GB" b="1" dirty="0">
              <a:solidFill>
                <a:srgbClr val="0F5494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17875" y="2095458"/>
            <a:ext cx="2520950" cy="4464893"/>
          </a:xfrm>
          <a:prstGeom prst="rect">
            <a:avLst/>
          </a:prstGeom>
          <a:noFill/>
          <a:ln w="38100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 defTabSz="914400">
              <a:buClrTx/>
              <a:buSzTx/>
              <a:buFontTx/>
              <a:buNone/>
              <a:defRPr/>
            </a:pPr>
            <a:endParaRPr lang="en-GB" dirty="0">
              <a:solidFill>
                <a:srgbClr val="0F5494"/>
              </a:solidFill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8313" y="2032794"/>
            <a:ext cx="2519362" cy="4527557"/>
          </a:xfrm>
          <a:prstGeom prst="rect">
            <a:avLst/>
          </a:prstGeom>
          <a:noFill/>
          <a:ln w="38100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 defTabSz="914400">
              <a:buClrTx/>
              <a:buSzTx/>
              <a:buFontTx/>
              <a:buNone/>
              <a:defRPr/>
            </a:pPr>
            <a:endParaRPr lang="en-GB" dirty="0">
              <a:solidFill>
                <a:srgbClr val="0F5494"/>
              </a:solidFill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9975" y="2366963"/>
            <a:ext cx="26590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GB" sz="2000" b="1" dirty="0">
                <a:solidFill>
                  <a:srgbClr val="0F5494"/>
                </a:solidFill>
                <a:ea typeface="+mn-ea"/>
                <a:cs typeface="+mn-cs"/>
              </a:rPr>
              <a:t>Focus on </a:t>
            </a:r>
            <a:r>
              <a:rPr lang="en-GB" sz="2000" b="1" dirty="0">
                <a:solidFill>
                  <a:srgbClr val="DD6523"/>
                </a:solidFill>
                <a:ea typeface="+mn-ea"/>
                <a:cs typeface="+mn-cs"/>
              </a:rPr>
              <a:t>cross-cutting elements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313" y="2366963"/>
            <a:ext cx="2519362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GB" sz="2000" b="1" dirty="0">
                <a:solidFill>
                  <a:srgbClr val="DD6523"/>
                </a:solidFill>
                <a:ea typeface="+mn-ea"/>
                <a:cs typeface="+mn-cs"/>
              </a:rPr>
              <a:t>Eradicate </a:t>
            </a:r>
            <a:r>
              <a:rPr lang="en-GB" sz="2000" b="1" dirty="0">
                <a:ea typeface="+mn-ea"/>
                <a:cs typeface="+mn-cs"/>
              </a:rPr>
              <a:t>poverty</a:t>
            </a:r>
          </a:p>
          <a:p>
            <a:pPr algn="ctr" defTabSz="914400">
              <a:buClrTx/>
              <a:buSzTx/>
              <a:buFontTx/>
              <a:buNone/>
              <a:defRPr/>
            </a:pPr>
            <a:r>
              <a:rPr lang="en-GB" sz="2000" b="1" dirty="0">
                <a:solidFill>
                  <a:srgbClr val="DD6523"/>
                </a:solidFill>
                <a:ea typeface="+mn-ea"/>
                <a:cs typeface="+mn-cs"/>
              </a:rPr>
              <a:t>Integrate </a:t>
            </a:r>
            <a:r>
              <a:rPr lang="en-GB" sz="2000" b="1" dirty="0">
                <a:solidFill>
                  <a:srgbClr val="0F5494"/>
                </a:solidFill>
                <a:ea typeface="+mn-ea"/>
                <a:cs typeface="+mn-cs"/>
              </a:rPr>
              <a:t>systematically the social, economic and environmental dimensions of sustainable development</a:t>
            </a:r>
          </a:p>
        </p:txBody>
      </p:sp>
      <p:pic>
        <p:nvPicPr>
          <p:cNvPr id="75784" name="Picture 3" descr="H:\My Documents\Consensus\Pwpt Presentation Consensus\integr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5" y="5458841"/>
            <a:ext cx="2333625" cy="85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02000" y="2386013"/>
            <a:ext cx="255270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GB" sz="2000" b="1" dirty="0">
                <a:solidFill>
                  <a:srgbClr val="0F5494"/>
                </a:solidFill>
                <a:ea typeface="+mn-ea"/>
                <a:cs typeface="+mn-cs"/>
              </a:rPr>
              <a:t>Address the crucial </a:t>
            </a:r>
            <a:r>
              <a:rPr lang="en-GB" sz="2000" b="1" dirty="0">
                <a:solidFill>
                  <a:srgbClr val="DD6523"/>
                </a:solidFill>
                <a:ea typeface="+mn-ea"/>
                <a:cs typeface="+mn-cs"/>
              </a:rPr>
              <a:t>nexuses</a:t>
            </a:r>
            <a:endParaRPr lang="en-GB" sz="2000" b="1" dirty="0">
              <a:solidFill>
                <a:srgbClr val="0F5494"/>
              </a:solidFill>
              <a:ea typeface="+mn-ea"/>
              <a:cs typeface="+mn-cs"/>
            </a:endParaRPr>
          </a:p>
          <a:p>
            <a:pPr algn="ctr" defTabSz="914400">
              <a:buClrTx/>
              <a:buSzTx/>
              <a:buFontTx/>
              <a:buNone/>
              <a:defRPr/>
            </a:pPr>
            <a:r>
              <a:rPr lang="en-GB" sz="2000" b="1" dirty="0">
                <a:solidFill>
                  <a:srgbClr val="0F5494"/>
                </a:solidFill>
                <a:ea typeface="+mn-ea"/>
                <a:cs typeface="+mn-cs"/>
              </a:rPr>
              <a:t>with external policies </a:t>
            </a:r>
          </a:p>
          <a:p>
            <a:pPr algn="ctr" defTabSz="914400">
              <a:buClrTx/>
              <a:buSzTx/>
              <a:buFontTx/>
              <a:buNone/>
              <a:defRPr/>
            </a:pPr>
            <a:endParaRPr lang="en-GB" sz="2000" b="1" dirty="0">
              <a:solidFill>
                <a:srgbClr val="0F5494"/>
              </a:solidFill>
              <a:ea typeface="+mn-ea"/>
              <a:cs typeface="+mn-cs"/>
            </a:endParaRPr>
          </a:p>
          <a:p>
            <a:pPr algn="ctr" defTabSz="914400">
              <a:buClrTx/>
              <a:buSzTx/>
              <a:buFontTx/>
              <a:buNone/>
              <a:defRPr/>
            </a:pPr>
            <a:r>
              <a:rPr lang="en-GB" sz="1400" b="1" dirty="0">
                <a:solidFill>
                  <a:srgbClr val="0F5494"/>
                </a:solidFill>
                <a:ea typeface="+mn-ea"/>
                <a:cs typeface="+mn-cs"/>
              </a:rPr>
              <a:t>Migration      Security </a:t>
            </a:r>
          </a:p>
          <a:p>
            <a:pPr algn="ctr" defTabSz="914400">
              <a:buClrTx/>
              <a:buSzTx/>
              <a:buFontTx/>
              <a:buNone/>
              <a:defRPr/>
            </a:pPr>
            <a:endParaRPr lang="en-GB" sz="1600" b="1" dirty="0">
              <a:solidFill>
                <a:srgbClr val="0F5494"/>
              </a:solidFill>
              <a:ea typeface="+mn-ea"/>
              <a:cs typeface="+mn-cs"/>
            </a:endParaRPr>
          </a:p>
          <a:p>
            <a:pPr algn="ctr" defTabSz="914400">
              <a:buClrTx/>
              <a:buSzTx/>
              <a:buFontTx/>
              <a:buNone/>
              <a:defRPr/>
            </a:pPr>
            <a:endParaRPr lang="en-GB" sz="1600" b="1" dirty="0">
              <a:solidFill>
                <a:srgbClr val="0F5494"/>
              </a:solidFill>
              <a:ea typeface="+mn-ea"/>
              <a:cs typeface="+mn-cs"/>
            </a:endParaRPr>
          </a:p>
          <a:p>
            <a:pPr algn="ctr" defTabSz="914400">
              <a:buClrTx/>
              <a:buSzTx/>
              <a:buFontTx/>
              <a:buNone/>
              <a:defRPr/>
            </a:pPr>
            <a:endParaRPr lang="en-GB" sz="1600" b="1" dirty="0">
              <a:solidFill>
                <a:srgbClr val="0F5494"/>
              </a:solidFill>
              <a:ea typeface="+mn-ea"/>
              <a:cs typeface="+mn-cs"/>
            </a:endParaRPr>
          </a:p>
          <a:p>
            <a:pPr algn="ctr" defTabSz="914400">
              <a:buClrTx/>
              <a:buSzTx/>
              <a:buFontTx/>
              <a:buNone/>
              <a:defRPr/>
            </a:pPr>
            <a:endParaRPr lang="en-GB" sz="1600" b="1" dirty="0">
              <a:solidFill>
                <a:srgbClr val="0F5494"/>
              </a:solidFill>
              <a:ea typeface="+mn-ea"/>
              <a:cs typeface="+mn-cs"/>
            </a:endParaRPr>
          </a:p>
          <a:p>
            <a:pPr algn="ctr" defTabSz="914400">
              <a:buClrTx/>
              <a:buSzTx/>
              <a:buFontTx/>
              <a:buNone/>
              <a:defRPr/>
            </a:pPr>
            <a:endParaRPr lang="en-GB" sz="1600" b="1" dirty="0">
              <a:solidFill>
                <a:srgbClr val="0F5494"/>
              </a:solidFill>
              <a:ea typeface="+mn-ea"/>
              <a:cs typeface="+mn-cs"/>
            </a:endParaRPr>
          </a:p>
          <a:p>
            <a:pPr algn="ctr" defTabSz="914400">
              <a:buClrTx/>
              <a:buSzTx/>
              <a:buFontTx/>
              <a:buNone/>
              <a:defRPr/>
            </a:pPr>
            <a:endParaRPr lang="en-GB" sz="1600" b="1" dirty="0">
              <a:solidFill>
                <a:srgbClr val="0F5494"/>
              </a:solidFill>
              <a:ea typeface="+mn-ea"/>
              <a:cs typeface="+mn-cs"/>
            </a:endParaRPr>
          </a:p>
          <a:p>
            <a:pPr algn="ctr" defTabSz="914400">
              <a:buClrTx/>
              <a:buSzTx/>
              <a:buFontTx/>
              <a:buNone/>
              <a:defRPr/>
            </a:pPr>
            <a:endParaRPr lang="en-GB" sz="1400" b="1" dirty="0">
              <a:solidFill>
                <a:srgbClr val="0F5494"/>
              </a:solidFill>
              <a:ea typeface="+mn-ea"/>
              <a:cs typeface="+mn-cs"/>
            </a:endParaRPr>
          </a:p>
          <a:p>
            <a:pPr algn="ctr" defTabSz="914400">
              <a:buClrTx/>
              <a:buSzTx/>
              <a:buFontTx/>
              <a:buNone/>
              <a:defRPr/>
            </a:pPr>
            <a:r>
              <a:rPr lang="en-GB" sz="1400" b="1" dirty="0">
                <a:solidFill>
                  <a:srgbClr val="0F5494"/>
                </a:solidFill>
                <a:ea typeface="+mn-ea"/>
                <a:cs typeface="+mn-cs"/>
              </a:rPr>
              <a:t>Humanitarian</a:t>
            </a:r>
            <a:r>
              <a:rPr lang="en-GB" sz="1600" b="1" dirty="0">
                <a:solidFill>
                  <a:srgbClr val="0F5494"/>
                </a:solidFill>
                <a:ea typeface="+mn-ea"/>
                <a:cs typeface="+mn-cs"/>
              </a:rPr>
              <a:t>   </a:t>
            </a:r>
            <a:r>
              <a:rPr lang="en-GB" sz="1400" b="1" dirty="0">
                <a:solidFill>
                  <a:srgbClr val="0F5494"/>
                </a:solidFill>
                <a:ea typeface="+mn-ea"/>
                <a:cs typeface="+mn-cs"/>
              </a:rPr>
              <a:t>Climate</a:t>
            </a:r>
          </a:p>
        </p:txBody>
      </p:sp>
      <p:pic>
        <p:nvPicPr>
          <p:cNvPr id="75786" name="Picture 4" descr="H:\My Documents\Consensus\Pwpt Presentation Consensus\planet colou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4249738"/>
            <a:ext cx="14843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66" b="56035"/>
          <a:stretch>
            <a:fillRect/>
          </a:stretch>
        </p:blipFill>
        <p:spPr bwMode="auto">
          <a:xfrm>
            <a:off x="6213475" y="3073400"/>
            <a:ext cx="2163763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4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5" grpId="0" animBg="1"/>
      <p:bldP spid="7" grpId="0" animBg="1"/>
      <p:bldP spid="8" grpId="0" animBg="1"/>
      <p:bldP spid="6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1172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E067224-00A7-41A9-A361-47E3FC6668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168" y="1124744"/>
            <a:ext cx="8229600" cy="936625"/>
          </a:xfrm>
        </p:spPr>
        <p:txBody>
          <a:bodyPr/>
          <a:lstStyle/>
          <a:p>
            <a:pPr marL="0" algn="ctr" eaLnBrk="1" hangingPunct="1"/>
            <a:r>
              <a:rPr lang="en-GB" altLang="fr-BE" sz="2800" dirty="0"/>
              <a:t>SDG Working Session (45 </a:t>
            </a:r>
            <a:r>
              <a:rPr lang="en-GB" altLang="fr-BE" sz="2800" dirty="0" err="1" smtClean="0"/>
              <a:t>mins</a:t>
            </a:r>
            <a:r>
              <a:rPr lang="en-GB" altLang="fr-BE" sz="28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17CF9-0D90-441B-B219-49411ECC6A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9168" y="1916832"/>
            <a:ext cx="8579296" cy="4464496"/>
          </a:xfrm>
        </p:spPr>
        <p:txBody>
          <a:bodyPr/>
          <a:lstStyle/>
          <a:p>
            <a:pPr marL="274638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 b="0" dirty="0"/>
              <a:t>Working Discussion at Your tables </a:t>
            </a:r>
            <a:r>
              <a:rPr lang="en-GB" sz="2200" b="0" u="sng" dirty="0"/>
              <a:t>(choose 1)</a:t>
            </a:r>
            <a:r>
              <a:rPr lang="en-GB" sz="2200" b="0" dirty="0"/>
              <a:t>, what practical ideas do you have for how as an EU group together with like-minded donors we can:</a:t>
            </a:r>
          </a:p>
          <a:p>
            <a:pPr marL="731838" lvl="1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200" b="0" dirty="0"/>
              <a:t>Ensure SDGs are </a:t>
            </a:r>
            <a:r>
              <a:rPr lang="en-GB" sz="2200" b="0" dirty="0" smtClean="0"/>
              <a:t>a priority for partner country political leaders?</a:t>
            </a:r>
            <a:endParaRPr lang="en-GB" sz="2200" b="0" dirty="0"/>
          </a:p>
          <a:p>
            <a:pPr marL="731838" lvl="1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200" b="0" dirty="0"/>
              <a:t>Contribute to domestic resource mobilization and partner country allocations to SDGs?</a:t>
            </a:r>
          </a:p>
          <a:p>
            <a:pPr marL="731838" lvl="1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200" b="0" dirty="0"/>
              <a:t>Restructure our own programming sectors to better address the SDGs?</a:t>
            </a:r>
          </a:p>
          <a:p>
            <a:pPr marL="731838" lvl="1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200" b="0" dirty="0"/>
              <a:t>Use culture, language and scholarships to strengthen local support for the SDGs?</a:t>
            </a:r>
          </a:p>
          <a:p>
            <a:pPr marL="731838" lvl="1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145234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3" grpId="0" build="p"/>
    </p:bldLst>
  </p:timing>
</p:sld>
</file>

<file path=ppt/theme/theme1.xml><?xml version="1.0" encoding="utf-8"?>
<a:theme xmlns:a="http://schemas.openxmlformats.org/drawingml/2006/main" name="JP template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P template" id="{B4B003FC-5915-4565-8986-C6AE40DE3B42}" vid="{C6730629-7B1D-4419-94E6-279C39770C65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403</Words>
  <Application>Microsoft Office PowerPoint</Application>
  <PresentationFormat>On-screen Show (4:3)</PresentationFormat>
  <Paragraphs>66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Unicode MS</vt:lpstr>
      <vt:lpstr>Calibri</vt:lpstr>
      <vt:lpstr>Times New Roman</vt:lpstr>
      <vt:lpstr>Verdana</vt:lpstr>
      <vt:lpstr>JP template</vt:lpstr>
      <vt:lpstr>2_Default Design</vt:lpstr>
      <vt:lpstr>The 2030 Agenda and Development Effectiveness         Training on Joint Programming      19 November 2019      Kampala, UGANDA</vt:lpstr>
      <vt:lpstr>Agenda 2030: A challenge and an opportunity</vt:lpstr>
      <vt:lpstr>EU’s ODA is 2½ times the US</vt:lpstr>
      <vt:lpstr>Billions to trillions…. Not just ODA  </vt:lpstr>
      <vt:lpstr>PowerPoint Presentation</vt:lpstr>
      <vt:lpstr>New partnerships for Agenda 2030</vt:lpstr>
      <vt:lpstr>European Consensus on Development (2017)</vt:lpstr>
      <vt:lpstr>PowerPoint Presentation</vt:lpstr>
      <vt:lpstr>SDG Working Session (45 mins)</vt:lpstr>
      <vt:lpstr>Report Back</vt:lpstr>
      <vt:lpstr>Main messages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alexanderoriordan@gmail.com</dc:creator>
  <cp:lastModifiedBy>NAVARDAUSKIENE Inga (DEVCO)</cp:lastModifiedBy>
  <cp:revision>295</cp:revision>
  <dcterms:created xsi:type="dcterms:W3CDTF">2011-10-28T10:25:18Z</dcterms:created>
  <dcterms:modified xsi:type="dcterms:W3CDTF">2019-11-14T16:07:23Z</dcterms:modified>
</cp:coreProperties>
</file>