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28" r:id="rId1"/>
    <p:sldMasterId id="2147484806" r:id="rId2"/>
  </p:sldMasterIdLst>
  <p:notesMasterIdLst>
    <p:notesMasterId r:id="rId14"/>
  </p:notesMasterIdLst>
  <p:handoutMasterIdLst>
    <p:handoutMasterId r:id="rId15"/>
  </p:handoutMasterIdLst>
  <p:sldIdLst>
    <p:sldId id="351" r:id="rId3"/>
    <p:sldId id="329" r:id="rId4"/>
    <p:sldId id="269" r:id="rId5"/>
    <p:sldId id="303" r:id="rId6"/>
    <p:sldId id="349" r:id="rId7"/>
    <p:sldId id="348" r:id="rId8"/>
    <p:sldId id="347" r:id="rId9"/>
    <p:sldId id="352" r:id="rId10"/>
    <p:sldId id="342" r:id="rId11"/>
    <p:sldId id="336" r:id="rId12"/>
    <p:sldId id="335" r:id="rId13"/>
  </p:sldIdLst>
  <p:sldSz cx="9144000" cy="6858000" type="screen4x3"/>
  <p:notesSz cx="6797675" cy="9926638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exandra de Bournonville" initials="" lastIdx="13" clrIdx="0"/>
  <p:cmAuthor id="2" name="RAMSEY Fiona (DEVCO)" initials="RF(" lastIdx="5" clrIdx="1">
    <p:extLst>
      <p:ext uri="{19B8F6BF-5375-455C-9EA6-DF929625EA0E}">
        <p15:presenceInfo xmlns:p15="http://schemas.microsoft.com/office/powerpoint/2012/main" userId="RAMSEY Fiona (DEVCO)" providerId="None"/>
      </p:ext>
    </p:extLst>
  </p:cmAuthor>
  <p:cmAuthor id="3" name="Sibylle Koenig" initials="SK" lastIdx="11" clrIdx="2">
    <p:extLst>
      <p:ext uri="{19B8F6BF-5375-455C-9EA6-DF929625EA0E}">
        <p15:presenceInfo xmlns:p15="http://schemas.microsoft.com/office/powerpoint/2012/main" userId="8e69258a572ead4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9DA4"/>
    <a:srgbClr val="F89FC4"/>
    <a:srgbClr val="F8985F"/>
    <a:srgbClr val="FF0000"/>
    <a:srgbClr val="FFD624"/>
    <a:srgbClr val="0F5494"/>
    <a:srgbClr val="BDDEFF"/>
    <a:srgbClr val="3166CF"/>
    <a:srgbClr val="2D5EC1"/>
    <a:srgbClr val="3E6F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55" autoAdjust="0"/>
    <p:restoredTop sz="77458" autoAdjust="0"/>
  </p:normalViewPr>
  <p:slideViewPr>
    <p:cSldViewPr>
      <p:cViewPr varScale="1">
        <p:scale>
          <a:sx n="89" d="100"/>
          <a:sy n="89" d="100"/>
        </p:scale>
        <p:origin x="213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7392F739-4542-492B-85E6-8BCFB107011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109C6C7C-FC43-448E-B08F-3BF3F4AB7A1C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37892" name="Rectangle 4">
            <a:extLst>
              <a:ext uri="{FF2B5EF4-FFF2-40B4-BE49-F238E27FC236}">
                <a16:creationId xmlns:a16="http://schemas.microsoft.com/office/drawing/2014/main" id="{05212ABC-2445-47CE-8392-C539724E890D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37893" name="Rectangle 5">
            <a:extLst>
              <a:ext uri="{FF2B5EF4-FFF2-40B4-BE49-F238E27FC236}">
                <a16:creationId xmlns:a16="http://schemas.microsoft.com/office/drawing/2014/main" id="{8B48FFE6-F610-4FC9-86EF-9DE69851ADAB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597D2C6-5FF1-4A15-BA7D-6781955FCEA9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3A730B9C-1A23-47FC-8E93-ADD015819AAD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id="{EE31ACBD-7F01-4B6D-8F35-000606928A57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20484" name="Rectangle 4">
            <a:extLst>
              <a:ext uri="{FF2B5EF4-FFF2-40B4-BE49-F238E27FC236}">
                <a16:creationId xmlns:a16="http://schemas.microsoft.com/office/drawing/2014/main" id="{C931FC89-72B2-4BF0-A82A-6DA70FB98FE5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6869" name="Rectangle 5">
            <a:extLst>
              <a:ext uri="{FF2B5EF4-FFF2-40B4-BE49-F238E27FC236}">
                <a16:creationId xmlns:a16="http://schemas.microsoft.com/office/drawing/2014/main" id="{CC87510B-5293-4C3C-926D-F126D5616140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noProof="0"/>
              <a:t>Click to edit Master text styles</a:t>
            </a:r>
          </a:p>
          <a:p>
            <a:pPr lvl="1"/>
            <a:r>
              <a:rPr lang="en-GB" altLang="en-US" noProof="0"/>
              <a:t>Second level</a:t>
            </a:r>
          </a:p>
          <a:p>
            <a:pPr lvl="2"/>
            <a:r>
              <a:rPr lang="en-GB" altLang="en-US" noProof="0"/>
              <a:t>Third level</a:t>
            </a:r>
          </a:p>
          <a:p>
            <a:pPr lvl="3"/>
            <a:r>
              <a:rPr lang="en-GB" altLang="en-US" noProof="0"/>
              <a:t>Fourth level</a:t>
            </a:r>
          </a:p>
          <a:p>
            <a:pPr lvl="4"/>
            <a:r>
              <a:rPr lang="en-GB" altLang="en-US" noProof="0"/>
              <a:t>Fifth level</a:t>
            </a:r>
          </a:p>
        </p:txBody>
      </p:sp>
      <p:sp>
        <p:nvSpPr>
          <p:cNvPr id="36870" name="Rectangle 6">
            <a:extLst>
              <a:ext uri="{FF2B5EF4-FFF2-40B4-BE49-F238E27FC236}">
                <a16:creationId xmlns:a16="http://schemas.microsoft.com/office/drawing/2014/main" id="{A2AEB13C-0B54-4264-BED9-1DAABE146CA6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36871" name="Rectangle 7">
            <a:extLst>
              <a:ext uri="{FF2B5EF4-FFF2-40B4-BE49-F238E27FC236}">
                <a16:creationId xmlns:a16="http://schemas.microsoft.com/office/drawing/2014/main" id="{435A5BE4-415F-4A12-AB20-4C267F0606E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68EB76D-5C1F-4BF0-AF7F-019D04A7A84C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b="1" dirty="0"/>
              <a:t>FACILITATOR: WHOLE SESSION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68EB76D-5C1F-4BF0-AF7F-019D04A7A84C}" type="slidenum">
              <a:rPr kumimoji="0" lang="en-GB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85217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>
            <a:extLst>
              <a:ext uri="{FF2B5EF4-FFF2-40B4-BE49-F238E27FC236}">
                <a16:creationId xmlns:a16="http://schemas.microsoft.com/office/drawing/2014/main" id="{D13C9E9E-7C1C-4A81-B8FD-CCDD6BB4833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Notes Placeholder 2">
            <a:extLst>
              <a:ext uri="{FF2B5EF4-FFF2-40B4-BE49-F238E27FC236}">
                <a16:creationId xmlns:a16="http://schemas.microsoft.com/office/drawing/2014/main" id="{8C00C2B4-B236-4414-8CCF-A506953E95C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 dirty="0"/>
          </a:p>
        </p:txBody>
      </p:sp>
      <p:sp>
        <p:nvSpPr>
          <p:cNvPr id="47108" name="Slide Number Placeholder 3">
            <a:extLst>
              <a:ext uri="{FF2B5EF4-FFF2-40B4-BE49-F238E27FC236}">
                <a16:creationId xmlns:a16="http://schemas.microsoft.com/office/drawing/2014/main" id="{E952DFF9-819B-4054-851A-834DFF9F8F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9pPr>
          </a:lstStyle>
          <a:p>
            <a:fld id="{1F4DC9DB-87BC-4417-88B4-EFB5BA92276E}" type="slidenum">
              <a:rPr lang="en-GB" altLang="en-US" smtClean="0">
                <a:solidFill>
                  <a:schemeClr val="tx1"/>
                </a:solidFill>
                <a:latin typeface="Arial" panose="020B0604020202020204" pitchFamily="34" charset="0"/>
              </a:rPr>
              <a:pPr/>
              <a:t>11</a:t>
            </a:fld>
            <a:endParaRPr lang="en-GB" altLang="en-US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22119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>
            <a:extLst>
              <a:ext uri="{FF2B5EF4-FFF2-40B4-BE49-F238E27FC236}">
                <a16:creationId xmlns:a16="http://schemas.microsoft.com/office/drawing/2014/main" id="{47B505D9-AFEB-443D-ACE1-DD122FA40C1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Notes Placeholder 2">
            <a:extLst>
              <a:ext uri="{FF2B5EF4-FFF2-40B4-BE49-F238E27FC236}">
                <a16:creationId xmlns:a16="http://schemas.microsoft.com/office/drawing/2014/main" id="{0178D644-013F-4B74-8561-253A30B388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i="0" dirty="0"/>
          </a:p>
        </p:txBody>
      </p:sp>
      <p:sp>
        <p:nvSpPr>
          <p:cNvPr id="32772" name="Slide Number Placeholder 3">
            <a:extLst>
              <a:ext uri="{FF2B5EF4-FFF2-40B4-BE49-F238E27FC236}">
                <a16:creationId xmlns:a16="http://schemas.microsoft.com/office/drawing/2014/main" id="{26B174E0-3918-4712-AF9B-3DC966C3D0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9pPr>
          </a:lstStyle>
          <a:p>
            <a:fld id="{6478CE92-2627-47E3-B3E1-92AD8A151B6E}" type="slidenum">
              <a:rPr lang="en-GB" altLang="en-US" smtClean="0">
                <a:solidFill>
                  <a:schemeClr val="tx1"/>
                </a:solidFill>
                <a:latin typeface="Arial" panose="020B0604020202020204" pitchFamily="34" charset="0"/>
              </a:rPr>
              <a:pPr/>
              <a:t>2</a:t>
            </a:fld>
            <a:endParaRPr lang="en-GB" altLang="en-US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10889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>
            <a:extLst>
              <a:ext uri="{FF2B5EF4-FFF2-40B4-BE49-F238E27FC236}">
                <a16:creationId xmlns:a16="http://schemas.microsoft.com/office/drawing/2014/main" id="{B6D53FA0-D109-4FCC-B0B2-2B496B91437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Notes Placeholder 2">
            <a:extLst>
              <a:ext uri="{FF2B5EF4-FFF2-40B4-BE49-F238E27FC236}">
                <a16:creationId xmlns:a16="http://schemas.microsoft.com/office/drawing/2014/main" id="{B0AE7596-CF27-4578-9B98-80A426B9063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 altLang="en-US" dirty="0"/>
          </a:p>
        </p:txBody>
      </p:sp>
      <p:sp>
        <p:nvSpPr>
          <p:cNvPr id="50180" name="Slide Number Placeholder 3">
            <a:extLst>
              <a:ext uri="{FF2B5EF4-FFF2-40B4-BE49-F238E27FC236}">
                <a16:creationId xmlns:a16="http://schemas.microsoft.com/office/drawing/2014/main" id="{EB952AC4-2485-4A9F-A460-FCEDFAD6CC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9pPr>
          </a:lstStyle>
          <a:p>
            <a:fld id="{01AE41FD-355B-4304-A1A8-A326DA2CED7D}" type="slidenum">
              <a:rPr lang="en-GB" altLang="en-US" smtClean="0">
                <a:solidFill>
                  <a:schemeClr val="tx1"/>
                </a:solidFill>
                <a:latin typeface="Arial" panose="020B0604020202020204" pitchFamily="34" charset="0"/>
              </a:rPr>
              <a:pPr/>
              <a:t>3</a:t>
            </a:fld>
            <a:endParaRPr lang="en-GB" altLang="en-US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>
            <a:extLst>
              <a:ext uri="{FF2B5EF4-FFF2-40B4-BE49-F238E27FC236}">
                <a16:creationId xmlns:a16="http://schemas.microsoft.com/office/drawing/2014/main" id="{E4828A96-AAA3-4CF6-96CF-A609E8093A0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Notes Placeholder 2">
            <a:extLst>
              <a:ext uri="{FF2B5EF4-FFF2-40B4-BE49-F238E27FC236}">
                <a16:creationId xmlns:a16="http://schemas.microsoft.com/office/drawing/2014/main" id="{CBA3F90C-97B0-40AD-9319-E475FDC5AE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 dirty="0"/>
          </a:p>
        </p:txBody>
      </p:sp>
      <p:sp>
        <p:nvSpPr>
          <p:cNvPr id="54276" name="Slide Number Placeholder 3">
            <a:extLst>
              <a:ext uri="{FF2B5EF4-FFF2-40B4-BE49-F238E27FC236}">
                <a16:creationId xmlns:a16="http://schemas.microsoft.com/office/drawing/2014/main" id="{E31F360C-2DB5-44AD-9EC1-DEFC8A5341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9pPr>
          </a:lstStyle>
          <a:p>
            <a:fld id="{373056BA-943F-4110-8D41-B785E8C635EF}" type="slidenum">
              <a:rPr lang="en-GB" altLang="en-US" smtClean="0">
                <a:solidFill>
                  <a:schemeClr val="tx1"/>
                </a:solidFill>
                <a:latin typeface="Arial" panose="020B0604020202020204" pitchFamily="34" charset="0"/>
              </a:rPr>
              <a:pPr/>
              <a:t>4</a:t>
            </a:fld>
            <a:endParaRPr lang="en-GB" altLang="en-US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67784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>
            <a:extLst>
              <a:ext uri="{FF2B5EF4-FFF2-40B4-BE49-F238E27FC236}">
                <a16:creationId xmlns:a16="http://schemas.microsoft.com/office/drawing/2014/main" id="{E4828A96-AAA3-4CF6-96CF-A609E8093A0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Notes Placeholder 2">
            <a:extLst>
              <a:ext uri="{FF2B5EF4-FFF2-40B4-BE49-F238E27FC236}">
                <a16:creationId xmlns:a16="http://schemas.microsoft.com/office/drawing/2014/main" id="{CBA3F90C-97B0-40AD-9319-E475FDC5AE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GB" altLang="en-US" dirty="0"/>
              <a:t>And the potential to mobilise domestic resources should not be underestimated – bar chart at the bottom compares ODA to oil revenue in Uganda</a:t>
            </a:r>
          </a:p>
        </p:txBody>
      </p:sp>
      <p:sp>
        <p:nvSpPr>
          <p:cNvPr id="54276" name="Slide Number Placeholder 3">
            <a:extLst>
              <a:ext uri="{FF2B5EF4-FFF2-40B4-BE49-F238E27FC236}">
                <a16:creationId xmlns:a16="http://schemas.microsoft.com/office/drawing/2014/main" id="{E31F360C-2DB5-44AD-9EC1-DEFC8A5341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9pPr>
          </a:lstStyle>
          <a:p>
            <a:fld id="{373056BA-943F-4110-8D41-B785E8C635EF}" type="slidenum">
              <a:rPr lang="en-GB" altLang="en-US" smtClean="0">
                <a:solidFill>
                  <a:schemeClr val="tx1"/>
                </a:solidFill>
                <a:latin typeface="Arial" panose="020B0604020202020204" pitchFamily="34" charset="0"/>
              </a:rPr>
              <a:pPr/>
              <a:t>5</a:t>
            </a:fld>
            <a:endParaRPr lang="en-GB" altLang="en-US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6356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>
            <a:extLst>
              <a:ext uri="{FF2B5EF4-FFF2-40B4-BE49-F238E27FC236}">
                <a16:creationId xmlns:a16="http://schemas.microsoft.com/office/drawing/2014/main" id="{E4828A96-AAA3-4CF6-96CF-A609E8093A0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Notes Placeholder 2">
            <a:extLst>
              <a:ext uri="{FF2B5EF4-FFF2-40B4-BE49-F238E27FC236}">
                <a16:creationId xmlns:a16="http://schemas.microsoft.com/office/drawing/2014/main" id="{CBA3F90C-97B0-40AD-9319-E475FDC5AE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 dirty="0"/>
          </a:p>
        </p:txBody>
      </p:sp>
      <p:sp>
        <p:nvSpPr>
          <p:cNvPr id="54276" name="Slide Number Placeholder 3">
            <a:extLst>
              <a:ext uri="{FF2B5EF4-FFF2-40B4-BE49-F238E27FC236}">
                <a16:creationId xmlns:a16="http://schemas.microsoft.com/office/drawing/2014/main" id="{E31F360C-2DB5-44AD-9EC1-DEFC8A5341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9pPr>
          </a:lstStyle>
          <a:p>
            <a:fld id="{373056BA-943F-4110-8D41-B785E8C635EF}" type="slidenum">
              <a:rPr lang="en-GB" altLang="en-US" smtClean="0">
                <a:solidFill>
                  <a:schemeClr val="tx1"/>
                </a:solidFill>
                <a:latin typeface="Arial" panose="020B0604020202020204" pitchFamily="34" charset="0"/>
              </a:rPr>
              <a:pPr/>
              <a:t>6</a:t>
            </a:fld>
            <a:endParaRPr lang="en-GB" altLang="en-US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08940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2643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 New Roman" pitchFamily="18" charset="0"/>
            </a:endParaRPr>
          </a:p>
        </p:txBody>
      </p:sp>
      <p:sp>
        <p:nvSpPr>
          <p:cNvPr id="112644" name="Slide Number Placeholder 3"/>
          <p:cNvSpPr>
            <a:spLocks noGrp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tabLst>
                <a:tab pos="722313" algn="l"/>
                <a:tab pos="1446213" algn="l"/>
                <a:tab pos="2170113" algn="l"/>
                <a:tab pos="2892425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1pPr>
            <a:lvl2pPr eaLnBrk="0" hangingPunct="0">
              <a:spcBef>
                <a:spcPct val="30000"/>
              </a:spcBef>
              <a:tabLst>
                <a:tab pos="722313" algn="l"/>
                <a:tab pos="1446213" algn="l"/>
                <a:tab pos="2170113" algn="l"/>
                <a:tab pos="2892425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2pPr>
            <a:lvl3pPr eaLnBrk="0" hangingPunct="0">
              <a:spcBef>
                <a:spcPct val="30000"/>
              </a:spcBef>
              <a:tabLst>
                <a:tab pos="722313" algn="l"/>
                <a:tab pos="1446213" algn="l"/>
                <a:tab pos="2170113" algn="l"/>
                <a:tab pos="2892425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3pPr>
            <a:lvl4pPr eaLnBrk="0" hangingPunct="0">
              <a:spcBef>
                <a:spcPct val="30000"/>
              </a:spcBef>
              <a:tabLst>
                <a:tab pos="722313" algn="l"/>
                <a:tab pos="1446213" algn="l"/>
                <a:tab pos="2170113" algn="l"/>
                <a:tab pos="2892425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4pPr>
            <a:lvl5pPr eaLnBrk="0" hangingPunct="0">
              <a:spcBef>
                <a:spcPct val="30000"/>
              </a:spcBef>
              <a:tabLst>
                <a:tab pos="722313" algn="l"/>
                <a:tab pos="1446213" algn="l"/>
                <a:tab pos="2170113" algn="l"/>
                <a:tab pos="2892425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2313" algn="l"/>
                <a:tab pos="1446213" algn="l"/>
                <a:tab pos="2170113" algn="l"/>
                <a:tab pos="2892425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2313" algn="l"/>
                <a:tab pos="1446213" algn="l"/>
                <a:tab pos="2170113" algn="l"/>
                <a:tab pos="2892425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2313" algn="l"/>
                <a:tab pos="1446213" algn="l"/>
                <a:tab pos="2170113" algn="l"/>
                <a:tab pos="2892425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2313" algn="l"/>
                <a:tab pos="1446213" algn="l"/>
                <a:tab pos="2170113" algn="l"/>
                <a:tab pos="2892425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04BF81FC-B076-4780-BF42-D1203AFE555A}" type="slidenum">
              <a:rPr lang="en-GB" altLang="en-US" sz="2400" smtClean="0">
                <a:latin typeface="Arial" charset="0"/>
                <a:ea typeface="Arial Unicode MS" pitchFamily="34" charset="-128"/>
                <a:cs typeface="Arial Unicode MS" pitchFamily="34" charset="-128"/>
              </a:rPr>
              <a:pPr eaLnBrk="1" hangingPunct="1">
                <a:spcBef>
                  <a:spcPct val="0"/>
                </a:spcBef>
              </a:pPr>
              <a:t>7</a:t>
            </a:fld>
            <a:endParaRPr lang="en-GB" altLang="en-US" sz="2400" dirty="0">
              <a:latin typeface="Arial" charset="0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306447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>
            <a:extLst>
              <a:ext uri="{FF2B5EF4-FFF2-40B4-BE49-F238E27FC236}">
                <a16:creationId xmlns:a16="http://schemas.microsoft.com/office/drawing/2014/main" id="{D13C9E9E-7C1C-4A81-B8FD-CCDD6BB4833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Notes Placeholder 2">
            <a:extLst>
              <a:ext uri="{FF2B5EF4-FFF2-40B4-BE49-F238E27FC236}">
                <a16:creationId xmlns:a16="http://schemas.microsoft.com/office/drawing/2014/main" id="{8C00C2B4-B236-4414-8CCF-A506953E95C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 dirty="0"/>
          </a:p>
        </p:txBody>
      </p:sp>
      <p:sp>
        <p:nvSpPr>
          <p:cNvPr id="47108" name="Slide Number Placeholder 3">
            <a:extLst>
              <a:ext uri="{FF2B5EF4-FFF2-40B4-BE49-F238E27FC236}">
                <a16:creationId xmlns:a16="http://schemas.microsoft.com/office/drawing/2014/main" id="{E952DFF9-819B-4054-851A-834DFF9F8F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F4DC9DB-87BC-4417-88B4-EFB5BA92276E}" type="slidenum">
              <a:rPr kumimoji="0" lang="en-GB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GB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14704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>
            <a:extLst>
              <a:ext uri="{FF2B5EF4-FFF2-40B4-BE49-F238E27FC236}">
                <a16:creationId xmlns:a16="http://schemas.microsoft.com/office/drawing/2014/main" id="{D13C9E9E-7C1C-4A81-B8FD-CCDD6BB4833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Notes Placeholder 2">
            <a:extLst>
              <a:ext uri="{FF2B5EF4-FFF2-40B4-BE49-F238E27FC236}">
                <a16:creationId xmlns:a16="http://schemas.microsoft.com/office/drawing/2014/main" id="{8C00C2B4-B236-4414-8CCF-A506953E95C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GB" altLang="en-US" dirty="0"/>
          </a:p>
        </p:txBody>
      </p:sp>
      <p:sp>
        <p:nvSpPr>
          <p:cNvPr id="47108" name="Slide Number Placeholder 3">
            <a:extLst>
              <a:ext uri="{FF2B5EF4-FFF2-40B4-BE49-F238E27FC236}">
                <a16:creationId xmlns:a16="http://schemas.microsoft.com/office/drawing/2014/main" id="{E952DFF9-819B-4054-851A-834DFF9F8F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F4DC9DB-87BC-4417-88B4-EFB5BA92276E}" type="slidenum">
              <a:rPr kumimoji="0" lang="en-GB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GB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54385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32456C5-8206-4653-8237-C471A3D328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>
            <a:lvl1pPr defTabSz="4572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1pPr>
            <a:lvl2pPr marL="742950" indent="-285750" defTabSz="4572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2pPr>
            <a:lvl3pPr marL="1143000" indent="-228600" defTabSz="4572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3pPr>
            <a:lvl4pPr marL="1600200" indent="-228600" defTabSz="4572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4pPr>
            <a:lvl5pPr marL="2057400" indent="-228600" defTabSz="45720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z="1800" dirty="0">
              <a:solidFill>
                <a:srgbClr val="FFFFFF"/>
              </a:solidFill>
            </a:endParaRPr>
          </a:p>
        </p:txBody>
      </p:sp>
      <p:pic>
        <p:nvPicPr>
          <p:cNvPr id="5" name="Picture 6" descr="LOGO CE-EN-quadri.eps">
            <a:extLst>
              <a:ext uri="{FF2B5EF4-FFF2-40B4-BE49-F238E27FC236}">
                <a16:creationId xmlns:a16="http://schemas.microsoft.com/office/drawing/2014/main" id="{479A7679-D904-4D37-A76A-8715FD663D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CE0052-0A77-408A-A6CE-A47E2C877115}"/>
              </a:ext>
            </a:extLst>
          </p:cNvPr>
          <p:cNvSpPr/>
          <p:nvPr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803EC5C-1854-4CB6-967E-BAF09F519964}"/>
              </a:ext>
            </a:extLst>
          </p:cNvPr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C4A9B37B-3444-4826-8C74-AC961E2BDAC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altLang="en-US" noProof="0"/>
              <a:t>Click to edit Master title style</a:t>
            </a:r>
            <a:endParaRPr lang="en-GB" altLang="en-US" noProof="0"/>
          </a:p>
        </p:txBody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9AB3C426-9910-4390-A324-7CDC6F26EBC8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/>
              <a:t>Click to edit Master subtitle style</a:t>
            </a:r>
            <a:endParaRPr lang="en-GB" altLang="en-US" noProof="0"/>
          </a:p>
        </p:txBody>
      </p:sp>
      <p:sp>
        <p:nvSpPr>
          <p:cNvPr id="8" name="Date Placeholder 6">
            <a:extLst>
              <a:ext uri="{FF2B5EF4-FFF2-40B4-BE49-F238E27FC236}">
                <a16:creationId xmlns:a16="http://schemas.microsoft.com/office/drawing/2014/main" id="{F0D5C610-C791-40D9-95FB-2EBCC92B88B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9" name="Footer Placeholder 7">
            <a:extLst>
              <a:ext uri="{FF2B5EF4-FFF2-40B4-BE49-F238E27FC236}">
                <a16:creationId xmlns:a16="http://schemas.microsoft.com/office/drawing/2014/main" id="{337F4D43-756D-4E16-8AC8-9DDDC1A97EA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10" name="Slide Number Placeholder 8">
            <a:extLst>
              <a:ext uri="{FF2B5EF4-FFF2-40B4-BE49-F238E27FC236}">
                <a16:creationId xmlns:a16="http://schemas.microsoft.com/office/drawing/2014/main" id="{69753E01-F5B4-4A5D-A62F-56EA69D4441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30586F46-3874-4B5B-A3CB-BDA77BB4201E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9139013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0BE2FB-F04E-412F-813C-EC44AACF2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1CBE06-9A66-4E66-9770-47EC2F3414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1F0064C-FD2F-466E-BB59-73097C3438F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276BEEF-0951-4735-8447-5522BC0871B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CD802CC-83C9-4A08-91C1-23F39F927DD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DE2D2B-4585-4C8A-8336-06FD7979924B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338005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930EBB8-3153-4B05-A0F5-0E37DFCADE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7D4DF75-24DF-48E2-ABAF-9D80F65139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1F9ECEC-FFED-4908-8FE3-3D11173CC99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B9023A4-FFC8-49C3-A985-BD1CD0F8AF6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C072D75-7D75-4D15-9CB0-3B8D487C6C2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A08B27-4642-49C4-BE28-3F2776E7162B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8903892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0" y="1125538"/>
            <a:ext cx="9144000" cy="5732462"/>
          </a:xfrm>
          <a:prstGeom prst="rect">
            <a:avLst/>
          </a:prstGeom>
          <a:solidFill>
            <a:srgbClr val="0F5494"/>
          </a:solidFill>
          <a:ln w="73025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 dirty="0">
              <a:solidFill>
                <a:srgbClr val="FFFFFF"/>
              </a:solidFill>
              <a:latin typeface="Verdana"/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06000" y="309600"/>
            <a:ext cx="1584325" cy="110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 userDrawn="1"/>
        </p:nvSpPr>
        <p:spPr>
          <a:xfrm>
            <a:off x="4230000" y="6669360"/>
            <a:ext cx="684213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39952" y="1700808"/>
            <a:ext cx="4536504" cy="2016224"/>
          </a:xfrm>
        </p:spPr>
        <p:txBody>
          <a:bodyPr/>
          <a:lstStyle>
            <a:lvl1pPr indent="0">
              <a:defRPr sz="4800">
                <a:solidFill>
                  <a:srgbClr val="FFD624"/>
                </a:solidFill>
              </a:defRPr>
            </a:lvl1pPr>
          </a:lstStyle>
          <a:p>
            <a:r>
              <a:rPr lang="en-GB" dirty="0"/>
              <a:t>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67544" y="3933056"/>
            <a:ext cx="3744416" cy="1872208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</a:defRPr>
            </a:lvl1pPr>
            <a:lvl3pPr marL="228600" indent="-228600" algn="l">
              <a:defRPr sz="3000" b="1"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dirty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dirty="0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BB59E6E-B967-488E-B209-8B7FA0D7AF99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50108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7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77013" y="6145213"/>
            <a:ext cx="2243137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980728"/>
            <a:ext cx="8229600" cy="9366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577013" y="116632"/>
            <a:ext cx="2133600" cy="476250"/>
          </a:xfrm>
        </p:spPr>
        <p:txBody>
          <a:bodyPr/>
          <a:lstStyle>
            <a:lvl1pPr>
              <a:defRPr sz="1200"/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337126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467544" y="6297439"/>
            <a:ext cx="2133600" cy="476250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37EC8A20-BA03-4FF7-8742-03D8AD4CA4F4}" type="slidenum">
              <a:rPr lang="en-GB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3633788"/>
          </a:xfrm>
        </p:spPr>
        <p:txBody>
          <a:bodyPr/>
          <a:lstStyle>
            <a:lvl1pPr marL="342900" indent="-342900">
              <a:buClr>
                <a:srgbClr val="0F5494"/>
              </a:buClr>
              <a:buFont typeface="Arial" pitchFamily="34" charset="0"/>
              <a:buChar char="•"/>
              <a:defRPr/>
            </a:lvl1pPr>
            <a:lvl2pPr>
              <a:buClr>
                <a:srgbClr val="0F5494"/>
              </a:buClr>
              <a:defRPr/>
            </a:lvl2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602331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E88F9B-71EE-4D5C-B44E-012EF44E925A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93601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387600"/>
            <a:ext cx="4038600" cy="3633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387600"/>
            <a:ext cx="4038600" cy="3633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6CDD1B-50E0-44E8-82B7-F85F69F6D40C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86743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E8177A-0CE3-43B6-B11B-ED2E8AEAD8D3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51821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855DDF-6655-40F2-8D9E-CA15739A7ECF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52303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EBFC62-E3CF-4012-8A8B-ABF1C18EA022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579202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800BF-55FD-4017-8F82-94A8DE4F5750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72331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europa.eu/capacity4dev/sites/default/files/media/1468582236_jp_logo2_0.png">
            <a:extLst>
              <a:ext uri="{FF2B5EF4-FFF2-40B4-BE49-F238E27FC236}">
                <a16:creationId xmlns:a16="http://schemas.microsoft.com/office/drawing/2014/main" id="{41315550-0658-4E99-8788-4DC485D7ACE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050"/>
            <a:ext cx="2028825" cy="120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9B14ECA-798F-4DD2-8815-56CE684B2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EF662F-B796-4F43-838C-D378F246FA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FC719D-AC49-4B7E-806E-43DEB791946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596916-CAB6-4533-A4DE-BE32C593814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100B8C-9473-400D-817B-F71DA051FF5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38659C-3D38-4E4F-91F9-267FCA14B95C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1431098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747253-C9BC-4251-8AE3-8910CE9253F2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43249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E98375-5C84-4176-84A5-B6A3E0825F02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48846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38925" y="1123950"/>
            <a:ext cx="2058988" cy="48974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23950"/>
            <a:ext cx="6029325" cy="48974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7C7773-6390-40B5-8F3A-46FD9E5B7090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69836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9A926-7E75-410B-8810-E61A7E0993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288546-FFAA-4A2E-89C7-B446EEE5FD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3CD3F8F-7CC9-4C28-AADD-4B5A9A2F6F5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1313B5F-C8C6-4033-A3B7-F5906DA9933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8C93238-119E-4ED5-B579-69EBFCBC59A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0BAE70-68DF-464C-9ACC-F8FADB03AE1D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034696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ACA17B-7898-44A9-9018-2CCDDBF4FB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730DDF-3A76-4AC5-AAA2-8D21D6855A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70287F-805D-4FD2-8C2E-A00640D9F6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D26E3E8-65BE-4AE8-B2E6-D5892D3BEF3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E83DF1D-53D8-4D3A-AA47-99AD2E35292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66E44FB-B436-4312-B782-1F098320558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D2CD08-F572-4E4A-B2E5-3D29B9EA1C1B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0323481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16158B-3EEE-4933-B9A1-3505D422AC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276EEF-E403-4371-8AAB-FEDF391F6B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CD54F2-BE4C-4DF8-9182-2F39E4CA35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CC674B3-761A-41DE-9C44-509A0B97B8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A09100C-4CD9-42AA-87FD-4C7A623FE84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340E5A3A-84FA-44D7-97F0-68B743BE7FA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74C6926D-A2C6-4699-9287-02CA49EE6E8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7E84F4EB-3C93-40B8-9546-B935D5D23DA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BCCC8-3740-49C7-BF37-B913918F9B61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8738217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F8955A-BC61-4F70-A9DD-BB6D9E2D77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A5F30B3B-E49E-45F7-8833-8DC4A50E6A8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AB62A3C-4743-48FE-B97F-DA536E13133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E6B530BF-D41F-495B-8C03-10D49042C83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73416A-1084-44FF-8707-66B38F1EFEED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7356962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295060E4-69DE-4B22-BE0A-1E0DF35D526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981793C0-1D8B-4C86-99EA-843E7E4F469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9DD61DD2-32B5-42DF-B382-021A7F79FFC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453BBA-A67C-4A84-969B-74A85F3878DD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747320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C5E85B-0D2D-47CF-BB35-403B046E5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2958FC-B541-43DE-9E41-B3FFA2409B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097CA1-7D05-4244-826E-CD2385E537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31D6E25-32B1-4660-8564-AD008DE474C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01A658A-A07C-432A-A513-7608A227CE4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141E688-7C24-42AD-B425-8B92230D18E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BEF738-462C-40F4-98C5-DE94908FE64D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9519413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41D8F2-3663-44F9-93F9-4FEFBF9D0C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F4A156E-8527-4470-93A2-EA4A02C9F8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  <a:endParaRPr lang="en-GB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97982E-797B-4091-9045-FE16D0C80D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04F681C-E057-4DF7-AC61-E405F46A2F5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94B1C39-A44B-4B05-9A3C-70CFA7CEDA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44F6D2A-DF09-44F3-B321-E07AE85EB3D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6DB62E-712F-4937-A066-50E0036B8B65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4098513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461D3BBF-082A-47C6-9465-BA5C7875780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Title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5AC27604-A50E-451E-B067-CEC04575E5D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/>
              <a:t>Second level</a:t>
            </a:r>
            <a:endParaRPr lang="en-GB" altLang="en-US"/>
          </a:p>
          <a:p>
            <a:pPr lvl="1"/>
            <a:r>
              <a:rPr lang="en-GB" altLang="en-US"/>
              <a:t>Third level</a:t>
            </a:r>
          </a:p>
          <a:p>
            <a:pPr lvl="2"/>
            <a:r>
              <a:rPr lang="en-GB" altLang="en-US"/>
              <a:t>- Fourth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01CD2535-AAF4-4EE0-AFF5-5D766D694D0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F954DF3D-FE49-4498-B72D-3B886495BFB8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5B871A0E-CFAA-4A45-9DE9-DF61F5F85E0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045B3DF-AB00-4AE5-9703-6B8D2CECDA4E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19A68A9-10DB-4A40-A22B-39D908809A49}"/>
              </a:ext>
            </a:extLst>
          </p:cNvPr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C19A1D4-539A-42D2-9766-A5AD067E0E02}"/>
              </a:ext>
            </a:extLst>
          </p:cNvPr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pic>
        <p:nvPicPr>
          <p:cNvPr id="1033" name="Picture 17" descr="LOGO CE_Vertical_EN_NEG_quadri_HR">
            <a:extLst>
              <a:ext uri="{FF2B5EF4-FFF2-40B4-BE49-F238E27FC236}">
                <a16:creationId xmlns:a16="http://schemas.microsoft.com/office/drawing/2014/main" id="{5122C4EF-242D-4B01-90DF-C4A84D4D31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7" descr="LOGO CE_Vertical_EN_NEG_quadri_HR">
            <a:extLst>
              <a:ext uri="{FF2B5EF4-FFF2-40B4-BE49-F238E27FC236}">
                <a16:creationId xmlns:a16="http://schemas.microsoft.com/office/drawing/2014/main" id="{D35947CA-EA14-49AC-B3E7-7A112703E78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804" r:id="rId1"/>
    <p:sldLayoutId id="2147484805" r:id="rId2"/>
    <p:sldLayoutId id="2147484775" r:id="rId3"/>
    <p:sldLayoutId id="2147484776" r:id="rId4"/>
    <p:sldLayoutId id="2147484777" r:id="rId5"/>
    <p:sldLayoutId id="2147484778" r:id="rId6"/>
    <p:sldLayoutId id="2147484779" r:id="rId7"/>
    <p:sldLayoutId id="2147484780" r:id="rId8"/>
    <p:sldLayoutId id="2147484781" r:id="rId9"/>
    <p:sldLayoutId id="2147484782" r:id="rId10"/>
    <p:sldLayoutId id="2147484783" r:id="rId11"/>
  </p:sldLayoutIdLst>
  <p:txStyles>
    <p:titleStyle>
      <a:lvl1pPr marL="358775" algn="l" rtl="0" eaLnBrk="0" fontAlgn="base" hangingPunct="0">
        <a:spcBef>
          <a:spcPct val="0"/>
        </a:spcBef>
        <a:spcAft>
          <a:spcPct val="0"/>
        </a:spcAft>
        <a:defRPr sz="3000" b="1" kern="1200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anose="020B0604030504040204" pitchFamily="34" charset="0"/>
        </a:defRPr>
      </a:lvl2pPr>
      <a:lvl3pPr marL="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anose="020B0604030504040204" pitchFamily="34" charset="0"/>
        </a:defRPr>
      </a:lvl3pPr>
      <a:lvl4pPr marL="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anose="020B0604030504040204" pitchFamily="34" charset="0"/>
        </a:defRPr>
      </a:lvl4pPr>
      <a:lvl5pPr marL="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anose="020B0604030504040204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anose="020B0604030504040204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anose="020B0604030504040204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anose="020B0604030504040204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anose="020B060403050404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 kern="1200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 kern="1200">
          <a:solidFill>
            <a:srgbClr val="0F5494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 kern="1200">
          <a:solidFill>
            <a:srgbClr val="0F5494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1123950"/>
            <a:ext cx="82296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Lorem ipsum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387600"/>
            <a:ext cx="8229600" cy="363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dirty="0"/>
              <a:t>Et dolor fragum</a:t>
            </a:r>
            <a:endParaRPr lang="en-GB" dirty="0"/>
          </a:p>
          <a:p>
            <a:pPr lvl="1"/>
            <a:r>
              <a:rPr lang="en-GB" dirty="0"/>
              <a:t>Et </a:t>
            </a:r>
            <a:r>
              <a:rPr lang="en-GB" dirty="0" err="1"/>
              <a:t>dolor</a:t>
            </a:r>
            <a:r>
              <a:rPr lang="en-GB" dirty="0"/>
              <a:t> </a:t>
            </a:r>
            <a:r>
              <a:rPr lang="en-GB" dirty="0" err="1"/>
              <a:t>fragum</a:t>
            </a:r>
            <a:endParaRPr lang="en-GB" dirty="0"/>
          </a:p>
          <a:p>
            <a:pPr lvl="2"/>
            <a:r>
              <a:rPr lang="en-GB" dirty="0"/>
              <a:t>- Et </a:t>
            </a:r>
            <a:r>
              <a:rPr lang="en-GB" dirty="0" err="1"/>
              <a:t>dolor</a:t>
            </a:r>
            <a:r>
              <a:rPr lang="en-GB" dirty="0"/>
              <a:t> </a:t>
            </a:r>
            <a:r>
              <a:rPr lang="en-GB" dirty="0" err="1"/>
              <a:t>fragum</a:t>
            </a:r>
            <a:endParaRPr lang="en-GB" dirty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lang="en-GB" sz="1400" b="0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9C8D21B7-B314-438C-91E9-7FF9087DC078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4422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807" r:id="rId1"/>
    <p:sldLayoutId id="2147484808" r:id="rId2"/>
    <p:sldLayoutId id="2147484809" r:id="rId3"/>
    <p:sldLayoutId id="2147484810" r:id="rId4"/>
    <p:sldLayoutId id="2147484811" r:id="rId5"/>
    <p:sldLayoutId id="2147484812" r:id="rId6"/>
    <p:sldLayoutId id="2147484813" r:id="rId7"/>
    <p:sldLayoutId id="2147484814" r:id="rId8"/>
    <p:sldLayoutId id="2147484815" r:id="rId9"/>
    <p:sldLayoutId id="2147484816" r:id="rId10"/>
    <p:sldLayoutId id="2147484817" r:id="rId11"/>
  </p:sldLayoutIdLst>
  <p:hf sldNum="0" hdr="0" ftr="0" dt="0"/>
  <p:txStyles>
    <p:titleStyle>
      <a:lvl1pPr marL="358775" indent="-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indent="-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indent="-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indent="-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indent="-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5">
            <a:extLst>
              <a:ext uri="{FF2B5EF4-FFF2-40B4-BE49-F238E27FC236}">
                <a16:creationId xmlns:a16="http://schemas.microsoft.com/office/drawing/2014/main" id="{3AE7A3B0-4FFF-4CC2-88D1-B0418A0597D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971600" y="1916832"/>
            <a:ext cx="7561263" cy="4392488"/>
          </a:xfrm>
        </p:spPr>
        <p:txBody>
          <a:bodyPr/>
          <a:lstStyle/>
          <a:p>
            <a:pPr eaLnBrk="1" hangingPunct="1"/>
            <a:r>
              <a:rPr lang="en-US" altLang="en-US" sz="3000" dirty="0" smtClean="0"/>
              <a:t>The </a:t>
            </a:r>
            <a:r>
              <a:rPr lang="en-US" altLang="en-US" sz="3000" dirty="0"/>
              <a:t>2030 Agenda and Development Effectiveness</a:t>
            </a:r>
            <a:r>
              <a:rPr lang="en-GB" sz="3000" dirty="0"/>
              <a:t/>
            </a:r>
            <a:br>
              <a:rPr lang="en-GB" sz="3000" dirty="0"/>
            </a:br>
            <a:r>
              <a:rPr lang="en-GB" sz="2000" dirty="0"/>
              <a:t/>
            </a:r>
            <a:br>
              <a:rPr lang="en-GB" sz="2000" dirty="0"/>
            </a:br>
            <a:r>
              <a:rPr lang="en-GB" sz="2000" dirty="0" smtClean="0"/>
              <a:t/>
            </a:r>
            <a:br>
              <a:rPr lang="en-GB" sz="2000" dirty="0" smtClean="0"/>
            </a:br>
            <a:r>
              <a:rPr lang="en-GB" sz="2000" dirty="0" smtClean="0"/>
              <a:t/>
            </a:r>
            <a:br>
              <a:rPr lang="en-GB" sz="2000" dirty="0" smtClean="0"/>
            </a:br>
            <a:r>
              <a:rPr lang="en-GB" sz="2000" dirty="0"/>
              <a:t/>
            </a:r>
            <a:br>
              <a:rPr lang="en-GB" sz="2000" dirty="0"/>
            </a:br>
            <a:r>
              <a:rPr lang="en-GB" sz="2000" dirty="0" smtClean="0"/>
              <a:t/>
            </a:r>
            <a:br>
              <a:rPr lang="en-GB" sz="2000" dirty="0" smtClean="0"/>
            </a:br>
            <a:r>
              <a:rPr lang="en-GB" sz="2000" dirty="0"/>
              <a:t/>
            </a:r>
            <a:br>
              <a:rPr lang="en-GB" sz="2000" dirty="0"/>
            </a:br>
            <a:r>
              <a:rPr lang="en-GB" sz="2000" i="1" dirty="0"/>
              <a:t/>
            </a:r>
            <a:br>
              <a:rPr lang="en-GB" sz="2000" i="1" dirty="0"/>
            </a:br>
            <a:r>
              <a:rPr lang="en-GB" sz="2000" i="1" dirty="0" smtClean="0"/>
              <a:t/>
            </a:r>
            <a:br>
              <a:rPr lang="en-GB" sz="2000" i="1" dirty="0" smtClean="0"/>
            </a:br>
            <a:r>
              <a:rPr lang="en-GB" sz="2000" i="1" dirty="0" smtClean="0"/>
              <a:t>Training </a:t>
            </a:r>
            <a:r>
              <a:rPr lang="en-GB" sz="2000" i="1" dirty="0"/>
              <a:t>on </a:t>
            </a:r>
            <a:r>
              <a:rPr lang="fr-BE" altLang="en-US" sz="2000" i="1" dirty="0"/>
              <a:t>Joint </a:t>
            </a:r>
            <a:r>
              <a:rPr lang="fr-BE" altLang="en-US" sz="2000" i="1" dirty="0" smtClean="0"/>
              <a:t>Programming</a:t>
            </a:r>
            <a:br>
              <a:rPr lang="fr-BE" altLang="en-US" sz="2000" i="1" dirty="0" smtClean="0"/>
            </a:br>
            <a:r>
              <a:rPr lang="fr-BE" altLang="en-US" sz="2000" i="1" dirty="0" smtClean="0"/>
              <a:t>					</a:t>
            </a:r>
            <a:r>
              <a:rPr lang="fr-BE" altLang="en-US" sz="2000" b="0" i="1" dirty="0" smtClean="0"/>
              <a:t>19 November 2019</a:t>
            </a:r>
            <a:br>
              <a:rPr lang="fr-BE" altLang="en-US" sz="2000" b="0" i="1" dirty="0" smtClean="0"/>
            </a:br>
            <a:r>
              <a:rPr lang="fr-BE" altLang="en-US" sz="2000" b="0" i="1" dirty="0" smtClean="0"/>
              <a:t>					Kampala, UGANDA</a:t>
            </a:r>
            <a:endParaRPr lang="en-GB" altLang="en-US" sz="2000" b="0" i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47C6024-3421-4C07-851A-AE69D56D89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8174" y="3554707"/>
            <a:ext cx="3240360" cy="126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2834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>
            <a:extLst>
              <a:ext uri="{FF2B5EF4-FFF2-40B4-BE49-F238E27FC236}">
                <a16:creationId xmlns:a16="http://schemas.microsoft.com/office/drawing/2014/main" id="{8E067224-00A7-41A9-A361-47E3FC6668C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67544" y="1412776"/>
            <a:ext cx="8229600" cy="936625"/>
          </a:xfrm>
        </p:spPr>
        <p:txBody>
          <a:bodyPr/>
          <a:lstStyle/>
          <a:p>
            <a:pPr marL="0" algn="ctr" eaLnBrk="1" hangingPunct="1"/>
            <a:r>
              <a:rPr lang="en-GB" altLang="fr-BE" dirty="0"/>
              <a:t>Report Back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117CF9-0D90-441B-B219-49411ECC6A6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67544" y="2636912"/>
            <a:ext cx="8229600" cy="3889375"/>
          </a:xfrm>
        </p:spPr>
        <p:txBody>
          <a:bodyPr/>
          <a:lstStyle/>
          <a:p>
            <a:pPr marL="274638" lvl="1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2400" b="0" dirty="0"/>
              <a:t>One table from each question will report back and then the other tables covering the same question will be asked to comment.</a:t>
            </a:r>
          </a:p>
        </p:txBody>
      </p:sp>
    </p:spTree>
    <p:extLst>
      <p:ext uri="{BB962C8B-B14F-4D97-AF65-F5344CB8AC3E}">
        <p14:creationId xmlns:p14="http://schemas.microsoft.com/office/powerpoint/2010/main" val="4061566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6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2" grpId="0"/>
      <p:bldP spid="3" grpId="0" build="p" bldLvl="2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>
            <a:extLst>
              <a:ext uri="{FF2B5EF4-FFF2-40B4-BE49-F238E27FC236}">
                <a16:creationId xmlns:a16="http://schemas.microsoft.com/office/drawing/2014/main" id="{8E067224-00A7-41A9-A361-47E3FC6668C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0" eaLnBrk="1" hangingPunct="1"/>
            <a:r>
              <a:rPr lang="en-GB" altLang="fr-BE" dirty="0"/>
              <a:t>Main messages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117CF9-0D90-441B-B219-49411ECC6A6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79512" y="2276475"/>
            <a:ext cx="8229600" cy="3744913"/>
          </a:xfrm>
        </p:spPr>
        <p:txBody>
          <a:bodyPr/>
          <a:lstStyle/>
          <a:p>
            <a:pPr marL="627063" lvl="1" indent="-352425">
              <a:spcBef>
                <a:spcPts val="0"/>
              </a:spcBef>
              <a:spcAft>
                <a:spcPts val="1500"/>
              </a:spcAft>
            </a:pPr>
            <a:r>
              <a:rPr lang="en-GB" sz="2400" b="0" dirty="0" smtClean="0"/>
              <a:t>2030 Agenda: </a:t>
            </a:r>
            <a:r>
              <a:rPr lang="en-GB" sz="2400" b="0" dirty="0"/>
              <a:t>a challenge and an opportunity</a:t>
            </a:r>
          </a:p>
          <a:p>
            <a:pPr marL="627063" lvl="1" indent="-352425">
              <a:spcBef>
                <a:spcPts val="0"/>
              </a:spcBef>
              <a:spcAft>
                <a:spcPts val="1500"/>
              </a:spcAft>
            </a:pPr>
            <a:r>
              <a:rPr lang="en-GB" sz="2400" b="0" dirty="0"/>
              <a:t>Money matters: but partnerships matter too.</a:t>
            </a:r>
          </a:p>
          <a:p>
            <a:pPr marL="627063" lvl="1" indent="-352425">
              <a:spcBef>
                <a:spcPts val="0"/>
              </a:spcBef>
              <a:spcAft>
                <a:spcPts val="1500"/>
              </a:spcAft>
            </a:pPr>
            <a:r>
              <a:rPr lang="en-GB" sz="2400" b="0" dirty="0"/>
              <a:t>NDICI: Joint programming the preferred approach (to replace EU/MS strategies)</a:t>
            </a:r>
          </a:p>
          <a:p>
            <a:pPr marL="627063" lvl="1" indent="-352425">
              <a:spcBef>
                <a:spcPts val="0"/>
              </a:spcBef>
              <a:spcAft>
                <a:spcPts val="1500"/>
              </a:spcAft>
            </a:pPr>
            <a:r>
              <a:rPr lang="en-GB" sz="2400" b="0" dirty="0"/>
              <a:t>There are opportunities &amp; entry-points at all stages of the programming cycle </a:t>
            </a:r>
            <a:endParaRPr lang="en-GB" sz="2400" b="0" dirty="0" smtClean="0"/>
          </a:p>
          <a:p>
            <a:pPr marL="627063" lvl="1" indent="-352425">
              <a:spcBef>
                <a:spcPts val="0"/>
              </a:spcBef>
              <a:spcAft>
                <a:spcPts val="1500"/>
              </a:spcAft>
            </a:pPr>
            <a:r>
              <a:rPr lang="en-GB" sz="2400" dirty="0" smtClean="0"/>
              <a:t>LUNCH </a:t>
            </a:r>
            <a:r>
              <a:rPr lang="en-GB" sz="2400" dirty="0"/>
              <a:t>– Please return at 14h00</a:t>
            </a:r>
          </a:p>
        </p:txBody>
      </p:sp>
    </p:spTree>
    <p:extLst>
      <p:ext uri="{BB962C8B-B14F-4D97-AF65-F5344CB8AC3E}">
        <p14:creationId xmlns:p14="http://schemas.microsoft.com/office/powerpoint/2010/main" val="1089107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6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2" grpId="0"/>
      <p:bldP spid="3" grpId="0" build="p" bldLvl="2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>
            <a:extLst>
              <a:ext uri="{FF2B5EF4-FFF2-40B4-BE49-F238E27FC236}">
                <a16:creationId xmlns:a16="http://schemas.microsoft.com/office/drawing/2014/main" id="{84775290-0638-4986-8BF4-317E5943EF2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483768" y="1341148"/>
            <a:ext cx="3888433" cy="1356265"/>
          </a:xfrm>
        </p:spPr>
        <p:txBody>
          <a:bodyPr lIns="0" tIns="0" rIns="0" bIns="0"/>
          <a:lstStyle/>
          <a:p>
            <a:pPr algn="ctr" eaLnBrk="1" hangingPunct="1"/>
            <a:r>
              <a:rPr lang="en-GB" altLang="en-US" dirty="0"/>
              <a:t>Agenda 2030:</a:t>
            </a:r>
            <a:br>
              <a:rPr lang="en-GB" altLang="en-US" dirty="0"/>
            </a:br>
            <a:r>
              <a:rPr lang="en-GB" altLang="en-US" dirty="0"/>
              <a:t>A challenge and an opportunity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940C883-9528-4DF8-87FA-D67B569663B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55161" y="0"/>
            <a:ext cx="1988840" cy="1988840"/>
          </a:xfrm>
          <a:prstGeom prst="rect">
            <a:avLst/>
          </a:prstGeom>
        </p:spPr>
      </p:pic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849361D7-D857-48E2-9A52-8AB357D2CF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525"/>
            <a:ext cx="2000255" cy="1991365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0327DBD8-B2EB-463B-9C05-DA465DAC137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15516" y="2731475"/>
            <a:ext cx="8712968" cy="3888432"/>
          </a:xfrm>
        </p:spPr>
        <p:txBody>
          <a:bodyPr/>
          <a:lstStyle/>
          <a:p>
            <a:pPr>
              <a:buClrTx/>
              <a:buFont typeface="Arial"/>
              <a:buChar char="•"/>
            </a:pPr>
            <a:endParaRPr lang="en-US" altLang="en-US" sz="2000" i="0" dirty="0" smtClean="0">
              <a:cs typeface="Calibri"/>
            </a:endParaRPr>
          </a:p>
          <a:p>
            <a:pPr>
              <a:buClrTx/>
              <a:buFont typeface="Arial"/>
              <a:buChar char="•"/>
            </a:pPr>
            <a:r>
              <a:rPr lang="en-US" altLang="en-US" sz="2000" i="0" dirty="0" smtClean="0">
                <a:cs typeface="Calibri"/>
              </a:rPr>
              <a:t>Adopted </a:t>
            </a:r>
            <a:r>
              <a:rPr lang="en-US" altLang="en-US" sz="2000" i="0" dirty="0">
                <a:cs typeface="Calibri"/>
              </a:rPr>
              <a:t>at the UN Summit in September 2015</a:t>
            </a:r>
          </a:p>
          <a:p>
            <a:pPr lvl="0">
              <a:buClrTx/>
              <a:buFont typeface="Arial"/>
              <a:buChar char="•"/>
            </a:pPr>
            <a:r>
              <a:rPr lang="en-US" altLang="en-US" sz="2000" i="0" dirty="0">
                <a:cs typeface="Calibri"/>
              </a:rPr>
              <a:t>Brings together follow-up to MDGs and Rio+20</a:t>
            </a:r>
          </a:p>
          <a:p>
            <a:pPr>
              <a:buClrTx/>
              <a:buFont typeface="Arial"/>
              <a:buChar char="•"/>
            </a:pPr>
            <a:r>
              <a:rPr lang="en-US" altLang="en-US" sz="2000" i="0" dirty="0">
                <a:cs typeface="Calibri"/>
              </a:rPr>
              <a:t>17 Goals. Poverty eradication and three dimensions of sustainable development (economic, social, environmental) + peace, governance, gender…</a:t>
            </a:r>
          </a:p>
          <a:p>
            <a:pPr lvl="0">
              <a:buClrTx/>
              <a:buFont typeface="Arial"/>
              <a:buChar char="•"/>
            </a:pPr>
            <a:r>
              <a:rPr lang="en-US" altLang="en-US" sz="2000" i="0" dirty="0">
                <a:cs typeface="Calibri"/>
              </a:rPr>
              <a:t>Universal – applies to developed and developing countries alike – very important shift</a:t>
            </a:r>
          </a:p>
          <a:p>
            <a:pPr>
              <a:buClrTx/>
              <a:buFont typeface="Arial"/>
              <a:buChar char="•"/>
            </a:pPr>
            <a:r>
              <a:rPr lang="en-US" altLang="en-US" sz="2000" i="0" dirty="0">
                <a:cs typeface="Calibri"/>
              </a:rPr>
              <a:t>Leave no-one behind, focus on inequality and exclusion </a:t>
            </a:r>
          </a:p>
          <a:p>
            <a:pPr>
              <a:buClrTx/>
              <a:buFont typeface="Arial"/>
              <a:buChar char="•"/>
            </a:pPr>
            <a:r>
              <a:rPr lang="en-US" altLang="en-US" sz="2000" i="0" dirty="0">
                <a:cs typeface="Calibri"/>
              </a:rPr>
              <a:t>Voluntary National Reviews</a:t>
            </a:r>
          </a:p>
        </p:txBody>
      </p:sp>
    </p:spTree>
    <p:extLst>
      <p:ext uri="{BB962C8B-B14F-4D97-AF65-F5344CB8AC3E}">
        <p14:creationId xmlns:p14="http://schemas.microsoft.com/office/powerpoint/2010/main" val="1211523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/>
      <p:bldP spid="10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>
            <a:extLst>
              <a:ext uri="{FF2B5EF4-FFF2-40B4-BE49-F238E27FC236}">
                <a16:creationId xmlns:a16="http://schemas.microsoft.com/office/drawing/2014/main" id="{30D6919F-AD13-418A-96F3-BD87A214F8BA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1225550"/>
            <a:ext cx="8626475" cy="547688"/>
          </a:xfrm>
        </p:spPr>
        <p:txBody>
          <a:bodyPr/>
          <a:lstStyle/>
          <a:p>
            <a:pPr algn="ctr" eaLnBrk="1" hangingPunct="1"/>
            <a:r>
              <a:rPr lang="en-GB" altLang="en-US" dirty="0"/>
              <a:t>EU’s ODA is 2½ times the US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1760200" y="2001736"/>
            <a:ext cx="3313113" cy="2838450"/>
          </a:xfrm>
          <a:prstGeom prst="rect">
            <a:avLst/>
          </a:prstGeom>
        </p:spPr>
      </p:pic>
      <p:sp>
        <p:nvSpPr>
          <p:cNvPr id="2" name="Arrow: Down 1">
            <a:extLst>
              <a:ext uri="{FF2B5EF4-FFF2-40B4-BE49-F238E27FC236}">
                <a16:creationId xmlns:a16="http://schemas.microsoft.com/office/drawing/2014/main" id="{A1D70AFF-71D8-4AA3-B4FF-7E0DFDE59C36}"/>
              </a:ext>
            </a:extLst>
          </p:cNvPr>
          <p:cNvSpPr/>
          <p:nvPr/>
        </p:nvSpPr>
        <p:spPr bwMode="auto">
          <a:xfrm rot="3880300">
            <a:off x="5606867" y="2256266"/>
            <a:ext cx="882650" cy="936625"/>
          </a:xfrm>
          <a:prstGeom prst="downArrow">
            <a:avLst/>
          </a:prstGeom>
          <a:solidFill>
            <a:srgbClr val="BDDEFF"/>
          </a:solidFill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3175" algn="ctr" eaLnBrk="1" hangingPunct="1">
              <a:defRPr/>
            </a:pPr>
            <a:r>
              <a:rPr lang="en-GB" sz="1000" dirty="0">
                <a:solidFill>
                  <a:srgbClr val="0F5494"/>
                </a:solidFill>
              </a:rPr>
              <a:t>EU+ MS</a:t>
            </a:r>
          </a:p>
        </p:txBody>
      </p:sp>
      <p:sp>
        <p:nvSpPr>
          <p:cNvPr id="6" name="Arrow: Down 5">
            <a:extLst>
              <a:ext uri="{FF2B5EF4-FFF2-40B4-BE49-F238E27FC236}">
                <a16:creationId xmlns:a16="http://schemas.microsoft.com/office/drawing/2014/main" id="{ACEE3610-0440-4110-8E8D-A4362ED3C8BE}"/>
              </a:ext>
            </a:extLst>
          </p:cNvPr>
          <p:cNvSpPr/>
          <p:nvPr/>
        </p:nvSpPr>
        <p:spPr bwMode="auto">
          <a:xfrm rot="3928340">
            <a:off x="5999851" y="3446454"/>
            <a:ext cx="1071562" cy="582612"/>
          </a:xfrm>
          <a:prstGeom prst="downArrow">
            <a:avLst/>
          </a:prstGeom>
          <a:solidFill>
            <a:srgbClr val="92D050"/>
          </a:solidFill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3175" algn="ctr" eaLnBrk="1" hangingPunct="1">
              <a:defRPr/>
            </a:pPr>
            <a:r>
              <a:rPr lang="en-GB" sz="1000" dirty="0">
                <a:solidFill>
                  <a:srgbClr val="0F5494"/>
                </a:solidFill>
              </a:rPr>
              <a:t>USA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704C46C-6E6F-4143-A9CA-FEA796732827}"/>
              </a:ext>
            </a:extLst>
          </p:cNvPr>
          <p:cNvSpPr/>
          <p:nvPr/>
        </p:nvSpPr>
        <p:spPr>
          <a:xfrm>
            <a:off x="431800" y="5068684"/>
            <a:ext cx="8064500" cy="1215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GB" sz="1800" dirty="0"/>
              <a:t>Joint EU work can help us address:</a:t>
            </a:r>
          </a:p>
          <a:p>
            <a:pPr eaLnBrk="1" hangingPunct="1">
              <a:defRPr/>
            </a:pPr>
            <a:endParaRPr lang="en-GB" sz="100" dirty="0"/>
          </a:p>
          <a:p>
            <a:pPr marL="800100" lvl="1" indent="-342900" eaLnBrk="1" hangingPunct="1">
              <a:buAutoNum type="arabicPeriod"/>
              <a:defRPr/>
            </a:pPr>
            <a:r>
              <a:rPr lang="en-GB" sz="1800" dirty="0"/>
              <a:t>2030 Sustainable Development Agenda and the SDGs</a:t>
            </a:r>
          </a:p>
          <a:p>
            <a:pPr marL="800100" lvl="1" indent="-342900" eaLnBrk="1" hangingPunct="1">
              <a:buFontTx/>
              <a:buAutoNum type="arabicPeriod"/>
              <a:defRPr/>
            </a:pPr>
            <a:r>
              <a:rPr lang="en-GB" sz="1800" dirty="0"/>
              <a:t>Beyond Aid</a:t>
            </a:r>
          </a:p>
          <a:p>
            <a:pPr marL="800100" lvl="1" indent="-342900" eaLnBrk="1" hangingPunct="1">
              <a:buAutoNum type="arabicPeriod"/>
              <a:defRPr/>
            </a:pPr>
            <a:r>
              <a:rPr lang="en-GB" sz="1800" dirty="0"/>
              <a:t>Effectiveness: ownership, transparency, partnership, results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9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4" grpId="0"/>
      <p:bldP spid="2" grpId="0" animBg="1"/>
      <p:bldP spid="6" grpId="0" animBg="1"/>
      <p:bldP spid="3" grpId="0" build="p" bldLvl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>
            <a:extLst>
              <a:ext uri="{FF2B5EF4-FFF2-40B4-BE49-F238E27FC236}">
                <a16:creationId xmlns:a16="http://schemas.microsoft.com/office/drawing/2014/main" id="{017FE002-9F9E-43CB-B76A-D9C8B7781D0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7504" y="975550"/>
            <a:ext cx="8558809" cy="936625"/>
          </a:xfrm>
        </p:spPr>
        <p:txBody>
          <a:bodyPr/>
          <a:lstStyle/>
          <a:p>
            <a:pPr marL="0"/>
            <a:r>
              <a:rPr lang="en-GB" sz="3200" dirty="0"/>
              <a:t>Billions to trillions…. Not just ODA  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A24B53E-9B0A-4CB4-88EE-CE37F517195A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107504" y="1912175"/>
            <a:ext cx="8355159" cy="4771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424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3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2" name="Picture 3">
            <a:extLst>
              <a:ext uri="{FF2B5EF4-FFF2-40B4-BE49-F238E27FC236}">
                <a16:creationId xmlns:a16="http://schemas.microsoft.com/office/drawing/2014/main" id="{6A62AAA5-CCD6-412C-AA56-4BF9266FF8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340768"/>
            <a:ext cx="5630919" cy="338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1680" y="4941168"/>
            <a:ext cx="6324600" cy="1476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666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3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>
            <a:extLst>
              <a:ext uri="{FF2B5EF4-FFF2-40B4-BE49-F238E27FC236}">
                <a16:creationId xmlns:a16="http://schemas.microsoft.com/office/drawing/2014/main" id="{017FE002-9F9E-43CB-B76A-D9C8B7781D0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36713" y="975550"/>
            <a:ext cx="8229600" cy="936625"/>
          </a:xfrm>
        </p:spPr>
        <p:txBody>
          <a:bodyPr/>
          <a:lstStyle/>
          <a:p>
            <a:pPr eaLnBrk="1" hangingPunct="1"/>
            <a:r>
              <a:rPr lang="en-GB" altLang="en-US" dirty="0"/>
              <a:t>New partnerships for Agenda 2030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5B932CE-FB13-4E24-9174-127534138394}"/>
              </a:ext>
            </a:extLst>
          </p:cNvPr>
          <p:cNvSpPr txBox="1"/>
          <p:nvPr/>
        </p:nvSpPr>
        <p:spPr>
          <a:xfrm>
            <a:off x="436713" y="2060848"/>
            <a:ext cx="8352928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dirty="0"/>
              <a:t>Increasingly important role for the </a:t>
            </a:r>
            <a:r>
              <a:rPr lang="en-GB" sz="2600" b="1" dirty="0"/>
              <a:t>private sector</a:t>
            </a:r>
            <a:r>
              <a:rPr lang="en-GB" sz="2600" dirty="0"/>
              <a:t> and private citizens</a:t>
            </a:r>
          </a:p>
          <a:p>
            <a:endParaRPr lang="en-GB" sz="2600" dirty="0"/>
          </a:p>
          <a:p>
            <a:r>
              <a:rPr lang="en-GB" sz="2600" dirty="0" smtClean="0"/>
              <a:t>AND need </a:t>
            </a:r>
            <a:r>
              <a:rPr lang="en-GB" sz="2600" dirty="0"/>
              <a:t>to use </a:t>
            </a:r>
            <a:r>
              <a:rPr lang="en-GB" sz="2600" b="1" dirty="0"/>
              <a:t>Public Finances</a:t>
            </a:r>
            <a:r>
              <a:rPr lang="en-GB" sz="2600" dirty="0"/>
              <a:t> better – Global Partnership – ownership, results, transparency &amp; accountability, partnerships</a:t>
            </a:r>
          </a:p>
          <a:p>
            <a:endParaRPr lang="en-GB" sz="2600" dirty="0"/>
          </a:p>
          <a:p>
            <a:r>
              <a:rPr lang="en-GB" sz="2600" dirty="0" smtClean="0"/>
              <a:t>AND, getting a </a:t>
            </a:r>
            <a:r>
              <a:rPr lang="en-GB" sz="2600" dirty="0"/>
              <a:t>seat at </a:t>
            </a:r>
            <a:r>
              <a:rPr lang="en-GB" sz="2600" dirty="0" smtClean="0"/>
              <a:t>the partner countries  </a:t>
            </a:r>
            <a:r>
              <a:rPr lang="en-GB" sz="2600" b="1" dirty="0"/>
              <a:t>Domestic Revenue </a:t>
            </a:r>
            <a:r>
              <a:rPr lang="en-GB" sz="2600" b="1" dirty="0" smtClean="0"/>
              <a:t>collection </a:t>
            </a:r>
            <a:r>
              <a:rPr lang="en-GB" sz="2600" dirty="0"/>
              <a:t>&amp;</a:t>
            </a:r>
            <a:r>
              <a:rPr lang="en-GB" sz="2600" dirty="0" smtClean="0"/>
              <a:t> </a:t>
            </a:r>
            <a:r>
              <a:rPr lang="en-GB" sz="2600" b="1" dirty="0" smtClean="0"/>
              <a:t>allocation </a:t>
            </a:r>
            <a:r>
              <a:rPr lang="en-GB" sz="2600" dirty="0"/>
              <a:t>table is vital!</a:t>
            </a:r>
          </a:p>
        </p:txBody>
      </p:sp>
    </p:spTree>
    <p:extLst>
      <p:ext uri="{BB962C8B-B14F-4D97-AF65-F5344CB8AC3E}">
        <p14:creationId xmlns:p14="http://schemas.microsoft.com/office/powerpoint/2010/main" val="3608202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3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0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Title 1"/>
          <p:cNvSpPr>
            <a:spLocks noGrp="1"/>
          </p:cNvSpPr>
          <p:nvPr>
            <p:ph type="title" idx="4294967295"/>
          </p:nvPr>
        </p:nvSpPr>
        <p:spPr>
          <a:xfrm>
            <a:off x="-32665" y="1096169"/>
            <a:ext cx="9144000" cy="936625"/>
          </a:xfrm>
        </p:spPr>
        <p:txBody>
          <a:bodyPr/>
          <a:lstStyle/>
          <a:p>
            <a:pPr eaLnBrk="1" hangingPunct="1"/>
            <a:r>
              <a:rPr lang="en-GB" altLang="en-US" sz="2600" dirty="0"/>
              <a:t>European Consensus on Development (2017)</a:t>
            </a:r>
          </a:p>
        </p:txBody>
      </p:sp>
      <p:sp>
        <p:nvSpPr>
          <p:cNvPr id="5" name="Rectangle 4"/>
          <p:cNvSpPr/>
          <p:nvPr/>
        </p:nvSpPr>
        <p:spPr bwMode="auto">
          <a:xfrm>
            <a:off x="6149975" y="2079415"/>
            <a:ext cx="2520950" cy="4464893"/>
          </a:xfrm>
          <a:prstGeom prst="rect">
            <a:avLst/>
          </a:prstGeom>
          <a:noFill/>
          <a:ln w="38100" cap="flat" cmpd="sng" algn="ctr">
            <a:solidFill>
              <a:srgbClr val="0F549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175" algn="ctr" defTabSz="914400">
              <a:buClrTx/>
              <a:buSzTx/>
              <a:buFontTx/>
              <a:buNone/>
              <a:defRPr/>
            </a:pPr>
            <a:endParaRPr lang="en-GB" b="1" dirty="0">
              <a:solidFill>
                <a:srgbClr val="0F5494"/>
              </a:solidFill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3317875" y="2095458"/>
            <a:ext cx="2520950" cy="4464893"/>
          </a:xfrm>
          <a:prstGeom prst="rect">
            <a:avLst/>
          </a:prstGeom>
          <a:noFill/>
          <a:ln w="38100" cap="flat" cmpd="sng" algn="ctr">
            <a:solidFill>
              <a:srgbClr val="0F549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175" defTabSz="914400">
              <a:buClrTx/>
              <a:buSzTx/>
              <a:buFontTx/>
              <a:buNone/>
              <a:defRPr/>
            </a:pPr>
            <a:endParaRPr lang="en-GB" dirty="0">
              <a:solidFill>
                <a:srgbClr val="0F5494"/>
              </a:solidFill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468313" y="2032794"/>
            <a:ext cx="2519362" cy="4527557"/>
          </a:xfrm>
          <a:prstGeom prst="rect">
            <a:avLst/>
          </a:prstGeom>
          <a:noFill/>
          <a:ln w="38100" cap="flat" cmpd="sng" algn="ctr">
            <a:solidFill>
              <a:srgbClr val="0F549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175" defTabSz="914400">
              <a:buClrTx/>
              <a:buSzTx/>
              <a:buFontTx/>
              <a:buNone/>
              <a:defRPr/>
            </a:pPr>
            <a:endParaRPr lang="en-GB" dirty="0">
              <a:solidFill>
                <a:srgbClr val="0F5494"/>
              </a:solidFill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49975" y="2366963"/>
            <a:ext cx="2659063" cy="7064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914400">
              <a:buClrTx/>
              <a:buSzTx/>
              <a:buFontTx/>
              <a:buNone/>
              <a:defRPr/>
            </a:pPr>
            <a:r>
              <a:rPr lang="en-GB" sz="2000" b="1" dirty="0">
                <a:solidFill>
                  <a:srgbClr val="0F5494"/>
                </a:solidFill>
                <a:ea typeface="+mn-ea"/>
                <a:cs typeface="+mn-cs"/>
              </a:rPr>
              <a:t>Focus on </a:t>
            </a:r>
            <a:r>
              <a:rPr lang="en-GB" sz="2000" b="1" dirty="0">
                <a:solidFill>
                  <a:srgbClr val="DD6523"/>
                </a:solidFill>
                <a:ea typeface="+mn-ea"/>
                <a:cs typeface="+mn-cs"/>
              </a:rPr>
              <a:t>cross-cutting elements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8313" y="2366963"/>
            <a:ext cx="2519362" cy="31700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914400">
              <a:buClrTx/>
              <a:buSzTx/>
              <a:buFontTx/>
              <a:buNone/>
              <a:defRPr/>
            </a:pPr>
            <a:r>
              <a:rPr lang="en-GB" sz="2000" b="1" dirty="0">
                <a:solidFill>
                  <a:srgbClr val="DD6523"/>
                </a:solidFill>
                <a:ea typeface="+mn-ea"/>
                <a:cs typeface="+mn-cs"/>
              </a:rPr>
              <a:t>Eradicate </a:t>
            </a:r>
            <a:r>
              <a:rPr lang="en-GB" sz="2000" b="1" dirty="0">
                <a:ea typeface="+mn-ea"/>
                <a:cs typeface="+mn-cs"/>
              </a:rPr>
              <a:t>poverty</a:t>
            </a:r>
          </a:p>
          <a:p>
            <a:pPr algn="ctr" defTabSz="914400">
              <a:buClrTx/>
              <a:buSzTx/>
              <a:buFontTx/>
              <a:buNone/>
              <a:defRPr/>
            </a:pPr>
            <a:r>
              <a:rPr lang="en-GB" sz="2000" b="1" dirty="0">
                <a:solidFill>
                  <a:srgbClr val="DD6523"/>
                </a:solidFill>
                <a:ea typeface="+mn-ea"/>
                <a:cs typeface="+mn-cs"/>
              </a:rPr>
              <a:t>Integrate </a:t>
            </a:r>
            <a:r>
              <a:rPr lang="en-GB" sz="2000" b="1" dirty="0">
                <a:solidFill>
                  <a:srgbClr val="0F5494"/>
                </a:solidFill>
                <a:ea typeface="+mn-ea"/>
                <a:cs typeface="+mn-cs"/>
              </a:rPr>
              <a:t>systematically the social, economic and environmental dimensions of sustainable development</a:t>
            </a:r>
          </a:p>
        </p:txBody>
      </p:sp>
      <p:pic>
        <p:nvPicPr>
          <p:cNvPr id="75784" name="Picture 3" descr="H:\My Documents\Consensus\Pwpt Presentation Consensus\integrat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935" y="5458841"/>
            <a:ext cx="2333625" cy="850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3302000" y="2386013"/>
            <a:ext cx="2552700" cy="37861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914400">
              <a:buClrTx/>
              <a:buSzTx/>
              <a:buFontTx/>
              <a:buNone/>
              <a:defRPr/>
            </a:pPr>
            <a:r>
              <a:rPr lang="en-GB" sz="2000" b="1" dirty="0">
                <a:solidFill>
                  <a:srgbClr val="0F5494"/>
                </a:solidFill>
                <a:ea typeface="+mn-ea"/>
                <a:cs typeface="+mn-cs"/>
              </a:rPr>
              <a:t>Address the crucial </a:t>
            </a:r>
            <a:r>
              <a:rPr lang="en-GB" sz="2000" b="1" dirty="0">
                <a:solidFill>
                  <a:srgbClr val="DD6523"/>
                </a:solidFill>
                <a:ea typeface="+mn-ea"/>
                <a:cs typeface="+mn-cs"/>
              </a:rPr>
              <a:t>nexuses</a:t>
            </a:r>
            <a:endParaRPr lang="en-GB" sz="2000" b="1" dirty="0">
              <a:solidFill>
                <a:srgbClr val="0F5494"/>
              </a:solidFill>
              <a:ea typeface="+mn-ea"/>
              <a:cs typeface="+mn-cs"/>
            </a:endParaRPr>
          </a:p>
          <a:p>
            <a:pPr algn="ctr" defTabSz="914400">
              <a:buClrTx/>
              <a:buSzTx/>
              <a:buFontTx/>
              <a:buNone/>
              <a:defRPr/>
            </a:pPr>
            <a:r>
              <a:rPr lang="en-GB" sz="2000" b="1" dirty="0">
                <a:solidFill>
                  <a:srgbClr val="0F5494"/>
                </a:solidFill>
                <a:ea typeface="+mn-ea"/>
                <a:cs typeface="+mn-cs"/>
              </a:rPr>
              <a:t>with external policies </a:t>
            </a:r>
          </a:p>
          <a:p>
            <a:pPr algn="ctr" defTabSz="914400">
              <a:buClrTx/>
              <a:buSzTx/>
              <a:buFontTx/>
              <a:buNone/>
              <a:defRPr/>
            </a:pPr>
            <a:endParaRPr lang="en-GB" sz="2000" b="1" dirty="0">
              <a:solidFill>
                <a:srgbClr val="0F5494"/>
              </a:solidFill>
              <a:ea typeface="+mn-ea"/>
              <a:cs typeface="+mn-cs"/>
            </a:endParaRPr>
          </a:p>
          <a:p>
            <a:pPr algn="ctr" defTabSz="914400">
              <a:buClrTx/>
              <a:buSzTx/>
              <a:buFontTx/>
              <a:buNone/>
              <a:defRPr/>
            </a:pPr>
            <a:r>
              <a:rPr lang="en-GB" sz="1400" b="1" dirty="0">
                <a:solidFill>
                  <a:srgbClr val="0F5494"/>
                </a:solidFill>
                <a:ea typeface="+mn-ea"/>
                <a:cs typeface="+mn-cs"/>
              </a:rPr>
              <a:t>Migration      Security </a:t>
            </a:r>
          </a:p>
          <a:p>
            <a:pPr algn="ctr" defTabSz="914400">
              <a:buClrTx/>
              <a:buSzTx/>
              <a:buFontTx/>
              <a:buNone/>
              <a:defRPr/>
            </a:pPr>
            <a:endParaRPr lang="en-GB" sz="1600" b="1" dirty="0">
              <a:solidFill>
                <a:srgbClr val="0F5494"/>
              </a:solidFill>
              <a:ea typeface="+mn-ea"/>
              <a:cs typeface="+mn-cs"/>
            </a:endParaRPr>
          </a:p>
          <a:p>
            <a:pPr algn="ctr" defTabSz="914400">
              <a:buClrTx/>
              <a:buSzTx/>
              <a:buFontTx/>
              <a:buNone/>
              <a:defRPr/>
            </a:pPr>
            <a:endParaRPr lang="en-GB" sz="1600" b="1" dirty="0">
              <a:solidFill>
                <a:srgbClr val="0F5494"/>
              </a:solidFill>
              <a:ea typeface="+mn-ea"/>
              <a:cs typeface="+mn-cs"/>
            </a:endParaRPr>
          </a:p>
          <a:p>
            <a:pPr algn="ctr" defTabSz="914400">
              <a:buClrTx/>
              <a:buSzTx/>
              <a:buFontTx/>
              <a:buNone/>
              <a:defRPr/>
            </a:pPr>
            <a:endParaRPr lang="en-GB" sz="1600" b="1" dirty="0">
              <a:solidFill>
                <a:srgbClr val="0F5494"/>
              </a:solidFill>
              <a:ea typeface="+mn-ea"/>
              <a:cs typeface="+mn-cs"/>
            </a:endParaRPr>
          </a:p>
          <a:p>
            <a:pPr algn="ctr" defTabSz="914400">
              <a:buClrTx/>
              <a:buSzTx/>
              <a:buFontTx/>
              <a:buNone/>
              <a:defRPr/>
            </a:pPr>
            <a:endParaRPr lang="en-GB" sz="1600" b="1" dirty="0">
              <a:solidFill>
                <a:srgbClr val="0F5494"/>
              </a:solidFill>
              <a:ea typeface="+mn-ea"/>
              <a:cs typeface="+mn-cs"/>
            </a:endParaRPr>
          </a:p>
          <a:p>
            <a:pPr algn="ctr" defTabSz="914400">
              <a:buClrTx/>
              <a:buSzTx/>
              <a:buFontTx/>
              <a:buNone/>
              <a:defRPr/>
            </a:pPr>
            <a:endParaRPr lang="en-GB" sz="1600" b="1" dirty="0">
              <a:solidFill>
                <a:srgbClr val="0F5494"/>
              </a:solidFill>
              <a:ea typeface="+mn-ea"/>
              <a:cs typeface="+mn-cs"/>
            </a:endParaRPr>
          </a:p>
          <a:p>
            <a:pPr algn="ctr" defTabSz="914400">
              <a:buClrTx/>
              <a:buSzTx/>
              <a:buFontTx/>
              <a:buNone/>
              <a:defRPr/>
            </a:pPr>
            <a:endParaRPr lang="en-GB" sz="1600" b="1" dirty="0">
              <a:solidFill>
                <a:srgbClr val="0F5494"/>
              </a:solidFill>
              <a:ea typeface="+mn-ea"/>
              <a:cs typeface="+mn-cs"/>
            </a:endParaRPr>
          </a:p>
          <a:p>
            <a:pPr algn="ctr" defTabSz="914400">
              <a:buClrTx/>
              <a:buSzTx/>
              <a:buFontTx/>
              <a:buNone/>
              <a:defRPr/>
            </a:pPr>
            <a:endParaRPr lang="en-GB" sz="1400" b="1" dirty="0">
              <a:solidFill>
                <a:srgbClr val="0F5494"/>
              </a:solidFill>
              <a:ea typeface="+mn-ea"/>
              <a:cs typeface="+mn-cs"/>
            </a:endParaRPr>
          </a:p>
          <a:p>
            <a:pPr algn="ctr" defTabSz="914400">
              <a:buClrTx/>
              <a:buSzTx/>
              <a:buFontTx/>
              <a:buNone/>
              <a:defRPr/>
            </a:pPr>
            <a:r>
              <a:rPr lang="en-GB" sz="1400" b="1" dirty="0">
                <a:solidFill>
                  <a:srgbClr val="0F5494"/>
                </a:solidFill>
                <a:ea typeface="+mn-ea"/>
                <a:cs typeface="+mn-cs"/>
              </a:rPr>
              <a:t>Humanitarian</a:t>
            </a:r>
            <a:r>
              <a:rPr lang="en-GB" sz="1600" b="1" dirty="0">
                <a:solidFill>
                  <a:srgbClr val="0F5494"/>
                </a:solidFill>
                <a:ea typeface="+mn-ea"/>
                <a:cs typeface="+mn-cs"/>
              </a:rPr>
              <a:t>   </a:t>
            </a:r>
            <a:r>
              <a:rPr lang="en-GB" sz="1400" b="1" dirty="0">
                <a:solidFill>
                  <a:srgbClr val="0F5494"/>
                </a:solidFill>
                <a:ea typeface="+mn-ea"/>
                <a:cs typeface="+mn-cs"/>
              </a:rPr>
              <a:t>Climate</a:t>
            </a:r>
          </a:p>
        </p:txBody>
      </p:sp>
      <p:pic>
        <p:nvPicPr>
          <p:cNvPr id="75786" name="Picture 4" descr="H:\My Documents\Consensus\Pwpt Presentation Consensus\planet colours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6675" y="4249738"/>
            <a:ext cx="1484313" cy="154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5787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666" b="56035"/>
          <a:stretch>
            <a:fillRect/>
          </a:stretch>
        </p:blipFill>
        <p:spPr bwMode="auto">
          <a:xfrm>
            <a:off x="6213475" y="3073400"/>
            <a:ext cx="2163763" cy="313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8488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5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75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75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75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78" grpId="0"/>
      <p:bldP spid="5" grpId="0" animBg="1"/>
      <p:bldP spid="7" grpId="0" animBg="1"/>
      <p:bldP spid="8" grpId="0" animBg="1"/>
      <p:bldP spid="6" grpId="0"/>
      <p:bldP spid="11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404664"/>
            <a:ext cx="9111728" cy="583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164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>
            <a:extLst>
              <a:ext uri="{FF2B5EF4-FFF2-40B4-BE49-F238E27FC236}">
                <a16:creationId xmlns:a16="http://schemas.microsoft.com/office/drawing/2014/main" id="{8E067224-00A7-41A9-A361-47E3FC6668C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69168" y="1124744"/>
            <a:ext cx="8229600" cy="936625"/>
          </a:xfrm>
        </p:spPr>
        <p:txBody>
          <a:bodyPr/>
          <a:lstStyle/>
          <a:p>
            <a:pPr marL="0" algn="ctr" eaLnBrk="1" hangingPunct="1"/>
            <a:r>
              <a:rPr lang="en-GB" altLang="fr-BE" sz="2800" dirty="0"/>
              <a:t>SDG Working Session (45 </a:t>
            </a:r>
            <a:r>
              <a:rPr lang="en-GB" altLang="fr-BE" sz="2800" dirty="0" err="1" smtClean="0"/>
              <a:t>mins</a:t>
            </a:r>
            <a:r>
              <a:rPr lang="en-GB" altLang="fr-BE" sz="2800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117CF9-0D90-441B-B219-49411ECC6A6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69168" y="1916832"/>
            <a:ext cx="8579296" cy="4464496"/>
          </a:xfrm>
        </p:spPr>
        <p:txBody>
          <a:bodyPr/>
          <a:lstStyle/>
          <a:p>
            <a:pPr marL="274638" lvl="1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2200" b="0" dirty="0"/>
              <a:t>Working Discussion at Your tables </a:t>
            </a:r>
            <a:r>
              <a:rPr lang="en-GB" sz="2200" b="0" u="sng" dirty="0"/>
              <a:t>(choose 1)</a:t>
            </a:r>
            <a:r>
              <a:rPr lang="en-GB" sz="2200" b="0" dirty="0"/>
              <a:t>, what practical ideas do you have for how as an EU group together with like-minded donors we can:</a:t>
            </a:r>
          </a:p>
          <a:p>
            <a:pPr marL="731838" lvl="1" indent="-457200">
              <a:spcBef>
                <a:spcPts val="0"/>
              </a:spcBef>
              <a:spcAft>
                <a:spcPts val="1200"/>
              </a:spcAft>
              <a:buAutoNum type="arabicPeriod"/>
            </a:pPr>
            <a:r>
              <a:rPr lang="en-GB" sz="2200" b="0" dirty="0"/>
              <a:t>Ensure SDGs are </a:t>
            </a:r>
            <a:r>
              <a:rPr lang="en-GB" sz="2200" b="0" dirty="0" smtClean="0"/>
              <a:t>a priority for partner country political leaders?</a:t>
            </a:r>
            <a:endParaRPr lang="en-GB" sz="2200" b="0" dirty="0"/>
          </a:p>
          <a:p>
            <a:pPr marL="731838" lvl="1" indent="-457200">
              <a:spcBef>
                <a:spcPts val="0"/>
              </a:spcBef>
              <a:spcAft>
                <a:spcPts val="1200"/>
              </a:spcAft>
              <a:buAutoNum type="arabicPeriod"/>
            </a:pPr>
            <a:r>
              <a:rPr lang="en-GB" sz="2200" b="0" dirty="0"/>
              <a:t>Contribute to domestic resource mobilization and partner country allocations to SDGs?</a:t>
            </a:r>
          </a:p>
          <a:p>
            <a:pPr marL="731838" lvl="1" indent="-457200">
              <a:spcBef>
                <a:spcPts val="0"/>
              </a:spcBef>
              <a:spcAft>
                <a:spcPts val="1200"/>
              </a:spcAft>
              <a:buAutoNum type="arabicPeriod"/>
            </a:pPr>
            <a:r>
              <a:rPr lang="en-GB" sz="2200" b="0" dirty="0"/>
              <a:t>Restructure our own programming sectors to better address the SDGs?</a:t>
            </a:r>
          </a:p>
          <a:p>
            <a:pPr marL="731838" lvl="1" indent="-457200">
              <a:spcBef>
                <a:spcPts val="0"/>
              </a:spcBef>
              <a:spcAft>
                <a:spcPts val="1200"/>
              </a:spcAft>
              <a:buAutoNum type="arabicPeriod"/>
            </a:pPr>
            <a:r>
              <a:rPr lang="en-GB" sz="2200" b="0" dirty="0"/>
              <a:t>Use culture, language and scholarships to strengthen local support for the SDGs?</a:t>
            </a:r>
          </a:p>
          <a:p>
            <a:pPr marL="731838" lvl="1" indent="-457200">
              <a:spcBef>
                <a:spcPts val="0"/>
              </a:spcBef>
              <a:spcAft>
                <a:spcPts val="1200"/>
              </a:spcAft>
              <a:buAutoNum type="arabicPeriod"/>
            </a:pPr>
            <a:endParaRPr lang="en-GB" sz="2400" b="0" dirty="0"/>
          </a:p>
        </p:txBody>
      </p:sp>
    </p:spTree>
    <p:extLst>
      <p:ext uri="{BB962C8B-B14F-4D97-AF65-F5344CB8AC3E}">
        <p14:creationId xmlns:p14="http://schemas.microsoft.com/office/powerpoint/2010/main" val="1452342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6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2" grpId="0"/>
      <p:bldP spid="3" grpId="0" build="p"/>
    </p:bldLst>
  </p:timing>
</p:sld>
</file>

<file path=ppt/theme/theme1.xml><?xml version="1.0" encoding="utf-8"?>
<a:theme xmlns:a="http://schemas.openxmlformats.org/drawingml/2006/main" name="JP template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anose="020B060403050404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anose="020B0604030504040204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JP template" id="{B4B003FC-5915-4565-8986-C6AE40DE3B42}" vid="{C6730629-7B1D-4419-94E6-279C39770C65}"/>
    </a:ext>
  </a:extLst>
</a:theme>
</file>

<file path=ppt/theme/theme2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133176"/>
        </a:solidFill>
        <a:ln>
          <a:solidFill>
            <a:srgbClr val="133176"/>
          </a:solidFill>
        </a:ln>
      </a:spPr>
      <a:bodyPr anchor="ctr"/>
      <a:lstStyle>
        <a:defPPr algn="ctr" defTabSz="457200" fontAlgn="auto">
          <a:spcBef>
            <a:spcPts val="0"/>
          </a:spcBef>
          <a:spcAft>
            <a:spcPts val="0"/>
          </a:spcAft>
          <a:defRPr sz="1800" b="0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7600" b="1" i="0" u="none" strike="noStrike" cap="none" normalizeH="0" baseline="0" smtClean="0">
            <a:ln>
              <a:noFill/>
            </a:ln>
            <a:solidFill>
              <a:srgbClr val="FFD624"/>
            </a:solidFill>
            <a:effectLst/>
            <a:latin typeface="Verdana" pitchFamily="34" charset="0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sz="2400" b="0" dirty="0" err="1" smtClean="0">
            <a:solidFill>
              <a:srgbClr val="0F5494"/>
            </a:solidFill>
          </a:defRPr>
        </a:defPPr>
      </a:lstStyle>
    </a:tx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</TotalTime>
  <Words>403</Words>
  <Application>Microsoft Office PowerPoint</Application>
  <PresentationFormat>On-screen Show (4:3)</PresentationFormat>
  <Paragraphs>66</Paragraphs>
  <Slides>11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Arial Unicode MS</vt:lpstr>
      <vt:lpstr>Calibri</vt:lpstr>
      <vt:lpstr>Times New Roman</vt:lpstr>
      <vt:lpstr>Verdana</vt:lpstr>
      <vt:lpstr>JP template</vt:lpstr>
      <vt:lpstr>2_Default Design</vt:lpstr>
      <vt:lpstr>The 2030 Agenda and Development Effectiveness         Training on Joint Programming      19 November 2019      Kampala, UGANDA</vt:lpstr>
      <vt:lpstr>Agenda 2030: A challenge and an opportunity</vt:lpstr>
      <vt:lpstr>EU’s ODA is 2½ times the US</vt:lpstr>
      <vt:lpstr>Billions to trillions…. Not just ODA  </vt:lpstr>
      <vt:lpstr>PowerPoint Presentation</vt:lpstr>
      <vt:lpstr>New partnerships for Agenda 2030</vt:lpstr>
      <vt:lpstr>European Consensus on Development (2017)</vt:lpstr>
      <vt:lpstr>PowerPoint Presentation</vt:lpstr>
      <vt:lpstr>SDG Working Session (45 mins)</vt:lpstr>
      <vt:lpstr>Report Back</vt:lpstr>
      <vt:lpstr>Main messages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alexanderoriordan@gmail.com</dc:creator>
  <cp:lastModifiedBy>NAVARDAUSKIENE Inga (DEVCO)</cp:lastModifiedBy>
  <cp:revision>295</cp:revision>
  <dcterms:created xsi:type="dcterms:W3CDTF">2011-10-28T10:25:18Z</dcterms:created>
  <dcterms:modified xsi:type="dcterms:W3CDTF">2019-11-14T16:07:23Z</dcterms:modified>
</cp:coreProperties>
</file>