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5" r:id="rId4"/>
  </p:sldMasterIdLst>
  <p:notesMasterIdLst>
    <p:notesMasterId r:id="rId19"/>
  </p:notesMasterIdLst>
  <p:handoutMasterIdLst>
    <p:handoutMasterId r:id="rId20"/>
  </p:handoutMasterIdLst>
  <p:sldIdLst>
    <p:sldId id="256" r:id="rId5"/>
    <p:sldId id="263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6" r:id="rId15"/>
    <p:sldId id="283" r:id="rId16"/>
    <p:sldId id="282" r:id="rId17"/>
    <p:sldId id="278" r:id="rId18"/>
  </p:sldIdLst>
  <p:sldSz cx="12188825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14" autoAdjust="0"/>
    <p:restoredTop sz="89970" autoAdjust="0"/>
  </p:normalViewPr>
  <p:slideViewPr>
    <p:cSldViewPr>
      <p:cViewPr varScale="1">
        <p:scale>
          <a:sx n="75" d="100"/>
          <a:sy n="75" d="100"/>
        </p:scale>
        <p:origin x="56" y="192"/>
      </p:cViewPr>
      <p:guideLst>
        <p:guide pos="3839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9" d="100"/>
          <a:sy n="89" d="100"/>
        </p:scale>
        <p:origin x="3750" y="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 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 lang="fr-FR" dirty="0"/>
          </a:p>
        </p:txBody>
      </p:sp>
      <p:sp>
        <p:nvSpPr>
          <p:cNvPr id="3" name="Espace réservé de la date 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algn="r" rtl="0"/>
            <a:fld id="{340C1E91-458B-40CA-AEBC-AAFA0721C1D3}" type="datetime1">
              <a:rPr lang="fr-FR" smtClean="0"/>
              <a:t>03/09/2019</a:t>
            </a:fld>
            <a:endParaRPr lang="fr-FR" dirty="0"/>
          </a:p>
        </p:txBody>
      </p:sp>
      <p:sp>
        <p:nvSpPr>
          <p:cNvPr id="4" name="Espace réservé du pied de page 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 lang="fr-FR" dirty="0"/>
          </a:p>
        </p:txBody>
      </p:sp>
      <p:sp>
        <p:nvSpPr>
          <p:cNvPr id="5" name="Espace réservé du numéro de diapositive 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algn="r" rtl="0"/>
            <a:fld id="{34A4844B-5D5D-4D8E-9E71-6B297DF4019B}" type="slidenum">
              <a:rPr lang="fr-FR" smtClean="0"/>
              <a:pPr algn="r" rtl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589861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 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 lang="fr-FR" dirty="0"/>
          </a:p>
        </p:txBody>
      </p:sp>
      <p:sp>
        <p:nvSpPr>
          <p:cNvPr id="3" name="Espace réservé de la date 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rtl="0">
              <a:defRPr sz="1200"/>
            </a:lvl1pPr>
          </a:lstStyle>
          <a:p>
            <a:fld id="{6308F28D-D3CB-4FF4-9479-65D4FDB782A1}" type="datetime1">
              <a:rPr lang="fr-FR" smtClean="0"/>
              <a:pPr/>
              <a:t>03/09/2019</a:t>
            </a:fld>
            <a:endParaRPr lang="fr-FR" dirty="0"/>
          </a:p>
        </p:txBody>
      </p:sp>
      <p:sp>
        <p:nvSpPr>
          <p:cNvPr id="4" name="Espace réservé d’image de diapositive 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fr-FR" dirty="0"/>
          </a:p>
        </p:txBody>
      </p:sp>
      <p:sp>
        <p:nvSpPr>
          <p:cNvPr id="5" name="Espace réservé des notes 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fr-FR" dirty="0"/>
              <a:t>Modifiez les styles du texte du masque</a:t>
            </a:r>
          </a:p>
          <a:p>
            <a:pPr lvl="1" rtl="0"/>
            <a:r>
              <a:rPr lang="fr-FR" dirty="0"/>
              <a:t>Deuxième niveau</a:t>
            </a:r>
          </a:p>
          <a:p>
            <a:pPr lvl="2" rtl="0"/>
            <a:r>
              <a:rPr lang="fr-FR" dirty="0"/>
              <a:t>Troisième niveau</a:t>
            </a:r>
          </a:p>
          <a:p>
            <a:pPr lvl="3" rtl="0"/>
            <a:r>
              <a:rPr lang="fr-FR" dirty="0"/>
              <a:t>Quatrième niveau</a:t>
            </a:r>
          </a:p>
          <a:p>
            <a:pPr lvl="4" rtl="0"/>
            <a:r>
              <a:rPr lang="fr-FR" dirty="0"/>
              <a:t>Cinquième niveau</a:t>
            </a:r>
          </a:p>
        </p:txBody>
      </p:sp>
      <p:sp>
        <p:nvSpPr>
          <p:cNvPr id="6" name="Espace réservé du pied de page 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 lang="fr-FR" dirty="0"/>
          </a:p>
        </p:txBody>
      </p:sp>
      <p:sp>
        <p:nvSpPr>
          <p:cNvPr id="7" name="Espace réservé du numéro de diapositive 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algn="r"/>
            <a:fld id="{8DE0FDE7-FE71-46E3-9512-437B13AD5F46}" type="slidenum">
              <a:rPr lang="fr-FR" smtClean="0"/>
              <a:pPr algn="r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669794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/>
            <a:fld id="{8DE0FDE7-FE71-46E3-9512-437B13AD5F46}" type="slidenum">
              <a:rPr lang="fr-FR" smtClean="0"/>
              <a:pPr algn="r"/>
              <a:t>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925219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/>
            <a:fld id="{8DE0FDE7-FE71-46E3-9512-437B13AD5F46}" type="slidenum">
              <a:rPr lang="fr-FR" smtClean="0"/>
              <a:pPr algn="r"/>
              <a:t>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074759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599784" y="2386744"/>
            <a:ext cx="8989258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799">
                <a:solidFill>
                  <a:srgbClr val="262626"/>
                </a:solidFill>
              </a:defRPr>
            </a:lvl1pPr>
          </a:lstStyle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4492" y="4352544"/>
            <a:ext cx="6799841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1999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063" indent="0" algn="ctr">
              <a:buNone/>
              <a:defRPr sz="1999"/>
            </a:lvl2pPr>
            <a:lvl3pPr marL="914126" indent="0" algn="ctr">
              <a:buNone/>
              <a:defRPr sz="1799"/>
            </a:lvl3pPr>
            <a:lvl4pPr marL="1371189" indent="0" algn="ctr">
              <a:buNone/>
              <a:defRPr sz="1600"/>
            </a:lvl4pPr>
            <a:lvl5pPr marL="1828251" indent="0" algn="ctr">
              <a:buNone/>
              <a:defRPr sz="1600"/>
            </a:lvl5pPr>
            <a:lvl6pPr marL="2285314" indent="0" algn="ctr">
              <a:buNone/>
              <a:defRPr sz="1600"/>
            </a:lvl6pPr>
            <a:lvl7pPr marL="2742377" indent="0" algn="ctr">
              <a:buNone/>
              <a:defRPr sz="1600"/>
            </a:lvl7pPr>
            <a:lvl8pPr marL="3199440" indent="0" algn="ctr">
              <a:buNone/>
              <a:defRPr sz="1600"/>
            </a:lvl8pPr>
            <a:lvl9pPr marL="3656503" indent="0" algn="ctr">
              <a:buNone/>
              <a:defRPr sz="1600"/>
            </a:lvl9pPr>
          </a:lstStyle>
          <a:p>
            <a:r>
              <a:rPr lang="fr-FR"/>
              <a:t>Cliquez pour modifier le style des sous-titres du masque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C82C7-A1B2-40BC-95F7-A46807944341}" type="datetimeFigureOut">
              <a:rPr lang="fr-BE" smtClean="0"/>
              <a:t>03-09-19</a:t>
            </a:fld>
            <a:endParaRPr lang="fr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AF068-BE14-4467-B758-E9846A263369}" type="slidenum">
              <a:rPr lang="fr-BE" smtClean="0"/>
              <a:t>‹N°›</a:t>
            </a:fld>
            <a:endParaRPr lang="fr-B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D3924-586D-4D01-864F-9EC9E16E7527}" type="datetime1">
              <a:rPr lang="fr-FR" smtClean="0"/>
              <a:pPr/>
              <a:t>03/09/2019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299542E4-2CCF-42F6-9D92-ED568035133D}" type="slidenum">
              <a:rPr lang="fr-FR" smtClean="0"/>
              <a:pPr algn="r"/>
              <a:t>‹N°›</a:t>
            </a:fld>
            <a:endParaRPr lang="fr-F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0858" y="937260"/>
            <a:ext cx="1298270" cy="4983480"/>
          </a:xfrm>
        </p:spPr>
        <p:txBody>
          <a:bodyPr vert="eaVert"/>
          <a:lstStyle/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0555" y="937260"/>
            <a:ext cx="6196875" cy="498348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945D7-E70A-4C16-AB3F-24C6FCA26A30}" type="datetime1">
              <a:rPr lang="fr-FR" smtClean="0"/>
              <a:pPr/>
              <a:t>03/09/2019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299542E4-2CCF-42F6-9D92-ED568035133D}" type="slidenum">
              <a:rPr lang="fr-FR" smtClean="0"/>
              <a:pPr algn="r"/>
              <a:t>‹N°›</a:t>
            </a:fld>
            <a:endParaRPr lang="fr-F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86836-97B3-4DF8-8AA7-B0CA9EB19AB4}" type="datetime1">
              <a:rPr lang="fr-FR" smtClean="0"/>
              <a:pPr/>
              <a:t>03/09/2019</a:t>
            </a:fld>
            <a:endParaRPr lang="fr-F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fr-F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299542E4-2CCF-42F6-9D92-ED568035133D}" type="slidenum">
              <a:rPr lang="fr-FR" smtClean="0"/>
              <a:pPr algn="r"/>
              <a:t>‹N°›</a:t>
            </a:fld>
            <a:endParaRPr lang="fr-F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599784" y="2386744"/>
            <a:ext cx="8989258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799">
                <a:solidFill>
                  <a:srgbClr val="262626"/>
                </a:solidFill>
              </a:defRPr>
            </a:lvl1pPr>
          </a:lstStyle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4492" y="4352465"/>
            <a:ext cx="6799841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1999">
                <a:solidFill>
                  <a:schemeClr val="tx1"/>
                </a:solidFill>
              </a:defRPr>
            </a:lvl1pPr>
            <a:lvl2pPr marL="457063" indent="0">
              <a:buNone/>
              <a:defRPr sz="1999">
                <a:solidFill>
                  <a:schemeClr val="tx1">
                    <a:tint val="75000"/>
                  </a:schemeClr>
                </a:solidFill>
              </a:defRPr>
            </a:lvl2pPr>
            <a:lvl3pPr marL="914126" indent="0">
              <a:buNone/>
              <a:defRPr sz="1799">
                <a:solidFill>
                  <a:schemeClr val="tx1">
                    <a:tint val="75000"/>
                  </a:schemeClr>
                </a:solidFill>
              </a:defRPr>
            </a:lvl3pPr>
            <a:lvl4pPr marL="137118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25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31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1994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650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6D19-0231-43F4-8702-092A916FFF8F}" type="datetime1">
              <a:rPr lang="fr-FR" smtClean="0"/>
              <a:pPr/>
              <a:t>03/09/2019</a:t>
            </a:fld>
            <a:endParaRPr lang="fr-F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fr-F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299542E4-2CCF-42F6-9D92-ED568035133D}" type="slidenum">
              <a:rPr lang="fr-FR" smtClean="0"/>
              <a:pPr algn="r"/>
              <a:t>‹N°›</a:t>
            </a:fld>
            <a:endParaRPr lang="fr-FR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500" y="2638044"/>
            <a:ext cx="4270659" cy="310198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6665" y="2638044"/>
            <a:ext cx="4269135" cy="310198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47AF3-2023-4DA7-8522-F7BB47832D57}" type="datetime1">
              <a:rPr lang="fr-FR" smtClean="0"/>
              <a:pPr/>
              <a:t>03/09/2019</a:t>
            </a:fld>
            <a:endParaRPr lang="fr-FR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fr-FR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299542E4-2CCF-42F6-9D92-ED568035133D}" type="slidenum">
              <a:rPr lang="fr-FR" smtClean="0"/>
              <a:pPr algn="r"/>
              <a:t>‹N°›</a:t>
            </a:fld>
            <a:endParaRPr lang="fr-F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024" y="2313434"/>
            <a:ext cx="4269136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899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063" indent="0">
              <a:buNone/>
              <a:defRPr sz="18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024" y="3143250"/>
            <a:ext cx="4269136" cy="259677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6666" y="3143250"/>
            <a:ext cx="4252376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6665" y="2313434"/>
            <a:ext cx="4269136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899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063" indent="0">
              <a:buNone/>
              <a:defRPr sz="18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3FBB8-1B78-4C26-9EEF-FF5F7B3D10F7}" type="datetime1">
              <a:rPr lang="fr-FR" smtClean="0"/>
              <a:pPr/>
              <a:t>03/09/2019</a:t>
            </a:fld>
            <a:endParaRPr lang="fr-F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fr-F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299542E4-2CCF-42F6-9D92-ED568035133D}" type="slidenum">
              <a:rPr lang="fr-FR" smtClean="0"/>
              <a:pPr algn="r"/>
              <a:t>‹N°›</a:t>
            </a:fld>
            <a:endParaRPr lang="fr-FR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6D19-0231-43F4-8702-092A916FFF8F}" type="datetime1">
              <a:rPr lang="fr-FR" smtClean="0"/>
              <a:pPr/>
              <a:t>03/09/2019</a:t>
            </a:fld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299542E4-2CCF-42F6-9D92-ED568035133D}" type="slidenum">
              <a:rPr lang="fr-FR" smtClean="0"/>
              <a:pPr algn="r"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6DA7A-05F0-45E5-A847-1AF6712AA55A}" type="datetime1">
              <a:rPr lang="fr-FR" smtClean="0"/>
              <a:pPr/>
              <a:t>03/09/2019</a:t>
            </a:fld>
            <a:endParaRPr lang="fr-F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299542E4-2CCF-42F6-9D92-ED568035133D}" type="slidenum">
              <a:rPr lang="fr-FR" smtClean="0"/>
              <a:pPr algn="r"/>
              <a:t>‹N°›</a:t>
            </a:fld>
            <a:endParaRPr lang="fr-F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441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462" y="2243829"/>
            <a:ext cx="4485488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199">
                <a:solidFill>
                  <a:srgbClr val="262626"/>
                </a:solidFill>
              </a:defRPr>
            </a:lvl1pPr>
          </a:lstStyle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4326" y="804672"/>
            <a:ext cx="4814586" cy="5248656"/>
          </a:xfrm>
        </p:spPr>
        <p:txBody>
          <a:bodyPr>
            <a:normAutofit/>
          </a:bodyPr>
          <a:lstStyle>
            <a:lvl1pPr>
              <a:defRPr sz="1899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277" y="3549918"/>
            <a:ext cx="3793772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13734-6AF8-4CDA-9BFD-97CF187558EE}" type="datetime1">
              <a:rPr lang="fr-FR" smtClean="0"/>
              <a:pPr/>
              <a:t>03/09/2019</a:t>
            </a:fld>
            <a:endParaRPr lang="fr-FR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463" y="6236208"/>
            <a:ext cx="5123462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pPr rtl="0"/>
            <a:endParaRPr lang="fr-FR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299542E4-2CCF-42F6-9D92-ED568035133D}" type="slidenum">
              <a:rPr lang="fr-FR" smtClean="0"/>
              <a:pPr algn="r"/>
              <a:t>‹N°›</a:t>
            </a:fld>
            <a:endParaRPr lang="fr-F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441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313" y="2243828"/>
            <a:ext cx="4493827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199">
                <a:solidFill>
                  <a:srgbClr val="262626"/>
                </a:solidFill>
              </a:defRPr>
            </a:lvl1pPr>
          </a:lstStyle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4412" y="0"/>
            <a:ext cx="6100508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199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063" indent="0">
              <a:buNone/>
              <a:defRPr sz="2799"/>
            </a:lvl2pPr>
            <a:lvl3pPr marL="914126" indent="0">
              <a:buNone/>
              <a:defRPr sz="2399"/>
            </a:lvl3pPr>
            <a:lvl4pPr marL="1371189" indent="0">
              <a:buNone/>
              <a:defRPr sz="1999"/>
            </a:lvl4pPr>
            <a:lvl5pPr marL="1828251" indent="0">
              <a:buNone/>
              <a:defRPr sz="1999"/>
            </a:lvl5pPr>
            <a:lvl6pPr marL="2285314" indent="0">
              <a:buNone/>
              <a:defRPr sz="1999"/>
            </a:lvl6pPr>
            <a:lvl7pPr marL="2742377" indent="0">
              <a:buNone/>
              <a:defRPr sz="1999"/>
            </a:lvl7pPr>
            <a:lvl8pPr marL="3199440" indent="0">
              <a:buNone/>
              <a:defRPr sz="1999"/>
            </a:lvl8pPr>
            <a:lvl9pPr marL="3656503" indent="0">
              <a:buNone/>
              <a:defRPr sz="1999"/>
            </a:lvl9pPr>
          </a:lstStyle>
          <a:p>
            <a:r>
              <a:rPr lang="fr-FR"/>
              <a:t>Faire glisser l'image vers l'espace réservé ou cliquer sur l'icône pour l'ajouter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277" y="3549919"/>
            <a:ext cx="3793772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721A0BFA-6A9C-417D-A0E7-6517BD182971}" type="datetime1">
              <a:rPr lang="fr-FR" smtClean="0"/>
              <a:pPr/>
              <a:t>03/09/2019</a:t>
            </a:fld>
            <a:endParaRPr lang="fr-FR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463" y="6236208"/>
            <a:ext cx="5123462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299542E4-2CCF-42F6-9D92-ED568035133D}" type="slidenum">
              <a:rPr lang="fr-FR" smtClean="0"/>
              <a:pPr algn="r"/>
              <a:t>‹N°›</a:t>
            </a:fld>
            <a:endParaRPr lang="fr-F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0555" y="964692"/>
            <a:ext cx="7727715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0555" y="2638045"/>
            <a:ext cx="7727715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19392" y="6238816"/>
            <a:ext cx="2753029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BAAA6D19-0231-43F4-8702-092A916FFF8F}" type="datetime1">
              <a:rPr lang="fr-FR" smtClean="0"/>
              <a:pPr/>
              <a:t>03/09/2019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99784" y="6236208"/>
            <a:ext cx="58996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pPr rtl="0"/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6120" y="6217920"/>
            <a:ext cx="365665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pPr algn="r"/>
            <a:fld id="{299542E4-2CCF-42F6-9D92-ED568035133D}" type="slidenum">
              <a:rPr lang="fr-FR" smtClean="0"/>
              <a:pPr algn="r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66583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6" r:id="rId1"/>
    <p:sldLayoutId id="2147483947" r:id="rId2"/>
    <p:sldLayoutId id="2147483948" r:id="rId3"/>
    <p:sldLayoutId id="2147483949" r:id="rId4"/>
    <p:sldLayoutId id="2147483950" r:id="rId5"/>
    <p:sldLayoutId id="2147483951" r:id="rId6"/>
    <p:sldLayoutId id="2147483952" r:id="rId7"/>
    <p:sldLayoutId id="2147483953" r:id="rId8"/>
    <p:sldLayoutId id="2147483954" r:id="rId9"/>
    <p:sldLayoutId id="2147483955" r:id="rId10"/>
    <p:sldLayoutId id="2147483956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ctr" defTabSz="914126" rtl="0" eaLnBrk="1" latinLnBrk="0" hangingPunct="1">
        <a:lnSpc>
          <a:spcPct val="90000"/>
        </a:lnSpc>
        <a:spcBef>
          <a:spcPct val="0"/>
        </a:spcBef>
        <a:buNone/>
        <a:defRPr sz="2799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531" indent="-228531" algn="l" defTabSz="914126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799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063" indent="-228531" algn="l" defTabSz="914126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594" indent="-228531" algn="l" defTabSz="914126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126" indent="-228531" algn="l" defTabSz="914126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2657" indent="-228531" algn="l" defTabSz="914126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469" indent="-228531" algn="l" defTabSz="914126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3868" indent="-228531" algn="l" defTabSz="914126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6853" indent="-228531" algn="l" defTabSz="914126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210" indent="-228531" algn="l" defTabSz="914126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1pPr>
      <a:lvl2pPr marL="45706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914126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1371189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1828251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285314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742377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19944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65650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701923" y="332656"/>
            <a:ext cx="8812089" cy="3960440"/>
          </a:xfrm>
        </p:spPr>
        <p:txBody>
          <a:bodyPr rtlCol="0">
            <a:normAutofit fontScale="90000"/>
          </a:bodyPr>
          <a:lstStyle/>
          <a:p>
            <a:r>
              <a:rPr lang="fr-BE" sz="3200" b="1" dirty="0">
                <a:latin typeface="Georgia Pro Black" panose="020B0604020202020204" pitchFamily="18" charset="0"/>
              </a:rPr>
              <a:t>         </a:t>
            </a:r>
            <a:br>
              <a:rPr lang="fr-BE" sz="3200" b="1" dirty="0">
                <a:latin typeface="Georgia Pro Black" panose="020B0604020202020204" pitchFamily="18" charset="0"/>
              </a:rPr>
            </a:br>
            <a:br>
              <a:rPr lang="fr-BE" sz="3200" b="1" dirty="0">
                <a:latin typeface="Georgia Pro Black" panose="020B0604020202020204" pitchFamily="18" charset="0"/>
              </a:rPr>
            </a:br>
            <a:r>
              <a:rPr lang="fr-BE" sz="3100" b="1" dirty="0">
                <a:latin typeface="Georgia Pro Black" panose="020B0604020202020204" pitchFamily="18" charset="0"/>
              </a:rPr>
              <a:t>Inscription                          </a:t>
            </a:r>
            <a:br>
              <a:rPr lang="fr-BE" sz="3100" b="1" dirty="0">
                <a:latin typeface="Georgia Pro Black" panose="020B0604020202020204" pitchFamily="18" charset="0"/>
              </a:rPr>
            </a:br>
            <a:r>
              <a:rPr lang="fr-BE" sz="3100" b="1" dirty="0">
                <a:latin typeface="Georgia Pro Black" panose="020B0604020202020204" pitchFamily="18" charset="0"/>
              </a:rPr>
              <a:t>des Cultures créoles au Patrimoine culturel immatériel de l’UNESCO</a:t>
            </a:r>
            <a:br>
              <a:rPr lang="fr-BE" sz="3100" b="1" dirty="0">
                <a:latin typeface="Georgia Pro Black" panose="02040A02050405020203" pitchFamily="18" charset="0"/>
              </a:rPr>
            </a:br>
            <a:br>
              <a:rPr lang="fr-BE" sz="3100" b="1" i="1" dirty="0">
                <a:latin typeface="Georgia Pro Black" panose="02040A02050405020203" pitchFamily="18" charset="0"/>
              </a:rPr>
            </a:br>
            <a:r>
              <a:rPr lang="en-GB" sz="3100" b="1" i="1" dirty="0">
                <a:latin typeface="Georgia Pro Black" panose="02040A02050405020203" pitchFamily="18" charset="0"/>
              </a:rPr>
              <a:t>Inscription of Creole Cultures </a:t>
            </a:r>
            <a:br>
              <a:rPr lang="en-GB" sz="3100" b="1" i="1" dirty="0">
                <a:latin typeface="Georgia Pro Black" panose="02040A02050405020203" pitchFamily="18" charset="0"/>
              </a:rPr>
            </a:br>
            <a:r>
              <a:rPr lang="en-GB" sz="3100" b="1" i="1" dirty="0">
                <a:latin typeface="Georgia Pro Black" panose="02040A02050405020203" pitchFamily="18" charset="0"/>
              </a:rPr>
              <a:t>to the Intangible Cultural Heritage of UNESCO</a:t>
            </a:r>
            <a:br>
              <a:rPr lang="fr-BE" sz="3200" dirty="0">
                <a:latin typeface="Georgia Pro Black" panose="02040A02050405020203" pitchFamily="18" charset="0"/>
              </a:rPr>
            </a:b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77788" y="4509120"/>
            <a:ext cx="11305255" cy="2160240"/>
          </a:xfrm>
        </p:spPr>
        <p:txBody>
          <a:bodyPr rtlCol="0">
            <a:normAutofit/>
          </a:bodyPr>
          <a:lstStyle/>
          <a:p>
            <a:r>
              <a:rPr lang="fr-FR" b="1" dirty="0"/>
              <a:t>3rd country </a:t>
            </a:r>
            <a:r>
              <a:rPr lang="fr-FR" b="1" dirty="0" err="1"/>
              <a:t>Conference</a:t>
            </a:r>
            <a:r>
              <a:rPr lang="fr-FR" b="1" dirty="0"/>
              <a:t> </a:t>
            </a:r>
          </a:p>
          <a:p>
            <a:r>
              <a:rPr lang="fr-FR" b="1" dirty="0"/>
              <a:t>“</a:t>
            </a:r>
            <a:r>
              <a:rPr lang="fr-FR" sz="2200" b="1" dirty="0" err="1"/>
              <a:t>Creole</a:t>
            </a:r>
            <a:r>
              <a:rPr lang="fr-FR" sz="2200" b="1" dirty="0"/>
              <a:t> as Cultural </a:t>
            </a:r>
            <a:r>
              <a:rPr lang="fr-FR" sz="2200" b="1" dirty="0" err="1"/>
              <a:t>Heritage</a:t>
            </a:r>
            <a:r>
              <a:rPr lang="fr-FR" sz="2200" b="1" dirty="0"/>
              <a:t>: </a:t>
            </a:r>
            <a:r>
              <a:rPr lang="fr-FR" sz="2200" b="1" dirty="0" err="1"/>
              <a:t>Framing</a:t>
            </a:r>
            <a:r>
              <a:rPr lang="fr-FR" sz="2200" b="1" dirty="0"/>
              <a:t>, </a:t>
            </a:r>
            <a:r>
              <a:rPr lang="fr-FR" sz="2200" b="1" dirty="0" err="1"/>
              <a:t>strengthening</a:t>
            </a:r>
            <a:r>
              <a:rPr lang="fr-FR" sz="2200" b="1" dirty="0"/>
              <a:t> and </a:t>
            </a:r>
            <a:r>
              <a:rPr lang="fr-FR" sz="2200" b="1" dirty="0" err="1"/>
              <a:t>Advocating</a:t>
            </a:r>
            <a:r>
              <a:rPr lang="fr-FR" sz="2200" b="1" dirty="0"/>
              <a:t>.”</a:t>
            </a:r>
          </a:p>
          <a:p>
            <a:r>
              <a:rPr lang="fr-FR" b="1" dirty="0"/>
              <a:t>August 15th and 16th, 2019 </a:t>
            </a:r>
          </a:p>
          <a:p>
            <a:r>
              <a:rPr lang="fr-FR" b="1" dirty="0" err="1"/>
              <a:t>University</a:t>
            </a:r>
            <a:r>
              <a:rPr lang="fr-FR" b="1" dirty="0"/>
              <a:t> of the West </a:t>
            </a:r>
            <a:r>
              <a:rPr lang="fr-FR" b="1" dirty="0" err="1"/>
              <a:t>Indies</a:t>
            </a:r>
            <a:r>
              <a:rPr lang="fr-FR" b="1" dirty="0"/>
              <a:t> (UWI) Open Campus-</a:t>
            </a:r>
            <a:r>
              <a:rPr lang="fr-FR" b="1" dirty="0" err="1"/>
              <a:t>Dominica</a:t>
            </a:r>
            <a:endParaRPr lang="fr-FR" b="1" i="1" dirty="0">
              <a:solidFill>
                <a:srgbClr val="96B86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08201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E7BE3F0-43EF-4644-BC8C-6D08C4D2C5C9}"/>
              </a:ext>
            </a:extLst>
          </p:cNvPr>
          <p:cNvSpPr/>
          <p:nvPr/>
        </p:nvSpPr>
        <p:spPr>
          <a:xfrm>
            <a:off x="981844" y="188640"/>
            <a:ext cx="10585176" cy="6647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fr-BE" sz="2400" dirty="0">
              <a:latin typeface="Georgia Pro Black" panose="02040A02050405020203" pitchFamily="18" charset="0"/>
            </a:endParaRPr>
          </a:p>
          <a:p>
            <a:pPr marL="342900" indent="-342900" algn="ctr">
              <a:buFont typeface="Courier New" charset="0"/>
              <a:buChar char="o"/>
            </a:pPr>
            <a:r>
              <a:rPr lang="fr-BE" sz="2400" dirty="0">
                <a:latin typeface="Georgia Pro Black" panose="02040A02050405020203" pitchFamily="18" charset="0"/>
              </a:rPr>
              <a:t>Belize, Guatemala, Honduras and Nicaragua: </a:t>
            </a:r>
          </a:p>
          <a:p>
            <a:pPr algn="ctr"/>
            <a:r>
              <a:rPr lang="fr-BE" sz="2400" b="1" dirty="0" err="1">
                <a:latin typeface="Georgia Pro Black" panose="02040A02050405020203" pitchFamily="18" charset="0"/>
              </a:rPr>
              <a:t>Language</a:t>
            </a:r>
            <a:r>
              <a:rPr lang="fr-BE" sz="2400" b="1" dirty="0">
                <a:latin typeface="Georgia Pro Black" panose="02040A02050405020203" pitchFamily="18" charset="0"/>
              </a:rPr>
              <a:t>, dance and music of the Garifuna in 2001 </a:t>
            </a:r>
          </a:p>
          <a:p>
            <a:pPr algn="ctr"/>
            <a:endParaRPr lang="fr-BE" sz="2400" dirty="0">
              <a:latin typeface="Georgia Pro Black" panose="02040A02050405020203" pitchFamily="18" charset="0"/>
            </a:endParaRPr>
          </a:p>
          <a:p>
            <a:pPr marL="342900" indent="-342900" algn="ctr">
              <a:buFont typeface="Courier New" charset="0"/>
              <a:buChar char="o"/>
            </a:pPr>
            <a:r>
              <a:rPr lang="fr-BE" sz="2400" dirty="0" err="1">
                <a:latin typeface="Georgia Pro Black" panose="02040A02050405020203" pitchFamily="18" charset="0"/>
              </a:rPr>
              <a:t>Brazil</a:t>
            </a:r>
            <a:r>
              <a:rPr lang="fr-BE" sz="2400" dirty="0">
                <a:latin typeface="Georgia Pro Black" panose="02040A02050405020203" pitchFamily="18" charset="0"/>
              </a:rPr>
              <a:t>: 	</a:t>
            </a:r>
            <a:r>
              <a:rPr lang="fr-BE" sz="2400" b="1" dirty="0">
                <a:latin typeface="Georgia Pro Black" panose="02040A02050405020203" pitchFamily="18" charset="0"/>
              </a:rPr>
              <a:t>Capoeira </a:t>
            </a:r>
            <a:r>
              <a:rPr lang="fr-BE" sz="2400" b="1" dirty="0" err="1">
                <a:latin typeface="Georgia Pro Black" panose="02040A02050405020203" pitchFamily="18" charset="0"/>
              </a:rPr>
              <a:t>circle</a:t>
            </a:r>
            <a:r>
              <a:rPr lang="fr-BE" sz="2400" b="1" dirty="0">
                <a:latin typeface="Georgia Pro Black" panose="02040A02050405020203" pitchFamily="18" charset="0"/>
              </a:rPr>
              <a:t> in 2014</a:t>
            </a:r>
            <a:r>
              <a:rPr lang="fr-BE" sz="2400" dirty="0">
                <a:latin typeface="Georgia Pro Black" panose="02040A02050405020203" pitchFamily="18" charset="0"/>
              </a:rPr>
              <a:t> </a:t>
            </a:r>
          </a:p>
          <a:p>
            <a:pPr algn="ctr"/>
            <a:endParaRPr lang="fr-BE" sz="2400" dirty="0">
              <a:latin typeface="Georgia Pro Black" panose="02040A02050405020203" pitchFamily="18" charset="0"/>
            </a:endParaRPr>
          </a:p>
          <a:p>
            <a:pPr marL="342900" indent="-342900" algn="ctr">
              <a:buFont typeface="Courier New" charset="0"/>
              <a:buChar char="o"/>
            </a:pPr>
            <a:r>
              <a:rPr lang="fr-BE" sz="2400" dirty="0">
                <a:latin typeface="Georgia Pro Black" panose="02040A02050405020203" pitchFamily="18" charset="0"/>
              </a:rPr>
              <a:t>Cuba : 	</a:t>
            </a:r>
            <a:r>
              <a:rPr lang="fr-BE" sz="2400" b="1" dirty="0">
                <a:latin typeface="Georgia Pro Black" panose="02040A02050405020203" pitchFamily="18" charset="0"/>
              </a:rPr>
              <a:t>The Rumba in 2016 </a:t>
            </a:r>
          </a:p>
          <a:p>
            <a:pPr algn="ctr"/>
            <a:r>
              <a:rPr lang="fr-BE" sz="2400" b="1" dirty="0">
                <a:latin typeface="Georgia Pro Black" panose="02040A02050405020203" pitchFamily="18" charset="0"/>
              </a:rPr>
              <a:t>	     	The Tumba </a:t>
            </a:r>
            <a:r>
              <a:rPr lang="fr-BE" sz="2400" b="1" dirty="0" err="1">
                <a:latin typeface="Georgia Pro Black" panose="02040A02050405020203" pitchFamily="18" charset="0"/>
              </a:rPr>
              <a:t>Francesa</a:t>
            </a:r>
            <a:r>
              <a:rPr lang="fr-BE" sz="2400" b="1" dirty="0">
                <a:latin typeface="Georgia Pro Black" panose="02040A02050405020203" pitchFamily="18" charset="0"/>
              </a:rPr>
              <a:t> in 2003</a:t>
            </a:r>
          </a:p>
          <a:p>
            <a:pPr algn="ctr"/>
            <a:endParaRPr lang="fr-BE" dirty="0"/>
          </a:p>
          <a:p>
            <a:pPr marL="342900" indent="-342900" algn="ctr">
              <a:buFont typeface="Courier New" charset="0"/>
              <a:buChar char="o"/>
            </a:pPr>
            <a:r>
              <a:rPr lang="fr-BE" sz="2400" dirty="0">
                <a:latin typeface="Georgia Pro Black" panose="02040A02050405020203" pitchFamily="18" charset="0"/>
              </a:rPr>
              <a:t>France, Guadeloupe:  </a:t>
            </a:r>
            <a:r>
              <a:rPr lang="fr-BE" sz="2400" b="1" dirty="0">
                <a:latin typeface="Georgia Pro Black" panose="02040A02050405020203" pitchFamily="18" charset="0"/>
              </a:rPr>
              <a:t>The Gwoka  in 2014 </a:t>
            </a:r>
          </a:p>
          <a:p>
            <a:pPr algn="ctr"/>
            <a:endParaRPr lang="fr-BE" sz="2400" dirty="0">
              <a:latin typeface="Georgia Pro Black" panose="02040A02050405020203" pitchFamily="18" charset="0"/>
            </a:endParaRPr>
          </a:p>
          <a:p>
            <a:pPr marL="342900" indent="-342900" algn="ctr">
              <a:buFont typeface="Courier New" charset="0"/>
              <a:buChar char="o"/>
            </a:pPr>
            <a:r>
              <a:rPr lang="fr-BE" sz="2400" dirty="0">
                <a:latin typeface="Georgia Pro Black" panose="02040A02050405020203" pitchFamily="18" charset="0"/>
              </a:rPr>
              <a:t>France, Réunion Island:  </a:t>
            </a:r>
            <a:r>
              <a:rPr lang="fr-BE" sz="2400" b="1" dirty="0">
                <a:latin typeface="Georgia Pro Black" panose="02040A02050405020203" pitchFamily="18" charset="0"/>
              </a:rPr>
              <a:t>The </a:t>
            </a:r>
            <a:r>
              <a:rPr lang="fr-BE" sz="2400" b="1" dirty="0" err="1">
                <a:latin typeface="Georgia Pro Black" panose="02040A02050405020203" pitchFamily="18" charset="0"/>
              </a:rPr>
              <a:t>Maloya</a:t>
            </a:r>
            <a:r>
              <a:rPr lang="fr-BE" sz="2400" b="1" dirty="0">
                <a:latin typeface="Georgia Pro Black" panose="02040A02050405020203" pitchFamily="18" charset="0"/>
              </a:rPr>
              <a:t> in 2009 </a:t>
            </a:r>
          </a:p>
          <a:p>
            <a:pPr algn="ctr"/>
            <a:endParaRPr lang="fr-BE" sz="2400" dirty="0">
              <a:latin typeface="Georgia Pro Black" panose="02040A02050405020203" pitchFamily="18" charset="0"/>
            </a:endParaRPr>
          </a:p>
          <a:p>
            <a:pPr marL="342900" indent="-342900" algn="ctr">
              <a:buFont typeface="Courier New" charset="0"/>
              <a:buChar char="o"/>
            </a:pPr>
            <a:r>
              <a:rPr lang="fr-BE" sz="2400" dirty="0" err="1">
                <a:latin typeface="Georgia Pro Black" panose="02040A02050405020203" pitchFamily="18" charset="0"/>
              </a:rPr>
              <a:t>Jamaica</a:t>
            </a:r>
            <a:r>
              <a:rPr lang="fr-BE" sz="2400" dirty="0">
                <a:latin typeface="Georgia Pro Black" panose="02040A02050405020203" pitchFamily="18" charset="0"/>
              </a:rPr>
              <a:t> : </a:t>
            </a:r>
            <a:r>
              <a:rPr lang="fr-BE" sz="2400" b="1" dirty="0">
                <a:latin typeface="Georgia Pro Black" panose="02040A02050405020203" pitchFamily="18" charset="0"/>
              </a:rPr>
              <a:t>The Reggae in 2018 </a:t>
            </a:r>
          </a:p>
          <a:p>
            <a:pPr algn="ctr"/>
            <a:r>
              <a:rPr lang="fr-BE" sz="2400" b="1" dirty="0">
                <a:latin typeface="Georgia Pro Black" panose="02040A02050405020203" pitchFamily="18" charset="0"/>
              </a:rPr>
              <a:t>           	</a:t>
            </a:r>
            <a:r>
              <a:rPr lang="fr-BE" sz="2400" b="1" dirty="0" err="1">
                <a:latin typeface="Georgia Pro Black" panose="02040A02050405020203" pitchFamily="18" charset="0"/>
              </a:rPr>
              <a:t>Maroon</a:t>
            </a:r>
            <a:r>
              <a:rPr lang="fr-BE" sz="2400" b="1" dirty="0">
                <a:latin typeface="Georgia Pro Black" panose="02040A02050405020203" pitchFamily="18" charset="0"/>
              </a:rPr>
              <a:t> </a:t>
            </a:r>
            <a:r>
              <a:rPr lang="fr-BE" sz="2400" b="1" dirty="0" err="1">
                <a:latin typeface="Georgia Pro Black" panose="02040A02050405020203" pitchFamily="18" charset="0"/>
              </a:rPr>
              <a:t>heritage</a:t>
            </a:r>
            <a:r>
              <a:rPr lang="fr-BE" sz="2400" b="1" dirty="0">
                <a:latin typeface="Georgia Pro Black" panose="02040A02050405020203" pitchFamily="18" charset="0"/>
              </a:rPr>
              <a:t> of Moore Town in 2003</a:t>
            </a:r>
          </a:p>
          <a:p>
            <a:pPr algn="ctr"/>
            <a:endParaRPr lang="fr-BE" sz="2400" dirty="0">
              <a:latin typeface="Georgia Pro Black" panose="02040A02050405020203" pitchFamily="18" charset="0"/>
            </a:endParaRPr>
          </a:p>
          <a:p>
            <a:pPr marL="342900" indent="-342900" algn="ctr">
              <a:buFont typeface="Courier New" charset="0"/>
              <a:buChar char="o"/>
            </a:pPr>
            <a:r>
              <a:rPr lang="fr-BE" sz="2400" dirty="0" err="1">
                <a:latin typeface="Georgia Pro Black" panose="02040A02050405020203" pitchFamily="18" charset="0"/>
              </a:rPr>
              <a:t>Mauritius</a:t>
            </a:r>
            <a:r>
              <a:rPr lang="fr-BE" sz="2400" dirty="0">
                <a:latin typeface="Georgia Pro Black" panose="02040A02050405020203" pitchFamily="18" charset="0"/>
              </a:rPr>
              <a:t> : </a:t>
            </a:r>
            <a:r>
              <a:rPr lang="fr-BE" sz="2400" b="1" dirty="0">
                <a:latin typeface="Georgia Pro Black" panose="02040A02050405020203" pitchFamily="18" charset="0"/>
              </a:rPr>
              <a:t>The </a:t>
            </a:r>
            <a:r>
              <a:rPr lang="fr-BE" sz="2400" b="1" dirty="0" err="1">
                <a:latin typeface="Georgia Pro Black" panose="02040A02050405020203" pitchFamily="18" charset="0"/>
              </a:rPr>
              <a:t>Séga</a:t>
            </a:r>
            <a:r>
              <a:rPr lang="fr-BE" sz="2400" b="1" dirty="0">
                <a:latin typeface="Georgia Pro Black" panose="02040A02050405020203" pitchFamily="18" charset="0"/>
              </a:rPr>
              <a:t> tambour of Rodrigues in 2017 </a:t>
            </a:r>
          </a:p>
          <a:p>
            <a:pPr algn="ctr"/>
            <a:r>
              <a:rPr lang="fr-BE" sz="2400" b="1" dirty="0">
                <a:latin typeface="Georgia Pro Black" panose="02040A02050405020203" pitchFamily="18" charset="0"/>
              </a:rPr>
              <a:t> 	              The </a:t>
            </a:r>
            <a:r>
              <a:rPr lang="fr-BE" sz="2400" b="1" dirty="0" err="1">
                <a:latin typeface="Georgia Pro Black" panose="02040A02050405020203" pitchFamily="18" charset="0"/>
              </a:rPr>
              <a:t>Séga</a:t>
            </a:r>
            <a:r>
              <a:rPr lang="fr-BE" sz="2400" b="1" dirty="0">
                <a:latin typeface="Georgia Pro Black" panose="02040A02050405020203" pitchFamily="18" charset="0"/>
              </a:rPr>
              <a:t> </a:t>
            </a:r>
            <a:r>
              <a:rPr lang="fr-BE" sz="2400" b="1" dirty="0" err="1">
                <a:latin typeface="Georgia Pro Black" panose="02040A02050405020203" pitchFamily="18" charset="0"/>
              </a:rPr>
              <a:t>tipik</a:t>
            </a:r>
            <a:r>
              <a:rPr lang="fr-BE" sz="2400" b="1" dirty="0">
                <a:latin typeface="Georgia Pro Black" panose="02040A02050405020203" pitchFamily="18" charset="0"/>
              </a:rPr>
              <a:t> in 2014 .</a:t>
            </a:r>
          </a:p>
        </p:txBody>
      </p:sp>
    </p:spTree>
    <p:extLst>
      <p:ext uri="{BB962C8B-B14F-4D97-AF65-F5344CB8AC3E}">
        <p14:creationId xmlns:p14="http://schemas.microsoft.com/office/powerpoint/2010/main" val="1464661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190CEED-4869-476E-A1E3-DE64E397674A}"/>
              </a:ext>
            </a:extLst>
          </p:cNvPr>
          <p:cNvSpPr/>
          <p:nvPr/>
        </p:nvSpPr>
        <p:spPr>
          <a:xfrm>
            <a:off x="549796" y="-7050"/>
            <a:ext cx="10513168" cy="68941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endParaRPr lang="en-GB" sz="2400" b="1" dirty="0">
              <a:latin typeface="Georgia Pro" panose="02040502050405020303" pitchFamily="18" charset="0"/>
            </a:endParaRPr>
          </a:p>
          <a:p>
            <a:pPr lvl="1" algn="ctr"/>
            <a:r>
              <a:rPr lang="en-GB" sz="2400" b="1" dirty="0">
                <a:latin typeface="Georgia Pro" panose="02040502050405020303" pitchFamily="18" charset="0"/>
              </a:rPr>
              <a:t>In February 2018, the Group</a:t>
            </a:r>
          </a:p>
          <a:p>
            <a:pPr lvl="1" algn="ctr"/>
            <a:r>
              <a:rPr lang="en-GB" sz="2400" b="1" dirty="0">
                <a:latin typeface="Georgia Pro" panose="02040502050405020303" pitchFamily="18" charset="0"/>
              </a:rPr>
              <a:t> "Creole cultures / </a:t>
            </a:r>
            <a:r>
              <a:rPr lang="en-GB" sz="2400" b="1" dirty="0" err="1">
                <a:latin typeface="Georgia Pro" panose="02040502050405020303" pitchFamily="18" charset="0"/>
              </a:rPr>
              <a:t>Kiltir</a:t>
            </a:r>
            <a:r>
              <a:rPr lang="en-GB" sz="2400" b="1" dirty="0">
                <a:latin typeface="Georgia Pro" panose="02040502050405020303" pitchFamily="18" charset="0"/>
              </a:rPr>
              <a:t> </a:t>
            </a:r>
            <a:r>
              <a:rPr lang="en-GB" sz="2400" b="1" dirty="0" err="1">
                <a:latin typeface="Georgia Pro" panose="02040502050405020303" pitchFamily="18" charset="0"/>
              </a:rPr>
              <a:t>Kreol</a:t>
            </a:r>
            <a:r>
              <a:rPr lang="en-GB" sz="2400" b="1" dirty="0">
                <a:latin typeface="Georgia Pro" panose="02040502050405020303" pitchFamily="18" charset="0"/>
              </a:rPr>
              <a:t> / Cultures </a:t>
            </a:r>
            <a:r>
              <a:rPr lang="en-GB" sz="2400" b="1" dirty="0" err="1">
                <a:latin typeface="Georgia Pro" panose="02040502050405020303" pitchFamily="18" charset="0"/>
              </a:rPr>
              <a:t>créoles</a:t>
            </a:r>
            <a:r>
              <a:rPr lang="en-GB" sz="2400" b="1" dirty="0">
                <a:latin typeface="Georgia Pro" panose="02040502050405020303" pitchFamily="18" charset="0"/>
              </a:rPr>
              <a:t>" </a:t>
            </a:r>
          </a:p>
          <a:p>
            <a:pPr lvl="1" algn="ctr"/>
            <a:r>
              <a:rPr lang="en-GB" sz="2400" b="1" dirty="0">
                <a:latin typeface="Georgia Pro" panose="02040502050405020303" pitchFamily="18" charset="0"/>
              </a:rPr>
              <a:t>  was introduced on LinkedIn (https://www.linkedin.com/groups/8259466), </a:t>
            </a:r>
          </a:p>
          <a:p>
            <a:pPr lvl="1" algn="ctr"/>
            <a:r>
              <a:rPr lang="en-GB" sz="2400" b="1" dirty="0">
                <a:latin typeface="Georgia Pro" panose="02040502050405020303" pitchFamily="18" charset="0"/>
              </a:rPr>
              <a:t>dealing with the theme </a:t>
            </a:r>
          </a:p>
          <a:p>
            <a:pPr lvl="1" algn="ctr"/>
            <a:r>
              <a:rPr lang="en-GB" sz="2400" b="1" dirty="0">
                <a:latin typeface="Georgia Pro" panose="02040502050405020303" pitchFamily="18" charset="0"/>
              </a:rPr>
              <a:t>"</a:t>
            </a:r>
            <a:r>
              <a:rPr lang="en-GB" sz="2400" b="1" i="1" dirty="0">
                <a:latin typeface="Georgia Pro" panose="02040502050405020303" pitchFamily="18" charset="0"/>
              </a:rPr>
              <a:t>Developing a knowledge base on creole cultures</a:t>
            </a:r>
            <a:r>
              <a:rPr lang="en-GB" sz="2400" b="1" dirty="0">
                <a:latin typeface="Georgia Pro" panose="02040502050405020303" pitchFamily="18" charset="0"/>
              </a:rPr>
              <a:t>”.</a:t>
            </a:r>
          </a:p>
          <a:p>
            <a:pPr lvl="1" algn="ctr"/>
            <a:endParaRPr lang="en-GB" sz="2400" b="1" dirty="0">
              <a:latin typeface="Georgia Pro" panose="02040502050405020303" pitchFamily="18" charset="0"/>
            </a:endParaRPr>
          </a:p>
          <a:p>
            <a:pPr lvl="1" algn="ctr"/>
            <a:r>
              <a:rPr lang="en-GB" sz="2400" b="1" dirty="0">
                <a:latin typeface="Georgia Pro" panose="02040502050405020303" pitchFamily="18" charset="0"/>
              </a:rPr>
              <a:t>This initiative aims at raising awareness among artists, </a:t>
            </a:r>
          </a:p>
          <a:p>
            <a:pPr lvl="1" algn="ctr"/>
            <a:r>
              <a:rPr lang="en-GB" sz="2400" b="1" dirty="0">
                <a:latin typeface="Georgia Pro" panose="02040502050405020303" pitchFamily="18" charset="0"/>
              </a:rPr>
              <a:t>cultural professionals, creators and mediators, </a:t>
            </a:r>
          </a:p>
          <a:p>
            <a:pPr lvl="1" algn="ctr"/>
            <a:r>
              <a:rPr lang="en-GB" sz="2400" b="1" dirty="0">
                <a:latin typeface="Georgia Pro" panose="02040502050405020303" pitchFamily="18" charset="0"/>
              </a:rPr>
              <a:t>so that they transmit their passion for their heritage </a:t>
            </a:r>
          </a:p>
          <a:p>
            <a:pPr lvl="1" algn="ctr"/>
            <a:r>
              <a:rPr lang="en-GB" sz="2400" b="1" dirty="0">
                <a:latin typeface="Georgia Pro" panose="02040502050405020303" pitchFamily="18" charset="0"/>
              </a:rPr>
              <a:t>to the public at large.</a:t>
            </a:r>
            <a:endParaRPr lang="en-GB" sz="2400" dirty="0">
              <a:latin typeface="Georgia Pro Black" panose="02040A02050405020203" pitchFamily="18" charset="0"/>
            </a:endParaRPr>
          </a:p>
          <a:p>
            <a:pPr lvl="1" algn="ctr"/>
            <a:endParaRPr lang="en-GB" sz="2400" dirty="0">
              <a:latin typeface="Georgia Pro Black" panose="02040A02050405020203" pitchFamily="18" charset="0"/>
            </a:endParaRPr>
          </a:p>
          <a:p>
            <a:pPr algn="ctr"/>
            <a:endParaRPr lang="en-GB" sz="2400" dirty="0">
              <a:latin typeface="Georgia Pro Black" panose="02040A02050405020203" pitchFamily="18" charset="0"/>
            </a:endParaRPr>
          </a:p>
          <a:p>
            <a:pPr algn="ctr"/>
            <a:r>
              <a:rPr lang="en-GB" sz="2400" dirty="0">
                <a:latin typeface="Georgia Pro Black" panose="02040A02050405020203" pitchFamily="18" charset="0"/>
              </a:rPr>
              <a:t>          </a:t>
            </a:r>
            <a:r>
              <a:rPr lang="en-GB" sz="2400" b="1" dirty="0">
                <a:latin typeface="Georgia Pro Black" panose="02040A02050405020203" pitchFamily="18" charset="0"/>
              </a:rPr>
              <a:t>      Creoles cultures / </a:t>
            </a:r>
            <a:r>
              <a:rPr lang="en-GB" sz="2400" b="1" dirty="0" err="1">
                <a:latin typeface="Georgia Pro Black" panose="02040A02050405020203" pitchFamily="18" charset="0"/>
              </a:rPr>
              <a:t>Kiltir</a:t>
            </a:r>
            <a:r>
              <a:rPr lang="en-GB" sz="2400" b="1" dirty="0">
                <a:latin typeface="Georgia Pro Black" panose="02040A02050405020203" pitchFamily="18" charset="0"/>
              </a:rPr>
              <a:t> </a:t>
            </a:r>
            <a:r>
              <a:rPr lang="en-GB" sz="2400" b="1" dirty="0" err="1">
                <a:latin typeface="Georgia Pro Black" panose="02040A02050405020203" pitchFamily="18" charset="0"/>
              </a:rPr>
              <a:t>Kreol</a:t>
            </a:r>
            <a:r>
              <a:rPr lang="en-GB" sz="2400" b="1" dirty="0">
                <a:latin typeface="Georgia Pro Black" panose="02040A02050405020203" pitchFamily="18" charset="0"/>
              </a:rPr>
              <a:t> / Cultures </a:t>
            </a:r>
            <a:r>
              <a:rPr lang="en-GB" sz="2400" b="1" dirty="0" err="1">
                <a:latin typeface="Georgia Pro Black" panose="02040A02050405020203" pitchFamily="18" charset="0"/>
              </a:rPr>
              <a:t>créoles</a:t>
            </a:r>
            <a:endParaRPr lang="en-GB" sz="2400" b="1" dirty="0">
              <a:latin typeface="Georgia Pro Black" panose="02040A02050405020203" pitchFamily="18" charset="0"/>
            </a:endParaRPr>
          </a:p>
          <a:p>
            <a:pPr algn="ctr"/>
            <a:endParaRPr lang="en-GB" dirty="0"/>
          </a:p>
          <a:p>
            <a:pPr algn="ctr"/>
            <a:r>
              <a:rPr lang="en-GB" sz="3200" dirty="0">
                <a:latin typeface="Georgia Pro Black" panose="02040A02050405020203" pitchFamily="18" charset="0"/>
              </a:rPr>
              <a:t>       </a:t>
            </a:r>
            <a:r>
              <a:rPr lang="en-GB" sz="3200" b="1" dirty="0">
                <a:latin typeface="Georgia Pro Black" panose="02040A02050405020203" pitchFamily="18" charset="0"/>
              </a:rPr>
              <a:t>https://www.linkedin.com/groups/8259466</a:t>
            </a:r>
          </a:p>
        </p:txBody>
      </p:sp>
    </p:spTree>
    <p:extLst>
      <p:ext uri="{BB962C8B-B14F-4D97-AF65-F5344CB8AC3E}">
        <p14:creationId xmlns:p14="http://schemas.microsoft.com/office/powerpoint/2010/main" val="2566435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fr-BE" sz="4000" b="1" i="1" dirty="0"/>
            </a:br>
            <a:r>
              <a:rPr lang="fr-BE" sz="4000" b="1" i="1" dirty="0"/>
              <a:t>avec le soutien de / </a:t>
            </a:r>
            <a:r>
              <a:rPr lang="fr-BE" sz="4000" b="1" i="1" dirty="0" err="1"/>
              <a:t>with</a:t>
            </a:r>
            <a:r>
              <a:rPr lang="fr-BE" sz="4000" b="1" i="1" dirty="0"/>
              <a:t> the support of </a:t>
            </a:r>
            <a:br>
              <a:rPr lang="fr-BE" sz="4000" b="1" i="1" dirty="0"/>
            </a:br>
            <a:r>
              <a:rPr lang="fr-BE" sz="4000" b="1" dirty="0"/>
              <a:t>Wallonie-Bruxelles International</a:t>
            </a:r>
            <a:br>
              <a:rPr lang="fr-BE" b="1" dirty="0"/>
            </a:br>
            <a:endParaRPr lang="fr-FR" dirty="0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0116" y="2132856"/>
            <a:ext cx="5104630" cy="3088301"/>
          </a:xfrm>
        </p:spPr>
      </p:pic>
    </p:spTree>
    <p:extLst>
      <p:ext uri="{BB962C8B-B14F-4D97-AF65-F5344CB8AC3E}">
        <p14:creationId xmlns:p14="http://schemas.microsoft.com/office/powerpoint/2010/main" val="1839543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1B67713-022A-4848-867F-69A8999F20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5860" y="365126"/>
            <a:ext cx="10224984" cy="45719"/>
          </a:xfrm>
        </p:spPr>
        <p:txBody>
          <a:bodyPr>
            <a:normAutofit fontScale="90000"/>
          </a:bodyPr>
          <a:lstStyle/>
          <a:p>
            <a:br>
              <a:rPr lang="fr-BE" dirty="0"/>
            </a:br>
            <a:endParaRPr lang="fr-BE" dirty="0"/>
          </a:p>
        </p:txBody>
      </p:sp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11EA36A7-0A20-4958-B570-17F0688FB04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152814">
            <a:off x="5954824" y="2182155"/>
            <a:ext cx="279173" cy="339415"/>
          </a:xfr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2B917E7D-6F49-49A6-A4A0-05D888B0AA4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6200" y="2700337"/>
            <a:ext cx="9496425" cy="1457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07827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C972EA7-A533-4DE7-8AD0-0773932F316B}"/>
              </a:ext>
            </a:extLst>
          </p:cNvPr>
          <p:cNvSpPr/>
          <p:nvPr/>
        </p:nvSpPr>
        <p:spPr>
          <a:xfrm>
            <a:off x="981844" y="188641"/>
            <a:ext cx="10945216" cy="67710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BE" dirty="0"/>
          </a:p>
          <a:p>
            <a:r>
              <a:rPr lang="fr-BE" dirty="0"/>
              <a:t>Marc LINTS</a:t>
            </a:r>
          </a:p>
          <a:p>
            <a:r>
              <a:rPr lang="fr-BE" i="1" dirty="0"/>
              <a:t>Sénior Consultant</a:t>
            </a:r>
          </a:p>
          <a:p>
            <a:endParaRPr lang="fr-BE" sz="1600" i="1" dirty="0"/>
          </a:p>
          <a:p>
            <a:endParaRPr lang="fr-BE" dirty="0"/>
          </a:p>
          <a:p>
            <a:r>
              <a:rPr lang="fr-BE" dirty="0"/>
              <a:t>Administrateur du groupe “crowdfunding-financement participatif” (Capacity4dev.eu)</a:t>
            </a:r>
          </a:p>
          <a:p>
            <a:r>
              <a:rPr lang="fr-BE" b="1" dirty="0"/>
              <a:t>http://capacity4dev.ec.europa.eu/crowdfunding/ </a:t>
            </a:r>
          </a:p>
          <a:p>
            <a:endParaRPr lang="fr-BE" dirty="0"/>
          </a:p>
          <a:p>
            <a:r>
              <a:rPr lang="fr-BE" dirty="0"/>
              <a:t>Administrateur du projet « G3MS » (Capacity4dev.eu)</a:t>
            </a:r>
          </a:p>
          <a:p>
            <a:r>
              <a:rPr lang="fr-BE" b="1" dirty="0"/>
              <a:t>https://europa.eu/capacity4dev/g3ms</a:t>
            </a:r>
          </a:p>
          <a:p>
            <a:endParaRPr lang="fr-BE" dirty="0"/>
          </a:p>
          <a:p>
            <a:r>
              <a:rPr lang="fr-BE" dirty="0"/>
              <a:t>France : Collaborateur du LABA  </a:t>
            </a:r>
          </a:p>
          <a:p>
            <a:r>
              <a:rPr lang="fr-BE" b="1" dirty="0"/>
              <a:t>http://</a:t>
            </a:r>
            <a:r>
              <a:rPr lang="fr-BE" b="1" dirty="0" err="1"/>
              <a:t>lelaba.eu</a:t>
            </a:r>
            <a:r>
              <a:rPr lang="fr-BE" b="1" dirty="0"/>
              <a:t>/</a:t>
            </a:r>
          </a:p>
          <a:p>
            <a:endParaRPr lang="fr-BE" dirty="0"/>
          </a:p>
          <a:p>
            <a:r>
              <a:rPr lang="fr-BE" dirty="0"/>
              <a:t>Seychelles : Coordinateur du Réseau Euro-ACP pour le patrimoine </a:t>
            </a:r>
          </a:p>
          <a:p>
            <a:endParaRPr lang="fr-BE" dirty="0"/>
          </a:p>
          <a:p>
            <a:r>
              <a:rPr lang="fr-BE" dirty="0" err="1"/>
              <a:t>Creoles</a:t>
            </a:r>
            <a:r>
              <a:rPr lang="fr-BE" dirty="0"/>
              <a:t> cultures / </a:t>
            </a:r>
            <a:r>
              <a:rPr lang="fr-BE" dirty="0" err="1"/>
              <a:t>Kiltir</a:t>
            </a:r>
            <a:r>
              <a:rPr lang="fr-BE" dirty="0"/>
              <a:t> </a:t>
            </a:r>
            <a:r>
              <a:rPr lang="fr-BE" dirty="0" err="1"/>
              <a:t>Kreol</a:t>
            </a:r>
            <a:r>
              <a:rPr lang="fr-BE" dirty="0"/>
              <a:t> / Cultures créoles</a:t>
            </a:r>
          </a:p>
          <a:p>
            <a:r>
              <a:rPr lang="fr-BE" b="1" dirty="0"/>
              <a:t>https://www.linkedin.com/groups/8259466</a:t>
            </a:r>
            <a:endParaRPr lang="fr-BE" dirty="0"/>
          </a:p>
          <a:p>
            <a:pPr algn="r"/>
            <a:r>
              <a:rPr lang="fr-BE" sz="1600" i="1" u="sng" dirty="0"/>
              <a:t>Contact:</a:t>
            </a:r>
          </a:p>
          <a:p>
            <a:pPr algn="r"/>
            <a:r>
              <a:rPr lang="fr-BE" sz="1600" i="1" dirty="0"/>
              <a:t>Actions Culturelles Internationales </a:t>
            </a:r>
            <a:r>
              <a:rPr lang="fr-BE" sz="1600" i="1" dirty="0" err="1"/>
              <a:t>asbl</a:t>
            </a:r>
            <a:endParaRPr lang="fr-BE" sz="1600" i="1" dirty="0"/>
          </a:p>
          <a:p>
            <a:pPr algn="r"/>
            <a:r>
              <a:rPr lang="fr-BE" sz="1600" i="1" dirty="0"/>
              <a:t>Belgique </a:t>
            </a:r>
            <a:r>
              <a:rPr lang="fr-BE" sz="1600" i="1" dirty="0" err="1"/>
              <a:t>België</a:t>
            </a:r>
            <a:r>
              <a:rPr lang="fr-BE" sz="1600" i="1" dirty="0"/>
              <a:t> </a:t>
            </a:r>
            <a:r>
              <a:rPr lang="fr-BE" sz="1600" i="1" dirty="0" err="1"/>
              <a:t>Belgium</a:t>
            </a:r>
            <a:endParaRPr lang="fr-BE" sz="1600" i="1" dirty="0"/>
          </a:p>
          <a:p>
            <a:pPr algn="r"/>
            <a:r>
              <a:rPr lang="fr-BE" sz="1600" i="1" dirty="0"/>
              <a:t>TEL +322 358 52 39 Portable +32475 85 52 39 </a:t>
            </a:r>
          </a:p>
          <a:p>
            <a:pPr algn="r"/>
            <a:r>
              <a:rPr lang="fr-BE" sz="1600" dirty="0"/>
              <a:t>SKYPE ID : </a:t>
            </a:r>
            <a:r>
              <a:rPr lang="fr-BE" sz="1600" dirty="0" err="1"/>
              <a:t>marclints</a:t>
            </a:r>
            <a:r>
              <a:rPr lang="fr-BE" sz="1600" dirty="0"/>
              <a:t> </a:t>
            </a:r>
          </a:p>
          <a:p>
            <a:pPr algn="r"/>
            <a:r>
              <a:rPr lang="fr-BE" sz="1600" dirty="0"/>
              <a:t>Courriel :  </a:t>
            </a:r>
            <a:r>
              <a:rPr lang="fr-BE" sz="1600" dirty="0" err="1"/>
              <a:t>mmarclints@gmail.com</a:t>
            </a:r>
            <a:endParaRPr lang="fr-BE" sz="1600" dirty="0"/>
          </a:p>
          <a:p>
            <a:endParaRPr lang="fr-BE" sz="1600" dirty="0"/>
          </a:p>
        </p:txBody>
      </p:sp>
    </p:spTree>
    <p:extLst>
      <p:ext uri="{BB962C8B-B14F-4D97-AF65-F5344CB8AC3E}">
        <p14:creationId xmlns:p14="http://schemas.microsoft.com/office/powerpoint/2010/main" val="2598935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 descr="Une image contenant texte, carte&#10;&#10;Description générée automatiquement">
            <a:extLst>
              <a:ext uri="{FF2B5EF4-FFF2-40B4-BE49-F238E27FC236}">
                <a16:creationId xmlns:a16="http://schemas.microsoft.com/office/drawing/2014/main" id="{86F76433-4E17-4AFF-8A79-C976462603A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145" y="570344"/>
            <a:ext cx="10910535" cy="5717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4311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678C57F-26D8-41FC-A37E-E26A9B28487D}"/>
              </a:ext>
            </a:extLst>
          </p:cNvPr>
          <p:cNvSpPr/>
          <p:nvPr/>
        </p:nvSpPr>
        <p:spPr>
          <a:xfrm>
            <a:off x="1053852" y="1412776"/>
            <a:ext cx="9577064" cy="4110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GB" sz="3200" b="1" dirty="0" err="1">
                <a:latin typeface="Georgia Pro" panose="02040502050405020303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Kreolitude</a:t>
            </a:r>
            <a:endParaRPr lang="en-GB" sz="3200" b="1" dirty="0">
              <a:latin typeface="Georgia Pro" panose="02040502050405020303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algn="ctr"/>
            <a:br>
              <a:rPr lang="en-GB" sz="2400" b="1" dirty="0">
                <a:latin typeface="Georgia Pro" panose="02040502050405020303" pitchFamily="18" charset="0"/>
                <a:ea typeface="Arial" panose="020B0604020202020204" pitchFamily="34" charset="0"/>
                <a:cs typeface="Times New Roman" panose="02020603050405020304" pitchFamily="18" charset="0"/>
              </a:rPr>
            </a:br>
            <a:r>
              <a:rPr lang="en-GB" sz="2400" b="1" dirty="0">
                <a:latin typeface="Georgia Pro" panose="02040502050405020303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The term ‘</a:t>
            </a:r>
            <a:r>
              <a:rPr lang="en-GB" sz="2400" b="1" dirty="0" err="1">
                <a:latin typeface="Georgia Pro" panose="02040502050405020303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Kreolitude</a:t>
            </a:r>
            <a:r>
              <a:rPr lang="en-GB" sz="2400" b="1" dirty="0">
                <a:latin typeface="Georgia Pro" panose="02040502050405020303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' refers to ‘</a:t>
            </a:r>
            <a:r>
              <a:rPr lang="en-GB" sz="2400" b="1" dirty="0" err="1">
                <a:latin typeface="Georgia Pro" panose="02040502050405020303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Négritude</a:t>
            </a:r>
            <a:r>
              <a:rPr lang="en-GB" sz="2400" b="1" dirty="0">
                <a:latin typeface="Georgia Pro" panose="02040502050405020303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’, </a:t>
            </a:r>
          </a:p>
          <a:p>
            <a:pPr algn="ctr"/>
            <a:endParaRPr lang="en-GB" sz="2400" b="1" dirty="0">
              <a:latin typeface="Georgia Pro" panose="02040502050405020303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algn="ctr"/>
            <a:endParaRPr lang="en-GB" sz="2400" b="1" dirty="0">
              <a:latin typeface="Georgia Pro" panose="02040502050405020303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GB" sz="2400" b="1" dirty="0">
                <a:latin typeface="Georgia Pro" panose="02040502050405020303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a French literary and political movement</a:t>
            </a:r>
          </a:p>
          <a:p>
            <a:pPr algn="ctr"/>
            <a:r>
              <a:rPr lang="en-GB" sz="2400" b="1" dirty="0">
                <a:latin typeface="Georgia Pro" panose="02040502050405020303" pitchFamily="18" charset="0"/>
                <a:cs typeface="Times New Roman" panose="02020603050405020304" pitchFamily="18" charset="0"/>
              </a:rPr>
              <a:t>of the 1930s,’40s, and ’50s,</a:t>
            </a:r>
            <a:endParaRPr lang="en-GB" sz="2400" b="1" dirty="0">
              <a:latin typeface="Georgia Pro" panose="02040502050405020303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algn="ctr"/>
            <a:endParaRPr lang="en-GB" sz="2400" b="1" dirty="0">
              <a:latin typeface="Georgia Pro" panose="02040502050405020303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algn="ctr"/>
            <a:endParaRPr lang="en-GB" sz="2400" b="1" dirty="0">
              <a:latin typeface="Georgia Pro" panose="02040502050405020303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GB" sz="2400" b="1" dirty="0">
                <a:latin typeface="Georgia Pro" panose="02040502050405020303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linked to anticolonialism and slavery. </a:t>
            </a:r>
            <a:endParaRPr lang="fr-BE" sz="2400" b="1" dirty="0"/>
          </a:p>
        </p:txBody>
      </p:sp>
    </p:spTree>
    <p:extLst>
      <p:ext uri="{BB962C8B-B14F-4D97-AF65-F5344CB8AC3E}">
        <p14:creationId xmlns:p14="http://schemas.microsoft.com/office/powerpoint/2010/main" val="848932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B698A05-76FD-4A8D-A675-DE855447C9EE}"/>
              </a:ext>
            </a:extLst>
          </p:cNvPr>
          <p:cNvSpPr/>
          <p:nvPr/>
        </p:nvSpPr>
        <p:spPr>
          <a:xfrm>
            <a:off x="909836" y="1196752"/>
            <a:ext cx="1087320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b="1" dirty="0">
                <a:latin typeface="Georgia Pro" panose="02040502050405020303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As a result of this literary movement and while ensuring </a:t>
            </a:r>
          </a:p>
          <a:p>
            <a:pPr algn="ctr"/>
            <a:r>
              <a:rPr lang="en-GB" sz="2800" b="1" dirty="0">
                <a:latin typeface="Georgia Pro" panose="02040502050405020303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that the research in progress                                                                          and the recognitions derived are not obscured, </a:t>
            </a:r>
          </a:p>
          <a:p>
            <a:endParaRPr lang="en-GB" sz="2800" b="1" dirty="0">
              <a:latin typeface="Georgia Pro" panose="02040502050405020303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GB" sz="2800" b="1" dirty="0">
                <a:latin typeface="Georgia Pro" panose="02040502050405020303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‘</a:t>
            </a:r>
            <a:r>
              <a:rPr lang="en-GB" sz="2800" b="1" dirty="0" err="1">
                <a:latin typeface="Georgia Pro" panose="02040502050405020303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Kreolitude</a:t>
            </a:r>
            <a:r>
              <a:rPr lang="en-GB" sz="2800" b="1" dirty="0">
                <a:latin typeface="Georgia Pro" panose="02040502050405020303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’ proposes </a:t>
            </a:r>
          </a:p>
          <a:p>
            <a:pPr algn="ctr"/>
            <a:r>
              <a:rPr lang="en-GB" sz="2800" b="1" dirty="0">
                <a:latin typeface="Georgia Pro" panose="02040502050405020303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an artistic and cultural framework    </a:t>
            </a:r>
          </a:p>
          <a:p>
            <a:pPr algn="ctr"/>
            <a:r>
              <a:rPr lang="en-GB" sz="2800" b="1" dirty="0">
                <a:latin typeface="Georgia Pro" panose="02040502050405020303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to define Creole culture </a:t>
            </a:r>
          </a:p>
          <a:p>
            <a:pPr algn="ctr"/>
            <a:r>
              <a:rPr lang="en-GB" sz="2800" b="1" dirty="0">
                <a:latin typeface="Georgia Pro" panose="02040502050405020303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in all its components.</a:t>
            </a:r>
            <a:br>
              <a:rPr lang="en-GB" sz="2800" b="1" dirty="0">
                <a:latin typeface="Georgia Pro" panose="02040502050405020303" pitchFamily="18" charset="0"/>
                <a:ea typeface="Arial" panose="020B0604020202020204" pitchFamily="34" charset="0"/>
                <a:cs typeface="Times New Roman" panose="02020603050405020304" pitchFamily="18" charset="0"/>
              </a:rPr>
            </a:br>
            <a:endParaRPr lang="fr-BE" sz="2800" b="1" dirty="0"/>
          </a:p>
        </p:txBody>
      </p:sp>
    </p:spTree>
    <p:extLst>
      <p:ext uri="{BB962C8B-B14F-4D97-AF65-F5344CB8AC3E}">
        <p14:creationId xmlns:p14="http://schemas.microsoft.com/office/powerpoint/2010/main" val="2044527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A9630E1-577F-4CFA-829A-1F197BBF36AC}"/>
              </a:ext>
            </a:extLst>
          </p:cNvPr>
          <p:cNvSpPr/>
          <p:nvPr/>
        </p:nvSpPr>
        <p:spPr>
          <a:xfrm>
            <a:off x="405780" y="476671"/>
            <a:ext cx="11783045" cy="6892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GB" sz="2400" b="1" dirty="0">
                <a:latin typeface="Georgia Pro" panose="02040502050405020303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The complexity of its origins leads to 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GB" sz="2400" b="1" dirty="0">
                <a:latin typeface="Georgia Pro" panose="02040502050405020303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a composite identity that does not allow an individual to fall into 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GB" sz="2400" b="1" dirty="0">
                <a:latin typeface="Georgia Pro" panose="02040502050405020303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the myth of returning to ancestral roots. 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en-GB" sz="2400" b="1" dirty="0">
              <a:latin typeface="Georgia Pro" panose="02040502050405020303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GB" sz="2400" b="1" dirty="0">
                <a:latin typeface="Georgia Pro" panose="02040502050405020303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But it leads to an individual 'reconstruction’ 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GB" sz="2400" b="1" dirty="0">
                <a:latin typeface="Georgia Pro" panose="02040502050405020303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within a new culture, rich in its differences.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en-GB" sz="2400" b="1" dirty="0">
              <a:latin typeface="Georgia Pro" panose="02040502050405020303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GB" sz="2400" b="1" dirty="0">
                <a:latin typeface="Georgia Pro" panose="02040502050405020303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It implies a sense of creativity and inventiveness 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GB" sz="2400" b="1" dirty="0">
                <a:latin typeface="Georgia Pro" panose="02040502050405020303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so that these differences become a collective work in a process 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GB" sz="2400" b="1" dirty="0">
                <a:latin typeface="Georgia Pro" panose="02040502050405020303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of creation that goes far beyond a merely juxtaposed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GB" sz="2400" b="1" dirty="0">
                <a:latin typeface="Georgia Pro" panose="02040502050405020303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multi-cultural society.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br>
              <a:rPr lang="en-GB" b="1" dirty="0">
                <a:latin typeface="Georgia Pro" panose="02040502050405020303" pitchFamily="18" charset="0"/>
                <a:ea typeface="Arial" panose="020B0604020202020204" pitchFamily="34" charset="0"/>
                <a:cs typeface="Times New Roman" panose="02020603050405020304" pitchFamily="18" charset="0"/>
              </a:rPr>
            </a:br>
            <a:endParaRPr lang="fr-BE" b="1" dirty="0">
              <a:latin typeface="Georgia Pro" panose="02040502050405020303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2669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B121FE8-2D40-4175-A72F-CF339CB2BEE0}"/>
              </a:ext>
            </a:extLst>
          </p:cNvPr>
          <p:cNvSpPr/>
          <p:nvPr/>
        </p:nvSpPr>
        <p:spPr>
          <a:xfrm>
            <a:off x="549796" y="620688"/>
            <a:ext cx="11521280" cy="5395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GB" sz="2400" b="1" dirty="0">
                <a:latin typeface="Georgia Pro" panose="02040502050405020303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‘</a:t>
            </a:r>
            <a:r>
              <a:rPr lang="en-GB" sz="2400" b="1" dirty="0" err="1">
                <a:latin typeface="Georgia Pro" panose="02040502050405020303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Kreolitude</a:t>
            </a:r>
            <a:r>
              <a:rPr lang="en-GB" sz="2400" b="1" dirty="0">
                <a:latin typeface="Georgia Pro" panose="02040502050405020303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’ definitely aims at the future 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GB" sz="2400" b="1" dirty="0">
                <a:latin typeface="Georgia Pro" panose="02040502050405020303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thus contributing to the construction of a better world. 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en-GB" sz="2400" b="1" dirty="0">
              <a:latin typeface="Georgia Pro" panose="02040502050405020303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GB" sz="2400" b="1" dirty="0">
                <a:latin typeface="Georgia Pro" panose="02040502050405020303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Therefore one needs to identify the values </a:t>
            </a:r>
            <a:r>
              <a:rPr lang="en-GB" sz="2400" b="1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​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GB" sz="2400" b="1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​</a:t>
            </a:r>
            <a:r>
              <a:rPr lang="en-GB" sz="2400" b="1" dirty="0">
                <a:latin typeface="Georgia Pro" panose="02040502050405020303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that have allowed the Creole people around the world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GB" sz="2400" b="1" dirty="0">
                <a:latin typeface="Georgia Pro" panose="02040502050405020303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to set up a society of peace, 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GB" sz="2400" b="1" dirty="0">
                <a:latin typeface="Georgia Pro" panose="02040502050405020303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respectful of its cultural differences, 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GB" sz="2400" b="1" dirty="0">
                <a:latin typeface="Georgia Pro" panose="02040502050405020303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harmoniously mixed 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GB" sz="2400" b="1" dirty="0">
                <a:latin typeface="Georgia Pro" panose="02040502050405020303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(though imperfect because in daily becoming) .                            </a:t>
            </a:r>
            <a:br>
              <a:rPr lang="en-GB" sz="2800" b="1" dirty="0">
                <a:latin typeface="Georgia Pro" panose="02040502050405020303" pitchFamily="18" charset="0"/>
                <a:ea typeface="Arial" panose="020B0604020202020204" pitchFamily="34" charset="0"/>
                <a:cs typeface="Times New Roman" panose="02020603050405020304" pitchFamily="18" charset="0"/>
              </a:rPr>
            </a:br>
            <a:endParaRPr lang="fr-BE" sz="2800" b="1" dirty="0">
              <a:latin typeface="Georgia Pro" panose="02040502050405020303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5328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AE591827-4843-4797-B574-588760303D25}"/>
              </a:ext>
            </a:extLst>
          </p:cNvPr>
          <p:cNvSpPr/>
          <p:nvPr/>
        </p:nvSpPr>
        <p:spPr>
          <a:xfrm>
            <a:off x="189756" y="116632"/>
            <a:ext cx="11665296" cy="68941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b="1" dirty="0">
                <a:latin typeface="Georgia Pro Black" panose="02040A02050405020203" pitchFamily="18" charset="0"/>
              </a:rPr>
              <a:t>Creole values</a:t>
            </a:r>
          </a:p>
          <a:p>
            <a:pPr algn="ctr"/>
            <a:r>
              <a:rPr lang="en-GB" sz="2400" dirty="0">
                <a:latin typeface="Georgia Pro Black" panose="02040A02050405020203" pitchFamily="18" charset="0"/>
              </a:rPr>
              <a:t>Living together in peace and harmony, especially through the practice of dialogue and compromise</a:t>
            </a:r>
          </a:p>
          <a:p>
            <a:endParaRPr lang="en-GB" sz="2800" dirty="0">
              <a:latin typeface="Georgia Pro Black" panose="02040A02050405020203" pitchFamily="18" charset="0"/>
            </a:endParaRPr>
          </a:p>
          <a:p>
            <a:pPr algn="ctr"/>
            <a:r>
              <a:rPr lang="en-GB" sz="2800" dirty="0">
                <a:latin typeface="Georgia Pro Black" panose="02040A02050405020203" pitchFamily="18" charset="0"/>
              </a:rPr>
              <a:t>Solidarity</a:t>
            </a:r>
          </a:p>
          <a:p>
            <a:pPr algn="ctr"/>
            <a:r>
              <a:rPr lang="en-GB" sz="2800" dirty="0">
                <a:latin typeface="Georgia Pro Black" panose="02040A02050405020203" pitchFamily="18" charset="0"/>
              </a:rPr>
              <a:t>`</a:t>
            </a:r>
          </a:p>
          <a:p>
            <a:pPr algn="ctr"/>
            <a:r>
              <a:rPr lang="en-GB" sz="2400" dirty="0">
                <a:latin typeface="Georgia Pro Black" panose="02040A02050405020203" pitchFamily="18" charset="0"/>
              </a:rPr>
              <a:t>Resisting injustice and practicing love and respect for other human beings, the neighbour, the 'big family’</a:t>
            </a:r>
          </a:p>
          <a:p>
            <a:pPr algn="ctr"/>
            <a:endParaRPr lang="en-GB" sz="2400" dirty="0">
              <a:latin typeface="Georgia Pro Black" panose="02040A02050405020203" pitchFamily="18" charset="0"/>
            </a:endParaRPr>
          </a:p>
          <a:p>
            <a:pPr algn="ctr"/>
            <a:r>
              <a:rPr lang="en-GB" sz="2400" dirty="0">
                <a:latin typeface="Georgia Pro Black" panose="02040A02050405020203" pitchFamily="18" charset="0"/>
              </a:rPr>
              <a:t>Welcoming people and practising hospitality </a:t>
            </a:r>
          </a:p>
          <a:p>
            <a:pPr algn="ctr"/>
            <a:endParaRPr lang="en-GB" sz="2400" dirty="0">
              <a:latin typeface="Georgia Pro Black" panose="02040A02050405020203" pitchFamily="18" charset="0"/>
            </a:endParaRPr>
          </a:p>
          <a:p>
            <a:pPr algn="ctr"/>
            <a:r>
              <a:rPr lang="en-GB" sz="2400" dirty="0">
                <a:latin typeface="Georgia Pro Black" panose="02040A02050405020203" pitchFamily="18" charset="0"/>
              </a:rPr>
              <a:t>Tolerance towards different religious practices, acceptance of freedom of worship and different beliefs</a:t>
            </a:r>
          </a:p>
          <a:p>
            <a:endParaRPr lang="en-GB" dirty="0"/>
          </a:p>
          <a:p>
            <a:pPr algn="ctr"/>
            <a:r>
              <a:rPr lang="en-GB" sz="2400" dirty="0">
                <a:latin typeface="Georgia Pro Black" panose="02040A02050405020203" pitchFamily="18" charset="0"/>
              </a:rPr>
              <a:t>Cooperation and 'work together' with a sense of celebration</a:t>
            </a:r>
          </a:p>
          <a:p>
            <a:pPr algn="ctr"/>
            <a:endParaRPr lang="en-GB" sz="2400" dirty="0">
              <a:latin typeface="Georgia Pro Black" panose="02040A02050405020203" pitchFamily="18" charset="0"/>
            </a:endParaRPr>
          </a:p>
          <a:p>
            <a:pPr algn="ctr"/>
            <a:r>
              <a:rPr lang="en-GB" sz="2400" dirty="0">
                <a:latin typeface="Georgia Pro Black" panose="02040A02050405020203" pitchFamily="18" charset="0"/>
              </a:rPr>
              <a:t>The profound, 'umbilical' link with Nature, mother earth and </a:t>
            </a:r>
          </a:p>
          <a:p>
            <a:pPr algn="ctr"/>
            <a:r>
              <a:rPr lang="en-GB" sz="2400" dirty="0">
                <a:latin typeface="Georgia Pro Black" panose="02040A02050405020203" pitchFamily="18" charset="0"/>
              </a:rPr>
              <a:t>the ancestors.</a:t>
            </a:r>
          </a:p>
        </p:txBody>
      </p:sp>
    </p:spTree>
    <p:extLst>
      <p:ext uri="{BB962C8B-B14F-4D97-AF65-F5344CB8AC3E}">
        <p14:creationId xmlns:p14="http://schemas.microsoft.com/office/powerpoint/2010/main" val="2661863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6002E6FD-4F4B-4F47-9297-28C77EAD8BC0}"/>
              </a:ext>
            </a:extLst>
          </p:cNvPr>
          <p:cNvSpPr/>
          <p:nvPr/>
        </p:nvSpPr>
        <p:spPr>
          <a:xfrm>
            <a:off x="477788" y="260648"/>
            <a:ext cx="11521280" cy="4678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GB" sz="2800" dirty="0">
              <a:latin typeface="Georgia" charset="0"/>
              <a:ea typeface="Georgia" charset="0"/>
              <a:cs typeface="Georgia" charset="0"/>
            </a:endParaRPr>
          </a:p>
          <a:p>
            <a:pPr algn="ctr"/>
            <a:endParaRPr lang="en-GB" sz="2800" dirty="0">
              <a:latin typeface="Georgia" charset="0"/>
              <a:ea typeface="Georgia" charset="0"/>
              <a:cs typeface="Georgia" charset="0"/>
            </a:endParaRPr>
          </a:p>
          <a:p>
            <a:pPr algn="ctr"/>
            <a:r>
              <a:rPr lang="en-GB" sz="2800" dirty="0">
                <a:latin typeface="Georgia" charset="0"/>
                <a:ea typeface="Georgia" charset="0"/>
                <a:cs typeface="Georgia" charset="0"/>
              </a:rPr>
              <a:t>If </a:t>
            </a:r>
            <a:r>
              <a:rPr lang="en-GB" sz="2800" dirty="0" err="1">
                <a:latin typeface="Georgia" charset="0"/>
                <a:ea typeface="Georgia" charset="0"/>
                <a:cs typeface="Georgia" charset="0"/>
              </a:rPr>
              <a:t>Creolity</a:t>
            </a:r>
            <a:r>
              <a:rPr lang="en-GB" sz="2800" dirty="0">
                <a:latin typeface="Georgia" charset="0"/>
                <a:ea typeface="Georgia" charset="0"/>
                <a:cs typeface="Georgia" charset="0"/>
              </a:rPr>
              <a:t> is defined as a feeling, i.e. </a:t>
            </a:r>
            <a:r>
              <a:rPr lang="en-GB" sz="2800" b="1" dirty="0">
                <a:latin typeface="Georgia" charset="0"/>
                <a:ea typeface="Georgia" charset="0"/>
                <a:cs typeface="Georgia" charset="0"/>
              </a:rPr>
              <a:t>to be Creole</a:t>
            </a:r>
            <a:r>
              <a:rPr lang="en-GB" sz="2800" dirty="0">
                <a:latin typeface="Georgia" charset="0"/>
                <a:ea typeface="Georgia" charset="0"/>
                <a:cs typeface="Georgia" charset="0"/>
              </a:rPr>
              <a:t>, </a:t>
            </a:r>
          </a:p>
          <a:p>
            <a:pPr algn="ctr"/>
            <a:endParaRPr lang="en-GB" sz="2800" dirty="0"/>
          </a:p>
          <a:p>
            <a:pPr algn="ctr"/>
            <a:r>
              <a:rPr lang="en-GB" sz="2800" dirty="0">
                <a:latin typeface="Georgia Pro Black" panose="02040A02050405020203" pitchFamily="18" charset="0"/>
              </a:rPr>
              <a:t>‘</a:t>
            </a:r>
            <a:r>
              <a:rPr lang="en-GB" sz="2800" dirty="0" err="1">
                <a:latin typeface="Georgia Pro Black" panose="02040A02050405020203" pitchFamily="18" charset="0"/>
              </a:rPr>
              <a:t>Kreolitude</a:t>
            </a:r>
            <a:r>
              <a:rPr lang="en-GB" sz="2800" dirty="0">
                <a:latin typeface="Georgia Pro Black" panose="02040A02050405020203" pitchFamily="18" charset="0"/>
              </a:rPr>
              <a:t>’ would be defined as an</a:t>
            </a:r>
            <a:r>
              <a:rPr lang="en-GB" sz="2800" b="1" dirty="0">
                <a:latin typeface="Georgia Pro Black" panose="02040A02050405020203" pitchFamily="18" charset="0"/>
              </a:rPr>
              <a:t> action</a:t>
            </a:r>
            <a:r>
              <a:rPr lang="en-GB" sz="2800" dirty="0">
                <a:latin typeface="Georgia Pro Black" panose="02040A02050405020203" pitchFamily="18" charset="0"/>
              </a:rPr>
              <a:t>, </a:t>
            </a:r>
          </a:p>
          <a:p>
            <a:pPr algn="ctr"/>
            <a:r>
              <a:rPr lang="en-GB" sz="2800" dirty="0">
                <a:latin typeface="Georgia Pro Black" panose="02040A02050405020203" pitchFamily="18" charset="0"/>
              </a:rPr>
              <a:t>that of understanding the Creole fact and </a:t>
            </a:r>
          </a:p>
          <a:p>
            <a:pPr algn="ctr"/>
            <a:r>
              <a:rPr lang="en-GB" sz="2800" dirty="0">
                <a:latin typeface="Georgia Pro Black" panose="02040A02050405020203" pitchFamily="18" charset="0"/>
              </a:rPr>
              <a:t>knowing what it can bring to other people.</a:t>
            </a:r>
          </a:p>
          <a:p>
            <a:pPr algn="ctr"/>
            <a:r>
              <a:rPr lang="en-GB" sz="2800" dirty="0">
                <a:latin typeface="Georgia Pro Black" panose="02040A02050405020203" pitchFamily="18" charset="0"/>
              </a:rPr>
              <a:t> </a:t>
            </a:r>
          </a:p>
          <a:p>
            <a:pPr algn="ctr"/>
            <a:r>
              <a:rPr lang="en-GB" sz="2800" dirty="0">
                <a:latin typeface="Georgia Pro Black" panose="02040A02050405020203" pitchFamily="18" charset="0"/>
              </a:rPr>
              <a:t>It aims today at offering an alternative to the current</a:t>
            </a:r>
          </a:p>
          <a:p>
            <a:pPr algn="ctr"/>
            <a:r>
              <a:rPr lang="en-GB" sz="2800" dirty="0">
                <a:latin typeface="Georgia Pro Black" panose="02040A02050405020203" pitchFamily="18" charset="0"/>
              </a:rPr>
              <a:t> “merchant” </a:t>
            </a:r>
            <a:r>
              <a:rPr lang="en-GB" dirty="0"/>
              <a:t>' </a:t>
            </a:r>
            <a:r>
              <a:rPr lang="en-GB" sz="2800" dirty="0">
                <a:latin typeface="Georgia Pro Black" panose="02040A02050405020203" pitchFamily="18" charset="0"/>
              </a:rPr>
              <a:t>civilization.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574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EE7CBE1-A690-4AF7-8BE2-FEF8844BD08B}"/>
              </a:ext>
            </a:extLst>
          </p:cNvPr>
          <p:cNvSpPr/>
          <p:nvPr/>
        </p:nvSpPr>
        <p:spPr>
          <a:xfrm>
            <a:off x="1845940" y="908720"/>
            <a:ext cx="856895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b="1" dirty="0">
                <a:latin typeface="Georgia Pro" panose="02040502050405020303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As a symbol, </a:t>
            </a:r>
          </a:p>
          <a:p>
            <a:pPr algn="ctr"/>
            <a:r>
              <a:rPr lang="en-GB" sz="2800" b="1" dirty="0">
                <a:latin typeface="Georgia Pro" panose="02040502050405020303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a file will be presented to </a:t>
            </a:r>
          </a:p>
          <a:p>
            <a:pPr algn="ctr"/>
            <a:r>
              <a:rPr lang="en-GB" sz="2800" b="1" dirty="0">
                <a:latin typeface="Georgia Pro" panose="02040502050405020303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UNESCO </a:t>
            </a:r>
          </a:p>
          <a:p>
            <a:pPr algn="ctr"/>
            <a:r>
              <a:rPr lang="en-GB" sz="2800" b="1" dirty="0">
                <a:latin typeface="Georgia Pro" panose="02040502050405020303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for the inscription of 'Creoles Cultures’ </a:t>
            </a:r>
          </a:p>
          <a:p>
            <a:pPr algn="ctr"/>
            <a:r>
              <a:rPr lang="en-GB" sz="2800" b="1" dirty="0">
                <a:latin typeface="Georgia Pro" panose="02040502050405020303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on the Representative List of the </a:t>
            </a:r>
          </a:p>
          <a:p>
            <a:pPr algn="ctr"/>
            <a:r>
              <a:rPr lang="en-GB" sz="2800" b="1" dirty="0">
                <a:latin typeface="Georgia Pro" panose="02040502050405020303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Intangible Cultural Heritage of Humanity. </a:t>
            </a:r>
            <a:endParaRPr lang="fr-BE" sz="2800" b="1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5372" y="4547573"/>
            <a:ext cx="3177232" cy="2027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1042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Expédition">
  <a:themeElements>
    <a:clrScheme name="Expédition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Expédition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xpédition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Thème Office">
  <a:themeElements>
    <a:clrScheme name="Woodgrain_16x9">
      <a:dk1>
        <a:sysClr val="windowText" lastClr="000000"/>
      </a:dk1>
      <a:lt1>
        <a:sysClr val="window" lastClr="FFFFFF"/>
      </a:lt1>
      <a:dk2>
        <a:srgbClr val="90B365"/>
      </a:dk2>
      <a:lt2>
        <a:srgbClr val="EEECE1"/>
      </a:lt2>
      <a:accent1>
        <a:srgbClr val="4283D2"/>
      </a:accent1>
      <a:accent2>
        <a:srgbClr val="6E9D35"/>
      </a:accent2>
      <a:accent3>
        <a:srgbClr val="DE6742"/>
      </a:accent3>
      <a:accent4>
        <a:srgbClr val="8F73DF"/>
      </a:accent4>
      <a:accent5>
        <a:srgbClr val="CB991B"/>
      </a:accent5>
      <a:accent6>
        <a:srgbClr val="7F7F7F"/>
      </a:accent6>
      <a:hlink>
        <a:srgbClr val="90B365"/>
      </a:hlink>
      <a:folHlink>
        <a:srgbClr val="7F7F7F"/>
      </a:folHlink>
    </a:clrScheme>
    <a:fontScheme name="Century">
      <a:majorFont>
        <a:latin typeface="Century"/>
        <a:ea typeface=""/>
        <a:cs typeface=""/>
      </a:majorFont>
      <a:minorFont>
        <a:latin typeface="Century"/>
        <a:ea typeface=""/>
        <a:cs typeface=""/>
      </a:minorFont>
    </a:fontScheme>
    <a:fmtScheme name="Elemental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Woodgrain_16x9">
      <a:dk1>
        <a:sysClr val="windowText" lastClr="000000"/>
      </a:dk1>
      <a:lt1>
        <a:sysClr val="window" lastClr="FFFFFF"/>
      </a:lt1>
      <a:dk2>
        <a:srgbClr val="90B365"/>
      </a:dk2>
      <a:lt2>
        <a:srgbClr val="EEECE1"/>
      </a:lt2>
      <a:accent1>
        <a:srgbClr val="4283D2"/>
      </a:accent1>
      <a:accent2>
        <a:srgbClr val="6E9D35"/>
      </a:accent2>
      <a:accent3>
        <a:srgbClr val="DE6742"/>
      </a:accent3>
      <a:accent4>
        <a:srgbClr val="8F73DF"/>
      </a:accent4>
      <a:accent5>
        <a:srgbClr val="CB991B"/>
      </a:accent5>
      <a:accent6>
        <a:srgbClr val="7F7F7F"/>
      </a:accent6>
      <a:hlink>
        <a:srgbClr val="90B365"/>
      </a:hlink>
      <a:folHlink>
        <a:srgbClr val="7F7F7F"/>
      </a:folHlink>
    </a:clrScheme>
    <a:fontScheme name="Century">
      <a:majorFont>
        <a:latin typeface="Century"/>
        <a:ea typeface=""/>
        <a:cs typeface=""/>
      </a:majorFont>
      <a:minorFont>
        <a:latin typeface="Century"/>
        <a:ea typeface=""/>
        <a:cs typeface=""/>
      </a:minorFont>
    </a:fontScheme>
    <a:fmtScheme name="Elemental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6EDDDB5EE6D98C44930B742096920B300400F5B6D36B3EF94B4E9A635CDF2A18F5B8" ma:contentTypeVersion="72" ma:contentTypeDescription="Create a new document." ma:contentTypeScope="" ma:versionID="a23e56308344d904b51738559c3d67c9">
  <xsd:schema xmlns:xsd="http://www.w3.org/2001/XMLSchema" xmlns:xs="http://www.w3.org/2001/XMLSchema" xmlns:p="http://schemas.microsoft.com/office/2006/metadata/properties" xmlns:ns2="4873beb7-5857-4685-be1f-d57550cc96cc" targetNamespace="http://schemas.microsoft.com/office/2006/metadata/properties" ma:root="true" ma:fieldsID="cd0908cc4600e77bf5da051303e00c8d" ns2:_="">
    <xsd:import namespace="4873beb7-5857-4685-be1f-d57550cc96cc"/>
    <xsd:element name="properties">
      <xsd:complexType>
        <xsd:sequence>
          <xsd:element name="documentManagement">
            <xsd:complexType>
              <xsd:all>
                <xsd:element ref="ns2:AcquiredFrom" minOccurs="0"/>
                <xsd:element ref="ns2:UACurrentWords" minOccurs="0"/>
                <xsd:element ref="ns2:TPApplication" minOccurs="0"/>
                <xsd:element ref="ns2:ApprovalLog" minOccurs="0"/>
                <xsd:element ref="ns2:ApprovalStatus" minOccurs="0"/>
                <xsd:element ref="ns2:AssetStart" minOccurs="0"/>
                <xsd:element ref="ns2:AssetExpire" minOccurs="0"/>
                <xsd:element ref="ns2:AssetId" minOccurs="0"/>
                <xsd:element ref="ns2:IsSearchable" minOccurs="0"/>
                <xsd:element ref="ns2:AssetType" minOccurs="0"/>
                <xsd:element ref="ns2:APAuthor" minOccurs="0"/>
                <xsd:element ref="ns2:AverageRating" minOccurs="0"/>
                <xsd:element ref="ns2:BlockPublish" minOccurs="0"/>
                <xsd:element ref="ns2:BugNumber" minOccurs="0"/>
                <xsd:element ref="ns2:CampaignTagsTaxHTField0" minOccurs="0"/>
                <xsd:element ref="ns2:TPClientViewer" minOccurs="0"/>
                <xsd:element ref="ns2:ClipArtFilename" minOccurs="0"/>
                <xsd:element ref="ns2:TPCommandLine" minOccurs="0"/>
                <xsd:element ref="ns2:TPComponent" minOccurs="0"/>
                <xsd:element ref="ns2:ContentItem" minOccurs="0"/>
                <xsd:element ref="ns2:CrawlForDependencies" minOccurs="0"/>
                <xsd:element ref="ns2:CSXHash" minOccurs="0"/>
                <xsd:element ref="ns2:CSXSubmissionMarket" minOccurs="0"/>
                <xsd:element ref="ns2:CSXUpdate" minOccurs="0"/>
                <xsd:element ref="ns2:IntlLangReviewDate" minOccurs="0"/>
                <xsd:element ref="ns2:IsDeleted" minOccurs="0"/>
                <xsd:element ref="ns2:APDescription" minOccurs="0"/>
                <xsd:element ref="ns2:DirectSourceMarket" minOccurs="0"/>
                <xsd:element ref="ns2:Downloads" minOccurs="0"/>
                <xsd:element ref="ns2:DSATActionTaken" minOccurs="0"/>
                <xsd:element ref="ns2:APEditor" minOccurs="0"/>
                <xsd:element ref="ns2:EditorialStatus" minOccurs="0"/>
                <xsd:element ref="ns2:EditorialTags" minOccurs="0"/>
                <xsd:element ref="ns2:TPExecutable" minOccurs="0"/>
                <xsd:element ref="ns2:FeatureTagsTaxHTField0" minOccurs="0"/>
                <xsd:element ref="ns2:TPFriendlyName" minOccurs="0"/>
                <xsd:element ref="ns2:FriendlyTitle" minOccurs="0"/>
                <xsd:element ref="ns2:PrimaryImageGen" minOccurs="0"/>
                <xsd:element ref="ns2:HandoffToMSDN" minOccurs="0"/>
                <xsd:element ref="ns2:InProjectListLookup" minOccurs="0"/>
                <xsd:element ref="ns2:TPInstallLocation" minOccurs="0"/>
                <xsd:element ref="ns2:InternalTagsTaxHTField0" minOccurs="0"/>
                <xsd:element ref="ns2:IntlLangReview" minOccurs="0"/>
                <xsd:element ref="ns2:IntlLangReviewer" minOccurs="0"/>
                <xsd:element ref="ns2:MarketSpecific" minOccurs="0"/>
                <xsd:element ref="ns2:LastCompleteVersionLookup" minOccurs="0"/>
                <xsd:element ref="ns2:LastHandOff" minOccurs="0"/>
                <xsd:element ref="ns2:LastModifiedDateTime" minOccurs="0"/>
                <xsd:element ref="ns2:LastPreviewErrorLookup" minOccurs="0"/>
                <xsd:element ref="ns2:LastPreviewResultLookup" minOccurs="0"/>
                <xsd:element ref="ns2:LastPreviewAttemptDateLookup" minOccurs="0"/>
                <xsd:element ref="ns2:LastPreviewedByLookup" minOccurs="0"/>
                <xsd:element ref="ns2:LastPreviewTimeLookup" minOccurs="0"/>
                <xsd:element ref="ns2:LastPreviewVersionLookup" minOccurs="0"/>
                <xsd:element ref="ns2:LastPublishErrorLookup" minOccurs="0"/>
                <xsd:element ref="ns2:LastPublishResultLookup" minOccurs="0"/>
                <xsd:element ref="ns2:LastPublishAttemptDateLookup" minOccurs="0"/>
                <xsd:element ref="ns2:LastPublishedByLookup" minOccurs="0"/>
                <xsd:element ref="ns2:LastPublishTimeLookup" minOccurs="0"/>
                <xsd:element ref="ns2:LastPublishVersionLookup" minOccurs="0"/>
                <xsd:element ref="ns2:TPLaunchHelpLinkType" minOccurs="0"/>
                <xsd:element ref="ns2:LegacyData" minOccurs="0"/>
                <xsd:element ref="ns2:TPLaunchHelpLink" minOccurs="0"/>
                <xsd:element ref="ns2:LocComments" minOccurs="0"/>
                <xsd:element ref="ns2:LocLastLocAttemptVersionLookup" minOccurs="0"/>
                <xsd:element ref="ns2:LocLastLocAttemptVersionTypeLookup" minOccurs="0"/>
                <xsd:element ref="ns2:LocManualTestRequired" minOccurs="0"/>
                <xsd:element ref="ns2:LocMarketGroupTiers2" minOccurs="0"/>
                <xsd:element ref="ns2:LocNewPublishedVersionLookup" minOccurs="0"/>
                <xsd:element ref="ns2:LocOverallHandbackStatusLookup" minOccurs="0"/>
                <xsd:element ref="ns2:LocOverallLocStatusLookup" minOccurs="0"/>
                <xsd:element ref="ns2:LocOverallPreviewStatusLookup" minOccurs="0"/>
                <xsd:element ref="ns2:LocOverallPublishStatusLookup" minOccurs="0"/>
                <xsd:element ref="ns2:IntlLocPriority" minOccurs="0"/>
                <xsd:element ref="ns2:LocProcessedForHandoffsLookup" minOccurs="0"/>
                <xsd:element ref="ns2:LocProcessedForMarketsLookup" minOccurs="0"/>
                <xsd:element ref="ns2:LocPublishedDependentAssetsLookup" minOccurs="0"/>
                <xsd:element ref="ns2:LocPublishedLinkedAssetsLookup" minOccurs="0"/>
                <xsd:element ref="ns2:LocRecommendedHandoff" minOccurs="0"/>
                <xsd:element ref="ns2:LocalizationTagsTaxHTField0" minOccurs="0"/>
                <xsd:element ref="ns2:MachineTranslated" minOccurs="0"/>
                <xsd:element ref="ns2:Manager" minOccurs="0"/>
                <xsd:element ref="ns2:Markets" minOccurs="0"/>
                <xsd:element ref="ns2:Milestone" minOccurs="0"/>
                <xsd:element ref="ns2:TPNamespace" minOccurs="0"/>
                <xsd:element ref="ns2:NumericId" minOccurs="0"/>
                <xsd:element ref="ns2:NumOfRatingsLookup" minOccurs="0"/>
                <xsd:element ref="ns2:OOCacheId" minOccurs="0"/>
                <xsd:element ref="ns2:OpenTemplate" minOccurs="0"/>
                <xsd:element ref="ns2:OriginAsset" minOccurs="0"/>
                <xsd:element ref="ns2:OriginalRelease" minOccurs="0"/>
                <xsd:element ref="ns2:OriginalSourceMarket" minOccurs="0"/>
                <xsd:element ref="ns2:OutputCachingOn" minOccurs="0"/>
                <xsd:element ref="ns2:ParentAssetId" minOccurs="0"/>
                <xsd:element ref="ns2:PlannedPubDate" minOccurs="0"/>
                <xsd:element ref="ns2:PolicheckWords" minOccurs="0"/>
                <xsd:element ref="ns2:BusinessGroup" minOccurs="0"/>
                <xsd:element ref="ns2:UAProjectedTotalWords" minOccurs="0"/>
                <xsd:element ref="ns2:Provider" minOccurs="0"/>
                <xsd:element ref="ns2:Providers" minOccurs="0"/>
                <xsd:element ref="ns2:PublishStatusLookup" minOccurs="0"/>
                <xsd:element ref="ns2:PublishTargets" minOccurs="0"/>
                <xsd:element ref="ns2:RecommendationsModifier" minOccurs="0"/>
                <xsd:element ref="ns2:ArtSampleDocs" minOccurs="0"/>
                <xsd:element ref="ns2:ScenarioTagsTaxHTField0" minOccurs="0"/>
                <xsd:element ref="ns2:ShowIn" minOccurs="0"/>
                <xsd:element ref="ns2:SourceTitle" minOccurs="0"/>
                <xsd:element ref="ns2:CSXSubmissionDate" minOccurs="0"/>
                <xsd:element ref="ns2:SubmitterId" minOccurs="0"/>
                <xsd:element ref="ns2:TaxCatchAll" minOccurs="0"/>
                <xsd:element ref="ns2:TaxCatchAllLabel" minOccurs="0"/>
                <xsd:element ref="ns2:TemplateStatus" minOccurs="0"/>
                <xsd:element ref="ns2:TemplateTemplateType" minOccurs="0"/>
                <xsd:element ref="ns2:ThumbnailAssetId" minOccurs="0"/>
                <xsd:element ref="ns2:TimesCloned" minOccurs="0"/>
                <xsd:element ref="ns2:TrustLevel" minOccurs="0"/>
                <xsd:element ref="ns2:UALocComments" minOccurs="0"/>
                <xsd:element ref="ns2:UALocRecommendation" minOccurs="0"/>
                <xsd:element ref="ns2:UANotes" minOccurs="0"/>
                <xsd:element ref="ns2:TPAppVersion" minOccurs="0"/>
                <xsd:element ref="ns2:VoteCou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73beb7-5857-4685-be1f-d57550cc96cc" elementFormDefault="qualified">
    <xsd:import namespace="http://schemas.microsoft.com/office/2006/documentManagement/types"/>
    <xsd:import namespace="http://schemas.microsoft.com/office/infopath/2007/PartnerControls"/>
    <xsd:element name="AcquiredFrom" ma:index="1" nillable="true" ma:displayName="Acquired From" ma:default="Internal MS" ma:internalName="AcquiredFrom" ma:readOnly="false">
      <xsd:simpleType>
        <xsd:restriction base="dms:Choice">
          <xsd:enumeration value="Internal MS"/>
          <xsd:enumeration value="Community"/>
          <xsd:enumeration value="MVP"/>
          <xsd:enumeration value="Publisher"/>
          <xsd:enumeration value="Partner"/>
          <xsd:enumeration value="None"/>
        </xsd:restriction>
      </xsd:simpleType>
    </xsd:element>
    <xsd:element name="UACurrentWords" ma:index="2" nillable="true" ma:displayName="Actual Word Count" ma:default="" ma:internalName="UACurrentWords" ma:readOnly="false">
      <xsd:simpleType>
        <xsd:restriction base="dms:Unknown"/>
      </xsd:simpleType>
    </xsd:element>
    <xsd:element name="TPApplication" ma:index="3" nillable="true" ma:displayName="Application to Open Template With" ma:default="" ma:internalName="TPApplication">
      <xsd:simpleType>
        <xsd:restriction base="dms:Text"/>
      </xsd:simpleType>
    </xsd:element>
    <xsd:element name="ApprovalLog" ma:index="4" nillable="true" ma:displayName="Approval Log" ma:default="" ma:hidden="true" ma:internalName="ApprovalLog" ma:readOnly="false">
      <xsd:simpleType>
        <xsd:restriction base="dms:Note"/>
      </xsd:simpleType>
    </xsd:element>
    <xsd:element name="ApprovalStatus" ma:index="5" nillable="true" ma:displayName="Approval Status" ma:default="InProgress" ma:internalName="ApprovalStatus" ma:readOnly="false">
      <xsd:simpleType>
        <xsd:restriction base="dms:Choice">
          <xsd:enumeration value="InProgress"/>
          <xsd:enumeration value="Rejected"/>
          <xsd:enumeration value="Questionable"/>
          <xsd:enumeration value="ApprovedAutomatic"/>
          <xsd:enumeration value="ApprovedManual"/>
          <xsd:enumeration value="On Hold"/>
          <xsd:enumeration value="Needs Review"/>
          <xsd:enumeration value="A Violation"/>
          <xsd:enumeration value="Unpublished Violation"/>
        </xsd:restriction>
      </xsd:simpleType>
    </xsd:element>
    <xsd:element name="AssetStart" ma:index="6" nillable="true" ma:displayName="Asset Begin Date" ma:default="[Today]" ma:internalName="AssetStart" ma:readOnly="false">
      <xsd:simpleType>
        <xsd:restriction base="dms:DateTime"/>
      </xsd:simpleType>
    </xsd:element>
    <xsd:element name="AssetExpire" ma:index="7" nillable="true" ma:displayName="Asset End Date" ma:default="2029-01-01T08:00:00Z" ma:format="DateTime" ma:internalName="AssetExpire" ma:readOnly="false">
      <xsd:simpleType>
        <xsd:restriction base="dms:DateTime"/>
      </xsd:simpleType>
    </xsd:element>
    <xsd:element name="AssetId" ma:index="8" nillable="true" ma:displayName="Asset ID" ma:default="" ma:indexed="true" ma:internalName="AssetId" ma:readOnly="false">
      <xsd:simpleType>
        <xsd:restriction base="dms:Text">
          <xsd:maxLength value="255"/>
        </xsd:restriction>
      </xsd:simpleType>
    </xsd:element>
    <xsd:element name="IsSearchable" ma:index="9" nillable="true" ma:displayName="Asset Searchable?" ma:default="true" ma:internalName="IsSearchable" ma:readOnly="false">
      <xsd:simpleType>
        <xsd:restriction base="dms:Boolean"/>
      </xsd:simpleType>
    </xsd:element>
    <xsd:element name="AssetType" ma:index="10" nillable="true" ma:displayName="Asset Type" ma:default="" ma:internalName="AssetType" ma:readOnly="false">
      <xsd:simpleType>
        <xsd:restriction base="dms:Unknown"/>
      </xsd:simpleType>
    </xsd:element>
    <xsd:element name="APAuthor" ma:index="11" nillable="true" ma:displayName="Author" ma:default="" ma:list="UserInfo" ma:internalName="APAuth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verageRating" ma:index="12" nillable="true" ma:displayName="Average Rating" ma:internalName="AverageRating" ma:readOnly="false">
      <xsd:simpleType>
        <xsd:restriction base="dms:Text"/>
      </xsd:simpleType>
    </xsd:element>
    <xsd:element name="BlockPublish" ma:index="13" nillable="true" ma:displayName="Block from Publishing?" ma:default="" ma:internalName="BlockPublish" ma:readOnly="false">
      <xsd:simpleType>
        <xsd:restriction base="dms:Boolean"/>
      </xsd:simpleType>
    </xsd:element>
    <xsd:element name="BugNumber" ma:index="14" nillable="true" ma:displayName="Bug Number" ma:default="" ma:internalName="BugNumber" ma:readOnly="false">
      <xsd:simpleType>
        <xsd:restriction base="dms:Text"/>
      </xsd:simpleType>
    </xsd:element>
    <xsd:element name="CampaignTagsTaxHTField0" ma:index="16" nillable="true" ma:taxonomy="true" ma:internalName="CampaignTagsTaxHTField0" ma:taxonomyFieldName="CampaignTags" ma:displayName="Campaigns" ma:readOnly="false" ma:default="" ma:fieldId="{1df42cc3-2301-4f11-a52a-6ead923c29ed}" ma:taxonomyMulti="true" ma:sspId="8f79753a-75d3-41f5-8ca3-40b843941b4f" ma:termSetId="ca0e50d4-faa1-44ce-961e-bb1441c60e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ClientViewer" ma:index="17" nillable="true" ma:displayName="Client Viewer" ma:default="" ma:internalName="TPClientViewer">
      <xsd:simpleType>
        <xsd:restriction base="dms:Text"/>
      </xsd:simpleType>
    </xsd:element>
    <xsd:element name="ClipArtFilename" ma:index="18" nillable="true" ma:displayName="Clip Art Name" ma:default="" ma:internalName="ClipArtFilename" ma:readOnly="false">
      <xsd:simpleType>
        <xsd:restriction base="dms:Text"/>
      </xsd:simpleType>
    </xsd:element>
    <xsd:element name="TPCommandLine" ma:index="19" nillable="true" ma:displayName="Command Line" ma:default="" ma:internalName="TPCommandLine">
      <xsd:simpleType>
        <xsd:restriction base="dms:Text"/>
      </xsd:simpleType>
    </xsd:element>
    <xsd:element name="TPComponent" ma:index="20" nillable="true" ma:displayName="Component" ma:default="" ma:internalName="TPComponent">
      <xsd:simpleType>
        <xsd:restriction base="dms:Text"/>
      </xsd:simpleType>
    </xsd:element>
    <xsd:element name="ContentItem" ma:index="21" nillable="true" ma:displayName="Content Item" ma:default="" ma:hidden="true" ma:internalName="ContentItem" ma:readOnly="false">
      <xsd:simpleType>
        <xsd:restriction base="dms:Unknown"/>
      </xsd:simpleType>
    </xsd:element>
    <xsd:element name="CrawlForDependencies" ma:index="23" nillable="true" ma:displayName="Crawl for Dependencies?" ma:default="true" ma:internalName="CrawlForDependencies" ma:readOnly="false">
      <xsd:simpleType>
        <xsd:restriction base="dms:Boolean"/>
      </xsd:simpleType>
    </xsd:element>
    <xsd:element name="CSXHash" ma:index="26" nillable="true" ma:displayName="CSX Hash" ma:default="" ma:indexed="true" ma:internalName="CSXHash" ma:readOnly="false">
      <xsd:simpleType>
        <xsd:restriction base="dms:Text"/>
      </xsd:simpleType>
    </xsd:element>
    <xsd:element name="CSXSubmissionMarket" ma:index="27" nillable="true" ma:displayName="CSX Submission Market" ma:default="" ma:list="{2FBD1B11-2ACE-4FDC-B5A3-635D4ADF6F1B}" ma:internalName="CSXSubmissionMarket" ma:readOnly="false" ma:showField="MarketName" ma:web="4873beb7-5857-4685-be1f-d57550cc96cc">
      <xsd:simpleType>
        <xsd:restriction base="dms:Lookup"/>
      </xsd:simpleType>
    </xsd:element>
    <xsd:element name="CSXUpdate" ma:index="28" nillable="true" ma:displayName="CSX Updated?" ma:default="false" ma:internalName="CSXUpdate" ma:readOnly="false">
      <xsd:simpleType>
        <xsd:restriction base="dms:Boolean"/>
      </xsd:simpleType>
    </xsd:element>
    <xsd:element name="IntlLangReviewDate" ma:index="29" nillable="true" ma:displayName="Date to Complete Intl QA" ma:default="" ma:internalName="IntlLangReviewDate" ma:readOnly="false">
      <xsd:simpleType>
        <xsd:restriction base="dms:DateTime"/>
      </xsd:simpleType>
    </xsd:element>
    <xsd:element name="IsDeleted" ma:index="30" nillable="true" ma:displayName="Deleted?" ma:default="" ma:internalName="IsDeleted" ma:readOnly="false">
      <xsd:simpleType>
        <xsd:restriction base="dms:Boolean"/>
      </xsd:simpleType>
    </xsd:element>
    <xsd:element name="APDescription" ma:index="31" nillable="true" ma:displayName="Description" ma:default="" ma:internalName="APDescription" ma:readOnly="false">
      <xsd:simpleType>
        <xsd:restriction base="dms:Note"/>
      </xsd:simpleType>
    </xsd:element>
    <xsd:element name="DirectSourceMarket" ma:index="32" nillable="true" ma:displayName="Direct Source Market Group" ma:default="" ma:internalName="DirectSourceMarket" ma:readOnly="false">
      <xsd:simpleType>
        <xsd:restriction base="dms:Text"/>
      </xsd:simpleType>
    </xsd:element>
    <xsd:element name="Downloads" ma:index="33" nillable="true" ma:displayName="Downloads" ma:default="0" ma:hidden="true" ma:internalName="Downloads" ma:readOnly="false">
      <xsd:simpleType>
        <xsd:restriction base="dms:Unknown"/>
      </xsd:simpleType>
    </xsd:element>
    <xsd:element name="DSATActionTaken" ma:index="34" nillable="true" ma:displayName="DSAT Action Taken" ma:default="" ma:internalName="DSATActionTaken" ma:readOnly="false">
      <xsd:simpleType>
        <xsd:restriction base="dms:Choice">
          <xsd:enumeration value="Best Bets"/>
          <xsd:enumeration value="Expire"/>
          <xsd:enumeration value="Hide"/>
          <xsd:enumeration value="None"/>
        </xsd:restriction>
      </xsd:simpleType>
    </xsd:element>
    <xsd:element name="APEditor" ma:index="35" nillable="true" ma:displayName="Editor" ma:default="" ma:list="UserInfo" ma:internalName="APEdi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ialStatus" ma:index="36" nillable="true" ma:displayName="Editorial Status" ma:default="" ma:internalName="EditorialStatus" ma:readOnly="false">
      <xsd:simpleType>
        <xsd:restriction base="dms:Unknown"/>
      </xsd:simpleType>
    </xsd:element>
    <xsd:element name="EditorialTags" ma:index="37" nillable="true" ma:displayName="Editorial Tags" ma:default="" ma:internalName="EditorialTags">
      <xsd:simpleType>
        <xsd:restriction base="dms:Unknown"/>
      </xsd:simpleType>
    </xsd:element>
    <xsd:element name="TPExecutable" ma:index="38" nillable="true" ma:displayName="Executable" ma:default="" ma:internalName="TPExecutable">
      <xsd:simpleType>
        <xsd:restriction base="dms:Text"/>
      </xsd:simpleType>
    </xsd:element>
    <xsd:element name="FeatureTagsTaxHTField0" ma:index="40" nillable="true" ma:taxonomy="true" ma:internalName="FeatureTagsTaxHTField0" ma:taxonomyFieldName="FeatureTags" ma:displayName="Features" ma:readOnly="false" ma:default="" ma:fieldId="{7fc0d542-15c6-4882-a8e3-13bca44403fb}" ma:taxonomyMulti="true" ma:sspId="8f79753a-75d3-41f5-8ca3-40b843941b4f" ma:termSetId="f1ab6845-967d-4854-a0ba-4ec07f0f8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FriendlyName" ma:index="41" nillable="true" ma:displayName="Friendly Name" ma:default="" ma:internalName="TPFriendlyName">
      <xsd:simpleType>
        <xsd:restriction base="dms:Text"/>
      </xsd:simpleType>
    </xsd:element>
    <xsd:element name="FriendlyTitle" ma:index="42" nillable="true" ma:displayName="Friendly Title" ma:default="" ma:description="Shorter title to be used when displaying search results" ma:internalName="FriendlyTitle" ma:readOnly="false">
      <xsd:simpleType>
        <xsd:restriction base="dms:Text"/>
      </xsd:simpleType>
    </xsd:element>
    <xsd:element name="PrimaryImageGen" ma:index="43" nillable="true" ma:displayName="Generate Images?" ma:default="true" ma:internalName="PrimaryImageGen">
      <xsd:simpleType>
        <xsd:restriction base="dms:Boolean"/>
      </xsd:simpleType>
    </xsd:element>
    <xsd:element name="HandoffToMSDN" ma:index="44" nillable="true" ma:displayName="Handoff To MSDN Date" ma:default="" ma:internalName="HandoffToMSDN" ma:readOnly="false">
      <xsd:simpleType>
        <xsd:restriction base="dms:DateTime"/>
      </xsd:simpleType>
    </xsd:element>
    <xsd:element name="InProjectListLookup" ma:index="45" nillable="true" ma:displayName="InProjectListLookup" ma:list="{9E343742-310B-4684-A24C-1D137CB4B230}" ma:internalName="InProjectListLookup" ma:readOnly="true" ma:showField="InProjectLis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InstallLocation" ma:index="46" nillable="true" ma:displayName="Install Location" ma:default="" ma:internalName="TPInstallLocation">
      <xsd:simpleType>
        <xsd:restriction base="dms:Text"/>
      </xsd:simpleType>
    </xsd:element>
    <xsd:element name="InternalTagsTaxHTField0" ma:index="48" nillable="true" ma:taxonomy="true" ma:internalName="InternalTagsTaxHTField0" ma:taxonomyFieldName="InternalTags" ma:displayName="Internal Tags" ma:readOnly="false" ma:default="" ma:fieldId="{1490b8a4-2706-41ec-b5e3-73176dccf34e}" ma:taxonomyMulti="true" ma:sspId="8f79753a-75d3-41f5-8ca3-40b843941b4f" ma:termSetId="82b6639e-f7fc-4c18-ad2d-003a6e7077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tlLangReview" ma:index="49" nillable="true" ma:displayName="Intl Lang QA Review Required?" ma:default="" ma:internalName="IntlLangReview" ma:readOnly="false">
      <xsd:simpleType>
        <xsd:restriction base="dms:Boolean"/>
      </xsd:simpleType>
    </xsd:element>
    <xsd:element name="IntlLangReviewer" ma:index="50" nillable="true" ma:displayName="Intl Lang QA Reviewer" ma:default="" ma:internalName="IntlLangReviewer" ma:readOnly="false">
      <xsd:simpleType>
        <xsd:restriction base="dms:Text"/>
      </xsd:simpleType>
    </xsd:element>
    <xsd:element name="MarketSpecific" ma:index="51" nillable="true" ma:displayName="Is Market Specific?" ma:default="" ma:internalName="MarketSpecific" ma:readOnly="false">
      <xsd:simpleType>
        <xsd:restriction base="dms:Boolean"/>
      </xsd:simpleType>
    </xsd:element>
    <xsd:element name="LastCompleteVersionLookup" ma:index="52" nillable="true" ma:displayName="Last Complete Version Lookup" ma:default="" ma:list="{9E343742-310B-4684-A24C-1D137CB4B230}" ma:internalName="LastCompleteVersionLookup" ma:readOnly="true" ma:showField="LastComplete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HandOff" ma:index="53" nillable="true" ma:displayName="Last Hand-off" ma:default="" ma:internalName="LastHandOff" ma:readOnly="false">
      <xsd:simpleType>
        <xsd:restriction base="dms:DateTime"/>
      </xsd:simpleType>
    </xsd:element>
    <xsd:element name="LastModifiedDateTime" ma:index="54" nillable="true" ma:displayName="Last Modified Date" ma:default="" ma:internalName="LastModifiedDateTime" ma:readOnly="false">
      <xsd:simpleType>
        <xsd:restriction base="dms:DateTime"/>
      </xsd:simpleType>
    </xsd:element>
    <xsd:element name="LastPreviewErrorLookup" ma:index="55" nillable="true" ma:displayName="Last Preview Attempt Error" ma:default="" ma:list="{9E343742-310B-4684-A24C-1D137CB4B230}" ma:internalName="LastPreviewErrorLookup" ma:readOnly="true" ma:showField="LastPreview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ResultLookup" ma:index="56" nillable="true" ma:displayName="Last Preview Attempt Result" ma:default="" ma:list="{9E343742-310B-4684-A24C-1D137CB4B230}" ma:internalName="LastPreviewResultLookup" ma:readOnly="true" ma:showField="LastPreview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AttemptDateLookup" ma:index="57" nillable="true" ma:displayName="Last Preview Attempted On" ma:default="" ma:list="{9E343742-310B-4684-A24C-1D137CB4B230}" ma:internalName="LastPreviewAttemptDateLookup" ma:readOnly="true" ma:showField="LastPreview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edByLookup" ma:index="58" nillable="true" ma:displayName="Last Previewed By" ma:default="" ma:list="{9E343742-310B-4684-A24C-1D137CB4B230}" ma:internalName="LastPreviewedByLookup" ma:readOnly="true" ma:showField="LastPreview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TimeLookup" ma:index="59" nillable="true" ma:displayName="Last Previewed Date" ma:default="" ma:list="{9E343742-310B-4684-A24C-1D137CB4B230}" ma:internalName="LastPreviewTimeLookup" ma:readOnly="true" ma:showField="LastPreview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VersionLookup" ma:index="60" nillable="true" ma:displayName="Last Previewed Version" ma:default="" ma:list="{9E343742-310B-4684-A24C-1D137CB4B230}" ma:internalName="LastPreviewVersionLookup" ma:readOnly="true" ma:showField="LastPreview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rrorLookup" ma:index="61" nillable="true" ma:displayName="Last Publish Attempt Error" ma:default="" ma:list="{9E343742-310B-4684-A24C-1D137CB4B230}" ma:internalName="LastPublishErrorLookup" ma:readOnly="true" ma:showField="LastPublish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ResultLookup" ma:index="62" nillable="true" ma:displayName="Last Publish Attempt Result" ma:default="" ma:list="{9E343742-310B-4684-A24C-1D137CB4B230}" ma:internalName="LastPublishResultLookup" ma:readOnly="true" ma:showField="LastPublish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AttemptDateLookup" ma:index="63" nillable="true" ma:displayName="Last Publish Attempted On" ma:default="" ma:list="{9E343742-310B-4684-A24C-1D137CB4B230}" ma:internalName="LastPublishAttemptDateLookup" ma:readOnly="true" ma:showField="LastPublish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dByLookup" ma:index="64" nillable="true" ma:displayName="Last Published By" ma:default="" ma:list="{9E343742-310B-4684-A24C-1D137CB4B230}" ma:internalName="LastPublishedByLookup" ma:readOnly="true" ma:showField="LastPublish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TimeLookup" ma:index="65" nillable="true" ma:displayName="Last Published Date" ma:default="" ma:list="{9E343742-310B-4684-A24C-1D137CB4B230}" ma:internalName="LastPublishTimeLookup" ma:readOnly="true" ma:showField="LastPublish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VersionLookup" ma:index="66" nillable="true" ma:displayName="Last Published Version" ma:default="" ma:list="{9E343742-310B-4684-A24C-1D137CB4B230}" ma:internalName="LastPublishVersionLookup" ma:readOnly="true" ma:showField="LastPublish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LaunchHelpLinkType" ma:index="67" nillable="true" ma:displayName="Launch Help Link Type" ma:default="Template" ma:internalName="TPLaunchHelpLinkType">
      <xsd:simpleType>
        <xsd:restriction base="dms:Choice">
          <xsd:enumeration value="Template"/>
          <xsd:enumeration value="Training"/>
          <xsd:enumeration value="URL"/>
          <xsd:enumeration value="None"/>
        </xsd:restriction>
      </xsd:simpleType>
    </xsd:element>
    <xsd:element name="LegacyData" ma:index="68" nillable="true" ma:displayName="Legacy Data" ma:default="" ma:internalName="LegacyData" ma:readOnly="false">
      <xsd:simpleType>
        <xsd:restriction base="dms:Note"/>
      </xsd:simpleType>
    </xsd:element>
    <xsd:element name="TPLaunchHelpLink" ma:index="69" nillable="true" ma:displayName="Link to Launch Help Topic" ma:default="" ma:internalName="TPLaunchHelpLink">
      <xsd:simpleType>
        <xsd:restriction base="dms:Text"/>
      </xsd:simpleType>
    </xsd:element>
    <xsd:element name="LocComments" ma:index="70" nillable="true" ma:displayName="Loc Approval Comments" ma:default="" ma:internalName="LocComments" ma:readOnly="false">
      <xsd:simpleType>
        <xsd:restriction base="dms:Note"/>
      </xsd:simpleType>
    </xsd:element>
    <xsd:element name="LocLastLocAttemptVersionLookup" ma:index="71" nillable="true" ma:displayName="Loc Last Loc Attempt Version" ma:default="" ma:list="{7DD1DCEC-E449-43D3-891F-7DC62F62AD21}" ma:internalName="LocLastLocAttemptVersionLookup" ma:readOnly="false" ma:showField="LastLocAttemptVersion" ma:web="4873beb7-5857-4685-be1f-d57550cc96cc">
      <xsd:simpleType>
        <xsd:restriction base="dms:Lookup"/>
      </xsd:simpleType>
    </xsd:element>
    <xsd:element name="LocLastLocAttemptVersionTypeLookup" ma:index="72" nillable="true" ma:displayName="Loc Last Loc Attempt Version Type" ma:default="" ma:list="{7DD1DCEC-E449-43D3-891F-7DC62F62AD21}" ma:internalName="LocLastLocAttemptVersionTypeLookup" ma:readOnly="true" ma:showField="LastLocAttemptVersionType" ma:web="4873beb7-5857-4685-be1f-d57550cc96cc">
      <xsd:simpleType>
        <xsd:restriction base="dms:Lookup"/>
      </xsd:simpleType>
    </xsd:element>
    <xsd:element name="LocManualTestRequired" ma:index="73" nillable="true" ma:displayName="Loc Manual Test Required" ma:default="" ma:internalName="LocManualTestRequired" ma:readOnly="false">
      <xsd:simpleType>
        <xsd:restriction base="dms:Boolean"/>
      </xsd:simpleType>
    </xsd:element>
    <xsd:element name="LocMarketGroupTiers2" ma:index="74" nillable="true" ma:displayName="Loc Market Group Tiers" ma:internalName="LocMarketGroupTiers2" ma:readOnly="false">
      <xsd:simpleType>
        <xsd:restriction base="dms:Unknown"/>
      </xsd:simpleType>
    </xsd:element>
    <xsd:element name="LocNewPublishedVersionLookup" ma:index="75" nillable="true" ma:displayName="Loc New Published Version Lookup" ma:default="" ma:list="{7DD1DCEC-E449-43D3-891F-7DC62F62AD21}" ma:internalName="LocNewPublishedVersionLookup" ma:readOnly="true" ma:showField="NewPublishedVersion" ma:web="4873beb7-5857-4685-be1f-d57550cc96cc">
      <xsd:simpleType>
        <xsd:restriction base="dms:Lookup"/>
      </xsd:simpleType>
    </xsd:element>
    <xsd:element name="LocOverallHandbackStatusLookup" ma:index="76" nillable="true" ma:displayName="Loc Overall Handback Status" ma:default="" ma:list="{7DD1DCEC-E449-43D3-891F-7DC62F62AD21}" ma:internalName="LocOverallHandbackStatusLookup" ma:readOnly="true" ma:showField="OverallHandbackStatus" ma:web="4873beb7-5857-4685-be1f-d57550cc96cc">
      <xsd:simpleType>
        <xsd:restriction base="dms:Lookup"/>
      </xsd:simpleType>
    </xsd:element>
    <xsd:element name="LocOverallLocStatusLookup" ma:index="77" nillable="true" ma:displayName="Loc Overall Localize Status" ma:default="" ma:list="{7DD1DCEC-E449-43D3-891F-7DC62F62AD21}" ma:internalName="LocOverallLocStatusLookup" ma:readOnly="true" ma:showField="OverallLocStatus" ma:web="4873beb7-5857-4685-be1f-d57550cc96cc">
      <xsd:simpleType>
        <xsd:restriction base="dms:Lookup"/>
      </xsd:simpleType>
    </xsd:element>
    <xsd:element name="LocOverallPreviewStatusLookup" ma:index="78" nillable="true" ma:displayName="Loc Overall Preview Status" ma:default="" ma:list="{7DD1DCEC-E449-43D3-891F-7DC62F62AD21}" ma:internalName="LocOverallPreviewStatusLookup" ma:readOnly="true" ma:showField="OverallPreviewStatus" ma:web="4873beb7-5857-4685-be1f-d57550cc96cc">
      <xsd:simpleType>
        <xsd:restriction base="dms:Lookup"/>
      </xsd:simpleType>
    </xsd:element>
    <xsd:element name="LocOverallPublishStatusLookup" ma:index="79" nillable="true" ma:displayName="Loc Overall Publish Status" ma:default="" ma:list="{7DD1DCEC-E449-43D3-891F-7DC62F62AD21}" ma:internalName="LocOverallPublishStatusLookup" ma:readOnly="true" ma:showField="OverallPublishStatus" ma:web="4873beb7-5857-4685-be1f-d57550cc96cc">
      <xsd:simpleType>
        <xsd:restriction base="dms:Lookup"/>
      </xsd:simpleType>
    </xsd:element>
    <xsd:element name="IntlLocPriority" ma:index="80" nillable="true" ma:displayName="Loc Priority" ma:default="" ma:internalName="IntlLocPriority" ma:readOnly="false">
      <xsd:simpleType>
        <xsd:restriction base="dms:Unknown"/>
      </xsd:simpleType>
    </xsd:element>
    <xsd:element name="LocProcessedForHandoffsLookup" ma:index="81" nillable="true" ma:displayName="Loc Processed For Handoffs" ma:default="" ma:list="{7DD1DCEC-E449-43D3-891F-7DC62F62AD21}" ma:internalName="LocProcessedForHandoffsLookup" ma:readOnly="true" ma:showField="ProcessedForHandoffs" ma:web="4873beb7-5857-4685-be1f-d57550cc96cc">
      <xsd:simpleType>
        <xsd:restriction base="dms:Lookup"/>
      </xsd:simpleType>
    </xsd:element>
    <xsd:element name="LocProcessedForMarketsLookup" ma:index="82" nillable="true" ma:displayName="Loc Processed For Markets" ma:default="" ma:list="{7DD1DCEC-E449-43D3-891F-7DC62F62AD21}" ma:internalName="LocProcessedForMarketsLookup" ma:readOnly="true" ma:showField="ProcessedForMarkets" ma:web="4873beb7-5857-4685-be1f-d57550cc96cc">
      <xsd:simpleType>
        <xsd:restriction base="dms:Lookup"/>
      </xsd:simpleType>
    </xsd:element>
    <xsd:element name="LocPublishedDependentAssetsLookup" ma:index="83" nillable="true" ma:displayName="Loc Published Dependent Assets" ma:default="" ma:list="{7DD1DCEC-E449-43D3-891F-7DC62F62AD21}" ma:internalName="LocPublishedDependentAssetsLookup" ma:readOnly="true" ma:showField="PublishedDependentAssets" ma:web="4873beb7-5857-4685-be1f-d57550cc96cc">
      <xsd:simpleType>
        <xsd:restriction base="dms:Lookup"/>
      </xsd:simpleType>
    </xsd:element>
    <xsd:element name="LocPublishedLinkedAssetsLookup" ma:index="84" nillable="true" ma:displayName="Loc Published Linked Assets" ma:default="" ma:list="{7DD1DCEC-E449-43D3-891F-7DC62F62AD21}" ma:internalName="LocPublishedLinkedAssetsLookup" ma:readOnly="true" ma:showField="PublishedLinkedAssets" ma:web="4873beb7-5857-4685-be1f-d57550cc96cc">
      <xsd:simpleType>
        <xsd:restriction base="dms:Lookup"/>
      </xsd:simpleType>
    </xsd:element>
    <xsd:element name="LocRecommendedHandoff" ma:index="85" nillable="true" ma:displayName="Loc Recommended Handoff" ma:default="" ma:indexed="true" ma:internalName="LocRecommendedHandoff" ma:readOnly="false">
      <xsd:simpleType>
        <xsd:restriction base="dms:Text"/>
      </xsd:simpleType>
    </xsd:element>
    <xsd:element name="LocalizationTagsTaxHTField0" ma:index="87" nillable="true" ma:taxonomy="true" ma:internalName="LocalizationTagsTaxHTField0" ma:taxonomyFieldName="LocalizationTags" ma:displayName="Localization Tags" ma:readOnly="false" ma:default="" ma:fieldId="{00f02cb3-2c7c-424a-9c61-10e9b6878429}" ma:taxonomyMulti="true" ma:sspId="8f79753a-75d3-41f5-8ca3-40b843941b4f" ma:termSetId="5b7703a5-8e8b-4b58-8b31-1cea35331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achineTranslated" ma:index="88" nillable="true" ma:displayName="Machine Translated" ma:default="" ma:internalName="MachineTranslated" ma:readOnly="false">
      <xsd:simpleType>
        <xsd:restriction base="dms:Boolean"/>
      </xsd:simpleType>
    </xsd:element>
    <xsd:element name="Manager" ma:index="89" nillable="true" ma:displayName="Manager" ma:hidden="true" ma:internalName="Manager" ma:readOnly="false">
      <xsd:simpleType>
        <xsd:restriction base="dms:Text"/>
      </xsd:simpleType>
    </xsd:element>
    <xsd:element name="Markets" ma:index="90" nillable="true" ma:displayName="Markets" ma:default="" ma:description="Leave blank to show in all markets" ma:list="{2FBD1B11-2ACE-4FDC-B5A3-635D4ADF6F1B}" ma:internalName="Markets" ma:readOnly="false" ma:showField="MarketNa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ilestone" ma:index="91" nillable="true" ma:displayName="Milestone" ma:default="" ma:internalName="Milestone" ma:readOnly="false">
      <xsd:simpleType>
        <xsd:restriction base="dms:Unknown"/>
      </xsd:simpleType>
    </xsd:element>
    <xsd:element name="TPNamespace" ma:index="94" nillable="true" ma:displayName="Namespace" ma:default="" ma:internalName="TPNamespace">
      <xsd:simpleType>
        <xsd:restriction base="dms:Text"/>
      </xsd:simpleType>
    </xsd:element>
    <xsd:element name="NumericId" ma:index="95" nillable="true" ma:displayName="Numeric ID" ma:default="" ma:indexed="true" ma:internalName="NumericId" ma:readOnly="false">
      <xsd:simpleType>
        <xsd:restriction base="dms:Number"/>
      </xsd:simpleType>
    </xsd:element>
    <xsd:element name="NumOfRatingsLookup" ma:index="96" nillable="true" ma:displayName="NumOfRatings" ma:default="" ma:list="{9E343742-310B-4684-A24C-1D137CB4B230}" ma:internalName="NumOfRatingsLookup" ma:readOnly="true" ma:showField="NumOfRating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OCacheId" ma:index="97" nillable="true" ma:displayName="OOCacheId" ma:internalName="OOCacheId" ma:readOnly="false">
      <xsd:simpleType>
        <xsd:restriction base="dms:Text"/>
      </xsd:simpleType>
    </xsd:element>
    <xsd:element name="OpenTemplate" ma:index="98" nillable="true" ma:displayName="Open Template" ma:default="true" ma:internalName="OpenTemplate">
      <xsd:simpleType>
        <xsd:restriction base="dms:Boolean"/>
      </xsd:simpleType>
    </xsd:element>
    <xsd:element name="OriginAsset" ma:index="99" nillable="true" ma:displayName="Origin Asset" ma:default="" ma:internalName="OriginAsset" ma:readOnly="false">
      <xsd:simpleType>
        <xsd:restriction base="dms:Text"/>
      </xsd:simpleType>
    </xsd:element>
    <xsd:element name="OriginalRelease" ma:index="100" nillable="true" ma:displayName="Original Release" ma:default="15" ma:internalName="OriginalRelease" ma:readOnly="false">
      <xsd:simpleType>
        <xsd:restriction base="dms:Choice">
          <xsd:enumeration value="14"/>
          <xsd:enumeration value="15"/>
          <xsd:enumeration value="16"/>
        </xsd:restriction>
      </xsd:simpleType>
    </xsd:element>
    <xsd:element name="OriginalSourceMarket" ma:index="101" nillable="true" ma:displayName="Original Source Market Group" ma:default="" ma:internalName="OriginalSourceMarket" ma:readOnly="false">
      <xsd:simpleType>
        <xsd:restriction base="dms:Text"/>
      </xsd:simpleType>
    </xsd:element>
    <xsd:element name="OutputCachingOn" ma:index="102" nillable="true" ma:displayName="Output Caching" ma:default="true" ma:hidden="true" ma:internalName="OutputCachingOn" ma:readOnly="false">
      <xsd:simpleType>
        <xsd:restriction base="dms:Boolean"/>
      </xsd:simpleType>
    </xsd:element>
    <xsd:element name="ParentAssetId" ma:index="103" nillable="true" ma:displayName="Parent Asset Id" ma:default="" ma:internalName="ParentAssetId" ma:readOnly="false">
      <xsd:simpleType>
        <xsd:restriction base="dms:Text"/>
      </xsd:simpleType>
    </xsd:element>
    <xsd:element name="PlannedPubDate" ma:index="104" nillable="true" ma:displayName="Planned Publish Date" ma:default="" ma:indexed="true" ma:internalName="PlannedPubDate" ma:readOnly="false">
      <xsd:simpleType>
        <xsd:restriction base="dms:DateTime"/>
      </xsd:simpleType>
    </xsd:element>
    <xsd:element name="PolicheckWords" ma:index="105" nillable="true" ma:displayName="Policheck Words" ma:default="" ma:internalName="PolicheckWords" ma:readOnly="false">
      <xsd:simpleType>
        <xsd:restriction base="dms:Text"/>
      </xsd:simpleType>
    </xsd:element>
    <xsd:element name="BusinessGroup" ma:index="106" nillable="true" ma:displayName="Product Division Owner" ma:default="" ma:internalName="BusinessGroup" ma:readOnly="false">
      <xsd:simpleType>
        <xsd:restriction base="dms:Unknown"/>
      </xsd:simpleType>
    </xsd:element>
    <xsd:element name="UAProjectedTotalWords" ma:index="107" nillable="true" ma:displayName="Projected Word Count" ma:default="" ma:internalName="UAProjectedTotalWords" ma:readOnly="false">
      <xsd:simpleType>
        <xsd:restriction base="dms:Unknown"/>
      </xsd:simpleType>
    </xsd:element>
    <xsd:element name="Provider" ma:index="108" nillable="true" ma:displayName="Provider" ma:default="" ma:internalName="Provider" ma:readOnly="false">
      <xsd:simpleType>
        <xsd:restriction base="dms:Unknown"/>
      </xsd:simpleType>
    </xsd:element>
    <xsd:element name="Providers" ma:index="109" nillable="true" ma:displayName="Providers" ma:default="" ma:internalName="Providers">
      <xsd:simpleType>
        <xsd:restriction base="dms:Unknown"/>
      </xsd:simpleType>
    </xsd:element>
    <xsd:element name="PublishStatusLookup" ma:index="110" nillable="true" ma:displayName="Publish Status" ma:default="" ma:list="{9E343742-310B-4684-A24C-1D137CB4B230}" ma:internalName="PublishStatusLookup" ma:readOnly="false" ma:showField="PublishStatu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shTargets" ma:index="111" nillable="true" ma:displayName="Publish Target" ma:default="OfficeOnlineVNext" ma:internalName="PublishTargets" ma:readOnly="false">
      <xsd:simpleType>
        <xsd:restriction base="dms:Unknown"/>
      </xsd:simpleType>
    </xsd:element>
    <xsd:element name="RecommendationsModifier" ma:index="112" nillable="true" ma:displayName="Recommendations Modifier" ma:default="" ma:internalName="RecommendationsModifier" ma:readOnly="false">
      <xsd:simpleType>
        <xsd:restriction base="dms:Number"/>
      </xsd:simpleType>
    </xsd:element>
    <xsd:element name="ArtSampleDocs" ma:index="113" nillable="true" ma:displayName="Sample Docs" ma:default="" ma:hidden="true" ma:internalName="ArtSampleDocs" ma:readOnly="false">
      <xsd:simpleType>
        <xsd:restriction base="dms:Text"/>
      </xsd:simpleType>
    </xsd:element>
    <xsd:element name="ScenarioTagsTaxHTField0" ma:index="115" nillable="true" ma:taxonomy="true" ma:internalName="ScenarioTagsTaxHTField0" ma:taxonomyFieldName="ScenarioTags" ma:displayName="Scenarios" ma:readOnly="false" ma:default="" ma:fieldId="{93aef74d-6c78-4815-8310-51477dceeccc}" ma:taxonomyMulti="true" ma:sspId="8f79753a-75d3-41f5-8ca3-40b843941b4f" ma:termSetId="4b7d5f16-e2f2-4fc0-bab3-6e8b931e57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owIn" ma:index="117" nillable="true" ma:displayName="Show In" ma:default="Show everywhere" ma:internalName="ShowIn" ma:readOnly="false">
      <xsd:simpleType>
        <xsd:restriction base="dms:Choice">
          <xsd:enumeration value="Hide on web"/>
          <xsd:enumeration value="On Web no search"/>
          <xsd:enumeration value="Show everywhere"/>
          <xsd:enumeration value="Special use only"/>
        </xsd:restriction>
      </xsd:simpleType>
    </xsd:element>
    <xsd:element name="SourceTitle" ma:index="118" nillable="true" ma:displayName="Source Title" ma:default="" ma:indexed="true" ma:internalName="SourceTitle" ma:readOnly="false">
      <xsd:simpleType>
        <xsd:restriction base="dms:Text"/>
      </xsd:simpleType>
    </xsd:element>
    <xsd:element name="CSXSubmissionDate" ma:index="119" nillable="true" ma:displayName="Submission Date" ma:default="" ma:internalName="CSXSubmissionDate" ma:readOnly="false">
      <xsd:simpleType>
        <xsd:restriction base="dms:DateTime"/>
      </xsd:simpleType>
    </xsd:element>
    <xsd:element name="SubmitterId" ma:index="120" nillable="true" ma:displayName="Submitter ID" ma:default="" ma:internalName="SubmitterId" ma:readOnly="false">
      <xsd:simpleType>
        <xsd:restriction base="dms:Text"/>
      </xsd:simpleType>
    </xsd:element>
    <xsd:element name="TaxCatchAll" ma:index="121" nillable="true" ma:displayName="Taxonomy Catch All Column" ma:hidden="true" ma:list="{530f955b-6704-4601-bd83-f81d87f1e440}" ma:internalName="TaxCatchAll" ma:showField="CatchAllData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2" nillable="true" ma:displayName="Taxonomy Catch All Column1" ma:hidden="true" ma:list="{530f955b-6704-4601-bd83-f81d87f1e440}" ma:internalName="TaxCatchAllLabel" ma:readOnly="true" ma:showField="CatchAllDataLabel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emplateStatus" ma:index="123" nillable="true" ma:displayName="Template Status" ma:default="" ma:internalName="TemplateStatus">
      <xsd:simpleType>
        <xsd:restriction base="dms:Unknown"/>
      </xsd:simpleType>
    </xsd:element>
    <xsd:element name="TemplateTemplateType" ma:index="124" nillable="true" ma:displayName="Template Type" ma:default="" ma:internalName="TemplateTemplateType">
      <xsd:simpleType>
        <xsd:restriction base="dms:Unknown"/>
      </xsd:simpleType>
    </xsd:element>
    <xsd:element name="ThumbnailAssetId" ma:index="125" nillable="true" ma:displayName="Thumbnail Image Asset" ma:default="" ma:internalName="ThumbnailAssetId" ma:readOnly="false">
      <xsd:simpleType>
        <xsd:restriction base="dms:Text"/>
      </xsd:simpleType>
    </xsd:element>
    <xsd:element name="TimesCloned" ma:index="126" nillable="true" ma:displayName="Times Cloned" ma:default="" ma:internalName="TimesCloned" ma:readOnly="false">
      <xsd:simpleType>
        <xsd:restriction base="dms:Number"/>
      </xsd:simpleType>
    </xsd:element>
    <xsd:element name="TrustLevel" ma:index="128" nillable="true" ma:displayName="Trust Level" ma:default="1 Microsoft Managed Content" ma:internalName="TrustLevel" ma:readOnly="false">
      <xsd:simpleType>
        <xsd:restriction base="dms:Unknown"/>
      </xsd:simpleType>
    </xsd:element>
    <xsd:element name="UALocComments" ma:index="129" nillable="true" ma:displayName="UA Loc Comments" ma:default="" ma:internalName="UALocComments" ma:readOnly="false">
      <xsd:simpleType>
        <xsd:restriction base="dms:Note"/>
      </xsd:simpleType>
    </xsd:element>
    <xsd:element name="UALocRecommendation" ma:index="130" nillable="true" ma:displayName="UA Loc Recommendation" ma:default="Localize" ma:internalName="UALocRecommendation" ma:readOnly="false">
      <xsd:simpleType>
        <xsd:restriction base="dms:Choice">
          <xsd:enumeration value="Localize"/>
          <xsd:enumeration value="Never Localize"/>
          <xsd:enumeration value="Priority Localize"/>
        </xsd:restriction>
      </xsd:simpleType>
    </xsd:element>
    <xsd:element name="UANotes" ma:index="131" nillable="true" ma:displayName="UA Notes" ma:default="" ma:internalName="UANotes" ma:readOnly="false">
      <xsd:simpleType>
        <xsd:restriction base="dms:Note"/>
      </xsd:simpleType>
    </xsd:element>
    <xsd:element name="TPAppVersion" ma:index="132" nillable="true" ma:displayName="Version" ma:default="" ma:internalName="TPAppVersion">
      <xsd:simpleType>
        <xsd:restriction base="dms:Text"/>
      </xsd:simpleType>
    </xsd:element>
    <xsd:element name="VoteCount" ma:index="133" nillable="true" ma:displayName="Vote Count" ma:default="" ma:internalName="VoteCount" ma:readOnly="fals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2" ma:displayName="Content Type"/>
        <xsd:element ref="dc:title" minOccurs="0" maxOccurs="1" ma:index="12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irectSourceMarket xmlns="4873beb7-5857-4685-be1f-d57550cc96cc" xsi:nil="true"/>
    <ApprovalStatus xmlns="4873beb7-5857-4685-be1f-d57550cc96cc">InProgress</ApprovalStatus>
    <MarketSpecific xmlns="4873beb7-5857-4685-be1f-d57550cc96cc">false</MarketSpecific>
    <LocComments xmlns="4873beb7-5857-4685-be1f-d57550cc96cc" xsi:nil="true"/>
    <ThumbnailAssetId xmlns="4873beb7-5857-4685-be1f-d57550cc96cc" xsi:nil="true"/>
    <PrimaryImageGen xmlns="4873beb7-5857-4685-be1f-d57550cc96cc">false</PrimaryImageGen>
    <LegacyData xmlns="4873beb7-5857-4685-be1f-d57550cc96cc" xsi:nil="true"/>
    <LocRecommendedHandoff xmlns="4873beb7-5857-4685-be1f-d57550cc96cc" xsi:nil="true"/>
    <BusinessGroup xmlns="4873beb7-5857-4685-be1f-d57550cc96cc" xsi:nil="true"/>
    <BlockPublish xmlns="4873beb7-5857-4685-be1f-d57550cc96cc">false</BlockPublish>
    <TPFriendlyName xmlns="4873beb7-5857-4685-be1f-d57550cc96cc" xsi:nil="true"/>
    <NumericId xmlns="4873beb7-5857-4685-be1f-d57550cc96cc" xsi:nil="true"/>
    <APEditor xmlns="4873beb7-5857-4685-be1f-d57550cc96cc">
      <UserInfo>
        <DisplayName/>
        <AccountId xsi:nil="true"/>
        <AccountType/>
      </UserInfo>
    </APEditor>
    <SourceTitle xmlns="4873beb7-5857-4685-be1f-d57550cc96cc" xsi:nil="true"/>
    <OpenTemplate xmlns="4873beb7-5857-4685-be1f-d57550cc96cc">true</OpenTemplate>
    <UALocComments xmlns="4873beb7-5857-4685-be1f-d57550cc96cc" xsi:nil="true"/>
    <ParentAssetId xmlns="4873beb7-5857-4685-be1f-d57550cc96cc" xsi:nil="true"/>
    <IntlLangReviewDate xmlns="4873beb7-5857-4685-be1f-d57550cc96cc" xsi:nil="true"/>
    <FeatureTagsTaxHTField0 xmlns="4873beb7-5857-4685-be1f-d57550cc96cc">
      <Terms xmlns="http://schemas.microsoft.com/office/infopath/2007/PartnerControls"/>
    </FeatureTagsTaxHTField0>
    <PublishStatusLookup xmlns="4873beb7-5857-4685-be1f-d57550cc96cc">
      <Value>1360511</Value>
    </PublishStatusLookup>
    <Providers xmlns="4873beb7-5857-4685-be1f-d57550cc96cc" xsi:nil="true"/>
    <MachineTranslated xmlns="4873beb7-5857-4685-be1f-d57550cc96cc">false</MachineTranslated>
    <OriginalSourceMarket xmlns="4873beb7-5857-4685-be1f-d57550cc96cc" xsi:nil="true"/>
    <APDescription xmlns="4873beb7-5857-4685-be1f-d57550cc96cc" xsi:nil="true"/>
    <ClipArtFilename xmlns="4873beb7-5857-4685-be1f-d57550cc96cc" xsi:nil="true"/>
    <ContentItem xmlns="4873beb7-5857-4685-be1f-d57550cc96cc" xsi:nil="true"/>
    <TPInstallLocation xmlns="4873beb7-5857-4685-be1f-d57550cc96cc" xsi:nil="true"/>
    <PublishTargets xmlns="4873beb7-5857-4685-be1f-d57550cc96cc">OfficeOnlineVNext</PublishTargets>
    <TimesCloned xmlns="4873beb7-5857-4685-be1f-d57550cc96cc" xsi:nil="true"/>
    <AssetStart xmlns="4873beb7-5857-4685-be1f-d57550cc96cc">2011-12-12T13:37:00+00:00</AssetStart>
    <Provider xmlns="4873beb7-5857-4685-be1f-d57550cc96cc" xsi:nil="true"/>
    <AcquiredFrom xmlns="4873beb7-5857-4685-be1f-d57550cc96cc">Internal MS</AcquiredFrom>
    <FriendlyTitle xmlns="4873beb7-5857-4685-be1f-d57550cc96cc" xsi:nil="true"/>
    <LastHandOff xmlns="4873beb7-5857-4685-be1f-d57550cc96cc" xsi:nil="true"/>
    <TPClientViewer xmlns="4873beb7-5857-4685-be1f-d57550cc96cc" xsi:nil="true"/>
    <UACurrentWords xmlns="4873beb7-5857-4685-be1f-d57550cc96cc" xsi:nil="true"/>
    <ArtSampleDocs xmlns="4873beb7-5857-4685-be1f-d57550cc96cc" xsi:nil="true"/>
    <UALocRecommendation xmlns="4873beb7-5857-4685-be1f-d57550cc96cc">Localize</UALocRecommendation>
    <Manager xmlns="4873beb7-5857-4685-be1f-d57550cc96cc" xsi:nil="true"/>
    <ShowIn xmlns="4873beb7-5857-4685-be1f-d57550cc96cc">Show everywhere</ShowIn>
    <UANotes xmlns="4873beb7-5857-4685-be1f-d57550cc96cc" xsi:nil="true"/>
    <TemplateStatus xmlns="4873beb7-5857-4685-be1f-d57550cc96cc">Complete</TemplateStatus>
    <InternalTagsTaxHTField0 xmlns="4873beb7-5857-4685-be1f-d57550cc96cc">
      <Terms xmlns="http://schemas.microsoft.com/office/infopath/2007/PartnerControls"/>
    </InternalTagsTaxHTField0>
    <CSXHash xmlns="4873beb7-5857-4685-be1f-d57550cc96cc" xsi:nil="true"/>
    <Downloads xmlns="4873beb7-5857-4685-be1f-d57550cc96cc">0</Downloads>
    <VoteCount xmlns="4873beb7-5857-4685-be1f-d57550cc96cc" xsi:nil="true"/>
    <OOCacheId xmlns="4873beb7-5857-4685-be1f-d57550cc96cc" xsi:nil="true"/>
    <IsDeleted xmlns="4873beb7-5857-4685-be1f-d57550cc96cc">false</IsDeleted>
    <AssetExpire xmlns="4873beb7-5857-4685-be1f-d57550cc96cc">2035-01-01T08:00:00+00:00</AssetExpire>
    <DSATActionTaken xmlns="4873beb7-5857-4685-be1f-d57550cc96cc" xsi:nil="true"/>
    <CSXSubmissionMarket xmlns="4873beb7-5857-4685-be1f-d57550cc96cc" xsi:nil="true"/>
    <TPExecutable xmlns="4873beb7-5857-4685-be1f-d57550cc96cc" xsi:nil="true"/>
    <SubmitterId xmlns="4873beb7-5857-4685-be1f-d57550cc96cc" xsi:nil="true"/>
    <EditorialTags xmlns="4873beb7-5857-4685-be1f-d57550cc96cc" xsi:nil="true"/>
    <ApprovalLog xmlns="4873beb7-5857-4685-be1f-d57550cc96cc" xsi:nil="true"/>
    <AssetType xmlns="4873beb7-5857-4685-be1f-d57550cc96cc">TP</AssetType>
    <BugNumber xmlns="4873beb7-5857-4685-be1f-d57550cc96cc" xsi:nil="true"/>
    <CSXSubmissionDate xmlns="4873beb7-5857-4685-be1f-d57550cc96cc" xsi:nil="true"/>
    <CSXUpdate xmlns="4873beb7-5857-4685-be1f-d57550cc96cc">false</CSXUpdate>
    <Milestone xmlns="4873beb7-5857-4685-be1f-d57550cc96cc" xsi:nil="true"/>
    <RecommendationsModifier xmlns="4873beb7-5857-4685-be1f-d57550cc96cc" xsi:nil="true"/>
    <OriginAsset xmlns="4873beb7-5857-4685-be1f-d57550cc96cc" xsi:nil="true"/>
    <TPComponent xmlns="4873beb7-5857-4685-be1f-d57550cc96cc" xsi:nil="true"/>
    <AssetId xmlns="4873beb7-5857-4685-be1f-d57550cc96cc">TP102801114</AssetId>
    <IntlLocPriority xmlns="4873beb7-5857-4685-be1f-d57550cc96cc" xsi:nil="true"/>
    <PolicheckWords xmlns="4873beb7-5857-4685-be1f-d57550cc96cc" xsi:nil="true"/>
    <TPLaunchHelpLink xmlns="4873beb7-5857-4685-be1f-d57550cc96cc" xsi:nil="true"/>
    <TPApplication xmlns="4873beb7-5857-4685-be1f-d57550cc96cc" xsi:nil="true"/>
    <CrawlForDependencies xmlns="4873beb7-5857-4685-be1f-d57550cc96cc">false</CrawlForDependencies>
    <HandoffToMSDN xmlns="4873beb7-5857-4685-be1f-d57550cc96cc" xsi:nil="true"/>
    <PlannedPubDate xmlns="4873beb7-5857-4685-be1f-d57550cc96cc" xsi:nil="true"/>
    <IntlLangReviewer xmlns="4873beb7-5857-4685-be1f-d57550cc96cc" xsi:nil="true"/>
    <TrustLevel xmlns="4873beb7-5857-4685-be1f-d57550cc96cc">1 Microsoft Managed Content</TrustLevel>
    <LocLastLocAttemptVersionLookup xmlns="4873beb7-5857-4685-be1f-d57550cc96cc">706531</LocLastLocAttemptVersionLookup>
    <IsSearchable xmlns="4873beb7-5857-4685-be1f-d57550cc96cc">true</IsSearchable>
    <TemplateTemplateType xmlns="4873beb7-5857-4685-be1f-d57550cc96cc">PowerPoint Presentation Template</TemplateTemplateType>
    <CampaignTagsTaxHTField0 xmlns="4873beb7-5857-4685-be1f-d57550cc96cc">
      <Terms xmlns="http://schemas.microsoft.com/office/infopath/2007/PartnerControls"/>
    </CampaignTagsTaxHTField0>
    <TPNamespace xmlns="4873beb7-5857-4685-be1f-d57550cc96cc" xsi:nil="true"/>
    <TaxCatchAll xmlns="4873beb7-5857-4685-be1f-d57550cc96cc"/>
    <Markets xmlns="4873beb7-5857-4685-be1f-d57550cc96cc"/>
    <UAProjectedTotalWords xmlns="4873beb7-5857-4685-be1f-d57550cc96cc" xsi:nil="true"/>
    <IntlLangReview xmlns="4873beb7-5857-4685-be1f-d57550cc96cc">false</IntlLangReview>
    <OutputCachingOn xmlns="4873beb7-5857-4685-be1f-d57550cc96cc">false</OutputCachingOn>
    <AverageRating xmlns="4873beb7-5857-4685-be1f-d57550cc96cc" xsi:nil="true"/>
    <APAuthor xmlns="4873beb7-5857-4685-be1f-d57550cc96cc">
      <UserInfo>
        <DisplayName>REDMOND\v-soujap</DisplayName>
        <AccountId>1954</AccountId>
        <AccountType/>
      </UserInfo>
    </APAuthor>
    <LocManualTestRequired xmlns="4873beb7-5857-4685-be1f-d57550cc96cc">false</LocManualTestRequired>
    <TPCommandLine xmlns="4873beb7-5857-4685-be1f-d57550cc96cc" xsi:nil="true"/>
    <TPAppVersion xmlns="4873beb7-5857-4685-be1f-d57550cc96cc" xsi:nil="true"/>
    <EditorialStatus xmlns="4873beb7-5857-4685-be1f-d57550cc96cc">Complete</EditorialStatus>
    <LastModifiedDateTime xmlns="4873beb7-5857-4685-be1f-d57550cc96cc" xsi:nil="true"/>
    <ScenarioTagsTaxHTField0 xmlns="4873beb7-5857-4685-be1f-d57550cc96cc">
      <Terms xmlns="http://schemas.microsoft.com/office/infopath/2007/PartnerControls"/>
    </ScenarioTagsTaxHTField0>
    <OriginalRelease xmlns="4873beb7-5857-4685-be1f-d57550cc96cc">14</OriginalRelease>
    <TPLaunchHelpLinkType xmlns="4873beb7-5857-4685-be1f-d57550cc96cc">Template</TPLaunchHelpLinkType>
    <LocalizationTagsTaxHTField0 xmlns="4873beb7-5857-4685-be1f-d57550cc96cc">
      <Terms xmlns="http://schemas.microsoft.com/office/infopath/2007/PartnerControls"/>
    </LocalizationTagsTaxHTField0>
    <LocMarketGroupTiers2 xmlns="4873beb7-5857-4685-be1f-d57550cc96cc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6EB9514F-6A45-47F4-BC6D-A865E297171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873beb7-5857-4685-be1f-d57550cc96c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335E791-7449-4708-8DE9-182EC4D8A134}">
  <ds:schemaRefs>
    <ds:schemaRef ds:uri="http://purl.org/dc/dcmitype/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4873beb7-5857-4685-be1f-d57550cc96cc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3C20563B-C646-42AF-9D0D-76DF086793C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Parcel</Template>
  <TotalTime>2030</TotalTime>
  <Words>625</Words>
  <Application>Microsoft Office PowerPoint</Application>
  <PresentationFormat>Personnalisé</PresentationFormat>
  <Paragraphs>135</Paragraphs>
  <Slides>14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23" baseType="lpstr">
      <vt:lpstr>Arial</vt:lpstr>
      <vt:lpstr>Century</vt:lpstr>
      <vt:lpstr>Courier New</vt:lpstr>
      <vt:lpstr>Georgia</vt:lpstr>
      <vt:lpstr>Georgia Pro</vt:lpstr>
      <vt:lpstr>Georgia Pro Black</vt:lpstr>
      <vt:lpstr>Gill Sans MT</vt:lpstr>
      <vt:lpstr>Times New Roman</vt:lpstr>
      <vt:lpstr>Expédition</vt:lpstr>
      <vt:lpstr>           Inscription                           des Cultures créoles au Patrimoine culturel immatériel de l’UNESCO  Inscription of Creole Cultures  to the Intangible Cultural Heritage of UNESCO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 avec le soutien de / with the support of  Wallonie-Bruxelles International </vt:lpstr>
      <vt:lpstr> 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Inscription                           des                                                                                                                      Cultures créoles                                          au Patrimoine culturel immatériel de   l’  UNESCO Inscription of Creole Cultures to the Intangible Cultural Heritage of UNESCO</dc:title>
  <dc:creator>Marc LINTS</dc:creator>
  <cp:lastModifiedBy>Marc LINTS</cp:lastModifiedBy>
  <cp:revision>78</cp:revision>
  <dcterms:created xsi:type="dcterms:W3CDTF">2019-07-04T14:20:04Z</dcterms:created>
  <dcterms:modified xsi:type="dcterms:W3CDTF">2019-09-03T08:15:24Z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0x0101006EDDDB5EE6D98C44930B742096920B300400F5B6D36B3EF94B4E9A635CDF2A18F5B8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