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83" r:id="rId16"/>
    <p:sldId id="282" r:id="rId17"/>
    <p:sldId id="278" r:id="rId18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89970" autoAdjust="0"/>
  </p:normalViewPr>
  <p:slideViewPr>
    <p:cSldViewPr>
      <p:cViewPr varScale="1">
        <p:scale>
          <a:sx n="75" d="100"/>
          <a:sy n="75" d="100"/>
        </p:scale>
        <p:origin x="56" y="19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5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40C1E91-458B-40CA-AEBC-AAFA0721C1D3}" type="datetime1">
              <a:rPr lang="fr-FR" smtClean="0"/>
              <a:t>03/09/2019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34A4844B-5D5D-4D8E-9E71-6B297DF4019B}" type="slidenum">
              <a:rPr lang="fr-FR" smtClean="0"/>
              <a:pPr algn="r"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898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308F28D-D3CB-4FF4-9479-65D4FDB782A1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8DE0FDE7-FE71-46E3-9512-437B13AD5F4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69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8DE0FDE7-FE71-46E3-9512-437B13AD5F46}" type="slidenum">
              <a:rPr lang="fr-FR" smtClean="0"/>
              <a:pPr algn="r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52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8DE0FDE7-FE71-46E3-9512-437B13AD5F46}" type="slidenum">
              <a:rPr lang="fr-FR" smtClean="0"/>
              <a:pPr algn="r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47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799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4492" y="4352544"/>
            <a:ext cx="6799841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82C7-A1B2-40BC-95F7-A46807944341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F068-BE14-4467-B758-E9846A263369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3924-586D-4D01-864F-9EC9E16E7527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0858" y="937260"/>
            <a:ext cx="1298270" cy="498348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0555" y="937260"/>
            <a:ext cx="6196875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45D7-E70A-4C16-AB3F-24C6FCA26A30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6836-97B3-4DF8-8AA7-B0CA9EB19AB4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799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4492" y="4352465"/>
            <a:ext cx="6799841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D19-0231-43F4-8702-092A916FFF8F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500" y="2638044"/>
            <a:ext cx="4270659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6665" y="2638044"/>
            <a:ext cx="4269135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AF3-2023-4DA7-8522-F7BB47832D57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024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024" y="3143250"/>
            <a:ext cx="4269136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6666" y="3143250"/>
            <a:ext cx="425237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6665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FBB8-1B78-4C26-9EEF-FF5F7B3D10F7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D19-0231-43F4-8702-092A916FFF8F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DA7A-05F0-45E5-A847-1AF6712AA55A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44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462" y="2243829"/>
            <a:ext cx="4485488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4326" y="804672"/>
            <a:ext cx="4814586" cy="5248656"/>
          </a:xfrm>
        </p:spPr>
        <p:txBody>
          <a:bodyPr>
            <a:normAutofit/>
          </a:bodyPr>
          <a:lstStyle>
            <a:lvl1pPr>
              <a:defRPr sz="1899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8"/>
            <a:ext cx="3793772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734-6AF8-4CDA-9BFD-97CF187558EE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4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313" y="2243828"/>
            <a:ext cx="4493827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4412" y="0"/>
            <a:ext cx="6100508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9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9"/>
            <a:ext cx="3793772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21A0BFA-6A9C-417D-A0E7-6517BD182971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0555" y="964692"/>
            <a:ext cx="772771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0555" y="2638045"/>
            <a:ext cx="772771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19392" y="6238816"/>
            <a:ext cx="2753029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AAA6D19-0231-43F4-8702-092A916FFF8F}" type="datetime1">
              <a:rPr lang="fr-FR" smtClean="0"/>
              <a:pPr/>
              <a:t>03/09/2019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9784" y="6236208"/>
            <a:ext cx="58996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6120" y="6217920"/>
            <a:ext cx="365665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r"/>
            <a:fld id="{299542E4-2CCF-42F6-9D92-ED568035133D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58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126" rtl="0" eaLnBrk="1" latinLnBrk="0" hangingPunct="1">
        <a:lnSpc>
          <a:spcPct val="90000"/>
        </a:lnSpc>
        <a:spcBef>
          <a:spcPct val="0"/>
        </a:spcBef>
        <a:buNone/>
        <a:defRPr sz="2799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79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06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594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126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657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469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3868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85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210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1923" y="332656"/>
            <a:ext cx="8812089" cy="3960440"/>
          </a:xfrm>
        </p:spPr>
        <p:txBody>
          <a:bodyPr rtlCol="0">
            <a:normAutofit fontScale="90000"/>
          </a:bodyPr>
          <a:lstStyle/>
          <a:p>
            <a:r>
              <a:rPr lang="fr-BE" sz="3200" b="1" dirty="0">
                <a:latin typeface="Georgia Pro Black" panose="020B0604020202020204" pitchFamily="18" charset="0"/>
              </a:rPr>
              <a:t>         </a:t>
            </a:r>
            <a:br>
              <a:rPr lang="fr-BE" sz="3200" b="1" dirty="0">
                <a:latin typeface="Georgia Pro Black" panose="020B0604020202020204" pitchFamily="18" charset="0"/>
              </a:rPr>
            </a:br>
            <a:br>
              <a:rPr lang="fr-BE" sz="3200" b="1" dirty="0">
                <a:latin typeface="Georgia Pro Black" panose="020B0604020202020204" pitchFamily="18" charset="0"/>
              </a:rPr>
            </a:br>
            <a:r>
              <a:rPr lang="fr-BE" sz="3100" b="1" dirty="0">
                <a:latin typeface="Georgia Pro Black" panose="020B0604020202020204" pitchFamily="18" charset="0"/>
              </a:rPr>
              <a:t>Inscription                          </a:t>
            </a:r>
            <a:br>
              <a:rPr lang="fr-BE" sz="3100" b="1" dirty="0">
                <a:latin typeface="Georgia Pro Black" panose="020B0604020202020204" pitchFamily="18" charset="0"/>
              </a:rPr>
            </a:br>
            <a:r>
              <a:rPr lang="fr-BE" sz="3100" b="1" dirty="0">
                <a:latin typeface="Georgia Pro Black" panose="020B0604020202020204" pitchFamily="18" charset="0"/>
              </a:rPr>
              <a:t>des Cultures créoles au Patrimoine culturel immatériel de l’UNESCO</a:t>
            </a:r>
            <a:br>
              <a:rPr lang="fr-BE" sz="3100" b="1" dirty="0">
                <a:latin typeface="Georgia Pro Black" panose="02040A02050405020203" pitchFamily="18" charset="0"/>
              </a:rPr>
            </a:br>
            <a:br>
              <a:rPr lang="fr-BE" sz="3100" b="1" i="1" dirty="0">
                <a:latin typeface="Georgia Pro Black" panose="02040A02050405020203" pitchFamily="18" charset="0"/>
              </a:rPr>
            </a:br>
            <a:r>
              <a:rPr lang="en-GB" sz="3100" b="1" i="1" dirty="0">
                <a:latin typeface="Georgia Pro Black" panose="02040A02050405020203" pitchFamily="18" charset="0"/>
              </a:rPr>
              <a:t>Inscription of Creole Cultures </a:t>
            </a:r>
            <a:br>
              <a:rPr lang="en-GB" sz="3100" b="1" i="1" dirty="0">
                <a:latin typeface="Georgia Pro Black" panose="02040A02050405020203" pitchFamily="18" charset="0"/>
              </a:rPr>
            </a:br>
            <a:r>
              <a:rPr lang="en-GB" sz="3100" b="1" i="1" dirty="0">
                <a:latin typeface="Georgia Pro Black" panose="02040A02050405020203" pitchFamily="18" charset="0"/>
              </a:rPr>
              <a:t>to the Intangible Cultural Heritage of UNESCO</a:t>
            </a:r>
            <a:br>
              <a:rPr lang="fr-BE" sz="3200" dirty="0">
                <a:latin typeface="Georgia Pro Black" panose="02040A02050405020203" pitchFamily="18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788" y="4509120"/>
            <a:ext cx="11305255" cy="2160240"/>
          </a:xfrm>
        </p:spPr>
        <p:txBody>
          <a:bodyPr rtlCol="0">
            <a:normAutofit/>
          </a:bodyPr>
          <a:lstStyle/>
          <a:p>
            <a:r>
              <a:rPr lang="fr-FR" b="1" dirty="0"/>
              <a:t>3rd country </a:t>
            </a:r>
            <a:r>
              <a:rPr lang="fr-FR" b="1" dirty="0" err="1"/>
              <a:t>Conference</a:t>
            </a:r>
            <a:r>
              <a:rPr lang="fr-FR" b="1" dirty="0"/>
              <a:t> </a:t>
            </a:r>
          </a:p>
          <a:p>
            <a:r>
              <a:rPr lang="fr-FR" b="1" dirty="0"/>
              <a:t>“</a:t>
            </a:r>
            <a:r>
              <a:rPr lang="fr-FR" sz="2200" b="1" dirty="0" err="1"/>
              <a:t>Creole</a:t>
            </a:r>
            <a:r>
              <a:rPr lang="fr-FR" sz="2200" b="1" dirty="0"/>
              <a:t> as Cultural </a:t>
            </a:r>
            <a:r>
              <a:rPr lang="fr-FR" sz="2200" b="1" dirty="0" err="1"/>
              <a:t>Heritage</a:t>
            </a:r>
            <a:r>
              <a:rPr lang="fr-FR" sz="2200" b="1" dirty="0"/>
              <a:t>: </a:t>
            </a:r>
            <a:r>
              <a:rPr lang="fr-FR" sz="2200" b="1" dirty="0" err="1"/>
              <a:t>Framing</a:t>
            </a:r>
            <a:r>
              <a:rPr lang="fr-FR" sz="2200" b="1" dirty="0"/>
              <a:t>, </a:t>
            </a:r>
            <a:r>
              <a:rPr lang="fr-FR" sz="2200" b="1" dirty="0" err="1"/>
              <a:t>strengthening</a:t>
            </a:r>
            <a:r>
              <a:rPr lang="fr-FR" sz="2200" b="1" dirty="0"/>
              <a:t> and </a:t>
            </a:r>
            <a:r>
              <a:rPr lang="fr-FR" sz="2200" b="1" dirty="0" err="1"/>
              <a:t>Advocating</a:t>
            </a:r>
            <a:r>
              <a:rPr lang="fr-FR" sz="2200" b="1" dirty="0"/>
              <a:t>.”</a:t>
            </a:r>
          </a:p>
          <a:p>
            <a:r>
              <a:rPr lang="fr-FR" b="1" dirty="0"/>
              <a:t>August 15th and 16th, 2019 </a:t>
            </a:r>
          </a:p>
          <a:p>
            <a:r>
              <a:rPr lang="fr-FR" b="1" dirty="0" err="1"/>
              <a:t>University</a:t>
            </a:r>
            <a:r>
              <a:rPr lang="fr-FR" b="1" dirty="0"/>
              <a:t> of the West </a:t>
            </a:r>
            <a:r>
              <a:rPr lang="fr-FR" b="1" dirty="0" err="1"/>
              <a:t>Indies</a:t>
            </a:r>
            <a:r>
              <a:rPr lang="fr-FR" b="1" dirty="0"/>
              <a:t> (UWI) Open Campus-</a:t>
            </a:r>
            <a:r>
              <a:rPr lang="fr-FR" b="1" dirty="0" err="1"/>
              <a:t>Dominica</a:t>
            </a:r>
            <a:endParaRPr lang="fr-FR" b="1" i="1" dirty="0">
              <a:solidFill>
                <a:srgbClr val="96B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7BE3F0-43EF-4644-BC8C-6D08C4D2C5C9}"/>
              </a:ext>
            </a:extLst>
          </p:cNvPr>
          <p:cNvSpPr/>
          <p:nvPr/>
        </p:nvSpPr>
        <p:spPr>
          <a:xfrm>
            <a:off x="981844" y="188640"/>
            <a:ext cx="1058517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2400" dirty="0">
              <a:latin typeface="Georgia Pro Black" panose="02040A02050405020203" pitchFamily="18" charset="0"/>
            </a:endParaRPr>
          </a:p>
          <a:p>
            <a:pPr marL="342900" indent="-342900" algn="ctr">
              <a:buFont typeface="Courier New" charset="0"/>
              <a:buChar char="o"/>
            </a:pPr>
            <a:r>
              <a:rPr lang="fr-BE" sz="2400" dirty="0">
                <a:latin typeface="Georgia Pro Black" panose="02040A02050405020203" pitchFamily="18" charset="0"/>
              </a:rPr>
              <a:t>Belize, Guatemala, Honduras and Nicaragua: </a:t>
            </a:r>
          </a:p>
          <a:p>
            <a:pPr algn="ctr"/>
            <a:r>
              <a:rPr lang="fr-BE" sz="2400" b="1" dirty="0" err="1">
                <a:latin typeface="Georgia Pro Black" panose="02040A02050405020203" pitchFamily="18" charset="0"/>
              </a:rPr>
              <a:t>Language</a:t>
            </a:r>
            <a:r>
              <a:rPr lang="fr-BE" sz="2400" b="1" dirty="0">
                <a:latin typeface="Georgia Pro Black" panose="02040A02050405020203" pitchFamily="18" charset="0"/>
              </a:rPr>
              <a:t>, dance and music of the Garifuna in 2001 </a:t>
            </a:r>
          </a:p>
          <a:p>
            <a:pPr algn="ctr"/>
            <a:endParaRPr lang="fr-BE" sz="2400" dirty="0">
              <a:latin typeface="Georgia Pro Black" panose="02040A02050405020203" pitchFamily="18" charset="0"/>
            </a:endParaRPr>
          </a:p>
          <a:p>
            <a:pPr marL="342900" indent="-342900" algn="ctr">
              <a:buFont typeface="Courier New" charset="0"/>
              <a:buChar char="o"/>
            </a:pPr>
            <a:r>
              <a:rPr lang="fr-BE" sz="2400" dirty="0" err="1">
                <a:latin typeface="Georgia Pro Black" panose="02040A02050405020203" pitchFamily="18" charset="0"/>
              </a:rPr>
              <a:t>Brazil</a:t>
            </a:r>
            <a:r>
              <a:rPr lang="fr-BE" sz="2400" dirty="0">
                <a:latin typeface="Georgia Pro Black" panose="02040A02050405020203" pitchFamily="18" charset="0"/>
              </a:rPr>
              <a:t>: 	</a:t>
            </a:r>
            <a:r>
              <a:rPr lang="fr-BE" sz="2400" b="1" dirty="0">
                <a:latin typeface="Georgia Pro Black" panose="02040A02050405020203" pitchFamily="18" charset="0"/>
              </a:rPr>
              <a:t>Capoeira </a:t>
            </a:r>
            <a:r>
              <a:rPr lang="fr-BE" sz="2400" b="1" dirty="0" err="1">
                <a:latin typeface="Georgia Pro Black" panose="02040A02050405020203" pitchFamily="18" charset="0"/>
              </a:rPr>
              <a:t>circle</a:t>
            </a:r>
            <a:r>
              <a:rPr lang="fr-BE" sz="2400" b="1" dirty="0">
                <a:latin typeface="Georgia Pro Black" panose="02040A02050405020203" pitchFamily="18" charset="0"/>
              </a:rPr>
              <a:t> in 2014</a:t>
            </a:r>
            <a:r>
              <a:rPr lang="fr-BE" sz="2400" dirty="0">
                <a:latin typeface="Georgia Pro Black" panose="02040A02050405020203" pitchFamily="18" charset="0"/>
              </a:rPr>
              <a:t> </a:t>
            </a:r>
          </a:p>
          <a:p>
            <a:pPr algn="ctr"/>
            <a:endParaRPr lang="fr-BE" sz="2400" dirty="0">
              <a:latin typeface="Georgia Pro Black" panose="02040A02050405020203" pitchFamily="18" charset="0"/>
            </a:endParaRPr>
          </a:p>
          <a:p>
            <a:pPr marL="342900" indent="-342900" algn="ctr">
              <a:buFont typeface="Courier New" charset="0"/>
              <a:buChar char="o"/>
            </a:pPr>
            <a:r>
              <a:rPr lang="fr-BE" sz="2400" dirty="0">
                <a:latin typeface="Georgia Pro Black" panose="02040A02050405020203" pitchFamily="18" charset="0"/>
              </a:rPr>
              <a:t>Cuba : 	</a:t>
            </a:r>
            <a:r>
              <a:rPr lang="fr-BE" sz="2400" b="1" dirty="0">
                <a:latin typeface="Georgia Pro Black" panose="02040A02050405020203" pitchFamily="18" charset="0"/>
              </a:rPr>
              <a:t>The Rumba in 2016 </a:t>
            </a:r>
          </a:p>
          <a:p>
            <a:pPr algn="ctr"/>
            <a:r>
              <a:rPr lang="fr-BE" sz="2400" b="1" dirty="0">
                <a:latin typeface="Georgia Pro Black" panose="02040A02050405020203" pitchFamily="18" charset="0"/>
              </a:rPr>
              <a:t>	     	The Tumba </a:t>
            </a:r>
            <a:r>
              <a:rPr lang="fr-BE" sz="2400" b="1" dirty="0" err="1">
                <a:latin typeface="Georgia Pro Black" panose="02040A02050405020203" pitchFamily="18" charset="0"/>
              </a:rPr>
              <a:t>Francesa</a:t>
            </a:r>
            <a:r>
              <a:rPr lang="fr-BE" sz="2400" b="1" dirty="0">
                <a:latin typeface="Georgia Pro Black" panose="02040A02050405020203" pitchFamily="18" charset="0"/>
              </a:rPr>
              <a:t> in 2003</a:t>
            </a:r>
          </a:p>
          <a:p>
            <a:pPr algn="ctr"/>
            <a:endParaRPr lang="fr-BE" dirty="0"/>
          </a:p>
          <a:p>
            <a:pPr marL="342900" indent="-342900" algn="ctr">
              <a:buFont typeface="Courier New" charset="0"/>
              <a:buChar char="o"/>
            </a:pPr>
            <a:r>
              <a:rPr lang="fr-BE" sz="2400" dirty="0">
                <a:latin typeface="Georgia Pro Black" panose="02040A02050405020203" pitchFamily="18" charset="0"/>
              </a:rPr>
              <a:t>France, Guadeloupe:  </a:t>
            </a:r>
            <a:r>
              <a:rPr lang="fr-BE" sz="2400" b="1" dirty="0">
                <a:latin typeface="Georgia Pro Black" panose="02040A02050405020203" pitchFamily="18" charset="0"/>
              </a:rPr>
              <a:t>The Gwoka  in 2014 </a:t>
            </a:r>
          </a:p>
          <a:p>
            <a:pPr algn="ctr"/>
            <a:endParaRPr lang="fr-BE" sz="2400" dirty="0">
              <a:latin typeface="Georgia Pro Black" panose="02040A02050405020203" pitchFamily="18" charset="0"/>
            </a:endParaRPr>
          </a:p>
          <a:p>
            <a:pPr marL="342900" indent="-342900" algn="ctr">
              <a:buFont typeface="Courier New" charset="0"/>
              <a:buChar char="o"/>
            </a:pPr>
            <a:r>
              <a:rPr lang="fr-BE" sz="2400" dirty="0">
                <a:latin typeface="Georgia Pro Black" panose="02040A02050405020203" pitchFamily="18" charset="0"/>
              </a:rPr>
              <a:t>France, Réunion Island:  </a:t>
            </a:r>
            <a:r>
              <a:rPr lang="fr-BE" sz="2400" b="1" dirty="0">
                <a:latin typeface="Georgia Pro Black" panose="02040A02050405020203" pitchFamily="18" charset="0"/>
              </a:rPr>
              <a:t>The </a:t>
            </a:r>
            <a:r>
              <a:rPr lang="fr-BE" sz="2400" b="1" dirty="0" err="1">
                <a:latin typeface="Georgia Pro Black" panose="02040A02050405020203" pitchFamily="18" charset="0"/>
              </a:rPr>
              <a:t>Maloya</a:t>
            </a:r>
            <a:r>
              <a:rPr lang="fr-BE" sz="2400" b="1" dirty="0">
                <a:latin typeface="Georgia Pro Black" panose="02040A02050405020203" pitchFamily="18" charset="0"/>
              </a:rPr>
              <a:t> in 2009 </a:t>
            </a:r>
          </a:p>
          <a:p>
            <a:pPr algn="ctr"/>
            <a:endParaRPr lang="fr-BE" sz="2400" dirty="0">
              <a:latin typeface="Georgia Pro Black" panose="02040A02050405020203" pitchFamily="18" charset="0"/>
            </a:endParaRPr>
          </a:p>
          <a:p>
            <a:pPr marL="342900" indent="-342900" algn="ctr">
              <a:buFont typeface="Courier New" charset="0"/>
              <a:buChar char="o"/>
            </a:pPr>
            <a:r>
              <a:rPr lang="fr-BE" sz="2400" dirty="0" err="1">
                <a:latin typeface="Georgia Pro Black" panose="02040A02050405020203" pitchFamily="18" charset="0"/>
              </a:rPr>
              <a:t>Jamaica</a:t>
            </a:r>
            <a:r>
              <a:rPr lang="fr-BE" sz="2400" dirty="0">
                <a:latin typeface="Georgia Pro Black" panose="02040A02050405020203" pitchFamily="18" charset="0"/>
              </a:rPr>
              <a:t> : </a:t>
            </a:r>
            <a:r>
              <a:rPr lang="fr-BE" sz="2400" b="1" dirty="0">
                <a:latin typeface="Georgia Pro Black" panose="02040A02050405020203" pitchFamily="18" charset="0"/>
              </a:rPr>
              <a:t>The Reggae in 2018 </a:t>
            </a:r>
          </a:p>
          <a:p>
            <a:pPr algn="ctr"/>
            <a:r>
              <a:rPr lang="fr-BE" sz="2400" b="1" dirty="0">
                <a:latin typeface="Georgia Pro Black" panose="02040A02050405020203" pitchFamily="18" charset="0"/>
              </a:rPr>
              <a:t>           	</a:t>
            </a:r>
            <a:r>
              <a:rPr lang="fr-BE" sz="2400" b="1" dirty="0" err="1">
                <a:latin typeface="Georgia Pro Black" panose="02040A02050405020203" pitchFamily="18" charset="0"/>
              </a:rPr>
              <a:t>Maroon</a:t>
            </a:r>
            <a:r>
              <a:rPr lang="fr-BE" sz="2400" b="1" dirty="0">
                <a:latin typeface="Georgia Pro Black" panose="02040A02050405020203" pitchFamily="18" charset="0"/>
              </a:rPr>
              <a:t> </a:t>
            </a:r>
            <a:r>
              <a:rPr lang="fr-BE" sz="2400" b="1" dirty="0" err="1">
                <a:latin typeface="Georgia Pro Black" panose="02040A02050405020203" pitchFamily="18" charset="0"/>
              </a:rPr>
              <a:t>heritage</a:t>
            </a:r>
            <a:r>
              <a:rPr lang="fr-BE" sz="2400" b="1" dirty="0">
                <a:latin typeface="Georgia Pro Black" panose="02040A02050405020203" pitchFamily="18" charset="0"/>
              </a:rPr>
              <a:t> of Moore Town in 2003</a:t>
            </a:r>
          </a:p>
          <a:p>
            <a:pPr algn="ctr"/>
            <a:endParaRPr lang="fr-BE" sz="2400" dirty="0">
              <a:latin typeface="Georgia Pro Black" panose="02040A02050405020203" pitchFamily="18" charset="0"/>
            </a:endParaRPr>
          </a:p>
          <a:p>
            <a:pPr marL="342900" indent="-342900" algn="ctr">
              <a:buFont typeface="Courier New" charset="0"/>
              <a:buChar char="o"/>
            </a:pPr>
            <a:r>
              <a:rPr lang="fr-BE" sz="2400" dirty="0" err="1">
                <a:latin typeface="Georgia Pro Black" panose="02040A02050405020203" pitchFamily="18" charset="0"/>
              </a:rPr>
              <a:t>Mauritius</a:t>
            </a:r>
            <a:r>
              <a:rPr lang="fr-BE" sz="2400" dirty="0">
                <a:latin typeface="Georgia Pro Black" panose="02040A02050405020203" pitchFamily="18" charset="0"/>
              </a:rPr>
              <a:t> : </a:t>
            </a:r>
            <a:r>
              <a:rPr lang="fr-BE" sz="2400" b="1" dirty="0">
                <a:latin typeface="Georgia Pro Black" panose="02040A02050405020203" pitchFamily="18" charset="0"/>
              </a:rPr>
              <a:t>The </a:t>
            </a:r>
            <a:r>
              <a:rPr lang="fr-BE" sz="2400" b="1" dirty="0" err="1">
                <a:latin typeface="Georgia Pro Black" panose="02040A02050405020203" pitchFamily="18" charset="0"/>
              </a:rPr>
              <a:t>Séga</a:t>
            </a:r>
            <a:r>
              <a:rPr lang="fr-BE" sz="2400" b="1" dirty="0">
                <a:latin typeface="Georgia Pro Black" panose="02040A02050405020203" pitchFamily="18" charset="0"/>
              </a:rPr>
              <a:t> tambour of Rodrigues in 2017 </a:t>
            </a:r>
          </a:p>
          <a:p>
            <a:pPr algn="ctr"/>
            <a:r>
              <a:rPr lang="fr-BE" sz="2400" b="1" dirty="0">
                <a:latin typeface="Georgia Pro Black" panose="02040A02050405020203" pitchFamily="18" charset="0"/>
              </a:rPr>
              <a:t> 	              The </a:t>
            </a:r>
            <a:r>
              <a:rPr lang="fr-BE" sz="2400" b="1" dirty="0" err="1">
                <a:latin typeface="Georgia Pro Black" panose="02040A02050405020203" pitchFamily="18" charset="0"/>
              </a:rPr>
              <a:t>Séga</a:t>
            </a:r>
            <a:r>
              <a:rPr lang="fr-BE" sz="2400" b="1" dirty="0">
                <a:latin typeface="Georgia Pro Black" panose="02040A02050405020203" pitchFamily="18" charset="0"/>
              </a:rPr>
              <a:t> </a:t>
            </a:r>
            <a:r>
              <a:rPr lang="fr-BE" sz="2400" b="1" dirty="0" err="1">
                <a:latin typeface="Georgia Pro Black" panose="02040A02050405020203" pitchFamily="18" charset="0"/>
              </a:rPr>
              <a:t>tipik</a:t>
            </a:r>
            <a:r>
              <a:rPr lang="fr-BE" sz="2400" b="1" dirty="0">
                <a:latin typeface="Georgia Pro Black" panose="02040A02050405020203" pitchFamily="18" charset="0"/>
              </a:rPr>
              <a:t> in 2014 .</a:t>
            </a:r>
          </a:p>
        </p:txBody>
      </p:sp>
    </p:spTree>
    <p:extLst>
      <p:ext uri="{BB962C8B-B14F-4D97-AF65-F5344CB8AC3E}">
        <p14:creationId xmlns:p14="http://schemas.microsoft.com/office/powerpoint/2010/main" val="146466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90CEED-4869-476E-A1E3-DE64E397674A}"/>
              </a:ext>
            </a:extLst>
          </p:cNvPr>
          <p:cNvSpPr/>
          <p:nvPr/>
        </p:nvSpPr>
        <p:spPr>
          <a:xfrm>
            <a:off x="549796" y="-7050"/>
            <a:ext cx="105131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400" b="1" dirty="0">
              <a:latin typeface="Georgia Pro" panose="02040502050405020303" pitchFamily="18" charset="0"/>
            </a:endParaRP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In February 2018, the Group</a:t>
            </a: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 "Creole cultures / </a:t>
            </a:r>
            <a:r>
              <a:rPr lang="en-GB" sz="2400" b="1" dirty="0" err="1">
                <a:latin typeface="Georgia Pro" panose="02040502050405020303" pitchFamily="18" charset="0"/>
              </a:rPr>
              <a:t>Kiltir</a:t>
            </a:r>
            <a:r>
              <a:rPr lang="en-GB" sz="2400" b="1" dirty="0">
                <a:latin typeface="Georgia Pro" panose="02040502050405020303" pitchFamily="18" charset="0"/>
              </a:rPr>
              <a:t> </a:t>
            </a:r>
            <a:r>
              <a:rPr lang="en-GB" sz="2400" b="1" dirty="0" err="1">
                <a:latin typeface="Georgia Pro" panose="02040502050405020303" pitchFamily="18" charset="0"/>
              </a:rPr>
              <a:t>Kreol</a:t>
            </a:r>
            <a:r>
              <a:rPr lang="en-GB" sz="2400" b="1" dirty="0">
                <a:latin typeface="Georgia Pro" panose="02040502050405020303" pitchFamily="18" charset="0"/>
              </a:rPr>
              <a:t> / Cultures </a:t>
            </a:r>
            <a:r>
              <a:rPr lang="en-GB" sz="2400" b="1" dirty="0" err="1">
                <a:latin typeface="Georgia Pro" panose="02040502050405020303" pitchFamily="18" charset="0"/>
              </a:rPr>
              <a:t>créoles</a:t>
            </a:r>
            <a:r>
              <a:rPr lang="en-GB" sz="2400" b="1" dirty="0">
                <a:latin typeface="Georgia Pro" panose="02040502050405020303" pitchFamily="18" charset="0"/>
              </a:rPr>
              <a:t>" </a:t>
            </a: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  was introduced on LinkedIn (https://www.linkedin.com/groups/8259466), </a:t>
            </a: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dealing with the theme </a:t>
            </a: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"</a:t>
            </a:r>
            <a:r>
              <a:rPr lang="en-GB" sz="2400" b="1" i="1" dirty="0">
                <a:latin typeface="Georgia Pro" panose="02040502050405020303" pitchFamily="18" charset="0"/>
              </a:rPr>
              <a:t>Developing a knowledge base on creole cultures</a:t>
            </a:r>
            <a:r>
              <a:rPr lang="en-GB" sz="2400" b="1" dirty="0">
                <a:latin typeface="Georgia Pro" panose="02040502050405020303" pitchFamily="18" charset="0"/>
              </a:rPr>
              <a:t>”.</a:t>
            </a:r>
          </a:p>
          <a:p>
            <a:pPr lvl="1" algn="ctr"/>
            <a:endParaRPr lang="en-GB" sz="2400" b="1" dirty="0">
              <a:latin typeface="Georgia Pro" panose="02040502050405020303" pitchFamily="18" charset="0"/>
            </a:endParaRP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This initiative aims at raising awareness among artists, </a:t>
            </a: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cultural professionals, creators and mediators, </a:t>
            </a: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so that they transmit their passion for their heritage </a:t>
            </a:r>
          </a:p>
          <a:p>
            <a:pPr lvl="1" algn="ctr"/>
            <a:r>
              <a:rPr lang="en-GB" sz="2400" b="1" dirty="0">
                <a:latin typeface="Georgia Pro" panose="02040502050405020303" pitchFamily="18" charset="0"/>
              </a:rPr>
              <a:t>to the public at large.</a:t>
            </a:r>
            <a:endParaRPr lang="en-GB" sz="2400" dirty="0">
              <a:latin typeface="Georgia Pro Black" panose="02040A02050405020203" pitchFamily="18" charset="0"/>
            </a:endParaRPr>
          </a:p>
          <a:p>
            <a:pPr lvl="1" algn="ctr"/>
            <a:endParaRPr lang="en-GB" sz="2400" dirty="0">
              <a:latin typeface="Georgia Pro Black" panose="02040A02050405020203" pitchFamily="18" charset="0"/>
            </a:endParaRPr>
          </a:p>
          <a:p>
            <a:pPr algn="ctr"/>
            <a:endParaRPr lang="en-GB" sz="2400" dirty="0">
              <a:latin typeface="Georgia Pro Black" panose="02040A02050405020203" pitchFamily="18" charset="0"/>
            </a:endParaRPr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          </a:t>
            </a:r>
            <a:r>
              <a:rPr lang="en-GB" sz="2400" b="1" dirty="0">
                <a:latin typeface="Georgia Pro Black" panose="02040A02050405020203" pitchFamily="18" charset="0"/>
              </a:rPr>
              <a:t>      Creoles cultures / </a:t>
            </a:r>
            <a:r>
              <a:rPr lang="en-GB" sz="2400" b="1" dirty="0" err="1">
                <a:latin typeface="Georgia Pro Black" panose="02040A02050405020203" pitchFamily="18" charset="0"/>
              </a:rPr>
              <a:t>Kiltir</a:t>
            </a:r>
            <a:r>
              <a:rPr lang="en-GB" sz="2400" b="1" dirty="0">
                <a:latin typeface="Georgia Pro Black" panose="02040A02050405020203" pitchFamily="18" charset="0"/>
              </a:rPr>
              <a:t> </a:t>
            </a:r>
            <a:r>
              <a:rPr lang="en-GB" sz="2400" b="1" dirty="0" err="1">
                <a:latin typeface="Georgia Pro Black" panose="02040A02050405020203" pitchFamily="18" charset="0"/>
              </a:rPr>
              <a:t>Kreol</a:t>
            </a:r>
            <a:r>
              <a:rPr lang="en-GB" sz="2400" b="1" dirty="0">
                <a:latin typeface="Georgia Pro Black" panose="02040A02050405020203" pitchFamily="18" charset="0"/>
              </a:rPr>
              <a:t> / Cultures </a:t>
            </a:r>
            <a:r>
              <a:rPr lang="en-GB" sz="2400" b="1" dirty="0" err="1">
                <a:latin typeface="Georgia Pro Black" panose="02040A02050405020203" pitchFamily="18" charset="0"/>
              </a:rPr>
              <a:t>créoles</a:t>
            </a:r>
            <a:endParaRPr lang="en-GB" sz="2400" b="1" dirty="0">
              <a:latin typeface="Georgia Pro Black" panose="02040A02050405020203" pitchFamily="18" charset="0"/>
            </a:endParaRPr>
          </a:p>
          <a:p>
            <a:pPr algn="ctr"/>
            <a:endParaRPr lang="en-GB" dirty="0"/>
          </a:p>
          <a:p>
            <a:pPr algn="ctr"/>
            <a:r>
              <a:rPr lang="en-GB" sz="3200" dirty="0">
                <a:latin typeface="Georgia Pro Black" panose="02040A02050405020203" pitchFamily="18" charset="0"/>
              </a:rPr>
              <a:t>       </a:t>
            </a:r>
            <a:r>
              <a:rPr lang="en-GB" sz="3200" b="1" dirty="0">
                <a:latin typeface="Georgia Pro Black" panose="02040A02050405020203" pitchFamily="18" charset="0"/>
              </a:rPr>
              <a:t>https://www.linkedin.com/groups/8259466</a:t>
            </a:r>
          </a:p>
        </p:txBody>
      </p:sp>
    </p:spTree>
    <p:extLst>
      <p:ext uri="{BB962C8B-B14F-4D97-AF65-F5344CB8AC3E}">
        <p14:creationId xmlns:p14="http://schemas.microsoft.com/office/powerpoint/2010/main" val="25664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BE" sz="4000" b="1" i="1" dirty="0"/>
            </a:br>
            <a:r>
              <a:rPr lang="fr-BE" sz="4000" b="1" i="1" dirty="0"/>
              <a:t>avec le soutien de / </a:t>
            </a:r>
            <a:r>
              <a:rPr lang="fr-BE" sz="4000" b="1" i="1" dirty="0" err="1"/>
              <a:t>with</a:t>
            </a:r>
            <a:r>
              <a:rPr lang="fr-BE" sz="4000" b="1" i="1" dirty="0"/>
              <a:t> the support of </a:t>
            </a:r>
            <a:br>
              <a:rPr lang="fr-BE" sz="4000" b="1" i="1" dirty="0"/>
            </a:br>
            <a:r>
              <a:rPr lang="fr-BE" sz="4000" b="1" dirty="0"/>
              <a:t>Wallonie-Bruxelles International</a:t>
            </a:r>
            <a:br>
              <a:rPr lang="fr-BE" b="1" dirty="0"/>
            </a:b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116" y="2132856"/>
            <a:ext cx="5104630" cy="3088301"/>
          </a:xfrm>
        </p:spPr>
      </p:pic>
    </p:spTree>
    <p:extLst>
      <p:ext uri="{BB962C8B-B14F-4D97-AF65-F5344CB8AC3E}">
        <p14:creationId xmlns:p14="http://schemas.microsoft.com/office/powerpoint/2010/main" val="183954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67713-022A-4848-867F-69A8999F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365126"/>
            <a:ext cx="10224984" cy="45719"/>
          </a:xfrm>
        </p:spPr>
        <p:txBody>
          <a:bodyPr>
            <a:normAutofit fontScale="90000"/>
          </a:bodyPr>
          <a:lstStyle/>
          <a:p>
            <a:br>
              <a:rPr lang="fr-BE" dirty="0"/>
            </a:br>
            <a:endParaRPr lang="fr-BE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1EA36A7-0A20-4958-B570-17F0688FB0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52814">
            <a:off x="5954824" y="2182155"/>
            <a:ext cx="279173" cy="339415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B917E7D-6F49-49A6-A4A0-05D888B0AA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2700337"/>
            <a:ext cx="94964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8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972EA7-A533-4DE7-8AD0-0773932F316B}"/>
              </a:ext>
            </a:extLst>
          </p:cNvPr>
          <p:cNvSpPr/>
          <p:nvPr/>
        </p:nvSpPr>
        <p:spPr>
          <a:xfrm>
            <a:off x="981844" y="188641"/>
            <a:ext cx="1094521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dirty="0"/>
          </a:p>
          <a:p>
            <a:r>
              <a:rPr lang="fr-BE" dirty="0"/>
              <a:t>Marc LINTS</a:t>
            </a:r>
          </a:p>
          <a:p>
            <a:r>
              <a:rPr lang="fr-BE" i="1" dirty="0"/>
              <a:t>Sénior Consultant</a:t>
            </a:r>
          </a:p>
          <a:p>
            <a:endParaRPr lang="fr-BE" sz="1600" i="1" dirty="0"/>
          </a:p>
          <a:p>
            <a:endParaRPr lang="fr-BE" dirty="0"/>
          </a:p>
          <a:p>
            <a:r>
              <a:rPr lang="fr-BE" dirty="0"/>
              <a:t>Administrateur du groupe “crowdfunding-financement participatif” (Capacity4dev.eu)</a:t>
            </a:r>
          </a:p>
          <a:p>
            <a:r>
              <a:rPr lang="fr-BE" b="1" dirty="0"/>
              <a:t>http://capacity4dev.ec.europa.eu/crowdfunding/ </a:t>
            </a:r>
          </a:p>
          <a:p>
            <a:endParaRPr lang="fr-BE" dirty="0"/>
          </a:p>
          <a:p>
            <a:r>
              <a:rPr lang="fr-BE" dirty="0"/>
              <a:t>Administrateur du projet « G3MS » (Capacity4dev.eu)</a:t>
            </a:r>
          </a:p>
          <a:p>
            <a:r>
              <a:rPr lang="fr-BE" b="1" dirty="0"/>
              <a:t>https://europa.eu/capacity4dev/g3ms</a:t>
            </a:r>
          </a:p>
          <a:p>
            <a:endParaRPr lang="fr-BE" dirty="0"/>
          </a:p>
          <a:p>
            <a:r>
              <a:rPr lang="fr-BE" dirty="0"/>
              <a:t>France : Collaborateur du LABA  </a:t>
            </a:r>
          </a:p>
          <a:p>
            <a:r>
              <a:rPr lang="fr-BE" b="1" dirty="0"/>
              <a:t>http://</a:t>
            </a:r>
            <a:r>
              <a:rPr lang="fr-BE" b="1" dirty="0" err="1"/>
              <a:t>lelaba.eu</a:t>
            </a:r>
            <a:r>
              <a:rPr lang="fr-BE" b="1" dirty="0"/>
              <a:t>/</a:t>
            </a:r>
          </a:p>
          <a:p>
            <a:endParaRPr lang="fr-BE" dirty="0"/>
          </a:p>
          <a:p>
            <a:r>
              <a:rPr lang="fr-BE" dirty="0"/>
              <a:t>Seychelles : Coordinateur du Réseau Euro-ACP pour le patrimoine </a:t>
            </a:r>
          </a:p>
          <a:p>
            <a:endParaRPr lang="fr-BE" dirty="0"/>
          </a:p>
          <a:p>
            <a:r>
              <a:rPr lang="fr-BE" dirty="0" err="1"/>
              <a:t>Creoles</a:t>
            </a:r>
            <a:r>
              <a:rPr lang="fr-BE" dirty="0"/>
              <a:t> cultures / </a:t>
            </a:r>
            <a:r>
              <a:rPr lang="fr-BE" dirty="0" err="1"/>
              <a:t>Kiltir</a:t>
            </a:r>
            <a:r>
              <a:rPr lang="fr-BE" dirty="0"/>
              <a:t> </a:t>
            </a:r>
            <a:r>
              <a:rPr lang="fr-BE" dirty="0" err="1"/>
              <a:t>Kreol</a:t>
            </a:r>
            <a:r>
              <a:rPr lang="fr-BE" dirty="0"/>
              <a:t> / Cultures créoles</a:t>
            </a:r>
          </a:p>
          <a:p>
            <a:r>
              <a:rPr lang="fr-BE" b="1" dirty="0"/>
              <a:t>https://www.linkedin.com/groups/8259466</a:t>
            </a:r>
            <a:endParaRPr lang="fr-BE" dirty="0"/>
          </a:p>
          <a:p>
            <a:pPr algn="r"/>
            <a:r>
              <a:rPr lang="fr-BE" sz="1600" i="1" u="sng" dirty="0"/>
              <a:t>Contact:</a:t>
            </a:r>
          </a:p>
          <a:p>
            <a:pPr algn="r"/>
            <a:r>
              <a:rPr lang="fr-BE" sz="1600" i="1" dirty="0"/>
              <a:t>Actions Culturelles Internationales </a:t>
            </a:r>
            <a:r>
              <a:rPr lang="fr-BE" sz="1600" i="1" dirty="0" err="1"/>
              <a:t>asbl</a:t>
            </a:r>
            <a:endParaRPr lang="fr-BE" sz="1600" i="1" dirty="0"/>
          </a:p>
          <a:p>
            <a:pPr algn="r"/>
            <a:r>
              <a:rPr lang="fr-BE" sz="1600" i="1" dirty="0"/>
              <a:t>Belgique </a:t>
            </a:r>
            <a:r>
              <a:rPr lang="fr-BE" sz="1600" i="1" dirty="0" err="1"/>
              <a:t>België</a:t>
            </a:r>
            <a:r>
              <a:rPr lang="fr-BE" sz="1600" i="1" dirty="0"/>
              <a:t> </a:t>
            </a:r>
            <a:r>
              <a:rPr lang="fr-BE" sz="1600" i="1" dirty="0" err="1"/>
              <a:t>Belgium</a:t>
            </a:r>
            <a:endParaRPr lang="fr-BE" sz="1600" i="1" dirty="0"/>
          </a:p>
          <a:p>
            <a:pPr algn="r"/>
            <a:r>
              <a:rPr lang="fr-BE" sz="1600" i="1" dirty="0"/>
              <a:t>TEL +322 358 52 39 Portable +32475 85 52 39 </a:t>
            </a:r>
          </a:p>
          <a:p>
            <a:pPr algn="r"/>
            <a:r>
              <a:rPr lang="fr-BE" sz="1600" dirty="0"/>
              <a:t>SKYPE ID : </a:t>
            </a:r>
            <a:r>
              <a:rPr lang="fr-BE" sz="1600" dirty="0" err="1"/>
              <a:t>marclints</a:t>
            </a:r>
            <a:r>
              <a:rPr lang="fr-BE" sz="1600" dirty="0"/>
              <a:t> </a:t>
            </a:r>
          </a:p>
          <a:p>
            <a:pPr algn="r"/>
            <a:r>
              <a:rPr lang="fr-BE" sz="1600" dirty="0"/>
              <a:t>Courriel :  </a:t>
            </a:r>
            <a:r>
              <a:rPr lang="fr-BE" sz="1600" dirty="0" err="1"/>
              <a:t>mmarclints@gmail.com</a:t>
            </a:r>
            <a:endParaRPr lang="fr-BE" sz="1600" dirty="0"/>
          </a:p>
          <a:p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259893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86F76433-4E17-4AFF-8A79-C97646260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45" y="570344"/>
            <a:ext cx="10910535" cy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1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78C57F-26D8-41FC-A37E-E26A9B28487D}"/>
              </a:ext>
            </a:extLst>
          </p:cNvPr>
          <p:cNvSpPr/>
          <p:nvPr/>
        </p:nvSpPr>
        <p:spPr>
          <a:xfrm>
            <a:off x="1053852" y="1412776"/>
            <a:ext cx="9577064" cy="4110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200" b="1" dirty="0" err="1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Kreolitude</a:t>
            </a:r>
            <a:endParaRPr lang="en-GB" sz="32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term ‘</a:t>
            </a:r>
            <a:r>
              <a:rPr lang="en-GB" sz="2400" b="1" dirty="0" err="1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Kreolitude</a:t>
            </a: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' refers to ‘</a:t>
            </a:r>
            <a:r>
              <a:rPr lang="en-GB" sz="2400" b="1" dirty="0" err="1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Négritude</a:t>
            </a: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’, </a:t>
            </a:r>
          </a:p>
          <a:p>
            <a:pPr algn="ctr"/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French literary and political movement</a:t>
            </a:r>
          </a:p>
          <a:p>
            <a:pPr algn="ctr"/>
            <a:r>
              <a:rPr lang="en-GB" sz="2400" b="1" dirty="0">
                <a:latin typeface="Georgia Pro" panose="02040502050405020303" pitchFamily="18" charset="0"/>
                <a:cs typeface="Times New Roman" panose="02020603050405020304" pitchFamily="18" charset="0"/>
              </a:rPr>
              <a:t>of the 1930s,’40s, and ’50s,</a:t>
            </a:r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linked to anticolonialism and slavery. </a:t>
            </a: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84893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698A05-76FD-4A8D-A675-DE855447C9EE}"/>
              </a:ext>
            </a:extLst>
          </p:cNvPr>
          <p:cNvSpPr/>
          <p:nvPr/>
        </p:nvSpPr>
        <p:spPr>
          <a:xfrm>
            <a:off x="909836" y="1196752"/>
            <a:ext cx="108732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As a result of this literary movement and while ensuring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that the research in progress                                                                          and the recognitions derived are not obscured, </a:t>
            </a:r>
          </a:p>
          <a:p>
            <a:endParaRPr lang="en-GB" sz="28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‘</a:t>
            </a:r>
            <a:r>
              <a:rPr lang="en-GB" sz="2800" b="1" dirty="0" err="1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Kreolitude</a:t>
            </a:r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’ proposes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 artistic and cultural framework   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 define Creole culture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 all its components.</a:t>
            </a:r>
            <a:b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fr-BE" sz="2800" b="1" dirty="0"/>
          </a:p>
        </p:txBody>
      </p:sp>
    </p:spTree>
    <p:extLst>
      <p:ext uri="{BB962C8B-B14F-4D97-AF65-F5344CB8AC3E}">
        <p14:creationId xmlns:p14="http://schemas.microsoft.com/office/powerpoint/2010/main" val="204452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630E1-577F-4CFA-829A-1F197BBF36AC}"/>
              </a:ext>
            </a:extLst>
          </p:cNvPr>
          <p:cNvSpPr/>
          <p:nvPr/>
        </p:nvSpPr>
        <p:spPr>
          <a:xfrm>
            <a:off x="405780" y="476671"/>
            <a:ext cx="11783045" cy="689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complexity of its origins leads to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composite identity that does not allow an individual to fall into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myth of returning to ancestral roots.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it leads to an individual 'reconstruction’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within a new culture, rich in its differences.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 implies a sense of creativity and inventiveness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so that these differences become a collective work in a process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of creation that goes far beyond a merely juxtaposed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multi-cultural society.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en-GB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fr-BE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121FE8-2D40-4175-A72F-CF339CB2BEE0}"/>
              </a:ext>
            </a:extLst>
          </p:cNvPr>
          <p:cNvSpPr/>
          <p:nvPr/>
        </p:nvSpPr>
        <p:spPr>
          <a:xfrm>
            <a:off x="549796" y="620688"/>
            <a:ext cx="11521280" cy="5395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‘</a:t>
            </a:r>
            <a:r>
              <a:rPr lang="en-GB" sz="2400" b="1" dirty="0" err="1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Kreolitude</a:t>
            </a: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’ definitely aims at the future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thus contributing to the construction of a better world.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24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Therefore one needs to identify the values </a:t>
            </a:r>
            <a:r>
              <a:rPr lang="en-GB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​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​</a:t>
            </a: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that have allowed the Creole people around the world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to set up a society of peace,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respectful of its cultural differences,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harmoniously mixed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(though imperfect because in daily becoming) .                            </a:t>
            </a:r>
            <a:b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fr-BE" sz="2800" b="1" dirty="0">
              <a:latin typeface="Georgia Pro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591827-4843-4797-B574-588760303D25}"/>
              </a:ext>
            </a:extLst>
          </p:cNvPr>
          <p:cNvSpPr/>
          <p:nvPr/>
        </p:nvSpPr>
        <p:spPr>
          <a:xfrm>
            <a:off x="189756" y="116632"/>
            <a:ext cx="1166529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Georgia Pro Black" panose="02040A02050405020203" pitchFamily="18" charset="0"/>
              </a:rPr>
              <a:t>Creole values</a:t>
            </a:r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Living together in peace and harmony, especially through the practice of dialogue and compromise</a:t>
            </a:r>
          </a:p>
          <a:p>
            <a:endParaRPr lang="en-GB" sz="2800" dirty="0">
              <a:latin typeface="Georgia Pro Black" panose="02040A02050405020203" pitchFamily="18" charset="0"/>
            </a:endParaRPr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Solidarity</a:t>
            </a:r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`</a:t>
            </a:r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Resisting injustice and practicing love and respect for other human beings, the neighbour, the 'big family’</a:t>
            </a:r>
          </a:p>
          <a:p>
            <a:pPr algn="ctr"/>
            <a:endParaRPr lang="en-GB" sz="2400" dirty="0">
              <a:latin typeface="Georgia Pro Black" panose="02040A02050405020203" pitchFamily="18" charset="0"/>
            </a:endParaRPr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Welcoming people and practising hospitality </a:t>
            </a:r>
          </a:p>
          <a:p>
            <a:pPr algn="ctr"/>
            <a:endParaRPr lang="en-GB" sz="2400" dirty="0">
              <a:latin typeface="Georgia Pro Black" panose="02040A02050405020203" pitchFamily="18" charset="0"/>
            </a:endParaRPr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Tolerance towards different religious practices, acceptance of freedom of worship and different beliefs</a:t>
            </a:r>
          </a:p>
          <a:p>
            <a:endParaRPr lang="en-GB" dirty="0"/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Cooperation and 'work together' with a sense of celebration</a:t>
            </a:r>
          </a:p>
          <a:p>
            <a:pPr algn="ctr"/>
            <a:endParaRPr lang="en-GB" sz="2400" dirty="0">
              <a:latin typeface="Georgia Pro Black" panose="02040A02050405020203" pitchFamily="18" charset="0"/>
            </a:endParaRPr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The profound, 'umbilical' link with Nature, mother earth and </a:t>
            </a:r>
          </a:p>
          <a:p>
            <a:pPr algn="ctr"/>
            <a:r>
              <a:rPr lang="en-GB" sz="2400" dirty="0">
                <a:latin typeface="Georgia Pro Black" panose="02040A02050405020203" pitchFamily="18" charset="0"/>
              </a:rPr>
              <a:t>the ancestors.</a:t>
            </a:r>
          </a:p>
        </p:txBody>
      </p:sp>
    </p:spTree>
    <p:extLst>
      <p:ext uri="{BB962C8B-B14F-4D97-AF65-F5344CB8AC3E}">
        <p14:creationId xmlns:p14="http://schemas.microsoft.com/office/powerpoint/2010/main" val="266186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002E6FD-4F4B-4F47-9297-28C77EAD8BC0}"/>
              </a:ext>
            </a:extLst>
          </p:cNvPr>
          <p:cNvSpPr/>
          <p:nvPr/>
        </p:nvSpPr>
        <p:spPr>
          <a:xfrm>
            <a:off x="477788" y="260648"/>
            <a:ext cx="115212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en-GB" sz="2800" dirty="0">
              <a:latin typeface="Georgia" charset="0"/>
              <a:ea typeface="Georgia" charset="0"/>
              <a:cs typeface="Georgia" charset="0"/>
            </a:endParaRPr>
          </a:p>
          <a:p>
            <a:pPr algn="ctr"/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If </a:t>
            </a:r>
            <a:r>
              <a:rPr lang="en-GB" sz="2800" dirty="0" err="1">
                <a:latin typeface="Georgia" charset="0"/>
                <a:ea typeface="Georgia" charset="0"/>
                <a:cs typeface="Georgia" charset="0"/>
              </a:rPr>
              <a:t>Creolity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 is defined as a feeling, i.e. </a:t>
            </a:r>
            <a:r>
              <a:rPr lang="en-GB" sz="2800" b="1" dirty="0">
                <a:latin typeface="Georgia" charset="0"/>
                <a:ea typeface="Georgia" charset="0"/>
                <a:cs typeface="Georgia" charset="0"/>
              </a:rPr>
              <a:t>to be Creole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,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‘</a:t>
            </a:r>
            <a:r>
              <a:rPr lang="en-GB" sz="2800" dirty="0" err="1">
                <a:latin typeface="Georgia Pro Black" panose="02040A02050405020203" pitchFamily="18" charset="0"/>
              </a:rPr>
              <a:t>Kreolitude</a:t>
            </a:r>
            <a:r>
              <a:rPr lang="en-GB" sz="2800" dirty="0">
                <a:latin typeface="Georgia Pro Black" panose="02040A02050405020203" pitchFamily="18" charset="0"/>
              </a:rPr>
              <a:t>’ would be defined as an</a:t>
            </a:r>
            <a:r>
              <a:rPr lang="en-GB" sz="2800" b="1" dirty="0">
                <a:latin typeface="Georgia Pro Black" panose="02040A02050405020203" pitchFamily="18" charset="0"/>
              </a:rPr>
              <a:t> action</a:t>
            </a:r>
            <a:r>
              <a:rPr lang="en-GB" sz="2800" dirty="0">
                <a:latin typeface="Georgia Pro Black" panose="02040A02050405020203" pitchFamily="18" charset="0"/>
              </a:rPr>
              <a:t>, </a:t>
            </a:r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that of understanding the Creole fact and </a:t>
            </a:r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knowing what it can bring to other people.</a:t>
            </a:r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 </a:t>
            </a:r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It aims today at offering an alternative to the current</a:t>
            </a:r>
          </a:p>
          <a:p>
            <a:pPr algn="ctr"/>
            <a:r>
              <a:rPr lang="en-GB" sz="2800" dirty="0">
                <a:latin typeface="Georgia Pro Black" panose="02040A02050405020203" pitchFamily="18" charset="0"/>
              </a:rPr>
              <a:t> “merchant” </a:t>
            </a:r>
            <a:r>
              <a:rPr lang="en-GB" dirty="0"/>
              <a:t>' </a:t>
            </a:r>
            <a:r>
              <a:rPr lang="en-GB" sz="2800" dirty="0">
                <a:latin typeface="Georgia Pro Black" panose="02040A02050405020203" pitchFamily="18" charset="0"/>
              </a:rPr>
              <a:t>civilization.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7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E7CBE1-A690-4AF7-8BE2-FEF8844BD08B}"/>
              </a:ext>
            </a:extLst>
          </p:cNvPr>
          <p:cNvSpPr/>
          <p:nvPr/>
        </p:nvSpPr>
        <p:spPr>
          <a:xfrm>
            <a:off x="1845940" y="90872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As a symbol,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file will be presented to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UNESCO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the inscription of 'Creoles Cultures’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 the Representative List of the </a:t>
            </a:r>
          </a:p>
          <a:p>
            <a:pPr algn="ctr"/>
            <a:r>
              <a:rPr lang="en-GB" sz="2800" b="1" dirty="0">
                <a:latin typeface="Georgia Pro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Intangible Cultural Heritage of Humanity. </a:t>
            </a:r>
            <a:endParaRPr lang="fr-BE" sz="28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372" y="4547573"/>
            <a:ext cx="3177232" cy="20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4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xpédition">
  <a:themeElements>
    <a:clrScheme name="Expédition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Expédition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pédition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1360511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TP102801114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706531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EB9514F-6A45-47F4-BC6D-A865E29717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35E791-7449-4708-8DE9-182EC4D8A134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20563B-C646-42AF-9D0D-76DF086793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2030</TotalTime>
  <Words>625</Words>
  <Application>Microsoft Office PowerPoint</Application>
  <PresentationFormat>Personnalisé</PresentationFormat>
  <Paragraphs>135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Century</vt:lpstr>
      <vt:lpstr>Courier New</vt:lpstr>
      <vt:lpstr>Georgia</vt:lpstr>
      <vt:lpstr>Georgia Pro</vt:lpstr>
      <vt:lpstr>Georgia Pro Black</vt:lpstr>
      <vt:lpstr>Gill Sans MT</vt:lpstr>
      <vt:lpstr>Times New Roman</vt:lpstr>
      <vt:lpstr>Expédition</vt:lpstr>
      <vt:lpstr>           Inscription                           des Cultures créoles au Patrimoine culturel immatériel de l’UNESCO  Inscription of Creole Cultures  to the Intangible Cultural Heritage of UNESCO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avec le soutien de / with the support of  Wallonie-Bruxelles International </vt:lpstr>
      <vt:lpstr>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                           des                                                                                                                      Cultures créoles                                          au Patrimoine culturel immatériel de   l’  UNESCO Inscription of Creole Cultures to the Intangible Cultural Heritage of UNESCO</dc:title>
  <dc:creator>Marc LINTS</dc:creator>
  <cp:lastModifiedBy>Marc LINTS</cp:lastModifiedBy>
  <cp:revision>78</cp:revision>
  <dcterms:created xsi:type="dcterms:W3CDTF">2019-07-04T14:20:04Z</dcterms:created>
  <dcterms:modified xsi:type="dcterms:W3CDTF">2019-09-03T08:15:24Z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