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4" r:id="rId2"/>
    <p:sldId id="315" r:id="rId3"/>
    <p:sldId id="300" r:id="rId4"/>
    <p:sldId id="312" r:id="rId5"/>
    <p:sldId id="302" r:id="rId6"/>
    <p:sldId id="304" r:id="rId7"/>
    <p:sldId id="305" r:id="rId8"/>
    <p:sldId id="306" r:id="rId9"/>
    <p:sldId id="307" r:id="rId10"/>
    <p:sldId id="279" r:id="rId11"/>
    <p:sldId id="316" r:id="rId12"/>
    <p:sldId id="264" r:id="rId13"/>
    <p:sldId id="318" r:id="rId14"/>
    <p:sldId id="310" r:id="rId15"/>
    <p:sldId id="311" r:id="rId16"/>
    <p:sldId id="317" r:id="rId17"/>
    <p:sldId id="269" r:id="rId18"/>
  </p:sldIdLst>
  <p:sldSz cx="9144000" cy="6858000" type="screen4x3"/>
  <p:notesSz cx="9774238" cy="67246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24"/>
    <a:srgbClr val="3166CF"/>
    <a:srgbClr val="3E6FD2"/>
    <a:srgbClr val="2D5EC1"/>
    <a:srgbClr val="BDDEFF"/>
    <a:srgbClr val="99CCFF"/>
    <a:srgbClr val="808080"/>
    <a:srgbClr val="0F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64" autoAdjust="0"/>
    <p:restoredTop sz="68023" autoAdjust="0"/>
  </p:normalViewPr>
  <p:slideViewPr>
    <p:cSldViewPr>
      <p:cViewPr varScale="1">
        <p:scale>
          <a:sx n="47" d="100"/>
          <a:sy n="47" d="100"/>
        </p:scale>
        <p:origin x="162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4236569" cy="33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35390" y="1"/>
            <a:ext cx="4236569" cy="33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386969"/>
            <a:ext cx="4236569" cy="33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35390" y="6386969"/>
            <a:ext cx="4236569" cy="33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2E8B5E44-53B3-41D6-B2E4-E65C7BE882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29353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4236569" cy="33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35390" y="1"/>
            <a:ext cx="4236569" cy="33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06750" y="504825"/>
            <a:ext cx="3362325" cy="2520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971" y="3194023"/>
            <a:ext cx="7820302" cy="302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386969"/>
            <a:ext cx="4236569" cy="33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35390" y="6386969"/>
            <a:ext cx="4236569" cy="33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2" tIns="44891" rIns="89782" bIns="44891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A730940B-3F77-4A38-8B5C-89A07CE8893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37468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0940B-3F77-4A38-8B5C-89A07CE8893B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3977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6750" y="504825"/>
            <a:ext cx="3362325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0102"/>
            <a:fld id="{EE8C41C5-5617-4EC1-AA41-3D077228123C}" type="slidenum">
              <a:rPr lang="en-GB">
                <a:solidFill>
                  <a:srgbClr val="000000"/>
                </a:solidFill>
              </a:rPr>
              <a:pPr defTabSz="910102"/>
              <a:t>10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4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8338" y="504825"/>
            <a:ext cx="3359150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0016"/>
            <a:fld id="{EE8C41C5-5617-4EC1-AA41-3D077228123C}" type="slidenum">
              <a:rPr lang="en-GB">
                <a:solidFill>
                  <a:srgbClr val="000000"/>
                </a:solidFill>
              </a:rPr>
              <a:pPr defTabSz="910016"/>
              <a:t>11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316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6750" y="504825"/>
            <a:ext cx="3362325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342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8338" y="504825"/>
            <a:ext cx="3359150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5682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6750" y="504825"/>
            <a:ext cx="3362325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556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6750" y="504825"/>
            <a:ext cx="3362325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781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8338" y="504825"/>
            <a:ext cx="3359150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587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6750" y="504825"/>
            <a:ext cx="3362325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323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08338" y="504825"/>
            <a:ext cx="3359150" cy="2520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12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3263" y="506413"/>
            <a:ext cx="3370262" cy="2527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803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0940B-3F77-4A38-8B5C-89A07CE8893B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6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3263" y="506413"/>
            <a:ext cx="3370262" cy="2527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129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3263" y="506413"/>
            <a:ext cx="3370262" cy="2527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090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3263" y="506413"/>
            <a:ext cx="3370262" cy="2527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167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3263" y="506413"/>
            <a:ext cx="3370262" cy="2527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960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3263" y="506413"/>
            <a:ext cx="3370262" cy="2527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C41C5-5617-4EC1-AA41-3D077228123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972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F71B10B5-A77A-4155-9088-465FB45AB5E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E2CD9-BE7E-42DF-BCF7-AED241C0FA0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042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B198A-8CCB-45FD-9DA7-17CE5AF91C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0910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4182" y="6303309"/>
            <a:ext cx="484909" cy="42022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556190E-63A2-41FE-AD6C-0E291A1184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6605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4182" y="6303309"/>
            <a:ext cx="484909" cy="42022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556190E-63A2-41FE-AD6C-0E291A1184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633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4182" y="6303309"/>
            <a:ext cx="484909" cy="42022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556190E-63A2-41FE-AD6C-0E291A1184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633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4182" y="6303309"/>
            <a:ext cx="484909" cy="42022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556190E-63A2-41FE-AD6C-0E291A1184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633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4182" y="6303309"/>
            <a:ext cx="484909" cy="42022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556190E-63A2-41FE-AD6C-0E291A1184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633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147F4-38DF-4909-A7BE-F8595599F90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351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1CFB4-C63A-411F-A1D5-2BA6527DCD4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958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35940-5113-4098-96A8-6F40B497B3C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1198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E36A2-6298-4628-8D5C-6B8A4E7A3E3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6973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74FD-792F-4F06-AED5-A68937D3F36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916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FF34B-EB33-4E11-93C7-437B5B3297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6054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1AE4C-6FAF-4F1A-A7A5-C2440065A29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3579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F87B4-8A2C-49DC-B412-E8D32FB5A87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9270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8463AAD-8FBE-4940-9548-B7BE93D02606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  <p:sldLayoutId id="2147483666" r:id="rId15"/>
    <p:sldLayoutId id="2147483669" r:id="rId16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11188" y="2564904"/>
            <a:ext cx="8065268" cy="790575"/>
          </a:xfrm>
        </p:spPr>
        <p:txBody>
          <a:bodyPr/>
          <a:lstStyle/>
          <a:p>
            <a:pPr algn="ctr"/>
            <a:r>
              <a:rPr lang="fr-BE" altLang="en-US" sz="4000" dirty="0" smtClean="0"/>
              <a:t>AAP 2019 – 2020 </a:t>
            </a:r>
            <a:br>
              <a:rPr lang="fr-BE" altLang="en-US" sz="4000" dirty="0" smtClean="0"/>
            </a:br>
            <a:r>
              <a:rPr lang="fr-BE" altLang="en-US" sz="4000" dirty="0" err="1" smtClean="0"/>
              <a:t>Energy</a:t>
            </a:r>
            <a:endParaRPr lang="en-GB" altLang="en-US" sz="40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Sustainable Socio-economic Development through Clean and Efficient Energy </a:t>
            </a:r>
            <a:r>
              <a:rPr lang="en-GB" dirty="0" smtClean="0"/>
              <a:t>Solutions (DCI)</a:t>
            </a:r>
          </a:p>
          <a:p>
            <a:endParaRPr lang="en-IE" dirty="0"/>
          </a:p>
          <a:p>
            <a:r>
              <a:rPr lang="en-IE" sz="2000" dirty="0" smtClean="0"/>
              <a:t>Unit DEVCO/C6</a:t>
            </a:r>
            <a:endParaRPr lang="fr-BE" sz="2000" dirty="0"/>
          </a:p>
        </p:txBody>
      </p:sp>
    </p:spTree>
    <p:extLst>
      <p:ext uri="{BB962C8B-B14F-4D97-AF65-F5344CB8AC3E}">
        <p14:creationId xmlns:p14="http://schemas.microsoft.com/office/powerpoint/2010/main" val="385018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344" y="1315257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1539861"/>
            <a:ext cx="6719455" cy="2483517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BE" sz="3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Renewable</a:t>
            </a:r>
            <a:r>
              <a:rPr kumimoji="0" lang="fr-BE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</a:t>
            </a:r>
            <a:r>
              <a:rPr kumimoji="0" lang="fr-BE" sz="3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energy</a:t>
            </a:r>
            <a:r>
              <a:rPr kumimoji="0" lang="fr-BE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solutions for </a:t>
            </a:r>
            <a:r>
              <a:rPr kumimoji="0" lang="fr-BE" sz="3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social infrastructures component</a:t>
            </a:r>
            <a:endParaRPr kumimoji="0" lang="fr-BE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4805" y="3668493"/>
            <a:ext cx="6385741" cy="65224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BE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66" y="4122143"/>
            <a:ext cx="2969700" cy="17818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43909"/>
            <a:ext cx="2469158" cy="185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3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107504" y="1340768"/>
            <a:ext cx="8712968" cy="5097131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buFont typeface="Verdana" panose="020B0604030504040204" pitchFamily="34" charset="0"/>
              <a:buChar char="‒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Identify </a:t>
            </a:r>
            <a:r>
              <a:rPr lang="en-US" sz="2000" dirty="0">
                <a:solidFill>
                  <a:srgbClr val="FFFFFF"/>
                </a:solidFill>
              </a:rPr>
              <a:t>innovative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business models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 to provide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renewable energy </a:t>
            </a:r>
            <a:r>
              <a:rPr lang="en-US" sz="2000" dirty="0">
                <a:solidFill>
                  <a:srgbClr val="FFFFFF"/>
                </a:solidFill>
              </a:rPr>
              <a:t>based solutions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for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rural social infrastructures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 (schools and hospitals) in different country profiles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De-risk investments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and put in place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incentive schemes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to promote private sector participation and guarantee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long term sustainability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Verdana"/>
              </a:rPr>
              <a:t>Technologies</a:t>
            </a:r>
            <a:r>
              <a:rPr lang="en-US" sz="2000" dirty="0" smtClean="0">
                <a:solidFill>
                  <a:srgbClr val="FFFFFF"/>
                </a:solidFill>
                <a:latin typeface="Verdana"/>
              </a:rPr>
              <a:t>: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rPr>
              <a:t>Mini-grid extensions, Stand alone systems and kiosks as well as energy efficient equipment provision (including clean cooking)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10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Verdana"/>
            </a:endParaRPr>
          </a:p>
          <a:p>
            <a:pPr marL="0" lvl="0" indent="0">
              <a:buNone/>
              <a:defRPr/>
            </a:pPr>
            <a:r>
              <a:rPr lang="en-GB" sz="1000" dirty="0">
                <a:solidFill>
                  <a:schemeClr val="accent1">
                    <a:lumMod val="50000"/>
                  </a:schemeClr>
                </a:solidFill>
              </a:rPr>
              <a:t>- </a:t>
            </a:r>
          </a:p>
          <a:p>
            <a:pPr marL="0" lvl="0" indent="0">
              <a:buNone/>
              <a:defRPr/>
            </a:pPr>
            <a:r>
              <a:rPr lang="en-GB" sz="2000" b="1" dirty="0" smtClean="0">
                <a:solidFill>
                  <a:srgbClr val="FFFFFF"/>
                </a:solidFill>
                <a:latin typeface="Verdana"/>
              </a:rPr>
              <a:t>-  Impact </a:t>
            </a:r>
            <a:r>
              <a:rPr lang="en-GB" sz="2000" b="1" dirty="0">
                <a:solidFill>
                  <a:srgbClr val="FFFFFF"/>
                </a:solidFill>
                <a:latin typeface="Verdana"/>
              </a:rPr>
              <a:t>evaluation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10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Verdan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GB" sz="1000" dirty="0">
              <a:solidFill>
                <a:schemeClr val="accent1">
                  <a:lumMod val="50000"/>
                </a:schemeClr>
              </a:solidFill>
              <a:latin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40" y="188640"/>
            <a:ext cx="6719455" cy="79074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300" b="1" u="sng" dirty="0" smtClean="0">
                <a:solidFill>
                  <a:schemeClr val="bg1"/>
                </a:solidFill>
              </a:rPr>
              <a:t>Component 2:</a:t>
            </a:r>
          </a:p>
          <a:p>
            <a:r>
              <a:rPr lang="fr-BE" sz="2300" b="1" dirty="0" smtClean="0">
                <a:solidFill>
                  <a:schemeClr val="bg1"/>
                </a:solidFill>
              </a:rPr>
              <a:t>Social </a:t>
            </a:r>
            <a:r>
              <a:rPr lang="fr-BE" sz="2300" b="1" dirty="0">
                <a:solidFill>
                  <a:schemeClr val="bg1"/>
                </a:solidFill>
              </a:rPr>
              <a:t>Infrastructures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24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526" y="1315257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691680" y="1697993"/>
            <a:ext cx="7082366" cy="128318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3900" b="1" dirty="0">
                <a:solidFill>
                  <a:schemeClr val="bg1"/>
                </a:solidFill>
              </a:rPr>
              <a:t>Clean </a:t>
            </a:r>
            <a:r>
              <a:rPr lang="fr-BE" sz="3900" b="1" dirty="0" smtClean="0">
                <a:solidFill>
                  <a:schemeClr val="bg1"/>
                </a:solidFill>
              </a:rPr>
              <a:t>Cooking solutions</a:t>
            </a:r>
          </a:p>
          <a:p>
            <a:r>
              <a:rPr lang="fr-BE" sz="3900" b="1" dirty="0" smtClean="0">
                <a:solidFill>
                  <a:schemeClr val="bg1"/>
                </a:solidFill>
              </a:rPr>
              <a:t>component</a:t>
            </a:r>
            <a:endParaRPr lang="fr-BE" sz="25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4805" y="3668493"/>
            <a:ext cx="6385741" cy="46758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fr-BE" sz="2500" dirty="0">
                <a:solidFill>
                  <a:schemeClr val="bg1"/>
                </a:solidFill>
              </a:rPr>
              <a:t>  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7057"/>
            <a:ext cx="3066678" cy="218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1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181" y="1307951"/>
            <a:ext cx="9074728" cy="4869340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sz="2000" dirty="0"/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177699" y="1307951"/>
            <a:ext cx="8712968" cy="4869340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Verdana" panose="020B0604030504040204" pitchFamily="34" charset="0"/>
              <a:buChar char="‒"/>
            </a:pPr>
            <a:r>
              <a:rPr lang="en-US" sz="2000" dirty="0" smtClean="0">
                <a:solidFill>
                  <a:schemeClr val="bg1"/>
                </a:solidFill>
              </a:rPr>
              <a:t>Today</a:t>
            </a:r>
            <a:r>
              <a:rPr lang="en-US" sz="2000" dirty="0">
                <a:solidFill>
                  <a:schemeClr val="bg1"/>
                </a:solidFill>
              </a:rPr>
              <a:t>, still </a:t>
            </a:r>
            <a:r>
              <a:rPr lang="en-US" sz="2000" b="1" dirty="0">
                <a:solidFill>
                  <a:schemeClr val="bg1"/>
                </a:solidFill>
              </a:rPr>
              <a:t>2.6 billion people don't have access to clean cooking</a:t>
            </a:r>
            <a:r>
              <a:rPr lang="en-US" sz="2000" dirty="0">
                <a:solidFill>
                  <a:schemeClr val="bg1"/>
                </a:solidFill>
              </a:rPr>
              <a:t>, 900million in </a:t>
            </a:r>
            <a:r>
              <a:rPr lang="en-US" sz="2000" dirty="0" smtClean="0">
                <a:solidFill>
                  <a:schemeClr val="bg1"/>
                </a:solidFill>
              </a:rPr>
              <a:t>Sub-Saharan Africa</a:t>
            </a:r>
            <a:endParaRPr lang="en-US" sz="2000" dirty="0">
              <a:solidFill>
                <a:schemeClr val="bg1"/>
              </a:solidFill>
            </a:endParaRPr>
          </a:p>
          <a:p>
            <a:pPr algn="just">
              <a:buFont typeface="Verdana" panose="020B0604030504040204" pitchFamily="34" charset="0"/>
              <a:buChar char="‒"/>
            </a:pPr>
            <a:endParaRPr lang="en-US" sz="2000" dirty="0" smtClean="0">
              <a:solidFill>
                <a:schemeClr val="bg1"/>
              </a:solidFill>
            </a:endParaRPr>
          </a:p>
          <a:p>
            <a:pPr algn="just">
              <a:buFont typeface="Verdana" panose="020B0604030504040204" pitchFamily="34" charset="0"/>
              <a:buChar char="‒"/>
            </a:pPr>
            <a:r>
              <a:rPr lang="en-US" sz="2000" b="1" dirty="0" smtClean="0">
                <a:solidFill>
                  <a:schemeClr val="bg1"/>
                </a:solidFill>
              </a:rPr>
              <a:t>Tackle negative effects of inefficient </a:t>
            </a:r>
            <a:r>
              <a:rPr lang="en-US" sz="2000" b="1" dirty="0" err="1" smtClean="0">
                <a:solidFill>
                  <a:schemeClr val="bg1"/>
                </a:solidFill>
              </a:rPr>
              <a:t>cookstoves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on air pollution, health, forest degradation, climate change, gender, etc.</a:t>
            </a:r>
          </a:p>
          <a:p>
            <a:pPr algn="just">
              <a:buFont typeface="Verdana" panose="020B0604030504040204" pitchFamily="34" charset="0"/>
              <a:buChar char="‒"/>
            </a:pPr>
            <a:endParaRPr lang="en-US" sz="2000" dirty="0" smtClean="0">
              <a:solidFill>
                <a:schemeClr val="bg1"/>
              </a:solidFill>
            </a:endParaRPr>
          </a:p>
          <a:p>
            <a:pPr algn="just">
              <a:buFontTx/>
              <a:buChar char="-"/>
            </a:pPr>
            <a:r>
              <a:rPr lang="fr-BE" sz="2000" b="1" dirty="0" smtClean="0">
                <a:solidFill>
                  <a:schemeClr val="bg1"/>
                </a:solidFill>
              </a:rPr>
              <a:t>Shift</a:t>
            </a:r>
            <a:r>
              <a:rPr lang="fr-BE" sz="2000" dirty="0" smtClean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from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unsuccessful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traditional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 smtClean="0">
                <a:solidFill>
                  <a:schemeClr val="bg1"/>
                </a:solidFill>
              </a:rPr>
              <a:t>grant</a:t>
            </a:r>
            <a:r>
              <a:rPr lang="fr-BE" sz="2000" dirty="0" smtClean="0">
                <a:solidFill>
                  <a:schemeClr val="bg1"/>
                </a:solidFill>
              </a:rPr>
              <a:t> support </a:t>
            </a:r>
            <a:r>
              <a:rPr lang="fr-BE" sz="2000" dirty="0">
                <a:solidFill>
                  <a:schemeClr val="bg1"/>
                </a:solidFill>
              </a:rPr>
              <a:t>to the cooking </a:t>
            </a:r>
            <a:r>
              <a:rPr lang="fr-BE" sz="2000" dirty="0" err="1">
                <a:solidFill>
                  <a:schemeClr val="bg1"/>
                </a:solidFill>
              </a:rPr>
              <a:t>sector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b="1" dirty="0">
                <a:solidFill>
                  <a:schemeClr val="bg1"/>
                </a:solidFill>
              </a:rPr>
              <a:t>to </a:t>
            </a:r>
            <a:r>
              <a:rPr lang="fr-BE" sz="2000" b="1" dirty="0" err="1">
                <a:solidFill>
                  <a:schemeClr val="bg1"/>
                </a:solidFill>
              </a:rPr>
              <a:t>market</a:t>
            </a:r>
            <a:r>
              <a:rPr lang="fr-BE" sz="2000" b="1" dirty="0">
                <a:solidFill>
                  <a:schemeClr val="bg1"/>
                </a:solidFill>
              </a:rPr>
              <a:t> </a:t>
            </a:r>
            <a:r>
              <a:rPr lang="fr-BE" sz="2000" b="1" dirty="0" err="1">
                <a:solidFill>
                  <a:schemeClr val="bg1"/>
                </a:solidFill>
              </a:rPr>
              <a:t>based</a:t>
            </a:r>
            <a:r>
              <a:rPr lang="fr-BE" sz="2000" b="1" dirty="0">
                <a:solidFill>
                  <a:schemeClr val="bg1"/>
                </a:solidFill>
              </a:rPr>
              <a:t> </a:t>
            </a:r>
            <a:r>
              <a:rPr lang="fr-BE" sz="2000" b="1" dirty="0" err="1" smtClean="0">
                <a:solidFill>
                  <a:schemeClr val="bg1"/>
                </a:solidFill>
              </a:rPr>
              <a:t>approach</a:t>
            </a:r>
            <a:endParaRPr lang="fr-BE" sz="2000" b="1" dirty="0" smtClean="0">
              <a:solidFill>
                <a:schemeClr val="bg1"/>
              </a:solidFill>
            </a:endParaRPr>
          </a:p>
          <a:p>
            <a:pPr algn="just">
              <a:buFontTx/>
              <a:buChar char="-"/>
            </a:pPr>
            <a:endParaRPr lang="fr-BE" sz="2000" dirty="0" smtClean="0">
              <a:solidFill>
                <a:schemeClr val="bg1"/>
              </a:solidFill>
            </a:endParaRPr>
          </a:p>
          <a:p>
            <a:pPr algn="just">
              <a:buFontTx/>
              <a:buChar char="-"/>
            </a:pPr>
            <a:r>
              <a:rPr lang="fr-BE" sz="2000" b="1" dirty="0" smtClean="0">
                <a:solidFill>
                  <a:schemeClr val="bg1"/>
                </a:solidFill>
              </a:rPr>
              <a:t>New </a:t>
            </a:r>
            <a:r>
              <a:rPr lang="fr-BE" sz="2000" b="1" dirty="0" err="1" smtClean="0">
                <a:solidFill>
                  <a:schemeClr val="bg1"/>
                </a:solidFill>
              </a:rPr>
              <a:t>opportunities</a:t>
            </a:r>
            <a:r>
              <a:rPr lang="fr-BE" sz="2000" b="1" dirty="0" smtClean="0">
                <a:solidFill>
                  <a:schemeClr val="bg1"/>
                </a:solidFill>
              </a:rPr>
              <a:t> </a:t>
            </a:r>
            <a:r>
              <a:rPr lang="fr-BE" sz="2000" dirty="0" smtClean="0">
                <a:solidFill>
                  <a:schemeClr val="bg1"/>
                </a:solidFill>
              </a:rPr>
              <a:t>have </a:t>
            </a:r>
            <a:r>
              <a:rPr lang="fr-BE" sz="2000" dirty="0" err="1" smtClean="0">
                <a:solidFill>
                  <a:schemeClr val="bg1"/>
                </a:solidFill>
              </a:rPr>
              <a:t>emerged</a:t>
            </a:r>
            <a:r>
              <a:rPr lang="fr-BE" sz="2000" dirty="0" smtClean="0">
                <a:solidFill>
                  <a:schemeClr val="bg1"/>
                </a:solidFill>
              </a:rPr>
              <a:t> as a </a:t>
            </a:r>
            <a:r>
              <a:rPr lang="fr-BE" sz="2000" dirty="0" err="1" smtClean="0">
                <a:solidFill>
                  <a:schemeClr val="bg1"/>
                </a:solidFill>
              </a:rPr>
              <a:t>result</a:t>
            </a:r>
            <a:r>
              <a:rPr lang="fr-BE" sz="2000" dirty="0" smtClean="0">
                <a:solidFill>
                  <a:schemeClr val="bg1"/>
                </a:solidFill>
              </a:rPr>
              <a:t> of:</a:t>
            </a:r>
          </a:p>
          <a:p>
            <a:pPr lvl="1" algn="just">
              <a:buFontTx/>
              <a:buChar char="-"/>
            </a:pPr>
            <a:r>
              <a:rPr lang="fr-BE" sz="2000" dirty="0">
                <a:solidFill>
                  <a:schemeClr val="bg1"/>
                </a:solidFill>
              </a:rPr>
              <a:t>New technologies </a:t>
            </a:r>
            <a:r>
              <a:rPr lang="fr-BE" sz="2000" dirty="0" err="1">
                <a:solidFill>
                  <a:schemeClr val="bg1"/>
                </a:solidFill>
              </a:rPr>
              <a:t>making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 smtClean="0">
                <a:solidFill>
                  <a:schemeClr val="bg1"/>
                </a:solidFill>
              </a:rPr>
              <a:t>cookstoves</a:t>
            </a:r>
            <a:r>
              <a:rPr lang="fr-BE" sz="2000" dirty="0" smtClean="0">
                <a:solidFill>
                  <a:schemeClr val="bg1"/>
                </a:solidFill>
              </a:rPr>
              <a:t> more </a:t>
            </a:r>
            <a:r>
              <a:rPr lang="fr-BE" sz="2000" dirty="0">
                <a:solidFill>
                  <a:schemeClr val="bg1"/>
                </a:solidFill>
              </a:rPr>
              <a:t>efficient</a:t>
            </a:r>
          </a:p>
          <a:p>
            <a:pPr lvl="1" algn="just">
              <a:buFontTx/>
              <a:buChar char="-"/>
            </a:pPr>
            <a:r>
              <a:rPr lang="fr-BE" sz="2000" dirty="0" err="1">
                <a:solidFill>
                  <a:schemeClr val="bg1"/>
                </a:solidFill>
              </a:rPr>
              <a:t>Innovative</a:t>
            </a:r>
            <a:r>
              <a:rPr lang="fr-BE" sz="2000" dirty="0">
                <a:solidFill>
                  <a:schemeClr val="bg1"/>
                </a:solidFill>
              </a:rPr>
              <a:t> business and </a:t>
            </a:r>
            <a:r>
              <a:rPr lang="fr-BE" sz="2000" dirty="0" err="1">
                <a:solidFill>
                  <a:schemeClr val="bg1"/>
                </a:solidFill>
              </a:rPr>
              <a:t>payment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schemes</a:t>
            </a:r>
            <a:r>
              <a:rPr lang="fr-BE" sz="2000" dirty="0">
                <a:solidFill>
                  <a:schemeClr val="bg1"/>
                </a:solidFill>
              </a:rPr>
              <a:t> (i.e. </a:t>
            </a:r>
            <a:r>
              <a:rPr lang="fr-BE" sz="2000" dirty="0" err="1">
                <a:solidFill>
                  <a:schemeClr val="bg1"/>
                </a:solidFill>
              </a:rPr>
              <a:t>pay</a:t>
            </a:r>
            <a:r>
              <a:rPr lang="fr-BE" sz="2000" dirty="0">
                <a:solidFill>
                  <a:schemeClr val="bg1"/>
                </a:solidFill>
              </a:rPr>
              <a:t> as </a:t>
            </a:r>
            <a:r>
              <a:rPr lang="fr-BE" sz="2000" dirty="0" err="1">
                <a:solidFill>
                  <a:schemeClr val="bg1"/>
                </a:solidFill>
              </a:rPr>
              <a:t>you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cook</a:t>
            </a:r>
            <a:r>
              <a:rPr lang="fr-BE" sz="2000" dirty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181" y="154134"/>
            <a:ext cx="6719455" cy="75996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200" b="1" u="sng" dirty="0" smtClean="0">
                <a:solidFill>
                  <a:schemeClr val="bg1"/>
                </a:solidFill>
              </a:rPr>
              <a:t>Component 3:</a:t>
            </a:r>
          </a:p>
          <a:p>
            <a:r>
              <a:rPr lang="fr-BE" sz="2200" b="1" dirty="0" smtClean="0">
                <a:solidFill>
                  <a:schemeClr val="bg1"/>
                </a:solidFill>
              </a:rPr>
              <a:t>Clean Cooking Solutions</a:t>
            </a:r>
            <a:endParaRPr lang="en-GB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52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869340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-3181" y="154134"/>
            <a:ext cx="6719455" cy="75996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200" b="1" u="sng" dirty="0" smtClean="0">
                <a:solidFill>
                  <a:schemeClr val="bg1"/>
                </a:solidFill>
              </a:rPr>
              <a:t>Component 3:</a:t>
            </a:r>
          </a:p>
          <a:p>
            <a:r>
              <a:rPr lang="fr-BE" sz="2200" b="1" dirty="0" smtClean="0">
                <a:solidFill>
                  <a:schemeClr val="bg1"/>
                </a:solidFill>
              </a:rPr>
              <a:t>Clean Cooking Solutions</a:t>
            </a:r>
            <a:endParaRPr lang="en-GB" sz="2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484784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 traditional (or basic) </a:t>
            </a:r>
            <a:r>
              <a:rPr lang="en-GB" b="1" dirty="0" err="1">
                <a:solidFill>
                  <a:schemeClr val="bg1"/>
                </a:solidFill>
              </a:rPr>
              <a:t>cookstove</a:t>
            </a:r>
            <a:endParaRPr lang="fr-BE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00" y="1899295"/>
            <a:ext cx="6076950" cy="16192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3800" y="3797705"/>
            <a:ext cx="4742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An improved biomass </a:t>
            </a:r>
            <a:r>
              <a:rPr lang="en-US" b="1" dirty="0" err="1">
                <a:solidFill>
                  <a:schemeClr val="bg1"/>
                </a:solidFill>
              </a:rPr>
              <a:t>cookstove</a:t>
            </a:r>
            <a:r>
              <a:rPr lang="en-US" b="1" dirty="0">
                <a:solidFill>
                  <a:schemeClr val="bg1"/>
                </a:solidFill>
              </a:rPr>
              <a:t> (ICS) </a:t>
            </a:r>
            <a:endParaRPr lang="fr-BE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00" y="4333232"/>
            <a:ext cx="6076950" cy="161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6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181" y="1275159"/>
            <a:ext cx="9074728" cy="4869340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-3181" y="154134"/>
            <a:ext cx="6719455" cy="75996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200" b="1" u="sng" dirty="0" smtClean="0">
                <a:solidFill>
                  <a:schemeClr val="bg1"/>
                </a:solidFill>
              </a:rPr>
              <a:t>Component 3:</a:t>
            </a:r>
          </a:p>
          <a:p>
            <a:r>
              <a:rPr lang="fr-BE" sz="2200" b="1" dirty="0" smtClean="0">
                <a:solidFill>
                  <a:schemeClr val="bg1"/>
                </a:solidFill>
              </a:rPr>
              <a:t>Clean Cooking Solutions</a:t>
            </a:r>
            <a:endParaRPr lang="en-GB" sz="2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484784"/>
            <a:ext cx="4752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An advanced biomass </a:t>
            </a:r>
            <a:r>
              <a:rPr lang="en-US" b="1" dirty="0" err="1">
                <a:solidFill>
                  <a:schemeClr val="bg1"/>
                </a:solidFill>
              </a:rPr>
              <a:t>cookstove</a:t>
            </a:r>
            <a:r>
              <a:rPr lang="en-US" b="1" dirty="0">
                <a:solidFill>
                  <a:schemeClr val="bg1"/>
                </a:solidFill>
              </a:rPr>
              <a:t> (</a:t>
            </a:r>
            <a:r>
              <a:rPr lang="en-US" b="1" dirty="0" smtClean="0">
                <a:solidFill>
                  <a:schemeClr val="bg1"/>
                </a:solidFill>
              </a:rPr>
              <a:t>ABC)</a:t>
            </a:r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3800" y="3797705"/>
            <a:ext cx="4742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Modern stoves </a:t>
            </a:r>
            <a:r>
              <a:rPr lang="en-US" b="1" dirty="0" smtClean="0">
                <a:solidFill>
                  <a:schemeClr val="bg1"/>
                </a:solidFill>
              </a:rPr>
              <a:t>, solar, e-stoves, etc.</a:t>
            </a:r>
            <a:endParaRPr lang="fr-BE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785779"/>
            <a:ext cx="6210300" cy="1924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86" y="4192278"/>
            <a:ext cx="3000375" cy="1676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3648" y="4162580"/>
            <a:ext cx="4887862" cy="179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1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869340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sz="2000" dirty="0"/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107504" y="1295965"/>
            <a:ext cx="8712968" cy="4869340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b="1" dirty="0" smtClean="0">
                <a:solidFill>
                  <a:schemeClr val="bg1"/>
                </a:solidFill>
              </a:rPr>
              <a:t>Support market approach at global level</a:t>
            </a:r>
          </a:p>
          <a:p>
            <a:pPr marL="0" indent="0" algn="just">
              <a:buNone/>
            </a:pPr>
            <a:endParaRPr lang="en-US" sz="2000" b="1" dirty="0" smtClean="0">
              <a:solidFill>
                <a:schemeClr val="bg1"/>
              </a:solidFill>
            </a:endParaRPr>
          </a:p>
          <a:p>
            <a:pPr algn="just">
              <a:buFont typeface="Verdana" panose="020B0604030504040204" pitchFamily="34" charset="0"/>
              <a:buChar char="‒"/>
            </a:pPr>
            <a:r>
              <a:rPr lang="en-US" sz="2000" dirty="0" smtClean="0">
                <a:solidFill>
                  <a:schemeClr val="bg1"/>
                </a:solidFill>
              </a:rPr>
              <a:t>Identify </a:t>
            </a:r>
            <a:r>
              <a:rPr lang="en-US" sz="2000" b="1" dirty="0">
                <a:solidFill>
                  <a:schemeClr val="bg1"/>
                </a:solidFill>
              </a:rPr>
              <a:t>innovative business models </a:t>
            </a:r>
            <a:r>
              <a:rPr lang="en-US" sz="2000" dirty="0" smtClean="0">
                <a:solidFill>
                  <a:schemeClr val="bg1"/>
                </a:solidFill>
              </a:rPr>
              <a:t>for clean or sustainable cooking solutions to </a:t>
            </a:r>
            <a:r>
              <a:rPr lang="en-US" sz="2000" dirty="0">
                <a:solidFill>
                  <a:schemeClr val="bg1"/>
                </a:solidFill>
              </a:rPr>
              <a:t>be scaled up and </a:t>
            </a:r>
            <a:r>
              <a:rPr lang="en-US" sz="2000" dirty="0" smtClean="0">
                <a:solidFill>
                  <a:schemeClr val="bg1"/>
                </a:solidFill>
              </a:rPr>
              <a:t>replicated</a:t>
            </a:r>
          </a:p>
          <a:p>
            <a:pPr algn="just">
              <a:buFont typeface="Verdana" panose="020B0604030504040204" pitchFamily="34" charset="0"/>
              <a:buChar char="‒"/>
            </a:pPr>
            <a:r>
              <a:rPr lang="fr-BE" sz="2000" b="1" dirty="0" smtClean="0">
                <a:solidFill>
                  <a:schemeClr val="bg1"/>
                </a:solidFill>
              </a:rPr>
              <a:t>De-</a:t>
            </a:r>
            <a:r>
              <a:rPr lang="fr-BE" sz="2000" b="1" dirty="0" err="1" smtClean="0">
                <a:solidFill>
                  <a:schemeClr val="bg1"/>
                </a:solidFill>
              </a:rPr>
              <a:t>risk</a:t>
            </a:r>
            <a:r>
              <a:rPr lang="fr-BE" sz="2000" b="1" dirty="0" smtClean="0">
                <a:solidFill>
                  <a:schemeClr val="bg1"/>
                </a:solidFill>
              </a:rPr>
              <a:t> </a:t>
            </a:r>
            <a:r>
              <a:rPr lang="fr-BE" sz="2000" b="1" dirty="0" err="1" smtClean="0">
                <a:solidFill>
                  <a:schemeClr val="bg1"/>
                </a:solidFill>
              </a:rPr>
              <a:t>investments</a:t>
            </a:r>
            <a:r>
              <a:rPr lang="fr-BE" sz="2000" b="1" dirty="0" smtClean="0">
                <a:solidFill>
                  <a:schemeClr val="bg1"/>
                </a:solidFill>
              </a:rPr>
              <a:t> </a:t>
            </a:r>
            <a:r>
              <a:rPr lang="fr-BE" sz="2000" dirty="0" smtClean="0">
                <a:solidFill>
                  <a:schemeClr val="bg1"/>
                </a:solidFill>
              </a:rPr>
              <a:t>and </a:t>
            </a:r>
            <a:r>
              <a:rPr lang="fr-BE" sz="2000" dirty="0" err="1" smtClean="0">
                <a:solidFill>
                  <a:schemeClr val="bg1"/>
                </a:solidFill>
              </a:rPr>
              <a:t>provide</a:t>
            </a:r>
            <a:r>
              <a:rPr lang="fr-BE" sz="2000" dirty="0" smtClean="0">
                <a:solidFill>
                  <a:schemeClr val="bg1"/>
                </a:solidFill>
              </a:rPr>
              <a:t> </a:t>
            </a:r>
            <a:r>
              <a:rPr lang="fr-BE" sz="2000" b="1" dirty="0" err="1">
                <a:solidFill>
                  <a:schemeClr val="bg1"/>
                </a:solidFill>
              </a:rPr>
              <a:t>adequate</a:t>
            </a:r>
            <a:r>
              <a:rPr lang="fr-BE" sz="2000" b="1" dirty="0">
                <a:solidFill>
                  <a:schemeClr val="bg1"/>
                </a:solidFill>
              </a:rPr>
              <a:t> </a:t>
            </a:r>
            <a:r>
              <a:rPr lang="fr-BE" sz="2000" b="1" dirty="0" err="1">
                <a:solidFill>
                  <a:schemeClr val="bg1"/>
                </a:solidFill>
              </a:rPr>
              <a:t>financial</a:t>
            </a:r>
            <a:r>
              <a:rPr lang="fr-BE" sz="2000" b="1" dirty="0">
                <a:solidFill>
                  <a:schemeClr val="bg1"/>
                </a:solidFill>
              </a:rPr>
              <a:t> support </a:t>
            </a:r>
            <a:endParaRPr lang="en-US" sz="2000" b="1" dirty="0">
              <a:solidFill>
                <a:schemeClr val="bg1"/>
              </a:solidFill>
            </a:endParaRPr>
          </a:p>
          <a:p>
            <a:pPr algn="just">
              <a:buFont typeface="Verdana" panose="020B0604030504040204" pitchFamily="34" charset="0"/>
              <a:buChar char="‒"/>
            </a:pPr>
            <a:r>
              <a:rPr lang="en-US" sz="2000" b="1" dirty="0" smtClean="0">
                <a:solidFill>
                  <a:schemeClr val="bg1"/>
                </a:solidFill>
              </a:rPr>
              <a:t>Provide TA </a:t>
            </a:r>
            <a:r>
              <a:rPr lang="en-US" sz="2000" dirty="0">
                <a:solidFill>
                  <a:schemeClr val="bg1"/>
                </a:solidFill>
              </a:rPr>
              <a:t>for preparing project </a:t>
            </a:r>
            <a:r>
              <a:rPr lang="en-US" sz="2000" dirty="0" smtClean="0">
                <a:solidFill>
                  <a:schemeClr val="bg1"/>
                </a:solidFill>
              </a:rPr>
              <a:t>proposals &amp; pipeline boosting, and support policy, regulatory framework and </a:t>
            </a:r>
            <a:r>
              <a:rPr lang="fr-BE" sz="2000" dirty="0" err="1" smtClean="0">
                <a:solidFill>
                  <a:schemeClr val="bg1"/>
                </a:solidFill>
              </a:rPr>
              <a:t>conducive</a:t>
            </a:r>
            <a:r>
              <a:rPr lang="fr-BE" sz="2000" dirty="0" smtClean="0">
                <a:solidFill>
                  <a:schemeClr val="bg1"/>
                </a:solidFill>
              </a:rPr>
              <a:t> business </a:t>
            </a:r>
            <a:r>
              <a:rPr lang="fr-BE" sz="2000" dirty="0" err="1" smtClean="0">
                <a:solidFill>
                  <a:schemeClr val="bg1"/>
                </a:solidFill>
              </a:rPr>
              <a:t>environment</a:t>
            </a:r>
            <a:endParaRPr lang="fr-BE" sz="2000" dirty="0">
              <a:solidFill>
                <a:schemeClr val="bg1"/>
              </a:solidFill>
            </a:endParaRPr>
          </a:p>
          <a:p>
            <a:pPr>
              <a:buFont typeface="Verdana" panose="020B0604030504040204" pitchFamily="34" charset="0"/>
              <a:buChar char="‒"/>
            </a:pPr>
            <a:r>
              <a:rPr lang="fr-BE" sz="2000" dirty="0" err="1" smtClean="0">
                <a:solidFill>
                  <a:schemeClr val="bg1"/>
                </a:solidFill>
              </a:rPr>
              <a:t>Stimulate</a:t>
            </a:r>
            <a:r>
              <a:rPr lang="fr-BE" sz="2000" dirty="0" smtClean="0">
                <a:solidFill>
                  <a:schemeClr val="bg1"/>
                </a:solidFill>
              </a:rPr>
              <a:t> </a:t>
            </a:r>
            <a:r>
              <a:rPr lang="fr-BE" sz="2000" b="1" dirty="0">
                <a:solidFill>
                  <a:schemeClr val="bg1"/>
                </a:solidFill>
              </a:rPr>
              <a:t>the </a:t>
            </a:r>
            <a:r>
              <a:rPr lang="fr-BE" sz="2000" b="1" dirty="0" err="1">
                <a:solidFill>
                  <a:schemeClr val="bg1"/>
                </a:solidFill>
              </a:rPr>
              <a:t>demand</a:t>
            </a:r>
            <a:r>
              <a:rPr lang="fr-BE" sz="2000" b="1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side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with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>
                <a:solidFill>
                  <a:schemeClr val="bg1"/>
                </a:solidFill>
              </a:rPr>
              <a:t>appropriate</a:t>
            </a:r>
            <a:r>
              <a:rPr lang="fr-BE" sz="2000" dirty="0">
                <a:solidFill>
                  <a:schemeClr val="bg1"/>
                </a:solidFill>
              </a:rPr>
              <a:t> </a:t>
            </a:r>
            <a:r>
              <a:rPr lang="fr-BE" sz="2000" dirty="0" err="1" smtClean="0">
                <a:solidFill>
                  <a:schemeClr val="bg1"/>
                </a:solidFill>
              </a:rPr>
              <a:t>measures</a:t>
            </a:r>
            <a:r>
              <a:rPr lang="fr-BE" sz="2000" dirty="0" smtClean="0">
                <a:solidFill>
                  <a:schemeClr val="bg1"/>
                </a:solidFill>
              </a:rPr>
              <a:t> (</a:t>
            </a:r>
            <a:r>
              <a:rPr lang="fr-BE" sz="2000" dirty="0" err="1" smtClean="0">
                <a:solidFill>
                  <a:schemeClr val="bg1"/>
                </a:solidFill>
              </a:rPr>
              <a:t>awareness</a:t>
            </a:r>
            <a:r>
              <a:rPr lang="fr-BE" sz="2000" dirty="0" smtClean="0">
                <a:solidFill>
                  <a:schemeClr val="bg1"/>
                </a:solidFill>
              </a:rPr>
              <a:t>, etc.)</a:t>
            </a:r>
          </a:p>
          <a:p>
            <a:pPr>
              <a:buFont typeface="Verdana" panose="020B0604030504040204" pitchFamily="34" charset="0"/>
              <a:buChar char="‒"/>
            </a:pPr>
            <a:r>
              <a:rPr lang="fr-BE" sz="2000" dirty="0" err="1" smtClean="0">
                <a:solidFill>
                  <a:schemeClr val="bg1"/>
                </a:solidFill>
              </a:rPr>
              <a:t>Priorities</a:t>
            </a:r>
            <a:r>
              <a:rPr lang="fr-BE" sz="2000" dirty="0" smtClean="0">
                <a:solidFill>
                  <a:schemeClr val="bg1"/>
                </a:solidFill>
              </a:rPr>
              <a:t> in </a:t>
            </a:r>
            <a:r>
              <a:rPr lang="fr-BE" sz="2000" dirty="0" err="1" smtClean="0">
                <a:solidFill>
                  <a:schemeClr val="bg1"/>
                </a:solidFill>
              </a:rPr>
              <a:t>urban</a:t>
            </a:r>
            <a:r>
              <a:rPr lang="fr-BE" sz="2000" dirty="0" smtClean="0">
                <a:solidFill>
                  <a:schemeClr val="bg1"/>
                </a:solidFill>
              </a:rPr>
              <a:t> areas and </a:t>
            </a:r>
            <a:r>
              <a:rPr lang="fr-BE" sz="2000" dirty="0" err="1" smtClean="0">
                <a:solidFill>
                  <a:schemeClr val="bg1"/>
                </a:solidFill>
              </a:rPr>
              <a:t>higher</a:t>
            </a:r>
            <a:r>
              <a:rPr lang="fr-BE" sz="2000" dirty="0" smtClean="0">
                <a:solidFill>
                  <a:schemeClr val="bg1"/>
                </a:solidFill>
              </a:rPr>
              <a:t> tiers solutions </a:t>
            </a:r>
            <a:r>
              <a:rPr lang="fr-BE" sz="2000" dirty="0" err="1" smtClean="0">
                <a:solidFill>
                  <a:schemeClr val="bg1"/>
                </a:solidFill>
              </a:rPr>
              <a:t>without</a:t>
            </a:r>
            <a:r>
              <a:rPr lang="fr-BE" sz="2000" dirty="0" smtClean="0">
                <a:solidFill>
                  <a:schemeClr val="bg1"/>
                </a:solidFill>
              </a:rPr>
              <a:t> </a:t>
            </a:r>
            <a:r>
              <a:rPr lang="fr-BE" sz="2000" dirty="0" err="1" smtClean="0">
                <a:solidFill>
                  <a:schemeClr val="bg1"/>
                </a:solidFill>
              </a:rPr>
              <a:t>excluding</a:t>
            </a:r>
            <a:r>
              <a:rPr lang="fr-BE" sz="2000" dirty="0" smtClean="0">
                <a:solidFill>
                  <a:schemeClr val="bg1"/>
                </a:solidFill>
              </a:rPr>
              <a:t> rural or </a:t>
            </a:r>
            <a:r>
              <a:rPr lang="fr-BE" sz="2000" dirty="0" err="1" smtClean="0">
                <a:solidFill>
                  <a:schemeClr val="bg1"/>
                </a:solidFill>
              </a:rPr>
              <a:t>other</a:t>
            </a:r>
            <a:r>
              <a:rPr lang="fr-BE" sz="2000" dirty="0" smtClean="0">
                <a:solidFill>
                  <a:schemeClr val="bg1"/>
                </a:solidFill>
              </a:rPr>
              <a:t> types of solutions </a:t>
            </a:r>
            <a:r>
              <a:rPr lang="fr-BE" sz="2000" dirty="0" err="1" smtClean="0">
                <a:solidFill>
                  <a:schemeClr val="bg1"/>
                </a:solidFill>
              </a:rPr>
              <a:t>when</a:t>
            </a:r>
            <a:r>
              <a:rPr lang="fr-BE" sz="2000" dirty="0" smtClean="0">
                <a:solidFill>
                  <a:schemeClr val="bg1"/>
                </a:solidFill>
              </a:rPr>
              <a:t> relevant</a:t>
            </a:r>
            <a:br>
              <a:rPr lang="fr-BE" sz="2000" dirty="0" smtClean="0">
                <a:solidFill>
                  <a:schemeClr val="bg1"/>
                </a:solidFill>
              </a:rPr>
            </a:br>
            <a:endParaRPr lang="fr-BE" sz="20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fr-BE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181" y="154134"/>
            <a:ext cx="6719455" cy="75996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200" b="1" u="sng" dirty="0" smtClean="0">
                <a:solidFill>
                  <a:schemeClr val="bg1"/>
                </a:solidFill>
              </a:rPr>
              <a:t>Component 3:</a:t>
            </a:r>
          </a:p>
          <a:p>
            <a:r>
              <a:rPr lang="fr-BE" sz="2200" b="1" dirty="0" smtClean="0">
                <a:solidFill>
                  <a:schemeClr val="bg1"/>
                </a:solidFill>
              </a:rPr>
              <a:t>Clean Cooking Solutions</a:t>
            </a:r>
            <a:endParaRPr lang="en-GB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3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363796"/>
            <a:ext cx="9144000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3528" y="1363796"/>
            <a:ext cx="8496944" cy="1738573"/>
          </a:xfrm>
          <a:prstGeom prst="rect">
            <a:avLst/>
          </a:prstGeom>
        </p:spPr>
        <p:txBody>
          <a:bodyPr lIns="82058" tIns="41029" rIns="82058" bIns="41029"/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22A1DB"/>
                </a:solidFill>
                <a:latin typeface="Verdana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n-US" sz="2800" dirty="0" smtClean="0">
                <a:solidFill>
                  <a:schemeClr val="bg1"/>
                </a:solidFill>
              </a:rPr>
              <a:t>Indicative timeline</a:t>
            </a:r>
          </a:p>
          <a:p>
            <a:pPr marL="342900" indent="-342900" algn="just">
              <a:buFontTx/>
              <a:buChar char="-"/>
            </a:pPr>
            <a:r>
              <a:rPr lang="en-US" sz="2400" b="0" dirty="0" smtClean="0">
                <a:solidFill>
                  <a:schemeClr val="bg1"/>
                </a:solidFill>
              </a:rPr>
              <a:t>Commission decision </a:t>
            </a:r>
            <a:r>
              <a:rPr lang="en-US" sz="2400" b="0" dirty="0" smtClean="0">
                <a:solidFill>
                  <a:schemeClr val="bg1"/>
                </a:solidFill>
              </a:rPr>
              <a:t>decided on 30 October 2019 (C(2019)7967)</a:t>
            </a:r>
            <a:r>
              <a:rPr lang="en-US" sz="2400" b="0" dirty="0">
                <a:solidFill>
                  <a:schemeClr val="bg1"/>
                </a:solidFill>
              </a:rPr>
              <a:t>	</a:t>
            </a:r>
            <a:endParaRPr lang="en-US" sz="2400" b="0" dirty="0" smtClean="0">
              <a:solidFill>
                <a:schemeClr val="bg1"/>
              </a:solidFill>
            </a:endParaRPr>
          </a:p>
          <a:p>
            <a:pPr marL="342900" indent="-342900" algn="just">
              <a:buFontTx/>
              <a:buChar char="-"/>
            </a:pPr>
            <a:endParaRPr lang="en-US" sz="2400" b="0" dirty="0">
              <a:solidFill>
                <a:schemeClr val="bg1"/>
              </a:solidFill>
            </a:endParaRPr>
          </a:p>
          <a:p>
            <a:pPr marL="457200" indent="-457200" algn="just">
              <a:buFontTx/>
              <a:buChar char="-"/>
            </a:pPr>
            <a:r>
              <a:rPr lang="en-US" sz="2400" b="0" dirty="0" smtClean="0">
                <a:solidFill>
                  <a:schemeClr val="bg1"/>
                </a:solidFill>
              </a:rPr>
              <a:t>Blending ideas/discussions between DFIs and DEVCO by end of 2019</a:t>
            </a:r>
          </a:p>
          <a:p>
            <a:pPr marL="457200" indent="-457200" algn="just">
              <a:buFontTx/>
              <a:buChar char="-"/>
            </a:pPr>
            <a:endParaRPr lang="en-US" sz="2400" b="0" dirty="0" smtClean="0">
              <a:solidFill>
                <a:schemeClr val="bg1"/>
              </a:solidFill>
            </a:endParaRPr>
          </a:p>
          <a:p>
            <a:pPr marL="457200" indent="-457200" algn="just">
              <a:buFontTx/>
              <a:buChar char="-"/>
            </a:pPr>
            <a:r>
              <a:rPr lang="en-US" sz="2400" b="0" dirty="0">
                <a:solidFill>
                  <a:schemeClr val="bg1"/>
                </a:solidFill>
              </a:rPr>
              <a:t>Blending proposals </a:t>
            </a:r>
            <a:r>
              <a:rPr lang="en-US" sz="2400" b="0" dirty="0" smtClean="0">
                <a:solidFill>
                  <a:schemeClr val="bg1"/>
                </a:solidFill>
              </a:rPr>
              <a:t>submissions, indicatively 1</a:t>
            </a:r>
            <a:r>
              <a:rPr lang="en-US" sz="2400" b="0" baseline="30000" dirty="0" smtClean="0">
                <a:solidFill>
                  <a:schemeClr val="bg1"/>
                </a:solidFill>
              </a:rPr>
              <a:t>st</a:t>
            </a:r>
            <a:r>
              <a:rPr lang="en-US" sz="2400" b="0" dirty="0" smtClean="0">
                <a:solidFill>
                  <a:schemeClr val="bg1"/>
                </a:solidFill>
              </a:rPr>
              <a:t> quarter 2020</a:t>
            </a:r>
            <a:endParaRPr lang="en-US" sz="2400" b="0" dirty="0">
              <a:solidFill>
                <a:schemeClr val="bg1"/>
              </a:solidFill>
            </a:endParaRPr>
          </a:p>
          <a:p>
            <a:endParaRPr lang="en-US" sz="1800" dirty="0" smtClean="0">
              <a:solidFill>
                <a:schemeClr val="bg1"/>
              </a:solidFill>
            </a:endParaRPr>
          </a:p>
          <a:p>
            <a:pPr algn="just"/>
            <a:r>
              <a:rPr lang="en-US" sz="2800" dirty="0">
                <a:solidFill>
                  <a:schemeClr val="bg1"/>
                </a:solidFill>
              </a:rPr>
              <a:t>Contact: </a:t>
            </a:r>
            <a:r>
              <a:rPr lang="en-US" sz="2800" dirty="0" smtClean="0">
                <a:solidFill>
                  <a:schemeClr val="bg1"/>
                </a:solidFill>
              </a:rPr>
              <a:t>DEVCO C6</a:t>
            </a:r>
          </a:p>
          <a:p>
            <a:pPr algn="just"/>
            <a:r>
              <a:rPr lang="en-US" sz="2400" dirty="0" smtClean="0">
                <a:solidFill>
                  <a:schemeClr val="bg1"/>
                </a:solidFill>
              </a:rPr>
              <a:t>EuropeAid-C6-energy-blending@ec.europa.eu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935182" y="2420471"/>
            <a:ext cx="7273636" cy="3426759"/>
          </a:xfrm>
          <a:prstGeom prst="rect">
            <a:avLst/>
          </a:prstGeom>
        </p:spPr>
        <p:txBody>
          <a:bodyPr lIns="82058" tIns="41029" rIns="82058" bIns="41029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GB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1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273" y="1277470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46364" y="1546412"/>
            <a:ext cx="8638912" cy="57029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Energy AAP </a:t>
            </a:r>
            <a:r>
              <a:rPr lang="en-US" sz="3200" b="1" dirty="0" smtClean="0">
                <a:solidFill>
                  <a:schemeClr val="bg1"/>
                </a:solidFill>
              </a:rPr>
              <a:t>2019 – 2020 DCI Budget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276872"/>
            <a:ext cx="8856984" cy="376656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820583" lvl="2">
              <a:lnSpc>
                <a:spcPct val="114000"/>
              </a:lnSpc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dirty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dirty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i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i="1" dirty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i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i="1" dirty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endParaRPr lang="en-US" sz="1400" b="1" i="1" dirty="0" smtClean="0">
              <a:solidFill>
                <a:schemeClr val="bg1"/>
              </a:solidFill>
            </a:endParaRPr>
          </a:p>
          <a:p>
            <a:pPr marL="820583" lvl="2">
              <a:lnSpc>
                <a:spcPct val="114000"/>
              </a:lnSpc>
            </a:pPr>
            <a:r>
              <a:rPr lang="en-US" sz="1400" b="1" i="1" dirty="0" smtClean="0">
                <a:solidFill>
                  <a:schemeClr val="bg1"/>
                </a:solidFill>
              </a:rPr>
              <a:t>2020 additional funds would be mostly allocated to Component 1 – EE</a:t>
            </a:r>
          </a:p>
          <a:p>
            <a:pPr marL="820583" lvl="2">
              <a:lnSpc>
                <a:spcPct val="114000"/>
              </a:lnSpc>
            </a:pPr>
            <a:r>
              <a:rPr lang="en-US" sz="1400" b="1" i="1" dirty="0" smtClean="0">
                <a:solidFill>
                  <a:schemeClr val="bg1"/>
                </a:solidFill>
              </a:rPr>
              <a:t>ACTIONS CAN BE IMPLEMENTED IN PRINCIPLE IN ANY COUNTRY THAT IS ELIGIBLE UNDER THE DEVELOPMENT COOPERATION INSTRUMENT (DCI)  </a:t>
            </a:r>
            <a:endParaRPr lang="en-US" dirty="0">
              <a:solidFill>
                <a:schemeClr val="bg1"/>
              </a:solidFill>
              <a:latin typeface="Verdan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793621"/>
              </p:ext>
            </p:extLst>
          </p:nvPr>
        </p:nvGraphicFramePr>
        <p:xfrm>
          <a:off x="1043608" y="2204862"/>
          <a:ext cx="6984776" cy="2827580"/>
        </p:xfrm>
        <a:graphic>
          <a:graphicData uri="http://schemas.openxmlformats.org/drawingml/2006/table">
            <a:tbl>
              <a:tblPr firstRow="1" firstCol="1" bandRow="1"/>
              <a:tblGrid>
                <a:gridCol w="3659140">
                  <a:extLst>
                    <a:ext uri="{9D8B030D-6E8A-4147-A177-3AD203B41FA5}">
                      <a16:colId xmlns:a16="http://schemas.microsoft.com/office/drawing/2014/main" val="801195143"/>
                    </a:ext>
                  </a:extLst>
                </a:gridCol>
                <a:gridCol w="1813468">
                  <a:extLst>
                    <a:ext uri="{9D8B030D-6E8A-4147-A177-3AD203B41FA5}">
                      <a16:colId xmlns:a16="http://schemas.microsoft.com/office/drawing/2014/main" val="497370148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843567648"/>
                    </a:ext>
                  </a:extLst>
                </a:gridCol>
              </a:tblGrid>
              <a:tr h="307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GB" sz="18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105140"/>
                  </a:ext>
                </a:extLst>
              </a:tr>
              <a:tr h="307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Energy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49,5 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95,5 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979913"/>
                  </a:ext>
                </a:extLst>
              </a:tr>
              <a:tr h="6145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Clean energy for Social infrastructures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10,0 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70260"/>
                  </a:ext>
                </a:extLst>
              </a:tr>
              <a:tr h="307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Clean Cooking	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22,0 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123483"/>
                  </a:ext>
                </a:extLst>
              </a:tr>
              <a:tr h="307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Global Covenant of Mayors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  7,0 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285229"/>
                  </a:ext>
                </a:extLst>
              </a:tr>
              <a:tr h="307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Technical Assistance to EFSD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10,0 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934964"/>
                  </a:ext>
                </a:extLst>
              </a:tr>
              <a:tr h="3691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r>
                        <a:rPr lang="en-GB" sz="18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 year</a:t>
                      </a: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98,5 M</a:t>
                      </a: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95,5 M</a:t>
                      </a: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423049"/>
                  </a:ext>
                </a:extLst>
              </a:tr>
              <a:tr h="307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GRAND</a:t>
                      </a:r>
                      <a:r>
                        <a:rPr lang="en-GB" sz="18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€   </a:t>
                      </a:r>
                      <a:r>
                        <a:rPr lang="en-GB" sz="18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194</a:t>
                      </a:r>
                      <a:r>
                        <a:rPr lang="en-GB" sz="18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700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26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295964"/>
            <a:ext cx="911026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endParaRPr lang="en-US" sz="1400" dirty="0"/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484909" y="1479177"/>
            <a:ext cx="7966364" cy="4742609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8690" y="1619336"/>
            <a:ext cx="79928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“</a:t>
            </a:r>
            <a:r>
              <a:rPr lang="en-US" sz="2400" i="1" dirty="0" smtClean="0">
                <a:solidFill>
                  <a:schemeClr val="bg1"/>
                </a:solidFill>
              </a:rPr>
              <a:t>The </a:t>
            </a:r>
            <a:r>
              <a:rPr lang="en-US" sz="2400" i="1" dirty="0">
                <a:solidFill>
                  <a:schemeClr val="bg1"/>
                </a:solidFill>
              </a:rPr>
              <a:t>world </a:t>
            </a:r>
            <a:r>
              <a:rPr lang="en-US" sz="2400" i="1" dirty="0" smtClean="0">
                <a:solidFill>
                  <a:schemeClr val="bg1"/>
                </a:solidFill>
              </a:rPr>
              <a:t>will </a:t>
            </a:r>
            <a:r>
              <a:rPr lang="en-US" sz="2400" i="1" dirty="0">
                <a:solidFill>
                  <a:schemeClr val="bg1"/>
                </a:solidFill>
              </a:rPr>
              <a:t>fall short of meeting the </a:t>
            </a:r>
            <a:r>
              <a:rPr lang="en-US" sz="2400" i="1" dirty="0" smtClean="0">
                <a:solidFill>
                  <a:schemeClr val="bg1"/>
                </a:solidFill>
              </a:rPr>
              <a:t>SDG7 targets </a:t>
            </a:r>
            <a:r>
              <a:rPr lang="en-US" sz="2400" i="1" dirty="0">
                <a:solidFill>
                  <a:schemeClr val="bg1"/>
                </a:solidFill>
              </a:rPr>
              <a:t>by 2030 at the current rate of </a:t>
            </a:r>
            <a:r>
              <a:rPr lang="en-US" sz="2400" i="1" dirty="0" smtClean="0">
                <a:solidFill>
                  <a:schemeClr val="bg1"/>
                </a:solidFill>
              </a:rPr>
              <a:t>ambition, which </a:t>
            </a:r>
            <a:r>
              <a:rPr lang="en-US" sz="2400" i="1" dirty="0">
                <a:solidFill>
                  <a:schemeClr val="bg1"/>
                </a:solidFill>
              </a:rPr>
              <a:t>encompass universal access to electricity as well as clean fuels and technologies for cooking, and a call for doubling of the rate of improvement of </a:t>
            </a:r>
            <a:r>
              <a:rPr lang="en-US" sz="2400" i="1" dirty="0" smtClean="0">
                <a:solidFill>
                  <a:schemeClr val="bg1"/>
                </a:solidFill>
              </a:rPr>
              <a:t>EE</a:t>
            </a:r>
            <a:r>
              <a:rPr lang="en-US" sz="2400" dirty="0" smtClean="0">
                <a:solidFill>
                  <a:schemeClr val="bg1"/>
                </a:solidFill>
              </a:rPr>
              <a:t>”</a:t>
            </a:r>
          </a:p>
          <a:p>
            <a:endParaRPr lang="en-US" sz="2000" i="1" dirty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1400" i="1" dirty="0">
                <a:solidFill>
                  <a:schemeClr val="bg1"/>
                </a:solidFill>
              </a:rPr>
              <a:t>Tracking SDG 7: The energy progress report </a:t>
            </a:r>
            <a:r>
              <a:rPr lang="en-US" sz="1400" i="1" dirty="0" smtClean="0">
                <a:solidFill>
                  <a:schemeClr val="bg1"/>
                </a:solidFill>
              </a:rPr>
              <a:t>2019</a:t>
            </a:r>
            <a:endParaRPr lang="en-US" sz="1400" i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3" y="4042419"/>
            <a:ext cx="3200658" cy="179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34 CuadroTexto"/>
          <p:cNvSpPr txBox="1"/>
          <p:nvPr/>
        </p:nvSpPr>
        <p:spPr>
          <a:xfrm rot="16200000">
            <a:off x="-385084" y="1581838"/>
            <a:ext cx="1369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COUNTRY LEVEL</a:t>
            </a:r>
            <a:endParaRPr kumimoji="0" lang="es-ES" sz="1000" b="0" i="1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6" name="35 CuadroTexto"/>
          <p:cNvSpPr txBox="1"/>
          <p:nvPr/>
        </p:nvSpPr>
        <p:spPr>
          <a:xfrm rot="16200000">
            <a:off x="-472248" y="3894004"/>
            <a:ext cx="1544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GLOBAL LEVEL</a:t>
            </a:r>
            <a:endParaRPr kumimoji="0" lang="es-ES" sz="1000" b="0" i="1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" name="Striped Right Arrow 2"/>
          <p:cNvSpPr/>
          <p:nvPr/>
        </p:nvSpPr>
        <p:spPr bwMode="auto">
          <a:xfrm>
            <a:off x="6804248" y="2170366"/>
            <a:ext cx="738756" cy="795984"/>
          </a:xfrm>
          <a:prstGeom prst="striped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5" name="Right Brace 14"/>
          <p:cNvSpPr/>
          <p:nvPr/>
        </p:nvSpPr>
        <p:spPr bwMode="auto">
          <a:xfrm>
            <a:off x="2322021" y="5553958"/>
            <a:ext cx="211998" cy="1158161"/>
          </a:xfrm>
          <a:prstGeom prst="rightBrac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99" y="1254727"/>
            <a:ext cx="8857286" cy="552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4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541" y="260648"/>
            <a:ext cx="4896500" cy="43680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300" b="1" dirty="0" smtClean="0">
                <a:solidFill>
                  <a:schemeClr val="bg1"/>
                </a:solidFill>
              </a:rPr>
              <a:t>Possible solutions</a:t>
            </a:r>
            <a:endParaRPr lang="en-GB" sz="2300" b="1" dirty="0">
              <a:solidFill>
                <a:schemeClr val="bg1"/>
              </a:solidFill>
            </a:endParaRPr>
          </a:p>
        </p:txBody>
      </p:sp>
      <p:sp>
        <p:nvSpPr>
          <p:cNvPr id="7" name="Text Placeholder 11"/>
          <p:cNvSpPr txBox="1">
            <a:spLocks/>
          </p:cNvSpPr>
          <p:nvPr/>
        </p:nvSpPr>
        <p:spPr>
          <a:xfrm>
            <a:off x="539552" y="1734021"/>
            <a:ext cx="7800510" cy="4080038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1800" b="1" dirty="0">
                <a:solidFill>
                  <a:schemeClr val="bg1"/>
                </a:solidFill>
              </a:rPr>
              <a:t>Low </a:t>
            </a:r>
            <a:r>
              <a:rPr lang="da-DK" sz="1800" b="1" dirty="0" err="1">
                <a:solidFill>
                  <a:schemeClr val="bg1"/>
                </a:solidFill>
              </a:rPr>
              <a:t>ability</a:t>
            </a:r>
            <a:r>
              <a:rPr lang="da-DK" sz="1800" b="1" dirty="0">
                <a:solidFill>
                  <a:schemeClr val="bg1"/>
                </a:solidFill>
              </a:rPr>
              <a:t> to </a:t>
            </a:r>
            <a:r>
              <a:rPr lang="da-DK" sz="1800" b="1" dirty="0" err="1">
                <a:solidFill>
                  <a:schemeClr val="bg1"/>
                </a:solidFill>
              </a:rPr>
              <a:t>pay</a:t>
            </a:r>
            <a:r>
              <a:rPr lang="da-DK" sz="1800" b="1" dirty="0">
                <a:solidFill>
                  <a:schemeClr val="bg1"/>
                </a:solidFill>
              </a:rPr>
              <a:t> </a:t>
            </a:r>
            <a:r>
              <a:rPr lang="da-DK" sz="1800" b="1" dirty="0" smtClean="0">
                <a:solidFill>
                  <a:schemeClr val="bg1"/>
                </a:solidFill>
              </a:rPr>
              <a:t>for </a:t>
            </a:r>
            <a:r>
              <a:rPr lang="da-DK" sz="1800" b="1" dirty="0" err="1">
                <a:solidFill>
                  <a:schemeClr val="bg1"/>
                </a:solidFill>
              </a:rPr>
              <a:t>upfront</a:t>
            </a:r>
            <a:r>
              <a:rPr lang="da-DK" sz="1800" b="1" dirty="0">
                <a:solidFill>
                  <a:schemeClr val="bg1"/>
                </a:solidFill>
              </a:rPr>
              <a:t> </a:t>
            </a:r>
            <a:r>
              <a:rPr lang="da-DK" sz="1800" b="1" dirty="0" err="1">
                <a:solidFill>
                  <a:schemeClr val="bg1"/>
                </a:solidFill>
              </a:rPr>
              <a:t>investment</a:t>
            </a:r>
            <a:r>
              <a:rPr lang="da-DK" sz="1800" dirty="0">
                <a:solidFill>
                  <a:schemeClr val="bg1"/>
                </a:solidFill>
              </a:rPr>
              <a:t>: </a:t>
            </a:r>
          </a:p>
          <a:p>
            <a:pPr lvl="1"/>
            <a:r>
              <a:rPr lang="da-DK" sz="1800" dirty="0">
                <a:solidFill>
                  <a:schemeClr val="bg1"/>
                </a:solidFill>
              </a:rPr>
              <a:t>PAYGO, </a:t>
            </a:r>
            <a:r>
              <a:rPr lang="da-DK" sz="1800" dirty="0" smtClean="0">
                <a:solidFill>
                  <a:schemeClr val="bg1"/>
                </a:solidFill>
              </a:rPr>
              <a:t>RBF</a:t>
            </a:r>
            <a:endParaRPr lang="da-DK" sz="1800" dirty="0">
              <a:solidFill>
                <a:schemeClr val="bg1"/>
              </a:solidFill>
            </a:endParaRPr>
          </a:p>
          <a:p>
            <a:pPr lvl="1"/>
            <a:r>
              <a:rPr lang="da-DK" sz="1800" dirty="0" err="1">
                <a:solidFill>
                  <a:schemeClr val="bg1"/>
                </a:solidFill>
              </a:rPr>
              <a:t>utility</a:t>
            </a:r>
            <a:r>
              <a:rPr lang="da-DK" sz="1800" dirty="0">
                <a:solidFill>
                  <a:schemeClr val="bg1"/>
                </a:solidFill>
              </a:rPr>
              <a:t> on-</a:t>
            </a:r>
            <a:r>
              <a:rPr lang="da-DK" sz="1800" dirty="0" err="1">
                <a:solidFill>
                  <a:schemeClr val="bg1"/>
                </a:solidFill>
              </a:rPr>
              <a:t>bill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finance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cooperation</a:t>
            </a:r>
            <a:r>
              <a:rPr lang="da-DK" sz="1800" dirty="0">
                <a:solidFill>
                  <a:schemeClr val="bg1"/>
                </a:solidFill>
              </a:rPr>
              <a:t> with </a:t>
            </a:r>
            <a:r>
              <a:rPr lang="da-DK" sz="1800" dirty="0" err="1">
                <a:solidFill>
                  <a:schemeClr val="bg1"/>
                </a:solidFill>
              </a:rPr>
              <a:t>local</a:t>
            </a:r>
            <a:r>
              <a:rPr lang="da-DK" sz="1800" dirty="0">
                <a:solidFill>
                  <a:schemeClr val="bg1"/>
                </a:solidFill>
              </a:rPr>
              <a:t> banks, </a:t>
            </a:r>
          </a:p>
          <a:p>
            <a:pPr lvl="1"/>
            <a:r>
              <a:rPr lang="da-DK" sz="1800" dirty="0">
                <a:solidFill>
                  <a:schemeClr val="bg1"/>
                </a:solidFill>
              </a:rPr>
              <a:t>SUPER-ESCO for public </a:t>
            </a:r>
            <a:r>
              <a:rPr lang="da-DK" sz="1800" dirty="0" err="1" smtClean="0">
                <a:solidFill>
                  <a:schemeClr val="bg1"/>
                </a:solidFill>
              </a:rPr>
              <a:t>sector</a:t>
            </a:r>
            <a:endParaRPr lang="da-DK" sz="1800" dirty="0">
              <a:solidFill>
                <a:schemeClr val="bg1"/>
              </a:solidFill>
            </a:endParaRPr>
          </a:p>
          <a:p>
            <a:r>
              <a:rPr lang="da-DK" sz="1800" b="1" dirty="0">
                <a:solidFill>
                  <a:schemeClr val="bg1"/>
                </a:solidFill>
              </a:rPr>
              <a:t>High </a:t>
            </a:r>
            <a:r>
              <a:rPr lang="da-DK" sz="1800" b="1" dirty="0" err="1">
                <a:solidFill>
                  <a:schemeClr val="bg1"/>
                </a:solidFill>
              </a:rPr>
              <a:t>transaction</a:t>
            </a:r>
            <a:r>
              <a:rPr lang="da-DK" sz="1800" b="1" dirty="0">
                <a:solidFill>
                  <a:schemeClr val="bg1"/>
                </a:solidFill>
              </a:rPr>
              <a:t> </a:t>
            </a:r>
            <a:r>
              <a:rPr lang="da-DK" sz="1800" b="1" dirty="0" err="1">
                <a:solidFill>
                  <a:schemeClr val="bg1"/>
                </a:solidFill>
              </a:rPr>
              <a:t>costs</a:t>
            </a:r>
            <a:r>
              <a:rPr lang="da-DK" sz="1800" dirty="0">
                <a:solidFill>
                  <a:schemeClr val="bg1"/>
                </a:solidFill>
              </a:rPr>
              <a:t>: </a:t>
            </a:r>
          </a:p>
          <a:p>
            <a:pPr lvl="1"/>
            <a:r>
              <a:rPr lang="da-DK" sz="1800" dirty="0" err="1">
                <a:solidFill>
                  <a:schemeClr val="bg1"/>
                </a:solidFill>
              </a:rPr>
              <a:t>standardisation</a:t>
            </a:r>
            <a:r>
              <a:rPr lang="da-DK" sz="1800" dirty="0">
                <a:solidFill>
                  <a:schemeClr val="bg1"/>
                </a:solidFill>
              </a:rPr>
              <a:t> (</a:t>
            </a:r>
            <a:r>
              <a:rPr lang="da-DK" sz="1800" dirty="0" err="1">
                <a:solidFill>
                  <a:schemeClr val="bg1"/>
                </a:solidFill>
              </a:rPr>
              <a:t>contracts</a:t>
            </a:r>
            <a:r>
              <a:rPr lang="da-DK" sz="1800" dirty="0">
                <a:solidFill>
                  <a:schemeClr val="bg1"/>
                </a:solidFill>
              </a:rPr>
              <a:t>, list of </a:t>
            </a:r>
            <a:r>
              <a:rPr lang="da-DK" sz="1800" dirty="0" err="1">
                <a:solidFill>
                  <a:schemeClr val="bg1"/>
                </a:solidFill>
              </a:rPr>
              <a:t>eligible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technologies</a:t>
            </a:r>
            <a:r>
              <a:rPr lang="da-DK" sz="1800" dirty="0">
                <a:solidFill>
                  <a:schemeClr val="bg1"/>
                </a:solidFill>
              </a:rPr>
              <a:t>),</a:t>
            </a:r>
          </a:p>
          <a:p>
            <a:pPr lvl="1"/>
            <a:r>
              <a:rPr lang="da-DK" sz="1800" dirty="0" err="1">
                <a:solidFill>
                  <a:schemeClr val="bg1"/>
                </a:solidFill>
              </a:rPr>
              <a:t>aggregation</a:t>
            </a:r>
            <a:r>
              <a:rPr lang="da-DK" sz="1800" dirty="0">
                <a:solidFill>
                  <a:schemeClr val="bg1"/>
                </a:solidFill>
              </a:rPr>
              <a:t> of </a:t>
            </a:r>
            <a:r>
              <a:rPr lang="da-DK" sz="1800" dirty="0" err="1">
                <a:solidFill>
                  <a:schemeClr val="bg1"/>
                </a:solidFill>
              </a:rPr>
              <a:t>individual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investments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into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larger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scale</a:t>
            </a:r>
            <a:r>
              <a:rPr lang="da-DK" sz="1800" dirty="0">
                <a:solidFill>
                  <a:schemeClr val="bg1"/>
                </a:solidFill>
              </a:rPr>
              <a:t> ESCO-</a:t>
            </a:r>
            <a:r>
              <a:rPr lang="da-DK" sz="1800" dirty="0" err="1">
                <a:solidFill>
                  <a:schemeClr val="bg1"/>
                </a:solidFill>
              </a:rPr>
              <a:t>contracts</a:t>
            </a:r>
            <a:r>
              <a:rPr lang="da-DK" sz="1800" dirty="0">
                <a:solidFill>
                  <a:schemeClr val="bg1"/>
                </a:solidFill>
              </a:rPr>
              <a:t> and bank </a:t>
            </a:r>
            <a:r>
              <a:rPr lang="da-DK" sz="1800" dirty="0" err="1">
                <a:solidFill>
                  <a:schemeClr val="bg1"/>
                </a:solidFill>
              </a:rPr>
              <a:t>loans</a:t>
            </a:r>
            <a:endParaRPr lang="da-DK" sz="1800" b="1" dirty="0">
              <a:solidFill>
                <a:schemeClr val="bg1"/>
              </a:solidFill>
            </a:endParaRPr>
          </a:p>
          <a:p>
            <a:r>
              <a:rPr lang="da-DK" sz="1800" b="1" dirty="0">
                <a:solidFill>
                  <a:schemeClr val="bg1"/>
                </a:solidFill>
              </a:rPr>
              <a:t>Low </a:t>
            </a:r>
            <a:r>
              <a:rPr lang="da-DK" sz="1800" b="1" dirty="0" err="1">
                <a:solidFill>
                  <a:schemeClr val="bg1"/>
                </a:solidFill>
              </a:rPr>
              <a:t>mobilisation</a:t>
            </a:r>
            <a:r>
              <a:rPr lang="da-DK" sz="1800" b="1" dirty="0">
                <a:solidFill>
                  <a:schemeClr val="bg1"/>
                </a:solidFill>
              </a:rPr>
              <a:t> of </a:t>
            </a:r>
            <a:r>
              <a:rPr lang="da-DK" sz="1800" b="1" dirty="0" err="1">
                <a:solidFill>
                  <a:schemeClr val="bg1"/>
                </a:solidFill>
              </a:rPr>
              <a:t>local</a:t>
            </a:r>
            <a:r>
              <a:rPr lang="da-DK" sz="1800" b="1" dirty="0">
                <a:solidFill>
                  <a:schemeClr val="bg1"/>
                </a:solidFill>
              </a:rPr>
              <a:t> </a:t>
            </a:r>
            <a:r>
              <a:rPr lang="da-DK" sz="1800" b="1" dirty="0" err="1">
                <a:solidFill>
                  <a:schemeClr val="bg1"/>
                </a:solidFill>
              </a:rPr>
              <a:t>finance</a:t>
            </a:r>
            <a:r>
              <a:rPr lang="da-DK" sz="1800" b="1" dirty="0">
                <a:solidFill>
                  <a:schemeClr val="bg1"/>
                </a:solidFill>
              </a:rPr>
              <a:t>:</a:t>
            </a:r>
          </a:p>
          <a:p>
            <a:pPr lvl="1"/>
            <a:r>
              <a:rPr lang="da-DK" sz="1800" dirty="0" err="1">
                <a:solidFill>
                  <a:schemeClr val="bg1"/>
                </a:solidFill>
              </a:rPr>
              <a:t>own</a:t>
            </a:r>
            <a:r>
              <a:rPr lang="da-DK" sz="1800" dirty="0">
                <a:solidFill>
                  <a:schemeClr val="bg1"/>
                </a:solidFill>
              </a:rPr>
              <a:t> funds </a:t>
            </a:r>
            <a:r>
              <a:rPr lang="da-DK" sz="1800" dirty="0" err="1">
                <a:solidFill>
                  <a:schemeClr val="bg1"/>
                </a:solidFill>
              </a:rPr>
              <a:t>co-financing</a:t>
            </a:r>
            <a:r>
              <a:rPr lang="da-DK" sz="1800" dirty="0">
                <a:solidFill>
                  <a:schemeClr val="bg1"/>
                </a:solidFill>
              </a:rPr>
              <a:t> by Fis </a:t>
            </a:r>
            <a:r>
              <a:rPr lang="da-DK" sz="1800" dirty="0" err="1">
                <a:solidFill>
                  <a:schemeClr val="bg1"/>
                </a:solidFill>
              </a:rPr>
              <a:t>receiving</a:t>
            </a:r>
            <a:r>
              <a:rPr lang="da-DK" sz="1800" dirty="0">
                <a:solidFill>
                  <a:schemeClr val="bg1"/>
                </a:solidFill>
              </a:rPr>
              <a:t> on-</a:t>
            </a:r>
            <a:r>
              <a:rPr lang="da-DK" sz="1800" dirty="0" err="1">
                <a:solidFill>
                  <a:schemeClr val="bg1"/>
                </a:solidFill>
              </a:rPr>
              <a:t>lending</a:t>
            </a:r>
            <a:r>
              <a:rPr lang="da-DK" sz="1800" b="1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loans</a:t>
            </a:r>
            <a:endParaRPr lang="da-DK" sz="1800" dirty="0">
              <a:solidFill>
                <a:schemeClr val="bg1"/>
              </a:solidFill>
            </a:endParaRPr>
          </a:p>
          <a:p>
            <a:pPr lvl="1"/>
            <a:r>
              <a:rPr lang="da-DK" sz="1800" dirty="0" smtClean="0">
                <a:solidFill>
                  <a:schemeClr val="bg1"/>
                </a:solidFill>
              </a:rPr>
              <a:t>SUPER-</a:t>
            </a:r>
            <a:r>
              <a:rPr lang="da-DK" sz="1800" dirty="0" err="1" smtClean="0">
                <a:solidFill>
                  <a:schemeClr val="bg1"/>
                </a:solidFill>
              </a:rPr>
              <a:t>ESCO’s</a:t>
            </a:r>
            <a:r>
              <a:rPr lang="da-DK" sz="1800" dirty="0" smtClean="0">
                <a:solidFill>
                  <a:schemeClr val="bg1"/>
                </a:solidFill>
              </a:rPr>
              <a:t> SPV enables </a:t>
            </a:r>
            <a:r>
              <a:rPr lang="da-DK" sz="1800" dirty="0" err="1">
                <a:solidFill>
                  <a:schemeClr val="bg1"/>
                </a:solidFill>
              </a:rPr>
              <a:t>possibility</a:t>
            </a:r>
            <a:r>
              <a:rPr lang="da-DK" sz="1800" dirty="0">
                <a:solidFill>
                  <a:schemeClr val="bg1"/>
                </a:solidFill>
              </a:rPr>
              <a:t> of </a:t>
            </a:r>
            <a:r>
              <a:rPr lang="da-DK" sz="1800" dirty="0" smtClean="0">
                <a:solidFill>
                  <a:schemeClr val="bg1"/>
                </a:solidFill>
              </a:rPr>
              <a:t>green </a:t>
            </a:r>
            <a:r>
              <a:rPr lang="da-DK" sz="1800" dirty="0" err="1">
                <a:solidFill>
                  <a:schemeClr val="bg1"/>
                </a:solidFill>
              </a:rPr>
              <a:t>bond</a:t>
            </a:r>
            <a:r>
              <a:rPr lang="da-DK" sz="1800" dirty="0">
                <a:solidFill>
                  <a:schemeClr val="bg1"/>
                </a:solidFill>
              </a:rPr>
              <a:t> </a:t>
            </a:r>
            <a:r>
              <a:rPr lang="da-DK" sz="1800" dirty="0" err="1">
                <a:solidFill>
                  <a:schemeClr val="bg1"/>
                </a:solidFill>
              </a:rPr>
              <a:t>issue</a:t>
            </a:r>
            <a:endParaRPr lang="da-DK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3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315257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31840" y="1850281"/>
            <a:ext cx="6719455" cy="128318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3900" b="1" dirty="0" err="1" smtClean="0">
                <a:solidFill>
                  <a:schemeClr val="bg1"/>
                </a:solidFill>
              </a:rPr>
              <a:t>Energy</a:t>
            </a:r>
            <a:r>
              <a:rPr lang="fr-BE" sz="3900" b="1" dirty="0" smtClean="0">
                <a:solidFill>
                  <a:schemeClr val="bg1"/>
                </a:solidFill>
              </a:rPr>
              <a:t> </a:t>
            </a:r>
            <a:r>
              <a:rPr lang="fr-BE" sz="3900" b="1" dirty="0" err="1" smtClean="0">
                <a:solidFill>
                  <a:schemeClr val="bg1"/>
                </a:solidFill>
              </a:rPr>
              <a:t>Efficiency</a:t>
            </a:r>
            <a:r>
              <a:rPr lang="fr-BE" sz="3900" b="1" dirty="0" smtClean="0">
                <a:solidFill>
                  <a:schemeClr val="bg1"/>
                </a:solidFill>
              </a:rPr>
              <a:t> component</a:t>
            </a:r>
            <a:endParaRPr lang="fr-BE" sz="25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4805" y="3668493"/>
            <a:ext cx="6385741" cy="65224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fr-BE" sz="2500" dirty="0">
                <a:solidFill>
                  <a:schemeClr val="bg1"/>
                </a:solidFill>
              </a:rPr>
              <a:t>   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67" y="3668493"/>
            <a:ext cx="3113135" cy="176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0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7504" y="116632"/>
            <a:ext cx="6719455" cy="79074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300" b="1" u="sng" dirty="0" smtClean="0">
                <a:solidFill>
                  <a:schemeClr val="bg1"/>
                </a:solidFill>
              </a:rPr>
              <a:t>Component 1: </a:t>
            </a:r>
          </a:p>
          <a:p>
            <a:r>
              <a:rPr lang="fr-BE" sz="2300" b="1" dirty="0" err="1" smtClean="0">
                <a:solidFill>
                  <a:schemeClr val="bg1"/>
                </a:solidFill>
              </a:rPr>
              <a:t>Energy</a:t>
            </a:r>
            <a:r>
              <a:rPr lang="fr-BE" sz="2300" b="1" dirty="0" smtClean="0">
                <a:solidFill>
                  <a:schemeClr val="bg1"/>
                </a:solidFill>
              </a:rPr>
              <a:t> </a:t>
            </a:r>
            <a:r>
              <a:rPr lang="fr-BE" sz="2300" b="1" dirty="0" err="1" smtClean="0">
                <a:solidFill>
                  <a:schemeClr val="bg1"/>
                </a:solidFill>
              </a:rPr>
              <a:t>Efficiency</a:t>
            </a:r>
            <a:endParaRPr lang="en-GB" sz="2300" b="1" dirty="0">
              <a:solidFill>
                <a:schemeClr val="bg1"/>
              </a:solidFill>
            </a:endParaRPr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484909" y="1479177"/>
            <a:ext cx="7966364" cy="3966047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Under investment in EE</a:t>
            </a:r>
          </a:p>
          <a:p>
            <a:endParaRPr lang="en-US" sz="12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Annual </a:t>
            </a:r>
            <a:r>
              <a:rPr lang="en-US" sz="2400" dirty="0">
                <a:solidFill>
                  <a:schemeClr val="bg1"/>
                </a:solidFill>
              </a:rPr>
              <a:t>investment in EE stagnated at around US$240 billion from </a:t>
            </a:r>
            <a:r>
              <a:rPr lang="en-US" sz="2400" dirty="0" smtClean="0">
                <a:solidFill>
                  <a:schemeClr val="bg1"/>
                </a:solidFill>
              </a:rPr>
              <a:t>2015-18</a:t>
            </a:r>
            <a:r>
              <a:rPr lang="en-US" sz="1200" i="1" dirty="0" smtClean="0">
                <a:solidFill>
                  <a:schemeClr val="bg1"/>
                </a:solidFill>
              </a:rPr>
              <a:t> (1)</a:t>
            </a:r>
          </a:p>
          <a:p>
            <a:endParaRPr lang="en-US" sz="12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A doubling is needed to reach the SDG 7.3 target</a:t>
            </a:r>
            <a:r>
              <a:rPr lang="en-US" sz="1200" i="1" dirty="0" smtClean="0">
                <a:solidFill>
                  <a:schemeClr val="bg1"/>
                </a:solidFill>
              </a:rPr>
              <a:t> (2)</a:t>
            </a:r>
            <a:endParaRPr lang="en-US" sz="1200" i="1" dirty="0">
              <a:solidFill>
                <a:schemeClr val="bg1"/>
              </a:solidFill>
            </a:endParaRPr>
          </a:p>
          <a:p>
            <a:endParaRPr lang="en-US" sz="1200" dirty="0" smtClean="0">
              <a:solidFill>
                <a:schemeClr val="bg1"/>
              </a:solidFill>
            </a:endParaRPr>
          </a:p>
          <a:p>
            <a:endParaRPr lang="en-US" sz="1200" dirty="0" smtClean="0">
              <a:solidFill>
                <a:schemeClr val="bg1"/>
              </a:solidFill>
            </a:endParaRPr>
          </a:p>
          <a:p>
            <a:endParaRPr lang="en-US" sz="1200" dirty="0">
              <a:solidFill>
                <a:schemeClr val="bg1"/>
              </a:solidFill>
            </a:endParaRPr>
          </a:p>
          <a:p>
            <a:endParaRPr lang="en-US" sz="12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a-DK" sz="1200" b="1" u="sng" dirty="0" err="1" smtClean="0">
                <a:solidFill>
                  <a:schemeClr val="bg1"/>
                </a:solidFill>
              </a:rPr>
              <a:t>Sources</a:t>
            </a:r>
            <a:r>
              <a:rPr lang="da-DK" sz="1200" b="1" u="sng" dirty="0" smtClean="0">
                <a:solidFill>
                  <a:schemeClr val="bg1"/>
                </a:solidFill>
              </a:rPr>
              <a:t>:</a:t>
            </a:r>
            <a:r>
              <a:rPr lang="da-DK" sz="1200" b="1" dirty="0" smtClean="0">
                <a:solidFill>
                  <a:schemeClr val="bg1"/>
                </a:solidFill>
              </a:rPr>
              <a:t> 	</a:t>
            </a:r>
            <a:r>
              <a:rPr lang="da-DK" sz="1200" i="1" dirty="0" smtClean="0">
                <a:solidFill>
                  <a:schemeClr val="bg1"/>
                </a:solidFill>
              </a:rPr>
              <a:t>(1) Global </a:t>
            </a:r>
            <a:r>
              <a:rPr lang="da-DK" sz="1200" i="1" dirty="0">
                <a:solidFill>
                  <a:schemeClr val="bg1"/>
                </a:solidFill>
              </a:rPr>
              <a:t>Investment Trends – IEA </a:t>
            </a:r>
            <a:r>
              <a:rPr lang="da-DK" sz="1200" i="1" dirty="0" smtClean="0">
                <a:solidFill>
                  <a:schemeClr val="bg1"/>
                </a:solidFill>
              </a:rPr>
              <a:t>World Energy Investment 2019</a:t>
            </a:r>
          </a:p>
          <a:p>
            <a:pPr marL="0" indent="0">
              <a:buNone/>
            </a:pPr>
            <a:r>
              <a:rPr lang="en-US" sz="1200" i="1" dirty="0" smtClean="0">
                <a:solidFill>
                  <a:schemeClr val="bg1"/>
                </a:solidFill>
              </a:rPr>
              <a:t>	(2) Tracking </a:t>
            </a:r>
            <a:r>
              <a:rPr lang="en-US" sz="1200" i="1" dirty="0">
                <a:solidFill>
                  <a:schemeClr val="bg1"/>
                </a:solidFill>
              </a:rPr>
              <a:t>SDG 7: The energy progress report 2019</a:t>
            </a:r>
          </a:p>
          <a:p>
            <a:pPr marL="0" indent="0">
              <a:buNone/>
            </a:pPr>
            <a:endParaRPr lang="en-US" sz="12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fr-BE" sz="2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54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484909" y="1479177"/>
            <a:ext cx="7966364" cy="4742609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chemeClr val="bg1"/>
                </a:solidFill>
              </a:rPr>
              <a:t>Business models in pilot countries to be replicated</a:t>
            </a:r>
            <a:endParaRPr lang="en-US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u="sng" dirty="0" smtClean="0">
              <a:solidFill>
                <a:schemeClr val="bg1"/>
              </a:solidFill>
            </a:endParaRPr>
          </a:p>
          <a:p>
            <a:r>
              <a:rPr lang="en-US" sz="2000" u="sng" dirty="0" smtClean="0">
                <a:solidFill>
                  <a:schemeClr val="bg1"/>
                </a:solidFill>
              </a:rPr>
              <a:t>Establishing </a:t>
            </a:r>
            <a:r>
              <a:rPr lang="en-US" sz="2000" u="sng" dirty="0">
                <a:solidFill>
                  <a:schemeClr val="bg1"/>
                </a:solidFill>
              </a:rPr>
              <a:t>Super-ESCOs</a:t>
            </a:r>
            <a:r>
              <a:rPr lang="en-US" sz="2000" dirty="0">
                <a:solidFill>
                  <a:schemeClr val="bg1"/>
                </a:solidFill>
              </a:rPr>
              <a:t> in </a:t>
            </a:r>
            <a:r>
              <a:rPr lang="en-US" sz="2000" dirty="0" smtClean="0">
                <a:solidFill>
                  <a:schemeClr val="bg1"/>
                </a:solidFill>
              </a:rPr>
              <a:t>2 </a:t>
            </a:r>
            <a:r>
              <a:rPr lang="en-US" sz="2000" dirty="0">
                <a:solidFill>
                  <a:schemeClr val="bg1"/>
                </a:solidFill>
              </a:rPr>
              <a:t>lower-middle income countries in collaboration with the Ministry of Finance and authorities from the major municipalities and in close consultation with the local finance sector and emerging private ESCO industry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endParaRPr lang="fr-BE" sz="1200" dirty="0">
              <a:solidFill>
                <a:schemeClr val="bg1"/>
              </a:solidFill>
            </a:endParaRPr>
          </a:p>
          <a:p>
            <a:r>
              <a:rPr lang="en-US" sz="2000" u="sng" dirty="0" smtClean="0">
                <a:solidFill>
                  <a:schemeClr val="bg1"/>
                </a:solidFill>
              </a:rPr>
              <a:t>Organizing </a:t>
            </a:r>
            <a:r>
              <a:rPr lang="en-US" sz="2000" u="sng" dirty="0">
                <a:solidFill>
                  <a:schemeClr val="bg1"/>
                </a:solidFill>
              </a:rPr>
              <a:t>and implementing in at least </a:t>
            </a:r>
            <a:r>
              <a:rPr lang="en-US" sz="2000" u="sng" dirty="0" smtClean="0">
                <a:solidFill>
                  <a:schemeClr val="bg1"/>
                </a:solidFill>
              </a:rPr>
              <a:t>5 </a:t>
            </a:r>
            <a:r>
              <a:rPr lang="en-US" sz="2000" u="sng" dirty="0">
                <a:solidFill>
                  <a:schemeClr val="bg1"/>
                </a:solidFill>
              </a:rPr>
              <a:t>lower-middle income countries a DSM</a:t>
            </a:r>
            <a:r>
              <a:rPr lang="en-US" sz="2000" dirty="0">
                <a:solidFill>
                  <a:schemeClr val="bg1"/>
                </a:solidFill>
              </a:rPr>
              <a:t> collaboration between a power distribution utility and local banks </a:t>
            </a:r>
            <a:r>
              <a:rPr lang="en-US" sz="2000" dirty="0" smtClean="0">
                <a:solidFill>
                  <a:schemeClr val="bg1"/>
                </a:solidFill>
              </a:rPr>
              <a:t>e.g. for </a:t>
            </a:r>
            <a:r>
              <a:rPr lang="en-US" sz="2000" dirty="0">
                <a:solidFill>
                  <a:schemeClr val="bg1"/>
                </a:solidFill>
              </a:rPr>
              <a:t>installing solar water heaters (SWH) </a:t>
            </a:r>
            <a:r>
              <a:rPr lang="en-US" sz="2000" dirty="0" smtClean="0">
                <a:solidFill>
                  <a:schemeClr val="bg1"/>
                </a:solidFill>
              </a:rPr>
              <a:t>and/or clean cooking at </a:t>
            </a:r>
            <a:r>
              <a:rPr lang="en-US" sz="2000" dirty="0">
                <a:solidFill>
                  <a:schemeClr val="bg1"/>
                </a:solidFill>
              </a:rPr>
              <a:t>residential buildings, hotels and smaller commercial </a:t>
            </a:r>
            <a:r>
              <a:rPr lang="en-US" sz="2000" dirty="0" smtClean="0">
                <a:solidFill>
                  <a:schemeClr val="bg1"/>
                </a:solidFill>
              </a:rPr>
              <a:t>buildings</a:t>
            </a:r>
            <a:endParaRPr lang="fr-BE" sz="2000" dirty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fr-BE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16632"/>
            <a:ext cx="6719455" cy="79074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300" b="1" u="sng" dirty="0" smtClean="0">
                <a:solidFill>
                  <a:schemeClr val="bg1"/>
                </a:solidFill>
              </a:rPr>
              <a:t>Component 1: </a:t>
            </a:r>
          </a:p>
          <a:p>
            <a:r>
              <a:rPr lang="fr-BE" sz="2300" b="1" dirty="0" err="1" smtClean="0">
                <a:solidFill>
                  <a:schemeClr val="bg1"/>
                </a:solidFill>
              </a:rPr>
              <a:t>Energy</a:t>
            </a:r>
            <a:r>
              <a:rPr lang="fr-BE" sz="2300" b="1" dirty="0" smtClean="0">
                <a:solidFill>
                  <a:schemeClr val="bg1"/>
                </a:solidFill>
              </a:rPr>
              <a:t> </a:t>
            </a:r>
            <a:r>
              <a:rPr lang="fr-BE" sz="2300" b="1" dirty="0" err="1" smtClean="0">
                <a:solidFill>
                  <a:schemeClr val="bg1"/>
                </a:solidFill>
              </a:rPr>
              <a:t>Efficiency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4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40" y="1295964"/>
            <a:ext cx="9074728" cy="4706471"/>
          </a:xfrm>
          <a:prstGeom prst="rect">
            <a:avLst/>
          </a:prstGeom>
          <a:gradFill flip="none" rotWithShape="1">
            <a:gsLst>
              <a:gs pos="0">
                <a:srgbClr val="22A1DB">
                  <a:shade val="30000"/>
                  <a:satMod val="115000"/>
                </a:srgbClr>
              </a:gs>
              <a:gs pos="50000">
                <a:srgbClr val="22A1DB">
                  <a:shade val="67500"/>
                  <a:satMod val="115000"/>
                </a:srgbClr>
              </a:gs>
              <a:gs pos="100000">
                <a:srgbClr val="22A1DB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/>
          </a:p>
        </p:txBody>
      </p:sp>
      <p:sp>
        <p:nvSpPr>
          <p:cNvPr id="8" name="Text Placeholder 11"/>
          <p:cNvSpPr txBox="1">
            <a:spLocks/>
          </p:cNvSpPr>
          <p:nvPr/>
        </p:nvSpPr>
        <p:spPr>
          <a:xfrm>
            <a:off x="484909" y="1479177"/>
            <a:ext cx="7966364" cy="4742609"/>
          </a:xfrm>
          <a:prstGeom prst="rect">
            <a:avLst/>
          </a:prstGeom>
        </p:spPr>
        <p:txBody>
          <a:bodyPr lIns="82058" tIns="41029" rIns="82058" bIns="4102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Institutional instrument capable of creating and maintaining a market for EE Investments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Overcome information and transaction costs barriers hence unlocking the potential for mass investments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Creation of a market for private ESCOs companies operating both in public and private markets</a:t>
            </a: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u="sng" dirty="0" smtClean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fr-BE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16632"/>
            <a:ext cx="6719455" cy="79074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fr-BE" sz="2300" b="1" u="sng" dirty="0" smtClean="0">
                <a:solidFill>
                  <a:schemeClr val="bg1"/>
                </a:solidFill>
              </a:rPr>
              <a:t>Component 1: </a:t>
            </a:r>
          </a:p>
          <a:p>
            <a:r>
              <a:rPr lang="fr-BE" sz="2300" b="1" dirty="0" err="1" smtClean="0">
                <a:solidFill>
                  <a:schemeClr val="bg1"/>
                </a:solidFill>
              </a:rPr>
              <a:t>Energy</a:t>
            </a:r>
            <a:r>
              <a:rPr lang="fr-BE" sz="2300" b="1" dirty="0" smtClean="0">
                <a:solidFill>
                  <a:schemeClr val="bg1"/>
                </a:solidFill>
              </a:rPr>
              <a:t> </a:t>
            </a:r>
            <a:r>
              <a:rPr lang="fr-BE" sz="2300" b="1" dirty="0" err="1" smtClean="0">
                <a:solidFill>
                  <a:schemeClr val="bg1"/>
                </a:solidFill>
              </a:rPr>
              <a:t>Efficiency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2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</TotalTime>
  <Words>746</Words>
  <Application>Microsoft Office PowerPoint</Application>
  <PresentationFormat>On-screen Show (4:3)</PresentationFormat>
  <Paragraphs>161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Verdana</vt:lpstr>
      <vt:lpstr>Wingdings</vt:lpstr>
      <vt:lpstr>Blank</vt:lpstr>
      <vt:lpstr>AAP 2019 – 2020  Energy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KOULOURIS Athena (DEVCO)</dc:creator>
  <cp:lastModifiedBy>KOULOURIS Athena (DEVCO)</cp:lastModifiedBy>
  <cp:revision>82</cp:revision>
  <cp:lastPrinted>2019-06-11T07:33:56Z</cp:lastPrinted>
  <dcterms:created xsi:type="dcterms:W3CDTF">2019-05-19T19:40:49Z</dcterms:created>
  <dcterms:modified xsi:type="dcterms:W3CDTF">2019-11-21T15:48:50Z</dcterms:modified>
</cp:coreProperties>
</file>