
<file path=[Content_Types].xml><?xml version="1.0" encoding="utf-8"?>
<Types xmlns="http://schemas.openxmlformats.org/package/2006/content-types">
  <Default Extension="png" ContentType="image/png"/>
  <Default Extension="jfif" ContentType="image/jpe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9" r:id="rId2"/>
    <p:sldId id="325" r:id="rId3"/>
    <p:sldId id="332" r:id="rId4"/>
    <p:sldId id="338" r:id="rId5"/>
    <p:sldId id="346" r:id="rId6"/>
    <p:sldId id="347" r:id="rId7"/>
    <p:sldId id="348" r:id="rId8"/>
    <p:sldId id="349" r:id="rId9"/>
    <p:sldId id="350" r:id="rId10"/>
    <p:sldId id="351" r:id="rId11"/>
    <p:sldId id="352" r:id="rId12"/>
    <p:sldId id="353" r:id="rId13"/>
    <p:sldId id="354" r:id="rId14"/>
    <p:sldId id="355" r:id="rId15"/>
    <p:sldId id="356" r:id="rId16"/>
    <p:sldId id="357" r:id="rId17"/>
    <p:sldId id="339" r:id="rId18"/>
    <p:sldId id="341" r:id="rId19"/>
    <p:sldId id="342" r:id="rId20"/>
    <p:sldId id="328" r:id="rId21"/>
    <p:sldId id="329" r:id="rId22"/>
    <p:sldId id="327" r:id="rId23"/>
    <p:sldId id="340" r:id="rId24"/>
    <p:sldId id="330" r:id="rId25"/>
    <p:sldId id="326" r:id="rId26"/>
    <p:sldId id="344" r:id="rId27"/>
    <p:sldId id="331" r:id="rId28"/>
    <p:sldId id="333" r:id="rId29"/>
    <p:sldId id="334" r:id="rId30"/>
    <p:sldId id="335" r:id="rId31"/>
    <p:sldId id="336" r:id="rId32"/>
    <p:sldId id="337" r:id="rId33"/>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3C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7" autoAdjust="0"/>
    <p:restoredTop sz="95233" autoAdjust="0"/>
  </p:normalViewPr>
  <p:slideViewPr>
    <p:cSldViewPr snapToGrid="0">
      <p:cViewPr varScale="1">
        <p:scale>
          <a:sx n="106" d="100"/>
          <a:sy n="106" d="100"/>
        </p:scale>
        <p:origin x="648" y="10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A21A28-BD19-40A9-B273-D23AEDB7227B}" type="doc">
      <dgm:prSet loTypeId="urn:microsoft.com/office/officeart/2005/8/layout/hChevron3" loCatId="process" qsTypeId="urn:microsoft.com/office/officeart/2005/8/quickstyle/3d2" qsCatId="3D" csTypeId="urn:microsoft.com/office/officeart/2005/8/colors/accent1_2" csCatId="accent1" phldr="1"/>
      <dgm:spPr/>
    </dgm:pt>
    <dgm:pt modelId="{462A0DC5-CE22-4167-B9AB-882A57EDF1BB}">
      <dgm:prSet phldrT="[Testo]" custT="1"/>
      <dgm:spPr>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spcFirstLastPara="0" vert="horz" wrap="square" lIns="52072" tIns="30480" rIns="52072" bIns="30480" numCol="1" spcCol="1270" anchor="ctr" anchorCtr="0"/>
        <a:lstStyle/>
        <a:p>
          <a:pPr marL="0" lvl="0" indent="0" algn="ctr" defTabSz="533400">
            <a:lnSpc>
              <a:spcPct val="90000"/>
            </a:lnSpc>
            <a:spcBef>
              <a:spcPct val="0"/>
            </a:spcBef>
            <a:spcAft>
              <a:spcPct val="35000"/>
            </a:spcAft>
            <a:buNone/>
          </a:pPr>
          <a:r>
            <a:rPr lang="en-GB" sz="1200" kern="1200" noProof="0" dirty="0">
              <a:solidFill>
                <a:prstClr val="white"/>
              </a:solidFill>
              <a:latin typeface="Trebuchet MS" panose="020B0603020202020204" pitchFamily="34" charset="0"/>
              <a:ea typeface="+mn-ea"/>
              <a:cs typeface="+mn-cs"/>
            </a:rPr>
            <a:t>Catchment</a:t>
          </a:r>
        </a:p>
        <a:p>
          <a:pPr marL="0" lvl="0" indent="0" algn="ctr" defTabSz="533400">
            <a:lnSpc>
              <a:spcPct val="90000"/>
            </a:lnSpc>
            <a:spcBef>
              <a:spcPct val="0"/>
            </a:spcBef>
            <a:spcAft>
              <a:spcPct val="35000"/>
            </a:spcAft>
            <a:buNone/>
          </a:pPr>
          <a:r>
            <a:rPr lang="it-IT" sz="1200" kern="1200" dirty="0" err="1">
              <a:solidFill>
                <a:prstClr val="white"/>
              </a:solidFill>
              <a:latin typeface="Trebuchet MS" panose="020B0603020202020204" pitchFamily="34" charset="0"/>
              <a:ea typeface="+mn-ea"/>
              <a:cs typeface="+mn-cs"/>
            </a:rPr>
            <a:t>Rooftop</a:t>
          </a:r>
          <a:endParaRPr lang="en-GB" sz="1200" kern="1200" noProof="0" dirty="0">
            <a:solidFill>
              <a:prstClr val="white"/>
            </a:solidFill>
            <a:latin typeface="Trebuchet MS" panose="020B0603020202020204" pitchFamily="34" charset="0"/>
            <a:ea typeface="+mn-ea"/>
            <a:cs typeface="+mn-cs"/>
          </a:endParaRPr>
        </a:p>
      </dgm:t>
    </dgm:pt>
    <dgm:pt modelId="{F2E65F50-63E9-4714-AA17-82BB43F73F98}" type="parTrans" cxnId="{E65768DA-77AC-4AAA-9663-68350E0FDF4E}">
      <dgm:prSet/>
      <dgm:spPr/>
      <dgm:t>
        <a:bodyPr/>
        <a:lstStyle/>
        <a:p>
          <a:endParaRPr lang="it-IT" sz="1200">
            <a:latin typeface="Trebuchet MS" panose="020B0603020202020204" pitchFamily="34" charset="0"/>
          </a:endParaRPr>
        </a:p>
      </dgm:t>
    </dgm:pt>
    <dgm:pt modelId="{085EC14E-2542-48DA-83C6-448887ADCF4C}" type="sibTrans" cxnId="{E65768DA-77AC-4AAA-9663-68350E0FDF4E}">
      <dgm:prSet/>
      <dgm:spPr/>
      <dgm:t>
        <a:bodyPr/>
        <a:lstStyle/>
        <a:p>
          <a:endParaRPr lang="it-IT" sz="1200">
            <a:latin typeface="Trebuchet MS" panose="020B0603020202020204" pitchFamily="34" charset="0"/>
          </a:endParaRPr>
        </a:p>
      </dgm:t>
    </dgm:pt>
    <dgm:pt modelId="{55F29C4B-23FA-45A7-A4D5-21A94FF7BE2B}">
      <dgm:prSet phldrT="[Testo]" custT="1"/>
      <dgm:spPr/>
      <dgm:t>
        <a:bodyPr/>
        <a:lstStyle/>
        <a:p>
          <a:r>
            <a:rPr lang="it-IT" sz="1200" dirty="0">
              <a:latin typeface="Trebuchet MS" panose="020B0603020202020204" pitchFamily="34" charset="0"/>
            </a:rPr>
            <a:t>Conduit</a:t>
          </a:r>
        </a:p>
        <a:p>
          <a:r>
            <a:rPr lang="it-IT" sz="1200" dirty="0">
              <a:latin typeface="Trebuchet MS" panose="020B0603020202020204" pitchFamily="34" charset="0"/>
            </a:rPr>
            <a:t> PVC or </a:t>
          </a:r>
          <a:r>
            <a:rPr lang="it-IT" sz="1200" dirty="0" err="1">
              <a:latin typeface="Trebuchet MS" panose="020B0603020202020204" pitchFamily="34" charset="0"/>
            </a:rPr>
            <a:t>other</a:t>
          </a:r>
          <a:endParaRPr lang="it-IT" sz="1200" dirty="0">
            <a:latin typeface="Trebuchet MS" panose="020B0603020202020204" pitchFamily="34" charset="0"/>
          </a:endParaRPr>
        </a:p>
      </dgm:t>
    </dgm:pt>
    <dgm:pt modelId="{BA7F2563-E83A-48EC-9E17-635E48F2338C}" type="parTrans" cxnId="{ABFD8E67-9F25-4339-A964-BBE192A3B7A0}">
      <dgm:prSet/>
      <dgm:spPr/>
      <dgm:t>
        <a:bodyPr/>
        <a:lstStyle/>
        <a:p>
          <a:endParaRPr lang="it-IT" sz="1200">
            <a:latin typeface="Trebuchet MS" panose="020B0603020202020204" pitchFamily="34" charset="0"/>
          </a:endParaRPr>
        </a:p>
      </dgm:t>
    </dgm:pt>
    <dgm:pt modelId="{10F40CA9-E98D-4153-9411-96E5D31BD3A1}" type="sibTrans" cxnId="{ABFD8E67-9F25-4339-A964-BBE192A3B7A0}">
      <dgm:prSet/>
      <dgm:spPr/>
      <dgm:t>
        <a:bodyPr/>
        <a:lstStyle/>
        <a:p>
          <a:endParaRPr lang="it-IT" sz="1200">
            <a:latin typeface="Trebuchet MS" panose="020B0603020202020204" pitchFamily="34" charset="0"/>
          </a:endParaRPr>
        </a:p>
      </dgm:t>
    </dgm:pt>
    <dgm:pt modelId="{3C082E58-C687-4167-831A-926E8E0EB559}">
      <dgm:prSet phldrT="[Testo]" custT="1"/>
      <dgm:spPr/>
      <dgm:t>
        <a:bodyPr/>
        <a:lstStyle/>
        <a:p>
          <a:r>
            <a:rPr lang="it-IT" sz="1200" dirty="0">
              <a:latin typeface="Trebuchet MS" panose="020B0603020202020204" pitchFamily="34" charset="0"/>
            </a:rPr>
            <a:t>Filter</a:t>
          </a:r>
        </a:p>
        <a:p>
          <a:r>
            <a:rPr lang="it-IT" sz="1200" dirty="0">
              <a:latin typeface="Trebuchet MS" panose="020B0603020202020204" pitchFamily="34" charset="0"/>
            </a:rPr>
            <a:t>Mesh</a:t>
          </a:r>
        </a:p>
      </dgm:t>
    </dgm:pt>
    <dgm:pt modelId="{4A2F6E08-1BD2-4BC5-A6EC-C16CFFEDB4F2}" type="parTrans" cxnId="{95014D60-D358-4538-8BD8-15CBDC7D1CF1}">
      <dgm:prSet/>
      <dgm:spPr/>
      <dgm:t>
        <a:bodyPr/>
        <a:lstStyle/>
        <a:p>
          <a:endParaRPr lang="it-IT" sz="1200">
            <a:latin typeface="Trebuchet MS" panose="020B0603020202020204" pitchFamily="34" charset="0"/>
          </a:endParaRPr>
        </a:p>
      </dgm:t>
    </dgm:pt>
    <dgm:pt modelId="{69E9E972-7595-4497-936E-9F7128937250}" type="sibTrans" cxnId="{95014D60-D358-4538-8BD8-15CBDC7D1CF1}">
      <dgm:prSet/>
      <dgm:spPr/>
      <dgm:t>
        <a:bodyPr/>
        <a:lstStyle/>
        <a:p>
          <a:endParaRPr lang="it-IT" sz="1200">
            <a:latin typeface="Trebuchet MS" panose="020B0603020202020204" pitchFamily="34" charset="0"/>
          </a:endParaRPr>
        </a:p>
      </dgm:t>
    </dgm:pt>
    <dgm:pt modelId="{E466D0BF-E921-4421-B534-00F2317A30E4}">
      <dgm:prSet phldrT="[Testo]" custT="1"/>
      <dgm:spPr>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spcFirstLastPara="0" vert="horz" wrap="square" lIns="52072" tIns="30480" rIns="52072" bIns="30480" numCol="1" spcCol="1270" anchor="ctr" anchorCtr="0"/>
        <a:lstStyle/>
        <a:p>
          <a:pPr marL="0" indent="0">
            <a:tabLst/>
          </a:pPr>
          <a:endParaRPr lang="it-IT" sz="1400" kern="1200" dirty="0">
            <a:latin typeface="Trebuchet MS" panose="020B0603020202020204" pitchFamily="34" charset="0"/>
          </a:endParaRPr>
        </a:p>
      </dgm:t>
    </dgm:pt>
    <dgm:pt modelId="{79CD2087-A906-47F2-AE93-75964ECE70CF}" type="parTrans" cxnId="{2C078AAE-7716-486A-A2A2-AFB8E7897ED5}">
      <dgm:prSet/>
      <dgm:spPr/>
      <dgm:t>
        <a:bodyPr/>
        <a:lstStyle/>
        <a:p>
          <a:endParaRPr lang="it-IT" sz="1200">
            <a:latin typeface="Trebuchet MS" panose="020B0603020202020204" pitchFamily="34" charset="0"/>
          </a:endParaRPr>
        </a:p>
      </dgm:t>
    </dgm:pt>
    <dgm:pt modelId="{D9DFABF7-51A2-4020-8046-F11DD6AE0A6E}" type="sibTrans" cxnId="{2C078AAE-7716-486A-A2A2-AFB8E7897ED5}">
      <dgm:prSet/>
      <dgm:spPr/>
      <dgm:t>
        <a:bodyPr/>
        <a:lstStyle/>
        <a:p>
          <a:endParaRPr lang="it-IT" sz="1200">
            <a:latin typeface="Trebuchet MS" panose="020B0603020202020204" pitchFamily="34" charset="0"/>
          </a:endParaRPr>
        </a:p>
      </dgm:t>
    </dgm:pt>
    <dgm:pt modelId="{DDDB2C8A-1252-48DB-A22A-778CCB1280B5}" type="pres">
      <dgm:prSet presAssocID="{BFA21A28-BD19-40A9-B273-D23AEDB7227B}" presName="Name0" presStyleCnt="0">
        <dgm:presLayoutVars>
          <dgm:dir/>
          <dgm:resizeHandles val="exact"/>
        </dgm:presLayoutVars>
      </dgm:prSet>
      <dgm:spPr/>
    </dgm:pt>
    <dgm:pt modelId="{7D9E9E5A-9057-49D7-A4CC-37B9695A8CF4}" type="pres">
      <dgm:prSet presAssocID="{462A0DC5-CE22-4167-B9AB-882A57EDF1BB}" presName="parTxOnly" presStyleLbl="node1" presStyleIdx="0" presStyleCnt="4">
        <dgm:presLayoutVars>
          <dgm:bulletEnabled val="1"/>
        </dgm:presLayoutVars>
      </dgm:prSet>
      <dgm:spPr/>
      <dgm:t>
        <a:bodyPr/>
        <a:lstStyle/>
        <a:p>
          <a:endParaRPr lang="en-US"/>
        </a:p>
      </dgm:t>
    </dgm:pt>
    <dgm:pt modelId="{06E6F437-2BE9-4EAC-AED6-952216491C15}" type="pres">
      <dgm:prSet presAssocID="{085EC14E-2542-48DA-83C6-448887ADCF4C}" presName="parSpace" presStyleCnt="0"/>
      <dgm:spPr/>
    </dgm:pt>
    <dgm:pt modelId="{C84DABEF-47FA-4753-BC06-7DC9E2824E4C}" type="pres">
      <dgm:prSet presAssocID="{55F29C4B-23FA-45A7-A4D5-21A94FF7BE2B}" presName="parTxOnly" presStyleLbl="node1" presStyleIdx="1" presStyleCnt="4">
        <dgm:presLayoutVars>
          <dgm:bulletEnabled val="1"/>
        </dgm:presLayoutVars>
      </dgm:prSet>
      <dgm:spPr/>
      <dgm:t>
        <a:bodyPr/>
        <a:lstStyle/>
        <a:p>
          <a:endParaRPr lang="en-US"/>
        </a:p>
      </dgm:t>
    </dgm:pt>
    <dgm:pt modelId="{5F1C26D2-5545-4FFD-9A4E-B8758523CFD0}" type="pres">
      <dgm:prSet presAssocID="{10F40CA9-E98D-4153-9411-96E5D31BD3A1}" presName="parSpace" presStyleCnt="0"/>
      <dgm:spPr/>
    </dgm:pt>
    <dgm:pt modelId="{D5D94E67-E7A5-48FF-9733-66FDC5287BA3}" type="pres">
      <dgm:prSet presAssocID="{3C082E58-C687-4167-831A-926E8E0EB559}" presName="parTxOnly" presStyleLbl="node1" presStyleIdx="2" presStyleCnt="4">
        <dgm:presLayoutVars>
          <dgm:bulletEnabled val="1"/>
        </dgm:presLayoutVars>
      </dgm:prSet>
      <dgm:spPr/>
      <dgm:t>
        <a:bodyPr/>
        <a:lstStyle/>
        <a:p>
          <a:endParaRPr lang="en-US"/>
        </a:p>
      </dgm:t>
    </dgm:pt>
    <dgm:pt modelId="{62BFD820-4900-4BD6-83B0-193CBDCBDB6D}" type="pres">
      <dgm:prSet presAssocID="{69E9E972-7595-4497-936E-9F7128937250}" presName="parSpace" presStyleCnt="0"/>
      <dgm:spPr/>
    </dgm:pt>
    <dgm:pt modelId="{5FA78D14-2869-4BBF-B06F-966D898B4898}" type="pres">
      <dgm:prSet presAssocID="{E466D0BF-E921-4421-B534-00F2317A30E4}" presName="parTxOnly" presStyleLbl="node1" presStyleIdx="3" presStyleCnt="4" custScaleY="143221">
        <dgm:presLayoutVars>
          <dgm:bulletEnabled val="1"/>
        </dgm:presLayoutVars>
      </dgm:prSet>
      <dgm:spPr/>
      <dgm:t>
        <a:bodyPr/>
        <a:lstStyle/>
        <a:p>
          <a:endParaRPr lang="en-US"/>
        </a:p>
      </dgm:t>
    </dgm:pt>
  </dgm:ptLst>
  <dgm:cxnLst>
    <dgm:cxn modelId="{466DE402-E4D4-4BBD-B997-76441386538A}" type="presOf" srcId="{55F29C4B-23FA-45A7-A4D5-21A94FF7BE2B}" destId="{C84DABEF-47FA-4753-BC06-7DC9E2824E4C}" srcOrd="0" destOrd="0" presId="urn:microsoft.com/office/officeart/2005/8/layout/hChevron3"/>
    <dgm:cxn modelId="{DAB2F9D1-223E-499E-9BA2-943F7C8C182B}" type="presOf" srcId="{3C082E58-C687-4167-831A-926E8E0EB559}" destId="{D5D94E67-E7A5-48FF-9733-66FDC5287BA3}" srcOrd="0" destOrd="0" presId="urn:microsoft.com/office/officeart/2005/8/layout/hChevron3"/>
    <dgm:cxn modelId="{ABFD8E67-9F25-4339-A964-BBE192A3B7A0}" srcId="{BFA21A28-BD19-40A9-B273-D23AEDB7227B}" destId="{55F29C4B-23FA-45A7-A4D5-21A94FF7BE2B}" srcOrd="1" destOrd="0" parTransId="{BA7F2563-E83A-48EC-9E17-635E48F2338C}" sibTransId="{10F40CA9-E98D-4153-9411-96E5D31BD3A1}"/>
    <dgm:cxn modelId="{E65768DA-77AC-4AAA-9663-68350E0FDF4E}" srcId="{BFA21A28-BD19-40A9-B273-D23AEDB7227B}" destId="{462A0DC5-CE22-4167-B9AB-882A57EDF1BB}" srcOrd="0" destOrd="0" parTransId="{F2E65F50-63E9-4714-AA17-82BB43F73F98}" sibTransId="{085EC14E-2542-48DA-83C6-448887ADCF4C}"/>
    <dgm:cxn modelId="{2AE97A64-2F4B-46EF-B922-5543939F32CA}" type="presOf" srcId="{E466D0BF-E921-4421-B534-00F2317A30E4}" destId="{5FA78D14-2869-4BBF-B06F-966D898B4898}" srcOrd="0" destOrd="0" presId="urn:microsoft.com/office/officeart/2005/8/layout/hChevron3"/>
    <dgm:cxn modelId="{D1450054-B836-40DE-971B-D01461AD0A87}" type="presOf" srcId="{462A0DC5-CE22-4167-B9AB-882A57EDF1BB}" destId="{7D9E9E5A-9057-49D7-A4CC-37B9695A8CF4}" srcOrd="0" destOrd="0" presId="urn:microsoft.com/office/officeart/2005/8/layout/hChevron3"/>
    <dgm:cxn modelId="{2C078AAE-7716-486A-A2A2-AFB8E7897ED5}" srcId="{BFA21A28-BD19-40A9-B273-D23AEDB7227B}" destId="{E466D0BF-E921-4421-B534-00F2317A30E4}" srcOrd="3" destOrd="0" parTransId="{79CD2087-A906-47F2-AE93-75964ECE70CF}" sibTransId="{D9DFABF7-51A2-4020-8046-F11DD6AE0A6E}"/>
    <dgm:cxn modelId="{95014D60-D358-4538-8BD8-15CBDC7D1CF1}" srcId="{BFA21A28-BD19-40A9-B273-D23AEDB7227B}" destId="{3C082E58-C687-4167-831A-926E8E0EB559}" srcOrd="2" destOrd="0" parTransId="{4A2F6E08-1BD2-4BC5-A6EC-C16CFFEDB4F2}" sibTransId="{69E9E972-7595-4497-936E-9F7128937250}"/>
    <dgm:cxn modelId="{35244A37-A5B8-4058-ADAE-D134A7BEAF4D}" type="presOf" srcId="{BFA21A28-BD19-40A9-B273-D23AEDB7227B}" destId="{DDDB2C8A-1252-48DB-A22A-778CCB1280B5}" srcOrd="0" destOrd="0" presId="urn:microsoft.com/office/officeart/2005/8/layout/hChevron3"/>
    <dgm:cxn modelId="{4A435447-8031-4808-AE8D-560FEFC0EDD4}" type="presParOf" srcId="{DDDB2C8A-1252-48DB-A22A-778CCB1280B5}" destId="{7D9E9E5A-9057-49D7-A4CC-37B9695A8CF4}" srcOrd="0" destOrd="0" presId="urn:microsoft.com/office/officeart/2005/8/layout/hChevron3"/>
    <dgm:cxn modelId="{C13CE239-4416-421B-9066-113B66063A9B}" type="presParOf" srcId="{DDDB2C8A-1252-48DB-A22A-778CCB1280B5}" destId="{06E6F437-2BE9-4EAC-AED6-952216491C15}" srcOrd="1" destOrd="0" presId="urn:microsoft.com/office/officeart/2005/8/layout/hChevron3"/>
    <dgm:cxn modelId="{00781293-969C-4500-B63C-2CBF9A8BBCAD}" type="presParOf" srcId="{DDDB2C8A-1252-48DB-A22A-778CCB1280B5}" destId="{C84DABEF-47FA-4753-BC06-7DC9E2824E4C}" srcOrd="2" destOrd="0" presId="urn:microsoft.com/office/officeart/2005/8/layout/hChevron3"/>
    <dgm:cxn modelId="{7498A174-67D2-4291-9529-3C4D01DFC347}" type="presParOf" srcId="{DDDB2C8A-1252-48DB-A22A-778CCB1280B5}" destId="{5F1C26D2-5545-4FFD-9A4E-B8758523CFD0}" srcOrd="3" destOrd="0" presId="urn:microsoft.com/office/officeart/2005/8/layout/hChevron3"/>
    <dgm:cxn modelId="{60DC326E-56D2-4249-8841-88DA28CD8845}" type="presParOf" srcId="{DDDB2C8A-1252-48DB-A22A-778CCB1280B5}" destId="{D5D94E67-E7A5-48FF-9733-66FDC5287BA3}" srcOrd="4" destOrd="0" presId="urn:microsoft.com/office/officeart/2005/8/layout/hChevron3"/>
    <dgm:cxn modelId="{52EB1F45-B31D-4533-9D7A-33868AE0AABA}" type="presParOf" srcId="{DDDB2C8A-1252-48DB-A22A-778CCB1280B5}" destId="{62BFD820-4900-4BD6-83B0-193CBDCBDB6D}" srcOrd="5" destOrd="0" presId="urn:microsoft.com/office/officeart/2005/8/layout/hChevron3"/>
    <dgm:cxn modelId="{5442307E-B391-488F-B9CB-63656401B3DE}" type="presParOf" srcId="{DDDB2C8A-1252-48DB-A22A-778CCB1280B5}" destId="{5FA78D14-2869-4BBF-B06F-966D898B4898}" srcOrd="6" destOrd="0" presId="urn:microsoft.com/office/officeart/2005/8/layout/hChevron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A21A28-BD19-40A9-B273-D23AEDB7227B}" type="doc">
      <dgm:prSet loTypeId="urn:microsoft.com/office/officeart/2005/8/layout/hChevron3" loCatId="process" qsTypeId="urn:microsoft.com/office/officeart/2005/8/quickstyle/3d2" qsCatId="3D" csTypeId="urn:microsoft.com/office/officeart/2005/8/colors/accent1_2" csCatId="accent1" phldr="1"/>
      <dgm:spPr/>
    </dgm:pt>
    <dgm:pt modelId="{462A0DC5-CE22-4167-B9AB-882A57EDF1BB}">
      <dgm:prSet phldrT="[Testo]" custT="1"/>
      <dgm:spPr>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spcFirstLastPara="0" vert="horz" wrap="square" lIns="52072" tIns="30480" rIns="52072" bIns="30480" numCol="1" spcCol="1270" anchor="ctr" anchorCtr="0"/>
        <a:lstStyle/>
        <a:p>
          <a:pPr marL="0" lvl="0" indent="0" algn="ctr" defTabSz="533400">
            <a:lnSpc>
              <a:spcPct val="90000"/>
            </a:lnSpc>
            <a:spcBef>
              <a:spcPct val="0"/>
            </a:spcBef>
            <a:spcAft>
              <a:spcPct val="35000"/>
            </a:spcAft>
            <a:buNone/>
          </a:pPr>
          <a:r>
            <a:rPr lang="en-GB" sz="1200" kern="1200" noProof="0" dirty="0">
              <a:solidFill>
                <a:prstClr val="white"/>
              </a:solidFill>
              <a:latin typeface="Trebuchet MS" panose="020B0603020202020204" pitchFamily="34" charset="0"/>
              <a:ea typeface="+mn-ea"/>
              <a:cs typeface="+mn-cs"/>
            </a:rPr>
            <a:t>Catchment</a:t>
          </a:r>
        </a:p>
        <a:p>
          <a:pPr marL="0" lvl="0" indent="0" algn="ctr" defTabSz="533400">
            <a:lnSpc>
              <a:spcPct val="90000"/>
            </a:lnSpc>
            <a:spcBef>
              <a:spcPct val="0"/>
            </a:spcBef>
            <a:spcAft>
              <a:spcPct val="35000"/>
            </a:spcAft>
            <a:buNone/>
          </a:pPr>
          <a:r>
            <a:rPr lang="it-IT" sz="1200" kern="1200" dirty="0" err="1">
              <a:solidFill>
                <a:prstClr val="white"/>
              </a:solidFill>
              <a:latin typeface="Trebuchet MS" panose="020B0603020202020204" pitchFamily="34" charset="0"/>
              <a:ea typeface="+mn-ea"/>
              <a:cs typeface="+mn-cs"/>
            </a:rPr>
            <a:t>Rooftop</a:t>
          </a:r>
          <a:endParaRPr lang="en-GB" sz="1200" kern="1200" noProof="0" dirty="0">
            <a:solidFill>
              <a:prstClr val="white"/>
            </a:solidFill>
            <a:latin typeface="Trebuchet MS" panose="020B0603020202020204" pitchFamily="34" charset="0"/>
            <a:ea typeface="+mn-ea"/>
            <a:cs typeface="+mn-cs"/>
          </a:endParaRPr>
        </a:p>
      </dgm:t>
    </dgm:pt>
    <dgm:pt modelId="{F2E65F50-63E9-4714-AA17-82BB43F73F98}" type="parTrans" cxnId="{E65768DA-77AC-4AAA-9663-68350E0FDF4E}">
      <dgm:prSet/>
      <dgm:spPr/>
      <dgm:t>
        <a:bodyPr/>
        <a:lstStyle/>
        <a:p>
          <a:endParaRPr lang="it-IT" sz="1200">
            <a:latin typeface="Trebuchet MS" panose="020B0603020202020204" pitchFamily="34" charset="0"/>
          </a:endParaRPr>
        </a:p>
      </dgm:t>
    </dgm:pt>
    <dgm:pt modelId="{085EC14E-2542-48DA-83C6-448887ADCF4C}" type="sibTrans" cxnId="{E65768DA-77AC-4AAA-9663-68350E0FDF4E}">
      <dgm:prSet/>
      <dgm:spPr/>
      <dgm:t>
        <a:bodyPr/>
        <a:lstStyle/>
        <a:p>
          <a:endParaRPr lang="it-IT" sz="1200">
            <a:latin typeface="Trebuchet MS" panose="020B0603020202020204" pitchFamily="34" charset="0"/>
          </a:endParaRPr>
        </a:p>
      </dgm:t>
    </dgm:pt>
    <dgm:pt modelId="{55F29C4B-23FA-45A7-A4D5-21A94FF7BE2B}">
      <dgm:prSet phldrT="[Testo]" custT="1"/>
      <dgm:spPr/>
      <dgm:t>
        <a:bodyPr/>
        <a:lstStyle/>
        <a:p>
          <a:r>
            <a:rPr lang="it-IT" sz="1200" dirty="0">
              <a:latin typeface="Trebuchet MS" panose="020B0603020202020204" pitchFamily="34" charset="0"/>
            </a:rPr>
            <a:t>Conduit</a:t>
          </a:r>
        </a:p>
        <a:p>
          <a:r>
            <a:rPr lang="it-IT" sz="1200" dirty="0">
              <a:latin typeface="Trebuchet MS" panose="020B0603020202020204" pitchFamily="34" charset="0"/>
            </a:rPr>
            <a:t> PVC or </a:t>
          </a:r>
          <a:r>
            <a:rPr lang="it-IT" sz="1200" dirty="0" err="1">
              <a:latin typeface="Trebuchet MS" panose="020B0603020202020204" pitchFamily="34" charset="0"/>
            </a:rPr>
            <a:t>other</a:t>
          </a:r>
          <a:endParaRPr lang="it-IT" sz="1200" dirty="0">
            <a:latin typeface="Trebuchet MS" panose="020B0603020202020204" pitchFamily="34" charset="0"/>
          </a:endParaRPr>
        </a:p>
      </dgm:t>
    </dgm:pt>
    <dgm:pt modelId="{BA7F2563-E83A-48EC-9E17-635E48F2338C}" type="parTrans" cxnId="{ABFD8E67-9F25-4339-A964-BBE192A3B7A0}">
      <dgm:prSet/>
      <dgm:spPr/>
      <dgm:t>
        <a:bodyPr/>
        <a:lstStyle/>
        <a:p>
          <a:endParaRPr lang="it-IT" sz="1200">
            <a:latin typeface="Trebuchet MS" panose="020B0603020202020204" pitchFamily="34" charset="0"/>
          </a:endParaRPr>
        </a:p>
      </dgm:t>
    </dgm:pt>
    <dgm:pt modelId="{10F40CA9-E98D-4153-9411-96E5D31BD3A1}" type="sibTrans" cxnId="{ABFD8E67-9F25-4339-A964-BBE192A3B7A0}">
      <dgm:prSet/>
      <dgm:spPr/>
      <dgm:t>
        <a:bodyPr/>
        <a:lstStyle/>
        <a:p>
          <a:endParaRPr lang="it-IT" sz="1200">
            <a:latin typeface="Trebuchet MS" panose="020B0603020202020204" pitchFamily="34" charset="0"/>
          </a:endParaRPr>
        </a:p>
      </dgm:t>
    </dgm:pt>
    <dgm:pt modelId="{3C082E58-C687-4167-831A-926E8E0EB559}">
      <dgm:prSet phldrT="[Testo]" custT="1"/>
      <dgm:spPr/>
      <dgm:t>
        <a:bodyPr/>
        <a:lstStyle/>
        <a:p>
          <a:r>
            <a:rPr lang="it-IT" sz="1200" dirty="0">
              <a:latin typeface="Trebuchet MS" panose="020B0603020202020204" pitchFamily="34" charset="0"/>
            </a:rPr>
            <a:t>Filter</a:t>
          </a:r>
        </a:p>
        <a:p>
          <a:r>
            <a:rPr lang="it-IT" sz="1200" dirty="0">
              <a:latin typeface="Trebuchet MS" panose="020B0603020202020204" pitchFamily="34" charset="0"/>
            </a:rPr>
            <a:t>Mesh</a:t>
          </a:r>
        </a:p>
      </dgm:t>
    </dgm:pt>
    <dgm:pt modelId="{4A2F6E08-1BD2-4BC5-A6EC-C16CFFEDB4F2}" type="parTrans" cxnId="{95014D60-D358-4538-8BD8-15CBDC7D1CF1}">
      <dgm:prSet/>
      <dgm:spPr/>
      <dgm:t>
        <a:bodyPr/>
        <a:lstStyle/>
        <a:p>
          <a:endParaRPr lang="it-IT" sz="1200">
            <a:latin typeface="Trebuchet MS" panose="020B0603020202020204" pitchFamily="34" charset="0"/>
          </a:endParaRPr>
        </a:p>
      </dgm:t>
    </dgm:pt>
    <dgm:pt modelId="{69E9E972-7595-4497-936E-9F7128937250}" type="sibTrans" cxnId="{95014D60-D358-4538-8BD8-15CBDC7D1CF1}">
      <dgm:prSet/>
      <dgm:spPr/>
      <dgm:t>
        <a:bodyPr/>
        <a:lstStyle/>
        <a:p>
          <a:endParaRPr lang="it-IT" sz="1200">
            <a:latin typeface="Trebuchet MS" panose="020B0603020202020204" pitchFamily="34" charset="0"/>
          </a:endParaRPr>
        </a:p>
      </dgm:t>
    </dgm:pt>
    <dgm:pt modelId="{E466D0BF-E921-4421-B534-00F2317A30E4}">
      <dgm:prSet phldrT="[Testo]" custT="1"/>
      <dgm:spPr>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spcFirstLastPara="0" vert="horz" wrap="square" lIns="52072" tIns="30480" rIns="52072" bIns="30480" numCol="1" spcCol="1270" anchor="ctr" anchorCtr="0"/>
        <a:lstStyle/>
        <a:p>
          <a:pPr marL="0" indent="0">
            <a:tabLst/>
          </a:pPr>
          <a:endParaRPr lang="it-IT" sz="1400" kern="1200" dirty="0">
            <a:latin typeface="Trebuchet MS" panose="020B0603020202020204" pitchFamily="34" charset="0"/>
          </a:endParaRPr>
        </a:p>
      </dgm:t>
    </dgm:pt>
    <dgm:pt modelId="{79CD2087-A906-47F2-AE93-75964ECE70CF}" type="parTrans" cxnId="{2C078AAE-7716-486A-A2A2-AFB8E7897ED5}">
      <dgm:prSet/>
      <dgm:spPr/>
      <dgm:t>
        <a:bodyPr/>
        <a:lstStyle/>
        <a:p>
          <a:endParaRPr lang="it-IT" sz="1200">
            <a:latin typeface="Trebuchet MS" panose="020B0603020202020204" pitchFamily="34" charset="0"/>
          </a:endParaRPr>
        </a:p>
      </dgm:t>
    </dgm:pt>
    <dgm:pt modelId="{D9DFABF7-51A2-4020-8046-F11DD6AE0A6E}" type="sibTrans" cxnId="{2C078AAE-7716-486A-A2A2-AFB8E7897ED5}">
      <dgm:prSet/>
      <dgm:spPr/>
      <dgm:t>
        <a:bodyPr/>
        <a:lstStyle/>
        <a:p>
          <a:endParaRPr lang="it-IT" sz="1200">
            <a:latin typeface="Trebuchet MS" panose="020B0603020202020204" pitchFamily="34" charset="0"/>
          </a:endParaRPr>
        </a:p>
      </dgm:t>
    </dgm:pt>
    <dgm:pt modelId="{DDDB2C8A-1252-48DB-A22A-778CCB1280B5}" type="pres">
      <dgm:prSet presAssocID="{BFA21A28-BD19-40A9-B273-D23AEDB7227B}" presName="Name0" presStyleCnt="0">
        <dgm:presLayoutVars>
          <dgm:dir/>
          <dgm:resizeHandles val="exact"/>
        </dgm:presLayoutVars>
      </dgm:prSet>
      <dgm:spPr/>
    </dgm:pt>
    <dgm:pt modelId="{7D9E9E5A-9057-49D7-A4CC-37B9695A8CF4}" type="pres">
      <dgm:prSet presAssocID="{462A0DC5-CE22-4167-B9AB-882A57EDF1BB}" presName="parTxOnly" presStyleLbl="node1" presStyleIdx="0" presStyleCnt="4">
        <dgm:presLayoutVars>
          <dgm:bulletEnabled val="1"/>
        </dgm:presLayoutVars>
      </dgm:prSet>
      <dgm:spPr/>
      <dgm:t>
        <a:bodyPr/>
        <a:lstStyle/>
        <a:p>
          <a:endParaRPr lang="en-US"/>
        </a:p>
      </dgm:t>
    </dgm:pt>
    <dgm:pt modelId="{06E6F437-2BE9-4EAC-AED6-952216491C15}" type="pres">
      <dgm:prSet presAssocID="{085EC14E-2542-48DA-83C6-448887ADCF4C}" presName="parSpace" presStyleCnt="0"/>
      <dgm:spPr/>
    </dgm:pt>
    <dgm:pt modelId="{C84DABEF-47FA-4753-BC06-7DC9E2824E4C}" type="pres">
      <dgm:prSet presAssocID="{55F29C4B-23FA-45A7-A4D5-21A94FF7BE2B}" presName="parTxOnly" presStyleLbl="node1" presStyleIdx="1" presStyleCnt="4">
        <dgm:presLayoutVars>
          <dgm:bulletEnabled val="1"/>
        </dgm:presLayoutVars>
      </dgm:prSet>
      <dgm:spPr/>
      <dgm:t>
        <a:bodyPr/>
        <a:lstStyle/>
        <a:p>
          <a:endParaRPr lang="en-US"/>
        </a:p>
      </dgm:t>
    </dgm:pt>
    <dgm:pt modelId="{5F1C26D2-5545-4FFD-9A4E-B8758523CFD0}" type="pres">
      <dgm:prSet presAssocID="{10F40CA9-E98D-4153-9411-96E5D31BD3A1}" presName="parSpace" presStyleCnt="0"/>
      <dgm:spPr/>
    </dgm:pt>
    <dgm:pt modelId="{D5D94E67-E7A5-48FF-9733-66FDC5287BA3}" type="pres">
      <dgm:prSet presAssocID="{3C082E58-C687-4167-831A-926E8E0EB559}" presName="parTxOnly" presStyleLbl="node1" presStyleIdx="2" presStyleCnt="4">
        <dgm:presLayoutVars>
          <dgm:bulletEnabled val="1"/>
        </dgm:presLayoutVars>
      </dgm:prSet>
      <dgm:spPr/>
      <dgm:t>
        <a:bodyPr/>
        <a:lstStyle/>
        <a:p>
          <a:endParaRPr lang="en-US"/>
        </a:p>
      </dgm:t>
    </dgm:pt>
    <dgm:pt modelId="{62BFD820-4900-4BD6-83B0-193CBDCBDB6D}" type="pres">
      <dgm:prSet presAssocID="{69E9E972-7595-4497-936E-9F7128937250}" presName="parSpace" presStyleCnt="0"/>
      <dgm:spPr/>
    </dgm:pt>
    <dgm:pt modelId="{5FA78D14-2869-4BBF-B06F-966D898B4898}" type="pres">
      <dgm:prSet presAssocID="{E466D0BF-E921-4421-B534-00F2317A30E4}" presName="parTxOnly" presStyleLbl="node1" presStyleIdx="3" presStyleCnt="4" custScaleY="143221">
        <dgm:presLayoutVars>
          <dgm:bulletEnabled val="1"/>
        </dgm:presLayoutVars>
      </dgm:prSet>
      <dgm:spPr/>
      <dgm:t>
        <a:bodyPr/>
        <a:lstStyle/>
        <a:p>
          <a:endParaRPr lang="en-US"/>
        </a:p>
      </dgm:t>
    </dgm:pt>
  </dgm:ptLst>
  <dgm:cxnLst>
    <dgm:cxn modelId="{466DE402-E4D4-4BBD-B997-76441386538A}" type="presOf" srcId="{55F29C4B-23FA-45A7-A4D5-21A94FF7BE2B}" destId="{C84DABEF-47FA-4753-BC06-7DC9E2824E4C}" srcOrd="0" destOrd="0" presId="urn:microsoft.com/office/officeart/2005/8/layout/hChevron3"/>
    <dgm:cxn modelId="{DAB2F9D1-223E-499E-9BA2-943F7C8C182B}" type="presOf" srcId="{3C082E58-C687-4167-831A-926E8E0EB559}" destId="{D5D94E67-E7A5-48FF-9733-66FDC5287BA3}" srcOrd="0" destOrd="0" presId="urn:microsoft.com/office/officeart/2005/8/layout/hChevron3"/>
    <dgm:cxn modelId="{ABFD8E67-9F25-4339-A964-BBE192A3B7A0}" srcId="{BFA21A28-BD19-40A9-B273-D23AEDB7227B}" destId="{55F29C4B-23FA-45A7-A4D5-21A94FF7BE2B}" srcOrd="1" destOrd="0" parTransId="{BA7F2563-E83A-48EC-9E17-635E48F2338C}" sibTransId="{10F40CA9-E98D-4153-9411-96E5D31BD3A1}"/>
    <dgm:cxn modelId="{E65768DA-77AC-4AAA-9663-68350E0FDF4E}" srcId="{BFA21A28-BD19-40A9-B273-D23AEDB7227B}" destId="{462A0DC5-CE22-4167-B9AB-882A57EDF1BB}" srcOrd="0" destOrd="0" parTransId="{F2E65F50-63E9-4714-AA17-82BB43F73F98}" sibTransId="{085EC14E-2542-48DA-83C6-448887ADCF4C}"/>
    <dgm:cxn modelId="{2AE97A64-2F4B-46EF-B922-5543939F32CA}" type="presOf" srcId="{E466D0BF-E921-4421-B534-00F2317A30E4}" destId="{5FA78D14-2869-4BBF-B06F-966D898B4898}" srcOrd="0" destOrd="0" presId="urn:microsoft.com/office/officeart/2005/8/layout/hChevron3"/>
    <dgm:cxn modelId="{D1450054-B836-40DE-971B-D01461AD0A87}" type="presOf" srcId="{462A0DC5-CE22-4167-B9AB-882A57EDF1BB}" destId="{7D9E9E5A-9057-49D7-A4CC-37B9695A8CF4}" srcOrd="0" destOrd="0" presId="urn:microsoft.com/office/officeart/2005/8/layout/hChevron3"/>
    <dgm:cxn modelId="{2C078AAE-7716-486A-A2A2-AFB8E7897ED5}" srcId="{BFA21A28-BD19-40A9-B273-D23AEDB7227B}" destId="{E466D0BF-E921-4421-B534-00F2317A30E4}" srcOrd="3" destOrd="0" parTransId="{79CD2087-A906-47F2-AE93-75964ECE70CF}" sibTransId="{D9DFABF7-51A2-4020-8046-F11DD6AE0A6E}"/>
    <dgm:cxn modelId="{95014D60-D358-4538-8BD8-15CBDC7D1CF1}" srcId="{BFA21A28-BD19-40A9-B273-D23AEDB7227B}" destId="{3C082E58-C687-4167-831A-926E8E0EB559}" srcOrd="2" destOrd="0" parTransId="{4A2F6E08-1BD2-4BC5-A6EC-C16CFFEDB4F2}" sibTransId="{69E9E972-7595-4497-936E-9F7128937250}"/>
    <dgm:cxn modelId="{35244A37-A5B8-4058-ADAE-D134A7BEAF4D}" type="presOf" srcId="{BFA21A28-BD19-40A9-B273-D23AEDB7227B}" destId="{DDDB2C8A-1252-48DB-A22A-778CCB1280B5}" srcOrd="0" destOrd="0" presId="urn:microsoft.com/office/officeart/2005/8/layout/hChevron3"/>
    <dgm:cxn modelId="{4A435447-8031-4808-AE8D-560FEFC0EDD4}" type="presParOf" srcId="{DDDB2C8A-1252-48DB-A22A-778CCB1280B5}" destId="{7D9E9E5A-9057-49D7-A4CC-37B9695A8CF4}" srcOrd="0" destOrd="0" presId="urn:microsoft.com/office/officeart/2005/8/layout/hChevron3"/>
    <dgm:cxn modelId="{C13CE239-4416-421B-9066-113B66063A9B}" type="presParOf" srcId="{DDDB2C8A-1252-48DB-A22A-778CCB1280B5}" destId="{06E6F437-2BE9-4EAC-AED6-952216491C15}" srcOrd="1" destOrd="0" presId="urn:microsoft.com/office/officeart/2005/8/layout/hChevron3"/>
    <dgm:cxn modelId="{00781293-969C-4500-B63C-2CBF9A8BBCAD}" type="presParOf" srcId="{DDDB2C8A-1252-48DB-A22A-778CCB1280B5}" destId="{C84DABEF-47FA-4753-BC06-7DC9E2824E4C}" srcOrd="2" destOrd="0" presId="urn:microsoft.com/office/officeart/2005/8/layout/hChevron3"/>
    <dgm:cxn modelId="{7498A174-67D2-4291-9529-3C4D01DFC347}" type="presParOf" srcId="{DDDB2C8A-1252-48DB-A22A-778CCB1280B5}" destId="{5F1C26D2-5545-4FFD-9A4E-B8758523CFD0}" srcOrd="3" destOrd="0" presId="urn:microsoft.com/office/officeart/2005/8/layout/hChevron3"/>
    <dgm:cxn modelId="{60DC326E-56D2-4249-8841-88DA28CD8845}" type="presParOf" srcId="{DDDB2C8A-1252-48DB-A22A-778CCB1280B5}" destId="{D5D94E67-E7A5-48FF-9733-66FDC5287BA3}" srcOrd="4" destOrd="0" presId="urn:microsoft.com/office/officeart/2005/8/layout/hChevron3"/>
    <dgm:cxn modelId="{52EB1F45-B31D-4533-9D7A-33868AE0AABA}" type="presParOf" srcId="{DDDB2C8A-1252-48DB-A22A-778CCB1280B5}" destId="{62BFD820-4900-4BD6-83B0-193CBDCBDB6D}" srcOrd="5" destOrd="0" presId="urn:microsoft.com/office/officeart/2005/8/layout/hChevron3"/>
    <dgm:cxn modelId="{5442307E-B391-488F-B9CB-63656401B3DE}" type="presParOf" srcId="{DDDB2C8A-1252-48DB-A22A-778CCB1280B5}" destId="{5FA78D14-2869-4BBF-B06F-966D898B4898}" srcOrd="6" destOrd="0" presId="urn:microsoft.com/office/officeart/2005/8/layout/hChevron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9E9E5A-9057-49D7-A4CC-37B9695A8CF4}">
      <dsp:nvSpPr>
        <dsp:cNvPr id="0" name=""/>
        <dsp:cNvSpPr/>
      </dsp:nvSpPr>
      <dsp:spPr>
        <a:xfrm>
          <a:off x="1722" y="212576"/>
          <a:ext cx="1728405" cy="691362"/>
        </a:xfrm>
        <a:prstGeom prst="homePlate">
          <a:avLst/>
        </a:prstGeom>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2072" tIns="30480" rIns="52072" bIns="30480" numCol="1" spcCol="1270" anchor="ctr" anchorCtr="0">
          <a:noAutofit/>
        </a:bodyPr>
        <a:lstStyle/>
        <a:p>
          <a:pPr marL="0" lvl="0" indent="0" algn="ctr" defTabSz="533400">
            <a:lnSpc>
              <a:spcPct val="90000"/>
            </a:lnSpc>
            <a:spcBef>
              <a:spcPct val="0"/>
            </a:spcBef>
            <a:spcAft>
              <a:spcPct val="35000"/>
            </a:spcAft>
            <a:buNone/>
          </a:pPr>
          <a:r>
            <a:rPr lang="en-GB" sz="1200" kern="1200" noProof="0" dirty="0">
              <a:solidFill>
                <a:prstClr val="white"/>
              </a:solidFill>
              <a:latin typeface="Trebuchet MS" panose="020B0603020202020204" pitchFamily="34" charset="0"/>
              <a:ea typeface="+mn-ea"/>
              <a:cs typeface="+mn-cs"/>
            </a:rPr>
            <a:t>Catchment</a:t>
          </a:r>
        </a:p>
        <a:p>
          <a:pPr marL="0" lvl="0" indent="0" algn="ctr" defTabSz="533400">
            <a:lnSpc>
              <a:spcPct val="90000"/>
            </a:lnSpc>
            <a:spcBef>
              <a:spcPct val="0"/>
            </a:spcBef>
            <a:spcAft>
              <a:spcPct val="35000"/>
            </a:spcAft>
            <a:buNone/>
          </a:pPr>
          <a:r>
            <a:rPr lang="it-IT" sz="1200" kern="1200" dirty="0" err="1">
              <a:solidFill>
                <a:prstClr val="white"/>
              </a:solidFill>
              <a:latin typeface="Trebuchet MS" panose="020B0603020202020204" pitchFamily="34" charset="0"/>
              <a:ea typeface="+mn-ea"/>
              <a:cs typeface="+mn-cs"/>
            </a:rPr>
            <a:t>Rooftop</a:t>
          </a:r>
          <a:endParaRPr lang="en-GB" sz="1200" kern="1200" noProof="0" dirty="0">
            <a:solidFill>
              <a:prstClr val="white"/>
            </a:solidFill>
            <a:latin typeface="Trebuchet MS" panose="020B0603020202020204" pitchFamily="34" charset="0"/>
            <a:ea typeface="+mn-ea"/>
            <a:cs typeface="+mn-cs"/>
          </a:endParaRPr>
        </a:p>
      </dsp:txBody>
      <dsp:txXfrm>
        <a:off x="1722" y="212576"/>
        <a:ext cx="1555565" cy="691362"/>
      </dsp:txXfrm>
    </dsp:sp>
    <dsp:sp modelId="{C84DABEF-47FA-4753-BC06-7DC9E2824E4C}">
      <dsp:nvSpPr>
        <dsp:cNvPr id="0" name=""/>
        <dsp:cNvSpPr/>
      </dsp:nvSpPr>
      <dsp:spPr>
        <a:xfrm>
          <a:off x="1384446" y="212576"/>
          <a:ext cx="1728405" cy="691362"/>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8006" tIns="32004" rIns="16002" bIns="32004" numCol="1" spcCol="1270" anchor="ctr" anchorCtr="0">
          <a:noAutofit/>
        </a:bodyPr>
        <a:lstStyle/>
        <a:p>
          <a:pPr lvl="0" algn="ctr" defTabSz="533400">
            <a:lnSpc>
              <a:spcPct val="90000"/>
            </a:lnSpc>
            <a:spcBef>
              <a:spcPct val="0"/>
            </a:spcBef>
            <a:spcAft>
              <a:spcPct val="35000"/>
            </a:spcAft>
          </a:pPr>
          <a:r>
            <a:rPr lang="it-IT" sz="1200" kern="1200" dirty="0">
              <a:latin typeface="Trebuchet MS" panose="020B0603020202020204" pitchFamily="34" charset="0"/>
            </a:rPr>
            <a:t>Conduit</a:t>
          </a:r>
        </a:p>
        <a:p>
          <a:pPr lvl="0" algn="ctr" defTabSz="533400">
            <a:lnSpc>
              <a:spcPct val="90000"/>
            </a:lnSpc>
            <a:spcBef>
              <a:spcPct val="0"/>
            </a:spcBef>
            <a:spcAft>
              <a:spcPct val="35000"/>
            </a:spcAft>
          </a:pPr>
          <a:r>
            <a:rPr lang="it-IT" sz="1200" kern="1200" dirty="0">
              <a:latin typeface="Trebuchet MS" panose="020B0603020202020204" pitchFamily="34" charset="0"/>
            </a:rPr>
            <a:t> PVC or </a:t>
          </a:r>
          <a:r>
            <a:rPr lang="it-IT" sz="1200" kern="1200" dirty="0" err="1">
              <a:latin typeface="Trebuchet MS" panose="020B0603020202020204" pitchFamily="34" charset="0"/>
            </a:rPr>
            <a:t>other</a:t>
          </a:r>
          <a:endParaRPr lang="it-IT" sz="1200" kern="1200" dirty="0">
            <a:latin typeface="Trebuchet MS" panose="020B0603020202020204" pitchFamily="34" charset="0"/>
          </a:endParaRPr>
        </a:p>
      </dsp:txBody>
      <dsp:txXfrm>
        <a:off x="1730127" y="212576"/>
        <a:ext cx="1037043" cy="691362"/>
      </dsp:txXfrm>
    </dsp:sp>
    <dsp:sp modelId="{D5D94E67-E7A5-48FF-9733-66FDC5287BA3}">
      <dsp:nvSpPr>
        <dsp:cNvPr id="0" name=""/>
        <dsp:cNvSpPr/>
      </dsp:nvSpPr>
      <dsp:spPr>
        <a:xfrm>
          <a:off x="2767170" y="212576"/>
          <a:ext cx="1728405" cy="691362"/>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8006" tIns="32004" rIns="16002" bIns="32004" numCol="1" spcCol="1270" anchor="ctr" anchorCtr="0">
          <a:noAutofit/>
        </a:bodyPr>
        <a:lstStyle/>
        <a:p>
          <a:pPr lvl="0" algn="ctr" defTabSz="533400">
            <a:lnSpc>
              <a:spcPct val="90000"/>
            </a:lnSpc>
            <a:spcBef>
              <a:spcPct val="0"/>
            </a:spcBef>
            <a:spcAft>
              <a:spcPct val="35000"/>
            </a:spcAft>
          </a:pPr>
          <a:r>
            <a:rPr lang="it-IT" sz="1200" kern="1200" dirty="0">
              <a:latin typeface="Trebuchet MS" panose="020B0603020202020204" pitchFamily="34" charset="0"/>
            </a:rPr>
            <a:t>Filter</a:t>
          </a:r>
        </a:p>
        <a:p>
          <a:pPr lvl="0" algn="ctr" defTabSz="533400">
            <a:lnSpc>
              <a:spcPct val="90000"/>
            </a:lnSpc>
            <a:spcBef>
              <a:spcPct val="0"/>
            </a:spcBef>
            <a:spcAft>
              <a:spcPct val="35000"/>
            </a:spcAft>
          </a:pPr>
          <a:r>
            <a:rPr lang="it-IT" sz="1200" kern="1200" dirty="0">
              <a:latin typeface="Trebuchet MS" panose="020B0603020202020204" pitchFamily="34" charset="0"/>
            </a:rPr>
            <a:t>Mesh</a:t>
          </a:r>
        </a:p>
      </dsp:txBody>
      <dsp:txXfrm>
        <a:off x="3112851" y="212576"/>
        <a:ext cx="1037043" cy="691362"/>
      </dsp:txXfrm>
    </dsp:sp>
    <dsp:sp modelId="{5FA78D14-2869-4BBF-B06F-966D898B4898}">
      <dsp:nvSpPr>
        <dsp:cNvPr id="0" name=""/>
        <dsp:cNvSpPr/>
      </dsp:nvSpPr>
      <dsp:spPr>
        <a:xfrm>
          <a:off x="4149895" y="63169"/>
          <a:ext cx="1728405" cy="990175"/>
        </a:xfrm>
        <a:prstGeom prst="chevron">
          <a:avLst/>
        </a:prstGeom>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2072" tIns="30480" rIns="52072" bIns="30480" numCol="1" spcCol="1270" anchor="ctr" anchorCtr="0">
          <a:noAutofit/>
        </a:bodyPr>
        <a:lstStyle/>
        <a:p>
          <a:pPr marL="0" lvl="0" indent="0" algn="ctr" defTabSz="622300">
            <a:lnSpc>
              <a:spcPct val="90000"/>
            </a:lnSpc>
            <a:spcBef>
              <a:spcPct val="0"/>
            </a:spcBef>
            <a:spcAft>
              <a:spcPct val="35000"/>
            </a:spcAft>
            <a:tabLst/>
          </a:pPr>
          <a:endParaRPr lang="it-IT" sz="1400" kern="1200" dirty="0">
            <a:latin typeface="Trebuchet MS" panose="020B0603020202020204" pitchFamily="34" charset="0"/>
          </a:endParaRPr>
        </a:p>
      </dsp:txBody>
      <dsp:txXfrm>
        <a:off x="4644983" y="63169"/>
        <a:ext cx="738230" cy="9901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9E9E5A-9057-49D7-A4CC-37B9695A8CF4}">
      <dsp:nvSpPr>
        <dsp:cNvPr id="0" name=""/>
        <dsp:cNvSpPr/>
      </dsp:nvSpPr>
      <dsp:spPr>
        <a:xfrm>
          <a:off x="1722" y="212576"/>
          <a:ext cx="1728405" cy="691362"/>
        </a:xfrm>
        <a:prstGeom prst="homePlate">
          <a:avLst/>
        </a:prstGeom>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2072" tIns="30480" rIns="52072" bIns="30480" numCol="1" spcCol="1270" anchor="ctr" anchorCtr="0">
          <a:noAutofit/>
        </a:bodyPr>
        <a:lstStyle/>
        <a:p>
          <a:pPr marL="0" lvl="0" indent="0" algn="ctr" defTabSz="533400">
            <a:lnSpc>
              <a:spcPct val="90000"/>
            </a:lnSpc>
            <a:spcBef>
              <a:spcPct val="0"/>
            </a:spcBef>
            <a:spcAft>
              <a:spcPct val="35000"/>
            </a:spcAft>
            <a:buNone/>
          </a:pPr>
          <a:r>
            <a:rPr lang="en-GB" sz="1200" kern="1200" noProof="0" dirty="0">
              <a:solidFill>
                <a:prstClr val="white"/>
              </a:solidFill>
              <a:latin typeface="Trebuchet MS" panose="020B0603020202020204" pitchFamily="34" charset="0"/>
              <a:ea typeface="+mn-ea"/>
              <a:cs typeface="+mn-cs"/>
            </a:rPr>
            <a:t>Catchment</a:t>
          </a:r>
        </a:p>
        <a:p>
          <a:pPr marL="0" lvl="0" indent="0" algn="ctr" defTabSz="533400">
            <a:lnSpc>
              <a:spcPct val="90000"/>
            </a:lnSpc>
            <a:spcBef>
              <a:spcPct val="0"/>
            </a:spcBef>
            <a:spcAft>
              <a:spcPct val="35000"/>
            </a:spcAft>
            <a:buNone/>
          </a:pPr>
          <a:r>
            <a:rPr lang="it-IT" sz="1200" kern="1200" dirty="0" err="1">
              <a:solidFill>
                <a:prstClr val="white"/>
              </a:solidFill>
              <a:latin typeface="Trebuchet MS" panose="020B0603020202020204" pitchFamily="34" charset="0"/>
              <a:ea typeface="+mn-ea"/>
              <a:cs typeface="+mn-cs"/>
            </a:rPr>
            <a:t>Rooftop</a:t>
          </a:r>
          <a:endParaRPr lang="en-GB" sz="1200" kern="1200" noProof="0" dirty="0">
            <a:solidFill>
              <a:prstClr val="white"/>
            </a:solidFill>
            <a:latin typeface="Trebuchet MS" panose="020B0603020202020204" pitchFamily="34" charset="0"/>
            <a:ea typeface="+mn-ea"/>
            <a:cs typeface="+mn-cs"/>
          </a:endParaRPr>
        </a:p>
      </dsp:txBody>
      <dsp:txXfrm>
        <a:off x="1722" y="212576"/>
        <a:ext cx="1555565" cy="691362"/>
      </dsp:txXfrm>
    </dsp:sp>
    <dsp:sp modelId="{C84DABEF-47FA-4753-BC06-7DC9E2824E4C}">
      <dsp:nvSpPr>
        <dsp:cNvPr id="0" name=""/>
        <dsp:cNvSpPr/>
      </dsp:nvSpPr>
      <dsp:spPr>
        <a:xfrm>
          <a:off x="1384446" y="212576"/>
          <a:ext cx="1728405" cy="691362"/>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8006" tIns="32004" rIns="16002" bIns="32004" numCol="1" spcCol="1270" anchor="ctr" anchorCtr="0">
          <a:noAutofit/>
        </a:bodyPr>
        <a:lstStyle/>
        <a:p>
          <a:pPr lvl="0" algn="ctr" defTabSz="533400">
            <a:lnSpc>
              <a:spcPct val="90000"/>
            </a:lnSpc>
            <a:spcBef>
              <a:spcPct val="0"/>
            </a:spcBef>
            <a:spcAft>
              <a:spcPct val="35000"/>
            </a:spcAft>
          </a:pPr>
          <a:r>
            <a:rPr lang="it-IT" sz="1200" kern="1200" dirty="0">
              <a:latin typeface="Trebuchet MS" panose="020B0603020202020204" pitchFamily="34" charset="0"/>
            </a:rPr>
            <a:t>Conduit</a:t>
          </a:r>
        </a:p>
        <a:p>
          <a:pPr lvl="0" algn="ctr" defTabSz="533400">
            <a:lnSpc>
              <a:spcPct val="90000"/>
            </a:lnSpc>
            <a:spcBef>
              <a:spcPct val="0"/>
            </a:spcBef>
            <a:spcAft>
              <a:spcPct val="35000"/>
            </a:spcAft>
          </a:pPr>
          <a:r>
            <a:rPr lang="it-IT" sz="1200" kern="1200" dirty="0">
              <a:latin typeface="Trebuchet MS" panose="020B0603020202020204" pitchFamily="34" charset="0"/>
            </a:rPr>
            <a:t> PVC or </a:t>
          </a:r>
          <a:r>
            <a:rPr lang="it-IT" sz="1200" kern="1200" dirty="0" err="1">
              <a:latin typeface="Trebuchet MS" panose="020B0603020202020204" pitchFamily="34" charset="0"/>
            </a:rPr>
            <a:t>other</a:t>
          </a:r>
          <a:endParaRPr lang="it-IT" sz="1200" kern="1200" dirty="0">
            <a:latin typeface="Trebuchet MS" panose="020B0603020202020204" pitchFamily="34" charset="0"/>
          </a:endParaRPr>
        </a:p>
      </dsp:txBody>
      <dsp:txXfrm>
        <a:off x="1730127" y="212576"/>
        <a:ext cx="1037043" cy="691362"/>
      </dsp:txXfrm>
    </dsp:sp>
    <dsp:sp modelId="{D5D94E67-E7A5-48FF-9733-66FDC5287BA3}">
      <dsp:nvSpPr>
        <dsp:cNvPr id="0" name=""/>
        <dsp:cNvSpPr/>
      </dsp:nvSpPr>
      <dsp:spPr>
        <a:xfrm>
          <a:off x="2767170" y="212576"/>
          <a:ext cx="1728405" cy="691362"/>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8006" tIns="32004" rIns="16002" bIns="32004" numCol="1" spcCol="1270" anchor="ctr" anchorCtr="0">
          <a:noAutofit/>
        </a:bodyPr>
        <a:lstStyle/>
        <a:p>
          <a:pPr lvl="0" algn="ctr" defTabSz="533400">
            <a:lnSpc>
              <a:spcPct val="90000"/>
            </a:lnSpc>
            <a:spcBef>
              <a:spcPct val="0"/>
            </a:spcBef>
            <a:spcAft>
              <a:spcPct val="35000"/>
            </a:spcAft>
          </a:pPr>
          <a:r>
            <a:rPr lang="it-IT" sz="1200" kern="1200" dirty="0">
              <a:latin typeface="Trebuchet MS" panose="020B0603020202020204" pitchFamily="34" charset="0"/>
            </a:rPr>
            <a:t>Filter</a:t>
          </a:r>
        </a:p>
        <a:p>
          <a:pPr lvl="0" algn="ctr" defTabSz="533400">
            <a:lnSpc>
              <a:spcPct val="90000"/>
            </a:lnSpc>
            <a:spcBef>
              <a:spcPct val="0"/>
            </a:spcBef>
            <a:spcAft>
              <a:spcPct val="35000"/>
            </a:spcAft>
          </a:pPr>
          <a:r>
            <a:rPr lang="it-IT" sz="1200" kern="1200" dirty="0">
              <a:latin typeface="Trebuchet MS" panose="020B0603020202020204" pitchFamily="34" charset="0"/>
            </a:rPr>
            <a:t>Mesh</a:t>
          </a:r>
        </a:p>
      </dsp:txBody>
      <dsp:txXfrm>
        <a:off x="3112851" y="212576"/>
        <a:ext cx="1037043" cy="691362"/>
      </dsp:txXfrm>
    </dsp:sp>
    <dsp:sp modelId="{5FA78D14-2869-4BBF-B06F-966D898B4898}">
      <dsp:nvSpPr>
        <dsp:cNvPr id="0" name=""/>
        <dsp:cNvSpPr/>
      </dsp:nvSpPr>
      <dsp:spPr>
        <a:xfrm>
          <a:off x="4149895" y="63169"/>
          <a:ext cx="1728405" cy="990175"/>
        </a:xfrm>
        <a:prstGeom prst="chevron">
          <a:avLst/>
        </a:prstGeom>
        <a:gradFill rotWithShape="0">
          <a:gsLst>
            <a:gs pos="0">
              <a:srgbClr val="4472C4">
                <a:hueOff val="0"/>
                <a:satOff val="0"/>
                <a:lumOff val="0"/>
                <a:alphaOff val="0"/>
                <a:satMod val="103000"/>
                <a:lumMod val="102000"/>
                <a:tint val="94000"/>
              </a:srgbClr>
            </a:gs>
            <a:gs pos="50000">
              <a:srgbClr val="4472C4">
                <a:hueOff val="0"/>
                <a:satOff val="0"/>
                <a:lumOff val="0"/>
                <a:alphaOff val="0"/>
                <a:satMod val="110000"/>
                <a:lumMod val="100000"/>
                <a:shade val="100000"/>
              </a:srgbClr>
            </a:gs>
            <a:gs pos="100000">
              <a:srgbClr val="4472C4">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2072" tIns="30480" rIns="52072" bIns="30480" numCol="1" spcCol="1270" anchor="ctr" anchorCtr="0">
          <a:noAutofit/>
        </a:bodyPr>
        <a:lstStyle/>
        <a:p>
          <a:pPr marL="0" lvl="0" indent="0" algn="ctr" defTabSz="622300">
            <a:lnSpc>
              <a:spcPct val="90000"/>
            </a:lnSpc>
            <a:spcBef>
              <a:spcPct val="0"/>
            </a:spcBef>
            <a:spcAft>
              <a:spcPct val="35000"/>
            </a:spcAft>
            <a:tabLst/>
          </a:pPr>
          <a:endParaRPr lang="it-IT" sz="1400" kern="1200" dirty="0">
            <a:latin typeface="Trebuchet MS" panose="020B0603020202020204" pitchFamily="34" charset="0"/>
          </a:endParaRPr>
        </a:p>
      </dsp:txBody>
      <dsp:txXfrm>
        <a:off x="4644983" y="63169"/>
        <a:ext cx="738230" cy="990175"/>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92E356-C246-440A-8C48-BBD403AE92FC}" type="datetimeFigureOut">
              <a:rPr lang="it-IT" smtClean="0"/>
              <a:t>04/12/2019</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14DAFF-9D7B-48DC-BB74-215FD56D008F}" type="slidenum">
              <a:rPr lang="it-IT" smtClean="0"/>
              <a:t>‹#›</a:t>
            </a:fld>
            <a:endParaRPr lang="it-IT"/>
          </a:p>
        </p:txBody>
      </p:sp>
    </p:spTree>
    <p:extLst>
      <p:ext uri="{BB962C8B-B14F-4D97-AF65-F5344CB8AC3E}">
        <p14:creationId xmlns:p14="http://schemas.microsoft.com/office/powerpoint/2010/main" val="2014277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fr-BE" dirty="0"/>
          </a:p>
        </p:txBody>
      </p:sp>
      <p:sp>
        <p:nvSpPr>
          <p:cNvPr id="4" name="Marcador de número de diapositiva 3"/>
          <p:cNvSpPr>
            <a:spLocks noGrp="1"/>
          </p:cNvSpPr>
          <p:nvPr>
            <p:ph type="sldNum" sz="quarter" idx="10"/>
          </p:nvPr>
        </p:nvSpPr>
        <p:spPr/>
        <p:txBody>
          <a:bodyPr/>
          <a:lstStyle/>
          <a:p>
            <a:fld id="{651FE5D4-4C9C-49AB-8FD2-860FB569E349}" type="slidenum">
              <a:rPr lang="fr-BE" smtClean="0"/>
              <a:pPr/>
              <a:t>1</a:t>
            </a:fld>
            <a:endParaRPr lang="fr-BE"/>
          </a:p>
        </p:txBody>
      </p:sp>
    </p:spTree>
    <p:extLst>
      <p:ext uri="{BB962C8B-B14F-4D97-AF65-F5344CB8AC3E}">
        <p14:creationId xmlns:p14="http://schemas.microsoft.com/office/powerpoint/2010/main" val="3717463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10000"/>
          </a:bodyPr>
          <a:lstStyle/>
          <a:p>
            <a:r>
              <a:rPr lang="fr-FR" sz="1200" b="1" dirty="0" smtClean="0">
                <a:latin typeface="Comic Sans MS" pitchFamily="66" charset="0"/>
              </a:rPr>
              <a:t>Le Traitement qui subit l’eau de mer est </a:t>
            </a:r>
            <a:r>
              <a:rPr lang="fr-FR" sz="1200" dirty="0" smtClean="0">
                <a:latin typeface="Comic Sans MS" pitchFamily="66" charset="0"/>
              </a:rPr>
              <a:t>différent </a:t>
            </a:r>
            <a:r>
              <a:rPr lang="fr-FR" sz="1200" b="1" dirty="0" smtClean="0">
                <a:latin typeface="Comic Sans MS" pitchFamily="66" charset="0"/>
              </a:rPr>
              <a:t>de celui </a:t>
            </a:r>
            <a:r>
              <a:rPr lang="fr-FR" sz="1200" dirty="0" smtClean="0">
                <a:latin typeface="Comic Sans MS" pitchFamily="66" charset="0"/>
              </a:rPr>
              <a:t>de l'eau douce: utilisation de filtres pour éliminer les particules et désinfection avec du chlore , pour assurer le respect des paramètres liés à la couleur, la turbidité, les odeurs, etc.</a:t>
            </a:r>
          </a:p>
          <a:p>
            <a:endParaRPr lang="fr-FR" sz="1200" dirty="0" smtClean="0">
              <a:latin typeface="Comic Sans MS" pitchFamily="66" charset="0"/>
            </a:endParaRPr>
          </a:p>
          <a:p>
            <a:r>
              <a:rPr lang="fr-FR" sz="1200" b="1" dirty="0" smtClean="0">
                <a:latin typeface="Comic Sans MS" pitchFamily="66" charset="0"/>
              </a:rPr>
              <a:t>L’eau de mer est</a:t>
            </a:r>
            <a:r>
              <a:rPr lang="fr-FR" sz="1200" b="1" baseline="0" dirty="0" smtClean="0">
                <a:latin typeface="Comic Sans MS" pitchFamily="66" charset="0"/>
              </a:rPr>
              <a:t> après </a:t>
            </a:r>
            <a:r>
              <a:rPr lang="fr-FR" sz="1200" baseline="0" dirty="0" smtClean="0">
                <a:latin typeface="Comic Sans MS" pitchFamily="66" charset="0"/>
              </a:rPr>
              <a:t>p</a:t>
            </a:r>
            <a:r>
              <a:rPr lang="fr-FR" sz="1200" dirty="0" smtClean="0">
                <a:latin typeface="Comic Sans MS" pitchFamily="66" charset="0"/>
              </a:rPr>
              <a:t>ompée vers des réservoirs </a:t>
            </a:r>
            <a:r>
              <a:rPr lang="fr-FR" sz="1200" b="1" dirty="0" smtClean="0">
                <a:latin typeface="Comic Sans MS" pitchFamily="66" charset="0"/>
              </a:rPr>
              <a:t>pour être distribuée </a:t>
            </a:r>
            <a:r>
              <a:rPr lang="fr-FR" sz="1200" dirty="0" smtClean="0">
                <a:latin typeface="Comic Sans MS" pitchFamily="66" charset="0"/>
              </a:rPr>
              <a:t>dans les maisons au moyen d’un système de canalisation de 1.500 km </a:t>
            </a:r>
          </a:p>
          <a:p>
            <a:endParaRPr lang="fr-FR" sz="1200" b="1" dirty="0" smtClean="0">
              <a:latin typeface="Comic Sans MS" pitchFamily="66" charset="0"/>
            </a:endParaRPr>
          </a:p>
          <a:p>
            <a:r>
              <a:rPr lang="fr-FR" sz="1200" b="1" dirty="0" smtClean="0">
                <a:latin typeface="Comic Sans MS" pitchFamily="66" charset="0"/>
              </a:rPr>
              <a:t>tout a été conçu </a:t>
            </a:r>
            <a:r>
              <a:rPr lang="fr-FR" sz="1200" b="0" dirty="0" smtClean="0">
                <a:latin typeface="Comic Sans MS" pitchFamily="66" charset="0"/>
              </a:rPr>
              <a:t>POUR </a:t>
            </a:r>
            <a:r>
              <a:rPr lang="fr-FR" sz="1200" b="1" dirty="0" smtClean="0">
                <a:latin typeface="Comic Sans MS" pitchFamily="66" charset="0"/>
              </a:rPr>
              <a:t>résister à la corrosion</a:t>
            </a:r>
            <a:r>
              <a:rPr lang="fr-FR" sz="1200" dirty="0" smtClean="0">
                <a:latin typeface="Comic Sans MS" pitchFamily="66" charset="0"/>
              </a:rPr>
              <a:t> (</a:t>
            </a:r>
            <a:r>
              <a:rPr lang="fr-FR" sz="1200" b="1" u="none" dirty="0" smtClean="0">
                <a:latin typeface="Comic Sans MS" pitchFamily="66" charset="0"/>
              </a:rPr>
              <a:t>acier doux revêtu de ciment recouvert de mortier</a:t>
            </a:r>
            <a:r>
              <a:rPr lang="fr-FR" sz="1200" u="none" dirty="0" smtClean="0">
                <a:latin typeface="Comic Sans MS" pitchFamily="66" charset="0"/>
              </a:rPr>
              <a:t>),</a:t>
            </a:r>
            <a:r>
              <a:rPr lang="fr-FR" sz="1200" u="none" baseline="0" dirty="0" smtClean="0">
                <a:latin typeface="Comic Sans MS" pitchFamily="66" charset="0"/>
              </a:rPr>
              <a:t> tandis que les </a:t>
            </a:r>
            <a:r>
              <a:rPr lang="es-ES" sz="1200" dirty="0" err="1" smtClean="0">
                <a:latin typeface="Comic Sans MS" pitchFamily="66" charset="0"/>
              </a:rPr>
              <a:t>réseaux</a:t>
            </a:r>
            <a:r>
              <a:rPr lang="es-ES" sz="1200" dirty="0" smtClean="0">
                <a:latin typeface="Comic Sans MS" pitchFamily="66" charset="0"/>
              </a:rPr>
              <a:t> </a:t>
            </a:r>
            <a:r>
              <a:rPr lang="es-ES" sz="1200" dirty="0" err="1" smtClean="0">
                <a:latin typeface="Comic Sans MS" pitchFamily="66" charset="0"/>
              </a:rPr>
              <a:t>domestiq</a:t>
            </a:r>
            <a:r>
              <a:rPr lang="es-ES" sz="1200" dirty="0" smtClean="0">
                <a:latin typeface="Comic Sans MS" pitchFamily="66" charset="0"/>
              </a:rPr>
              <a:t>. </a:t>
            </a:r>
            <a:r>
              <a:rPr lang="es-ES" sz="1200" dirty="0" err="1" smtClean="0">
                <a:latin typeface="Comic Sans MS" pitchFamily="66" charset="0"/>
              </a:rPr>
              <a:t>sont</a:t>
            </a:r>
            <a:r>
              <a:rPr lang="es-ES" sz="1200" dirty="0" smtClean="0">
                <a:latin typeface="Comic Sans MS" pitchFamily="66" charset="0"/>
              </a:rPr>
              <a:t> en PVC</a:t>
            </a:r>
          </a:p>
          <a:p>
            <a:endParaRPr lang="es-ES" sz="1200" dirty="0" smtClean="0">
              <a:latin typeface="Comic Sans MS" pitchFamily="66" charset="0"/>
            </a:endParaRPr>
          </a:p>
          <a:p>
            <a:r>
              <a:rPr lang="es-ES" sz="1200" b="1" dirty="0" smtClean="0">
                <a:latin typeface="Comic Sans MS" pitchFamily="66" charset="0"/>
              </a:rPr>
              <a:t>L’ </a:t>
            </a:r>
            <a:r>
              <a:rPr lang="es-ES" sz="1200" b="1" dirty="0" err="1" smtClean="0">
                <a:latin typeface="Comic Sans MS" pitchFamily="66" charset="0"/>
              </a:rPr>
              <a:t>Aéroport</a:t>
            </a:r>
            <a:r>
              <a:rPr lang="es-ES" sz="1200" b="1" dirty="0" smtClean="0">
                <a:latin typeface="Comic Sans MS" pitchFamily="66" charset="0"/>
              </a:rPr>
              <a:t> de H.K </a:t>
            </a:r>
            <a:r>
              <a:rPr lang="es-ES" sz="1200" b="1" dirty="0" err="1" smtClean="0">
                <a:latin typeface="Comic Sans MS" pitchFamily="66" charset="0"/>
              </a:rPr>
              <a:t>avec</a:t>
            </a:r>
            <a:r>
              <a:rPr lang="es-ES" sz="1200" dirty="0" smtClean="0">
                <a:latin typeface="Comic Sans MS" pitchFamily="66" charset="0"/>
              </a:rPr>
              <a:t> </a:t>
            </a:r>
            <a:r>
              <a:rPr lang="fr-FR" sz="1200" dirty="0" smtClean="0">
                <a:latin typeface="Comic Sans MS" pitchFamily="66" charset="0"/>
              </a:rPr>
              <a:t>127.000 passagers/jour et 60.000 travailleurs, utilise</a:t>
            </a:r>
            <a:r>
              <a:rPr lang="fr-FR" sz="1200" baseline="0" dirty="0" smtClean="0">
                <a:latin typeface="Comic Sans MS" pitchFamily="66" charset="0"/>
              </a:rPr>
              <a:t> </a:t>
            </a:r>
            <a:r>
              <a:rPr lang="fr-FR" sz="1200" dirty="0" smtClean="0">
                <a:latin typeface="Comic Sans MS" pitchFamily="66" charset="0"/>
              </a:rPr>
              <a:t>20 000 mètres³ d’eau par jour; </a:t>
            </a:r>
            <a:r>
              <a:rPr lang="fr-FR" sz="1200" b="1" dirty="0" smtClean="0">
                <a:latin typeface="Comic Sans MS" pitchFamily="66" charset="0"/>
              </a:rPr>
              <a:t>dont 41% est apprivoisé par l’ eau mer</a:t>
            </a:r>
            <a:endParaRPr lang="es-ES" sz="1200" b="1" dirty="0" smtClean="0">
              <a:latin typeface="Comic Sans MS" pitchFamily="66" charset="0"/>
            </a:endParaRPr>
          </a:p>
          <a:p>
            <a:pPr>
              <a:buNone/>
            </a:pPr>
            <a:endParaRPr lang="es-ES" sz="1200" b="1" dirty="0" smtClean="0">
              <a:latin typeface="Comic Sans MS" pitchFamily="66" charset="0"/>
            </a:endParaRPr>
          </a:p>
          <a:p>
            <a:pPr>
              <a:buNone/>
            </a:pPr>
            <a:r>
              <a:rPr lang="es-ES" sz="1200" b="1" dirty="0" smtClean="0">
                <a:latin typeface="Comic Sans MS" pitchFamily="66" charset="0"/>
              </a:rPr>
              <a:t>Cela</a:t>
            </a:r>
            <a:r>
              <a:rPr lang="es-ES" sz="1200" b="1" baseline="0" dirty="0" smtClean="0">
                <a:latin typeface="Comic Sans MS" pitchFamily="66" charset="0"/>
              </a:rPr>
              <a:t> Comporte </a:t>
            </a:r>
            <a:r>
              <a:rPr lang="es-ES" sz="1200" b="1" baseline="0" dirty="0" err="1" smtClean="0">
                <a:latin typeface="Comic Sans MS" pitchFamily="66" charset="0"/>
              </a:rPr>
              <a:t>d’importantes</a:t>
            </a:r>
            <a:r>
              <a:rPr lang="es-ES" sz="1200" b="1" baseline="0" dirty="0" smtClean="0">
                <a:latin typeface="Comic Sans MS" pitchFamily="66" charset="0"/>
              </a:rPr>
              <a:t>  </a:t>
            </a:r>
            <a:r>
              <a:rPr lang="es-ES" sz="1200" b="1" baseline="0" dirty="0" err="1" smtClean="0">
                <a:latin typeface="Comic Sans MS" pitchFamily="66" charset="0"/>
              </a:rPr>
              <a:t>a</a:t>
            </a:r>
            <a:r>
              <a:rPr lang="es-ES" sz="1200" b="1" dirty="0" err="1" smtClean="0">
                <a:latin typeface="Comic Sans MS" pitchFamily="66" charset="0"/>
              </a:rPr>
              <a:t>vantages</a:t>
            </a:r>
            <a:r>
              <a:rPr lang="es-ES" sz="1200" dirty="0" smtClean="0">
                <a:latin typeface="Comic Sans MS" pitchFamily="66" charset="0"/>
              </a:rPr>
              <a:t>: </a:t>
            </a:r>
            <a:r>
              <a:rPr lang="es-ES" sz="1200" b="1" dirty="0" smtClean="0">
                <a:latin typeface="Comic Sans MS" pitchFamily="66" charset="0"/>
              </a:rPr>
              <a:t>PLUS</a:t>
            </a:r>
            <a:r>
              <a:rPr lang="es-ES" sz="1200" dirty="0" smtClean="0">
                <a:latin typeface="Comic Sans MS" pitchFamily="66" charset="0"/>
              </a:rPr>
              <a:t> </a:t>
            </a:r>
            <a:r>
              <a:rPr lang="es-ES" sz="1200" dirty="0" err="1" smtClean="0">
                <a:latin typeface="Comic Sans MS" pitchFamily="66" charset="0"/>
              </a:rPr>
              <a:t>d’eau</a:t>
            </a:r>
            <a:r>
              <a:rPr lang="es-ES" sz="1200" dirty="0" smtClean="0">
                <a:latin typeface="Comic Sans MS" pitchFamily="66" charset="0"/>
              </a:rPr>
              <a:t> </a:t>
            </a:r>
            <a:r>
              <a:rPr lang="es-ES" sz="1200" dirty="0" err="1" smtClean="0">
                <a:latin typeface="Comic Sans MS" pitchFamily="66" charset="0"/>
              </a:rPr>
              <a:t>douce</a:t>
            </a:r>
            <a:r>
              <a:rPr lang="es-ES" sz="1200" dirty="0" smtClean="0">
                <a:latin typeface="Comic Sans MS" pitchFamily="66" charset="0"/>
              </a:rPr>
              <a:t> </a:t>
            </a:r>
            <a:r>
              <a:rPr lang="es-ES" sz="1200" dirty="0" err="1" smtClean="0">
                <a:latin typeface="Comic Sans MS" pitchFamily="66" charset="0"/>
              </a:rPr>
              <a:t>pour</a:t>
            </a:r>
            <a:r>
              <a:rPr lang="es-ES" sz="1200" dirty="0" smtClean="0">
                <a:latin typeface="Comic Sans MS" pitchFamily="66" charset="0"/>
              </a:rPr>
              <a:t> </a:t>
            </a:r>
            <a:r>
              <a:rPr lang="es-ES" sz="1200" dirty="0" err="1" smtClean="0">
                <a:latin typeface="Comic Sans MS" pitchFamily="66" charset="0"/>
              </a:rPr>
              <a:t>d’autres</a:t>
            </a:r>
            <a:r>
              <a:rPr lang="es-ES" sz="1200" dirty="0" smtClean="0">
                <a:latin typeface="Comic Sans MS" pitchFamily="66" charset="0"/>
              </a:rPr>
              <a:t> </a:t>
            </a:r>
            <a:r>
              <a:rPr lang="es-ES" sz="1200" dirty="0" err="1" smtClean="0">
                <a:latin typeface="Comic Sans MS" pitchFamily="66" charset="0"/>
              </a:rPr>
              <a:t>usages</a:t>
            </a:r>
            <a:r>
              <a:rPr lang="es-ES" sz="1200" baseline="0" dirty="0" smtClean="0">
                <a:latin typeface="Comic Sans MS" pitchFamily="66" charset="0"/>
              </a:rPr>
              <a:t> </a:t>
            </a:r>
            <a:r>
              <a:rPr lang="es-ES" sz="1200" b="1" baseline="0" dirty="0" smtClean="0">
                <a:latin typeface="Comic Sans MS" pitchFamily="66" charset="0"/>
              </a:rPr>
              <a:t>MOINS</a:t>
            </a:r>
            <a:r>
              <a:rPr lang="es-ES" sz="1200" baseline="0" dirty="0" smtClean="0">
                <a:latin typeface="Comic Sans MS" pitchFamily="66" charset="0"/>
              </a:rPr>
              <a:t> </a:t>
            </a:r>
            <a:r>
              <a:rPr lang="es-ES" sz="1200" dirty="0" smtClean="0">
                <a:latin typeface="Comic Sans MS" pitchFamily="66" charset="0"/>
              </a:rPr>
              <a:t>de </a:t>
            </a:r>
            <a:r>
              <a:rPr lang="es-ES" sz="1200" dirty="0" err="1" smtClean="0">
                <a:latin typeface="Comic Sans MS" pitchFamily="66" charset="0"/>
              </a:rPr>
              <a:t>consommation</a:t>
            </a:r>
            <a:r>
              <a:rPr lang="es-ES" sz="1200" dirty="0" smtClean="0">
                <a:latin typeface="Comic Sans MS" pitchFamily="66" charset="0"/>
              </a:rPr>
              <a:t> </a:t>
            </a:r>
            <a:r>
              <a:rPr lang="es-ES" sz="1200" dirty="0" err="1" smtClean="0">
                <a:latin typeface="Comic Sans MS" pitchFamily="66" charset="0"/>
              </a:rPr>
              <a:t>électrique</a:t>
            </a:r>
            <a:r>
              <a:rPr lang="es-ES" sz="1200" dirty="0" smtClean="0">
                <a:latin typeface="Comic Sans MS" pitchFamily="66" charset="0"/>
              </a:rPr>
              <a:t> et </a:t>
            </a:r>
            <a:r>
              <a:rPr lang="es-ES" sz="1200" b="1" dirty="0" smtClean="0">
                <a:latin typeface="Comic Sans MS" pitchFamily="66" charset="0"/>
              </a:rPr>
              <a:t>MOINS</a:t>
            </a:r>
            <a:r>
              <a:rPr lang="es-ES" sz="1200" baseline="0" dirty="0" smtClean="0">
                <a:latin typeface="Comic Sans MS" pitchFamily="66" charset="0"/>
              </a:rPr>
              <a:t> </a:t>
            </a:r>
            <a:r>
              <a:rPr lang="es-ES" sz="1200" dirty="0" smtClean="0">
                <a:latin typeface="Comic Sans MS" pitchFamily="66" charset="0"/>
              </a:rPr>
              <a:t>emisión de CO2</a:t>
            </a:r>
          </a:p>
          <a:p>
            <a:pPr>
              <a:buNone/>
            </a:pPr>
            <a:endParaRPr lang="es-ES" sz="1200" dirty="0" smtClean="0">
              <a:latin typeface="Comic Sans MS" pitchFamily="66" charset="0"/>
            </a:endParaRPr>
          </a:p>
          <a:p>
            <a:pPr>
              <a:buNone/>
            </a:pPr>
            <a:r>
              <a:rPr lang="es-ES" sz="1200" b="1" dirty="0" smtClean="0">
                <a:latin typeface="Comic Sans MS" pitchFamily="66" charset="0"/>
              </a:rPr>
              <a:t>AUSSI</a:t>
            </a:r>
            <a:r>
              <a:rPr lang="es-ES" sz="1200" dirty="0" smtClean="0">
                <a:latin typeface="Comic Sans MS" pitchFamily="66" charset="0"/>
              </a:rPr>
              <a:t>:</a:t>
            </a:r>
            <a:r>
              <a:rPr lang="es-ES" sz="1200" baseline="0" dirty="0" smtClean="0">
                <a:latin typeface="Comic Sans MS" pitchFamily="66" charset="0"/>
              </a:rPr>
              <a:t> une </a:t>
            </a:r>
            <a:r>
              <a:rPr lang="es-ES" sz="1200" baseline="0" dirty="0" err="1" smtClean="0">
                <a:latin typeface="Comic Sans MS" pitchFamily="66" charset="0"/>
              </a:rPr>
              <a:t>etude</a:t>
            </a:r>
            <a:r>
              <a:rPr lang="es-ES" sz="1200" baseline="0" dirty="0" smtClean="0">
                <a:latin typeface="Comic Sans MS" pitchFamily="66" charset="0"/>
              </a:rPr>
              <a:t> mené para </a:t>
            </a:r>
            <a:r>
              <a:rPr lang="es-ES" sz="1200" baseline="0" dirty="0" err="1" smtClean="0">
                <a:latin typeface="Comic Sans MS" pitchFamily="66" charset="0"/>
              </a:rPr>
              <a:t>l’université</a:t>
            </a:r>
            <a:r>
              <a:rPr lang="es-ES" sz="1200" baseline="0" dirty="0" smtClean="0">
                <a:latin typeface="Comic Sans MS" pitchFamily="66" charset="0"/>
              </a:rPr>
              <a:t> de HK et </a:t>
            </a:r>
            <a:r>
              <a:rPr lang="es-ES" sz="1200" baseline="0" dirty="0" err="1" smtClean="0">
                <a:latin typeface="Comic Sans MS" pitchFamily="66" charset="0"/>
              </a:rPr>
              <a:t>Californie</a:t>
            </a:r>
            <a:r>
              <a:rPr lang="es-ES" sz="1200" baseline="0" dirty="0" smtClean="0">
                <a:latin typeface="Comic Sans MS" pitchFamily="66" charset="0"/>
              </a:rPr>
              <a:t> du sud a </a:t>
            </a:r>
            <a:r>
              <a:rPr lang="es-ES" sz="1200" baseline="0" dirty="0" err="1" smtClean="0">
                <a:latin typeface="Comic Sans MS" pitchFamily="66" charset="0"/>
              </a:rPr>
              <a:t>déterminé</a:t>
            </a:r>
            <a:r>
              <a:rPr lang="es-ES" sz="1200" baseline="0" dirty="0" smtClean="0">
                <a:latin typeface="Comic Sans MS" pitchFamily="66" charset="0"/>
              </a:rPr>
              <a:t> que </a:t>
            </a:r>
            <a:r>
              <a:rPr lang="fr-FR" sz="1200" dirty="0" smtClean="0"/>
              <a:t>l'effluent salin était </a:t>
            </a:r>
            <a:r>
              <a:rPr lang="fr-FR" sz="1200" b="1" dirty="0" smtClean="0"/>
              <a:t>moins toxique que celui issu de l'eau potable</a:t>
            </a:r>
            <a:r>
              <a:rPr lang="fr-FR" sz="1200" dirty="0" smtClean="0"/>
              <a:t>. Ils suggèrent aussi que les effluents provenant de l’eau de mer pourrait également contribuer à la </a:t>
            </a:r>
            <a:r>
              <a:rPr lang="fr-FR" sz="1200" b="1" dirty="0" smtClean="0"/>
              <a:t>conservation de la vie marine </a:t>
            </a:r>
            <a:r>
              <a:rPr lang="fr-FR" sz="1200" dirty="0" smtClean="0"/>
              <a:t>(en évitant d'exposer à de fortes doses d'eau douce les zones proches à la décharge des effluents). </a:t>
            </a:r>
            <a:r>
              <a:rPr lang="es-ES" sz="1200" dirty="0" smtClean="0"/>
              <a:t>(</a:t>
            </a:r>
            <a:r>
              <a:rPr lang="es-ES" sz="1200" dirty="0" err="1" smtClean="0"/>
              <a:t>Environ</a:t>
            </a:r>
            <a:r>
              <a:rPr lang="es-ES" sz="1200" dirty="0" smtClean="0"/>
              <a:t>. </a:t>
            </a:r>
            <a:r>
              <a:rPr lang="es-ES" sz="1200" dirty="0" err="1" smtClean="0"/>
              <a:t>Sci</a:t>
            </a:r>
            <a:r>
              <a:rPr lang="es-ES" sz="1200" dirty="0" smtClean="0"/>
              <a:t>. </a:t>
            </a:r>
            <a:r>
              <a:rPr lang="es-ES" sz="1200" dirty="0" err="1" smtClean="0"/>
              <a:t>Technol</a:t>
            </a:r>
            <a:r>
              <a:rPr lang="es-ES" sz="1200" dirty="0" smtClean="0"/>
              <a:t>. 2015, DOI: 10.1021 / acs.est.5b03796) .</a:t>
            </a:r>
            <a:endParaRPr lang="es-ES" dirty="0"/>
          </a:p>
        </p:txBody>
      </p:sp>
      <p:sp>
        <p:nvSpPr>
          <p:cNvPr id="4" name="3 Marcador de número de diapositiva"/>
          <p:cNvSpPr>
            <a:spLocks noGrp="1"/>
          </p:cNvSpPr>
          <p:nvPr>
            <p:ph type="sldNum" sz="quarter" idx="10"/>
          </p:nvPr>
        </p:nvSpPr>
        <p:spPr/>
        <p:txBody>
          <a:bodyPr/>
          <a:lstStyle/>
          <a:p>
            <a:fld id="{0DD69C50-CE97-490F-AEE4-812CA1A588C2}" type="slidenum">
              <a:rPr lang="es-ES_tradnl" smtClean="0"/>
              <a:pPr/>
              <a:t>10</a:t>
            </a:fld>
            <a:endParaRPr lang="es-ES_tradnl"/>
          </a:p>
        </p:txBody>
      </p:sp>
    </p:spTree>
    <p:extLst>
      <p:ext uri="{BB962C8B-B14F-4D97-AF65-F5344CB8AC3E}">
        <p14:creationId xmlns:p14="http://schemas.microsoft.com/office/powerpoint/2010/main" val="35711848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buNone/>
            </a:pPr>
            <a:r>
              <a:rPr lang="fr-FR" sz="1200" b="1" dirty="0" smtClean="0">
                <a:latin typeface="Comic Sans MS" pitchFamily="66" charset="0"/>
              </a:rPr>
              <a:t>Le tourisme, nous le savons tous,</a:t>
            </a:r>
            <a:r>
              <a:rPr lang="fr-FR" sz="1200" b="1" baseline="0" dirty="0" smtClean="0">
                <a:latin typeface="Comic Sans MS" pitchFamily="66" charset="0"/>
              </a:rPr>
              <a:t> est la </a:t>
            </a:r>
            <a:r>
              <a:rPr lang="fr-FR" sz="1200" dirty="0" smtClean="0">
                <a:latin typeface="Comic Sans MS" pitchFamily="66" charset="0"/>
              </a:rPr>
              <a:t>1ere ou 2eme source de devises pour 20 des 48 pays les moins avancés. </a:t>
            </a:r>
            <a:r>
              <a:rPr lang="fr-FR" sz="1200" b="1" dirty="0" smtClean="0">
                <a:latin typeface="Comic Sans MS" pitchFamily="66" charset="0"/>
              </a:rPr>
              <a:t>Dans les petits États insulaires</a:t>
            </a:r>
            <a:r>
              <a:rPr lang="fr-FR" sz="1200" dirty="0" smtClean="0">
                <a:latin typeface="Comic Sans MS" pitchFamily="66" charset="0"/>
              </a:rPr>
              <a:t>, le tourisme représente plus de 25% du PIB</a:t>
            </a:r>
          </a:p>
          <a:p>
            <a:pPr>
              <a:buNone/>
            </a:pPr>
            <a:endParaRPr lang="fr-FR" sz="1200" dirty="0" smtClean="0">
              <a:latin typeface="Comic Sans MS" pitchFamily="66" charset="0"/>
            </a:endParaRPr>
          </a:p>
          <a:p>
            <a:r>
              <a:rPr lang="fr-FR" sz="1200" dirty="0" smtClean="0">
                <a:latin typeface="Comic Sans MS" pitchFamily="66" charset="0"/>
              </a:rPr>
              <a:t>Si l'eau de mer remplit déjà les </a:t>
            </a:r>
            <a:r>
              <a:rPr lang="fr-FR" sz="1200" b="1" dirty="0" smtClean="0">
                <a:latin typeface="Comic Sans MS" pitchFamily="66" charset="0"/>
              </a:rPr>
              <a:t>piscines</a:t>
            </a:r>
            <a:r>
              <a:rPr lang="fr-FR" sz="1200" dirty="0" smtClean="0">
                <a:latin typeface="Comic Sans MS" pitchFamily="66" charset="0"/>
              </a:rPr>
              <a:t> des hôtels côtiers.  Pourquoi  ne </a:t>
            </a:r>
            <a:r>
              <a:rPr lang="fr-FR" sz="1200" dirty="0" err="1" smtClean="0">
                <a:latin typeface="Comic Sans MS" pitchFamily="66" charset="0"/>
              </a:rPr>
              <a:t>rempl</a:t>
            </a:r>
            <a:r>
              <a:rPr lang="fr-FR" sz="1200" b="1" dirty="0" err="1" smtClean="0">
                <a:latin typeface="Comic Sans MS" pitchFamily="66" charset="0"/>
              </a:rPr>
              <a:t>it_elle</a:t>
            </a:r>
            <a:r>
              <a:rPr lang="fr-FR" sz="1200" b="1" dirty="0" smtClean="0">
                <a:latin typeface="Comic Sans MS" pitchFamily="66" charset="0"/>
              </a:rPr>
              <a:t> </a:t>
            </a:r>
            <a:r>
              <a:rPr lang="fr-FR" sz="1200" dirty="0" smtClean="0">
                <a:latin typeface="Comic Sans MS" pitchFamily="66" charset="0"/>
              </a:rPr>
              <a:t>pas les citernes des WC des </a:t>
            </a:r>
            <a:r>
              <a:rPr lang="fr-FR" sz="1200" dirty="0" err="1" smtClean="0">
                <a:latin typeface="Comic Sans MS" pitchFamily="66" charset="0"/>
              </a:rPr>
              <a:t>resorts</a:t>
            </a:r>
            <a:r>
              <a:rPr lang="fr-FR" sz="1200" dirty="0" smtClean="0">
                <a:latin typeface="Comic Sans MS" pitchFamily="66" charset="0"/>
              </a:rPr>
              <a:t>?</a:t>
            </a:r>
          </a:p>
          <a:p>
            <a:endParaRPr lang="fr-FR" sz="1200" dirty="0" smtClean="0">
              <a:latin typeface="Comic Sans MS" pitchFamily="66" charset="0"/>
            </a:endParaRPr>
          </a:p>
          <a:p>
            <a:r>
              <a:rPr lang="fr-FR" sz="1200" b="1" dirty="0" smtClean="0">
                <a:latin typeface="Comic Sans MS" pitchFamily="66" charset="0"/>
              </a:rPr>
              <a:t>Cela</a:t>
            </a:r>
            <a:r>
              <a:rPr lang="fr-FR" sz="1200" dirty="0" smtClean="0">
                <a:latin typeface="Comic Sans MS" pitchFamily="66" charset="0"/>
              </a:rPr>
              <a:t> rendrait l’industrie du tourisme plus </a:t>
            </a:r>
            <a:r>
              <a:rPr lang="fr-FR" sz="1200" b="1" dirty="0" smtClean="0">
                <a:latin typeface="Comic Sans MS" pitchFamily="66" charset="0"/>
              </a:rPr>
              <a:t>durable</a:t>
            </a:r>
            <a:r>
              <a:rPr lang="fr-FR" sz="1200" dirty="0" smtClean="0">
                <a:latin typeface="Comic Sans MS" pitchFamily="66" charset="0"/>
              </a:rPr>
              <a:t>, tout en économisant jusqu’à </a:t>
            </a:r>
            <a:r>
              <a:rPr lang="fr-FR" sz="1200" b="1" dirty="0" smtClean="0">
                <a:latin typeface="Comic Sans MS" pitchFamily="66" charset="0"/>
              </a:rPr>
              <a:t>100 litres d’eau potable/personne/jour</a:t>
            </a:r>
          </a:p>
          <a:p>
            <a:endParaRPr lang="fr-FR" sz="1200" dirty="0" smtClean="0">
              <a:latin typeface="Comic Sans MS" pitchFamily="66" charset="0"/>
            </a:endParaRPr>
          </a:p>
          <a:p>
            <a:r>
              <a:rPr lang="fr-FR" sz="1200" b="1" dirty="0" smtClean="0">
                <a:latin typeface="Comic Sans MS" pitchFamily="66" charset="0"/>
              </a:rPr>
              <a:t>Cuba</a:t>
            </a:r>
            <a:r>
              <a:rPr lang="fr-FR" sz="1200" dirty="0" smtClean="0">
                <a:latin typeface="Comic Sans MS" pitchFamily="66" charset="0"/>
              </a:rPr>
              <a:t>, pays en développement qui souffre des </a:t>
            </a:r>
            <a:r>
              <a:rPr lang="fr-FR" sz="1200" b="1" dirty="0" smtClean="0">
                <a:latin typeface="Comic Sans MS" pitchFamily="66" charset="0"/>
              </a:rPr>
              <a:t>Sécheresses cycliques</a:t>
            </a:r>
            <a:r>
              <a:rPr lang="fr-FR" sz="1200" dirty="0" smtClean="0">
                <a:latin typeface="Comic Sans MS" pitchFamily="66" charset="0"/>
              </a:rPr>
              <a:t>. (pausa) Le tourisme représente la deuxième source de revenus du pays .</a:t>
            </a:r>
            <a:r>
              <a:rPr lang="fr-FR" sz="1200" baseline="0" dirty="0" smtClean="0">
                <a:latin typeface="Comic Sans MS" pitchFamily="66" charset="0"/>
              </a:rPr>
              <a:t> C’est pourquoi il</a:t>
            </a:r>
            <a:r>
              <a:rPr lang="fr-FR" sz="1200" dirty="0" smtClean="0">
                <a:latin typeface="Comic Sans MS" pitchFamily="66" charset="0"/>
              </a:rPr>
              <a:t> cherche le </a:t>
            </a:r>
            <a:r>
              <a:rPr lang="fr-FR" sz="1200" b="1" dirty="0" smtClean="0">
                <a:latin typeface="Comic Sans MS" pitchFamily="66" charset="0"/>
              </a:rPr>
              <a:t>développement  de technologies permettant l'utilisation d'eau de mer </a:t>
            </a:r>
            <a:r>
              <a:rPr lang="fr-FR" sz="1200" b="1" u="sng" dirty="0" smtClean="0">
                <a:latin typeface="Comic Sans MS" pitchFamily="66" charset="0"/>
              </a:rPr>
              <a:t>à l’aide </a:t>
            </a:r>
            <a:r>
              <a:rPr lang="fr-FR" sz="1200" b="1" dirty="0" smtClean="0">
                <a:latin typeface="Comic Sans MS" pitchFamily="66" charset="0"/>
              </a:rPr>
              <a:t>du </a:t>
            </a:r>
            <a:r>
              <a:rPr lang="fr-FR" sz="1200" dirty="0" smtClean="0">
                <a:latin typeface="Comic Sans MS" pitchFamily="66" charset="0"/>
              </a:rPr>
              <a:t>Projet SALINE  formé par des universités et des institutions  de plusieurs</a:t>
            </a:r>
            <a:r>
              <a:rPr lang="fr-FR" sz="1200" baseline="0" dirty="0" smtClean="0">
                <a:latin typeface="Comic Sans MS" pitchFamily="66" charset="0"/>
              </a:rPr>
              <a:t> pays.</a:t>
            </a:r>
            <a:endParaRPr lang="es-ES_tradnl" sz="1200" dirty="0" smtClean="0">
              <a:latin typeface="Comic Sans MS" pitchFamily="66" charset="0"/>
            </a:endParaRPr>
          </a:p>
          <a:p>
            <a:r>
              <a:rPr lang="fr-FR" sz="1200" b="0" u="sng" baseline="0" dirty="0" smtClean="0">
                <a:latin typeface="Comic Sans MS" pitchFamily="66" charset="0"/>
              </a:rPr>
              <a:t>les zones </a:t>
            </a:r>
            <a:r>
              <a:rPr lang="fr-FR" sz="1200" dirty="0" smtClean="0">
                <a:latin typeface="Comic Sans MS" pitchFamily="66" charset="0"/>
              </a:rPr>
              <a:t>ans lesquelles l‘EM peut être utilisée et la </a:t>
            </a:r>
            <a:r>
              <a:rPr lang="fr-FR" sz="1200" u="sng" dirty="0" smtClean="0">
                <a:latin typeface="Comic Sans MS" pitchFamily="66" charset="0"/>
              </a:rPr>
              <a:t>distance</a:t>
            </a:r>
            <a:r>
              <a:rPr lang="fr-FR" sz="1200" dirty="0" smtClean="0">
                <a:latin typeface="Comic Sans MS" pitchFamily="66" charset="0"/>
              </a:rPr>
              <a:t> maximale de la côte </a:t>
            </a:r>
            <a:r>
              <a:rPr lang="fr-FR" sz="1200" b="1" dirty="0" smtClean="0">
                <a:latin typeface="Comic Sans MS" pitchFamily="66" charset="0"/>
              </a:rPr>
              <a:t>à fin d’évaluer si le double réseau d’approvisionnement en eau (eau potable et EM</a:t>
            </a:r>
            <a:r>
              <a:rPr lang="fr-FR" sz="1200" dirty="0" smtClean="0">
                <a:latin typeface="Comic Sans MS" pitchFamily="66" charset="0"/>
              </a:rPr>
              <a:t>) est </a:t>
            </a:r>
            <a:r>
              <a:rPr lang="fr-FR" sz="1200" b="1" dirty="0" smtClean="0">
                <a:latin typeface="Comic Sans MS" pitchFamily="66" charset="0"/>
              </a:rPr>
              <a:t>économiquement réalisable</a:t>
            </a:r>
            <a:endParaRPr lang="es-ES" dirty="0" smtClean="0"/>
          </a:p>
          <a:p>
            <a:endParaRPr lang="es-ES" dirty="0"/>
          </a:p>
        </p:txBody>
      </p:sp>
      <p:sp>
        <p:nvSpPr>
          <p:cNvPr id="4" name="3 Marcador de número de diapositiva"/>
          <p:cNvSpPr>
            <a:spLocks noGrp="1"/>
          </p:cNvSpPr>
          <p:nvPr>
            <p:ph type="sldNum" sz="quarter" idx="10"/>
          </p:nvPr>
        </p:nvSpPr>
        <p:spPr/>
        <p:txBody>
          <a:bodyPr/>
          <a:lstStyle/>
          <a:p>
            <a:fld id="{0DD69C50-CE97-490F-AEE4-812CA1A588C2}" type="slidenum">
              <a:rPr lang="es-ES_tradnl" smtClean="0"/>
              <a:pPr/>
              <a:t>11</a:t>
            </a:fld>
            <a:endParaRPr lang="es-ES_tradnl"/>
          </a:p>
        </p:txBody>
      </p:sp>
    </p:spTree>
    <p:extLst>
      <p:ext uri="{BB962C8B-B14F-4D97-AF65-F5344CB8AC3E}">
        <p14:creationId xmlns:p14="http://schemas.microsoft.com/office/powerpoint/2010/main" val="29281649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fr-FR" sz="1200" dirty="0" smtClean="0">
                <a:latin typeface="Comic Sans MS" pitchFamily="66" charset="0"/>
              </a:rPr>
              <a:t>Tout</a:t>
            </a:r>
            <a:r>
              <a:rPr lang="fr-FR" sz="1200" baseline="0" dirty="0" smtClean="0">
                <a:latin typeface="Comic Sans MS" pitchFamily="66" charset="0"/>
              </a:rPr>
              <a:t> en respectant ces deux conditions, </a:t>
            </a:r>
            <a:r>
              <a:rPr lang="fr-FR" sz="1200" b="1" baseline="0" dirty="0" smtClean="0">
                <a:latin typeface="Comic Sans MS" pitchFamily="66" charset="0"/>
              </a:rPr>
              <a:t>le projet a fourni </a:t>
            </a:r>
            <a:r>
              <a:rPr lang="fr-FR" sz="1200" baseline="0" dirty="0" smtClean="0">
                <a:latin typeface="Comic Sans MS" pitchFamily="66" charset="0"/>
              </a:rPr>
              <a:t>ces </a:t>
            </a:r>
            <a:r>
              <a:rPr lang="fr-FR" sz="1200" b="1" dirty="0" smtClean="0">
                <a:latin typeface="Comic Sans MS" pitchFamily="66" charset="0"/>
              </a:rPr>
              <a:t>prévisions</a:t>
            </a:r>
            <a:r>
              <a:rPr lang="fr-FR" sz="1200" dirty="0" smtClean="0">
                <a:latin typeface="Comic Sans MS" pitchFamily="66" charset="0"/>
              </a:rPr>
              <a:t>: </a:t>
            </a:r>
          </a:p>
          <a:p>
            <a:endParaRPr lang="fr-FR" sz="1200" dirty="0" smtClean="0">
              <a:latin typeface="Comic Sans MS" pitchFamily="66" charset="0"/>
            </a:endParaRPr>
          </a:p>
          <a:p>
            <a:r>
              <a:rPr lang="fr-FR" sz="1200" dirty="0" smtClean="0">
                <a:latin typeface="Comic Sans MS" pitchFamily="66" charset="0"/>
              </a:rPr>
              <a:t> </a:t>
            </a:r>
            <a:r>
              <a:rPr lang="fr-FR" sz="1200" b="0" dirty="0" smtClean="0">
                <a:latin typeface="Comic Sans MS" pitchFamily="66" charset="0"/>
              </a:rPr>
              <a:t>l’utilisation de l’EM foyers de 20% de la population côtière  (926.275 habitants) permettrait une économie de 27.788.262 litres d’eau douce/jour</a:t>
            </a:r>
          </a:p>
          <a:p>
            <a:r>
              <a:rPr lang="fr-FR" sz="1200" dirty="0" smtClean="0">
                <a:latin typeface="Comic Sans MS" pitchFamily="66" charset="0"/>
              </a:rPr>
              <a:t> (</a:t>
            </a:r>
            <a:r>
              <a:rPr lang="fr-FR" sz="1200" b="1" dirty="0" smtClean="0">
                <a:latin typeface="Comic Sans MS" pitchFamily="66" charset="0"/>
              </a:rPr>
              <a:t>Rappeler ici </a:t>
            </a:r>
            <a:r>
              <a:rPr lang="fr-FR" sz="1200" dirty="0" smtClean="0">
                <a:latin typeface="Comic Sans MS" pitchFamily="66" charset="0"/>
              </a:rPr>
              <a:t>que </a:t>
            </a:r>
            <a:r>
              <a:rPr lang="fr-FR" sz="1200" b="1" dirty="0" smtClean="0">
                <a:latin typeface="Comic Sans MS" pitchFamily="66" charset="0"/>
              </a:rPr>
              <a:t>5 décharges de la</a:t>
            </a:r>
            <a:r>
              <a:rPr lang="fr-FR" sz="1200" b="1" baseline="0" dirty="0" smtClean="0">
                <a:latin typeface="Comic Sans MS" pitchFamily="66" charset="0"/>
              </a:rPr>
              <a:t> citerne</a:t>
            </a:r>
            <a:r>
              <a:rPr lang="fr-FR" sz="1200" dirty="0" smtClean="0">
                <a:latin typeface="Comic Sans MS" pitchFamily="66" charset="0"/>
              </a:rPr>
              <a:t> personne/jour représentent +</a:t>
            </a:r>
            <a:r>
              <a:rPr lang="fr-FR" sz="1200" baseline="0" dirty="0" smtClean="0">
                <a:latin typeface="Comic Sans MS" pitchFamily="66" charset="0"/>
              </a:rPr>
              <a:t> - </a:t>
            </a:r>
            <a:r>
              <a:rPr lang="fr-FR" sz="1200" b="1" dirty="0" smtClean="0">
                <a:latin typeface="Comic Sans MS" pitchFamily="66" charset="0"/>
              </a:rPr>
              <a:t>30 litres/personne/jour</a:t>
            </a:r>
            <a:r>
              <a:rPr lang="fr-FR" sz="1200" dirty="0" smtClean="0">
                <a:latin typeface="Comic Sans MS" pitchFamily="66" charset="0"/>
              </a:rPr>
              <a:t>)</a:t>
            </a:r>
          </a:p>
          <a:p>
            <a:endParaRPr lang="fr-FR" sz="1200" dirty="0" smtClean="0">
              <a:latin typeface="Comic Sans MS" pitchFamily="66" charset="0"/>
            </a:endParaRPr>
          </a:p>
          <a:p>
            <a:r>
              <a:rPr lang="fr-FR" sz="1200" dirty="0" smtClean="0">
                <a:latin typeface="Comic Sans MS" pitchFamily="66" charset="0"/>
              </a:rPr>
              <a:t>27 millions de litres équivaudraient à la </a:t>
            </a:r>
            <a:r>
              <a:rPr lang="fr-FR" sz="1200" b="1" dirty="0" smtClean="0">
                <a:latin typeface="Comic Sans MS" pitchFamily="66" charset="0"/>
              </a:rPr>
              <a:t>consommation</a:t>
            </a:r>
            <a:r>
              <a:rPr lang="fr-FR" sz="1200" dirty="0" smtClean="0">
                <a:latin typeface="Comic Sans MS" pitchFamily="66" charset="0"/>
              </a:rPr>
              <a:t> d’une </a:t>
            </a:r>
            <a:r>
              <a:rPr lang="fr-FR" sz="1200" b="1" dirty="0" smtClean="0">
                <a:latin typeface="Comic Sans MS" pitchFamily="66" charset="0"/>
              </a:rPr>
              <a:t>population</a:t>
            </a:r>
            <a:r>
              <a:rPr lang="fr-FR" sz="1200" dirty="0" smtClean="0">
                <a:latin typeface="Comic Sans MS" pitchFamily="66" charset="0"/>
              </a:rPr>
              <a:t> de </a:t>
            </a:r>
            <a:r>
              <a:rPr lang="fr-FR" sz="1200" b="1" dirty="0" smtClean="0">
                <a:latin typeface="Comic Sans MS" pitchFamily="66" charset="0"/>
              </a:rPr>
              <a:t>185 255 habitants</a:t>
            </a:r>
          </a:p>
          <a:p>
            <a:r>
              <a:rPr lang="fr-FR" sz="1200" b="1" dirty="0" smtClean="0">
                <a:latin typeface="Comic Sans MS" pitchFamily="66" charset="0"/>
              </a:rPr>
              <a:t>ou, en d'autres termes, </a:t>
            </a:r>
            <a:r>
              <a:rPr lang="fr-FR" sz="1200" dirty="0" smtClean="0">
                <a:latin typeface="Comic Sans MS" pitchFamily="66" charset="0"/>
              </a:rPr>
              <a:t>l'utilisation de l'eau de mer réduirait </a:t>
            </a:r>
            <a:r>
              <a:rPr lang="fr-FR" sz="1200" b="1" dirty="0" smtClean="0">
                <a:latin typeface="Comic Sans MS" pitchFamily="66" charset="0"/>
              </a:rPr>
              <a:t>l'impact d'une sécheresse pour trois mois</a:t>
            </a:r>
            <a:endParaRPr lang="es-ES" dirty="0"/>
          </a:p>
        </p:txBody>
      </p:sp>
      <p:sp>
        <p:nvSpPr>
          <p:cNvPr id="4" name="3 Marcador de número de diapositiva"/>
          <p:cNvSpPr>
            <a:spLocks noGrp="1"/>
          </p:cNvSpPr>
          <p:nvPr>
            <p:ph type="sldNum" sz="quarter" idx="10"/>
          </p:nvPr>
        </p:nvSpPr>
        <p:spPr/>
        <p:txBody>
          <a:bodyPr/>
          <a:lstStyle/>
          <a:p>
            <a:fld id="{0DD69C50-CE97-490F-AEE4-812CA1A588C2}" type="slidenum">
              <a:rPr lang="es-ES_tradnl" smtClean="0"/>
              <a:pPr/>
              <a:t>12</a:t>
            </a:fld>
            <a:endParaRPr lang="es-ES_tradnl"/>
          </a:p>
        </p:txBody>
      </p:sp>
    </p:spTree>
    <p:extLst>
      <p:ext uri="{BB962C8B-B14F-4D97-AF65-F5344CB8AC3E}">
        <p14:creationId xmlns:p14="http://schemas.microsoft.com/office/powerpoint/2010/main" val="23811589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fr-FR" sz="1200" b="1" dirty="0" smtClean="0">
                <a:latin typeface="Comic Sans MS" pitchFamily="66" charset="0"/>
              </a:rPr>
              <a:t>La zone </a:t>
            </a:r>
            <a:r>
              <a:rPr lang="fr-FR" sz="1200" b="0" dirty="0" smtClean="0">
                <a:latin typeface="Comic Sans MS" pitchFamily="66" charset="0"/>
              </a:rPr>
              <a:t>côtière: </a:t>
            </a:r>
            <a:r>
              <a:rPr lang="fr-FR" sz="1200" dirty="0" smtClean="0">
                <a:latin typeface="Comic Sans MS" pitchFamily="66" charset="0"/>
              </a:rPr>
              <a:t>est</a:t>
            </a:r>
            <a:r>
              <a:rPr lang="fr-FR" sz="1200" baseline="0" dirty="0" smtClean="0">
                <a:latin typeface="Comic Sans MS" pitchFamily="66" charset="0"/>
              </a:rPr>
              <a:t> </a:t>
            </a:r>
            <a:r>
              <a:rPr lang="fr-FR" sz="1200" b="1" baseline="0" dirty="0" smtClean="0">
                <a:latin typeface="Comic Sans MS" pitchFamily="66" charset="0"/>
              </a:rPr>
              <a:t>le foyer du </a:t>
            </a:r>
            <a:r>
              <a:rPr lang="fr-FR" sz="1200" b="1" dirty="0" smtClean="0">
                <a:latin typeface="Comic Sans MS" pitchFamily="66" charset="0"/>
              </a:rPr>
              <a:t>60% de la population </a:t>
            </a:r>
            <a:r>
              <a:rPr lang="fr-FR" sz="1200" dirty="0" smtClean="0">
                <a:latin typeface="Comic Sans MS" pitchFamily="66" charset="0"/>
              </a:rPr>
              <a:t>mondiale.</a:t>
            </a:r>
          </a:p>
          <a:p>
            <a:endParaRPr lang="fr-FR" sz="1200" dirty="0" smtClean="0">
              <a:latin typeface="Comic Sans MS" pitchFamily="66" charset="0"/>
            </a:endParaRPr>
          </a:p>
          <a:p>
            <a:r>
              <a:rPr lang="fr-FR" sz="1200" dirty="0" smtClean="0">
                <a:latin typeface="Comic Sans MS" pitchFamily="66" charset="0"/>
              </a:rPr>
              <a:t>Pourquoi ne pas utiliser dans les </a:t>
            </a:r>
            <a:r>
              <a:rPr lang="fr-FR" sz="1200" b="1" dirty="0" smtClean="0">
                <a:latin typeface="Comic Sans MS" pitchFamily="66" charset="0"/>
              </a:rPr>
              <a:t>camps de réfugiés  </a:t>
            </a:r>
            <a:r>
              <a:rPr lang="fr-FR" sz="1200" b="1" u="sng" dirty="0" smtClean="0">
                <a:latin typeface="Comic Sans MS" pitchFamily="66" charset="0"/>
              </a:rPr>
              <a:t>ou tout sorte de établissement humains </a:t>
            </a:r>
            <a:r>
              <a:rPr lang="fr-FR" sz="1200" b="0" dirty="0" smtClean="0">
                <a:latin typeface="Comic Sans MS" pitchFamily="66" charset="0"/>
              </a:rPr>
              <a:t>des</a:t>
            </a:r>
            <a:r>
              <a:rPr lang="fr-FR" sz="1200" b="0" baseline="0" dirty="0" smtClean="0">
                <a:latin typeface="Comic Sans MS" pitchFamily="66" charset="0"/>
              </a:rPr>
              <a:t> zones côtières l’EM pour </a:t>
            </a:r>
            <a:r>
              <a:rPr lang="fr-FR" sz="1200" b="0" dirty="0" smtClean="0">
                <a:solidFill>
                  <a:srgbClr val="7030A0"/>
                </a:solidFill>
                <a:latin typeface="Comic Sans MS" pitchFamily="66" charset="0"/>
              </a:rPr>
              <a:t>assainissement</a:t>
            </a:r>
            <a:r>
              <a:rPr lang="fr-FR" sz="1200" b="0" dirty="0" smtClean="0">
                <a:latin typeface="Comic Sans MS" pitchFamily="66" charset="0"/>
              </a:rPr>
              <a:t>? </a:t>
            </a:r>
          </a:p>
          <a:p>
            <a:r>
              <a:rPr lang="fr-FR" sz="1200" b="1" dirty="0" smtClean="0">
                <a:latin typeface="Comic Sans MS" pitchFamily="66" charset="0"/>
              </a:rPr>
              <a:t>EM  pourrait être transporté facilement</a:t>
            </a:r>
            <a:r>
              <a:rPr lang="fr-FR" sz="1200" b="1" baseline="0" dirty="0" smtClean="0">
                <a:latin typeface="Comic Sans MS" pitchFamily="66" charset="0"/>
              </a:rPr>
              <a:t> </a:t>
            </a:r>
            <a:r>
              <a:rPr lang="fr-FR" sz="1200" dirty="0" smtClean="0">
                <a:latin typeface="Comic Sans MS" pitchFamily="66" charset="0"/>
              </a:rPr>
              <a:t>par</a:t>
            </a:r>
            <a:r>
              <a:rPr lang="fr-FR" sz="1200" baseline="0" dirty="0" smtClean="0">
                <a:latin typeface="Comic Sans MS" pitchFamily="66" charset="0"/>
              </a:rPr>
              <a:t> de </a:t>
            </a:r>
            <a:r>
              <a:rPr lang="fr-FR" sz="1200" b="1" dirty="0" smtClean="0">
                <a:latin typeface="Comic Sans MS" pitchFamily="66" charset="0"/>
              </a:rPr>
              <a:t>camions-citernes </a:t>
            </a:r>
            <a:r>
              <a:rPr lang="fr-FR" sz="1200" b="0" dirty="0" smtClean="0">
                <a:latin typeface="Comic Sans MS" pitchFamily="66" charset="0"/>
              </a:rPr>
              <a:t>puis </a:t>
            </a:r>
            <a:r>
              <a:rPr lang="fr-FR" sz="1200" b="1" dirty="0" smtClean="0">
                <a:latin typeface="Comic Sans MS" pitchFamily="66" charset="0"/>
              </a:rPr>
              <a:t>introduite dans des réservoirs en plastique</a:t>
            </a:r>
          </a:p>
          <a:p>
            <a:endParaRPr lang="fr-FR" sz="1200" dirty="0" smtClean="0">
              <a:latin typeface="Comic Sans MS" pitchFamily="66" charset="0"/>
            </a:endParaRPr>
          </a:p>
          <a:p>
            <a:r>
              <a:rPr lang="fr-FR" sz="1200" dirty="0" smtClean="0">
                <a:latin typeface="Comic Sans MS" pitchFamily="66" charset="0"/>
              </a:rPr>
              <a:t>EM pour le </a:t>
            </a:r>
            <a:r>
              <a:rPr lang="fr-FR" sz="1200" b="1" dirty="0" smtClean="0">
                <a:solidFill>
                  <a:srgbClr val="7030A0"/>
                </a:solidFill>
                <a:latin typeface="Comic Sans MS" pitchFamily="66" charset="0"/>
              </a:rPr>
              <a:t>nettoyage</a:t>
            </a:r>
            <a:r>
              <a:rPr lang="fr-FR" sz="1200" u="sng" dirty="0" smtClean="0">
                <a:latin typeface="Comic Sans MS" pitchFamily="66" charset="0"/>
              </a:rPr>
              <a:t>.</a:t>
            </a:r>
            <a:r>
              <a:rPr lang="fr-FR" sz="1200" u="sng" dirty="0" smtClean="0"/>
              <a:t> </a:t>
            </a:r>
            <a:r>
              <a:rPr lang="fr-FR" sz="1200" u="sng" dirty="0" smtClean="0">
                <a:latin typeface="Comic Sans MS" pitchFamily="66" charset="0"/>
              </a:rPr>
              <a:t>L’UE autorise l’EM </a:t>
            </a:r>
            <a:r>
              <a:rPr lang="fr-FR" sz="1200" dirty="0" smtClean="0">
                <a:latin typeface="Comic Sans MS" pitchFamily="66" charset="0"/>
              </a:rPr>
              <a:t>dans les marchés de poisson, criées et ports de pêche </a:t>
            </a:r>
            <a:r>
              <a:rPr lang="fr-FR" sz="1200" u="sng" dirty="0" smtClean="0">
                <a:latin typeface="Comic Sans MS" pitchFamily="66" charset="0"/>
              </a:rPr>
              <a:t>pour le nettoyage </a:t>
            </a:r>
            <a:r>
              <a:rPr lang="fr-FR" sz="1200" dirty="0" smtClean="0">
                <a:latin typeface="Comic Sans MS" pitchFamily="66" charset="0"/>
              </a:rPr>
              <a:t>des WC, des sols, des équipements… </a:t>
            </a:r>
          </a:p>
          <a:p>
            <a:endParaRPr lang="fr-FR" sz="1200" dirty="0" smtClean="0">
              <a:latin typeface="Comic Sans MS" pitchFamily="66" charset="0"/>
            </a:endParaRPr>
          </a:p>
          <a:p>
            <a:r>
              <a:rPr lang="fr-FR" sz="1200" dirty="0" smtClean="0">
                <a:latin typeface="Comic Sans MS" pitchFamily="66" charset="0"/>
              </a:rPr>
              <a:t>pourquoi ne pas utiliser l’eau de mer pour </a:t>
            </a:r>
            <a:r>
              <a:rPr lang="fr-FR" sz="1200" dirty="0" smtClean="0">
                <a:solidFill>
                  <a:srgbClr val="7030A0"/>
                </a:solidFill>
                <a:latin typeface="Comic Sans MS" pitchFamily="66" charset="0"/>
              </a:rPr>
              <a:t>nettoyer </a:t>
            </a:r>
            <a:r>
              <a:rPr lang="fr-FR" sz="1200" b="1" dirty="0" smtClean="0">
                <a:solidFill>
                  <a:srgbClr val="7030A0"/>
                </a:solidFill>
                <a:latin typeface="Comic Sans MS" pitchFamily="66" charset="0"/>
              </a:rPr>
              <a:t>les latrines, les tentes, les moustiquaires, les poubelles, les clôtures</a:t>
            </a:r>
            <a:r>
              <a:rPr lang="fr-FR" sz="1200" b="1" dirty="0" smtClean="0">
                <a:latin typeface="Comic Sans MS" pitchFamily="66" charset="0"/>
              </a:rPr>
              <a:t>, ………qui ne sont </a:t>
            </a:r>
            <a:r>
              <a:rPr lang="fr-FR" sz="1200" b="1" u="sng" dirty="0" smtClean="0">
                <a:latin typeface="Comic Sans MS" pitchFamily="66" charset="0"/>
              </a:rPr>
              <a:t>jamais nettoyés </a:t>
            </a:r>
            <a:r>
              <a:rPr lang="fr-FR" sz="1200" dirty="0" smtClean="0">
                <a:latin typeface="Comic Sans MS" pitchFamily="66" charset="0"/>
              </a:rPr>
              <a:t>car l’eau douce est un bien trop précieux pour l’utiliser dans ce but?</a:t>
            </a:r>
            <a:endParaRPr lang="es-ES" sz="1200" dirty="0" smtClean="0">
              <a:latin typeface="Comic Sans MS" pitchFamily="66" charset="0"/>
            </a:endParaRPr>
          </a:p>
          <a:p>
            <a:endParaRPr lang="es-ES" dirty="0"/>
          </a:p>
        </p:txBody>
      </p:sp>
      <p:sp>
        <p:nvSpPr>
          <p:cNvPr id="4" name="3 Marcador de número de diapositiva"/>
          <p:cNvSpPr>
            <a:spLocks noGrp="1"/>
          </p:cNvSpPr>
          <p:nvPr>
            <p:ph type="sldNum" sz="quarter" idx="10"/>
          </p:nvPr>
        </p:nvSpPr>
        <p:spPr/>
        <p:txBody>
          <a:bodyPr/>
          <a:lstStyle/>
          <a:p>
            <a:fld id="{0DD69C50-CE97-490F-AEE4-812CA1A588C2}" type="slidenum">
              <a:rPr lang="es-ES_tradnl" smtClean="0"/>
              <a:pPr/>
              <a:t>13</a:t>
            </a:fld>
            <a:endParaRPr lang="es-ES_tradnl"/>
          </a:p>
        </p:txBody>
      </p:sp>
    </p:spTree>
    <p:extLst>
      <p:ext uri="{BB962C8B-B14F-4D97-AF65-F5344CB8AC3E}">
        <p14:creationId xmlns:p14="http://schemas.microsoft.com/office/powerpoint/2010/main" val="14476172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latin typeface="Comic Sans MS" pitchFamily="66" charset="0"/>
              </a:rPr>
              <a:t>30.000 femmes et 400.000 nouveau-nés meurent chaque </a:t>
            </a:r>
            <a:r>
              <a:rPr lang="fr-FR" sz="1200" dirty="0" err="1" smtClean="0">
                <a:latin typeface="Comic Sans MS" pitchFamily="66" charset="0"/>
              </a:rPr>
              <a:t>anne</a:t>
            </a:r>
            <a:r>
              <a:rPr lang="fr-FR" sz="1200" dirty="0" smtClean="0">
                <a:latin typeface="Comic Sans MS" pitchFamily="66" charset="0"/>
              </a:rPr>
              <a:t> par des</a:t>
            </a:r>
            <a:r>
              <a:rPr lang="fr-FR" sz="1200" baseline="0" dirty="0" smtClean="0">
                <a:latin typeface="Comic Sans MS" pitchFamily="66" charset="0"/>
              </a:rPr>
              <a:t> </a:t>
            </a:r>
            <a:r>
              <a:rPr lang="fr-FR" sz="1200" dirty="0" smtClean="0">
                <a:latin typeface="Comic Sans MS" pitchFamily="66" charset="0"/>
              </a:rPr>
              <a:t>infections causée par le manque d'eau,  d'</a:t>
            </a:r>
            <a:r>
              <a:rPr lang="fr-FR" sz="1200" dirty="0" err="1" smtClean="0">
                <a:latin typeface="Comic Sans MS" pitchFamily="66" charset="0"/>
              </a:rPr>
              <a:t>assainissemt</a:t>
            </a:r>
            <a:r>
              <a:rPr lang="fr-FR" sz="1200" dirty="0" smtClean="0">
                <a:latin typeface="Comic Sans MS" pitchFamily="66" charset="0"/>
              </a:rPr>
              <a:t> et mauvaises pratiques de lavage mains.</a:t>
            </a:r>
            <a:endParaRPr lang="es-ES" sz="1200" dirty="0" smtClean="0">
              <a:latin typeface="Comic Sans MS" pitchFamily="66" charset="0"/>
            </a:endParaRPr>
          </a:p>
          <a:p>
            <a:endParaRPr lang="fr-FR" sz="1200" dirty="0" smtClean="0">
              <a:latin typeface="Comic Sans MS" pitchFamily="66" charset="0"/>
            </a:endParaRPr>
          </a:p>
          <a:p>
            <a:r>
              <a:rPr lang="fr-FR" sz="1200" dirty="0" smtClean="0">
                <a:latin typeface="Comic Sans MS" pitchFamily="66" charset="0"/>
              </a:rPr>
              <a:t>SI Nous </a:t>
            </a:r>
            <a:r>
              <a:rPr lang="fr-FR" sz="1200" b="1" dirty="0" smtClean="0">
                <a:latin typeface="Comic Sans MS" pitchFamily="66" charset="0"/>
              </a:rPr>
              <a:t>amenons</a:t>
            </a:r>
            <a:r>
              <a:rPr lang="fr-FR" sz="1200" dirty="0" smtClean="0">
                <a:latin typeface="Comic Sans MS" pitchFamily="66" charset="0"/>
              </a:rPr>
              <a:t> </a:t>
            </a:r>
            <a:r>
              <a:rPr lang="fr-FR" sz="1200" dirty="0" smtClean="0">
                <a:solidFill>
                  <a:srgbClr val="7030A0"/>
                </a:solidFill>
                <a:latin typeface="Comic Sans MS" pitchFamily="66" charset="0"/>
              </a:rPr>
              <a:t>nos </a:t>
            </a:r>
            <a:r>
              <a:rPr lang="fr-FR" sz="1200" b="1" dirty="0" smtClean="0">
                <a:solidFill>
                  <a:srgbClr val="7030A0"/>
                </a:solidFill>
                <a:latin typeface="Comic Sans MS" pitchFamily="66" charset="0"/>
              </a:rPr>
              <a:t>enfants à la mer </a:t>
            </a:r>
            <a:r>
              <a:rPr lang="fr-FR" sz="1200" dirty="0" smtClean="0">
                <a:latin typeface="Comic Sans MS" pitchFamily="66" charset="0"/>
              </a:rPr>
              <a:t>sûrs que cela </a:t>
            </a:r>
            <a:r>
              <a:rPr lang="fr-FR" sz="1200" b="1" dirty="0" smtClean="0">
                <a:latin typeface="Comic Sans MS" pitchFamily="66" charset="0"/>
              </a:rPr>
              <a:t>leur fait du bien</a:t>
            </a:r>
            <a:endParaRPr lang="fr-FR" sz="1200" dirty="0" smtClean="0">
              <a:latin typeface="Comic Sans MS" pitchFamily="66" charset="0"/>
            </a:endParaRPr>
          </a:p>
          <a:p>
            <a:r>
              <a:rPr lang="fr-FR" sz="1200" dirty="0" smtClean="0">
                <a:latin typeface="Comic Sans MS" pitchFamily="66" charset="0"/>
              </a:rPr>
              <a:t>Si les piscines des meilleures hôtels sont remplies EM…</a:t>
            </a:r>
          </a:p>
          <a:p>
            <a:r>
              <a:rPr lang="fr-FR" sz="1200" dirty="0" smtClean="0">
                <a:latin typeface="Comic Sans MS" pitchFamily="66" charset="0"/>
              </a:rPr>
              <a:t>Si les marins dans tous les</a:t>
            </a:r>
            <a:r>
              <a:rPr lang="fr-FR" sz="1200" baseline="0" dirty="0" smtClean="0">
                <a:latin typeface="Comic Sans MS" pitchFamily="66" charset="0"/>
              </a:rPr>
              <a:t> pays du monde </a:t>
            </a:r>
            <a:r>
              <a:rPr lang="fr-FR" sz="1200" dirty="0" smtClean="0">
                <a:latin typeface="Comic Sans MS" pitchFamily="66" charset="0"/>
              </a:rPr>
              <a:t>se sont traditionnellement lavés</a:t>
            </a:r>
            <a:r>
              <a:rPr lang="fr-FR" sz="1200" baseline="0" dirty="0" smtClean="0">
                <a:latin typeface="Comic Sans MS" pitchFamily="66" charset="0"/>
              </a:rPr>
              <a:t> avec </a:t>
            </a:r>
            <a:r>
              <a:rPr lang="fr-FR" sz="1200" dirty="0" smtClean="0">
                <a:latin typeface="Comic Sans MS" pitchFamily="66" charset="0"/>
              </a:rPr>
              <a:t>l'eau de mer</a:t>
            </a:r>
          </a:p>
          <a:p>
            <a:endParaRPr lang="fr-FR" sz="1200" dirty="0" smtClean="0">
              <a:latin typeface="Comic Sans MS" pitchFamily="66" charset="0"/>
            </a:endParaRPr>
          </a:p>
          <a:p>
            <a:r>
              <a:rPr lang="fr-FR" sz="1200" b="1" dirty="0" smtClean="0">
                <a:latin typeface="Comic Sans MS" pitchFamily="66" charset="0"/>
              </a:rPr>
              <a:t>Pourquoi les personnes</a:t>
            </a:r>
            <a:r>
              <a:rPr lang="fr-FR" sz="1200" b="1" baseline="0" dirty="0" smtClean="0">
                <a:latin typeface="Comic Sans MS" pitchFamily="66" charset="0"/>
              </a:rPr>
              <a:t> qui vivent</a:t>
            </a:r>
            <a:r>
              <a:rPr lang="fr-FR" sz="1200" dirty="0" smtClean="0">
                <a:latin typeface="Comic Sans MS" pitchFamily="66" charset="0"/>
              </a:rPr>
              <a:t> dans de </a:t>
            </a:r>
            <a:r>
              <a:rPr lang="fr-FR" sz="1200" b="1" dirty="0" smtClean="0">
                <a:latin typeface="Comic Sans MS" pitchFamily="66" charset="0"/>
              </a:rPr>
              <a:t>camps de réfugiés ou tout autre </a:t>
            </a:r>
            <a:r>
              <a:rPr lang="fr-FR" sz="1200" b="1" dirty="0" err="1" smtClean="0">
                <a:latin typeface="Comic Sans MS" pitchFamily="66" charset="0"/>
              </a:rPr>
              <a:t>settlements</a:t>
            </a:r>
            <a:r>
              <a:rPr lang="fr-FR" sz="1200" b="1" dirty="0" smtClean="0">
                <a:latin typeface="Comic Sans MS" pitchFamily="66" charset="0"/>
              </a:rPr>
              <a:t>  </a:t>
            </a:r>
            <a:r>
              <a:rPr lang="fr-FR" sz="1200" b="0" dirty="0" smtClean="0">
                <a:latin typeface="Comic Sans MS" pitchFamily="66" charset="0"/>
              </a:rPr>
              <a:t>prés de la mer </a:t>
            </a:r>
            <a:r>
              <a:rPr lang="fr-FR" sz="1200" b="1" u="sng" dirty="0" smtClean="0">
                <a:latin typeface="Comic Sans MS" pitchFamily="66" charset="0"/>
              </a:rPr>
              <a:t>ne peuvent-ils pas </a:t>
            </a:r>
            <a:r>
              <a:rPr lang="fr-FR" sz="1200" dirty="0" smtClean="0">
                <a:latin typeface="Comic Sans MS" pitchFamily="66" charset="0"/>
              </a:rPr>
              <a:t>se </a:t>
            </a:r>
            <a:r>
              <a:rPr lang="fr-FR" sz="1200" b="1" dirty="0" smtClean="0">
                <a:solidFill>
                  <a:srgbClr val="7030A0"/>
                </a:solidFill>
                <a:latin typeface="Comic Sans MS" pitchFamily="66" charset="0"/>
              </a:rPr>
              <a:t>laver les mains, visage ou pieds</a:t>
            </a:r>
            <a:r>
              <a:rPr lang="fr-FR" sz="1200" dirty="0" smtClean="0">
                <a:latin typeface="Comic Sans MS" pitchFamily="66" charset="0"/>
              </a:rPr>
              <a:t> avec de l’EM (savons EM!!)</a:t>
            </a:r>
          </a:p>
          <a:p>
            <a:endParaRPr lang="fr-FR" sz="1200" dirty="0" smtClean="0">
              <a:latin typeface="Comic Sans MS" pitchFamily="66" charset="0"/>
            </a:endParaRPr>
          </a:p>
          <a:p>
            <a:r>
              <a:rPr lang="fr-FR" sz="1200" dirty="0" smtClean="0">
                <a:latin typeface="Comic Sans MS" pitchFamily="66" charset="0"/>
              </a:rPr>
              <a:t>L’EM: respecter les exigences sanitaires et contrôles établies par la </a:t>
            </a:r>
            <a:r>
              <a:rPr lang="fr-FR" sz="1200" b="1" dirty="0" smtClean="0">
                <a:latin typeface="Comic Sans MS" pitchFamily="66" charset="0"/>
              </a:rPr>
              <a:t>Directive sur les eaux de baignade </a:t>
            </a:r>
            <a:r>
              <a:rPr lang="fr-FR" sz="1200" dirty="0" smtClean="0">
                <a:latin typeface="Comic Sans MS" pitchFamily="66" charset="0"/>
              </a:rPr>
              <a:t>(2006/7/CE): mêmes </a:t>
            </a:r>
            <a:r>
              <a:rPr lang="fr-FR" sz="1200" b="1" dirty="0" smtClean="0">
                <a:latin typeface="Comic Sans MS" pitchFamily="66" charset="0"/>
              </a:rPr>
              <a:t>exigences</a:t>
            </a:r>
            <a:r>
              <a:rPr lang="fr-FR" sz="1200" dirty="0" smtClean="0">
                <a:latin typeface="Comic Sans MS" pitchFamily="66" charset="0"/>
              </a:rPr>
              <a:t> lorsque nous amenons nos enfants à la </a:t>
            </a:r>
            <a:r>
              <a:rPr lang="fr-FR" sz="1200" b="1" dirty="0" smtClean="0">
                <a:latin typeface="Comic Sans MS" pitchFamily="66" charset="0"/>
              </a:rPr>
              <a:t>mer en Europe</a:t>
            </a:r>
            <a:endParaRPr lang="es-ES" dirty="0"/>
          </a:p>
        </p:txBody>
      </p:sp>
      <p:sp>
        <p:nvSpPr>
          <p:cNvPr id="4" name="3 Marcador de número de diapositiva"/>
          <p:cNvSpPr>
            <a:spLocks noGrp="1"/>
          </p:cNvSpPr>
          <p:nvPr>
            <p:ph type="sldNum" sz="quarter" idx="10"/>
          </p:nvPr>
        </p:nvSpPr>
        <p:spPr/>
        <p:txBody>
          <a:bodyPr/>
          <a:lstStyle/>
          <a:p>
            <a:fld id="{0DD69C50-CE97-490F-AEE4-812CA1A588C2}" type="slidenum">
              <a:rPr lang="es-ES_tradnl" smtClean="0"/>
              <a:pPr/>
              <a:t>14</a:t>
            </a:fld>
            <a:endParaRPr lang="es-ES_tradnl"/>
          </a:p>
        </p:txBody>
      </p:sp>
    </p:spTree>
    <p:extLst>
      <p:ext uri="{BB962C8B-B14F-4D97-AF65-F5344CB8AC3E}">
        <p14:creationId xmlns:p14="http://schemas.microsoft.com/office/powerpoint/2010/main" val="37894267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buNone/>
            </a:pPr>
            <a:r>
              <a:rPr lang="fr-FR" sz="1200" dirty="0" smtClean="0">
                <a:latin typeface="Comic Sans MS" pitchFamily="66" charset="0"/>
              </a:rPr>
              <a:t> </a:t>
            </a:r>
          </a:p>
          <a:p>
            <a:pPr>
              <a:buNone/>
            </a:pPr>
            <a:endParaRPr lang="fr-FR" sz="1200" dirty="0" smtClean="0">
              <a:latin typeface="Comic Sans MS" pitchFamily="66" charset="0"/>
            </a:endParaRPr>
          </a:p>
          <a:p>
            <a:pPr>
              <a:buNone/>
            </a:pPr>
            <a:r>
              <a:rPr lang="fr-FR" sz="1200" dirty="0" smtClean="0">
                <a:latin typeface="Comic Sans MS" pitchFamily="66" charset="0"/>
              </a:rPr>
              <a:t>Les femmes et les petites filles parcourent en moyenne 6 </a:t>
            </a:r>
            <a:r>
              <a:rPr lang="fr-FR" sz="1200" dirty="0" err="1" smtClean="0">
                <a:latin typeface="Comic Sans MS" pitchFamily="66" charset="0"/>
              </a:rPr>
              <a:t>klm</a:t>
            </a:r>
            <a:r>
              <a:rPr lang="fr-FR" sz="1200" dirty="0" smtClean="0">
                <a:latin typeface="Comic Sans MS" pitchFamily="66" charset="0"/>
              </a:rPr>
              <a:t>/j pour transporter 20 l. d’eau (UNICEF)</a:t>
            </a:r>
          </a:p>
          <a:p>
            <a:pPr>
              <a:buNone/>
            </a:pPr>
            <a:endParaRPr lang="fr-FR" sz="1200" dirty="0" smtClean="0">
              <a:latin typeface="Comic Sans MS" pitchFamily="66" charset="0"/>
            </a:endParaRPr>
          </a:p>
          <a:p>
            <a:pPr>
              <a:buNone/>
            </a:pPr>
            <a:endParaRPr lang="fr-FR" sz="1200" dirty="0" smtClean="0">
              <a:latin typeface="Comic Sans MS" pitchFamily="66" charset="0"/>
            </a:endParaRPr>
          </a:p>
          <a:p>
            <a:pPr>
              <a:buNone/>
            </a:pPr>
            <a:r>
              <a:rPr lang="fr-FR" sz="1200" dirty="0" smtClean="0">
                <a:latin typeface="Comic Sans MS" pitchFamily="66" charset="0"/>
              </a:rPr>
              <a:t>L’utilisation de l’EM, pourrait </a:t>
            </a:r>
            <a:r>
              <a:rPr lang="fr-FR" sz="1200" b="1" dirty="0" smtClean="0">
                <a:latin typeface="Comic Sans MS" pitchFamily="66" charset="0"/>
              </a:rPr>
              <a:t>économiser une partie de cette eau douce </a:t>
            </a:r>
            <a:r>
              <a:rPr lang="fr-FR" sz="1200" dirty="0" smtClean="0">
                <a:latin typeface="Comic Sans MS" pitchFamily="66" charset="0"/>
              </a:rPr>
              <a:t>et de ce fait, les </a:t>
            </a:r>
            <a:r>
              <a:rPr lang="fr-FR" sz="1200" b="1" dirty="0" smtClean="0">
                <a:latin typeface="Comic Sans MS" pitchFamily="66" charset="0"/>
              </a:rPr>
              <a:t>petites filles </a:t>
            </a:r>
            <a:r>
              <a:rPr lang="fr-FR" sz="1200" dirty="0" smtClean="0">
                <a:latin typeface="Comic Sans MS" pitchFamily="66" charset="0"/>
              </a:rPr>
              <a:t>auraient plus de temps pour </a:t>
            </a:r>
            <a:r>
              <a:rPr lang="fr-FR" sz="1200" b="1" dirty="0" smtClean="0">
                <a:latin typeface="Comic Sans MS" pitchFamily="66" charset="0"/>
              </a:rPr>
              <a:t>aller à l'école </a:t>
            </a:r>
            <a:r>
              <a:rPr lang="fr-FR" sz="1200" dirty="0" smtClean="0">
                <a:latin typeface="Comic Sans MS" pitchFamily="66" charset="0"/>
              </a:rPr>
              <a:t>et rêver d'un avenir différent à celui de leurs mères.</a:t>
            </a:r>
            <a:r>
              <a:rPr lang="fr-FR" sz="1200" baseline="0" dirty="0" smtClean="0">
                <a:latin typeface="Comic Sans MS" pitchFamily="66" charset="0"/>
              </a:rPr>
              <a:t> El</a:t>
            </a:r>
            <a:r>
              <a:rPr lang="fr-FR" sz="1200" dirty="0" smtClean="0">
                <a:latin typeface="Comic Sans MS" pitchFamily="66" charset="0"/>
              </a:rPr>
              <a:t>les et leurs mères </a:t>
            </a:r>
            <a:r>
              <a:rPr lang="fr-FR" sz="1200" b="1" dirty="0" smtClean="0">
                <a:latin typeface="Comic Sans MS" pitchFamily="66" charset="0"/>
              </a:rPr>
              <a:t>réduiraient</a:t>
            </a:r>
            <a:r>
              <a:rPr lang="fr-FR" sz="1200" dirty="0" smtClean="0">
                <a:latin typeface="Comic Sans MS" pitchFamily="66" charset="0"/>
              </a:rPr>
              <a:t> aussi le risque d'</a:t>
            </a:r>
            <a:r>
              <a:rPr lang="fr-FR" sz="1200" b="1" dirty="0" smtClean="0">
                <a:latin typeface="Comic Sans MS" pitchFamily="66" charset="0"/>
              </a:rPr>
              <a:t>agression sexuelle </a:t>
            </a:r>
            <a:r>
              <a:rPr lang="fr-FR" sz="1200" dirty="0" smtClean="0">
                <a:latin typeface="Comic Sans MS" pitchFamily="66" charset="0"/>
              </a:rPr>
              <a:t>sur le chemin du retour chez elles.</a:t>
            </a:r>
            <a:endParaRPr lang="es-ES" dirty="0"/>
          </a:p>
        </p:txBody>
      </p:sp>
      <p:sp>
        <p:nvSpPr>
          <p:cNvPr id="4" name="3 Marcador de número de diapositiva"/>
          <p:cNvSpPr>
            <a:spLocks noGrp="1"/>
          </p:cNvSpPr>
          <p:nvPr>
            <p:ph type="sldNum" sz="quarter" idx="10"/>
          </p:nvPr>
        </p:nvSpPr>
        <p:spPr/>
        <p:txBody>
          <a:bodyPr/>
          <a:lstStyle/>
          <a:p>
            <a:fld id="{0DD69C50-CE97-490F-AEE4-812CA1A588C2}" type="slidenum">
              <a:rPr lang="es-ES_tradnl" smtClean="0"/>
              <a:pPr/>
              <a:t>15</a:t>
            </a:fld>
            <a:endParaRPr lang="es-ES_tradnl"/>
          </a:p>
        </p:txBody>
      </p:sp>
    </p:spTree>
    <p:extLst>
      <p:ext uri="{BB962C8B-B14F-4D97-AF65-F5344CB8AC3E}">
        <p14:creationId xmlns:p14="http://schemas.microsoft.com/office/powerpoint/2010/main" val="39640506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fr-FR" dirty="0" smtClean="0"/>
              <a:t>L’utilisation de l’eau de mer pour l’hygiène et l’assainissement doit surmonter un défi majeur:</a:t>
            </a:r>
            <a:r>
              <a:rPr lang="es-ES_tradnl" sz="1200" b="1" dirty="0" smtClean="0">
                <a:solidFill>
                  <a:srgbClr val="00B0F0"/>
                </a:solidFill>
                <a:latin typeface="Comic Sans MS" pitchFamily="66" charset="0"/>
              </a:rPr>
              <a:t>ALLER AU-DELÁ D’UNE VISION LIMITANTE EST PRIORITAIRE de </a:t>
            </a:r>
            <a:r>
              <a:rPr lang="es-ES_tradnl" sz="1200" b="1" dirty="0" err="1" smtClean="0">
                <a:solidFill>
                  <a:srgbClr val="00B0F0"/>
                </a:solidFill>
                <a:latin typeface="Comic Sans MS" pitchFamily="66" charset="0"/>
              </a:rPr>
              <a:t>l’Eau</a:t>
            </a:r>
            <a:r>
              <a:rPr lang="es-ES_tradnl" sz="1200" b="1" dirty="0" smtClean="0">
                <a:solidFill>
                  <a:srgbClr val="00B0F0"/>
                </a:solidFill>
                <a:latin typeface="Comic Sans MS" pitchFamily="66" charset="0"/>
              </a:rPr>
              <a:t> de </a:t>
            </a:r>
            <a:r>
              <a:rPr lang="es-ES_tradnl" sz="1200" b="1" dirty="0" err="1" smtClean="0">
                <a:solidFill>
                  <a:srgbClr val="00B0F0"/>
                </a:solidFill>
                <a:latin typeface="Comic Sans MS" pitchFamily="66" charset="0"/>
              </a:rPr>
              <a:t>mer</a:t>
            </a:r>
            <a:r>
              <a:rPr lang="es-ES_tradnl" sz="1200" b="1" dirty="0" smtClean="0">
                <a:solidFill>
                  <a:srgbClr val="00B0F0"/>
                </a:solidFill>
                <a:latin typeface="Comic Sans MS" pitchFamily="66" charset="0"/>
              </a:rPr>
              <a:t>.</a:t>
            </a:r>
          </a:p>
          <a:p>
            <a:r>
              <a:rPr lang="es-ES_tradnl" sz="1200" b="1" baseline="0" dirty="0" smtClean="0">
                <a:solidFill>
                  <a:srgbClr val="00B0F0"/>
                </a:solidFill>
                <a:latin typeface="Comic Sans MS" pitchFamily="66" charset="0"/>
              </a:rPr>
              <a:t> </a:t>
            </a:r>
            <a:r>
              <a:rPr lang="fr-FR" sz="1200" dirty="0" smtClean="0">
                <a:latin typeface="Comic Sans MS" pitchFamily="66" charset="0"/>
              </a:rPr>
              <a:t> </a:t>
            </a:r>
          </a:p>
          <a:p>
            <a:r>
              <a:rPr lang="fr-FR" sz="1200" dirty="0" smtClean="0">
                <a:latin typeface="Comic Sans MS" pitchFamily="66" charset="0"/>
              </a:rPr>
              <a:t>Lors que la disponibilité d’eau diminue chaque jour, la coopération internationale peut-elle se permettre de </a:t>
            </a:r>
            <a:r>
              <a:rPr lang="fr-FR" sz="1200" b="1" dirty="0" smtClean="0">
                <a:latin typeface="Comic Sans MS" pitchFamily="66" charset="0"/>
              </a:rPr>
              <a:t>tourner le dos à l'eau de mer qui représente 97% de l'eau de la planète</a:t>
            </a:r>
            <a:r>
              <a:rPr lang="fr-FR" sz="1200" dirty="0" smtClean="0">
                <a:latin typeface="Comic Sans MS" pitchFamily="66" charset="0"/>
              </a:rPr>
              <a:t>?</a:t>
            </a:r>
            <a:endParaRPr lang="es-ES" dirty="0"/>
          </a:p>
        </p:txBody>
      </p:sp>
      <p:sp>
        <p:nvSpPr>
          <p:cNvPr id="4" name="3 Marcador de número de diapositiva"/>
          <p:cNvSpPr>
            <a:spLocks noGrp="1"/>
          </p:cNvSpPr>
          <p:nvPr>
            <p:ph type="sldNum" sz="quarter" idx="10"/>
          </p:nvPr>
        </p:nvSpPr>
        <p:spPr/>
        <p:txBody>
          <a:bodyPr/>
          <a:lstStyle/>
          <a:p>
            <a:fld id="{0DD69C50-CE97-490F-AEE4-812CA1A588C2}" type="slidenum">
              <a:rPr lang="es-ES_tradnl" smtClean="0"/>
              <a:pPr/>
              <a:t>16</a:t>
            </a:fld>
            <a:endParaRPr lang="es-ES_tradnl"/>
          </a:p>
        </p:txBody>
      </p:sp>
    </p:spTree>
    <p:extLst>
      <p:ext uri="{BB962C8B-B14F-4D97-AF65-F5344CB8AC3E}">
        <p14:creationId xmlns:p14="http://schemas.microsoft.com/office/powerpoint/2010/main" val="39285547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17</a:t>
            </a:fld>
            <a:endParaRPr lang="fr-BE"/>
          </a:p>
        </p:txBody>
      </p:sp>
    </p:spTree>
    <p:extLst>
      <p:ext uri="{BB962C8B-B14F-4D97-AF65-F5344CB8AC3E}">
        <p14:creationId xmlns:p14="http://schemas.microsoft.com/office/powerpoint/2010/main" val="27222719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18</a:t>
            </a:fld>
            <a:endParaRPr lang="fr-BE"/>
          </a:p>
        </p:txBody>
      </p:sp>
    </p:spTree>
    <p:extLst>
      <p:ext uri="{BB962C8B-B14F-4D97-AF65-F5344CB8AC3E}">
        <p14:creationId xmlns:p14="http://schemas.microsoft.com/office/powerpoint/2010/main" val="17460668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19</a:t>
            </a:fld>
            <a:endParaRPr lang="fr-BE"/>
          </a:p>
        </p:txBody>
      </p:sp>
    </p:spTree>
    <p:extLst>
      <p:ext uri="{BB962C8B-B14F-4D97-AF65-F5344CB8AC3E}">
        <p14:creationId xmlns:p14="http://schemas.microsoft.com/office/powerpoint/2010/main" val="519190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a:t>
            </a:r>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2</a:t>
            </a:fld>
            <a:endParaRPr lang="fr-BE"/>
          </a:p>
        </p:txBody>
      </p:sp>
    </p:spTree>
    <p:extLst>
      <p:ext uri="{BB962C8B-B14F-4D97-AF65-F5344CB8AC3E}">
        <p14:creationId xmlns:p14="http://schemas.microsoft.com/office/powerpoint/2010/main" val="17138877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20</a:t>
            </a:fld>
            <a:endParaRPr lang="fr-BE"/>
          </a:p>
        </p:txBody>
      </p:sp>
    </p:spTree>
    <p:extLst>
      <p:ext uri="{BB962C8B-B14F-4D97-AF65-F5344CB8AC3E}">
        <p14:creationId xmlns:p14="http://schemas.microsoft.com/office/powerpoint/2010/main" val="21956241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21</a:t>
            </a:fld>
            <a:endParaRPr lang="fr-BE"/>
          </a:p>
        </p:txBody>
      </p:sp>
    </p:spTree>
    <p:extLst>
      <p:ext uri="{BB962C8B-B14F-4D97-AF65-F5344CB8AC3E}">
        <p14:creationId xmlns:p14="http://schemas.microsoft.com/office/powerpoint/2010/main" val="3834453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22</a:t>
            </a:fld>
            <a:endParaRPr lang="fr-BE"/>
          </a:p>
        </p:txBody>
      </p:sp>
    </p:spTree>
    <p:extLst>
      <p:ext uri="{BB962C8B-B14F-4D97-AF65-F5344CB8AC3E}">
        <p14:creationId xmlns:p14="http://schemas.microsoft.com/office/powerpoint/2010/main" val="6980245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23</a:t>
            </a:fld>
            <a:endParaRPr lang="fr-BE"/>
          </a:p>
        </p:txBody>
      </p:sp>
    </p:spTree>
    <p:extLst>
      <p:ext uri="{BB962C8B-B14F-4D97-AF65-F5344CB8AC3E}">
        <p14:creationId xmlns:p14="http://schemas.microsoft.com/office/powerpoint/2010/main" val="18548051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mn-lt"/>
                <a:ea typeface="+mn-ea"/>
                <a:cs typeface="+mn-cs"/>
              </a:rPr>
              <a:t>Difference between subsurface dams and sand dams</a:t>
            </a:r>
          </a:p>
          <a:p>
            <a:r>
              <a:rPr lang="en-US" sz="1200" b="0" i="0" kern="1200" dirty="0" smtClean="0">
                <a:solidFill>
                  <a:schemeClr val="tx1"/>
                </a:solidFill>
                <a:effectLst/>
                <a:latin typeface="+mn-lt"/>
                <a:ea typeface="+mn-ea"/>
                <a:cs typeface="+mn-cs"/>
              </a:rPr>
              <a:t>Factsheet Block Body</a:t>
            </a:r>
          </a:p>
          <a:p>
            <a:r>
              <a:rPr lang="en-US" sz="1200" b="0" i="0" kern="1200" dirty="0" smtClean="0">
                <a:solidFill>
                  <a:schemeClr val="tx1"/>
                </a:solidFill>
                <a:effectLst/>
                <a:latin typeface="+mn-lt"/>
                <a:ea typeface="+mn-ea"/>
                <a:cs typeface="+mn-cs"/>
              </a:rPr>
              <a:t>(Adapted from VSF 2006)</a:t>
            </a:r>
          </a:p>
          <a:p>
            <a:r>
              <a:rPr lang="en-US" sz="1200" b="0" i="0" kern="1200" dirty="0" smtClean="0">
                <a:solidFill>
                  <a:schemeClr val="tx1"/>
                </a:solidFill>
                <a:effectLst/>
                <a:latin typeface="+mn-lt"/>
                <a:ea typeface="+mn-ea"/>
                <a:cs typeface="+mn-cs"/>
              </a:rPr>
              <a:t>As becomes clear from the figures, the general principle of sand storage dams and subsurface dams is similar. In general, sand dams are used when the topographical gradient is high and subsurface dams are used when the topographical gradient is low. If the impervious layer lies near the surface, the storage capacity of the basin will be low. A sand storage dam will enlarge the storage, while a subsurface dam only uses the storage capacity under the surface. When the river is narrow and has high embankments, the storage capacity of a sand storage dam can easily be enlarged. The embankments provide a good anchoring possibility.</a:t>
            </a:r>
          </a:p>
          <a:p>
            <a:r>
              <a:rPr lang="en-US" sz="1200" b="1" i="0" kern="1200" dirty="0" smtClean="0">
                <a:solidFill>
                  <a:schemeClr val="tx1"/>
                </a:solidFill>
                <a:effectLst/>
                <a:latin typeface="+mn-lt"/>
                <a:ea typeface="+mn-ea"/>
                <a:cs typeface="+mn-cs"/>
              </a:rPr>
              <a:t>Cost consideration</a:t>
            </a:r>
          </a:p>
          <a:p>
            <a:r>
              <a:rPr lang="en-US" sz="1200" b="0" i="0" kern="1200" dirty="0" smtClean="0">
                <a:solidFill>
                  <a:schemeClr val="tx1"/>
                </a:solidFill>
                <a:effectLst/>
                <a:latin typeface="+mn-lt"/>
                <a:ea typeface="+mn-ea"/>
                <a:cs typeface="+mn-cs"/>
              </a:rPr>
              <a:t>Factsheet Block Body</a:t>
            </a:r>
          </a:p>
          <a:p>
            <a:r>
              <a:rPr lang="en-US" sz="1200" b="0" i="0" kern="1200" dirty="0" smtClean="0">
                <a:solidFill>
                  <a:schemeClr val="tx1"/>
                </a:solidFill>
                <a:effectLst/>
                <a:latin typeface="+mn-lt"/>
                <a:ea typeface="+mn-ea"/>
                <a:cs typeface="+mn-cs"/>
              </a:rPr>
              <a:t>The cost of an average sand dam with a minimum life span of 50 years and storage of at least 2.000 m</a:t>
            </a:r>
            <a:r>
              <a:rPr lang="en-US" sz="1200" b="0" i="0" kern="1200" baseline="30000" dirty="0" smtClean="0">
                <a:solidFill>
                  <a:schemeClr val="tx1"/>
                </a:solidFill>
                <a:effectLst/>
                <a:latin typeface="+mn-lt"/>
                <a:ea typeface="+mn-ea"/>
                <a:cs typeface="+mn-cs"/>
              </a:rPr>
              <a:t>3 </a:t>
            </a:r>
            <a:r>
              <a:rPr lang="en-US" sz="1200" b="0" i="0" kern="1200" dirty="0" smtClean="0">
                <a:solidFill>
                  <a:schemeClr val="tx1"/>
                </a:solidFill>
                <a:effectLst/>
                <a:latin typeface="+mn-lt"/>
                <a:ea typeface="+mn-ea"/>
                <a:cs typeface="+mn-cs"/>
              </a:rPr>
              <a:t>is about US$ 7.500 (2-4 meters height and 20 meters length; example from Kenya; see case studies in RAIN </a:t>
            </a:r>
            <a:r>
              <a:rPr lang="en-US" sz="1200" b="0" i="0" kern="1200" dirty="0" err="1" smtClean="0">
                <a:solidFill>
                  <a:schemeClr val="tx1"/>
                </a:solidFill>
                <a:effectLst/>
                <a:latin typeface="+mn-lt"/>
                <a:ea typeface="+mn-ea"/>
                <a:cs typeface="+mn-cs"/>
              </a:rPr>
              <a:t>n.y.</a:t>
            </a:r>
            <a:r>
              <a:rPr lang="en-US" sz="1200" b="0" i="0" kern="1200" dirty="0" smtClean="0">
                <a:solidFill>
                  <a:schemeClr val="tx1"/>
                </a:solidFill>
                <a:effectLst/>
                <a:latin typeface="+mn-lt"/>
                <a:ea typeface="+mn-ea"/>
                <a:cs typeface="+mn-cs"/>
              </a:rPr>
              <a:t>). In the case study of Kenya the community covered about 40% of the overall construction costs by being involved in the construction of sand storage dams by provision of </a:t>
            </a:r>
            <a:r>
              <a:rPr lang="en-US" sz="1200" b="0" i="0" kern="1200" dirty="0" err="1" smtClean="0">
                <a:solidFill>
                  <a:schemeClr val="tx1"/>
                </a:solidFill>
                <a:effectLst/>
                <a:latin typeface="+mn-lt"/>
                <a:ea typeface="+mn-ea"/>
                <a:cs typeface="+mn-cs"/>
              </a:rPr>
              <a:t>labour</a:t>
            </a:r>
            <a:r>
              <a:rPr lang="en-US" sz="1200" b="0" i="0" kern="1200" dirty="0" smtClean="0">
                <a:solidFill>
                  <a:schemeClr val="tx1"/>
                </a:solidFill>
                <a:effectLst/>
                <a:latin typeface="+mn-lt"/>
                <a:ea typeface="+mn-ea"/>
                <a:cs typeface="+mn-cs"/>
              </a:rPr>
              <a:t> and raw materials through sand dam management groups (RAIN </a:t>
            </a:r>
            <a:r>
              <a:rPr lang="en-US" sz="1200" b="0" i="0" kern="1200" dirty="0" err="1" smtClean="0">
                <a:solidFill>
                  <a:schemeClr val="tx1"/>
                </a:solidFill>
                <a:effectLst/>
                <a:latin typeface="+mn-lt"/>
                <a:ea typeface="+mn-ea"/>
                <a:cs typeface="+mn-cs"/>
              </a:rPr>
              <a:t>n.y.</a:t>
            </a:r>
            <a:r>
              <a:rPr lang="en-US" sz="1200" b="0" i="0" kern="1200" dirty="0" smtClean="0">
                <a:solidFill>
                  <a:schemeClr val="tx1"/>
                </a:solidFill>
                <a:effectLst/>
                <a:latin typeface="+mn-lt"/>
                <a:ea typeface="+mn-ea"/>
                <a:cs typeface="+mn-cs"/>
              </a:rPr>
              <a:t>).</a:t>
            </a:r>
          </a:p>
          <a:p>
            <a:r>
              <a:rPr lang="en-US" sz="1200" b="0" i="0" kern="1200" dirty="0" smtClean="0">
                <a:solidFill>
                  <a:schemeClr val="tx1"/>
                </a:solidFill>
                <a:effectLst/>
                <a:latin typeface="+mn-lt"/>
                <a:ea typeface="+mn-ea"/>
                <a:cs typeface="+mn-cs"/>
              </a:rPr>
              <a:t>According to NISSEN-PETERSEN (2006), subsurface dams are less expensive and easier to maintain than sand dams, but do have less capacity. Subsurface dams, basically made out of clay, were constructed in Kenya, with a capacity of 425 to 1342 m</a:t>
            </a:r>
            <a:r>
              <a:rPr lang="en-US" sz="1200" b="0" i="0" kern="1200" baseline="30000" dirty="0" smtClean="0">
                <a:solidFill>
                  <a:schemeClr val="tx1"/>
                </a:solidFill>
                <a:effectLst/>
                <a:latin typeface="+mn-lt"/>
                <a:ea typeface="+mn-ea"/>
                <a:cs typeface="+mn-cs"/>
              </a:rPr>
              <a:t>3</a:t>
            </a:r>
            <a:r>
              <a:rPr lang="en-US" sz="1200" b="0" i="0" kern="1200" dirty="0" smtClean="0">
                <a:solidFill>
                  <a:schemeClr val="tx1"/>
                </a:solidFill>
                <a:effectLst/>
                <a:latin typeface="+mn-lt"/>
                <a:ea typeface="+mn-ea"/>
                <a:cs typeface="+mn-cs"/>
              </a:rPr>
              <a:t> and at a cost of 900 to USD1600 (VSF 2006).</a:t>
            </a:r>
          </a:p>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24</a:t>
            </a:fld>
            <a:endParaRPr lang="fr-BE"/>
          </a:p>
        </p:txBody>
      </p:sp>
    </p:spTree>
    <p:extLst>
      <p:ext uri="{BB962C8B-B14F-4D97-AF65-F5344CB8AC3E}">
        <p14:creationId xmlns:p14="http://schemas.microsoft.com/office/powerpoint/2010/main" val="3054023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mn-lt"/>
                <a:ea typeface="+mn-ea"/>
                <a:cs typeface="+mn-cs"/>
              </a:rPr>
              <a:t>Sand dams and subsurface dams (both some times called more general groundwater dams) store water under the ground. A sand dam is a small dam build above ground and into the riverbed of a seasonal sand river. Sand accumulates upstream of the dam, resulting in additional groundwater storage capacity. Similar to sand dam a subsurface dam obstructs the groundwater flow of an aquifer and stores water below ground level. Sand and subsurface dams are suitable for rural areas with semi-arid climate in order to store only seasonal available water to be used in dry periods for livestock, minor irrigation as well as for domestic use. They can be built with locally available material and </a:t>
            </a:r>
            <a:r>
              <a:rPr lang="en-US" sz="1200" b="1" i="0" kern="1200" dirty="0" err="1" smtClean="0">
                <a:solidFill>
                  <a:schemeClr val="tx1"/>
                </a:solidFill>
                <a:effectLst/>
                <a:latin typeface="+mn-lt"/>
                <a:ea typeface="+mn-ea"/>
                <a:cs typeface="+mn-cs"/>
              </a:rPr>
              <a:t>labour</a:t>
            </a:r>
            <a:r>
              <a:rPr lang="en-US" sz="1200" b="1" i="0" kern="1200" dirty="0" smtClean="0">
                <a:solidFill>
                  <a:schemeClr val="tx1"/>
                </a:solidFill>
                <a:effectLst/>
                <a:latin typeface="+mn-lt"/>
                <a:ea typeface="+mn-ea"/>
                <a:cs typeface="+mn-cs"/>
              </a:rPr>
              <a:t> but building a dam still requires relatively high investments, is </a:t>
            </a:r>
            <a:r>
              <a:rPr lang="en-US" sz="1200" b="1" i="0" kern="1200" dirty="0" err="1" smtClean="0">
                <a:solidFill>
                  <a:schemeClr val="tx1"/>
                </a:solidFill>
                <a:effectLst/>
                <a:latin typeface="+mn-lt"/>
                <a:ea typeface="+mn-ea"/>
                <a:cs typeface="+mn-cs"/>
              </a:rPr>
              <a:t>labour</a:t>
            </a:r>
            <a:r>
              <a:rPr lang="en-US" sz="1200" b="1" i="0" kern="1200" dirty="0" smtClean="0">
                <a:solidFill>
                  <a:schemeClr val="tx1"/>
                </a:solidFill>
                <a:effectLst/>
                <a:latin typeface="+mn-lt"/>
                <a:ea typeface="+mn-ea"/>
                <a:cs typeface="+mn-cs"/>
              </a:rPr>
              <a:t> intensive and specific expertise is needed.</a:t>
            </a:r>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25</a:t>
            </a:fld>
            <a:endParaRPr lang="fr-BE"/>
          </a:p>
        </p:txBody>
      </p:sp>
    </p:spTree>
    <p:extLst>
      <p:ext uri="{BB962C8B-B14F-4D97-AF65-F5344CB8AC3E}">
        <p14:creationId xmlns:p14="http://schemas.microsoft.com/office/powerpoint/2010/main" val="25251161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a:t>
            </a:r>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26</a:t>
            </a:fld>
            <a:endParaRPr lang="fr-BE"/>
          </a:p>
        </p:txBody>
      </p:sp>
    </p:spTree>
    <p:extLst>
      <p:ext uri="{BB962C8B-B14F-4D97-AF65-F5344CB8AC3E}">
        <p14:creationId xmlns:p14="http://schemas.microsoft.com/office/powerpoint/2010/main" val="1177928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27</a:t>
            </a:fld>
            <a:endParaRPr lang="fr-BE"/>
          </a:p>
        </p:txBody>
      </p:sp>
    </p:spTree>
    <p:extLst>
      <p:ext uri="{BB962C8B-B14F-4D97-AF65-F5344CB8AC3E}">
        <p14:creationId xmlns:p14="http://schemas.microsoft.com/office/powerpoint/2010/main" val="29663100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28</a:t>
            </a:fld>
            <a:endParaRPr lang="fr-BE"/>
          </a:p>
        </p:txBody>
      </p:sp>
    </p:spTree>
    <p:extLst>
      <p:ext uri="{BB962C8B-B14F-4D97-AF65-F5344CB8AC3E}">
        <p14:creationId xmlns:p14="http://schemas.microsoft.com/office/powerpoint/2010/main" val="40348274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29</a:t>
            </a:fld>
            <a:endParaRPr lang="fr-BE"/>
          </a:p>
        </p:txBody>
      </p:sp>
    </p:spTree>
    <p:extLst>
      <p:ext uri="{BB962C8B-B14F-4D97-AF65-F5344CB8AC3E}">
        <p14:creationId xmlns:p14="http://schemas.microsoft.com/office/powerpoint/2010/main" val="40765200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3</a:t>
            </a:fld>
            <a:endParaRPr lang="fr-BE"/>
          </a:p>
        </p:txBody>
      </p:sp>
    </p:spTree>
    <p:extLst>
      <p:ext uri="{BB962C8B-B14F-4D97-AF65-F5344CB8AC3E}">
        <p14:creationId xmlns:p14="http://schemas.microsoft.com/office/powerpoint/2010/main" val="2139312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30</a:t>
            </a:fld>
            <a:endParaRPr lang="fr-BE"/>
          </a:p>
        </p:txBody>
      </p:sp>
    </p:spTree>
    <p:extLst>
      <p:ext uri="{BB962C8B-B14F-4D97-AF65-F5344CB8AC3E}">
        <p14:creationId xmlns:p14="http://schemas.microsoft.com/office/powerpoint/2010/main" val="3626882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31</a:t>
            </a:fld>
            <a:endParaRPr lang="fr-BE"/>
          </a:p>
        </p:txBody>
      </p:sp>
    </p:spTree>
    <p:extLst>
      <p:ext uri="{BB962C8B-B14F-4D97-AF65-F5344CB8AC3E}">
        <p14:creationId xmlns:p14="http://schemas.microsoft.com/office/powerpoint/2010/main" val="12174968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32</a:t>
            </a:fld>
            <a:endParaRPr lang="fr-BE"/>
          </a:p>
        </p:txBody>
      </p:sp>
    </p:spTree>
    <p:extLst>
      <p:ext uri="{BB962C8B-B14F-4D97-AF65-F5344CB8AC3E}">
        <p14:creationId xmlns:p14="http://schemas.microsoft.com/office/powerpoint/2010/main" val="7058453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BE" sz="1000" dirty="0"/>
          </a:p>
        </p:txBody>
      </p:sp>
      <p:sp>
        <p:nvSpPr>
          <p:cNvPr id="4" name="Slide Number Placeholder 3"/>
          <p:cNvSpPr>
            <a:spLocks noGrp="1"/>
          </p:cNvSpPr>
          <p:nvPr>
            <p:ph type="sldNum" sz="quarter" idx="10"/>
          </p:nvPr>
        </p:nvSpPr>
        <p:spPr/>
        <p:txBody>
          <a:bodyPr/>
          <a:lstStyle/>
          <a:p>
            <a:fld id="{651FE5D4-4C9C-49AB-8FD2-860FB569E349}" type="slidenum">
              <a:rPr lang="fr-BE" smtClean="0"/>
              <a:pPr/>
              <a:t>4</a:t>
            </a:fld>
            <a:endParaRPr lang="fr-BE"/>
          </a:p>
        </p:txBody>
      </p:sp>
    </p:spTree>
    <p:extLst>
      <p:ext uri="{BB962C8B-B14F-4D97-AF65-F5344CB8AC3E}">
        <p14:creationId xmlns:p14="http://schemas.microsoft.com/office/powerpoint/2010/main" val="18165137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0DD69C50-CE97-490F-AEE4-812CA1A588C2}" type="slidenum">
              <a:rPr lang="es-ES_tradnl" smtClean="0"/>
              <a:pPr/>
              <a:t>5</a:t>
            </a:fld>
            <a:endParaRPr lang="es-ES_tradnl"/>
          </a:p>
        </p:txBody>
      </p:sp>
    </p:spTree>
    <p:extLst>
      <p:ext uri="{BB962C8B-B14F-4D97-AF65-F5344CB8AC3E}">
        <p14:creationId xmlns:p14="http://schemas.microsoft.com/office/powerpoint/2010/main" val="2263703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fr-FR" sz="1200" dirty="0" smtClean="0">
              <a:latin typeface="Comic Sans MS" pitchFamily="66" charset="0"/>
            </a:endParaRPr>
          </a:p>
          <a:p>
            <a:r>
              <a:rPr lang="fr-FR" sz="1200" dirty="0" smtClean="0">
                <a:latin typeface="Comic Sans MS" pitchFamily="66" charset="0"/>
              </a:rPr>
              <a:t>Le droit</a:t>
            </a:r>
            <a:r>
              <a:rPr lang="fr-FR" sz="1200" baseline="0" dirty="0" smtClean="0">
                <a:latin typeface="Comic Sans MS" pitchFamily="66" charset="0"/>
              </a:rPr>
              <a:t> á l’eau </a:t>
            </a:r>
            <a:r>
              <a:rPr lang="fr-FR" sz="1200" b="1" baseline="0" dirty="0" smtClean="0">
                <a:latin typeface="Comic Sans MS" pitchFamily="66" charset="0"/>
              </a:rPr>
              <a:t>PROPRE</a:t>
            </a:r>
            <a:r>
              <a:rPr lang="fr-FR" sz="1200" baseline="0" dirty="0" smtClean="0">
                <a:latin typeface="Comic Sans MS" pitchFamily="66" charset="0"/>
              </a:rPr>
              <a:t> et á l’</a:t>
            </a:r>
            <a:r>
              <a:rPr lang="fr-FR" sz="1200" baseline="0" dirty="0" err="1" smtClean="0">
                <a:latin typeface="Comic Sans MS" pitchFamily="66" charset="0"/>
              </a:rPr>
              <a:t>assainissemet</a:t>
            </a:r>
            <a:r>
              <a:rPr lang="fr-FR" sz="1200" baseline="0" dirty="0" smtClean="0">
                <a:latin typeface="Comic Sans MS" pitchFamily="66" charset="0"/>
              </a:rPr>
              <a:t> a été </a:t>
            </a:r>
            <a:r>
              <a:rPr lang="fr-FR" sz="1200" baseline="0" dirty="0" err="1" smtClean="0">
                <a:latin typeface="Comic Sans MS" pitchFamily="66" charset="0"/>
              </a:rPr>
              <a:t>reconue</a:t>
            </a:r>
            <a:r>
              <a:rPr lang="fr-FR" sz="1200" baseline="0" dirty="0" smtClean="0">
                <a:latin typeface="Comic Sans MS" pitchFamily="66" charset="0"/>
              </a:rPr>
              <a:t> comme D.HUMAIN para l’ONU en 2010. </a:t>
            </a:r>
            <a:r>
              <a:rPr lang="fr-FR" sz="1200" b="1" baseline="0" dirty="0" smtClean="0">
                <a:latin typeface="Comic Sans MS" pitchFamily="66" charset="0"/>
              </a:rPr>
              <a:t>Atteindre de ce droit est toujours un grand défi pour l’humanité</a:t>
            </a:r>
            <a:endParaRPr lang="fr-FR" sz="1200" b="1" dirty="0" smtClean="0">
              <a:latin typeface="Comic Sans MS" pitchFamily="66" charset="0"/>
            </a:endParaRPr>
          </a:p>
          <a:p>
            <a:endParaRPr lang="fr-FR" sz="1200" dirty="0" smtClean="0">
              <a:latin typeface="Comic Sans MS" pitchFamily="66" charset="0"/>
            </a:endParaRPr>
          </a:p>
          <a:p>
            <a:r>
              <a:rPr lang="fr-FR" sz="1200" dirty="0" smtClean="0">
                <a:latin typeface="Comic Sans MS" pitchFamily="66" charset="0"/>
              </a:rPr>
              <a:t>2,4 milliards de personnes </a:t>
            </a:r>
            <a:r>
              <a:rPr lang="fr-FR" sz="1200" b="1" dirty="0" smtClean="0">
                <a:latin typeface="Comic Sans MS" pitchFamily="66" charset="0"/>
              </a:rPr>
              <a:t>n'ont actuellement pas d'assainissement.</a:t>
            </a:r>
          </a:p>
          <a:p>
            <a:endParaRPr lang="es-ES_tradnl" sz="1200" dirty="0" smtClean="0">
              <a:latin typeface="Comic Sans MS" pitchFamily="66" charset="0"/>
            </a:endParaRPr>
          </a:p>
          <a:p>
            <a:r>
              <a:rPr lang="fr-FR" sz="1200" b="1" dirty="0" smtClean="0">
                <a:latin typeface="Comic Sans MS" pitchFamily="66" charset="0"/>
              </a:rPr>
              <a:t>Ce qui provoque la transmission de maladies telles que le choléra, la diarrhée, la dysenterie, l'hépatite A, </a:t>
            </a:r>
            <a:r>
              <a:rPr lang="fr-FR" sz="1200" b="1" dirty="0" err="1" smtClean="0">
                <a:latin typeface="Comic Sans MS" pitchFamily="66" charset="0"/>
              </a:rPr>
              <a:t>etc</a:t>
            </a:r>
            <a:endParaRPr lang="es-ES_tradnl" sz="1200" b="1" dirty="0" smtClean="0"/>
          </a:p>
          <a:p>
            <a:endParaRPr lang="fr-FR" sz="1200" dirty="0" smtClean="0">
              <a:latin typeface="Comic Sans MS" pitchFamily="66" charset="0"/>
            </a:endParaRPr>
          </a:p>
          <a:p>
            <a:r>
              <a:rPr lang="fr-FR" sz="1200" b="1" dirty="0" smtClean="0">
                <a:latin typeface="Comic Sans MS" pitchFamily="66" charset="0"/>
              </a:rPr>
              <a:t>Le manque d'eau potable et d'installations sanitaires de base est la cause de </a:t>
            </a:r>
            <a:r>
              <a:rPr lang="fr-FR" sz="1200" dirty="0" smtClean="0">
                <a:latin typeface="Comic Sans MS" pitchFamily="66" charset="0"/>
              </a:rPr>
              <a:t>deux millions de décès par diarrhée chaque année, et la mort de</a:t>
            </a:r>
          </a:p>
          <a:p>
            <a:r>
              <a:rPr lang="fr-FR" sz="1200" dirty="0" smtClean="0">
                <a:latin typeface="Comic Sans MS" pitchFamily="66" charset="0"/>
              </a:rPr>
              <a:t> 4.500 enfants par jour</a:t>
            </a:r>
            <a:endParaRPr lang="es-ES" dirty="0"/>
          </a:p>
        </p:txBody>
      </p:sp>
      <p:sp>
        <p:nvSpPr>
          <p:cNvPr id="4" name="3 Marcador de número de diapositiva"/>
          <p:cNvSpPr>
            <a:spLocks noGrp="1"/>
          </p:cNvSpPr>
          <p:nvPr>
            <p:ph type="sldNum" sz="quarter" idx="10"/>
          </p:nvPr>
        </p:nvSpPr>
        <p:spPr/>
        <p:txBody>
          <a:bodyPr/>
          <a:lstStyle/>
          <a:p>
            <a:fld id="{0DD69C50-CE97-490F-AEE4-812CA1A588C2}" type="slidenum">
              <a:rPr lang="es-ES_tradnl" smtClean="0"/>
              <a:pPr/>
              <a:t>6</a:t>
            </a:fld>
            <a:endParaRPr lang="es-ES_tradnl"/>
          </a:p>
        </p:txBody>
      </p:sp>
    </p:spTree>
    <p:extLst>
      <p:ext uri="{BB962C8B-B14F-4D97-AF65-F5344CB8AC3E}">
        <p14:creationId xmlns:p14="http://schemas.microsoft.com/office/powerpoint/2010/main" val="3945528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fr-FR" b="1" dirty="0" smtClean="0"/>
              <a:t>Aujourd'hui</a:t>
            </a:r>
            <a:r>
              <a:rPr lang="fr-FR" dirty="0" smtClean="0"/>
              <a:t>, </a:t>
            </a:r>
            <a:r>
              <a:rPr lang="fr-FR" b="1" dirty="0" smtClean="0"/>
              <a:t>l’ utilisation</a:t>
            </a:r>
            <a:r>
              <a:rPr lang="fr-FR" b="1" baseline="0" dirty="0" smtClean="0"/>
              <a:t> </a:t>
            </a:r>
            <a:r>
              <a:rPr lang="fr-FR" dirty="0" smtClean="0"/>
              <a:t>moyenne d'eau dans les foyers s’</a:t>
            </a:r>
            <a:r>
              <a:rPr lang="fr-FR" dirty="0" err="1" smtClean="0"/>
              <a:t>eleve</a:t>
            </a:r>
            <a:r>
              <a:rPr lang="fr-FR" dirty="0" smtClean="0"/>
              <a:t> à 140-300 litres/personne/jour,</a:t>
            </a:r>
            <a:r>
              <a:rPr lang="fr-FR" baseline="0" dirty="0" smtClean="0"/>
              <a:t> </a:t>
            </a:r>
            <a:r>
              <a:rPr lang="fr-FR" sz="1200" b="1" kern="1200" dirty="0" smtClean="0">
                <a:solidFill>
                  <a:schemeClr val="tx1"/>
                </a:solidFill>
                <a:latin typeface="+mn-lt"/>
                <a:ea typeface="+mn-ea"/>
                <a:cs typeface="+mn-cs"/>
              </a:rPr>
              <a:t>selon la région et l’emplacement.</a:t>
            </a:r>
          </a:p>
          <a:p>
            <a:endParaRPr lang="fr-FR" sz="1200" b="1" kern="1200" dirty="0" smtClean="0">
              <a:solidFill>
                <a:schemeClr val="tx1"/>
              </a:solidFill>
              <a:latin typeface="+mn-lt"/>
              <a:ea typeface="+mn-ea"/>
              <a:cs typeface="+mn-cs"/>
            </a:endParaRPr>
          </a:p>
          <a:p>
            <a:r>
              <a:rPr lang="fr-FR" sz="1200" b="1" kern="1200" dirty="0" smtClean="0">
                <a:solidFill>
                  <a:schemeClr val="tx1"/>
                </a:solidFill>
                <a:latin typeface="+mn-lt"/>
                <a:ea typeface="+mn-ea"/>
                <a:cs typeface="+mn-cs"/>
              </a:rPr>
              <a:t>MAIS, seulement 2</a:t>
            </a:r>
            <a:r>
              <a:rPr lang="fr-FR" sz="1200" b="1" kern="1200" baseline="0" dirty="0" smtClean="0">
                <a:solidFill>
                  <a:schemeClr val="tx1"/>
                </a:solidFill>
                <a:latin typeface="+mn-lt"/>
                <a:ea typeface="+mn-ea"/>
                <a:cs typeface="+mn-cs"/>
              </a:rPr>
              <a:t> </a:t>
            </a:r>
            <a:r>
              <a:rPr lang="fr-FR" sz="1200" b="0" kern="1200" baseline="0" dirty="0" smtClean="0">
                <a:solidFill>
                  <a:schemeClr val="tx1"/>
                </a:solidFill>
                <a:latin typeface="+mn-lt"/>
                <a:ea typeface="+mn-ea"/>
                <a:cs typeface="+mn-cs"/>
              </a:rPr>
              <a:t>ou 3 litres son destinés à sa </a:t>
            </a:r>
            <a:r>
              <a:rPr lang="fr-FR" sz="1200" b="1" kern="1200" baseline="0" dirty="0" smtClean="0">
                <a:solidFill>
                  <a:schemeClr val="tx1"/>
                </a:solidFill>
                <a:latin typeface="+mn-lt"/>
                <a:ea typeface="+mn-ea"/>
                <a:cs typeface="+mn-cs"/>
              </a:rPr>
              <a:t>consommation journalière.</a:t>
            </a:r>
          </a:p>
          <a:p>
            <a:endParaRPr lang="fr-FR" sz="1200" b="1" kern="1200" baseline="0" dirty="0" smtClean="0">
              <a:solidFill>
                <a:schemeClr val="tx1"/>
              </a:solidFill>
              <a:latin typeface="+mn-lt"/>
              <a:ea typeface="+mn-ea"/>
              <a:cs typeface="+mn-cs"/>
            </a:endParaRPr>
          </a:p>
          <a:p>
            <a:r>
              <a:rPr lang="fr-FR" sz="1200" b="1" dirty="0" smtClean="0">
                <a:latin typeface="Comic Sans MS" pitchFamily="66" charset="0"/>
              </a:rPr>
              <a:t>Tandis qu’ environ </a:t>
            </a:r>
            <a:r>
              <a:rPr lang="fr-FR" sz="1200" dirty="0" smtClean="0">
                <a:latin typeface="Comic Sans MS" pitchFamily="66" charset="0"/>
              </a:rPr>
              <a:t>30% de cet </a:t>
            </a:r>
            <a:r>
              <a:rPr lang="fr-FR" sz="1200" b="1" dirty="0" smtClean="0">
                <a:latin typeface="Comic Sans MS" pitchFamily="66" charset="0"/>
              </a:rPr>
              <a:t>eau propre </a:t>
            </a:r>
            <a:r>
              <a:rPr lang="fr-FR" sz="1200" b="1" u="sng" dirty="0" smtClean="0">
                <a:latin typeface="Comic Sans MS" pitchFamily="66" charset="0"/>
              </a:rPr>
              <a:t>de haute qualité </a:t>
            </a:r>
            <a:r>
              <a:rPr lang="fr-FR" sz="1200" b="1" dirty="0" smtClean="0">
                <a:latin typeface="Comic Sans MS" pitchFamily="66" charset="0"/>
              </a:rPr>
              <a:t>est utilisée pour le transport des matières fécales!!.</a:t>
            </a:r>
          </a:p>
          <a:p>
            <a:endParaRPr lang="fr-FR" sz="1200" b="1" dirty="0" smtClean="0">
              <a:latin typeface="Comic Sans MS" pitchFamily="66" charset="0"/>
            </a:endParaRPr>
          </a:p>
          <a:p>
            <a:endParaRPr lang="fr-FR" sz="1200" b="1" dirty="0" smtClean="0">
              <a:latin typeface="Comic Sans MS" pitchFamily="66" charset="0"/>
            </a:endParaRPr>
          </a:p>
          <a:p>
            <a:r>
              <a:rPr lang="fr-FR" sz="1200" b="1" dirty="0" smtClean="0">
                <a:solidFill>
                  <a:schemeClr val="accent6"/>
                </a:solidFill>
                <a:latin typeface="Comic Sans MS" pitchFamily="66" charset="0"/>
              </a:rPr>
              <a:t>Ce qui peut être </a:t>
            </a:r>
            <a:r>
              <a:rPr lang="fr-FR" sz="1200" b="1" baseline="0" dirty="0" err="1" smtClean="0">
                <a:solidFill>
                  <a:schemeClr val="accent6"/>
                </a:solidFill>
                <a:latin typeface="Comic Sans MS" pitchFamily="66" charset="0"/>
              </a:rPr>
              <a:t>califié</a:t>
            </a:r>
            <a:r>
              <a:rPr lang="fr-FR" sz="1200" b="1" baseline="0" dirty="0" smtClean="0">
                <a:solidFill>
                  <a:schemeClr val="accent6"/>
                </a:solidFill>
                <a:latin typeface="Comic Sans MS" pitchFamily="66" charset="0"/>
              </a:rPr>
              <a:t> tout au moins </a:t>
            </a:r>
            <a:r>
              <a:rPr lang="fr-FR" sz="1200" baseline="0" dirty="0" smtClean="0">
                <a:solidFill>
                  <a:schemeClr val="accent6"/>
                </a:solidFill>
                <a:latin typeface="Comic Sans MS" pitchFamily="66" charset="0"/>
              </a:rPr>
              <a:t>comme </a:t>
            </a:r>
            <a:r>
              <a:rPr lang="fr-FR" sz="1200" b="1" u="sng" dirty="0" smtClean="0">
                <a:solidFill>
                  <a:schemeClr val="accent6"/>
                </a:solidFill>
                <a:latin typeface="Comic Sans MS" pitchFamily="66" charset="0"/>
              </a:rPr>
              <a:t>luxe extrême, </a:t>
            </a:r>
            <a:r>
              <a:rPr lang="fr-FR" sz="1200" b="0" u="sng" dirty="0" smtClean="0">
                <a:solidFill>
                  <a:schemeClr val="accent6"/>
                </a:solidFill>
                <a:latin typeface="Comic Sans MS" pitchFamily="66" charset="0"/>
              </a:rPr>
              <a:t>dans un monde  où </a:t>
            </a:r>
            <a:r>
              <a:rPr lang="fr-FR" sz="1200" b="0" dirty="0" smtClean="0">
                <a:latin typeface="Comic Sans MS" pitchFamily="66" charset="0"/>
              </a:rPr>
              <a:t> la disponibilité d’eau diminue chaque jour</a:t>
            </a:r>
            <a:endParaRPr lang="fr-FR" sz="1200" b="0" u="sng" dirty="0" smtClean="0">
              <a:latin typeface="Comic Sans MS" pitchFamily="66" charset="0"/>
            </a:endParaRPr>
          </a:p>
          <a:p>
            <a:endParaRPr lang="es-ES" b="1" dirty="0"/>
          </a:p>
        </p:txBody>
      </p:sp>
      <p:sp>
        <p:nvSpPr>
          <p:cNvPr id="4" name="3 Marcador de número de diapositiva"/>
          <p:cNvSpPr>
            <a:spLocks noGrp="1"/>
          </p:cNvSpPr>
          <p:nvPr>
            <p:ph type="sldNum" sz="quarter" idx="10"/>
          </p:nvPr>
        </p:nvSpPr>
        <p:spPr/>
        <p:txBody>
          <a:bodyPr/>
          <a:lstStyle/>
          <a:p>
            <a:fld id="{0DD69C50-CE97-490F-AEE4-812CA1A588C2}" type="slidenum">
              <a:rPr lang="es-ES_tradnl" smtClean="0"/>
              <a:pPr/>
              <a:t>7</a:t>
            </a:fld>
            <a:endParaRPr lang="es-ES_tradnl"/>
          </a:p>
        </p:txBody>
      </p:sp>
    </p:spTree>
    <p:extLst>
      <p:ext uri="{BB962C8B-B14F-4D97-AF65-F5344CB8AC3E}">
        <p14:creationId xmlns:p14="http://schemas.microsoft.com/office/powerpoint/2010/main" val="4262800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fr-FR" sz="1200" dirty="0" smtClean="0">
                <a:solidFill>
                  <a:schemeClr val="accent6"/>
                </a:solidFill>
                <a:latin typeface="Comic Sans MS" pitchFamily="66" charset="0"/>
              </a:rPr>
              <a:t>Est-ce que</a:t>
            </a:r>
            <a:r>
              <a:rPr lang="fr-FR" sz="1200" baseline="0" dirty="0" smtClean="0">
                <a:solidFill>
                  <a:schemeClr val="accent6"/>
                </a:solidFill>
                <a:latin typeface="Comic Sans MS" pitchFamily="66" charset="0"/>
              </a:rPr>
              <a:t> l</a:t>
            </a:r>
            <a:r>
              <a:rPr lang="fr-FR" sz="1200" dirty="0" smtClean="0">
                <a:solidFill>
                  <a:schemeClr val="accent6"/>
                </a:solidFill>
                <a:latin typeface="Comic Sans MS" pitchFamily="66" charset="0"/>
              </a:rPr>
              <a:t>a </a:t>
            </a:r>
            <a:r>
              <a:rPr lang="fr-FR" sz="1200" b="1" dirty="0" smtClean="0">
                <a:solidFill>
                  <a:schemeClr val="accent6"/>
                </a:solidFill>
                <a:latin typeface="Comic Sans MS" pitchFamily="66" charset="0"/>
              </a:rPr>
              <a:t>Coopération</a:t>
            </a:r>
            <a:r>
              <a:rPr lang="fr-FR" sz="1200" b="0" dirty="0" smtClean="0">
                <a:solidFill>
                  <a:schemeClr val="accent6"/>
                </a:solidFill>
                <a:latin typeface="Comic Sans MS" pitchFamily="66" charset="0"/>
              </a:rPr>
              <a:t> internationale </a:t>
            </a:r>
            <a:r>
              <a:rPr lang="fr-FR" sz="1200" b="1" dirty="0" smtClean="0">
                <a:solidFill>
                  <a:schemeClr val="accent6"/>
                </a:solidFill>
                <a:latin typeface="Comic Sans MS" pitchFamily="66" charset="0"/>
              </a:rPr>
              <a:t>tire-t-elle parti </a:t>
            </a:r>
            <a:r>
              <a:rPr lang="fr-FR" sz="1200" dirty="0" smtClean="0">
                <a:solidFill>
                  <a:schemeClr val="accent6"/>
                </a:solidFill>
                <a:latin typeface="Comic Sans MS" pitchFamily="66" charset="0"/>
              </a:rPr>
              <a:t>de toutes les </a:t>
            </a:r>
            <a:r>
              <a:rPr lang="fr-FR" sz="1200" b="1" dirty="0" smtClean="0">
                <a:solidFill>
                  <a:schemeClr val="accent6"/>
                </a:solidFill>
                <a:latin typeface="Comic Sans MS" pitchFamily="66" charset="0"/>
              </a:rPr>
              <a:t>ressources naturelles existantes </a:t>
            </a:r>
            <a:r>
              <a:rPr lang="fr-FR" sz="1200" dirty="0" smtClean="0">
                <a:solidFill>
                  <a:schemeClr val="accent6"/>
                </a:solidFill>
                <a:latin typeface="Comic Sans MS" pitchFamily="66" charset="0"/>
              </a:rPr>
              <a:t>pour faciliter le droit à l'</a:t>
            </a:r>
            <a:r>
              <a:rPr lang="fr-FR" sz="1200" b="1" dirty="0" smtClean="0">
                <a:solidFill>
                  <a:schemeClr val="accent6"/>
                </a:solidFill>
                <a:latin typeface="Comic Sans MS" pitchFamily="66" charset="0"/>
              </a:rPr>
              <a:t>assainissement??.</a:t>
            </a:r>
          </a:p>
          <a:p>
            <a:endParaRPr lang="fr-FR" sz="1200" b="1" dirty="0" smtClean="0">
              <a:solidFill>
                <a:schemeClr val="accent6"/>
              </a:solidFill>
              <a:latin typeface="Comic Sans MS" pitchFamily="66" charset="0"/>
            </a:endParaRPr>
          </a:p>
          <a:p>
            <a:r>
              <a:rPr lang="fr-FR" sz="1200" b="1" dirty="0" smtClean="0">
                <a:latin typeface="Comic Sans MS" pitchFamily="66" charset="0"/>
              </a:rPr>
              <a:t>Est-il possible l’utilisation d'autres types d'eaux à cette fin?  Y a-t-il des expériences à ce propos?</a:t>
            </a:r>
          </a:p>
          <a:p>
            <a:endParaRPr lang="fr-FR" sz="1200" b="1" dirty="0" smtClean="0">
              <a:latin typeface="Comic Sans MS" pitchFamily="66" charset="0"/>
            </a:endParaRPr>
          </a:p>
          <a:p>
            <a:endParaRPr lang="es-ES" sz="1200" b="1" dirty="0" smtClean="0">
              <a:latin typeface="Comic Sans MS" pitchFamily="66"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latin typeface="Comic Sans MS" pitchFamily="66" charset="0"/>
              </a:rPr>
              <a:t>Gibraltar, les Iles Marshall et le Hong Kong, </a:t>
            </a:r>
            <a:r>
              <a:rPr lang="fr-FR" sz="1200" baseline="0" dirty="0" smtClean="0">
                <a:latin typeface="Comic Sans MS" pitchFamily="66" charset="0"/>
              </a:rPr>
              <a:t> </a:t>
            </a:r>
            <a:r>
              <a:rPr lang="fr-FR" sz="1200" b="1" baseline="0" dirty="0" smtClean="0">
                <a:latin typeface="Comic Sans MS" pitchFamily="66" charset="0"/>
              </a:rPr>
              <a:t>qui ont traditionnellement souffert de la pénurie en eau potable </a:t>
            </a:r>
            <a:r>
              <a:rPr lang="fr-FR" sz="1200" baseline="0" dirty="0" smtClean="0">
                <a:latin typeface="Comic Sans MS" pitchFamily="66" charset="0"/>
              </a:rPr>
              <a:t>démontrent que l’ </a:t>
            </a:r>
            <a:r>
              <a:rPr lang="es-ES" sz="1200" b="1" dirty="0" smtClean="0">
                <a:solidFill>
                  <a:schemeClr val="accent6"/>
                </a:solidFill>
                <a:latin typeface="Comic Sans MS" pitchFamily="66" charset="0"/>
              </a:rPr>
              <a:t>Eau de </a:t>
            </a:r>
            <a:r>
              <a:rPr lang="es-ES" sz="1200" b="1" dirty="0" err="1" smtClean="0">
                <a:solidFill>
                  <a:schemeClr val="accent6"/>
                </a:solidFill>
                <a:latin typeface="Comic Sans MS" pitchFamily="66" charset="0"/>
              </a:rPr>
              <a:t>mer</a:t>
            </a:r>
            <a:r>
              <a:rPr lang="es-ES" sz="1200" b="1" dirty="0" smtClean="0">
                <a:solidFill>
                  <a:schemeClr val="accent6"/>
                </a:solidFill>
                <a:latin typeface="Comic Sans MS" pitchFamily="66" charset="0"/>
              </a:rPr>
              <a:t>, </a:t>
            </a:r>
            <a:r>
              <a:rPr lang="es-ES" sz="1200" b="1" u="sng" dirty="0" smtClean="0">
                <a:solidFill>
                  <a:schemeClr val="accent6"/>
                </a:solidFill>
                <a:latin typeface="Comic Sans MS" pitchFamily="66" charset="0"/>
              </a:rPr>
              <a:t>SANS DESSALEMENT  </a:t>
            </a:r>
            <a:r>
              <a:rPr lang="es-ES" sz="1200" b="1" u="sng" dirty="0" err="1" smtClean="0">
                <a:solidFill>
                  <a:schemeClr val="accent6"/>
                </a:solidFill>
                <a:latin typeface="Comic Sans MS" pitchFamily="66" charset="0"/>
              </a:rPr>
              <a:t>peut</a:t>
            </a:r>
            <a:r>
              <a:rPr lang="es-ES" sz="1200" b="1" u="sng" dirty="0" smtClean="0">
                <a:solidFill>
                  <a:schemeClr val="accent6"/>
                </a:solidFill>
                <a:latin typeface="Comic Sans MS" pitchFamily="66" charset="0"/>
              </a:rPr>
              <a:t> </a:t>
            </a:r>
            <a:r>
              <a:rPr lang="es-ES" sz="1200" b="1" u="sng" dirty="0" err="1" smtClean="0">
                <a:solidFill>
                  <a:schemeClr val="accent6"/>
                </a:solidFill>
                <a:latin typeface="Comic Sans MS" pitchFamily="66" charset="0"/>
              </a:rPr>
              <a:t>être</a:t>
            </a:r>
            <a:r>
              <a:rPr lang="es-ES" sz="1200" b="1" u="sng" dirty="0" smtClean="0">
                <a:solidFill>
                  <a:schemeClr val="accent6"/>
                </a:solidFill>
                <a:latin typeface="Comic Sans MS" pitchFamily="66" charset="0"/>
              </a:rPr>
              <a:t> </a:t>
            </a:r>
            <a:r>
              <a:rPr lang="es-ES" sz="1200" b="1" u="sng" dirty="0" err="1" smtClean="0">
                <a:solidFill>
                  <a:schemeClr val="accent6"/>
                </a:solidFill>
                <a:latin typeface="Comic Sans MS" pitchFamily="66" charset="0"/>
              </a:rPr>
              <a:t>utilisé</a:t>
            </a:r>
            <a:r>
              <a:rPr lang="es-ES" sz="1200" b="1" u="sng" dirty="0" smtClean="0">
                <a:solidFill>
                  <a:schemeClr val="accent6"/>
                </a:solidFill>
                <a:latin typeface="Comic Sans MS" pitchFamily="66" charset="0"/>
              </a:rPr>
              <a:t> </a:t>
            </a:r>
            <a:r>
              <a:rPr lang="es-ES" sz="1200" b="1" u="sng" dirty="0" err="1" smtClean="0">
                <a:solidFill>
                  <a:schemeClr val="accent6"/>
                </a:solidFill>
                <a:latin typeface="Comic Sans MS" pitchFamily="66" charset="0"/>
              </a:rPr>
              <a:t>pour</a:t>
            </a:r>
            <a:r>
              <a:rPr lang="es-ES" sz="1200" b="1" u="sng" baseline="0" dirty="0" smtClean="0">
                <a:solidFill>
                  <a:schemeClr val="accent6"/>
                </a:solidFill>
                <a:latin typeface="Comic Sans MS" pitchFamily="66" charset="0"/>
              </a:rPr>
              <a:t> le </a:t>
            </a:r>
            <a:r>
              <a:rPr lang="es-ES" sz="1200" b="1" dirty="0" smtClean="0">
                <a:solidFill>
                  <a:schemeClr val="accent6"/>
                </a:solidFill>
                <a:latin typeface="Comic Sans MS" pitchFamily="66" charset="0"/>
              </a:rPr>
              <a:t>WC, </a:t>
            </a:r>
            <a:r>
              <a:rPr lang="fr-FR" sz="1200" b="1" dirty="0" smtClean="0">
                <a:solidFill>
                  <a:schemeClr val="accent6"/>
                </a:solidFill>
                <a:latin typeface="Comic Sans MS" pitchFamily="66" charset="0"/>
              </a:rPr>
              <a:t>la lutte contre les incendies, le nettoyage des rues et les égouts </a:t>
            </a:r>
            <a:endParaRPr lang="es-ES" sz="1200" b="1" dirty="0" smtClean="0">
              <a:solidFill>
                <a:schemeClr val="accent6"/>
              </a:solidFill>
              <a:latin typeface="Comic Sans MS" pitchFamily="66"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dirty="0" smtClean="0">
              <a:latin typeface="Comic Sans MS" pitchFamily="66" charset="0"/>
            </a:endParaRPr>
          </a:p>
          <a:p>
            <a:endParaRPr lang="fr-FR" sz="1200" b="1" dirty="0" smtClean="0">
              <a:solidFill>
                <a:schemeClr val="accent6"/>
              </a:solidFill>
              <a:latin typeface="Comic Sans MS" pitchFamily="66" charset="0"/>
            </a:endParaRPr>
          </a:p>
          <a:p>
            <a:endParaRPr lang="es-ES" dirty="0"/>
          </a:p>
        </p:txBody>
      </p:sp>
      <p:sp>
        <p:nvSpPr>
          <p:cNvPr id="4" name="3 Marcador de número de diapositiva"/>
          <p:cNvSpPr>
            <a:spLocks noGrp="1"/>
          </p:cNvSpPr>
          <p:nvPr>
            <p:ph type="sldNum" sz="quarter" idx="10"/>
          </p:nvPr>
        </p:nvSpPr>
        <p:spPr/>
        <p:txBody>
          <a:bodyPr/>
          <a:lstStyle/>
          <a:p>
            <a:fld id="{0DD69C50-CE97-490F-AEE4-812CA1A588C2}" type="slidenum">
              <a:rPr lang="es-ES_tradnl" smtClean="0"/>
              <a:pPr/>
              <a:t>8</a:t>
            </a:fld>
            <a:endParaRPr lang="es-ES_tradnl"/>
          </a:p>
        </p:txBody>
      </p:sp>
    </p:spTree>
    <p:extLst>
      <p:ext uri="{BB962C8B-B14F-4D97-AF65-F5344CB8AC3E}">
        <p14:creationId xmlns:p14="http://schemas.microsoft.com/office/powerpoint/2010/main" val="3281269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fr-FR" b="1" dirty="0" smtClean="0"/>
              <a:t>Comme nous avons un temps limité</a:t>
            </a:r>
            <a:r>
              <a:rPr lang="fr-FR" dirty="0" smtClean="0"/>
              <a:t>, </a:t>
            </a:r>
            <a:r>
              <a:rPr lang="fr-FR" b="1" dirty="0" smtClean="0"/>
              <a:t>voyons</a:t>
            </a:r>
            <a:r>
              <a:rPr lang="fr-FR" dirty="0" smtClean="0"/>
              <a:t> maintenant le cas de Hong Kong, </a:t>
            </a:r>
            <a:r>
              <a:rPr lang="fr-FR" b="1" dirty="0" smtClean="0"/>
              <a:t>territoire pionnier </a:t>
            </a:r>
            <a:r>
              <a:rPr lang="fr-FR" dirty="0" smtClean="0"/>
              <a:t>dans l’utilisation de l’eau de mer </a:t>
            </a:r>
            <a:r>
              <a:rPr lang="fr-FR" b="1" dirty="0" smtClean="0"/>
              <a:t>sans dessalement</a:t>
            </a:r>
            <a:r>
              <a:rPr lang="fr-FR" dirty="0" smtClean="0">
                <a:solidFill>
                  <a:srgbClr val="0070C0"/>
                </a:solidFill>
              </a:rPr>
              <a:t>. </a:t>
            </a:r>
            <a:r>
              <a:rPr lang="fr-FR" sz="1200" dirty="0" smtClean="0">
                <a:solidFill>
                  <a:srgbClr val="FF0000"/>
                </a:solidFill>
                <a:latin typeface="Comic Sans MS" pitchFamily="66" charset="0"/>
              </a:rPr>
              <a:t>Entre 1965 et 1982:  </a:t>
            </a:r>
            <a:r>
              <a:rPr lang="fr-FR" sz="1200" b="1" dirty="0" smtClean="0">
                <a:solidFill>
                  <a:srgbClr val="FF0000"/>
                </a:solidFill>
                <a:latin typeface="Comic Sans MS" pitchFamily="66" charset="0"/>
              </a:rPr>
              <a:t>l’eau potable a été</a:t>
            </a:r>
            <a:r>
              <a:rPr lang="fr-FR" sz="1200" b="1" baseline="0" dirty="0" smtClean="0">
                <a:solidFill>
                  <a:srgbClr val="FF0000"/>
                </a:solidFill>
                <a:latin typeface="Comic Sans MS" pitchFamily="66" charset="0"/>
              </a:rPr>
              <a:t> rationné 7 fois</a:t>
            </a:r>
            <a:r>
              <a:rPr lang="fr-FR" sz="1200" dirty="0" smtClean="0">
                <a:solidFill>
                  <a:srgbClr val="FF0000"/>
                </a:solidFill>
                <a:latin typeface="Comic Sans MS" pitchFamily="66" charset="0"/>
              </a:rPr>
              <a:t>, souvent pendant plusieurs mois, avec des interruptions pouvant aller jusqu’à 16 heures par jour. </a:t>
            </a:r>
            <a:r>
              <a:rPr lang="fr-FR" sz="1200" b="1" u="sng" dirty="0" smtClean="0">
                <a:solidFill>
                  <a:srgbClr val="FF0000"/>
                </a:solidFill>
                <a:latin typeface="Comic Sans MS" pitchFamily="66" charset="0"/>
              </a:rPr>
              <a:t>Cela oblige</a:t>
            </a:r>
            <a:r>
              <a:rPr lang="fr-FR" sz="1200" b="1" u="sng" baseline="0" dirty="0" smtClean="0">
                <a:solidFill>
                  <a:srgbClr val="FF0000"/>
                </a:solidFill>
                <a:latin typeface="Comic Sans MS" pitchFamily="66" charset="0"/>
              </a:rPr>
              <a:t> les autorité du H Kong à un CHANGEMENT DE PARADIGME</a:t>
            </a:r>
            <a:r>
              <a:rPr lang="fr-FR" sz="1200" baseline="0" dirty="0" smtClean="0">
                <a:solidFill>
                  <a:srgbClr val="FF0000"/>
                </a:solidFill>
                <a:latin typeface="Comic Sans MS" pitchFamily="66" charset="0"/>
              </a:rPr>
              <a:t>.</a:t>
            </a:r>
            <a:endParaRPr lang="fr-FR" sz="1200" dirty="0" smtClean="0">
              <a:solidFill>
                <a:srgbClr val="FF0000"/>
              </a:solidFill>
              <a:latin typeface="Comic Sans MS" pitchFamily="66"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dirty="0" smtClean="0">
              <a:latin typeface="Comic Sans MS" pitchFamily="66" charset="0"/>
            </a:endParaRPr>
          </a:p>
          <a:p>
            <a:r>
              <a:rPr lang="fr-FR" sz="1200" b="1" dirty="0" smtClean="0">
                <a:latin typeface="Comic Sans MS" pitchFamily="66" charset="0"/>
              </a:rPr>
              <a:t>En </a:t>
            </a:r>
            <a:r>
              <a:rPr lang="fr-FR" sz="1200" b="1" dirty="0" err="1" smtClean="0">
                <a:latin typeface="Comic Sans MS" pitchFamily="66" charset="0"/>
              </a:rPr>
              <a:t>effect</a:t>
            </a:r>
            <a:r>
              <a:rPr lang="fr-FR" sz="1200" dirty="0" smtClean="0">
                <a:latin typeface="Comic Sans MS" pitchFamily="66" charset="0"/>
              </a:rPr>
              <a:t>, en 1955, on fait un premier </a:t>
            </a:r>
            <a:r>
              <a:rPr lang="fr-FR" sz="1200" b="1" dirty="0" smtClean="0">
                <a:latin typeface="Comic Sans MS" pitchFamily="66" charset="0"/>
              </a:rPr>
              <a:t>projet pilote</a:t>
            </a:r>
            <a:r>
              <a:rPr lang="fr-FR" sz="1200" dirty="0" smtClean="0">
                <a:latin typeface="Comic Sans MS" pitchFamily="66" charset="0"/>
              </a:rPr>
              <a:t>, pour l’utilisation de l’eau mer en assainissement…</a:t>
            </a:r>
          </a:p>
          <a:p>
            <a:r>
              <a:rPr lang="fr-FR" sz="1200" dirty="0" smtClean="0">
                <a:latin typeface="Comic Sans MS" pitchFamily="66" charset="0"/>
              </a:rPr>
              <a:t>…qui </a:t>
            </a:r>
            <a:r>
              <a:rPr lang="fr-FR" sz="1200" dirty="0" err="1" smtClean="0">
                <a:latin typeface="Comic Sans MS" pitchFamily="66" charset="0"/>
              </a:rPr>
              <a:t>servirá</a:t>
            </a:r>
            <a:r>
              <a:rPr lang="fr-FR" sz="1200" dirty="0" smtClean="0">
                <a:latin typeface="Comic Sans MS" pitchFamily="66" charset="0"/>
              </a:rPr>
              <a:t> plus</a:t>
            </a:r>
            <a:r>
              <a:rPr lang="fr-FR" sz="1200" baseline="0" dirty="0" smtClean="0">
                <a:latin typeface="Comic Sans MS" pitchFamily="66" charset="0"/>
              </a:rPr>
              <a:t> </a:t>
            </a:r>
            <a:r>
              <a:rPr lang="fr-FR" sz="1200" baseline="0" dirty="0" err="1" smtClean="0">
                <a:latin typeface="Comic Sans MS" pitchFamily="66" charset="0"/>
              </a:rPr>
              <a:t>tart</a:t>
            </a:r>
            <a:r>
              <a:rPr lang="fr-FR" sz="1200" baseline="0" dirty="0" smtClean="0">
                <a:latin typeface="Comic Sans MS" pitchFamily="66" charset="0"/>
              </a:rPr>
              <a:t>, en</a:t>
            </a:r>
            <a:r>
              <a:rPr lang="fr-FR" sz="1200" dirty="0" smtClean="0">
                <a:latin typeface="Comic Sans MS" pitchFamily="66" charset="0"/>
              </a:rPr>
              <a:t> 1957,  pour</a:t>
            </a:r>
            <a:r>
              <a:rPr lang="fr-FR" sz="1200" b="1" dirty="0" smtClean="0">
                <a:latin typeface="Comic Sans MS" pitchFamily="66" charset="0"/>
              </a:rPr>
              <a:t> installer</a:t>
            </a:r>
            <a:r>
              <a:rPr lang="fr-FR" sz="1200" b="1" baseline="0" dirty="0" smtClean="0">
                <a:latin typeface="Comic Sans MS" pitchFamily="66" charset="0"/>
              </a:rPr>
              <a:t> </a:t>
            </a:r>
            <a:r>
              <a:rPr lang="fr-FR" sz="1200" b="1" dirty="0" smtClean="0">
                <a:latin typeface="Comic Sans MS" pitchFamily="66" charset="0"/>
              </a:rPr>
              <a:t>des systèmes </a:t>
            </a:r>
            <a:r>
              <a:rPr lang="fr-FR" sz="1200" dirty="0" smtClean="0">
                <a:latin typeface="Comic Sans MS" pitchFamily="66" charset="0"/>
              </a:rPr>
              <a:t>d'évacuation </a:t>
            </a:r>
            <a:r>
              <a:rPr lang="fr-FR" sz="1200" b="1" dirty="0" smtClean="0">
                <a:latin typeface="Comic Sans MS" pitchFamily="66" charset="0"/>
              </a:rPr>
              <a:t>utilisant</a:t>
            </a:r>
            <a:r>
              <a:rPr lang="fr-FR" sz="1200" dirty="0" smtClean="0">
                <a:latin typeface="Comic Sans MS" pitchFamily="66" charset="0"/>
              </a:rPr>
              <a:t> l'eau de mer dans </a:t>
            </a:r>
            <a:r>
              <a:rPr lang="fr-FR" sz="1200" b="1" dirty="0" smtClean="0">
                <a:latin typeface="Comic Sans MS" pitchFamily="66" charset="0"/>
              </a:rPr>
              <a:t>tous</a:t>
            </a:r>
            <a:r>
              <a:rPr lang="fr-FR" sz="1200" dirty="0" smtClean="0">
                <a:latin typeface="Comic Sans MS" pitchFamily="66" charset="0"/>
              </a:rPr>
              <a:t> les </a:t>
            </a:r>
            <a:r>
              <a:rPr lang="fr-FR" sz="1200" b="1" dirty="0" smtClean="0">
                <a:latin typeface="Comic Sans MS" pitchFamily="66" charset="0"/>
              </a:rPr>
              <a:t>nouveaux bâtiments de certains quartiers</a:t>
            </a:r>
          </a:p>
          <a:p>
            <a:r>
              <a:rPr lang="fr-FR" sz="1200" dirty="0" smtClean="0">
                <a:latin typeface="Comic Sans MS" pitchFamily="66" charset="0"/>
              </a:rPr>
              <a:t>En 1960, </a:t>
            </a:r>
            <a:r>
              <a:rPr lang="fr-FR" sz="1200" b="1" dirty="0" smtClean="0">
                <a:latin typeface="Comic Sans MS" pitchFamily="66" charset="0"/>
              </a:rPr>
              <a:t>adoption</a:t>
            </a:r>
            <a:r>
              <a:rPr lang="fr-FR" sz="1200" dirty="0" smtClean="0">
                <a:latin typeface="Comic Sans MS" pitchFamily="66" charset="0"/>
              </a:rPr>
              <a:t> d’une nouvelle</a:t>
            </a:r>
            <a:r>
              <a:rPr lang="fr-FR" sz="1200" baseline="0" dirty="0" smtClean="0">
                <a:latin typeface="Comic Sans MS" pitchFamily="66" charset="0"/>
              </a:rPr>
              <a:t> </a:t>
            </a:r>
            <a:r>
              <a:rPr lang="fr-FR" sz="1200" b="1" dirty="0" smtClean="0">
                <a:latin typeface="Comic Sans MS" pitchFamily="66" charset="0"/>
              </a:rPr>
              <a:t>législation </a:t>
            </a:r>
            <a:r>
              <a:rPr lang="fr-FR" sz="1200" b="0" dirty="0" smtClean="0">
                <a:latin typeface="Comic Sans MS" pitchFamily="66" charset="0"/>
              </a:rPr>
              <a:t>en</a:t>
            </a:r>
            <a:r>
              <a:rPr lang="fr-FR" sz="1200" b="0" baseline="0" dirty="0" smtClean="0">
                <a:latin typeface="Comic Sans MS" pitchFamily="66" charset="0"/>
              </a:rPr>
              <a:t> vue de </a:t>
            </a:r>
            <a:r>
              <a:rPr lang="fr-FR" sz="1200" dirty="0" smtClean="0">
                <a:latin typeface="Comic Sans MS" pitchFamily="66" charset="0"/>
              </a:rPr>
              <a:t>promouvoir l’utilisation de l’eau de mer + importants</a:t>
            </a:r>
            <a:r>
              <a:rPr lang="fr-FR" sz="1200" baseline="0" dirty="0" smtClean="0">
                <a:latin typeface="Comic Sans MS" pitchFamily="66" charset="0"/>
              </a:rPr>
              <a:t> </a:t>
            </a:r>
            <a:r>
              <a:rPr lang="fr-FR" sz="1200" b="1" dirty="0" smtClean="0">
                <a:latin typeface="Comic Sans MS" pitchFamily="66" charset="0"/>
              </a:rPr>
              <a:t>investissements publics à fin</a:t>
            </a:r>
            <a:r>
              <a:rPr lang="fr-FR" sz="1200" b="1" baseline="0" dirty="0" smtClean="0">
                <a:latin typeface="Comic Sans MS" pitchFamily="66" charset="0"/>
              </a:rPr>
              <a:t> </a:t>
            </a:r>
            <a:r>
              <a:rPr lang="fr-FR" sz="1200" b="0" baseline="0" dirty="0" smtClean="0">
                <a:latin typeface="Comic Sans MS" pitchFamily="66" charset="0"/>
              </a:rPr>
              <a:t>de c</a:t>
            </a:r>
            <a:r>
              <a:rPr lang="fr-FR" sz="1200" dirty="0" smtClean="0">
                <a:latin typeface="Comic Sans MS" pitchFamily="66" charset="0"/>
              </a:rPr>
              <a:t>réer un réseau d’eau de mer séparé du réseau d’eau potable</a:t>
            </a:r>
          </a:p>
          <a:p>
            <a:r>
              <a:rPr lang="fr-FR" sz="1200" dirty="0" smtClean="0">
                <a:latin typeface="Comic Sans MS" pitchFamily="66" charset="0"/>
              </a:rPr>
              <a:t>1982 les restrictions ont cessé définitivement. </a:t>
            </a:r>
            <a:r>
              <a:rPr lang="fr-FR" sz="1200" b="1" kern="1200" dirty="0" smtClean="0">
                <a:solidFill>
                  <a:schemeClr val="tx1"/>
                </a:solidFill>
                <a:latin typeface="+mn-lt"/>
                <a:ea typeface="+mn-ea"/>
                <a:cs typeface="+mn-cs"/>
              </a:rPr>
              <a:t>Cela a été possible dans une partie grâce à l’utilisation intensive d’eau de mer.</a:t>
            </a:r>
            <a:endParaRPr lang="fr-FR" sz="1200" b="1" dirty="0" smtClean="0">
              <a:latin typeface="Comic Sans MS" pitchFamily="66"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latin typeface="Comic Sans MS" pitchFamily="66" charset="0"/>
              </a:rPr>
              <a:t>1991 environ 65% des ménages à Hong Kong utilisaient l’eau de mer pour l’assainissement. En 1999 ce chiffre augmente à 79%. </a:t>
            </a:r>
            <a:r>
              <a:rPr lang="fr-FR" sz="1200" b="1" dirty="0" smtClean="0">
                <a:latin typeface="Comic Sans MS" pitchFamily="66" charset="0"/>
              </a:rPr>
              <a:t>EN </a:t>
            </a:r>
            <a:r>
              <a:rPr lang="fr-FR" sz="1200" b="1" dirty="0" smtClean="0">
                <a:solidFill>
                  <a:schemeClr val="accent4"/>
                </a:solidFill>
                <a:latin typeface="Comic Sans MS" pitchFamily="66" charset="0"/>
              </a:rPr>
              <a:t>2015</a:t>
            </a:r>
            <a:r>
              <a:rPr lang="fr-FR" sz="1200" dirty="0" smtClean="0">
                <a:solidFill>
                  <a:schemeClr val="accent4"/>
                </a:solidFill>
                <a:latin typeface="Comic Sans MS" pitchFamily="66" charset="0"/>
              </a:rPr>
              <a:t>, 80% des 7,2 millions d'habitants à HK utilisent eau de mer dans leurs WC.</a:t>
            </a:r>
            <a:endParaRPr lang="es-ES" sz="1200" dirty="0" smtClean="0">
              <a:latin typeface="Comic Sans MS" pitchFamily="66" charset="0"/>
            </a:endParaRPr>
          </a:p>
          <a:p>
            <a:endParaRPr lang="es-ES" sz="1200" dirty="0" smtClean="0">
              <a:solidFill>
                <a:schemeClr val="accent4"/>
              </a:solidFill>
              <a:latin typeface="Comic Sans MS" pitchFamily="66" charset="0"/>
            </a:endParaRPr>
          </a:p>
          <a:p>
            <a:endParaRPr lang="es-ES" dirty="0"/>
          </a:p>
        </p:txBody>
      </p:sp>
      <p:sp>
        <p:nvSpPr>
          <p:cNvPr id="4" name="3 Marcador de número de diapositiva"/>
          <p:cNvSpPr>
            <a:spLocks noGrp="1"/>
          </p:cNvSpPr>
          <p:nvPr>
            <p:ph type="sldNum" sz="quarter" idx="10"/>
          </p:nvPr>
        </p:nvSpPr>
        <p:spPr/>
        <p:txBody>
          <a:bodyPr/>
          <a:lstStyle/>
          <a:p>
            <a:fld id="{0DD69C50-CE97-490F-AEE4-812CA1A588C2}" type="slidenum">
              <a:rPr lang="es-ES_tradnl" smtClean="0"/>
              <a:pPr/>
              <a:t>9</a:t>
            </a:fld>
            <a:endParaRPr lang="es-ES_tradnl"/>
          </a:p>
        </p:txBody>
      </p:sp>
    </p:spTree>
    <p:extLst>
      <p:ext uri="{BB962C8B-B14F-4D97-AF65-F5344CB8AC3E}">
        <p14:creationId xmlns:p14="http://schemas.microsoft.com/office/powerpoint/2010/main" val="3954749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25583A3-67C6-4872-AAF6-C4254E9740A6}"/>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D23B96BB-A644-4F87-BD4D-10F2950ED4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BB414FDD-C3A8-47CC-AE0B-506243CC5146}"/>
              </a:ext>
            </a:extLst>
          </p:cNvPr>
          <p:cNvSpPr>
            <a:spLocks noGrp="1"/>
          </p:cNvSpPr>
          <p:nvPr>
            <p:ph type="dt" sz="half" idx="10"/>
          </p:nvPr>
        </p:nvSpPr>
        <p:spPr/>
        <p:txBody>
          <a:bodyPr/>
          <a:lstStyle/>
          <a:p>
            <a:fld id="{C78DD926-77D4-40FB-84D0-EB51607C9856}" type="datetimeFigureOut">
              <a:rPr lang="it-IT" smtClean="0"/>
              <a:t>04/12/2019</a:t>
            </a:fld>
            <a:endParaRPr lang="it-IT"/>
          </a:p>
        </p:txBody>
      </p:sp>
      <p:sp>
        <p:nvSpPr>
          <p:cNvPr id="5" name="Segnaposto piè di pagina 4">
            <a:extLst>
              <a:ext uri="{FF2B5EF4-FFF2-40B4-BE49-F238E27FC236}">
                <a16:creationId xmlns:a16="http://schemas.microsoft.com/office/drawing/2014/main" id="{81E938A7-B5C0-48E8-A096-9683D437868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ED0B9D2-F0F0-412C-9582-D5987EBDCC4F}"/>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2314641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5626A1D-97AD-40A1-9C57-E2DEEAA99EA1}"/>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5B2F44E-C6A4-4DC5-8EB7-5FD566FDF76E}"/>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2B42E742-7DEE-4BED-BEC4-82448DD6E837}"/>
              </a:ext>
            </a:extLst>
          </p:cNvPr>
          <p:cNvSpPr>
            <a:spLocks noGrp="1"/>
          </p:cNvSpPr>
          <p:nvPr>
            <p:ph type="dt" sz="half" idx="10"/>
          </p:nvPr>
        </p:nvSpPr>
        <p:spPr/>
        <p:txBody>
          <a:bodyPr/>
          <a:lstStyle/>
          <a:p>
            <a:fld id="{C78DD926-77D4-40FB-84D0-EB51607C9856}" type="datetimeFigureOut">
              <a:rPr lang="it-IT" smtClean="0"/>
              <a:t>04/12/2019</a:t>
            </a:fld>
            <a:endParaRPr lang="it-IT"/>
          </a:p>
        </p:txBody>
      </p:sp>
      <p:sp>
        <p:nvSpPr>
          <p:cNvPr id="5" name="Segnaposto piè di pagina 4">
            <a:extLst>
              <a:ext uri="{FF2B5EF4-FFF2-40B4-BE49-F238E27FC236}">
                <a16:creationId xmlns:a16="http://schemas.microsoft.com/office/drawing/2014/main" id="{9D8F3CF6-E2E8-4F04-AF9E-0DD59DBCA86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D603A09D-B66E-491B-9A57-78CA59B85AC4}"/>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5288273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8E9FD796-971B-42EB-A301-1EE9D5FC7651}"/>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A2FF9C41-D6AF-43EC-A02A-94EC9A1FF151}"/>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2500598-6AC0-4023-A733-BE65F3D41C2E}"/>
              </a:ext>
            </a:extLst>
          </p:cNvPr>
          <p:cNvSpPr>
            <a:spLocks noGrp="1"/>
          </p:cNvSpPr>
          <p:nvPr>
            <p:ph type="dt" sz="half" idx="10"/>
          </p:nvPr>
        </p:nvSpPr>
        <p:spPr/>
        <p:txBody>
          <a:bodyPr/>
          <a:lstStyle/>
          <a:p>
            <a:fld id="{C78DD926-77D4-40FB-84D0-EB51607C9856}" type="datetimeFigureOut">
              <a:rPr lang="it-IT" smtClean="0"/>
              <a:t>04/12/2019</a:t>
            </a:fld>
            <a:endParaRPr lang="it-IT"/>
          </a:p>
        </p:txBody>
      </p:sp>
      <p:sp>
        <p:nvSpPr>
          <p:cNvPr id="5" name="Segnaposto piè di pagina 4">
            <a:extLst>
              <a:ext uri="{FF2B5EF4-FFF2-40B4-BE49-F238E27FC236}">
                <a16:creationId xmlns:a16="http://schemas.microsoft.com/office/drawing/2014/main" id="{355C8619-B49C-4E28-9DC1-4963DC21A16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C891BE9-D267-4574-9929-E4970720DA78}"/>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484114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6836D82-6993-4545-95DE-98E086A047D2}"/>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7151EF7-8209-4E87-9EA2-DB3AD9DA257C}"/>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C02BDDA7-6954-485F-A818-B276BA1B3CD5}"/>
              </a:ext>
            </a:extLst>
          </p:cNvPr>
          <p:cNvSpPr>
            <a:spLocks noGrp="1"/>
          </p:cNvSpPr>
          <p:nvPr>
            <p:ph type="dt" sz="half" idx="10"/>
          </p:nvPr>
        </p:nvSpPr>
        <p:spPr/>
        <p:txBody>
          <a:bodyPr/>
          <a:lstStyle/>
          <a:p>
            <a:fld id="{C78DD926-77D4-40FB-84D0-EB51607C9856}" type="datetimeFigureOut">
              <a:rPr lang="it-IT" smtClean="0"/>
              <a:t>04/12/2019</a:t>
            </a:fld>
            <a:endParaRPr lang="it-IT"/>
          </a:p>
        </p:txBody>
      </p:sp>
      <p:sp>
        <p:nvSpPr>
          <p:cNvPr id="5" name="Segnaposto piè di pagina 4">
            <a:extLst>
              <a:ext uri="{FF2B5EF4-FFF2-40B4-BE49-F238E27FC236}">
                <a16:creationId xmlns:a16="http://schemas.microsoft.com/office/drawing/2014/main" id="{3061D72E-744A-4BE4-83DD-25A65003D47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D2F9A73C-DDF2-4161-858E-F50F4D2DE99D}"/>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3291010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1DFD0DA-0579-4C85-9C02-CA69F85F2D99}"/>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F709FBC4-1CE8-4E2C-8515-355865397B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806D4F09-B812-479E-97C6-C8B32C9017F2}"/>
              </a:ext>
            </a:extLst>
          </p:cNvPr>
          <p:cNvSpPr>
            <a:spLocks noGrp="1"/>
          </p:cNvSpPr>
          <p:nvPr>
            <p:ph type="dt" sz="half" idx="10"/>
          </p:nvPr>
        </p:nvSpPr>
        <p:spPr/>
        <p:txBody>
          <a:bodyPr/>
          <a:lstStyle/>
          <a:p>
            <a:fld id="{C78DD926-77D4-40FB-84D0-EB51607C9856}" type="datetimeFigureOut">
              <a:rPr lang="it-IT" smtClean="0"/>
              <a:t>04/12/2019</a:t>
            </a:fld>
            <a:endParaRPr lang="it-IT"/>
          </a:p>
        </p:txBody>
      </p:sp>
      <p:sp>
        <p:nvSpPr>
          <p:cNvPr id="5" name="Segnaposto piè di pagina 4">
            <a:extLst>
              <a:ext uri="{FF2B5EF4-FFF2-40B4-BE49-F238E27FC236}">
                <a16:creationId xmlns:a16="http://schemas.microsoft.com/office/drawing/2014/main" id="{A4FDEAB0-3738-479C-8E72-60BE48EB136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90F6C731-79D2-4225-B47C-4E0D5DD3A268}"/>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285578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2FBB61A-AC60-4A77-847B-C9AC77098EC2}"/>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0F6A6C5-58F8-44A2-B7C5-EE07C9F6D8FE}"/>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CE73201A-963F-4733-974E-54C666F0F9CF}"/>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AC2A77F0-AEAD-46F5-AC37-9E5054116A60}"/>
              </a:ext>
            </a:extLst>
          </p:cNvPr>
          <p:cNvSpPr>
            <a:spLocks noGrp="1"/>
          </p:cNvSpPr>
          <p:nvPr>
            <p:ph type="dt" sz="half" idx="10"/>
          </p:nvPr>
        </p:nvSpPr>
        <p:spPr/>
        <p:txBody>
          <a:bodyPr/>
          <a:lstStyle/>
          <a:p>
            <a:fld id="{C78DD926-77D4-40FB-84D0-EB51607C9856}" type="datetimeFigureOut">
              <a:rPr lang="it-IT" smtClean="0"/>
              <a:t>04/12/2019</a:t>
            </a:fld>
            <a:endParaRPr lang="it-IT"/>
          </a:p>
        </p:txBody>
      </p:sp>
      <p:sp>
        <p:nvSpPr>
          <p:cNvPr id="6" name="Segnaposto piè di pagina 5">
            <a:extLst>
              <a:ext uri="{FF2B5EF4-FFF2-40B4-BE49-F238E27FC236}">
                <a16:creationId xmlns:a16="http://schemas.microsoft.com/office/drawing/2014/main" id="{D8FD2889-9225-4C3F-9E60-D1018CD9EC65}"/>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43AEEFD-162A-4002-AC23-06F5693D1292}"/>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3849832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76FB909-653F-45BA-B58C-5F9AA8DB18E9}"/>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B0544740-75AD-4CFA-9241-1DF7A40A1E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FCE6A023-EC24-41B9-80EC-F238C660B098}"/>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9F554890-97ED-4FA6-99A0-41DA4FCEC93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0E00514C-06AF-40E7-83D9-AFBD6D9AE89F}"/>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58621CFA-0966-4EFB-889A-3286E1E7452E}"/>
              </a:ext>
            </a:extLst>
          </p:cNvPr>
          <p:cNvSpPr>
            <a:spLocks noGrp="1"/>
          </p:cNvSpPr>
          <p:nvPr>
            <p:ph type="dt" sz="half" idx="10"/>
          </p:nvPr>
        </p:nvSpPr>
        <p:spPr/>
        <p:txBody>
          <a:bodyPr/>
          <a:lstStyle/>
          <a:p>
            <a:fld id="{C78DD926-77D4-40FB-84D0-EB51607C9856}" type="datetimeFigureOut">
              <a:rPr lang="it-IT" smtClean="0"/>
              <a:t>04/12/2019</a:t>
            </a:fld>
            <a:endParaRPr lang="it-IT"/>
          </a:p>
        </p:txBody>
      </p:sp>
      <p:sp>
        <p:nvSpPr>
          <p:cNvPr id="8" name="Segnaposto piè di pagina 7">
            <a:extLst>
              <a:ext uri="{FF2B5EF4-FFF2-40B4-BE49-F238E27FC236}">
                <a16:creationId xmlns:a16="http://schemas.microsoft.com/office/drawing/2014/main" id="{AB849FA8-609B-4E6A-877C-7B8EA4315207}"/>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D2165288-800B-4EFD-A011-C132D9A15637}"/>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3951331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9E8D99A-409B-4EC5-82C7-DC476CC086F3}"/>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AD5825EA-C68B-45F3-95BD-054E1F546CBD}"/>
              </a:ext>
            </a:extLst>
          </p:cNvPr>
          <p:cNvSpPr>
            <a:spLocks noGrp="1"/>
          </p:cNvSpPr>
          <p:nvPr>
            <p:ph type="dt" sz="half" idx="10"/>
          </p:nvPr>
        </p:nvSpPr>
        <p:spPr/>
        <p:txBody>
          <a:bodyPr/>
          <a:lstStyle/>
          <a:p>
            <a:fld id="{C78DD926-77D4-40FB-84D0-EB51607C9856}" type="datetimeFigureOut">
              <a:rPr lang="it-IT" smtClean="0"/>
              <a:t>04/12/2019</a:t>
            </a:fld>
            <a:endParaRPr lang="it-IT"/>
          </a:p>
        </p:txBody>
      </p:sp>
      <p:sp>
        <p:nvSpPr>
          <p:cNvPr id="4" name="Segnaposto piè di pagina 3">
            <a:extLst>
              <a:ext uri="{FF2B5EF4-FFF2-40B4-BE49-F238E27FC236}">
                <a16:creationId xmlns:a16="http://schemas.microsoft.com/office/drawing/2014/main" id="{1EFB75E8-C7FD-48DA-B54B-76463707BFF5}"/>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5806E38D-ECC9-46F5-875A-80032D2B6D87}"/>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3085827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DF176242-D6B4-40BA-9969-AF87859EB98F}"/>
              </a:ext>
            </a:extLst>
          </p:cNvPr>
          <p:cNvSpPr>
            <a:spLocks noGrp="1"/>
          </p:cNvSpPr>
          <p:nvPr>
            <p:ph type="dt" sz="half" idx="10"/>
          </p:nvPr>
        </p:nvSpPr>
        <p:spPr/>
        <p:txBody>
          <a:bodyPr/>
          <a:lstStyle/>
          <a:p>
            <a:fld id="{C78DD926-77D4-40FB-84D0-EB51607C9856}" type="datetimeFigureOut">
              <a:rPr lang="it-IT" smtClean="0"/>
              <a:t>04/12/2019</a:t>
            </a:fld>
            <a:endParaRPr lang="it-IT"/>
          </a:p>
        </p:txBody>
      </p:sp>
      <p:sp>
        <p:nvSpPr>
          <p:cNvPr id="3" name="Segnaposto piè di pagina 2">
            <a:extLst>
              <a:ext uri="{FF2B5EF4-FFF2-40B4-BE49-F238E27FC236}">
                <a16:creationId xmlns:a16="http://schemas.microsoft.com/office/drawing/2014/main" id="{7C7930C8-48CC-46A2-AD10-A07F25752B5D}"/>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ECC42BD0-22EC-4C8B-B6C1-A773C146332F}"/>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1802529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B92315A-A02E-4CDB-9A20-F6D48E7E2711}"/>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D40D5D10-DEB6-4C87-B537-C9CC05282FA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45A0F9AB-94AD-4028-9056-FF47A68AC8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7DDEC612-8FFC-4043-A0C6-EE8334905D99}"/>
              </a:ext>
            </a:extLst>
          </p:cNvPr>
          <p:cNvSpPr>
            <a:spLocks noGrp="1"/>
          </p:cNvSpPr>
          <p:nvPr>
            <p:ph type="dt" sz="half" idx="10"/>
          </p:nvPr>
        </p:nvSpPr>
        <p:spPr/>
        <p:txBody>
          <a:bodyPr/>
          <a:lstStyle/>
          <a:p>
            <a:fld id="{C78DD926-77D4-40FB-84D0-EB51607C9856}" type="datetimeFigureOut">
              <a:rPr lang="it-IT" smtClean="0"/>
              <a:t>04/12/2019</a:t>
            </a:fld>
            <a:endParaRPr lang="it-IT"/>
          </a:p>
        </p:txBody>
      </p:sp>
      <p:sp>
        <p:nvSpPr>
          <p:cNvPr id="6" name="Segnaposto piè di pagina 5">
            <a:extLst>
              <a:ext uri="{FF2B5EF4-FFF2-40B4-BE49-F238E27FC236}">
                <a16:creationId xmlns:a16="http://schemas.microsoft.com/office/drawing/2014/main" id="{6A4EE26D-3AF8-46D3-A9F5-C2DEDB18C6E3}"/>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458C15E4-0F71-46B6-BFE9-0ECE9D62A4EE}"/>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9576366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1E06F1C-EF5B-40F3-AC2A-807DD046F8D0}"/>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5763266D-B780-4C93-8897-AA83ADC73B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D154EF1F-AD29-4F10-8453-F8B84722AB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25921D40-D5AF-4B46-9D95-56339B27AD69}"/>
              </a:ext>
            </a:extLst>
          </p:cNvPr>
          <p:cNvSpPr>
            <a:spLocks noGrp="1"/>
          </p:cNvSpPr>
          <p:nvPr>
            <p:ph type="dt" sz="half" idx="10"/>
          </p:nvPr>
        </p:nvSpPr>
        <p:spPr/>
        <p:txBody>
          <a:bodyPr/>
          <a:lstStyle/>
          <a:p>
            <a:fld id="{C78DD926-77D4-40FB-84D0-EB51607C9856}" type="datetimeFigureOut">
              <a:rPr lang="it-IT" smtClean="0"/>
              <a:t>04/12/2019</a:t>
            </a:fld>
            <a:endParaRPr lang="it-IT"/>
          </a:p>
        </p:txBody>
      </p:sp>
      <p:sp>
        <p:nvSpPr>
          <p:cNvPr id="6" name="Segnaposto piè di pagina 5">
            <a:extLst>
              <a:ext uri="{FF2B5EF4-FFF2-40B4-BE49-F238E27FC236}">
                <a16:creationId xmlns:a16="http://schemas.microsoft.com/office/drawing/2014/main" id="{CF46A472-73DF-4A9F-8F87-FE080CCD56CF}"/>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6E7BE524-AF4F-4C37-A0F4-5D81C8E39663}"/>
              </a:ext>
            </a:extLst>
          </p:cNvPr>
          <p:cNvSpPr>
            <a:spLocks noGrp="1"/>
          </p:cNvSpPr>
          <p:nvPr>
            <p:ph type="sldNum" sz="quarter" idx="12"/>
          </p:nvPr>
        </p:nvSpPr>
        <p:spPr/>
        <p:txBody>
          <a:bodyPr/>
          <a:lstStyle/>
          <a:p>
            <a:fld id="{6ED33C75-FE4A-49DE-92CC-38164CB2A2B0}" type="slidenum">
              <a:rPr lang="it-IT" smtClean="0"/>
              <a:t>‹#›</a:t>
            </a:fld>
            <a:endParaRPr lang="it-IT"/>
          </a:p>
        </p:txBody>
      </p:sp>
    </p:spTree>
    <p:extLst>
      <p:ext uri="{BB962C8B-B14F-4D97-AF65-F5344CB8AC3E}">
        <p14:creationId xmlns:p14="http://schemas.microsoft.com/office/powerpoint/2010/main" val="2226479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9FA4493F-6366-4777-996B-F6382E5DEE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B5D183B9-A2EE-48EF-8EAE-5BFB873597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F425F258-EEB6-4C92-BFA2-E7090A137A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8DD926-77D4-40FB-84D0-EB51607C9856}" type="datetimeFigureOut">
              <a:rPr lang="it-IT" smtClean="0"/>
              <a:t>04/12/2019</a:t>
            </a:fld>
            <a:endParaRPr lang="it-IT"/>
          </a:p>
        </p:txBody>
      </p:sp>
      <p:sp>
        <p:nvSpPr>
          <p:cNvPr id="5" name="Segnaposto piè di pagina 4">
            <a:extLst>
              <a:ext uri="{FF2B5EF4-FFF2-40B4-BE49-F238E27FC236}">
                <a16:creationId xmlns:a16="http://schemas.microsoft.com/office/drawing/2014/main" id="{93185BD9-E696-45FE-8261-E2817E94F5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8092C72A-B118-4683-B1B0-0CD875A38C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D33C75-FE4A-49DE-92CC-38164CB2A2B0}" type="slidenum">
              <a:rPr lang="it-IT" smtClean="0"/>
              <a:t>‹#›</a:t>
            </a:fld>
            <a:endParaRPr lang="it-IT"/>
          </a:p>
        </p:txBody>
      </p:sp>
    </p:spTree>
    <p:extLst>
      <p:ext uri="{BB962C8B-B14F-4D97-AF65-F5344CB8AC3E}">
        <p14:creationId xmlns:p14="http://schemas.microsoft.com/office/powerpoint/2010/main" val="21049789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4.svg"/></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jpg"/><Relationship Id="rId12"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3.jpg"/><Relationship Id="rId11" Type="http://schemas.openxmlformats.org/officeDocument/2006/relationships/image" Target="../media/image18.png"/><Relationship Id="rId5" Type="http://schemas.openxmlformats.org/officeDocument/2006/relationships/image" Target="../media/image4.JPG"/><Relationship Id="rId10" Type="http://schemas.openxmlformats.org/officeDocument/2006/relationships/image" Target="../media/image17.png"/><Relationship Id="rId4" Type="http://schemas.openxmlformats.org/officeDocument/2006/relationships/image" Target="../media/image4.svg"/><Relationship Id="rId9"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4.JPG"/><Relationship Id="rId4" Type="http://schemas.openxmlformats.org/officeDocument/2006/relationships/image" Target="../media/image4.sv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png"/><Relationship Id="rId7"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4.JPG"/><Relationship Id="rId4" Type="http://schemas.openxmlformats.org/officeDocument/2006/relationships/image" Target="../media/image4.svg"/><Relationship Id="rId9"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4.JPG"/><Relationship Id="rId4" Type="http://schemas.openxmlformats.org/officeDocument/2006/relationships/image" Target="../media/image4.svg"/></Relationships>
</file>

<file path=ppt/slides/_rels/slide22.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3.png"/><Relationship Id="rId7" Type="http://schemas.openxmlformats.org/officeDocument/2006/relationships/diagramLayout" Target="../diagrams/layout1.xml"/><Relationship Id="rId12"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diagramData" Target="../diagrams/data1.xml"/><Relationship Id="rId11" Type="http://schemas.openxmlformats.org/officeDocument/2006/relationships/image" Target="../media/image27.jpeg"/><Relationship Id="rId5" Type="http://schemas.openxmlformats.org/officeDocument/2006/relationships/image" Target="../media/image4.JPG"/><Relationship Id="rId10" Type="http://schemas.microsoft.com/office/2007/relationships/diagramDrawing" Target="../diagrams/drawing1.xml"/><Relationship Id="rId4" Type="http://schemas.openxmlformats.org/officeDocument/2006/relationships/image" Target="../media/image4.svg"/><Relationship Id="rId9" Type="http://schemas.openxmlformats.org/officeDocument/2006/relationships/diagramColors" Target="../diagrams/colors1.xml"/></Relationships>
</file>

<file path=ppt/slides/_rels/slide23.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3.png"/><Relationship Id="rId7" Type="http://schemas.openxmlformats.org/officeDocument/2006/relationships/diagramLayout" Target="../diagrams/layout2.xm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diagramData" Target="../diagrams/data2.xml"/><Relationship Id="rId11" Type="http://schemas.openxmlformats.org/officeDocument/2006/relationships/image" Target="../media/image29.png"/><Relationship Id="rId5" Type="http://schemas.openxmlformats.org/officeDocument/2006/relationships/image" Target="../media/image4.JPG"/><Relationship Id="rId10" Type="http://schemas.microsoft.com/office/2007/relationships/diagramDrawing" Target="../diagrams/drawing2.xml"/><Relationship Id="rId4" Type="http://schemas.openxmlformats.org/officeDocument/2006/relationships/image" Target="../media/image4.svg"/><Relationship Id="rId9" Type="http://schemas.openxmlformats.org/officeDocument/2006/relationships/diagramColors" Target="../diagrams/colors2.xml"/></Relationships>
</file>

<file path=ppt/slides/_rels/slide2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png"/><Relationship Id="rId7"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4.JPG"/><Relationship Id="rId4" Type="http://schemas.openxmlformats.org/officeDocument/2006/relationships/image" Target="../media/image4.svg"/><Relationship Id="rId9"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4.sv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6.jp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35.jpg"/><Relationship Id="rId5" Type="http://schemas.openxmlformats.org/officeDocument/2006/relationships/image" Target="../media/image4.JPG"/><Relationship Id="rId4" Type="http://schemas.openxmlformats.org/officeDocument/2006/relationships/image" Target="../media/image40.svg"/></Relationships>
</file>

<file path=ppt/slides/_rels/slide27.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7.png"/><Relationship Id="rId7"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40.png"/></Relationships>
</file>

<file path=ppt/slides/_rels/slide28.xml.rels><?xml version="1.0" encoding="UTF-8" standalone="yes"?>
<Relationships xmlns="http://schemas.openxmlformats.org/package/2006/relationships"><Relationship Id="rId8" Type="http://schemas.openxmlformats.org/officeDocument/2006/relationships/image" Target="../media/image43.jpg"/><Relationship Id="rId3" Type="http://schemas.openxmlformats.org/officeDocument/2006/relationships/image" Target="../media/image3.png"/><Relationship Id="rId7" Type="http://schemas.openxmlformats.org/officeDocument/2006/relationships/image" Target="../media/image42.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41.jfif"/><Relationship Id="rId5" Type="http://schemas.openxmlformats.org/officeDocument/2006/relationships/image" Target="../media/image4.JPG"/><Relationship Id="rId4" Type="http://schemas.openxmlformats.org/officeDocument/2006/relationships/image" Target="../media/image4.svg"/><Relationship Id="rId9" Type="http://schemas.openxmlformats.org/officeDocument/2006/relationships/image" Target="../media/image44.png"/></Relationships>
</file>

<file path=ppt/slides/_rels/slide29.xml.rels><?xml version="1.0" encoding="UTF-8" standalone="yes"?>
<Relationships xmlns="http://schemas.openxmlformats.org/package/2006/relationships"><Relationship Id="rId8" Type="http://schemas.openxmlformats.org/officeDocument/2006/relationships/image" Target="../media/image46.jfif"/><Relationship Id="rId3" Type="http://schemas.openxmlformats.org/officeDocument/2006/relationships/image" Target="../media/image3.png"/><Relationship Id="rId7" Type="http://schemas.microsoft.com/office/2007/relationships/hdphoto" Target="../media/hdphoto1.wdp"/><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JPG"/><Relationship Id="rId4" Type="http://schemas.openxmlformats.org/officeDocument/2006/relationships/image" Target="../media/image4.sv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4.svg"/></Relationships>
</file>

<file path=ppt/slides/_rels/slide30.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3.png"/><Relationship Id="rId7"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4.JPG"/><Relationship Id="rId4" Type="http://schemas.openxmlformats.org/officeDocument/2006/relationships/image" Target="../media/image4.sv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JPG"/><Relationship Id="rId4" Type="http://schemas.openxmlformats.org/officeDocument/2006/relationships/image" Target="../media/image4.sv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51.jpg"/><Relationship Id="rId5" Type="http://schemas.openxmlformats.org/officeDocument/2006/relationships/image" Target="../media/image4.JPG"/><Relationship Id="rId4" Type="http://schemas.openxmlformats.org/officeDocument/2006/relationships/image" Target="../media/image4.sv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4.sv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6" name="Rectangle 5"/>
          <p:cNvSpPr/>
          <p:nvPr/>
        </p:nvSpPr>
        <p:spPr>
          <a:xfrm>
            <a:off x="5540581" y="6543028"/>
            <a:ext cx="915471" cy="324293"/>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33542" y="223285"/>
            <a:ext cx="2103652" cy="1460649"/>
          </a:xfrm>
          <a:prstGeom prst="rect">
            <a:avLst/>
          </a:prstGeom>
        </p:spPr>
      </p:pic>
      <p:sp>
        <p:nvSpPr>
          <p:cNvPr id="5" name="Rectangle 4"/>
          <p:cNvSpPr/>
          <p:nvPr/>
        </p:nvSpPr>
        <p:spPr>
          <a:xfrm>
            <a:off x="53340" y="1588496"/>
            <a:ext cx="4980202" cy="1840504"/>
          </a:xfrm>
          <a:prstGeom prst="rect">
            <a:avLst/>
          </a:prstGeom>
        </p:spPr>
        <p:txBody>
          <a:bodyPr wrap="square">
            <a:spAutoFit/>
          </a:bodyPr>
          <a:lstStyle/>
          <a:p>
            <a:pPr marL="85725" algn="r">
              <a:spcBef>
                <a:spcPct val="20000"/>
              </a:spcBef>
              <a:defRPr/>
            </a:pPr>
            <a:r>
              <a:rPr lang="en-GB" altLang="en-US" sz="48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32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endParaRPr>
          </a:p>
          <a:p>
            <a:pPr marL="85725" algn="r">
              <a:spcBef>
                <a:spcPct val="20000"/>
              </a:spcBef>
              <a:defRPr/>
            </a:pP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sp>
        <p:nvSpPr>
          <p:cNvPr id="10" name="Rectangle 12"/>
          <p:cNvSpPr/>
          <p:nvPr/>
        </p:nvSpPr>
        <p:spPr>
          <a:xfrm>
            <a:off x="441900" y="5732145"/>
            <a:ext cx="3631571" cy="892552"/>
          </a:xfrm>
          <a:prstGeom prst="rect">
            <a:avLst/>
          </a:prstGeom>
        </p:spPr>
        <p:txBody>
          <a:bodyPr wrap="square">
            <a:spAutoFit/>
          </a:bodyPr>
          <a:lstStyle/>
          <a:p>
            <a:r>
              <a:rPr lang="en-US" sz="2800" b="1" dirty="0">
                <a:solidFill>
                  <a:schemeClr val="bg1"/>
                </a:solidFill>
                <a:latin typeface="Trebuchet MS" panose="020B0603020202020204" pitchFamily="34" charset="0"/>
              </a:rPr>
              <a:t>05 December 2019</a:t>
            </a:r>
          </a:p>
          <a:p>
            <a:r>
              <a:rPr lang="en-US" sz="2400" b="1" dirty="0">
                <a:solidFill>
                  <a:schemeClr val="bg1"/>
                </a:solidFill>
                <a:latin typeface="Trebuchet MS" panose="020B0603020202020204" pitchFamily="34" charset="0"/>
              </a:rPr>
              <a:t>Brussels</a:t>
            </a:r>
            <a:endParaRPr lang="x-none" sz="2400" b="1" dirty="0">
              <a:solidFill>
                <a:schemeClr val="bg1"/>
              </a:solidFill>
              <a:latin typeface="Trebuchet MS" panose="020B0603020202020204" pitchFamily="34" charset="0"/>
            </a:endParaRPr>
          </a:p>
        </p:txBody>
      </p:sp>
      <p:sp>
        <p:nvSpPr>
          <p:cNvPr id="7" name="Rectangle 4">
            <a:extLst>
              <a:ext uri="{FF2B5EF4-FFF2-40B4-BE49-F238E27FC236}">
                <a16:creationId xmlns:a16="http://schemas.microsoft.com/office/drawing/2014/main" id="{79A224E0-D090-42A9-B177-1569CFD3E6CF}"/>
              </a:ext>
            </a:extLst>
          </p:cNvPr>
          <p:cNvSpPr/>
          <p:nvPr/>
        </p:nvSpPr>
        <p:spPr>
          <a:xfrm>
            <a:off x="5399302" y="3536129"/>
            <a:ext cx="6032028" cy="1569660"/>
          </a:xfrm>
          <a:prstGeom prst="rect">
            <a:avLst/>
          </a:prstGeom>
        </p:spPr>
        <p:txBody>
          <a:bodyPr wrap="square">
            <a:spAutoFit/>
          </a:bodyPr>
          <a:lstStyle/>
          <a:p>
            <a:pPr marL="85725" algn="r">
              <a:spcBef>
                <a:spcPct val="20000"/>
              </a:spcBef>
              <a:defRPr/>
            </a:pPr>
            <a:r>
              <a:rPr lang="en-GB" altLang="en-US" sz="4800" b="1" dirty="0" smtClean="0">
                <a:solidFill>
                  <a:srgbClr val="FFFFFF"/>
                </a:solidFill>
                <a:effectLst>
                  <a:outerShdw blurRad="50800" dist="38100" dir="5400000" algn="t" rotWithShape="0">
                    <a:prstClr val="black">
                      <a:alpha val="40000"/>
                    </a:prstClr>
                  </a:outerShdw>
                </a:effectLst>
                <a:latin typeface="Trebuchet MS" panose="020B0603020202020204" pitchFamily="34" charset="0"/>
              </a:rPr>
              <a:t>What is “new” </a:t>
            </a:r>
            <a:r>
              <a:rPr lang="en-GB" altLang="en-US" sz="48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in the Water sector</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21921960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21619" y="1479928"/>
            <a:ext cx="8964488" cy="575209"/>
          </a:xfrm>
        </p:spPr>
        <p:txBody>
          <a:bodyPr>
            <a:normAutofit/>
          </a:bodyPr>
          <a:lstStyle/>
          <a:p>
            <a:r>
              <a:rPr lang="es-ES_tradnl" sz="2400" b="1" dirty="0">
                <a:solidFill>
                  <a:schemeClr val="accent4"/>
                </a:solidFill>
                <a:ea typeface="+mn-ea"/>
                <a:cs typeface="+mn-cs"/>
              </a:rPr>
              <a:t>HONG KONG</a:t>
            </a:r>
            <a:r>
              <a:rPr lang="es-ES_tradnl" sz="2300" b="1" dirty="0">
                <a:solidFill>
                  <a:schemeClr val="accent4"/>
                </a:solidFill>
                <a:ea typeface="+mn-ea"/>
                <a:cs typeface="+mn-cs"/>
              </a:rPr>
              <a:t>:  Eau de </a:t>
            </a:r>
            <a:r>
              <a:rPr lang="es-ES_tradnl" sz="2300" b="1" dirty="0" err="1">
                <a:solidFill>
                  <a:schemeClr val="accent4"/>
                </a:solidFill>
                <a:ea typeface="+mn-ea"/>
                <a:cs typeface="+mn-cs"/>
              </a:rPr>
              <a:t>mer</a:t>
            </a:r>
            <a:r>
              <a:rPr lang="es-ES_tradnl" sz="2300" b="1" dirty="0">
                <a:solidFill>
                  <a:schemeClr val="accent4"/>
                </a:solidFill>
                <a:ea typeface="+mn-ea"/>
                <a:cs typeface="+mn-cs"/>
              </a:rPr>
              <a:t>: 270 </a:t>
            </a:r>
            <a:r>
              <a:rPr lang="es-ES_tradnl" sz="2300" b="1" dirty="0" err="1">
                <a:solidFill>
                  <a:schemeClr val="accent4"/>
                </a:solidFill>
                <a:ea typeface="+mn-ea"/>
                <a:cs typeface="+mn-cs"/>
              </a:rPr>
              <a:t>millions</a:t>
            </a:r>
            <a:r>
              <a:rPr lang="es-ES_tradnl" sz="2300" b="1" dirty="0">
                <a:solidFill>
                  <a:schemeClr val="accent4"/>
                </a:solidFill>
                <a:ea typeface="+mn-ea"/>
                <a:cs typeface="+mn-cs"/>
              </a:rPr>
              <a:t> m3/</a:t>
            </a:r>
            <a:r>
              <a:rPr lang="es-ES_tradnl" sz="2300" b="1" dirty="0" err="1">
                <a:solidFill>
                  <a:schemeClr val="accent4"/>
                </a:solidFill>
                <a:ea typeface="+mn-ea"/>
                <a:cs typeface="+mn-cs"/>
              </a:rPr>
              <a:t>an</a:t>
            </a:r>
            <a:r>
              <a:rPr lang="es-ES_tradnl" sz="2300" b="1" dirty="0">
                <a:solidFill>
                  <a:schemeClr val="accent4"/>
                </a:solidFill>
                <a:ea typeface="+mn-ea"/>
                <a:cs typeface="+mn-cs"/>
              </a:rPr>
              <a:t>    </a:t>
            </a:r>
            <a:endParaRPr lang="es-ES_tradnl" sz="2300" b="1" dirty="0">
              <a:solidFill>
                <a:schemeClr val="accent4"/>
              </a:solidFill>
              <a:ea typeface="+mn-ea"/>
              <a:cs typeface="+mn-cs"/>
            </a:endParaRPr>
          </a:p>
        </p:txBody>
      </p:sp>
      <p:sp>
        <p:nvSpPr>
          <p:cNvPr id="3" name="2 Marcador de contenido"/>
          <p:cNvSpPr>
            <a:spLocks noGrp="1"/>
          </p:cNvSpPr>
          <p:nvPr>
            <p:ph idx="1"/>
          </p:nvPr>
        </p:nvSpPr>
        <p:spPr>
          <a:xfrm>
            <a:off x="4382317" y="2190938"/>
            <a:ext cx="7423401" cy="4383597"/>
          </a:xfrm>
        </p:spPr>
        <p:txBody>
          <a:bodyPr>
            <a:normAutofit fontScale="25000" lnSpcReduction="20000"/>
          </a:bodyPr>
          <a:lstStyle/>
          <a:p>
            <a:r>
              <a:rPr lang="fr-FR" sz="8000" b="1" dirty="0">
                <a:latin typeface="+mj-lt"/>
              </a:rPr>
              <a:t>Traitement</a:t>
            </a:r>
            <a:r>
              <a:rPr lang="fr-FR" sz="8000" dirty="0">
                <a:latin typeface="+mj-lt"/>
              </a:rPr>
              <a:t>: différent de l'eau douce: filtres et chlore</a:t>
            </a:r>
          </a:p>
          <a:p>
            <a:r>
              <a:rPr lang="fr-FR" sz="8000" dirty="0">
                <a:latin typeface="+mj-lt"/>
              </a:rPr>
              <a:t>Pompée vers des réservoirs. </a:t>
            </a:r>
          </a:p>
          <a:p>
            <a:r>
              <a:rPr lang="fr-FR" sz="8000" dirty="0">
                <a:latin typeface="+mj-lt"/>
              </a:rPr>
              <a:t>Les systèmes de canalisation, 1.500 km</a:t>
            </a:r>
          </a:p>
          <a:p>
            <a:r>
              <a:rPr lang="fr-FR" sz="8000" b="1" dirty="0">
                <a:latin typeface="+mj-lt"/>
              </a:rPr>
              <a:t>Résister à la corrosion </a:t>
            </a:r>
            <a:r>
              <a:rPr lang="fr-FR" sz="8000" dirty="0">
                <a:latin typeface="+mj-lt"/>
              </a:rPr>
              <a:t>(acier doux revêtu de ciment recouvert de mortier), et PVC</a:t>
            </a:r>
            <a:endParaRPr lang="es-ES" sz="8000" dirty="0">
              <a:latin typeface="+mj-lt"/>
            </a:endParaRPr>
          </a:p>
          <a:p>
            <a:r>
              <a:rPr lang="es-ES" sz="8000" dirty="0" err="1">
                <a:latin typeface="+mj-lt"/>
              </a:rPr>
              <a:t>Aéroport</a:t>
            </a:r>
            <a:r>
              <a:rPr lang="es-ES" sz="8000" dirty="0">
                <a:latin typeface="+mj-lt"/>
              </a:rPr>
              <a:t>: </a:t>
            </a:r>
            <a:r>
              <a:rPr lang="fr-FR" sz="8000" dirty="0">
                <a:latin typeface="+mj-lt"/>
              </a:rPr>
              <a:t>127.000 </a:t>
            </a:r>
            <a:r>
              <a:rPr lang="fr-FR" sz="8000" dirty="0" err="1">
                <a:latin typeface="+mj-lt"/>
              </a:rPr>
              <a:t>passag</a:t>
            </a:r>
            <a:r>
              <a:rPr lang="fr-FR" sz="8000" dirty="0">
                <a:latin typeface="+mj-lt"/>
              </a:rPr>
              <a:t>/jour et 60.000 travailleurs</a:t>
            </a:r>
            <a:endParaRPr lang="es-ES" sz="8000" dirty="0">
              <a:latin typeface="+mj-lt"/>
            </a:endParaRPr>
          </a:p>
          <a:p>
            <a:pPr>
              <a:buNone/>
            </a:pPr>
            <a:r>
              <a:rPr lang="fr-FR" sz="8000" dirty="0">
                <a:latin typeface="+mj-lt"/>
              </a:rPr>
              <a:t>                   20 000 mètres³d’eau/jour; dont 41% EM</a:t>
            </a:r>
            <a:endParaRPr lang="es-ES" sz="8000" dirty="0">
              <a:latin typeface="+mj-lt"/>
            </a:endParaRPr>
          </a:p>
          <a:p>
            <a:pPr>
              <a:buNone/>
            </a:pPr>
            <a:r>
              <a:rPr lang="es-ES" sz="8000" b="1" dirty="0">
                <a:latin typeface="+mj-lt"/>
              </a:rPr>
              <a:t>                             </a:t>
            </a:r>
          </a:p>
          <a:p>
            <a:pPr>
              <a:buNone/>
            </a:pPr>
            <a:r>
              <a:rPr lang="es-ES" sz="8000" b="1" dirty="0">
                <a:latin typeface="+mj-lt"/>
              </a:rPr>
              <a:t> </a:t>
            </a:r>
            <a:r>
              <a:rPr lang="es-ES" sz="8000" b="1" dirty="0">
                <a:latin typeface="+mj-lt"/>
              </a:rPr>
              <a:t>                               </a:t>
            </a:r>
            <a:r>
              <a:rPr lang="es-ES" sz="8000" b="1" dirty="0" err="1">
                <a:latin typeface="+mj-lt"/>
              </a:rPr>
              <a:t>Avantages</a:t>
            </a:r>
            <a:r>
              <a:rPr lang="es-ES" sz="8000" dirty="0">
                <a:latin typeface="+mj-lt"/>
              </a:rPr>
              <a:t>:    +  </a:t>
            </a:r>
            <a:r>
              <a:rPr lang="es-ES" sz="8000" dirty="0" err="1">
                <a:latin typeface="+mj-lt"/>
              </a:rPr>
              <a:t>d’eau</a:t>
            </a:r>
            <a:r>
              <a:rPr lang="es-ES" sz="8000" dirty="0">
                <a:latin typeface="+mj-lt"/>
              </a:rPr>
              <a:t> potable    </a:t>
            </a:r>
          </a:p>
          <a:p>
            <a:pPr>
              <a:buNone/>
            </a:pPr>
            <a:r>
              <a:rPr lang="es-ES" sz="8000" dirty="0">
                <a:latin typeface="+mj-lt"/>
              </a:rPr>
              <a:t>			          -  de </a:t>
            </a:r>
            <a:r>
              <a:rPr lang="es-ES" sz="8000" dirty="0" err="1">
                <a:latin typeface="+mj-lt"/>
              </a:rPr>
              <a:t>consommation</a:t>
            </a:r>
            <a:r>
              <a:rPr lang="es-ES" sz="8000" dirty="0">
                <a:latin typeface="+mj-lt"/>
              </a:rPr>
              <a:t> </a:t>
            </a:r>
            <a:r>
              <a:rPr lang="es-ES" sz="8000" dirty="0" err="1">
                <a:latin typeface="+mj-lt"/>
              </a:rPr>
              <a:t>électrique</a:t>
            </a:r>
            <a:endParaRPr lang="es-ES" sz="8000" dirty="0">
              <a:latin typeface="+mj-lt"/>
            </a:endParaRPr>
          </a:p>
          <a:p>
            <a:pPr>
              <a:buNone/>
            </a:pPr>
            <a:r>
              <a:rPr lang="es-ES" sz="8000" dirty="0">
                <a:latin typeface="+mj-lt"/>
              </a:rPr>
              <a:t>                                –  emisión CO2</a:t>
            </a:r>
          </a:p>
          <a:p>
            <a:pPr marL="3140075" indent="-3030538">
              <a:buNone/>
            </a:pPr>
            <a:r>
              <a:rPr lang="es-ES" sz="8000" dirty="0">
                <a:latin typeface="+mj-lt"/>
              </a:rPr>
              <a:t>                                </a:t>
            </a:r>
            <a:r>
              <a:rPr lang="es-ES" sz="8000" b="1" dirty="0">
                <a:latin typeface="+mj-lt"/>
              </a:rPr>
              <a:t>*  </a:t>
            </a:r>
            <a:r>
              <a:rPr lang="fr-FR" sz="8000" b="1" dirty="0">
                <a:latin typeface="+mj-lt"/>
              </a:rPr>
              <a:t>l'effluent salin  moins toxique </a:t>
            </a:r>
            <a:r>
              <a:rPr lang="fr-FR" sz="8000" dirty="0">
                <a:latin typeface="+mj-lt"/>
              </a:rPr>
              <a:t>que celui de l'eau potable. Contribuer à la </a:t>
            </a:r>
            <a:r>
              <a:rPr lang="fr-FR" sz="8000" b="1" dirty="0">
                <a:latin typeface="+mj-lt"/>
              </a:rPr>
              <a:t>conservation de la vie marine </a:t>
            </a:r>
            <a:endParaRPr lang="es-ES_tradnl" sz="2300" dirty="0">
              <a:latin typeface="+mj-lt"/>
            </a:endParaRPr>
          </a:p>
        </p:txBody>
      </p:sp>
      <p:pic>
        <p:nvPicPr>
          <p:cNvPr id="1026" name="Picture 2" descr="Résultat de recherche d'images pour &quot;hong kong use of sea water&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951" y="3762784"/>
            <a:ext cx="3923928" cy="2811751"/>
          </a:xfrm>
          <a:prstGeom prst="rect">
            <a:avLst/>
          </a:prstGeom>
          <a:noFill/>
          <a:extLst>
            <a:ext uri="{909E8E84-426E-40DD-AFC4-6F175D3DCCD1}">
              <a14:hiddenFill xmlns:a14="http://schemas.microsoft.com/office/drawing/2010/main">
                <a:solidFill>
                  <a:srgbClr val="FFFFFF"/>
                </a:solidFill>
              </a14:hiddenFill>
            </a:ext>
          </a:extLst>
        </p:spPr>
      </p:pic>
      <p:pic>
        <p:nvPicPr>
          <p:cNvPr id="5" name="4 Imagen" descr="wave-1694720__340.jpg"/>
          <p:cNvPicPr>
            <a:picLocks noChangeAspect="1"/>
          </p:cNvPicPr>
          <p:nvPr/>
        </p:nvPicPr>
        <p:blipFill rotWithShape="1">
          <a:blip r:embed="rId4" cstate="print"/>
          <a:srcRect t="24540" b="30071"/>
          <a:stretch/>
        </p:blipFill>
        <p:spPr>
          <a:xfrm>
            <a:off x="0" y="0"/>
            <a:ext cx="12192000" cy="1548143"/>
          </a:xfrm>
          <a:prstGeom prst="rect">
            <a:avLst/>
          </a:prstGeom>
        </p:spPr>
      </p:pic>
    </p:spTree>
    <p:extLst>
      <p:ext uri="{BB962C8B-B14F-4D97-AF65-F5344CB8AC3E}">
        <p14:creationId xmlns:p14="http://schemas.microsoft.com/office/powerpoint/2010/main" val="35325278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9944" y="1604078"/>
            <a:ext cx="9144000" cy="565793"/>
          </a:xfrm>
        </p:spPr>
        <p:txBody>
          <a:bodyPr>
            <a:normAutofit/>
          </a:bodyPr>
          <a:lstStyle/>
          <a:p>
            <a:pPr algn="ctr"/>
            <a:r>
              <a:rPr lang="es-ES_tradnl" sz="2400" b="1" dirty="0">
                <a:solidFill>
                  <a:srgbClr val="00CC00"/>
                </a:solidFill>
                <a:ea typeface="+mn-ea"/>
                <a:cs typeface="+mn-cs"/>
              </a:rPr>
              <a:t>L’EAU DE MER ET LE DEVELOPPEMENT </a:t>
            </a:r>
          </a:p>
        </p:txBody>
      </p:sp>
      <p:sp>
        <p:nvSpPr>
          <p:cNvPr id="3" name="2 Marcador de contenido"/>
          <p:cNvSpPr>
            <a:spLocks noGrp="1"/>
          </p:cNvSpPr>
          <p:nvPr>
            <p:ph idx="1"/>
          </p:nvPr>
        </p:nvSpPr>
        <p:spPr>
          <a:xfrm>
            <a:off x="1095469" y="2456772"/>
            <a:ext cx="5505426" cy="4401228"/>
          </a:xfrm>
        </p:spPr>
        <p:txBody>
          <a:bodyPr>
            <a:normAutofit/>
          </a:bodyPr>
          <a:lstStyle/>
          <a:p>
            <a:pPr>
              <a:buNone/>
            </a:pPr>
            <a:r>
              <a:rPr lang="fr-FR" sz="2300" b="1" dirty="0">
                <a:latin typeface="+mj-lt"/>
              </a:rPr>
              <a:t>  </a:t>
            </a:r>
            <a:r>
              <a:rPr lang="fr-FR" sz="2000" b="1" dirty="0">
                <a:latin typeface="+mj-lt"/>
              </a:rPr>
              <a:t>Le tourisme (et pas seulement)</a:t>
            </a:r>
            <a:r>
              <a:rPr lang="fr-FR" sz="2000" dirty="0">
                <a:latin typeface="+mj-lt"/>
              </a:rPr>
              <a:t>: source de revenus pour tous les pays </a:t>
            </a:r>
          </a:p>
          <a:p>
            <a:r>
              <a:rPr lang="fr-FR" sz="2000" dirty="0">
                <a:latin typeface="+mj-lt"/>
              </a:rPr>
              <a:t>L’eau de mer, dans les </a:t>
            </a:r>
            <a:r>
              <a:rPr lang="fr-FR" sz="2000" b="1" dirty="0">
                <a:latin typeface="+mj-lt"/>
              </a:rPr>
              <a:t>piscines</a:t>
            </a:r>
            <a:r>
              <a:rPr lang="fr-FR" sz="2000" dirty="0">
                <a:latin typeface="+mj-lt"/>
              </a:rPr>
              <a:t>, et W</a:t>
            </a:r>
            <a:r>
              <a:rPr lang="fr-FR" sz="2000" b="1" dirty="0">
                <a:latin typeface="+mj-lt"/>
              </a:rPr>
              <a:t>C</a:t>
            </a:r>
            <a:r>
              <a:rPr lang="fr-FR" sz="2000" dirty="0">
                <a:latin typeface="+mj-lt"/>
              </a:rPr>
              <a:t>?</a:t>
            </a:r>
          </a:p>
          <a:p>
            <a:r>
              <a:rPr lang="fr-FR" sz="2000" dirty="0">
                <a:latin typeface="+mj-lt"/>
              </a:rPr>
              <a:t>Tourisme plus </a:t>
            </a:r>
            <a:r>
              <a:rPr lang="fr-FR" sz="2000" b="1" dirty="0">
                <a:latin typeface="+mj-lt"/>
              </a:rPr>
              <a:t>durable</a:t>
            </a:r>
            <a:r>
              <a:rPr lang="fr-FR" sz="2000" dirty="0">
                <a:latin typeface="+mj-lt"/>
              </a:rPr>
              <a:t>, économisant 100 l/p/j</a:t>
            </a:r>
          </a:p>
          <a:p>
            <a:r>
              <a:rPr lang="fr-FR" sz="2000" dirty="0">
                <a:latin typeface="+mj-lt"/>
              </a:rPr>
              <a:t>L’eau de mer et la climatisation Hawaï et La Réunion(150 M€)</a:t>
            </a:r>
          </a:p>
          <a:p>
            <a:endParaRPr lang="fr-FR" sz="2000" dirty="0">
              <a:latin typeface="+mj-lt"/>
            </a:endParaRPr>
          </a:p>
          <a:p>
            <a:r>
              <a:rPr lang="fr-FR" sz="2000" dirty="0">
                <a:latin typeface="+mj-lt"/>
              </a:rPr>
              <a:t>Cuba. </a:t>
            </a:r>
            <a:r>
              <a:rPr lang="fr-FR" sz="2000" b="1" dirty="0">
                <a:latin typeface="+mj-lt"/>
              </a:rPr>
              <a:t>Projet «Plus d'eau pour tous</a:t>
            </a:r>
            <a:r>
              <a:rPr lang="fr-FR" sz="2000" dirty="0">
                <a:latin typeface="+mj-lt"/>
              </a:rPr>
              <a:t>» financé par l'</a:t>
            </a:r>
            <a:r>
              <a:rPr lang="fr-FR" sz="2000" b="1" dirty="0">
                <a:latin typeface="+mj-lt"/>
              </a:rPr>
              <a:t>UE</a:t>
            </a:r>
            <a:r>
              <a:rPr lang="fr-FR" sz="2000" dirty="0">
                <a:latin typeface="+mj-lt"/>
              </a:rPr>
              <a:t> et les Pays-Bas. 4 ans. BUT: l’augmentation de la disponibilité de l’eau et une industrie hôtelière plus durable. </a:t>
            </a:r>
          </a:p>
          <a:p>
            <a:pPr marL="109728" indent="0">
              <a:buNone/>
            </a:pPr>
            <a:endParaRPr lang="fr-FR" sz="2000" u="sng" dirty="0">
              <a:latin typeface="+mj-lt"/>
            </a:endParaRPr>
          </a:p>
          <a:p>
            <a:endParaRPr lang="fr-FR" sz="2300" dirty="0">
              <a:latin typeface="+mj-lt"/>
            </a:endParaRPr>
          </a:p>
        </p:txBody>
      </p:sp>
      <p:pic>
        <p:nvPicPr>
          <p:cNvPr id="2050" name="Picture 2" descr="Résultat de recherche d'images pour &quot;use of sea water hotels&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71704" y="4564279"/>
            <a:ext cx="3911352" cy="20757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6" name="Picture 2" descr="Résultat de recherche d'images pour &quot;climatisation par l'eau de mer&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49622" y="1964476"/>
            <a:ext cx="3933434" cy="2444800"/>
          </a:xfrm>
          <a:prstGeom prst="rect">
            <a:avLst/>
          </a:prstGeom>
          <a:noFill/>
          <a:extLst>
            <a:ext uri="{909E8E84-426E-40DD-AFC4-6F175D3DCCD1}">
              <a14:hiddenFill xmlns:a14="http://schemas.microsoft.com/office/drawing/2010/main">
                <a:solidFill>
                  <a:srgbClr val="FFFFFF"/>
                </a:solidFill>
              </a14:hiddenFill>
            </a:ext>
          </a:extLst>
        </p:spPr>
      </p:pic>
      <p:pic>
        <p:nvPicPr>
          <p:cNvPr id="6" name="4 Imagen" descr="wave-1694720__340.jpg"/>
          <p:cNvPicPr>
            <a:picLocks noChangeAspect="1"/>
          </p:cNvPicPr>
          <p:nvPr/>
        </p:nvPicPr>
        <p:blipFill rotWithShape="1">
          <a:blip r:embed="rId5" cstate="print"/>
          <a:srcRect t="24540" b="30071"/>
          <a:stretch/>
        </p:blipFill>
        <p:spPr>
          <a:xfrm>
            <a:off x="0" y="0"/>
            <a:ext cx="12192000" cy="1548143"/>
          </a:xfrm>
          <a:prstGeom prst="rect">
            <a:avLst/>
          </a:prstGeom>
        </p:spPr>
      </p:pic>
    </p:spTree>
    <p:extLst>
      <p:ext uri="{BB962C8B-B14F-4D97-AF65-F5344CB8AC3E}">
        <p14:creationId xmlns:p14="http://schemas.microsoft.com/office/powerpoint/2010/main" val="17337323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24000" y="1459303"/>
            <a:ext cx="9144000" cy="576064"/>
          </a:xfrm>
        </p:spPr>
        <p:txBody>
          <a:bodyPr>
            <a:normAutofit/>
          </a:bodyPr>
          <a:lstStyle/>
          <a:p>
            <a:pPr algn="ctr"/>
            <a:r>
              <a:rPr lang="es-ES_tradnl" sz="2400" b="1" dirty="0">
                <a:solidFill>
                  <a:srgbClr val="00CC00"/>
                </a:solidFill>
                <a:ea typeface="+mn-ea"/>
                <a:cs typeface="+mn-cs"/>
              </a:rPr>
              <a:t>L’EAU DE MER ET LE DEVELOPPEMENT </a:t>
            </a:r>
          </a:p>
        </p:txBody>
      </p:sp>
      <p:sp>
        <p:nvSpPr>
          <p:cNvPr id="3" name="2 Marcador de contenido"/>
          <p:cNvSpPr>
            <a:spLocks noGrp="1"/>
          </p:cNvSpPr>
          <p:nvPr>
            <p:ph idx="1"/>
          </p:nvPr>
        </p:nvSpPr>
        <p:spPr>
          <a:xfrm>
            <a:off x="2752254" y="1946527"/>
            <a:ext cx="6944007" cy="5089752"/>
          </a:xfrm>
        </p:spPr>
        <p:txBody>
          <a:bodyPr>
            <a:normAutofit fontScale="85000" lnSpcReduction="20000"/>
          </a:bodyPr>
          <a:lstStyle/>
          <a:p>
            <a:pPr marL="109728" indent="0">
              <a:buNone/>
            </a:pPr>
            <a:r>
              <a:rPr lang="fr-FR" sz="2400" u="sng" dirty="0">
                <a:latin typeface="+mj-lt"/>
              </a:rPr>
              <a:t>Conclusion</a:t>
            </a:r>
            <a:r>
              <a:rPr lang="fr-FR" sz="2400" u="sng" dirty="0">
                <a:latin typeface="+mj-lt"/>
              </a:rPr>
              <a:t>:</a:t>
            </a:r>
          </a:p>
          <a:p>
            <a:pPr marL="109728" indent="0">
              <a:buNone/>
            </a:pPr>
            <a:endParaRPr lang="fr-FR" sz="2400" u="sng" dirty="0">
              <a:latin typeface="+mj-lt"/>
            </a:endParaRPr>
          </a:p>
          <a:p>
            <a:pPr>
              <a:buNone/>
            </a:pPr>
            <a:r>
              <a:rPr lang="fr-FR" sz="2400" b="1" dirty="0">
                <a:latin typeface="+mj-lt"/>
              </a:rPr>
              <a:t> Utilisation </a:t>
            </a:r>
            <a:r>
              <a:rPr lang="fr-FR" sz="2400" b="1" dirty="0">
                <a:latin typeface="+mj-lt"/>
              </a:rPr>
              <a:t>EM </a:t>
            </a:r>
            <a:r>
              <a:rPr lang="fr-FR" sz="2400" dirty="0">
                <a:latin typeface="+mj-lt"/>
              </a:rPr>
              <a:t>assainissement: </a:t>
            </a:r>
            <a:r>
              <a:rPr lang="fr-FR" sz="2400" dirty="0">
                <a:latin typeface="+mj-lt"/>
              </a:rPr>
              <a:t>a</a:t>
            </a:r>
            <a:r>
              <a:rPr lang="fr-FR" sz="2400" b="1" dirty="0">
                <a:latin typeface="+mj-lt"/>
              </a:rPr>
              <a:t>nalyse </a:t>
            </a:r>
            <a:r>
              <a:rPr lang="fr-FR" sz="2400" b="1" dirty="0">
                <a:latin typeface="+mj-lt"/>
              </a:rPr>
              <a:t>préalable avantages/coûts</a:t>
            </a:r>
            <a:endParaRPr lang="fr-FR" sz="2400" dirty="0">
              <a:latin typeface="+mj-lt"/>
            </a:endParaRPr>
          </a:p>
          <a:p>
            <a:r>
              <a:rPr lang="fr-FR" sz="2400" dirty="0">
                <a:latin typeface="+mj-lt"/>
              </a:rPr>
              <a:t>A) déterminer </a:t>
            </a:r>
            <a:r>
              <a:rPr lang="fr-FR" sz="2400" u="sng" dirty="0">
                <a:latin typeface="+mj-lt"/>
              </a:rPr>
              <a:t>les zones</a:t>
            </a:r>
            <a:r>
              <a:rPr lang="fr-FR" sz="2400" dirty="0">
                <a:latin typeface="+mj-lt"/>
              </a:rPr>
              <a:t>  côtières</a:t>
            </a:r>
          </a:p>
          <a:p>
            <a:r>
              <a:rPr lang="fr-FR" sz="2400" dirty="0">
                <a:latin typeface="+mj-lt"/>
              </a:rPr>
              <a:t>B) déterminer </a:t>
            </a:r>
            <a:r>
              <a:rPr lang="fr-FR" sz="2400" u="sng" dirty="0">
                <a:latin typeface="+mj-lt"/>
              </a:rPr>
              <a:t>distance</a:t>
            </a:r>
            <a:r>
              <a:rPr lang="fr-FR" sz="2400" dirty="0">
                <a:latin typeface="+mj-lt"/>
              </a:rPr>
              <a:t> maximale</a:t>
            </a:r>
          </a:p>
          <a:p>
            <a:pPr marL="109728" indent="0">
              <a:buNone/>
            </a:pPr>
            <a:r>
              <a:rPr lang="fr-FR" sz="2400" dirty="0">
                <a:latin typeface="+mj-lt"/>
              </a:rPr>
              <a:t> système dual </a:t>
            </a:r>
            <a:r>
              <a:rPr lang="fr-FR" sz="2400" b="1" dirty="0">
                <a:latin typeface="+mj-lt"/>
              </a:rPr>
              <a:t>économiquement </a:t>
            </a:r>
            <a:r>
              <a:rPr lang="fr-FR" sz="2400" b="1" dirty="0">
                <a:latin typeface="+mj-lt"/>
              </a:rPr>
              <a:t>réalisable </a:t>
            </a:r>
            <a:endParaRPr lang="es-ES" sz="2400" dirty="0">
              <a:latin typeface="+mj-lt"/>
            </a:endParaRPr>
          </a:p>
          <a:p>
            <a:pPr>
              <a:buNone/>
            </a:pPr>
            <a:r>
              <a:rPr lang="fr-FR" sz="2300" dirty="0">
                <a:latin typeface="+mj-lt"/>
              </a:rPr>
              <a:t>                     </a:t>
            </a:r>
          </a:p>
          <a:p>
            <a:pPr>
              <a:buNone/>
            </a:pPr>
            <a:r>
              <a:rPr lang="fr-FR" sz="2300" b="1" dirty="0" smtClean="0">
                <a:latin typeface="+mj-lt"/>
              </a:rPr>
              <a:t>Les </a:t>
            </a:r>
            <a:r>
              <a:rPr lang="fr-FR" sz="2300" b="1" dirty="0">
                <a:latin typeface="+mj-lt"/>
              </a:rPr>
              <a:t>prévisions </a:t>
            </a:r>
            <a:r>
              <a:rPr lang="fr-FR" sz="2300" dirty="0">
                <a:latin typeface="+mj-lt"/>
              </a:rPr>
              <a:t>du projet: </a:t>
            </a:r>
          </a:p>
          <a:p>
            <a:pPr>
              <a:buNone/>
            </a:pPr>
            <a:r>
              <a:rPr lang="fr-FR" sz="2300" dirty="0">
                <a:latin typeface="+mj-lt"/>
              </a:rPr>
              <a:t>     </a:t>
            </a:r>
            <a:r>
              <a:rPr lang="fr-FR" sz="2300" b="1" dirty="0">
                <a:latin typeface="+mj-lt"/>
              </a:rPr>
              <a:t>L’utilisation</a:t>
            </a:r>
            <a:r>
              <a:rPr lang="fr-FR" sz="2300" dirty="0">
                <a:latin typeface="+mj-lt"/>
              </a:rPr>
              <a:t> de l’EM </a:t>
            </a:r>
            <a:r>
              <a:rPr lang="fr-FR" sz="2300" b="1" dirty="0">
                <a:latin typeface="+mj-lt"/>
              </a:rPr>
              <a:t>20%</a:t>
            </a:r>
            <a:r>
              <a:rPr lang="fr-FR" sz="2300" dirty="0">
                <a:latin typeface="+mj-lt"/>
              </a:rPr>
              <a:t> de la </a:t>
            </a:r>
            <a:r>
              <a:rPr lang="fr-FR" sz="2300" b="1" dirty="0">
                <a:latin typeface="+mj-lt"/>
              </a:rPr>
              <a:t>population</a:t>
            </a:r>
            <a:r>
              <a:rPr lang="fr-FR" sz="2300" dirty="0">
                <a:latin typeface="+mj-lt"/>
              </a:rPr>
              <a:t> (926.275 h)</a:t>
            </a:r>
          </a:p>
          <a:p>
            <a:endParaRPr lang="fr-FR" sz="2300" dirty="0">
              <a:latin typeface="+mj-lt"/>
            </a:endParaRPr>
          </a:p>
          <a:p>
            <a:pPr algn="ctr"/>
            <a:endParaRPr lang="fr-FR" sz="2300" dirty="0">
              <a:latin typeface="+mj-lt"/>
            </a:endParaRPr>
          </a:p>
          <a:p>
            <a:pPr algn="ctr"/>
            <a:endParaRPr lang="fr-FR" sz="2300" dirty="0">
              <a:latin typeface="+mj-lt"/>
            </a:endParaRPr>
          </a:p>
          <a:p>
            <a:pPr>
              <a:spcBef>
                <a:spcPts val="0"/>
              </a:spcBef>
              <a:spcAft>
                <a:spcPts val="600"/>
              </a:spcAft>
              <a:buNone/>
            </a:pPr>
            <a:r>
              <a:rPr lang="fr-FR" sz="2300" b="1" dirty="0">
                <a:latin typeface="+mj-lt"/>
              </a:rPr>
              <a:t>L’économie de 27.788.262 l.</a:t>
            </a:r>
            <a:r>
              <a:rPr lang="fr-FR" sz="2300" dirty="0">
                <a:latin typeface="+mj-lt"/>
              </a:rPr>
              <a:t>eau douce/jour</a:t>
            </a:r>
          </a:p>
          <a:p>
            <a:pPr>
              <a:spcBef>
                <a:spcPts val="0"/>
              </a:spcBef>
              <a:spcAft>
                <a:spcPts val="600"/>
              </a:spcAft>
              <a:buNone/>
            </a:pPr>
            <a:r>
              <a:rPr lang="fr-FR" sz="2300" b="1" dirty="0">
                <a:latin typeface="+mj-lt"/>
              </a:rPr>
              <a:t>La consommation</a:t>
            </a:r>
            <a:r>
              <a:rPr lang="fr-FR" sz="2300" dirty="0">
                <a:latin typeface="+mj-lt"/>
              </a:rPr>
              <a:t> population de </a:t>
            </a:r>
            <a:r>
              <a:rPr lang="fr-FR" sz="2300" b="1" dirty="0">
                <a:latin typeface="+mj-lt"/>
              </a:rPr>
              <a:t>185 255 habitants</a:t>
            </a:r>
            <a:endParaRPr lang="fr-FR" sz="2300" dirty="0">
              <a:latin typeface="+mj-lt"/>
            </a:endParaRPr>
          </a:p>
          <a:p>
            <a:pPr>
              <a:spcBef>
                <a:spcPts val="0"/>
              </a:spcBef>
              <a:spcAft>
                <a:spcPts val="600"/>
              </a:spcAft>
              <a:buNone/>
            </a:pPr>
            <a:r>
              <a:rPr lang="fr-FR" sz="2300" b="1" dirty="0">
                <a:latin typeface="+mj-lt"/>
              </a:rPr>
              <a:t>Réduction</a:t>
            </a:r>
            <a:r>
              <a:rPr lang="fr-FR" sz="2300" dirty="0">
                <a:latin typeface="+mj-lt"/>
              </a:rPr>
              <a:t> l'impact d'une </a:t>
            </a:r>
            <a:r>
              <a:rPr lang="fr-FR" sz="2300" b="1" dirty="0">
                <a:latin typeface="+mj-lt"/>
              </a:rPr>
              <a:t>sécheresse pour trois mois</a:t>
            </a:r>
            <a:endParaRPr lang="es-ES" sz="2300" b="1" dirty="0">
              <a:latin typeface="+mj-lt"/>
            </a:endParaRPr>
          </a:p>
          <a:p>
            <a:endParaRPr lang="es-ES_tradnl" sz="2300" dirty="0">
              <a:latin typeface="+mj-lt"/>
            </a:endParaRPr>
          </a:p>
        </p:txBody>
      </p:sp>
      <p:sp>
        <p:nvSpPr>
          <p:cNvPr id="4" name="3 Flecha derecha"/>
          <p:cNvSpPr/>
          <p:nvPr/>
        </p:nvSpPr>
        <p:spPr>
          <a:xfrm rot="5400000">
            <a:off x="5375920" y="4998428"/>
            <a:ext cx="720080" cy="720080"/>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a:latin typeface="+mj-lt"/>
              </a:rPr>
              <a:t> </a:t>
            </a:r>
            <a:endParaRPr lang="es-ES_tradnl" dirty="0">
              <a:latin typeface="+mj-lt"/>
            </a:endParaRPr>
          </a:p>
        </p:txBody>
      </p:sp>
      <p:pic>
        <p:nvPicPr>
          <p:cNvPr id="5" name="4 Imagen" descr="wave-1694720__340.jpg"/>
          <p:cNvPicPr>
            <a:picLocks noChangeAspect="1"/>
          </p:cNvPicPr>
          <p:nvPr/>
        </p:nvPicPr>
        <p:blipFill rotWithShape="1">
          <a:blip r:embed="rId3" cstate="print"/>
          <a:srcRect t="24540" b="30071"/>
          <a:stretch/>
        </p:blipFill>
        <p:spPr>
          <a:xfrm>
            <a:off x="0" y="0"/>
            <a:ext cx="12192000" cy="1548143"/>
          </a:xfrm>
          <a:prstGeom prst="rect">
            <a:avLst/>
          </a:prstGeom>
        </p:spPr>
      </p:pic>
    </p:spTree>
    <p:extLst>
      <p:ext uri="{BB962C8B-B14F-4D97-AF65-F5344CB8AC3E}">
        <p14:creationId xmlns:p14="http://schemas.microsoft.com/office/powerpoint/2010/main" val="1523177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351984" y="1700324"/>
            <a:ext cx="9144000" cy="482044"/>
          </a:xfrm>
        </p:spPr>
        <p:txBody>
          <a:bodyPr>
            <a:normAutofit/>
          </a:bodyPr>
          <a:lstStyle/>
          <a:p>
            <a:pPr algn="ctr"/>
            <a:r>
              <a:rPr lang="es-ES_tradnl" sz="2400" b="1" dirty="0">
                <a:solidFill>
                  <a:srgbClr val="7030A0"/>
                </a:solidFill>
                <a:ea typeface="+mn-ea"/>
                <a:cs typeface="+mn-cs"/>
              </a:rPr>
              <a:t>L’EAU DE MER ET LES ÉTABLISSEMENTS HUMAINS </a:t>
            </a:r>
          </a:p>
        </p:txBody>
      </p:sp>
      <p:sp>
        <p:nvSpPr>
          <p:cNvPr id="3" name="2 Marcador de contenido"/>
          <p:cNvSpPr>
            <a:spLocks noGrp="1"/>
          </p:cNvSpPr>
          <p:nvPr>
            <p:ph idx="1"/>
          </p:nvPr>
        </p:nvSpPr>
        <p:spPr>
          <a:xfrm>
            <a:off x="1176950" y="2334550"/>
            <a:ext cx="9631378" cy="4392175"/>
          </a:xfrm>
        </p:spPr>
        <p:txBody>
          <a:bodyPr>
            <a:normAutofit/>
          </a:bodyPr>
          <a:lstStyle/>
          <a:p>
            <a:pPr algn="ctr">
              <a:buNone/>
            </a:pPr>
            <a:r>
              <a:rPr lang="fr-FR" sz="2300" b="1" dirty="0">
                <a:latin typeface="+mj-lt"/>
              </a:rPr>
              <a:t>La zone côtière</a:t>
            </a:r>
            <a:r>
              <a:rPr lang="fr-FR" sz="2300" dirty="0">
                <a:latin typeface="+mj-lt"/>
              </a:rPr>
              <a:t>: 60% de la population mondiale</a:t>
            </a:r>
          </a:p>
          <a:p>
            <a:pPr>
              <a:buNone/>
            </a:pPr>
            <a:endParaRPr lang="fr-FR" sz="2000" dirty="0">
              <a:latin typeface="+mj-lt"/>
            </a:endParaRPr>
          </a:p>
          <a:p>
            <a:r>
              <a:rPr lang="fr-FR" sz="2000" dirty="0">
                <a:latin typeface="+mj-lt"/>
              </a:rPr>
              <a:t> </a:t>
            </a:r>
            <a:r>
              <a:rPr lang="fr-FR" sz="2000" b="1" dirty="0">
                <a:solidFill>
                  <a:srgbClr val="7030A0"/>
                </a:solidFill>
                <a:latin typeface="+mj-lt"/>
              </a:rPr>
              <a:t>Assainissement </a:t>
            </a:r>
            <a:r>
              <a:rPr lang="fr-FR" sz="2000" dirty="0">
                <a:latin typeface="+mj-lt"/>
              </a:rPr>
              <a:t>EM. latrines </a:t>
            </a:r>
          </a:p>
          <a:p>
            <a:pPr>
              <a:buNone/>
            </a:pPr>
            <a:r>
              <a:rPr lang="fr-FR" sz="2000" dirty="0">
                <a:latin typeface="+mj-lt"/>
              </a:rPr>
              <a:t>    </a:t>
            </a:r>
            <a:r>
              <a:rPr lang="fr-FR" sz="2000" b="1" dirty="0">
                <a:latin typeface="+mj-lt"/>
              </a:rPr>
              <a:t>camps de réfugiés</a:t>
            </a:r>
            <a:r>
              <a:rPr lang="fr-FR" sz="2000" dirty="0">
                <a:latin typeface="+mj-lt"/>
              </a:rPr>
              <a:t> </a:t>
            </a:r>
            <a:r>
              <a:rPr lang="fr-FR" sz="2000" b="1" dirty="0">
                <a:latin typeface="+mj-lt"/>
              </a:rPr>
              <a:t>camions-citernes</a:t>
            </a:r>
          </a:p>
          <a:p>
            <a:pPr>
              <a:buNone/>
            </a:pPr>
            <a:r>
              <a:rPr lang="fr-FR" sz="2000" b="1" dirty="0">
                <a:latin typeface="+mj-lt"/>
              </a:rPr>
              <a:t>   (conteneurs en plastique)</a:t>
            </a:r>
            <a:endParaRPr lang="fr-FR" sz="2000" dirty="0">
              <a:latin typeface="+mj-lt"/>
            </a:endParaRPr>
          </a:p>
          <a:p>
            <a:r>
              <a:rPr lang="fr-FR" sz="2000" b="1" dirty="0">
                <a:solidFill>
                  <a:srgbClr val="7030A0"/>
                </a:solidFill>
                <a:latin typeface="+mj-lt"/>
              </a:rPr>
              <a:t>Nettoyage</a:t>
            </a:r>
            <a:r>
              <a:rPr lang="fr-FR" sz="2000" dirty="0">
                <a:latin typeface="+mj-lt"/>
              </a:rPr>
              <a:t> </a:t>
            </a:r>
            <a:r>
              <a:rPr lang="fr-FR" sz="2000" u="sng" dirty="0">
                <a:latin typeface="+mj-lt"/>
              </a:rPr>
              <a:t>L’UE autorise l’EM pour le</a:t>
            </a:r>
          </a:p>
          <a:p>
            <a:pPr>
              <a:buNone/>
            </a:pPr>
            <a:r>
              <a:rPr lang="fr-FR" sz="2000" dirty="0">
                <a:latin typeface="+mj-lt"/>
              </a:rPr>
              <a:t>    </a:t>
            </a:r>
            <a:r>
              <a:rPr lang="fr-FR" sz="2000" u="sng" dirty="0">
                <a:latin typeface="+mj-lt"/>
              </a:rPr>
              <a:t>nettoyage </a:t>
            </a:r>
            <a:r>
              <a:rPr lang="fr-FR" sz="2000" dirty="0">
                <a:latin typeface="+mj-lt"/>
              </a:rPr>
              <a:t>des WC, des sols, des</a:t>
            </a:r>
          </a:p>
          <a:p>
            <a:pPr>
              <a:buNone/>
            </a:pPr>
            <a:r>
              <a:rPr lang="fr-FR" sz="2000" dirty="0">
                <a:latin typeface="+mj-lt"/>
              </a:rPr>
              <a:t>    équipements… dans les marchés de</a:t>
            </a:r>
          </a:p>
          <a:p>
            <a:pPr>
              <a:buNone/>
            </a:pPr>
            <a:r>
              <a:rPr lang="fr-FR" sz="2000" dirty="0">
                <a:latin typeface="+mj-lt"/>
              </a:rPr>
              <a:t>    poisson, les criées et ports de pêche</a:t>
            </a:r>
          </a:p>
          <a:p>
            <a:pPr>
              <a:buNone/>
            </a:pPr>
            <a:r>
              <a:rPr lang="fr-FR" sz="2000" dirty="0" smtClean="0">
                <a:solidFill>
                  <a:srgbClr val="7030A0"/>
                </a:solidFill>
                <a:latin typeface="+mj-lt"/>
              </a:rPr>
              <a:t>  </a:t>
            </a:r>
            <a:r>
              <a:rPr lang="fr-FR" sz="2000" dirty="0">
                <a:solidFill>
                  <a:srgbClr val="7030A0"/>
                </a:solidFill>
                <a:latin typeface="+mj-lt"/>
              </a:rPr>
              <a:t>… </a:t>
            </a:r>
            <a:r>
              <a:rPr lang="fr-FR" sz="2000" dirty="0">
                <a:latin typeface="+mj-lt"/>
              </a:rPr>
              <a:t>Et nettoyer </a:t>
            </a:r>
            <a:r>
              <a:rPr lang="fr-FR" sz="2000" b="1" dirty="0">
                <a:solidFill>
                  <a:srgbClr val="7030A0"/>
                </a:solidFill>
                <a:latin typeface="+mj-lt"/>
              </a:rPr>
              <a:t>les latrines, les tentes, les moustiquaires, les poubelles, les clôtures</a:t>
            </a:r>
            <a:r>
              <a:rPr lang="fr-FR" sz="2000" b="1" dirty="0">
                <a:latin typeface="+mj-lt"/>
              </a:rPr>
              <a:t>, </a:t>
            </a:r>
            <a:r>
              <a:rPr lang="fr-FR" sz="2000" u="sng" dirty="0">
                <a:latin typeface="+mj-lt"/>
              </a:rPr>
              <a:t>jamais nettoyés</a:t>
            </a:r>
            <a:r>
              <a:rPr lang="fr-FR" sz="2000" dirty="0">
                <a:latin typeface="+mj-lt"/>
              </a:rPr>
              <a:t> car l’eau douce est un bien trop précieux pour l’utiliser dans ce but</a:t>
            </a:r>
            <a:r>
              <a:rPr lang="fr-FR" sz="2000" dirty="0" smtClean="0">
                <a:latin typeface="+mj-lt"/>
              </a:rPr>
              <a:t>?</a:t>
            </a:r>
            <a:endParaRPr lang="es-ES_tradnl" sz="2300" dirty="0">
              <a:latin typeface="+mj-lt"/>
            </a:endParaRPr>
          </a:p>
        </p:txBody>
      </p:sp>
      <p:pic>
        <p:nvPicPr>
          <p:cNvPr id="6" name="5 Imagen" descr="CARGANDO AGUA recortada.jpg"/>
          <p:cNvPicPr>
            <a:picLocks noChangeAspect="1"/>
          </p:cNvPicPr>
          <p:nvPr/>
        </p:nvPicPr>
        <p:blipFill>
          <a:blip r:embed="rId3" cstate="print"/>
          <a:stretch>
            <a:fillRect/>
          </a:stretch>
        </p:blipFill>
        <p:spPr>
          <a:xfrm>
            <a:off x="6096000" y="3241410"/>
            <a:ext cx="3437937" cy="2578453"/>
          </a:xfrm>
          <a:prstGeom prst="rect">
            <a:avLst/>
          </a:prstGeom>
        </p:spPr>
      </p:pic>
      <p:pic>
        <p:nvPicPr>
          <p:cNvPr id="5" name="4 Imagen" descr="wave-1694720__340.jpg"/>
          <p:cNvPicPr>
            <a:picLocks noChangeAspect="1"/>
          </p:cNvPicPr>
          <p:nvPr/>
        </p:nvPicPr>
        <p:blipFill rotWithShape="1">
          <a:blip r:embed="rId4" cstate="print"/>
          <a:srcRect t="24540" b="30071"/>
          <a:stretch/>
        </p:blipFill>
        <p:spPr>
          <a:xfrm>
            <a:off x="0" y="0"/>
            <a:ext cx="12192000" cy="1548143"/>
          </a:xfrm>
          <a:prstGeom prst="rect">
            <a:avLst/>
          </a:prstGeom>
        </p:spPr>
      </p:pic>
    </p:spTree>
    <p:extLst>
      <p:ext uri="{BB962C8B-B14F-4D97-AF65-F5344CB8AC3E}">
        <p14:creationId xmlns:p14="http://schemas.microsoft.com/office/powerpoint/2010/main" val="23846059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24412" y="1769639"/>
            <a:ext cx="9144000" cy="602369"/>
          </a:xfrm>
        </p:spPr>
        <p:txBody>
          <a:bodyPr>
            <a:normAutofit/>
          </a:bodyPr>
          <a:lstStyle/>
          <a:p>
            <a:pPr algn="ctr"/>
            <a:r>
              <a:rPr lang="es-ES_tradnl" sz="2400" b="1" dirty="0">
                <a:solidFill>
                  <a:srgbClr val="7030A0"/>
                </a:solidFill>
                <a:ea typeface="+mn-ea"/>
                <a:cs typeface="+mn-cs"/>
              </a:rPr>
              <a:t>L’EAU DE MER ET LES ÉTABLISSEMENTS HUMAINS </a:t>
            </a:r>
          </a:p>
        </p:txBody>
      </p:sp>
      <p:sp>
        <p:nvSpPr>
          <p:cNvPr id="3" name="2 Marcador de contenido"/>
          <p:cNvSpPr>
            <a:spLocks noGrp="1"/>
          </p:cNvSpPr>
          <p:nvPr>
            <p:ph idx="1"/>
          </p:nvPr>
        </p:nvSpPr>
        <p:spPr>
          <a:xfrm>
            <a:off x="724278" y="2913972"/>
            <a:ext cx="10827944" cy="3296705"/>
          </a:xfrm>
        </p:spPr>
        <p:txBody>
          <a:bodyPr>
            <a:noAutofit/>
          </a:bodyPr>
          <a:lstStyle/>
          <a:p>
            <a:pPr>
              <a:buNone/>
            </a:pPr>
            <a:r>
              <a:rPr lang="fr-FR" sz="2300" dirty="0" smtClean="0">
                <a:latin typeface="+mj-lt"/>
              </a:rPr>
              <a:t>30.000 </a:t>
            </a:r>
            <a:r>
              <a:rPr lang="fr-FR" sz="2300" dirty="0">
                <a:latin typeface="+mj-lt"/>
              </a:rPr>
              <a:t>femmes et 400.000 </a:t>
            </a:r>
            <a:r>
              <a:rPr lang="fr-FR" sz="2300" dirty="0" smtClean="0">
                <a:latin typeface="+mj-lt"/>
              </a:rPr>
              <a:t> nouveau-nés meurent/an par </a:t>
            </a:r>
            <a:r>
              <a:rPr lang="fr-FR" sz="2300" dirty="0">
                <a:latin typeface="+mj-lt"/>
              </a:rPr>
              <a:t>le </a:t>
            </a:r>
            <a:endParaRPr lang="fr-FR" sz="2300" dirty="0" smtClean="0">
              <a:latin typeface="+mj-lt"/>
            </a:endParaRPr>
          </a:p>
          <a:p>
            <a:pPr>
              <a:buNone/>
            </a:pPr>
            <a:r>
              <a:rPr lang="fr-FR" sz="2300" dirty="0" smtClean="0">
                <a:latin typeface="+mj-lt"/>
              </a:rPr>
              <a:t>manque </a:t>
            </a:r>
            <a:r>
              <a:rPr lang="fr-FR" sz="2300" dirty="0">
                <a:latin typeface="+mj-lt"/>
              </a:rPr>
              <a:t>d'eau, </a:t>
            </a:r>
            <a:r>
              <a:rPr lang="fr-FR" sz="2300" dirty="0" smtClean="0">
                <a:latin typeface="+mj-lt"/>
              </a:rPr>
              <a:t>d'assainissement et mauvaises pratiques</a:t>
            </a:r>
          </a:p>
          <a:p>
            <a:pPr>
              <a:buNone/>
            </a:pPr>
            <a:r>
              <a:rPr lang="fr-FR" sz="2300" dirty="0" smtClean="0">
                <a:latin typeface="+mj-lt"/>
              </a:rPr>
              <a:t>de </a:t>
            </a:r>
            <a:r>
              <a:rPr lang="fr-FR" sz="2300" dirty="0">
                <a:latin typeface="+mj-lt"/>
              </a:rPr>
              <a:t>lavage </a:t>
            </a:r>
            <a:r>
              <a:rPr lang="fr-FR" sz="2300" dirty="0" smtClean="0">
                <a:latin typeface="+mj-lt"/>
              </a:rPr>
              <a:t>mains </a:t>
            </a:r>
            <a:r>
              <a:rPr lang="fr-FR" sz="2300" dirty="0">
                <a:latin typeface="+mj-lt"/>
              </a:rPr>
              <a:t>(OMS)</a:t>
            </a:r>
          </a:p>
          <a:p>
            <a:pPr>
              <a:buNone/>
            </a:pPr>
            <a:r>
              <a:rPr lang="fr-FR" sz="2300" b="1" dirty="0">
                <a:latin typeface="+mj-lt"/>
              </a:rPr>
              <a:t>  </a:t>
            </a:r>
          </a:p>
          <a:p>
            <a:pPr>
              <a:buNone/>
            </a:pPr>
            <a:r>
              <a:rPr lang="fr-FR" sz="2300" b="1" dirty="0">
                <a:latin typeface="+mj-lt"/>
              </a:rPr>
              <a:t>  Camps de réfugiés/</a:t>
            </a:r>
            <a:r>
              <a:rPr lang="fr-FR" sz="2300" b="1" dirty="0" err="1">
                <a:latin typeface="+mj-lt"/>
              </a:rPr>
              <a:t>settlements</a:t>
            </a:r>
            <a:r>
              <a:rPr lang="fr-FR" sz="2300" b="1" dirty="0">
                <a:latin typeface="+mj-lt"/>
              </a:rPr>
              <a:t>: </a:t>
            </a:r>
            <a:r>
              <a:rPr lang="fr-FR" sz="2300" b="1" dirty="0" err="1">
                <a:solidFill>
                  <a:srgbClr val="7030A0"/>
                </a:solidFill>
                <a:latin typeface="+mj-lt"/>
              </a:rPr>
              <a:t>Hygène</a:t>
            </a:r>
            <a:r>
              <a:rPr lang="fr-FR" sz="2300" b="1" dirty="0">
                <a:solidFill>
                  <a:srgbClr val="7030A0"/>
                </a:solidFill>
                <a:latin typeface="+mj-lt"/>
              </a:rPr>
              <a:t> EM </a:t>
            </a:r>
            <a:r>
              <a:rPr lang="fr-FR" sz="2300" b="1" dirty="0">
                <a:latin typeface="+mj-lt"/>
              </a:rPr>
              <a:t>pour laver les </a:t>
            </a:r>
            <a:r>
              <a:rPr lang="fr-FR" sz="2300" b="1" dirty="0">
                <a:solidFill>
                  <a:srgbClr val="7030A0"/>
                </a:solidFill>
                <a:latin typeface="+mj-lt"/>
              </a:rPr>
              <a:t>mains, visage, pieds </a:t>
            </a:r>
            <a:r>
              <a:rPr lang="fr-FR" sz="2300" b="1" dirty="0">
                <a:latin typeface="+mj-lt"/>
              </a:rPr>
              <a:t>(savons EM!!)</a:t>
            </a:r>
            <a:r>
              <a:rPr lang="fr-FR" sz="2300" dirty="0">
                <a:latin typeface="+mj-lt"/>
              </a:rPr>
              <a:t>                                   </a:t>
            </a:r>
          </a:p>
          <a:p>
            <a:pPr>
              <a:buNone/>
            </a:pPr>
            <a:r>
              <a:rPr lang="fr-FR" sz="2300" dirty="0">
                <a:latin typeface="+mj-lt"/>
              </a:rPr>
              <a:t>    </a:t>
            </a:r>
          </a:p>
          <a:p>
            <a:pPr>
              <a:buNone/>
            </a:pPr>
            <a:r>
              <a:rPr lang="fr-FR" sz="2300" dirty="0">
                <a:latin typeface="+mj-lt"/>
              </a:rPr>
              <a:t>   L’EM: respecter les exigences sanitaires et contrôles </a:t>
            </a:r>
            <a:r>
              <a:rPr lang="fr-FR" sz="2300" b="1" dirty="0">
                <a:latin typeface="+mj-lt"/>
              </a:rPr>
              <a:t>Directive sur les eaux de baignade </a:t>
            </a:r>
            <a:r>
              <a:rPr lang="fr-FR" sz="2300" dirty="0">
                <a:latin typeface="+mj-lt"/>
              </a:rPr>
              <a:t>(2006/7/CE): mêmes </a:t>
            </a:r>
            <a:r>
              <a:rPr lang="fr-FR" sz="2300" b="1" dirty="0">
                <a:latin typeface="+mj-lt"/>
              </a:rPr>
              <a:t>exigences</a:t>
            </a:r>
            <a:r>
              <a:rPr lang="fr-FR" sz="2300" dirty="0">
                <a:latin typeface="+mj-lt"/>
              </a:rPr>
              <a:t> lorsque nous amenons nos enfants à la </a:t>
            </a:r>
            <a:r>
              <a:rPr lang="fr-FR" sz="2300" b="1" dirty="0" smtClean="0">
                <a:latin typeface="+mj-lt"/>
              </a:rPr>
              <a:t>mer.</a:t>
            </a:r>
            <a:endParaRPr lang="fr-FR" sz="2300" dirty="0">
              <a:latin typeface="+mj-lt"/>
            </a:endParaRPr>
          </a:p>
          <a:p>
            <a:endParaRPr lang="es-ES_tradnl" sz="2300" dirty="0">
              <a:latin typeface="+mj-lt"/>
            </a:endParaRPr>
          </a:p>
        </p:txBody>
      </p:sp>
      <p:pic>
        <p:nvPicPr>
          <p:cNvPr id="4" name="3 Imagen" descr="descarga (1).jpg"/>
          <p:cNvPicPr>
            <a:picLocks noChangeAspect="1"/>
          </p:cNvPicPr>
          <p:nvPr/>
        </p:nvPicPr>
        <p:blipFill>
          <a:blip r:embed="rId3" cstate="print"/>
          <a:stretch>
            <a:fillRect/>
          </a:stretch>
        </p:blipFill>
        <p:spPr>
          <a:xfrm>
            <a:off x="8321924" y="2739177"/>
            <a:ext cx="2772816" cy="1800200"/>
          </a:xfrm>
          <a:prstGeom prst="rect">
            <a:avLst/>
          </a:prstGeom>
        </p:spPr>
      </p:pic>
      <p:pic>
        <p:nvPicPr>
          <p:cNvPr id="5" name="4 Imagen" descr="wave-1694720__340.jpg"/>
          <p:cNvPicPr>
            <a:picLocks noChangeAspect="1"/>
          </p:cNvPicPr>
          <p:nvPr/>
        </p:nvPicPr>
        <p:blipFill rotWithShape="1">
          <a:blip r:embed="rId4" cstate="print"/>
          <a:srcRect t="24540" b="30071"/>
          <a:stretch/>
        </p:blipFill>
        <p:spPr>
          <a:xfrm>
            <a:off x="0" y="0"/>
            <a:ext cx="12192000" cy="1548143"/>
          </a:xfrm>
          <a:prstGeom prst="rect">
            <a:avLst/>
          </a:prstGeom>
        </p:spPr>
      </p:pic>
    </p:spTree>
    <p:extLst>
      <p:ext uri="{BB962C8B-B14F-4D97-AF65-F5344CB8AC3E}">
        <p14:creationId xmlns:p14="http://schemas.microsoft.com/office/powerpoint/2010/main" val="20890011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614535" y="1615730"/>
            <a:ext cx="9144000" cy="584262"/>
          </a:xfrm>
        </p:spPr>
        <p:txBody>
          <a:bodyPr>
            <a:normAutofit/>
          </a:bodyPr>
          <a:lstStyle/>
          <a:p>
            <a:pPr algn="ctr"/>
            <a:r>
              <a:rPr lang="es-ES_tradnl" sz="2400" b="1" dirty="0">
                <a:solidFill>
                  <a:srgbClr val="7030A0"/>
                </a:solidFill>
                <a:ea typeface="+mn-ea"/>
                <a:cs typeface="+mn-cs"/>
              </a:rPr>
              <a:t>L’EAU DE MER ET LES ÉTABLISSEMENTS HUMAINS </a:t>
            </a:r>
          </a:p>
        </p:txBody>
      </p:sp>
      <p:sp>
        <p:nvSpPr>
          <p:cNvPr id="3" name="2 Marcador de contenido"/>
          <p:cNvSpPr>
            <a:spLocks noGrp="1"/>
          </p:cNvSpPr>
          <p:nvPr>
            <p:ph idx="1"/>
          </p:nvPr>
        </p:nvSpPr>
        <p:spPr>
          <a:xfrm>
            <a:off x="1981200" y="2960482"/>
            <a:ext cx="8229600" cy="3614053"/>
          </a:xfrm>
        </p:spPr>
        <p:txBody>
          <a:bodyPr>
            <a:normAutofit fontScale="77500" lnSpcReduction="20000"/>
          </a:bodyPr>
          <a:lstStyle/>
          <a:p>
            <a:pPr>
              <a:buNone/>
            </a:pPr>
            <a:r>
              <a:rPr lang="fr-FR" sz="2500" dirty="0" smtClean="0">
                <a:latin typeface="+mj-lt"/>
              </a:rPr>
              <a:t>Les </a:t>
            </a:r>
            <a:r>
              <a:rPr lang="fr-FR" sz="2500" b="1" dirty="0">
                <a:latin typeface="+mj-lt"/>
              </a:rPr>
              <a:t>femmes et les petites filles</a:t>
            </a:r>
          </a:p>
          <a:p>
            <a:pPr>
              <a:buNone/>
            </a:pPr>
            <a:r>
              <a:rPr lang="fr-FR" sz="2500" dirty="0">
                <a:latin typeface="+mj-lt"/>
              </a:rPr>
              <a:t>parcourent en moyenne 6 </a:t>
            </a:r>
            <a:r>
              <a:rPr lang="fr-FR" sz="2500" dirty="0" err="1">
                <a:latin typeface="+mj-lt"/>
              </a:rPr>
              <a:t>klm</a:t>
            </a:r>
            <a:r>
              <a:rPr lang="fr-FR" sz="2500" dirty="0">
                <a:latin typeface="+mj-lt"/>
              </a:rPr>
              <a:t>/j</a:t>
            </a:r>
          </a:p>
          <a:p>
            <a:pPr>
              <a:buNone/>
            </a:pPr>
            <a:r>
              <a:rPr lang="fr-FR" sz="2500" dirty="0">
                <a:latin typeface="+mj-lt"/>
              </a:rPr>
              <a:t>transporter 20 l. d’eau (UNICEF)</a:t>
            </a:r>
          </a:p>
          <a:p>
            <a:pPr>
              <a:buNone/>
            </a:pPr>
            <a:r>
              <a:rPr lang="fr-FR" sz="2500" dirty="0">
                <a:solidFill>
                  <a:srgbClr val="7030A0"/>
                </a:solidFill>
                <a:latin typeface="+mj-lt"/>
              </a:rPr>
              <a:t> </a:t>
            </a:r>
          </a:p>
          <a:p>
            <a:pPr>
              <a:buNone/>
            </a:pPr>
            <a:r>
              <a:rPr lang="fr-FR" sz="2500" dirty="0" smtClean="0">
                <a:solidFill>
                  <a:srgbClr val="7030A0"/>
                </a:solidFill>
                <a:latin typeface="+mj-lt"/>
              </a:rPr>
              <a:t>UTILISATION </a:t>
            </a:r>
            <a:r>
              <a:rPr lang="fr-FR" sz="2500" dirty="0">
                <a:solidFill>
                  <a:srgbClr val="7030A0"/>
                </a:solidFill>
                <a:latin typeface="+mj-lt"/>
              </a:rPr>
              <a:t>DE L’EM: </a:t>
            </a:r>
            <a:r>
              <a:rPr lang="fr-FR" sz="2500" b="1" dirty="0">
                <a:solidFill>
                  <a:srgbClr val="7030A0"/>
                </a:solidFill>
                <a:latin typeface="+mj-lt"/>
              </a:rPr>
              <a:t>économiser l’eau douce</a:t>
            </a:r>
          </a:p>
          <a:p>
            <a:pPr>
              <a:buNone/>
            </a:pPr>
            <a:endParaRPr lang="fr-FR" sz="2500" dirty="0">
              <a:latin typeface="+mj-lt"/>
            </a:endParaRPr>
          </a:p>
          <a:p>
            <a:pPr>
              <a:buNone/>
            </a:pPr>
            <a:endParaRPr lang="fr-FR" sz="2500" dirty="0">
              <a:latin typeface="+mj-lt"/>
            </a:endParaRPr>
          </a:p>
          <a:p>
            <a:pPr>
              <a:buNone/>
            </a:pPr>
            <a:endParaRPr lang="fr-FR" sz="2500" dirty="0">
              <a:latin typeface="+mj-lt"/>
            </a:endParaRPr>
          </a:p>
          <a:p>
            <a:r>
              <a:rPr lang="fr-FR" sz="2500" dirty="0">
                <a:latin typeface="+mj-lt"/>
              </a:rPr>
              <a:t>Plus du temps pour </a:t>
            </a:r>
            <a:r>
              <a:rPr lang="fr-FR" sz="2500" b="1" dirty="0">
                <a:latin typeface="+mj-lt"/>
              </a:rPr>
              <a:t>aller à l’école </a:t>
            </a:r>
            <a:r>
              <a:rPr lang="fr-FR" sz="2500" dirty="0">
                <a:latin typeface="+mj-lt"/>
              </a:rPr>
              <a:t>pour les petites filles et </a:t>
            </a:r>
            <a:r>
              <a:rPr lang="fr-FR" sz="2500" b="1" dirty="0">
                <a:latin typeface="+mj-lt"/>
              </a:rPr>
              <a:t>rêver </a:t>
            </a:r>
            <a:r>
              <a:rPr lang="fr-FR" sz="2500" dirty="0">
                <a:latin typeface="+mj-lt"/>
              </a:rPr>
              <a:t>d'un avenir différent à celui de leurs mères</a:t>
            </a:r>
          </a:p>
          <a:p>
            <a:r>
              <a:rPr lang="fr-FR" sz="2500" b="1" dirty="0">
                <a:latin typeface="+mj-lt"/>
              </a:rPr>
              <a:t>Réduction</a:t>
            </a:r>
            <a:r>
              <a:rPr lang="fr-FR" sz="2500" dirty="0">
                <a:latin typeface="+mj-lt"/>
              </a:rPr>
              <a:t> risque de </a:t>
            </a:r>
            <a:r>
              <a:rPr lang="fr-FR" sz="2500" b="1" dirty="0">
                <a:latin typeface="+mj-lt"/>
              </a:rPr>
              <a:t>violence </a:t>
            </a:r>
            <a:r>
              <a:rPr lang="fr-FR" sz="2500" dirty="0">
                <a:latin typeface="+mj-lt"/>
              </a:rPr>
              <a:t>et </a:t>
            </a:r>
            <a:r>
              <a:rPr lang="fr-FR" sz="2500" b="1" dirty="0">
                <a:latin typeface="+mj-lt"/>
              </a:rPr>
              <a:t>agression sexuelle</a:t>
            </a:r>
            <a:endParaRPr lang="es-ES" sz="2500" dirty="0">
              <a:latin typeface="+mj-lt"/>
            </a:endParaRPr>
          </a:p>
          <a:p>
            <a:endParaRPr lang="es-ES" sz="3000" dirty="0">
              <a:latin typeface="+mj-lt"/>
            </a:endParaRPr>
          </a:p>
          <a:p>
            <a:endParaRPr lang="es-ES_tradnl" sz="2300" dirty="0">
              <a:latin typeface="+mj-lt"/>
            </a:endParaRPr>
          </a:p>
        </p:txBody>
      </p:sp>
      <p:pic>
        <p:nvPicPr>
          <p:cNvPr id="6" name="5 Imagen" descr="Fadoul-Midjiguir-Mangalme-FOTO-Intermon_EDIIMA20141118_0942_13 (1).jpg"/>
          <p:cNvPicPr>
            <a:picLocks noChangeAspect="1"/>
          </p:cNvPicPr>
          <p:nvPr/>
        </p:nvPicPr>
        <p:blipFill>
          <a:blip r:embed="rId3" cstate="print"/>
          <a:stretch>
            <a:fillRect/>
          </a:stretch>
        </p:blipFill>
        <p:spPr>
          <a:xfrm>
            <a:off x="7620191" y="2895300"/>
            <a:ext cx="2880320" cy="1872208"/>
          </a:xfrm>
          <a:prstGeom prst="rect">
            <a:avLst/>
          </a:prstGeom>
        </p:spPr>
      </p:pic>
      <p:sp>
        <p:nvSpPr>
          <p:cNvPr id="7" name="6 Flecha derecha"/>
          <p:cNvSpPr/>
          <p:nvPr/>
        </p:nvSpPr>
        <p:spPr>
          <a:xfrm rot="5400000">
            <a:off x="5250011" y="4673341"/>
            <a:ext cx="720080" cy="720080"/>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a:latin typeface="+mj-lt"/>
              </a:rPr>
              <a:t> </a:t>
            </a:r>
            <a:endParaRPr lang="es-ES_tradnl" dirty="0">
              <a:latin typeface="+mj-lt"/>
            </a:endParaRPr>
          </a:p>
        </p:txBody>
      </p:sp>
      <p:pic>
        <p:nvPicPr>
          <p:cNvPr id="8" name="4 Imagen" descr="wave-1694720__340.jpg"/>
          <p:cNvPicPr>
            <a:picLocks noChangeAspect="1"/>
          </p:cNvPicPr>
          <p:nvPr/>
        </p:nvPicPr>
        <p:blipFill rotWithShape="1">
          <a:blip r:embed="rId4" cstate="print"/>
          <a:srcRect t="24540" b="30071"/>
          <a:stretch/>
        </p:blipFill>
        <p:spPr>
          <a:xfrm>
            <a:off x="0" y="0"/>
            <a:ext cx="12192000" cy="1548143"/>
          </a:xfrm>
          <a:prstGeom prst="rect">
            <a:avLst/>
          </a:prstGeom>
        </p:spPr>
      </p:pic>
    </p:spTree>
    <p:extLst>
      <p:ext uri="{BB962C8B-B14F-4D97-AF65-F5344CB8AC3E}">
        <p14:creationId xmlns:p14="http://schemas.microsoft.com/office/powerpoint/2010/main" val="42168420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24000" y="764704"/>
            <a:ext cx="9144000" cy="1080120"/>
          </a:xfrm>
          <a:effectLst>
            <a:glow rad="228600">
              <a:schemeClr val="accent2">
                <a:satMod val="175000"/>
                <a:alpha val="40000"/>
              </a:schemeClr>
            </a:glow>
          </a:effectLst>
        </p:spPr>
        <p:txBody>
          <a:bodyPr>
            <a:noAutofit/>
          </a:bodyPr>
          <a:lstStyle/>
          <a:p>
            <a:pPr algn="ctr"/>
            <a:r>
              <a:rPr lang="es-ES_tradnl" sz="2400" b="1" dirty="0">
                <a:solidFill>
                  <a:srgbClr val="00B0F0"/>
                </a:solidFill>
              </a:rPr>
              <a:t/>
            </a:r>
            <a:br>
              <a:rPr lang="es-ES_tradnl" sz="2400" b="1" dirty="0">
                <a:solidFill>
                  <a:srgbClr val="00B0F0"/>
                </a:solidFill>
              </a:rPr>
            </a:br>
            <a:r>
              <a:rPr lang="es-ES_tradnl" sz="2400" b="1" dirty="0">
                <a:solidFill>
                  <a:srgbClr val="00B0F0"/>
                </a:solidFill>
              </a:rPr>
              <a:t>DEFI: IL EST PRIORITAIRE D’ALLER AU-DELÁ D’UNE VISION LIMITANTE EM</a:t>
            </a:r>
            <a:endParaRPr lang="es-ES_tradnl" sz="2400" b="1" dirty="0">
              <a:solidFill>
                <a:srgbClr val="00B0F0"/>
              </a:solidFill>
              <a:ea typeface="+mn-ea"/>
              <a:cs typeface="+mn-cs"/>
            </a:endParaRPr>
          </a:p>
        </p:txBody>
      </p:sp>
      <p:sp>
        <p:nvSpPr>
          <p:cNvPr id="3" name="2 Marcador de contenido"/>
          <p:cNvSpPr>
            <a:spLocks noGrp="1"/>
          </p:cNvSpPr>
          <p:nvPr>
            <p:ph idx="1"/>
          </p:nvPr>
        </p:nvSpPr>
        <p:spPr>
          <a:xfrm>
            <a:off x="1981200" y="1484784"/>
            <a:ext cx="8229600" cy="5089752"/>
          </a:xfrm>
        </p:spPr>
        <p:txBody>
          <a:bodyPr>
            <a:normAutofit/>
          </a:bodyPr>
          <a:lstStyle/>
          <a:p>
            <a:pPr>
              <a:buNone/>
            </a:pPr>
            <a:endParaRPr lang="es-ES" sz="2500" dirty="0">
              <a:latin typeface="+mj-lt"/>
            </a:endParaRPr>
          </a:p>
          <a:p>
            <a:pPr>
              <a:buNone/>
            </a:pPr>
            <a:r>
              <a:rPr lang="fr-FR" sz="2400" dirty="0">
                <a:solidFill>
                  <a:srgbClr val="00B0F0"/>
                </a:solidFill>
                <a:latin typeface="+mj-lt"/>
              </a:rPr>
              <a:t>   </a:t>
            </a:r>
            <a:r>
              <a:rPr lang="fr-FR" sz="2400" dirty="0" smtClean="0">
                <a:latin typeface="+mj-lt"/>
              </a:rPr>
              <a:t>   </a:t>
            </a:r>
            <a:r>
              <a:rPr lang="fr-FR" sz="2400" dirty="0">
                <a:latin typeface="+mj-lt"/>
              </a:rPr>
              <a:t>Lors que la disponibilité d’eau diminue chaque jour, la </a:t>
            </a:r>
            <a:r>
              <a:rPr lang="fr-FR" sz="2400" b="1" dirty="0">
                <a:latin typeface="+mj-lt"/>
              </a:rPr>
              <a:t>coopération internationale </a:t>
            </a:r>
            <a:r>
              <a:rPr lang="fr-FR" sz="2400" dirty="0">
                <a:latin typeface="+mj-lt"/>
              </a:rPr>
              <a:t>peut-elle se permettre de </a:t>
            </a:r>
            <a:r>
              <a:rPr lang="fr-FR" sz="2400" b="1" dirty="0">
                <a:latin typeface="+mj-lt"/>
              </a:rPr>
              <a:t>tourner le dos à l'eau de mer qui représente 97% de l'eau de la planète</a:t>
            </a:r>
            <a:r>
              <a:rPr lang="fr-FR" sz="2400" dirty="0">
                <a:latin typeface="+mj-lt"/>
              </a:rPr>
              <a:t>? </a:t>
            </a:r>
          </a:p>
          <a:p>
            <a:endParaRPr lang="es-ES_tradnl" sz="2300" dirty="0">
              <a:latin typeface="+mj-lt"/>
            </a:endParaRPr>
          </a:p>
        </p:txBody>
      </p:sp>
      <p:sp>
        <p:nvSpPr>
          <p:cNvPr id="41985" name="Rectangle 1"/>
          <p:cNvSpPr>
            <a:spLocks noChangeArrowheads="1"/>
          </p:cNvSpPr>
          <p:nvPr/>
        </p:nvSpPr>
        <p:spPr bwMode="auto">
          <a:xfrm>
            <a:off x="2838121" y="432247"/>
            <a:ext cx="6515758"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just" fontAlgn="base">
              <a:spcBef>
                <a:spcPct val="0"/>
              </a:spcBef>
              <a:spcAft>
                <a:spcPct val="0"/>
              </a:spcAft>
            </a:pPr>
            <a:r>
              <a:rPr lang="fr-FR" sz="2400" dirty="0">
                <a:solidFill>
                  <a:srgbClr val="014593"/>
                </a:solidFill>
                <a:latin typeface="Calibri" pitchFamily="34" charset="0"/>
                <a:ea typeface="Calibri" pitchFamily="34" charset="0"/>
                <a:cs typeface="Times New Roman" pitchFamily="18" charset="0"/>
              </a:rPr>
              <a:t>Aller au-delà d'une vision limitante est une priorité</a:t>
            </a:r>
            <a:endParaRPr lang="fr-FR" sz="2400" dirty="0">
              <a:latin typeface="Arial" pitchFamily="34" charset="0"/>
              <a:cs typeface="Arial" pitchFamily="34" charset="0"/>
            </a:endParaRPr>
          </a:p>
        </p:txBody>
      </p:sp>
      <p:pic>
        <p:nvPicPr>
          <p:cNvPr id="5" name="4 Imagen" descr="wave-1694720__340.jpg"/>
          <p:cNvPicPr>
            <a:picLocks noChangeAspect="1"/>
          </p:cNvPicPr>
          <p:nvPr/>
        </p:nvPicPr>
        <p:blipFill>
          <a:blip r:embed="rId3" cstate="print"/>
          <a:stretch>
            <a:fillRect/>
          </a:stretch>
        </p:blipFill>
        <p:spPr>
          <a:xfrm>
            <a:off x="1460626" y="3731392"/>
            <a:ext cx="9144000" cy="3126608"/>
          </a:xfrm>
          <a:prstGeom prst="rect">
            <a:avLst/>
          </a:prstGeom>
        </p:spPr>
      </p:pic>
    </p:spTree>
    <p:extLst>
      <p:ext uri="{BB962C8B-B14F-4D97-AF65-F5344CB8AC3E}">
        <p14:creationId xmlns:p14="http://schemas.microsoft.com/office/powerpoint/2010/main" val="16451131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500743" y="1441110"/>
            <a:ext cx="11304621" cy="584775"/>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sz="3200" dirty="0">
                <a:ea typeface="Calibri" panose="020F0502020204030204" pitchFamily="34" charset="0"/>
                <a:cs typeface="Times New Roman" panose="02020603050405020304" pitchFamily="18" charset="0"/>
              </a:rPr>
              <a:t>3</a:t>
            </a:r>
            <a:r>
              <a:rPr lang="en-GB" sz="3200" dirty="0" smtClean="0">
                <a:ea typeface="Calibri" panose="020F0502020204030204" pitchFamily="34" charset="0"/>
                <a:cs typeface="Times New Roman" panose="02020603050405020304" pitchFamily="18" charset="0"/>
              </a:rPr>
              <a:t>. </a:t>
            </a:r>
            <a:r>
              <a:rPr lang="en-GB" sz="3200" dirty="0">
                <a:ea typeface="Calibri" panose="020F0502020204030204" pitchFamily="34" charset="0"/>
                <a:cs typeface="Times New Roman" panose="02020603050405020304" pitchFamily="18" charset="0"/>
              </a:rPr>
              <a:t>Desalination, what, how, when and how much</a:t>
            </a:r>
            <a:r>
              <a:rPr lang="en-GB" sz="3200" dirty="0" smtClean="0">
                <a:ea typeface="Calibri" panose="020F0502020204030204" pitchFamily="34" charset="0"/>
                <a:cs typeface="Times New Roman" panose="02020603050405020304" pitchFamily="18" charset="0"/>
              </a:rPr>
              <a:t>?</a:t>
            </a:r>
            <a:endParaRPr lang="en-GB" sz="3200" dirty="0">
              <a:ea typeface="Calibri" panose="020F0502020204030204" pitchFamily="34" charset="0"/>
              <a:cs typeface="Times New Roman" panose="02020603050405020304" pitchFamily="18"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sp>
        <p:nvSpPr>
          <p:cNvPr id="16" name="Abgerundetes Rechteck 9"/>
          <p:cNvSpPr/>
          <p:nvPr/>
        </p:nvSpPr>
        <p:spPr>
          <a:xfrm>
            <a:off x="670392" y="5069254"/>
            <a:ext cx="6360416" cy="1393238"/>
          </a:xfrm>
          <a:prstGeom prst="roundRect">
            <a:avLst/>
          </a:prstGeom>
          <a:noFill/>
          <a:ln w="31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Initial stocktaking, technical assistance to establish national Water and Sanitation sector policies</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Capacity building in policy and regulatory framework</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Development of knowledge and communication tools and products</a:t>
            </a:r>
            <a:endParaRPr lang="de-DE" sz="1600" b="1" dirty="0">
              <a:solidFill>
                <a:schemeClr val="bg1"/>
              </a:solidFill>
              <a:latin typeface="Trebuchet MS" panose="020B0603020202020204" pitchFamily="34" charset="0"/>
              <a:ea typeface="Times New Roman"/>
              <a:cs typeface="Arial" panose="020B0604020202020204" pitchFamily="34" charset="0"/>
            </a:endParaRPr>
          </a:p>
        </p:txBody>
      </p:sp>
      <p:sp>
        <p:nvSpPr>
          <p:cNvPr id="18" name="Abgerundetes Rechteck 11"/>
          <p:cNvSpPr/>
          <p:nvPr/>
        </p:nvSpPr>
        <p:spPr>
          <a:xfrm>
            <a:off x="7502050" y="2799362"/>
            <a:ext cx="3874636" cy="757347"/>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action identification and formulation</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19" name="Abgerundetes Rechteck 12"/>
          <p:cNvSpPr/>
          <p:nvPr/>
        </p:nvSpPr>
        <p:spPr>
          <a:xfrm>
            <a:off x="7496597" y="3722619"/>
            <a:ext cx="3888595" cy="882102"/>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Dialogue, coordination and exchange of experience</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20" name="Abgerundetes Rechteck 13"/>
          <p:cNvSpPr/>
          <p:nvPr/>
        </p:nvSpPr>
        <p:spPr>
          <a:xfrm>
            <a:off x="7502050" y="4781297"/>
            <a:ext cx="3874636" cy="1157023"/>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knowledge creation, policy elaboration and communication </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21" name="Rechteck 2"/>
          <p:cNvSpPr/>
          <p:nvPr/>
        </p:nvSpPr>
        <p:spPr>
          <a:xfrm>
            <a:off x="8625056" y="2206306"/>
            <a:ext cx="1894510" cy="517065"/>
          </a:xfrm>
          <a:prstGeom prst="rect">
            <a:avLst/>
          </a:prstGeom>
        </p:spPr>
        <p:txBody>
          <a:bodyPr wrap="square">
            <a:spAutoFit/>
          </a:bodyPr>
          <a:lstStyle/>
          <a:p>
            <a:pPr algn="ctr">
              <a:lnSpc>
                <a:spcPct val="115000"/>
              </a:lnSpc>
              <a:spcBef>
                <a:spcPts val="600"/>
              </a:spcBef>
              <a:spcAft>
                <a:spcPts val="600"/>
              </a:spcAft>
            </a:pPr>
            <a:r>
              <a:rPr lang="en-GB" sz="2400" b="1" dirty="0">
                <a:solidFill>
                  <a:schemeClr val="bg1"/>
                </a:solidFill>
                <a:latin typeface="Trebuchet MS" panose="020B0603020202020204" pitchFamily="34" charset="0"/>
                <a:ea typeface="Times New Roman"/>
                <a:cs typeface="Arial" panose="020B0604020202020204" pitchFamily="34" charset="0"/>
              </a:rPr>
              <a:t>Key results</a:t>
            </a:r>
          </a:p>
        </p:txBody>
      </p:sp>
    </p:spTree>
    <p:extLst>
      <p:ext uri="{BB962C8B-B14F-4D97-AF65-F5344CB8AC3E}">
        <p14:creationId xmlns:p14="http://schemas.microsoft.com/office/powerpoint/2010/main" val="21983123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500743" y="1441110"/>
            <a:ext cx="11304621" cy="584775"/>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sz="3200" dirty="0">
                <a:ea typeface="Calibri" panose="020F0502020204030204" pitchFamily="34" charset="0"/>
                <a:cs typeface="Times New Roman" panose="02020603050405020304" pitchFamily="18" charset="0"/>
              </a:rPr>
              <a:t>4</a:t>
            </a:r>
            <a:r>
              <a:rPr lang="en-GB" sz="3200" dirty="0" smtClean="0">
                <a:ea typeface="Calibri" panose="020F0502020204030204" pitchFamily="34" charset="0"/>
                <a:cs typeface="Times New Roman" panose="02020603050405020304" pitchFamily="18" charset="0"/>
              </a:rPr>
              <a:t>. Water Treatment Plants, are they different from roads?</a:t>
            </a:r>
            <a:endParaRPr lang="en-GB" sz="3200" dirty="0">
              <a:ea typeface="Calibri" panose="020F0502020204030204" pitchFamily="34" charset="0"/>
              <a:cs typeface="Times New Roman" panose="02020603050405020304" pitchFamily="18"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sp>
        <p:nvSpPr>
          <p:cNvPr id="19" name="Abgerundetes Rechteck 12"/>
          <p:cNvSpPr/>
          <p:nvPr/>
        </p:nvSpPr>
        <p:spPr>
          <a:xfrm>
            <a:off x="7496597" y="3722619"/>
            <a:ext cx="3888595" cy="882102"/>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Dialogue, coordination and exchange of experience</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20" name="Abgerundetes Rechteck 13"/>
          <p:cNvSpPr/>
          <p:nvPr/>
        </p:nvSpPr>
        <p:spPr>
          <a:xfrm>
            <a:off x="7502050" y="4781297"/>
            <a:ext cx="3874636" cy="1157023"/>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knowledge creation, policy elaboration and communication </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21" name="Rechteck 2"/>
          <p:cNvSpPr/>
          <p:nvPr/>
        </p:nvSpPr>
        <p:spPr>
          <a:xfrm>
            <a:off x="8625056" y="2206306"/>
            <a:ext cx="1894510" cy="517065"/>
          </a:xfrm>
          <a:prstGeom prst="rect">
            <a:avLst/>
          </a:prstGeom>
        </p:spPr>
        <p:txBody>
          <a:bodyPr wrap="square">
            <a:spAutoFit/>
          </a:bodyPr>
          <a:lstStyle/>
          <a:p>
            <a:pPr algn="ctr">
              <a:lnSpc>
                <a:spcPct val="115000"/>
              </a:lnSpc>
              <a:spcBef>
                <a:spcPts val="600"/>
              </a:spcBef>
              <a:spcAft>
                <a:spcPts val="600"/>
              </a:spcAft>
            </a:pPr>
            <a:r>
              <a:rPr lang="en-GB" sz="2400" b="1" dirty="0">
                <a:solidFill>
                  <a:schemeClr val="bg1"/>
                </a:solidFill>
                <a:latin typeface="Trebuchet MS" panose="020B0603020202020204" pitchFamily="34" charset="0"/>
                <a:ea typeface="Times New Roman"/>
                <a:cs typeface="Arial" panose="020B0604020202020204" pitchFamily="34" charset="0"/>
              </a:rPr>
              <a:t>Key results</a:t>
            </a:r>
          </a:p>
        </p:txBody>
      </p:sp>
      <p:sp>
        <p:nvSpPr>
          <p:cNvPr id="22" name="Rectangle 21"/>
          <p:cNvSpPr/>
          <p:nvPr/>
        </p:nvSpPr>
        <p:spPr>
          <a:xfrm>
            <a:off x="5787177" y="2177964"/>
            <a:ext cx="6185083" cy="3754874"/>
          </a:xfrm>
          <a:prstGeom prst="rect">
            <a:avLst/>
          </a:prstGeom>
        </p:spPr>
        <p:txBody>
          <a:bodyPr wrap="square">
            <a:spAutoFit/>
          </a:bodyPr>
          <a:lstStyle/>
          <a:p>
            <a:pPr>
              <a:spcAft>
                <a:spcPts val="600"/>
              </a:spcAft>
            </a:pPr>
            <a:r>
              <a:rPr lang="en-GB" sz="22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NO technicalities here; there are multiple kind of WWTPs, with </a:t>
            </a:r>
            <a:r>
              <a:rPr lang="en-GB" sz="22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different </a:t>
            </a:r>
            <a:r>
              <a:rPr lang="en-GB" sz="22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peculiarities…</a:t>
            </a:r>
            <a:endParaRPr lang="en-GB" sz="22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a:spcAft>
                <a:spcPts val="600"/>
              </a:spcAft>
            </a:pPr>
            <a:r>
              <a:rPr lang="en-US" sz="22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Likewise Road, WWTPs are </a:t>
            </a:r>
            <a:r>
              <a:rPr lang="en-US" sz="24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low </a:t>
            </a:r>
            <a:r>
              <a:rPr lang="en-US" sz="24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performance </a:t>
            </a:r>
            <a:r>
              <a:rPr lang="en-US" sz="22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(functionality and </a:t>
            </a:r>
            <a:r>
              <a:rPr lang="en-US" sz="22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sustainability) because of </a:t>
            </a:r>
            <a:r>
              <a:rPr lang="en-US" sz="24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law invest </a:t>
            </a:r>
            <a:r>
              <a:rPr lang="en-US" sz="24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in maintenance and </a:t>
            </a:r>
            <a:r>
              <a:rPr lang="en-US" sz="24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capacity</a:t>
            </a:r>
            <a:r>
              <a:rPr lang="en-US" sz="22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 strengthening</a:t>
            </a:r>
            <a:r>
              <a:rPr lang="en-US" sz="22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 </a:t>
            </a:r>
            <a:endParaRPr lang="en-US" sz="22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a:spcAft>
                <a:spcPts val="600"/>
              </a:spcAft>
            </a:pPr>
            <a:r>
              <a:rPr lang="en-US" sz="22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Wider </a:t>
            </a:r>
            <a:r>
              <a:rPr lang="en-US" sz="22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problem being </a:t>
            </a:r>
            <a:r>
              <a:rPr lang="en-US" sz="22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the </a:t>
            </a:r>
            <a:r>
              <a:rPr lang="en-US" sz="24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long ROI </a:t>
            </a:r>
            <a:r>
              <a:rPr lang="en-US" sz="22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and the fact that </a:t>
            </a:r>
            <a:r>
              <a:rPr lang="en-US" sz="22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construction of </a:t>
            </a:r>
            <a:r>
              <a:rPr lang="en-US" sz="24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new infrastructures </a:t>
            </a:r>
            <a:r>
              <a:rPr lang="en-US" sz="22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is always easier to sell politically than operation and </a:t>
            </a:r>
            <a:r>
              <a:rPr lang="en-US" sz="22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maintenance…we have all seen that…</a:t>
            </a:r>
            <a:endParaRPr lang="en-GB" sz="22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5266" y="2788178"/>
            <a:ext cx="5630409" cy="2657856"/>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008" y="2686349"/>
            <a:ext cx="5630408" cy="2861513"/>
          </a:xfrm>
          <a:prstGeom prst="rect">
            <a:avLst/>
          </a:prstGeom>
        </p:spPr>
      </p:pic>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127" y="2666252"/>
            <a:ext cx="5630408" cy="2844032"/>
          </a:xfrm>
          <a:prstGeom prst="rect">
            <a:avLst/>
          </a:prstGeom>
        </p:spPr>
      </p:pic>
      <p:pic>
        <p:nvPicPr>
          <p:cNvPr id="8" name="Picture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127" y="2698971"/>
            <a:ext cx="5630408" cy="2830102"/>
          </a:xfrm>
          <a:prstGeom prst="rect">
            <a:avLst/>
          </a:prstGeom>
        </p:spPr>
      </p:pic>
      <p:pic>
        <p:nvPicPr>
          <p:cNvPr id="6" name="Picture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7127" y="2600721"/>
            <a:ext cx="5630408" cy="2822709"/>
          </a:xfrm>
          <a:prstGeom prst="rect">
            <a:avLst/>
          </a:prstGeom>
        </p:spPr>
      </p:pic>
      <p:pic>
        <p:nvPicPr>
          <p:cNvPr id="4" name="Picture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4821" y="2678645"/>
            <a:ext cx="5630408" cy="2660017"/>
          </a:xfrm>
          <a:prstGeom prst="rect">
            <a:avLst/>
          </a:prstGeom>
        </p:spPr>
      </p:pic>
      <p:pic>
        <p:nvPicPr>
          <p:cNvPr id="1026" name="Picture 2" descr="Résultat de recherche d'images pour &quot;pose de premiere pierre afrique&quo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25058" y="1997248"/>
            <a:ext cx="5980306" cy="2435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999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2999"/>
                                          </p:stCondLst>
                                        </p:cTn>
                                        <p:tgtEl>
                                          <p:spTgt spid="3"/>
                                        </p:tgtEl>
                                        <p:attrNameLst>
                                          <p:attrName>style.visibility</p:attrName>
                                        </p:attrNameLst>
                                      </p:cBhvr>
                                      <p:to>
                                        <p:strVal val="visible"/>
                                      </p:to>
                                    </p:set>
                                  </p:childTnLst>
                                </p:cTn>
                              </p:par>
                            </p:childTnLst>
                          </p:cTn>
                        </p:par>
                        <p:par>
                          <p:cTn id="7" fill="hold">
                            <p:stCondLst>
                              <p:cond delay="3000"/>
                            </p:stCondLst>
                            <p:childTnLst>
                              <p:par>
                                <p:cTn id="8" presetID="1" presetClass="entr" presetSubtype="0" fill="hold" nodeType="afterEffect">
                                  <p:stCondLst>
                                    <p:cond delay="0"/>
                                  </p:stCondLst>
                                  <p:childTnLst>
                                    <p:set>
                                      <p:cBhvr>
                                        <p:cTn id="9" dur="1" fill="hold">
                                          <p:stCondLst>
                                            <p:cond delay="2999"/>
                                          </p:stCondLst>
                                        </p:cTn>
                                        <p:tgtEl>
                                          <p:spTgt spid="7"/>
                                        </p:tgtEl>
                                        <p:attrNameLst>
                                          <p:attrName>style.visibility</p:attrName>
                                        </p:attrNameLst>
                                      </p:cBhvr>
                                      <p:to>
                                        <p:strVal val="visible"/>
                                      </p:to>
                                    </p:set>
                                  </p:childTnLst>
                                </p:cTn>
                              </p:par>
                            </p:childTnLst>
                          </p:cTn>
                        </p:par>
                        <p:par>
                          <p:cTn id="10" fill="hold">
                            <p:stCondLst>
                              <p:cond delay="6000"/>
                            </p:stCondLst>
                            <p:childTnLst>
                              <p:par>
                                <p:cTn id="11" presetID="1" presetClass="entr" presetSubtype="0" fill="hold" nodeType="afterEffect">
                                  <p:stCondLst>
                                    <p:cond delay="0"/>
                                  </p:stCondLst>
                                  <p:childTnLst>
                                    <p:set>
                                      <p:cBhvr>
                                        <p:cTn id="12" dur="1" fill="hold">
                                          <p:stCondLst>
                                            <p:cond delay="2999"/>
                                          </p:stCondLst>
                                        </p:cTn>
                                        <p:tgtEl>
                                          <p:spTgt spid="2"/>
                                        </p:tgtEl>
                                        <p:attrNameLst>
                                          <p:attrName>style.visibility</p:attrName>
                                        </p:attrNameLst>
                                      </p:cBhvr>
                                      <p:to>
                                        <p:strVal val="visible"/>
                                      </p:to>
                                    </p:set>
                                  </p:childTnLst>
                                </p:cTn>
                              </p:par>
                            </p:childTnLst>
                          </p:cTn>
                        </p:par>
                        <p:par>
                          <p:cTn id="13" fill="hold">
                            <p:stCondLst>
                              <p:cond delay="9000"/>
                            </p:stCondLst>
                            <p:childTnLst>
                              <p:par>
                                <p:cTn id="14" presetID="1" presetClass="entr" presetSubtype="0" fill="hold" nodeType="afterEffect">
                                  <p:stCondLst>
                                    <p:cond delay="0"/>
                                  </p:stCondLst>
                                  <p:childTnLst>
                                    <p:set>
                                      <p:cBhvr>
                                        <p:cTn id="15" dur="1" fill="hold">
                                          <p:stCondLst>
                                            <p:cond delay="2999"/>
                                          </p:stCondLst>
                                        </p:cTn>
                                        <p:tgtEl>
                                          <p:spTgt spid="8"/>
                                        </p:tgtEl>
                                        <p:attrNameLst>
                                          <p:attrName>style.visibility</p:attrName>
                                        </p:attrNameLst>
                                      </p:cBhvr>
                                      <p:to>
                                        <p:strVal val="visible"/>
                                      </p:to>
                                    </p:set>
                                  </p:childTnLst>
                                </p:cTn>
                              </p:par>
                            </p:childTnLst>
                          </p:cTn>
                        </p:par>
                        <p:par>
                          <p:cTn id="16" fill="hold">
                            <p:stCondLst>
                              <p:cond delay="12000"/>
                            </p:stCondLst>
                            <p:childTnLst>
                              <p:par>
                                <p:cTn id="17" presetID="1" presetClass="entr" presetSubtype="0" fill="hold" nodeType="afterEffect">
                                  <p:stCondLst>
                                    <p:cond delay="0"/>
                                  </p:stCondLst>
                                  <p:childTnLst>
                                    <p:set>
                                      <p:cBhvr>
                                        <p:cTn id="18" dur="1" fill="hold">
                                          <p:stCondLst>
                                            <p:cond delay="2999"/>
                                          </p:stCondLst>
                                        </p:cTn>
                                        <p:tgtEl>
                                          <p:spTgt spid="6"/>
                                        </p:tgtEl>
                                        <p:attrNameLst>
                                          <p:attrName>style.visibility</p:attrName>
                                        </p:attrNameLst>
                                      </p:cBhvr>
                                      <p:to>
                                        <p:strVal val="visible"/>
                                      </p:to>
                                    </p:set>
                                  </p:childTnLst>
                                </p:cTn>
                              </p:par>
                            </p:childTnLst>
                          </p:cTn>
                        </p:par>
                        <p:par>
                          <p:cTn id="19" fill="hold">
                            <p:stCondLst>
                              <p:cond delay="15000"/>
                            </p:stCondLst>
                            <p:childTnLst>
                              <p:par>
                                <p:cTn id="20" presetID="1" presetClass="entr" presetSubtype="0" fill="hold" nodeType="afterEffect">
                                  <p:stCondLst>
                                    <p:cond delay="0"/>
                                  </p:stCondLst>
                                  <p:childTnLst>
                                    <p:set>
                                      <p:cBhvr>
                                        <p:cTn id="21" dur="1" fill="hold">
                                          <p:stCondLst>
                                            <p:cond delay="2999"/>
                                          </p:stCondLst>
                                        </p:cTn>
                                        <p:tgtEl>
                                          <p:spTgt spid="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nodeType="clickEffect">
                                  <p:stCondLst>
                                    <p:cond delay="0"/>
                                  </p:stCondLst>
                                  <p:childTnLst>
                                    <p:set>
                                      <p:cBhvr>
                                        <p:cTn id="25" dur="1" fill="hold">
                                          <p:stCondLst>
                                            <p:cond delay="0"/>
                                          </p:stCondLst>
                                        </p:cTn>
                                        <p:tgtEl>
                                          <p:spTgt spid="1026"/>
                                        </p:tgtEl>
                                        <p:attrNameLst>
                                          <p:attrName>style.visibility</p:attrName>
                                        </p:attrNameLst>
                                      </p:cBhvr>
                                      <p:to>
                                        <p:strVal val="visible"/>
                                      </p:to>
                                    </p:set>
                                    <p:animEffect transition="in" filter="wipe(down)">
                                      <p:cBhvr>
                                        <p:cTn id="26" dur="580">
                                          <p:stCondLst>
                                            <p:cond delay="0"/>
                                          </p:stCondLst>
                                        </p:cTn>
                                        <p:tgtEl>
                                          <p:spTgt spid="1026"/>
                                        </p:tgtEl>
                                      </p:cBhvr>
                                    </p:animEffect>
                                    <p:anim calcmode="lin" valueType="num">
                                      <p:cBhvr>
                                        <p:cTn id="27"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32" dur="26">
                                          <p:stCondLst>
                                            <p:cond delay="650"/>
                                          </p:stCondLst>
                                        </p:cTn>
                                        <p:tgtEl>
                                          <p:spTgt spid="1026"/>
                                        </p:tgtEl>
                                      </p:cBhvr>
                                      <p:to x="100000" y="60000"/>
                                    </p:animScale>
                                    <p:animScale>
                                      <p:cBhvr>
                                        <p:cTn id="33" dur="166" decel="50000">
                                          <p:stCondLst>
                                            <p:cond delay="676"/>
                                          </p:stCondLst>
                                        </p:cTn>
                                        <p:tgtEl>
                                          <p:spTgt spid="1026"/>
                                        </p:tgtEl>
                                      </p:cBhvr>
                                      <p:to x="100000" y="100000"/>
                                    </p:animScale>
                                    <p:animScale>
                                      <p:cBhvr>
                                        <p:cTn id="34" dur="26">
                                          <p:stCondLst>
                                            <p:cond delay="1312"/>
                                          </p:stCondLst>
                                        </p:cTn>
                                        <p:tgtEl>
                                          <p:spTgt spid="1026"/>
                                        </p:tgtEl>
                                      </p:cBhvr>
                                      <p:to x="100000" y="80000"/>
                                    </p:animScale>
                                    <p:animScale>
                                      <p:cBhvr>
                                        <p:cTn id="35" dur="166" decel="50000">
                                          <p:stCondLst>
                                            <p:cond delay="1338"/>
                                          </p:stCondLst>
                                        </p:cTn>
                                        <p:tgtEl>
                                          <p:spTgt spid="1026"/>
                                        </p:tgtEl>
                                      </p:cBhvr>
                                      <p:to x="100000" y="100000"/>
                                    </p:animScale>
                                    <p:animScale>
                                      <p:cBhvr>
                                        <p:cTn id="36" dur="26">
                                          <p:stCondLst>
                                            <p:cond delay="1642"/>
                                          </p:stCondLst>
                                        </p:cTn>
                                        <p:tgtEl>
                                          <p:spTgt spid="1026"/>
                                        </p:tgtEl>
                                      </p:cBhvr>
                                      <p:to x="100000" y="90000"/>
                                    </p:animScale>
                                    <p:animScale>
                                      <p:cBhvr>
                                        <p:cTn id="37" dur="166" decel="50000">
                                          <p:stCondLst>
                                            <p:cond delay="1668"/>
                                          </p:stCondLst>
                                        </p:cTn>
                                        <p:tgtEl>
                                          <p:spTgt spid="1026"/>
                                        </p:tgtEl>
                                      </p:cBhvr>
                                      <p:to x="100000" y="100000"/>
                                    </p:animScale>
                                    <p:animScale>
                                      <p:cBhvr>
                                        <p:cTn id="38" dur="26">
                                          <p:stCondLst>
                                            <p:cond delay="1808"/>
                                          </p:stCondLst>
                                        </p:cTn>
                                        <p:tgtEl>
                                          <p:spTgt spid="1026"/>
                                        </p:tgtEl>
                                      </p:cBhvr>
                                      <p:to x="100000" y="95000"/>
                                    </p:animScale>
                                    <p:animScale>
                                      <p:cBhvr>
                                        <p:cTn id="39" dur="166" decel="50000">
                                          <p:stCondLst>
                                            <p:cond delay="1834"/>
                                          </p:stCondLst>
                                        </p:cTn>
                                        <p:tgtEl>
                                          <p:spTgt spid="10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500743" y="1441110"/>
            <a:ext cx="11304621" cy="584775"/>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sz="3200" dirty="0">
                <a:ea typeface="Calibri" panose="020F0502020204030204" pitchFamily="34" charset="0"/>
                <a:cs typeface="Times New Roman" panose="02020603050405020304" pitchFamily="18" charset="0"/>
              </a:rPr>
              <a:t>4</a:t>
            </a:r>
            <a:r>
              <a:rPr lang="en-GB" sz="3200" dirty="0" smtClean="0">
                <a:ea typeface="Calibri" panose="020F0502020204030204" pitchFamily="34" charset="0"/>
                <a:cs typeface="Times New Roman" panose="02020603050405020304" pitchFamily="18" charset="0"/>
              </a:rPr>
              <a:t>. Water Treatment Plants, are they different from roads?</a:t>
            </a:r>
            <a:endParaRPr lang="en-GB" sz="3200" dirty="0">
              <a:ea typeface="Calibri" panose="020F0502020204030204" pitchFamily="34" charset="0"/>
              <a:cs typeface="Times New Roman" panose="02020603050405020304" pitchFamily="18"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sp>
        <p:nvSpPr>
          <p:cNvPr id="16" name="Abgerundetes Rechteck 9"/>
          <p:cNvSpPr/>
          <p:nvPr/>
        </p:nvSpPr>
        <p:spPr>
          <a:xfrm>
            <a:off x="5854723" y="2025885"/>
            <a:ext cx="6047255" cy="4405887"/>
          </a:xfrm>
          <a:prstGeom prst="roundRect">
            <a:avLst/>
          </a:prstGeom>
        </p:spPr>
        <p:txBody>
          <a:bodyPr wrap="square">
            <a:noAutofit/>
          </a:bodyPr>
          <a:lstStyle/>
          <a:p>
            <a:pPr algn="ctr">
              <a:spcAft>
                <a:spcPts val="600"/>
              </a:spcAft>
            </a:pPr>
            <a:r>
              <a:rPr lang="en-US" sz="24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Sustainability of </a:t>
            </a:r>
            <a:r>
              <a:rPr lang="en-US" sz="24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WWTPs</a:t>
            </a:r>
            <a:r>
              <a:rPr lang="en-US" sz="24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 requires:</a:t>
            </a:r>
          </a:p>
          <a:p>
            <a:pPr marL="342900" indent="-342900">
              <a:buFont typeface="Arial" panose="020B0604020202020204" pitchFamily="34" charset="0"/>
              <a:buChar char="•"/>
            </a:pPr>
            <a:r>
              <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Appropriate </a:t>
            </a:r>
            <a:r>
              <a:rPr lang="en-US"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technology, </a:t>
            </a:r>
            <a:endPar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An </a:t>
            </a:r>
            <a:r>
              <a:rPr lang="en-US"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enabling environment, </a:t>
            </a:r>
            <a:endPar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4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Strong </a:t>
            </a:r>
            <a:r>
              <a:rPr lang="en-US" sz="24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institutions</a:t>
            </a:r>
            <a:r>
              <a:rPr lang="en-US"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 </a:t>
            </a:r>
            <a:endPar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Operator </a:t>
            </a:r>
            <a:r>
              <a:rPr lang="en-US"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attitudes, </a:t>
            </a:r>
            <a:endPar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Adequate </a:t>
            </a:r>
            <a:r>
              <a:rPr lang="en-US" sz="24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financing instruments</a:t>
            </a:r>
            <a:r>
              <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t>
            </a:r>
          </a:p>
          <a:p>
            <a:pPr marL="342900" indent="-342900">
              <a:buFont typeface="Arial" panose="020B0604020202020204" pitchFamily="34" charset="0"/>
              <a:buChar char="•"/>
            </a:pPr>
            <a:r>
              <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Support </a:t>
            </a:r>
            <a:r>
              <a:rPr lang="en-US"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services, </a:t>
            </a:r>
            <a:endPar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Equipment</a:t>
            </a:r>
            <a:r>
              <a:rPr lang="en-US"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 </a:t>
            </a:r>
            <a:r>
              <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research</a:t>
            </a:r>
          </a:p>
          <a:p>
            <a:pPr marL="342900" indent="-342900">
              <a:buFont typeface="Arial" panose="020B0604020202020204" pitchFamily="34" charset="0"/>
              <a:buChar char="•"/>
            </a:pPr>
            <a:r>
              <a:rPr lang="en-US" sz="24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Community/social </a:t>
            </a:r>
            <a:r>
              <a:rPr lang="en-US" sz="24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oversight,</a:t>
            </a:r>
            <a:r>
              <a:rPr lang="en-US"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 </a:t>
            </a:r>
            <a:endPar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Expertise </a:t>
            </a:r>
            <a:r>
              <a:rPr lang="en-US"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and skills.</a:t>
            </a:r>
            <a:endParaRPr lang="de-DE"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pic>
        <p:nvPicPr>
          <p:cNvPr id="2050" name="Picture 2" descr="Résultat de recherche d'images pour &quot;broken water treatment plan&quo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7367" y="2206306"/>
            <a:ext cx="4882769" cy="3496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81257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527901" y="1441110"/>
            <a:ext cx="10787268" cy="646331"/>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dirty="0"/>
              <a:t>We will give a </a:t>
            </a:r>
            <a:r>
              <a:rPr lang="en-GB" dirty="0" smtClean="0"/>
              <a:t>quick look </a:t>
            </a:r>
            <a:r>
              <a:rPr lang="en-GB" dirty="0"/>
              <a:t>at:</a:t>
            </a:r>
          </a:p>
        </p:txBody>
      </p:sp>
      <p:sp>
        <p:nvSpPr>
          <p:cNvPr id="3" name="Rectangle 2"/>
          <p:cNvSpPr/>
          <p:nvPr/>
        </p:nvSpPr>
        <p:spPr>
          <a:xfrm>
            <a:off x="1618331" y="2275112"/>
            <a:ext cx="9835162" cy="3970318"/>
          </a:xfrm>
          <a:prstGeom prst="rect">
            <a:avLst/>
          </a:prstGeom>
        </p:spPr>
        <p:txBody>
          <a:bodyPr wrap="square">
            <a:spAutoFit/>
          </a:bodyPr>
          <a:lstStyle/>
          <a:p>
            <a:pPr marL="457200" indent="-457200">
              <a:spcAft>
                <a:spcPts val="0"/>
              </a:spcAft>
              <a:buFont typeface="+mj-lt"/>
              <a:buAutoNum type="arabicPeriod"/>
            </a:pPr>
            <a:r>
              <a:rPr lang="fr-BE"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TA Water Facility to help </a:t>
            </a:r>
            <a:r>
              <a:rPr lang="fr-BE" sz="2800" dirty="0" err="1"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you</a:t>
            </a:r>
            <a:r>
              <a:rPr lang="fr-BE"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 (and us)…</a:t>
            </a:r>
            <a:endParaRPr lang="en-GB"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marL="457200" indent="-457200">
              <a:spcAft>
                <a:spcPts val="0"/>
              </a:spcAft>
              <a:buFont typeface="+mj-lt"/>
              <a:buAutoNum type="arabicPeriod"/>
            </a:pPr>
            <a:r>
              <a:rPr lang="en-GB"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Different </a:t>
            </a:r>
            <a:r>
              <a:rPr lang="en-GB" sz="28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Uses of Sea Water, apart from swimming…</a:t>
            </a:r>
          </a:p>
          <a:p>
            <a:pPr marL="457200" indent="-457200">
              <a:spcAft>
                <a:spcPts val="0"/>
              </a:spcAft>
              <a:buFont typeface="+mj-lt"/>
              <a:buAutoNum type="arabicPeriod"/>
            </a:pPr>
            <a:r>
              <a:rPr lang="en-GB" sz="28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Desalination, what, how, when and how much?</a:t>
            </a:r>
          </a:p>
          <a:p>
            <a:pPr marL="457200" indent="-457200">
              <a:buFont typeface="+mj-lt"/>
              <a:buAutoNum type="arabicPeriod"/>
            </a:pPr>
            <a:r>
              <a:rPr lang="fr-BE"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Water </a:t>
            </a:r>
            <a:r>
              <a:rPr lang="en-US"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treatment</a:t>
            </a:r>
            <a:r>
              <a:rPr lang="fr-BE"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 plants, </a:t>
            </a:r>
            <a:r>
              <a:rPr lang="fr-BE" sz="2800" dirty="0" err="1"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different</a:t>
            </a:r>
            <a:r>
              <a:rPr lang="fr-BE"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 </a:t>
            </a:r>
            <a:r>
              <a:rPr lang="fr-BE" sz="2800" dirty="0" err="1"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from</a:t>
            </a:r>
            <a:r>
              <a:rPr lang="fr-BE"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 </a:t>
            </a:r>
            <a:r>
              <a:rPr lang="fr-BE" sz="2800" dirty="0" err="1"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roads</a:t>
            </a:r>
            <a:r>
              <a:rPr lang="fr-BE"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t>
            </a:r>
            <a:endParaRPr lang="en-GB"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marL="457200" indent="-457200">
              <a:buFont typeface="+mj-lt"/>
              <a:buAutoNum type="arabicPeriod"/>
            </a:pPr>
            <a:r>
              <a:rPr lang="en-GB"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Water </a:t>
            </a:r>
            <a:r>
              <a:rPr lang="en-GB" sz="28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harvesting</a:t>
            </a:r>
          </a:p>
          <a:p>
            <a:pPr marL="457200" indent="-457200">
              <a:spcAft>
                <a:spcPts val="0"/>
              </a:spcAft>
              <a:buFont typeface="+mj-lt"/>
              <a:buAutoNum type="arabicPeriod"/>
            </a:pPr>
            <a:r>
              <a:rPr lang="en-GB"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Underground </a:t>
            </a:r>
            <a:r>
              <a:rPr lang="en-GB" sz="28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dams, what?</a:t>
            </a:r>
          </a:p>
          <a:p>
            <a:pPr marL="457200" indent="-457200">
              <a:spcAft>
                <a:spcPts val="0"/>
              </a:spcAft>
              <a:buFont typeface="+mj-lt"/>
              <a:buAutoNum type="arabicPeriod"/>
            </a:pPr>
            <a:r>
              <a:rPr lang="en-GB" sz="28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Cloud </a:t>
            </a:r>
            <a:r>
              <a:rPr lang="en-GB" sz="28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seeding</a:t>
            </a:r>
          </a:p>
          <a:p>
            <a:pPr marL="457200" indent="-457200">
              <a:spcAft>
                <a:spcPts val="0"/>
              </a:spcAft>
              <a:buFont typeface="+mj-lt"/>
              <a:buAutoNum type="arabicPeriod"/>
            </a:pPr>
            <a:r>
              <a:rPr lang="en-GB" sz="28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Fog catchment</a:t>
            </a:r>
          </a:p>
          <a:p>
            <a:pPr marL="457200" indent="-457200">
              <a:spcAft>
                <a:spcPts val="0"/>
              </a:spcAft>
              <a:buFont typeface="+mj-lt"/>
              <a:buAutoNum type="arabicPeriod"/>
            </a:pPr>
            <a:r>
              <a:rPr lang="en-GB" sz="28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Faecal Sludge Management, </a:t>
            </a:r>
            <a:r>
              <a:rPr lang="en-GB" sz="2800" dirty="0" err="1">
                <a:solidFill>
                  <a:srgbClr val="2E3CC0"/>
                </a:solidFill>
                <a:latin typeface="Trebuchet MS" panose="020B0603020202020204" pitchFamily="34" charset="0"/>
                <a:ea typeface="Calibri" panose="020F0502020204030204" pitchFamily="34" charset="0"/>
                <a:cs typeface="Times New Roman" panose="02020603050405020304" pitchFamily="18" charset="0"/>
              </a:rPr>
              <a:t>bleah</a:t>
            </a:r>
            <a:r>
              <a:rPr lang="en-GB" sz="28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t>
            </a: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t="8981" b="7355"/>
          <a:stretch/>
        </p:blipFill>
        <p:spPr>
          <a:xfrm>
            <a:off x="1733941" y="1471452"/>
            <a:ext cx="8744606" cy="5202622"/>
          </a:xfrm>
          <a:prstGeom prst="rect">
            <a:avLst/>
          </a:prstGeom>
        </p:spPr>
      </p:pic>
      <p:sp>
        <p:nvSpPr>
          <p:cNvPr id="11" name="TextBox 10">
            <a:extLst>
              <a:ext uri="{FF2B5EF4-FFF2-40B4-BE49-F238E27FC236}">
                <a16:creationId xmlns:a16="http://schemas.microsoft.com/office/drawing/2014/main" id="{44AA294E-5C01-4D7F-9B8E-48D8D11EB76A}"/>
              </a:ext>
            </a:extLst>
          </p:cNvPr>
          <p:cNvSpPr txBox="1"/>
          <p:nvPr/>
        </p:nvSpPr>
        <p:spPr>
          <a:xfrm>
            <a:off x="680301" y="1593510"/>
            <a:ext cx="10787268" cy="646331"/>
          </a:xfrm>
          <a:prstGeom prst="rect">
            <a:avLst/>
          </a:prstGeom>
          <a:solidFill>
            <a:schemeClr val="bg1"/>
          </a:solid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fr-BE" dirty="0" smtClean="0"/>
              <a:t>He </a:t>
            </a:r>
            <a:r>
              <a:rPr lang="fr-BE" dirty="0" err="1" smtClean="0"/>
              <a:t>was</a:t>
            </a:r>
            <a:r>
              <a:rPr lang="fr-BE" dirty="0" smtClean="0"/>
              <a:t> </a:t>
            </a:r>
            <a:r>
              <a:rPr lang="fr-BE" dirty="0" err="1" smtClean="0"/>
              <a:t>waiting</a:t>
            </a:r>
            <a:r>
              <a:rPr lang="fr-BE" dirty="0" smtClean="0"/>
              <a:t> for </a:t>
            </a:r>
            <a:r>
              <a:rPr lang="fr-BE" dirty="0" smtClean="0"/>
              <a:t>digital solutions, </a:t>
            </a:r>
            <a:r>
              <a:rPr lang="fr-BE" dirty="0" smtClean="0"/>
              <a:t>and water…</a:t>
            </a:r>
            <a:endParaRPr lang="en-GB" dirty="0"/>
          </a:p>
        </p:txBody>
      </p:sp>
    </p:spTree>
    <p:extLst>
      <p:ext uri="{BB962C8B-B14F-4D97-AF65-F5344CB8AC3E}">
        <p14:creationId xmlns:p14="http://schemas.microsoft.com/office/powerpoint/2010/main" val="3707188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7297138" y="1879024"/>
            <a:ext cx="4640082" cy="646331"/>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dirty="0"/>
              <a:t>5</a:t>
            </a:r>
            <a:r>
              <a:rPr lang="en-GB" dirty="0" smtClean="0"/>
              <a:t>.Water </a:t>
            </a:r>
            <a:r>
              <a:rPr lang="en-GB" dirty="0"/>
              <a:t>Harvesting…</a:t>
            </a:r>
          </a:p>
        </p:txBody>
      </p:sp>
      <p:sp>
        <p:nvSpPr>
          <p:cNvPr id="3" name="Rectangle 2"/>
          <p:cNvSpPr/>
          <p:nvPr/>
        </p:nvSpPr>
        <p:spPr>
          <a:xfrm>
            <a:off x="7673340" y="2693666"/>
            <a:ext cx="4273307" cy="3354765"/>
          </a:xfrm>
          <a:prstGeom prst="rect">
            <a:avLst/>
          </a:prstGeom>
        </p:spPr>
        <p:txBody>
          <a:bodyPr wrap="square">
            <a:spAutoFit/>
          </a:bodyPr>
          <a:lstStyle/>
          <a:p>
            <a:pPr algn="ctr">
              <a:spcAft>
                <a:spcPts val="0"/>
              </a:spcAft>
            </a:pPr>
            <a:r>
              <a:rPr lang="en-GB"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Especially in urban environments, </a:t>
            </a:r>
            <a:r>
              <a:rPr lang="en-GB"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where water </a:t>
            </a:r>
            <a:r>
              <a:rPr lang="en-GB"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stress is more and more </a:t>
            </a:r>
            <a:r>
              <a:rPr lang="en-GB"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evident (Cape Town, Sao Paulo, Rome…)</a:t>
            </a:r>
            <a:endParaRPr lang="en-GB"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algn="ctr">
              <a:spcAft>
                <a:spcPts val="0"/>
              </a:spcAft>
            </a:pPr>
            <a:r>
              <a:rPr lang="en-GB"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In many cases there is abundance of </a:t>
            </a:r>
            <a:r>
              <a:rPr lang="en-GB"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rain (in winter), </a:t>
            </a:r>
            <a:r>
              <a:rPr lang="en-GB"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but no water </a:t>
            </a:r>
            <a:r>
              <a:rPr lang="en-GB"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available (in summer).</a:t>
            </a:r>
            <a:endParaRPr lang="en-GB"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algn="ctr">
              <a:spcAft>
                <a:spcPts val="0"/>
              </a:spcAft>
            </a:pPr>
            <a:endParaRPr lang="en-GB"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algn="ctr">
              <a:spcAft>
                <a:spcPts val="0"/>
              </a:spcAft>
            </a:pPr>
            <a:r>
              <a:rPr lang="en-GB" sz="20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Water Harvesting Potential = </a:t>
            </a:r>
            <a:r>
              <a:rPr lang="en-GB"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rainfall (mm)*collection efficiency</a:t>
            </a:r>
          </a:p>
          <a:p>
            <a:pPr algn="ctr">
              <a:spcAft>
                <a:spcPts val="0"/>
              </a:spcAft>
            </a:pPr>
            <a:endParaRPr lang="en-GB"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2" name="Immagine 1">
            <a:extLst>
              <a:ext uri="{FF2B5EF4-FFF2-40B4-BE49-F238E27FC236}">
                <a16:creationId xmlns:a16="http://schemas.microsoft.com/office/drawing/2014/main" id="{16B790B1-07B2-486E-92BD-58553DF8C339}"/>
              </a:ext>
            </a:extLst>
          </p:cNvPr>
          <p:cNvPicPr>
            <a:picLocks noChangeAspect="1"/>
          </p:cNvPicPr>
          <p:nvPr/>
        </p:nvPicPr>
        <p:blipFill rotWithShape="1">
          <a:blip r:embed="rId6"/>
          <a:srcRect b="16311"/>
          <a:stretch/>
        </p:blipFill>
        <p:spPr>
          <a:xfrm>
            <a:off x="92953" y="1570102"/>
            <a:ext cx="5947659" cy="5000437"/>
          </a:xfrm>
          <a:prstGeom prst="rect">
            <a:avLst/>
          </a:prstGeom>
        </p:spPr>
      </p:pic>
      <p:pic>
        <p:nvPicPr>
          <p:cNvPr id="4" name="Immagine 3">
            <a:extLst>
              <a:ext uri="{FF2B5EF4-FFF2-40B4-BE49-F238E27FC236}">
                <a16:creationId xmlns:a16="http://schemas.microsoft.com/office/drawing/2014/main" id="{BC405F1F-5B42-4302-95F5-A74735BD8795}"/>
              </a:ext>
            </a:extLst>
          </p:cNvPr>
          <p:cNvPicPr>
            <a:picLocks noChangeAspect="1"/>
          </p:cNvPicPr>
          <p:nvPr/>
        </p:nvPicPr>
        <p:blipFill>
          <a:blip r:embed="rId7"/>
          <a:stretch>
            <a:fillRect/>
          </a:stretch>
        </p:blipFill>
        <p:spPr>
          <a:xfrm>
            <a:off x="6065761" y="2009761"/>
            <a:ext cx="1206228" cy="1267458"/>
          </a:xfrm>
          <a:prstGeom prst="rect">
            <a:avLst/>
          </a:prstGeom>
        </p:spPr>
      </p:pic>
      <p:pic>
        <p:nvPicPr>
          <p:cNvPr id="6" name="Immagine 5">
            <a:extLst>
              <a:ext uri="{FF2B5EF4-FFF2-40B4-BE49-F238E27FC236}">
                <a16:creationId xmlns:a16="http://schemas.microsoft.com/office/drawing/2014/main" id="{CD5CACE8-CD92-4931-9CEE-1D11444BB07E}"/>
              </a:ext>
            </a:extLst>
          </p:cNvPr>
          <p:cNvPicPr>
            <a:picLocks noChangeAspect="1"/>
          </p:cNvPicPr>
          <p:nvPr/>
        </p:nvPicPr>
        <p:blipFill>
          <a:blip r:embed="rId8"/>
          <a:stretch>
            <a:fillRect/>
          </a:stretch>
        </p:blipFill>
        <p:spPr>
          <a:xfrm>
            <a:off x="6075188" y="3366536"/>
            <a:ext cx="1200520" cy="1237540"/>
          </a:xfrm>
          <a:prstGeom prst="rect">
            <a:avLst/>
          </a:prstGeom>
        </p:spPr>
      </p:pic>
      <p:pic>
        <p:nvPicPr>
          <p:cNvPr id="7" name="Immagine 6">
            <a:extLst>
              <a:ext uri="{FF2B5EF4-FFF2-40B4-BE49-F238E27FC236}">
                <a16:creationId xmlns:a16="http://schemas.microsoft.com/office/drawing/2014/main" id="{432FBC60-7228-439B-888B-FB0E064FE65D}"/>
              </a:ext>
            </a:extLst>
          </p:cNvPr>
          <p:cNvPicPr>
            <a:picLocks noChangeAspect="1"/>
          </p:cNvPicPr>
          <p:nvPr/>
        </p:nvPicPr>
        <p:blipFill>
          <a:blip r:embed="rId9"/>
          <a:stretch>
            <a:fillRect/>
          </a:stretch>
        </p:blipFill>
        <p:spPr>
          <a:xfrm>
            <a:off x="6075188" y="4693393"/>
            <a:ext cx="1200520" cy="1357345"/>
          </a:xfrm>
          <a:prstGeom prst="rect">
            <a:avLst/>
          </a:prstGeom>
        </p:spPr>
      </p:pic>
    </p:spTree>
    <p:extLst>
      <p:ext uri="{BB962C8B-B14F-4D97-AF65-F5344CB8AC3E}">
        <p14:creationId xmlns:p14="http://schemas.microsoft.com/office/powerpoint/2010/main" val="37716298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222967"/>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5312898" y="5551248"/>
            <a:ext cx="6681915" cy="523220"/>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sz="2800" dirty="0" smtClean="0"/>
              <a:t>…runoff </a:t>
            </a:r>
            <a:r>
              <a:rPr lang="en-GB" sz="2800" dirty="0"/>
              <a:t>waters, how to handle them?</a:t>
            </a:r>
          </a:p>
        </p:txBody>
      </p:sp>
      <p:sp>
        <p:nvSpPr>
          <p:cNvPr id="3" name="Rectangle 2"/>
          <p:cNvSpPr/>
          <p:nvPr/>
        </p:nvSpPr>
        <p:spPr>
          <a:xfrm>
            <a:off x="0" y="1636095"/>
            <a:ext cx="6102036" cy="523220"/>
          </a:xfrm>
          <a:prstGeom prst="rect">
            <a:avLst/>
          </a:prstGeom>
        </p:spPr>
        <p:txBody>
          <a:bodyPr wrap="square">
            <a:spAutoFit/>
          </a:bodyPr>
          <a:lstStyle/>
          <a:p>
            <a:pPr algn="r">
              <a:spcAft>
                <a:spcPts val="0"/>
              </a:spcAft>
            </a:pPr>
            <a:r>
              <a:rPr lang="en-GB" sz="28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Typical </a:t>
            </a:r>
            <a:r>
              <a:rPr lang="en-GB" sz="28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water harvesting system</a:t>
            </a:r>
            <a:r>
              <a:rPr lang="en-GB" sz="28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t>
            </a:r>
            <a:endParaRPr lang="en-GB" sz="28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2" name="Immagine 1">
            <a:extLst>
              <a:ext uri="{FF2B5EF4-FFF2-40B4-BE49-F238E27FC236}">
                <a16:creationId xmlns:a16="http://schemas.microsoft.com/office/drawing/2014/main" id="{BA69481A-070E-4876-869A-2F87FC8ABAF1}"/>
              </a:ext>
            </a:extLst>
          </p:cNvPr>
          <p:cNvPicPr>
            <a:picLocks noChangeAspect="1"/>
          </p:cNvPicPr>
          <p:nvPr/>
        </p:nvPicPr>
        <p:blipFill>
          <a:blip r:embed="rId6"/>
          <a:stretch>
            <a:fillRect/>
          </a:stretch>
        </p:blipFill>
        <p:spPr>
          <a:xfrm>
            <a:off x="251364" y="2445501"/>
            <a:ext cx="5300669" cy="3056595"/>
          </a:xfrm>
          <a:prstGeom prst="rect">
            <a:avLst/>
          </a:prstGeom>
        </p:spPr>
      </p:pic>
      <p:pic>
        <p:nvPicPr>
          <p:cNvPr id="16" name="Picture 15"/>
          <p:cNvPicPr>
            <a:picLocks noChangeAspect="1"/>
          </p:cNvPicPr>
          <p:nvPr/>
        </p:nvPicPr>
        <p:blipFill>
          <a:blip r:embed="rId7"/>
          <a:stretch>
            <a:fillRect/>
          </a:stretch>
        </p:blipFill>
        <p:spPr>
          <a:xfrm>
            <a:off x="6095999" y="1746912"/>
            <a:ext cx="5898814" cy="3710043"/>
          </a:xfrm>
          <a:prstGeom prst="rect">
            <a:avLst/>
          </a:prstGeom>
        </p:spPr>
      </p:pic>
      <p:sp>
        <p:nvSpPr>
          <p:cNvPr id="4" name="Oval 3"/>
          <p:cNvSpPr/>
          <p:nvPr/>
        </p:nvSpPr>
        <p:spPr>
          <a:xfrm>
            <a:off x="2901698" y="4454305"/>
            <a:ext cx="819275" cy="552261"/>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Curved Left Arrow 5"/>
          <p:cNvSpPr/>
          <p:nvPr/>
        </p:nvSpPr>
        <p:spPr>
          <a:xfrm rot="6464635">
            <a:off x="3758916" y="4373615"/>
            <a:ext cx="647385" cy="2878484"/>
          </a:xfrm>
          <a:prstGeom prst="curvedLeftArrow">
            <a:avLst>
              <a:gd name="adj1" fmla="val 21319"/>
              <a:gd name="adj2" fmla="val 158850"/>
              <a:gd name="adj3" fmla="val 4668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31475693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3" name="Rectangle 2"/>
          <p:cNvSpPr/>
          <p:nvPr/>
        </p:nvSpPr>
        <p:spPr>
          <a:xfrm>
            <a:off x="6002448" y="3392596"/>
            <a:ext cx="3247849" cy="3077766"/>
          </a:xfrm>
          <a:prstGeom prst="rect">
            <a:avLst/>
          </a:prstGeom>
        </p:spPr>
        <p:txBody>
          <a:bodyPr wrap="square">
            <a:spAutoFit/>
          </a:bodyPr>
          <a:lstStyle/>
          <a:p>
            <a:pPr algn="ctr"/>
            <a:r>
              <a:rPr lang="en-US" dirty="0" smtClean="0">
                <a:solidFill>
                  <a:srgbClr val="2E3CC0"/>
                </a:solidFill>
                <a:latin typeface="Trebuchet MS" panose="020B0603020202020204" pitchFamily="34" charset="0"/>
              </a:rPr>
              <a:t>In </a:t>
            </a:r>
            <a:r>
              <a:rPr lang="en-US" dirty="0">
                <a:solidFill>
                  <a:srgbClr val="2E3CC0"/>
                </a:solidFill>
                <a:latin typeface="Trebuchet MS" panose="020B0603020202020204" pitchFamily="34" charset="0"/>
              </a:rPr>
              <a:t>order to </a:t>
            </a:r>
            <a:r>
              <a:rPr lang="en-US" sz="2000" b="1" dirty="0">
                <a:solidFill>
                  <a:srgbClr val="2E3CC0"/>
                </a:solidFill>
                <a:latin typeface="Trebuchet MS" panose="020B0603020202020204" pitchFamily="34" charset="0"/>
              </a:rPr>
              <a:t>reuse </a:t>
            </a:r>
            <a:r>
              <a:rPr lang="en-US" sz="2000" b="1" dirty="0" smtClean="0">
                <a:solidFill>
                  <a:srgbClr val="2E3CC0"/>
                </a:solidFill>
                <a:latin typeface="Trebuchet MS" panose="020B0603020202020204" pitchFamily="34" charset="0"/>
              </a:rPr>
              <a:t>rainwaters/</a:t>
            </a:r>
            <a:r>
              <a:rPr lang="en-US" sz="2000" b="1" dirty="0" err="1" smtClean="0">
                <a:solidFill>
                  <a:srgbClr val="2E3CC0"/>
                </a:solidFill>
                <a:latin typeface="Trebuchet MS" panose="020B0603020202020204" pitchFamily="34" charset="0"/>
              </a:rPr>
              <a:t>stormwaters</a:t>
            </a:r>
            <a:r>
              <a:rPr lang="en-US" dirty="0">
                <a:solidFill>
                  <a:srgbClr val="2E3CC0"/>
                </a:solidFill>
                <a:latin typeface="Trebuchet MS" panose="020B0603020202020204" pitchFamily="34" charset="0"/>
              </a:rPr>
              <a:t>, specific </a:t>
            </a:r>
            <a:r>
              <a:rPr lang="en-US" dirty="0" smtClean="0">
                <a:solidFill>
                  <a:srgbClr val="2E3CC0"/>
                </a:solidFill>
                <a:latin typeface="Trebuchet MS" panose="020B0603020202020204" pitchFamily="34" charset="0"/>
              </a:rPr>
              <a:t>norms and standards have </a:t>
            </a:r>
            <a:r>
              <a:rPr lang="en-US" dirty="0" smtClean="0">
                <a:solidFill>
                  <a:srgbClr val="2E3CC0"/>
                </a:solidFill>
                <a:latin typeface="Trebuchet MS" panose="020B0603020202020204" pitchFamily="34" charset="0"/>
              </a:rPr>
              <a:t>to be </a:t>
            </a:r>
            <a:r>
              <a:rPr lang="en-US" dirty="0">
                <a:solidFill>
                  <a:srgbClr val="2E3CC0"/>
                </a:solidFill>
                <a:latin typeface="Trebuchet MS" panose="020B0603020202020204" pitchFamily="34" charset="0"/>
              </a:rPr>
              <a:t>addressed to the way </a:t>
            </a:r>
            <a:r>
              <a:rPr lang="en-US" sz="2000" b="1" dirty="0" smtClean="0">
                <a:solidFill>
                  <a:srgbClr val="2E3CC0"/>
                </a:solidFill>
                <a:latin typeface="Trebuchet MS" panose="020B0603020202020204" pitchFamily="34" charset="0"/>
              </a:rPr>
              <a:t>cities are planned</a:t>
            </a:r>
            <a:r>
              <a:rPr lang="en-US" dirty="0" smtClean="0">
                <a:solidFill>
                  <a:srgbClr val="2E3CC0"/>
                </a:solidFill>
                <a:latin typeface="Trebuchet MS" panose="020B0603020202020204" pitchFamily="34" charset="0"/>
              </a:rPr>
              <a:t> and </a:t>
            </a:r>
            <a:r>
              <a:rPr lang="en-US" sz="2000" b="1" dirty="0" smtClean="0">
                <a:solidFill>
                  <a:srgbClr val="2E3CC0"/>
                </a:solidFill>
                <a:latin typeface="Trebuchet MS" panose="020B0603020202020204" pitchFamily="34" charset="0"/>
              </a:rPr>
              <a:t>buildings </a:t>
            </a:r>
            <a:r>
              <a:rPr lang="en-US" sz="2000" b="1" dirty="0">
                <a:solidFill>
                  <a:srgbClr val="2E3CC0"/>
                </a:solidFill>
                <a:latin typeface="Trebuchet MS" panose="020B0603020202020204" pitchFamily="34" charset="0"/>
              </a:rPr>
              <a:t>are </a:t>
            </a:r>
            <a:r>
              <a:rPr lang="en-US" sz="2000" b="1" dirty="0" smtClean="0">
                <a:solidFill>
                  <a:srgbClr val="2E3CC0"/>
                </a:solidFill>
                <a:latin typeface="Trebuchet MS" panose="020B0603020202020204" pitchFamily="34" charset="0"/>
              </a:rPr>
              <a:t>designed</a:t>
            </a:r>
            <a:r>
              <a:rPr lang="en-US" dirty="0" smtClean="0">
                <a:solidFill>
                  <a:srgbClr val="2E3CC0"/>
                </a:solidFill>
                <a:latin typeface="Trebuchet MS" panose="020B0603020202020204" pitchFamily="34" charset="0"/>
              </a:rPr>
              <a:t>. </a:t>
            </a:r>
          </a:p>
          <a:p>
            <a:pPr algn="ctr"/>
            <a:r>
              <a:rPr lang="en-US" sz="2000" b="1" dirty="0" smtClean="0">
                <a:solidFill>
                  <a:srgbClr val="2E3CC0"/>
                </a:solidFill>
                <a:latin typeface="Trebuchet MS" panose="020B0603020202020204" pitchFamily="34" charset="0"/>
              </a:rPr>
              <a:t>Technologies</a:t>
            </a:r>
            <a:r>
              <a:rPr lang="en-US" dirty="0" smtClean="0">
                <a:solidFill>
                  <a:srgbClr val="2E3CC0"/>
                </a:solidFill>
                <a:latin typeface="Trebuchet MS" panose="020B0603020202020204" pitchFamily="34" charset="0"/>
              </a:rPr>
              <a:t> and </a:t>
            </a:r>
            <a:r>
              <a:rPr lang="en-US" sz="2000" b="1" dirty="0" smtClean="0">
                <a:solidFill>
                  <a:srgbClr val="2E3CC0"/>
                </a:solidFill>
                <a:latin typeface="Trebuchet MS" panose="020B0603020202020204" pitchFamily="34" charset="0"/>
              </a:rPr>
              <a:t>private sector</a:t>
            </a:r>
            <a:r>
              <a:rPr lang="en-US" b="1" dirty="0" smtClean="0">
                <a:solidFill>
                  <a:srgbClr val="2E3CC0"/>
                </a:solidFill>
                <a:latin typeface="Trebuchet MS" panose="020B0603020202020204" pitchFamily="34" charset="0"/>
              </a:rPr>
              <a:t> </a:t>
            </a:r>
            <a:r>
              <a:rPr lang="en-US" dirty="0" smtClean="0">
                <a:solidFill>
                  <a:srgbClr val="2E3CC0"/>
                </a:solidFill>
                <a:latin typeface="Trebuchet MS" panose="020B0603020202020204" pitchFamily="34" charset="0"/>
              </a:rPr>
              <a:t>involvement can accompany and enhance the process and </a:t>
            </a:r>
            <a:r>
              <a:rPr lang="en-US" sz="2000" b="1" dirty="0" smtClean="0">
                <a:solidFill>
                  <a:srgbClr val="2E3CC0"/>
                </a:solidFill>
                <a:latin typeface="Trebuchet MS" panose="020B0603020202020204" pitchFamily="34" charset="0"/>
              </a:rPr>
              <a:t>financing</a:t>
            </a:r>
            <a:endParaRPr lang="en-US" sz="2000" b="1" dirty="0">
              <a:solidFill>
                <a:srgbClr val="2E3CC0"/>
              </a:solidFill>
              <a:latin typeface="Trebuchet MS" panose="020B0603020202020204" pitchFamily="34"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sp>
        <p:nvSpPr>
          <p:cNvPr id="50" name="TextBox 49">
            <a:extLst>
              <a:ext uri="{FF2B5EF4-FFF2-40B4-BE49-F238E27FC236}">
                <a16:creationId xmlns:a16="http://schemas.microsoft.com/office/drawing/2014/main" id="{44AA294E-5C01-4D7F-9B8E-48D8D11EB76A}"/>
              </a:ext>
            </a:extLst>
          </p:cNvPr>
          <p:cNvSpPr txBox="1"/>
          <p:nvPr/>
        </p:nvSpPr>
        <p:spPr>
          <a:xfrm>
            <a:off x="6276513" y="1562718"/>
            <a:ext cx="5744004" cy="830997"/>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sz="2400" dirty="0"/>
              <a:t>What do we </a:t>
            </a:r>
            <a:r>
              <a:rPr lang="en-GB" sz="2400" dirty="0" smtClean="0"/>
              <a:t>do with the collected water (1)?</a:t>
            </a:r>
            <a:endParaRPr lang="en-GB" sz="2400" dirty="0"/>
          </a:p>
        </p:txBody>
      </p:sp>
      <p:graphicFrame>
        <p:nvGraphicFramePr>
          <p:cNvPr id="11" name="Diagramma 3">
            <a:extLst>
              <a:ext uri="{FF2B5EF4-FFF2-40B4-BE49-F238E27FC236}">
                <a16:creationId xmlns:a16="http://schemas.microsoft.com/office/drawing/2014/main" id="{41901741-102F-4205-825B-867478FCEA59}"/>
              </a:ext>
            </a:extLst>
          </p:cNvPr>
          <p:cNvGraphicFramePr/>
          <p:nvPr>
            <p:extLst>
              <p:ext uri="{D42A27DB-BD31-4B8C-83A1-F6EECF244321}">
                <p14:modId xmlns:p14="http://schemas.microsoft.com/office/powerpoint/2010/main" val="2116957476"/>
              </p:ext>
            </p:extLst>
          </p:nvPr>
        </p:nvGraphicFramePr>
        <p:xfrm>
          <a:off x="510839" y="1630017"/>
          <a:ext cx="5880023" cy="111651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Rectangle 3"/>
          <p:cNvSpPr/>
          <p:nvPr/>
        </p:nvSpPr>
        <p:spPr>
          <a:xfrm>
            <a:off x="4989892" y="1843558"/>
            <a:ext cx="1286621" cy="669554"/>
          </a:xfrm>
          <a:prstGeom prst="rect">
            <a:avLst/>
          </a:prstGeom>
        </p:spPr>
        <p:txBody>
          <a:bodyPr wrap="square">
            <a:spAutoFit/>
          </a:bodyPr>
          <a:lstStyle/>
          <a:p>
            <a:pPr lvl="0" algn="ctr"/>
            <a:r>
              <a:rPr lang="it-IT" b="1" dirty="0">
                <a:solidFill>
                  <a:schemeClr val="bg1"/>
                </a:solidFill>
                <a:effectLst>
                  <a:outerShdw blurRad="38100" dist="38100" dir="2700000" algn="tl">
                    <a:srgbClr val="000000">
                      <a:alpha val="43137"/>
                    </a:srgbClr>
                  </a:outerShdw>
                </a:effectLst>
                <a:latin typeface="Trebuchet MS" panose="020B0603020202020204" pitchFamily="34" charset="0"/>
              </a:rPr>
              <a:t>Storage </a:t>
            </a:r>
            <a:r>
              <a:rPr lang="it-IT" b="1" dirty="0" err="1">
                <a:solidFill>
                  <a:schemeClr val="bg1"/>
                </a:solidFill>
                <a:effectLst>
                  <a:outerShdw blurRad="38100" dist="38100" dir="2700000" algn="tl">
                    <a:srgbClr val="000000">
                      <a:alpha val="43137"/>
                    </a:srgbClr>
                  </a:outerShdw>
                </a:effectLst>
                <a:latin typeface="Trebuchet MS" panose="020B0603020202020204" pitchFamily="34" charset="0"/>
              </a:rPr>
              <a:t>Recharge</a:t>
            </a:r>
            <a:endParaRPr lang="it-IT" b="1" dirty="0">
              <a:solidFill>
                <a:schemeClr val="bg1"/>
              </a:solidFill>
              <a:effectLst>
                <a:outerShdw blurRad="38100" dist="38100" dir="2700000" algn="tl">
                  <a:srgbClr val="000000">
                    <a:alpha val="43137"/>
                  </a:srgbClr>
                </a:outerShdw>
              </a:effectLst>
              <a:latin typeface="Trebuchet MS" panose="020B0603020202020204" pitchFamily="34" charset="0"/>
            </a:endParaRPr>
          </a:p>
        </p:txBody>
      </p:sp>
      <p:pic>
        <p:nvPicPr>
          <p:cNvPr id="1026" name="Picture 2" descr="Image associé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286510" y="2589291"/>
            <a:ext cx="2710208" cy="34463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ésultat de recherche d'images pour &quot;reuse rainwaters/stormwaters&quo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8503" y="3195390"/>
            <a:ext cx="5822999" cy="3635216"/>
          </a:xfrm>
          <a:prstGeom prst="rect">
            <a:avLst/>
          </a:prstGeom>
          <a:noFill/>
          <a:extLst>
            <a:ext uri="{909E8E84-426E-40DD-AFC4-6F175D3DCCD1}">
              <a14:hiddenFill xmlns:a14="http://schemas.microsoft.com/office/drawing/2010/main">
                <a:solidFill>
                  <a:srgbClr val="FFFFFF"/>
                </a:solidFill>
              </a14:hiddenFill>
            </a:ext>
          </a:extLst>
        </p:spPr>
      </p:pic>
      <p:sp>
        <p:nvSpPr>
          <p:cNvPr id="12" name="Rettangolo 6">
            <a:extLst>
              <a:ext uri="{FF2B5EF4-FFF2-40B4-BE49-F238E27FC236}">
                <a16:creationId xmlns:a16="http://schemas.microsoft.com/office/drawing/2014/main" id="{BE591429-D9E2-4346-8B35-CBAF755C6293}"/>
              </a:ext>
            </a:extLst>
          </p:cNvPr>
          <p:cNvSpPr/>
          <p:nvPr/>
        </p:nvSpPr>
        <p:spPr>
          <a:xfrm>
            <a:off x="190111" y="2871895"/>
            <a:ext cx="7251838" cy="677108"/>
          </a:xfrm>
          <a:prstGeom prst="rect">
            <a:avLst/>
          </a:prstGeom>
        </p:spPr>
        <p:txBody>
          <a:bodyPr wrap="square">
            <a:spAutoFit/>
          </a:bodyPr>
          <a:lstStyle/>
          <a:p>
            <a:pPr marL="265113" lvl="0" indent="-265113">
              <a:buFont typeface="+mj-lt"/>
              <a:buAutoNum type="arabicPeriod"/>
            </a:pPr>
            <a:r>
              <a:rPr lang="en-GB" sz="20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Water stored in tanks (above or below </a:t>
            </a:r>
            <a:r>
              <a:rPr lang="en-GB" sz="20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ground, easy)</a:t>
            </a:r>
            <a:endParaRPr lang="it-IT" sz="2000" b="1" dirty="0">
              <a:latin typeface="Trebuchet MS" panose="020B0603020202020204" pitchFamily="34" charset="0"/>
            </a:endParaRPr>
          </a:p>
          <a:p>
            <a:pPr marL="265113" lvl="0" indent="-265113">
              <a:buFont typeface="+mj-lt"/>
              <a:buAutoNum type="arabicPeriod"/>
            </a:pPr>
            <a:r>
              <a:rPr lang="en-GB"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Groundwater recharging</a:t>
            </a:r>
            <a:endParaRPr lang="it-IT" dirty="0">
              <a:latin typeface="Trebuchet MS" panose="020B0603020202020204" pitchFamily="34" charset="0"/>
            </a:endParaRPr>
          </a:p>
        </p:txBody>
      </p:sp>
    </p:spTree>
    <p:extLst>
      <p:ext uri="{BB962C8B-B14F-4D97-AF65-F5344CB8AC3E}">
        <p14:creationId xmlns:p14="http://schemas.microsoft.com/office/powerpoint/2010/main" val="40320944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3" name="Rectangle 2"/>
          <p:cNvSpPr/>
          <p:nvPr/>
        </p:nvSpPr>
        <p:spPr>
          <a:xfrm>
            <a:off x="6162261" y="2693500"/>
            <a:ext cx="5883965" cy="3554819"/>
          </a:xfrm>
          <a:prstGeom prst="rect">
            <a:avLst/>
          </a:prstGeom>
        </p:spPr>
        <p:txBody>
          <a:bodyPr wrap="square">
            <a:spAutoFit/>
          </a:bodyPr>
          <a:lstStyle/>
          <a:p>
            <a:pPr algn="ctr"/>
            <a:r>
              <a:rPr lang="en-US" sz="24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Criticisms</a:t>
            </a:r>
            <a:r>
              <a:rPr lang="en-US"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 </a:t>
            </a:r>
            <a:r>
              <a:rPr lang="en-US"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of Artificial Groundwater </a:t>
            </a:r>
            <a:r>
              <a:rPr lang="en-US"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Recharge</a:t>
            </a:r>
          </a:p>
          <a:p>
            <a:pPr algn="ctr"/>
            <a:endParaRPr lang="en-US" sz="10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marL="171450" indent="-171450">
              <a:spcAft>
                <a:spcPts val="600"/>
              </a:spcAft>
              <a:buFont typeface="Arial" panose="020B0604020202020204" pitchFamily="34" charset="0"/>
              <a:buChar char="•"/>
            </a:pP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Lack of </a:t>
            </a: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financial backing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and </a:t>
            </a: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appropriate laws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to put land owners in check on the management of drainage wells will lead to break down of the wells. This </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could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further lead to </a:t>
            </a: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contamination of ground water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and clogging of aquifers.</a:t>
            </a:r>
          </a:p>
          <a:p>
            <a:pPr marL="171450" indent="-171450">
              <a:spcAft>
                <a:spcPts val="600"/>
              </a:spcAft>
              <a:buFont typeface="Arial" panose="020B0604020202020204" pitchFamily="34" charset="0"/>
              <a:buChar char="•"/>
            </a:pP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Aquifers can degrade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if injected water is not controlled.</a:t>
            </a:r>
          </a:p>
          <a:p>
            <a:pPr marL="171450" indent="-171450">
              <a:spcAft>
                <a:spcPts val="600"/>
              </a:spcAft>
              <a:buFont typeface="Arial" panose="020B0604020202020204" pitchFamily="34" charset="0"/>
              <a:buChar char="•"/>
            </a:pP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Ground water recharge technology might not be as beneficial when small volumes of water are involved. Efficiency is key.</a:t>
            </a:r>
          </a:p>
          <a:p>
            <a:pPr marL="171450" indent="-171450">
              <a:spcAft>
                <a:spcPts val="600"/>
              </a:spcAft>
              <a:buFont typeface="Arial" panose="020B0604020202020204" pitchFamily="34" charset="0"/>
              <a:buChar char="•"/>
            </a:pP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Even though it’s an easy process to understand, </a:t>
            </a: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adequate knowledge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on hydrology is required for a large-scale process</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t>
            </a:r>
            <a:endParaRPr lang="fr-BE" sz="1600" dirty="0"/>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sp>
        <p:nvSpPr>
          <p:cNvPr id="50" name="TextBox 49">
            <a:extLst>
              <a:ext uri="{FF2B5EF4-FFF2-40B4-BE49-F238E27FC236}">
                <a16:creationId xmlns:a16="http://schemas.microsoft.com/office/drawing/2014/main" id="{44AA294E-5C01-4D7F-9B8E-48D8D11EB76A}"/>
              </a:ext>
            </a:extLst>
          </p:cNvPr>
          <p:cNvSpPr txBox="1"/>
          <p:nvPr/>
        </p:nvSpPr>
        <p:spPr>
          <a:xfrm>
            <a:off x="6962576" y="1609731"/>
            <a:ext cx="4842788" cy="954107"/>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sz="2800" dirty="0"/>
              <a:t>What do we </a:t>
            </a:r>
            <a:r>
              <a:rPr lang="en-GB" sz="2800" dirty="0" smtClean="0"/>
              <a:t>do with the collected water (2)?</a:t>
            </a:r>
            <a:endParaRPr lang="en-GB" sz="2800" dirty="0"/>
          </a:p>
        </p:txBody>
      </p:sp>
      <p:graphicFrame>
        <p:nvGraphicFramePr>
          <p:cNvPr id="11" name="Diagramma 3">
            <a:extLst>
              <a:ext uri="{FF2B5EF4-FFF2-40B4-BE49-F238E27FC236}">
                <a16:creationId xmlns:a16="http://schemas.microsoft.com/office/drawing/2014/main" id="{41901741-102F-4205-825B-867478FCEA59}"/>
              </a:ext>
            </a:extLst>
          </p:cNvPr>
          <p:cNvGraphicFramePr/>
          <p:nvPr>
            <p:extLst>
              <p:ext uri="{D42A27DB-BD31-4B8C-83A1-F6EECF244321}">
                <p14:modId xmlns:p14="http://schemas.microsoft.com/office/powerpoint/2010/main" val="2116957476"/>
              </p:ext>
            </p:extLst>
          </p:nvPr>
        </p:nvGraphicFramePr>
        <p:xfrm>
          <a:off x="510839" y="1630017"/>
          <a:ext cx="5880023" cy="111651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2" name="Rettangolo 6">
            <a:extLst>
              <a:ext uri="{FF2B5EF4-FFF2-40B4-BE49-F238E27FC236}">
                <a16:creationId xmlns:a16="http://schemas.microsoft.com/office/drawing/2014/main" id="{BE591429-D9E2-4346-8B35-CBAF755C6293}"/>
              </a:ext>
            </a:extLst>
          </p:cNvPr>
          <p:cNvSpPr/>
          <p:nvPr/>
        </p:nvSpPr>
        <p:spPr>
          <a:xfrm>
            <a:off x="190111" y="2871895"/>
            <a:ext cx="5827298" cy="677108"/>
          </a:xfrm>
          <a:prstGeom prst="rect">
            <a:avLst/>
          </a:prstGeom>
        </p:spPr>
        <p:txBody>
          <a:bodyPr wrap="square">
            <a:spAutoFit/>
          </a:bodyPr>
          <a:lstStyle/>
          <a:p>
            <a:pPr marL="265113" lvl="0" indent="-265113">
              <a:buFont typeface="+mj-lt"/>
              <a:buAutoNum type="arabicPeriod"/>
            </a:pPr>
            <a:r>
              <a:rPr lang="en-GB"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Water stored in tanks (above or below </a:t>
            </a:r>
            <a:r>
              <a:rPr lang="en-GB"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ground, easy)</a:t>
            </a:r>
            <a:endParaRPr lang="it-IT" dirty="0">
              <a:latin typeface="Trebuchet MS" panose="020B0603020202020204" pitchFamily="34" charset="0"/>
            </a:endParaRPr>
          </a:p>
          <a:p>
            <a:pPr marL="265113" lvl="0" indent="-265113">
              <a:buFont typeface="+mj-lt"/>
              <a:buAutoNum type="arabicPeriod"/>
            </a:pPr>
            <a:r>
              <a:rPr lang="en-GB" sz="20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Groundwater recharging</a:t>
            </a:r>
            <a:endParaRPr lang="it-IT" sz="2000" b="1" dirty="0">
              <a:latin typeface="Trebuchet MS" panose="020B0603020202020204" pitchFamily="34" charset="0"/>
            </a:endParaRPr>
          </a:p>
        </p:txBody>
      </p:sp>
      <p:pic>
        <p:nvPicPr>
          <p:cNvPr id="16" name="Immagine 7">
            <a:extLst>
              <a:ext uri="{FF2B5EF4-FFF2-40B4-BE49-F238E27FC236}">
                <a16:creationId xmlns:a16="http://schemas.microsoft.com/office/drawing/2014/main" id="{A3D47F15-F63E-4DCA-A360-60BE08A1D8B0}"/>
              </a:ext>
            </a:extLst>
          </p:cNvPr>
          <p:cNvPicPr>
            <a:picLocks noChangeAspect="1"/>
          </p:cNvPicPr>
          <p:nvPr/>
        </p:nvPicPr>
        <p:blipFill>
          <a:blip r:embed="rId11"/>
          <a:stretch>
            <a:fillRect/>
          </a:stretch>
        </p:blipFill>
        <p:spPr>
          <a:xfrm>
            <a:off x="448378" y="3585973"/>
            <a:ext cx="5383610" cy="2855574"/>
          </a:xfrm>
          <a:prstGeom prst="rect">
            <a:avLst/>
          </a:prstGeom>
        </p:spPr>
      </p:pic>
      <p:sp>
        <p:nvSpPr>
          <p:cNvPr id="4" name="Rectangle 3"/>
          <p:cNvSpPr/>
          <p:nvPr/>
        </p:nvSpPr>
        <p:spPr>
          <a:xfrm>
            <a:off x="4989892" y="1843558"/>
            <a:ext cx="1286621" cy="669554"/>
          </a:xfrm>
          <a:prstGeom prst="rect">
            <a:avLst/>
          </a:prstGeom>
        </p:spPr>
        <p:txBody>
          <a:bodyPr wrap="square">
            <a:spAutoFit/>
          </a:bodyPr>
          <a:lstStyle/>
          <a:p>
            <a:pPr lvl="0" algn="ctr"/>
            <a:r>
              <a:rPr lang="it-IT" b="1" dirty="0">
                <a:solidFill>
                  <a:schemeClr val="bg1"/>
                </a:solidFill>
                <a:effectLst>
                  <a:outerShdw blurRad="38100" dist="38100" dir="2700000" algn="tl">
                    <a:srgbClr val="000000">
                      <a:alpha val="43137"/>
                    </a:srgbClr>
                  </a:outerShdw>
                </a:effectLst>
                <a:latin typeface="Trebuchet MS" panose="020B0603020202020204" pitchFamily="34" charset="0"/>
              </a:rPr>
              <a:t>Storage </a:t>
            </a:r>
            <a:r>
              <a:rPr lang="it-IT" b="1" dirty="0" err="1">
                <a:solidFill>
                  <a:schemeClr val="bg1"/>
                </a:solidFill>
                <a:effectLst>
                  <a:outerShdw blurRad="38100" dist="38100" dir="2700000" algn="tl">
                    <a:srgbClr val="000000">
                      <a:alpha val="43137"/>
                    </a:srgbClr>
                  </a:outerShdw>
                </a:effectLst>
                <a:latin typeface="Trebuchet MS" panose="020B0603020202020204" pitchFamily="34" charset="0"/>
              </a:rPr>
              <a:t>Recharge</a:t>
            </a:r>
            <a:endParaRPr lang="it-IT" b="1" dirty="0">
              <a:solidFill>
                <a:schemeClr val="bg1"/>
              </a:solidFill>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32320396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3" name="Rectangle 2"/>
          <p:cNvSpPr/>
          <p:nvPr/>
        </p:nvSpPr>
        <p:spPr>
          <a:xfrm>
            <a:off x="5142368" y="4438019"/>
            <a:ext cx="2471596" cy="2246769"/>
          </a:xfrm>
          <a:prstGeom prst="rect">
            <a:avLst/>
          </a:prstGeom>
        </p:spPr>
        <p:txBody>
          <a:bodyPr wrap="square">
            <a:spAutoFit/>
          </a:bodyPr>
          <a:lstStyle/>
          <a:p>
            <a:pPr algn="ctr">
              <a:spcAft>
                <a:spcPts val="0"/>
              </a:spcAft>
            </a:pPr>
            <a:r>
              <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If </a:t>
            </a:r>
            <a:r>
              <a:rPr lang="en-US"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well constructed and maintained drinking water in good quality </a:t>
            </a:r>
            <a:r>
              <a:rPr lang="en-US" sz="20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and quantity can be available for dry periods</a:t>
            </a:r>
            <a:endParaRPr lang="en-GB" sz="20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2" name="Picture 1"/>
          <p:cNvPicPr>
            <a:picLocks noChangeAspect="1"/>
          </p:cNvPicPr>
          <p:nvPr/>
        </p:nvPicPr>
        <p:blipFill>
          <a:blip r:embed="rId6"/>
          <a:stretch>
            <a:fillRect/>
          </a:stretch>
        </p:blipFill>
        <p:spPr>
          <a:xfrm>
            <a:off x="781538" y="2087441"/>
            <a:ext cx="6582216" cy="2383291"/>
          </a:xfrm>
          <a:prstGeom prst="rect">
            <a:avLst/>
          </a:prstGeom>
        </p:spPr>
      </p:pic>
      <p:pic>
        <p:nvPicPr>
          <p:cNvPr id="4" name="Picture 3"/>
          <p:cNvPicPr>
            <a:picLocks noChangeAspect="1"/>
          </p:cNvPicPr>
          <p:nvPr/>
        </p:nvPicPr>
        <p:blipFill>
          <a:blip r:embed="rId7"/>
          <a:stretch>
            <a:fillRect/>
          </a:stretch>
        </p:blipFill>
        <p:spPr>
          <a:xfrm>
            <a:off x="8181573" y="2087441"/>
            <a:ext cx="2837028" cy="2027359"/>
          </a:xfrm>
          <a:prstGeom prst="rect">
            <a:avLst/>
          </a:prstGeom>
        </p:spPr>
      </p:pic>
      <p:pic>
        <p:nvPicPr>
          <p:cNvPr id="6" name="Picture 5"/>
          <p:cNvPicPr>
            <a:picLocks noChangeAspect="1"/>
          </p:cNvPicPr>
          <p:nvPr/>
        </p:nvPicPr>
        <p:blipFill>
          <a:blip r:embed="rId8"/>
          <a:stretch>
            <a:fillRect/>
          </a:stretch>
        </p:blipFill>
        <p:spPr>
          <a:xfrm>
            <a:off x="7478465" y="4114800"/>
            <a:ext cx="4212188" cy="2099807"/>
          </a:xfrm>
          <a:prstGeom prst="rect">
            <a:avLst/>
          </a:prstGeom>
        </p:spPr>
      </p:pic>
      <p:pic>
        <p:nvPicPr>
          <p:cNvPr id="7" name="Picture 6"/>
          <p:cNvPicPr>
            <a:picLocks noChangeAspect="1"/>
          </p:cNvPicPr>
          <p:nvPr/>
        </p:nvPicPr>
        <p:blipFill>
          <a:blip r:embed="rId9"/>
          <a:stretch>
            <a:fillRect/>
          </a:stretch>
        </p:blipFill>
        <p:spPr>
          <a:xfrm>
            <a:off x="1059604" y="4516920"/>
            <a:ext cx="3792826" cy="2008354"/>
          </a:xfrm>
          <a:prstGeom prst="rect">
            <a:avLst/>
          </a:prstGeom>
        </p:spPr>
      </p:pic>
      <p:sp>
        <p:nvSpPr>
          <p:cNvPr id="16" name="TextBox 15">
            <a:extLst>
              <a:ext uri="{FF2B5EF4-FFF2-40B4-BE49-F238E27FC236}">
                <a16:creationId xmlns:a16="http://schemas.microsoft.com/office/drawing/2014/main" id="{44AA294E-5C01-4D7F-9B8E-48D8D11EB76A}"/>
              </a:ext>
            </a:extLst>
          </p:cNvPr>
          <p:cNvSpPr txBox="1"/>
          <p:nvPr/>
        </p:nvSpPr>
        <p:spPr>
          <a:xfrm>
            <a:off x="548562" y="1338413"/>
            <a:ext cx="11737293" cy="646331"/>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US" dirty="0"/>
              <a:t>6</a:t>
            </a:r>
            <a:r>
              <a:rPr lang="en-US" dirty="0" smtClean="0"/>
              <a:t>. Sand </a:t>
            </a:r>
            <a:r>
              <a:rPr lang="en-US" dirty="0"/>
              <a:t>Dams and Subsurface </a:t>
            </a:r>
            <a:r>
              <a:rPr lang="en-US" dirty="0" smtClean="0"/>
              <a:t>Dams…</a:t>
            </a:r>
            <a:endParaRPr lang="en-GB" dirty="0"/>
          </a:p>
        </p:txBody>
      </p:sp>
    </p:spTree>
    <p:extLst>
      <p:ext uri="{BB962C8B-B14F-4D97-AF65-F5344CB8AC3E}">
        <p14:creationId xmlns:p14="http://schemas.microsoft.com/office/powerpoint/2010/main" val="27791604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554128" y="2471057"/>
            <a:ext cx="5577938" cy="3979026"/>
          </a:xfrm>
          <a:prstGeom prst="rect">
            <a:avLst/>
          </a:prstGeom>
        </p:spPr>
      </p:pic>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9794240" y="6113554"/>
            <a:ext cx="2011124" cy="526915"/>
          </a:xfrm>
          <a:prstGeom prst="rect">
            <a:avLst/>
          </a:prstGeom>
        </p:spPr>
      </p:pic>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6">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sp>
        <p:nvSpPr>
          <p:cNvPr id="2" name="Rectangle 1"/>
          <p:cNvSpPr/>
          <p:nvPr/>
        </p:nvSpPr>
        <p:spPr>
          <a:xfrm>
            <a:off x="197472" y="2085366"/>
            <a:ext cx="3699612" cy="4201150"/>
          </a:xfrm>
          <a:prstGeom prst="rect">
            <a:avLst/>
          </a:prstGeom>
        </p:spPr>
        <p:txBody>
          <a:bodyPr wrap="square">
            <a:spAutoFit/>
          </a:bodyPr>
          <a:lstStyle/>
          <a:p>
            <a:pPr algn="ctr">
              <a:spcAft>
                <a:spcPts val="1200"/>
              </a:spcAft>
            </a:pPr>
            <a:r>
              <a:rPr lang="en-US" sz="2400" b="1" dirty="0">
                <a:solidFill>
                  <a:srgbClr val="2E3CC0"/>
                </a:solidFill>
                <a:latin typeface="Trebuchet MS" panose="020B0603020202020204" pitchFamily="34" charset="0"/>
              </a:rPr>
              <a:t>Advantages</a:t>
            </a:r>
          </a:p>
          <a:p>
            <a:pPr marL="285750" indent="-285750">
              <a:spcAft>
                <a:spcPts val="600"/>
              </a:spcAft>
              <a:buFont typeface="Arial" panose="020B0604020202020204" pitchFamily="34" charset="0"/>
              <a:buChar char="•"/>
            </a:pPr>
            <a:r>
              <a:rPr lang="en-US" sz="1600" dirty="0">
                <a:solidFill>
                  <a:srgbClr val="2E3CC0"/>
                </a:solidFill>
                <a:latin typeface="Trebuchet MS" panose="020B0603020202020204" pitchFamily="34" charset="0"/>
              </a:rPr>
              <a:t>Storage of </a:t>
            </a:r>
            <a:r>
              <a:rPr lang="en-US" sz="1600" b="1" dirty="0">
                <a:solidFill>
                  <a:srgbClr val="2E3CC0"/>
                </a:solidFill>
                <a:latin typeface="Trebuchet MS" panose="020B0603020202020204" pitchFamily="34" charset="0"/>
              </a:rPr>
              <a:t>seasonal water </a:t>
            </a:r>
            <a:r>
              <a:rPr lang="en-US" sz="1600" dirty="0">
                <a:solidFill>
                  <a:srgbClr val="2E3CC0"/>
                </a:solidFill>
                <a:latin typeface="Trebuchet MS" panose="020B0603020202020204" pitchFamily="34" charset="0"/>
              </a:rPr>
              <a:t>resources</a:t>
            </a:r>
          </a:p>
          <a:p>
            <a:pPr marL="285750" indent="-285750">
              <a:spcAft>
                <a:spcPts val="600"/>
              </a:spcAft>
              <a:buFont typeface="Arial" panose="020B0604020202020204" pitchFamily="34" charset="0"/>
              <a:buChar char="•"/>
            </a:pPr>
            <a:r>
              <a:rPr lang="en-US" sz="1600" dirty="0">
                <a:solidFill>
                  <a:srgbClr val="2E3CC0"/>
                </a:solidFill>
                <a:latin typeface="Trebuchet MS" panose="020B0603020202020204" pitchFamily="34" charset="0"/>
              </a:rPr>
              <a:t>Protection against </a:t>
            </a:r>
            <a:r>
              <a:rPr lang="en-US" sz="1600" b="1" dirty="0" smtClean="0">
                <a:solidFill>
                  <a:srgbClr val="2E3CC0"/>
                </a:solidFill>
                <a:latin typeface="Trebuchet MS" panose="020B0603020202020204" pitchFamily="34" charset="0"/>
              </a:rPr>
              <a:t>evaporation</a:t>
            </a:r>
            <a:endParaRPr lang="en-US" sz="1600" b="1" dirty="0">
              <a:solidFill>
                <a:srgbClr val="2E3CC0"/>
              </a:solidFill>
              <a:latin typeface="Trebuchet MS" panose="020B0603020202020204" pitchFamily="34" charset="0"/>
            </a:endParaRPr>
          </a:p>
          <a:p>
            <a:pPr marL="285750" indent="-285750">
              <a:spcAft>
                <a:spcPts val="600"/>
              </a:spcAft>
              <a:buFont typeface="Arial" panose="020B0604020202020204" pitchFamily="34" charset="0"/>
              <a:buChar char="•"/>
            </a:pPr>
            <a:r>
              <a:rPr lang="en-US" sz="1600" b="1" dirty="0">
                <a:solidFill>
                  <a:srgbClr val="2E3CC0"/>
                </a:solidFill>
                <a:latin typeface="Trebuchet MS" panose="020B0603020202020204" pitchFamily="34" charset="0"/>
              </a:rPr>
              <a:t>Reduction of contamination </a:t>
            </a:r>
            <a:r>
              <a:rPr lang="en-US" sz="1600" dirty="0">
                <a:solidFill>
                  <a:srgbClr val="2E3CC0"/>
                </a:solidFill>
                <a:latin typeface="Trebuchet MS" panose="020B0603020202020204" pitchFamily="34" charset="0"/>
              </a:rPr>
              <a:t>(by livestock and other </a:t>
            </a:r>
            <a:r>
              <a:rPr lang="en-US" sz="1600" dirty="0" smtClean="0">
                <a:solidFill>
                  <a:srgbClr val="2E3CC0"/>
                </a:solidFill>
                <a:latin typeface="Trebuchet MS" panose="020B0603020202020204" pitchFamily="34" charset="0"/>
              </a:rPr>
              <a:t>animals)</a:t>
            </a:r>
            <a:endParaRPr lang="en-US" sz="1600" dirty="0">
              <a:solidFill>
                <a:srgbClr val="2E3CC0"/>
              </a:solidFill>
              <a:latin typeface="Trebuchet MS" panose="020B0603020202020204" pitchFamily="34" charset="0"/>
            </a:endParaRPr>
          </a:p>
          <a:p>
            <a:pPr marL="285750" indent="-285750">
              <a:spcAft>
                <a:spcPts val="600"/>
              </a:spcAft>
              <a:buFont typeface="Arial" panose="020B0604020202020204" pitchFamily="34" charset="0"/>
              <a:buChar char="•"/>
            </a:pPr>
            <a:r>
              <a:rPr lang="en-US" sz="1600" dirty="0">
                <a:solidFill>
                  <a:srgbClr val="2E3CC0"/>
                </a:solidFill>
                <a:latin typeface="Trebuchet MS" panose="020B0603020202020204" pitchFamily="34" charset="0"/>
              </a:rPr>
              <a:t>Filtration of water flowing through the riverbed </a:t>
            </a:r>
            <a:r>
              <a:rPr lang="en-US" sz="1600" dirty="0" smtClean="0">
                <a:solidFill>
                  <a:srgbClr val="2E3CC0"/>
                </a:solidFill>
                <a:latin typeface="Trebuchet MS" panose="020B0603020202020204" pitchFamily="34" charset="0"/>
              </a:rPr>
              <a:t>sand</a:t>
            </a:r>
            <a:endParaRPr lang="en-US" sz="1600" dirty="0">
              <a:solidFill>
                <a:srgbClr val="2E3CC0"/>
              </a:solidFill>
              <a:latin typeface="Trebuchet MS" panose="020B0603020202020204" pitchFamily="34" charset="0"/>
            </a:endParaRPr>
          </a:p>
          <a:p>
            <a:pPr marL="285750" indent="-285750">
              <a:spcAft>
                <a:spcPts val="600"/>
              </a:spcAft>
              <a:buFont typeface="Arial" panose="020B0604020202020204" pitchFamily="34" charset="0"/>
              <a:buChar char="•"/>
            </a:pPr>
            <a:r>
              <a:rPr lang="en-US" sz="1600" dirty="0">
                <a:solidFill>
                  <a:srgbClr val="2E3CC0"/>
                </a:solidFill>
                <a:latin typeface="Trebuchet MS" panose="020B0603020202020204" pitchFamily="34" charset="0"/>
              </a:rPr>
              <a:t>Water storage </a:t>
            </a:r>
            <a:r>
              <a:rPr lang="en-US" sz="1600" b="1" dirty="0">
                <a:solidFill>
                  <a:srgbClr val="2E3CC0"/>
                </a:solidFill>
                <a:latin typeface="Trebuchet MS" panose="020B0603020202020204" pitchFamily="34" charset="0"/>
              </a:rPr>
              <a:t>unsuitable for breeding of mosquitoes </a:t>
            </a:r>
            <a:r>
              <a:rPr lang="en-US" sz="1600" dirty="0">
                <a:solidFill>
                  <a:srgbClr val="2E3CC0"/>
                </a:solidFill>
                <a:latin typeface="Trebuchet MS" panose="020B0603020202020204" pitchFamily="34" charset="0"/>
              </a:rPr>
              <a:t>(malaria) and other insects (compared to open storage</a:t>
            </a:r>
            <a:r>
              <a:rPr lang="en-US" sz="1600" dirty="0" smtClean="0">
                <a:solidFill>
                  <a:srgbClr val="2E3CC0"/>
                </a:solidFill>
                <a:latin typeface="Trebuchet MS" panose="020B0603020202020204" pitchFamily="34" charset="0"/>
              </a:rPr>
              <a:t>)</a:t>
            </a:r>
            <a:endParaRPr lang="en-US" sz="1600" dirty="0">
              <a:solidFill>
                <a:srgbClr val="2E3CC0"/>
              </a:solidFill>
              <a:latin typeface="Trebuchet MS" panose="020B0603020202020204" pitchFamily="34" charset="0"/>
            </a:endParaRPr>
          </a:p>
          <a:p>
            <a:pPr marL="285750" indent="-285750">
              <a:spcAft>
                <a:spcPts val="600"/>
              </a:spcAft>
              <a:buFont typeface="Arial" panose="020B0604020202020204" pitchFamily="34" charset="0"/>
              <a:buChar char="•"/>
            </a:pPr>
            <a:r>
              <a:rPr lang="en-US" sz="1600" b="1" dirty="0">
                <a:solidFill>
                  <a:srgbClr val="2E3CC0"/>
                </a:solidFill>
                <a:latin typeface="Trebuchet MS" panose="020B0603020202020204" pitchFamily="34" charset="0"/>
              </a:rPr>
              <a:t>Inexpensive</a:t>
            </a:r>
            <a:r>
              <a:rPr lang="en-US" sz="1600" dirty="0">
                <a:solidFill>
                  <a:srgbClr val="2E3CC0"/>
                </a:solidFill>
                <a:latin typeface="Trebuchet MS" panose="020B0603020202020204" pitchFamily="34" charset="0"/>
              </a:rPr>
              <a:t> structures with a high level of community involvement </a:t>
            </a:r>
            <a:endParaRPr lang="en-US" sz="1600" b="0" i="0" dirty="0">
              <a:solidFill>
                <a:srgbClr val="2E3CC0"/>
              </a:solidFill>
              <a:effectLst/>
              <a:latin typeface="Trebuchet MS" panose="020B0603020202020204" pitchFamily="34" charset="0"/>
            </a:endParaRPr>
          </a:p>
        </p:txBody>
      </p:sp>
      <p:sp>
        <p:nvSpPr>
          <p:cNvPr id="4" name="Rectangle 3"/>
          <p:cNvSpPr/>
          <p:nvPr/>
        </p:nvSpPr>
        <p:spPr>
          <a:xfrm>
            <a:off x="8727787" y="2244683"/>
            <a:ext cx="3262991" cy="3154710"/>
          </a:xfrm>
          <a:prstGeom prst="rect">
            <a:avLst/>
          </a:prstGeom>
        </p:spPr>
        <p:txBody>
          <a:bodyPr wrap="square">
            <a:spAutoFit/>
          </a:bodyPr>
          <a:lstStyle/>
          <a:p>
            <a:pPr algn="ctr">
              <a:spcAft>
                <a:spcPts val="1200"/>
              </a:spcAft>
            </a:pPr>
            <a:r>
              <a:rPr lang="en-US" sz="2400" b="1" dirty="0">
                <a:solidFill>
                  <a:srgbClr val="2E3CC0"/>
                </a:solidFill>
                <a:latin typeface="Trebuchet MS" panose="020B0603020202020204" pitchFamily="34" charset="0"/>
              </a:rPr>
              <a:t>Disadvantages</a:t>
            </a:r>
          </a:p>
          <a:p>
            <a:pPr marL="285750" indent="-285750">
              <a:spcAft>
                <a:spcPts val="600"/>
              </a:spcAft>
              <a:buFont typeface="Arial" panose="020B0604020202020204" pitchFamily="34" charset="0"/>
              <a:buChar char="•"/>
            </a:pPr>
            <a:r>
              <a:rPr lang="en-US" sz="1600" dirty="0">
                <a:solidFill>
                  <a:srgbClr val="2E3CC0"/>
                </a:solidFill>
                <a:latin typeface="Trebuchet MS" panose="020B0603020202020204" pitchFamily="34" charset="0"/>
              </a:rPr>
              <a:t>The technology is </a:t>
            </a:r>
            <a:r>
              <a:rPr lang="en-US" sz="1600" b="1" dirty="0" err="1">
                <a:solidFill>
                  <a:srgbClr val="2E3CC0"/>
                </a:solidFill>
                <a:latin typeface="Trebuchet MS" panose="020B0603020202020204" pitchFamily="34" charset="0"/>
              </a:rPr>
              <a:t>labour</a:t>
            </a:r>
            <a:r>
              <a:rPr lang="en-US" sz="1600" b="1" dirty="0">
                <a:solidFill>
                  <a:srgbClr val="2E3CC0"/>
                </a:solidFill>
                <a:latin typeface="Trebuchet MS" panose="020B0603020202020204" pitchFamily="34" charset="0"/>
              </a:rPr>
              <a:t> and physical capital intensive </a:t>
            </a:r>
            <a:r>
              <a:rPr lang="en-US" sz="1600" dirty="0">
                <a:solidFill>
                  <a:srgbClr val="2E3CC0"/>
                </a:solidFill>
                <a:latin typeface="Trebuchet MS" panose="020B0603020202020204" pitchFamily="34" charset="0"/>
              </a:rPr>
              <a:t>and most local communities cannot implement it without external </a:t>
            </a:r>
            <a:r>
              <a:rPr lang="en-US" sz="1600" dirty="0" smtClean="0">
                <a:solidFill>
                  <a:srgbClr val="2E3CC0"/>
                </a:solidFill>
                <a:latin typeface="Trebuchet MS" panose="020B0603020202020204" pitchFamily="34" charset="0"/>
              </a:rPr>
              <a:t>aid</a:t>
            </a:r>
            <a:endParaRPr lang="en-US" sz="1600" dirty="0">
              <a:solidFill>
                <a:srgbClr val="2E3CC0"/>
              </a:solidFill>
              <a:latin typeface="Trebuchet MS" panose="020B0603020202020204" pitchFamily="34" charset="0"/>
            </a:endParaRPr>
          </a:p>
          <a:p>
            <a:pPr marL="285750" indent="-285750">
              <a:spcAft>
                <a:spcPts val="600"/>
              </a:spcAft>
              <a:buFont typeface="Arial" panose="020B0604020202020204" pitchFamily="34" charset="0"/>
              <a:buChar char="•"/>
            </a:pPr>
            <a:r>
              <a:rPr lang="en-US" sz="1600" dirty="0">
                <a:solidFill>
                  <a:srgbClr val="2E3CC0"/>
                </a:solidFill>
                <a:latin typeface="Trebuchet MS" panose="020B0603020202020204" pitchFamily="34" charset="0"/>
              </a:rPr>
              <a:t>A subsurface dam may prevent downstream groundwater flow, and </a:t>
            </a:r>
            <a:r>
              <a:rPr lang="en-US" sz="1600" b="1" dirty="0">
                <a:solidFill>
                  <a:srgbClr val="2E3CC0"/>
                </a:solidFill>
                <a:latin typeface="Trebuchet MS" panose="020B0603020202020204" pitchFamily="34" charset="0"/>
              </a:rPr>
              <a:t>exhausts groundwater </a:t>
            </a:r>
            <a:r>
              <a:rPr lang="en-US" sz="1600" dirty="0">
                <a:solidFill>
                  <a:srgbClr val="2E3CC0"/>
                </a:solidFill>
                <a:latin typeface="Trebuchet MS" panose="020B0603020202020204" pitchFamily="34" charset="0"/>
              </a:rPr>
              <a:t>in the downstream </a:t>
            </a:r>
            <a:r>
              <a:rPr lang="en-US" sz="1600" dirty="0" smtClean="0">
                <a:solidFill>
                  <a:srgbClr val="2E3CC0"/>
                </a:solidFill>
                <a:latin typeface="Trebuchet MS" panose="020B0603020202020204" pitchFamily="34" charset="0"/>
              </a:rPr>
              <a:t>area</a:t>
            </a:r>
            <a:endParaRPr lang="en-US" sz="1600" b="0" i="0" dirty="0">
              <a:solidFill>
                <a:srgbClr val="2E3CC0"/>
              </a:solidFill>
              <a:effectLst/>
              <a:latin typeface="Trebuchet MS" panose="020B0603020202020204" pitchFamily="34" charset="0"/>
            </a:endParaRPr>
          </a:p>
        </p:txBody>
      </p:sp>
      <p:sp>
        <p:nvSpPr>
          <p:cNvPr id="12" name="TextBox 11">
            <a:extLst>
              <a:ext uri="{FF2B5EF4-FFF2-40B4-BE49-F238E27FC236}">
                <a16:creationId xmlns:a16="http://schemas.microsoft.com/office/drawing/2014/main" id="{44AA294E-5C01-4D7F-9B8E-48D8D11EB76A}"/>
              </a:ext>
            </a:extLst>
          </p:cNvPr>
          <p:cNvSpPr txBox="1"/>
          <p:nvPr/>
        </p:nvSpPr>
        <p:spPr>
          <a:xfrm>
            <a:off x="3091543" y="1441110"/>
            <a:ext cx="6368143" cy="646331"/>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dirty="0" smtClean="0"/>
              <a:t>…where and what for???</a:t>
            </a:r>
            <a:endParaRPr lang="en-GB" dirty="0"/>
          </a:p>
        </p:txBody>
      </p:sp>
    </p:spTree>
    <p:extLst>
      <p:ext uri="{BB962C8B-B14F-4D97-AF65-F5344CB8AC3E}">
        <p14:creationId xmlns:p14="http://schemas.microsoft.com/office/powerpoint/2010/main" val="42497170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3" name="Rectangle 2"/>
          <p:cNvSpPr/>
          <p:nvPr/>
        </p:nvSpPr>
        <p:spPr>
          <a:xfrm>
            <a:off x="464839" y="2506339"/>
            <a:ext cx="7764762" cy="3939540"/>
          </a:xfrm>
          <a:prstGeom prst="rect">
            <a:avLst/>
          </a:prstGeom>
        </p:spPr>
        <p:txBody>
          <a:bodyPr wrap="square">
            <a:spAutoFit/>
          </a:bodyPr>
          <a:lstStyle/>
          <a:p>
            <a:pPr>
              <a:spcAft>
                <a:spcPts val="600"/>
              </a:spcAft>
            </a:pPr>
            <a:r>
              <a:rPr lang="en-US" sz="2000" dirty="0" smtClean="0">
                <a:solidFill>
                  <a:srgbClr val="2E3CC0"/>
                </a:solidFill>
                <a:latin typeface="Trebuchet MS" panose="020B0603020202020204" pitchFamily="34" charset="0"/>
              </a:rPr>
              <a:t>Even if not immediately </a:t>
            </a:r>
            <a:r>
              <a:rPr lang="en-US" sz="2000" dirty="0" smtClean="0">
                <a:solidFill>
                  <a:srgbClr val="2E3CC0"/>
                </a:solidFill>
                <a:latin typeface="Trebuchet MS" panose="020B0603020202020204" pitchFamily="34" charset="0"/>
              </a:rPr>
              <a:t>evident, </a:t>
            </a:r>
            <a:r>
              <a:rPr lang="en-US" sz="2000" dirty="0" smtClean="0">
                <a:solidFill>
                  <a:srgbClr val="2E3CC0"/>
                </a:solidFill>
                <a:latin typeface="Trebuchet MS" panose="020B0603020202020204" pitchFamily="34" charset="0"/>
              </a:rPr>
              <a:t>there are </a:t>
            </a:r>
            <a:r>
              <a:rPr lang="en-US" sz="2000" dirty="0" smtClean="0">
                <a:solidFill>
                  <a:srgbClr val="2E3CC0"/>
                </a:solidFill>
                <a:latin typeface="Trebuchet MS" panose="020B0603020202020204" pitchFamily="34" charset="0"/>
              </a:rPr>
              <a:t>12,900 </a:t>
            </a:r>
            <a:r>
              <a:rPr lang="en-US" sz="2000" dirty="0" smtClean="0">
                <a:solidFill>
                  <a:srgbClr val="2E3CC0"/>
                </a:solidFill>
                <a:latin typeface="Trebuchet MS" panose="020B0603020202020204" pitchFamily="34" charset="0"/>
              </a:rPr>
              <a:t>km3 of water is stored </a:t>
            </a:r>
            <a:r>
              <a:rPr lang="en-US" sz="2000" dirty="0" smtClean="0">
                <a:solidFill>
                  <a:srgbClr val="2E3CC0"/>
                </a:solidFill>
                <a:latin typeface="Trebuchet MS" panose="020B0603020202020204" pitchFamily="34" charset="0"/>
              </a:rPr>
              <a:t>in </a:t>
            </a:r>
            <a:r>
              <a:rPr lang="en-US" sz="2000" dirty="0" smtClean="0">
                <a:solidFill>
                  <a:srgbClr val="2E3CC0"/>
                </a:solidFill>
                <a:latin typeface="Trebuchet MS" panose="020B0603020202020204" pitchFamily="34" charset="0"/>
              </a:rPr>
              <a:t>the atmosphere…which is not much compared to the total freshwaters </a:t>
            </a:r>
            <a:r>
              <a:rPr lang="en-US" sz="2000" dirty="0" smtClean="0">
                <a:solidFill>
                  <a:srgbClr val="2E3CC0"/>
                </a:solidFill>
                <a:latin typeface="Trebuchet MS" panose="020B0603020202020204" pitchFamily="34" charset="0"/>
              </a:rPr>
              <a:t>35,000,000 </a:t>
            </a:r>
            <a:r>
              <a:rPr lang="en-US" sz="2000" dirty="0" smtClean="0">
                <a:solidFill>
                  <a:srgbClr val="2E3CC0"/>
                </a:solidFill>
                <a:latin typeface="Trebuchet MS" panose="020B0603020202020204" pitchFamily="34" charset="0"/>
              </a:rPr>
              <a:t>km3…but </a:t>
            </a:r>
            <a:r>
              <a:rPr lang="en-US" sz="2000" dirty="0" smtClean="0">
                <a:solidFill>
                  <a:srgbClr val="2E3CC0"/>
                </a:solidFill>
                <a:latin typeface="Trebuchet MS" panose="020B0603020202020204" pitchFamily="34" charset="0"/>
              </a:rPr>
              <a:t>where there is no water, it can make a difference…</a:t>
            </a:r>
            <a:endParaRPr lang="en-US" sz="2000" dirty="0" smtClean="0">
              <a:solidFill>
                <a:srgbClr val="2E3CC0"/>
              </a:solidFill>
              <a:latin typeface="Trebuchet MS" panose="020B0603020202020204" pitchFamily="34" charset="0"/>
            </a:endParaRPr>
          </a:p>
          <a:p>
            <a:pPr>
              <a:spcAft>
                <a:spcPts val="600"/>
              </a:spcAft>
            </a:pPr>
            <a:r>
              <a:rPr lang="en-US" sz="2000" dirty="0" smtClean="0">
                <a:solidFill>
                  <a:srgbClr val="2E3CC0"/>
                </a:solidFill>
                <a:latin typeface="Trebuchet MS" panose="020B0603020202020204" pitchFamily="34" charset="0"/>
              </a:rPr>
              <a:t>The technology exists and it is functional, developed in </a:t>
            </a:r>
            <a:r>
              <a:rPr lang="en-US" sz="2000" b="1" dirty="0" smtClean="0">
                <a:solidFill>
                  <a:srgbClr val="2E3CC0"/>
                </a:solidFill>
                <a:latin typeface="Trebuchet MS" panose="020B0603020202020204" pitchFamily="34" charset="0"/>
              </a:rPr>
              <a:t>Israel, Germany, India, USA…</a:t>
            </a:r>
            <a:r>
              <a:rPr lang="en-US" sz="2000" dirty="0" smtClean="0">
                <a:solidFill>
                  <a:srgbClr val="2E3CC0"/>
                </a:solidFill>
                <a:latin typeface="Trebuchet MS" panose="020B0603020202020204" pitchFamily="34" charset="0"/>
              </a:rPr>
              <a:t>; these are it’s main characteristics:</a:t>
            </a:r>
          </a:p>
          <a:p>
            <a:endParaRPr lang="en-US" sz="2000" dirty="0" smtClean="0">
              <a:solidFill>
                <a:srgbClr val="2E3CC0"/>
              </a:solidFill>
              <a:latin typeface="Trebuchet MS" panose="020B0603020202020204" pitchFamily="34" charset="0"/>
            </a:endParaRPr>
          </a:p>
          <a:p>
            <a:pPr marL="342900" indent="-342900">
              <a:buFont typeface="Arial" panose="020B0604020202020204" pitchFamily="34" charset="0"/>
              <a:buChar char="•"/>
            </a:pPr>
            <a:r>
              <a:rPr lang="en-US" sz="2000" dirty="0" smtClean="0">
                <a:solidFill>
                  <a:srgbClr val="2E3CC0"/>
                </a:solidFill>
                <a:latin typeface="Trebuchet MS" panose="020B0603020202020204" pitchFamily="34" charset="0"/>
              </a:rPr>
              <a:t>Obviously it needs energy</a:t>
            </a:r>
          </a:p>
          <a:p>
            <a:pPr marL="342900" indent="-342900">
              <a:buFont typeface="Arial" panose="020B0604020202020204" pitchFamily="34" charset="0"/>
              <a:buChar char="•"/>
            </a:pPr>
            <a:r>
              <a:rPr lang="en-US" sz="2000" b="1" dirty="0" smtClean="0">
                <a:solidFill>
                  <a:srgbClr val="2E3CC0"/>
                </a:solidFill>
                <a:latin typeface="Trebuchet MS" panose="020B0603020202020204" pitchFamily="34" charset="0"/>
              </a:rPr>
              <a:t>Minerals</a:t>
            </a:r>
            <a:r>
              <a:rPr lang="en-US" sz="2000" dirty="0" smtClean="0">
                <a:solidFill>
                  <a:srgbClr val="2E3CC0"/>
                </a:solidFill>
                <a:latin typeface="Trebuchet MS" panose="020B0603020202020204" pitchFamily="34" charset="0"/>
              </a:rPr>
              <a:t> have to be added to reach drinking requirements</a:t>
            </a:r>
          </a:p>
          <a:p>
            <a:pPr marL="342900" indent="-342900">
              <a:buFont typeface="Arial" panose="020B0604020202020204" pitchFamily="34" charset="0"/>
              <a:buChar char="•"/>
            </a:pPr>
            <a:r>
              <a:rPr lang="en-US" sz="2000" dirty="0" smtClean="0">
                <a:solidFill>
                  <a:srgbClr val="2E3CC0"/>
                </a:solidFill>
                <a:latin typeface="Trebuchet MS" panose="020B0603020202020204" pitchFamily="34" charset="0"/>
              </a:rPr>
              <a:t>Can work also with very </a:t>
            </a:r>
            <a:r>
              <a:rPr lang="en-US" sz="2000" b="1" dirty="0" smtClean="0">
                <a:solidFill>
                  <a:srgbClr val="2E3CC0"/>
                </a:solidFill>
                <a:latin typeface="Trebuchet MS" panose="020B0603020202020204" pitchFamily="34" charset="0"/>
              </a:rPr>
              <a:t>low relative humidity level</a:t>
            </a:r>
            <a:r>
              <a:rPr lang="en-US" sz="2000" dirty="0" smtClean="0">
                <a:solidFill>
                  <a:srgbClr val="2E3CC0"/>
                </a:solidFill>
                <a:latin typeface="Trebuchet MS" panose="020B0603020202020204" pitchFamily="34" charset="0"/>
              </a:rPr>
              <a:t>, but obviously very humid environments are preferable</a:t>
            </a:r>
          </a:p>
          <a:p>
            <a:pPr marL="342900" indent="-342900">
              <a:buFont typeface="Arial" panose="020B0604020202020204" pitchFamily="34" charset="0"/>
              <a:buChar char="•"/>
            </a:pPr>
            <a:r>
              <a:rPr lang="en-US" sz="2000" dirty="0" smtClean="0">
                <a:solidFill>
                  <a:srgbClr val="2E3CC0"/>
                </a:solidFill>
                <a:latin typeface="Trebuchet MS" panose="020B0603020202020204" pitchFamily="34" charset="0"/>
              </a:rPr>
              <a:t>The average final cost of the final water is </a:t>
            </a:r>
            <a:r>
              <a:rPr lang="en-US" sz="2000" b="1" dirty="0" smtClean="0">
                <a:solidFill>
                  <a:srgbClr val="2E3CC0"/>
                </a:solidFill>
                <a:latin typeface="Trebuchet MS" panose="020B0603020202020204" pitchFamily="34" charset="0"/>
              </a:rPr>
              <a:t>10 $ cents per liter</a:t>
            </a:r>
            <a:endParaRPr lang="en-US" sz="2000" b="1" dirty="0">
              <a:solidFill>
                <a:srgbClr val="2E3CC0"/>
              </a:solidFill>
              <a:latin typeface="Trebuchet MS" panose="020B0603020202020204" pitchFamily="34"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sp>
        <p:nvSpPr>
          <p:cNvPr id="11" name="TextBox 10">
            <a:extLst>
              <a:ext uri="{FF2B5EF4-FFF2-40B4-BE49-F238E27FC236}">
                <a16:creationId xmlns:a16="http://schemas.microsoft.com/office/drawing/2014/main" id="{44AA294E-5C01-4D7F-9B8E-48D8D11EB76A}"/>
              </a:ext>
            </a:extLst>
          </p:cNvPr>
          <p:cNvSpPr txBox="1"/>
          <p:nvPr/>
        </p:nvSpPr>
        <p:spPr>
          <a:xfrm>
            <a:off x="722341" y="1583004"/>
            <a:ext cx="10787268" cy="646331"/>
          </a:xfrm>
          <a:prstGeom prst="rect">
            <a:avLst/>
          </a:prstGeom>
          <a:solidFill>
            <a:schemeClr val="bg1"/>
          </a:solid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fr-BE" dirty="0" smtClean="0"/>
              <a:t>Water </a:t>
            </a:r>
            <a:r>
              <a:rPr lang="fr-BE" dirty="0" err="1" smtClean="0"/>
              <a:t>from</a:t>
            </a:r>
            <a:r>
              <a:rPr lang="fr-BE" dirty="0" smtClean="0"/>
              <a:t> the Air, </a:t>
            </a:r>
            <a:r>
              <a:rPr lang="fr-BE" dirty="0" err="1" smtClean="0"/>
              <a:t>what</a:t>
            </a:r>
            <a:r>
              <a:rPr lang="fr-BE" dirty="0" smtClean="0"/>
              <a:t> </a:t>
            </a:r>
            <a:r>
              <a:rPr lang="fr-BE" dirty="0" err="1" smtClean="0"/>
              <a:t>exists</a:t>
            </a:r>
            <a:r>
              <a:rPr lang="fr-BE" dirty="0" smtClean="0"/>
              <a:t>…</a:t>
            </a:r>
            <a:endParaRPr lang="en-GB" dirty="0"/>
          </a:p>
        </p:txBody>
      </p:sp>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b="21072"/>
          <a:stretch/>
        </p:blipFill>
        <p:spPr>
          <a:xfrm>
            <a:off x="8955897" y="4393316"/>
            <a:ext cx="2916280" cy="2301772"/>
          </a:xfrm>
          <a:prstGeom prst="rect">
            <a:avLst/>
          </a:prstGeom>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97158" y="2387006"/>
            <a:ext cx="3196155" cy="1917693"/>
          </a:xfrm>
          <a:prstGeom prst="rect">
            <a:avLst/>
          </a:prstGeom>
        </p:spPr>
      </p:pic>
    </p:spTree>
    <p:extLst>
      <p:ext uri="{BB962C8B-B14F-4D97-AF65-F5344CB8AC3E}">
        <p14:creationId xmlns:p14="http://schemas.microsoft.com/office/powerpoint/2010/main" val="1157216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57944" y="1569964"/>
            <a:ext cx="5229413" cy="2245483"/>
          </a:xfrm>
          <a:prstGeom prst="rect">
            <a:avLst/>
          </a:prstGeom>
        </p:spPr>
      </p:pic>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4997513" y="1431445"/>
            <a:ext cx="6740369" cy="584775"/>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sz="3200" dirty="0"/>
              <a:t>7</a:t>
            </a:r>
            <a:r>
              <a:rPr lang="en-GB" sz="3200" dirty="0" smtClean="0"/>
              <a:t>. Cloud seeding? It’s not a joke…</a:t>
            </a:r>
            <a:endParaRPr lang="en-GB" sz="3200" dirty="0"/>
          </a:p>
        </p:txBody>
      </p:sp>
      <p:sp>
        <p:nvSpPr>
          <p:cNvPr id="3" name="Rectangle 2"/>
          <p:cNvSpPr/>
          <p:nvPr/>
        </p:nvSpPr>
        <p:spPr>
          <a:xfrm>
            <a:off x="5278171" y="2127341"/>
            <a:ext cx="6292158" cy="923330"/>
          </a:xfrm>
          <a:prstGeom prst="rect">
            <a:avLst/>
          </a:prstGeom>
        </p:spPr>
        <p:txBody>
          <a:bodyPr wrap="square">
            <a:spAutoFit/>
          </a:bodyPr>
          <a:lstStyle/>
          <a:p>
            <a:pPr>
              <a:spcAft>
                <a:spcPts val="0"/>
              </a:spcAft>
            </a:pPr>
            <a:r>
              <a:rPr lang="en-US"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This technology, from </a:t>
            </a:r>
            <a:r>
              <a:rPr lang="en-US"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1946</a:t>
            </a:r>
            <a:r>
              <a:rPr lang="en-US"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 </a:t>
            </a:r>
            <a:r>
              <a:rPr lang="en-US"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is being increasingly required and used, since it is practically the only way to intensify the availability of fresh </a:t>
            </a:r>
            <a:r>
              <a:rPr lang="en-US"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water by </a:t>
            </a:r>
            <a:r>
              <a:rPr lang="en-US"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up to 15%.</a:t>
            </a:r>
            <a:endParaRPr lang="en-GB" b="1"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6">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4" name="Picture 3"/>
          <p:cNvPicPr>
            <a:picLocks noChangeAspect="1"/>
          </p:cNvPicPr>
          <p:nvPr/>
        </p:nvPicPr>
        <p:blipFill rotWithShape="1">
          <a:blip r:embed="rId7" cstate="hqprint">
            <a:extLst>
              <a:ext uri="{28A0092B-C50C-407E-A947-70E740481C1C}">
                <a14:useLocalDpi xmlns:a14="http://schemas.microsoft.com/office/drawing/2010/main" val="0"/>
              </a:ext>
            </a:extLst>
          </a:blip>
          <a:srcRect t="17162" b="9963"/>
          <a:stretch/>
        </p:blipFill>
        <p:spPr>
          <a:xfrm>
            <a:off x="4882757" y="3716576"/>
            <a:ext cx="3592229" cy="2786913"/>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7817" y="3815447"/>
            <a:ext cx="4305067" cy="2688042"/>
          </a:xfrm>
          <a:prstGeom prst="rect">
            <a:avLst/>
          </a:prstGeom>
        </p:spPr>
      </p:pic>
      <p:pic>
        <p:nvPicPr>
          <p:cNvPr id="7" name="Picture 6"/>
          <p:cNvPicPr>
            <a:picLocks noChangeAspect="1"/>
          </p:cNvPicPr>
          <p:nvPr/>
        </p:nvPicPr>
        <p:blipFill>
          <a:blip r:embed="rId9"/>
          <a:stretch>
            <a:fillRect/>
          </a:stretch>
        </p:blipFill>
        <p:spPr>
          <a:xfrm>
            <a:off x="8721058" y="3200091"/>
            <a:ext cx="3211409" cy="2752040"/>
          </a:xfrm>
          <a:prstGeom prst="rect">
            <a:avLst/>
          </a:prstGeom>
          <a:ln>
            <a:solidFill>
              <a:srgbClr val="2E3CC0"/>
            </a:solidFill>
          </a:ln>
        </p:spPr>
      </p:pic>
    </p:spTree>
    <p:extLst>
      <p:ext uri="{BB962C8B-B14F-4D97-AF65-F5344CB8AC3E}">
        <p14:creationId xmlns:p14="http://schemas.microsoft.com/office/powerpoint/2010/main" val="38414808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3" name="Rectangle 2"/>
          <p:cNvSpPr/>
          <p:nvPr/>
        </p:nvSpPr>
        <p:spPr>
          <a:xfrm>
            <a:off x="8808038" y="1295791"/>
            <a:ext cx="3383961" cy="1200329"/>
          </a:xfrm>
          <a:prstGeom prst="rect">
            <a:avLst/>
          </a:prstGeom>
        </p:spPr>
        <p:txBody>
          <a:bodyPr wrap="square">
            <a:spAutoFit/>
          </a:bodyPr>
          <a:lstStyle/>
          <a:p>
            <a:pPr>
              <a:spcAft>
                <a:spcPts val="0"/>
              </a:spcAft>
            </a:pPr>
            <a:r>
              <a:rPr lang="en-US" sz="1200" dirty="0" smtClean="0">
                <a:solidFill>
                  <a:srgbClr val="2E3CC0"/>
                </a:solidFill>
                <a:latin typeface="Trebuchet MS" panose="020B0603020202020204" pitchFamily="34" charset="0"/>
              </a:rPr>
              <a:t>Researchers </a:t>
            </a:r>
            <a:r>
              <a:rPr lang="en-US" sz="1200" dirty="0">
                <a:solidFill>
                  <a:srgbClr val="2E3CC0"/>
                </a:solidFill>
                <a:latin typeface="Trebuchet MS" panose="020B0603020202020204" pitchFamily="34" charset="0"/>
              </a:rPr>
              <a:t>were able to make drops grow </a:t>
            </a:r>
            <a:r>
              <a:rPr lang="en-US" sz="1200" b="1" dirty="0">
                <a:solidFill>
                  <a:srgbClr val="2E3CC0"/>
                </a:solidFill>
                <a:latin typeface="Trebuchet MS" panose="020B0603020202020204" pitchFamily="34" charset="0"/>
              </a:rPr>
              <a:t>six times faster </a:t>
            </a:r>
            <a:r>
              <a:rPr lang="en-US" sz="1200" dirty="0">
                <a:solidFill>
                  <a:srgbClr val="2E3CC0"/>
                </a:solidFill>
                <a:latin typeface="Trebuchet MS" panose="020B0603020202020204" pitchFamily="34" charset="0"/>
              </a:rPr>
              <a:t>than normal by copying the insects' shell geometry</a:t>
            </a:r>
            <a:r>
              <a:rPr lang="en-US" sz="1200" dirty="0" smtClean="0">
                <a:solidFill>
                  <a:srgbClr val="2E3CC0"/>
                </a:solidFill>
                <a:latin typeface="Trebuchet MS" panose="020B0603020202020204" pitchFamily="34" charset="0"/>
              </a:rPr>
              <a:t>. Scientists </a:t>
            </a:r>
            <a:r>
              <a:rPr lang="en-US" sz="1200" dirty="0">
                <a:solidFill>
                  <a:srgbClr val="2E3CC0"/>
                </a:solidFill>
                <a:latin typeface="Trebuchet MS" panose="020B0603020202020204" pitchFamily="34" charset="0"/>
              </a:rPr>
              <a:t>have drawn inspiration from the bumpy shells of</a:t>
            </a:r>
            <a:r>
              <a:rPr lang="en-US" sz="1200" b="1" dirty="0">
                <a:solidFill>
                  <a:srgbClr val="2E3CC0"/>
                </a:solidFill>
                <a:latin typeface="Trebuchet MS" panose="020B0603020202020204" pitchFamily="34" charset="0"/>
              </a:rPr>
              <a:t> Namib desert beetles</a:t>
            </a:r>
            <a:r>
              <a:rPr lang="en-US" sz="1200" dirty="0">
                <a:solidFill>
                  <a:srgbClr val="2E3CC0"/>
                </a:solidFill>
                <a:latin typeface="Trebuchet MS" panose="020B0603020202020204" pitchFamily="34" charset="0"/>
              </a:rPr>
              <a:t> to improve the collection and transport of water droplets</a:t>
            </a:r>
            <a:r>
              <a:rPr lang="en-US" sz="1200" dirty="0" smtClean="0">
                <a:solidFill>
                  <a:srgbClr val="2E3CC0"/>
                </a:solidFill>
                <a:latin typeface="Trebuchet MS" panose="020B0603020202020204" pitchFamily="34" charset="0"/>
              </a:rPr>
              <a:t>.</a:t>
            </a:r>
            <a:endParaRPr lang="en-GB" sz="12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t="15024" b="12738"/>
          <a:stretch/>
        </p:blipFill>
        <p:spPr>
          <a:xfrm>
            <a:off x="7161185" y="624284"/>
            <a:ext cx="1600200" cy="2064191"/>
          </a:xfrm>
          <a:prstGeom prst="rect">
            <a:avLst/>
          </a:prstGeom>
        </p:spPr>
      </p:pic>
      <p:pic>
        <p:nvPicPr>
          <p:cNvPr id="4" name="Picture 3"/>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9047137" y="2485459"/>
            <a:ext cx="2905762" cy="3320318"/>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233979" y="1441110"/>
            <a:ext cx="7497680" cy="646331"/>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dirty="0"/>
              <a:t>8</a:t>
            </a:r>
            <a:r>
              <a:rPr lang="en-GB" dirty="0" smtClean="0"/>
              <a:t>…after the clouds, the fog?</a:t>
            </a:r>
            <a:endParaRPr lang="en-GB" dirty="0"/>
          </a:p>
        </p:txBody>
      </p:sp>
      <p:sp>
        <p:nvSpPr>
          <p:cNvPr id="11" name="Rectangle 10"/>
          <p:cNvSpPr/>
          <p:nvPr/>
        </p:nvSpPr>
        <p:spPr>
          <a:xfrm>
            <a:off x="8989737" y="5805777"/>
            <a:ext cx="2815627" cy="307777"/>
          </a:xfrm>
          <a:prstGeom prst="rect">
            <a:avLst/>
          </a:prstGeom>
        </p:spPr>
        <p:txBody>
          <a:bodyPr wrap="square">
            <a:spAutoFit/>
          </a:bodyPr>
          <a:lstStyle/>
          <a:p>
            <a:pPr algn="ctr">
              <a:spcAft>
                <a:spcPts val="0"/>
              </a:spcAft>
            </a:pPr>
            <a:r>
              <a:rPr lang="en-GB" sz="14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Santa Monica, CA; 100 M litres/y</a:t>
            </a:r>
            <a:endParaRPr lang="en-GB" sz="14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8" name="Group 7"/>
          <p:cNvGrpSpPr/>
          <p:nvPr/>
        </p:nvGrpSpPr>
        <p:grpSpPr>
          <a:xfrm>
            <a:off x="278918" y="2120761"/>
            <a:ext cx="2921719" cy="4449778"/>
            <a:chOff x="2143926" y="2120761"/>
            <a:chExt cx="2921719" cy="4449778"/>
          </a:xfrm>
        </p:grpSpPr>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43926" y="2120761"/>
              <a:ext cx="2921719" cy="4449778"/>
            </a:xfrm>
            <a:prstGeom prst="rect">
              <a:avLst/>
            </a:prstGeom>
          </p:spPr>
        </p:pic>
        <p:sp>
          <p:nvSpPr>
            <p:cNvPr id="12" name="Rectangle 11"/>
            <p:cNvSpPr/>
            <p:nvPr/>
          </p:nvSpPr>
          <p:spPr>
            <a:xfrm>
              <a:off x="2196971" y="6223122"/>
              <a:ext cx="2815627" cy="307777"/>
            </a:xfrm>
            <a:prstGeom prst="rect">
              <a:avLst/>
            </a:prstGeom>
            <a:solidFill>
              <a:schemeClr val="bg1"/>
            </a:solidFill>
          </p:spPr>
          <p:txBody>
            <a:bodyPr wrap="square">
              <a:spAutoFit/>
            </a:bodyPr>
            <a:lstStyle/>
            <a:p>
              <a:pPr algn="ctr">
                <a:spcAft>
                  <a:spcPts val="0"/>
                </a:spcAft>
              </a:pPr>
              <a:r>
                <a:rPr lang="en-GB" sz="14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Up to 12 litres per m2 per day</a:t>
              </a:r>
              <a:endParaRPr lang="en-GB" sz="14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grpSp>
      <p:pic>
        <p:nvPicPr>
          <p:cNvPr id="7" name="Picture 6"/>
          <p:cNvPicPr>
            <a:picLocks noChangeAspect="1"/>
          </p:cNvPicPr>
          <p:nvPr/>
        </p:nvPicPr>
        <p:blipFill>
          <a:blip r:embed="rId9"/>
          <a:stretch>
            <a:fillRect/>
          </a:stretch>
        </p:blipFill>
        <p:spPr>
          <a:xfrm>
            <a:off x="3342415" y="2688475"/>
            <a:ext cx="5100215" cy="3878648"/>
          </a:xfrm>
          <a:prstGeom prst="rect">
            <a:avLst/>
          </a:prstGeom>
        </p:spPr>
      </p:pic>
    </p:spTree>
    <p:extLst>
      <p:ext uri="{BB962C8B-B14F-4D97-AF65-F5344CB8AC3E}">
        <p14:creationId xmlns:p14="http://schemas.microsoft.com/office/powerpoint/2010/main" val="5201394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1330859" y="1441110"/>
            <a:ext cx="9804903" cy="646331"/>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dirty="0" smtClean="0"/>
              <a:t>…and more examples</a:t>
            </a:r>
            <a:endParaRPr lang="en-GB" dirty="0"/>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2" name="Picture 1"/>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tretch>
            <a:fillRect/>
          </a:stretch>
        </p:blipFill>
        <p:spPr>
          <a:xfrm>
            <a:off x="517462" y="2159548"/>
            <a:ext cx="5003154" cy="3752365"/>
          </a:xfrm>
          <a:prstGeom prst="rect">
            <a:avLst/>
          </a:prstGeom>
        </p:spPr>
      </p:pic>
      <p:sp>
        <p:nvSpPr>
          <p:cNvPr id="11" name="Rectangle 10"/>
          <p:cNvSpPr/>
          <p:nvPr/>
        </p:nvSpPr>
        <p:spPr>
          <a:xfrm>
            <a:off x="1227393" y="5871893"/>
            <a:ext cx="3462301" cy="307777"/>
          </a:xfrm>
          <a:prstGeom prst="rect">
            <a:avLst/>
          </a:prstGeom>
        </p:spPr>
        <p:txBody>
          <a:bodyPr wrap="square">
            <a:spAutoFit/>
          </a:bodyPr>
          <a:lstStyle/>
          <a:p>
            <a:pPr algn="ctr">
              <a:spcAft>
                <a:spcPts val="0"/>
              </a:spcAft>
            </a:pPr>
            <a:r>
              <a:rPr lang="en-GB" sz="14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Ethiopia; </a:t>
            </a:r>
            <a:r>
              <a:rPr lang="en-GB" sz="14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180 </a:t>
            </a:r>
            <a:r>
              <a:rPr lang="en-GB" sz="14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litres day; bamboo made</a:t>
            </a:r>
            <a:endParaRPr lang="en-GB" sz="14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67372" y="3435529"/>
            <a:ext cx="4380113" cy="2468196"/>
          </a:xfrm>
          <a:prstGeom prst="rect">
            <a:avLst/>
          </a:prstGeom>
        </p:spPr>
      </p:pic>
      <p:sp>
        <p:nvSpPr>
          <p:cNvPr id="3" name="Rectangle 2"/>
          <p:cNvSpPr/>
          <p:nvPr/>
        </p:nvSpPr>
        <p:spPr>
          <a:xfrm>
            <a:off x="4816437" y="2257396"/>
            <a:ext cx="7260524" cy="923330"/>
          </a:xfrm>
          <a:prstGeom prst="rect">
            <a:avLst/>
          </a:prstGeom>
        </p:spPr>
        <p:txBody>
          <a:bodyPr wrap="square">
            <a:spAutoFit/>
          </a:bodyPr>
          <a:lstStyle/>
          <a:p>
            <a:pPr>
              <a:spcAft>
                <a:spcPts val="0"/>
              </a:spcAft>
            </a:pPr>
            <a:r>
              <a:rPr lang="en-GB"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Different techniques are adopted, adapted with local materials and technologies; performance is still limited, but in severe water stressed areas can be a potential solution…</a:t>
            </a:r>
            <a:endParaRPr lang="en-GB"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sp>
        <p:nvSpPr>
          <p:cNvPr id="12" name="Rectangle 11"/>
          <p:cNvSpPr/>
          <p:nvPr/>
        </p:nvSpPr>
        <p:spPr>
          <a:xfrm>
            <a:off x="9794240" y="3443014"/>
            <a:ext cx="2023737" cy="1169551"/>
          </a:xfrm>
          <a:prstGeom prst="rect">
            <a:avLst/>
          </a:prstGeom>
        </p:spPr>
        <p:txBody>
          <a:bodyPr wrap="square">
            <a:spAutoFit/>
          </a:bodyPr>
          <a:lstStyle/>
          <a:p>
            <a:pPr algn="ctr">
              <a:spcAft>
                <a:spcPts val="0"/>
              </a:spcAft>
            </a:pPr>
            <a:r>
              <a:rPr lang="en-GB" sz="14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Morocco; 150 mm rainfall per year.</a:t>
            </a:r>
          </a:p>
          <a:p>
            <a:pPr algn="ctr">
              <a:spcAft>
                <a:spcPts val="0"/>
              </a:spcAft>
            </a:pPr>
            <a:r>
              <a:rPr lang="en-GB" sz="14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1200 people; fog collectors produce 16,000 litres day.</a:t>
            </a:r>
            <a:endParaRPr lang="en-GB" sz="14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258938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500743" y="1441110"/>
            <a:ext cx="11304621" cy="584775"/>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de-DE" sz="3200" dirty="0" smtClean="0"/>
              <a:t>1. Technical </a:t>
            </a:r>
            <a:r>
              <a:rPr lang="de-DE" sz="3200" dirty="0"/>
              <a:t>Assistance </a:t>
            </a:r>
            <a:r>
              <a:rPr lang="en-US" sz="3200" dirty="0" smtClean="0"/>
              <a:t>provided</a:t>
            </a:r>
            <a:r>
              <a:rPr lang="de-DE" sz="3200" dirty="0" smtClean="0"/>
              <a:t> </a:t>
            </a:r>
            <a:r>
              <a:rPr lang="en-US" sz="3200" dirty="0" smtClean="0"/>
              <a:t>by</a:t>
            </a:r>
            <a:r>
              <a:rPr lang="de-DE" sz="3200" dirty="0" smtClean="0"/>
              <a:t> </a:t>
            </a:r>
            <a:r>
              <a:rPr lang="de-DE" sz="3200" dirty="0" err="1" smtClean="0"/>
              <a:t>the</a:t>
            </a:r>
            <a:r>
              <a:rPr lang="de-DE" sz="3200" dirty="0" smtClean="0"/>
              <a:t> Water </a:t>
            </a:r>
            <a:r>
              <a:rPr lang="de-DE" sz="3200" dirty="0"/>
              <a:t>Facility </a:t>
            </a:r>
            <a:endParaRPr lang="en-GB" sz="3200" dirty="0"/>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sp>
        <p:nvSpPr>
          <p:cNvPr id="9" name="Text Box 1"/>
          <p:cNvSpPr txBox="1"/>
          <p:nvPr/>
        </p:nvSpPr>
        <p:spPr>
          <a:xfrm>
            <a:off x="500743" y="2172429"/>
            <a:ext cx="6705600" cy="4468040"/>
          </a:xfrm>
          <a:prstGeom prst="rect">
            <a:avLst/>
          </a:prstGeom>
          <a:solidFill>
            <a:srgbClr val="2681B4"/>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200"/>
              </a:spcAft>
              <a:buClrTx/>
              <a:buSzTx/>
              <a:buFontTx/>
              <a:buNone/>
              <a:tabLst/>
              <a:defRPr/>
            </a:pPr>
            <a:r>
              <a:rPr kumimoji="0" lang="en-GB" sz="2400" b="1" i="0" u="none" strike="noStrike" kern="0" cap="none" spc="0" normalizeH="0" baseline="0" noProof="0" dirty="0">
                <a:ln>
                  <a:noFill/>
                </a:ln>
                <a:solidFill>
                  <a:schemeClr val="bg1"/>
                </a:solidFill>
                <a:effectLst/>
                <a:uLnTx/>
                <a:uFillTx/>
                <a:latin typeface="Trebuchet MS" panose="020B0603020202020204" pitchFamily="34" charset="0"/>
                <a:ea typeface="Calibri"/>
                <a:cs typeface="Arial" panose="020B0604020202020204" pitchFamily="34" charset="0"/>
              </a:rPr>
              <a:t>Indicative</a:t>
            </a:r>
            <a:r>
              <a:rPr kumimoji="0" lang="en-GB" sz="2400" b="1" i="0" u="none" strike="noStrike" kern="0" cap="none" spc="0" normalizeH="0" noProof="0" dirty="0">
                <a:ln>
                  <a:noFill/>
                </a:ln>
                <a:solidFill>
                  <a:schemeClr val="bg1"/>
                </a:solidFill>
                <a:effectLst/>
                <a:uLnTx/>
                <a:uFillTx/>
                <a:latin typeface="Trebuchet MS" panose="020B0603020202020204" pitchFamily="34" charset="0"/>
                <a:ea typeface="Calibri"/>
                <a:cs typeface="Arial" panose="020B0604020202020204" pitchFamily="34" charset="0"/>
              </a:rPr>
              <a:t> activities</a:t>
            </a:r>
            <a:endParaRPr kumimoji="0" lang="en-GB" sz="2400" b="1" i="0" u="none" strike="noStrike" kern="0" cap="none" spc="0" normalizeH="0" baseline="0" noProof="0" dirty="0">
              <a:ln>
                <a:noFill/>
              </a:ln>
              <a:solidFill>
                <a:schemeClr val="bg1"/>
              </a:solidFill>
              <a:effectLst/>
              <a:uLnTx/>
              <a:uFillTx/>
              <a:latin typeface="Trebuchet MS" panose="020B0603020202020204" pitchFamily="34" charset="0"/>
              <a:ea typeface="Calibri"/>
              <a:cs typeface="Arial" panose="020B0604020202020204" pitchFamily="34" charset="0"/>
            </a:endParaRPr>
          </a:p>
          <a:p>
            <a:pPr marL="0" marR="0" lvl="0" indent="0" defTabSz="914400" eaLnBrk="1" fontAlgn="auto" latinLnBrk="0" hangingPunct="1">
              <a:spcBef>
                <a:spcPts val="0"/>
              </a:spcBef>
              <a:spcAft>
                <a:spcPts val="200"/>
              </a:spcAft>
              <a:buClrTx/>
              <a:buSzTx/>
              <a:buFontTx/>
              <a:buNone/>
              <a:tabLst/>
              <a:defRPr/>
            </a:pPr>
            <a:endParaRPr kumimoji="0" lang="de-DE" b="0" i="0" u="none" strike="noStrike" kern="0" cap="none" spc="0" normalizeH="0" baseline="0" noProof="0" dirty="0">
              <a:ln>
                <a:noFill/>
              </a:ln>
              <a:solidFill>
                <a:sysClr val="windowText" lastClr="000000"/>
              </a:solidFill>
              <a:effectLst/>
              <a:uLnTx/>
              <a:uFillTx/>
              <a:latin typeface="Trebuchet MS" panose="020B0603020202020204" pitchFamily="34" charset="0"/>
              <a:ea typeface="Calibri"/>
              <a:cs typeface="Arial" panose="020B0604020202020204" pitchFamily="34" charset="0"/>
            </a:endParaRPr>
          </a:p>
        </p:txBody>
      </p:sp>
      <p:sp>
        <p:nvSpPr>
          <p:cNvPr id="11" name="Abgerundetes Rechteck 7"/>
          <p:cNvSpPr/>
          <p:nvPr/>
        </p:nvSpPr>
        <p:spPr>
          <a:xfrm>
            <a:off x="669115" y="2659714"/>
            <a:ext cx="6373739" cy="628285"/>
          </a:xfrm>
          <a:prstGeom prst="roundRect">
            <a:avLst/>
          </a:prstGeom>
          <a:noFill/>
          <a:ln w="31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Technical support in programming and preparation of projects</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Mobilization of funds, facilitation of partnership</a:t>
            </a:r>
            <a:endParaRPr lang="de-DE" sz="1600" b="1" dirty="0">
              <a:solidFill>
                <a:schemeClr val="bg1"/>
              </a:solidFill>
              <a:latin typeface="Trebuchet MS" panose="020B0603020202020204" pitchFamily="34" charset="0"/>
              <a:ea typeface="Times New Roman"/>
              <a:cs typeface="Arial" panose="020B0604020202020204" pitchFamily="34" charset="0"/>
            </a:endParaRPr>
          </a:p>
        </p:txBody>
      </p:sp>
      <p:sp>
        <p:nvSpPr>
          <p:cNvPr id="12" name="Abgerundetes Rechteck 8"/>
          <p:cNvSpPr/>
          <p:nvPr/>
        </p:nvSpPr>
        <p:spPr>
          <a:xfrm>
            <a:off x="670392" y="3419651"/>
            <a:ext cx="6360417" cy="1526234"/>
          </a:xfrm>
          <a:prstGeom prst="roundRect">
            <a:avLst/>
          </a:prstGeom>
          <a:noFill/>
          <a:ln w="31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Promotion of industrial and technology cooperation</a:t>
            </a:r>
          </a:p>
          <a:p>
            <a:pPr marL="85725"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Contribution to the organisation of EU and other water and sanitation events</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Development and promotion of tools contributing to dialogue and coordination of actions in the water sector</a:t>
            </a:r>
          </a:p>
        </p:txBody>
      </p:sp>
      <p:sp>
        <p:nvSpPr>
          <p:cNvPr id="16" name="Abgerundetes Rechteck 9"/>
          <p:cNvSpPr/>
          <p:nvPr/>
        </p:nvSpPr>
        <p:spPr>
          <a:xfrm>
            <a:off x="670392" y="5069254"/>
            <a:ext cx="6360416" cy="1393238"/>
          </a:xfrm>
          <a:prstGeom prst="roundRect">
            <a:avLst/>
          </a:prstGeom>
          <a:noFill/>
          <a:ln w="31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Initial stocktaking, technical assistance to establish national Water and Sanitation sector policies</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Capacity building in policy and regulatory framework</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Development of knowledge and communication tools and products</a:t>
            </a:r>
            <a:endParaRPr lang="de-DE" sz="1600" b="1" dirty="0">
              <a:solidFill>
                <a:schemeClr val="bg1"/>
              </a:solidFill>
              <a:latin typeface="Trebuchet MS" panose="020B0603020202020204" pitchFamily="34" charset="0"/>
              <a:ea typeface="Times New Roman"/>
              <a:cs typeface="Arial" panose="020B0604020202020204" pitchFamily="34" charset="0"/>
            </a:endParaRPr>
          </a:p>
        </p:txBody>
      </p:sp>
      <p:sp>
        <p:nvSpPr>
          <p:cNvPr id="17" name="Text Box 1"/>
          <p:cNvSpPr txBox="1"/>
          <p:nvPr/>
        </p:nvSpPr>
        <p:spPr>
          <a:xfrm>
            <a:off x="7372123" y="2188730"/>
            <a:ext cx="4221163" cy="3903052"/>
          </a:xfrm>
          <a:prstGeom prst="rect">
            <a:avLst/>
          </a:prstGeom>
          <a:solidFill>
            <a:srgbClr val="6AADDC"/>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endParaRPr lang="en-GB" b="1" dirty="0">
              <a:solidFill>
                <a:schemeClr val="bg1">
                  <a:lumMod val="50000"/>
                </a:schemeClr>
              </a:solidFill>
              <a:latin typeface="Trebuchet MS" panose="020B0603020202020204" pitchFamily="34" charset="0"/>
              <a:ea typeface="Times New Roman"/>
              <a:cs typeface="Arial" panose="020B0604020202020204" pitchFamily="34" charset="0"/>
            </a:endParaRPr>
          </a:p>
          <a:p>
            <a:pPr algn="just">
              <a:lnSpc>
                <a:spcPct val="115000"/>
              </a:lnSpc>
              <a:spcBef>
                <a:spcPts val="600"/>
              </a:spcBef>
              <a:spcAft>
                <a:spcPts val="600"/>
              </a:spcAft>
            </a:pPr>
            <a:endParaRPr lang="en-GB" b="1" dirty="0">
              <a:solidFill>
                <a:srgbClr val="005F28"/>
              </a:solidFill>
              <a:latin typeface="Trebuchet MS" panose="020B0603020202020204" pitchFamily="34" charset="0"/>
              <a:ea typeface="Times New Roman"/>
              <a:cs typeface="Arial" panose="020B0604020202020204" pitchFamily="34" charset="0"/>
            </a:endParaRPr>
          </a:p>
        </p:txBody>
      </p:sp>
      <p:sp>
        <p:nvSpPr>
          <p:cNvPr id="18" name="Abgerundetes Rechteck 11"/>
          <p:cNvSpPr/>
          <p:nvPr/>
        </p:nvSpPr>
        <p:spPr>
          <a:xfrm>
            <a:off x="7502050" y="2799362"/>
            <a:ext cx="3874636" cy="757347"/>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action identification and formulation</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19" name="Abgerundetes Rechteck 12"/>
          <p:cNvSpPr/>
          <p:nvPr/>
        </p:nvSpPr>
        <p:spPr>
          <a:xfrm>
            <a:off x="7496597" y="3722619"/>
            <a:ext cx="3888595" cy="882102"/>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Dialogue, coordination and exchange of experience</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20" name="Abgerundetes Rechteck 13"/>
          <p:cNvSpPr/>
          <p:nvPr/>
        </p:nvSpPr>
        <p:spPr>
          <a:xfrm>
            <a:off x="7502050" y="4781297"/>
            <a:ext cx="3874636" cy="1157023"/>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knowledge creation, policy elaboration and communication </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21" name="Rechteck 2"/>
          <p:cNvSpPr/>
          <p:nvPr/>
        </p:nvSpPr>
        <p:spPr>
          <a:xfrm>
            <a:off x="8625056" y="2206306"/>
            <a:ext cx="1894510" cy="517065"/>
          </a:xfrm>
          <a:prstGeom prst="rect">
            <a:avLst/>
          </a:prstGeom>
        </p:spPr>
        <p:txBody>
          <a:bodyPr wrap="square">
            <a:spAutoFit/>
          </a:bodyPr>
          <a:lstStyle/>
          <a:p>
            <a:pPr algn="ctr">
              <a:lnSpc>
                <a:spcPct val="115000"/>
              </a:lnSpc>
              <a:spcBef>
                <a:spcPts val="600"/>
              </a:spcBef>
              <a:spcAft>
                <a:spcPts val="600"/>
              </a:spcAft>
            </a:pPr>
            <a:r>
              <a:rPr lang="en-GB" sz="2400" b="1" dirty="0">
                <a:solidFill>
                  <a:schemeClr val="bg1"/>
                </a:solidFill>
                <a:latin typeface="Trebuchet MS" panose="020B0603020202020204" pitchFamily="34" charset="0"/>
                <a:ea typeface="Times New Roman"/>
                <a:cs typeface="Arial" panose="020B0604020202020204" pitchFamily="34" charset="0"/>
              </a:rPr>
              <a:t>Key results</a:t>
            </a:r>
          </a:p>
        </p:txBody>
      </p:sp>
    </p:spTree>
    <p:extLst>
      <p:ext uri="{BB962C8B-B14F-4D97-AF65-F5344CB8AC3E}">
        <p14:creationId xmlns:p14="http://schemas.microsoft.com/office/powerpoint/2010/main" val="31278765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2" name="Picture 1"/>
          <p:cNvPicPr>
            <a:picLocks noChangeAspect="1"/>
          </p:cNvPicPr>
          <p:nvPr/>
        </p:nvPicPr>
        <p:blipFill>
          <a:blip r:embed="rId6"/>
          <a:stretch>
            <a:fillRect/>
          </a:stretch>
        </p:blipFill>
        <p:spPr>
          <a:xfrm>
            <a:off x="815728" y="1903387"/>
            <a:ext cx="7117345" cy="1612760"/>
          </a:xfrm>
          <a:prstGeom prst="rect">
            <a:avLst/>
          </a:prstGeom>
        </p:spPr>
      </p:pic>
      <p:pic>
        <p:nvPicPr>
          <p:cNvPr id="4" name="Picture 3"/>
          <p:cNvPicPr>
            <a:picLocks noChangeAspect="1"/>
          </p:cNvPicPr>
          <p:nvPr/>
        </p:nvPicPr>
        <p:blipFill>
          <a:blip r:embed="rId7"/>
          <a:stretch>
            <a:fillRect/>
          </a:stretch>
        </p:blipFill>
        <p:spPr>
          <a:xfrm>
            <a:off x="8634002" y="2087442"/>
            <a:ext cx="3089873" cy="3096709"/>
          </a:xfrm>
          <a:prstGeom prst="rect">
            <a:avLst/>
          </a:prstGeom>
        </p:spPr>
      </p:pic>
      <p:sp>
        <p:nvSpPr>
          <p:cNvPr id="11" name="Rectangle 10"/>
          <p:cNvSpPr/>
          <p:nvPr/>
        </p:nvSpPr>
        <p:spPr>
          <a:xfrm>
            <a:off x="8634001" y="5245708"/>
            <a:ext cx="3089873" cy="954107"/>
          </a:xfrm>
          <a:prstGeom prst="rect">
            <a:avLst/>
          </a:prstGeom>
        </p:spPr>
        <p:txBody>
          <a:bodyPr wrap="square">
            <a:spAutoFit/>
          </a:bodyPr>
          <a:lstStyle/>
          <a:p>
            <a:pPr>
              <a:spcAft>
                <a:spcPts val="0"/>
              </a:spcAft>
            </a:pPr>
            <a:r>
              <a:rPr lang="en-GB" sz="14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Kampala, Uganda; digitalisation can help the process to perform better and organise on a demand driven the value-chain</a:t>
            </a:r>
            <a:endParaRPr lang="en-GB" sz="14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8"/>
          <a:stretch>
            <a:fillRect/>
          </a:stretch>
        </p:blipFill>
        <p:spPr>
          <a:xfrm>
            <a:off x="4573116" y="3462562"/>
            <a:ext cx="3914456" cy="3031496"/>
          </a:xfrm>
          <a:prstGeom prst="rect">
            <a:avLst/>
          </a:prstGeom>
        </p:spPr>
      </p:pic>
      <p:sp>
        <p:nvSpPr>
          <p:cNvPr id="3" name="Rectangle 2"/>
          <p:cNvSpPr/>
          <p:nvPr/>
        </p:nvSpPr>
        <p:spPr>
          <a:xfrm>
            <a:off x="334963" y="3418980"/>
            <a:ext cx="4471490" cy="3108543"/>
          </a:xfrm>
          <a:prstGeom prst="rect">
            <a:avLst/>
          </a:prstGeom>
        </p:spPr>
        <p:txBody>
          <a:bodyPr wrap="square">
            <a:spAutoFit/>
          </a:bodyPr>
          <a:lstStyle/>
          <a:p>
            <a:pPr algn="ctr">
              <a:spcAft>
                <a:spcPts val="600"/>
              </a:spcAft>
            </a:pPr>
            <a:r>
              <a:rPr lang="en-US" sz="20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Challenges and difficulties of the Faecal Sludge Management</a:t>
            </a:r>
          </a:p>
          <a:p>
            <a:pPr algn="ctr">
              <a:spcAft>
                <a:spcPts val="600"/>
              </a:spcAft>
            </a:pPr>
            <a:endParaRPr lang="en-US" sz="8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marL="271463" indent="-271463">
              <a:spcAft>
                <a:spcPts val="600"/>
              </a:spcAft>
              <a:buAutoNum type="arabicPeriod"/>
            </a:pP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Strengthening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of the </a:t>
            </a: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legal and institutional framework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conditions with clear roles </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and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responsibilities for sector players </a:t>
            </a:r>
            <a:endPar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a:p>
            <a:pPr marL="271463" indent="-271463">
              <a:spcAft>
                <a:spcPts val="600"/>
              </a:spcAft>
              <a:buAutoNum type="arabicPeriod"/>
            </a:pPr>
            <a:r>
              <a:rPr lang="en-US" sz="1600" b="1"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Private </a:t>
            </a: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sector engagement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to support the operators in the reform </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process; business model </a:t>
            </a:r>
          </a:p>
          <a:p>
            <a:pPr marL="271463" indent="-271463">
              <a:spcAft>
                <a:spcPts val="600"/>
              </a:spcAft>
              <a:buAutoNum type="arabicPeriod"/>
            </a:pP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Awareness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and </a:t>
            </a: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demand creation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among user </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groups, against taboos</a:t>
            </a:r>
            <a:endParaRPr lang="en-GB"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sp>
        <p:nvSpPr>
          <p:cNvPr id="50" name="TextBox 49">
            <a:extLst>
              <a:ext uri="{FF2B5EF4-FFF2-40B4-BE49-F238E27FC236}">
                <a16:creationId xmlns:a16="http://schemas.microsoft.com/office/drawing/2014/main" id="{44AA294E-5C01-4D7F-9B8E-48D8D11EB76A}"/>
              </a:ext>
            </a:extLst>
          </p:cNvPr>
          <p:cNvSpPr txBox="1"/>
          <p:nvPr/>
        </p:nvSpPr>
        <p:spPr>
          <a:xfrm>
            <a:off x="334963" y="1441110"/>
            <a:ext cx="11470400" cy="584775"/>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pPr algn="l"/>
            <a:r>
              <a:rPr lang="en-GB" sz="3200" dirty="0"/>
              <a:t>9</a:t>
            </a:r>
            <a:r>
              <a:rPr lang="en-GB" sz="3200" dirty="0" smtClean="0"/>
              <a:t>. And for concluding, before lunch, a nice topic, FSM…</a:t>
            </a:r>
            <a:endParaRPr lang="en-GB" sz="3200" dirty="0"/>
          </a:p>
        </p:txBody>
      </p:sp>
    </p:spTree>
    <p:extLst>
      <p:ext uri="{BB962C8B-B14F-4D97-AF65-F5344CB8AC3E}">
        <p14:creationId xmlns:p14="http://schemas.microsoft.com/office/powerpoint/2010/main" val="23827207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334963" y="1404898"/>
            <a:ext cx="10945655" cy="646331"/>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dirty="0" smtClean="0"/>
              <a:t>…but why do we have to think to FSM? </a:t>
            </a:r>
            <a:endParaRPr lang="en-GB" dirty="0"/>
          </a:p>
        </p:txBody>
      </p:sp>
      <p:sp>
        <p:nvSpPr>
          <p:cNvPr id="3" name="Rectangle 2"/>
          <p:cNvSpPr/>
          <p:nvPr/>
        </p:nvSpPr>
        <p:spPr>
          <a:xfrm>
            <a:off x="9132506" y="2296728"/>
            <a:ext cx="2385588" cy="2369880"/>
          </a:xfrm>
          <a:prstGeom prst="rect">
            <a:avLst/>
          </a:prstGeom>
        </p:spPr>
        <p:txBody>
          <a:bodyPr wrap="square">
            <a:spAutoFit/>
          </a:bodyPr>
          <a:lstStyle/>
          <a:p>
            <a:pPr algn="ctr">
              <a:spcAft>
                <a:spcPts val="0"/>
              </a:spcAft>
            </a:pPr>
            <a:r>
              <a:rPr lang="en-GB"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Has been calculated that in </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15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years, </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almost </a:t>
            </a:r>
            <a:r>
              <a:rPr lang="en-US" sz="20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5 billion people </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will be using</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 </a:t>
            </a:r>
            <a:r>
              <a:rPr lang="en-US" sz="1600" b="1"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on-site sanitation</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 solutions like pit latrines and septic </a:t>
            </a:r>
            <a:r>
              <a:rPr lang="en-US" sz="1600" dirty="0" smtClean="0">
                <a:solidFill>
                  <a:srgbClr val="2E3CC0"/>
                </a:solidFill>
                <a:latin typeface="Trebuchet MS" panose="020B0603020202020204" pitchFamily="34" charset="0"/>
                <a:ea typeface="Calibri" panose="020F0502020204030204" pitchFamily="34" charset="0"/>
                <a:cs typeface="Times New Roman" panose="02020603050405020304" pitchFamily="18" charset="0"/>
              </a:rPr>
              <a:t>tanks; </a:t>
            </a:r>
            <a:r>
              <a:rPr lang="en-US"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rPr>
              <a:t>what will the world do with all the fecal waste? </a:t>
            </a:r>
            <a:endParaRPr lang="en-GB" sz="1600" dirty="0">
              <a:solidFill>
                <a:srgbClr val="2E3CC0"/>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2" name="Picture 1"/>
          <p:cNvPicPr>
            <a:picLocks noChangeAspect="1"/>
          </p:cNvPicPr>
          <p:nvPr/>
        </p:nvPicPr>
        <p:blipFill>
          <a:blip r:embed="rId6"/>
          <a:stretch>
            <a:fillRect/>
          </a:stretch>
        </p:blipFill>
        <p:spPr>
          <a:xfrm>
            <a:off x="832915" y="2097795"/>
            <a:ext cx="8084745" cy="2962290"/>
          </a:xfrm>
          <a:prstGeom prst="rect">
            <a:avLst/>
          </a:prstGeom>
        </p:spPr>
      </p:pic>
      <p:sp>
        <p:nvSpPr>
          <p:cNvPr id="4" name="Rectangle 3"/>
          <p:cNvSpPr/>
          <p:nvPr/>
        </p:nvSpPr>
        <p:spPr>
          <a:xfrm>
            <a:off x="614189" y="5069952"/>
            <a:ext cx="11191175" cy="1323439"/>
          </a:xfrm>
          <a:prstGeom prst="rect">
            <a:avLst/>
          </a:prstGeom>
        </p:spPr>
        <p:txBody>
          <a:bodyPr wrap="square">
            <a:spAutoFit/>
          </a:bodyPr>
          <a:lstStyle/>
          <a:p>
            <a:r>
              <a:rPr lang="en-US" sz="1600" dirty="0" smtClean="0">
                <a:solidFill>
                  <a:srgbClr val="2E3CC0"/>
                </a:solidFill>
                <a:latin typeface="Trebuchet MS" panose="020B0603020202020204" pitchFamily="34" charset="0"/>
              </a:rPr>
              <a:t>There </a:t>
            </a:r>
            <a:r>
              <a:rPr lang="en-US" sz="1600" dirty="0">
                <a:solidFill>
                  <a:srgbClr val="2E3CC0"/>
                </a:solidFill>
                <a:latin typeface="Trebuchet MS" panose="020B0603020202020204" pitchFamily="34" charset="0"/>
              </a:rPr>
              <a:t>is much more needed than access to toilets . </a:t>
            </a:r>
            <a:r>
              <a:rPr lang="en-US" sz="1600" b="1" dirty="0">
                <a:solidFill>
                  <a:srgbClr val="2E3CC0"/>
                </a:solidFill>
                <a:latin typeface="Trebuchet MS" panose="020B0603020202020204" pitchFamily="34" charset="0"/>
              </a:rPr>
              <a:t>Safely managed sanitation </a:t>
            </a:r>
            <a:r>
              <a:rPr lang="en-US" sz="1600" b="1" dirty="0" smtClean="0">
                <a:solidFill>
                  <a:srgbClr val="2E3CC0"/>
                </a:solidFill>
                <a:latin typeface="Trebuchet MS" panose="020B0603020202020204" pitchFamily="34" charset="0"/>
              </a:rPr>
              <a:t>services </a:t>
            </a:r>
            <a:r>
              <a:rPr lang="en-US" sz="1600" dirty="0" smtClean="0">
                <a:solidFill>
                  <a:srgbClr val="2E3CC0"/>
                </a:solidFill>
                <a:latin typeface="Trebuchet MS" panose="020B0603020202020204" pitchFamily="34" charset="0"/>
              </a:rPr>
              <a:t>is </a:t>
            </a:r>
            <a:r>
              <a:rPr lang="en-US" sz="1600" dirty="0">
                <a:solidFill>
                  <a:srgbClr val="2E3CC0"/>
                </a:solidFill>
                <a:latin typeface="Trebuchet MS" panose="020B0603020202020204" pitchFamily="34" charset="0"/>
              </a:rPr>
              <a:t>a keystone indicator for ensuring that all people have access to clean water and </a:t>
            </a:r>
            <a:r>
              <a:rPr lang="en-US" sz="1600" b="1" dirty="0">
                <a:solidFill>
                  <a:srgbClr val="2E3CC0"/>
                </a:solidFill>
                <a:latin typeface="Trebuchet MS" panose="020B0603020202020204" pitchFamily="34" charset="0"/>
              </a:rPr>
              <a:t>adequate sanitation</a:t>
            </a:r>
            <a:r>
              <a:rPr lang="en-US" sz="1600" dirty="0">
                <a:solidFill>
                  <a:srgbClr val="2E3CC0"/>
                </a:solidFill>
                <a:latin typeface="Trebuchet MS" panose="020B0603020202020204" pitchFamily="34" charset="0"/>
              </a:rPr>
              <a:t>. This requires more than just providing households with access to toilets. With very little public money and resources available to physically connect all toilets to public sewer systems, identifying and rolling out </a:t>
            </a:r>
            <a:r>
              <a:rPr lang="en-US" sz="1600" b="1" dirty="0">
                <a:solidFill>
                  <a:srgbClr val="2E3CC0"/>
                </a:solidFill>
                <a:latin typeface="Trebuchet MS" panose="020B0603020202020204" pitchFamily="34" charset="0"/>
              </a:rPr>
              <a:t>cost-effective business solutions for on-site sanitation </a:t>
            </a:r>
            <a:r>
              <a:rPr lang="en-US" sz="1600" dirty="0">
                <a:solidFill>
                  <a:srgbClr val="2E3CC0"/>
                </a:solidFill>
                <a:latin typeface="Trebuchet MS" panose="020B0603020202020204" pitchFamily="34" charset="0"/>
              </a:rPr>
              <a:t>is more crucial than ever—and holds much promise for improving sanitation globally.</a:t>
            </a:r>
            <a:endParaRPr lang="en-GB" sz="1600" dirty="0">
              <a:solidFill>
                <a:srgbClr val="2E3CC0"/>
              </a:solidFill>
              <a:latin typeface="Trebuchet MS" panose="020B0603020202020204" pitchFamily="34" charset="0"/>
            </a:endParaRPr>
          </a:p>
        </p:txBody>
      </p:sp>
    </p:spTree>
    <p:extLst>
      <p:ext uri="{BB962C8B-B14F-4D97-AF65-F5344CB8AC3E}">
        <p14:creationId xmlns:p14="http://schemas.microsoft.com/office/powerpoint/2010/main" val="257622050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325899" y="5994138"/>
            <a:ext cx="10945655" cy="646331"/>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r>
              <a:rPr lang="en-GB" dirty="0" smtClean="0"/>
              <a:t>…and thanks for your kind attention! </a:t>
            </a:r>
            <a:endParaRPr lang="en-GB" dirty="0"/>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pic>
        <p:nvPicPr>
          <p:cNvPr id="6" name="Picture 5"/>
          <p:cNvPicPr>
            <a:picLocks noChangeAspect="1"/>
          </p:cNvPicPr>
          <p:nvPr/>
        </p:nvPicPr>
        <p:blipFill rotWithShape="1">
          <a:blip r:embed="rId6">
            <a:extLst>
              <a:ext uri="{28A0092B-C50C-407E-A947-70E740481C1C}">
                <a14:useLocalDpi xmlns:a14="http://schemas.microsoft.com/office/drawing/2010/main" val="0"/>
              </a:ext>
            </a:extLst>
          </a:blip>
          <a:srcRect l="5327" t="6220" r="5135" b="5521"/>
          <a:stretch/>
        </p:blipFill>
        <p:spPr>
          <a:xfrm>
            <a:off x="2901699" y="1345063"/>
            <a:ext cx="6167139" cy="4595894"/>
          </a:xfrm>
          <a:prstGeom prst="rect">
            <a:avLst/>
          </a:prstGeom>
        </p:spPr>
      </p:pic>
    </p:spTree>
    <p:extLst>
      <p:ext uri="{BB962C8B-B14F-4D97-AF65-F5344CB8AC3E}">
        <p14:creationId xmlns:p14="http://schemas.microsoft.com/office/powerpoint/2010/main" val="21391981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4963" y="6447429"/>
            <a:ext cx="2566736" cy="246221"/>
          </a:xfrm>
          <a:prstGeom prst="rect">
            <a:avLst/>
          </a:prstGeom>
          <a:noFill/>
        </p:spPr>
        <p:txBody>
          <a:bodyPr wrap="square" rtlCol="0">
            <a:spAutoFit/>
          </a:bodyPr>
          <a:lstStyle/>
          <a:p>
            <a:r>
              <a:rPr lang="en-GB" sz="1000" dirty="0">
                <a:solidFill>
                  <a:schemeClr val="bg1"/>
                </a:solidFill>
              </a:rPr>
              <a:t>© GCCA/Catherine Paul</a:t>
            </a:r>
            <a:endParaRPr lang="fr-BE" sz="1000" dirty="0">
              <a:solidFill>
                <a:schemeClr val="bg1"/>
              </a:solidFill>
            </a:endParaRPr>
          </a:p>
        </p:txBody>
      </p:sp>
      <p:pic>
        <p:nvPicPr>
          <p:cNvPr id="5" name="Graphic 4">
            <a:extLst>
              <a:ext uri="{FF2B5EF4-FFF2-40B4-BE49-F238E27FC236}">
                <a16:creationId xmlns:a16="http://schemas.microsoft.com/office/drawing/2014/main" id="{FF5F1780-7D16-4C66-99A1-A2DB01B7A87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4240" y="6113554"/>
            <a:ext cx="2011124" cy="526915"/>
          </a:xfrm>
          <a:prstGeom prst="rect">
            <a:avLst/>
          </a:prstGeom>
        </p:spPr>
      </p:pic>
      <p:sp>
        <p:nvSpPr>
          <p:cNvPr id="50" name="TextBox 49">
            <a:extLst>
              <a:ext uri="{FF2B5EF4-FFF2-40B4-BE49-F238E27FC236}">
                <a16:creationId xmlns:a16="http://schemas.microsoft.com/office/drawing/2014/main" id="{44AA294E-5C01-4D7F-9B8E-48D8D11EB76A}"/>
              </a:ext>
            </a:extLst>
          </p:cNvPr>
          <p:cNvSpPr txBox="1"/>
          <p:nvPr/>
        </p:nvSpPr>
        <p:spPr>
          <a:xfrm>
            <a:off x="500743" y="1441110"/>
            <a:ext cx="11304621" cy="584775"/>
          </a:xfrm>
          <a:prstGeom prst="rect">
            <a:avLst/>
          </a:prstGeom>
          <a:noFill/>
        </p:spPr>
        <p:txBody>
          <a:bodyPr wrap="square" rtlCol="0">
            <a:spAutoFit/>
          </a:bodyPr>
          <a:lstStyle>
            <a:defPPr>
              <a:defRPr lang="x-none"/>
            </a:defPPr>
            <a:lvl1pPr algn="ctr">
              <a:defRPr sz="3600" b="1">
                <a:solidFill>
                  <a:srgbClr val="2E3CC0"/>
                </a:solidFill>
                <a:latin typeface="Trebuchet MS" panose="020B0603020202020204" pitchFamily="34" charset="0"/>
              </a:defRPr>
            </a:lvl1pPr>
          </a:lstStyle>
          <a:p>
            <a:pPr>
              <a:spcAft>
                <a:spcPts val="0"/>
              </a:spcAft>
            </a:pPr>
            <a:r>
              <a:rPr lang="en-GB" sz="3200" dirty="0" smtClean="0">
                <a:ea typeface="Calibri" panose="020F0502020204030204" pitchFamily="34" charset="0"/>
                <a:cs typeface="Times New Roman" panose="02020603050405020304" pitchFamily="18" charset="0"/>
              </a:rPr>
              <a:t>2. Different </a:t>
            </a:r>
            <a:r>
              <a:rPr lang="en-GB" sz="3200" dirty="0">
                <a:ea typeface="Calibri" panose="020F0502020204030204" pitchFamily="34" charset="0"/>
                <a:cs typeface="Times New Roman" panose="02020603050405020304" pitchFamily="18" charset="0"/>
              </a:rPr>
              <a:t>Uses of Sea Water, apart from swimming…</a:t>
            </a:r>
          </a:p>
        </p:txBody>
      </p:sp>
      <p:grpSp>
        <p:nvGrpSpPr>
          <p:cNvPr id="13" name="Group 12"/>
          <p:cNvGrpSpPr/>
          <p:nvPr/>
        </p:nvGrpSpPr>
        <p:grpSpPr>
          <a:xfrm>
            <a:off x="-46653" y="-2"/>
            <a:ext cx="12238652" cy="1301676"/>
            <a:chOff x="-46653" y="-2"/>
            <a:chExt cx="12238652" cy="1301676"/>
          </a:xfrm>
        </p:grpSpPr>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6107" b="71500"/>
            <a:stretch/>
          </p:blipFill>
          <p:spPr>
            <a:xfrm>
              <a:off x="0" y="-2"/>
              <a:ext cx="12191999" cy="1301676"/>
            </a:xfrm>
            <a:prstGeom prst="rect">
              <a:avLst/>
            </a:prstGeom>
          </p:spPr>
        </p:pic>
        <p:sp>
          <p:nvSpPr>
            <p:cNvPr id="15" name="Rectangle 14"/>
            <p:cNvSpPr/>
            <p:nvPr/>
          </p:nvSpPr>
          <p:spPr>
            <a:xfrm>
              <a:off x="-46653" y="526351"/>
              <a:ext cx="2796423" cy="769441"/>
            </a:xfrm>
            <a:prstGeom prst="rect">
              <a:avLst/>
            </a:prstGeom>
          </p:spPr>
          <p:txBody>
            <a:bodyPr wrap="square">
              <a:spAutoFit/>
            </a:bodyPr>
            <a:lstStyle/>
            <a:p>
              <a:pPr marL="85725">
                <a:spcBef>
                  <a:spcPct val="20000"/>
                </a:spcBef>
                <a:defRPr/>
              </a:pPr>
              <a:r>
                <a:rPr lang="en-GB" altLang="en-US" sz="24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The Water Team</a:t>
              </a:r>
              <a: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
              </a:r>
              <a:br>
                <a:rPr lang="en-GB" altLang="en-US" sz="3600" b="1" dirty="0">
                  <a:solidFill>
                    <a:srgbClr val="FFFFFF"/>
                  </a:solidFill>
                  <a:effectLst>
                    <a:outerShdw blurRad="50800" dist="38100" dir="5400000" algn="t" rotWithShape="0">
                      <a:prstClr val="black">
                        <a:alpha val="40000"/>
                      </a:prstClr>
                    </a:outerShdw>
                  </a:effectLst>
                  <a:latin typeface="Trebuchet MS" panose="020B0603020202020204" pitchFamily="34" charset="0"/>
                </a:rPr>
              </a:br>
              <a:r>
                <a:rPr lang="en-GB" altLang="en-US" sz="2000" b="1" dirty="0">
                  <a:solidFill>
                    <a:srgbClr val="FFFFFF"/>
                  </a:solidFill>
                  <a:effectLst>
                    <a:outerShdw blurRad="50800" dist="38100" dir="5400000" algn="t" rotWithShape="0">
                      <a:prstClr val="black">
                        <a:alpha val="40000"/>
                      </a:prstClr>
                    </a:outerShdw>
                  </a:effectLst>
                  <a:latin typeface="Trebuchet MS" panose="020B0603020202020204" pitchFamily="34" charset="0"/>
                </a:rPr>
                <a:t>DEVCO C2</a:t>
              </a:r>
              <a:endParaRPr lang="fr-BE" altLang="en-US" sz="2800" b="1" dirty="0">
                <a:solidFill>
                  <a:srgbClr val="FFFFFF"/>
                </a:solidFill>
                <a:effectLst>
                  <a:outerShdw blurRad="38100" dist="38100" dir="2700000" algn="tl">
                    <a:srgbClr val="000000">
                      <a:alpha val="43137"/>
                    </a:srgbClr>
                  </a:outerShdw>
                </a:effectLst>
                <a:latin typeface="Trebuchet MS" panose="020B0603020202020204" pitchFamily="34" charset="0"/>
              </a:endParaRPr>
            </a:p>
          </p:txBody>
        </p:sp>
      </p:grpSp>
      <p:sp>
        <p:nvSpPr>
          <p:cNvPr id="11" name="Abgerundetes Rechteck 7"/>
          <p:cNvSpPr/>
          <p:nvPr/>
        </p:nvSpPr>
        <p:spPr>
          <a:xfrm>
            <a:off x="669115" y="2659714"/>
            <a:ext cx="6373739" cy="628285"/>
          </a:xfrm>
          <a:prstGeom prst="roundRect">
            <a:avLst/>
          </a:prstGeom>
          <a:noFill/>
          <a:ln w="31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Technical support in programming and preparation of projects</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Mobilization of funds, facilitation of partnership</a:t>
            </a:r>
            <a:endParaRPr lang="de-DE" sz="1600" b="1" dirty="0">
              <a:solidFill>
                <a:schemeClr val="bg1"/>
              </a:solidFill>
              <a:latin typeface="Trebuchet MS" panose="020B0603020202020204" pitchFamily="34" charset="0"/>
              <a:ea typeface="Times New Roman"/>
              <a:cs typeface="Arial" panose="020B0604020202020204" pitchFamily="34" charset="0"/>
            </a:endParaRPr>
          </a:p>
        </p:txBody>
      </p:sp>
      <p:sp>
        <p:nvSpPr>
          <p:cNvPr id="16" name="Abgerundetes Rechteck 9"/>
          <p:cNvSpPr/>
          <p:nvPr/>
        </p:nvSpPr>
        <p:spPr>
          <a:xfrm>
            <a:off x="670392" y="5069254"/>
            <a:ext cx="6360416" cy="1393238"/>
          </a:xfrm>
          <a:prstGeom prst="roundRect">
            <a:avLst/>
          </a:prstGeom>
          <a:noFill/>
          <a:ln w="31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Initial stocktaking, technical assistance to establish national Water and Sanitation sector policies</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Capacity building in policy and regulatory framework</a:t>
            </a:r>
            <a:endParaRPr lang="de-DE" sz="1600" b="1" dirty="0">
              <a:solidFill>
                <a:schemeClr val="bg1"/>
              </a:solidFill>
              <a:latin typeface="Trebuchet MS" panose="020B0603020202020204" pitchFamily="34" charset="0"/>
              <a:ea typeface="Times New Roman"/>
              <a:cs typeface="Arial" panose="020B0604020202020204" pitchFamily="34" charset="0"/>
            </a:endParaRPr>
          </a:p>
          <a:p>
            <a:pPr marL="85725" lvl="0" indent="-85725" algn="just">
              <a:buFont typeface="Calibri"/>
              <a:buChar char="-"/>
              <a:tabLst>
                <a:tab pos="457200" algn="l"/>
              </a:tabLst>
            </a:pPr>
            <a:r>
              <a:rPr lang="en-GB" sz="1600" b="1" dirty="0">
                <a:solidFill>
                  <a:schemeClr val="bg1"/>
                </a:solidFill>
                <a:latin typeface="Trebuchet MS" panose="020B0603020202020204" pitchFamily="34" charset="0"/>
                <a:ea typeface="Times New Roman"/>
                <a:cs typeface="Arial" panose="020B0604020202020204" pitchFamily="34" charset="0"/>
              </a:rPr>
              <a:t>Development of knowledge and communication tools and products</a:t>
            </a:r>
            <a:endParaRPr lang="de-DE" sz="1600" b="1" dirty="0">
              <a:solidFill>
                <a:schemeClr val="bg1"/>
              </a:solidFill>
              <a:latin typeface="Trebuchet MS" panose="020B0603020202020204" pitchFamily="34" charset="0"/>
              <a:ea typeface="Times New Roman"/>
              <a:cs typeface="Arial" panose="020B0604020202020204" pitchFamily="34" charset="0"/>
            </a:endParaRPr>
          </a:p>
        </p:txBody>
      </p:sp>
      <p:sp>
        <p:nvSpPr>
          <p:cNvPr id="18" name="Abgerundetes Rechteck 11"/>
          <p:cNvSpPr/>
          <p:nvPr/>
        </p:nvSpPr>
        <p:spPr>
          <a:xfrm>
            <a:off x="7502050" y="2799362"/>
            <a:ext cx="3874636" cy="757347"/>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action identification and formulation</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19" name="Abgerundetes Rechteck 12"/>
          <p:cNvSpPr/>
          <p:nvPr/>
        </p:nvSpPr>
        <p:spPr>
          <a:xfrm>
            <a:off x="7496597" y="3722619"/>
            <a:ext cx="3888595" cy="882102"/>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Dialogue, coordination and exchange of experience</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20" name="Abgerundetes Rechteck 13"/>
          <p:cNvSpPr/>
          <p:nvPr/>
        </p:nvSpPr>
        <p:spPr>
          <a:xfrm>
            <a:off x="7502050" y="4781297"/>
            <a:ext cx="3874636" cy="1157023"/>
          </a:xfrm>
          <a:prstGeom prst="round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Trebuchet MS" panose="020B0603020202020204" pitchFamily="34" charset="0"/>
                <a:ea typeface="Times New Roman"/>
                <a:cs typeface="Arial" panose="020B0604020202020204" pitchFamily="34" charset="0"/>
              </a:rPr>
              <a:t>Water and Sanitation knowledge creation, policy elaboration and communication </a:t>
            </a:r>
            <a:endParaRPr lang="de-DE" b="1" dirty="0">
              <a:solidFill>
                <a:schemeClr val="bg1"/>
              </a:solidFill>
              <a:latin typeface="Trebuchet MS" panose="020B0603020202020204" pitchFamily="34" charset="0"/>
              <a:ea typeface="Times New Roman"/>
              <a:cs typeface="Arial" panose="020B0604020202020204" pitchFamily="34" charset="0"/>
            </a:endParaRPr>
          </a:p>
        </p:txBody>
      </p:sp>
      <p:sp>
        <p:nvSpPr>
          <p:cNvPr id="21" name="Rechteck 2"/>
          <p:cNvSpPr/>
          <p:nvPr/>
        </p:nvSpPr>
        <p:spPr>
          <a:xfrm>
            <a:off x="8625056" y="2206306"/>
            <a:ext cx="1894510" cy="517065"/>
          </a:xfrm>
          <a:prstGeom prst="rect">
            <a:avLst/>
          </a:prstGeom>
        </p:spPr>
        <p:txBody>
          <a:bodyPr wrap="square">
            <a:spAutoFit/>
          </a:bodyPr>
          <a:lstStyle/>
          <a:p>
            <a:pPr algn="ctr">
              <a:lnSpc>
                <a:spcPct val="115000"/>
              </a:lnSpc>
              <a:spcBef>
                <a:spcPts val="600"/>
              </a:spcBef>
              <a:spcAft>
                <a:spcPts val="600"/>
              </a:spcAft>
            </a:pPr>
            <a:r>
              <a:rPr lang="en-GB" sz="2400" b="1" dirty="0">
                <a:solidFill>
                  <a:schemeClr val="bg1"/>
                </a:solidFill>
                <a:latin typeface="Trebuchet MS" panose="020B0603020202020204" pitchFamily="34" charset="0"/>
                <a:ea typeface="Times New Roman"/>
                <a:cs typeface="Arial" panose="020B0604020202020204" pitchFamily="34" charset="0"/>
              </a:rPr>
              <a:t>Key results</a:t>
            </a:r>
          </a:p>
        </p:txBody>
      </p:sp>
    </p:spTree>
    <p:extLst>
      <p:ext uri="{BB962C8B-B14F-4D97-AF65-F5344CB8AC3E}">
        <p14:creationId xmlns:p14="http://schemas.microsoft.com/office/powerpoint/2010/main" val="38174069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wave-1694720__340.jpg"/>
          <p:cNvPicPr>
            <a:picLocks noChangeAspect="1"/>
          </p:cNvPicPr>
          <p:nvPr/>
        </p:nvPicPr>
        <p:blipFill rotWithShape="1">
          <a:blip r:embed="rId3" cstate="print"/>
          <a:srcRect t="24540" b="30071"/>
          <a:stretch/>
        </p:blipFill>
        <p:spPr>
          <a:xfrm>
            <a:off x="0" y="0"/>
            <a:ext cx="12192000" cy="1892174"/>
          </a:xfrm>
          <a:prstGeom prst="rect">
            <a:avLst/>
          </a:prstGeom>
        </p:spPr>
      </p:pic>
      <p:sp>
        <p:nvSpPr>
          <p:cNvPr id="2" name="1 Título"/>
          <p:cNvSpPr>
            <a:spLocks noGrp="1"/>
          </p:cNvSpPr>
          <p:nvPr>
            <p:ph type="ctrTitle"/>
          </p:nvPr>
        </p:nvSpPr>
        <p:spPr>
          <a:xfrm>
            <a:off x="479834" y="506995"/>
            <a:ext cx="11343992" cy="1285592"/>
          </a:xfrm>
        </p:spPr>
        <p:txBody>
          <a:bodyPr>
            <a:normAutofit/>
          </a:bodyPr>
          <a:lstStyle/>
          <a:p>
            <a:pPr algn="ctr"/>
            <a:r>
              <a:rPr lang="fr-FR" sz="4000" dirty="0" smtClean="0">
                <a:solidFill>
                  <a:schemeClr val="bg1"/>
                </a:solidFill>
                <a:effectLst>
                  <a:outerShdw blurRad="38100" dist="38100" dir="2700000" algn="tl">
                    <a:srgbClr val="000000">
                      <a:alpha val="43137"/>
                    </a:srgbClr>
                  </a:outerShdw>
                </a:effectLst>
              </a:rPr>
              <a:t>L’EAU </a:t>
            </a:r>
            <a:r>
              <a:rPr lang="fr-FR" sz="4000" dirty="0" smtClean="0">
                <a:solidFill>
                  <a:schemeClr val="bg1"/>
                </a:solidFill>
                <a:effectLst>
                  <a:outerShdw blurRad="38100" dist="38100" dir="2700000" algn="tl">
                    <a:srgbClr val="000000">
                      <a:alpha val="43137"/>
                    </a:srgbClr>
                  </a:outerShdw>
                </a:effectLst>
              </a:rPr>
              <a:t>DE </a:t>
            </a:r>
            <a:r>
              <a:rPr lang="fr-FR" sz="4000" dirty="0" smtClean="0">
                <a:solidFill>
                  <a:schemeClr val="bg1"/>
                </a:solidFill>
                <a:effectLst>
                  <a:outerShdw blurRad="38100" dist="38100" dir="2700000" algn="tl">
                    <a:srgbClr val="000000">
                      <a:alpha val="43137"/>
                    </a:srgbClr>
                  </a:outerShdw>
                </a:effectLst>
              </a:rPr>
              <a:t>MER, LE </a:t>
            </a:r>
            <a:r>
              <a:rPr lang="fr-FR" sz="4000" dirty="0" smtClean="0">
                <a:solidFill>
                  <a:schemeClr val="bg1"/>
                </a:solidFill>
                <a:effectLst>
                  <a:outerShdw blurRad="38100" dist="38100" dir="2700000" algn="tl">
                    <a:srgbClr val="000000">
                      <a:alpha val="43137"/>
                    </a:srgbClr>
                  </a:outerShdw>
                </a:effectLst>
              </a:rPr>
              <a:t>DROIT À </a:t>
            </a:r>
            <a:r>
              <a:rPr lang="fr-FR" sz="4000" dirty="0" smtClean="0">
                <a:solidFill>
                  <a:schemeClr val="bg1"/>
                </a:solidFill>
                <a:effectLst>
                  <a:outerShdw blurRad="38100" dist="38100" dir="2700000" algn="tl">
                    <a:srgbClr val="000000">
                      <a:alpha val="43137"/>
                    </a:srgbClr>
                  </a:outerShdw>
                </a:effectLst>
              </a:rPr>
              <a:t>L’ASSAINISSEMENT </a:t>
            </a:r>
            <a:br>
              <a:rPr lang="fr-FR" sz="4000" dirty="0" smtClean="0">
                <a:solidFill>
                  <a:schemeClr val="bg1"/>
                </a:solidFill>
                <a:effectLst>
                  <a:outerShdw blurRad="38100" dist="38100" dir="2700000" algn="tl">
                    <a:srgbClr val="000000">
                      <a:alpha val="43137"/>
                    </a:srgbClr>
                  </a:outerShdw>
                </a:effectLst>
              </a:rPr>
            </a:br>
            <a:r>
              <a:rPr lang="fr-FR" sz="4000" dirty="0" smtClean="0">
                <a:solidFill>
                  <a:schemeClr val="bg1"/>
                </a:solidFill>
                <a:effectLst>
                  <a:outerShdw blurRad="38100" dist="38100" dir="2700000" algn="tl">
                    <a:srgbClr val="000000">
                      <a:alpha val="43137"/>
                    </a:srgbClr>
                  </a:outerShdw>
                </a:effectLst>
              </a:rPr>
              <a:t>ET </a:t>
            </a:r>
            <a:r>
              <a:rPr lang="fr-FR" sz="4000" dirty="0" smtClean="0">
                <a:solidFill>
                  <a:schemeClr val="bg1"/>
                </a:solidFill>
                <a:effectLst>
                  <a:outerShdw blurRad="38100" dist="38100" dir="2700000" algn="tl">
                    <a:srgbClr val="000000">
                      <a:alpha val="43137"/>
                    </a:srgbClr>
                  </a:outerShdw>
                </a:effectLst>
              </a:rPr>
              <a:t>À L’ </a:t>
            </a:r>
            <a:r>
              <a:rPr lang="fr-FR" sz="4000" dirty="0" smtClean="0">
                <a:solidFill>
                  <a:schemeClr val="bg1"/>
                </a:solidFill>
                <a:effectLst>
                  <a:outerShdw blurRad="38100" dist="38100" dir="2700000" algn="tl">
                    <a:srgbClr val="000000">
                      <a:alpha val="43137"/>
                    </a:srgbClr>
                  </a:outerShdw>
                </a:effectLst>
              </a:rPr>
              <a:t>HYGIÈNE</a:t>
            </a:r>
            <a:endParaRPr lang="es-ES_tradnl" sz="4000" dirty="0"/>
          </a:p>
        </p:txBody>
      </p:sp>
      <p:sp>
        <p:nvSpPr>
          <p:cNvPr id="3" name="2 Subtítulo"/>
          <p:cNvSpPr>
            <a:spLocks noGrp="1"/>
          </p:cNvSpPr>
          <p:nvPr>
            <p:ph type="subTitle" idx="1"/>
          </p:nvPr>
        </p:nvSpPr>
        <p:spPr>
          <a:xfrm>
            <a:off x="5087888" y="5445224"/>
            <a:ext cx="5580112" cy="1152128"/>
          </a:xfrm>
        </p:spPr>
        <p:txBody>
          <a:bodyPr>
            <a:normAutofit/>
          </a:bodyPr>
          <a:lstStyle/>
          <a:p>
            <a:pPr algn="just"/>
            <a:r>
              <a:rPr lang="es-ES_tradnl" sz="1900" b="1" dirty="0">
                <a:solidFill>
                  <a:srgbClr val="00B0F0"/>
                </a:solidFill>
                <a:latin typeface="+mj-lt"/>
              </a:rPr>
              <a:t> </a:t>
            </a:r>
            <a:r>
              <a:rPr lang="es-ES_tradnl" sz="1600" b="1" dirty="0">
                <a:solidFill>
                  <a:srgbClr val="00B0F0"/>
                </a:solidFill>
                <a:latin typeface="+mj-lt"/>
              </a:rPr>
              <a:t>Mª Dolores López Gómez</a:t>
            </a:r>
          </a:p>
          <a:p>
            <a:pPr algn="just"/>
            <a:r>
              <a:rPr lang="es-ES" sz="1600" b="1" dirty="0">
                <a:solidFill>
                  <a:srgbClr val="00B0F0"/>
                </a:solidFill>
                <a:latin typeface="+mj-lt"/>
              </a:rPr>
              <a:t> </a:t>
            </a:r>
            <a:r>
              <a:rPr lang="es-ES" sz="1600" b="1" i="1" dirty="0">
                <a:solidFill>
                  <a:srgbClr val="00B0F0"/>
                </a:solidFill>
                <a:latin typeface="+mj-lt"/>
              </a:rPr>
              <a:t>International </a:t>
            </a:r>
            <a:r>
              <a:rPr lang="es-ES" sz="1600" b="1" i="1" dirty="0" err="1">
                <a:solidFill>
                  <a:srgbClr val="00B0F0"/>
                </a:solidFill>
                <a:latin typeface="+mj-lt"/>
              </a:rPr>
              <a:t>Development</a:t>
            </a:r>
            <a:r>
              <a:rPr lang="es-ES" sz="1600" b="1" i="1" dirty="0">
                <a:solidFill>
                  <a:srgbClr val="00B0F0"/>
                </a:solidFill>
                <a:latin typeface="+mj-lt"/>
              </a:rPr>
              <a:t> </a:t>
            </a:r>
            <a:r>
              <a:rPr lang="es-ES" sz="1600" b="1" i="1" dirty="0" err="1">
                <a:solidFill>
                  <a:srgbClr val="00B0F0"/>
                </a:solidFill>
                <a:latin typeface="+mj-lt"/>
              </a:rPr>
              <a:t>Consultant</a:t>
            </a:r>
            <a:endParaRPr lang="es-ES_tradnl" sz="1600" b="1" i="1" dirty="0">
              <a:solidFill>
                <a:srgbClr val="00B0F0"/>
              </a:solidFill>
              <a:latin typeface="+mj-lt"/>
            </a:endParaRPr>
          </a:p>
          <a:p>
            <a:pPr algn="just"/>
            <a:r>
              <a:rPr lang="es-ES_tradnl" sz="1600" b="1" dirty="0">
                <a:solidFill>
                  <a:srgbClr val="00B0F0"/>
                </a:solidFill>
                <a:latin typeface="+mj-lt"/>
              </a:rPr>
              <a:t> </a:t>
            </a:r>
            <a:r>
              <a:rPr lang="es-ES_tradnl" sz="1600" b="1" dirty="0" err="1">
                <a:solidFill>
                  <a:srgbClr val="00B0F0"/>
                </a:solidFill>
                <a:latin typeface="+mj-lt"/>
              </a:rPr>
              <a:t>Bruxelles</a:t>
            </a:r>
            <a:r>
              <a:rPr lang="es-ES_tradnl" sz="1600" b="1" dirty="0">
                <a:solidFill>
                  <a:srgbClr val="00B0F0"/>
                </a:solidFill>
                <a:latin typeface="+mj-lt"/>
              </a:rPr>
              <a:t>, le 5 </a:t>
            </a:r>
            <a:r>
              <a:rPr lang="es-ES_tradnl" sz="1600" b="1" dirty="0" err="1">
                <a:solidFill>
                  <a:srgbClr val="00B0F0"/>
                </a:solidFill>
                <a:latin typeface="+mj-lt"/>
              </a:rPr>
              <a:t>décembre</a:t>
            </a:r>
            <a:r>
              <a:rPr lang="es-ES_tradnl" sz="1600" b="1" dirty="0">
                <a:solidFill>
                  <a:srgbClr val="00B0F0"/>
                </a:solidFill>
                <a:latin typeface="+mj-lt"/>
              </a:rPr>
              <a:t> 2019</a:t>
            </a:r>
            <a:endParaRPr lang="es-ES_tradnl" sz="1600" b="1" dirty="0">
              <a:solidFill>
                <a:srgbClr val="00B0F0"/>
              </a:solidFill>
              <a:latin typeface="+mj-lt"/>
            </a:endParaRPr>
          </a:p>
        </p:txBody>
      </p:sp>
      <p:sp>
        <p:nvSpPr>
          <p:cNvPr id="4" name="3 Rectángulo"/>
          <p:cNvSpPr/>
          <p:nvPr/>
        </p:nvSpPr>
        <p:spPr>
          <a:xfrm>
            <a:off x="1696016" y="3321566"/>
            <a:ext cx="9144000" cy="1846659"/>
          </a:xfrm>
          <a:prstGeom prst="rect">
            <a:avLst/>
          </a:prstGeom>
        </p:spPr>
        <p:txBody>
          <a:bodyPr wrap="square">
            <a:spAutoFit/>
          </a:bodyPr>
          <a:lstStyle/>
          <a:p>
            <a:pPr algn="ctr"/>
            <a:endParaRPr lang="en-US" dirty="0">
              <a:latin typeface="+mj-lt"/>
            </a:endParaRPr>
          </a:p>
          <a:p>
            <a:pPr algn="ctr"/>
            <a:endParaRPr lang="en-US" dirty="0">
              <a:latin typeface="+mj-lt"/>
            </a:endParaRPr>
          </a:p>
          <a:p>
            <a:pPr algn="ctr"/>
            <a:endParaRPr lang="en-US" dirty="0">
              <a:latin typeface="+mj-lt"/>
            </a:endParaRPr>
          </a:p>
          <a:p>
            <a:pPr algn="ctr"/>
            <a:endParaRPr lang="en-US" dirty="0">
              <a:latin typeface="+mj-lt"/>
            </a:endParaRPr>
          </a:p>
          <a:p>
            <a:pPr algn="ctr"/>
            <a:endParaRPr lang="en-US" b="1" dirty="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mj-lt"/>
            </a:endParaRPr>
          </a:p>
          <a:p>
            <a:pPr algn="ctr"/>
            <a:r>
              <a:rPr lang="en-US" b="1" dirty="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mj-lt"/>
              </a:rPr>
              <a:t>    </a:t>
            </a:r>
            <a:r>
              <a:rPr lang="en-US" sz="2400" b="1" dirty="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mj-lt"/>
              </a:rPr>
              <a:t>DEVCO Infrastructure Seminar. Water and Sanitation session</a:t>
            </a:r>
            <a:endParaRPr lang="es-ES" sz="2400" b="1" dirty="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mj-lt"/>
            </a:endParaRPr>
          </a:p>
        </p:txBody>
      </p:sp>
      <p:sp>
        <p:nvSpPr>
          <p:cNvPr id="6" name="Rectangle 5"/>
          <p:cNvSpPr/>
          <p:nvPr/>
        </p:nvSpPr>
        <p:spPr>
          <a:xfrm>
            <a:off x="851025" y="3105835"/>
            <a:ext cx="10411485" cy="1077218"/>
          </a:xfrm>
          <a:prstGeom prst="rect">
            <a:avLst/>
          </a:prstGeom>
        </p:spPr>
        <p:txBody>
          <a:bodyPr wrap="square">
            <a:spAutoFit/>
          </a:bodyPr>
          <a:lstStyle/>
          <a:p>
            <a:r>
              <a:rPr lang="fr-FR" sz="3200" dirty="0"/>
              <a:t>CHANGEMENT DE PARADIGME: QUITTER NOTRE ZONE DE CONFORT</a:t>
            </a:r>
            <a:endParaRPr lang="en-GB" sz="3200" dirty="0"/>
          </a:p>
        </p:txBody>
      </p:sp>
    </p:spTree>
    <p:extLst>
      <p:ext uri="{BB962C8B-B14F-4D97-AF65-F5344CB8AC3E}">
        <p14:creationId xmlns:p14="http://schemas.microsoft.com/office/powerpoint/2010/main" val="35783635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981200" y="1683944"/>
            <a:ext cx="8229600" cy="4890591"/>
          </a:xfrm>
        </p:spPr>
        <p:txBody>
          <a:bodyPr>
            <a:normAutofit/>
          </a:bodyPr>
          <a:lstStyle/>
          <a:p>
            <a:pPr algn="ctr">
              <a:buNone/>
            </a:pPr>
            <a:r>
              <a:rPr lang="fr-FR" sz="2300" b="1" dirty="0">
                <a:solidFill>
                  <a:schemeClr val="accent6"/>
                </a:solidFill>
                <a:latin typeface="+mj-lt"/>
              </a:rPr>
              <a:t>Le D.H. à l'eau propre et à l'assainissement</a:t>
            </a:r>
          </a:p>
          <a:p>
            <a:pPr algn="ctr">
              <a:buNone/>
            </a:pPr>
            <a:r>
              <a:rPr lang="fr-FR" sz="2300" b="1" dirty="0">
                <a:solidFill>
                  <a:schemeClr val="accent6"/>
                </a:solidFill>
                <a:latin typeface="+mj-lt"/>
              </a:rPr>
              <a:t>ONU 2010</a:t>
            </a:r>
          </a:p>
          <a:p>
            <a:pPr algn="ctr">
              <a:buNone/>
            </a:pPr>
            <a:r>
              <a:rPr lang="es-ES_tradnl" sz="2300" b="1" dirty="0" smtClean="0">
                <a:solidFill>
                  <a:schemeClr val="accent6"/>
                </a:solidFill>
                <a:latin typeface="+mj-lt"/>
              </a:rPr>
              <a:t>DÉFI</a:t>
            </a:r>
            <a:r>
              <a:rPr lang="es-ES_tradnl" sz="2300" b="1" dirty="0">
                <a:solidFill>
                  <a:schemeClr val="accent6"/>
                </a:solidFill>
                <a:latin typeface="+mj-lt"/>
              </a:rPr>
              <a:t>. </a:t>
            </a:r>
            <a:r>
              <a:rPr lang="es-ES_tradnl" sz="2300" b="1" dirty="0">
                <a:solidFill>
                  <a:schemeClr val="accent6"/>
                </a:solidFill>
                <a:latin typeface="+mj-lt"/>
              </a:rPr>
              <a:t>ODS 6</a:t>
            </a:r>
          </a:p>
          <a:p>
            <a:pPr algn="ctr">
              <a:buNone/>
            </a:pPr>
            <a:r>
              <a:rPr lang="fr-FR" sz="2000" dirty="0" smtClean="0">
                <a:latin typeface="+mj-lt"/>
              </a:rPr>
              <a:t>     </a:t>
            </a:r>
            <a:r>
              <a:rPr lang="fr-FR" sz="2400" b="1" dirty="0">
                <a:latin typeface="+mj-lt"/>
              </a:rPr>
              <a:t>L'eau </a:t>
            </a:r>
            <a:r>
              <a:rPr lang="fr-FR" sz="2400" dirty="0">
                <a:latin typeface="+mj-lt"/>
              </a:rPr>
              <a:t>n'est </a:t>
            </a:r>
            <a:r>
              <a:rPr lang="fr-FR" sz="2400" b="1" dirty="0">
                <a:latin typeface="+mj-lt"/>
              </a:rPr>
              <a:t>pas</a:t>
            </a:r>
            <a:r>
              <a:rPr lang="fr-FR" sz="2400" dirty="0">
                <a:latin typeface="+mj-lt"/>
              </a:rPr>
              <a:t> une ressource </a:t>
            </a:r>
            <a:r>
              <a:rPr lang="fr-FR" sz="2400" b="1" dirty="0">
                <a:latin typeface="+mj-lt"/>
              </a:rPr>
              <a:t>infinie</a:t>
            </a:r>
            <a:endParaRPr lang="fr-FR" sz="2400" dirty="0">
              <a:latin typeface="+mj-lt"/>
            </a:endParaRPr>
          </a:p>
          <a:p>
            <a:pPr algn="ctr">
              <a:buNone/>
            </a:pPr>
            <a:r>
              <a:rPr lang="fr-FR" sz="2400" dirty="0">
                <a:latin typeface="+mj-lt"/>
              </a:rPr>
              <a:t>	Pays qui soufrent une </a:t>
            </a:r>
            <a:r>
              <a:rPr lang="fr-FR" sz="2400" b="1" dirty="0">
                <a:latin typeface="+mj-lt"/>
              </a:rPr>
              <a:t>pénurie permanente d’eau</a:t>
            </a:r>
            <a:endParaRPr lang="es-ES_tradnl" sz="2400" b="1" dirty="0">
              <a:solidFill>
                <a:schemeClr val="accent6"/>
              </a:solidFill>
              <a:latin typeface="+mj-lt"/>
            </a:endParaRPr>
          </a:p>
          <a:p>
            <a:pPr algn="ctr">
              <a:buNone/>
            </a:pPr>
            <a:endParaRPr lang="es-ES_tradnl" sz="2300" b="1" dirty="0">
              <a:solidFill>
                <a:schemeClr val="accent6"/>
              </a:solidFill>
              <a:latin typeface="+mj-lt"/>
            </a:endParaRPr>
          </a:p>
          <a:p>
            <a:pPr algn="ctr">
              <a:buNone/>
            </a:pPr>
            <a:endParaRPr lang="es-ES_tradnl" sz="2300" b="1" dirty="0">
              <a:solidFill>
                <a:schemeClr val="accent6"/>
              </a:solidFill>
              <a:latin typeface="+mj-lt"/>
            </a:endParaRPr>
          </a:p>
          <a:p>
            <a:r>
              <a:rPr lang="fr-FR" sz="2400" dirty="0">
                <a:latin typeface="+mj-lt"/>
              </a:rPr>
              <a:t>2,4 milliards de personnes sans assainissement</a:t>
            </a:r>
            <a:endParaRPr lang="es-ES_tradnl" sz="2400" dirty="0">
              <a:latin typeface="+mj-lt"/>
            </a:endParaRPr>
          </a:p>
          <a:p>
            <a:r>
              <a:rPr lang="fr-FR" sz="2400" dirty="0">
                <a:latin typeface="+mj-lt"/>
              </a:rPr>
              <a:t>Transmission de maladies graves</a:t>
            </a:r>
            <a:endParaRPr lang="es-ES_tradnl" sz="2400" dirty="0">
              <a:latin typeface="+mj-lt"/>
            </a:endParaRPr>
          </a:p>
          <a:p>
            <a:r>
              <a:rPr lang="fr-FR" sz="2400" dirty="0">
                <a:latin typeface="+mj-lt"/>
              </a:rPr>
              <a:t>deux millions de décès par diarrhée chaque année, et la mort de 4 500 enfants par jour</a:t>
            </a:r>
          </a:p>
          <a:p>
            <a:pPr>
              <a:buNone/>
            </a:pPr>
            <a:endParaRPr lang="fr-FR" sz="2400" dirty="0">
              <a:latin typeface="+mj-lt"/>
            </a:endParaRPr>
          </a:p>
          <a:p>
            <a:endParaRPr lang="fr-FR" sz="2400" dirty="0">
              <a:latin typeface="+mj-lt"/>
            </a:endParaRPr>
          </a:p>
          <a:p>
            <a:endParaRPr lang="es-ES" sz="2400" dirty="0">
              <a:latin typeface="+mj-lt"/>
            </a:endParaRPr>
          </a:p>
        </p:txBody>
      </p:sp>
      <p:sp>
        <p:nvSpPr>
          <p:cNvPr id="4" name="3 Flecha derecha"/>
          <p:cNvSpPr/>
          <p:nvPr/>
        </p:nvSpPr>
        <p:spPr>
          <a:xfrm rot="5400000">
            <a:off x="5735960" y="3916622"/>
            <a:ext cx="720080" cy="720080"/>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a:latin typeface="+mj-lt"/>
              </a:rPr>
              <a:t> </a:t>
            </a:r>
            <a:endParaRPr lang="es-ES_tradnl" dirty="0">
              <a:latin typeface="+mj-lt"/>
            </a:endParaRPr>
          </a:p>
        </p:txBody>
      </p:sp>
      <p:pic>
        <p:nvPicPr>
          <p:cNvPr id="5" name="4 Imagen" descr="wave-1694720__340.jpg"/>
          <p:cNvPicPr>
            <a:picLocks noChangeAspect="1"/>
          </p:cNvPicPr>
          <p:nvPr/>
        </p:nvPicPr>
        <p:blipFill rotWithShape="1">
          <a:blip r:embed="rId3" cstate="print"/>
          <a:srcRect t="24540" b="30071"/>
          <a:stretch/>
        </p:blipFill>
        <p:spPr>
          <a:xfrm>
            <a:off x="0" y="0"/>
            <a:ext cx="12192000" cy="1548143"/>
          </a:xfrm>
          <a:prstGeom prst="rect">
            <a:avLst/>
          </a:prstGeom>
        </p:spPr>
      </p:pic>
    </p:spTree>
    <p:extLst>
      <p:ext uri="{BB962C8B-B14F-4D97-AF65-F5344CB8AC3E}">
        <p14:creationId xmlns:p14="http://schemas.microsoft.com/office/powerpoint/2010/main" val="38604519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158843" y="1457608"/>
            <a:ext cx="9759635" cy="5116928"/>
          </a:xfrm>
          <a:ln>
            <a:noFill/>
          </a:ln>
        </p:spPr>
        <p:txBody>
          <a:bodyPr>
            <a:normAutofit lnSpcReduction="10000"/>
          </a:bodyPr>
          <a:lstStyle/>
          <a:p>
            <a:pPr algn="ctr">
              <a:spcBef>
                <a:spcPct val="0"/>
              </a:spcBef>
              <a:buNone/>
            </a:pPr>
            <a:endParaRPr lang="fr-FR" sz="2400" b="1" dirty="0">
              <a:solidFill>
                <a:schemeClr val="accent6"/>
              </a:solidFill>
              <a:latin typeface="+mj-lt"/>
            </a:endParaRPr>
          </a:p>
          <a:p>
            <a:pPr algn="ctr">
              <a:spcBef>
                <a:spcPct val="0"/>
              </a:spcBef>
              <a:buNone/>
            </a:pPr>
            <a:r>
              <a:rPr lang="fr-FR" sz="2400" b="1" dirty="0">
                <a:solidFill>
                  <a:schemeClr val="accent6"/>
                </a:solidFill>
                <a:latin typeface="+mj-lt"/>
              </a:rPr>
              <a:t>EAU PROPRE: GESTION SAGE?</a:t>
            </a:r>
          </a:p>
          <a:p>
            <a:endParaRPr lang="es-ES_tradnl" sz="2400" dirty="0">
              <a:latin typeface="+mj-lt"/>
            </a:endParaRPr>
          </a:p>
          <a:p>
            <a:r>
              <a:rPr lang="fr-FR" sz="2400" dirty="0">
                <a:latin typeface="+mj-lt"/>
              </a:rPr>
              <a:t>Consommation moyenne d’eau potable 2-3 L/P/J</a:t>
            </a:r>
          </a:p>
          <a:p>
            <a:r>
              <a:rPr lang="fr-FR" sz="2400" dirty="0">
                <a:latin typeface="+mj-lt"/>
              </a:rPr>
              <a:t> Moyenne d’eau potable utilisée foyers 140-300 L/P/J</a:t>
            </a:r>
          </a:p>
          <a:p>
            <a:pPr algn="ctr">
              <a:buNone/>
            </a:pPr>
            <a:endParaRPr lang="fr-FR" sz="2400" dirty="0">
              <a:latin typeface="+mj-lt"/>
            </a:endParaRPr>
          </a:p>
          <a:p>
            <a:pPr algn="ctr">
              <a:buNone/>
            </a:pPr>
            <a:r>
              <a:rPr lang="fr-FR" sz="2400" dirty="0">
                <a:latin typeface="+mj-lt"/>
              </a:rPr>
              <a:t> </a:t>
            </a:r>
          </a:p>
          <a:p>
            <a:r>
              <a:rPr lang="fr-FR" sz="2400" dirty="0">
                <a:latin typeface="+mj-lt"/>
              </a:rPr>
              <a:t>Petite partie de l'eau potable est destinée à la consommation humaine</a:t>
            </a:r>
          </a:p>
          <a:p>
            <a:r>
              <a:rPr lang="fr-FR" sz="2400" dirty="0">
                <a:latin typeface="+mj-lt"/>
              </a:rPr>
              <a:t>Tandis qu'une partie importante,  environ 30%, </a:t>
            </a:r>
            <a:r>
              <a:rPr lang="fr-FR" sz="2400" b="1" dirty="0">
                <a:latin typeface="+mj-lt"/>
              </a:rPr>
              <a:t>eau potable de haute qualité est utilisée pour le transport des matières fécales</a:t>
            </a:r>
          </a:p>
          <a:p>
            <a:pPr>
              <a:buNone/>
            </a:pPr>
            <a:r>
              <a:rPr lang="fr-FR" sz="2400" dirty="0" smtClean="0">
                <a:latin typeface="+mj-lt"/>
              </a:rPr>
              <a:t>   </a:t>
            </a:r>
            <a:r>
              <a:rPr lang="fr-FR" sz="2400" dirty="0">
                <a:solidFill>
                  <a:schemeClr val="accent6"/>
                </a:solidFill>
                <a:latin typeface="+mj-lt"/>
              </a:rPr>
              <a:t>L’utilisation de l'</a:t>
            </a:r>
            <a:r>
              <a:rPr lang="fr-FR" sz="2400" b="1" dirty="0">
                <a:solidFill>
                  <a:schemeClr val="accent6"/>
                </a:solidFill>
                <a:latin typeface="+mj-lt"/>
              </a:rPr>
              <a:t>eau propre </a:t>
            </a:r>
            <a:r>
              <a:rPr lang="fr-FR" sz="2400" dirty="0">
                <a:solidFill>
                  <a:schemeClr val="accent6"/>
                </a:solidFill>
                <a:latin typeface="+mj-lt"/>
              </a:rPr>
              <a:t>pour l'</a:t>
            </a:r>
            <a:r>
              <a:rPr lang="fr-FR" sz="2400" b="1" dirty="0">
                <a:solidFill>
                  <a:schemeClr val="accent6"/>
                </a:solidFill>
                <a:latin typeface="+mj-lt"/>
              </a:rPr>
              <a:t>assainissement</a:t>
            </a:r>
            <a:r>
              <a:rPr lang="fr-FR" sz="2400" dirty="0">
                <a:solidFill>
                  <a:schemeClr val="accent6"/>
                </a:solidFill>
                <a:latin typeface="+mj-lt"/>
              </a:rPr>
              <a:t> </a:t>
            </a:r>
          </a:p>
          <a:p>
            <a:pPr>
              <a:buNone/>
            </a:pPr>
            <a:r>
              <a:rPr lang="fr-FR" sz="2400" dirty="0">
                <a:solidFill>
                  <a:schemeClr val="accent6"/>
                </a:solidFill>
                <a:latin typeface="+mj-lt"/>
              </a:rPr>
              <a:t>   est tout au moins un </a:t>
            </a:r>
            <a:r>
              <a:rPr lang="fr-FR" sz="2400" b="1" dirty="0">
                <a:solidFill>
                  <a:schemeClr val="accent6"/>
                </a:solidFill>
                <a:latin typeface="+mj-lt"/>
              </a:rPr>
              <a:t>luxe extrême</a:t>
            </a:r>
            <a:endParaRPr lang="fr-FR" sz="2400" dirty="0">
              <a:solidFill>
                <a:schemeClr val="accent6"/>
              </a:solidFill>
              <a:latin typeface="+mj-lt"/>
            </a:endParaRPr>
          </a:p>
          <a:p>
            <a:endParaRPr lang="fr-FR" sz="2400" dirty="0">
              <a:latin typeface="+mj-lt"/>
            </a:endParaRPr>
          </a:p>
          <a:p>
            <a:endParaRPr lang="fr-FR" sz="2400" dirty="0">
              <a:latin typeface="+mj-lt"/>
            </a:endParaRPr>
          </a:p>
          <a:p>
            <a:endParaRPr lang="es-ES" sz="2400" dirty="0">
              <a:latin typeface="+mj-lt"/>
            </a:endParaRPr>
          </a:p>
        </p:txBody>
      </p:sp>
      <p:sp>
        <p:nvSpPr>
          <p:cNvPr id="4" name="3 Flecha derecha"/>
          <p:cNvSpPr/>
          <p:nvPr/>
        </p:nvSpPr>
        <p:spPr>
          <a:xfrm rot="5400000">
            <a:off x="5231485" y="3492284"/>
            <a:ext cx="720080" cy="720080"/>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a:latin typeface="+mj-lt"/>
              </a:rPr>
              <a:t> </a:t>
            </a:r>
            <a:endParaRPr lang="es-ES_tradnl" dirty="0">
              <a:latin typeface="+mj-lt"/>
            </a:endParaRPr>
          </a:p>
        </p:txBody>
      </p:sp>
      <p:sp>
        <p:nvSpPr>
          <p:cNvPr id="7" name="6 Rectángulo redondeado"/>
          <p:cNvSpPr/>
          <p:nvPr/>
        </p:nvSpPr>
        <p:spPr>
          <a:xfrm>
            <a:off x="1148735" y="5301208"/>
            <a:ext cx="7776864" cy="10081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pic>
        <p:nvPicPr>
          <p:cNvPr id="5" name="4 Imagen" descr="wave-1694720__340.jpg"/>
          <p:cNvPicPr>
            <a:picLocks noChangeAspect="1"/>
          </p:cNvPicPr>
          <p:nvPr/>
        </p:nvPicPr>
        <p:blipFill rotWithShape="1">
          <a:blip r:embed="rId3" cstate="print"/>
          <a:srcRect t="24540" b="30071"/>
          <a:stretch/>
        </p:blipFill>
        <p:spPr>
          <a:xfrm>
            <a:off x="0" y="0"/>
            <a:ext cx="12192000" cy="1548143"/>
          </a:xfrm>
          <a:prstGeom prst="rect">
            <a:avLst/>
          </a:prstGeom>
        </p:spPr>
      </p:pic>
    </p:spTree>
    <p:extLst>
      <p:ext uri="{BB962C8B-B14F-4D97-AF65-F5344CB8AC3E}">
        <p14:creationId xmlns:p14="http://schemas.microsoft.com/office/powerpoint/2010/main" val="40104388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778598" y="1828800"/>
            <a:ext cx="10664982" cy="4519398"/>
          </a:xfrm>
        </p:spPr>
        <p:txBody>
          <a:bodyPr>
            <a:normAutofit lnSpcReduction="10000"/>
          </a:bodyPr>
          <a:lstStyle/>
          <a:p>
            <a:pPr algn="ctr">
              <a:buNone/>
            </a:pPr>
            <a:r>
              <a:rPr lang="fr-FR" sz="2300" b="1" dirty="0">
                <a:solidFill>
                  <a:schemeClr val="accent6"/>
                </a:solidFill>
                <a:latin typeface="+mj-lt"/>
              </a:rPr>
              <a:t>   LA COOPÉRATION ET L'ASSAINISSEMENT</a:t>
            </a:r>
          </a:p>
          <a:p>
            <a:pPr algn="ctr">
              <a:buNone/>
            </a:pPr>
            <a:r>
              <a:rPr lang="fr-FR" sz="2400" dirty="0" smtClean="0">
                <a:latin typeface="+mj-lt"/>
              </a:rPr>
              <a:t>Quitter </a:t>
            </a:r>
            <a:r>
              <a:rPr lang="fr-FR" sz="2400" dirty="0">
                <a:latin typeface="+mj-lt"/>
              </a:rPr>
              <a:t>notre zone de confort</a:t>
            </a:r>
          </a:p>
          <a:p>
            <a:endParaRPr lang="fr-FR" sz="2300" dirty="0">
              <a:latin typeface="+mj-lt"/>
            </a:endParaRPr>
          </a:p>
          <a:p>
            <a:pPr>
              <a:buNone/>
            </a:pPr>
            <a:endParaRPr lang="fr-FR" sz="2400" dirty="0">
              <a:latin typeface="+mj-lt"/>
            </a:endParaRPr>
          </a:p>
          <a:p>
            <a:r>
              <a:rPr lang="fr-FR" sz="2400" dirty="0">
                <a:latin typeface="+mj-lt"/>
              </a:rPr>
              <a:t>Gibraltar, îles Marshall, la </a:t>
            </a:r>
            <a:r>
              <a:rPr lang="fr-FR" sz="2400" dirty="0" err="1">
                <a:latin typeface="+mj-lt"/>
              </a:rPr>
              <a:t>Reunion</a:t>
            </a:r>
            <a:r>
              <a:rPr lang="fr-FR" sz="2400" dirty="0">
                <a:latin typeface="+mj-lt"/>
              </a:rPr>
              <a:t>, </a:t>
            </a:r>
            <a:r>
              <a:rPr lang="fr-FR" sz="2400" dirty="0" err="1">
                <a:latin typeface="+mj-lt"/>
              </a:rPr>
              <a:t>Hawai,et</a:t>
            </a:r>
            <a:r>
              <a:rPr lang="fr-FR" sz="2400" dirty="0">
                <a:latin typeface="+mj-lt"/>
              </a:rPr>
              <a:t> Hong Kong</a:t>
            </a:r>
          </a:p>
          <a:p>
            <a:r>
              <a:rPr lang="fr-FR" sz="2400" dirty="0">
                <a:latin typeface="+mj-lt"/>
              </a:rPr>
              <a:t>Prés de la mer</a:t>
            </a:r>
          </a:p>
          <a:p>
            <a:r>
              <a:rPr lang="fr-FR" sz="2400" dirty="0">
                <a:latin typeface="+mj-lt"/>
              </a:rPr>
              <a:t>Pénurie en eau potable. Rationnement</a:t>
            </a:r>
          </a:p>
          <a:p>
            <a:endParaRPr lang="fr-FR" sz="2400" dirty="0">
              <a:latin typeface="+mj-lt"/>
            </a:endParaRPr>
          </a:p>
          <a:p>
            <a:endParaRPr lang="fr-FR" sz="2400" dirty="0">
              <a:latin typeface="+mj-lt"/>
            </a:endParaRPr>
          </a:p>
          <a:p>
            <a:r>
              <a:rPr lang="es-ES" sz="2400" b="1" dirty="0">
                <a:solidFill>
                  <a:schemeClr val="accent6"/>
                </a:solidFill>
                <a:latin typeface="+mj-lt"/>
              </a:rPr>
              <a:t>Eau de </a:t>
            </a:r>
            <a:r>
              <a:rPr lang="fr-BE" sz="2400" b="1" dirty="0">
                <a:solidFill>
                  <a:schemeClr val="accent6"/>
                </a:solidFill>
                <a:latin typeface="+mj-lt"/>
              </a:rPr>
              <a:t>mer</a:t>
            </a:r>
            <a:r>
              <a:rPr lang="es-ES" sz="2400" b="1" dirty="0">
                <a:solidFill>
                  <a:schemeClr val="accent6"/>
                </a:solidFill>
                <a:latin typeface="+mj-lt"/>
              </a:rPr>
              <a:t>, </a:t>
            </a:r>
            <a:r>
              <a:rPr lang="fr-BE" sz="2400" b="1" u="sng" dirty="0">
                <a:solidFill>
                  <a:schemeClr val="accent6"/>
                </a:solidFill>
                <a:latin typeface="+mj-lt"/>
              </a:rPr>
              <a:t>sans</a:t>
            </a:r>
            <a:r>
              <a:rPr lang="es-ES" sz="2400" b="1" u="sng" dirty="0">
                <a:solidFill>
                  <a:schemeClr val="accent6"/>
                </a:solidFill>
                <a:latin typeface="+mj-lt"/>
              </a:rPr>
              <a:t> </a:t>
            </a:r>
            <a:r>
              <a:rPr lang="fr-BE" sz="2400" b="1" u="sng" dirty="0">
                <a:solidFill>
                  <a:schemeClr val="accent6"/>
                </a:solidFill>
                <a:latin typeface="+mj-lt"/>
              </a:rPr>
              <a:t>dessalement</a:t>
            </a:r>
            <a:r>
              <a:rPr lang="es-ES" sz="2400" b="1" dirty="0">
                <a:solidFill>
                  <a:schemeClr val="accent6"/>
                </a:solidFill>
                <a:latin typeface="+mj-lt"/>
              </a:rPr>
              <a:t>. WC, </a:t>
            </a:r>
            <a:r>
              <a:rPr lang="fr-FR" sz="2300" b="1" dirty="0">
                <a:solidFill>
                  <a:schemeClr val="accent6"/>
                </a:solidFill>
                <a:latin typeface="+mj-lt"/>
              </a:rPr>
              <a:t>la lutte contre les incendies, le nettoyage des rues, les égouts et climatisation </a:t>
            </a:r>
            <a:endParaRPr lang="es-ES" sz="2300" b="1" dirty="0">
              <a:solidFill>
                <a:schemeClr val="accent6"/>
              </a:solidFill>
              <a:latin typeface="+mj-lt"/>
            </a:endParaRPr>
          </a:p>
        </p:txBody>
      </p:sp>
      <p:sp>
        <p:nvSpPr>
          <p:cNvPr id="6" name="5 Flecha derecha"/>
          <p:cNvSpPr/>
          <p:nvPr/>
        </p:nvSpPr>
        <p:spPr>
          <a:xfrm rot="5400000">
            <a:off x="5519936" y="4709134"/>
            <a:ext cx="720080" cy="720080"/>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a:latin typeface="+mj-lt"/>
              </a:rPr>
              <a:t> </a:t>
            </a:r>
            <a:endParaRPr lang="es-ES_tradnl" dirty="0">
              <a:latin typeface="+mj-lt"/>
            </a:endParaRPr>
          </a:p>
        </p:txBody>
      </p:sp>
      <p:sp>
        <p:nvSpPr>
          <p:cNvPr id="7" name="6 Flecha derecha"/>
          <p:cNvSpPr/>
          <p:nvPr/>
        </p:nvSpPr>
        <p:spPr>
          <a:xfrm rot="5400000">
            <a:off x="5519936" y="2659957"/>
            <a:ext cx="720080" cy="720080"/>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a:latin typeface="+mj-lt"/>
              </a:rPr>
              <a:t> </a:t>
            </a:r>
            <a:endParaRPr lang="es-ES_tradnl" dirty="0">
              <a:latin typeface="+mj-lt"/>
            </a:endParaRPr>
          </a:p>
        </p:txBody>
      </p:sp>
      <p:pic>
        <p:nvPicPr>
          <p:cNvPr id="5" name="4 Imagen" descr="wave-1694720__340.jpg"/>
          <p:cNvPicPr>
            <a:picLocks noChangeAspect="1"/>
          </p:cNvPicPr>
          <p:nvPr/>
        </p:nvPicPr>
        <p:blipFill rotWithShape="1">
          <a:blip r:embed="rId3" cstate="print"/>
          <a:srcRect t="24540" b="30071"/>
          <a:stretch/>
        </p:blipFill>
        <p:spPr>
          <a:xfrm>
            <a:off x="0" y="0"/>
            <a:ext cx="12192000" cy="1548143"/>
          </a:xfrm>
          <a:prstGeom prst="rect">
            <a:avLst/>
          </a:prstGeom>
        </p:spPr>
      </p:pic>
    </p:spTree>
    <p:extLst>
      <p:ext uri="{BB962C8B-B14F-4D97-AF65-F5344CB8AC3E}">
        <p14:creationId xmlns:p14="http://schemas.microsoft.com/office/powerpoint/2010/main" val="10588105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668016" y="1530036"/>
            <a:ext cx="8892480" cy="710832"/>
          </a:xfrm>
        </p:spPr>
        <p:txBody>
          <a:bodyPr>
            <a:normAutofit/>
          </a:bodyPr>
          <a:lstStyle/>
          <a:p>
            <a:r>
              <a:rPr lang="es-ES_tradnl" sz="2400" b="1" dirty="0">
                <a:solidFill>
                  <a:schemeClr val="accent4"/>
                </a:solidFill>
                <a:ea typeface="+mn-ea"/>
                <a:cs typeface="+mn-cs"/>
              </a:rPr>
              <a:t>HONG KONG</a:t>
            </a:r>
            <a:r>
              <a:rPr lang="es-ES_tradnl" sz="2300" b="1" dirty="0">
                <a:solidFill>
                  <a:schemeClr val="accent4"/>
                </a:solidFill>
                <a:ea typeface="+mn-ea"/>
                <a:cs typeface="+mn-cs"/>
              </a:rPr>
              <a:t>: </a:t>
            </a:r>
            <a:r>
              <a:rPr lang="es-ES_tradnl" sz="2300" b="1" dirty="0" err="1">
                <a:solidFill>
                  <a:schemeClr val="accent4"/>
                </a:solidFill>
                <a:ea typeface="+mn-ea"/>
                <a:cs typeface="+mn-cs"/>
              </a:rPr>
              <a:t>Politiques</a:t>
            </a:r>
            <a:r>
              <a:rPr lang="es-ES_tradnl" sz="2300" b="1" dirty="0">
                <a:solidFill>
                  <a:schemeClr val="accent4"/>
                </a:solidFill>
                <a:ea typeface="+mn-ea"/>
                <a:cs typeface="+mn-cs"/>
              </a:rPr>
              <a:t> publiques </a:t>
            </a:r>
            <a:r>
              <a:rPr lang="es-ES_tradnl" sz="2300" b="1" dirty="0" err="1">
                <a:solidFill>
                  <a:schemeClr val="accent4"/>
                </a:solidFill>
                <a:ea typeface="+mn-ea"/>
                <a:cs typeface="+mn-cs"/>
              </a:rPr>
              <a:t>favorisant</a:t>
            </a:r>
            <a:r>
              <a:rPr lang="es-ES_tradnl" sz="2300" b="1" dirty="0">
                <a:solidFill>
                  <a:schemeClr val="accent4"/>
                </a:solidFill>
                <a:ea typeface="+mn-ea"/>
                <a:cs typeface="+mn-cs"/>
              </a:rPr>
              <a:t> </a:t>
            </a:r>
            <a:r>
              <a:rPr lang="es-ES_tradnl" sz="2300" b="1" dirty="0" err="1">
                <a:solidFill>
                  <a:schemeClr val="accent4"/>
                </a:solidFill>
                <a:ea typeface="+mn-ea"/>
                <a:cs typeface="+mn-cs"/>
              </a:rPr>
              <a:t>l’eau</a:t>
            </a:r>
            <a:r>
              <a:rPr lang="es-ES_tradnl" sz="2300" b="1" dirty="0">
                <a:solidFill>
                  <a:schemeClr val="accent4"/>
                </a:solidFill>
                <a:ea typeface="+mn-ea"/>
                <a:cs typeface="+mn-cs"/>
              </a:rPr>
              <a:t> de </a:t>
            </a:r>
            <a:r>
              <a:rPr lang="es-ES_tradnl" sz="2300" b="1" dirty="0" err="1">
                <a:solidFill>
                  <a:schemeClr val="accent4"/>
                </a:solidFill>
                <a:ea typeface="+mn-ea"/>
                <a:cs typeface="+mn-cs"/>
              </a:rPr>
              <a:t>mer</a:t>
            </a:r>
            <a:endParaRPr lang="es-ES_tradnl" sz="2300" b="1" dirty="0">
              <a:solidFill>
                <a:schemeClr val="accent4"/>
              </a:solidFill>
              <a:ea typeface="+mn-ea"/>
              <a:cs typeface="+mn-cs"/>
            </a:endParaRPr>
          </a:p>
        </p:txBody>
      </p:sp>
      <p:sp>
        <p:nvSpPr>
          <p:cNvPr id="3" name="2 Marcador de contenido"/>
          <p:cNvSpPr>
            <a:spLocks noGrp="1"/>
          </p:cNvSpPr>
          <p:nvPr>
            <p:ph idx="1"/>
          </p:nvPr>
        </p:nvSpPr>
        <p:spPr>
          <a:xfrm>
            <a:off x="724277" y="2507810"/>
            <a:ext cx="10836998" cy="4066726"/>
          </a:xfrm>
          <a:solidFill>
            <a:schemeClr val="bg1"/>
          </a:solidFill>
        </p:spPr>
        <p:txBody>
          <a:bodyPr>
            <a:normAutofit/>
          </a:bodyPr>
          <a:lstStyle/>
          <a:p>
            <a:r>
              <a:rPr lang="fr-FR" sz="2300" dirty="0" smtClean="0">
                <a:latin typeface="+mj-lt"/>
              </a:rPr>
              <a:t>1965-1982 </a:t>
            </a:r>
            <a:r>
              <a:rPr lang="fr-FR" sz="2300" b="1" dirty="0">
                <a:latin typeface="+mj-lt"/>
              </a:rPr>
              <a:t>rationnement: changement de paradigme</a:t>
            </a:r>
            <a:endParaRPr lang="fr-FR" sz="2300" dirty="0">
              <a:latin typeface="+mj-lt"/>
            </a:endParaRPr>
          </a:p>
          <a:p>
            <a:r>
              <a:rPr lang="fr-FR" sz="2300" dirty="0">
                <a:latin typeface="+mj-lt"/>
              </a:rPr>
              <a:t>1955 </a:t>
            </a:r>
            <a:r>
              <a:rPr lang="fr-FR" sz="2300" b="1" dirty="0">
                <a:latin typeface="+mj-lt"/>
              </a:rPr>
              <a:t>projet pilote</a:t>
            </a:r>
            <a:endParaRPr lang="fr-FR" sz="2300" dirty="0">
              <a:latin typeface="+mj-lt"/>
            </a:endParaRPr>
          </a:p>
          <a:p>
            <a:r>
              <a:rPr lang="fr-FR" sz="2300" dirty="0">
                <a:latin typeface="+mj-lt"/>
              </a:rPr>
              <a:t>1957 </a:t>
            </a:r>
            <a:r>
              <a:rPr lang="fr-FR" sz="2300" b="1" dirty="0">
                <a:latin typeface="+mj-lt"/>
              </a:rPr>
              <a:t>nouveaux bâtiments </a:t>
            </a:r>
            <a:r>
              <a:rPr lang="fr-FR" sz="2300" dirty="0">
                <a:latin typeface="+mj-lt"/>
              </a:rPr>
              <a:t>de certains quartiers</a:t>
            </a:r>
          </a:p>
          <a:p>
            <a:r>
              <a:rPr lang="fr-FR" sz="2300" dirty="0">
                <a:latin typeface="+mj-lt"/>
              </a:rPr>
              <a:t>1960 </a:t>
            </a:r>
            <a:r>
              <a:rPr lang="fr-FR" sz="2300" b="1" dirty="0">
                <a:latin typeface="+mj-lt"/>
              </a:rPr>
              <a:t>législation spécifique </a:t>
            </a:r>
            <a:r>
              <a:rPr lang="fr-FR" sz="2300" dirty="0">
                <a:latin typeface="+mj-lt"/>
              </a:rPr>
              <a:t>+ </a:t>
            </a:r>
            <a:r>
              <a:rPr lang="fr-FR" sz="2300" b="1" dirty="0">
                <a:latin typeface="+mj-lt"/>
              </a:rPr>
              <a:t>investissements publics</a:t>
            </a:r>
            <a:endParaRPr lang="fr-FR" sz="2300" dirty="0">
              <a:latin typeface="+mj-lt"/>
            </a:endParaRPr>
          </a:p>
          <a:p>
            <a:r>
              <a:rPr lang="fr-FR" sz="2300" dirty="0">
                <a:latin typeface="+mj-lt"/>
              </a:rPr>
              <a:t>1982 les restrictions ont cessé définitivement</a:t>
            </a:r>
          </a:p>
          <a:p>
            <a:endParaRPr lang="fr-FR" sz="2300" dirty="0">
              <a:latin typeface="+mj-lt"/>
            </a:endParaRPr>
          </a:p>
          <a:p>
            <a:endParaRPr lang="fr-FR" sz="2300" dirty="0">
              <a:latin typeface="+mj-lt"/>
            </a:endParaRPr>
          </a:p>
          <a:p>
            <a:r>
              <a:rPr lang="fr-FR" sz="2300" dirty="0">
                <a:latin typeface="+mj-lt"/>
              </a:rPr>
              <a:t>1991 environ 65% des ménages;  79% en 1999.</a:t>
            </a:r>
          </a:p>
          <a:p>
            <a:r>
              <a:rPr lang="fr-FR" sz="2300" dirty="0">
                <a:latin typeface="+mj-lt"/>
              </a:rPr>
              <a:t>2015, 80% des 7,2 millions d'habitants à HK utilisent eau de mer dans leurs WC</a:t>
            </a:r>
            <a:endParaRPr lang="es-ES" sz="2300" dirty="0">
              <a:latin typeface="+mj-lt"/>
            </a:endParaRPr>
          </a:p>
          <a:p>
            <a:endParaRPr lang="fr-FR" sz="2300" dirty="0">
              <a:latin typeface="+mj-lt"/>
            </a:endParaRPr>
          </a:p>
          <a:p>
            <a:endParaRPr lang="es-ES_tradnl" sz="2300" dirty="0">
              <a:latin typeface="+mj-lt"/>
            </a:endParaRPr>
          </a:p>
        </p:txBody>
      </p:sp>
      <p:sp>
        <p:nvSpPr>
          <p:cNvPr id="4" name="3 Flecha derecha"/>
          <p:cNvSpPr/>
          <p:nvPr/>
        </p:nvSpPr>
        <p:spPr>
          <a:xfrm rot="5400000">
            <a:off x="5394176" y="4746609"/>
            <a:ext cx="720080" cy="720080"/>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a:latin typeface="+mj-lt"/>
              </a:rPr>
              <a:t> </a:t>
            </a:r>
            <a:endParaRPr lang="es-ES_tradnl" dirty="0">
              <a:latin typeface="+mj-lt"/>
            </a:endParaRPr>
          </a:p>
        </p:txBody>
      </p:sp>
      <p:pic>
        <p:nvPicPr>
          <p:cNvPr id="5" name="4 Imagen" descr="wave-1694720__340.jpg"/>
          <p:cNvPicPr>
            <a:picLocks noChangeAspect="1"/>
          </p:cNvPicPr>
          <p:nvPr/>
        </p:nvPicPr>
        <p:blipFill rotWithShape="1">
          <a:blip r:embed="rId3" cstate="print"/>
          <a:srcRect t="24540" b="30071"/>
          <a:stretch/>
        </p:blipFill>
        <p:spPr>
          <a:xfrm>
            <a:off x="0" y="0"/>
            <a:ext cx="12192000" cy="1548143"/>
          </a:xfrm>
          <a:prstGeom prst="rect">
            <a:avLst/>
          </a:prstGeom>
        </p:spPr>
      </p:pic>
    </p:spTree>
    <p:extLst>
      <p:ext uri="{BB962C8B-B14F-4D97-AF65-F5344CB8AC3E}">
        <p14:creationId xmlns:p14="http://schemas.microsoft.com/office/powerpoint/2010/main" val="101335504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TotalTime>
  <Words>3885</Words>
  <Application>Microsoft Office PowerPoint</Application>
  <PresentationFormat>Widescreen</PresentationFormat>
  <Paragraphs>435</Paragraphs>
  <Slides>32</Slides>
  <Notes>32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Arial</vt:lpstr>
      <vt:lpstr>Calibri</vt:lpstr>
      <vt:lpstr>Calibri Light</vt:lpstr>
      <vt:lpstr>Comic Sans MS</vt:lpstr>
      <vt:lpstr>Times New Roman</vt:lpstr>
      <vt:lpstr>Trebuchet MS</vt:lpstr>
      <vt:lpstr>Tema di Office</vt:lpstr>
      <vt:lpstr>PowerPoint Presentation</vt:lpstr>
      <vt:lpstr>PowerPoint Presentation</vt:lpstr>
      <vt:lpstr>PowerPoint Presentation</vt:lpstr>
      <vt:lpstr>PowerPoint Presentation</vt:lpstr>
      <vt:lpstr>L’EAU DE MER, LE DROIT À L’ASSAINISSEMENT  ET À L’ HYGIÈNE</vt:lpstr>
      <vt:lpstr>PowerPoint Presentation</vt:lpstr>
      <vt:lpstr>PowerPoint Presentation</vt:lpstr>
      <vt:lpstr>PowerPoint Presentation</vt:lpstr>
      <vt:lpstr>HONG KONG: Politiques publiques favorisant l’eau de mer</vt:lpstr>
      <vt:lpstr>HONG KONG:  Eau de mer: 270 millions m3/an    </vt:lpstr>
      <vt:lpstr>L’EAU DE MER ET LE DEVELOPPEMENT </vt:lpstr>
      <vt:lpstr>L’EAU DE MER ET LE DEVELOPPEMENT </vt:lpstr>
      <vt:lpstr>L’EAU DE MER ET LES ÉTABLISSEMENTS HUMAINS </vt:lpstr>
      <vt:lpstr>L’EAU DE MER ET LES ÉTABLISSEMENTS HUMAINS </vt:lpstr>
      <vt:lpstr>L’EAU DE MER ET LES ÉTABLISSEMENTS HUMAINS </vt:lpstr>
      <vt:lpstr> DEFI: IL EST PRIORITAIRE D’ALLER AU-DELÁ D’UNE VISION LIMITANTE 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claudio bacigalupi</dc:creator>
  <cp:lastModifiedBy>BACIGALUPI Claudio (DEVCO)</cp:lastModifiedBy>
  <cp:revision>56</cp:revision>
  <dcterms:created xsi:type="dcterms:W3CDTF">2019-11-24T18:42:11Z</dcterms:created>
  <dcterms:modified xsi:type="dcterms:W3CDTF">2019-12-04T14:23:27Z</dcterms:modified>
</cp:coreProperties>
</file>