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79" r:id="rId3"/>
    <p:sldId id="282" r:id="rId4"/>
    <p:sldId id="259" r:id="rId5"/>
    <p:sldId id="280" r:id="rId6"/>
    <p:sldId id="281" r:id="rId7"/>
    <p:sldId id="263" r:id="rId8"/>
    <p:sldId id="271" r:id="rId9"/>
    <p:sldId id="260" r:id="rId10"/>
    <p:sldId id="265" r:id="rId11"/>
    <p:sldId id="267" r:id="rId12"/>
    <p:sldId id="268" r:id="rId13"/>
    <p:sldId id="269" r:id="rId14"/>
    <p:sldId id="264" r:id="rId15"/>
    <p:sldId id="270" r:id="rId16"/>
    <p:sldId id="272" r:id="rId17"/>
    <p:sldId id="273" r:id="rId18"/>
    <p:sldId id="274" r:id="rId19"/>
    <p:sldId id="276" r:id="rId20"/>
    <p:sldId id="275" r:id="rId21"/>
    <p:sldId id="277" r:id="rId22"/>
    <p:sldId id="283"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8" d="100"/>
          <a:sy n="78" d="100"/>
        </p:scale>
        <p:origin x="1522" y="29"/>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3A508C-71B7-49AC-90CA-66FD4478C889}" type="doc">
      <dgm:prSet loTypeId="urn:microsoft.com/office/officeart/2005/8/layout/hProcess9" loCatId="process" qsTypeId="urn:microsoft.com/office/officeart/2005/8/quickstyle/simple1" qsCatId="simple" csTypeId="urn:microsoft.com/office/officeart/2005/8/colors/accent1_2" csCatId="accent1"/>
      <dgm:spPr/>
      <dgm:t>
        <a:bodyPr/>
        <a:lstStyle/>
        <a:p>
          <a:endParaRPr lang="en-GB"/>
        </a:p>
      </dgm:t>
    </dgm:pt>
    <dgm:pt modelId="{55FFC25A-8E46-4F07-B4E9-BEC920FA4402}">
      <dgm:prSet/>
      <dgm:spPr/>
      <dgm:t>
        <a:bodyPr/>
        <a:lstStyle/>
        <a:p>
          <a:pPr rtl="0"/>
          <a:r>
            <a:rPr lang="en-GB" b="1" i="0"/>
            <a:t>2011-2014: first technical and E&amp;S studies for an EPC contract</a:t>
          </a:r>
          <a:endParaRPr lang="en-GB"/>
        </a:p>
      </dgm:t>
    </dgm:pt>
    <dgm:pt modelId="{12D23A3E-B716-4EE4-9167-755628B5B4F2}" type="parTrans" cxnId="{C220AAC4-B7FC-4461-81C8-045B03B01DED}">
      <dgm:prSet/>
      <dgm:spPr/>
      <dgm:t>
        <a:bodyPr/>
        <a:lstStyle/>
        <a:p>
          <a:endParaRPr lang="en-GB"/>
        </a:p>
      </dgm:t>
    </dgm:pt>
    <dgm:pt modelId="{06F47928-2F9C-4525-A1C1-60DA64FBE22A}" type="sibTrans" cxnId="{C220AAC4-B7FC-4461-81C8-045B03B01DED}">
      <dgm:prSet/>
      <dgm:spPr/>
      <dgm:t>
        <a:bodyPr/>
        <a:lstStyle/>
        <a:p>
          <a:endParaRPr lang="en-GB"/>
        </a:p>
      </dgm:t>
    </dgm:pt>
    <dgm:pt modelId="{3B492B85-0F2A-461A-B30C-58CBFD155542}">
      <dgm:prSet/>
      <dgm:spPr/>
      <dgm:t>
        <a:bodyPr/>
        <a:lstStyle/>
        <a:p>
          <a:pPr rtl="0"/>
          <a:r>
            <a:rPr lang="en-GB" b="1" i="0"/>
            <a:t>2014: IFC comes as transaction adviser to structure the PPP</a:t>
          </a:r>
          <a:endParaRPr lang="en-GB"/>
        </a:p>
      </dgm:t>
    </dgm:pt>
    <dgm:pt modelId="{068E5CF1-AD70-42A1-9A94-3BAD3C1616BE}" type="parTrans" cxnId="{F722CD55-3FA6-4769-A8A7-67E9173DF10B}">
      <dgm:prSet/>
      <dgm:spPr/>
      <dgm:t>
        <a:bodyPr/>
        <a:lstStyle/>
        <a:p>
          <a:endParaRPr lang="en-GB"/>
        </a:p>
      </dgm:t>
    </dgm:pt>
    <dgm:pt modelId="{AD36AFD5-85FE-43E5-A61E-1F79ABAFBDB0}" type="sibTrans" cxnId="{F722CD55-3FA6-4769-A8A7-67E9173DF10B}">
      <dgm:prSet/>
      <dgm:spPr/>
      <dgm:t>
        <a:bodyPr/>
        <a:lstStyle/>
        <a:p>
          <a:endParaRPr lang="en-GB"/>
        </a:p>
      </dgm:t>
    </dgm:pt>
    <dgm:pt modelId="{B26F8F53-A998-4223-AFA5-919292BA53F0}">
      <dgm:prSet/>
      <dgm:spPr/>
      <dgm:t>
        <a:bodyPr/>
        <a:lstStyle/>
        <a:p>
          <a:pPr rtl="0"/>
          <a:r>
            <a:rPr lang="en-GB" b="1" i="0"/>
            <a:t>Sept 2015: Investor conference</a:t>
          </a:r>
          <a:endParaRPr lang="en-GB"/>
        </a:p>
      </dgm:t>
    </dgm:pt>
    <dgm:pt modelId="{56FE0282-969F-4962-B600-C567B9D495CC}" type="parTrans" cxnId="{EE98B85F-7D51-4A1F-87D9-E17BD3D5B227}">
      <dgm:prSet/>
      <dgm:spPr/>
      <dgm:t>
        <a:bodyPr/>
        <a:lstStyle/>
        <a:p>
          <a:endParaRPr lang="en-GB"/>
        </a:p>
      </dgm:t>
    </dgm:pt>
    <dgm:pt modelId="{F8CE0E50-E37E-4F80-A96C-A8A2D0F4A713}" type="sibTrans" cxnId="{EE98B85F-7D51-4A1F-87D9-E17BD3D5B227}">
      <dgm:prSet/>
      <dgm:spPr/>
      <dgm:t>
        <a:bodyPr/>
        <a:lstStyle/>
        <a:p>
          <a:endParaRPr lang="en-GB"/>
        </a:p>
      </dgm:t>
    </dgm:pt>
    <dgm:pt modelId="{0060FA15-4D26-4C61-AD45-11BEDCCA39E6}">
      <dgm:prSet/>
      <dgm:spPr/>
      <dgm:t>
        <a:bodyPr/>
        <a:lstStyle/>
        <a:p>
          <a:pPr rtl="0"/>
          <a:r>
            <a:rPr lang="en-GB" b="1" i="0"/>
            <a:t>2015: Adoption of PPP Act </a:t>
          </a:r>
          <a:endParaRPr lang="en-GB"/>
        </a:p>
      </dgm:t>
    </dgm:pt>
    <dgm:pt modelId="{61FBB9A3-2DF2-4767-8E0B-17E07D7B5C3F}" type="parTrans" cxnId="{CAA5A488-4150-4567-9983-DC536990A1AC}">
      <dgm:prSet/>
      <dgm:spPr/>
      <dgm:t>
        <a:bodyPr/>
        <a:lstStyle/>
        <a:p>
          <a:endParaRPr lang="en-GB"/>
        </a:p>
      </dgm:t>
    </dgm:pt>
    <dgm:pt modelId="{0F31AFE2-8D08-4493-98AF-C3F8B01882E5}" type="sibTrans" cxnId="{CAA5A488-4150-4567-9983-DC536990A1AC}">
      <dgm:prSet/>
      <dgm:spPr/>
      <dgm:t>
        <a:bodyPr/>
        <a:lstStyle/>
        <a:p>
          <a:endParaRPr lang="en-GB"/>
        </a:p>
      </dgm:t>
    </dgm:pt>
    <dgm:pt modelId="{93723D9C-358D-4222-89F1-164BBFA48926}">
      <dgm:prSet/>
      <dgm:spPr/>
      <dgm:t>
        <a:bodyPr/>
        <a:lstStyle/>
        <a:p>
          <a:pPr rtl="0"/>
          <a:r>
            <a:rPr lang="en-GB" b="1" i="0"/>
            <a:t>2015/2017: feasibility study + revision of the E&amp;S studies to reach IFC standards</a:t>
          </a:r>
          <a:endParaRPr lang="en-GB"/>
        </a:p>
      </dgm:t>
    </dgm:pt>
    <dgm:pt modelId="{998AABDB-1450-4203-A12D-1DE07FFB3EDA}" type="parTrans" cxnId="{8B462713-86FD-4A1B-A088-1597F08E5E75}">
      <dgm:prSet/>
      <dgm:spPr/>
      <dgm:t>
        <a:bodyPr/>
        <a:lstStyle/>
        <a:p>
          <a:endParaRPr lang="en-GB"/>
        </a:p>
      </dgm:t>
    </dgm:pt>
    <dgm:pt modelId="{00C579CA-BC91-4027-B9F2-27159B9CACD1}" type="sibTrans" cxnId="{8B462713-86FD-4A1B-A088-1597F08E5E75}">
      <dgm:prSet/>
      <dgm:spPr/>
      <dgm:t>
        <a:bodyPr/>
        <a:lstStyle/>
        <a:p>
          <a:endParaRPr lang="en-GB"/>
        </a:p>
      </dgm:t>
    </dgm:pt>
    <dgm:pt modelId="{0C083074-DEFA-4ED6-9EF1-C23D50983DEE}">
      <dgm:prSet/>
      <dgm:spPr/>
      <dgm:t>
        <a:bodyPr/>
        <a:lstStyle/>
        <a:p>
          <a:pPr rtl="0"/>
          <a:r>
            <a:rPr lang="en-GB" b="1" i="0" dirty="0"/>
            <a:t>Dec 2017: Feasibility study approved by PPP committee (necessary to launch the procurement process): </a:t>
          </a:r>
          <a:r>
            <a:rPr lang="en-GB" b="1" i="0" u="sng" dirty="0"/>
            <a:t>decision taken to go for the PPP option</a:t>
          </a:r>
          <a:endParaRPr lang="en-GB" dirty="0"/>
        </a:p>
      </dgm:t>
    </dgm:pt>
    <dgm:pt modelId="{4FCAD87F-560A-4352-BC49-C2F265D249A0}" type="parTrans" cxnId="{523D079B-45F5-4AA4-BFD7-93E2988E80F3}">
      <dgm:prSet/>
      <dgm:spPr/>
      <dgm:t>
        <a:bodyPr/>
        <a:lstStyle/>
        <a:p>
          <a:endParaRPr lang="en-GB"/>
        </a:p>
      </dgm:t>
    </dgm:pt>
    <dgm:pt modelId="{B36EACD3-938B-4092-B684-990DD9A3E2E8}" type="sibTrans" cxnId="{523D079B-45F5-4AA4-BFD7-93E2988E80F3}">
      <dgm:prSet/>
      <dgm:spPr/>
      <dgm:t>
        <a:bodyPr/>
        <a:lstStyle/>
        <a:p>
          <a:endParaRPr lang="en-GB"/>
        </a:p>
      </dgm:t>
    </dgm:pt>
    <dgm:pt modelId="{0CE3B76A-B9D7-4114-A9D6-FB56D6942DDC}">
      <dgm:prSet/>
      <dgm:spPr/>
      <dgm:t>
        <a:bodyPr/>
        <a:lstStyle/>
        <a:p>
          <a:pPr rtl="0"/>
          <a:r>
            <a:rPr lang="en-GB" b="1" i="0"/>
            <a:t>May 2018: Invitation for pre-qualification</a:t>
          </a:r>
          <a:endParaRPr lang="en-GB"/>
        </a:p>
      </dgm:t>
    </dgm:pt>
    <dgm:pt modelId="{2DF53D6A-9A77-4FEE-8089-5A3B41F0FE2B}" type="parTrans" cxnId="{572BC80E-3264-43FE-86B2-275474BF4462}">
      <dgm:prSet/>
      <dgm:spPr/>
      <dgm:t>
        <a:bodyPr/>
        <a:lstStyle/>
        <a:p>
          <a:endParaRPr lang="en-GB"/>
        </a:p>
      </dgm:t>
    </dgm:pt>
    <dgm:pt modelId="{5D24E908-D3D4-45E5-B661-17142FBC42CC}" type="sibTrans" cxnId="{572BC80E-3264-43FE-86B2-275474BF4462}">
      <dgm:prSet/>
      <dgm:spPr/>
      <dgm:t>
        <a:bodyPr/>
        <a:lstStyle/>
        <a:p>
          <a:endParaRPr lang="en-GB"/>
        </a:p>
      </dgm:t>
    </dgm:pt>
    <dgm:pt modelId="{698AE064-38F3-4172-94B1-D38500782EA1}">
      <dgm:prSet/>
      <dgm:spPr/>
      <dgm:t>
        <a:bodyPr/>
        <a:lstStyle/>
        <a:p>
          <a:pPr rtl="0"/>
          <a:r>
            <a:rPr lang="en-GB" b="1" i="0"/>
            <a:t>2018: Formal request for funding to DFIs (AFD and AfDB) for Viability Gap Funding</a:t>
          </a:r>
          <a:endParaRPr lang="en-GB"/>
        </a:p>
      </dgm:t>
    </dgm:pt>
    <dgm:pt modelId="{3172B2BF-3900-4004-884E-24F272059D01}" type="parTrans" cxnId="{BDE3D979-8033-4174-80E0-31618050BE07}">
      <dgm:prSet/>
      <dgm:spPr/>
      <dgm:t>
        <a:bodyPr/>
        <a:lstStyle/>
        <a:p>
          <a:endParaRPr lang="en-GB"/>
        </a:p>
      </dgm:t>
    </dgm:pt>
    <dgm:pt modelId="{71AE09F8-5E87-4892-9D5F-5FB86BC1B00C}" type="sibTrans" cxnId="{BDE3D979-8033-4174-80E0-31618050BE07}">
      <dgm:prSet/>
      <dgm:spPr/>
      <dgm:t>
        <a:bodyPr/>
        <a:lstStyle/>
        <a:p>
          <a:endParaRPr lang="en-GB"/>
        </a:p>
      </dgm:t>
    </dgm:pt>
    <dgm:pt modelId="{3B7100DA-9B70-41D9-8D42-8670743102C2}">
      <dgm:prSet/>
      <dgm:spPr/>
      <dgm:t>
        <a:bodyPr/>
        <a:lstStyle/>
        <a:p>
          <a:pPr rtl="0"/>
          <a:r>
            <a:rPr lang="en-GB" b="1" i="0"/>
            <a:t>Dec 2018: 4 consortia qualified</a:t>
          </a:r>
          <a:endParaRPr lang="en-GB"/>
        </a:p>
      </dgm:t>
    </dgm:pt>
    <dgm:pt modelId="{8DCA599B-6531-4495-BD82-772B87989F76}" type="parTrans" cxnId="{7E0E6C53-A0A6-4905-A313-C86F9296B665}">
      <dgm:prSet/>
      <dgm:spPr/>
      <dgm:t>
        <a:bodyPr/>
        <a:lstStyle/>
        <a:p>
          <a:endParaRPr lang="en-GB"/>
        </a:p>
      </dgm:t>
    </dgm:pt>
    <dgm:pt modelId="{B59872D1-1BE2-4851-BF00-369FBCD6ADB4}" type="sibTrans" cxnId="{7E0E6C53-A0A6-4905-A313-C86F9296B665}">
      <dgm:prSet/>
      <dgm:spPr/>
      <dgm:t>
        <a:bodyPr/>
        <a:lstStyle/>
        <a:p>
          <a:endParaRPr lang="en-GB"/>
        </a:p>
      </dgm:t>
    </dgm:pt>
    <dgm:pt modelId="{F192D591-C81B-4CFB-B0BC-7EE7A316FFC7}">
      <dgm:prSet/>
      <dgm:spPr/>
      <dgm:t>
        <a:bodyPr/>
        <a:lstStyle/>
        <a:p>
          <a:pPr rtl="0"/>
          <a:r>
            <a:rPr lang="en-GB" b="1" i="0"/>
            <a:t>Sept 2019: project ready to launch the Request for Proposal (RfP)</a:t>
          </a:r>
          <a:endParaRPr lang="en-GB"/>
        </a:p>
      </dgm:t>
    </dgm:pt>
    <dgm:pt modelId="{EFD14A6B-13D7-4E9F-BFB4-0AC8FCB60D0A}" type="parTrans" cxnId="{F79E413B-60CD-4664-8E16-1E4141E097AB}">
      <dgm:prSet/>
      <dgm:spPr/>
      <dgm:t>
        <a:bodyPr/>
        <a:lstStyle/>
        <a:p>
          <a:endParaRPr lang="en-GB"/>
        </a:p>
      </dgm:t>
    </dgm:pt>
    <dgm:pt modelId="{D27481B4-F9A0-4BEA-89AB-13AE86EC2496}" type="sibTrans" cxnId="{F79E413B-60CD-4664-8E16-1E4141E097AB}">
      <dgm:prSet/>
      <dgm:spPr/>
      <dgm:t>
        <a:bodyPr/>
        <a:lstStyle/>
        <a:p>
          <a:endParaRPr lang="en-GB"/>
        </a:p>
      </dgm:t>
    </dgm:pt>
    <dgm:pt modelId="{61E4E223-32CA-4DBF-8D5C-99439B316EFB}" type="pres">
      <dgm:prSet presAssocID="{F63A508C-71B7-49AC-90CA-66FD4478C889}" presName="CompostProcess" presStyleCnt="0">
        <dgm:presLayoutVars>
          <dgm:dir/>
          <dgm:resizeHandles val="exact"/>
        </dgm:presLayoutVars>
      </dgm:prSet>
      <dgm:spPr/>
    </dgm:pt>
    <dgm:pt modelId="{A94EE7F9-D181-4A9E-BFE2-0099DC1BF71F}" type="pres">
      <dgm:prSet presAssocID="{F63A508C-71B7-49AC-90CA-66FD4478C889}" presName="arrow" presStyleLbl="bgShp" presStyleIdx="0" presStyleCnt="1"/>
      <dgm:spPr/>
    </dgm:pt>
    <dgm:pt modelId="{D93F88C3-3BED-4487-AC5A-5DDD576A59DA}" type="pres">
      <dgm:prSet presAssocID="{F63A508C-71B7-49AC-90CA-66FD4478C889}" presName="linearProcess" presStyleCnt="0"/>
      <dgm:spPr/>
    </dgm:pt>
    <dgm:pt modelId="{8793BAA4-064D-4E9B-90EB-96A24520E79F}" type="pres">
      <dgm:prSet presAssocID="{55FFC25A-8E46-4F07-B4E9-BEC920FA4402}" presName="textNode" presStyleLbl="node1" presStyleIdx="0" presStyleCnt="10">
        <dgm:presLayoutVars>
          <dgm:bulletEnabled val="1"/>
        </dgm:presLayoutVars>
      </dgm:prSet>
      <dgm:spPr/>
    </dgm:pt>
    <dgm:pt modelId="{C7217DF3-175A-494B-B01F-43192B960867}" type="pres">
      <dgm:prSet presAssocID="{06F47928-2F9C-4525-A1C1-60DA64FBE22A}" presName="sibTrans" presStyleCnt="0"/>
      <dgm:spPr/>
    </dgm:pt>
    <dgm:pt modelId="{48F2FB36-9B43-467F-970C-BCBC0260227B}" type="pres">
      <dgm:prSet presAssocID="{3B492B85-0F2A-461A-B30C-58CBFD155542}" presName="textNode" presStyleLbl="node1" presStyleIdx="1" presStyleCnt="10">
        <dgm:presLayoutVars>
          <dgm:bulletEnabled val="1"/>
        </dgm:presLayoutVars>
      </dgm:prSet>
      <dgm:spPr/>
    </dgm:pt>
    <dgm:pt modelId="{94C26A3C-8467-4695-A627-DF40AE6034A4}" type="pres">
      <dgm:prSet presAssocID="{AD36AFD5-85FE-43E5-A61E-1F79ABAFBDB0}" presName="sibTrans" presStyleCnt="0"/>
      <dgm:spPr/>
    </dgm:pt>
    <dgm:pt modelId="{992480F7-46EF-445C-A6B2-9B176E19A718}" type="pres">
      <dgm:prSet presAssocID="{B26F8F53-A998-4223-AFA5-919292BA53F0}" presName="textNode" presStyleLbl="node1" presStyleIdx="2" presStyleCnt="10">
        <dgm:presLayoutVars>
          <dgm:bulletEnabled val="1"/>
        </dgm:presLayoutVars>
      </dgm:prSet>
      <dgm:spPr/>
    </dgm:pt>
    <dgm:pt modelId="{B486C016-6F0B-40E5-B0EE-B2366CD4AAC0}" type="pres">
      <dgm:prSet presAssocID="{F8CE0E50-E37E-4F80-A96C-A8A2D0F4A713}" presName="sibTrans" presStyleCnt="0"/>
      <dgm:spPr/>
    </dgm:pt>
    <dgm:pt modelId="{037F2005-B74C-4400-A18E-4478E6469E75}" type="pres">
      <dgm:prSet presAssocID="{0060FA15-4D26-4C61-AD45-11BEDCCA39E6}" presName="textNode" presStyleLbl="node1" presStyleIdx="3" presStyleCnt="10">
        <dgm:presLayoutVars>
          <dgm:bulletEnabled val="1"/>
        </dgm:presLayoutVars>
      </dgm:prSet>
      <dgm:spPr/>
    </dgm:pt>
    <dgm:pt modelId="{B2EFC5E0-B39E-49B8-831E-FF4DA4159614}" type="pres">
      <dgm:prSet presAssocID="{0F31AFE2-8D08-4493-98AF-C3F8B01882E5}" presName="sibTrans" presStyleCnt="0"/>
      <dgm:spPr/>
    </dgm:pt>
    <dgm:pt modelId="{48FFE338-F96A-4390-8129-CAA53F7CDDF8}" type="pres">
      <dgm:prSet presAssocID="{93723D9C-358D-4222-89F1-164BBFA48926}" presName="textNode" presStyleLbl="node1" presStyleIdx="4" presStyleCnt="10">
        <dgm:presLayoutVars>
          <dgm:bulletEnabled val="1"/>
        </dgm:presLayoutVars>
      </dgm:prSet>
      <dgm:spPr/>
    </dgm:pt>
    <dgm:pt modelId="{04753B69-62DC-4493-8A39-A88989576CFD}" type="pres">
      <dgm:prSet presAssocID="{00C579CA-BC91-4027-B9F2-27159B9CACD1}" presName="sibTrans" presStyleCnt="0"/>
      <dgm:spPr/>
    </dgm:pt>
    <dgm:pt modelId="{49BDA074-74ED-49DA-A50C-54A399CE0925}" type="pres">
      <dgm:prSet presAssocID="{0C083074-DEFA-4ED6-9EF1-C23D50983DEE}" presName="textNode" presStyleLbl="node1" presStyleIdx="5" presStyleCnt="10">
        <dgm:presLayoutVars>
          <dgm:bulletEnabled val="1"/>
        </dgm:presLayoutVars>
      </dgm:prSet>
      <dgm:spPr/>
    </dgm:pt>
    <dgm:pt modelId="{F01D4D4A-16B6-455F-90E4-3FC05EA0198E}" type="pres">
      <dgm:prSet presAssocID="{B36EACD3-938B-4092-B684-990DD9A3E2E8}" presName="sibTrans" presStyleCnt="0"/>
      <dgm:spPr/>
    </dgm:pt>
    <dgm:pt modelId="{EBA63215-8AA7-45A1-A426-489442F93ECC}" type="pres">
      <dgm:prSet presAssocID="{0CE3B76A-B9D7-4114-A9D6-FB56D6942DDC}" presName="textNode" presStyleLbl="node1" presStyleIdx="6" presStyleCnt="10">
        <dgm:presLayoutVars>
          <dgm:bulletEnabled val="1"/>
        </dgm:presLayoutVars>
      </dgm:prSet>
      <dgm:spPr/>
    </dgm:pt>
    <dgm:pt modelId="{70667672-56BC-424D-8FAA-DB14A0CA2472}" type="pres">
      <dgm:prSet presAssocID="{5D24E908-D3D4-45E5-B661-17142FBC42CC}" presName="sibTrans" presStyleCnt="0"/>
      <dgm:spPr/>
    </dgm:pt>
    <dgm:pt modelId="{D459B700-6CAA-473C-BD9F-4F0840545EB2}" type="pres">
      <dgm:prSet presAssocID="{698AE064-38F3-4172-94B1-D38500782EA1}" presName="textNode" presStyleLbl="node1" presStyleIdx="7" presStyleCnt="10">
        <dgm:presLayoutVars>
          <dgm:bulletEnabled val="1"/>
        </dgm:presLayoutVars>
      </dgm:prSet>
      <dgm:spPr/>
    </dgm:pt>
    <dgm:pt modelId="{C63D078D-9F38-4877-ABD0-7DB79EBD73AE}" type="pres">
      <dgm:prSet presAssocID="{71AE09F8-5E87-4892-9D5F-5FB86BC1B00C}" presName="sibTrans" presStyleCnt="0"/>
      <dgm:spPr/>
    </dgm:pt>
    <dgm:pt modelId="{B340F813-C2F3-4473-B5EB-2F7F90445440}" type="pres">
      <dgm:prSet presAssocID="{3B7100DA-9B70-41D9-8D42-8670743102C2}" presName="textNode" presStyleLbl="node1" presStyleIdx="8" presStyleCnt="10">
        <dgm:presLayoutVars>
          <dgm:bulletEnabled val="1"/>
        </dgm:presLayoutVars>
      </dgm:prSet>
      <dgm:spPr/>
    </dgm:pt>
    <dgm:pt modelId="{AD78B672-7D41-4929-9D28-73EECB907423}" type="pres">
      <dgm:prSet presAssocID="{B59872D1-1BE2-4851-BF00-369FBCD6ADB4}" presName="sibTrans" presStyleCnt="0"/>
      <dgm:spPr/>
    </dgm:pt>
    <dgm:pt modelId="{83F9DF70-0751-4226-AC93-38D611385D6F}" type="pres">
      <dgm:prSet presAssocID="{F192D591-C81B-4CFB-B0BC-7EE7A316FFC7}" presName="textNode" presStyleLbl="node1" presStyleIdx="9" presStyleCnt="10">
        <dgm:presLayoutVars>
          <dgm:bulletEnabled val="1"/>
        </dgm:presLayoutVars>
      </dgm:prSet>
      <dgm:spPr/>
    </dgm:pt>
  </dgm:ptLst>
  <dgm:cxnLst>
    <dgm:cxn modelId="{7BE1BE03-8E04-4103-9536-337A65F80707}" type="presOf" srcId="{B26F8F53-A998-4223-AFA5-919292BA53F0}" destId="{992480F7-46EF-445C-A6B2-9B176E19A718}" srcOrd="0" destOrd="0" presId="urn:microsoft.com/office/officeart/2005/8/layout/hProcess9"/>
    <dgm:cxn modelId="{572BC80E-3264-43FE-86B2-275474BF4462}" srcId="{F63A508C-71B7-49AC-90CA-66FD4478C889}" destId="{0CE3B76A-B9D7-4114-A9D6-FB56D6942DDC}" srcOrd="6" destOrd="0" parTransId="{2DF53D6A-9A77-4FEE-8089-5A3B41F0FE2B}" sibTransId="{5D24E908-D3D4-45E5-B661-17142FBC42CC}"/>
    <dgm:cxn modelId="{8B462713-86FD-4A1B-A088-1597F08E5E75}" srcId="{F63A508C-71B7-49AC-90CA-66FD4478C889}" destId="{93723D9C-358D-4222-89F1-164BBFA48926}" srcOrd="4" destOrd="0" parTransId="{998AABDB-1450-4203-A12D-1DE07FFB3EDA}" sibTransId="{00C579CA-BC91-4027-B9F2-27159B9CACD1}"/>
    <dgm:cxn modelId="{B04C421F-7DC6-46F6-88E4-C3C25BD4C4FE}" type="presOf" srcId="{698AE064-38F3-4172-94B1-D38500782EA1}" destId="{D459B700-6CAA-473C-BD9F-4F0840545EB2}" srcOrd="0" destOrd="0" presId="urn:microsoft.com/office/officeart/2005/8/layout/hProcess9"/>
    <dgm:cxn modelId="{633A662A-C5F0-491F-9426-630468D0051E}" type="presOf" srcId="{3B492B85-0F2A-461A-B30C-58CBFD155542}" destId="{48F2FB36-9B43-467F-970C-BCBC0260227B}" srcOrd="0" destOrd="0" presId="urn:microsoft.com/office/officeart/2005/8/layout/hProcess9"/>
    <dgm:cxn modelId="{F79E413B-60CD-4664-8E16-1E4141E097AB}" srcId="{F63A508C-71B7-49AC-90CA-66FD4478C889}" destId="{F192D591-C81B-4CFB-B0BC-7EE7A316FFC7}" srcOrd="9" destOrd="0" parTransId="{EFD14A6B-13D7-4E9F-BFB4-0AC8FCB60D0A}" sibTransId="{D27481B4-F9A0-4BEA-89AB-13AE86EC2496}"/>
    <dgm:cxn modelId="{EE98B85F-7D51-4A1F-87D9-E17BD3D5B227}" srcId="{F63A508C-71B7-49AC-90CA-66FD4478C889}" destId="{B26F8F53-A998-4223-AFA5-919292BA53F0}" srcOrd="2" destOrd="0" parTransId="{56FE0282-969F-4962-B600-C567B9D495CC}" sibTransId="{F8CE0E50-E37E-4F80-A96C-A8A2D0F4A713}"/>
    <dgm:cxn modelId="{8AFF3767-1D65-4B43-9E79-D116E1E28FEF}" type="presOf" srcId="{0060FA15-4D26-4C61-AD45-11BEDCCA39E6}" destId="{037F2005-B74C-4400-A18E-4478E6469E75}" srcOrd="0" destOrd="0" presId="urn:microsoft.com/office/officeart/2005/8/layout/hProcess9"/>
    <dgm:cxn modelId="{775EF670-03A3-44B3-9E35-3E4858389F42}" type="presOf" srcId="{3B7100DA-9B70-41D9-8D42-8670743102C2}" destId="{B340F813-C2F3-4473-B5EB-2F7F90445440}" srcOrd="0" destOrd="0" presId="urn:microsoft.com/office/officeart/2005/8/layout/hProcess9"/>
    <dgm:cxn modelId="{7E0E6C53-A0A6-4905-A313-C86F9296B665}" srcId="{F63A508C-71B7-49AC-90CA-66FD4478C889}" destId="{3B7100DA-9B70-41D9-8D42-8670743102C2}" srcOrd="8" destOrd="0" parTransId="{8DCA599B-6531-4495-BD82-772B87989F76}" sibTransId="{B59872D1-1BE2-4851-BF00-369FBCD6ADB4}"/>
    <dgm:cxn modelId="{F722CD55-3FA6-4769-A8A7-67E9173DF10B}" srcId="{F63A508C-71B7-49AC-90CA-66FD4478C889}" destId="{3B492B85-0F2A-461A-B30C-58CBFD155542}" srcOrd="1" destOrd="0" parTransId="{068E5CF1-AD70-42A1-9A94-3BAD3C1616BE}" sibTransId="{AD36AFD5-85FE-43E5-A61E-1F79ABAFBDB0}"/>
    <dgm:cxn modelId="{BDE3D979-8033-4174-80E0-31618050BE07}" srcId="{F63A508C-71B7-49AC-90CA-66FD4478C889}" destId="{698AE064-38F3-4172-94B1-D38500782EA1}" srcOrd="7" destOrd="0" parTransId="{3172B2BF-3900-4004-884E-24F272059D01}" sibTransId="{71AE09F8-5E87-4892-9D5F-5FB86BC1B00C}"/>
    <dgm:cxn modelId="{0E109C80-D7E1-4B24-AE36-D3DB3205153B}" type="presOf" srcId="{93723D9C-358D-4222-89F1-164BBFA48926}" destId="{48FFE338-F96A-4390-8129-CAA53F7CDDF8}" srcOrd="0" destOrd="0" presId="urn:microsoft.com/office/officeart/2005/8/layout/hProcess9"/>
    <dgm:cxn modelId="{CAA5A488-4150-4567-9983-DC536990A1AC}" srcId="{F63A508C-71B7-49AC-90CA-66FD4478C889}" destId="{0060FA15-4D26-4C61-AD45-11BEDCCA39E6}" srcOrd="3" destOrd="0" parTransId="{61FBB9A3-2DF2-4767-8E0B-17E07D7B5C3F}" sibTransId="{0F31AFE2-8D08-4493-98AF-C3F8B01882E5}"/>
    <dgm:cxn modelId="{C65E518E-C349-4B55-A905-8B23D16C1765}" type="presOf" srcId="{F192D591-C81B-4CFB-B0BC-7EE7A316FFC7}" destId="{83F9DF70-0751-4226-AC93-38D611385D6F}" srcOrd="0" destOrd="0" presId="urn:microsoft.com/office/officeart/2005/8/layout/hProcess9"/>
    <dgm:cxn modelId="{C7D91C93-C39D-4505-89C7-3E55D49DCDCF}" type="presOf" srcId="{F63A508C-71B7-49AC-90CA-66FD4478C889}" destId="{61E4E223-32CA-4DBF-8D5C-99439B316EFB}" srcOrd="0" destOrd="0" presId="urn:microsoft.com/office/officeart/2005/8/layout/hProcess9"/>
    <dgm:cxn modelId="{523D079B-45F5-4AA4-BFD7-93E2988E80F3}" srcId="{F63A508C-71B7-49AC-90CA-66FD4478C889}" destId="{0C083074-DEFA-4ED6-9EF1-C23D50983DEE}" srcOrd="5" destOrd="0" parTransId="{4FCAD87F-560A-4352-BC49-C2F265D249A0}" sibTransId="{B36EACD3-938B-4092-B684-990DD9A3E2E8}"/>
    <dgm:cxn modelId="{3DCA40B4-224F-4A7D-89E2-3D3E657C1A65}" type="presOf" srcId="{0CE3B76A-B9D7-4114-A9D6-FB56D6942DDC}" destId="{EBA63215-8AA7-45A1-A426-489442F93ECC}" srcOrd="0" destOrd="0" presId="urn:microsoft.com/office/officeart/2005/8/layout/hProcess9"/>
    <dgm:cxn modelId="{6921E0BA-CFDD-4B34-9515-D3E89179BF76}" type="presOf" srcId="{55FFC25A-8E46-4F07-B4E9-BEC920FA4402}" destId="{8793BAA4-064D-4E9B-90EB-96A24520E79F}" srcOrd="0" destOrd="0" presId="urn:microsoft.com/office/officeart/2005/8/layout/hProcess9"/>
    <dgm:cxn modelId="{A44621C4-9491-4A86-A00B-639D0802C4CD}" type="presOf" srcId="{0C083074-DEFA-4ED6-9EF1-C23D50983DEE}" destId="{49BDA074-74ED-49DA-A50C-54A399CE0925}" srcOrd="0" destOrd="0" presId="urn:microsoft.com/office/officeart/2005/8/layout/hProcess9"/>
    <dgm:cxn modelId="{C220AAC4-B7FC-4461-81C8-045B03B01DED}" srcId="{F63A508C-71B7-49AC-90CA-66FD4478C889}" destId="{55FFC25A-8E46-4F07-B4E9-BEC920FA4402}" srcOrd="0" destOrd="0" parTransId="{12D23A3E-B716-4EE4-9167-755628B5B4F2}" sibTransId="{06F47928-2F9C-4525-A1C1-60DA64FBE22A}"/>
    <dgm:cxn modelId="{3EC2D40D-28EA-41BF-BF2E-77AE9C684F68}" type="presParOf" srcId="{61E4E223-32CA-4DBF-8D5C-99439B316EFB}" destId="{A94EE7F9-D181-4A9E-BFE2-0099DC1BF71F}" srcOrd="0" destOrd="0" presId="urn:microsoft.com/office/officeart/2005/8/layout/hProcess9"/>
    <dgm:cxn modelId="{B53E35F9-050D-4B93-A4BC-4F7E9C083C4C}" type="presParOf" srcId="{61E4E223-32CA-4DBF-8D5C-99439B316EFB}" destId="{D93F88C3-3BED-4487-AC5A-5DDD576A59DA}" srcOrd="1" destOrd="0" presId="urn:microsoft.com/office/officeart/2005/8/layout/hProcess9"/>
    <dgm:cxn modelId="{16D41D96-12D0-40E0-B003-2F126CCB4383}" type="presParOf" srcId="{D93F88C3-3BED-4487-AC5A-5DDD576A59DA}" destId="{8793BAA4-064D-4E9B-90EB-96A24520E79F}" srcOrd="0" destOrd="0" presId="urn:microsoft.com/office/officeart/2005/8/layout/hProcess9"/>
    <dgm:cxn modelId="{B4BA8920-5F20-411B-89A1-F8DF6A05DC33}" type="presParOf" srcId="{D93F88C3-3BED-4487-AC5A-5DDD576A59DA}" destId="{C7217DF3-175A-494B-B01F-43192B960867}" srcOrd="1" destOrd="0" presId="urn:microsoft.com/office/officeart/2005/8/layout/hProcess9"/>
    <dgm:cxn modelId="{E0D1CF8F-9A32-4C12-A492-9BE458418441}" type="presParOf" srcId="{D93F88C3-3BED-4487-AC5A-5DDD576A59DA}" destId="{48F2FB36-9B43-467F-970C-BCBC0260227B}" srcOrd="2" destOrd="0" presId="urn:microsoft.com/office/officeart/2005/8/layout/hProcess9"/>
    <dgm:cxn modelId="{4A080623-33A9-4065-9B4A-300B98E4C9D6}" type="presParOf" srcId="{D93F88C3-3BED-4487-AC5A-5DDD576A59DA}" destId="{94C26A3C-8467-4695-A627-DF40AE6034A4}" srcOrd="3" destOrd="0" presId="urn:microsoft.com/office/officeart/2005/8/layout/hProcess9"/>
    <dgm:cxn modelId="{794940A9-7981-40A4-BCF5-89E2575F5F7E}" type="presParOf" srcId="{D93F88C3-3BED-4487-AC5A-5DDD576A59DA}" destId="{992480F7-46EF-445C-A6B2-9B176E19A718}" srcOrd="4" destOrd="0" presId="urn:microsoft.com/office/officeart/2005/8/layout/hProcess9"/>
    <dgm:cxn modelId="{97F32E55-F180-46DC-BE15-C003BE8C78BF}" type="presParOf" srcId="{D93F88C3-3BED-4487-AC5A-5DDD576A59DA}" destId="{B486C016-6F0B-40E5-B0EE-B2366CD4AAC0}" srcOrd="5" destOrd="0" presId="urn:microsoft.com/office/officeart/2005/8/layout/hProcess9"/>
    <dgm:cxn modelId="{85A6E96C-5E95-46BB-9F66-E75D94E11E4D}" type="presParOf" srcId="{D93F88C3-3BED-4487-AC5A-5DDD576A59DA}" destId="{037F2005-B74C-4400-A18E-4478E6469E75}" srcOrd="6" destOrd="0" presId="urn:microsoft.com/office/officeart/2005/8/layout/hProcess9"/>
    <dgm:cxn modelId="{95AEFABE-CC19-4380-9B5E-DA96D3FA1D4E}" type="presParOf" srcId="{D93F88C3-3BED-4487-AC5A-5DDD576A59DA}" destId="{B2EFC5E0-B39E-49B8-831E-FF4DA4159614}" srcOrd="7" destOrd="0" presId="urn:microsoft.com/office/officeart/2005/8/layout/hProcess9"/>
    <dgm:cxn modelId="{6AA9FBBB-6B15-42C9-8AFA-86D185808620}" type="presParOf" srcId="{D93F88C3-3BED-4487-AC5A-5DDD576A59DA}" destId="{48FFE338-F96A-4390-8129-CAA53F7CDDF8}" srcOrd="8" destOrd="0" presId="urn:microsoft.com/office/officeart/2005/8/layout/hProcess9"/>
    <dgm:cxn modelId="{D33B4EF0-08BF-4DA1-95D1-E5992613E2AD}" type="presParOf" srcId="{D93F88C3-3BED-4487-AC5A-5DDD576A59DA}" destId="{04753B69-62DC-4493-8A39-A88989576CFD}" srcOrd="9" destOrd="0" presId="urn:microsoft.com/office/officeart/2005/8/layout/hProcess9"/>
    <dgm:cxn modelId="{AB88220A-9CEE-42D0-8AEB-616D6FF5727A}" type="presParOf" srcId="{D93F88C3-3BED-4487-AC5A-5DDD576A59DA}" destId="{49BDA074-74ED-49DA-A50C-54A399CE0925}" srcOrd="10" destOrd="0" presId="urn:microsoft.com/office/officeart/2005/8/layout/hProcess9"/>
    <dgm:cxn modelId="{374BD420-2F24-4093-8874-435F9DA9AD42}" type="presParOf" srcId="{D93F88C3-3BED-4487-AC5A-5DDD576A59DA}" destId="{F01D4D4A-16B6-455F-90E4-3FC05EA0198E}" srcOrd="11" destOrd="0" presId="urn:microsoft.com/office/officeart/2005/8/layout/hProcess9"/>
    <dgm:cxn modelId="{118B7D37-1898-44E4-855E-AFEB93AF5520}" type="presParOf" srcId="{D93F88C3-3BED-4487-AC5A-5DDD576A59DA}" destId="{EBA63215-8AA7-45A1-A426-489442F93ECC}" srcOrd="12" destOrd="0" presId="urn:microsoft.com/office/officeart/2005/8/layout/hProcess9"/>
    <dgm:cxn modelId="{9B9D6CA1-6F35-41C6-A44C-2E369B47D6E6}" type="presParOf" srcId="{D93F88C3-3BED-4487-AC5A-5DDD576A59DA}" destId="{70667672-56BC-424D-8FAA-DB14A0CA2472}" srcOrd="13" destOrd="0" presId="urn:microsoft.com/office/officeart/2005/8/layout/hProcess9"/>
    <dgm:cxn modelId="{5150E1D3-9E29-4D58-8893-A31A077B98EC}" type="presParOf" srcId="{D93F88C3-3BED-4487-AC5A-5DDD576A59DA}" destId="{D459B700-6CAA-473C-BD9F-4F0840545EB2}" srcOrd="14" destOrd="0" presId="urn:microsoft.com/office/officeart/2005/8/layout/hProcess9"/>
    <dgm:cxn modelId="{940FF29C-1BA1-4979-8662-22AE177D0FE3}" type="presParOf" srcId="{D93F88C3-3BED-4487-AC5A-5DDD576A59DA}" destId="{C63D078D-9F38-4877-ABD0-7DB79EBD73AE}" srcOrd="15" destOrd="0" presId="urn:microsoft.com/office/officeart/2005/8/layout/hProcess9"/>
    <dgm:cxn modelId="{15C508C0-76D8-45D2-81FC-BF1F2A11899C}" type="presParOf" srcId="{D93F88C3-3BED-4487-AC5A-5DDD576A59DA}" destId="{B340F813-C2F3-4473-B5EB-2F7F90445440}" srcOrd="16" destOrd="0" presId="urn:microsoft.com/office/officeart/2005/8/layout/hProcess9"/>
    <dgm:cxn modelId="{BA5A1851-EDC5-4379-8586-D86A3D54E1AF}" type="presParOf" srcId="{D93F88C3-3BED-4487-AC5A-5DDD576A59DA}" destId="{AD78B672-7D41-4929-9D28-73EECB907423}" srcOrd="17" destOrd="0" presId="urn:microsoft.com/office/officeart/2005/8/layout/hProcess9"/>
    <dgm:cxn modelId="{7C65014E-3BF6-4CC1-A9EC-C97C5F280BF5}" type="presParOf" srcId="{D93F88C3-3BED-4487-AC5A-5DDD576A59DA}" destId="{83F9DF70-0751-4226-AC93-38D611385D6F}"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852788-F0B2-4D57-956C-643578D8F988}" type="doc">
      <dgm:prSet loTypeId="urn:microsoft.com/office/officeart/2005/8/layout/hProcess9" loCatId="process" qsTypeId="urn:microsoft.com/office/officeart/2005/8/quickstyle/simple1" qsCatId="simple" csTypeId="urn:microsoft.com/office/officeart/2005/8/colors/accent1_2" csCatId="accent1"/>
      <dgm:spPr/>
      <dgm:t>
        <a:bodyPr/>
        <a:lstStyle/>
        <a:p>
          <a:endParaRPr lang="en-GB"/>
        </a:p>
      </dgm:t>
    </dgm:pt>
    <dgm:pt modelId="{F58D8C3D-1028-4BBD-B876-DF7DE930E9C6}">
      <dgm:prSet/>
      <dgm:spPr/>
      <dgm:t>
        <a:bodyPr/>
        <a:lstStyle/>
        <a:p>
          <a:pPr rtl="0"/>
          <a:r>
            <a:rPr lang="en-GB" b="1" i="0"/>
            <a:t>2015: first interaction with IFC and UNRA</a:t>
          </a:r>
          <a:endParaRPr lang="en-GB"/>
        </a:p>
      </dgm:t>
    </dgm:pt>
    <dgm:pt modelId="{B125BA82-498E-4037-900A-A347460DAF0F}" type="parTrans" cxnId="{DFCEF76E-01C6-4FFB-9B05-AB3F255B2C9D}">
      <dgm:prSet/>
      <dgm:spPr/>
      <dgm:t>
        <a:bodyPr/>
        <a:lstStyle/>
        <a:p>
          <a:endParaRPr lang="en-GB"/>
        </a:p>
      </dgm:t>
    </dgm:pt>
    <dgm:pt modelId="{FBD5D954-4C20-4A94-B90F-DFCB9616FE1B}" type="sibTrans" cxnId="{DFCEF76E-01C6-4FFB-9B05-AB3F255B2C9D}">
      <dgm:prSet/>
      <dgm:spPr/>
      <dgm:t>
        <a:bodyPr/>
        <a:lstStyle/>
        <a:p>
          <a:endParaRPr lang="en-GB"/>
        </a:p>
      </dgm:t>
    </dgm:pt>
    <dgm:pt modelId="{5D5615E3-D113-471D-AF33-9C026D177D92}">
      <dgm:prSet/>
      <dgm:spPr/>
      <dgm:t>
        <a:bodyPr/>
        <a:lstStyle/>
        <a:p>
          <a:pPr rtl="0"/>
          <a:r>
            <a:rPr lang="en-GB" b="1" i="0"/>
            <a:t>April 2016: Identification mission AFD</a:t>
          </a:r>
          <a:endParaRPr lang="en-GB"/>
        </a:p>
      </dgm:t>
    </dgm:pt>
    <dgm:pt modelId="{B7A6D2EB-EEC9-42EE-9430-99175E46BD08}" type="parTrans" cxnId="{551F441D-D594-466E-9A47-56AB7F45E34A}">
      <dgm:prSet/>
      <dgm:spPr/>
      <dgm:t>
        <a:bodyPr/>
        <a:lstStyle/>
        <a:p>
          <a:endParaRPr lang="en-GB"/>
        </a:p>
      </dgm:t>
    </dgm:pt>
    <dgm:pt modelId="{043D6736-98BC-48FD-98E6-BF3CE25E620F}" type="sibTrans" cxnId="{551F441D-D594-466E-9A47-56AB7F45E34A}">
      <dgm:prSet/>
      <dgm:spPr/>
      <dgm:t>
        <a:bodyPr/>
        <a:lstStyle/>
        <a:p>
          <a:endParaRPr lang="en-GB"/>
        </a:p>
      </dgm:t>
    </dgm:pt>
    <dgm:pt modelId="{FB6B2CE2-C6EE-4696-A62F-471FE340C9E6}">
      <dgm:prSet/>
      <dgm:spPr/>
      <dgm:t>
        <a:bodyPr/>
        <a:lstStyle/>
        <a:p>
          <a:pPr rtl="0"/>
          <a:r>
            <a:rPr lang="en-GB" b="1" i="0"/>
            <a:t>January 2017: EC Decision to transfer EUR 60 million from the NIP to the AIP (this will be completed by EUR 31.05 million from RIP)</a:t>
          </a:r>
          <a:endParaRPr lang="en-GB"/>
        </a:p>
      </dgm:t>
    </dgm:pt>
    <dgm:pt modelId="{C4ED70EA-383D-41D7-AC13-F9229AB099C1}" type="parTrans" cxnId="{A2DFEE9B-7AAD-44D5-A01C-2E19DA69A144}">
      <dgm:prSet/>
      <dgm:spPr/>
      <dgm:t>
        <a:bodyPr/>
        <a:lstStyle/>
        <a:p>
          <a:endParaRPr lang="en-GB"/>
        </a:p>
      </dgm:t>
    </dgm:pt>
    <dgm:pt modelId="{816B9767-B5A9-4490-B3CA-4504A250B099}" type="sibTrans" cxnId="{A2DFEE9B-7AAD-44D5-A01C-2E19DA69A144}">
      <dgm:prSet/>
      <dgm:spPr/>
      <dgm:t>
        <a:bodyPr/>
        <a:lstStyle/>
        <a:p>
          <a:endParaRPr lang="en-GB"/>
        </a:p>
      </dgm:t>
    </dgm:pt>
    <dgm:pt modelId="{EC0BAA43-EC91-4EE9-9E4B-DF32F36DA04B}">
      <dgm:prSet/>
      <dgm:spPr/>
      <dgm:t>
        <a:bodyPr/>
        <a:lstStyle/>
        <a:p>
          <a:pPr rtl="0"/>
          <a:r>
            <a:rPr lang="en-GB" b="1" i="0"/>
            <a:t>2017: Capacity building to UNRA on E&amp;S</a:t>
          </a:r>
          <a:endParaRPr lang="en-GB"/>
        </a:p>
      </dgm:t>
    </dgm:pt>
    <dgm:pt modelId="{F9E0AED2-0DE7-4420-90D0-ACC1100BB480}" type="parTrans" cxnId="{9D39AC52-734A-4B09-9EA9-2658CDC94422}">
      <dgm:prSet/>
      <dgm:spPr/>
      <dgm:t>
        <a:bodyPr/>
        <a:lstStyle/>
        <a:p>
          <a:endParaRPr lang="en-GB"/>
        </a:p>
      </dgm:t>
    </dgm:pt>
    <dgm:pt modelId="{644D402E-089F-42CA-81ED-AA3C384BB45C}" type="sibTrans" cxnId="{9D39AC52-734A-4B09-9EA9-2658CDC94422}">
      <dgm:prSet/>
      <dgm:spPr/>
      <dgm:t>
        <a:bodyPr/>
        <a:lstStyle/>
        <a:p>
          <a:endParaRPr lang="en-GB"/>
        </a:p>
      </dgm:t>
    </dgm:pt>
    <dgm:pt modelId="{8557DD23-340A-42F7-8B81-AC615B126537}">
      <dgm:prSet/>
      <dgm:spPr/>
      <dgm:t>
        <a:bodyPr/>
        <a:lstStyle/>
        <a:p>
          <a:pPr rtl="0"/>
          <a:r>
            <a:rPr lang="en-GB" b="1" i="0"/>
            <a:t>2017-2018: long discussion with stakeholders on the structure and E&amp;S issues</a:t>
          </a:r>
          <a:endParaRPr lang="en-GB"/>
        </a:p>
      </dgm:t>
    </dgm:pt>
    <dgm:pt modelId="{22EE0FB3-3388-4F1C-88FF-55E1652FBEAE}" type="parTrans" cxnId="{D46FAEAE-0AD1-45A3-886B-091AB3BCE8EA}">
      <dgm:prSet/>
      <dgm:spPr/>
      <dgm:t>
        <a:bodyPr/>
        <a:lstStyle/>
        <a:p>
          <a:endParaRPr lang="en-GB"/>
        </a:p>
      </dgm:t>
    </dgm:pt>
    <dgm:pt modelId="{24430977-C4D5-4E72-AF86-F9F8E2FF3462}" type="sibTrans" cxnId="{D46FAEAE-0AD1-45A3-886B-091AB3BCE8EA}">
      <dgm:prSet/>
      <dgm:spPr/>
      <dgm:t>
        <a:bodyPr/>
        <a:lstStyle/>
        <a:p>
          <a:endParaRPr lang="en-GB"/>
        </a:p>
      </dgm:t>
    </dgm:pt>
    <dgm:pt modelId="{6B5D6FFD-4BB3-44E7-BDF9-47CA7BF76A00}">
      <dgm:prSet/>
      <dgm:spPr/>
      <dgm:t>
        <a:bodyPr/>
        <a:lstStyle/>
        <a:p>
          <a:pPr rtl="0"/>
          <a:r>
            <a:rPr lang="en-GB" b="1" i="0"/>
            <a:t>Oct 2018: AIP Board</a:t>
          </a:r>
          <a:endParaRPr lang="en-GB"/>
        </a:p>
      </dgm:t>
    </dgm:pt>
    <dgm:pt modelId="{DC4EE781-EBB5-45EA-A352-BDE4F5F7A9F8}" type="parTrans" cxnId="{9FF1F8A5-C5B8-4096-B469-EB9FD0D74DA3}">
      <dgm:prSet/>
      <dgm:spPr/>
      <dgm:t>
        <a:bodyPr/>
        <a:lstStyle/>
        <a:p>
          <a:endParaRPr lang="en-GB"/>
        </a:p>
      </dgm:t>
    </dgm:pt>
    <dgm:pt modelId="{EB141CB0-93CA-4CD4-8F6B-C89E23C3FB81}" type="sibTrans" cxnId="{9FF1F8A5-C5B8-4096-B469-EB9FD0D74DA3}">
      <dgm:prSet/>
      <dgm:spPr/>
      <dgm:t>
        <a:bodyPr/>
        <a:lstStyle/>
        <a:p>
          <a:endParaRPr lang="en-GB"/>
        </a:p>
      </dgm:t>
    </dgm:pt>
    <dgm:pt modelId="{59987E52-C43E-4886-A8EA-D8236D934119}">
      <dgm:prSet/>
      <dgm:spPr/>
      <dgm:t>
        <a:bodyPr/>
        <a:lstStyle/>
        <a:p>
          <a:pPr rtl="0"/>
          <a:r>
            <a:rPr lang="en-GB" b="1" i="0"/>
            <a:t>Nov 2018: AFD board</a:t>
          </a:r>
          <a:endParaRPr lang="en-GB"/>
        </a:p>
      </dgm:t>
    </dgm:pt>
    <dgm:pt modelId="{B00FFB32-FB93-4B69-8964-633793A9B819}" type="parTrans" cxnId="{7D4B2ED6-D9F7-4DDE-A3D1-A0C7B9159865}">
      <dgm:prSet/>
      <dgm:spPr/>
      <dgm:t>
        <a:bodyPr/>
        <a:lstStyle/>
        <a:p>
          <a:endParaRPr lang="en-GB"/>
        </a:p>
      </dgm:t>
    </dgm:pt>
    <dgm:pt modelId="{A7CC49ED-899E-4A31-8537-B370A2C517FE}" type="sibTrans" cxnId="{7D4B2ED6-D9F7-4DDE-A3D1-A0C7B9159865}">
      <dgm:prSet/>
      <dgm:spPr/>
      <dgm:t>
        <a:bodyPr/>
        <a:lstStyle/>
        <a:p>
          <a:endParaRPr lang="en-GB"/>
        </a:p>
      </dgm:t>
    </dgm:pt>
    <dgm:pt modelId="{84EACCE2-E299-44AA-9C20-188DD0B7BA4F}">
      <dgm:prSet/>
      <dgm:spPr/>
      <dgm:t>
        <a:bodyPr/>
        <a:lstStyle/>
        <a:p>
          <a:pPr rtl="0"/>
          <a:r>
            <a:rPr lang="en-GB" b="1" i="0"/>
            <a:t>Dec 2018: Signature of PAGoDA with AFD</a:t>
          </a:r>
          <a:endParaRPr lang="en-GB"/>
        </a:p>
      </dgm:t>
    </dgm:pt>
    <dgm:pt modelId="{1BD39AAF-62A8-46E3-8D51-CFEB24DACE61}" type="parTrans" cxnId="{61E467E9-86DD-40A5-AFA3-7E47A0DAEB7B}">
      <dgm:prSet/>
      <dgm:spPr/>
      <dgm:t>
        <a:bodyPr/>
        <a:lstStyle/>
        <a:p>
          <a:endParaRPr lang="en-GB"/>
        </a:p>
      </dgm:t>
    </dgm:pt>
    <dgm:pt modelId="{1C9E62C0-72CB-422C-8163-BF77C5BD7259}" type="sibTrans" cxnId="{61E467E9-86DD-40A5-AFA3-7E47A0DAEB7B}">
      <dgm:prSet/>
      <dgm:spPr/>
      <dgm:t>
        <a:bodyPr/>
        <a:lstStyle/>
        <a:p>
          <a:endParaRPr lang="en-GB"/>
        </a:p>
      </dgm:t>
    </dgm:pt>
    <dgm:pt modelId="{2E32DCBF-0DDA-425F-B245-E8A1FED33C91}">
      <dgm:prSet/>
      <dgm:spPr/>
      <dgm:t>
        <a:bodyPr/>
        <a:lstStyle/>
        <a:p>
          <a:pPr rtl="0"/>
          <a:r>
            <a:rPr lang="en-GB" b="1" i="0"/>
            <a:t>May 2019: EUR 2 million additional for Resettlement and livelihood restoration in two major slums on the alignment</a:t>
          </a:r>
          <a:endParaRPr lang="en-GB"/>
        </a:p>
      </dgm:t>
    </dgm:pt>
    <dgm:pt modelId="{593AC181-C47A-4B51-B7CA-6C605371911D}" type="parTrans" cxnId="{81605367-D078-4B2E-BC23-44ACEDBA13D1}">
      <dgm:prSet/>
      <dgm:spPr/>
      <dgm:t>
        <a:bodyPr/>
        <a:lstStyle/>
        <a:p>
          <a:endParaRPr lang="en-GB"/>
        </a:p>
      </dgm:t>
    </dgm:pt>
    <dgm:pt modelId="{F10C95F8-B841-4B2C-AD4A-A16AF58863AE}" type="sibTrans" cxnId="{81605367-D078-4B2E-BC23-44ACEDBA13D1}">
      <dgm:prSet/>
      <dgm:spPr/>
      <dgm:t>
        <a:bodyPr/>
        <a:lstStyle/>
        <a:p>
          <a:endParaRPr lang="en-GB"/>
        </a:p>
      </dgm:t>
    </dgm:pt>
    <dgm:pt modelId="{D8FF1FAB-6733-479A-B5D1-C040170B45D7}">
      <dgm:prSet/>
      <dgm:spPr/>
      <dgm:t>
        <a:bodyPr/>
        <a:lstStyle/>
        <a:p>
          <a:pPr rtl="0"/>
          <a:r>
            <a:rPr lang="en-GB" b="1" i="0"/>
            <a:t>2019: support to additional studies on E&amp;S, support to finalisation of the RfP</a:t>
          </a:r>
          <a:endParaRPr lang="en-GB"/>
        </a:p>
      </dgm:t>
    </dgm:pt>
    <dgm:pt modelId="{D6EEFACD-B49F-4EFB-B884-BBB4F7944805}" type="parTrans" cxnId="{C0917EE0-8049-42CE-9825-B67D3BF0EF8E}">
      <dgm:prSet/>
      <dgm:spPr/>
      <dgm:t>
        <a:bodyPr/>
        <a:lstStyle/>
        <a:p>
          <a:endParaRPr lang="en-GB"/>
        </a:p>
      </dgm:t>
    </dgm:pt>
    <dgm:pt modelId="{4C1EAF97-95EA-4F55-BB87-57C4C0B60146}" type="sibTrans" cxnId="{C0917EE0-8049-42CE-9825-B67D3BF0EF8E}">
      <dgm:prSet/>
      <dgm:spPr/>
      <dgm:t>
        <a:bodyPr/>
        <a:lstStyle/>
        <a:p>
          <a:endParaRPr lang="en-GB"/>
        </a:p>
      </dgm:t>
    </dgm:pt>
    <dgm:pt modelId="{8436BF3D-AF64-477A-B65F-76025754B4EC}" type="pres">
      <dgm:prSet presAssocID="{46852788-F0B2-4D57-956C-643578D8F988}" presName="CompostProcess" presStyleCnt="0">
        <dgm:presLayoutVars>
          <dgm:dir/>
          <dgm:resizeHandles val="exact"/>
        </dgm:presLayoutVars>
      </dgm:prSet>
      <dgm:spPr/>
    </dgm:pt>
    <dgm:pt modelId="{A01E7D5E-E13A-44C6-B0A7-BA5672EF5D5B}" type="pres">
      <dgm:prSet presAssocID="{46852788-F0B2-4D57-956C-643578D8F988}" presName="arrow" presStyleLbl="bgShp" presStyleIdx="0" presStyleCnt="1"/>
      <dgm:spPr/>
    </dgm:pt>
    <dgm:pt modelId="{194224A8-2D20-44AC-B52B-221BB645CEC6}" type="pres">
      <dgm:prSet presAssocID="{46852788-F0B2-4D57-956C-643578D8F988}" presName="linearProcess" presStyleCnt="0"/>
      <dgm:spPr/>
    </dgm:pt>
    <dgm:pt modelId="{5513D010-FF07-47C9-9D34-1FC1126C3D2D}" type="pres">
      <dgm:prSet presAssocID="{F58D8C3D-1028-4BBD-B876-DF7DE930E9C6}" presName="textNode" presStyleLbl="node1" presStyleIdx="0" presStyleCnt="10">
        <dgm:presLayoutVars>
          <dgm:bulletEnabled val="1"/>
        </dgm:presLayoutVars>
      </dgm:prSet>
      <dgm:spPr/>
    </dgm:pt>
    <dgm:pt modelId="{0FB867AC-D3AB-4E81-B6C9-24416E4712E4}" type="pres">
      <dgm:prSet presAssocID="{FBD5D954-4C20-4A94-B90F-DFCB9616FE1B}" presName="sibTrans" presStyleCnt="0"/>
      <dgm:spPr/>
    </dgm:pt>
    <dgm:pt modelId="{311C4C39-D648-46F6-94C5-48FD574C91D8}" type="pres">
      <dgm:prSet presAssocID="{5D5615E3-D113-471D-AF33-9C026D177D92}" presName="textNode" presStyleLbl="node1" presStyleIdx="1" presStyleCnt="10">
        <dgm:presLayoutVars>
          <dgm:bulletEnabled val="1"/>
        </dgm:presLayoutVars>
      </dgm:prSet>
      <dgm:spPr/>
    </dgm:pt>
    <dgm:pt modelId="{B298B98C-E3FF-450A-AE0C-AEA4EC74C2EC}" type="pres">
      <dgm:prSet presAssocID="{043D6736-98BC-48FD-98E6-BF3CE25E620F}" presName="sibTrans" presStyleCnt="0"/>
      <dgm:spPr/>
    </dgm:pt>
    <dgm:pt modelId="{57443DA9-BF3A-431F-9A30-42A64077AB17}" type="pres">
      <dgm:prSet presAssocID="{FB6B2CE2-C6EE-4696-A62F-471FE340C9E6}" presName="textNode" presStyleLbl="node1" presStyleIdx="2" presStyleCnt="10">
        <dgm:presLayoutVars>
          <dgm:bulletEnabled val="1"/>
        </dgm:presLayoutVars>
      </dgm:prSet>
      <dgm:spPr/>
    </dgm:pt>
    <dgm:pt modelId="{CFB967D8-7A79-4D05-959C-06E4B872DE44}" type="pres">
      <dgm:prSet presAssocID="{816B9767-B5A9-4490-B3CA-4504A250B099}" presName="sibTrans" presStyleCnt="0"/>
      <dgm:spPr/>
    </dgm:pt>
    <dgm:pt modelId="{A1AA7D7E-099F-447D-BAAF-3B13A8BD0C88}" type="pres">
      <dgm:prSet presAssocID="{EC0BAA43-EC91-4EE9-9E4B-DF32F36DA04B}" presName="textNode" presStyleLbl="node1" presStyleIdx="3" presStyleCnt="10">
        <dgm:presLayoutVars>
          <dgm:bulletEnabled val="1"/>
        </dgm:presLayoutVars>
      </dgm:prSet>
      <dgm:spPr/>
    </dgm:pt>
    <dgm:pt modelId="{50EBB80D-FE51-44F7-9B84-E8FA3833C2F8}" type="pres">
      <dgm:prSet presAssocID="{644D402E-089F-42CA-81ED-AA3C384BB45C}" presName="sibTrans" presStyleCnt="0"/>
      <dgm:spPr/>
    </dgm:pt>
    <dgm:pt modelId="{833FDAB5-B38A-4A11-A89E-A76E877F99B3}" type="pres">
      <dgm:prSet presAssocID="{8557DD23-340A-42F7-8B81-AC615B126537}" presName="textNode" presStyleLbl="node1" presStyleIdx="4" presStyleCnt="10">
        <dgm:presLayoutVars>
          <dgm:bulletEnabled val="1"/>
        </dgm:presLayoutVars>
      </dgm:prSet>
      <dgm:spPr/>
    </dgm:pt>
    <dgm:pt modelId="{336F6DF8-9DFF-435F-A3DD-A81670AC2298}" type="pres">
      <dgm:prSet presAssocID="{24430977-C4D5-4E72-AF86-F9F8E2FF3462}" presName="sibTrans" presStyleCnt="0"/>
      <dgm:spPr/>
    </dgm:pt>
    <dgm:pt modelId="{215E8B38-C915-4056-A306-DFEB0F64258D}" type="pres">
      <dgm:prSet presAssocID="{6B5D6FFD-4BB3-44E7-BDF9-47CA7BF76A00}" presName="textNode" presStyleLbl="node1" presStyleIdx="5" presStyleCnt="10">
        <dgm:presLayoutVars>
          <dgm:bulletEnabled val="1"/>
        </dgm:presLayoutVars>
      </dgm:prSet>
      <dgm:spPr/>
    </dgm:pt>
    <dgm:pt modelId="{F1551264-8E0E-4857-8535-29B4C86E898C}" type="pres">
      <dgm:prSet presAssocID="{EB141CB0-93CA-4CD4-8F6B-C89E23C3FB81}" presName="sibTrans" presStyleCnt="0"/>
      <dgm:spPr/>
    </dgm:pt>
    <dgm:pt modelId="{B24D831A-517B-484B-9D7B-0607E9D3265D}" type="pres">
      <dgm:prSet presAssocID="{59987E52-C43E-4886-A8EA-D8236D934119}" presName="textNode" presStyleLbl="node1" presStyleIdx="6" presStyleCnt="10">
        <dgm:presLayoutVars>
          <dgm:bulletEnabled val="1"/>
        </dgm:presLayoutVars>
      </dgm:prSet>
      <dgm:spPr/>
    </dgm:pt>
    <dgm:pt modelId="{EB976DE1-45A4-4F68-8E51-97FE1E452902}" type="pres">
      <dgm:prSet presAssocID="{A7CC49ED-899E-4A31-8537-B370A2C517FE}" presName="sibTrans" presStyleCnt="0"/>
      <dgm:spPr/>
    </dgm:pt>
    <dgm:pt modelId="{0E05B0F9-169F-4C78-AF9A-0A650B012EF9}" type="pres">
      <dgm:prSet presAssocID="{84EACCE2-E299-44AA-9C20-188DD0B7BA4F}" presName="textNode" presStyleLbl="node1" presStyleIdx="7" presStyleCnt="10">
        <dgm:presLayoutVars>
          <dgm:bulletEnabled val="1"/>
        </dgm:presLayoutVars>
      </dgm:prSet>
      <dgm:spPr/>
    </dgm:pt>
    <dgm:pt modelId="{E23B6D95-9138-43ED-9D94-75C621D761F6}" type="pres">
      <dgm:prSet presAssocID="{1C9E62C0-72CB-422C-8163-BF77C5BD7259}" presName="sibTrans" presStyleCnt="0"/>
      <dgm:spPr/>
    </dgm:pt>
    <dgm:pt modelId="{14B7B1D1-938E-4380-A729-E1B9E43520E9}" type="pres">
      <dgm:prSet presAssocID="{2E32DCBF-0DDA-425F-B245-E8A1FED33C91}" presName="textNode" presStyleLbl="node1" presStyleIdx="8" presStyleCnt="10">
        <dgm:presLayoutVars>
          <dgm:bulletEnabled val="1"/>
        </dgm:presLayoutVars>
      </dgm:prSet>
      <dgm:spPr/>
    </dgm:pt>
    <dgm:pt modelId="{9FF870A9-2E2D-4B83-AF5D-5B910430EED9}" type="pres">
      <dgm:prSet presAssocID="{F10C95F8-B841-4B2C-AD4A-A16AF58863AE}" presName="sibTrans" presStyleCnt="0"/>
      <dgm:spPr/>
    </dgm:pt>
    <dgm:pt modelId="{A911A187-4AF5-4F63-AB5D-CECDF3E8A69C}" type="pres">
      <dgm:prSet presAssocID="{D8FF1FAB-6733-479A-B5D1-C040170B45D7}" presName="textNode" presStyleLbl="node1" presStyleIdx="9" presStyleCnt="10">
        <dgm:presLayoutVars>
          <dgm:bulletEnabled val="1"/>
        </dgm:presLayoutVars>
      </dgm:prSet>
      <dgm:spPr/>
    </dgm:pt>
  </dgm:ptLst>
  <dgm:cxnLst>
    <dgm:cxn modelId="{B1132414-5D59-40A6-845F-83125E6671C4}" type="presOf" srcId="{FB6B2CE2-C6EE-4696-A62F-471FE340C9E6}" destId="{57443DA9-BF3A-431F-9A30-42A64077AB17}" srcOrd="0" destOrd="0" presId="urn:microsoft.com/office/officeart/2005/8/layout/hProcess9"/>
    <dgm:cxn modelId="{551F441D-D594-466E-9A47-56AB7F45E34A}" srcId="{46852788-F0B2-4D57-956C-643578D8F988}" destId="{5D5615E3-D113-471D-AF33-9C026D177D92}" srcOrd="1" destOrd="0" parTransId="{B7A6D2EB-EEC9-42EE-9430-99175E46BD08}" sibTransId="{043D6736-98BC-48FD-98E6-BF3CE25E620F}"/>
    <dgm:cxn modelId="{965B651F-9591-4A69-9C32-DC1A927FB68C}" type="presOf" srcId="{D8FF1FAB-6733-479A-B5D1-C040170B45D7}" destId="{A911A187-4AF5-4F63-AB5D-CECDF3E8A69C}" srcOrd="0" destOrd="0" presId="urn:microsoft.com/office/officeart/2005/8/layout/hProcess9"/>
    <dgm:cxn modelId="{F0F16D23-5106-428B-92AF-5224E6445E03}" type="presOf" srcId="{46852788-F0B2-4D57-956C-643578D8F988}" destId="{8436BF3D-AF64-477A-B65F-76025754B4EC}" srcOrd="0" destOrd="0" presId="urn:microsoft.com/office/officeart/2005/8/layout/hProcess9"/>
    <dgm:cxn modelId="{8B26042E-CB33-45A0-9CA0-73931BC24957}" type="presOf" srcId="{F58D8C3D-1028-4BBD-B876-DF7DE930E9C6}" destId="{5513D010-FF07-47C9-9D34-1FC1126C3D2D}" srcOrd="0" destOrd="0" presId="urn:microsoft.com/office/officeart/2005/8/layout/hProcess9"/>
    <dgm:cxn modelId="{7B16313B-A659-4190-AC2C-92B2B99808E2}" type="presOf" srcId="{84EACCE2-E299-44AA-9C20-188DD0B7BA4F}" destId="{0E05B0F9-169F-4C78-AF9A-0A650B012EF9}" srcOrd="0" destOrd="0" presId="urn:microsoft.com/office/officeart/2005/8/layout/hProcess9"/>
    <dgm:cxn modelId="{C44EDF5E-6667-4990-8A31-9A68A21310D2}" type="presOf" srcId="{8557DD23-340A-42F7-8B81-AC615B126537}" destId="{833FDAB5-B38A-4A11-A89E-A76E877F99B3}" srcOrd="0" destOrd="0" presId="urn:microsoft.com/office/officeart/2005/8/layout/hProcess9"/>
    <dgm:cxn modelId="{60B13645-63F5-4969-90D9-6424CA6D49C2}" type="presOf" srcId="{6B5D6FFD-4BB3-44E7-BDF9-47CA7BF76A00}" destId="{215E8B38-C915-4056-A306-DFEB0F64258D}" srcOrd="0" destOrd="0" presId="urn:microsoft.com/office/officeart/2005/8/layout/hProcess9"/>
    <dgm:cxn modelId="{81605367-D078-4B2E-BC23-44ACEDBA13D1}" srcId="{46852788-F0B2-4D57-956C-643578D8F988}" destId="{2E32DCBF-0DDA-425F-B245-E8A1FED33C91}" srcOrd="8" destOrd="0" parTransId="{593AC181-C47A-4B51-B7CA-6C605371911D}" sibTransId="{F10C95F8-B841-4B2C-AD4A-A16AF58863AE}"/>
    <dgm:cxn modelId="{DFCEF76E-01C6-4FFB-9B05-AB3F255B2C9D}" srcId="{46852788-F0B2-4D57-956C-643578D8F988}" destId="{F58D8C3D-1028-4BBD-B876-DF7DE930E9C6}" srcOrd="0" destOrd="0" parTransId="{B125BA82-498E-4037-900A-A347460DAF0F}" sibTransId="{FBD5D954-4C20-4A94-B90F-DFCB9616FE1B}"/>
    <dgm:cxn modelId="{9D39AC52-734A-4B09-9EA9-2658CDC94422}" srcId="{46852788-F0B2-4D57-956C-643578D8F988}" destId="{EC0BAA43-EC91-4EE9-9E4B-DF32F36DA04B}" srcOrd="3" destOrd="0" parTransId="{F9E0AED2-0DE7-4420-90D0-ACC1100BB480}" sibTransId="{644D402E-089F-42CA-81ED-AA3C384BB45C}"/>
    <dgm:cxn modelId="{8140F275-F205-41B5-8738-A0967086BCCD}" type="presOf" srcId="{EC0BAA43-EC91-4EE9-9E4B-DF32F36DA04B}" destId="{A1AA7D7E-099F-447D-BAAF-3B13A8BD0C88}" srcOrd="0" destOrd="0" presId="urn:microsoft.com/office/officeart/2005/8/layout/hProcess9"/>
    <dgm:cxn modelId="{F722377F-0C4A-4E64-B9AF-969C3D5CCC85}" type="presOf" srcId="{59987E52-C43E-4886-A8EA-D8236D934119}" destId="{B24D831A-517B-484B-9D7B-0607E9D3265D}" srcOrd="0" destOrd="0" presId="urn:microsoft.com/office/officeart/2005/8/layout/hProcess9"/>
    <dgm:cxn modelId="{A2DFEE9B-7AAD-44D5-A01C-2E19DA69A144}" srcId="{46852788-F0B2-4D57-956C-643578D8F988}" destId="{FB6B2CE2-C6EE-4696-A62F-471FE340C9E6}" srcOrd="2" destOrd="0" parTransId="{C4ED70EA-383D-41D7-AC13-F9229AB099C1}" sibTransId="{816B9767-B5A9-4490-B3CA-4504A250B099}"/>
    <dgm:cxn modelId="{EFF0B2A4-37DD-4A99-B6D1-84FF75293F43}" type="presOf" srcId="{5D5615E3-D113-471D-AF33-9C026D177D92}" destId="{311C4C39-D648-46F6-94C5-48FD574C91D8}" srcOrd="0" destOrd="0" presId="urn:microsoft.com/office/officeart/2005/8/layout/hProcess9"/>
    <dgm:cxn modelId="{9FF1F8A5-C5B8-4096-B469-EB9FD0D74DA3}" srcId="{46852788-F0B2-4D57-956C-643578D8F988}" destId="{6B5D6FFD-4BB3-44E7-BDF9-47CA7BF76A00}" srcOrd="5" destOrd="0" parTransId="{DC4EE781-EBB5-45EA-A352-BDE4F5F7A9F8}" sibTransId="{EB141CB0-93CA-4CD4-8F6B-C89E23C3FB81}"/>
    <dgm:cxn modelId="{56F6FCA8-0253-4E7E-8073-565970BCA9A3}" type="presOf" srcId="{2E32DCBF-0DDA-425F-B245-E8A1FED33C91}" destId="{14B7B1D1-938E-4380-A729-E1B9E43520E9}" srcOrd="0" destOrd="0" presId="urn:microsoft.com/office/officeart/2005/8/layout/hProcess9"/>
    <dgm:cxn modelId="{D46FAEAE-0AD1-45A3-886B-091AB3BCE8EA}" srcId="{46852788-F0B2-4D57-956C-643578D8F988}" destId="{8557DD23-340A-42F7-8B81-AC615B126537}" srcOrd="4" destOrd="0" parTransId="{22EE0FB3-3388-4F1C-88FF-55E1652FBEAE}" sibTransId="{24430977-C4D5-4E72-AF86-F9F8E2FF3462}"/>
    <dgm:cxn modelId="{7D4B2ED6-D9F7-4DDE-A3D1-A0C7B9159865}" srcId="{46852788-F0B2-4D57-956C-643578D8F988}" destId="{59987E52-C43E-4886-A8EA-D8236D934119}" srcOrd="6" destOrd="0" parTransId="{B00FFB32-FB93-4B69-8964-633793A9B819}" sibTransId="{A7CC49ED-899E-4A31-8537-B370A2C517FE}"/>
    <dgm:cxn modelId="{C0917EE0-8049-42CE-9825-B67D3BF0EF8E}" srcId="{46852788-F0B2-4D57-956C-643578D8F988}" destId="{D8FF1FAB-6733-479A-B5D1-C040170B45D7}" srcOrd="9" destOrd="0" parTransId="{D6EEFACD-B49F-4EFB-B884-BBB4F7944805}" sibTransId="{4C1EAF97-95EA-4F55-BB87-57C4C0B60146}"/>
    <dgm:cxn modelId="{61E467E9-86DD-40A5-AFA3-7E47A0DAEB7B}" srcId="{46852788-F0B2-4D57-956C-643578D8F988}" destId="{84EACCE2-E299-44AA-9C20-188DD0B7BA4F}" srcOrd="7" destOrd="0" parTransId="{1BD39AAF-62A8-46E3-8D51-CFEB24DACE61}" sibTransId="{1C9E62C0-72CB-422C-8163-BF77C5BD7259}"/>
    <dgm:cxn modelId="{1AF58969-54EC-4EEE-8CBB-C796E1BE8CFA}" type="presParOf" srcId="{8436BF3D-AF64-477A-B65F-76025754B4EC}" destId="{A01E7D5E-E13A-44C6-B0A7-BA5672EF5D5B}" srcOrd="0" destOrd="0" presId="urn:microsoft.com/office/officeart/2005/8/layout/hProcess9"/>
    <dgm:cxn modelId="{C95B36BD-D1EC-4AF2-80D0-95895DE97980}" type="presParOf" srcId="{8436BF3D-AF64-477A-B65F-76025754B4EC}" destId="{194224A8-2D20-44AC-B52B-221BB645CEC6}" srcOrd="1" destOrd="0" presId="urn:microsoft.com/office/officeart/2005/8/layout/hProcess9"/>
    <dgm:cxn modelId="{7B3E49FD-8913-48A0-AC52-FA562C270E1C}" type="presParOf" srcId="{194224A8-2D20-44AC-B52B-221BB645CEC6}" destId="{5513D010-FF07-47C9-9D34-1FC1126C3D2D}" srcOrd="0" destOrd="0" presId="urn:microsoft.com/office/officeart/2005/8/layout/hProcess9"/>
    <dgm:cxn modelId="{1B174367-B17A-4B0A-8A1D-C3DBF87C44B2}" type="presParOf" srcId="{194224A8-2D20-44AC-B52B-221BB645CEC6}" destId="{0FB867AC-D3AB-4E81-B6C9-24416E4712E4}" srcOrd="1" destOrd="0" presId="urn:microsoft.com/office/officeart/2005/8/layout/hProcess9"/>
    <dgm:cxn modelId="{70417C57-D3CA-4348-908D-17E494E78578}" type="presParOf" srcId="{194224A8-2D20-44AC-B52B-221BB645CEC6}" destId="{311C4C39-D648-46F6-94C5-48FD574C91D8}" srcOrd="2" destOrd="0" presId="urn:microsoft.com/office/officeart/2005/8/layout/hProcess9"/>
    <dgm:cxn modelId="{C4C9D598-FBBB-4C5E-9B91-15FD4347FF03}" type="presParOf" srcId="{194224A8-2D20-44AC-B52B-221BB645CEC6}" destId="{B298B98C-E3FF-450A-AE0C-AEA4EC74C2EC}" srcOrd="3" destOrd="0" presId="urn:microsoft.com/office/officeart/2005/8/layout/hProcess9"/>
    <dgm:cxn modelId="{DBE41296-D4BA-493D-89CE-9418292B8082}" type="presParOf" srcId="{194224A8-2D20-44AC-B52B-221BB645CEC6}" destId="{57443DA9-BF3A-431F-9A30-42A64077AB17}" srcOrd="4" destOrd="0" presId="urn:microsoft.com/office/officeart/2005/8/layout/hProcess9"/>
    <dgm:cxn modelId="{D97217C6-69B7-408E-8D8A-CC94F9905E2D}" type="presParOf" srcId="{194224A8-2D20-44AC-B52B-221BB645CEC6}" destId="{CFB967D8-7A79-4D05-959C-06E4B872DE44}" srcOrd="5" destOrd="0" presId="urn:microsoft.com/office/officeart/2005/8/layout/hProcess9"/>
    <dgm:cxn modelId="{FC3FD03C-71FB-4916-955A-739A76DD138F}" type="presParOf" srcId="{194224A8-2D20-44AC-B52B-221BB645CEC6}" destId="{A1AA7D7E-099F-447D-BAAF-3B13A8BD0C88}" srcOrd="6" destOrd="0" presId="urn:microsoft.com/office/officeart/2005/8/layout/hProcess9"/>
    <dgm:cxn modelId="{15BA61C3-6CFE-466C-AA23-20A06A7E76E6}" type="presParOf" srcId="{194224A8-2D20-44AC-B52B-221BB645CEC6}" destId="{50EBB80D-FE51-44F7-9B84-E8FA3833C2F8}" srcOrd="7" destOrd="0" presId="urn:microsoft.com/office/officeart/2005/8/layout/hProcess9"/>
    <dgm:cxn modelId="{0AC66DDE-F7DD-4E7E-ADDE-B415475B48AB}" type="presParOf" srcId="{194224A8-2D20-44AC-B52B-221BB645CEC6}" destId="{833FDAB5-B38A-4A11-A89E-A76E877F99B3}" srcOrd="8" destOrd="0" presId="urn:microsoft.com/office/officeart/2005/8/layout/hProcess9"/>
    <dgm:cxn modelId="{2871CA48-2F7D-4C83-B724-6A0458442AE3}" type="presParOf" srcId="{194224A8-2D20-44AC-B52B-221BB645CEC6}" destId="{336F6DF8-9DFF-435F-A3DD-A81670AC2298}" srcOrd="9" destOrd="0" presId="urn:microsoft.com/office/officeart/2005/8/layout/hProcess9"/>
    <dgm:cxn modelId="{72B84974-7DB4-496B-9848-32667AC6C28A}" type="presParOf" srcId="{194224A8-2D20-44AC-B52B-221BB645CEC6}" destId="{215E8B38-C915-4056-A306-DFEB0F64258D}" srcOrd="10" destOrd="0" presId="urn:microsoft.com/office/officeart/2005/8/layout/hProcess9"/>
    <dgm:cxn modelId="{4A1FE7D1-691D-4E3F-9B1B-44081C7B3B5F}" type="presParOf" srcId="{194224A8-2D20-44AC-B52B-221BB645CEC6}" destId="{F1551264-8E0E-4857-8535-29B4C86E898C}" srcOrd="11" destOrd="0" presId="urn:microsoft.com/office/officeart/2005/8/layout/hProcess9"/>
    <dgm:cxn modelId="{8D65AC9C-8C84-40E9-AB0F-DA69A9D31E8D}" type="presParOf" srcId="{194224A8-2D20-44AC-B52B-221BB645CEC6}" destId="{B24D831A-517B-484B-9D7B-0607E9D3265D}" srcOrd="12" destOrd="0" presId="urn:microsoft.com/office/officeart/2005/8/layout/hProcess9"/>
    <dgm:cxn modelId="{FECCDF9E-5007-4913-B5EC-4373F3514854}" type="presParOf" srcId="{194224A8-2D20-44AC-B52B-221BB645CEC6}" destId="{EB976DE1-45A4-4F68-8E51-97FE1E452902}" srcOrd="13" destOrd="0" presId="urn:microsoft.com/office/officeart/2005/8/layout/hProcess9"/>
    <dgm:cxn modelId="{D5BDCE1B-AE4B-4212-9CE1-58EBA944E61B}" type="presParOf" srcId="{194224A8-2D20-44AC-B52B-221BB645CEC6}" destId="{0E05B0F9-169F-4C78-AF9A-0A650B012EF9}" srcOrd="14" destOrd="0" presId="urn:microsoft.com/office/officeart/2005/8/layout/hProcess9"/>
    <dgm:cxn modelId="{5BB2DA7E-4790-46CF-9A4C-5948CC85FAFD}" type="presParOf" srcId="{194224A8-2D20-44AC-B52B-221BB645CEC6}" destId="{E23B6D95-9138-43ED-9D94-75C621D761F6}" srcOrd="15" destOrd="0" presId="urn:microsoft.com/office/officeart/2005/8/layout/hProcess9"/>
    <dgm:cxn modelId="{7BE778D6-9FFB-4894-8108-96FA8CD7805A}" type="presParOf" srcId="{194224A8-2D20-44AC-B52B-221BB645CEC6}" destId="{14B7B1D1-938E-4380-A729-E1B9E43520E9}" srcOrd="16" destOrd="0" presId="urn:microsoft.com/office/officeart/2005/8/layout/hProcess9"/>
    <dgm:cxn modelId="{575AF7D5-6598-46DC-BD4A-0C7073C119ED}" type="presParOf" srcId="{194224A8-2D20-44AC-B52B-221BB645CEC6}" destId="{9FF870A9-2E2D-4B83-AF5D-5B910430EED9}" srcOrd="17" destOrd="0" presId="urn:microsoft.com/office/officeart/2005/8/layout/hProcess9"/>
    <dgm:cxn modelId="{BC38E3F7-3F77-4A93-AD1B-B2A8B24EFA6C}" type="presParOf" srcId="{194224A8-2D20-44AC-B52B-221BB645CEC6}" destId="{A911A187-4AF5-4F63-AB5D-CECDF3E8A69C}"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5F80866-86B3-43C7-82A3-B93C858263D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BFBE165F-117D-4681-9E90-F7945C8C7322}">
      <dgm:prSet custT="1"/>
      <dgm:spPr/>
      <dgm:t>
        <a:bodyPr/>
        <a:lstStyle/>
        <a:p>
          <a:pPr rtl="0"/>
          <a:r>
            <a:rPr lang="en-GB" sz="1600" b="1" dirty="0"/>
            <a:t>The proposed model</a:t>
          </a:r>
        </a:p>
      </dgm:t>
    </dgm:pt>
    <dgm:pt modelId="{3C93C9AD-D179-4C80-ABE2-7B08C204631F}" type="parTrans" cxnId="{4B2FACFB-722C-4286-843A-A3FA3E0BB085}">
      <dgm:prSet/>
      <dgm:spPr/>
      <dgm:t>
        <a:bodyPr/>
        <a:lstStyle/>
        <a:p>
          <a:endParaRPr lang="en-GB"/>
        </a:p>
      </dgm:t>
    </dgm:pt>
    <dgm:pt modelId="{C59145B7-1420-4F87-8508-9ABB23FE55A7}" type="sibTrans" cxnId="{4B2FACFB-722C-4286-843A-A3FA3E0BB085}">
      <dgm:prSet/>
      <dgm:spPr/>
      <dgm:t>
        <a:bodyPr/>
        <a:lstStyle/>
        <a:p>
          <a:endParaRPr lang="en-GB"/>
        </a:p>
      </dgm:t>
    </dgm:pt>
    <dgm:pt modelId="{BE6A3617-DD75-4E04-BFDB-8F357791A9DA}">
      <dgm:prSet/>
      <dgm:spPr/>
      <dgm:t>
        <a:bodyPr/>
        <a:lstStyle/>
        <a:p>
          <a:pPr rtl="0">
            <a:buFont typeface="Arial" panose="020B0604020202020204" pitchFamily="34" charset="0"/>
            <a:buChar char="•"/>
          </a:pPr>
          <a:r>
            <a:rPr lang="en-GB" b="1" dirty="0"/>
            <a:t>No hidden costs, no collaterals</a:t>
          </a:r>
        </a:p>
      </dgm:t>
    </dgm:pt>
    <dgm:pt modelId="{CC7E9228-1F57-4FF2-BFC8-8F28D48F5BCC}" type="parTrans" cxnId="{23979632-DA56-468E-AC3F-662DBD5AA4AD}">
      <dgm:prSet/>
      <dgm:spPr/>
      <dgm:t>
        <a:bodyPr/>
        <a:lstStyle/>
        <a:p>
          <a:endParaRPr lang="en-GB"/>
        </a:p>
      </dgm:t>
    </dgm:pt>
    <dgm:pt modelId="{11441E10-E488-477D-BC9F-643DFAC1B5C7}" type="sibTrans" cxnId="{23979632-DA56-468E-AC3F-662DBD5AA4AD}">
      <dgm:prSet/>
      <dgm:spPr/>
      <dgm:t>
        <a:bodyPr/>
        <a:lstStyle/>
        <a:p>
          <a:endParaRPr lang="en-GB"/>
        </a:p>
      </dgm:t>
    </dgm:pt>
    <dgm:pt modelId="{AFC178C7-137B-4072-AD12-3CE67F4040D3}">
      <dgm:prSet/>
      <dgm:spPr/>
      <dgm:t>
        <a:bodyPr/>
        <a:lstStyle/>
        <a:p>
          <a:pPr rtl="0">
            <a:buFont typeface="Arial" panose="020B0604020202020204" pitchFamily="34" charset="0"/>
            <a:buChar char="•"/>
          </a:pPr>
          <a:r>
            <a:rPr lang="en-GB" b="1" dirty="0"/>
            <a:t>High quality </a:t>
          </a:r>
          <a:r>
            <a:rPr lang="en-GB" dirty="0"/>
            <a:t>bidders</a:t>
          </a:r>
        </a:p>
      </dgm:t>
    </dgm:pt>
    <dgm:pt modelId="{A1E2FAFF-DC19-4346-ADD9-DF0DE790272A}" type="parTrans" cxnId="{547D622E-95E2-452D-8777-A6CF35AE45D5}">
      <dgm:prSet/>
      <dgm:spPr/>
      <dgm:t>
        <a:bodyPr/>
        <a:lstStyle/>
        <a:p>
          <a:endParaRPr lang="en-GB"/>
        </a:p>
      </dgm:t>
    </dgm:pt>
    <dgm:pt modelId="{3D46A0FB-359B-46CC-8F36-0360452119AB}" type="sibTrans" cxnId="{547D622E-95E2-452D-8777-A6CF35AE45D5}">
      <dgm:prSet/>
      <dgm:spPr/>
      <dgm:t>
        <a:bodyPr/>
        <a:lstStyle/>
        <a:p>
          <a:endParaRPr lang="en-GB"/>
        </a:p>
      </dgm:t>
    </dgm:pt>
    <dgm:pt modelId="{D034656B-2966-4D1D-9458-FF0AB352095C}">
      <dgm:prSet/>
      <dgm:spPr/>
      <dgm:t>
        <a:bodyPr/>
        <a:lstStyle/>
        <a:p>
          <a:pPr rtl="0">
            <a:buFont typeface="Arial" panose="020B0604020202020204" pitchFamily="34" charset="0"/>
            <a:buChar char="•"/>
          </a:pPr>
          <a:r>
            <a:rPr lang="en-GB" b="1" dirty="0"/>
            <a:t>Affordable</a:t>
          </a:r>
          <a:r>
            <a:rPr lang="en-GB" dirty="0"/>
            <a:t> tolls</a:t>
          </a:r>
        </a:p>
      </dgm:t>
    </dgm:pt>
    <dgm:pt modelId="{60CA5F82-A425-4186-901E-9283BB24ED76}" type="parTrans" cxnId="{D476F233-C865-4D01-B74F-E015F5938939}">
      <dgm:prSet/>
      <dgm:spPr/>
      <dgm:t>
        <a:bodyPr/>
        <a:lstStyle/>
        <a:p>
          <a:endParaRPr lang="en-GB"/>
        </a:p>
      </dgm:t>
    </dgm:pt>
    <dgm:pt modelId="{61713FE5-F9D4-4C07-A845-C51624B1EEFA}" type="sibTrans" cxnId="{D476F233-C865-4D01-B74F-E015F5938939}">
      <dgm:prSet/>
      <dgm:spPr/>
      <dgm:t>
        <a:bodyPr/>
        <a:lstStyle/>
        <a:p>
          <a:endParaRPr lang="en-GB"/>
        </a:p>
      </dgm:t>
    </dgm:pt>
    <dgm:pt modelId="{862E547A-DB5B-46F0-90EC-920FAF154359}">
      <dgm:prSet/>
      <dgm:spPr/>
      <dgm:t>
        <a:bodyPr/>
        <a:lstStyle/>
        <a:p>
          <a:pPr rtl="0">
            <a:buFont typeface="Arial" panose="020B0604020202020204" pitchFamily="34" charset="0"/>
            <a:buChar char="•"/>
          </a:pPr>
          <a:r>
            <a:rPr lang="en-GB" b="1" dirty="0"/>
            <a:t>Maximized revenues </a:t>
          </a:r>
          <a:r>
            <a:rPr lang="en-GB" dirty="0"/>
            <a:t>for the Government.</a:t>
          </a:r>
        </a:p>
      </dgm:t>
    </dgm:pt>
    <dgm:pt modelId="{6E219D1F-A5D7-4BFC-B552-00417EF73D3D}" type="parTrans" cxnId="{BC1414E2-2BAD-4BFE-B8A4-B0F79217472D}">
      <dgm:prSet/>
      <dgm:spPr/>
      <dgm:t>
        <a:bodyPr/>
        <a:lstStyle/>
        <a:p>
          <a:endParaRPr lang="en-GB"/>
        </a:p>
      </dgm:t>
    </dgm:pt>
    <dgm:pt modelId="{469A7DCE-2377-4429-97CE-5ACC6E0D74D0}" type="sibTrans" cxnId="{BC1414E2-2BAD-4BFE-B8A4-B0F79217472D}">
      <dgm:prSet/>
      <dgm:spPr/>
      <dgm:t>
        <a:bodyPr/>
        <a:lstStyle/>
        <a:p>
          <a:endParaRPr lang="en-GB"/>
        </a:p>
      </dgm:t>
    </dgm:pt>
    <dgm:pt modelId="{621DB287-A948-49C8-A650-CCB9E04DC9B9}">
      <dgm:prSet/>
      <dgm:spPr/>
      <dgm:t>
        <a:bodyPr/>
        <a:lstStyle/>
        <a:p>
          <a:pPr rtl="0">
            <a:buFont typeface="Arial" panose="020B0604020202020204" pitchFamily="34" charset="0"/>
            <a:buChar char="•"/>
          </a:pPr>
          <a:r>
            <a:rPr lang="en-GB" dirty="0"/>
            <a:t>Project designed as an </a:t>
          </a:r>
          <a:r>
            <a:rPr lang="en-GB" b="1" dirty="0"/>
            <a:t>economic corridor</a:t>
          </a:r>
        </a:p>
      </dgm:t>
    </dgm:pt>
    <dgm:pt modelId="{F9B71031-7227-4F3A-B62D-877200D9914F}" type="parTrans" cxnId="{D8707BE3-97CA-44F3-89FD-72EDD7995352}">
      <dgm:prSet/>
      <dgm:spPr/>
      <dgm:t>
        <a:bodyPr/>
        <a:lstStyle/>
        <a:p>
          <a:endParaRPr lang="en-GB"/>
        </a:p>
      </dgm:t>
    </dgm:pt>
    <dgm:pt modelId="{08560E1A-7169-4F7B-89F2-C90990846562}" type="sibTrans" cxnId="{D8707BE3-97CA-44F3-89FD-72EDD7995352}">
      <dgm:prSet/>
      <dgm:spPr/>
      <dgm:t>
        <a:bodyPr/>
        <a:lstStyle/>
        <a:p>
          <a:endParaRPr lang="en-GB"/>
        </a:p>
      </dgm:t>
    </dgm:pt>
    <dgm:pt modelId="{3747855E-5DD4-4AD0-82B3-65B5D5C87240}">
      <dgm:prSet custT="1"/>
      <dgm:spPr/>
      <dgm:t>
        <a:bodyPr/>
        <a:lstStyle/>
        <a:p>
          <a:pPr rtl="0"/>
          <a:r>
            <a:rPr lang="en-GB" sz="1600" b="1" dirty="0"/>
            <a:t>A contribution to GDP growth</a:t>
          </a:r>
        </a:p>
      </dgm:t>
    </dgm:pt>
    <dgm:pt modelId="{4D2D472B-6BE8-4154-AEEE-AA203294EEA7}" type="parTrans" cxnId="{48ED2EF8-02BD-4D46-B3C8-76D0DD0074D8}">
      <dgm:prSet/>
      <dgm:spPr/>
      <dgm:t>
        <a:bodyPr/>
        <a:lstStyle/>
        <a:p>
          <a:endParaRPr lang="en-GB"/>
        </a:p>
      </dgm:t>
    </dgm:pt>
    <dgm:pt modelId="{51C8FDBE-4CB2-47CC-8E2E-4E19B3486CCE}" type="sibTrans" cxnId="{48ED2EF8-02BD-4D46-B3C8-76D0DD0074D8}">
      <dgm:prSet/>
      <dgm:spPr/>
      <dgm:t>
        <a:bodyPr/>
        <a:lstStyle/>
        <a:p>
          <a:endParaRPr lang="en-GB"/>
        </a:p>
      </dgm:t>
    </dgm:pt>
    <dgm:pt modelId="{1780A85B-6427-4CE9-9E37-3FF9DDF14296}">
      <dgm:prSet/>
      <dgm:spPr/>
      <dgm:t>
        <a:bodyPr/>
        <a:lstStyle/>
        <a:p>
          <a:pPr rtl="0"/>
          <a:r>
            <a:rPr lang="en-GB" b="1" dirty="0"/>
            <a:t>Decongestion </a:t>
          </a:r>
          <a:r>
            <a:rPr lang="en-GB" dirty="0"/>
            <a:t>&amp; </a:t>
          </a:r>
          <a:r>
            <a:rPr lang="en-GB" b="1" dirty="0"/>
            <a:t>improved transit</a:t>
          </a:r>
        </a:p>
      </dgm:t>
    </dgm:pt>
    <dgm:pt modelId="{BAB3637C-4AEC-4B70-99C1-5F7B6107941C}" type="parTrans" cxnId="{9CE905F2-F909-48A7-92F1-2C70836FE0BE}">
      <dgm:prSet/>
      <dgm:spPr/>
      <dgm:t>
        <a:bodyPr/>
        <a:lstStyle/>
        <a:p>
          <a:endParaRPr lang="en-GB"/>
        </a:p>
      </dgm:t>
    </dgm:pt>
    <dgm:pt modelId="{5D567D2C-A979-4C97-A5EB-1E375B060BB9}" type="sibTrans" cxnId="{9CE905F2-F909-48A7-92F1-2C70836FE0BE}">
      <dgm:prSet/>
      <dgm:spPr/>
      <dgm:t>
        <a:bodyPr/>
        <a:lstStyle/>
        <a:p>
          <a:endParaRPr lang="en-GB"/>
        </a:p>
      </dgm:t>
    </dgm:pt>
    <dgm:pt modelId="{7D8F7B75-9503-45FC-BB75-C488D7AF32B4}">
      <dgm:prSet/>
      <dgm:spPr/>
      <dgm:t>
        <a:bodyPr/>
        <a:lstStyle/>
        <a:p>
          <a:pPr rtl="0"/>
          <a:r>
            <a:rPr lang="en-GB" dirty="0"/>
            <a:t>Lower cost of doing </a:t>
          </a:r>
          <a:r>
            <a:rPr lang="en-GB" b="1" dirty="0"/>
            <a:t>business</a:t>
          </a:r>
        </a:p>
      </dgm:t>
    </dgm:pt>
    <dgm:pt modelId="{BAE32087-8496-425E-9561-5DC840941183}" type="parTrans" cxnId="{763AE736-EBBA-4CFC-A632-89B8163D6F11}">
      <dgm:prSet/>
      <dgm:spPr/>
      <dgm:t>
        <a:bodyPr/>
        <a:lstStyle/>
        <a:p>
          <a:endParaRPr lang="en-GB"/>
        </a:p>
      </dgm:t>
    </dgm:pt>
    <dgm:pt modelId="{72457A48-CBF2-47A5-9CBF-8FFD65AA83F4}" type="sibTrans" cxnId="{763AE736-EBBA-4CFC-A632-89B8163D6F11}">
      <dgm:prSet/>
      <dgm:spPr/>
      <dgm:t>
        <a:bodyPr/>
        <a:lstStyle/>
        <a:p>
          <a:endParaRPr lang="en-GB"/>
        </a:p>
      </dgm:t>
    </dgm:pt>
    <dgm:pt modelId="{61F02887-E523-48FE-AB85-8907E6FCEFB8}">
      <dgm:prSet/>
      <dgm:spPr/>
      <dgm:t>
        <a:bodyPr/>
        <a:lstStyle/>
        <a:p>
          <a:pPr rtl="0"/>
          <a:r>
            <a:rPr lang="en-GB" dirty="0"/>
            <a:t>Enhanced </a:t>
          </a:r>
          <a:r>
            <a:rPr lang="en-GB" b="1" dirty="0"/>
            <a:t>regional integration </a:t>
          </a:r>
          <a:r>
            <a:rPr lang="en-GB" dirty="0"/>
            <a:t>and </a:t>
          </a:r>
          <a:r>
            <a:rPr lang="en-GB" b="1" dirty="0"/>
            <a:t>trade</a:t>
          </a:r>
        </a:p>
      </dgm:t>
    </dgm:pt>
    <dgm:pt modelId="{22717F3E-38F2-4CF5-B253-96BFE3252B2F}" type="parTrans" cxnId="{114678AB-FCFA-43C0-A4A6-13C3FCDF2077}">
      <dgm:prSet/>
      <dgm:spPr/>
      <dgm:t>
        <a:bodyPr/>
        <a:lstStyle/>
        <a:p>
          <a:endParaRPr lang="en-GB"/>
        </a:p>
      </dgm:t>
    </dgm:pt>
    <dgm:pt modelId="{9550D30C-05C7-4777-B0A5-D9A0E94E5A31}" type="sibTrans" cxnId="{114678AB-FCFA-43C0-A4A6-13C3FCDF2077}">
      <dgm:prSet/>
      <dgm:spPr/>
      <dgm:t>
        <a:bodyPr/>
        <a:lstStyle/>
        <a:p>
          <a:endParaRPr lang="en-GB"/>
        </a:p>
      </dgm:t>
    </dgm:pt>
    <dgm:pt modelId="{FA7FD4EF-9BA0-4F31-B844-1CA053D6B8BB}">
      <dgm:prSet custT="1"/>
      <dgm:spPr/>
      <dgm:t>
        <a:bodyPr/>
        <a:lstStyle/>
        <a:p>
          <a:pPr rtl="0"/>
          <a:r>
            <a:rPr lang="en-GB" sz="1600" b="1" dirty="0"/>
            <a:t>A concessionaire accountable to Government</a:t>
          </a:r>
        </a:p>
      </dgm:t>
    </dgm:pt>
    <dgm:pt modelId="{4DBC85C6-E8FA-4DC1-9B19-5C90F29679B1}" type="parTrans" cxnId="{0478EAB2-67C3-4CF7-9E7D-5208130B7B55}">
      <dgm:prSet/>
      <dgm:spPr/>
      <dgm:t>
        <a:bodyPr/>
        <a:lstStyle/>
        <a:p>
          <a:endParaRPr lang="en-GB"/>
        </a:p>
      </dgm:t>
    </dgm:pt>
    <dgm:pt modelId="{15DD15E8-C2A6-4F77-9747-A7CA270EA1C5}" type="sibTrans" cxnId="{0478EAB2-67C3-4CF7-9E7D-5208130B7B55}">
      <dgm:prSet/>
      <dgm:spPr/>
      <dgm:t>
        <a:bodyPr/>
        <a:lstStyle/>
        <a:p>
          <a:endParaRPr lang="en-GB"/>
        </a:p>
      </dgm:t>
    </dgm:pt>
    <dgm:pt modelId="{DAE1FBC5-7AC0-49D7-A446-71827F6E9DD4}">
      <dgm:prSet/>
      <dgm:spPr/>
      <dgm:t>
        <a:bodyPr/>
        <a:lstStyle/>
        <a:p>
          <a:pPr rtl="0"/>
          <a:r>
            <a:rPr lang="en-GB" dirty="0"/>
            <a:t>Concessionaire </a:t>
          </a:r>
          <a:r>
            <a:rPr lang="en-GB" b="1" dirty="0"/>
            <a:t>obligations </a:t>
          </a:r>
          <a:r>
            <a:rPr lang="en-GB" dirty="0"/>
            <a:t>towards the Government</a:t>
          </a:r>
        </a:p>
      </dgm:t>
    </dgm:pt>
    <dgm:pt modelId="{9FAC162F-BB45-4C59-9D5B-95F89C5DB357}" type="parTrans" cxnId="{EC5B4FC3-0A6C-4CF7-8CB0-50377A31FBED}">
      <dgm:prSet/>
      <dgm:spPr/>
      <dgm:t>
        <a:bodyPr/>
        <a:lstStyle/>
        <a:p>
          <a:endParaRPr lang="en-GB"/>
        </a:p>
      </dgm:t>
    </dgm:pt>
    <dgm:pt modelId="{3FF26B40-E00A-43E7-A8BE-53C550C71335}" type="sibTrans" cxnId="{EC5B4FC3-0A6C-4CF7-8CB0-50377A31FBED}">
      <dgm:prSet/>
      <dgm:spPr/>
      <dgm:t>
        <a:bodyPr/>
        <a:lstStyle/>
        <a:p>
          <a:endParaRPr lang="en-GB"/>
        </a:p>
      </dgm:t>
    </dgm:pt>
    <dgm:pt modelId="{CEB67646-1682-4E0F-8B7D-F6A86AE6E68B}">
      <dgm:prSet/>
      <dgm:spPr/>
      <dgm:t>
        <a:bodyPr/>
        <a:lstStyle/>
        <a:p>
          <a:pPr rtl="0"/>
          <a:r>
            <a:rPr lang="en-GB" b="1" dirty="0"/>
            <a:t>Government keeps control</a:t>
          </a:r>
        </a:p>
      </dgm:t>
    </dgm:pt>
    <dgm:pt modelId="{FDFC75AA-5FD1-45F3-A0F2-25A9E18ABB10}" type="parTrans" cxnId="{73D8D0F7-7860-4B0E-9ED9-7FE5F8A31FFD}">
      <dgm:prSet/>
      <dgm:spPr/>
      <dgm:t>
        <a:bodyPr/>
        <a:lstStyle/>
        <a:p>
          <a:endParaRPr lang="en-GB"/>
        </a:p>
      </dgm:t>
    </dgm:pt>
    <dgm:pt modelId="{C6461F7D-B830-4F31-AAB7-C6903BF1450C}" type="sibTrans" cxnId="{73D8D0F7-7860-4B0E-9ED9-7FE5F8A31FFD}">
      <dgm:prSet/>
      <dgm:spPr/>
      <dgm:t>
        <a:bodyPr/>
        <a:lstStyle/>
        <a:p>
          <a:endParaRPr lang="en-GB"/>
        </a:p>
      </dgm:t>
    </dgm:pt>
    <dgm:pt modelId="{472D72E5-0405-451A-B711-142F2B4DABD9}" type="pres">
      <dgm:prSet presAssocID="{F5F80866-86B3-43C7-82A3-B93C858263DC}" presName="Name0" presStyleCnt="0">
        <dgm:presLayoutVars>
          <dgm:dir/>
          <dgm:animLvl val="lvl"/>
          <dgm:resizeHandles val="exact"/>
        </dgm:presLayoutVars>
      </dgm:prSet>
      <dgm:spPr/>
    </dgm:pt>
    <dgm:pt modelId="{4D2EAE8A-358C-4577-A58B-F91F2C691451}" type="pres">
      <dgm:prSet presAssocID="{BFBE165F-117D-4681-9E90-F7945C8C7322}" presName="linNode" presStyleCnt="0"/>
      <dgm:spPr/>
    </dgm:pt>
    <dgm:pt modelId="{C953C61C-93B6-4776-AE6C-F0B349EDCBEE}" type="pres">
      <dgm:prSet presAssocID="{BFBE165F-117D-4681-9E90-F7945C8C7322}" presName="parentText" presStyleLbl="node1" presStyleIdx="0" presStyleCnt="3" custScaleX="70761">
        <dgm:presLayoutVars>
          <dgm:chMax val="1"/>
          <dgm:bulletEnabled val="1"/>
        </dgm:presLayoutVars>
      </dgm:prSet>
      <dgm:spPr/>
    </dgm:pt>
    <dgm:pt modelId="{6B2FE043-09D4-4B5D-B7AC-C35800042A18}" type="pres">
      <dgm:prSet presAssocID="{BFBE165F-117D-4681-9E90-F7945C8C7322}" presName="descendantText" presStyleLbl="alignAccFollowNode1" presStyleIdx="0" presStyleCnt="3" custScaleY="116187">
        <dgm:presLayoutVars>
          <dgm:bulletEnabled val="1"/>
        </dgm:presLayoutVars>
      </dgm:prSet>
      <dgm:spPr/>
    </dgm:pt>
    <dgm:pt modelId="{9316EF7E-135D-4DE8-8AC2-27786B9BF7C6}" type="pres">
      <dgm:prSet presAssocID="{C59145B7-1420-4F87-8508-9ABB23FE55A7}" presName="sp" presStyleCnt="0"/>
      <dgm:spPr/>
    </dgm:pt>
    <dgm:pt modelId="{C946531C-54F0-4F99-8494-385644C5F8B8}" type="pres">
      <dgm:prSet presAssocID="{3747855E-5DD4-4AD0-82B3-65B5D5C87240}" presName="linNode" presStyleCnt="0"/>
      <dgm:spPr/>
    </dgm:pt>
    <dgm:pt modelId="{B7BE5D26-1D6D-4BFE-94F5-FF83717EDFFF}" type="pres">
      <dgm:prSet presAssocID="{3747855E-5DD4-4AD0-82B3-65B5D5C87240}" presName="parentText" presStyleLbl="node1" presStyleIdx="1" presStyleCnt="3" custScaleX="70760">
        <dgm:presLayoutVars>
          <dgm:chMax val="1"/>
          <dgm:bulletEnabled val="1"/>
        </dgm:presLayoutVars>
      </dgm:prSet>
      <dgm:spPr/>
    </dgm:pt>
    <dgm:pt modelId="{041BED63-2F4A-49DD-A710-3294B5B5124A}" type="pres">
      <dgm:prSet presAssocID="{3747855E-5DD4-4AD0-82B3-65B5D5C87240}" presName="descendantText" presStyleLbl="alignAccFollowNode1" presStyleIdx="1" presStyleCnt="3">
        <dgm:presLayoutVars>
          <dgm:bulletEnabled val="1"/>
        </dgm:presLayoutVars>
      </dgm:prSet>
      <dgm:spPr/>
    </dgm:pt>
    <dgm:pt modelId="{B23C4D0F-0B56-4BC5-8DA6-AFC1E6B3019F}" type="pres">
      <dgm:prSet presAssocID="{51C8FDBE-4CB2-47CC-8E2E-4E19B3486CCE}" presName="sp" presStyleCnt="0"/>
      <dgm:spPr/>
    </dgm:pt>
    <dgm:pt modelId="{22533FEB-6867-4C88-AB89-69BB6E8C9172}" type="pres">
      <dgm:prSet presAssocID="{FA7FD4EF-9BA0-4F31-B844-1CA053D6B8BB}" presName="linNode" presStyleCnt="0"/>
      <dgm:spPr/>
    </dgm:pt>
    <dgm:pt modelId="{8ADBFE50-1262-4BAF-9B8A-44131FCEBE72}" type="pres">
      <dgm:prSet presAssocID="{FA7FD4EF-9BA0-4F31-B844-1CA053D6B8BB}" presName="parentText" presStyleLbl="node1" presStyleIdx="2" presStyleCnt="3" custScaleX="70565">
        <dgm:presLayoutVars>
          <dgm:chMax val="1"/>
          <dgm:bulletEnabled val="1"/>
        </dgm:presLayoutVars>
      </dgm:prSet>
      <dgm:spPr/>
    </dgm:pt>
    <dgm:pt modelId="{7563C28A-888C-402E-819E-4C125C973115}" type="pres">
      <dgm:prSet presAssocID="{FA7FD4EF-9BA0-4F31-B844-1CA053D6B8BB}" presName="descendantText" presStyleLbl="alignAccFollowNode1" presStyleIdx="2" presStyleCnt="3">
        <dgm:presLayoutVars>
          <dgm:bulletEnabled val="1"/>
        </dgm:presLayoutVars>
      </dgm:prSet>
      <dgm:spPr/>
    </dgm:pt>
  </dgm:ptLst>
  <dgm:cxnLst>
    <dgm:cxn modelId="{5A637204-2819-497E-BFB9-71922936D3DC}" type="presOf" srcId="{CEB67646-1682-4E0F-8B7D-F6A86AE6E68B}" destId="{7563C28A-888C-402E-819E-4C125C973115}" srcOrd="0" destOrd="1" presId="urn:microsoft.com/office/officeart/2005/8/layout/vList5"/>
    <dgm:cxn modelId="{A694760B-DF91-4B8B-84C4-5B79E61D26FE}" type="presOf" srcId="{FA7FD4EF-9BA0-4F31-B844-1CA053D6B8BB}" destId="{8ADBFE50-1262-4BAF-9B8A-44131FCEBE72}" srcOrd="0" destOrd="0" presId="urn:microsoft.com/office/officeart/2005/8/layout/vList5"/>
    <dgm:cxn modelId="{0A4FB213-F36F-4B36-BBEE-292EE3C636D3}" type="presOf" srcId="{862E547A-DB5B-46F0-90EC-920FAF154359}" destId="{6B2FE043-09D4-4B5D-B7AC-C35800042A18}" srcOrd="0" destOrd="3" presId="urn:microsoft.com/office/officeart/2005/8/layout/vList5"/>
    <dgm:cxn modelId="{813EDB16-A210-46D7-93FF-B3BEEDD17CF0}" type="presOf" srcId="{D034656B-2966-4D1D-9458-FF0AB352095C}" destId="{6B2FE043-09D4-4B5D-B7AC-C35800042A18}" srcOrd="0" destOrd="2" presId="urn:microsoft.com/office/officeart/2005/8/layout/vList5"/>
    <dgm:cxn modelId="{547D622E-95E2-452D-8777-A6CF35AE45D5}" srcId="{BFBE165F-117D-4681-9E90-F7945C8C7322}" destId="{AFC178C7-137B-4072-AD12-3CE67F4040D3}" srcOrd="1" destOrd="0" parTransId="{A1E2FAFF-DC19-4346-ADD9-DF0DE790272A}" sibTransId="{3D46A0FB-359B-46CC-8F36-0360452119AB}"/>
    <dgm:cxn modelId="{1AD34530-8D89-45ED-B53A-72D535932EA3}" type="presOf" srcId="{F5F80866-86B3-43C7-82A3-B93C858263DC}" destId="{472D72E5-0405-451A-B711-142F2B4DABD9}" srcOrd="0" destOrd="0" presId="urn:microsoft.com/office/officeart/2005/8/layout/vList5"/>
    <dgm:cxn modelId="{23979632-DA56-468E-AC3F-662DBD5AA4AD}" srcId="{BFBE165F-117D-4681-9E90-F7945C8C7322}" destId="{BE6A3617-DD75-4E04-BFDB-8F357791A9DA}" srcOrd="0" destOrd="0" parTransId="{CC7E9228-1F57-4FF2-BFC8-8F28D48F5BCC}" sibTransId="{11441E10-E488-477D-BC9F-643DFAC1B5C7}"/>
    <dgm:cxn modelId="{D476F233-C865-4D01-B74F-E015F5938939}" srcId="{BFBE165F-117D-4681-9E90-F7945C8C7322}" destId="{D034656B-2966-4D1D-9458-FF0AB352095C}" srcOrd="2" destOrd="0" parTransId="{60CA5F82-A425-4186-901E-9283BB24ED76}" sibTransId="{61713FE5-F9D4-4C07-A845-C51624B1EEFA}"/>
    <dgm:cxn modelId="{52191135-7643-43F1-BEFC-2373DFB55219}" type="presOf" srcId="{3747855E-5DD4-4AD0-82B3-65B5D5C87240}" destId="{B7BE5D26-1D6D-4BFE-94F5-FF83717EDFFF}" srcOrd="0" destOrd="0" presId="urn:microsoft.com/office/officeart/2005/8/layout/vList5"/>
    <dgm:cxn modelId="{763AE736-EBBA-4CFC-A632-89B8163D6F11}" srcId="{3747855E-5DD4-4AD0-82B3-65B5D5C87240}" destId="{7D8F7B75-9503-45FC-BB75-C488D7AF32B4}" srcOrd="1" destOrd="0" parTransId="{BAE32087-8496-425E-9561-5DC840941183}" sibTransId="{72457A48-CBF2-47A5-9CBF-8FFD65AA83F4}"/>
    <dgm:cxn modelId="{4E562043-3571-4C9B-8BBC-D5A86E8AA759}" type="presOf" srcId="{AFC178C7-137B-4072-AD12-3CE67F4040D3}" destId="{6B2FE043-09D4-4B5D-B7AC-C35800042A18}" srcOrd="0" destOrd="1" presId="urn:microsoft.com/office/officeart/2005/8/layout/vList5"/>
    <dgm:cxn modelId="{93C6567D-214D-4949-AB90-61BD24224A1C}" type="presOf" srcId="{61F02887-E523-48FE-AB85-8907E6FCEFB8}" destId="{041BED63-2F4A-49DD-A710-3294B5B5124A}" srcOrd="0" destOrd="2" presId="urn:microsoft.com/office/officeart/2005/8/layout/vList5"/>
    <dgm:cxn modelId="{D848A88B-112F-4D8C-AD59-3AC0AAA3212B}" type="presOf" srcId="{1780A85B-6427-4CE9-9E37-3FF9DDF14296}" destId="{041BED63-2F4A-49DD-A710-3294B5B5124A}" srcOrd="0" destOrd="0" presId="urn:microsoft.com/office/officeart/2005/8/layout/vList5"/>
    <dgm:cxn modelId="{3E693F96-C2F2-42D7-A217-F36F29F3DE2F}" type="presOf" srcId="{DAE1FBC5-7AC0-49D7-A446-71827F6E9DD4}" destId="{7563C28A-888C-402E-819E-4C125C973115}" srcOrd="0" destOrd="0" presId="urn:microsoft.com/office/officeart/2005/8/layout/vList5"/>
    <dgm:cxn modelId="{114678AB-FCFA-43C0-A4A6-13C3FCDF2077}" srcId="{3747855E-5DD4-4AD0-82B3-65B5D5C87240}" destId="{61F02887-E523-48FE-AB85-8907E6FCEFB8}" srcOrd="2" destOrd="0" parTransId="{22717F3E-38F2-4CF5-B253-96BFE3252B2F}" sibTransId="{9550D30C-05C7-4777-B0A5-D9A0E94E5A31}"/>
    <dgm:cxn modelId="{68F5FFAC-AC9B-4B2F-92F8-039DB2F01869}" type="presOf" srcId="{7D8F7B75-9503-45FC-BB75-C488D7AF32B4}" destId="{041BED63-2F4A-49DD-A710-3294B5B5124A}" srcOrd="0" destOrd="1" presId="urn:microsoft.com/office/officeart/2005/8/layout/vList5"/>
    <dgm:cxn modelId="{0478EAB2-67C3-4CF7-9E7D-5208130B7B55}" srcId="{F5F80866-86B3-43C7-82A3-B93C858263DC}" destId="{FA7FD4EF-9BA0-4F31-B844-1CA053D6B8BB}" srcOrd="2" destOrd="0" parTransId="{4DBC85C6-E8FA-4DC1-9B19-5C90F29679B1}" sibTransId="{15DD15E8-C2A6-4F77-9747-A7CA270EA1C5}"/>
    <dgm:cxn modelId="{D4458AB9-F6D0-4750-A21B-02466D615225}" type="presOf" srcId="{BE6A3617-DD75-4E04-BFDB-8F357791A9DA}" destId="{6B2FE043-09D4-4B5D-B7AC-C35800042A18}" srcOrd="0" destOrd="0" presId="urn:microsoft.com/office/officeart/2005/8/layout/vList5"/>
    <dgm:cxn modelId="{EC5B4FC3-0A6C-4CF7-8CB0-50377A31FBED}" srcId="{FA7FD4EF-9BA0-4F31-B844-1CA053D6B8BB}" destId="{DAE1FBC5-7AC0-49D7-A446-71827F6E9DD4}" srcOrd="0" destOrd="0" parTransId="{9FAC162F-BB45-4C59-9D5B-95F89C5DB357}" sibTransId="{3FF26B40-E00A-43E7-A8BE-53C550C71335}"/>
    <dgm:cxn modelId="{BC1414E2-2BAD-4BFE-B8A4-B0F79217472D}" srcId="{BFBE165F-117D-4681-9E90-F7945C8C7322}" destId="{862E547A-DB5B-46F0-90EC-920FAF154359}" srcOrd="3" destOrd="0" parTransId="{6E219D1F-A5D7-4BFC-B552-00417EF73D3D}" sibTransId="{469A7DCE-2377-4429-97CE-5ACC6E0D74D0}"/>
    <dgm:cxn modelId="{D8707BE3-97CA-44F3-89FD-72EDD7995352}" srcId="{BFBE165F-117D-4681-9E90-F7945C8C7322}" destId="{621DB287-A948-49C8-A650-CCB9E04DC9B9}" srcOrd="4" destOrd="0" parTransId="{F9B71031-7227-4F3A-B62D-877200D9914F}" sibTransId="{08560E1A-7169-4F7B-89F2-C90990846562}"/>
    <dgm:cxn modelId="{F9CA23F1-5B12-4FE1-8676-0AAA626D2CB8}" type="presOf" srcId="{BFBE165F-117D-4681-9E90-F7945C8C7322}" destId="{C953C61C-93B6-4776-AE6C-F0B349EDCBEE}" srcOrd="0" destOrd="0" presId="urn:microsoft.com/office/officeart/2005/8/layout/vList5"/>
    <dgm:cxn modelId="{9CE905F2-F909-48A7-92F1-2C70836FE0BE}" srcId="{3747855E-5DD4-4AD0-82B3-65B5D5C87240}" destId="{1780A85B-6427-4CE9-9E37-3FF9DDF14296}" srcOrd="0" destOrd="0" parTransId="{BAB3637C-4AEC-4B70-99C1-5F7B6107941C}" sibTransId="{5D567D2C-A979-4C97-A5EB-1E375B060BB9}"/>
    <dgm:cxn modelId="{73D8D0F7-7860-4B0E-9ED9-7FE5F8A31FFD}" srcId="{FA7FD4EF-9BA0-4F31-B844-1CA053D6B8BB}" destId="{CEB67646-1682-4E0F-8B7D-F6A86AE6E68B}" srcOrd="1" destOrd="0" parTransId="{FDFC75AA-5FD1-45F3-A0F2-25A9E18ABB10}" sibTransId="{C6461F7D-B830-4F31-AAB7-C6903BF1450C}"/>
    <dgm:cxn modelId="{48ED2EF8-02BD-4D46-B3C8-76D0DD0074D8}" srcId="{F5F80866-86B3-43C7-82A3-B93C858263DC}" destId="{3747855E-5DD4-4AD0-82B3-65B5D5C87240}" srcOrd="1" destOrd="0" parTransId="{4D2D472B-6BE8-4154-AEEE-AA203294EEA7}" sibTransId="{51C8FDBE-4CB2-47CC-8E2E-4E19B3486CCE}"/>
    <dgm:cxn modelId="{4B2FACFB-722C-4286-843A-A3FA3E0BB085}" srcId="{F5F80866-86B3-43C7-82A3-B93C858263DC}" destId="{BFBE165F-117D-4681-9E90-F7945C8C7322}" srcOrd="0" destOrd="0" parTransId="{3C93C9AD-D179-4C80-ABE2-7B08C204631F}" sibTransId="{C59145B7-1420-4F87-8508-9ABB23FE55A7}"/>
    <dgm:cxn modelId="{E42322FF-1CFA-4ECF-9EC3-63C5320795D6}" type="presOf" srcId="{621DB287-A948-49C8-A650-CCB9E04DC9B9}" destId="{6B2FE043-09D4-4B5D-B7AC-C35800042A18}" srcOrd="0" destOrd="4" presId="urn:microsoft.com/office/officeart/2005/8/layout/vList5"/>
    <dgm:cxn modelId="{0C494CA3-2066-4D70-B7D2-88AC8BC8936F}" type="presParOf" srcId="{472D72E5-0405-451A-B711-142F2B4DABD9}" destId="{4D2EAE8A-358C-4577-A58B-F91F2C691451}" srcOrd="0" destOrd="0" presId="urn:microsoft.com/office/officeart/2005/8/layout/vList5"/>
    <dgm:cxn modelId="{A56E65A9-E5C8-4725-920C-F5346DD9D441}" type="presParOf" srcId="{4D2EAE8A-358C-4577-A58B-F91F2C691451}" destId="{C953C61C-93B6-4776-AE6C-F0B349EDCBEE}" srcOrd="0" destOrd="0" presId="urn:microsoft.com/office/officeart/2005/8/layout/vList5"/>
    <dgm:cxn modelId="{2E8B5342-ECBB-46FC-A87A-970D0DD1281A}" type="presParOf" srcId="{4D2EAE8A-358C-4577-A58B-F91F2C691451}" destId="{6B2FE043-09D4-4B5D-B7AC-C35800042A18}" srcOrd="1" destOrd="0" presId="urn:microsoft.com/office/officeart/2005/8/layout/vList5"/>
    <dgm:cxn modelId="{78704DF5-3DB9-4CE0-9983-E2CF78ECF674}" type="presParOf" srcId="{472D72E5-0405-451A-B711-142F2B4DABD9}" destId="{9316EF7E-135D-4DE8-8AC2-27786B9BF7C6}" srcOrd="1" destOrd="0" presId="urn:microsoft.com/office/officeart/2005/8/layout/vList5"/>
    <dgm:cxn modelId="{928AA33A-D424-4467-A376-DECCC64EF0C4}" type="presParOf" srcId="{472D72E5-0405-451A-B711-142F2B4DABD9}" destId="{C946531C-54F0-4F99-8494-385644C5F8B8}" srcOrd="2" destOrd="0" presId="urn:microsoft.com/office/officeart/2005/8/layout/vList5"/>
    <dgm:cxn modelId="{FA19141F-69AE-4CFD-A066-C56B01C9DADB}" type="presParOf" srcId="{C946531C-54F0-4F99-8494-385644C5F8B8}" destId="{B7BE5D26-1D6D-4BFE-94F5-FF83717EDFFF}" srcOrd="0" destOrd="0" presId="urn:microsoft.com/office/officeart/2005/8/layout/vList5"/>
    <dgm:cxn modelId="{7F6453D3-3544-4BEF-865F-88B72AFDAE41}" type="presParOf" srcId="{C946531C-54F0-4F99-8494-385644C5F8B8}" destId="{041BED63-2F4A-49DD-A710-3294B5B5124A}" srcOrd="1" destOrd="0" presId="urn:microsoft.com/office/officeart/2005/8/layout/vList5"/>
    <dgm:cxn modelId="{979F3923-A71A-4059-9230-7C0124D9D8DB}" type="presParOf" srcId="{472D72E5-0405-451A-B711-142F2B4DABD9}" destId="{B23C4D0F-0B56-4BC5-8DA6-AFC1E6B3019F}" srcOrd="3" destOrd="0" presId="urn:microsoft.com/office/officeart/2005/8/layout/vList5"/>
    <dgm:cxn modelId="{310FBDB8-3F97-4947-852B-DABE7B62FB48}" type="presParOf" srcId="{472D72E5-0405-451A-B711-142F2B4DABD9}" destId="{22533FEB-6867-4C88-AB89-69BB6E8C9172}" srcOrd="4" destOrd="0" presId="urn:microsoft.com/office/officeart/2005/8/layout/vList5"/>
    <dgm:cxn modelId="{C76BE386-83D4-4EC4-851D-05B9DABBBA7A}" type="presParOf" srcId="{22533FEB-6867-4C88-AB89-69BB6E8C9172}" destId="{8ADBFE50-1262-4BAF-9B8A-44131FCEBE72}" srcOrd="0" destOrd="0" presId="urn:microsoft.com/office/officeart/2005/8/layout/vList5"/>
    <dgm:cxn modelId="{C3ECDC8B-22E8-4BAF-AFFB-598F2626AED4}" type="presParOf" srcId="{22533FEB-6867-4C88-AB89-69BB6E8C9172}" destId="{7563C28A-888C-402E-819E-4C125C97311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DFD42D9-F822-4201-B062-A9899AF1466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3C1F4B9E-24B4-4763-8F2B-16FB4E30E9EE}">
      <dgm:prSet/>
      <dgm:spPr/>
      <dgm:t>
        <a:bodyPr/>
        <a:lstStyle/>
        <a:p>
          <a:pPr rtl="0"/>
          <a:r>
            <a:rPr lang="en-GB" b="1" i="0" dirty="0"/>
            <a:t>Best international practices</a:t>
          </a:r>
          <a:endParaRPr lang="en-GB" dirty="0"/>
        </a:p>
      </dgm:t>
    </dgm:pt>
    <dgm:pt modelId="{B0A42FA5-46C9-4225-A6EE-B63479A06B37}" type="parTrans" cxnId="{F7D75772-5EB0-4FEB-8E5D-9C6EA5DCDFBB}">
      <dgm:prSet/>
      <dgm:spPr/>
      <dgm:t>
        <a:bodyPr/>
        <a:lstStyle/>
        <a:p>
          <a:endParaRPr lang="en-GB"/>
        </a:p>
      </dgm:t>
    </dgm:pt>
    <dgm:pt modelId="{07A800E7-2EAE-40A6-A6CE-6169B4CD68FB}" type="sibTrans" cxnId="{F7D75772-5EB0-4FEB-8E5D-9C6EA5DCDFBB}">
      <dgm:prSet/>
      <dgm:spPr/>
      <dgm:t>
        <a:bodyPr/>
        <a:lstStyle/>
        <a:p>
          <a:endParaRPr lang="en-GB"/>
        </a:p>
      </dgm:t>
    </dgm:pt>
    <dgm:pt modelId="{674F4D17-B18E-46CC-9E9F-6B5C38C69927}">
      <dgm:prSet/>
      <dgm:spPr/>
      <dgm:t>
        <a:bodyPr/>
        <a:lstStyle/>
        <a:p>
          <a:pPr rtl="0"/>
          <a:r>
            <a:rPr lang="en-GB" b="0" i="0" dirty="0"/>
            <a:t>Mitigate the serious </a:t>
          </a:r>
          <a:r>
            <a:rPr lang="en-GB" b="1" i="0" dirty="0"/>
            <a:t>environmental and social challenge</a:t>
          </a:r>
          <a:r>
            <a:rPr lang="en-GB" b="0" i="0" dirty="0"/>
            <a:t>s </a:t>
          </a:r>
          <a:endParaRPr lang="en-GB" b="0" dirty="0"/>
        </a:p>
      </dgm:t>
    </dgm:pt>
    <dgm:pt modelId="{CDF8D087-DA11-4647-91A7-AC2F7226411E}" type="parTrans" cxnId="{703976CB-BC59-4EEB-B514-F85EB2518018}">
      <dgm:prSet/>
      <dgm:spPr/>
      <dgm:t>
        <a:bodyPr/>
        <a:lstStyle/>
        <a:p>
          <a:endParaRPr lang="en-GB"/>
        </a:p>
      </dgm:t>
    </dgm:pt>
    <dgm:pt modelId="{74D2253E-5079-43D8-93D5-F16F68BB3DF8}" type="sibTrans" cxnId="{703976CB-BC59-4EEB-B514-F85EB2518018}">
      <dgm:prSet/>
      <dgm:spPr/>
      <dgm:t>
        <a:bodyPr/>
        <a:lstStyle/>
        <a:p>
          <a:endParaRPr lang="en-GB"/>
        </a:p>
      </dgm:t>
    </dgm:pt>
    <dgm:pt modelId="{C4C49283-4D5A-4E53-BF82-A623B9C49A12}">
      <dgm:prSet/>
      <dgm:spPr/>
      <dgm:t>
        <a:bodyPr/>
        <a:lstStyle/>
        <a:p>
          <a:pPr rtl="0"/>
          <a:r>
            <a:rPr lang="en-GB" b="0" i="0" dirty="0"/>
            <a:t>Maximise </a:t>
          </a:r>
          <a:r>
            <a:rPr lang="en-GB" b="1" i="0" dirty="0"/>
            <a:t>inclusive economic benefit </a:t>
          </a:r>
          <a:r>
            <a:rPr lang="en-GB" b="0" i="0" dirty="0"/>
            <a:t>of the project</a:t>
          </a:r>
          <a:endParaRPr lang="en-GB" b="0" dirty="0"/>
        </a:p>
      </dgm:t>
    </dgm:pt>
    <dgm:pt modelId="{FE63B35C-E0A8-489C-BFA5-E90AB63A1B77}" type="parTrans" cxnId="{A231D8E3-C786-433E-AA2F-F190E5A4B41C}">
      <dgm:prSet/>
      <dgm:spPr/>
      <dgm:t>
        <a:bodyPr/>
        <a:lstStyle/>
        <a:p>
          <a:endParaRPr lang="en-GB"/>
        </a:p>
      </dgm:t>
    </dgm:pt>
    <dgm:pt modelId="{FA0AF7AC-83B8-4232-86A8-C57B17B9792B}" type="sibTrans" cxnId="{A231D8E3-C786-433E-AA2F-F190E5A4B41C}">
      <dgm:prSet/>
      <dgm:spPr/>
      <dgm:t>
        <a:bodyPr/>
        <a:lstStyle/>
        <a:p>
          <a:endParaRPr lang="en-GB"/>
        </a:p>
      </dgm:t>
    </dgm:pt>
    <dgm:pt modelId="{C5241899-9A53-4B8D-A7FE-128473ABDDA7}">
      <dgm:prSet/>
      <dgm:spPr/>
      <dgm:t>
        <a:bodyPr/>
        <a:lstStyle/>
        <a:p>
          <a:pPr rtl="0"/>
          <a:r>
            <a:rPr lang="en-GB" b="0" i="0" dirty="0"/>
            <a:t>Improve </a:t>
          </a:r>
          <a:r>
            <a:rPr lang="en-GB" b="1" i="0" dirty="0"/>
            <a:t>road safety</a:t>
          </a:r>
          <a:endParaRPr lang="en-GB" b="1" dirty="0"/>
        </a:p>
      </dgm:t>
    </dgm:pt>
    <dgm:pt modelId="{D8F17C80-A3C9-4D67-89E1-C9C0D228E208}" type="parTrans" cxnId="{D268F0E8-D152-4917-88ED-D206071C0979}">
      <dgm:prSet/>
      <dgm:spPr/>
      <dgm:t>
        <a:bodyPr/>
        <a:lstStyle/>
        <a:p>
          <a:endParaRPr lang="en-GB"/>
        </a:p>
      </dgm:t>
    </dgm:pt>
    <dgm:pt modelId="{8D4C1A12-20D1-49B8-BCA1-EE4A659B4228}" type="sibTrans" cxnId="{D268F0E8-D152-4917-88ED-D206071C0979}">
      <dgm:prSet/>
      <dgm:spPr/>
      <dgm:t>
        <a:bodyPr/>
        <a:lstStyle/>
        <a:p>
          <a:endParaRPr lang="en-GB"/>
        </a:p>
      </dgm:t>
    </dgm:pt>
    <dgm:pt modelId="{79B44B0F-54FA-4825-A399-B8195EFEB9CD}">
      <dgm:prSet/>
      <dgm:spPr/>
      <dgm:t>
        <a:bodyPr/>
        <a:lstStyle/>
        <a:p>
          <a:pPr rtl="0"/>
          <a:r>
            <a:rPr lang="en-GB" b="1" i="0"/>
            <a:t>Local content</a:t>
          </a:r>
          <a:endParaRPr lang="en-GB"/>
        </a:p>
      </dgm:t>
    </dgm:pt>
    <dgm:pt modelId="{7836502B-95C4-4D28-A4D7-9296D9CAF70D}" type="parTrans" cxnId="{E617F1F8-A4A9-47A7-8671-29FADDDC0D2A}">
      <dgm:prSet/>
      <dgm:spPr/>
      <dgm:t>
        <a:bodyPr/>
        <a:lstStyle/>
        <a:p>
          <a:endParaRPr lang="en-GB"/>
        </a:p>
      </dgm:t>
    </dgm:pt>
    <dgm:pt modelId="{72C5633E-A746-4A94-BCFA-DCC04E021199}" type="sibTrans" cxnId="{E617F1F8-A4A9-47A7-8671-29FADDDC0D2A}">
      <dgm:prSet/>
      <dgm:spPr/>
      <dgm:t>
        <a:bodyPr/>
        <a:lstStyle/>
        <a:p>
          <a:endParaRPr lang="en-GB"/>
        </a:p>
      </dgm:t>
    </dgm:pt>
    <dgm:pt modelId="{938F68A3-805A-437D-A682-5957FE6F3FD6}">
      <dgm:prSet/>
      <dgm:spPr/>
      <dgm:t>
        <a:bodyPr/>
        <a:lstStyle/>
        <a:p>
          <a:pPr rtl="0"/>
          <a:r>
            <a:rPr lang="en-GB" b="0" i="0" dirty="0"/>
            <a:t>At least 30% of works subcontracted to </a:t>
          </a:r>
          <a:r>
            <a:rPr lang="en-GB" b="1" i="0" dirty="0"/>
            <a:t>Ugandan companies </a:t>
          </a:r>
          <a:r>
            <a:rPr lang="en-GB" b="0" i="0" dirty="0"/>
            <a:t>under BUBU Policy</a:t>
          </a:r>
          <a:endParaRPr lang="en-GB" b="0" dirty="0"/>
        </a:p>
      </dgm:t>
    </dgm:pt>
    <dgm:pt modelId="{A5CD00C4-4890-4F33-A4B7-E29A725F4B34}" type="parTrans" cxnId="{EB318020-AB9D-42C1-B6F7-FFF511CF0084}">
      <dgm:prSet/>
      <dgm:spPr/>
      <dgm:t>
        <a:bodyPr/>
        <a:lstStyle/>
        <a:p>
          <a:endParaRPr lang="en-GB"/>
        </a:p>
      </dgm:t>
    </dgm:pt>
    <dgm:pt modelId="{C0B24D1B-75D9-4F49-B5F3-9D06DD284341}" type="sibTrans" cxnId="{EB318020-AB9D-42C1-B6F7-FFF511CF0084}">
      <dgm:prSet/>
      <dgm:spPr/>
      <dgm:t>
        <a:bodyPr/>
        <a:lstStyle/>
        <a:p>
          <a:endParaRPr lang="en-GB"/>
        </a:p>
      </dgm:t>
    </dgm:pt>
    <dgm:pt modelId="{2D0966C4-A879-4283-A671-D444E5C86D57}">
      <dgm:prSet/>
      <dgm:spPr/>
      <dgm:t>
        <a:bodyPr/>
        <a:lstStyle/>
        <a:p>
          <a:pPr rtl="0"/>
          <a:r>
            <a:rPr lang="en-GB" b="0" i="0" dirty="0"/>
            <a:t>Creation of at least </a:t>
          </a:r>
          <a:r>
            <a:rPr lang="en-GB" b="1" i="0" dirty="0"/>
            <a:t>1500 direct jobs</a:t>
          </a:r>
          <a:r>
            <a:rPr lang="en-GB" b="0" i="0" dirty="0"/>
            <a:t> during construction and </a:t>
          </a:r>
          <a:r>
            <a:rPr lang="en-GB" b="1" i="0" dirty="0"/>
            <a:t>250 direct jobs </a:t>
          </a:r>
          <a:r>
            <a:rPr lang="en-GB" b="0" i="0" dirty="0"/>
            <a:t>during operation</a:t>
          </a:r>
          <a:endParaRPr lang="en-GB" b="0" dirty="0"/>
        </a:p>
      </dgm:t>
    </dgm:pt>
    <dgm:pt modelId="{63B0622D-A4EE-4BA5-8E8A-B4260CB6B473}" type="parTrans" cxnId="{66FCCC83-7C32-4647-815F-869B76DCEF7B}">
      <dgm:prSet/>
      <dgm:spPr/>
      <dgm:t>
        <a:bodyPr/>
        <a:lstStyle/>
        <a:p>
          <a:endParaRPr lang="en-GB"/>
        </a:p>
      </dgm:t>
    </dgm:pt>
    <dgm:pt modelId="{83789134-34D9-4947-B64B-E296CCDE8466}" type="sibTrans" cxnId="{66FCCC83-7C32-4647-815F-869B76DCEF7B}">
      <dgm:prSet/>
      <dgm:spPr/>
      <dgm:t>
        <a:bodyPr/>
        <a:lstStyle/>
        <a:p>
          <a:endParaRPr lang="en-GB"/>
        </a:p>
      </dgm:t>
    </dgm:pt>
    <dgm:pt modelId="{95DFC776-E35C-401F-9735-D3F8D294D125}">
      <dgm:prSet/>
      <dgm:spPr/>
      <dgm:t>
        <a:bodyPr/>
        <a:lstStyle/>
        <a:p>
          <a:pPr rtl="0"/>
          <a:r>
            <a:rPr lang="en-GB" b="1" i="0"/>
            <a:t>The first PPP in Uganda </a:t>
          </a:r>
          <a:endParaRPr lang="en-GB"/>
        </a:p>
      </dgm:t>
    </dgm:pt>
    <dgm:pt modelId="{8967ADC1-DDB6-4787-88DD-D00E3C3988A8}" type="parTrans" cxnId="{ED7F194C-B7BE-494D-A42D-858C277DE3F3}">
      <dgm:prSet/>
      <dgm:spPr/>
      <dgm:t>
        <a:bodyPr/>
        <a:lstStyle/>
        <a:p>
          <a:endParaRPr lang="en-GB"/>
        </a:p>
      </dgm:t>
    </dgm:pt>
    <dgm:pt modelId="{3932C12C-7E55-4A71-8EEC-242ED79C49E2}" type="sibTrans" cxnId="{ED7F194C-B7BE-494D-A42D-858C277DE3F3}">
      <dgm:prSet/>
      <dgm:spPr/>
      <dgm:t>
        <a:bodyPr/>
        <a:lstStyle/>
        <a:p>
          <a:endParaRPr lang="en-GB"/>
        </a:p>
      </dgm:t>
    </dgm:pt>
    <dgm:pt modelId="{2A8F8D91-2591-4C8A-88A3-AA02A00AF1E9}">
      <dgm:prSet/>
      <dgm:spPr/>
      <dgm:t>
        <a:bodyPr/>
        <a:lstStyle/>
        <a:p>
          <a:pPr rtl="0"/>
          <a:r>
            <a:rPr lang="en-GB" b="1" i="0" dirty="0"/>
            <a:t>Pioneering </a:t>
          </a:r>
          <a:r>
            <a:rPr lang="en-GB" b="0" i="0" dirty="0"/>
            <a:t>and </a:t>
          </a:r>
          <a:r>
            <a:rPr lang="en-GB" b="1" i="0" dirty="0"/>
            <a:t>innovative </a:t>
          </a:r>
          <a:r>
            <a:rPr lang="en-GB" b="0" i="0" dirty="0"/>
            <a:t>for industrialisation</a:t>
          </a:r>
          <a:endParaRPr lang="en-GB" b="0" dirty="0"/>
        </a:p>
      </dgm:t>
    </dgm:pt>
    <dgm:pt modelId="{25D31525-AD2C-4457-ACA2-EA8C64366C07}" type="parTrans" cxnId="{5C95E439-7578-4F21-B641-919F3E4D1E6F}">
      <dgm:prSet/>
      <dgm:spPr/>
      <dgm:t>
        <a:bodyPr/>
        <a:lstStyle/>
        <a:p>
          <a:endParaRPr lang="en-GB"/>
        </a:p>
      </dgm:t>
    </dgm:pt>
    <dgm:pt modelId="{3CB51498-8845-480F-9A75-C31F49D1D274}" type="sibTrans" cxnId="{5C95E439-7578-4F21-B641-919F3E4D1E6F}">
      <dgm:prSet/>
      <dgm:spPr/>
      <dgm:t>
        <a:bodyPr/>
        <a:lstStyle/>
        <a:p>
          <a:endParaRPr lang="en-GB"/>
        </a:p>
      </dgm:t>
    </dgm:pt>
    <dgm:pt modelId="{D601A6A8-0E5F-491E-8CBB-1D27775AE0B7}">
      <dgm:prSet/>
      <dgm:spPr/>
      <dgm:t>
        <a:bodyPr/>
        <a:lstStyle/>
        <a:p>
          <a:pPr rtl="0"/>
          <a:r>
            <a:rPr lang="en-GB" b="0" i="0" dirty="0"/>
            <a:t>Gain/retain the </a:t>
          </a:r>
          <a:r>
            <a:rPr lang="en-GB" b="1" i="0" dirty="0"/>
            <a:t>confidence of quality investors </a:t>
          </a:r>
          <a:r>
            <a:rPr lang="en-GB" b="0" i="0" dirty="0"/>
            <a:t>and longstanding partners</a:t>
          </a:r>
          <a:endParaRPr lang="en-GB" b="0" dirty="0"/>
        </a:p>
      </dgm:t>
    </dgm:pt>
    <dgm:pt modelId="{0246EF4B-7E69-4CCF-9240-937899541578}" type="parTrans" cxnId="{2AD4DE34-F469-4037-922C-BC31436A2C44}">
      <dgm:prSet/>
      <dgm:spPr/>
      <dgm:t>
        <a:bodyPr/>
        <a:lstStyle/>
        <a:p>
          <a:endParaRPr lang="en-GB"/>
        </a:p>
      </dgm:t>
    </dgm:pt>
    <dgm:pt modelId="{1935D389-89E3-404C-AB0A-4679AC6250AC}" type="sibTrans" cxnId="{2AD4DE34-F469-4037-922C-BC31436A2C44}">
      <dgm:prSet/>
      <dgm:spPr/>
      <dgm:t>
        <a:bodyPr/>
        <a:lstStyle/>
        <a:p>
          <a:endParaRPr lang="en-GB"/>
        </a:p>
      </dgm:t>
    </dgm:pt>
    <dgm:pt modelId="{4A9C2A4E-2686-4E2B-A236-57695241BFAC}" type="pres">
      <dgm:prSet presAssocID="{BDFD42D9-F822-4201-B062-A9899AF1466D}" presName="Name0" presStyleCnt="0">
        <dgm:presLayoutVars>
          <dgm:dir/>
          <dgm:animLvl val="lvl"/>
          <dgm:resizeHandles val="exact"/>
        </dgm:presLayoutVars>
      </dgm:prSet>
      <dgm:spPr/>
    </dgm:pt>
    <dgm:pt modelId="{F848B094-DB41-4491-BC96-539FC4DE85E6}" type="pres">
      <dgm:prSet presAssocID="{3C1F4B9E-24B4-4763-8F2B-16FB4E30E9EE}" presName="linNode" presStyleCnt="0"/>
      <dgm:spPr/>
    </dgm:pt>
    <dgm:pt modelId="{8B68D1E9-CF91-42F5-B375-16CC88048381}" type="pres">
      <dgm:prSet presAssocID="{3C1F4B9E-24B4-4763-8F2B-16FB4E30E9EE}" presName="parentText" presStyleLbl="node1" presStyleIdx="0" presStyleCnt="3" custScaleX="78572">
        <dgm:presLayoutVars>
          <dgm:chMax val="1"/>
          <dgm:bulletEnabled val="1"/>
        </dgm:presLayoutVars>
      </dgm:prSet>
      <dgm:spPr/>
    </dgm:pt>
    <dgm:pt modelId="{E503626B-96C5-47F8-A612-A2DF3064F9F2}" type="pres">
      <dgm:prSet presAssocID="{3C1F4B9E-24B4-4763-8F2B-16FB4E30E9EE}" presName="descendantText" presStyleLbl="alignAccFollowNode1" presStyleIdx="0" presStyleCnt="3">
        <dgm:presLayoutVars>
          <dgm:bulletEnabled val="1"/>
        </dgm:presLayoutVars>
      </dgm:prSet>
      <dgm:spPr/>
    </dgm:pt>
    <dgm:pt modelId="{A6B13DCF-3A0F-487C-B9E1-37B0D2AD8B2A}" type="pres">
      <dgm:prSet presAssocID="{07A800E7-2EAE-40A6-A6CE-6169B4CD68FB}" presName="sp" presStyleCnt="0"/>
      <dgm:spPr/>
    </dgm:pt>
    <dgm:pt modelId="{2BDC7823-14F3-478D-B67B-85364F1E099A}" type="pres">
      <dgm:prSet presAssocID="{79B44B0F-54FA-4825-A399-B8195EFEB9CD}" presName="linNode" presStyleCnt="0"/>
      <dgm:spPr/>
    </dgm:pt>
    <dgm:pt modelId="{F8BA004E-7E9D-4B9B-9EA0-81FDB3F3FCF0}" type="pres">
      <dgm:prSet presAssocID="{79B44B0F-54FA-4825-A399-B8195EFEB9CD}" presName="parentText" presStyleLbl="node1" presStyleIdx="1" presStyleCnt="3" custScaleX="78572">
        <dgm:presLayoutVars>
          <dgm:chMax val="1"/>
          <dgm:bulletEnabled val="1"/>
        </dgm:presLayoutVars>
      </dgm:prSet>
      <dgm:spPr/>
    </dgm:pt>
    <dgm:pt modelId="{55038B79-F2CC-40E1-A541-08F64EEDDBBB}" type="pres">
      <dgm:prSet presAssocID="{79B44B0F-54FA-4825-A399-B8195EFEB9CD}" presName="descendantText" presStyleLbl="alignAccFollowNode1" presStyleIdx="1" presStyleCnt="3">
        <dgm:presLayoutVars>
          <dgm:bulletEnabled val="1"/>
        </dgm:presLayoutVars>
      </dgm:prSet>
      <dgm:spPr/>
    </dgm:pt>
    <dgm:pt modelId="{9ABBD261-78D1-4224-B098-5D9AFDAB2A15}" type="pres">
      <dgm:prSet presAssocID="{72C5633E-A746-4A94-BCFA-DCC04E021199}" presName="sp" presStyleCnt="0"/>
      <dgm:spPr/>
    </dgm:pt>
    <dgm:pt modelId="{DA5CC985-7AC8-48C2-BA95-F1753759E139}" type="pres">
      <dgm:prSet presAssocID="{95DFC776-E35C-401F-9735-D3F8D294D125}" presName="linNode" presStyleCnt="0"/>
      <dgm:spPr/>
    </dgm:pt>
    <dgm:pt modelId="{FA17800B-53EB-4F2E-BF07-5FC0DE1C1AC2}" type="pres">
      <dgm:prSet presAssocID="{95DFC776-E35C-401F-9735-D3F8D294D125}" presName="parentText" presStyleLbl="node1" presStyleIdx="2" presStyleCnt="3" custScaleX="78572">
        <dgm:presLayoutVars>
          <dgm:chMax val="1"/>
          <dgm:bulletEnabled val="1"/>
        </dgm:presLayoutVars>
      </dgm:prSet>
      <dgm:spPr/>
    </dgm:pt>
    <dgm:pt modelId="{C0182AFA-ADF7-48EE-BBF1-F26BE9E857BE}" type="pres">
      <dgm:prSet presAssocID="{95DFC776-E35C-401F-9735-D3F8D294D125}" presName="descendantText" presStyleLbl="alignAccFollowNode1" presStyleIdx="2" presStyleCnt="3">
        <dgm:presLayoutVars>
          <dgm:bulletEnabled val="1"/>
        </dgm:presLayoutVars>
      </dgm:prSet>
      <dgm:spPr/>
    </dgm:pt>
  </dgm:ptLst>
  <dgm:cxnLst>
    <dgm:cxn modelId="{EB318020-AB9D-42C1-B6F7-FFF511CF0084}" srcId="{79B44B0F-54FA-4825-A399-B8195EFEB9CD}" destId="{938F68A3-805A-437D-A682-5957FE6F3FD6}" srcOrd="0" destOrd="0" parTransId="{A5CD00C4-4890-4F33-A4B7-E29A725F4B34}" sibTransId="{C0B24D1B-75D9-4F49-B5F3-9D06DD284341}"/>
    <dgm:cxn modelId="{2AD4DE34-F469-4037-922C-BC31436A2C44}" srcId="{95DFC776-E35C-401F-9735-D3F8D294D125}" destId="{D601A6A8-0E5F-491E-8CBB-1D27775AE0B7}" srcOrd="1" destOrd="0" parTransId="{0246EF4B-7E69-4CCF-9240-937899541578}" sibTransId="{1935D389-89E3-404C-AB0A-4679AC6250AC}"/>
    <dgm:cxn modelId="{5C95E439-7578-4F21-B641-919F3E4D1E6F}" srcId="{95DFC776-E35C-401F-9735-D3F8D294D125}" destId="{2A8F8D91-2591-4C8A-88A3-AA02A00AF1E9}" srcOrd="0" destOrd="0" parTransId="{25D31525-AD2C-4457-ACA2-EA8C64366C07}" sibTransId="{3CB51498-8845-480F-9A75-C31F49D1D274}"/>
    <dgm:cxn modelId="{1D74653C-04D7-48EF-B1CA-158225737075}" type="presOf" srcId="{95DFC776-E35C-401F-9735-D3F8D294D125}" destId="{FA17800B-53EB-4F2E-BF07-5FC0DE1C1AC2}" srcOrd="0" destOrd="0" presId="urn:microsoft.com/office/officeart/2005/8/layout/vList5"/>
    <dgm:cxn modelId="{6E9C2A40-1D2C-46BD-B34E-86C06C6C1F3A}" type="presOf" srcId="{D601A6A8-0E5F-491E-8CBB-1D27775AE0B7}" destId="{C0182AFA-ADF7-48EE-BBF1-F26BE9E857BE}" srcOrd="0" destOrd="1" presId="urn:microsoft.com/office/officeart/2005/8/layout/vList5"/>
    <dgm:cxn modelId="{5ADD5766-18C9-41EA-B16B-590F8564E41D}" type="presOf" srcId="{C5241899-9A53-4B8D-A7FE-128473ABDDA7}" destId="{E503626B-96C5-47F8-A612-A2DF3064F9F2}" srcOrd="0" destOrd="2" presId="urn:microsoft.com/office/officeart/2005/8/layout/vList5"/>
    <dgm:cxn modelId="{46884848-AEBE-404D-91B2-FDE2A0B5CBA6}" type="presOf" srcId="{79B44B0F-54FA-4825-A399-B8195EFEB9CD}" destId="{F8BA004E-7E9D-4B9B-9EA0-81FDB3F3FCF0}" srcOrd="0" destOrd="0" presId="urn:microsoft.com/office/officeart/2005/8/layout/vList5"/>
    <dgm:cxn modelId="{ED7F194C-B7BE-494D-A42D-858C277DE3F3}" srcId="{BDFD42D9-F822-4201-B062-A9899AF1466D}" destId="{95DFC776-E35C-401F-9735-D3F8D294D125}" srcOrd="2" destOrd="0" parTransId="{8967ADC1-DDB6-4787-88DD-D00E3C3988A8}" sibTransId="{3932C12C-7E55-4A71-8EEC-242ED79C49E2}"/>
    <dgm:cxn modelId="{F7D75772-5EB0-4FEB-8E5D-9C6EA5DCDFBB}" srcId="{BDFD42D9-F822-4201-B062-A9899AF1466D}" destId="{3C1F4B9E-24B4-4763-8F2B-16FB4E30E9EE}" srcOrd="0" destOrd="0" parTransId="{B0A42FA5-46C9-4225-A6EE-B63479A06B37}" sibTransId="{07A800E7-2EAE-40A6-A6CE-6169B4CD68FB}"/>
    <dgm:cxn modelId="{4BA7847C-A2B3-48E5-B418-92A70CB9EEC1}" type="presOf" srcId="{674F4D17-B18E-46CC-9E9F-6B5C38C69927}" destId="{E503626B-96C5-47F8-A612-A2DF3064F9F2}" srcOrd="0" destOrd="0" presId="urn:microsoft.com/office/officeart/2005/8/layout/vList5"/>
    <dgm:cxn modelId="{66FCCC83-7C32-4647-815F-869B76DCEF7B}" srcId="{79B44B0F-54FA-4825-A399-B8195EFEB9CD}" destId="{2D0966C4-A879-4283-A671-D444E5C86D57}" srcOrd="1" destOrd="0" parTransId="{63B0622D-A4EE-4BA5-8E8A-B4260CB6B473}" sibTransId="{83789134-34D9-4947-B64B-E296CCDE8466}"/>
    <dgm:cxn modelId="{760142A3-2E5C-41F9-B509-A538B541A904}" type="presOf" srcId="{2D0966C4-A879-4283-A671-D444E5C86D57}" destId="{55038B79-F2CC-40E1-A541-08F64EEDDBBB}" srcOrd="0" destOrd="1" presId="urn:microsoft.com/office/officeart/2005/8/layout/vList5"/>
    <dgm:cxn modelId="{E28E32BA-37BC-448A-8E55-445CA37665C0}" type="presOf" srcId="{3C1F4B9E-24B4-4763-8F2B-16FB4E30E9EE}" destId="{8B68D1E9-CF91-42F5-B375-16CC88048381}" srcOrd="0" destOrd="0" presId="urn:microsoft.com/office/officeart/2005/8/layout/vList5"/>
    <dgm:cxn modelId="{2F8097BA-834D-4261-8A41-A9D97E1EFA4D}" type="presOf" srcId="{938F68A3-805A-437D-A682-5957FE6F3FD6}" destId="{55038B79-F2CC-40E1-A541-08F64EEDDBBB}" srcOrd="0" destOrd="0" presId="urn:microsoft.com/office/officeart/2005/8/layout/vList5"/>
    <dgm:cxn modelId="{703976CB-BC59-4EEB-B514-F85EB2518018}" srcId="{3C1F4B9E-24B4-4763-8F2B-16FB4E30E9EE}" destId="{674F4D17-B18E-46CC-9E9F-6B5C38C69927}" srcOrd="0" destOrd="0" parTransId="{CDF8D087-DA11-4647-91A7-AC2F7226411E}" sibTransId="{74D2253E-5079-43D8-93D5-F16F68BB3DF8}"/>
    <dgm:cxn modelId="{649B99D1-0AF6-49E3-B750-AAFE53EEDEA5}" type="presOf" srcId="{2A8F8D91-2591-4C8A-88A3-AA02A00AF1E9}" destId="{C0182AFA-ADF7-48EE-BBF1-F26BE9E857BE}" srcOrd="0" destOrd="0" presId="urn:microsoft.com/office/officeart/2005/8/layout/vList5"/>
    <dgm:cxn modelId="{381894E2-161F-4A1F-8581-8D7714F0E612}" type="presOf" srcId="{BDFD42D9-F822-4201-B062-A9899AF1466D}" destId="{4A9C2A4E-2686-4E2B-A236-57695241BFAC}" srcOrd="0" destOrd="0" presId="urn:microsoft.com/office/officeart/2005/8/layout/vList5"/>
    <dgm:cxn modelId="{A231D8E3-C786-433E-AA2F-F190E5A4B41C}" srcId="{3C1F4B9E-24B4-4763-8F2B-16FB4E30E9EE}" destId="{C4C49283-4D5A-4E53-BF82-A623B9C49A12}" srcOrd="1" destOrd="0" parTransId="{FE63B35C-E0A8-489C-BFA5-E90AB63A1B77}" sibTransId="{FA0AF7AC-83B8-4232-86A8-C57B17B9792B}"/>
    <dgm:cxn modelId="{D268F0E8-D152-4917-88ED-D206071C0979}" srcId="{3C1F4B9E-24B4-4763-8F2B-16FB4E30E9EE}" destId="{C5241899-9A53-4B8D-A7FE-128473ABDDA7}" srcOrd="2" destOrd="0" parTransId="{D8F17C80-A3C9-4D67-89E1-C9C0D228E208}" sibTransId="{8D4C1A12-20D1-49B8-BCA1-EE4A659B4228}"/>
    <dgm:cxn modelId="{F96B03F8-8851-4228-A71E-2B41D4A53C68}" type="presOf" srcId="{C4C49283-4D5A-4E53-BF82-A623B9C49A12}" destId="{E503626B-96C5-47F8-A612-A2DF3064F9F2}" srcOrd="0" destOrd="1" presId="urn:microsoft.com/office/officeart/2005/8/layout/vList5"/>
    <dgm:cxn modelId="{E617F1F8-A4A9-47A7-8671-29FADDDC0D2A}" srcId="{BDFD42D9-F822-4201-B062-A9899AF1466D}" destId="{79B44B0F-54FA-4825-A399-B8195EFEB9CD}" srcOrd="1" destOrd="0" parTransId="{7836502B-95C4-4D28-A4D7-9296D9CAF70D}" sibTransId="{72C5633E-A746-4A94-BCFA-DCC04E021199}"/>
    <dgm:cxn modelId="{35DB8365-BA3B-4A45-99BE-4C1485E47BF1}" type="presParOf" srcId="{4A9C2A4E-2686-4E2B-A236-57695241BFAC}" destId="{F848B094-DB41-4491-BC96-539FC4DE85E6}" srcOrd="0" destOrd="0" presId="urn:microsoft.com/office/officeart/2005/8/layout/vList5"/>
    <dgm:cxn modelId="{0E105C06-45C3-4637-A302-FC94499FCDF2}" type="presParOf" srcId="{F848B094-DB41-4491-BC96-539FC4DE85E6}" destId="{8B68D1E9-CF91-42F5-B375-16CC88048381}" srcOrd="0" destOrd="0" presId="urn:microsoft.com/office/officeart/2005/8/layout/vList5"/>
    <dgm:cxn modelId="{2BC29FEC-34D1-4011-847A-EB3DFB4848F9}" type="presParOf" srcId="{F848B094-DB41-4491-BC96-539FC4DE85E6}" destId="{E503626B-96C5-47F8-A612-A2DF3064F9F2}" srcOrd="1" destOrd="0" presId="urn:microsoft.com/office/officeart/2005/8/layout/vList5"/>
    <dgm:cxn modelId="{6BCB5FC4-0DA7-4DA2-B571-130104A63F89}" type="presParOf" srcId="{4A9C2A4E-2686-4E2B-A236-57695241BFAC}" destId="{A6B13DCF-3A0F-487C-B9E1-37B0D2AD8B2A}" srcOrd="1" destOrd="0" presId="urn:microsoft.com/office/officeart/2005/8/layout/vList5"/>
    <dgm:cxn modelId="{8ABE74D5-2D6A-4DCD-93C0-FAAF9B06475D}" type="presParOf" srcId="{4A9C2A4E-2686-4E2B-A236-57695241BFAC}" destId="{2BDC7823-14F3-478D-B67B-85364F1E099A}" srcOrd="2" destOrd="0" presId="urn:microsoft.com/office/officeart/2005/8/layout/vList5"/>
    <dgm:cxn modelId="{B49B038E-B145-4246-BA9A-7FF32681F0AE}" type="presParOf" srcId="{2BDC7823-14F3-478D-B67B-85364F1E099A}" destId="{F8BA004E-7E9D-4B9B-9EA0-81FDB3F3FCF0}" srcOrd="0" destOrd="0" presId="urn:microsoft.com/office/officeart/2005/8/layout/vList5"/>
    <dgm:cxn modelId="{13534C19-0307-4E56-B267-4239843D5A62}" type="presParOf" srcId="{2BDC7823-14F3-478D-B67B-85364F1E099A}" destId="{55038B79-F2CC-40E1-A541-08F64EEDDBBB}" srcOrd="1" destOrd="0" presId="urn:microsoft.com/office/officeart/2005/8/layout/vList5"/>
    <dgm:cxn modelId="{425AE318-1226-4000-9923-0DC00B22E5A4}" type="presParOf" srcId="{4A9C2A4E-2686-4E2B-A236-57695241BFAC}" destId="{9ABBD261-78D1-4224-B098-5D9AFDAB2A15}" srcOrd="3" destOrd="0" presId="urn:microsoft.com/office/officeart/2005/8/layout/vList5"/>
    <dgm:cxn modelId="{10B7CB66-D9DD-4792-B52A-AA24E84665E6}" type="presParOf" srcId="{4A9C2A4E-2686-4E2B-A236-57695241BFAC}" destId="{DA5CC985-7AC8-48C2-BA95-F1753759E139}" srcOrd="4" destOrd="0" presId="urn:microsoft.com/office/officeart/2005/8/layout/vList5"/>
    <dgm:cxn modelId="{494FD193-3DF0-4CDA-B376-B55380B2E29D}" type="presParOf" srcId="{DA5CC985-7AC8-48C2-BA95-F1753759E139}" destId="{FA17800B-53EB-4F2E-BF07-5FC0DE1C1AC2}" srcOrd="0" destOrd="0" presId="urn:microsoft.com/office/officeart/2005/8/layout/vList5"/>
    <dgm:cxn modelId="{E5C13C66-9CA7-426A-948D-581663294483}" type="presParOf" srcId="{DA5CC985-7AC8-48C2-BA95-F1753759E139}" destId="{C0182AFA-ADF7-48EE-BBF1-F26BE9E857B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C004133-6344-46CE-88CE-563FA6ACDC47}" type="doc">
      <dgm:prSet loTypeId="urn:microsoft.com/office/officeart/2005/8/layout/hProcess11" loCatId="process" qsTypeId="urn:microsoft.com/office/officeart/2005/8/quickstyle/simple1" qsCatId="simple" csTypeId="urn:microsoft.com/office/officeart/2005/8/colors/accent1_2" csCatId="accent1"/>
      <dgm:spPr/>
      <dgm:t>
        <a:bodyPr/>
        <a:lstStyle/>
        <a:p>
          <a:endParaRPr lang="en-GB"/>
        </a:p>
      </dgm:t>
    </dgm:pt>
    <dgm:pt modelId="{AF52D046-7EB0-4335-AC0A-EB898890E469}">
      <dgm:prSet/>
      <dgm:spPr/>
      <dgm:t>
        <a:bodyPr/>
        <a:lstStyle/>
        <a:p>
          <a:pPr rtl="0"/>
          <a:r>
            <a:rPr lang="en-GB" b="1" i="0"/>
            <a:t>Debt ceiling</a:t>
          </a:r>
          <a:endParaRPr lang="en-GB"/>
        </a:p>
      </dgm:t>
    </dgm:pt>
    <dgm:pt modelId="{252BC8BA-7A67-4278-973D-28D4A5BBE262}" type="parTrans" cxnId="{E336C84B-B3F6-4A0F-8017-F47106B829E5}">
      <dgm:prSet/>
      <dgm:spPr/>
      <dgm:t>
        <a:bodyPr/>
        <a:lstStyle/>
        <a:p>
          <a:endParaRPr lang="en-GB"/>
        </a:p>
      </dgm:t>
    </dgm:pt>
    <dgm:pt modelId="{D9112541-A0C8-426A-9B2B-1BB51496E4F5}" type="sibTrans" cxnId="{E336C84B-B3F6-4A0F-8017-F47106B829E5}">
      <dgm:prSet/>
      <dgm:spPr/>
      <dgm:t>
        <a:bodyPr/>
        <a:lstStyle/>
        <a:p>
          <a:endParaRPr lang="en-GB"/>
        </a:p>
      </dgm:t>
    </dgm:pt>
    <dgm:pt modelId="{4F0AAC95-F332-4354-86C8-8DF6B8B5F644}">
      <dgm:prSet/>
      <dgm:spPr/>
      <dgm:t>
        <a:bodyPr/>
        <a:lstStyle/>
        <a:p>
          <a:pPr rtl="0"/>
          <a:r>
            <a:rPr lang="en-GB" b="1" i="0"/>
            <a:t>Completion of UNRA road programme</a:t>
          </a:r>
          <a:endParaRPr lang="en-GB"/>
        </a:p>
      </dgm:t>
    </dgm:pt>
    <dgm:pt modelId="{DB890B5B-057F-463A-BE36-DA79AA52F2AD}" type="parTrans" cxnId="{FE8B5CE9-43E7-4743-9EDC-97F290594338}">
      <dgm:prSet/>
      <dgm:spPr/>
      <dgm:t>
        <a:bodyPr/>
        <a:lstStyle/>
        <a:p>
          <a:endParaRPr lang="en-GB"/>
        </a:p>
      </dgm:t>
    </dgm:pt>
    <dgm:pt modelId="{3C790448-6ECA-49A1-BD0A-8D6F70DD2173}" type="sibTrans" cxnId="{FE8B5CE9-43E7-4743-9EDC-97F290594338}">
      <dgm:prSet/>
      <dgm:spPr/>
      <dgm:t>
        <a:bodyPr/>
        <a:lstStyle/>
        <a:p>
          <a:endParaRPr lang="en-GB"/>
        </a:p>
      </dgm:t>
    </dgm:pt>
    <dgm:pt modelId="{73A35725-899F-457C-9F2E-9E2851930170}">
      <dgm:prSet/>
      <dgm:spPr/>
      <dgm:t>
        <a:bodyPr/>
        <a:lstStyle/>
        <a:p>
          <a:pPr rtl="0"/>
          <a:r>
            <a:rPr lang="en-GB" b="1" i="0"/>
            <a:t>Successful fees for IFC	</a:t>
          </a:r>
          <a:endParaRPr lang="en-GB"/>
        </a:p>
      </dgm:t>
    </dgm:pt>
    <dgm:pt modelId="{D421C072-E29F-45EE-A857-DC82219A370A}" type="parTrans" cxnId="{73452C49-9AF7-4EFC-80DA-5AC8D2DBFF15}">
      <dgm:prSet/>
      <dgm:spPr/>
      <dgm:t>
        <a:bodyPr/>
        <a:lstStyle/>
        <a:p>
          <a:endParaRPr lang="en-GB"/>
        </a:p>
      </dgm:t>
    </dgm:pt>
    <dgm:pt modelId="{3966B570-3462-4385-8148-9F16B2560575}" type="sibTrans" cxnId="{73452C49-9AF7-4EFC-80DA-5AC8D2DBFF15}">
      <dgm:prSet/>
      <dgm:spPr/>
      <dgm:t>
        <a:bodyPr/>
        <a:lstStyle/>
        <a:p>
          <a:endParaRPr lang="en-GB"/>
        </a:p>
      </dgm:t>
    </dgm:pt>
    <dgm:pt modelId="{B02AE289-2B98-4991-A6A8-99A752338DAC}" type="pres">
      <dgm:prSet presAssocID="{1C004133-6344-46CE-88CE-563FA6ACDC47}" presName="Name0" presStyleCnt="0">
        <dgm:presLayoutVars>
          <dgm:dir/>
          <dgm:resizeHandles val="exact"/>
        </dgm:presLayoutVars>
      </dgm:prSet>
      <dgm:spPr/>
    </dgm:pt>
    <dgm:pt modelId="{306D19AD-757B-4E74-87DB-A400403C4646}" type="pres">
      <dgm:prSet presAssocID="{1C004133-6344-46CE-88CE-563FA6ACDC47}" presName="arrow" presStyleLbl="bgShp" presStyleIdx="0" presStyleCnt="1" custLinFactNeighborY="-8333"/>
      <dgm:spPr/>
    </dgm:pt>
    <dgm:pt modelId="{739AD4F7-CCAC-4DC2-807D-5B39D2A13508}" type="pres">
      <dgm:prSet presAssocID="{1C004133-6344-46CE-88CE-563FA6ACDC47}" presName="points" presStyleCnt="0"/>
      <dgm:spPr/>
    </dgm:pt>
    <dgm:pt modelId="{8C37C42F-C57A-44C6-AE11-AB0BED5F7FA0}" type="pres">
      <dgm:prSet presAssocID="{AF52D046-7EB0-4335-AC0A-EB898890E469}" presName="compositeA" presStyleCnt="0"/>
      <dgm:spPr/>
    </dgm:pt>
    <dgm:pt modelId="{63336857-45CD-4E02-B083-C02F5E902F4A}" type="pres">
      <dgm:prSet presAssocID="{AF52D046-7EB0-4335-AC0A-EB898890E469}" presName="textA" presStyleLbl="revTx" presStyleIdx="0" presStyleCnt="3">
        <dgm:presLayoutVars>
          <dgm:bulletEnabled val="1"/>
        </dgm:presLayoutVars>
      </dgm:prSet>
      <dgm:spPr/>
    </dgm:pt>
    <dgm:pt modelId="{7AFBF8AA-5425-4ADA-AFDE-CCFC159DCCD9}" type="pres">
      <dgm:prSet presAssocID="{AF52D046-7EB0-4335-AC0A-EB898890E469}" presName="circleA" presStyleLbl="node1" presStyleIdx="0" presStyleCnt="3"/>
      <dgm:spPr/>
    </dgm:pt>
    <dgm:pt modelId="{83C08823-A93E-4B0A-9D10-0A277E6C1383}" type="pres">
      <dgm:prSet presAssocID="{AF52D046-7EB0-4335-AC0A-EB898890E469}" presName="spaceA" presStyleCnt="0"/>
      <dgm:spPr/>
    </dgm:pt>
    <dgm:pt modelId="{C0E8A45E-D0B2-4BBF-8181-E2BF5F48750A}" type="pres">
      <dgm:prSet presAssocID="{D9112541-A0C8-426A-9B2B-1BB51496E4F5}" presName="space" presStyleCnt="0"/>
      <dgm:spPr/>
    </dgm:pt>
    <dgm:pt modelId="{6F2693B9-96A3-41EC-811D-FE0FEB9A0BB4}" type="pres">
      <dgm:prSet presAssocID="{4F0AAC95-F332-4354-86C8-8DF6B8B5F644}" presName="compositeB" presStyleCnt="0"/>
      <dgm:spPr/>
    </dgm:pt>
    <dgm:pt modelId="{5FB238CE-82B4-4C3A-A7AC-0147209631A9}" type="pres">
      <dgm:prSet presAssocID="{4F0AAC95-F332-4354-86C8-8DF6B8B5F644}" presName="textB" presStyleLbl="revTx" presStyleIdx="1" presStyleCnt="3">
        <dgm:presLayoutVars>
          <dgm:bulletEnabled val="1"/>
        </dgm:presLayoutVars>
      </dgm:prSet>
      <dgm:spPr/>
    </dgm:pt>
    <dgm:pt modelId="{3C02F129-1088-4FC2-B4E2-4F2D1F973C1B}" type="pres">
      <dgm:prSet presAssocID="{4F0AAC95-F332-4354-86C8-8DF6B8B5F644}" presName="circleB" presStyleLbl="node1" presStyleIdx="1" presStyleCnt="3"/>
      <dgm:spPr/>
    </dgm:pt>
    <dgm:pt modelId="{C1582990-13EE-4C7D-BC18-D22D81833455}" type="pres">
      <dgm:prSet presAssocID="{4F0AAC95-F332-4354-86C8-8DF6B8B5F644}" presName="spaceB" presStyleCnt="0"/>
      <dgm:spPr/>
    </dgm:pt>
    <dgm:pt modelId="{BA2C094A-5ACC-44DA-A881-A2D1BF06F36C}" type="pres">
      <dgm:prSet presAssocID="{3C790448-6ECA-49A1-BD0A-8D6F70DD2173}" presName="space" presStyleCnt="0"/>
      <dgm:spPr/>
    </dgm:pt>
    <dgm:pt modelId="{CCEF23F5-9D0C-4BFB-9F75-EF2FF850C0EC}" type="pres">
      <dgm:prSet presAssocID="{73A35725-899F-457C-9F2E-9E2851930170}" presName="compositeA" presStyleCnt="0"/>
      <dgm:spPr/>
    </dgm:pt>
    <dgm:pt modelId="{7A7D0F21-F921-46EE-B348-803860B5117B}" type="pres">
      <dgm:prSet presAssocID="{73A35725-899F-457C-9F2E-9E2851930170}" presName="textA" presStyleLbl="revTx" presStyleIdx="2" presStyleCnt="3">
        <dgm:presLayoutVars>
          <dgm:bulletEnabled val="1"/>
        </dgm:presLayoutVars>
      </dgm:prSet>
      <dgm:spPr/>
    </dgm:pt>
    <dgm:pt modelId="{F702DBEB-9796-4A8A-AC65-A482DE47B587}" type="pres">
      <dgm:prSet presAssocID="{73A35725-899F-457C-9F2E-9E2851930170}" presName="circleA" presStyleLbl="node1" presStyleIdx="2" presStyleCnt="3"/>
      <dgm:spPr/>
    </dgm:pt>
    <dgm:pt modelId="{760EF431-0F14-48DC-A6F8-472D69EAA3E3}" type="pres">
      <dgm:prSet presAssocID="{73A35725-899F-457C-9F2E-9E2851930170}" presName="spaceA" presStyleCnt="0"/>
      <dgm:spPr/>
    </dgm:pt>
  </dgm:ptLst>
  <dgm:cxnLst>
    <dgm:cxn modelId="{77018964-1DC4-4A72-AFA9-B854D819C54F}" type="presOf" srcId="{1C004133-6344-46CE-88CE-563FA6ACDC47}" destId="{B02AE289-2B98-4991-A6A8-99A752338DAC}" srcOrd="0" destOrd="0" presId="urn:microsoft.com/office/officeart/2005/8/layout/hProcess11"/>
    <dgm:cxn modelId="{73452C49-9AF7-4EFC-80DA-5AC8D2DBFF15}" srcId="{1C004133-6344-46CE-88CE-563FA6ACDC47}" destId="{73A35725-899F-457C-9F2E-9E2851930170}" srcOrd="2" destOrd="0" parTransId="{D421C072-E29F-45EE-A857-DC82219A370A}" sibTransId="{3966B570-3462-4385-8148-9F16B2560575}"/>
    <dgm:cxn modelId="{E336C84B-B3F6-4A0F-8017-F47106B829E5}" srcId="{1C004133-6344-46CE-88CE-563FA6ACDC47}" destId="{AF52D046-7EB0-4335-AC0A-EB898890E469}" srcOrd="0" destOrd="0" parTransId="{252BC8BA-7A67-4278-973D-28D4A5BBE262}" sibTransId="{D9112541-A0C8-426A-9B2B-1BB51496E4F5}"/>
    <dgm:cxn modelId="{BB47CE88-52A7-4F9B-97A0-B56A4356CEAC}" type="presOf" srcId="{73A35725-899F-457C-9F2E-9E2851930170}" destId="{7A7D0F21-F921-46EE-B348-803860B5117B}" srcOrd="0" destOrd="0" presId="urn:microsoft.com/office/officeart/2005/8/layout/hProcess11"/>
    <dgm:cxn modelId="{F26237A3-7C11-422C-8741-9A7E9252B5BC}" type="presOf" srcId="{4F0AAC95-F332-4354-86C8-8DF6B8B5F644}" destId="{5FB238CE-82B4-4C3A-A7AC-0147209631A9}" srcOrd="0" destOrd="0" presId="urn:microsoft.com/office/officeart/2005/8/layout/hProcess11"/>
    <dgm:cxn modelId="{07EF34AD-2674-45D8-8101-9D7C722B1F63}" type="presOf" srcId="{AF52D046-7EB0-4335-AC0A-EB898890E469}" destId="{63336857-45CD-4E02-B083-C02F5E902F4A}" srcOrd="0" destOrd="0" presId="urn:microsoft.com/office/officeart/2005/8/layout/hProcess11"/>
    <dgm:cxn modelId="{FE8B5CE9-43E7-4743-9EDC-97F290594338}" srcId="{1C004133-6344-46CE-88CE-563FA6ACDC47}" destId="{4F0AAC95-F332-4354-86C8-8DF6B8B5F644}" srcOrd="1" destOrd="0" parTransId="{DB890B5B-057F-463A-BE36-DA79AA52F2AD}" sibTransId="{3C790448-6ECA-49A1-BD0A-8D6F70DD2173}"/>
    <dgm:cxn modelId="{6016A741-116A-4E79-9552-2C516D092AE3}" type="presParOf" srcId="{B02AE289-2B98-4991-A6A8-99A752338DAC}" destId="{306D19AD-757B-4E74-87DB-A400403C4646}" srcOrd="0" destOrd="0" presId="urn:microsoft.com/office/officeart/2005/8/layout/hProcess11"/>
    <dgm:cxn modelId="{A1D809FE-C57B-4307-92AC-E55E7711E365}" type="presParOf" srcId="{B02AE289-2B98-4991-A6A8-99A752338DAC}" destId="{739AD4F7-CCAC-4DC2-807D-5B39D2A13508}" srcOrd="1" destOrd="0" presId="urn:microsoft.com/office/officeart/2005/8/layout/hProcess11"/>
    <dgm:cxn modelId="{48B1393E-8351-46EC-B24E-2BF8648FC8E4}" type="presParOf" srcId="{739AD4F7-CCAC-4DC2-807D-5B39D2A13508}" destId="{8C37C42F-C57A-44C6-AE11-AB0BED5F7FA0}" srcOrd="0" destOrd="0" presId="urn:microsoft.com/office/officeart/2005/8/layout/hProcess11"/>
    <dgm:cxn modelId="{A850B3B3-68D6-4AFB-9AE4-3B5F2325EBE0}" type="presParOf" srcId="{8C37C42F-C57A-44C6-AE11-AB0BED5F7FA0}" destId="{63336857-45CD-4E02-B083-C02F5E902F4A}" srcOrd="0" destOrd="0" presId="urn:microsoft.com/office/officeart/2005/8/layout/hProcess11"/>
    <dgm:cxn modelId="{53785F12-ED20-4F84-B4DF-EAFF97817B76}" type="presParOf" srcId="{8C37C42F-C57A-44C6-AE11-AB0BED5F7FA0}" destId="{7AFBF8AA-5425-4ADA-AFDE-CCFC159DCCD9}" srcOrd="1" destOrd="0" presId="urn:microsoft.com/office/officeart/2005/8/layout/hProcess11"/>
    <dgm:cxn modelId="{D060CE05-15AD-4321-8E21-B4F73D91F57D}" type="presParOf" srcId="{8C37C42F-C57A-44C6-AE11-AB0BED5F7FA0}" destId="{83C08823-A93E-4B0A-9D10-0A277E6C1383}" srcOrd="2" destOrd="0" presId="urn:microsoft.com/office/officeart/2005/8/layout/hProcess11"/>
    <dgm:cxn modelId="{2583E0C5-41C4-419D-A7FB-076692EB2E19}" type="presParOf" srcId="{739AD4F7-CCAC-4DC2-807D-5B39D2A13508}" destId="{C0E8A45E-D0B2-4BBF-8181-E2BF5F48750A}" srcOrd="1" destOrd="0" presId="urn:microsoft.com/office/officeart/2005/8/layout/hProcess11"/>
    <dgm:cxn modelId="{06751C4C-E024-45E8-8EB7-E998DBB483E8}" type="presParOf" srcId="{739AD4F7-CCAC-4DC2-807D-5B39D2A13508}" destId="{6F2693B9-96A3-41EC-811D-FE0FEB9A0BB4}" srcOrd="2" destOrd="0" presId="urn:microsoft.com/office/officeart/2005/8/layout/hProcess11"/>
    <dgm:cxn modelId="{2C12FDFE-330E-4956-A4B6-C24222DA5B38}" type="presParOf" srcId="{6F2693B9-96A3-41EC-811D-FE0FEB9A0BB4}" destId="{5FB238CE-82B4-4C3A-A7AC-0147209631A9}" srcOrd="0" destOrd="0" presId="urn:microsoft.com/office/officeart/2005/8/layout/hProcess11"/>
    <dgm:cxn modelId="{3AAC1CAF-8B45-4E50-8EA9-5E433003F9BA}" type="presParOf" srcId="{6F2693B9-96A3-41EC-811D-FE0FEB9A0BB4}" destId="{3C02F129-1088-4FC2-B4E2-4F2D1F973C1B}" srcOrd="1" destOrd="0" presId="urn:microsoft.com/office/officeart/2005/8/layout/hProcess11"/>
    <dgm:cxn modelId="{C4AF9D2B-D64D-4FDF-BBE0-A4BDE8D766EC}" type="presParOf" srcId="{6F2693B9-96A3-41EC-811D-FE0FEB9A0BB4}" destId="{C1582990-13EE-4C7D-BC18-D22D81833455}" srcOrd="2" destOrd="0" presId="urn:microsoft.com/office/officeart/2005/8/layout/hProcess11"/>
    <dgm:cxn modelId="{34A5AAA9-6D22-416F-814F-63391AA065EB}" type="presParOf" srcId="{739AD4F7-CCAC-4DC2-807D-5B39D2A13508}" destId="{BA2C094A-5ACC-44DA-A881-A2D1BF06F36C}" srcOrd="3" destOrd="0" presId="urn:microsoft.com/office/officeart/2005/8/layout/hProcess11"/>
    <dgm:cxn modelId="{46CFE6EE-13E0-4439-B35D-2BFEED31E437}" type="presParOf" srcId="{739AD4F7-CCAC-4DC2-807D-5B39D2A13508}" destId="{CCEF23F5-9D0C-4BFB-9F75-EF2FF850C0EC}" srcOrd="4" destOrd="0" presId="urn:microsoft.com/office/officeart/2005/8/layout/hProcess11"/>
    <dgm:cxn modelId="{765AA641-1DDA-4C53-9A8F-11036C5700A7}" type="presParOf" srcId="{CCEF23F5-9D0C-4BFB-9F75-EF2FF850C0EC}" destId="{7A7D0F21-F921-46EE-B348-803860B5117B}" srcOrd="0" destOrd="0" presId="urn:microsoft.com/office/officeart/2005/8/layout/hProcess11"/>
    <dgm:cxn modelId="{586FE0A1-F9CE-4917-9A7D-5A11B948F7D9}" type="presParOf" srcId="{CCEF23F5-9D0C-4BFB-9F75-EF2FF850C0EC}" destId="{F702DBEB-9796-4A8A-AC65-A482DE47B587}" srcOrd="1" destOrd="0" presId="urn:microsoft.com/office/officeart/2005/8/layout/hProcess11"/>
    <dgm:cxn modelId="{70FA4A3B-9A2C-4AA5-BE50-0BF44CA53AAC}" type="presParOf" srcId="{CCEF23F5-9D0C-4BFB-9F75-EF2FF850C0EC}" destId="{760EF431-0F14-48DC-A6F8-472D69EAA3E3}"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4EE7F9-D181-4A9E-BFE2-0099DC1BF71F}">
      <dsp:nvSpPr>
        <dsp:cNvPr id="0" name=""/>
        <dsp:cNvSpPr/>
      </dsp:nvSpPr>
      <dsp:spPr>
        <a:xfrm>
          <a:off x="631870" y="0"/>
          <a:ext cx="7161195" cy="4608511"/>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93BAA4-064D-4E9B-90EB-96A24520E79F}">
      <dsp:nvSpPr>
        <dsp:cNvPr id="0" name=""/>
        <dsp:cNvSpPr/>
      </dsp:nvSpPr>
      <dsp:spPr>
        <a:xfrm>
          <a:off x="4962" y="1382553"/>
          <a:ext cx="805264"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rtl="0">
            <a:lnSpc>
              <a:spcPct val="90000"/>
            </a:lnSpc>
            <a:spcBef>
              <a:spcPct val="0"/>
            </a:spcBef>
            <a:spcAft>
              <a:spcPct val="35000"/>
            </a:spcAft>
            <a:buNone/>
          </a:pPr>
          <a:r>
            <a:rPr lang="en-GB" sz="700" b="1" i="0" kern="1200"/>
            <a:t>2011-2014: first technical and E&amp;S studies for an EPC contract</a:t>
          </a:r>
          <a:endParaRPr lang="en-GB" sz="700" kern="1200"/>
        </a:p>
      </dsp:txBody>
      <dsp:txXfrm>
        <a:off x="44272" y="1421863"/>
        <a:ext cx="726644" cy="1764784"/>
      </dsp:txXfrm>
    </dsp:sp>
    <dsp:sp modelId="{48F2FB36-9B43-467F-970C-BCBC0260227B}">
      <dsp:nvSpPr>
        <dsp:cNvPr id="0" name=""/>
        <dsp:cNvSpPr/>
      </dsp:nvSpPr>
      <dsp:spPr>
        <a:xfrm>
          <a:off x="850489" y="1382553"/>
          <a:ext cx="805264"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rtl="0">
            <a:lnSpc>
              <a:spcPct val="90000"/>
            </a:lnSpc>
            <a:spcBef>
              <a:spcPct val="0"/>
            </a:spcBef>
            <a:spcAft>
              <a:spcPct val="35000"/>
            </a:spcAft>
            <a:buNone/>
          </a:pPr>
          <a:r>
            <a:rPr lang="en-GB" sz="700" b="1" i="0" kern="1200"/>
            <a:t>2014: IFC comes as transaction adviser to structure the PPP</a:t>
          </a:r>
          <a:endParaRPr lang="en-GB" sz="700" kern="1200"/>
        </a:p>
      </dsp:txBody>
      <dsp:txXfrm>
        <a:off x="889799" y="1421863"/>
        <a:ext cx="726644" cy="1764784"/>
      </dsp:txXfrm>
    </dsp:sp>
    <dsp:sp modelId="{992480F7-46EF-445C-A6B2-9B176E19A718}">
      <dsp:nvSpPr>
        <dsp:cNvPr id="0" name=""/>
        <dsp:cNvSpPr/>
      </dsp:nvSpPr>
      <dsp:spPr>
        <a:xfrm>
          <a:off x="1696017" y="1382553"/>
          <a:ext cx="805264"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rtl="0">
            <a:lnSpc>
              <a:spcPct val="90000"/>
            </a:lnSpc>
            <a:spcBef>
              <a:spcPct val="0"/>
            </a:spcBef>
            <a:spcAft>
              <a:spcPct val="35000"/>
            </a:spcAft>
            <a:buNone/>
          </a:pPr>
          <a:r>
            <a:rPr lang="en-GB" sz="700" b="1" i="0" kern="1200"/>
            <a:t>Sept 2015: Investor conference</a:t>
          </a:r>
          <a:endParaRPr lang="en-GB" sz="700" kern="1200"/>
        </a:p>
      </dsp:txBody>
      <dsp:txXfrm>
        <a:off x="1735327" y="1421863"/>
        <a:ext cx="726644" cy="1764784"/>
      </dsp:txXfrm>
    </dsp:sp>
    <dsp:sp modelId="{037F2005-B74C-4400-A18E-4478E6469E75}">
      <dsp:nvSpPr>
        <dsp:cNvPr id="0" name=""/>
        <dsp:cNvSpPr/>
      </dsp:nvSpPr>
      <dsp:spPr>
        <a:xfrm>
          <a:off x="2541544" y="1382553"/>
          <a:ext cx="805264"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rtl="0">
            <a:lnSpc>
              <a:spcPct val="90000"/>
            </a:lnSpc>
            <a:spcBef>
              <a:spcPct val="0"/>
            </a:spcBef>
            <a:spcAft>
              <a:spcPct val="35000"/>
            </a:spcAft>
            <a:buNone/>
          </a:pPr>
          <a:r>
            <a:rPr lang="en-GB" sz="700" b="1" i="0" kern="1200"/>
            <a:t>2015: Adoption of PPP Act </a:t>
          </a:r>
          <a:endParaRPr lang="en-GB" sz="700" kern="1200"/>
        </a:p>
      </dsp:txBody>
      <dsp:txXfrm>
        <a:off x="2580854" y="1421863"/>
        <a:ext cx="726644" cy="1764784"/>
      </dsp:txXfrm>
    </dsp:sp>
    <dsp:sp modelId="{48FFE338-F96A-4390-8129-CAA53F7CDDF8}">
      <dsp:nvSpPr>
        <dsp:cNvPr id="0" name=""/>
        <dsp:cNvSpPr/>
      </dsp:nvSpPr>
      <dsp:spPr>
        <a:xfrm>
          <a:off x="3387072" y="1382553"/>
          <a:ext cx="805264"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rtl="0">
            <a:lnSpc>
              <a:spcPct val="90000"/>
            </a:lnSpc>
            <a:spcBef>
              <a:spcPct val="0"/>
            </a:spcBef>
            <a:spcAft>
              <a:spcPct val="35000"/>
            </a:spcAft>
            <a:buNone/>
          </a:pPr>
          <a:r>
            <a:rPr lang="en-GB" sz="700" b="1" i="0" kern="1200"/>
            <a:t>2015/2017: feasibility study + revision of the E&amp;S studies to reach IFC standards</a:t>
          </a:r>
          <a:endParaRPr lang="en-GB" sz="700" kern="1200"/>
        </a:p>
      </dsp:txBody>
      <dsp:txXfrm>
        <a:off x="3426382" y="1421863"/>
        <a:ext cx="726644" cy="1764784"/>
      </dsp:txXfrm>
    </dsp:sp>
    <dsp:sp modelId="{49BDA074-74ED-49DA-A50C-54A399CE0925}">
      <dsp:nvSpPr>
        <dsp:cNvPr id="0" name=""/>
        <dsp:cNvSpPr/>
      </dsp:nvSpPr>
      <dsp:spPr>
        <a:xfrm>
          <a:off x="4232599" y="1382553"/>
          <a:ext cx="805264"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rtl="0">
            <a:lnSpc>
              <a:spcPct val="90000"/>
            </a:lnSpc>
            <a:spcBef>
              <a:spcPct val="0"/>
            </a:spcBef>
            <a:spcAft>
              <a:spcPct val="35000"/>
            </a:spcAft>
            <a:buNone/>
          </a:pPr>
          <a:r>
            <a:rPr lang="en-GB" sz="700" b="1" i="0" kern="1200" dirty="0"/>
            <a:t>Dec 2017: Feasibility study approved by PPP committee (necessary to launch the procurement process): </a:t>
          </a:r>
          <a:r>
            <a:rPr lang="en-GB" sz="700" b="1" i="0" u="sng" kern="1200" dirty="0"/>
            <a:t>decision taken to go for the PPP option</a:t>
          </a:r>
          <a:endParaRPr lang="en-GB" sz="700" kern="1200" dirty="0"/>
        </a:p>
      </dsp:txBody>
      <dsp:txXfrm>
        <a:off x="4271909" y="1421863"/>
        <a:ext cx="726644" cy="1764784"/>
      </dsp:txXfrm>
    </dsp:sp>
    <dsp:sp modelId="{EBA63215-8AA7-45A1-A426-489442F93ECC}">
      <dsp:nvSpPr>
        <dsp:cNvPr id="0" name=""/>
        <dsp:cNvSpPr/>
      </dsp:nvSpPr>
      <dsp:spPr>
        <a:xfrm>
          <a:off x="5078127" y="1382553"/>
          <a:ext cx="805264"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rtl="0">
            <a:lnSpc>
              <a:spcPct val="90000"/>
            </a:lnSpc>
            <a:spcBef>
              <a:spcPct val="0"/>
            </a:spcBef>
            <a:spcAft>
              <a:spcPct val="35000"/>
            </a:spcAft>
            <a:buNone/>
          </a:pPr>
          <a:r>
            <a:rPr lang="en-GB" sz="700" b="1" i="0" kern="1200"/>
            <a:t>May 2018: Invitation for pre-qualification</a:t>
          </a:r>
          <a:endParaRPr lang="en-GB" sz="700" kern="1200"/>
        </a:p>
      </dsp:txBody>
      <dsp:txXfrm>
        <a:off x="5117437" y="1421863"/>
        <a:ext cx="726644" cy="1764784"/>
      </dsp:txXfrm>
    </dsp:sp>
    <dsp:sp modelId="{D459B700-6CAA-473C-BD9F-4F0840545EB2}">
      <dsp:nvSpPr>
        <dsp:cNvPr id="0" name=""/>
        <dsp:cNvSpPr/>
      </dsp:nvSpPr>
      <dsp:spPr>
        <a:xfrm>
          <a:off x="5923654" y="1382553"/>
          <a:ext cx="805264"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rtl="0">
            <a:lnSpc>
              <a:spcPct val="90000"/>
            </a:lnSpc>
            <a:spcBef>
              <a:spcPct val="0"/>
            </a:spcBef>
            <a:spcAft>
              <a:spcPct val="35000"/>
            </a:spcAft>
            <a:buNone/>
          </a:pPr>
          <a:r>
            <a:rPr lang="en-GB" sz="700" b="1" i="0" kern="1200"/>
            <a:t>2018: Formal request for funding to DFIs (AFD and AfDB) for Viability Gap Funding</a:t>
          </a:r>
          <a:endParaRPr lang="en-GB" sz="700" kern="1200"/>
        </a:p>
      </dsp:txBody>
      <dsp:txXfrm>
        <a:off x="5962964" y="1421863"/>
        <a:ext cx="726644" cy="1764784"/>
      </dsp:txXfrm>
    </dsp:sp>
    <dsp:sp modelId="{B340F813-C2F3-4473-B5EB-2F7F90445440}">
      <dsp:nvSpPr>
        <dsp:cNvPr id="0" name=""/>
        <dsp:cNvSpPr/>
      </dsp:nvSpPr>
      <dsp:spPr>
        <a:xfrm>
          <a:off x="6769182" y="1382553"/>
          <a:ext cx="805264"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rtl="0">
            <a:lnSpc>
              <a:spcPct val="90000"/>
            </a:lnSpc>
            <a:spcBef>
              <a:spcPct val="0"/>
            </a:spcBef>
            <a:spcAft>
              <a:spcPct val="35000"/>
            </a:spcAft>
            <a:buNone/>
          </a:pPr>
          <a:r>
            <a:rPr lang="en-GB" sz="700" b="1" i="0" kern="1200"/>
            <a:t>Dec 2018: 4 consortia qualified</a:t>
          </a:r>
          <a:endParaRPr lang="en-GB" sz="700" kern="1200"/>
        </a:p>
      </dsp:txBody>
      <dsp:txXfrm>
        <a:off x="6808492" y="1421863"/>
        <a:ext cx="726644" cy="1764784"/>
      </dsp:txXfrm>
    </dsp:sp>
    <dsp:sp modelId="{83F9DF70-0751-4226-AC93-38D611385D6F}">
      <dsp:nvSpPr>
        <dsp:cNvPr id="0" name=""/>
        <dsp:cNvSpPr/>
      </dsp:nvSpPr>
      <dsp:spPr>
        <a:xfrm>
          <a:off x="7614709" y="1382553"/>
          <a:ext cx="805264"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rtl="0">
            <a:lnSpc>
              <a:spcPct val="90000"/>
            </a:lnSpc>
            <a:spcBef>
              <a:spcPct val="0"/>
            </a:spcBef>
            <a:spcAft>
              <a:spcPct val="35000"/>
            </a:spcAft>
            <a:buNone/>
          </a:pPr>
          <a:r>
            <a:rPr lang="en-GB" sz="700" b="1" i="0" kern="1200"/>
            <a:t>Sept 2019: project ready to launch the Request for Proposal (RfP)</a:t>
          </a:r>
          <a:endParaRPr lang="en-GB" sz="700" kern="1200"/>
        </a:p>
      </dsp:txBody>
      <dsp:txXfrm>
        <a:off x="7654019" y="1421863"/>
        <a:ext cx="726644" cy="17647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1E7D5E-E13A-44C6-B0A7-BA5672EF5D5B}">
      <dsp:nvSpPr>
        <dsp:cNvPr id="0" name=""/>
        <dsp:cNvSpPr/>
      </dsp:nvSpPr>
      <dsp:spPr>
        <a:xfrm>
          <a:off x="633161" y="0"/>
          <a:ext cx="7175832" cy="4608511"/>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513D010-FF07-47C9-9D34-1FC1126C3D2D}">
      <dsp:nvSpPr>
        <dsp:cNvPr id="0" name=""/>
        <dsp:cNvSpPr/>
      </dsp:nvSpPr>
      <dsp:spPr>
        <a:xfrm>
          <a:off x="4972" y="1382553"/>
          <a:ext cx="806910"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rtl="0">
            <a:lnSpc>
              <a:spcPct val="90000"/>
            </a:lnSpc>
            <a:spcBef>
              <a:spcPct val="0"/>
            </a:spcBef>
            <a:spcAft>
              <a:spcPct val="35000"/>
            </a:spcAft>
            <a:buNone/>
          </a:pPr>
          <a:r>
            <a:rPr lang="en-GB" sz="600" b="1" i="0" kern="1200"/>
            <a:t>2015: first interaction with IFC and UNRA</a:t>
          </a:r>
          <a:endParaRPr lang="en-GB" sz="600" kern="1200"/>
        </a:p>
      </dsp:txBody>
      <dsp:txXfrm>
        <a:off x="44362" y="1421943"/>
        <a:ext cx="728130" cy="1764624"/>
      </dsp:txXfrm>
    </dsp:sp>
    <dsp:sp modelId="{311C4C39-D648-46F6-94C5-48FD574C91D8}">
      <dsp:nvSpPr>
        <dsp:cNvPr id="0" name=""/>
        <dsp:cNvSpPr/>
      </dsp:nvSpPr>
      <dsp:spPr>
        <a:xfrm>
          <a:off x="852228" y="1382553"/>
          <a:ext cx="806910"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rtl="0">
            <a:lnSpc>
              <a:spcPct val="90000"/>
            </a:lnSpc>
            <a:spcBef>
              <a:spcPct val="0"/>
            </a:spcBef>
            <a:spcAft>
              <a:spcPct val="35000"/>
            </a:spcAft>
            <a:buNone/>
          </a:pPr>
          <a:r>
            <a:rPr lang="en-GB" sz="600" b="1" i="0" kern="1200"/>
            <a:t>April 2016: Identification mission AFD</a:t>
          </a:r>
          <a:endParaRPr lang="en-GB" sz="600" kern="1200"/>
        </a:p>
      </dsp:txBody>
      <dsp:txXfrm>
        <a:off x="891618" y="1421943"/>
        <a:ext cx="728130" cy="1764624"/>
      </dsp:txXfrm>
    </dsp:sp>
    <dsp:sp modelId="{57443DA9-BF3A-431F-9A30-42A64077AB17}">
      <dsp:nvSpPr>
        <dsp:cNvPr id="0" name=""/>
        <dsp:cNvSpPr/>
      </dsp:nvSpPr>
      <dsp:spPr>
        <a:xfrm>
          <a:off x="1699483" y="1382553"/>
          <a:ext cx="806910"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rtl="0">
            <a:lnSpc>
              <a:spcPct val="90000"/>
            </a:lnSpc>
            <a:spcBef>
              <a:spcPct val="0"/>
            </a:spcBef>
            <a:spcAft>
              <a:spcPct val="35000"/>
            </a:spcAft>
            <a:buNone/>
          </a:pPr>
          <a:r>
            <a:rPr lang="en-GB" sz="600" b="1" i="0" kern="1200"/>
            <a:t>January 2017: EC Decision to transfer EUR 60 million from the NIP to the AIP (this will be completed by EUR 31.05 million from RIP)</a:t>
          </a:r>
          <a:endParaRPr lang="en-GB" sz="600" kern="1200"/>
        </a:p>
      </dsp:txBody>
      <dsp:txXfrm>
        <a:off x="1738873" y="1421943"/>
        <a:ext cx="728130" cy="1764624"/>
      </dsp:txXfrm>
    </dsp:sp>
    <dsp:sp modelId="{A1AA7D7E-099F-447D-BAAF-3B13A8BD0C88}">
      <dsp:nvSpPr>
        <dsp:cNvPr id="0" name=""/>
        <dsp:cNvSpPr/>
      </dsp:nvSpPr>
      <dsp:spPr>
        <a:xfrm>
          <a:off x="2546739" y="1382553"/>
          <a:ext cx="806910"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rtl="0">
            <a:lnSpc>
              <a:spcPct val="90000"/>
            </a:lnSpc>
            <a:spcBef>
              <a:spcPct val="0"/>
            </a:spcBef>
            <a:spcAft>
              <a:spcPct val="35000"/>
            </a:spcAft>
            <a:buNone/>
          </a:pPr>
          <a:r>
            <a:rPr lang="en-GB" sz="600" b="1" i="0" kern="1200"/>
            <a:t>2017: Capacity building to UNRA on E&amp;S</a:t>
          </a:r>
          <a:endParaRPr lang="en-GB" sz="600" kern="1200"/>
        </a:p>
      </dsp:txBody>
      <dsp:txXfrm>
        <a:off x="2586129" y="1421943"/>
        <a:ext cx="728130" cy="1764624"/>
      </dsp:txXfrm>
    </dsp:sp>
    <dsp:sp modelId="{833FDAB5-B38A-4A11-A89E-A76E877F99B3}">
      <dsp:nvSpPr>
        <dsp:cNvPr id="0" name=""/>
        <dsp:cNvSpPr/>
      </dsp:nvSpPr>
      <dsp:spPr>
        <a:xfrm>
          <a:off x="3393995" y="1382553"/>
          <a:ext cx="806910"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rtl="0">
            <a:lnSpc>
              <a:spcPct val="90000"/>
            </a:lnSpc>
            <a:spcBef>
              <a:spcPct val="0"/>
            </a:spcBef>
            <a:spcAft>
              <a:spcPct val="35000"/>
            </a:spcAft>
            <a:buNone/>
          </a:pPr>
          <a:r>
            <a:rPr lang="en-GB" sz="600" b="1" i="0" kern="1200"/>
            <a:t>2017-2018: long discussion with stakeholders on the structure and E&amp;S issues</a:t>
          </a:r>
          <a:endParaRPr lang="en-GB" sz="600" kern="1200"/>
        </a:p>
      </dsp:txBody>
      <dsp:txXfrm>
        <a:off x="3433385" y="1421943"/>
        <a:ext cx="728130" cy="1764624"/>
      </dsp:txXfrm>
    </dsp:sp>
    <dsp:sp modelId="{215E8B38-C915-4056-A306-DFEB0F64258D}">
      <dsp:nvSpPr>
        <dsp:cNvPr id="0" name=""/>
        <dsp:cNvSpPr/>
      </dsp:nvSpPr>
      <dsp:spPr>
        <a:xfrm>
          <a:off x="4241250" y="1382553"/>
          <a:ext cx="806910"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rtl="0">
            <a:lnSpc>
              <a:spcPct val="90000"/>
            </a:lnSpc>
            <a:spcBef>
              <a:spcPct val="0"/>
            </a:spcBef>
            <a:spcAft>
              <a:spcPct val="35000"/>
            </a:spcAft>
            <a:buNone/>
          </a:pPr>
          <a:r>
            <a:rPr lang="en-GB" sz="600" b="1" i="0" kern="1200"/>
            <a:t>Oct 2018: AIP Board</a:t>
          </a:r>
          <a:endParaRPr lang="en-GB" sz="600" kern="1200"/>
        </a:p>
      </dsp:txBody>
      <dsp:txXfrm>
        <a:off x="4280640" y="1421943"/>
        <a:ext cx="728130" cy="1764624"/>
      </dsp:txXfrm>
    </dsp:sp>
    <dsp:sp modelId="{B24D831A-517B-484B-9D7B-0607E9D3265D}">
      <dsp:nvSpPr>
        <dsp:cNvPr id="0" name=""/>
        <dsp:cNvSpPr/>
      </dsp:nvSpPr>
      <dsp:spPr>
        <a:xfrm>
          <a:off x="5088506" y="1382553"/>
          <a:ext cx="806910"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rtl="0">
            <a:lnSpc>
              <a:spcPct val="90000"/>
            </a:lnSpc>
            <a:spcBef>
              <a:spcPct val="0"/>
            </a:spcBef>
            <a:spcAft>
              <a:spcPct val="35000"/>
            </a:spcAft>
            <a:buNone/>
          </a:pPr>
          <a:r>
            <a:rPr lang="en-GB" sz="600" b="1" i="0" kern="1200"/>
            <a:t>Nov 2018: AFD board</a:t>
          </a:r>
          <a:endParaRPr lang="en-GB" sz="600" kern="1200"/>
        </a:p>
      </dsp:txBody>
      <dsp:txXfrm>
        <a:off x="5127896" y="1421943"/>
        <a:ext cx="728130" cy="1764624"/>
      </dsp:txXfrm>
    </dsp:sp>
    <dsp:sp modelId="{0E05B0F9-169F-4C78-AF9A-0A650B012EF9}">
      <dsp:nvSpPr>
        <dsp:cNvPr id="0" name=""/>
        <dsp:cNvSpPr/>
      </dsp:nvSpPr>
      <dsp:spPr>
        <a:xfrm>
          <a:off x="5935762" y="1382553"/>
          <a:ext cx="806910"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rtl="0">
            <a:lnSpc>
              <a:spcPct val="90000"/>
            </a:lnSpc>
            <a:spcBef>
              <a:spcPct val="0"/>
            </a:spcBef>
            <a:spcAft>
              <a:spcPct val="35000"/>
            </a:spcAft>
            <a:buNone/>
          </a:pPr>
          <a:r>
            <a:rPr lang="en-GB" sz="600" b="1" i="0" kern="1200"/>
            <a:t>Dec 2018: Signature of PAGoDA with AFD</a:t>
          </a:r>
          <a:endParaRPr lang="en-GB" sz="600" kern="1200"/>
        </a:p>
      </dsp:txBody>
      <dsp:txXfrm>
        <a:off x="5975152" y="1421943"/>
        <a:ext cx="728130" cy="1764624"/>
      </dsp:txXfrm>
    </dsp:sp>
    <dsp:sp modelId="{14B7B1D1-938E-4380-A729-E1B9E43520E9}">
      <dsp:nvSpPr>
        <dsp:cNvPr id="0" name=""/>
        <dsp:cNvSpPr/>
      </dsp:nvSpPr>
      <dsp:spPr>
        <a:xfrm>
          <a:off x="6783017" y="1382553"/>
          <a:ext cx="806910"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rtl="0">
            <a:lnSpc>
              <a:spcPct val="90000"/>
            </a:lnSpc>
            <a:spcBef>
              <a:spcPct val="0"/>
            </a:spcBef>
            <a:spcAft>
              <a:spcPct val="35000"/>
            </a:spcAft>
            <a:buNone/>
          </a:pPr>
          <a:r>
            <a:rPr lang="en-GB" sz="600" b="1" i="0" kern="1200"/>
            <a:t>May 2019: EUR 2 million additional for Resettlement and livelihood restoration in two major slums on the alignment</a:t>
          </a:r>
          <a:endParaRPr lang="en-GB" sz="600" kern="1200"/>
        </a:p>
      </dsp:txBody>
      <dsp:txXfrm>
        <a:off x="6822407" y="1421943"/>
        <a:ext cx="728130" cy="1764624"/>
      </dsp:txXfrm>
    </dsp:sp>
    <dsp:sp modelId="{A911A187-4AF5-4F63-AB5D-CECDF3E8A69C}">
      <dsp:nvSpPr>
        <dsp:cNvPr id="0" name=""/>
        <dsp:cNvSpPr/>
      </dsp:nvSpPr>
      <dsp:spPr>
        <a:xfrm>
          <a:off x="7630273" y="1382553"/>
          <a:ext cx="806910" cy="18434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rtl="0">
            <a:lnSpc>
              <a:spcPct val="90000"/>
            </a:lnSpc>
            <a:spcBef>
              <a:spcPct val="0"/>
            </a:spcBef>
            <a:spcAft>
              <a:spcPct val="35000"/>
            </a:spcAft>
            <a:buNone/>
          </a:pPr>
          <a:r>
            <a:rPr lang="en-GB" sz="600" b="1" i="0" kern="1200"/>
            <a:t>2019: support to additional studies on E&amp;S, support to finalisation of the RfP</a:t>
          </a:r>
          <a:endParaRPr lang="en-GB" sz="600" kern="1200"/>
        </a:p>
      </dsp:txBody>
      <dsp:txXfrm>
        <a:off x="7669663" y="1421943"/>
        <a:ext cx="728130" cy="17646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2FE043-09D4-4B5D-B7AC-C35800042A18}">
      <dsp:nvSpPr>
        <dsp:cNvPr id="0" name=""/>
        <dsp:cNvSpPr/>
      </dsp:nvSpPr>
      <dsp:spPr>
        <a:xfrm rot="5400000">
          <a:off x="4785551" y="-2066631"/>
          <a:ext cx="1315590" cy="5552931"/>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Font typeface="Arial" panose="020B0604020202020204" pitchFamily="34" charset="0"/>
            <a:buChar char="•"/>
          </a:pPr>
          <a:r>
            <a:rPr lang="en-GB" sz="1400" b="1" kern="1200" dirty="0"/>
            <a:t>No hidden costs, no collaterals</a:t>
          </a:r>
        </a:p>
        <a:p>
          <a:pPr marL="114300" lvl="1" indent="-114300" algn="l" defTabSz="622300" rtl="0">
            <a:lnSpc>
              <a:spcPct val="90000"/>
            </a:lnSpc>
            <a:spcBef>
              <a:spcPct val="0"/>
            </a:spcBef>
            <a:spcAft>
              <a:spcPct val="15000"/>
            </a:spcAft>
            <a:buFont typeface="Arial" panose="020B0604020202020204" pitchFamily="34" charset="0"/>
            <a:buChar char="•"/>
          </a:pPr>
          <a:r>
            <a:rPr lang="en-GB" sz="1400" b="1" kern="1200" dirty="0"/>
            <a:t>High quality </a:t>
          </a:r>
          <a:r>
            <a:rPr lang="en-GB" sz="1400" kern="1200" dirty="0"/>
            <a:t>bidders</a:t>
          </a:r>
        </a:p>
        <a:p>
          <a:pPr marL="114300" lvl="1" indent="-114300" algn="l" defTabSz="622300" rtl="0">
            <a:lnSpc>
              <a:spcPct val="90000"/>
            </a:lnSpc>
            <a:spcBef>
              <a:spcPct val="0"/>
            </a:spcBef>
            <a:spcAft>
              <a:spcPct val="15000"/>
            </a:spcAft>
            <a:buFont typeface="Arial" panose="020B0604020202020204" pitchFamily="34" charset="0"/>
            <a:buChar char="•"/>
          </a:pPr>
          <a:r>
            <a:rPr lang="en-GB" sz="1400" b="1" kern="1200" dirty="0"/>
            <a:t>Affordable</a:t>
          </a:r>
          <a:r>
            <a:rPr lang="en-GB" sz="1400" kern="1200" dirty="0"/>
            <a:t> tolls</a:t>
          </a:r>
        </a:p>
        <a:p>
          <a:pPr marL="114300" lvl="1" indent="-114300" algn="l" defTabSz="622300" rtl="0">
            <a:lnSpc>
              <a:spcPct val="90000"/>
            </a:lnSpc>
            <a:spcBef>
              <a:spcPct val="0"/>
            </a:spcBef>
            <a:spcAft>
              <a:spcPct val="15000"/>
            </a:spcAft>
            <a:buFont typeface="Arial" panose="020B0604020202020204" pitchFamily="34" charset="0"/>
            <a:buChar char="•"/>
          </a:pPr>
          <a:r>
            <a:rPr lang="en-GB" sz="1400" b="1" kern="1200" dirty="0"/>
            <a:t>Maximized revenues </a:t>
          </a:r>
          <a:r>
            <a:rPr lang="en-GB" sz="1400" kern="1200" dirty="0"/>
            <a:t>for the Government.</a:t>
          </a:r>
        </a:p>
        <a:p>
          <a:pPr marL="114300" lvl="1" indent="-114300" algn="l" defTabSz="622300" rtl="0">
            <a:lnSpc>
              <a:spcPct val="90000"/>
            </a:lnSpc>
            <a:spcBef>
              <a:spcPct val="0"/>
            </a:spcBef>
            <a:spcAft>
              <a:spcPct val="15000"/>
            </a:spcAft>
            <a:buFont typeface="Arial" panose="020B0604020202020204" pitchFamily="34" charset="0"/>
            <a:buChar char="•"/>
          </a:pPr>
          <a:r>
            <a:rPr lang="en-GB" sz="1400" kern="1200" dirty="0"/>
            <a:t>Project designed as an </a:t>
          </a:r>
          <a:r>
            <a:rPr lang="en-GB" sz="1400" b="1" kern="1200" dirty="0"/>
            <a:t>economic corridor</a:t>
          </a:r>
        </a:p>
      </dsp:txBody>
      <dsp:txXfrm rot="-5400000">
        <a:off x="2666881" y="116261"/>
        <a:ext cx="5488709" cy="1187146"/>
      </dsp:txXfrm>
    </dsp:sp>
    <dsp:sp modelId="{C953C61C-93B6-4776-AE6C-F0B349EDCBEE}">
      <dsp:nvSpPr>
        <dsp:cNvPr id="0" name=""/>
        <dsp:cNvSpPr/>
      </dsp:nvSpPr>
      <dsp:spPr>
        <a:xfrm>
          <a:off x="456643" y="2144"/>
          <a:ext cx="2210236" cy="14153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rtl="0">
            <a:lnSpc>
              <a:spcPct val="90000"/>
            </a:lnSpc>
            <a:spcBef>
              <a:spcPct val="0"/>
            </a:spcBef>
            <a:spcAft>
              <a:spcPct val="35000"/>
            </a:spcAft>
            <a:buNone/>
          </a:pPr>
          <a:r>
            <a:rPr lang="en-GB" sz="1600" b="1" kern="1200" dirty="0"/>
            <a:t>The proposed model</a:t>
          </a:r>
        </a:p>
      </dsp:txBody>
      <dsp:txXfrm>
        <a:off x="525736" y="71237"/>
        <a:ext cx="2072050" cy="1277194"/>
      </dsp:txXfrm>
    </dsp:sp>
    <dsp:sp modelId="{041BED63-2F4A-49DD-A710-3294B5B5124A}">
      <dsp:nvSpPr>
        <dsp:cNvPr id="0" name=""/>
        <dsp:cNvSpPr/>
      </dsp:nvSpPr>
      <dsp:spPr>
        <a:xfrm rot="5400000">
          <a:off x="4877163" y="-580481"/>
          <a:ext cx="1132304" cy="5552931"/>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Char char="•"/>
          </a:pPr>
          <a:r>
            <a:rPr lang="en-GB" sz="1400" b="1" kern="1200" dirty="0"/>
            <a:t>Decongestion </a:t>
          </a:r>
          <a:r>
            <a:rPr lang="en-GB" sz="1400" kern="1200" dirty="0"/>
            <a:t>&amp; </a:t>
          </a:r>
          <a:r>
            <a:rPr lang="en-GB" sz="1400" b="1" kern="1200" dirty="0"/>
            <a:t>improved transit</a:t>
          </a:r>
        </a:p>
        <a:p>
          <a:pPr marL="114300" lvl="1" indent="-114300" algn="l" defTabSz="622300" rtl="0">
            <a:lnSpc>
              <a:spcPct val="90000"/>
            </a:lnSpc>
            <a:spcBef>
              <a:spcPct val="0"/>
            </a:spcBef>
            <a:spcAft>
              <a:spcPct val="15000"/>
            </a:spcAft>
            <a:buChar char="•"/>
          </a:pPr>
          <a:r>
            <a:rPr lang="en-GB" sz="1400" kern="1200" dirty="0"/>
            <a:t>Lower cost of doing </a:t>
          </a:r>
          <a:r>
            <a:rPr lang="en-GB" sz="1400" b="1" kern="1200" dirty="0"/>
            <a:t>business</a:t>
          </a:r>
        </a:p>
        <a:p>
          <a:pPr marL="114300" lvl="1" indent="-114300" algn="l" defTabSz="622300" rtl="0">
            <a:lnSpc>
              <a:spcPct val="90000"/>
            </a:lnSpc>
            <a:spcBef>
              <a:spcPct val="0"/>
            </a:spcBef>
            <a:spcAft>
              <a:spcPct val="15000"/>
            </a:spcAft>
            <a:buChar char="•"/>
          </a:pPr>
          <a:r>
            <a:rPr lang="en-GB" sz="1400" kern="1200" dirty="0"/>
            <a:t>Enhanced </a:t>
          </a:r>
          <a:r>
            <a:rPr lang="en-GB" sz="1400" b="1" kern="1200" dirty="0"/>
            <a:t>regional integration </a:t>
          </a:r>
          <a:r>
            <a:rPr lang="en-GB" sz="1400" kern="1200" dirty="0"/>
            <a:t>and </a:t>
          </a:r>
          <a:r>
            <a:rPr lang="en-GB" sz="1400" b="1" kern="1200" dirty="0"/>
            <a:t>trade</a:t>
          </a:r>
        </a:p>
      </dsp:txBody>
      <dsp:txXfrm rot="-5400000">
        <a:off x="2666850" y="1685107"/>
        <a:ext cx="5497656" cy="1021754"/>
      </dsp:txXfrm>
    </dsp:sp>
    <dsp:sp modelId="{B7BE5D26-1D6D-4BFE-94F5-FF83717EDFFF}">
      <dsp:nvSpPr>
        <dsp:cNvPr id="0" name=""/>
        <dsp:cNvSpPr/>
      </dsp:nvSpPr>
      <dsp:spPr>
        <a:xfrm>
          <a:off x="456643" y="1488293"/>
          <a:ext cx="2210205" cy="14153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rtl="0">
            <a:lnSpc>
              <a:spcPct val="90000"/>
            </a:lnSpc>
            <a:spcBef>
              <a:spcPct val="0"/>
            </a:spcBef>
            <a:spcAft>
              <a:spcPct val="35000"/>
            </a:spcAft>
            <a:buNone/>
          </a:pPr>
          <a:r>
            <a:rPr lang="en-GB" sz="1600" b="1" kern="1200" dirty="0"/>
            <a:t>A contribution to GDP growth</a:t>
          </a:r>
        </a:p>
      </dsp:txBody>
      <dsp:txXfrm>
        <a:off x="525736" y="1557386"/>
        <a:ext cx="2072019" cy="1277194"/>
      </dsp:txXfrm>
    </dsp:sp>
    <dsp:sp modelId="{7563C28A-888C-402E-819E-4C125C973115}">
      <dsp:nvSpPr>
        <dsp:cNvPr id="0" name=""/>
        <dsp:cNvSpPr/>
      </dsp:nvSpPr>
      <dsp:spPr>
        <a:xfrm rot="5400000">
          <a:off x="4871072" y="905667"/>
          <a:ext cx="1132304" cy="5552931"/>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Char char="•"/>
          </a:pPr>
          <a:r>
            <a:rPr lang="en-GB" sz="1400" kern="1200" dirty="0"/>
            <a:t>Concessionaire </a:t>
          </a:r>
          <a:r>
            <a:rPr lang="en-GB" sz="1400" b="1" kern="1200" dirty="0"/>
            <a:t>obligations </a:t>
          </a:r>
          <a:r>
            <a:rPr lang="en-GB" sz="1400" kern="1200" dirty="0"/>
            <a:t>towards the Government</a:t>
          </a:r>
        </a:p>
        <a:p>
          <a:pPr marL="114300" lvl="1" indent="-114300" algn="l" defTabSz="622300" rtl="0">
            <a:lnSpc>
              <a:spcPct val="90000"/>
            </a:lnSpc>
            <a:spcBef>
              <a:spcPct val="0"/>
            </a:spcBef>
            <a:spcAft>
              <a:spcPct val="15000"/>
            </a:spcAft>
            <a:buChar char="•"/>
          </a:pPr>
          <a:r>
            <a:rPr lang="en-GB" sz="1400" b="1" kern="1200" dirty="0"/>
            <a:t>Government keeps control</a:t>
          </a:r>
        </a:p>
      </dsp:txBody>
      <dsp:txXfrm rot="-5400000">
        <a:off x="2660759" y="3171256"/>
        <a:ext cx="5497656" cy="1021754"/>
      </dsp:txXfrm>
    </dsp:sp>
    <dsp:sp modelId="{8ADBFE50-1262-4BAF-9B8A-44131FCEBE72}">
      <dsp:nvSpPr>
        <dsp:cNvPr id="0" name=""/>
        <dsp:cNvSpPr/>
      </dsp:nvSpPr>
      <dsp:spPr>
        <a:xfrm>
          <a:off x="456643" y="2974443"/>
          <a:ext cx="2204114" cy="14153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rtl="0">
            <a:lnSpc>
              <a:spcPct val="90000"/>
            </a:lnSpc>
            <a:spcBef>
              <a:spcPct val="0"/>
            </a:spcBef>
            <a:spcAft>
              <a:spcPct val="35000"/>
            </a:spcAft>
            <a:buNone/>
          </a:pPr>
          <a:r>
            <a:rPr lang="en-GB" sz="1600" b="1" kern="1200" dirty="0"/>
            <a:t>A concessionaire accountable to Government</a:t>
          </a:r>
        </a:p>
      </dsp:txBody>
      <dsp:txXfrm>
        <a:off x="525736" y="3043536"/>
        <a:ext cx="2065928" cy="12771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03626B-96C5-47F8-A612-A2DF3064F9F2}">
      <dsp:nvSpPr>
        <dsp:cNvPr id="0" name=""/>
        <dsp:cNvSpPr/>
      </dsp:nvSpPr>
      <dsp:spPr>
        <a:xfrm rot="5400000">
          <a:off x="4721772" y="-1935191"/>
          <a:ext cx="1113873"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Char char="•"/>
          </a:pPr>
          <a:r>
            <a:rPr lang="en-GB" sz="1400" b="0" i="0" kern="1200" dirty="0"/>
            <a:t>Mitigate the serious </a:t>
          </a:r>
          <a:r>
            <a:rPr lang="en-GB" sz="1400" b="1" i="0" kern="1200" dirty="0"/>
            <a:t>environmental and social challenge</a:t>
          </a:r>
          <a:r>
            <a:rPr lang="en-GB" sz="1400" b="0" i="0" kern="1200" dirty="0"/>
            <a:t>s </a:t>
          </a:r>
          <a:endParaRPr lang="en-GB" sz="1400" b="0" kern="1200" dirty="0"/>
        </a:p>
        <a:p>
          <a:pPr marL="114300" lvl="1" indent="-114300" algn="l" defTabSz="622300" rtl="0">
            <a:lnSpc>
              <a:spcPct val="90000"/>
            </a:lnSpc>
            <a:spcBef>
              <a:spcPct val="0"/>
            </a:spcBef>
            <a:spcAft>
              <a:spcPct val="15000"/>
            </a:spcAft>
            <a:buChar char="•"/>
          </a:pPr>
          <a:r>
            <a:rPr lang="en-GB" sz="1400" b="0" i="0" kern="1200" dirty="0"/>
            <a:t>Maximise </a:t>
          </a:r>
          <a:r>
            <a:rPr lang="en-GB" sz="1400" b="1" i="0" kern="1200" dirty="0"/>
            <a:t>inclusive economic benefit </a:t>
          </a:r>
          <a:r>
            <a:rPr lang="en-GB" sz="1400" b="0" i="0" kern="1200" dirty="0"/>
            <a:t>of the project</a:t>
          </a:r>
          <a:endParaRPr lang="en-GB" sz="1400" b="0" kern="1200" dirty="0"/>
        </a:p>
        <a:p>
          <a:pPr marL="114300" lvl="1" indent="-114300" algn="l" defTabSz="622300" rtl="0">
            <a:lnSpc>
              <a:spcPct val="90000"/>
            </a:lnSpc>
            <a:spcBef>
              <a:spcPct val="0"/>
            </a:spcBef>
            <a:spcAft>
              <a:spcPct val="15000"/>
            </a:spcAft>
            <a:buChar char="•"/>
          </a:pPr>
          <a:r>
            <a:rPr lang="en-GB" sz="1400" b="0" i="0" kern="1200" dirty="0"/>
            <a:t>Improve </a:t>
          </a:r>
          <a:r>
            <a:rPr lang="en-GB" sz="1400" b="1" i="0" kern="1200" dirty="0"/>
            <a:t>road safety</a:t>
          </a:r>
          <a:endParaRPr lang="en-GB" sz="1400" b="1" kern="1200" dirty="0"/>
        </a:p>
      </dsp:txBody>
      <dsp:txXfrm rot="-5400000">
        <a:off x="2645237" y="195719"/>
        <a:ext cx="5212569" cy="1005123"/>
      </dsp:txXfrm>
    </dsp:sp>
    <dsp:sp modelId="{8B68D1E9-CF91-42F5-B375-16CC88048381}">
      <dsp:nvSpPr>
        <dsp:cNvPr id="0" name=""/>
        <dsp:cNvSpPr/>
      </dsp:nvSpPr>
      <dsp:spPr>
        <a:xfrm>
          <a:off x="317418" y="2109"/>
          <a:ext cx="2327818" cy="139234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ctr" defTabSz="933450" rtl="0">
            <a:lnSpc>
              <a:spcPct val="90000"/>
            </a:lnSpc>
            <a:spcBef>
              <a:spcPct val="0"/>
            </a:spcBef>
            <a:spcAft>
              <a:spcPct val="35000"/>
            </a:spcAft>
            <a:buNone/>
          </a:pPr>
          <a:r>
            <a:rPr lang="en-GB" sz="2100" b="1" i="0" kern="1200" dirty="0"/>
            <a:t>Best international practices</a:t>
          </a:r>
          <a:endParaRPr lang="en-GB" sz="2100" kern="1200" dirty="0"/>
        </a:p>
      </dsp:txBody>
      <dsp:txXfrm>
        <a:off x="385386" y="70077"/>
        <a:ext cx="2191882" cy="1256405"/>
      </dsp:txXfrm>
    </dsp:sp>
    <dsp:sp modelId="{55038B79-F2CC-40E1-A541-08F64EEDDBBB}">
      <dsp:nvSpPr>
        <dsp:cNvPr id="0" name=""/>
        <dsp:cNvSpPr/>
      </dsp:nvSpPr>
      <dsp:spPr>
        <a:xfrm rot="5400000">
          <a:off x="4721772" y="-473232"/>
          <a:ext cx="1113873"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Char char="•"/>
          </a:pPr>
          <a:r>
            <a:rPr lang="en-GB" sz="1400" b="0" i="0" kern="1200" dirty="0"/>
            <a:t>At least 30% of works subcontracted to </a:t>
          </a:r>
          <a:r>
            <a:rPr lang="en-GB" sz="1400" b="1" i="0" kern="1200" dirty="0"/>
            <a:t>Ugandan companies </a:t>
          </a:r>
          <a:r>
            <a:rPr lang="en-GB" sz="1400" b="0" i="0" kern="1200" dirty="0"/>
            <a:t>under BUBU Policy</a:t>
          </a:r>
          <a:endParaRPr lang="en-GB" sz="1400" b="0" kern="1200" dirty="0"/>
        </a:p>
        <a:p>
          <a:pPr marL="114300" lvl="1" indent="-114300" algn="l" defTabSz="622300" rtl="0">
            <a:lnSpc>
              <a:spcPct val="90000"/>
            </a:lnSpc>
            <a:spcBef>
              <a:spcPct val="0"/>
            </a:spcBef>
            <a:spcAft>
              <a:spcPct val="15000"/>
            </a:spcAft>
            <a:buChar char="•"/>
          </a:pPr>
          <a:r>
            <a:rPr lang="en-GB" sz="1400" b="0" i="0" kern="1200" dirty="0"/>
            <a:t>Creation of at least </a:t>
          </a:r>
          <a:r>
            <a:rPr lang="en-GB" sz="1400" b="1" i="0" kern="1200" dirty="0"/>
            <a:t>1500 direct jobs</a:t>
          </a:r>
          <a:r>
            <a:rPr lang="en-GB" sz="1400" b="0" i="0" kern="1200" dirty="0"/>
            <a:t> during construction and </a:t>
          </a:r>
          <a:r>
            <a:rPr lang="en-GB" sz="1400" b="1" i="0" kern="1200" dirty="0"/>
            <a:t>250 direct jobs </a:t>
          </a:r>
          <a:r>
            <a:rPr lang="en-GB" sz="1400" b="0" i="0" kern="1200" dirty="0"/>
            <a:t>during operation</a:t>
          </a:r>
          <a:endParaRPr lang="en-GB" sz="1400" b="0" kern="1200" dirty="0"/>
        </a:p>
      </dsp:txBody>
      <dsp:txXfrm rot="-5400000">
        <a:off x="2645237" y="1657678"/>
        <a:ext cx="5212569" cy="1005123"/>
      </dsp:txXfrm>
    </dsp:sp>
    <dsp:sp modelId="{F8BA004E-7E9D-4B9B-9EA0-81FDB3F3FCF0}">
      <dsp:nvSpPr>
        <dsp:cNvPr id="0" name=""/>
        <dsp:cNvSpPr/>
      </dsp:nvSpPr>
      <dsp:spPr>
        <a:xfrm>
          <a:off x="317418" y="1464068"/>
          <a:ext cx="2327818" cy="139234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ctr" defTabSz="933450" rtl="0">
            <a:lnSpc>
              <a:spcPct val="90000"/>
            </a:lnSpc>
            <a:spcBef>
              <a:spcPct val="0"/>
            </a:spcBef>
            <a:spcAft>
              <a:spcPct val="35000"/>
            </a:spcAft>
            <a:buNone/>
          </a:pPr>
          <a:r>
            <a:rPr lang="en-GB" sz="2100" b="1" i="0" kern="1200"/>
            <a:t>Local content</a:t>
          </a:r>
          <a:endParaRPr lang="en-GB" sz="2100" kern="1200"/>
        </a:p>
      </dsp:txBody>
      <dsp:txXfrm>
        <a:off x="385386" y="1532036"/>
        <a:ext cx="2191882" cy="1256405"/>
      </dsp:txXfrm>
    </dsp:sp>
    <dsp:sp modelId="{C0182AFA-ADF7-48EE-BBF1-F26BE9E857BE}">
      <dsp:nvSpPr>
        <dsp:cNvPr id="0" name=""/>
        <dsp:cNvSpPr/>
      </dsp:nvSpPr>
      <dsp:spPr>
        <a:xfrm rot="5400000">
          <a:off x="4721772" y="988726"/>
          <a:ext cx="1113873"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Char char="•"/>
          </a:pPr>
          <a:r>
            <a:rPr lang="en-GB" sz="1400" b="1" i="0" kern="1200" dirty="0"/>
            <a:t>Pioneering </a:t>
          </a:r>
          <a:r>
            <a:rPr lang="en-GB" sz="1400" b="0" i="0" kern="1200" dirty="0"/>
            <a:t>and </a:t>
          </a:r>
          <a:r>
            <a:rPr lang="en-GB" sz="1400" b="1" i="0" kern="1200" dirty="0"/>
            <a:t>innovative </a:t>
          </a:r>
          <a:r>
            <a:rPr lang="en-GB" sz="1400" b="0" i="0" kern="1200" dirty="0"/>
            <a:t>for industrialisation</a:t>
          </a:r>
          <a:endParaRPr lang="en-GB" sz="1400" b="0" kern="1200" dirty="0"/>
        </a:p>
        <a:p>
          <a:pPr marL="114300" lvl="1" indent="-114300" algn="l" defTabSz="622300" rtl="0">
            <a:lnSpc>
              <a:spcPct val="90000"/>
            </a:lnSpc>
            <a:spcBef>
              <a:spcPct val="0"/>
            </a:spcBef>
            <a:spcAft>
              <a:spcPct val="15000"/>
            </a:spcAft>
            <a:buChar char="•"/>
          </a:pPr>
          <a:r>
            <a:rPr lang="en-GB" sz="1400" b="0" i="0" kern="1200" dirty="0"/>
            <a:t>Gain/retain the </a:t>
          </a:r>
          <a:r>
            <a:rPr lang="en-GB" sz="1400" b="1" i="0" kern="1200" dirty="0"/>
            <a:t>confidence of quality investors </a:t>
          </a:r>
          <a:r>
            <a:rPr lang="en-GB" sz="1400" b="0" i="0" kern="1200" dirty="0"/>
            <a:t>and longstanding partners</a:t>
          </a:r>
          <a:endParaRPr lang="en-GB" sz="1400" b="0" kern="1200" dirty="0"/>
        </a:p>
      </dsp:txBody>
      <dsp:txXfrm rot="-5400000">
        <a:off x="2645237" y="3119637"/>
        <a:ext cx="5212569" cy="1005123"/>
      </dsp:txXfrm>
    </dsp:sp>
    <dsp:sp modelId="{FA17800B-53EB-4F2E-BF07-5FC0DE1C1AC2}">
      <dsp:nvSpPr>
        <dsp:cNvPr id="0" name=""/>
        <dsp:cNvSpPr/>
      </dsp:nvSpPr>
      <dsp:spPr>
        <a:xfrm>
          <a:off x="317418" y="2926027"/>
          <a:ext cx="2327818" cy="139234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ctr" defTabSz="933450" rtl="0">
            <a:lnSpc>
              <a:spcPct val="90000"/>
            </a:lnSpc>
            <a:spcBef>
              <a:spcPct val="0"/>
            </a:spcBef>
            <a:spcAft>
              <a:spcPct val="35000"/>
            </a:spcAft>
            <a:buNone/>
          </a:pPr>
          <a:r>
            <a:rPr lang="en-GB" sz="2100" b="1" i="0" kern="1200"/>
            <a:t>The first PPP in Uganda </a:t>
          </a:r>
          <a:endParaRPr lang="en-GB" sz="2100" kern="1200"/>
        </a:p>
      </dsp:txBody>
      <dsp:txXfrm>
        <a:off x="385386" y="2993995"/>
        <a:ext cx="2191882" cy="125640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6D19AD-757B-4E74-87DB-A400403C4646}">
      <dsp:nvSpPr>
        <dsp:cNvPr id="0" name=""/>
        <dsp:cNvSpPr/>
      </dsp:nvSpPr>
      <dsp:spPr>
        <a:xfrm>
          <a:off x="0" y="288033"/>
          <a:ext cx="7673834" cy="432048"/>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3336857-45CD-4E02-B083-C02F5E902F4A}">
      <dsp:nvSpPr>
        <dsp:cNvPr id="0" name=""/>
        <dsp:cNvSpPr/>
      </dsp:nvSpPr>
      <dsp:spPr>
        <a:xfrm>
          <a:off x="3372" y="0"/>
          <a:ext cx="2225711" cy="4320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b" anchorCtr="0">
          <a:noAutofit/>
        </a:bodyPr>
        <a:lstStyle/>
        <a:p>
          <a:pPr marL="0" lvl="0" indent="0" algn="ctr" defTabSz="444500" rtl="0">
            <a:lnSpc>
              <a:spcPct val="90000"/>
            </a:lnSpc>
            <a:spcBef>
              <a:spcPct val="0"/>
            </a:spcBef>
            <a:spcAft>
              <a:spcPct val="35000"/>
            </a:spcAft>
            <a:buNone/>
          </a:pPr>
          <a:r>
            <a:rPr lang="en-GB" sz="1000" b="1" i="0" kern="1200"/>
            <a:t>Debt ceiling</a:t>
          </a:r>
          <a:endParaRPr lang="en-GB" sz="1000" kern="1200"/>
        </a:p>
      </dsp:txBody>
      <dsp:txXfrm>
        <a:off x="3372" y="0"/>
        <a:ext cx="2225711" cy="432048"/>
      </dsp:txXfrm>
    </dsp:sp>
    <dsp:sp modelId="{7AFBF8AA-5425-4ADA-AFDE-CCFC159DCCD9}">
      <dsp:nvSpPr>
        <dsp:cNvPr id="0" name=""/>
        <dsp:cNvSpPr/>
      </dsp:nvSpPr>
      <dsp:spPr>
        <a:xfrm>
          <a:off x="1062222" y="486054"/>
          <a:ext cx="108012" cy="10801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B238CE-82B4-4C3A-A7AC-0147209631A9}">
      <dsp:nvSpPr>
        <dsp:cNvPr id="0" name=""/>
        <dsp:cNvSpPr/>
      </dsp:nvSpPr>
      <dsp:spPr>
        <a:xfrm>
          <a:off x="2340369" y="648072"/>
          <a:ext cx="2225711" cy="4320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t" anchorCtr="0">
          <a:noAutofit/>
        </a:bodyPr>
        <a:lstStyle/>
        <a:p>
          <a:pPr marL="0" lvl="0" indent="0" algn="ctr" defTabSz="444500" rtl="0">
            <a:lnSpc>
              <a:spcPct val="90000"/>
            </a:lnSpc>
            <a:spcBef>
              <a:spcPct val="0"/>
            </a:spcBef>
            <a:spcAft>
              <a:spcPct val="35000"/>
            </a:spcAft>
            <a:buNone/>
          </a:pPr>
          <a:r>
            <a:rPr lang="en-GB" sz="1000" b="1" i="0" kern="1200"/>
            <a:t>Completion of UNRA road programme</a:t>
          </a:r>
          <a:endParaRPr lang="en-GB" sz="1000" kern="1200"/>
        </a:p>
      </dsp:txBody>
      <dsp:txXfrm>
        <a:off x="2340369" y="648072"/>
        <a:ext cx="2225711" cy="432048"/>
      </dsp:txXfrm>
    </dsp:sp>
    <dsp:sp modelId="{3C02F129-1088-4FC2-B4E2-4F2D1F973C1B}">
      <dsp:nvSpPr>
        <dsp:cNvPr id="0" name=""/>
        <dsp:cNvSpPr/>
      </dsp:nvSpPr>
      <dsp:spPr>
        <a:xfrm>
          <a:off x="3399219" y="486054"/>
          <a:ext cx="108012" cy="10801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7D0F21-F921-46EE-B348-803860B5117B}">
      <dsp:nvSpPr>
        <dsp:cNvPr id="0" name=""/>
        <dsp:cNvSpPr/>
      </dsp:nvSpPr>
      <dsp:spPr>
        <a:xfrm>
          <a:off x="4677366" y="0"/>
          <a:ext cx="2225711" cy="4320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b" anchorCtr="0">
          <a:noAutofit/>
        </a:bodyPr>
        <a:lstStyle/>
        <a:p>
          <a:pPr marL="0" lvl="0" indent="0" algn="ctr" defTabSz="444500" rtl="0">
            <a:lnSpc>
              <a:spcPct val="90000"/>
            </a:lnSpc>
            <a:spcBef>
              <a:spcPct val="0"/>
            </a:spcBef>
            <a:spcAft>
              <a:spcPct val="35000"/>
            </a:spcAft>
            <a:buNone/>
          </a:pPr>
          <a:r>
            <a:rPr lang="en-GB" sz="1000" b="1" i="0" kern="1200"/>
            <a:t>Successful fees for IFC	</a:t>
          </a:r>
          <a:endParaRPr lang="en-GB" sz="1000" kern="1200"/>
        </a:p>
      </dsp:txBody>
      <dsp:txXfrm>
        <a:off x="4677366" y="0"/>
        <a:ext cx="2225711" cy="432048"/>
      </dsp:txXfrm>
    </dsp:sp>
    <dsp:sp modelId="{F702DBEB-9796-4A8A-AC65-A482DE47B587}">
      <dsp:nvSpPr>
        <dsp:cNvPr id="0" name=""/>
        <dsp:cNvSpPr/>
      </dsp:nvSpPr>
      <dsp:spPr>
        <a:xfrm>
          <a:off x="5736216" y="486054"/>
          <a:ext cx="108012" cy="10801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a:defRPr/>
            </a:pPr>
            <a:endParaRPr lang="en-US">
              <a:solidFill>
                <a:srgbClr val="FFFFFF"/>
              </a:solidFill>
            </a:endParaRPr>
          </a:p>
        </p:txBody>
      </p:sp>
      <p:pic>
        <p:nvPicPr>
          <p:cNvPr id="3086"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63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pPr lvl="0"/>
            <a:r>
              <a:rPr lang="en-US" altLang="en-US" noProof="0"/>
              <a:t>Click to edit Master title style</a:t>
            </a:r>
            <a:endParaRPr lang="en-GB" altLang="en-US" noProof="0"/>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pPr lvl="0"/>
            <a:r>
              <a:rPr lang="en-US" altLang="en-US" noProof="0"/>
              <a:t>Click to edit Master subtitle style</a:t>
            </a:r>
            <a:endParaRPr lang="en-GB" altLang="en-US" noProof="0"/>
          </a:p>
        </p:txBody>
      </p:sp>
      <p:sp>
        <p:nvSpPr>
          <p:cNvPr id="3078" name="Rectangle 6"/>
          <p:cNvSpPr>
            <a:spLocks noGrp="1" noChangeArrowheads="1"/>
          </p:cNvSpPr>
          <p:nvPr>
            <p:ph type="dt" sz="half" idx="2"/>
          </p:nvPr>
        </p:nvSpPr>
        <p:spPr/>
        <p:txBody>
          <a:bodyPr/>
          <a:lstStyle>
            <a:lvl1pPr>
              <a:defRPr sz="1200" b="1">
                <a:solidFill>
                  <a:schemeClr val="bg1"/>
                </a:solidFill>
                <a:latin typeface="+mn-lt"/>
              </a:defRPr>
            </a:lvl1pPr>
          </a:lstStyle>
          <a:p>
            <a:endParaRPr lang="en-GB" altLang="en-US">
              <a:solidFill>
                <a:srgbClr val="FFFFFF"/>
              </a:solidFill>
            </a:endParaRPr>
          </a:p>
        </p:txBody>
      </p:sp>
      <p:sp>
        <p:nvSpPr>
          <p:cNvPr id="3079" name="Rectangle 7"/>
          <p:cNvSpPr>
            <a:spLocks noGrp="1" noChangeArrowheads="1"/>
          </p:cNvSpPr>
          <p:nvPr>
            <p:ph type="ftr" sz="quarter" idx="3"/>
          </p:nvPr>
        </p:nvSpPr>
        <p:spPr/>
        <p:txBody>
          <a:bodyPr/>
          <a:lstStyle>
            <a:lvl1pPr>
              <a:defRPr>
                <a:solidFill>
                  <a:schemeClr val="bg1"/>
                </a:solidFill>
                <a:latin typeface="+mn-lt"/>
              </a:defRPr>
            </a:lvl1pPr>
          </a:lstStyle>
          <a:p>
            <a:endParaRPr lang="en-GB" altLang="en-US">
              <a:solidFill>
                <a:srgbClr val="FFFFFF"/>
              </a:solidFill>
            </a:endParaRPr>
          </a:p>
        </p:txBody>
      </p:sp>
      <p:sp>
        <p:nvSpPr>
          <p:cNvPr id="3080" name="Rectangle 8"/>
          <p:cNvSpPr>
            <a:spLocks noGrp="1" noChangeArrowheads="1"/>
          </p:cNvSpPr>
          <p:nvPr>
            <p:ph type="sldNum" sz="quarter" idx="4"/>
          </p:nvPr>
        </p:nvSpPr>
        <p:spPr/>
        <p:txBody>
          <a:bodyPr/>
          <a:lstStyle>
            <a:lvl1pPr>
              <a:defRPr>
                <a:solidFill>
                  <a:schemeClr val="bg1"/>
                </a:solidFill>
                <a:latin typeface="+mn-lt"/>
              </a:defRPr>
            </a:lvl1pPr>
          </a:lstStyle>
          <a:p>
            <a:fld id="{C8FDBFFF-EBCA-4879-98B7-EF50AEA809AD}" type="slidenum">
              <a:rPr lang="en-GB" altLang="en-US">
                <a:solidFill>
                  <a:srgbClr val="FFFFFF"/>
                </a:solidFill>
              </a:rPr>
              <a:pPr/>
              <a:t>‹#›</a:t>
            </a:fld>
            <a:endParaRPr lang="en-GB" altLang="en-US">
              <a:solidFill>
                <a:srgbClr val="FFFFFF"/>
              </a:solidFill>
            </a:endParaRPr>
          </a:p>
        </p:txBody>
      </p:sp>
      <p:sp>
        <p:nvSpPr>
          <p:cNvPr id="7" name="Rectangle 6"/>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spTree>
    <p:extLst>
      <p:ext uri="{BB962C8B-B14F-4D97-AF65-F5344CB8AC3E}">
        <p14:creationId xmlns:p14="http://schemas.microsoft.com/office/powerpoint/2010/main" val="16200737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GB"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B3FB1D0-3A8B-46DE-A151-F2096E9AA490}"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3000667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GB"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DF11FA68-E4C9-449C-9AB8-7300AB48D233}"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2597379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GB"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8AA134E-D257-43C9-B65A-87709AA2FA1D}"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3835869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GB"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GB"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4A6327F-40C0-41D3-9BB0-08D9F8C41EC1}"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3005087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endParaRPr lang="en-GB"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GB"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504014BE-3727-4638-A453-09AD614D2100}"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3807142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endParaRPr lang="en-GB" alt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GB" alt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E5704A27-F19F-44C1-A3D5-4C6C1512BE2D}"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33482844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GB" alt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GB" alt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481D96E8-3CE3-4FFA-95A0-0672E561A05A}"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1206424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lt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GB" alt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34BA5118-5A78-4440-B483-C256DE2583DD}"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11347967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GB"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GB"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E4A62C63-250F-409D-BFEE-D67CC380CC2C}"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3217817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GB"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GB"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30CB1285-1D83-4BA8-80C2-5A4D749A3021}"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2018802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BE" altLang="en-US"/>
              <a:t>Second level</a:t>
            </a:r>
            <a:endParaRPr lang="en-GB" altLang="en-US"/>
          </a:p>
          <a:p>
            <a:pPr lvl="1"/>
            <a:r>
              <a:rPr lang="en-GB" altLang="en-US"/>
              <a:t>Third level</a:t>
            </a:r>
          </a:p>
          <a:p>
            <a:pPr lvl="2"/>
            <a:r>
              <a:rPr lang="en-GB" altLang="en-US"/>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pPr fontAlgn="base">
              <a:spcBef>
                <a:spcPct val="0"/>
              </a:spcBef>
              <a:spcAft>
                <a:spcPct val="0"/>
              </a:spcAft>
            </a:pPr>
            <a:endParaRPr lang="en-GB" alt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pPr fontAlgn="base">
              <a:spcBef>
                <a:spcPct val="0"/>
              </a:spcBef>
              <a:spcAft>
                <a:spcPct val="0"/>
              </a:spcAft>
            </a:pPr>
            <a:endParaRPr lang="en-GB" alt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pPr fontAlgn="base">
              <a:spcBef>
                <a:spcPct val="0"/>
              </a:spcBef>
              <a:spcAft>
                <a:spcPct val="0"/>
              </a:spcAft>
            </a:pPr>
            <a:fld id="{6D39DDB2-FCD5-4E27-BB38-56F501D0B00E}" type="slidenum">
              <a:rPr lang="en-GB" altLang="en-US">
                <a:solidFill>
                  <a:srgbClr val="000000"/>
                </a:solidFill>
              </a:rPr>
              <a:pPr fontAlgn="base">
                <a:spcBef>
                  <a:spcPct val="0"/>
                </a:spcBef>
                <a:spcAft>
                  <a:spcPct val="0"/>
                </a:spcAft>
              </a:pPr>
              <a:t>‹#›</a:t>
            </a:fld>
            <a:endParaRPr lang="en-GB" altLang="en-US">
              <a:solidFill>
                <a:srgbClr val="000000"/>
              </a:solidFill>
            </a:endParaRPr>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pic>
        <p:nvPicPr>
          <p:cNvPr id="1041" name="Picture 17" descr="LOGO CE_Vertical_EN_NEG_quadri_H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957638" y="258763"/>
            <a:ext cx="1436687" cy="1004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30581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6" name="Rectangle 6"/>
          <p:cNvSpPr>
            <a:spLocks noGrp="1" noChangeArrowheads="1"/>
          </p:cNvSpPr>
          <p:nvPr>
            <p:ph type="subTitle" idx="1"/>
          </p:nvPr>
        </p:nvSpPr>
        <p:spPr>
          <a:xfrm>
            <a:off x="578121" y="980728"/>
            <a:ext cx="8532812" cy="1728192"/>
          </a:xfrm>
        </p:spPr>
        <p:txBody>
          <a:bodyPr/>
          <a:lstStyle/>
          <a:p>
            <a:pPr algn="just"/>
            <a:endParaRPr lang="pt-BR" altLang="en-US" sz="2000" dirty="0"/>
          </a:p>
          <a:p>
            <a:pPr algn="just"/>
            <a:endParaRPr lang="pt-BR" altLang="en-US" sz="2000" dirty="0"/>
          </a:p>
          <a:p>
            <a:pPr algn="ctr"/>
            <a:r>
              <a:rPr lang="pt-BR" altLang="en-US" sz="2400" dirty="0"/>
              <a:t>The Kampala Jinja Expressway</a:t>
            </a:r>
            <a:endParaRPr lang="pt-BR" altLang="en-US" sz="1600" dirty="0"/>
          </a:p>
          <a:p>
            <a:pPr algn="just"/>
            <a:endParaRPr lang="pt-BR" altLang="en-US" sz="2800" dirty="0"/>
          </a:p>
        </p:txBody>
      </p:sp>
      <p:pic>
        <p:nvPicPr>
          <p:cNvPr id="3" name="Picture 2" descr="A drawing of a cartoon character&#10;&#10;Description automatically generated">
            <a:extLst>
              <a:ext uri="{FF2B5EF4-FFF2-40B4-BE49-F238E27FC236}">
                <a16:creationId xmlns:a16="http://schemas.microsoft.com/office/drawing/2014/main" id="{BC669642-85ED-4F2D-959F-B195BA2FFFF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39109" y="2708920"/>
            <a:ext cx="3065781" cy="3284984"/>
          </a:xfrm>
          <a:prstGeom prst="rect">
            <a:avLst/>
          </a:prstGeom>
        </p:spPr>
      </p:pic>
    </p:spTree>
    <p:extLst>
      <p:ext uri="{BB962C8B-B14F-4D97-AF65-F5344CB8AC3E}">
        <p14:creationId xmlns:p14="http://schemas.microsoft.com/office/powerpoint/2010/main" val="320532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nodeType="clickEffect">
                                  <p:stCondLst>
                                    <p:cond delay="0"/>
                                  </p:stCondLst>
                                  <p:childTnLst>
                                    <p:animEffect transition="out" filter="circle(out)">
                                      <p:cBhvr>
                                        <p:cTn id="6" dur="1000"/>
                                        <p:tgtEl>
                                          <p:spTgt spid="3"/>
                                        </p:tgtEl>
                                      </p:cBhvr>
                                    </p:animEffect>
                                    <p:set>
                                      <p:cBhvr>
                                        <p:cTn id="7" dur="1" fill="hold">
                                          <p:stCondLst>
                                            <p:cond delay="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1105013"/>
            <a:ext cx="8229600" cy="936625"/>
          </a:xfrm>
        </p:spPr>
        <p:txBody>
          <a:bodyPr/>
          <a:lstStyle/>
          <a:p>
            <a:r>
              <a:rPr lang="en-GB" sz="2400" cap="none" dirty="0"/>
              <a:t>Prequalification</a:t>
            </a:r>
            <a:endParaRPr lang="en-GB" sz="2400" dirty="0"/>
          </a:p>
        </p:txBody>
      </p:sp>
      <p:sp>
        <p:nvSpPr>
          <p:cNvPr id="4" name="Content Placeholder 2"/>
          <p:cNvSpPr txBox="1">
            <a:spLocks/>
          </p:cNvSpPr>
          <p:nvPr/>
        </p:nvSpPr>
        <p:spPr>
          <a:xfrm>
            <a:off x="323528" y="1844824"/>
            <a:ext cx="8064896" cy="4320479"/>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r>
              <a:rPr lang="en-GB" sz="1800" b="1" i="0" kern="0" dirty="0"/>
              <a:t>Consortia qualified in December 2018: 4 out of 8 bidders</a:t>
            </a:r>
          </a:p>
          <a:p>
            <a:endParaRPr lang="en-GB" sz="1800" b="1" i="0" kern="0" dirty="0"/>
          </a:p>
          <a:p>
            <a:pPr>
              <a:buClrTx/>
            </a:pPr>
            <a:r>
              <a:rPr lang="en-GB" sz="1300" i="0" kern="0" dirty="0"/>
              <a:t>China Communications Construction Company/China First Highway Engineering Company Ltd from China (</a:t>
            </a:r>
            <a:r>
              <a:rPr lang="en-GB" sz="1300" b="1" i="0" kern="0" dirty="0"/>
              <a:t>China</a:t>
            </a:r>
            <a:r>
              <a:rPr lang="en-GB" sz="1300" i="0" kern="0" dirty="0"/>
              <a:t>),</a:t>
            </a:r>
          </a:p>
          <a:p>
            <a:pPr>
              <a:buClrTx/>
            </a:pPr>
            <a:r>
              <a:rPr lang="en-GB" sz="1300" i="0" kern="0" dirty="0"/>
              <a:t>KJ Connect: Vinci Concession/Vinci Highways/</a:t>
            </a:r>
            <a:r>
              <a:rPr lang="en-GB" sz="1300" i="0" kern="0" dirty="0" err="1"/>
              <a:t>Mota</a:t>
            </a:r>
            <a:r>
              <a:rPr lang="en-GB" sz="1300" i="0" kern="0" dirty="0"/>
              <a:t> </a:t>
            </a:r>
            <a:r>
              <a:rPr lang="en-GB" sz="1300" i="0" kern="0" dirty="0" err="1"/>
              <a:t>Engil</a:t>
            </a:r>
            <a:r>
              <a:rPr lang="en-GB" sz="1300" i="0" kern="0" dirty="0"/>
              <a:t>/</a:t>
            </a:r>
            <a:r>
              <a:rPr lang="en-GB" sz="1300" i="0" kern="0" dirty="0" err="1"/>
              <a:t>Sogea</a:t>
            </a:r>
            <a:r>
              <a:rPr lang="en-GB" sz="1300" i="0" kern="0" dirty="0"/>
              <a:t> </a:t>
            </a:r>
            <a:r>
              <a:rPr lang="en-GB" sz="1300" i="0" kern="0" dirty="0" err="1"/>
              <a:t>Satom</a:t>
            </a:r>
            <a:r>
              <a:rPr lang="en-GB" sz="1300" i="0" kern="0" dirty="0"/>
              <a:t>/</a:t>
            </a:r>
            <a:r>
              <a:rPr lang="en-GB" sz="1300" i="0" kern="0" dirty="0" err="1"/>
              <a:t>Meridiam</a:t>
            </a:r>
            <a:r>
              <a:rPr lang="en-GB" sz="1300" i="0" kern="0" dirty="0"/>
              <a:t> (</a:t>
            </a:r>
            <a:r>
              <a:rPr lang="en-GB" sz="1300" b="1" i="0" kern="0" dirty="0"/>
              <a:t>France, Portugal</a:t>
            </a:r>
            <a:r>
              <a:rPr lang="en-GB" sz="1300" i="0" kern="0" dirty="0"/>
              <a:t>)</a:t>
            </a:r>
          </a:p>
          <a:p>
            <a:pPr>
              <a:buClrTx/>
            </a:pPr>
            <a:r>
              <a:rPr lang="en-GB" sz="1300" i="0" kern="0" dirty="0" err="1"/>
              <a:t>Strabag</a:t>
            </a:r>
            <a:r>
              <a:rPr lang="en-GB" sz="1300" i="0" kern="0" dirty="0"/>
              <a:t>/</a:t>
            </a:r>
            <a:r>
              <a:rPr lang="en-GB" sz="1300" i="0" kern="0" dirty="0" err="1"/>
              <a:t>Ictas</a:t>
            </a:r>
            <a:r>
              <a:rPr lang="en-GB" sz="1300" i="0" kern="0" dirty="0"/>
              <a:t>/Egis/AIIF3/STOA (</a:t>
            </a:r>
            <a:r>
              <a:rPr lang="en-GB" sz="1300" b="1" i="0" kern="0" dirty="0"/>
              <a:t>Austria, Germany, Turkey, France, Poland</a:t>
            </a:r>
            <a:r>
              <a:rPr lang="en-GB" sz="1300" i="0" kern="0" dirty="0"/>
              <a:t>),</a:t>
            </a:r>
          </a:p>
          <a:p>
            <a:pPr>
              <a:buClrTx/>
            </a:pPr>
            <a:r>
              <a:rPr lang="en-GB" sz="1300" i="0" kern="0" dirty="0"/>
              <a:t>CCKS: China State Construction Engineering Corporation Ltd, Wu Yi Co. Ltd (</a:t>
            </a:r>
            <a:r>
              <a:rPr lang="en-GB" sz="1300" b="1" i="0" kern="0" dirty="0"/>
              <a:t>China, Korea</a:t>
            </a:r>
            <a:r>
              <a:rPr lang="en-GB" sz="1300" i="0" kern="0" dirty="0"/>
              <a:t>)</a:t>
            </a:r>
            <a:endParaRPr lang="en-GB" sz="1300" b="1" i="0" kern="0" dirty="0"/>
          </a:p>
          <a:p>
            <a:endParaRPr lang="en-GB" sz="1800" b="1" i="0" kern="0" dirty="0"/>
          </a:p>
          <a:p>
            <a:r>
              <a:rPr lang="en-GB" sz="1800" b="1" i="0" kern="0" dirty="0"/>
              <a:t>Consortia not qualified</a:t>
            </a:r>
          </a:p>
          <a:p>
            <a:endParaRPr lang="en-GB" sz="1300" b="1" i="0" kern="0" dirty="0"/>
          </a:p>
          <a:p>
            <a:pPr>
              <a:buClrTx/>
            </a:pPr>
            <a:r>
              <a:rPr lang="en-GB" sz="1300" i="0" kern="0" dirty="0" err="1"/>
              <a:t>Enkula</a:t>
            </a:r>
            <a:r>
              <a:rPr lang="en-GB" sz="1300" i="0" kern="0" dirty="0"/>
              <a:t> Expressway (South Africa, Uganda and Saudi Arabia)</a:t>
            </a:r>
          </a:p>
          <a:p>
            <a:pPr>
              <a:buClrTx/>
            </a:pPr>
            <a:r>
              <a:rPr lang="en-GB" sz="1300" b="1" i="0" kern="0" dirty="0"/>
              <a:t>Chang </a:t>
            </a:r>
            <a:r>
              <a:rPr lang="en-GB" sz="1300" b="1" i="0" kern="0" dirty="0" err="1"/>
              <a:t>Chyi</a:t>
            </a:r>
            <a:r>
              <a:rPr lang="en-GB" sz="1300" b="1" i="0" kern="0" dirty="0"/>
              <a:t> Enterprise Company Limited and China Railway Construction Investment Group Company Ltd (China)</a:t>
            </a:r>
          </a:p>
          <a:p>
            <a:pPr>
              <a:buClrTx/>
            </a:pPr>
            <a:r>
              <a:rPr lang="en-GB" sz="1300" i="0" kern="0" dirty="0" err="1"/>
              <a:t>Sharpoorji</a:t>
            </a:r>
            <a:r>
              <a:rPr lang="en-GB" sz="1300" i="0" kern="0" dirty="0"/>
              <a:t> Pallonji (India)</a:t>
            </a:r>
          </a:p>
          <a:p>
            <a:pPr>
              <a:buClrTx/>
            </a:pPr>
            <a:r>
              <a:rPr lang="en-GB" sz="1300" i="0" kern="0" dirty="0" err="1"/>
              <a:t>Tecnasol</a:t>
            </a:r>
            <a:r>
              <a:rPr lang="en-GB" sz="1300" i="0" kern="0" dirty="0"/>
              <a:t> Luisa </a:t>
            </a:r>
            <a:r>
              <a:rPr lang="en-GB" sz="1300" i="0" kern="0" dirty="0" err="1"/>
              <a:t>Goncal</a:t>
            </a:r>
            <a:r>
              <a:rPr lang="en-GB" sz="1300" i="0" kern="0" dirty="0"/>
              <a:t> SA (Portugal)</a:t>
            </a:r>
          </a:p>
          <a:p>
            <a:endParaRPr lang="en-GB" sz="1800" kern="0" dirty="0"/>
          </a:p>
        </p:txBody>
      </p:sp>
    </p:spTree>
    <p:extLst>
      <p:ext uri="{BB962C8B-B14F-4D97-AF65-F5344CB8AC3E}">
        <p14:creationId xmlns:p14="http://schemas.microsoft.com/office/powerpoint/2010/main" val="8360020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52736"/>
            <a:ext cx="8229600" cy="792609"/>
          </a:xfrm>
        </p:spPr>
        <p:txBody>
          <a:bodyPr/>
          <a:lstStyle/>
          <a:p>
            <a:r>
              <a:rPr lang="en-GB" sz="2400" dirty="0"/>
              <a:t>PPP Financial highlights</a:t>
            </a: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1992915946"/>
              </p:ext>
            </p:extLst>
          </p:nvPr>
        </p:nvGraphicFramePr>
        <p:xfrm>
          <a:off x="5004048" y="1845345"/>
          <a:ext cx="4038600" cy="2042160"/>
        </p:xfrm>
        <a:graphic>
          <a:graphicData uri="http://schemas.openxmlformats.org/drawingml/2006/table">
            <a:tbl>
              <a:tblPr firstRow="1" bandRow="1">
                <a:tableStyleId>{5C22544A-7EE6-4342-B048-85BDC9FD1C3A}</a:tableStyleId>
              </a:tblPr>
              <a:tblGrid>
                <a:gridCol w="2376264">
                  <a:extLst>
                    <a:ext uri="{9D8B030D-6E8A-4147-A177-3AD203B41FA5}">
                      <a16:colId xmlns:a16="http://schemas.microsoft.com/office/drawing/2014/main" val="20000"/>
                    </a:ext>
                  </a:extLst>
                </a:gridCol>
                <a:gridCol w="1662336">
                  <a:extLst>
                    <a:ext uri="{9D8B030D-6E8A-4147-A177-3AD203B41FA5}">
                      <a16:colId xmlns:a16="http://schemas.microsoft.com/office/drawing/2014/main" val="20001"/>
                    </a:ext>
                  </a:extLst>
                </a:gridCol>
              </a:tblGrid>
              <a:tr h="223247">
                <a:tc>
                  <a:txBody>
                    <a:bodyPr/>
                    <a:lstStyle/>
                    <a:p>
                      <a:pPr algn="ctr"/>
                      <a:r>
                        <a:rPr lang="en-GB" sz="1600" dirty="0"/>
                        <a:t>Net Benefits</a:t>
                      </a:r>
                    </a:p>
                    <a:p>
                      <a:pPr algn="ctr"/>
                      <a:endParaRPr lang="en-GB" sz="1600" dirty="0"/>
                    </a:p>
                  </a:txBody>
                  <a:tcPr/>
                </a:tc>
                <a:tc>
                  <a:txBody>
                    <a:bodyPr/>
                    <a:lstStyle/>
                    <a:p>
                      <a:pPr algn="ctr"/>
                      <a:r>
                        <a:rPr lang="en-GB" sz="1600" dirty="0"/>
                        <a:t>USD 2.73 Bn</a:t>
                      </a:r>
                    </a:p>
                    <a:p>
                      <a:pPr algn="ctr"/>
                      <a:endParaRPr lang="en-GB" sz="1600" dirty="0"/>
                    </a:p>
                  </a:txBody>
                  <a:tcPr/>
                </a:tc>
                <a:extLst>
                  <a:ext uri="{0D108BD9-81ED-4DB2-BD59-A6C34878D82A}">
                    <a16:rowId xmlns:a16="http://schemas.microsoft.com/office/drawing/2014/main" val="10000"/>
                  </a:ext>
                </a:extLst>
              </a:tr>
              <a:tr h="370840">
                <a:tc>
                  <a:txBody>
                    <a:bodyPr/>
                    <a:lstStyle/>
                    <a:p>
                      <a:pPr algn="ctr"/>
                      <a:r>
                        <a:rPr lang="en-GB" sz="1600" dirty="0">
                          <a:solidFill>
                            <a:srgbClr val="FF0000"/>
                          </a:solidFill>
                        </a:rPr>
                        <a:t>Gov Expenses </a:t>
                      </a:r>
                      <a:r>
                        <a:rPr lang="en-GB" sz="1200" dirty="0">
                          <a:solidFill>
                            <a:srgbClr val="FF0000"/>
                          </a:solidFill>
                        </a:rPr>
                        <a:t>(Availability payment + loans)</a:t>
                      </a:r>
                    </a:p>
                  </a:txBody>
                  <a:tcPr/>
                </a:tc>
                <a:tc>
                  <a:txBody>
                    <a:bodyPr/>
                    <a:lstStyle/>
                    <a:p>
                      <a:pPr algn="ctr"/>
                      <a:r>
                        <a:rPr lang="en-GB" sz="1600" dirty="0">
                          <a:solidFill>
                            <a:srgbClr val="FF0000"/>
                          </a:solidFill>
                        </a:rPr>
                        <a:t>USD 2.29 Bn</a:t>
                      </a:r>
                    </a:p>
                  </a:txBody>
                  <a:tcPr/>
                </a:tc>
                <a:extLst>
                  <a:ext uri="{0D108BD9-81ED-4DB2-BD59-A6C34878D82A}">
                    <a16:rowId xmlns:a16="http://schemas.microsoft.com/office/drawing/2014/main" val="10001"/>
                  </a:ext>
                </a:extLst>
              </a:tr>
              <a:tr h="370840">
                <a:tc>
                  <a:txBody>
                    <a:bodyPr/>
                    <a:lstStyle/>
                    <a:p>
                      <a:pPr algn="ctr"/>
                      <a:r>
                        <a:rPr lang="en-GB" sz="1600" dirty="0">
                          <a:solidFill>
                            <a:srgbClr val="00B050"/>
                          </a:solidFill>
                        </a:rPr>
                        <a:t>Gov Revenues </a:t>
                      </a:r>
                    </a:p>
                    <a:p>
                      <a:pPr algn="ctr"/>
                      <a:r>
                        <a:rPr lang="en-GB" sz="1200" dirty="0">
                          <a:solidFill>
                            <a:srgbClr val="00B050"/>
                          </a:solidFill>
                        </a:rPr>
                        <a:t>(tolls + taxes)</a:t>
                      </a:r>
                    </a:p>
                    <a:p>
                      <a:pPr algn="ctr"/>
                      <a:endParaRPr lang="en-GB" sz="1600" dirty="0">
                        <a:solidFill>
                          <a:srgbClr val="00B050"/>
                        </a:solidFill>
                      </a:endParaRPr>
                    </a:p>
                  </a:txBody>
                  <a:tcPr/>
                </a:tc>
                <a:tc>
                  <a:txBody>
                    <a:bodyPr/>
                    <a:lstStyle/>
                    <a:p>
                      <a:pPr algn="ctr"/>
                      <a:r>
                        <a:rPr lang="en-GB" sz="1600" dirty="0">
                          <a:solidFill>
                            <a:srgbClr val="00B050"/>
                          </a:solidFill>
                        </a:rPr>
                        <a:t>USD 5.02 Bn</a:t>
                      </a:r>
                    </a:p>
                    <a:p>
                      <a:pPr algn="ctr"/>
                      <a:endParaRPr lang="en-GB" sz="1600" dirty="0">
                        <a:solidFill>
                          <a:srgbClr val="00B050"/>
                        </a:solidFill>
                      </a:endParaRPr>
                    </a:p>
                  </a:txBody>
                  <a:tcPr/>
                </a:tc>
                <a:extLst>
                  <a:ext uri="{0D108BD9-81ED-4DB2-BD59-A6C34878D82A}">
                    <a16:rowId xmlns:a16="http://schemas.microsoft.com/office/drawing/2014/main" val="10002"/>
                  </a:ext>
                </a:extLst>
              </a:tr>
            </a:tbl>
          </a:graphicData>
        </a:graphic>
      </p:graphicFrame>
      <p:sp>
        <p:nvSpPr>
          <p:cNvPr id="4" name="Content Placeholder 3"/>
          <p:cNvSpPr>
            <a:spLocks noGrp="1"/>
          </p:cNvSpPr>
          <p:nvPr>
            <p:ph sz="half" idx="2"/>
          </p:nvPr>
        </p:nvSpPr>
        <p:spPr>
          <a:xfrm>
            <a:off x="0" y="1772816"/>
            <a:ext cx="5004048" cy="3604049"/>
          </a:xfrm>
        </p:spPr>
        <p:txBody>
          <a:bodyPr/>
          <a:lstStyle/>
          <a:p>
            <a:pPr>
              <a:buClrTx/>
            </a:pPr>
            <a:r>
              <a:rPr lang="en-GB" sz="1600" i="0" dirty="0"/>
              <a:t>Total net benefit for Uganda over 30 years: </a:t>
            </a:r>
            <a:r>
              <a:rPr lang="en-GB" sz="1600" b="1" i="0" dirty="0"/>
              <a:t>USD 2.73 Billion </a:t>
            </a:r>
          </a:p>
          <a:p>
            <a:pPr lvl="1">
              <a:buClrTx/>
              <a:buFont typeface="Wingdings" panose="05000000000000000000" pitchFamily="2" charset="2"/>
              <a:buChar char="Ø"/>
            </a:pPr>
            <a:r>
              <a:rPr lang="en-GB" sz="1600" b="0" i="0" dirty="0"/>
              <a:t>around </a:t>
            </a:r>
            <a:r>
              <a:rPr lang="en-GB" sz="1600" i="0" dirty="0"/>
              <a:t>USD 100 million/year </a:t>
            </a:r>
            <a:r>
              <a:rPr lang="en-GB" sz="1600" b="0" i="0" dirty="0"/>
              <a:t>for the Government</a:t>
            </a:r>
          </a:p>
          <a:p>
            <a:pPr>
              <a:buClrTx/>
            </a:pPr>
            <a:endParaRPr lang="en-GB" sz="1600" i="0" dirty="0"/>
          </a:p>
          <a:p>
            <a:pPr>
              <a:buClrTx/>
            </a:pPr>
            <a:r>
              <a:rPr lang="en-GB" sz="1600" i="0" dirty="0"/>
              <a:t>Break-even point </a:t>
            </a:r>
            <a:r>
              <a:rPr lang="en-GB" sz="1600" b="1" i="0" dirty="0"/>
              <a:t>9.5 years </a:t>
            </a:r>
            <a:r>
              <a:rPr lang="en-GB" sz="1600" i="0" dirty="0"/>
              <a:t>after start of construction (earlier than any other option) - then revenues cover all expenses</a:t>
            </a:r>
          </a:p>
          <a:p>
            <a:pPr marL="0" indent="0">
              <a:buClrTx/>
              <a:buNone/>
            </a:pPr>
            <a:endParaRPr lang="en-GB" sz="1600" i="0" dirty="0"/>
          </a:p>
          <a:p>
            <a:pPr>
              <a:buClrTx/>
            </a:pPr>
            <a:r>
              <a:rPr lang="en-GB" sz="1600" i="0" dirty="0"/>
              <a:t>Real debt repayment only </a:t>
            </a:r>
            <a:r>
              <a:rPr lang="en-GB" sz="1600" b="1" i="0" dirty="0"/>
              <a:t>USD 86 million </a:t>
            </a:r>
            <a:r>
              <a:rPr lang="en-GB" sz="1600" i="0" dirty="0"/>
              <a:t>until break-even</a:t>
            </a:r>
          </a:p>
          <a:p>
            <a:pPr lvl="1">
              <a:buClrTx/>
              <a:buFont typeface="Wingdings" panose="05000000000000000000" pitchFamily="2" charset="2"/>
              <a:buChar char="Ø"/>
            </a:pPr>
            <a:r>
              <a:rPr lang="en-GB" sz="1600" dirty="0"/>
              <a:t>USD 8.6 million/year</a:t>
            </a:r>
            <a:r>
              <a:rPr lang="en-GB" sz="1600" b="0" dirty="0"/>
              <a:t> for 10 years  then revenues take over</a:t>
            </a:r>
          </a:p>
          <a:p>
            <a:pPr>
              <a:buClrTx/>
            </a:pPr>
            <a:endParaRPr lang="en-GB" sz="1600" i="0" dirty="0"/>
          </a:p>
          <a:p>
            <a:pPr>
              <a:buClrTx/>
            </a:pPr>
            <a:r>
              <a:rPr lang="en-GB" sz="1600" i="0" dirty="0"/>
              <a:t>O&amp;M guaranteed for 30 years at no extra cost</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12757" y="4602625"/>
            <a:ext cx="4038600" cy="15484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4506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2441128293"/>
              </p:ext>
            </p:extLst>
          </p:nvPr>
        </p:nvGraphicFramePr>
        <p:xfrm>
          <a:off x="0" y="1700808"/>
          <a:ext cx="8676456" cy="43919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p:cNvSpPr txBox="1">
            <a:spLocks/>
          </p:cNvSpPr>
          <p:nvPr/>
        </p:nvSpPr>
        <p:spPr bwMode="auto">
          <a:xfrm>
            <a:off x="0" y="908720"/>
            <a:ext cx="82296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GB" sz="2400" kern="0"/>
              <a:t>PPP - Other advantages</a:t>
            </a:r>
            <a:endParaRPr lang="en-GB" sz="2400" kern="0" dirty="0"/>
          </a:p>
        </p:txBody>
      </p:sp>
    </p:spTree>
    <p:extLst>
      <p:ext uri="{BB962C8B-B14F-4D97-AF65-F5344CB8AC3E}">
        <p14:creationId xmlns:p14="http://schemas.microsoft.com/office/powerpoint/2010/main" val="3086908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573329131"/>
              </p:ext>
            </p:extLst>
          </p:nvPr>
        </p:nvGraphicFramePr>
        <p:xfrm>
          <a:off x="323528" y="1700808"/>
          <a:ext cx="8229600" cy="43204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a:extLst>
              <a:ext uri="{FF2B5EF4-FFF2-40B4-BE49-F238E27FC236}">
                <a16:creationId xmlns:a16="http://schemas.microsoft.com/office/drawing/2014/main" id="{885D837F-58B4-43E2-834E-F0CD796ACD15}"/>
              </a:ext>
            </a:extLst>
          </p:cNvPr>
          <p:cNvSpPr txBox="1">
            <a:spLocks/>
          </p:cNvSpPr>
          <p:nvPr/>
        </p:nvSpPr>
        <p:spPr bwMode="auto">
          <a:xfrm>
            <a:off x="0" y="908720"/>
            <a:ext cx="82296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GB" sz="2400" kern="0"/>
              <a:t>PPP - Other advantages</a:t>
            </a:r>
            <a:endParaRPr lang="en-GB" sz="2400" kern="0" dirty="0"/>
          </a:p>
        </p:txBody>
      </p:sp>
    </p:spTree>
    <p:extLst>
      <p:ext uri="{BB962C8B-B14F-4D97-AF65-F5344CB8AC3E}">
        <p14:creationId xmlns:p14="http://schemas.microsoft.com/office/powerpoint/2010/main" val="24647578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089" y="1124744"/>
            <a:ext cx="8229600" cy="936625"/>
          </a:xfrm>
        </p:spPr>
        <p:txBody>
          <a:bodyPr/>
          <a:lstStyle/>
          <a:p>
            <a:r>
              <a:rPr lang="en-GB" sz="2400" dirty="0"/>
              <a:t>And then comes China Railway 17</a:t>
            </a:r>
            <a:r>
              <a:rPr lang="en-GB" sz="2400" baseline="30000" dirty="0"/>
              <a:t>th</a:t>
            </a:r>
            <a:r>
              <a:rPr lang="en-GB" sz="2400" dirty="0"/>
              <a:t> Bureau Group alias CR17BG</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071637"/>
            <a:ext cx="7776864" cy="4563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08520" y="2996952"/>
            <a:ext cx="2016224" cy="629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GB" sz="1400" kern="0" dirty="0"/>
              <a:t>They are here</a:t>
            </a:r>
          </a:p>
        </p:txBody>
      </p:sp>
      <p:cxnSp>
        <p:nvCxnSpPr>
          <p:cNvPr id="10" name="Straight Arrow Connector 9"/>
          <p:cNvCxnSpPr/>
          <p:nvPr/>
        </p:nvCxnSpPr>
        <p:spPr bwMode="auto">
          <a:xfrm>
            <a:off x="1043608" y="3470901"/>
            <a:ext cx="936104" cy="882359"/>
          </a:xfrm>
          <a:prstGeom prst="straightConnector1">
            <a:avLst/>
          </a:prstGeom>
          <a:noFill/>
          <a:ln w="53975" cap="flat" cmpd="sng" algn="ctr">
            <a:solidFill>
              <a:srgbClr val="7030A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6135504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08720"/>
            <a:ext cx="8604448" cy="1152128"/>
          </a:xfrm>
        </p:spPr>
        <p:txBody>
          <a:bodyPr/>
          <a:lstStyle/>
          <a:p>
            <a:r>
              <a:rPr lang="en-GB" sz="2400" dirty="0"/>
              <a:t>First attempt to a direct award</a:t>
            </a:r>
            <a:br>
              <a:rPr lang="en-GB" sz="2400" dirty="0"/>
            </a:br>
            <a:r>
              <a:rPr lang="en-GB" sz="1600" dirty="0"/>
              <a:t>Letter to the Infrastructure committee of the Parliament –Sept 2018</a:t>
            </a: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916832"/>
            <a:ext cx="5045646" cy="2139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4055969"/>
            <a:ext cx="5045646" cy="968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544" y="5027772"/>
            <a:ext cx="5045646" cy="573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ontent Placeholder 3"/>
          <p:cNvSpPr>
            <a:spLocks noGrp="1"/>
          </p:cNvSpPr>
          <p:nvPr>
            <p:ph sz="half" idx="2"/>
          </p:nvPr>
        </p:nvSpPr>
        <p:spPr>
          <a:xfrm>
            <a:off x="5513190" y="2291462"/>
            <a:ext cx="3307282" cy="3529013"/>
          </a:xfrm>
        </p:spPr>
        <p:txBody>
          <a:bodyPr/>
          <a:lstStyle/>
          <a:p>
            <a:r>
              <a:rPr lang="en-GB" sz="1400" i="0" dirty="0"/>
              <a:t>REMINDER:</a:t>
            </a:r>
          </a:p>
          <a:p>
            <a:r>
              <a:rPr lang="en-GB" sz="1400" i="0" dirty="0"/>
              <a:t>At the same time, the  sister company CRCIG  also subsidiary of CRCC is part of the PPP pre-qualification process launched in May 2018</a:t>
            </a:r>
          </a:p>
        </p:txBody>
      </p:sp>
      <p:sp>
        <p:nvSpPr>
          <p:cNvPr id="11" name="Content Placeholder 3"/>
          <p:cNvSpPr>
            <a:spLocks noGrp="1"/>
          </p:cNvSpPr>
          <p:nvPr>
            <p:ph sz="half" idx="2"/>
          </p:nvPr>
        </p:nvSpPr>
        <p:spPr>
          <a:xfrm>
            <a:off x="1259632" y="5733256"/>
            <a:ext cx="7416824" cy="683540"/>
          </a:xfrm>
          <a:solidFill>
            <a:schemeClr val="bg1"/>
          </a:solidFill>
        </p:spPr>
        <p:txBody>
          <a:bodyPr/>
          <a:lstStyle/>
          <a:p>
            <a:r>
              <a:rPr lang="en-GB" sz="1100" b="1" i="0" dirty="0"/>
              <a:t>CR17BG is informed by the Minister of Finance in writing that the Kampala-Jinja Expressway had already been approved by Government as a PPP and was in the advanced stages of procurement. The Minister’s letter indicates that Government would not undertake the hugely expensive Project under an equally expensive different mode of financing. They are even offered other projects. BUT….</a:t>
            </a:r>
          </a:p>
        </p:txBody>
      </p:sp>
      <p:sp>
        <p:nvSpPr>
          <p:cNvPr id="3" name="Right Arrow 2"/>
          <p:cNvSpPr/>
          <p:nvPr/>
        </p:nvSpPr>
        <p:spPr bwMode="auto">
          <a:xfrm>
            <a:off x="467544" y="5985284"/>
            <a:ext cx="1008112" cy="360040"/>
          </a:xfrm>
          <a:prstGeom prst="rightArrow">
            <a:avLst/>
          </a:prstGeom>
          <a:solidFill>
            <a:srgbClr val="7030A0"/>
          </a:solidFill>
          <a:ln w="28575" cap="flat" cmpd="sng" algn="ctr">
            <a:solidFill>
              <a:srgbClr val="7030A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pitchFamily="34" charset="0"/>
            </a:endParaRPr>
          </a:p>
        </p:txBody>
      </p:sp>
    </p:spTree>
    <p:extLst>
      <p:ext uri="{BB962C8B-B14F-4D97-AF65-F5344CB8AC3E}">
        <p14:creationId xmlns:p14="http://schemas.microsoft.com/office/powerpoint/2010/main" val="35754600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52736"/>
            <a:ext cx="8604448" cy="1008112"/>
          </a:xfrm>
        </p:spPr>
        <p:txBody>
          <a:bodyPr/>
          <a:lstStyle/>
          <a:p>
            <a:r>
              <a:rPr lang="en-GB" sz="2400" dirty="0"/>
              <a:t>Second attempt to direct award</a:t>
            </a:r>
            <a:br>
              <a:rPr lang="en-GB" sz="2400" dirty="0"/>
            </a:br>
            <a:r>
              <a:rPr lang="en-GB" sz="1600" dirty="0"/>
              <a:t>Meeting with the President thanks to Ugandan Lobbyists – Dec 2018</a:t>
            </a:r>
          </a:p>
        </p:txBody>
      </p:sp>
      <p:sp>
        <p:nvSpPr>
          <p:cNvPr id="9" name="Content Placeholder 3"/>
          <p:cNvSpPr>
            <a:spLocks noGrp="1"/>
          </p:cNvSpPr>
          <p:nvPr>
            <p:ph sz="half" idx="2"/>
          </p:nvPr>
        </p:nvSpPr>
        <p:spPr>
          <a:xfrm>
            <a:off x="6191010" y="2211909"/>
            <a:ext cx="2577392" cy="3810000"/>
          </a:xfrm>
        </p:spPr>
        <p:txBody>
          <a:bodyPr/>
          <a:lstStyle/>
          <a:p>
            <a:pPr marL="0" indent="0">
              <a:buNone/>
            </a:pPr>
            <a:r>
              <a:rPr lang="en-GB" sz="1600" b="1" i="0" dirty="0"/>
              <a:t>This is after the sister has failed to be qualified :</a:t>
            </a:r>
          </a:p>
          <a:p>
            <a:pPr marL="0" indent="0">
              <a:buNone/>
            </a:pPr>
            <a:endParaRPr lang="en-GB" sz="1600" b="1" i="0" dirty="0"/>
          </a:p>
          <a:p>
            <a:pPr>
              <a:buClrTx/>
              <a:buFontTx/>
              <a:buChar char="-"/>
            </a:pPr>
            <a:r>
              <a:rPr lang="en-GB" sz="1600" i="0" dirty="0"/>
              <a:t>failed to demonstrate financial capacity</a:t>
            </a:r>
          </a:p>
          <a:p>
            <a:pPr>
              <a:buClrTx/>
              <a:buFontTx/>
              <a:buChar char="-"/>
            </a:pPr>
            <a:endParaRPr lang="en-GB" sz="1600" i="0" dirty="0"/>
          </a:p>
          <a:p>
            <a:pPr>
              <a:buClrTx/>
              <a:buFontTx/>
              <a:buChar char="-"/>
            </a:pPr>
            <a:endParaRPr lang="en-GB" sz="1600" i="0" dirty="0"/>
          </a:p>
          <a:p>
            <a:pPr>
              <a:buClrTx/>
              <a:buFontTx/>
              <a:buChar char="-"/>
            </a:pPr>
            <a:r>
              <a:rPr lang="en-GB" sz="1600" i="0" dirty="0"/>
              <a:t>failed to demonstrate technical capacity</a:t>
            </a:r>
          </a:p>
          <a:p>
            <a:pPr>
              <a:buFontTx/>
              <a:buChar char="-"/>
            </a:pPr>
            <a:endParaRPr lang="en-GB" sz="1600" b="1" i="0" dirty="0"/>
          </a:p>
          <a:p>
            <a:endParaRPr lang="en-GB" sz="1600" b="1" i="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598" y="2211909"/>
            <a:ext cx="5718175"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26014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50" y="1196752"/>
            <a:ext cx="8604448" cy="1008112"/>
          </a:xfrm>
        </p:spPr>
        <p:txBody>
          <a:bodyPr/>
          <a:lstStyle/>
          <a:p>
            <a:r>
              <a:rPr lang="en-GB" sz="2400" dirty="0"/>
              <a:t>Response to this second attempt</a:t>
            </a:r>
            <a:br>
              <a:rPr lang="en-GB" sz="2400" dirty="0"/>
            </a:br>
            <a:r>
              <a:rPr lang="en-GB" sz="1600" dirty="0"/>
              <a:t>Op-ed from the Vice Chairman of the PPP committee following several article relaying the meeting with the PR – January 2019</a:t>
            </a:r>
          </a:p>
        </p:txBody>
      </p:sp>
      <p:sp>
        <p:nvSpPr>
          <p:cNvPr id="9" name="Content Placeholder 3"/>
          <p:cNvSpPr>
            <a:spLocks noGrp="1"/>
          </p:cNvSpPr>
          <p:nvPr>
            <p:ph sz="half" idx="2"/>
          </p:nvPr>
        </p:nvSpPr>
        <p:spPr>
          <a:xfrm>
            <a:off x="323528" y="2204864"/>
            <a:ext cx="7673834" cy="4033069"/>
          </a:xfrm>
        </p:spPr>
        <p:txBody>
          <a:bodyPr/>
          <a:lstStyle/>
          <a:p>
            <a:pPr marL="0" indent="0">
              <a:spcAft>
                <a:spcPts val="600"/>
              </a:spcAft>
              <a:buNone/>
            </a:pPr>
            <a:r>
              <a:rPr lang="en-GB" sz="1100" b="1" i="0" dirty="0"/>
              <a:t>Title: "Kampala-</a:t>
            </a:r>
            <a:r>
              <a:rPr lang="en-GB" sz="1100" b="1" i="0" dirty="0" err="1"/>
              <a:t>Jinja</a:t>
            </a:r>
            <a:r>
              <a:rPr lang="en-GB" sz="1100" b="1" i="0" dirty="0"/>
              <a:t> Road tender process should be protected"</a:t>
            </a:r>
          </a:p>
          <a:p>
            <a:pPr marL="0" indent="0">
              <a:spcAft>
                <a:spcPts val="600"/>
              </a:spcAft>
              <a:buNone/>
            </a:pPr>
            <a:r>
              <a:rPr lang="en-GB" sz="1100" i="0" dirty="0"/>
              <a:t>"It is therefore </a:t>
            </a:r>
            <a:r>
              <a:rPr lang="en-GB" sz="1100" b="1" i="0" dirty="0"/>
              <a:t>extremely surprising</a:t>
            </a:r>
            <a:r>
              <a:rPr lang="en-GB" sz="1100" i="0" dirty="0"/>
              <a:t> that despite the extensive work, time and financial resources both Government and development partners have invested into an exhaustive and open competitive procurement process which began in May 2018, </a:t>
            </a:r>
            <a:r>
              <a:rPr lang="en-GB" sz="1100" b="1" i="0" dirty="0"/>
              <a:t>an entity whose associates failed through a formal legal process</a:t>
            </a:r>
            <a:r>
              <a:rPr lang="en-GB" sz="1100" i="0" dirty="0"/>
              <a:t> and applying international best practice endorsed by multinational partners, is attempting once again to disrupt this meticulous work."</a:t>
            </a:r>
          </a:p>
          <a:p>
            <a:pPr marL="0" indent="0">
              <a:spcAft>
                <a:spcPts val="600"/>
              </a:spcAft>
              <a:buNone/>
            </a:pPr>
            <a:r>
              <a:rPr lang="en-GB" sz="1100" i="0" dirty="0"/>
              <a:t>"The above process has thus far remained unencumbered and is progressing very well. Attempts to circumnavigate and or, introduce non-open tender bidders or disqualified actors through other processes than those to which the government; development partners and regulators signed up will amount to a </a:t>
            </a:r>
            <a:r>
              <a:rPr lang="en-GB" sz="1100" b="1" i="0" dirty="0"/>
              <a:t>defeat of our </a:t>
            </a:r>
            <a:r>
              <a:rPr lang="en-GB" sz="1200" b="1" i="0" dirty="0"/>
              <a:t>own</a:t>
            </a:r>
            <a:r>
              <a:rPr lang="en-GB" sz="1100" b="1" i="0" dirty="0"/>
              <a:t> laws and regulations</a:t>
            </a:r>
            <a:r>
              <a:rPr lang="en-GB" sz="1100" i="0" dirty="0"/>
              <a:t>"</a:t>
            </a:r>
          </a:p>
          <a:p>
            <a:pPr marL="0" indent="0">
              <a:spcAft>
                <a:spcPts val="600"/>
              </a:spcAft>
              <a:buNone/>
            </a:pPr>
            <a:r>
              <a:rPr lang="en-GB" sz="1100" b="1" i="0" dirty="0"/>
              <a:t>"It is our Committee’s considered opinion that a project of such magnitude and importance to Uganda and the region that has attracted the support of multiple partners including the EU, AFDB, AFD and IFC must be protected from any external interference in order to maintain the integrity of government; its laws, processes and achieve value for money"</a:t>
            </a:r>
          </a:p>
          <a:p>
            <a:pPr marL="0" indent="0">
              <a:spcAft>
                <a:spcPts val="600"/>
              </a:spcAft>
              <a:buNone/>
            </a:pPr>
            <a:r>
              <a:rPr lang="en-GB" sz="1100" i="0" dirty="0"/>
              <a:t>" </a:t>
            </a:r>
            <a:r>
              <a:rPr lang="en-GB" sz="1100" b="1" i="0" dirty="0"/>
              <a:t>We must not make the same mistakes again and again. Let us protect and maintain an open tender competitive procurement process to completion, to develop the best possible, well maintained and functional road project for Uganda"</a:t>
            </a:r>
          </a:p>
        </p:txBody>
      </p:sp>
      <p:sp>
        <p:nvSpPr>
          <p:cNvPr id="6" name="Content Placeholder 3"/>
          <p:cNvSpPr>
            <a:spLocks noGrp="1"/>
          </p:cNvSpPr>
          <p:nvPr>
            <p:ph sz="half" idx="2"/>
          </p:nvPr>
        </p:nvSpPr>
        <p:spPr>
          <a:xfrm>
            <a:off x="1259632" y="5985284"/>
            <a:ext cx="7416824" cy="683540"/>
          </a:xfrm>
          <a:solidFill>
            <a:schemeClr val="bg1"/>
          </a:solidFill>
        </p:spPr>
        <p:txBody>
          <a:bodyPr/>
          <a:lstStyle/>
          <a:p>
            <a:r>
              <a:rPr lang="en-GB" sz="1100" b="1" i="0" dirty="0"/>
              <a:t>We thought we were safe (Yes! There is a strong governance in this country able to back fire the machinations- are we naïve?) BUT…..</a:t>
            </a:r>
          </a:p>
        </p:txBody>
      </p:sp>
      <p:sp>
        <p:nvSpPr>
          <p:cNvPr id="7" name="Right Arrow 6"/>
          <p:cNvSpPr/>
          <p:nvPr/>
        </p:nvSpPr>
        <p:spPr bwMode="auto">
          <a:xfrm>
            <a:off x="467544" y="5985284"/>
            <a:ext cx="1008112" cy="360040"/>
          </a:xfrm>
          <a:prstGeom prst="rightArrow">
            <a:avLst/>
          </a:prstGeom>
          <a:solidFill>
            <a:srgbClr val="7030A0"/>
          </a:solidFill>
          <a:ln w="28575" cap="flat" cmpd="sng" algn="ctr">
            <a:solidFill>
              <a:srgbClr val="7030A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pitchFamily="34" charset="0"/>
            </a:endParaRPr>
          </a:p>
        </p:txBody>
      </p:sp>
    </p:spTree>
    <p:extLst>
      <p:ext uri="{BB962C8B-B14F-4D97-AF65-F5344CB8AC3E}">
        <p14:creationId xmlns:p14="http://schemas.microsoft.com/office/powerpoint/2010/main" val="13157413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68760"/>
            <a:ext cx="8604448" cy="648072"/>
          </a:xfrm>
        </p:spPr>
        <p:txBody>
          <a:bodyPr/>
          <a:lstStyle/>
          <a:p>
            <a:r>
              <a:rPr lang="en-GB" sz="2400" dirty="0"/>
              <a:t>Third attempt to direct award</a:t>
            </a:r>
            <a:br>
              <a:rPr lang="en-GB" sz="2400" dirty="0"/>
            </a:br>
            <a:endParaRPr lang="en-GB" sz="1600" dirty="0"/>
          </a:p>
        </p:txBody>
      </p:sp>
      <p:sp>
        <p:nvSpPr>
          <p:cNvPr id="6" name="Content Placeholder 3"/>
          <p:cNvSpPr>
            <a:spLocks noGrp="1"/>
          </p:cNvSpPr>
          <p:nvPr>
            <p:ph sz="half" idx="2"/>
          </p:nvPr>
        </p:nvSpPr>
        <p:spPr>
          <a:xfrm>
            <a:off x="395536" y="1844824"/>
            <a:ext cx="7673834" cy="4464496"/>
          </a:xfrm>
        </p:spPr>
        <p:txBody>
          <a:bodyPr/>
          <a:lstStyle/>
          <a:p>
            <a:pPr marL="0" indent="0">
              <a:spcAft>
                <a:spcPts val="600"/>
              </a:spcAft>
              <a:buNone/>
            </a:pPr>
            <a:r>
              <a:rPr lang="en-GB" sz="1100" i="0" dirty="0"/>
              <a:t>Beginning September 2019 : This third attempt starts with a campaign of disinformation in the press: </a:t>
            </a:r>
            <a:r>
              <a:rPr lang="en-GB" sz="1100" b="1" i="0" dirty="0"/>
              <a:t>"M7 rightly blocks Kampala-</a:t>
            </a:r>
            <a:r>
              <a:rPr lang="en-GB" sz="1100" b="1" i="0" dirty="0" err="1"/>
              <a:t>Jinja</a:t>
            </a:r>
            <a:r>
              <a:rPr lang="en-GB" sz="1100" b="1" i="0" dirty="0"/>
              <a:t> expressway project  protesting IFC, French economic sabotage"</a:t>
            </a:r>
          </a:p>
          <a:p>
            <a:pPr marL="0" indent="0">
              <a:spcAft>
                <a:spcPts val="600"/>
              </a:spcAft>
              <a:buNone/>
            </a:pPr>
            <a:r>
              <a:rPr lang="en-GB" sz="1100" b="1" i="0" dirty="0"/>
              <a:t>And continues with a new visit with the President – 10</a:t>
            </a:r>
            <a:r>
              <a:rPr lang="en-GB" sz="1100" b="1" i="0" baseline="30000" dirty="0"/>
              <a:t>th</a:t>
            </a:r>
            <a:r>
              <a:rPr lang="en-GB" sz="1100" b="1" i="0" dirty="0"/>
              <a:t> of September (no one from the government structure attends the meeting!)</a:t>
            </a:r>
          </a:p>
          <a:p>
            <a:pPr marL="0" indent="0">
              <a:spcAft>
                <a:spcPts val="600"/>
              </a:spcAft>
              <a:buNone/>
            </a:pPr>
            <a:r>
              <a:rPr lang="en-GB" sz="1100" b="1" i="0" dirty="0"/>
              <a:t>Following the meeting, the President issues a letter directing the </a:t>
            </a:r>
            <a:r>
              <a:rPr lang="en-GB" sz="1100" b="1" i="0" dirty="0" err="1"/>
              <a:t>MoWT</a:t>
            </a:r>
            <a:r>
              <a:rPr lang="en-GB" sz="1100" b="1" i="0" dirty="0"/>
              <a:t> to not borrow and to consider the CR17BG proposal. </a:t>
            </a:r>
          </a:p>
          <a:p>
            <a:pPr marL="0" indent="0">
              <a:spcAft>
                <a:spcPts val="600"/>
              </a:spcAft>
              <a:buNone/>
            </a:pPr>
            <a:endParaRPr lang="en-GB" sz="1100" b="1" i="0" dirty="0"/>
          </a:p>
          <a:p>
            <a:pPr marL="0" indent="0">
              <a:spcAft>
                <a:spcPts val="600"/>
              </a:spcAft>
              <a:buNone/>
            </a:pPr>
            <a:endParaRPr lang="en-GB" sz="1100" b="1" i="0" dirty="0"/>
          </a:p>
          <a:p>
            <a:pPr marL="0" indent="0">
              <a:spcAft>
                <a:spcPts val="600"/>
              </a:spcAft>
              <a:buNone/>
            </a:pPr>
            <a:endParaRPr lang="en-GB" sz="1100" b="1" i="0" dirty="0"/>
          </a:p>
          <a:p>
            <a:pPr marL="0" indent="0">
              <a:spcAft>
                <a:spcPts val="600"/>
              </a:spcAft>
              <a:buNone/>
            </a:pPr>
            <a:endParaRPr lang="en-GB" sz="1100" b="1" i="0" dirty="0"/>
          </a:p>
          <a:p>
            <a:pPr marL="0" indent="0">
              <a:spcAft>
                <a:spcPts val="600"/>
              </a:spcAft>
              <a:buNone/>
            </a:pPr>
            <a:endParaRPr lang="en-GB" sz="1100" b="1" i="0" dirty="0"/>
          </a:p>
          <a:p>
            <a:pPr marL="0" indent="0">
              <a:spcAft>
                <a:spcPts val="600"/>
              </a:spcAft>
              <a:buNone/>
            </a:pPr>
            <a:endParaRPr lang="en-GB" sz="1100" b="1" i="0" dirty="0"/>
          </a:p>
          <a:p>
            <a:pPr marL="0" indent="0">
              <a:spcAft>
                <a:spcPts val="600"/>
              </a:spcAft>
              <a:buNone/>
            </a:pPr>
            <a:endParaRPr lang="en-GB" sz="1100" b="1" i="0" dirty="0"/>
          </a:p>
          <a:p>
            <a:pPr marL="0" indent="0">
              <a:spcAft>
                <a:spcPts val="600"/>
              </a:spcAft>
              <a:buNone/>
            </a:pPr>
            <a:endParaRPr lang="en-GB" sz="1100" b="1" i="0" dirty="0"/>
          </a:p>
          <a:p>
            <a:pPr marL="0" indent="0">
              <a:spcAft>
                <a:spcPts val="600"/>
              </a:spcAft>
              <a:buNone/>
            </a:pPr>
            <a:endParaRPr lang="en-GB" sz="1100" b="1" i="0" dirty="0"/>
          </a:p>
          <a:p>
            <a:pPr marL="0" indent="0">
              <a:spcAft>
                <a:spcPts val="600"/>
              </a:spcAft>
              <a:buNone/>
            </a:pPr>
            <a:r>
              <a:rPr lang="en-GB" sz="1100" b="1" i="0" dirty="0"/>
              <a:t>This decision to consider the proposal of CR17BG outside the normal bidding process has been taken without and against the advice of UNRA, the Ministry of Finance and the PPP Unit. They all tried to advise against this move but were not heard by the President. </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8449" y="3429000"/>
            <a:ext cx="5450123" cy="23970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212460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68760"/>
            <a:ext cx="8604448" cy="648072"/>
          </a:xfrm>
        </p:spPr>
        <p:txBody>
          <a:bodyPr/>
          <a:lstStyle/>
          <a:p>
            <a:r>
              <a:rPr lang="en-GB" sz="2400" dirty="0"/>
              <a:t>Third attempt to undermine the PPP Process </a:t>
            </a:r>
            <a:br>
              <a:rPr lang="en-GB" sz="2400" dirty="0"/>
            </a:br>
            <a:r>
              <a:rPr lang="en-GB" sz="1800" dirty="0"/>
              <a:t>CR17BG's proposal</a:t>
            </a:r>
          </a:p>
        </p:txBody>
      </p:sp>
      <p:sp>
        <p:nvSpPr>
          <p:cNvPr id="6" name="Content Placeholder 3"/>
          <p:cNvSpPr>
            <a:spLocks noGrp="1"/>
          </p:cNvSpPr>
          <p:nvPr>
            <p:ph sz="half" idx="2"/>
          </p:nvPr>
        </p:nvSpPr>
        <p:spPr>
          <a:xfrm>
            <a:off x="395536" y="1988840"/>
            <a:ext cx="7673834" cy="4104456"/>
          </a:xfrm>
        </p:spPr>
        <p:txBody>
          <a:bodyPr/>
          <a:lstStyle/>
          <a:p>
            <a:pPr marL="0" indent="0">
              <a:spcAft>
                <a:spcPts val="600"/>
              </a:spcAft>
              <a:buNone/>
            </a:pPr>
            <a:r>
              <a:rPr lang="en-GB" sz="1100" b="1" i="0" dirty="0"/>
              <a:t>• CR17 would finance the construction of the project and recover the investment through road tolls;</a:t>
            </a:r>
          </a:p>
          <a:p>
            <a:pPr marL="0" indent="0">
              <a:spcAft>
                <a:spcPts val="600"/>
              </a:spcAft>
              <a:buNone/>
            </a:pPr>
            <a:r>
              <a:rPr lang="en-GB" sz="1100" b="1" i="0" dirty="0"/>
              <a:t>• CR17 would finance the compensation of project affected persons and recover the money through the road toll on the project;</a:t>
            </a:r>
          </a:p>
          <a:p>
            <a:pPr marL="0" indent="0">
              <a:spcAft>
                <a:spcPts val="600"/>
              </a:spcAft>
              <a:buNone/>
            </a:pPr>
            <a:r>
              <a:rPr lang="en-GB" sz="1100" b="1" i="0" dirty="0"/>
              <a:t>• CR17, being worried that road tolls may not be sufficient to recoup their investment propose to carry out the following activities:</a:t>
            </a:r>
          </a:p>
          <a:p>
            <a:pPr marL="0" indent="0">
              <a:spcAft>
                <a:spcPts val="600"/>
              </a:spcAft>
              <a:buNone/>
            </a:pPr>
            <a:r>
              <a:rPr lang="en-GB" sz="1100" b="1" i="0" dirty="0"/>
              <a:t>	o Build and sell high rise residential properties along the corridor; and</a:t>
            </a:r>
          </a:p>
          <a:p>
            <a:pPr marL="0" indent="0">
              <a:spcAft>
                <a:spcPts val="600"/>
              </a:spcAft>
              <a:buNone/>
            </a:pPr>
            <a:r>
              <a:rPr lang="en-GB" sz="1100" b="1" i="0" dirty="0"/>
              <a:t>	o Build small scale business parks along the corridor</a:t>
            </a:r>
          </a:p>
          <a:p>
            <a:pPr marL="0" indent="0">
              <a:spcAft>
                <a:spcPts val="600"/>
              </a:spcAft>
              <a:buNone/>
            </a:pPr>
            <a:r>
              <a:rPr lang="en-GB" sz="1100" b="1" i="0" dirty="0"/>
              <a:t>• CR17 is seeking </a:t>
            </a:r>
            <a:r>
              <a:rPr lang="en-GB" sz="1100" b="1" i="0" dirty="0" err="1"/>
              <a:t>GoU</a:t>
            </a:r>
            <a:r>
              <a:rPr lang="en-GB" sz="1100" b="1" i="0" dirty="0"/>
              <a:t> support to allow them build and sell properties along the corridor;</a:t>
            </a:r>
          </a:p>
          <a:p>
            <a:pPr marL="0" indent="0">
              <a:spcAft>
                <a:spcPts val="600"/>
              </a:spcAft>
              <a:buNone/>
            </a:pPr>
            <a:r>
              <a:rPr lang="en-GB" sz="1100" b="1" i="0" dirty="0"/>
              <a:t>• CR17 requests that </a:t>
            </a:r>
            <a:r>
              <a:rPr lang="en-GB" sz="1100" b="1" i="0" dirty="0" err="1"/>
              <a:t>GoU</a:t>
            </a:r>
            <a:r>
              <a:rPr lang="en-GB" sz="1100" b="1" i="0" dirty="0"/>
              <a:t> commits to give them the rights to any construction and or upgrade works on any existing or future projects that are likely to impact on the traffic that uses KJE. A clear case being the existing </a:t>
            </a:r>
            <a:r>
              <a:rPr lang="en-GB" sz="1100" b="1" i="0" dirty="0" err="1"/>
              <a:t>jinja</a:t>
            </a:r>
            <a:r>
              <a:rPr lang="en-GB" sz="1100" b="1" i="0" dirty="0"/>
              <a:t> highway upgrade, the bridge that connects </a:t>
            </a:r>
            <a:r>
              <a:rPr lang="en-GB" sz="1100" b="1" i="0" dirty="0" err="1"/>
              <a:t>Munyonyo</a:t>
            </a:r>
            <a:r>
              <a:rPr lang="en-GB" sz="1100" b="1" i="0" dirty="0"/>
              <a:t> to </a:t>
            </a:r>
            <a:r>
              <a:rPr lang="en-GB" sz="1100" b="1" i="0" dirty="0" err="1"/>
              <a:t>Kyaggwe</a:t>
            </a:r>
            <a:r>
              <a:rPr lang="en-GB" sz="1100" b="1" i="0" dirty="0"/>
              <a:t> and all link roads connecting to KJE</a:t>
            </a:r>
          </a:p>
          <a:p>
            <a:pPr marL="0" indent="0">
              <a:spcAft>
                <a:spcPts val="600"/>
              </a:spcAft>
              <a:buNone/>
            </a:pPr>
            <a:r>
              <a:rPr lang="en-GB" sz="1100" b="1" i="0" dirty="0"/>
              <a:t>As a concluding remark, CR17’s proposal would only be provided once a contract (guaranteeing CR17 the project) has been signed with </a:t>
            </a:r>
            <a:r>
              <a:rPr lang="en-GB" sz="1100" b="1" i="0" dirty="0" err="1"/>
              <a:t>GoU</a:t>
            </a:r>
            <a:r>
              <a:rPr lang="en-GB" sz="1100" b="1" i="0"/>
              <a:t>. </a:t>
            </a:r>
          </a:p>
          <a:p>
            <a:pPr marL="0" indent="0">
              <a:spcAft>
                <a:spcPts val="600"/>
              </a:spcAft>
              <a:buNone/>
            </a:pPr>
            <a:r>
              <a:rPr lang="en-GB" sz="1100" b="1" i="0"/>
              <a:t>Way </a:t>
            </a:r>
            <a:r>
              <a:rPr lang="en-GB" sz="1100" b="1" i="0" dirty="0"/>
              <a:t>forward proposed by the </a:t>
            </a:r>
            <a:r>
              <a:rPr lang="en-GB" sz="1100" b="1" i="0" dirty="0" err="1"/>
              <a:t>MoWT</a:t>
            </a:r>
            <a:r>
              <a:rPr lang="en-GB" sz="1100" b="1" i="0" dirty="0"/>
              <a:t>:</a:t>
            </a:r>
          </a:p>
          <a:p>
            <a:pPr marL="0" indent="0">
              <a:spcAft>
                <a:spcPts val="600"/>
              </a:spcAft>
              <a:buNone/>
            </a:pPr>
            <a:r>
              <a:rPr lang="en-GB" sz="1100" b="1" i="0" dirty="0"/>
              <a:t>CR17 should communicate to </a:t>
            </a:r>
            <a:r>
              <a:rPr lang="en-GB" sz="1100" b="1" i="0" dirty="0" err="1"/>
              <a:t>GoU</a:t>
            </a:r>
            <a:r>
              <a:rPr lang="en-GB" sz="1100" b="1" i="0" dirty="0"/>
              <a:t> a formal proposal which can be assessed. The proposal should include the information/studies that informed their decision to commit to the President that they can fund and recover their investment fully through toll revenues.</a:t>
            </a:r>
          </a:p>
        </p:txBody>
      </p:sp>
    </p:spTree>
    <p:extLst>
      <p:ext uri="{BB962C8B-B14F-4D97-AF65-F5344CB8AC3E}">
        <p14:creationId xmlns:p14="http://schemas.microsoft.com/office/powerpoint/2010/main" val="24032191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6" name="Rectangle 6"/>
          <p:cNvSpPr>
            <a:spLocks noGrp="1" noChangeArrowheads="1"/>
          </p:cNvSpPr>
          <p:nvPr>
            <p:ph type="subTitle" idx="1"/>
          </p:nvPr>
        </p:nvSpPr>
        <p:spPr>
          <a:xfrm>
            <a:off x="578121" y="980728"/>
            <a:ext cx="8532812" cy="1728192"/>
          </a:xfrm>
        </p:spPr>
        <p:txBody>
          <a:bodyPr/>
          <a:lstStyle/>
          <a:p>
            <a:pPr algn="just"/>
            <a:endParaRPr lang="pt-BR" altLang="en-US" sz="2000" dirty="0"/>
          </a:p>
          <a:p>
            <a:pPr algn="just"/>
            <a:endParaRPr lang="pt-BR" altLang="en-US" sz="2000" dirty="0"/>
          </a:p>
          <a:p>
            <a:pPr algn="ctr"/>
            <a:r>
              <a:rPr lang="pt-BR" altLang="en-US" sz="2400" dirty="0"/>
              <a:t>The Kampala Jinja Expressway and the Chinese dragon: a soap opera</a:t>
            </a:r>
          </a:p>
          <a:p>
            <a:pPr algn="ctr"/>
            <a:endParaRPr lang="pt-BR" altLang="en-US" sz="1600" dirty="0"/>
          </a:p>
          <a:p>
            <a:pPr algn="just"/>
            <a:endParaRPr lang="pt-BR" altLang="en-US" sz="2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7226" y="2996952"/>
            <a:ext cx="5549547"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837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64804"/>
            <a:ext cx="8604448" cy="648072"/>
          </a:xfrm>
        </p:spPr>
        <p:txBody>
          <a:bodyPr/>
          <a:lstStyle/>
          <a:p>
            <a:r>
              <a:rPr lang="en-GB" sz="2400" dirty="0"/>
              <a:t>Reasons provided to postpone the decision since our meeting with the president</a:t>
            </a:r>
            <a:br>
              <a:rPr lang="en-GB" sz="2400" dirty="0"/>
            </a:br>
            <a:r>
              <a:rPr lang="en-GB" sz="1800" dirty="0"/>
              <a:t>and despite the inconsistency of the Chinese proposal</a:t>
            </a:r>
            <a:br>
              <a:rPr lang="en-GB" sz="2400" dirty="0"/>
            </a:br>
            <a:endParaRPr lang="en-GB" sz="1600" dirty="0"/>
          </a:p>
        </p:txBody>
      </p:sp>
      <p:graphicFrame>
        <p:nvGraphicFramePr>
          <p:cNvPr id="3" name="Content Placeholder 2"/>
          <p:cNvGraphicFramePr>
            <a:graphicFrameLocks noGrp="1"/>
          </p:cNvGraphicFramePr>
          <p:nvPr>
            <p:ph sz="half" idx="2"/>
            <p:extLst>
              <p:ext uri="{D42A27DB-BD31-4B8C-83A1-F6EECF244321}">
                <p14:modId xmlns:p14="http://schemas.microsoft.com/office/powerpoint/2010/main" val="1641149168"/>
              </p:ext>
            </p:extLst>
          </p:nvPr>
        </p:nvGraphicFramePr>
        <p:xfrm>
          <a:off x="395536" y="2420888"/>
          <a:ext cx="7673834" cy="1080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ontent Placeholder 3"/>
          <p:cNvSpPr>
            <a:spLocks noGrp="1"/>
          </p:cNvSpPr>
          <p:nvPr>
            <p:ph sz="half" idx="2"/>
          </p:nvPr>
        </p:nvSpPr>
        <p:spPr>
          <a:xfrm>
            <a:off x="395536" y="3717032"/>
            <a:ext cx="7673834" cy="720080"/>
          </a:xfrm>
        </p:spPr>
        <p:txBody>
          <a:bodyPr/>
          <a:lstStyle/>
          <a:p>
            <a:pPr marL="0" indent="0">
              <a:spcAft>
                <a:spcPts val="600"/>
              </a:spcAft>
              <a:buNone/>
            </a:pPr>
            <a:r>
              <a:rPr lang="en-GB" sz="1100" b="1" i="0" dirty="0"/>
              <a:t>What is the purpose: buying time for the Chinese to improve their offer as they complain UNRA doesn't want to share information with them?</a:t>
            </a:r>
          </a:p>
          <a:p>
            <a:pPr marL="0" indent="0">
              <a:spcAft>
                <a:spcPts val="600"/>
              </a:spcAft>
              <a:buNone/>
            </a:pPr>
            <a:endParaRPr lang="en-GB" sz="1100" b="1" i="0" dirty="0"/>
          </a:p>
          <a:p>
            <a:pPr marL="0" indent="0">
              <a:spcAft>
                <a:spcPts val="600"/>
              </a:spcAft>
              <a:buNone/>
            </a:pPr>
            <a:endParaRPr lang="en-GB" sz="1100" b="1" i="0" dirty="0"/>
          </a:p>
          <a:p>
            <a:pPr marL="0" indent="0">
              <a:spcAft>
                <a:spcPts val="600"/>
              </a:spcAft>
              <a:buNone/>
            </a:pPr>
            <a:endParaRPr lang="en-GB" sz="1100" b="1" i="0" dirty="0"/>
          </a:p>
          <a:p>
            <a:pPr marL="0" indent="0" algn="ctr">
              <a:spcAft>
                <a:spcPts val="600"/>
              </a:spcAft>
              <a:buNone/>
            </a:pPr>
            <a:r>
              <a:rPr lang="en-GB" sz="2400" b="1" i="0" dirty="0"/>
              <a:t>THAT'S WHERE WE ARE FOLKS!!</a:t>
            </a:r>
          </a:p>
        </p:txBody>
      </p:sp>
    </p:spTree>
    <p:extLst>
      <p:ext uri="{BB962C8B-B14F-4D97-AF65-F5344CB8AC3E}">
        <p14:creationId xmlns:p14="http://schemas.microsoft.com/office/powerpoint/2010/main" val="7594861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52736"/>
            <a:ext cx="8604448" cy="864096"/>
          </a:xfrm>
        </p:spPr>
        <p:txBody>
          <a:bodyPr/>
          <a:lstStyle/>
          <a:p>
            <a:r>
              <a:rPr lang="en-GB" sz="2400" dirty="0"/>
              <a:t>Some recommendations</a:t>
            </a:r>
            <a:endParaRPr lang="en-GB" sz="1600" dirty="0"/>
          </a:p>
        </p:txBody>
      </p:sp>
      <p:sp>
        <p:nvSpPr>
          <p:cNvPr id="4" name="Content Placeholder 3"/>
          <p:cNvSpPr>
            <a:spLocks noGrp="1"/>
          </p:cNvSpPr>
          <p:nvPr>
            <p:ph sz="half" idx="2"/>
          </p:nvPr>
        </p:nvSpPr>
        <p:spPr>
          <a:xfrm>
            <a:off x="251520" y="2060848"/>
            <a:ext cx="8435280" cy="3529013"/>
          </a:xfrm>
        </p:spPr>
        <p:txBody>
          <a:bodyPr/>
          <a:lstStyle/>
          <a:p>
            <a:pPr lvl="0">
              <a:buClrTx/>
              <a:buFont typeface="Wingdings" panose="05000000000000000000" pitchFamily="2" charset="2"/>
              <a:buChar char="§"/>
            </a:pPr>
            <a:r>
              <a:rPr lang="en-US" sz="2000" dirty="0"/>
              <a:t>Reflect </a:t>
            </a:r>
            <a:r>
              <a:rPr lang="en-US" sz="2000" b="1" dirty="0"/>
              <a:t>special role of EU</a:t>
            </a:r>
            <a:r>
              <a:rPr lang="en-US" sz="2000" dirty="0"/>
              <a:t> in Blending: if things go wrong, the EUD will be on the forefront as a political partner</a:t>
            </a:r>
          </a:p>
          <a:p>
            <a:pPr lvl="0">
              <a:buClrTx/>
              <a:buFont typeface="Wingdings" panose="05000000000000000000" pitchFamily="2" charset="2"/>
              <a:buChar char="§"/>
            </a:pPr>
            <a:endParaRPr lang="en-GB" sz="2000" dirty="0"/>
          </a:p>
          <a:p>
            <a:pPr lvl="0">
              <a:buClrTx/>
              <a:buFont typeface="Wingdings" panose="05000000000000000000" pitchFamily="2" charset="2"/>
              <a:buChar char="§"/>
            </a:pPr>
            <a:r>
              <a:rPr lang="en-US" sz="2000" b="1" dirty="0"/>
              <a:t>Sign a FA or a MoU </a:t>
            </a:r>
            <a:r>
              <a:rPr lang="en-US" sz="2000" dirty="0"/>
              <a:t>with the Government early enough whenever possible</a:t>
            </a:r>
          </a:p>
          <a:p>
            <a:pPr lvl="0">
              <a:buClrTx/>
              <a:buFont typeface="Wingdings" panose="05000000000000000000" pitchFamily="2" charset="2"/>
              <a:buChar char="§"/>
            </a:pPr>
            <a:endParaRPr lang="en-GB" sz="2000" dirty="0"/>
          </a:p>
          <a:p>
            <a:pPr lvl="0">
              <a:buClrTx/>
              <a:buFont typeface="Wingdings" panose="05000000000000000000" pitchFamily="2" charset="2"/>
              <a:buChar char="§"/>
            </a:pPr>
            <a:r>
              <a:rPr lang="en-US" sz="2000" dirty="0"/>
              <a:t>Build a solid </a:t>
            </a:r>
            <a:r>
              <a:rPr lang="en-US" sz="2000" b="1" dirty="0"/>
              <a:t>communication campaign early enough</a:t>
            </a:r>
            <a:r>
              <a:rPr lang="en-US" sz="2000" dirty="0"/>
              <a:t>, especially if the legal basis or sectors or project design are innovative. </a:t>
            </a:r>
          </a:p>
          <a:p>
            <a:pPr lvl="0">
              <a:buClrTx/>
              <a:buFont typeface="Wingdings" panose="05000000000000000000" pitchFamily="2" charset="2"/>
              <a:buChar char="§"/>
            </a:pPr>
            <a:endParaRPr lang="en-US" sz="2000" dirty="0"/>
          </a:p>
          <a:p>
            <a:pPr lvl="0">
              <a:buClrTx/>
              <a:buFont typeface="Wingdings" panose="05000000000000000000" pitchFamily="2" charset="2"/>
              <a:buChar char="§"/>
            </a:pPr>
            <a:r>
              <a:rPr lang="en-US" sz="2000" b="1" dirty="0"/>
              <a:t>Involve colleagues in HQ regularly</a:t>
            </a:r>
            <a:r>
              <a:rPr lang="en-US" sz="2000" dirty="0"/>
              <a:t>, so that a high-level support can be mobilized quickly as needed and that we can reflect on the adequacy of our processes. </a:t>
            </a:r>
            <a:endParaRPr lang="en-GB" sz="2000" dirty="0"/>
          </a:p>
          <a:p>
            <a:pPr>
              <a:buClrTx/>
              <a:buFont typeface="Wingdings" panose="05000000000000000000" pitchFamily="2" charset="2"/>
              <a:buChar char="§"/>
            </a:pPr>
            <a:endParaRPr lang="en-GB" sz="2000" dirty="0"/>
          </a:p>
        </p:txBody>
      </p:sp>
    </p:spTree>
    <p:extLst>
      <p:ext uri="{BB962C8B-B14F-4D97-AF65-F5344CB8AC3E}">
        <p14:creationId xmlns:p14="http://schemas.microsoft.com/office/powerpoint/2010/main" val="40468779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FFE94-B318-421A-8319-11E51419F0F9}"/>
              </a:ext>
            </a:extLst>
          </p:cNvPr>
          <p:cNvSpPr>
            <a:spLocks noGrp="1"/>
          </p:cNvSpPr>
          <p:nvPr>
            <p:ph type="title"/>
          </p:nvPr>
        </p:nvSpPr>
        <p:spPr>
          <a:xfrm>
            <a:off x="188808" y="1895376"/>
            <a:ext cx="7679196" cy="788201"/>
          </a:xfrm>
        </p:spPr>
        <p:txBody>
          <a:bodyPr/>
          <a:lstStyle/>
          <a:p>
            <a:endParaRPr lang="en-GB" dirty="0"/>
          </a:p>
        </p:txBody>
      </p:sp>
      <p:sp>
        <p:nvSpPr>
          <p:cNvPr id="3" name="Content Placeholder 2">
            <a:extLst>
              <a:ext uri="{FF2B5EF4-FFF2-40B4-BE49-F238E27FC236}">
                <a16:creationId xmlns:a16="http://schemas.microsoft.com/office/drawing/2014/main" id="{42F84727-83ED-4040-8551-22066FC6CDDD}"/>
              </a:ext>
            </a:extLst>
          </p:cNvPr>
          <p:cNvSpPr>
            <a:spLocks noGrp="1"/>
          </p:cNvSpPr>
          <p:nvPr>
            <p:ph sz="half" idx="1"/>
          </p:nvPr>
        </p:nvSpPr>
        <p:spPr/>
        <p:txBody>
          <a:bodyPr/>
          <a:lstStyle/>
          <a:p>
            <a:endParaRPr lang="en-GB"/>
          </a:p>
        </p:txBody>
      </p:sp>
      <p:sp>
        <p:nvSpPr>
          <p:cNvPr id="4" name="Content Placeholder 3">
            <a:extLst>
              <a:ext uri="{FF2B5EF4-FFF2-40B4-BE49-F238E27FC236}">
                <a16:creationId xmlns:a16="http://schemas.microsoft.com/office/drawing/2014/main" id="{5BC57F20-664B-49F7-9042-436EAAD4FDAA}"/>
              </a:ext>
            </a:extLst>
          </p:cNvPr>
          <p:cNvSpPr>
            <a:spLocks noGrp="1"/>
          </p:cNvSpPr>
          <p:nvPr>
            <p:ph sz="half" idx="2"/>
          </p:nvPr>
        </p:nvSpPr>
        <p:spPr/>
        <p:txBody>
          <a:bodyPr/>
          <a:lstStyle/>
          <a:p>
            <a:endParaRPr lang="en-GB"/>
          </a:p>
        </p:txBody>
      </p:sp>
      <p:pic>
        <p:nvPicPr>
          <p:cNvPr id="1026" name="Picture 2" descr="Image result for chinese thank you">
            <a:extLst>
              <a:ext uri="{FF2B5EF4-FFF2-40B4-BE49-F238E27FC236}">
                <a16:creationId xmlns:a16="http://schemas.microsoft.com/office/drawing/2014/main" id="{EE16E6AF-620F-4CE3-AFDE-61CFD9AB9C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95" y="1412776"/>
            <a:ext cx="9089009" cy="5112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19297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F7F4405-8FC6-4997-86AC-D943C12D8701}"/>
              </a:ext>
            </a:extLst>
          </p:cNvPr>
          <p:cNvPicPr>
            <a:picLocks noChangeAspect="1"/>
          </p:cNvPicPr>
          <p:nvPr/>
        </p:nvPicPr>
        <p:blipFill>
          <a:blip r:embed="rId2"/>
          <a:stretch>
            <a:fillRect/>
          </a:stretch>
        </p:blipFill>
        <p:spPr>
          <a:xfrm>
            <a:off x="10931" y="0"/>
            <a:ext cx="6184849" cy="6480720"/>
          </a:xfrm>
          <a:prstGeom prst="rect">
            <a:avLst/>
          </a:prstGeom>
        </p:spPr>
      </p:pic>
      <p:sp>
        <p:nvSpPr>
          <p:cNvPr id="5" name="TextBox 4">
            <a:extLst>
              <a:ext uri="{FF2B5EF4-FFF2-40B4-BE49-F238E27FC236}">
                <a16:creationId xmlns:a16="http://schemas.microsoft.com/office/drawing/2014/main" id="{43A187E5-1717-4B02-B28B-EB16664014D1}"/>
              </a:ext>
            </a:extLst>
          </p:cNvPr>
          <p:cNvSpPr txBox="1"/>
          <p:nvPr/>
        </p:nvSpPr>
        <p:spPr>
          <a:xfrm>
            <a:off x="6094000" y="116632"/>
            <a:ext cx="3059832" cy="646331"/>
          </a:xfrm>
          <a:prstGeom prst="rect">
            <a:avLst/>
          </a:prstGeom>
          <a:noFill/>
        </p:spPr>
        <p:txBody>
          <a:bodyPr wrap="square" rtlCol="0">
            <a:spAutoFit/>
          </a:bodyPr>
          <a:lstStyle/>
          <a:p>
            <a:pPr algn="ctr"/>
            <a:r>
              <a:rPr lang="en-US" b="1" dirty="0">
                <a:solidFill>
                  <a:schemeClr val="bg1"/>
                </a:solidFill>
              </a:rPr>
              <a:t>Key EU Infrastructure Projects in Uganda</a:t>
            </a:r>
            <a:endParaRPr lang="en-GB" b="1" dirty="0">
              <a:solidFill>
                <a:schemeClr val="bg1"/>
              </a:solidFill>
            </a:endParaRPr>
          </a:p>
        </p:txBody>
      </p:sp>
      <p:pic>
        <p:nvPicPr>
          <p:cNvPr id="6" name="Picture 5">
            <a:extLst>
              <a:ext uri="{FF2B5EF4-FFF2-40B4-BE49-F238E27FC236}">
                <a16:creationId xmlns:a16="http://schemas.microsoft.com/office/drawing/2014/main" id="{C4E55FEB-0D52-4F4D-BA33-D3DE914B9B03}"/>
              </a:ext>
            </a:extLst>
          </p:cNvPr>
          <p:cNvPicPr>
            <a:picLocks noChangeAspect="1"/>
          </p:cNvPicPr>
          <p:nvPr/>
        </p:nvPicPr>
        <p:blipFill>
          <a:blip r:embed="rId3"/>
          <a:stretch>
            <a:fillRect/>
          </a:stretch>
        </p:blipFill>
        <p:spPr>
          <a:xfrm>
            <a:off x="4917002" y="4941168"/>
            <a:ext cx="4079044" cy="1692082"/>
          </a:xfrm>
          <a:prstGeom prst="rect">
            <a:avLst/>
          </a:prstGeom>
        </p:spPr>
      </p:pic>
    </p:spTree>
    <p:extLst>
      <p:ext uri="{BB962C8B-B14F-4D97-AF65-F5344CB8AC3E}">
        <p14:creationId xmlns:p14="http://schemas.microsoft.com/office/powerpoint/2010/main" val="3420527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67544" y="525083"/>
            <a:ext cx="7772400" cy="887693"/>
          </a:xfrm>
        </p:spPr>
        <p:txBody>
          <a:bodyPr/>
          <a:lstStyle/>
          <a:p>
            <a:r>
              <a:rPr lang="en-GB" sz="2400" b="1" i="0" dirty="0"/>
              <a:t>The project</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412776"/>
            <a:ext cx="8120063" cy="5059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660232" y="2843847"/>
            <a:ext cx="864096" cy="338554"/>
          </a:xfrm>
          <a:prstGeom prst="rect">
            <a:avLst/>
          </a:prstGeom>
          <a:noFill/>
        </p:spPr>
        <p:txBody>
          <a:bodyPr wrap="square" rtlCol="0">
            <a:spAutoFit/>
          </a:bodyPr>
          <a:lstStyle/>
          <a:p>
            <a:r>
              <a:rPr lang="en-GB" sz="1600" b="1" dirty="0"/>
              <a:t>77km</a:t>
            </a:r>
          </a:p>
        </p:txBody>
      </p:sp>
      <p:sp>
        <p:nvSpPr>
          <p:cNvPr id="7" name="TextBox 6"/>
          <p:cNvSpPr txBox="1"/>
          <p:nvPr/>
        </p:nvSpPr>
        <p:spPr>
          <a:xfrm>
            <a:off x="2699792" y="3356992"/>
            <a:ext cx="864096" cy="338554"/>
          </a:xfrm>
          <a:prstGeom prst="rect">
            <a:avLst/>
          </a:prstGeom>
          <a:noFill/>
        </p:spPr>
        <p:txBody>
          <a:bodyPr wrap="square" rtlCol="0">
            <a:spAutoFit/>
          </a:bodyPr>
          <a:lstStyle/>
          <a:p>
            <a:r>
              <a:rPr lang="en-GB" sz="1600" b="1" dirty="0"/>
              <a:t>18km</a:t>
            </a:r>
          </a:p>
        </p:txBody>
      </p:sp>
    </p:spTree>
    <p:extLst>
      <p:ext uri="{BB962C8B-B14F-4D97-AF65-F5344CB8AC3E}">
        <p14:creationId xmlns:p14="http://schemas.microsoft.com/office/powerpoint/2010/main" val="2239472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46B17-5D0C-4160-81FB-15B1E81C18FD}"/>
              </a:ext>
            </a:extLst>
          </p:cNvPr>
          <p:cNvSpPr>
            <a:spLocks noGrp="1"/>
          </p:cNvSpPr>
          <p:nvPr>
            <p:ph type="title"/>
          </p:nvPr>
        </p:nvSpPr>
        <p:spPr>
          <a:xfrm>
            <a:off x="323528" y="980728"/>
            <a:ext cx="8229600" cy="936625"/>
          </a:xfrm>
        </p:spPr>
        <p:txBody>
          <a:bodyPr/>
          <a:lstStyle/>
          <a:p>
            <a:r>
              <a:rPr lang="en-US" dirty="0"/>
              <a:t>Key features</a:t>
            </a:r>
            <a:endParaRPr lang="en-GB" dirty="0"/>
          </a:p>
        </p:txBody>
      </p:sp>
      <p:sp>
        <p:nvSpPr>
          <p:cNvPr id="3" name="Content Placeholder 2">
            <a:extLst>
              <a:ext uri="{FF2B5EF4-FFF2-40B4-BE49-F238E27FC236}">
                <a16:creationId xmlns:a16="http://schemas.microsoft.com/office/drawing/2014/main" id="{ABE5792D-B092-4046-AD28-0E6F57B2B842}"/>
              </a:ext>
            </a:extLst>
          </p:cNvPr>
          <p:cNvSpPr>
            <a:spLocks noGrp="1"/>
          </p:cNvSpPr>
          <p:nvPr>
            <p:ph sz="half" idx="1"/>
          </p:nvPr>
        </p:nvSpPr>
        <p:spPr>
          <a:xfrm>
            <a:off x="251520" y="2132856"/>
            <a:ext cx="7920880" cy="4248151"/>
          </a:xfrm>
        </p:spPr>
        <p:txBody>
          <a:bodyPr/>
          <a:lstStyle/>
          <a:p>
            <a:pPr marL="742950" indent="-457200">
              <a:buClrTx/>
            </a:pPr>
            <a:r>
              <a:rPr lang="en-GB" sz="1800" b="1" i="0" dirty="0"/>
              <a:t>PPP</a:t>
            </a:r>
            <a:r>
              <a:rPr lang="en-GB" sz="1800" i="0" dirty="0"/>
              <a:t> for Design Build Finance Operate Transfer (DBFOT) </a:t>
            </a:r>
          </a:p>
          <a:p>
            <a:pPr marL="742950" indent="-457200">
              <a:buClrTx/>
            </a:pPr>
            <a:r>
              <a:rPr lang="en-GB" sz="1800" b="1" i="0" dirty="0"/>
              <a:t>30 years </a:t>
            </a:r>
            <a:r>
              <a:rPr lang="en-GB" sz="1800" i="0" dirty="0"/>
              <a:t>concession</a:t>
            </a:r>
          </a:p>
          <a:p>
            <a:pPr marL="742950" indent="-457200">
              <a:buClrTx/>
            </a:pPr>
            <a:r>
              <a:rPr lang="en-GB" sz="1800" b="1" i="0" dirty="0"/>
              <a:t>Tolled</a:t>
            </a:r>
            <a:r>
              <a:rPr lang="en-GB" sz="1800" i="0" dirty="0"/>
              <a:t> road (closed and open toll)</a:t>
            </a:r>
          </a:p>
          <a:p>
            <a:pPr marL="742950" indent="-457200">
              <a:buClrTx/>
            </a:pPr>
            <a:r>
              <a:rPr lang="en-GB" sz="1800" b="1" i="0" dirty="0"/>
              <a:t>Availability payment </a:t>
            </a:r>
            <a:r>
              <a:rPr lang="en-GB" sz="1800" i="0" dirty="0"/>
              <a:t>model</a:t>
            </a:r>
          </a:p>
          <a:p>
            <a:pPr marL="1143000" lvl="1" indent="-457200">
              <a:buClrTx/>
              <a:buFont typeface="Wingdings" panose="05000000000000000000" pitchFamily="2" charset="2"/>
              <a:buChar char="Ø"/>
            </a:pPr>
            <a:r>
              <a:rPr lang="en-GB" sz="1600" b="0" i="0" dirty="0"/>
              <a:t>Gov keeps the </a:t>
            </a:r>
            <a:r>
              <a:rPr lang="en-GB" sz="1600" i="0" dirty="0"/>
              <a:t>traffic risk</a:t>
            </a:r>
          </a:p>
          <a:p>
            <a:pPr marL="1143000" lvl="1" indent="-457200">
              <a:buClrTx/>
              <a:buFont typeface="Wingdings" panose="05000000000000000000" pitchFamily="2" charset="2"/>
              <a:buChar char="Ø"/>
            </a:pPr>
            <a:r>
              <a:rPr lang="en-GB" sz="1600" b="0" i="0" dirty="0"/>
              <a:t>Gov sets the tolls</a:t>
            </a:r>
          </a:p>
          <a:p>
            <a:pPr marL="1143000" lvl="1" indent="-457200">
              <a:buClrTx/>
              <a:buFont typeface="Wingdings" panose="05000000000000000000" pitchFamily="2" charset="2"/>
              <a:buChar char="Ø"/>
            </a:pPr>
            <a:r>
              <a:rPr lang="en-GB" sz="1600" b="0" dirty="0"/>
              <a:t>Gov keeps </a:t>
            </a:r>
            <a:r>
              <a:rPr lang="en-GB" sz="1600" dirty="0"/>
              <a:t>all revenues</a:t>
            </a:r>
            <a:r>
              <a:rPr lang="en-GB" sz="1600" b="0" dirty="0"/>
              <a:t> minus availability payment + penalties</a:t>
            </a:r>
          </a:p>
          <a:p>
            <a:pPr marL="1143000" lvl="1" indent="-457200">
              <a:buClrTx/>
              <a:buFont typeface="Wingdings" panose="05000000000000000000" pitchFamily="2" charset="2"/>
              <a:buChar char="Ø"/>
            </a:pPr>
            <a:r>
              <a:rPr lang="en-GB" sz="1600" b="0" i="0" dirty="0"/>
              <a:t>Private sector keeps </a:t>
            </a:r>
            <a:r>
              <a:rPr lang="en-GB" sz="1600" i="0" dirty="0"/>
              <a:t>other risks: </a:t>
            </a:r>
            <a:r>
              <a:rPr lang="en-GB" sz="1600" b="0" i="0" dirty="0"/>
              <a:t>financing, design, construction, operatio</a:t>
            </a:r>
            <a:r>
              <a:rPr lang="en-GB" sz="1600" b="0" dirty="0"/>
              <a:t>n, maintenance.</a:t>
            </a:r>
            <a:endParaRPr lang="en-GB" sz="1600" b="0" i="0" dirty="0"/>
          </a:p>
          <a:p>
            <a:pPr marL="742950" indent="-457200">
              <a:buClrTx/>
            </a:pPr>
            <a:r>
              <a:rPr lang="en-GB" sz="1800" i="0" dirty="0"/>
              <a:t>Significant environmental &amp; social challenges </a:t>
            </a:r>
          </a:p>
          <a:p>
            <a:pPr marL="1143000" lvl="1" indent="-457200">
              <a:buClrTx/>
              <a:buFont typeface="Wingdings" panose="05000000000000000000" pitchFamily="2" charset="2"/>
              <a:buChar char="Ø"/>
            </a:pPr>
            <a:r>
              <a:rPr lang="en-GB" sz="1600" dirty="0"/>
              <a:t>2% of Kampala population relocated</a:t>
            </a:r>
            <a:r>
              <a:rPr lang="en-GB" sz="1600" b="0" dirty="0"/>
              <a:t> - mainly in slums</a:t>
            </a:r>
          </a:p>
          <a:p>
            <a:pPr marL="1143000" lvl="1" indent="-457200">
              <a:buClrTx/>
              <a:buFont typeface="Wingdings" panose="05000000000000000000" pitchFamily="2" charset="2"/>
              <a:buChar char="Ø"/>
            </a:pPr>
            <a:r>
              <a:rPr lang="en-GB" sz="1600" b="0" dirty="0"/>
              <a:t>E&amp;S safeguards to </a:t>
            </a:r>
            <a:r>
              <a:rPr lang="en-GB" sz="1600" dirty="0"/>
              <a:t>international standards</a:t>
            </a:r>
          </a:p>
          <a:p>
            <a:pPr>
              <a:buClrTx/>
            </a:pPr>
            <a:endParaRPr lang="en-GB" sz="1800" dirty="0"/>
          </a:p>
        </p:txBody>
      </p:sp>
    </p:spTree>
    <p:extLst>
      <p:ext uri="{BB962C8B-B14F-4D97-AF65-F5344CB8AC3E}">
        <p14:creationId xmlns:p14="http://schemas.microsoft.com/office/powerpoint/2010/main" val="13140300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C9609-3334-4919-B2C2-F3101369CA25}"/>
              </a:ext>
            </a:extLst>
          </p:cNvPr>
          <p:cNvSpPr>
            <a:spLocks noGrp="1"/>
          </p:cNvSpPr>
          <p:nvPr>
            <p:ph type="title"/>
          </p:nvPr>
        </p:nvSpPr>
        <p:spPr>
          <a:xfrm>
            <a:off x="395288" y="1052736"/>
            <a:ext cx="8229600" cy="1223739"/>
          </a:xfrm>
        </p:spPr>
        <p:txBody>
          <a:bodyPr/>
          <a:lstStyle/>
          <a:p>
            <a:r>
              <a:rPr lang="en-US" dirty="0"/>
              <a:t>Proposed financing</a:t>
            </a:r>
            <a:endParaRPr lang="en-GB" dirty="0"/>
          </a:p>
        </p:txBody>
      </p:sp>
      <p:pic>
        <p:nvPicPr>
          <p:cNvPr id="5" name="Picture 4">
            <a:extLst>
              <a:ext uri="{FF2B5EF4-FFF2-40B4-BE49-F238E27FC236}">
                <a16:creationId xmlns:a16="http://schemas.microsoft.com/office/drawing/2014/main" id="{8FAEE157-A302-42AB-94CC-FB54C7E5D390}"/>
              </a:ext>
            </a:extLst>
          </p:cNvPr>
          <p:cNvPicPr>
            <a:picLocks noChangeAspect="1"/>
          </p:cNvPicPr>
          <p:nvPr/>
        </p:nvPicPr>
        <p:blipFill>
          <a:blip r:embed="rId2"/>
          <a:stretch>
            <a:fillRect/>
          </a:stretch>
        </p:blipFill>
        <p:spPr>
          <a:xfrm>
            <a:off x="827584" y="2250885"/>
            <a:ext cx="7129802" cy="2016621"/>
          </a:xfrm>
          <a:prstGeom prst="rect">
            <a:avLst/>
          </a:prstGeom>
        </p:spPr>
      </p:pic>
      <p:pic>
        <p:nvPicPr>
          <p:cNvPr id="6" name="Picture 5">
            <a:extLst>
              <a:ext uri="{FF2B5EF4-FFF2-40B4-BE49-F238E27FC236}">
                <a16:creationId xmlns:a16="http://schemas.microsoft.com/office/drawing/2014/main" id="{EA5ADB68-B3CC-4376-B84B-F42ADE64BE34}"/>
              </a:ext>
            </a:extLst>
          </p:cNvPr>
          <p:cNvPicPr>
            <a:picLocks noChangeAspect="1"/>
          </p:cNvPicPr>
          <p:nvPr/>
        </p:nvPicPr>
        <p:blipFill>
          <a:blip r:embed="rId3"/>
          <a:stretch>
            <a:fillRect/>
          </a:stretch>
        </p:blipFill>
        <p:spPr>
          <a:xfrm>
            <a:off x="2947987" y="4509120"/>
            <a:ext cx="3248025" cy="1524000"/>
          </a:xfrm>
          <a:prstGeom prst="rect">
            <a:avLst/>
          </a:prstGeom>
        </p:spPr>
      </p:pic>
    </p:spTree>
    <p:extLst>
      <p:ext uri="{BB962C8B-B14F-4D97-AF65-F5344CB8AC3E}">
        <p14:creationId xmlns:p14="http://schemas.microsoft.com/office/powerpoint/2010/main" val="3217585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24744"/>
            <a:ext cx="8229600" cy="936625"/>
          </a:xfrm>
        </p:spPr>
        <p:txBody>
          <a:bodyPr/>
          <a:lstStyle/>
          <a:p>
            <a:r>
              <a:rPr lang="en-GB" sz="2400" dirty="0"/>
              <a:t>Main Milestones Government of Uganda</a:t>
            </a:r>
          </a:p>
        </p:txBody>
      </p:sp>
      <p:graphicFrame>
        <p:nvGraphicFramePr>
          <p:cNvPr id="7" name="Diagram 6"/>
          <p:cNvGraphicFramePr/>
          <p:nvPr>
            <p:extLst>
              <p:ext uri="{D42A27DB-BD31-4B8C-83A1-F6EECF244321}">
                <p14:modId xmlns:p14="http://schemas.microsoft.com/office/powerpoint/2010/main" val="3812867513"/>
              </p:ext>
            </p:extLst>
          </p:nvPr>
        </p:nvGraphicFramePr>
        <p:xfrm>
          <a:off x="359532" y="1845345"/>
          <a:ext cx="8424936" cy="46085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66383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288" y="1124744"/>
            <a:ext cx="8229600" cy="936625"/>
          </a:xfrm>
        </p:spPr>
        <p:txBody>
          <a:bodyPr/>
          <a:lstStyle/>
          <a:p>
            <a:r>
              <a:rPr lang="en-GB" sz="2400" dirty="0"/>
              <a:t>Main Milestones EU/AFD</a:t>
            </a:r>
          </a:p>
        </p:txBody>
      </p:sp>
      <p:graphicFrame>
        <p:nvGraphicFramePr>
          <p:cNvPr id="3" name="Diagram 2"/>
          <p:cNvGraphicFramePr/>
          <p:nvPr>
            <p:extLst>
              <p:ext uri="{D42A27DB-BD31-4B8C-83A1-F6EECF244321}">
                <p14:modId xmlns:p14="http://schemas.microsoft.com/office/powerpoint/2010/main" val="2649680263"/>
              </p:ext>
            </p:extLst>
          </p:nvPr>
        </p:nvGraphicFramePr>
        <p:xfrm>
          <a:off x="467544" y="1593056"/>
          <a:ext cx="8442156" cy="46085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192077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041638"/>
            <a:ext cx="8208912" cy="4104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itle 1"/>
          <p:cNvSpPr>
            <a:spLocks noGrp="1"/>
          </p:cNvSpPr>
          <p:nvPr>
            <p:ph type="title"/>
          </p:nvPr>
        </p:nvSpPr>
        <p:spPr>
          <a:xfrm>
            <a:off x="0" y="1196752"/>
            <a:ext cx="8229600" cy="936625"/>
          </a:xfrm>
        </p:spPr>
        <p:txBody>
          <a:bodyPr/>
          <a:lstStyle/>
          <a:p>
            <a:r>
              <a:rPr lang="en-GB" sz="2400" cap="none" dirty="0"/>
              <a:t>PPP Procurement</a:t>
            </a:r>
            <a:endParaRPr lang="en-GB" sz="2400" dirty="0"/>
          </a:p>
        </p:txBody>
      </p:sp>
    </p:spTree>
    <p:extLst>
      <p:ext uri="{BB962C8B-B14F-4D97-AF65-F5344CB8AC3E}">
        <p14:creationId xmlns:p14="http://schemas.microsoft.com/office/powerpoint/2010/main" val="2798781182"/>
      </p:ext>
    </p:extLst>
  </p:cSld>
  <p:clrMapOvr>
    <a:masterClrMapping/>
  </p:clrMapOvr>
</p:sld>
</file>

<file path=ppt/theme/theme1.xml><?xml version="1.0" encoding="utf-8"?>
<a:theme xmlns:a="http://schemas.openxmlformats.org/drawingml/2006/main" name="Blank">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1978</TotalTime>
  <Words>1719</Words>
  <Application>Microsoft Office PowerPoint</Application>
  <PresentationFormat>On-screen Show (4:3)</PresentationFormat>
  <Paragraphs>164</Paragraphs>
  <Slides>22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Verdana</vt:lpstr>
      <vt:lpstr>Wingdings</vt:lpstr>
      <vt:lpstr>Blank</vt:lpstr>
      <vt:lpstr>PowerPoint Presentation</vt:lpstr>
      <vt:lpstr>PowerPoint Presentation</vt:lpstr>
      <vt:lpstr>PowerPoint Presentation</vt:lpstr>
      <vt:lpstr>PowerPoint Presentation</vt:lpstr>
      <vt:lpstr>Key features</vt:lpstr>
      <vt:lpstr>Proposed financing</vt:lpstr>
      <vt:lpstr>Main Milestones Government of Uganda</vt:lpstr>
      <vt:lpstr>Main Milestones EU/AFD</vt:lpstr>
      <vt:lpstr>PPP Procurement</vt:lpstr>
      <vt:lpstr>Prequalification</vt:lpstr>
      <vt:lpstr>PPP Financial highlights</vt:lpstr>
      <vt:lpstr>PowerPoint Presentation</vt:lpstr>
      <vt:lpstr>PowerPoint Presentation</vt:lpstr>
      <vt:lpstr>And then comes China Railway 17th Bureau Group alias CR17BG</vt:lpstr>
      <vt:lpstr>First attempt to a direct award Letter to the Infrastructure committee of the Parliament –Sept 2018</vt:lpstr>
      <vt:lpstr>Second attempt to direct award Meeting with the President thanks to Ugandan Lobbyists – Dec 2018</vt:lpstr>
      <vt:lpstr>Response to this second attempt Op-ed from the Vice Chairman of the PPP committee following several article relaying the meeting with the PR – January 2019</vt:lpstr>
      <vt:lpstr>Third attempt to direct award </vt:lpstr>
      <vt:lpstr>Third attempt to undermine the PPP Process  CR17BG's proposal</vt:lpstr>
      <vt:lpstr>Reasons provided to postpone the decision since our meeting with the president and despite the inconsistency of the Chinese proposal </vt:lpstr>
      <vt:lpstr>Some recommendations</vt:lpstr>
      <vt:lpstr>PowerPoint Presentation</vt:lpstr>
    </vt:vector>
  </TitlesOfParts>
  <Company>EEAS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DUREL Ludovic (EEAS-KAMPALA)</dc:creator>
  <cp:lastModifiedBy>Pavlos Evangelidis</cp:lastModifiedBy>
  <cp:revision>56</cp:revision>
  <dcterms:created xsi:type="dcterms:W3CDTF">2019-11-20T14:05:35Z</dcterms:created>
  <dcterms:modified xsi:type="dcterms:W3CDTF">2019-12-05T06:00:03Z</dcterms:modified>
</cp:coreProperties>
</file>