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3" r:id="rId2"/>
    <p:sldId id="291" r:id="rId3"/>
    <p:sldId id="292" r:id="rId4"/>
    <p:sldId id="314" r:id="rId5"/>
    <p:sldId id="309" r:id="rId6"/>
    <p:sldId id="310" r:id="rId7"/>
    <p:sldId id="311" r:id="rId8"/>
    <p:sldId id="312" r:id="rId9"/>
    <p:sldId id="313" r:id="rId10"/>
    <p:sldId id="308" r:id="rId11"/>
  </p:sldIdLst>
  <p:sldSz cx="9144000" cy="6858000" type="screen4x3"/>
  <p:notesSz cx="67246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11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YNOWIEC Ewa (TRADE)" initials="SE(" lastIdx="0" clrIdx="0">
    <p:extLst>
      <p:ext uri="{19B8F6BF-5375-455C-9EA6-DF929625EA0E}">
        <p15:presenceInfo xmlns:p15="http://schemas.microsoft.com/office/powerpoint/2012/main" userId="SYNOWIEC Ewa (TRADE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6A3E52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8" autoAdjust="0"/>
    <p:restoredTop sz="94660"/>
  </p:normalViewPr>
  <p:slideViewPr>
    <p:cSldViewPr>
      <p:cViewPr varScale="1">
        <p:scale>
          <a:sx n="65" d="100"/>
          <a:sy n="65" d="100"/>
        </p:scale>
        <p:origin x="1148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079"/>
        <p:guide pos="211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334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418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334" y="9283418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334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33425"/>
            <a:ext cx="48879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152" y="4642490"/>
            <a:ext cx="5380349" cy="439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418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334" y="9283418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877" tIns="44938" rIns="89877" bIns="4493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63D406E-2C34-0D44-AE71-0F0CA7D25525}"/>
              </a:ext>
            </a:extLst>
          </p:cNvPr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069836C-B4E6-CF45-8984-AFFB368C6E79}"/>
              </a:ext>
            </a:extLst>
          </p:cNvPr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EB8C86-4C4F-0B48-B5B0-47C8F746D3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1EC63C1-74A6-2447-88C5-34A9022780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B5DFAC5-42DE-1641-9167-394F2F6CF8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F7255-9CF3-4337-BB8B-88CAEA2BEB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031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4" r:id="rId12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49" y="2060848"/>
            <a:ext cx="8352928" cy="1512168"/>
          </a:xfrm>
        </p:spPr>
        <p:txBody>
          <a:bodyPr/>
          <a:lstStyle/>
          <a:p>
            <a:pPr algn="ctr"/>
            <a:r>
              <a:rPr lang="en-IE" sz="3200" dirty="0" smtClean="0"/>
              <a:t>DEVCO Infrastructure Seminar</a:t>
            </a:r>
            <a:endParaRPr lang="en-I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765" y="3539852"/>
            <a:ext cx="8064896" cy="1185292"/>
          </a:xfrm>
        </p:spPr>
        <p:txBody>
          <a:bodyPr/>
          <a:lstStyle/>
          <a:p>
            <a:pPr algn="ctr"/>
            <a:r>
              <a:rPr lang="en-GB" dirty="0"/>
              <a:t>Transport Connectivity &amp; Industry </a:t>
            </a:r>
            <a:endParaRPr lang="en-GB" dirty="0" smtClean="0"/>
          </a:p>
          <a:p>
            <a:pPr algn="ctr"/>
            <a:r>
              <a:rPr lang="en-GB" sz="2800" dirty="0" smtClean="0"/>
              <a:t>EU Automotive Industry Perspectives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971600" y="5301208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</a:rPr>
              <a:t>Massimo De Luca</a:t>
            </a:r>
          </a:p>
          <a:p>
            <a:r>
              <a:rPr lang="en-GB" sz="1800" dirty="0" smtClean="0">
                <a:solidFill>
                  <a:schemeClr val="bg1"/>
                </a:solidFill>
              </a:rPr>
              <a:t>European Commission – DG Trade</a:t>
            </a:r>
          </a:p>
          <a:p>
            <a:r>
              <a:rPr lang="en-GB" sz="1600" i="1" dirty="0" smtClean="0">
                <a:solidFill>
                  <a:schemeClr val="bg1"/>
                </a:solidFill>
              </a:rPr>
              <a:t>5</a:t>
            </a:r>
            <a:r>
              <a:rPr lang="en-GB" sz="1600" i="1" baseline="30000" dirty="0" smtClean="0">
                <a:solidFill>
                  <a:schemeClr val="bg1"/>
                </a:solidFill>
              </a:rPr>
              <a:t>th</a:t>
            </a:r>
            <a:r>
              <a:rPr lang="en-GB" sz="1600" i="1" dirty="0" smtClean="0">
                <a:solidFill>
                  <a:schemeClr val="bg1"/>
                </a:solidFill>
              </a:rPr>
              <a:t> December </a:t>
            </a:r>
            <a:r>
              <a:rPr lang="en-GB" sz="1600" i="1" dirty="0" smtClean="0">
                <a:solidFill>
                  <a:schemeClr val="bg1"/>
                </a:solidFill>
              </a:rPr>
              <a:t>2019</a:t>
            </a:r>
            <a:endParaRPr lang="fr-BE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1080641"/>
          </a:xfrm>
        </p:spPr>
        <p:txBody>
          <a:bodyPr/>
          <a:lstStyle/>
          <a:p>
            <a:pPr algn="ctr"/>
            <a:r>
              <a:rPr lang="en-IE" sz="2800" dirty="0" smtClean="0"/>
              <a:t>Next </a:t>
            </a:r>
            <a:r>
              <a:rPr lang="en-IE" sz="2800" dirty="0" smtClean="0"/>
              <a:t>steps</a:t>
            </a:r>
            <a:endParaRPr lang="en-IE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852936"/>
            <a:ext cx="8229600" cy="3384376"/>
          </a:xfrm>
        </p:spPr>
        <p:txBody>
          <a:bodyPr/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IE" sz="1800" dirty="0"/>
              <a:t>EPA </a:t>
            </a:r>
            <a:r>
              <a:rPr lang="en-IE" sz="1800" dirty="0" smtClean="0"/>
              <a:t>Implementation and deepening and synergies with </a:t>
            </a:r>
            <a:r>
              <a:rPr lang="en-IE" sz="1800" dirty="0" err="1" smtClean="0"/>
              <a:t>AfCFTA</a:t>
            </a:r>
            <a:endParaRPr lang="en-IE" sz="1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E" sz="1800" dirty="0" smtClean="0"/>
              <a:t>Industrial</a:t>
            </a:r>
            <a:r>
              <a:rPr lang="en-IE" sz="1800" dirty="0" smtClean="0"/>
              <a:t> Partnership (President comments ahead of Addis)</a:t>
            </a:r>
            <a:r>
              <a:rPr lang="en-IE" sz="1800" dirty="0" smtClean="0"/>
              <a:t> integrating T</a:t>
            </a:r>
            <a:r>
              <a:rPr lang="en-IE" sz="1800" dirty="0" smtClean="0"/>
              <a:t>rade, Investment, Development and Industrial Approach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E" sz="1800" dirty="0" smtClean="0"/>
              <a:t>Programming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E" sz="1800" dirty="0" smtClean="0"/>
              <a:t>EU AU Summit 2020</a:t>
            </a:r>
          </a:p>
          <a:p>
            <a:pPr marL="0" indent="0">
              <a:buNone/>
            </a:pPr>
            <a:endParaRPr lang="fr-BE" dirty="0" smtClean="0"/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9114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The EU-Africa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IE" dirty="0" smtClean="0"/>
              <a:t>trade and investment relations</a:t>
            </a:r>
            <a:endParaRPr lang="en-I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07" y="2996952"/>
            <a:ext cx="8814783" cy="244827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8313" y="5289271"/>
            <a:ext cx="3037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BE" sz="1400" b="0" dirty="0" smtClean="0">
              <a:solidFill>
                <a:srgbClr val="0F5494"/>
              </a:solidFill>
            </a:endParaRPr>
          </a:p>
          <a:p>
            <a:pPr algn="ctr">
              <a:defRPr/>
            </a:pPr>
            <a:r>
              <a:rPr lang="en-IE" sz="1400" dirty="0" smtClean="0">
                <a:solidFill>
                  <a:srgbClr val="0F5494"/>
                </a:solidFill>
              </a:rPr>
              <a:t>2008-2018:</a:t>
            </a:r>
            <a:r>
              <a:rPr lang="en-IE" sz="1400" b="0" dirty="0" smtClean="0">
                <a:solidFill>
                  <a:srgbClr val="0F5494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E" sz="1400" b="0" dirty="0" smtClean="0">
                <a:solidFill>
                  <a:srgbClr val="0F5494"/>
                </a:solidFill>
              </a:rPr>
              <a:t>11% increase in imports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E" sz="1400" b="0" dirty="0" smtClean="0">
                <a:solidFill>
                  <a:srgbClr val="0F5494"/>
                </a:solidFill>
              </a:rPr>
              <a:t>22% increase in exports</a:t>
            </a:r>
            <a:endParaRPr lang="en-IE" sz="1400" b="0" dirty="0">
              <a:solidFill>
                <a:srgbClr val="0F5494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4801" y="5445224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1400" dirty="0" smtClean="0">
                <a:solidFill>
                  <a:srgbClr val="0F5494"/>
                </a:solidFill>
              </a:rPr>
              <a:t>2008-2018:</a:t>
            </a:r>
            <a:endParaRPr lang="pl-PL" sz="1400" dirty="0" smtClean="0">
              <a:solidFill>
                <a:srgbClr val="0F5494"/>
              </a:solidFill>
            </a:endParaRPr>
          </a:p>
          <a:p>
            <a:pPr algn="ctr">
              <a:defRPr/>
            </a:pPr>
            <a:r>
              <a:rPr lang="en-IE" sz="1400" b="0" dirty="0" smtClean="0">
                <a:solidFill>
                  <a:srgbClr val="0F5494"/>
                </a:solidFill>
              </a:rPr>
              <a:t>52% increase in FDI stocks</a:t>
            </a:r>
            <a:endParaRPr lang="en-IE" sz="1400" b="0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966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700808"/>
            <a:ext cx="5942159" cy="499750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052736"/>
            <a:ext cx="8856984" cy="936625"/>
          </a:xfrm>
        </p:spPr>
        <p:txBody>
          <a:bodyPr/>
          <a:lstStyle/>
          <a:p>
            <a:pPr algn="ctr"/>
            <a:r>
              <a:rPr lang="en-US" altLang="en-US" sz="3200" dirty="0" smtClean="0"/>
              <a:t>EU-Africa current trade arrangements</a:t>
            </a:r>
          </a:p>
        </p:txBody>
      </p:sp>
    </p:spTree>
    <p:extLst>
      <p:ext uri="{BB962C8B-B14F-4D97-AF65-F5344CB8AC3E}">
        <p14:creationId xmlns:p14="http://schemas.microsoft.com/office/powerpoint/2010/main" val="106621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Why the automotive sector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Most successful manufacturing EU led sector in Africa </a:t>
            </a:r>
          </a:p>
          <a:p>
            <a:r>
              <a:rPr lang="en-IE" dirty="0" smtClean="0"/>
              <a:t>Trade policy (EPAs) success story </a:t>
            </a:r>
          </a:p>
          <a:p>
            <a:r>
              <a:rPr lang="en-IE" dirty="0" smtClean="0"/>
              <a:t>Critical to creation of regional value chains</a:t>
            </a:r>
          </a:p>
          <a:p>
            <a:r>
              <a:rPr lang="en-IE" dirty="0" smtClean="0"/>
              <a:t>Link with transport policies and poverty alleviation - References in </a:t>
            </a:r>
            <a:r>
              <a:rPr lang="en-IE" dirty="0" err="1" smtClean="0"/>
              <a:t>Cotonou</a:t>
            </a:r>
            <a:r>
              <a:rPr lang="en-IE" dirty="0" smtClean="0"/>
              <a:t> </a:t>
            </a:r>
          </a:p>
          <a:p>
            <a:r>
              <a:rPr lang="en-IE" dirty="0"/>
              <a:t>Spill-over effects on advanced manufacturing</a:t>
            </a:r>
          </a:p>
          <a:p>
            <a:r>
              <a:rPr lang="en-IE" dirty="0" smtClean="0"/>
              <a:t>Relevant for EU Global industrial leadership</a:t>
            </a:r>
          </a:p>
        </p:txBody>
      </p:sp>
    </p:spTree>
    <p:extLst>
      <p:ext uri="{BB962C8B-B14F-4D97-AF65-F5344CB8AC3E}">
        <p14:creationId xmlns:p14="http://schemas.microsoft.com/office/powerpoint/2010/main" val="128031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3782" y="2565400"/>
            <a:ext cx="6496436" cy="363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09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313" y="1628800"/>
            <a:ext cx="7187743" cy="464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1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 Industry diagnostics (1)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2495334"/>
            <a:ext cx="7555462" cy="442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36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Industry Diagnostics (2)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 </a:t>
            </a:r>
            <a:endParaRPr lang="fr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92896"/>
            <a:ext cx="8856984" cy="434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556272"/>
            <a:ext cx="6408712" cy="48826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2"/>
            <a:ext cx="8229600" cy="480394"/>
          </a:xfrm>
        </p:spPr>
        <p:txBody>
          <a:bodyPr/>
          <a:lstStyle/>
          <a:p>
            <a:r>
              <a:rPr lang="en-IE" dirty="0" smtClean="0"/>
              <a:t> 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E" dirty="0" smtClean="0"/>
              <a:t>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945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510</TotalTime>
  <Words>143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Verdana</vt:lpstr>
      <vt:lpstr>Default Design</vt:lpstr>
      <vt:lpstr>DEVCO Infrastructure Seminar</vt:lpstr>
      <vt:lpstr>The EU-Africa trade and investment relations</vt:lpstr>
      <vt:lpstr>EU-Africa current trade arrangements</vt:lpstr>
      <vt:lpstr>Why the automotive sector</vt:lpstr>
      <vt:lpstr>PowerPoint Presentation</vt:lpstr>
      <vt:lpstr>PowerPoint Presentation</vt:lpstr>
      <vt:lpstr> Industry diagnostics (1)</vt:lpstr>
      <vt:lpstr>Industry Diagnostics (2)</vt:lpstr>
      <vt:lpstr> </vt:lpstr>
      <vt:lpstr>Next steps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BILLAUX Cecile (TRADE)</dc:creator>
  <cp:lastModifiedBy>DE LUCA Massimo (TRADE)</cp:lastModifiedBy>
  <cp:revision>53</cp:revision>
  <cp:lastPrinted>2019-09-21T13:46:05Z</cp:lastPrinted>
  <dcterms:created xsi:type="dcterms:W3CDTF">2019-09-19T07:18:46Z</dcterms:created>
  <dcterms:modified xsi:type="dcterms:W3CDTF">2019-12-03T12:50:09Z</dcterms:modified>
</cp:coreProperties>
</file>