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608" r:id="rId3"/>
    <p:sldId id="609" r:id="rId4"/>
    <p:sldId id="615" r:id="rId5"/>
    <p:sldId id="607" r:id="rId6"/>
    <p:sldId id="610" r:id="rId7"/>
    <p:sldId id="612" r:id="rId8"/>
    <p:sldId id="613" r:id="rId9"/>
    <p:sldId id="614" r:id="rId10"/>
    <p:sldId id="618" r:id="rId11"/>
    <p:sldId id="616" r:id="rId12"/>
    <p:sldId id="617" r:id="rId13"/>
    <p:sldId id="619" r:id="rId14"/>
    <p:sldId id="620" r:id="rId15"/>
    <p:sldId id="621" r:id="rId16"/>
    <p:sldId id="623" r:id="rId17"/>
    <p:sldId id="622" r:id="rId18"/>
    <p:sldId id="62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mingo Zarzo Martinez" initials="DZM" lastIdx="1" clrIdx="0">
    <p:extLst>
      <p:ext uri="{19B8F6BF-5375-455C-9EA6-DF929625EA0E}">
        <p15:presenceInfo xmlns:p15="http://schemas.microsoft.com/office/powerpoint/2012/main" userId="S::dzarzo@sacyr.com::958280af-575c-4a23-a09f-750cd5b4c4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MINGO\ASUNTOS%20VIVOS\Datos%20relevantes%20desalacion\Datos%20generales%20Desalaci&#243;n%202014-201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MINGO\ASUNTOS%20VIVOS\Datos%20relevantes%20desalacion\Datos%20generales%20Desalaci&#243;n%202014-201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MINGO\ASUNTOS%20VIVOS\Datos%20relevantes%20desalacion\Datos%20generales%20Desalaci&#243;n%202014-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rgbClr val="002060"/>
                </a:solidFill>
                <a:latin typeface="+mj-lt"/>
                <a:ea typeface="+mn-ea"/>
                <a:cs typeface="+mn-cs"/>
              </a:defRPr>
            </a:pPr>
            <a:r>
              <a:rPr lang="en-US" dirty="0"/>
              <a:t>Desalination</a:t>
            </a:r>
            <a:r>
              <a:rPr lang="en-US" baseline="0" dirty="0"/>
              <a:t> by region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rgbClr val="002060"/>
              </a:solidFill>
              <a:latin typeface="+mj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45000"/>
                      <a:shade val="51000"/>
                      <a:satMod val="130000"/>
                    </a:schemeClr>
                  </a:gs>
                  <a:gs pos="80000">
                    <a:schemeClr val="accent1">
                      <a:shade val="45000"/>
                      <a:shade val="93000"/>
                      <a:satMod val="130000"/>
                    </a:schemeClr>
                  </a:gs>
                  <a:gs pos="100000">
                    <a:schemeClr val="accent1">
                      <a:shade val="45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DA6-4804-A8F0-F7A327F481D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>
                      <a:shade val="61000"/>
                      <a:shade val="51000"/>
                      <a:satMod val="130000"/>
                    </a:schemeClr>
                  </a:gs>
                  <a:gs pos="80000">
                    <a:schemeClr val="accent1">
                      <a:shade val="61000"/>
                      <a:shade val="93000"/>
                      <a:satMod val="130000"/>
                    </a:schemeClr>
                  </a:gs>
                  <a:gs pos="100000">
                    <a:schemeClr val="accent1">
                      <a:shade val="61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DA6-4804-A8F0-F7A327F481D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1">
                      <a:shade val="76000"/>
                      <a:shade val="51000"/>
                      <a:satMod val="130000"/>
                    </a:schemeClr>
                  </a:gs>
                  <a:gs pos="80000">
                    <a:schemeClr val="accent1">
                      <a:shade val="76000"/>
                      <a:shade val="93000"/>
                      <a:satMod val="130000"/>
                    </a:schemeClr>
                  </a:gs>
                  <a:gs pos="100000">
                    <a:schemeClr val="accent1">
                      <a:shade val="76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BDA6-4804-A8F0-F7A327F481D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shade val="92000"/>
                      <a:shade val="51000"/>
                      <a:satMod val="130000"/>
                    </a:schemeClr>
                  </a:gs>
                  <a:gs pos="80000">
                    <a:schemeClr val="accent1">
                      <a:shade val="92000"/>
                      <a:shade val="93000"/>
                      <a:satMod val="130000"/>
                    </a:schemeClr>
                  </a:gs>
                  <a:gs pos="100000">
                    <a:schemeClr val="accent1">
                      <a:shade val="92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BDA6-4804-A8F0-F7A327F481D3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1">
                      <a:tint val="93000"/>
                      <a:shade val="51000"/>
                      <a:satMod val="130000"/>
                    </a:schemeClr>
                  </a:gs>
                  <a:gs pos="80000">
                    <a:schemeClr val="accent1">
                      <a:tint val="93000"/>
                      <a:shade val="93000"/>
                      <a:satMod val="130000"/>
                    </a:schemeClr>
                  </a:gs>
                  <a:gs pos="100000">
                    <a:schemeClr val="accent1">
                      <a:tint val="93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BDA6-4804-A8F0-F7A327F481D3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1">
                      <a:tint val="77000"/>
                      <a:shade val="51000"/>
                      <a:satMod val="130000"/>
                    </a:schemeClr>
                  </a:gs>
                  <a:gs pos="80000">
                    <a:schemeClr val="accent1">
                      <a:tint val="77000"/>
                      <a:shade val="93000"/>
                      <a:satMod val="130000"/>
                    </a:schemeClr>
                  </a:gs>
                  <a:gs pos="100000">
                    <a:schemeClr val="accent1">
                      <a:tint val="77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BDA6-4804-A8F0-F7A327F481D3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tint val="62000"/>
                      <a:shade val="51000"/>
                      <a:satMod val="130000"/>
                    </a:schemeClr>
                  </a:gs>
                  <a:gs pos="80000">
                    <a:schemeClr val="accent1">
                      <a:tint val="62000"/>
                      <a:shade val="93000"/>
                      <a:satMod val="130000"/>
                    </a:schemeClr>
                  </a:gs>
                  <a:gs pos="100000">
                    <a:schemeClr val="accent1">
                      <a:tint val="62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BDA6-4804-A8F0-F7A327F481D3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1">
                      <a:tint val="46000"/>
                      <a:shade val="51000"/>
                      <a:satMod val="130000"/>
                    </a:schemeClr>
                  </a:gs>
                  <a:gs pos="80000">
                    <a:schemeClr val="accent1">
                      <a:tint val="46000"/>
                      <a:shade val="93000"/>
                      <a:satMod val="130000"/>
                    </a:schemeClr>
                  </a:gs>
                  <a:gs pos="100000">
                    <a:schemeClr val="accent1">
                      <a:tint val="46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BDA6-4804-A8F0-F7A327F481D3}"/>
              </c:ext>
            </c:extLst>
          </c:dPt>
          <c:dLbls>
            <c:dLbl>
              <c:idx val="1"/>
              <c:layout>
                <c:manualLayout>
                  <c:x val="0.21388888888888888"/>
                  <c:y val="0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DA6-4804-A8F0-F7A327F481D3}"/>
                </c:ext>
              </c:extLst>
            </c:dLbl>
            <c:dLbl>
              <c:idx val="2"/>
              <c:layout>
                <c:manualLayout>
                  <c:x val="-1.1111111111111162E-2"/>
                  <c:y val="3.240740740740723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DA6-4804-A8F0-F7A327F481D3}"/>
                </c:ext>
              </c:extLst>
            </c:dLbl>
            <c:dLbl>
              <c:idx val="3"/>
              <c:layout>
                <c:manualLayout>
                  <c:x val="-0.10833333333333336"/>
                  <c:y val="-1.6975112544026657E-1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DA6-4804-A8F0-F7A327F481D3}"/>
                </c:ext>
              </c:extLst>
            </c:dLbl>
            <c:dLbl>
              <c:idx val="5"/>
              <c:layout>
                <c:manualLayout>
                  <c:x val="-3.3333333333333347E-2"/>
                  <c:y val="2.777777777777777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BDA6-4804-A8F0-F7A327F481D3}"/>
                </c:ext>
              </c:extLst>
            </c:dLbl>
            <c:dLbl>
              <c:idx val="6"/>
              <c:layout>
                <c:manualLayout>
                  <c:x val="-1.6666666666666666E-2"/>
                  <c:y val="-5.092592592592592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BDA6-4804-A8F0-F7A327F48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'Desaliation byb numbers'!$B$2:$B$9</c:f>
              <c:strCache>
                <c:ptCount val="8"/>
                <c:pt idx="0">
                  <c:v>MENA</c:v>
                </c:pt>
                <c:pt idx="1">
                  <c:v>W EU</c:v>
                </c:pt>
                <c:pt idx="2">
                  <c:v>Africa</c:v>
                </c:pt>
                <c:pt idx="3">
                  <c:v>E EU</c:v>
                </c:pt>
                <c:pt idx="4">
                  <c:v>Nort America</c:v>
                </c:pt>
                <c:pt idx="5">
                  <c:v>Latam/Carib</c:v>
                </c:pt>
                <c:pt idx="6">
                  <c:v>South Asia</c:v>
                </c:pt>
                <c:pt idx="7">
                  <c:v>East Asia</c:v>
                </c:pt>
              </c:strCache>
            </c:strRef>
          </c:cat>
          <c:val>
            <c:numRef>
              <c:f>'Desaliation byb numbers'!$C$2:$C$9</c:f>
              <c:numCache>
                <c:formatCode>0%</c:formatCode>
                <c:ptCount val="8"/>
                <c:pt idx="0">
                  <c:v>0.47</c:v>
                </c:pt>
                <c:pt idx="1">
                  <c:v>0.1</c:v>
                </c:pt>
                <c:pt idx="2">
                  <c:v>0.02</c:v>
                </c:pt>
                <c:pt idx="3">
                  <c:v>0.02</c:v>
                </c:pt>
                <c:pt idx="4">
                  <c:v>0.12</c:v>
                </c:pt>
                <c:pt idx="5">
                  <c:v>0.06</c:v>
                </c:pt>
                <c:pt idx="6">
                  <c:v>0.03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DA6-4804-A8F0-F7A327F481D3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060"/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002060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total </a:t>
            </a: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capacity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raw </a:t>
            </a: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cs typeface="Arial" panose="020B0604020202020204" pitchFamily="34" charset="0"/>
              </a:rPr>
              <a:t>origin</a:t>
            </a: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0006651283393202"/>
          <c:y val="2.711864406779660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Hoja1!$B$6:$B$10</c:f>
              <c:strCache>
                <c:ptCount val="5"/>
                <c:pt idx="0">
                  <c:v>Agua de mar</c:v>
                </c:pt>
                <c:pt idx="1">
                  <c:v>Agua salobre</c:v>
                </c:pt>
                <c:pt idx="2">
                  <c:v>Agua de río</c:v>
                </c:pt>
                <c:pt idx="3">
                  <c:v>Agua residual</c:v>
                </c:pt>
                <c:pt idx="4">
                  <c:v>Agua pura</c:v>
                </c:pt>
              </c:strCache>
            </c:strRef>
          </c:cat>
          <c:val>
            <c:numRef>
              <c:f>Hoja1!$C$6:$C$10</c:f>
              <c:numCache>
                <c:formatCode>General</c:formatCode>
                <c:ptCount val="5"/>
                <c:pt idx="0">
                  <c:v>59</c:v>
                </c:pt>
                <c:pt idx="1">
                  <c:v>22</c:v>
                </c:pt>
                <c:pt idx="2">
                  <c:v>9</c:v>
                </c:pt>
                <c:pt idx="3">
                  <c:v>6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BF-401F-A7D4-E0CD81530E4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0987349239955277"/>
          <c:y val="0.37974109168557318"/>
          <c:w val="0.17411442300830221"/>
          <c:h val="0.4086534098491925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Distribution of installed capacity by technology</a:t>
            </a:r>
          </a:p>
        </c:rich>
      </c:tx>
      <c:layout>
        <c:manualLayout>
          <c:xMode val="edge"/>
          <c:yMode val="edge"/>
          <c:x val="0.12725401929260446"/>
          <c:y val="2.410848438311229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Hoja1!$B$17:$B$22</c:f>
              <c:strCache>
                <c:ptCount val="6"/>
                <c:pt idx="0">
                  <c:v>RO</c:v>
                </c:pt>
                <c:pt idx="1">
                  <c:v>MSF</c:v>
                </c:pt>
                <c:pt idx="2">
                  <c:v>MED</c:v>
                </c:pt>
                <c:pt idx="3">
                  <c:v>ED/EDR/EDI</c:v>
                </c:pt>
                <c:pt idx="4">
                  <c:v>NF/SR</c:v>
                </c:pt>
                <c:pt idx="5">
                  <c:v>Otros</c:v>
                </c:pt>
              </c:strCache>
            </c:strRef>
          </c:cat>
          <c:val>
            <c:numRef>
              <c:f>Hoja1!$C$17:$C$22</c:f>
              <c:numCache>
                <c:formatCode>General</c:formatCode>
                <c:ptCount val="6"/>
                <c:pt idx="0">
                  <c:v>65</c:v>
                </c:pt>
                <c:pt idx="1">
                  <c:v>21</c:v>
                </c:pt>
                <c:pt idx="2">
                  <c:v>7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A2-4C03-9E4A-58A7A4A9CD5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sz="1200"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6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Distribution of installed capacity by use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CC00"/>
              </a:solidFill>
            </c:spPr>
            <c:extLst>
              <c:ext xmlns:c16="http://schemas.microsoft.com/office/drawing/2014/chart" uri="{C3380CC4-5D6E-409C-BE32-E72D297353CC}">
                <c16:uniqueId val="{00000001-AD80-44DE-A12D-F1D827584236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AD80-44DE-A12D-F1D827584236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AD80-44DE-A12D-F1D827584236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7-AD80-44DE-A12D-F1D8275842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Hoja1!$B$29:$B$35</c:f>
              <c:strCache>
                <c:ptCount val="7"/>
                <c:pt idx="0">
                  <c:v>Municipal</c:v>
                </c:pt>
                <c:pt idx="1">
                  <c:v>Industrial</c:v>
                </c:pt>
                <c:pt idx="2">
                  <c:v>Centrales eléctricas</c:v>
                </c:pt>
                <c:pt idx="3">
                  <c:v>Riego</c:v>
                </c:pt>
                <c:pt idx="4">
                  <c:v>Turismo</c:v>
                </c:pt>
                <c:pt idx="5">
                  <c:v>Militar</c:v>
                </c:pt>
                <c:pt idx="6">
                  <c:v>Otros</c:v>
                </c:pt>
              </c:strCache>
            </c:strRef>
          </c:cat>
          <c:val>
            <c:numRef>
              <c:f>Hoja1!$C$29:$C$35</c:f>
              <c:numCache>
                <c:formatCode>General</c:formatCode>
                <c:ptCount val="7"/>
                <c:pt idx="0">
                  <c:v>60</c:v>
                </c:pt>
                <c:pt idx="1">
                  <c:v>28</c:v>
                </c:pt>
                <c:pt idx="2">
                  <c:v>6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D80-44DE-A12D-F1D82758423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802989415055517"/>
          <c:y val="0.22251074510882646"/>
          <c:w val="0.30092171577144594"/>
          <c:h val="0.719053742736306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B5D4A5-A2BB-420F-BD2A-0F691DA92687}" type="doc">
      <dgm:prSet loTypeId="urn:microsoft.com/office/officeart/2005/8/layout/hProcess10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99C93326-4CF9-4AF7-807A-A32C92480F53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ES_tradnl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HIGH PRESSURE PUMPS AND ENERGY RECOVERY</a:t>
          </a:r>
        </a:p>
      </dgm:t>
    </dgm:pt>
    <dgm:pt modelId="{B3A00E1C-151B-42E1-A486-BD77AB742AD4}" type="parTrans" cxnId="{23AB6BFE-1FDE-4681-ACD1-5CC941109636}">
      <dgm:prSet/>
      <dgm:spPr/>
      <dgm:t>
        <a:bodyPr/>
        <a:lstStyle/>
        <a:p>
          <a:endParaRPr lang="es-ES_tradnl"/>
        </a:p>
      </dgm:t>
    </dgm:pt>
    <dgm:pt modelId="{2F72BB7D-1CF7-4AEB-A3A0-A94677E58167}" type="sibTrans" cxnId="{23AB6BFE-1FDE-4681-ACD1-5CC941109636}">
      <dgm:prSet/>
      <dgm:spPr/>
      <dgm:t>
        <a:bodyPr/>
        <a:lstStyle/>
        <a:p>
          <a:endParaRPr lang="es-ES_tradnl"/>
        </a:p>
      </dgm:t>
    </dgm:pt>
    <dgm:pt modelId="{D08092A1-2A4B-41D8-8A2B-88FC65963030}">
      <dgm:prSet phldrT="[Texto]" custT="1"/>
      <dgm:spPr/>
      <dgm:t>
        <a:bodyPr/>
        <a:lstStyle/>
        <a:p>
          <a:r>
            <a:rPr lang="es-ES_tradnl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POST-TREATMENT</a:t>
          </a:r>
        </a:p>
      </dgm:t>
    </dgm:pt>
    <dgm:pt modelId="{54EABC41-4019-41AC-B96C-C1A4AB6CF50C}" type="parTrans" cxnId="{E97D970A-26D2-479C-B911-3D1368479A2B}">
      <dgm:prSet/>
      <dgm:spPr/>
      <dgm:t>
        <a:bodyPr/>
        <a:lstStyle/>
        <a:p>
          <a:endParaRPr lang="es-ES_tradnl"/>
        </a:p>
      </dgm:t>
    </dgm:pt>
    <dgm:pt modelId="{8C231518-174F-4C9A-A31B-D93A9F9E4543}" type="sibTrans" cxnId="{E97D970A-26D2-479C-B911-3D1368479A2B}">
      <dgm:prSet/>
      <dgm:spPr/>
      <dgm:t>
        <a:bodyPr/>
        <a:lstStyle/>
        <a:p>
          <a:endParaRPr lang="es-ES_tradnl"/>
        </a:p>
      </dgm:t>
    </dgm:pt>
    <dgm:pt modelId="{5010F667-F8AC-4E47-9903-4DC46A3910FB}">
      <dgm:prSet custT="1"/>
      <dgm:spPr>
        <a:solidFill>
          <a:srgbClr val="00B050"/>
        </a:solidFill>
      </dgm:spPr>
      <dgm:t>
        <a:bodyPr/>
        <a:lstStyle/>
        <a:p>
          <a:r>
            <a:rPr lang="es-ES_tradnl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PRE-TREATMENT</a:t>
          </a:r>
        </a:p>
        <a:p>
          <a:r>
            <a:rPr lang="es-ES_tradnl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1) </a:t>
          </a:r>
          <a:r>
            <a:rPr lang="es-ES_tradnl" sz="11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endParaRPr lang="es-ES_tradnl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s-ES_tradnl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2) Chemical</a:t>
          </a:r>
        </a:p>
      </dgm:t>
    </dgm:pt>
    <dgm:pt modelId="{482B6D62-53D0-4894-930E-4B84F828A013}" type="parTrans" cxnId="{C395A7D6-9106-42BA-84A4-A3AC0DA73DE6}">
      <dgm:prSet/>
      <dgm:spPr/>
      <dgm:t>
        <a:bodyPr/>
        <a:lstStyle/>
        <a:p>
          <a:endParaRPr lang="es-ES_tradnl"/>
        </a:p>
      </dgm:t>
    </dgm:pt>
    <dgm:pt modelId="{62A30E96-9F31-437A-A9A8-4CCEE39CA1FD}" type="sibTrans" cxnId="{C395A7D6-9106-42BA-84A4-A3AC0DA73DE6}">
      <dgm:prSet/>
      <dgm:spPr/>
      <dgm:t>
        <a:bodyPr/>
        <a:lstStyle/>
        <a:p>
          <a:endParaRPr lang="es-ES_tradnl"/>
        </a:p>
      </dgm:t>
    </dgm:pt>
    <dgm:pt modelId="{5037E97A-5288-46A9-BF4D-4C9ABBEAA083}">
      <dgm:prSet custT="1"/>
      <dgm:spPr>
        <a:solidFill>
          <a:srgbClr val="92D050"/>
        </a:solidFill>
      </dgm:spPr>
      <dgm:t>
        <a:bodyPr/>
        <a:lstStyle/>
        <a:p>
          <a:r>
            <a:rPr lang="es-ES_tradnl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SEAWATER INTAKE</a:t>
          </a:r>
        </a:p>
      </dgm:t>
    </dgm:pt>
    <dgm:pt modelId="{3C679BE1-3A5C-4609-8F5E-517A07365EFA}" type="parTrans" cxnId="{24568DEA-1060-4D76-A0F3-C4414CE5DB85}">
      <dgm:prSet/>
      <dgm:spPr/>
      <dgm:t>
        <a:bodyPr/>
        <a:lstStyle/>
        <a:p>
          <a:endParaRPr lang="es-ES_tradnl"/>
        </a:p>
      </dgm:t>
    </dgm:pt>
    <dgm:pt modelId="{BCE70DF8-79C1-4B70-AE59-605C25846643}" type="sibTrans" cxnId="{24568DEA-1060-4D76-A0F3-C4414CE5DB85}">
      <dgm:prSet/>
      <dgm:spPr/>
      <dgm:t>
        <a:bodyPr/>
        <a:lstStyle/>
        <a:p>
          <a:endParaRPr lang="es-ES_tradnl"/>
        </a:p>
      </dgm:t>
    </dgm:pt>
    <dgm:pt modelId="{DD12EFAB-D46F-4FF7-B0B7-A8B09A6E2DC1}">
      <dgm:prSet phldrT="[Texto]"/>
      <dgm:spPr/>
      <dgm:t>
        <a:bodyPr/>
        <a:lstStyle/>
        <a:p>
          <a:r>
            <a: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STORAGE AND PUMP DISTRIBUTION</a:t>
          </a:r>
        </a:p>
      </dgm:t>
    </dgm:pt>
    <dgm:pt modelId="{AD8DD2B8-C090-479E-B467-072A806B3033}" type="sibTrans" cxnId="{79DD3662-F1FC-4D81-95DD-12E6D9D79278}">
      <dgm:prSet/>
      <dgm:spPr/>
      <dgm:t>
        <a:bodyPr/>
        <a:lstStyle/>
        <a:p>
          <a:endParaRPr lang="es-ES_tradnl"/>
        </a:p>
      </dgm:t>
    </dgm:pt>
    <dgm:pt modelId="{F56BFF0B-F270-480A-A8F2-D44F6E62AF46}" type="parTrans" cxnId="{79DD3662-F1FC-4D81-95DD-12E6D9D79278}">
      <dgm:prSet/>
      <dgm:spPr/>
      <dgm:t>
        <a:bodyPr/>
        <a:lstStyle/>
        <a:p>
          <a:endParaRPr lang="es-ES_tradnl"/>
        </a:p>
      </dgm:t>
    </dgm:pt>
    <dgm:pt modelId="{8450FBF4-B767-4256-8CFD-B5A6EBAC393A}">
      <dgm:prSet phldrT="[Texto]"/>
      <dgm:spPr>
        <a:solidFill>
          <a:srgbClr val="C00000"/>
        </a:solidFill>
      </dgm:spPr>
      <dgm:t>
        <a:bodyPr/>
        <a:lstStyle/>
        <a:p>
          <a:r>
            <a: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 TRAINS</a:t>
          </a:r>
        </a:p>
      </dgm:t>
    </dgm:pt>
    <dgm:pt modelId="{63E6EB6C-F498-4F38-8539-E43C5432772D}" type="parTrans" cxnId="{CA6944A3-8DED-4DA7-9488-D68DA6F7DCFD}">
      <dgm:prSet/>
      <dgm:spPr/>
      <dgm:t>
        <a:bodyPr/>
        <a:lstStyle/>
        <a:p>
          <a:endParaRPr lang="es-ES"/>
        </a:p>
      </dgm:t>
    </dgm:pt>
    <dgm:pt modelId="{20E211E7-EA51-440A-8A18-E61C0299ACDD}" type="sibTrans" cxnId="{CA6944A3-8DED-4DA7-9488-D68DA6F7DCFD}">
      <dgm:prSet/>
      <dgm:spPr/>
      <dgm:t>
        <a:bodyPr/>
        <a:lstStyle/>
        <a:p>
          <a:endParaRPr lang="es-ES"/>
        </a:p>
      </dgm:t>
    </dgm:pt>
    <dgm:pt modelId="{786FC993-3488-405E-A652-7F30ACA2CBE2}" type="pres">
      <dgm:prSet presAssocID="{19B5D4A5-A2BB-420F-BD2A-0F691DA926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49230F-DC28-459A-AB58-8433DB992821}" type="pres">
      <dgm:prSet presAssocID="{5037E97A-5288-46A9-BF4D-4C9ABBEAA083}" presName="composite" presStyleCnt="0"/>
      <dgm:spPr/>
    </dgm:pt>
    <dgm:pt modelId="{7726B39C-0C05-4012-A7A9-EC073E72AA47}" type="pres">
      <dgm:prSet presAssocID="{5037E97A-5288-46A9-BF4D-4C9ABBEAA083}" presName="imagSh" presStyleLbl="bgImgPlace1" presStyleIdx="0" presStyleCnt="6" custLinFactNeighborY="167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701D5E0-C3F3-43EA-A4AF-53755E44D6A8}" type="pres">
      <dgm:prSet presAssocID="{5037E97A-5288-46A9-BF4D-4C9ABBEAA083}" presName="tx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983CE-A31C-4DE2-82C8-B621D90EC3AE}" type="pres">
      <dgm:prSet presAssocID="{BCE70DF8-79C1-4B70-AE59-605C25846643}" presName="sibTrans" presStyleLbl="sibTrans2D1" presStyleIdx="0" presStyleCnt="5"/>
      <dgm:spPr/>
      <dgm:t>
        <a:bodyPr/>
        <a:lstStyle/>
        <a:p>
          <a:endParaRPr lang="en-US"/>
        </a:p>
      </dgm:t>
    </dgm:pt>
    <dgm:pt modelId="{578BB3AB-7C81-442D-9ADE-2C806CF03E96}" type="pres">
      <dgm:prSet presAssocID="{BCE70DF8-79C1-4B70-AE59-605C25846643}" presName="connTx" presStyleLbl="sibTrans2D1" presStyleIdx="0" presStyleCnt="5"/>
      <dgm:spPr/>
      <dgm:t>
        <a:bodyPr/>
        <a:lstStyle/>
        <a:p>
          <a:endParaRPr lang="en-US"/>
        </a:p>
      </dgm:t>
    </dgm:pt>
    <dgm:pt modelId="{42917AA7-B661-4FFE-8B5D-004786236E5E}" type="pres">
      <dgm:prSet presAssocID="{5010F667-F8AC-4E47-9903-4DC46A3910FB}" presName="composite" presStyleCnt="0"/>
      <dgm:spPr/>
    </dgm:pt>
    <dgm:pt modelId="{0E46B23C-E9FE-4165-A060-F6A8CDB08F29}" type="pres">
      <dgm:prSet presAssocID="{5010F667-F8AC-4E47-9903-4DC46A3910FB}" presName="imagSh" presStyleLbl="b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50A40D6-3BAC-4725-A11A-D0108A493692}" type="pres">
      <dgm:prSet presAssocID="{5010F667-F8AC-4E47-9903-4DC46A3910FB}" presName="tx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178660-4DEE-4E34-937A-43508575E02A}" type="pres">
      <dgm:prSet presAssocID="{62A30E96-9F31-437A-A9A8-4CCEE39CA1FD}" presName="sibTrans" presStyleLbl="sibTrans2D1" presStyleIdx="1" presStyleCnt="5"/>
      <dgm:spPr/>
      <dgm:t>
        <a:bodyPr/>
        <a:lstStyle/>
        <a:p>
          <a:endParaRPr lang="en-US"/>
        </a:p>
      </dgm:t>
    </dgm:pt>
    <dgm:pt modelId="{14E6736D-86D9-4F4A-BED1-FC5845A52656}" type="pres">
      <dgm:prSet presAssocID="{62A30E96-9F31-437A-A9A8-4CCEE39CA1FD}" presName="connTx" presStyleLbl="sibTrans2D1" presStyleIdx="1" presStyleCnt="5"/>
      <dgm:spPr/>
      <dgm:t>
        <a:bodyPr/>
        <a:lstStyle/>
        <a:p>
          <a:endParaRPr lang="en-US"/>
        </a:p>
      </dgm:t>
    </dgm:pt>
    <dgm:pt modelId="{6F658485-476A-451B-9BA4-2DF5FA81DFF2}" type="pres">
      <dgm:prSet presAssocID="{99C93326-4CF9-4AF7-807A-A32C92480F53}" presName="composite" presStyleCnt="0"/>
      <dgm:spPr/>
    </dgm:pt>
    <dgm:pt modelId="{22C58126-98AD-439E-AA0F-A371FA50EF42}" type="pres">
      <dgm:prSet presAssocID="{99C93326-4CF9-4AF7-807A-A32C92480F53}" presName="imagSh" presStyleLbl="bgImgPlace1" presStyleIdx="2" presStyleCnt="6" custLinFactNeighborY="1675"/>
      <dgm:spPr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en-US"/>
        </a:p>
      </dgm:t>
    </dgm:pt>
    <dgm:pt modelId="{F4D5DCA3-FE19-4D35-AC29-33F1DF84BEDB}" type="pres">
      <dgm:prSet presAssocID="{99C93326-4CF9-4AF7-807A-A32C92480F53}" presName="txNode" presStyleLbl="node1" presStyleIdx="2" presStyleCnt="6" custLinFactNeighborY="1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21DFF-7953-4F2C-9DCB-DBB5B446E4B1}" type="pres">
      <dgm:prSet presAssocID="{2F72BB7D-1CF7-4AEB-A3A0-A94677E58167}" presName="sibTrans" presStyleLbl="sibTrans2D1" presStyleIdx="2" presStyleCnt="5"/>
      <dgm:spPr/>
      <dgm:t>
        <a:bodyPr/>
        <a:lstStyle/>
        <a:p>
          <a:endParaRPr lang="en-US"/>
        </a:p>
      </dgm:t>
    </dgm:pt>
    <dgm:pt modelId="{A31FB162-4236-4E01-BAA4-57DF14D5AE92}" type="pres">
      <dgm:prSet presAssocID="{2F72BB7D-1CF7-4AEB-A3A0-A94677E58167}" presName="connTx" presStyleLbl="sibTrans2D1" presStyleIdx="2" presStyleCnt="5"/>
      <dgm:spPr/>
      <dgm:t>
        <a:bodyPr/>
        <a:lstStyle/>
        <a:p>
          <a:endParaRPr lang="en-US"/>
        </a:p>
      </dgm:t>
    </dgm:pt>
    <dgm:pt modelId="{D2840485-5ED2-4088-AE9D-C8196770943E}" type="pres">
      <dgm:prSet presAssocID="{8450FBF4-B767-4256-8CFD-B5A6EBAC393A}" presName="composite" presStyleCnt="0"/>
      <dgm:spPr/>
    </dgm:pt>
    <dgm:pt modelId="{B91852F8-1095-4137-966E-CA635B82666D}" type="pres">
      <dgm:prSet presAssocID="{8450FBF4-B767-4256-8CFD-B5A6EBAC393A}" presName="imagSh" presStyleLbl="bgImgPlace1" presStyleIdx="3" presStyleCnt="6"/>
      <dgm:spPr>
        <a:blipFill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DA6B1979-D5C8-404A-8F32-C40D074D45C6}" type="pres">
      <dgm:prSet presAssocID="{8450FBF4-B767-4256-8CFD-B5A6EBAC393A}" presName="txNode" presStyleLbl="node1" presStyleIdx="3" presStyleCnt="6" custLinFactNeighborY="1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0183A7-960C-40CF-AEB0-B664EAD8DF5A}" type="pres">
      <dgm:prSet presAssocID="{20E211E7-EA51-440A-8A18-E61C0299ACDD}" presName="sibTrans" presStyleLbl="sibTrans2D1" presStyleIdx="3" presStyleCnt="5"/>
      <dgm:spPr/>
      <dgm:t>
        <a:bodyPr/>
        <a:lstStyle/>
        <a:p>
          <a:endParaRPr lang="en-US"/>
        </a:p>
      </dgm:t>
    </dgm:pt>
    <dgm:pt modelId="{0E040616-DC0B-4F7C-98C8-B7F2DFE9F404}" type="pres">
      <dgm:prSet presAssocID="{20E211E7-EA51-440A-8A18-E61C0299ACDD}" presName="connTx" presStyleLbl="sibTrans2D1" presStyleIdx="3" presStyleCnt="5"/>
      <dgm:spPr/>
      <dgm:t>
        <a:bodyPr/>
        <a:lstStyle/>
        <a:p>
          <a:endParaRPr lang="en-US"/>
        </a:p>
      </dgm:t>
    </dgm:pt>
    <dgm:pt modelId="{4C156F0A-1B17-40C4-818E-AAEA63FB46D3}" type="pres">
      <dgm:prSet presAssocID="{D08092A1-2A4B-41D8-8A2B-88FC65963030}" presName="composite" presStyleCnt="0"/>
      <dgm:spPr/>
    </dgm:pt>
    <dgm:pt modelId="{0272BFD0-20EE-401A-A7AA-2B1531FD1BB7}" type="pres">
      <dgm:prSet presAssocID="{D08092A1-2A4B-41D8-8A2B-88FC65963030}" presName="imagSh" presStyleLbl="b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6EAAE50-35D7-4406-86DF-DBEBD5B4F90B}" type="pres">
      <dgm:prSet presAssocID="{D08092A1-2A4B-41D8-8A2B-88FC65963030}" presName="tx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59845F-B7E9-48B5-AA1F-966F95CE336A}" type="pres">
      <dgm:prSet presAssocID="{8C231518-174F-4C9A-A31B-D93A9F9E4543}" presName="sibTrans" presStyleLbl="sibTrans2D1" presStyleIdx="4" presStyleCnt="5"/>
      <dgm:spPr/>
      <dgm:t>
        <a:bodyPr/>
        <a:lstStyle/>
        <a:p>
          <a:endParaRPr lang="en-US"/>
        </a:p>
      </dgm:t>
    </dgm:pt>
    <dgm:pt modelId="{DD83B390-7844-4C97-8853-BF7F2316A748}" type="pres">
      <dgm:prSet presAssocID="{8C231518-174F-4C9A-A31B-D93A9F9E4543}" presName="connTx" presStyleLbl="sibTrans2D1" presStyleIdx="4" presStyleCnt="5"/>
      <dgm:spPr/>
      <dgm:t>
        <a:bodyPr/>
        <a:lstStyle/>
        <a:p>
          <a:endParaRPr lang="en-US"/>
        </a:p>
      </dgm:t>
    </dgm:pt>
    <dgm:pt modelId="{18548BA1-5544-49ED-8F00-6DDA2BEE7F14}" type="pres">
      <dgm:prSet presAssocID="{DD12EFAB-D46F-4FF7-B0B7-A8B09A6E2DC1}" presName="composite" presStyleCnt="0"/>
      <dgm:spPr/>
    </dgm:pt>
    <dgm:pt modelId="{5AAB474D-7776-47F5-BCCE-FEEED2206536}" type="pres">
      <dgm:prSet presAssocID="{DD12EFAB-D46F-4FF7-B0B7-A8B09A6E2DC1}" presName="imagSh" presStyleLbl="bgImgPlace1" presStyleIdx="5" presStyleCnt="6" custLinFactNeighborY="167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E4D72C50-8BD6-42E4-8987-59F8DA49EFA5}" type="pres">
      <dgm:prSet presAssocID="{DD12EFAB-D46F-4FF7-B0B7-A8B09A6E2DC1}" presName="tx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8F3893-5151-4A8F-BD75-6361D6243C2A}" type="presOf" srcId="{BCE70DF8-79C1-4B70-AE59-605C25846643}" destId="{578BB3AB-7C81-442D-9ADE-2C806CF03E96}" srcOrd="1" destOrd="0" presId="urn:microsoft.com/office/officeart/2005/8/layout/hProcess10"/>
    <dgm:cxn modelId="{9A9F644E-EE75-4F7D-993C-C733EC2CBCFE}" type="presOf" srcId="{20E211E7-EA51-440A-8A18-E61C0299ACDD}" destId="{0E040616-DC0B-4F7C-98C8-B7F2DFE9F404}" srcOrd="1" destOrd="0" presId="urn:microsoft.com/office/officeart/2005/8/layout/hProcess10"/>
    <dgm:cxn modelId="{23AB6BFE-1FDE-4681-ACD1-5CC941109636}" srcId="{19B5D4A5-A2BB-420F-BD2A-0F691DA92687}" destId="{99C93326-4CF9-4AF7-807A-A32C92480F53}" srcOrd="2" destOrd="0" parTransId="{B3A00E1C-151B-42E1-A486-BD77AB742AD4}" sibTransId="{2F72BB7D-1CF7-4AEB-A3A0-A94677E58167}"/>
    <dgm:cxn modelId="{E97D970A-26D2-479C-B911-3D1368479A2B}" srcId="{19B5D4A5-A2BB-420F-BD2A-0F691DA92687}" destId="{D08092A1-2A4B-41D8-8A2B-88FC65963030}" srcOrd="4" destOrd="0" parTransId="{54EABC41-4019-41AC-B96C-C1A4AB6CF50C}" sibTransId="{8C231518-174F-4C9A-A31B-D93A9F9E4543}"/>
    <dgm:cxn modelId="{32CA7548-7144-4E95-8114-9209B24600E3}" type="presOf" srcId="{2F72BB7D-1CF7-4AEB-A3A0-A94677E58167}" destId="{F2E21DFF-7953-4F2C-9DCB-DBB5B446E4B1}" srcOrd="0" destOrd="0" presId="urn:microsoft.com/office/officeart/2005/8/layout/hProcess10"/>
    <dgm:cxn modelId="{79DD3662-F1FC-4D81-95DD-12E6D9D79278}" srcId="{19B5D4A5-A2BB-420F-BD2A-0F691DA92687}" destId="{DD12EFAB-D46F-4FF7-B0B7-A8B09A6E2DC1}" srcOrd="5" destOrd="0" parTransId="{F56BFF0B-F270-480A-A8F2-D44F6E62AF46}" sibTransId="{AD8DD2B8-C090-479E-B467-072A806B3033}"/>
    <dgm:cxn modelId="{5E0A5FFA-5C8C-45DC-8E88-50055565E201}" type="presOf" srcId="{BCE70DF8-79C1-4B70-AE59-605C25846643}" destId="{B44983CE-A31C-4DE2-82C8-B621D90EC3AE}" srcOrd="0" destOrd="0" presId="urn:microsoft.com/office/officeart/2005/8/layout/hProcess10"/>
    <dgm:cxn modelId="{370EC5AF-6D5E-4F25-B7FA-C9E429EA6AF5}" type="presOf" srcId="{62A30E96-9F31-437A-A9A8-4CCEE39CA1FD}" destId="{14E6736D-86D9-4F4A-BED1-FC5845A52656}" srcOrd="1" destOrd="0" presId="urn:microsoft.com/office/officeart/2005/8/layout/hProcess10"/>
    <dgm:cxn modelId="{561B22A5-E7B5-4AE0-B49D-27EA948A5F8C}" type="presOf" srcId="{20E211E7-EA51-440A-8A18-E61C0299ACDD}" destId="{0D0183A7-960C-40CF-AEB0-B664EAD8DF5A}" srcOrd="0" destOrd="0" presId="urn:microsoft.com/office/officeart/2005/8/layout/hProcess10"/>
    <dgm:cxn modelId="{D73546DC-EE9D-401D-8E59-B4C52E8EE3D5}" type="presOf" srcId="{8C231518-174F-4C9A-A31B-D93A9F9E4543}" destId="{A659845F-B7E9-48B5-AA1F-966F95CE336A}" srcOrd="0" destOrd="0" presId="urn:microsoft.com/office/officeart/2005/8/layout/hProcess10"/>
    <dgm:cxn modelId="{F25B0B0D-78AB-4F97-9CDD-CAAB6DA12746}" type="presOf" srcId="{99C93326-4CF9-4AF7-807A-A32C92480F53}" destId="{F4D5DCA3-FE19-4D35-AC29-33F1DF84BEDB}" srcOrd="0" destOrd="0" presId="urn:microsoft.com/office/officeart/2005/8/layout/hProcess10"/>
    <dgm:cxn modelId="{C758A1B8-1E76-4C37-8693-E490ACB68023}" type="presOf" srcId="{62A30E96-9F31-437A-A9A8-4CCEE39CA1FD}" destId="{00178660-4DEE-4E34-937A-43508575E02A}" srcOrd="0" destOrd="0" presId="urn:microsoft.com/office/officeart/2005/8/layout/hProcess10"/>
    <dgm:cxn modelId="{0DF744EC-50A7-4F9F-914F-24ADCA25E5DA}" type="presOf" srcId="{5010F667-F8AC-4E47-9903-4DC46A3910FB}" destId="{750A40D6-3BAC-4725-A11A-D0108A493692}" srcOrd="0" destOrd="0" presId="urn:microsoft.com/office/officeart/2005/8/layout/hProcess10"/>
    <dgm:cxn modelId="{3C12940C-6046-4978-A989-C0BA8C93DD5F}" type="presOf" srcId="{8C231518-174F-4C9A-A31B-D93A9F9E4543}" destId="{DD83B390-7844-4C97-8853-BF7F2316A748}" srcOrd="1" destOrd="0" presId="urn:microsoft.com/office/officeart/2005/8/layout/hProcess10"/>
    <dgm:cxn modelId="{742E166F-C87D-411F-A42B-A8B9C5EF6994}" type="presOf" srcId="{5037E97A-5288-46A9-BF4D-4C9ABBEAA083}" destId="{5701D5E0-C3F3-43EA-A4AF-53755E44D6A8}" srcOrd="0" destOrd="0" presId="urn:microsoft.com/office/officeart/2005/8/layout/hProcess10"/>
    <dgm:cxn modelId="{3DBFFBC6-9AF7-4169-BD24-CC6790952086}" type="presOf" srcId="{8450FBF4-B767-4256-8CFD-B5A6EBAC393A}" destId="{DA6B1979-D5C8-404A-8F32-C40D074D45C6}" srcOrd="0" destOrd="0" presId="urn:microsoft.com/office/officeart/2005/8/layout/hProcess10"/>
    <dgm:cxn modelId="{24568DEA-1060-4D76-A0F3-C4414CE5DB85}" srcId="{19B5D4A5-A2BB-420F-BD2A-0F691DA92687}" destId="{5037E97A-5288-46A9-BF4D-4C9ABBEAA083}" srcOrd="0" destOrd="0" parTransId="{3C679BE1-3A5C-4609-8F5E-517A07365EFA}" sibTransId="{BCE70DF8-79C1-4B70-AE59-605C25846643}"/>
    <dgm:cxn modelId="{C395A7D6-9106-42BA-84A4-A3AC0DA73DE6}" srcId="{19B5D4A5-A2BB-420F-BD2A-0F691DA92687}" destId="{5010F667-F8AC-4E47-9903-4DC46A3910FB}" srcOrd="1" destOrd="0" parTransId="{482B6D62-53D0-4894-930E-4B84F828A013}" sibTransId="{62A30E96-9F31-437A-A9A8-4CCEE39CA1FD}"/>
    <dgm:cxn modelId="{46E487A0-984A-4C5C-9072-43296556ECF4}" type="presOf" srcId="{DD12EFAB-D46F-4FF7-B0B7-A8B09A6E2DC1}" destId="{E4D72C50-8BD6-42E4-8987-59F8DA49EFA5}" srcOrd="0" destOrd="0" presId="urn:microsoft.com/office/officeart/2005/8/layout/hProcess10"/>
    <dgm:cxn modelId="{96A8EB41-CDAD-4816-9FB0-3681394C340D}" type="presOf" srcId="{D08092A1-2A4B-41D8-8A2B-88FC65963030}" destId="{56EAAE50-35D7-4406-86DF-DBEBD5B4F90B}" srcOrd="0" destOrd="0" presId="urn:microsoft.com/office/officeart/2005/8/layout/hProcess10"/>
    <dgm:cxn modelId="{4ABE8FC6-5061-4AD2-A169-5D9167717320}" type="presOf" srcId="{2F72BB7D-1CF7-4AEB-A3A0-A94677E58167}" destId="{A31FB162-4236-4E01-BAA4-57DF14D5AE92}" srcOrd="1" destOrd="0" presId="urn:microsoft.com/office/officeart/2005/8/layout/hProcess10"/>
    <dgm:cxn modelId="{63DF1F3C-5161-4475-AC59-8CA57C9922E6}" type="presOf" srcId="{19B5D4A5-A2BB-420F-BD2A-0F691DA92687}" destId="{786FC993-3488-405E-A652-7F30ACA2CBE2}" srcOrd="0" destOrd="0" presId="urn:microsoft.com/office/officeart/2005/8/layout/hProcess10"/>
    <dgm:cxn modelId="{CA6944A3-8DED-4DA7-9488-D68DA6F7DCFD}" srcId="{19B5D4A5-A2BB-420F-BD2A-0F691DA92687}" destId="{8450FBF4-B767-4256-8CFD-B5A6EBAC393A}" srcOrd="3" destOrd="0" parTransId="{63E6EB6C-F498-4F38-8539-E43C5432772D}" sibTransId="{20E211E7-EA51-440A-8A18-E61C0299ACDD}"/>
    <dgm:cxn modelId="{38BFB915-D4F1-4928-86A4-78998800B63C}" type="presParOf" srcId="{786FC993-3488-405E-A652-7F30ACA2CBE2}" destId="{FB49230F-DC28-459A-AB58-8433DB992821}" srcOrd="0" destOrd="0" presId="urn:microsoft.com/office/officeart/2005/8/layout/hProcess10"/>
    <dgm:cxn modelId="{0652E8F5-F9D0-4A91-8642-EDDBCA73C816}" type="presParOf" srcId="{FB49230F-DC28-459A-AB58-8433DB992821}" destId="{7726B39C-0C05-4012-A7A9-EC073E72AA47}" srcOrd="0" destOrd="0" presId="urn:microsoft.com/office/officeart/2005/8/layout/hProcess10"/>
    <dgm:cxn modelId="{F098551A-EABF-40B3-BFD3-081575B46DE6}" type="presParOf" srcId="{FB49230F-DC28-459A-AB58-8433DB992821}" destId="{5701D5E0-C3F3-43EA-A4AF-53755E44D6A8}" srcOrd="1" destOrd="0" presId="urn:microsoft.com/office/officeart/2005/8/layout/hProcess10"/>
    <dgm:cxn modelId="{9D1246F6-BC93-4876-AAC7-62AD42C78114}" type="presParOf" srcId="{786FC993-3488-405E-A652-7F30ACA2CBE2}" destId="{B44983CE-A31C-4DE2-82C8-B621D90EC3AE}" srcOrd="1" destOrd="0" presId="urn:microsoft.com/office/officeart/2005/8/layout/hProcess10"/>
    <dgm:cxn modelId="{4FB372B4-122C-405B-BFAE-6940079C1913}" type="presParOf" srcId="{B44983CE-A31C-4DE2-82C8-B621D90EC3AE}" destId="{578BB3AB-7C81-442D-9ADE-2C806CF03E96}" srcOrd="0" destOrd="0" presId="urn:microsoft.com/office/officeart/2005/8/layout/hProcess10"/>
    <dgm:cxn modelId="{6BA420C3-A609-4A34-B5CF-06D8C6CD2AD0}" type="presParOf" srcId="{786FC993-3488-405E-A652-7F30ACA2CBE2}" destId="{42917AA7-B661-4FFE-8B5D-004786236E5E}" srcOrd="2" destOrd="0" presId="urn:microsoft.com/office/officeart/2005/8/layout/hProcess10"/>
    <dgm:cxn modelId="{B4289C0E-87BB-40E9-A213-CA59416D4FC9}" type="presParOf" srcId="{42917AA7-B661-4FFE-8B5D-004786236E5E}" destId="{0E46B23C-E9FE-4165-A060-F6A8CDB08F29}" srcOrd="0" destOrd="0" presId="urn:microsoft.com/office/officeart/2005/8/layout/hProcess10"/>
    <dgm:cxn modelId="{D7C7CC04-6161-4252-A1AD-7E96E22E06A4}" type="presParOf" srcId="{42917AA7-B661-4FFE-8B5D-004786236E5E}" destId="{750A40D6-3BAC-4725-A11A-D0108A493692}" srcOrd="1" destOrd="0" presId="urn:microsoft.com/office/officeart/2005/8/layout/hProcess10"/>
    <dgm:cxn modelId="{240AB383-FF9E-4C66-9F1C-2A055EB9179D}" type="presParOf" srcId="{786FC993-3488-405E-A652-7F30ACA2CBE2}" destId="{00178660-4DEE-4E34-937A-43508575E02A}" srcOrd="3" destOrd="0" presId="urn:microsoft.com/office/officeart/2005/8/layout/hProcess10"/>
    <dgm:cxn modelId="{3D77FE72-EEF9-4B33-AB45-7AAF3B6202EE}" type="presParOf" srcId="{00178660-4DEE-4E34-937A-43508575E02A}" destId="{14E6736D-86D9-4F4A-BED1-FC5845A52656}" srcOrd="0" destOrd="0" presId="urn:microsoft.com/office/officeart/2005/8/layout/hProcess10"/>
    <dgm:cxn modelId="{CF106CFA-5483-46BE-A95A-4EFC38242F81}" type="presParOf" srcId="{786FC993-3488-405E-A652-7F30ACA2CBE2}" destId="{6F658485-476A-451B-9BA4-2DF5FA81DFF2}" srcOrd="4" destOrd="0" presId="urn:microsoft.com/office/officeart/2005/8/layout/hProcess10"/>
    <dgm:cxn modelId="{78E8976C-D479-4FD5-8401-E4C6E6529E30}" type="presParOf" srcId="{6F658485-476A-451B-9BA4-2DF5FA81DFF2}" destId="{22C58126-98AD-439E-AA0F-A371FA50EF42}" srcOrd="0" destOrd="0" presId="urn:microsoft.com/office/officeart/2005/8/layout/hProcess10"/>
    <dgm:cxn modelId="{483E6E62-806F-44B2-87F8-EAD9DA8B38C4}" type="presParOf" srcId="{6F658485-476A-451B-9BA4-2DF5FA81DFF2}" destId="{F4D5DCA3-FE19-4D35-AC29-33F1DF84BEDB}" srcOrd="1" destOrd="0" presId="urn:microsoft.com/office/officeart/2005/8/layout/hProcess10"/>
    <dgm:cxn modelId="{5B1DA4D9-ACC3-4AA5-8D2B-204FAA1D2B5E}" type="presParOf" srcId="{786FC993-3488-405E-A652-7F30ACA2CBE2}" destId="{F2E21DFF-7953-4F2C-9DCB-DBB5B446E4B1}" srcOrd="5" destOrd="0" presId="urn:microsoft.com/office/officeart/2005/8/layout/hProcess10"/>
    <dgm:cxn modelId="{6A27DE6C-5E84-4A0B-8B97-DD1BA28D7863}" type="presParOf" srcId="{F2E21DFF-7953-4F2C-9DCB-DBB5B446E4B1}" destId="{A31FB162-4236-4E01-BAA4-57DF14D5AE92}" srcOrd="0" destOrd="0" presId="urn:microsoft.com/office/officeart/2005/8/layout/hProcess10"/>
    <dgm:cxn modelId="{0DE0D557-20EC-4C93-A149-3594E242BF9B}" type="presParOf" srcId="{786FC993-3488-405E-A652-7F30ACA2CBE2}" destId="{D2840485-5ED2-4088-AE9D-C8196770943E}" srcOrd="6" destOrd="0" presId="urn:microsoft.com/office/officeart/2005/8/layout/hProcess10"/>
    <dgm:cxn modelId="{10D8DD49-2ABB-4034-8AFE-239F7FD4222F}" type="presParOf" srcId="{D2840485-5ED2-4088-AE9D-C8196770943E}" destId="{B91852F8-1095-4137-966E-CA635B82666D}" srcOrd="0" destOrd="0" presId="urn:microsoft.com/office/officeart/2005/8/layout/hProcess10"/>
    <dgm:cxn modelId="{C224C8F0-3A43-4458-B906-9DD06A7AC0A0}" type="presParOf" srcId="{D2840485-5ED2-4088-AE9D-C8196770943E}" destId="{DA6B1979-D5C8-404A-8F32-C40D074D45C6}" srcOrd="1" destOrd="0" presId="urn:microsoft.com/office/officeart/2005/8/layout/hProcess10"/>
    <dgm:cxn modelId="{8842EEFD-77AF-476B-9235-7F9C1E5E3F1D}" type="presParOf" srcId="{786FC993-3488-405E-A652-7F30ACA2CBE2}" destId="{0D0183A7-960C-40CF-AEB0-B664EAD8DF5A}" srcOrd="7" destOrd="0" presId="urn:microsoft.com/office/officeart/2005/8/layout/hProcess10"/>
    <dgm:cxn modelId="{9F7751D6-A62E-49E8-9F87-E566FA30E802}" type="presParOf" srcId="{0D0183A7-960C-40CF-AEB0-B664EAD8DF5A}" destId="{0E040616-DC0B-4F7C-98C8-B7F2DFE9F404}" srcOrd="0" destOrd="0" presId="urn:microsoft.com/office/officeart/2005/8/layout/hProcess10"/>
    <dgm:cxn modelId="{8BC8D9BD-6246-4FB4-A87D-14795952C57B}" type="presParOf" srcId="{786FC993-3488-405E-A652-7F30ACA2CBE2}" destId="{4C156F0A-1B17-40C4-818E-AAEA63FB46D3}" srcOrd="8" destOrd="0" presId="urn:microsoft.com/office/officeart/2005/8/layout/hProcess10"/>
    <dgm:cxn modelId="{3B74C5D7-EA6E-4ED8-B230-14DC0C1071A7}" type="presParOf" srcId="{4C156F0A-1B17-40C4-818E-AAEA63FB46D3}" destId="{0272BFD0-20EE-401A-A7AA-2B1531FD1BB7}" srcOrd="0" destOrd="0" presId="urn:microsoft.com/office/officeart/2005/8/layout/hProcess10"/>
    <dgm:cxn modelId="{7A4B132F-E3F1-46F4-BB65-3D30DB27C4A4}" type="presParOf" srcId="{4C156F0A-1B17-40C4-818E-AAEA63FB46D3}" destId="{56EAAE50-35D7-4406-86DF-DBEBD5B4F90B}" srcOrd="1" destOrd="0" presId="urn:microsoft.com/office/officeart/2005/8/layout/hProcess10"/>
    <dgm:cxn modelId="{9B7C12A0-27D9-48DB-A385-81B4D1663EB6}" type="presParOf" srcId="{786FC993-3488-405E-A652-7F30ACA2CBE2}" destId="{A659845F-B7E9-48B5-AA1F-966F95CE336A}" srcOrd="9" destOrd="0" presId="urn:microsoft.com/office/officeart/2005/8/layout/hProcess10"/>
    <dgm:cxn modelId="{15EE685C-9F03-4D2C-A071-7EF31BEE6C73}" type="presParOf" srcId="{A659845F-B7E9-48B5-AA1F-966F95CE336A}" destId="{DD83B390-7844-4C97-8853-BF7F2316A748}" srcOrd="0" destOrd="0" presId="urn:microsoft.com/office/officeart/2005/8/layout/hProcess10"/>
    <dgm:cxn modelId="{41AB8E1F-70B2-4D0D-814F-5AA495EA8575}" type="presParOf" srcId="{786FC993-3488-405E-A652-7F30ACA2CBE2}" destId="{18548BA1-5544-49ED-8F00-6DDA2BEE7F14}" srcOrd="10" destOrd="0" presId="urn:microsoft.com/office/officeart/2005/8/layout/hProcess10"/>
    <dgm:cxn modelId="{98ADD0AB-9965-4775-8CAA-859F1AF5CA6E}" type="presParOf" srcId="{18548BA1-5544-49ED-8F00-6DDA2BEE7F14}" destId="{5AAB474D-7776-47F5-BCCE-FEEED2206536}" srcOrd="0" destOrd="0" presId="urn:microsoft.com/office/officeart/2005/8/layout/hProcess10"/>
    <dgm:cxn modelId="{D522949E-3D50-47B3-BF16-EDB4796AB7B4}" type="presParOf" srcId="{18548BA1-5544-49ED-8F00-6DDA2BEE7F14}" destId="{E4D72C50-8BD6-42E4-8987-59F8DA49EFA5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26B39C-0C05-4012-A7A9-EC073E72AA47}">
      <dsp:nvSpPr>
        <dsp:cNvPr id="0" name=""/>
        <dsp:cNvSpPr/>
      </dsp:nvSpPr>
      <dsp:spPr>
        <a:xfrm>
          <a:off x="2305" y="675107"/>
          <a:ext cx="1013826" cy="101382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701D5E0-C3F3-43EA-A4AF-53755E44D6A8}">
      <dsp:nvSpPr>
        <dsp:cNvPr id="0" name=""/>
        <dsp:cNvSpPr/>
      </dsp:nvSpPr>
      <dsp:spPr>
        <a:xfrm>
          <a:off x="167347" y="1266421"/>
          <a:ext cx="1013826" cy="101382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SEAWATER INTAKE</a:t>
          </a:r>
        </a:p>
      </dsp:txBody>
      <dsp:txXfrm>
        <a:off x="197041" y="1296115"/>
        <a:ext cx="954438" cy="954438"/>
      </dsp:txXfrm>
    </dsp:sp>
    <dsp:sp modelId="{B44983CE-A31C-4DE2-82C8-B621D90EC3AE}">
      <dsp:nvSpPr>
        <dsp:cNvPr id="0" name=""/>
        <dsp:cNvSpPr/>
      </dsp:nvSpPr>
      <dsp:spPr>
        <a:xfrm rot="21562860">
          <a:off x="1211411" y="1051574"/>
          <a:ext cx="195296" cy="2436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/>
        </a:p>
      </dsp:txBody>
      <dsp:txXfrm>
        <a:off x="1211413" y="1100612"/>
        <a:ext cx="136707" cy="146164"/>
      </dsp:txXfrm>
    </dsp:sp>
    <dsp:sp modelId="{0E46B23C-E9FE-4165-A060-F6A8CDB08F29}">
      <dsp:nvSpPr>
        <dsp:cNvPr id="0" name=""/>
        <dsp:cNvSpPr/>
      </dsp:nvSpPr>
      <dsp:spPr>
        <a:xfrm>
          <a:off x="1574089" y="658125"/>
          <a:ext cx="1013826" cy="101382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50A40D6-3BAC-4725-A11A-D0108A493692}">
      <dsp:nvSpPr>
        <dsp:cNvPr id="0" name=""/>
        <dsp:cNvSpPr/>
      </dsp:nvSpPr>
      <dsp:spPr>
        <a:xfrm>
          <a:off x="1739131" y="1266421"/>
          <a:ext cx="1013826" cy="1013826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PRE-TREATMENT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1) </a:t>
          </a:r>
          <a:r>
            <a:rPr lang="es-ES_tradnl" sz="11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endParaRPr lang="es-ES_tradnl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2) Chemical</a:t>
          </a:r>
        </a:p>
      </dsp:txBody>
      <dsp:txXfrm>
        <a:off x="1768825" y="1296115"/>
        <a:ext cx="954438" cy="954438"/>
      </dsp:txXfrm>
    </dsp:sp>
    <dsp:sp modelId="{00178660-4DEE-4E34-937A-43508575E02A}">
      <dsp:nvSpPr>
        <dsp:cNvPr id="0" name=""/>
        <dsp:cNvSpPr/>
      </dsp:nvSpPr>
      <dsp:spPr>
        <a:xfrm rot="37140">
          <a:off x="2783195" y="1051876"/>
          <a:ext cx="195296" cy="2436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/>
        </a:p>
      </dsp:txBody>
      <dsp:txXfrm>
        <a:off x="2783197" y="1100282"/>
        <a:ext cx="136707" cy="146164"/>
      </dsp:txXfrm>
    </dsp:sp>
    <dsp:sp modelId="{22C58126-98AD-439E-AA0F-A371FA50EF42}">
      <dsp:nvSpPr>
        <dsp:cNvPr id="0" name=""/>
        <dsp:cNvSpPr/>
      </dsp:nvSpPr>
      <dsp:spPr>
        <a:xfrm>
          <a:off x="3145874" y="675107"/>
          <a:ext cx="1013826" cy="10138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4D5DCA3-FE19-4D35-AC29-33F1DF84BEDB}">
      <dsp:nvSpPr>
        <dsp:cNvPr id="0" name=""/>
        <dsp:cNvSpPr/>
      </dsp:nvSpPr>
      <dsp:spPr>
        <a:xfrm>
          <a:off x="3310915" y="1283402"/>
          <a:ext cx="1013826" cy="1013826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HIGH PRESSURE PUMPS AND ENERGY RECOVERY</a:t>
          </a:r>
        </a:p>
      </dsp:txBody>
      <dsp:txXfrm>
        <a:off x="3340609" y="1313096"/>
        <a:ext cx="954438" cy="954438"/>
      </dsp:txXfrm>
    </dsp:sp>
    <dsp:sp modelId="{F2E21DFF-7953-4F2C-9DCB-DBB5B446E4B1}">
      <dsp:nvSpPr>
        <dsp:cNvPr id="0" name=""/>
        <dsp:cNvSpPr/>
      </dsp:nvSpPr>
      <dsp:spPr>
        <a:xfrm rot="21562860">
          <a:off x="4354979" y="1051574"/>
          <a:ext cx="195296" cy="2436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/>
        </a:p>
      </dsp:txBody>
      <dsp:txXfrm>
        <a:off x="4354981" y="1100612"/>
        <a:ext cx="136707" cy="146164"/>
      </dsp:txXfrm>
    </dsp:sp>
    <dsp:sp modelId="{B91852F8-1095-4137-966E-CA635B82666D}">
      <dsp:nvSpPr>
        <dsp:cNvPr id="0" name=""/>
        <dsp:cNvSpPr/>
      </dsp:nvSpPr>
      <dsp:spPr>
        <a:xfrm>
          <a:off x="4717658" y="658125"/>
          <a:ext cx="1013826" cy="10138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A6B1979-D5C8-404A-8F32-C40D074D45C6}">
      <dsp:nvSpPr>
        <dsp:cNvPr id="0" name=""/>
        <dsp:cNvSpPr/>
      </dsp:nvSpPr>
      <dsp:spPr>
        <a:xfrm>
          <a:off x="4882699" y="1283402"/>
          <a:ext cx="1013826" cy="1013826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 TRAINS</a:t>
          </a:r>
        </a:p>
      </dsp:txBody>
      <dsp:txXfrm>
        <a:off x="4912393" y="1313096"/>
        <a:ext cx="954438" cy="954438"/>
      </dsp:txXfrm>
    </dsp:sp>
    <dsp:sp modelId="{0D0183A7-960C-40CF-AEB0-B664EAD8DF5A}">
      <dsp:nvSpPr>
        <dsp:cNvPr id="0" name=""/>
        <dsp:cNvSpPr/>
      </dsp:nvSpPr>
      <dsp:spPr>
        <a:xfrm>
          <a:off x="5926769" y="1043234"/>
          <a:ext cx="195285" cy="2436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5926769" y="1091956"/>
        <a:ext cx="136700" cy="146164"/>
      </dsp:txXfrm>
    </dsp:sp>
    <dsp:sp modelId="{0272BFD0-20EE-401A-A7AA-2B1531FD1BB7}">
      <dsp:nvSpPr>
        <dsp:cNvPr id="0" name=""/>
        <dsp:cNvSpPr/>
      </dsp:nvSpPr>
      <dsp:spPr>
        <a:xfrm>
          <a:off x="6289442" y="658125"/>
          <a:ext cx="1013826" cy="101382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6EAAE50-35D7-4406-86DF-DBEBD5B4F90B}">
      <dsp:nvSpPr>
        <dsp:cNvPr id="0" name=""/>
        <dsp:cNvSpPr/>
      </dsp:nvSpPr>
      <dsp:spPr>
        <a:xfrm>
          <a:off x="6454483" y="1266421"/>
          <a:ext cx="1013826" cy="10138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POST-TREATMENT</a:t>
          </a:r>
        </a:p>
      </dsp:txBody>
      <dsp:txXfrm>
        <a:off x="6484177" y="1296115"/>
        <a:ext cx="954438" cy="954438"/>
      </dsp:txXfrm>
    </dsp:sp>
    <dsp:sp modelId="{A659845F-B7E9-48B5-AA1F-966F95CE336A}">
      <dsp:nvSpPr>
        <dsp:cNvPr id="0" name=""/>
        <dsp:cNvSpPr/>
      </dsp:nvSpPr>
      <dsp:spPr>
        <a:xfrm rot="37140">
          <a:off x="7498548" y="1051876"/>
          <a:ext cx="195296" cy="2436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/>
        </a:p>
      </dsp:txBody>
      <dsp:txXfrm>
        <a:off x="7498550" y="1100282"/>
        <a:ext cx="136707" cy="146164"/>
      </dsp:txXfrm>
    </dsp:sp>
    <dsp:sp modelId="{5AAB474D-7776-47F5-BCCE-FEEED2206536}">
      <dsp:nvSpPr>
        <dsp:cNvPr id="0" name=""/>
        <dsp:cNvSpPr/>
      </dsp:nvSpPr>
      <dsp:spPr>
        <a:xfrm>
          <a:off x="7861226" y="675107"/>
          <a:ext cx="1013826" cy="101382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4D72C50-8BD6-42E4-8987-59F8DA49EFA5}">
      <dsp:nvSpPr>
        <dsp:cNvPr id="0" name=""/>
        <dsp:cNvSpPr/>
      </dsp:nvSpPr>
      <dsp:spPr>
        <a:xfrm>
          <a:off x="8026268" y="1266421"/>
          <a:ext cx="1013826" cy="10138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STORAGE AND PUMP DISTRIBUTION</a:t>
          </a:r>
        </a:p>
      </dsp:txBody>
      <dsp:txXfrm>
        <a:off x="8055962" y="1296115"/>
        <a:ext cx="954438" cy="954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1995A-144B-425C-965D-B6B775301EAE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A99CB-F481-4BB3-8F27-B08CC1DE7967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7164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4660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9367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3684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019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822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6067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7049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583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347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060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283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CF91F-426F-420D-ACB7-B2565B682FDF}" type="datetimeFigureOut">
              <a:rPr lang="es-ES" smtClean="0"/>
              <a:t>26/11/2019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FE904-0504-4FFB-9747-4A7A8AC1564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477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sevilla.abc.es/andalucia/almeria/20140124/sevi-pantano-cuevas-pierde-reservas-201401241803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ndfonline.com/toc/tdwt20/51/1-3" TargetMode="External"/><Relationship Id="rId2" Type="http://schemas.openxmlformats.org/officeDocument/2006/relationships/hyperlink" Target="http://www.tandfonline.com/loi/tdwt20?open=51#vol_51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image" Target="../media/image7.jpeg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D97AE033-C382-4A31-8E6D-D4780C4EFE0D}"/>
              </a:ext>
            </a:extLst>
          </p:cNvPr>
          <p:cNvSpPr/>
          <p:nvPr/>
        </p:nvSpPr>
        <p:spPr>
          <a:xfrm>
            <a:off x="0" y="-20902"/>
            <a:ext cx="9143999" cy="122406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5DA45BA-540B-4315-93B2-144F473C7103}"/>
              </a:ext>
            </a:extLst>
          </p:cNvPr>
          <p:cNvSpPr txBox="1"/>
          <p:nvPr/>
        </p:nvSpPr>
        <p:spPr>
          <a:xfrm>
            <a:off x="877937" y="5034646"/>
            <a:ext cx="7704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Domingo Zarzo, PhD</a:t>
            </a:r>
          </a:p>
          <a:p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Manager </a:t>
            </a:r>
            <a:r>
              <a:rPr lang="es-E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Sacyr Water</a:t>
            </a:r>
          </a:p>
          <a:p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AEDyR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Spanish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Reuse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(International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r>
              <a:rPr lang="es-ES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28BA0DF-F7E6-4F9E-9749-FA0083CE13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011" y="5034641"/>
            <a:ext cx="2257674" cy="772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ángulo: una sola esquina cortada 12">
            <a:extLst>
              <a:ext uri="{FF2B5EF4-FFF2-40B4-BE49-F238E27FC236}">
                <a16:creationId xmlns:a16="http://schemas.microsoft.com/office/drawing/2014/main" id="{E5BC9BBF-A016-4958-AD8B-A68024ED00F6}"/>
              </a:ext>
            </a:extLst>
          </p:cNvPr>
          <p:cNvSpPr/>
          <p:nvPr/>
        </p:nvSpPr>
        <p:spPr>
          <a:xfrm>
            <a:off x="0" y="6224663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: una sola esquina cortada 13">
            <a:extLst>
              <a:ext uri="{FF2B5EF4-FFF2-40B4-BE49-F238E27FC236}">
                <a16:creationId xmlns:a16="http://schemas.microsoft.com/office/drawing/2014/main" id="{B1B51DBE-9569-4E6C-8230-902EC44910DE}"/>
              </a:ext>
            </a:extLst>
          </p:cNvPr>
          <p:cNvSpPr/>
          <p:nvPr/>
        </p:nvSpPr>
        <p:spPr>
          <a:xfrm flipH="1" flipV="1">
            <a:off x="6440129" y="6224661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402DFD7-CFBD-4368-8B26-B299C3549C62}"/>
              </a:ext>
            </a:extLst>
          </p:cNvPr>
          <p:cNvSpPr/>
          <p:nvPr/>
        </p:nvSpPr>
        <p:spPr>
          <a:xfrm>
            <a:off x="589011" y="58032"/>
            <a:ext cx="796597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Experience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future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" descr="C:\FOTOS\FOTOS PARA MEMORIA ANUAL\desaladora Ashdod israel 4.JPG">
            <a:extLst>
              <a:ext uri="{FF2B5EF4-FFF2-40B4-BE49-F238E27FC236}">
                <a16:creationId xmlns:a16="http://schemas.microsoft.com/office/drawing/2014/main" id="{7158C877-DA94-422F-B30F-2B88674F2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49" r="3" b="29236"/>
          <a:stretch/>
        </p:blipFill>
        <p:spPr bwMode="auto">
          <a:xfrm>
            <a:off x="0" y="1669262"/>
            <a:ext cx="9133067" cy="3036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Resultado de imagen de aedyr logo">
            <a:extLst>
              <a:ext uri="{FF2B5EF4-FFF2-40B4-BE49-F238E27FC236}">
                <a16:creationId xmlns:a16="http://schemas.microsoft.com/office/drawing/2014/main" id="{409408D6-6F89-439B-B5C7-BB06E84551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4" b="26203"/>
          <a:stretch/>
        </p:blipFill>
        <p:spPr bwMode="auto">
          <a:xfrm>
            <a:off x="5424013" y="5778052"/>
            <a:ext cx="681689" cy="3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international desalination association">
            <a:extLst>
              <a:ext uri="{FF2B5EF4-FFF2-40B4-BE49-F238E27FC236}">
                <a16:creationId xmlns:a16="http://schemas.microsoft.com/office/drawing/2014/main" id="{C2552B2E-7867-446E-8B7A-E9EA64F5A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29" y="5750810"/>
            <a:ext cx="378015" cy="38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409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5">
            <a:extLst>
              <a:ext uri="{FF2B5EF4-FFF2-40B4-BE49-F238E27FC236}">
                <a16:creationId xmlns:a16="http://schemas.microsoft.com/office/drawing/2014/main" id="{8CF11D7A-792D-4A1B-A043-3E086759C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90" y="2898268"/>
            <a:ext cx="3313112" cy="30777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Francis turbines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D7B45672-DC90-45D4-A7C9-AC43767F8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90" y="3541210"/>
            <a:ext cx="2376487" cy="30777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Pelton turbines 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F7AB4C7-8E6C-43DC-901B-C4EBC3FBB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90" y="4755656"/>
            <a:ext cx="2808287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Isobaric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or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Hyperbaric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systems</a:t>
            </a:r>
            <a:endParaRPr lang="es-ES" sz="1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FDC6EB58-641C-4E94-847C-595ECD4D6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823409"/>
            <a:ext cx="1655762" cy="3667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B430C574-C705-42EB-B164-EFD52AF91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751972"/>
            <a:ext cx="1584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CHANGES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2DCC709D-28C0-4DC2-93EC-DE1DE22CE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90" y="2255326"/>
            <a:ext cx="3563937" cy="30777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Membrane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technologies</a:t>
            </a:r>
            <a:endParaRPr lang="es-ES" sz="1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3" name="Line 78">
            <a:extLst>
              <a:ext uri="{FF2B5EF4-FFF2-40B4-BE49-F238E27FC236}">
                <a16:creationId xmlns:a16="http://schemas.microsoft.com/office/drawing/2014/main" id="{5DEB6E4C-3F8A-4F97-849A-01C19123CAC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22775" y="1256797"/>
            <a:ext cx="0" cy="4103687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s-ES_tradnl">
              <a:solidFill>
                <a:srgbClr val="002060"/>
              </a:solidFill>
            </a:endParaRPr>
          </a:p>
        </p:txBody>
      </p:sp>
      <p:sp>
        <p:nvSpPr>
          <p:cNvPr id="14" name="Text Box 79">
            <a:extLst>
              <a:ext uri="{FF2B5EF4-FFF2-40B4-BE49-F238E27FC236}">
                <a16:creationId xmlns:a16="http://schemas.microsoft.com/office/drawing/2014/main" id="{E4203690-9CCE-4FE3-999F-22157517D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61" y="5680710"/>
            <a:ext cx="8513057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Unfortunately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thermodynamic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limit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for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salt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separation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equivalent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to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desalination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)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approximately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1 Kw-h/m</a:t>
            </a:r>
            <a:r>
              <a:rPr lang="es-ES" sz="1400" b="1" baseline="30000" dirty="0">
                <a:solidFill>
                  <a:srgbClr val="002060"/>
                </a:solidFill>
                <a:latin typeface="Arial" charset="0"/>
              </a:rPr>
              <a:t>3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for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35,000 ppm TDS)</a:t>
            </a:r>
          </a:p>
        </p:txBody>
      </p:sp>
      <p:pic>
        <p:nvPicPr>
          <p:cNvPr id="15" name="Picture 83" descr="DAG140610 025">
            <a:extLst>
              <a:ext uri="{FF2B5EF4-FFF2-40B4-BE49-F238E27FC236}">
                <a16:creationId xmlns:a16="http://schemas.microsoft.com/office/drawing/2014/main" id="{EA0068C8-19D0-4FBB-A684-618E8113C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4206" y="3898400"/>
            <a:ext cx="1222375" cy="917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" name="Picture 12" descr="Pelton2">
            <a:extLst>
              <a:ext uri="{FF2B5EF4-FFF2-40B4-BE49-F238E27FC236}">
                <a16:creationId xmlns:a16="http://schemas.microsoft.com/office/drawing/2014/main" id="{563B48DC-4D4A-4C62-9F5E-B0FF90EC6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8586" y="3112582"/>
            <a:ext cx="935958" cy="679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7" name="Picture 82" descr="P5132324">
            <a:extLst>
              <a:ext uri="{FF2B5EF4-FFF2-40B4-BE49-F238E27FC236}">
                <a16:creationId xmlns:a16="http://schemas.microsoft.com/office/drawing/2014/main" id="{53C62603-B727-4008-8BDD-D3FCDFC83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4272" y="4398466"/>
            <a:ext cx="1212850" cy="909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" name="Picture 2" descr="element">
            <a:extLst>
              <a:ext uri="{FF2B5EF4-FFF2-40B4-BE49-F238E27FC236}">
                <a16:creationId xmlns:a16="http://schemas.microsoft.com/office/drawing/2014/main" id="{81DE62E3-AAF0-4709-BD3D-052040ED3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05710" y="2112450"/>
            <a:ext cx="1000132" cy="589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9" name="Picture 3" descr="P1011200">
            <a:extLst>
              <a:ext uri="{FF2B5EF4-FFF2-40B4-BE49-F238E27FC236}">
                <a16:creationId xmlns:a16="http://schemas.microsoft.com/office/drawing/2014/main" id="{6EDCE4ED-4A76-47F0-89AF-15DCD46B5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96178" y="969442"/>
            <a:ext cx="1143184" cy="8572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0" name="Text Box 10">
            <a:extLst>
              <a:ext uri="{FF2B5EF4-FFF2-40B4-BE49-F238E27FC236}">
                <a16:creationId xmlns:a16="http://schemas.microsoft.com/office/drawing/2014/main" id="{3931A4AE-4F83-459A-BE8D-3416D0A94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90" y="1183756"/>
            <a:ext cx="3563937" cy="63094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Thermal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processes</a:t>
            </a:r>
            <a:endParaRPr lang="es-ES" sz="1400" b="1" dirty="0">
              <a:solidFill>
                <a:srgbClr val="002060"/>
              </a:solidFill>
              <a:latin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es-ES" sz="1400" b="1" dirty="0" err="1">
                <a:solidFill>
                  <a:srgbClr val="002060"/>
                </a:solidFill>
                <a:latin typeface="Arial" charset="0"/>
              </a:rPr>
              <a:t>evaporation</a:t>
            </a:r>
            <a:r>
              <a:rPr lang="es-ES" sz="1400" b="1" dirty="0">
                <a:solidFill>
                  <a:srgbClr val="002060"/>
                </a:solidFill>
                <a:latin typeface="Arial" charset="0"/>
              </a:rPr>
              <a:t>)</a:t>
            </a:r>
          </a:p>
        </p:txBody>
      </p:sp>
      <p:graphicFrame>
        <p:nvGraphicFramePr>
          <p:cNvPr id="22" name="17 Tabla">
            <a:extLst>
              <a:ext uri="{FF2B5EF4-FFF2-40B4-BE49-F238E27FC236}">
                <a16:creationId xmlns:a16="http://schemas.microsoft.com/office/drawing/2014/main" id="{37EC7339-9257-4855-A044-4AEFF4DD1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338759"/>
              </p:ext>
            </p:extLst>
          </p:nvPr>
        </p:nvGraphicFramePr>
        <p:xfrm>
          <a:off x="119034" y="683690"/>
          <a:ext cx="4000527" cy="478270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reflection blurRad="6350" stA="50000" endA="300" endPos="55500" dist="101600" dir="5400000" sy="-100000" algn="bl" rotWithShape="0"/>
                </a:effectLst>
                <a:tableStyleId>{5C22544A-7EE6-4342-B048-85BDC9FD1C3A}</a:tableStyleId>
              </a:tblPr>
              <a:tblGrid>
                <a:gridCol w="1312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Year</a:t>
                      </a:r>
                      <a:endParaRPr kumimoji="0" lang="es-E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Technology</a:t>
                      </a:r>
                      <a:endParaRPr kumimoji="0" lang="es-E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Kw-h/m</a:t>
                      </a:r>
                      <a:r>
                        <a:rPr kumimoji="0" lang="es-E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1970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MSF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22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7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1980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MSF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18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1985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VC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4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1988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VC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7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1990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8.5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6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1994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6.2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4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1996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5.3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1998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4.8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1999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2000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4.0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5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2001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3.7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2002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84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2005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5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2007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RO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2.5</a:t>
                      </a:r>
                    </a:p>
                  </a:txBody>
                  <a:tcPr horzOverflow="overflow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3" name="Rectangle 2">
            <a:extLst>
              <a:ext uri="{FF2B5EF4-FFF2-40B4-BE49-F238E27FC236}">
                <a16:creationId xmlns:a16="http://schemas.microsoft.com/office/drawing/2014/main" id="{EC58E67F-2601-4F85-8714-943D01EF2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39" y="81846"/>
            <a:ext cx="7749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Energy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Consumption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46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122" descr="X:\I+D+i\Página WEB y Sofía\Página Web\Imágenes Referencias\fotos referencias\fotos base\FOTOS QUE ESTAN PERO CREO DEBERIAMOS CAMBIAR A ESTAS QUE ESTAN MEJOR\PERTH AMPLIADA.jpg">
            <a:extLst>
              <a:ext uri="{FF2B5EF4-FFF2-40B4-BE49-F238E27FC236}">
                <a16:creationId xmlns:a16="http://schemas.microsoft.com/office/drawing/2014/main" id="{AD928E5D-87C8-474D-8558-6938689988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55"/>
          <a:stretch/>
        </p:blipFill>
        <p:spPr bwMode="auto">
          <a:xfrm>
            <a:off x="2992571" y="3371753"/>
            <a:ext cx="5672129" cy="304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1133B1C-ABE5-4F72-98B5-137C51F2A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8376" y="1670507"/>
            <a:ext cx="4460278" cy="152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7 Tabla">
            <a:extLst>
              <a:ext uri="{FF2B5EF4-FFF2-40B4-BE49-F238E27FC236}">
                <a16:creationId xmlns:a16="http://schemas.microsoft.com/office/drawing/2014/main" id="{7B040C8C-7FCD-4461-96C4-2199086181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758784"/>
              </p:ext>
            </p:extLst>
          </p:nvPr>
        </p:nvGraphicFramePr>
        <p:xfrm>
          <a:off x="244602" y="3371753"/>
          <a:ext cx="2613640" cy="2773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7879">
                <a:tc>
                  <a:txBody>
                    <a:bodyPr/>
                    <a:lstStyle/>
                    <a:p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ENERGY SUPPLY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947">
                <a:tc>
                  <a:txBody>
                    <a:bodyPr/>
                    <a:lstStyle/>
                    <a:p>
                      <a:pPr algn="just"/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Mumbida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="1" dirty="0" err="1">
                          <a:latin typeface="Arial" pitchFamily="34" charset="0"/>
                          <a:cs typeface="Arial" pitchFamily="34" charset="0"/>
                        </a:rPr>
                        <a:t>Wind</a:t>
                      </a:r>
                      <a:r>
                        <a:rPr lang="es-ES" sz="1400" b="1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="1" dirty="0" err="1">
                          <a:latin typeface="Arial" pitchFamily="34" charset="0"/>
                          <a:cs typeface="Arial" pitchFamily="34" charset="0"/>
                        </a:rPr>
                        <a:t>Farm</a:t>
                      </a:r>
                      <a:r>
                        <a:rPr lang="es-ES" sz="1400" b="1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near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Geraldton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 400 Km North </a:t>
                      </a:r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of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 Perth</a:t>
                      </a:r>
                    </a:p>
                    <a:p>
                      <a:pPr algn="just"/>
                      <a:endParaRPr lang="es-ES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Verve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Energy</a:t>
                      </a:r>
                      <a:r>
                        <a:rPr lang="es-ES" sz="1400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s-ES" sz="1400" dirty="0" err="1">
                          <a:latin typeface="Arial" pitchFamily="34" charset="0"/>
                          <a:cs typeface="Arial" pitchFamily="34" charset="0"/>
                        </a:rPr>
                        <a:t>Macquarie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Capital; 22 turbines, 55 MW</a:t>
                      </a:r>
                    </a:p>
                    <a:p>
                      <a:pPr algn="just"/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Greenough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River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10 MW </a:t>
                      </a:r>
                      <a:r>
                        <a:rPr lang="es-ES" sz="1400" b="1" baseline="0" dirty="0">
                          <a:latin typeface="Arial" pitchFamily="34" charset="0"/>
                          <a:cs typeface="Arial" pitchFamily="34" charset="0"/>
                        </a:rPr>
                        <a:t>Solar </a:t>
                      </a:r>
                      <a:r>
                        <a:rPr lang="es-ES" sz="1400" b="1" baseline="0" dirty="0" err="1">
                          <a:latin typeface="Arial" pitchFamily="34" charset="0"/>
                          <a:cs typeface="Arial" pitchFamily="34" charset="0"/>
                        </a:rPr>
                        <a:t>Farm</a:t>
                      </a:r>
                      <a:r>
                        <a:rPr lang="es-ES" sz="1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expandable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to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40 MW). 80 Has; 150,000 PV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panels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largest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photovoltaic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aseline="0" dirty="0" err="1">
                          <a:latin typeface="Arial" pitchFamily="34" charset="0"/>
                          <a:cs typeface="Arial" pitchFamily="34" charset="0"/>
                        </a:rPr>
                        <a:t>array</a:t>
                      </a:r>
                      <a:r>
                        <a:rPr lang="es-ES" sz="1400" baseline="0" dirty="0">
                          <a:latin typeface="Arial" pitchFamily="34" charset="0"/>
                          <a:cs typeface="Arial" pitchFamily="34" charset="0"/>
                        </a:rPr>
                        <a:t> in Australia</a:t>
                      </a:r>
                      <a:endParaRPr lang="es-E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6BAA520A-9B69-4D2C-9D1F-E57D3B0A1974}"/>
              </a:ext>
            </a:extLst>
          </p:cNvPr>
          <p:cNvSpPr txBox="1"/>
          <p:nvPr/>
        </p:nvSpPr>
        <p:spPr>
          <a:xfrm>
            <a:off x="4828085" y="1728709"/>
            <a:ext cx="3479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Seawater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SSDP),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Binningup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Western Australia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C9591FFD-5EBB-4557-8A93-45A493CDA5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0" y="70439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renewables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installations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2465A09-C3C7-4CB4-9CC8-8A39890FAB83}"/>
              </a:ext>
            </a:extLst>
          </p:cNvPr>
          <p:cNvSpPr txBox="1"/>
          <p:nvPr/>
        </p:nvSpPr>
        <p:spPr>
          <a:xfrm>
            <a:off x="168376" y="621268"/>
            <a:ext cx="8646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renewables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coupled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target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new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facilities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installations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a)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b)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footprint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c)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continuity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(24/7).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couple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indirectly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in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08671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5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4">
            <a:extLst>
              <a:ext uri="{FF2B5EF4-FFF2-40B4-BE49-F238E27FC236}">
                <a16:creationId xmlns:a16="http://schemas.microsoft.com/office/drawing/2014/main" id="{C1C4E82D-CC54-4D8A-B695-A73D0B2B0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0" y="70439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Environmental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aspects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4DD03B1-EA97-4834-A276-F8A201040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252" y="875942"/>
            <a:ext cx="360045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Brine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concentrate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)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simply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seawater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concentrated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without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any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other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toxic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components</a:t>
            </a:r>
            <a:endParaRPr lang="es-ES" dirty="0">
              <a:solidFill>
                <a:srgbClr val="00206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Seawater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: 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38,000 mg/l TDS</a:t>
            </a:r>
          </a:p>
          <a:p>
            <a:pPr>
              <a:spcBef>
                <a:spcPct val="50000"/>
              </a:spcBef>
            </a:pP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Concentrate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: 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72,000 mg/l TDS</a:t>
            </a:r>
          </a:p>
          <a:p>
            <a:pPr>
              <a:spcBef>
                <a:spcPct val="50000"/>
              </a:spcBef>
            </a:pPr>
            <a:endParaRPr lang="es-ES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4B4B685-9D27-451F-8AB0-B60F79B33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052" y="2873503"/>
            <a:ext cx="48974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Arial" charset="0"/>
              </a:rPr>
              <a:t>In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Desalination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projects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required</a:t>
            </a:r>
            <a:endParaRPr lang="es-ES" b="1" dirty="0">
              <a:solidFill>
                <a:srgbClr val="002060"/>
              </a:solidFill>
              <a:latin typeface="Arial" charset="0"/>
            </a:endParaRPr>
          </a:p>
          <a:p>
            <a:r>
              <a:rPr lang="es-ES" dirty="0">
                <a:solidFill>
                  <a:srgbClr val="002060"/>
                </a:solidFill>
                <a:latin typeface="Arial" charset="0"/>
              </a:rPr>
              <a:t>-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Discharge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characterization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and marine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studies</a:t>
            </a:r>
            <a:endParaRPr lang="es-ES" dirty="0">
              <a:solidFill>
                <a:srgbClr val="002060"/>
              </a:solidFill>
              <a:latin typeface="Arial" charset="0"/>
            </a:endParaRPr>
          </a:p>
          <a:p>
            <a:pPr>
              <a:buFontTx/>
              <a:buChar char="-"/>
            </a:pP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Environmental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impact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studies</a:t>
            </a:r>
            <a:endParaRPr lang="es-ES" dirty="0">
              <a:solidFill>
                <a:srgbClr val="002060"/>
              </a:solidFill>
              <a:latin typeface="Arial" charset="0"/>
            </a:endParaRPr>
          </a:p>
          <a:p>
            <a:pPr>
              <a:buFontTx/>
              <a:buChar char="-"/>
            </a:pP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Discharge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alternatives</a:t>
            </a:r>
            <a:endParaRPr lang="es-ES" dirty="0">
              <a:solidFill>
                <a:srgbClr val="002060"/>
              </a:solidFill>
              <a:latin typeface="Arial" charset="0"/>
            </a:endParaRPr>
          </a:p>
          <a:p>
            <a:pPr>
              <a:buFontTx/>
              <a:buChar char="-"/>
            </a:pP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Discharge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dilution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model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and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prediction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Species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affection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es-ES" i="1" dirty="0">
                <a:solidFill>
                  <a:srgbClr val="002060"/>
                </a:solidFill>
                <a:latin typeface="Arial" charset="0"/>
              </a:rPr>
              <a:t>Posidonia Oceánica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)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Environmental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monitoring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plan (O&amp;M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stage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)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A52DF85F-3EE3-4399-8F72-8350BA7B7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468" y="5237998"/>
            <a:ext cx="85130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ES" dirty="0" err="1">
                <a:solidFill>
                  <a:srgbClr val="002060"/>
                </a:solidFill>
                <a:latin typeface="Arial" charset="0"/>
              </a:rPr>
              <a:t>It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demonstrated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that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if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discharge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planned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and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monitored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adequately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impacts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over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sea and marine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species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are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irrelevant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. </a:t>
            </a:r>
          </a:p>
          <a:p>
            <a:r>
              <a:rPr lang="es-ES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problem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discharge</a:t>
            </a:r>
            <a:r>
              <a:rPr lang="es-ES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charset="0"/>
              </a:rPr>
              <a:t>inland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without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any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economically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feasible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solution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.</a:t>
            </a:r>
          </a:p>
          <a:p>
            <a:r>
              <a:rPr lang="es-ES" dirty="0" err="1">
                <a:solidFill>
                  <a:srgbClr val="002060"/>
                </a:solidFill>
                <a:latin typeface="Arial" charset="0"/>
              </a:rPr>
              <a:t>Current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R&amp;D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is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mainly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focused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salt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and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chemicals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production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charset="0"/>
              </a:rPr>
              <a:t>from</a:t>
            </a:r>
            <a:r>
              <a:rPr lang="es-ES" dirty="0">
                <a:solidFill>
                  <a:srgbClr val="002060"/>
                </a:solidFill>
                <a:latin typeface="Arial" charset="0"/>
              </a:rPr>
              <a:t> brines.</a:t>
            </a:r>
          </a:p>
        </p:txBody>
      </p:sp>
      <p:pic>
        <p:nvPicPr>
          <p:cNvPr id="11" name="Picture 6" descr="posidonia">
            <a:extLst>
              <a:ext uri="{FF2B5EF4-FFF2-40B4-BE49-F238E27FC236}">
                <a16:creationId xmlns:a16="http://schemas.microsoft.com/office/drawing/2014/main" id="{CA9912E3-3684-4E9E-8C9D-7C37C362D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9189" y="757317"/>
            <a:ext cx="3138130" cy="2060015"/>
          </a:xfrm>
          <a:prstGeom prst="rect">
            <a:avLst/>
          </a:prstGeom>
          <a:noFill/>
        </p:spPr>
      </p:pic>
      <p:pic>
        <p:nvPicPr>
          <p:cNvPr id="12" name="Picture 4" descr="DSC01249">
            <a:extLst>
              <a:ext uri="{FF2B5EF4-FFF2-40B4-BE49-F238E27FC236}">
                <a16:creationId xmlns:a16="http://schemas.microsoft.com/office/drawing/2014/main" id="{F93FCEFA-A847-482D-9040-0C945A2B9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117" y="1531718"/>
            <a:ext cx="2325892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7256198F-8521-4972-835B-26386A634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0" y="3121549"/>
            <a:ext cx="2868613" cy="22244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" name="Picture 4" descr="Resultado de imagen de nido robotics">
            <a:extLst>
              <a:ext uri="{FF2B5EF4-FFF2-40B4-BE49-F238E27FC236}">
                <a16:creationId xmlns:a16="http://schemas.microsoft.com/office/drawing/2014/main" id="{FC57B523-8ADC-49F1-AE62-FC24BEDE0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2099" y="2175332"/>
            <a:ext cx="1174890" cy="881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083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4">
            <a:extLst>
              <a:ext uri="{FF2B5EF4-FFF2-40B4-BE49-F238E27FC236}">
                <a16:creationId xmlns:a16="http://schemas.microsoft.com/office/drawing/2014/main" id="{9AAE3A14-C6D3-4478-914F-2C5F74B94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1" y="28178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Health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aspects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A706002-26C2-49FB-83EE-C85893D56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42" y="724351"/>
            <a:ext cx="832778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457200" algn="l"/>
              </a:tabLst>
              <a:defRPr/>
            </a:pP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From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Point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view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human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health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most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important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aspect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desalination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is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use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for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drinking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water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how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it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can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affect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health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. </a:t>
            </a:r>
          </a:p>
          <a:p>
            <a:pPr algn="just">
              <a:tabLst>
                <a:tab pos="457200" algn="l"/>
              </a:tabLst>
              <a:defRPr/>
            </a:pP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problem</a:t>
            </a:r>
            <a:r>
              <a:rPr lang="es-ES" altLang="ko-KR" sz="18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complex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affects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different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factors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such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as:</a:t>
            </a: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  <a:tabLst>
                <a:tab pos="457200" algn="l"/>
              </a:tabLst>
              <a:defRPr/>
            </a:pP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Water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quality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: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Desalinated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water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has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an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excellent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quality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, free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any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kind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pollutants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microbiology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but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RO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permeate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has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low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salinity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needs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pH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correction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rem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ineralization</a:t>
            </a:r>
            <a:endParaRPr lang="es-ES" altLang="ko-KR" sz="1800" b="1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b="1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sz="1800" b="1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endParaRPr lang="es-ES" altLang="ko-KR" b="1" dirty="0">
              <a:solidFill>
                <a:srgbClr val="002060"/>
              </a:solidFill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  <a:p>
            <a:pPr algn="just">
              <a:tabLst>
                <a:tab pos="457200" algn="l"/>
              </a:tabLst>
              <a:defRPr/>
            </a:pP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All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these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aspects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have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been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covered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widely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developed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in a </a:t>
            </a:r>
            <a:r>
              <a:rPr lang="es-ES" altLang="ko-KR" sz="1800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Report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by</a:t>
            </a:r>
            <a:r>
              <a:rPr lang="es-ES" altLang="ko-KR" sz="1800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WHO: </a:t>
            </a:r>
          </a:p>
          <a:p>
            <a:pPr algn="just">
              <a:tabLst>
                <a:tab pos="457200" algn="l"/>
              </a:tabLst>
              <a:defRPr/>
            </a:pPr>
            <a:r>
              <a:rPr lang="en-GB" altLang="ko-KR" sz="16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“Desalination for safe water supply. Guidance for the Health and Environmental Aspects Applicable to Desalination. WHO/SDE/WSH/07. Public Health and the Environment. </a:t>
            </a:r>
            <a:r>
              <a:rPr lang="es-ES" altLang="ko-KR" sz="16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World</a:t>
            </a:r>
            <a:r>
              <a:rPr lang="es-ES" altLang="ko-KR" sz="16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6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Health</a:t>
            </a:r>
            <a:r>
              <a:rPr lang="es-ES" altLang="ko-KR" sz="16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600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Organization</a:t>
            </a:r>
            <a:r>
              <a:rPr lang="es-ES" altLang="ko-KR" sz="1600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, Geneva 2007”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28E0384-0367-4543-A375-630A0B543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5910"/>
            <a:ext cx="9144000" cy="1380917"/>
          </a:xfrm>
          <a:prstGeom prst="rect">
            <a:avLst/>
          </a:prstGeom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9CAEB319-5B58-4196-B356-5DD7A57F4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92" y="2773592"/>
            <a:ext cx="841379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  <a:defRPr/>
            </a:pP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Presence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micropollutants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in raw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water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how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membranes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remove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them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</a:p>
          <a:p>
            <a:pPr algn="just">
              <a:defRPr/>
            </a:pP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- 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Absence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some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nutrients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(Ca, Mg, etc.)</a:t>
            </a:r>
          </a:p>
          <a:p>
            <a:pPr algn="just">
              <a:defRPr/>
            </a:pP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- Use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chemicals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materials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in </a:t>
            </a:r>
            <a:r>
              <a:rPr lang="es-ES" altLang="ko-KR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contact</a:t>
            </a:r>
            <a:r>
              <a:rPr lang="es-ES" altLang="ko-K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with</a:t>
            </a:r>
            <a:r>
              <a:rPr lang="es-ES" altLang="ko-K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water</a:t>
            </a:r>
            <a:endParaRPr lang="es-ES" altLang="ko-KR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굴림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71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4">
            <a:extLst>
              <a:ext uri="{FF2B5EF4-FFF2-40B4-BE49-F238E27FC236}">
                <a16:creationId xmlns:a16="http://schemas.microsoft.com/office/drawing/2014/main" id="{9AAE3A14-C6D3-4478-914F-2C5F74B94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0" y="70439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Uses: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agriculture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E206810-2F37-49D7-9606-55534E794279}"/>
              </a:ext>
            </a:extLst>
          </p:cNvPr>
          <p:cNvSpPr/>
          <p:nvPr/>
        </p:nvSpPr>
        <p:spPr>
          <a:xfrm>
            <a:off x="171450" y="695797"/>
            <a:ext cx="86433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  <a:defRPr/>
            </a:pP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Desalination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for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b="1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agriculture</a:t>
            </a:r>
            <a:r>
              <a:rPr lang="es-ES" altLang="ko-KR" b="1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irrelevant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globally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(&lt; 3%)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but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countries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such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as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Spain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(21%),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on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lead,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Saudi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Arabia, Kuwait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or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Israel are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examples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use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this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application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.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Desalination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for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agriculture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is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feasible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for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high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added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value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products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(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mainly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in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greenhouses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and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often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soil-less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).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Blending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strategies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gets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feasible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 </a:t>
            </a:r>
            <a:r>
              <a:rPr lang="es-ES" altLang="ko-KR" dirty="0" err="1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prices</a:t>
            </a:r>
            <a:r>
              <a:rPr lang="es-ES" altLang="ko-KR" dirty="0">
                <a:solidFill>
                  <a:srgbClr val="002060"/>
                </a:solidFill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7" name="15 Grupo">
            <a:extLst>
              <a:ext uri="{FF2B5EF4-FFF2-40B4-BE49-F238E27FC236}">
                <a16:creationId xmlns:a16="http://schemas.microsoft.com/office/drawing/2014/main" id="{62F8217A-CFD2-451E-AF89-9760C00EE1BD}"/>
              </a:ext>
            </a:extLst>
          </p:cNvPr>
          <p:cNvGrpSpPr/>
          <p:nvPr/>
        </p:nvGrpSpPr>
        <p:grpSpPr>
          <a:xfrm>
            <a:off x="243061" y="2542744"/>
            <a:ext cx="2062438" cy="1639998"/>
            <a:chOff x="-430258" y="1406936"/>
            <a:chExt cx="2333297" cy="1747721"/>
          </a:xfrm>
        </p:grpSpPr>
        <p:pic>
          <p:nvPicPr>
            <p:cNvPr id="10" name="Picture 2" descr="El pantano de Cuevas pierde un 35% de sus reservas en el último año">
              <a:hlinkClick r:id="rId2"/>
              <a:extLst>
                <a:ext uri="{FF2B5EF4-FFF2-40B4-BE49-F238E27FC236}">
                  <a16:creationId xmlns:a16="http://schemas.microsoft.com/office/drawing/2014/main" id="{6435EAD0-7C7C-49E1-A0C3-F8067192E4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20" r="26711" b="3960"/>
            <a:stretch>
              <a:fillRect/>
            </a:stretch>
          </p:blipFill>
          <p:spPr bwMode="auto">
            <a:xfrm>
              <a:off x="-430258" y="1406936"/>
              <a:ext cx="2333297" cy="1747721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1" name="13 CuadroTexto">
              <a:extLst>
                <a:ext uri="{FF2B5EF4-FFF2-40B4-BE49-F238E27FC236}">
                  <a16:creationId xmlns:a16="http://schemas.microsoft.com/office/drawing/2014/main" id="{410A7BCE-EA0A-4F49-B7D9-5AA9B3B93742}"/>
                </a:ext>
              </a:extLst>
            </p:cNvPr>
            <p:cNvSpPr txBox="1"/>
            <p:nvPr/>
          </p:nvSpPr>
          <p:spPr>
            <a:xfrm>
              <a:off x="34884" y="2410697"/>
              <a:ext cx="1466365" cy="491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Cuevas de Almanzora </a:t>
              </a:r>
              <a:r>
                <a:rPr lang="es-ES_tradnl" sz="1200" b="1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Dam</a:t>
              </a:r>
              <a:endParaRPr lang="es-ES_tradnl" sz="1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2" name="Picture 12" descr="https://encrypted-tbn0.gstatic.com/images?q=tbn:ANd9GcRk_fYYSgi6zs_fPHtOncCOnLyOdfA7j5D32vUbU8QrY5tZOMyyfA">
            <a:extLst>
              <a:ext uri="{FF2B5EF4-FFF2-40B4-BE49-F238E27FC236}">
                <a16:creationId xmlns:a16="http://schemas.microsoft.com/office/drawing/2014/main" id="{1B62F52E-07DF-4390-89B8-79B861E77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0083" y="2543975"/>
            <a:ext cx="2333297" cy="174772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15 CuadroTexto">
            <a:extLst>
              <a:ext uri="{FF2B5EF4-FFF2-40B4-BE49-F238E27FC236}">
                <a16:creationId xmlns:a16="http://schemas.microsoft.com/office/drawing/2014/main" id="{8B3EAEDB-8B3D-4503-BED0-EBA2FD0CDD8A}"/>
              </a:ext>
            </a:extLst>
          </p:cNvPr>
          <p:cNvSpPr txBox="1"/>
          <p:nvPr/>
        </p:nvSpPr>
        <p:spPr>
          <a:xfrm>
            <a:off x="1796405" y="3804660"/>
            <a:ext cx="2466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Tajo Segura </a:t>
            </a:r>
            <a:r>
              <a:rPr lang="es-ES_tradnl" sz="12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</a:t>
            </a:r>
            <a:r>
              <a:rPr lang="es-ES_tradnl" sz="1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transfer</a:t>
            </a:r>
          </a:p>
        </p:txBody>
      </p:sp>
      <p:grpSp>
        <p:nvGrpSpPr>
          <p:cNvPr id="14" name="18 Grupo">
            <a:extLst>
              <a:ext uri="{FF2B5EF4-FFF2-40B4-BE49-F238E27FC236}">
                <a16:creationId xmlns:a16="http://schemas.microsoft.com/office/drawing/2014/main" id="{46762AB0-664D-44F4-951A-973B751FC82C}"/>
              </a:ext>
            </a:extLst>
          </p:cNvPr>
          <p:cNvGrpSpPr/>
          <p:nvPr/>
        </p:nvGrpSpPr>
        <p:grpSpPr>
          <a:xfrm>
            <a:off x="3913513" y="2543975"/>
            <a:ext cx="2333297" cy="1713898"/>
            <a:chOff x="6434524" y="1333036"/>
            <a:chExt cx="2333297" cy="1713898"/>
          </a:xfrm>
        </p:grpSpPr>
        <p:pic>
          <p:nvPicPr>
            <p:cNvPr id="15" name="Picture 6" descr="http://www.iagua.es/sites/default/files/styles/thumbnail-620x340/public/Embalse_Negratin.JPG?itok=Jvu6_8ec">
              <a:extLst>
                <a:ext uri="{FF2B5EF4-FFF2-40B4-BE49-F238E27FC236}">
                  <a16:creationId xmlns:a16="http://schemas.microsoft.com/office/drawing/2014/main" id="{9556A3FF-12A6-4730-872C-DC442A2AB3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076" r="7267"/>
            <a:stretch>
              <a:fillRect/>
            </a:stretch>
          </p:blipFill>
          <p:spPr bwMode="auto">
            <a:xfrm>
              <a:off x="6434524" y="1333036"/>
              <a:ext cx="2333297" cy="171389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6" name="19 CuadroTexto">
              <a:extLst>
                <a:ext uri="{FF2B5EF4-FFF2-40B4-BE49-F238E27FC236}">
                  <a16:creationId xmlns:a16="http://schemas.microsoft.com/office/drawing/2014/main" id="{9EBD528D-F89C-4DF6-9412-490CB58F8121}"/>
                </a:ext>
              </a:extLst>
            </p:cNvPr>
            <p:cNvSpPr txBox="1"/>
            <p:nvPr/>
          </p:nvSpPr>
          <p:spPr>
            <a:xfrm>
              <a:off x="6595201" y="2522453"/>
              <a:ext cx="21303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Negratin</a:t>
              </a:r>
              <a:r>
                <a:rPr lang="es-ES_tradnl" sz="1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ES_tradnl" sz="1200" b="1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Dam</a:t>
              </a:r>
              <a:r>
                <a:rPr lang="es-ES_tradnl" sz="1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transfer</a:t>
              </a:r>
            </a:p>
          </p:txBody>
        </p:sp>
      </p:grpSp>
      <p:graphicFrame>
        <p:nvGraphicFramePr>
          <p:cNvPr id="17" name="20 Tabla">
            <a:extLst>
              <a:ext uri="{FF2B5EF4-FFF2-40B4-BE49-F238E27FC236}">
                <a16:creationId xmlns:a16="http://schemas.microsoft.com/office/drawing/2014/main" id="{D8B5460C-0B7F-4DEA-B3C6-D78D0296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30896"/>
              </p:ext>
            </p:extLst>
          </p:nvPr>
        </p:nvGraphicFramePr>
        <p:xfrm>
          <a:off x="355500" y="4476930"/>
          <a:ext cx="7979326" cy="979067"/>
        </p:xfrm>
        <a:graphic>
          <a:graphicData uri="http://schemas.openxmlformats.org/drawingml/2006/table">
            <a:tbl>
              <a:tblPr/>
              <a:tblGrid>
                <a:gridCol w="2413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700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Water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source</a:t>
                      </a:r>
                      <a:endParaRPr lang="es-ES_tradnl" sz="14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429" marR="9429" marT="9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Supply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(Hm</a:t>
                      </a:r>
                      <a:r>
                        <a:rPr lang="es-ES_tradnl" sz="1400" b="1" i="0" u="none" strike="noStrike" baseline="300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year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</a:p>
                  </a:txBody>
                  <a:tcPr marL="9429" marR="9429" marT="9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CE (</a:t>
                      </a:r>
                      <a:r>
                        <a:rPr lang="el-GR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S/cm) </a:t>
                      </a:r>
                    </a:p>
                  </a:txBody>
                  <a:tcPr marL="9429" marR="9429" marT="9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Water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1" i="0" u="none" strike="noStrike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price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(€/m</a:t>
                      </a:r>
                      <a:r>
                        <a:rPr lang="es-ES_tradnl" sz="1400" b="1" i="0" u="none" strike="noStrike" baseline="300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es-ES_tradnl" sz="1400" b="1" i="0" u="none" strike="noStrike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</a:p>
                  </a:txBody>
                  <a:tcPr marL="9429" marR="9429" marT="9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841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Rivers</a:t>
                      </a:r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Tajo-Segura transfer 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5.32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2,000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0.11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018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Negratin</a:t>
                      </a:r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Dam</a:t>
                      </a:r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transfer 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1,300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0.23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018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Subtotal superficial </a:t>
                      </a:r>
                      <a:r>
                        <a:rPr lang="es-ES_tradnl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water</a:t>
                      </a:r>
                      <a:endParaRPr lang="es-ES_tradnl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10.32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1,661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0.17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8" name="17 Grupo">
            <a:extLst>
              <a:ext uri="{FF2B5EF4-FFF2-40B4-BE49-F238E27FC236}">
                <a16:creationId xmlns:a16="http://schemas.microsoft.com/office/drawing/2014/main" id="{BAE708A5-CB8D-4D87-90E7-2BC0D2AB8110}"/>
              </a:ext>
            </a:extLst>
          </p:cNvPr>
          <p:cNvGrpSpPr/>
          <p:nvPr/>
        </p:nvGrpSpPr>
        <p:grpSpPr>
          <a:xfrm>
            <a:off x="5980100" y="2540281"/>
            <a:ext cx="2333297" cy="1750183"/>
            <a:chOff x="3539029" y="2531819"/>
            <a:chExt cx="2333297" cy="1750183"/>
          </a:xfrm>
        </p:grpSpPr>
        <p:pic>
          <p:nvPicPr>
            <p:cNvPr id="19" name="Picture 4" descr="desaladora Cuevas">
              <a:extLst>
                <a:ext uri="{FF2B5EF4-FFF2-40B4-BE49-F238E27FC236}">
                  <a16:creationId xmlns:a16="http://schemas.microsoft.com/office/drawing/2014/main" id="{C870683D-BC55-4DA5-AD19-8F41A1DABD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029" y="2531819"/>
              <a:ext cx="2333297" cy="1750183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0" name="25 CuadroTexto">
              <a:extLst>
                <a:ext uri="{FF2B5EF4-FFF2-40B4-BE49-F238E27FC236}">
                  <a16:creationId xmlns:a16="http://schemas.microsoft.com/office/drawing/2014/main" id="{7958B22A-AB8F-4E35-8665-8EEBE8F9C44F}"/>
                </a:ext>
              </a:extLst>
            </p:cNvPr>
            <p:cNvSpPr txBox="1"/>
            <p:nvPr/>
          </p:nvSpPr>
          <p:spPr>
            <a:xfrm>
              <a:off x="3691429" y="3540264"/>
              <a:ext cx="21303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BWRO Cuevas  de Almanzora</a:t>
              </a:r>
            </a:p>
          </p:txBody>
        </p:sp>
      </p:grpSp>
      <p:graphicFrame>
        <p:nvGraphicFramePr>
          <p:cNvPr id="22" name="26 Tabla">
            <a:extLst>
              <a:ext uri="{FF2B5EF4-FFF2-40B4-BE49-F238E27FC236}">
                <a16:creationId xmlns:a16="http://schemas.microsoft.com/office/drawing/2014/main" id="{74637DB0-92F2-412C-B384-D5E9FF639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99191"/>
              </p:ext>
            </p:extLst>
          </p:nvPr>
        </p:nvGraphicFramePr>
        <p:xfrm>
          <a:off x="355500" y="5556864"/>
          <a:ext cx="7979326" cy="700371"/>
        </p:xfrm>
        <a:graphic>
          <a:graphicData uri="http://schemas.openxmlformats.org/drawingml/2006/table">
            <a:tbl>
              <a:tblPr/>
              <a:tblGrid>
                <a:gridCol w="2413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5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018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0" i="0" u="none" strike="noStrike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Groundwater</a:t>
                      </a:r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0" i="0" u="none" strike="noStrike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wells</a:t>
                      </a:r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1.5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3,500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0.09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793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1" i="0" u="none" strike="noStrike" dirty="0" err="1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Desalination</a:t>
                      </a:r>
                      <a:r>
                        <a:rPr lang="es-ES_tradnl" sz="1400" b="1" i="0" u="none" strike="noStrike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1" i="0" u="none" strike="noStrike" dirty="0" err="1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plant</a:t>
                      </a:r>
                      <a:endParaRPr lang="es-ES_tradnl" sz="1400" b="1" i="0" u="none" strike="noStrike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4.5 (27.6%)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300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0.34 (*)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541">
                <a:tc>
                  <a:txBody>
                    <a:bodyPr/>
                    <a:lstStyle/>
                    <a:p>
                      <a:pPr algn="l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Subtotal </a:t>
                      </a:r>
                      <a:r>
                        <a:rPr lang="es-ES_tradnl" sz="1400" b="0" i="0" u="none" strike="noStrike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with</a:t>
                      </a:r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0" i="0" u="none" strike="noStrike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desalted</a:t>
                      </a:r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_tradnl" sz="1400" b="0" i="0" u="none" strike="noStrike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water</a:t>
                      </a:r>
                      <a:endParaRPr lang="es-ES_tradnl" sz="1400" b="0" i="0" u="none" strike="noStrike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16.32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1,455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ES_tradnl" sz="1400" b="0" i="0" u="none" strike="noStrike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0.21</a:t>
                      </a:r>
                    </a:p>
                  </a:txBody>
                  <a:tcPr marL="9429" marR="9429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68FCF379-50CA-4301-A37E-797234729284}"/>
              </a:ext>
            </a:extLst>
          </p:cNvPr>
          <p:cNvSpPr txBox="1"/>
          <p:nvPr/>
        </p:nvSpPr>
        <p:spPr>
          <a:xfrm>
            <a:off x="301752" y="6234402"/>
            <a:ext cx="59681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(*) final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price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O&amp;M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costs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costs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137E6BD-268A-42B0-B2AA-5AFBDD2D2B22}"/>
              </a:ext>
            </a:extLst>
          </p:cNvPr>
          <p:cNvSpPr txBox="1"/>
          <p:nvPr/>
        </p:nvSpPr>
        <p:spPr>
          <a:xfrm>
            <a:off x="-243061" y="198452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BLENDING STRATEGY CUEVAS DE ALMANZORA (SPAIN) END USERS COMMUNITY</a:t>
            </a:r>
          </a:p>
        </p:txBody>
      </p:sp>
    </p:spTree>
    <p:extLst>
      <p:ext uri="{BB962C8B-B14F-4D97-AF65-F5344CB8AC3E}">
        <p14:creationId xmlns:p14="http://schemas.microsoft.com/office/powerpoint/2010/main" val="383625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4">
            <a:extLst>
              <a:ext uri="{FF2B5EF4-FFF2-40B4-BE49-F238E27FC236}">
                <a16:creationId xmlns:a16="http://schemas.microsoft.com/office/drawing/2014/main" id="{9AAE3A14-C6D3-4478-914F-2C5F74B94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0" y="70439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New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technologies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innovation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9715269B-5743-47A8-969A-90C600899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9668" y="1050590"/>
            <a:ext cx="1106522" cy="777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D61D382-BDFE-4A23-B907-2E5D43D94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5644" y="1898618"/>
            <a:ext cx="1134570" cy="697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C1214E3C-49FB-4D6E-884D-DEDDE5471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18415" y="2666431"/>
            <a:ext cx="1109028" cy="740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Imagen 4" descr="http://t0.gstatic.com/images?q=tbn:ANd9GcSdzrPzsA_yY9okZO7FRh_6yWXAMgiLPnBoK7zJL8E9tu04Isx5bg">
            <a:extLst>
              <a:ext uri="{FF2B5EF4-FFF2-40B4-BE49-F238E27FC236}">
                <a16:creationId xmlns:a16="http://schemas.microsoft.com/office/drawing/2014/main" id="{19408375-39D8-4A86-B0E7-CCFC45A79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18415" y="4858360"/>
            <a:ext cx="1109028" cy="734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Picture 4" descr="Resultado de imagen de thermodynamics">
            <a:extLst>
              <a:ext uri="{FF2B5EF4-FFF2-40B4-BE49-F238E27FC236}">
                <a16:creationId xmlns:a16="http://schemas.microsoft.com/office/drawing/2014/main" id="{4A0C164F-3027-44F1-929E-9B8E75A6C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0056" y="3477141"/>
            <a:ext cx="1045746" cy="1311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" name="22 CuadroTexto">
            <a:extLst>
              <a:ext uri="{FF2B5EF4-FFF2-40B4-BE49-F238E27FC236}">
                <a16:creationId xmlns:a16="http://schemas.microsoft.com/office/drawing/2014/main" id="{4D5C3AA6-D7DF-48E0-A064-B66399F38040}"/>
              </a:ext>
            </a:extLst>
          </p:cNvPr>
          <p:cNvSpPr txBox="1"/>
          <p:nvPr/>
        </p:nvSpPr>
        <p:spPr>
          <a:xfrm>
            <a:off x="177591" y="1050590"/>
            <a:ext cx="38280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s-ES_tradnl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r>
              <a:rPr lang="es-ES_tradnl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_tradn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OSMOSIS (FO, PRO, etc.)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PERVAPORATION (PV)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DISTILLATION( MD)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CAPACITIVE DEIONIZATION (CDI) GRAPHENE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BIOMIMETIC MEMBRANES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AQUAPORINES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MICROBIAL FUEL CELLS 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BIOELECTROGENESYS</a:t>
            </a:r>
          </a:p>
          <a:p>
            <a:pPr algn="just"/>
            <a:r>
              <a:rPr lang="es-ES_tradnl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</a:p>
          <a:p>
            <a:pPr algn="just"/>
            <a:endParaRPr lang="es-ES_tradn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 in a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medium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installed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mainly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seems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hybrid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processes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brine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es-ES_tradn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22 CuadroTexto">
            <a:extLst>
              <a:ext uri="{FF2B5EF4-FFF2-40B4-BE49-F238E27FC236}">
                <a16:creationId xmlns:a16="http://schemas.microsoft.com/office/drawing/2014/main" id="{B481A293-B05D-4438-9A60-399A7E510B26}"/>
              </a:ext>
            </a:extLst>
          </p:cNvPr>
          <p:cNvSpPr txBox="1"/>
          <p:nvPr/>
        </p:nvSpPr>
        <p:spPr>
          <a:xfrm>
            <a:off x="5315947" y="1050590"/>
            <a:ext cx="382805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r>
              <a:rPr lang="es-ES_tradnl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ES_tradn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es-ES_tradn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Leaving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apart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new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R&amp;D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as:</a:t>
            </a:r>
          </a:p>
          <a:p>
            <a:pPr marL="285750" indent="-285750">
              <a:buFontTx/>
              <a:buChar char="-"/>
            </a:pP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membranes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recovery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endParaRPr lang="es-ES_tradn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</a:t>
            </a:r>
            <a:endParaRPr lang="es-ES_tradn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Chemicals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extraction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brines </a:t>
            </a:r>
          </a:p>
          <a:p>
            <a:pPr marL="285750" indent="-285750">
              <a:buFontTx/>
              <a:buChar char="-"/>
            </a:pP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drones</a:t>
            </a:r>
          </a:p>
          <a:p>
            <a:pPr marL="285750" indent="-285750">
              <a:buFontTx/>
              <a:buChar char="-"/>
            </a:pP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reuse</a:t>
            </a:r>
            <a:endParaRPr lang="es-ES_tradn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_tradn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renewables</a:t>
            </a:r>
            <a:endParaRPr lang="es-ES_tradn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_tradn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4" descr="Resultado de imagen de virtual  and augmented reality">
            <a:extLst>
              <a:ext uri="{FF2B5EF4-FFF2-40B4-BE49-F238E27FC236}">
                <a16:creationId xmlns:a16="http://schemas.microsoft.com/office/drawing/2014/main" id="{A812619C-94D5-48C7-9C57-2FBE2FFCE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8727" y="5065542"/>
            <a:ext cx="2213991" cy="126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2" descr="Y:\Estrategia_Innovacion\2.Innovación\0.- Banco de imagenes\Visita desaladoras\Eyebee en Cuevas de Almanzora - fotos\DSC_0119.JPG">
            <a:extLst>
              <a:ext uri="{FF2B5EF4-FFF2-40B4-BE49-F238E27FC236}">
                <a16:creationId xmlns:a16="http://schemas.microsoft.com/office/drawing/2014/main" id="{45B981EF-5C66-4A49-B726-506A3F93B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7233" y="4069529"/>
            <a:ext cx="1315485" cy="865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5E2AA20B-6B47-4450-AA15-FAEEACAED494}"/>
              </a:ext>
            </a:extLst>
          </p:cNvPr>
          <p:cNvCxnSpPr/>
          <p:nvPr/>
        </p:nvCxnSpPr>
        <p:spPr>
          <a:xfrm>
            <a:off x="5303176" y="944529"/>
            <a:ext cx="0" cy="536102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n 17">
            <a:extLst>
              <a:ext uri="{FF2B5EF4-FFF2-40B4-BE49-F238E27FC236}">
                <a16:creationId xmlns:a16="http://schemas.microsoft.com/office/drawing/2014/main" id="{E563A8F2-AA71-4054-8B91-A7DEA2315E4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4370" y="391961"/>
            <a:ext cx="2178348" cy="159229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818F9564-EA6F-4191-A959-E72D516B82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" t="16661" r="15383" b="6983"/>
          <a:stretch/>
        </p:blipFill>
        <p:spPr>
          <a:xfrm>
            <a:off x="5392435" y="5077646"/>
            <a:ext cx="1263343" cy="943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3974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4">
            <a:extLst>
              <a:ext uri="{FF2B5EF4-FFF2-40B4-BE49-F238E27FC236}">
                <a16:creationId xmlns:a16="http://schemas.microsoft.com/office/drawing/2014/main" id="{9AAE3A14-C6D3-4478-914F-2C5F74B94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0" y="70439"/>
            <a:ext cx="6676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Challenges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future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B2D2C065-EB18-4227-B60C-8EFBE4DC2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74" y="859043"/>
            <a:ext cx="750098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solve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brines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inland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find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economically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feasible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solution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Reduction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energy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consumption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environmental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impacts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Use of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renewable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energies</a:t>
            </a:r>
            <a:endParaRPr lang="es-ES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Development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new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membranes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higher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permeability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fouling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oxidant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resistance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Prevention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protection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against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marine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events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algae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blooms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tsunamis, marine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pollution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etc. 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Flexibility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management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production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shutdowns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Improve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public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acceptance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 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avoiding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politicization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Maybe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future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changes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technologies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hybrid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processes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“Small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”: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laws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thermodynamics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Thermodynamic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limit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seawater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desal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1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Kw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-h/m</a:t>
            </a:r>
            <a:r>
              <a:rPr lang="es-ES" sz="1600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improve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R&amp;D in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field</a:t>
            </a:r>
            <a:endParaRPr lang="es-ES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promote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training: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specialized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operators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high-quality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jobs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5" name="Picture 2" descr="G:\FOTOS\FOTOS SADYT Y VALORIZA AGUA\fotos SSDP MAYO 2011\P5132320.JPG">
            <a:extLst>
              <a:ext uri="{FF2B5EF4-FFF2-40B4-BE49-F238E27FC236}">
                <a16:creationId xmlns:a16="http://schemas.microsoft.com/office/drawing/2014/main" id="{E53BDC46-3007-410D-B65C-48BE56B81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9682" y="4372761"/>
            <a:ext cx="1302541" cy="1736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" name="7 Imagen" descr="IMG_4295.JPG">
            <a:extLst>
              <a:ext uri="{FF2B5EF4-FFF2-40B4-BE49-F238E27FC236}">
                <a16:creationId xmlns:a16="http://schemas.microsoft.com/office/drawing/2014/main" id="{B00FE292-042B-4C87-96AA-E0D8A35C8F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1246" y="2057751"/>
            <a:ext cx="1319413" cy="989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7" name="Picture 5" descr="DSC02485">
            <a:extLst>
              <a:ext uri="{FF2B5EF4-FFF2-40B4-BE49-F238E27FC236}">
                <a16:creationId xmlns:a16="http://schemas.microsoft.com/office/drawing/2014/main" id="{07CEBAA9-97C5-4B5B-8A79-0F1172DEA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703" y="3294929"/>
            <a:ext cx="1362498" cy="1021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" name="Picture 3" descr="posi8">
            <a:extLst>
              <a:ext uri="{FF2B5EF4-FFF2-40B4-BE49-F238E27FC236}">
                <a16:creationId xmlns:a16="http://schemas.microsoft.com/office/drawing/2014/main" id="{2E6E245B-EC0D-423D-8783-2A49CBF33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246" y="926172"/>
            <a:ext cx="1403413" cy="913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1678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7974AC29-254B-4555-AD72-2080EAEA17B3}"/>
              </a:ext>
            </a:extLst>
          </p:cNvPr>
          <p:cNvSpPr/>
          <p:nvPr/>
        </p:nvSpPr>
        <p:spPr>
          <a:xfrm>
            <a:off x="-231479" y="730133"/>
            <a:ext cx="9046295" cy="591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Zarzo, D., Campos, E., Terrero, P.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Spanish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Experience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Agriculture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 Water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Treatment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Volume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51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1-3)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53-56 (2013)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Zarzo, D., Prats, D. (2018). “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energy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consumption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What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can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expect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near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future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427, 2018, 1-9</a:t>
            </a:r>
            <a:endParaRPr lang="es-ES" sz="9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Martinez, V., Soto,  M., Lopez de Meneses, J.U., Zarzo, D. (2016). Uso agrario sostenible de agua desalinizada. </a:t>
            </a:r>
            <a:r>
              <a:rPr lang="es-ES_tradnl" sz="9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Agricultura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num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999, Octubre 2016.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Pag.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872-875.</a:t>
            </a:r>
            <a:endParaRPr lang="es-ES" sz="9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Burn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S., Hoang, M., Zarzo, D.,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Olewniak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F., Campos, E.,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Bolto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B., 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Barron, O. (2015). “Desalination Techniques – A review of the opportunities for Desalination in Agriculture</a:t>
            </a:r>
            <a:r>
              <a:rPr lang="en-US" sz="9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”.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Volume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364, p. 2-16, 15 May 2015.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Special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Issue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agriculture</a:t>
            </a:r>
            <a:endParaRPr lang="es-ES" sz="9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Barron, O.,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Riasat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A., Hodgson, G., Smith, D., Qureshi, E., McFarlane, D., Campos, E., Zarzo, D. (2015) “Feasibility assessment of Desalination  Application in Australian traditional agriculture”. </a:t>
            </a:r>
            <a:r>
              <a:rPr lang="en-US" sz="9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Volume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364, p. 33-45, 15 May 2015.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Special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Issue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agriculture</a:t>
            </a:r>
            <a:endParaRPr lang="es-ES_tradnl" sz="900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Garcia, R., Landaburu, J., Terrero, P., Campos, E., Molina, F., Rabadán, J., Zarzo, D., García-Calvo, E. 2018.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membranes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treating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brackish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scale</a:t>
            </a:r>
            <a:r>
              <a:rPr lang="es-ES_tradnl" sz="9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433 199-208</a:t>
            </a:r>
            <a:endParaRPr lang="es-E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Sola, I., Zarzo, D., Sanchez, J.L. (2019).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Evaluating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brine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discharges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_tradnl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Spain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sz="9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_tradnl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471, 114-132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Sola, I., Sanchez, J.L., Muñoz, P.T., Garcia, E., Saez, C.A., Zarzo, D. (2019).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plans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impacts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Chile</a:t>
            </a:r>
            <a:r>
              <a:rPr lang="es-ES" sz="9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Water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11, 2085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Calzada, M., Terrero, P, Campos, E., Buendia, R., Zarzo, D.,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J.F., Gallego, B.,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Gorriz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B., Alvarez, V.,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Membibre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P., Valera, D. (2019) LIFE–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Deseacrop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Desalinated seawater for alternative and sustainable soilless crop production. </a:t>
            </a:r>
            <a:r>
              <a:rPr lang="en-US" sz="9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 World Congress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Dubai, October 2019.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Buendia, R., Zarzo, D., Garcia, D., Molina, F., Terrero, P., Campos, E., Calzada, M. (2019). Design and construction of a high-energy efficient BWRO desalination plant in the South East of Spain. </a:t>
            </a:r>
            <a:r>
              <a:rPr lang="en-US" sz="9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 World Congress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Dubai, October 2019.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Terrero, P., Campos, E., Calzada, M., Garcia, R., Molina, F.,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Pomata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D., Lopez, M., Landaburu, J., Garcia, E., Zarzo, D. (2019). 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LIFE+13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Transfomem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validation of recycled NF and UF membranes in filtration processes. 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Congress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Dubai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</a:t>
            </a:r>
            <a:r>
              <a:rPr lang="es-ES" sz="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2019.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519555" algn="l"/>
                <a:tab pos="914400" algn="l"/>
              </a:tabLst>
            </a:pPr>
            <a:endParaRPr lang="es-E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A42DFEB-F2EE-4FE6-BE47-448B563F1089}"/>
              </a:ext>
            </a:extLst>
          </p:cNvPr>
          <p:cNvSpPr txBox="1"/>
          <p:nvPr/>
        </p:nvSpPr>
        <p:spPr>
          <a:xfrm>
            <a:off x="0" y="72377"/>
            <a:ext cx="623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more </a:t>
            </a:r>
            <a:r>
              <a:rPr lang="es-E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es-E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77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AAC24CDE-9F7D-41B9-8082-C88C526AF0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121" y="5143662"/>
            <a:ext cx="1679109" cy="5744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F7B7A0D6-3844-423C-9703-0E8FC1F57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7705" y="68510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Thank you for your time!</a:t>
            </a:r>
            <a:endParaRPr lang="es-ES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E46B6B2-4957-4C70-BC46-993FB9BB1C24}"/>
              </a:ext>
            </a:extLst>
          </p:cNvPr>
          <p:cNvSpPr txBox="1"/>
          <p:nvPr/>
        </p:nvSpPr>
        <p:spPr>
          <a:xfrm>
            <a:off x="735879" y="5143662"/>
            <a:ext cx="2564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 Domingo Zarzo</a:t>
            </a:r>
          </a:p>
          <a:p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dzarzo@sacyr.com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0EBA472-D8E6-47AF-A42E-E2A619E164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842" t="17392" r="3600" b="57664"/>
          <a:stretch/>
        </p:blipFill>
        <p:spPr>
          <a:xfrm>
            <a:off x="735879" y="1508288"/>
            <a:ext cx="7775260" cy="3250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3126696-FDFC-42F4-94EE-1231BBC4BFF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79" y="1490673"/>
            <a:ext cx="2933879" cy="1650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675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95768CC5-814B-4414-9D4E-31FB05928237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A2BECEF-7006-4245-9424-DAB83A455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683" y="5604424"/>
            <a:ext cx="851306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5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countries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with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highest</a:t>
            </a:r>
            <a:r>
              <a:rPr lang="es-ES" altLang="ko-KR" sz="1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production</a:t>
            </a:r>
            <a:r>
              <a:rPr lang="es-ES" altLang="ko-KR" sz="1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of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desalinated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water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are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Gulf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countries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,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with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Saudi</a:t>
            </a:r>
            <a:r>
              <a:rPr lang="es-ES" altLang="ko-KR" sz="1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Arabia in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</a:t>
            </a:r>
            <a:r>
              <a:rPr lang="es-ES" altLang="ko-KR" sz="1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lead,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</a:t>
            </a:r>
            <a:r>
              <a:rPr lang="es-ES" altLang="ko-KR" sz="1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U.S. and </a:t>
            </a:r>
            <a:r>
              <a:rPr lang="es-ES" altLang="ko-KR" sz="16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Spain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.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Currently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there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are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some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other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countries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with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important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desalination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programs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such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 as Australia, </a:t>
            </a:r>
            <a:r>
              <a:rPr lang="es-ES" altLang="ko-KR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Algeria</a:t>
            </a:r>
            <a:r>
              <a:rPr lang="es-ES" altLang="ko-KR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굴림" charset="-127"/>
                <a:cs typeface="Arial" pitchFamily="34" charset="0"/>
              </a:rPr>
              <a:t>, Chile, etc.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B745B28-0134-4F83-9F87-C152BE727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00" y="590793"/>
            <a:ext cx="864324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s-E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es-E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recent</a:t>
            </a:r>
            <a:r>
              <a:rPr lang="es-E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data,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Desalination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capacity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worldwide</a:t>
            </a:r>
            <a:r>
              <a:rPr lang="es-E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more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100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million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m</a:t>
            </a:r>
            <a:r>
              <a:rPr lang="es-ES" b="1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day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including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around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18,000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installations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providing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5%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freshwater</a:t>
            </a:r>
            <a:r>
              <a:rPr lang="es-E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s-E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DA641917-05A7-4433-8D4E-32CA58A9C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1" y="85838"/>
            <a:ext cx="4714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world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3" descr="P1010247 1">
            <a:extLst>
              <a:ext uri="{FF2B5EF4-FFF2-40B4-BE49-F238E27FC236}">
                <a16:creationId xmlns:a16="http://schemas.microsoft.com/office/drawing/2014/main" id="{17A24977-289B-42F4-AD76-1878BFC03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8500" y="1585578"/>
            <a:ext cx="2935946" cy="391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Chart 11">
            <a:extLst>
              <a:ext uri="{FF2B5EF4-FFF2-40B4-BE49-F238E27FC236}">
                <a16:creationId xmlns:a16="http://schemas.microsoft.com/office/drawing/2014/main" id="{19A32C52-69A6-4E4F-8132-5D0D8E2ED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4308149"/>
              </p:ext>
            </p:extLst>
          </p:nvPr>
        </p:nvGraphicFramePr>
        <p:xfrm>
          <a:off x="3710734" y="1514123"/>
          <a:ext cx="4577644" cy="364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E2DE0DE5-7EE1-4028-8B6E-3151EE1569F9}"/>
              </a:ext>
            </a:extLst>
          </p:cNvPr>
          <p:cNvSpPr txBox="1"/>
          <p:nvPr/>
        </p:nvSpPr>
        <p:spPr>
          <a:xfrm flipH="1">
            <a:off x="3861725" y="5207083"/>
            <a:ext cx="495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err="1">
                <a:solidFill>
                  <a:srgbClr val="002060"/>
                </a:solidFill>
              </a:rPr>
              <a:t>Source</a:t>
            </a:r>
            <a:r>
              <a:rPr lang="es-ES" sz="900" dirty="0">
                <a:solidFill>
                  <a:srgbClr val="002060"/>
                </a:solidFill>
              </a:rPr>
              <a:t>: Juan Miguel Pinto. “Water </a:t>
            </a:r>
            <a:r>
              <a:rPr lang="es-ES" sz="900" dirty="0" err="1">
                <a:solidFill>
                  <a:srgbClr val="002060"/>
                </a:solidFill>
              </a:rPr>
              <a:t>market</a:t>
            </a:r>
            <a:r>
              <a:rPr lang="es-ES" sz="900" dirty="0">
                <a:solidFill>
                  <a:srgbClr val="002060"/>
                </a:solidFill>
              </a:rPr>
              <a:t> </a:t>
            </a:r>
            <a:r>
              <a:rPr lang="es-ES" sz="900" dirty="0" err="1">
                <a:solidFill>
                  <a:srgbClr val="002060"/>
                </a:solidFill>
              </a:rPr>
              <a:t>trends</a:t>
            </a:r>
            <a:r>
              <a:rPr lang="es-ES" sz="900" dirty="0">
                <a:solidFill>
                  <a:srgbClr val="002060"/>
                </a:solidFill>
              </a:rPr>
              <a:t> </a:t>
            </a:r>
            <a:r>
              <a:rPr lang="es-ES" sz="900" dirty="0" err="1">
                <a:solidFill>
                  <a:srgbClr val="002060"/>
                </a:solidFill>
              </a:rPr>
              <a:t>for</a:t>
            </a:r>
            <a:r>
              <a:rPr lang="es-ES" sz="900" dirty="0">
                <a:solidFill>
                  <a:srgbClr val="002060"/>
                </a:solidFill>
              </a:rPr>
              <a:t> LATAM”. </a:t>
            </a:r>
            <a:r>
              <a:rPr lang="es-ES" sz="900" dirty="0" err="1">
                <a:solidFill>
                  <a:srgbClr val="002060"/>
                </a:solidFill>
              </a:rPr>
              <a:t>Aladyr</a:t>
            </a:r>
            <a:r>
              <a:rPr lang="es-ES" sz="900" dirty="0">
                <a:solidFill>
                  <a:srgbClr val="002060"/>
                </a:solidFill>
              </a:rPr>
              <a:t> Majlis </a:t>
            </a:r>
            <a:r>
              <a:rPr lang="es-ES" sz="900" dirty="0" err="1">
                <a:solidFill>
                  <a:srgbClr val="002060"/>
                </a:solidFill>
              </a:rPr>
              <a:t>Forum</a:t>
            </a:r>
            <a:r>
              <a:rPr lang="es-ES" sz="900" dirty="0">
                <a:solidFill>
                  <a:srgbClr val="002060"/>
                </a:solidFill>
              </a:rPr>
              <a:t> IDA </a:t>
            </a:r>
            <a:r>
              <a:rPr lang="es-ES" sz="900" dirty="0" err="1">
                <a:solidFill>
                  <a:srgbClr val="002060"/>
                </a:solidFill>
              </a:rPr>
              <a:t>World</a:t>
            </a:r>
            <a:r>
              <a:rPr lang="es-ES" sz="900" dirty="0">
                <a:solidFill>
                  <a:srgbClr val="002060"/>
                </a:solidFill>
              </a:rPr>
              <a:t> </a:t>
            </a:r>
            <a:r>
              <a:rPr lang="es-ES" sz="900" dirty="0" err="1">
                <a:solidFill>
                  <a:srgbClr val="002060"/>
                </a:solidFill>
              </a:rPr>
              <a:t>Congress</a:t>
            </a:r>
            <a:r>
              <a:rPr lang="es-ES" sz="900" dirty="0">
                <a:solidFill>
                  <a:srgbClr val="002060"/>
                </a:solidFill>
              </a:rPr>
              <a:t>, </a:t>
            </a:r>
            <a:r>
              <a:rPr lang="es-ES" sz="900" dirty="0" err="1">
                <a:solidFill>
                  <a:srgbClr val="002060"/>
                </a:solidFill>
              </a:rPr>
              <a:t>Dubai</a:t>
            </a:r>
            <a:r>
              <a:rPr lang="es-ES" sz="900" dirty="0">
                <a:solidFill>
                  <a:srgbClr val="002060"/>
                </a:solidFill>
              </a:rPr>
              <a:t>, Octubre 2019</a:t>
            </a:r>
          </a:p>
        </p:txBody>
      </p:sp>
    </p:spTree>
    <p:extLst>
      <p:ext uri="{BB962C8B-B14F-4D97-AF65-F5344CB8AC3E}">
        <p14:creationId xmlns:p14="http://schemas.microsoft.com/office/powerpoint/2010/main" val="4085383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10 Imagen" descr="DSCN0522.JPG">
            <a:extLst>
              <a:ext uri="{FF2B5EF4-FFF2-40B4-BE49-F238E27FC236}">
                <a16:creationId xmlns:a16="http://schemas.microsoft.com/office/drawing/2014/main" id="{8C4A169A-A690-4F9E-A41E-12042BB6B8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440" y="771785"/>
            <a:ext cx="2857488" cy="2143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7" name="1 Gráfico">
            <a:extLst>
              <a:ext uri="{FF2B5EF4-FFF2-40B4-BE49-F238E27FC236}">
                <a16:creationId xmlns:a16="http://schemas.microsoft.com/office/drawing/2014/main" id="{200E0B06-03E6-4A16-8572-7178AF613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553173"/>
              </p:ext>
            </p:extLst>
          </p:nvPr>
        </p:nvGraphicFramePr>
        <p:xfrm>
          <a:off x="3996801" y="3395549"/>
          <a:ext cx="5254625" cy="2809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2 Gráfico">
            <a:extLst>
              <a:ext uri="{FF2B5EF4-FFF2-40B4-BE49-F238E27FC236}">
                <a16:creationId xmlns:a16="http://schemas.microsoft.com/office/drawing/2014/main" id="{F0C4EE61-E619-4722-9341-3E5D2E71ED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4859447"/>
              </p:ext>
            </p:extLst>
          </p:nvPr>
        </p:nvGraphicFramePr>
        <p:xfrm>
          <a:off x="167765" y="670923"/>
          <a:ext cx="4937125" cy="3160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13 CuadroTexto">
            <a:extLst>
              <a:ext uri="{FF2B5EF4-FFF2-40B4-BE49-F238E27FC236}">
                <a16:creationId xmlns:a16="http://schemas.microsoft.com/office/drawing/2014/main" id="{84A432EC-9F40-4D13-A843-F49EE9BDC764}"/>
              </a:ext>
            </a:extLst>
          </p:cNvPr>
          <p:cNvSpPr txBox="1"/>
          <p:nvPr/>
        </p:nvSpPr>
        <p:spPr>
          <a:xfrm>
            <a:off x="6069265" y="6285661"/>
            <a:ext cx="28369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s-ES_tradnl" sz="1000" b="1" dirty="0">
                <a:latin typeface="Arial" panose="020B0604020202020204" pitchFamily="34" charset="0"/>
                <a:cs typeface="Arial" panose="020B0604020202020204" pitchFamily="34" charset="0"/>
              </a:rPr>
              <a:t>: IDA </a:t>
            </a:r>
            <a:r>
              <a:rPr lang="es-ES_tradnl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Yearbook</a:t>
            </a:r>
            <a:r>
              <a:rPr lang="es-ES_tradnl" sz="1000" b="1" dirty="0">
                <a:latin typeface="Arial" panose="020B0604020202020204" pitchFamily="34" charset="0"/>
                <a:cs typeface="Arial" panose="020B0604020202020204" pitchFamily="34" charset="0"/>
              </a:rPr>
              <a:t> 2014-2015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B9B707DE-3305-4D8F-8ADC-7078EC8E7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01" y="85838"/>
            <a:ext cx="4714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Technologies and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water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origin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1DBA97-0AB0-42D5-B12F-DA97674A27CA}"/>
              </a:ext>
            </a:extLst>
          </p:cNvPr>
          <p:cNvSpPr txBox="1"/>
          <p:nvPr/>
        </p:nvSpPr>
        <p:spPr>
          <a:xfrm>
            <a:off x="4063476" y="2993300"/>
            <a:ext cx="115039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7BC40AD-81BF-4CA1-B9CC-6FF25F6F242C}"/>
              </a:ext>
            </a:extLst>
          </p:cNvPr>
          <p:cNvSpPr txBox="1"/>
          <p:nvPr/>
        </p:nvSpPr>
        <p:spPr>
          <a:xfrm>
            <a:off x="7891853" y="4500029"/>
            <a:ext cx="1306561" cy="1092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Seawater</a:t>
            </a:r>
            <a:endParaRPr lang="es-E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Brackish</a:t>
            </a:r>
            <a:r>
              <a:rPr lang="es-E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es-E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River</a:t>
            </a:r>
            <a:r>
              <a:rPr lang="es-E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es-E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endParaRPr lang="es-E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300" dirty="0">
                <a:latin typeface="Arial" panose="020B0604020202020204" pitchFamily="34" charset="0"/>
                <a:cs typeface="Arial" panose="020B0604020202020204" pitchFamily="34" charset="0"/>
              </a:rPr>
              <a:t>Pure </a:t>
            </a:r>
            <a:r>
              <a:rPr lang="es-ES" sz="13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es-E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9 Imagen" descr="Vista general nave producción Skikda.JPG">
            <a:extLst>
              <a:ext uri="{FF2B5EF4-FFF2-40B4-BE49-F238E27FC236}">
                <a16:creationId xmlns:a16="http://schemas.microsoft.com/office/drawing/2014/main" id="{8F5B3010-0F87-43E5-AEB8-506308A128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876" y="1604170"/>
            <a:ext cx="2228375" cy="1671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22" name="3 Gráfico">
            <a:extLst>
              <a:ext uri="{FF2B5EF4-FFF2-40B4-BE49-F238E27FC236}">
                <a16:creationId xmlns:a16="http://schemas.microsoft.com/office/drawing/2014/main" id="{8E0736E4-55B5-43BF-8676-28E074A8FC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6203235"/>
              </p:ext>
            </p:extLst>
          </p:nvPr>
        </p:nvGraphicFramePr>
        <p:xfrm>
          <a:off x="-240687" y="3395549"/>
          <a:ext cx="5165726" cy="3376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7ECFA51A-4971-4120-9680-5A3D14B19B4B}"/>
              </a:ext>
            </a:extLst>
          </p:cNvPr>
          <p:cNvSpPr txBox="1"/>
          <p:nvPr/>
        </p:nvSpPr>
        <p:spPr>
          <a:xfrm>
            <a:off x="3593397" y="4108832"/>
            <a:ext cx="1122701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Municipal</a:t>
            </a: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Industrial</a:t>
            </a: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Power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Irrigation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Turism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Military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95768CC5-814B-4414-9D4E-31FB05928237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521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67C2508-093D-4342-8DD6-A7DDCA85C88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32 Diagrama">
            <a:extLst>
              <a:ext uri="{FF2B5EF4-FFF2-40B4-BE49-F238E27FC236}">
                <a16:creationId xmlns:a16="http://schemas.microsoft.com/office/drawing/2014/main" id="{6D0F298B-2D74-48BE-B760-C549CA316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1417930"/>
              </p:ext>
            </p:extLst>
          </p:nvPr>
        </p:nvGraphicFramePr>
        <p:xfrm>
          <a:off x="50800" y="955628"/>
          <a:ext cx="9042400" cy="2938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Rectangle 2">
            <a:extLst>
              <a:ext uri="{FF2B5EF4-FFF2-40B4-BE49-F238E27FC236}">
                <a16:creationId xmlns:a16="http://schemas.microsoft.com/office/drawing/2014/main" id="{D03F4EFF-4A39-48E6-ABC6-269046BC4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846" y="0"/>
            <a:ext cx="85130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Seawater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desal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block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diagram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183820-4AE5-4CCE-A18B-973928E9153F}"/>
              </a:ext>
            </a:extLst>
          </p:cNvPr>
          <p:cNvSpPr txBox="1"/>
          <p:nvPr/>
        </p:nvSpPr>
        <p:spPr>
          <a:xfrm>
            <a:off x="508847" y="3633712"/>
            <a:ext cx="167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Conventional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B7CDB8A-3B90-4A00-BE07-401470306C4D}"/>
              </a:ext>
            </a:extLst>
          </p:cNvPr>
          <p:cNvSpPr txBox="1"/>
          <p:nvPr/>
        </p:nvSpPr>
        <p:spPr>
          <a:xfrm>
            <a:off x="508846" y="4700314"/>
            <a:ext cx="167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Membranes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46" descr="Untitled1">
            <a:extLst>
              <a:ext uri="{FF2B5EF4-FFF2-40B4-BE49-F238E27FC236}">
                <a16:creationId xmlns:a16="http://schemas.microsoft.com/office/drawing/2014/main" id="{1A3EE62D-1536-4181-BB0F-5CD1ADDFE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99443" y="3366509"/>
            <a:ext cx="2925327" cy="87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7BCF22A8-4245-48F4-8E16-B1AC1787C39B}"/>
              </a:ext>
            </a:extLst>
          </p:cNvPr>
          <p:cNvSpPr txBox="1"/>
          <p:nvPr/>
        </p:nvSpPr>
        <p:spPr>
          <a:xfrm>
            <a:off x="1617980" y="2969890"/>
            <a:ext cx="167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Imagen 31" descr="Imagen que contiene interior, techo, edificio, relleno&#10;&#10;Descripción generada con confianza muy alta">
            <a:extLst>
              <a:ext uri="{FF2B5EF4-FFF2-40B4-BE49-F238E27FC236}">
                <a16:creationId xmlns:a16="http://schemas.microsoft.com/office/drawing/2014/main" id="{94D99730-37A4-47E5-9750-BA65FDD7350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/>
          <a:stretch/>
        </p:blipFill>
        <p:spPr>
          <a:xfrm>
            <a:off x="4936067" y="3659245"/>
            <a:ext cx="4085843" cy="1826843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279EAEAC-279B-4F51-8629-E1F53D28093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42" y="4374595"/>
            <a:ext cx="2925327" cy="1102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138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95768CC5-814B-4414-9D4E-31FB05928237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A97BFA0-32F2-488D-AC66-C8AE8485C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8380" y="568462"/>
            <a:ext cx="6032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born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Picture 12" descr="ANTIGUO0031">
            <a:extLst>
              <a:ext uri="{FF2B5EF4-FFF2-40B4-BE49-F238E27FC236}">
                <a16:creationId xmlns:a16="http://schemas.microsoft.com/office/drawing/2014/main" id="{F55CC2D5-D700-4AA0-B408-DF3E25063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13" y="1500934"/>
            <a:ext cx="1658938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ANTIGUO0015">
            <a:extLst>
              <a:ext uri="{FF2B5EF4-FFF2-40B4-BE49-F238E27FC236}">
                <a16:creationId xmlns:a16="http://schemas.microsoft.com/office/drawing/2014/main" id="{316F7BF5-B309-493C-96CC-05AE39E3F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013" y="1510459"/>
            <a:ext cx="1951038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6">
            <a:extLst>
              <a:ext uri="{FF2B5EF4-FFF2-40B4-BE49-F238E27FC236}">
                <a16:creationId xmlns:a16="http://schemas.microsoft.com/office/drawing/2014/main" id="{C34D38FB-C8AE-47BB-B934-917308BDC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2044" y="4497267"/>
            <a:ext cx="31879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Egyptian alchemists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used apparatus for vaporizing substances, including liquids and seawater</a:t>
            </a:r>
            <a:endParaRPr lang="es-E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5DD74847-B0A6-459A-9039-DEC7A297B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051717"/>
            <a:ext cx="247015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s-ES" b="1" dirty="0">
                <a:solidFill>
                  <a:srgbClr val="002060"/>
                </a:solidFill>
                <a:latin typeface="Arial" panose="020B0604020202020204" pitchFamily="34" charset="0"/>
              </a:rPr>
              <a:t>Roman legions</a:t>
            </a:r>
            <a:r>
              <a:rPr lang="en-US" altLang="es-ES" dirty="0">
                <a:solidFill>
                  <a:srgbClr val="002060"/>
                </a:solidFill>
                <a:latin typeface="Arial" panose="020B0604020202020204" pitchFamily="34" charset="0"/>
              </a:rPr>
              <a:t> used solar distillation for obtaining fresh water in their campaigns in Africa</a:t>
            </a:r>
            <a:endParaRPr lang="es-ES" altLang="es-ES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179 Imagen" descr="aristoteles.jpg">
            <a:extLst>
              <a:ext uri="{FF2B5EF4-FFF2-40B4-BE49-F238E27FC236}">
                <a16:creationId xmlns:a16="http://schemas.microsoft.com/office/drawing/2014/main" id="{4475160E-2DFE-49BE-9A62-97C1D94EBAE8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2030" y="1261482"/>
            <a:ext cx="1000132" cy="1104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178 Imagen" descr="plinio el viejo.jpg">
            <a:extLst>
              <a:ext uri="{FF2B5EF4-FFF2-40B4-BE49-F238E27FC236}">
                <a16:creationId xmlns:a16="http://schemas.microsoft.com/office/drawing/2014/main" id="{B8DAA094-083D-4482-AD83-61CF63229508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41362" y="1237454"/>
            <a:ext cx="904496" cy="1113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2" descr="Resultado de imagen de legiones romanas en africa">
            <a:extLst>
              <a:ext uri="{FF2B5EF4-FFF2-40B4-BE49-F238E27FC236}">
                <a16:creationId xmlns:a16="http://schemas.microsoft.com/office/drawing/2014/main" id="{49E3D1A0-6DA2-4C94-A351-0DA276AAB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083" y="2372851"/>
            <a:ext cx="2985467" cy="1465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4">
            <a:extLst>
              <a:ext uri="{FF2B5EF4-FFF2-40B4-BE49-F238E27FC236}">
                <a16:creationId xmlns:a16="http://schemas.microsoft.com/office/drawing/2014/main" id="{27D289F6-46CC-4857-B61A-B733FFC22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837" y="129526"/>
            <a:ext cx="47149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ancient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Mediterranean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996A3EE5-FE1C-482E-B9CF-52C417A25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2642385"/>
            <a:ext cx="263525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Aristotle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(384-322 BC) in his works discussed the nature and properties of seawater and the possibility of its desalination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defRPr/>
            </a:pP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Pliny the Elder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(23-79 AD), in his great encyclopedia on natural history describes several methods to desalinate water.</a:t>
            </a:r>
            <a:endParaRPr lang="es-E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1" descr="ANTIGUO0061">
            <a:extLst>
              <a:ext uri="{FF2B5EF4-FFF2-40B4-BE49-F238E27FC236}">
                <a16:creationId xmlns:a16="http://schemas.microsoft.com/office/drawing/2014/main" id="{23F5DA34-4403-4B45-8624-5936709ED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042" y="666276"/>
            <a:ext cx="574675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286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95768CC5-814B-4414-9D4E-31FB05928237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Locatie_Middellandse_Zee">
            <a:extLst>
              <a:ext uri="{FF2B5EF4-FFF2-40B4-BE49-F238E27FC236}">
                <a16:creationId xmlns:a16="http://schemas.microsoft.com/office/drawing/2014/main" id="{87ACC687-E117-46F3-8C12-E2BD6E11B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9144000" cy="55864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3">
            <a:extLst>
              <a:ext uri="{FF2B5EF4-FFF2-40B4-BE49-F238E27FC236}">
                <a16:creationId xmlns:a16="http://schemas.microsoft.com/office/drawing/2014/main" id="{7D88CADA-CA43-46AB-8728-BD4B9F77E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4330700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E95D736-7F3F-42BA-ACAF-7ABABE3BD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838" y="4249738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Prat (200,000 m3/day)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89D05917-C640-4D64-8269-BC391972E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9113" y="4367213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EDR Abrera (200,000 m3/day)</a:t>
            </a: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A3672F1A-BE9B-4816-881B-B84944557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8" y="4365625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12" name="Oval 8">
            <a:extLst>
              <a:ext uri="{FF2B5EF4-FFF2-40B4-BE49-F238E27FC236}">
                <a16:creationId xmlns:a16="http://schemas.microsoft.com/office/drawing/2014/main" id="{E6D20918-A7A2-418E-8419-BD8CF7844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4937125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40A32453-623F-4AAB-B57F-C9C90AB92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47" y="4831849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Torrevieja (240,000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id="{BFE5A332-8CC9-42E6-A03F-8E86DB452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7650" y="5073650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15" name="Text Box 11">
            <a:extLst>
              <a:ext uri="{FF2B5EF4-FFF2-40B4-BE49-F238E27FC236}">
                <a16:creationId xmlns:a16="http://schemas.microsoft.com/office/drawing/2014/main" id="{F9F47D3F-58CD-4300-8063-31FCB248E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768" y="5014769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Aguilas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(210,000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6" name="Oval 12">
            <a:extLst>
              <a:ext uri="{FF2B5EF4-FFF2-40B4-BE49-F238E27FC236}">
                <a16:creationId xmlns:a16="http://schemas.microsoft.com/office/drawing/2014/main" id="{CC3BE362-202F-4D36-ACD5-B999CC2D3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5246688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214B5A87-7F0D-419F-9CDA-49880A2FE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2264" y="5195414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BWRO El Atabal (200,000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8" name="Oval 14">
            <a:extLst>
              <a:ext uri="{FF2B5EF4-FFF2-40B4-BE49-F238E27FC236}">
                <a16:creationId xmlns:a16="http://schemas.microsoft.com/office/drawing/2014/main" id="{E93D424B-3CDA-4462-8FD1-8E4DF181D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5040313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19" name="Text Box 15">
            <a:extLst>
              <a:ext uri="{FF2B5EF4-FFF2-40B4-BE49-F238E27FC236}">
                <a16:creationId xmlns:a16="http://schemas.microsoft.com/office/drawing/2014/main" id="{44AE433A-1F28-491A-BBDB-08DF05AAB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045" y="4927515"/>
            <a:ext cx="1382215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Valdelentisco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(140,000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62471CE1-CC00-4646-A5D8-60972AAE7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563" y="5180013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22" name="Text Box 17">
            <a:extLst>
              <a:ext uri="{FF2B5EF4-FFF2-40B4-BE49-F238E27FC236}">
                <a16:creationId xmlns:a16="http://schemas.microsoft.com/office/drawing/2014/main" id="{782CBD01-D53C-46B5-B5FF-8C5CBBE4B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550" y="5108409"/>
            <a:ext cx="153456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Carboneras (120,000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23" name="Oval 18">
            <a:extLst>
              <a:ext uri="{FF2B5EF4-FFF2-40B4-BE49-F238E27FC236}">
                <a16:creationId xmlns:a16="http://schemas.microsoft.com/office/drawing/2014/main" id="{4F41B9FD-3A22-41CB-80CF-09119BD31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175" y="4497388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A7C12D65-4804-49BD-A3AD-85F3E3BDA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47" y="4370876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NF Almoguera (123,800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25" name="Oval 21">
            <a:extLst>
              <a:ext uri="{FF2B5EF4-FFF2-40B4-BE49-F238E27FC236}">
                <a16:creationId xmlns:a16="http://schemas.microsoft.com/office/drawing/2014/main" id="{B7928BF4-DAC3-441C-8130-B0B8346F8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475" y="5186363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26" name="Text Box 22">
            <a:extLst>
              <a:ext uri="{FF2B5EF4-FFF2-40B4-BE49-F238E27FC236}">
                <a16:creationId xmlns:a16="http://schemas.microsoft.com/office/drawing/2014/main" id="{88504FDB-A7D7-49F5-B648-50B72A914090}"/>
              </a:ext>
            </a:extLst>
          </p:cNvPr>
          <p:cNvSpPr txBox="1">
            <a:spLocks noChangeArrowheads="1"/>
          </p:cNvSpPr>
          <p:nvPr/>
        </p:nvSpPr>
        <p:spPr bwMode="auto">
          <a:xfrm rot="20881257">
            <a:off x="2966171" y="5076684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Skikda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27" name="Oval 23">
            <a:extLst>
              <a:ext uri="{FF2B5EF4-FFF2-40B4-BE49-F238E27FC236}">
                <a16:creationId xmlns:a16="http://schemas.microsoft.com/office/drawing/2014/main" id="{B83E00FF-52FF-4C4A-B3D0-F5881FF85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513" y="5243513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28" name="Oval 24">
            <a:extLst>
              <a:ext uri="{FF2B5EF4-FFF2-40B4-BE49-F238E27FC236}">
                <a16:creationId xmlns:a16="http://schemas.microsoft.com/office/drawing/2014/main" id="{A734E5A5-2A62-4613-ADB5-9F683D0D1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5238750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29" name="Text Box 25">
            <a:extLst>
              <a:ext uri="{FF2B5EF4-FFF2-40B4-BE49-F238E27FC236}">
                <a16:creationId xmlns:a16="http://schemas.microsoft.com/office/drawing/2014/main" id="{86C2F51C-8700-40B6-9DAB-B88FBE58223A}"/>
              </a:ext>
            </a:extLst>
          </p:cNvPr>
          <p:cNvSpPr txBox="1">
            <a:spLocks noChangeArrowheads="1"/>
          </p:cNvSpPr>
          <p:nvPr/>
        </p:nvSpPr>
        <p:spPr bwMode="auto">
          <a:xfrm rot="20811172">
            <a:off x="2547938" y="5036636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Hamma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(200,000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30" name="Text Box 26">
            <a:extLst>
              <a:ext uri="{FF2B5EF4-FFF2-40B4-BE49-F238E27FC236}">
                <a16:creationId xmlns:a16="http://schemas.microsoft.com/office/drawing/2014/main" id="{5A8D6379-4F6E-47D0-BA87-46B73B2C2DD1}"/>
              </a:ext>
            </a:extLst>
          </p:cNvPr>
          <p:cNvSpPr txBox="1">
            <a:spLocks noChangeArrowheads="1"/>
          </p:cNvSpPr>
          <p:nvPr/>
        </p:nvSpPr>
        <p:spPr bwMode="auto">
          <a:xfrm rot="20232363">
            <a:off x="2181238" y="4895285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Fouka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(120,000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31" name="Oval 27">
            <a:extLst>
              <a:ext uri="{FF2B5EF4-FFF2-40B4-BE49-F238E27FC236}">
                <a16:creationId xmlns:a16="http://schemas.microsoft.com/office/drawing/2014/main" id="{E527EEDD-C629-487F-9F61-3F9B61C2D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563" y="5454650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32" name="Oval 28">
            <a:extLst>
              <a:ext uri="{FF2B5EF4-FFF2-40B4-BE49-F238E27FC236}">
                <a16:creationId xmlns:a16="http://schemas.microsoft.com/office/drawing/2014/main" id="{CAC90084-B3CB-4B71-8020-F5845C60D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5527675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33" name="Oval 29">
            <a:extLst>
              <a:ext uri="{FF2B5EF4-FFF2-40B4-BE49-F238E27FC236}">
                <a16:creationId xmlns:a16="http://schemas.microsoft.com/office/drawing/2014/main" id="{054C8385-5F7E-4B7A-B277-CB512D853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1513" y="5318125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34" name="Text Box 30">
            <a:extLst>
              <a:ext uri="{FF2B5EF4-FFF2-40B4-BE49-F238E27FC236}">
                <a16:creationId xmlns:a16="http://schemas.microsoft.com/office/drawing/2014/main" id="{A59137B3-3293-4D1C-8F13-DF2C8B0DB6BC}"/>
              </a:ext>
            </a:extLst>
          </p:cNvPr>
          <p:cNvSpPr txBox="1">
            <a:spLocks noChangeArrowheads="1"/>
          </p:cNvSpPr>
          <p:nvPr/>
        </p:nvSpPr>
        <p:spPr bwMode="auto">
          <a:xfrm rot="386508">
            <a:off x="1802732" y="5431964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Beni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Saf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(150,000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35" name="Text Box 31">
            <a:extLst>
              <a:ext uri="{FF2B5EF4-FFF2-40B4-BE49-F238E27FC236}">
                <a16:creationId xmlns:a16="http://schemas.microsoft.com/office/drawing/2014/main" id="{82CEBFA7-F810-440A-B7C7-489CD4E53DDD}"/>
              </a:ext>
            </a:extLst>
          </p:cNvPr>
          <p:cNvSpPr txBox="1">
            <a:spLocks noChangeArrowheads="1"/>
          </p:cNvSpPr>
          <p:nvPr/>
        </p:nvSpPr>
        <p:spPr bwMode="auto">
          <a:xfrm rot="820678">
            <a:off x="1677194" y="5637812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Tlemcem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(200,000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36" name="Text Box 32">
            <a:extLst>
              <a:ext uri="{FF2B5EF4-FFF2-40B4-BE49-F238E27FC236}">
                <a16:creationId xmlns:a16="http://schemas.microsoft.com/office/drawing/2014/main" id="{CBF21D17-0131-45CD-8615-5785DD6573AC}"/>
              </a:ext>
            </a:extLst>
          </p:cNvPr>
          <p:cNvSpPr txBox="1">
            <a:spLocks noChangeArrowheads="1"/>
          </p:cNvSpPr>
          <p:nvPr/>
        </p:nvSpPr>
        <p:spPr bwMode="auto">
          <a:xfrm rot="209769">
            <a:off x="1913622" y="5338772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Magtaa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(500,000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37" name="Oval 33">
            <a:extLst>
              <a:ext uri="{FF2B5EF4-FFF2-40B4-BE49-F238E27FC236}">
                <a16:creationId xmlns:a16="http://schemas.microsoft.com/office/drawing/2014/main" id="{63402829-AAA4-4BEF-BFFB-E3BACC2F6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0188" y="6383338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38" name="Oval 34">
            <a:extLst>
              <a:ext uri="{FF2B5EF4-FFF2-40B4-BE49-F238E27FC236}">
                <a16:creationId xmlns:a16="http://schemas.microsoft.com/office/drawing/2014/main" id="{F2B2C3A7-8404-4850-A1F3-DDA812030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1300" y="6289675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39" name="Oval 35">
            <a:extLst>
              <a:ext uri="{FF2B5EF4-FFF2-40B4-BE49-F238E27FC236}">
                <a16:creationId xmlns:a16="http://schemas.microsoft.com/office/drawing/2014/main" id="{48A69226-23E8-4913-9880-6FD365EDD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0350" y="6194425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40" name="Oval 36">
            <a:extLst>
              <a:ext uri="{FF2B5EF4-FFF2-40B4-BE49-F238E27FC236}">
                <a16:creationId xmlns:a16="http://schemas.microsoft.com/office/drawing/2014/main" id="{BFCC2513-4DAA-4E47-B2E2-EF4377919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8" y="6132513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41" name="Oval 37">
            <a:extLst>
              <a:ext uri="{FF2B5EF4-FFF2-40B4-BE49-F238E27FC236}">
                <a16:creationId xmlns:a16="http://schemas.microsoft.com/office/drawing/2014/main" id="{B4252FF3-DA3E-466C-9534-32AF3B8AE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325" y="6072188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42" name="Text Box 38">
            <a:extLst>
              <a:ext uri="{FF2B5EF4-FFF2-40B4-BE49-F238E27FC236}">
                <a16:creationId xmlns:a16="http://schemas.microsoft.com/office/drawing/2014/main" id="{3F4D49B2-2531-4459-85A4-96A2F9263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6309" y="5970992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Hadera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(368,000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3" name="Text Box 39">
            <a:extLst>
              <a:ext uri="{FF2B5EF4-FFF2-40B4-BE49-F238E27FC236}">
                <a16:creationId xmlns:a16="http://schemas.microsoft.com/office/drawing/2014/main" id="{46371F73-98F5-4B0E-AE1B-DB8810A8A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8612" y="6329967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Ashkelon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(326,144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4" name="Text Box 40">
            <a:extLst>
              <a:ext uri="{FF2B5EF4-FFF2-40B4-BE49-F238E27FC236}">
                <a16:creationId xmlns:a16="http://schemas.microsoft.com/office/drawing/2014/main" id="{F3CE83B7-A734-48E5-97E6-C1B9132FE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475" y="6052378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Palmachim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(110,000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5" name="Text Box 41">
            <a:extLst>
              <a:ext uri="{FF2B5EF4-FFF2-40B4-BE49-F238E27FC236}">
                <a16:creationId xmlns:a16="http://schemas.microsoft.com/office/drawing/2014/main" id="{DBC96047-2CE4-4E9D-8DBC-F95873C7E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433" y="6133447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Soreq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(510,000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6" name="Text Box 42">
            <a:extLst>
              <a:ext uri="{FF2B5EF4-FFF2-40B4-BE49-F238E27FC236}">
                <a16:creationId xmlns:a16="http://schemas.microsoft.com/office/drawing/2014/main" id="{83BFBBAB-4999-45A2-8652-D739E0C7E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7076" y="6235277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Ashdod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(384,000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7" name="Oval 43">
            <a:extLst>
              <a:ext uri="{FF2B5EF4-FFF2-40B4-BE49-F238E27FC236}">
                <a16:creationId xmlns:a16="http://schemas.microsoft.com/office/drawing/2014/main" id="{45EFDF1D-7AA0-4468-A1D2-C7A26AB8C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9275" y="5405438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48" name="Text Box 44">
            <a:extLst>
              <a:ext uri="{FF2B5EF4-FFF2-40B4-BE49-F238E27FC236}">
                <a16:creationId xmlns:a16="http://schemas.microsoft.com/office/drawing/2014/main" id="{1902ED73-7DE6-40D4-9AE4-0052407336AC}"/>
              </a:ext>
            </a:extLst>
          </p:cNvPr>
          <p:cNvSpPr txBox="1">
            <a:spLocks noChangeArrowheads="1"/>
          </p:cNvSpPr>
          <p:nvPr/>
        </p:nvSpPr>
        <p:spPr bwMode="auto">
          <a:xfrm rot="729013">
            <a:off x="1665958" y="5555552"/>
            <a:ext cx="150642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Mostaganem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(200,000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9" name="Oval 45">
            <a:extLst>
              <a:ext uri="{FF2B5EF4-FFF2-40B4-BE49-F238E27FC236}">
                <a16:creationId xmlns:a16="http://schemas.microsoft.com/office/drawing/2014/main" id="{192AB310-3A39-4FEB-A4B2-21E7B3237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5270500"/>
            <a:ext cx="42862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50" name="Text Box 46">
            <a:extLst>
              <a:ext uri="{FF2B5EF4-FFF2-40B4-BE49-F238E27FC236}">
                <a16:creationId xmlns:a16="http://schemas.microsoft.com/office/drawing/2014/main" id="{368D3FD5-548D-4B78-86E9-058148FF4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3092" y="5239837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Tenes (200,000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51" name="Oval 47">
            <a:extLst>
              <a:ext uri="{FF2B5EF4-FFF2-40B4-BE49-F238E27FC236}">
                <a16:creationId xmlns:a16="http://schemas.microsoft.com/office/drawing/2014/main" id="{A7FEAD8B-09D4-4294-A949-F8FE16DAA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5213350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sp>
        <p:nvSpPr>
          <p:cNvPr id="52" name="Text Box 48">
            <a:extLst>
              <a:ext uri="{FF2B5EF4-FFF2-40B4-BE49-F238E27FC236}">
                <a16:creationId xmlns:a16="http://schemas.microsoft.com/office/drawing/2014/main" id="{FFE05BB8-0EEE-40B0-B268-992C6AD6C131}"/>
              </a:ext>
            </a:extLst>
          </p:cNvPr>
          <p:cNvSpPr txBox="1">
            <a:spLocks noChangeArrowheads="1"/>
          </p:cNvSpPr>
          <p:nvPr/>
        </p:nvSpPr>
        <p:spPr bwMode="auto">
          <a:xfrm rot="20574647">
            <a:off x="2401505" y="4944270"/>
            <a:ext cx="12557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SWRO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Cap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Djinet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(100,000 m3/</a:t>
            </a:r>
            <a:r>
              <a:rPr lang="es-ES" sz="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day</a:t>
            </a:r>
            <a:r>
              <a:rPr lang="es-ES" sz="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53" name="Text Box 53">
            <a:extLst>
              <a:ext uri="{FF2B5EF4-FFF2-40B4-BE49-F238E27FC236}">
                <a16:creationId xmlns:a16="http://schemas.microsoft.com/office/drawing/2014/main" id="{4BF15757-7594-4441-A2CD-6340A56A4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25" y="2590800"/>
            <a:ext cx="12557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NF Mery sur Oise (140,000 m3/day)</a:t>
            </a:r>
          </a:p>
        </p:txBody>
      </p:sp>
      <p:sp>
        <p:nvSpPr>
          <p:cNvPr id="54" name="Oval 54">
            <a:extLst>
              <a:ext uri="{FF2B5EF4-FFF2-40B4-BE49-F238E27FC236}">
                <a16:creationId xmlns:a16="http://schemas.microsoft.com/office/drawing/2014/main" id="{9EC4257D-502B-4512-BECE-8AC7C42BA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50" y="2544763"/>
            <a:ext cx="42863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_tradnl" altLang="es-ES" sz="500">
              <a:solidFill>
                <a:schemeClr val="bg1"/>
              </a:solidFill>
            </a:endParaRPr>
          </a:p>
        </p:txBody>
      </p:sp>
      <p:graphicFrame>
        <p:nvGraphicFramePr>
          <p:cNvPr id="55" name="Group 243">
            <a:extLst>
              <a:ext uri="{FF2B5EF4-FFF2-40B4-BE49-F238E27FC236}">
                <a16:creationId xmlns:a16="http://schemas.microsoft.com/office/drawing/2014/main" id="{32BCC482-ED73-48C7-8E96-3ED4C27E3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087439"/>
              </p:ext>
            </p:extLst>
          </p:nvPr>
        </p:nvGraphicFramePr>
        <p:xfrm>
          <a:off x="5327650" y="0"/>
          <a:ext cx="3816350" cy="4114800"/>
        </p:xfrm>
        <a:graphic>
          <a:graphicData uri="http://schemas.openxmlformats.org/drawingml/2006/table">
            <a:tbl>
              <a:tblPr/>
              <a:tblGrid>
                <a:gridCol w="2846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m3/</a:t>
                      </a:r>
                      <a:r>
                        <a:rPr kumimoji="0" lang="es-E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Soreq (Israel)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</a:t>
                      </a:r>
                      <a:r>
                        <a:rPr kumimoji="0" lang="es-E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Mactaa</a:t>
                      </a: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 (</a:t>
                      </a:r>
                      <a:r>
                        <a:rPr kumimoji="0" lang="es-E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Algeria</a:t>
                      </a: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Ashdod (Israel)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Hadera (Israel)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368,000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Ashkelon (Israel)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326,144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Torrevieja (Spain)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Aguilas (Spain)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EDR Abrera (Spain)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El Hamma (Algeria)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El Prat (Spain)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Mostaganem (Algeria)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Souk Tleta (Algeria)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Tenes (Algeria)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SWRO </a:t>
                      </a:r>
                      <a:r>
                        <a:rPr kumimoji="0" lang="es-E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Tlemcem-Hounaine</a:t>
                      </a: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 (</a:t>
                      </a:r>
                      <a:r>
                        <a:rPr kumimoji="0" lang="es-E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Algeria</a:t>
                      </a:r>
                      <a:r>
                        <a:rPr kumimoji="0" lang="es-E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kumimoji="0" lang="es-E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6" name="Text Box 240">
            <a:extLst>
              <a:ext uri="{FF2B5EF4-FFF2-40B4-BE49-F238E27FC236}">
                <a16:creationId xmlns:a16="http://schemas.microsoft.com/office/drawing/2014/main" id="{23B85CA9-9D8F-411B-9899-97C02DCAB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6308" y="4118700"/>
            <a:ext cx="217879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10 (14) </a:t>
            </a:r>
            <a:r>
              <a:rPr lang="es-ES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Mediterranean</a:t>
            </a:r>
            <a:r>
              <a:rPr lang="es-E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endParaRPr lang="es-ES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ángulo: una sola esquina cortada 56">
            <a:extLst>
              <a:ext uri="{FF2B5EF4-FFF2-40B4-BE49-F238E27FC236}">
                <a16:creationId xmlns:a16="http://schemas.microsoft.com/office/drawing/2014/main" id="{19589B18-266B-4CC0-822C-52FAC26392BE}"/>
              </a:ext>
            </a:extLst>
          </p:cNvPr>
          <p:cNvSpPr/>
          <p:nvPr/>
        </p:nvSpPr>
        <p:spPr>
          <a:xfrm>
            <a:off x="1" y="0"/>
            <a:ext cx="5327650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Rectangle 20">
            <a:extLst>
              <a:ext uri="{FF2B5EF4-FFF2-40B4-BE49-F238E27FC236}">
                <a16:creationId xmlns:a16="http://schemas.microsoft.com/office/drawing/2014/main" id="{A5FBDC27-22AB-4CF9-BFC2-4375767B2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4" y="187326"/>
            <a:ext cx="45672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Concentration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Mediterranean</a:t>
            </a:r>
            <a:r>
              <a:rPr lang="es-E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endParaRPr lang="es-E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(26 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 100,000 m</a:t>
            </a:r>
            <a:r>
              <a:rPr lang="es-ES" b="1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4 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brackish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22 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seawater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s-E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EDR)</a:t>
            </a:r>
            <a:endParaRPr lang="es-E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3D523BAE-D446-4D53-85DC-14DA46087F31}"/>
              </a:ext>
            </a:extLst>
          </p:cNvPr>
          <p:cNvCxnSpPr/>
          <p:nvPr/>
        </p:nvCxnSpPr>
        <p:spPr>
          <a:xfrm>
            <a:off x="454152" y="66937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053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15 Rectángulo">
            <a:extLst>
              <a:ext uri="{FF2B5EF4-FFF2-40B4-BE49-F238E27FC236}">
                <a16:creationId xmlns:a16="http://schemas.microsoft.com/office/drawing/2014/main" id="{8B66AC68-691C-4829-8383-23C725B4A303}"/>
              </a:ext>
            </a:extLst>
          </p:cNvPr>
          <p:cNvSpPr/>
          <p:nvPr/>
        </p:nvSpPr>
        <p:spPr>
          <a:xfrm>
            <a:off x="3203848" y="314096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D550A9CB-9EA5-4765-BBC5-D49A6A7DA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159" y="738632"/>
            <a:ext cx="8137525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costs</a:t>
            </a:r>
            <a:r>
              <a:rPr lang="es-E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include</a:t>
            </a:r>
            <a:r>
              <a:rPr lang="es-E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O&amp;M:</a:t>
            </a:r>
          </a:p>
          <a:p>
            <a:pPr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Manpower</a:t>
            </a:r>
          </a:p>
          <a:p>
            <a:pPr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Chemicals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Membrane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replacement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Energy</a:t>
            </a:r>
          </a:p>
          <a:p>
            <a:pPr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Consumables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Maintenance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Solid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waste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environmental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costs</a:t>
            </a:r>
            <a:endParaRPr lang="es-ES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E52C29D1-3243-4A6C-B0A8-092C0A9DD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820" y="4252302"/>
            <a:ext cx="835292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Typical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RO) are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0.35-0.5 €/m</a:t>
            </a:r>
            <a:r>
              <a:rPr lang="es-ES" sz="1600" b="1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(0,6-1,2 €/m</a:t>
            </a:r>
            <a:r>
              <a:rPr lang="es-ES" sz="1600" b="1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including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payback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),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depending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plant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size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distances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intake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plant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distribution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system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very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strong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influence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local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manpower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energy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prices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brackish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plants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values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0.15-0.3 €/m</a:t>
            </a:r>
            <a:r>
              <a:rPr lang="es-ES" sz="1600" b="1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very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influenced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	-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productivity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factor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			-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energy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costs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(40-60%)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Capital </a:t>
            </a:r>
            <a:r>
              <a:rPr lang="es-ES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costs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1,200-1,600 €/m3-day</a:t>
            </a:r>
            <a:r>
              <a:rPr lang="es-E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installed</a:t>
            </a:r>
            <a:endParaRPr lang="es-E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7F049B1-7FB7-4FBD-8D45-642A4D4DD679}"/>
              </a:ext>
            </a:extLst>
          </p:cNvPr>
          <p:cNvSpPr txBox="1"/>
          <p:nvPr/>
        </p:nvSpPr>
        <p:spPr>
          <a:xfrm>
            <a:off x="2955556" y="1112466"/>
            <a:ext cx="35709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r>
              <a:rPr lang="es-ES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6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  <a:r>
              <a:rPr lang="es-ES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6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Insurance</a:t>
            </a:r>
            <a:r>
              <a:rPr lang="es-ES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16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guarantees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721BC1-22AC-40B8-B164-E37FBA352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39" y="81846"/>
            <a:ext cx="7749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costs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F3D3BCA5-7A29-4759-8D4D-CBA7B1D4CC76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D:\DOMINGO\FOTOS\fotos SADYT\FOTOS seleccionadas\Vista general nave producción con tubería PRFV pintada - Vue générale hangar production avec tuyauterie PRFV peinte.JPG">
            <a:extLst>
              <a:ext uri="{FF2B5EF4-FFF2-40B4-BE49-F238E27FC236}">
                <a16:creationId xmlns:a16="http://schemas.microsoft.com/office/drawing/2014/main" id="{7D708302-D57D-4AFB-94A0-91317FAA3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77396" y="1050603"/>
            <a:ext cx="3524387" cy="2643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752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ADB2AE4-2886-4254-AB74-69BC6D9C5D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901838"/>
              </p:ext>
            </p:extLst>
          </p:nvPr>
        </p:nvGraphicFramePr>
        <p:xfrm>
          <a:off x="221714" y="1311974"/>
          <a:ext cx="8700572" cy="4668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646">
                  <a:extLst>
                    <a:ext uri="{9D8B030D-6E8A-4147-A177-3AD203B41FA5}">
                      <a16:colId xmlns:a16="http://schemas.microsoft.com/office/drawing/2014/main" val="726563905"/>
                    </a:ext>
                  </a:extLst>
                </a:gridCol>
                <a:gridCol w="1089842">
                  <a:extLst>
                    <a:ext uri="{9D8B030D-6E8A-4147-A177-3AD203B41FA5}">
                      <a16:colId xmlns:a16="http://schemas.microsoft.com/office/drawing/2014/main" val="121402775"/>
                    </a:ext>
                  </a:extLst>
                </a:gridCol>
                <a:gridCol w="1089842">
                  <a:extLst>
                    <a:ext uri="{9D8B030D-6E8A-4147-A177-3AD203B41FA5}">
                      <a16:colId xmlns:a16="http://schemas.microsoft.com/office/drawing/2014/main" val="2576458709"/>
                    </a:ext>
                  </a:extLst>
                </a:gridCol>
                <a:gridCol w="1089842">
                  <a:extLst>
                    <a:ext uri="{9D8B030D-6E8A-4147-A177-3AD203B41FA5}">
                      <a16:colId xmlns:a16="http://schemas.microsoft.com/office/drawing/2014/main" val="283582249"/>
                    </a:ext>
                  </a:extLst>
                </a:gridCol>
                <a:gridCol w="1543943">
                  <a:extLst>
                    <a:ext uri="{9D8B030D-6E8A-4147-A177-3AD203B41FA5}">
                      <a16:colId xmlns:a16="http://schemas.microsoft.com/office/drawing/2014/main" val="458737748"/>
                    </a:ext>
                  </a:extLst>
                </a:gridCol>
                <a:gridCol w="1507615">
                  <a:extLst>
                    <a:ext uri="{9D8B030D-6E8A-4147-A177-3AD203B41FA5}">
                      <a16:colId xmlns:a16="http://schemas.microsoft.com/office/drawing/2014/main" val="2105326365"/>
                    </a:ext>
                  </a:extLst>
                </a:gridCol>
                <a:gridCol w="1089842">
                  <a:extLst>
                    <a:ext uri="{9D8B030D-6E8A-4147-A177-3AD203B41FA5}">
                      <a16:colId xmlns:a16="http://schemas.microsoft.com/office/drawing/2014/main" val="3510978482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Capacity (m3/day)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Capex 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Tariff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Contract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75149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Larnaca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Cyprus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2001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M€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0.74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EPC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624941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Ashkelon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Israel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2005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396,000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 MUS$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0.52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43191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Singspring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2005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136,380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0.49 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45190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Honaine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Algeria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2005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0.756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38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Perth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2006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143,000 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387 MAus$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1.17 Aus$/m3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71572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Aguilas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Spain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2008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0.579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EPC + O&amp;M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01125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Skikda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Algeria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2009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110.8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0.7398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5135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Beni Saf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Algeria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153.4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0.6994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4354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Chennai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8219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Limassol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Cyprus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M€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0.8725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70231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SSDP (Perth II)</a:t>
                      </a:r>
                      <a:endParaRPr lang="es-E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601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0.41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Alliance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366057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Quingdao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 M€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0,71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EPC + O&amp;M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5074607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Tuaspring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318,500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635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0.36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296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Ashdod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Israel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0.538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EPC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381827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Tenes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Algeria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0.59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87197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Tuas</a:t>
                      </a: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 MS$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0,54 US$/m3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DBOO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96762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Shuqaiq</a:t>
                      </a: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Saudi Arabia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0.52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58544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Rabigh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Saudi Arabia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DBO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6263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Taweelah</a:t>
                      </a:r>
                      <a:endParaRPr lang="es-E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UAE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900,000</a:t>
                      </a:r>
                      <a:endParaRPr lang="es-E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550-1.200 MUS$</a:t>
                      </a:r>
                      <a:endParaRPr lang="es-E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0.49 US$/m3</a:t>
                      </a:r>
                      <a:endParaRPr lang="es-E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</a:t>
                      </a:r>
                      <a:endParaRPr lang="es-E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082050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3C0F83DA-1CD3-4700-9FD2-48FC33E1CBAA}"/>
              </a:ext>
            </a:extLst>
          </p:cNvPr>
          <p:cNvSpPr txBox="1"/>
          <p:nvPr/>
        </p:nvSpPr>
        <p:spPr>
          <a:xfrm>
            <a:off x="0" y="877506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Capex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Opex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selected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SWRO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desalination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endParaRPr lang="es-E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B35802F-F968-4A52-9DBF-0AC073291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39" y="81846"/>
            <a:ext cx="7749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Desalination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costs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large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international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projects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2A0D945-38AA-48A9-9885-3E5F92324B69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248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una sola esquina cortada 7">
            <a:extLst>
              <a:ext uri="{FF2B5EF4-FFF2-40B4-BE49-F238E27FC236}">
                <a16:creationId xmlns:a16="http://schemas.microsoft.com/office/drawing/2014/main" id="{8A33F3B4-0271-4E27-ADE1-E4DC97D96F89}"/>
              </a:ext>
            </a:extLst>
          </p:cNvPr>
          <p:cNvSpPr/>
          <p:nvPr/>
        </p:nvSpPr>
        <p:spPr>
          <a:xfrm>
            <a:off x="0" y="0"/>
            <a:ext cx="6440129" cy="625358"/>
          </a:xfrm>
          <a:prstGeom prst="snip1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una sola esquina cortada 8">
            <a:extLst>
              <a:ext uri="{FF2B5EF4-FFF2-40B4-BE49-F238E27FC236}">
                <a16:creationId xmlns:a16="http://schemas.microsoft.com/office/drawing/2014/main" id="{77B23351-CA9D-4024-8F92-443B372843FA}"/>
              </a:ext>
            </a:extLst>
          </p:cNvPr>
          <p:cNvSpPr/>
          <p:nvPr/>
        </p:nvSpPr>
        <p:spPr>
          <a:xfrm flipH="1" flipV="1">
            <a:off x="6440129" y="-2"/>
            <a:ext cx="2703870" cy="62536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3FA37E1-2F29-40AD-8F1F-6E981B64C8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14" r="13243"/>
          <a:stretch/>
        </p:blipFill>
        <p:spPr>
          <a:xfrm>
            <a:off x="655120" y="682164"/>
            <a:ext cx="3502258" cy="2492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144AD63-EC4A-467D-90E6-776AF7F92E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53" r="12211"/>
          <a:stretch/>
        </p:blipFill>
        <p:spPr>
          <a:xfrm>
            <a:off x="655120" y="3242012"/>
            <a:ext cx="3502258" cy="2811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Resultado de imagen de desaladora valdelentisco">
            <a:extLst>
              <a:ext uri="{FF2B5EF4-FFF2-40B4-BE49-F238E27FC236}">
                <a16:creationId xmlns:a16="http://schemas.microsoft.com/office/drawing/2014/main" id="{3F69C5D2-50E4-4C78-880F-39E6D5B40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0795" y="3640453"/>
            <a:ext cx="1428777" cy="1128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esultado de imagen de desaladora torrevieja">
            <a:extLst>
              <a:ext uri="{FF2B5EF4-FFF2-40B4-BE49-F238E27FC236}">
                <a16:creationId xmlns:a16="http://schemas.microsoft.com/office/drawing/2014/main" id="{041F9F83-A931-42B3-A9C5-C1B8F5A34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0795" y="2621654"/>
            <a:ext cx="1428777" cy="95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magen relacionada">
            <a:extLst>
              <a:ext uri="{FF2B5EF4-FFF2-40B4-BE49-F238E27FC236}">
                <a16:creationId xmlns:a16="http://schemas.microsoft.com/office/drawing/2014/main" id="{FBD273AF-99A6-4585-8182-9631E0F9B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1456" y="1754445"/>
            <a:ext cx="1423293" cy="801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E2E3120-1951-42FB-B689-09303D59754D}"/>
              </a:ext>
            </a:extLst>
          </p:cNvPr>
          <p:cNvSpPr txBox="1"/>
          <p:nvPr/>
        </p:nvSpPr>
        <p:spPr>
          <a:xfrm>
            <a:off x="5441704" y="1706949"/>
            <a:ext cx="150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Torrevieja 240,000 m</a:t>
            </a:r>
            <a:r>
              <a:rPr lang="es-ES" sz="9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endParaRPr lang="es-E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0C100C3-F56F-4E32-B67D-B42866EDFC0F}"/>
              </a:ext>
            </a:extLst>
          </p:cNvPr>
          <p:cNvSpPr txBox="1"/>
          <p:nvPr/>
        </p:nvSpPr>
        <p:spPr>
          <a:xfrm>
            <a:off x="5439269" y="2569826"/>
            <a:ext cx="15027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Aguilas</a:t>
            </a:r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210,000 m</a:t>
            </a:r>
            <a:r>
              <a:rPr lang="es-ES" sz="9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endParaRPr lang="es-E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C4B182D-D0AD-443B-B173-ADE183670807}"/>
              </a:ext>
            </a:extLst>
          </p:cNvPr>
          <p:cNvSpPr txBox="1"/>
          <p:nvPr/>
        </p:nvSpPr>
        <p:spPr>
          <a:xfrm>
            <a:off x="5476279" y="3620865"/>
            <a:ext cx="150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Valdelentisco</a:t>
            </a:r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180,000 m</a:t>
            </a:r>
            <a:r>
              <a:rPr lang="es-ES" sz="9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endParaRPr lang="es-E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F41F081-4E2D-4125-81FD-CD48E7B1B0C2}"/>
              </a:ext>
            </a:extLst>
          </p:cNvPr>
          <p:cNvSpPr txBox="1"/>
          <p:nvPr/>
        </p:nvSpPr>
        <p:spPr>
          <a:xfrm>
            <a:off x="5399102" y="640285"/>
            <a:ext cx="1500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producing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mainly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  <a:endParaRPr lang="es-E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279E9D23-57E4-4E5F-8722-EF3AE28237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452574"/>
              </p:ext>
            </p:extLst>
          </p:nvPr>
        </p:nvGraphicFramePr>
        <p:xfrm>
          <a:off x="7048323" y="667123"/>
          <a:ext cx="956882" cy="4101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882">
                  <a:extLst>
                    <a:ext uri="{9D8B030D-6E8A-4147-A177-3AD203B41FA5}">
                      <a16:colId xmlns:a16="http://schemas.microsoft.com/office/drawing/2014/main" val="967722959"/>
                    </a:ext>
                  </a:extLst>
                </a:gridCol>
              </a:tblGrid>
              <a:tr h="10685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CAPEX (</a:t>
                      </a:r>
                      <a:r>
                        <a:rPr lang="es-E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Million</a:t>
                      </a:r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€)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739297"/>
                  </a:ext>
                </a:extLst>
              </a:tr>
              <a:tr h="913286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0300300"/>
                  </a:ext>
                </a:extLst>
              </a:tr>
              <a:tr h="1051340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108772"/>
                  </a:ext>
                </a:extLst>
              </a:tr>
              <a:tr h="10685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843643"/>
                  </a:ext>
                </a:extLst>
              </a:tr>
            </a:tbl>
          </a:graphicData>
        </a:graphic>
      </p:graphicFrame>
      <p:sp>
        <p:nvSpPr>
          <p:cNvPr id="18" name="Rectángulo 17">
            <a:extLst>
              <a:ext uri="{FF2B5EF4-FFF2-40B4-BE49-F238E27FC236}">
                <a16:creationId xmlns:a16="http://schemas.microsoft.com/office/drawing/2014/main" id="{C5BAC71A-738A-49E4-A1CA-F77400049080}"/>
              </a:ext>
            </a:extLst>
          </p:cNvPr>
          <p:cNvSpPr/>
          <p:nvPr/>
        </p:nvSpPr>
        <p:spPr>
          <a:xfrm>
            <a:off x="917586" y="6513738"/>
            <a:ext cx="2425664" cy="2623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tabLst>
                <a:tab pos="-404813" algn="l"/>
                <a:tab pos="-476" algn="l"/>
              </a:tabLst>
            </a:pPr>
            <a:r>
              <a:rPr lang="es-ES" sz="105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</a:t>
            </a:r>
            <a:r>
              <a:rPr lang="es-ES" sz="10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Jaime de Miguel , </a:t>
            </a:r>
            <a:r>
              <a:rPr lang="es-ES" sz="105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Acuamed</a:t>
            </a:r>
            <a:r>
              <a:rPr lang="es-ES" sz="10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D4DBB471-86AA-47AD-A02B-5E740CC6D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12" y="-2093"/>
            <a:ext cx="85130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Acuamed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desal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E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Spain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2C2AA4C1-AB3F-45DE-9AEC-9CD965233B1C}"/>
              </a:ext>
            </a:extLst>
          </p:cNvPr>
          <p:cNvCxnSpPr/>
          <p:nvPr/>
        </p:nvCxnSpPr>
        <p:spPr>
          <a:xfrm>
            <a:off x="301752" y="6541328"/>
            <a:ext cx="85130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Vista general 2">
            <a:extLst>
              <a:ext uri="{FF2B5EF4-FFF2-40B4-BE49-F238E27FC236}">
                <a16:creationId xmlns:a16="http://schemas.microsoft.com/office/drawing/2014/main" id="{4A444F0C-5A9D-45B8-B3AF-33E5083A8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7719" y="4874095"/>
            <a:ext cx="4489908" cy="145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41541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1464</TotalTime>
  <Words>2402</Words>
  <Application>Microsoft Office PowerPoint</Application>
  <PresentationFormat>On-screen Show (4:3)</PresentationFormat>
  <Paragraphs>468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Courier New</vt:lpstr>
      <vt:lpstr>굴림</vt:lpstr>
      <vt:lpstr>Tahoma</vt:lpstr>
      <vt:lpstr>Times New Roman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Domingo Zarzo Martinez</dc:creator>
  <cp:lastModifiedBy>BACIGALUPI Claudio (DEVCO)</cp:lastModifiedBy>
  <cp:revision>114</cp:revision>
  <dcterms:created xsi:type="dcterms:W3CDTF">2019-03-22T18:20:00Z</dcterms:created>
  <dcterms:modified xsi:type="dcterms:W3CDTF">2019-11-26T08:41:55Z</dcterms:modified>
</cp:coreProperties>
</file>