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63" r:id="rId2"/>
    <p:sldId id="264" r:id="rId3"/>
    <p:sldId id="269" r:id="rId4"/>
    <p:sldId id="265" r:id="rId5"/>
    <p:sldId id="268" r:id="rId6"/>
    <p:sldId id="266" r:id="rId7"/>
    <p:sldId id="281" r:id="rId8"/>
    <p:sldId id="267" r:id="rId9"/>
    <p:sldId id="270" r:id="rId10"/>
    <p:sldId id="282" r:id="rId11"/>
    <p:sldId id="277" r:id="rId12"/>
    <p:sldId id="280" r:id="rId13"/>
  </p:sldIdLst>
  <p:sldSz cx="12192000" cy="6858000"/>
  <p:notesSz cx="6797675" cy="987266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LIETE JOSA Sergio (DEVCO)" initials="SOJ" lastIdx="1" clrIdx="0">
    <p:extLst>
      <p:ext uri="{19B8F6BF-5375-455C-9EA6-DF929625EA0E}">
        <p15:presenceInfo xmlns:p15="http://schemas.microsoft.com/office/powerpoint/2012/main" userId="OLIETE JOSA Sergio (DEVCO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5494"/>
    <a:srgbClr val="3166CF"/>
    <a:srgbClr val="2D5EC1"/>
    <a:srgbClr val="FFD624"/>
    <a:srgbClr val="3E6FD2"/>
    <a:srgbClr val="BDDEFF"/>
    <a:srgbClr val="99CCFF"/>
    <a:srgbClr val="808080"/>
    <a:srgbClr val="009F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767" autoAdjust="0"/>
  </p:normalViewPr>
  <p:slideViewPr>
    <p:cSldViewPr>
      <p:cViewPr>
        <p:scale>
          <a:sx n="80" d="100"/>
          <a:sy n="80" d="100"/>
        </p:scale>
        <p:origin x="100" y="-3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3138" y="90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3EA334-BEF4-4DD2-A576-49999FBEBB86}" type="doc">
      <dgm:prSet loTypeId="urn:microsoft.com/office/officeart/2005/8/layout/radial4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9F855C4-3AB8-4C08-94E1-44DECD98FB22}" type="pres">
      <dgm:prSet presAssocID="{203EA334-BEF4-4DD2-A576-49999FBEBB8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4581831B-31A8-44A4-9B58-574AE6222F6A}" type="presOf" srcId="{203EA334-BEF4-4DD2-A576-49999FBEBB86}" destId="{79F855C4-3AB8-4C08-94E1-44DECD98FB22}" srcOrd="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28D3FB-F95B-4D50-BC2C-AA2724C2D262}" type="doc">
      <dgm:prSet loTypeId="urn:microsoft.com/office/officeart/2009/3/layout/DescendingProcess" loCatId="process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48506E38-93EF-4505-97D1-327B0C09562A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1E7C8AA8-A167-47DB-A625-66DE63863880}" type="sibTrans" cxnId="{1F5A4542-0F3A-4DD0-8E59-AD2CE3FF1CBD}">
      <dgm:prSet/>
      <dgm:spPr/>
      <dgm:t>
        <a:bodyPr/>
        <a:lstStyle/>
        <a:p>
          <a:endParaRPr lang="en-US"/>
        </a:p>
      </dgm:t>
    </dgm:pt>
    <dgm:pt modelId="{D2E34867-E448-4386-A2E3-D271A6953563}" type="parTrans" cxnId="{1F5A4542-0F3A-4DD0-8E59-AD2CE3FF1CBD}">
      <dgm:prSet/>
      <dgm:spPr/>
      <dgm:t>
        <a:bodyPr/>
        <a:lstStyle/>
        <a:p>
          <a:endParaRPr lang="en-US"/>
        </a:p>
      </dgm:t>
    </dgm:pt>
    <dgm:pt modelId="{D0802371-FECE-442B-A64D-9F216E0249A2}" type="pres">
      <dgm:prSet presAssocID="{0B28D3FB-F95B-4D50-BC2C-AA2724C2D262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en-US"/>
        </a:p>
      </dgm:t>
    </dgm:pt>
    <dgm:pt modelId="{9CED909B-A928-4E8F-8F77-785FB31FE3F8}" type="pres">
      <dgm:prSet presAssocID="{0B28D3FB-F95B-4D50-BC2C-AA2724C2D262}" presName="arrowNode" presStyleLbl="node1" presStyleIdx="0" presStyleCnt="1" custAng="21368842" custScaleX="61521" custScaleY="63150" custLinFactNeighborX="28322" custLinFactNeighborY="-9016"/>
      <dgm:spPr/>
    </dgm:pt>
    <dgm:pt modelId="{2D8F437A-723E-49E9-B493-C3BC5C0435D0}" type="pres">
      <dgm:prSet presAssocID="{48506E38-93EF-4505-97D1-327B0C09562A}" presName="txNode1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F5A4542-0F3A-4DD0-8E59-AD2CE3FF1CBD}" srcId="{0B28D3FB-F95B-4D50-BC2C-AA2724C2D262}" destId="{48506E38-93EF-4505-97D1-327B0C09562A}" srcOrd="0" destOrd="0" parTransId="{D2E34867-E448-4386-A2E3-D271A6953563}" sibTransId="{1E7C8AA8-A167-47DB-A625-66DE63863880}"/>
    <dgm:cxn modelId="{4D6438D6-AD27-4B2E-A622-72364AE6919C}" type="presOf" srcId="{48506E38-93EF-4505-97D1-327B0C09562A}" destId="{2D8F437A-723E-49E9-B493-C3BC5C0435D0}" srcOrd="0" destOrd="0" presId="urn:microsoft.com/office/officeart/2009/3/layout/DescendingProcess"/>
    <dgm:cxn modelId="{CA15FD02-0A82-4AE8-B434-88F073E1ECD9}" type="presOf" srcId="{0B28D3FB-F95B-4D50-BC2C-AA2724C2D262}" destId="{D0802371-FECE-442B-A64D-9F216E0249A2}" srcOrd="0" destOrd="0" presId="urn:microsoft.com/office/officeart/2009/3/layout/DescendingProcess"/>
    <dgm:cxn modelId="{21349D65-2CD1-4693-9186-E0B2EBB32D23}" type="presParOf" srcId="{D0802371-FECE-442B-A64D-9F216E0249A2}" destId="{9CED909B-A928-4E8F-8F77-785FB31FE3F8}" srcOrd="0" destOrd="0" presId="urn:microsoft.com/office/officeart/2009/3/layout/DescendingProcess"/>
    <dgm:cxn modelId="{1417A7B4-D497-4686-AEE5-01CEAEAF2B7C}" type="presParOf" srcId="{D0802371-FECE-442B-A64D-9F216E0249A2}" destId="{2D8F437A-723E-49E9-B493-C3BC5C0435D0}" srcOrd="1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280728A-2943-461D-BFC9-74B7266EA8E2}" type="doc">
      <dgm:prSet loTypeId="urn:microsoft.com/office/officeart/2005/8/layout/radial5" loCatId="cycle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08E4C469-402F-49F8-B049-3C22C3B128DD}">
      <dgm:prSet phldrT="[Text]"/>
      <dgm:spPr/>
      <dgm:t>
        <a:bodyPr/>
        <a:lstStyle/>
        <a:p>
          <a:r>
            <a:rPr lang="en-US" dirty="0" smtClean="0"/>
            <a:t>Transport industry</a:t>
          </a:r>
          <a:endParaRPr lang="en-US" dirty="0"/>
        </a:p>
      </dgm:t>
    </dgm:pt>
    <dgm:pt modelId="{39F6E988-878D-4454-A9AE-E6996109C869}" type="parTrans" cxnId="{66F7BC3B-E760-4849-83EC-56B66D2262B7}">
      <dgm:prSet/>
      <dgm:spPr/>
      <dgm:t>
        <a:bodyPr/>
        <a:lstStyle/>
        <a:p>
          <a:endParaRPr lang="en-US"/>
        </a:p>
      </dgm:t>
    </dgm:pt>
    <dgm:pt modelId="{9947C6D0-1053-4B7B-9AF7-6EC215B96D30}" type="sibTrans" cxnId="{66F7BC3B-E760-4849-83EC-56B66D2262B7}">
      <dgm:prSet/>
      <dgm:spPr/>
      <dgm:t>
        <a:bodyPr/>
        <a:lstStyle/>
        <a:p>
          <a:endParaRPr lang="en-US"/>
        </a:p>
      </dgm:t>
    </dgm:pt>
    <dgm:pt modelId="{C8168CF6-89CB-489A-8058-6B132A5754FD}">
      <dgm:prSet phldrT="[Text]"/>
      <dgm:spPr/>
      <dgm:t>
        <a:bodyPr/>
        <a:lstStyle/>
        <a:p>
          <a:r>
            <a:rPr lang="en-US" dirty="0" smtClean="0"/>
            <a:t>Technical inspection – safer &amp; cleaner vehicles</a:t>
          </a:r>
          <a:endParaRPr lang="en-US" dirty="0"/>
        </a:p>
      </dgm:t>
    </dgm:pt>
    <dgm:pt modelId="{1154849A-E149-4DC4-BFEA-03E56440334F}" type="parTrans" cxnId="{7E6B18BE-DADB-4D9F-A16D-BFF49E5F1928}">
      <dgm:prSet/>
      <dgm:spPr/>
      <dgm:t>
        <a:bodyPr/>
        <a:lstStyle/>
        <a:p>
          <a:endParaRPr lang="en-US"/>
        </a:p>
      </dgm:t>
    </dgm:pt>
    <dgm:pt modelId="{42B4BA27-DBFC-4390-802D-1F25721009C9}" type="sibTrans" cxnId="{7E6B18BE-DADB-4D9F-A16D-BFF49E5F1928}">
      <dgm:prSet/>
      <dgm:spPr/>
      <dgm:t>
        <a:bodyPr/>
        <a:lstStyle/>
        <a:p>
          <a:endParaRPr lang="en-US"/>
        </a:p>
      </dgm:t>
    </dgm:pt>
    <dgm:pt modelId="{779BFCE6-E581-4696-8B48-FC0095D6FA21}">
      <dgm:prSet phldrT="[Text]"/>
      <dgm:spPr/>
      <dgm:t>
        <a:bodyPr/>
        <a:lstStyle/>
        <a:p>
          <a:r>
            <a:rPr lang="en-US" dirty="0" smtClean="0"/>
            <a:t>Urban mobility – fleets</a:t>
          </a:r>
          <a:endParaRPr lang="en-US" dirty="0"/>
        </a:p>
      </dgm:t>
    </dgm:pt>
    <dgm:pt modelId="{529F835E-22DD-4DEE-87CC-176C718A7D76}" type="parTrans" cxnId="{52E7F013-BA32-44C6-8BCF-442877E42750}">
      <dgm:prSet/>
      <dgm:spPr/>
      <dgm:t>
        <a:bodyPr/>
        <a:lstStyle/>
        <a:p>
          <a:endParaRPr lang="en-US"/>
        </a:p>
      </dgm:t>
    </dgm:pt>
    <dgm:pt modelId="{BA7B1E76-41BF-488F-965C-849F08771267}" type="sibTrans" cxnId="{52E7F013-BA32-44C6-8BCF-442877E42750}">
      <dgm:prSet/>
      <dgm:spPr/>
      <dgm:t>
        <a:bodyPr/>
        <a:lstStyle/>
        <a:p>
          <a:endParaRPr lang="en-US"/>
        </a:p>
      </dgm:t>
    </dgm:pt>
    <dgm:pt modelId="{5E88AC55-AC9A-46C6-B244-CC98AEA07BF7}">
      <dgm:prSet phldrT="[Text]"/>
      <dgm:spPr/>
      <dgm:t>
        <a:bodyPr/>
        <a:lstStyle/>
        <a:p>
          <a:r>
            <a:rPr lang="en-US" dirty="0" smtClean="0"/>
            <a:t>…</a:t>
          </a:r>
          <a:endParaRPr lang="en-US" dirty="0"/>
        </a:p>
      </dgm:t>
    </dgm:pt>
    <dgm:pt modelId="{F0CC4FB7-01C4-4D7A-9A78-98379DA144BC}" type="parTrans" cxnId="{D723E0C7-E2C8-456A-B478-EA5C10993492}">
      <dgm:prSet/>
      <dgm:spPr/>
      <dgm:t>
        <a:bodyPr/>
        <a:lstStyle/>
        <a:p>
          <a:endParaRPr lang="en-US"/>
        </a:p>
      </dgm:t>
    </dgm:pt>
    <dgm:pt modelId="{CF2D4174-5D15-4E35-B6DB-98A87157B7DD}" type="sibTrans" cxnId="{D723E0C7-E2C8-456A-B478-EA5C10993492}">
      <dgm:prSet/>
      <dgm:spPr/>
      <dgm:t>
        <a:bodyPr/>
        <a:lstStyle/>
        <a:p>
          <a:endParaRPr lang="en-US"/>
        </a:p>
      </dgm:t>
    </dgm:pt>
    <dgm:pt modelId="{EE0382F8-713F-4B4C-B764-1D7865B9628B}">
      <dgm:prSet phldrT="[Text]"/>
      <dgm:spPr/>
      <dgm:t>
        <a:bodyPr/>
        <a:lstStyle/>
        <a:p>
          <a:r>
            <a:rPr lang="en-US" dirty="0" smtClean="0"/>
            <a:t>Axle-load control</a:t>
          </a:r>
          <a:endParaRPr lang="en-US" dirty="0"/>
        </a:p>
      </dgm:t>
    </dgm:pt>
    <dgm:pt modelId="{686F031E-D2CF-4B34-9DBB-797FB8CB61EF}" type="parTrans" cxnId="{23B7FE24-CD43-4D2A-A734-34269B17C823}">
      <dgm:prSet/>
      <dgm:spPr/>
      <dgm:t>
        <a:bodyPr/>
        <a:lstStyle/>
        <a:p>
          <a:endParaRPr lang="en-US"/>
        </a:p>
      </dgm:t>
    </dgm:pt>
    <dgm:pt modelId="{0A0D3F1F-CAA6-4253-BF3F-20B2EF385281}" type="sibTrans" cxnId="{23B7FE24-CD43-4D2A-A734-34269B17C823}">
      <dgm:prSet/>
      <dgm:spPr/>
      <dgm:t>
        <a:bodyPr/>
        <a:lstStyle/>
        <a:p>
          <a:endParaRPr lang="en-US"/>
        </a:p>
      </dgm:t>
    </dgm:pt>
    <dgm:pt modelId="{F48C2C54-A8BD-40BA-9D2F-32693989BE13}">
      <dgm:prSet/>
      <dgm:spPr/>
      <dgm:t>
        <a:bodyPr/>
        <a:lstStyle/>
        <a:p>
          <a:r>
            <a:rPr lang="en-US" dirty="0" smtClean="0"/>
            <a:t>EPA success story</a:t>
          </a:r>
          <a:endParaRPr lang="en-US" dirty="0"/>
        </a:p>
      </dgm:t>
    </dgm:pt>
    <dgm:pt modelId="{CCAB4E32-1E4E-4442-B8E0-49408DC9773B}" type="parTrans" cxnId="{C4A4A99C-FF2C-4751-AB35-18C08BE859BF}">
      <dgm:prSet/>
      <dgm:spPr/>
      <dgm:t>
        <a:bodyPr/>
        <a:lstStyle/>
        <a:p>
          <a:endParaRPr lang="en-US"/>
        </a:p>
      </dgm:t>
    </dgm:pt>
    <dgm:pt modelId="{F78E1F1B-066A-4124-89BA-B466D20D4BC3}" type="sibTrans" cxnId="{C4A4A99C-FF2C-4751-AB35-18C08BE859BF}">
      <dgm:prSet/>
      <dgm:spPr/>
      <dgm:t>
        <a:bodyPr/>
        <a:lstStyle/>
        <a:p>
          <a:endParaRPr lang="en-US"/>
        </a:p>
      </dgm:t>
    </dgm:pt>
    <dgm:pt modelId="{A5ADDFBE-A1C4-4FC1-9FE1-43A00A1CA8CA}">
      <dgm:prSet/>
      <dgm:spPr/>
      <dgm:t>
        <a:bodyPr/>
        <a:lstStyle/>
        <a:p>
          <a:r>
            <a:rPr lang="en-US" dirty="0" smtClean="0"/>
            <a:t>Railway rehabilitation</a:t>
          </a:r>
          <a:endParaRPr lang="en-US" dirty="0"/>
        </a:p>
      </dgm:t>
    </dgm:pt>
    <dgm:pt modelId="{987ED0D6-405F-46A3-B8CA-581B55720C46}" type="parTrans" cxnId="{AA94F789-2E57-446E-9BB8-1D532E571F48}">
      <dgm:prSet/>
      <dgm:spPr/>
      <dgm:t>
        <a:bodyPr/>
        <a:lstStyle/>
        <a:p>
          <a:endParaRPr lang="en-US"/>
        </a:p>
      </dgm:t>
    </dgm:pt>
    <dgm:pt modelId="{4D0320E5-77A9-4522-887E-972FDB5F5D95}" type="sibTrans" cxnId="{AA94F789-2E57-446E-9BB8-1D532E571F48}">
      <dgm:prSet/>
      <dgm:spPr/>
    </dgm:pt>
    <dgm:pt modelId="{75FCF1FB-3181-4D68-9A11-CEEE039200B2}" type="pres">
      <dgm:prSet presAssocID="{0280728A-2943-461D-BFC9-74B7266EA8E2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4093EC0-C81E-4D68-A219-F1ED3C2F50D7}" type="pres">
      <dgm:prSet presAssocID="{08E4C469-402F-49F8-B049-3C22C3B128DD}" presName="centerShape" presStyleLbl="node0" presStyleIdx="0" presStyleCnt="1" custScaleX="151292" custScaleY="148560"/>
      <dgm:spPr/>
    </dgm:pt>
    <dgm:pt modelId="{5EB8F3C3-8E30-459D-82FC-AA8887D1DFA0}" type="pres">
      <dgm:prSet presAssocID="{1154849A-E149-4DC4-BFEA-03E56440334F}" presName="parTrans" presStyleLbl="sibTrans2D1" presStyleIdx="0" presStyleCnt="6"/>
      <dgm:spPr/>
    </dgm:pt>
    <dgm:pt modelId="{0B937E99-6760-450F-81FA-30B874E08F78}" type="pres">
      <dgm:prSet presAssocID="{1154849A-E149-4DC4-BFEA-03E56440334F}" presName="connectorText" presStyleLbl="sibTrans2D1" presStyleIdx="0" presStyleCnt="6"/>
      <dgm:spPr/>
    </dgm:pt>
    <dgm:pt modelId="{8FDA4BC2-5548-4B96-91D2-ACACC6F08487}" type="pres">
      <dgm:prSet presAssocID="{C8168CF6-89CB-489A-8058-6B132A5754FD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96C530-5101-4E7F-89A5-9488AD0F7462}" type="pres">
      <dgm:prSet presAssocID="{529F835E-22DD-4DEE-87CC-176C718A7D76}" presName="parTrans" presStyleLbl="sibTrans2D1" presStyleIdx="1" presStyleCnt="6"/>
      <dgm:spPr/>
    </dgm:pt>
    <dgm:pt modelId="{D69E89AC-088B-48B3-868C-9F272751F79A}" type="pres">
      <dgm:prSet presAssocID="{529F835E-22DD-4DEE-87CC-176C718A7D76}" presName="connectorText" presStyleLbl="sibTrans2D1" presStyleIdx="1" presStyleCnt="6"/>
      <dgm:spPr/>
    </dgm:pt>
    <dgm:pt modelId="{FAA43DE3-6812-4A80-ADCF-E7D79635D4A2}" type="pres">
      <dgm:prSet presAssocID="{779BFCE6-E581-4696-8B48-FC0095D6FA21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A9868C-2248-474D-802D-A4354D4C79A5}" type="pres">
      <dgm:prSet presAssocID="{CCAB4E32-1E4E-4442-B8E0-49408DC9773B}" presName="parTrans" presStyleLbl="sibTrans2D1" presStyleIdx="2" presStyleCnt="6"/>
      <dgm:spPr/>
    </dgm:pt>
    <dgm:pt modelId="{0232C870-661C-45FA-ADAD-728E3A064E70}" type="pres">
      <dgm:prSet presAssocID="{CCAB4E32-1E4E-4442-B8E0-49408DC9773B}" presName="connectorText" presStyleLbl="sibTrans2D1" presStyleIdx="2" presStyleCnt="6"/>
      <dgm:spPr/>
    </dgm:pt>
    <dgm:pt modelId="{06980C4D-3975-43A8-8F2C-CA36948CDD31}" type="pres">
      <dgm:prSet presAssocID="{F48C2C54-A8BD-40BA-9D2F-32693989BE13}" presName="node" presStyleLbl="node1" presStyleIdx="2" presStyleCnt="6">
        <dgm:presLayoutVars>
          <dgm:bulletEnabled val="1"/>
        </dgm:presLayoutVars>
      </dgm:prSet>
      <dgm:spPr/>
    </dgm:pt>
    <dgm:pt modelId="{17B58E32-D4FB-419A-9957-C96A6D99C126}" type="pres">
      <dgm:prSet presAssocID="{987ED0D6-405F-46A3-B8CA-581B55720C46}" presName="parTrans" presStyleLbl="sibTrans2D1" presStyleIdx="3" presStyleCnt="6"/>
      <dgm:spPr/>
    </dgm:pt>
    <dgm:pt modelId="{7B2FD1D5-CC20-466C-80F0-A489CECEB6EB}" type="pres">
      <dgm:prSet presAssocID="{987ED0D6-405F-46A3-B8CA-581B55720C46}" presName="connectorText" presStyleLbl="sibTrans2D1" presStyleIdx="3" presStyleCnt="6"/>
      <dgm:spPr/>
    </dgm:pt>
    <dgm:pt modelId="{549C82A7-52D4-4FAC-998A-32442C47A074}" type="pres">
      <dgm:prSet presAssocID="{A5ADDFBE-A1C4-4FC1-9FE1-43A00A1CA8CA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E020AD-840D-44F9-A0F0-B74057E46166}" type="pres">
      <dgm:prSet presAssocID="{F0CC4FB7-01C4-4D7A-9A78-98379DA144BC}" presName="parTrans" presStyleLbl="sibTrans2D1" presStyleIdx="4" presStyleCnt="6"/>
      <dgm:spPr/>
    </dgm:pt>
    <dgm:pt modelId="{37A18631-1E1C-456E-9480-5CBAEC961BCB}" type="pres">
      <dgm:prSet presAssocID="{F0CC4FB7-01C4-4D7A-9A78-98379DA144BC}" presName="connectorText" presStyleLbl="sibTrans2D1" presStyleIdx="4" presStyleCnt="6"/>
      <dgm:spPr/>
    </dgm:pt>
    <dgm:pt modelId="{28939E0D-AA8F-4AED-9E27-0673A9239233}" type="pres">
      <dgm:prSet presAssocID="{5E88AC55-AC9A-46C6-B244-CC98AEA07BF7}" presName="node" presStyleLbl="node1" presStyleIdx="4" presStyleCnt="6">
        <dgm:presLayoutVars>
          <dgm:bulletEnabled val="1"/>
        </dgm:presLayoutVars>
      </dgm:prSet>
      <dgm:spPr/>
    </dgm:pt>
    <dgm:pt modelId="{F7B64F8A-B2F0-4116-9C75-7D194F28E770}" type="pres">
      <dgm:prSet presAssocID="{686F031E-D2CF-4B34-9DBB-797FB8CB61EF}" presName="parTrans" presStyleLbl="sibTrans2D1" presStyleIdx="5" presStyleCnt="6"/>
      <dgm:spPr/>
    </dgm:pt>
    <dgm:pt modelId="{34D935F1-660A-4721-B3C3-5DF9382E1715}" type="pres">
      <dgm:prSet presAssocID="{686F031E-D2CF-4B34-9DBB-797FB8CB61EF}" presName="connectorText" presStyleLbl="sibTrans2D1" presStyleIdx="5" presStyleCnt="6"/>
      <dgm:spPr/>
    </dgm:pt>
    <dgm:pt modelId="{1E0F75D2-C6F2-4064-A53E-A0CCDD96F02F}" type="pres">
      <dgm:prSet presAssocID="{EE0382F8-713F-4B4C-B764-1D7865B9628B}" presName="node" presStyleLbl="node1" presStyleIdx="5" presStyleCnt="6" custRadScaleRad="104104">
        <dgm:presLayoutVars>
          <dgm:bulletEnabled val="1"/>
        </dgm:presLayoutVars>
      </dgm:prSet>
      <dgm:spPr/>
    </dgm:pt>
  </dgm:ptLst>
  <dgm:cxnLst>
    <dgm:cxn modelId="{5C5003FB-D1AC-4A1C-B86F-0B7EC7B52CD8}" type="presOf" srcId="{EE0382F8-713F-4B4C-B764-1D7865B9628B}" destId="{1E0F75D2-C6F2-4064-A53E-A0CCDD96F02F}" srcOrd="0" destOrd="0" presId="urn:microsoft.com/office/officeart/2005/8/layout/radial5"/>
    <dgm:cxn modelId="{31265B51-D605-4B3A-9C3E-FB50A36AF47C}" type="presOf" srcId="{529F835E-22DD-4DEE-87CC-176C718A7D76}" destId="{D69E89AC-088B-48B3-868C-9F272751F79A}" srcOrd="1" destOrd="0" presId="urn:microsoft.com/office/officeart/2005/8/layout/radial5"/>
    <dgm:cxn modelId="{25357C4E-76A9-42B4-9705-98BC6E09FC5D}" type="presOf" srcId="{686F031E-D2CF-4B34-9DBB-797FB8CB61EF}" destId="{F7B64F8A-B2F0-4116-9C75-7D194F28E770}" srcOrd="0" destOrd="0" presId="urn:microsoft.com/office/officeart/2005/8/layout/radial5"/>
    <dgm:cxn modelId="{64915181-FE29-4783-BCD8-87D5608E01B5}" type="presOf" srcId="{08E4C469-402F-49F8-B049-3C22C3B128DD}" destId="{F4093EC0-C81E-4D68-A219-F1ED3C2F50D7}" srcOrd="0" destOrd="0" presId="urn:microsoft.com/office/officeart/2005/8/layout/radial5"/>
    <dgm:cxn modelId="{F0EDCD91-52A7-4A64-9D71-F8BA815E583E}" type="presOf" srcId="{529F835E-22DD-4DEE-87CC-176C718A7D76}" destId="{9996C530-5101-4E7F-89A5-9488AD0F7462}" srcOrd="0" destOrd="0" presId="urn:microsoft.com/office/officeart/2005/8/layout/radial5"/>
    <dgm:cxn modelId="{024965EE-F9C0-4059-9D80-2C87A7180F07}" type="presOf" srcId="{F0CC4FB7-01C4-4D7A-9A78-98379DA144BC}" destId="{8CE020AD-840D-44F9-A0F0-B74057E46166}" srcOrd="0" destOrd="0" presId="urn:microsoft.com/office/officeart/2005/8/layout/radial5"/>
    <dgm:cxn modelId="{8F146AA9-4986-4AA6-9960-081294F47920}" type="presOf" srcId="{CCAB4E32-1E4E-4442-B8E0-49408DC9773B}" destId="{0232C870-661C-45FA-ADAD-728E3A064E70}" srcOrd="1" destOrd="0" presId="urn:microsoft.com/office/officeart/2005/8/layout/radial5"/>
    <dgm:cxn modelId="{C4F1D5B7-C24E-4EF9-A06A-D2E7D47F6833}" type="presOf" srcId="{987ED0D6-405F-46A3-B8CA-581B55720C46}" destId="{7B2FD1D5-CC20-466C-80F0-A489CECEB6EB}" srcOrd="1" destOrd="0" presId="urn:microsoft.com/office/officeart/2005/8/layout/radial5"/>
    <dgm:cxn modelId="{D723E0C7-E2C8-456A-B478-EA5C10993492}" srcId="{08E4C469-402F-49F8-B049-3C22C3B128DD}" destId="{5E88AC55-AC9A-46C6-B244-CC98AEA07BF7}" srcOrd="4" destOrd="0" parTransId="{F0CC4FB7-01C4-4D7A-9A78-98379DA144BC}" sibTransId="{CF2D4174-5D15-4E35-B6DB-98A87157B7DD}"/>
    <dgm:cxn modelId="{52E7F013-BA32-44C6-8BCF-442877E42750}" srcId="{08E4C469-402F-49F8-B049-3C22C3B128DD}" destId="{779BFCE6-E581-4696-8B48-FC0095D6FA21}" srcOrd="1" destOrd="0" parTransId="{529F835E-22DD-4DEE-87CC-176C718A7D76}" sibTransId="{BA7B1E76-41BF-488F-965C-849F08771267}"/>
    <dgm:cxn modelId="{2AF1FE20-5E35-47E8-BCFB-3A2BBDD4D15F}" type="presOf" srcId="{1154849A-E149-4DC4-BFEA-03E56440334F}" destId="{5EB8F3C3-8E30-459D-82FC-AA8887D1DFA0}" srcOrd="0" destOrd="0" presId="urn:microsoft.com/office/officeart/2005/8/layout/radial5"/>
    <dgm:cxn modelId="{23B7FE24-CD43-4D2A-A734-34269B17C823}" srcId="{08E4C469-402F-49F8-B049-3C22C3B128DD}" destId="{EE0382F8-713F-4B4C-B764-1D7865B9628B}" srcOrd="5" destOrd="0" parTransId="{686F031E-D2CF-4B34-9DBB-797FB8CB61EF}" sibTransId="{0A0D3F1F-CAA6-4253-BF3F-20B2EF385281}"/>
    <dgm:cxn modelId="{D31FEC52-C620-4AD5-AC9C-17DF6A976983}" type="presOf" srcId="{CCAB4E32-1E4E-4442-B8E0-49408DC9773B}" destId="{B7A9868C-2248-474D-802D-A4354D4C79A5}" srcOrd="0" destOrd="0" presId="urn:microsoft.com/office/officeart/2005/8/layout/radial5"/>
    <dgm:cxn modelId="{C4A4A99C-FF2C-4751-AB35-18C08BE859BF}" srcId="{08E4C469-402F-49F8-B049-3C22C3B128DD}" destId="{F48C2C54-A8BD-40BA-9D2F-32693989BE13}" srcOrd="2" destOrd="0" parTransId="{CCAB4E32-1E4E-4442-B8E0-49408DC9773B}" sibTransId="{F78E1F1B-066A-4124-89BA-B466D20D4BC3}"/>
    <dgm:cxn modelId="{E2B08FA7-18A5-4FA5-9104-E28E12026C7B}" type="presOf" srcId="{779BFCE6-E581-4696-8B48-FC0095D6FA21}" destId="{FAA43DE3-6812-4A80-ADCF-E7D79635D4A2}" srcOrd="0" destOrd="0" presId="urn:microsoft.com/office/officeart/2005/8/layout/radial5"/>
    <dgm:cxn modelId="{66F7BC3B-E760-4849-83EC-56B66D2262B7}" srcId="{0280728A-2943-461D-BFC9-74B7266EA8E2}" destId="{08E4C469-402F-49F8-B049-3C22C3B128DD}" srcOrd="0" destOrd="0" parTransId="{39F6E988-878D-4454-A9AE-E6996109C869}" sibTransId="{9947C6D0-1053-4B7B-9AF7-6EC215B96D30}"/>
    <dgm:cxn modelId="{FC8E3247-96DB-4B19-98E3-F926A8DA772D}" type="presOf" srcId="{987ED0D6-405F-46A3-B8CA-581B55720C46}" destId="{17B58E32-D4FB-419A-9957-C96A6D99C126}" srcOrd="0" destOrd="0" presId="urn:microsoft.com/office/officeart/2005/8/layout/radial5"/>
    <dgm:cxn modelId="{F4308E0C-C170-43BB-A4CB-BDE3772C232E}" type="presOf" srcId="{F0CC4FB7-01C4-4D7A-9A78-98379DA144BC}" destId="{37A18631-1E1C-456E-9480-5CBAEC961BCB}" srcOrd="1" destOrd="0" presId="urn:microsoft.com/office/officeart/2005/8/layout/radial5"/>
    <dgm:cxn modelId="{39CF2DB5-80FB-4336-B2BC-B94FBDA2D0BD}" type="presOf" srcId="{C8168CF6-89CB-489A-8058-6B132A5754FD}" destId="{8FDA4BC2-5548-4B96-91D2-ACACC6F08487}" srcOrd="0" destOrd="0" presId="urn:microsoft.com/office/officeart/2005/8/layout/radial5"/>
    <dgm:cxn modelId="{09D57708-CB09-4698-AC1A-6632774D3011}" type="presOf" srcId="{A5ADDFBE-A1C4-4FC1-9FE1-43A00A1CA8CA}" destId="{549C82A7-52D4-4FAC-998A-32442C47A074}" srcOrd="0" destOrd="0" presId="urn:microsoft.com/office/officeart/2005/8/layout/radial5"/>
    <dgm:cxn modelId="{7E6B18BE-DADB-4D9F-A16D-BFF49E5F1928}" srcId="{08E4C469-402F-49F8-B049-3C22C3B128DD}" destId="{C8168CF6-89CB-489A-8058-6B132A5754FD}" srcOrd="0" destOrd="0" parTransId="{1154849A-E149-4DC4-BFEA-03E56440334F}" sibTransId="{42B4BA27-DBFC-4390-802D-1F25721009C9}"/>
    <dgm:cxn modelId="{AA94F789-2E57-446E-9BB8-1D532E571F48}" srcId="{08E4C469-402F-49F8-B049-3C22C3B128DD}" destId="{A5ADDFBE-A1C4-4FC1-9FE1-43A00A1CA8CA}" srcOrd="3" destOrd="0" parTransId="{987ED0D6-405F-46A3-B8CA-581B55720C46}" sibTransId="{4D0320E5-77A9-4522-887E-972FDB5F5D95}"/>
    <dgm:cxn modelId="{6C1FA8FE-14FC-4799-BD9B-EA2FDCE9558B}" type="presOf" srcId="{1154849A-E149-4DC4-BFEA-03E56440334F}" destId="{0B937E99-6760-450F-81FA-30B874E08F78}" srcOrd="1" destOrd="0" presId="urn:microsoft.com/office/officeart/2005/8/layout/radial5"/>
    <dgm:cxn modelId="{37A677E1-A15C-48A0-86C1-88A06681CFA3}" type="presOf" srcId="{686F031E-D2CF-4B34-9DBB-797FB8CB61EF}" destId="{34D935F1-660A-4721-B3C3-5DF9382E1715}" srcOrd="1" destOrd="0" presId="urn:microsoft.com/office/officeart/2005/8/layout/radial5"/>
    <dgm:cxn modelId="{B9091413-7ECF-47E1-B601-5A686C5124C3}" type="presOf" srcId="{5E88AC55-AC9A-46C6-B244-CC98AEA07BF7}" destId="{28939E0D-AA8F-4AED-9E27-0673A9239233}" srcOrd="0" destOrd="0" presId="urn:microsoft.com/office/officeart/2005/8/layout/radial5"/>
    <dgm:cxn modelId="{FC853553-C608-4C7C-97AE-DAA1156B67AB}" type="presOf" srcId="{F48C2C54-A8BD-40BA-9D2F-32693989BE13}" destId="{06980C4D-3975-43A8-8F2C-CA36948CDD31}" srcOrd="0" destOrd="0" presId="urn:microsoft.com/office/officeart/2005/8/layout/radial5"/>
    <dgm:cxn modelId="{E29351DC-05E9-4F1B-8B32-F3056ABF8F5A}" type="presOf" srcId="{0280728A-2943-461D-BFC9-74B7266EA8E2}" destId="{75FCF1FB-3181-4D68-9A11-CEEE039200B2}" srcOrd="0" destOrd="0" presId="urn:microsoft.com/office/officeart/2005/8/layout/radial5"/>
    <dgm:cxn modelId="{DCD8D45C-60E6-4BC4-A907-00B894FBD044}" type="presParOf" srcId="{75FCF1FB-3181-4D68-9A11-CEEE039200B2}" destId="{F4093EC0-C81E-4D68-A219-F1ED3C2F50D7}" srcOrd="0" destOrd="0" presId="urn:microsoft.com/office/officeart/2005/8/layout/radial5"/>
    <dgm:cxn modelId="{8E868025-2211-425F-A675-3024DA8AE249}" type="presParOf" srcId="{75FCF1FB-3181-4D68-9A11-CEEE039200B2}" destId="{5EB8F3C3-8E30-459D-82FC-AA8887D1DFA0}" srcOrd="1" destOrd="0" presId="urn:microsoft.com/office/officeart/2005/8/layout/radial5"/>
    <dgm:cxn modelId="{F0D2F8F0-FA1A-48E1-B98F-7242AD62F543}" type="presParOf" srcId="{5EB8F3C3-8E30-459D-82FC-AA8887D1DFA0}" destId="{0B937E99-6760-450F-81FA-30B874E08F78}" srcOrd="0" destOrd="0" presId="urn:microsoft.com/office/officeart/2005/8/layout/radial5"/>
    <dgm:cxn modelId="{4DC21FC5-790D-4C7B-BE2D-C0CDAE505251}" type="presParOf" srcId="{75FCF1FB-3181-4D68-9A11-CEEE039200B2}" destId="{8FDA4BC2-5548-4B96-91D2-ACACC6F08487}" srcOrd="2" destOrd="0" presId="urn:microsoft.com/office/officeart/2005/8/layout/radial5"/>
    <dgm:cxn modelId="{DE22979A-D201-4979-BBDC-51B99AE8F6D5}" type="presParOf" srcId="{75FCF1FB-3181-4D68-9A11-CEEE039200B2}" destId="{9996C530-5101-4E7F-89A5-9488AD0F7462}" srcOrd="3" destOrd="0" presId="urn:microsoft.com/office/officeart/2005/8/layout/radial5"/>
    <dgm:cxn modelId="{C0177315-3560-4B97-8B8A-6274944FB65E}" type="presParOf" srcId="{9996C530-5101-4E7F-89A5-9488AD0F7462}" destId="{D69E89AC-088B-48B3-868C-9F272751F79A}" srcOrd="0" destOrd="0" presId="urn:microsoft.com/office/officeart/2005/8/layout/radial5"/>
    <dgm:cxn modelId="{C3C4C4D8-AF9A-434B-B7FE-81BC482160E3}" type="presParOf" srcId="{75FCF1FB-3181-4D68-9A11-CEEE039200B2}" destId="{FAA43DE3-6812-4A80-ADCF-E7D79635D4A2}" srcOrd="4" destOrd="0" presId="urn:microsoft.com/office/officeart/2005/8/layout/radial5"/>
    <dgm:cxn modelId="{06C49C40-A875-483A-AC5C-8BC35D48389C}" type="presParOf" srcId="{75FCF1FB-3181-4D68-9A11-CEEE039200B2}" destId="{B7A9868C-2248-474D-802D-A4354D4C79A5}" srcOrd="5" destOrd="0" presId="urn:microsoft.com/office/officeart/2005/8/layout/radial5"/>
    <dgm:cxn modelId="{7893545A-33FD-44E1-839F-F81E394EBCB7}" type="presParOf" srcId="{B7A9868C-2248-474D-802D-A4354D4C79A5}" destId="{0232C870-661C-45FA-ADAD-728E3A064E70}" srcOrd="0" destOrd="0" presId="urn:microsoft.com/office/officeart/2005/8/layout/radial5"/>
    <dgm:cxn modelId="{48E20C7C-58B5-4267-83E4-CD73DD9396C6}" type="presParOf" srcId="{75FCF1FB-3181-4D68-9A11-CEEE039200B2}" destId="{06980C4D-3975-43A8-8F2C-CA36948CDD31}" srcOrd="6" destOrd="0" presId="urn:microsoft.com/office/officeart/2005/8/layout/radial5"/>
    <dgm:cxn modelId="{436CDF6A-81AE-4CF6-B0A5-CA7278664E9B}" type="presParOf" srcId="{75FCF1FB-3181-4D68-9A11-CEEE039200B2}" destId="{17B58E32-D4FB-419A-9957-C96A6D99C126}" srcOrd="7" destOrd="0" presId="urn:microsoft.com/office/officeart/2005/8/layout/radial5"/>
    <dgm:cxn modelId="{B2E14751-4128-41BD-97FE-6487D7F2315C}" type="presParOf" srcId="{17B58E32-D4FB-419A-9957-C96A6D99C126}" destId="{7B2FD1D5-CC20-466C-80F0-A489CECEB6EB}" srcOrd="0" destOrd="0" presId="urn:microsoft.com/office/officeart/2005/8/layout/radial5"/>
    <dgm:cxn modelId="{26B376DE-3BDA-4597-BED4-47880B7DB3A9}" type="presParOf" srcId="{75FCF1FB-3181-4D68-9A11-CEEE039200B2}" destId="{549C82A7-52D4-4FAC-998A-32442C47A074}" srcOrd="8" destOrd="0" presId="urn:microsoft.com/office/officeart/2005/8/layout/radial5"/>
    <dgm:cxn modelId="{568F91E6-AEE8-413F-9AB0-0AD99B19BA53}" type="presParOf" srcId="{75FCF1FB-3181-4D68-9A11-CEEE039200B2}" destId="{8CE020AD-840D-44F9-A0F0-B74057E46166}" srcOrd="9" destOrd="0" presId="urn:microsoft.com/office/officeart/2005/8/layout/radial5"/>
    <dgm:cxn modelId="{54732628-37AC-47A0-B25C-E18141217128}" type="presParOf" srcId="{8CE020AD-840D-44F9-A0F0-B74057E46166}" destId="{37A18631-1E1C-456E-9480-5CBAEC961BCB}" srcOrd="0" destOrd="0" presId="urn:microsoft.com/office/officeart/2005/8/layout/radial5"/>
    <dgm:cxn modelId="{A91BA782-1331-4C7C-89D4-752EBFEABF63}" type="presParOf" srcId="{75FCF1FB-3181-4D68-9A11-CEEE039200B2}" destId="{28939E0D-AA8F-4AED-9E27-0673A9239233}" srcOrd="10" destOrd="0" presId="urn:microsoft.com/office/officeart/2005/8/layout/radial5"/>
    <dgm:cxn modelId="{3D1BFBE9-83AB-44D9-A89A-ACB4969676B7}" type="presParOf" srcId="{75FCF1FB-3181-4D68-9A11-CEEE039200B2}" destId="{F7B64F8A-B2F0-4116-9C75-7D194F28E770}" srcOrd="11" destOrd="0" presId="urn:microsoft.com/office/officeart/2005/8/layout/radial5"/>
    <dgm:cxn modelId="{8461523A-50D5-4852-B937-306E4083C230}" type="presParOf" srcId="{F7B64F8A-B2F0-4116-9C75-7D194F28E770}" destId="{34D935F1-660A-4721-B3C3-5DF9382E1715}" srcOrd="0" destOrd="0" presId="urn:microsoft.com/office/officeart/2005/8/layout/radial5"/>
    <dgm:cxn modelId="{D03A6D74-542F-4050-AD47-ACDEA0D63ACE}" type="presParOf" srcId="{75FCF1FB-3181-4D68-9A11-CEEE039200B2}" destId="{1E0F75D2-C6F2-4064-A53E-A0CCDD96F02F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ED909B-A928-4E8F-8F77-785FB31FE3F8}">
      <dsp:nvSpPr>
        <dsp:cNvPr id="0" name=""/>
        <dsp:cNvSpPr/>
      </dsp:nvSpPr>
      <dsp:spPr>
        <a:xfrm rot="4165216">
          <a:off x="4479217" y="1731760"/>
          <a:ext cx="2979098" cy="1976440"/>
        </a:xfrm>
        <a:prstGeom prst="swooshArrow">
          <a:avLst>
            <a:gd name="adj1" fmla="val 16310"/>
            <a:gd name="adj2" fmla="val 3137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8F437A-723E-49E9-B493-C3BC5C0435D0}">
      <dsp:nvSpPr>
        <dsp:cNvPr id="0" name=""/>
        <dsp:cNvSpPr/>
      </dsp:nvSpPr>
      <dsp:spPr>
        <a:xfrm>
          <a:off x="2050222" y="499194"/>
          <a:ext cx="2205397" cy="8669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040" tIns="66040" rIns="66040" bIns="66040" numCol="1" spcCol="1270" anchor="b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200" kern="1200" dirty="0" smtClean="0"/>
            <a:t> </a:t>
          </a:r>
          <a:endParaRPr lang="en-US" sz="5200" kern="1200" dirty="0"/>
        </a:p>
      </dsp:txBody>
      <dsp:txXfrm>
        <a:off x="2050222" y="499194"/>
        <a:ext cx="2205397" cy="8669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093EC0-C81E-4D68-A219-F1ED3C2F50D7}">
      <dsp:nvSpPr>
        <dsp:cNvPr id="0" name=""/>
        <dsp:cNvSpPr/>
      </dsp:nvSpPr>
      <dsp:spPr>
        <a:xfrm>
          <a:off x="2677940" y="1804221"/>
          <a:ext cx="1858711" cy="1825147"/>
        </a:xfrm>
        <a:prstGeom prst="ellipse">
          <a:avLst/>
        </a:prstGeom>
        <a:solidFill>
          <a:schemeClr val="accent2">
            <a:alpha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Transport industry</a:t>
          </a:r>
          <a:endParaRPr lang="en-US" sz="1900" kern="1200" dirty="0"/>
        </a:p>
      </dsp:txBody>
      <dsp:txXfrm>
        <a:off x="2950142" y="2071508"/>
        <a:ext cx="1314307" cy="1290573"/>
      </dsp:txXfrm>
    </dsp:sp>
    <dsp:sp modelId="{5EB8F3C3-8E30-459D-82FC-AA8887D1DFA0}">
      <dsp:nvSpPr>
        <dsp:cNvPr id="0" name=""/>
        <dsp:cNvSpPr/>
      </dsp:nvSpPr>
      <dsp:spPr>
        <a:xfrm rot="16200000">
          <a:off x="3537009" y="1466729"/>
          <a:ext cx="140572" cy="4177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3558095" y="1571357"/>
        <a:ext cx="98400" cy="250626"/>
      </dsp:txXfrm>
    </dsp:sp>
    <dsp:sp modelId="{8FDA4BC2-5548-4B96-91D2-ACACC6F08487}">
      <dsp:nvSpPr>
        <dsp:cNvPr id="0" name=""/>
        <dsp:cNvSpPr/>
      </dsp:nvSpPr>
      <dsp:spPr>
        <a:xfrm>
          <a:off x="2839446" y="3292"/>
          <a:ext cx="1535698" cy="1535698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Technical inspection – safer &amp; cleaner vehicles</a:t>
          </a:r>
          <a:endParaRPr lang="en-US" sz="1200" kern="1200" dirty="0"/>
        </a:p>
      </dsp:txBody>
      <dsp:txXfrm>
        <a:off x="3064344" y="228190"/>
        <a:ext cx="1085902" cy="1085902"/>
      </dsp:txXfrm>
    </dsp:sp>
    <dsp:sp modelId="{9996C530-5101-4E7F-89A5-9488AD0F7462}">
      <dsp:nvSpPr>
        <dsp:cNvPr id="0" name=""/>
        <dsp:cNvSpPr/>
      </dsp:nvSpPr>
      <dsp:spPr>
        <a:xfrm rot="19800000">
          <a:off x="4447612" y="1984116"/>
          <a:ext cx="133947" cy="4177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6000"/>
            <a:lumOff val="817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450304" y="2077704"/>
        <a:ext cx="93763" cy="250626"/>
      </dsp:txXfrm>
    </dsp:sp>
    <dsp:sp modelId="{FAA43DE3-6812-4A80-ADCF-E7D79635D4A2}">
      <dsp:nvSpPr>
        <dsp:cNvPr id="0" name=""/>
        <dsp:cNvSpPr/>
      </dsp:nvSpPr>
      <dsp:spPr>
        <a:xfrm>
          <a:off x="4524432" y="976119"/>
          <a:ext cx="1535698" cy="1535698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-8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Urban mobility – fleets</a:t>
          </a:r>
          <a:endParaRPr lang="en-US" sz="1200" kern="1200" dirty="0"/>
        </a:p>
      </dsp:txBody>
      <dsp:txXfrm>
        <a:off x="4749330" y="1201017"/>
        <a:ext cx="1085902" cy="1085902"/>
      </dsp:txXfrm>
    </dsp:sp>
    <dsp:sp modelId="{B7A9868C-2248-474D-802D-A4354D4C79A5}">
      <dsp:nvSpPr>
        <dsp:cNvPr id="0" name=""/>
        <dsp:cNvSpPr/>
      </dsp:nvSpPr>
      <dsp:spPr>
        <a:xfrm rot="1800000">
          <a:off x="4447612" y="3031764"/>
          <a:ext cx="133947" cy="4177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12000"/>
            <a:lumOff val="1634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450304" y="3105260"/>
        <a:ext cx="93763" cy="250626"/>
      </dsp:txXfrm>
    </dsp:sp>
    <dsp:sp modelId="{06980C4D-3975-43A8-8F2C-CA36948CDD31}">
      <dsp:nvSpPr>
        <dsp:cNvPr id="0" name=""/>
        <dsp:cNvSpPr/>
      </dsp:nvSpPr>
      <dsp:spPr>
        <a:xfrm>
          <a:off x="4524432" y="2921773"/>
          <a:ext cx="1535698" cy="1535698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-1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EPA success story</a:t>
          </a:r>
          <a:endParaRPr lang="en-US" sz="1200" kern="1200" dirty="0"/>
        </a:p>
      </dsp:txBody>
      <dsp:txXfrm>
        <a:off x="4749330" y="3146671"/>
        <a:ext cx="1085902" cy="1085902"/>
      </dsp:txXfrm>
    </dsp:sp>
    <dsp:sp modelId="{17B58E32-D4FB-419A-9957-C96A6D99C126}">
      <dsp:nvSpPr>
        <dsp:cNvPr id="0" name=""/>
        <dsp:cNvSpPr/>
      </dsp:nvSpPr>
      <dsp:spPr>
        <a:xfrm rot="5400000">
          <a:off x="3537009" y="3549151"/>
          <a:ext cx="140572" cy="4177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17999"/>
            <a:lumOff val="245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3558095" y="3611607"/>
        <a:ext cx="98400" cy="250626"/>
      </dsp:txXfrm>
    </dsp:sp>
    <dsp:sp modelId="{549C82A7-52D4-4FAC-998A-32442C47A074}">
      <dsp:nvSpPr>
        <dsp:cNvPr id="0" name=""/>
        <dsp:cNvSpPr/>
      </dsp:nvSpPr>
      <dsp:spPr>
        <a:xfrm>
          <a:off x="2839446" y="3894600"/>
          <a:ext cx="1535698" cy="1535698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-24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Railway rehabilitation</a:t>
          </a:r>
          <a:endParaRPr lang="en-US" sz="1200" kern="1200" dirty="0"/>
        </a:p>
      </dsp:txBody>
      <dsp:txXfrm>
        <a:off x="3064344" y="4119498"/>
        <a:ext cx="1085902" cy="1085902"/>
      </dsp:txXfrm>
    </dsp:sp>
    <dsp:sp modelId="{8CE020AD-840D-44F9-A0F0-B74057E46166}">
      <dsp:nvSpPr>
        <dsp:cNvPr id="0" name=""/>
        <dsp:cNvSpPr/>
      </dsp:nvSpPr>
      <dsp:spPr>
        <a:xfrm rot="9000000">
          <a:off x="2633032" y="3031764"/>
          <a:ext cx="133947" cy="4177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23999"/>
            <a:lumOff val="3268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2670524" y="3105260"/>
        <a:ext cx="93763" cy="250626"/>
      </dsp:txXfrm>
    </dsp:sp>
    <dsp:sp modelId="{28939E0D-AA8F-4AED-9E27-0673A9239233}">
      <dsp:nvSpPr>
        <dsp:cNvPr id="0" name=""/>
        <dsp:cNvSpPr/>
      </dsp:nvSpPr>
      <dsp:spPr>
        <a:xfrm>
          <a:off x="1154460" y="2921773"/>
          <a:ext cx="1535698" cy="1535698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-32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…</a:t>
          </a:r>
          <a:endParaRPr lang="en-US" sz="1200" kern="1200" dirty="0"/>
        </a:p>
      </dsp:txBody>
      <dsp:txXfrm>
        <a:off x="1379358" y="3146671"/>
        <a:ext cx="1085902" cy="1085902"/>
      </dsp:txXfrm>
    </dsp:sp>
    <dsp:sp modelId="{F7B64F8A-B2F0-4116-9C75-7D194F28E770}">
      <dsp:nvSpPr>
        <dsp:cNvPr id="0" name=""/>
        <dsp:cNvSpPr/>
      </dsp:nvSpPr>
      <dsp:spPr>
        <a:xfrm rot="12600000">
          <a:off x="2578333" y="1964752"/>
          <a:ext cx="176267" cy="4177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29999"/>
            <a:lumOff val="4085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2627671" y="2061514"/>
        <a:ext cx="123387" cy="250626"/>
      </dsp:txXfrm>
    </dsp:sp>
    <dsp:sp modelId="{1E0F75D2-C6F2-4064-A53E-A0CCDD96F02F}">
      <dsp:nvSpPr>
        <dsp:cNvPr id="0" name=""/>
        <dsp:cNvSpPr/>
      </dsp:nvSpPr>
      <dsp:spPr>
        <a:xfrm>
          <a:off x="1085308" y="936194"/>
          <a:ext cx="1535698" cy="1535698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Axle-load control</a:t>
          </a:r>
          <a:endParaRPr lang="en-US" sz="1200" kern="1200" dirty="0"/>
        </a:p>
      </dsp:txBody>
      <dsp:txXfrm>
        <a:off x="1310206" y="1161092"/>
        <a:ext cx="1085902" cy="10859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37" tIns="45568" rIns="91137" bIns="45568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37" tIns="45568" rIns="91137" bIns="45568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6899"/>
            <a:ext cx="2946400" cy="49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37" tIns="45568" rIns="91137" bIns="45568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76899"/>
            <a:ext cx="2946400" cy="49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37" tIns="45568" rIns="91137" bIns="45568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EC7A9CE-B5D3-4830-AA57-DD8049CE9F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67662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37" tIns="45568" rIns="91137" bIns="45568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37" tIns="45568" rIns="91137" bIns="45568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1125" y="741363"/>
            <a:ext cx="6577013" cy="37004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89239"/>
            <a:ext cx="5438775" cy="4442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37" tIns="45568" rIns="91137" bIns="455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6899"/>
            <a:ext cx="2946400" cy="49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37" tIns="45568" rIns="91137" bIns="45568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76899"/>
            <a:ext cx="2946400" cy="49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37" tIns="45568" rIns="91137" bIns="45568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6441B25-C4D1-47DB-817D-B9C4FC5392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9238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79744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>
                <a:solidFill>
                  <a:srgbClr val="0F5494"/>
                </a:solidFill>
              </a:rPr>
              <a:t>4 approaches to the transport sector</a:t>
            </a:r>
          </a:p>
          <a:p>
            <a:pPr defTabSz="79744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dirty="0">
              <a:solidFill>
                <a:srgbClr val="0F5494"/>
              </a:solidFill>
            </a:endParaRPr>
          </a:p>
          <a:p>
            <a:pPr defTabSz="79744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>
                <a:solidFill>
                  <a:srgbClr val="0F5494"/>
                </a:solidFill>
              </a:rPr>
              <a:t>Investments &amp; asset management = Capex and </a:t>
            </a:r>
            <a:r>
              <a:rPr lang="en-US" dirty="0" err="1">
                <a:solidFill>
                  <a:srgbClr val="0F5494"/>
                </a:solidFill>
              </a:rPr>
              <a:t>Opex</a:t>
            </a:r>
            <a:r>
              <a:rPr lang="en-US" dirty="0">
                <a:solidFill>
                  <a:srgbClr val="0F5494"/>
                </a:solidFill>
              </a:rPr>
              <a:t> = </a:t>
            </a:r>
            <a:r>
              <a:rPr lang="en-US" dirty="0" err="1">
                <a:solidFill>
                  <a:srgbClr val="0F5494"/>
                </a:solidFill>
              </a:rPr>
              <a:t>Projets</a:t>
            </a:r>
            <a:r>
              <a:rPr lang="en-US" dirty="0">
                <a:solidFill>
                  <a:srgbClr val="0F5494"/>
                </a:solidFill>
              </a:rPr>
              <a:t> and maintenance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5649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9493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833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Do not forget to tick the box of the SDGs…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0646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8846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1125538"/>
            <a:ext cx="12192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7928" y="313035"/>
            <a:ext cx="1752095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5640001" y="6669360"/>
            <a:ext cx="912284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519936" y="1700808"/>
            <a:ext cx="6048672" cy="2016224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GB" dirty="0" smtClean="0"/>
              <a:t>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3392" y="3933056"/>
            <a:ext cx="4992555" cy="1872208"/>
          </a:xfrm>
        </p:spPr>
        <p:txBody>
          <a:bodyPr/>
          <a:lstStyle>
            <a:lvl1pPr marL="0"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 smtClean="0"/>
              <a:t>Subtitle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BB59E6E-B967-488E-B209-8B7FA0D7AF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98375-5C84-4176-84A5-B6A3E0825F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51900" y="1123950"/>
            <a:ext cx="2745317" cy="48974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1" y="1123950"/>
            <a:ext cx="8039100" cy="48974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C7773-6390-40B5-8F3A-46FD9E5B709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9709" y="6038676"/>
            <a:ext cx="22952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417" y="980729"/>
            <a:ext cx="109728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769351" y="116632"/>
            <a:ext cx="2844800" cy="476250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337126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23392" y="6297439"/>
            <a:ext cx="2844800" cy="47625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609600" y="2276872"/>
            <a:ext cx="109728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88F9B-71EE-4D5C-B44E-012EF44E925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387600"/>
            <a:ext cx="53848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387600"/>
            <a:ext cx="53848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CDD1B-50E0-44E8-82B7-F85F69F6D4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8177A-0CE3-43B6-B11B-ED2E8AEAD8D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55DDF-6655-40F2-8D9E-CA15739A7EC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BFC62-E3CF-4012-8A8B-ABF1C18EA02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00BF-55FD-4017-8F82-94A8DE4F57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47253-C9BC-4251-8AE3-8910CE9253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4417" y="1123951"/>
            <a:ext cx="109728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387600"/>
            <a:ext cx="10972800" cy="36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dirty="0" smtClean="0"/>
              <a:t>Et dolor fragum</a:t>
            </a:r>
            <a:endParaRPr lang="en-GB" dirty="0" smtClean="0"/>
          </a:p>
          <a:p>
            <a:pPr lvl="1"/>
            <a:r>
              <a:rPr lang="en-GB" dirty="0" smtClean="0"/>
              <a:t>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  <a:p>
            <a:pPr lvl="2"/>
            <a:r>
              <a:rPr lang="en-GB" dirty="0" smtClean="0"/>
              <a:t>- 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9C8D21B7-B314-438C-91E9-7FF9087DC07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2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hf sldNum="0" hdr="0" ftr="0" dt="0"/>
  <p:txStyles>
    <p:titleStyle>
      <a:lvl1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7.png"/><Relationship Id="rId7" Type="http://schemas.openxmlformats.org/officeDocument/2006/relationships/diagramLayout" Target="../diagrams/layout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5" Type="http://schemas.openxmlformats.org/officeDocument/2006/relationships/image" Target="../media/image9.png"/><Relationship Id="rId10" Type="http://schemas.microsoft.com/office/2007/relationships/diagramDrawing" Target="../diagrams/drawing2.xml"/><Relationship Id="rId4" Type="http://schemas.openxmlformats.org/officeDocument/2006/relationships/image" Target="../media/image8.png"/><Relationship Id="rId9" Type="http://schemas.openxmlformats.org/officeDocument/2006/relationships/diagramColors" Target="../diagrams/colors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3712" y="1625758"/>
            <a:ext cx="8784976" cy="2016224"/>
          </a:xfrm>
        </p:spPr>
        <p:txBody>
          <a:bodyPr/>
          <a:lstStyle/>
          <a:p>
            <a:r>
              <a:rPr lang="en-GB" sz="4400" dirty="0"/>
              <a:t>Transport Connectivity in a geopolitical Commission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352" y="4323767"/>
            <a:ext cx="5179426" cy="1872208"/>
          </a:xfrm>
        </p:spPr>
        <p:txBody>
          <a:bodyPr/>
          <a:lstStyle/>
          <a:p>
            <a:r>
              <a:rPr lang="en-GB" dirty="0" smtClean="0">
                <a:latin typeface="+mj-lt"/>
              </a:rPr>
              <a:t>Perspectives for the new programming</a:t>
            </a:r>
            <a:endParaRPr lang="en-GB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9950" y="5682275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b="0" dirty="0">
                <a:solidFill>
                  <a:schemeClr val="bg1"/>
                </a:solidFill>
              </a:rPr>
              <a:t>Paolo CICCARELLI, Head of Unit, DEVCO.C5</a:t>
            </a:r>
          </a:p>
          <a:p>
            <a:r>
              <a:rPr lang="en-IE" sz="1200" b="0" i="1" dirty="0">
                <a:solidFill>
                  <a:schemeClr val="bg1"/>
                </a:solidFill>
              </a:rPr>
              <a:t>Infrastructure Seminar, Brussels, 5</a:t>
            </a:r>
            <a:r>
              <a:rPr lang="en-IE" sz="1200" b="0" i="1" baseline="30000" dirty="0">
                <a:solidFill>
                  <a:schemeClr val="bg1"/>
                </a:solidFill>
              </a:rPr>
              <a:t>th</a:t>
            </a:r>
            <a:r>
              <a:rPr lang="en-IE" sz="1200" b="0" i="1" dirty="0">
                <a:solidFill>
                  <a:schemeClr val="bg1"/>
                </a:solidFill>
              </a:rPr>
              <a:t> December 2019</a:t>
            </a:r>
          </a:p>
          <a:p>
            <a:endParaRPr lang="en-IE" sz="1200" b="0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950" y="1465073"/>
            <a:ext cx="3474292" cy="2232000"/>
          </a:xfrm>
          <a:prstGeom prst="rect">
            <a:avLst/>
          </a:prstGeom>
        </p:spPr>
      </p:pic>
      <p:pic>
        <p:nvPicPr>
          <p:cNvPr id="9" name="image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505794" y="4044799"/>
            <a:ext cx="2866210" cy="2151176"/>
          </a:xfrm>
          <a:prstGeom prst="rect">
            <a:avLst/>
          </a:prstGeom>
          <a:ln/>
        </p:spPr>
      </p:pic>
      <p:pic>
        <p:nvPicPr>
          <p:cNvPr id="10" name="image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832304" y="3641982"/>
            <a:ext cx="3097379" cy="3018494"/>
          </a:xfrm>
          <a:prstGeom prst="rect">
            <a:avLst/>
          </a:prstGeom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7752184" y="5369214"/>
            <a:ext cx="4439816" cy="14847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 b="0"/>
          </a:p>
        </p:txBody>
      </p:sp>
      <p:sp>
        <p:nvSpPr>
          <p:cNvPr id="2" name="Rectangle 1"/>
          <p:cNvSpPr/>
          <p:nvPr/>
        </p:nvSpPr>
        <p:spPr>
          <a:xfrm>
            <a:off x="7824192" y="5373216"/>
            <a:ext cx="4439816" cy="148478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 b="0"/>
          </a:p>
        </p:txBody>
      </p:sp>
      <p:sp>
        <p:nvSpPr>
          <p:cNvPr id="4" name="TextBox 3"/>
          <p:cNvSpPr txBox="1"/>
          <p:nvPr/>
        </p:nvSpPr>
        <p:spPr>
          <a:xfrm>
            <a:off x="7104112" y="260648"/>
            <a:ext cx="2484000" cy="6480720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2171351"/>
              <a:satOff val="7464"/>
              <a:lumOff val="-35817"/>
              <a:alphaOff val="0"/>
            </a:schemeClr>
          </a:fillRef>
          <a:effectRef idx="0">
            <a:schemeClr val="accent5">
              <a:hueOff val="2171351"/>
              <a:satOff val="7464"/>
              <a:lumOff val="-3581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0" tIns="57150" rIns="57150" bIns="57150" numCol="1" spcCol="1270" anchor="t" anchorCtr="0">
            <a:noAutofit/>
          </a:bodyPr>
          <a:lstStyle>
            <a:defPPr>
              <a:defRPr lang="en-GB"/>
            </a:defPPr>
            <a:lvl1pPr lvl="0" defTabSz="666750">
              <a:lnSpc>
                <a:spcPct val="90000"/>
              </a:lnSpc>
              <a:spcAft>
                <a:spcPct val="35000"/>
              </a:spcAft>
              <a:defRPr sz="18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dirty="0" smtClean="0"/>
              <a:t>Pillars:</a:t>
            </a:r>
            <a:endParaRPr lang="en-IE" dirty="0"/>
          </a:p>
        </p:txBody>
      </p:sp>
      <p:sp>
        <p:nvSpPr>
          <p:cNvPr id="5" name="TextBox 4"/>
          <p:cNvSpPr txBox="1"/>
          <p:nvPr/>
        </p:nvSpPr>
        <p:spPr>
          <a:xfrm>
            <a:off x="7198649" y="841572"/>
            <a:ext cx="2331313" cy="311274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Investment</a:t>
            </a:r>
            <a:endParaRPr lang="en-IE" sz="2800" b="0" dirty="0">
              <a:solidFill>
                <a:srgbClr val="0F549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98542" y="4075798"/>
            <a:ext cx="2326620" cy="1271188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Policy </a:t>
            </a:r>
            <a:r>
              <a:rPr lang="en-IE" sz="2400" b="0" dirty="0" smtClean="0">
                <a:solidFill>
                  <a:srgbClr val="0F5494"/>
                </a:solidFill>
              </a:rPr>
              <a:t>dialogue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76120" y="5471020"/>
            <a:ext cx="2349042" cy="1080120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en-GB"/>
            </a:defPPr>
            <a:lvl1pPr>
              <a:defRPr sz="2000" b="0">
                <a:solidFill>
                  <a:srgbClr val="0F5494"/>
                </a:solidFill>
              </a:defRPr>
            </a:lvl1pPr>
          </a:lstStyle>
          <a:p>
            <a:pPr algn="ctr"/>
            <a:r>
              <a:rPr lang="en-IE" sz="2400" dirty="0"/>
              <a:t>Industry &amp; Innovation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24392" y="276204"/>
            <a:ext cx="2484000" cy="6480720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3257026"/>
              <a:satOff val="11196"/>
              <a:lumOff val="-53726"/>
              <a:alphaOff val="0"/>
            </a:schemeClr>
          </a:fillRef>
          <a:effectRef idx="0">
            <a:schemeClr val="accent5">
              <a:hueOff val="3257026"/>
              <a:satOff val="11196"/>
              <a:lumOff val="-5372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0" tIns="57150" rIns="57150" bIns="57150" numCol="1" spcCol="1270" anchor="t" anchorCtr="0">
            <a:noAutofit/>
          </a:bodyPr>
          <a:lstStyle>
            <a:defPPr>
              <a:defRPr lang="en-GB"/>
            </a:defPPr>
            <a:lvl1pPr lvl="0" defTabSz="666750">
              <a:lnSpc>
                <a:spcPct val="90000"/>
              </a:lnSpc>
              <a:spcAft>
                <a:spcPct val="35000"/>
              </a:spcAft>
              <a:defRPr sz="18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dirty="0" smtClean="0"/>
              <a:t>Modality:</a:t>
            </a:r>
            <a:endParaRPr lang="en-IE" dirty="0"/>
          </a:p>
        </p:txBody>
      </p:sp>
      <p:sp>
        <p:nvSpPr>
          <p:cNvPr id="9" name="TextBox 8"/>
          <p:cNvSpPr txBox="1"/>
          <p:nvPr/>
        </p:nvSpPr>
        <p:spPr>
          <a:xfrm>
            <a:off x="9768408" y="832580"/>
            <a:ext cx="2232248" cy="1819176"/>
          </a:xfrm>
          <a:prstGeom prst="rect">
            <a:avLst/>
          </a:prstGeom>
          <a:solidFill>
            <a:schemeClr val="accent3">
              <a:lumMod val="6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Blending </a:t>
            </a:r>
            <a:r>
              <a:rPr lang="en-IE" sz="1200" b="0" dirty="0" smtClean="0">
                <a:solidFill>
                  <a:srgbClr val="0F5494"/>
                </a:solidFill>
              </a:rPr>
              <a:t>(investment grants)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68408" y="3579611"/>
            <a:ext cx="1528596" cy="3012394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wrap="square" rtlCol="0" anchor="ctr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Budget Support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362374" y="2698078"/>
            <a:ext cx="638282" cy="389392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wrap="square" rtlCol="0" anchor="ctr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Technical assistance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68408" y="3068960"/>
            <a:ext cx="1528596" cy="465354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Works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48104" y="260648"/>
            <a:ext cx="2484000" cy="6480720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1085675"/>
              <a:satOff val="3732"/>
              <a:lumOff val="-17909"/>
              <a:alphaOff val="0"/>
            </a:schemeClr>
          </a:fillRef>
          <a:effectRef idx="0">
            <a:schemeClr val="accent5">
              <a:hueOff val="1085675"/>
              <a:satOff val="3732"/>
              <a:lumOff val="-17909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t" anchorCtr="0">
            <a:noAutofit/>
          </a:bodyPr>
          <a:lstStyle>
            <a:defPPr>
              <a:defRPr lang="en-GB"/>
            </a:defPPr>
            <a:lvl1pPr lvl="0" defTabSz="800100">
              <a:lnSpc>
                <a:spcPct val="90000"/>
              </a:lnSpc>
              <a:spcAft>
                <a:spcPct val="35000"/>
              </a:spcAft>
              <a:defRPr sz="1800">
                <a:solidFill>
                  <a:srgbClr val="0F5494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dirty="0" smtClean="0"/>
              <a:t>Scale:</a:t>
            </a:r>
            <a:endParaRPr lang="en-IE" dirty="0"/>
          </a:p>
        </p:txBody>
      </p:sp>
      <p:sp>
        <p:nvSpPr>
          <p:cNvPr id="16" name="TextBox 15"/>
          <p:cNvSpPr txBox="1"/>
          <p:nvPr/>
        </p:nvSpPr>
        <p:spPr>
          <a:xfrm>
            <a:off x="4620112" y="832580"/>
            <a:ext cx="2273251" cy="5764772"/>
          </a:xfrm>
          <a:prstGeom prst="rect">
            <a:avLst/>
          </a:prstGeom>
          <a:solidFill>
            <a:schemeClr val="accent3">
              <a:lumMod val="6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Continental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60979" y="1700808"/>
            <a:ext cx="2008054" cy="4438031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Regional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97035" y="2905893"/>
            <a:ext cx="1798865" cy="3027832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National and sub-regional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91544" y="276204"/>
            <a:ext cx="2484000" cy="6480720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t" anchorCtr="0">
            <a:noAutofit/>
          </a:bodyPr>
          <a:lstStyle>
            <a:defPPr>
              <a:defRPr lang="en-GB"/>
            </a:defPPr>
            <a:lvl1pPr lvl="0" defTabSz="800100">
              <a:lnSpc>
                <a:spcPct val="90000"/>
              </a:lnSpc>
              <a:spcAft>
                <a:spcPct val="35000"/>
              </a:spcAft>
              <a:defRPr sz="1800">
                <a:solidFill>
                  <a:srgbClr val="0F5494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dirty="0" smtClean="0"/>
              <a:t>Approach:</a:t>
            </a:r>
            <a:endParaRPr lang="en-IE" dirty="0"/>
          </a:p>
        </p:txBody>
      </p:sp>
      <p:sp>
        <p:nvSpPr>
          <p:cNvPr id="27" name="TextBox 26"/>
          <p:cNvSpPr txBox="1"/>
          <p:nvPr/>
        </p:nvSpPr>
        <p:spPr>
          <a:xfrm>
            <a:off x="2146470" y="980728"/>
            <a:ext cx="2221338" cy="1260000"/>
          </a:xfrm>
          <a:prstGeom prst="rect">
            <a:avLst/>
          </a:prstGeom>
          <a:solidFill>
            <a:schemeClr val="accent3">
              <a:lumMod val="6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>
                <a:solidFill>
                  <a:srgbClr val="0F5494"/>
                </a:solidFill>
              </a:rPr>
              <a:t>Investments &amp; asset management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130158" y="2385024"/>
            <a:ext cx="2221338" cy="126000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Transport facilitation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130158" y="5196814"/>
            <a:ext cx="2221338" cy="126000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>
                <a:solidFill>
                  <a:srgbClr val="0F5494"/>
                </a:solidFill>
              </a:rPr>
              <a:t>Cross-cutting </a:t>
            </a:r>
            <a:r>
              <a:rPr lang="en-IE" sz="2400" b="0" dirty="0" smtClean="0">
                <a:solidFill>
                  <a:srgbClr val="0F5494"/>
                </a:solidFill>
              </a:rPr>
              <a:t>issues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49022" y="1295788"/>
            <a:ext cx="1102018" cy="26161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IE" sz="1050" b="0" dirty="0" err="1" smtClean="0">
                <a:solidFill>
                  <a:schemeClr val="tx1"/>
                </a:solidFill>
              </a:rPr>
              <a:t>EUD</a:t>
            </a:r>
            <a:r>
              <a:rPr lang="en-IE" sz="1050" b="0" dirty="0" smtClean="0">
                <a:solidFill>
                  <a:schemeClr val="tx1"/>
                </a:solidFill>
              </a:rPr>
              <a:t> to AU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336577" y="2246535"/>
            <a:ext cx="1299483" cy="253916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IE" sz="1050" b="0" dirty="0" err="1" smtClean="0">
                <a:solidFill>
                  <a:schemeClr val="tx1"/>
                </a:solidFill>
              </a:rPr>
              <a:t>EUDs</a:t>
            </a:r>
            <a:r>
              <a:rPr lang="en-IE" sz="1050" b="0" dirty="0" smtClean="0">
                <a:solidFill>
                  <a:schemeClr val="tx1"/>
                </a:solidFill>
              </a:rPr>
              <a:t> to </a:t>
            </a:r>
            <a:r>
              <a:rPr lang="en-IE" sz="1050" b="0" dirty="0" err="1" smtClean="0">
                <a:solidFill>
                  <a:schemeClr val="tx1"/>
                </a:solidFill>
              </a:rPr>
              <a:t>RECs</a:t>
            </a:r>
            <a:endParaRPr lang="en-IE" sz="1050" b="0" dirty="0" smtClean="0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467286" y="4989065"/>
            <a:ext cx="1102018" cy="415498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IE" sz="1050" b="0" dirty="0" err="1" smtClean="0">
                <a:solidFill>
                  <a:schemeClr val="tx1"/>
                </a:solidFill>
              </a:rPr>
              <a:t>EUDs</a:t>
            </a:r>
            <a:r>
              <a:rPr lang="en-IE" sz="1050" b="0" dirty="0" smtClean="0">
                <a:solidFill>
                  <a:schemeClr val="tx1"/>
                </a:solidFill>
              </a:rPr>
              <a:t> National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130158" y="3825184"/>
            <a:ext cx="2221338" cy="1260000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>
                <a:solidFill>
                  <a:srgbClr val="0F5494"/>
                </a:solidFill>
              </a:rPr>
              <a:t>Mobility &amp; transport services </a:t>
            </a:r>
          </a:p>
        </p:txBody>
      </p:sp>
      <p:sp>
        <p:nvSpPr>
          <p:cNvPr id="12" name="Chevron 11"/>
          <p:cNvSpPr/>
          <p:nvPr/>
        </p:nvSpPr>
        <p:spPr>
          <a:xfrm>
            <a:off x="3647728" y="188640"/>
            <a:ext cx="936104" cy="643940"/>
          </a:xfrm>
          <a:prstGeom prst="chevron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5" name="Chevron 34"/>
          <p:cNvSpPr/>
          <p:nvPr/>
        </p:nvSpPr>
        <p:spPr>
          <a:xfrm>
            <a:off x="6168008" y="156205"/>
            <a:ext cx="936104" cy="592943"/>
          </a:xfrm>
          <a:prstGeom prst="chevron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 b="0">
              <a:solidFill>
                <a:schemeClr val="tx1"/>
              </a:solidFill>
            </a:endParaRPr>
          </a:p>
        </p:txBody>
      </p:sp>
      <p:sp>
        <p:nvSpPr>
          <p:cNvPr id="36" name="Chevron 35"/>
          <p:cNvSpPr/>
          <p:nvPr/>
        </p:nvSpPr>
        <p:spPr>
          <a:xfrm>
            <a:off x="8688288" y="170270"/>
            <a:ext cx="936104" cy="594434"/>
          </a:xfrm>
          <a:prstGeom prst="chevron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 b="0">
              <a:solidFill>
                <a:schemeClr val="tx1"/>
              </a:solidFill>
            </a:endParaRPr>
          </a:p>
        </p:txBody>
      </p:sp>
      <p:sp>
        <p:nvSpPr>
          <p:cNvPr id="18" name="Right Arrow Callout 17"/>
          <p:cNvSpPr/>
          <p:nvPr/>
        </p:nvSpPr>
        <p:spPr>
          <a:xfrm>
            <a:off x="55127" y="276204"/>
            <a:ext cx="2064043" cy="6465164"/>
          </a:xfrm>
          <a:prstGeom prst="rightArrowCallout">
            <a:avLst>
              <a:gd name="adj1" fmla="val 23296"/>
              <a:gd name="adj2" fmla="val 26050"/>
              <a:gd name="adj3" fmla="val 21790"/>
              <a:gd name="adj4" fmla="val 71275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600" dirty="0">
                <a:solidFill>
                  <a:srgbClr val="0F5494"/>
                </a:solidFill>
              </a:rPr>
              <a:t>Entry </a:t>
            </a:r>
            <a:r>
              <a:rPr lang="en-IE" sz="1600" dirty="0" smtClean="0">
                <a:solidFill>
                  <a:srgbClr val="0F5494"/>
                </a:solidFill>
              </a:rPr>
              <a:t>point: </a:t>
            </a:r>
            <a:r>
              <a:rPr lang="en-IE" sz="1200" dirty="0" smtClean="0">
                <a:solidFill>
                  <a:srgbClr val="0F5494"/>
                </a:solidFill>
              </a:rPr>
              <a:t>country/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200" dirty="0" smtClean="0">
                <a:solidFill>
                  <a:srgbClr val="0F5494"/>
                </a:solidFill>
              </a:rPr>
              <a:t>regional programming</a:t>
            </a:r>
            <a:endParaRPr lang="en-IE" sz="1200" dirty="0">
              <a:solidFill>
                <a:srgbClr val="0F5494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19336" y="5179347"/>
            <a:ext cx="1360353" cy="1474338"/>
          </a:xfrm>
          <a:prstGeom prst="rect">
            <a:avLst/>
          </a:prstGeom>
          <a:solidFill>
            <a:srgbClr val="204787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Digital and</a:t>
            </a:r>
          </a:p>
          <a:p>
            <a:pPr algn="ctr"/>
            <a:r>
              <a:rPr lang="en-GB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Data Technologies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7716" y="3579611"/>
            <a:ext cx="1360353" cy="1493437"/>
          </a:xfrm>
          <a:prstGeom prst="rect">
            <a:avLst/>
          </a:prstGeom>
          <a:solidFill>
            <a:srgbClr val="204787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Alliances</a:t>
            </a:r>
          </a:p>
          <a:p>
            <a:pPr algn="ctr"/>
            <a:r>
              <a:rPr lang="en-US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for Sustainable</a:t>
            </a:r>
          </a:p>
          <a:p>
            <a:pPr algn="ctr"/>
            <a:r>
              <a:rPr lang="en-US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Growth and Jobs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7716" y="1974453"/>
            <a:ext cx="1360353" cy="1485954"/>
          </a:xfrm>
          <a:prstGeom prst="rect">
            <a:avLst/>
          </a:prstGeom>
          <a:solidFill>
            <a:srgbClr val="204787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Green Deals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768408" y="2698078"/>
            <a:ext cx="1528596" cy="273808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1100" b="0" dirty="0" smtClean="0">
                <a:solidFill>
                  <a:srgbClr val="0F5494"/>
                </a:solidFill>
              </a:rPr>
              <a:t>Guarantees</a:t>
            </a:r>
            <a:endParaRPr lang="en-IE" sz="1100" b="0" dirty="0">
              <a:solidFill>
                <a:srgbClr val="0F5494"/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 bwMode="auto">
          <a:xfrm>
            <a:off x="7198542" y="4005064"/>
            <a:ext cx="4993458" cy="50752"/>
          </a:xfrm>
          <a:prstGeom prst="line">
            <a:avLst/>
          </a:prstGeom>
          <a:ln w="38100">
            <a:solidFill>
              <a:srgbClr val="FFC0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 bwMode="auto">
          <a:xfrm flipV="1">
            <a:off x="7176120" y="5419428"/>
            <a:ext cx="5092688" cy="25796"/>
          </a:xfrm>
          <a:prstGeom prst="line">
            <a:avLst/>
          </a:prstGeom>
          <a:ln w="38100">
            <a:solidFill>
              <a:srgbClr val="FFC0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971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417" y="620689"/>
            <a:ext cx="10972800" cy="1296666"/>
          </a:xfrm>
        </p:spPr>
        <p:txBody>
          <a:bodyPr/>
          <a:lstStyle/>
          <a:p>
            <a:r>
              <a:rPr lang="en-IE" sz="2400" dirty="0" smtClean="0"/>
              <a:t>Supporting </a:t>
            </a:r>
            <a:r>
              <a:rPr lang="en-IE" sz="2400" dirty="0"/>
              <a:t>a level playing field in the transport sector in Africa: views from the European </a:t>
            </a:r>
            <a:r>
              <a:rPr lang="en-IE" sz="2400" dirty="0" smtClean="0"/>
              <a:t>companies</a:t>
            </a:r>
            <a:endParaRPr lang="en-IE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u="sng" dirty="0"/>
              <a:t>Panel discussion</a:t>
            </a:r>
            <a:r>
              <a:rPr lang="en-IE" dirty="0" smtClean="0"/>
              <a:t>: </a:t>
            </a:r>
            <a:r>
              <a:rPr lang="en-IE" dirty="0"/>
              <a:t>What do European companies expect from the EU aid to help develop railways and a clean and safe automotive industry in Africa?</a:t>
            </a:r>
            <a:endParaRPr lang="fr-BE" dirty="0"/>
          </a:p>
          <a:p>
            <a:endParaRPr lang="en-IE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579887"/>
              </p:ext>
            </p:extLst>
          </p:nvPr>
        </p:nvGraphicFramePr>
        <p:xfrm>
          <a:off x="695400" y="4102650"/>
          <a:ext cx="10585176" cy="18288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528392">
                  <a:extLst>
                    <a:ext uri="{9D8B030D-6E8A-4147-A177-3AD203B41FA5}">
                      <a16:colId xmlns:a16="http://schemas.microsoft.com/office/drawing/2014/main" val="2667508019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3489851067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42638372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E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Eduard Fernández</a:t>
                      </a:r>
                    </a:p>
                    <a:p>
                      <a:r>
                        <a:rPr lang="en-IE" i="1" dirty="0" smtClean="0"/>
                        <a:t>Executive Director</a:t>
                      </a:r>
                    </a:p>
                    <a:p>
                      <a:endParaRPr lang="en-IE" i="1" dirty="0" smtClean="0"/>
                    </a:p>
                    <a:p>
                      <a:r>
                        <a:rPr lang="en-IE" i="1" dirty="0" err="1" smtClean="0"/>
                        <a:t>CITA</a:t>
                      </a:r>
                      <a:r>
                        <a:rPr lang="en-IE" i="1" dirty="0" smtClean="0"/>
                        <a:t> – International Motor Vehicle Inspection</a:t>
                      </a:r>
                      <a:r>
                        <a:rPr lang="en-IE" i="1" baseline="0" dirty="0" smtClean="0"/>
                        <a:t> Committee</a:t>
                      </a:r>
                      <a:endParaRPr lang="en-IE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Massimo De Luca</a:t>
                      </a:r>
                    </a:p>
                    <a:p>
                      <a:r>
                        <a:rPr lang="en-IE" i="1" dirty="0" smtClean="0"/>
                        <a:t>Trade Affairs Officer - EPA</a:t>
                      </a:r>
                    </a:p>
                    <a:p>
                      <a:endParaRPr lang="en-IE" dirty="0" smtClean="0"/>
                    </a:p>
                    <a:p>
                      <a:r>
                        <a:rPr lang="en-IE" dirty="0" smtClean="0"/>
                        <a:t>DG TRADE</a:t>
                      </a:r>
                      <a:endParaRPr lang="en-I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Arturs</a:t>
                      </a:r>
                      <a:r>
                        <a:rPr lang="en-US" sz="2400" dirty="0" smtClean="0"/>
                        <a:t> </a:t>
                      </a:r>
                      <a:r>
                        <a:rPr lang="en-US" sz="2400" dirty="0" err="1" smtClean="0"/>
                        <a:t>Alksnis</a:t>
                      </a:r>
                      <a:endParaRPr lang="en-US" sz="2400" dirty="0" smtClean="0"/>
                    </a:p>
                    <a:p>
                      <a:r>
                        <a:rPr lang="en-US" i="1" dirty="0" smtClean="0"/>
                        <a:t>Public Affairs Manager 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err="1" smtClean="0"/>
                        <a:t>UNIFE</a:t>
                      </a:r>
                      <a:r>
                        <a:rPr lang="en-US" dirty="0" smtClean="0"/>
                        <a:t> - The European Rail Supply Industry Association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4229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25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8113690"/>
              </p:ext>
            </p:extLst>
          </p:nvPr>
        </p:nvGraphicFramePr>
        <p:xfrm>
          <a:off x="4367808" y="476672"/>
          <a:ext cx="7214592" cy="5433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9336" y="476672"/>
            <a:ext cx="4608512" cy="4248472"/>
          </a:xfrm>
        </p:spPr>
        <p:txBody>
          <a:bodyPr/>
          <a:lstStyle/>
          <a:p>
            <a:r>
              <a:rPr lang="en-IE" dirty="0" smtClean="0"/>
              <a:t>	</a:t>
            </a:r>
            <a:r>
              <a:rPr lang="en-IE" b="0" dirty="0" smtClean="0"/>
              <a:t>Industry dimension of the EU support to the transport sector: </a:t>
            </a:r>
            <a:r>
              <a:rPr lang="en-IE" dirty="0" smtClean="0"/>
              <a:t/>
            </a:r>
            <a:br>
              <a:rPr lang="en-IE" dirty="0" smtClean="0"/>
            </a:br>
            <a:r>
              <a:rPr lang="en-IE" dirty="0" smtClean="0"/>
              <a:t>a step by step process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45531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Diagram 38"/>
          <p:cNvGraphicFramePr/>
          <p:nvPr>
            <p:extLst>
              <p:ext uri="{D42A27DB-BD31-4B8C-83A1-F6EECF244321}">
                <p14:modId xmlns:p14="http://schemas.microsoft.com/office/powerpoint/2010/main" val="540612620"/>
              </p:ext>
            </p:extLst>
          </p:nvPr>
        </p:nvGraphicFramePr>
        <p:xfrm>
          <a:off x="7680176" y="1296070"/>
          <a:ext cx="2016224" cy="20882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2412057" y="44624"/>
            <a:ext cx="7572375" cy="3078479"/>
            <a:chOff x="-12700" y="-54694"/>
            <a:chExt cx="7572375" cy="3078479"/>
          </a:xfrm>
        </p:grpSpPr>
        <p:pic>
          <p:nvPicPr>
            <p:cNvPr id="5" name="Picture 4"/>
            <p:cNvPicPr>
              <a:picLocks noChangeAspect="1"/>
            </p:cNvPicPr>
            <p:nvPr userDrawn="1"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39" t="19663" r="8678" b="24708"/>
            <a:stretch/>
          </p:blipFill>
          <p:spPr>
            <a:xfrm>
              <a:off x="-12700" y="-54694"/>
              <a:ext cx="7572375" cy="3078479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775" y="89322"/>
              <a:ext cx="699375" cy="474210"/>
            </a:xfrm>
            <a:prstGeom prst="rect">
              <a:avLst/>
            </a:prstGeom>
          </p:spPr>
        </p:pic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9" r="392"/>
          <a:stretch/>
        </p:blipFill>
        <p:spPr>
          <a:xfrm>
            <a:off x="2414755" y="764704"/>
            <a:ext cx="5263621" cy="11898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711624" y="1336262"/>
            <a:ext cx="4538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kern="1200" dirty="0" smtClean="0">
                <a:solidFill>
                  <a:srgbClr val="59DD9E"/>
                </a:solidFill>
                <a:latin typeface="EC Square Sans Cond Pro" panose="020B0506040000020004" pitchFamily="34" charset="0"/>
                <a:ea typeface="+mn-ea"/>
                <a:cs typeface="+mn-cs"/>
              </a:rPr>
              <a:t>Transport sector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73835" y="952669"/>
            <a:ext cx="475251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cap="all" spc="100" baseline="0" dirty="0" smtClean="0">
                <a:solidFill>
                  <a:schemeClr val="bg1"/>
                </a:solidFill>
                <a:latin typeface="EC Square Sans Cond Pro" panose="020B0506040000020004" pitchFamily="34" charset="0"/>
              </a:rPr>
              <a:t>International </a:t>
            </a:r>
            <a:r>
              <a:rPr lang="en-GB" sz="2500" b="1" cap="all" spc="100" baseline="0" dirty="0" err="1" smtClean="0">
                <a:solidFill>
                  <a:schemeClr val="bg1"/>
                </a:solidFill>
                <a:latin typeface="EC Square Sans Cond Pro" panose="020B0506040000020004" pitchFamily="34" charset="0"/>
              </a:rPr>
              <a:t>PartneRships</a:t>
            </a:r>
            <a:endParaRPr lang="en-GB" sz="2500" b="1" cap="all" spc="100" baseline="0" dirty="0">
              <a:solidFill>
                <a:schemeClr val="bg1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11824" y="5373216"/>
            <a:ext cx="3488958" cy="1251446"/>
          </a:xfrm>
          <a:prstGeom prst="rect">
            <a:avLst/>
          </a:prstGeom>
          <a:solidFill>
            <a:srgbClr val="204787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28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Digital and</a:t>
            </a:r>
          </a:p>
          <a:p>
            <a:pPr algn="ctr"/>
            <a:r>
              <a:rPr lang="en-GB" sz="28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Data Technologies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524706" y="5398921"/>
            <a:ext cx="3488958" cy="1251446"/>
          </a:xfrm>
          <a:prstGeom prst="rect">
            <a:avLst/>
          </a:prstGeom>
          <a:solidFill>
            <a:srgbClr val="204787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8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Alliances</a:t>
            </a:r>
          </a:p>
          <a:p>
            <a:pPr algn="ctr"/>
            <a:r>
              <a:rPr lang="en-US" sz="28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for Sustainable</a:t>
            </a:r>
          </a:p>
          <a:p>
            <a:pPr algn="ctr"/>
            <a:r>
              <a:rPr lang="en-US" sz="28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Growth and Jobs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9376" y="5373216"/>
            <a:ext cx="3488958" cy="1251446"/>
          </a:xfrm>
          <a:prstGeom prst="rect">
            <a:avLst/>
          </a:prstGeom>
          <a:solidFill>
            <a:srgbClr val="204787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8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Green Deals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113999" y="3072139"/>
            <a:ext cx="2306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0" kern="1200" cap="all" baseline="0" dirty="0" smtClean="0">
                <a:solidFill>
                  <a:srgbClr val="224B8F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EU Interest</a:t>
            </a:r>
            <a:endParaRPr lang="en-GB" sz="13800" cap="all" baseline="0" dirty="0"/>
          </a:p>
        </p:txBody>
      </p:sp>
      <p:sp>
        <p:nvSpPr>
          <p:cNvPr id="25" name="TextBox 24"/>
          <p:cNvSpPr txBox="1"/>
          <p:nvPr/>
        </p:nvSpPr>
        <p:spPr>
          <a:xfrm>
            <a:off x="5072461" y="3975447"/>
            <a:ext cx="23916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600" b="0" cap="all" baseline="0">
                <a:solidFill>
                  <a:srgbClr val="224B8F"/>
                </a:solidFill>
                <a:latin typeface="EC Square Sans Cond Pro Medium" panose="020B0606000000020004" pitchFamily="34" charset="0"/>
              </a:defRPr>
            </a:lvl1pPr>
          </a:lstStyle>
          <a:p>
            <a:pPr algn="ctr"/>
            <a:r>
              <a:rPr lang="en-GB" sz="3200" dirty="0" smtClean="0"/>
              <a:t>EU </a:t>
            </a:r>
            <a:r>
              <a:rPr lang="en-GB" sz="3200" dirty="0"/>
              <a:t>Response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863752" y="2204864"/>
            <a:ext cx="4660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ctr">
              <a:defRPr sz="2400" b="0" cap="all" baseline="0">
                <a:solidFill>
                  <a:srgbClr val="224B8F"/>
                </a:solidFill>
                <a:latin typeface="EC Square Sans Cond Pro Medium" panose="020B0606000000020004" pitchFamily="34" charset="0"/>
              </a:defRPr>
            </a:lvl1pPr>
          </a:lstStyle>
          <a:p>
            <a:r>
              <a:rPr lang="en-GB" sz="3200" dirty="0" smtClean="0"/>
              <a:t>Country/REGION </a:t>
            </a:r>
            <a:r>
              <a:rPr lang="en-GB" sz="3200" dirty="0"/>
              <a:t>overview</a:t>
            </a:r>
          </a:p>
        </p:txBody>
      </p:sp>
      <p:sp>
        <p:nvSpPr>
          <p:cNvPr id="2" name="Down Arrow 1"/>
          <p:cNvSpPr/>
          <p:nvPr/>
        </p:nvSpPr>
        <p:spPr>
          <a:xfrm rot="3240269">
            <a:off x="4024026" y="4462050"/>
            <a:ext cx="1080120" cy="688069"/>
          </a:xfrm>
          <a:prstGeom prst="down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 b="0"/>
          </a:p>
        </p:txBody>
      </p:sp>
      <p:sp>
        <p:nvSpPr>
          <p:cNvPr id="28" name="Down Arrow 27"/>
          <p:cNvSpPr/>
          <p:nvPr/>
        </p:nvSpPr>
        <p:spPr>
          <a:xfrm>
            <a:off x="5711639" y="4567385"/>
            <a:ext cx="1080120" cy="688069"/>
          </a:xfrm>
          <a:prstGeom prst="down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 b="0"/>
          </a:p>
        </p:txBody>
      </p:sp>
      <p:sp>
        <p:nvSpPr>
          <p:cNvPr id="29" name="Down Arrow 28"/>
          <p:cNvSpPr/>
          <p:nvPr/>
        </p:nvSpPr>
        <p:spPr>
          <a:xfrm rot="19375388">
            <a:off x="7509939" y="4501114"/>
            <a:ext cx="1080120" cy="688069"/>
          </a:xfrm>
          <a:prstGeom prst="down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 b="0"/>
          </a:p>
        </p:txBody>
      </p:sp>
      <p:sp>
        <p:nvSpPr>
          <p:cNvPr id="3" name="Chevron 2"/>
          <p:cNvSpPr/>
          <p:nvPr/>
        </p:nvSpPr>
        <p:spPr>
          <a:xfrm rot="5400000">
            <a:off x="6036175" y="2552722"/>
            <a:ext cx="420424" cy="732821"/>
          </a:xfrm>
          <a:prstGeom prst="chevron">
            <a:avLst>
              <a:gd name="adj" fmla="val 28574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 b="0">
              <a:solidFill>
                <a:schemeClr val="dk1"/>
              </a:solidFill>
            </a:endParaRPr>
          </a:p>
        </p:txBody>
      </p:sp>
      <p:sp>
        <p:nvSpPr>
          <p:cNvPr id="31" name="Chevron 30"/>
          <p:cNvSpPr/>
          <p:nvPr/>
        </p:nvSpPr>
        <p:spPr>
          <a:xfrm rot="5400000">
            <a:off x="6041549" y="3428441"/>
            <a:ext cx="420424" cy="732821"/>
          </a:xfrm>
          <a:prstGeom prst="chevron">
            <a:avLst>
              <a:gd name="adj" fmla="val 28574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 b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86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2412057" y="44624"/>
            <a:ext cx="7572375" cy="3078479"/>
            <a:chOff x="-12700" y="-54694"/>
            <a:chExt cx="7572375" cy="3078479"/>
          </a:xfrm>
        </p:grpSpPr>
        <p:pic>
          <p:nvPicPr>
            <p:cNvPr id="33" name="Picture 32"/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39" t="19663" r="8678" b="24708"/>
            <a:stretch/>
          </p:blipFill>
          <p:spPr>
            <a:xfrm>
              <a:off x="-12700" y="-54694"/>
              <a:ext cx="7572375" cy="3078479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775" y="89322"/>
              <a:ext cx="699375" cy="474210"/>
            </a:xfrm>
            <a:prstGeom prst="rect">
              <a:avLst/>
            </a:prstGeom>
          </p:spPr>
        </p:pic>
      </p:grpSp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9" r="392"/>
          <a:stretch/>
        </p:blipFill>
        <p:spPr>
          <a:xfrm>
            <a:off x="2414755" y="764704"/>
            <a:ext cx="5263621" cy="1189821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2711624" y="1336262"/>
            <a:ext cx="4538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kern="1200" dirty="0" smtClean="0">
                <a:solidFill>
                  <a:srgbClr val="59DD9E"/>
                </a:solidFill>
                <a:latin typeface="EC Square Sans Cond Pro" panose="020B0506040000020004" pitchFamily="34" charset="0"/>
                <a:ea typeface="+mn-ea"/>
                <a:cs typeface="+mn-cs"/>
              </a:rPr>
              <a:t>Transport sector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673835" y="952669"/>
            <a:ext cx="475251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cap="all" spc="100" baseline="0" dirty="0" smtClean="0">
                <a:solidFill>
                  <a:schemeClr val="bg1"/>
                </a:solidFill>
                <a:latin typeface="EC Square Sans Cond Pro" panose="020B0506040000020004" pitchFamily="34" charset="0"/>
              </a:rPr>
              <a:t>International </a:t>
            </a:r>
            <a:r>
              <a:rPr lang="en-GB" sz="2500" b="1" cap="all" spc="100" baseline="0" dirty="0" err="1" smtClean="0">
                <a:solidFill>
                  <a:schemeClr val="bg1"/>
                </a:solidFill>
                <a:latin typeface="EC Square Sans Cond Pro" panose="020B0506040000020004" pitchFamily="34" charset="0"/>
              </a:rPr>
              <a:t>PartneRships</a:t>
            </a:r>
            <a:endParaRPr lang="en-GB" sz="2500" b="1" cap="all" spc="100" baseline="0" dirty="0">
              <a:solidFill>
                <a:schemeClr val="bg1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7" name="Text Placeholder 21"/>
          <p:cNvSpPr txBox="1">
            <a:spLocks/>
          </p:cNvSpPr>
          <p:nvPr/>
        </p:nvSpPr>
        <p:spPr>
          <a:xfrm>
            <a:off x="2404607" y="3067302"/>
            <a:ext cx="2340000" cy="776924"/>
          </a:xfrm>
          <a:prstGeom prst="rect">
            <a:avLst/>
          </a:prstGeom>
          <a:solidFill>
            <a:srgbClr val="3367BB"/>
          </a:solidFill>
          <a:effectLst/>
        </p:spPr>
        <p:txBody>
          <a:bodyPr tIns="72000" bIns="57600" anchor="t" anchorCtr="0">
            <a:noAutofit/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Tx/>
              <a:buNone/>
              <a:defRPr sz="1000" i="1">
                <a:solidFill>
                  <a:schemeClr val="bg1"/>
                </a:solidFill>
                <a:latin typeface="EC Square Sans Cond Pro" panose="020B0506040000020004" pitchFamily="34" charset="0"/>
                <a:ea typeface="+mn-ea"/>
                <a:cs typeface="+mn-cs"/>
              </a:defRPr>
            </a:lvl1pPr>
            <a:lvl2pPr marL="377967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FontTx/>
              <a:buNone/>
              <a:defRPr sz="1200" b="1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2pPr>
            <a:lvl3pPr marL="755934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3pPr>
            <a:lvl4pPr marL="1133901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4pPr>
            <a:lvl5pPr marL="1511869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400" b="0" kern="0" dirty="0" smtClean="0"/>
              <a:t>Green and smart cities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44432" y="2141118"/>
            <a:ext cx="2340000" cy="792000"/>
          </a:xfrm>
          <a:prstGeom prst="rect">
            <a:avLst/>
          </a:prstGeom>
          <a:solidFill>
            <a:srgbClr val="204787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Digital and</a:t>
            </a:r>
          </a:p>
          <a:p>
            <a:pPr algn="ctr"/>
            <a:r>
              <a:rPr lang="en-GB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Data Technologies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80136" y="2141118"/>
            <a:ext cx="2340000" cy="792000"/>
          </a:xfrm>
          <a:prstGeom prst="rect">
            <a:avLst/>
          </a:prstGeom>
          <a:solidFill>
            <a:srgbClr val="204787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Alliances</a:t>
            </a:r>
          </a:p>
          <a:p>
            <a:pPr algn="ctr"/>
            <a:r>
              <a:rPr lang="en-US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for Sustainable</a:t>
            </a:r>
          </a:p>
          <a:p>
            <a:pPr algn="ctr"/>
            <a:r>
              <a:rPr lang="en-US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Growth and Jobs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412056" y="2132856"/>
            <a:ext cx="2340000" cy="792000"/>
          </a:xfrm>
          <a:prstGeom prst="rect">
            <a:avLst/>
          </a:prstGeom>
          <a:solidFill>
            <a:srgbClr val="204787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Green Deals</a:t>
            </a:r>
          </a:p>
        </p:txBody>
      </p:sp>
      <p:sp>
        <p:nvSpPr>
          <p:cNvPr id="22" name="Text Placeholder 21"/>
          <p:cNvSpPr txBox="1">
            <a:spLocks/>
          </p:cNvSpPr>
          <p:nvPr/>
        </p:nvSpPr>
        <p:spPr>
          <a:xfrm>
            <a:off x="2412056" y="3975813"/>
            <a:ext cx="2340000" cy="776924"/>
          </a:xfrm>
          <a:prstGeom prst="rect">
            <a:avLst/>
          </a:prstGeom>
          <a:solidFill>
            <a:srgbClr val="3367BB"/>
          </a:solidFill>
          <a:effectLst/>
        </p:spPr>
        <p:txBody>
          <a:bodyPr tIns="72000" bIns="57600" anchor="t" anchorCtr="0">
            <a:noAutofit/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Tx/>
              <a:buNone/>
              <a:defRPr sz="1000" i="1">
                <a:solidFill>
                  <a:schemeClr val="bg1"/>
                </a:solidFill>
                <a:latin typeface="EC Square Sans Cond Pro" panose="020B0506040000020004" pitchFamily="34" charset="0"/>
                <a:ea typeface="+mn-ea"/>
                <a:cs typeface="+mn-cs"/>
              </a:defRPr>
            </a:lvl1pPr>
            <a:lvl2pPr marL="377967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FontTx/>
              <a:buNone/>
              <a:defRPr sz="1200" b="1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2pPr>
            <a:lvl3pPr marL="755934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3pPr>
            <a:lvl4pPr marL="1133901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4pPr>
            <a:lvl5pPr marL="1511869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400" b="0" kern="0" dirty="0" smtClean="0"/>
              <a:t>Sustainable energy</a:t>
            </a:r>
          </a:p>
        </p:txBody>
      </p:sp>
      <p:sp>
        <p:nvSpPr>
          <p:cNvPr id="23" name="Text Placeholder 21"/>
          <p:cNvSpPr txBox="1">
            <a:spLocks/>
          </p:cNvSpPr>
          <p:nvPr/>
        </p:nvSpPr>
        <p:spPr>
          <a:xfrm>
            <a:off x="2404607" y="4884325"/>
            <a:ext cx="2340000" cy="776924"/>
          </a:xfrm>
          <a:prstGeom prst="rect">
            <a:avLst/>
          </a:prstGeom>
          <a:solidFill>
            <a:srgbClr val="3367BB"/>
          </a:solidFill>
          <a:effectLst/>
        </p:spPr>
        <p:txBody>
          <a:bodyPr tIns="72000" bIns="57600" anchor="t" anchorCtr="0">
            <a:noAutofit/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Tx/>
              <a:buNone/>
              <a:defRPr sz="1000" i="1">
                <a:solidFill>
                  <a:schemeClr val="bg1"/>
                </a:solidFill>
                <a:latin typeface="EC Square Sans Cond Pro" panose="020B0506040000020004" pitchFamily="34" charset="0"/>
                <a:ea typeface="+mn-ea"/>
                <a:cs typeface="+mn-cs"/>
              </a:defRPr>
            </a:lvl1pPr>
            <a:lvl2pPr marL="377967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FontTx/>
              <a:buNone/>
              <a:defRPr sz="1200" b="1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2pPr>
            <a:lvl3pPr marL="755934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3pPr>
            <a:lvl4pPr marL="1133901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4pPr>
            <a:lvl5pPr marL="1511869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400" b="0" kern="0" dirty="0" smtClean="0"/>
              <a:t>From farms to forks</a:t>
            </a:r>
          </a:p>
        </p:txBody>
      </p:sp>
      <p:sp>
        <p:nvSpPr>
          <p:cNvPr id="25" name="Text Placeholder 21"/>
          <p:cNvSpPr txBox="1">
            <a:spLocks/>
          </p:cNvSpPr>
          <p:nvPr/>
        </p:nvSpPr>
        <p:spPr>
          <a:xfrm>
            <a:off x="4980136" y="3067302"/>
            <a:ext cx="2340000" cy="776924"/>
          </a:xfrm>
          <a:prstGeom prst="rect">
            <a:avLst/>
          </a:prstGeom>
          <a:solidFill>
            <a:srgbClr val="3367BB"/>
          </a:solidFill>
          <a:effectLst/>
        </p:spPr>
        <p:txBody>
          <a:bodyPr tIns="72000" bIns="57600" anchor="t" anchorCtr="0">
            <a:noAutofit/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Tx/>
              <a:buNone/>
              <a:defRPr sz="1000" i="1">
                <a:solidFill>
                  <a:schemeClr val="bg1"/>
                </a:solidFill>
                <a:latin typeface="EC Square Sans Cond Pro" panose="020B0506040000020004" pitchFamily="34" charset="0"/>
                <a:ea typeface="+mn-ea"/>
                <a:cs typeface="+mn-cs"/>
              </a:defRPr>
            </a:lvl1pPr>
            <a:lvl2pPr marL="377967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FontTx/>
              <a:buNone/>
              <a:defRPr sz="1200" b="1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2pPr>
            <a:lvl3pPr marL="755934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3pPr>
            <a:lvl4pPr marL="1133901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4pPr>
            <a:lvl5pPr marL="1511869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400" b="0" kern="0" dirty="0" smtClean="0"/>
              <a:t>Sustainable investment and de-risking, including key enable infrastructure</a:t>
            </a:r>
          </a:p>
        </p:txBody>
      </p:sp>
      <p:sp>
        <p:nvSpPr>
          <p:cNvPr id="28" name="Text Placeholder 21"/>
          <p:cNvSpPr txBox="1">
            <a:spLocks/>
          </p:cNvSpPr>
          <p:nvPr/>
        </p:nvSpPr>
        <p:spPr>
          <a:xfrm>
            <a:off x="4985290" y="3975813"/>
            <a:ext cx="2340000" cy="776924"/>
          </a:xfrm>
          <a:prstGeom prst="rect">
            <a:avLst/>
          </a:prstGeom>
          <a:solidFill>
            <a:srgbClr val="3367BB"/>
          </a:solidFill>
          <a:effectLst/>
        </p:spPr>
        <p:txBody>
          <a:bodyPr tIns="72000" bIns="57600" anchor="t" anchorCtr="0">
            <a:noAutofit/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Tx/>
              <a:buNone/>
              <a:defRPr sz="1000" i="1">
                <a:solidFill>
                  <a:schemeClr val="bg1"/>
                </a:solidFill>
                <a:latin typeface="EC Square Sans Cond Pro" panose="020B0506040000020004" pitchFamily="34" charset="0"/>
                <a:ea typeface="+mn-ea"/>
                <a:cs typeface="+mn-cs"/>
              </a:defRPr>
            </a:lvl1pPr>
            <a:lvl2pPr marL="377967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FontTx/>
              <a:buNone/>
              <a:defRPr sz="1200" b="1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2pPr>
            <a:lvl3pPr marL="755934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3pPr>
            <a:lvl4pPr marL="1133901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4pPr>
            <a:lvl5pPr marL="1511869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400" b="0" kern="0" dirty="0" smtClean="0"/>
              <a:t>Creation of decent jobs </a:t>
            </a:r>
          </a:p>
          <a:p>
            <a:r>
              <a:rPr lang="en-US" sz="1400" b="0" kern="0" dirty="0" smtClean="0"/>
              <a:t>Education and skills</a:t>
            </a:r>
          </a:p>
        </p:txBody>
      </p:sp>
      <p:sp>
        <p:nvSpPr>
          <p:cNvPr id="29" name="Text Placeholder 21"/>
          <p:cNvSpPr txBox="1">
            <a:spLocks/>
          </p:cNvSpPr>
          <p:nvPr/>
        </p:nvSpPr>
        <p:spPr>
          <a:xfrm>
            <a:off x="4992739" y="4884324"/>
            <a:ext cx="2340000" cy="776924"/>
          </a:xfrm>
          <a:prstGeom prst="rect">
            <a:avLst/>
          </a:prstGeom>
          <a:solidFill>
            <a:srgbClr val="3367BB"/>
          </a:solidFill>
          <a:effectLst/>
        </p:spPr>
        <p:txBody>
          <a:bodyPr tIns="72000" bIns="57600" anchor="t" anchorCtr="0">
            <a:noAutofit/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Tx/>
              <a:buNone/>
              <a:defRPr sz="1000" i="1">
                <a:solidFill>
                  <a:schemeClr val="bg1"/>
                </a:solidFill>
                <a:latin typeface="EC Square Sans Cond Pro" panose="020B0506040000020004" pitchFamily="34" charset="0"/>
                <a:ea typeface="+mn-ea"/>
                <a:cs typeface="+mn-cs"/>
              </a:defRPr>
            </a:lvl1pPr>
            <a:lvl2pPr marL="377967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FontTx/>
              <a:buNone/>
              <a:defRPr sz="1200" b="1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2pPr>
            <a:lvl3pPr marL="755934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3pPr>
            <a:lvl4pPr marL="1133901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4pPr>
            <a:lvl5pPr marL="1511869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400" b="0" kern="0" dirty="0" smtClean="0"/>
              <a:t>Business environment and investment climate</a:t>
            </a:r>
          </a:p>
        </p:txBody>
      </p:sp>
      <p:sp>
        <p:nvSpPr>
          <p:cNvPr id="30" name="Text Placeholder 21"/>
          <p:cNvSpPr txBox="1">
            <a:spLocks/>
          </p:cNvSpPr>
          <p:nvPr/>
        </p:nvSpPr>
        <p:spPr>
          <a:xfrm>
            <a:off x="4985290" y="5792836"/>
            <a:ext cx="2340000" cy="776924"/>
          </a:xfrm>
          <a:prstGeom prst="rect">
            <a:avLst/>
          </a:prstGeom>
          <a:solidFill>
            <a:srgbClr val="3367BB"/>
          </a:solidFill>
          <a:effectLst/>
        </p:spPr>
        <p:txBody>
          <a:bodyPr tIns="72000" bIns="57600" anchor="t" anchorCtr="0">
            <a:noAutofit/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Tx/>
              <a:buNone/>
              <a:defRPr sz="1000" i="1">
                <a:solidFill>
                  <a:schemeClr val="bg1"/>
                </a:solidFill>
                <a:latin typeface="EC Square Sans Cond Pro" panose="020B0506040000020004" pitchFamily="34" charset="0"/>
                <a:ea typeface="+mn-ea"/>
                <a:cs typeface="+mn-cs"/>
              </a:defRPr>
            </a:lvl1pPr>
            <a:lvl2pPr marL="377967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FontTx/>
              <a:buNone/>
              <a:defRPr sz="1200" b="1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2pPr>
            <a:lvl3pPr marL="755934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3pPr>
            <a:lvl4pPr marL="1133901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4pPr>
            <a:lvl5pPr marL="1511869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400" b="0" kern="0" dirty="0" smtClean="0"/>
              <a:t>Regional economic integration, trade and connectivity</a:t>
            </a:r>
          </a:p>
        </p:txBody>
      </p:sp>
      <p:sp>
        <p:nvSpPr>
          <p:cNvPr id="40" name="Text Placeholder 21"/>
          <p:cNvSpPr txBox="1">
            <a:spLocks/>
          </p:cNvSpPr>
          <p:nvPr/>
        </p:nvSpPr>
        <p:spPr>
          <a:xfrm>
            <a:off x="7644432" y="3067302"/>
            <a:ext cx="2340000" cy="776924"/>
          </a:xfrm>
          <a:prstGeom prst="rect">
            <a:avLst/>
          </a:prstGeom>
          <a:solidFill>
            <a:srgbClr val="3367BB"/>
          </a:solidFill>
          <a:effectLst/>
        </p:spPr>
        <p:txBody>
          <a:bodyPr tIns="72000" bIns="57600" anchor="t" anchorCtr="0">
            <a:noAutofit/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Tx/>
              <a:buNone/>
              <a:defRPr sz="1000" i="1">
                <a:solidFill>
                  <a:schemeClr val="bg1"/>
                </a:solidFill>
                <a:latin typeface="EC Square Sans Cond Pro" panose="020B0506040000020004" pitchFamily="34" charset="0"/>
                <a:ea typeface="+mn-ea"/>
                <a:cs typeface="+mn-cs"/>
              </a:defRPr>
            </a:lvl1pPr>
            <a:lvl2pPr marL="377967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FontTx/>
              <a:buNone/>
              <a:defRPr sz="1200" b="1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2pPr>
            <a:lvl3pPr marL="755934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3pPr>
            <a:lvl4pPr marL="1133901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4pPr>
            <a:lvl5pPr marL="1511869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200">
                <a:solidFill>
                  <a:schemeClr val="bg1"/>
                </a:solidFill>
                <a:latin typeface="EC Square Sans Cond Pro Medium" panose="020B0606000000020004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400" b="0" kern="0" dirty="0" smtClean="0"/>
              <a:t>E-services, e-governance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951984" y="3562095"/>
            <a:ext cx="1944216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IE" sz="1200" b="0" dirty="0" smtClean="0">
                <a:solidFill>
                  <a:srgbClr val="0F5494"/>
                </a:solidFill>
              </a:rPr>
              <a:t>Roads, railways, ports, airports,…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929774" y="4543893"/>
            <a:ext cx="1901613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IE" sz="1200" b="0" dirty="0" smtClean="0">
                <a:solidFill>
                  <a:srgbClr val="0F5494"/>
                </a:solidFill>
              </a:rPr>
              <a:t>Cleaner vehicles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929774" y="5517232"/>
            <a:ext cx="1892820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IE" sz="1200" b="0" dirty="0" smtClean="0">
                <a:solidFill>
                  <a:srgbClr val="0F5494"/>
                </a:solidFill>
              </a:rPr>
              <a:t>Rural mobility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929774" y="3608164"/>
            <a:ext cx="1909997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IE" sz="1200" b="0" dirty="0" smtClean="0">
                <a:solidFill>
                  <a:srgbClr val="0F5494"/>
                </a:solidFill>
              </a:rPr>
              <a:t>Urban mobility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951985" y="4533371"/>
            <a:ext cx="1944216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IE" sz="1200" b="0" dirty="0" smtClean="0">
                <a:solidFill>
                  <a:srgbClr val="0F5494"/>
                </a:solidFill>
              </a:rPr>
              <a:t>Transport industry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951984" y="5456257"/>
            <a:ext cx="1944216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IE" sz="1200" b="0" dirty="0" smtClean="0">
                <a:solidFill>
                  <a:srgbClr val="0F5494"/>
                </a:solidFill>
              </a:rPr>
              <a:t>Transport industry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951984" y="6342362"/>
            <a:ext cx="1944216" cy="461665"/>
          </a:xfrm>
          <a:prstGeom prst="rect">
            <a:avLst/>
          </a:prstGeom>
          <a:solidFill>
            <a:srgbClr val="FFC0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IE" sz="1200" b="0" dirty="0" smtClean="0">
                <a:solidFill>
                  <a:srgbClr val="0F5494"/>
                </a:solidFill>
              </a:rPr>
              <a:t>Transport facilitation, corridors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450532" y="3547333"/>
            <a:ext cx="1944216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IE" sz="1200" b="0" dirty="0" smtClean="0">
                <a:solidFill>
                  <a:srgbClr val="0F5494"/>
                </a:solidFill>
              </a:rPr>
              <a:t>Logistics, urban mobility, …</a:t>
            </a:r>
          </a:p>
        </p:txBody>
      </p:sp>
      <p:sp>
        <p:nvSpPr>
          <p:cNvPr id="50" name="Rectangle 49"/>
          <p:cNvSpPr/>
          <p:nvPr/>
        </p:nvSpPr>
        <p:spPr>
          <a:xfrm>
            <a:off x="9025590" y="5009400"/>
            <a:ext cx="26219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1F497D"/>
                </a:solidFill>
                <a:latin typeface="EC Square Sans Pro Medium" panose="020B05000000000200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Task Force on Transport and </a:t>
            </a:r>
            <a:r>
              <a:rPr lang="en-US" sz="1200" dirty="0" smtClean="0">
                <a:solidFill>
                  <a:srgbClr val="1F497D"/>
                </a:solidFill>
                <a:latin typeface="EC Square Sans Pro Medium" panose="020B05000000000200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Connectivity:</a:t>
            </a:r>
          </a:p>
          <a:p>
            <a:pPr marL="285750" indent="-285750">
              <a:buFontTx/>
              <a:buChar char="-"/>
            </a:pPr>
            <a:r>
              <a:rPr lang="en-US" sz="1200" b="0" dirty="0" smtClean="0">
                <a:solidFill>
                  <a:srgbClr val="1F497D"/>
                </a:solidFill>
                <a:latin typeface="EC Square Sans Pro Medium" panose="020B0500000000020004" pitchFamily="34" charset="0"/>
                <a:cs typeface="Times New Roman" panose="02020603050405020304" pitchFamily="18" charset="0"/>
              </a:rPr>
              <a:t>Connectivity and infrastructure</a:t>
            </a:r>
          </a:p>
          <a:p>
            <a:pPr marL="285750" indent="-285750">
              <a:buFontTx/>
              <a:buChar char="-"/>
            </a:pPr>
            <a:r>
              <a:rPr lang="en-US" sz="1200" b="0" dirty="0" smtClean="0">
                <a:solidFill>
                  <a:srgbClr val="1F497D"/>
                </a:solidFill>
                <a:latin typeface="EC Square Sans Pro Medium" panose="020B0500000000020004" pitchFamily="34" charset="0"/>
                <a:cs typeface="Times New Roman" panose="02020603050405020304" pitchFamily="18" charset="0"/>
              </a:rPr>
              <a:t>Road safety</a:t>
            </a:r>
          </a:p>
          <a:p>
            <a:pPr marL="285750" indent="-285750">
              <a:buFontTx/>
              <a:buChar char="-"/>
            </a:pPr>
            <a:r>
              <a:rPr lang="en-US" sz="1200" b="0" dirty="0" smtClean="0">
                <a:solidFill>
                  <a:srgbClr val="1F497D"/>
                </a:solidFill>
                <a:latin typeface="EC Square Sans Pro Medium" panose="020B0500000000020004" pitchFamily="34" charset="0"/>
                <a:cs typeface="Times New Roman" panose="02020603050405020304" pitchFamily="18" charset="0"/>
              </a:rPr>
              <a:t>Aviation</a:t>
            </a:r>
            <a:endParaRPr lang="en-IE" sz="1200" b="0" dirty="0">
              <a:latin typeface="EC Square Sans Pro Medium" panose="020B0500000000020004" pitchFamily="34" charset="0"/>
            </a:endParaRP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0336" y="4584952"/>
            <a:ext cx="2583177" cy="405756"/>
          </a:xfrm>
          <a:prstGeom prst="rect">
            <a:avLst/>
          </a:prstGeom>
        </p:spPr>
      </p:pic>
      <p:graphicFrame>
        <p:nvGraphicFramePr>
          <p:cNvPr id="52" name="Diagram 51"/>
          <p:cNvGraphicFramePr/>
          <p:nvPr>
            <p:extLst>
              <p:ext uri="{D42A27DB-BD31-4B8C-83A1-F6EECF244321}">
                <p14:modId xmlns:p14="http://schemas.microsoft.com/office/powerpoint/2010/main" val="445316746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08281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0" grpId="0"/>
      <p:bldGraphic spid="52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716" y="476672"/>
            <a:ext cx="10972800" cy="936625"/>
          </a:xfrm>
        </p:spPr>
        <p:txBody>
          <a:bodyPr/>
          <a:lstStyle/>
          <a:p>
            <a:r>
              <a:rPr lang="en-IE" dirty="0" smtClean="0"/>
              <a:t>Back to the basics and beyond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1716" y="1268759"/>
            <a:ext cx="10972800" cy="4881735"/>
          </a:xfrm>
        </p:spPr>
        <p:txBody>
          <a:bodyPr/>
          <a:lstStyle/>
          <a:p>
            <a:pPr lvl="0"/>
            <a:r>
              <a:rPr lang="en-GB" u="sng" dirty="0"/>
              <a:t>Back to the basics</a:t>
            </a:r>
            <a:r>
              <a:rPr lang="en-GB" dirty="0"/>
              <a:t>: </a:t>
            </a:r>
            <a:endParaRPr lang="en-GB" dirty="0" smtClean="0"/>
          </a:p>
          <a:p>
            <a:pPr lvl="1"/>
            <a:r>
              <a:rPr lang="en-GB" dirty="0" smtClean="0"/>
              <a:t>Projects and maintenance </a:t>
            </a:r>
            <a:r>
              <a:rPr lang="en-GB" b="0" dirty="0" smtClean="0"/>
              <a:t>(project </a:t>
            </a:r>
            <a:r>
              <a:rPr lang="en-GB" b="0" dirty="0"/>
              <a:t>preparation and implementation, </a:t>
            </a:r>
            <a:r>
              <a:rPr lang="en-GB" b="0" dirty="0" smtClean="0"/>
              <a:t>maintenance, load control,…) </a:t>
            </a:r>
          </a:p>
          <a:p>
            <a:pPr lvl="1"/>
            <a:r>
              <a:rPr lang="en-GB" dirty="0" smtClean="0"/>
              <a:t>Transport corridors </a:t>
            </a:r>
            <a:r>
              <a:rPr lang="en-GB" b="0" dirty="0" smtClean="0"/>
              <a:t>(</a:t>
            </a:r>
            <a:r>
              <a:rPr lang="en-GB" b="0" dirty="0"/>
              <a:t>investment plans, observatories, border </a:t>
            </a:r>
            <a:r>
              <a:rPr lang="en-GB" b="0" dirty="0" smtClean="0"/>
              <a:t>facilitation, smart corridors,…)</a:t>
            </a:r>
          </a:p>
          <a:p>
            <a:pPr lvl="1"/>
            <a:r>
              <a:rPr lang="en-GB" dirty="0" smtClean="0"/>
              <a:t>Rural transport </a:t>
            </a:r>
            <a:r>
              <a:rPr lang="en-GB" b="0" dirty="0" smtClean="0"/>
              <a:t>(unlock production areas, decentralised road management, vulnerable groups,…)</a:t>
            </a:r>
            <a:endParaRPr lang="en-GB" dirty="0" smtClean="0"/>
          </a:p>
          <a:p>
            <a:r>
              <a:rPr lang="en-GB" u="sng" dirty="0" smtClean="0"/>
              <a:t>Beyond (emerging issues)</a:t>
            </a:r>
            <a:r>
              <a:rPr lang="en-GB" dirty="0" smtClean="0"/>
              <a:t>: </a:t>
            </a:r>
          </a:p>
          <a:p>
            <a:pPr lvl="1"/>
            <a:r>
              <a:rPr lang="en-GB" dirty="0"/>
              <a:t>Urban mobility</a:t>
            </a:r>
            <a:endParaRPr lang="en-IE" dirty="0"/>
          </a:p>
          <a:p>
            <a:pPr lvl="1"/>
            <a:r>
              <a:rPr lang="en-GB" dirty="0" smtClean="0"/>
              <a:t>Road </a:t>
            </a:r>
            <a:r>
              <a:rPr lang="en-GB" dirty="0"/>
              <a:t>safety </a:t>
            </a:r>
          </a:p>
          <a:p>
            <a:pPr lvl="1"/>
            <a:r>
              <a:rPr lang="en-GB" dirty="0"/>
              <a:t>Railways </a:t>
            </a:r>
          </a:p>
          <a:p>
            <a:pPr lvl="1"/>
            <a:r>
              <a:rPr lang="en-GB" dirty="0" smtClean="0"/>
              <a:t>Cleaner </a:t>
            </a:r>
            <a:r>
              <a:rPr lang="en-GB" dirty="0"/>
              <a:t>vehicles </a:t>
            </a:r>
          </a:p>
          <a:p>
            <a:pPr lvl="1"/>
            <a:r>
              <a:rPr lang="en-GB" dirty="0" smtClean="0"/>
              <a:t>Air and maritime transport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99456" y="6150495"/>
            <a:ext cx="7560840" cy="461665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Digital is in our blood !</a:t>
            </a:r>
          </a:p>
        </p:txBody>
      </p:sp>
    </p:spTree>
    <p:extLst>
      <p:ext uri="{BB962C8B-B14F-4D97-AF65-F5344CB8AC3E}">
        <p14:creationId xmlns:p14="http://schemas.microsoft.com/office/powerpoint/2010/main" val="383092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91344" y="989190"/>
            <a:ext cx="11881319" cy="5680170"/>
            <a:chOff x="1334377" y="408894"/>
            <a:chExt cx="9451237" cy="5680170"/>
          </a:xfrm>
        </p:grpSpPr>
        <p:sp>
          <p:nvSpPr>
            <p:cNvPr id="3" name="Freeform 2"/>
            <p:cNvSpPr/>
            <p:nvPr/>
          </p:nvSpPr>
          <p:spPr>
            <a:xfrm>
              <a:off x="1334377" y="408894"/>
              <a:ext cx="4713834" cy="2828300"/>
            </a:xfrm>
            <a:custGeom>
              <a:avLst/>
              <a:gdLst>
                <a:gd name="connsiteX0" fmla="*/ 0 w 4713834"/>
                <a:gd name="connsiteY0" fmla="*/ 0 h 2828300"/>
                <a:gd name="connsiteX1" fmla="*/ 4713834 w 4713834"/>
                <a:gd name="connsiteY1" fmla="*/ 0 h 2828300"/>
                <a:gd name="connsiteX2" fmla="*/ 4713834 w 4713834"/>
                <a:gd name="connsiteY2" fmla="*/ 2828300 h 2828300"/>
                <a:gd name="connsiteX3" fmla="*/ 0 w 4713834"/>
                <a:gd name="connsiteY3" fmla="*/ 2828300 h 2828300"/>
                <a:gd name="connsiteX4" fmla="*/ 0 w 4713834"/>
                <a:gd name="connsiteY4" fmla="*/ 0 h 282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3834" h="2828300">
                  <a:moveTo>
                    <a:pt x="0" y="0"/>
                  </a:moveTo>
                  <a:lnTo>
                    <a:pt x="4713834" y="0"/>
                  </a:lnTo>
                  <a:lnTo>
                    <a:pt x="4713834" y="2828300"/>
                  </a:lnTo>
                  <a:lnTo>
                    <a:pt x="0" y="28283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t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 dirty="0" smtClean="0">
                  <a:solidFill>
                    <a:srgbClr val="0F5494"/>
                  </a:solidFill>
                </a:rPr>
                <a:t>Investments &amp; asset management </a:t>
              </a: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b="0" kern="1200" dirty="0" smtClean="0">
                  <a:solidFill>
                    <a:schemeClr val="tx1"/>
                  </a:solidFill>
                </a:rPr>
                <a:t> </a:t>
              </a: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500" b="0" kern="1200" dirty="0">
                <a:solidFill>
                  <a:schemeClr val="tx1"/>
                </a:solidFill>
              </a:endParaRPr>
            </a:p>
          </p:txBody>
        </p:sp>
        <p:sp>
          <p:nvSpPr>
            <p:cNvPr id="4" name="Freeform 3"/>
            <p:cNvSpPr/>
            <p:nvPr/>
          </p:nvSpPr>
          <p:spPr>
            <a:xfrm>
              <a:off x="6071780" y="408894"/>
              <a:ext cx="4713834" cy="2828300"/>
            </a:xfrm>
            <a:custGeom>
              <a:avLst/>
              <a:gdLst>
                <a:gd name="connsiteX0" fmla="*/ 0 w 4713834"/>
                <a:gd name="connsiteY0" fmla="*/ 0 h 2828300"/>
                <a:gd name="connsiteX1" fmla="*/ 4713834 w 4713834"/>
                <a:gd name="connsiteY1" fmla="*/ 0 h 2828300"/>
                <a:gd name="connsiteX2" fmla="*/ 4713834 w 4713834"/>
                <a:gd name="connsiteY2" fmla="*/ 2828300 h 2828300"/>
                <a:gd name="connsiteX3" fmla="*/ 0 w 4713834"/>
                <a:gd name="connsiteY3" fmla="*/ 2828300 h 2828300"/>
                <a:gd name="connsiteX4" fmla="*/ 0 w 4713834"/>
                <a:gd name="connsiteY4" fmla="*/ 0 h 282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3834" h="2828300">
                  <a:moveTo>
                    <a:pt x="0" y="0"/>
                  </a:moveTo>
                  <a:lnTo>
                    <a:pt x="4713834" y="0"/>
                  </a:lnTo>
                  <a:lnTo>
                    <a:pt x="4713834" y="2828300"/>
                  </a:lnTo>
                  <a:lnTo>
                    <a:pt x="0" y="28283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1085675"/>
                <a:satOff val="3732"/>
                <a:lumOff val="-17909"/>
                <a:alphaOff val="0"/>
              </a:schemeClr>
            </a:fillRef>
            <a:effectRef idx="0">
              <a:schemeClr val="accent5">
                <a:hueOff val="1085675"/>
                <a:satOff val="3732"/>
                <a:lumOff val="-1790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t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dirty="0">
                  <a:solidFill>
                    <a:srgbClr val="0F5494"/>
                  </a:solidFill>
                </a:rPr>
                <a:t>Mobility &amp;</a:t>
              </a:r>
              <a:r>
                <a:rPr lang="en-US" sz="1800" dirty="0" smtClean="0">
                  <a:solidFill>
                    <a:srgbClr val="0F5494"/>
                  </a:solidFill>
                </a:rPr>
                <a:t> </a:t>
              </a:r>
              <a:r>
                <a:rPr lang="en-US" sz="1800" dirty="0">
                  <a:solidFill>
                    <a:srgbClr val="0F5494"/>
                  </a:solidFill>
                </a:rPr>
                <a:t>transport services </a:t>
              </a:r>
            </a:p>
          </p:txBody>
        </p:sp>
        <p:sp>
          <p:nvSpPr>
            <p:cNvPr id="5" name="Freeform 4"/>
            <p:cNvSpPr/>
            <p:nvPr/>
          </p:nvSpPr>
          <p:spPr>
            <a:xfrm>
              <a:off x="1334377" y="3260764"/>
              <a:ext cx="4713834" cy="2828300"/>
            </a:xfrm>
            <a:custGeom>
              <a:avLst/>
              <a:gdLst>
                <a:gd name="connsiteX0" fmla="*/ 0 w 4713834"/>
                <a:gd name="connsiteY0" fmla="*/ 0 h 2828300"/>
                <a:gd name="connsiteX1" fmla="*/ 4713834 w 4713834"/>
                <a:gd name="connsiteY1" fmla="*/ 0 h 2828300"/>
                <a:gd name="connsiteX2" fmla="*/ 4713834 w 4713834"/>
                <a:gd name="connsiteY2" fmla="*/ 2828300 h 2828300"/>
                <a:gd name="connsiteX3" fmla="*/ 0 w 4713834"/>
                <a:gd name="connsiteY3" fmla="*/ 2828300 h 2828300"/>
                <a:gd name="connsiteX4" fmla="*/ 0 w 4713834"/>
                <a:gd name="connsiteY4" fmla="*/ 0 h 282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3834" h="2828300">
                  <a:moveTo>
                    <a:pt x="0" y="0"/>
                  </a:moveTo>
                  <a:lnTo>
                    <a:pt x="4713834" y="0"/>
                  </a:lnTo>
                  <a:lnTo>
                    <a:pt x="4713834" y="2828300"/>
                  </a:lnTo>
                  <a:lnTo>
                    <a:pt x="0" y="28283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2171351"/>
                <a:satOff val="7464"/>
                <a:lumOff val="-35817"/>
                <a:alphaOff val="0"/>
              </a:schemeClr>
            </a:fillRef>
            <a:effectRef idx="0">
              <a:schemeClr val="accent5">
                <a:hueOff val="2171351"/>
                <a:satOff val="7464"/>
                <a:lumOff val="-35817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t" anchorCtr="0">
              <a:noAutofit/>
            </a:bodyPr>
            <a:lstStyle/>
            <a:p>
              <a:pPr lvl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dirty="0">
                  <a:solidFill>
                    <a:schemeClr val="bg1"/>
                  </a:solidFill>
                </a:rPr>
                <a:t>Transport </a:t>
              </a:r>
              <a:r>
                <a:rPr lang="en-US" sz="1800" dirty="0" smtClean="0">
                  <a:solidFill>
                    <a:schemeClr val="bg1"/>
                  </a:solidFill>
                </a:rPr>
                <a:t>facilitation </a:t>
              </a:r>
              <a:endParaRPr 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7" name="Freeform 6"/>
            <p:cNvSpPr/>
            <p:nvPr/>
          </p:nvSpPr>
          <p:spPr>
            <a:xfrm>
              <a:off x="6071780" y="3260764"/>
              <a:ext cx="4713834" cy="2828300"/>
            </a:xfrm>
            <a:custGeom>
              <a:avLst/>
              <a:gdLst>
                <a:gd name="connsiteX0" fmla="*/ 0 w 4713834"/>
                <a:gd name="connsiteY0" fmla="*/ 0 h 2828300"/>
                <a:gd name="connsiteX1" fmla="*/ 4713834 w 4713834"/>
                <a:gd name="connsiteY1" fmla="*/ 0 h 2828300"/>
                <a:gd name="connsiteX2" fmla="*/ 4713834 w 4713834"/>
                <a:gd name="connsiteY2" fmla="*/ 2828300 h 2828300"/>
                <a:gd name="connsiteX3" fmla="*/ 0 w 4713834"/>
                <a:gd name="connsiteY3" fmla="*/ 2828300 h 2828300"/>
                <a:gd name="connsiteX4" fmla="*/ 0 w 4713834"/>
                <a:gd name="connsiteY4" fmla="*/ 0 h 282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3834" h="2828300">
                  <a:moveTo>
                    <a:pt x="0" y="0"/>
                  </a:moveTo>
                  <a:lnTo>
                    <a:pt x="4713834" y="0"/>
                  </a:lnTo>
                  <a:lnTo>
                    <a:pt x="4713834" y="2828300"/>
                  </a:lnTo>
                  <a:lnTo>
                    <a:pt x="0" y="28283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3257026"/>
                <a:satOff val="11196"/>
                <a:lumOff val="-53726"/>
                <a:alphaOff val="0"/>
              </a:schemeClr>
            </a:fillRef>
            <a:effectRef idx="0">
              <a:schemeClr val="accent5">
                <a:hueOff val="3257026"/>
                <a:satOff val="11196"/>
                <a:lumOff val="-5372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t" anchorCtr="0">
              <a:noAutofit/>
            </a:bodyPr>
            <a:lstStyle/>
            <a:p>
              <a:pPr lvl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dirty="0">
                  <a:solidFill>
                    <a:schemeClr val="bg1"/>
                  </a:solidFill>
                </a:rPr>
                <a:t>Cross-cutting transport </a:t>
              </a:r>
              <a:r>
                <a:rPr lang="en-US" sz="1800" dirty="0" smtClean="0">
                  <a:solidFill>
                    <a:schemeClr val="bg1"/>
                  </a:solidFill>
                </a:rPr>
                <a:t>issues</a:t>
              </a:r>
              <a:endParaRPr lang="en-US" sz="1800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081970" y="1327649"/>
            <a:ext cx="2088000" cy="1152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/>
          <a:p>
            <a:pPr lvl="0" algn="ctr" defTabSz="800100">
              <a:lnSpc>
                <a:spcPct val="90000"/>
              </a:lnSpc>
              <a:spcAft>
                <a:spcPct val="35000"/>
              </a:spcAft>
            </a:pPr>
            <a:r>
              <a:rPr lang="en-US" sz="1400" dirty="0" smtClean="0">
                <a:solidFill>
                  <a:schemeClr val="tx1"/>
                </a:solidFill>
              </a:rPr>
              <a:t>Roads</a:t>
            </a:r>
            <a:r>
              <a:rPr lang="en-US" sz="1100" b="0" dirty="0" smtClean="0">
                <a:solidFill>
                  <a:schemeClr val="tx1"/>
                </a:solidFill>
              </a:rPr>
              <a:t> </a:t>
            </a:r>
          </a:p>
          <a:p>
            <a:pPr lvl="0" algn="ctr" defTabSz="800100">
              <a:lnSpc>
                <a:spcPct val="90000"/>
              </a:lnSpc>
              <a:spcAft>
                <a:spcPct val="35000"/>
              </a:spcAft>
            </a:pPr>
            <a:r>
              <a:rPr lang="en-US" sz="1100" b="0" dirty="0" smtClean="0">
                <a:solidFill>
                  <a:schemeClr val="tx1"/>
                </a:solidFill>
              </a:rPr>
              <a:t>quality </a:t>
            </a:r>
            <a:r>
              <a:rPr lang="en-US" sz="1100" b="0" dirty="0">
                <a:solidFill>
                  <a:schemeClr val="tx1"/>
                </a:solidFill>
              </a:rPr>
              <a:t>projects, road databases, road maintenance, axle-load control, decentralized rural road management, 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87687" y="1327649"/>
            <a:ext cx="2088000" cy="11521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/>
          <a:p>
            <a:pPr lvl="0" algn="ctr" defTabSz="800100">
              <a:lnSpc>
                <a:spcPct val="90000"/>
              </a:lnSpc>
              <a:spcAft>
                <a:spcPct val="35000"/>
              </a:spcAft>
            </a:pPr>
            <a:r>
              <a:rPr lang="en-US" sz="1400" dirty="0">
                <a:solidFill>
                  <a:schemeClr val="tx1"/>
                </a:solidFill>
              </a:rPr>
              <a:t>Urban </a:t>
            </a:r>
            <a:r>
              <a:rPr lang="en-US" sz="1400" dirty="0" smtClean="0">
                <a:solidFill>
                  <a:schemeClr val="tx1"/>
                </a:solidFill>
              </a:rPr>
              <a:t>infrastructure</a:t>
            </a:r>
            <a:r>
              <a:rPr lang="en-US" sz="1400" b="0" dirty="0" smtClean="0">
                <a:solidFill>
                  <a:schemeClr val="tx1"/>
                </a:solidFill>
              </a:rPr>
              <a:t> </a:t>
            </a:r>
            <a:r>
              <a:rPr lang="en-US" sz="1100" b="0" dirty="0">
                <a:solidFill>
                  <a:schemeClr val="tx1"/>
                </a:solidFill>
              </a:rPr>
              <a:t>tramway, metro, BRT, pedestrian walkways and footbridges, </a:t>
            </a:r>
            <a:r>
              <a:rPr lang="en-US" sz="1100" b="0" dirty="0" smtClean="0">
                <a:solidFill>
                  <a:schemeClr val="tx1"/>
                </a:solidFill>
              </a:rPr>
              <a:t>flyovers, …</a:t>
            </a:r>
            <a:endParaRPr lang="en-US" sz="1100" b="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07776" y="2572569"/>
            <a:ext cx="1872000" cy="11521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en-GB"/>
            </a:defPPr>
            <a:lvl1pPr lvl="0" algn="ctr" defTabSz="800100">
              <a:lnSpc>
                <a:spcPct val="9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Ports, Waterways </a:t>
            </a:r>
            <a:endParaRPr lang="en-US" dirty="0"/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151992" y="2585375"/>
            <a:ext cx="1872000" cy="11521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en-GB"/>
            </a:defPPr>
            <a:lvl1pPr lvl="0" algn="ctr" defTabSz="800100">
              <a:lnSpc>
                <a:spcPct val="9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Airports 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04605" y="2572569"/>
            <a:ext cx="1800000" cy="11521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Aft>
                <a:spcPts val="0"/>
              </a:spcAft>
            </a:pPr>
            <a:r>
              <a:rPr lang="en-US" sz="1400" dirty="0">
                <a:solidFill>
                  <a:schemeClr val="tx1"/>
                </a:solidFill>
              </a:rPr>
              <a:t>Railways</a:t>
            </a:r>
          </a:p>
          <a:p>
            <a:pPr lvl="0" defTabSz="800100">
              <a:lnSpc>
                <a:spcPct val="90000"/>
              </a:lnSpc>
              <a:spcAft>
                <a:spcPct val="35000"/>
              </a:spcAft>
            </a:pPr>
            <a:endParaRPr lang="en-US" sz="1100" b="0" dirty="0">
              <a:solidFill>
                <a:schemeClr val="tx1"/>
              </a:solidFill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304605" y="87119"/>
            <a:ext cx="10972800" cy="936625"/>
          </a:xfrm>
        </p:spPr>
        <p:txBody>
          <a:bodyPr/>
          <a:lstStyle/>
          <a:p>
            <a:r>
              <a:rPr lang="en-IE" dirty="0" smtClean="0"/>
              <a:t>Transport is not (only) infrastructure… </a:t>
            </a:r>
            <a:endParaRPr lang="en-IE" dirty="0"/>
          </a:p>
        </p:txBody>
      </p:sp>
      <p:sp>
        <p:nvSpPr>
          <p:cNvPr id="15" name="TextBox 14"/>
          <p:cNvSpPr txBox="1"/>
          <p:nvPr/>
        </p:nvSpPr>
        <p:spPr>
          <a:xfrm>
            <a:off x="6489170" y="1349815"/>
            <a:ext cx="2592000" cy="1152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/>
          <a:p>
            <a:pPr marL="0" lvl="1" algn="ctr" defTabSz="533400">
              <a:lnSpc>
                <a:spcPct val="90000"/>
              </a:lnSpc>
              <a:spcAft>
                <a:spcPct val="15000"/>
              </a:spcAft>
            </a:pPr>
            <a:r>
              <a:rPr lang="en-US" sz="1400" dirty="0" smtClean="0">
                <a:solidFill>
                  <a:schemeClr val="tx1"/>
                </a:solidFill>
              </a:rPr>
              <a:t>Urban </a:t>
            </a:r>
            <a:r>
              <a:rPr lang="en-US" sz="1400" dirty="0">
                <a:solidFill>
                  <a:schemeClr val="tx1"/>
                </a:solidFill>
              </a:rPr>
              <a:t>mobility</a:t>
            </a:r>
          </a:p>
          <a:p>
            <a:pPr marL="0" lvl="1" algn="ctr" defTabSz="533400">
              <a:lnSpc>
                <a:spcPct val="90000"/>
              </a:lnSpc>
              <a:spcAft>
                <a:spcPct val="15000"/>
              </a:spcAft>
            </a:pPr>
            <a:r>
              <a:rPr lang="en-US" sz="1200" b="0" dirty="0" smtClean="0"/>
              <a:t>public </a:t>
            </a:r>
            <a:r>
              <a:rPr lang="en-US" sz="1200" b="0" dirty="0"/>
              <a:t>transport, informal and semi-formal modes, traffic flows, street mapping, vehicles for hire, car sharing and pooling, home delivery,…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213533" y="1344338"/>
            <a:ext cx="2590040" cy="1152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/>
          <a:p>
            <a:pPr marL="0" lvl="1" algn="ctr" defTabSz="533400">
              <a:lnSpc>
                <a:spcPct val="90000"/>
              </a:lnSpc>
              <a:spcAft>
                <a:spcPct val="15000"/>
              </a:spcAft>
            </a:pPr>
            <a:r>
              <a:rPr lang="en-US" sz="1400" dirty="0" smtClean="0">
                <a:solidFill>
                  <a:schemeClr val="tx1"/>
                </a:solidFill>
              </a:rPr>
              <a:t>Rural mobility</a:t>
            </a:r>
          </a:p>
          <a:p>
            <a:pPr marL="0" lvl="1" algn="ctr" defTabSz="533400">
              <a:lnSpc>
                <a:spcPct val="90000"/>
              </a:lnSpc>
              <a:spcAft>
                <a:spcPct val="15000"/>
              </a:spcAft>
            </a:pPr>
            <a:r>
              <a:rPr lang="en-US" sz="1200" b="0" dirty="0" smtClean="0"/>
              <a:t>agro-pastoral </a:t>
            </a:r>
            <a:r>
              <a:rPr lang="en-US" sz="1200" b="0" dirty="0"/>
              <a:t>production basins road planning, accessibility indices, </a:t>
            </a:r>
            <a:r>
              <a:rPr lang="en-US" sz="1200" b="0" dirty="0" smtClean="0"/>
              <a:t>access to basic services, cross-border </a:t>
            </a:r>
            <a:r>
              <a:rPr lang="en-US" sz="1200" b="0" dirty="0"/>
              <a:t>artisanal transport,…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81448" y="2572569"/>
            <a:ext cx="5322124" cy="1152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/>
          <a:p>
            <a:pPr marL="0" lvl="1" algn="ctr" defTabSz="533400">
              <a:lnSpc>
                <a:spcPct val="90000"/>
              </a:lnSpc>
              <a:spcAft>
                <a:spcPct val="15000"/>
              </a:spcAft>
            </a:pPr>
            <a:r>
              <a:rPr lang="en-US" sz="1400" dirty="0">
                <a:solidFill>
                  <a:schemeClr val="tx1"/>
                </a:solidFill>
              </a:rPr>
              <a:t>Road safety</a:t>
            </a:r>
          </a:p>
          <a:p>
            <a:pPr marL="0" lvl="1" algn="ctr" defTabSz="533400">
              <a:lnSpc>
                <a:spcPct val="90000"/>
              </a:lnSpc>
              <a:spcAft>
                <a:spcPct val="15000"/>
              </a:spcAft>
            </a:pPr>
            <a:r>
              <a:rPr lang="en-US" sz="1200" b="0" dirty="0" smtClean="0"/>
              <a:t>road </a:t>
            </a:r>
            <a:r>
              <a:rPr lang="en-US" sz="1200" b="0" dirty="0"/>
              <a:t>accident databases, safety management systems, observatories, infrastructure improvement, traffic police, vehicle standards, registration and technical inspection, driving licenses, professional drivers, non-motorized transport, post-crash care…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60605" y="4149080"/>
            <a:ext cx="2088000" cy="1152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/>
          <a:p>
            <a:pPr lvl="0" algn="ctr" defTabSz="800100">
              <a:lnSpc>
                <a:spcPct val="90000"/>
              </a:lnSpc>
              <a:spcAft>
                <a:spcPct val="35000"/>
              </a:spcAft>
            </a:pPr>
            <a:r>
              <a:rPr lang="en-US" sz="1400" dirty="0" smtClean="0">
                <a:solidFill>
                  <a:schemeClr val="tx1"/>
                </a:solidFill>
              </a:rPr>
              <a:t>Connectivity</a:t>
            </a:r>
            <a:endParaRPr lang="en-US" sz="1100" b="0" dirty="0" smtClean="0">
              <a:solidFill>
                <a:schemeClr val="tx1"/>
              </a:solidFill>
            </a:endParaRPr>
          </a:p>
          <a:p>
            <a:pPr lvl="0" algn="ctr" defTabSz="800100">
              <a:lnSpc>
                <a:spcPct val="90000"/>
              </a:lnSpc>
              <a:spcAft>
                <a:spcPct val="35000"/>
              </a:spcAft>
            </a:pPr>
            <a:r>
              <a:rPr lang="en-US" sz="1100" b="0" dirty="0" err="1" smtClean="0">
                <a:solidFill>
                  <a:schemeClr val="tx1"/>
                </a:solidFill>
              </a:rPr>
              <a:t>Road&amp;Belt</a:t>
            </a:r>
            <a:r>
              <a:rPr lang="en-US" sz="1100" b="0" dirty="0" smtClean="0">
                <a:solidFill>
                  <a:schemeClr val="tx1"/>
                </a:solidFill>
              </a:rPr>
              <a:t> Initiative, </a:t>
            </a:r>
            <a:r>
              <a:rPr lang="en-US" sz="1100" b="0" dirty="0" err="1">
                <a:solidFill>
                  <a:schemeClr val="tx1"/>
                </a:solidFill>
              </a:rPr>
              <a:t>PIDA</a:t>
            </a:r>
            <a:r>
              <a:rPr lang="en-US" sz="1100" b="0" dirty="0">
                <a:solidFill>
                  <a:schemeClr val="tx1"/>
                </a:solidFill>
              </a:rPr>
              <a:t>, TEN-T extension, regional master plans,…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66322" y="4149080"/>
            <a:ext cx="2088000" cy="11521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/>
          <a:p>
            <a:pPr lvl="0" algn="ctr" defTabSz="800100">
              <a:lnSpc>
                <a:spcPct val="90000"/>
              </a:lnSpc>
              <a:spcAft>
                <a:spcPct val="35000"/>
              </a:spcAft>
            </a:pPr>
            <a:r>
              <a:rPr lang="en-US" sz="1400" dirty="0">
                <a:solidFill>
                  <a:schemeClr val="tx1"/>
                </a:solidFill>
              </a:rPr>
              <a:t>Corridor </a:t>
            </a:r>
            <a:r>
              <a:rPr lang="en-US" sz="1400" dirty="0" smtClean="0">
                <a:solidFill>
                  <a:schemeClr val="tx1"/>
                </a:solidFill>
              </a:rPr>
              <a:t>management</a:t>
            </a:r>
          </a:p>
          <a:p>
            <a:pPr lvl="0" algn="ctr" defTabSz="666750">
              <a:lnSpc>
                <a:spcPct val="90000"/>
              </a:lnSpc>
              <a:spcAft>
                <a:spcPct val="35000"/>
              </a:spcAft>
            </a:pPr>
            <a:r>
              <a:rPr lang="en-US" sz="1100" b="0" dirty="0"/>
              <a:t>observatories, inter-modal connectivity, corridor authorities…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186411" y="5394000"/>
            <a:ext cx="1872000" cy="11521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en-GB"/>
            </a:defPPr>
            <a:lvl1pPr lvl="0" algn="ctr" defTabSz="800100">
              <a:lnSpc>
                <a:spcPct val="9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Logistics</a:t>
            </a:r>
          </a:p>
          <a:p>
            <a:r>
              <a:rPr lang="en-US" sz="1100" b="0" dirty="0"/>
              <a:t>trucking industry, freight forwarders, terminal operators</a:t>
            </a:r>
            <a:r>
              <a:rPr lang="en-US" sz="1100" b="0" dirty="0" smtClean="0"/>
              <a:t>,…</a:t>
            </a:r>
            <a:endParaRPr lang="en-US" dirty="0"/>
          </a:p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130627" y="5406806"/>
            <a:ext cx="1872000" cy="11521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en-GB"/>
            </a:defPPr>
            <a:lvl1pPr lvl="0" algn="ctr" defTabSz="800100">
              <a:lnSpc>
                <a:spcPct val="9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Legal </a:t>
            </a:r>
            <a:r>
              <a:rPr lang="en-US" dirty="0" smtClean="0"/>
              <a:t>&amp; </a:t>
            </a:r>
            <a:r>
              <a:rPr lang="en-US" dirty="0"/>
              <a:t>regulatory </a:t>
            </a:r>
            <a:r>
              <a:rPr lang="en-US" dirty="0" smtClean="0"/>
              <a:t>framework</a:t>
            </a:r>
          </a:p>
          <a:p>
            <a:r>
              <a:rPr lang="en-US" sz="1100" b="0" dirty="0"/>
              <a:t> IT for Trade, Transit, one-stop or joint </a:t>
            </a:r>
            <a:r>
              <a:rPr lang="en-US" sz="1100" b="0" dirty="0" smtClean="0"/>
              <a:t>BP,…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283240" y="5394000"/>
            <a:ext cx="1800000" cy="11521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Aft>
                <a:spcPts val="0"/>
              </a:spcAft>
            </a:pPr>
            <a:r>
              <a:rPr lang="en-US" sz="1400" dirty="0">
                <a:solidFill>
                  <a:schemeClr val="tx1"/>
                </a:solidFill>
              </a:rPr>
              <a:t>Platforms </a:t>
            </a:r>
            <a:r>
              <a:rPr lang="en-US" sz="1400" dirty="0" smtClean="0">
                <a:solidFill>
                  <a:schemeClr val="tx1"/>
                </a:solidFill>
              </a:rPr>
              <a:t>interface</a:t>
            </a:r>
          </a:p>
          <a:p>
            <a:pPr algn="ctr" defTabSz="800100">
              <a:lnSpc>
                <a:spcPct val="90000"/>
              </a:lnSpc>
              <a:spcAft>
                <a:spcPts val="0"/>
              </a:spcAft>
            </a:pPr>
            <a:r>
              <a:rPr lang="en-US" sz="1100" b="0" dirty="0">
                <a:solidFill>
                  <a:schemeClr val="tx1"/>
                </a:solidFill>
              </a:rPr>
              <a:t>urban congestion, dry ports</a:t>
            </a:r>
            <a:r>
              <a:rPr lang="en-US" sz="1100" b="0" dirty="0" smtClean="0">
                <a:solidFill>
                  <a:schemeClr val="tx1"/>
                </a:solidFill>
              </a:rPr>
              <a:t>,…</a:t>
            </a:r>
            <a:endParaRPr lang="en-US" sz="1400" dirty="0" smtClean="0">
              <a:solidFill>
                <a:schemeClr val="tx1"/>
              </a:solidFill>
            </a:endParaRPr>
          </a:p>
          <a:p>
            <a:pPr lvl="0" defTabSz="800100">
              <a:lnSpc>
                <a:spcPct val="90000"/>
              </a:lnSpc>
              <a:spcAft>
                <a:spcPct val="35000"/>
              </a:spcAft>
            </a:pPr>
            <a:endParaRPr lang="en-US" sz="1100" b="0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75852" y="4172335"/>
            <a:ext cx="2592000" cy="1152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marL="0" lvl="1" algn="ctr" defTabSz="533400">
              <a:lnSpc>
                <a:spcPct val="90000"/>
              </a:lnSpc>
              <a:spcAft>
                <a:spcPct val="15000"/>
              </a:spcAft>
            </a:pPr>
            <a:r>
              <a:rPr lang="en-US" sz="1400" dirty="0">
                <a:solidFill>
                  <a:schemeClr val="tx1"/>
                </a:solidFill>
              </a:rPr>
              <a:t>Air </a:t>
            </a:r>
            <a:r>
              <a:rPr lang="en-US" sz="1400" dirty="0" smtClean="0">
                <a:solidFill>
                  <a:schemeClr val="tx1"/>
                </a:solidFill>
              </a:rPr>
              <a:t>pollution</a:t>
            </a:r>
          </a:p>
          <a:p>
            <a:pPr marL="0" lvl="1" algn="ctr" defTabSz="533400">
              <a:lnSpc>
                <a:spcPct val="90000"/>
              </a:lnSpc>
              <a:spcAft>
                <a:spcPct val="15000"/>
              </a:spcAft>
            </a:pPr>
            <a:r>
              <a:rPr lang="en-US" sz="1200" b="0" dirty="0"/>
              <a:t>cleaner vehicles</a:t>
            </a:r>
            <a:r>
              <a:rPr lang="en-US" sz="1200" b="0" dirty="0" smtClean="0"/>
              <a:t>,</a:t>
            </a:r>
            <a:r>
              <a:rPr lang="en-US" sz="1200" b="0" dirty="0"/>
              <a:t> fuel quality, </a:t>
            </a:r>
            <a:r>
              <a:rPr lang="en-US" sz="1200" b="0" dirty="0" smtClean="0"/>
              <a:t> long-term </a:t>
            </a:r>
            <a:r>
              <a:rPr lang="en-US" sz="1200" b="0" dirty="0"/>
              <a:t>health impact, </a:t>
            </a:r>
            <a:r>
              <a:rPr lang="en-US" sz="1200" b="0" dirty="0" smtClean="0"/>
              <a:t>…</a:t>
            </a:r>
            <a:endParaRPr lang="en-US" sz="1200" b="0" dirty="0"/>
          </a:p>
        </p:txBody>
      </p:sp>
      <p:sp>
        <p:nvSpPr>
          <p:cNvPr id="25" name="TextBox 24"/>
          <p:cNvSpPr txBox="1"/>
          <p:nvPr/>
        </p:nvSpPr>
        <p:spPr>
          <a:xfrm>
            <a:off x="9200215" y="4166858"/>
            <a:ext cx="2590040" cy="1152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marL="0" lvl="1" algn="ctr" defTabSz="533400">
              <a:lnSpc>
                <a:spcPct val="90000"/>
              </a:lnSpc>
              <a:spcAft>
                <a:spcPct val="15000"/>
              </a:spcAft>
            </a:pPr>
            <a:r>
              <a:rPr lang="en-US" sz="1400" dirty="0">
                <a:solidFill>
                  <a:schemeClr val="tx1"/>
                </a:solidFill>
              </a:rPr>
              <a:t>Gender in Transport </a:t>
            </a:r>
            <a:endParaRPr lang="en-US" sz="1200" b="0" dirty="0"/>
          </a:p>
          <a:p>
            <a:pPr marL="0" lvl="1" algn="ctr" defTabSz="533400">
              <a:lnSpc>
                <a:spcPct val="90000"/>
              </a:lnSpc>
              <a:spcAft>
                <a:spcPct val="15000"/>
              </a:spcAft>
            </a:pPr>
            <a:r>
              <a:rPr lang="en-US" sz="1200" b="0" dirty="0" smtClean="0"/>
              <a:t>Access to services and to jobs</a:t>
            </a:r>
            <a:endParaRPr lang="en-US" sz="1200" b="0" dirty="0"/>
          </a:p>
        </p:txBody>
      </p:sp>
      <p:sp>
        <p:nvSpPr>
          <p:cNvPr id="26" name="TextBox 25"/>
          <p:cNvSpPr txBox="1"/>
          <p:nvPr/>
        </p:nvSpPr>
        <p:spPr>
          <a:xfrm>
            <a:off x="6465372" y="5393812"/>
            <a:ext cx="2592000" cy="1152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marL="0" lvl="1" algn="ctr" defTabSz="533400">
              <a:lnSpc>
                <a:spcPct val="90000"/>
              </a:lnSpc>
              <a:spcAft>
                <a:spcPct val="15000"/>
              </a:spcAft>
            </a:pPr>
            <a:r>
              <a:rPr lang="en-US" sz="1400" dirty="0" smtClean="0">
                <a:solidFill>
                  <a:schemeClr val="tx1"/>
                </a:solidFill>
              </a:rPr>
              <a:t>Motorbikes</a:t>
            </a:r>
          </a:p>
          <a:p>
            <a:pPr marL="0" lvl="1" algn="ctr" defTabSz="533400">
              <a:lnSpc>
                <a:spcPct val="90000"/>
              </a:lnSpc>
              <a:spcAft>
                <a:spcPct val="15000"/>
              </a:spcAft>
            </a:pPr>
            <a:r>
              <a:rPr lang="en-US" sz="1200" b="0" dirty="0"/>
              <a:t>moto-taxis, youth employment, armed groups, pollution, industry, safety, …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189735" y="5388335"/>
            <a:ext cx="2590040" cy="1152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/>
          <a:p>
            <a:pPr marL="0" lvl="1" algn="ctr" defTabSz="533400">
              <a:lnSpc>
                <a:spcPct val="90000"/>
              </a:lnSpc>
              <a:spcAft>
                <a:spcPct val="15000"/>
              </a:spcAft>
            </a:pPr>
            <a:r>
              <a:rPr lang="en-US" sz="1400" dirty="0" smtClean="0">
                <a:solidFill>
                  <a:schemeClr val="tx1"/>
                </a:solidFill>
              </a:rPr>
              <a:t>Making </a:t>
            </a:r>
            <a:r>
              <a:rPr lang="en-US" sz="1400" dirty="0">
                <a:solidFill>
                  <a:schemeClr val="tx1"/>
                </a:solidFill>
              </a:rPr>
              <a:t>more green, resilient &amp; </a:t>
            </a:r>
            <a:r>
              <a:rPr lang="en-US" sz="1400" dirty="0" smtClean="0">
                <a:solidFill>
                  <a:schemeClr val="tx1"/>
                </a:solidFill>
              </a:rPr>
              <a:t>inclusive investments </a:t>
            </a:r>
          </a:p>
          <a:p>
            <a:pPr marL="0" lvl="1" algn="ctr" defTabSz="533400">
              <a:lnSpc>
                <a:spcPct val="90000"/>
              </a:lnSpc>
              <a:spcAft>
                <a:spcPct val="15000"/>
              </a:spcAft>
            </a:pPr>
            <a:r>
              <a:rPr lang="en-US" sz="1200" b="0" dirty="0" smtClean="0"/>
              <a:t>Accompanying measures beyond </a:t>
            </a:r>
            <a:r>
              <a:rPr lang="en-US" sz="1200" b="0" dirty="0" err="1" smtClean="0"/>
              <a:t>ESIA</a:t>
            </a:r>
            <a:r>
              <a:rPr lang="en-US" sz="1200" b="0" dirty="0" smtClean="0"/>
              <a:t> legal requirements</a:t>
            </a:r>
            <a:endParaRPr 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84733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7752184" y="5369214"/>
            <a:ext cx="4439816" cy="14847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 b="0"/>
          </a:p>
        </p:txBody>
      </p:sp>
      <p:sp>
        <p:nvSpPr>
          <p:cNvPr id="2" name="Rectangle 1"/>
          <p:cNvSpPr/>
          <p:nvPr/>
        </p:nvSpPr>
        <p:spPr>
          <a:xfrm>
            <a:off x="7824192" y="5373216"/>
            <a:ext cx="4439816" cy="148478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 b="0"/>
          </a:p>
        </p:txBody>
      </p:sp>
      <p:sp>
        <p:nvSpPr>
          <p:cNvPr id="4" name="TextBox 3"/>
          <p:cNvSpPr txBox="1"/>
          <p:nvPr/>
        </p:nvSpPr>
        <p:spPr>
          <a:xfrm>
            <a:off x="7104112" y="260648"/>
            <a:ext cx="2484000" cy="6480720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2171351"/>
              <a:satOff val="7464"/>
              <a:lumOff val="-35817"/>
              <a:alphaOff val="0"/>
            </a:schemeClr>
          </a:fillRef>
          <a:effectRef idx="0">
            <a:schemeClr val="accent5">
              <a:hueOff val="2171351"/>
              <a:satOff val="7464"/>
              <a:lumOff val="-3581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0" tIns="57150" rIns="57150" bIns="57150" numCol="1" spcCol="1270" anchor="t" anchorCtr="0">
            <a:noAutofit/>
          </a:bodyPr>
          <a:lstStyle>
            <a:defPPr>
              <a:defRPr lang="en-GB"/>
            </a:defPPr>
            <a:lvl1pPr lvl="0" defTabSz="666750">
              <a:lnSpc>
                <a:spcPct val="90000"/>
              </a:lnSpc>
              <a:spcAft>
                <a:spcPct val="35000"/>
              </a:spcAft>
              <a:defRPr sz="18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dirty="0" smtClean="0"/>
              <a:t>Pillars:</a:t>
            </a:r>
            <a:endParaRPr lang="en-IE" dirty="0"/>
          </a:p>
        </p:txBody>
      </p:sp>
      <p:sp>
        <p:nvSpPr>
          <p:cNvPr id="5" name="TextBox 4"/>
          <p:cNvSpPr txBox="1"/>
          <p:nvPr/>
        </p:nvSpPr>
        <p:spPr>
          <a:xfrm>
            <a:off x="7198649" y="841572"/>
            <a:ext cx="2331313" cy="311274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Investment</a:t>
            </a:r>
            <a:endParaRPr lang="en-IE" sz="2800" b="0" dirty="0">
              <a:solidFill>
                <a:srgbClr val="0F549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98542" y="4075798"/>
            <a:ext cx="2326620" cy="1271188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Policy </a:t>
            </a:r>
            <a:r>
              <a:rPr lang="en-IE" sz="2400" b="0" dirty="0" smtClean="0">
                <a:solidFill>
                  <a:srgbClr val="0F5494"/>
                </a:solidFill>
              </a:rPr>
              <a:t>dialogue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76120" y="5471020"/>
            <a:ext cx="2349042" cy="1080120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en-GB"/>
            </a:defPPr>
            <a:lvl1pPr>
              <a:defRPr sz="2000" b="0">
                <a:solidFill>
                  <a:srgbClr val="0F5494"/>
                </a:solidFill>
              </a:defRPr>
            </a:lvl1pPr>
          </a:lstStyle>
          <a:p>
            <a:pPr algn="ctr"/>
            <a:r>
              <a:rPr lang="en-IE" sz="2400" dirty="0"/>
              <a:t>Industry &amp; Innovation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24392" y="276204"/>
            <a:ext cx="2484000" cy="6480720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3257026"/>
              <a:satOff val="11196"/>
              <a:lumOff val="-53726"/>
              <a:alphaOff val="0"/>
            </a:schemeClr>
          </a:fillRef>
          <a:effectRef idx="0">
            <a:schemeClr val="accent5">
              <a:hueOff val="3257026"/>
              <a:satOff val="11196"/>
              <a:lumOff val="-5372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0" tIns="57150" rIns="57150" bIns="57150" numCol="1" spcCol="1270" anchor="t" anchorCtr="0">
            <a:noAutofit/>
          </a:bodyPr>
          <a:lstStyle>
            <a:defPPr>
              <a:defRPr lang="en-GB"/>
            </a:defPPr>
            <a:lvl1pPr lvl="0" defTabSz="666750">
              <a:lnSpc>
                <a:spcPct val="90000"/>
              </a:lnSpc>
              <a:spcAft>
                <a:spcPct val="35000"/>
              </a:spcAft>
              <a:defRPr sz="18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dirty="0" smtClean="0"/>
              <a:t>Modality:</a:t>
            </a:r>
            <a:endParaRPr lang="en-IE" dirty="0"/>
          </a:p>
        </p:txBody>
      </p:sp>
      <p:sp>
        <p:nvSpPr>
          <p:cNvPr id="9" name="TextBox 8"/>
          <p:cNvSpPr txBox="1"/>
          <p:nvPr/>
        </p:nvSpPr>
        <p:spPr>
          <a:xfrm>
            <a:off x="9768408" y="832580"/>
            <a:ext cx="2232248" cy="1819176"/>
          </a:xfrm>
          <a:prstGeom prst="rect">
            <a:avLst/>
          </a:prstGeom>
          <a:solidFill>
            <a:schemeClr val="accent3">
              <a:lumMod val="6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Blending </a:t>
            </a:r>
            <a:r>
              <a:rPr lang="en-IE" sz="1200" b="0" dirty="0" smtClean="0">
                <a:solidFill>
                  <a:srgbClr val="0F5494"/>
                </a:solidFill>
              </a:rPr>
              <a:t>(investment grants)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68408" y="3579611"/>
            <a:ext cx="1528596" cy="3012394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wrap="square" rtlCol="0" anchor="ctr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Budget Support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362374" y="2698078"/>
            <a:ext cx="638282" cy="389392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wrap="square" rtlCol="0" anchor="ctr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Technical assistance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68408" y="3068960"/>
            <a:ext cx="1528596" cy="465354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Works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48104" y="260648"/>
            <a:ext cx="2484000" cy="6480720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1085675"/>
              <a:satOff val="3732"/>
              <a:lumOff val="-17909"/>
              <a:alphaOff val="0"/>
            </a:schemeClr>
          </a:fillRef>
          <a:effectRef idx="0">
            <a:schemeClr val="accent5">
              <a:hueOff val="1085675"/>
              <a:satOff val="3732"/>
              <a:lumOff val="-17909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t" anchorCtr="0">
            <a:noAutofit/>
          </a:bodyPr>
          <a:lstStyle>
            <a:defPPr>
              <a:defRPr lang="en-GB"/>
            </a:defPPr>
            <a:lvl1pPr lvl="0" defTabSz="800100">
              <a:lnSpc>
                <a:spcPct val="90000"/>
              </a:lnSpc>
              <a:spcAft>
                <a:spcPct val="35000"/>
              </a:spcAft>
              <a:defRPr sz="1800">
                <a:solidFill>
                  <a:srgbClr val="0F5494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dirty="0" smtClean="0"/>
              <a:t>Scale:</a:t>
            </a:r>
            <a:endParaRPr lang="en-IE" dirty="0"/>
          </a:p>
        </p:txBody>
      </p:sp>
      <p:sp>
        <p:nvSpPr>
          <p:cNvPr id="16" name="TextBox 15"/>
          <p:cNvSpPr txBox="1"/>
          <p:nvPr/>
        </p:nvSpPr>
        <p:spPr>
          <a:xfrm>
            <a:off x="4620112" y="832580"/>
            <a:ext cx="2273251" cy="5764772"/>
          </a:xfrm>
          <a:prstGeom prst="rect">
            <a:avLst/>
          </a:prstGeom>
          <a:solidFill>
            <a:schemeClr val="accent3">
              <a:lumMod val="6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Continental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60979" y="1700808"/>
            <a:ext cx="2008054" cy="4438031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Regional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97035" y="2905893"/>
            <a:ext cx="1798865" cy="3027832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National and sub-regional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91544" y="276204"/>
            <a:ext cx="2484000" cy="6480720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t" anchorCtr="0">
            <a:noAutofit/>
          </a:bodyPr>
          <a:lstStyle>
            <a:defPPr>
              <a:defRPr lang="en-GB"/>
            </a:defPPr>
            <a:lvl1pPr lvl="0" defTabSz="800100">
              <a:lnSpc>
                <a:spcPct val="90000"/>
              </a:lnSpc>
              <a:spcAft>
                <a:spcPct val="35000"/>
              </a:spcAft>
              <a:defRPr sz="1800">
                <a:solidFill>
                  <a:srgbClr val="0F5494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dirty="0" smtClean="0"/>
              <a:t>Approach:</a:t>
            </a:r>
            <a:endParaRPr lang="en-IE" dirty="0"/>
          </a:p>
        </p:txBody>
      </p:sp>
      <p:sp>
        <p:nvSpPr>
          <p:cNvPr id="27" name="TextBox 26"/>
          <p:cNvSpPr txBox="1"/>
          <p:nvPr/>
        </p:nvSpPr>
        <p:spPr>
          <a:xfrm>
            <a:off x="2146470" y="980728"/>
            <a:ext cx="2221338" cy="1260000"/>
          </a:xfrm>
          <a:prstGeom prst="rect">
            <a:avLst/>
          </a:prstGeom>
          <a:solidFill>
            <a:schemeClr val="accent3">
              <a:lumMod val="6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>
                <a:solidFill>
                  <a:srgbClr val="0F5494"/>
                </a:solidFill>
              </a:rPr>
              <a:t>Investments &amp; asset management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130158" y="2385024"/>
            <a:ext cx="2221338" cy="126000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Transport facilitation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130158" y="5196814"/>
            <a:ext cx="2221338" cy="126000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>
                <a:solidFill>
                  <a:srgbClr val="0F5494"/>
                </a:solidFill>
              </a:rPr>
              <a:t>Cross-cutting </a:t>
            </a:r>
            <a:r>
              <a:rPr lang="en-IE" sz="2400" b="0" dirty="0" smtClean="0">
                <a:solidFill>
                  <a:srgbClr val="0F5494"/>
                </a:solidFill>
              </a:rPr>
              <a:t>issues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49022" y="1295788"/>
            <a:ext cx="1102018" cy="26161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IE" sz="1050" b="0" dirty="0" err="1" smtClean="0">
                <a:solidFill>
                  <a:schemeClr val="tx1"/>
                </a:solidFill>
              </a:rPr>
              <a:t>EUD</a:t>
            </a:r>
            <a:r>
              <a:rPr lang="en-IE" sz="1050" b="0" dirty="0" smtClean="0">
                <a:solidFill>
                  <a:schemeClr val="tx1"/>
                </a:solidFill>
              </a:rPr>
              <a:t> to AU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336577" y="2246535"/>
            <a:ext cx="1299483" cy="253916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IE" sz="1050" b="0" dirty="0" err="1" smtClean="0">
                <a:solidFill>
                  <a:schemeClr val="tx1"/>
                </a:solidFill>
              </a:rPr>
              <a:t>EUDs</a:t>
            </a:r>
            <a:r>
              <a:rPr lang="en-IE" sz="1050" b="0" dirty="0" smtClean="0">
                <a:solidFill>
                  <a:schemeClr val="tx1"/>
                </a:solidFill>
              </a:rPr>
              <a:t> to </a:t>
            </a:r>
            <a:r>
              <a:rPr lang="en-IE" sz="1050" b="0" dirty="0" err="1" smtClean="0">
                <a:solidFill>
                  <a:schemeClr val="tx1"/>
                </a:solidFill>
              </a:rPr>
              <a:t>RECs</a:t>
            </a:r>
            <a:endParaRPr lang="en-IE" sz="1050" b="0" dirty="0" smtClean="0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467286" y="4989065"/>
            <a:ext cx="1102018" cy="415498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IE" sz="1050" b="0" dirty="0" err="1" smtClean="0">
                <a:solidFill>
                  <a:schemeClr val="tx1"/>
                </a:solidFill>
              </a:rPr>
              <a:t>EUDs</a:t>
            </a:r>
            <a:r>
              <a:rPr lang="en-IE" sz="1050" b="0" dirty="0" smtClean="0">
                <a:solidFill>
                  <a:schemeClr val="tx1"/>
                </a:solidFill>
              </a:rPr>
              <a:t> National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130158" y="3825184"/>
            <a:ext cx="2221338" cy="1260000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>
                <a:solidFill>
                  <a:srgbClr val="0F5494"/>
                </a:solidFill>
              </a:rPr>
              <a:t>Mobility &amp; transport services </a:t>
            </a:r>
          </a:p>
        </p:txBody>
      </p:sp>
      <p:sp>
        <p:nvSpPr>
          <p:cNvPr id="12" name="Chevron 11"/>
          <p:cNvSpPr/>
          <p:nvPr/>
        </p:nvSpPr>
        <p:spPr>
          <a:xfrm>
            <a:off x="3647728" y="188640"/>
            <a:ext cx="936104" cy="643940"/>
          </a:xfrm>
          <a:prstGeom prst="chevron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5" name="Chevron 34"/>
          <p:cNvSpPr/>
          <p:nvPr/>
        </p:nvSpPr>
        <p:spPr>
          <a:xfrm>
            <a:off x="6168008" y="156205"/>
            <a:ext cx="936104" cy="592943"/>
          </a:xfrm>
          <a:prstGeom prst="chevron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 b="0">
              <a:solidFill>
                <a:schemeClr val="tx1"/>
              </a:solidFill>
            </a:endParaRPr>
          </a:p>
        </p:txBody>
      </p:sp>
      <p:sp>
        <p:nvSpPr>
          <p:cNvPr id="36" name="Chevron 35"/>
          <p:cNvSpPr/>
          <p:nvPr/>
        </p:nvSpPr>
        <p:spPr>
          <a:xfrm>
            <a:off x="8688288" y="170270"/>
            <a:ext cx="936104" cy="594434"/>
          </a:xfrm>
          <a:prstGeom prst="chevron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 b="0">
              <a:solidFill>
                <a:schemeClr val="tx1"/>
              </a:solidFill>
            </a:endParaRPr>
          </a:p>
        </p:txBody>
      </p:sp>
      <p:sp>
        <p:nvSpPr>
          <p:cNvPr id="18" name="Right Arrow Callout 17"/>
          <p:cNvSpPr/>
          <p:nvPr/>
        </p:nvSpPr>
        <p:spPr>
          <a:xfrm>
            <a:off x="55127" y="276204"/>
            <a:ext cx="2064043" cy="6465164"/>
          </a:xfrm>
          <a:prstGeom prst="rightArrowCallout">
            <a:avLst>
              <a:gd name="adj1" fmla="val 23296"/>
              <a:gd name="adj2" fmla="val 26050"/>
              <a:gd name="adj3" fmla="val 21790"/>
              <a:gd name="adj4" fmla="val 71275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600" dirty="0">
                <a:solidFill>
                  <a:srgbClr val="0F5494"/>
                </a:solidFill>
              </a:rPr>
              <a:t>Entry </a:t>
            </a:r>
            <a:r>
              <a:rPr lang="en-IE" sz="1600" dirty="0" smtClean="0">
                <a:solidFill>
                  <a:srgbClr val="0F5494"/>
                </a:solidFill>
              </a:rPr>
              <a:t>point: </a:t>
            </a:r>
            <a:r>
              <a:rPr lang="en-IE" sz="1200" dirty="0" smtClean="0">
                <a:solidFill>
                  <a:srgbClr val="0F5494"/>
                </a:solidFill>
              </a:rPr>
              <a:t>country/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200" dirty="0" smtClean="0">
                <a:solidFill>
                  <a:srgbClr val="0F5494"/>
                </a:solidFill>
              </a:rPr>
              <a:t>regional programming</a:t>
            </a:r>
            <a:endParaRPr lang="en-IE" sz="1200" dirty="0">
              <a:solidFill>
                <a:srgbClr val="0F5494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19336" y="5179347"/>
            <a:ext cx="1360353" cy="1474338"/>
          </a:xfrm>
          <a:prstGeom prst="rect">
            <a:avLst/>
          </a:prstGeom>
          <a:solidFill>
            <a:srgbClr val="204787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Digital and</a:t>
            </a:r>
          </a:p>
          <a:p>
            <a:pPr algn="ctr"/>
            <a:r>
              <a:rPr lang="en-GB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Data Technologies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7716" y="3579611"/>
            <a:ext cx="1360353" cy="1493437"/>
          </a:xfrm>
          <a:prstGeom prst="rect">
            <a:avLst/>
          </a:prstGeom>
          <a:solidFill>
            <a:srgbClr val="204787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Alliances</a:t>
            </a:r>
          </a:p>
          <a:p>
            <a:pPr algn="ctr"/>
            <a:r>
              <a:rPr lang="en-US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for Sustainable</a:t>
            </a:r>
          </a:p>
          <a:p>
            <a:pPr algn="ctr"/>
            <a:r>
              <a:rPr lang="en-US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Growth and Jobs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7716" y="1974453"/>
            <a:ext cx="1360353" cy="1485954"/>
          </a:xfrm>
          <a:prstGeom prst="rect">
            <a:avLst/>
          </a:prstGeom>
          <a:solidFill>
            <a:srgbClr val="204787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Green Deals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768408" y="2698078"/>
            <a:ext cx="1528596" cy="273808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1100" b="0" dirty="0" smtClean="0">
                <a:solidFill>
                  <a:srgbClr val="0F5494"/>
                </a:solidFill>
              </a:rPr>
              <a:t>Guarantees</a:t>
            </a:r>
            <a:endParaRPr lang="en-IE" sz="1100" b="0" dirty="0">
              <a:solidFill>
                <a:srgbClr val="0F5494"/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 bwMode="auto">
          <a:xfrm>
            <a:off x="7198542" y="4005064"/>
            <a:ext cx="4993458" cy="50752"/>
          </a:xfrm>
          <a:prstGeom prst="line">
            <a:avLst/>
          </a:prstGeom>
          <a:ln w="38100">
            <a:solidFill>
              <a:srgbClr val="FFC0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 bwMode="auto">
          <a:xfrm flipV="1">
            <a:off x="7176120" y="5419428"/>
            <a:ext cx="5092688" cy="25796"/>
          </a:xfrm>
          <a:prstGeom prst="line">
            <a:avLst/>
          </a:prstGeom>
          <a:ln w="38100">
            <a:solidFill>
              <a:srgbClr val="FFC0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998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6" grpId="0" animBg="1"/>
      <p:bldP spid="17" grpId="0" animBg="1"/>
      <p:bldP spid="20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34" grpId="0" animBg="1"/>
      <p:bldP spid="12" grpId="0" animBg="1"/>
      <p:bldP spid="35" grpId="0" animBg="1"/>
      <p:bldP spid="36" grpId="0" animBg="1"/>
      <p:bldP spid="18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7752184" y="5369214"/>
            <a:ext cx="4439816" cy="14847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 b="0"/>
          </a:p>
        </p:txBody>
      </p:sp>
      <p:sp>
        <p:nvSpPr>
          <p:cNvPr id="2" name="Rectangle 1"/>
          <p:cNvSpPr/>
          <p:nvPr/>
        </p:nvSpPr>
        <p:spPr>
          <a:xfrm>
            <a:off x="7824192" y="5373216"/>
            <a:ext cx="4439816" cy="148478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 b="0"/>
          </a:p>
        </p:txBody>
      </p:sp>
      <p:sp>
        <p:nvSpPr>
          <p:cNvPr id="4" name="TextBox 3"/>
          <p:cNvSpPr txBox="1"/>
          <p:nvPr/>
        </p:nvSpPr>
        <p:spPr>
          <a:xfrm>
            <a:off x="7104112" y="260648"/>
            <a:ext cx="2484000" cy="6480720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2171351"/>
              <a:satOff val="7464"/>
              <a:lumOff val="-35817"/>
              <a:alphaOff val="0"/>
            </a:schemeClr>
          </a:fillRef>
          <a:effectRef idx="0">
            <a:schemeClr val="accent5">
              <a:hueOff val="2171351"/>
              <a:satOff val="7464"/>
              <a:lumOff val="-3581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0" tIns="57150" rIns="57150" bIns="57150" numCol="1" spcCol="1270" anchor="t" anchorCtr="0">
            <a:noAutofit/>
          </a:bodyPr>
          <a:lstStyle>
            <a:defPPr>
              <a:defRPr lang="en-GB"/>
            </a:defPPr>
            <a:lvl1pPr lvl="0" defTabSz="666750">
              <a:lnSpc>
                <a:spcPct val="90000"/>
              </a:lnSpc>
              <a:spcAft>
                <a:spcPct val="35000"/>
              </a:spcAft>
              <a:defRPr sz="18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dirty="0" smtClean="0"/>
              <a:t>Pillars:</a:t>
            </a:r>
            <a:endParaRPr lang="en-IE" dirty="0"/>
          </a:p>
        </p:txBody>
      </p:sp>
      <p:sp>
        <p:nvSpPr>
          <p:cNvPr id="5" name="TextBox 4"/>
          <p:cNvSpPr txBox="1"/>
          <p:nvPr/>
        </p:nvSpPr>
        <p:spPr>
          <a:xfrm>
            <a:off x="7198649" y="841572"/>
            <a:ext cx="2331313" cy="311274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Investment</a:t>
            </a:r>
            <a:endParaRPr lang="en-IE" sz="2800" b="0" dirty="0">
              <a:solidFill>
                <a:srgbClr val="0F549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98542" y="4075798"/>
            <a:ext cx="2326620" cy="1271188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Policy </a:t>
            </a:r>
            <a:r>
              <a:rPr lang="en-IE" sz="2400" b="0" dirty="0" smtClean="0">
                <a:solidFill>
                  <a:srgbClr val="0F5494"/>
                </a:solidFill>
              </a:rPr>
              <a:t>dialogue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76120" y="5471020"/>
            <a:ext cx="2349042" cy="1080120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en-GB"/>
            </a:defPPr>
            <a:lvl1pPr>
              <a:defRPr sz="2000" b="0">
                <a:solidFill>
                  <a:srgbClr val="0F5494"/>
                </a:solidFill>
              </a:defRPr>
            </a:lvl1pPr>
          </a:lstStyle>
          <a:p>
            <a:pPr algn="ctr"/>
            <a:r>
              <a:rPr lang="en-IE" sz="2400" dirty="0"/>
              <a:t>Industry &amp; Innovation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24392" y="276204"/>
            <a:ext cx="2484000" cy="6480720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3257026"/>
              <a:satOff val="11196"/>
              <a:lumOff val="-53726"/>
              <a:alphaOff val="0"/>
            </a:schemeClr>
          </a:fillRef>
          <a:effectRef idx="0">
            <a:schemeClr val="accent5">
              <a:hueOff val="3257026"/>
              <a:satOff val="11196"/>
              <a:lumOff val="-5372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0" tIns="57150" rIns="57150" bIns="57150" numCol="1" spcCol="1270" anchor="t" anchorCtr="0">
            <a:noAutofit/>
          </a:bodyPr>
          <a:lstStyle>
            <a:defPPr>
              <a:defRPr lang="en-GB"/>
            </a:defPPr>
            <a:lvl1pPr lvl="0" defTabSz="666750">
              <a:lnSpc>
                <a:spcPct val="90000"/>
              </a:lnSpc>
              <a:spcAft>
                <a:spcPct val="35000"/>
              </a:spcAft>
              <a:defRPr sz="18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dirty="0" smtClean="0"/>
              <a:t>Modality:</a:t>
            </a:r>
            <a:endParaRPr lang="en-IE" dirty="0"/>
          </a:p>
        </p:txBody>
      </p:sp>
      <p:sp>
        <p:nvSpPr>
          <p:cNvPr id="9" name="TextBox 8"/>
          <p:cNvSpPr txBox="1"/>
          <p:nvPr/>
        </p:nvSpPr>
        <p:spPr>
          <a:xfrm>
            <a:off x="9768408" y="832580"/>
            <a:ext cx="2232248" cy="1819176"/>
          </a:xfrm>
          <a:prstGeom prst="rect">
            <a:avLst/>
          </a:prstGeom>
          <a:solidFill>
            <a:schemeClr val="accent3">
              <a:lumMod val="6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Blending </a:t>
            </a:r>
            <a:r>
              <a:rPr lang="en-IE" sz="1200" b="0" dirty="0" smtClean="0">
                <a:solidFill>
                  <a:srgbClr val="0F5494"/>
                </a:solidFill>
              </a:rPr>
              <a:t>(investment grants)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68408" y="3579611"/>
            <a:ext cx="1528596" cy="3012394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wrap="square" rtlCol="0" anchor="ctr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Budget Support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362374" y="2698078"/>
            <a:ext cx="638282" cy="389392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wrap="square" rtlCol="0" anchor="ctr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Technical assistance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68408" y="3068960"/>
            <a:ext cx="1528596" cy="465354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Works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48104" y="260648"/>
            <a:ext cx="2484000" cy="6480720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1085675"/>
              <a:satOff val="3732"/>
              <a:lumOff val="-17909"/>
              <a:alphaOff val="0"/>
            </a:schemeClr>
          </a:fillRef>
          <a:effectRef idx="0">
            <a:schemeClr val="accent5">
              <a:hueOff val="1085675"/>
              <a:satOff val="3732"/>
              <a:lumOff val="-17909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t" anchorCtr="0">
            <a:noAutofit/>
          </a:bodyPr>
          <a:lstStyle>
            <a:defPPr>
              <a:defRPr lang="en-GB"/>
            </a:defPPr>
            <a:lvl1pPr lvl="0" defTabSz="800100">
              <a:lnSpc>
                <a:spcPct val="90000"/>
              </a:lnSpc>
              <a:spcAft>
                <a:spcPct val="35000"/>
              </a:spcAft>
              <a:defRPr sz="1800">
                <a:solidFill>
                  <a:srgbClr val="0F5494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dirty="0" smtClean="0"/>
              <a:t>Scale:</a:t>
            </a:r>
            <a:endParaRPr lang="en-IE" dirty="0"/>
          </a:p>
        </p:txBody>
      </p:sp>
      <p:sp>
        <p:nvSpPr>
          <p:cNvPr id="16" name="TextBox 15"/>
          <p:cNvSpPr txBox="1"/>
          <p:nvPr/>
        </p:nvSpPr>
        <p:spPr>
          <a:xfrm>
            <a:off x="4620112" y="832580"/>
            <a:ext cx="2273251" cy="5764772"/>
          </a:xfrm>
          <a:prstGeom prst="rect">
            <a:avLst/>
          </a:prstGeom>
          <a:solidFill>
            <a:schemeClr val="accent3">
              <a:lumMod val="6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Continental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60979" y="1700808"/>
            <a:ext cx="2008054" cy="4438031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Regional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97035" y="2905893"/>
            <a:ext cx="1798865" cy="3027832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National and sub-regional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91544" y="276204"/>
            <a:ext cx="2484000" cy="6480720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t" anchorCtr="0">
            <a:noAutofit/>
          </a:bodyPr>
          <a:lstStyle>
            <a:defPPr>
              <a:defRPr lang="en-GB"/>
            </a:defPPr>
            <a:lvl1pPr lvl="0" defTabSz="800100">
              <a:lnSpc>
                <a:spcPct val="90000"/>
              </a:lnSpc>
              <a:spcAft>
                <a:spcPct val="35000"/>
              </a:spcAft>
              <a:defRPr sz="1800">
                <a:solidFill>
                  <a:srgbClr val="0F5494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dirty="0" smtClean="0"/>
              <a:t>Approach:</a:t>
            </a:r>
            <a:endParaRPr lang="en-IE" dirty="0"/>
          </a:p>
        </p:txBody>
      </p:sp>
      <p:sp>
        <p:nvSpPr>
          <p:cNvPr id="27" name="TextBox 26"/>
          <p:cNvSpPr txBox="1"/>
          <p:nvPr/>
        </p:nvSpPr>
        <p:spPr>
          <a:xfrm>
            <a:off x="2146470" y="980728"/>
            <a:ext cx="2221338" cy="1260000"/>
          </a:xfrm>
          <a:prstGeom prst="rect">
            <a:avLst/>
          </a:prstGeom>
          <a:solidFill>
            <a:schemeClr val="accent3">
              <a:lumMod val="6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>
                <a:solidFill>
                  <a:srgbClr val="0F5494"/>
                </a:solidFill>
              </a:rPr>
              <a:t>Investments &amp; asset management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130158" y="2385024"/>
            <a:ext cx="2221338" cy="126000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 smtClean="0">
                <a:solidFill>
                  <a:srgbClr val="0F5494"/>
                </a:solidFill>
              </a:rPr>
              <a:t>Transport facilitation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130158" y="5196814"/>
            <a:ext cx="2221338" cy="126000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>
                <a:solidFill>
                  <a:srgbClr val="0F5494"/>
                </a:solidFill>
              </a:rPr>
              <a:t>Cross-cutting </a:t>
            </a:r>
            <a:r>
              <a:rPr lang="en-IE" sz="2400" b="0" dirty="0" smtClean="0">
                <a:solidFill>
                  <a:srgbClr val="0F5494"/>
                </a:solidFill>
              </a:rPr>
              <a:t>issues</a:t>
            </a:r>
            <a:endParaRPr lang="en-IE" sz="2400" b="0" dirty="0">
              <a:solidFill>
                <a:srgbClr val="0F5494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49022" y="1295788"/>
            <a:ext cx="1102018" cy="26161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IE" sz="1050" b="0" dirty="0" err="1" smtClean="0">
                <a:solidFill>
                  <a:schemeClr val="tx1"/>
                </a:solidFill>
              </a:rPr>
              <a:t>EUD</a:t>
            </a:r>
            <a:r>
              <a:rPr lang="en-IE" sz="1050" b="0" dirty="0" smtClean="0">
                <a:solidFill>
                  <a:schemeClr val="tx1"/>
                </a:solidFill>
              </a:rPr>
              <a:t> to AU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336577" y="2246535"/>
            <a:ext cx="1299483" cy="253916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IE" sz="1050" b="0" dirty="0" err="1" smtClean="0">
                <a:solidFill>
                  <a:schemeClr val="tx1"/>
                </a:solidFill>
              </a:rPr>
              <a:t>EUDs</a:t>
            </a:r>
            <a:r>
              <a:rPr lang="en-IE" sz="1050" b="0" dirty="0" smtClean="0">
                <a:solidFill>
                  <a:schemeClr val="tx1"/>
                </a:solidFill>
              </a:rPr>
              <a:t> to </a:t>
            </a:r>
            <a:r>
              <a:rPr lang="en-IE" sz="1050" b="0" dirty="0" err="1" smtClean="0">
                <a:solidFill>
                  <a:schemeClr val="tx1"/>
                </a:solidFill>
              </a:rPr>
              <a:t>RECs</a:t>
            </a:r>
            <a:endParaRPr lang="en-IE" sz="1050" b="0" dirty="0" smtClean="0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467286" y="4989065"/>
            <a:ext cx="1102018" cy="415498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IE" sz="1050" b="0" dirty="0" err="1" smtClean="0">
                <a:solidFill>
                  <a:schemeClr val="tx1"/>
                </a:solidFill>
              </a:rPr>
              <a:t>EUDs</a:t>
            </a:r>
            <a:r>
              <a:rPr lang="en-IE" sz="1050" b="0" dirty="0" smtClean="0">
                <a:solidFill>
                  <a:schemeClr val="tx1"/>
                </a:solidFill>
              </a:rPr>
              <a:t> National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130158" y="3825184"/>
            <a:ext cx="2221338" cy="1260000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2400" b="0" dirty="0">
                <a:solidFill>
                  <a:srgbClr val="0F5494"/>
                </a:solidFill>
              </a:rPr>
              <a:t>Mobility &amp; transport services </a:t>
            </a:r>
          </a:p>
        </p:txBody>
      </p:sp>
      <p:sp>
        <p:nvSpPr>
          <p:cNvPr id="12" name="Chevron 11"/>
          <p:cNvSpPr/>
          <p:nvPr/>
        </p:nvSpPr>
        <p:spPr>
          <a:xfrm>
            <a:off x="3647728" y="188640"/>
            <a:ext cx="936104" cy="643940"/>
          </a:xfrm>
          <a:prstGeom prst="chevron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5" name="Chevron 34"/>
          <p:cNvSpPr/>
          <p:nvPr/>
        </p:nvSpPr>
        <p:spPr>
          <a:xfrm>
            <a:off x="6168008" y="156205"/>
            <a:ext cx="936104" cy="592943"/>
          </a:xfrm>
          <a:prstGeom prst="chevron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 b="0">
              <a:solidFill>
                <a:schemeClr val="tx1"/>
              </a:solidFill>
            </a:endParaRPr>
          </a:p>
        </p:txBody>
      </p:sp>
      <p:sp>
        <p:nvSpPr>
          <p:cNvPr id="36" name="Chevron 35"/>
          <p:cNvSpPr/>
          <p:nvPr/>
        </p:nvSpPr>
        <p:spPr>
          <a:xfrm>
            <a:off x="8688288" y="170270"/>
            <a:ext cx="936104" cy="594434"/>
          </a:xfrm>
          <a:prstGeom prst="chevron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 b="0">
              <a:solidFill>
                <a:schemeClr val="tx1"/>
              </a:solidFill>
            </a:endParaRPr>
          </a:p>
        </p:txBody>
      </p:sp>
      <p:sp>
        <p:nvSpPr>
          <p:cNvPr id="18" name="Right Arrow Callout 17"/>
          <p:cNvSpPr/>
          <p:nvPr/>
        </p:nvSpPr>
        <p:spPr>
          <a:xfrm>
            <a:off x="55127" y="276204"/>
            <a:ext cx="2064043" cy="6465164"/>
          </a:xfrm>
          <a:prstGeom prst="rightArrowCallout">
            <a:avLst>
              <a:gd name="adj1" fmla="val 23296"/>
              <a:gd name="adj2" fmla="val 26050"/>
              <a:gd name="adj3" fmla="val 21790"/>
              <a:gd name="adj4" fmla="val 71275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600" dirty="0">
                <a:solidFill>
                  <a:srgbClr val="0F5494"/>
                </a:solidFill>
              </a:rPr>
              <a:t>Entry </a:t>
            </a:r>
            <a:r>
              <a:rPr lang="en-IE" sz="1600" dirty="0" smtClean="0">
                <a:solidFill>
                  <a:srgbClr val="0F5494"/>
                </a:solidFill>
              </a:rPr>
              <a:t>point: </a:t>
            </a:r>
            <a:r>
              <a:rPr lang="en-IE" sz="1200" dirty="0" smtClean="0">
                <a:solidFill>
                  <a:srgbClr val="0F5494"/>
                </a:solidFill>
              </a:rPr>
              <a:t>country/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200" dirty="0" smtClean="0">
                <a:solidFill>
                  <a:srgbClr val="0F5494"/>
                </a:solidFill>
              </a:rPr>
              <a:t>regional programming</a:t>
            </a:r>
            <a:endParaRPr lang="en-IE" sz="1200" dirty="0">
              <a:solidFill>
                <a:srgbClr val="0F5494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19336" y="5179347"/>
            <a:ext cx="1360353" cy="1474338"/>
          </a:xfrm>
          <a:prstGeom prst="rect">
            <a:avLst/>
          </a:prstGeom>
          <a:solidFill>
            <a:srgbClr val="204787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Digital and</a:t>
            </a:r>
          </a:p>
          <a:p>
            <a:pPr algn="ctr"/>
            <a:r>
              <a:rPr lang="en-GB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Data Technologies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7716" y="3579611"/>
            <a:ext cx="1360353" cy="1493437"/>
          </a:xfrm>
          <a:prstGeom prst="rect">
            <a:avLst/>
          </a:prstGeom>
          <a:solidFill>
            <a:srgbClr val="204787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Alliances</a:t>
            </a:r>
          </a:p>
          <a:p>
            <a:pPr algn="ctr"/>
            <a:r>
              <a:rPr lang="en-US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for Sustainable</a:t>
            </a:r>
          </a:p>
          <a:p>
            <a:pPr algn="ctr"/>
            <a:r>
              <a:rPr lang="en-US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Growth and Jobs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7716" y="1974453"/>
            <a:ext cx="1360353" cy="1485954"/>
          </a:xfrm>
          <a:prstGeom prst="rect">
            <a:avLst/>
          </a:prstGeom>
          <a:solidFill>
            <a:srgbClr val="204787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kern="1200" dirty="0" smtClean="0">
                <a:solidFill>
                  <a:schemeClr val="bg1"/>
                </a:solidFill>
                <a:latin typeface="EC Square Sans Cond Pro Medium" panose="020B0606000000020004" pitchFamily="34" charset="0"/>
                <a:ea typeface="+mn-ea"/>
                <a:cs typeface="+mn-cs"/>
              </a:rPr>
              <a:t>Green Deals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768408" y="2698078"/>
            <a:ext cx="1528596" cy="273808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IE" sz="1100" b="0" dirty="0" smtClean="0">
                <a:solidFill>
                  <a:srgbClr val="0F5494"/>
                </a:solidFill>
              </a:rPr>
              <a:t>Guarantees</a:t>
            </a:r>
            <a:endParaRPr lang="en-IE" sz="1100" b="0" dirty="0">
              <a:solidFill>
                <a:srgbClr val="0F5494"/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 bwMode="auto">
          <a:xfrm>
            <a:off x="7198542" y="4005064"/>
            <a:ext cx="4993458" cy="50752"/>
          </a:xfrm>
          <a:prstGeom prst="line">
            <a:avLst/>
          </a:prstGeom>
          <a:ln w="38100">
            <a:solidFill>
              <a:srgbClr val="FFC0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 bwMode="auto">
          <a:xfrm flipV="1">
            <a:off x="7176120" y="5419428"/>
            <a:ext cx="5092688" cy="25796"/>
          </a:xfrm>
          <a:prstGeom prst="line">
            <a:avLst/>
          </a:prstGeom>
          <a:ln w="38100">
            <a:solidFill>
              <a:srgbClr val="FFC0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pSp>
        <p:nvGrpSpPr>
          <p:cNvPr id="42" name="Group 41"/>
          <p:cNvGrpSpPr/>
          <p:nvPr/>
        </p:nvGrpSpPr>
        <p:grpSpPr>
          <a:xfrm>
            <a:off x="1415480" y="1844266"/>
            <a:ext cx="10186546" cy="3380932"/>
            <a:chOff x="1415480" y="1844266"/>
            <a:chExt cx="10186546" cy="3158557"/>
          </a:xfrm>
        </p:grpSpPr>
        <p:grpSp>
          <p:nvGrpSpPr>
            <p:cNvPr id="43" name="Group 42"/>
            <p:cNvGrpSpPr/>
            <p:nvPr/>
          </p:nvGrpSpPr>
          <p:grpSpPr>
            <a:xfrm>
              <a:off x="1415480" y="1844266"/>
              <a:ext cx="10186546" cy="3158557"/>
              <a:chOff x="1415480" y="1844266"/>
              <a:chExt cx="10186546" cy="3158557"/>
            </a:xfrm>
          </p:grpSpPr>
          <p:sp>
            <p:nvSpPr>
              <p:cNvPr id="47" name="Freeform 46"/>
              <p:cNvSpPr/>
              <p:nvPr/>
            </p:nvSpPr>
            <p:spPr>
              <a:xfrm>
                <a:off x="1415480" y="1844266"/>
                <a:ext cx="8493369" cy="3158557"/>
              </a:xfrm>
              <a:custGeom>
                <a:avLst/>
                <a:gdLst>
                  <a:gd name="connsiteX0" fmla="*/ 0 w 8493369"/>
                  <a:gd name="connsiteY0" fmla="*/ 3297115 h 3411415"/>
                  <a:gd name="connsiteX1" fmla="*/ 817684 w 8493369"/>
                  <a:gd name="connsiteY1" fmla="*/ 26377 h 3411415"/>
                  <a:gd name="connsiteX2" fmla="*/ 3068515 w 8493369"/>
                  <a:gd name="connsiteY2" fmla="*/ 0 h 3411415"/>
                  <a:gd name="connsiteX3" fmla="*/ 3596054 w 8493369"/>
                  <a:gd name="connsiteY3" fmla="*/ 3411415 h 3411415"/>
                  <a:gd name="connsiteX4" fmla="*/ 5890846 w 8493369"/>
                  <a:gd name="connsiteY4" fmla="*/ 1151792 h 3411415"/>
                  <a:gd name="connsiteX5" fmla="*/ 8493369 w 8493369"/>
                  <a:gd name="connsiteY5" fmla="*/ 26377 h 3411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93369" h="3411415">
                    <a:moveTo>
                      <a:pt x="0" y="3297115"/>
                    </a:moveTo>
                    <a:lnTo>
                      <a:pt x="817684" y="26377"/>
                    </a:lnTo>
                    <a:lnTo>
                      <a:pt x="3068515" y="0"/>
                    </a:lnTo>
                    <a:lnTo>
                      <a:pt x="3596054" y="3411415"/>
                    </a:lnTo>
                    <a:lnTo>
                      <a:pt x="5890846" y="1151792"/>
                    </a:lnTo>
                    <a:lnTo>
                      <a:pt x="8493369" y="26377"/>
                    </a:lnTo>
                  </a:path>
                </a:pathLst>
              </a:custGeom>
              <a:ln w="76200">
                <a:solidFill>
                  <a:srgbClr val="FFC000"/>
                </a:solidFill>
                <a:headEnd type="none" w="med" len="med"/>
                <a:tailEnd type="triangle" w="med" len="med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175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IE" sz="7600" b="1" i="0" u="none" strike="noStrike" cap="none" normalizeH="0" baseline="0" smtClean="0">
                  <a:ln>
                    <a:noFill/>
                  </a:ln>
                  <a:solidFill>
                    <a:srgbClr val="FFD624"/>
                  </a:solidFill>
                  <a:effectLst/>
                  <a:latin typeface="Verdana" pitchFamily="34" charset="0"/>
                </a:endParaRPr>
              </a:p>
            </p:txBody>
          </p:sp>
          <p:cxnSp>
            <p:nvCxnSpPr>
              <p:cNvPr id="48" name="Straight Arrow Connector 47"/>
              <p:cNvCxnSpPr/>
              <p:nvPr/>
            </p:nvCxnSpPr>
            <p:spPr bwMode="auto">
              <a:xfrm>
                <a:off x="7306326" y="2910686"/>
                <a:ext cx="4295700" cy="1670442"/>
              </a:xfrm>
              <a:prstGeom prst="straightConnector1">
                <a:avLst/>
              </a:prstGeom>
              <a:ln w="76200">
                <a:solidFill>
                  <a:srgbClr val="FFC000"/>
                </a:solidFill>
                <a:headEnd type="none" w="med" len="med"/>
                <a:tailEnd type="triangle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5" name="Straight Arrow Connector 44"/>
            <p:cNvCxnSpPr>
              <a:stCxn id="47" idx="3"/>
            </p:cNvCxnSpPr>
            <p:nvPr/>
          </p:nvCxnSpPr>
          <p:spPr bwMode="auto">
            <a:xfrm>
              <a:off x="5011534" y="5002823"/>
              <a:ext cx="3244706" cy="0"/>
            </a:xfrm>
            <a:prstGeom prst="straightConnector1">
              <a:avLst/>
            </a:prstGeom>
            <a:ln w="76200">
              <a:solidFill>
                <a:srgbClr val="FFC000"/>
              </a:solidFill>
              <a:headEnd type="none" w="med" len="med"/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 bwMode="auto">
            <a:xfrm flipV="1">
              <a:off x="8256240" y="4806378"/>
              <a:ext cx="3240360" cy="196445"/>
            </a:xfrm>
            <a:prstGeom prst="straightConnector1">
              <a:avLst/>
            </a:prstGeom>
            <a:ln w="76200">
              <a:solidFill>
                <a:srgbClr val="FFC000"/>
              </a:solidFill>
              <a:headEnd type="none" w="med" len="med"/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5317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52184" y="5369214"/>
            <a:ext cx="4439816" cy="14847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 b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4182564"/>
              </p:ext>
            </p:extLst>
          </p:nvPr>
        </p:nvGraphicFramePr>
        <p:xfrm>
          <a:off x="831606" y="116632"/>
          <a:ext cx="9980307" cy="6692839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2952327">
                  <a:extLst>
                    <a:ext uri="{9D8B030D-6E8A-4147-A177-3AD203B41FA5}">
                      <a16:colId xmlns:a16="http://schemas.microsoft.com/office/drawing/2014/main" val="3434714452"/>
                    </a:ext>
                  </a:extLst>
                </a:gridCol>
                <a:gridCol w="1756995">
                  <a:extLst>
                    <a:ext uri="{9D8B030D-6E8A-4147-A177-3AD203B41FA5}">
                      <a16:colId xmlns:a16="http://schemas.microsoft.com/office/drawing/2014/main" val="2261188298"/>
                    </a:ext>
                  </a:extLst>
                </a:gridCol>
                <a:gridCol w="1756995">
                  <a:extLst>
                    <a:ext uri="{9D8B030D-6E8A-4147-A177-3AD203B41FA5}">
                      <a16:colId xmlns:a16="http://schemas.microsoft.com/office/drawing/2014/main" val="3514703323"/>
                    </a:ext>
                  </a:extLst>
                </a:gridCol>
                <a:gridCol w="1756995">
                  <a:extLst>
                    <a:ext uri="{9D8B030D-6E8A-4147-A177-3AD203B41FA5}">
                      <a16:colId xmlns:a16="http://schemas.microsoft.com/office/drawing/2014/main" val="3406709503"/>
                    </a:ext>
                  </a:extLst>
                </a:gridCol>
                <a:gridCol w="1756995">
                  <a:extLst>
                    <a:ext uri="{9D8B030D-6E8A-4147-A177-3AD203B41FA5}">
                      <a16:colId xmlns:a16="http://schemas.microsoft.com/office/drawing/2014/main" val="3147707457"/>
                    </a:ext>
                  </a:extLst>
                </a:gridCol>
              </a:tblGrid>
              <a:tr h="8423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en-IE" sz="1600" b="1" kern="1200" dirty="0" smtClean="0">
                          <a:solidFill>
                            <a:srgbClr val="0F5494"/>
                          </a:solidFill>
                          <a:latin typeface="+mn-lt"/>
                          <a:ea typeface="+mn-ea"/>
                          <a:cs typeface="+mn-cs"/>
                        </a:rPr>
                        <a:t>Do not forget to tick the box of the SDGs…</a:t>
                      </a: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endParaRPr lang="fr-B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endParaRPr lang="fr-B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  <a:defRPr/>
                      </a:pPr>
                      <a:endParaRPr lang="fr-BE" sz="16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endParaRPr lang="fr-B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endParaRPr lang="fr-B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4042930991"/>
                  </a:ext>
                </a:extLst>
              </a:tr>
              <a:tr h="26890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Investments </a:t>
                      </a:r>
                      <a:r>
                        <a:rPr lang="en-US" sz="1000" dirty="0" smtClean="0">
                          <a:effectLst/>
                        </a:rPr>
                        <a:t>&amp; </a:t>
                      </a:r>
                      <a:r>
                        <a:rPr lang="en-US" sz="1000" dirty="0">
                          <a:effectLst/>
                        </a:rPr>
                        <a:t>asset </a:t>
                      </a:r>
                      <a:r>
                        <a:rPr lang="en-US" sz="1000" dirty="0" smtClean="0">
                          <a:effectLst/>
                        </a:rPr>
                        <a:t>management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567200527"/>
                  </a:ext>
                </a:extLst>
              </a:tr>
              <a:tr h="26890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en-US" sz="1000" b="0" dirty="0">
                          <a:effectLst/>
                        </a:rPr>
                        <a:t>Roads</a:t>
                      </a:r>
                      <a:endParaRPr lang="fr-BE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9.1</a:t>
                      </a: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fr-BE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fr-B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182775405"/>
                  </a:ext>
                </a:extLst>
              </a:tr>
              <a:tr h="26890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en-US" sz="1000" b="0" dirty="0">
                          <a:effectLst/>
                        </a:rPr>
                        <a:t>Railways</a:t>
                      </a:r>
                      <a:endParaRPr lang="fr-BE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  <a:defRPr/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9.1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  <a:defRPr/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fr-BE" sz="11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821565505"/>
                  </a:ext>
                </a:extLst>
              </a:tr>
              <a:tr h="26890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en-US" sz="1000" b="0" dirty="0">
                          <a:effectLst/>
                        </a:rPr>
                        <a:t>Urban infrastructure</a:t>
                      </a:r>
                      <a:endParaRPr lang="fr-BE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11.2</a:t>
                      </a: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519677134"/>
                  </a:ext>
                </a:extLst>
              </a:tr>
              <a:tr h="26890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en-US" sz="1000" b="0" dirty="0" smtClean="0">
                          <a:effectLst/>
                        </a:rPr>
                        <a:t>Ports,</a:t>
                      </a:r>
                      <a:r>
                        <a:rPr lang="en-US" sz="1000" b="0" baseline="0" dirty="0" smtClean="0">
                          <a:effectLst/>
                        </a:rPr>
                        <a:t> Waterways</a:t>
                      </a:r>
                      <a:endParaRPr lang="fr-BE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  <a:defRPr/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9.1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210911548"/>
                  </a:ext>
                </a:extLst>
              </a:tr>
              <a:tr h="26890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en-US" sz="1000" b="0" dirty="0">
                          <a:effectLst/>
                        </a:rPr>
                        <a:t>Airports</a:t>
                      </a:r>
                      <a:endParaRPr lang="fr-BE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  <a:defRPr/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9.1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4062926828"/>
                  </a:ext>
                </a:extLst>
              </a:tr>
              <a:tr h="26890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Transport facilitation 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endParaRPr lang="fr-BE" sz="11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088033467"/>
                  </a:ext>
                </a:extLst>
              </a:tr>
              <a:tr h="26890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en-US" sz="1000" b="0" dirty="0">
                          <a:effectLst/>
                        </a:rPr>
                        <a:t>Connectivity</a:t>
                      </a:r>
                      <a:endParaRPr lang="fr-BE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  <a:defRPr/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9.1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198881451"/>
                  </a:ext>
                </a:extLst>
              </a:tr>
              <a:tr h="26890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en-US" sz="1000" b="0" dirty="0">
                          <a:effectLst/>
                        </a:rPr>
                        <a:t>Corridor management</a:t>
                      </a:r>
                      <a:endParaRPr lang="fr-BE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  <a:defRPr/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9.1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77170643"/>
                  </a:ext>
                </a:extLst>
              </a:tr>
              <a:tr h="26890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en-US" sz="1000" b="0" dirty="0">
                          <a:effectLst/>
                        </a:rPr>
                        <a:t>Platforms interface</a:t>
                      </a:r>
                      <a:endParaRPr lang="fr-BE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  <a:defRPr/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9.1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761941401"/>
                  </a:ext>
                </a:extLst>
              </a:tr>
              <a:tr h="26890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en-US" sz="1000" b="0" dirty="0">
                          <a:effectLst/>
                        </a:rPr>
                        <a:t>Logistics</a:t>
                      </a:r>
                      <a:endParaRPr lang="fr-BE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  <a:defRPr/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9.1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06295969"/>
                  </a:ext>
                </a:extLst>
              </a:tr>
              <a:tr h="26890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en-US" sz="1000" b="0" dirty="0">
                          <a:effectLst/>
                        </a:rPr>
                        <a:t>Legal </a:t>
                      </a:r>
                      <a:r>
                        <a:rPr lang="en-US" sz="1000" b="0" dirty="0" smtClean="0">
                          <a:effectLst/>
                        </a:rPr>
                        <a:t>&amp; </a:t>
                      </a:r>
                      <a:r>
                        <a:rPr lang="en-US" sz="1000" b="0" dirty="0">
                          <a:effectLst/>
                        </a:rPr>
                        <a:t>regulatory framework</a:t>
                      </a:r>
                      <a:endParaRPr lang="fr-BE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28653028"/>
                  </a:ext>
                </a:extLst>
              </a:tr>
              <a:tr h="26890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Mobility </a:t>
                      </a:r>
                      <a:r>
                        <a:rPr lang="en-US" sz="1000" dirty="0" smtClean="0">
                          <a:effectLst/>
                        </a:rPr>
                        <a:t>&amp; </a:t>
                      </a:r>
                      <a:r>
                        <a:rPr lang="en-US" sz="1000" dirty="0">
                          <a:effectLst/>
                        </a:rPr>
                        <a:t>transport services 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endParaRPr lang="fr-BE" sz="11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890296723"/>
                  </a:ext>
                </a:extLst>
              </a:tr>
              <a:tr h="26890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en-US" sz="1000" b="0" u="none" dirty="0">
                          <a:effectLst/>
                        </a:rPr>
                        <a:t>Road safety</a:t>
                      </a:r>
                      <a:endParaRPr lang="fr-BE" sz="1000" b="0" u="none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914400" algn="l"/>
                        </a:tabLst>
                        <a:defRPr/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3.6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763127225"/>
                  </a:ext>
                </a:extLst>
              </a:tr>
              <a:tr h="26890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en-US" sz="1000" b="0" u="none" dirty="0">
                          <a:effectLst/>
                        </a:rPr>
                        <a:t>Urban </a:t>
                      </a:r>
                      <a:r>
                        <a:rPr lang="en-US" sz="1000" b="0" u="none" dirty="0" smtClean="0">
                          <a:effectLst/>
                        </a:rPr>
                        <a:t>mobility</a:t>
                      </a:r>
                      <a:endParaRPr lang="fr-BE" sz="1000" b="0" u="none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  <a:defRPr/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11.2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4019994264"/>
                  </a:ext>
                </a:extLst>
              </a:tr>
              <a:tr h="26890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en-US" sz="1000" b="0" u="none" dirty="0">
                          <a:effectLst/>
                        </a:rPr>
                        <a:t>Rural mobility </a:t>
                      </a:r>
                      <a:endParaRPr lang="fr-BE" sz="1000" b="0" u="none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  <a:defRPr/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9.1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714657748"/>
                  </a:ext>
                </a:extLst>
              </a:tr>
              <a:tr h="26890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Cross-cutting transport issues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647611313"/>
                  </a:ext>
                </a:extLst>
              </a:tr>
              <a:tr h="26890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en-US" sz="1000" b="0" dirty="0">
                          <a:effectLst/>
                        </a:rPr>
                        <a:t>Air pollution</a:t>
                      </a:r>
                      <a:endParaRPr lang="fr-BE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299406170"/>
                  </a:ext>
                </a:extLst>
              </a:tr>
              <a:tr h="26890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en-US" sz="1000" b="0" dirty="0">
                          <a:effectLst/>
                        </a:rPr>
                        <a:t>Motor-bikes </a:t>
                      </a:r>
                      <a:endParaRPr lang="fr-BE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080450378"/>
                  </a:ext>
                </a:extLst>
              </a:tr>
              <a:tr h="26890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en-US" sz="1000" b="0" dirty="0">
                          <a:effectLst/>
                        </a:rPr>
                        <a:t>Gender in transport jobs</a:t>
                      </a:r>
                      <a:endParaRPr lang="fr-BE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617396589"/>
                  </a:ext>
                </a:extLst>
              </a:tr>
              <a:tr h="405914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en-US" sz="1000" b="0" dirty="0" smtClean="0">
                          <a:effectLst/>
                        </a:rPr>
                        <a:t>More green, resilient </a:t>
                      </a:r>
                      <a:r>
                        <a:rPr lang="en-US" sz="1000" b="0" dirty="0">
                          <a:effectLst/>
                        </a:rPr>
                        <a:t>&amp; </a:t>
                      </a:r>
                      <a:r>
                        <a:rPr lang="en-US" sz="1000" b="0" dirty="0" smtClean="0">
                          <a:effectLst/>
                        </a:rPr>
                        <a:t>inclusive investments</a:t>
                      </a:r>
                      <a:endParaRPr lang="fr-BE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914400" algn="l"/>
                        </a:tabLst>
                      </a:pPr>
                      <a:r>
                        <a:rPr lang="fr-BE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fr-BE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388365374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7824192" y="5373216"/>
            <a:ext cx="4439816" cy="148478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 b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4481"/>
            <a:ext cx="1019175" cy="10382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1759" y="24481"/>
            <a:ext cx="1028700" cy="1066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8168" y="34006"/>
            <a:ext cx="1047750" cy="10572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13627" y="44624"/>
            <a:ext cx="100965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57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48680"/>
            <a:ext cx="10972800" cy="936625"/>
          </a:xfrm>
        </p:spPr>
        <p:txBody>
          <a:bodyPr/>
          <a:lstStyle/>
          <a:p>
            <a:r>
              <a:rPr lang="en-IE" dirty="0" smtClean="0"/>
              <a:t>Conclusions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1384" y="1340768"/>
            <a:ext cx="10972800" cy="5112568"/>
          </a:xfrm>
        </p:spPr>
        <p:txBody>
          <a:bodyPr/>
          <a:lstStyle/>
          <a:p>
            <a:r>
              <a:rPr lang="en-IE" sz="2800" dirty="0" smtClean="0"/>
              <a:t>Does </a:t>
            </a:r>
            <a:r>
              <a:rPr lang="en-IE" sz="2800" dirty="0"/>
              <a:t>the </a:t>
            </a:r>
            <a:r>
              <a:rPr lang="en-IE" sz="2800" b="1" dirty="0" smtClean="0"/>
              <a:t>EU response </a:t>
            </a:r>
            <a:r>
              <a:rPr lang="en-IE" sz="2800" dirty="0" smtClean="0"/>
              <a:t>of the regional/country programming </a:t>
            </a:r>
            <a:r>
              <a:rPr lang="en-IE" sz="2800" b="1" dirty="0" smtClean="0"/>
              <a:t>need transport </a:t>
            </a:r>
            <a:r>
              <a:rPr lang="en-IE" sz="2800" dirty="0" smtClean="0"/>
              <a:t>for its implementation?</a:t>
            </a:r>
            <a:endParaRPr lang="en-IE" sz="2800" dirty="0"/>
          </a:p>
          <a:p>
            <a:r>
              <a:rPr lang="en-IE" sz="2800" dirty="0"/>
              <a:t>Transport will probably not be explicit, </a:t>
            </a:r>
            <a:r>
              <a:rPr lang="en-IE" sz="2800" dirty="0" smtClean="0"/>
              <a:t>but will remain a cornerstone in most of the EU external strategies.</a:t>
            </a:r>
          </a:p>
          <a:p>
            <a:r>
              <a:rPr lang="en-IE" sz="2800" dirty="0" smtClean="0"/>
              <a:t>In case transport is identified in the EU response:</a:t>
            </a:r>
          </a:p>
          <a:p>
            <a:pPr lvl="1"/>
            <a:r>
              <a:rPr lang="en-IE" sz="2400" dirty="0" smtClean="0"/>
              <a:t>Go </a:t>
            </a:r>
            <a:r>
              <a:rPr lang="en-IE" sz="2400" dirty="0"/>
              <a:t>beyond </a:t>
            </a:r>
            <a:r>
              <a:rPr lang="en-IE" sz="2400" dirty="0" smtClean="0"/>
              <a:t>the solely infrastructure (policy dialogue)</a:t>
            </a:r>
            <a:endParaRPr lang="en-IE" sz="2400" dirty="0"/>
          </a:p>
          <a:p>
            <a:pPr lvl="1"/>
            <a:r>
              <a:rPr lang="en-IE" sz="2400" dirty="0"/>
              <a:t>Look for the right mix of approaches, scales, </a:t>
            </a:r>
            <a:r>
              <a:rPr lang="en-IE" sz="2400" dirty="0" smtClean="0"/>
              <a:t>pillars </a:t>
            </a:r>
            <a:r>
              <a:rPr lang="en-IE" sz="2400" dirty="0"/>
              <a:t>and modalities</a:t>
            </a:r>
          </a:p>
          <a:p>
            <a:pPr lvl="1"/>
            <a:r>
              <a:rPr lang="en-IE" sz="2400" dirty="0" smtClean="0"/>
              <a:t>New emerging issues: urban mobility, industry, road safety, railways,… </a:t>
            </a:r>
          </a:p>
          <a:p>
            <a:r>
              <a:rPr lang="en-IE" sz="2800" dirty="0" smtClean="0"/>
              <a:t>Close cooperation with DEVCO and line </a:t>
            </a:r>
            <a:r>
              <a:rPr lang="en-IE" sz="2800" dirty="0" err="1" smtClean="0"/>
              <a:t>DGs</a:t>
            </a:r>
            <a:endParaRPr lang="en-IE" sz="2800" dirty="0" smtClean="0"/>
          </a:p>
          <a:p>
            <a:endParaRPr lang="en-IE" sz="2800" dirty="0"/>
          </a:p>
          <a:p>
            <a:endParaRPr lang="en-IE" sz="2800" dirty="0"/>
          </a:p>
        </p:txBody>
      </p:sp>
    </p:spTree>
    <p:extLst>
      <p:ext uri="{BB962C8B-B14F-4D97-AF65-F5344CB8AC3E}">
        <p14:creationId xmlns:p14="http://schemas.microsoft.com/office/powerpoint/2010/main" val="193028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2553</TotalTime>
  <Words>997</Words>
  <Application>Microsoft Office PowerPoint</Application>
  <PresentationFormat>Widescreen</PresentationFormat>
  <Paragraphs>272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Arial</vt:lpstr>
      <vt:lpstr>Calibri</vt:lpstr>
      <vt:lpstr>EC Square Sans Cond Pro</vt:lpstr>
      <vt:lpstr>EC Square Sans Cond Pro Medium</vt:lpstr>
      <vt:lpstr>EC Square Sans Pro Medium</vt:lpstr>
      <vt:lpstr>Times New Roman</vt:lpstr>
      <vt:lpstr>Verdana</vt:lpstr>
      <vt:lpstr>Wingdings</vt:lpstr>
      <vt:lpstr>Default Design</vt:lpstr>
      <vt:lpstr>Transport Connectivity in a geopolitical Commission </vt:lpstr>
      <vt:lpstr>PowerPoint Presentation</vt:lpstr>
      <vt:lpstr>PowerPoint Presentation</vt:lpstr>
      <vt:lpstr>Back to the basics and beyond</vt:lpstr>
      <vt:lpstr>Transport is not (only) infrastructure… </vt:lpstr>
      <vt:lpstr>PowerPoint Presentation</vt:lpstr>
      <vt:lpstr>PowerPoint Presentation</vt:lpstr>
      <vt:lpstr>PowerPoint Presentation</vt:lpstr>
      <vt:lpstr>Conclusions</vt:lpstr>
      <vt:lpstr>PowerPoint Presentation</vt:lpstr>
      <vt:lpstr>Supporting a level playing field in the transport sector in Africa: views from the European companies</vt:lpstr>
      <vt:lpstr> Industry dimension of the EU support to the transport sector:  a step by step process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Transport Connectivity in a geostrategic Commission</dc:title>
  <dc:creator>OLIETE JOSA Sergio (DEVCO)</dc:creator>
  <cp:lastModifiedBy>OLIETE JOSA Sergio (DEVCO)</cp:lastModifiedBy>
  <cp:revision>93</cp:revision>
  <cp:lastPrinted>2019-12-04T16:03:16Z</cp:lastPrinted>
  <dcterms:created xsi:type="dcterms:W3CDTF">2019-11-20T14:20:03Z</dcterms:created>
  <dcterms:modified xsi:type="dcterms:W3CDTF">2019-12-04T16:03:25Z</dcterms:modified>
</cp:coreProperties>
</file>