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04" r:id="rId2"/>
    <p:sldId id="400" r:id="rId3"/>
    <p:sldId id="317" r:id="rId4"/>
    <p:sldId id="331" r:id="rId5"/>
    <p:sldId id="386" r:id="rId6"/>
    <p:sldId id="373" r:id="rId7"/>
    <p:sldId id="391" r:id="rId8"/>
    <p:sldId id="392" r:id="rId9"/>
    <p:sldId id="375" r:id="rId10"/>
    <p:sldId id="393" r:id="rId11"/>
    <p:sldId id="376" r:id="rId12"/>
    <p:sldId id="394" r:id="rId13"/>
    <p:sldId id="395" r:id="rId14"/>
    <p:sldId id="384" r:id="rId15"/>
    <p:sldId id="390" r:id="rId16"/>
    <p:sldId id="379" r:id="rId17"/>
    <p:sldId id="381" r:id="rId18"/>
    <p:sldId id="382" r:id="rId19"/>
  </p:sldIdLst>
  <p:sldSz cx="13004800" cy="9753600"/>
  <p:notesSz cx="6858000" cy="92964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e Christa Nielsen" initials="ACN" lastIdx="1" clrIdx="0"/>
  <p:cmAuthor id="2" name="Stephanie Oksen" initials="SO" lastIdx="1" clrIdx="1">
    <p:extLst>
      <p:ext uri="{19B8F6BF-5375-455C-9EA6-DF929625EA0E}">
        <p15:presenceInfo xmlns:p15="http://schemas.microsoft.com/office/powerpoint/2012/main" userId="5d76f3f00e3665f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0CADBA-C9D9-4EDE-AD58-8D3D7621E7DE}" v="4" dt="2019-12-02T08:34:07.957"/>
  </p1510:revLst>
</p1510:revInfo>
</file>

<file path=ppt/tableStyles.xml><?xml version="1.0" encoding="utf-8"?>
<a:tblStyleLst xmlns:a="http://schemas.openxmlformats.org/drawingml/2006/main" def="{3B4B98B0-60AC-42C2-AFA5-B58CD77FA1E5}">
  <a:tblStyle styleId="{4C3C2611-4C71-4FC5-86AE-919BDF0F9419}"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000000"/>
              </a:solidFill>
              <a:prstDash val="solid"/>
              <a:miter lim="400000"/>
            </a:ln>
          </a:left>
          <a:right>
            <a:ln w="12700" cap="flat">
              <a:solidFill>
                <a:srgbClr val="C4C6C6"/>
              </a:solidFill>
              <a:prstDash val="solid"/>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solidFill>
            <a:srgbClr val="E8E9E8"/>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no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noFill/>
              <a:miter lim="400000"/>
            </a:ln>
          </a:bottom>
          <a:insideH>
            <a:ln w="12700" cap="flat">
              <a:noFill/>
              <a:miter lim="400000"/>
            </a:ln>
          </a:insideH>
          <a:insideV>
            <a:ln w="12700" cap="flat">
              <a:noFill/>
              <a:miter lim="400000"/>
            </a:ln>
          </a:insideV>
        </a:tcBdr>
        <a:fill>
          <a:solidFill>
            <a:schemeClr val="accent1">
              <a:satOff val="12166"/>
              <a:lumOff val="-13042"/>
            </a:schemeClr>
          </a:solidFill>
        </a:fill>
      </a:tcStyle>
    </a:firstRow>
  </a:tblStyle>
  <a:tblStyle styleId="{C7B018BB-80A7-4F77-B60F-C8B233D01FF8}"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EFF8FA"/>
          </a:solidFill>
        </a:fill>
      </a:tcStyle>
    </a:band2H>
    <a:firstCo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4F728F"/>
              </a:solidFill>
              <a:prstDash val="solid"/>
              <a:miter lim="400000"/>
            </a:ln>
          </a:top>
          <a:bottom>
            <a:ln w="12700" cap="flat">
              <a:solidFill>
                <a:srgbClr val="4F728F"/>
              </a:solidFill>
              <a:prstDash val="solid"/>
              <a:miter lim="400000"/>
            </a:ln>
          </a:bottom>
          <a:insideH>
            <a:ln w="12700" cap="flat">
              <a:solidFill>
                <a:srgbClr val="4F728F"/>
              </a:solidFill>
              <a:prstDash val="solid"/>
              <a:miter lim="400000"/>
            </a:ln>
          </a:insideH>
          <a:insideV>
            <a:ln w="12700" cap="flat">
              <a:noFill/>
              <a:miter lim="400000"/>
            </a:ln>
          </a:insideV>
        </a:tcBdr>
        <a:fill>
          <a:solidFill>
            <a:srgbClr val="D4DADF"/>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74747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638EB0"/>
          </a:solid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173D59"/>
          </a:solidFill>
        </a:fill>
      </a:tcStyle>
    </a:firstRow>
  </a:tblStyle>
  <a:tblStyle styleId="{EEE7283C-3CF3-47DC-8721-378D4A62B228}" styleName="">
    <a:tblBg/>
    <a:wholeTbl>
      <a:tcTxStyle b="off" i="off">
        <a:font>
          <a:latin typeface="Helvetica Neue"/>
          <a:ea typeface="Helvetica Neue"/>
          <a:cs typeface="Helvetica Neue"/>
        </a:font>
        <a:srgbClr val="444444"/>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3C3C1D"/>
              </a:solidFill>
              <a:prstDash val="solid"/>
              <a:miter lim="400000"/>
            </a:ln>
          </a:left>
          <a:right>
            <a:ln w="12700" cap="flat">
              <a:solidFill>
                <a:schemeClr val="accent2">
                  <a:hueOff val="-487087"/>
                  <a:satOff val="-2686"/>
                  <a:lumOff val="14808"/>
                </a:schemeClr>
              </a:solidFill>
              <a:prstDash val="solid"/>
              <a:miter lim="400000"/>
            </a:ln>
          </a:right>
          <a:top>
            <a:ln w="12700" cap="flat">
              <a:solidFill>
                <a:schemeClr val="accent2">
                  <a:hueOff val="-487087"/>
                  <a:satOff val="-2686"/>
                  <a:lumOff val="14808"/>
                </a:schemeClr>
              </a:solidFill>
              <a:prstDash val="solid"/>
              <a:miter lim="400000"/>
            </a:ln>
          </a:top>
          <a:bottom>
            <a:ln w="12700" cap="flat">
              <a:solidFill>
                <a:schemeClr val="accent2">
                  <a:hueOff val="-487087"/>
                  <a:satOff val="-2686"/>
                  <a:lumOff val="14808"/>
                </a:schemeClr>
              </a:solidFill>
              <a:prstDash val="solid"/>
              <a:miter lim="400000"/>
            </a:ln>
          </a:bottom>
          <a:insideH>
            <a:ln w="12700" cap="flat">
              <a:solidFill>
                <a:schemeClr val="accent2">
                  <a:hueOff val="-487087"/>
                  <a:satOff val="-2686"/>
                  <a:lumOff val="14808"/>
                </a:schemeClr>
              </a:solidFill>
              <a:prstDash val="solid"/>
              <a:miter lim="400000"/>
            </a:ln>
          </a:insideH>
          <a:insideV>
            <a:ln w="12700" cap="flat">
              <a:solidFill>
                <a:schemeClr val="accent2">
                  <a:hueOff val="-487087"/>
                  <a:satOff val="-2686"/>
                  <a:lumOff val="14808"/>
                </a:schemeClr>
              </a:solidFill>
              <a:prstDash val="solid"/>
              <a:miter lim="400000"/>
            </a:ln>
          </a:insideV>
        </a:tcBdr>
        <a:fill>
          <a:solidFill>
            <a:srgbClr val="CFCDBB"/>
          </a:solidFill>
        </a:fill>
      </a:tcStyle>
    </a:firstCol>
    <a:lastRow>
      <a:tcTxStyle b="off" i="off">
        <a:font>
          <a:latin typeface="Helvetica Neue"/>
          <a:ea typeface="Helvetica Neue"/>
          <a:cs typeface="Helvetica Neue"/>
        </a:font>
        <a:srgbClr val="444444"/>
      </a:tcTxStyle>
      <a:tcStyle>
        <a:tcBdr>
          <a:left>
            <a:ln w="12700" cap="flat">
              <a:solidFill>
                <a:srgbClr val="C6C6C6"/>
              </a:solidFill>
              <a:prstDash val="solid"/>
              <a:miter lim="400000"/>
            </a:ln>
          </a:left>
          <a:right>
            <a:ln w="12700" cap="flat">
              <a:solidFill>
                <a:srgbClr val="C6C6C6"/>
              </a:solidFill>
              <a:prstDash val="solid"/>
              <a:miter lim="400000"/>
            </a:ln>
          </a:right>
          <a:top>
            <a:ln w="12700" cap="flat">
              <a:solidFill>
                <a:srgbClr val="656839"/>
              </a:solidFill>
              <a:prstDash val="solid"/>
              <a:miter lim="400000"/>
            </a:ln>
          </a:top>
          <a:bottom>
            <a:ln w="12700" cap="flat">
              <a:solidFill>
                <a:srgbClr val="3C3C1D"/>
              </a:solidFill>
              <a:prstDash val="solid"/>
              <a:miter lim="400000"/>
            </a:ln>
          </a:bottom>
          <a:insideH>
            <a:ln w="12700" cap="flat">
              <a:solidFill>
                <a:srgbClr val="C6C6C6"/>
              </a:solidFill>
              <a:prstDash val="solid"/>
              <a:miter lim="400000"/>
            </a:ln>
          </a:insideH>
          <a:insideV>
            <a:ln w="12700" cap="flat">
              <a:solidFill>
                <a:srgbClr val="C6C6C6"/>
              </a:solidFill>
              <a:prstDash val="solid"/>
              <a:miter lim="400000"/>
            </a:ln>
          </a:insideV>
        </a:tcBdr>
        <a:fill>
          <a:solidFill>
            <a:srgbClr val="E8E9E8"/>
          </a:solidFill>
        </a:fill>
      </a:tcStyle>
    </a:lastRow>
    <a:firstRow>
      <a:tcTxStyle b="off" i="off">
        <a:font>
          <a:latin typeface="Helvetica Neue"/>
          <a:ea typeface="Helvetica Neue"/>
          <a:cs typeface="Helvetica Neue"/>
        </a:font>
        <a:srgbClr val="FFFFFF"/>
      </a:tcTxStyle>
      <a:tcStyle>
        <a:tcBdr>
          <a:left>
            <a:ln w="12700" cap="flat">
              <a:solidFill>
                <a:schemeClr val="accent2">
                  <a:hueOff val="-487087"/>
                  <a:satOff val="-2686"/>
                  <a:lumOff val="14808"/>
                </a:schemeClr>
              </a:solidFill>
              <a:prstDash val="solid"/>
              <a:miter lim="400000"/>
            </a:ln>
          </a:left>
          <a:right>
            <a:ln w="12700" cap="flat">
              <a:solidFill>
                <a:schemeClr val="accent2">
                  <a:hueOff val="-487087"/>
                  <a:satOff val="-2686"/>
                  <a:lumOff val="14808"/>
                </a:schemeClr>
              </a:solidFill>
              <a:prstDash val="solid"/>
              <a:miter lim="400000"/>
            </a:ln>
          </a:right>
          <a:top>
            <a:ln w="12700" cap="flat">
              <a:solidFill>
                <a:srgbClr val="3C3C1D"/>
              </a:solidFill>
              <a:prstDash val="solid"/>
              <a:miter lim="400000"/>
            </a:ln>
          </a:top>
          <a:bottom>
            <a:ln w="12700" cap="flat">
              <a:solidFill>
                <a:srgbClr val="CBCBCB"/>
              </a:solidFill>
              <a:prstDash val="solid"/>
              <a:miter lim="400000"/>
            </a:ln>
          </a:bottom>
          <a:insideH>
            <a:ln w="12700" cap="flat">
              <a:solidFill>
                <a:srgbClr val="AAA485"/>
              </a:solidFill>
              <a:prstDash val="solid"/>
              <a:miter lim="400000"/>
            </a:ln>
          </a:insideH>
          <a:insideV>
            <a:ln w="12700" cap="flat">
              <a:solidFill>
                <a:schemeClr val="accent2">
                  <a:hueOff val="-487087"/>
                  <a:satOff val="-2686"/>
                  <a:lumOff val="14808"/>
                </a:schemeClr>
              </a:solidFill>
              <a:prstDash val="solid"/>
              <a:miter lim="400000"/>
            </a:ln>
          </a:insideV>
        </a:tcBdr>
        <a:fill>
          <a:solidFill>
            <a:srgbClr val="656839"/>
          </a:solidFill>
        </a:fill>
      </a:tcStyle>
    </a:firstRow>
  </a:tblStyle>
  <a:tblStyle styleId="{CF821DB8-F4EB-4A41-A1BA-3FCAFE7338EE}"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solidFill>
            <a:srgbClr val="F1F1F1"/>
          </a:solidFill>
        </a:fill>
      </a:tcStyle>
    </a:wholeTbl>
    <a:band2H>
      <a:tcTxStyle/>
      <a:tcStyle>
        <a:tcBdr/>
        <a:fill>
          <a:solidFill>
            <a:srgbClr val="E4E4E0"/>
          </a:solidFill>
        </a:fill>
      </a:tcStyle>
    </a:band2H>
    <a:firstCol>
      <a:tcTxStyle b="off" i="off">
        <a:font>
          <a:latin typeface="Helvetica Neue"/>
          <a:ea typeface="Helvetica Neue"/>
          <a:cs typeface="Helvetica Neue"/>
        </a:font>
        <a:srgbClr val="FFFFFF"/>
      </a:tcTxStyle>
      <a:tcStyle>
        <a:tcBdr>
          <a:left>
            <a:ln w="12700" cap="flat">
              <a:solidFill>
                <a:srgbClr val="515151"/>
              </a:solidFill>
              <a:prstDash val="solid"/>
              <a:miter lim="400000"/>
            </a:ln>
          </a:left>
          <a:right>
            <a:ln w="12700" cap="flat">
              <a:noFill/>
              <a:miter lim="400000"/>
            </a:ln>
          </a:right>
          <a:top>
            <a:ln w="12700" cap="flat">
              <a:solidFill>
                <a:srgbClr val="7D7766"/>
              </a:solidFill>
              <a:prstDash val="solid"/>
              <a:miter lim="400000"/>
            </a:ln>
          </a:top>
          <a:bottom>
            <a:ln w="12700" cap="flat">
              <a:solidFill>
                <a:srgbClr val="7D7766"/>
              </a:solidFill>
              <a:prstDash val="solid"/>
              <a:miter lim="400000"/>
            </a:ln>
          </a:bottom>
          <a:insideH>
            <a:ln w="12700" cap="flat">
              <a:solidFill>
                <a:srgbClr val="7D7766"/>
              </a:solidFill>
              <a:prstDash val="solid"/>
              <a:miter lim="400000"/>
            </a:ln>
          </a:insideH>
          <a:insideV>
            <a:ln w="12700" cap="flat">
              <a:noFill/>
              <a:miter lim="400000"/>
            </a:ln>
          </a:insideV>
        </a:tcBdr>
        <a:fill>
          <a:solidFill>
            <a:srgbClr val="8F8B7E"/>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747474"/>
              </a:solidFill>
              <a:prstDash val="solid"/>
              <a:miter lim="400000"/>
            </a:ln>
          </a:top>
          <a:bottom>
            <a:ln w="12700" cap="flat">
              <a:solidFill>
                <a:srgbClr val="515151"/>
              </a:solidFill>
              <a:prstDash val="solid"/>
              <a:miter lim="400000"/>
            </a:ln>
          </a:bottom>
          <a:insideH>
            <a:ln w="12700" cap="flat">
              <a:noFill/>
              <a:miter lim="400000"/>
            </a:ln>
          </a:insideH>
          <a:insideV>
            <a:ln w="12700" cap="flat">
              <a:noFill/>
              <a:miter lim="400000"/>
            </a:ln>
          </a:insideV>
        </a:tcBdr>
        <a:fill>
          <a:solidFill>
            <a:srgbClr val="F1F1F1"/>
          </a:solid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515151"/>
              </a:solidFill>
              <a:prstDash val="solid"/>
              <a:miter lim="400000"/>
            </a:ln>
          </a:top>
          <a:bottom>
            <a:ln w="25400" cap="flat">
              <a:solidFill>
                <a:schemeClr val="accent2">
                  <a:hueOff val="-487087"/>
                  <a:satOff val="-2686"/>
                  <a:lumOff val="14808"/>
                </a:schemeClr>
              </a:solidFill>
              <a:prstDash val="solid"/>
              <a:miter lim="400000"/>
            </a:ln>
          </a:bottom>
          <a:insideH>
            <a:ln w="12700" cap="flat">
              <a:noFill/>
              <a:miter lim="400000"/>
            </a:ln>
          </a:insideH>
          <a:insideV>
            <a:ln w="12700" cap="flat">
              <a:noFill/>
              <a:miter lim="400000"/>
            </a:ln>
          </a:insideV>
        </a:tcBdr>
        <a:fill>
          <a:solidFill>
            <a:srgbClr val="5E5A4C"/>
          </a:solidFill>
        </a:fill>
      </a:tcStyle>
    </a:firstRow>
  </a:tblStyle>
  <a:tblStyle styleId="{33BA23B1-9221-436E-865A-0063620EA4FD}" styleName="">
    <a:tblBg/>
    <a:wholeTbl>
      <a:tcTxStyle b="off" i="off">
        <a:font>
          <a:latin typeface="Helvetica Neue"/>
          <a:ea typeface="Helvetica Neue"/>
          <a:cs typeface="Helvetica Neue"/>
        </a:font>
        <a:srgbClr val="444444"/>
      </a:tcTxStyle>
      <a:tcStyle>
        <a:tcBdr>
          <a:left>
            <a:ln w="12700" cap="flat">
              <a:solidFill>
                <a:srgbClr val="747474"/>
              </a:solidFill>
              <a:prstDash val="solid"/>
              <a:miter lim="400000"/>
            </a:ln>
          </a:left>
          <a:right>
            <a:ln w="12700" cap="flat">
              <a:solidFill>
                <a:srgbClr val="747474"/>
              </a:solidFill>
              <a:prstDash val="solid"/>
              <a:miter lim="400000"/>
            </a:ln>
          </a:right>
          <a:top>
            <a:ln w="12700" cap="flat">
              <a:solidFill>
                <a:srgbClr val="747474"/>
              </a:solidFill>
              <a:prstDash val="solid"/>
              <a:miter lim="400000"/>
            </a:ln>
          </a:top>
          <a:bottom>
            <a:ln w="12700" cap="flat">
              <a:solidFill>
                <a:srgbClr val="747474"/>
              </a:solidFill>
              <a:prstDash val="solid"/>
              <a:miter lim="400000"/>
            </a:ln>
          </a:bottom>
          <a:insideH>
            <a:ln w="12700" cap="flat">
              <a:solidFill>
                <a:srgbClr val="747474"/>
              </a:solidFill>
              <a:prstDash val="solid"/>
              <a:miter lim="400000"/>
            </a:ln>
          </a:insideH>
          <a:insideV>
            <a:ln w="12700" cap="flat">
              <a:solidFill>
                <a:srgbClr val="747474"/>
              </a:solidFill>
              <a:prstDash val="solid"/>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747474"/>
              </a:solidFill>
              <a:prstDash val="solid"/>
              <a:miter lim="400000"/>
            </a:ln>
          </a:left>
          <a:right>
            <a:ln w="12700" cap="flat">
              <a:solidFill>
                <a:srgbClr val="747474"/>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CBCBCB"/>
          </a:solidFill>
        </a:fill>
      </a:tcStyle>
    </a:lastRow>
    <a:fir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747474"/>
              </a:solidFill>
              <a:prstDash val="solid"/>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CBCBCB"/>
          </a:solidFill>
        </a:fill>
      </a:tcStyle>
    </a:firstRow>
  </a:tblStyle>
  <a:tblStyle styleId="{2708684C-4D16-4618-839F-0558EEFCDFE6}" styleName="">
    <a:tblBg/>
    <a:wholeTbl>
      <a:tcTxStyle b="off" i="off">
        <a:font>
          <a:latin typeface="Helvetica Neue"/>
          <a:ea typeface="Helvetica Neue"/>
          <a:cs typeface="Helvetica Neue"/>
        </a:font>
        <a:srgbClr val="777777"/>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525252"/>
              </a:solidFill>
              <a:custDash>
                <a:ds d="200000" sp="200000"/>
              </a:custDash>
              <a:miter lim="400000"/>
            </a:ln>
          </a:top>
          <a:bottom>
            <a:ln w="12700" cap="flat">
              <a:solidFill>
                <a:srgbClr val="525252"/>
              </a:solidFill>
              <a:custDash>
                <a:ds d="200000" sp="200000"/>
              </a:custDash>
              <a:miter lim="400000"/>
            </a:ln>
          </a:bottom>
          <a:insideH>
            <a:ln w="12700" cap="flat">
              <a:solidFill>
                <a:srgbClr val="525252"/>
              </a:solidFill>
              <a:custDash>
                <a:ds d="200000" sp="200000"/>
              </a:custDash>
              <a:miter lim="400000"/>
            </a:ln>
          </a:insideH>
          <a:insideV>
            <a:ln w="12700" cap="flat">
              <a:solidFill>
                <a:srgbClr val="C9C9C9"/>
              </a:solidFill>
              <a:prstDash val="solid"/>
              <a:miter lim="400000"/>
            </a:ln>
          </a:insideV>
        </a:tcBdr>
        <a:fill>
          <a:noFill/>
        </a:fill>
      </a:tcStyle>
    </a:wholeTbl>
    <a:band2H>
      <a:tcTxStyle/>
      <a:tcStyle>
        <a:tcBdr/>
        <a:fill>
          <a:solidFill>
            <a:srgbClr val="D2D2D2">
              <a:alpha val="30000"/>
            </a:srgbClr>
          </a:solidFill>
        </a:fill>
      </a:tcStyle>
    </a:band2H>
    <a:firstCol>
      <a:tcTxStyle b="off" i="off">
        <a:font>
          <a:latin typeface="Helvetica Neue Medium"/>
          <a:ea typeface="Helvetica Neue Medium"/>
          <a:cs typeface="Helvetica Neue Medium"/>
        </a:font>
        <a:srgbClr val="555555"/>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C9C9C9"/>
              </a:solidFill>
              <a:prstDash val="solid"/>
              <a:miter lim="400000"/>
            </a:ln>
          </a:top>
          <a:bottom>
            <a:ln w="12700" cap="flat">
              <a:solidFill>
                <a:srgbClr val="C9C9C9"/>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firstCol>
    <a:lastRow>
      <a:tcTxStyle b="off" i="off">
        <a:font>
          <a:latin typeface="Helvetica Neue Medium"/>
          <a:ea typeface="Helvetica Neue Medium"/>
          <a:cs typeface="Helvetica Neue Medium"/>
        </a:font>
        <a:srgbClr val="555555"/>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lastRow>
    <a:firstRow>
      <a:tcTxStyle b="off" i="off">
        <a:font>
          <a:latin typeface="Helvetica Neue Medium"/>
          <a:ea typeface="Helvetica Neue Medium"/>
          <a:cs typeface="Helvetica Neue Medium"/>
        </a:font>
        <a:srgbClr val="555555"/>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40" autoAdjust="0"/>
    <p:restoredTop sz="98418" autoAdjust="0"/>
  </p:normalViewPr>
  <p:slideViewPr>
    <p:cSldViewPr snapToGrid="0" snapToObjects="1">
      <p:cViewPr varScale="1">
        <p:scale>
          <a:sx n="57" d="100"/>
          <a:sy n="57" d="100"/>
        </p:scale>
        <p:origin x="1618" y="106"/>
      </p:cViewPr>
      <p:guideLst>
        <p:guide orient="horz" pos="3072"/>
        <p:guide pos="4096"/>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4352"/>
    </p:cViewPr>
  </p:sorterViewPr>
  <p:notesViewPr>
    <p:cSldViewPr snapToGrid="0" snapToObjects="1">
      <p:cViewPr varScale="1">
        <p:scale>
          <a:sx n="80" d="100"/>
          <a:sy n="80" d="100"/>
        </p:scale>
        <p:origin x="-2968" y="0"/>
      </p:cViewPr>
      <p:guideLst>
        <p:guide orient="horz" pos="2928"/>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Oksen" userId="5d76f3f00e3665fc" providerId="LiveId" clId="{770CADBA-C9D9-4EDE-AD58-8D3D7621E7DE}"/>
    <pc:docChg chg="delSld modSld">
      <pc:chgData name="Stephanie Oksen" userId="5d76f3f00e3665fc" providerId="LiveId" clId="{770CADBA-C9D9-4EDE-AD58-8D3D7621E7DE}" dt="2019-12-03T08:42:17.365" v="6" actId="1076"/>
      <pc:docMkLst>
        <pc:docMk/>
      </pc:docMkLst>
      <pc:sldChg chg="modSp">
        <pc:chgData name="Stephanie Oksen" userId="5d76f3f00e3665fc" providerId="LiveId" clId="{770CADBA-C9D9-4EDE-AD58-8D3D7621E7DE}" dt="2019-12-03T08:42:17.365" v="6" actId="1076"/>
        <pc:sldMkLst>
          <pc:docMk/>
          <pc:sldMk cId="265789774" sldId="386"/>
        </pc:sldMkLst>
        <pc:spChg chg="mod">
          <ac:chgData name="Stephanie Oksen" userId="5d76f3f00e3665fc" providerId="LiveId" clId="{770CADBA-C9D9-4EDE-AD58-8D3D7621E7DE}" dt="2019-12-03T08:42:13.445" v="4" actId="1076"/>
          <ac:spMkLst>
            <pc:docMk/>
            <pc:sldMk cId="265789774" sldId="386"/>
            <ac:spMk id="25" creationId="{F60A2A6F-F607-410F-8D56-D9872559350D}"/>
          </ac:spMkLst>
        </pc:spChg>
        <pc:spChg chg="mod">
          <ac:chgData name="Stephanie Oksen" userId="5d76f3f00e3665fc" providerId="LiveId" clId="{770CADBA-C9D9-4EDE-AD58-8D3D7621E7DE}" dt="2019-12-03T08:42:17.365" v="6" actId="1076"/>
          <ac:spMkLst>
            <pc:docMk/>
            <pc:sldMk cId="265789774" sldId="386"/>
            <ac:spMk id="26" creationId="{063A8240-DE00-499A-A63D-19C05341D733}"/>
          </ac:spMkLst>
        </pc:spChg>
      </pc:sldChg>
      <pc:sldChg chg="del">
        <pc:chgData name="Stephanie Oksen" userId="5d76f3f00e3665fc" providerId="LiveId" clId="{770CADBA-C9D9-4EDE-AD58-8D3D7621E7DE}" dt="2019-12-03T08:29:02.710" v="0" actId="47"/>
        <pc:sldMkLst>
          <pc:docMk/>
          <pc:sldMk cId="2788338761" sldId="403"/>
        </pc:sldMkLst>
      </pc:sldChg>
      <pc:sldChg chg="del">
        <pc:chgData name="Stephanie Oksen" userId="5d76f3f00e3665fc" providerId="LiveId" clId="{770CADBA-C9D9-4EDE-AD58-8D3D7621E7DE}" dt="2019-12-03T08:29:04.995" v="1" actId="47"/>
        <pc:sldMkLst>
          <pc:docMk/>
          <pc:sldMk cId="1940843224" sldId="404"/>
        </pc:sldMkLst>
      </pc:sldChg>
    </pc:docChg>
  </pc:docChgLst>
  <pc:docChgLst>
    <pc:chgData name="Stephanie Oksen" userId="5d76f3f00e3665fc" providerId="LiveId" clId="{252A0662-7963-49CA-AA6F-5C80D830DC60}"/>
    <pc:docChg chg="undo custSel delSld modSld">
      <pc:chgData name="Stephanie Oksen" userId="5d76f3f00e3665fc" providerId="LiveId" clId="{252A0662-7963-49CA-AA6F-5C80D830DC60}" dt="2019-12-02T08:35:55.777" v="47" actId="14100"/>
      <pc:docMkLst>
        <pc:docMk/>
      </pc:docMkLst>
      <pc:sldChg chg="del">
        <pc:chgData name="Stephanie Oksen" userId="5d76f3f00e3665fc" providerId="LiveId" clId="{252A0662-7963-49CA-AA6F-5C80D830DC60}" dt="2019-12-02T08:32:12.707" v="22" actId="47"/>
        <pc:sldMkLst>
          <pc:docMk/>
          <pc:sldMk cId="2470098981" sldId="312"/>
        </pc:sldMkLst>
      </pc:sldChg>
      <pc:sldChg chg="addSp delSp modSp">
        <pc:chgData name="Stephanie Oksen" userId="5d76f3f00e3665fc" providerId="LiveId" clId="{252A0662-7963-49CA-AA6F-5C80D830DC60}" dt="2019-12-02T08:35:55.777" v="47" actId="14100"/>
        <pc:sldMkLst>
          <pc:docMk/>
          <pc:sldMk cId="2173648929" sldId="331"/>
        </pc:sldMkLst>
        <pc:spChg chg="add del mod">
          <ac:chgData name="Stephanie Oksen" userId="5d76f3f00e3665fc" providerId="LiveId" clId="{252A0662-7963-49CA-AA6F-5C80D830DC60}" dt="2019-12-02T08:34:32.287" v="33" actId="478"/>
          <ac:spMkLst>
            <pc:docMk/>
            <pc:sldMk cId="2173648929" sldId="331"/>
            <ac:spMk id="6" creationId="{A27EDD5D-532E-4AF9-83FC-AAC61FFBAB46}"/>
          </ac:spMkLst>
        </pc:spChg>
        <pc:spChg chg="add mod">
          <ac:chgData name="Stephanie Oksen" userId="5d76f3f00e3665fc" providerId="LiveId" clId="{252A0662-7963-49CA-AA6F-5C80D830DC60}" dt="2019-12-02T08:35:44.707" v="46" actId="1076"/>
          <ac:spMkLst>
            <pc:docMk/>
            <pc:sldMk cId="2173648929" sldId="331"/>
            <ac:spMk id="7" creationId="{615F0340-06B6-4F1A-882C-E4358CBAA7B1}"/>
          </ac:spMkLst>
        </pc:spChg>
        <pc:graphicFrameChg chg="del">
          <ac:chgData name="Stephanie Oksen" userId="5d76f3f00e3665fc" providerId="LiveId" clId="{252A0662-7963-49CA-AA6F-5C80D830DC60}" dt="2019-12-02T08:29:51.849" v="2" actId="478"/>
          <ac:graphicFrameMkLst>
            <pc:docMk/>
            <pc:sldMk cId="2173648929" sldId="331"/>
            <ac:graphicFrameMk id="2" creationId="{CD684A16-FDA5-4E63-B020-220602914C13}"/>
          </ac:graphicFrameMkLst>
        </pc:graphicFrameChg>
        <pc:graphicFrameChg chg="del">
          <ac:chgData name="Stephanie Oksen" userId="5d76f3f00e3665fc" providerId="LiveId" clId="{252A0662-7963-49CA-AA6F-5C80D830DC60}" dt="2019-12-02T08:29:48.521" v="1" actId="478"/>
          <ac:graphicFrameMkLst>
            <pc:docMk/>
            <pc:sldMk cId="2173648929" sldId="331"/>
            <ac:graphicFrameMk id="3" creationId="{16B81721-C098-4085-B694-24DF8F570C60}"/>
          </ac:graphicFrameMkLst>
        </pc:graphicFrameChg>
        <pc:picChg chg="mod">
          <ac:chgData name="Stephanie Oksen" userId="5d76f3f00e3665fc" providerId="LiveId" clId="{252A0662-7963-49CA-AA6F-5C80D830DC60}" dt="2019-12-02T08:35:55.777" v="47" actId="14100"/>
          <ac:picMkLst>
            <pc:docMk/>
            <pc:sldMk cId="2173648929" sldId="331"/>
            <ac:picMk id="108" creationId="{C9F93855-6506-4093-953B-98F101990B4A}"/>
          </ac:picMkLst>
        </pc:picChg>
      </pc:sldChg>
      <pc:sldChg chg="delSp modSp">
        <pc:chgData name="Stephanie Oksen" userId="5d76f3f00e3665fc" providerId="LiveId" clId="{252A0662-7963-49CA-AA6F-5C80D830DC60}" dt="2019-12-02T08:33:24.027" v="25" actId="478"/>
        <pc:sldMkLst>
          <pc:docMk/>
          <pc:sldMk cId="265789774" sldId="386"/>
        </pc:sldMkLst>
        <pc:graphicFrameChg chg="del modGraphic">
          <ac:chgData name="Stephanie Oksen" userId="5d76f3f00e3665fc" providerId="LiveId" clId="{252A0662-7963-49CA-AA6F-5C80D830DC60}" dt="2019-12-02T08:33:24.027" v="25" actId="478"/>
          <ac:graphicFrameMkLst>
            <pc:docMk/>
            <pc:sldMk cId="265789774" sldId="386"/>
            <ac:graphicFrameMk id="5" creationId="{EE64BAD3-B7CC-4612-A369-6F6234CF40BF}"/>
          </ac:graphicFrameMkLst>
        </pc:graphicFrameChg>
      </pc:sldChg>
      <pc:sldChg chg="del">
        <pc:chgData name="Stephanie Oksen" userId="5d76f3f00e3665fc" providerId="LiveId" clId="{252A0662-7963-49CA-AA6F-5C80D830DC60}" dt="2019-12-02T08:29:34.286" v="0" actId="47"/>
        <pc:sldMkLst>
          <pc:docMk/>
          <pc:sldMk cId="2259471323" sldId="398"/>
        </pc:sldMkLst>
      </pc:sldChg>
      <pc:sldChg chg="del">
        <pc:chgData name="Stephanie Oksen" userId="5d76f3f00e3665fc" providerId="LiveId" clId="{252A0662-7963-49CA-AA6F-5C80D830DC60}" dt="2019-12-02T08:30:52.708" v="10" actId="47"/>
        <pc:sldMkLst>
          <pc:docMk/>
          <pc:sldMk cId="3146412955" sldId="399"/>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Users\Stephanie\Dropbox\ENERGY%20evaluation%20-%20EU\Deliverables\Synthesis%20report\evaluation%20questions%20indicators%20and%20jcs%20and%20eq%20text\EQ6\Working%20documents\Data\Data%20analysis%20Efficiency.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2017-07%20EQ3\EQ3%20excel.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151995045563099"/>
          <c:y val="1.92736569374964E-4"/>
          <c:w val="0.74335441918074896"/>
          <c:h val="0.99980726343062498"/>
        </c:manualLayout>
      </c:layout>
      <c:pie3DChart>
        <c:varyColors val="1"/>
        <c:ser>
          <c:idx val="0"/>
          <c:order val="0"/>
          <c:tx>
            <c:strRef>
              <c:f>'strategic allocation'!$C$1</c:f>
              <c:strCache>
                <c:ptCount val="1"/>
                <c:pt idx="0">
                  <c:v> EU allocated funds by strategic priorities </c:v>
                </c:pt>
              </c:strCache>
            </c:strRef>
          </c:tx>
          <c:dPt>
            <c:idx val="0"/>
            <c:bubble3D val="0"/>
            <c:spPr>
              <a:solidFill>
                <a:schemeClr val="accent1">
                  <a:shade val="58000"/>
                  <a:alpha val="90000"/>
                </a:schemeClr>
              </a:solidFill>
              <a:ln w="19050">
                <a:solidFill>
                  <a:schemeClr val="accent1">
                    <a:shade val="58000"/>
                    <a:lumMod val="75000"/>
                  </a:schemeClr>
                </a:solidFill>
              </a:ln>
              <a:effectLst>
                <a:innerShdw blurRad="114300">
                  <a:schemeClr val="accent1">
                    <a:shade val="58000"/>
                    <a:lumMod val="75000"/>
                  </a:schemeClr>
                </a:innerShdw>
              </a:effectLst>
              <a:scene3d>
                <a:camera prst="orthographicFront"/>
                <a:lightRig rig="threePt" dir="t"/>
              </a:scene3d>
              <a:sp3d contourW="19050" prstMaterial="flat">
                <a:contourClr>
                  <a:schemeClr val="accent1">
                    <a:shade val="58000"/>
                    <a:lumMod val="75000"/>
                  </a:schemeClr>
                </a:contourClr>
              </a:sp3d>
            </c:spPr>
            <c:extLst>
              <c:ext xmlns:c16="http://schemas.microsoft.com/office/drawing/2014/chart" uri="{C3380CC4-5D6E-409C-BE32-E72D297353CC}">
                <c16:uniqueId val="{00000001-53D8-4680-AD86-AE7A46BD59FE}"/>
              </c:ext>
            </c:extLst>
          </c:dPt>
          <c:dPt>
            <c:idx val="1"/>
            <c:bubble3D val="0"/>
            <c:spPr>
              <a:solidFill>
                <a:schemeClr val="accent1">
                  <a:shade val="86000"/>
                  <a:alpha val="90000"/>
                </a:schemeClr>
              </a:solidFill>
              <a:ln w="19050">
                <a:solidFill>
                  <a:schemeClr val="accent1">
                    <a:shade val="86000"/>
                    <a:lumMod val="75000"/>
                  </a:schemeClr>
                </a:solidFill>
              </a:ln>
              <a:effectLst>
                <a:innerShdw blurRad="114300">
                  <a:schemeClr val="accent1">
                    <a:shade val="86000"/>
                    <a:lumMod val="75000"/>
                  </a:schemeClr>
                </a:innerShdw>
              </a:effectLst>
              <a:scene3d>
                <a:camera prst="orthographicFront"/>
                <a:lightRig rig="threePt" dir="t"/>
              </a:scene3d>
              <a:sp3d contourW="19050" prstMaterial="flat">
                <a:contourClr>
                  <a:schemeClr val="accent1">
                    <a:shade val="86000"/>
                    <a:lumMod val="75000"/>
                  </a:schemeClr>
                </a:contourClr>
              </a:sp3d>
            </c:spPr>
            <c:extLst>
              <c:ext xmlns:c16="http://schemas.microsoft.com/office/drawing/2014/chart" uri="{C3380CC4-5D6E-409C-BE32-E72D297353CC}">
                <c16:uniqueId val="{00000003-53D8-4680-AD86-AE7A46BD59FE}"/>
              </c:ext>
            </c:extLst>
          </c:dPt>
          <c:dPt>
            <c:idx val="2"/>
            <c:bubble3D val="0"/>
            <c:spPr>
              <a:solidFill>
                <a:schemeClr val="accent1">
                  <a:tint val="86000"/>
                  <a:alpha val="90000"/>
                </a:schemeClr>
              </a:solidFill>
              <a:ln w="19050">
                <a:solidFill>
                  <a:schemeClr val="accent1">
                    <a:tint val="86000"/>
                    <a:lumMod val="75000"/>
                  </a:schemeClr>
                </a:solidFill>
              </a:ln>
              <a:effectLst>
                <a:innerShdw blurRad="114300">
                  <a:schemeClr val="accent1">
                    <a:tint val="86000"/>
                    <a:lumMod val="75000"/>
                  </a:schemeClr>
                </a:innerShdw>
              </a:effectLst>
              <a:scene3d>
                <a:camera prst="orthographicFront"/>
                <a:lightRig rig="threePt" dir="t"/>
              </a:scene3d>
              <a:sp3d contourW="19050" prstMaterial="flat">
                <a:contourClr>
                  <a:schemeClr val="accent1">
                    <a:tint val="86000"/>
                    <a:lumMod val="75000"/>
                  </a:schemeClr>
                </a:contourClr>
              </a:sp3d>
            </c:spPr>
            <c:extLst>
              <c:ext xmlns:c16="http://schemas.microsoft.com/office/drawing/2014/chart" uri="{C3380CC4-5D6E-409C-BE32-E72D297353CC}">
                <c16:uniqueId val="{00000005-53D8-4680-AD86-AE7A46BD59FE}"/>
              </c:ext>
            </c:extLst>
          </c:dPt>
          <c:dPt>
            <c:idx val="3"/>
            <c:bubble3D val="0"/>
            <c:spPr>
              <a:solidFill>
                <a:schemeClr val="accent1">
                  <a:tint val="58000"/>
                  <a:alpha val="90000"/>
                </a:schemeClr>
              </a:solidFill>
              <a:ln w="19050">
                <a:solidFill>
                  <a:schemeClr val="accent1">
                    <a:tint val="58000"/>
                    <a:lumMod val="75000"/>
                  </a:schemeClr>
                </a:solidFill>
              </a:ln>
              <a:effectLst>
                <a:innerShdw blurRad="114300">
                  <a:schemeClr val="accent1">
                    <a:tint val="58000"/>
                    <a:lumMod val="75000"/>
                  </a:schemeClr>
                </a:innerShdw>
              </a:effectLst>
              <a:scene3d>
                <a:camera prst="orthographicFront"/>
                <a:lightRig rig="threePt" dir="t"/>
              </a:scene3d>
              <a:sp3d contourW="19050" prstMaterial="flat">
                <a:contourClr>
                  <a:schemeClr val="accent1">
                    <a:tint val="58000"/>
                    <a:lumMod val="75000"/>
                  </a:schemeClr>
                </a:contourClr>
              </a:sp3d>
            </c:spPr>
            <c:extLst>
              <c:ext xmlns:c16="http://schemas.microsoft.com/office/drawing/2014/chart" uri="{C3380CC4-5D6E-409C-BE32-E72D297353CC}">
                <c16:uniqueId val="{00000007-53D8-4680-AD86-AE7A46BD59FE}"/>
              </c:ext>
            </c:extLst>
          </c:dPt>
          <c:dLbls>
            <c:dLbl>
              <c:idx val="0"/>
              <c:layout>
                <c:manualLayout>
                  <c:x val="3.0022550611389781E-2"/>
                  <c:y val="1.2396277701702966E-3"/>
                </c:manualLayout>
              </c:layout>
              <c:spPr>
                <a:noFill/>
                <a:ln w="12700" cap="flat" cmpd="sng" algn="ctr">
                  <a:solidFill>
                    <a:schemeClr val="accent1">
                      <a:shade val="58000"/>
                    </a:schemeClr>
                  </a:solidFill>
                  <a:round/>
                </a:ln>
                <a:effectLst>
                  <a:outerShdw blurRad="50800" dist="38100" dir="2700000" algn="tl" rotWithShape="0">
                    <a:schemeClr val="accent1">
                      <a:shade val="58000"/>
                      <a:lumMod val="75000"/>
                      <a:alpha val="40000"/>
                    </a:schemeClr>
                  </a:outerShdw>
                </a:effectLst>
              </c:spPr>
              <c:txPr>
                <a:bodyPr rot="0" spcFirstLastPara="1" vertOverflow="clip" horzOverflow="clip" vert="horz" wrap="square" lIns="38100" tIns="19050" rIns="38100" bIns="19050" anchor="ctr" anchorCtr="1">
                  <a:noAutofit/>
                </a:bodyPr>
                <a:lstStyle/>
                <a:p>
                  <a:pPr>
                    <a:defRPr sz="1600" b="1" i="0" u="none" strike="noStrike" kern="1200" baseline="0">
                      <a:solidFill>
                        <a:schemeClr val="tx1"/>
                      </a:solidFill>
                      <a:effectLst/>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3997321765204596"/>
                      <c:h val="0.19019527887488727"/>
                    </c:manualLayout>
                  </c15:layout>
                </c:ext>
                <c:ext xmlns:c16="http://schemas.microsoft.com/office/drawing/2014/chart" uri="{C3380CC4-5D6E-409C-BE32-E72D297353CC}">
                  <c16:uniqueId val="{00000001-53D8-4680-AD86-AE7A46BD59FE}"/>
                </c:ext>
              </c:extLst>
            </c:dLbl>
            <c:dLbl>
              <c:idx val="1"/>
              <c:spPr>
                <a:noFill/>
                <a:ln w="12700" cap="flat" cmpd="sng" algn="ctr">
                  <a:solidFill>
                    <a:schemeClr val="accent1">
                      <a:shade val="86000"/>
                    </a:schemeClr>
                  </a:solidFill>
                  <a:round/>
                </a:ln>
                <a:effectLst>
                  <a:outerShdw blurRad="50800" dist="38100" dir="2700000" algn="tl" rotWithShape="0">
                    <a:schemeClr val="accent1">
                      <a:shade val="86000"/>
                      <a:lumMod val="75000"/>
                      <a:alpha val="40000"/>
                    </a:schemeClr>
                  </a:outerShdw>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chemeClr val="tx1"/>
                      </a:solidFill>
                      <a:effectLst/>
                      <a:latin typeface="+mn-lt"/>
                      <a:ea typeface="+mn-ea"/>
                      <a:cs typeface="+mn-cs"/>
                    </a:defRPr>
                  </a:pPr>
                  <a:endParaRPr lang="en-US"/>
                </a:p>
              </c:txPr>
              <c:dLblPos val="ct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3D8-4680-AD86-AE7A46BD59FE}"/>
                </c:ext>
              </c:extLst>
            </c:dLbl>
            <c:dLbl>
              <c:idx val="2"/>
              <c:layout>
                <c:manualLayout>
                  <c:x val="0.21561089976112499"/>
                  <c:y val="-0.254631851677667"/>
                </c:manualLayout>
              </c:layout>
              <c:spPr>
                <a:noFill/>
                <a:ln w="12700" cap="flat" cmpd="sng" algn="ctr">
                  <a:solidFill>
                    <a:schemeClr val="accent1">
                      <a:tint val="86000"/>
                    </a:schemeClr>
                  </a:solidFill>
                  <a:round/>
                </a:ln>
                <a:effectLst>
                  <a:outerShdw blurRad="50800" dist="38100" dir="2700000" algn="tl" rotWithShape="0">
                    <a:schemeClr val="accent1">
                      <a:tint val="86000"/>
                      <a:lumMod val="75000"/>
                      <a:alpha val="40000"/>
                    </a:schemeClr>
                  </a:outerShdw>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chemeClr val="tx1"/>
                      </a:solidFill>
                      <a:effectLst/>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53D8-4680-AD86-AE7A46BD59FE}"/>
                </c:ext>
              </c:extLst>
            </c:dLbl>
            <c:dLbl>
              <c:idx val="3"/>
              <c:spPr>
                <a:noFill/>
                <a:ln w="12700" cap="flat" cmpd="sng" algn="ctr">
                  <a:solidFill>
                    <a:schemeClr val="accent1">
                      <a:tint val="58000"/>
                    </a:schemeClr>
                  </a:solidFill>
                  <a:round/>
                </a:ln>
                <a:effectLst>
                  <a:outerShdw blurRad="50800" dist="38100" dir="2700000" algn="tl" rotWithShape="0">
                    <a:schemeClr val="accent1">
                      <a:tint val="58000"/>
                      <a:lumMod val="75000"/>
                      <a:alpha val="40000"/>
                    </a:schemeClr>
                  </a:outerShdw>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chemeClr val="tx1"/>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7-53D8-4680-AD86-AE7A46BD59FE}"/>
                </c:ext>
              </c:extLst>
            </c:dLbl>
            <c:spPr>
              <a:noFill/>
            </c:spPr>
            <c:txPr>
              <a:bodyPr rot="0" spcFirstLastPara="1" vertOverflow="clip" horzOverflow="clip" vert="horz" wrap="square" lIns="38100" tIns="19050" rIns="38100" bIns="19050" anchor="ctr" anchorCtr="1">
                <a:spAutoFit/>
              </a:bodyPr>
              <a:lstStyle/>
              <a:p>
                <a:pPr>
                  <a:defRPr sz="1600" b="1" i="0" u="none" strike="noStrike" kern="1200" baseline="0">
                    <a:solidFill>
                      <a:schemeClr val="tx1"/>
                    </a:solidFill>
                    <a:effectLst/>
                    <a:latin typeface="+mn-lt"/>
                    <a:ea typeface="+mn-ea"/>
                    <a:cs typeface="+mn-cs"/>
                  </a:defRPr>
                </a:pPr>
                <a:endParaRPr lang="en-US"/>
              </a:p>
            </c:txPr>
            <c:dLblPos val="inEnd"/>
            <c:showLegendKey val="0"/>
            <c:showVal val="0"/>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('strategic allocation'!$B$2,'strategic allocation'!$B$3,'strategic allocation'!$B$5,'strategic allocation'!$B$7)</c:f>
              <c:strCache>
                <c:ptCount val="4"/>
                <c:pt idx="0">
                  <c:v>Networking/Forum</c:v>
                </c:pt>
                <c:pt idx="1">
                  <c:v>Policy and technical cooperation</c:v>
                </c:pt>
                <c:pt idx="2">
                  <c:v>Grant financed projects</c:v>
                </c:pt>
                <c:pt idx="3">
                  <c:v>PP finance mobilised</c:v>
                </c:pt>
              </c:strCache>
            </c:strRef>
          </c:cat>
          <c:val>
            <c:numRef>
              <c:f>('strategic allocation'!$C$2,'strategic allocation'!$C$3,'strategic allocation'!$C$6,'strategic allocation'!$C$7)</c:f>
              <c:numCache>
                <c:formatCode>_(* #.##0_);_(* \(#.##0\);_(* "-"??_);_(@_)</c:formatCode>
                <c:ptCount val="4"/>
                <c:pt idx="0">
                  <c:v>9949999</c:v>
                </c:pt>
                <c:pt idx="1">
                  <c:v>689304088</c:v>
                </c:pt>
                <c:pt idx="2">
                  <c:v>536519997</c:v>
                </c:pt>
                <c:pt idx="3">
                  <c:v>399000000</c:v>
                </c:pt>
              </c:numCache>
            </c:numRef>
          </c:val>
          <c:extLst>
            <c:ext xmlns:c16="http://schemas.microsoft.com/office/drawing/2014/chart" uri="{C3380CC4-5D6E-409C-BE32-E72D297353CC}">
              <c16:uniqueId val="{00000008-53D8-4680-AD86-AE7A46BD59FE}"/>
            </c:ext>
          </c:extLst>
        </c:ser>
        <c:dLbls>
          <c:showLegendKey val="0"/>
          <c:showVal val="0"/>
          <c:showCatName val="0"/>
          <c:showSerName val="0"/>
          <c:showPercent val="1"/>
          <c:showBubbleSize val="0"/>
          <c:showLeaderLines val="1"/>
        </c:dLbls>
      </c:pie3DChart>
      <c:spPr>
        <a:noFill/>
        <a:ln>
          <a:noFill/>
        </a:ln>
        <a:effectLst/>
      </c:spPr>
    </c:plotArea>
    <c:plotVisOnly val="1"/>
    <c:dispBlanksAs val="zero"/>
    <c:showDLblsOverMax val="0"/>
  </c:chart>
  <c:spPr>
    <a:noFill/>
    <a:ln>
      <a:solidFill>
        <a:schemeClr val="tx1"/>
      </a:solid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9.8980944759317499E-2"/>
          <c:y val="2.8753614170759199E-2"/>
          <c:w val="0.84619336226986497"/>
          <c:h val="0.91430285701587399"/>
        </c:manualLayout>
      </c:layout>
      <c:pieChart>
        <c:varyColors val="1"/>
        <c:ser>
          <c:idx val="0"/>
          <c:order val="0"/>
          <c:dPt>
            <c:idx val="0"/>
            <c:bubble3D val="0"/>
            <c:spPr>
              <a:solidFill>
                <a:schemeClr val="accent1">
                  <a:shade val="58000"/>
                </a:schemeClr>
              </a:solidFill>
              <a:ln>
                <a:noFill/>
              </a:ln>
              <a:effectLst/>
            </c:spPr>
            <c:extLst>
              <c:ext xmlns:c16="http://schemas.microsoft.com/office/drawing/2014/chart" uri="{C3380CC4-5D6E-409C-BE32-E72D297353CC}">
                <c16:uniqueId val="{00000000-D2C0-463E-8A5C-02ED1D4DE559}"/>
              </c:ext>
            </c:extLst>
          </c:dPt>
          <c:dPt>
            <c:idx val="1"/>
            <c:bubble3D val="0"/>
            <c:spPr>
              <a:solidFill>
                <a:schemeClr val="accent1">
                  <a:shade val="86000"/>
                </a:schemeClr>
              </a:solidFill>
              <a:ln>
                <a:noFill/>
              </a:ln>
              <a:effectLst/>
            </c:spPr>
            <c:extLst>
              <c:ext xmlns:c16="http://schemas.microsoft.com/office/drawing/2014/chart" uri="{C3380CC4-5D6E-409C-BE32-E72D297353CC}">
                <c16:uniqueId val="{00000001-D2C0-463E-8A5C-02ED1D4DE559}"/>
              </c:ext>
            </c:extLst>
          </c:dPt>
          <c:dPt>
            <c:idx val="2"/>
            <c:bubble3D val="0"/>
            <c:spPr>
              <a:solidFill>
                <a:schemeClr val="accent1">
                  <a:tint val="86000"/>
                </a:schemeClr>
              </a:solidFill>
              <a:ln>
                <a:noFill/>
              </a:ln>
              <a:effectLst/>
            </c:spPr>
            <c:extLst>
              <c:ext xmlns:c16="http://schemas.microsoft.com/office/drawing/2014/chart" uri="{C3380CC4-5D6E-409C-BE32-E72D297353CC}">
                <c16:uniqueId val="{00000004-D2C0-463E-8A5C-02ED1D4DE559}"/>
              </c:ext>
            </c:extLst>
          </c:dPt>
          <c:dPt>
            <c:idx val="3"/>
            <c:bubble3D val="0"/>
            <c:spPr>
              <a:solidFill>
                <a:schemeClr val="accent1">
                  <a:tint val="58000"/>
                </a:schemeClr>
              </a:solidFill>
              <a:ln>
                <a:noFill/>
              </a:ln>
              <a:effectLst/>
            </c:spPr>
            <c:extLst>
              <c:ext xmlns:c16="http://schemas.microsoft.com/office/drawing/2014/chart" uri="{C3380CC4-5D6E-409C-BE32-E72D297353CC}">
                <c16:uniqueId val="{00000002-D2C0-463E-8A5C-02ED1D4DE559}"/>
              </c:ext>
            </c:extLst>
          </c:dPt>
          <c:dLbls>
            <c:dLbl>
              <c:idx val="0"/>
              <c:layout>
                <c:manualLayout>
                  <c:x val="-0.128784779939004"/>
                  <c:y val="0.19269363436813999"/>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Times New Roman" panose="02020603050405020304" pitchFamily="18"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6993515103013838"/>
                      <c:h val="0.31282533709626842"/>
                    </c:manualLayout>
                  </c15:layout>
                </c:ext>
                <c:ext xmlns:c16="http://schemas.microsoft.com/office/drawing/2014/chart" uri="{C3380CC4-5D6E-409C-BE32-E72D297353CC}">
                  <c16:uniqueId val="{00000000-D2C0-463E-8A5C-02ED1D4DE559}"/>
                </c:ext>
              </c:extLst>
            </c:dLbl>
            <c:dLbl>
              <c:idx val="1"/>
              <c:layout>
                <c:manualLayout>
                  <c:x val="-9.8372171569835104E-2"/>
                  <c:y val="-0.163327925965981"/>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Times New Roman" panose="02020603050405020304" pitchFamily="18" charset="0"/>
                    </a:defRPr>
                  </a:pPr>
                  <a:endParaRPr lang="en-US"/>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D2C0-463E-8A5C-02ED1D4DE559}"/>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Times New Roman" panose="02020603050405020304" pitchFamily="18"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4-D2C0-463E-8A5C-02ED1D4DE559}"/>
                </c:ext>
              </c:extLst>
            </c:dLbl>
            <c:dLbl>
              <c:idx val="3"/>
              <c:layout>
                <c:manualLayout>
                  <c:x val="0.171067551429223"/>
                  <c:y val="0.12951755912919199"/>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Times New Roman" panose="02020603050405020304" pitchFamily="18"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36750362316025498"/>
                      <c:h val="0.26892442772028852"/>
                    </c:manualLayout>
                  </c15:layout>
                </c:ext>
                <c:ext xmlns:c16="http://schemas.microsoft.com/office/drawing/2014/chart" uri="{C3380CC4-5D6E-409C-BE32-E72D297353CC}">
                  <c16:uniqueId val="{00000002-D2C0-463E-8A5C-02ED1D4DE559}"/>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n-lt"/>
                    <a:ea typeface="+mn-ea"/>
                    <a:cs typeface="Times New Roman" panose="02020603050405020304" pitchFamily="18" charset="0"/>
                  </a:defRPr>
                </a:pPr>
                <a:endParaRPr lang="en-US"/>
              </a:p>
            </c:txPr>
            <c:showLegendKey val="0"/>
            <c:showVal val="0"/>
            <c:showCatName val="1"/>
            <c:showSerName val="0"/>
            <c:showPercent val="1"/>
            <c:showBubbleSize val="0"/>
            <c:showLeaderLines val="1"/>
            <c:leaderLines>
              <c:spPr>
                <a:ln w="9525" cap="flat" cmpd="sng" algn="ctr">
                  <a:solidFill>
                    <a:schemeClr val="tx1">
                      <a:shade val="95000"/>
                      <a:satMod val="104999"/>
                    </a:schemeClr>
                  </a:solidFill>
                  <a:prstDash val="solid"/>
                  <a:round/>
                </a:ln>
                <a:effectLst/>
              </c:spPr>
            </c:leaderLines>
            <c:extLst>
              <c:ext xmlns:c15="http://schemas.microsoft.com/office/drawing/2012/chart" uri="{CE6537A1-D6FC-4f65-9D91-7224C49458BB}"/>
            </c:extLst>
          </c:dLbls>
          <c:cat>
            <c:strRef>
              <c:f>Sheet1!$A$18:$A$21</c:f>
              <c:strCache>
                <c:ptCount val="4"/>
                <c:pt idx="0">
                  <c:v>Very positive</c:v>
                </c:pt>
                <c:pt idx="1">
                  <c:v>Positive</c:v>
                </c:pt>
                <c:pt idx="2">
                  <c:v>Partially satisfactory</c:v>
                </c:pt>
                <c:pt idx="3">
                  <c:v>Unsatisfactory</c:v>
                </c:pt>
              </c:strCache>
            </c:strRef>
          </c:cat>
          <c:val>
            <c:numRef>
              <c:f>Sheet1!$B$18:$B$21</c:f>
              <c:numCache>
                <c:formatCode>General</c:formatCode>
                <c:ptCount val="4"/>
                <c:pt idx="0">
                  <c:v>17</c:v>
                </c:pt>
                <c:pt idx="1">
                  <c:v>11</c:v>
                </c:pt>
                <c:pt idx="2">
                  <c:v>11</c:v>
                </c:pt>
                <c:pt idx="3">
                  <c:v>10</c:v>
                </c:pt>
              </c:numCache>
            </c:numRef>
          </c:val>
          <c:extLst>
            <c:ext xmlns:c16="http://schemas.microsoft.com/office/drawing/2014/chart" uri="{C3380CC4-5D6E-409C-BE32-E72D297353CC}">
              <c16:uniqueId val="{00000003-D2C0-463E-8A5C-02ED1D4DE559}"/>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zero"/>
    <c:showDLblsOverMax val="0"/>
  </c:chart>
  <c:spPr>
    <a:noFill/>
    <a:ln w="9525" cap="flat" cmpd="sng" algn="ctr">
      <a:solidFill>
        <a:schemeClr val="tx1"/>
      </a:solidFill>
      <a:prstDash val="solid"/>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1104900" y="696913"/>
            <a:ext cx="4648200" cy="3486150"/>
          </a:xfrm>
          <a:prstGeom prst="rect">
            <a:avLst/>
          </a:prstGeom>
        </p:spPr>
        <p:txBody>
          <a:bodyPr/>
          <a:lstStyle/>
          <a:p>
            <a:endParaRPr/>
          </a:p>
        </p:txBody>
      </p:sp>
      <p:sp>
        <p:nvSpPr>
          <p:cNvPr id="127" name="Shape 127"/>
          <p:cNvSpPr>
            <a:spLocks noGrp="1"/>
          </p:cNvSpPr>
          <p:nvPr>
            <p:ph type="body" sz="quarter" idx="1"/>
          </p:nvPr>
        </p:nvSpPr>
        <p:spPr>
          <a:xfrm>
            <a:off x="914401" y="4415790"/>
            <a:ext cx="5029200" cy="4183380"/>
          </a:xfrm>
          <a:prstGeom prst="rect">
            <a:avLst/>
          </a:prstGeom>
        </p:spPr>
        <p:txBody>
          <a:bodyPr/>
          <a:lstStyle/>
          <a:p>
            <a:endParaRPr/>
          </a:p>
        </p:txBody>
      </p:sp>
    </p:spTree>
    <p:extLst>
      <p:ext uri="{BB962C8B-B14F-4D97-AF65-F5344CB8AC3E}">
        <p14:creationId xmlns:p14="http://schemas.microsoft.com/office/powerpoint/2010/main" val="193938253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Tree>
    <p:extLst>
      <p:ext uri="{BB962C8B-B14F-4D97-AF65-F5344CB8AC3E}">
        <p14:creationId xmlns:p14="http://schemas.microsoft.com/office/powerpoint/2010/main" val="559988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Image source:</a:t>
            </a:r>
            <a:r>
              <a:rPr lang="en-US" baseline="0" dirty="0"/>
              <a:t> </a:t>
            </a:r>
          </a:p>
          <a:p>
            <a:r>
              <a:rPr lang="en-US" baseline="0" dirty="0"/>
              <a:t>Capacity Building - http://</a:t>
            </a:r>
            <a:r>
              <a:rPr lang="en-US" baseline="0" dirty="0" err="1"/>
              <a:t>exceedpetroleum.net.pk/capacity.html</a:t>
            </a:r>
            <a:r>
              <a:rPr lang="en-US" baseline="0" dirty="0"/>
              <a:t> </a:t>
            </a:r>
          </a:p>
          <a:p>
            <a:r>
              <a:rPr lang="en-US" baseline="0" dirty="0"/>
              <a:t>Tools for financial mechanisms - https://gyaneshchaudhary.com/2018/03/27/innovative-financial-mechanisms-can-speed-up-renewable-energy-growth/ </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Image Source:</a:t>
            </a:r>
            <a:r>
              <a:rPr lang="en-US" baseline="0" dirty="0"/>
              <a:t> </a:t>
            </a:r>
            <a:r>
              <a:rPr lang="en-US" baseline="0" dirty="0" err="1"/>
              <a:t>https://www.open-pharmacy-research.ca/social-media</a:t>
            </a:r>
            <a:r>
              <a:rPr lang="en-US" baseline="0" dirty="0"/>
              <a:t>/</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90077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63734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eaLnBrk="1" fontAlgn="auto" latinLnBrk="0" hangingPunct="1">
              <a:lnSpc>
                <a:spcPct val="117999"/>
              </a:lnSpc>
              <a:spcBef>
                <a:spcPts val="0"/>
              </a:spcBef>
              <a:spcAft>
                <a:spcPts val="0"/>
              </a:spcAft>
              <a:buClrTx/>
              <a:buSzTx/>
              <a:buFontTx/>
              <a:buNone/>
              <a:tabLst/>
              <a:defRPr/>
            </a:pPr>
            <a:r>
              <a:rPr lang="en-GB" dirty="0"/>
              <a:t>4. </a:t>
            </a:r>
            <a:r>
              <a:rPr lang="en-GB" sz="2400" dirty="0">
                <a:solidFill>
                  <a:sysClr val="windowText" lastClr="000000"/>
                </a:solidFill>
                <a:cs typeface="Times New Roman" panose="02020603050405020304" pitchFamily="18" charset="0"/>
              </a:rPr>
              <a:t>(an Agenda for changes, SE4ALL, Climate changes)</a:t>
            </a:r>
          </a:p>
          <a:p>
            <a:pPr marL="0" marR="0" lvl="0" indent="0" algn="l" defTabSz="457200" eaLnBrk="1" fontAlgn="auto" latinLnBrk="0" hangingPunct="1">
              <a:lnSpc>
                <a:spcPct val="117999"/>
              </a:lnSpc>
              <a:spcBef>
                <a:spcPts val="0"/>
              </a:spcBef>
              <a:spcAft>
                <a:spcPts val="0"/>
              </a:spcAft>
              <a:buClrTx/>
              <a:buSzTx/>
              <a:buFontTx/>
              <a:buNone/>
              <a:tabLst/>
              <a:defRPr/>
            </a:pPr>
            <a:r>
              <a:rPr lang="fr-FR" dirty="0"/>
              <a:t>10. </a:t>
            </a:r>
            <a:r>
              <a:rPr lang="en-US" sz="2400" dirty="0">
                <a:solidFill>
                  <a:sysClr val="windowText" lastClr="000000"/>
                </a:solidFill>
                <a:cs typeface="Times New Roman" panose="02020603050405020304" pitchFamily="18" charset="0"/>
              </a:rPr>
              <a:t>EU added value in closing financial gaps and supported the emergence and/or scaled-up Member States </a:t>
            </a:r>
            <a:r>
              <a:rPr lang="en-US" sz="2400" dirty="0" err="1">
                <a:solidFill>
                  <a:sysClr val="windowText" lastClr="000000"/>
                </a:solidFill>
                <a:cs typeface="Times New Roman" panose="02020603050405020304" pitchFamily="18" charset="0"/>
              </a:rPr>
              <a:t>programmes</a:t>
            </a:r>
            <a:r>
              <a:rPr lang="en-US" sz="2400" dirty="0">
                <a:solidFill>
                  <a:sysClr val="windowText" lastClr="000000"/>
                </a:solidFill>
                <a:cs typeface="Times New Roman" panose="02020603050405020304" pitchFamily="18" charset="0"/>
              </a:rPr>
              <a:t>/projects</a:t>
            </a:r>
            <a:endParaRPr lang="en-GB" sz="2400" dirty="0">
              <a:solidFill>
                <a:sysClr val="windowText" lastClr="000000"/>
              </a:solidFill>
              <a:cs typeface="Times New Roman" panose="02020603050405020304" pitchFamily="18" charset="0"/>
            </a:endParaRPr>
          </a:p>
          <a:p>
            <a:endParaRPr lang="fr-FR" dirty="0"/>
          </a:p>
        </p:txBody>
      </p:sp>
    </p:spTree>
    <p:extLst>
      <p:ext uri="{BB962C8B-B14F-4D97-AF65-F5344CB8AC3E}">
        <p14:creationId xmlns:p14="http://schemas.microsoft.com/office/powerpoint/2010/main" val="1309558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9. </a:t>
            </a:r>
            <a:r>
              <a:rPr lang="en-GB" sz="2200" dirty="0">
                <a:effectLst/>
                <a:latin typeface="Helvetica Neue"/>
                <a:ea typeface="Helvetica Neue"/>
                <a:cs typeface="Helvetica Neue"/>
                <a:sym typeface="Helvetica Neue"/>
              </a:rPr>
              <a:t>There were attempts through the Energy Facility to support the private sector e.g. through the </a:t>
            </a:r>
            <a:r>
              <a:rPr lang="en-GB" sz="2200" dirty="0" err="1">
                <a:effectLst/>
                <a:latin typeface="Helvetica Neue"/>
                <a:ea typeface="Helvetica Neue"/>
                <a:cs typeface="Helvetica Neue"/>
                <a:sym typeface="Helvetica Neue"/>
              </a:rPr>
              <a:t>Mobisol</a:t>
            </a:r>
            <a:r>
              <a:rPr lang="en-GB" sz="2200" dirty="0">
                <a:effectLst/>
                <a:latin typeface="Helvetica Neue"/>
                <a:ea typeface="Helvetica Neue"/>
                <a:cs typeface="Helvetica Neue"/>
                <a:sym typeface="Helvetica Neue"/>
              </a:rPr>
              <a:t> project in Rwanda and the </a:t>
            </a:r>
            <a:r>
              <a:rPr lang="en-GB" sz="2200" dirty="0" err="1">
                <a:effectLst/>
                <a:latin typeface="Helvetica Neue"/>
                <a:ea typeface="Helvetica Neue"/>
                <a:cs typeface="Helvetica Neue"/>
                <a:sym typeface="Helvetica Neue"/>
              </a:rPr>
              <a:t>PowerKiosks</a:t>
            </a:r>
            <a:r>
              <a:rPr lang="en-GB" sz="2200" dirty="0">
                <a:effectLst/>
                <a:latin typeface="Helvetica Neue"/>
                <a:ea typeface="Helvetica Neue"/>
                <a:cs typeface="Helvetica Neue"/>
                <a:sym typeface="Helvetica Neue"/>
              </a:rPr>
              <a:t> project in Ethiopia, however the Energy Facility modality was not found suitable. The grant agreements were not agile enough to follow the rapid changes in the technology and market for solar products which caused frustration and obstacles for the EU Delegations and the private companies involved alike</a:t>
            </a:r>
            <a:endParaRPr lang="fr-FR" dirty="0"/>
          </a:p>
        </p:txBody>
      </p:sp>
    </p:spTree>
    <p:extLst>
      <p:ext uri="{BB962C8B-B14F-4D97-AF65-F5344CB8AC3E}">
        <p14:creationId xmlns:p14="http://schemas.microsoft.com/office/powerpoint/2010/main" val="1624485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09851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eaLnBrk="1" fontAlgn="auto" latinLnBrk="0" hangingPunct="1">
              <a:lnSpc>
                <a:spcPct val="117999"/>
              </a:lnSpc>
              <a:spcBef>
                <a:spcPts val="0"/>
              </a:spcBef>
              <a:spcAft>
                <a:spcPts val="0"/>
              </a:spcAft>
              <a:buClrTx/>
              <a:buSzTx/>
              <a:buFontTx/>
              <a:buNone/>
              <a:tabLst/>
              <a:defRPr/>
            </a:pPr>
            <a:r>
              <a:rPr lang="en-GB" sz="2400" dirty="0">
                <a:solidFill>
                  <a:sysClr val="windowText" lastClr="000000"/>
                </a:solidFill>
                <a:cs typeface="Times New Roman" panose="02020603050405020304" pitchFamily="18" charset="0"/>
              </a:rPr>
              <a:t>5, Need for deeper political analyses to ensure that EU engages with key drivers of transformational changes in partner countries.</a:t>
            </a:r>
          </a:p>
          <a:p>
            <a:pPr marL="0" marR="0" lvl="0" indent="0" algn="l" defTabSz="457200" eaLnBrk="1" fontAlgn="auto" latinLnBrk="0" hangingPunct="1">
              <a:lnSpc>
                <a:spcPct val="117999"/>
              </a:lnSpc>
              <a:spcBef>
                <a:spcPts val="0"/>
              </a:spcBef>
              <a:spcAft>
                <a:spcPts val="0"/>
              </a:spcAft>
              <a:buClrTx/>
              <a:buSzTx/>
              <a:buFontTx/>
              <a:buNone/>
              <a:tabLst/>
              <a:defRPr/>
            </a:pPr>
            <a:r>
              <a:rPr lang="en-GB" sz="2400" dirty="0">
                <a:solidFill>
                  <a:sysClr val="windowText" lastClr="000000"/>
                </a:solidFill>
                <a:cs typeface="Times New Roman" panose="02020603050405020304" pitchFamily="18" charset="0"/>
              </a:rPr>
              <a:t>13. In some cases, the demonstration value was not enough to overcome other constraints such as funding, political will and the presence of an external change agent such as an EU financed NGO.</a:t>
            </a:r>
            <a:endParaRPr lang="fr-FR" sz="2400" dirty="0">
              <a:solidFill>
                <a:sysClr val="windowText" lastClr="000000"/>
              </a:solidFill>
              <a:cs typeface="Times New Roman" panose="02020603050405020304" pitchFamily="18" charset="0"/>
            </a:endParaRPr>
          </a:p>
          <a:p>
            <a:endParaRPr lang="fr-FR" dirty="0"/>
          </a:p>
        </p:txBody>
      </p:sp>
    </p:spTree>
    <p:extLst>
      <p:ext uri="{BB962C8B-B14F-4D97-AF65-F5344CB8AC3E}">
        <p14:creationId xmlns:p14="http://schemas.microsoft.com/office/powerpoint/2010/main" val="1832653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US" sz="1600" b="0" i="0" u="none" strike="noStrike" cap="none" spc="0" normalizeH="0" baseline="0" dirty="0">
              <a:ln>
                <a:noFill/>
              </a:ln>
              <a:solidFill>
                <a:sysClr val="windowText" lastClr="000000"/>
              </a:solidFill>
              <a:effectLst/>
              <a:uFillTx/>
              <a:latin typeface="+mn-lt"/>
              <a:ea typeface="+mn-ea"/>
              <a:cs typeface="Times New Roman" panose="02020603050405020304" pitchFamily="18" charset="0"/>
              <a:sym typeface="Helvetica Neue Light"/>
            </a:endParaRPr>
          </a:p>
        </p:txBody>
      </p:sp>
    </p:spTree>
    <p:extLst>
      <p:ext uri="{BB962C8B-B14F-4D97-AF65-F5344CB8AC3E}">
        <p14:creationId xmlns:p14="http://schemas.microsoft.com/office/powerpoint/2010/main" val="1570901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Contribution of energy: </a:t>
            </a:r>
            <a:r>
              <a:rPr lang="en-GB" sz="2400" dirty="0"/>
              <a:t>in order to enhance governance, peace and stability in fragile and conflict affected situations. </a:t>
            </a:r>
            <a:endParaRPr lang="en-US" dirty="0"/>
          </a:p>
          <a:p>
            <a:r>
              <a:rPr lang="en-US" dirty="0"/>
              <a:t>5, Sector reforms: </a:t>
            </a:r>
            <a:r>
              <a:rPr lang="en-GB" sz="2400" dirty="0"/>
              <a:t>-subject partner policies, plans and practices to stronger assessment of relevance and credibility, being prepared to delay disbursement on capacity and investment until the conditions are suitable</a:t>
            </a:r>
          </a:p>
          <a:p>
            <a:pPr marL="0" marR="0" lvl="0" indent="0" algn="l" defTabSz="457200" eaLnBrk="1" fontAlgn="auto" latinLnBrk="0" hangingPunct="1">
              <a:lnSpc>
                <a:spcPct val="117999"/>
              </a:lnSpc>
              <a:spcBef>
                <a:spcPts val="0"/>
              </a:spcBef>
              <a:spcAft>
                <a:spcPts val="0"/>
              </a:spcAft>
              <a:buClrTx/>
              <a:buSzTx/>
              <a:buFontTx/>
              <a:buNone/>
              <a:tabLst/>
              <a:defRPr/>
            </a:pPr>
            <a:r>
              <a:rPr lang="en-GB" sz="2400" dirty="0"/>
              <a:t>6,, Policy functions: by supporting joint policy research on key issues where there are prospects for change – assemble and disseminate evidence and success stories to support policy positions.</a:t>
            </a:r>
            <a:endParaRPr lang="en-US" sz="2400" dirty="0"/>
          </a:p>
          <a:p>
            <a:r>
              <a:rPr lang="en-US" dirty="0"/>
              <a:t>9, JD: </a:t>
            </a:r>
            <a:r>
              <a:rPr lang="en-GB" sz="2400" dirty="0"/>
              <a:t>and widen their scope to include member states and other development partners as relevant; clarify the institutional responsibilities for follow-up and develop agreed process action plans for follow up with clear milestones and indicators for tracking progress. Follow-up should identify opportunities for joint programming where relevant and strengthened engagement by the private sector</a:t>
            </a:r>
          </a:p>
          <a:p>
            <a:endParaRPr lang="en-GB" sz="2400" dirty="0"/>
          </a:p>
          <a:p>
            <a:r>
              <a:rPr lang="en-GB" sz="2400" dirty="0"/>
              <a:t>Image Source:</a:t>
            </a:r>
          </a:p>
          <a:p>
            <a:r>
              <a:rPr lang="en-GB" sz="2400" dirty="0"/>
              <a:t>Energy for production - </a:t>
            </a:r>
            <a:r>
              <a:rPr lang="en-US" sz="2400" dirty="0"/>
              <a:t>https://www.indiamart.com/proddetail/energy-for-productive-uses-21188232712.html</a:t>
            </a:r>
          </a:p>
          <a:p>
            <a:r>
              <a:rPr lang="en-US" sz="2400" dirty="0"/>
              <a:t>Renewable Energy Policy - </a:t>
            </a:r>
            <a:r>
              <a:rPr lang="en-US" sz="2400" dirty="0" err="1"/>
              <a:t>https://www.e-elgar.com/shop/a-guide-to-eu-renewable-energy-policy</a:t>
            </a:r>
            <a:r>
              <a:rPr lang="en-US" sz="2400" dirty="0"/>
              <a:t> </a:t>
            </a:r>
            <a:endParaRPr lang="en-US" dirty="0"/>
          </a:p>
        </p:txBody>
      </p:sp>
    </p:spTree>
    <p:extLst>
      <p:ext uri="{BB962C8B-B14F-4D97-AF65-F5344CB8AC3E}">
        <p14:creationId xmlns:p14="http://schemas.microsoft.com/office/powerpoint/2010/main" val="3269630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Photo - Horizontal">
    <p:spTree>
      <p:nvGrpSpPr>
        <p:cNvPr id="1" name=""/>
        <p:cNvGrpSpPr/>
        <p:nvPr/>
      </p:nvGrpSpPr>
      <p:grpSpPr>
        <a:xfrm>
          <a:off x="0" y="0"/>
          <a:ext cx="0" cy="0"/>
          <a:chOff x="0" y="0"/>
          <a:chExt cx="0" cy="0"/>
        </a:xfrm>
      </p:grpSpPr>
      <p:sp>
        <p:nvSpPr>
          <p:cNvPr id="23" name="Shape 23"/>
          <p:cNvSpPr/>
          <p:nvPr/>
        </p:nvSpPr>
        <p:spPr>
          <a:xfrm rot="5400000">
            <a:off x="6832536" y="8686863"/>
            <a:ext cx="1422529"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24" name="Shape 24"/>
          <p:cNvSpPr>
            <a:spLocks noGrp="1"/>
          </p:cNvSpPr>
          <p:nvPr>
            <p:ph type="pic" idx="13"/>
          </p:nvPr>
        </p:nvSpPr>
        <p:spPr>
          <a:xfrm>
            <a:off x="0" y="0"/>
            <a:ext cx="13004800" cy="7594600"/>
          </a:xfrm>
          <a:prstGeom prst="rect">
            <a:avLst/>
          </a:prstGeom>
        </p:spPr>
        <p:txBody>
          <a:bodyPr lIns="91439" tIns="45719" rIns="91439" bIns="45719">
            <a:noAutofit/>
          </a:bodyPr>
          <a:lstStyle/>
          <a:p>
            <a:endParaRPr/>
          </a:p>
        </p:txBody>
      </p:sp>
      <p:sp>
        <p:nvSpPr>
          <p:cNvPr id="25" name="Shape 25"/>
          <p:cNvSpPr>
            <a:spLocks noGrp="1"/>
          </p:cNvSpPr>
          <p:nvPr>
            <p:ph type="title"/>
          </p:nvPr>
        </p:nvSpPr>
        <p:spPr>
          <a:xfrm>
            <a:off x="1409700" y="7785100"/>
            <a:ext cx="5791200" cy="1701800"/>
          </a:xfrm>
          <a:prstGeom prst="rect">
            <a:avLst/>
          </a:prstGeom>
        </p:spPr>
        <p:txBody>
          <a:bodyPr anchor="ctr"/>
          <a:lstStyle>
            <a:lvl1pPr algn="r"/>
          </a:lstStyle>
          <a:p>
            <a:r>
              <a:t>Title Text</a:t>
            </a:r>
          </a:p>
        </p:txBody>
      </p:sp>
      <p:sp>
        <p:nvSpPr>
          <p:cNvPr id="26" name="Shape 26"/>
          <p:cNvSpPr>
            <a:spLocks noGrp="1"/>
          </p:cNvSpPr>
          <p:nvPr>
            <p:ph type="body" sz="quarter" idx="1"/>
          </p:nvPr>
        </p:nvSpPr>
        <p:spPr>
          <a:xfrm>
            <a:off x="7848600" y="8470900"/>
            <a:ext cx="4953000" cy="5080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228600">
              <a:spcBef>
                <a:spcPts val="0"/>
              </a:spcBef>
              <a:buSzTx/>
              <a:buFontTx/>
              <a:buNone/>
              <a:defRPr sz="2600">
                <a:latin typeface="Helvetica Neue"/>
                <a:ea typeface="Helvetica Neue"/>
                <a:cs typeface="Helvetica Neue"/>
                <a:sym typeface="Helvetica Neue"/>
              </a:defRPr>
            </a:lvl2pPr>
            <a:lvl3pPr marL="0" indent="457200">
              <a:spcBef>
                <a:spcPts val="0"/>
              </a:spcBef>
              <a:buSzTx/>
              <a:buFontTx/>
              <a:buNone/>
              <a:defRPr sz="2600">
                <a:latin typeface="Helvetica Neue"/>
                <a:ea typeface="Helvetica Neue"/>
                <a:cs typeface="Helvetica Neue"/>
                <a:sym typeface="Helvetica Neue"/>
              </a:defRPr>
            </a:lvl3pPr>
            <a:lvl4pPr marL="0" indent="685800">
              <a:spcBef>
                <a:spcPts val="0"/>
              </a:spcBef>
              <a:buSzTx/>
              <a:buFontTx/>
              <a:buNone/>
              <a:defRPr sz="2600">
                <a:latin typeface="Helvetica Neue"/>
                <a:ea typeface="Helvetica Neue"/>
                <a:cs typeface="Helvetica Neue"/>
                <a:sym typeface="Helvetica Neue"/>
              </a:defRPr>
            </a:lvl4pPr>
            <a:lvl5pPr marL="0" indent="91440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27" name="Shape 27"/>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43" name="Shape 43"/>
          <p:cNvSpPr/>
          <p:nvPr/>
        </p:nvSpPr>
        <p:spPr>
          <a:xfrm>
            <a:off x="571500" y="4864100"/>
            <a:ext cx="5334476" cy="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44" name="Shape 44"/>
          <p:cNvSpPr>
            <a:spLocks noGrp="1"/>
          </p:cNvSpPr>
          <p:nvPr>
            <p:ph type="pic" idx="13"/>
          </p:nvPr>
        </p:nvSpPr>
        <p:spPr>
          <a:xfrm>
            <a:off x="6502400" y="0"/>
            <a:ext cx="6502400" cy="9753600"/>
          </a:xfrm>
          <a:prstGeom prst="rect">
            <a:avLst/>
          </a:prstGeom>
        </p:spPr>
        <p:txBody>
          <a:bodyPr lIns="91439" tIns="45719" rIns="91439" bIns="45719">
            <a:noAutofit/>
          </a:bodyPr>
          <a:lstStyle/>
          <a:p>
            <a:endParaRPr/>
          </a:p>
        </p:txBody>
      </p:sp>
      <p:sp>
        <p:nvSpPr>
          <p:cNvPr id="45" name="Shape 45"/>
          <p:cNvSpPr>
            <a:spLocks noGrp="1"/>
          </p:cNvSpPr>
          <p:nvPr>
            <p:ph type="title"/>
          </p:nvPr>
        </p:nvSpPr>
        <p:spPr>
          <a:xfrm>
            <a:off x="571500" y="1435100"/>
            <a:ext cx="5334000" cy="3175000"/>
          </a:xfrm>
          <a:prstGeom prst="rect">
            <a:avLst/>
          </a:prstGeom>
        </p:spPr>
        <p:txBody>
          <a:bodyPr/>
          <a:lstStyle/>
          <a:p>
            <a:r>
              <a:t>Title Text</a:t>
            </a:r>
          </a:p>
        </p:txBody>
      </p:sp>
      <p:sp>
        <p:nvSpPr>
          <p:cNvPr id="46" name="Shape 46"/>
          <p:cNvSpPr>
            <a:spLocks noGrp="1"/>
          </p:cNvSpPr>
          <p:nvPr>
            <p:ph type="body" sz="quarter" idx="1"/>
          </p:nvPr>
        </p:nvSpPr>
        <p:spPr>
          <a:xfrm>
            <a:off x="571500" y="5130800"/>
            <a:ext cx="5334000" cy="31750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228600">
              <a:spcBef>
                <a:spcPts val="0"/>
              </a:spcBef>
              <a:buSzTx/>
              <a:buFontTx/>
              <a:buNone/>
              <a:defRPr sz="2600">
                <a:latin typeface="Helvetica Neue"/>
                <a:ea typeface="Helvetica Neue"/>
                <a:cs typeface="Helvetica Neue"/>
                <a:sym typeface="Helvetica Neue"/>
              </a:defRPr>
            </a:lvl2pPr>
            <a:lvl3pPr marL="0" indent="457200">
              <a:spcBef>
                <a:spcPts val="0"/>
              </a:spcBef>
              <a:buSzTx/>
              <a:buFontTx/>
              <a:buNone/>
              <a:defRPr sz="2600">
                <a:latin typeface="Helvetica Neue"/>
                <a:ea typeface="Helvetica Neue"/>
                <a:cs typeface="Helvetica Neue"/>
                <a:sym typeface="Helvetica Neue"/>
              </a:defRPr>
            </a:lvl3pPr>
            <a:lvl4pPr marL="0" indent="685800">
              <a:spcBef>
                <a:spcPts val="0"/>
              </a:spcBef>
              <a:buSzTx/>
              <a:buFontTx/>
              <a:buNone/>
              <a:defRPr sz="2600">
                <a:latin typeface="Helvetica Neue"/>
                <a:ea typeface="Helvetica Neue"/>
                <a:cs typeface="Helvetica Neue"/>
                <a:sym typeface="Helvetica Neue"/>
              </a:defRPr>
            </a:lvl4pPr>
            <a:lvl5pPr marL="0" indent="91440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47" name="Shape 47"/>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82" name="Shape 82"/>
          <p:cNvSpPr>
            <a:spLocks noGrp="1"/>
          </p:cNvSpPr>
          <p:nvPr>
            <p:ph type="body" idx="1"/>
          </p:nvPr>
        </p:nvSpPr>
        <p:spPr>
          <a:xfrm>
            <a:off x="889000" y="889000"/>
            <a:ext cx="11214100" cy="79629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hape 8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0" name="Shape 90"/>
          <p:cNvSpPr/>
          <p:nvPr/>
        </p:nvSpPr>
        <p:spPr>
          <a:xfrm>
            <a:off x="9055098" y="508000"/>
            <a:ext cx="128" cy="7975631"/>
          </a:xfrm>
          <a:prstGeom prst="rect">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91" name="Shape 91"/>
          <p:cNvSpPr/>
          <p:nvPr/>
        </p:nvSpPr>
        <p:spPr>
          <a:xfrm>
            <a:off x="9055096" y="4464050"/>
            <a:ext cx="3448503" cy="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92" name="Shape 92"/>
          <p:cNvSpPr>
            <a:spLocks noGrp="1"/>
          </p:cNvSpPr>
          <p:nvPr>
            <p:ph type="pic" sz="quarter" idx="13"/>
          </p:nvPr>
        </p:nvSpPr>
        <p:spPr>
          <a:xfrm>
            <a:off x="9220200" y="4622800"/>
            <a:ext cx="3276600" cy="3860800"/>
          </a:xfrm>
          <a:prstGeom prst="rect">
            <a:avLst/>
          </a:prstGeom>
        </p:spPr>
        <p:txBody>
          <a:bodyPr lIns="91439" tIns="45719" rIns="91439" bIns="45719">
            <a:noAutofit/>
          </a:bodyPr>
          <a:lstStyle/>
          <a:p>
            <a:endParaRPr/>
          </a:p>
        </p:txBody>
      </p:sp>
      <p:sp>
        <p:nvSpPr>
          <p:cNvPr id="93" name="Shape 93"/>
          <p:cNvSpPr>
            <a:spLocks noGrp="1"/>
          </p:cNvSpPr>
          <p:nvPr>
            <p:ph type="pic" sz="quarter" idx="14"/>
          </p:nvPr>
        </p:nvSpPr>
        <p:spPr>
          <a:xfrm>
            <a:off x="9220200" y="508000"/>
            <a:ext cx="3276600" cy="3797300"/>
          </a:xfrm>
          <a:prstGeom prst="rect">
            <a:avLst/>
          </a:prstGeom>
        </p:spPr>
        <p:txBody>
          <a:bodyPr lIns="91439" tIns="45719" rIns="91439" bIns="45719">
            <a:noAutofit/>
          </a:bodyPr>
          <a:lstStyle/>
          <a:p>
            <a:endParaRPr/>
          </a:p>
        </p:txBody>
      </p:sp>
      <p:sp>
        <p:nvSpPr>
          <p:cNvPr id="94" name="Shape 94"/>
          <p:cNvSpPr>
            <a:spLocks noGrp="1"/>
          </p:cNvSpPr>
          <p:nvPr>
            <p:ph type="pic" idx="15"/>
          </p:nvPr>
        </p:nvSpPr>
        <p:spPr>
          <a:xfrm>
            <a:off x="520700" y="508000"/>
            <a:ext cx="8369300" cy="7975600"/>
          </a:xfrm>
          <a:prstGeom prst="rect">
            <a:avLst/>
          </a:prstGeom>
        </p:spPr>
        <p:txBody>
          <a:bodyPr lIns="91439" tIns="45719" rIns="91439" bIns="45719">
            <a:noAutofit/>
          </a:bodyPr>
          <a:lstStyle/>
          <a:p>
            <a:endParaRPr/>
          </a:p>
        </p:txBody>
      </p:sp>
      <p:sp>
        <p:nvSpPr>
          <p:cNvPr id="95" name="Shape 95"/>
          <p:cNvSpPr>
            <a:spLocks noGrp="1"/>
          </p:cNvSpPr>
          <p:nvPr>
            <p:ph type="body" sz="quarter" idx="1"/>
          </p:nvPr>
        </p:nvSpPr>
        <p:spPr>
          <a:xfrm>
            <a:off x="520700" y="8661400"/>
            <a:ext cx="8369300" cy="9398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228600">
              <a:spcBef>
                <a:spcPts val="0"/>
              </a:spcBef>
              <a:buSzTx/>
              <a:buFontTx/>
              <a:buNone/>
              <a:defRPr sz="2600">
                <a:latin typeface="Helvetica Neue"/>
                <a:ea typeface="Helvetica Neue"/>
                <a:cs typeface="Helvetica Neue"/>
                <a:sym typeface="Helvetica Neue"/>
              </a:defRPr>
            </a:lvl2pPr>
            <a:lvl3pPr marL="0" indent="457200">
              <a:spcBef>
                <a:spcPts val="0"/>
              </a:spcBef>
              <a:buSzTx/>
              <a:buFontTx/>
              <a:buNone/>
              <a:defRPr sz="2600">
                <a:latin typeface="Helvetica Neue"/>
                <a:ea typeface="Helvetica Neue"/>
                <a:cs typeface="Helvetica Neue"/>
                <a:sym typeface="Helvetica Neue"/>
              </a:defRPr>
            </a:lvl3pPr>
            <a:lvl4pPr marL="0" indent="685800">
              <a:spcBef>
                <a:spcPts val="0"/>
              </a:spcBef>
              <a:buSzTx/>
              <a:buFontTx/>
              <a:buNone/>
              <a:defRPr sz="2600">
                <a:latin typeface="Helvetica Neue"/>
                <a:ea typeface="Helvetica Neue"/>
                <a:cs typeface="Helvetica Neue"/>
                <a:sym typeface="Helvetica Neue"/>
              </a:defRPr>
            </a:lvl4pPr>
            <a:lvl5pPr marL="0" indent="91440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96" name="Shape 96"/>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103" name="Shape 103"/>
          <p:cNvSpPr>
            <a:spLocks noGrp="1"/>
          </p:cNvSpPr>
          <p:nvPr>
            <p:ph type="body" sz="quarter" idx="13"/>
          </p:nvPr>
        </p:nvSpPr>
        <p:spPr>
          <a:xfrm>
            <a:off x="1270000" y="6362700"/>
            <a:ext cx="10464800" cy="498422"/>
          </a:xfrm>
          <a:prstGeom prst="rect">
            <a:avLst/>
          </a:prstGeom>
        </p:spPr>
        <p:txBody>
          <a:bodyPr>
            <a:spAutoFit/>
          </a:bodyPr>
          <a:lstStyle>
            <a:lvl1pPr marL="0" indent="0" algn="ctr" defTabSz="457200">
              <a:spcBef>
                <a:spcPts val="0"/>
              </a:spcBef>
              <a:buSzTx/>
              <a:buFontTx/>
              <a:buNone/>
              <a:defRPr sz="2600">
                <a:solidFill>
                  <a:srgbClr val="000000"/>
                </a:solidFill>
                <a:latin typeface="Helvetica Neue Medium"/>
                <a:ea typeface="Helvetica Neue Medium"/>
                <a:cs typeface="Helvetica Neue Medium"/>
                <a:sym typeface="Helvetica Neue Medium"/>
              </a:defRPr>
            </a:lvl1pPr>
          </a:lstStyle>
          <a:p>
            <a:r>
              <a:t>–Johnny Appleseed</a:t>
            </a:r>
          </a:p>
        </p:txBody>
      </p:sp>
      <p:sp>
        <p:nvSpPr>
          <p:cNvPr id="104" name="Shape 104"/>
          <p:cNvSpPr>
            <a:spLocks noGrp="1"/>
          </p:cNvSpPr>
          <p:nvPr>
            <p:ph type="body" sz="quarter" idx="14"/>
          </p:nvPr>
        </p:nvSpPr>
        <p:spPr>
          <a:xfrm>
            <a:off x="1270000" y="4292600"/>
            <a:ext cx="10464800" cy="711200"/>
          </a:xfrm>
          <a:prstGeom prst="rect">
            <a:avLst/>
          </a:prstGeom>
        </p:spPr>
        <p:txBody>
          <a:bodyPr anchor="ctr">
            <a:spAutoFit/>
          </a:bodyPr>
          <a:lstStyle>
            <a:lvl1pPr marL="0" indent="0" algn="ctr" defTabSz="457200">
              <a:spcBef>
                <a:spcPts val="2400"/>
              </a:spcBef>
              <a:buSzTx/>
              <a:buFontTx/>
              <a:buNone/>
              <a:defRPr sz="4000"/>
            </a:lvl1pPr>
          </a:lstStyle>
          <a:p>
            <a:r>
              <a:t>“Type a quote here.”</a:t>
            </a:r>
          </a:p>
        </p:txBody>
      </p:sp>
      <p:sp>
        <p:nvSpPr>
          <p:cNvPr id="105" name="Shape 105"/>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2" name="Shape 112"/>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3" name="Shape 11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20" name="Shape 120"/>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571500" y="1968500"/>
            <a:ext cx="11868106" cy="129"/>
          </a:xfrm>
          <a:prstGeom prst="rect">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3" name="Shape 3"/>
          <p:cNvSpPr>
            <a:spLocks noGrp="1"/>
          </p:cNvSpPr>
          <p:nvPr>
            <p:ph type="title"/>
          </p:nvPr>
        </p:nvSpPr>
        <p:spPr>
          <a:xfrm>
            <a:off x="571500" y="330200"/>
            <a:ext cx="11861800" cy="1397000"/>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50800" tIns="50800" rIns="50800" bIns="50800" anchor="b">
            <a:normAutofit/>
          </a:bodyPr>
          <a:lstStyle/>
          <a:p>
            <a:r>
              <a:t>Title Text</a:t>
            </a:r>
          </a:p>
        </p:txBody>
      </p:sp>
      <p:sp>
        <p:nvSpPr>
          <p:cNvPr id="4" name="Shape 4"/>
          <p:cNvSpPr>
            <a:spLocks noGrp="1"/>
          </p:cNvSpPr>
          <p:nvPr>
            <p:ph type="body" idx="1"/>
          </p:nvPr>
        </p:nvSpPr>
        <p:spPr>
          <a:xfrm>
            <a:off x="571500" y="2222500"/>
            <a:ext cx="11861800" cy="6667500"/>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5" name="Shape 5"/>
          <p:cNvSpPr>
            <a:spLocks noGrp="1"/>
          </p:cNvSpPr>
          <p:nvPr>
            <p:ph type="sldNum" sz="quarter" idx="2"/>
          </p:nvPr>
        </p:nvSpPr>
        <p:spPr>
          <a:xfrm>
            <a:off x="12268199" y="9194800"/>
            <a:ext cx="312015" cy="299822"/>
          </a:xfrm>
          <a:prstGeom prst="rect">
            <a:avLst/>
          </a:prstGeom>
          <a:ln w="12700">
            <a:miter lim="400000"/>
          </a:ln>
        </p:spPr>
        <p:txBody>
          <a:bodyPr wrap="none" lIns="50800" tIns="50800" rIns="50800" bIns="50800">
            <a:spAutoFit/>
          </a:bodyPr>
          <a:lstStyle>
            <a:lvl1pPr algn="r">
              <a:defRPr sz="1400">
                <a:latin typeface="Helvetica Neue"/>
                <a:ea typeface="Helvetica Neue"/>
                <a:cs typeface="Helvetica Neue"/>
                <a:sym typeface="Helvetica Neue"/>
              </a:defRPr>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2" r:id="rId2"/>
    <p:sldLayoutId id="2147483656" r:id="rId3"/>
    <p:sldLayoutId id="2147483657" r:id="rId4"/>
    <p:sldLayoutId id="2147483658" r:id="rId5"/>
    <p:sldLayoutId id="2147483659" r:id="rId6"/>
    <p:sldLayoutId id="2147483660" r:id="rId7"/>
  </p:sldLayoutIdLst>
  <p:transition spd="med"/>
  <p:hf hdr="0" ftr="0" dt="0"/>
  <p:txStyles>
    <p:titleStyle>
      <a:lvl1pPr marL="0" marR="0" indent="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1pPr>
      <a:lvl2pPr marL="0" marR="0" indent="2286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2pPr>
      <a:lvl3pPr marL="0" marR="0" indent="4572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3pPr>
      <a:lvl4pPr marL="0" marR="0" indent="6858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4pPr>
      <a:lvl5pPr marL="0" marR="0" indent="9144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5pPr>
      <a:lvl6pPr marL="0" marR="0" indent="11430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6pPr>
      <a:lvl7pPr marL="0" marR="0" indent="13716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7pPr>
      <a:lvl8pPr marL="0" marR="0" indent="16002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8pPr>
      <a:lvl9pPr marL="0" marR="0" indent="18288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9pPr>
    </p:titleStyle>
    <p:bodyStyle>
      <a:lvl1pPr marL="4572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1pPr>
      <a:lvl2pPr marL="9144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2pPr>
      <a:lvl3pPr marL="13716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3pPr>
      <a:lvl4pPr marL="18288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4pPr>
      <a:lvl5pPr marL="22860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5pPr>
      <a:lvl6pPr marL="27432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6pPr>
      <a:lvl7pPr marL="32004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7pPr>
      <a:lvl8pPr marL="36576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8pPr>
      <a:lvl9pPr marL="41148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9pPr>
    </p:bodyStyle>
    <p:otherStyle>
      <a:lvl1pPr marL="0" marR="0" indent="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1pPr>
      <a:lvl2pPr marL="0" marR="0" indent="2286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2pPr>
      <a:lvl3pPr marL="0" marR="0" indent="4572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3pPr>
      <a:lvl4pPr marL="0" marR="0" indent="6858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4pPr>
      <a:lvl5pPr marL="0" marR="0" indent="9144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5pPr>
      <a:lvl6pPr marL="0" marR="0" indent="11430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6pPr>
      <a:lvl7pPr marL="0" marR="0" indent="13716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7pPr>
      <a:lvl8pPr marL="0" marR="0" indent="16002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8pPr>
      <a:lvl9pPr marL="0" marR="0" indent="1828800" algn="r"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9"/>
          <p:cNvSpPr txBox="1">
            <a:spLocks/>
          </p:cNvSpPr>
          <p:nvPr/>
        </p:nvSpPr>
        <p:spPr>
          <a:xfrm>
            <a:off x="571500" y="1792746"/>
            <a:ext cx="11861800" cy="3175000"/>
          </a:xfrm>
          <a:prstGeom prst="rect">
            <a:avLst/>
          </a:prstGeom>
        </p:spPr>
        <p:txBody>
          <a:bodyPr/>
          <a:lstStyle>
            <a:lvl1pPr marL="0" marR="0" indent="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1pPr>
            <a:lvl2pPr marL="0" marR="0" indent="2286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2pPr>
            <a:lvl3pPr marL="0" marR="0" indent="4572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3pPr>
            <a:lvl4pPr marL="0" marR="0" indent="6858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4pPr>
            <a:lvl5pPr marL="0" marR="0" indent="9144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5pPr>
            <a:lvl6pPr marL="0" marR="0" indent="11430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6pPr>
            <a:lvl7pPr marL="0" marR="0" indent="13716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7pPr>
            <a:lvl8pPr marL="0" marR="0" indent="16002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8pPr>
            <a:lvl9pPr marL="0" marR="0" indent="18288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9pPr>
          </a:lstStyle>
          <a:p>
            <a:pPr marL="176213" algn="ctr"/>
            <a:r>
              <a:rPr lang="en-GB" sz="4400" b="1" dirty="0">
                <a:solidFill>
                  <a:schemeClr val="tx2"/>
                </a:solidFill>
                <a:latin typeface="+mj-lt"/>
                <a:cs typeface="Times New Roman" panose="02020603050405020304" pitchFamily="18" charset="0"/>
              </a:rPr>
              <a:t>Evaluation of the EU’s Sustainable Energy Cooperation 2011-2016</a:t>
            </a:r>
          </a:p>
        </p:txBody>
      </p:sp>
      <p:sp>
        <p:nvSpPr>
          <p:cNvPr id="6" name="Shape 130"/>
          <p:cNvSpPr txBox="1">
            <a:spLocks/>
          </p:cNvSpPr>
          <p:nvPr/>
        </p:nvSpPr>
        <p:spPr>
          <a:xfrm>
            <a:off x="632337" y="7409631"/>
            <a:ext cx="4533900" cy="1485900"/>
          </a:xfrm>
          <a:prstGeom prst="rect">
            <a:avLst/>
          </a:prstGeom>
        </p:spPr>
        <p:txBody>
          <a:bodyPr>
            <a:noAutofit/>
          </a:bodyPr>
          <a:lstStyle>
            <a:lvl1pPr marL="4572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1pPr>
            <a:lvl2pPr marL="9144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2pPr>
            <a:lvl3pPr marL="13716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3pPr>
            <a:lvl4pPr marL="18288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4pPr>
            <a:lvl5pPr marL="22860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5pPr>
            <a:lvl6pPr marL="27432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6pPr>
            <a:lvl7pPr marL="32004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7pPr>
            <a:lvl8pPr marL="36576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8pPr>
            <a:lvl9pPr marL="41148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ln>
                  <a:noFill/>
                </a:ln>
                <a:solidFill>
                  <a:srgbClr val="747474"/>
                </a:solidFill>
                <a:uFillTx/>
                <a:latin typeface="+mn-lt"/>
                <a:ea typeface="+mn-ea"/>
                <a:cs typeface="+mn-cs"/>
                <a:sym typeface="Helvetica Neue Light"/>
              </a:defRPr>
            </a:lvl9pPr>
          </a:lstStyle>
          <a:p>
            <a:pPr marL="176213" indent="0">
              <a:spcBef>
                <a:spcPts val="0"/>
              </a:spcBef>
              <a:buSzTx/>
              <a:buNone/>
            </a:pPr>
            <a:r>
              <a:rPr lang="en-GB" sz="2800" dirty="0">
                <a:solidFill>
                  <a:schemeClr val="tx2"/>
                </a:solidFill>
                <a:cs typeface="Times New Roman" panose="02020603050405020304" pitchFamily="18" charset="0"/>
              </a:rPr>
              <a:t>05 December 2019</a:t>
            </a:r>
          </a:p>
          <a:p>
            <a:pPr marL="176213" indent="0">
              <a:spcBef>
                <a:spcPts val="0"/>
              </a:spcBef>
              <a:buSzTx/>
              <a:buNone/>
            </a:pPr>
            <a:r>
              <a:rPr lang="en-GB" sz="2800" dirty="0">
                <a:solidFill>
                  <a:schemeClr val="tx2"/>
                </a:solidFill>
                <a:cs typeface="Times New Roman" panose="02020603050405020304" pitchFamily="18" charset="0"/>
              </a:rPr>
              <a:t>Dissemination Meeting</a:t>
            </a:r>
          </a:p>
          <a:p>
            <a:pPr marL="176213" indent="0">
              <a:spcBef>
                <a:spcPts val="0"/>
              </a:spcBef>
              <a:buSzTx/>
              <a:buNone/>
            </a:pPr>
            <a:r>
              <a:rPr lang="en-GB" sz="2800" dirty="0">
                <a:solidFill>
                  <a:schemeClr val="tx2"/>
                </a:solidFill>
                <a:cs typeface="Times New Roman" panose="02020603050405020304" pitchFamily="18" charset="0"/>
              </a:rPr>
              <a:t>PEMconsult A/S – ADE </a:t>
            </a:r>
          </a:p>
        </p:txBody>
      </p:sp>
      <p:cxnSp>
        <p:nvCxnSpPr>
          <p:cNvPr id="11" name="Straight Connector 10"/>
          <p:cNvCxnSpPr/>
          <p:nvPr/>
        </p:nvCxnSpPr>
        <p:spPr>
          <a:xfrm>
            <a:off x="693174" y="4439265"/>
            <a:ext cx="11740126" cy="0"/>
          </a:xfrm>
          <a:prstGeom prst="line">
            <a:avLst/>
          </a:prstGeom>
          <a:noFill/>
          <a:ln w="57150" cap="flat">
            <a:solidFill>
              <a:schemeClr val="accent1">
                <a:lumMod val="40000"/>
                <a:lumOff val="60000"/>
              </a:schemeClr>
            </a:solidFill>
            <a:prstDash val="solid"/>
            <a:miter lim="400000"/>
          </a:ln>
          <a:effectLst/>
          <a:sp3d/>
        </p:spPr>
        <p:style>
          <a:lnRef idx="0">
            <a:scrgbClr r="0" g="0" b="0"/>
          </a:lnRef>
          <a:fillRef idx="0">
            <a:scrgbClr r="0" g="0" b="0"/>
          </a:fillRef>
          <a:effectRef idx="0">
            <a:scrgbClr r="0" g="0" b="0"/>
          </a:effectRef>
          <a:fontRef idx="none"/>
        </p:style>
      </p:cxn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9400" y="6189688"/>
            <a:ext cx="4533900" cy="3023879"/>
          </a:xfrm>
          <a:prstGeom prst="rect">
            <a:avLst/>
          </a:prstGeom>
        </p:spPr>
      </p:pic>
      <p:sp>
        <p:nvSpPr>
          <p:cNvPr id="3" name="Slide Number Placeholder 2"/>
          <p:cNvSpPr>
            <a:spLocks noGrp="1"/>
          </p:cNvSpPr>
          <p:nvPr>
            <p:ph type="sldNum" sz="quarter" idx="2"/>
          </p:nvPr>
        </p:nvSpPr>
        <p:spPr>
          <a:xfrm>
            <a:off x="12378236" y="9194800"/>
            <a:ext cx="201978" cy="318036"/>
          </a:xfrm>
        </p:spPr>
        <p:txBody>
          <a:bodyPr/>
          <a:lstStyle/>
          <a:p>
            <a:r>
              <a:rPr lang="en-GB" dirty="0"/>
              <a:t>1</a:t>
            </a:r>
          </a:p>
        </p:txBody>
      </p:sp>
    </p:spTree>
    <p:extLst>
      <p:ext uri="{BB962C8B-B14F-4D97-AF65-F5344CB8AC3E}">
        <p14:creationId xmlns:p14="http://schemas.microsoft.com/office/powerpoint/2010/main" val="425099920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A9CFE8-E850-4051-90CA-4C005EB8E8C6}"/>
              </a:ext>
            </a:extLst>
          </p:cNvPr>
          <p:cNvSpPr>
            <a:spLocks noGrp="1"/>
          </p:cNvSpPr>
          <p:nvPr>
            <p:ph type="sldNum" sz="quarter" idx="2"/>
          </p:nvPr>
        </p:nvSpPr>
        <p:spPr/>
        <p:txBody>
          <a:bodyPr/>
          <a:lstStyle/>
          <a:p>
            <a:fld id="{86CB4B4D-7CA3-9044-876B-883B54F8677D}" type="slidenum">
              <a:rPr lang="en-US" smtClean="0"/>
              <a:pPr/>
              <a:t>10</a:t>
            </a:fld>
            <a:endParaRPr lang="en-US"/>
          </a:p>
        </p:txBody>
      </p:sp>
      <p:sp>
        <p:nvSpPr>
          <p:cNvPr id="10" name="Rectangle 9">
            <a:extLst>
              <a:ext uri="{FF2B5EF4-FFF2-40B4-BE49-F238E27FC236}">
                <a16:creationId xmlns:a16="http://schemas.microsoft.com/office/drawing/2014/main" id="{99F337A8-032C-4454-9898-EFD6493F9007}"/>
              </a:ext>
            </a:extLst>
          </p:cNvPr>
          <p:cNvSpPr/>
          <p:nvPr/>
        </p:nvSpPr>
        <p:spPr>
          <a:xfrm>
            <a:off x="515830" y="3686022"/>
            <a:ext cx="6469170" cy="531654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Cooperation with private sector associations had promising results. </a:t>
            </a:r>
          </a:p>
          <a:p>
            <a:pPr algn="l"/>
            <a:endParaRPr lang="en-GB" sz="900" dirty="0">
              <a:solidFill>
                <a:sysClr val="windowText" lastClr="000000"/>
              </a:solidFill>
              <a:cs typeface="Times New Roman" panose="02020603050405020304" pitchFamily="18" charset="0"/>
            </a:endParaRPr>
          </a:p>
          <a:p>
            <a:pPr algn="l"/>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a:t>
            </a:r>
            <a:r>
              <a:rPr lang="en-GB" sz="2400" dirty="0" err="1">
                <a:solidFill>
                  <a:sysClr val="windowText" lastClr="000000"/>
                </a:solidFill>
                <a:cs typeface="Times New Roman" panose="02020603050405020304" pitchFamily="18" charset="0"/>
              </a:rPr>
              <a:t>ElectriFI</a:t>
            </a:r>
            <a:r>
              <a:rPr lang="en-GB" sz="2400" dirty="0">
                <a:solidFill>
                  <a:sysClr val="windowText" lastClr="000000"/>
                </a:solidFill>
                <a:cs typeface="Times New Roman" panose="02020603050405020304" pitchFamily="18" charset="0"/>
              </a:rPr>
              <a:t>, GEEREF, blending focussed on engaging the private sector. </a:t>
            </a:r>
          </a:p>
          <a:p>
            <a:pPr algn="l"/>
            <a:endParaRPr lang="en-GB" sz="900" dirty="0">
              <a:solidFill>
                <a:sysClr val="windowText" lastClr="000000"/>
              </a:solidFill>
              <a:cs typeface="Times New Roman" panose="02020603050405020304" pitchFamily="18" charset="0"/>
            </a:endParaRPr>
          </a:p>
          <a:p>
            <a:pPr algn="l"/>
            <a:r>
              <a:rPr lang="en-GB"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EF and grant agreements modality not ideal for private sector.</a:t>
            </a:r>
          </a:p>
          <a:p>
            <a:pPr algn="l">
              <a:buFontTx/>
              <a:buChar char="-"/>
            </a:pPr>
            <a:endParaRPr lang="en-GB" sz="900" dirty="0">
              <a:solidFill>
                <a:sysClr val="windowText" lastClr="000000"/>
              </a:solidFill>
              <a:cs typeface="Times New Roman" panose="02020603050405020304" pitchFamily="18" charset="0"/>
            </a:endParaRPr>
          </a:p>
          <a:p>
            <a:pPr algn="l"/>
            <a:r>
              <a:rPr lang="en-GB"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Challenges in building capacity of small-scale national private sector.</a:t>
            </a:r>
          </a:p>
          <a:p>
            <a:pPr algn="l">
              <a:buFontTx/>
              <a:buChar char="-"/>
            </a:pPr>
            <a:endParaRPr lang="en-GB" sz="900" dirty="0">
              <a:solidFill>
                <a:sysClr val="windowText" lastClr="000000"/>
              </a:solidFill>
              <a:cs typeface="Times New Roman" panose="02020603050405020304" pitchFamily="18" charset="0"/>
            </a:endParaRPr>
          </a:p>
          <a:p>
            <a:pPr algn="l"/>
            <a:r>
              <a:rPr lang="en-GB"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Insufficient attention to private sector, capacity and the enabling environment.</a:t>
            </a:r>
          </a:p>
          <a:p>
            <a:pPr algn="l">
              <a:buFontTx/>
              <a:buChar char="-"/>
            </a:pPr>
            <a:endParaRPr lang="en-GB" sz="900" dirty="0">
              <a:solidFill>
                <a:sysClr val="windowText" lastClr="000000"/>
              </a:solidFill>
              <a:cs typeface="Times New Roman" panose="02020603050405020304" pitchFamily="18" charset="0"/>
            </a:endParaRPr>
          </a:p>
          <a:p>
            <a:pPr algn="l"/>
            <a:r>
              <a:rPr lang="en-GB"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Pipeline of replicable projects difficult to establish.</a:t>
            </a:r>
          </a:p>
        </p:txBody>
      </p:sp>
      <p:grpSp>
        <p:nvGrpSpPr>
          <p:cNvPr id="19" name="Group 18">
            <a:extLst>
              <a:ext uri="{FF2B5EF4-FFF2-40B4-BE49-F238E27FC236}">
                <a16:creationId xmlns:a16="http://schemas.microsoft.com/office/drawing/2014/main" id="{6E2DA70F-F7C8-4548-9F71-52ABB556F273}"/>
              </a:ext>
            </a:extLst>
          </p:cNvPr>
          <p:cNvGrpSpPr/>
          <p:nvPr/>
        </p:nvGrpSpPr>
        <p:grpSpPr>
          <a:xfrm>
            <a:off x="7175501" y="3686022"/>
            <a:ext cx="5092698" cy="5398729"/>
            <a:chOff x="8724797" y="1541952"/>
            <a:chExt cx="2586811" cy="3622360"/>
          </a:xfrm>
        </p:grpSpPr>
        <p:sp>
          <p:nvSpPr>
            <p:cNvPr id="18" name="Rectangle 17">
              <a:extLst>
                <a:ext uri="{FF2B5EF4-FFF2-40B4-BE49-F238E27FC236}">
                  <a16:creationId xmlns:a16="http://schemas.microsoft.com/office/drawing/2014/main" id="{89C880BA-DA1A-43A1-BD4A-F5126EF89003}"/>
                </a:ext>
              </a:extLst>
            </p:cNvPr>
            <p:cNvSpPr/>
            <p:nvPr/>
          </p:nvSpPr>
          <p:spPr>
            <a:xfrm>
              <a:off x="8724797" y="1541952"/>
              <a:ext cx="2586811" cy="348859"/>
            </a:xfrm>
            <a:prstGeom prst="rect">
              <a:avLst/>
            </a:prstGeom>
            <a:solidFill>
              <a:schemeClr val="bg1"/>
            </a:solidFill>
            <a:ln>
              <a:solidFill>
                <a:schemeClr val="tx1"/>
              </a:solidFill>
            </a:ln>
          </p:spPr>
          <p:txBody>
            <a:bodyPr wrap="square">
              <a:spAutoFit/>
            </a:bodyPr>
            <a:lstStyle/>
            <a:p>
              <a:r>
                <a:rPr lang="en-US" sz="2000" dirty="0"/>
                <a:t>Training of Trainers at NAPTIN </a:t>
              </a:r>
              <a:r>
                <a:rPr lang="en-US" sz="2000" dirty="0" err="1"/>
                <a:t>Kainji</a:t>
              </a:r>
              <a:r>
                <a:rPr lang="en-US" sz="2000" dirty="0"/>
                <a:t>, Niger State © GIZ </a:t>
              </a:r>
            </a:p>
          </p:txBody>
        </p:sp>
        <p:pic>
          <p:nvPicPr>
            <p:cNvPr id="17" name="Picture 16">
              <a:extLst>
                <a:ext uri="{FF2B5EF4-FFF2-40B4-BE49-F238E27FC236}">
                  <a16:creationId xmlns:a16="http://schemas.microsoft.com/office/drawing/2014/main" id="{68F65BC4-19C2-4E53-92EB-645408DFD649}"/>
                </a:ext>
              </a:extLst>
            </p:cNvPr>
            <p:cNvPicPr>
              <a:picLocks noChangeAspect="1"/>
            </p:cNvPicPr>
            <p:nvPr/>
          </p:nvPicPr>
          <p:blipFill rotWithShape="1">
            <a:blip r:embed="rId3"/>
            <a:srcRect l="21542" t="1530" r="15981" b="-1530"/>
            <a:stretch/>
          </p:blipFill>
          <p:spPr>
            <a:xfrm>
              <a:off x="8724797" y="1915207"/>
              <a:ext cx="2586811" cy="3249105"/>
            </a:xfrm>
            <a:prstGeom prst="rect">
              <a:avLst/>
            </a:prstGeom>
          </p:spPr>
        </p:pic>
      </p:grpSp>
      <p:sp>
        <p:nvSpPr>
          <p:cNvPr id="20" name="TextBox 1">
            <a:extLst>
              <a:ext uri="{FF2B5EF4-FFF2-40B4-BE49-F238E27FC236}">
                <a16:creationId xmlns:a16="http://schemas.microsoft.com/office/drawing/2014/main" id="{F7AFC1ED-F2EA-4AF6-9EB1-A22B95CDB66F}"/>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endParaRPr>
          </a:p>
          <a:p>
            <a:pPr marL="176213"/>
            <a:r>
              <a:rPr lang="en-GB" b="1" dirty="0">
                <a:solidFill>
                  <a:schemeClr val="tx2"/>
                </a:solidFill>
              </a:rPr>
              <a:t>C6 – Private Sector</a:t>
            </a:r>
          </a:p>
        </p:txBody>
      </p:sp>
      <p:sp>
        <p:nvSpPr>
          <p:cNvPr id="22" name="Arrow: Pentagon 6">
            <a:extLst>
              <a:ext uri="{FF2B5EF4-FFF2-40B4-BE49-F238E27FC236}">
                <a16:creationId xmlns:a16="http://schemas.microsoft.com/office/drawing/2014/main" id="{0D6B8961-F4D9-4DEC-AD1E-C71971C7311F}"/>
              </a:ext>
            </a:extLst>
          </p:cNvPr>
          <p:cNvSpPr/>
          <p:nvPr/>
        </p:nvSpPr>
        <p:spPr>
          <a:xfrm>
            <a:off x="515830" y="1147690"/>
            <a:ext cx="11752369" cy="1837558"/>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400" dirty="0">
                <a:solidFill>
                  <a:schemeClr val="dk1"/>
                </a:solidFill>
              </a:rPr>
              <a:t>Promotion of private sector engagement well conceived, but hampered by challenging contexts:</a:t>
            </a:r>
          </a:p>
          <a:p>
            <a:pPr marL="457200" lvl="0" indent="-457200" algn="l">
              <a:buFont typeface="Wingdings" panose="05000000000000000000" pitchFamily="2" charset="2"/>
              <a:buChar char="ü"/>
              <a:tabLst>
                <a:tab pos="265430" algn="l"/>
              </a:tabLst>
            </a:pPr>
            <a:r>
              <a:rPr lang="en-GB" sz="2400" dirty="0">
                <a:solidFill>
                  <a:schemeClr val="dk1"/>
                </a:solidFill>
              </a:rPr>
              <a:t>Lack of enabling environment</a:t>
            </a:r>
          </a:p>
          <a:p>
            <a:pPr marL="457200" lvl="0" indent="-457200" algn="l">
              <a:buFont typeface="Wingdings" panose="05000000000000000000" pitchFamily="2" charset="2"/>
              <a:buChar char="ü"/>
              <a:tabLst>
                <a:tab pos="265430" algn="l"/>
              </a:tabLst>
            </a:pPr>
            <a:r>
              <a:rPr lang="en-GB" sz="2400" dirty="0">
                <a:solidFill>
                  <a:schemeClr val="dk1"/>
                </a:solidFill>
              </a:rPr>
              <a:t>Capacity constraints</a:t>
            </a:r>
          </a:p>
        </p:txBody>
      </p:sp>
    </p:spTree>
    <p:extLst>
      <p:ext uri="{BB962C8B-B14F-4D97-AF65-F5344CB8AC3E}">
        <p14:creationId xmlns:p14="http://schemas.microsoft.com/office/powerpoint/2010/main" val="41172010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55CDF0-56B9-4605-BD76-BB5287C289A7}"/>
              </a:ext>
            </a:extLst>
          </p:cNvPr>
          <p:cNvSpPr>
            <a:spLocks noGrp="1"/>
          </p:cNvSpPr>
          <p:nvPr>
            <p:ph type="sldNum" sz="quarter" idx="2"/>
          </p:nvPr>
        </p:nvSpPr>
        <p:spPr/>
        <p:txBody>
          <a:bodyPr/>
          <a:lstStyle/>
          <a:p>
            <a:fld id="{86CB4B4D-7CA3-9044-876B-883B54F8677D}" type="slidenum">
              <a:rPr lang="en-GB" smtClean="0"/>
              <a:pPr/>
              <a:t>11</a:t>
            </a:fld>
            <a:endParaRPr lang="en-GB"/>
          </a:p>
        </p:txBody>
      </p:sp>
      <p:sp>
        <p:nvSpPr>
          <p:cNvPr id="26" name="Rectangle 25">
            <a:extLst>
              <a:ext uri="{FF2B5EF4-FFF2-40B4-BE49-F238E27FC236}">
                <a16:creationId xmlns:a16="http://schemas.microsoft.com/office/drawing/2014/main" id="{063A8240-DE00-499A-A63D-19C05341D733}"/>
              </a:ext>
            </a:extLst>
          </p:cNvPr>
          <p:cNvSpPr/>
          <p:nvPr/>
        </p:nvSpPr>
        <p:spPr>
          <a:xfrm>
            <a:off x="548307" y="3735450"/>
            <a:ext cx="5954093" cy="517252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Promotion of sound policy messages. </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Policy focused on enabling private sector participation.</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EU policy support limited by political and institutional context.</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Influence but often not in par with its weight in volume of cooperation.</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No adequate tools for measuring progress and success.</a:t>
            </a:r>
          </a:p>
        </p:txBody>
      </p:sp>
      <p:grpSp>
        <p:nvGrpSpPr>
          <p:cNvPr id="3" name="Group 2">
            <a:extLst>
              <a:ext uri="{FF2B5EF4-FFF2-40B4-BE49-F238E27FC236}">
                <a16:creationId xmlns:a16="http://schemas.microsoft.com/office/drawing/2014/main" id="{B0191ADC-A75E-4FB3-BB60-983905267533}"/>
              </a:ext>
            </a:extLst>
          </p:cNvPr>
          <p:cNvGrpSpPr/>
          <p:nvPr/>
        </p:nvGrpSpPr>
        <p:grpSpPr>
          <a:xfrm>
            <a:off x="7075289" y="3628548"/>
            <a:ext cx="5348917" cy="5279431"/>
            <a:chOff x="7075289" y="3454403"/>
            <a:chExt cx="5348917" cy="5734623"/>
          </a:xfrm>
        </p:grpSpPr>
        <p:pic>
          <p:nvPicPr>
            <p:cNvPr id="34" name="Billede 43">
              <a:extLst>
                <a:ext uri="{FF2B5EF4-FFF2-40B4-BE49-F238E27FC236}">
                  <a16:creationId xmlns:a16="http://schemas.microsoft.com/office/drawing/2014/main" id="{088ED0FD-39B2-4B3A-9013-4177514CA998}"/>
                </a:ext>
              </a:extLst>
            </p:cNvPr>
            <p:cNvPicPr/>
            <p:nvPr/>
          </p:nvPicPr>
          <p:blipFill>
            <a:blip r:embed="rId3"/>
            <a:stretch>
              <a:fillRect/>
            </a:stretch>
          </p:blipFill>
          <p:spPr>
            <a:xfrm>
              <a:off x="7075289" y="3454403"/>
              <a:ext cx="5348917" cy="2992177"/>
            </a:xfrm>
            <a:prstGeom prst="rect">
              <a:avLst/>
            </a:prstGeom>
          </p:spPr>
        </p:pic>
        <p:pic>
          <p:nvPicPr>
            <p:cNvPr id="8" name="Picture 7">
              <a:extLst>
                <a:ext uri="{FF2B5EF4-FFF2-40B4-BE49-F238E27FC236}">
                  <a16:creationId xmlns:a16="http://schemas.microsoft.com/office/drawing/2014/main" id="{7948B884-3B6A-4D21-8D35-0D6A2C7A23AC}"/>
                </a:ext>
              </a:extLst>
            </p:cNvPr>
            <p:cNvPicPr>
              <a:picLocks noChangeAspect="1"/>
            </p:cNvPicPr>
            <p:nvPr/>
          </p:nvPicPr>
          <p:blipFill>
            <a:blip r:embed="rId4"/>
            <a:stretch>
              <a:fillRect/>
            </a:stretch>
          </p:blipFill>
          <p:spPr>
            <a:xfrm>
              <a:off x="7075290" y="6715756"/>
              <a:ext cx="5311440" cy="2473270"/>
            </a:xfrm>
            <a:prstGeom prst="rect">
              <a:avLst/>
            </a:prstGeom>
          </p:spPr>
        </p:pic>
      </p:grpSp>
      <p:sp>
        <p:nvSpPr>
          <p:cNvPr id="35" name="TextBox 1">
            <a:extLst>
              <a:ext uri="{FF2B5EF4-FFF2-40B4-BE49-F238E27FC236}">
                <a16:creationId xmlns:a16="http://schemas.microsoft.com/office/drawing/2014/main" id="{3D622F6C-48F1-4AFB-851A-264AA25B7C83}"/>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endParaRPr>
          </a:p>
          <a:p>
            <a:pPr marL="176213"/>
            <a:r>
              <a:rPr lang="en-GB" b="1" dirty="0">
                <a:solidFill>
                  <a:schemeClr val="tx2"/>
                </a:solidFill>
              </a:rPr>
              <a:t>C7 – Policy Dialogue</a:t>
            </a:r>
          </a:p>
        </p:txBody>
      </p:sp>
      <p:sp>
        <p:nvSpPr>
          <p:cNvPr id="37" name="Arrow: Pentagon 6">
            <a:extLst>
              <a:ext uri="{FF2B5EF4-FFF2-40B4-BE49-F238E27FC236}">
                <a16:creationId xmlns:a16="http://schemas.microsoft.com/office/drawing/2014/main" id="{6DCDDA34-0F03-448A-8E48-50367B167A54}"/>
              </a:ext>
            </a:extLst>
          </p:cNvPr>
          <p:cNvSpPr/>
          <p:nvPr/>
        </p:nvSpPr>
        <p:spPr>
          <a:xfrm>
            <a:off x="532764" y="1170125"/>
            <a:ext cx="11853966" cy="1734440"/>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l">
              <a:buFont typeface="Wingdings" panose="05000000000000000000" pitchFamily="2" charset="2"/>
              <a:buChar char="ü"/>
              <a:tabLst>
                <a:tab pos="265430" algn="l"/>
              </a:tabLst>
            </a:pPr>
            <a:r>
              <a:rPr lang="en-GB" sz="2800" dirty="0">
                <a:solidFill>
                  <a:schemeClr val="dk1"/>
                </a:solidFill>
              </a:rPr>
              <a:t>Policy dialogue linked to operational interventions and in many cases successful. </a:t>
            </a:r>
          </a:p>
          <a:p>
            <a:pPr marL="457200" lvl="0" indent="-457200" algn="l">
              <a:buFont typeface="Wingdings" panose="05000000000000000000" pitchFamily="2" charset="2"/>
              <a:buChar char="ü"/>
              <a:tabLst>
                <a:tab pos="265430" algn="l"/>
              </a:tabLst>
            </a:pPr>
            <a:r>
              <a:rPr lang="en-GB" sz="2800" dirty="0">
                <a:solidFill>
                  <a:schemeClr val="dk1"/>
                </a:solidFill>
              </a:rPr>
              <a:t>Opportunities for stronger engagement at strategic level.</a:t>
            </a:r>
          </a:p>
        </p:txBody>
      </p:sp>
    </p:spTree>
    <p:extLst>
      <p:ext uri="{BB962C8B-B14F-4D97-AF65-F5344CB8AC3E}">
        <p14:creationId xmlns:p14="http://schemas.microsoft.com/office/powerpoint/2010/main" val="306328839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547A46-6696-428B-AC4D-CA1C8B26FFA2}"/>
              </a:ext>
            </a:extLst>
          </p:cNvPr>
          <p:cNvSpPr>
            <a:spLocks noGrp="1"/>
          </p:cNvSpPr>
          <p:nvPr>
            <p:ph type="sldNum" sz="quarter" idx="2"/>
          </p:nvPr>
        </p:nvSpPr>
        <p:spPr/>
        <p:txBody>
          <a:bodyPr/>
          <a:lstStyle/>
          <a:p>
            <a:fld id="{86CB4B4D-7CA3-9044-876B-883B54F8677D}" type="slidenum">
              <a:rPr lang="en-US" smtClean="0"/>
              <a:pPr/>
              <a:t>12</a:t>
            </a:fld>
            <a:endParaRPr lang="en-US"/>
          </a:p>
        </p:txBody>
      </p:sp>
      <p:sp>
        <p:nvSpPr>
          <p:cNvPr id="4" name="Rectangle 3">
            <a:extLst>
              <a:ext uri="{FF2B5EF4-FFF2-40B4-BE49-F238E27FC236}">
                <a16:creationId xmlns:a16="http://schemas.microsoft.com/office/drawing/2014/main" id="{71DB7446-F92A-463A-8DB2-5016F45BEE32}"/>
              </a:ext>
            </a:extLst>
          </p:cNvPr>
          <p:cNvSpPr/>
          <p:nvPr/>
        </p:nvSpPr>
        <p:spPr>
          <a:xfrm>
            <a:off x="515831" y="3359637"/>
            <a:ext cx="7234855" cy="570600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Most TA responsive to needs and demand-led. </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TAF flexible and delivered high quality services. </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However, missed opportunity to use wider range of approaches.</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CD was not sufficiently results-orientated.</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TA has not yet led to widespread strengthening of institutional performance. </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CD of the private sector a late priority of EU TA. </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Lack of information and awareness to private sector.</a:t>
            </a:r>
          </a:p>
        </p:txBody>
      </p:sp>
      <p:sp>
        <p:nvSpPr>
          <p:cNvPr id="8" name="TextBox 1">
            <a:extLst>
              <a:ext uri="{FF2B5EF4-FFF2-40B4-BE49-F238E27FC236}">
                <a16:creationId xmlns:a16="http://schemas.microsoft.com/office/drawing/2014/main" id="{9483A7B2-5BEB-402E-A1C4-750CBD83658A}"/>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dirty="0"/>
          </a:p>
          <a:p>
            <a:pPr marL="176213"/>
            <a:r>
              <a:rPr lang="en-GB" b="1" dirty="0">
                <a:solidFill>
                  <a:schemeClr val="tx2"/>
                </a:solidFill>
              </a:rPr>
              <a:t>C8 - EU capacity development &amp; TA</a:t>
            </a:r>
          </a:p>
        </p:txBody>
      </p:sp>
      <p:sp>
        <p:nvSpPr>
          <p:cNvPr id="18" name="Arrow: Pentagon 6">
            <a:extLst>
              <a:ext uri="{FF2B5EF4-FFF2-40B4-BE49-F238E27FC236}">
                <a16:creationId xmlns:a16="http://schemas.microsoft.com/office/drawing/2014/main" id="{2A2F9FD2-4478-4A7E-BA01-79AE8B27013C}"/>
              </a:ext>
            </a:extLst>
          </p:cNvPr>
          <p:cNvSpPr/>
          <p:nvPr/>
        </p:nvSpPr>
        <p:spPr>
          <a:xfrm>
            <a:off x="515831" y="1170125"/>
            <a:ext cx="12064383" cy="1519287"/>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lgn="l">
              <a:buFont typeface="Wingdings" panose="05000000000000000000" pitchFamily="2" charset="2"/>
              <a:buChar char="ü"/>
              <a:tabLst>
                <a:tab pos="265430" algn="l"/>
              </a:tabLst>
            </a:pPr>
            <a:r>
              <a:rPr lang="en-GB" sz="2800" dirty="0">
                <a:solidFill>
                  <a:schemeClr val="dk1"/>
                </a:solidFill>
              </a:rPr>
              <a:t>Demand-led.</a:t>
            </a:r>
          </a:p>
          <a:p>
            <a:pPr marL="285750" lvl="0" indent="-285750" algn="l">
              <a:buFont typeface="Wingdings" panose="05000000000000000000" pitchFamily="2" charset="2"/>
              <a:buChar char="ü"/>
              <a:tabLst>
                <a:tab pos="265430" algn="l"/>
              </a:tabLst>
            </a:pPr>
            <a:r>
              <a:rPr lang="en-GB" sz="2800" dirty="0">
                <a:solidFill>
                  <a:schemeClr val="dk1"/>
                </a:solidFill>
              </a:rPr>
              <a:t>Professionally delivered. </a:t>
            </a:r>
          </a:p>
          <a:p>
            <a:pPr marL="285750" lvl="0" indent="-285750" algn="l">
              <a:buFont typeface="Wingdings" panose="05000000000000000000" pitchFamily="2" charset="2"/>
              <a:buChar char="ü"/>
              <a:tabLst>
                <a:tab pos="265430" algn="l"/>
              </a:tabLst>
            </a:pPr>
            <a:r>
              <a:rPr lang="en-GB" sz="2800" dirty="0">
                <a:solidFill>
                  <a:schemeClr val="dk1"/>
                </a:solidFill>
              </a:rPr>
              <a:t>But creation of lasting institutional results was still challenging.</a:t>
            </a:r>
          </a:p>
        </p:txBody>
      </p:sp>
      <p:grpSp>
        <p:nvGrpSpPr>
          <p:cNvPr id="23" name="Group 22">
            <a:extLst>
              <a:ext uri="{FF2B5EF4-FFF2-40B4-BE49-F238E27FC236}">
                <a16:creationId xmlns:a16="http://schemas.microsoft.com/office/drawing/2014/main" id="{3CC8557D-9563-4211-BB60-6CD15E2CC826}"/>
              </a:ext>
            </a:extLst>
          </p:cNvPr>
          <p:cNvGrpSpPr/>
          <p:nvPr/>
        </p:nvGrpSpPr>
        <p:grpSpPr>
          <a:xfrm>
            <a:off x="8204200" y="3688073"/>
            <a:ext cx="4376014" cy="5049137"/>
            <a:chOff x="8204200" y="2591984"/>
            <a:chExt cx="4376014" cy="5049137"/>
          </a:xfrm>
        </p:grpSpPr>
        <p:graphicFrame>
          <p:nvGraphicFramePr>
            <p:cNvPr id="21" name="Chart 20">
              <a:extLst>
                <a:ext uri="{FF2B5EF4-FFF2-40B4-BE49-F238E27FC236}">
                  <a16:creationId xmlns:a16="http://schemas.microsoft.com/office/drawing/2014/main" id="{A0C4A9BC-D42F-4754-8FEC-3024EFDF9453}"/>
                </a:ext>
              </a:extLst>
            </p:cNvPr>
            <p:cNvGraphicFramePr/>
            <p:nvPr>
              <p:extLst>
                <p:ext uri="{D42A27DB-BD31-4B8C-83A1-F6EECF244321}">
                  <p14:modId xmlns:p14="http://schemas.microsoft.com/office/powerpoint/2010/main" val="1606890573"/>
                </p:ext>
              </p:extLst>
            </p:nvPr>
          </p:nvGraphicFramePr>
          <p:xfrm>
            <a:off x="8204200" y="3591091"/>
            <a:ext cx="4376014" cy="4050030"/>
          </p:xfrm>
          <a:graphic>
            <a:graphicData uri="http://schemas.openxmlformats.org/drawingml/2006/chart">
              <c:chart xmlns:c="http://schemas.openxmlformats.org/drawingml/2006/chart" xmlns:r="http://schemas.openxmlformats.org/officeDocument/2006/relationships" r:id="rId2"/>
            </a:graphicData>
          </a:graphic>
        </p:graphicFrame>
        <p:sp>
          <p:nvSpPr>
            <p:cNvPr id="22" name="Rectangle 21">
              <a:extLst>
                <a:ext uri="{FF2B5EF4-FFF2-40B4-BE49-F238E27FC236}">
                  <a16:creationId xmlns:a16="http://schemas.microsoft.com/office/drawing/2014/main" id="{8F5A3A13-3FDE-4F61-8748-D88443E98BCE}"/>
                </a:ext>
              </a:extLst>
            </p:cNvPr>
            <p:cNvSpPr/>
            <p:nvPr/>
          </p:nvSpPr>
          <p:spPr>
            <a:xfrm>
              <a:off x="8204200" y="2591984"/>
              <a:ext cx="4376014" cy="1015663"/>
            </a:xfrm>
            <a:prstGeom prst="rect">
              <a:avLst/>
            </a:prstGeom>
            <a:solidFill>
              <a:schemeClr val="bg1"/>
            </a:solidFill>
            <a:ln>
              <a:solidFill>
                <a:schemeClr val="tx1"/>
              </a:solidFill>
            </a:ln>
          </p:spPr>
          <p:txBody>
            <a:bodyPr wrap="square">
              <a:spAutoFit/>
            </a:bodyPr>
            <a:lstStyle/>
            <a:p>
              <a:r>
                <a:rPr lang="en-GB" sz="2000" dirty="0"/>
                <a:t>Degree of intended outcome achievement of the EUEI PDF/RECP projects</a:t>
              </a:r>
              <a:endParaRPr lang="en-US" sz="2000" dirty="0"/>
            </a:p>
          </p:txBody>
        </p:sp>
      </p:grpSp>
    </p:spTree>
    <p:extLst>
      <p:ext uri="{BB962C8B-B14F-4D97-AF65-F5344CB8AC3E}">
        <p14:creationId xmlns:p14="http://schemas.microsoft.com/office/powerpoint/2010/main" val="255756822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CA9684-D9A7-4CF8-B103-5DAC21B7B0EC}"/>
              </a:ext>
            </a:extLst>
          </p:cNvPr>
          <p:cNvSpPr>
            <a:spLocks noGrp="1"/>
          </p:cNvSpPr>
          <p:nvPr>
            <p:ph type="sldNum" sz="quarter" idx="2"/>
          </p:nvPr>
        </p:nvSpPr>
        <p:spPr/>
        <p:txBody>
          <a:bodyPr/>
          <a:lstStyle/>
          <a:p>
            <a:fld id="{86CB4B4D-7CA3-9044-876B-883B54F8677D}" type="slidenum">
              <a:rPr lang="en-US" smtClean="0"/>
              <a:pPr/>
              <a:t>13</a:t>
            </a:fld>
            <a:endParaRPr lang="en-US"/>
          </a:p>
        </p:txBody>
      </p:sp>
      <p:sp>
        <p:nvSpPr>
          <p:cNvPr id="4" name="Rectangle 3">
            <a:extLst>
              <a:ext uri="{FF2B5EF4-FFF2-40B4-BE49-F238E27FC236}">
                <a16:creationId xmlns:a16="http://schemas.microsoft.com/office/drawing/2014/main" id="{53504E42-C3E7-4DF8-83BB-FDB33D060212}"/>
              </a:ext>
            </a:extLst>
          </p:cNvPr>
          <p:cNvSpPr/>
          <p:nvPr/>
        </p:nvSpPr>
        <p:spPr>
          <a:xfrm>
            <a:off x="515831" y="3488791"/>
            <a:ext cx="7332769" cy="570600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Almost all projects evaluated were pro-poor by design.</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Contributed to Development Goals.</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In a few cases highly innovative.</a:t>
            </a:r>
          </a:p>
          <a:p>
            <a:pPr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All projects examined gave attention to maintenance, operational and to sustainability issues.</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Few projects targeted improved cooking. </a:t>
            </a:r>
          </a:p>
          <a:p>
            <a:pPr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Very few cases of autonomous or non-supported replication.</a:t>
            </a:r>
          </a:p>
          <a:p>
            <a:pPr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Less attention to cost recovery and development of technical skills.</a:t>
            </a:r>
          </a:p>
        </p:txBody>
      </p:sp>
      <p:grpSp>
        <p:nvGrpSpPr>
          <p:cNvPr id="15" name="Group 14">
            <a:extLst>
              <a:ext uri="{FF2B5EF4-FFF2-40B4-BE49-F238E27FC236}">
                <a16:creationId xmlns:a16="http://schemas.microsoft.com/office/drawing/2014/main" id="{2FE238DA-1012-4C43-9E35-84EDEE5211F6}"/>
              </a:ext>
            </a:extLst>
          </p:cNvPr>
          <p:cNvGrpSpPr/>
          <p:nvPr/>
        </p:nvGrpSpPr>
        <p:grpSpPr>
          <a:xfrm>
            <a:off x="8477960" y="3521905"/>
            <a:ext cx="3946246" cy="5688670"/>
            <a:chOff x="9058554" y="1884509"/>
            <a:chExt cx="3946246" cy="5688670"/>
          </a:xfrm>
        </p:grpSpPr>
        <p:pic>
          <p:nvPicPr>
            <p:cNvPr id="13" name="Picture 12">
              <a:extLst>
                <a:ext uri="{FF2B5EF4-FFF2-40B4-BE49-F238E27FC236}">
                  <a16:creationId xmlns:a16="http://schemas.microsoft.com/office/drawing/2014/main" id="{8EEA5327-BC40-44B1-8D6B-7E4E079D1E57}"/>
                </a:ext>
              </a:extLst>
            </p:cNvPr>
            <p:cNvPicPr>
              <a:picLocks noChangeAspect="1"/>
            </p:cNvPicPr>
            <p:nvPr/>
          </p:nvPicPr>
          <p:blipFill>
            <a:blip r:embed="rId2"/>
            <a:stretch>
              <a:fillRect/>
            </a:stretch>
          </p:blipFill>
          <p:spPr>
            <a:xfrm>
              <a:off x="9058555" y="2601356"/>
              <a:ext cx="3946245" cy="4971823"/>
            </a:xfrm>
            <a:prstGeom prst="rect">
              <a:avLst/>
            </a:prstGeom>
          </p:spPr>
        </p:pic>
        <p:sp>
          <p:nvSpPr>
            <p:cNvPr id="14" name="Rectangle 13">
              <a:extLst>
                <a:ext uri="{FF2B5EF4-FFF2-40B4-BE49-F238E27FC236}">
                  <a16:creationId xmlns:a16="http://schemas.microsoft.com/office/drawing/2014/main" id="{789C2A88-DC45-4642-A19D-C5BFBEEC6BAC}"/>
                </a:ext>
              </a:extLst>
            </p:cNvPr>
            <p:cNvSpPr/>
            <p:nvPr/>
          </p:nvSpPr>
          <p:spPr>
            <a:xfrm>
              <a:off x="9058554" y="1884509"/>
              <a:ext cx="3946246" cy="707886"/>
            </a:xfrm>
            <a:prstGeom prst="rect">
              <a:avLst/>
            </a:prstGeom>
            <a:solidFill>
              <a:schemeClr val="bg1"/>
            </a:solidFill>
            <a:ln>
              <a:solidFill>
                <a:schemeClr val="tx1"/>
              </a:solidFill>
            </a:ln>
          </p:spPr>
          <p:txBody>
            <a:bodyPr wrap="square">
              <a:spAutoFit/>
            </a:bodyPr>
            <a:lstStyle/>
            <a:p>
              <a:r>
                <a:rPr lang="en-GB" sz="2000" dirty="0"/>
                <a:t>Highlights of Energy Facility pro-poor achievements </a:t>
              </a:r>
              <a:endParaRPr lang="en-US" sz="2000" dirty="0"/>
            </a:p>
          </p:txBody>
        </p:sp>
      </p:grpSp>
      <p:sp>
        <p:nvSpPr>
          <p:cNvPr id="17" name="TextBox 1">
            <a:extLst>
              <a:ext uri="{FF2B5EF4-FFF2-40B4-BE49-F238E27FC236}">
                <a16:creationId xmlns:a16="http://schemas.microsoft.com/office/drawing/2014/main" id="{EE57A217-5EF3-47EC-8952-29392F2DD01C}"/>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dirty="0"/>
          </a:p>
          <a:p>
            <a:pPr marL="176213"/>
            <a:r>
              <a:rPr lang="en-GB" b="1" dirty="0">
                <a:solidFill>
                  <a:schemeClr val="tx2"/>
                </a:solidFill>
              </a:rPr>
              <a:t>C9 – Conventional Grant Funding</a:t>
            </a:r>
          </a:p>
        </p:txBody>
      </p:sp>
      <p:sp>
        <p:nvSpPr>
          <p:cNvPr id="19" name="Arrow: Pentagon 6">
            <a:extLst>
              <a:ext uri="{FF2B5EF4-FFF2-40B4-BE49-F238E27FC236}">
                <a16:creationId xmlns:a16="http://schemas.microsoft.com/office/drawing/2014/main" id="{0A942833-B3A8-4104-8ECB-0E5F2DBDF3BA}"/>
              </a:ext>
            </a:extLst>
          </p:cNvPr>
          <p:cNvSpPr/>
          <p:nvPr/>
        </p:nvSpPr>
        <p:spPr>
          <a:xfrm>
            <a:off x="515831" y="1170124"/>
            <a:ext cx="11908375" cy="1865757"/>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dirty="0">
                <a:solidFill>
                  <a:schemeClr val="dk1"/>
                </a:solidFill>
              </a:rPr>
              <a:t>Physical investments and interventions were:</a:t>
            </a:r>
          </a:p>
          <a:p>
            <a:pPr marL="285750" lvl="0" indent="-285750" algn="l">
              <a:buFont typeface="Wingdings" panose="05000000000000000000" pitchFamily="2" charset="2"/>
              <a:buChar char="ü"/>
              <a:tabLst>
                <a:tab pos="265430" algn="l"/>
              </a:tabLst>
            </a:pPr>
            <a:r>
              <a:rPr lang="en-GB" sz="2800" dirty="0">
                <a:solidFill>
                  <a:schemeClr val="dk1"/>
                </a:solidFill>
              </a:rPr>
              <a:t>Pro-poor,</a:t>
            </a:r>
          </a:p>
          <a:p>
            <a:pPr marL="285750" lvl="0" indent="-285750" algn="l">
              <a:buFont typeface="Wingdings" panose="05000000000000000000" pitchFamily="2" charset="2"/>
              <a:buChar char="ü"/>
              <a:tabLst>
                <a:tab pos="265430" algn="l"/>
              </a:tabLst>
            </a:pPr>
            <a:r>
              <a:rPr lang="en-GB" sz="2800" dirty="0">
                <a:solidFill>
                  <a:schemeClr val="dk1"/>
                </a:solidFill>
              </a:rPr>
              <a:t>Successful in creating access,</a:t>
            </a:r>
          </a:p>
          <a:p>
            <a:pPr marL="285750" lvl="0" indent="-285750" algn="l">
              <a:buFont typeface="Wingdings" panose="05000000000000000000" pitchFamily="2" charset="2"/>
              <a:buChar char="ü"/>
              <a:tabLst>
                <a:tab pos="265430" algn="l"/>
              </a:tabLst>
            </a:pPr>
            <a:r>
              <a:rPr lang="en-GB" sz="2800" dirty="0">
                <a:solidFill>
                  <a:schemeClr val="dk1"/>
                </a:solidFill>
              </a:rPr>
              <a:t>Less successful in enabling replication.</a:t>
            </a:r>
          </a:p>
        </p:txBody>
      </p:sp>
    </p:spTree>
    <p:extLst>
      <p:ext uri="{BB962C8B-B14F-4D97-AF65-F5344CB8AC3E}">
        <p14:creationId xmlns:p14="http://schemas.microsoft.com/office/powerpoint/2010/main" val="79031641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55CDF0-56B9-4605-BD76-BB5287C289A7}"/>
              </a:ext>
            </a:extLst>
          </p:cNvPr>
          <p:cNvSpPr>
            <a:spLocks noGrp="1"/>
          </p:cNvSpPr>
          <p:nvPr>
            <p:ph type="sldNum" sz="quarter" idx="2"/>
          </p:nvPr>
        </p:nvSpPr>
        <p:spPr/>
        <p:txBody>
          <a:bodyPr/>
          <a:lstStyle/>
          <a:p>
            <a:fld id="{86CB4B4D-7CA3-9044-876B-883B54F8677D}" type="slidenum">
              <a:rPr lang="en-GB" smtClean="0"/>
              <a:pPr/>
              <a:t>14</a:t>
            </a:fld>
            <a:endParaRPr lang="en-GB"/>
          </a:p>
        </p:txBody>
      </p:sp>
      <p:sp>
        <p:nvSpPr>
          <p:cNvPr id="30" name="Rectangle 29">
            <a:extLst>
              <a:ext uri="{FF2B5EF4-FFF2-40B4-BE49-F238E27FC236}">
                <a16:creationId xmlns:a16="http://schemas.microsoft.com/office/drawing/2014/main" id="{1DEA7B10-1D31-466B-BD6B-8B5EA56BE2C1}"/>
              </a:ext>
            </a:extLst>
          </p:cNvPr>
          <p:cNvSpPr/>
          <p:nvPr/>
        </p:nvSpPr>
        <p:spPr>
          <a:xfrm>
            <a:off x="515832" y="2709873"/>
            <a:ext cx="7167668" cy="647950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Financial instruments enabled a greater level of investment. </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GEEREF and </a:t>
            </a:r>
            <a:r>
              <a:rPr lang="en-GB" sz="2400" dirty="0" err="1">
                <a:solidFill>
                  <a:sysClr val="windowText" lastClr="000000"/>
                </a:solidFill>
                <a:cs typeface="Times New Roman" panose="02020603050405020304" pitchFamily="18" charset="0"/>
              </a:rPr>
              <a:t>ElectriFI</a:t>
            </a:r>
            <a:r>
              <a:rPr lang="en-GB" sz="2400" dirty="0">
                <a:solidFill>
                  <a:sysClr val="windowText" lastClr="000000"/>
                </a:solidFill>
                <a:cs typeface="Times New Roman" panose="02020603050405020304" pitchFamily="18" charset="0"/>
              </a:rPr>
              <a:t> brought in private sector skills.</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Added value for the private operators.</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GEREEF and Blending contribution to strengthening policy and enabling environment.</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No strong evidence of highly innovative or ground-breaking projects. </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Not strong rationale of financed projects at design stage. </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Lack consistent project report on benefits to vulnerable groups and created jobs. </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Lack of monitoring tools to determine the value added of these projects. </a:t>
            </a:r>
          </a:p>
          <a:p>
            <a:pPr lvl="0"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Transparency of fund manager fees low.</a:t>
            </a:r>
          </a:p>
        </p:txBody>
      </p:sp>
      <p:grpSp>
        <p:nvGrpSpPr>
          <p:cNvPr id="6" name="Group 5">
            <a:extLst>
              <a:ext uri="{FF2B5EF4-FFF2-40B4-BE49-F238E27FC236}">
                <a16:creationId xmlns:a16="http://schemas.microsoft.com/office/drawing/2014/main" id="{7CDB50DB-A160-43EC-B7D0-5060961DD2D4}"/>
              </a:ext>
            </a:extLst>
          </p:cNvPr>
          <p:cNvGrpSpPr/>
          <p:nvPr/>
        </p:nvGrpSpPr>
        <p:grpSpPr>
          <a:xfrm>
            <a:off x="7927120" y="1522970"/>
            <a:ext cx="4788824" cy="3406489"/>
            <a:chOff x="6972299" y="797037"/>
            <a:chExt cx="5147879" cy="3585030"/>
          </a:xfrm>
        </p:grpSpPr>
        <p:sp>
          <p:nvSpPr>
            <p:cNvPr id="36" name="TextBox 35">
              <a:extLst>
                <a:ext uri="{FF2B5EF4-FFF2-40B4-BE49-F238E27FC236}">
                  <a16:creationId xmlns:a16="http://schemas.microsoft.com/office/drawing/2014/main" id="{9A53C6FE-B33C-493D-AF80-246DBD22DA26}"/>
                </a:ext>
              </a:extLst>
            </p:cNvPr>
            <p:cNvSpPr txBox="1"/>
            <p:nvPr/>
          </p:nvSpPr>
          <p:spPr>
            <a:xfrm>
              <a:off x="6972299" y="797037"/>
              <a:ext cx="5111751" cy="410369"/>
            </a:xfrm>
            <a:prstGeom prst="rect">
              <a:avLst/>
            </a:prstGeom>
            <a:noFill/>
            <a:ln w="9525"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2000" i="0" u="none" strike="noStrike" cap="none" spc="0" normalizeH="0" baseline="0" dirty="0" err="1">
                  <a:ln>
                    <a:noFill/>
                  </a:ln>
                  <a:solidFill>
                    <a:srgbClr val="000000"/>
                  </a:solidFill>
                  <a:effectLst/>
                  <a:uFillTx/>
                  <a:latin typeface="+mn-lt"/>
                  <a:ea typeface="+mn-ea"/>
                  <a:cs typeface="+mn-cs"/>
                  <a:sym typeface="Helvetica Neue Light"/>
                </a:rPr>
                <a:t>Solawazi</a:t>
              </a:r>
              <a:r>
                <a:rPr kumimoji="0" lang="pt-PT" sz="2000" i="0" u="none" strike="noStrike" cap="none" spc="0" normalizeH="0" baseline="0" dirty="0">
                  <a:ln>
                    <a:noFill/>
                  </a:ln>
                  <a:solidFill>
                    <a:srgbClr val="000000"/>
                  </a:solidFill>
                  <a:effectLst/>
                  <a:uFillTx/>
                  <a:latin typeface="+mn-lt"/>
                  <a:ea typeface="+mn-ea"/>
                  <a:cs typeface="+mn-cs"/>
                  <a:sym typeface="Helvetica Neue Light"/>
                </a:rPr>
                <a:t> </a:t>
              </a:r>
              <a:r>
                <a:rPr kumimoji="0" lang="pt-PT" sz="2000" i="0" u="none" strike="noStrike" cap="none" spc="0" normalizeH="0" baseline="0" dirty="0" err="1">
                  <a:ln>
                    <a:noFill/>
                  </a:ln>
                  <a:solidFill>
                    <a:srgbClr val="000000"/>
                  </a:solidFill>
                  <a:effectLst/>
                  <a:uFillTx/>
                  <a:latin typeface="+mn-lt"/>
                  <a:ea typeface="+mn-ea"/>
                  <a:cs typeface="+mn-cs"/>
                  <a:sym typeface="Helvetica Neue Light"/>
                </a:rPr>
                <a:t>grid-connected</a:t>
              </a:r>
              <a:r>
                <a:rPr kumimoji="0" lang="pt-PT" sz="2000" i="0" u="none" strike="noStrike" cap="none" spc="0" normalizeH="0" baseline="0" dirty="0">
                  <a:ln>
                    <a:noFill/>
                  </a:ln>
                  <a:solidFill>
                    <a:srgbClr val="000000"/>
                  </a:solidFill>
                  <a:effectLst/>
                  <a:uFillTx/>
                  <a:latin typeface="+mn-lt"/>
                  <a:ea typeface="+mn-ea"/>
                  <a:cs typeface="+mn-cs"/>
                  <a:sym typeface="Helvetica Neue Light"/>
                </a:rPr>
                <a:t> PV </a:t>
              </a:r>
              <a:endParaRPr kumimoji="0" lang="en-GB" sz="2000" i="0" u="none" strike="noStrike" cap="none" spc="0" normalizeH="0" baseline="0" dirty="0">
                <a:ln>
                  <a:noFill/>
                </a:ln>
                <a:solidFill>
                  <a:srgbClr val="000000"/>
                </a:solidFill>
                <a:effectLst/>
                <a:uFillTx/>
                <a:latin typeface="+mn-lt"/>
                <a:ea typeface="+mn-ea"/>
                <a:cs typeface="+mn-cs"/>
                <a:sym typeface="Helvetica Neue Light"/>
              </a:endParaRPr>
            </a:p>
          </p:txBody>
        </p:sp>
        <p:pic>
          <p:nvPicPr>
            <p:cNvPr id="35" name="Picture 2" descr="https://lh3.googleusercontent.com/-JMy9yBICiY4/WYWtu_AEiKI/AAAAAAAABmM/lROYCsqKkn4tXaMGQ9_XD37PTdgEUR3lwCLIBGAYYCw/w266-h200-k-no/">
              <a:extLst>
                <a:ext uri="{FF2B5EF4-FFF2-40B4-BE49-F238E27FC236}">
                  <a16:creationId xmlns:a16="http://schemas.microsoft.com/office/drawing/2014/main" id="{32B45027-CD0F-4DF3-B75B-7FD9D6E0C6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300" y="1257368"/>
              <a:ext cx="5147878" cy="3124699"/>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1">
            <a:extLst>
              <a:ext uri="{FF2B5EF4-FFF2-40B4-BE49-F238E27FC236}">
                <a16:creationId xmlns:a16="http://schemas.microsoft.com/office/drawing/2014/main" id="{FA305DDB-1F79-4CCA-983F-247C136EA955}"/>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dirty="0"/>
          </a:p>
          <a:p>
            <a:pPr marL="176213"/>
            <a:r>
              <a:rPr lang="en-GB" b="1" dirty="0">
                <a:solidFill>
                  <a:schemeClr val="tx2"/>
                </a:solidFill>
              </a:rPr>
              <a:t>C10 – Evolution of New Financial Instruments</a:t>
            </a:r>
          </a:p>
        </p:txBody>
      </p:sp>
      <p:grpSp>
        <p:nvGrpSpPr>
          <p:cNvPr id="7" name="Group 6">
            <a:extLst>
              <a:ext uri="{FF2B5EF4-FFF2-40B4-BE49-F238E27FC236}">
                <a16:creationId xmlns:a16="http://schemas.microsoft.com/office/drawing/2014/main" id="{E9088EC6-B2F8-4283-A5D0-580AEF9CEC2E}"/>
              </a:ext>
            </a:extLst>
          </p:cNvPr>
          <p:cNvGrpSpPr/>
          <p:nvPr/>
        </p:nvGrpSpPr>
        <p:grpSpPr>
          <a:xfrm>
            <a:off x="7943924" y="5527549"/>
            <a:ext cx="4755215" cy="3661832"/>
            <a:chOff x="8228724" y="5862984"/>
            <a:chExt cx="3788651" cy="3083323"/>
          </a:xfrm>
        </p:grpSpPr>
        <p:sp>
          <p:nvSpPr>
            <p:cNvPr id="42" name="TextBox 41">
              <a:extLst>
                <a:ext uri="{FF2B5EF4-FFF2-40B4-BE49-F238E27FC236}">
                  <a16:creationId xmlns:a16="http://schemas.microsoft.com/office/drawing/2014/main" id="{46EF9FC6-CE55-4582-B5BE-38DA8F535631}"/>
                </a:ext>
              </a:extLst>
            </p:cNvPr>
            <p:cNvSpPr txBox="1"/>
            <p:nvPr/>
          </p:nvSpPr>
          <p:spPr>
            <a:xfrm>
              <a:off x="8228725" y="5862984"/>
              <a:ext cx="3788650" cy="718145"/>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pt-PT" sz="2000" dirty="0"/>
                <a:t>Momba and Kibira Hydropower from DI Frontier</a:t>
              </a:r>
              <a:endParaRPr lang="en-GB" sz="2000" dirty="0"/>
            </a:p>
          </p:txBody>
        </p:sp>
        <p:pic>
          <p:nvPicPr>
            <p:cNvPr id="43" name="Picture 4" descr="http://frontier.dk/wp-content/uploads/2017/06/Frontier-Investments-momba-project.jpg">
              <a:extLst>
                <a:ext uri="{FF2B5EF4-FFF2-40B4-BE49-F238E27FC236}">
                  <a16:creationId xmlns:a16="http://schemas.microsoft.com/office/drawing/2014/main" id="{5D58CACE-B883-4A48-B902-372AF16B5A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8724" y="6595684"/>
              <a:ext cx="3788651" cy="2350623"/>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Arrow: Pentagon 6">
            <a:extLst>
              <a:ext uri="{FF2B5EF4-FFF2-40B4-BE49-F238E27FC236}">
                <a16:creationId xmlns:a16="http://schemas.microsoft.com/office/drawing/2014/main" id="{28D7A22A-840A-4EA1-9D83-12D5056549A8}"/>
              </a:ext>
            </a:extLst>
          </p:cNvPr>
          <p:cNvSpPr/>
          <p:nvPr/>
        </p:nvSpPr>
        <p:spPr>
          <a:xfrm>
            <a:off x="515832" y="1515531"/>
            <a:ext cx="7167668" cy="735560"/>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l">
              <a:buFont typeface="Wingdings" panose="05000000000000000000" pitchFamily="2" charset="2"/>
              <a:buChar char="ü"/>
              <a:tabLst>
                <a:tab pos="265430" algn="l"/>
              </a:tabLst>
            </a:pPr>
            <a:r>
              <a:rPr lang="en-GB" sz="2800" dirty="0">
                <a:solidFill>
                  <a:schemeClr val="dk1"/>
                </a:solidFill>
              </a:rPr>
              <a:t>Sound evolution despite challenges</a:t>
            </a:r>
          </a:p>
        </p:txBody>
      </p:sp>
    </p:spTree>
    <p:extLst>
      <p:ext uri="{BB962C8B-B14F-4D97-AF65-F5344CB8AC3E}">
        <p14:creationId xmlns:p14="http://schemas.microsoft.com/office/powerpoint/2010/main" val="227530720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AF00B4-FA5E-41C6-A7E5-F7F54993B4DA}"/>
              </a:ext>
            </a:extLst>
          </p:cNvPr>
          <p:cNvSpPr>
            <a:spLocks noGrp="1"/>
          </p:cNvSpPr>
          <p:nvPr>
            <p:ph type="sldNum" sz="quarter" idx="2"/>
          </p:nvPr>
        </p:nvSpPr>
        <p:spPr/>
        <p:txBody>
          <a:bodyPr/>
          <a:lstStyle/>
          <a:p>
            <a:fld id="{86CB4B4D-7CA3-9044-876B-883B54F8677D}" type="slidenum">
              <a:rPr lang="en-US" smtClean="0"/>
              <a:pPr/>
              <a:t>15</a:t>
            </a:fld>
            <a:endParaRPr lang="en-US"/>
          </a:p>
        </p:txBody>
      </p:sp>
      <p:sp>
        <p:nvSpPr>
          <p:cNvPr id="16" name="Rectangle 15">
            <a:extLst>
              <a:ext uri="{FF2B5EF4-FFF2-40B4-BE49-F238E27FC236}">
                <a16:creationId xmlns:a16="http://schemas.microsoft.com/office/drawing/2014/main" id="{0DA7CC24-9E0B-4D20-BAEB-61C34E5A84A9}"/>
              </a:ext>
            </a:extLst>
          </p:cNvPr>
          <p:cNvSpPr/>
          <p:nvPr/>
        </p:nvSpPr>
        <p:spPr>
          <a:xfrm>
            <a:off x="515832" y="2984499"/>
            <a:ext cx="5986568" cy="620488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Project contractors compliant with visibility contracts.</a:t>
            </a:r>
          </a:p>
          <a:p>
            <a:pPr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EUDs engaged through public events and production of communication and outreach material. </a:t>
            </a:r>
          </a:p>
          <a:p>
            <a:pPr lvl="0"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Despite all available material the EUEI has a low visibility.</a:t>
            </a:r>
          </a:p>
          <a:p>
            <a:pPr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Indirect implementation modalities affected EU visibility. </a:t>
            </a:r>
          </a:p>
          <a:p>
            <a:pPr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The dissemination of the results was weak.</a:t>
            </a:r>
            <a:endParaRPr lang="fr-FR" sz="2800" dirty="0">
              <a:solidFill>
                <a:sysClr val="windowText" lastClr="000000"/>
              </a:solidFill>
              <a:cs typeface="Times New Roman" panose="02020603050405020304" pitchFamily="18" charset="0"/>
            </a:endParaRPr>
          </a:p>
        </p:txBody>
      </p:sp>
      <p:sp>
        <p:nvSpPr>
          <p:cNvPr id="24" name="TextBox 1">
            <a:extLst>
              <a:ext uri="{FF2B5EF4-FFF2-40B4-BE49-F238E27FC236}">
                <a16:creationId xmlns:a16="http://schemas.microsoft.com/office/drawing/2014/main" id="{89EEB5C9-24A9-433F-B330-74A8528F51F5}"/>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dirty="0"/>
          </a:p>
          <a:p>
            <a:pPr marL="176213"/>
            <a:r>
              <a:rPr lang="en-GB" b="1" dirty="0">
                <a:solidFill>
                  <a:schemeClr val="tx2"/>
                </a:solidFill>
              </a:rPr>
              <a:t>C11 – Visibility</a:t>
            </a:r>
          </a:p>
        </p:txBody>
      </p:sp>
      <p:sp>
        <p:nvSpPr>
          <p:cNvPr id="6" name="Arrow: Pentagon 6">
            <a:extLst>
              <a:ext uri="{FF2B5EF4-FFF2-40B4-BE49-F238E27FC236}">
                <a16:creationId xmlns:a16="http://schemas.microsoft.com/office/drawing/2014/main" id="{28D7A22A-840A-4EA1-9D83-12D5056549A8}"/>
              </a:ext>
            </a:extLst>
          </p:cNvPr>
          <p:cNvSpPr/>
          <p:nvPr/>
        </p:nvSpPr>
        <p:spPr>
          <a:xfrm>
            <a:off x="515832" y="1532463"/>
            <a:ext cx="5986568" cy="964367"/>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l">
              <a:buFont typeface="Wingdings" panose="05000000000000000000" pitchFamily="2" charset="2"/>
              <a:buChar char="ü"/>
              <a:tabLst>
                <a:tab pos="265430" algn="l"/>
              </a:tabLst>
            </a:pPr>
            <a:r>
              <a:rPr lang="en-GB" sz="2800" dirty="0">
                <a:solidFill>
                  <a:schemeClr val="dk1"/>
                </a:solidFill>
              </a:rPr>
              <a:t>Conditions largely met </a:t>
            </a:r>
          </a:p>
          <a:p>
            <a:pPr marL="457200" lvl="0" indent="-457200" algn="l">
              <a:buFont typeface="Wingdings" panose="05000000000000000000" pitchFamily="2" charset="2"/>
              <a:buChar char="ü"/>
              <a:tabLst>
                <a:tab pos="265430" algn="l"/>
              </a:tabLst>
            </a:pPr>
            <a:r>
              <a:rPr lang="en-GB" sz="2800" dirty="0">
                <a:solidFill>
                  <a:schemeClr val="dk1"/>
                </a:solidFill>
              </a:rPr>
              <a:t>But weak dissemination of results</a:t>
            </a:r>
          </a:p>
        </p:txBody>
      </p:sp>
      <p:grpSp>
        <p:nvGrpSpPr>
          <p:cNvPr id="7" name="Group 6">
            <a:extLst>
              <a:ext uri="{FF2B5EF4-FFF2-40B4-BE49-F238E27FC236}">
                <a16:creationId xmlns:a16="http://schemas.microsoft.com/office/drawing/2014/main" id="{552363A0-40BA-4765-9531-E39D6230A2E2}"/>
              </a:ext>
            </a:extLst>
          </p:cNvPr>
          <p:cNvGrpSpPr/>
          <p:nvPr/>
        </p:nvGrpSpPr>
        <p:grpSpPr>
          <a:xfrm>
            <a:off x="6792605" y="1532464"/>
            <a:ext cx="5475594" cy="7656916"/>
            <a:chOff x="6502400" y="3682386"/>
            <a:chExt cx="5475594" cy="4725014"/>
          </a:xfrm>
        </p:grpSpPr>
        <p:pic>
          <p:nvPicPr>
            <p:cNvPr id="8" name="Picture 7" descr="A screenshot of a cell phone&#10;&#10;Description automatically generated">
              <a:extLst>
                <a:ext uri="{FF2B5EF4-FFF2-40B4-BE49-F238E27FC236}">
                  <a16:creationId xmlns:a16="http://schemas.microsoft.com/office/drawing/2014/main" id="{8AB23929-69A6-46E2-B899-53DC048C31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400" y="4082536"/>
              <a:ext cx="5475594" cy="4324864"/>
            </a:xfrm>
            <a:prstGeom prst="rect">
              <a:avLst/>
            </a:prstGeom>
          </p:spPr>
        </p:pic>
        <p:sp>
          <p:nvSpPr>
            <p:cNvPr id="9" name="TextBox 8">
              <a:extLst>
                <a:ext uri="{FF2B5EF4-FFF2-40B4-BE49-F238E27FC236}">
                  <a16:creationId xmlns:a16="http://schemas.microsoft.com/office/drawing/2014/main" id="{816DD92F-F054-43C7-88AC-118D2314EFA4}"/>
                </a:ext>
              </a:extLst>
            </p:cNvPr>
            <p:cNvSpPr txBox="1"/>
            <p:nvPr/>
          </p:nvSpPr>
          <p:spPr>
            <a:xfrm>
              <a:off x="6502400" y="3682386"/>
              <a:ext cx="5475594" cy="410369"/>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PT" sz="2000" i="0" u="none" strike="noStrike" cap="none" spc="0" normalizeH="0" baseline="0" dirty="0">
                  <a:ln>
                    <a:noFill/>
                  </a:ln>
                  <a:solidFill>
                    <a:srgbClr val="000000"/>
                  </a:solidFill>
                  <a:effectLst/>
                  <a:uFillTx/>
                  <a:latin typeface="+mn-lt"/>
                  <a:ea typeface="+mn-ea"/>
                  <a:cs typeface="+mn-cs"/>
                  <a:sym typeface="Helvetica Neue Light"/>
                </a:rPr>
                <a:t>Mumbwa Project Billboard - Zambia</a:t>
              </a:r>
              <a:endParaRPr kumimoji="0" lang="en-GB" sz="2000" i="0" u="none" strike="noStrike" cap="none" spc="0" normalizeH="0" baseline="0" dirty="0">
                <a:ln>
                  <a:noFill/>
                </a:ln>
                <a:solidFill>
                  <a:srgbClr val="000000"/>
                </a:solidFill>
                <a:effectLst/>
                <a:uFillTx/>
                <a:latin typeface="+mn-lt"/>
                <a:ea typeface="+mn-ea"/>
                <a:cs typeface="+mn-cs"/>
                <a:sym typeface="Helvetica Neue Light"/>
              </a:endParaRPr>
            </a:p>
          </p:txBody>
        </p:sp>
      </p:grpSp>
    </p:spTree>
    <p:extLst>
      <p:ext uri="{BB962C8B-B14F-4D97-AF65-F5344CB8AC3E}">
        <p14:creationId xmlns:p14="http://schemas.microsoft.com/office/powerpoint/2010/main" val="408748413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68EECF-1CB0-4BBF-B185-8281CEBC3620}"/>
              </a:ext>
            </a:extLst>
          </p:cNvPr>
          <p:cNvSpPr>
            <a:spLocks noGrp="1"/>
          </p:cNvSpPr>
          <p:nvPr>
            <p:ph type="sldNum" sz="quarter" idx="2"/>
          </p:nvPr>
        </p:nvSpPr>
        <p:spPr/>
        <p:txBody>
          <a:bodyPr/>
          <a:lstStyle/>
          <a:p>
            <a:fld id="{86CB4B4D-7CA3-9044-876B-883B54F8677D}" type="slidenum">
              <a:rPr lang="en-GB" smtClean="0"/>
              <a:pPr/>
              <a:t>16</a:t>
            </a:fld>
            <a:endParaRPr lang="en-GB"/>
          </a:p>
        </p:txBody>
      </p:sp>
      <p:grpSp>
        <p:nvGrpSpPr>
          <p:cNvPr id="5" name="Group 4">
            <a:extLst>
              <a:ext uri="{FF2B5EF4-FFF2-40B4-BE49-F238E27FC236}">
                <a16:creationId xmlns:a16="http://schemas.microsoft.com/office/drawing/2014/main" id="{B6FC4F37-A00C-4941-9221-20CE09DC35F2}"/>
              </a:ext>
            </a:extLst>
          </p:cNvPr>
          <p:cNvGrpSpPr/>
          <p:nvPr/>
        </p:nvGrpSpPr>
        <p:grpSpPr>
          <a:xfrm>
            <a:off x="2410754" y="1403316"/>
            <a:ext cx="10162776" cy="3473484"/>
            <a:chOff x="661253" y="2354531"/>
            <a:chExt cx="11423985" cy="3473484"/>
          </a:xfrm>
        </p:grpSpPr>
        <p:sp>
          <p:nvSpPr>
            <p:cNvPr id="46" name="Rectangle 45">
              <a:extLst>
                <a:ext uri="{FF2B5EF4-FFF2-40B4-BE49-F238E27FC236}">
                  <a16:creationId xmlns:a16="http://schemas.microsoft.com/office/drawing/2014/main" id="{EE13D6A1-F2E2-4873-9090-90710B3BF49B}"/>
                </a:ext>
              </a:extLst>
            </p:cNvPr>
            <p:cNvSpPr/>
            <p:nvPr/>
          </p:nvSpPr>
          <p:spPr>
            <a:xfrm>
              <a:off x="661253" y="3046916"/>
              <a:ext cx="4361504" cy="208871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2200" i="1" dirty="0">
                  <a:solidFill>
                    <a:schemeClr val="tx1"/>
                  </a:solidFill>
                </a:rPr>
                <a:t>Focus sustainable energy cooperation on the end use and promote productive use </a:t>
              </a:r>
            </a:p>
            <a:p>
              <a:pPr algn="l"/>
              <a:r>
                <a:rPr lang="en-GB" sz="2200" i="1" dirty="0">
                  <a:solidFill>
                    <a:schemeClr val="tx1"/>
                  </a:solidFill>
                </a:rPr>
                <a:t>of energy in other sectors </a:t>
              </a:r>
              <a:endParaRPr lang="en-US" sz="2200" i="1" dirty="0">
                <a:solidFill>
                  <a:schemeClr val="tx1"/>
                </a:solidFill>
              </a:endParaRPr>
            </a:p>
          </p:txBody>
        </p:sp>
        <p:sp>
          <p:nvSpPr>
            <p:cNvPr id="49" name="Rectangle 48">
              <a:extLst>
                <a:ext uri="{FF2B5EF4-FFF2-40B4-BE49-F238E27FC236}">
                  <a16:creationId xmlns:a16="http://schemas.microsoft.com/office/drawing/2014/main" id="{D3A98085-4836-4D15-BA4A-1CDFD4A9CA24}"/>
                </a:ext>
              </a:extLst>
            </p:cNvPr>
            <p:cNvSpPr/>
            <p:nvPr/>
          </p:nvSpPr>
          <p:spPr>
            <a:xfrm>
              <a:off x="5730959" y="2354531"/>
              <a:ext cx="6354279" cy="347348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lgn="l">
                <a:buFont typeface="Arial" panose="020B0604020202020204" pitchFamily="34" charset="0"/>
                <a:buChar char="•"/>
              </a:pPr>
              <a:r>
                <a:rPr lang="en-GB" sz="2200" dirty="0">
                  <a:solidFill>
                    <a:schemeClr val="tx1"/>
                  </a:solidFill>
                </a:rPr>
                <a:t>Promote energy, food, water nexus.</a:t>
              </a:r>
            </a:p>
            <a:p>
              <a:pPr lvl="0" algn="l"/>
              <a:endParaRPr lang="en-GB" sz="2200" dirty="0">
                <a:solidFill>
                  <a:schemeClr val="tx1"/>
                </a:solidFill>
              </a:endParaRPr>
            </a:p>
            <a:p>
              <a:pPr marL="285750" lvl="0" indent="-285750" algn="l">
                <a:buFont typeface="Arial" panose="020B0604020202020204" pitchFamily="34" charset="0"/>
                <a:buChar char="•"/>
              </a:pPr>
              <a:r>
                <a:rPr lang="en-GB" sz="2200" dirty="0">
                  <a:solidFill>
                    <a:schemeClr val="tx1"/>
                  </a:solidFill>
                </a:rPr>
                <a:t>Support the link between reliable energy services and productive/income generating uses.</a:t>
              </a:r>
            </a:p>
            <a:p>
              <a:pPr marL="285750" lvl="0" indent="-285750" algn="l">
                <a:buFont typeface="Arial" panose="020B0604020202020204" pitchFamily="34" charset="0"/>
                <a:buChar char="•"/>
              </a:pPr>
              <a:endParaRPr lang="en-GB" sz="2200" dirty="0">
                <a:solidFill>
                  <a:schemeClr val="tx1"/>
                </a:solidFill>
              </a:endParaRPr>
            </a:p>
            <a:p>
              <a:pPr marL="285750" lvl="0" indent="-285750" algn="l">
                <a:buFont typeface="Arial" panose="020B0604020202020204" pitchFamily="34" charset="0"/>
                <a:buChar char="•"/>
              </a:pPr>
              <a:r>
                <a:rPr lang="en-GB" sz="2200" dirty="0">
                  <a:solidFill>
                    <a:schemeClr val="tx1"/>
                  </a:solidFill>
                </a:rPr>
                <a:t>Increase support for modern fuels, biomass and biogas for cooking and energy efficiency.</a:t>
              </a:r>
              <a:endParaRPr lang="en-US" sz="2200" dirty="0">
                <a:solidFill>
                  <a:schemeClr val="tx1"/>
                </a:solidFill>
              </a:endParaRPr>
            </a:p>
          </p:txBody>
        </p:sp>
        <p:cxnSp>
          <p:nvCxnSpPr>
            <p:cNvPr id="51" name="Straight Connector 50">
              <a:extLst>
                <a:ext uri="{FF2B5EF4-FFF2-40B4-BE49-F238E27FC236}">
                  <a16:creationId xmlns:a16="http://schemas.microsoft.com/office/drawing/2014/main" id="{331A9836-26F1-4340-80C9-57D629E2B5A9}"/>
                </a:ext>
              </a:extLst>
            </p:cNvPr>
            <p:cNvCxnSpPr>
              <a:cxnSpLocks/>
            </p:cNvCxnSpPr>
            <p:nvPr/>
          </p:nvCxnSpPr>
          <p:spPr>
            <a:xfrm flipV="1">
              <a:off x="5022757" y="2354531"/>
              <a:ext cx="708202" cy="6923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6DB4EF67-363B-424C-99C4-B173ADA6EC99}"/>
                </a:ext>
              </a:extLst>
            </p:cNvPr>
            <p:cNvCxnSpPr>
              <a:cxnSpLocks/>
            </p:cNvCxnSpPr>
            <p:nvPr/>
          </p:nvCxnSpPr>
          <p:spPr>
            <a:xfrm>
              <a:off x="5022757" y="5135630"/>
              <a:ext cx="708202" cy="692385"/>
            </a:xfrm>
            <a:prstGeom prst="line">
              <a:avLst/>
            </a:prstGeom>
          </p:spPr>
          <p:style>
            <a:lnRef idx="1">
              <a:schemeClr val="accent1"/>
            </a:lnRef>
            <a:fillRef idx="0">
              <a:schemeClr val="accent1"/>
            </a:fillRef>
            <a:effectRef idx="0">
              <a:schemeClr val="accent1"/>
            </a:effectRef>
            <a:fontRef idx="minor">
              <a:schemeClr val="tx1"/>
            </a:fontRef>
          </p:style>
        </p:cxnSp>
      </p:grpSp>
      <p:sp>
        <p:nvSpPr>
          <p:cNvPr id="33" name="TextBox 1">
            <a:extLst>
              <a:ext uri="{FF2B5EF4-FFF2-40B4-BE49-F238E27FC236}">
                <a16:creationId xmlns:a16="http://schemas.microsoft.com/office/drawing/2014/main" id="{49D261C0-2E6C-426C-B0DE-D4A147F903CB}"/>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dirty="0"/>
          </a:p>
          <a:p>
            <a:pPr marL="176213"/>
            <a:r>
              <a:rPr lang="en-GB" b="1" dirty="0">
                <a:solidFill>
                  <a:schemeClr val="tx2"/>
                </a:solidFill>
              </a:rPr>
              <a:t>Recommendations</a:t>
            </a:r>
          </a:p>
        </p:txBody>
      </p:sp>
      <p:grpSp>
        <p:nvGrpSpPr>
          <p:cNvPr id="16" name="Group 15">
            <a:extLst>
              <a:ext uri="{FF2B5EF4-FFF2-40B4-BE49-F238E27FC236}">
                <a16:creationId xmlns:a16="http://schemas.microsoft.com/office/drawing/2014/main" id="{7A89A45D-0C59-4E15-B65E-FCD409980DEA}"/>
              </a:ext>
            </a:extLst>
          </p:cNvPr>
          <p:cNvGrpSpPr/>
          <p:nvPr/>
        </p:nvGrpSpPr>
        <p:grpSpPr>
          <a:xfrm>
            <a:off x="2410754" y="5355517"/>
            <a:ext cx="10162775" cy="3427393"/>
            <a:chOff x="735527" y="2070100"/>
            <a:chExt cx="11532672" cy="4419600"/>
          </a:xfrm>
        </p:grpSpPr>
        <p:sp>
          <p:nvSpPr>
            <p:cNvPr id="17" name="Rectangle 16">
              <a:extLst>
                <a:ext uri="{FF2B5EF4-FFF2-40B4-BE49-F238E27FC236}">
                  <a16:creationId xmlns:a16="http://schemas.microsoft.com/office/drawing/2014/main" id="{004CE129-E1F6-45AB-839E-C774D47CAA25}"/>
                </a:ext>
              </a:extLst>
            </p:cNvPr>
            <p:cNvSpPr/>
            <p:nvPr/>
          </p:nvSpPr>
          <p:spPr>
            <a:xfrm>
              <a:off x="735527" y="2910312"/>
              <a:ext cx="4361504" cy="26933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r>
                <a:rPr lang="en-GB" sz="2200" i="1" dirty="0">
                  <a:solidFill>
                    <a:schemeClr val="tx1"/>
                  </a:solidFill>
                </a:rPr>
                <a:t>Increase the policy contribution of EU sustainable energy cooperation by taking a proactive approach </a:t>
              </a:r>
              <a:endParaRPr lang="en-US" sz="2200" i="1" dirty="0">
                <a:solidFill>
                  <a:schemeClr val="tx1"/>
                </a:solidFill>
              </a:endParaRPr>
            </a:p>
          </p:txBody>
        </p:sp>
        <p:sp>
          <p:nvSpPr>
            <p:cNvPr id="18" name="Rectangle 17">
              <a:extLst>
                <a:ext uri="{FF2B5EF4-FFF2-40B4-BE49-F238E27FC236}">
                  <a16:creationId xmlns:a16="http://schemas.microsoft.com/office/drawing/2014/main" id="{80BF6522-5D9F-4D25-8CBD-6C61364FE74B}"/>
                </a:ext>
              </a:extLst>
            </p:cNvPr>
            <p:cNvSpPr/>
            <p:nvPr/>
          </p:nvSpPr>
          <p:spPr>
            <a:xfrm>
              <a:off x="5930900" y="2070100"/>
              <a:ext cx="6337299" cy="44196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lgn="l">
                <a:buFont typeface="Arial" panose="020B0604020202020204" pitchFamily="34" charset="0"/>
                <a:buChar char="•"/>
              </a:pPr>
              <a:r>
                <a:rPr lang="en-GB" sz="2200" dirty="0">
                  <a:solidFill>
                    <a:schemeClr val="tx1"/>
                  </a:solidFill>
                </a:rPr>
                <a:t>Proactively monitor and engage early with sector reforms. </a:t>
              </a:r>
            </a:p>
            <a:p>
              <a:pPr lvl="0" algn="l"/>
              <a:endParaRPr lang="en-US" sz="2200" dirty="0">
                <a:solidFill>
                  <a:schemeClr val="tx1"/>
                </a:solidFill>
              </a:endParaRPr>
            </a:p>
            <a:p>
              <a:pPr marL="285750" lvl="0" indent="-285750" algn="l">
                <a:buFont typeface="Arial" panose="020B0604020202020204" pitchFamily="34" charset="0"/>
                <a:buChar char="•"/>
              </a:pPr>
              <a:r>
                <a:rPr lang="en-GB" sz="2200" dirty="0">
                  <a:solidFill>
                    <a:schemeClr val="tx1"/>
                  </a:solidFill>
                </a:rPr>
                <a:t>In general monitor and report on the outcomes of policy dialogue.</a:t>
              </a:r>
            </a:p>
            <a:p>
              <a:pPr marL="285750" lvl="0" indent="-285750" algn="l">
                <a:buFont typeface="Arial" panose="020B0604020202020204" pitchFamily="34" charset="0"/>
                <a:buChar char="•"/>
              </a:pPr>
              <a:endParaRPr lang="en-US" sz="2200" dirty="0">
                <a:solidFill>
                  <a:schemeClr val="tx1"/>
                </a:solidFill>
              </a:endParaRPr>
            </a:p>
            <a:p>
              <a:pPr marL="285750" lvl="0" indent="-285750" algn="l">
                <a:buFont typeface="Arial" panose="020B0604020202020204" pitchFamily="34" charset="0"/>
                <a:buChar char="•"/>
              </a:pPr>
              <a:r>
                <a:rPr lang="en-GB" sz="2200" dirty="0">
                  <a:solidFill>
                    <a:schemeClr val="tx1"/>
                  </a:solidFill>
                </a:rPr>
                <a:t>Revive the Joint Declarations with clear action plan and monitoring.</a:t>
              </a:r>
              <a:endParaRPr lang="en-US" sz="2200" dirty="0">
                <a:solidFill>
                  <a:schemeClr val="tx1"/>
                </a:solidFill>
              </a:endParaRPr>
            </a:p>
          </p:txBody>
        </p:sp>
        <p:cxnSp>
          <p:nvCxnSpPr>
            <p:cNvPr id="19" name="Straight Connector 18">
              <a:extLst>
                <a:ext uri="{FF2B5EF4-FFF2-40B4-BE49-F238E27FC236}">
                  <a16:creationId xmlns:a16="http://schemas.microsoft.com/office/drawing/2014/main" id="{791FC5D7-A089-4C2E-8F4A-3FB90AF427BA}"/>
                </a:ext>
              </a:extLst>
            </p:cNvPr>
            <p:cNvCxnSpPr>
              <a:cxnSpLocks/>
            </p:cNvCxnSpPr>
            <p:nvPr/>
          </p:nvCxnSpPr>
          <p:spPr>
            <a:xfrm flipV="1">
              <a:off x="5072730" y="2070101"/>
              <a:ext cx="867638" cy="8928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BC31CD2-47B4-4B52-B138-6671DE4F02D0}"/>
                </a:ext>
              </a:extLst>
            </p:cNvPr>
            <p:cNvCxnSpPr>
              <a:cxnSpLocks/>
            </p:cNvCxnSpPr>
            <p:nvPr/>
          </p:nvCxnSpPr>
          <p:spPr>
            <a:xfrm>
              <a:off x="5097031" y="5603694"/>
              <a:ext cx="819036" cy="82250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Oval 36">
            <a:extLst>
              <a:ext uri="{FF2B5EF4-FFF2-40B4-BE49-F238E27FC236}">
                <a16:creationId xmlns:a16="http://schemas.microsoft.com/office/drawing/2014/main" id="{8E297711-C712-465F-9FD9-CE64CCB4148C}"/>
              </a:ext>
            </a:extLst>
          </p:cNvPr>
          <p:cNvSpPr/>
          <p:nvPr/>
        </p:nvSpPr>
        <p:spPr>
          <a:xfrm>
            <a:off x="6092785" y="2870166"/>
            <a:ext cx="443718" cy="50847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FFFFFF"/>
                </a:solidFill>
                <a:uFillTx/>
                <a:latin typeface="Arial" pitchFamily="34"/>
                <a:ea typeface="ＭＳ Ｐゴシック" pitchFamily="34"/>
                <a:cs typeface=""/>
              </a:rPr>
              <a:t>R1</a:t>
            </a:r>
          </a:p>
        </p:txBody>
      </p:sp>
      <p:sp>
        <p:nvSpPr>
          <p:cNvPr id="24" name="Oval 36">
            <a:extLst>
              <a:ext uri="{FF2B5EF4-FFF2-40B4-BE49-F238E27FC236}">
                <a16:creationId xmlns:a16="http://schemas.microsoft.com/office/drawing/2014/main" id="{E19BC869-4261-41E7-94EA-CEBB3A00FF05}"/>
              </a:ext>
            </a:extLst>
          </p:cNvPr>
          <p:cNvSpPr/>
          <p:nvPr/>
        </p:nvSpPr>
        <p:spPr>
          <a:xfrm>
            <a:off x="6092785" y="6897540"/>
            <a:ext cx="443718" cy="50847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dirty="0">
                <a:solidFill>
                  <a:srgbClr val="FFFFFF"/>
                </a:solidFill>
                <a:latin typeface="Arial" pitchFamily="34"/>
                <a:ea typeface="ＭＳ Ｐゴシック" pitchFamily="34"/>
                <a:cs typeface=""/>
              </a:rPr>
              <a:t>R2</a:t>
            </a:r>
            <a:endParaRPr lang="en-GB" sz="1800" b="1" i="0" u="none" strike="noStrike" kern="1200" cap="none" spc="0" baseline="0" dirty="0">
              <a:solidFill>
                <a:srgbClr val="FFFFFF"/>
              </a:solidFill>
              <a:uFillTx/>
              <a:latin typeface="Arial" pitchFamily="34"/>
              <a:ea typeface="ＭＳ Ｐゴシック" pitchFamily="34"/>
              <a:cs typeface=""/>
            </a:endParaRPr>
          </a:p>
        </p:txBody>
      </p:sp>
      <p:pic>
        <p:nvPicPr>
          <p:cNvPr id="21" name="Picture 20" descr="Screen Shot 2019-11-27 at 11.12.27.png"/>
          <p:cNvPicPr>
            <a:picLocks noChangeAspect="1"/>
          </p:cNvPicPr>
          <p:nvPr/>
        </p:nvPicPr>
        <p:blipFill>
          <a:blip r:embed="rId3"/>
          <a:stretch>
            <a:fillRect/>
          </a:stretch>
        </p:blipFill>
        <p:spPr>
          <a:xfrm>
            <a:off x="264197" y="2078769"/>
            <a:ext cx="2142325" cy="2122580"/>
          </a:xfrm>
          <a:prstGeom prst="rect">
            <a:avLst/>
          </a:prstGeom>
        </p:spPr>
      </p:pic>
      <p:pic>
        <p:nvPicPr>
          <p:cNvPr id="25" name="Picture 24" descr="Screen Shot 2019-11-27 at 11.29.22.png"/>
          <p:cNvPicPr>
            <a:picLocks noChangeAspect="1"/>
          </p:cNvPicPr>
          <p:nvPr/>
        </p:nvPicPr>
        <p:blipFill>
          <a:blip r:embed="rId4"/>
          <a:stretch>
            <a:fillRect/>
          </a:stretch>
        </p:blipFill>
        <p:spPr>
          <a:xfrm>
            <a:off x="268429" y="5994400"/>
            <a:ext cx="2138093" cy="2101414"/>
          </a:xfrm>
          <a:prstGeom prst="rect">
            <a:avLst/>
          </a:prstGeom>
        </p:spPr>
      </p:pic>
    </p:spTree>
    <p:extLst>
      <p:ext uri="{BB962C8B-B14F-4D97-AF65-F5344CB8AC3E}">
        <p14:creationId xmlns:p14="http://schemas.microsoft.com/office/powerpoint/2010/main" val="256209980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68EECF-1CB0-4BBF-B185-8281CEBC3620}"/>
              </a:ext>
            </a:extLst>
          </p:cNvPr>
          <p:cNvSpPr>
            <a:spLocks noGrp="1"/>
          </p:cNvSpPr>
          <p:nvPr>
            <p:ph type="sldNum" sz="quarter" idx="2"/>
          </p:nvPr>
        </p:nvSpPr>
        <p:spPr/>
        <p:txBody>
          <a:bodyPr/>
          <a:lstStyle/>
          <a:p>
            <a:fld id="{86CB4B4D-7CA3-9044-876B-883B54F8677D}" type="slidenum">
              <a:rPr lang="en-GB" smtClean="0"/>
              <a:pPr/>
              <a:t>17</a:t>
            </a:fld>
            <a:endParaRPr lang="en-GB"/>
          </a:p>
        </p:txBody>
      </p:sp>
      <p:grpSp>
        <p:nvGrpSpPr>
          <p:cNvPr id="6" name="Group 5">
            <a:extLst>
              <a:ext uri="{FF2B5EF4-FFF2-40B4-BE49-F238E27FC236}">
                <a16:creationId xmlns:a16="http://schemas.microsoft.com/office/drawing/2014/main" id="{F6F32871-1C5D-437D-9C3A-1F1FCD9A15B2}"/>
              </a:ext>
            </a:extLst>
          </p:cNvPr>
          <p:cNvGrpSpPr/>
          <p:nvPr/>
        </p:nvGrpSpPr>
        <p:grpSpPr>
          <a:xfrm>
            <a:off x="2410753" y="1111033"/>
            <a:ext cx="10165849" cy="3476444"/>
            <a:chOff x="703918" y="2282716"/>
            <a:chExt cx="11559120" cy="3787883"/>
          </a:xfrm>
        </p:grpSpPr>
        <p:sp>
          <p:nvSpPr>
            <p:cNvPr id="46" name="Rectangle 45">
              <a:extLst>
                <a:ext uri="{FF2B5EF4-FFF2-40B4-BE49-F238E27FC236}">
                  <a16:creationId xmlns:a16="http://schemas.microsoft.com/office/drawing/2014/main" id="{EE13D6A1-F2E2-4873-9090-90710B3BF49B}"/>
                </a:ext>
              </a:extLst>
            </p:cNvPr>
            <p:cNvSpPr/>
            <p:nvPr/>
          </p:nvSpPr>
          <p:spPr>
            <a:xfrm>
              <a:off x="703918" y="3225790"/>
              <a:ext cx="4361504" cy="190679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r>
                <a:rPr lang="en-GB" sz="2200" i="1" dirty="0">
                  <a:solidFill>
                    <a:schemeClr val="tx1"/>
                  </a:solidFill>
                </a:rPr>
                <a:t>Adopt a stronger results-orientated approach to capacity development and enhance sustainability </a:t>
              </a:r>
              <a:endParaRPr lang="en-US" sz="2200" i="1" dirty="0">
                <a:solidFill>
                  <a:schemeClr val="tx1"/>
                </a:solidFill>
              </a:endParaRPr>
            </a:p>
          </p:txBody>
        </p:sp>
        <p:grpSp>
          <p:nvGrpSpPr>
            <p:cNvPr id="48" name="Group 47">
              <a:extLst>
                <a:ext uri="{FF2B5EF4-FFF2-40B4-BE49-F238E27FC236}">
                  <a16:creationId xmlns:a16="http://schemas.microsoft.com/office/drawing/2014/main" id="{667041C1-935D-495A-A797-C615D5C86180}"/>
                </a:ext>
              </a:extLst>
            </p:cNvPr>
            <p:cNvGrpSpPr/>
            <p:nvPr/>
          </p:nvGrpSpPr>
          <p:grpSpPr>
            <a:xfrm>
              <a:off x="5908759" y="2287778"/>
              <a:ext cx="6354279" cy="3782821"/>
              <a:chOff x="4427984" y="1499299"/>
              <a:chExt cx="4536504" cy="2724669"/>
            </a:xfrm>
          </p:grpSpPr>
          <p:sp>
            <p:nvSpPr>
              <p:cNvPr id="49" name="Rectangle 48">
                <a:extLst>
                  <a:ext uri="{FF2B5EF4-FFF2-40B4-BE49-F238E27FC236}">
                    <a16:creationId xmlns:a16="http://schemas.microsoft.com/office/drawing/2014/main" id="{D3A98085-4836-4D15-BA4A-1CDFD4A9CA24}"/>
                  </a:ext>
                </a:extLst>
              </p:cNvPr>
              <p:cNvSpPr/>
              <p:nvPr/>
            </p:nvSpPr>
            <p:spPr>
              <a:xfrm>
                <a:off x="4427984" y="1499299"/>
                <a:ext cx="4536504" cy="272466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lgn="l">
                  <a:buFont typeface="Arial" panose="020B0604020202020204" pitchFamily="34" charset="0"/>
                  <a:buChar char="•"/>
                </a:pPr>
                <a:r>
                  <a:rPr lang="en-US" sz="2200" dirty="0">
                    <a:solidFill>
                      <a:schemeClr val="tx1"/>
                    </a:solidFill>
                  </a:rPr>
                  <a:t>Ensure TOR have end assessment of capacity developed.</a:t>
                </a:r>
              </a:p>
              <a:p>
                <a:pPr marL="285750" lvl="0" indent="-285750" algn="l">
                  <a:buFont typeface="Arial" panose="020B0604020202020204" pitchFamily="34" charset="0"/>
                  <a:buChar char="•"/>
                </a:pPr>
                <a:endParaRPr lang="en-US" sz="2200" dirty="0">
                  <a:solidFill>
                    <a:schemeClr val="tx1"/>
                  </a:solidFill>
                </a:endParaRPr>
              </a:p>
              <a:p>
                <a:pPr marL="285750" lvl="0" indent="-285750" algn="l">
                  <a:buFont typeface="Arial" panose="020B0604020202020204" pitchFamily="34" charset="0"/>
                  <a:buChar char="•"/>
                </a:pPr>
                <a:r>
                  <a:rPr lang="en-US" sz="2200" dirty="0">
                    <a:solidFill>
                      <a:schemeClr val="tx1"/>
                    </a:solidFill>
                  </a:rPr>
                  <a:t>Make use of (build) national/ regional training institutions.</a:t>
                </a:r>
              </a:p>
              <a:p>
                <a:pPr marL="285750" lvl="0" indent="-285750" algn="l">
                  <a:buFont typeface="Arial" panose="020B0604020202020204" pitchFamily="34" charset="0"/>
                  <a:buChar char="•"/>
                </a:pPr>
                <a:endParaRPr lang="en-US" sz="2200" dirty="0">
                  <a:solidFill>
                    <a:schemeClr val="tx1"/>
                  </a:solidFill>
                </a:endParaRPr>
              </a:p>
              <a:p>
                <a:pPr marL="285750" lvl="0" indent="-285750" algn="l">
                  <a:buFont typeface="Arial" panose="020B0604020202020204" pitchFamily="34" charset="0"/>
                  <a:buChar char="•"/>
                </a:pPr>
                <a:r>
                  <a:rPr lang="en-US" sz="2200" dirty="0">
                    <a:solidFill>
                      <a:schemeClr val="tx1"/>
                    </a:solidFill>
                  </a:rPr>
                  <a:t>Analyze more widely the institutional constraints – using political economy insights.</a:t>
                </a:r>
                <a:endParaRPr lang="en-GB" sz="2200" dirty="0">
                  <a:solidFill>
                    <a:schemeClr val="tx1"/>
                  </a:solidFill>
                </a:endParaRPr>
              </a:p>
            </p:txBody>
          </p:sp>
          <p:sp>
            <p:nvSpPr>
              <p:cNvPr id="50" name="TextBox 49">
                <a:extLst>
                  <a:ext uri="{FF2B5EF4-FFF2-40B4-BE49-F238E27FC236}">
                    <a16:creationId xmlns:a16="http://schemas.microsoft.com/office/drawing/2014/main" id="{58406975-1DCB-4C44-B4B7-7EF5ACE04FA5}"/>
                  </a:ext>
                </a:extLst>
              </p:cNvPr>
              <p:cNvSpPr txBox="1"/>
              <p:nvPr/>
            </p:nvSpPr>
            <p:spPr>
              <a:xfrm>
                <a:off x="4499992" y="1499300"/>
                <a:ext cx="4320481" cy="338160"/>
              </a:xfrm>
              <a:prstGeom prst="rect">
                <a:avLst/>
              </a:prstGeom>
              <a:noFill/>
            </p:spPr>
            <p:txBody>
              <a:bodyPr wrap="square" rtlCol="0">
                <a:spAutoFit/>
              </a:bodyPr>
              <a:lstStyle/>
              <a:p>
                <a:pPr marL="285750" lvl="0" indent="-285750" algn="just">
                  <a:buFont typeface="Arial" panose="020B0604020202020204" pitchFamily="34" charset="0"/>
                  <a:buChar char="•"/>
                </a:pPr>
                <a:endParaRPr lang="en-GB" sz="2200" dirty="0"/>
              </a:p>
            </p:txBody>
          </p:sp>
        </p:grpSp>
        <p:cxnSp>
          <p:nvCxnSpPr>
            <p:cNvPr id="51" name="Straight Connector 50">
              <a:extLst>
                <a:ext uri="{FF2B5EF4-FFF2-40B4-BE49-F238E27FC236}">
                  <a16:creationId xmlns:a16="http://schemas.microsoft.com/office/drawing/2014/main" id="{331A9836-26F1-4340-80C9-57D629E2B5A9}"/>
                </a:ext>
              </a:extLst>
            </p:cNvPr>
            <p:cNvCxnSpPr>
              <a:cxnSpLocks/>
            </p:cNvCxnSpPr>
            <p:nvPr/>
          </p:nvCxnSpPr>
          <p:spPr>
            <a:xfrm flipV="1">
              <a:off x="5092007" y="2282716"/>
              <a:ext cx="816752" cy="964368"/>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6DB4EF67-363B-424C-99C4-B173ADA6EC99}"/>
                </a:ext>
              </a:extLst>
            </p:cNvPr>
            <p:cNvCxnSpPr>
              <a:cxnSpLocks/>
            </p:cNvCxnSpPr>
            <p:nvPr/>
          </p:nvCxnSpPr>
          <p:spPr>
            <a:xfrm>
              <a:off x="5065422" y="5132587"/>
              <a:ext cx="843337" cy="938012"/>
            </a:xfrm>
            <a:prstGeom prst="line">
              <a:avLst/>
            </a:prstGeom>
          </p:spPr>
          <p:style>
            <a:lnRef idx="1">
              <a:schemeClr val="accent1"/>
            </a:lnRef>
            <a:fillRef idx="0">
              <a:schemeClr val="accent1"/>
            </a:fillRef>
            <a:effectRef idx="0">
              <a:schemeClr val="accent1"/>
            </a:effectRef>
            <a:fontRef idx="minor">
              <a:schemeClr val="tx1"/>
            </a:fontRef>
          </p:style>
        </p:cxnSp>
      </p:grpSp>
      <p:sp>
        <p:nvSpPr>
          <p:cNvPr id="35" name="TextBox 1">
            <a:extLst>
              <a:ext uri="{FF2B5EF4-FFF2-40B4-BE49-F238E27FC236}">
                <a16:creationId xmlns:a16="http://schemas.microsoft.com/office/drawing/2014/main" id="{C833F899-2A11-4DA2-91FF-30533EDBFAAF}"/>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dirty="0"/>
          </a:p>
          <a:p>
            <a:pPr marL="176213"/>
            <a:r>
              <a:rPr lang="en-GB" b="1" dirty="0">
                <a:solidFill>
                  <a:schemeClr val="tx2"/>
                </a:solidFill>
              </a:rPr>
              <a:t>Recommendations</a:t>
            </a:r>
          </a:p>
        </p:txBody>
      </p:sp>
      <p:grpSp>
        <p:nvGrpSpPr>
          <p:cNvPr id="14" name="Group 13">
            <a:extLst>
              <a:ext uri="{FF2B5EF4-FFF2-40B4-BE49-F238E27FC236}">
                <a16:creationId xmlns:a16="http://schemas.microsoft.com/office/drawing/2014/main" id="{D67A053D-61E4-4BE9-9498-379E3EECDF61}"/>
              </a:ext>
            </a:extLst>
          </p:cNvPr>
          <p:cNvGrpSpPr/>
          <p:nvPr/>
        </p:nvGrpSpPr>
        <p:grpSpPr>
          <a:xfrm>
            <a:off x="2410753" y="5166124"/>
            <a:ext cx="10165849" cy="3685776"/>
            <a:chOff x="735527" y="2908300"/>
            <a:chExt cx="11559120" cy="4318000"/>
          </a:xfrm>
        </p:grpSpPr>
        <p:sp>
          <p:nvSpPr>
            <p:cNvPr id="15" name="Rectangle 14">
              <a:extLst>
                <a:ext uri="{FF2B5EF4-FFF2-40B4-BE49-F238E27FC236}">
                  <a16:creationId xmlns:a16="http://schemas.microsoft.com/office/drawing/2014/main" id="{B0E7D09C-B635-4034-BFA5-1624AAA50A6F}"/>
                </a:ext>
              </a:extLst>
            </p:cNvPr>
            <p:cNvSpPr/>
            <p:nvPr/>
          </p:nvSpPr>
          <p:spPr>
            <a:xfrm>
              <a:off x="735527" y="3967024"/>
              <a:ext cx="4361504" cy="205020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r>
                <a:rPr lang="en-GB" sz="2200" i="1" dirty="0">
                  <a:solidFill>
                    <a:schemeClr val="tx1"/>
                  </a:solidFill>
                </a:rPr>
                <a:t>Develop tools to determine and monitor the additionality of innovative financial mechanisms</a:t>
              </a:r>
              <a:endParaRPr lang="en-US" sz="2200" i="1" dirty="0">
                <a:solidFill>
                  <a:schemeClr val="tx1"/>
                </a:solidFill>
              </a:endParaRPr>
            </a:p>
          </p:txBody>
        </p:sp>
        <p:sp>
          <p:nvSpPr>
            <p:cNvPr id="16" name="Rectangle 15">
              <a:extLst>
                <a:ext uri="{FF2B5EF4-FFF2-40B4-BE49-F238E27FC236}">
                  <a16:creationId xmlns:a16="http://schemas.microsoft.com/office/drawing/2014/main" id="{6647CFBA-7829-4664-9AEC-B6CCAF37DCC6}"/>
                </a:ext>
              </a:extLst>
            </p:cNvPr>
            <p:cNvSpPr/>
            <p:nvPr/>
          </p:nvSpPr>
          <p:spPr>
            <a:xfrm>
              <a:off x="5940368" y="2908300"/>
              <a:ext cx="6354279" cy="431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lgn="l">
                <a:buFont typeface="Arial" panose="020B0604020202020204" pitchFamily="34" charset="0"/>
                <a:buChar char="•"/>
              </a:pPr>
              <a:r>
                <a:rPr lang="en-GB" sz="2200" dirty="0">
                  <a:solidFill>
                    <a:schemeClr val="tx1"/>
                  </a:solidFill>
                </a:rPr>
                <a:t>Together with DFIs develop definition and guidelines on determining additionality.</a:t>
              </a:r>
            </a:p>
            <a:p>
              <a:pPr marL="285750" lvl="0" indent="-285750" algn="l">
                <a:buFont typeface="Arial" panose="020B0604020202020204" pitchFamily="34" charset="0"/>
                <a:buChar char="•"/>
              </a:pPr>
              <a:endParaRPr lang="en-GB" sz="2200" dirty="0">
                <a:solidFill>
                  <a:schemeClr val="tx1"/>
                </a:solidFill>
              </a:endParaRPr>
            </a:p>
            <a:p>
              <a:pPr marL="285750" indent="-285750" algn="l">
                <a:buFont typeface="Arial" panose="020B0604020202020204" pitchFamily="34" charset="0"/>
                <a:buChar char="•"/>
              </a:pPr>
              <a:r>
                <a:rPr lang="en-GB" sz="2200" dirty="0">
                  <a:solidFill>
                    <a:schemeClr val="tx1"/>
                  </a:solidFill>
                </a:rPr>
                <a:t>Monitor the additionality.</a:t>
              </a:r>
              <a:endParaRPr lang="en-US" sz="2200" dirty="0">
                <a:solidFill>
                  <a:schemeClr val="tx1"/>
                </a:solidFill>
              </a:endParaRPr>
            </a:p>
            <a:p>
              <a:pPr lvl="0" algn="l"/>
              <a:endParaRPr lang="en-GB" sz="2200" dirty="0">
                <a:solidFill>
                  <a:schemeClr val="tx1"/>
                </a:solidFill>
              </a:endParaRPr>
            </a:p>
            <a:p>
              <a:pPr marL="285750" lvl="0" indent="-285750" algn="l">
                <a:buFont typeface="Arial" panose="020B0604020202020204" pitchFamily="34" charset="0"/>
                <a:buChar char="•"/>
              </a:pPr>
              <a:r>
                <a:rPr lang="en-GB" sz="2200" dirty="0">
                  <a:solidFill>
                    <a:schemeClr val="tx1"/>
                  </a:solidFill>
                </a:rPr>
                <a:t>Develop guidance on how to enhance the pro-poor effect of market-based instruments.</a:t>
              </a:r>
              <a:endParaRPr lang="en-US" sz="2200" dirty="0">
                <a:solidFill>
                  <a:schemeClr val="tx1"/>
                </a:solidFill>
              </a:endParaRPr>
            </a:p>
          </p:txBody>
        </p:sp>
        <p:cxnSp>
          <p:nvCxnSpPr>
            <p:cNvPr id="17" name="Straight Connector 16">
              <a:extLst>
                <a:ext uri="{FF2B5EF4-FFF2-40B4-BE49-F238E27FC236}">
                  <a16:creationId xmlns:a16="http://schemas.microsoft.com/office/drawing/2014/main" id="{DF269575-3303-48EB-8B16-7094AB983029}"/>
                </a:ext>
              </a:extLst>
            </p:cNvPr>
            <p:cNvCxnSpPr>
              <a:cxnSpLocks/>
            </p:cNvCxnSpPr>
            <p:nvPr/>
          </p:nvCxnSpPr>
          <p:spPr>
            <a:xfrm flipV="1">
              <a:off x="5092414" y="2908300"/>
              <a:ext cx="847954" cy="1209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8CFEF09-83D9-427C-9E92-40351E92DC52}"/>
                </a:ext>
              </a:extLst>
            </p:cNvPr>
            <p:cNvCxnSpPr>
              <a:cxnSpLocks/>
            </p:cNvCxnSpPr>
            <p:nvPr/>
          </p:nvCxnSpPr>
          <p:spPr>
            <a:xfrm>
              <a:off x="5092414" y="6017228"/>
              <a:ext cx="847954" cy="1209072"/>
            </a:xfrm>
            <a:prstGeom prst="line">
              <a:avLst/>
            </a:prstGeom>
          </p:spPr>
          <p:style>
            <a:lnRef idx="1">
              <a:schemeClr val="accent1"/>
            </a:lnRef>
            <a:fillRef idx="0">
              <a:schemeClr val="accent1"/>
            </a:fillRef>
            <a:effectRef idx="0">
              <a:schemeClr val="accent1"/>
            </a:effectRef>
            <a:fontRef idx="minor">
              <a:schemeClr val="tx1"/>
            </a:fontRef>
          </p:style>
        </p:cxnSp>
      </p:grpSp>
      <p:sp>
        <p:nvSpPr>
          <p:cNvPr id="19" name="Oval 36">
            <a:extLst>
              <a:ext uri="{FF2B5EF4-FFF2-40B4-BE49-F238E27FC236}">
                <a16:creationId xmlns:a16="http://schemas.microsoft.com/office/drawing/2014/main" id="{CB88154B-2E8E-4252-B336-6591531CCA87}"/>
              </a:ext>
            </a:extLst>
          </p:cNvPr>
          <p:cNvSpPr/>
          <p:nvPr/>
        </p:nvSpPr>
        <p:spPr>
          <a:xfrm>
            <a:off x="6017698" y="2534752"/>
            <a:ext cx="443718" cy="50847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FFFFFF"/>
                </a:solidFill>
                <a:uFillTx/>
                <a:latin typeface="Arial" pitchFamily="34"/>
                <a:ea typeface="ＭＳ Ｐゴシック" pitchFamily="34"/>
                <a:cs typeface=""/>
              </a:rPr>
              <a:t>R3</a:t>
            </a:r>
          </a:p>
        </p:txBody>
      </p:sp>
      <p:sp>
        <p:nvSpPr>
          <p:cNvPr id="20" name="Oval 36">
            <a:extLst>
              <a:ext uri="{FF2B5EF4-FFF2-40B4-BE49-F238E27FC236}">
                <a16:creationId xmlns:a16="http://schemas.microsoft.com/office/drawing/2014/main" id="{E970E96F-6D4B-40F9-82D6-0A4D789EC45E}"/>
              </a:ext>
            </a:extLst>
          </p:cNvPr>
          <p:cNvSpPr/>
          <p:nvPr/>
        </p:nvSpPr>
        <p:spPr>
          <a:xfrm>
            <a:off x="5996353" y="6721740"/>
            <a:ext cx="443718" cy="50847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FFFFFF"/>
                </a:solidFill>
                <a:uFillTx/>
                <a:latin typeface="Arial" pitchFamily="34"/>
                <a:ea typeface="ＭＳ Ｐゴシック" pitchFamily="34"/>
                <a:cs typeface=""/>
              </a:rPr>
              <a:t>R4</a:t>
            </a:r>
          </a:p>
        </p:txBody>
      </p:sp>
      <p:pic>
        <p:nvPicPr>
          <p:cNvPr id="26" name="Picture 25" descr="Screen Shot 2019-11-27 at 12.11.52.png"/>
          <p:cNvPicPr>
            <a:picLocks noChangeAspect="1"/>
          </p:cNvPicPr>
          <p:nvPr/>
        </p:nvPicPr>
        <p:blipFill>
          <a:blip r:embed="rId3"/>
          <a:stretch>
            <a:fillRect/>
          </a:stretch>
        </p:blipFill>
        <p:spPr>
          <a:xfrm>
            <a:off x="209996" y="6069834"/>
            <a:ext cx="2200757" cy="1750022"/>
          </a:xfrm>
          <a:prstGeom prst="rect">
            <a:avLst/>
          </a:prstGeom>
          <a:ln>
            <a:solidFill>
              <a:schemeClr val="tx2"/>
            </a:solidFill>
          </a:ln>
        </p:spPr>
      </p:pic>
      <p:pic>
        <p:nvPicPr>
          <p:cNvPr id="21" name="Picture 20" descr="Screen Shot 2019-11-27 at 13.22.54.png"/>
          <p:cNvPicPr>
            <a:picLocks noChangeAspect="1"/>
          </p:cNvPicPr>
          <p:nvPr/>
        </p:nvPicPr>
        <p:blipFill>
          <a:blip r:embed="rId4"/>
          <a:stretch>
            <a:fillRect/>
          </a:stretch>
        </p:blipFill>
        <p:spPr>
          <a:xfrm>
            <a:off x="209996" y="1976568"/>
            <a:ext cx="2194531" cy="1755643"/>
          </a:xfrm>
          <a:prstGeom prst="rect">
            <a:avLst/>
          </a:prstGeom>
          <a:ln>
            <a:solidFill>
              <a:schemeClr val="tx2"/>
            </a:solidFill>
          </a:ln>
        </p:spPr>
      </p:pic>
    </p:spTree>
    <p:extLst>
      <p:ext uri="{BB962C8B-B14F-4D97-AF65-F5344CB8AC3E}">
        <p14:creationId xmlns:p14="http://schemas.microsoft.com/office/powerpoint/2010/main" val="140059918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68EECF-1CB0-4BBF-B185-8281CEBC3620}"/>
              </a:ext>
            </a:extLst>
          </p:cNvPr>
          <p:cNvSpPr>
            <a:spLocks noGrp="1"/>
          </p:cNvSpPr>
          <p:nvPr>
            <p:ph type="sldNum" sz="quarter" idx="2"/>
          </p:nvPr>
        </p:nvSpPr>
        <p:spPr/>
        <p:txBody>
          <a:bodyPr/>
          <a:lstStyle/>
          <a:p>
            <a:fld id="{86CB4B4D-7CA3-9044-876B-883B54F8677D}" type="slidenum">
              <a:rPr lang="en-GB" smtClean="0"/>
              <a:pPr/>
              <a:t>18</a:t>
            </a:fld>
            <a:endParaRPr lang="en-GB"/>
          </a:p>
        </p:txBody>
      </p:sp>
      <p:sp>
        <p:nvSpPr>
          <p:cNvPr id="19" name="TextBox 1">
            <a:extLst>
              <a:ext uri="{FF2B5EF4-FFF2-40B4-BE49-F238E27FC236}">
                <a16:creationId xmlns:a16="http://schemas.microsoft.com/office/drawing/2014/main" id="{D0F40481-B1E3-4C67-A31C-766B6576139A}"/>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dirty="0"/>
          </a:p>
          <a:p>
            <a:pPr marL="176213"/>
            <a:r>
              <a:rPr lang="en-GB" b="1" dirty="0">
                <a:solidFill>
                  <a:schemeClr val="tx2"/>
                </a:solidFill>
              </a:rPr>
              <a:t>Recommendations</a:t>
            </a:r>
          </a:p>
        </p:txBody>
      </p:sp>
      <p:grpSp>
        <p:nvGrpSpPr>
          <p:cNvPr id="7" name="Group 6">
            <a:extLst>
              <a:ext uri="{FF2B5EF4-FFF2-40B4-BE49-F238E27FC236}">
                <a16:creationId xmlns:a16="http://schemas.microsoft.com/office/drawing/2014/main" id="{B25F7ABE-6342-4878-8892-CC433F5A3CFF}"/>
              </a:ext>
            </a:extLst>
          </p:cNvPr>
          <p:cNvGrpSpPr/>
          <p:nvPr/>
        </p:nvGrpSpPr>
        <p:grpSpPr>
          <a:xfrm>
            <a:off x="2410755" y="2585409"/>
            <a:ext cx="10162238" cy="4750784"/>
            <a:chOff x="703918" y="3136899"/>
            <a:chExt cx="11400828" cy="4750784"/>
          </a:xfrm>
        </p:grpSpPr>
        <p:sp>
          <p:nvSpPr>
            <p:cNvPr id="46" name="Rectangle 45">
              <a:extLst>
                <a:ext uri="{FF2B5EF4-FFF2-40B4-BE49-F238E27FC236}">
                  <a16:creationId xmlns:a16="http://schemas.microsoft.com/office/drawing/2014/main" id="{EE13D6A1-F2E2-4873-9090-90710B3BF49B}"/>
                </a:ext>
              </a:extLst>
            </p:cNvPr>
            <p:cNvSpPr/>
            <p:nvPr/>
          </p:nvSpPr>
          <p:spPr>
            <a:xfrm>
              <a:off x="703918" y="4467933"/>
              <a:ext cx="4361504" cy="208871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r>
                <a:rPr lang="en-GB" sz="2200" i="1" dirty="0">
                  <a:solidFill>
                    <a:schemeClr val="tx1"/>
                  </a:solidFill>
                </a:rPr>
                <a:t>Strengthen the private sector through engaging with business member organisations and private sector fora</a:t>
              </a:r>
              <a:endParaRPr lang="en-US" sz="2200" i="1" dirty="0">
                <a:solidFill>
                  <a:schemeClr val="tx1"/>
                </a:solidFill>
              </a:endParaRPr>
            </a:p>
          </p:txBody>
        </p:sp>
        <p:cxnSp>
          <p:nvCxnSpPr>
            <p:cNvPr id="51" name="Straight Connector 50">
              <a:extLst>
                <a:ext uri="{FF2B5EF4-FFF2-40B4-BE49-F238E27FC236}">
                  <a16:creationId xmlns:a16="http://schemas.microsoft.com/office/drawing/2014/main" id="{331A9836-26F1-4340-80C9-57D629E2B5A9}"/>
                </a:ext>
              </a:extLst>
            </p:cNvPr>
            <p:cNvCxnSpPr>
              <a:cxnSpLocks/>
            </p:cNvCxnSpPr>
            <p:nvPr/>
          </p:nvCxnSpPr>
          <p:spPr>
            <a:xfrm flipV="1">
              <a:off x="5065422" y="3136899"/>
              <a:ext cx="685045" cy="1331034"/>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6DB4EF67-363B-424C-99C4-B173ADA6EC99}"/>
                </a:ext>
              </a:extLst>
            </p:cNvPr>
            <p:cNvCxnSpPr>
              <a:cxnSpLocks/>
            </p:cNvCxnSpPr>
            <p:nvPr/>
          </p:nvCxnSpPr>
          <p:spPr>
            <a:xfrm>
              <a:off x="5065422" y="6556647"/>
              <a:ext cx="658460" cy="1331036"/>
            </a:xfrm>
            <a:prstGeom prst="line">
              <a:avLst/>
            </a:prstGeom>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D3A98085-4836-4D15-BA4A-1CDFD4A9CA24}"/>
                </a:ext>
              </a:extLst>
            </p:cNvPr>
            <p:cNvSpPr/>
            <p:nvPr/>
          </p:nvSpPr>
          <p:spPr>
            <a:xfrm>
              <a:off x="5750467" y="3136899"/>
              <a:ext cx="6354279" cy="47507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GB" sz="2200" dirty="0">
                  <a:solidFill>
                    <a:schemeClr val="tx1"/>
                  </a:solidFill>
                </a:rPr>
                <a:t>Build on the existing networks and contacts to develop cooperation with energy business fora.</a:t>
              </a:r>
            </a:p>
            <a:p>
              <a:pPr marL="285750" indent="-285750" algn="l">
                <a:buFont typeface="Arial" panose="020B0604020202020204" pitchFamily="34" charset="0"/>
                <a:buChar char="•"/>
              </a:pPr>
              <a:endParaRPr lang="en-US" sz="2200" dirty="0">
                <a:solidFill>
                  <a:schemeClr val="tx1"/>
                </a:solidFill>
              </a:endParaRPr>
            </a:p>
            <a:p>
              <a:pPr marL="285750" lvl="0" indent="-285750" algn="l">
                <a:buFont typeface="Arial" panose="020B0604020202020204" pitchFamily="34" charset="0"/>
                <a:buChar char="•"/>
              </a:pPr>
              <a:r>
                <a:rPr lang="en-GB" sz="2200" dirty="0">
                  <a:solidFill>
                    <a:schemeClr val="tx1"/>
                  </a:solidFill>
                </a:rPr>
                <a:t>Develop a strategy for longer-term engagement with energy related SME business fora.</a:t>
              </a:r>
            </a:p>
            <a:p>
              <a:pPr marL="285750" lvl="0" indent="-285750" algn="l">
                <a:buFont typeface="Arial" panose="020B0604020202020204" pitchFamily="34" charset="0"/>
                <a:buChar char="•"/>
              </a:pPr>
              <a:endParaRPr lang="en-US" sz="2200" dirty="0">
                <a:solidFill>
                  <a:schemeClr val="tx1"/>
                </a:solidFill>
              </a:endParaRPr>
            </a:p>
            <a:p>
              <a:pPr marL="285750" indent="-285750" algn="l">
                <a:buFont typeface="Arial" panose="020B0604020202020204" pitchFamily="34" charset="0"/>
                <a:buChar char="•"/>
              </a:pPr>
              <a:r>
                <a:rPr lang="en-GB" sz="2200" dirty="0">
                  <a:solidFill>
                    <a:schemeClr val="tx1"/>
                  </a:solidFill>
                </a:rPr>
                <a:t>Actively advocate and support reforms and CD to promote private sector engagement. </a:t>
              </a:r>
              <a:endParaRPr lang="en-US" sz="2200" dirty="0">
                <a:solidFill>
                  <a:schemeClr val="tx1"/>
                </a:solidFill>
              </a:endParaRPr>
            </a:p>
          </p:txBody>
        </p:sp>
      </p:grpSp>
      <p:sp>
        <p:nvSpPr>
          <p:cNvPr id="13" name="Oval 36">
            <a:extLst>
              <a:ext uri="{FF2B5EF4-FFF2-40B4-BE49-F238E27FC236}">
                <a16:creationId xmlns:a16="http://schemas.microsoft.com/office/drawing/2014/main" id="{E11F0ED9-C82C-4523-8E95-EB7EEF67DDE7}"/>
              </a:ext>
            </a:extLst>
          </p:cNvPr>
          <p:cNvSpPr/>
          <p:nvPr/>
        </p:nvSpPr>
        <p:spPr>
          <a:xfrm>
            <a:off x="6073795" y="4622563"/>
            <a:ext cx="443718" cy="50847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dirty="0">
                <a:solidFill>
                  <a:srgbClr val="FFFFFF"/>
                </a:solidFill>
                <a:latin typeface="Arial" pitchFamily="34"/>
                <a:ea typeface="ＭＳ Ｐゴシック" pitchFamily="34"/>
                <a:cs typeface=""/>
              </a:rPr>
              <a:t>R5</a:t>
            </a:r>
            <a:endParaRPr lang="en-GB" sz="1800" b="1" i="0" u="none" strike="noStrike" kern="1200" cap="none" spc="0" baseline="0" dirty="0">
              <a:solidFill>
                <a:srgbClr val="FFFFFF"/>
              </a:solidFill>
              <a:uFillTx/>
              <a:latin typeface="Arial" pitchFamily="34"/>
              <a:ea typeface="ＭＳ Ｐゴシック" pitchFamily="34"/>
              <a:cs typeface=""/>
            </a:endParaRPr>
          </a:p>
        </p:txBody>
      </p:sp>
      <p:pic>
        <p:nvPicPr>
          <p:cNvPr id="17" name="Picture 16" descr="Screen Shot 2019-11-27 at 12.07.17.png"/>
          <p:cNvPicPr>
            <a:picLocks noChangeAspect="1"/>
          </p:cNvPicPr>
          <p:nvPr/>
        </p:nvPicPr>
        <p:blipFill>
          <a:blip r:embed="rId3"/>
          <a:stretch>
            <a:fillRect/>
          </a:stretch>
        </p:blipFill>
        <p:spPr>
          <a:xfrm>
            <a:off x="264198" y="3916444"/>
            <a:ext cx="2146558" cy="2088714"/>
          </a:xfrm>
          <a:prstGeom prst="rect">
            <a:avLst/>
          </a:prstGeom>
          <a:ln>
            <a:solidFill>
              <a:schemeClr val="tx2"/>
            </a:solidFill>
          </a:ln>
        </p:spPr>
      </p:pic>
    </p:spTree>
    <p:extLst>
      <p:ext uri="{BB962C8B-B14F-4D97-AF65-F5344CB8AC3E}">
        <p14:creationId xmlns:p14="http://schemas.microsoft.com/office/powerpoint/2010/main" val="205213811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4B3E04-C52F-48AC-B1CC-5E529CF8F9D5}"/>
              </a:ext>
            </a:extLst>
          </p:cNvPr>
          <p:cNvSpPr>
            <a:spLocks noGrp="1"/>
          </p:cNvSpPr>
          <p:nvPr>
            <p:ph type="sldNum" sz="quarter" idx="2"/>
          </p:nvPr>
        </p:nvSpPr>
        <p:spPr/>
        <p:txBody>
          <a:bodyPr/>
          <a:lstStyle/>
          <a:p>
            <a:fld id="{86CB4B4D-7CA3-9044-876B-883B54F8677D}" type="slidenum">
              <a:rPr lang="en-US" smtClean="0"/>
              <a:pPr/>
              <a:t>2</a:t>
            </a:fld>
            <a:endParaRPr lang="en-US"/>
          </a:p>
        </p:txBody>
      </p:sp>
      <p:sp>
        <p:nvSpPr>
          <p:cNvPr id="6" name="TextBox 1">
            <a:extLst>
              <a:ext uri="{FF2B5EF4-FFF2-40B4-BE49-F238E27FC236}">
                <a16:creationId xmlns:a16="http://schemas.microsoft.com/office/drawing/2014/main" id="{64B17A2B-ED3B-47FA-8CD1-5929B299C261}"/>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b="1" dirty="0">
              <a:solidFill>
                <a:schemeClr val="tx2"/>
              </a:solidFill>
            </a:endParaRPr>
          </a:p>
          <a:p>
            <a:pPr marL="176213"/>
            <a:r>
              <a:rPr lang="en-GB" b="1" dirty="0">
                <a:solidFill>
                  <a:schemeClr val="tx2"/>
                </a:solidFill>
                <a:cs typeface="Times New Roman" panose="02020603050405020304" pitchFamily="18" charset="0"/>
              </a:rPr>
              <a:t>Objective and Scope</a:t>
            </a:r>
            <a:endParaRPr lang="en-GB" b="1" dirty="0">
              <a:solidFill>
                <a:schemeClr val="tx2"/>
              </a:solidFill>
              <a:ea typeface="Times New Roman" panose="02020603050405020304" pitchFamily="18" charset="0"/>
              <a:cs typeface="Times New Roman" panose="02020603050405020304" pitchFamily="18" charset="0"/>
            </a:endParaRPr>
          </a:p>
        </p:txBody>
      </p:sp>
      <p:grpSp>
        <p:nvGrpSpPr>
          <p:cNvPr id="7" name="Groupe 10">
            <a:extLst>
              <a:ext uri="{FF2B5EF4-FFF2-40B4-BE49-F238E27FC236}">
                <a16:creationId xmlns:a16="http://schemas.microsoft.com/office/drawing/2014/main" id="{6AE9F15E-D37E-4FA7-AD61-A7F0790AF4B7}"/>
              </a:ext>
            </a:extLst>
          </p:cNvPr>
          <p:cNvGrpSpPr/>
          <p:nvPr/>
        </p:nvGrpSpPr>
        <p:grpSpPr>
          <a:xfrm>
            <a:off x="212451" y="3440846"/>
            <a:ext cx="12439024" cy="2077721"/>
            <a:chOff x="867544" y="2654337"/>
            <a:chExt cx="7952929" cy="1762746"/>
          </a:xfrm>
        </p:grpSpPr>
        <p:sp>
          <p:nvSpPr>
            <p:cNvPr id="8" name="Rectangle 10">
              <a:extLst>
                <a:ext uri="{FF2B5EF4-FFF2-40B4-BE49-F238E27FC236}">
                  <a16:creationId xmlns:a16="http://schemas.microsoft.com/office/drawing/2014/main" id="{2E23A145-7C06-4E27-81FA-FAFA5D5E9B7B}"/>
                </a:ext>
              </a:extLst>
            </p:cNvPr>
            <p:cNvSpPr>
              <a:spLocks noChangeArrowheads="1"/>
            </p:cNvSpPr>
            <p:nvPr/>
          </p:nvSpPr>
          <p:spPr bwMode="auto">
            <a:xfrm>
              <a:off x="867544" y="2654338"/>
              <a:ext cx="1183308" cy="1762745"/>
            </a:xfrm>
            <a:prstGeom prst="wedgeRectCallout">
              <a:avLst>
                <a:gd name="adj1" fmla="val -20833"/>
                <a:gd name="adj2" fmla="val 56089"/>
              </a:avLst>
            </a:prstGeom>
            <a:ln>
              <a:solidFill>
                <a:schemeClr val="accent1"/>
              </a:solidFill>
              <a:headEnd/>
              <a:tailEnd/>
            </a:ln>
          </p:spPr>
          <p:style>
            <a:lnRef idx="1">
              <a:schemeClr val="accent1"/>
            </a:lnRef>
            <a:fillRef idx="2">
              <a:schemeClr val="accent1"/>
            </a:fillRef>
            <a:effectRef idx="1">
              <a:schemeClr val="accent1"/>
            </a:effectRef>
            <a:fontRef idx="minor">
              <a:schemeClr val="dk1"/>
            </a:fontRef>
          </p:style>
          <p:txBody>
            <a:bodyPr lIns="62735" tIns="62735" rIns="62735" bIns="62735" anchor="ctr"/>
            <a:lstStyle/>
            <a:p>
              <a:pPr algn="ctr" defTabSz="796925" eaLnBrk="0" hangingPunct="0">
                <a:lnSpc>
                  <a:spcPct val="90000"/>
                </a:lnSpc>
              </a:pPr>
              <a:r>
                <a:rPr lang="en-GB" sz="2800" dirty="0"/>
                <a:t>Purpose</a:t>
              </a:r>
            </a:p>
          </p:txBody>
        </p:sp>
        <p:sp>
          <p:nvSpPr>
            <p:cNvPr id="9" name="Rectangle 11">
              <a:extLst>
                <a:ext uri="{FF2B5EF4-FFF2-40B4-BE49-F238E27FC236}">
                  <a16:creationId xmlns:a16="http://schemas.microsoft.com/office/drawing/2014/main" id="{DF512099-4765-4336-8194-FC3AE1208E7D}"/>
                </a:ext>
              </a:extLst>
            </p:cNvPr>
            <p:cNvSpPr>
              <a:spLocks noChangeArrowheads="1"/>
            </p:cNvSpPr>
            <p:nvPr/>
          </p:nvSpPr>
          <p:spPr bwMode="auto">
            <a:xfrm>
              <a:off x="2050852" y="2654337"/>
              <a:ext cx="6769621" cy="1762745"/>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txBody>
            <a:bodyPr lIns="79673" tIns="39837" rIns="79673" bIns="39837" anchor="ctr"/>
            <a:lstStyle/>
            <a:p>
              <a:pPr marL="531813" indent="-258763" algn="l" defTabSz="796925" eaLnBrk="0" hangingPunct="0">
                <a:spcBef>
                  <a:spcPts val="200"/>
                </a:spcBef>
                <a:buFont typeface="Arial" panose="020B0604020202020204" pitchFamily="34" charset="0"/>
                <a:buChar char="•"/>
              </a:pPr>
              <a:r>
                <a:rPr lang="en-GB" sz="2800" dirty="0"/>
                <a:t>Overall independent assessment of past and current cooperation</a:t>
              </a:r>
            </a:p>
            <a:p>
              <a:pPr marL="531813" indent="-258763" algn="l" defTabSz="796925" eaLnBrk="0" hangingPunct="0">
                <a:spcBef>
                  <a:spcPts val="200"/>
                </a:spcBef>
                <a:buFont typeface="Arial" panose="020B0604020202020204" pitchFamily="34" charset="0"/>
                <a:buChar char="•"/>
              </a:pPr>
              <a:endParaRPr lang="en-GB" sz="1800" dirty="0"/>
            </a:p>
            <a:p>
              <a:pPr marL="531813" indent="-258763" algn="l" defTabSz="796925" eaLnBrk="0" hangingPunct="0">
                <a:spcBef>
                  <a:spcPts val="200"/>
                </a:spcBef>
                <a:buFont typeface="Arial" panose="020B0604020202020204" pitchFamily="34" charset="0"/>
                <a:buChar char="•"/>
              </a:pPr>
              <a:r>
                <a:rPr lang="en-GB" sz="2800" dirty="0"/>
                <a:t>Identify key lessons and produce recommendations to improve and inform future choices on co-operation strategy and delivery - EIP</a:t>
              </a:r>
            </a:p>
          </p:txBody>
        </p:sp>
      </p:grpSp>
      <p:grpSp>
        <p:nvGrpSpPr>
          <p:cNvPr id="10" name="Groupe 9">
            <a:extLst>
              <a:ext uri="{FF2B5EF4-FFF2-40B4-BE49-F238E27FC236}">
                <a16:creationId xmlns:a16="http://schemas.microsoft.com/office/drawing/2014/main" id="{B12C0A25-8916-4D19-B481-F39251238C6A}"/>
              </a:ext>
            </a:extLst>
          </p:cNvPr>
          <p:cNvGrpSpPr/>
          <p:nvPr/>
        </p:nvGrpSpPr>
        <p:grpSpPr>
          <a:xfrm>
            <a:off x="212451" y="1349783"/>
            <a:ext cx="12439024" cy="1639153"/>
            <a:chOff x="867544" y="1556792"/>
            <a:chExt cx="7952929" cy="863600"/>
          </a:xfrm>
        </p:grpSpPr>
        <p:sp>
          <p:nvSpPr>
            <p:cNvPr id="11" name="Rectangle 14">
              <a:extLst>
                <a:ext uri="{FF2B5EF4-FFF2-40B4-BE49-F238E27FC236}">
                  <a16:creationId xmlns:a16="http://schemas.microsoft.com/office/drawing/2014/main" id="{6AD2DF8F-12F5-470E-AB40-443150C0D87B}"/>
                </a:ext>
              </a:extLst>
            </p:cNvPr>
            <p:cNvSpPr>
              <a:spLocks noChangeArrowheads="1"/>
            </p:cNvSpPr>
            <p:nvPr/>
          </p:nvSpPr>
          <p:spPr bwMode="auto">
            <a:xfrm>
              <a:off x="867544" y="1556792"/>
              <a:ext cx="1183308" cy="863600"/>
            </a:xfrm>
            <a:prstGeom prst="wedgeRectCallout">
              <a:avLst/>
            </a:prstGeom>
            <a:ln>
              <a:solidFill>
                <a:schemeClr val="accent1"/>
              </a:solidFill>
              <a:headEnd/>
              <a:tailEnd/>
            </a:ln>
          </p:spPr>
          <p:style>
            <a:lnRef idx="1">
              <a:schemeClr val="accent1"/>
            </a:lnRef>
            <a:fillRef idx="2">
              <a:schemeClr val="accent1"/>
            </a:fillRef>
            <a:effectRef idx="1">
              <a:schemeClr val="accent1"/>
            </a:effectRef>
            <a:fontRef idx="minor">
              <a:schemeClr val="dk1"/>
            </a:fontRef>
          </p:style>
          <p:txBody>
            <a:bodyPr lIns="62735" tIns="62735" rIns="62735" bIns="62735" anchor="ctr"/>
            <a:lstStyle/>
            <a:p>
              <a:pPr algn="ctr" defTabSz="796925" eaLnBrk="0" hangingPunct="0">
                <a:lnSpc>
                  <a:spcPct val="90000"/>
                </a:lnSpc>
              </a:pPr>
              <a:r>
                <a:rPr lang="en-GB" sz="2800" dirty="0">
                  <a:cs typeface="Times New Roman" panose="02020603050405020304" pitchFamily="18" charset="0"/>
                </a:rPr>
                <a:t>Subject</a:t>
              </a:r>
            </a:p>
          </p:txBody>
        </p:sp>
        <p:sp>
          <p:nvSpPr>
            <p:cNvPr id="12" name="Rectangle 15">
              <a:extLst>
                <a:ext uri="{FF2B5EF4-FFF2-40B4-BE49-F238E27FC236}">
                  <a16:creationId xmlns:a16="http://schemas.microsoft.com/office/drawing/2014/main" id="{AF15E884-C0A1-492C-BEE2-29C0BC94E331}"/>
                </a:ext>
              </a:extLst>
            </p:cNvPr>
            <p:cNvSpPr>
              <a:spLocks noChangeArrowheads="1"/>
            </p:cNvSpPr>
            <p:nvPr/>
          </p:nvSpPr>
          <p:spPr bwMode="auto">
            <a:xfrm>
              <a:off x="2050852" y="1556792"/>
              <a:ext cx="6769621" cy="863600"/>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txBody>
            <a:bodyPr lIns="79673" tIns="39837" rIns="79673" bIns="39837" anchor="ctr"/>
            <a:lstStyle/>
            <a:p>
              <a:pPr marL="228600" indent="-3175" algn="l" defTabSz="796925" eaLnBrk="0"/>
              <a:r>
                <a:rPr lang="en-GB" sz="2800" b="1" dirty="0">
                  <a:cs typeface="Times New Roman" panose="02020603050405020304" pitchFamily="18" charset="0"/>
                </a:rPr>
                <a:t>External Evaluation of the EU’s Sustainable Energy Cooperation (2011-2016) </a:t>
              </a:r>
            </a:p>
          </p:txBody>
        </p:sp>
      </p:grpSp>
      <p:grpSp>
        <p:nvGrpSpPr>
          <p:cNvPr id="13" name="Groupe 11">
            <a:extLst>
              <a:ext uri="{FF2B5EF4-FFF2-40B4-BE49-F238E27FC236}">
                <a16:creationId xmlns:a16="http://schemas.microsoft.com/office/drawing/2014/main" id="{3009073B-CE55-4E0A-A805-F744FA17FD9F}"/>
              </a:ext>
            </a:extLst>
          </p:cNvPr>
          <p:cNvGrpSpPr/>
          <p:nvPr/>
        </p:nvGrpSpPr>
        <p:grpSpPr>
          <a:xfrm>
            <a:off x="212451" y="5847076"/>
            <a:ext cx="12439024" cy="3019216"/>
            <a:chOff x="867544" y="4652640"/>
            <a:chExt cx="7952929" cy="1331329"/>
          </a:xfrm>
        </p:grpSpPr>
        <p:sp>
          <p:nvSpPr>
            <p:cNvPr id="14" name="Rectangle 13">
              <a:extLst>
                <a:ext uri="{FF2B5EF4-FFF2-40B4-BE49-F238E27FC236}">
                  <a16:creationId xmlns:a16="http://schemas.microsoft.com/office/drawing/2014/main" id="{33C4C189-F0D7-476A-8B46-97718FEC5224}"/>
                </a:ext>
              </a:extLst>
            </p:cNvPr>
            <p:cNvSpPr>
              <a:spLocks noChangeArrowheads="1"/>
            </p:cNvSpPr>
            <p:nvPr/>
          </p:nvSpPr>
          <p:spPr bwMode="auto">
            <a:xfrm>
              <a:off x="867544" y="4652640"/>
              <a:ext cx="1183308" cy="1331329"/>
            </a:xfrm>
            <a:prstGeom prst="rect">
              <a:avLst/>
            </a:prstGeom>
            <a:ln>
              <a:solidFill>
                <a:schemeClr val="accent1"/>
              </a:solidFill>
              <a:headEnd/>
              <a:tailEnd/>
            </a:ln>
          </p:spPr>
          <p:style>
            <a:lnRef idx="1">
              <a:schemeClr val="accent1"/>
            </a:lnRef>
            <a:fillRef idx="2">
              <a:schemeClr val="accent1"/>
            </a:fillRef>
            <a:effectRef idx="1">
              <a:schemeClr val="accent1"/>
            </a:effectRef>
            <a:fontRef idx="minor">
              <a:schemeClr val="dk1"/>
            </a:fontRef>
          </p:style>
          <p:txBody>
            <a:bodyPr lIns="62735" tIns="62735" rIns="62735" bIns="62735" anchor="ctr"/>
            <a:lstStyle/>
            <a:p>
              <a:pPr algn="ctr" defTabSz="796925" eaLnBrk="0" hangingPunct="0">
                <a:lnSpc>
                  <a:spcPct val="90000"/>
                </a:lnSpc>
                <a:buClr>
                  <a:schemeClr val="accent2"/>
                </a:buClr>
              </a:pPr>
              <a:r>
                <a:rPr lang="en-GB" sz="2800" dirty="0">
                  <a:cs typeface="Times New Roman" panose="02020603050405020304" pitchFamily="18" charset="0"/>
                </a:rPr>
                <a:t>Scope</a:t>
              </a:r>
              <a:endParaRPr lang="en-GB" sz="2800" b="1" dirty="0">
                <a:solidFill>
                  <a:schemeClr val="bg1"/>
                </a:solidFill>
                <a:cs typeface="Times New Roman" panose="02020603050405020304" pitchFamily="18" charset="0"/>
              </a:endParaRPr>
            </a:p>
          </p:txBody>
        </p:sp>
        <p:sp>
          <p:nvSpPr>
            <p:cNvPr id="15" name="Rectangle 14">
              <a:extLst>
                <a:ext uri="{FF2B5EF4-FFF2-40B4-BE49-F238E27FC236}">
                  <a16:creationId xmlns:a16="http://schemas.microsoft.com/office/drawing/2014/main" id="{1C4B56AC-198C-4083-84D4-FA863E3D6C14}"/>
                </a:ext>
              </a:extLst>
            </p:cNvPr>
            <p:cNvSpPr>
              <a:spLocks noChangeArrowheads="1"/>
            </p:cNvSpPr>
            <p:nvPr/>
          </p:nvSpPr>
          <p:spPr bwMode="auto">
            <a:xfrm>
              <a:off x="2050852" y="4652640"/>
              <a:ext cx="6769621" cy="1331329"/>
            </a:xfrm>
            <a:prstGeom prst="rect">
              <a:avLst/>
            </a:prstGeom>
            <a:ln>
              <a:solidFill>
                <a:schemeClr val="accent1"/>
              </a:solidFill>
              <a:headEnd/>
              <a:tailEnd/>
            </a:ln>
          </p:spPr>
          <p:style>
            <a:lnRef idx="2">
              <a:schemeClr val="accent2"/>
            </a:lnRef>
            <a:fillRef idx="1">
              <a:schemeClr val="lt1"/>
            </a:fillRef>
            <a:effectRef idx="0">
              <a:schemeClr val="accent2"/>
            </a:effectRef>
            <a:fontRef idx="minor">
              <a:schemeClr val="dk1"/>
            </a:fontRef>
          </p:style>
          <p:txBody>
            <a:bodyPr lIns="79673" tIns="39837" rIns="79673" bIns="39837" anchor="t"/>
            <a:lstStyle/>
            <a:p>
              <a:pPr marL="531813" indent="-258763" algn="l" defTabSz="796925" eaLnBrk="0">
                <a:spcBef>
                  <a:spcPts val="200"/>
                </a:spcBef>
                <a:buFont typeface="Arial" panose="020B0604020202020204" pitchFamily="34" charset="0"/>
                <a:buChar char="•"/>
              </a:pPr>
              <a:r>
                <a:rPr lang="en-GB" sz="2600" dirty="0">
                  <a:cs typeface="Times New Roman" panose="02020603050405020304" pitchFamily="18" charset="0"/>
                </a:rPr>
                <a:t>Geographic – EDF-ACP / DCI –Asia, Latin America, Southern Africa – intra ACP-Pan African &gt; priority to sub-Saharan Africa</a:t>
              </a:r>
            </a:p>
            <a:p>
              <a:pPr marL="531813" indent="-258763" algn="l" defTabSz="796925" eaLnBrk="0">
                <a:spcBef>
                  <a:spcPts val="200"/>
                </a:spcBef>
                <a:buFont typeface="Arial" panose="020B0604020202020204" pitchFamily="34" charset="0"/>
                <a:buChar char="•"/>
              </a:pPr>
              <a:endParaRPr lang="en-GB" sz="1800" dirty="0">
                <a:cs typeface="Times New Roman" panose="02020603050405020304" pitchFamily="18" charset="0"/>
              </a:endParaRPr>
            </a:p>
            <a:p>
              <a:pPr marL="531813" indent="-258763" algn="l" defTabSz="796925" eaLnBrk="0">
                <a:spcBef>
                  <a:spcPts val="200"/>
                </a:spcBef>
                <a:buFont typeface="Arial" panose="020B0604020202020204" pitchFamily="34" charset="0"/>
                <a:buChar char="•"/>
              </a:pPr>
              <a:r>
                <a:rPr lang="en-GB" sz="2600" dirty="0">
                  <a:cs typeface="Times New Roman" panose="02020603050405020304" pitchFamily="18" charset="0"/>
                </a:rPr>
                <a:t>Thematic – includes 10 initiatives, to which we added joint declarations</a:t>
              </a:r>
            </a:p>
            <a:p>
              <a:pPr marL="531813" indent="-258763" algn="l" defTabSz="796925" eaLnBrk="0">
                <a:spcBef>
                  <a:spcPts val="200"/>
                </a:spcBef>
                <a:buFont typeface="Arial" panose="020B0604020202020204" pitchFamily="34" charset="0"/>
                <a:buChar char="•"/>
              </a:pPr>
              <a:endParaRPr lang="en-GB" sz="1800" dirty="0">
                <a:cs typeface="Times New Roman" panose="02020603050405020304" pitchFamily="18" charset="0"/>
              </a:endParaRPr>
            </a:p>
            <a:p>
              <a:pPr marL="531813" indent="-258763" algn="l" defTabSz="796925" eaLnBrk="0">
                <a:spcBef>
                  <a:spcPts val="200"/>
                </a:spcBef>
                <a:buFont typeface="Arial" panose="020B0604020202020204" pitchFamily="34" charset="0"/>
                <a:buChar char="•"/>
              </a:pPr>
              <a:r>
                <a:rPr lang="en-GB" sz="2600" dirty="0">
                  <a:cs typeface="Times New Roman" panose="02020603050405020304" pitchFamily="18" charset="0"/>
                </a:rPr>
                <a:t>A portfolio of 400+ projects for a total of EUR 2.3 billion</a:t>
              </a:r>
            </a:p>
          </p:txBody>
        </p:sp>
      </p:grpSp>
    </p:spTree>
    <p:extLst>
      <p:ext uri="{BB962C8B-B14F-4D97-AF65-F5344CB8AC3E}">
        <p14:creationId xmlns:p14="http://schemas.microsoft.com/office/powerpoint/2010/main" val="339779452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2"/>
          </p:nvPr>
        </p:nvSpPr>
        <p:spPr>
          <a:xfrm>
            <a:off x="12344399" y="9404350"/>
            <a:ext cx="312015" cy="299822"/>
          </a:xfrm>
        </p:spPr>
        <p:txBody>
          <a:bodyPr/>
          <a:lstStyle/>
          <a:p>
            <a:fld id="{86CB4B4D-7CA3-9044-876B-883B54F8677D}" type="slidenum">
              <a:rPr lang="en-GB" smtClean="0"/>
              <a:pPr/>
              <a:t>3</a:t>
            </a:fld>
            <a:endParaRPr lang="en-GB" dirty="0"/>
          </a:p>
        </p:txBody>
      </p:sp>
      <p:grpSp>
        <p:nvGrpSpPr>
          <p:cNvPr id="23" name="Group 22">
            <a:extLst>
              <a:ext uri="{FF2B5EF4-FFF2-40B4-BE49-F238E27FC236}">
                <a16:creationId xmlns:a16="http://schemas.microsoft.com/office/drawing/2014/main" id="{4CC8BC13-6C06-4607-B796-C0488A57F1F3}"/>
              </a:ext>
            </a:extLst>
          </p:cNvPr>
          <p:cNvGrpSpPr/>
          <p:nvPr/>
        </p:nvGrpSpPr>
        <p:grpSpPr>
          <a:xfrm>
            <a:off x="-167302" y="868111"/>
            <a:ext cx="13325166" cy="8599458"/>
            <a:chOff x="-167302" y="386459"/>
            <a:chExt cx="13325166" cy="8599458"/>
          </a:xfrm>
        </p:grpSpPr>
        <p:grpSp>
          <p:nvGrpSpPr>
            <p:cNvPr id="15" name="Group 14">
              <a:extLst>
                <a:ext uri="{FF2B5EF4-FFF2-40B4-BE49-F238E27FC236}">
                  <a16:creationId xmlns:a16="http://schemas.microsoft.com/office/drawing/2014/main" id="{BCF796C2-B511-432A-BF66-7330585715FA}"/>
                </a:ext>
              </a:extLst>
            </p:cNvPr>
            <p:cNvGrpSpPr/>
            <p:nvPr/>
          </p:nvGrpSpPr>
          <p:grpSpPr>
            <a:xfrm>
              <a:off x="-167302" y="386459"/>
              <a:ext cx="13325166" cy="8599458"/>
              <a:chOff x="-167302" y="400106"/>
              <a:chExt cx="13325166" cy="8599458"/>
            </a:xfrm>
          </p:grpSpPr>
          <p:grpSp>
            <p:nvGrpSpPr>
              <p:cNvPr id="5" name="Group 4"/>
              <p:cNvGrpSpPr/>
              <p:nvPr/>
            </p:nvGrpSpPr>
            <p:grpSpPr>
              <a:xfrm>
                <a:off x="-167302" y="400106"/>
                <a:ext cx="13325166" cy="8599458"/>
                <a:chOff x="-223797" y="446701"/>
                <a:chExt cx="13325166" cy="8599458"/>
              </a:xfrm>
            </p:grpSpPr>
            <p:cxnSp>
              <p:nvCxnSpPr>
                <p:cNvPr id="190" name="Straight Connector 189"/>
                <p:cNvCxnSpPr>
                  <a:stCxn id="102" idx="1"/>
                </p:cNvCxnSpPr>
                <p:nvPr/>
              </p:nvCxnSpPr>
              <p:spPr>
                <a:xfrm flipH="1" flipV="1">
                  <a:off x="5236704" y="4989019"/>
                  <a:ext cx="394120" cy="279592"/>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64" name="Straight Connector 163"/>
                <p:cNvCxnSpPr>
                  <a:stCxn id="124" idx="3"/>
                  <a:endCxn id="102" idx="1"/>
                </p:cNvCxnSpPr>
                <p:nvPr/>
              </p:nvCxnSpPr>
              <p:spPr>
                <a:xfrm>
                  <a:off x="5236703" y="4059529"/>
                  <a:ext cx="394121" cy="1209082"/>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69" name="Straight Connector 168"/>
                <p:cNvCxnSpPr>
                  <a:stCxn id="9" idx="1"/>
                  <a:endCxn id="118" idx="3"/>
                </p:cNvCxnSpPr>
                <p:nvPr/>
              </p:nvCxnSpPr>
              <p:spPr>
                <a:xfrm flipH="1" flipV="1">
                  <a:off x="5236703" y="3458452"/>
                  <a:ext cx="395657" cy="1022186"/>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sp>
              <p:nvSpPr>
                <p:cNvPr id="73" name="Isosceles Triangle 72"/>
                <p:cNvSpPr/>
                <p:nvPr/>
              </p:nvSpPr>
              <p:spPr>
                <a:xfrm rot="5400000">
                  <a:off x="6879391" y="4896207"/>
                  <a:ext cx="3394375" cy="248333"/>
                </a:xfrm>
                <a:prstGeom prst="triangle">
                  <a:avLst>
                    <a:gd name="adj" fmla="val 49368"/>
                  </a:avLst>
                </a:prstGeom>
                <a:solidFill>
                  <a:schemeClr val="accent1">
                    <a:satOff val="12166"/>
                    <a:lumOff val="-13042"/>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71" name="Rectangle 70"/>
                <p:cNvSpPr/>
                <p:nvPr/>
              </p:nvSpPr>
              <p:spPr>
                <a:xfrm>
                  <a:off x="8858345" y="5602436"/>
                  <a:ext cx="2185260" cy="860739"/>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68" name="Rectangle 67"/>
                <p:cNvSpPr/>
                <p:nvPr/>
              </p:nvSpPr>
              <p:spPr>
                <a:xfrm>
                  <a:off x="8858346" y="4659613"/>
                  <a:ext cx="2185260" cy="860739"/>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grpSp>
              <p:nvGrpSpPr>
                <p:cNvPr id="11" name="Group 10"/>
                <p:cNvGrpSpPr/>
                <p:nvPr/>
              </p:nvGrpSpPr>
              <p:grpSpPr>
                <a:xfrm>
                  <a:off x="5632360" y="3276961"/>
                  <a:ext cx="2381497" cy="748923"/>
                  <a:chOff x="5839122" y="2360505"/>
                  <a:chExt cx="3380845" cy="1073479"/>
                </a:xfrm>
              </p:grpSpPr>
              <p:sp>
                <p:nvSpPr>
                  <p:cNvPr id="4" name="Rectangle 3"/>
                  <p:cNvSpPr/>
                  <p:nvPr/>
                </p:nvSpPr>
                <p:spPr>
                  <a:xfrm>
                    <a:off x="5839122" y="2426762"/>
                    <a:ext cx="3380845" cy="954427"/>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3" name="TextBox 2"/>
                  <p:cNvSpPr txBox="1"/>
                  <p:nvPr/>
                </p:nvSpPr>
                <p:spPr>
                  <a:xfrm>
                    <a:off x="5922346" y="2360505"/>
                    <a:ext cx="3245293" cy="107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Policy &amp; reforms adopted,</a:t>
                    </a:r>
                    <a:r>
                      <a:rPr lang="en-GB" sz="1400" dirty="0"/>
                      <a:t> creation of an enabling environment</a:t>
                    </a:r>
                    <a:endParaRPr kumimoji="0" lang="en-GB" sz="1400" i="0" u="none" strike="noStrike" cap="none" spc="0" normalizeH="0" baseline="0" dirty="0">
                      <a:ln>
                        <a:noFill/>
                      </a:ln>
                      <a:solidFill>
                        <a:srgbClr val="000000"/>
                      </a:solidFill>
                      <a:effectLst/>
                      <a:uFillTx/>
                      <a:sym typeface="Helvetica Neue Light"/>
                    </a:endParaRPr>
                  </a:p>
                </p:txBody>
              </p:sp>
            </p:grpSp>
            <p:grpSp>
              <p:nvGrpSpPr>
                <p:cNvPr id="12" name="Group 11"/>
                <p:cNvGrpSpPr/>
                <p:nvPr/>
              </p:nvGrpSpPr>
              <p:grpSpPr>
                <a:xfrm>
                  <a:off x="5632360" y="4072041"/>
                  <a:ext cx="2398828" cy="823801"/>
                  <a:chOff x="5950423" y="5094606"/>
                  <a:chExt cx="3274599" cy="533479"/>
                </a:xfrm>
              </p:grpSpPr>
              <p:sp>
                <p:nvSpPr>
                  <p:cNvPr id="9" name="Rectangle 8"/>
                  <p:cNvSpPr/>
                  <p:nvPr/>
                </p:nvSpPr>
                <p:spPr>
                  <a:xfrm>
                    <a:off x="5950423" y="5103310"/>
                    <a:ext cx="3274599" cy="511792"/>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0" name="TextBox 9"/>
                  <p:cNvSpPr txBox="1"/>
                  <p:nvPr/>
                </p:nvSpPr>
                <p:spPr>
                  <a:xfrm>
                    <a:off x="6003005" y="5094606"/>
                    <a:ext cx="3148042"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Sector institutional performance</a:t>
                    </a:r>
                    <a:r>
                      <a:rPr lang="en-GB" sz="1400" dirty="0"/>
                      <a:t> and good </a:t>
                    </a:r>
                    <a:r>
                      <a:rPr kumimoji="0" lang="en-GB" sz="1400" i="0" u="none" strike="noStrike" cap="none" spc="0" normalizeH="0" dirty="0">
                        <a:ln>
                          <a:noFill/>
                        </a:ln>
                        <a:solidFill>
                          <a:srgbClr val="000000"/>
                        </a:solidFill>
                        <a:effectLst/>
                        <a:uFillTx/>
                        <a:sym typeface="Helvetica Neue Light"/>
                      </a:rPr>
                      <a:t>governance</a:t>
                    </a:r>
                    <a:endParaRPr kumimoji="0" lang="en-GB" sz="1400" i="0" u="none" strike="noStrike" cap="none" spc="0" normalizeH="0" baseline="0" dirty="0">
                      <a:ln>
                        <a:noFill/>
                      </a:ln>
                      <a:solidFill>
                        <a:srgbClr val="000000"/>
                      </a:solidFill>
                      <a:effectLst/>
                      <a:uFillTx/>
                      <a:sym typeface="Helvetica Neue Light"/>
                    </a:endParaRPr>
                  </a:p>
                </p:txBody>
              </p:sp>
            </p:grpSp>
            <p:sp>
              <p:nvSpPr>
                <p:cNvPr id="17" name="Rectangle 16"/>
                <p:cNvSpPr/>
                <p:nvPr/>
              </p:nvSpPr>
              <p:spPr>
                <a:xfrm>
                  <a:off x="900511" y="3352584"/>
                  <a:ext cx="1832185" cy="656590"/>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8" name="TextBox 17"/>
                <p:cNvSpPr txBox="1"/>
                <p:nvPr/>
              </p:nvSpPr>
              <p:spPr>
                <a:xfrm>
                  <a:off x="900511" y="3297533"/>
                  <a:ext cx="1770236" cy="7489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GB" sz="1400" b="1" i="0" u="none" strike="noStrike" cap="none" spc="0" normalizeH="0" dirty="0">
                      <a:ln>
                        <a:noFill/>
                      </a:ln>
                      <a:solidFill>
                        <a:srgbClr val="000000"/>
                      </a:solidFill>
                      <a:effectLst/>
                      <a:uFillTx/>
                      <a:latin typeface="+mn-lt"/>
                      <a:ea typeface="+mn-ea"/>
                      <a:cs typeface="+mn-cs"/>
                      <a:sym typeface="Helvetica Neue Light"/>
                    </a:rPr>
                    <a:t>Policy dialogue forums, networks, target setting</a:t>
                  </a:r>
                  <a:endParaRPr kumimoji="0" lang="en-GB" sz="1400" b="1"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19" name="Rectangle 18"/>
                <p:cNvSpPr/>
                <p:nvPr/>
              </p:nvSpPr>
              <p:spPr>
                <a:xfrm>
                  <a:off x="880884" y="4384657"/>
                  <a:ext cx="1875153" cy="656590"/>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20" name="TextBox 19"/>
                <p:cNvSpPr txBox="1"/>
                <p:nvPr/>
              </p:nvSpPr>
              <p:spPr>
                <a:xfrm>
                  <a:off x="900512" y="4306999"/>
                  <a:ext cx="1879594" cy="8104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TA –capacity &amp; institutional development</a:t>
                  </a:r>
                  <a:r>
                    <a:rPr lang="en-GB" sz="1800" b="1" dirty="0"/>
                    <a:t> </a:t>
                  </a:r>
                  <a:endParaRPr kumimoji="0" lang="en-GB" sz="1800" b="1"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21" name="Rectangle 20"/>
                <p:cNvSpPr/>
                <p:nvPr/>
              </p:nvSpPr>
              <p:spPr>
                <a:xfrm>
                  <a:off x="859665" y="5313593"/>
                  <a:ext cx="1914257" cy="656590"/>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22" name="TextBox 21"/>
                <p:cNvSpPr txBox="1"/>
                <p:nvPr/>
              </p:nvSpPr>
              <p:spPr>
                <a:xfrm>
                  <a:off x="880884" y="5271809"/>
                  <a:ext cx="1799180" cy="7489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Investments – grants and innovative financial instruments</a:t>
                  </a:r>
                  <a:endParaRPr kumimoji="0" lang="en-GB" sz="1400" b="1" i="0" u="none" strike="noStrike" cap="none" spc="0" normalizeH="0" baseline="0" dirty="0">
                    <a:ln>
                      <a:noFill/>
                    </a:ln>
                    <a:solidFill>
                      <a:srgbClr val="000000"/>
                    </a:solidFill>
                    <a:effectLst/>
                    <a:uFillTx/>
                    <a:sym typeface="Helvetica Neue Light"/>
                  </a:endParaRPr>
                </a:p>
              </p:txBody>
            </p:sp>
            <p:sp>
              <p:nvSpPr>
                <p:cNvPr id="26" name="Rounded Rectangle 25"/>
                <p:cNvSpPr/>
                <p:nvPr/>
              </p:nvSpPr>
              <p:spPr>
                <a:xfrm>
                  <a:off x="-223797" y="3749737"/>
                  <a:ext cx="8360542" cy="3865944"/>
                </a:xfrm>
                <a:prstGeom prst="round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28" name="TextBox 27"/>
                <p:cNvSpPr txBox="1"/>
                <p:nvPr/>
              </p:nvSpPr>
              <p:spPr>
                <a:xfrm>
                  <a:off x="238810" y="1197105"/>
                  <a:ext cx="3345084" cy="595035"/>
                </a:xfrm>
                <a:prstGeom prst="rect">
                  <a:avLst/>
                </a:prstGeom>
                <a:noFill/>
                <a:ln w="19050" cap="flat">
                  <a:solidFill>
                    <a:schemeClr val="tx1"/>
                  </a:solidFill>
                  <a:prstDash val="sysDot"/>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600" dirty="0">
                      <a:latin typeface="Calibri Light" panose="020F0302020204030204" pitchFamily="34" charset="0"/>
                    </a:rPr>
                    <a:t>Actions of other development partners, member states (SE4ALL, SDGs)</a:t>
                  </a:r>
                  <a:endParaRPr kumimoji="0" lang="en-GB" sz="1600" i="0" u="none" strike="noStrike" cap="none" spc="0" normalizeH="0" baseline="0" dirty="0">
                    <a:ln>
                      <a:noFill/>
                    </a:ln>
                    <a:solidFill>
                      <a:srgbClr val="000000"/>
                    </a:solidFill>
                    <a:effectLst/>
                    <a:uFillTx/>
                    <a:latin typeface="Calibri Light" panose="020F0302020204030204" pitchFamily="34" charset="0"/>
                    <a:sym typeface="Helvetica Neue Light"/>
                  </a:endParaRPr>
                </a:p>
              </p:txBody>
            </p:sp>
            <p:sp>
              <p:nvSpPr>
                <p:cNvPr id="30" name="TextBox 29"/>
                <p:cNvSpPr txBox="1"/>
                <p:nvPr/>
              </p:nvSpPr>
              <p:spPr>
                <a:xfrm>
                  <a:off x="238810" y="1858259"/>
                  <a:ext cx="3345084" cy="595035"/>
                </a:xfrm>
                <a:prstGeom prst="rect">
                  <a:avLst/>
                </a:prstGeom>
                <a:noFill/>
                <a:ln w="19050" cap="flat">
                  <a:solidFill>
                    <a:schemeClr val="tx1"/>
                  </a:solidFill>
                  <a:prstDash val="sysDot"/>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600" dirty="0">
                      <a:latin typeface="Calibri Light" panose="020F0302020204030204" pitchFamily="34" charset="0"/>
                    </a:rPr>
                    <a:t>Instruments and strategies from other EU actions (Trade, Climate, EIB/ EEAS) </a:t>
                  </a:r>
                  <a:endParaRPr kumimoji="0" lang="en-GB" sz="1600" i="0" u="none" strike="noStrike" cap="none" spc="0" normalizeH="0" baseline="0" dirty="0">
                    <a:ln>
                      <a:noFill/>
                    </a:ln>
                    <a:solidFill>
                      <a:srgbClr val="000000"/>
                    </a:solidFill>
                    <a:effectLst/>
                    <a:uFillTx/>
                    <a:latin typeface="Calibri Light" panose="020F0302020204030204" pitchFamily="34" charset="0"/>
                    <a:sym typeface="Helvetica Neue Light"/>
                  </a:endParaRPr>
                </a:p>
              </p:txBody>
            </p:sp>
            <p:sp>
              <p:nvSpPr>
                <p:cNvPr id="31" name="Rounded Rectangle 30"/>
                <p:cNvSpPr/>
                <p:nvPr/>
              </p:nvSpPr>
              <p:spPr>
                <a:xfrm>
                  <a:off x="171860" y="2874874"/>
                  <a:ext cx="11284361" cy="4437194"/>
                </a:xfrm>
                <a:prstGeom prst="round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32" name="Rounded Rectangle 31"/>
                <p:cNvSpPr/>
                <p:nvPr/>
              </p:nvSpPr>
              <p:spPr>
                <a:xfrm>
                  <a:off x="171860" y="1034089"/>
                  <a:ext cx="3678252" cy="1648925"/>
                </a:xfrm>
                <a:prstGeom prst="round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34" name="TextBox 33"/>
                <p:cNvSpPr txBox="1"/>
                <p:nvPr/>
              </p:nvSpPr>
              <p:spPr>
                <a:xfrm>
                  <a:off x="509721" y="7448305"/>
                  <a:ext cx="1375780" cy="348813"/>
                </a:xfrm>
                <a:prstGeom prst="rect">
                  <a:avLst/>
                </a:prstGeom>
                <a:noFill/>
                <a:ln w="19050" cap="flat">
                  <a:noFill/>
                  <a:prstDash val="sysDot"/>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GB" sz="1600" b="1" dirty="0">
                      <a:latin typeface="Calibri Light" panose="020F0302020204030204" pitchFamily="34" charset="0"/>
                    </a:rPr>
                    <a:t>Assumptions</a:t>
                  </a:r>
                  <a:r>
                    <a:rPr lang="en-GB" sz="1600" dirty="0">
                      <a:latin typeface="Calibri Light" panose="020F0302020204030204" pitchFamily="34" charset="0"/>
                    </a:rPr>
                    <a:t>  </a:t>
                  </a:r>
                  <a:endParaRPr kumimoji="0" lang="en-GB" sz="1600" i="0" u="none" strike="noStrike" cap="none" spc="0" normalizeH="0" baseline="0" dirty="0">
                    <a:ln>
                      <a:noFill/>
                    </a:ln>
                    <a:solidFill>
                      <a:srgbClr val="000000"/>
                    </a:solidFill>
                    <a:effectLst/>
                    <a:uFillTx/>
                    <a:latin typeface="Calibri Light" panose="020F0302020204030204" pitchFamily="34" charset="0"/>
                    <a:sym typeface="Helvetica Neue Light"/>
                  </a:endParaRPr>
                </a:p>
              </p:txBody>
            </p:sp>
            <p:sp>
              <p:nvSpPr>
                <p:cNvPr id="35" name="Rounded Rectangle 34"/>
                <p:cNvSpPr/>
                <p:nvPr/>
              </p:nvSpPr>
              <p:spPr>
                <a:xfrm>
                  <a:off x="232820" y="7379430"/>
                  <a:ext cx="12489003" cy="1666729"/>
                </a:xfrm>
                <a:prstGeom prst="round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36" name="TextBox 35"/>
                <p:cNvSpPr txBox="1"/>
                <p:nvPr/>
              </p:nvSpPr>
              <p:spPr>
                <a:xfrm>
                  <a:off x="171860" y="458422"/>
                  <a:ext cx="206466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mn-lt"/>
                      <a:ea typeface="+mn-ea"/>
                      <a:cs typeface="+mn-cs"/>
                      <a:sym typeface="Helvetica Neue Light"/>
                    </a:rPr>
                    <a:t>Interventions areas</a:t>
                  </a:r>
                </a:p>
              </p:txBody>
            </p:sp>
            <p:cxnSp>
              <p:nvCxnSpPr>
                <p:cNvPr id="38" name="Straight Connector 37"/>
                <p:cNvCxnSpPr/>
                <p:nvPr/>
              </p:nvCxnSpPr>
              <p:spPr>
                <a:xfrm>
                  <a:off x="171860" y="847397"/>
                  <a:ext cx="2498887" cy="2796"/>
                </a:xfrm>
                <a:prstGeom prst="line">
                  <a:avLst/>
                </a:prstGeom>
                <a:noFill/>
                <a:ln w="12700" cap="flat">
                  <a:solidFill>
                    <a:schemeClr val="tx2">
                      <a:lumMod val="40000"/>
                      <a:lumOff val="60000"/>
                    </a:schemeClr>
                  </a:solidFill>
                  <a:prstDash val="solid"/>
                  <a:miter lim="400000"/>
                </a:ln>
                <a:effectLst/>
                <a:sp3d/>
              </p:spPr>
              <p:style>
                <a:lnRef idx="0">
                  <a:scrgbClr r="0" g="0" b="0"/>
                </a:lnRef>
                <a:fillRef idx="0">
                  <a:scrgbClr r="0" g="0" b="0"/>
                </a:fillRef>
                <a:effectRef idx="0">
                  <a:scrgbClr r="0" g="0" b="0"/>
                </a:effectRef>
                <a:fontRef idx="none"/>
              </p:style>
            </p:cxnSp>
            <p:sp>
              <p:nvSpPr>
                <p:cNvPr id="39" name="TextBox 38"/>
                <p:cNvSpPr txBox="1"/>
                <p:nvPr/>
              </p:nvSpPr>
              <p:spPr>
                <a:xfrm>
                  <a:off x="3139667" y="446701"/>
                  <a:ext cx="97462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t>Outputs </a:t>
                  </a:r>
                  <a:endParaRPr kumimoji="0" lang="en-GB" sz="1800" b="0" i="0" u="none" strike="noStrike" cap="none" spc="0" normalizeH="0" baseline="0" dirty="0">
                    <a:ln>
                      <a:noFill/>
                    </a:ln>
                    <a:solidFill>
                      <a:srgbClr val="000000"/>
                    </a:solidFill>
                    <a:effectLst/>
                    <a:uFillTx/>
                    <a:latin typeface="+mn-lt"/>
                    <a:ea typeface="+mn-ea"/>
                    <a:cs typeface="+mn-cs"/>
                    <a:sym typeface="Helvetica Neue Light"/>
                  </a:endParaRPr>
                </a:p>
              </p:txBody>
            </p:sp>
            <p:cxnSp>
              <p:nvCxnSpPr>
                <p:cNvPr id="40" name="Straight Connector 39"/>
                <p:cNvCxnSpPr/>
                <p:nvPr/>
              </p:nvCxnSpPr>
              <p:spPr>
                <a:xfrm flipV="1">
                  <a:off x="3136244" y="838013"/>
                  <a:ext cx="2026933" cy="9818"/>
                </a:xfrm>
                <a:prstGeom prst="line">
                  <a:avLst/>
                </a:prstGeom>
                <a:noFill/>
                <a:ln w="12700" cap="flat">
                  <a:solidFill>
                    <a:schemeClr val="tx2">
                      <a:lumMod val="40000"/>
                      <a:lumOff val="60000"/>
                    </a:schemeClr>
                  </a:solidFill>
                  <a:prstDash val="solid"/>
                  <a:miter lim="400000"/>
                </a:ln>
                <a:effectLst/>
                <a:sp3d/>
              </p:spPr>
              <p:style>
                <a:lnRef idx="0">
                  <a:scrgbClr r="0" g="0" b="0"/>
                </a:lnRef>
                <a:fillRef idx="0">
                  <a:scrgbClr r="0" g="0" b="0"/>
                </a:fillRef>
                <a:effectRef idx="0">
                  <a:scrgbClr r="0" g="0" b="0"/>
                </a:effectRef>
                <a:fontRef idx="none"/>
              </p:style>
            </p:cxnSp>
            <p:sp>
              <p:nvSpPr>
                <p:cNvPr id="41" name="TextBox 40"/>
                <p:cNvSpPr txBox="1"/>
                <p:nvPr/>
              </p:nvSpPr>
              <p:spPr>
                <a:xfrm>
                  <a:off x="11036701" y="458421"/>
                  <a:ext cx="206466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mn-lt"/>
                      <a:ea typeface="+mn-ea"/>
                      <a:cs typeface="+mn-cs"/>
                      <a:sym typeface="Helvetica Neue Light"/>
                    </a:rPr>
                    <a:t>Impacts</a:t>
                  </a:r>
                </a:p>
              </p:txBody>
            </p:sp>
            <p:cxnSp>
              <p:nvCxnSpPr>
                <p:cNvPr id="42" name="Straight Connector 41"/>
                <p:cNvCxnSpPr/>
                <p:nvPr/>
              </p:nvCxnSpPr>
              <p:spPr>
                <a:xfrm>
                  <a:off x="11713124" y="860274"/>
                  <a:ext cx="899022" cy="0"/>
                </a:xfrm>
                <a:prstGeom prst="line">
                  <a:avLst/>
                </a:prstGeom>
                <a:noFill/>
                <a:ln w="12700" cap="flat">
                  <a:solidFill>
                    <a:schemeClr val="tx2">
                      <a:lumMod val="40000"/>
                      <a:lumOff val="60000"/>
                    </a:schemeClr>
                  </a:solidFill>
                  <a:prstDash val="solid"/>
                  <a:miter lim="400000"/>
                </a:ln>
                <a:effectLst/>
                <a:sp3d/>
              </p:spPr>
              <p:style>
                <a:lnRef idx="0">
                  <a:scrgbClr r="0" g="0" b="0"/>
                </a:lnRef>
                <a:fillRef idx="0">
                  <a:scrgbClr r="0" g="0" b="0"/>
                </a:fillRef>
                <a:effectRef idx="0">
                  <a:scrgbClr r="0" g="0" b="0"/>
                </a:effectRef>
                <a:fontRef idx="none"/>
              </p:style>
            </p:cxnSp>
            <p:sp>
              <p:nvSpPr>
                <p:cNvPr id="44" name="Left-Right Arrow 43"/>
                <p:cNvSpPr/>
                <p:nvPr/>
              </p:nvSpPr>
              <p:spPr>
                <a:xfrm rot="17824931">
                  <a:off x="2680903" y="2637354"/>
                  <a:ext cx="596034" cy="297518"/>
                </a:xfrm>
                <a:prstGeom prst="leftRightArrow">
                  <a:avLst/>
                </a:prstGeom>
                <a:solidFill>
                  <a:schemeClr val="accent1">
                    <a:satOff val="12166"/>
                    <a:lumOff val="-13042"/>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50" name="Oval 36"/>
                <p:cNvSpPr/>
                <p:nvPr/>
              </p:nvSpPr>
              <p:spPr>
                <a:xfrm>
                  <a:off x="2160667" y="7049322"/>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6</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52" name="Oval 36"/>
                <p:cNvSpPr/>
                <p:nvPr/>
              </p:nvSpPr>
              <p:spPr>
                <a:xfrm>
                  <a:off x="299399" y="2833296"/>
                  <a:ext cx="420644"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1F497D"/>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i="0" u="none" strike="noStrike" kern="1200" cap="none" spc="0" baseline="0" dirty="0">
                      <a:solidFill>
                        <a:srgbClr val="FFFFFF"/>
                      </a:solidFill>
                      <a:uFillTx/>
                      <a:latin typeface="Arial" pitchFamily="34"/>
                      <a:ea typeface="ＭＳ Ｐゴシック" pitchFamily="34"/>
                      <a:cs typeface=""/>
                    </a:rPr>
                    <a:t>1</a:t>
                  </a:r>
                </a:p>
              </p:txBody>
            </p:sp>
            <p:sp>
              <p:nvSpPr>
                <p:cNvPr id="53" name="Oval 36"/>
                <p:cNvSpPr/>
                <p:nvPr/>
              </p:nvSpPr>
              <p:spPr>
                <a:xfrm>
                  <a:off x="3330526" y="2534565"/>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1F497D"/>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7</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56" name="Oval 36"/>
                <p:cNvSpPr/>
                <p:nvPr/>
              </p:nvSpPr>
              <p:spPr>
                <a:xfrm>
                  <a:off x="4136800" y="978657"/>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1</a:t>
                  </a:r>
                  <a:endParaRPr lang="en-GB" sz="1400" b="1" i="0" u="none" strike="noStrike" kern="1200" cap="none" spc="0" baseline="0" dirty="0">
                    <a:solidFill>
                      <a:srgbClr val="FFFFFF"/>
                    </a:solidFill>
                    <a:uFillTx/>
                    <a:latin typeface="Arial" pitchFamily="34"/>
                    <a:ea typeface="ＭＳ Ｐゴシック" pitchFamily="34"/>
                    <a:cs typeface=""/>
                  </a:endParaRPr>
                </a:p>
              </p:txBody>
            </p:sp>
            <p:cxnSp>
              <p:nvCxnSpPr>
                <p:cNvPr id="25" name="Straight Connector 24"/>
                <p:cNvCxnSpPr>
                  <a:stCxn id="118" idx="1"/>
                  <a:endCxn id="17" idx="3"/>
                </p:cNvCxnSpPr>
                <p:nvPr/>
              </p:nvCxnSpPr>
              <p:spPr>
                <a:xfrm flipH="1">
                  <a:off x="2732696" y="3458452"/>
                  <a:ext cx="197350" cy="222427"/>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61" name="Straight Connector 60"/>
                <p:cNvCxnSpPr>
                  <a:stCxn id="16" idx="1"/>
                  <a:endCxn id="20" idx="3"/>
                </p:cNvCxnSpPr>
                <p:nvPr/>
              </p:nvCxnSpPr>
              <p:spPr>
                <a:xfrm flipH="1" flipV="1">
                  <a:off x="2780106" y="4712238"/>
                  <a:ext cx="149940" cy="175092"/>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63" name="Straight Connector 62"/>
                <p:cNvCxnSpPr>
                  <a:stCxn id="128" idx="1"/>
                  <a:endCxn id="21" idx="3"/>
                </p:cNvCxnSpPr>
                <p:nvPr/>
              </p:nvCxnSpPr>
              <p:spPr>
                <a:xfrm flipH="1" flipV="1">
                  <a:off x="2773922" y="5641888"/>
                  <a:ext cx="191399" cy="225446"/>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sp>
              <p:nvSpPr>
                <p:cNvPr id="62" name="Rectangle 53"/>
                <p:cNvSpPr>
                  <a:spLocks noChangeArrowheads="1"/>
                </p:cNvSpPr>
                <p:nvPr/>
              </p:nvSpPr>
              <p:spPr bwMode="auto">
                <a:xfrm rot="16200000">
                  <a:off x="9399569" y="3928667"/>
                  <a:ext cx="5645220" cy="954107"/>
                </a:xfrm>
                <a:prstGeom prst="rect">
                  <a:avLst/>
                </a:prstGeom>
                <a:solidFill>
                  <a:schemeClr val="tx2">
                    <a:lumMod val="20000"/>
                    <a:lumOff val="80000"/>
                  </a:schemeClr>
                </a:solidFill>
                <a:ln w="9525">
                  <a:noFill/>
                  <a:miter lim="800000"/>
                  <a:headEnd/>
                  <a:tailEnd/>
                </a:ln>
              </p:spPr>
              <p:txBody>
                <a:bodyPr wrap="squar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285750" indent="-285750" algn="l" hangingPunct="1">
                    <a:buFont typeface="Arial" panose="020B0604020202020204" pitchFamily="34" charset="0"/>
                    <a:buChar char="•"/>
                  </a:pPr>
                  <a:r>
                    <a:rPr lang="en-GB" sz="1400" dirty="0">
                      <a:solidFill>
                        <a:srgbClr val="000000"/>
                      </a:solidFill>
                      <a:latin typeface="+mn-lt"/>
                      <a:ea typeface="+mn-ea"/>
                    </a:rPr>
                    <a:t>Poverty eradication -  </a:t>
                  </a:r>
                </a:p>
                <a:p>
                  <a:pPr marL="285750" indent="-285750" algn="l" hangingPunct="1">
                    <a:buFont typeface="Arial" panose="020B0604020202020204" pitchFamily="34" charset="0"/>
                    <a:buChar char="•"/>
                  </a:pPr>
                  <a:r>
                    <a:rPr lang="en-GB" sz="1400" dirty="0">
                      <a:solidFill>
                        <a:srgbClr val="000000"/>
                      </a:solidFill>
                      <a:latin typeface="+mn-lt"/>
                      <a:ea typeface="+mn-ea"/>
                    </a:rPr>
                    <a:t>Sustainable inclusive growth</a:t>
                  </a:r>
                </a:p>
                <a:p>
                  <a:pPr marL="285750" indent="-285750" algn="l" hangingPunct="1">
                    <a:buFont typeface="Arial" panose="020B0604020202020204" pitchFamily="34" charset="0"/>
                    <a:buChar char="•"/>
                  </a:pPr>
                  <a:r>
                    <a:rPr lang="en-GB" sz="1400" dirty="0">
                      <a:solidFill>
                        <a:srgbClr val="000000"/>
                      </a:solidFill>
                      <a:latin typeface="+mn-lt"/>
                      <a:ea typeface="+mn-ea"/>
                    </a:rPr>
                    <a:t>Improvement of quality of life, especially for women and youth</a:t>
                  </a:r>
                </a:p>
                <a:p>
                  <a:pPr marL="285750" indent="-285750" algn="l" hangingPunct="1">
                    <a:buFont typeface="Arial" panose="020B0604020202020204" pitchFamily="34" charset="0"/>
                    <a:buChar char="•"/>
                  </a:pPr>
                  <a:r>
                    <a:rPr lang="en-GB" sz="1400" dirty="0">
                      <a:solidFill>
                        <a:srgbClr val="000000"/>
                      </a:solidFill>
                      <a:latin typeface="+mn-lt"/>
                      <a:ea typeface="+mn-ea"/>
                    </a:rPr>
                    <a:t>Environmental and climate change protection</a:t>
                  </a:r>
                </a:p>
              </p:txBody>
            </p:sp>
            <p:grpSp>
              <p:nvGrpSpPr>
                <p:cNvPr id="24" name="Group 23"/>
                <p:cNvGrpSpPr/>
                <p:nvPr/>
              </p:nvGrpSpPr>
              <p:grpSpPr>
                <a:xfrm>
                  <a:off x="2930046" y="4393411"/>
                  <a:ext cx="2306657" cy="996835"/>
                  <a:chOff x="2873345" y="4560775"/>
                  <a:chExt cx="2306657" cy="996835"/>
                </a:xfrm>
              </p:grpSpPr>
              <p:sp>
                <p:nvSpPr>
                  <p:cNvPr id="16" name="Rectangle 15"/>
                  <p:cNvSpPr/>
                  <p:nvPr/>
                </p:nvSpPr>
                <p:spPr>
                  <a:xfrm>
                    <a:off x="2873345" y="4560775"/>
                    <a:ext cx="2306657" cy="987838"/>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95" name="TextBox 94"/>
                  <p:cNvSpPr txBox="1"/>
                  <p:nvPr/>
                </p:nvSpPr>
                <p:spPr>
                  <a:xfrm>
                    <a:off x="2917911" y="4593243"/>
                    <a:ext cx="2260554"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Trained and capacitated staff and institutions, </a:t>
                    </a:r>
                    <a:r>
                      <a:rPr lang="en-GB" sz="1400" dirty="0"/>
                      <a:t>knowledge management, research and innovation</a:t>
                    </a:r>
                    <a:endParaRPr kumimoji="0" lang="en-GB" sz="1400" i="0" u="none" strike="noStrike" cap="none" spc="0" normalizeH="0" baseline="0" dirty="0">
                      <a:ln>
                        <a:noFill/>
                      </a:ln>
                      <a:solidFill>
                        <a:srgbClr val="000000"/>
                      </a:solidFill>
                      <a:effectLst/>
                      <a:uFillTx/>
                      <a:sym typeface="Helvetica Neue Light"/>
                    </a:endParaRPr>
                  </a:p>
                </p:txBody>
              </p:sp>
            </p:grpSp>
            <p:sp>
              <p:nvSpPr>
                <p:cNvPr id="102" name="Rectangle 101"/>
                <p:cNvSpPr/>
                <p:nvPr/>
              </p:nvSpPr>
              <p:spPr>
                <a:xfrm>
                  <a:off x="5630824" y="4974917"/>
                  <a:ext cx="2400364" cy="587387"/>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03" name="TextBox 102"/>
                <p:cNvSpPr txBox="1"/>
                <p:nvPr/>
              </p:nvSpPr>
              <p:spPr>
                <a:xfrm>
                  <a:off x="5688719" y="5029882"/>
                  <a:ext cx="2181943"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Public investment </a:t>
                  </a:r>
                  <a:r>
                    <a:rPr lang="en-GB" sz="1400" dirty="0"/>
                    <a:t>in RE/EE/ access increased </a:t>
                  </a:r>
                  <a:endParaRPr kumimoji="0" lang="en-GB" sz="1400" i="0" u="none" strike="noStrike" cap="none" spc="0" normalizeH="0" baseline="0" dirty="0">
                    <a:ln>
                      <a:noFill/>
                    </a:ln>
                    <a:solidFill>
                      <a:srgbClr val="000000"/>
                    </a:solidFill>
                    <a:effectLst/>
                    <a:uFillTx/>
                    <a:sym typeface="Helvetica Neue Light"/>
                  </a:endParaRPr>
                </a:p>
              </p:txBody>
            </p:sp>
            <p:sp>
              <p:nvSpPr>
                <p:cNvPr id="113" name="TextBox 112"/>
                <p:cNvSpPr txBox="1"/>
                <p:nvPr/>
              </p:nvSpPr>
              <p:spPr>
                <a:xfrm>
                  <a:off x="8907817" y="4641576"/>
                  <a:ext cx="2160975" cy="7489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GB" sz="1400" b="1" dirty="0"/>
                    <a:t>Increased</a:t>
                  </a:r>
                  <a:r>
                    <a:rPr lang="en-GB" sz="1400" dirty="0">
                      <a:solidFill>
                        <a:srgbClr val="333333"/>
                      </a:solidFill>
                      <a:latin typeface="Arial" panose="020B0604020202020204" pitchFamily="34" charset="0"/>
                    </a:rPr>
                    <a:t> </a:t>
                  </a:r>
                  <a:r>
                    <a:rPr lang="en-GB" sz="1400" dirty="0"/>
                    <a:t>renewable</a:t>
                  </a:r>
                  <a:r>
                    <a:rPr lang="en-GB" sz="1400" b="1" dirty="0">
                      <a:solidFill>
                        <a:srgbClr val="333333"/>
                      </a:solidFill>
                      <a:latin typeface="Arial" panose="020B0604020202020204" pitchFamily="34" charset="0"/>
                    </a:rPr>
                    <a:t> </a:t>
                  </a:r>
                  <a:r>
                    <a:rPr lang="en-GB" sz="1400" b="1" dirty="0"/>
                    <a:t>energy share</a:t>
                  </a:r>
                  <a:r>
                    <a:rPr lang="en-GB" sz="1400" dirty="0"/>
                    <a:t> in the global energy mix</a:t>
                  </a:r>
                </a:p>
              </p:txBody>
            </p:sp>
            <p:sp>
              <p:nvSpPr>
                <p:cNvPr id="115" name="TextBox 114"/>
                <p:cNvSpPr txBox="1"/>
                <p:nvPr/>
              </p:nvSpPr>
              <p:spPr>
                <a:xfrm>
                  <a:off x="8886531" y="5649485"/>
                  <a:ext cx="2160975"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GB" sz="1400" b="1" dirty="0">
                      <a:latin typeface="+mj-lt"/>
                    </a:rPr>
                    <a:t>Increased</a:t>
                  </a:r>
                  <a:r>
                    <a:rPr lang="en-GB" sz="1400" dirty="0">
                      <a:solidFill>
                        <a:srgbClr val="333333"/>
                      </a:solidFill>
                      <a:latin typeface="+mj-lt"/>
                    </a:rPr>
                    <a:t> </a:t>
                  </a:r>
                  <a:r>
                    <a:rPr lang="en-GB" sz="1400" b="1" dirty="0">
                      <a:solidFill>
                        <a:srgbClr val="333333"/>
                      </a:solidFill>
                      <a:latin typeface="+mj-lt"/>
                    </a:rPr>
                    <a:t>energy efficiency </a:t>
                  </a:r>
                  <a:r>
                    <a:rPr lang="en-GB" sz="1400" dirty="0">
                      <a:solidFill>
                        <a:srgbClr val="333333"/>
                      </a:solidFill>
                      <a:latin typeface="+mj-lt"/>
                    </a:rPr>
                    <a:t>rate of improvement</a:t>
                  </a:r>
                  <a:endParaRPr kumimoji="0" lang="en-GB" sz="1400" b="1" i="0" u="none" strike="noStrike" cap="none" spc="0" normalizeH="0" baseline="0" dirty="0">
                    <a:ln>
                      <a:noFill/>
                    </a:ln>
                    <a:solidFill>
                      <a:srgbClr val="000000"/>
                    </a:solidFill>
                    <a:effectLst/>
                    <a:uFillTx/>
                    <a:latin typeface="+mj-lt"/>
                    <a:sym typeface="Helvetica Neue Light"/>
                  </a:endParaRPr>
                </a:p>
              </p:txBody>
            </p:sp>
            <p:sp>
              <p:nvSpPr>
                <p:cNvPr id="66" name="TextBox 65"/>
                <p:cNvSpPr txBox="1"/>
                <p:nvPr/>
              </p:nvSpPr>
              <p:spPr>
                <a:xfrm>
                  <a:off x="8756826" y="511769"/>
                  <a:ext cx="1154163"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t>Outcomes</a:t>
                  </a:r>
                  <a:endParaRPr kumimoji="0" lang="en-GB" sz="1800" b="0" i="0" u="none" strike="noStrike" cap="none" spc="0" normalizeH="0" baseline="0" dirty="0">
                    <a:ln>
                      <a:noFill/>
                    </a:ln>
                    <a:solidFill>
                      <a:srgbClr val="000000"/>
                    </a:solidFill>
                    <a:effectLst/>
                    <a:uFillTx/>
                    <a:latin typeface="+mn-lt"/>
                    <a:ea typeface="+mn-ea"/>
                    <a:cs typeface="+mn-cs"/>
                    <a:sym typeface="Helvetica Neue Light"/>
                  </a:endParaRPr>
                </a:p>
              </p:txBody>
            </p:sp>
            <p:cxnSp>
              <p:nvCxnSpPr>
                <p:cNvPr id="67" name="Straight Connector 66"/>
                <p:cNvCxnSpPr/>
                <p:nvPr/>
              </p:nvCxnSpPr>
              <p:spPr>
                <a:xfrm flipV="1">
                  <a:off x="8858345" y="858693"/>
                  <a:ext cx="2560426" cy="1581"/>
                </a:xfrm>
                <a:prstGeom prst="line">
                  <a:avLst/>
                </a:prstGeom>
                <a:noFill/>
                <a:ln w="12700" cap="flat">
                  <a:solidFill>
                    <a:schemeClr val="tx2">
                      <a:lumMod val="40000"/>
                      <a:lumOff val="60000"/>
                    </a:schemeClr>
                  </a:solidFill>
                  <a:prstDash val="solid"/>
                  <a:miter lim="400000"/>
                </a:ln>
                <a:effectLst/>
                <a:sp3d/>
              </p:spPr>
              <p:style>
                <a:lnRef idx="0">
                  <a:scrgbClr r="0" g="0" b="0"/>
                </a:lnRef>
                <a:fillRef idx="0">
                  <a:scrgbClr r="0" g="0" b="0"/>
                </a:fillRef>
                <a:effectRef idx="0">
                  <a:scrgbClr r="0" g="0" b="0"/>
                </a:effectRef>
                <a:fontRef idx="none"/>
              </p:style>
            </p:cxnSp>
            <p:sp>
              <p:nvSpPr>
                <p:cNvPr id="7" name="Rectangle 6"/>
                <p:cNvSpPr/>
                <p:nvPr/>
              </p:nvSpPr>
              <p:spPr>
                <a:xfrm>
                  <a:off x="8862248" y="3754469"/>
                  <a:ext cx="2185260" cy="860739"/>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10" name="TextBox 109"/>
                <p:cNvSpPr txBox="1"/>
                <p:nvPr/>
              </p:nvSpPr>
              <p:spPr>
                <a:xfrm>
                  <a:off x="8912336" y="3777255"/>
                  <a:ext cx="2160975" cy="7489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Increased access</a:t>
                  </a:r>
                  <a:r>
                    <a:rPr lang="en-GB" sz="1400" dirty="0"/>
                    <a:t> to affordable, reliable and modern  sources</a:t>
                  </a:r>
                  <a:endParaRPr kumimoji="0" lang="en-GB" sz="1400" i="0" u="none" strike="noStrike" cap="none" spc="0" normalizeH="0" baseline="0" dirty="0">
                    <a:ln>
                      <a:noFill/>
                    </a:ln>
                    <a:solidFill>
                      <a:srgbClr val="000000"/>
                    </a:solidFill>
                    <a:effectLst/>
                    <a:uFillTx/>
                    <a:sym typeface="Helvetica Neue Light"/>
                  </a:endParaRPr>
                </a:p>
              </p:txBody>
            </p:sp>
            <p:sp>
              <p:nvSpPr>
                <p:cNvPr id="74" name="Rectangle 73"/>
                <p:cNvSpPr/>
                <p:nvPr/>
              </p:nvSpPr>
              <p:spPr>
                <a:xfrm>
                  <a:off x="370218" y="7808243"/>
                  <a:ext cx="2462376" cy="830997"/>
                </a:xfrm>
                <a:prstGeom prst="rect">
                  <a:avLst/>
                </a:prstGeom>
                <a:noFill/>
              </p:spPr>
              <p:txBody>
                <a:bodyPr wrap="square">
                  <a:spAutoFit/>
                </a:bodyPr>
                <a:lstStyle/>
                <a:p>
                  <a:pPr marL="171450" indent="-171450" algn="l">
                    <a:buFont typeface="Arial" panose="020B0604020202020204" pitchFamily="34" charset="0"/>
                    <a:buChar char="•"/>
                  </a:pPr>
                  <a:r>
                    <a:rPr lang="en-GB" sz="1200" dirty="0">
                      <a:solidFill>
                        <a:srgbClr val="376092"/>
                      </a:solidFill>
                      <a:latin typeface="+mj-lt"/>
                      <a:ea typeface="Times New Roman" panose="02020603050405020304" pitchFamily="18" charset="0"/>
                      <a:cs typeface="Calibri" panose="020F0502020204030204" pitchFamily="34" charset="0"/>
                    </a:rPr>
                    <a:t>Adequate time e.g. capacity, knowledge and funds in energy available at HQ and delegation level</a:t>
                  </a:r>
                </a:p>
              </p:txBody>
            </p:sp>
            <p:sp>
              <p:nvSpPr>
                <p:cNvPr id="76" name="Rectangle 75"/>
                <p:cNvSpPr/>
                <p:nvPr/>
              </p:nvSpPr>
              <p:spPr>
                <a:xfrm>
                  <a:off x="8789220" y="7508577"/>
                  <a:ext cx="3847695" cy="830997"/>
                </a:xfrm>
                <a:prstGeom prst="rect">
                  <a:avLst/>
                </a:prstGeom>
                <a:noFill/>
              </p:spPr>
              <p:txBody>
                <a:bodyPr wrap="square">
                  <a:spAutoFit/>
                </a:bodyPr>
                <a:lstStyle/>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Increased access, RE/EE  contributes to the wider EU development agenda (e.g. that renewable energy is promoted where it is applicable and affordable)</a:t>
                  </a:r>
                </a:p>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Energy investment are pro-poor and pro-gender</a:t>
                  </a:r>
                </a:p>
              </p:txBody>
            </p:sp>
            <p:sp>
              <p:nvSpPr>
                <p:cNvPr id="27" name="Freeform: Shape 26"/>
                <p:cNvSpPr/>
                <p:nvPr/>
              </p:nvSpPr>
              <p:spPr>
                <a:xfrm>
                  <a:off x="9261661" y="6914991"/>
                  <a:ext cx="2331720" cy="748551"/>
                </a:xfrm>
                <a:custGeom>
                  <a:avLst/>
                  <a:gdLst>
                    <a:gd name="connsiteX0" fmla="*/ 0 w 2331720"/>
                    <a:gd name="connsiteY0" fmla="*/ 167640 h 748551"/>
                    <a:gd name="connsiteX1" fmla="*/ 1066800 w 2331720"/>
                    <a:gd name="connsiteY1" fmla="*/ 746760 h 748551"/>
                    <a:gd name="connsiteX2" fmla="*/ 2331720 w 2331720"/>
                    <a:gd name="connsiteY2" fmla="*/ 0 h 748551"/>
                    <a:gd name="connsiteX3" fmla="*/ 2331720 w 2331720"/>
                    <a:gd name="connsiteY3" fmla="*/ 0 h 748551"/>
                  </a:gdLst>
                  <a:ahLst/>
                  <a:cxnLst>
                    <a:cxn ang="0">
                      <a:pos x="connsiteX0" y="connsiteY0"/>
                    </a:cxn>
                    <a:cxn ang="0">
                      <a:pos x="connsiteX1" y="connsiteY1"/>
                    </a:cxn>
                    <a:cxn ang="0">
                      <a:pos x="connsiteX2" y="connsiteY2"/>
                    </a:cxn>
                    <a:cxn ang="0">
                      <a:pos x="connsiteX3" y="connsiteY3"/>
                    </a:cxn>
                  </a:cxnLst>
                  <a:rect l="l" t="t" r="r" b="b"/>
                  <a:pathLst>
                    <a:path w="2331720" h="748551">
                      <a:moveTo>
                        <a:pt x="0" y="167640"/>
                      </a:moveTo>
                      <a:cubicBezTo>
                        <a:pt x="339090" y="471170"/>
                        <a:pt x="678180" y="774700"/>
                        <a:pt x="1066800" y="746760"/>
                      </a:cubicBezTo>
                      <a:cubicBezTo>
                        <a:pt x="1455420" y="718820"/>
                        <a:pt x="2331720" y="0"/>
                        <a:pt x="2331720" y="0"/>
                      </a:cubicBezTo>
                      <a:lnTo>
                        <a:pt x="2331720" y="0"/>
                      </a:lnTo>
                    </a:path>
                  </a:pathLst>
                </a:cu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GB" sz="1800" b="0" i="0" u="none" strike="noStrike" cap="none" spc="0" normalizeH="0" baseline="0" dirty="0">
                    <a:ln>
                      <a:noFill/>
                    </a:ln>
                    <a:solidFill>
                      <a:srgbClr val="000000"/>
                    </a:solidFill>
                    <a:effectLst/>
                    <a:uFillTx/>
                  </a:endParaRPr>
                </a:p>
              </p:txBody>
            </p:sp>
            <p:cxnSp>
              <p:nvCxnSpPr>
                <p:cNvPr id="33" name="Straight Arrow Connector 32"/>
                <p:cNvCxnSpPr/>
                <p:nvPr/>
              </p:nvCxnSpPr>
              <p:spPr>
                <a:xfrm>
                  <a:off x="9920845" y="6992143"/>
                  <a:ext cx="487680" cy="533314"/>
                </a:xfrm>
                <a:prstGeom prst="straightConnector1">
                  <a:avLst/>
                </a:prstGeom>
                <a:noFill/>
                <a:ln w="57150" cap="flat">
                  <a:solidFill>
                    <a:srgbClr val="ABABAB"/>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1" name="Straight Arrow Connector 80"/>
                <p:cNvCxnSpPr/>
                <p:nvPr/>
              </p:nvCxnSpPr>
              <p:spPr>
                <a:xfrm flipV="1">
                  <a:off x="11256211" y="6992143"/>
                  <a:ext cx="488914" cy="517766"/>
                </a:xfrm>
                <a:prstGeom prst="straightConnector1">
                  <a:avLst/>
                </a:prstGeom>
                <a:noFill/>
                <a:ln w="57150" cap="flat">
                  <a:solidFill>
                    <a:srgbClr val="ABABAB"/>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6" name="Straight Arrow Connector 85"/>
                <p:cNvCxnSpPr/>
                <p:nvPr/>
              </p:nvCxnSpPr>
              <p:spPr>
                <a:xfrm flipV="1">
                  <a:off x="8282538" y="6992143"/>
                  <a:ext cx="488914" cy="517766"/>
                </a:xfrm>
                <a:prstGeom prst="straightConnector1">
                  <a:avLst/>
                </a:prstGeom>
                <a:noFill/>
                <a:ln w="57150" cap="flat">
                  <a:solidFill>
                    <a:srgbClr val="ABABAB"/>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7" name="Straight Arrow Connector 86"/>
                <p:cNvCxnSpPr/>
                <p:nvPr/>
              </p:nvCxnSpPr>
              <p:spPr>
                <a:xfrm>
                  <a:off x="1197611" y="7105143"/>
                  <a:ext cx="487680" cy="533314"/>
                </a:xfrm>
                <a:prstGeom prst="straightConnector1">
                  <a:avLst/>
                </a:prstGeom>
                <a:noFill/>
                <a:ln w="57150" cap="flat">
                  <a:solidFill>
                    <a:srgbClr val="ABABAB"/>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78" name="Oval 36"/>
                <p:cNvSpPr/>
                <p:nvPr/>
              </p:nvSpPr>
              <p:spPr>
                <a:xfrm>
                  <a:off x="5081433" y="4864497"/>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3</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84" name="Rectangle 83"/>
                <p:cNvSpPr/>
                <p:nvPr/>
              </p:nvSpPr>
              <p:spPr>
                <a:xfrm>
                  <a:off x="2900992" y="7458505"/>
                  <a:ext cx="5888228" cy="1569660"/>
                </a:xfrm>
                <a:prstGeom prst="rect">
                  <a:avLst/>
                </a:prstGeom>
                <a:noFill/>
              </p:spPr>
              <p:txBody>
                <a:bodyPr wrap="square">
                  <a:spAutoFit/>
                </a:bodyPr>
                <a:lstStyle/>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Partner countries are committed to energy reforms that benefit their population</a:t>
                  </a:r>
                </a:p>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Platforms/networks play a critical role for the achievement of energy outcomes</a:t>
                  </a:r>
                </a:p>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EU energy interventions are country/demand driven</a:t>
                  </a:r>
                </a:p>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Technical Assistance can accelerate energy reform/goals</a:t>
                  </a:r>
                </a:p>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EU grants  and innovative finance can address market failures </a:t>
                  </a:r>
                </a:p>
                <a:p>
                  <a:pPr marL="93663" indent="-93663" algn="l">
                    <a:buFont typeface="Arial"/>
                    <a:buChar char="•"/>
                  </a:pPr>
                  <a:r>
                    <a:rPr lang="en-GB" sz="1200" dirty="0">
                      <a:solidFill>
                        <a:srgbClr val="376092"/>
                      </a:solidFill>
                      <a:latin typeface="+mj-lt"/>
                      <a:ea typeface="Times New Roman" panose="02020603050405020304" pitchFamily="18" charset="0"/>
                      <a:cs typeface="Calibri" panose="020F0502020204030204" pitchFamily="34" charset="0"/>
                    </a:rPr>
                    <a:t>Civil society, private and public sector change their behaviour /operations in response to EU intervention/support </a:t>
                  </a:r>
                </a:p>
                <a:p>
                  <a:pPr marL="93663" indent="-93663" algn="l">
                    <a:buFont typeface="Arial"/>
                    <a:buChar char="•"/>
                  </a:pPr>
                  <a:r>
                    <a:rPr lang="en-GB" sz="1200" dirty="0">
                      <a:solidFill>
                        <a:srgbClr val="376092"/>
                      </a:solidFill>
                      <a:ea typeface="Times New Roman" panose="02020603050405020304" pitchFamily="18" charset="0"/>
                      <a:cs typeface="Calibri" panose="020F0502020204030204" pitchFamily="34" charset="0"/>
                    </a:rPr>
                    <a:t>Users and decision makes are well informed about the business case for EE</a:t>
                  </a:r>
                  <a:endParaRPr lang="en-GB" sz="1200" dirty="0">
                    <a:solidFill>
                      <a:srgbClr val="376092"/>
                    </a:solidFill>
                    <a:latin typeface="+mj-lt"/>
                    <a:ea typeface="Times New Roman" panose="02020603050405020304" pitchFamily="18" charset="0"/>
                    <a:cs typeface="Calibri" panose="020F0502020204030204" pitchFamily="34" charset="0"/>
                  </a:endParaRPr>
                </a:p>
              </p:txBody>
            </p:sp>
            <p:sp>
              <p:nvSpPr>
                <p:cNvPr id="89" name="Oval 36"/>
                <p:cNvSpPr/>
                <p:nvPr/>
              </p:nvSpPr>
              <p:spPr>
                <a:xfrm>
                  <a:off x="6169799" y="968278"/>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2</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90" name="Oval 36"/>
                <p:cNvSpPr/>
                <p:nvPr/>
              </p:nvSpPr>
              <p:spPr>
                <a:xfrm>
                  <a:off x="6166906" y="1335004"/>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3</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91" name="Oval 36"/>
                <p:cNvSpPr/>
                <p:nvPr/>
              </p:nvSpPr>
              <p:spPr>
                <a:xfrm>
                  <a:off x="6169799" y="1653533"/>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4</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92" name="Oval 36"/>
                <p:cNvSpPr/>
                <p:nvPr/>
              </p:nvSpPr>
              <p:spPr>
                <a:xfrm>
                  <a:off x="6179614" y="2027935"/>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5</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8" name="TextBox 7"/>
                <p:cNvSpPr txBox="1"/>
                <p:nvPr/>
              </p:nvSpPr>
              <p:spPr>
                <a:xfrm>
                  <a:off x="4457936" y="984747"/>
                  <a:ext cx="162801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GB" sz="1400" b="0" i="0" u="none" strike="noStrike" cap="none" spc="0" normalizeH="0" baseline="0" dirty="0">
                      <a:ln>
                        <a:noFill/>
                      </a:ln>
                      <a:solidFill>
                        <a:srgbClr val="000000"/>
                      </a:solidFill>
                      <a:effectLst/>
                      <a:uFillTx/>
                      <a:latin typeface="+mn-lt"/>
                      <a:ea typeface="+mn-ea"/>
                      <a:cs typeface="+mn-cs"/>
                      <a:sym typeface="Helvetica Neue Light"/>
                    </a:rPr>
                    <a:t>Strategic</a:t>
                  </a:r>
                  <a:r>
                    <a:rPr kumimoji="0" lang="en-GB" sz="1400" b="0" i="0" u="none" strike="noStrike" cap="none" spc="0" normalizeH="0" dirty="0">
                      <a:ln>
                        <a:noFill/>
                      </a:ln>
                      <a:solidFill>
                        <a:srgbClr val="000000"/>
                      </a:solidFill>
                      <a:effectLst/>
                      <a:uFillTx/>
                      <a:latin typeface="+mn-lt"/>
                      <a:ea typeface="+mn-ea"/>
                      <a:cs typeface="+mn-cs"/>
                      <a:sym typeface="Helvetica Neue Light"/>
                    </a:rPr>
                    <a:t> relevance</a:t>
                  </a:r>
                  <a:endParaRPr kumimoji="0" lang="en-GB" sz="1400" b="0"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93" name="Oval 36"/>
                <p:cNvSpPr/>
                <p:nvPr/>
              </p:nvSpPr>
              <p:spPr>
                <a:xfrm>
                  <a:off x="4145753" y="1346957"/>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i="0" u="none" strike="noStrike" kern="1200" cap="none" spc="0" baseline="0" dirty="0">
                      <a:solidFill>
                        <a:srgbClr val="FFFFFF"/>
                      </a:solidFill>
                      <a:uFillTx/>
                      <a:latin typeface="Arial" pitchFamily="34"/>
                      <a:ea typeface="ＭＳ Ｐゴシック" pitchFamily="34"/>
                      <a:cs typeface=""/>
                    </a:rPr>
                    <a:t>6</a:t>
                  </a:r>
                </a:p>
              </p:txBody>
            </p:sp>
            <p:sp>
              <p:nvSpPr>
                <p:cNvPr id="94" name="TextBox 93"/>
                <p:cNvSpPr txBox="1"/>
                <p:nvPr/>
              </p:nvSpPr>
              <p:spPr>
                <a:xfrm>
                  <a:off x="4466889" y="1353047"/>
                  <a:ext cx="162801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dirty="0"/>
                    <a:t>Efficiency</a:t>
                  </a:r>
                  <a:endParaRPr kumimoji="0" lang="en-GB" sz="1400" b="0"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98" name="Oval 36"/>
                <p:cNvSpPr/>
                <p:nvPr/>
              </p:nvSpPr>
              <p:spPr>
                <a:xfrm>
                  <a:off x="4136800" y="1677226"/>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chemeClr val="tx2"/>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kern="1200" dirty="0">
                      <a:solidFill>
                        <a:srgbClr val="FFFFFF"/>
                      </a:solidFill>
                      <a:latin typeface="Arial" pitchFamily="34"/>
                      <a:ea typeface="ＭＳ Ｐゴシック" pitchFamily="34"/>
                      <a:cs typeface=""/>
                    </a:rPr>
                    <a:t>7</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101" name="TextBox 100"/>
                <p:cNvSpPr txBox="1"/>
                <p:nvPr/>
              </p:nvSpPr>
              <p:spPr>
                <a:xfrm>
                  <a:off x="4457936" y="1683316"/>
                  <a:ext cx="162801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dirty="0"/>
                    <a:t>3 C’s</a:t>
                  </a:r>
                  <a:endParaRPr kumimoji="0" lang="en-GB" sz="1400" b="0"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106" name="TextBox 105"/>
                <p:cNvSpPr txBox="1"/>
                <p:nvPr/>
              </p:nvSpPr>
              <p:spPr>
                <a:xfrm>
                  <a:off x="6596383" y="996791"/>
                  <a:ext cx="162801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dirty="0"/>
                    <a:t>Policy/reforms </a:t>
                  </a:r>
                  <a:endParaRPr kumimoji="0" lang="en-GB" sz="1400" b="0"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107" name="TextBox 106"/>
                <p:cNvSpPr txBox="1"/>
                <p:nvPr/>
              </p:nvSpPr>
              <p:spPr>
                <a:xfrm>
                  <a:off x="6609246" y="1314616"/>
                  <a:ext cx="162801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dirty="0"/>
                    <a:t>TA/capacity </a:t>
                  </a:r>
                  <a:endParaRPr kumimoji="0" lang="en-GB" sz="1400" b="0"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108" name="TextBox 107"/>
                <p:cNvSpPr txBox="1"/>
                <p:nvPr/>
              </p:nvSpPr>
              <p:spPr>
                <a:xfrm>
                  <a:off x="6596382" y="1682327"/>
                  <a:ext cx="2534945"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dirty="0"/>
                    <a:t>Conventional investment finance </a:t>
                  </a:r>
                  <a:endParaRPr kumimoji="0" lang="en-GB" sz="1400" b="0"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109" name="TextBox 108"/>
                <p:cNvSpPr txBox="1"/>
                <p:nvPr/>
              </p:nvSpPr>
              <p:spPr>
                <a:xfrm>
                  <a:off x="6586567" y="2024738"/>
                  <a:ext cx="2675094"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dirty="0"/>
                    <a:t>Innovative investment finance  </a:t>
                  </a:r>
                  <a:endParaRPr kumimoji="0" lang="en-GB" sz="1400" b="0" i="0" u="none" strike="noStrike" cap="none" spc="0" normalizeH="0" baseline="0" dirty="0">
                    <a:ln>
                      <a:noFill/>
                    </a:ln>
                    <a:solidFill>
                      <a:srgbClr val="000000"/>
                    </a:solidFill>
                    <a:effectLst/>
                    <a:uFillTx/>
                    <a:latin typeface="+mn-lt"/>
                    <a:ea typeface="+mn-ea"/>
                    <a:cs typeface="+mn-cs"/>
                    <a:sym typeface="Helvetica Neue Light"/>
                  </a:endParaRPr>
                </a:p>
              </p:txBody>
            </p:sp>
            <p:sp>
              <p:nvSpPr>
                <p:cNvPr id="14" name="Rectangle: Rounded Corners 13"/>
                <p:cNvSpPr/>
                <p:nvPr/>
              </p:nvSpPr>
              <p:spPr>
                <a:xfrm>
                  <a:off x="3996241" y="968278"/>
                  <a:ext cx="5586597" cy="1529708"/>
                </a:xfrm>
                <a:prstGeom prst="roundRect">
                  <a:avLst/>
                </a:prstGeom>
                <a:no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18" name="Rectangle 117"/>
                <p:cNvSpPr/>
                <p:nvPr/>
              </p:nvSpPr>
              <p:spPr>
                <a:xfrm>
                  <a:off x="2930046" y="3198786"/>
                  <a:ext cx="2306657" cy="519331"/>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19" name="TextBox 118"/>
                <p:cNvSpPr txBox="1"/>
                <p:nvPr/>
              </p:nvSpPr>
              <p:spPr>
                <a:xfrm>
                  <a:off x="2947698" y="3272271"/>
                  <a:ext cx="219472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Policy and reform studies </a:t>
                  </a:r>
                  <a:endParaRPr kumimoji="0" lang="en-GB" sz="1400" i="0" u="none" strike="noStrike" cap="none" spc="0" normalizeH="0" baseline="0" dirty="0">
                    <a:ln>
                      <a:noFill/>
                    </a:ln>
                    <a:solidFill>
                      <a:srgbClr val="000000"/>
                    </a:solidFill>
                    <a:effectLst/>
                    <a:uFillTx/>
                    <a:sym typeface="Helvetica Neue Light"/>
                  </a:endParaRPr>
                </a:p>
              </p:txBody>
            </p:sp>
            <p:sp>
              <p:nvSpPr>
                <p:cNvPr id="124" name="Rectangle 123"/>
                <p:cNvSpPr/>
                <p:nvPr/>
              </p:nvSpPr>
              <p:spPr>
                <a:xfrm>
                  <a:off x="2930046" y="3799863"/>
                  <a:ext cx="2306657" cy="519331"/>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25" name="TextBox 124"/>
                <p:cNvSpPr txBox="1"/>
                <p:nvPr/>
              </p:nvSpPr>
              <p:spPr>
                <a:xfrm>
                  <a:off x="2947698" y="3765627"/>
                  <a:ext cx="219472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Raised awareness through networks and forums  </a:t>
                  </a:r>
                  <a:endParaRPr kumimoji="0" lang="en-GB" sz="1400" i="0" u="none" strike="noStrike" cap="none" spc="0" normalizeH="0" baseline="0" dirty="0">
                    <a:ln>
                      <a:noFill/>
                    </a:ln>
                    <a:solidFill>
                      <a:srgbClr val="000000"/>
                    </a:solidFill>
                    <a:effectLst/>
                    <a:uFillTx/>
                    <a:sym typeface="Helvetica Neue Light"/>
                  </a:endParaRPr>
                </a:p>
              </p:txBody>
            </p:sp>
            <p:grpSp>
              <p:nvGrpSpPr>
                <p:cNvPr id="126" name="Group 125"/>
                <p:cNvGrpSpPr/>
                <p:nvPr/>
              </p:nvGrpSpPr>
              <p:grpSpPr>
                <a:xfrm>
                  <a:off x="2920659" y="5419992"/>
                  <a:ext cx="2306657" cy="858640"/>
                  <a:chOff x="2873345" y="4560775"/>
                  <a:chExt cx="2306657" cy="987838"/>
                </a:xfrm>
              </p:grpSpPr>
              <p:sp>
                <p:nvSpPr>
                  <p:cNvPr id="127" name="Rectangle 126"/>
                  <p:cNvSpPr/>
                  <p:nvPr/>
                </p:nvSpPr>
                <p:spPr>
                  <a:xfrm>
                    <a:off x="2873345" y="4560775"/>
                    <a:ext cx="2306657" cy="987838"/>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28" name="TextBox 127"/>
                  <p:cNvSpPr txBox="1"/>
                  <p:nvPr/>
                </p:nvSpPr>
                <p:spPr>
                  <a:xfrm>
                    <a:off x="2918007" y="4644621"/>
                    <a:ext cx="2260458" cy="8616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GB" sz="1400" b="1" dirty="0"/>
                      <a:t>Conventional grant financed projects - </a:t>
                    </a:r>
                    <a:r>
                      <a:rPr lang="en-GB" sz="1400" dirty="0"/>
                      <a:t>access, renewable energy and energy efficiency</a:t>
                    </a:r>
                    <a:endParaRPr kumimoji="0" lang="en-GB" sz="1400" i="0" u="none" strike="noStrike" cap="none" spc="0" normalizeH="0" baseline="0" dirty="0">
                      <a:ln>
                        <a:noFill/>
                      </a:ln>
                      <a:solidFill>
                        <a:srgbClr val="000000"/>
                      </a:solidFill>
                      <a:effectLst/>
                      <a:uFillTx/>
                      <a:sym typeface="Helvetica Neue Light"/>
                    </a:endParaRPr>
                  </a:p>
                </p:txBody>
              </p:sp>
            </p:grpSp>
            <p:cxnSp>
              <p:nvCxnSpPr>
                <p:cNvPr id="129" name="Straight Connector 128"/>
                <p:cNvCxnSpPr>
                  <a:stCxn id="124" idx="1"/>
                  <a:endCxn id="20" idx="3"/>
                </p:cNvCxnSpPr>
                <p:nvPr/>
              </p:nvCxnSpPr>
              <p:spPr>
                <a:xfrm flipH="1">
                  <a:off x="2780106" y="4059529"/>
                  <a:ext cx="149940" cy="652709"/>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30" name="Straight Connector 129"/>
                <p:cNvCxnSpPr>
                  <a:stCxn id="125" idx="1"/>
                  <a:endCxn id="17" idx="3"/>
                </p:cNvCxnSpPr>
                <p:nvPr/>
              </p:nvCxnSpPr>
              <p:spPr>
                <a:xfrm flipH="1" flipV="1">
                  <a:off x="2732696" y="3680879"/>
                  <a:ext cx="215002" cy="351488"/>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grpSp>
              <p:nvGrpSpPr>
                <p:cNvPr id="131" name="Group 130"/>
                <p:cNvGrpSpPr/>
                <p:nvPr/>
              </p:nvGrpSpPr>
              <p:grpSpPr>
                <a:xfrm>
                  <a:off x="2928509" y="6292135"/>
                  <a:ext cx="2308194" cy="964367"/>
                  <a:chOff x="2873345" y="4493792"/>
                  <a:chExt cx="2308194" cy="1109474"/>
                </a:xfrm>
              </p:grpSpPr>
              <p:sp>
                <p:nvSpPr>
                  <p:cNvPr id="132" name="Rectangle 131"/>
                  <p:cNvSpPr/>
                  <p:nvPr/>
                </p:nvSpPr>
                <p:spPr>
                  <a:xfrm>
                    <a:off x="2873345" y="4560775"/>
                    <a:ext cx="2306657" cy="987838"/>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33" name="TextBox 132"/>
                  <p:cNvSpPr txBox="1"/>
                  <p:nvPr/>
                </p:nvSpPr>
                <p:spPr>
                  <a:xfrm>
                    <a:off x="2921081" y="4493792"/>
                    <a:ext cx="2260458" cy="11094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GB" sz="1400" b="1" dirty="0"/>
                      <a:t>Private and public finance mobilised for investment </a:t>
                    </a:r>
                    <a:r>
                      <a:rPr lang="en-GB" sz="1400" dirty="0"/>
                      <a:t>– through risk mitigation and demonstration of  viability </a:t>
                    </a:r>
                    <a:endParaRPr kumimoji="0" lang="en-GB" sz="1400" i="0" u="none" strike="noStrike" cap="none" spc="0" normalizeH="0" baseline="0" dirty="0">
                      <a:ln>
                        <a:noFill/>
                      </a:ln>
                      <a:solidFill>
                        <a:srgbClr val="000000"/>
                      </a:solidFill>
                      <a:effectLst/>
                      <a:uFillTx/>
                      <a:sym typeface="Helvetica Neue Light"/>
                    </a:endParaRPr>
                  </a:p>
                </p:txBody>
              </p:sp>
            </p:grpSp>
            <p:sp>
              <p:nvSpPr>
                <p:cNvPr id="55" name="Oval 36"/>
                <p:cNvSpPr/>
                <p:nvPr/>
              </p:nvSpPr>
              <p:spPr>
                <a:xfrm>
                  <a:off x="5086377" y="3574684"/>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2</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80" name="Oval 36"/>
                <p:cNvSpPr/>
                <p:nvPr/>
              </p:nvSpPr>
              <p:spPr>
                <a:xfrm>
                  <a:off x="5088457" y="5771027"/>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4</a:t>
                  </a:r>
                  <a:endParaRPr lang="en-GB" sz="1400" b="1" i="0" u="none" strike="noStrike" kern="1200" cap="none" spc="0" baseline="0" dirty="0">
                    <a:solidFill>
                      <a:srgbClr val="FFFFFF"/>
                    </a:solidFill>
                    <a:uFillTx/>
                    <a:latin typeface="Arial" pitchFamily="34"/>
                    <a:ea typeface="ＭＳ Ｐゴシック" pitchFamily="34"/>
                    <a:cs typeface=""/>
                  </a:endParaRPr>
                </a:p>
              </p:txBody>
            </p:sp>
            <p:sp>
              <p:nvSpPr>
                <p:cNvPr id="82" name="Oval 36"/>
                <p:cNvSpPr/>
                <p:nvPr/>
              </p:nvSpPr>
              <p:spPr>
                <a:xfrm>
                  <a:off x="5088457" y="6583412"/>
                  <a:ext cx="361387" cy="34030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C00000"/>
                </a:solidFill>
                <a:ln w="76196">
                  <a:solidFill>
                    <a:srgbClr val="FFFFFF"/>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1" dirty="0">
                      <a:solidFill>
                        <a:srgbClr val="FFFFFF"/>
                      </a:solidFill>
                      <a:latin typeface="Arial" pitchFamily="34"/>
                      <a:ea typeface="ＭＳ Ｐゴシック" pitchFamily="34"/>
                      <a:cs typeface=""/>
                    </a:rPr>
                    <a:t>5</a:t>
                  </a:r>
                  <a:endParaRPr lang="en-GB" sz="1400" b="1" i="0" u="none" strike="noStrike" kern="1200" cap="none" spc="0" baseline="0" dirty="0">
                    <a:solidFill>
                      <a:srgbClr val="FFFFFF"/>
                    </a:solidFill>
                    <a:uFillTx/>
                    <a:latin typeface="Arial" pitchFamily="34"/>
                    <a:ea typeface="ＭＳ Ｐゴシック" pitchFamily="34"/>
                    <a:cs typeface=""/>
                  </a:endParaRPr>
                </a:p>
              </p:txBody>
            </p:sp>
            <p:cxnSp>
              <p:nvCxnSpPr>
                <p:cNvPr id="134" name="Straight Connector 133"/>
                <p:cNvCxnSpPr>
                  <a:stCxn id="132" idx="1"/>
                  <a:endCxn id="21" idx="3"/>
                </p:cNvCxnSpPr>
                <p:nvPr/>
              </p:nvCxnSpPr>
              <p:spPr>
                <a:xfrm flipH="1" flipV="1">
                  <a:off x="2773922" y="5641888"/>
                  <a:ext cx="154587" cy="1137790"/>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35" name="Straight Connector 134"/>
                <p:cNvCxnSpPr>
                  <a:stCxn id="21" idx="3"/>
                  <a:endCxn id="16" idx="1"/>
                </p:cNvCxnSpPr>
                <p:nvPr/>
              </p:nvCxnSpPr>
              <p:spPr>
                <a:xfrm flipV="1">
                  <a:off x="2773922" y="4887330"/>
                  <a:ext cx="156124" cy="754558"/>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grpSp>
              <p:nvGrpSpPr>
                <p:cNvPr id="145" name="Group 144"/>
                <p:cNvGrpSpPr/>
                <p:nvPr/>
              </p:nvGrpSpPr>
              <p:grpSpPr>
                <a:xfrm>
                  <a:off x="5621810" y="5646270"/>
                  <a:ext cx="2392047" cy="595525"/>
                  <a:chOff x="5565109" y="5619759"/>
                  <a:chExt cx="2392047" cy="595525"/>
                </a:xfrm>
              </p:grpSpPr>
              <p:sp>
                <p:nvSpPr>
                  <p:cNvPr id="140" name="Rectangle 139"/>
                  <p:cNvSpPr/>
                  <p:nvPr/>
                </p:nvSpPr>
                <p:spPr>
                  <a:xfrm>
                    <a:off x="5565109" y="5619759"/>
                    <a:ext cx="2392047" cy="595525"/>
                  </a:xfrm>
                  <a:prstGeom prst="rect">
                    <a:avLst/>
                  </a:prstGeom>
                  <a:solidFill>
                    <a:schemeClr val="tx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3600" b="0" i="0" u="none" strike="noStrike" cap="none" spc="0" normalizeH="0" baseline="0" dirty="0">
                      <a:ln>
                        <a:noFill/>
                      </a:ln>
                      <a:solidFill>
                        <a:srgbClr val="FFFFFF"/>
                      </a:solidFill>
                      <a:effectLst/>
                      <a:uFillTx/>
                      <a:latin typeface="+mn-lt"/>
                      <a:ea typeface="+mn-ea"/>
                      <a:cs typeface="+mn-cs"/>
                      <a:sym typeface="Helvetica Neue Light"/>
                    </a:endParaRPr>
                  </a:p>
                </p:txBody>
              </p:sp>
              <p:sp>
                <p:nvSpPr>
                  <p:cNvPr id="141" name="TextBox 140"/>
                  <p:cNvSpPr txBox="1"/>
                  <p:nvPr/>
                </p:nvSpPr>
                <p:spPr>
                  <a:xfrm>
                    <a:off x="5605029" y="5645284"/>
                    <a:ext cx="235212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GB" sz="1400" b="1" dirty="0"/>
                      <a:t>Market based investment </a:t>
                    </a:r>
                    <a:r>
                      <a:rPr lang="en-GB" sz="1400" dirty="0"/>
                      <a:t>in RE/EE/ access increased</a:t>
                    </a:r>
                    <a:endParaRPr kumimoji="0" lang="en-GB" sz="1400" i="0" u="none" strike="noStrike" cap="none" spc="0" normalizeH="0" baseline="0" dirty="0">
                      <a:ln>
                        <a:noFill/>
                      </a:ln>
                      <a:solidFill>
                        <a:srgbClr val="000000"/>
                      </a:solidFill>
                      <a:effectLst/>
                      <a:uFillTx/>
                      <a:sym typeface="Helvetica Neue Light"/>
                    </a:endParaRPr>
                  </a:p>
                </p:txBody>
              </p:sp>
            </p:grpSp>
            <p:cxnSp>
              <p:nvCxnSpPr>
                <p:cNvPr id="144" name="Straight Arrow Connector 143"/>
                <p:cNvCxnSpPr/>
                <p:nvPr/>
              </p:nvCxnSpPr>
              <p:spPr>
                <a:xfrm flipH="1">
                  <a:off x="5407634" y="2938660"/>
                  <a:ext cx="2899" cy="384"/>
                </a:xfrm>
                <a:prstGeom prst="straightConnector1">
                  <a:avLst/>
                </a:prstGeom>
                <a:noFill/>
                <a:ln w="12700" cap="flat">
                  <a:solidFill>
                    <a:srgbClr val="ABABAB"/>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49" name="Straight Connector 148"/>
                <p:cNvCxnSpPr>
                  <a:stCxn id="4" idx="1"/>
                  <a:endCxn id="118" idx="3"/>
                </p:cNvCxnSpPr>
                <p:nvPr/>
              </p:nvCxnSpPr>
              <p:spPr>
                <a:xfrm flipH="1" flipV="1">
                  <a:off x="5236703" y="3458452"/>
                  <a:ext cx="395657" cy="197667"/>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52" name="Straight Connector 151"/>
                <p:cNvCxnSpPr>
                  <a:stCxn id="4" idx="1"/>
                  <a:endCxn id="124" idx="3"/>
                </p:cNvCxnSpPr>
                <p:nvPr/>
              </p:nvCxnSpPr>
              <p:spPr>
                <a:xfrm flipH="1">
                  <a:off x="5236703" y="3656119"/>
                  <a:ext cx="395657" cy="403410"/>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56" name="Straight Connector 155"/>
                <p:cNvCxnSpPr>
                  <a:stCxn id="9" idx="1"/>
                  <a:endCxn id="95" idx="3"/>
                </p:cNvCxnSpPr>
                <p:nvPr/>
              </p:nvCxnSpPr>
              <p:spPr>
                <a:xfrm flipH="1">
                  <a:off x="5235166" y="4480638"/>
                  <a:ext cx="397194" cy="427425"/>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60" name="Straight Connector 159"/>
                <p:cNvCxnSpPr>
                  <a:stCxn id="102" idx="1"/>
                  <a:endCxn id="80" idx="0"/>
                </p:cNvCxnSpPr>
                <p:nvPr/>
              </p:nvCxnSpPr>
              <p:spPr>
                <a:xfrm flipH="1">
                  <a:off x="5269151" y="5268611"/>
                  <a:ext cx="361673" cy="502416"/>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65" name="Straight Connector 164"/>
                <p:cNvCxnSpPr>
                  <a:stCxn id="140" idx="1"/>
                  <a:endCxn id="80" idx="0"/>
                </p:cNvCxnSpPr>
                <p:nvPr/>
              </p:nvCxnSpPr>
              <p:spPr>
                <a:xfrm flipH="1" flipV="1">
                  <a:off x="5269151" y="5771027"/>
                  <a:ext cx="352659" cy="173006"/>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66" name="Straight Connector 165"/>
                <p:cNvCxnSpPr>
                  <a:stCxn id="9" idx="1"/>
                  <a:endCxn id="124" idx="3"/>
                </p:cNvCxnSpPr>
                <p:nvPr/>
              </p:nvCxnSpPr>
              <p:spPr>
                <a:xfrm flipH="1" flipV="1">
                  <a:off x="5236703" y="4059529"/>
                  <a:ext cx="395657" cy="421109"/>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78" name="Straight Connector 177"/>
                <p:cNvCxnSpPr>
                  <a:stCxn id="140" idx="1"/>
                  <a:endCxn id="82" idx="0"/>
                </p:cNvCxnSpPr>
                <p:nvPr/>
              </p:nvCxnSpPr>
              <p:spPr>
                <a:xfrm flipH="1">
                  <a:off x="5269151" y="5944033"/>
                  <a:ext cx="352659" cy="639379"/>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pic>
              <p:nvPicPr>
                <p:cNvPr id="195" name="Picture 194"/>
                <p:cNvPicPr>
                  <a:picLocks noChangeAspect="1"/>
                </p:cNvPicPr>
                <p:nvPr/>
              </p:nvPicPr>
              <p:blipFill rotWithShape="1">
                <a:blip r:embed="rId3" cstate="print">
                  <a:extLst>
                    <a:ext uri="{28A0092B-C50C-407E-A947-70E740481C1C}">
                      <a14:useLocalDpi xmlns:a14="http://schemas.microsoft.com/office/drawing/2010/main" val="0"/>
                    </a:ext>
                  </a:extLst>
                </a:blip>
                <a:srcRect l="9437" t="5467" r="7536" b="21233"/>
                <a:stretch/>
              </p:blipFill>
              <p:spPr>
                <a:xfrm rot="21371040">
                  <a:off x="238809" y="5087414"/>
                  <a:ext cx="488401" cy="465119"/>
                </a:xfrm>
                <a:prstGeom prst="rect">
                  <a:avLst/>
                </a:prstGeom>
              </p:spPr>
            </p:pic>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037" y="4090966"/>
                  <a:ext cx="469907" cy="793797"/>
                </a:xfrm>
                <a:prstGeom prst="rect">
                  <a:avLst/>
                </a:prstGeom>
              </p:spPr>
            </p:pic>
            <p:cxnSp>
              <p:nvCxnSpPr>
                <p:cNvPr id="204" name="Straight Connector 203"/>
                <p:cNvCxnSpPr/>
                <p:nvPr/>
              </p:nvCxnSpPr>
              <p:spPr>
                <a:xfrm flipV="1">
                  <a:off x="5539961" y="850456"/>
                  <a:ext cx="2922512" cy="9818"/>
                </a:xfrm>
                <a:prstGeom prst="line">
                  <a:avLst/>
                </a:prstGeom>
                <a:noFill/>
                <a:ln w="12700" cap="flat">
                  <a:solidFill>
                    <a:schemeClr val="tx2">
                      <a:lumMod val="40000"/>
                      <a:lumOff val="60000"/>
                    </a:schemeClr>
                  </a:solidFill>
                  <a:prstDash val="solid"/>
                  <a:miter lim="400000"/>
                </a:ln>
                <a:effectLst/>
                <a:sp3d/>
              </p:spPr>
              <p:style>
                <a:lnRef idx="0">
                  <a:scrgbClr r="0" g="0" b="0"/>
                </a:lnRef>
                <a:fillRef idx="0">
                  <a:scrgbClr r="0" g="0" b="0"/>
                </a:fillRef>
                <a:effectRef idx="0">
                  <a:scrgbClr r="0" g="0" b="0"/>
                </a:effectRef>
                <a:fontRef idx="none"/>
              </p:style>
            </p:cxnSp>
            <p:sp>
              <p:nvSpPr>
                <p:cNvPr id="206" name="TextBox 205"/>
                <p:cNvSpPr txBox="1"/>
                <p:nvPr/>
              </p:nvSpPr>
              <p:spPr>
                <a:xfrm>
                  <a:off x="5458999" y="473212"/>
                  <a:ext cx="231473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t>Intermediate outcomes</a:t>
                  </a:r>
                  <a:endParaRPr kumimoji="0" lang="en-GB" sz="1800" b="0" i="0" u="none" strike="noStrike" cap="none" spc="0" normalizeH="0" baseline="0" dirty="0">
                    <a:ln>
                      <a:noFill/>
                    </a:ln>
                    <a:solidFill>
                      <a:srgbClr val="000000"/>
                    </a:solidFill>
                    <a:effectLst/>
                    <a:uFillTx/>
                    <a:latin typeface="+mn-lt"/>
                    <a:ea typeface="+mn-ea"/>
                    <a:cs typeface="+mn-cs"/>
                    <a:sym typeface="Helvetica Neue Light"/>
                  </a:endParaRPr>
                </a:p>
              </p:txBody>
            </p:sp>
            <p:cxnSp>
              <p:nvCxnSpPr>
                <p:cNvPr id="136" name="Straight Connector 135"/>
                <p:cNvCxnSpPr>
                  <a:stCxn id="102" idx="1"/>
                  <a:endCxn id="82" idx="0"/>
                </p:cNvCxnSpPr>
                <p:nvPr/>
              </p:nvCxnSpPr>
              <p:spPr>
                <a:xfrm flipH="1">
                  <a:off x="5269151" y="5268611"/>
                  <a:ext cx="361673" cy="1314801"/>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Arrow Connector 87"/>
                <p:cNvCxnSpPr/>
                <p:nvPr/>
              </p:nvCxnSpPr>
              <p:spPr>
                <a:xfrm flipV="1">
                  <a:off x="2295693" y="7119740"/>
                  <a:ext cx="488914" cy="517766"/>
                </a:xfrm>
                <a:prstGeom prst="straightConnector1">
                  <a:avLst/>
                </a:prstGeom>
                <a:noFill/>
                <a:ln w="57150" cap="flat">
                  <a:solidFill>
                    <a:srgbClr val="ABABAB"/>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37" name="Straight Arrow Connector 136"/>
                <p:cNvCxnSpPr/>
                <p:nvPr/>
              </p:nvCxnSpPr>
              <p:spPr>
                <a:xfrm>
                  <a:off x="5270135" y="7006130"/>
                  <a:ext cx="487680" cy="533314"/>
                </a:xfrm>
                <a:prstGeom prst="straightConnector1">
                  <a:avLst/>
                </a:prstGeom>
                <a:noFill/>
                <a:ln w="57150" cap="flat">
                  <a:solidFill>
                    <a:srgbClr val="ABABAB"/>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2" name="Oval 36"/>
                <p:cNvSpPr/>
                <p:nvPr/>
              </p:nvSpPr>
              <p:spPr>
                <a:xfrm>
                  <a:off x="7809308" y="4349690"/>
                  <a:ext cx="563346" cy="20764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3175">
                  <a:solidFill>
                    <a:srgbClr val="FF0000"/>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900" b="1" dirty="0">
                      <a:solidFill>
                        <a:schemeClr val="tx1"/>
                      </a:solidFill>
                      <a:latin typeface="Arial" pitchFamily="34"/>
                      <a:ea typeface="ＭＳ Ｐゴシック" pitchFamily="34"/>
                      <a:cs typeface=""/>
                    </a:rPr>
                    <a:t>JC 3.3</a:t>
                  </a:r>
                  <a:endParaRPr lang="en-GB" sz="900" b="1" i="0" u="none" strike="noStrike" kern="1200" cap="none" spc="0" baseline="0" dirty="0">
                    <a:solidFill>
                      <a:schemeClr val="tx1"/>
                    </a:solidFill>
                    <a:uFillTx/>
                    <a:latin typeface="Arial" pitchFamily="34"/>
                    <a:ea typeface="ＭＳ Ｐゴシック" pitchFamily="34"/>
                    <a:cs typeface=""/>
                  </a:endParaRPr>
                </a:p>
              </p:txBody>
            </p:sp>
            <p:cxnSp>
              <p:nvCxnSpPr>
                <p:cNvPr id="143" name="Straight Connector 142"/>
                <p:cNvCxnSpPr>
                  <a:stCxn id="124" idx="3"/>
                  <a:endCxn id="140" idx="1"/>
                </p:cNvCxnSpPr>
                <p:nvPr/>
              </p:nvCxnSpPr>
              <p:spPr>
                <a:xfrm>
                  <a:off x="5236703" y="4059529"/>
                  <a:ext cx="385107" cy="1884504"/>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46" name="Straight Connector 145"/>
                <p:cNvCxnSpPr>
                  <a:stCxn id="140" idx="1"/>
                  <a:endCxn id="78" idx="2"/>
                </p:cNvCxnSpPr>
                <p:nvPr/>
              </p:nvCxnSpPr>
              <p:spPr>
                <a:xfrm flipH="1" flipV="1">
                  <a:off x="5262127" y="5204806"/>
                  <a:ext cx="359683" cy="739227"/>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cxnSp>
              <p:nvCxnSpPr>
                <p:cNvPr id="147" name="Straight Connector 146"/>
                <p:cNvCxnSpPr>
                  <a:stCxn id="4" idx="1"/>
                  <a:endCxn id="78" idx="0"/>
                </p:cNvCxnSpPr>
                <p:nvPr/>
              </p:nvCxnSpPr>
              <p:spPr>
                <a:xfrm flipH="1">
                  <a:off x="5262127" y="3656119"/>
                  <a:ext cx="370233" cy="1208378"/>
                </a:xfrm>
                <a:prstGeom prst="line">
                  <a:avLst/>
                </a:prstGeom>
                <a:noFill/>
                <a:ln w="12700" cap="flat">
                  <a:solidFill>
                    <a:srgbClr val="ABABAB"/>
                  </a:solidFill>
                  <a:prstDash val="solid"/>
                  <a:miter lim="400000"/>
                </a:ln>
                <a:effectLst/>
                <a:sp3d/>
              </p:spPr>
              <p:style>
                <a:lnRef idx="0">
                  <a:scrgbClr r="0" g="0" b="0"/>
                </a:lnRef>
                <a:fillRef idx="0">
                  <a:scrgbClr r="0" g="0" b="0"/>
                </a:fillRef>
                <a:effectRef idx="0">
                  <a:scrgbClr r="0" g="0" b="0"/>
                </a:effectRef>
                <a:fontRef idx="none"/>
              </p:style>
            </p:cxnSp>
          </p:grpSp>
          <p:sp>
            <p:nvSpPr>
              <p:cNvPr id="148" name="Oval 36"/>
              <p:cNvSpPr/>
              <p:nvPr/>
            </p:nvSpPr>
            <p:spPr>
              <a:xfrm>
                <a:off x="7871993" y="5125289"/>
                <a:ext cx="563346" cy="20764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3175">
                <a:solidFill>
                  <a:srgbClr val="FF0000"/>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900" b="1" dirty="0">
                    <a:solidFill>
                      <a:schemeClr val="tx1"/>
                    </a:solidFill>
                    <a:latin typeface="Arial" pitchFamily="34"/>
                    <a:ea typeface="ＭＳ Ｐゴシック" pitchFamily="34"/>
                    <a:cs typeface=""/>
                  </a:rPr>
                  <a:t>JC 4.2</a:t>
                </a:r>
                <a:endParaRPr lang="en-GB" sz="900" b="1" i="0" u="none" strike="noStrike" kern="1200" cap="none" spc="0" baseline="0" dirty="0">
                  <a:solidFill>
                    <a:schemeClr val="tx1"/>
                  </a:solidFill>
                  <a:uFillTx/>
                  <a:latin typeface="Arial" pitchFamily="34"/>
                  <a:ea typeface="ＭＳ Ｐゴシック" pitchFamily="34"/>
                  <a:cs typeface=""/>
                </a:endParaRPr>
              </a:p>
            </p:txBody>
          </p:sp>
        </p:grpSp>
        <p:sp>
          <p:nvSpPr>
            <p:cNvPr id="150" name="Oval 36"/>
            <p:cNvSpPr/>
            <p:nvPr/>
          </p:nvSpPr>
          <p:spPr>
            <a:xfrm>
              <a:off x="10849383" y="4897958"/>
              <a:ext cx="563346" cy="20764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3175">
              <a:solidFill>
                <a:srgbClr val="FF0000"/>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900" b="1" dirty="0">
                  <a:solidFill>
                    <a:schemeClr val="tx1"/>
                  </a:solidFill>
                  <a:latin typeface="Arial" pitchFamily="34"/>
                  <a:ea typeface="ＭＳ Ｐゴシック" pitchFamily="34"/>
                  <a:cs typeface=""/>
                </a:rPr>
                <a:t>JC 4.3</a:t>
              </a:r>
              <a:endParaRPr lang="en-GB" sz="900" b="1" i="0" u="none" strike="noStrike" kern="1200" cap="none" spc="0" baseline="0" dirty="0">
                <a:solidFill>
                  <a:schemeClr val="tx1"/>
                </a:solidFill>
                <a:uFillTx/>
                <a:latin typeface="Arial" pitchFamily="34"/>
                <a:ea typeface="ＭＳ Ｐゴシック" pitchFamily="34"/>
                <a:cs typeface=""/>
              </a:endParaRPr>
            </a:p>
          </p:txBody>
        </p:sp>
        <p:sp>
          <p:nvSpPr>
            <p:cNvPr id="153" name="Oval 36"/>
            <p:cNvSpPr/>
            <p:nvPr/>
          </p:nvSpPr>
          <p:spPr>
            <a:xfrm>
              <a:off x="7871993" y="5840210"/>
              <a:ext cx="563346" cy="20764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3175">
              <a:solidFill>
                <a:srgbClr val="FF0000"/>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900" b="1" dirty="0">
                  <a:solidFill>
                    <a:schemeClr val="tx1"/>
                  </a:solidFill>
                  <a:latin typeface="Arial" pitchFamily="34"/>
                  <a:ea typeface="ＭＳ Ｐゴシック" pitchFamily="34"/>
                  <a:cs typeface=""/>
                </a:rPr>
                <a:t>JC 5.3</a:t>
              </a:r>
              <a:endParaRPr lang="en-GB" sz="900" b="1" i="0" u="none" strike="noStrike" kern="1200" cap="none" spc="0" baseline="0" dirty="0">
                <a:solidFill>
                  <a:schemeClr val="tx1"/>
                </a:solidFill>
                <a:uFillTx/>
                <a:latin typeface="Arial" pitchFamily="34"/>
                <a:ea typeface="ＭＳ Ｐゴシック" pitchFamily="34"/>
                <a:cs typeface=""/>
              </a:endParaRPr>
            </a:p>
          </p:txBody>
        </p:sp>
        <p:sp>
          <p:nvSpPr>
            <p:cNvPr id="154" name="Oval 36"/>
            <p:cNvSpPr/>
            <p:nvPr/>
          </p:nvSpPr>
          <p:spPr>
            <a:xfrm>
              <a:off x="7851398" y="3474848"/>
              <a:ext cx="563346" cy="20764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3175">
              <a:solidFill>
                <a:srgbClr val="FF0000"/>
              </a:solidFill>
              <a:prstDash val="solid"/>
              <a:round/>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900" b="1" dirty="0">
                  <a:solidFill>
                    <a:schemeClr val="tx1"/>
                  </a:solidFill>
                  <a:latin typeface="Arial" pitchFamily="34"/>
                  <a:ea typeface="ＭＳ Ｐゴシック" pitchFamily="34"/>
                  <a:cs typeface=""/>
                </a:rPr>
                <a:t>JC 2.2</a:t>
              </a:r>
              <a:endParaRPr lang="en-GB" sz="900" b="1" i="0" u="none" strike="noStrike" kern="1200" cap="none" spc="0" baseline="0" dirty="0">
                <a:solidFill>
                  <a:schemeClr val="tx1"/>
                </a:solidFill>
                <a:uFillTx/>
                <a:latin typeface="Arial" pitchFamily="34"/>
                <a:ea typeface="ＭＳ Ｐゴシック" pitchFamily="34"/>
                <a:cs typeface=""/>
              </a:endParaRPr>
            </a:p>
          </p:txBody>
        </p:sp>
      </p:grpSp>
      <p:sp>
        <p:nvSpPr>
          <p:cNvPr id="139" name="TextBox 1">
            <a:extLst>
              <a:ext uri="{FF2B5EF4-FFF2-40B4-BE49-F238E27FC236}">
                <a16:creationId xmlns:a16="http://schemas.microsoft.com/office/drawing/2014/main" id="{D2701E9C-C95B-41D0-8716-5BFC2BD65819}"/>
              </a:ext>
            </a:extLst>
          </p:cNvPr>
          <p:cNvSpPr txBox="1"/>
          <p:nvPr/>
        </p:nvSpPr>
        <p:spPr>
          <a:xfrm>
            <a:off x="-103582" y="-196153"/>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lgn="l"/>
            <a:endParaRPr lang="en-GB" sz="2000" b="1" dirty="0">
              <a:solidFill>
                <a:schemeClr val="tx2"/>
              </a:solidFill>
            </a:endParaRPr>
          </a:p>
          <a:p>
            <a:pPr marL="176213"/>
            <a:r>
              <a:rPr lang="en-GB" b="1" dirty="0">
                <a:solidFill>
                  <a:schemeClr val="tx2"/>
                </a:solidFill>
                <a:latin typeface="+mj-lt"/>
                <a:cs typeface="Times New Roman" panose="02020603050405020304" pitchFamily="18" charset="0"/>
              </a:rPr>
              <a:t>Intervention Logic</a:t>
            </a:r>
            <a:endParaRPr lang="en-GB" b="1" dirty="0">
              <a:solidFill>
                <a:schemeClr val="tx2"/>
              </a:solidFill>
              <a:latin typeface="+mj-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610643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Picture 107">
            <a:extLst>
              <a:ext uri="{FF2B5EF4-FFF2-40B4-BE49-F238E27FC236}">
                <a16:creationId xmlns:a16="http://schemas.microsoft.com/office/drawing/2014/main" id="{C9F93855-6506-4093-953B-98F101990B4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39169" y="3213847"/>
            <a:ext cx="10721138" cy="6239436"/>
          </a:xfrm>
          <a:prstGeom prst="rect">
            <a:avLst/>
          </a:prstGeom>
          <a:noFill/>
          <a:ln>
            <a:noFill/>
          </a:ln>
        </p:spPr>
      </p:pic>
      <p:sp>
        <p:nvSpPr>
          <p:cNvPr id="933" name="TextBox 1">
            <a:extLst>
              <a:ext uri="{FF2B5EF4-FFF2-40B4-BE49-F238E27FC236}">
                <a16:creationId xmlns:a16="http://schemas.microsoft.com/office/drawing/2014/main" id="{1F9A19BE-A211-427D-AF4F-5B7D951845BC}"/>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latin typeface="Times New Roman" panose="02020603050405020304" pitchFamily="18" charset="0"/>
              <a:cs typeface="Times New Roman" panose="02020603050405020304" pitchFamily="18" charset="0"/>
            </a:endParaRPr>
          </a:p>
          <a:p>
            <a:pPr marL="176213"/>
            <a:r>
              <a:rPr lang="en-GB" b="1" dirty="0">
                <a:solidFill>
                  <a:schemeClr val="tx2"/>
                </a:solidFill>
                <a:latin typeface="+mj-lt"/>
                <a:cs typeface="Times New Roman" panose="02020603050405020304" pitchFamily="18" charset="0"/>
              </a:rPr>
              <a:t>Fieldwork – Countries Visited</a:t>
            </a:r>
            <a:endParaRPr lang="en-GB" b="1" dirty="0">
              <a:solidFill>
                <a:schemeClr val="tx2"/>
              </a:solidFill>
              <a:latin typeface="+mj-lt"/>
              <a:ea typeface="Times New Roman" panose="02020603050405020304" pitchFamily="18" charset="0"/>
              <a:cs typeface="Times New Roman" panose="02020603050405020304" pitchFamily="18" charset="0"/>
            </a:endParaRPr>
          </a:p>
        </p:txBody>
      </p:sp>
      <p:sp>
        <p:nvSpPr>
          <p:cNvPr id="7" name="Arrow: Pentagon 6">
            <a:extLst>
              <a:ext uri="{FF2B5EF4-FFF2-40B4-BE49-F238E27FC236}">
                <a16:creationId xmlns:a16="http://schemas.microsoft.com/office/drawing/2014/main" id="{615F0340-06B6-4F1A-882C-E4358CBAA7B1}"/>
              </a:ext>
            </a:extLst>
          </p:cNvPr>
          <p:cNvSpPr/>
          <p:nvPr/>
        </p:nvSpPr>
        <p:spPr>
          <a:xfrm>
            <a:off x="1139168" y="1075764"/>
            <a:ext cx="10940772" cy="1922929"/>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2800" b="1" dirty="0">
                <a:solidFill>
                  <a:schemeClr val="tx1"/>
                </a:solidFill>
                <a:cs typeface="Times New Roman" panose="02020603050405020304" pitchFamily="18" charset="0"/>
              </a:rPr>
              <a:t>In-depth project analysis</a:t>
            </a:r>
          </a:p>
          <a:p>
            <a:pPr marL="457200" indent="-457200" algn="l">
              <a:buFont typeface="Wingdings" panose="05000000000000000000" pitchFamily="2" charset="2"/>
              <a:buChar char="ü"/>
            </a:pPr>
            <a:r>
              <a:rPr lang="en-GB" sz="2800" dirty="0">
                <a:solidFill>
                  <a:schemeClr val="tx1"/>
                </a:solidFill>
                <a:cs typeface="Times New Roman" panose="02020603050405020304" pitchFamily="18" charset="0"/>
              </a:rPr>
              <a:t>Desk sample: 62 projects covering all initiatives, ACP and Africa regions</a:t>
            </a:r>
          </a:p>
          <a:p>
            <a:pPr marL="457200" indent="-457200" algn="l">
              <a:buFont typeface="Wingdings" panose="05000000000000000000" pitchFamily="2" charset="2"/>
              <a:buChar char="ü"/>
            </a:pPr>
            <a:r>
              <a:rPr lang="en-GB" sz="2800" dirty="0">
                <a:solidFill>
                  <a:schemeClr val="tx1"/>
                </a:solidFill>
                <a:cs typeface="Times New Roman" panose="02020603050405020304" pitchFamily="18" charset="0"/>
              </a:rPr>
              <a:t>Field sample: 8 countries</a:t>
            </a:r>
          </a:p>
        </p:txBody>
      </p:sp>
    </p:spTree>
    <p:extLst>
      <p:ext uri="{BB962C8B-B14F-4D97-AF65-F5344CB8AC3E}">
        <p14:creationId xmlns:p14="http://schemas.microsoft.com/office/powerpoint/2010/main" val="217364892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55CDF0-56B9-4605-BD76-BB5287C289A7}"/>
              </a:ext>
            </a:extLst>
          </p:cNvPr>
          <p:cNvSpPr>
            <a:spLocks noGrp="1"/>
          </p:cNvSpPr>
          <p:nvPr>
            <p:ph type="sldNum" sz="quarter" idx="2"/>
          </p:nvPr>
        </p:nvSpPr>
        <p:spPr/>
        <p:txBody>
          <a:bodyPr/>
          <a:lstStyle/>
          <a:p>
            <a:fld id="{86CB4B4D-7CA3-9044-876B-883B54F8677D}" type="slidenum">
              <a:rPr lang="en-GB" smtClean="0"/>
              <a:pPr/>
              <a:t>5</a:t>
            </a:fld>
            <a:endParaRPr lang="en-GB"/>
          </a:p>
        </p:txBody>
      </p:sp>
      <p:sp>
        <p:nvSpPr>
          <p:cNvPr id="24" name="TextBox 1">
            <a:extLst>
              <a:ext uri="{FF2B5EF4-FFF2-40B4-BE49-F238E27FC236}">
                <a16:creationId xmlns:a16="http://schemas.microsoft.com/office/drawing/2014/main" id="{7BABB62C-0333-4104-82AE-13760744E088}"/>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latin typeface="Times New Roman" panose="02020603050405020304" pitchFamily="18" charset="0"/>
              <a:cs typeface="Times New Roman" panose="02020603050405020304" pitchFamily="18" charset="0"/>
            </a:endParaRPr>
          </a:p>
          <a:p>
            <a:pPr marL="176213"/>
            <a:r>
              <a:rPr lang="en-GB" b="1" dirty="0">
                <a:solidFill>
                  <a:schemeClr val="tx2"/>
                </a:solidFill>
                <a:latin typeface="+mj-lt"/>
                <a:cs typeface="Times New Roman" panose="02020603050405020304" pitchFamily="18" charset="0"/>
              </a:rPr>
              <a:t>C1 - </a:t>
            </a:r>
            <a:r>
              <a:rPr lang="en-GB" b="1" dirty="0">
                <a:solidFill>
                  <a:schemeClr val="tx2"/>
                </a:solidFill>
                <a:latin typeface="+mj-lt"/>
                <a:ea typeface="Times New Roman" panose="02020603050405020304" pitchFamily="18" charset="0"/>
                <a:cs typeface="Times New Roman" panose="02020603050405020304" pitchFamily="18" charset="0"/>
              </a:rPr>
              <a:t>Overall Conclusion  </a:t>
            </a:r>
          </a:p>
        </p:txBody>
      </p:sp>
      <p:sp>
        <p:nvSpPr>
          <p:cNvPr id="26" name="Rectangle 25">
            <a:extLst>
              <a:ext uri="{FF2B5EF4-FFF2-40B4-BE49-F238E27FC236}">
                <a16:creationId xmlns:a16="http://schemas.microsoft.com/office/drawing/2014/main" id="{063A8240-DE00-499A-A63D-19C05341D733}"/>
              </a:ext>
            </a:extLst>
          </p:cNvPr>
          <p:cNvSpPr/>
          <p:nvPr/>
        </p:nvSpPr>
        <p:spPr>
          <a:xfrm>
            <a:off x="1327427" y="4435252"/>
            <a:ext cx="10940772" cy="372022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tabLst>
                <a:tab pos="265430" algn="l"/>
              </a:tabLst>
            </a:pPr>
            <a:r>
              <a:rPr lang="en-US" sz="2800" b="1" dirty="0">
                <a:ln w="28575">
                  <a:solidFill>
                    <a:schemeClr val="tx2"/>
                  </a:solidFill>
                </a:ln>
                <a:solidFill>
                  <a:sysClr val="windowText" lastClr="000000"/>
                </a:solidFill>
                <a:cs typeface="Times New Roman" panose="02020603050405020304" pitchFamily="18" charset="0"/>
              </a:rPr>
              <a:t>+ </a:t>
            </a:r>
            <a:r>
              <a:rPr lang="en-US" sz="2800" dirty="0">
                <a:solidFill>
                  <a:sysClr val="windowText" lastClr="000000"/>
                </a:solidFill>
                <a:cs typeface="Times New Roman" panose="02020603050405020304" pitchFamily="18" charset="0"/>
              </a:rPr>
              <a:t>Geographic spread and number of interventions added value in scaling-up impacts towards the realization of the SE4All agenda.  </a:t>
            </a:r>
          </a:p>
          <a:p>
            <a:pPr algn="l">
              <a:tabLst>
                <a:tab pos="265430" algn="l"/>
              </a:tabLst>
            </a:pPr>
            <a:endParaRPr lang="en-US" sz="2800" dirty="0">
              <a:solidFill>
                <a:sysClr val="windowText" lastClr="000000"/>
              </a:solidFill>
              <a:cs typeface="Times New Roman" panose="02020603050405020304" pitchFamily="18" charset="0"/>
            </a:endParaRPr>
          </a:p>
          <a:p>
            <a:pPr algn="l">
              <a:tabLst>
                <a:tab pos="265430" algn="l"/>
              </a:tabLst>
            </a:pPr>
            <a:r>
              <a:rPr lang="en-GB" sz="2800" b="1" dirty="0">
                <a:ln w="28575">
                  <a:solidFill>
                    <a:schemeClr val="tx2"/>
                  </a:solidFill>
                </a:ln>
                <a:solidFill>
                  <a:sysClr val="windowText" lastClr="000000"/>
                </a:solidFill>
                <a:cs typeface="Times New Roman" panose="02020603050405020304" pitchFamily="18" charset="0"/>
              </a:rPr>
              <a:t>-</a:t>
            </a:r>
            <a:r>
              <a:rPr lang="en-GB" sz="2800" dirty="0">
                <a:solidFill>
                  <a:sysClr val="windowText" lastClr="000000"/>
                </a:solidFill>
                <a:cs typeface="Times New Roman" panose="02020603050405020304" pitchFamily="18" charset="0"/>
              </a:rPr>
              <a:t> The impact assumption that provision of improved energy would lead to improvements in welfare, growth and employment was not tested. </a:t>
            </a:r>
            <a:endParaRPr lang="fr-FR" sz="2800" dirty="0">
              <a:solidFill>
                <a:sysClr val="windowText" lastClr="000000"/>
              </a:solidFill>
              <a:cs typeface="Times New Roman" panose="02020603050405020304" pitchFamily="18" charset="0"/>
            </a:endParaRPr>
          </a:p>
        </p:txBody>
      </p:sp>
      <p:sp>
        <p:nvSpPr>
          <p:cNvPr id="25" name="Arrow: Pentagon 6">
            <a:extLst>
              <a:ext uri="{FF2B5EF4-FFF2-40B4-BE49-F238E27FC236}">
                <a16:creationId xmlns:a16="http://schemas.microsoft.com/office/drawing/2014/main" id="{F60A2A6F-F607-410F-8D56-D9872559350D}"/>
              </a:ext>
            </a:extLst>
          </p:cNvPr>
          <p:cNvSpPr/>
          <p:nvPr/>
        </p:nvSpPr>
        <p:spPr>
          <a:xfrm>
            <a:off x="1327427" y="1545505"/>
            <a:ext cx="10940772" cy="1667238"/>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dirty="0">
                <a:solidFill>
                  <a:schemeClr val="dk1"/>
                </a:solidFill>
                <a:cs typeface="Times New Roman" panose="02020603050405020304" pitchFamily="18" charset="0"/>
              </a:rPr>
              <a:t>A well-conceived cooperation:</a:t>
            </a:r>
          </a:p>
          <a:p>
            <a:pPr marL="457200" lvl="0" indent="-457200" algn="l">
              <a:buFont typeface="Wingdings" panose="05000000000000000000" pitchFamily="2" charset="2"/>
              <a:buChar char="ü"/>
              <a:tabLst>
                <a:tab pos="265430" algn="l"/>
              </a:tabLst>
            </a:pPr>
            <a:r>
              <a:rPr lang="en-GB" sz="2800" dirty="0">
                <a:solidFill>
                  <a:schemeClr val="dk1"/>
                </a:solidFill>
                <a:cs typeface="Times New Roman" panose="02020603050405020304" pitchFamily="18" charset="0"/>
              </a:rPr>
              <a:t>Improved the policy environment, </a:t>
            </a:r>
          </a:p>
          <a:p>
            <a:pPr marL="457200" lvl="0" indent="-457200" algn="l">
              <a:buFont typeface="Wingdings" panose="05000000000000000000" pitchFamily="2" charset="2"/>
              <a:buChar char="ü"/>
              <a:tabLst>
                <a:tab pos="265430" algn="l"/>
              </a:tabLst>
            </a:pPr>
            <a:r>
              <a:rPr lang="en-GB" sz="2800" dirty="0">
                <a:solidFill>
                  <a:schemeClr val="dk1"/>
                </a:solidFill>
                <a:cs typeface="Times New Roman" panose="02020603050405020304" pitchFamily="18" charset="0"/>
              </a:rPr>
              <a:t>Increased capacity and prospects for sustainability.</a:t>
            </a:r>
          </a:p>
        </p:txBody>
      </p:sp>
    </p:spTree>
    <p:extLst>
      <p:ext uri="{BB962C8B-B14F-4D97-AF65-F5344CB8AC3E}">
        <p14:creationId xmlns:p14="http://schemas.microsoft.com/office/powerpoint/2010/main" val="26578977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55CDF0-56B9-4605-BD76-BB5287C289A7}"/>
              </a:ext>
            </a:extLst>
          </p:cNvPr>
          <p:cNvSpPr>
            <a:spLocks noGrp="1"/>
          </p:cNvSpPr>
          <p:nvPr>
            <p:ph type="sldNum" sz="quarter" idx="2"/>
          </p:nvPr>
        </p:nvSpPr>
        <p:spPr/>
        <p:txBody>
          <a:bodyPr/>
          <a:lstStyle/>
          <a:p>
            <a:fld id="{86CB4B4D-7CA3-9044-876B-883B54F8677D}" type="slidenum">
              <a:rPr lang="en-GB" smtClean="0"/>
              <a:pPr/>
              <a:t>6</a:t>
            </a:fld>
            <a:endParaRPr lang="en-GB"/>
          </a:p>
        </p:txBody>
      </p:sp>
      <p:sp>
        <p:nvSpPr>
          <p:cNvPr id="26" name="Rectangle 25">
            <a:extLst>
              <a:ext uri="{FF2B5EF4-FFF2-40B4-BE49-F238E27FC236}">
                <a16:creationId xmlns:a16="http://schemas.microsoft.com/office/drawing/2014/main" id="{063A8240-DE00-499A-A63D-19C05341D733}"/>
              </a:ext>
            </a:extLst>
          </p:cNvPr>
          <p:cNvSpPr/>
          <p:nvPr/>
        </p:nvSpPr>
        <p:spPr>
          <a:xfrm>
            <a:off x="1327425" y="3287388"/>
            <a:ext cx="5382657" cy="588535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endParaRPr lang="en-US" sz="2400" b="1" dirty="0">
              <a:ln w="28575">
                <a:solidFill>
                  <a:schemeClr val="tx2"/>
                </a:solidFill>
              </a:ln>
              <a:solidFill>
                <a:schemeClr val="tx2"/>
              </a:solidFill>
              <a:cs typeface="Times New Roman" panose="02020603050405020304" pitchFamily="18" charset="0"/>
            </a:endParaRPr>
          </a:p>
          <a:p>
            <a:pPr lvl="0" algn="l">
              <a:tabLst>
                <a:tab pos="265430" algn="l"/>
              </a:tabLst>
            </a:pPr>
            <a:r>
              <a:rPr lang="en-US"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Thorough analysis of government policies, strategies and plans.</a:t>
            </a:r>
          </a:p>
          <a:p>
            <a:pPr lvl="0" algn="l">
              <a:tabLst>
                <a:tab pos="265430" algn="l"/>
              </a:tabLst>
            </a:pPr>
            <a:endParaRPr lang="en-GB" sz="900" dirty="0">
              <a:solidFill>
                <a:sysClr val="windowText" lastClr="000000"/>
              </a:solidFill>
              <a:cs typeface="Times New Roman" panose="02020603050405020304" pitchFamily="18" charset="0"/>
            </a:endParaRPr>
          </a:p>
          <a:p>
            <a:pPr lvl="0" algn="l">
              <a:tabLst>
                <a:tab pos="265430" algn="l"/>
              </a:tabLst>
            </a:pPr>
            <a:r>
              <a:rPr lang="en-US"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Public sector interventions well aligned to national/regional framework.</a:t>
            </a:r>
          </a:p>
          <a:p>
            <a:pPr lvl="0" algn="l">
              <a:tabLst>
                <a:tab pos="265430" algn="l"/>
              </a:tabLst>
            </a:pPr>
            <a:endParaRPr lang="en-GB" sz="900" dirty="0">
              <a:solidFill>
                <a:sysClr val="windowText" lastClr="000000"/>
              </a:solidFill>
              <a:cs typeface="Times New Roman" panose="02020603050405020304" pitchFamily="18" charset="0"/>
            </a:endParaRPr>
          </a:p>
          <a:p>
            <a:pPr lvl="0" algn="l">
              <a:tabLst>
                <a:tab pos="265430" algn="l"/>
              </a:tabLst>
            </a:pPr>
            <a:r>
              <a:rPr lang="en-US"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Highly participative cooperation/Government ownership.</a:t>
            </a:r>
          </a:p>
          <a:p>
            <a:pPr lvl="0" algn="l">
              <a:tabLst>
                <a:tab pos="265430" algn="l"/>
              </a:tabLst>
            </a:pPr>
            <a:endParaRPr lang="en-GB" sz="900" dirty="0">
              <a:solidFill>
                <a:sysClr val="windowText" lastClr="000000"/>
              </a:solidFill>
              <a:cs typeface="Times New Roman" panose="02020603050405020304" pitchFamily="18" charset="0"/>
            </a:endParaRPr>
          </a:p>
          <a:p>
            <a:pPr lvl="0" algn="l">
              <a:tabLst>
                <a:tab pos="265430" algn="l"/>
              </a:tabLst>
            </a:pPr>
            <a:r>
              <a:rPr lang="en-US" sz="2400" b="1" dirty="0">
                <a:ln w="28575">
                  <a:solidFill>
                    <a:schemeClr val="tx2"/>
                  </a:solidFill>
                </a:ln>
                <a:solidFill>
                  <a:schemeClr val="tx2"/>
                </a:solidFill>
                <a:cs typeface="Times New Roman" panose="02020603050405020304" pitchFamily="18" charset="0"/>
              </a:rPr>
              <a:t>+ </a:t>
            </a:r>
            <a:r>
              <a:rPr lang="en-GB" sz="2400" dirty="0">
                <a:solidFill>
                  <a:sysClr val="windowText" lastClr="000000"/>
                </a:solidFill>
                <a:cs typeface="Times New Roman" panose="02020603050405020304" pitchFamily="18" charset="0"/>
              </a:rPr>
              <a:t>Cooperation fully in line with EU and global policies.</a:t>
            </a:r>
          </a:p>
          <a:p>
            <a:pPr lvl="0" algn="l">
              <a:tabLst>
                <a:tab pos="265430" algn="l"/>
              </a:tabLst>
            </a:pPr>
            <a:endParaRPr lang="en-GB" sz="900" dirty="0">
              <a:solidFill>
                <a:sysClr val="windowText" lastClr="000000"/>
              </a:solidFill>
              <a:cs typeface="Times New Roman" panose="02020603050405020304" pitchFamily="18" charset="0"/>
            </a:endParaRPr>
          </a:p>
          <a:p>
            <a:pPr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a:t>
            </a:r>
            <a:r>
              <a:rPr lang="en-GB" sz="2400" dirty="0">
                <a:solidFill>
                  <a:sysClr val="windowText" lastClr="000000"/>
                </a:solidFill>
                <a:ea typeface="Times New Roman" panose="02020603050405020304" pitchFamily="18" charset="0"/>
                <a:cs typeface="Times New Roman" panose="02020603050405020304" pitchFamily="18" charset="0"/>
              </a:rPr>
              <a:t>Not fully engaged as and </a:t>
            </a:r>
            <a:r>
              <a:rPr lang="en-GB" sz="2400" dirty="0">
                <a:solidFill>
                  <a:sysClr val="windowText" lastClr="000000"/>
                </a:solidFill>
                <a:cs typeface="Times New Roman" panose="02020603050405020304" pitchFamily="18" charset="0"/>
              </a:rPr>
              <a:t>active change agent and in country reforms.</a:t>
            </a:r>
          </a:p>
          <a:p>
            <a:pPr algn="l">
              <a:tabLst>
                <a:tab pos="265430" algn="l"/>
              </a:tabLst>
            </a:pPr>
            <a:endParaRPr lang="en-GB" sz="900" dirty="0">
              <a:solidFill>
                <a:sysClr val="windowText" lastClr="000000"/>
              </a:solidFill>
              <a:cs typeface="Times New Roman" panose="02020603050405020304" pitchFamily="18" charset="0"/>
            </a:endParaRPr>
          </a:p>
          <a:p>
            <a:pPr algn="l">
              <a:tabLst>
                <a:tab pos="265430" algn="l"/>
              </a:tabLst>
            </a:pPr>
            <a:r>
              <a:rPr lang="en-GB" sz="2400" b="1" dirty="0">
                <a:ln w="28575">
                  <a:solidFill>
                    <a:schemeClr val="tx2"/>
                  </a:solidFill>
                </a:ln>
                <a:solidFill>
                  <a:schemeClr val="tx2"/>
                </a:solidFill>
                <a:cs typeface="Times New Roman" panose="02020603050405020304" pitchFamily="18" charset="0"/>
              </a:rPr>
              <a:t>-</a:t>
            </a:r>
            <a:r>
              <a:rPr lang="en-GB" sz="2400" dirty="0">
                <a:solidFill>
                  <a:sysClr val="windowText" lastClr="000000"/>
                </a:solidFill>
                <a:cs typeface="Times New Roman" panose="02020603050405020304" pitchFamily="18" charset="0"/>
              </a:rPr>
              <a:t>  </a:t>
            </a:r>
            <a:r>
              <a:rPr lang="en-GB" sz="2400" dirty="0" err="1">
                <a:solidFill>
                  <a:sysClr val="windowText" lastClr="000000"/>
                </a:solidFill>
                <a:cs typeface="Times New Roman" panose="02020603050405020304" pitchFamily="18" charset="0"/>
              </a:rPr>
              <a:t>EUDs</a:t>
            </a:r>
            <a:r>
              <a:rPr lang="en-GB" sz="2400" dirty="0">
                <a:solidFill>
                  <a:sysClr val="windowText" lastClr="000000"/>
                </a:solidFill>
                <a:cs typeface="Times New Roman" panose="02020603050405020304" pitchFamily="18" charset="0"/>
              </a:rPr>
              <a:t> not engaged enough with other multilateral knowledge management actors in the SE4All architecture.</a:t>
            </a:r>
          </a:p>
          <a:p>
            <a:pPr lvl="0" algn="l">
              <a:tabLst>
                <a:tab pos="265430" algn="l"/>
              </a:tabLst>
            </a:pPr>
            <a:endParaRPr lang="en-GB" sz="2400" dirty="0">
              <a:solidFill>
                <a:sysClr val="windowText" lastClr="000000"/>
              </a:solidFill>
              <a:cs typeface="Times New Roman" panose="02020603050405020304" pitchFamily="18" charset="0"/>
            </a:endParaRPr>
          </a:p>
        </p:txBody>
      </p:sp>
      <p:sp>
        <p:nvSpPr>
          <p:cNvPr id="31" name="TextBox 1">
            <a:extLst>
              <a:ext uri="{FF2B5EF4-FFF2-40B4-BE49-F238E27FC236}">
                <a16:creationId xmlns:a16="http://schemas.microsoft.com/office/drawing/2014/main" id="{E167F3FF-E614-4CE6-A596-C797618F6DAF}"/>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latin typeface="Times New Roman" panose="02020603050405020304" pitchFamily="18" charset="0"/>
              <a:cs typeface="Times New Roman" panose="02020603050405020304" pitchFamily="18" charset="0"/>
            </a:endParaRPr>
          </a:p>
          <a:p>
            <a:pPr marL="176213"/>
            <a:r>
              <a:rPr lang="en-GB" b="1" dirty="0">
                <a:solidFill>
                  <a:schemeClr val="tx2"/>
                </a:solidFill>
                <a:latin typeface="+mj-lt"/>
                <a:cs typeface="Times New Roman" panose="02020603050405020304" pitchFamily="18" charset="0"/>
              </a:rPr>
              <a:t>C2 - Alignment </a:t>
            </a:r>
          </a:p>
        </p:txBody>
      </p:sp>
      <p:sp>
        <p:nvSpPr>
          <p:cNvPr id="38" name="Arrow: Pentagon 6">
            <a:extLst>
              <a:ext uri="{FF2B5EF4-FFF2-40B4-BE49-F238E27FC236}">
                <a16:creationId xmlns:a16="http://schemas.microsoft.com/office/drawing/2014/main" id="{6FCDDCF4-2DB8-4EF1-B1EB-9C670B03FC9B}"/>
              </a:ext>
            </a:extLst>
          </p:cNvPr>
          <p:cNvSpPr/>
          <p:nvPr/>
        </p:nvSpPr>
        <p:spPr>
          <a:xfrm>
            <a:off x="1327425" y="1034518"/>
            <a:ext cx="10940773" cy="1667238"/>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dirty="0">
                <a:solidFill>
                  <a:schemeClr val="dk1"/>
                </a:solidFill>
                <a:cs typeface="Times New Roman" panose="02020603050405020304" pitchFamily="18" charset="0"/>
              </a:rPr>
              <a:t>The cooperation was:</a:t>
            </a:r>
          </a:p>
          <a:p>
            <a:pPr marL="457200" lvl="0" indent="-457200" algn="l">
              <a:buFont typeface="Wingdings" panose="05000000000000000000" pitchFamily="2" charset="2"/>
              <a:buChar char="ü"/>
              <a:tabLst>
                <a:tab pos="265430" algn="l"/>
              </a:tabLst>
            </a:pPr>
            <a:r>
              <a:rPr lang="en-GB" sz="2800" dirty="0">
                <a:solidFill>
                  <a:schemeClr val="dk1"/>
                </a:solidFill>
                <a:cs typeface="Times New Roman" panose="02020603050405020304" pitchFamily="18" charset="0"/>
              </a:rPr>
              <a:t>Partner owned,</a:t>
            </a:r>
          </a:p>
          <a:p>
            <a:pPr marL="457200" lvl="0" indent="-457200" algn="l">
              <a:buFont typeface="Wingdings" panose="05000000000000000000" pitchFamily="2" charset="2"/>
              <a:buChar char="ü"/>
              <a:tabLst>
                <a:tab pos="265430" algn="l"/>
              </a:tabLst>
            </a:pPr>
            <a:r>
              <a:rPr lang="en-GB" sz="2800" dirty="0">
                <a:solidFill>
                  <a:schemeClr val="dk1"/>
                </a:solidFill>
                <a:cs typeface="Times New Roman" panose="02020603050405020304" pitchFamily="18" charset="0"/>
              </a:rPr>
              <a:t>Well-aligned to national, global and EU policies.</a:t>
            </a:r>
            <a:endParaRPr lang="en-GB" sz="2800" dirty="0">
              <a:cs typeface="Times New Roman" panose="02020603050405020304" pitchFamily="18" charset="0"/>
            </a:endParaRPr>
          </a:p>
        </p:txBody>
      </p:sp>
      <p:grpSp>
        <p:nvGrpSpPr>
          <p:cNvPr id="6" name="Group 5">
            <a:extLst>
              <a:ext uri="{FF2B5EF4-FFF2-40B4-BE49-F238E27FC236}">
                <a16:creationId xmlns:a16="http://schemas.microsoft.com/office/drawing/2014/main" id="{29673DF2-3F57-4A0A-8F52-CAC2F476E8F7}"/>
              </a:ext>
            </a:extLst>
          </p:cNvPr>
          <p:cNvGrpSpPr/>
          <p:nvPr/>
        </p:nvGrpSpPr>
        <p:grpSpPr>
          <a:xfrm>
            <a:off x="7274860" y="4071814"/>
            <a:ext cx="4993340" cy="4316506"/>
            <a:chOff x="8153399" y="5028674"/>
            <a:chExt cx="4114800" cy="3381435"/>
          </a:xfrm>
        </p:grpSpPr>
        <p:pic>
          <p:nvPicPr>
            <p:cNvPr id="7" name="Picture 6">
              <a:extLst>
                <a:ext uri="{FF2B5EF4-FFF2-40B4-BE49-F238E27FC236}">
                  <a16:creationId xmlns:a16="http://schemas.microsoft.com/office/drawing/2014/main" id="{82CE1931-442E-4321-A094-BA5AA7BA724B}"/>
                </a:ext>
              </a:extLst>
            </p:cNvPr>
            <p:cNvPicPr>
              <a:picLocks noChangeAspect="1"/>
            </p:cNvPicPr>
            <p:nvPr/>
          </p:nvPicPr>
          <p:blipFill>
            <a:blip r:embed="rId3"/>
            <a:stretch>
              <a:fillRect/>
            </a:stretch>
          </p:blipFill>
          <p:spPr>
            <a:xfrm>
              <a:off x="8153399" y="5428784"/>
              <a:ext cx="4114800" cy="2981325"/>
            </a:xfrm>
            <a:prstGeom prst="rect">
              <a:avLst/>
            </a:prstGeom>
          </p:spPr>
        </p:pic>
        <p:sp>
          <p:nvSpPr>
            <p:cNvPr id="8" name="Rectangle 17">
              <a:extLst>
                <a:ext uri="{FF2B5EF4-FFF2-40B4-BE49-F238E27FC236}">
                  <a16:creationId xmlns:a16="http://schemas.microsoft.com/office/drawing/2014/main" id="{D8759B69-95C8-40F7-B260-FB92412F8E14}"/>
                </a:ext>
              </a:extLst>
            </p:cNvPr>
            <p:cNvSpPr/>
            <p:nvPr/>
          </p:nvSpPr>
          <p:spPr>
            <a:xfrm>
              <a:off x="8153399" y="5028674"/>
              <a:ext cx="4114800" cy="400110"/>
            </a:xfrm>
            <a:prstGeom prst="rect">
              <a:avLst/>
            </a:prstGeom>
            <a:solidFill>
              <a:schemeClr val="bg1"/>
            </a:solidFill>
            <a:ln>
              <a:solidFill>
                <a:schemeClr val="tx1"/>
              </a:solidFill>
            </a:ln>
          </p:spPr>
          <p:txBody>
            <a:bodyPr wrap="square">
              <a:spAutoFit/>
            </a:bodyPr>
            <a:lstStyle/>
            <a:p>
              <a:r>
                <a:rPr lang="en-US" sz="2000" dirty="0"/>
                <a:t>Partnering (EU, PCD report, 2019)</a:t>
              </a:r>
              <a:endParaRPr lang="en-GB" sz="2000" dirty="0">
                <a:latin typeface="Garamond" panose="02020404030301010803" pitchFamily="18"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71214161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065B27-D620-471C-A30F-7E441199FE19}"/>
              </a:ext>
            </a:extLst>
          </p:cNvPr>
          <p:cNvSpPr>
            <a:spLocks noGrp="1"/>
          </p:cNvSpPr>
          <p:nvPr>
            <p:ph type="sldNum" sz="quarter" idx="2"/>
          </p:nvPr>
        </p:nvSpPr>
        <p:spPr/>
        <p:txBody>
          <a:bodyPr/>
          <a:lstStyle/>
          <a:p>
            <a:fld id="{86CB4B4D-7CA3-9044-876B-883B54F8677D}" type="slidenum">
              <a:rPr lang="en-US" smtClean="0"/>
              <a:pPr/>
              <a:t>7</a:t>
            </a:fld>
            <a:endParaRPr lang="en-US"/>
          </a:p>
        </p:txBody>
      </p:sp>
      <p:sp>
        <p:nvSpPr>
          <p:cNvPr id="19" name="TextBox 1">
            <a:extLst>
              <a:ext uri="{FF2B5EF4-FFF2-40B4-BE49-F238E27FC236}">
                <a16:creationId xmlns:a16="http://schemas.microsoft.com/office/drawing/2014/main" id="{5D2D817A-0B4A-4A11-9ACD-87CF742755E6}"/>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latin typeface="Times New Roman" panose="02020603050405020304" pitchFamily="18" charset="0"/>
              <a:cs typeface="Times New Roman" panose="02020603050405020304" pitchFamily="18" charset="0"/>
            </a:endParaRPr>
          </a:p>
          <a:p>
            <a:pPr marL="176213"/>
            <a:r>
              <a:rPr lang="en-GB" b="1" dirty="0">
                <a:solidFill>
                  <a:schemeClr val="tx2"/>
                </a:solidFill>
                <a:latin typeface="+mj-lt"/>
                <a:cs typeface="Times New Roman" panose="02020603050405020304" pitchFamily="18" charset="0"/>
              </a:rPr>
              <a:t>C3 - Niche</a:t>
            </a:r>
          </a:p>
        </p:txBody>
      </p:sp>
      <p:sp>
        <p:nvSpPr>
          <p:cNvPr id="21" name="Arrow: Pentagon 6">
            <a:extLst>
              <a:ext uri="{FF2B5EF4-FFF2-40B4-BE49-F238E27FC236}">
                <a16:creationId xmlns:a16="http://schemas.microsoft.com/office/drawing/2014/main" id="{0DC9BC99-A1E4-4A7B-BFD3-EAE5D8FD795A}"/>
              </a:ext>
            </a:extLst>
          </p:cNvPr>
          <p:cNvSpPr/>
          <p:nvPr/>
        </p:nvSpPr>
        <p:spPr>
          <a:xfrm>
            <a:off x="1327427" y="938110"/>
            <a:ext cx="10940772" cy="1474890"/>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buFont typeface="Wingdings" panose="05000000000000000000" pitchFamily="2" charset="2"/>
              <a:buChar char="ü"/>
              <a:tabLst>
                <a:tab pos="265430" algn="l"/>
              </a:tabLst>
            </a:pPr>
            <a:r>
              <a:rPr lang="en-GB" sz="2400" dirty="0">
                <a:solidFill>
                  <a:schemeClr val="dk1"/>
                </a:solidFill>
                <a:cs typeface="Times New Roman" panose="02020603050405020304" pitchFamily="18" charset="0"/>
                <a:sym typeface="Helvetica Neue"/>
              </a:rPr>
              <a:t>Leadership in coordination and added value to MS effort.</a:t>
            </a:r>
            <a:r>
              <a:rPr lang="en-GB" sz="2400" dirty="0">
                <a:solidFill>
                  <a:sysClr val="windowText" lastClr="000000"/>
                </a:solidFill>
                <a:cs typeface="Times New Roman" panose="02020603050405020304" pitchFamily="18" charset="0"/>
              </a:rPr>
              <a:t>  </a:t>
            </a:r>
          </a:p>
          <a:p>
            <a:pPr marL="457200" indent="-457200" algn="l">
              <a:buFont typeface="Wingdings" panose="05000000000000000000" pitchFamily="2" charset="2"/>
              <a:buChar char="ü"/>
              <a:tabLst>
                <a:tab pos="265430" algn="l"/>
              </a:tabLst>
            </a:pPr>
            <a:r>
              <a:rPr lang="en-GB" sz="2400" dirty="0">
                <a:solidFill>
                  <a:sysClr val="windowText" lastClr="000000"/>
                </a:solidFill>
                <a:cs typeface="Times New Roman" panose="02020603050405020304" pitchFamily="18" charset="0"/>
              </a:rPr>
              <a:t>I</a:t>
            </a:r>
            <a:r>
              <a:rPr lang="en-GB" sz="2400" dirty="0">
                <a:solidFill>
                  <a:schemeClr val="dk1"/>
                </a:solidFill>
                <a:cs typeface="Times New Roman" panose="02020603050405020304" pitchFamily="18" charset="0"/>
              </a:rPr>
              <a:t>n all countries visited, well-chosen and strategic interventions.</a:t>
            </a:r>
          </a:p>
          <a:p>
            <a:pPr marL="457200" indent="-457200" algn="l">
              <a:buFont typeface="Wingdings" panose="05000000000000000000" pitchFamily="2" charset="2"/>
              <a:buChar char="ü"/>
              <a:tabLst>
                <a:tab pos="265430" algn="l"/>
              </a:tabLst>
            </a:pPr>
            <a:r>
              <a:rPr lang="en-GB" sz="2400" dirty="0">
                <a:solidFill>
                  <a:schemeClr val="dk1"/>
                </a:solidFill>
                <a:cs typeface="Times New Roman" panose="02020603050405020304" pitchFamily="18" charset="0"/>
              </a:rPr>
              <a:t>A clear niche in sustainable energy cooperation not yet achieved in all countries</a:t>
            </a:r>
          </a:p>
        </p:txBody>
      </p:sp>
      <p:sp>
        <p:nvSpPr>
          <p:cNvPr id="8" name="Rectangle 7">
            <a:extLst>
              <a:ext uri="{FF2B5EF4-FFF2-40B4-BE49-F238E27FC236}">
                <a16:creationId xmlns:a16="http://schemas.microsoft.com/office/drawing/2014/main" id="{D836BBB3-C115-47CA-84E5-B089B58D5603}"/>
              </a:ext>
            </a:extLst>
          </p:cNvPr>
          <p:cNvSpPr/>
          <p:nvPr/>
        </p:nvSpPr>
        <p:spPr>
          <a:xfrm>
            <a:off x="1327427" y="2760137"/>
            <a:ext cx="5880197" cy="641524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tabLst>
                <a:tab pos="265430" algn="l"/>
              </a:tabLst>
            </a:pPr>
            <a:r>
              <a:rPr lang="en-US" sz="2200" b="1" dirty="0">
                <a:ln w="28575">
                  <a:solidFill>
                    <a:schemeClr val="tx2"/>
                  </a:solidFill>
                </a:ln>
                <a:solidFill>
                  <a:schemeClr val="tx2"/>
                </a:solidFill>
                <a:cs typeface="Times New Roman" panose="02020603050405020304" pitchFamily="18" charset="0"/>
              </a:rPr>
              <a:t>+</a:t>
            </a:r>
            <a:r>
              <a:rPr lang="en-US" sz="2200" dirty="0">
                <a:solidFill>
                  <a:sysClr val="windowText" lastClr="000000"/>
                </a:solidFill>
                <a:cs typeface="Times New Roman" panose="02020603050405020304" pitchFamily="18" charset="0"/>
              </a:rPr>
              <a:t> </a:t>
            </a:r>
            <a:r>
              <a:rPr lang="en-GB" sz="2200" dirty="0">
                <a:solidFill>
                  <a:sysClr val="windowText" lastClr="000000"/>
                </a:solidFill>
                <a:cs typeface="Times New Roman" panose="02020603050405020304" pitchFamily="18" charset="0"/>
              </a:rPr>
              <a:t>Cumulative and strategic approach. </a:t>
            </a:r>
          </a:p>
          <a:p>
            <a:pPr lvl="0" algn="l">
              <a:tabLst>
                <a:tab pos="265430" algn="l"/>
              </a:tabLst>
            </a:pPr>
            <a:r>
              <a:rPr lang="en-US" sz="2200" b="1" dirty="0">
                <a:ln w="28575">
                  <a:solidFill>
                    <a:schemeClr val="tx2"/>
                  </a:solidFill>
                </a:ln>
                <a:solidFill>
                  <a:schemeClr val="tx2"/>
                </a:solidFill>
                <a:cs typeface="Times New Roman" panose="02020603050405020304" pitchFamily="18" charset="0"/>
              </a:rPr>
              <a:t>+</a:t>
            </a:r>
            <a:r>
              <a:rPr lang="en-US" sz="2200" dirty="0">
                <a:solidFill>
                  <a:sysClr val="windowText" lastClr="000000"/>
                </a:solidFill>
                <a:cs typeface="Times New Roman" panose="02020603050405020304" pitchFamily="18" charset="0"/>
              </a:rPr>
              <a:t> Facilitated a greater joint effort with MS.</a:t>
            </a:r>
          </a:p>
          <a:p>
            <a:pPr lvl="0" algn="l">
              <a:tabLst>
                <a:tab pos="265430" algn="l"/>
              </a:tabLst>
            </a:pPr>
            <a:r>
              <a:rPr lang="en-US" sz="2200" b="1" dirty="0">
                <a:ln w="28575">
                  <a:solidFill>
                    <a:schemeClr val="tx2"/>
                  </a:solidFill>
                </a:ln>
                <a:solidFill>
                  <a:schemeClr val="tx2"/>
                </a:solidFill>
                <a:cs typeface="Times New Roman" panose="02020603050405020304" pitchFamily="18" charset="0"/>
              </a:rPr>
              <a:t>+</a:t>
            </a:r>
            <a:r>
              <a:rPr lang="en-US" sz="2200" dirty="0">
                <a:solidFill>
                  <a:sysClr val="windowText" lastClr="000000"/>
                </a:solidFill>
                <a:cs typeface="Times New Roman" panose="02020603050405020304" pitchFamily="18" charset="0"/>
              </a:rPr>
              <a:t> Commitment to policy dialogue and strategic partnerships.</a:t>
            </a:r>
          </a:p>
          <a:p>
            <a:pPr algn="l">
              <a:tabLst>
                <a:tab pos="265430" algn="l"/>
              </a:tabLst>
            </a:pPr>
            <a:r>
              <a:rPr lang="en-US" sz="2200" b="1" dirty="0">
                <a:ln w="28575">
                  <a:solidFill>
                    <a:schemeClr val="tx2"/>
                  </a:solidFill>
                </a:ln>
                <a:solidFill>
                  <a:schemeClr val="tx2"/>
                </a:solidFill>
                <a:cs typeface="Times New Roman" panose="02020603050405020304" pitchFamily="18" charset="0"/>
              </a:rPr>
              <a:t>+ </a:t>
            </a:r>
            <a:r>
              <a:rPr lang="en-US" sz="2200" dirty="0">
                <a:solidFill>
                  <a:sysClr val="windowText" lastClr="000000"/>
                </a:solidFill>
                <a:cs typeface="Times New Roman" panose="02020603050405020304" pitchFamily="18" charset="0"/>
              </a:rPr>
              <a:t>Scale of allocated funds added value to MS general contribution.</a:t>
            </a:r>
          </a:p>
          <a:p>
            <a:pPr lvl="0" algn="l">
              <a:tabLst>
                <a:tab pos="265430" algn="l"/>
              </a:tabLst>
            </a:pPr>
            <a:r>
              <a:rPr lang="en-US" sz="2200" b="1" dirty="0">
                <a:ln w="28575">
                  <a:solidFill>
                    <a:schemeClr val="tx2"/>
                  </a:solidFill>
                </a:ln>
                <a:solidFill>
                  <a:schemeClr val="tx2"/>
                </a:solidFill>
                <a:cs typeface="Times New Roman" panose="02020603050405020304" pitchFamily="18" charset="0"/>
              </a:rPr>
              <a:t>+</a:t>
            </a:r>
            <a:r>
              <a:rPr lang="en-US" sz="2200" dirty="0">
                <a:solidFill>
                  <a:sysClr val="windowText" lastClr="000000"/>
                </a:solidFill>
                <a:cs typeface="Times New Roman" panose="02020603050405020304" pitchFamily="18" charset="0"/>
              </a:rPr>
              <a:t> Between 2010-2014 EU and MS  largest donor in energy cooperation. </a:t>
            </a:r>
          </a:p>
          <a:p>
            <a:pPr lvl="0" algn="l">
              <a:tabLst>
                <a:tab pos="265430" algn="l"/>
              </a:tabLst>
            </a:pPr>
            <a:r>
              <a:rPr lang="en-US" sz="2200" b="1" dirty="0">
                <a:ln w="28575">
                  <a:solidFill>
                    <a:schemeClr val="tx2"/>
                  </a:solidFill>
                </a:ln>
                <a:solidFill>
                  <a:schemeClr val="tx2"/>
                </a:solidFill>
                <a:cs typeface="Times New Roman" panose="02020603050405020304" pitchFamily="18" charset="0"/>
              </a:rPr>
              <a:t>+</a:t>
            </a:r>
            <a:r>
              <a:rPr lang="en-US" sz="2200" dirty="0">
                <a:solidFill>
                  <a:sysClr val="windowText" lastClr="000000"/>
                </a:solidFill>
                <a:cs typeface="Times New Roman" panose="02020603050405020304" pitchFamily="18" charset="0"/>
              </a:rPr>
              <a:t> Geographic spread and number of interventions added-value in scaling-up impacts.</a:t>
            </a:r>
          </a:p>
          <a:p>
            <a:pPr lvl="0" algn="l">
              <a:tabLst>
                <a:tab pos="265430" algn="l"/>
              </a:tabLst>
            </a:pPr>
            <a:r>
              <a:rPr lang="en-GB" sz="2200" b="1" dirty="0">
                <a:ln w="28575">
                  <a:solidFill>
                    <a:schemeClr val="tx2"/>
                  </a:solidFill>
                </a:ln>
                <a:solidFill>
                  <a:schemeClr val="tx2"/>
                </a:solidFill>
                <a:cs typeface="Times New Roman" panose="02020603050405020304" pitchFamily="18" charset="0"/>
              </a:rPr>
              <a:t>-</a:t>
            </a:r>
            <a:r>
              <a:rPr lang="en-GB" sz="2200" dirty="0">
                <a:solidFill>
                  <a:sysClr val="windowText" lastClr="000000"/>
                </a:solidFill>
                <a:cs typeface="Times New Roman" panose="02020603050405020304" pitchFamily="18" charset="0"/>
              </a:rPr>
              <a:t> However, firm policy directions and reform was not strongly evident</a:t>
            </a:r>
          </a:p>
          <a:p>
            <a:pPr lvl="0" algn="l">
              <a:tabLst>
                <a:tab pos="265430" algn="l"/>
              </a:tabLst>
            </a:pPr>
            <a:r>
              <a:rPr lang="en-GB" sz="2200" b="1" dirty="0">
                <a:ln w="28575">
                  <a:solidFill>
                    <a:schemeClr val="tx2"/>
                  </a:solidFill>
                </a:ln>
                <a:solidFill>
                  <a:schemeClr val="tx2"/>
                </a:solidFill>
                <a:cs typeface="Times New Roman" panose="02020603050405020304" pitchFamily="18" charset="0"/>
              </a:rPr>
              <a:t>-</a:t>
            </a:r>
            <a:r>
              <a:rPr lang="en-GB" sz="2200" dirty="0">
                <a:solidFill>
                  <a:sysClr val="windowText" lastClr="000000"/>
                </a:solidFill>
                <a:cs typeface="Times New Roman" panose="02020603050405020304" pitchFamily="18" charset="0"/>
              </a:rPr>
              <a:t> Support was sometimes fragmented over a variety of areas. </a:t>
            </a:r>
          </a:p>
          <a:p>
            <a:pPr lvl="0" algn="l">
              <a:tabLst>
                <a:tab pos="265430" algn="l"/>
              </a:tabLst>
            </a:pPr>
            <a:r>
              <a:rPr lang="en-GB" sz="2200" b="1" dirty="0">
                <a:ln w="28575">
                  <a:solidFill>
                    <a:schemeClr val="tx2"/>
                  </a:solidFill>
                </a:ln>
                <a:solidFill>
                  <a:schemeClr val="tx2"/>
                </a:solidFill>
                <a:cs typeface="Times New Roman" panose="02020603050405020304" pitchFamily="18" charset="0"/>
              </a:rPr>
              <a:t>-</a:t>
            </a:r>
            <a:r>
              <a:rPr lang="en-GB" sz="2200" dirty="0">
                <a:solidFill>
                  <a:sysClr val="windowText" lastClr="000000"/>
                </a:solidFill>
                <a:cs typeface="Times New Roman" panose="02020603050405020304" pitchFamily="18" charset="0"/>
              </a:rPr>
              <a:t> Scale of resources and their flexibility was not fully exploited.</a:t>
            </a:r>
          </a:p>
          <a:p>
            <a:pPr lvl="0" algn="l">
              <a:tabLst>
                <a:tab pos="265430" algn="l"/>
              </a:tabLst>
            </a:pPr>
            <a:r>
              <a:rPr lang="en-GB" sz="2200" b="1" dirty="0">
                <a:ln w="28575">
                  <a:solidFill>
                    <a:schemeClr val="tx2"/>
                  </a:solidFill>
                </a:ln>
                <a:solidFill>
                  <a:schemeClr val="tx2"/>
                </a:solidFill>
                <a:cs typeface="Times New Roman" panose="02020603050405020304" pitchFamily="18" charset="0"/>
              </a:rPr>
              <a:t>-</a:t>
            </a:r>
            <a:r>
              <a:rPr lang="en-GB" sz="2200" dirty="0">
                <a:solidFill>
                  <a:sysClr val="windowText" lastClr="000000"/>
                </a:solidFill>
                <a:cs typeface="Times New Roman" panose="02020603050405020304" pitchFamily="18" charset="0"/>
              </a:rPr>
              <a:t> Short time for programming EC entry in the global energy arena.</a:t>
            </a:r>
          </a:p>
        </p:txBody>
      </p:sp>
      <p:sp>
        <p:nvSpPr>
          <p:cNvPr id="4" name="TextBox 3">
            <a:extLst>
              <a:ext uri="{FF2B5EF4-FFF2-40B4-BE49-F238E27FC236}">
                <a16:creationId xmlns:a16="http://schemas.microsoft.com/office/drawing/2014/main" id="{B6CCDCAA-C3F1-41EC-9A90-541256674607}"/>
              </a:ext>
            </a:extLst>
          </p:cNvPr>
          <p:cNvSpPr txBox="1"/>
          <p:nvPr/>
        </p:nvSpPr>
        <p:spPr>
          <a:xfrm>
            <a:off x="7810255" y="2760137"/>
            <a:ext cx="4114798"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b="1" dirty="0">
                <a:solidFill>
                  <a:schemeClr val="tx2"/>
                </a:solidFill>
                <a:latin typeface="+mj-lt"/>
                <a:cs typeface="Times New Roman" panose="02020603050405020304" pitchFamily="18" charset="0"/>
              </a:rPr>
              <a:t>400+ projects EUR 2.3 billion</a:t>
            </a:r>
          </a:p>
        </p:txBody>
      </p:sp>
      <p:grpSp>
        <p:nvGrpSpPr>
          <p:cNvPr id="13" name="Group 12">
            <a:extLst>
              <a:ext uri="{FF2B5EF4-FFF2-40B4-BE49-F238E27FC236}">
                <a16:creationId xmlns:a16="http://schemas.microsoft.com/office/drawing/2014/main" id="{E103C907-976C-4341-9276-83DD39AA2329}"/>
              </a:ext>
            </a:extLst>
          </p:cNvPr>
          <p:cNvGrpSpPr/>
          <p:nvPr/>
        </p:nvGrpSpPr>
        <p:grpSpPr>
          <a:xfrm>
            <a:off x="7382435" y="4168588"/>
            <a:ext cx="4970438" cy="4998684"/>
            <a:chOff x="8267700" y="3979756"/>
            <a:chExt cx="4521200" cy="4435388"/>
          </a:xfrm>
        </p:grpSpPr>
        <p:graphicFrame>
          <p:nvGraphicFramePr>
            <p:cNvPr id="14" name="Chart 13">
              <a:extLst>
                <a:ext uri="{FF2B5EF4-FFF2-40B4-BE49-F238E27FC236}">
                  <a16:creationId xmlns:a16="http://schemas.microsoft.com/office/drawing/2014/main" id="{00000000-0008-0000-0B00-000002000000}"/>
                </a:ext>
              </a:extLst>
            </p:cNvPr>
            <p:cNvGraphicFramePr/>
            <p:nvPr>
              <p:extLst>
                <p:ext uri="{D42A27DB-BD31-4B8C-83A1-F6EECF244321}">
                  <p14:modId xmlns:p14="http://schemas.microsoft.com/office/powerpoint/2010/main" val="3904605451"/>
                </p:ext>
              </p:extLst>
            </p:nvPr>
          </p:nvGraphicFramePr>
          <p:xfrm>
            <a:off x="8267700" y="4689852"/>
            <a:ext cx="4521200" cy="3725292"/>
          </p:xfrm>
          <a:graphic>
            <a:graphicData uri="http://schemas.openxmlformats.org/drawingml/2006/chart">
              <c:chart xmlns:c="http://schemas.openxmlformats.org/drawingml/2006/chart" xmlns:r="http://schemas.openxmlformats.org/officeDocument/2006/relationships" r:id="rId2"/>
            </a:graphicData>
          </a:graphic>
        </p:graphicFrame>
        <p:sp>
          <p:nvSpPr>
            <p:cNvPr id="15" name="Rectangle 17">
              <a:extLst>
                <a:ext uri="{FF2B5EF4-FFF2-40B4-BE49-F238E27FC236}">
                  <a16:creationId xmlns:a16="http://schemas.microsoft.com/office/drawing/2014/main" id="{4F436E5E-38F7-4035-918E-665CEA3B369C}"/>
                </a:ext>
              </a:extLst>
            </p:cNvPr>
            <p:cNvSpPr/>
            <p:nvPr/>
          </p:nvSpPr>
          <p:spPr>
            <a:xfrm>
              <a:off x="8267700" y="3979756"/>
              <a:ext cx="4521200" cy="707886"/>
            </a:xfrm>
            <a:prstGeom prst="rect">
              <a:avLst/>
            </a:prstGeom>
            <a:solidFill>
              <a:schemeClr val="bg1"/>
            </a:solidFill>
            <a:ln>
              <a:solidFill>
                <a:schemeClr val="tx1"/>
              </a:solidFill>
            </a:ln>
          </p:spPr>
          <p:txBody>
            <a:bodyPr wrap="square">
              <a:spAutoFit/>
            </a:bodyPr>
            <a:lstStyle/>
            <a:p>
              <a:r>
                <a:rPr lang="en-US" sz="2000" dirty="0"/>
                <a:t>EU allocated funds by strategic priorities </a:t>
              </a:r>
              <a:endParaRPr lang="en-GB" sz="2000" dirty="0">
                <a:latin typeface="Garamond" panose="02020404030301010803" pitchFamily="18"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74195547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60DD2DE-A936-4FE6-B109-42E5C2A2F64D}"/>
              </a:ext>
            </a:extLst>
          </p:cNvPr>
          <p:cNvSpPr>
            <a:spLocks noGrp="1"/>
          </p:cNvSpPr>
          <p:nvPr>
            <p:ph type="sldNum" sz="quarter" idx="2"/>
          </p:nvPr>
        </p:nvSpPr>
        <p:spPr/>
        <p:txBody>
          <a:bodyPr/>
          <a:lstStyle/>
          <a:p>
            <a:fld id="{86CB4B4D-7CA3-9044-876B-883B54F8677D}" type="slidenum">
              <a:rPr lang="en-US" smtClean="0"/>
              <a:pPr/>
              <a:t>8</a:t>
            </a:fld>
            <a:endParaRPr lang="en-US"/>
          </a:p>
        </p:txBody>
      </p:sp>
      <p:sp>
        <p:nvSpPr>
          <p:cNvPr id="15" name="Rectangle 14">
            <a:extLst>
              <a:ext uri="{FF2B5EF4-FFF2-40B4-BE49-F238E27FC236}">
                <a16:creationId xmlns:a16="http://schemas.microsoft.com/office/drawing/2014/main" id="{8AA79229-9E70-4F21-A71C-A09F3A7AF9A8}"/>
              </a:ext>
            </a:extLst>
          </p:cNvPr>
          <p:cNvSpPr/>
          <p:nvPr/>
        </p:nvSpPr>
        <p:spPr>
          <a:xfrm>
            <a:off x="515831" y="3575622"/>
            <a:ext cx="6215169" cy="5613687"/>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b="1" dirty="0">
                <a:ln w="28575">
                  <a:solidFill>
                    <a:schemeClr val="tx2"/>
                  </a:solidFill>
                </a:ln>
                <a:solidFill>
                  <a:schemeClr val="tx2"/>
                </a:solidFill>
                <a:ea typeface="Times New Roman" panose="02020603050405020304" pitchFamily="18" charset="0"/>
                <a:cs typeface="Times New Roman" panose="02020603050405020304" pitchFamily="18" charset="0"/>
              </a:rPr>
              <a:t>+</a:t>
            </a:r>
            <a:r>
              <a:rPr lang="en-GB" sz="2800" dirty="0">
                <a:solidFill>
                  <a:sysClr val="windowText" lastClr="000000"/>
                </a:solidFill>
                <a:ea typeface="Times New Roman" panose="02020603050405020304" pitchFamily="18" charset="0"/>
                <a:cs typeface="Times New Roman" panose="02020603050405020304" pitchFamily="18" charset="0"/>
              </a:rPr>
              <a:t> Successful cases in Zambia and Ethiopia</a:t>
            </a:r>
          </a:p>
          <a:p>
            <a:pPr lvl="0" algn="l">
              <a:tabLst>
                <a:tab pos="265430" algn="l"/>
              </a:tabLst>
            </a:pPr>
            <a:endParaRPr lang="en-GB" sz="1000" dirty="0">
              <a:solidFill>
                <a:sysClr val="windowText" lastClr="000000"/>
              </a:solidFill>
              <a:cs typeface="Times New Roman" panose="02020603050405020304" pitchFamily="18" charset="0"/>
            </a:endParaRPr>
          </a:p>
          <a:p>
            <a:pPr lvl="0"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Some cases where focus was primarily on electricity /energy supply</a:t>
            </a:r>
          </a:p>
          <a:p>
            <a:pPr lvl="0" algn="l">
              <a:buFontTx/>
              <a:buChar char="-"/>
              <a:tabLst>
                <a:tab pos="265430" algn="l"/>
              </a:tabLst>
            </a:pPr>
            <a:endParaRPr lang="en-GB" sz="1000" dirty="0">
              <a:solidFill>
                <a:sysClr val="windowText" lastClr="000000"/>
              </a:solidFill>
              <a:cs typeface="Times New Roman" panose="02020603050405020304" pitchFamily="18" charset="0"/>
            </a:endParaRPr>
          </a:p>
          <a:p>
            <a:pPr lvl="0"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Missed opportunities to exploit energy as an enabling factor for other sectors </a:t>
            </a:r>
          </a:p>
          <a:p>
            <a:pPr lvl="0" algn="l">
              <a:buFontTx/>
              <a:buChar char="-"/>
              <a:tabLst>
                <a:tab pos="265430" algn="l"/>
              </a:tabLst>
            </a:pPr>
            <a:endParaRPr lang="en-GB" sz="1000" dirty="0">
              <a:solidFill>
                <a:sysClr val="windowText" lastClr="000000"/>
              </a:solidFill>
              <a:ea typeface="Times New Roman" panose="02020603050405020304" pitchFamily="18" charset="0"/>
              <a:cs typeface="Times New Roman" panose="02020603050405020304" pitchFamily="18" charset="0"/>
            </a:endParaRPr>
          </a:p>
          <a:p>
            <a:pPr lvl="0"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Assumption: Energy lead to welfare, growth and employment not tested </a:t>
            </a:r>
          </a:p>
          <a:p>
            <a:pPr lvl="0" algn="l">
              <a:buFontTx/>
              <a:buChar char="-"/>
              <a:tabLst>
                <a:tab pos="265430" algn="l"/>
              </a:tabLst>
            </a:pPr>
            <a:endParaRPr lang="en-GB" sz="1000" dirty="0">
              <a:solidFill>
                <a:sysClr val="windowText" lastClr="000000"/>
              </a:solidFill>
              <a:ea typeface="Times New Roman" panose="02020603050405020304" pitchFamily="18" charset="0"/>
              <a:cs typeface="Times New Roman" panose="02020603050405020304" pitchFamily="18" charset="0"/>
            </a:endParaRPr>
          </a:p>
          <a:p>
            <a:pPr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Social emphasis versus support productive uses. </a:t>
            </a:r>
          </a:p>
        </p:txBody>
      </p:sp>
      <p:grpSp>
        <p:nvGrpSpPr>
          <p:cNvPr id="20" name="Group 19">
            <a:extLst>
              <a:ext uri="{FF2B5EF4-FFF2-40B4-BE49-F238E27FC236}">
                <a16:creationId xmlns:a16="http://schemas.microsoft.com/office/drawing/2014/main" id="{30DAE58D-CE10-479C-B020-DCAC1CFA8510}"/>
              </a:ext>
            </a:extLst>
          </p:cNvPr>
          <p:cNvGrpSpPr/>
          <p:nvPr/>
        </p:nvGrpSpPr>
        <p:grpSpPr>
          <a:xfrm>
            <a:off x="7824462" y="5842000"/>
            <a:ext cx="4599745" cy="3312829"/>
            <a:chOff x="7860295" y="789760"/>
            <a:chExt cx="4599745" cy="3071039"/>
          </a:xfrm>
        </p:grpSpPr>
        <p:pic>
          <p:nvPicPr>
            <p:cNvPr id="17" name="Billede 12">
              <a:extLst>
                <a:ext uri="{FF2B5EF4-FFF2-40B4-BE49-F238E27FC236}">
                  <a16:creationId xmlns:a16="http://schemas.microsoft.com/office/drawing/2014/main" id="{50D0DC56-08D0-48A1-98C6-95FCA7FD4E33}"/>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860295" y="1497895"/>
              <a:ext cx="4588048" cy="2362904"/>
            </a:xfrm>
            <a:prstGeom prst="rect">
              <a:avLst/>
            </a:prstGeom>
            <a:ln>
              <a:solidFill>
                <a:schemeClr val="tx1"/>
              </a:solidFill>
            </a:ln>
          </p:spPr>
        </p:pic>
        <p:sp>
          <p:nvSpPr>
            <p:cNvPr id="18" name="Rectangle 17">
              <a:extLst>
                <a:ext uri="{FF2B5EF4-FFF2-40B4-BE49-F238E27FC236}">
                  <a16:creationId xmlns:a16="http://schemas.microsoft.com/office/drawing/2014/main" id="{793E3002-00A1-4038-929F-B35584C0F994}"/>
                </a:ext>
              </a:extLst>
            </p:cNvPr>
            <p:cNvSpPr/>
            <p:nvPr/>
          </p:nvSpPr>
          <p:spPr>
            <a:xfrm>
              <a:off x="7860295" y="789760"/>
              <a:ext cx="4599745" cy="656220"/>
            </a:xfrm>
            <a:prstGeom prst="rect">
              <a:avLst/>
            </a:prstGeom>
            <a:solidFill>
              <a:schemeClr val="bg1"/>
            </a:solidFill>
            <a:ln>
              <a:solidFill>
                <a:schemeClr val="tx1"/>
              </a:solidFill>
            </a:ln>
          </p:spPr>
          <p:txBody>
            <a:bodyPr wrap="square">
              <a:spAutoFit/>
            </a:bodyPr>
            <a:lstStyle/>
            <a:p>
              <a:r>
                <a:rPr lang="en-GB" sz="2000" dirty="0"/>
                <a:t>Solar Kiosk power system – poster</a:t>
              </a:r>
            </a:p>
            <a:p>
              <a:r>
                <a:rPr lang="en-GB" sz="2000" dirty="0"/>
                <a:t>Ethiopia </a:t>
              </a:r>
            </a:p>
          </p:txBody>
        </p:sp>
      </p:grpSp>
      <p:grpSp>
        <p:nvGrpSpPr>
          <p:cNvPr id="25" name="Group 24">
            <a:extLst>
              <a:ext uri="{FF2B5EF4-FFF2-40B4-BE49-F238E27FC236}">
                <a16:creationId xmlns:a16="http://schemas.microsoft.com/office/drawing/2014/main" id="{95E356D7-54E5-4C03-8BFD-20C3662A8236}"/>
              </a:ext>
            </a:extLst>
          </p:cNvPr>
          <p:cNvGrpSpPr/>
          <p:nvPr/>
        </p:nvGrpSpPr>
        <p:grpSpPr>
          <a:xfrm>
            <a:off x="7812763" y="1179546"/>
            <a:ext cx="4611445" cy="4459253"/>
            <a:chOff x="7812763" y="1170124"/>
            <a:chExt cx="4611445" cy="4468676"/>
          </a:xfrm>
        </p:grpSpPr>
        <p:sp>
          <p:nvSpPr>
            <p:cNvPr id="22" name="Rectangle 17">
              <a:extLst>
                <a:ext uri="{FF2B5EF4-FFF2-40B4-BE49-F238E27FC236}">
                  <a16:creationId xmlns:a16="http://schemas.microsoft.com/office/drawing/2014/main" id="{2BFC07B0-9ADC-41E2-B284-3777E6792525}"/>
                </a:ext>
              </a:extLst>
            </p:cNvPr>
            <p:cNvSpPr/>
            <p:nvPr/>
          </p:nvSpPr>
          <p:spPr>
            <a:xfrm>
              <a:off x="7824461" y="1170124"/>
              <a:ext cx="4588048" cy="707886"/>
            </a:xfrm>
            <a:prstGeom prst="rect">
              <a:avLst/>
            </a:prstGeom>
            <a:solidFill>
              <a:schemeClr val="bg1"/>
            </a:solidFill>
            <a:ln>
              <a:solidFill>
                <a:schemeClr val="tx1"/>
              </a:solidFill>
            </a:ln>
          </p:spPr>
          <p:txBody>
            <a:bodyPr wrap="square">
              <a:spAutoFit/>
            </a:bodyPr>
            <a:lstStyle/>
            <a:p>
              <a:r>
                <a:rPr lang="en-GB" sz="2000" dirty="0" err="1"/>
                <a:t>Mumbwa</a:t>
              </a:r>
              <a:r>
                <a:rPr lang="en-GB" sz="2000" dirty="0"/>
                <a:t> Big Concession farming block Zambia</a:t>
              </a:r>
              <a:endParaRPr lang="en-GB" sz="2000" dirty="0">
                <a:latin typeface="Garamond" panose="02020404030301010803" pitchFamily="18" charset="0"/>
                <a:ea typeface="Times New Roman" panose="02020603050405020304" pitchFamily="18" charset="0"/>
                <a:cs typeface="Times New Roman" panose="02020603050405020304" pitchFamily="18" charset="0"/>
              </a:endParaRPr>
            </a:p>
          </p:txBody>
        </p:sp>
        <p:pic>
          <p:nvPicPr>
            <p:cNvPr id="23" name="Billede 51">
              <a:extLst>
                <a:ext uri="{FF2B5EF4-FFF2-40B4-BE49-F238E27FC236}">
                  <a16:creationId xmlns:a16="http://schemas.microsoft.com/office/drawing/2014/main" id="{CD1B9F7B-4D31-488D-93B1-056F25B63A23}"/>
                </a:ext>
              </a:extLst>
            </p:cNvPr>
            <p:cNvPicPr>
              <a:picLocks noChangeAspect="1"/>
            </p:cNvPicPr>
            <p:nvPr/>
          </p:nvPicPr>
          <p:blipFill>
            <a:blip r:embed="rId3" cstate="print">
              <a:extLst>
                <a:ext uri="{28A0092B-C50C-407E-A947-70E740481C1C}">
                  <a14:useLocalDpi xmlns:a14="http://schemas.microsoft.com/office/drawing/2010/main" val="0"/>
                </a:ext>
              </a:extLst>
            </a:blip>
            <a:srcRect t="6522"/>
            <a:stretch>
              <a:fillRect/>
            </a:stretch>
          </p:blipFill>
          <p:spPr>
            <a:xfrm>
              <a:off x="7824462" y="1943950"/>
              <a:ext cx="4599746" cy="1754871"/>
            </a:xfrm>
            <a:prstGeom prst="rect">
              <a:avLst/>
            </a:prstGeom>
          </p:spPr>
        </p:pic>
        <p:pic>
          <p:nvPicPr>
            <p:cNvPr id="24" name="Billede 56">
              <a:extLst>
                <a:ext uri="{FF2B5EF4-FFF2-40B4-BE49-F238E27FC236}">
                  <a16:creationId xmlns:a16="http://schemas.microsoft.com/office/drawing/2014/main" id="{CB0C487F-0ABF-43E8-A34A-A50F183214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763" y="3575622"/>
              <a:ext cx="4599746" cy="2063178"/>
            </a:xfrm>
            <a:prstGeom prst="rect">
              <a:avLst/>
            </a:prstGeom>
          </p:spPr>
        </p:pic>
      </p:grpSp>
      <p:sp>
        <p:nvSpPr>
          <p:cNvPr id="26" name="TextBox 1">
            <a:extLst>
              <a:ext uri="{FF2B5EF4-FFF2-40B4-BE49-F238E27FC236}">
                <a16:creationId xmlns:a16="http://schemas.microsoft.com/office/drawing/2014/main" id="{41702615-024B-4476-A94A-F6EAE8034158}"/>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endParaRPr>
          </a:p>
          <a:p>
            <a:pPr marL="176213"/>
            <a:r>
              <a:rPr lang="en-GB" b="1" dirty="0">
                <a:solidFill>
                  <a:schemeClr val="tx2"/>
                </a:solidFill>
              </a:rPr>
              <a:t>C4 – End Use</a:t>
            </a:r>
          </a:p>
        </p:txBody>
      </p:sp>
      <p:sp>
        <p:nvSpPr>
          <p:cNvPr id="28" name="Arrow: Pentagon 6">
            <a:extLst>
              <a:ext uri="{FF2B5EF4-FFF2-40B4-BE49-F238E27FC236}">
                <a16:creationId xmlns:a16="http://schemas.microsoft.com/office/drawing/2014/main" id="{E25D1BCB-0801-4843-8C06-FD0259CA2503}"/>
              </a:ext>
            </a:extLst>
          </p:cNvPr>
          <p:cNvSpPr/>
          <p:nvPr/>
        </p:nvSpPr>
        <p:spPr>
          <a:xfrm>
            <a:off x="515831" y="1179547"/>
            <a:ext cx="6215169" cy="1990451"/>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buFont typeface="Wingdings" panose="05000000000000000000" pitchFamily="2" charset="2"/>
              <a:buChar char="ü"/>
              <a:tabLst>
                <a:tab pos="265430" algn="l"/>
              </a:tabLst>
            </a:pPr>
            <a:r>
              <a:rPr lang="en-GB" sz="2800" dirty="0">
                <a:solidFill>
                  <a:schemeClr val="dk1"/>
                </a:solidFill>
              </a:rPr>
              <a:t>Impressive results, when focussed on energy end use </a:t>
            </a:r>
          </a:p>
          <a:p>
            <a:pPr marL="457200" indent="-457200" algn="l">
              <a:buFont typeface="Wingdings" panose="05000000000000000000" pitchFamily="2" charset="2"/>
              <a:buChar char="ü"/>
              <a:tabLst>
                <a:tab pos="265430" algn="l"/>
              </a:tabLst>
            </a:pPr>
            <a:r>
              <a:rPr lang="en-GB" sz="2800" dirty="0">
                <a:solidFill>
                  <a:schemeClr val="dk1"/>
                </a:solidFill>
              </a:rPr>
              <a:t>But in some cases the link to end-use was weak</a:t>
            </a:r>
          </a:p>
        </p:txBody>
      </p:sp>
    </p:spTree>
    <p:extLst>
      <p:ext uri="{BB962C8B-B14F-4D97-AF65-F5344CB8AC3E}">
        <p14:creationId xmlns:p14="http://schemas.microsoft.com/office/powerpoint/2010/main" val="240717995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55CDF0-56B9-4605-BD76-BB5287C289A7}"/>
              </a:ext>
            </a:extLst>
          </p:cNvPr>
          <p:cNvSpPr>
            <a:spLocks noGrp="1"/>
          </p:cNvSpPr>
          <p:nvPr>
            <p:ph type="sldNum" sz="quarter" idx="2"/>
          </p:nvPr>
        </p:nvSpPr>
        <p:spPr/>
        <p:txBody>
          <a:bodyPr/>
          <a:lstStyle/>
          <a:p>
            <a:fld id="{86CB4B4D-7CA3-9044-876B-883B54F8677D}" type="slidenum">
              <a:rPr lang="en-GB" smtClean="0"/>
              <a:pPr/>
              <a:t>9</a:t>
            </a:fld>
            <a:endParaRPr lang="en-GB"/>
          </a:p>
        </p:txBody>
      </p:sp>
      <p:sp>
        <p:nvSpPr>
          <p:cNvPr id="26" name="Rectangle 25">
            <a:extLst>
              <a:ext uri="{FF2B5EF4-FFF2-40B4-BE49-F238E27FC236}">
                <a16:creationId xmlns:a16="http://schemas.microsoft.com/office/drawing/2014/main" id="{063A8240-DE00-499A-A63D-19C05341D733}"/>
              </a:ext>
            </a:extLst>
          </p:cNvPr>
          <p:cNvSpPr/>
          <p:nvPr/>
        </p:nvSpPr>
        <p:spPr>
          <a:xfrm>
            <a:off x="515831" y="3575623"/>
            <a:ext cx="5152371" cy="561267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Systems in place to integrate environment and climate change issues.</a:t>
            </a:r>
          </a:p>
          <a:p>
            <a:pPr lvl="0"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High quality environmental and climate change assessments carried out for large investment projects. </a:t>
            </a:r>
          </a:p>
          <a:p>
            <a:pPr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Contribution and reporting on gender good for EF, GEEREF and RECP </a:t>
            </a:r>
          </a:p>
          <a:p>
            <a:pPr algn="l">
              <a:tabLst>
                <a:tab pos="265430" algn="l"/>
              </a:tabLst>
            </a:pPr>
            <a:r>
              <a:rPr lang="en-GB" sz="2800" b="1" dirty="0">
                <a:ln w="28575">
                  <a:solidFill>
                    <a:schemeClr val="tx2"/>
                  </a:solidFill>
                </a:ln>
                <a:solidFill>
                  <a:schemeClr val="tx2"/>
                </a:solidFill>
                <a:cs typeface="Times New Roman" panose="02020603050405020304" pitchFamily="18" charset="0"/>
              </a:rPr>
              <a:t>-</a:t>
            </a:r>
            <a:r>
              <a:rPr lang="en-GB" sz="2800" dirty="0">
                <a:solidFill>
                  <a:sysClr val="windowText" lastClr="000000"/>
                </a:solidFill>
                <a:cs typeface="Times New Roman" panose="02020603050405020304" pitchFamily="18" charset="0"/>
              </a:rPr>
              <a:t> Blending, </a:t>
            </a:r>
            <a:r>
              <a:rPr lang="en-GB" sz="2800" dirty="0" err="1">
                <a:solidFill>
                  <a:sysClr val="windowText" lastClr="000000"/>
                </a:solidFill>
                <a:cs typeface="Times New Roman" panose="02020603050405020304" pitchFamily="18" charset="0"/>
              </a:rPr>
              <a:t>ElectriFI</a:t>
            </a:r>
            <a:r>
              <a:rPr lang="en-GB" sz="2800" dirty="0">
                <a:solidFill>
                  <a:sysClr val="windowText" lastClr="000000"/>
                </a:solidFill>
                <a:cs typeface="Times New Roman" panose="02020603050405020304" pitchFamily="18" charset="0"/>
              </a:rPr>
              <a:t> less systematic</a:t>
            </a:r>
            <a:endParaRPr lang="fr-FR" sz="2800" dirty="0">
              <a:solidFill>
                <a:sysClr val="windowText" lastClr="000000"/>
              </a:solidFill>
              <a:cs typeface="Times New Roman" panose="02020603050405020304" pitchFamily="18" charset="0"/>
            </a:endParaRPr>
          </a:p>
        </p:txBody>
      </p:sp>
      <p:grpSp>
        <p:nvGrpSpPr>
          <p:cNvPr id="5" name="Group 4">
            <a:extLst>
              <a:ext uri="{FF2B5EF4-FFF2-40B4-BE49-F238E27FC236}">
                <a16:creationId xmlns:a16="http://schemas.microsoft.com/office/drawing/2014/main" id="{77C08751-148C-42A8-A756-513289509DE0}"/>
              </a:ext>
            </a:extLst>
          </p:cNvPr>
          <p:cNvGrpSpPr/>
          <p:nvPr/>
        </p:nvGrpSpPr>
        <p:grpSpPr>
          <a:xfrm>
            <a:off x="6278040" y="5367871"/>
            <a:ext cx="6142545" cy="3818349"/>
            <a:chOff x="2797796" y="1255448"/>
            <a:chExt cx="6841504" cy="3951533"/>
          </a:xfrm>
        </p:grpSpPr>
        <p:pic>
          <p:nvPicPr>
            <p:cNvPr id="36" name="Picture 35">
              <a:extLst>
                <a:ext uri="{FF2B5EF4-FFF2-40B4-BE49-F238E27FC236}">
                  <a16:creationId xmlns:a16="http://schemas.microsoft.com/office/drawing/2014/main" id="{00C751FF-0052-41BE-B57A-E40B72AE9BA3}"/>
                </a:ext>
              </a:extLst>
            </p:cNvPr>
            <p:cNvPicPr>
              <a:picLocks noChangeAspect="1"/>
            </p:cNvPicPr>
            <p:nvPr/>
          </p:nvPicPr>
          <p:blipFill>
            <a:blip r:embed="rId3" cstate="print">
              <a:extLst>
                <a:ext uri="{28A0092B-C50C-407E-A947-70E740481C1C}">
                  <a14:useLocalDpi xmlns:a14="http://schemas.microsoft.com/office/drawing/2010/main" val="0"/>
                </a:ext>
              </a:extLst>
            </a:blip>
            <a:srcRect t="2953" b="20669"/>
            <a:stretch>
              <a:fillRect/>
            </a:stretch>
          </p:blipFill>
          <p:spPr>
            <a:xfrm>
              <a:off x="2797796" y="2023491"/>
              <a:ext cx="6841504" cy="3183490"/>
            </a:xfrm>
            <a:prstGeom prst="rect">
              <a:avLst/>
            </a:prstGeom>
          </p:spPr>
        </p:pic>
        <p:sp>
          <p:nvSpPr>
            <p:cNvPr id="37" name="Rectangle 36">
              <a:extLst>
                <a:ext uri="{FF2B5EF4-FFF2-40B4-BE49-F238E27FC236}">
                  <a16:creationId xmlns:a16="http://schemas.microsoft.com/office/drawing/2014/main" id="{7F1F9AC2-2037-4D3D-8533-427CECE233F6}"/>
                </a:ext>
              </a:extLst>
            </p:cNvPr>
            <p:cNvSpPr/>
            <p:nvPr/>
          </p:nvSpPr>
          <p:spPr>
            <a:xfrm>
              <a:off x="2797796" y="1255448"/>
              <a:ext cx="6841504" cy="732577"/>
            </a:xfrm>
            <a:prstGeom prst="rect">
              <a:avLst/>
            </a:prstGeom>
            <a:solidFill>
              <a:schemeClr val="bg1"/>
            </a:solidFill>
            <a:ln>
              <a:solidFill>
                <a:schemeClr val="tx1"/>
              </a:solidFill>
            </a:ln>
          </p:spPr>
          <p:txBody>
            <a:bodyPr wrap="square">
              <a:spAutoFit/>
            </a:bodyPr>
            <a:lstStyle/>
            <a:p>
              <a:r>
                <a:rPr lang="en-GB" sz="2000" dirty="0"/>
                <a:t>Mercy Corps raising awareness on solar lighting - Liberia</a:t>
              </a:r>
            </a:p>
          </p:txBody>
        </p:sp>
      </p:grpSp>
      <p:pic>
        <p:nvPicPr>
          <p:cNvPr id="6" name="Picture 5">
            <a:extLst>
              <a:ext uri="{FF2B5EF4-FFF2-40B4-BE49-F238E27FC236}">
                <a16:creationId xmlns:a16="http://schemas.microsoft.com/office/drawing/2014/main" id="{D7A9DB44-3206-44FB-B987-7A4441BAABFC}"/>
              </a:ext>
            </a:extLst>
          </p:cNvPr>
          <p:cNvPicPr>
            <a:picLocks noChangeAspect="1"/>
          </p:cNvPicPr>
          <p:nvPr/>
        </p:nvPicPr>
        <p:blipFill>
          <a:blip r:embed="rId4"/>
          <a:stretch>
            <a:fillRect/>
          </a:stretch>
        </p:blipFill>
        <p:spPr>
          <a:xfrm>
            <a:off x="6278040" y="962500"/>
            <a:ext cx="6120831" cy="4149586"/>
          </a:xfrm>
          <a:prstGeom prst="rect">
            <a:avLst/>
          </a:prstGeom>
        </p:spPr>
      </p:pic>
      <p:sp>
        <p:nvSpPr>
          <p:cNvPr id="38" name="TextBox 1">
            <a:extLst>
              <a:ext uri="{FF2B5EF4-FFF2-40B4-BE49-F238E27FC236}">
                <a16:creationId xmlns:a16="http://schemas.microsoft.com/office/drawing/2014/main" id="{696297AF-7336-43FD-8021-5C5C79D6E43A}"/>
              </a:ext>
            </a:extLst>
          </p:cNvPr>
          <p:cNvSpPr txBox="1"/>
          <p:nvPr/>
        </p:nvSpPr>
        <p:spPr>
          <a:xfrm>
            <a:off x="0" y="-237564"/>
            <a:ext cx="1300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6213"/>
            <a:endParaRPr lang="en-GB" sz="2000" b="1" dirty="0">
              <a:solidFill>
                <a:schemeClr val="tx2"/>
              </a:solidFill>
            </a:endParaRPr>
          </a:p>
          <a:p>
            <a:pPr marL="176213"/>
            <a:r>
              <a:rPr lang="en-GB" b="1" dirty="0">
                <a:solidFill>
                  <a:schemeClr val="tx2"/>
                </a:solidFill>
              </a:rPr>
              <a:t>C5 – Mainstreaming</a:t>
            </a:r>
          </a:p>
        </p:txBody>
      </p:sp>
      <p:sp>
        <p:nvSpPr>
          <p:cNvPr id="43" name="Arrow: Pentagon 6">
            <a:extLst>
              <a:ext uri="{FF2B5EF4-FFF2-40B4-BE49-F238E27FC236}">
                <a16:creationId xmlns:a16="http://schemas.microsoft.com/office/drawing/2014/main" id="{2031F7A8-FBC6-413D-8363-61E6B64D03D6}"/>
              </a:ext>
            </a:extLst>
          </p:cNvPr>
          <p:cNvSpPr/>
          <p:nvPr/>
        </p:nvSpPr>
        <p:spPr>
          <a:xfrm>
            <a:off x="515831" y="1170124"/>
            <a:ext cx="5199169" cy="1990451"/>
          </a:xfrm>
          <a:prstGeom prst="homePlate">
            <a:avLst>
              <a:gd name="adj" fmla="val 1131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tabLst>
                <a:tab pos="265430" algn="l"/>
              </a:tabLst>
            </a:pPr>
            <a:r>
              <a:rPr lang="en-GB" sz="2800" dirty="0">
                <a:solidFill>
                  <a:schemeClr val="dk1"/>
                </a:solidFill>
              </a:rPr>
              <a:t>Integration of:</a:t>
            </a:r>
          </a:p>
          <a:p>
            <a:pPr marL="457200" lvl="0" indent="-457200" algn="l">
              <a:buFont typeface="Wingdings" panose="05000000000000000000" pitchFamily="2" charset="2"/>
              <a:buChar char="ü"/>
              <a:tabLst>
                <a:tab pos="265430" algn="l"/>
              </a:tabLst>
            </a:pPr>
            <a:r>
              <a:rPr lang="en-GB" sz="2800" dirty="0">
                <a:solidFill>
                  <a:schemeClr val="dk1"/>
                </a:solidFill>
              </a:rPr>
              <a:t>Environment</a:t>
            </a:r>
          </a:p>
          <a:p>
            <a:pPr marL="457200" lvl="0" indent="-457200" algn="l">
              <a:buFont typeface="Wingdings" panose="05000000000000000000" pitchFamily="2" charset="2"/>
              <a:buChar char="ü"/>
              <a:tabLst>
                <a:tab pos="265430" algn="l"/>
              </a:tabLst>
            </a:pPr>
            <a:r>
              <a:rPr lang="en-GB" sz="2800" dirty="0">
                <a:solidFill>
                  <a:schemeClr val="dk1"/>
                </a:solidFill>
              </a:rPr>
              <a:t>climate change</a:t>
            </a:r>
          </a:p>
          <a:p>
            <a:pPr marL="457200" lvl="0" indent="-457200" algn="l">
              <a:buFont typeface="Wingdings" panose="05000000000000000000" pitchFamily="2" charset="2"/>
              <a:buChar char="ü"/>
              <a:tabLst>
                <a:tab pos="265430" algn="l"/>
              </a:tabLst>
            </a:pPr>
            <a:r>
              <a:rPr lang="en-GB" sz="2800" dirty="0">
                <a:solidFill>
                  <a:schemeClr val="dk1"/>
                </a:solidFill>
              </a:rPr>
              <a:t>gender </a:t>
            </a:r>
          </a:p>
        </p:txBody>
      </p:sp>
    </p:spTree>
    <p:extLst>
      <p:ext uri="{BB962C8B-B14F-4D97-AF65-F5344CB8AC3E}">
        <p14:creationId xmlns:p14="http://schemas.microsoft.com/office/powerpoint/2010/main" val="2105861423"/>
      </p:ext>
    </p:extLst>
  </p:cSld>
  <p:clrMapOvr>
    <a:masterClrMapping/>
  </p:clrMapOvr>
  <p:transition spd="med"/>
</p:sld>
</file>

<file path=ppt/theme/theme1.xml><?xml version="1.0" encoding="utf-8"?>
<a:theme xmlns:a="http://schemas.openxmlformats.org/drawingml/2006/main" name="ModernPortfolio">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ModernPortfolio">
  <a:themeElements>
    <a:clrScheme name="ModernPortfolio">
      <a:dk1>
        <a:srgbClr val="000000"/>
      </a:dk1>
      <a:lt1>
        <a:srgbClr val="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19591</TotalTime>
  <Words>2208</Words>
  <Application>Microsoft Office PowerPoint</Application>
  <PresentationFormat>Custom</PresentationFormat>
  <Paragraphs>311</Paragraphs>
  <Slides>18</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Arial</vt:lpstr>
      <vt:lpstr>Calibri Light</vt:lpstr>
      <vt:lpstr>Garamond</vt:lpstr>
      <vt:lpstr>Helvetica</vt:lpstr>
      <vt:lpstr>Helvetica Neue</vt:lpstr>
      <vt:lpstr>Helvetica Neue Light</vt:lpstr>
      <vt:lpstr>Helvetica Neue Medium</vt:lpstr>
      <vt:lpstr>Times New Roman</vt:lpstr>
      <vt:lpstr>Wingdings</vt:lpstr>
      <vt:lpstr>ModernPortfolio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Evaluation of the Danish Neighbourhood Programme 2008-2017</dc:title>
  <dc:creator>eric</dc:creator>
  <cp:lastModifiedBy>Stephanie Oksen</cp:lastModifiedBy>
  <cp:revision>818</cp:revision>
  <cp:lastPrinted>2018-04-25T11:18:51Z</cp:lastPrinted>
  <dcterms:created xsi:type="dcterms:W3CDTF">2019-11-27T14:31:20Z</dcterms:created>
  <dcterms:modified xsi:type="dcterms:W3CDTF">2019-12-03T08:42:27Z</dcterms:modified>
</cp:coreProperties>
</file>