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39" r:id="rId8"/>
    <p:sldMasterId id="2147483740" r:id="rId9"/>
    <p:sldMasterId id="2147483741" r:id="rId10"/>
    <p:sldMasterId id="2147483742" r:id="rId11"/>
    <p:sldMasterId id="2147483743" r:id="rId12"/>
    <p:sldMasterId id="2147483744" r:id="rId13"/>
    <p:sldMasterId id="2147483745" r:id="rId14"/>
  </p:sldMasterIdLst>
  <p:notesMasterIdLst>
    <p:notesMasterId r:id="rId25"/>
  </p:notesMasterIdLst>
  <p:sldIdLst>
    <p:sldId id="266" r:id="rId15"/>
    <p:sldId id="257" r:id="rId16"/>
    <p:sldId id="258" r:id="rId17"/>
    <p:sldId id="259" r:id="rId18"/>
    <p:sldId id="260" r:id="rId19"/>
    <p:sldId id="261" r:id="rId20"/>
    <p:sldId id="262" r:id="rId21"/>
    <p:sldId id="441" r:id="rId22"/>
    <p:sldId id="264" r:id="rId23"/>
    <p:sldId id="265" r:id="rId24"/>
  </p:sldIdLst>
  <p:sldSz cx="9144000" cy="6858000" type="screen4x3"/>
  <p:notesSz cx="6858000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it-IT" sz="281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delle note</a:t>
            </a:r>
          </a:p>
        </p:txBody>
      </p:sp>
      <p:sp>
        <p:nvSpPr>
          <p:cNvPr id="26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it-IT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&lt;intestazione&gt;</a:t>
            </a:r>
          </a:p>
        </p:txBody>
      </p:sp>
      <p:sp>
        <p:nvSpPr>
          <p:cNvPr id="270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it-IT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&lt;data/ora&gt;</a:t>
            </a:r>
          </a:p>
        </p:txBody>
      </p:sp>
      <p:sp>
        <p:nvSpPr>
          <p:cNvPr id="271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it-IT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&lt;piè di pagina&gt;</a:t>
            </a:r>
          </a:p>
        </p:txBody>
      </p:sp>
      <p:sp>
        <p:nvSpPr>
          <p:cNvPr id="272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457B98C0-97A6-448F-839C-2E2C8DB345C4}" type="slidenum">
              <a:rPr lang="it-IT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it-IT" sz="14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ECE2747-085C-4098-A9DF-05C13AC429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9775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982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702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2638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98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70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42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14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E4A7919-4D2D-4AC3-8FF8-6BD9F806A623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530549AA-378A-4E8B-B936-4DA15C8E4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82305C68-6B68-426C-90CC-E3BB3E6F8D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37440" cy="44668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4" name="CustomShape 2"/>
          <p:cNvSpPr/>
          <p:nvPr/>
        </p:nvSpPr>
        <p:spPr>
          <a:xfrm>
            <a:off x="3850560" y="9430200"/>
            <a:ext cx="2944800" cy="49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47DEC293-2F04-4208-AC8A-CAAB770B21DC}" type="slidenum">
              <a:rPr lang="it-IT" sz="1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37440" cy="44668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6" name="CustomShape 2"/>
          <p:cNvSpPr/>
          <p:nvPr/>
        </p:nvSpPr>
        <p:spPr>
          <a:xfrm>
            <a:off x="3850560" y="9430200"/>
            <a:ext cx="2944800" cy="49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6A8FA793-E77A-4858-AD23-02402BAAEAB2}" type="slidenum">
              <a:rPr lang="it-IT" sz="1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3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37440" cy="44668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8" name="CustomShape 2"/>
          <p:cNvSpPr/>
          <p:nvPr/>
        </p:nvSpPr>
        <p:spPr>
          <a:xfrm>
            <a:off x="3850560" y="9430200"/>
            <a:ext cx="2944800" cy="49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6C094A14-4BCE-4D3F-A623-EB985E40732B}" type="slidenum">
              <a:rPr lang="it-IT" sz="1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4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37440" cy="44668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0" name="CustomShape 2"/>
          <p:cNvSpPr/>
          <p:nvPr/>
        </p:nvSpPr>
        <p:spPr>
          <a:xfrm>
            <a:off x="3850560" y="9430200"/>
            <a:ext cx="2944800" cy="49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FC174E08-911D-4052-A189-CEB569ACFF09}" type="slidenum">
              <a:rPr lang="it-IT" sz="1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5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107A09F1-155A-4930-A7D3-20BAC73B86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A10437C7-E1DD-449A-A467-F0840EA3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BE" altLang="fr-FR" sz="1400">
                <a:latin typeface="Arial" panose="020B0604020202020204" pitchFamily="34" charset="0"/>
              </a:rPr>
              <a:t>LTT: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A6C9C6AD-2990-4342-B10D-D264ED96D8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0250" indent="-2778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23950" indent="-2222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76388" indent="-2222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27238" indent="-2222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84438" indent="-2222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41638" indent="-2222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98838" indent="-2222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56038" indent="-2222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4A54199-9A05-465D-8471-8DEFB89E0988}" type="slidenum">
              <a:rPr lang="en-GB" altLang="fr-FR" smtClean="0"/>
              <a:pPr>
                <a:spcBef>
                  <a:spcPct val="0"/>
                </a:spcBef>
              </a:pPr>
              <a:t>8</a:t>
            </a:fld>
            <a:endParaRPr lang="en-GB" alt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37440" cy="44668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4" name="CustomShape 2"/>
          <p:cNvSpPr/>
          <p:nvPr/>
        </p:nvSpPr>
        <p:spPr>
          <a:xfrm>
            <a:off x="3850560" y="9430200"/>
            <a:ext cx="2944800" cy="49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E9B5C2ED-9172-4360-BCF7-A8DEA3464A88}" type="slidenum">
              <a:rPr lang="it-IT" sz="1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9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B76F15-46E3-4785-AB99-5E733D70D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593295-97FE-432C-9A4F-BA7B184672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F1E5AB-2BE3-42FC-9AB1-F2B00B122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8B4E99-9767-4946-A6E9-E9AA635DF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113FBF-FFA6-498D-85EC-038A6E529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3FF0A4-6775-47CD-9975-79B7CA317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4B5A94-A5AE-408F-B28B-6C9D097526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B8798A-D4AB-4AFB-BFB5-31A0D8137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1D815F-ACAF-4BA4-9608-C23BA79A5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188528-7388-4891-8E1C-606EFCD11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F559D6-ED0D-4A51-85C2-73491DEBA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6FBC1E-300A-42C3-A062-B0C21428C7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DD5643-3B9C-468B-BAE7-7967BCA1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3EF762-4110-44A0-B5C8-C988499F0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62436C-BB92-41B9-966C-DEEA0884F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F2D804-24EC-4184-92DA-AFC77FBA1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A439EE-A45B-412E-9B9F-E2220703E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33DED4-73CF-4454-8FAD-A9580F755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91CE24-99D8-4476-BCB0-80342B814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BB08F9-4777-43C4-9A04-65007AD15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B81694-6689-4AA5-9749-C6FD6C2E0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>
            <a:extLst>
              <a:ext uri="{FF2B5EF4-FFF2-40B4-BE49-F238E27FC236}">
                <a16:creationId xmlns:a16="http://schemas.microsoft.com/office/drawing/2014/main" id="{2DBB2925-BF94-4E45-B517-44E43F70C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93F5B69-371F-4AB8-A196-8064342392E2}"/>
              </a:ext>
            </a:extLst>
          </p:cNvPr>
          <p:cNvSpPr/>
          <p:nvPr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/>
              <a:t>Title</a:t>
            </a:r>
            <a:endParaRPr lang="en-GB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/>
              <a:t>Subtitle</a:t>
            </a:r>
            <a:endParaRPr lang="en-GB" noProof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3F47B8F-0A4D-4D8C-8786-99F849A138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B7B2C92-F2E9-49C4-A5B6-2FABD8FE1B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054E7EA-B58B-48DC-8FE2-B47FCFEEF8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1EB9181B-28B7-44D3-9B2E-58AB649C2AEE}" type="slidenum">
              <a:rPr lang="en-GB" altLang="fr-FR"/>
              <a:pPr>
                <a:defRPr/>
              </a:pPr>
              <a:t>‹#›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88713185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84893C-674C-47AC-BB47-A6E0B5818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C2F4779-66E5-4009-A949-F3CC975485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31EA05D-3072-4BEA-BD15-C51A95C1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67600D-E38A-4E16-9167-5359E476A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F6A138-B1E2-4570-8631-F13108B29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B0C16D-6234-4CAD-8DE4-F2FFD43AF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D212740-FD0A-4A19-B734-E344BB77E9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DFF292-3CAC-4D7C-87DC-9A8004BB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27CC09-20F5-4071-BB74-63AF07E65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FCD528-ADB8-4C0C-AE16-79B682874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642E8B-ACEE-4D6C-AA6D-75FCA1113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363AAB-6945-4CE4-A24C-4BDA538251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47DAA9-03E0-4696-B9F4-99B6C70AC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E8615F-A32D-4D0D-AB52-22D2810E3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65C332-91C8-499A-900F-D1FEA2C5E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9BB0F3-B5A1-43F4-81D7-6D7298FF9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6D9EBE-3953-4585-B6DD-7DDE9D4557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F0B23F-9544-428D-8B8C-7ABCB4968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C83D2D-8E2C-4ED9-8484-A2FE349AF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6B917E-4754-40F8-B0D6-DEF842936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26AA93-F921-47E6-9D48-D81BE585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93856A-9E54-47C6-B0B0-2DB6AF056C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33774F-2EEE-422B-B089-274079DDC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92C7C6-884B-49BB-B57E-32CEA17EE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9E863C-F276-45D5-BF97-ED19160D6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834BD8-F3ED-4C86-B6C6-5E1A35381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549164-7ABA-4ED1-800B-E9DE144FDF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E747C7-6069-4EB7-83D8-F3CA7E13D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877157-2318-4F7F-86BF-4CC4E46F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0F0CEA-A4F8-4D2E-BA0D-9E2214C2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42D712-BA65-46AD-8F88-24A3C1682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62AAAA-4B22-42EE-8BB8-263EB45CAE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90EF5B-8547-430B-8FAF-C3CDFE015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1E7768-6A3B-40EB-A5D6-370BD4D9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9EDCA4-553B-46E7-B185-09B3F450C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CE0C32-073E-498A-828D-5E810A55A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2F3334-89D7-465E-B5E3-CB6DAE7B5D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73B009-36EA-45C1-BFB6-A3FA9E403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D249AC-FD19-4AF2-8216-46B3CC56F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EECC9AC-B6E7-4D80-BDEB-824C811EA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78FE48-C401-43CE-8FB5-C65B94B71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E89EBB-BBCA-47E2-AB39-20A8E6A9C4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719B00-09B3-4096-9D1B-379F55FCA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780839D-366E-4DC4-9CC2-0A73958B6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04BE2E-923C-48B6-9CC8-210272E85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D2D98A-7776-408F-B350-D16A41782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580022-03D3-4362-9597-7B78FB08D6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66A070-B3CE-4FC9-A80F-736A68667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20274D4-5DD9-4093-94FB-9986E8AF8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D721E2-E238-475E-A4FF-4B3E7FE3A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F172C4-5FFD-457F-BA06-2522D4C2A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56B1FB-21A5-4DC1-8D0B-CAC97E3305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A317C7-E34D-48AB-BC26-B7ED6B0BD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2F355A-9D88-49E1-A910-C4A79E21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4A0D7B-FC4A-4A29-9133-4875A1675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29AA4E-12ED-47D2-8A37-74F32E9E2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751BDB-0F6D-4A77-BC34-FA582312D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10886E-ACBC-45FD-A257-72030017C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C36B8D-7D6D-4621-A681-8E6756AFB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90B8A7-0C16-466E-BB65-19D057665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8B60CD-7D28-4808-90E6-190C5E59B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6ED064-E958-4386-9E58-11C58C6D87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DF556E-F30D-43C2-8399-A2700AF1B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94E213-6E60-4325-B421-B57EE5A58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65F244-A466-481F-B559-C26C2AEE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DBEE15-59FD-4BA2-A2CE-D89447DE1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66C942-413C-46DF-956D-8EE31CD04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7585487-6273-4BCE-A2AE-921F6FFB4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63B213A-E070-4351-888E-47872E887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E3D403-366D-417E-AF5B-EA16D13E9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8" name="Image 107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09" name="Image 108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F15C78E-6D2A-4074-BAA9-A115C132C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>
              <a:solidFill>
                <a:srgbClr val="FFFFFF"/>
              </a:solidFill>
              <a:cs typeface="+mn-cs"/>
            </a:endParaRPr>
          </a:p>
        </p:txBody>
      </p:sp>
      <p:pic>
        <p:nvPicPr>
          <p:cNvPr id="5" name="Picture 6" descr="LOGO CE-EN-quadri.eps">
            <a:extLst>
              <a:ext uri="{FF2B5EF4-FFF2-40B4-BE49-F238E27FC236}">
                <a16:creationId xmlns:a16="http://schemas.microsoft.com/office/drawing/2014/main" id="{AC3FEEF1-B829-45DF-8743-B4637A9EE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F842DE4-36F8-4BF0-B521-95B918B7DA40}"/>
              </a:ext>
            </a:extLst>
          </p:cNvPr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0D27E-E6CF-431A-BD29-A6F3FE4AAA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BF7C40-19B7-4B5D-89D8-862B4C00E7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EA80C7-EF65-410C-891D-7B72E02313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C1F20558-B7A0-485E-897D-F66D742A9C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0769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DF49AF-9720-4F58-B515-B39F283F8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4D2D41-B38D-450D-B93A-E15696108F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93F493-F05C-4994-806A-66E77AD66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9C949F-78BB-4ED7-9715-013F36859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8FE037-62E4-410F-A5F5-E88C4DECD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F57ACA-1197-462F-B13D-BC55E15C5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435657-9E40-49FC-B1A3-38462ADA80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ED7D61E-BCDF-4142-B8D0-09DF5FCDD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1C13A5-499B-4621-8EEE-DCF0CF366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500359-4E0F-44D1-8831-F94D1A022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9" name="Image 148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50" name="Image 14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A30BC6-5A33-431F-A089-4E2616CB7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B35286-E42F-4179-8D55-F58D3C2B80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D22FAB-CEBB-47FE-96DE-1F4ADC0EA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1A2AE2-398C-45B5-9A76-219267E27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D81A6F-54E6-467E-9994-EA21C2C03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5" name="Image 18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86" name="Image 185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906EEB-1496-48B2-98C9-600DF6BB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B843C0-5851-48F7-95DD-B45B44F6B4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112B4B-6174-4E8F-AD53-0363DE910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9C675E2-0646-4205-859C-34535BE5B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AFD17A-A19D-446E-885D-A71FDEC7D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1" name="Image 22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22" name="Image 221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D54DF-E3CB-4E8D-BE7B-A0F016C25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F0AF46-BCFD-47CE-9CD4-67FF12418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A15E299-C641-4535-ACF9-A8098EEC1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0806B7-3B16-4211-BCD4-78551768C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1F2934-779C-44F4-8FB5-8E3325A53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1E82C2-EF4A-4124-8C8B-664302F0D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4CC2BA-DCBA-4055-ACD1-B127D8E0DE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FBB808-2FD1-4410-873F-1C27C7BC9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F1BA28-5191-4C33-9743-B25281EA6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9CC99D8-685B-4D01-AF78-2F854FCE5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3BCED2-9B49-4F65-B262-C54218334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5BC6BB-3C26-4A95-A2EF-CDA42007E1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628B06-DB4D-4776-9DE5-CAB37F9D1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E4D27F-EC94-4549-AD8C-44DA1C0E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2DD57A-E3F2-4289-8E7B-99713BCF3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90EF9A-35B1-4C13-8F5D-ECEA6903E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A6CB6C-D0DE-457F-BACB-3DFA44EB9E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3107BA-DE82-4FAD-9AE9-0F4C55272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4D13303-749F-4963-BC15-992702FB1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6EB87C-FB6E-4D25-AE84-A382CADB6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ECAC2C-CF10-40E5-9F32-DF6E6ECA4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053F21-CF4A-4318-BDDA-0802D6DF75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46BE0B-19A8-49C2-B649-48B9BA7C6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9C1434-3CCC-4067-85E8-FC75C2976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89F4010-C660-4CF9-85DB-945C379A2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1D4ED5-2E3B-421B-9CE5-845DA3238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A86D93-C0F3-4AE8-9FB7-2BE18420AF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8F3935-7FED-4394-9601-D76D2541D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03331A-652E-4F2F-BC48-8347D450E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144C6A-2380-49BB-9D92-5EA5285C9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67645-A8E1-4FB2-9D32-34787A43D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E889B11-5839-4E19-92C2-47B158CAD3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14AC3F-0AB2-4CB2-AE87-2D0B4851E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55EA6DE-F85B-412D-B351-D3479A51B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406839-1506-4200-8300-F259199F9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5BCA53-7745-4F4B-A090-23477755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BE7785-3BC1-4937-B081-21605C78A6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385067-9E89-4CCA-9DEE-7D9DDD99B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A72B9E6-B097-46BE-8397-C9DF9C5FB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FA58ED-4BAC-49CF-A5B9-250743D4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3A9075-9689-4C40-87B8-96E665062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A00FA-C977-4E89-BD57-223DB798B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D6FC-E3C0-453F-AE41-6BE0627B0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7E313F2-CEF7-47ED-B9C0-F40E80631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AAB746-EB0E-40BD-AC37-9520F365E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AF3275-B639-4FDA-91F0-AC394B496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79EE6E-C6E0-4213-8817-46876B1797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169AC1-8E5B-4893-AF11-F21E98E4D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765500-6AD0-4C01-9B61-EEC6422A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E1AC47-D7FB-4402-A645-698863B9A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98EDED-6D4A-4DB0-A1E0-C753B130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E7201C1-293A-44E6-89D7-410A9AAE47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36B0C92-9056-4FED-92DE-ED3585DE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463024-4294-4632-ACFE-CF43627E5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2B0C4B-03A9-4291-8FFE-198D77A41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76E50-053F-4491-AB95-ACAF4F4D5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80B47C-94D7-437F-94F8-F7064ADE89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E8EEAB-AEAF-4A44-8433-6A7BE77DD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799E11-0FAF-4948-97ED-6E77CD3C9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C26413-2FBC-4F29-A76D-F3471A863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0FAF3E-29E3-4F4A-A430-0421AE69D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669C7D-B08C-46A5-9A39-0FBF4AB82A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9BC35A-C4DC-40E5-92EF-76FE2A227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49189D1-18D0-4A30-B977-80EA8ADC8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973604-2559-40F2-9BA6-AD1E484D9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5C6C96-054A-4CCD-A602-565EA0920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01C944-0DD8-4664-8C69-505A753F6A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BDD6FD-66A8-4E6D-BA16-B6BC71F1D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789B16-BE38-4483-BEAF-1644C8EE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D305D4F-1D3D-4562-98A1-ECC32000F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3.w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FD2073F-6932-45AB-B06F-37E8B25C1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83DC64-2911-4FC7-B226-B8EF4FA73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521A7A-8559-45B8-BF9E-4BE365DC9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DD640-4136-492F-A463-7A3F433B40FD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254717-5881-422C-AA0A-7F9BE3F734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8EBC20-8C34-40DD-B410-0E5C2CE69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89FEC-55E7-4BD3-8E37-FC305494EFE7}" type="slidenum">
              <a:rPr lang="fr-BE" smtClean="0"/>
              <a:t>‹#›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746" r:id="rId13"/>
    <p:sldLayoutId id="214748374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5A48E3B-47E9-449B-9E7D-9526F5876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9D94B0-CCA5-41AC-B866-6AD93ED65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184601-5558-4745-B462-6ED03DFCE4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295B3-972A-44DE-8B26-5E2FF9038F71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4210BC-FF2F-4337-AEA5-B5E377DD11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EFB30-FE4A-4FD5-9652-828AC6756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924C-962E-437D-8FE5-F2824EE23832}" type="slidenum">
              <a:rPr lang="fr-BE" smtClean="0"/>
              <a:t>‹#›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74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47"/>
          <p:cNvPicPr/>
          <p:nvPr/>
        </p:nvPicPr>
        <p:blipFill>
          <a:blip r:embed="rId14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111" name="CustomShape 1"/>
          <p:cNvSpPr/>
          <p:nvPr/>
        </p:nvSpPr>
        <p:spPr>
          <a:xfrm>
            <a:off x="0" y="0"/>
            <a:ext cx="9143280" cy="956520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12" name="CustomShape 2"/>
          <p:cNvSpPr/>
          <p:nvPr/>
        </p:nvSpPr>
        <p:spPr>
          <a:xfrm>
            <a:off x="4262400" y="6659640"/>
            <a:ext cx="610560" cy="197640"/>
          </a:xfrm>
          <a:prstGeom prst="rect">
            <a:avLst/>
          </a:prstGeom>
          <a:solidFill>
            <a:srgbClr val="133176"/>
          </a:solidFill>
          <a:ln w="9360">
            <a:solidFill>
              <a:srgbClr val="133176"/>
            </a:solidFill>
            <a:miter/>
          </a:ln>
          <a:effectLst>
            <a:outerShdw blurRad="635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3" name="Picture 17"/>
          <p:cNvPicPr/>
          <p:nvPr/>
        </p:nvPicPr>
        <p:blipFill>
          <a:blip r:embed="rId15"/>
          <a:stretch/>
        </p:blipFill>
        <p:spPr>
          <a:xfrm>
            <a:off x="3957480" y="258840"/>
            <a:ext cx="1436040" cy="1004040"/>
          </a:xfrm>
          <a:prstGeom prst="rect">
            <a:avLst/>
          </a:prstGeom>
          <a:ln>
            <a:noFill/>
          </a:ln>
        </p:spPr>
      </p:pic>
      <p:pic>
        <p:nvPicPr>
          <p:cNvPr id="114" name="Picture 56"/>
          <p:cNvPicPr/>
          <p:nvPr/>
        </p:nvPicPr>
        <p:blipFill>
          <a:blip r:embed="rId14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115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Fai clic per modificare il formato del testo del titolo</a:t>
            </a: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1AA5DDD-E620-4B91-A27D-0E18DA62C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1378BA-6324-4F27-A3F5-DA97399AD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92E3E9-BE48-49A3-9AD2-6DED83399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86B44-C9D5-465A-B148-D7881A59E9CB}" type="datetimeFigureOut">
              <a:rPr lang="fr-BE" smtClean="0"/>
              <a:t>06-12-2019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833AD1-09A7-44DA-85BE-739D56DB9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443B19A-DFE8-49A9-938B-379A67DA08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8B05A-2EA2-4A6E-B3EF-DC800EBE541D}" type="slidenum">
              <a:rPr lang="fr-BE" smtClean="0"/>
              <a:t>‹#›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>
            <a:extLst>
              <a:ext uri="{FF2B5EF4-FFF2-40B4-BE49-F238E27FC236}">
                <a16:creationId xmlns:a16="http://schemas.microsoft.com/office/drawing/2014/main" id="{D53B0589-3D75-4366-BE8B-C88577DA4B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7DC1419-ED1D-4CBF-9F01-BAEF49A0CDBE}" type="slidenum">
              <a:rPr lang="en-GB" altLang="fr-FR" sz="1400" i="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GB" altLang="fr-FR" sz="1400" i="0">
              <a:solidFill>
                <a:schemeClr val="bg1"/>
              </a:solidFill>
            </a:endParaRPr>
          </a:p>
        </p:txBody>
      </p:sp>
      <p:sp>
        <p:nvSpPr>
          <p:cNvPr id="5123" name="Rectangle 5">
            <a:extLst>
              <a:ext uri="{FF2B5EF4-FFF2-40B4-BE49-F238E27FC236}">
                <a16:creationId xmlns:a16="http://schemas.microsoft.com/office/drawing/2014/main" id="{FBDDCE6B-C471-4D16-A501-7D84625B43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79388" y="2565400"/>
            <a:ext cx="8856662" cy="790575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b="1" spc="-1" dirty="0" err="1">
                <a:uFill>
                  <a:solidFill>
                    <a:srgbClr val="FFFFFF"/>
                  </a:solidFill>
                </a:uFill>
                <a:latin typeface="Verdana"/>
                <a:ea typeface="ＭＳ Ｐゴシック"/>
              </a:rPr>
              <a:t>Transport</a:t>
            </a:r>
            <a:r>
              <a:rPr lang="it-IT" sz="4000" b="1" spc="-1" dirty="0">
                <a:uFill>
                  <a:solidFill>
                    <a:srgbClr val="FFFFFF"/>
                  </a:solidFill>
                </a:uFill>
                <a:latin typeface="Verdana"/>
                <a:ea typeface="ＭＳ Ｐゴシック"/>
              </a:rPr>
              <a:t> Connectivity</a:t>
            </a:r>
            <a:r>
              <a:rPr lang="it-IT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/>
            </a:r>
            <a:br>
              <a:rPr lang="it-IT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</a:br>
            <a:r>
              <a:rPr lang="it-IT" sz="4000" b="1" spc="-1" dirty="0">
                <a:uFill>
                  <a:solidFill>
                    <a:srgbClr val="FFFFFF"/>
                  </a:solidFill>
                </a:uFill>
                <a:latin typeface="Verdana"/>
                <a:ea typeface="ＭＳ Ｐゴシック"/>
              </a:rPr>
              <a:t>The </a:t>
            </a:r>
            <a:r>
              <a:rPr lang="it-IT" sz="4000" b="1" spc="-1" dirty="0" err="1">
                <a:uFill>
                  <a:solidFill>
                    <a:srgbClr val="FFFFFF"/>
                  </a:solidFill>
                </a:uFill>
                <a:latin typeface="Verdana"/>
                <a:ea typeface="ＭＳ Ｐゴシック"/>
              </a:rPr>
              <a:t>Ethiopian</a:t>
            </a:r>
            <a:r>
              <a:rPr lang="it-IT" sz="4000" b="1" spc="-1" dirty="0">
                <a:uFill>
                  <a:solidFill>
                    <a:srgbClr val="FFFFFF"/>
                  </a:solidFill>
                </a:uFill>
                <a:latin typeface="Verdana"/>
                <a:ea typeface="ＭＳ Ｐゴシック"/>
              </a:rPr>
              <a:t> Road Sector Budget Support</a:t>
            </a:r>
            <a:r>
              <a:rPr lang="it-IT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/>
            </a:r>
            <a:br>
              <a:rPr lang="it-IT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</a:br>
            <a:endParaRPr lang="en-GB" altLang="en-US" sz="4000" dirty="0"/>
          </a:p>
        </p:txBody>
      </p:sp>
      <p:sp>
        <p:nvSpPr>
          <p:cNvPr id="5124" name="Rectangle 6">
            <a:extLst>
              <a:ext uri="{FF2B5EF4-FFF2-40B4-BE49-F238E27FC236}">
                <a16:creationId xmlns:a16="http://schemas.microsoft.com/office/drawing/2014/main" id="{332E21E9-70DF-48A0-82DD-9E22D02CBB7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0825" y="4652963"/>
            <a:ext cx="8677275" cy="1728787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lnSpc>
                <a:spcPct val="80000"/>
              </a:lnSpc>
            </a:pPr>
            <a:endParaRPr lang="fr-BE" altLang="en-US" sz="1400" dirty="0"/>
          </a:p>
          <a:p>
            <a:pPr algn="ctr" eaLnBrk="1" hangingPunct="1">
              <a:lnSpc>
                <a:spcPct val="80000"/>
              </a:lnSpc>
            </a:pPr>
            <a:r>
              <a:rPr lang="fr-BE" altLang="en-US" sz="1400" dirty="0"/>
              <a:t>Bruxelles, 5 Décembre 2019</a:t>
            </a:r>
          </a:p>
          <a:p>
            <a:pPr algn="ctr" eaLnBrk="1" hangingPunct="1">
              <a:lnSpc>
                <a:spcPct val="80000"/>
              </a:lnSpc>
            </a:pPr>
            <a:endParaRPr lang="fr-BE" altLang="en-US" sz="1400" dirty="0"/>
          </a:p>
          <a:p>
            <a:pPr algn="ctr" eaLnBrk="1" hangingPunct="1">
              <a:lnSpc>
                <a:spcPct val="80000"/>
              </a:lnSpc>
            </a:pPr>
            <a:endParaRPr lang="fr-BE" altLang="en-US" sz="1400" dirty="0"/>
          </a:p>
          <a:p>
            <a:pPr eaLnBrk="1" hangingPunct="1">
              <a:lnSpc>
                <a:spcPct val="80000"/>
              </a:lnSpc>
            </a:pPr>
            <a:r>
              <a:rPr lang="fr-BE" altLang="en-US" sz="1400" dirty="0" err="1"/>
              <a:t>Giorgia</a:t>
            </a:r>
            <a:r>
              <a:rPr lang="fr-BE" altLang="en-US" sz="1400" dirty="0"/>
              <a:t> FAVERO</a:t>
            </a:r>
          </a:p>
          <a:p>
            <a:pPr eaLnBrk="1" hangingPunct="1">
              <a:lnSpc>
                <a:spcPct val="80000"/>
              </a:lnSpc>
            </a:pPr>
            <a:r>
              <a:rPr lang="fr-BE" altLang="en-US" sz="1400" dirty="0"/>
              <a:t>Team Leader Infrastructures</a:t>
            </a:r>
          </a:p>
          <a:p>
            <a:pPr eaLnBrk="1" hangingPunct="1">
              <a:lnSpc>
                <a:spcPct val="80000"/>
              </a:lnSpc>
            </a:pPr>
            <a:r>
              <a:rPr lang="fr-BE" altLang="en-US" sz="1400" dirty="0" err="1"/>
              <a:t>Ethiopia</a:t>
            </a:r>
            <a:endParaRPr lang="fr-BE" altLang="en-US" sz="1400" dirty="0"/>
          </a:p>
          <a:p>
            <a:pPr eaLnBrk="1" hangingPunct="1">
              <a:lnSpc>
                <a:spcPct val="80000"/>
              </a:lnSpc>
            </a:pPr>
            <a:endParaRPr lang="fr-BE" altLang="en-US" sz="1400" dirty="0"/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CustomShape 1"/>
          <p:cNvSpPr/>
          <p:nvPr/>
        </p:nvSpPr>
        <p:spPr>
          <a:xfrm>
            <a:off x="395280" y="1339920"/>
            <a:ext cx="8228880" cy="936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                               Thank you / Amaseguenallew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9" name="Picture 1"/>
          <p:cNvPicPr/>
          <p:nvPr/>
        </p:nvPicPr>
        <p:blipFill>
          <a:blip r:embed="rId2"/>
          <a:stretch/>
        </p:blipFill>
        <p:spPr>
          <a:xfrm rot="21574200">
            <a:off x="440640" y="2610000"/>
            <a:ext cx="3796200" cy="2595240"/>
          </a:xfrm>
          <a:prstGeom prst="rect">
            <a:avLst/>
          </a:prstGeom>
          <a:ln>
            <a:noFill/>
          </a:ln>
        </p:spPr>
      </p:pic>
      <p:pic>
        <p:nvPicPr>
          <p:cNvPr id="320" name="Picture 2"/>
          <p:cNvPicPr/>
          <p:nvPr/>
        </p:nvPicPr>
        <p:blipFill>
          <a:blip r:embed="rId3"/>
          <a:stretch/>
        </p:blipFill>
        <p:spPr>
          <a:xfrm>
            <a:off x="4355640" y="2628000"/>
            <a:ext cx="4607640" cy="2591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CustomShape 1"/>
          <p:cNvSpPr/>
          <p:nvPr/>
        </p:nvSpPr>
        <p:spPr>
          <a:xfrm>
            <a:off x="8280000" y="6356520"/>
            <a:ext cx="4060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FF4BD711-CDB2-485A-8FBF-C81387302A33}" type="slidenum">
              <a:rPr lang="it-IT" sz="120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6" name="Picture 2"/>
          <p:cNvPicPr/>
          <p:nvPr/>
        </p:nvPicPr>
        <p:blipFill>
          <a:blip r:embed="rId3"/>
          <a:stretch/>
        </p:blipFill>
        <p:spPr>
          <a:xfrm>
            <a:off x="99360" y="69480"/>
            <a:ext cx="1428120" cy="942120"/>
          </a:xfrm>
          <a:prstGeom prst="rect">
            <a:avLst/>
          </a:prstGeom>
          <a:ln>
            <a:noFill/>
          </a:ln>
        </p:spPr>
      </p:pic>
      <p:pic>
        <p:nvPicPr>
          <p:cNvPr id="277" name="Picture 2"/>
          <p:cNvPicPr/>
          <p:nvPr/>
        </p:nvPicPr>
        <p:blipFill>
          <a:blip r:embed="rId4"/>
          <a:stretch/>
        </p:blipFill>
        <p:spPr>
          <a:xfrm>
            <a:off x="751320" y="1747080"/>
            <a:ext cx="6019560" cy="4752360"/>
          </a:xfrm>
          <a:prstGeom prst="rect">
            <a:avLst/>
          </a:prstGeom>
          <a:ln>
            <a:noFill/>
          </a:ln>
        </p:spPr>
      </p:pic>
      <p:sp>
        <p:nvSpPr>
          <p:cNvPr id="278" name="CustomShape 2"/>
          <p:cNvSpPr/>
          <p:nvPr/>
        </p:nvSpPr>
        <p:spPr>
          <a:xfrm>
            <a:off x="6804360" y="1628640"/>
            <a:ext cx="2087640" cy="173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Road network length including rural and Municipality Roads (km)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79" name="Table 3"/>
          <p:cNvGraphicFramePr/>
          <p:nvPr/>
        </p:nvGraphicFramePr>
        <p:xfrm>
          <a:off x="6838560" y="3141000"/>
          <a:ext cx="2053440" cy="293400"/>
        </p:xfrm>
        <a:graphic>
          <a:graphicData uri="http://schemas.openxmlformats.org/drawingml/2006/table">
            <a:tbl>
              <a:tblPr/>
              <a:tblGrid>
                <a:gridCol w="1026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6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1997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2018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26.550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126.773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0" name="CustomShape 4"/>
          <p:cNvSpPr/>
          <p:nvPr/>
        </p:nvSpPr>
        <p:spPr>
          <a:xfrm>
            <a:off x="6804360" y="3861000"/>
            <a:ext cx="208764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Average distance to all weather road (km)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81" name="Table 5"/>
          <p:cNvGraphicFramePr/>
          <p:nvPr/>
        </p:nvGraphicFramePr>
        <p:xfrm>
          <a:off x="6769800" y="4941000"/>
          <a:ext cx="2053440" cy="293400"/>
        </p:xfrm>
        <a:graphic>
          <a:graphicData uri="http://schemas.openxmlformats.org/drawingml/2006/table">
            <a:tbl>
              <a:tblPr/>
              <a:tblGrid>
                <a:gridCol w="1026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6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1997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2018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21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4.3</a:t>
                      </a:r>
                      <a:endParaRPr lang="it-IT" sz="180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2" name="CustomShape 6"/>
          <p:cNvSpPr/>
          <p:nvPr/>
        </p:nvSpPr>
        <p:spPr>
          <a:xfrm>
            <a:off x="663120" y="-1713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Road Sector in Ethiopia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3" name="CustomShape 7"/>
          <p:cNvSpPr/>
          <p:nvPr/>
        </p:nvSpPr>
        <p:spPr>
          <a:xfrm>
            <a:off x="713520" y="1197360"/>
            <a:ext cx="9258840" cy="60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Massive investments in the last 21 years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CustomShape 1"/>
          <p:cNvSpPr/>
          <p:nvPr/>
        </p:nvSpPr>
        <p:spPr>
          <a:xfrm>
            <a:off x="8280000" y="6356520"/>
            <a:ext cx="4060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FCBCFFA8-8272-40EC-97FE-74A6C6858764}" type="slidenum">
              <a:rPr lang="it-IT" sz="120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5" name="Picture 2"/>
          <p:cNvPicPr/>
          <p:nvPr/>
        </p:nvPicPr>
        <p:blipFill>
          <a:blip r:embed="rId3"/>
          <a:stretch/>
        </p:blipFill>
        <p:spPr>
          <a:xfrm>
            <a:off x="99360" y="69480"/>
            <a:ext cx="1428120" cy="942120"/>
          </a:xfrm>
          <a:prstGeom prst="rect">
            <a:avLst/>
          </a:prstGeom>
          <a:ln>
            <a:noFill/>
          </a:ln>
        </p:spPr>
      </p:pic>
      <p:sp>
        <p:nvSpPr>
          <p:cNvPr id="286" name="CustomShape 2"/>
          <p:cNvSpPr/>
          <p:nvPr/>
        </p:nvSpPr>
        <p:spPr>
          <a:xfrm>
            <a:off x="663120" y="-1713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Logistic Sector in Ethiopia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7" name="CustomShape 3"/>
          <p:cNvSpPr/>
          <p:nvPr/>
        </p:nvSpPr>
        <p:spPr>
          <a:xfrm>
            <a:off x="5544000" y="2088000"/>
            <a:ext cx="3420000" cy="404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However:</a:t>
            </a: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Ranked 126</a:t>
            </a:r>
            <a:r>
              <a:rPr lang="it-IT" sz="1800" strike="noStrike" spc="-1" baseline="30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(out of 160) on WB’s Logistic Performance Index </a:t>
            </a: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Logistics costs 247% higher than Vietnam and 72% higher than Bangladesh*</a:t>
            </a: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Costs of logistics makes producers uncompetitive in the regional and international markets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8" name="Picture 1"/>
          <p:cNvPicPr/>
          <p:nvPr/>
        </p:nvPicPr>
        <p:blipFill>
          <a:blip r:embed="rId4"/>
          <a:stretch/>
        </p:blipFill>
        <p:spPr>
          <a:xfrm>
            <a:off x="108000" y="2228760"/>
            <a:ext cx="5399640" cy="4080240"/>
          </a:xfrm>
          <a:prstGeom prst="rect">
            <a:avLst/>
          </a:prstGeom>
          <a:ln>
            <a:noFill/>
          </a:ln>
        </p:spPr>
      </p:pic>
      <p:sp>
        <p:nvSpPr>
          <p:cNvPr id="289" name="CustomShape 4"/>
          <p:cNvSpPr/>
          <p:nvPr/>
        </p:nvSpPr>
        <p:spPr>
          <a:xfrm>
            <a:off x="137160" y="1197360"/>
            <a:ext cx="9258840" cy="60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Infrastructure investments to attract investments, create market opportunities, enhance competitiveness.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Fundamental to support industrialisation process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0" name="CustomShape 5"/>
          <p:cNvSpPr/>
          <p:nvPr/>
        </p:nvSpPr>
        <p:spPr>
          <a:xfrm>
            <a:off x="323640" y="6433560"/>
            <a:ext cx="597636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 twenty foot container of garment exports to Germany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1" name="CustomShape 6"/>
          <p:cNvSpPr/>
          <p:nvPr/>
        </p:nvSpPr>
        <p:spPr>
          <a:xfrm>
            <a:off x="109440" y="1920960"/>
            <a:ext cx="5976360" cy="27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INDUSTRIAL PARKS MAP :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990E4AE6-E113-4871-BF65-4FA4BD2E824D}" type="slidenum">
              <a:rPr lang="it-IT" sz="120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3" name="Picture 2"/>
          <p:cNvPicPr/>
          <p:nvPr/>
        </p:nvPicPr>
        <p:blipFill>
          <a:blip r:embed="rId3"/>
          <a:stretch/>
        </p:blipFill>
        <p:spPr>
          <a:xfrm>
            <a:off x="99360" y="69480"/>
            <a:ext cx="1428120" cy="942120"/>
          </a:xfrm>
          <a:prstGeom prst="rect">
            <a:avLst/>
          </a:prstGeom>
          <a:ln>
            <a:noFill/>
          </a:ln>
        </p:spPr>
      </p:pic>
      <p:pic>
        <p:nvPicPr>
          <p:cNvPr id="294" name="Picture 313"/>
          <p:cNvPicPr/>
          <p:nvPr/>
        </p:nvPicPr>
        <p:blipFill>
          <a:blip r:embed="rId4"/>
          <a:stretch/>
        </p:blipFill>
        <p:spPr>
          <a:xfrm>
            <a:off x="-5040" y="1628640"/>
            <a:ext cx="4360680" cy="4669920"/>
          </a:xfrm>
          <a:prstGeom prst="rect">
            <a:avLst/>
          </a:prstGeom>
          <a:ln>
            <a:noFill/>
          </a:ln>
        </p:spPr>
      </p:pic>
      <p:sp>
        <p:nvSpPr>
          <p:cNvPr id="295" name="CustomShape 2"/>
          <p:cNvSpPr/>
          <p:nvPr/>
        </p:nvSpPr>
        <p:spPr>
          <a:xfrm>
            <a:off x="663480" y="-1713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Ethiopia's Reform Agenda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6" name="CustomShape 3"/>
          <p:cNvSpPr/>
          <p:nvPr/>
        </p:nvSpPr>
        <p:spPr>
          <a:xfrm>
            <a:off x="4896000" y="1845000"/>
            <a:ext cx="4319640" cy="429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 2018: launch of political and economic reforms 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Economic reforms agenda in a nutshel:</a:t>
            </a: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improving the investment climate, strengthening the role of the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private sector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</a:t>
            </a: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engaging in multilateral free trade mechanisms</a:t>
            </a: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putting the economy on a fiscally sustainable path</a:t>
            </a: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 international relationships:</a:t>
            </a: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Stabilisation</a:t>
            </a: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Regional integration </a:t>
            </a: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CustomShape 1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7AE657A3-E7AD-4EEC-A680-D005434A0FB9}" type="slidenum">
              <a:rPr lang="it-IT" sz="120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8" name="Picture 2"/>
          <p:cNvPicPr/>
          <p:nvPr/>
        </p:nvPicPr>
        <p:blipFill>
          <a:blip r:embed="rId3"/>
          <a:stretch/>
        </p:blipFill>
        <p:spPr>
          <a:xfrm>
            <a:off x="99360" y="69480"/>
            <a:ext cx="1428120" cy="942120"/>
          </a:xfrm>
          <a:prstGeom prst="rect">
            <a:avLst/>
          </a:prstGeom>
          <a:ln>
            <a:noFill/>
          </a:ln>
        </p:spPr>
      </p:pic>
      <p:sp>
        <p:nvSpPr>
          <p:cNvPr id="299" name="CustomShape 2"/>
          <p:cNvSpPr/>
          <p:nvPr/>
        </p:nvSpPr>
        <p:spPr>
          <a:xfrm>
            <a:off x="1347840" y="806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Huge support from the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international community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0" name="CustomShape 3"/>
          <p:cNvSpPr/>
          <p:nvPr/>
        </p:nvSpPr>
        <p:spPr>
          <a:xfrm>
            <a:off x="272160" y="1413360"/>
            <a:ext cx="8619840" cy="503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USD 1,2 bn by World Bank Development Policy Operation (DPO) to support Ethiopia  Growth and Competitiveness.</a:t>
            </a: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On the following pillars:</a:t>
            </a: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1)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Maximizing finance for development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
    private sector participation in </a:t>
            </a:r>
            <a:r>
              <a:rPr lang="it-IT" sz="1800" b="1" strike="noStrike" spc="-1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logistics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energy, telecom and PPP  </a:t>
            </a: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2)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Improving investment climate and developing financial sector 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3)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Enhancing transparency and accountability 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Additional support to the DPO: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	EUR 100M from France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	Pledged contribution from Germany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Horn of Africa initiative 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(Ethiopia, Somalia, Djibouti, Kenya, Eritrea)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
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by EU, WB and AfDB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Additional EUR 100 M 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in the NIP (11° EDF) approved in November 2019 for </a:t>
            </a:r>
            <a:r>
              <a:rPr lang="it-IT" sz="18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Regional connectivity and competitiveness.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it-IT" sz="18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     </a:t>
            </a:r>
            <a:r>
              <a:rPr lang="it-IT" sz="18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Wingdings"/>
                <a:ea typeface="Microsoft YaHei"/>
              </a:rPr>
              <a:t></a:t>
            </a:r>
            <a:r>
              <a:rPr lang="it-IT" sz="18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 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How to translate this in practice?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CustomShape 1"/>
          <p:cNvSpPr/>
          <p:nvPr/>
        </p:nvSpPr>
        <p:spPr>
          <a:xfrm>
            <a:off x="1258920" y="188640"/>
            <a:ext cx="7921080" cy="86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EU Support to the Road Sector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CustomShape 2"/>
          <p:cNvSpPr/>
          <p:nvPr/>
        </p:nvSpPr>
        <p:spPr>
          <a:xfrm>
            <a:off x="539640" y="1340640"/>
            <a:ext cx="8100720" cy="489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Before 2006 all support in form of project 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In 2006 EU moved to Road Sector Reform Contract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EDF Sectoral Budget Supporton 4 consecutive programmes :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  EDF 9:     224 M€ (of which 162.5 M€ SBS)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31800" lvl="1" indent="-216000">
              <a:lnSpc>
                <a:spcPct val="90000"/>
              </a:lnSpc>
              <a:buClr>
                <a:srgbClr val="000000"/>
              </a:buClr>
              <a:buFont typeface="Arial"/>
              <a:buChar char="–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EDF 10:   220 M€ (of which 200 M€ SBS)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31800" lvl="1" indent="-216000">
              <a:lnSpc>
                <a:spcPct val="90000"/>
              </a:lnSpc>
              <a:buClr>
                <a:srgbClr val="000000"/>
              </a:buClr>
              <a:buFont typeface="Arial"/>
              <a:buChar char="–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EDF 11:   140 M€ (of which 138 M€ SBS) ”Phasing out from transport”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Core indicators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road density, maintenance, road safety, axle load control; private sector participation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Focus: 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Federal, regional and more and more rural roads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Evolution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from mixed indicators (process and impact indicators) to purely impact indicators; more ambitious targets; introduction of environmental indicator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the most out of the investments made in strategic infrastructures 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(railways, dry ports and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roads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to which the EU has been the third larger development partner contributor) 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Wingdings"/>
                <a:ea typeface="DejaVu Sans"/>
              </a:rPr>
              <a:t>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2019: moving from roads (purely) </a:t>
            </a: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to regional connectivity and logistics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3" name="Picture 2"/>
          <p:cNvPicPr/>
          <p:nvPr/>
        </p:nvPicPr>
        <p:blipFill>
          <a:blip r:embed="rId2"/>
          <a:stretch/>
        </p:blipFill>
        <p:spPr>
          <a:xfrm>
            <a:off x="99360" y="69480"/>
            <a:ext cx="1428120" cy="942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Picture 322"/>
          <p:cNvPicPr/>
          <p:nvPr/>
        </p:nvPicPr>
        <p:blipFill>
          <a:blip r:embed="rId2"/>
          <a:stretch/>
        </p:blipFill>
        <p:spPr>
          <a:xfrm>
            <a:off x="468000" y="1590480"/>
            <a:ext cx="3599640" cy="4651200"/>
          </a:xfrm>
          <a:prstGeom prst="rect">
            <a:avLst/>
          </a:prstGeom>
          <a:ln>
            <a:noFill/>
          </a:ln>
        </p:spPr>
      </p:pic>
      <p:sp>
        <p:nvSpPr>
          <p:cNvPr id="305" name="CustomShape 1"/>
          <p:cNvSpPr/>
          <p:nvPr/>
        </p:nvSpPr>
        <p:spPr>
          <a:xfrm>
            <a:off x="4536000" y="1872000"/>
            <a:ext cx="4356000" cy="429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New Indicators for the </a:t>
            </a:r>
            <a:r>
              <a:rPr lang="it-IT" sz="18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Regional connectivity and competitiveness sector budget support </a:t>
            </a: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to be defined but: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More accent on regional corridors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e.g. Decrease in transit time between Ethiopian inland dry ports and neighbouring seaports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e.g. maintenance of regional corridors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More accent on internationalisation of the transport sector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e.g. domestication of Tripartite Agreement on vehicle loading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icrosoft YaHei"/>
              </a:rPr>
              <a:t>e.g. Vienna convention on road traffic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6" name="CustomShape 2"/>
          <p:cNvSpPr/>
          <p:nvPr/>
        </p:nvSpPr>
        <p:spPr>
          <a:xfrm>
            <a:off x="995400" y="188640"/>
            <a:ext cx="7216560" cy="68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Regional Corridors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7" name="Picture 2"/>
          <p:cNvPicPr/>
          <p:nvPr/>
        </p:nvPicPr>
        <p:blipFill>
          <a:blip r:embed="rId3"/>
          <a:stretch/>
        </p:blipFill>
        <p:spPr>
          <a:xfrm>
            <a:off x="99360" y="69480"/>
            <a:ext cx="1428120" cy="942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:a16="http://schemas.microsoft.com/office/drawing/2014/main" id="{602FCA5A-5BF3-4CCC-AB95-E00CCCE53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3688" y="6630988"/>
            <a:ext cx="9366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BE" altLang="en-US" sz="600" kern="0" dirty="0">
                <a:solidFill>
                  <a:srgbClr val="FFFF00"/>
                </a:solidFill>
                <a:latin typeface="Arial" charset="0"/>
                <a:cs typeface="Arial" charset="0"/>
              </a:rPr>
              <a:t>DEVCO C/6 </a:t>
            </a:r>
            <a:br>
              <a:rPr lang="fr-BE" altLang="en-US" sz="600" kern="0" dirty="0">
                <a:solidFill>
                  <a:srgbClr val="FFFF00"/>
                </a:solidFill>
                <a:latin typeface="Arial" charset="0"/>
                <a:cs typeface="Arial" charset="0"/>
              </a:rPr>
            </a:br>
            <a:endParaRPr lang="fr-BE" altLang="en-US" sz="600" kern="0" dirty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pic>
        <p:nvPicPr>
          <p:cNvPr id="7171" name="Picture 1">
            <a:extLst>
              <a:ext uri="{FF2B5EF4-FFF2-40B4-BE49-F238E27FC236}">
                <a16:creationId xmlns:a16="http://schemas.microsoft.com/office/drawing/2014/main" id="{18B5D107-25F1-4AC1-917F-219265247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221CDF-E300-4940-B145-8708B7CB42A0}"/>
              </a:ext>
            </a:extLst>
          </p:cNvPr>
          <p:cNvSpPr txBox="1"/>
          <p:nvPr/>
        </p:nvSpPr>
        <p:spPr>
          <a:xfrm>
            <a:off x="422848" y="2144439"/>
            <a:ext cx="2393646" cy="3754874"/>
          </a:xfrm>
          <a:prstGeom prst="rect">
            <a:avLst/>
          </a:prstGeom>
          <a:solidFill>
            <a:schemeClr val="bg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Maximise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investments made in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strategic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infrastructures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through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b="1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logistic</a:t>
            </a:r>
            <a:r>
              <a:rPr lang="it-IT" sz="1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b="1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reform</a:t>
            </a:r>
            <a:endParaRPr lang="it-IT" sz="1400" b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Support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Ethiopia's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b="1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industrialisation</a:t>
            </a:r>
            <a:r>
              <a:rPr lang="it-IT" sz="1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policy 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(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supported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by the Job Compact)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Contribute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to </a:t>
            </a:r>
            <a:r>
              <a:rPr lang="it-IT" sz="1400" b="1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attract</a:t>
            </a:r>
            <a:r>
              <a:rPr lang="it-IT" sz="1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investments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Leading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to </a:t>
            </a:r>
            <a:r>
              <a:rPr lang="it-IT" sz="1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job </a:t>
            </a:r>
            <a:r>
              <a:rPr lang="it-IT" sz="1400" b="1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creation</a:t>
            </a:r>
            <a:endParaRPr lang="it-IT" sz="1400" b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Improvements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in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regional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corridors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and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implementation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of trade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facilitation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measures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will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contribute</a:t>
            </a:r>
            <a:r>
              <a:rPr lang="it-IT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to </a:t>
            </a:r>
            <a:r>
              <a:rPr lang="it-IT" sz="1400" b="1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increase</a:t>
            </a:r>
            <a:r>
              <a:rPr lang="it-IT" sz="1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it-IT" sz="1400" b="1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regional</a:t>
            </a:r>
            <a:r>
              <a:rPr lang="it-IT" sz="1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trade</a:t>
            </a:r>
          </a:p>
        </p:txBody>
      </p:sp>
      <p:sp>
        <p:nvSpPr>
          <p:cNvPr id="7176" name="Right Arrow 4">
            <a:extLst>
              <a:ext uri="{FF2B5EF4-FFF2-40B4-BE49-F238E27FC236}">
                <a16:creationId xmlns:a16="http://schemas.microsoft.com/office/drawing/2014/main" id="{DBEFB774-B338-4309-A822-0D37887B9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9900" y="3754438"/>
            <a:ext cx="869950" cy="538162"/>
          </a:xfrm>
          <a:prstGeom prst="rightArrow">
            <a:avLst>
              <a:gd name="adj1" fmla="val 50000"/>
              <a:gd name="adj2" fmla="val 5003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175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200" i="0"/>
          </a:p>
        </p:txBody>
      </p:sp>
      <p:sp>
        <p:nvSpPr>
          <p:cNvPr id="9" name="CustomShape 5">
            <a:extLst>
              <a:ext uri="{FF2B5EF4-FFF2-40B4-BE49-F238E27FC236}">
                <a16:creationId xmlns:a16="http://schemas.microsoft.com/office/drawing/2014/main" id="{D8C2F5CC-ED53-4665-8D58-9379326D8A3E}"/>
              </a:ext>
            </a:extLst>
          </p:cNvPr>
          <p:cNvSpPr/>
          <p:nvPr/>
        </p:nvSpPr>
        <p:spPr>
          <a:xfrm>
            <a:off x="663480" y="86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it-IT" sz="4400" b="1" strike="noStrike" spc="-1" dirty="0" err="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Opportunities</a:t>
            </a:r>
            <a:endParaRPr lang="it-IT" sz="180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32D53188-23BF-41D0-BE45-966A2195B7D0}"/>
              </a:ext>
            </a:extLst>
          </p:cNvPr>
          <p:cNvSpPr/>
          <p:nvPr/>
        </p:nvSpPr>
        <p:spPr>
          <a:xfrm>
            <a:off x="5710518" y="2456329"/>
            <a:ext cx="815788" cy="40341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3E3C4B3-BE57-4D9D-9A62-70F67043BCCE}"/>
              </a:ext>
            </a:extLst>
          </p:cNvPr>
          <p:cNvSpPr/>
          <p:nvPr/>
        </p:nvSpPr>
        <p:spPr>
          <a:xfrm>
            <a:off x="6052390" y="4536142"/>
            <a:ext cx="815788" cy="40341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CustomShape 1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00A6B564-5E2A-4B28-88F6-6BC64CF1A945}" type="slidenum">
              <a:rPr lang="it-IT" sz="120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</a:t>
            </a:fld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5" name="Picture 2"/>
          <p:cNvPicPr/>
          <p:nvPr/>
        </p:nvPicPr>
        <p:blipFill>
          <a:blip r:embed="rId3"/>
          <a:stretch/>
        </p:blipFill>
        <p:spPr>
          <a:xfrm>
            <a:off x="99360" y="69480"/>
            <a:ext cx="1428120" cy="942120"/>
          </a:xfrm>
          <a:prstGeom prst="rect">
            <a:avLst/>
          </a:prstGeom>
          <a:ln>
            <a:noFill/>
          </a:ln>
        </p:spPr>
      </p:pic>
      <p:sp>
        <p:nvSpPr>
          <p:cNvPr id="316" name="CustomShape 2"/>
          <p:cNvSpPr/>
          <p:nvPr/>
        </p:nvSpPr>
        <p:spPr>
          <a:xfrm>
            <a:off x="663480" y="86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Challenges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7" name="CustomShape 3"/>
          <p:cNvSpPr/>
          <p:nvPr/>
        </p:nvSpPr>
        <p:spPr>
          <a:xfrm>
            <a:off x="539640" y="1340640"/>
            <a:ext cx="8100720" cy="489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60">
              <a:lnSpc>
                <a:spcPct val="9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 the new operation:</a:t>
            </a:r>
          </a:p>
          <a:p>
            <a:pPr marL="360">
              <a:lnSpc>
                <a:spcPct val="9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National strategies expiring in June 2020</a:t>
            </a: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Logistic strategy </a:t>
            </a:r>
            <a:r>
              <a:rPr lang="it-IT" sz="1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 fieri</a:t>
            </a: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New topic, new interlocutors</a:t>
            </a: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New indicators to define and monitor</a:t>
            </a:r>
          </a:p>
          <a:p>
            <a:pPr marL="452520" indent="-4518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Monitoring system in logistics not fully developed</a:t>
            </a: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Of Secoral Budget support in general:</a:t>
            </a: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Data quality  (particularly with a growing network)</a:t>
            </a:r>
          </a:p>
          <a:p>
            <a:pPr>
              <a:lnSpc>
                <a:spcPct val="90000"/>
              </a:lnSpc>
            </a:pPr>
            <a:r>
              <a:rPr lang="it-IT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Policy dialogue after 13 years</a:t>
            </a:r>
          </a:p>
          <a:p>
            <a:pPr>
              <a:lnSpc>
                <a:spcPct val="9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Microsoft Office PowerPoint</Application>
  <PresentationFormat>On-screen Show (4:3)</PresentationFormat>
  <Paragraphs>118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10</vt:i4>
      </vt:variant>
    </vt:vector>
  </HeadingPairs>
  <TitlesOfParts>
    <vt:vector size="34" baseType="lpstr">
      <vt:lpstr>Microsoft YaHei</vt:lpstr>
      <vt:lpstr>ＭＳ Ｐゴシック</vt:lpstr>
      <vt:lpstr>Arial</vt:lpstr>
      <vt:lpstr>Calibri</vt:lpstr>
      <vt:lpstr>Calibri Light</vt:lpstr>
      <vt:lpstr>DejaVu Sans</vt:lpstr>
      <vt:lpstr>Symbol</vt:lpstr>
      <vt:lpstr>Times New Roman</vt:lpstr>
      <vt:lpstr>Verdana</vt:lpstr>
      <vt:lpstr>Wingdings</vt:lpstr>
      <vt:lpstr>Thème Office</vt:lpstr>
      <vt:lpstr>Thème Office</vt:lpstr>
      <vt:lpstr>Office Theme</vt:lpstr>
      <vt:lpstr>Office Theme</vt:lpstr>
      <vt:lpstr>Office Theme</vt:lpstr>
      <vt:lpstr>Office Theme</vt:lpstr>
      <vt:lpstr>Thème Office</vt:lpstr>
      <vt:lpstr>Thème Office</vt:lpstr>
      <vt:lpstr>Thème Office</vt:lpstr>
      <vt:lpstr>Thème Office</vt:lpstr>
      <vt:lpstr>Thème Office</vt:lpstr>
      <vt:lpstr>Thème Office</vt:lpstr>
      <vt:lpstr>Thème Office</vt:lpstr>
      <vt:lpstr>Thème Office</vt:lpstr>
      <vt:lpstr>Transport Connectivity The Ethiopian Road Sector Budget Support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ebn@pem.dk</dc:creator>
  <cp:lastModifiedBy>CONTRAFATTO Serena (DEVCO-EXT)</cp:lastModifiedBy>
  <cp:revision>948</cp:revision>
  <cp:lastPrinted>2016-05-13T12:49:27Z</cp:lastPrinted>
  <dcterms:created xsi:type="dcterms:W3CDTF">2012-11-28T17:00:29Z</dcterms:created>
  <dcterms:modified xsi:type="dcterms:W3CDTF">2019-12-06T09:37:56Z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7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14</vt:i4>
  </property>
</Properties>
</file>