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344" r:id="rId2"/>
    <p:sldId id="345" r:id="rId3"/>
    <p:sldId id="346" r:id="rId4"/>
    <p:sldId id="356" r:id="rId5"/>
    <p:sldId id="347" r:id="rId6"/>
    <p:sldId id="348" r:id="rId7"/>
    <p:sldId id="349" r:id="rId8"/>
    <p:sldId id="350" r:id="rId9"/>
    <p:sldId id="351" r:id="rId10"/>
    <p:sldId id="352" r:id="rId11"/>
    <p:sldId id="353" r:id="rId12"/>
  </p:sldIdLst>
  <p:sldSz cx="12192000" cy="6858000"/>
  <p:notesSz cx="9774238" cy="6724650"/>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624"/>
    <a:srgbClr val="3166CF"/>
    <a:srgbClr val="3E6FD2"/>
    <a:srgbClr val="2D5EC1"/>
    <a:srgbClr val="BDDEFF"/>
    <a:srgbClr val="99CCFF"/>
    <a:srgbClr val="808080"/>
    <a:srgbClr val="0F5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64" autoAdjust="0"/>
    <p:restoredTop sz="72791" autoAdjust="0"/>
  </p:normalViewPr>
  <p:slideViewPr>
    <p:cSldViewPr>
      <p:cViewPr varScale="1">
        <p:scale>
          <a:sx n="84" d="100"/>
          <a:sy n="84" d="100"/>
        </p:scale>
        <p:origin x="1272" y="6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1" name="Rectangle 3"/>
          <p:cNvSpPr>
            <a:spLocks noGrp="1" noChangeArrowheads="1"/>
          </p:cNvSpPr>
          <p:nvPr>
            <p:ph type="dt" sz="quarter" idx="1"/>
          </p:nvPr>
        </p:nvSpPr>
        <p:spPr bwMode="auto">
          <a:xfrm>
            <a:off x="5535390"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7892" name="Rectangle 4"/>
          <p:cNvSpPr>
            <a:spLocks noGrp="1" noChangeArrowheads="1"/>
          </p:cNvSpPr>
          <p:nvPr>
            <p:ph type="ftr" sz="quarter" idx="2"/>
          </p:nvPr>
        </p:nvSpPr>
        <p:spPr bwMode="auto">
          <a:xfrm>
            <a:off x="1"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3" name="Rectangle 5"/>
          <p:cNvSpPr>
            <a:spLocks noGrp="1" noChangeArrowheads="1"/>
          </p:cNvSpPr>
          <p:nvPr>
            <p:ph type="sldNum" sz="quarter" idx="3"/>
          </p:nvPr>
        </p:nvSpPr>
        <p:spPr bwMode="auto">
          <a:xfrm>
            <a:off x="5535390"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lgn="r">
              <a:defRPr>
                <a:solidFill>
                  <a:schemeClr val="tx1"/>
                </a:solidFill>
                <a:latin typeface="Arial" charset="0"/>
              </a:defRPr>
            </a:lvl1pPr>
          </a:lstStyle>
          <a:p>
            <a:fld id="{2E8B5E44-53B3-41D6-B2E4-E65C7BE882E3}" type="slidenum">
              <a:rPr lang="en-GB" altLang="en-US"/>
              <a:pPr/>
              <a:t>‹#›</a:t>
            </a:fld>
            <a:endParaRPr lang="en-GB" altLang="en-US"/>
          </a:p>
        </p:txBody>
      </p:sp>
    </p:spTree>
    <p:extLst>
      <p:ext uri="{BB962C8B-B14F-4D97-AF65-F5344CB8AC3E}">
        <p14:creationId xmlns:p14="http://schemas.microsoft.com/office/powerpoint/2010/main" val="1672935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6867" name="Rectangle 3"/>
          <p:cNvSpPr>
            <a:spLocks noGrp="1" noChangeArrowheads="1"/>
          </p:cNvSpPr>
          <p:nvPr>
            <p:ph type="dt" idx="1"/>
          </p:nvPr>
        </p:nvSpPr>
        <p:spPr bwMode="auto">
          <a:xfrm>
            <a:off x="5535390"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6868" name="Rectangle 4"/>
          <p:cNvSpPr>
            <a:spLocks noGrp="1" noRot="1" noChangeAspect="1" noChangeArrowheads="1" noTextEdit="1"/>
          </p:cNvSpPr>
          <p:nvPr>
            <p:ph type="sldImg" idx="2"/>
          </p:nvPr>
        </p:nvSpPr>
        <p:spPr bwMode="auto">
          <a:xfrm>
            <a:off x="2647950" y="504825"/>
            <a:ext cx="4479925" cy="25209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976971" y="3194023"/>
            <a:ext cx="7820302" cy="302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36870" name="Rectangle 6"/>
          <p:cNvSpPr>
            <a:spLocks noGrp="1" noChangeArrowheads="1"/>
          </p:cNvSpPr>
          <p:nvPr>
            <p:ph type="ftr" sz="quarter" idx="4"/>
          </p:nvPr>
        </p:nvSpPr>
        <p:spPr bwMode="auto">
          <a:xfrm>
            <a:off x="1"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6871" name="Rectangle 7"/>
          <p:cNvSpPr>
            <a:spLocks noGrp="1" noChangeArrowheads="1"/>
          </p:cNvSpPr>
          <p:nvPr>
            <p:ph type="sldNum" sz="quarter" idx="5"/>
          </p:nvPr>
        </p:nvSpPr>
        <p:spPr bwMode="auto">
          <a:xfrm>
            <a:off x="5535390"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lgn="r">
              <a:defRPr>
                <a:solidFill>
                  <a:schemeClr val="tx1"/>
                </a:solidFill>
                <a:latin typeface="Arial" charset="0"/>
              </a:defRPr>
            </a:lvl1pPr>
          </a:lstStyle>
          <a:p>
            <a:fld id="{A730940B-3F77-4A38-8B5C-89A07CE8893B}" type="slidenum">
              <a:rPr lang="en-GB" altLang="en-US"/>
              <a:pPr/>
              <a:t>‹#›</a:t>
            </a:fld>
            <a:endParaRPr lang="en-GB" altLang="en-US"/>
          </a:p>
        </p:txBody>
      </p:sp>
    </p:spTree>
    <p:extLst>
      <p:ext uri="{BB962C8B-B14F-4D97-AF65-F5344CB8AC3E}">
        <p14:creationId xmlns:p14="http://schemas.microsoft.com/office/powerpoint/2010/main" val="17337468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consilium.europa.eu/en/meetings/international-summit/2017/11/29-3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xfrm>
            <a:off x="3767138" y="9571038"/>
            <a:ext cx="2881312" cy="2794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ap="sq">
                <a:solidFill>
                  <a:srgbClr val="000000"/>
                </a:solidFill>
                <a:miter lim="800000"/>
                <a:headEnd/>
                <a:tailEnd type="none" w="sm" len="sm"/>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A793725C-09CC-4AE0-92C1-B65F606AD1C8}" type="slidenum">
              <a:rPr lang="de-DE" sz="1200" smtClean="0">
                <a:solidFill>
                  <a:prstClr val="black"/>
                </a:solidFill>
              </a:rPr>
              <a:pPr/>
              <a:t>1</a:t>
            </a:fld>
            <a:endParaRPr lang="de-DE" sz="1200" dirty="0">
              <a:solidFill>
                <a:prstClr val="black"/>
              </a:solidFill>
            </a:endParaRPr>
          </a:p>
        </p:txBody>
      </p:sp>
      <p:sp>
        <p:nvSpPr>
          <p:cNvPr id="8195" name="Rectangle 2"/>
          <p:cNvSpPr>
            <a:spLocks noGrp="1" noRot="1" noChangeAspect="1" noChangeArrowheads="1" noTextEdit="1"/>
          </p:cNvSpPr>
          <p:nvPr>
            <p:ph type="sldImg"/>
          </p:nvPr>
        </p:nvSpPr>
        <p:spPr>
          <a:xfrm>
            <a:off x="-395288" y="884238"/>
            <a:ext cx="7439026" cy="4184650"/>
          </a:xfrm>
          <a:ln/>
        </p:spPr>
      </p:sp>
      <p:sp>
        <p:nvSpPr>
          <p:cNvPr id="8196" name="Rectangle 3"/>
          <p:cNvSpPr>
            <a:spLocks noGrp="1" noChangeArrowheads="1"/>
          </p:cNvSpPr>
          <p:nvPr>
            <p:ph type="body" idx="1"/>
          </p:nvPr>
        </p:nvSpPr>
        <p:spPr>
          <a:xfrm>
            <a:off x="515913" y="5141243"/>
            <a:ext cx="5616624" cy="432048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ap="sq">
                <a:solidFill>
                  <a:srgbClr val="000000"/>
                </a:solidFill>
                <a:miter lim="800000"/>
                <a:headEnd/>
                <a:tailEnd type="none" w="sm" len="sm"/>
              </a14:hiddenLine>
            </a:ext>
          </a:extLst>
        </p:spPr>
        <p:txBody>
          <a:bodyPr/>
          <a:lstStyle/>
          <a:p>
            <a:endParaRPr lang="en-US" dirty="0"/>
          </a:p>
        </p:txBody>
      </p:sp>
      <p:sp>
        <p:nvSpPr>
          <p:cNvPr id="5" name="Datumsplatzhalter 4"/>
          <p:cNvSpPr>
            <a:spLocks noGrp="1"/>
          </p:cNvSpPr>
          <p:nvPr>
            <p:ph type="dt" idx="10"/>
          </p:nvPr>
        </p:nvSpPr>
        <p:spPr>
          <a:xfrm>
            <a:off x="3871117" y="305255"/>
            <a:ext cx="2150963" cy="284841"/>
          </a:xfrm>
          <a:prstGeom prst="rect">
            <a:avLst/>
          </a:prstGeom>
        </p:spPr>
        <p:txBody>
          <a:bodyPr/>
          <a:lstStyle/>
          <a:p>
            <a:fld id="{C22EC941-66F8-4F87-AE07-0B29371E0CB7}" type="datetime2">
              <a:rPr lang="de-DE" smtClean="0">
                <a:solidFill>
                  <a:prstClr val="black"/>
                </a:solidFill>
              </a:rPr>
              <a:pPr/>
              <a:t>Donnerstag, 5. Dezember 2019</a:t>
            </a:fld>
            <a:endParaRPr lang="de-DE" dirty="0">
              <a:solidFill>
                <a:prstClr val="black"/>
              </a:solidFill>
            </a:endParaRPr>
          </a:p>
        </p:txBody>
      </p:sp>
      <p:sp>
        <p:nvSpPr>
          <p:cNvPr id="6" name="Fußzeilenplatzhalter 5"/>
          <p:cNvSpPr>
            <a:spLocks noGrp="1"/>
          </p:cNvSpPr>
          <p:nvPr>
            <p:ph type="ftr" sz="quarter" idx="11"/>
          </p:nvPr>
        </p:nvSpPr>
        <p:spPr>
          <a:xfrm>
            <a:off x="155873" y="142249"/>
            <a:ext cx="2448272" cy="432048"/>
          </a:xfrm>
          <a:prstGeom prst="rect">
            <a:avLst/>
          </a:prstGeom>
        </p:spPr>
        <p:txBody>
          <a:bodyPr/>
          <a:lstStyle/>
          <a:p>
            <a:r>
              <a:rPr lang="de-DE">
                <a:solidFill>
                  <a:prstClr val="black"/>
                </a:solidFill>
              </a:rPr>
              <a:t>Dirk Frölich |  PC &amp; EDV Support Köln    www.df-edv.de</a:t>
            </a:r>
            <a:endParaRPr lang="de-DE" dirty="0">
              <a:solidFill>
                <a:prstClr val="black"/>
              </a:solidFill>
            </a:endParaRPr>
          </a:p>
        </p:txBody>
      </p:sp>
      <p:sp>
        <p:nvSpPr>
          <p:cNvPr id="7" name="Kopfzeilenplatzhalter 6"/>
          <p:cNvSpPr>
            <a:spLocks noGrp="1"/>
          </p:cNvSpPr>
          <p:nvPr>
            <p:ph type="hdr" sz="quarter" idx="12"/>
          </p:nvPr>
        </p:nvSpPr>
        <p:spPr>
          <a:xfrm>
            <a:off x="3252217" y="137063"/>
            <a:ext cx="2769863" cy="232824"/>
          </a:xfrm>
          <a:prstGeom prst="rect">
            <a:avLst/>
          </a:prstGeom>
        </p:spPr>
        <p:txBody>
          <a:bodyPr/>
          <a:lstStyle/>
          <a:p>
            <a:r>
              <a:rPr lang="de-DE" dirty="0">
                <a:solidFill>
                  <a:prstClr val="black"/>
                </a:solidFill>
                <a:latin typeface="Segoe UI Semibold"/>
              </a:rPr>
              <a:t>Begleitmaterial zum Seminar</a:t>
            </a:r>
          </a:p>
        </p:txBody>
      </p:sp>
    </p:spTree>
    <p:extLst>
      <p:ext uri="{BB962C8B-B14F-4D97-AF65-F5344CB8AC3E}">
        <p14:creationId xmlns:p14="http://schemas.microsoft.com/office/powerpoint/2010/main" val="841344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7950" y="504825"/>
            <a:ext cx="4479925" cy="2520950"/>
          </a:xfrm>
        </p:spPr>
      </p:sp>
      <p:sp>
        <p:nvSpPr>
          <p:cNvPr id="3" name="Notes Placeholder 2"/>
          <p:cNvSpPr>
            <a:spLocks noGrp="1"/>
          </p:cNvSpPr>
          <p:nvPr>
            <p:ph type="body" idx="1"/>
          </p:nvPr>
        </p:nvSpPr>
        <p:spPr/>
        <p:txBody>
          <a:bodyPr/>
          <a:lstStyle/>
          <a:p>
            <a:pPr marL="0" indent="0">
              <a:buFont typeface="+mj-lt"/>
              <a:buNone/>
            </a:pPr>
            <a:r>
              <a:rPr lang="de-DE" dirty="0"/>
              <a:t>Outcome </a:t>
            </a:r>
            <a:r>
              <a:rPr lang="de-DE" dirty="0" err="1"/>
              <a:t>documents</a:t>
            </a:r>
            <a:r>
              <a:rPr lang="de-DE" dirty="0"/>
              <a:t> Abidjan </a:t>
            </a:r>
            <a:r>
              <a:rPr lang="de-DE" dirty="0" err="1"/>
              <a:t>with</a:t>
            </a:r>
            <a:r>
              <a:rPr lang="de-DE" dirty="0"/>
              <a:t> </a:t>
            </a:r>
            <a:r>
              <a:rPr lang="de-DE" dirty="0" err="1"/>
              <a:t>reference</a:t>
            </a:r>
            <a:r>
              <a:rPr lang="de-DE" dirty="0"/>
              <a:t> </a:t>
            </a:r>
            <a:r>
              <a:rPr lang="de-DE" dirty="0" err="1"/>
              <a:t>to</a:t>
            </a:r>
            <a:r>
              <a:rPr lang="de-DE" dirty="0"/>
              <a:t> AEEP: </a:t>
            </a:r>
          </a:p>
          <a:p>
            <a:pPr marL="342900" indent="-342900">
              <a:buFont typeface="+mj-lt"/>
              <a:buAutoNum type="arabicPeriod"/>
            </a:pPr>
            <a:r>
              <a:rPr lang="en-US" dirty="0"/>
              <a:t>Declaration - AU-EU/Decl.1(V)</a:t>
            </a:r>
          </a:p>
          <a:p>
            <a:pPr marL="342900" indent="-342900">
              <a:buFont typeface="+mj-lt"/>
              <a:buAutoNum type="arabicPeriod"/>
            </a:pPr>
            <a:r>
              <a:rPr lang="en-US" dirty="0"/>
              <a:t>Joint Priority Initiatives</a:t>
            </a:r>
          </a:p>
          <a:p>
            <a:endParaRPr lang="de-DE" dirty="0"/>
          </a:p>
          <a:p>
            <a:r>
              <a:rPr lang="de-DE" dirty="0"/>
              <a:t>Info on launch </a:t>
            </a:r>
            <a:r>
              <a:rPr lang="de-DE" dirty="0" err="1"/>
              <a:t>of</a:t>
            </a:r>
            <a:r>
              <a:rPr lang="de-DE" dirty="0"/>
              <a:t> Alliance: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At the </a:t>
            </a:r>
            <a:r>
              <a:rPr lang="en-US" sz="1200" b="0" i="0" u="sng" kern="1200" dirty="0">
                <a:solidFill>
                  <a:schemeClr val="tx1"/>
                </a:solidFill>
                <a:effectLst/>
                <a:latin typeface="+mn-lt"/>
                <a:ea typeface="+mn-ea"/>
                <a:cs typeface="+mn-cs"/>
                <a:hlinkClick r:id="rId3"/>
              </a:rPr>
              <a:t>5th African Union – European Union Summit</a:t>
            </a:r>
            <a:r>
              <a:rPr lang="en-US" sz="1200" b="0" i="0" kern="1200" dirty="0">
                <a:solidFill>
                  <a:schemeClr val="tx1"/>
                </a:solidFill>
                <a:effectLst/>
                <a:latin typeface="+mn-lt"/>
                <a:ea typeface="+mn-ea"/>
                <a:cs typeface="+mn-cs"/>
              </a:rPr>
              <a:t> both partners agreed that economic investment, job creation and trade were common priorities, requiring joint commitment.</a:t>
            </a:r>
          </a:p>
          <a:p>
            <a:r>
              <a:rPr lang="en-US" sz="1200" b="0" i="0" kern="1200" dirty="0">
                <a:solidFill>
                  <a:schemeClr val="tx1"/>
                </a:solidFill>
                <a:effectLst/>
                <a:latin typeface="+mn-lt"/>
                <a:ea typeface="+mn-ea"/>
                <a:cs typeface="+mn-cs"/>
              </a:rPr>
              <a:t>The alliance complements the long-standing political partnership between the two continents. It deepens the economic and trade relations and goes beyond a donor-recipient approach, an "equals’ alliance".</a:t>
            </a:r>
          </a:p>
          <a:p>
            <a:r>
              <a:rPr lang="en-US" sz="1200" b="0" i="0" kern="1200" dirty="0">
                <a:solidFill>
                  <a:schemeClr val="tx1"/>
                </a:solidFill>
                <a:effectLst/>
                <a:latin typeface="+mn-lt"/>
                <a:ea typeface="+mn-ea"/>
                <a:cs typeface="+mn-cs"/>
              </a:rPr>
              <a:t>The EU is Africa’s first partner in trade, in foreign investment and in development</a:t>
            </a:r>
          </a:p>
        </p:txBody>
      </p:sp>
      <p:sp>
        <p:nvSpPr>
          <p:cNvPr id="4" name="Slide Number Placeholder 3"/>
          <p:cNvSpPr>
            <a:spLocks noGrp="1"/>
          </p:cNvSpPr>
          <p:nvPr>
            <p:ph type="sldNum" sz="quarter" idx="10"/>
          </p:nvPr>
        </p:nvSpPr>
        <p:spPr/>
        <p:txBody>
          <a:bodyPr/>
          <a:lstStyle/>
          <a:p>
            <a:fld id="{93352FF7-1CA1-4092-9374-FB4149A28233}" type="slidenum">
              <a:rPr lang="de-DE" smtClean="0"/>
              <a:t>2</a:t>
            </a:fld>
            <a:endParaRPr lang="de-DE"/>
          </a:p>
        </p:txBody>
      </p:sp>
    </p:spTree>
    <p:extLst>
      <p:ext uri="{BB962C8B-B14F-4D97-AF65-F5344CB8AC3E}">
        <p14:creationId xmlns:p14="http://schemas.microsoft.com/office/powerpoint/2010/main" val="404371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7950" y="504825"/>
            <a:ext cx="4479925" cy="2520950"/>
          </a:xfrm>
        </p:spPr>
      </p:sp>
      <p:sp>
        <p:nvSpPr>
          <p:cNvPr id="3" name="Notes Placeholder 2"/>
          <p:cNvSpPr>
            <a:spLocks noGrp="1"/>
          </p:cNvSpPr>
          <p:nvPr>
            <p:ph type="body" idx="1"/>
          </p:nvPr>
        </p:nvSpPr>
        <p:spPr/>
        <p:txBody>
          <a:bodyPr/>
          <a:lstStyle/>
          <a:p>
            <a:r>
              <a:rPr lang="en-US" dirty="0"/>
              <a:t>In his State of the Union Speech 2018, European Commission President Jean-Claude Juncker reaffirmed this commitment, and launched the </a:t>
            </a:r>
            <a:r>
              <a:rPr lang="en-US" b="1" dirty="0"/>
              <a:t>Africa-Europe Alliance for Sustainable Investment and Jobs</a:t>
            </a:r>
            <a:r>
              <a:rPr lang="en-US" dirty="0"/>
              <a:t>.</a:t>
            </a:r>
          </a:p>
          <a:p>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alliance complements the long-standing political partnership between the two continents.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r>
              <a:rPr lang="en-US" dirty="0" smtClean="0"/>
              <a:t>It </a:t>
            </a:r>
            <a:r>
              <a:rPr lang="en-US" b="1" dirty="0" smtClean="0">
                <a:solidFill>
                  <a:schemeClr val="accent2"/>
                </a:solidFill>
              </a:rPr>
              <a:t>deepens the economic and trade relations </a:t>
            </a:r>
            <a:r>
              <a:rPr lang="en-US" dirty="0" smtClean="0"/>
              <a:t>and goes beyond a donor-recipient approach, </a:t>
            </a:r>
            <a:r>
              <a:rPr lang="en-US" b="1" dirty="0" smtClean="0">
                <a:solidFill>
                  <a:schemeClr val="accent2"/>
                </a:solidFill>
              </a:rPr>
              <a:t>an alliance of equals</a:t>
            </a:r>
            <a:r>
              <a:rPr lang="en-US" dirty="0" smtClean="0"/>
              <a:t>.</a:t>
            </a:r>
          </a:p>
          <a:p>
            <a:endParaRPr lang="en-US" dirty="0" smtClean="0"/>
          </a:p>
          <a:p>
            <a:r>
              <a:rPr lang="en-US" dirty="0" smtClean="0"/>
              <a:t>It boosts investment, attract further private investors, supports education and skills development for employability, boosts trade and improves the business climate.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3352FF7-1CA1-4092-9374-FB4149A28233}" type="slidenum">
              <a:rPr lang="de-DE" smtClean="0"/>
              <a:t>3</a:t>
            </a:fld>
            <a:endParaRPr lang="de-DE"/>
          </a:p>
        </p:txBody>
      </p:sp>
    </p:spTree>
    <p:extLst>
      <p:ext uri="{BB962C8B-B14F-4D97-AF65-F5344CB8AC3E}">
        <p14:creationId xmlns:p14="http://schemas.microsoft.com/office/powerpoint/2010/main" val="3153075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4</a:t>
            </a:fld>
            <a:endParaRPr lang="en-GB" altLang="en-US"/>
          </a:p>
        </p:txBody>
      </p:sp>
    </p:spTree>
    <p:extLst>
      <p:ext uri="{BB962C8B-B14F-4D97-AF65-F5344CB8AC3E}">
        <p14:creationId xmlns:p14="http://schemas.microsoft.com/office/powerpoint/2010/main" val="1894222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7950" y="504825"/>
            <a:ext cx="4479925" cy="2520950"/>
          </a:xfrm>
        </p:spPr>
      </p:sp>
      <p:sp>
        <p:nvSpPr>
          <p:cNvPr id="3" name="Notes Placeholder 2"/>
          <p:cNvSpPr>
            <a:spLocks noGrp="1"/>
          </p:cNvSpPr>
          <p:nvPr>
            <p:ph type="body" idx="1"/>
          </p:nvPr>
        </p:nvSpPr>
        <p:spPr/>
        <p:txBody>
          <a:bodyPr/>
          <a:lstStyle/>
          <a:p>
            <a:r>
              <a:rPr lang="en-GB" dirty="0" smtClean="0"/>
              <a:t>To achieve the objective of the</a:t>
            </a:r>
            <a:r>
              <a:rPr lang="en-GB" baseline="0" dirty="0" smtClean="0"/>
              <a:t> Alliance, the EU and AU called </a:t>
            </a:r>
            <a:r>
              <a:rPr lang="en-GB" baseline="0" smtClean="0"/>
              <a:t>a taslk </a:t>
            </a:r>
            <a:endParaRPr lang="en-GB"/>
          </a:p>
        </p:txBody>
      </p:sp>
      <p:sp>
        <p:nvSpPr>
          <p:cNvPr id="4" name="Slide Number Placeholder 3"/>
          <p:cNvSpPr>
            <a:spLocks noGrp="1"/>
          </p:cNvSpPr>
          <p:nvPr>
            <p:ph type="sldNum" sz="quarter" idx="10"/>
          </p:nvPr>
        </p:nvSpPr>
        <p:spPr/>
        <p:txBody>
          <a:bodyPr/>
          <a:lstStyle/>
          <a:p>
            <a:fld id="{93352FF7-1CA1-4092-9374-FB4149A28233}" type="slidenum">
              <a:rPr lang="de-DE" smtClean="0"/>
              <a:t>5</a:t>
            </a:fld>
            <a:endParaRPr lang="de-DE"/>
          </a:p>
        </p:txBody>
      </p:sp>
    </p:spTree>
    <p:extLst>
      <p:ext uri="{BB962C8B-B14F-4D97-AF65-F5344CB8AC3E}">
        <p14:creationId xmlns:p14="http://schemas.microsoft.com/office/powerpoint/2010/main" val="77173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7950" y="504825"/>
            <a:ext cx="4479925" cy="2520950"/>
          </a:xfrm>
        </p:spPr>
      </p:sp>
      <p:sp>
        <p:nvSpPr>
          <p:cNvPr id="3" name="Notes Placeholder 2"/>
          <p:cNvSpPr>
            <a:spLocks noGrp="1"/>
          </p:cNvSpPr>
          <p:nvPr>
            <p:ph type="body" idx="1"/>
          </p:nvPr>
        </p:nvSpPr>
        <p:spPr/>
        <p:txBody>
          <a:bodyPr/>
          <a:lstStyle/>
          <a:p>
            <a:endParaRPr lang="en-US" sz="1200" b="0" i="1" u="none" strike="noStrike" kern="1200" baseline="0" dirty="0">
              <a:solidFill>
                <a:schemeClr val="tx1"/>
              </a:solidFill>
              <a:latin typeface="+mn-lt"/>
              <a:ea typeface="+mn-ea"/>
              <a:cs typeface="+mn-cs"/>
            </a:endParaRPr>
          </a:p>
          <a:p>
            <a:r>
              <a:rPr lang="en-US" dirty="0"/>
              <a:t>Policy and regulatory frameworks need to be strengthened to facilitate sustainable energy investments.</a:t>
            </a:r>
          </a:p>
          <a:p>
            <a:endParaRPr lang="en-US" dirty="0"/>
          </a:p>
          <a:p>
            <a:r>
              <a:rPr lang="en-US" dirty="0"/>
              <a:t>B</a:t>
            </a:r>
          </a:p>
          <a:p>
            <a:r>
              <a:rPr lang="en-US" dirty="0"/>
              <a:t>Improving project identification, preparation, and procurement</a:t>
            </a:r>
          </a:p>
          <a:p>
            <a:endParaRPr lang="en-US" dirty="0"/>
          </a:p>
          <a:p>
            <a:r>
              <a:rPr lang="en-US" dirty="0"/>
              <a:t>C</a:t>
            </a:r>
          </a:p>
          <a:p>
            <a:r>
              <a:rPr lang="en-US" dirty="0"/>
              <a:t>Specific measures and financial instruments must be adopted to enhance projects’ economic viability</a:t>
            </a:r>
          </a:p>
          <a:p>
            <a:r>
              <a:rPr lang="en-US" dirty="0"/>
              <a:t>and their attractiveness to potential investors by mitigating project risk</a:t>
            </a:r>
          </a:p>
          <a:p>
            <a:r>
              <a:rPr lang="en-US" dirty="0"/>
              <a:t>Local banks and local institutional investors must also be supported to invest in the sustainable energy</a:t>
            </a:r>
          </a:p>
          <a:p>
            <a:r>
              <a:rPr lang="en-GB" dirty="0"/>
              <a:t>Transition</a:t>
            </a:r>
          </a:p>
          <a:p>
            <a:r>
              <a:rPr lang="en-US" dirty="0"/>
              <a:t>Fossil fuel subsidy reform presents part of the solution to correct distorted incentives and inequitable</a:t>
            </a:r>
          </a:p>
          <a:p>
            <a:r>
              <a:rPr lang="en-GB" dirty="0"/>
              <a:t>subsidies. </a:t>
            </a:r>
          </a:p>
          <a:p>
            <a:endParaRPr lang="en-US" dirty="0"/>
          </a:p>
          <a:p>
            <a:r>
              <a:rPr lang="en-US" dirty="0"/>
              <a:t>D</a:t>
            </a:r>
          </a:p>
          <a:p>
            <a:r>
              <a:rPr lang="en-US" dirty="0"/>
              <a:t>sector-wide capacity building is essential for developing the sustainable energy sector</a:t>
            </a:r>
          </a:p>
          <a:p>
            <a:r>
              <a:rPr lang="en-US" dirty="0"/>
              <a:t>Knowledge sharing platforms and capacity building </a:t>
            </a:r>
            <a:r>
              <a:rPr lang="en-US" dirty="0" err="1"/>
              <a:t>programmes</a:t>
            </a:r>
            <a:r>
              <a:rPr lang="en-US" dirty="0"/>
              <a:t> should be supported</a:t>
            </a:r>
          </a:p>
          <a:p>
            <a:r>
              <a:rPr lang="en-US" dirty="0"/>
              <a:t>A high-level multi-stakeholder dialogue should be established to elaborate on a framework for an integrated</a:t>
            </a:r>
          </a:p>
          <a:p>
            <a:r>
              <a:rPr lang="en-GB" dirty="0"/>
              <a:t>distribution system.</a:t>
            </a:r>
          </a:p>
          <a:p>
            <a:endParaRPr lang="de-DE" dirty="0"/>
          </a:p>
          <a:p>
            <a:r>
              <a:rPr lang="en-US" dirty="0"/>
              <a:t>Institutional support from ministries, regulators, and rural electrification agencies can encourage mini-grid</a:t>
            </a:r>
          </a:p>
          <a:p>
            <a:r>
              <a:rPr lang="en-US" dirty="0"/>
              <a:t>and standalone system deployment, to accelerate electricity expansion in rural areas.</a:t>
            </a:r>
          </a:p>
          <a:p>
            <a:r>
              <a:rPr lang="en-US" dirty="0"/>
              <a:t>Transmission investment and planning need attention as the backbone supporting the power system.</a:t>
            </a:r>
          </a:p>
          <a:p>
            <a:r>
              <a:rPr lang="en-US" dirty="0"/>
              <a:t>New generation is needed to supply reliable and affordable power to consumers gaining access to the grid</a:t>
            </a:r>
          </a:p>
          <a:p>
            <a:r>
              <a:rPr lang="en-US" dirty="0"/>
              <a:t>and to enable sustainable industrialization</a:t>
            </a:r>
          </a:p>
          <a:p>
            <a:r>
              <a:rPr lang="en-US" dirty="0"/>
              <a:t>Regional integration through regional power pools offers an attainable opportunity to support Africa’s</a:t>
            </a:r>
          </a:p>
          <a:p>
            <a:r>
              <a:rPr lang="en-US" dirty="0"/>
              <a:t>energy, climate and growth agenda</a:t>
            </a:r>
          </a:p>
          <a:p>
            <a:r>
              <a:rPr lang="en-US" dirty="0"/>
              <a:t>Energy efficiency can b</a:t>
            </a:r>
          </a:p>
          <a:p>
            <a:r>
              <a:rPr lang="en-US" dirty="0"/>
              <a:t>Achieving universal access to clean cooking in Africa by 2030 is possible with financial commitments of €1.8</a:t>
            </a:r>
          </a:p>
          <a:p>
            <a:r>
              <a:rPr lang="en-GB" dirty="0"/>
              <a:t>billion per year</a:t>
            </a:r>
            <a:r>
              <a:rPr lang="en-US" dirty="0"/>
              <a:t>e a powerful pathway to ease the pressure from increasing energy demand</a:t>
            </a:r>
            <a:endParaRPr lang="en-GB" dirty="0"/>
          </a:p>
          <a:p>
            <a:endParaRPr lang="en-GB" dirty="0"/>
          </a:p>
        </p:txBody>
      </p:sp>
      <p:sp>
        <p:nvSpPr>
          <p:cNvPr id="4" name="Slide Number Placeholder 3"/>
          <p:cNvSpPr>
            <a:spLocks noGrp="1"/>
          </p:cNvSpPr>
          <p:nvPr>
            <p:ph type="sldNum" sz="quarter" idx="10"/>
          </p:nvPr>
        </p:nvSpPr>
        <p:spPr/>
        <p:txBody>
          <a:bodyPr/>
          <a:lstStyle/>
          <a:p>
            <a:fld id="{93352FF7-1CA1-4092-9374-FB4149A28233}" type="slidenum">
              <a:rPr lang="de-DE" smtClean="0"/>
              <a:t>6</a:t>
            </a:fld>
            <a:endParaRPr lang="de-DE"/>
          </a:p>
        </p:txBody>
      </p:sp>
    </p:spTree>
    <p:extLst>
      <p:ext uri="{BB962C8B-B14F-4D97-AF65-F5344CB8AC3E}">
        <p14:creationId xmlns:p14="http://schemas.microsoft.com/office/powerpoint/2010/main" val="3671860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11</a:t>
            </a:fld>
            <a:endParaRPr lang="en-GB" altLang="en-US"/>
          </a:p>
        </p:txBody>
      </p:sp>
    </p:spTree>
    <p:extLst>
      <p:ext uri="{BB962C8B-B14F-4D97-AF65-F5344CB8AC3E}">
        <p14:creationId xmlns:p14="http://schemas.microsoft.com/office/powerpoint/2010/main" val="706403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1" y="981075"/>
            <a:ext cx="12240684"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5276851"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5327651" y="2565401"/>
            <a:ext cx="6720416" cy="790575"/>
          </a:xfrm>
        </p:spPr>
        <p:txBody>
          <a:bodyPr/>
          <a:lstStyle>
            <a:lvl1pPr marL="3175">
              <a:defRPr sz="7600">
                <a:solidFill>
                  <a:srgbClr val="FFD624"/>
                </a:solidFill>
              </a:defRPr>
            </a:lvl1pPr>
          </a:lstStyle>
          <a:p>
            <a:pPr lvl="0"/>
            <a:r>
              <a:rPr lang="en-US" altLang="en-US" noProof="0" dirty="0" smtClean="0"/>
              <a:t>Click to edit Master title style</a:t>
            </a:r>
            <a:endParaRPr lang="en-GB" altLang="en-US" noProof="0" dirty="0" smtClean="0"/>
          </a:p>
        </p:txBody>
      </p:sp>
      <p:sp>
        <p:nvSpPr>
          <p:cNvPr id="3077" name="Rectangle 5"/>
          <p:cNvSpPr>
            <a:spLocks noGrp="1" noChangeArrowheads="1"/>
          </p:cNvSpPr>
          <p:nvPr>
            <p:ph type="subTitle" idx="1"/>
          </p:nvPr>
        </p:nvSpPr>
        <p:spPr>
          <a:xfrm>
            <a:off x="814917" y="3716339"/>
            <a:ext cx="11377083"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F71B10B5-A77A-4155-9088-465FB45AB5E8}" type="slidenum">
              <a:rPr lang="en-GB" altLang="en-US"/>
              <a:pPr/>
              <a:t>‹#›</a:t>
            </a:fld>
            <a:endParaRPr lang="en-GB" altLang="en-US"/>
          </a:p>
        </p:txBody>
      </p:sp>
      <p:sp>
        <p:nvSpPr>
          <p:cNvPr id="7" name="Rectangle 6"/>
          <p:cNvSpPr/>
          <p:nvPr userDrawn="1"/>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EF9E2CD9-BE7E-42DF-BCF7-AED241C0FA0F}" type="slidenum">
              <a:rPr lang="en-GB" altLang="en-US"/>
              <a:pPr/>
              <a:t>‹#›</a:t>
            </a:fld>
            <a:endParaRPr lang="en-GB" altLang="en-US"/>
          </a:p>
        </p:txBody>
      </p:sp>
    </p:spTree>
    <p:extLst>
      <p:ext uri="{BB962C8B-B14F-4D97-AF65-F5344CB8AC3E}">
        <p14:creationId xmlns:p14="http://schemas.microsoft.com/office/powerpoint/2010/main" val="3590425736"/>
      </p:ext>
    </p:extLst>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20152" y="1339850"/>
            <a:ext cx="2762249"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27051" y="1339850"/>
            <a:ext cx="8089900"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00B198A-8CCB-45FD-9DA7-17CE5AF91C20}" type="slidenum">
              <a:rPr lang="en-GB" altLang="en-US"/>
              <a:pPr/>
              <a:t>‹#›</a:t>
            </a:fld>
            <a:endParaRPr lang="en-GB" altLang="en-US"/>
          </a:p>
        </p:txBody>
      </p:sp>
    </p:spTree>
    <p:extLst>
      <p:ext uri="{BB962C8B-B14F-4D97-AF65-F5344CB8AC3E}">
        <p14:creationId xmlns:p14="http://schemas.microsoft.com/office/powerpoint/2010/main" val="520910826"/>
      </p:ext>
    </p:extLst>
  </p:cSld>
  <p:clrMapOvr>
    <a:masterClrMapping/>
  </p:clrMapOvr>
  <p:transition spd="med">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hanks">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1224000" y="2286000"/>
            <a:ext cx="9756000" cy="1404000"/>
          </a:xfrm>
        </p:spPr>
        <p:txBody>
          <a:bodyPr anchor="b">
            <a:noAutofit/>
          </a:bodyPr>
          <a:lstStyle>
            <a:lvl1pPr algn="l">
              <a:defRPr sz="2700" b="1">
                <a:solidFill>
                  <a:schemeClr val="accent2"/>
                </a:solidFill>
                <a:latin typeface="+mj-lt"/>
              </a:defRPr>
            </a:lvl1pPr>
          </a:lstStyle>
          <a:p>
            <a:r>
              <a:rPr lang="en-US"/>
              <a:t>Click to edit Master title style</a:t>
            </a:r>
            <a:endParaRPr lang="de-DE" dirty="0"/>
          </a:p>
        </p:txBody>
      </p:sp>
      <p:sp>
        <p:nvSpPr>
          <p:cNvPr id="4" name="Textplatzhalter 3"/>
          <p:cNvSpPr>
            <a:spLocks noGrp="1"/>
          </p:cNvSpPr>
          <p:nvPr>
            <p:ph type="body" sz="half" idx="2"/>
          </p:nvPr>
        </p:nvSpPr>
        <p:spPr>
          <a:xfrm>
            <a:off x="1224000" y="3718800"/>
            <a:ext cx="9756000" cy="1008000"/>
          </a:xfrm>
        </p:spPr>
        <p:txBody>
          <a:bodyPr>
            <a:normAutofit/>
          </a:bodyPr>
          <a:lstStyle>
            <a:lvl1pPr marL="0" indent="0">
              <a:buNone/>
              <a:defRPr sz="1650" b="1">
                <a:solidFill>
                  <a:schemeClr val="accent2"/>
                </a:solidFill>
                <a:latin typeface="+mj-lt"/>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8" name="Foliennummernplatzhalter 7">
            <a:extLst>
              <a:ext uri="{FF2B5EF4-FFF2-40B4-BE49-F238E27FC236}">
                <a16:creationId xmlns:a16="http://schemas.microsoft.com/office/drawing/2014/main" id="{D7F605BE-0107-43D3-B0BA-5B45331F1D13}"/>
              </a:ext>
            </a:extLst>
          </p:cNvPr>
          <p:cNvSpPr>
            <a:spLocks noGrp="1"/>
          </p:cNvSpPr>
          <p:nvPr>
            <p:ph type="sldNum" sz="quarter" idx="10"/>
          </p:nvPr>
        </p:nvSpPr>
        <p:spPr/>
        <p:txBody>
          <a:bodyPr/>
          <a:lstStyle>
            <a:lvl1pPr>
              <a:defRPr>
                <a:solidFill>
                  <a:schemeClr val="tx1"/>
                </a:solidFill>
              </a:defRPr>
            </a:lvl1pPr>
          </a:lstStyle>
          <a:p>
            <a:fld id="{DF28FB93-0A08-4E7D-8E63-9EFA29F1E093}" type="slidenum">
              <a:rPr lang="en-US" smtClean="0"/>
              <a:pPr/>
              <a:t>‹#›</a:t>
            </a:fld>
            <a:endParaRPr lang="en-US" dirty="0"/>
          </a:p>
        </p:txBody>
      </p:sp>
    </p:spTree>
    <p:extLst>
      <p:ext uri="{BB962C8B-B14F-4D97-AF65-F5344CB8AC3E}">
        <p14:creationId xmlns:p14="http://schemas.microsoft.com/office/powerpoint/2010/main" val="4069432478"/>
      </p:ext>
    </p:extLst>
  </p:cSld>
  <p:clrMapOvr>
    <a:overrideClrMapping bg1="dk1" tx1="lt1" bg2="dk2" tx2="lt2" accent1="accent1" accent2="accent2" accent3="accent3" accent4="accent4" accent5="accent5" accent6="accent6" hlink="hlink" folHlink="folHlink"/>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219147F4-38DF-4909-A7BE-F8595599F903}" type="slidenum">
              <a:rPr lang="en-GB" altLang="en-US"/>
              <a:pPr/>
              <a:t>‹#›</a:t>
            </a:fld>
            <a:endParaRPr lang="en-GB" altLang="en-US"/>
          </a:p>
        </p:txBody>
      </p:sp>
    </p:spTree>
    <p:extLst>
      <p:ext uri="{BB962C8B-B14F-4D97-AF65-F5344CB8AC3E}">
        <p14:creationId xmlns:p14="http://schemas.microsoft.com/office/powerpoint/2010/main" val="3663518342"/>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171CFB4-C63A-411F-A1D5-2BA6527DCD47}" type="slidenum">
              <a:rPr lang="en-GB" altLang="en-US"/>
              <a:pPr/>
              <a:t>‹#›</a:t>
            </a:fld>
            <a:endParaRPr lang="en-GB" altLang="en-US"/>
          </a:p>
        </p:txBody>
      </p:sp>
    </p:spTree>
    <p:extLst>
      <p:ext uri="{BB962C8B-B14F-4D97-AF65-F5344CB8AC3E}">
        <p14:creationId xmlns:p14="http://schemas.microsoft.com/office/powerpoint/2010/main" val="1199589039"/>
      </p:ext>
    </p:extLst>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2492376"/>
            <a:ext cx="53848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2492376"/>
            <a:ext cx="53848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69135940-5113-4098-96A8-6F40B497B3C0}" type="slidenum">
              <a:rPr lang="en-GB" altLang="en-US"/>
              <a:pPr/>
              <a:t>‹#›</a:t>
            </a:fld>
            <a:endParaRPr lang="en-GB" altLang="en-US"/>
          </a:p>
        </p:txBody>
      </p:sp>
    </p:spTree>
    <p:extLst>
      <p:ext uri="{BB962C8B-B14F-4D97-AF65-F5344CB8AC3E}">
        <p14:creationId xmlns:p14="http://schemas.microsoft.com/office/powerpoint/2010/main" val="2391198440"/>
      </p:ext>
    </p:extLst>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213E36A2-6298-4628-8D5C-6B8A4E7A3E30}" type="slidenum">
              <a:rPr lang="en-GB" altLang="en-US"/>
              <a:pPr/>
              <a:t>‹#›</a:t>
            </a:fld>
            <a:endParaRPr lang="en-GB" altLang="en-US"/>
          </a:p>
        </p:txBody>
      </p:sp>
    </p:spTree>
    <p:extLst>
      <p:ext uri="{BB962C8B-B14F-4D97-AF65-F5344CB8AC3E}">
        <p14:creationId xmlns:p14="http://schemas.microsoft.com/office/powerpoint/2010/main" val="3606973256"/>
      </p:ext>
    </p:extLst>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3A0074FD-792F-4F06-AED5-A68937D3F36B}" type="slidenum">
              <a:rPr lang="en-GB" altLang="en-US"/>
              <a:pPr/>
              <a:t>‹#›</a:t>
            </a:fld>
            <a:endParaRPr lang="en-GB" altLang="en-US"/>
          </a:p>
        </p:txBody>
      </p:sp>
    </p:spTree>
    <p:extLst>
      <p:ext uri="{BB962C8B-B14F-4D97-AF65-F5344CB8AC3E}">
        <p14:creationId xmlns:p14="http://schemas.microsoft.com/office/powerpoint/2010/main" val="2559165538"/>
      </p:ext>
    </p:extLst>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CC7FF34B-EB33-4E11-93C7-437B5B329707}" type="slidenum">
              <a:rPr lang="en-GB" altLang="en-US"/>
              <a:pPr/>
              <a:t>‹#›</a:t>
            </a:fld>
            <a:endParaRPr lang="en-GB" altLang="en-US"/>
          </a:p>
        </p:txBody>
      </p:sp>
    </p:spTree>
    <p:extLst>
      <p:ext uri="{BB962C8B-B14F-4D97-AF65-F5344CB8AC3E}">
        <p14:creationId xmlns:p14="http://schemas.microsoft.com/office/powerpoint/2010/main" val="3576054266"/>
      </p:ext>
    </p:extLst>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1E31AE4C-6FAF-4F1A-A7A5-C2440065A296}" type="slidenum">
              <a:rPr lang="en-GB" altLang="en-US"/>
              <a:pPr/>
              <a:t>‹#›</a:t>
            </a:fld>
            <a:endParaRPr lang="en-GB" altLang="en-US"/>
          </a:p>
        </p:txBody>
      </p:sp>
    </p:spTree>
    <p:extLst>
      <p:ext uri="{BB962C8B-B14F-4D97-AF65-F5344CB8AC3E}">
        <p14:creationId xmlns:p14="http://schemas.microsoft.com/office/powerpoint/2010/main" val="873579138"/>
      </p:ext>
    </p:extLst>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7E3F87B4-8A2C-49DC-B412-E8D32FB5A875}" type="slidenum">
              <a:rPr lang="en-GB" altLang="en-US"/>
              <a:pPr/>
              <a:t>‹#›</a:t>
            </a:fld>
            <a:endParaRPr lang="en-GB" altLang="en-US"/>
          </a:p>
        </p:txBody>
      </p:sp>
    </p:spTree>
    <p:extLst>
      <p:ext uri="{BB962C8B-B14F-4D97-AF65-F5344CB8AC3E}">
        <p14:creationId xmlns:p14="http://schemas.microsoft.com/office/powerpoint/2010/main" val="3079270041"/>
      </p:ext>
    </p:extLst>
  </p:cSld>
  <p:clrMapOvr>
    <a:masterClrMapping/>
  </p:clrMapOvr>
  <p:transition spd="med">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27051" y="1339850"/>
            <a:ext cx="109728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609600" y="2492376"/>
            <a:ext cx="109728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endParaRPr lang="en-GB"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endParaRPr lang="en-GB"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fld id="{E8463AAD-8FBE-4940-9548-B7BE93D02606}" type="slidenum">
              <a:rPr lang="en-GB" altLang="en-US"/>
              <a:pPr/>
              <a:t>‹#›</a:t>
            </a:fld>
            <a:endParaRPr lang="en-GB" altLang="en-US"/>
          </a:p>
        </p:txBody>
      </p:sp>
      <p:sp>
        <p:nvSpPr>
          <p:cNvPr id="15" name="Rectangle 14"/>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pull/>
  </p:transition>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hyperlink" Target="http://www.africa-eu-partnership.org/sites/default/files/documents/eas2007_joint_strategy_en.pdf"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hyperlink" Target="https://www.youtube.com/watch?v=K6-J_cnTB2U&amp;feature=youtu.b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814917" y="2550358"/>
            <a:ext cx="8424862" cy="790575"/>
          </a:xfrm>
        </p:spPr>
        <p:txBody>
          <a:bodyPr>
            <a:noAutofit/>
          </a:bodyPr>
          <a:lstStyle/>
          <a:p>
            <a:r>
              <a:rPr lang="de-DE" sz="2800" dirty="0"/>
              <a:t>The High-Level </a:t>
            </a:r>
            <a:r>
              <a:rPr lang="de-DE" sz="2800" dirty="0" err="1"/>
              <a:t>Platform</a:t>
            </a:r>
            <a:r>
              <a:rPr lang="de-DE" sz="2800" dirty="0"/>
              <a:t> </a:t>
            </a:r>
            <a:r>
              <a:rPr lang="de-DE" sz="2800" dirty="0" err="1"/>
              <a:t>for</a:t>
            </a:r>
            <a:r>
              <a:rPr lang="de-DE" sz="2800" dirty="0"/>
              <a:t> </a:t>
            </a:r>
            <a:r>
              <a:rPr lang="de-DE" sz="2800" dirty="0" err="1"/>
              <a:t>Sustainable</a:t>
            </a:r>
            <a:r>
              <a:rPr lang="de-DE" sz="2800" dirty="0"/>
              <a:t> </a:t>
            </a:r>
            <a:r>
              <a:rPr lang="de-DE" sz="2800" dirty="0" err="1"/>
              <a:t>Energy</a:t>
            </a:r>
            <a:r>
              <a:rPr lang="de-DE" sz="2800" dirty="0"/>
              <a:t> Investments (SEI </a:t>
            </a:r>
            <a:r>
              <a:rPr lang="de-DE" sz="2800" dirty="0" err="1"/>
              <a:t>platform</a:t>
            </a:r>
            <a:r>
              <a:rPr lang="de-DE" sz="2800" dirty="0"/>
              <a:t>)</a:t>
            </a:r>
          </a:p>
        </p:txBody>
      </p:sp>
      <p:sp>
        <p:nvSpPr>
          <p:cNvPr id="7171" name="Rectangle 3"/>
          <p:cNvSpPr>
            <a:spLocks noGrp="1" noChangeArrowheads="1"/>
          </p:cNvSpPr>
          <p:nvPr>
            <p:ph type="subTitle" idx="1"/>
          </p:nvPr>
        </p:nvSpPr>
        <p:spPr/>
        <p:txBody>
          <a:bodyPr/>
          <a:lstStyle/>
          <a:p>
            <a:r>
              <a:rPr lang="de-DE" sz="1400" kern="1200" dirty="0">
                <a:solidFill>
                  <a:schemeClr val="bg1">
                    <a:lumMod val="95000"/>
                  </a:schemeClr>
                </a:solidFill>
                <a:latin typeface="Verdana" pitchFamily="34" charset="0"/>
              </a:rPr>
              <a:t>Infrastructure </a:t>
            </a:r>
            <a:r>
              <a:rPr lang="de-DE" sz="1400" kern="1200" dirty="0" err="1" smtClean="0">
                <a:solidFill>
                  <a:schemeClr val="bg1">
                    <a:lumMod val="95000"/>
                  </a:schemeClr>
                </a:solidFill>
                <a:latin typeface="Verdana" pitchFamily="34" charset="0"/>
              </a:rPr>
              <a:t>seminar</a:t>
            </a:r>
            <a:endParaRPr lang="de-DE" sz="1400" kern="1200" dirty="0">
              <a:solidFill>
                <a:schemeClr val="bg1">
                  <a:lumMod val="95000"/>
                </a:schemeClr>
              </a:solidFill>
              <a:latin typeface="Verdana" pitchFamily="34" charset="0"/>
            </a:endParaRPr>
          </a:p>
        </p:txBody>
      </p:sp>
      <p:sp>
        <p:nvSpPr>
          <p:cNvPr id="6" name="Datumsplatzhalter 5">
            <a:extLst>
              <a:ext uri="{FF2B5EF4-FFF2-40B4-BE49-F238E27FC236}">
                <a16:creationId xmlns:a16="http://schemas.microsoft.com/office/drawing/2014/main" id="{17653A88-8E04-4D1B-84A3-5B7050384260}"/>
              </a:ext>
            </a:extLst>
          </p:cNvPr>
          <p:cNvSpPr>
            <a:spLocks noGrp="1"/>
          </p:cNvSpPr>
          <p:nvPr>
            <p:ph type="dt" sz="half" idx="4294967295"/>
          </p:nvPr>
        </p:nvSpPr>
        <p:spPr>
          <a:xfrm>
            <a:off x="814917" y="4445732"/>
            <a:ext cx="3113940" cy="270000"/>
          </a:xfrm>
        </p:spPr>
        <p:txBody>
          <a:bodyPr/>
          <a:lstStyle/>
          <a:p>
            <a:r>
              <a:rPr lang="en-US" sz="1400" dirty="0" smtClean="0">
                <a:solidFill>
                  <a:schemeClr val="bg1">
                    <a:lumMod val="95000"/>
                  </a:schemeClr>
                </a:solidFill>
              </a:rPr>
              <a:t>Brussels </a:t>
            </a:r>
            <a:r>
              <a:rPr lang="en-US" sz="1400" dirty="0">
                <a:solidFill>
                  <a:schemeClr val="bg1">
                    <a:lumMod val="95000"/>
                  </a:schemeClr>
                </a:solidFill>
              </a:rPr>
              <a:t>| </a:t>
            </a:r>
            <a:r>
              <a:rPr lang="en-US" sz="1400" dirty="0" smtClean="0">
                <a:solidFill>
                  <a:schemeClr val="bg1">
                    <a:lumMod val="95000"/>
                  </a:schemeClr>
                </a:solidFill>
              </a:rPr>
              <a:t>5</a:t>
            </a:r>
            <a:r>
              <a:rPr lang="en-US" sz="1400" baseline="30000" dirty="0" smtClean="0">
                <a:solidFill>
                  <a:schemeClr val="bg1">
                    <a:lumMod val="95000"/>
                  </a:schemeClr>
                </a:solidFill>
              </a:rPr>
              <a:t>th</a:t>
            </a:r>
            <a:r>
              <a:rPr lang="en-US" sz="1400" dirty="0" smtClean="0">
                <a:solidFill>
                  <a:schemeClr val="bg1">
                    <a:lumMod val="95000"/>
                  </a:schemeClr>
                </a:solidFill>
              </a:rPr>
              <a:t> December 2019 | </a:t>
            </a:r>
            <a:endParaRPr lang="en-US" sz="1400" dirty="0">
              <a:solidFill>
                <a:schemeClr val="bg1">
                  <a:lumMod val="95000"/>
                </a:schemeClr>
              </a:solidFill>
            </a:endParaRPr>
          </a:p>
          <a:p>
            <a:endParaRPr lang="de-DE" dirty="0">
              <a:solidFill>
                <a:schemeClr val="bg1">
                  <a:lumMod val="95000"/>
                </a:schemeClr>
              </a:solidFill>
            </a:endParaRPr>
          </a:p>
          <a:p>
            <a:endParaRPr lang="de-DE" dirty="0">
              <a:solidFill>
                <a:schemeClr val="bg1">
                  <a:lumMod val="95000"/>
                </a:schemeClr>
              </a:solidFill>
            </a:endParaRPr>
          </a:p>
        </p:txBody>
      </p:sp>
    </p:spTree>
    <p:extLst>
      <p:ext uri="{BB962C8B-B14F-4D97-AF65-F5344CB8AC3E}">
        <p14:creationId xmlns:p14="http://schemas.microsoft.com/office/powerpoint/2010/main" val="3823413681"/>
      </p:ext>
    </p:extLst>
  </p:cSld>
  <p:clrMapOvr>
    <a:masterClrMapping/>
  </p:clrMapOvr>
  <p:transition spd="med">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B7D84-729B-4516-9468-AEE2186FB511}"/>
              </a:ext>
            </a:extLst>
          </p:cNvPr>
          <p:cNvSpPr>
            <a:spLocks noGrp="1"/>
          </p:cNvSpPr>
          <p:nvPr>
            <p:ph type="title"/>
          </p:nvPr>
        </p:nvSpPr>
        <p:spPr>
          <a:xfrm>
            <a:off x="695400" y="260648"/>
            <a:ext cx="6552728" cy="432048"/>
          </a:xfrm>
        </p:spPr>
        <p:txBody>
          <a:bodyPr>
            <a:normAutofit fontScale="90000"/>
          </a:bodyPr>
          <a:lstStyle/>
          <a:p>
            <a:r>
              <a:rPr lang="de-DE" dirty="0">
                <a:solidFill>
                  <a:srgbClr val="FFC000"/>
                </a:solidFill>
              </a:rPr>
              <a:t>Next </a:t>
            </a:r>
            <a:r>
              <a:rPr lang="de-DE" dirty="0" err="1" smtClean="0">
                <a:solidFill>
                  <a:srgbClr val="FFC000"/>
                </a:solidFill>
              </a:rPr>
              <a:t>steps</a:t>
            </a:r>
            <a:r>
              <a:rPr lang="de-DE" dirty="0" smtClean="0">
                <a:solidFill>
                  <a:srgbClr val="FFC000"/>
                </a:solidFill>
              </a:rPr>
              <a:t> </a:t>
            </a:r>
            <a:r>
              <a:rPr lang="de-DE" dirty="0" err="1" smtClean="0">
                <a:solidFill>
                  <a:srgbClr val="FFC000"/>
                </a:solidFill>
              </a:rPr>
              <a:t>for</a:t>
            </a:r>
            <a:r>
              <a:rPr lang="de-DE" dirty="0" smtClean="0">
                <a:solidFill>
                  <a:srgbClr val="FFC000"/>
                </a:solidFill>
              </a:rPr>
              <a:t> </a:t>
            </a:r>
            <a:r>
              <a:rPr lang="de-DE" dirty="0" err="1" smtClean="0">
                <a:solidFill>
                  <a:srgbClr val="FFC000"/>
                </a:solidFill>
              </a:rPr>
              <a:t>the</a:t>
            </a:r>
            <a:r>
              <a:rPr lang="de-DE" dirty="0" smtClean="0">
                <a:solidFill>
                  <a:srgbClr val="FFC000"/>
                </a:solidFill>
              </a:rPr>
              <a:t> </a:t>
            </a:r>
            <a:r>
              <a:rPr lang="de-DE" dirty="0" err="1" smtClean="0">
                <a:solidFill>
                  <a:srgbClr val="FFC000"/>
                </a:solidFill>
              </a:rPr>
              <a:t>Platform</a:t>
            </a:r>
            <a:endParaRPr lang="en-GB" dirty="0">
              <a:solidFill>
                <a:srgbClr val="FFC000"/>
              </a:solidFill>
            </a:endParaRPr>
          </a:p>
        </p:txBody>
      </p:sp>
      <p:pic>
        <p:nvPicPr>
          <p:cNvPr id="7" name="Content Placeholder 6">
            <a:extLst>
              <a:ext uri="{FF2B5EF4-FFF2-40B4-BE49-F238E27FC236}">
                <a16:creationId xmlns:a16="http://schemas.microsoft.com/office/drawing/2014/main" id="{A94CF3EF-4271-4A0C-8554-F5E65AE0B30F}"/>
              </a:ext>
            </a:extLst>
          </p:cNvPr>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l="38252" r="1"/>
          <a:stretch/>
        </p:blipFill>
        <p:spPr>
          <a:xfrm>
            <a:off x="6096000" y="857252"/>
            <a:ext cx="4806534" cy="5189531"/>
          </a:xfrm>
        </p:spPr>
      </p:pic>
      <p:sp>
        <p:nvSpPr>
          <p:cNvPr id="5" name="Slide Number Placeholder 4">
            <a:extLst>
              <a:ext uri="{FF2B5EF4-FFF2-40B4-BE49-F238E27FC236}">
                <a16:creationId xmlns:a16="http://schemas.microsoft.com/office/drawing/2014/main" id="{2D2A265E-1CB7-4DD1-9CAD-AA1A31FCEB5C}"/>
              </a:ext>
            </a:extLst>
          </p:cNvPr>
          <p:cNvSpPr>
            <a:spLocks noGrp="1"/>
          </p:cNvSpPr>
          <p:nvPr>
            <p:ph type="sldNum" sz="quarter" idx="10"/>
          </p:nvPr>
        </p:nvSpPr>
        <p:spPr/>
        <p:txBody>
          <a:bodyPr/>
          <a:lstStyle/>
          <a:p>
            <a:fld id="{DF28FB93-0A08-4E7D-8E63-9EFA29F1E093}" type="slidenum">
              <a:rPr lang="en-US" smtClean="0"/>
              <a:pPr/>
              <a:t>10</a:t>
            </a:fld>
            <a:endParaRPr lang="en-US" dirty="0"/>
          </a:p>
        </p:txBody>
      </p:sp>
      <p:sp>
        <p:nvSpPr>
          <p:cNvPr id="8" name="Content Placeholder 2">
            <a:extLst>
              <a:ext uri="{FF2B5EF4-FFF2-40B4-BE49-F238E27FC236}">
                <a16:creationId xmlns:a16="http://schemas.microsoft.com/office/drawing/2014/main" id="{3BA32AC3-1000-4CF1-ADBB-1CE694527597}"/>
              </a:ext>
            </a:extLst>
          </p:cNvPr>
          <p:cNvSpPr txBox="1">
            <a:spLocks/>
          </p:cNvSpPr>
          <p:nvPr/>
        </p:nvSpPr>
        <p:spPr>
          <a:xfrm>
            <a:off x="695400" y="1052735"/>
            <a:ext cx="5616624" cy="5158603"/>
          </a:xfrm>
          <a:prstGeom prst="rect">
            <a:avLst/>
          </a:prstGeom>
        </p:spPr>
        <p:txBody>
          <a:bodyPr vert="horz" lIns="68580" tIns="34290" rIns="68580" bIns="34290" rtlCol="0">
            <a:noAutofit/>
          </a:bodyPr>
          <a:lstStyle>
            <a:lvl1pPr marL="0" indent="0" algn="l" defTabSz="914400" rtl="0" eaLnBrk="1" latinLnBrk="0" hangingPunct="1">
              <a:spcBef>
                <a:spcPct val="20000"/>
              </a:spcBef>
              <a:buFont typeface="Arial" pitchFamily="34" charset="0"/>
              <a:buNone/>
              <a:defRPr sz="1400" b="0" kern="1200">
                <a:solidFill>
                  <a:schemeClr val="tx2"/>
                </a:solidFill>
                <a:latin typeface="+mn-lt"/>
                <a:ea typeface="+mn-ea"/>
                <a:cs typeface="+mn-cs"/>
              </a:defRPr>
            </a:lvl1pPr>
            <a:lvl2pPr marL="179388" indent="-179388" algn="l" defTabSz="914400" rtl="0" eaLnBrk="1" latinLnBrk="0" hangingPunct="1">
              <a:spcBef>
                <a:spcPct val="20000"/>
              </a:spcBef>
              <a:buFont typeface="Roboto" panose="02000000000000000000" pitchFamily="2" charset="0"/>
              <a:buChar char="•"/>
              <a:defRPr sz="1400" kern="1200">
                <a:solidFill>
                  <a:schemeClr val="tx2"/>
                </a:solidFill>
                <a:latin typeface="+mn-lt"/>
                <a:ea typeface="+mn-ea"/>
                <a:cs typeface="+mn-cs"/>
              </a:defRPr>
            </a:lvl2pPr>
            <a:lvl3pPr marL="179388" indent="0" algn="l" defTabSz="914400" rtl="0" eaLnBrk="1" latinLnBrk="0" hangingPunct="1">
              <a:spcBef>
                <a:spcPct val="20000"/>
              </a:spcBef>
              <a:buFont typeface="Arial" pitchFamily="34" charset="0"/>
              <a:buNone/>
              <a:defRPr sz="1400" kern="1200">
                <a:solidFill>
                  <a:schemeClr val="tx2"/>
                </a:solidFill>
                <a:latin typeface="+mn-lt"/>
                <a:ea typeface="+mn-ea"/>
                <a:cs typeface="+mn-cs"/>
              </a:defRPr>
            </a:lvl3pPr>
            <a:lvl4pPr marL="358775" indent="-179388" algn="l" defTabSz="914400" rtl="0" eaLnBrk="1" latinLnBrk="0" hangingPunct="1">
              <a:spcBef>
                <a:spcPct val="20000"/>
              </a:spcBef>
              <a:buFont typeface="Roboto" panose="02000000000000000000" pitchFamily="2" charset="0"/>
              <a:buChar char="•"/>
              <a:defRPr sz="1400" kern="1200">
                <a:solidFill>
                  <a:schemeClr val="tx2"/>
                </a:solidFill>
                <a:latin typeface="+mn-lt"/>
                <a:ea typeface="+mn-ea"/>
                <a:cs typeface="+mn-cs"/>
              </a:defRPr>
            </a:lvl4pPr>
            <a:lvl5pPr marL="358775" indent="0" algn="l" defTabSz="914400" rtl="0" eaLnBrk="1" latinLnBrk="0" hangingPunct="1">
              <a:spcBef>
                <a:spcPct val="20000"/>
              </a:spcBef>
              <a:buFont typeface="Arial" pitchFamily="34" charset="0"/>
              <a:buNone/>
              <a:defRPr sz="14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b="1" dirty="0">
                <a:solidFill>
                  <a:schemeClr val="accent2"/>
                </a:solidFill>
              </a:rPr>
              <a:t>Outreach to stakeholders</a:t>
            </a:r>
            <a:r>
              <a:rPr lang="en-US" dirty="0"/>
              <a:t>: RECs, Power Pools, EU Member States, Industry</a:t>
            </a:r>
          </a:p>
          <a:p>
            <a:endParaRPr lang="en-US" dirty="0"/>
          </a:p>
          <a:p>
            <a:r>
              <a:rPr lang="en-US" dirty="0"/>
              <a:t>New European Commission start on 1</a:t>
            </a:r>
            <a:r>
              <a:rPr lang="en-US" baseline="30000" dirty="0"/>
              <a:t>st</a:t>
            </a:r>
            <a:r>
              <a:rPr lang="en-US" dirty="0"/>
              <a:t> December</a:t>
            </a:r>
          </a:p>
          <a:p>
            <a:pPr marL="214313" indent="-214313">
              <a:buFontTx/>
              <a:buChar char="-"/>
            </a:pPr>
            <a:r>
              <a:rPr lang="en-US" b="1" dirty="0">
                <a:solidFill>
                  <a:schemeClr val="accent2"/>
                </a:solidFill>
              </a:rPr>
              <a:t>Evaluation of current actions </a:t>
            </a:r>
            <a:r>
              <a:rPr lang="en-US" dirty="0"/>
              <a:t>in line with recommendation</a:t>
            </a:r>
          </a:p>
          <a:p>
            <a:pPr marL="214313" indent="-214313">
              <a:buFontTx/>
              <a:buChar char="-"/>
            </a:pPr>
            <a:r>
              <a:rPr lang="en-US" dirty="0"/>
              <a:t>Adjust current actions to </a:t>
            </a:r>
            <a:r>
              <a:rPr lang="en-US" b="1" dirty="0">
                <a:solidFill>
                  <a:schemeClr val="accent2"/>
                </a:solidFill>
              </a:rPr>
              <a:t>accelerate impact</a:t>
            </a:r>
          </a:p>
          <a:p>
            <a:pPr marL="214313" indent="-214313">
              <a:buFontTx/>
              <a:buChar char="-"/>
            </a:pPr>
            <a:r>
              <a:rPr lang="en-US" b="1" dirty="0">
                <a:solidFill>
                  <a:schemeClr val="accent2"/>
                </a:solidFill>
              </a:rPr>
              <a:t>Formulate new actions </a:t>
            </a:r>
            <a:r>
              <a:rPr lang="en-US" dirty="0"/>
              <a:t>for addressing gaps</a:t>
            </a:r>
          </a:p>
          <a:p>
            <a:pPr marL="214313" indent="-214313">
              <a:buFontTx/>
              <a:buChar char="-"/>
            </a:pPr>
            <a:r>
              <a:rPr lang="en-US" dirty="0"/>
              <a:t>External dimension of the Green Deal</a:t>
            </a:r>
          </a:p>
          <a:p>
            <a:endParaRPr lang="en-US" dirty="0"/>
          </a:p>
          <a:p>
            <a:r>
              <a:rPr lang="en-US" dirty="0"/>
              <a:t>The work of the </a:t>
            </a:r>
            <a:r>
              <a:rPr lang="en-US" b="1" dirty="0">
                <a:solidFill>
                  <a:schemeClr val="accent2"/>
                </a:solidFill>
              </a:rPr>
              <a:t>SEI Platform is set to continue</a:t>
            </a:r>
            <a:r>
              <a:rPr lang="en-US" dirty="0"/>
              <a:t>: </a:t>
            </a:r>
          </a:p>
          <a:p>
            <a:pPr marL="214313" indent="-214313">
              <a:buFontTx/>
              <a:buChar char="-"/>
            </a:pPr>
            <a:r>
              <a:rPr lang="en-US" dirty="0"/>
              <a:t>Monitoring of implementation of recommendations</a:t>
            </a:r>
          </a:p>
          <a:p>
            <a:pPr marL="214313" indent="-214313">
              <a:buFontTx/>
              <a:buChar char="-"/>
            </a:pPr>
            <a:r>
              <a:rPr lang="en-US" dirty="0"/>
              <a:t>Deep dive in new or specific areas : </a:t>
            </a:r>
          </a:p>
          <a:p>
            <a:pPr marL="526256" lvl="4" indent="-257175">
              <a:buFont typeface="Arial" panose="020B0604020202020204" pitchFamily="34" charset="0"/>
              <a:buChar char="•"/>
            </a:pPr>
            <a:r>
              <a:rPr lang="en-US" b="1" dirty="0">
                <a:solidFill>
                  <a:schemeClr val="accent2"/>
                </a:solidFill>
              </a:rPr>
              <a:t>Research and innovation </a:t>
            </a:r>
            <a:r>
              <a:rPr lang="en-US" dirty="0"/>
              <a:t>: potential for green hydrogen, storage, e-fuels </a:t>
            </a:r>
          </a:p>
          <a:p>
            <a:pPr marL="526256" lvl="4" indent="-257175">
              <a:buFont typeface="Arial" panose="020B0604020202020204" pitchFamily="34" charset="0"/>
              <a:buChar char="•"/>
            </a:pPr>
            <a:r>
              <a:rPr lang="en-US" b="1" dirty="0">
                <a:solidFill>
                  <a:schemeClr val="accent2"/>
                </a:solidFill>
              </a:rPr>
              <a:t>Regulatory framework </a:t>
            </a:r>
            <a:r>
              <a:rPr lang="en-US" dirty="0"/>
              <a:t>for regional integration, </a:t>
            </a:r>
          </a:p>
          <a:p>
            <a:pPr marL="526256" lvl="4" indent="-257175">
              <a:buFont typeface="Arial" panose="020B0604020202020204" pitchFamily="34" charset="0"/>
              <a:buChar char="•"/>
            </a:pPr>
            <a:r>
              <a:rPr lang="en-US" b="1" dirty="0">
                <a:solidFill>
                  <a:schemeClr val="accent2"/>
                </a:solidFill>
              </a:rPr>
              <a:t>Energy in cities</a:t>
            </a:r>
          </a:p>
          <a:p>
            <a:pPr marL="526256" lvl="4" indent="-257175">
              <a:buFont typeface="Arial" panose="020B0604020202020204" pitchFamily="34" charset="0"/>
              <a:buChar char="•"/>
            </a:pPr>
            <a:endParaRPr lang="en-US" dirty="0"/>
          </a:p>
          <a:p>
            <a:pPr marL="214313" indent="-214313">
              <a:buFontTx/>
              <a:buChar char="-"/>
            </a:pPr>
            <a:r>
              <a:rPr lang="en-US" dirty="0"/>
              <a:t>Diversify and extend membership </a:t>
            </a:r>
            <a:r>
              <a:rPr lang="en-US" b="1" dirty="0">
                <a:solidFill>
                  <a:schemeClr val="accent2"/>
                </a:solidFill>
              </a:rPr>
              <a:t>to build bridges between Africa and Europe. </a:t>
            </a:r>
          </a:p>
        </p:txBody>
      </p:sp>
    </p:spTree>
    <p:extLst>
      <p:ext uri="{BB962C8B-B14F-4D97-AF65-F5344CB8AC3E}">
        <p14:creationId xmlns:p14="http://schemas.microsoft.com/office/powerpoint/2010/main" val="1531492048"/>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CFA4E-9388-4A7B-A67B-D414BEEF710F}"/>
              </a:ext>
            </a:extLst>
          </p:cNvPr>
          <p:cNvSpPr>
            <a:spLocks noGrp="1"/>
          </p:cNvSpPr>
          <p:nvPr>
            <p:ph type="title"/>
          </p:nvPr>
        </p:nvSpPr>
        <p:spPr/>
        <p:txBody>
          <a:bodyPr/>
          <a:lstStyle/>
          <a:p>
            <a:pPr algn="ctr"/>
            <a:r>
              <a:rPr lang="de-DE" dirty="0" err="1"/>
              <a:t>Thank</a:t>
            </a:r>
            <a:r>
              <a:rPr lang="de-DE" dirty="0"/>
              <a:t> </a:t>
            </a:r>
            <a:r>
              <a:rPr lang="en-GB" dirty="0"/>
              <a:t>you</a:t>
            </a:r>
          </a:p>
        </p:txBody>
      </p:sp>
      <p:sp>
        <p:nvSpPr>
          <p:cNvPr id="4" name="Slide Number Placeholder 3">
            <a:extLst>
              <a:ext uri="{FF2B5EF4-FFF2-40B4-BE49-F238E27FC236}">
                <a16:creationId xmlns:a16="http://schemas.microsoft.com/office/drawing/2014/main" id="{C91CDF2D-DF16-443B-AECE-FC21207E19C9}"/>
              </a:ext>
            </a:extLst>
          </p:cNvPr>
          <p:cNvSpPr>
            <a:spLocks noGrp="1"/>
          </p:cNvSpPr>
          <p:nvPr>
            <p:ph type="sldNum" sz="quarter" idx="10"/>
          </p:nvPr>
        </p:nvSpPr>
        <p:spPr/>
        <p:txBody>
          <a:bodyPr/>
          <a:lstStyle/>
          <a:p>
            <a:fld id="{DF28FB93-0A08-4E7D-8E63-9EFA29F1E093}" type="slidenum">
              <a:rPr lang="en-US" smtClean="0"/>
              <a:pPr/>
              <a:t>11</a:t>
            </a:fld>
            <a:endParaRPr lang="en-US" dirty="0"/>
          </a:p>
        </p:txBody>
      </p:sp>
      <p:sp>
        <p:nvSpPr>
          <p:cNvPr id="5" name="Textplatzhalter 4"/>
          <p:cNvSpPr>
            <a:spLocks noGrp="1"/>
          </p:cNvSpPr>
          <p:nvPr>
            <p:ph type="body" sz="half" idx="2"/>
          </p:nvPr>
        </p:nvSpPr>
        <p:spPr/>
        <p:txBody>
          <a:bodyPr/>
          <a:lstStyle/>
          <a:p>
            <a:endParaRPr lang="de-DE"/>
          </a:p>
        </p:txBody>
      </p:sp>
    </p:spTree>
    <p:extLst>
      <p:ext uri="{BB962C8B-B14F-4D97-AF65-F5344CB8AC3E}">
        <p14:creationId xmlns:p14="http://schemas.microsoft.com/office/powerpoint/2010/main" val="3233643963"/>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B8B838-ED58-4893-A41C-88148C7FFC83}"/>
              </a:ext>
            </a:extLst>
          </p:cNvPr>
          <p:cNvSpPr>
            <a:spLocks noGrp="1"/>
          </p:cNvSpPr>
          <p:nvPr>
            <p:ph sz="half" idx="1"/>
          </p:nvPr>
        </p:nvSpPr>
        <p:spPr>
          <a:xfrm>
            <a:off x="312478" y="2125083"/>
            <a:ext cx="5620553" cy="4120141"/>
          </a:xfrm>
        </p:spPr>
        <p:txBody>
          <a:bodyPr>
            <a:noAutofit/>
          </a:bodyPr>
          <a:lstStyle/>
          <a:p>
            <a:r>
              <a:rPr lang="en-US" sz="1600" dirty="0"/>
              <a:t>The </a:t>
            </a:r>
            <a:r>
              <a:rPr lang="en-US" sz="1600" b="1" dirty="0"/>
              <a:t>5</a:t>
            </a:r>
            <a:r>
              <a:rPr lang="en-US" sz="1600" b="1" baseline="30000" dirty="0"/>
              <a:t>th</a:t>
            </a:r>
            <a:r>
              <a:rPr lang="en-US" sz="1600" b="1" dirty="0"/>
              <a:t> AU-EU Summit in Abidjan in 2017 </a:t>
            </a:r>
            <a:r>
              <a:rPr lang="en-US" sz="1600" dirty="0"/>
              <a:t>reaffirmed both sides’ commitments to their unique partnership, and to work together on key issues.</a:t>
            </a:r>
          </a:p>
          <a:p>
            <a:pPr marL="257175" indent="-257175">
              <a:buFont typeface="+mj-lt"/>
              <a:buAutoNum type="arabicPeriod"/>
            </a:pPr>
            <a:endParaRPr lang="en-US" sz="1600" b="1" dirty="0"/>
          </a:p>
          <a:p>
            <a:r>
              <a:rPr lang="en-US" sz="1600" b="1" dirty="0"/>
              <a:t>Strategic priorities </a:t>
            </a:r>
            <a:r>
              <a:rPr lang="en-US" sz="1600" dirty="0"/>
              <a:t>agreed at the summit include </a:t>
            </a:r>
            <a:r>
              <a:rPr lang="en-US" sz="1600" dirty="0" smtClean="0"/>
              <a:t> </a:t>
            </a:r>
            <a:r>
              <a:rPr lang="en-US" sz="1600" b="1" dirty="0" smtClean="0">
                <a:solidFill>
                  <a:schemeClr val="accent2"/>
                </a:solidFill>
              </a:rPr>
              <a:t>mobilizing </a:t>
            </a:r>
            <a:r>
              <a:rPr lang="en-US" sz="1600" b="1" dirty="0">
                <a:solidFill>
                  <a:schemeClr val="accent2"/>
                </a:solidFill>
              </a:rPr>
              <a:t>investments for African structural sustainable transformation</a:t>
            </a:r>
          </a:p>
          <a:p>
            <a:endParaRPr lang="en-US" sz="1600" b="1" dirty="0">
              <a:solidFill>
                <a:schemeClr val="accent2"/>
              </a:solidFill>
            </a:endParaRPr>
          </a:p>
        </p:txBody>
      </p:sp>
      <p:sp>
        <p:nvSpPr>
          <p:cNvPr id="5" name="Slide Number Placeholder 4">
            <a:extLst>
              <a:ext uri="{FF2B5EF4-FFF2-40B4-BE49-F238E27FC236}">
                <a16:creationId xmlns:a16="http://schemas.microsoft.com/office/drawing/2014/main" id="{9355F439-3BED-43E3-A541-B80DB410EF1E}"/>
              </a:ext>
            </a:extLst>
          </p:cNvPr>
          <p:cNvSpPr>
            <a:spLocks noGrp="1"/>
          </p:cNvSpPr>
          <p:nvPr>
            <p:ph type="sldNum" sz="quarter" idx="10"/>
          </p:nvPr>
        </p:nvSpPr>
        <p:spPr/>
        <p:txBody>
          <a:bodyPr/>
          <a:lstStyle/>
          <a:p>
            <a:fld id="{DF28FB93-0A08-4E7D-8E63-9EFA29F1E093}" type="slidenum">
              <a:rPr lang="en-US" smtClean="0"/>
              <a:pPr/>
              <a:t>2</a:t>
            </a:fld>
            <a:endParaRPr lang="en-US" dirty="0"/>
          </a:p>
        </p:txBody>
      </p:sp>
      <p:pic>
        <p:nvPicPr>
          <p:cNvPr id="10" name="Picture 9">
            <a:extLst>
              <a:ext uri="{FF2B5EF4-FFF2-40B4-BE49-F238E27FC236}">
                <a16:creationId xmlns:a16="http://schemas.microsoft.com/office/drawing/2014/main" id="{37E5996A-B3D9-41FD-A92B-E61396C24FDA}"/>
              </a:ext>
            </a:extLst>
          </p:cNvPr>
          <p:cNvPicPr>
            <a:picLocks noChangeAspect="1"/>
          </p:cNvPicPr>
          <p:nvPr/>
        </p:nvPicPr>
        <p:blipFill>
          <a:blip r:embed="rId3"/>
          <a:srcRect/>
          <a:stretch>
            <a:fillRect/>
          </a:stretch>
        </p:blipFill>
        <p:spPr>
          <a:xfrm>
            <a:off x="7968208" y="1052736"/>
            <a:ext cx="3736439" cy="2454986"/>
          </a:xfrm>
          <a:prstGeom prst="rect">
            <a:avLst/>
          </a:prstGeom>
          <a:noFill/>
          <a:ln cap="flat">
            <a:noFill/>
          </a:ln>
        </p:spPr>
      </p:pic>
      <p:sp>
        <p:nvSpPr>
          <p:cNvPr id="12" name="TextBox 6">
            <a:extLst>
              <a:ext uri="{FF2B5EF4-FFF2-40B4-BE49-F238E27FC236}">
                <a16:creationId xmlns:a16="http://schemas.microsoft.com/office/drawing/2014/main" id="{871025EC-ADDA-480B-8BD3-5DEA780520C4}"/>
              </a:ext>
            </a:extLst>
          </p:cNvPr>
          <p:cNvSpPr txBox="1"/>
          <p:nvPr/>
        </p:nvSpPr>
        <p:spPr>
          <a:xfrm>
            <a:off x="7771632" y="3645024"/>
            <a:ext cx="3933015" cy="22852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350" i="1" dirty="0">
                <a:solidFill>
                  <a:schemeClr val="accent1">
                    <a:lumMod val="50000"/>
                  </a:schemeClr>
                </a:solidFill>
              </a:rPr>
              <a:t>We are committed to the full implementation of the Paris Agreement and Marrakech Action Plan… We note the importance of energy efficiency and the development of renewable energy, and we will support the African Initiative on Renewable Energy (AREI) and deepen our strategic alliance through the AU-EU Energy Partnership (AEEP)</a:t>
            </a:r>
          </a:p>
          <a:p>
            <a:pPr algn="r"/>
            <a:endParaRPr lang="en-US" sz="1050" i="1" dirty="0">
              <a:solidFill>
                <a:schemeClr val="accent2"/>
              </a:solidFill>
            </a:endParaRPr>
          </a:p>
          <a:p>
            <a:pPr algn="r"/>
            <a:r>
              <a:rPr lang="en-US" sz="1050" i="1" dirty="0">
                <a:solidFill>
                  <a:schemeClr val="accent2"/>
                </a:solidFill>
              </a:rPr>
              <a:t>Abidjan Declaration, §13</a:t>
            </a:r>
            <a:endParaRPr lang="en-US" sz="1050" dirty="0">
              <a:solidFill>
                <a:schemeClr val="tx2"/>
              </a:solidFill>
            </a:endParaRPr>
          </a:p>
        </p:txBody>
      </p:sp>
      <p:sp>
        <p:nvSpPr>
          <p:cNvPr id="2" name="Title 1">
            <a:extLst>
              <a:ext uri="{FF2B5EF4-FFF2-40B4-BE49-F238E27FC236}">
                <a16:creationId xmlns:a16="http://schemas.microsoft.com/office/drawing/2014/main" id="{73EE84DC-B3A0-409B-BDF2-72D66F8ACDD3}"/>
              </a:ext>
            </a:extLst>
          </p:cNvPr>
          <p:cNvSpPr>
            <a:spLocks noGrp="1"/>
          </p:cNvSpPr>
          <p:nvPr>
            <p:ph type="title"/>
          </p:nvPr>
        </p:nvSpPr>
        <p:spPr>
          <a:xfrm>
            <a:off x="407368" y="188640"/>
            <a:ext cx="10657184" cy="504056"/>
          </a:xfrm>
        </p:spPr>
        <p:txBody>
          <a:bodyPr>
            <a:normAutofit fontScale="90000"/>
          </a:bodyPr>
          <a:lstStyle/>
          <a:p>
            <a:r>
              <a:rPr lang="en-US" dirty="0">
                <a:solidFill>
                  <a:srgbClr val="FFC000"/>
                </a:solidFill>
              </a:rPr>
              <a:t>Delivering on Joint Africa-EU priorities</a:t>
            </a:r>
            <a:endParaRPr lang="en-GB" dirty="0">
              <a:solidFill>
                <a:srgbClr val="FFC000"/>
              </a:solidFill>
            </a:endParaRPr>
          </a:p>
        </p:txBody>
      </p:sp>
    </p:spTree>
    <p:extLst>
      <p:ext uri="{BB962C8B-B14F-4D97-AF65-F5344CB8AC3E}">
        <p14:creationId xmlns:p14="http://schemas.microsoft.com/office/powerpoint/2010/main" val="1409137975"/>
      </p:ext>
    </p:extLst>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DF28FB93-0A08-4E7D-8E63-9EFA29F1E093}" type="slidenum">
              <a:rPr lang="en-US" smtClean="0"/>
              <a:pPr/>
              <a:t>3</a:t>
            </a:fld>
            <a:endParaRPr lang="en-US" dirty="0"/>
          </a:p>
        </p:txBody>
      </p:sp>
      <p:pic>
        <p:nvPicPr>
          <p:cNvPr id="6" name="Picture 5"/>
          <p:cNvPicPr>
            <a:picLocks noChangeAspect="1"/>
          </p:cNvPicPr>
          <p:nvPr/>
        </p:nvPicPr>
        <p:blipFill>
          <a:blip r:embed="rId3"/>
          <a:stretch>
            <a:fillRect/>
          </a:stretch>
        </p:blipFill>
        <p:spPr>
          <a:xfrm>
            <a:off x="519944" y="1385293"/>
            <a:ext cx="1359024" cy="1405897"/>
          </a:xfrm>
          <a:prstGeom prst="rect">
            <a:avLst/>
          </a:prstGeom>
        </p:spPr>
      </p:pic>
      <p:sp>
        <p:nvSpPr>
          <p:cNvPr id="7" name="TextBox 6"/>
          <p:cNvSpPr txBox="1"/>
          <p:nvPr/>
        </p:nvSpPr>
        <p:spPr>
          <a:xfrm>
            <a:off x="2758653" y="1298095"/>
            <a:ext cx="9097987" cy="1500411"/>
          </a:xfrm>
          <a:prstGeom prst="rect">
            <a:avLst/>
          </a:prstGeom>
          <a:noFill/>
        </p:spPr>
        <p:txBody>
          <a:bodyPr wrap="square" rtlCol="0">
            <a:spAutoFit/>
          </a:bodyPr>
          <a:lstStyle/>
          <a:p>
            <a:pPr defTabSz="685800">
              <a:defRPr/>
            </a:pPr>
            <a:r>
              <a:rPr lang="en-US" sz="1400" i="1" dirty="0">
                <a:solidFill>
                  <a:srgbClr val="2F5897"/>
                </a:solidFill>
                <a:cs typeface="Arial" charset="0"/>
              </a:rPr>
              <a:t>“Europe and Africa share a long history and a bright future. This is why I proposed a new Africa-Europe Alliance for Sustainable Investment and Jobs, to help attract both European and African investment and create 10 million jobs in Africa over the next ﬁve years. Translating words into action, we have already taken a series of measures to bring our ambitions to life.“</a:t>
            </a:r>
          </a:p>
          <a:p>
            <a:pPr defTabSz="685800">
              <a:defRPr/>
            </a:pPr>
            <a:endParaRPr lang="en-US" sz="1400" i="1" dirty="0">
              <a:solidFill>
                <a:srgbClr val="2F5897"/>
              </a:solidFill>
              <a:cs typeface="Arial" charset="0"/>
            </a:endParaRPr>
          </a:p>
          <a:p>
            <a:pPr defTabSz="685800">
              <a:defRPr/>
            </a:pPr>
            <a:r>
              <a:rPr lang="en-US" sz="1400" b="1" dirty="0">
                <a:solidFill>
                  <a:srgbClr val="2F5897"/>
                </a:solidFill>
                <a:cs typeface="Arial" charset="0"/>
              </a:rPr>
              <a:t>Jean-Claude Juncker</a:t>
            </a:r>
            <a:r>
              <a:rPr lang="en-US" sz="1400" dirty="0">
                <a:solidFill>
                  <a:srgbClr val="2F5897"/>
                </a:solidFill>
                <a:cs typeface="Arial" charset="0"/>
              </a:rPr>
              <a:t>, High-Level Forum Africa-Europe, Vienna, 18 December 2018</a:t>
            </a:r>
            <a:endParaRPr lang="en-GB" sz="1400" dirty="0">
              <a:solidFill>
                <a:srgbClr val="2F5897"/>
              </a:solidFill>
              <a:cs typeface="Arial" charset="0"/>
            </a:endParaRPr>
          </a:p>
          <a:p>
            <a:pPr defTabSz="685800">
              <a:defRPr/>
            </a:pPr>
            <a:endParaRPr lang="en-US" sz="750" i="1" dirty="0">
              <a:solidFill>
                <a:srgbClr val="2F5897"/>
              </a:solidFill>
              <a:cs typeface="Arial" charset="0"/>
            </a:endParaRPr>
          </a:p>
        </p:txBody>
      </p:sp>
      <p:pic>
        <p:nvPicPr>
          <p:cNvPr id="8" name="Picture 7"/>
          <p:cNvPicPr>
            <a:picLocks noChangeAspect="1"/>
          </p:cNvPicPr>
          <p:nvPr/>
        </p:nvPicPr>
        <p:blipFill>
          <a:blip r:embed="rId4"/>
          <a:stretch>
            <a:fillRect/>
          </a:stretch>
        </p:blipFill>
        <p:spPr>
          <a:xfrm>
            <a:off x="2032000" y="3645024"/>
            <a:ext cx="9127014" cy="1970916"/>
          </a:xfrm>
          <a:prstGeom prst="rect">
            <a:avLst/>
          </a:prstGeom>
        </p:spPr>
      </p:pic>
      <p:sp>
        <p:nvSpPr>
          <p:cNvPr id="12" name="Title 1">
            <a:extLst>
              <a:ext uri="{FF2B5EF4-FFF2-40B4-BE49-F238E27FC236}">
                <a16:creationId xmlns:a16="http://schemas.microsoft.com/office/drawing/2014/main" id="{8D307423-487E-44AC-BA10-705E60362C50}"/>
              </a:ext>
            </a:extLst>
          </p:cNvPr>
          <p:cNvSpPr>
            <a:spLocks noGrp="1"/>
          </p:cNvSpPr>
          <p:nvPr>
            <p:ph type="title"/>
          </p:nvPr>
        </p:nvSpPr>
        <p:spPr>
          <a:xfrm>
            <a:off x="-88314" y="28620"/>
            <a:ext cx="12288688" cy="814755"/>
          </a:xfrm>
        </p:spPr>
        <p:txBody>
          <a:bodyPr>
            <a:normAutofit fontScale="90000"/>
          </a:bodyPr>
          <a:lstStyle/>
          <a:p>
            <a:r>
              <a:rPr lang="de-DE" dirty="0" smtClean="0">
                <a:solidFill>
                  <a:srgbClr val="FFC000"/>
                </a:solidFill>
              </a:rPr>
              <a:t>Africa-Europe Alliance </a:t>
            </a:r>
            <a:r>
              <a:rPr lang="de-DE" dirty="0" err="1" smtClean="0">
                <a:solidFill>
                  <a:srgbClr val="FFC000"/>
                </a:solidFill>
              </a:rPr>
              <a:t>for</a:t>
            </a:r>
            <a:r>
              <a:rPr lang="de-DE" dirty="0" smtClean="0">
                <a:solidFill>
                  <a:srgbClr val="FFC000"/>
                </a:solidFill>
              </a:rPr>
              <a:t> </a:t>
            </a:r>
            <a:r>
              <a:rPr lang="de-DE" dirty="0" err="1" smtClean="0">
                <a:solidFill>
                  <a:srgbClr val="FFC000"/>
                </a:solidFill>
              </a:rPr>
              <a:t>Sustainable</a:t>
            </a:r>
            <a:r>
              <a:rPr lang="de-DE" dirty="0" smtClean="0">
                <a:solidFill>
                  <a:srgbClr val="FFC000"/>
                </a:solidFill>
              </a:rPr>
              <a:t> Investments </a:t>
            </a:r>
            <a:r>
              <a:rPr lang="de-DE" dirty="0" err="1" smtClean="0">
                <a:solidFill>
                  <a:srgbClr val="FFC000"/>
                </a:solidFill>
              </a:rPr>
              <a:t>and</a:t>
            </a:r>
            <a:r>
              <a:rPr lang="de-DE" dirty="0" smtClean="0">
                <a:solidFill>
                  <a:srgbClr val="FFC000"/>
                </a:solidFill>
              </a:rPr>
              <a:t> Jobs</a:t>
            </a:r>
            <a:endParaRPr lang="en-GB" dirty="0">
              <a:solidFill>
                <a:srgbClr val="FFC000"/>
              </a:solidFill>
            </a:endParaRPr>
          </a:p>
        </p:txBody>
      </p:sp>
    </p:spTree>
    <p:extLst>
      <p:ext uri="{BB962C8B-B14F-4D97-AF65-F5344CB8AC3E}">
        <p14:creationId xmlns:p14="http://schemas.microsoft.com/office/powerpoint/2010/main" val="2673065588"/>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AE44B-8EE2-4A48-A104-240EA476C341}"/>
              </a:ext>
            </a:extLst>
          </p:cNvPr>
          <p:cNvSpPr>
            <a:spLocks noGrp="1"/>
          </p:cNvSpPr>
          <p:nvPr>
            <p:ph type="title"/>
          </p:nvPr>
        </p:nvSpPr>
        <p:spPr>
          <a:xfrm>
            <a:off x="335360" y="116632"/>
            <a:ext cx="10972800" cy="936625"/>
          </a:xfrm>
        </p:spPr>
        <p:txBody>
          <a:bodyPr>
            <a:normAutofit fontScale="90000"/>
          </a:bodyPr>
          <a:lstStyle/>
          <a:p>
            <a:r>
              <a:rPr lang="en-US" dirty="0">
                <a:solidFill>
                  <a:srgbClr val="FFC000"/>
                </a:solidFill>
              </a:rPr>
              <a:t>The Africa-EU Energy Partnership (AEEP) </a:t>
            </a:r>
            <a:r>
              <a:rPr lang="en-US" dirty="0" smtClean="0">
                <a:solidFill>
                  <a:srgbClr val="FFC000"/>
                </a:solidFill>
              </a:rPr>
              <a:t>exists since 2007</a:t>
            </a:r>
            <a:endParaRPr lang="en-GB" dirty="0">
              <a:solidFill>
                <a:srgbClr val="FFC000"/>
              </a:solidFill>
            </a:endParaRPr>
          </a:p>
        </p:txBody>
      </p:sp>
      <p:sp>
        <p:nvSpPr>
          <p:cNvPr id="3" name="Content Placeholder 2">
            <a:extLst>
              <a:ext uri="{FF2B5EF4-FFF2-40B4-BE49-F238E27FC236}">
                <a16:creationId xmlns:a16="http://schemas.microsoft.com/office/drawing/2014/main" id="{4F933760-E645-4B26-8E29-CD5AF08F6458}"/>
              </a:ext>
            </a:extLst>
          </p:cNvPr>
          <p:cNvSpPr>
            <a:spLocks noGrp="1"/>
          </p:cNvSpPr>
          <p:nvPr>
            <p:ph sz="half" idx="1"/>
          </p:nvPr>
        </p:nvSpPr>
        <p:spPr>
          <a:xfrm>
            <a:off x="320934" y="1268760"/>
            <a:ext cx="5384800" cy="3529013"/>
          </a:xfrm>
        </p:spPr>
        <p:txBody>
          <a:bodyPr>
            <a:noAutofit/>
          </a:bodyPr>
          <a:lstStyle/>
          <a:p>
            <a:r>
              <a:rPr lang="en-US" sz="1600" dirty="0" smtClean="0"/>
              <a:t>But let us not forget that there is also an ongoing process linking the two continents in the energy sector</a:t>
            </a:r>
          </a:p>
          <a:p>
            <a:endParaRPr lang="en-US" sz="1600" dirty="0"/>
          </a:p>
          <a:p>
            <a:r>
              <a:rPr lang="en-US" sz="1600" dirty="0" smtClean="0"/>
              <a:t>The </a:t>
            </a:r>
            <a:r>
              <a:rPr lang="en-US" sz="1600" b="1" dirty="0"/>
              <a:t>Africa-EU Energy Partnership (AEEP)</a:t>
            </a:r>
            <a:r>
              <a:rPr lang="en-US" sz="1600" dirty="0"/>
              <a:t> is a long-term framework for strategic dialogue between Africa and the EU on sustainable energy. It was established in 2000 at the first Africa-EU Summit in Cairo. The partnership is guided by the </a:t>
            </a:r>
            <a:r>
              <a:rPr lang="en-US" sz="1600" b="1" dirty="0">
                <a:hlinkClick r:id="rId3"/>
              </a:rPr>
              <a:t>Joint Africa-EU </a:t>
            </a:r>
            <a:r>
              <a:rPr lang="en-US" sz="1600" b="1" dirty="0" smtClean="0">
                <a:hlinkClick r:id="rId3"/>
              </a:rPr>
              <a:t>Strategy</a:t>
            </a:r>
            <a:r>
              <a:rPr lang="en-US" sz="1600" b="1" dirty="0" smtClean="0"/>
              <a:t> (JAES),</a:t>
            </a:r>
            <a:r>
              <a:rPr lang="en-US" sz="1600" dirty="0"/>
              <a:t> which was adopted at the second EU-Africa Summit in Lisbon in 2007. </a:t>
            </a:r>
            <a:endParaRPr lang="en-US" sz="1600" dirty="0" smtClean="0"/>
          </a:p>
          <a:p>
            <a:endParaRPr lang="en-US" sz="1600" dirty="0"/>
          </a:p>
          <a:p>
            <a:r>
              <a:rPr lang="en-US" sz="1600" dirty="0"/>
              <a:t>Over the past 10 years the AEEP has been setting the agenda, providing a platform for high-level political dialogue and representing a </a:t>
            </a:r>
            <a:r>
              <a:rPr lang="en-US" sz="1600" b="1" dirty="0">
                <a:solidFill>
                  <a:schemeClr val="accent2"/>
                </a:solidFill>
              </a:rPr>
              <a:t>shared voice for Europe and Africa</a:t>
            </a:r>
            <a:r>
              <a:rPr lang="en-US" sz="1600" dirty="0"/>
              <a:t>, as well as providing key inputs and support to instruments and initiatives. </a:t>
            </a:r>
          </a:p>
          <a:p>
            <a:endParaRPr lang="en-US" sz="1600" dirty="0" smtClean="0"/>
          </a:p>
          <a:p>
            <a:endParaRPr lang="en-US" sz="1600" dirty="0"/>
          </a:p>
        </p:txBody>
      </p:sp>
      <p:sp>
        <p:nvSpPr>
          <p:cNvPr id="5" name="Slide Number Placeholder 4">
            <a:extLst>
              <a:ext uri="{FF2B5EF4-FFF2-40B4-BE49-F238E27FC236}">
                <a16:creationId xmlns:a16="http://schemas.microsoft.com/office/drawing/2014/main" id="{90608704-CB85-49DD-B2FA-A406B107BF6A}"/>
              </a:ext>
            </a:extLst>
          </p:cNvPr>
          <p:cNvSpPr>
            <a:spLocks noGrp="1"/>
          </p:cNvSpPr>
          <p:nvPr>
            <p:ph type="sldNum" sz="quarter" idx="10"/>
          </p:nvPr>
        </p:nvSpPr>
        <p:spPr/>
        <p:txBody>
          <a:bodyPr/>
          <a:lstStyle/>
          <a:p>
            <a:fld id="{DF28FB93-0A08-4E7D-8E63-9EFA29F1E093}" type="slidenum">
              <a:rPr lang="en-US" smtClean="0"/>
              <a:pPr/>
              <a:t>4</a:t>
            </a:fld>
            <a:endParaRPr lang="en-US" dirty="0"/>
          </a:p>
        </p:txBody>
      </p:sp>
      <p:pic>
        <p:nvPicPr>
          <p:cNvPr id="6" name="Content Placeholder 5"/>
          <p:cNvPicPr>
            <a:picLocks noGrp="1" noChangeAspect="1"/>
          </p:cNvPicPr>
          <p:nvPr>
            <p:ph sz="half" idx="2"/>
          </p:nvPr>
        </p:nvPicPr>
        <p:blipFill>
          <a:blip r:embed="rId4"/>
          <a:stretch>
            <a:fillRect/>
          </a:stretch>
        </p:blipFill>
        <p:spPr>
          <a:xfrm>
            <a:off x="5923360" y="1196752"/>
            <a:ext cx="5384800" cy="1061044"/>
          </a:xfrm>
          <a:prstGeom prst="rect">
            <a:avLst/>
          </a:prstGeom>
        </p:spPr>
      </p:pic>
      <p:sp>
        <p:nvSpPr>
          <p:cNvPr id="7" name="Rectangle 6"/>
          <p:cNvSpPr/>
          <p:nvPr/>
        </p:nvSpPr>
        <p:spPr>
          <a:xfrm>
            <a:off x="5822122" y="4105333"/>
            <a:ext cx="6096000" cy="1815882"/>
          </a:xfrm>
          <a:prstGeom prst="rect">
            <a:avLst/>
          </a:prstGeom>
        </p:spPr>
        <p:txBody>
          <a:bodyPr>
            <a:spAutoFit/>
          </a:bodyPr>
          <a:lstStyle/>
          <a:p>
            <a:r>
              <a:rPr lang="en-US" sz="1600" dirty="0"/>
              <a:t>The </a:t>
            </a:r>
            <a:r>
              <a:rPr lang="en-US" sz="1600" b="1" dirty="0"/>
              <a:t>Africa-EU Energy Partnership (AEEP)</a:t>
            </a:r>
            <a:r>
              <a:rPr lang="en-US" sz="1600" dirty="0"/>
              <a:t> aims to connect the two continents in one mission: to increase the effectiveness of efforts to secure, reliable and sustainable energy in Africa</a:t>
            </a:r>
            <a:r>
              <a:rPr lang="en-US" sz="1600" dirty="0" smtClean="0"/>
              <a:t>.</a:t>
            </a:r>
          </a:p>
          <a:p>
            <a:endParaRPr lang="en-US" sz="1600" dirty="0"/>
          </a:p>
          <a:p>
            <a:r>
              <a:rPr lang="en-US" sz="1600" dirty="0" smtClean="0"/>
              <a:t>At the moment the secretariat of the AEEP is funded by the EU and Germany under a contract managed by GIZ</a:t>
            </a:r>
            <a:endParaRPr lang="en-US" sz="1600" dirty="0"/>
          </a:p>
        </p:txBody>
      </p:sp>
      <p:pic>
        <p:nvPicPr>
          <p:cNvPr id="4" name="Picture 3"/>
          <p:cNvPicPr>
            <a:picLocks noChangeAspect="1"/>
          </p:cNvPicPr>
          <p:nvPr/>
        </p:nvPicPr>
        <p:blipFill>
          <a:blip r:embed="rId5"/>
          <a:stretch>
            <a:fillRect/>
          </a:stretch>
        </p:blipFill>
        <p:spPr>
          <a:xfrm>
            <a:off x="5899716" y="2380803"/>
            <a:ext cx="5408444" cy="1304925"/>
          </a:xfrm>
          <a:prstGeom prst="rect">
            <a:avLst/>
          </a:prstGeom>
        </p:spPr>
      </p:pic>
    </p:spTree>
    <p:extLst>
      <p:ext uri="{BB962C8B-B14F-4D97-AF65-F5344CB8AC3E}">
        <p14:creationId xmlns:p14="http://schemas.microsoft.com/office/powerpoint/2010/main" val="754192268"/>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53641-35C9-494B-B85B-705168BDA485}"/>
              </a:ext>
            </a:extLst>
          </p:cNvPr>
          <p:cNvSpPr>
            <a:spLocks noGrp="1"/>
          </p:cNvSpPr>
          <p:nvPr>
            <p:ph type="title"/>
          </p:nvPr>
        </p:nvSpPr>
        <p:spPr>
          <a:xfrm>
            <a:off x="1029554" y="188640"/>
            <a:ext cx="11136560" cy="432000"/>
          </a:xfrm>
        </p:spPr>
        <p:txBody>
          <a:bodyPr>
            <a:noAutofit/>
          </a:bodyPr>
          <a:lstStyle/>
          <a:p>
            <a:r>
              <a:rPr lang="de-DE" sz="2175" dirty="0">
                <a:solidFill>
                  <a:srgbClr val="FFC000"/>
                </a:solidFill>
              </a:rPr>
              <a:t>The </a:t>
            </a:r>
            <a:r>
              <a:rPr lang="en-GB" sz="2175" dirty="0">
                <a:solidFill>
                  <a:srgbClr val="FFC000"/>
                </a:solidFill>
              </a:rPr>
              <a:t>High-level platform for sustainable energy investments</a:t>
            </a:r>
          </a:p>
        </p:txBody>
      </p:sp>
      <p:sp>
        <p:nvSpPr>
          <p:cNvPr id="3" name="Content Placeholder 2">
            <a:extLst>
              <a:ext uri="{FF2B5EF4-FFF2-40B4-BE49-F238E27FC236}">
                <a16:creationId xmlns:a16="http://schemas.microsoft.com/office/drawing/2014/main" id="{8FE02511-3F52-4FA7-AB3D-11ED1C74D004}"/>
              </a:ext>
            </a:extLst>
          </p:cNvPr>
          <p:cNvSpPr>
            <a:spLocks noGrp="1"/>
          </p:cNvSpPr>
          <p:nvPr>
            <p:ph sz="half" idx="1"/>
          </p:nvPr>
        </p:nvSpPr>
        <p:spPr>
          <a:xfrm>
            <a:off x="335360" y="1412776"/>
            <a:ext cx="5472608" cy="4176464"/>
          </a:xfrm>
        </p:spPr>
        <p:txBody>
          <a:bodyPr>
            <a:noAutofit/>
          </a:bodyPr>
          <a:lstStyle/>
          <a:p>
            <a:r>
              <a:rPr lang="en-GB" sz="1400" dirty="0"/>
              <a:t>50 </a:t>
            </a:r>
            <a:r>
              <a:rPr lang="en-GB" sz="1400" b="1" dirty="0">
                <a:solidFill>
                  <a:schemeClr val="accent2"/>
                </a:solidFill>
              </a:rPr>
              <a:t>representatives from Africa and Europe </a:t>
            </a:r>
            <a:r>
              <a:rPr lang="en-GB" sz="1400" dirty="0"/>
              <a:t>from the public and private sectors, academia and civil society as well as international organisations  </a:t>
            </a:r>
          </a:p>
          <a:p>
            <a:endParaRPr lang="en-GB" sz="1400" dirty="0"/>
          </a:p>
          <a:p>
            <a:r>
              <a:rPr lang="en-GB" sz="1400" dirty="0"/>
              <a:t>4 meetings in Brussels and in Conakry to </a:t>
            </a:r>
          </a:p>
          <a:p>
            <a:pPr marL="214313" indent="-214313">
              <a:buFont typeface="Arial" panose="020B0604020202020204" pitchFamily="34" charset="0"/>
              <a:buChar char="•"/>
            </a:pPr>
            <a:r>
              <a:rPr lang="en-GB" sz="1400" b="1" dirty="0">
                <a:solidFill>
                  <a:schemeClr val="accent2"/>
                </a:solidFill>
              </a:rPr>
              <a:t>Identify key challenges </a:t>
            </a:r>
            <a:r>
              <a:rPr lang="en-GB" sz="1400" dirty="0"/>
              <a:t>to unlocking sustainable energy investment in Africa, </a:t>
            </a:r>
          </a:p>
          <a:p>
            <a:pPr marL="214313" indent="-214313">
              <a:buFont typeface="Arial" panose="020B0604020202020204" pitchFamily="34" charset="0"/>
              <a:buChar char="•"/>
            </a:pPr>
            <a:r>
              <a:rPr lang="en-GB" sz="1400" b="1" dirty="0">
                <a:solidFill>
                  <a:schemeClr val="accent2"/>
                </a:solidFill>
              </a:rPr>
              <a:t>Draw up recommendations for action </a:t>
            </a:r>
            <a:r>
              <a:rPr lang="en-GB" sz="1400" dirty="0"/>
              <a:t>to unlock the sector‘s potential</a:t>
            </a:r>
          </a:p>
          <a:p>
            <a:endParaRPr lang="en-GB" sz="1400" dirty="0"/>
          </a:p>
          <a:p>
            <a:r>
              <a:rPr lang="en-GB" sz="1400" b="1" dirty="0">
                <a:solidFill>
                  <a:schemeClr val="accent2"/>
                </a:solidFill>
              </a:rPr>
              <a:t>Report of recommendations </a:t>
            </a:r>
            <a:r>
              <a:rPr lang="en-GB" sz="1400" dirty="0"/>
              <a:t>launched at the Africa Investment Forum 2019</a:t>
            </a:r>
          </a:p>
          <a:p>
            <a:endParaRPr lang="en-GB" sz="1400" dirty="0"/>
          </a:p>
          <a:p>
            <a:r>
              <a:rPr lang="en-GB" sz="1400" dirty="0"/>
              <a:t>Coordination by </a:t>
            </a:r>
            <a:r>
              <a:rPr lang="en-GB" sz="1400" b="1" dirty="0">
                <a:solidFill>
                  <a:schemeClr val="accent2"/>
                </a:solidFill>
              </a:rPr>
              <a:t>Kandeh Yumkella</a:t>
            </a:r>
            <a:r>
              <a:rPr lang="en-GB" sz="1400" dirty="0"/>
              <a:t>, former UN Under Secretary-General for Sustainable Energy  </a:t>
            </a:r>
          </a:p>
          <a:p>
            <a:endParaRPr lang="en-GB" sz="1400" dirty="0"/>
          </a:p>
          <a:p>
            <a:r>
              <a:rPr lang="en-GB" sz="1400" dirty="0"/>
              <a:t>Supported by the </a:t>
            </a:r>
            <a:r>
              <a:rPr lang="en-GB" sz="1400" b="1" dirty="0"/>
              <a:t>EU-Technical Assistance Facility </a:t>
            </a:r>
            <a:r>
              <a:rPr lang="en-GB" sz="1400" dirty="0"/>
              <a:t>and the </a:t>
            </a:r>
            <a:r>
              <a:rPr lang="en-GB" sz="1400" b="1" dirty="0"/>
              <a:t>Africa-EU Energy Partnership (AEEP) Secretariat.</a:t>
            </a:r>
          </a:p>
        </p:txBody>
      </p:sp>
      <p:sp>
        <p:nvSpPr>
          <p:cNvPr id="5" name="Slide Number Placeholder 4">
            <a:extLst>
              <a:ext uri="{FF2B5EF4-FFF2-40B4-BE49-F238E27FC236}">
                <a16:creationId xmlns:a16="http://schemas.microsoft.com/office/drawing/2014/main" id="{881165CC-7BDC-420E-BDA4-9E98226973B7}"/>
              </a:ext>
            </a:extLst>
          </p:cNvPr>
          <p:cNvSpPr>
            <a:spLocks noGrp="1"/>
          </p:cNvSpPr>
          <p:nvPr>
            <p:ph type="sldNum" sz="quarter" idx="10"/>
          </p:nvPr>
        </p:nvSpPr>
        <p:spPr/>
        <p:txBody>
          <a:bodyPr/>
          <a:lstStyle/>
          <a:p>
            <a:fld id="{DF28FB93-0A08-4E7D-8E63-9EFA29F1E093}" type="slidenum">
              <a:rPr lang="en-US" smtClean="0"/>
              <a:pPr/>
              <a:t>5</a:t>
            </a:fld>
            <a:endParaRPr lang="en-US" dirty="0"/>
          </a:p>
        </p:txBody>
      </p:sp>
      <p:pic>
        <p:nvPicPr>
          <p:cNvPr id="8" name="Picture 7">
            <a:extLst>
              <a:ext uri="{FF2B5EF4-FFF2-40B4-BE49-F238E27FC236}">
                <a16:creationId xmlns:a16="http://schemas.microsoft.com/office/drawing/2014/main" id="{0C0997A2-F127-4A34-A214-3605B19BF2B9}"/>
              </a:ext>
            </a:extLst>
          </p:cNvPr>
          <p:cNvPicPr>
            <a:picLocks noChangeAspect="1"/>
          </p:cNvPicPr>
          <p:nvPr/>
        </p:nvPicPr>
        <p:blipFill rotWithShape="1">
          <a:blip r:embed="rId3"/>
          <a:srcRect l="34256" r="-1586" b="5990"/>
          <a:stretch/>
        </p:blipFill>
        <p:spPr>
          <a:xfrm>
            <a:off x="6147792" y="1412776"/>
            <a:ext cx="5508612" cy="4326420"/>
          </a:xfrm>
          <a:prstGeom prst="rect">
            <a:avLst/>
          </a:prstGeom>
        </p:spPr>
      </p:pic>
      <p:sp>
        <p:nvSpPr>
          <p:cNvPr id="4" name="Rectangle 3"/>
          <p:cNvSpPr/>
          <p:nvPr/>
        </p:nvSpPr>
        <p:spPr>
          <a:xfrm>
            <a:off x="5447586" y="6014393"/>
            <a:ext cx="720422" cy="230832"/>
          </a:xfrm>
          <a:prstGeom prst="rect">
            <a:avLst/>
          </a:prstGeom>
        </p:spPr>
        <p:txBody>
          <a:bodyPr wrap="square">
            <a:spAutoFit/>
          </a:bodyPr>
          <a:lstStyle/>
          <a:p>
            <a:r>
              <a:rPr lang="en-US" sz="900" dirty="0">
                <a:hlinkClick r:id="rId4"/>
              </a:rPr>
              <a:t>Video</a:t>
            </a:r>
            <a:endParaRPr lang="en-GB" sz="900" dirty="0"/>
          </a:p>
        </p:txBody>
      </p:sp>
    </p:spTree>
    <p:extLst>
      <p:ext uri="{BB962C8B-B14F-4D97-AF65-F5344CB8AC3E}">
        <p14:creationId xmlns:p14="http://schemas.microsoft.com/office/powerpoint/2010/main" val="4036831325"/>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445A7-5B64-4FA1-8786-70EFF56CC863}"/>
              </a:ext>
            </a:extLst>
          </p:cNvPr>
          <p:cNvSpPr>
            <a:spLocks noGrp="1"/>
          </p:cNvSpPr>
          <p:nvPr>
            <p:ph type="title"/>
          </p:nvPr>
        </p:nvSpPr>
        <p:spPr>
          <a:xfrm>
            <a:off x="2567608" y="312127"/>
            <a:ext cx="7317000" cy="432000"/>
          </a:xfrm>
        </p:spPr>
        <p:txBody>
          <a:bodyPr>
            <a:normAutofit fontScale="90000"/>
          </a:bodyPr>
          <a:lstStyle/>
          <a:p>
            <a:r>
              <a:rPr lang="en-GB" dirty="0">
                <a:solidFill>
                  <a:srgbClr val="FFC000"/>
                </a:solidFill>
              </a:rPr>
              <a:t>The Platform’s Recommendations</a:t>
            </a:r>
          </a:p>
        </p:txBody>
      </p:sp>
      <p:sp>
        <p:nvSpPr>
          <p:cNvPr id="3" name="Content Placeholder 2">
            <a:extLst>
              <a:ext uri="{FF2B5EF4-FFF2-40B4-BE49-F238E27FC236}">
                <a16:creationId xmlns:a16="http://schemas.microsoft.com/office/drawing/2014/main" id="{D9DDA0A0-71F9-4548-B25E-4343B197A2C8}"/>
              </a:ext>
            </a:extLst>
          </p:cNvPr>
          <p:cNvSpPr>
            <a:spLocks noGrp="1"/>
          </p:cNvSpPr>
          <p:nvPr>
            <p:ph idx="1"/>
          </p:nvPr>
        </p:nvSpPr>
        <p:spPr>
          <a:xfrm>
            <a:off x="479376" y="1268760"/>
            <a:ext cx="6408712" cy="3672408"/>
          </a:xfrm>
        </p:spPr>
        <p:txBody>
          <a:bodyPr>
            <a:noAutofit/>
          </a:bodyPr>
          <a:lstStyle/>
          <a:p>
            <a:r>
              <a:rPr lang="en-US" sz="1500" b="1" dirty="0">
                <a:solidFill>
                  <a:schemeClr val="accent2"/>
                </a:solidFill>
              </a:rPr>
              <a:t>50 recommendations </a:t>
            </a:r>
            <a:r>
              <a:rPr lang="en-US" sz="1500" dirty="0"/>
              <a:t>have been organized </a:t>
            </a:r>
            <a:r>
              <a:rPr lang="en-US" sz="1500" b="1" dirty="0">
                <a:solidFill>
                  <a:schemeClr val="accent2"/>
                </a:solidFill>
              </a:rPr>
              <a:t>in 11 categories:</a:t>
            </a:r>
          </a:p>
          <a:p>
            <a:pPr marL="391716" lvl="1" indent="-257175">
              <a:buFont typeface="+mj-lt"/>
              <a:buAutoNum type="alphaUcPeriod"/>
            </a:pPr>
            <a:r>
              <a:rPr lang="en-US" sz="1500" dirty="0"/>
              <a:t>Facilitating sustainable energy investments through policy and regulatory measures</a:t>
            </a:r>
          </a:p>
          <a:p>
            <a:pPr marL="391716" lvl="1" indent="-257175">
              <a:buFont typeface="+mj-lt"/>
              <a:buAutoNum type="alphaUcPeriod"/>
            </a:pPr>
            <a:r>
              <a:rPr lang="en-US" sz="1500" dirty="0"/>
              <a:t>Promoting best practices in project identification, preparation, and procurement</a:t>
            </a:r>
          </a:p>
          <a:p>
            <a:pPr marL="391716" lvl="1" indent="-257175">
              <a:buFont typeface="+mj-lt"/>
              <a:buAutoNum type="alphaUcPeriod"/>
            </a:pPr>
            <a:r>
              <a:rPr lang="en-US" sz="1500" dirty="0"/>
              <a:t>Adapting financing and fiscal systems to meet needs</a:t>
            </a:r>
          </a:p>
          <a:p>
            <a:pPr marL="391716" lvl="1" indent="-257175">
              <a:buFont typeface="+mj-lt"/>
              <a:buAutoNum type="alphaUcPeriod"/>
            </a:pPr>
            <a:r>
              <a:rPr lang="en-US" sz="1500" dirty="0"/>
              <a:t>Launching a comprehensive capacity building </a:t>
            </a:r>
            <a:r>
              <a:rPr lang="en-US" sz="1500" dirty="0" err="1"/>
              <a:t>programme</a:t>
            </a:r>
            <a:endParaRPr lang="en-US" sz="1500" dirty="0"/>
          </a:p>
          <a:p>
            <a:pPr marL="391716" lvl="1" indent="-257175">
              <a:buFont typeface="+mj-lt"/>
              <a:buAutoNum type="alphaUcPeriod"/>
            </a:pPr>
            <a:r>
              <a:rPr lang="en-US" sz="1500" dirty="0"/>
              <a:t>Strengthening and expanding the distribution segment</a:t>
            </a:r>
          </a:p>
          <a:p>
            <a:pPr marL="391716" lvl="1" indent="-257175">
              <a:buFont typeface="+mj-lt"/>
              <a:buAutoNum type="alphaUcPeriod"/>
            </a:pPr>
            <a:r>
              <a:rPr lang="en-US" sz="1500" dirty="0"/>
              <a:t>Boosting mini-grids and standalone systems</a:t>
            </a:r>
          </a:p>
          <a:p>
            <a:pPr marL="391716" lvl="1" indent="-257175">
              <a:buFont typeface="+mj-lt"/>
              <a:buAutoNum type="alphaUcPeriod"/>
            </a:pPr>
            <a:r>
              <a:rPr lang="en-US" sz="1500" dirty="0"/>
              <a:t>Investing in the sustainable transmission network</a:t>
            </a:r>
          </a:p>
          <a:p>
            <a:pPr marL="391716" lvl="1" indent="-257175">
              <a:buFont typeface="+mj-lt"/>
              <a:buAutoNum type="alphaUcPeriod"/>
            </a:pPr>
            <a:r>
              <a:rPr lang="en-US" sz="1500" dirty="0"/>
              <a:t>Investing in generation to boost renewable energy sources</a:t>
            </a:r>
          </a:p>
          <a:p>
            <a:pPr marL="391716" lvl="1" indent="-257175">
              <a:buFont typeface="+mj-lt"/>
              <a:buAutoNum type="alphaUcPeriod"/>
            </a:pPr>
            <a:r>
              <a:rPr lang="en-US" sz="1500" dirty="0"/>
              <a:t>Advancing regional integration of national power sectors</a:t>
            </a:r>
          </a:p>
          <a:p>
            <a:pPr marL="391716" lvl="1" indent="-257175">
              <a:buFont typeface="+mj-lt"/>
              <a:buAutoNum type="alphaUcPeriod"/>
            </a:pPr>
            <a:r>
              <a:rPr lang="en-GB" sz="1500" dirty="0"/>
              <a:t>Improving energy efficiency</a:t>
            </a:r>
          </a:p>
          <a:p>
            <a:pPr marL="391716" lvl="1" indent="-257175">
              <a:buFont typeface="+mj-lt"/>
              <a:buAutoNum type="alphaUcPeriod"/>
            </a:pPr>
            <a:r>
              <a:rPr lang="en-US" sz="1500" dirty="0"/>
              <a:t>Scaling up the clean cooking sector</a:t>
            </a:r>
          </a:p>
        </p:txBody>
      </p:sp>
      <p:sp>
        <p:nvSpPr>
          <p:cNvPr id="4" name="Slide Number Placeholder 3">
            <a:extLst>
              <a:ext uri="{FF2B5EF4-FFF2-40B4-BE49-F238E27FC236}">
                <a16:creationId xmlns:a16="http://schemas.microsoft.com/office/drawing/2014/main" id="{48D0DF4C-65F8-4D17-B74D-1E40AFF870BC}"/>
              </a:ext>
            </a:extLst>
          </p:cNvPr>
          <p:cNvSpPr>
            <a:spLocks noGrp="1"/>
          </p:cNvSpPr>
          <p:nvPr>
            <p:ph type="sldNum" sz="quarter" idx="10"/>
          </p:nvPr>
        </p:nvSpPr>
        <p:spPr/>
        <p:txBody>
          <a:bodyPr/>
          <a:lstStyle/>
          <a:p>
            <a:fld id="{DF28FB93-0A08-4E7D-8E63-9EFA29F1E093}" type="slidenum">
              <a:rPr lang="en-US" smtClean="0"/>
              <a:pPr/>
              <a:t>6</a:t>
            </a:fld>
            <a:endParaRPr lang="en-US" dirty="0"/>
          </a:p>
        </p:txBody>
      </p:sp>
      <p:pic>
        <p:nvPicPr>
          <p:cNvPr id="5" name="Picture 4">
            <a:extLst>
              <a:ext uri="{FF2B5EF4-FFF2-40B4-BE49-F238E27FC236}">
                <a16:creationId xmlns:a16="http://schemas.microsoft.com/office/drawing/2014/main" id="{1D75266E-774D-4838-B664-156B85CF72D9}"/>
              </a:ext>
            </a:extLst>
          </p:cNvPr>
          <p:cNvPicPr>
            <a:picLocks noChangeAspect="1"/>
          </p:cNvPicPr>
          <p:nvPr/>
        </p:nvPicPr>
        <p:blipFill rotWithShape="1">
          <a:blip r:embed="rId3"/>
          <a:srcRect l="29919" t="15350" r="51181" b="36350"/>
          <a:stretch/>
        </p:blipFill>
        <p:spPr>
          <a:xfrm>
            <a:off x="7608168" y="1268760"/>
            <a:ext cx="3816424" cy="5275851"/>
          </a:xfrm>
          <a:prstGeom prst="rect">
            <a:avLst/>
          </a:prstGeom>
        </p:spPr>
      </p:pic>
    </p:spTree>
    <p:extLst>
      <p:ext uri="{BB962C8B-B14F-4D97-AF65-F5344CB8AC3E}">
        <p14:creationId xmlns:p14="http://schemas.microsoft.com/office/powerpoint/2010/main" val="1742883160"/>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378" y="260648"/>
            <a:ext cx="11503278" cy="432048"/>
          </a:xfrm>
        </p:spPr>
        <p:txBody>
          <a:bodyPr>
            <a:normAutofit fontScale="90000"/>
          </a:bodyPr>
          <a:lstStyle/>
          <a:p>
            <a:r>
              <a:rPr lang="en-GB" dirty="0" smtClean="0">
                <a:solidFill>
                  <a:srgbClr val="FFC000"/>
                </a:solidFill>
              </a:rPr>
              <a:t>B. Promoting best practices in project identification, preparation and procurement</a:t>
            </a:r>
            <a:endParaRPr lang="en-GB" dirty="0">
              <a:solidFill>
                <a:srgbClr val="FFC000"/>
              </a:solidFill>
            </a:endParaRPr>
          </a:p>
        </p:txBody>
      </p:sp>
      <p:sp>
        <p:nvSpPr>
          <p:cNvPr id="3" name="Content Placeholder 2"/>
          <p:cNvSpPr>
            <a:spLocks noGrp="1"/>
          </p:cNvSpPr>
          <p:nvPr>
            <p:ph idx="1"/>
          </p:nvPr>
        </p:nvSpPr>
        <p:spPr>
          <a:xfrm>
            <a:off x="597407" y="1268760"/>
            <a:ext cx="9171002" cy="4752528"/>
          </a:xfrm>
        </p:spPr>
        <p:txBody>
          <a:bodyPr>
            <a:noAutofit/>
          </a:bodyPr>
          <a:lstStyle/>
          <a:p>
            <a:r>
              <a:rPr lang="en-GB" sz="1400" b="1" dirty="0"/>
              <a:t>Objective: Get more sustainable energy projects done efficiently</a:t>
            </a:r>
          </a:p>
          <a:p>
            <a:endParaRPr lang="en-GB" sz="1400" b="1" dirty="0"/>
          </a:p>
          <a:p>
            <a:pPr marL="257175" indent="-257175">
              <a:buAutoNum type="arabicPeriod"/>
            </a:pPr>
            <a:r>
              <a:rPr lang="en-GB" sz="1400" b="1" dirty="0" smtClean="0">
                <a:solidFill>
                  <a:schemeClr val="accent2"/>
                </a:solidFill>
              </a:rPr>
              <a:t>1. Identify </a:t>
            </a:r>
            <a:r>
              <a:rPr lang="en-GB" sz="1400" b="1" dirty="0">
                <a:solidFill>
                  <a:schemeClr val="accent2"/>
                </a:solidFill>
              </a:rPr>
              <a:t>a pipeline of effective and impactful projects </a:t>
            </a:r>
          </a:p>
          <a:p>
            <a:r>
              <a:rPr lang="en-GB" sz="1400" dirty="0" smtClean="0"/>
              <a:t>Action</a:t>
            </a:r>
            <a:r>
              <a:rPr lang="en-GB" sz="1400" dirty="0"/>
              <a:t>: </a:t>
            </a:r>
            <a:r>
              <a:rPr lang="en-GB" sz="1400" dirty="0" smtClean="0"/>
              <a:t>   Review </a:t>
            </a:r>
            <a:r>
              <a:rPr lang="en-GB" sz="1400" dirty="0"/>
              <a:t>existing pipelines (PIDA, AREI, Power Pool master plans, National </a:t>
            </a:r>
            <a:r>
              <a:rPr lang="en-GB" sz="1400" dirty="0" smtClean="0"/>
              <a:t>		     plans</a:t>
            </a:r>
            <a:r>
              <a:rPr lang="en-GB" sz="1400" dirty="0"/>
              <a:t>…) </a:t>
            </a:r>
            <a:r>
              <a:rPr lang="en-GB" sz="1400" dirty="0" smtClean="0"/>
              <a:t>and</a:t>
            </a:r>
            <a:r>
              <a:rPr lang="en-GB" sz="1400" dirty="0"/>
              <a:t> </a:t>
            </a:r>
            <a:r>
              <a:rPr lang="en-GB" sz="1400" dirty="0" smtClean="0"/>
              <a:t>identify </a:t>
            </a:r>
            <a:r>
              <a:rPr lang="en-GB" sz="1400" dirty="0"/>
              <a:t>a list of priority actions at national, regional, continental level</a:t>
            </a:r>
          </a:p>
          <a:p>
            <a:endParaRPr lang="en-GB" sz="1400" dirty="0"/>
          </a:p>
          <a:p>
            <a:r>
              <a:rPr lang="en-GB" sz="1400" b="1" dirty="0">
                <a:solidFill>
                  <a:schemeClr val="accent2"/>
                </a:solidFill>
              </a:rPr>
              <a:t>2. Streamline the process of implementation of sustainable energy projects</a:t>
            </a:r>
          </a:p>
          <a:p>
            <a:pPr>
              <a:buFont typeface="+mj-lt"/>
              <a:buAutoNum type="arabicPeriod"/>
            </a:pPr>
            <a:r>
              <a:rPr lang="en-GB" sz="1400" dirty="0" smtClean="0"/>
              <a:t>Action:    Develop </a:t>
            </a:r>
            <a:r>
              <a:rPr lang="en-GB" sz="1400" b="1" dirty="0"/>
              <a:t>standard tendering processes and transaction documents </a:t>
            </a:r>
            <a:r>
              <a:rPr lang="en-GB" sz="1400" dirty="0"/>
              <a:t>(power </a:t>
            </a:r>
            <a:r>
              <a:rPr lang="en-GB" sz="1400" dirty="0" smtClean="0"/>
              <a:t>	     purchase agreement</a:t>
            </a:r>
            <a:r>
              <a:rPr lang="en-GB" sz="1400" dirty="0"/>
              <a:t>, land and water permits, land rights, Environmental and Social </a:t>
            </a:r>
            <a:r>
              <a:rPr lang="en-GB" sz="1400" dirty="0" smtClean="0"/>
              <a:t>	     Impact </a:t>
            </a:r>
            <a:r>
              <a:rPr lang="en-GB" sz="1400" dirty="0" err="1"/>
              <a:t>assesment</a:t>
            </a:r>
            <a:r>
              <a:rPr lang="en-GB" sz="1400" dirty="0"/>
              <a:t>)</a:t>
            </a:r>
          </a:p>
          <a:p>
            <a:pPr>
              <a:buFont typeface="+mj-lt"/>
              <a:buAutoNum type="arabicPeriod"/>
            </a:pPr>
            <a:r>
              <a:rPr lang="en-GB" sz="1400" dirty="0"/>
              <a:t>	</a:t>
            </a:r>
            <a:r>
              <a:rPr lang="en-GB" sz="1400" dirty="0" smtClean="0"/>
              <a:t>     Capacity </a:t>
            </a:r>
            <a:r>
              <a:rPr lang="en-GB" sz="1400" dirty="0"/>
              <a:t>building in </a:t>
            </a:r>
            <a:r>
              <a:rPr lang="en-GB" sz="1400" b="1" dirty="0"/>
              <a:t>good public procurement practices</a:t>
            </a:r>
          </a:p>
          <a:p>
            <a:endParaRPr lang="en-GB" sz="1400" dirty="0"/>
          </a:p>
          <a:p>
            <a:r>
              <a:rPr lang="en-GB" sz="1400" b="1" dirty="0">
                <a:solidFill>
                  <a:schemeClr val="accent2"/>
                </a:solidFill>
              </a:rPr>
              <a:t>3</a:t>
            </a:r>
            <a:r>
              <a:rPr lang="en-GB" sz="1400" b="1" dirty="0" smtClean="0">
                <a:solidFill>
                  <a:schemeClr val="accent2"/>
                </a:solidFill>
              </a:rPr>
              <a:t>. </a:t>
            </a:r>
            <a:r>
              <a:rPr lang="en-GB" sz="1400" b="1" dirty="0">
                <a:solidFill>
                  <a:schemeClr val="accent2"/>
                </a:solidFill>
              </a:rPr>
              <a:t>Streamline Africa-Europe Support activities and harness synergies for effective implementation procedures</a:t>
            </a:r>
          </a:p>
          <a:p>
            <a:r>
              <a:rPr lang="en-GB" sz="1400" dirty="0" smtClean="0"/>
              <a:t>Action</a:t>
            </a:r>
            <a:r>
              <a:rPr lang="en-GB" sz="1400" dirty="0"/>
              <a:t>: </a:t>
            </a:r>
            <a:r>
              <a:rPr lang="en-GB" sz="1400" dirty="0" smtClean="0"/>
              <a:t>     Review </a:t>
            </a:r>
            <a:r>
              <a:rPr lang="en-GB" sz="1400" dirty="0"/>
              <a:t>existing instrument and processes to </a:t>
            </a:r>
            <a:r>
              <a:rPr lang="en-GB" sz="1400" b="1" dirty="0"/>
              <a:t>reduce overlap</a:t>
            </a:r>
          </a:p>
          <a:p>
            <a:r>
              <a:rPr lang="en-GB" sz="1400" dirty="0"/>
              <a:t>	</a:t>
            </a:r>
            <a:r>
              <a:rPr lang="en-GB" sz="1400" dirty="0" smtClean="0"/>
              <a:t>       Unify </a:t>
            </a:r>
            <a:r>
              <a:rPr lang="en-GB" sz="1400" dirty="0"/>
              <a:t>currently fragmented programmes under </a:t>
            </a:r>
            <a:r>
              <a:rPr lang="en-GB" sz="1400" b="1" dirty="0"/>
              <a:t>a one-stop-shop</a:t>
            </a:r>
          </a:p>
          <a:p>
            <a:r>
              <a:rPr lang="en-GB" sz="1400" b="1" dirty="0"/>
              <a:t>	</a:t>
            </a:r>
            <a:r>
              <a:rPr lang="en-GB" sz="1400" b="1" dirty="0" smtClean="0"/>
              <a:t>       Standardise </a:t>
            </a:r>
            <a:r>
              <a:rPr lang="en-GB" sz="1400" b="1" dirty="0"/>
              <a:t>the procedures </a:t>
            </a:r>
            <a:r>
              <a:rPr lang="en-GB" sz="1400" dirty="0"/>
              <a:t>among instruments, among development actors</a:t>
            </a:r>
          </a:p>
          <a:p>
            <a:r>
              <a:rPr lang="en-GB" sz="1400" dirty="0"/>
              <a:t>	 </a:t>
            </a:r>
            <a:r>
              <a:rPr lang="en-GB" sz="1400" dirty="0" smtClean="0"/>
              <a:t>      Develop </a:t>
            </a:r>
            <a:r>
              <a:rPr lang="en-GB" sz="1400" dirty="0"/>
              <a:t>a </a:t>
            </a:r>
            <a:r>
              <a:rPr lang="en-GB" sz="1400" b="1" dirty="0"/>
              <a:t>programme that cover the whole project cycle </a:t>
            </a:r>
            <a:r>
              <a:rPr lang="en-GB" sz="1400" dirty="0"/>
              <a:t>“ preparation – </a:t>
            </a:r>
            <a:r>
              <a:rPr lang="en-GB" sz="1400" dirty="0" smtClean="0"/>
              <a:t>	       procurement </a:t>
            </a:r>
            <a:r>
              <a:rPr lang="en-GB" sz="1400" dirty="0"/>
              <a:t>- </a:t>
            </a:r>
            <a:r>
              <a:rPr lang="en-GB" sz="1400" dirty="0" smtClean="0"/>
              <a:t>finance </a:t>
            </a:r>
            <a:r>
              <a:rPr lang="en-GB" sz="1400" dirty="0"/>
              <a:t>- capacity building – policy environment - implementation”</a:t>
            </a:r>
          </a:p>
          <a:p>
            <a:endParaRPr lang="en-GB" sz="1400" dirty="0"/>
          </a:p>
          <a:p>
            <a:endParaRPr lang="en-GB" sz="1400" dirty="0">
              <a:solidFill>
                <a:schemeClr val="accent2"/>
              </a:solidFill>
            </a:endParaRPr>
          </a:p>
          <a:p>
            <a:endParaRPr lang="en-GB" sz="1400" dirty="0"/>
          </a:p>
          <a:p>
            <a:endParaRPr lang="en-GB" sz="1400" dirty="0"/>
          </a:p>
          <a:p>
            <a:pPr marL="214313" indent="-214313">
              <a:buFontTx/>
              <a:buChar char="-"/>
            </a:pPr>
            <a:endParaRPr lang="en-GB" sz="1400" dirty="0"/>
          </a:p>
        </p:txBody>
      </p:sp>
      <p:sp>
        <p:nvSpPr>
          <p:cNvPr id="4" name="Slide Number Placeholder 3"/>
          <p:cNvSpPr>
            <a:spLocks noGrp="1"/>
          </p:cNvSpPr>
          <p:nvPr>
            <p:ph type="sldNum" sz="quarter" idx="10"/>
          </p:nvPr>
        </p:nvSpPr>
        <p:spPr/>
        <p:txBody>
          <a:bodyPr/>
          <a:lstStyle/>
          <a:p>
            <a:fld id="{DF28FB93-0A08-4E7D-8E63-9EFA29F1E093}" type="slidenum">
              <a:rPr lang="en-US" smtClean="0"/>
              <a:pPr/>
              <a:t>7</a:t>
            </a:fld>
            <a:endParaRPr lang="en-US" dirty="0"/>
          </a:p>
        </p:txBody>
      </p:sp>
    </p:spTree>
    <p:extLst>
      <p:ext uri="{BB962C8B-B14F-4D97-AF65-F5344CB8AC3E}">
        <p14:creationId xmlns:p14="http://schemas.microsoft.com/office/powerpoint/2010/main" val="2410911921"/>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60" y="188640"/>
            <a:ext cx="10945216" cy="648072"/>
          </a:xfrm>
        </p:spPr>
        <p:txBody>
          <a:bodyPr>
            <a:normAutofit fontScale="90000"/>
          </a:bodyPr>
          <a:lstStyle/>
          <a:p>
            <a:r>
              <a:rPr lang="en-GB" dirty="0" smtClean="0">
                <a:solidFill>
                  <a:srgbClr val="FFC000"/>
                </a:solidFill>
              </a:rPr>
              <a:t>C. Adapt financing and fiscal systems to meet potential investors’ and projects’ needs</a:t>
            </a:r>
            <a:endParaRPr lang="en-GB" dirty="0">
              <a:solidFill>
                <a:srgbClr val="FFC000"/>
              </a:solidFill>
            </a:endParaRPr>
          </a:p>
        </p:txBody>
      </p:sp>
      <p:sp>
        <p:nvSpPr>
          <p:cNvPr id="4" name="Slide Number Placeholder 3"/>
          <p:cNvSpPr>
            <a:spLocks noGrp="1"/>
          </p:cNvSpPr>
          <p:nvPr>
            <p:ph type="sldNum" sz="quarter" idx="10"/>
          </p:nvPr>
        </p:nvSpPr>
        <p:spPr/>
        <p:txBody>
          <a:bodyPr/>
          <a:lstStyle/>
          <a:p>
            <a:fld id="{DF28FB93-0A08-4E7D-8E63-9EFA29F1E093}" type="slidenum">
              <a:rPr lang="en-US" smtClean="0"/>
              <a:pPr/>
              <a:t>8</a:t>
            </a:fld>
            <a:endParaRPr lang="en-US" dirty="0"/>
          </a:p>
        </p:txBody>
      </p:sp>
      <p:sp>
        <p:nvSpPr>
          <p:cNvPr id="5" name="Content Placeholder 2"/>
          <p:cNvSpPr>
            <a:spLocks noGrp="1"/>
          </p:cNvSpPr>
          <p:nvPr>
            <p:ph idx="1"/>
          </p:nvPr>
        </p:nvSpPr>
        <p:spPr>
          <a:xfrm>
            <a:off x="128252" y="1154758"/>
            <a:ext cx="12097344" cy="5328592"/>
          </a:xfrm>
        </p:spPr>
        <p:txBody>
          <a:bodyPr>
            <a:noAutofit/>
          </a:bodyPr>
          <a:lstStyle/>
          <a:p>
            <a:r>
              <a:rPr lang="en-GB" sz="1400" b="1" dirty="0"/>
              <a:t>Objective: Enhance the economic viability of energy projects and their attractiveness to potential investors along the project chain. </a:t>
            </a:r>
          </a:p>
          <a:p>
            <a:endParaRPr lang="en-GB" sz="1400" b="1" dirty="0">
              <a:solidFill>
                <a:schemeClr val="accent2"/>
              </a:solidFill>
            </a:endParaRPr>
          </a:p>
          <a:p>
            <a:r>
              <a:rPr lang="en-GB" sz="1400" b="1" dirty="0" smtClean="0">
                <a:solidFill>
                  <a:schemeClr val="accent2"/>
                </a:solidFill>
              </a:rPr>
              <a:t>1 Enhance cooperation among DFIs and between DFIs and commercial lenders</a:t>
            </a:r>
          </a:p>
          <a:p>
            <a:r>
              <a:rPr lang="en-GB" sz="1400" b="1" dirty="0">
                <a:solidFill>
                  <a:schemeClr val="accent2"/>
                </a:solidFill>
              </a:rPr>
              <a:t>	</a:t>
            </a:r>
            <a:r>
              <a:rPr lang="en-GB" sz="1400" dirty="0" smtClean="0"/>
              <a:t>Action: 	Packages of </a:t>
            </a:r>
            <a:r>
              <a:rPr lang="en-GB" sz="1400" b="1" dirty="0" smtClean="0"/>
              <a:t>de-risking tools with advisory services and technical assistance</a:t>
            </a:r>
          </a:p>
          <a:p>
            <a:r>
              <a:rPr lang="en-GB" sz="1400" dirty="0"/>
              <a:t>	</a:t>
            </a:r>
            <a:r>
              <a:rPr lang="en-GB" sz="1400" dirty="0" smtClean="0"/>
              <a:t>	Standardise monitoring of financing and de-risking instruments to assess effectiveness and efficiency</a:t>
            </a:r>
            <a:endParaRPr lang="en-GB" sz="1400" dirty="0"/>
          </a:p>
          <a:p>
            <a:r>
              <a:rPr lang="en-GB" sz="1400" dirty="0" smtClean="0"/>
              <a:t>		</a:t>
            </a:r>
            <a:r>
              <a:rPr lang="en-GB" sz="1400" b="1" dirty="0" smtClean="0"/>
              <a:t>Scale-up and replicate </a:t>
            </a:r>
            <a:r>
              <a:rPr lang="en-GB" sz="1400" dirty="0" smtClean="0"/>
              <a:t>instruments with good track records 	</a:t>
            </a:r>
          </a:p>
          <a:p>
            <a:r>
              <a:rPr lang="en-GB" sz="1400" b="1" dirty="0" smtClean="0">
                <a:solidFill>
                  <a:schemeClr val="accent2"/>
                </a:solidFill>
              </a:rPr>
              <a:t>2. Design de-risking packages for tendered projects</a:t>
            </a:r>
          </a:p>
          <a:p>
            <a:r>
              <a:rPr lang="en-GB" sz="1400" dirty="0" smtClean="0"/>
              <a:t>	Action: 	</a:t>
            </a:r>
            <a:r>
              <a:rPr lang="en-GB" sz="1400" dirty="0"/>
              <a:t>Promote </a:t>
            </a:r>
            <a:r>
              <a:rPr lang="en-GB" sz="1400" b="1" dirty="0"/>
              <a:t>competitive procurement </a:t>
            </a:r>
            <a:r>
              <a:rPr lang="en-GB" sz="1400" dirty="0"/>
              <a:t>and support </a:t>
            </a:r>
            <a:r>
              <a:rPr lang="en-GB" sz="1400" b="1" dirty="0"/>
              <a:t>solicited projects’ preparation </a:t>
            </a:r>
            <a:r>
              <a:rPr lang="en-GB" sz="1400" dirty="0"/>
              <a:t>	</a:t>
            </a:r>
            <a:endParaRPr lang="en-GB" sz="1400" dirty="0" smtClean="0"/>
          </a:p>
          <a:p>
            <a:r>
              <a:rPr lang="en-GB" sz="1400" dirty="0"/>
              <a:t>	</a:t>
            </a:r>
            <a:r>
              <a:rPr lang="en-GB" sz="1400" dirty="0" smtClean="0"/>
              <a:t>	Linkages of solicited projects with instruments supporting project developers	</a:t>
            </a:r>
          </a:p>
          <a:p>
            <a:r>
              <a:rPr lang="en-GB" sz="1400" b="1" dirty="0" smtClean="0">
                <a:solidFill>
                  <a:schemeClr val="accent2"/>
                </a:solidFill>
              </a:rPr>
              <a:t>3. Empower local banks and local institutional investors to invest in the sustainable energy transition</a:t>
            </a:r>
          </a:p>
          <a:p>
            <a:r>
              <a:rPr lang="en-GB" sz="1400" dirty="0"/>
              <a:t>	</a:t>
            </a:r>
            <a:r>
              <a:rPr lang="en-GB" sz="1400" dirty="0" smtClean="0"/>
              <a:t>Action:	Encourage </a:t>
            </a:r>
            <a:r>
              <a:rPr lang="en-GB" sz="1400" dirty="0"/>
              <a:t>DFIs to attract commercial lenders by co-investing and sharing </a:t>
            </a:r>
            <a:r>
              <a:rPr lang="en-GB" sz="1400" dirty="0" smtClean="0"/>
              <a:t>risks</a:t>
            </a:r>
          </a:p>
          <a:p>
            <a:r>
              <a:rPr lang="en-GB" sz="1400" dirty="0"/>
              <a:t>	</a:t>
            </a:r>
            <a:r>
              <a:rPr lang="en-GB" sz="1400" dirty="0" smtClean="0"/>
              <a:t>	Provide credit lines to local banks to support sustainable energy projects and local entrepreneurs</a:t>
            </a:r>
          </a:p>
          <a:p>
            <a:r>
              <a:rPr lang="en-GB" sz="1400" dirty="0"/>
              <a:t>	</a:t>
            </a:r>
            <a:r>
              <a:rPr lang="en-GB" sz="1400" dirty="0" smtClean="0"/>
              <a:t>	Develop capacity of local banks to undertake due-diligence and risk assessment in sustainable energy 			projects</a:t>
            </a:r>
            <a:endParaRPr lang="en-GB" sz="1400" b="1" dirty="0" smtClean="0">
              <a:solidFill>
                <a:schemeClr val="accent2"/>
              </a:solidFill>
            </a:endParaRPr>
          </a:p>
          <a:p>
            <a:r>
              <a:rPr lang="en-GB" sz="1400" b="1" dirty="0" smtClean="0">
                <a:solidFill>
                  <a:schemeClr val="accent2"/>
                </a:solidFill>
              </a:rPr>
              <a:t>4. Fossil fuel subsidy reforms</a:t>
            </a:r>
          </a:p>
          <a:p>
            <a:r>
              <a:rPr lang="en-GB" sz="1400" dirty="0" smtClean="0"/>
              <a:t>	Action</a:t>
            </a:r>
            <a:r>
              <a:rPr lang="en-GB" sz="1400" dirty="0"/>
              <a:t>: 	Appropriate fiscal policy reforms </a:t>
            </a:r>
            <a:r>
              <a:rPr lang="en-GB" sz="1400" dirty="0" smtClean="0"/>
              <a:t>and measures to unlock investments in sustainable energy </a:t>
            </a:r>
            <a:endParaRPr lang="en-GB" sz="1400" dirty="0"/>
          </a:p>
          <a:p>
            <a:r>
              <a:rPr lang="en-GB" sz="1400" dirty="0"/>
              <a:t>		Encourage energy subsidy swaps</a:t>
            </a:r>
          </a:p>
          <a:p>
            <a:endParaRPr lang="en-GB" sz="1400" dirty="0">
              <a:solidFill>
                <a:schemeClr val="accent2"/>
              </a:solidFill>
            </a:endParaRPr>
          </a:p>
          <a:p>
            <a:endParaRPr lang="en-GB" sz="1400" dirty="0"/>
          </a:p>
          <a:p>
            <a:endParaRPr lang="en-GB" sz="1400" dirty="0"/>
          </a:p>
          <a:p>
            <a:pPr marL="214313" indent="-214313">
              <a:buFontTx/>
              <a:buChar char="-"/>
            </a:pPr>
            <a:endParaRPr lang="en-GB" sz="1400" dirty="0"/>
          </a:p>
        </p:txBody>
      </p:sp>
    </p:spTree>
    <p:extLst>
      <p:ext uri="{BB962C8B-B14F-4D97-AF65-F5344CB8AC3E}">
        <p14:creationId xmlns:p14="http://schemas.microsoft.com/office/powerpoint/2010/main" val="2771817862"/>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99392"/>
            <a:ext cx="10972800" cy="936625"/>
          </a:xfrm>
        </p:spPr>
        <p:txBody>
          <a:bodyPr>
            <a:normAutofit fontScale="90000"/>
          </a:bodyPr>
          <a:lstStyle/>
          <a:p>
            <a:r>
              <a:rPr lang="en-GB" dirty="0" smtClean="0">
                <a:solidFill>
                  <a:srgbClr val="FFC000"/>
                </a:solidFill>
              </a:rPr>
              <a:t>H. Advance regional integration of national power sectors and strengthening transmission</a:t>
            </a:r>
            <a:endParaRPr lang="en-GB" dirty="0">
              <a:solidFill>
                <a:srgbClr val="FFC000"/>
              </a:solidFill>
            </a:endParaRPr>
          </a:p>
        </p:txBody>
      </p:sp>
      <p:sp>
        <p:nvSpPr>
          <p:cNvPr id="4" name="Slide Number Placeholder 3"/>
          <p:cNvSpPr>
            <a:spLocks noGrp="1"/>
          </p:cNvSpPr>
          <p:nvPr>
            <p:ph type="sldNum" sz="quarter" idx="10"/>
          </p:nvPr>
        </p:nvSpPr>
        <p:spPr/>
        <p:txBody>
          <a:bodyPr/>
          <a:lstStyle/>
          <a:p>
            <a:fld id="{DF28FB93-0A08-4E7D-8E63-9EFA29F1E093}" type="slidenum">
              <a:rPr lang="en-US" smtClean="0"/>
              <a:pPr/>
              <a:t>9</a:t>
            </a:fld>
            <a:endParaRPr lang="en-US" dirty="0"/>
          </a:p>
        </p:txBody>
      </p:sp>
      <p:sp>
        <p:nvSpPr>
          <p:cNvPr id="5" name="Content Placeholder 2"/>
          <p:cNvSpPr>
            <a:spLocks noGrp="1"/>
          </p:cNvSpPr>
          <p:nvPr>
            <p:ph idx="1"/>
          </p:nvPr>
        </p:nvSpPr>
        <p:spPr>
          <a:xfrm>
            <a:off x="609600" y="1124744"/>
            <a:ext cx="9950896" cy="4392488"/>
          </a:xfrm>
        </p:spPr>
        <p:txBody>
          <a:bodyPr>
            <a:normAutofit lnSpcReduction="10000"/>
          </a:bodyPr>
          <a:lstStyle/>
          <a:p>
            <a:r>
              <a:rPr lang="en-GB" sz="1400" b="1" dirty="0"/>
              <a:t>Objective: Integrate regional power systems and build up transmission investments to support the continent’s growth agenda, in line with the </a:t>
            </a:r>
            <a:r>
              <a:rPr lang="en-GB" sz="1400" b="1" dirty="0" err="1"/>
              <a:t>AfCTA</a:t>
            </a:r>
            <a:r>
              <a:rPr lang="en-GB" sz="1400" b="1" dirty="0"/>
              <a:t> initiative</a:t>
            </a:r>
          </a:p>
          <a:p>
            <a:endParaRPr lang="en-GB" sz="1400" b="1" dirty="0"/>
          </a:p>
          <a:p>
            <a:pPr marL="257175" indent="-257175">
              <a:buAutoNum type="arabicPeriod"/>
            </a:pPr>
            <a:r>
              <a:rPr lang="en-GB" sz="1400" b="1" dirty="0">
                <a:solidFill>
                  <a:schemeClr val="accent2"/>
                </a:solidFill>
              </a:rPr>
              <a:t>Strengthen the regional institutions: regulator and system operator </a:t>
            </a:r>
          </a:p>
          <a:p>
            <a:r>
              <a:rPr lang="en-GB" sz="1400" dirty="0" smtClean="0"/>
              <a:t>Action</a:t>
            </a:r>
            <a:r>
              <a:rPr lang="en-GB" sz="1400" dirty="0"/>
              <a:t>: 	Develop a protocol to strengthen the functions of the regional power pool operators </a:t>
            </a:r>
            <a:r>
              <a:rPr lang="en-GB" sz="1400" dirty="0" smtClean="0"/>
              <a:t>		using </a:t>
            </a:r>
            <a:r>
              <a:rPr lang="en-GB" sz="1400" dirty="0"/>
              <a:t>best practices</a:t>
            </a:r>
          </a:p>
          <a:p>
            <a:r>
              <a:rPr lang="en-GB" sz="1400" dirty="0"/>
              <a:t>		Support initiatives such as African Clean Energy Corridor for regional generation and </a:t>
            </a:r>
            <a:r>
              <a:rPr lang="en-GB" sz="1400" dirty="0" smtClean="0"/>
              <a:t>		transmission </a:t>
            </a:r>
            <a:r>
              <a:rPr lang="en-GB" sz="1400" dirty="0"/>
              <a:t>capacity</a:t>
            </a:r>
          </a:p>
          <a:p>
            <a:endParaRPr lang="en-GB" sz="1400" dirty="0">
              <a:solidFill>
                <a:srgbClr val="FFC000"/>
              </a:solidFill>
            </a:endParaRPr>
          </a:p>
          <a:p>
            <a:r>
              <a:rPr lang="en-GB" sz="1400" b="1" dirty="0">
                <a:solidFill>
                  <a:schemeClr val="accent2"/>
                </a:solidFill>
              </a:rPr>
              <a:t>2. Adapt and adopt international best practices in market rules</a:t>
            </a:r>
          </a:p>
          <a:p>
            <a:r>
              <a:rPr lang="en-GB" sz="1400" dirty="0" smtClean="0"/>
              <a:t>Action</a:t>
            </a:r>
            <a:r>
              <a:rPr lang="en-GB" sz="1400" dirty="0"/>
              <a:t>: 	Promote best international practices, such as the EU single energy market, in power </a:t>
            </a:r>
            <a:r>
              <a:rPr lang="en-GB" sz="1400" dirty="0" smtClean="0"/>
              <a:t>		pool </a:t>
            </a:r>
            <a:r>
              <a:rPr lang="en-GB" sz="1400" dirty="0"/>
              <a:t>regulation: </a:t>
            </a:r>
            <a:r>
              <a:rPr lang="en-GB" sz="1400" dirty="0" smtClean="0"/>
              <a:t>efficient </a:t>
            </a:r>
            <a:r>
              <a:rPr lang="en-GB" sz="1400" dirty="0"/>
              <a:t>economic dispatch, cross border access, transmission cost </a:t>
            </a:r>
            <a:r>
              <a:rPr lang="en-GB" sz="1400" dirty="0" smtClean="0"/>
              <a:t>		allocation</a:t>
            </a:r>
            <a:r>
              <a:rPr lang="en-GB" sz="1400" dirty="0"/>
              <a:t>.</a:t>
            </a:r>
          </a:p>
          <a:p>
            <a:r>
              <a:rPr lang="en-GB" sz="1400" dirty="0"/>
              <a:t> </a:t>
            </a:r>
          </a:p>
          <a:p>
            <a:r>
              <a:rPr lang="en-GB" sz="1400" b="1" dirty="0">
                <a:solidFill>
                  <a:schemeClr val="accent2"/>
                </a:solidFill>
              </a:rPr>
              <a:t>3. Support comprehensive planning of regional scope to inform transmission investments</a:t>
            </a:r>
          </a:p>
          <a:p>
            <a:r>
              <a:rPr lang="en-GB" sz="1400" dirty="0" smtClean="0"/>
              <a:t>Action</a:t>
            </a:r>
            <a:r>
              <a:rPr lang="en-GB" sz="1400" dirty="0"/>
              <a:t>: </a:t>
            </a:r>
            <a:r>
              <a:rPr lang="en-GB" sz="1400" dirty="0" smtClean="0"/>
              <a:t>	Technical </a:t>
            </a:r>
            <a:r>
              <a:rPr lang="en-GB" sz="1400" dirty="0"/>
              <a:t>assistance and capacity building in transmission regulation (integration of </a:t>
            </a:r>
            <a:r>
              <a:rPr lang="en-GB" sz="1400" dirty="0" smtClean="0"/>
              <a:t>		renewable energy</a:t>
            </a:r>
            <a:r>
              <a:rPr lang="en-GB" sz="1400" dirty="0"/>
              <a:t>, congestion management…) </a:t>
            </a:r>
          </a:p>
          <a:p>
            <a:r>
              <a:rPr lang="en-GB" sz="1400" dirty="0"/>
              <a:t>		Capacity building in cost/benefit analysis of transmission network infrastructure</a:t>
            </a:r>
          </a:p>
          <a:p>
            <a:endParaRPr lang="en-GB" sz="1400" dirty="0"/>
          </a:p>
          <a:p>
            <a:endParaRPr lang="en-GB" sz="1400" dirty="0">
              <a:solidFill>
                <a:schemeClr val="accent2"/>
              </a:solidFill>
            </a:endParaRPr>
          </a:p>
          <a:p>
            <a:endParaRPr lang="en-GB" sz="1400" dirty="0"/>
          </a:p>
          <a:p>
            <a:endParaRPr lang="en-GB" sz="1400" dirty="0"/>
          </a:p>
          <a:p>
            <a:pPr marL="214313" indent="-214313">
              <a:buFontTx/>
              <a:buChar char="-"/>
            </a:pPr>
            <a:endParaRPr lang="en-GB" sz="1400" dirty="0"/>
          </a:p>
        </p:txBody>
      </p:sp>
    </p:spTree>
    <p:extLst>
      <p:ext uri="{BB962C8B-B14F-4D97-AF65-F5344CB8AC3E}">
        <p14:creationId xmlns:p14="http://schemas.microsoft.com/office/powerpoint/2010/main" val="247002393"/>
      </p:ext>
    </p:extLst>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1932</TotalTime>
  <Words>1129</Words>
  <Application>Microsoft Office PowerPoint</Application>
  <PresentationFormat>Widescreen</PresentationFormat>
  <Paragraphs>186</Paragraphs>
  <Slides>11</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Segoe UI Semibold</vt:lpstr>
      <vt:lpstr>Times New Roman</vt:lpstr>
      <vt:lpstr>Verdana</vt:lpstr>
      <vt:lpstr>Blank</vt:lpstr>
      <vt:lpstr>The High-Level Platform for Sustainable Energy Investments (SEI platform)</vt:lpstr>
      <vt:lpstr>Delivering on Joint Africa-EU priorities</vt:lpstr>
      <vt:lpstr>Africa-Europe Alliance for Sustainable Investments and Jobs</vt:lpstr>
      <vt:lpstr>The Africa-EU Energy Partnership (AEEP) exists since 2007</vt:lpstr>
      <vt:lpstr>The High-level platform for sustainable energy investments</vt:lpstr>
      <vt:lpstr>The Platform’s Recommendations</vt:lpstr>
      <vt:lpstr>B. Promoting best practices in project identification, preparation and procurement</vt:lpstr>
      <vt:lpstr>C. Adapt financing and fiscal systems to meet potential investors’ and projects’ needs</vt:lpstr>
      <vt:lpstr>H. Advance regional integration of national power sectors and strengthening transmission</vt:lpstr>
      <vt:lpstr>Next steps for the Platform</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KOULOURIS Athena (DEVCO)</dc:creator>
  <cp:lastModifiedBy>GRAPSAS Georgios (DEVCO)</cp:lastModifiedBy>
  <cp:revision>162</cp:revision>
  <cp:lastPrinted>2019-06-11T07:33:56Z</cp:lastPrinted>
  <dcterms:created xsi:type="dcterms:W3CDTF">2019-05-19T19:40:49Z</dcterms:created>
  <dcterms:modified xsi:type="dcterms:W3CDTF">2019-12-05T11:19:27Z</dcterms:modified>
</cp:coreProperties>
</file>