
<file path=[Content_Types].xml><?xml version="1.0" encoding="utf-8"?>
<Types xmlns="http://schemas.openxmlformats.org/package/2006/content-types">
  <Default Extension="png" ContentType="image/png"/>
  <Default Extension="jfif" ContentType="image/jpe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9" r:id="rId2"/>
    <p:sldId id="325" r:id="rId3"/>
    <p:sldId id="332" r:id="rId4"/>
    <p:sldId id="338" r:id="rId5"/>
    <p:sldId id="339" r:id="rId6"/>
    <p:sldId id="328" r:id="rId7"/>
    <p:sldId id="329" r:id="rId8"/>
    <p:sldId id="327" r:id="rId9"/>
    <p:sldId id="340" r:id="rId10"/>
    <p:sldId id="330" r:id="rId11"/>
    <p:sldId id="326" r:id="rId12"/>
    <p:sldId id="331" r:id="rId13"/>
    <p:sldId id="333" r:id="rId14"/>
    <p:sldId id="334" r:id="rId15"/>
    <p:sldId id="335" r:id="rId16"/>
    <p:sldId id="336" r:id="rId17"/>
    <p:sldId id="337" r:id="rId1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3C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7" autoAdjust="0"/>
    <p:restoredTop sz="95233" autoAdjust="0"/>
  </p:normalViewPr>
  <p:slideViewPr>
    <p:cSldViewPr snapToGrid="0">
      <p:cViewPr varScale="1">
        <p:scale>
          <a:sx n="106" d="100"/>
          <a:sy n="106" d="100"/>
        </p:scale>
        <p:origin x="648" y="10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A21A28-BD19-40A9-B273-D23AEDB7227B}" type="doc">
      <dgm:prSet loTypeId="urn:microsoft.com/office/officeart/2005/8/layout/hChevron3" loCatId="process" qsTypeId="urn:microsoft.com/office/officeart/2005/8/quickstyle/3d2" qsCatId="3D" csTypeId="urn:microsoft.com/office/officeart/2005/8/colors/accent1_2" csCatId="accent1" phldr="1"/>
      <dgm:spPr/>
    </dgm:pt>
    <dgm:pt modelId="{462A0DC5-CE22-4167-B9AB-882A57EDF1BB}">
      <dgm:prSet phldrT="[Testo]" custT="1"/>
      <dgm:spPr>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52072" tIns="30480" rIns="52072" bIns="30480" numCol="1" spcCol="1270" anchor="ctr" anchorCtr="0"/>
        <a:lstStyle/>
        <a:p>
          <a:pPr marL="0" lvl="0" indent="0" algn="ctr" defTabSz="533400">
            <a:lnSpc>
              <a:spcPct val="90000"/>
            </a:lnSpc>
            <a:spcBef>
              <a:spcPct val="0"/>
            </a:spcBef>
            <a:spcAft>
              <a:spcPct val="35000"/>
            </a:spcAft>
            <a:buNone/>
          </a:pPr>
          <a:r>
            <a:rPr lang="en-GB" sz="1200" kern="1200" noProof="0" dirty="0">
              <a:solidFill>
                <a:prstClr val="white"/>
              </a:solidFill>
              <a:latin typeface="Trebuchet MS" panose="020B0603020202020204" pitchFamily="34" charset="0"/>
              <a:ea typeface="+mn-ea"/>
              <a:cs typeface="+mn-cs"/>
            </a:rPr>
            <a:t>Catchment</a:t>
          </a:r>
        </a:p>
        <a:p>
          <a:pPr marL="0" lvl="0" indent="0" algn="ctr" defTabSz="533400">
            <a:lnSpc>
              <a:spcPct val="90000"/>
            </a:lnSpc>
            <a:spcBef>
              <a:spcPct val="0"/>
            </a:spcBef>
            <a:spcAft>
              <a:spcPct val="35000"/>
            </a:spcAft>
            <a:buNone/>
          </a:pPr>
          <a:r>
            <a:rPr lang="it-IT" sz="1200" kern="1200" dirty="0" err="1">
              <a:solidFill>
                <a:prstClr val="white"/>
              </a:solidFill>
              <a:latin typeface="Trebuchet MS" panose="020B0603020202020204" pitchFamily="34" charset="0"/>
              <a:ea typeface="+mn-ea"/>
              <a:cs typeface="+mn-cs"/>
            </a:rPr>
            <a:t>Rooftop</a:t>
          </a:r>
          <a:endParaRPr lang="en-GB" sz="1200" kern="1200" noProof="0" dirty="0">
            <a:solidFill>
              <a:prstClr val="white"/>
            </a:solidFill>
            <a:latin typeface="Trebuchet MS" panose="020B0603020202020204" pitchFamily="34" charset="0"/>
            <a:ea typeface="+mn-ea"/>
            <a:cs typeface="+mn-cs"/>
          </a:endParaRPr>
        </a:p>
      </dgm:t>
    </dgm:pt>
    <dgm:pt modelId="{F2E65F50-63E9-4714-AA17-82BB43F73F98}" type="parTrans" cxnId="{E65768DA-77AC-4AAA-9663-68350E0FDF4E}">
      <dgm:prSet/>
      <dgm:spPr/>
      <dgm:t>
        <a:bodyPr/>
        <a:lstStyle/>
        <a:p>
          <a:endParaRPr lang="it-IT" sz="1200">
            <a:latin typeface="Trebuchet MS" panose="020B0603020202020204" pitchFamily="34" charset="0"/>
          </a:endParaRPr>
        </a:p>
      </dgm:t>
    </dgm:pt>
    <dgm:pt modelId="{085EC14E-2542-48DA-83C6-448887ADCF4C}" type="sibTrans" cxnId="{E65768DA-77AC-4AAA-9663-68350E0FDF4E}">
      <dgm:prSet/>
      <dgm:spPr/>
      <dgm:t>
        <a:bodyPr/>
        <a:lstStyle/>
        <a:p>
          <a:endParaRPr lang="it-IT" sz="1200">
            <a:latin typeface="Trebuchet MS" panose="020B0603020202020204" pitchFamily="34" charset="0"/>
          </a:endParaRPr>
        </a:p>
      </dgm:t>
    </dgm:pt>
    <dgm:pt modelId="{55F29C4B-23FA-45A7-A4D5-21A94FF7BE2B}">
      <dgm:prSet phldrT="[Testo]" custT="1"/>
      <dgm:spPr/>
      <dgm:t>
        <a:bodyPr/>
        <a:lstStyle/>
        <a:p>
          <a:r>
            <a:rPr lang="it-IT" sz="1200" dirty="0">
              <a:latin typeface="Trebuchet MS" panose="020B0603020202020204" pitchFamily="34" charset="0"/>
            </a:rPr>
            <a:t>Conduit</a:t>
          </a:r>
        </a:p>
        <a:p>
          <a:r>
            <a:rPr lang="it-IT" sz="1200" dirty="0">
              <a:latin typeface="Trebuchet MS" panose="020B0603020202020204" pitchFamily="34" charset="0"/>
            </a:rPr>
            <a:t> PVC or </a:t>
          </a:r>
          <a:r>
            <a:rPr lang="it-IT" sz="1200" dirty="0" err="1">
              <a:latin typeface="Trebuchet MS" panose="020B0603020202020204" pitchFamily="34" charset="0"/>
            </a:rPr>
            <a:t>other</a:t>
          </a:r>
          <a:endParaRPr lang="it-IT" sz="1200" dirty="0">
            <a:latin typeface="Trebuchet MS" panose="020B0603020202020204" pitchFamily="34" charset="0"/>
          </a:endParaRPr>
        </a:p>
      </dgm:t>
    </dgm:pt>
    <dgm:pt modelId="{BA7F2563-E83A-48EC-9E17-635E48F2338C}" type="parTrans" cxnId="{ABFD8E67-9F25-4339-A964-BBE192A3B7A0}">
      <dgm:prSet/>
      <dgm:spPr/>
      <dgm:t>
        <a:bodyPr/>
        <a:lstStyle/>
        <a:p>
          <a:endParaRPr lang="it-IT" sz="1200">
            <a:latin typeface="Trebuchet MS" panose="020B0603020202020204" pitchFamily="34" charset="0"/>
          </a:endParaRPr>
        </a:p>
      </dgm:t>
    </dgm:pt>
    <dgm:pt modelId="{10F40CA9-E98D-4153-9411-96E5D31BD3A1}" type="sibTrans" cxnId="{ABFD8E67-9F25-4339-A964-BBE192A3B7A0}">
      <dgm:prSet/>
      <dgm:spPr/>
      <dgm:t>
        <a:bodyPr/>
        <a:lstStyle/>
        <a:p>
          <a:endParaRPr lang="it-IT" sz="1200">
            <a:latin typeface="Trebuchet MS" panose="020B0603020202020204" pitchFamily="34" charset="0"/>
          </a:endParaRPr>
        </a:p>
      </dgm:t>
    </dgm:pt>
    <dgm:pt modelId="{3C082E58-C687-4167-831A-926E8E0EB559}">
      <dgm:prSet phldrT="[Testo]" custT="1"/>
      <dgm:spPr/>
      <dgm:t>
        <a:bodyPr/>
        <a:lstStyle/>
        <a:p>
          <a:r>
            <a:rPr lang="it-IT" sz="1200" dirty="0">
              <a:latin typeface="Trebuchet MS" panose="020B0603020202020204" pitchFamily="34" charset="0"/>
            </a:rPr>
            <a:t>Filter</a:t>
          </a:r>
        </a:p>
        <a:p>
          <a:r>
            <a:rPr lang="it-IT" sz="1200" dirty="0">
              <a:latin typeface="Trebuchet MS" panose="020B0603020202020204" pitchFamily="34" charset="0"/>
            </a:rPr>
            <a:t>Mesh</a:t>
          </a:r>
        </a:p>
      </dgm:t>
    </dgm:pt>
    <dgm:pt modelId="{4A2F6E08-1BD2-4BC5-A6EC-C16CFFEDB4F2}" type="parTrans" cxnId="{95014D60-D358-4538-8BD8-15CBDC7D1CF1}">
      <dgm:prSet/>
      <dgm:spPr/>
      <dgm:t>
        <a:bodyPr/>
        <a:lstStyle/>
        <a:p>
          <a:endParaRPr lang="it-IT" sz="1200">
            <a:latin typeface="Trebuchet MS" panose="020B0603020202020204" pitchFamily="34" charset="0"/>
          </a:endParaRPr>
        </a:p>
      </dgm:t>
    </dgm:pt>
    <dgm:pt modelId="{69E9E972-7595-4497-936E-9F7128937250}" type="sibTrans" cxnId="{95014D60-D358-4538-8BD8-15CBDC7D1CF1}">
      <dgm:prSet/>
      <dgm:spPr/>
      <dgm:t>
        <a:bodyPr/>
        <a:lstStyle/>
        <a:p>
          <a:endParaRPr lang="it-IT" sz="1200">
            <a:latin typeface="Trebuchet MS" panose="020B0603020202020204" pitchFamily="34" charset="0"/>
          </a:endParaRPr>
        </a:p>
      </dgm:t>
    </dgm:pt>
    <dgm:pt modelId="{E466D0BF-E921-4421-B534-00F2317A30E4}">
      <dgm:prSet phldrT="[Testo]" custT="1"/>
      <dgm:spPr>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52072" tIns="30480" rIns="52072" bIns="30480" numCol="1" spcCol="1270" anchor="ctr" anchorCtr="0"/>
        <a:lstStyle/>
        <a:p>
          <a:pPr marL="0" indent="0">
            <a:tabLst/>
          </a:pPr>
          <a:endParaRPr lang="it-IT" sz="1400" kern="1200" dirty="0">
            <a:latin typeface="Trebuchet MS" panose="020B0603020202020204" pitchFamily="34" charset="0"/>
          </a:endParaRPr>
        </a:p>
      </dgm:t>
    </dgm:pt>
    <dgm:pt modelId="{79CD2087-A906-47F2-AE93-75964ECE70CF}" type="parTrans" cxnId="{2C078AAE-7716-486A-A2A2-AFB8E7897ED5}">
      <dgm:prSet/>
      <dgm:spPr/>
      <dgm:t>
        <a:bodyPr/>
        <a:lstStyle/>
        <a:p>
          <a:endParaRPr lang="it-IT" sz="1200">
            <a:latin typeface="Trebuchet MS" panose="020B0603020202020204" pitchFamily="34" charset="0"/>
          </a:endParaRPr>
        </a:p>
      </dgm:t>
    </dgm:pt>
    <dgm:pt modelId="{D9DFABF7-51A2-4020-8046-F11DD6AE0A6E}" type="sibTrans" cxnId="{2C078AAE-7716-486A-A2A2-AFB8E7897ED5}">
      <dgm:prSet/>
      <dgm:spPr/>
      <dgm:t>
        <a:bodyPr/>
        <a:lstStyle/>
        <a:p>
          <a:endParaRPr lang="it-IT" sz="1200">
            <a:latin typeface="Trebuchet MS" panose="020B0603020202020204" pitchFamily="34" charset="0"/>
          </a:endParaRPr>
        </a:p>
      </dgm:t>
    </dgm:pt>
    <dgm:pt modelId="{DDDB2C8A-1252-48DB-A22A-778CCB1280B5}" type="pres">
      <dgm:prSet presAssocID="{BFA21A28-BD19-40A9-B273-D23AEDB7227B}" presName="Name0" presStyleCnt="0">
        <dgm:presLayoutVars>
          <dgm:dir/>
          <dgm:resizeHandles val="exact"/>
        </dgm:presLayoutVars>
      </dgm:prSet>
      <dgm:spPr/>
    </dgm:pt>
    <dgm:pt modelId="{7D9E9E5A-9057-49D7-A4CC-37B9695A8CF4}" type="pres">
      <dgm:prSet presAssocID="{462A0DC5-CE22-4167-B9AB-882A57EDF1BB}" presName="parTxOnly" presStyleLbl="node1" presStyleIdx="0" presStyleCnt="4">
        <dgm:presLayoutVars>
          <dgm:bulletEnabled val="1"/>
        </dgm:presLayoutVars>
      </dgm:prSet>
      <dgm:spPr/>
      <dgm:t>
        <a:bodyPr/>
        <a:lstStyle/>
        <a:p>
          <a:endParaRPr lang="en-US"/>
        </a:p>
      </dgm:t>
    </dgm:pt>
    <dgm:pt modelId="{06E6F437-2BE9-4EAC-AED6-952216491C15}" type="pres">
      <dgm:prSet presAssocID="{085EC14E-2542-48DA-83C6-448887ADCF4C}" presName="parSpace" presStyleCnt="0"/>
      <dgm:spPr/>
    </dgm:pt>
    <dgm:pt modelId="{C84DABEF-47FA-4753-BC06-7DC9E2824E4C}" type="pres">
      <dgm:prSet presAssocID="{55F29C4B-23FA-45A7-A4D5-21A94FF7BE2B}" presName="parTxOnly" presStyleLbl="node1" presStyleIdx="1" presStyleCnt="4">
        <dgm:presLayoutVars>
          <dgm:bulletEnabled val="1"/>
        </dgm:presLayoutVars>
      </dgm:prSet>
      <dgm:spPr/>
      <dgm:t>
        <a:bodyPr/>
        <a:lstStyle/>
        <a:p>
          <a:endParaRPr lang="en-US"/>
        </a:p>
      </dgm:t>
    </dgm:pt>
    <dgm:pt modelId="{5F1C26D2-5545-4FFD-9A4E-B8758523CFD0}" type="pres">
      <dgm:prSet presAssocID="{10F40CA9-E98D-4153-9411-96E5D31BD3A1}" presName="parSpace" presStyleCnt="0"/>
      <dgm:spPr/>
    </dgm:pt>
    <dgm:pt modelId="{D5D94E67-E7A5-48FF-9733-66FDC5287BA3}" type="pres">
      <dgm:prSet presAssocID="{3C082E58-C687-4167-831A-926E8E0EB559}" presName="parTxOnly" presStyleLbl="node1" presStyleIdx="2" presStyleCnt="4">
        <dgm:presLayoutVars>
          <dgm:bulletEnabled val="1"/>
        </dgm:presLayoutVars>
      </dgm:prSet>
      <dgm:spPr/>
      <dgm:t>
        <a:bodyPr/>
        <a:lstStyle/>
        <a:p>
          <a:endParaRPr lang="en-US"/>
        </a:p>
      </dgm:t>
    </dgm:pt>
    <dgm:pt modelId="{62BFD820-4900-4BD6-83B0-193CBDCBDB6D}" type="pres">
      <dgm:prSet presAssocID="{69E9E972-7595-4497-936E-9F7128937250}" presName="parSpace" presStyleCnt="0"/>
      <dgm:spPr/>
    </dgm:pt>
    <dgm:pt modelId="{5FA78D14-2869-4BBF-B06F-966D898B4898}" type="pres">
      <dgm:prSet presAssocID="{E466D0BF-E921-4421-B534-00F2317A30E4}" presName="parTxOnly" presStyleLbl="node1" presStyleIdx="3" presStyleCnt="4" custScaleY="143221">
        <dgm:presLayoutVars>
          <dgm:bulletEnabled val="1"/>
        </dgm:presLayoutVars>
      </dgm:prSet>
      <dgm:spPr/>
      <dgm:t>
        <a:bodyPr/>
        <a:lstStyle/>
        <a:p>
          <a:endParaRPr lang="en-US"/>
        </a:p>
      </dgm:t>
    </dgm:pt>
  </dgm:ptLst>
  <dgm:cxnLst>
    <dgm:cxn modelId="{466DE402-E4D4-4BBD-B997-76441386538A}" type="presOf" srcId="{55F29C4B-23FA-45A7-A4D5-21A94FF7BE2B}" destId="{C84DABEF-47FA-4753-BC06-7DC9E2824E4C}" srcOrd="0" destOrd="0" presId="urn:microsoft.com/office/officeart/2005/8/layout/hChevron3"/>
    <dgm:cxn modelId="{DAB2F9D1-223E-499E-9BA2-943F7C8C182B}" type="presOf" srcId="{3C082E58-C687-4167-831A-926E8E0EB559}" destId="{D5D94E67-E7A5-48FF-9733-66FDC5287BA3}" srcOrd="0" destOrd="0" presId="urn:microsoft.com/office/officeart/2005/8/layout/hChevron3"/>
    <dgm:cxn modelId="{ABFD8E67-9F25-4339-A964-BBE192A3B7A0}" srcId="{BFA21A28-BD19-40A9-B273-D23AEDB7227B}" destId="{55F29C4B-23FA-45A7-A4D5-21A94FF7BE2B}" srcOrd="1" destOrd="0" parTransId="{BA7F2563-E83A-48EC-9E17-635E48F2338C}" sibTransId="{10F40CA9-E98D-4153-9411-96E5D31BD3A1}"/>
    <dgm:cxn modelId="{E65768DA-77AC-4AAA-9663-68350E0FDF4E}" srcId="{BFA21A28-BD19-40A9-B273-D23AEDB7227B}" destId="{462A0DC5-CE22-4167-B9AB-882A57EDF1BB}" srcOrd="0" destOrd="0" parTransId="{F2E65F50-63E9-4714-AA17-82BB43F73F98}" sibTransId="{085EC14E-2542-48DA-83C6-448887ADCF4C}"/>
    <dgm:cxn modelId="{2AE97A64-2F4B-46EF-B922-5543939F32CA}" type="presOf" srcId="{E466D0BF-E921-4421-B534-00F2317A30E4}" destId="{5FA78D14-2869-4BBF-B06F-966D898B4898}" srcOrd="0" destOrd="0" presId="urn:microsoft.com/office/officeart/2005/8/layout/hChevron3"/>
    <dgm:cxn modelId="{D1450054-B836-40DE-971B-D01461AD0A87}" type="presOf" srcId="{462A0DC5-CE22-4167-B9AB-882A57EDF1BB}" destId="{7D9E9E5A-9057-49D7-A4CC-37B9695A8CF4}" srcOrd="0" destOrd="0" presId="urn:microsoft.com/office/officeart/2005/8/layout/hChevron3"/>
    <dgm:cxn modelId="{2C078AAE-7716-486A-A2A2-AFB8E7897ED5}" srcId="{BFA21A28-BD19-40A9-B273-D23AEDB7227B}" destId="{E466D0BF-E921-4421-B534-00F2317A30E4}" srcOrd="3" destOrd="0" parTransId="{79CD2087-A906-47F2-AE93-75964ECE70CF}" sibTransId="{D9DFABF7-51A2-4020-8046-F11DD6AE0A6E}"/>
    <dgm:cxn modelId="{95014D60-D358-4538-8BD8-15CBDC7D1CF1}" srcId="{BFA21A28-BD19-40A9-B273-D23AEDB7227B}" destId="{3C082E58-C687-4167-831A-926E8E0EB559}" srcOrd="2" destOrd="0" parTransId="{4A2F6E08-1BD2-4BC5-A6EC-C16CFFEDB4F2}" sibTransId="{69E9E972-7595-4497-936E-9F7128937250}"/>
    <dgm:cxn modelId="{35244A37-A5B8-4058-ADAE-D134A7BEAF4D}" type="presOf" srcId="{BFA21A28-BD19-40A9-B273-D23AEDB7227B}" destId="{DDDB2C8A-1252-48DB-A22A-778CCB1280B5}" srcOrd="0" destOrd="0" presId="urn:microsoft.com/office/officeart/2005/8/layout/hChevron3"/>
    <dgm:cxn modelId="{4A435447-8031-4808-AE8D-560FEFC0EDD4}" type="presParOf" srcId="{DDDB2C8A-1252-48DB-A22A-778CCB1280B5}" destId="{7D9E9E5A-9057-49D7-A4CC-37B9695A8CF4}" srcOrd="0" destOrd="0" presId="urn:microsoft.com/office/officeart/2005/8/layout/hChevron3"/>
    <dgm:cxn modelId="{C13CE239-4416-421B-9066-113B66063A9B}" type="presParOf" srcId="{DDDB2C8A-1252-48DB-A22A-778CCB1280B5}" destId="{06E6F437-2BE9-4EAC-AED6-952216491C15}" srcOrd="1" destOrd="0" presId="urn:microsoft.com/office/officeart/2005/8/layout/hChevron3"/>
    <dgm:cxn modelId="{00781293-969C-4500-B63C-2CBF9A8BBCAD}" type="presParOf" srcId="{DDDB2C8A-1252-48DB-A22A-778CCB1280B5}" destId="{C84DABEF-47FA-4753-BC06-7DC9E2824E4C}" srcOrd="2" destOrd="0" presId="urn:microsoft.com/office/officeart/2005/8/layout/hChevron3"/>
    <dgm:cxn modelId="{7498A174-67D2-4291-9529-3C4D01DFC347}" type="presParOf" srcId="{DDDB2C8A-1252-48DB-A22A-778CCB1280B5}" destId="{5F1C26D2-5545-4FFD-9A4E-B8758523CFD0}" srcOrd="3" destOrd="0" presId="urn:microsoft.com/office/officeart/2005/8/layout/hChevron3"/>
    <dgm:cxn modelId="{60DC326E-56D2-4249-8841-88DA28CD8845}" type="presParOf" srcId="{DDDB2C8A-1252-48DB-A22A-778CCB1280B5}" destId="{D5D94E67-E7A5-48FF-9733-66FDC5287BA3}" srcOrd="4" destOrd="0" presId="urn:microsoft.com/office/officeart/2005/8/layout/hChevron3"/>
    <dgm:cxn modelId="{52EB1F45-B31D-4533-9D7A-33868AE0AABA}" type="presParOf" srcId="{DDDB2C8A-1252-48DB-A22A-778CCB1280B5}" destId="{62BFD820-4900-4BD6-83B0-193CBDCBDB6D}" srcOrd="5" destOrd="0" presId="urn:microsoft.com/office/officeart/2005/8/layout/hChevron3"/>
    <dgm:cxn modelId="{5442307E-B391-488F-B9CB-63656401B3DE}" type="presParOf" srcId="{DDDB2C8A-1252-48DB-A22A-778CCB1280B5}" destId="{5FA78D14-2869-4BBF-B06F-966D898B4898}" srcOrd="6" destOrd="0" presId="urn:microsoft.com/office/officeart/2005/8/layout/hChevro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A21A28-BD19-40A9-B273-D23AEDB7227B}" type="doc">
      <dgm:prSet loTypeId="urn:microsoft.com/office/officeart/2005/8/layout/hChevron3" loCatId="process" qsTypeId="urn:microsoft.com/office/officeart/2005/8/quickstyle/3d2" qsCatId="3D" csTypeId="urn:microsoft.com/office/officeart/2005/8/colors/accent1_2" csCatId="accent1" phldr="1"/>
      <dgm:spPr/>
    </dgm:pt>
    <dgm:pt modelId="{462A0DC5-CE22-4167-B9AB-882A57EDF1BB}">
      <dgm:prSet phldrT="[Testo]" custT="1"/>
      <dgm:spPr>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52072" tIns="30480" rIns="52072" bIns="30480" numCol="1" spcCol="1270" anchor="ctr" anchorCtr="0"/>
        <a:lstStyle/>
        <a:p>
          <a:pPr marL="0" lvl="0" indent="0" algn="ctr" defTabSz="533400">
            <a:lnSpc>
              <a:spcPct val="90000"/>
            </a:lnSpc>
            <a:spcBef>
              <a:spcPct val="0"/>
            </a:spcBef>
            <a:spcAft>
              <a:spcPct val="35000"/>
            </a:spcAft>
            <a:buNone/>
          </a:pPr>
          <a:r>
            <a:rPr lang="en-GB" sz="1200" kern="1200" noProof="0" dirty="0">
              <a:solidFill>
                <a:prstClr val="white"/>
              </a:solidFill>
              <a:latin typeface="Trebuchet MS" panose="020B0603020202020204" pitchFamily="34" charset="0"/>
              <a:ea typeface="+mn-ea"/>
              <a:cs typeface="+mn-cs"/>
            </a:rPr>
            <a:t>Catchment</a:t>
          </a:r>
        </a:p>
        <a:p>
          <a:pPr marL="0" lvl="0" indent="0" algn="ctr" defTabSz="533400">
            <a:lnSpc>
              <a:spcPct val="90000"/>
            </a:lnSpc>
            <a:spcBef>
              <a:spcPct val="0"/>
            </a:spcBef>
            <a:spcAft>
              <a:spcPct val="35000"/>
            </a:spcAft>
            <a:buNone/>
          </a:pPr>
          <a:r>
            <a:rPr lang="it-IT" sz="1200" kern="1200" dirty="0" err="1">
              <a:solidFill>
                <a:prstClr val="white"/>
              </a:solidFill>
              <a:latin typeface="Trebuchet MS" panose="020B0603020202020204" pitchFamily="34" charset="0"/>
              <a:ea typeface="+mn-ea"/>
              <a:cs typeface="+mn-cs"/>
            </a:rPr>
            <a:t>Rooftop</a:t>
          </a:r>
          <a:endParaRPr lang="en-GB" sz="1200" kern="1200" noProof="0" dirty="0">
            <a:solidFill>
              <a:prstClr val="white"/>
            </a:solidFill>
            <a:latin typeface="Trebuchet MS" panose="020B0603020202020204" pitchFamily="34" charset="0"/>
            <a:ea typeface="+mn-ea"/>
            <a:cs typeface="+mn-cs"/>
          </a:endParaRPr>
        </a:p>
      </dgm:t>
    </dgm:pt>
    <dgm:pt modelId="{F2E65F50-63E9-4714-AA17-82BB43F73F98}" type="parTrans" cxnId="{E65768DA-77AC-4AAA-9663-68350E0FDF4E}">
      <dgm:prSet/>
      <dgm:spPr/>
      <dgm:t>
        <a:bodyPr/>
        <a:lstStyle/>
        <a:p>
          <a:endParaRPr lang="it-IT" sz="1200">
            <a:latin typeface="Trebuchet MS" panose="020B0603020202020204" pitchFamily="34" charset="0"/>
          </a:endParaRPr>
        </a:p>
      </dgm:t>
    </dgm:pt>
    <dgm:pt modelId="{085EC14E-2542-48DA-83C6-448887ADCF4C}" type="sibTrans" cxnId="{E65768DA-77AC-4AAA-9663-68350E0FDF4E}">
      <dgm:prSet/>
      <dgm:spPr/>
      <dgm:t>
        <a:bodyPr/>
        <a:lstStyle/>
        <a:p>
          <a:endParaRPr lang="it-IT" sz="1200">
            <a:latin typeface="Trebuchet MS" panose="020B0603020202020204" pitchFamily="34" charset="0"/>
          </a:endParaRPr>
        </a:p>
      </dgm:t>
    </dgm:pt>
    <dgm:pt modelId="{55F29C4B-23FA-45A7-A4D5-21A94FF7BE2B}">
      <dgm:prSet phldrT="[Testo]" custT="1"/>
      <dgm:spPr/>
      <dgm:t>
        <a:bodyPr/>
        <a:lstStyle/>
        <a:p>
          <a:r>
            <a:rPr lang="it-IT" sz="1200" dirty="0">
              <a:latin typeface="Trebuchet MS" panose="020B0603020202020204" pitchFamily="34" charset="0"/>
            </a:rPr>
            <a:t>Conduit</a:t>
          </a:r>
        </a:p>
        <a:p>
          <a:r>
            <a:rPr lang="it-IT" sz="1200" dirty="0">
              <a:latin typeface="Trebuchet MS" panose="020B0603020202020204" pitchFamily="34" charset="0"/>
            </a:rPr>
            <a:t> PVC or </a:t>
          </a:r>
          <a:r>
            <a:rPr lang="it-IT" sz="1200" dirty="0" err="1">
              <a:latin typeface="Trebuchet MS" panose="020B0603020202020204" pitchFamily="34" charset="0"/>
            </a:rPr>
            <a:t>other</a:t>
          </a:r>
          <a:endParaRPr lang="it-IT" sz="1200" dirty="0">
            <a:latin typeface="Trebuchet MS" panose="020B0603020202020204" pitchFamily="34" charset="0"/>
          </a:endParaRPr>
        </a:p>
      </dgm:t>
    </dgm:pt>
    <dgm:pt modelId="{BA7F2563-E83A-48EC-9E17-635E48F2338C}" type="parTrans" cxnId="{ABFD8E67-9F25-4339-A964-BBE192A3B7A0}">
      <dgm:prSet/>
      <dgm:spPr/>
      <dgm:t>
        <a:bodyPr/>
        <a:lstStyle/>
        <a:p>
          <a:endParaRPr lang="it-IT" sz="1200">
            <a:latin typeface="Trebuchet MS" panose="020B0603020202020204" pitchFamily="34" charset="0"/>
          </a:endParaRPr>
        </a:p>
      </dgm:t>
    </dgm:pt>
    <dgm:pt modelId="{10F40CA9-E98D-4153-9411-96E5D31BD3A1}" type="sibTrans" cxnId="{ABFD8E67-9F25-4339-A964-BBE192A3B7A0}">
      <dgm:prSet/>
      <dgm:spPr/>
      <dgm:t>
        <a:bodyPr/>
        <a:lstStyle/>
        <a:p>
          <a:endParaRPr lang="it-IT" sz="1200">
            <a:latin typeface="Trebuchet MS" panose="020B0603020202020204" pitchFamily="34" charset="0"/>
          </a:endParaRPr>
        </a:p>
      </dgm:t>
    </dgm:pt>
    <dgm:pt modelId="{3C082E58-C687-4167-831A-926E8E0EB559}">
      <dgm:prSet phldrT="[Testo]" custT="1"/>
      <dgm:spPr/>
      <dgm:t>
        <a:bodyPr/>
        <a:lstStyle/>
        <a:p>
          <a:r>
            <a:rPr lang="it-IT" sz="1200" dirty="0">
              <a:latin typeface="Trebuchet MS" panose="020B0603020202020204" pitchFamily="34" charset="0"/>
            </a:rPr>
            <a:t>Filter</a:t>
          </a:r>
        </a:p>
        <a:p>
          <a:r>
            <a:rPr lang="it-IT" sz="1200" dirty="0">
              <a:latin typeface="Trebuchet MS" panose="020B0603020202020204" pitchFamily="34" charset="0"/>
            </a:rPr>
            <a:t>Mesh</a:t>
          </a:r>
        </a:p>
      </dgm:t>
    </dgm:pt>
    <dgm:pt modelId="{4A2F6E08-1BD2-4BC5-A6EC-C16CFFEDB4F2}" type="parTrans" cxnId="{95014D60-D358-4538-8BD8-15CBDC7D1CF1}">
      <dgm:prSet/>
      <dgm:spPr/>
      <dgm:t>
        <a:bodyPr/>
        <a:lstStyle/>
        <a:p>
          <a:endParaRPr lang="it-IT" sz="1200">
            <a:latin typeface="Trebuchet MS" panose="020B0603020202020204" pitchFamily="34" charset="0"/>
          </a:endParaRPr>
        </a:p>
      </dgm:t>
    </dgm:pt>
    <dgm:pt modelId="{69E9E972-7595-4497-936E-9F7128937250}" type="sibTrans" cxnId="{95014D60-D358-4538-8BD8-15CBDC7D1CF1}">
      <dgm:prSet/>
      <dgm:spPr/>
      <dgm:t>
        <a:bodyPr/>
        <a:lstStyle/>
        <a:p>
          <a:endParaRPr lang="it-IT" sz="1200">
            <a:latin typeface="Trebuchet MS" panose="020B0603020202020204" pitchFamily="34" charset="0"/>
          </a:endParaRPr>
        </a:p>
      </dgm:t>
    </dgm:pt>
    <dgm:pt modelId="{E466D0BF-E921-4421-B534-00F2317A30E4}">
      <dgm:prSet phldrT="[Testo]" custT="1"/>
      <dgm:spPr>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52072" tIns="30480" rIns="52072" bIns="30480" numCol="1" spcCol="1270" anchor="ctr" anchorCtr="0"/>
        <a:lstStyle/>
        <a:p>
          <a:pPr marL="0" indent="0">
            <a:tabLst/>
          </a:pPr>
          <a:endParaRPr lang="it-IT" sz="1400" kern="1200" dirty="0">
            <a:latin typeface="Trebuchet MS" panose="020B0603020202020204" pitchFamily="34" charset="0"/>
          </a:endParaRPr>
        </a:p>
      </dgm:t>
    </dgm:pt>
    <dgm:pt modelId="{79CD2087-A906-47F2-AE93-75964ECE70CF}" type="parTrans" cxnId="{2C078AAE-7716-486A-A2A2-AFB8E7897ED5}">
      <dgm:prSet/>
      <dgm:spPr/>
      <dgm:t>
        <a:bodyPr/>
        <a:lstStyle/>
        <a:p>
          <a:endParaRPr lang="it-IT" sz="1200">
            <a:latin typeface="Trebuchet MS" panose="020B0603020202020204" pitchFamily="34" charset="0"/>
          </a:endParaRPr>
        </a:p>
      </dgm:t>
    </dgm:pt>
    <dgm:pt modelId="{D9DFABF7-51A2-4020-8046-F11DD6AE0A6E}" type="sibTrans" cxnId="{2C078AAE-7716-486A-A2A2-AFB8E7897ED5}">
      <dgm:prSet/>
      <dgm:spPr/>
      <dgm:t>
        <a:bodyPr/>
        <a:lstStyle/>
        <a:p>
          <a:endParaRPr lang="it-IT" sz="1200">
            <a:latin typeface="Trebuchet MS" panose="020B0603020202020204" pitchFamily="34" charset="0"/>
          </a:endParaRPr>
        </a:p>
      </dgm:t>
    </dgm:pt>
    <dgm:pt modelId="{DDDB2C8A-1252-48DB-A22A-778CCB1280B5}" type="pres">
      <dgm:prSet presAssocID="{BFA21A28-BD19-40A9-B273-D23AEDB7227B}" presName="Name0" presStyleCnt="0">
        <dgm:presLayoutVars>
          <dgm:dir/>
          <dgm:resizeHandles val="exact"/>
        </dgm:presLayoutVars>
      </dgm:prSet>
      <dgm:spPr/>
    </dgm:pt>
    <dgm:pt modelId="{7D9E9E5A-9057-49D7-A4CC-37B9695A8CF4}" type="pres">
      <dgm:prSet presAssocID="{462A0DC5-CE22-4167-B9AB-882A57EDF1BB}" presName="parTxOnly" presStyleLbl="node1" presStyleIdx="0" presStyleCnt="4">
        <dgm:presLayoutVars>
          <dgm:bulletEnabled val="1"/>
        </dgm:presLayoutVars>
      </dgm:prSet>
      <dgm:spPr/>
      <dgm:t>
        <a:bodyPr/>
        <a:lstStyle/>
        <a:p>
          <a:endParaRPr lang="en-US"/>
        </a:p>
      </dgm:t>
    </dgm:pt>
    <dgm:pt modelId="{06E6F437-2BE9-4EAC-AED6-952216491C15}" type="pres">
      <dgm:prSet presAssocID="{085EC14E-2542-48DA-83C6-448887ADCF4C}" presName="parSpace" presStyleCnt="0"/>
      <dgm:spPr/>
    </dgm:pt>
    <dgm:pt modelId="{C84DABEF-47FA-4753-BC06-7DC9E2824E4C}" type="pres">
      <dgm:prSet presAssocID="{55F29C4B-23FA-45A7-A4D5-21A94FF7BE2B}" presName="parTxOnly" presStyleLbl="node1" presStyleIdx="1" presStyleCnt="4">
        <dgm:presLayoutVars>
          <dgm:bulletEnabled val="1"/>
        </dgm:presLayoutVars>
      </dgm:prSet>
      <dgm:spPr/>
      <dgm:t>
        <a:bodyPr/>
        <a:lstStyle/>
        <a:p>
          <a:endParaRPr lang="en-US"/>
        </a:p>
      </dgm:t>
    </dgm:pt>
    <dgm:pt modelId="{5F1C26D2-5545-4FFD-9A4E-B8758523CFD0}" type="pres">
      <dgm:prSet presAssocID="{10F40CA9-E98D-4153-9411-96E5D31BD3A1}" presName="parSpace" presStyleCnt="0"/>
      <dgm:spPr/>
    </dgm:pt>
    <dgm:pt modelId="{D5D94E67-E7A5-48FF-9733-66FDC5287BA3}" type="pres">
      <dgm:prSet presAssocID="{3C082E58-C687-4167-831A-926E8E0EB559}" presName="parTxOnly" presStyleLbl="node1" presStyleIdx="2" presStyleCnt="4">
        <dgm:presLayoutVars>
          <dgm:bulletEnabled val="1"/>
        </dgm:presLayoutVars>
      </dgm:prSet>
      <dgm:spPr/>
      <dgm:t>
        <a:bodyPr/>
        <a:lstStyle/>
        <a:p>
          <a:endParaRPr lang="en-US"/>
        </a:p>
      </dgm:t>
    </dgm:pt>
    <dgm:pt modelId="{62BFD820-4900-4BD6-83B0-193CBDCBDB6D}" type="pres">
      <dgm:prSet presAssocID="{69E9E972-7595-4497-936E-9F7128937250}" presName="parSpace" presStyleCnt="0"/>
      <dgm:spPr/>
    </dgm:pt>
    <dgm:pt modelId="{5FA78D14-2869-4BBF-B06F-966D898B4898}" type="pres">
      <dgm:prSet presAssocID="{E466D0BF-E921-4421-B534-00F2317A30E4}" presName="parTxOnly" presStyleLbl="node1" presStyleIdx="3" presStyleCnt="4" custScaleY="143221">
        <dgm:presLayoutVars>
          <dgm:bulletEnabled val="1"/>
        </dgm:presLayoutVars>
      </dgm:prSet>
      <dgm:spPr/>
      <dgm:t>
        <a:bodyPr/>
        <a:lstStyle/>
        <a:p>
          <a:endParaRPr lang="en-US"/>
        </a:p>
      </dgm:t>
    </dgm:pt>
  </dgm:ptLst>
  <dgm:cxnLst>
    <dgm:cxn modelId="{466DE402-E4D4-4BBD-B997-76441386538A}" type="presOf" srcId="{55F29C4B-23FA-45A7-A4D5-21A94FF7BE2B}" destId="{C84DABEF-47FA-4753-BC06-7DC9E2824E4C}" srcOrd="0" destOrd="0" presId="urn:microsoft.com/office/officeart/2005/8/layout/hChevron3"/>
    <dgm:cxn modelId="{DAB2F9D1-223E-499E-9BA2-943F7C8C182B}" type="presOf" srcId="{3C082E58-C687-4167-831A-926E8E0EB559}" destId="{D5D94E67-E7A5-48FF-9733-66FDC5287BA3}" srcOrd="0" destOrd="0" presId="urn:microsoft.com/office/officeart/2005/8/layout/hChevron3"/>
    <dgm:cxn modelId="{ABFD8E67-9F25-4339-A964-BBE192A3B7A0}" srcId="{BFA21A28-BD19-40A9-B273-D23AEDB7227B}" destId="{55F29C4B-23FA-45A7-A4D5-21A94FF7BE2B}" srcOrd="1" destOrd="0" parTransId="{BA7F2563-E83A-48EC-9E17-635E48F2338C}" sibTransId="{10F40CA9-E98D-4153-9411-96E5D31BD3A1}"/>
    <dgm:cxn modelId="{E65768DA-77AC-4AAA-9663-68350E0FDF4E}" srcId="{BFA21A28-BD19-40A9-B273-D23AEDB7227B}" destId="{462A0DC5-CE22-4167-B9AB-882A57EDF1BB}" srcOrd="0" destOrd="0" parTransId="{F2E65F50-63E9-4714-AA17-82BB43F73F98}" sibTransId="{085EC14E-2542-48DA-83C6-448887ADCF4C}"/>
    <dgm:cxn modelId="{2AE97A64-2F4B-46EF-B922-5543939F32CA}" type="presOf" srcId="{E466D0BF-E921-4421-B534-00F2317A30E4}" destId="{5FA78D14-2869-4BBF-B06F-966D898B4898}" srcOrd="0" destOrd="0" presId="urn:microsoft.com/office/officeart/2005/8/layout/hChevron3"/>
    <dgm:cxn modelId="{D1450054-B836-40DE-971B-D01461AD0A87}" type="presOf" srcId="{462A0DC5-CE22-4167-B9AB-882A57EDF1BB}" destId="{7D9E9E5A-9057-49D7-A4CC-37B9695A8CF4}" srcOrd="0" destOrd="0" presId="urn:microsoft.com/office/officeart/2005/8/layout/hChevron3"/>
    <dgm:cxn modelId="{2C078AAE-7716-486A-A2A2-AFB8E7897ED5}" srcId="{BFA21A28-BD19-40A9-B273-D23AEDB7227B}" destId="{E466D0BF-E921-4421-B534-00F2317A30E4}" srcOrd="3" destOrd="0" parTransId="{79CD2087-A906-47F2-AE93-75964ECE70CF}" sibTransId="{D9DFABF7-51A2-4020-8046-F11DD6AE0A6E}"/>
    <dgm:cxn modelId="{95014D60-D358-4538-8BD8-15CBDC7D1CF1}" srcId="{BFA21A28-BD19-40A9-B273-D23AEDB7227B}" destId="{3C082E58-C687-4167-831A-926E8E0EB559}" srcOrd="2" destOrd="0" parTransId="{4A2F6E08-1BD2-4BC5-A6EC-C16CFFEDB4F2}" sibTransId="{69E9E972-7595-4497-936E-9F7128937250}"/>
    <dgm:cxn modelId="{35244A37-A5B8-4058-ADAE-D134A7BEAF4D}" type="presOf" srcId="{BFA21A28-BD19-40A9-B273-D23AEDB7227B}" destId="{DDDB2C8A-1252-48DB-A22A-778CCB1280B5}" srcOrd="0" destOrd="0" presId="urn:microsoft.com/office/officeart/2005/8/layout/hChevron3"/>
    <dgm:cxn modelId="{4A435447-8031-4808-AE8D-560FEFC0EDD4}" type="presParOf" srcId="{DDDB2C8A-1252-48DB-A22A-778CCB1280B5}" destId="{7D9E9E5A-9057-49D7-A4CC-37B9695A8CF4}" srcOrd="0" destOrd="0" presId="urn:microsoft.com/office/officeart/2005/8/layout/hChevron3"/>
    <dgm:cxn modelId="{C13CE239-4416-421B-9066-113B66063A9B}" type="presParOf" srcId="{DDDB2C8A-1252-48DB-A22A-778CCB1280B5}" destId="{06E6F437-2BE9-4EAC-AED6-952216491C15}" srcOrd="1" destOrd="0" presId="urn:microsoft.com/office/officeart/2005/8/layout/hChevron3"/>
    <dgm:cxn modelId="{00781293-969C-4500-B63C-2CBF9A8BBCAD}" type="presParOf" srcId="{DDDB2C8A-1252-48DB-A22A-778CCB1280B5}" destId="{C84DABEF-47FA-4753-BC06-7DC9E2824E4C}" srcOrd="2" destOrd="0" presId="urn:microsoft.com/office/officeart/2005/8/layout/hChevron3"/>
    <dgm:cxn modelId="{7498A174-67D2-4291-9529-3C4D01DFC347}" type="presParOf" srcId="{DDDB2C8A-1252-48DB-A22A-778CCB1280B5}" destId="{5F1C26D2-5545-4FFD-9A4E-B8758523CFD0}" srcOrd="3" destOrd="0" presId="urn:microsoft.com/office/officeart/2005/8/layout/hChevron3"/>
    <dgm:cxn modelId="{60DC326E-56D2-4249-8841-88DA28CD8845}" type="presParOf" srcId="{DDDB2C8A-1252-48DB-A22A-778CCB1280B5}" destId="{D5D94E67-E7A5-48FF-9733-66FDC5287BA3}" srcOrd="4" destOrd="0" presId="urn:microsoft.com/office/officeart/2005/8/layout/hChevron3"/>
    <dgm:cxn modelId="{52EB1F45-B31D-4533-9D7A-33868AE0AABA}" type="presParOf" srcId="{DDDB2C8A-1252-48DB-A22A-778CCB1280B5}" destId="{62BFD820-4900-4BD6-83B0-193CBDCBDB6D}" srcOrd="5" destOrd="0" presId="urn:microsoft.com/office/officeart/2005/8/layout/hChevron3"/>
    <dgm:cxn modelId="{5442307E-B391-488F-B9CB-63656401B3DE}" type="presParOf" srcId="{DDDB2C8A-1252-48DB-A22A-778CCB1280B5}" destId="{5FA78D14-2869-4BBF-B06F-966D898B4898}" srcOrd="6" destOrd="0" presId="urn:microsoft.com/office/officeart/2005/8/layout/hChevro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9E9E5A-9057-49D7-A4CC-37B9695A8CF4}">
      <dsp:nvSpPr>
        <dsp:cNvPr id="0" name=""/>
        <dsp:cNvSpPr/>
      </dsp:nvSpPr>
      <dsp:spPr>
        <a:xfrm>
          <a:off x="1722" y="212576"/>
          <a:ext cx="1728405" cy="691362"/>
        </a:xfrm>
        <a:prstGeom prst="homePlate">
          <a:avLst/>
        </a:prstGeom>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072" tIns="30480" rIns="52072" bIns="30480" numCol="1" spcCol="1270" anchor="ctr" anchorCtr="0">
          <a:noAutofit/>
        </a:bodyPr>
        <a:lstStyle/>
        <a:p>
          <a:pPr marL="0" lvl="0" indent="0" algn="ctr" defTabSz="533400">
            <a:lnSpc>
              <a:spcPct val="90000"/>
            </a:lnSpc>
            <a:spcBef>
              <a:spcPct val="0"/>
            </a:spcBef>
            <a:spcAft>
              <a:spcPct val="35000"/>
            </a:spcAft>
            <a:buNone/>
          </a:pPr>
          <a:r>
            <a:rPr lang="en-GB" sz="1200" kern="1200" noProof="0" dirty="0">
              <a:solidFill>
                <a:prstClr val="white"/>
              </a:solidFill>
              <a:latin typeface="Trebuchet MS" panose="020B0603020202020204" pitchFamily="34" charset="0"/>
              <a:ea typeface="+mn-ea"/>
              <a:cs typeface="+mn-cs"/>
            </a:rPr>
            <a:t>Catchment</a:t>
          </a:r>
        </a:p>
        <a:p>
          <a:pPr marL="0" lvl="0" indent="0" algn="ctr" defTabSz="533400">
            <a:lnSpc>
              <a:spcPct val="90000"/>
            </a:lnSpc>
            <a:spcBef>
              <a:spcPct val="0"/>
            </a:spcBef>
            <a:spcAft>
              <a:spcPct val="35000"/>
            </a:spcAft>
            <a:buNone/>
          </a:pPr>
          <a:r>
            <a:rPr lang="it-IT" sz="1200" kern="1200" dirty="0" err="1">
              <a:solidFill>
                <a:prstClr val="white"/>
              </a:solidFill>
              <a:latin typeface="Trebuchet MS" panose="020B0603020202020204" pitchFamily="34" charset="0"/>
              <a:ea typeface="+mn-ea"/>
              <a:cs typeface="+mn-cs"/>
            </a:rPr>
            <a:t>Rooftop</a:t>
          </a:r>
          <a:endParaRPr lang="en-GB" sz="1200" kern="1200" noProof="0" dirty="0">
            <a:solidFill>
              <a:prstClr val="white"/>
            </a:solidFill>
            <a:latin typeface="Trebuchet MS" panose="020B0603020202020204" pitchFamily="34" charset="0"/>
            <a:ea typeface="+mn-ea"/>
            <a:cs typeface="+mn-cs"/>
          </a:endParaRPr>
        </a:p>
      </dsp:txBody>
      <dsp:txXfrm>
        <a:off x="1722" y="212576"/>
        <a:ext cx="1555565" cy="691362"/>
      </dsp:txXfrm>
    </dsp:sp>
    <dsp:sp modelId="{C84DABEF-47FA-4753-BC06-7DC9E2824E4C}">
      <dsp:nvSpPr>
        <dsp:cNvPr id="0" name=""/>
        <dsp:cNvSpPr/>
      </dsp:nvSpPr>
      <dsp:spPr>
        <a:xfrm>
          <a:off x="1384446" y="212576"/>
          <a:ext cx="1728405" cy="69136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it-IT" sz="1200" kern="1200" dirty="0">
              <a:latin typeface="Trebuchet MS" panose="020B0603020202020204" pitchFamily="34" charset="0"/>
            </a:rPr>
            <a:t>Conduit</a:t>
          </a:r>
        </a:p>
        <a:p>
          <a:pPr lvl="0" algn="ctr" defTabSz="533400">
            <a:lnSpc>
              <a:spcPct val="90000"/>
            </a:lnSpc>
            <a:spcBef>
              <a:spcPct val="0"/>
            </a:spcBef>
            <a:spcAft>
              <a:spcPct val="35000"/>
            </a:spcAft>
          </a:pPr>
          <a:r>
            <a:rPr lang="it-IT" sz="1200" kern="1200" dirty="0">
              <a:latin typeface="Trebuchet MS" panose="020B0603020202020204" pitchFamily="34" charset="0"/>
            </a:rPr>
            <a:t> PVC or </a:t>
          </a:r>
          <a:r>
            <a:rPr lang="it-IT" sz="1200" kern="1200" dirty="0" err="1">
              <a:latin typeface="Trebuchet MS" panose="020B0603020202020204" pitchFamily="34" charset="0"/>
            </a:rPr>
            <a:t>other</a:t>
          </a:r>
          <a:endParaRPr lang="it-IT" sz="1200" kern="1200" dirty="0">
            <a:latin typeface="Trebuchet MS" panose="020B0603020202020204" pitchFamily="34" charset="0"/>
          </a:endParaRPr>
        </a:p>
      </dsp:txBody>
      <dsp:txXfrm>
        <a:off x="1730127" y="212576"/>
        <a:ext cx="1037043" cy="691362"/>
      </dsp:txXfrm>
    </dsp:sp>
    <dsp:sp modelId="{D5D94E67-E7A5-48FF-9733-66FDC5287BA3}">
      <dsp:nvSpPr>
        <dsp:cNvPr id="0" name=""/>
        <dsp:cNvSpPr/>
      </dsp:nvSpPr>
      <dsp:spPr>
        <a:xfrm>
          <a:off x="2767170" y="212576"/>
          <a:ext cx="1728405" cy="69136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it-IT" sz="1200" kern="1200" dirty="0">
              <a:latin typeface="Trebuchet MS" panose="020B0603020202020204" pitchFamily="34" charset="0"/>
            </a:rPr>
            <a:t>Filter</a:t>
          </a:r>
        </a:p>
        <a:p>
          <a:pPr lvl="0" algn="ctr" defTabSz="533400">
            <a:lnSpc>
              <a:spcPct val="90000"/>
            </a:lnSpc>
            <a:spcBef>
              <a:spcPct val="0"/>
            </a:spcBef>
            <a:spcAft>
              <a:spcPct val="35000"/>
            </a:spcAft>
          </a:pPr>
          <a:r>
            <a:rPr lang="it-IT" sz="1200" kern="1200" dirty="0">
              <a:latin typeface="Trebuchet MS" panose="020B0603020202020204" pitchFamily="34" charset="0"/>
            </a:rPr>
            <a:t>Mesh</a:t>
          </a:r>
        </a:p>
      </dsp:txBody>
      <dsp:txXfrm>
        <a:off x="3112851" y="212576"/>
        <a:ext cx="1037043" cy="691362"/>
      </dsp:txXfrm>
    </dsp:sp>
    <dsp:sp modelId="{5FA78D14-2869-4BBF-B06F-966D898B4898}">
      <dsp:nvSpPr>
        <dsp:cNvPr id="0" name=""/>
        <dsp:cNvSpPr/>
      </dsp:nvSpPr>
      <dsp:spPr>
        <a:xfrm>
          <a:off x="4149895" y="63169"/>
          <a:ext cx="1728405" cy="990175"/>
        </a:xfrm>
        <a:prstGeom prst="chevron">
          <a:avLst/>
        </a:prstGeom>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072" tIns="30480" rIns="52072" bIns="30480" numCol="1" spcCol="1270" anchor="ctr" anchorCtr="0">
          <a:noAutofit/>
        </a:bodyPr>
        <a:lstStyle/>
        <a:p>
          <a:pPr marL="0" lvl="0" indent="0" algn="ctr" defTabSz="622300">
            <a:lnSpc>
              <a:spcPct val="90000"/>
            </a:lnSpc>
            <a:spcBef>
              <a:spcPct val="0"/>
            </a:spcBef>
            <a:spcAft>
              <a:spcPct val="35000"/>
            </a:spcAft>
            <a:tabLst/>
          </a:pPr>
          <a:endParaRPr lang="it-IT" sz="1400" kern="1200" dirty="0">
            <a:latin typeface="Trebuchet MS" panose="020B0603020202020204" pitchFamily="34" charset="0"/>
          </a:endParaRPr>
        </a:p>
      </dsp:txBody>
      <dsp:txXfrm>
        <a:off x="4644983" y="63169"/>
        <a:ext cx="738230" cy="9901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9E9E5A-9057-49D7-A4CC-37B9695A8CF4}">
      <dsp:nvSpPr>
        <dsp:cNvPr id="0" name=""/>
        <dsp:cNvSpPr/>
      </dsp:nvSpPr>
      <dsp:spPr>
        <a:xfrm>
          <a:off x="1722" y="212576"/>
          <a:ext cx="1728405" cy="691362"/>
        </a:xfrm>
        <a:prstGeom prst="homePlate">
          <a:avLst/>
        </a:prstGeom>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072" tIns="30480" rIns="52072" bIns="30480" numCol="1" spcCol="1270" anchor="ctr" anchorCtr="0">
          <a:noAutofit/>
        </a:bodyPr>
        <a:lstStyle/>
        <a:p>
          <a:pPr marL="0" lvl="0" indent="0" algn="ctr" defTabSz="533400">
            <a:lnSpc>
              <a:spcPct val="90000"/>
            </a:lnSpc>
            <a:spcBef>
              <a:spcPct val="0"/>
            </a:spcBef>
            <a:spcAft>
              <a:spcPct val="35000"/>
            </a:spcAft>
            <a:buNone/>
          </a:pPr>
          <a:r>
            <a:rPr lang="en-GB" sz="1200" kern="1200" noProof="0" dirty="0">
              <a:solidFill>
                <a:prstClr val="white"/>
              </a:solidFill>
              <a:latin typeface="Trebuchet MS" panose="020B0603020202020204" pitchFamily="34" charset="0"/>
              <a:ea typeface="+mn-ea"/>
              <a:cs typeface="+mn-cs"/>
            </a:rPr>
            <a:t>Catchment</a:t>
          </a:r>
        </a:p>
        <a:p>
          <a:pPr marL="0" lvl="0" indent="0" algn="ctr" defTabSz="533400">
            <a:lnSpc>
              <a:spcPct val="90000"/>
            </a:lnSpc>
            <a:spcBef>
              <a:spcPct val="0"/>
            </a:spcBef>
            <a:spcAft>
              <a:spcPct val="35000"/>
            </a:spcAft>
            <a:buNone/>
          </a:pPr>
          <a:r>
            <a:rPr lang="it-IT" sz="1200" kern="1200" dirty="0" err="1">
              <a:solidFill>
                <a:prstClr val="white"/>
              </a:solidFill>
              <a:latin typeface="Trebuchet MS" panose="020B0603020202020204" pitchFamily="34" charset="0"/>
              <a:ea typeface="+mn-ea"/>
              <a:cs typeface="+mn-cs"/>
            </a:rPr>
            <a:t>Rooftop</a:t>
          </a:r>
          <a:endParaRPr lang="en-GB" sz="1200" kern="1200" noProof="0" dirty="0">
            <a:solidFill>
              <a:prstClr val="white"/>
            </a:solidFill>
            <a:latin typeface="Trebuchet MS" panose="020B0603020202020204" pitchFamily="34" charset="0"/>
            <a:ea typeface="+mn-ea"/>
            <a:cs typeface="+mn-cs"/>
          </a:endParaRPr>
        </a:p>
      </dsp:txBody>
      <dsp:txXfrm>
        <a:off x="1722" y="212576"/>
        <a:ext cx="1555565" cy="691362"/>
      </dsp:txXfrm>
    </dsp:sp>
    <dsp:sp modelId="{C84DABEF-47FA-4753-BC06-7DC9E2824E4C}">
      <dsp:nvSpPr>
        <dsp:cNvPr id="0" name=""/>
        <dsp:cNvSpPr/>
      </dsp:nvSpPr>
      <dsp:spPr>
        <a:xfrm>
          <a:off x="1384446" y="212576"/>
          <a:ext cx="1728405" cy="69136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it-IT" sz="1200" kern="1200" dirty="0">
              <a:latin typeface="Trebuchet MS" panose="020B0603020202020204" pitchFamily="34" charset="0"/>
            </a:rPr>
            <a:t>Conduit</a:t>
          </a:r>
        </a:p>
        <a:p>
          <a:pPr lvl="0" algn="ctr" defTabSz="533400">
            <a:lnSpc>
              <a:spcPct val="90000"/>
            </a:lnSpc>
            <a:spcBef>
              <a:spcPct val="0"/>
            </a:spcBef>
            <a:spcAft>
              <a:spcPct val="35000"/>
            </a:spcAft>
          </a:pPr>
          <a:r>
            <a:rPr lang="it-IT" sz="1200" kern="1200" dirty="0">
              <a:latin typeface="Trebuchet MS" panose="020B0603020202020204" pitchFamily="34" charset="0"/>
            </a:rPr>
            <a:t> PVC or </a:t>
          </a:r>
          <a:r>
            <a:rPr lang="it-IT" sz="1200" kern="1200" dirty="0" err="1">
              <a:latin typeface="Trebuchet MS" panose="020B0603020202020204" pitchFamily="34" charset="0"/>
            </a:rPr>
            <a:t>other</a:t>
          </a:r>
          <a:endParaRPr lang="it-IT" sz="1200" kern="1200" dirty="0">
            <a:latin typeface="Trebuchet MS" panose="020B0603020202020204" pitchFamily="34" charset="0"/>
          </a:endParaRPr>
        </a:p>
      </dsp:txBody>
      <dsp:txXfrm>
        <a:off x="1730127" y="212576"/>
        <a:ext cx="1037043" cy="691362"/>
      </dsp:txXfrm>
    </dsp:sp>
    <dsp:sp modelId="{D5D94E67-E7A5-48FF-9733-66FDC5287BA3}">
      <dsp:nvSpPr>
        <dsp:cNvPr id="0" name=""/>
        <dsp:cNvSpPr/>
      </dsp:nvSpPr>
      <dsp:spPr>
        <a:xfrm>
          <a:off x="2767170" y="212576"/>
          <a:ext cx="1728405" cy="69136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it-IT" sz="1200" kern="1200" dirty="0">
              <a:latin typeface="Trebuchet MS" panose="020B0603020202020204" pitchFamily="34" charset="0"/>
            </a:rPr>
            <a:t>Filter</a:t>
          </a:r>
        </a:p>
        <a:p>
          <a:pPr lvl="0" algn="ctr" defTabSz="533400">
            <a:lnSpc>
              <a:spcPct val="90000"/>
            </a:lnSpc>
            <a:spcBef>
              <a:spcPct val="0"/>
            </a:spcBef>
            <a:spcAft>
              <a:spcPct val="35000"/>
            </a:spcAft>
          </a:pPr>
          <a:r>
            <a:rPr lang="it-IT" sz="1200" kern="1200" dirty="0">
              <a:latin typeface="Trebuchet MS" panose="020B0603020202020204" pitchFamily="34" charset="0"/>
            </a:rPr>
            <a:t>Mesh</a:t>
          </a:r>
        </a:p>
      </dsp:txBody>
      <dsp:txXfrm>
        <a:off x="3112851" y="212576"/>
        <a:ext cx="1037043" cy="691362"/>
      </dsp:txXfrm>
    </dsp:sp>
    <dsp:sp modelId="{5FA78D14-2869-4BBF-B06F-966D898B4898}">
      <dsp:nvSpPr>
        <dsp:cNvPr id="0" name=""/>
        <dsp:cNvSpPr/>
      </dsp:nvSpPr>
      <dsp:spPr>
        <a:xfrm>
          <a:off x="4149895" y="63169"/>
          <a:ext cx="1728405" cy="990175"/>
        </a:xfrm>
        <a:prstGeom prst="chevron">
          <a:avLst/>
        </a:prstGeom>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072" tIns="30480" rIns="52072" bIns="30480" numCol="1" spcCol="1270" anchor="ctr" anchorCtr="0">
          <a:noAutofit/>
        </a:bodyPr>
        <a:lstStyle/>
        <a:p>
          <a:pPr marL="0" lvl="0" indent="0" algn="ctr" defTabSz="622300">
            <a:lnSpc>
              <a:spcPct val="90000"/>
            </a:lnSpc>
            <a:spcBef>
              <a:spcPct val="0"/>
            </a:spcBef>
            <a:spcAft>
              <a:spcPct val="35000"/>
            </a:spcAft>
            <a:tabLst/>
          </a:pPr>
          <a:endParaRPr lang="it-IT" sz="1400" kern="1200" dirty="0">
            <a:latin typeface="Trebuchet MS" panose="020B0603020202020204" pitchFamily="34" charset="0"/>
          </a:endParaRPr>
        </a:p>
      </dsp:txBody>
      <dsp:txXfrm>
        <a:off x="4644983" y="63169"/>
        <a:ext cx="738230" cy="990175"/>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92E356-C246-440A-8C48-BBD403AE92FC}" type="datetimeFigureOut">
              <a:rPr lang="it-IT" smtClean="0"/>
              <a:t>26/11/2019</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14DAFF-9D7B-48DC-BB74-215FD56D008F}" type="slidenum">
              <a:rPr lang="it-IT" smtClean="0"/>
              <a:t>‹#›</a:t>
            </a:fld>
            <a:endParaRPr lang="it-IT"/>
          </a:p>
        </p:txBody>
      </p:sp>
    </p:spTree>
    <p:extLst>
      <p:ext uri="{BB962C8B-B14F-4D97-AF65-F5344CB8AC3E}">
        <p14:creationId xmlns:p14="http://schemas.microsoft.com/office/powerpoint/2010/main" val="2014277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fr-BE" dirty="0"/>
          </a:p>
        </p:txBody>
      </p:sp>
      <p:sp>
        <p:nvSpPr>
          <p:cNvPr id="4" name="Marcador de número de diapositiva 3"/>
          <p:cNvSpPr>
            <a:spLocks noGrp="1"/>
          </p:cNvSpPr>
          <p:nvPr>
            <p:ph type="sldNum" sz="quarter" idx="10"/>
          </p:nvPr>
        </p:nvSpPr>
        <p:spPr/>
        <p:txBody>
          <a:bodyPr/>
          <a:lstStyle/>
          <a:p>
            <a:fld id="{651FE5D4-4C9C-49AB-8FD2-860FB569E349}" type="slidenum">
              <a:rPr lang="fr-BE" smtClean="0"/>
              <a:pPr/>
              <a:t>1</a:t>
            </a:fld>
            <a:endParaRPr lang="fr-BE"/>
          </a:p>
        </p:txBody>
      </p:sp>
    </p:spTree>
    <p:extLst>
      <p:ext uri="{BB962C8B-B14F-4D97-AF65-F5344CB8AC3E}">
        <p14:creationId xmlns:p14="http://schemas.microsoft.com/office/powerpoint/2010/main" val="3717463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Difference between subsurface dams and sand dams</a:t>
            </a:r>
          </a:p>
          <a:p>
            <a:r>
              <a:rPr lang="en-US" sz="1200" b="0" i="0" kern="1200" dirty="0" smtClean="0">
                <a:solidFill>
                  <a:schemeClr val="tx1"/>
                </a:solidFill>
                <a:effectLst/>
                <a:latin typeface="+mn-lt"/>
                <a:ea typeface="+mn-ea"/>
                <a:cs typeface="+mn-cs"/>
              </a:rPr>
              <a:t>Factsheet Block Body</a:t>
            </a:r>
          </a:p>
          <a:p>
            <a:r>
              <a:rPr lang="en-US" sz="1200" b="0" i="0" kern="1200" dirty="0" smtClean="0">
                <a:solidFill>
                  <a:schemeClr val="tx1"/>
                </a:solidFill>
                <a:effectLst/>
                <a:latin typeface="+mn-lt"/>
                <a:ea typeface="+mn-ea"/>
                <a:cs typeface="+mn-cs"/>
              </a:rPr>
              <a:t>(Adapted from VSF 2006)</a:t>
            </a:r>
          </a:p>
          <a:p>
            <a:r>
              <a:rPr lang="en-US" sz="1200" b="0" i="0" kern="1200" dirty="0" smtClean="0">
                <a:solidFill>
                  <a:schemeClr val="tx1"/>
                </a:solidFill>
                <a:effectLst/>
                <a:latin typeface="+mn-lt"/>
                <a:ea typeface="+mn-ea"/>
                <a:cs typeface="+mn-cs"/>
              </a:rPr>
              <a:t>As becomes clear from the figures, the general principle of sand storage dams and subsurface dams is similar. In general, sand dams are used when the topographical gradient is high and subsurface dams are used when the topographical gradient is low. If the impervious layer lies near the surface, the storage capacity of the basin will be low. A sand storage dam will enlarge the storage, while a subsurface dam only uses the storage capacity under the surface. When the river is narrow and has high embankments, the storage capacity of a sand storage dam can easily be enlarged. The embankments provide a good anchoring possibility.</a:t>
            </a:r>
          </a:p>
          <a:p>
            <a:r>
              <a:rPr lang="en-US" sz="1200" b="1" i="0" kern="1200" dirty="0" smtClean="0">
                <a:solidFill>
                  <a:schemeClr val="tx1"/>
                </a:solidFill>
                <a:effectLst/>
                <a:latin typeface="+mn-lt"/>
                <a:ea typeface="+mn-ea"/>
                <a:cs typeface="+mn-cs"/>
              </a:rPr>
              <a:t>Cost consideration</a:t>
            </a:r>
          </a:p>
          <a:p>
            <a:r>
              <a:rPr lang="en-US" sz="1200" b="0" i="0" kern="1200" dirty="0" smtClean="0">
                <a:solidFill>
                  <a:schemeClr val="tx1"/>
                </a:solidFill>
                <a:effectLst/>
                <a:latin typeface="+mn-lt"/>
                <a:ea typeface="+mn-ea"/>
                <a:cs typeface="+mn-cs"/>
              </a:rPr>
              <a:t>Factsheet Block Body</a:t>
            </a:r>
          </a:p>
          <a:p>
            <a:r>
              <a:rPr lang="en-US" sz="1200" b="0" i="0" kern="1200" dirty="0" smtClean="0">
                <a:solidFill>
                  <a:schemeClr val="tx1"/>
                </a:solidFill>
                <a:effectLst/>
                <a:latin typeface="+mn-lt"/>
                <a:ea typeface="+mn-ea"/>
                <a:cs typeface="+mn-cs"/>
              </a:rPr>
              <a:t>The cost of an average sand dam with a minimum life span of 50 years and storage of at least 2.000 m</a:t>
            </a:r>
            <a:r>
              <a:rPr lang="en-US" sz="1200" b="0" i="0" kern="1200" baseline="30000" dirty="0" smtClean="0">
                <a:solidFill>
                  <a:schemeClr val="tx1"/>
                </a:solidFill>
                <a:effectLst/>
                <a:latin typeface="+mn-lt"/>
                <a:ea typeface="+mn-ea"/>
                <a:cs typeface="+mn-cs"/>
              </a:rPr>
              <a:t>3 </a:t>
            </a:r>
            <a:r>
              <a:rPr lang="en-US" sz="1200" b="0" i="0" kern="1200" dirty="0" smtClean="0">
                <a:solidFill>
                  <a:schemeClr val="tx1"/>
                </a:solidFill>
                <a:effectLst/>
                <a:latin typeface="+mn-lt"/>
                <a:ea typeface="+mn-ea"/>
                <a:cs typeface="+mn-cs"/>
              </a:rPr>
              <a:t>is about US$ 7.500 (2-4 meters height and 20 meters length; example from Kenya; see case studies in RAIN </a:t>
            </a:r>
            <a:r>
              <a:rPr lang="en-US" sz="1200" b="0" i="0" kern="1200" dirty="0" err="1" smtClean="0">
                <a:solidFill>
                  <a:schemeClr val="tx1"/>
                </a:solidFill>
                <a:effectLst/>
                <a:latin typeface="+mn-lt"/>
                <a:ea typeface="+mn-ea"/>
                <a:cs typeface="+mn-cs"/>
              </a:rPr>
              <a:t>n.y.</a:t>
            </a:r>
            <a:r>
              <a:rPr lang="en-US" sz="1200" b="0" i="0" kern="1200" dirty="0" smtClean="0">
                <a:solidFill>
                  <a:schemeClr val="tx1"/>
                </a:solidFill>
                <a:effectLst/>
                <a:latin typeface="+mn-lt"/>
                <a:ea typeface="+mn-ea"/>
                <a:cs typeface="+mn-cs"/>
              </a:rPr>
              <a:t>). In the case study of Kenya the community covered about 40% of the overall construction costs by being involved in the construction of sand storage dams by provision of </a:t>
            </a:r>
            <a:r>
              <a:rPr lang="en-US" sz="1200" b="0" i="0" kern="1200" dirty="0" err="1" smtClean="0">
                <a:solidFill>
                  <a:schemeClr val="tx1"/>
                </a:solidFill>
                <a:effectLst/>
                <a:latin typeface="+mn-lt"/>
                <a:ea typeface="+mn-ea"/>
                <a:cs typeface="+mn-cs"/>
              </a:rPr>
              <a:t>labour</a:t>
            </a:r>
            <a:r>
              <a:rPr lang="en-US" sz="1200" b="0" i="0" kern="1200" dirty="0" smtClean="0">
                <a:solidFill>
                  <a:schemeClr val="tx1"/>
                </a:solidFill>
                <a:effectLst/>
                <a:latin typeface="+mn-lt"/>
                <a:ea typeface="+mn-ea"/>
                <a:cs typeface="+mn-cs"/>
              </a:rPr>
              <a:t> and raw materials through sand dam management groups (RAIN </a:t>
            </a:r>
            <a:r>
              <a:rPr lang="en-US" sz="1200" b="0" i="0" kern="1200" dirty="0" err="1" smtClean="0">
                <a:solidFill>
                  <a:schemeClr val="tx1"/>
                </a:solidFill>
                <a:effectLst/>
                <a:latin typeface="+mn-lt"/>
                <a:ea typeface="+mn-ea"/>
                <a:cs typeface="+mn-cs"/>
              </a:rPr>
              <a:t>n.y.</a:t>
            </a:r>
            <a:r>
              <a:rPr lang="en-US" sz="1200" b="0" i="0" kern="1200" dirty="0" smtClean="0">
                <a:solidFill>
                  <a:schemeClr val="tx1"/>
                </a:solidFill>
                <a:effectLst/>
                <a:latin typeface="+mn-lt"/>
                <a:ea typeface="+mn-ea"/>
                <a:cs typeface="+mn-cs"/>
              </a:rPr>
              <a:t>).</a:t>
            </a:r>
          </a:p>
          <a:p>
            <a:r>
              <a:rPr lang="en-US" sz="1200" b="0" i="0" kern="1200" dirty="0" smtClean="0">
                <a:solidFill>
                  <a:schemeClr val="tx1"/>
                </a:solidFill>
                <a:effectLst/>
                <a:latin typeface="+mn-lt"/>
                <a:ea typeface="+mn-ea"/>
                <a:cs typeface="+mn-cs"/>
              </a:rPr>
              <a:t>According to NISSEN-PETERSEN (2006), subsurface dams are less expensive and easier to maintain than sand dams, but do have less capacity. Subsurface dams, basically made out of clay, were constructed in Kenya, with a capacity of 425 to 1342 m</a:t>
            </a:r>
            <a:r>
              <a:rPr lang="en-US" sz="1200" b="0" i="0" kern="1200" baseline="30000" dirty="0" smtClean="0">
                <a:solidFill>
                  <a:schemeClr val="tx1"/>
                </a:solidFill>
                <a:effectLst/>
                <a:latin typeface="+mn-lt"/>
                <a:ea typeface="+mn-ea"/>
                <a:cs typeface="+mn-cs"/>
              </a:rPr>
              <a:t>3</a:t>
            </a:r>
            <a:r>
              <a:rPr lang="en-US" sz="1200" b="0" i="0" kern="1200" dirty="0" smtClean="0">
                <a:solidFill>
                  <a:schemeClr val="tx1"/>
                </a:solidFill>
                <a:effectLst/>
                <a:latin typeface="+mn-lt"/>
                <a:ea typeface="+mn-ea"/>
                <a:cs typeface="+mn-cs"/>
              </a:rPr>
              <a:t> and at a cost of 900 to USD1600 (VSF 2006).</a:t>
            </a:r>
          </a:p>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10</a:t>
            </a:fld>
            <a:endParaRPr lang="fr-BE"/>
          </a:p>
        </p:txBody>
      </p:sp>
    </p:spTree>
    <p:extLst>
      <p:ext uri="{BB962C8B-B14F-4D97-AF65-F5344CB8AC3E}">
        <p14:creationId xmlns:p14="http://schemas.microsoft.com/office/powerpoint/2010/main" val="305402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Sand dams and subsurface dams (both some times called more general groundwater dams) store water under the ground. A sand dam is a small dam build above ground and into the riverbed of a seasonal sand river. Sand accumulates upstream of the dam, resulting in additional groundwater storage capacity. Similar to sand dam a subsurface dam obstructs the groundwater flow of an aquifer and stores water below ground level. Sand and subsurface dams are suitable for rural areas with semi-arid climate in order to store only seasonal available water to be used in dry periods for livestock, minor irrigation as well as for domestic use. They can be built with locally available material and </a:t>
            </a:r>
            <a:r>
              <a:rPr lang="en-US" sz="1200" b="1" i="0" kern="1200" dirty="0" err="1" smtClean="0">
                <a:solidFill>
                  <a:schemeClr val="tx1"/>
                </a:solidFill>
                <a:effectLst/>
                <a:latin typeface="+mn-lt"/>
                <a:ea typeface="+mn-ea"/>
                <a:cs typeface="+mn-cs"/>
              </a:rPr>
              <a:t>labour</a:t>
            </a:r>
            <a:r>
              <a:rPr lang="en-US" sz="1200" b="1" i="0" kern="1200" dirty="0" smtClean="0">
                <a:solidFill>
                  <a:schemeClr val="tx1"/>
                </a:solidFill>
                <a:effectLst/>
                <a:latin typeface="+mn-lt"/>
                <a:ea typeface="+mn-ea"/>
                <a:cs typeface="+mn-cs"/>
              </a:rPr>
              <a:t> but building a dam still requires relatively high investments, is </a:t>
            </a:r>
            <a:r>
              <a:rPr lang="en-US" sz="1200" b="1" i="0" kern="1200" dirty="0" err="1" smtClean="0">
                <a:solidFill>
                  <a:schemeClr val="tx1"/>
                </a:solidFill>
                <a:effectLst/>
                <a:latin typeface="+mn-lt"/>
                <a:ea typeface="+mn-ea"/>
                <a:cs typeface="+mn-cs"/>
              </a:rPr>
              <a:t>labour</a:t>
            </a:r>
            <a:r>
              <a:rPr lang="en-US" sz="1200" b="1" i="0" kern="1200" dirty="0" smtClean="0">
                <a:solidFill>
                  <a:schemeClr val="tx1"/>
                </a:solidFill>
                <a:effectLst/>
                <a:latin typeface="+mn-lt"/>
                <a:ea typeface="+mn-ea"/>
                <a:cs typeface="+mn-cs"/>
              </a:rPr>
              <a:t> intensive and specific expertise is needed.</a:t>
            </a:r>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11</a:t>
            </a:fld>
            <a:endParaRPr lang="fr-BE"/>
          </a:p>
        </p:txBody>
      </p:sp>
    </p:spTree>
    <p:extLst>
      <p:ext uri="{BB962C8B-B14F-4D97-AF65-F5344CB8AC3E}">
        <p14:creationId xmlns:p14="http://schemas.microsoft.com/office/powerpoint/2010/main" val="2525116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12</a:t>
            </a:fld>
            <a:endParaRPr lang="fr-BE"/>
          </a:p>
        </p:txBody>
      </p:sp>
    </p:spTree>
    <p:extLst>
      <p:ext uri="{BB962C8B-B14F-4D97-AF65-F5344CB8AC3E}">
        <p14:creationId xmlns:p14="http://schemas.microsoft.com/office/powerpoint/2010/main" val="2966310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13</a:t>
            </a:fld>
            <a:endParaRPr lang="fr-BE"/>
          </a:p>
        </p:txBody>
      </p:sp>
    </p:spTree>
    <p:extLst>
      <p:ext uri="{BB962C8B-B14F-4D97-AF65-F5344CB8AC3E}">
        <p14:creationId xmlns:p14="http://schemas.microsoft.com/office/powerpoint/2010/main" val="4034827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14</a:t>
            </a:fld>
            <a:endParaRPr lang="fr-BE"/>
          </a:p>
        </p:txBody>
      </p:sp>
    </p:spTree>
    <p:extLst>
      <p:ext uri="{BB962C8B-B14F-4D97-AF65-F5344CB8AC3E}">
        <p14:creationId xmlns:p14="http://schemas.microsoft.com/office/powerpoint/2010/main" val="4076520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15</a:t>
            </a:fld>
            <a:endParaRPr lang="fr-BE"/>
          </a:p>
        </p:txBody>
      </p:sp>
    </p:spTree>
    <p:extLst>
      <p:ext uri="{BB962C8B-B14F-4D97-AF65-F5344CB8AC3E}">
        <p14:creationId xmlns:p14="http://schemas.microsoft.com/office/powerpoint/2010/main" val="362688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16</a:t>
            </a:fld>
            <a:endParaRPr lang="fr-BE"/>
          </a:p>
        </p:txBody>
      </p:sp>
    </p:spTree>
    <p:extLst>
      <p:ext uri="{BB962C8B-B14F-4D97-AF65-F5344CB8AC3E}">
        <p14:creationId xmlns:p14="http://schemas.microsoft.com/office/powerpoint/2010/main" val="1217496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17</a:t>
            </a:fld>
            <a:endParaRPr lang="fr-BE"/>
          </a:p>
        </p:txBody>
      </p:sp>
    </p:spTree>
    <p:extLst>
      <p:ext uri="{BB962C8B-B14F-4D97-AF65-F5344CB8AC3E}">
        <p14:creationId xmlns:p14="http://schemas.microsoft.com/office/powerpoint/2010/main" val="705845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a:t>
            </a:r>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a:t>
            </a:fld>
            <a:endParaRPr lang="fr-BE"/>
          </a:p>
        </p:txBody>
      </p:sp>
    </p:spTree>
    <p:extLst>
      <p:ext uri="{BB962C8B-B14F-4D97-AF65-F5344CB8AC3E}">
        <p14:creationId xmlns:p14="http://schemas.microsoft.com/office/powerpoint/2010/main" val="1713887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3</a:t>
            </a:fld>
            <a:endParaRPr lang="fr-BE"/>
          </a:p>
        </p:txBody>
      </p:sp>
    </p:spTree>
    <p:extLst>
      <p:ext uri="{BB962C8B-B14F-4D97-AF65-F5344CB8AC3E}">
        <p14:creationId xmlns:p14="http://schemas.microsoft.com/office/powerpoint/2010/main" val="213931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4</a:t>
            </a:fld>
            <a:endParaRPr lang="fr-BE"/>
          </a:p>
        </p:txBody>
      </p:sp>
    </p:spTree>
    <p:extLst>
      <p:ext uri="{BB962C8B-B14F-4D97-AF65-F5344CB8AC3E}">
        <p14:creationId xmlns:p14="http://schemas.microsoft.com/office/powerpoint/2010/main" val="1816513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5</a:t>
            </a:fld>
            <a:endParaRPr lang="fr-BE"/>
          </a:p>
        </p:txBody>
      </p:sp>
    </p:spTree>
    <p:extLst>
      <p:ext uri="{BB962C8B-B14F-4D97-AF65-F5344CB8AC3E}">
        <p14:creationId xmlns:p14="http://schemas.microsoft.com/office/powerpoint/2010/main" val="2722271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6</a:t>
            </a:fld>
            <a:endParaRPr lang="fr-BE"/>
          </a:p>
        </p:txBody>
      </p:sp>
    </p:spTree>
    <p:extLst>
      <p:ext uri="{BB962C8B-B14F-4D97-AF65-F5344CB8AC3E}">
        <p14:creationId xmlns:p14="http://schemas.microsoft.com/office/powerpoint/2010/main" val="2195624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7</a:t>
            </a:fld>
            <a:endParaRPr lang="fr-BE"/>
          </a:p>
        </p:txBody>
      </p:sp>
    </p:spTree>
    <p:extLst>
      <p:ext uri="{BB962C8B-B14F-4D97-AF65-F5344CB8AC3E}">
        <p14:creationId xmlns:p14="http://schemas.microsoft.com/office/powerpoint/2010/main" val="3834453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8</a:t>
            </a:fld>
            <a:endParaRPr lang="fr-BE"/>
          </a:p>
        </p:txBody>
      </p:sp>
    </p:spTree>
    <p:extLst>
      <p:ext uri="{BB962C8B-B14F-4D97-AF65-F5344CB8AC3E}">
        <p14:creationId xmlns:p14="http://schemas.microsoft.com/office/powerpoint/2010/main" val="6980245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9</a:t>
            </a:fld>
            <a:endParaRPr lang="fr-BE"/>
          </a:p>
        </p:txBody>
      </p:sp>
    </p:spTree>
    <p:extLst>
      <p:ext uri="{BB962C8B-B14F-4D97-AF65-F5344CB8AC3E}">
        <p14:creationId xmlns:p14="http://schemas.microsoft.com/office/powerpoint/2010/main" val="1854805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25583A3-67C6-4872-AAF6-C4254E9740A6}"/>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D23B96BB-A644-4F87-BD4D-10F2950ED4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BB414FDD-C3A8-47CC-AE0B-506243CC5146}"/>
              </a:ext>
            </a:extLst>
          </p:cNvPr>
          <p:cNvSpPr>
            <a:spLocks noGrp="1"/>
          </p:cNvSpPr>
          <p:nvPr>
            <p:ph type="dt" sz="half" idx="10"/>
          </p:nvPr>
        </p:nvSpPr>
        <p:spPr/>
        <p:txBody>
          <a:bodyPr/>
          <a:lstStyle/>
          <a:p>
            <a:fld id="{C78DD926-77D4-40FB-84D0-EB51607C9856}" type="datetimeFigureOut">
              <a:rPr lang="it-IT" smtClean="0"/>
              <a:t>26/11/2019</a:t>
            </a:fld>
            <a:endParaRPr lang="it-IT"/>
          </a:p>
        </p:txBody>
      </p:sp>
      <p:sp>
        <p:nvSpPr>
          <p:cNvPr id="5" name="Segnaposto piè di pagina 4">
            <a:extLst>
              <a:ext uri="{FF2B5EF4-FFF2-40B4-BE49-F238E27FC236}">
                <a16:creationId xmlns:a16="http://schemas.microsoft.com/office/drawing/2014/main" id="{81E938A7-B5C0-48E8-A096-9683D437868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ED0B9D2-F0F0-412C-9582-D5987EBDCC4F}"/>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2314641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626A1D-97AD-40A1-9C57-E2DEEAA99EA1}"/>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5B2F44E-C6A4-4DC5-8EB7-5FD566FDF76E}"/>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B42E742-7DEE-4BED-BEC4-82448DD6E837}"/>
              </a:ext>
            </a:extLst>
          </p:cNvPr>
          <p:cNvSpPr>
            <a:spLocks noGrp="1"/>
          </p:cNvSpPr>
          <p:nvPr>
            <p:ph type="dt" sz="half" idx="10"/>
          </p:nvPr>
        </p:nvSpPr>
        <p:spPr/>
        <p:txBody>
          <a:bodyPr/>
          <a:lstStyle/>
          <a:p>
            <a:fld id="{C78DD926-77D4-40FB-84D0-EB51607C9856}" type="datetimeFigureOut">
              <a:rPr lang="it-IT" smtClean="0"/>
              <a:t>26/11/2019</a:t>
            </a:fld>
            <a:endParaRPr lang="it-IT"/>
          </a:p>
        </p:txBody>
      </p:sp>
      <p:sp>
        <p:nvSpPr>
          <p:cNvPr id="5" name="Segnaposto piè di pagina 4">
            <a:extLst>
              <a:ext uri="{FF2B5EF4-FFF2-40B4-BE49-F238E27FC236}">
                <a16:creationId xmlns:a16="http://schemas.microsoft.com/office/drawing/2014/main" id="{9D8F3CF6-E2E8-4F04-AF9E-0DD59DBCA86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603A09D-B66E-491B-9A57-78CA59B85AC4}"/>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528827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8E9FD796-971B-42EB-A301-1EE9D5FC7651}"/>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2FF9C41-D6AF-43EC-A02A-94EC9A1FF151}"/>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2500598-6AC0-4023-A733-BE65F3D41C2E}"/>
              </a:ext>
            </a:extLst>
          </p:cNvPr>
          <p:cNvSpPr>
            <a:spLocks noGrp="1"/>
          </p:cNvSpPr>
          <p:nvPr>
            <p:ph type="dt" sz="half" idx="10"/>
          </p:nvPr>
        </p:nvSpPr>
        <p:spPr/>
        <p:txBody>
          <a:bodyPr/>
          <a:lstStyle/>
          <a:p>
            <a:fld id="{C78DD926-77D4-40FB-84D0-EB51607C9856}" type="datetimeFigureOut">
              <a:rPr lang="it-IT" smtClean="0"/>
              <a:t>26/11/2019</a:t>
            </a:fld>
            <a:endParaRPr lang="it-IT"/>
          </a:p>
        </p:txBody>
      </p:sp>
      <p:sp>
        <p:nvSpPr>
          <p:cNvPr id="5" name="Segnaposto piè di pagina 4">
            <a:extLst>
              <a:ext uri="{FF2B5EF4-FFF2-40B4-BE49-F238E27FC236}">
                <a16:creationId xmlns:a16="http://schemas.microsoft.com/office/drawing/2014/main" id="{355C8619-B49C-4E28-9DC1-4963DC21A16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C891BE9-D267-4574-9929-E4970720DA78}"/>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484114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6836D82-6993-4545-95DE-98E086A047D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7151EF7-8209-4E87-9EA2-DB3AD9DA257C}"/>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02BDDA7-6954-485F-A818-B276BA1B3CD5}"/>
              </a:ext>
            </a:extLst>
          </p:cNvPr>
          <p:cNvSpPr>
            <a:spLocks noGrp="1"/>
          </p:cNvSpPr>
          <p:nvPr>
            <p:ph type="dt" sz="half" idx="10"/>
          </p:nvPr>
        </p:nvSpPr>
        <p:spPr/>
        <p:txBody>
          <a:bodyPr/>
          <a:lstStyle/>
          <a:p>
            <a:fld id="{C78DD926-77D4-40FB-84D0-EB51607C9856}" type="datetimeFigureOut">
              <a:rPr lang="it-IT" smtClean="0"/>
              <a:t>26/11/2019</a:t>
            </a:fld>
            <a:endParaRPr lang="it-IT"/>
          </a:p>
        </p:txBody>
      </p:sp>
      <p:sp>
        <p:nvSpPr>
          <p:cNvPr id="5" name="Segnaposto piè di pagina 4">
            <a:extLst>
              <a:ext uri="{FF2B5EF4-FFF2-40B4-BE49-F238E27FC236}">
                <a16:creationId xmlns:a16="http://schemas.microsoft.com/office/drawing/2014/main" id="{3061D72E-744A-4BE4-83DD-25A65003D47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2F9A73C-DDF2-4161-858E-F50F4D2DE99D}"/>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3291010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1DFD0DA-0579-4C85-9C02-CA69F85F2D99}"/>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F709FBC4-1CE8-4E2C-8515-355865397B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806D4F09-B812-479E-97C6-C8B32C9017F2}"/>
              </a:ext>
            </a:extLst>
          </p:cNvPr>
          <p:cNvSpPr>
            <a:spLocks noGrp="1"/>
          </p:cNvSpPr>
          <p:nvPr>
            <p:ph type="dt" sz="half" idx="10"/>
          </p:nvPr>
        </p:nvSpPr>
        <p:spPr/>
        <p:txBody>
          <a:bodyPr/>
          <a:lstStyle/>
          <a:p>
            <a:fld id="{C78DD926-77D4-40FB-84D0-EB51607C9856}" type="datetimeFigureOut">
              <a:rPr lang="it-IT" smtClean="0"/>
              <a:t>26/11/2019</a:t>
            </a:fld>
            <a:endParaRPr lang="it-IT"/>
          </a:p>
        </p:txBody>
      </p:sp>
      <p:sp>
        <p:nvSpPr>
          <p:cNvPr id="5" name="Segnaposto piè di pagina 4">
            <a:extLst>
              <a:ext uri="{FF2B5EF4-FFF2-40B4-BE49-F238E27FC236}">
                <a16:creationId xmlns:a16="http://schemas.microsoft.com/office/drawing/2014/main" id="{A4FDEAB0-3738-479C-8E72-60BE48EB136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0F6C731-79D2-4225-B47C-4E0D5DD3A268}"/>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285578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2FBB61A-AC60-4A77-847B-C9AC77098EC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0F6A6C5-58F8-44A2-B7C5-EE07C9F6D8FE}"/>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CE73201A-963F-4733-974E-54C666F0F9CF}"/>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AC2A77F0-AEAD-46F5-AC37-9E5054116A60}"/>
              </a:ext>
            </a:extLst>
          </p:cNvPr>
          <p:cNvSpPr>
            <a:spLocks noGrp="1"/>
          </p:cNvSpPr>
          <p:nvPr>
            <p:ph type="dt" sz="half" idx="10"/>
          </p:nvPr>
        </p:nvSpPr>
        <p:spPr/>
        <p:txBody>
          <a:bodyPr/>
          <a:lstStyle/>
          <a:p>
            <a:fld id="{C78DD926-77D4-40FB-84D0-EB51607C9856}" type="datetimeFigureOut">
              <a:rPr lang="it-IT" smtClean="0"/>
              <a:t>26/11/2019</a:t>
            </a:fld>
            <a:endParaRPr lang="it-IT"/>
          </a:p>
        </p:txBody>
      </p:sp>
      <p:sp>
        <p:nvSpPr>
          <p:cNvPr id="6" name="Segnaposto piè di pagina 5">
            <a:extLst>
              <a:ext uri="{FF2B5EF4-FFF2-40B4-BE49-F238E27FC236}">
                <a16:creationId xmlns:a16="http://schemas.microsoft.com/office/drawing/2014/main" id="{D8FD2889-9225-4C3F-9E60-D1018CD9EC6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43AEEFD-162A-4002-AC23-06F5693D1292}"/>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3849832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76FB909-653F-45BA-B58C-5F9AA8DB18E9}"/>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0544740-75AD-4CFA-9241-1DF7A40A1E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FCE6A023-EC24-41B9-80EC-F238C660B098}"/>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9F554890-97ED-4FA6-99A0-41DA4FCEC93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0E00514C-06AF-40E7-83D9-AFBD6D9AE89F}"/>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58621CFA-0966-4EFB-889A-3286E1E7452E}"/>
              </a:ext>
            </a:extLst>
          </p:cNvPr>
          <p:cNvSpPr>
            <a:spLocks noGrp="1"/>
          </p:cNvSpPr>
          <p:nvPr>
            <p:ph type="dt" sz="half" idx="10"/>
          </p:nvPr>
        </p:nvSpPr>
        <p:spPr/>
        <p:txBody>
          <a:bodyPr/>
          <a:lstStyle/>
          <a:p>
            <a:fld id="{C78DD926-77D4-40FB-84D0-EB51607C9856}" type="datetimeFigureOut">
              <a:rPr lang="it-IT" smtClean="0"/>
              <a:t>26/11/2019</a:t>
            </a:fld>
            <a:endParaRPr lang="it-IT"/>
          </a:p>
        </p:txBody>
      </p:sp>
      <p:sp>
        <p:nvSpPr>
          <p:cNvPr id="8" name="Segnaposto piè di pagina 7">
            <a:extLst>
              <a:ext uri="{FF2B5EF4-FFF2-40B4-BE49-F238E27FC236}">
                <a16:creationId xmlns:a16="http://schemas.microsoft.com/office/drawing/2014/main" id="{AB849FA8-609B-4E6A-877C-7B8EA4315207}"/>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D2165288-800B-4EFD-A011-C132D9A15637}"/>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3951331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9E8D99A-409B-4EC5-82C7-DC476CC086F3}"/>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AD5825EA-C68B-45F3-95BD-054E1F546CBD}"/>
              </a:ext>
            </a:extLst>
          </p:cNvPr>
          <p:cNvSpPr>
            <a:spLocks noGrp="1"/>
          </p:cNvSpPr>
          <p:nvPr>
            <p:ph type="dt" sz="half" idx="10"/>
          </p:nvPr>
        </p:nvSpPr>
        <p:spPr/>
        <p:txBody>
          <a:bodyPr/>
          <a:lstStyle/>
          <a:p>
            <a:fld id="{C78DD926-77D4-40FB-84D0-EB51607C9856}" type="datetimeFigureOut">
              <a:rPr lang="it-IT" smtClean="0"/>
              <a:t>26/11/2019</a:t>
            </a:fld>
            <a:endParaRPr lang="it-IT"/>
          </a:p>
        </p:txBody>
      </p:sp>
      <p:sp>
        <p:nvSpPr>
          <p:cNvPr id="4" name="Segnaposto piè di pagina 3">
            <a:extLst>
              <a:ext uri="{FF2B5EF4-FFF2-40B4-BE49-F238E27FC236}">
                <a16:creationId xmlns:a16="http://schemas.microsoft.com/office/drawing/2014/main" id="{1EFB75E8-C7FD-48DA-B54B-76463707BFF5}"/>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5806E38D-ECC9-46F5-875A-80032D2B6D87}"/>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3085827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DF176242-D6B4-40BA-9969-AF87859EB98F}"/>
              </a:ext>
            </a:extLst>
          </p:cNvPr>
          <p:cNvSpPr>
            <a:spLocks noGrp="1"/>
          </p:cNvSpPr>
          <p:nvPr>
            <p:ph type="dt" sz="half" idx="10"/>
          </p:nvPr>
        </p:nvSpPr>
        <p:spPr/>
        <p:txBody>
          <a:bodyPr/>
          <a:lstStyle/>
          <a:p>
            <a:fld id="{C78DD926-77D4-40FB-84D0-EB51607C9856}" type="datetimeFigureOut">
              <a:rPr lang="it-IT" smtClean="0"/>
              <a:t>26/11/2019</a:t>
            </a:fld>
            <a:endParaRPr lang="it-IT"/>
          </a:p>
        </p:txBody>
      </p:sp>
      <p:sp>
        <p:nvSpPr>
          <p:cNvPr id="3" name="Segnaposto piè di pagina 2">
            <a:extLst>
              <a:ext uri="{FF2B5EF4-FFF2-40B4-BE49-F238E27FC236}">
                <a16:creationId xmlns:a16="http://schemas.microsoft.com/office/drawing/2014/main" id="{7C7930C8-48CC-46A2-AD10-A07F25752B5D}"/>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ECC42BD0-22EC-4C8B-B6C1-A773C146332F}"/>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1802529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B92315A-A02E-4CDB-9A20-F6D48E7E271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40D5D10-DEB6-4C87-B537-C9CC05282F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45A0F9AB-94AD-4028-9056-FF47A68AC8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DDEC612-8FFC-4043-A0C6-EE8334905D99}"/>
              </a:ext>
            </a:extLst>
          </p:cNvPr>
          <p:cNvSpPr>
            <a:spLocks noGrp="1"/>
          </p:cNvSpPr>
          <p:nvPr>
            <p:ph type="dt" sz="half" idx="10"/>
          </p:nvPr>
        </p:nvSpPr>
        <p:spPr/>
        <p:txBody>
          <a:bodyPr/>
          <a:lstStyle/>
          <a:p>
            <a:fld id="{C78DD926-77D4-40FB-84D0-EB51607C9856}" type="datetimeFigureOut">
              <a:rPr lang="it-IT" smtClean="0"/>
              <a:t>26/11/2019</a:t>
            </a:fld>
            <a:endParaRPr lang="it-IT"/>
          </a:p>
        </p:txBody>
      </p:sp>
      <p:sp>
        <p:nvSpPr>
          <p:cNvPr id="6" name="Segnaposto piè di pagina 5">
            <a:extLst>
              <a:ext uri="{FF2B5EF4-FFF2-40B4-BE49-F238E27FC236}">
                <a16:creationId xmlns:a16="http://schemas.microsoft.com/office/drawing/2014/main" id="{6A4EE26D-3AF8-46D3-A9F5-C2DEDB18C6E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58C15E4-0F71-46B6-BFE9-0ECE9D62A4EE}"/>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957636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1E06F1C-EF5B-40F3-AC2A-807DD046F8D0}"/>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5763266D-B780-4C93-8897-AA83ADC73B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D154EF1F-AD29-4F10-8453-F8B84722AB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25921D40-D5AF-4B46-9D95-56339B27AD69}"/>
              </a:ext>
            </a:extLst>
          </p:cNvPr>
          <p:cNvSpPr>
            <a:spLocks noGrp="1"/>
          </p:cNvSpPr>
          <p:nvPr>
            <p:ph type="dt" sz="half" idx="10"/>
          </p:nvPr>
        </p:nvSpPr>
        <p:spPr/>
        <p:txBody>
          <a:bodyPr/>
          <a:lstStyle/>
          <a:p>
            <a:fld id="{C78DD926-77D4-40FB-84D0-EB51607C9856}" type="datetimeFigureOut">
              <a:rPr lang="it-IT" smtClean="0"/>
              <a:t>26/11/2019</a:t>
            </a:fld>
            <a:endParaRPr lang="it-IT"/>
          </a:p>
        </p:txBody>
      </p:sp>
      <p:sp>
        <p:nvSpPr>
          <p:cNvPr id="6" name="Segnaposto piè di pagina 5">
            <a:extLst>
              <a:ext uri="{FF2B5EF4-FFF2-40B4-BE49-F238E27FC236}">
                <a16:creationId xmlns:a16="http://schemas.microsoft.com/office/drawing/2014/main" id="{CF46A472-73DF-4A9F-8F87-FE080CCD56CF}"/>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6E7BE524-AF4F-4C37-A0F4-5D81C8E39663}"/>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2226479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9FA4493F-6366-4777-996B-F6382E5DEE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5D183B9-A2EE-48EF-8EAE-5BFB873597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F425F258-EEB6-4C92-BFA2-E7090A137A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8DD926-77D4-40FB-84D0-EB51607C9856}" type="datetimeFigureOut">
              <a:rPr lang="it-IT" smtClean="0"/>
              <a:t>26/11/2019</a:t>
            </a:fld>
            <a:endParaRPr lang="it-IT"/>
          </a:p>
        </p:txBody>
      </p:sp>
      <p:sp>
        <p:nvSpPr>
          <p:cNvPr id="5" name="Segnaposto piè di pagina 4">
            <a:extLst>
              <a:ext uri="{FF2B5EF4-FFF2-40B4-BE49-F238E27FC236}">
                <a16:creationId xmlns:a16="http://schemas.microsoft.com/office/drawing/2014/main" id="{93185BD9-E696-45FE-8261-E2817E94F5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8092C72A-B118-4683-B1B0-0CD875A38C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D33C75-FE4A-49DE-92CC-38164CB2A2B0}" type="slidenum">
              <a:rPr lang="it-IT" smtClean="0"/>
              <a:t>‹#›</a:t>
            </a:fld>
            <a:endParaRPr lang="it-IT"/>
          </a:p>
        </p:txBody>
      </p:sp>
    </p:spTree>
    <p:extLst>
      <p:ext uri="{BB962C8B-B14F-4D97-AF65-F5344CB8AC3E}">
        <p14:creationId xmlns:p14="http://schemas.microsoft.com/office/powerpoint/2010/main" val="21049789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4.JPG"/><Relationship Id="rId4" Type="http://schemas.openxmlformats.org/officeDocument/2006/relationships/image" Target="../media/image4.svg"/><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4.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9.pn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3.png"/><Relationship Id="rId7"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3.jfif"/><Relationship Id="rId5" Type="http://schemas.openxmlformats.org/officeDocument/2006/relationships/image" Target="../media/image4.JPG"/><Relationship Id="rId4" Type="http://schemas.openxmlformats.org/officeDocument/2006/relationships/image" Target="../media/image4.svg"/><Relationship Id="rId9"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28.jfif"/><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4.JPG"/><Relationship Id="rId4" Type="http://schemas.openxmlformats.org/officeDocument/2006/relationships/image" Target="../media/image4.svg"/></Relationships>
</file>

<file path=ppt/slides/_rels/slide1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3.png"/><Relationship Id="rId7"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4.JPG"/><Relationship Id="rId4" Type="http://schemas.openxmlformats.org/officeDocument/2006/relationships/image" Target="../media/image4.sv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4.JPG"/><Relationship Id="rId4" Type="http://schemas.openxmlformats.org/officeDocument/2006/relationships/image" Target="../media/image4.sv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3.jpg"/><Relationship Id="rId5" Type="http://schemas.openxmlformats.org/officeDocument/2006/relationships/image" Target="../media/image4.JPG"/><Relationship Id="rId4" Type="http://schemas.openxmlformats.org/officeDocument/2006/relationships/image" Target="../media/image4.sv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4.sv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4.sv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4.JPG"/><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3.png"/><Relationship Id="rId7" Type="http://schemas.openxmlformats.org/officeDocument/2006/relationships/diagramLayout" Target="../diagrams/layout1.xml"/><Relationship Id="rId12"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Data" Target="../diagrams/data1.xml"/><Relationship Id="rId11" Type="http://schemas.openxmlformats.org/officeDocument/2006/relationships/image" Target="../media/image11.jpeg"/><Relationship Id="rId5" Type="http://schemas.openxmlformats.org/officeDocument/2006/relationships/image" Target="../media/image4.JPG"/><Relationship Id="rId10" Type="http://schemas.microsoft.com/office/2007/relationships/diagramDrawing" Target="../diagrams/drawing1.xml"/><Relationship Id="rId4" Type="http://schemas.openxmlformats.org/officeDocument/2006/relationships/image" Target="../media/image4.svg"/><Relationship Id="rId9" Type="http://schemas.openxmlformats.org/officeDocument/2006/relationships/diagramColors" Target="../diagrams/colors1.xm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3.png"/><Relationship Id="rId7" Type="http://schemas.openxmlformats.org/officeDocument/2006/relationships/diagramLayout" Target="../diagrams/layout2.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Data" Target="../diagrams/data2.xml"/><Relationship Id="rId11" Type="http://schemas.openxmlformats.org/officeDocument/2006/relationships/image" Target="../media/image13.png"/><Relationship Id="rId5" Type="http://schemas.openxmlformats.org/officeDocument/2006/relationships/image" Target="../media/image4.JPG"/><Relationship Id="rId10" Type="http://schemas.microsoft.com/office/2007/relationships/diagramDrawing" Target="../diagrams/drawing2.xml"/><Relationship Id="rId4" Type="http://schemas.openxmlformats.org/officeDocument/2006/relationships/image" Target="../media/image4.svg"/><Relationship Id="rId9" Type="http://schemas.openxmlformats.org/officeDocument/2006/relationships/diagramColors" Target="../diagrams/colors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6" name="Rectangle 5"/>
          <p:cNvSpPr/>
          <p:nvPr/>
        </p:nvSpPr>
        <p:spPr>
          <a:xfrm>
            <a:off x="5540581" y="6543028"/>
            <a:ext cx="915471" cy="324293"/>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33542" y="223285"/>
            <a:ext cx="2103652" cy="1460649"/>
          </a:xfrm>
          <a:prstGeom prst="rect">
            <a:avLst/>
          </a:prstGeom>
        </p:spPr>
      </p:pic>
      <p:sp>
        <p:nvSpPr>
          <p:cNvPr id="5" name="Rectangle 4"/>
          <p:cNvSpPr/>
          <p:nvPr/>
        </p:nvSpPr>
        <p:spPr>
          <a:xfrm>
            <a:off x="53340" y="1588496"/>
            <a:ext cx="4980202" cy="1840504"/>
          </a:xfrm>
          <a:prstGeom prst="rect">
            <a:avLst/>
          </a:prstGeom>
        </p:spPr>
        <p:txBody>
          <a:bodyPr wrap="square">
            <a:spAutoFit/>
          </a:bodyPr>
          <a:lstStyle/>
          <a:p>
            <a:pPr marL="85725" algn="r">
              <a:spcBef>
                <a:spcPct val="20000"/>
              </a:spcBef>
              <a:defRPr/>
            </a:pPr>
            <a:r>
              <a:rPr lang="en-GB" altLang="en-US" sz="48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32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endParaRPr>
          </a:p>
          <a:p>
            <a:pPr marL="85725" algn="r">
              <a:spcBef>
                <a:spcPct val="20000"/>
              </a:spcBef>
              <a:defRPr/>
            </a:pP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sp>
        <p:nvSpPr>
          <p:cNvPr id="10" name="Rectangle 12"/>
          <p:cNvSpPr/>
          <p:nvPr/>
        </p:nvSpPr>
        <p:spPr>
          <a:xfrm>
            <a:off x="441900" y="5732145"/>
            <a:ext cx="3631571" cy="892552"/>
          </a:xfrm>
          <a:prstGeom prst="rect">
            <a:avLst/>
          </a:prstGeom>
        </p:spPr>
        <p:txBody>
          <a:bodyPr wrap="square">
            <a:spAutoFit/>
          </a:bodyPr>
          <a:lstStyle/>
          <a:p>
            <a:r>
              <a:rPr lang="en-US" sz="2800" b="1" dirty="0">
                <a:solidFill>
                  <a:schemeClr val="bg1"/>
                </a:solidFill>
                <a:latin typeface="Trebuchet MS" panose="020B0603020202020204" pitchFamily="34" charset="0"/>
              </a:rPr>
              <a:t>05 December 2019</a:t>
            </a:r>
          </a:p>
          <a:p>
            <a:r>
              <a:rPr lang="en-US" sz="2400" b="1" dirty="0">
                <a:solidFill>
                  <a:schemeClr val="bg1"/>
                </a:solidFill>
                <a:latin typeface="Trebuchet MS" panose="020B0603020202020204" pitchFamily="34" charset="0"/>
              </a:rPr>
              <a:t>Brussels</a:t>
            </a:r>
            <a:endParaRPr lang="x-none" sz="2400" b="1" dirty="0">
              <a:solidFill>
                <a:schemeClr val="bg1"/>
              </a:solidFill>
              <a:latin typeface="Trebuchet MS" panose="020B0603020202020204" pitchFamily="34" charset="0"/>
            </a:endParaRPr>
          </a:p>
        </p:txBody>
      </p:sp>
      <p:sp>
        <p:nvSpPr>
          <p:cNvPr id="7" name="Rectangle 4">
            <a:extLst>
              <a:ext uri="{FF2B5EF4-FFF2-40B4-BE49-F238E27FC236}">
                <a16:creationId xmlns:a16="http://schemas.microsoft.com/office/drawing/2014/main" id="{79A224E0-D090-42A9-B177-1569CFD3E6CF}"/>
              </a:ext>
            </a:extLst>
          </p:cNvPr>
          <p:cNvSpPr/>
          <p:nvPr/>
        </p:nvSpPr>
        <p:spPr>
          <a:xfrm>
            <a:off x="5399302" y="3536129"/>
            <a:ext cx="6032028" cy="1569660"/>
          </a:xfrm>
          <a:prstGeom prst="rect">
            <a:avLst/>
          </a:prstGeom>
        </p:spPr>
        <p:txBody>
          <a:bodyPr wrap="square">
            <a:spAutoFit/>
          </a:bodyPr>
          <a:lstStyle/>
          <a:p>
            <a:pPr marL="85725" algn="r">
              <a:spcBef>
                <a:spcPct val="20000"/>
              </a:spcBef>
              <a:defRPr/>
            </a:pPr>
            <a:r>
              <a:rPr lang="en-GB" altLang="en-US" sz="4800" b="1" dirty="0" smtClean="0">
                <a:solidFill>
                  <a:srgbClr val="FFFFFF"/>
                </a:solidFill>
                <a:effectLst>
                  <a:outerShdw blurRad="50800" dist="38100" dir="5400000" algn="t" rotWithShape="0">
                    <a:prstClr val="black">
                      <a:alpha val="40000"/>
                    </a:prstClr>
                  </a:outerShdw>
                </a:effectLst>
                <a:latin typeface="Trebuchet MS" panose="020B0603020202020204" pitchFamily="34" charset="0"/>
              </a:rPr>
              <a:t>What is “new” </a:t>
            </a:r>
            <a:r>
              <a:rPr lang="en-GB" altLang="en-US" sz="48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in the Water sector</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21921960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3" name="Rectangle 2"/>
          <p:cNvSpPr/>
          <p:nvPr/>
        </p:nvSpPr>
        <p:spPr>
          <a:xfrm>
            <a:off x="5267660" y="4438019"/>
            <a:ext cx="2160620" cy="1938992"/>
          </a:xfrm>
          <a:prstGeom prst="rect">
            <a:avLst/>
          </a:prstGeom>
        </p:spPr>
        <p:txBody>
          <a:bodyPr wrap="square">
            <a:spAutoFit/>
          </a:bodyPr>
          <a:lstStyle/>
          <a:p>
            <a:pPr algn="ctr">
              <a:spcAft>
                <a:spcPts val="0"/>
              </a:spcAft>
            </a:pP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If </a:t>
            </a:r>
            <a:r>
              <a:rPr lang="en-US"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well constructed and maintained drinking water in good quality is </a:t>
            </a: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available</a:t>
            </a:r>
            <a:endPar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Picture 1"/>
          <p:cNvPicPr>
            <a:picLocks noChangeAspect="1"/>
          </p:cNvPicPr>
          <p:nvPr/>
        </p:nvPicPr>
        <p:blipFill>
          <a:blip r:embed="rId6"/>
          <a:stretch>
            <a:fillRect/>
          </a:stretch>
        </p:blipFill>
        <p:spPr>
          <a:xfrm>
            <a:off x="781538" y="2087441"/>
            <a:ext cx="6582216" cy="2383291"/>
          </a:xfrm>
          <a:prstGeom prst="rect">
            <a:avLst/>
          </a:prstGeom>
        </p:spPr>
      </p:pic>
      <p:pic>
        <p:nvPicPr>
          <p:cNvPr id="4" name="Picture 3"/>
          <p:cNvPicPr>
            <a:picLocks noChangeAspect="1"/>
          </p:cNvPicPr>
          <p:nvPr/>
        </p:nvPicPr>
        <p:blipFill>
          <a:blip r:embed="rId7"/>
          <a:stretch>
            <a:fillRect/>
          </a:stretch>
        </p:blipFill>
        <p:spPr>
          <a:xfrm>
            <a:off x="8181573" y="2087441"/>
            <a:ext cx="2837028" cy="2027359"/>
          </a:xfrm>
          <a:prstGeom prst="rect">
            <a:avLst/>
          </a:prstGeom>
        </p:spPr>
      </p:pic>
      <p:pic>
        <p:nvPicPr>
          <p:cNvPr id="6" name="Picture 5"/>
          <p:cNvPicPr>
            <a:picLocks noChangeAspect="1"/>
          </p:cNvPicPr>
          <p:nvPr/>
        </p:nvPicPr>
        <p:blipFill>
          <a:blip r:embed="rId8"/>
          <a:stretch>
            <a:fillRect/>
          </a:stretch>
        </p:blipFill>
        <p:spPr>
          <a:xfrm>
            <a:off x="7478465" y="4114800"/>
            <a:ext cx="4212188" cy="2099807"/>
          </a:xfrm>
          <a:prstGeom prst="rect">
            <a:avLst/>
          </a:prstGeom>
        </p:spPr>
      </p:pic>
      <p:pic>
        <p:nvPicPr>
          <p:cNvPr id="7" name="Picture 6"/>
          <p:cNvPicPr>
            <a:picLocks noChangeAspect="1"/>
          </p:cNvPicPr>
          <p:nvPr/>
        </p:nvPicPr>
        <p:blipFill>
          <a:blip r:embed="rId9"/>
          <a:stretch>
            <a:fillRect/>
          </a:stretch>
        </p:blipFill>
        <p:spPr>
          <a:xfrm>
            <a:off x="1059604" y="4516920"/>
            <a:ext cx="3792826" cy="2008354"/>
          </a:xfrm>
          <a:prstGeom prst="rect">
            <a:avLst/>
          </a:prstGeom>
        </p:spPr>
      </p:pic>
      <p:sp>
        <p:nvSpPr>
          <p:cNvPr id="16" name="TextBox 15">
            <a:extLst>
              <a:ext uri="{FF2B5EF4-FFF2-40B4-BE49-F238E27FC236}">
                <a16:creationId xmlns:a16="http://schemas.microsoft.com/office/drawing/2014/main" id="{44AA294E-5C01-4D7F-9B8E-48D8D11EB76A}"/>
              </a:ext>
            </a:extLst>
          </p:cNvPr>
          <p:cNvSpPr txBox="1"/>
          <p:nvPr/>
        </p:nvSpPr>
        <p:spPr>
          <a:xfrm>
            <a:off x="548562" y="1338413"/>
            <a:ext cx="11737293"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US" dirty="0" smtClean="0"/>
              <a:t>5. Sand </a:t>
            </a:r>
            <a:r>
              <a:rPr lang="en-US" dirty="0"/>
              <a:t>Dams and Subsurface </a:t>
            </a:r>
            <a:r>
              <a:rPr lang="en-US" dirty="0" smtClean="0"/>
              <a:t>Dams…</a:t>
            </a:r>
            <a:endParaRPr lang="en-GB" dirty="0"/>
          </a:p>
        </p:txBody>
      </p:sp>
    </p:spTree>
    <p:extLst>
      <p:ext uri="{BB962C8B-B14F-4D97-AF65-F5344CB8AC3E}">
        <p14:creationId xmlns:p14="http://schemas.microsoft.com/office/powerpoint/2010/main" val="27791604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554128" y="2471057"/>
            <a:ext cx="5577938" cy="3979026"/>
          </a:xfrm>
          <a:prstGeom prst="rect">
            <a:avLst/>
          </a:prstGeom>
        </p:spPr>
      </p:pic>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794240" y="6113554"/>
            <a:ext cx="2011124" cy="526915"/>
          </a:xfrm>
          <a:prstGeom prst="rect">
            <a:avLst/>
          </a:prstGeom>
        </p:spPr>
      </p:pic>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6">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2" name="Rectangle 1"/>
          <p:cNvSpPr/>
          <p:nvPr/>
        </p:nvSpPr>
        <p:spPr>
          <a:xfrm>
            <a:off x="197472" y="2085366"/>
            <a:ext cx="3699612" cy="4201150"/>
          </a:xfrm>
          <a:prstGeom prst="rect">
            <a:avLst/>
          </a:prstGeom>
        </p:spPr>
        <p:txBody>
          <a:bodyPr wrap="square">
            <a:spAutoFit/>
          </a:bodyPr>
          <a:lstStyle/>
          <a:p>
            <a:pPr algn="ctr">
              <a:spcAft>
                <a:spcPts val="1200"/>
              </a:spcAft>
            </a:pPr>
            <a:r>
              <a:rPr lang="en-US" sz="2400" b="1" dirty="0">
                <a:solidFill>
                  <a:srgbClr val="2E3CC0"/>
                </a:solidFill>
                <a:latin typeface="Trebuchet MS" panose="020B0603020202020204" pitchFamily="34" charset="0"/>
              </a:rPr>
              <a:t>Advantages</a:t>
            </a: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Storage of </a:t>
            </a:r>
            <a:r>
              <a:rPr lang="en-US" sz="1600" b="1" dirty="0">
                <a:solidFill>
                  <a:srgbClr val="2E3CC0"/>
                </a:solidFill>
                <a:latin typeface="Trebuchet MS" panose="020B0603020202020204" pitchFamily="34" charset="0"/>
              </a:rPr>
              <a:t>seasonal water </a:t>
            </a:r>
            <a:r>
              <a:rPr lang="en-US" sz="1600" dirty="0">
                <a:solidFill>
                  <a:srgbClr val="2E3CC0"/>
                </a:solidFill>
                <a:latin typeface="Trebuchet MS" panose="020B0603020202020204" pitchFamily="34" charset="0"/>
              </a:rPr>
              <a:t>resources</a:t>
            </a: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Protection against </a:t>
            </a:r>
            <a:r>
              <a:rPr lang="en-US" sz="1600" b="1" dirty="0" smtClean="0">
                <a:solidFill>
                  <a:srgbClr val="2E3CC0"/>
                </a:solidFill>
                <a:latin typeface="Trebuchet MS" panose="020B0603020202020204" pitchFamily="34" charset="0"/>
              </a:rPr>
              <a:t>evaporation</a:t>
            </a:r>
            <a:endParaRPr lang="en-US" sz="1600" b="1" dirty="0">
              <a:solidFill>
                <a:srgbClr val="2E3CC0"/>
              </a:solidFill>
              <a:latin typeface="Trebuchet MS" panose="020B0603020202020204" pitchFamily="34" charset="0"/>
            </a:endParaRPr>
          </a:p>
          <a:p>
            <a:pPr marL="285750" indent="-285750">
              <a:spcAft>
                <a:spcPts val="600"/>
              </a:spcAft>
              <a:buFont typeface="Arial" panose="020B0604020202020204" pitchFamily="34" charset="0"/>
              <a:buChar char="•"/>
            </a:pPr>
            <a:r>
              <a:rPr lang="en-US" sz="1600" b="1" dirty="0">
                <a:solidFill>
                  <a:srgbClr val="2E3CC0"/>
                </a:solidFill>
                <a:latin typeface="Trebuchet MS" panose="020B0603020202020204" pitchFamily="34" charset="0"/>
              </a:rPr>
              <a:t>Reduction of contamination </a:t>
            </a:r>
            <a:r>
              <a:rPr lang="en-US" sz="1600" dirty="0">
                <a:solidFill>
                  <a:srgbClr val="2E3CC0"/>
                </a:solidFill>
                <a:latin typeface="Trebuchet MS" panose="020B0603020202020204" pitchFamily="34" charset="0"/>
              </a:rPr>
              <a:t>(by livestock and other </a:t>
            </a:r>
            <a:r>
              <a:rPr lang="en-US" sz="1600" dirty="0" smtClean="0">
                <a:solidFill>
                  <a:srgbClr val="2E3CC0"/>
                </a:solidFill>
                <a:latin typeface="Trebuchet MS" panose="020B0603020202020204" pitchFamily="34" charset="0"/>
              </a:rPr>
              <a:t>animals)</a:t>
            </a:r>
            <a:endParaRPr lang="en-US" sz="1600" dirty="0">
              <a:solidFill>
                <a:srgbClr val="2E3CC0"/>
              </a:solidFill>
              <a:latin typeface="Trebuchet MS" panose="020B0603020202020204" pitchFamily="34" charset="0"/>
            </a:endParaRP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Filtration of water flowing through the riverbed </a:t>
            </a:r>
            <a:r>
              <a:rPr lang="en-US" sz="1600" dirty="0" smtClean="0">
                <a:solidFill>
                  <a:srgbClr val="2E3CC0"/>
                </a:solidFill>
                <a:latin typeface="Trebuchet MS" panose="020B0603020202020204" pitchFamily="34" charset="0"/>
              </a:rPr>
              <a:t>sand</a:t>
            </a:r>
            <a:endParaRPr lang="en-US" sz="1600" dirty="0">
              <a:solidFill>
                <a:srgbClr val="2E3CC0"/>
              </a:solidFill>
              <a:latin typeface="Trebuchet MS" panose="020B0603020202020204" pitchFamily="34" charset="0"/>
            </a:endParaRP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Water storage </a:t>
            </a:r>
            <a:r>
              <a:rPr lang="en-US" sz="1600" b="1" dirty="0">
                <a:solidFill>
                  <a:srgbClr val="2E3CC0"/>
                </a:solidFill>
                <a:latin typeface="Trebuchet MS" panose="020B0603020202020204" pitchFamily="34" charset="0"/>
              </a:rPr>
              <a:t>unsuitable for breeding of mosquitoes </a:t>
            </a:r>
            <a:r>
              <a:rPr lang="en-US" sz="1600" dirty="0">
                <a:solidFill>
                  <a:srgbClr val="2E3CC0"/>
                </a:solidFill>
                <a:latin typeface="Trebuchet MS" panose="020B0603020202020204" pitchFamily="34" charset="0"/>
              </a:rPr>
              <a:t>(malaria) and other insects (compared to open storage</a:t>
            </a:r>
            <a:r>
              <a:rPr lang="en-US" sz="1600" dirty="0" smtClean="0">
                <a:solidFill>
                  <a:srgbClr val="2E3CC0"/>
                </a:solidFill>
                <a:latin typeface="Trebuchet MS" panose="020B0603020202020204" pitchFamily="34" charset="0"/>
              </a:rPr>
              <a:t>)</a:t>
            </a:r>
            <a:endParaRPr lang="en-US" sz="1600" dirty="0">
              <a:solidFill>
                <a:srgbClr val="2E3CC0"/>
              </a:solidFill>
              <a:latin typeface="Trebuchet MS" panose="020B0603020202020204" pitchFamily="34" charset="0"/>
            </a:endParaRPr>
          </a:p>
          <a:p>
            <a:pPr marL="285750" indent="-285750">
              <a:spcAft>
                <a:spcPts val="600"/>
              </a:spcAft>
              <a:buFont typeface="Arial" panose="020B0604020202020204" pitchFamily="34" charset="0"/>
              <a:buChar char="•"/>
            </a:pPr>
            <a:r>
              <a:rPr lang="en-US" sz="1600" b="1" dirty="0">
                <a:solidFill>
                  <a:srgbClr val="2E3CC0"/>
                </a:solidFill>
                <a:latin typeface="Trebuchet MS" panose="020B0603020202020204" pitchFamily="34" charset="0"/>
              </a:rPr>
              <a:t>Inexpensive</a:t>
            </a:r>
            <a:r>
              <a:rPr lang="en-US" sz="1600" dirty="0">
                <a:solidFill>
                  <a:srgbClr val="2E3CC0"/>
                </a:solidFill>
                <a:latin typeface="Trebuchet MS" panose="020B0603020202020204" pitchFamily="34" charset="0"/>
              </a:rPr>
              <a:t> structures with a high level of community involvement </a:t>
            </a:r>
            <a:endParaRPr lang="en-US" sz="1600" b="0" i="0" dirty="0">
              <a:solidFill>
                <a:srgbClr val="2E3CC0"/>
              </a:solidFill>
              <a:effectLst/>
              <a:latin typeface="Trebuchet MS" panose="020B0603020202020204" pitchFamily="34" charset="0"/>
            </a:endParaRPr>
          </a:p>
        </p:txBody>
      </p:sp>
      <p:sp>
        <p:nvSpPr>
          <p:cNvPr id="4" name="Rectangle 3"/>
          <p:cNvSpPr/>
          <p:nvPr/>
        </p:nvSpPr>
        <p:spPr>
          <a:xfrm>
            <a:off x="8727787" y="2244683"/>
            <a:ext cx="3262991" cy="3154710"/>
          </a:xfrm>
          <a:prstGeom prst="rect">
            <a:avLst/>
          </a:prstGeom>
        </p:spPr>
        <p:txBody>
          <a:bodyPr wrap="square">
            <a:spAutoFit/>
          </a:bodyPr>
          <a:lstStyle/>
          <a:p>
            <a:pPr algn="ctr">
              <a:spcAft>
                <a:spcPts val="1200"/>
              </a:spcAft>
            </a:pPr>
            <a:r>
              <a:rPr lang="en-US" sz="2400" b="1" dirty="0">
                <a:solidFill>
                  <a:srgbClr val="2E3CC0"/>
                </a:solidFill>
                <a:latin typeface="Trebuchet MS" panose="020B0603020202020204" pitchFamily="34" charset="0"/>
              </a:rPr>
              <a:t>Disadvantages</a:t>
            </a: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The technology is </a:t>
            </a:r>
            <a:r>
              <a:rPr lang="en-US" sz="1600" b="1" dirty="0" err="1">
                <a:solidFill>
                  <a:srgbClr val="2E3CC0"/>
                </a:solidFill>
                <a:latin typeface="Trebuchet MS" panose="020B0603020202020204" pitchFamily="34" charset="0"/>
              </a:rPr>
              <a:t>labour</a:t>
            </a:r>
            <a:r>
              <a:rPr lang="en-US" sz="1600" b="1" dirty="0">
                <a:solidFill>
                  <a:srgbClr val="2E3CC0"/>
                </a:solidFill>
                <a:latin typeface="Trebuchet MS" panose="020B0603020202020204" pitchFamily="34" charset="0"/>
              </a:rPr>
              <a:t> and physical capital intensive </a:t>
            </a:r>
            <a:r>
              <a:rPr lang="en-US" sz="1600" dirty="0">
                <a:solidFill>
                  <a:srgbClr val="2E3CC0"/>
                </a:solidFill>
                <a:latin typeface="Trebuchet MS" panose="020B0603020202020204" pitchFamily="34" charset="0"/>
              </a:rPr>
              <a:t>and most local communities cannot implement it without external </a:t>
            </a:r>
            <a:r>
              <a:rPr lang="en-US" sz="1600" dirty="0" smtClean="0">
                <a:solidFill>
                  <a:srgbClr val="2E3CC0"/>
                </a:solidFill>
                <a:latin typeface="Trebuchet MS" panose="020B0603020202020204" pitchFamily="34" charset="0"/>
              </a:rPr>
              <a:t>aid</a:t>
            </a:r>
            <a:endParaRPr lang="en-US" sz="1600" dirty="0">
              <a:solidFill>
                <a:srgbClr val="2E3CC0"/>
              </a:solidFill>
              <a:latin typeface="Trebuchet MS" panose="020B0603020202020204" pitchFamily="34" charset="0"/>
            </a:endParaRP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A subsurface dam may prevent downstream groundwater flow, and </a:t>
            </a:r>
            <a:r>
              <a:rPr lang="en-US" sz="1600" b="1" dirty="0">
                <a:solidFill>
                  <a:srgbClr val="2E3CC0"/>
                </a:solidFill>
                <a:latin typeface="Trebuchet MS" panose="020B0603020202020204" pitchFamily="34" charset="0"/>
              </a:rPr>
              <a:t>exhausts groundwater </a:t>
            </a:r>
            <a:r>
              <a:rPr lang="en-US" sz="1600" dirty="0">
                <a:solidFill>
                  <a:srgbClr val="2E3CC0"/>
                </a:solidFill>
                <a:latin typeface="Trebuchet MS" panose="020B0603020202020204" pitchFamily="34" charset="0"/>
              </a:rPr>
              <a:t>in the downstream </a:t>
            </a:r>
            <a:r>
              <a:rPr lang="en-US" sz="1600" dirty="0" smtClean="0">
                <a:solidFill>
                  <a:srgbClr val="2E3CC0"/>
                </a:solidFill>
                <a:latin typeface="Trebuchet MS" panose="020B0603020202020204" pitchFamily="34" charset="0"/>
              </a:rPr>
              <a:t>area</a:t>
            </a:r>
            <a:endParaRPr lang="en-US" sz="1600" b="0" i="0" dirty="0">
              <a:solidFill>
                <a:srgbClr val="2E3CC0"/>
              </a:solidFill>
              <a:effectLst/>
              <a:latin typeface="Trebuchet MS" panose="020B0603020202020204" pitchFamily="34" charset="0"/>
            </a:endParaRPr>
          </a:p>
        </p:txBody>
      </p:sp>
      <p:sp>
        <p:nvSpPr>
          <p:cNvPr id="12" name="TextBox 11">
            <a:extLst>
              <a:ext uri="{FF2B5EF4-FFF2-40B4-BE49-F238E27FC236}">
                <a16:creationId xmlns:a16="http://schemas.microsoft.com/office/drawing/2014/main" id="{44AA294E-5C01-4D7F-9B8E-48D8D11EB76A}"/>
              </a:ext>
            </a:extLst>
          </p:cNvPr>
          <p:cNvSpPr txBox="1"/>
          <p:nvPr/>
        </p:nvSpPr>
        <p:spPr>
          <a:xfrm>
            <a:off x="3091543" y="1441110"/>
            <a:ext cx="6368143"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smtClean="0"/>
              <a:t>…where and what for???</a:t>
            </a:r>
            <a:endParaRPr lang="en-GB" dirty="0"/>
          </a:p>
        </p:txBody>
      </p:sp>
    </p:spTree>
    <p:extLst>
      <p:ext uri="{BB962C8B-B14F-4D97-AF65-F5344CB8AC3E}">
        <p14:creationId xmlns:p14="http://schemas.microsoft.com/office/powerpoint/2010/main" val="42497170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57944" y="1569964"/>
            <a:ext cx="5229413" cy="2245483"/>
          </a:xfrm>
          <a:prstGeom prst="rect">
            <a:avLst/>
          </a:prstGeom>
        </p:spPr>
      </p:pic>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4997513" y="1431445"/>
            <a:ext cx="6740369"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3200" dirty="0" smtClean="0"/>
              <a:t>6. Cloud seeding? It’s not a joke…</a:t>
            </a:r>
            <a:endParaRPr lang="en-GB" sz="3200" dirty="0"/>
          </a:p>
        </p:txBody>
      </p:sp>
      <p:sp>
        <p:nvSpPr>
          <p:cNvPr id="3" name="Rectangle 2"/>
          <p:cNvSpPr/>
          <p:nvPr/>
        </p:nvSpPr>
        <p:spPr>
          <a:xfrm>
            <a:off x="5278171" y="2127341"/>
            <a:ext cx="6292158" cy="923330"/>
          </a:xfrm>
          <a:prstGeom prst="rect">
            <a:avLst/>
          </a:prstGeom>
        </p:spPr>
        <p:txBody>
          <a:bodyPr wrap="square">
            <a:spAutoFit/>
          </a:bodyPr>
          <a:lstStyle/>
          <a:p>
            <a:pPr>
              <a:spcAft>
                <a:spcPts val="0"/>
              </a:spcAft>
            </a:pPr>
            <a:r>
              <a:rPr lang="en-US"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This technology, from </a:t>
            </a:r>
            <a:r>
              <a:rPr lang="en-US"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1946</a:t>
            </a:r>
            <a:r>
              <a:rPr lang="en-US"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r>
              <a:rPr lang="en-US"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is being increasingly required and used, since it is practically the only way to intensify the availability of fresh </a:t>
            </a:r>
            <a:r>
              <a:rPr lang="en-US"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by </a:t>
            </a:r>
            <a:r>
              <a:rPr lang="en-US"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up to 15%.</a:t>
            </a:r>
            <a:endParaRPr lang="en-GB" b="1"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6">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4" name="Picture 3"/>
          <p:cNvPicPr>
            <a:picLocks noChangeAspect="1"/>
          </p:cNvPicPr>
          <p:nvPr/>
        </p:nvPicPr>
        <p:blipFill rotWithShape="1">
          <a:blip r:embed="rId7" cstate="hqprint">
            <a:extLst>
              <a:ext uri="{28A0092B-C50C-407E-A947-70E740481C1C}">
                <a14:useLocalDpi xmlns:a14="http://schemas.microsoft.com/office/drawing/2010/main" val="0"/>
              </a:ext>
            </a:extLst>
          </a:blip>
          <a:srcRect t="17162" b="9963"/>
          <a:stretch/>
        </p:blipFill>
        <p:spPr>
          <a:xfrm>
            <a:off x="4882757" y="3716576"/>
            <a:ext cx="3592229" cy="2786913"/>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7817" y="3815447"/>
            <a:ext cx="4305067" cy="2688042"/>
          </a:xfrm>
          <a:prstGeom prst="rect">
            <a:avLst/>
          </a:prstGeom>
        </p:spPr>
      </p:pic>
      <p:pic>
        <p:nvPicPr>
          <p:cNvPr id="7" name="Picture 6"/>
          <p:cNvPicPr>
            <a:picLocks noChangeAspect="1"/>
          </p:cNvPicPr>
          <p:nvPr/>
        </p:nvPicPr>
        <p:blipFill>
          <a:blip r:embed="rId9"/>
          <a:stretch>
            <a:fillRect/>
          </a:stretch>
        </p:blipFill>
        <p:spPr>
          <a:xfrm>
            <a:off x="8721058" y="3200091"/>
            <a:ext cx="3211409" cy="2752040"/>
          </a:xfrm>
          <a:prstGeom prst="rect">
            <a:avLst/>
          </a:prstGeom>
          <a:ln>
            <a:solidFill>
              <a:srgbClr val="2E3CC0"/>
            </a:solidFill>
          </a:ln>
        </p:spPr>
      </p:pic>
    </p:spTree>
    <p:extLst>
      <p:ext uri="{BB962C8B-B14F-4D97-AF65-F5344CB8AC3E}">
        <p14:creationId xmlns:p14="http://schemas.microsoft.com/office/powerpoint/2010/main" val="38414808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3" name="Rectangle 2"/>
          <p:cNvSpPr/>
          <p:nvPr/>
        </p:nvSpPr>
        <p:spPr>
          <a:xfrm>
            <a:off x="8953877" y="1295791"/>
            <a:ext cx="2965664" cy="1015663"/>
          </a:xfrm>
          <a:prstGeom prst="rect">
            <a:avLst/>
          </a:prstGeom>
        </p:spPr>
        <p:txBody>
          <a:bodyPr wrap="square">
            <a:spAutoFit/>
          </a:bodyPr>
          <a:lstStyle/>
          <a:p>
            <a:pPr>
              <a:spcAft>
                <a:spcPts val="0"/>
              </a:spcAft>
            </a:pPr>
            <a:r>
              <a:rPr lang="en-US" sz="1000" dirty="0" smtClean="0">
                <a:solidFill>
                  <a:srgbClr val="2E3CC0"/>
                </a:solidFill>
                <a:latin typeface="Trebuchet MS" panose="020B0603020202020204" pitchFamily="34" charset="0"/>
              </a:rPr>
              <a:t>Researchers </a:t>
            </a:r>
            <a:r>
              <a:rPr lang="en-US" sz="1000" dirty="0">
                <a:solidFill>
                  <a:srgbClr val="2E3CC0"/>
                </a:solidFill>
                <a:latin typeface="Trebuchet MS" panose="020B0603020202020204" pitchFamily="34" charset="0"/>
              </a:rPr>
              <a:t>were able to make drops grow </a:t>
            </a:r>
            <a:r>
              <a:rPr lang="en-US" sz="1000" b="1" dirty="0">
                <a:solidFill>
                  <a:srgbClr val="2E3CC0"/>
                </a:solidFill>
                <a:latin typeface="Trebuchet MS" panose="020B0603020202020204" pitchFamily="34" charset="0"/>
              </a:rPr>
              <a:t>six times faster </a:t>
            </a:r>
            <a:r>
              <a:rPr lang="en-US" sz="1000" dirty="0">
                <a:solidFill>
                  <a:srgbClr val="2E3CC0"/>
                </a:solidFill>
                <a:latin typeface="Trebuchet MS" panose="020B0603020202020204" pitchFamily="34" charset="0"/>
              </a:rPr>
              <a:t>than normal by copying the insects' shell geometry</a:t>
            </a:r>
            <a:r>
              <a:rPr lang="en-US" sz="1000" dirty="0" smtClean="0">
                <a:solidFill>
                  <a:srgbClr val="2E3CC0"/>
                </a:solidFill>
                <a:latin typeface="Trebuchet MS" panose="020B0603020202020204" pitchFamily="34" charset="0"/>
              </a:rPr>
              <a:t>. Scientists </a:t>
            </a:r>
            <a:r>
              <a:rPr lang="en-US" sz="1000" dirty="0">
                <a:solidFill>
                  <a:srgbClr val="2E3CC0"/>
                </a:solidFill>
                <a:latin typeface="Trebuchet MS" panose="020B0603020202020204" pitchFamily="34" charset="0"/>
              </a:rPr>
              <a:t>have drawn inspiration from the bumpy shells of</a:t>
            </a:r>
            <a:r>
              <a:rPr lang="en-US" sz="1000" b="1" dirty="0">
                <a:solidFill>
                  <a:srgbClr val="2E3CC0"/>
                </a:solidFill>
                <a:latin typeface="Trebuchet MS" panose="020B0603020202020204" pitchFamily="34" charset="0"/>
              </a:rPr>
              <a:t> Namib desert beetles</a:t>
            </a:r>
            <a:r>
              <a:rPr lang="en-US" sz="1000" dirty="0">
                <a:solidFill>
                  <a:srgbClr val="2E3CC0"/>
                </a:solidFill>
                <a:latin typeface="Trebuchet MS" panose="020B0603020202020204" pitchFamily="34" charset="0"/>
              </a:rPr>
              <a:t> to improve the collection and transport of water droplets</a:t>
            </a:r>
            <a:r>
              <a:rPr lang="en-US" sz="1000" dirty="0" smtClean="0">
                <a:solidFill>
                  <a:srgbClr val="2E3CC0"/>
                </a:solidFill>
                <a:latin typeface="Trebuchet MS" panose="020B0603020202020204" pitchFamily="34" charset="0"/>
              </a:rPr>
              <a:t>.</a:t>
            </a:r>
            <a:endParaRPr lang="en-GB" sz="10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15024" b="12738"/>
          <a:stretch/>
        </p:blipFill>
        <p:spPr>
          <a:xfrm>
            <a:off x="7161185" y="624284"/>
            <a:ext cx="1600200" cy="2064191"/>
          </a:xfrm>
          <a:prstGeom prst="rect">
            <a:avLst/>
          </a:prstGeom>
        </p:spPr>
      </p:pic>
      <p:pic>
        <p:nvPicPr>
          <p:cNvPr id="4" name="Picture 3"/>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099732" y="2319889"/>
            <a:ext cx="2905762" cy="3320318"/>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233979" y="1441110"/>
            <a:ext cx="7497680"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smtClean="0"/>
              <a:t>7…after the clouds, the fog?</a:t>
            </a:r>
            <a:endParaRPr lang="en-GB" dirty="0"/>
          </a:p>
        </p:txBody>
      </p:sp>
      <p:sp>
        <p:nvSpPr>
          <p:cNvPr id="11" name="Rectangle 10"/>
          <p:cNvSpPr/>
          <p:nvPr/>
        </p:nvSpPr>
        <p:spPr>
          <a:xfrm>
            <a:off x="9103914" y="5640207"/>
            <a:ext cx="2815627" cy="307777"/>
          </a:xfrm>
          <a:prstGeom prst="rect">
            <a:avLst/>
          </a:prstGeom>
        </p:spPr>
        <p:txBody>
          <a:bodyPr wrap="square">
            <a:spAutoFit/>
          </a:bodyPr>
          <a:lstStyle/>
          <a:p>
            <a:pPr algn="ct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Santa Monica, CA; 100 M litres/y</a:t>
            </a:r>
            <a:endParaRPr lang="en-GB" sz="14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8" name="Group 7"/>
          <p:cNvGrpSpPr/>
          <p:nvPr/>
        </p:nvGrpSpPr>
        <p:grpSpPr>
          <a:xfrm>
            <a:off x="278918" y="2120761"/>
            <a:ext cx="2921719" cy="4449778"/>
            <a:chOff x="2143926" y="2120761"/>
            <a:chExt cx="2921719" cy="4449778"/>
          </a:xfrm>
        </p:grpSpPr>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43926" y="2120761"/>
              <a:ext cx="2921719" cy="4449778"/>
            </a:xfrm>
            <a:prstGeom prst="rect">
              <a:avLst/>
            </a:prstGeom>
          </p:spPr>
        </p:pic>
        <p:sp>
          <p:nvSpPr>
            <p:cNvPr id="12" name="Rectangle 11"/>
            <p:cNvSpPr/>
            <p:nvPr/>
          </p:nvSpPr>
          <p:spPr>
            <a:xfrm>
              <a:off x="2196971" y="6223122"/>
              <a:ext cx="2815627" cy="307777"/>
            </a:xfrm>
            <a:prstGeom prst="rect">
              <a:avLst/>
            </a:prstGeom>
            <a:solidFill>
              <a:schemeClr val="bg1"/>
            </a:solidFill>
          </p:spPr>
          <p:txBody>
            <a:bodyPr wrap="square">
              <a:spAutoFit/>
            </a:bodyPr>
            <a:lstStyle/>
            <a:p>
              <a:pPr algn="ct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Up to 12 litres per m2 per day</a:t>
              </a:r>
              <a:endParaRPr lang="en-GB" sz="14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pic>
        <p:nvPicPr>
          <p:cNvPr id="7" name="Picture 6"/>
          <p:cNvPicPr>
            <a:picLocks noChangeAspect="1"/>
          </p:cNvPicPr>
          <p:nvPr/>
        </p:nvPicPr>
        <p:blipFill>
          <a:blip r:embed="rId9"/>
          <a:stretch>
            <a:fillRect/>
          </a:stretch>
        </p:blipFill>
        <p:spPr>
          <a:xfrm>
            <a:off x="3342415" y="2688475"/>
            <a:ext cx="5100215" cy="3878648"/>
          </a:xfrm>
          <a:prstGeom prst="rect">
            <a:avLst/>
          </a:prstGeom>
        </p:spPr>
      </p:pic>
    </p:spTree>
    <p:extLst>
      <p:ext uri="{BB962C8B-B14F-4D97-AF65-F5344CB8AC3E}">
        <p14:creationId xmlns:p14="http://schemas.microsoft.com/office/powerpoint/2010/main" val="520139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1330859" y="1441110"/>
            <a:ext cx="9804903"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smtClean="0"/>
              <a:t>…and more examples</a:t>
            </a:r>
            <a:endParaRPr lang="en-GB" dirty="0"/>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Picture 1"/>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tretch>
            <a:fillRect/>
          </a:stretch>
        </p:blipFill>
        <p:spPr>
          <a:xfrm>
            <a:off x="517462" y="2159548"/>
            <a:ext cx="5003154" cy="3752365"/>
          </a:xfrm>
          <a:prstGeom prst="rect">
            <a:avLst/>
          </a:prstGeom>
        </p:spPr>
      </p:pic>
      <p:sp>
        <p:nvSpPr>
          <p:cNvPr id="11" name="Rectangle 10"/>
          <p:cNvSpPr/>
          <p:nvPr/>
        </p:nvSpPr>
        <p:spPr>
          <a:xfrm>
            <a:off x="1227394" y="5871893"/>
            <a:ext cx="3217852" cy="307777"/>
          </a:xfrm>
          <a:prstGeom prst="rect">
            <a:avLst/>
          </a:prstGeom>
        </p:spPr>
        <p:txBody>
          <a:bodyPr wrap="square">
            <a:spAutoFit/>
          </a:bodyPr>
          <a:lstStyle/>
          <a:p>
            <a:pPr algn="ct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Ethiopia; 80 litres day; bamboo made</a:t>
            </a:r>
            <a:endParaRPr lang="en-GB" sz="14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67372" y="3435529"/>
            <a:ext cx="4380113" cy="2468196"/>
          </a:xfrm>
          <a:prstGeom prst="rect">
            <a:avLst/>
          </a:prstGeom>
        </p:spPr>
      </p:pic>
      <p:sp>
        <p:nvSpPr>
          <p:cNvPr id="3" name="Rectangle 2"/>
          <p:cNvSpPr/>
          <p:nvPr/>
        </p:nvSpPr>
        <p:spPr>
          <a:xfrm>
            <a:off x="4816437" y="2257396"/>
            <a:ext cx="7260524" cy="923330"/>
          </a:xfrm>
          <a:prstGeom prst="rect">
            <a:avLst/>
          </a:prstGeom>
        </p:spPr>
        <p:txBody>
          <a:bodyPr wrap="square">
            <a:spAutoFit/>
          </a:bodyPr>
          <a:lstStyle/>
          <a:p>
            <a:pPr>
              <a:spcAft>
                <a:spcPts val="0"/>
              </a:spcAft>
            </a:pPr>
            <a:r>
              <a:rPr lang="en-GB"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Different techniques are adopted, adapted with local materials and technologies; performance is still limited, but in severe water stressed areas can be a potential solution…</a:t>
            </a:r>
            <a:endParaRPr lang="en-GB"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sp>
        <p:nvSpPr>
          <p:cNvPr id="12" name="Rectangle 11"/>
          <p:cNvSpPr/>
          <p:nvPr/>
        </p:nvSpPr>
        <p:spPr>
          <a:xfrm>
            <a:off x="9794240" y="3443014"/>
            <a:ext cx="2023737" cy="1169551"/>
          </a:xfrm>
          <a:prstGeom prst="rect">
            <a:avLst/>
          </a:prstGeom>
        </p:spPr>
        <p:txBody>
          <a:bodyPr wrap="square">
            <a:spAutoFit/>
          </a:bodyPr>
          <a:lstStyle/>
          <a:p>
            <a:pPr algn="ct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Morocco; 150 mm rainfall per year.</a:t>
            </a:r>
          </a:p>
          <a:p>
            <a:pPr algn="ct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1200 people; fog collectors produce 16,000 litres day.</a:t>
            </a:r>
            <a:endParaRPr lang="en-GB" sz="14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258938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Picture 1"/>
          <p:cNvPicPr>
            <a:picLocks noChangeAspect="1"/>
          </p:cNvPicPr>
          <p:nvPr/>
        </p:nvPicPr>
        <p:blipFill>
          <a:blip r:embed="rId6"/>
          <a:stretch>
            <a:fillRect/>
          </a:stretch>
        </p:blipFill>
        <p:spPr>
          <a:xfrm>
            <a:off x="815728" y="1903387"/>
            <a:ext cx="7117345" cy="1612760"/>
          </a:xfrm>
          <a:prstGeom prst="rect">
            <a:avLst/>
          </a:prstGeom>
        </p:spPr>
      </p:pic>
      <p:pic>
        <p:nvPicPr>
          <p:cNvPr id="4" name="Picture 3"/>
          <p:cNvPicPr>
            <a:picLocks noChangeAspect="1"/>
          </p:cNvPicPr>
          <p:nvPr/>
        </p:nvPicPr>
        <p:blipFill>
          <a:blip r:embed="rId7"/>
          <a:stretch>
            <a:fillRect/>
          </a:stretch>
        </p:blipFill>
        <p:spPr>
          <a:xfrm>
            <a:off x="8634002" y="2087442"/>
            <a:ext cx="3089873" cy="3096709"/>
          </a:xfrm>
          <a:prstGeom prst="rect">
            <a:avLst/>
          </a:prstGeom>
        </p:spPr>
      </p:pic>
      <p:sp>
        <p:nvSpPr>
          <p:cNvPr id="11" name="Rectangle 10"/>
          <p:cNvSpPr/>
          <p:nvPr/>
        </p:nvSpPr>
        <p:spPr>
          <a:xfrm>
            <a:off x="8634001" y="5245708"/>
            <a:ext cx="3089873" cy="954107"/>
          </a:xfrm>
          <a:prstGeom prst="rect">
            <a:avLst/>
          </a:prstGeom>
        </p:spPr>
        <p:txBody>
          <a:bodyPr wrap="square">
            <a:spAutoFit/>
          </a:bodyPr>
          <a:lstStyle/>
          <a:p>
            <a:pP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Kampala, Uganda; digitalisation can help the process to perform better and organise on a demand driven the value-chain</a:t>
            </a:r>
            <a:endParaRPr lang="en-GB" sz="14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8"/>
          <a:stretch>
            <a:fillRect/>
          </a:stretch>
        </p:blipFill>
        <p:spPr>
          <a:xfrm>
            <a:off x="4573116" y="3462562"/>
            <a:ext cx="3914456" cy="3031496"/>
          </a:xfrm>
          <a:prstGeom prst="rect">
            <a:avLst/>
          </a:prstGeom>
        </p:spPr>
      </p:pic>
      <p:sp>
        <p:nvSpPr>
          <p:cNvPr id="3" name="Rectangle 2"/>
          <p:cNvSpPr/>
          <p:nvPr/>
        </p:nvSpPr>
        <p:spPr>
          <a:xfrm>
            <a:off x="334963" y="3418980"/>
            <a:ext cx="4471490" cy="3108543"/>
          </a:xfrm>
          <a:prstGeom prst="rect">
            <a:avLst/>
          </a:prstGeom>
        </p:spPr>
        <p:txBody>
          <a:bodyPr wrap="square">
            <a:spAutoFit/>
          </a:bodyPr>
          <a:lstStyle/>
          <a:p>
            <a:pPr algn="ctr">
              <a:spcAft>
                <a:spcPts val="600"/>
              </a:spcAft>
            </a:pPr>
            <a:r>
              <a:rPr lang="en-US" sz="20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Challenges and difficulties of the Faecal Sludge Management</a:t>
            </a:r>
          </a:p>
          <a:p>
            <a:pPr algn="ctr">
              <a:spcAft>
                <a:spcPts val="600"/>
              </a:spcAft>
            </a:pPr>
            <a:endParaRPr lang="en-US" sz="8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271463" indent="-271463">
              <a:spcAft>
                <a:spcPts val="600"/>
              </a:spcAft>
              <a:buAutoNum type="arabicPeriod"/>
            </a:pP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Strengthening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of the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legal and institutional framework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conditions with clear roles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and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responsibilities for sector players </a:t>
            </a:r>
            <a:endPar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271463" indent="-271463">
              <a:spcAft>
                <a:spcPts val="600"/>
              </a:spcAft>
              <a:buAutoNum type="arabicPeriod"/>
            </a:pPr>
            <a:r>
              <a:rPr lang="en-US" sz="16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Private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sector engagement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to support the operators in the reform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process; business model </a:t>
            </a:r>
          </a:p>
          <a:p>
            <a:pPr marL="271463" indent="-271463">
              <a:spcAft>
                <a:spcPts val="600"/>
              </a:spcAft>
              <a:buAutoNum type="arabicPeriod"/>
            </a:pP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Awareness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and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demand creation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among user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groups, against taboos</a:t>
            </a:r>
            <a:endParaRPr lang="en-GB"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sp>
        <p:nvSpPr>
          <p:cNvPr id="50" name="TextBox 49">
            <a:extLst>
              <a:ext uri="{FF2B5EF4-FFF2-40B4-BE49-F238E27FC236}">
                <a16:creationId xmlns:a16="http://schemas.microsoft.com/office/drawing/2014/main" id="{44AA294E-5C01-4D7F-9B8E-48D8D11EB76A}"/>
              </a:ext>
            </a:extLst>
          </p:cNvPr>
          <p:cNvSpPr txBox="1"/>
          <p:nvPr/>
        </p:nvSpPr>
        <p:spPr>
          <a:xfrm>
            <a:off x="334963" y="1441110"/>
            <a:ext cx="11470400"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pPr algn="l"/>
            <a:r>
              <a:rPr lang="en-GB" sz="3200" dirty="0" smtClean="0"/>
              <a:t>8. And for concluding, before lunch, a nice topic, FSM…</a:t>
            </a:r>
            <a:endParaRPr lang="en-GB" sz="3200" dirty="0"/>
          </a:p>
        </p:txBody>
      </p:sp>
    </p:spTree>
    <p:extLst>
      <p:ext uri="{BB962C8B-B14F-4D97-AF65-F5344CB8AC3E}">
        <p14:creationId xmlns:p14="http://schemas.microsoft.com/office/powerpoint/2010/main" val="23827207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334963" y="1404898"/>
            <a:ext cx="10945655"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smtClean="0"/>
              <a:t>…but why do we have to think to FSM? </a:t>
            </a:r>
            <a:endParaRPr lang="en-GB" dirty="0"/>
          </a:p>
        </p:txBody>
      </p:sp>
      <p:sp>
        <p:nvSpPr>
          <p:cNvPr id="3" name="Rectangle 2"/>
          <p:cNvSpPr/>
          <p:nvPr/>
        </p:nvSpPr>
        <p:spPr>
          <a:xfrm>
            <a:off x="9132506" y="2296728"/>
            <a:ext cx="2385588" cy="2369880"/>
          </a:xfrm>
          <a:prstGeom prst="rect">
            <a:avLst/>
          </a:prstGeom>
        </p:spPr>
        <p:txBody>
          <a:bodyPr wrap="square">
            <a:spAutoFit/>
          </a:bodyPr>
          <a:lstStyle/>
          <a:p>
            <a:pPr algn="ctr">
              <a:spcAft>
                <a:spcPts val="0"/>
              </a:spcAft>
            </a:pPr>
            <a:r>
              <a:rPr lang="en-GB"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Has been calculated that in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15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years,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almost </a:t>
            </a:r>
            <a:r>
              <a:rPr lang="en-US" sz="20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5 billion people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will be using</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on-site sanitation</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 solutions like pit latrines and septic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tanks;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what will the world do with all the fecal waste? </a:t>
            </a:r>
            <a:endParaRPr lang="en-GB"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Picture 1"/>
          <p:cNvPicPr>
            <a:picLocks noChangeAspect="1"/>
          </p:cNvPicPr>
          <p:nvPr/>
        </p:nvPicPr>
        <p:blipFill>
          <a:blip r:embed="rId6"/>
          <a:stretch>
            <a:fillRect/>
          </a:stretch>
        </p:blipFill>
        <p:spPr>
          <a:xfrm>
            <a:off x="832915" y="2097795"/>
            <a:ext cx="8084745" cy="2962290"/>
          </a:xfrm>
          <a:prstGeom prst="rect">
            <a:avLst/>
          </a:prstGeom>
        </p:spPr>
      </p:pic>
      <p:sp>
        <p:nvSpPr>
          <p:cNvPr id="4" name="Rectangle 3"/>
          <p:cNvSpPr/>
          <p:nvPr/>
        </p:nvSpPr>
        <p:spPr>
          <a:xfrm>
            <a:off x="614189" y="5069952"/>
            <a:ext cx="11191175" cy="1323439"/>
          </a:xfrm>
          <a:prstGeom prst="rect">
            <a:avLst/>
          </a:prstGeom>
        </p:spPr>
        <p:txBody>
          <a:bodyPr wrap="square">
            <a:spAutoFit/>
          </a:bodyPr>
          <a:lstStyle/>
          <a:p>
            <a:r>
              <a:rPr lang="en-US" sz="1600" dirty="0" smtClean="0">
                <a:solidFill>
                  <a:srgbClr val="2E3CC0"/>
                </a:solidFill>
                <a:latin typeface="Trebuchet MS" panose="020B0603020202020204" pitchFamily="34" charset="0"/>
              </a:rPr>
              <a:t>There </a:t>
            </a:r>
            <a:r>
              <a:rPr lang="en-US" sz="1600" dirty="0">
                <a:solidFill>
                  <a:srgbClr val="2E3CC0"/>
                </a:solidFill>
                <a:latin typeface="Trebuchet MS" panose="020B0603020202020204" pitchFamily="34" charset="0"/>
              </a:rPr>
              <a:t>is much more needed than access to toilets . </a:t>
            </a:r>
            <a:r>
              <a:rPr lang="en-US" sz="1600" b="1" dirty="0">
                <a:solidFill>
                  <a:srgbClr val="2E3CC0"/>
                </a:solidFill>
                <a:latin typeface="Trebuchet MS" panose="020B0603020202020204" pitchFamily="34" charset="0"/>
              </a:rPr>
              <a:t>Safely managed sanitation </a:t>
            </a:r>
            <a:r>
              <a:rPr lang="en-US" sz="1600" b="1" dirty="0" smtClean="0">
                <a:solidFill>
                  <a:srgbClr val="2E3CC0"/>
                </a:solidFill>
                <a:latin typeface="Trebuchet MS" panose="020B0603020202020204" pitchFamily="34" charset="0"/>
              </a:rPr>
              <a:t>services </a:t>
            </a:r>
            <a:r>
              <a:rPr lang="en-US" sz="1600" dirty="0" smtClean="0">
                <a:solidFill>
                  <a:srgbClr val="2E3CC0"/>
                </a:solidFill>
                <a:latin typeface="Trebuchet MS" panose="020B0603020202020204" pitchFamily="34" charset="0"/>
              </a:rPr>
              <a:t>is </a:t>
            </a:r>
            <a:r>
              <a:rPr lang="en-US" sz="1600" dirty="0">
                <a:solidFill>
                  <a:srgbClr val="2E3CC0"/>
                </a:solidFill>
                <a:latin typeface="Trebuchet MS" panose="020B0603020202020204" pitchFamily="34" charset="0"/>
              </a:rPr>
              <a:t>a keystone indicator for ensuring that all people have access to clean water and </a:t>
            </a:r>
            <a:r>
              <a:rPr lang="en-US" sz="1600" b="1" dirty="0">
                <a:solidFill>
                  <a:srgbClr val="2E3CC0"/>
                </a:solidFill>
                <a:latin typeface="Trebuchet MS" panose="020B0603020202020204" pitchFamily="34" charset="0"/>
              </a:rPr>
              <a:t>adequate sanitation</a:t>
            </a:r>
            <a:r>
              <a:rPr lang="en-US" sz="1600" dirty="0">
                <a:solidFill>
                  <a:srgbClr val="2E3CC0"/>
                </a:solidFill>
                <a:latin typeface="Trebuchet MS" panose="020B0603020202020204" pitchFamily="34" charset="0"/>
              </a:rPr>
              <a:t>. This requires more than just providing households with access to toilets. With very little public money and resources available to physically connect all toilets to public sewer systems, identifying and rolling out </a:t>
            </a:r>
            <a:r>
              <a:rPr lang="en-US" sz="1600" b="1" dirty="0">
                <a:solidFill>
                  <a:srgbClr val="2E3CC0"/>
                </a:solidFill>
                <a:latin typeface="Trebuchet MS" panose="020B0603020202020204" pitchFamily="34" charset="0"/>
              </a:rPr>
              <a:t>cost-effective business solutions for on-site sanitation </a:t>
            </a:r>
            <a:r>
              <a:rPr lang="en-US" sz="1600" dirty="0">
                <a:solidFill>
                  <a:srgbClr val="2E3CC0"/>
                </a:solidFill>
                <a:latin typeface="Trebuchet MS" panose="020B0603020202020204" pitchFamily="34" charset="0"/>
              </a:rPr>
              <a:t>is more crucial than ever—and holds much promise for improving sanitation globally.</a:t>
            </a:r>
            <a:endParaRPr lang="en-GB" sz="1600" dirty="0">
              <a:solidFill>
                <a:srgbClr val="2E3CC0"/>
              </a:solidFill>
              <a:latin typeface="Trebuchet MS" panose="020B0603020202020204" pitchFamily="34" charset="0"/>
            </a:endParaRPr>
          </a:p>
        </p:txBody>
      </p:sp>
    </p:spTree>
    <p:extLst>
      <p:ext uri="{BB962C8B-B14F-4D97-AF65-F5344CB8AC3E}">
        <p14:creationId xmlns:p14="http://schemas.microsoft.com/office/powerpoint/2010/main" val="25762205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325899" y="5994138"/>
            <a:ext cx="10945655"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smtClean="0"/>
              <a:t>…and thanks for your kind attention! </a:t>
            </a:r>
            <a:endParaRPr lang="en-GB" dirty="0"/>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l="5327" t="6220" r="5135" b="5521"/>
          <a:stretch/>
        </p:blipFill>
        <p:spPr>
          <a:xfrm>
            <a:off x="2901699" y="1345063"/>
            <a:ext cx="6167139" cy="4595894"/>
          </a:xfrm>
          <a:prstGeom prst="rect">
            <a:avLst/>
          </a:prstGeom>
        </p:spPr>
      </p:pic>
    </p:spTree>
    <p:extLst>
      <p:ext uri="{BB962C8B-B14F-4D97-AF65-F5344CB8AC3E}">
        <p14:creationId xmlns:p14="http://schemas.microsoft.com/office/powerpoint/2010/main" val="21391981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27901" y="1441110"/>
            <a:ext cx="10787268"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a:t>We will give a </a:t>
            </a:r>
            <a:r>
              <a:rPr lang="en-GB" dirty="0" smtClean="0"/>
              <a:t>quick look </a:t>
            </a:r>
            <a:r>
              <a:rPr lang="en-GB" dirty="0"/>
              <a:t>at:</a:t>
            </a:r>
          </a:p>
        </p:txBody>
      </p:sp>
      <p:sp>
        <p:nvSpPr>
          <p:cNvPr id="3" name="Rectangle 2"/>
          <p:cNvSpPr/>
          <p:nvPr/>
        </p:nvSpPr>
        <p:spPr>
          <a:xfrm>
            <a:off x="1618331" y="2506332"/>
            <a:ext cx="9835162" cy="3539430"/>
          </a:xfrm>
          <a:prstGeom prst="rect">
            <a:avLst/>
          </a:prstGeom>
        </p:spPr>
        <p:txBody>
          <a:bodyPr wrap="square">
            <a:spAutoFit/>
          </a:bodyPr>
          <a:lstStyle/>
          <a:p>
            <a:pPr marL="457200" indent="-457200">
              <a:spcAft>
                <a:spcPts val="0"/>
              </a:spcAft>
              <a:buFont typeface="+mj-lt"/>
              <a:buAutoNum type="arabicPeriod"/>
            </a:pPr>
            <a:r>
              <a:rPr lang="fr-BE"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TA Water Facility to help </a:t>
            </a:r>
            <a:r>
              <a:rPr lang="fr-BE" sz="2800" dirty="0" err="1"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you</a:t>
            </a:r>
            <a:r>
              <a:rPr lang="fr-BE"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 (and us)…</a:t>
            </a:r>
            <a:endParaRPr lang="en-GB"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457200" indent="-457200">
              <a:spcAft>
                <a:spcPts val="0"/>
              </a:spcAft>
              <a:buFont typeface="+mj-lt"/>
              <a:buAutoNum type="arabicPeriod"/>
            </a:pPr>
            <a:r>
              <a:rPr lang="en-GB"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Different </a:t>
            </a: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Uses of Sea Water, apart from swimming…</a:t>
            </a:r>
          </a:p>
          <a:p>
            <a:pPr marL="457200" indent="-457200">
              <a:spcAft>
                <a:spcPts val="0"/>
              </a:spcAft>
              <a:buFont typeface="+mj-lt"/>
              <a:buAutoNum type="arabicPeriod"/>
            </a:pP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Desalination, what, how, when and how much?</a:t>
            </a:r>
          </a:p>
          <a:p>
            <a:pPr marL="457200" indent="-457200">
              <a:buFont typeface="+mj-lt"/>
              <a:buAutoNum type="arabicPeriod"/>
            </a:pP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harvesting</a:t>
            </a:r>
          </a:p>
          <a:p>
            <a:pPr marL="457200" indent="-457200">
              <a:spcAft>
                <a:spcPts val="0"/>
              </a:spcAft>
              <a:buFont typeface="+mj-lt"/>
              <a:buAutoNum type="arabicPeriod"/>
            </a:pPr>
            <a:r>
              <a:rPr lang="en-GB"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Underground </a:t>
            </a: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dams, what?</a:t>
            </a:r>
          </a:p>
          <a:p>
            <a:pPr marL="457200" indent="-457200">
              <a:spcAft>
                <a:spcPts val="0"/>
              </a:spcAft>
              <a:buFont typeface="+mj-lt"/>
              <a:buAutoNum type="arabicPeriod"/>
            </a:pPr>
            <a:r>
              <a:rPr lang="en-GB"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Cloud </a:t>
            </a: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seeding</a:t>
            </a:r>
          </a:p>
          <a:p>
            <a:pPr marL="457200" indent="-457200">
              <a:spcAft>
                <a:spcPts val="0"/>
              </a:spcAft>
              <a:buFont typeface="+mj-lt"/>
              <a:buAutoNum type="arabicPeriod"/>
            </a:pP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Fog catchment</a:t>
            </a:r>
          </a:p>
          <a:p>
            <a:pPr marL="457200" indent="-457200">
              <a:spcAft>
                <a:spcPts val="0"/>
              </a:spcAft>
              <a:buFont typeface="+mj-lt"/>
              <a:buAutoNum type="arabicPeriod"/>
            </a:pP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Faecal Sludge Management, </a:t>
            </a:r>
            <a:r>
              <a:rPr lang="en-GB" sz="2800" dirty="0" err="1">
                <a:solidFill>
                  <a:srgbClr val="2E3CC0"/>
                </a:solidFill>
                <a:latin typeface="Trebuchet MS" panose="020B0603020202020204" pitchFamily="34" charset="0"/>
                <a:ea typeface="Calibri" panose="020F0502020204030204" pitchFamily="34" charset="0"/>
                <a:cs typeface="Times New Roman" panose="02020603050405020304" pitchFamily="18" charset="0"/>
              </a:rPr>
              <a:t>bleah</a:t>
            </a: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t>
            </a: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Tree>
    <p:extLst>
      <p:ext uri="{BB962C8B-B14F-4D97-AF65-F5344CB8AC3E}">
        <p14:creationId xmlns:p14="http://schemas.microsoft.com/office/powerpoint/2010/main" val="3707188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00743" y="1441110"/>
            <a:ext cx="11304621"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de-DE" sz="3200" dirty="0" smtClean="0"/>
              <a:t>1. Technical </a:t>
            </a:r>
            <a:r>
              <a:rPr lang="de-DE" sz="3200" dirty="0"/>
              <a:t>Assistance </a:t>
            </a:r>
            <a:r>
              <a:rPr lang="en-US" sz="3200" dirty="0" smtClean="0"/>
              <a:t>provided</a:t>
            </a:r>
            <a:r>
              <a:rPr lang="de-DE" sz="3200" dirty="0" smtClean="0"/>
              <a:t> </a:t>
            </a:r>
            <a:r>
              <a:rPr lang="en-US" sz="3200" dirty="0" smtClean="0"/>
              <a:t>by</a:t>
            </a:r>
            <a:r>
              <a:rPr lang="de-DE" sz="3200" dirty="0" smtClean="0"/>
              <a:t> </a:t>
            </a:r>
            <a:r>
              <a:rPr lang="de-DE" sz="3200" dirty="0" err="1" smtClean="0"/>
              <a:t>the</a:t>
            </a:r>
            <a:r>
              <a:rPr lang="de-DE" sz="3200" dirty="0" smtClean="0"/>
              <a:t> Water </a:t>
            </a:r>
            <a:r>
              <a:rPr lang="de-DE" sz="3200" dirty="0"/>
              <a:t>Facility </a:t>
            </a:r>
            <a:endParaRPr lang="en-GB" sz="3200" dirty="0"/>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9" name="Text Box 1"/>
          <p:cNvSpPr txBox="1"/>
          <p:nvPr/>
        </p:nvSpPr>
        <p:spPr>
          <a:xfrm>
            <a:off x="500743" y="2172429"/>
            <a:ext cx="6705600" cy="4468040"/>
          </a:xfrm>
          <a:prstGeom prst="rect">
            <a:avLst/>
          </a:prstGeom>
          <a:solidFill>
            <a:srgbClr val="2681B4"/>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200"/>
              </a:spcAft>
              <a:buClrTx/>
              <a:buSzTx/>
              <a:buFontTx/>
              <a:buNone/>
              <a:tabLst/>
              <a:defRPr/>
            </a:pPr>
            <a:r>
              <a:rPr kumimoji="0" lang="en-GB" sz="2400" b="1" i="0" u="none" strike="noStrike" kern="0" cap="none" spc="0" normalizeH="0" baseline="0" noProof="0" dirty="0">
                <a:ln>
                  <a:noFill/>
                </a:ln>
                <a:solidFill>
                  <a:schemeClr val="bg1"/>
                </a:solidFill>
                <a:effectLst/>
                <a:uLnTx/>
                <a:uFillTx/>
                <a:latin typeface="Trebuchet MS" panose="020B0603020202020204" pitchFamily="34" charset="0"/>
                <a:ea typeface="Calibri"/>
                <a:cs typeface="Arial" panose="020B0604020202020204" pitchFamily="34" charset="0"/>
              </a:rPr>
              <a:t>Indicative</a:t>
            </a:r>
            <a:r>
              <a:rPr kumimoji="0" lang="en-GB" sz="2400" b="1" i="0" u="none" strike="noStrike" kern="0" cap="none" spc="0" normalizeH="0" noProof="0" dirty="0">
                <a:ln>
                  <a:noFill/>
                </a:ln>
                <a:solidFill>
                  <a:schemeClr val="bg1"/>
                </a:solidFill>
                <a:effectLst/>
                <a:uLnTx/>
                <a:uFillTx/>
                <a:latin typeface="Trebuchet MS" panose="020B0603020202020204" pitchFamily="34" charset="0"/>
                <a:ea typeface="Calibri"/>
                <a:cs typeface="Arial" panose="020B0604020202020204" pitchFamily="34" charset="0"/>
              </a:rPr>
              <a:t> activities</a:t>
            </a:r>
            <a:endParaRPr kumimoji="0" lang="en-GB" sz="2400" b="1" i="0" u="none" strike="noStrike" kern="0" cap="none" spc="0" normalizeH="0" baseline="0" noProof="0" dirty="0">
              <a:ln>
                <a:noFill/>
              </a:ln>
              <a:solidFill>
                <a:schemeClr val="bg1"/>
              </a:solidFill>
              <a:effectLst/>
              <a:uLnTx/>
              <a:uFillTx/>
              <a:latin typeface="Trebuchet MS" panose="020B0603020202020204" pitchFamily="34" charset="0"/>
              <a:ea typeface="Calibri"/>
              <a:cs typeface="Arial" panose="020B0604020202020204" pitchFamily="34" charset="0"/>
            </a:endParaRPr>
          </a:p>
          <a:p>
            <a:pPr marL="0" marR="0" lvl="0" indent="0" defTabSz="914400" eaLnBrk="1" fontAlgn="auto" latinLnBrk="0" hangingPunct="1">
              <a:spcBef>
                <a:spcPts val="0"/>
              </a:spcBef>
              <a:spcAft>
                <a:spcPts val="200"/>
              </a:spcAft>
              <a:buClrTx/>
              <a:buSzTx/>
              <a:buFontTx/>
              <a:buNone/>
              <a:tabLst/>
              <a:defRPr/>
            </a:pPr>
            <a:endParaRPr kumimoji="0" lang="de-DE" b="0" i="0" u="none" strike="noStrike" kern="0" cap="none" spc="0" normalizeH="0" baseline="0" noProof="0" dirty="0">
              <a:ln>
                <a:noFill/>
              </a:ln>
              <a:solidFill>
                <a:sysClr val="windowText" lastClr="000000"/>
              </a:solidFill>
              <a:effectLst/>
              <a:uLnTx/>
              <a:uFillTx/>
              <a:latin typeface="Trebuchet MS" panose="020B0603020202020204" pitchFamily="34" charset="0"/>
              <a:ea typeface="Calibri"/>
              <a:cs typeface="Arial" panose="020B0604020202020204" pitchFamily="34" charset="0"/>
            </a:endParaRPr>
          </a:p>
        </p:txBody>
      </p:sp>
      <p:sp>
        <p:nvSpPr>
          <p:cNvPr id="11" name="Abgerundetes Rechteck 7"/>
          <p:cNvSpPr/>
          <p:nvPr/>
        </p:nvSpPr>
        <p:spPr>
          <a:xfrm>
            <a:off x="669115" y="2659714"/>
            <a:ext cx="6373739" cy="628285"/>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Technical support in programming and preparation of projects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Mobilization of funds, facilitation of partnership</a:t>
            </a:r>
            <a:endParaRPr lang="de-DE" sz="1600" b="1" dirty="0">
              <a:solidFill>
                <a:schemeClr val="bg1"/>
              </a:solidFill>
              <a:latin typeface="Trebuchet MS" panose="020B0603020202020204" pitchFamily="34" charset="0"/>
              <a:ea typeface="Times New Roman"/>
              <a:cs typeface="Arial" panose="020B0604020202020204" pitchFamily="34" charset="0"/>
            </a:endParaRPr>
          </a:p>
        </p:txBody>
      </p:sp>
      <p:sp>
        <p:nvSpPr>
          <p:cNvPr id="12" name="Abgerundetes Rechteck 8"/>
          <p:cNvSpPr/>
          <p:nvPr/>
        </p:nvSpPr>
        <p:spPr>
          <a:xfrm>
            <a:off x="670392" y="3419651"/>
            <a:ext cx="6360417" cy="1526234"/>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Promotion of industrial and technology cooperation</a:t>
            </a:r>
          </a:p>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Contribution to the organisation of EU and other water and sanitation events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Development and promotion of tools contributing to dialogue and coordination of actions in the water sector</a:t>
            </a:r>
          </a:p>
        </p:txBody>
      </p:sp>
      <p:sp>
        <p:nvSpPr>
          <p:cNvPr id="16" name="Abgerundetes Rechteck 9"/>
          <p:cNvSpPr/>
          <p:nvPr/>
        </p:nvSpPr>
        <p:spPr>
          <a:xfrm>
            <a:off x="670392" y="5069254"/>
            <a:ext cx="6360416" cy="1393238"/>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Initial stocktaking, technical assistance to establish national Water and Sanitation sector policies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Capacity building in policy and regulatory framework</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Development of knowledge and communication tools and products</a:t>
            </a:r>
            <a:endParaRPr lang="de-DE" sz="1600" b="1" dirty="0">
              <a:solidFill>
                <a:schemeClr val="bg1"/>
              </a:solidFill>
              <a:latin typeface="Trebuchet MS" panose="020B0603020202020204" pitchFamily="34" charset="0"/>
              <a:ea typeface="Times New Roman"/>
              <a:cs typeface="Arial" panose="020B0604020202020204" pitchFamily="34" charset="0"/>
            </a:endParaRPr>
          </a:p>
        </p:txBody>
      </p:sp>
      <p:sp>
        <p:nvSpPr>
          <p:cNvPr id="17" name="Text Box 1"/>
          <p:cNvSpPr txBox="1"/>
          <p:nvPr/>
        </p:nvSpPr>
        <p:spPr>
          <a:xfrm>
            <a:off x="7372123" y="2188730"/>
            <a:ext cx="4221163" cy="3903052"/>
          </a:xfrm>
          <a:prstGeom prst="rect">
            <a:avLst/>
          </a:prstGeom>
          <a:solidFill>
            <a:srgbClr val="6AADDC"/>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endParaRPr lang="en-GB" b="1" dirty="0">
              <a:solidFill>
                <a:schemeClr val="bg1">
                  <a:lumMod val="50000"/>
                </a:schemeClr>
              </a:solidFill>
              <a:latin typeface="Trebuchet MS" panose="020B0603020202020204" pitchFamily="34" charset="0"/>
              <a:ea typeface="Times New Roman"/>
              <a:cs typeface="Arial" panose="020B0604020202020204" pitchFamily="34" charset="0"/>
            </a:endParaRPr>
          </a:p>
          <a:p>
            <a:pPr algn="just">
              <a:lnSpc>
                <a:spcPct val="115000"/>
              </a:lnSpc>
              <a:spcBef>
                <a:spcPts val="600"/>
              </a:spcBef>
              <a:spcAft>
                <a:spcPts val="600"/>
              </a:spcAft>
            </a:pPr>
            <a:endParaRPr lang="en-GB" b="1" dirty="0">
              <a:solidFill>
                <a:srgbClr val="005F28"/>
              </a:solidFill>
              <a:latin typeface="Trebuchet MS" panose="020B0603020202020204" pitchFamily="34" charset="0"/>
              <a:ea typeface="Times New Roman"/>
              <a:cs typeface="Arial" panose="020B0604020202020204" pitchFamily="34" charset="0"/>
            </a:endParaRPr>
          </a:p>
        </p:txBody>
      </p:sp>
      <p:sp>
        <p:nvSpPr>
          <p:cNvPr id="18" name="Abgerundetes Rechteck 11"/>
          <p:cNvSpPr/>
          <p:nvPr/>
        </p:nvSpPr>
        <p:spPr>
          <a:xfrm>
            <a:off x="7502050" y="2799362"/>
            <a:ext cx="3874636" cy="757347"/>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action identification and formulation</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19" name="Abgerundetes Rechteck 12"/>
          <p:cNvSpPr/>
          <p:nvPr/>
        </p:nvSpPr>
        <p:spPr>
          <a:xfrm>
            <a:off x="7496597" y="3722619"/>
            <a:ext cx="3888595" cy="882102"/>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Dialogue, coordination and exchange of experience</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0" name="Abgerundetes Rechteck 13"/>
          <p:cNvSpPr/>
          <p:nvPr/>
        </p:nvSpPr>
        <p:spPr>
          <a:xfrm>
            <a:off x="7502050" y="4781297"/>
            <a:ext cx="3874636" cy="1157023"/>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knowledge creation, policy elaboration and communication </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1" name="Rechteck 2"/>
          <p:cNvSpPr/>
          <p:nvPr/>
        </p:nvSpPr>
        <p:spPr>
          <a:xfrm>
            <a:off x="8625056" y="2206306"/>
            <a:ext cx="1894510" cy="517065"/>
          </a:xfrm>
          <a:prstGeom prst="rect">
            <a:avLst/>
          </a:prstGeom>
        </p:spPr>
        <p:txBody>
          <a:bodyPr wrap="square">
            <a:spAutoFit/>
          </a:bodyPr>
          <a:lstStyle/>
          <a:p>
            <a:pPr algn="ctr">
              <a:lnSpc>
                <a:spcPct val="115000"/>
              </a:lnSpc>
              <a:spcBef>
                <a:spcPts val="600"/>
              </a:spcBef>
              <a:spcAft>
                <a:spcPts val="600"/>
              </a:spcAft>
            </a:pPr>
            <a:r>
              <a:rPr lang="en-GB" sz="2400" b="1" dirty="0">
                <a:solidFill>
                  <a:schemeClr val="bg1"/>
                </a:solidFill>
                <a:latin typeface="Trebuchet MS" panose="020B0603020202020204" pitchFamily="34" charset="0"/>
                <a:ea typeface="Times New Roman"/>
                <a:cs typeface="Arial" panose="020B0604020202020204" pitchFamily="34" charset="0"/>
              </a:rPr>
              <a:t>Key results</a:t>
            </a:r>
          </a:p>
        </p:txBody>
      </p:sp>
    </p:spTree>
    <p:extLst>
      <p:ext uri="{BB962C8B-B14F-4D97-AF65-F5344CB8AC3E}">
        <p14:creationId xmlns:p14="http://schemas.microsoft.com/office/powerpoint/2010/main" val="31278765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00743" y="1441110"/>
            <a:ext cx="11304621"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pPr>
              <a:spcAft>
                <a:spcPts val="0"/>
              </a:spcAft>
            </a:pPr>
            <a:r>
              <a:rPr lang="en-GB" sz="3200" dirty="0" smtClean="0">
                <a:ea typeface="Calibri" panose="020F0502020204030204" pitchFamily="34" charset="0"/>
                <a:cs typeface="Times New Roman" panose="02020603050405020304" pitchFamily="18" charset="0"/>
              </a:rPr>
              <a:t>2. Different </a:t>
            </a:r>
            <a:r>
              <a:rPr lang="en-GB" sz="3200" dirty="0">
                <a:ea typeface="Calibri" panose="020F0502020204030204" pitchFamily="34" charset="0"/>
                <a:cs typeface="Times New Roman" panose="02020603050405020304" pitchFamily="18" charset="0"/>
              </a:rPr>
              <a:t>Uses of Sea Water, apart from swimming…</a:t>
            </a: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11" name="Abgerundetes Rechteck 7"/>
          <p:cNvSpPr/>
          <p:nvPr/>
        </p:nvSpPr>
        <p:spPr>
          <a:xfrm>
            <a:off x="669115" y="2659714"/>
            <a:ext cx="6373739" cy="628285"/>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Technical support in programming and preparation of projects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Mobilization of funds, facilitation of partnership</a:t>
            </a:r>
            <a:endParaRPr lang="de-DE" sz="1600" b="1" dirty="0">
              <a:solidFill>
                <a:schemeClr val="bg1"/>
              </a:solidFill>
              <a:latin typeface="Trebuchet MS" panose="020B0603020202020204" pitchFamily="34" charset="0"/>
              <a:ea typeface="Times New Roman"/>
              <a:cs typeface="Arial" panose="020B0604020202020204" pitchFamily="34" charset="0"/>
            </a:endParaRPr>
          </a:p>
        </p:txBody>
      </p:sp>
      <p:sp>
        <p:nvSpPr>
          <p:cNvPr id="16" name="Abgerundetes Rechteck 9"/>
          <p:cNvSpPr/>
          <p:nvPr/>
        </p:nvSpPr>
        <p:spPr>
          <a:xfrm>
            <a:off x="670392" y="5069254"/>
            <a:ext cx="6360416" cy="1393238"/>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Initial stocktaking, technical assistance to establish national Water and Sanitation sector policies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Capacity building in policy and regulatory framework</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Development of knowledge and communication tools and products</a:t>
            </a:r>
            <a:endParaRPr lang="de-DE" sz="1600" b="1" dirty="0">
              <a:solidFill>
                <a:schemeClr val="bg1"/>
              </a:solidFill>
              <a:latin typeface="Trebuchet MS" panose="020B0603020202020204" pitchFamily="34" charset="0"/>
              <a:ea typeface="Times New Roman"/>
              <a:cs typeface="Arial" panose="020B0604020202020204" pitchFamily="34" charset="0"/>
            </a:endParaRPr>
          </a:p>
        </p:txBody>
      </p:sp>
      <p:sp>
        <p:nvSpPr>
          <p:cNvPr id="18" name="Abgerundetes Rechteck 11"/>
          <p:cNvSpPr/>
          <p:nvPr/>
        </p:nvSpPr>
        <p:spPr>
          <a:xfrm>
            <a:off x="7502050" y="2799362"/>
            <a:ext cx="3874636" cy="757347"/>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action identification and formulation</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19" name="Abgerundetes Rechteck 12"/>
          <p:cNvSpPr/>
          <p:nvPr/>
        </p:nvSpPr>
        <p:spPr>
          <a:xfrm>
            <a:off x="7496597" y="3722619"/>
            <a:ext cx="3888595" cy="882102"/>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Dialogue, coordination and exchange of experience</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0" name="Abgerundetes Rechteck 13"/>
          <p:cNvSpPr/>
          <p:nvPr/>
        </p:nvSpPr>
        <p:spPr>
          <a:xfrm>
            <a:off x="7502050" y="4781297"/>
            <a:ext cx="3874636" cy="1157023"/>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knowledge creation, policy elaboration and communication </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1" name="Rechteck 2"/>
          <p:cNvSpPr/>
          <p:nvPr/>
        </p:nvSpPr>
        <p:spPr>
          <a:xfrm>
            <a:off x="8625056" y="2206306"/>
            <a:ext cx="1894510" cy="517065"/>
          </a:xfrm>
          <a:prstGeom prst="rect">
            <a:avLst/>
          </a:prstGeom>
        </p:spPr>
        <p:txBody>
          <a:bodyPr wrap="square">
            <a:spAutoFit/>
          </a:bodyPr>
          <a:lstStyle/>
          <a:p>
            <a:pPr algn="ctr">
              <a:lnSpc>
                <a:spcPct val="115000"/>
              </a:lnSpc>
              <a:spcBef>
                <a:spcPts val="600"/>
              </a:spcBef>
              <a:spcAft>
                <a:spcPts val="600"/>
              </a:spcAft>
            </a:pPr>
            <a:r>
              <a:rPr lang="en-GB" sz="2400" b="1" dirty="0">
                <a:solidFill>
                  <a:schemeClr val="bg1"/>
                </a:solidFill>
                <a:latin typeface="Trebuchet MS" panose="020B0603020202020204" pitchFamily="34" charset="0"/>
                <a:ea typeface="Times New Roman"/>
                <a:cs typeface="Arial" panose="020B0604020202020204" pitchFamily="34" charset="0"/>
              </a:rPr>
              <a:t>Key results</a:t>
            </a:r>
          </a:p>
        </p:txBody>
      </p:sp>
    </p:spTree>
    <p:extLst>
      <p:ext uri="{BB962C8B-B14F-4D97-AF65-F5344CB8AC3E}">
        <p14:creationId xmlns:p14="http://schemas.microsoft.com/office/powerpoint/2010/main" val="38174069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00743" y="1441110"/>
            <a:ext cx="11304621"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3200" dirty="0">
                <a:ea typeface="Calibri" panose="020F0502020204030204" pitchFamily="34" charset="0"/>
                <a:cs typeface="Times New Roman" panose="02020603050405020304" pitchFamily="18" charset="0"/>
              </a:rPr>
              <a:t>3</a:t>
            </a:r>
            <a:r>
              <a:rPr lang="en-GB" sz="3200" dirty="0" smtClean="0">
                <a:ea typeface="Calibri" panose="020F0502020204030204" pitchFamily="34" charset="0"/>
                <a:cs typeface="Times New Roman" panose="02020603050405020304" pitchFamily="18" charset="0"/>
              </a:rPr>
              <a:t>. </a:t>
            </a:r>
            <a:r>
              <a:rPr lang="en-GB" sz="3200" dirty="0">
                <a:ea typeface="Calibri" panose="020F0502020204030204" pitchFamily="34" charset="0"/>
                <a:cs typeface="Times New Roman" panose="02020603050405020304" pitchFamily="18" charset="0"/>
              </a:rPr>
              <a:t>Desalination, what, how, when and how much</a:t>
            </a:r>
            <a:r>
              <a:rPr lang="en-GB" sz="3200" dirty="0" smtClean="0">
                <a:ea typeface="Calibri" panose="020F0502020204030204" pitchFamily="34" charset="0"/>
                <a:cs typeface="Times New Roman" panose="02020603050405020304" pitchFamily="18" charset="0"/>
              </a:rPr>
              <a:t>?</a:t>
            </a:r>
            <a:endParaRPr lang="en-GB" sz="3200" dirty="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16" name="Abgerundetes Rechteck 9"/>
          <p:cNvSpPr/>
          <p:nvPr/>
        </p:nvSpPr>
        <p:spPr>
          <a:xfrm>
            <a:off x="670392" y="5069254"/>
            <a:ext cx="6360416" cy="1393238"/>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Initial stocktaking, technical assistance to establish national Water and Sanitation sector policies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Capacity building in policy and regulatory framework</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Development of knowledge and communication tools and products</a:t>
            </a:r>
            <a:endParaRPr lang="de-DE" sz="1600" b="1" dirty="0">
              <a:solidFill>
                <a:schemeClr val="bg1"/>
              </a:solidFill>
              <a:latin typeface="Trebuchet MS" panose="020B0603020202020204" pitchFamily="34" charset="0"/>
              <a:ea typeface="Times New Roman"/>
              <a:cs typeface="Arial" panose="020B0604020202020204" pitchFamily="34" charset="0"/>
            </a:endParaRPr>
          </a:p>
        </p:txBody>
      </p:sp>
      <p:sp>
        <p:nvSpPr>
          <p:cNvPr id="18" name="Abgerundetes Rechteck 11"/>
          <p:cNvSpPr/>
          <p:nvPr/>
        </p:nvSpPr>
        <p:spPr>
          <a:xfrm>
            <a:off x="7502050" y="2799362"/>
            <a:ext cx="3874636" cy="757347"/>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action identification and formulation</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19" name="Abgerundetes Rechteck 12"/>
          <p:cNvSpPr/>
          <p:nvPr/>
        </p:nvSpPr>
        <p:spPr>
          <a:xfrm>
            <a:off x="7496597" y="3722619"/>
            <a:ext cx="3888595" cy="882102"/>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Dialogue, coordination and exchange of experience</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0" name="Abgerundetes Rechteck 13"/>
          <p:cNvSpPr/>
          <p:nvPr/>
        </p:nvSpPr>
        <p:spPr>
          <a:xfrm>
            <a:off x="7502050" y="4781297"/>
            <a:ext cx="3874636" cy="1157023"/>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knowledge creation, policy elaboration and communication </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1" name="Rechteck 2"/>
          <p:cNvSpPr/>
          <p:nvPr/>
        </p:nvSpPr>
        <p:spPr>
          <a:xfrm>
            <a:off x="8625056" y="2206306"/>
            <a:ext cx="1894510" cy="517065"/>
          </a:xfrm>
          <a:prstGeom prst="rect">
            <a:avLst/>
          </a:prstGeom>
        </p:spPr>
        <p:txBody>
          <a:bodyPr wrap="square">
            <a:spAutoFit/>
          </a:bodyPr>
          <a:lstStyle/>
          <a:p>
            <a:pPr algn="ctr">
              <a:lnSpc>
                <a:spcPct val="115000"/>
              </a:lnSpc>
              <a:spcBef>
                <a:spcPts val="600"/>
              </a:spcBef>
              <a:spcAft>
                <a:spcPts val="600"/>
              </a:spcAft>
            </a:pPr>
            <a:r>
              <a:rPr lang="en-GB" sz="2400" b="1" dirty="0">
                <a:solidFill>
                  <a:schemeClr val="bg1"/>
                </a:solidFill>
                <a:latin typeface="Trebuchet MS" panose="020B0603020202020204" pitchFamily="34" charset="0"/>
                <a:ea typeface="Times New Roman"/>
                <a:cs typeface="Arial" panose="020B0604020202020204" pitchFamily="34" charset="0"/>
              </a:rPr>
              <a:t>Key results</a:t>
            </a:r>
          </a:p>
        </p:txBody>
      </p:sp>
    </p:spTree>
    <p:extLst>
      <p:ext uri="{BB962C8B-B14F-4D97-AF65-F5344CB8AC3E}">
        <p14:creationId xmlns:p14="http://schemas.microsoft.com/office/powerpoint/2010/main" val="21983123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7297138" y="1879024"/>
            <a:ext cx="4640082"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smtClean="0"/>
              <a:t>4.Water </a:t>
            </a:r>
            <a:r>
              <a:rPr lang="en-GB" dirty="0"/>
              <a:t>Harvesting…</a:t>
            </a:r>
          </a:p>
        </p:txBody>
      </p:sp>
      <p:sp>
        <p:nvSpPr>
          <p:cNvPr id="3" name="Rectangle 2"/>
          <p:cNvSpPr/>
          <p:nvPr/>
        </p:nvSpPr>
        <p:spPr>
          <a:xfrm>
            <a:off x="7673340" y="2910943"/>
            <a:ext cx="4273307" cy="2739211"/>
          </a:xfrm>
          <a:prstGeom prst="rect">
            <a:avLst/>
          </a:prstGeom>
        </p:spPr>
        <p:txBody>
          <a:bodyPr wrap="square">
            <a:spAutoFit/>
          </a:bodyPr>
          <a:lstStyle/>
          <a:p>
            <a:pPr algn="ctr">
              <a:spcAft>
                <a:spcPts val="0"/>
              </a:spcAft>
            </a:pPr>
            <a:r>
              <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Especially in urban environments, water stress is more and more evident.</a:t>
            </a:r>
          </a:p>
          <a:p>
            <a:pPr algn="ctr">
              <a:spcAft>
                <a:spcPts val="0"/>
              </a:spcAft>
            </a:pPr>
            <a:r>
              <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In many cases there is abundance of rain, but no water available.</a:t>
            </a:r>
          </a:p>
          <a:p>
            <a:pPr algn="ctr">
              <a:spcAft>
                <a:spcPts val="0"/>
              </a:spcAft>
            </a:pPr>
            <a:endPar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algn="ctr">
              <a:spcAft>
                <a:spcPts val="0"/>
              </a:spcAft>
            </a:pPr>
            <a:r>
              <a:rPr lang="en-GB" sz="20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Harvesting Potential = </a:t>
            </a:r>
            <a:r>
              <a:rPr lang="en-GB"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rainfall (mm)*collection efficiency</a:t>
            </a:r>
          </a:p>
          <a:p>
            <a:pPr algn="ctr">
              <a:spcAft>
                <a:spcPts val="0"/>
              </a:spcAft>
            </a:pPr>
            <a:endParaRPr lang="en-GB"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Immagine 1">
            <a:extLst>
              <a:ext uri="{FF2B5EF4-FFF2-40B4-BE49-F238E27FC236}">
                <a16:creationId xmlns:a16="http://schemas.microsoft.com/office/drawing/2014/main" id="{16B790B1-07B2-486E-92BD-58553DF8C339}"/>
              </a:ext>
            </a:extLst>
          </p:cNvPr>
          <p:cNvPicPr>
            <a:picLocks noChangeAspect="1"/>
          </p:cNvPicPr>
          <p:nvPr/>
        </p:nvPicPr>
        <p:blipFill rotWithShape="1">
          <a:blip r:embed="rId6"/>
          <a:srcRect b="16311"/>
          <a:stretch/>
        </p:blipFill>
        <p:spPr>
          <a:xfrm>
            <a:off x="92953" y="1570102"/>
            <a:ext cx="5947659" cy="5000437"/>
          </a:xfrm>
          <a:prstGeom prst="rect">
            <a:avLst/>
          </a:prstGeom>
        </p:spPr>
      </p:pic>
      <p:pic>
        <p:nvPicPr>
          <p:cNvPr id="4" name="Immagine 3">
            <a:extLst>
              <a:ext uri="{FF2B5EF4-FFF2-40B4-BE49-F238E27FC236}">
                <a16:creationId xmlns:a16="http://schemas.microsoft.com/office/drawing/2014/main" id="{BC405F1F-5B42-4302-95F5-A74735BD8795}"/>
              </a:ext>
            </a:extLst>
          </p:cNvPr>
          <p:cNvPicPr>
            <a:picLocks noChangeAspect="1"/>
          </p:cNvPicPr>
          <p:nvPr/>
        </p:nvPicPr>
        <p:blipFill>
          <a:blip r:embed="rId7"/>
          <a:stretch>
            <a:fillRect/>
          </a:stretch>
        </p:blipFill>
        <p:spPr>
          <a:xfrm>
            <a:off x="6065761" y="2009761"/>
            <a:ext cx="1206228" cy="1267458"/>
          </a:xfrm>
          <a:prstGeom prst="rect">
            <a:avLst/>
          </a:prstGeom>
        </p:spPr>
      </p:pic>
      <p:pic>
        <p:nvPicPr>
          <p:cNvPr id="6" name="Immagine 5">
            <a:extLst>
              <a:ext uri="{FF2B5EF4-FFF2-40B4-BE49-F238E27FC236}">
                <a16:creationId xmlns:a16="http://schemas.microsoft.com/office/drawing/2014/main" id="{CD5CACE8-CD92-4931-9CEE-1D11444BB07E}"/>
              </a:ext>
            </a:extLst>
          </p:cNvPr>
          <p:cNvPicPr>
            <a:picLocks noChangeAspect="1"/>
          </p:cNvPicPr>
          <p:nvPr/>
        </p:nvPicPr>
        <p:blipFill>
          <a:blip r:embed="rId8"/>
          <a:stretch>
            <a:fillRect/>
          </a:stretch>
        </p:blipFill>
        <p:spPr>
          <a:xfrm>
            <a:off x="6075188" y="3366536"/>
            <a:ext cx="1200520" cy="1237540"/>
          </a:xfrm>
          <a:prstGeom prst="rect">
            <a:avLst/>
          </a:prstGeom>
        </p:spPr>
      </p:pic>
      <p:pic>
        <p:nvPicPr>
          <p:cNvPr id="7" name="Immagine 6">
            <a:extLst>
              <a:ext uri="{FF2B5EF4-FFF2-40B4-BE49-F238E27FC236}">
                <a16:creationId xmlns:a16="http://schemas.microsoft.com/office/drawing/2014/main" id="{432FBC60-7228-439B-888B-FB0E064FE65D}"/>
              </a:ext>
            </a:extLst>
          </p:cNvPr>
          <p:cNvPicPr>
            <a:picLocks noChangeAspect="1"/>
          </p:cNvPicPr>
          <p:nvPr/>
        </p:nvPicPr>
        <p:blipFill>
          <a:blip r:embed="rId9"/>
          <a:stretch>
            <a:fillRect/>
          </a:stretch>
        </p:blipFill>
        <p:spPr>
          <a:xfrm>
            <a:off x="6075188" y="4693393"/>
            <a:ext cx="1200520" cy="1357345"/>
          </a:xfrm>
          <a:prstGeom prst="rect">
            <a:avLst/>
          </a:prstGeom>
        </p:spPr>
      </p:pic>
    </p:spTree>
    <p:extLst>
      <p:ext uri="{BB962C8B-B14F-4D97-AF65-F5344CB8AC3E}">
        <p14:creationId xmlns:p14="http://schemas.microsoft.com/office/powerpoint/2010/main" val="37716298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222967"/>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312898" y="5551248"/>
            <a:ext cx="6681915" cy="523220"/>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2800" dirty="0" smtClean="0"/>
              <a:t>…runoff </a:t>
            </a:r>
            <a:r>
              <a:rPr lang="en-GB" sz="2800" dirty="0"/>
              <a:t>waters, how to handle them?</a:t>
            </a:r>
          </a:p>
        </p:txBody>
      </p:sp>
      <p:sp>
        <p:nvSpPr>
          <p:cNvPr id="3" name="Rectangle 2"/>
          <p:cNvSpPr/>
          <p:nvPr/>
        </p:nvSpPr>
        <p:spPr>
          <a:xfrm>
            <a:off x="0" y="1636095"/>
            <a:ext cx="6102036" cy="523220"/>
          </a:xfrm>
          <a:prstGeom prst="rect">
            <a:avLst/>
          </a:prstGeom>
        </p:spPr>
        <p:txBody>
          <a:bodyPr wrap="square">
            <a:spAutoFit/>
          </a:bodyPr>
          <a:lstStyle/>
          <a:p>
            <a:pPr algn="r">
              <a:spcAft>
                <a:spcPts val="0"/>
              </a:spcAft>
            </a:pPr>
            <a:r>
              <a:rPr lang="en-GB" sz="28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Typical </a:t>
            </a:r>
            <a:r>
              <a:rPr lang="en-GB" sz="28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harvesting system</a:t>
            </a:r>
            <a:r>
              <a:rPr lang="en-GB" sz="28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t>
            </a:r>
            <a:endParaRPr lang="en-GB" sz="28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Immagine 1">
            <a:extLst>
              <a:ext uri="{FF2B5EF4-FFF2-40B4-BE49-F238E27FC236}">
                <a16:creationId xmlns:a16="http://schemas.microsoft.com/office/drawing/2014/main" id="{BA69481A-070E-4876-869A-2F87FC8ABAF1}"/>
              </a:ext>
            </a:extLst>
          </p:cNvPr>
          <p:cNvPicPr>
            <a:picLocks noChangeAspect="1"/>
          </p:cNvPicPr>
          <p:nvPr/>
        </p:nvPicPr>
        <p:blipFill>
          <a:blip r:embed="rId6"/>
          <a:stretch>
            <a:fillRect/>
          </a:stretch>
        </p:blipFill>
        <p:spPr>
          <a:xfrm>
            <a:off x="251364" y="2445501"/>
            <a:ext cx="5300669" cy="3056595"/>
          </a:xfrm>
          <a:prstGeom prst="rect">
            <a:avLst/>
          </a:prstGeom>
        </p:spPr>
      </p:pic>
      <p:pic>
        <p:nvPicPr>
          <p:cNvPr id="16" name="Picture 15"/>
          <p:cNvPicPr>
            <a:picLocks noChangeAspect="1"/>
          </p:cNvPicPr>
          <p:nvPr/>
        </p:nvPicPr>
        <p:blipFill>
          <a:blip r:embed="rId7"/>
          <a:stretch>
            <a:fillRect/>
          </a:stretch>
        </p:blipFill>
        <p:spPr>
          <a:xfrm>
            <a:off x="6095999" y="1746912"/>
            <a:ext cx="5898814" cy="3710043"/>
          </a:xfrm>
          <a:prstGeom prst="rect">
            <a:avLst/>
          </a:prstGeom>
        </p:spPr>
      </p:pic>
    </p:spTree>
    <p:extLst>
      <p:ext uri="{BB962C8B-B14F-4D97-AF65-F5344CB8AC3E}">
        <p14:creationId xmlns:p14="http://schemas.microsoft.com/office/powerpoint/2010/main" val="31475693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3" name="Rectangle 2"/>
          <p:cNvSpPr/>
          <p:nvPr/>
        </p:nvSpPr>
        <p:spPr>
          <a:xfrm>
            <a:off x="6002448" y="3392596"/>
            <a:ext cx="3247849" cy="3077766"/>
          </a:xfrm>
          <a:prstGeom prst="rect">
            <a:avLst/>
          </a:prstGeom>
        </p:spPr>
        <p:txBody>
          <a:bodyPr wrap="square">
            <a:spAutoFit/>
          </a:bodyPr>
          <a:lstStyle/>
          <a:p>
            <a:pPr algn="ctr"/>
            <a:r>
              <a:rPr lang="en-US" dirty="0" smtClean="0">
                <a:solidFill>
                  <a:srgbClr val="2E3CC0"/>
                </a:solidFill>
                <a:latin typeface="Trebuchet MS" panose="020B0603020202020204" pitchFamily="34" charset="0"/>
              </a:rPr>
              <a:t>In </a:t>
            </a:r>
            <a:r>
              <a:rPr lang="en-US" dirty="0">
                <a:solidFill>
                  <a:srgbClr val="2E3CC0"/>
                </a:solidFill>
                <a:latin typeface="Trebuchet MS" panose="020B0603020202020204" pitchFamily="34" charset="0"/>
              </a:rPr>
              <a:t>order to </a:t>
            </a:r>
            <a:r>
              <a:rPr lang="en-US" sz="2000" b="1" dirty="0">
                <a:solidFill>
                  <a:srgbClr val="2E3CC0"/>
                </a:solidFill>
                <a:latin typeface="Trebuchet MS" panose="020B0603020202020204" pitchFamily="34" charset="0"/>
              </a:rPr>
              <a:t>reuse </a:t>
            </a:r>
            <a:r>
              <a:rPr lang="en-US" sz="2000" b="1" dirty="0" smtClean="0">
                <a:solidFill>
                  <a:srgbClr val="2E3CC0"/>
                </a:solidFill>
                <a:latin typeface="Trebuchet MS" panose="020B0603020202020204" pitchFamily="34" charset="0"/>
              </a:rPr>
              <a:t>rainwaters/</a:t>
            </a:r>
            <a:r>
              <a:rPr lang="en-US" sz="2000" b="1" dirty="0" err="1" smtClean="0">
                <a:solidFill>
                  <a:srgbClr val="2E3CC0"/>
                </a:solidFill>
                <a:latin typeface="Trebuchet MS" panose="020B0603020202020204" pitchFamily="34" charset="0"/>
              </a:rPr>
              <a:t>stormwaters</a:t>
            </a:r>
            <a:r>
              <a:rPr lang="en-US" dirty="0">
                <a:solidFill>
                  <a:srgbClr val="2E3CC0"/>
                </a:solidFill>
                <a:latin typeface="Trebuchet MS" panose="020B0603020202020204" pitchFamily="34" charset="0"/>
              </a:rPr>
              <a:t>, specific </a:t>
            </a:r>
            <a:r>
              <a:rPr lang="en-US" dirty="0" smtClean="0">
                <a:solidFill>
                  <a:srgbClr val="2E3CC0"/>
                </a:solidFill>
                <a:latin typeface="Trebuchet MS" panose="020B0603020202020204" pitchFamily="34" charset="0"/>
              </a:rPr>
              <a:t>norms and standards have be </a:t>
            </a:r>
            <a:r>
              <a:rPr lang="en-US" dirty="0">
                <a:solidFill>
                  <a:srgbClr val="2E3CC0"/>
                </a:solidFill>
                <a:latin typeface="Trebuchet MS" panose="020B0603020202020204" pitchFamily="34" charset="0"/>
              </a:rPr>
              <a:t>addressed to the way </a:t>
            </a:r>
            <a:r>
              <a:rPr lang="en-US" sz="2000" b="1" dirty="0" smtClean="0">
                <a:solidFill>
                  <a:srgbClr val="2E3CC0"/>
                </a:solidFill>
                <a:latin typeface="Trebuchet MS" panose="020B0603020202020204" pitchFamily="34" charset="0"/>
              </a:rPr>
              <a:t>cities are planned</a:t>
            </a:r>
            <a:r>
              <a:rPr lang="en-US" dirty="0" smtClean="0">
                <a:solidFill>
                  <a:srgbClr val="2E3CC0"/>
                </a:solidFill>
                <a:latin typeface="Trebuchet MS" panose="020B0603020202020204" pitchFamily="34" charset="0"/>
              </a:rPr>
              <a:t> and </a:t>
            </a:r>
            <a:r>
              <a:rPr lang="en-US" sz="2000" b="1" dirty="0" smtClean="0">
                <a:solidFill>
                  <a:srgbClr val="2E3CC0"/>
                </a:solidFill>
                <a:latin typeface="Trebuchet MS" panose="020B0603020202020204" pitchFamily="34" charset="0"/>
              </a:rPr>
              <a:t>buildings </a:t>
            </a:r>
            <a:r>
              <a:rPr lang="en-US" sz="2000" b="1" dirty="0">
                <a:solidFill>
                  <a:srgbClr val="2E3CC0"/>
                </a:solidFill>
                <a:latin typeface="Trebuchet MS" panose="020B0603020202020204" pitchFamily="34" charset="0"/>
              </a:rPr>
              <a:t>are </a:t>
            </a:r>
            <a:r>
              <a:rPr lang="en-US" sz="2000" b="1" dirty="0" smtClean="0">
                <a:solidFill>
                  <a:srgbClr val="2E3CC0"/>
                </a:solidFill>
                <a:latin typeface="Trebuchet MS" panose="020B0603020202020204" pitchFamily="34" charset="0"/>
              </a:rPr>
              <a:t>designed</a:t>
            </a:r>
            <a:r>
              <a:rPr lang="en-US" dirty="0" smtClean="0">
                <a:solidFill>
                  <a:srgbClr val="2E3CC0"/>
                </a:solidFill>
                <a:latin typeface="Trebuchet MS" panose="020B0603020202020204" pitchFamily="34" charset="0"/>
              </a:rPr>
              <a:t>. </a:t>
            </a:r>
          </a:p>
          <a:p>
            <a:pPr algn="ctr"/>
            <a:r>
              <a:rPr lang="en-US" sz="2000" b="1" dirty="0" smtClean="0">
                <a:solidFill>
                  <a:srgbClr val="2E3CC0"/>
                </a:solidFill>
                <a:latin typeface="Trebuchet MS" panose="020B0603020202020204" pitchFamily="34" charset="0"/>
              </a:rPr>
              <a:t>Technologies</a:t>
            </a:r>
            <a:r>
              <a:rPr lang="en-US" dirty="0" smtClean="0">
                <a:solidFill>
                  <a:srgbClr val="2E3CC0"/>
                </a:solidFill>
                <a:latin typeface="Trebuchet MS" panose="020B0603020202020204" pitchFamily="34" charset="0"/>
              </a:rPr>
              <a:t> and </a:t>
            </a:r>
            <a:r>
              <a:rPr lang="en-US" sz="2000" b="1" dirty="0" smtClean="0">
                <a:solidFill>
                  <a:srgbClr val="2E3CC0"/>
                </a:solidFill>
                <a:latin typeface="Trebuchet MS" panose="020B0603020202020204" pitchFamily="34" charset="0"/>
              </a:rPr>
              <a:t>private sector</a:t>
            </a:r>
            <a:r>
              <a:rPr lang="en-US" b="1" dirty="0" smtClean="0">
                <a:solidFill>
                  <a:srgbClr val="2E3CC0"/>
                </a:solidFill>
                <a:latin typeface="Trebuchet MS" panose="020B0603020202020204" pitchFamily="34" charset="0"/>
              </a:rPr>
              <a:t> </a:t>
            </a:r>
            <a:r>
              <a:rPr lang="en-US" dirty="0" smtClean="0">
                <a:solidFill>
                  <a:srgbClr val="2E3CC0"/>
                </a:solidFill>
                <a:latin typeface="Trebuchet MS" panose="020B0603020202020204" pitchFamily="34" charset="0"/>
              </a:rPr>
              <a:t>involvement can accompany and enhance the process and </a:t>
            </a:r>
            <a:r>
              <a:rPr lang="en-US" sz="2000" b="1" dirty="0" smtClean="0">
                <a:solidFill>
                  <a:srgbClr val="2E3CC0"/>
                </a:solidFill>
                <a:latin typeface="Trebuchet MS" panose="020B0603020202020204" pitchFamily="34" charset="0"/>
              </a:rPr>
              <a:t>financing</a:t>
            </a:r>
            <a:endParaRPr lang="en-US" sz="2000" b="1" dirty="0">
              <a:solidFill>
                <a:srgbClr val="2E3CC0"/>
              </a:solidFill>
              <a:latin typeface="Trebuchet MS" panose="020B0603020202020204" pitchFamily="34"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50" name="TextBox 49">
            <a:extLst>
              <a:ext uri="{FF2B5EF4-FFF2-40B4-BE49-F238E27FC236}">
                <a16:creationId xmlns:a16="http://schemas.microsoft.com/office/drawing/2014/main" id="{44AA294E-5C01-4D7F-9B8E-48D8D11EB76A}"/>
              </a:ext>
            </a:extLst>
          </p:cNvPr>
          <p:cNvSpPr txBox="1"/>
          <p:nvPr/>
        </p:nvSpPr>
        <p:spPr>
          <a:xfrm>
            <a:off x="6276513" y="1394833"/>
            <a:ext cx="5744004" cy="830997"/>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2400" dirty="0"/>
              <a:t>What do we </a:t>
            </a:r>
            <a:r>
              <a:rPr lang="en-GB" sz="2400" dirty="0" smtClean="0"/>
              <a:t>do with the collected water (1)?</a:t>
            </a:r>
            <a:endParaRPr lang="en-GB" sz="2400" dirty="0"/>
          </a:p>
        </p:txBody>
      </p:sp>
      <p:graphicFrame>
        <p:nvGraphicFramePr>
          <p:cNvPr id="11" name="Diagramma 3">
            <a:extLst>
              <a:ext uri="{FF2B5EF4-FFF2-40B4-BE49-F238E27FC236}">
                <a16:creationId xmlns:a16="http://schemas.microsoft.com/office/drawing/2014/main" id="{41901741-102F-4205-825B-867478FCEA59}"/>
              </a:ext>
            </a:extLst>
          </p:cNvPr>
          <p:cNvGraphicFramePr/>
          <p:nvPr>
            <p:extLst>
              <p:ext uri="{D42A27DB-BD31-4B8C-83A1-F6EECF244321}">
                <p14:modId xmlns:p14="http://schemas.microsoft.com/office/powerpoint/2010/main" val="2116957476"/>
              </p:ext>
            </p:extLst>
          </p:nvPr>
        </p:nvGraphicFramePr>
        <p:xfrm>
          <a:off x="510839" y="1630017"/>
          <a:ext cx="5880023" cy="111651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Rectangle 3"/>
          <p:cNvSpPr/>
          <p:nvPr/>
        </p:nvSpPr>
        <p:spPr>
          <a:xfrm>
            <a:off x="4989892" y="1843558"/>
            <a:ext cx="1286621" cy="669554"/>
          </a:xfrm>
          <a:prstGeom prst="rect">
            <a:avLst/>
          </a:prstGeom>
        </p:spPr>
        <p:txBody>
          <a:bodyPr wrap="square">
            <a:spAutoFit/>
          </a:bodyPr>
          <a:lstStyle/>
          <a:p>
            <a:pPr lvl="0" algn="ctr"/>
            <a:r>
              <a:rPr lang="it-IT" b="1" dirty="0">
                <a:solidFill>
                  <a:schemeClr val="bg1"/>
                </a:solidFill>
                <a:effectLst>
                  <a:outerShdw blurRad="38100" dist="38100" dir="2700000" algn="tl">
                    <a:srgbClr val="000000">
                      <a:alpha val="43137"/>
                    </a:srgbClr>
                  </a:outerShdw>
                </a:effectLst>
                <a:latin typeface="Trebuchet MS" panose="020B0603020202020204" pitchFamily="34" charset="0"/>
              </a:rPr>
              <a:t>Storage </a:t>
            </a:r>
            <a:r>
              <a:rPr lang="it-IT" b="1" dirty="0" err="1">
                <a:solidFill>
                  <a:schemeClr val="bg1"/>
                </a:solidFill>
                <a:effectLst>
                  <a:outerShdw blurRad="38100" dist="38100" dir="2700000" algn="tl">
                    <a:srgbClr val="000000">
                      <a:alpha val="43137"/>
                    </a:srgbClr>
                  </a:outerShdw>
                </a:effectLst>
                <a:latin typeface="Trebuchet MS" panose="020B0603020202020204" pitchFamily="34" charset="0"/>
              </a:rPr>
              <a:t>Recharge</a:t>
            </a:r>
            <a:endParaRPr lang="it-IT" b="1" dirty="0">
              <a:solidFill>
                <a:schemeClr val="bg1"/>
              </a:solidFill>
              <a:effectLst>
                <a:outerShdw blurRad="38100" dist="38100" dir="2700000" algn="tl">
                  <a:srgbClr val="000000">
                    <a:alpha val="43137"/>
                  </a:srgbClr>
                </a:outerShdw>
              </a:effectLst>
              <a:latin typeface="Trebuchet MS" panose="020B0603020202020204" pitchFamily="34" charset="0"/>
            </a:endParaRPr>
          </a:p>
        </p:txBody>
      </p:sp>
      <p:pic>
        <p:nvPicPr>
          <p:cNvPr id="1026" name="Picture 2" descr="Image associé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286510" y="2589291"/>
            <a:ext cx="2710208" cy="34463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ésultat de recherche d'images pour &quot;reuse rainwaters/stormwaters&quo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8503" y="3195390"/>
            <a:ext cx="5822999" cy="3635216"/>
          </a:xfrm>
          <a:prstGeom prst="rect">
            <a:avLst/>
          </a:prstGeom>
          <a:noFill/>
          <a:extLst>
            <a:ext uri="{909E8E84-426E-40DD-AFC4-6F175D3DCCD1}">
              <a14:hiddenFill xmlns:a14="http://schemas.microsoft.com/office/drawing/2010/main">
                <a:solidFill>
                  <a:srgbClr val="FFFFFF"/>
                </a:solidFill>
              </a14:hiddenFill>
            </a:ext>
          </a:extLst>
        </p:spPr>
      </p:pic>
      <p:sp>
        <p:nvSpPr>
          <p:cNvPr id="12" name="Rettangolo 6">
            <a:extLst>
              <a:ext uri="{FF2B5EF4-FFF2-40B4-BE49-F238E27FC236}">
                <a16:creationId xmlns:a16="http://schemas.microsoft.com/office/drawing/2014/main" id="{BE591429-D9E2-4346-8B35-CBAF755C6293}"/>
              </a:ext>
            </a:extLst>
          </p:cNvPr>
          <p:cNvSpPr/>
          <p:nvPr/>
        </p:nvSpPr>
        <p:spPr>
          <a:xfrm>
            <a:off x="190111" y="2871895"/>
            <a:ext cx="7251838" cy="677108"/>
          </a:xfrm>
          <a:prstGeom prst="rect">
            <a:avLst/>
          </a:prstGeom>
        </p:spPr>
        <p:txBody>
          <a:bodyPr wrap="square">
            <a:spAutoFit/>
          </a:bodyPr>
          <a:lstStyle/>
          <a:p>
            <a:pPr marL="265113" lvl="0" indent="-265113">
              <a:buFont typeface="+mj-lt"/>
              <a:buAutoNum type="arabicPeriod"/>
            </a:pPr>
            <a:r>
              <a:rPr lang="en-GB" sz="20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stored in tanks (above or below </a:t>
            </a:r>
            <a:r>
              <a:rPr lang="en-GB" sz="20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ground, easy)</a:t>
            </a:r>
            <a:endParaRPr lang="it-IT" sz="2000" b="1" dirty="0">
              <a:latin typeface="Trebuchet MS" panose="020B0603020202020204" pitchFamily="34" charset="0"/>
            </a:endParaRPr>
          </a:p>
          <a:p>
            <a:pPr marL="265113" lvl="0" indent="-265113">
              <a:buFont typeface="+mj-lt"/>
              <a:buAutoNum type="arabicPeriod"/>
            </a:pPr>
            <a:r>
              <a:rPr lang="en-GB"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Groundwater recharging</a:t>
            </a:r>
            <a:endParaRPr lang="it-IT" dirty="0">
              <a:latin typeface="Trebuchet MS" panose="020B0603020202020204" pitchFamily="34" charset="0"/>
            </a:endParaRPr>
          </a:p>
        </p:txBody>
      </p:sp>
    </p:spTree>
    <p:extLst>
      <p:ext uri="{BB962C8B-B14F-4D97-AF65-F5344CB8AC3E}">
        <p14:creationId xmlns:p14="http://schemas.microsoft.com/office/powerpoint/2010/main" val="40320944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3" name="Rectangle 2"/>
          <p:cNvSpPr/>
          <p:nvPr/>
        </p:nvSpPr>
        <p:spPr>
          <a:xfrm>
            <a:off x="6162261" y="2693500"/>
            <a:ext cx="5883965" cy="3554819"/>
          </a:xfrm>
          <a:prstGeom prst="rect">
            <a:avLst/>
          </a:prstGeom>
        </p:spPr>
        <p:txBody>
          <a:bodyPr wrap="square">
            <a:spAutoFit/>
          </a:bodyPr>
          <a:lstStyle/>
          <a:p>
            <a:pPr algn="ctr"/>
            <a:r>
              <a:rPr lang="en-US" sz="24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Criticisms</a:t>
            </a:r>
            <a:r>
              <a:rPr lang="en-US"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r>
              <a:rPr lang="en-US"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of Artificial Groundwater </a:t>
            </a:r>
            <a:r>
              <a:rPr lang="en-US"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Recharge</a:t>
            </a:r>
          </a:p>
          <a:p>
            <a:pPr algn="ctr"/>
            <a:endParaRPr lang="en-US" sz="10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171450" indent="-171450">
              <a:spcAft>
                <a:spcPts val="600"/>
              </a:spcAft>
              <a:buFont typeface="Arial" panose="020B0604020202020204" pitchFamily="34" charset="0"/>
              <a:buChar char="•"/>
            </a:pP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Lack of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financial backing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and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appropriate laws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to put land owners in check on the management of drainage wells will lead to break down of the wells. This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could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further lead to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contamination of ground water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and clogging of aquifers.</a:t>
            </a:r>
          </a:p>
          <a:p>
            <a:pPr marL="171450" indent="-171450">
              <a:spcAft>
                <a:spcPts val="600"/>
              </a:spcAft>
              <a:buFont typeface="Arial" panose="020B0604020202020204" pitchFamily="34" charset="0"/>
              <a:buChar char="•"/>
            </a:pP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Aquifers can degrade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if injected water is not controlled.</a:t>
            </a:r>
          </a:p>
          <a:p>
            <a:pPr marL="171450" indent="-171450">
              <a:spcAft>
                <a:spcPts val="600"/>
              </a:spcAft>
              <a:buFont typeface="Arial" panose="020B0604020202020204" pitchFamily="34" charset="0"/>
              <a:buChar char="•"/>
            </a:pP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Ground water recharge technology might not be as beneficial when small volumes of water are involved. Efficiency is key.</a:t>
            </a:r>
          </a:p>
          <a:p>
            <a:pPr marL="171450" indent="-171450">
              <a:spcAft>
                <a:spcPts val="600"/>
              </a:spcAft>
              <a:buFont typeface="Arial" panose="020B0604020202020204" pitchFamily="34" charset="0"/>
              <a:buChar char="•"/>
            </a:pP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Even though it’s an easy process to understand,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adequate knowledge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on hydrology is required for a large-scale process</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t>
            </a:r>
            <a:endParaRPr lang="fr-BE" sz="1600" dirty="0"/>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50" name="TextBox 49">
            <a:extLst>
              <a:ext uri="{FF2B5EF4-FFF2-40B4-BE49-F238E27FC236}">
                <a16:creationId xmlns:a16="http://schemas.microsoft.com/office/drawing/2014/main" id="{44AA294E-5C01-4D7F-9B8E-48D8D11EB76A}"/>
              </a:ext>
            </a:extLst>
          </p:cNvPr>
          <p:cNvSpPr txBox="1"/>
          <p:nvPr/>
        </p:nvSpPr>
        <p:spPr>
          <a:xfrm>
            <a:off x="6962576" y="1609731"/>
            <a:ext cx="4842788" cy="954107"/>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2800" dirty="0"/>
              <a:t>What do we </a:t>
            </a:r>
            <a:r>
              <a:rPr lang="en-GB" sz="2800" dirty="0" smtClean="0"/>
              <a:t>do with the collected water (2)?</a:t>
            </a:r>
            <a:endParaRPr lang="en-GB" sz="2800" dirty="0"/>
          </a:p>
        </p:txBody>
      </p:sp>
      <p:graphicFrame>
        <p:nvGraphicFramePr>
          <p:cNvPr id="11" name="Diagramma 3">
            <a:extLst>
              <a:ext uri="{FF2B5EF4-FFF2-40B4-BE49-F238E27FC236}">
                <a16:creationId xmlns:a16="http://schemas.microsoft.com/office/drawing/2014/main" id="{41901741-102F-4205-825B-867478FCEA59}"/>
              </a:ext>
            </a:extLst>
          </p:cNvPr>
          <p:cNvGraphicFramePr/>
          <p:nvPr>
            <p:extLst>
              <p:ext uri="{D42A27DB-BD31-4B8C-83A1-F6EECF244321}">
                <p14:modId xmlns:p14="http://schemas.microsoft.com/office/powerpoint/2010/main" val="2116957476"/>
              </p:ext>
            </p:extLst>
          </p:nvPr>
        </p:nvGraphicFramePr>
        <p:xfrm>
          <a:off x="510839" y="1630017"/>
          <a:ext cx="5880023" cy="111651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2" name="Rettangolo 6">
            <a:extLst>
              <a:ext uri="{FF2B5EF4-FFF2-40B4-BE49-F238E27FC236}">
                <a16:creationId xmlns:a16="http://schemas.microsoft.com/office/drawing/2014/main" id="{BE591429-D9E2-4346-8B35-CBAF755C6293}"/>
              </a:ext>
            </a:extLst>
          </p:cNvPr>
          <p:cNvSpPr/>
          <p:nvPr/>
        </p:nvSpPr>
        <p:spPr>
          <a:xfrm>
            <a:off x="190111" y="2871895"/>
            <a:ext cx="5827298" cy="677108"/>
          </a:xfrm>
          <a:prstGeom prst="rect">
            <a:avLst/>
          </a:prstGeom>
        </p:spPr>
        <p:txBody>
          <a:bodyPr wrap="square">
            <a:spAutoFit/>
          </a:bodyPr>
          <a:lstStyle/>
          <a:p>
            <a:pPr marL="265113" lvl="0" indent="-265113">
              <a:buFont typeface="+mj-lt"/>
              <a:buAutoNum type="arabicPeriod"/>
            </a:pPr>
            <a:r>
              <a:rPr lang="en-GB"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stored in tanks (above or below </a:t>
            </a:r>
            <a:r>
              <a:rPr lang="en-GB"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ground, easy)</a:t>
            </a:r>
            <a:endParaRPr lang="it-IT" dirty="0">
              <a:latin typeface="Trebuchet MS" panose="020B0603020202020204" pitchFamily="34" charset="0"/>
            </a:endParaRPr>
          </a:p>
          <a:p>
            <a:pPr marL="265113" lvl="0" indent="-265113">
              <a:buFont typeface="+mj-lt"/>
              <a:buAutoNum type="arabicPeriod"/>
            </a:pPr>
            <a:r>
              <a:rPr lang="en-GB" sz="20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Groundwater recharging</a:t>
            </a:r>
            <a:endParaRPr lang="it-IT" sz="2000" b="1" dirty="0">
              <a:latin typeface="Trebuchet MS" panose="020B0603020202020204" pitchFamily="34" charset="0"/>
            </a:endParaRPr>
          </a:p>
        </p:txBody>
      </p:sp>
      <p:pic>
        <p:nvPicPr>
          <p:cNvPr id="16" name="Immagine 7">
            <a:extLst>
              <a:ext uri="{FF2B5EF4-FFF2-40B4-BE49-F238E27FC236}">
                <a16:creationId xmlns:a16="http://schemas.microsoft.com/office/drawing/2014/main" id="{A3D47F15-F63E-4DCA-A360-60BE08A1D8B0}"/>
              </a:ext>
            </a:extLst>
          </p:cNvPr>
          <p:cNvPicPr>
            <a:picLocks noChangeAspect="1"/>
          </p:cNvPicPr>
          <p:nvPr/>
        </p:nvPicPr>
        <p:blipFill>
          <a:blip r:embed="rId11"/>
          <a:stretch>
            <a:fillRect/>
          </a:stretch>
        </p:blipFill>
        <p:spPr>
          <a:xfrm>
            <a:off x="448378" y="3585973"/>
            <a:ext cx="5383610" cy="2855574"/>
          </a:xfrm>
          <a:prstGeom prst="rect">
            <a:avLst/>
          </a:prstGeom>
        </p:spPr>
      </p:pic>
      <p:sp>
        <p:nvSpPr>
          <p:cNvPr id="4" name="Rectangle 3"/>
          <p:cNvSpPr/>
          <p:nvPr/>
        </p:nvSpPr>
        <p:spPr>
          <a:xfrm>
            <a:off x="4989892" y="1843558"/>
            <a:ext cx="1286621" cy="669554"/>
          </a:xfrm>
          <a:prstGeom prst="rect">
            <a:avLst/>
          </a:prstGeom>
        </p:spPr>
        <p:txBody>
          <a:bodyPr wrap="square">
            <a:spAutoFit/>
          </a:bodyPr>
          <a:lstStyle/>
          <a:p>
            <a:pPr lvl="0" algn="ctr"/>
            <a:r>
              <a:rPr lang="it-IT" b="1" dirty="0">
                <a:solidFill>
                  <a:schemeClr val="bg1"/>
                </a:solidFill>
                <a:effectLst>
                  <a:outerShdw blurRad="38100" dist="38100" dir="2700000" algn="tl">
                    <a:srgbClr val="000000">
                      <a:alpha val="43137"/>
                    </a:srgbClr>
                  </a:outerShdw>
                </a:effectLst>
                <a:latin typeface="Trebuchet MS" panose="020B0603020202020204" pitchFamily="34" charset="0"/>
              </a:rPr>
              <a:t>Storage </a:t>
            </a:r>
            <a:r>
              <a:rPr lang="it-IT" b="1" dirty="0" err="1">
                <a:solidFill>
                  <a:schemeClr val="bg1"/>
                </a:solidFill>
                <a:effectLst>
                  <a:outerShdw blurRad="38100" dist="38100" dir="2700000" algn="tl">
                    <a:srgbClr val="000000">
                      <a:alpha val="43137"/>
                    </a:srgbClr>
                  </a:outerShdw>
                </a:effectLst>
                <a:latin typeface="Trebuchet MS" panose="020B0603020202020204" pitchFamily="34" charset="0"/>
              </a:rPr>
              <a:t>Recharge</a:t>
            </a:r>
            <a:endParaRPr lang="it-IT" b="1" dirty="0">
              <a:solidFill>
                <a:schemeClr val="bg1"/>
              </a:solidFill>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323203967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1255</TotalTime>
  <Words>1429</Words>
  <Application>Microsoft Office PowerPoint</Application>
  <PresentationFormat>Widescreen</PresentationFormat>
  <Paragraphs>174</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Times New Roman</vt:lpstr>
      <vt:lpstr>Trebuchet MS</vt:lpstr>
      <vt:lpstr>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claudio bacigalupi</dc:creator>
  <cp:lastModifiedBy>BACIGALUPI Claudio (DEVCO)</cp:lastModifiedBy>
  <cp:revision>40</cp:revision>
  <dcterms:created xsi:type="dcterms:W3CDTF">2019-11-24T18:42:11Z</dcterms:created>
  <dcterms:modified xsi:type="dcterms:W3CDTF">2019-11-26T13:42:44Z</dcterms:modified>
</cp:coreProperties>
</file>