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347" r:id="rId3"/>
    <p:sldId id="346" r:id="rId4"/>
    <p:sldId id="326" r:id="rId5"/>
    <p:sldId id="349" r:id="rId6"/>
    <p:sldId id="348" r:id="rId7"/>
    <p:sldId id="262" r:id="rId8"/>
    <p:sldId id="353" r:id="rId9"/>
    <p:sldId id="352" r:id="rId10"/>
    <p:sldId id="358" r:id="rId11"/>
    <p:sldId id="356" r:id="rId12"/>
    <p:sldId id="359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55F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51254" autoAdjust="0"/>
  </p:normalViewPr>
  <p:slideViewPr>
    <p:cSldViewPr>
      <p:cViewPr varScale="1">
        <p:scale>
          <a:sx n="111" d="100"/>
          <a:sy n="111" d="100"/>
        </p:scale>
        <p:origin x="15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83395D-D3F3-4DA8-8B33-3F8C53534C2C}" type="datetimeFigureOut">
              <a:rPr lang="es-ES_tradnl" smtClean="0"/>
              <a:pPr/>
              <a:t>26/11/2019</a:t>
            </a:fld>
            <a:endParaRPr lang="es-ES_tradn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69C50-CE97-490F-AEE4-812CA1A588C2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1</a:t>
            </a:fld>
            <a:endParaRPr lang="es-ES_trad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>
                <a:latin typeface="Comic Sans MS" pitchFamily="66" charset="0"/>
              </a:rPr>
              <a:t>30.000 femmes et 400.000 nouveau-nés meurent chaque </a:t>
            </a:r>
            <a:r>
              <a:rPr lang="fr-FR" sz="1200" dirty="0" err="1" smtClean="0">
                <a:latin typeface="Comic Sans MS" pitchFamily="66" charset="0"/>
              </a:rPr>
              <a:t>anne</a:t>
            </a:r>
            <a:r>
              <a:rPr lang="fr-FR" sz="1200" dirty="0" smtClean="0">
                <a:latin typeface="Comic Sans MS" pitchFamily="66" charset="0"/>
              </a:rPr>
              <a:t> par des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infections causée par le manque d'eau,  d'</a:t>
            </a:r>
            <a:r>
              <a:rPr lang="fr-FR" sz="1200" dirty="0" err="1" smtClean="0">
                <a:latin typeface="Comic Sans MS" pitchFamily="66" charset="0"/>
              </a:rPr>
              <a:t>assainissemt</a:t>
            </a:r>
            <a:r>
              <a:rPr lang="fr-FR" sz="1200" dirty="0" smtClean="0">
                <a:latin typeface="Comic Sans MS" pitchFamily="66" charset="0"/>
              </a:rPr>
              <a:t> et mauvaises pratiques de lavage mains.</a:t>
            </a:r>
            <a:endParaRPr lang="es-ES" sz="1200" dirty="0" smtClean="0">
              <a:latin typeface="Comic Sans MS" pitchFamily="66" charset="0"/>
            </a:endParaRP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SI Nous </a:t>
            </a:r>
            <a:r>
              <a:rPr lang="fr-FR" sz="1200" b="1" dirty="0" smtClean="0">
                <a:latin typeface="Comic Sans MS" pitchFamily="66" charset="0"/>
              </a:rPr>
              <a:t>amenons</a:t>
            </a:r>
            <a:r>
              <a:rPr lang="fr-FR" sz="1200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solidFill>
                  <a:srgbClr val="7030A0"/>
                </a:solidFill>
                <a:latin typeface="Comic Sans MS" pitchFamily="66" charset="0"/>
              </a:rPr>
              <a:t>nos </a:t>
            </a:r>
            <a:r>
              <a:rPr lang="fr-FR" sz="1200" b="1" dirty="0" smtClean="0">
                <a:solidFill>
                  <a:srgbClr val="7030A0"/>
                </a:solidFill>
                <a:latin typeface="Comic Sans MS" pitchFamily="66" charset="0"/>
              </a:rPr>
              <a:t>enfants à la mer </a:t>
            </a:r>
            <a:r>
              <a:rPr lang="fr-FR" sz="1200" dirty="0" smtClean="0">
                <a:latin typeface="Comic Sans MS" pitchFamily="66" charset="0"/>
              </a:rPr>
              <a:t>sûrs que cela </a:t>
            </a:r>
            <a:r>
              <a:rPr lang="fr-FR" sz="1200" b="1" dirty="0" smtClean="0">
                <a:latin typeface="Comic Sans MS" pitchFamily="66" charset="0"/>
              </a:rPr>
              <a:t>leur fait du bien</a:t>
            </a:r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Si les piscines des meilleures hôtels sont remplies EM…</a:t>
            </a:r>
          </a:p>
          <a:p>
            <a:r>
              <a:rPr lang="fr-FR" sz="1200" dirty="0" smtClean="0">
                <a:latin typeface="Comic Sans MS" pitchFamily="66" charset="0"/>
              </a:rPr>
              <a:t>Si les marins dans tous les</a:t>
            </a:r>
            <a:r>
              <a:rPr lang="fr-FR" sz="1200" baseline="0" dirty="0" smtClean="0">
                <a:latin typeface="Comic Sans MS" pitchFamily="66" charset="0"/>
              </a:rPr>
              <a:t> pays du monde </a:t>
            </a:r>
            <a:r>
              <a:rPr lang="fr-FR" sz="1200" dirty="0" smtClean="0">
                <a:latin typeface="Comic Sans MS" pitchFamily="66" charset="0"/>
              </a:rPr>
              <a:t>se sont traditionnellement lavés</a:t>
            </a:r>
            <a:r>
              <a:rPr lang="fr-FR" sz="1200" baseline="0" dirty="0" smtClean="0">
                <a:latin typeface="Comic Sans MS" pitchFamily="66" charset="0"/>
              </a:rPr>
              <a:t> avec </a:t>
            </a:r>
            <a:r>
              <a:rPr lang="fr-FR" sz="1200" dirty="0" smtClean="0">
                <a:latin typeface="Comic Sans MS" pitchFamily="66" charset="0"/>
              </a:rPr>
              <a:t>l'eau de mer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Pourquoi les personnes</a:t>
            </a:r>
            <a:r>
              <a:rPr lang="fr-FR" sz="1200" b="1" baseline="0" dirty="0" smtClean="0">
                <a:latin typeface="Comic Sans MS" pitchFamily="66" charset="0"/>
              </a:rPr>
              <a:t> qui vivent</a:t>
            </a:r>
            <a:r>
              <a:rPr lang="fr-FR" sz="1200" dirty="0" smtClean="0">
                <a:latin typeface="Comic Sans MS" pitchFamily="66" charset="0"/>
              </a:rPr>
              <a:t> dans de </a:t>
            </a:r>
            <a:r>
              <a:rPr lang="fr-FR" sz="1200" b="1" dirty="0" smtClean="0">
                <a:latin typeface="Comic Sans MS" pitchFamily="66" charset="0"/>
              </a:rPr>
              <a:t>camps de réfugiés ou tout autre </a:t>
            </a:r>
            <a:r>
              <a:rPr lang="fr-FR" sz="1200" b="1" dirty="0" err="1" smtClean="0">
                <a:latin typeface="Comic Sans MS" pitchFamily="66" charset="0"/>
              </a:rPr>
              <a:t>settlements</a:t>
            </a:r>
            <a:r>
              <a:rPr lang="fr-FR" sz="1200" b="1" dirty="0" smtClean="0">
                <a:latin typeface="Comic Sans MS" pitchFamily="66" charset="0"/>
              </a:rPr>
              <a:t>  </a:t>
            </a:r>
            <a:r>
              <a:rPr lang="fr-FR" sz="1200" b="0" dirty="0" smtClean="0">
                <a:latin typeface="Comic Sans MS" pitchFamily="66" charset="0"/>
              </a:rPr>
              <a:t>prés de la mer </a:t>
            </a:r>
            <a:r>
              <a:rPr lang="fr-FR" sz="1200" b="1" u="sng" dirty="0" smtClean="0">
                <a:latin typeface="Comic Sans MS" pitchFamily="66" charset="0"/>
              </a:rPr>
              <a:t>ne peuvent-ils pas </a:t>
            </a:r>
            <a:r>
              <a:rPr lang="fr-FR" sz="1200" dirty="0" smtClean="0">
                <a:latin typeface="Comic Sans MS" pitchFamily="66" charset="0"/>
              </a:rPr>
              <a:t>se </a:t>
            </a:r>
            <a:r>
              <a:rPr lang="fr-FR" sz="1200" b="1" dirty="0" smtClean="0">
                <a:solidFill>
                  <a:srgbClr val="7030A0"/>
                </a:solidFill>
                <a:latin typeface="Comic Sans MS" pitchFamily="66" charset="0"/>
              </a:rPr>
              <a:t>laver les mains, visage ou pieds</a:t>
            </a:r>
            <a:r>
              <a:rPr lang="fr-FR" sz="1200" dirty="0" smtClean="0">
                <a:latin typeface="Comic Sans MS" pitchFamily="66" charset="0"/>
              </a:rPr>
              <a:t> avec de l’EM (savons EM!!)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L’EM: respecter les exigences sanitaires et contrôles établies par la </a:t>
            </a:r>
            <a:r>
              <a:rPr lang="fr-FR" sz="1200" b="1" dirty="0" smtClean="0">
                <a:latin typeface="Comic Sans MS" pitchFamily="66" charset="0"/>
              </a:rPr>
              <a:t>Directive sur les eaux de baignade </a:t>
            </a:r>
            <a:r>
              <a:rPr lang="fr-FR" sz="1200" dirty="0" smtClean="0">
                <a:latin typeface="Comic Sans MS" pitchFamily="66" charset="0"/>
              </a:rPr>
              <a:t>(2006/7/CE): mêmes </a:t>
            </a:r>
            <a:r>
              <a:rPr lang="fr-FR" sz="1200" b="1" dirty="0" smtClean="0">
                <a:latin typeface="Comic Sans MS" pitchFamily="66" charset="0"/>
              </a:rPr>
              <a:t>exigences</a:t>
            </a:r>
            <a:r>
              <a:rPr lang="fr-FR" sz="1200" dirty="0" smtClean="0">
                <a:latin typeface="Comic Sans MS" pitchFamily="66" charset="0"/>
              </a:rPr>
              <a:t> lorsque nous amenons nos enfants à la </a:t>
            </a:r>
            <a:r>
              <a:rPr lang="fr-FR" sz="1200" b="1" dirty="0" smtClean="0">
                <a:latin typeface="Comic Sans MS" pitchFamily="66" charset="0"/>
              </a:rPr>
              <a:t>mer en Europe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10</a:t>
            </a:fld>
            <a:endParaRPr lang="es-ES_tradn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1200" dirty="0" smtClean="0">
                <a:latin typeface="Comic Sans MS" pitchFamily="66" charset="0"/>
              </a:rPr>
              <a:t> </a:t>
            </a:r>
          </a:p>
          <a:p>
            <a:pPr>
              <a:buNone/>
            </a:pPr>
            <a:endParaRPr lang="fr-FR" sz="12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fr-FR" sz="1200" dirty="0" smtClean="0">
                <a:latin typeface="Comic Sans MS" pitchFamily="66" charset="0"/>
              </a:rPr>
              <a:t>Les femmes et les petites filles parcourent en moyenne 6 </a:t>
            </a:r>
            <a:r>
              <a:rPr lang="fr-FR" sz="1200" dirty="0" err="1" smtClean="0">
                <a:latin typeface="Comic Sans MS" pitchFamily="66" charset="0"/>
              </a:rPr>
              <a:t>klm</a:t>
            </a:r>
            <a:r>
              <a:rPr lang="fr-FR" sz="1200" dirty="0" smtClean="0">
                <a:latin typeface="Comic Sans MS" pitchFamily="66" charset="0"/>
              </a:rPr>
              <a:t>/j pour transporter 20 l. d’eau (UNICEF)</a:t>
            </a:r>
          </a:p>
          <a:p>
            <a:pPr>
              <a:buNone/>
            </a:pPr>
            <a:endParaRPr lang="fr-FR" sz="1200" dirty="0" smtClean="0">
              <a:latin typeface="Comic Sans MS" pitchFamily="66" charset="0"/>
            </a:endParaRPr>
          </a:p>
          <a:p>
            <a:pPr>
              <a:buNone/>
            </a:pPr>
            <a:endParaRPr lang="fr-FR" sz="12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fr-FR" sz="1200" dirty="0" smtClean="0">
                <a:latin typeface="Comic Sans MS" pitchFamily="66" charset="0"/>
              </a:rPr>
              <a:t>L’utilisation de l’EM, pourrait </a:t>
            </a:r>
            <a:r>
              <a:rPr lang="fr-FR" sz="1200" b="1" dirty="0" smtClean="0">
                <a:latin typeface="Comic Sans MS" pitchFamily="66" charset="0"/>
              </a:rPr>
              <a:t>économiser une partie de cette eau douce </a:t>
            </a:r>
            <a:r>
              <a:rPr lang="fr-FR" sz="1200" dirty="0" smtClean="0">
                <a:latin typeface="Comic Sans MS" pitchFamily="66" charset="0"/>
              </a:rPr>
              <a:t>et de ce fait, les </a:t>
            </a:r>
            <a:r>
              <a:rPr lang="fr-FR" sz="1200" b="1" dirty="0" smtClean="0">
                <a:latin typeface="Comic Sans MS" pitchFamily="66" charset="0"/>
              </a:rPr>
              <a:t>petites filles </a:t>
            </a:r>
            <a:r>
              <a:rPr lang="fr-FR" sz="1200" dirty="0" smtClean="0">
                <a:latin typeface="Comic Sans MS" pitchFamily="66" charset="0"/>
              </a:rPr>
              <a:t>auraient plus de temps pour </a:t>
            </a:r>
            <a:r>
              <a:rPr lang="fr-FR" sz="1200" b="1" dirty="0" smtClean="0">
                <a:latin typeface="Comic Sans MS" pitchFamily="66" charset="0"/>
              </a:rPr>
              <a:t>aller à l'école </a:t>
            </a:r>
            <a:r>
              <a:rPr lang="fr-FR" sz="1200" dirty="0" smtClean="0">
                <a:latin typeface="Comic Sans MS" pitchFamily="66" charset="0"/>
              </a:rPr>
              <a:t>et rêver d'un avenir différent à celui de leurs mères.</a:t>
            </a:r>
            <a:r>
              <a:rPr lang="fr-FR" sz="1200" baseline="0" dirty="0" smtClean="0">
                <a:latin typeface="Comic Sans MS" pitchFamily="66" charset="0"/>
              </a:rPr>
              <a:t> El</a:t>
            </a:r>
            <a:r>
              <a:rPr lang="fr-FR" sz="1200" dirty="0" smtClean="0">
                <a:latin typeface="Comic Sans MS" pitchFamily="66" charset="0"/>
              </a:rPr>
              <a:t>les et leurs mères </a:t>
            </a:r>
            <a:r>
              <a:rPr lang="fr-FR" sz="1200" b="1" dirty="0" smtClean="0">
                <a:latin typeface="Comic Sans MS" pitchFamily="66" charset="0"/>
              </a:rPr>
              <a:t>réduiraient</a:t>
            </a:r>
            <a:r>
              <a:rPr lang="fr-FR" sz="1200" dirty="0" smtClean="0">
                <a:latin typeface="Comic Sans MS" pitchFamily="66" charset="0"/>
              </a:rPr>
              <a:t> aussi le risque d'</a:t>
            </a:r>
            <a:r>
              <a:rPr lang="fr-FR" sz="1200" b="1" dirty="0" smtClean="0">
                <a:latin typeface="Comic Sans MS" pitchFamily="66" charset="0"/>
              </a:rPr>
              <a:t>agression sexuelle </a:t>
            </a:r>
            <a:r>
              <a:rPr lang="fr-FR" sz="1200" dirty="0" smtClean="0">
                <a:latin typeface="Comic Sans MS" pitchFamily="66" charset="0"/>
              </a:rPr>
              <a:t>sur le chemin du retour chez elles.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11</a:t>
            </a:fld>
            <a:endParaRPr lang="es-ES_tradn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L’utilisation de l’eau de mer pour l’hygiène et l’assainissement doit surmonter un défi majeur:</a:t>
            </a:r>
            <a:r>
              <a:rPr lang="es-ES_tradnl" sz="1200" b="1" dirty="0" smtClean="0">
                <a:solidFill>
                  <a:srgbClr val="00B0F0"/>
                </a:solidFill>
                <a:latin typeface="Comic Sans MS" pitchFamily="66" charset="0"/>
              </a:rPr>
              <a:t>ALLER AU-DELÁ D’UNE VISION LIMITANTE EST PRIORITAIRE de </a:t>
            </a:r>
            <a:r>
              <a:rPr lang="es-ES_tradnl" sz="1200" b="1" dirty="0" err="1" smtClean="0">
                <a:solidFill>
                  <a:srgbClr val="00B0F0"/>
                </a:solidFill>
                <a:latin typeface="Comic Sans MS" pitchFamily="66" charset="0"/>
              </a:rPr>
              <a:t>l’Eau</a:t>
            </a:r>
            <a:r>
              <a:rPr lang="es-ES_tradnl" sz="1200" b="1" dirty="0" smtClean="0">
                <a:solidFill>
                  <a:srgbClr val="00B0F0"/>
                </a:solidFill>
                <a:latin typeface="Comic Sans MS" pitchFamily="66" charset="0"/>
              </a:rPr>
              <a:t> de </a:t>
            </a:r>
            <a:r>
              <a:rPr lang="es-ES_tradnl" sz="1200" b="1" dirty="0" err="1" smtClean="0">
                <a:solidFill>
                  <a:srgbClr val="00B0F0"/>
                </a:solidFill>
                <a:latin typeface="Comic Sans MS" pitchFamily="66" charset="0"/>
              </a:rPr>
              <a:t>mer</a:t>
            </a:r>
            <a:r>
              <a:rPr lang="es-ES_tradnl" sz="1200" b="1" dirty="0" smtClean="0">
                <a:solidFill>
                  <a:srgbClr val="00B0F0"/>
                </a:solidFill>
                <a:latin typeface="Comic Sans MS" pitchFamily="66" charset="0"/>
              </a:rPr>
              <a:t>.</a:t>
            </a:r>
          </a:p>
          <a:p>
            <a:r>
              <a:rPr lang="es-ES_tradnl" sz="1200" b="1" baseline="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 </a:t>
            </a:r>
          </a:p>
          <a:p>
            <a:r>
              <a:rPr lang="fr-FR" sz="1200" dirty="0" smtClean="0">
                <a:latin typeface="Comic Sans MS" pitchFamily="66" charset="0"/>
              </a:rPr>
              <a:t>Lors que la disponibilité d’eau diminue chaque jour, la coopération internationale peut-elle se permettre de </a:t>
            </a:r>
            <a:r>
              <a:rPr lang="fr-FR" sz="1200" b="1" dirty="0" smtClean="0">
                <a:latin typeface="Comic Sans MS" pitchFamily="66" charset="0"/>
              </a:rPr>
              <a:t>tourner le dos à l'eau de mer qui représente 97% de l'eau de la planète</a:t>
            </a:r>
            <a:r>
              <a:rPr lang="fr-FR" sz="1200" dirty="0" smtClean="0">
                <a:latin typeface="Comic Sans MS" pitchFamily="66" charset="0"/>
              </a:rPr>
              <a:t>?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12</a:t>
            </a:fld>
            <a:endParaRPr lang="es-ES_trad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Le droit</a:t>
            </a:r>
            <a:r>
              <a:rPr lang="fr-FR" sz="1200" baseline="0" dirty="0" smtClean="0">
                <a:latin typeface="Comic Sans MS" pitchFamily="66" charset="0"/>
              </a:rPr>
              <a:t> á l’eau </a:t>
            </a:r>
            <a:r>
              <a:rPr lang="fr-FR" sz="1200" b="1" baseline="0" dirty="0" smtClean="0">
                <a:latin typeface="Comic Sans MS" pitchFamily="66" charset="0"/>
              </a:rPr>
              <a:t>PROPRE</a:t>
            </a:r>
            <a:r>
              <a:rPr lang="fr-FR" sz="1200" baseline="0" dirty="0" smtClean="0">
                <a:latin typeface="Comic Sans MS" pitchFamily="66" charset="0"/>
              </a:rPr>
              <a:t> et á l’</a:t>
            </a:r>
            <a:r>
              <a:rPr lang="fr-FR" sz="1200" baseline="0" dirty="0" err="1" smtClean="0">
                <a:latin typeface="Comic Sans MS" pitchFamily="66" charset="0"/>
              </a:rPr>
              <a:t>assainissemet</a:t>
            </a:r>
            <a:r>
              <a:rPr lang="fr-FR" sz="1200" baseline="0" dirty="0" smtClean="0">
                <a:latin typeface="Comic Sans MS" pitchFamily="66" charset="0"/>
              </a:rPr>
              <a:t> a été </a:t>
            </a:r>
            <a:r>
              <a:rPr lang="fr-FR" sz="1200" baseline="0" dirty="0" err="1" smtClean="0">
                <a:latin typeface="Comic Sans MS" pitchFamily="66" charset="0"/>
              </a:rPr>
              <a:t>reconue</a:t>
            </a:r>
            <a:r>
              <a:rPr lang="fr-FR" sz="1200" baseline="0" dirty="0" smtClean="0">
                <a:latin typeface="Comic Sans MS" pitchFamily="66" charset="0"/>
              </a:rPr>
              <a:t> comme D.HUMAIN para l’ONU en 2010. </a:t>
            </a:r>
            <a:r>
              <a:rPr lang="fr-FR" sz="1200" b="1" baseline="0" dirty="0" smtClean="0">
                <a:latin typeface="Comic Sans MS" pitchFamily="66" charset="0"/>
              </a:rPr>
              <a:t>Atteindre de ce droit est toujours un grand défi pour l’humanité</a:t>
            </a:r>
            <a:endParaRPr lang="fr-FR" sz="1200" b="1" dirty="0" smtClean="0">
              <a:latin typeface="Comic Sans MS" pitchFamily="66" charset="0"/>
            </a:endParaRP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2,4 milliards de personnes </a:t>
            </a:r>
            <a:r>
              <a:rPr lang="fr-FR" sz="1200" b="1" dirty="0" smtClean="0">
                <a:latin typeface="Comic Sans MS" pitchFamily="66" charset="0"/>
              </a:rPr>
              <a:t>n'ont actuellement pas d'assainissement.</a:t>
            </a:r>
          </a:p>
          <a:p>
            <a:endParaRPr lang="es-ES_tradnl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Ce qui provoque la transmission de maladies telles que le choléra, la diarrhée, la dysenterie, l'hépatite A, </a:t>
            </a:r>
            <a:r>
              <a:rPr lang="fr-FR" sz="1200" b="1" dirty="0" err="1" smtClean="0">
                <a:latin typeface="Comic Sans MS" pitchFamily="66" charset="0"/>
              </a:rPr>
              <a:t>etc</a:t>
            </a:r>
            <a:endParaRPr lang="es-ES_tradnl" sz="1200" b="1" dirty="0" smtClean="0"/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Le manque d'eau potable et d'installations sanitaires de base est la cause de </a:t>
            </a:r>
            <a:r>
              <a:rPr lang="fr-FR" sz="1200" dirty="0" smtClean="0">
                <a:latin typeface="Comic Sans MS" pitchFamily="66" charset="0"/>
              </a:rPr>
              <a:t>deux millions de décès par diarrhée chaque année, et la mort de</a:t>
            </a:r>
          </a:p>
          <a:p>
            <a:r>
              <a:rPr lang="fr-FR" sz="1200" dirty="0" smtClean="0">
                <a:latin typeface="Comic Sans MS" pitchFamily="66" charset="0"/>
              </a:rPr>
              <a:t> 4.500 enfants par jour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2</a:t>
            </a:fld>
            <a:endParaRPr lang="es-ES_trad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Aujourd'hui</a:t>
            </a:r>
            <a:r>
              <a:rPr lang="fr-FR" dirty="0" smtClean="0"/>
              <a:t>, </a:t>
            </a:r>
            <a:r>
              <a:rPr lang="fr-FR" b="1" dirty="0" smtClean="0"/>
              <a:t>l’ utilisation</a:t>
            </a:r>
            <a:r>
              <a:rPr lang="fr-FR" b="1" baseline="0" dirty="0" smtClean="0"/>
              <a:t> </a:t>
            </a:r>
            <a:r>
              <a:rPr lang="fr-FR" dirty="0" smtClean="0"/>
              <a:t>moyenne d'eau dans les foyers s’</a:t>
            </a:r>
            <a:r>
              <a:rPr lang="fr-FR" dirty="0" err="1" smtClean="0"/>
              <a:t>eleve</a:t>
            </a:r>
            <a:r>
              <a:rPr lang="fr-FR" dirty="0" smtClean="0"/>
              <a:t> à 140-300 litres/personne/jour,</a:t>
            </a:r>
            <a:r>
              <a:rPr lang="fr-FR" baseline="0" dirty="0" smtClean="0"/>
              <a:t> </a:t>
            </a:r>
            <a:r>
              <a:rPr lang="fr-F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selon la région et l’emplacement.</a:t>
            </a:r>
          </a:p>
          <a:p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fr-F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MAIS, seulement 2</a:t>
            </a:r>
            <a:r>
              <a:rPr lang="fr-FR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 3 litres son destinés à sa </a:t>
            </a:r>
            <a:r>
              <a:rPr lang="fr-FR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consommation journalière.</a:t>
            </a:r>
          </a:p>
          <a:p>
            <a:endParaRPr lang="fr-FR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Tandis qu’ environ </a:t>
            </a:r>
            <a:r>
              <a:rPr lang="fr-FR" sz="1200" dirty="0" smtClean="0">
                <a:latin typeface="Comic Sans MS" pitchFamily="66" charset="0"/>
              </a:rPr>
              <a:t>30% de cet </a:t>
            </a:r>
            <a:r>
              <a:rPr lang="fr-FR" sz="1200" b="1" dirty="0" smtClean="0">
                <a:latin typeface="Comic Sans MS" pitchFamily="66" charset="0"/>
              </a:rPr>
              <a:t>eau propre </a:t>
            </a:r>
            <a:r>
              <a:rPr lang="fr-FR" sz="1200" b="1" u="sng" dirty="0" smtClean="0">
                <a:latin typeface="Comic Sans MS" pitchFamily="66" charset="0"/>
              </a:rPr>
              <a:t>de haute qualité </a:t>
            </a:r>
            <a:r>
              <a:rPr lang="fr-FR" sz="1200" b="1" dirty="0" smtClean="0">
                <a:latin typeface="Comic Sans MS" pitchFamily="66" charset="0"/>
              </a:rPr>
              <a:t>est utilisée pour le transport des matières fécales!!.</a:t>
            </a:r>
          </a:p>
          <a:p>
            <a:endParaRPr lang="fr-FR" sz="1200" b="1" dirty="0" smtClean="0">
              <a:latin typeface="Comic Sans MS" pitchFamily="66" charset="0"/>
            </a:endParaRPr>
          </a:p>
          <a:p>
            <a:endParaRPr lang="fr-FR" sz="1200" b="1" dirty="0" smtClean="0">
              <a:latin typeface="Comic Sans MS" pitchFamily="66" charset="0"/>
            </a:endParaRPr>
          </a:p>
          <a:p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Ce qui peut être </a:t>
            </a:r>
            <a:r>
              <a:rPr lang="fr-FR" sz="1200" b="1" baseline="0" dirty="0" err="1" smtClean="0">
                <a:solidFill>
                  <a:schemeClr val="accent6"/>
                </a:solidFill>
                <a:latin typeface="Comic Sans MS" pitchFamily="66" charset="0"/>
              </a:rPr>
              <a:t>califié</a:t>
            </a:r>
            <a:r>
              <a:rPr lang="fr-FR" sz="1200" b="1" baseline="0" dirty="0" smtClean="0">
                <a:solidFill>
                  <a:schemeClr val="accent6"/>
                </a:solidFill>
                <a:latin typeface="Comic Sans MS" pitchFamily="66" charset="0"/>
              </a:rPr>
              <a:t> tout au moins </a:t>
            </a:r>
            <a:r>
              <a:rPr lang="fr-FR" sz="1200" baseline="0" dirty="0" smtClean="0">
                <a:solidFill>
                  <a:schemeClr val="accent6"/>
                </a:solidFill>
                <a:latin typeface="Comic Sans MS" pitchFamily="66" charset="0"/>
              </a:rPr>
              <a:t>comme </a:t>
            </a:r>
            <a:r>
              <a:rPr lang="fr-FR" sz="1200" b="1" u="sng" dirty="0" smtClean="0">
                <a:solidFill>
                  <a:schemeClr val="accent6"/>
                </a:solidFill>
                <a:latin typeface="Comic Sans MS" pitchFamily="66" charset="0"/>
              </a:rPr>
              <a:t>luxe extrême, </a:t>
            </a:r>
            <a:r>
              <a:rPr lang="fr-FR" sz="1200" b="0" u="sng" dirty="0" smtClean="0">
                <a:solidFill>
                  <a:schemeClr val="accent6"/>
                </a:solidFill>
                <a:latin typeface="Comic Sans MS" pitchFamily="66" charset="0"/>
              </a:rPr>
              <a:t>dans un monde  où </a:t>
            </a:r>
            <a:r>
              <a:rPr lang="fr-FR" sz="1200" b="0" dirty="0" smtClean="0">
                <a:latin typeface="Comic Sans MS" pitchFamily="66" charset="0"/>
              </a:rPr>
              <a:t> la disponibilité d’eau diminue chaque jour</a:t>
            </a:r>
            <a:endParaRPr lang="fr-FR" sz="1200" b="0" u="sng" dirty="0" smtClean="0">
              <a:latin typeface="Comic Sans MS" pitchFamily="66" charset="0"/>
            </a:endParaRPr>
          </a:p>
          <a:p>
            <a:endParaRPr lang="es-ES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3</a:t>
            </a:fld>
            <a:endParaRPr lang="es-ES_trad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dirty="0" smtClean="0">
                <a:solidFill>
                  <a:schemeClr val="accent6"/>
                </a:solidFill>
                <a:latin typeface="Comic Sans MS" pitchFamily="66" charset="0"/>
              </a:rPr>
              <a:t>Est-ce que</a:t>
            </a:r>
            <a:r>
              <a:rPr lang="fr-FR" sz="1200" baseline="0" dirty="0" smtClean="0">
                <a:solidFill>
                  <a:schemeClr val="accent6"/>
                </a:solidFill>
                <a:latin typeface="Comic Sans MS" pitchFamily="66" charset="0"/>
              </a:rPr>
              <a:t> l</a:t>
            </a:r>
            <a:r>
              <a:rPr lang="fr-FR" sz="1200" dirty="0" smtClean="0">
                <a:solidFill>
                  <a:schemeClr val="accent6"/>
                </a:solidFill>
                <a:latin typeface="Comic Sans MS" pitchFamily="66" charset="0"/>
              </a:rPr>
              <a:t>a </a:t>
            </a:r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Coopération</a:t>
            </a:r>
            <a:r>
              <a:rPr lang="fr-FR" sz="1200" b="0" dirty="0" smtClean="0">
                <a:solidFill>
                  <a:schemeClr val="accent6"/>
                </a:solidFill>
                <a:latin typeface="Comic Sans MS" pitchFamily="66" charset="0"/>
              </a:rPr>
              <a:t> internationale </a:t>
            </a:r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tire-t-elle parti </a:t>
            </a:r>
            <a:r>
              <a:rPr lang="fr-FR" sz="1200" dirty="0" smtClean="0">
                <a:solidFill>
                  <a:schemeClr val="accent6"/>
                </a:solidFill>
                <a:latin typeface="Comic Sans MS" pitchFamily="66" charset="0"/>
              </a:rPr>
              <a:t>de toutes les </a:t>
            </a:r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ressources naturelles existantes </a:t>
            </a:r>
            <a:r>
              <a:rPr lang="fr-FR" sz="1200" dirty="0" smtClean="0">
                <a:solidFill>
                  <a:schemeClr val="accent6"/>
                </a:solidFill>
                <a:latin typeface="Comic Sans MS" pitchFamily="66" charset="0"/>
              </a:rPr>
              <a:t>pour faciliter le droit à l'</a:t>
            </a:r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assainissement??.</a:t>
            </a:r>
          </a:p>
          <a:p>
            <a:endParaRPr lang="fr-FR" sz="1200" b="1" dirty="0" smtClean="0">
              <a:solidFill>
                <a:schemeClr val="accent6"/>
              </a:solidFill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Est-il possible l’utilisation d'autres types d'eaux à cette fin?  Y a-t-il des expériences à ce propos?</a:t>
            </a:r>
          </a:p>
          <a:p>
            <a:endParaRPr lang="fr-FR" sz="1200" b="1" dirty="0" smtClean="0">
              <a:latin typeface="Comic Sans MS" pitchFamily="66" charset="0"/>
            </a:endParaRPr>
          </a:p>
          <a:p>
            <a:endParaRPr lang="es-ES" sz="1200" b="1" dirty="0" smtClean="0">
              <a:latin typeface="Comic Sans MS" pitchFamily="66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>
                <a:latin typeface="Comic Sans MS" pitchFamily="66" charset="0"/>
              </a:rPr>
              <a:t>Gibraltar, les Iles Marshall et le Hong Kong, 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b="1" baseline="0" dirty="0" smtClean="0">
                <a:latin typeface="Comic Sans MS" pitchFamily="66" charset="0"/>
              </a:rPr>
              <a:t>qui ont traditionnellement souffert de la pénurie en eau potable </a:t>
            </a:r>
            <a:r>
              <a:rPr lang="fr-FR" sz="1200" baseline="0" dirty="0" smtClean="0">
                <a:latin typeface="Comic Sans MS" pitchFamily="66" charset="0"/>
              </a:rPr>
              <a:t>démontrent que l’ </a:t>
            </a:r>
            <a:r>
              <a:rPr lang="es-ES" sz="1200" b="1" dirty="0" smtClean="0">
                <a:solidFill>
                  <a:schemeClr val="accent6"/>
                </a:solidFill>
                <a:latin typeface="Comic Sans MS" pitchFamily="66" charset="0"/>
              </a:rPr>
              <a:t>Eau de </a:t>
            </a:r>
            <a:r>
              <a:rPr lang="es-ES" sz="1200" b="1" dirty="0" err="1" smtClean="0">
                <a:solidFill>
                  <a:schemeClr val="accent6"/>
                </a:solidFill>
                <a:latin typeface="Comic Sans MS" pitchFamily="66" charset="0"/>
              </a:rPr>
              <a:t>mer</a:t>
            </a:r>
            <a:r>
              <a:rPr lang="es-ES" sz="1200" b="1" dirty="0" smtClean="0">
                <a:solidFill>
                  <a:schemeClr val="accent6"/>
                </a:solidFill>
                <a:latin typeface="Comic Sans MS" pitchFamily="66" charset="0"/>
              </a:rPr>
              <a:t>, </a:t>
            </a:r>
            <a:r>
              <a:rPr lang="es-ES" sz="1200" b="1" u="sng" dirty="0" smtClean="0">
                <a:solidFill>
                  <a:schemeClr val="accent6"/>
                </a:solidFill>
                <a:latin typeface="Comic Sans MS" pitchFamily="66" charset="0"/>
              </a:rPr>
              <a:t>SANS DESSALEMENT  </a:t>
            </a:r>
            <a:r>
              <a:rPr lang="es-ES" sz="1200" b="1" u="sng" dirty="0" err="1" smtClean="0">
                <a:solidFill>
                  <a:schemeClr val="accent6"/>
                </a:solidFill>
                <a:latin typeface="Comic Sans MS" pitchFamily="66" charset="0"/>
              </a:rPr>
              <a:t>peut</a:t>
            </a:r>
            <a:r>
              <a:rPr lang="es-ES" sz="1200" b="1" u="sng" dirty="0" smtClean="0">
                <a:solidFill>
                  <a:schemeClr val="accent6"/>
                </a:solidFill>
                <a:latin typeface="Comic Sans MS" pitchFamily="66" charset="0"/>
              </a:rPr>
              <a:t> </a:t>
            </a:r>
            <a:r>
              <a:rPr lang="es-ES" sz="1200" b="1" u="sng" dirty="0" err="1" smtClean="0">
                <a:solidFill>
                  <a:schemeClr val="accent6"/>
                </a:solidFill>
                <a:latin typeface="Comic Sans MS" pitchFamily="66" charset="0"/>
              </a:rPr>
              <a:t>être</a:t>
            </a:r>
            <a:r>
              <a:rPr lang="es-ES" sz="1200" b="1" u="sng" dirty="0" smtClean="0">
                <a:solidFill>
                  <a:schemeClr val="accent6"/>
                </a:solidFill>
                <a:latin typeface="Comic Sans MS" pitchFamily="66" charset="0"/>
              </a:rPr>
              <a:t> </a:t>
            </a:r>
            <a:r>
              <a:rPr lang="es-ES" sz="1200" b="1" u="sng" dirty="0" err="1" smtClean="0">
                <a:solidFill>
                  <a:schemeClr val="accent6"/>
                </a:solidFill>
                <a:latin typeface="Comic Sans MS" pitchFamily="66" charset="0"/>
              </a:rPr>
              <a:t>utilisé</a:t>
            </a:r>
            <a:r>
              <a:rPr lang="es-ES" sz="1200" b="1" u="sng" dirty="0" smtClean="0">
                <a:solidFill>
                  <a:schemeClr val="accent6"/>
                </a:solidFill>
                <a:latin typeface="Comic Sans MS" pitchFamily="66" charset="0"/>
              </a:rPr>
              <a:t> </a:t>
            </a:r>
            <a:r>
              <a:rPr lang="es-ES" sz="1200" b="1" u="sng" dirty="0" err="1" smtClean="0">
                <a:solidFill>
                  <a:schemeClr val="accent6"/>
                </a:solidFill>
                <a:latin typeface="Comic Sans MS" pitchFamily="66" charset="0"/>
              </a:rPr>
              <a:t>pour</a:t>
            </a:r>
            <a:r>
              <a:rPr lang="es-ES" sz="1200" b="1" u="sng" baseline="0" dirty="0" smtClean="0">
                <a:solidFill>
                  <a:schemeClr val="accent6"/>
                </a:solidFill>
                <a:latin typeface="Comic Sans MS" pitchFamily="66" charset="0"/>
              </a:rPr>
              <a:t> le </a:t>
            </a:r>
            <a:r>
              <a:rPr lang="es-ES" sz="1200" b="1" dirty="0" smtClean="0">
                <a:solidFill>
                  <a:schemeClr val="accent6"/>
                </a:solidFill>
                <a:latin typeface="Comic Sans MS" pitchFamily="66" charset="0"/>
              </a:rPr>
              <a:t>WC, </a:t>
            </a:r>
            <a:r>
              <a:rPr lang="fr-FR" sz="1200" b="1" dirty="0" smtClean="0">
                <a:solidFill>
                  <a:schemeClr val="accent6"/>
                </a:solidFill>
                <a:latin typeface="Comic Sans MS" pitchFamily="66" charset="0"/>
              </a:rPr>
              <a:t>la lutte contre les incendies, le nettoyage des rues et les égouts </a:t>
            </a:r>
            <a:endParaRPr lang="es-ES" sz="1200" b="1" dirty="0" smtClean="0">
              <a:solidFill>
                <a:schemeClr val="accent6"/>
              </a:solidFill>
              <a:latin typeface="Comic Sans MS" pitchFamily="66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 smtClean="0">
              <a:latin typeface="Comic Sans MS" pitchFamily="66" charset="0"/>
            </a:endParaRPr>
          </a:p>
          <a:p>
            <a:endParaRPr lang="fr-FR" sz="1200" b="1" dirty="0" smtClean="0">
              <a:solidFill>
                <a:schemeClr val="accent6"/>
              </a:solidFill>
              <a:latin typeface="Comic Sans MS" pitchFamily="66" charset="0"/>
            </a:endParaRP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4</a:t>
            </a:fld>
            <a:endParaRPr lang="es-ES_trad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Comme nous avons un temps limité</a:t>
            </a:r>
            <a:r>
              <a:rPr lang="fr-FR" dirty="0" smtClean="0"/>
              <a:t>, </a:t>
            </a:r>
            <a:r>
              <a:rPr lang="fr-FR" b="1" dirty="0" smtClean="0"/>
              <a:t>voyons</a:t>
            </a:r>
            <a:r>
              <a:rPr lang="fr-FR" dirty="0" smtClean="0"/>
              <a:t> maintenant le cas de Hong Kong, </a:t>
            </a:r>
            <a:r>
              <a:rPr lang="fr-FR" b="1" dirty="0" smtClean="0"/>
              <a:t>territoire pionnier </a:t>
            </a:r>
            <a:r>
              <a:rPr lang="fr-FR" dirty="0" smtClean="0"/>
              <a:t>dans l’utilisation de l’eau de mer </a:t>
            </a:r>
            <a:r>
              <a:rPr lang="fr-FR" b="1" dirty="0" smtClean="0"/>
              <a:t>sans dessalement</a:t>
            </a:r>
            <a:r>
              <a:rPr lang="fr-FR" dirty="0" smtClean="0">
                <a:solidFill>
                  <a:srgbClr val="0070C0"/>
                </a:solidFill>
              </a:rPr>
              <a:t>. </a:t>
            </a:r>
            <a:r>
              <a:rPr lang="fr-FR" sz="1200" dirty="0" smtClean="0">
                <a:solidFill>
                  <a:srgbClr val="FF0000"/>
                </a:solidFill>
                <a:latin typeface="Comic Sans MS" pitchFamily="66" charset="0"/>
              </a:rPr>
              <a:t>Entre 1965 et 1982:  </a:t>
            </a:r>
            <a:r>
              <a:rPr lang="fr-FR" sz="1200" b="1" dirty="0" smtClean="0">
                <a:solidFill>
                  <a:srgbClr val="FF0000"/>
                </a:solidFill>
                <a:latin typeface="Comic Sans MS" pitchFamily="66" charset="0"/>
              </a:rPr>
              <a:t>l’eau potable a été</a:t>
            </a:r>
            <a:r>
              <a:rPr lang="fr-FR" sz="1200" b="1" baseline="0" dirty="0" smtClean="0">
                <a:solidFill>
                  <a:srgbClr val="FF0000"/>
                </a:solidFill>
                <a:latin typeface="Comic Sans MS" pitchFamily="66" charset="0"/>
              </a:rPr>
              <a:t> rationné 7 fois</a:t>
            </a:r>
            <a:r>
              <a:rPr lang="fr-FR" sz="1200" dirty="0" smtClean="0">
                <a:solidFill>
                  <a:srgbClr val="FF0000"/>
                </a:solidFill>
                <a:latin typeface="Comic Sans MS" pitchFamily="66" charset="0"/>
              </a:rPr>
              <a:t>, souvent pendant plusieurs mois, avec des interruptions pouvant aller jusqu’à 16 heures par jour. </a:t>
            </a:r>
            <a:r>
              <a:rPr lang="fr-FR" sz="1200" b="1" u="sng" dirty="0" smtClean="0">
                <a:solidFill>
                  <a:srgbClr val="FF0000"/>
                </a:solidFill>
                <a:latin typeface="Comic Sans MS" pitchFamily="66" charset="0"/>
              </a:rPr>
              <a:t>Cela oblige</a:t>
            </a:r>
            <a:r>
              <a:rPr lang="fr-FR" sz="1200" b="1" u="sng" baseline="0" dirty="0" smtClean="0">
                <a:solidFill>
                  <a:srgbClr val="FF0000"/>
                </a:solidFill>
                <a:latin typeface="Comic Sans MS" pitchFamily="66" charset="0"/>
              </a:rPr>
              <a:t> les autorité du H Kong à un CHANGEMENT DE PARADIGME</a:t>
            </a:r>
            <a:r>
              <a:rPr lang="fr-FR" sz="1200" baseline="0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fr-FR" sz="1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En </a:t>
            </a:r>
            <a:r>
              <a:rPr lang="fr-FR" sz="1200" b="1" dirty="0" err="1" smtClean="0">
                <a:latin typeface="Comic Sans MS" pitchFamily="66" charset="0"/>
              </a:rPr>
              <a:t>effect</a:t>
            </a:r>
            <a:r>
              <a:rPr lang="fr-FR" sz="1200" dirty="0" smtClean="0">
                <a:latin typeface="Comic Sans MS" pitchFamily="66" charset="0"/>
              </a:rPr>
              <a:t>, en 1955, on fait un premier </a:t>
            </a:r>
            <a:r>
              <a:rPr lang="fr-FR" sz="1200" b="1" dirty="0" smtClean="0">
                <a:latin typeface="Comic Sans MS" pitchFamily="66" charset="0"/>
              </a:rPr>
              <a:t>projet pilote</a:t>
            </a:r>
            <a:r>
              <a:rPr lang="fr-FR" sz="1200" dirty="0" smtClean="0">
                <a:latin typeface="Comic Sans MS" pitchFamily="66" charset="0"/>
              </a:rPr>
              <a:t>, pour l’utilisation de l’eau mer en assainissement…</a:t>
            </a:r>
          </a:p>
          <a:p>
            <a:r>
              <a:rPr lang="fr-FR" sz="1200" dirty="0" smtClean="0">
                <a:latin typeface="Comic Sans MS" pitchFamily="66" charset="0"/>
              </a:rPr>
              <a:t>…qui </a:t>
            </a:r>
            <a:r>
              <a:rPr lang="fr-FR" sz="1200" dirty="0" err="1" smtClean="0">
                <a:latin typeface="Comic Sans MS" pitchFamily="66" charset="0"/>
              </a:rPr>
              <a:t>servirá</a:t>
            </a:r>
            <a:r>
              <a:rPr lang="fr-FR" sz="1200" dirty="0" smtClean="0">
                <a:latin typeface="Comic Sans MS" pitchFamily="66" charset="0"/>
              </a:rPr>
              <a:t> plus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baseline="0" dirty="0" err="1" smtClean="0">
                <a:latin typeface="Comic Sans MS" pitchFamily="66" charset="0"/>
              </a:rPr>
              <a:t>tart</a:t>
            </a:r>
            <a:r>
              <a:rPr lang="fr-FR" sz="1200" baseline="0" dirty="0" smtClean="0">
                <a:latin typeface="Comic Sans MS" pitchFamily="66" charset="0"/>
              </a:rPr>
              <a:t>, en</a:t>
            </a:r>
            <a:r>
              <a:rPr lang="fr-FR" sz="1200" dirty="0" smtClean="0">
                <a:latin typeface="Comic Sans MS" pitchFamily="66" charset="0"/>
              </a:rPr>
              <a:t> 1957,  pour</a:t>
            </a:r>
            <a:r>
              <a:rPr lang="fr-FR" sz="1200" b="1" dirty="0" smtClean="0">
                <a:latin typeface="Comic Sans MS" pitchFamily="66" charset="0"/>
              </a:rPr>
              <a:t> installer</a:t>
            </a:r>
            <a:r>
              <a:rPr lang="fr-FR" sz="1200" b="1" baseline="0" dirty="0" smtClean="0">
                <a:latin typeface="Comic Sans MS" pitchFamily="66" charset="0"/>
              </a:rPr>
              <a:t> </a:t>
            </a:r>
            <a:r>
              <a:rPr lang="fr-FR" sz="1200" b="1" dirty="0" smtClean="0">
                <a:latin typeface="Comic Sans MS" pitchFamily="66" charset="0"/>
              </a:rPr>
              <a:t>des systèmes </a:t>
            </a:r>
            <a:r>
              <a:rPr lang="fr-FR" sz="1200" dirty="0" smtClean="0">
                <a:latin typeface="Comic Sans MS" pitchFamily="66" charset="0"/>
              </a:rPr>
              <a:t>d'évacuation </a:t>
            </a:r>
            <a:r>
              <a:rPr lang="fr-FR" sz="1200" b="1" dirty="0" smtClean="0">
                <a:latin typeface="Comic Sans MS" pitchFamily="66" charset="0"/>
              </a:rPr>
              <a:t>utilisant</a:t>
            </a:r>
            <a:r>
              <a:rPr lang="fr-FR" sz="1200" dirty="0" smtClean="0">
                <a:latin typeface="Comic Sans MS" pitchFamily="66" charset="0"/>
              </a:rPr>
              <a:t> l'eau de mer dans </a:t>
            </a:r>
            <a:r>
              <a:rPr lang="fr-FR" sz="1200" b="1" dirty="0" smtClean="0">
                <a:latin typeface="Comic Sans MS" pitchFamily="66" charset="0"/>
              </a:rPr>
              <a:t>tous</a:t>
            </a:r>
            <a:r>
              <a:rPr lang="fr-FR" sz="1200" dirty="0" smtClean="0">
                <a:latin typeface="Comic Sans MS" pitchFamily="66" charset="0"/>
              </a:rPr>
              <a:t> les </a:t>
            </a:r>
            <a:r>
              <a:rPr lang="fr-FR" sz="1200" b="1" dirty="0" smtClean="0">
                <a:latin typeface="Comic Sans MS" pitchFamily="66" charset="0"/>
              </a:rPr>
              <a:t>nouveaux bâtiments de certains quartiers</a:t>
            </a:r>
          </a:p>
          <a:p>
            <a:r>
              <a:rPr lang="fr-FR" sz="1200" dirty="0" smtClean="0">
                <a:latin typeface="Comic Sans MS" pitchFamily="66" charset="0"/>
              </a:rPr>
              <a:t>En 1960, </a:t>
            </a:r>
            <a:r>
              <a:rPr lang="fr-FR" sz="1200" b="1" dirty="0" smtClean="0">
                <a:latin typeface="Comic Sans MS" pitchFamily="66" charset="0"/>
              </a:rPr>
              <a:t>adoption</a:t>
            </a:r>
            <a:r>
              <a:rPr lang="fr-FR" sz="1200" dirty="0" smtClean="0">
                <a:latin typeface="Comic Sans MS" pitchFamily="66" charset="0"/>
              </a:rPr>
              <a:t> d’une nouvelle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b="1" dirty="0" smtClean="0">
                <a:latin typeface="Comic Sans MS" pitchFamily="66" charset="0"/>
              </a:rPr>
              <a:t>législation </a:t>
            </a:r>
            <a:r>
              <a:rPr lang="fr-FR" sz="1200" b="0" dirty="0" smtClean="0">
                <a:latin typeface="Comic Sans MS" pitchFamily="66" charset="0"/>
              </a:rPr>
              <a:t>en</a:t>
            </a:r>
            <a:r>
              <a:rPr lang="fr-FR" sz="1200" b="0" baseline="0" dirty="0" smtClean="0">
                <a:latin typeface="Comic Sans MS" pitchFamily="66" charset="0"/>
              </a:rPr>
              <a:t> vue de </a:t>
            </a:r>
            <a:r>
              <a:rPr lang="fr-FR" sz="1200" dirty="0" smtClean="0">
                <a:latin typeface="Comic Sans MS" pitchFamily="66" charset="0"/>
              </a:rPr>
              <a:t>promouvoir l’utilisation de l’eau de mer + importants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b="1" dirty="0" smtClean="0">
                <a:latin typeface="Comic Sans MS" pitchFamily="66" charset="0"/>
              </a:rPr>
              <a:t>investissements publics à fin</a:t>
            </a:r>
            <a:r>
              <a:rPr lang="fr-FR" sz="1200" b="1" baseline="0" dirty="0" smtClean="0">
                <a:latin typeface="Comic Sans MS" pitchFamily="66" charset="0"/>
              </a:rPr>
              <a:t> </a:t>
            </a:r>
            <a:r>
              <a:rPr lang="fr-FR" sz="1200" b="0" baseline="0" dirty="0" smtClean="0">
                <a:latin typeface="Comic Sans MS" pitchFamily="66" charset="0"/>
              </a:rPr>
              <a:t>de c</a:t>
            </a:r>
            <a:r>
              <a:rPr lang="fr-FR" sz="1200" dirty="0" smtClean="0">
                <a:latin typeface="Comic Sans MS" pitchFamily="66" charset="0"/>
              </a:rPr>
              <a:t>réer un réseau d’eau de mer séparé du réseau d’eau potable</a:t>
            </a:r>
          </a:p>
          <a:p>
            <a:r>
              <a:rPr lang="fr-FR" sz="1200" dirty="0" smtClean="0">
                <a:latin typeface="Comic Sans MS" pitchFamily="66" charset="0"/>
              </a:rPr>
              <a:t>1982 les restrictions ont cessé définitivement. </a:t>
            </a:r>
            <a:r>
              <a:rPr lang="fr-F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Cela a été possible dans une partie grâce à l’utilisation intensive d’eau de mer.</a:t>
            </a:r>
            <a:endParaRPr lang="fr-FR" sz="1200" b="1" dirty="0" smtClean="0">
              <a:latin typeface="Comic Sans MS" pitchFamily="66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>
                <a:latin typeface="Comic Sans MS" pitchFamily="66" charset="0"/>
              </a:rPr>
              <a:t>1991 environ 65% des ménages à Hong Kong utilisaient l’eau de mer pour l’assainissement. En 1999 ce chiffre augmente à 79%. </a:t>
            </a:r>
            <a:r>
              <a:rPr lang="fr-FR" sz="1200" b="1" dirty="0" smtClean="0">
                <a:latin typeface="Comic Sans MS" pitchFamily="66" charset="0"/>
              </a:rPr>
              <a:t>EN </a:t>
            </a:r>
            <a:r>
              <a:rPr lang="fr-FR" sz="1200" b="1" dirty="0" smtClean="0">
                <a:solidFill>
                  <a:schemeClr val="accent4"/>
                </a:solidFill>
                <a:latin typeface="Comic Sans MS" pitchFamily="66" charset="0"/>
              </a:rPr>
              <a:t>2015</a:t>
            </a:r>
            <a:r>
              <a:rPr lang="fr-FR" sz="1200" dirty="0" smtClean="0">
                <a:solidFill>
                  <a:schemeClr val="accent4"/>
                </a:solidFill>
                <a:latin typeface="Comic Sans MS" pitchFamily="66" charset="0"/>
              </a:rPr>
              <a:t>, 80% des 7,2 millions d'habitants à HK utilisent eau de mer dans leurs WC.</a:t>
            </a:r>
            <a:endParaRPr lang="es-ES" sz="1200" dirty="0" smtClean="0">
              <a:latin typeface="Comic Sans MS" pitchFamily="66" charset="0"/>
            </a:endParaRPr>
          </a:p>
          <a:p>
            <a:endParaRPr lang="es-ES" sz="1200" dirty="0" smtClean="0">
              <a:solidFill>
                <a:schemeClr val="accent4"/>
              </a:solidFill>
              <a:latin typeface="Comic Sans MS" pitchFamily="66" charset="0"/>
            </a:endParaRP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5</a:t>
            </a:fld>
            <a:endParaRPr lang="es-ES_trad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sz="1200" b="1" dirty="0" smtClean="0">
                <a:latin typeface="Comic Sans MS" pitchFamily="66" charset="0"/>
              </a:rPr>
              <a:t>Le Traitement qui subit l’eau de mer est </a:t>
            </a:r>
            <a:r>
              <a:rPr lang="fr-FR" sz="1200" dirty="0" smtClean="0">
                <a:latin typeface="Comic Sans MS" pitchFamily="66" charset="0"/>
              </a:rPr>
              <a:t>différent </a:t>
            </a:r>
            <a:r>
              <a:rPr lang="fr-FR" sz="1200" b="1" dirty="0" smtClean="0">
                <a:latin typeface="Comic Sans MS" pitchFamily="66" charset="0"/>
              </a:rPr>
              <a:t>de celui </a:t>
            </a:r>
            <a:r>
              <a:rPr lang="fr-FR" sz="1200" dirty="0" smtClean="0">
                <a:latin typeface="Comic Sans MS" pitchFamily="66" charset="0"/>
              </a:rPr>
              <a:t>de l'eau douce: utilisation de filtres pour éliminer les particules et désinfection avec du chlore , pour assurer le respect des paramètres liés à la couleur, la turbidité, les odeurs, etc.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L’eau de mer est</a:t>
            </a:r>
            <a:r>
              <a:rPr lang="fr-FR" sz="1200" b="1" baseline="0" dirty="0" smtClean="0">
                <a:latin typeface="Comic Sans MS" pitchFamily="66" charset="0"/>
              </a:rPr>
              <a:t> après </a:t>
            </a:r>
            <a:r>
              <a:rPr lang="fr-FR" sz="1200" baseline="0" dirty="0" smtClean="0">
                <a:latin typeface="Comic Sans MS" pitchFamily="66" charset="0"/>
              </a:rPr>
              <a:t>p</a:t>
            </a:r>
            <a:r>
              <a:rPr lang="fr-FR" sz="1200" dirty="0" smtClean="0">
                <a:latin typeface="Comic Sans MS" pitchFamily="66" charset="0"/>
              </a:rPr>
              <a:t>ompée vers des réservoirs </a:t>
            </a:r>
            <a:r>
              <a:rPr lang="fr-FR" sz="1200" b="1" dirty="0" smtClean="0">
                <a:latin typeface="Comic Sans MS" pitchFamily="66" charset="0"/>
              </a:rPr>
              <a:t>pour être distribuée </a:t>
            </a:r>
            <a:r>
              <a:rPr lang="fr-FR" sz="1200" dirty="0" smtClean="0">
                <a:latin typeface="Comic Sans MS" pitchFamily="66" charset="0"/>
              </a:rPr>
              <a:t>dans les maisons au moyen d’un système de canalisation de 1.500 km </a:t>
            </a:r>
          </a:p>
          <a:p>
            <a:endParaRPr lang="fr-FR" sz="1200" b="1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tout a été conçu </a:t>
            </a:r>
            <a:r>
              <a:rPr lang="fr-FR" sz="1200" b="0" dirty="0" smtClean="0">
                <a:latin typeface="Comic Sans MS" pitchFamily="66" charset="0"/>
              </a:rPr>
              <a:t>POUR </a:t>
            </a:r>
            <a:r>
              <a:rPr lang="fr-FR" sz="1200" b="1" dirty="0" smtClean="0">
                <a:latin typeface="Comic Sans MS" pitchFamily="66" charset="0"/>
              </a:rPr>
              <a:t>résister à la corrosion</a:t>
            </a:r>
            <a:r>
              <a:rPr lang="fr-FR" sz="1200" dirty="0" smtClean="0">
                <a:latin typeface="Comic Sans MS" pitchFamily="66" charset="0"/>
              </a:rPr>
              <a:t> (</a:t>
            </a:r>
            <a:r>
              <a:rPr lang="fr-FR" sz="1200" b="1" u="none" dirty="0" smtClean="0">
                <a:latin typeface="Comic Sans MS" pitchFamily="66" charset="0"/>
              </a:rPr>
              <a:t>acier doux revêtu de ciment recouvert de mortier</a:t>
            </a:r>
            <a:r>
              <a:rPr lang="fr-FR" sz="1200" u="none" dirty="0" smtClean="0">
                <a:latin typeface="Comic Sans MS" pitchFamily="66" charset="0"/>
              </a:rPr>
              <a:t>),</a:t>
            </a:r>
            <a:r>
              <a:rPr lang="fr-FR" sz="1200" u="none" baseline="0" dirty="0" smtClean="0">
                <a:latin typeface="Comic Sans MS" pitchFamily="66" charset="0"/>
              </a:rPr>
              <a:t> tandis que les </a:t>
            </a:r>
            <a:r>
              <a:rPr lang="es-ES" sz="1200" dirty="0" err="1" smtClean="0">
                <a:latin typeface="Comic Sans MS" pitchFamily="66" charset="0"/>
              </a:rPr>
              <a:t>réseaux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domestiq</a:t>
            </a:r>
            <a:r>
              <a:rPr lang="es-ES" sz="1200" dirty="0" smtClean="0">
                <a:latin typeface="Comic Sans MS" pitchFamily="66" charset="0"/>
              </a:rPr>
              <a:t>. </a:t>
            </a:r>
            <a:r>
              <a:rPr lang="es-ES" sz="1200" dirty="0" err="1" smtClean="0">
                <a:latin typeface="Comic Sans MS" pitchFamily="66" charset="0"/>
              </a:rPr>
              <a:t>sont</a:t>
            </a:r>
            <a:r>
              <a:rPr lang="es-ES" sz="1200" dirty="0" smtClean="0">
                <a:latin typeface="Comic Sans MS" pitchFamily="66" charset="0"/>
              </a:rPr>
              <a:t> en PVC</a:t>
            </a:r>
          </a:p>
          <a:p>
            <a:endParaRPr lang="es-ES" sz="1200" dirty="0" smtClean="0">
              <a:latin typeface="Comic Sans MS" pitchFamily="66" charset="0"/>
            </a:endParaRPr>
          </a:p>
          <a:p>
            <a:r>
              <a:rPr lang="es-ES" sz="1200" b="1" dirty="0" smtClean="0">
                <a:latin typeface="Comic Sans MS" pitchFamily="66" charset="0"/>
              </a:rPr>
              <a:t>L’ </a:t>
            </a:r>
            <a:r>
              <a:rPr lang="es-ES" sz="1200" b="1" dirty="0" err="1" smtClean="0">
                <a:latin typeface="Comic Sans MS" pitchFamily="66" charset="0"/>
              </a:rPr>
              <a:t>Aéroport</a:t>
            </a:r>
            <a:r>
              <a:rPr lang="es-ES" sz="1200" b="1" dirty="0" smtClean="0">
                <a:latin typeface="Comic Sans MS" pitchFamily="66" charset="0"/>
              </a:rPr>
              <a:t> de H.K </a:t>
            </a:r>
            <a:r>
              <a:rPr lang="es-ES" sz="1200" b="1" dirty="0" err="1" smtClean="0">
                <a:latin typeface="Comic Sans MS" pitchFamily="66" charset="0"/>
              </a:rPr>
              <a:t>avec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127.000 passagers/jour et 60.000 travailleurs, utilise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20 000 mètres³ d’eau par jour; </a:t>
            </a:r>
            <a:r>
              <a:rPr lang="fr-FR" sz="1200" b="1" dirty="0" smtClean="0">
                <a:latin typeface="Comic Sans MS" pitchFamily="66" charset="0"/>
              </a:rPr>
              <a:t>dont 41% est apprivoisé par l’ eau mer</a:t>
            </a:r>
            <a:endParaRPr lang="es-ES" sz="1200" b="1" dirty="0" smtClean="0">
              <a:latin typeface="Comic Sans MS" pitchFamily="66" charset="0"/>
            </a:endParaRPr>
          </a:p>
          <a:p>
            <a:pPr>
              <a:buNone/>
            </a:pPr>
            <a:endParaRPr lang="es-ES" sz="12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es-ES" sz="1200" b="1" dirty="0" smtClean="0">
                <a:latin typeface="Comic Sans MS" pitchFamily="66" charset="0"/>
              </a:rPr>
              <a:t>Cela</a:t>
            </a:r>
            <a:r>
              <a:rPr lang="es-ES" sz="1200" b="1" baseline="0" dirty="0" smtClean="0">
                <a:latin typeface="Comic Sans MS" pitchFamily="66" charset="0"/>
              </a:rPr>
              <a:t> Comporte </a:t>
            </a:r>
            <a:r>
              <a:rPr lang="es-ES" sz="1200" b="1" baseline="0" dirty="0" err="1" smtClean="0">
                <a:latin typeface="Comic Sans MS" pitchFamily="66" charset="0"/>
              </a:rPr>
              <a:t>d’importantes</a:t>
            </a:r>
            <a:r>
              <a:rPr lang="es-ES" sz="1200" b="1" baseline="0" dirty="0" smtClean="0">
                <a:latin typeface="Comic Sans MS" pitchFamily="66" charset="0"/>
              </a:rPr>
              <a:t>  </a:t>
            </a:r>
            <a:r>
              <a:rPr lang="es-ES" sz="1200" b="1" baseline="0" dirty="0" err="1" smtClean="0">
                <a:latin typeface="Comic Sans MS" pitchFamily="66" charset="0"/>
              </a:rPr>
              <a:t>a</a:t>
            </a:r>
            <a:r>
              <a:rPr lang="es-ES" sz="1200" b="1" dirty="0" err="1" smtClean="0">
                <a:latin typeface="Comic Sans MS" pitchFamily="66" charset="0"/>
              </a:rPr>
              <a:t>vantages</a:t>
            </a:r>
            <a:r>
              <a:rPr lang="es-ES" sz="1200" dirty="0" smtClean="0">
                <a:latin typeface="Comic Sans MS" pitchFamily="66" charset="0"/>
              </a:rPr>
              <a:t>: </a:t>
            </a:r>
            <a:r>
              <a:rPr lang="es-ES" sz="1200" b="1" dirty="0" smtClean="0">
                <a:latin typeface="Comic Sans MS" pitchFamily="66" charset="0"/>
              </a:rPr>
              <a:t>PLUS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d’eau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douce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pour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d’autres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usages</a:t>
            </a:r>
            <a:r>
              <a:rPr lang="es-ES" sz="1200" baseline="0" dirty="0" smtClean="0">
                <a:latin typeface="Comic Sans MS" pitchFamily="66" charset="0"/>
              </a:rPr>
              <a:t> </a:t>
            </a:r>
            <a:r>
              <a:rPr lang="es-ES" sz="1200" b="1" baseline="0" dirty="0" smtClean="0">
                <a:latin typeface="Comic Sans MS" pitchFamily="66" charset="0"/>
              </a:rPr>
              <a:t>MOINS</a:t>
            </a:r>
            <a:r>
              <a:rPr lang="es-ES" sz="1200" baseline="0" dirty="0" smtClean="0">
                <a:latin typeface="Comic Sans MS" pitchFamily="66" charset="0"/>
              </a:rPr>
              <a:t> </a:t>
            </a:r>
            <a:r>
              <a:rPr lang="es-ES" sz="1200" dirty="0" smtClean="0">
                <a:latin typeface="Comic Sans MS" pitchFamily="66" charset="0"/>
              </a:rPr>
              <a:t>de </a:t>
            </a:r>
            <a:r>
              <a:rPr lang="es-ES" sz="1200" dirty="0" err="1" smtClean="0">
                <a:latin typeface="Comic Sans MS" pitchFamily="66" charset="0"/>
              </a:rPr>
              <a:t>consommation</a:t>
            </a:r>
            <a:r>
              <a:rPr lang="es-ES" sz="1200" dirty="0" smtClean="0">
                <a:latin typeface="Comic Sans MS" pitchFamily="66" charset="0"/>
              </a:rPr>
              <a:t> </a:t>
            </a:r>
            <a:r>
              <a:rPr lang="es-ES" sz="1200" dirty="0" err="1" smtClean="0">
                <a:latin typeface="Comic Sans MS" pitchFamily="66" charset="0"/>
              </a:rPr>
              <a:t>électrique</a:t>
            </a:r>
            <a:r>
              <a:rPr lang="es-ES" sz="1200" dirty="0" smtClean="0">
                <a:latin typeface="Comic Sans MS" pitchFamily="66" charset="0"/>
              </a:rPr>
              <a:t> et </a:t>
            </a:r>
            <a:r>
              <a:rPr lang="es-ES" sz="1200" b="1" dirty="0" smtClean="0">
                <a:latin typeface="Comic Sans MS" pitchFamily="66" charset="0"/>
              </a:rPr>
              <a:t>MOINS</a:t>
            </a:r>
            <a:r>
              <a:rPr lang="es-ES" sz="1200" baseline="0" dirty="0" smtClean="0">
                <a:latin typeface="Comic Sans MS" pitchFamily="66" charset="0"/>
              </a:rPr>
              <a:t> </a:t>
            </a:r>
            <a:r>
              <a:rPr lang="es-ES" sz="1200" dirty="0" smtClean="0">
                <a:latin typeface="Comic Sans MS" pitchFamily="66" charset="0"/>
              </a:rPr>
              <a:t>emisión de CO2</a:t>
            </a:r>
          </a:p>
          <a:p>
            <a:pPr>
              <a:buNone/>
            </a:pPr>
            <a:endParaRPr lang="es-ES" sz="12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s-ES" sz="1200" b="1" dirty="0" smtClean="0">
                <a:latin typeface="Comic Sans MS" pitchFamily="66" charset="0"/>
              </a:rPr>
              <a:t>AUSSI</a:t>
            </a:r>
            <a:r>
              <a:rPr lang="es-ES" sz="1200" dirty="0" smtClean="0">
                <a:latin typeface="Comic Sans MS" pitchFamily="66" charset="0"/>
              </a:rPr>
              <a:t>:</a:t>
            </a:r>
            <a:r>
              <a:rPr lang="es-ES" sz="1200" baseline="0" dirty="0" smtClean="0">
                <a:latin typeface="Comic Sans MS" pitchFamily="66" charset="0"/>
              </a:rPr>
              <a:t> une </a:t>
            </a:r>
            <a:r>
              <a:rPr lang="es-ES" sz="1200" baseline="0" dirty="0" err="1" smtClean="0">
                <a:latin typeface="Comic Sans MS" pitchFamily="66" charset="0"/>
              </a:rPr>
              <a:t>etude</a:t>
            </a:r>
            <a:r>
              <a:rPr lang="es-ES" sz="1200" baseline="0" dirty="0" smtClean="0">
                <a:latin typeface="Comic Sans MS" pitchFamily="66" charset="0"/>
              </a:rPr>
              <a:t> mené para </a:t>
            </a:r>
            <a:r>
              <a:rPr lang="es-ES" sz="1200" baseline="0" dirty="0" err="1" smtClean="0">
                <a:latin typeface="Comic Sans MS" pitchFamily="66" charset="0"/>
              </a:rPr>
              <a:t>l’université</a:t>
            </a:r>
            <a:r>
              <a:rPr lang="es-ES" sz="1200" baseline="0" dirty="0" smtClean="0">
                <a:latin typeface="Comic Sans MS" pitchFamily="66" charset="0"/>
              </a:rPr>
              <a:t> de HK et </a:t>
            </a:r>
            <a:r>
              <a:rPr lang="es-ES" sz="1200" baseline="0" dirty="0" err="1" smtClean="0">
                <a:latin typeface="Comic Sans MS" pitchFamily="66" charset="0"/>
              </a:rPr>
              <a:t>Californie</a:t>
            </a:r>
            <a:r>
              <a:rPr lang="es-ES" sz="1200" baseline="0" dirty="0" smtClean="0">
                <a:latin typeface="Comic Sans MS" pitchFamily="66" charset="0"/>
              </a:rPr>
              <a:t> du sud a </a:t>
            </a:r>
            <a:r>
              <a:rPr lang="es-ES" sz="1200" baseline="0" dirty="0" err="1" smtClean="0">
                <a:latin typeface="Comic Sans MS" pitchFamily="66" charset="0"/>
              </a:rPr>
              <a:t>déterminé</a:t>
            </a:r>
            <a:r>
              <a:rPr lang="es-ES" sz="1200" baseline="0" dirty="0" smtClean="0">
                <a:latin typeface="Comic Sans MS" pitchFamily="66" charset="0"/>
              </a:rPr>
              <a:t> que </a:t>
            </a:r>
            <a:r>
              <a:rPr lang="fr-FR" sz="1200" dirty="0" smtClean="0"/>
              <a:t>l'effluent salin était </a:t>
            </a:r>
            <a:r>
              <a:rPr lang="fr-FR" sz="1200" b="1" dirty="0" smtClean="0"/>
              <a:t>moins toxique que celui issu de l'eau potable</a:t>
            </a:r>
            <a:r>
              <a:rPr lang="fr-FR" sz="1200" dirty="0" smtClean="0"/>
              <a:t>. Ils suggèrent aussi que les effluents provenant de l’eau de mer pourrait également contribuer à la </a:t>
            </a:r>
            <a:r>
              <a:rPr lang="fr-FR" sz="1200" b="1" dirty="0" smtClean="0"/>
              <a:t>conservation de la vie marine </a:t>
            </a:r>
            <a:r>
              <a:rPr lang="fr-FR" sz="1200" dirty="0" smtClean="0"/>
              <a:t>(en évitant d'exposer à de fortes doses d'eau douce les zones proches à la décharge des effluents). </a:t>
            </a:r>
            <a:r>
              <a:rPr lang="es-ES" sz="1200" dirty="0" smtClean="0"/>
              <a:t>(</a:t>
            </a:r>
            <a:r>
              <a:rPr lang="es-ES" sz="1200" dirty="0" err="1" smtClean="0"/>
              <a:t>Environ</a:t>
            </a:r>
            <a:r>
              <a:rPr lang="es-ES" sz="1200" dirty="0" smtClean="0"/>
              <a:t>. </a:t>
            </a:r>
            <a:r>
              <a:rPr lang="es-ES" sz="1200" dirty="0" err="1" smtClean="0"/>
              <a:t>Sci</a:t>
            </a:r>
            <a:r>
              <a:rPr lang="es-ES" sz="1200" dirty="0" smtClean="0"/>
              <a:t>. </a:t>
            </a:r>
            <a:r>
              <a:rPr lang="es-ES" sz="1200" dirty="0" err="1" smtClean="0"/>
              <a:t>Technol</a:t>
            </a:r>
            <a:r>
              <a:rPr lang="es-ES" sz="1200" dirty="0" smtClean="0"/>
              <a:t>. 2015, DOI: 10.1021 / acs.est.5b03796) 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6</a:t>
            </a:fld>
            <a:endParaRPr lang="es-ES_trad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1200" b="1" dirty="0" smtClean="0">
                <a:latin typeface="Comic Sans MS" pitchFamily="66" charset="0"/>
              </a:rPr>
              <a:t>Le tourisme, nous le savons tous,</a:t>
            </a:r>
            <a:r>
              <a:rPr lang="fr-FR" sz="1200" b="1" baseline="0" dirty="0" smtClean="0">
                <a:latin typeface="Comic Sans MS" pitchFamily="66" charset="0"/>
              </a:rPr>
              <a:t> est la </a:t>
            </a:r>
            <a:r>
              <a:rPr lang="fr-FR" sz="1200" dirty="0" smtClean="0">
                <a:latin typeface="Comic Sans MS" pitchFamily="66" charset="0"/>
              </a:rPr>
              <a:t>1ere ou 2eme source de devises pour 20 des 48 pays les moins avancés. </a:t>
            </a:r>
            <a:r>
              <a:rPr lang="fr-FR" sz="1200" b="1" dirty="0" smtClean="0">
                <a:latin typeface="Comic Sans MS" pitchFamily="66" charset="0"/>
              </a:rPr>
              <a:t>Dans les petits États insulaires</a:t>
            </a:r>
            <a:r>
              <a:rPr lang="fr-FR" sz="1200" dirty="0" smtClean="0">
                <a:latin typeface="Comic Sans MS" pitchFamily="66" charset="0"/>
              </a:rPr>
              <a:t>, le tourisme représente plus de 25% du PIB</a:t>
            </a:r>
          </a:p>
          <a:p>
            <a:pPr>
              <a:buNone/>
            </a:pPr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Si l'eau de mer remplit déjà les </a:t>
            </a:r>
            <a:r>
              <a:rPr lang="fr-FR" sz="1200" b="1" dirty="0" smtClean="0">
                <a:latin typeface="Comic Sans MS" pitchFamily="66" charset="0"/>
              </a:rPr>
              <a:t>piscines</a:t>
            </a:r>
            <a:r>
              <a:rPr lang="fr-FR" sz="1200" dirty="0" smtClean="0">
                <a:latin typeface="Comic Sans MS" pitchFamily="66" charset="0"/>
              </a:rPr>
              <a:t> des hôtels côtiers.  Pourquoi  ne </a:t>
            </a:r>
            <a:r>
              <a:rPr lang="fr-FR" sz="1200" dirty="0" err="1" smtClean="0">
                <a:latin typeface="Comic Sans MS" pitchFamily="66" charset="0"/>
              </a:rPr>
              <a:t>rempl</a:t>
            </a:r>
            <a:r>
              <a:rPr lang="fr-FR" sz="1200" b="1" dirty="0" err="1" smtClean="0">
                <a:latin typeface="Comic Sans MS" pitchFamily="66" charset="0"/>
              </a:rPr>
              <a:t>it_elle</a:t>
            </a:r>
            <a:r>
              <a:rPr lang="fr-FR" sz="1200" b="1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pas les citernes des WC des </a:t>
            </a:r>
            <a:r>
              <a:rPr lang="fr-FR" sz="1200" dirty="0" err="1" smtClean="0">
                <a:latin typeface="Comic Sans MS" pitchFamily="66" charset="0"/>
              </a:rPr>
              <a:t>resorts</a:t>
            </a:r>
            <a:r>
              <a:rPr lang="fr-FR" sz="1200" dirty="0" smtClean="0">
                <a:latin typeface="Comic Sans MS" pitchFamily="66" charset="0"/>
              </a:rPr>
              <a:t>?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Cela</a:t>
            </a:r>
            <a:r>
              <a:rPr lang="fr-FR" sz="1200" dirty="0" smtClean="0">
                <a:latin typeface="Comic Sans MS" pitchFamily="66" charset="0"/>
              </a:rPr>
              <a:t> rendrait l’industrie du tourisme plus </a:t>
            </a:r>
            <a:r>
              <a:rPr lang="fr-FR" sz="1200" b="1" dirty="0" smtClean="0">
                <a:latin typeface="Comic Sans MS" pitchFamily="66" charset="0"/>
              </a:rPr>
              <a:t>durable</a:t>
            </a:r>
            <a:r>
              <a:rPr lang="fr-FR" sz="1200" dirty="0" smtClean="0">
                <a:latin typeface="Comic Sans MS" pitchFamily="66" charset="0"/>
              </a:rPr>
              <a:t>, tout en économisant jusqu’à </a:t>
            </a:r>
            <a:r>
              <a:rPr lang="fr-FR" sz="1200" b="1" dirty="0" smtClean="0">
                <a:latin typeface="Comic Sans MS" pitchFamily="66" charset="0"/>
              </a:rPr>
              <a:t>100 litres d’eau potable/personne/jour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b="1" dirty="0" smtClean="0">
                <a:latin typeface="Comic Sans MS" pitchFamily="66" charset="0"/>
              </a:rPr>
              <a:t>Cuba</a:t>
            </a:r>
            <a:r>
              <a:rPr lang="fr-FR" sz="1200" dirty="0" smtClean="0">
                <a:latin typeface="Comic Sans MS" pitchFamily="66" charset="0"/>
              </a:rPr>
              <a:t>, pays en développement qui souffre des </a:t>
            </a:r>
            <a:r>
              <a:rPr lang="fr-FR" sz="1200" b="1" dirty="0" smtClean="0">
                <a:latin typeface="Comic Sans MS" pitchFamily="66" charset="0"/>
              </a:rPr>
              <a:t>Sécheresses cycliques</a:t>
            </a:r>
            <a:r>
              <a:rPr lang="fr-FR" sz="1200" dirty="0" smtClean="0">
                <a:latin typeface="Comic Sans MS" pitchFamily="66" charset="0"/>
              </a:rPr>
              <a:t>. (pausa) Le tourisme représente la deuxième source de revenus du pays .</a:t>
            </a:r>
            <a:r>
              <a:rPr lang="fr-FR" sz="1200" baseline="0" dirty="0" smtClean="0">
                <a:latin typeface="Comic Sans MS" pitchFamily="66" charset="0"/>
              </a:rPr>
              <a:t> C’est pourquoi il</a:t>
            </a:r>
            <a:r>
              <a:rPr lang="fr-FR" sz="1200" dirty="0" smtClean="0">
                <a:latin typeface="Comic Sans MS" pitchFamily="66" charset="0"/>
              </a:rPr>
              <a:t> cherche le </a:t>
            </a:r>
            <a:r>
              <a:rPr lang="fr-FR" sz="1200" b="1" dirty="0" smtClean="0">
                <a:latin typeface="Comic Sans MS" pitchFamily="66" charset="0"/>
              </a:rPr>
              <a:t>développement  de technologies permettant l'utilisation d'eau de mer </a:t>
            </a:r>
            <a:r>
              <a:rPr lang="fr-FR" sz="1200" b="1" u="sng" dirty="0" smtClean="0">
                <a:latin typeface="Comic Sans MS" pitchFamily="66" charset="0"/>
              </a:rPr>
              <a:t>à l’aide </a:t>
            </a:r>
            <a:r>
              <a:rPr lang="fr-FR" sz="1200" b="1" dirty="0" smtClean="0">
                <a:latin typeface="Comic Sans MS" pitchFamily="66" charset="0"/>
              </a:rPr>
              <a:t>du </a:t>
            </a:r>
            <a:r>
              <a:rPr lang="fr-FR" sz="1200" dirty="0" smtClean="0">
                <a:latin typeface="Comic Sans MS" pitchFamily="66" charset="0"/>
              </a:rPr>
              <a:t>Projet SALINE  formé par des universités et des institutions  de plusieurs</a:t>
            </a:r>
            <a:r>
              <a:rPr lang="fr-FR" sz="1200" baseline="0" dirty="0" smtClean="0">
                <a:latin typeface="Comic Sans MS" pitchFamily="66" charset="0"/>
              </a:rPr>
              <a:t> pays.</a:t>
            </a:r>
            <a:endParaRPr lang="es-ES_tradnl" sz="1200" dirty="0" smtClean="0">
              <a:latin typeface="Comic Sans MS" pitchFamily="66" charset="0"/>
            </a:endParaRPr>
          </a:p>
          <a:p>
            <a:r>
              <a:rPr lang="fr-FR" sz="1200" b="0" u="sng" baseline="0" dirty="0" smtClean="0">
                <a:latin typeface="Comic Sans MS" pitchFamily="66" charset="0"/>
              </a:rPr>
              <a:t>les zones </a:t>
            </a:r>
            <a:r>
              <a:rPr lang="fr-FR" sz="1200" dirty="0" smtClean="0">
                <a:latin typeface="Comic Sans MS" pitchFamily="66" charset="0"/>
              </a:rPr>
              <a:t>ans lesquelles l‘EM peut être utilisée et la </a:t>
            </a:r>
            <a:r>
              <a:rPr lang="fr-FR" sz="1200" u="sng" dirty="0" smtClean="0">
                <a:latin typeface="Comic Sans MS" pitchFamily="66" charset="0"/>
              </a:rPr>
              <a:t>distance</a:t>
            </a:r>
            <a:r>
              <a:rPr lang="fr-FR" sz="1200" dirty="0" smtClean="0">
                <a:latin typeface="Comic Sans MS" pitchFamily="66" charset="0"/>
              </a:rPr>
              <a:t> maximale de la côte </a:t>
            </a:r>
            <a:r>
              <a:rPr lang="fr-FR" sz="1200" b="1" dirty="0" smtClean="0">
                <a:latin typeface="Comic Sans MS" pitchFamily="66" charset="0"/>
              </a:rPr>
              <a:t>à fin d’évaluer si le double réseau d’approvisionnement en eau (eau potable et EM</a:t>
            </a:r>
            <a:r>
              <a:rPr lang="fr-FR" sz="1200" dirty="0" smtClean="0">
                <a:latin typeface="Comic Sans MS" pitchFamily="66" charset="0"/>
              </a:rPr>
              <a:t>) est </a:t>
            </a:r>
            <a:r>
              <a:rPr lang="fr-FR" sz="1200" b="1" dirty="0" smtClean="0">
                <a:latin typeface="Comic Sans MS" pitchFamily="66" charset="0"/>
              </a:rPr>
              <a:t>économiquement réalisable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7</a:t>
            </a:fld>
            <a:endParaRPr lang="es-ES_trad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dirty="0" smtClean="0">
                <a:latin typeface="Comic Sans MS" pitchFamily="66" charset="0"/>
              </a:rPr>
              <a:t>Tout</a:t>
            </a:r>
            <a:r>
              <a:rPr lang="fr-FR" sz="1200" baseline="0" dirty="0" smtClean="0">
                <a:latin typeface="Comic Sans MS" pitchFamily="66" charset="0"/>
              </a:rPr>
              <a:t> en respectant ces deux conditions, </a:t>
            </a:r>
            <a:r>
              <a:rPr lang="fr-FR" sz="1200" b="1" baseline="0" dirty="0" smtClean="0">
                <a:latin typeface="Comic Sans MS" pitchFamily="66" charset="0"/>
              </a:rPr>
              <a:t>le projet a fourni </a:t>
            </a:r>
            <a:r>
              <a:rPr lang="fr-FR" sz="1200" baseline="0" dirty="0" smtClean="0">
                <a:latin typeface="Comic Sans MS" pitchFamily="66" charset="0"/>
              </a:rPr>
              <a:t>ces </a:t>
            </a:r>
            <a:r>
              <a:rPr lang="fr-FR" sz="1200" b="1" dirty="0" smtClean="0">
                <a:latin typeface="Comic Sans MS" pitchFamily="66" charset="0"/>
              </a:rPr>
              <a:t>prévisions</a:t>
            </a:r>
            <a:r>
              <a:rPr lang="fr-FR" sz="1200" dirty="0" smtClean="0">
                <a:latin typeface="Comic Sans MS" pitchFamily="66" charset="0"/>
              </a:rPr>
              <a:t>: 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 </a:t>
            </a:r>
            <a:r>
              <a:rPr lang="fr-FR" sz="1200" b="0" dirty="0" smtClean="0">
                <a:latin typeface="Comic Sans MS" pitchFamily="66" charset="0"/>
              </a:rPr>
              <a:t>l’utilisation de l’EM foyers de 20% de la population côtière  (926.275 habitants) permettrait une économie de 27.788.262 litres d’eau douce/jour</a:t>
            </a:r>
          </a:p>
          <a:p>
            <a:r>
              <a:rPr lang="fr-FR" sz="1200" dirty="0" smtClean="0">
                <a:latin typeface="Comic Sans MS" pitchFamily="66" charset="0"/>
              </a:rPr>
              <a:t> (</a:t>
            </a:r>
            <a:r>
              <a:rPr lang="fr-FR" sz="1200" b="1" dirty="0" smtClean="0">
                <a:latin typeface="Comic Sans MS" pitchFamily="66" charset="0"/>
              </a:rPr>
              <a:t>Rappeler ici </a:t>
            </a:r>
            <a:r>
              <a:rPr lang="fr-FR" sz="1200" dirty="0" smtClean="0">
                <a:latin typeface="Comic Sans MS" pitchFamily="66" charset="0"/>
              </a:rPr>
              <a:t>que </a:t>
            </a:r>
            <a:r>
              <a:rPr lang="fr-FR" sz="1200" b="1" dirty="0" smtClean="0">
                <a:latin typeface="Comic Sans MS" pitchFamily="66" charset="0"/>
              </a:rPr>
              <a:t>5 décharges de la</a:t>
            </a:r>
            <a:r>
              <a:rPr lang="fr-FR" sz="1200" b="1" baseline="0" dirty="0" smtClean="0">
                <a:latin typeface="Comic Sans MS" pitchFamily="66" charset="0"/>
              </a:rPr>
              <a:t> citerne</a:t>
            </a:r>
            <a:r>
              <a:rPr lang="fr-FR" sz="1200" dirty="0" smtClean="0">
                <a:latin typeface="Comic Sans MS" pitchFamily="66" charset="0"/>
              </a:rPr>
              <a:t> personne/jour représentent +</a:t>
            </a:r>
            <a:r>
              <a:rPr lang="fr-FR" sz="1200" baseline="0" dirty="0" smtClean="0">
                <a:latin typeface="Comic Sans MS" pitchFamily="66" charset="0"/>
              </a:rPr>
              <a:t> - </a:t>
            </a:r>
            <a:r>
              <a:rPr lang="fr-FR" sz="1200" b="1" dirty="0" smtClean="0">
                <a:latin typeface="Comic Sans MS" pitchFamily="66" charset="0"/>
              </a:rPr>
              <a:t>30 litres/personne/jour</a:t>
            </a:r>
            <a:r>
              <a:rPr lang="fr-FR" sz="1200" dirty="0" smtClean="0">
                <a:latin typeface="Comic Sans MS" pitchFamily="66" charset="0"/>
              </a:rPr>
              <a:t>)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27 millions de litres équivaudraient à la </a:t>
            </a:r>
            <a:r>
              <a:rPr lang="fr-FR" sz="1200" b="1" dirty="0" smtClean="0">
                <a:latin typeface="Comic Sans MS" pitchFamily="66" charset="0"/>
              </a:rPr>
              <a:t>consommation</a:t>
            </a:r>
            <a:r>
              <a:rPr lang="fr-FR" sz="1200" dirty="0" smtClean="0">
                <a:latin typeface="Comic Sans MS" pitchFamily="66" charset="0"/>
              </a:rPr>
              <a:t> d’une </a:t>
            </a:r>
            <a:r>
              <a:rPr lang="fr-FR" sz="1200" b="1" dirty="0" smtClean="0">
                <a:latin typeface="Comic Sans MS" pitchFamily="66" charset="0"/>
              </a:rPr>
              <a:t>population</a:t>
            </a:r>
            <a:r>
              <a:rPr lang="fr-FR" sz="1200" dirty="0" smtClean="0">
                <a:latin typeface="Comic Sans MS" pitchFamily="66" charset="0"/>
              </a:rPr>
              <a:t> de </a:t>
            </a:r>
            <a:r>
              <a:rPr lang="fr-FR" sz="1200" b="1" dirty="0" smtClean="0">
                <a:latin typeface="Comic Sans MS" pitchFamily="66" charset="0"/>
              </a:rPr>
              <a:t>185 255 habitants</a:t>
            </a:r>
          </a:p>
          <a:p>
            <a:r>
              <a:rPr lang="fr-FR" sz="1200" b="1" dirty="0" smtClean="0">
                <a:latin typeface="Comic Sans MS" pitchFamily="66" charset="0"/>
              </a:rPr>
              <a:t>ou, en d'autres termes, </a:t>
            </a:r>
            <a:r>
              <a:rPr lang="fr-FR" sz="1200" dirty="0" smtClean="0">
                <a:latin typeface="Comic Sans MS" pitchFamily="66" charset="0"/>
              </a:rPr>
              <a:t>l'utilisation de l'eau de mer réduirait </a:t>
            </a:r>
            <a:r>
              <a:rPr lang="fr-FR" sz="1200" b="1" dirty="0" smtClean="0">
                <a:latin typeface="Comic Sans MS" pitchFamily="66" charset="0"/>
              </a:rPr>
              <a:t>l'impact d'une sécheresse pour trois mois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8</a:t>
            </a:fld>
            <a:endParaRPr lang="es-ES_trad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b="1" dirty="0" smtClean="0">
                <a:latin typeface="Comic Sans MS" pitchFamily="66" charset="0"/>
              </a:rPr>
              <a:t>La zone </a:t>
            </a:r>
            <a:r>
              <a:rPr lang="fr-FR" sz="1200" b="0" dirty="0" smtClean="0">
                <a:latin typeface="Comic Sans MS" pitchFamily="66" charset="0"/>
              </a:rPr>
              <a:t>côtière: </a:t>
            </a:r>
            <a:r>
              <a:rPr lang="fr-FR" sz="1200" dirty="0" smtClean="0">
                <a:latin typeface="Comic Sans MS" pitchFamily="66" charset="0"/>
              </a:rPr>
              <a:t>est</a:t>
            </a:r>
            <a:r>
              <a:rPr lang="fr-FR" sz="1200" baseline="0" dirty="0" smtClean="0">
                <a:latin typeface="Comic Sans MS" pitchFamily="66" charset="0"/>
              </a:rPr>
              <a:t> </a:t>
            </a:r>
            <a:r>
              <a:rPr lang="fr-FR" sz="1200" b="1" baseline="0" dirty="0" smtClean="0">
                <a:latin typeface="Comic Sans MS" pitchFamily="66" charset="0"/>
              </a:rPr>
              <a:t>le foyer du </a:t>
            </a:r>
            <a:r>
              <a:rPr lang="fr-FR" sz="1200" b="1" dirty="0" smtClean="0">
                <a:latin typeface="Comic Sans MS" pitchFamily="66" charset="0"/>
              </a:rPr>
              <a:t>60% de la population </a:t>
            </a:r>
            <a:r>
              <a:rPr lang="fr-FR" sz="1200" dirty="0" smtClean="0">
                <a:latin typeface="Comic Sans MS" pitchFamily="66" charset="0"/>
              </a:rPr>
              <a:t>mondiale.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Pourquoi ne pas utiliser dans les </a:t>
            </a:r>
            <a:r>
              <a:rPr lang="fr-FR" sz="1200" b="1" dirty="0" smtClean="0">
                <a:latin typeface="Comic Sans MS" pitchFamily="66" charset="0"/>
              </a:rPr>
              <a:t>camps de réfugiés  </a:t>
            </a:r>
            <a:r>
              <a:rPr lang="fr-FR" sz="1200" b="1" u="sng" dirty="0" smtClean="0">
                <a:latin typeface="Comic Sans MS" pitchFamily="66" charset="0"/>
              </a:rPr>
              <a:t>ou tout sorte de établissement humains </a:t>
            </a:r>
            <a:r>
              <a:rPr lang="fr-FR" sz="1200" b="0" dirty="0" smtClean="0">
                <a:latin typeface="Comic Sans MS" pitchFamily="66" charset="0"/>
              </a:rPr>
              <a:t>des</a:t>
            </a:r>
            <a:r>
              <a:rPr lang="fr-FR" sz="1200" b="0" baseline="0" dirty="0" smtClean="0">
                <a:latin typeface="Comic Sans MS" pitchFamily="66" charset="0"/>
              </a:rPr>
              <a:t> zones côtières l’EM pour </a:t>
            </a:r>
            <a:r>
              <a:rPr lang="fr-FR" sz="1200" b="0" dirty="0" smtClean="0">
                <a:solidFill>
                  <a:srgbClr val="7030A0"/>
                </a:solidFill>
                <a:latin typeface="Comic Sans MS" pitchFamily="66" charset="0"/>
              </a:rPr>
              <a:t>assainissement</a:t>
            </a:r>
            <a:r>
              <a:rPr lang="fr-FR" sz="1200" b="0" dirty="0" smtClean="0">
                <a:latin typeface="Comic Sans MS" pitchFamily="66" charset="0"/>
              </a:rPr>
              <a:t>? </a:t>
            </a:r>
          </a:p>
          <a:p>
            <a:r>
              <a:rPr lang="fr-FR" sz="1200" b="1" dirty="0" smtClean="0">
                <a:latin typeface="Comic Sans MS" pitchFamily="66" charset="0"/>
              </a:rPr>
              <a:t>EM  pourrait être transporté facilement</a:t>
            </a:r>
            <a:r>
              <a:rPr lang="fr-FR" sz="1200" b="1" baseline="0" dirty="0" smtClean="0">
                <a:latin typeface="Comic Sans MS" pitchFamily="66" charset="0"/>
              </a:rPr>
              <a:t> </a:t>
            </a:r>
            <a:r>
              <a:rPr lang="fr-FR" sz="1200" dirty="0" smtClean="0">
                <a:latin typeface="Comic Sans MS" pitchFamily="66" charset="0"/>
              </a:rPr>
              <a:t>par</a:t>
            </a:r>
            <a:r>
              <a:rPr lang="fr-FR" sz="1200" baseline="0" dirty="0" smtClean="0">
                <a:latin typeface="Comic Sans MS" pitchFamily="66" charset="0"/>
              </a:rPr>
              <a:t> de </a:t>
            </a:r>
            <a:r>
              <a:rPr lang="fr-FR" sz="1200" b="1" dirty="0" smtClean="0">
                <a:latin typeface="Comic Sans MS" pitchFamily="66" charset="0"/>
              </a:rPr>
              <a:t>camions-citernes </a:t>
            </a:r>
            <a:r>
              <a:rPr lang="fr-FR" sz="1200" b="0" dirty="0" smtClean="0">
                <a:latin typeface="Comic Sans MS" pitchFamily="66" charset="0"/>
              </a:rPr>
              <a:t>puis </a:t>
            </a:r>
            <a:r>
              <a:rPr lang="fr-FR" sz="1200" b="1" dirty="0" smtClean="0">
                <a:latin typeface="Comic Sans MS" pitchFamily="66" charset="0"/>
              </a:rPr>
              <a:t>introduite dans des réservoirs en plastique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EM pour le </a:t>
            </a:r>
            <a:r>
              <a:rPr lang="fr-FR" sz="1200" b="1" dirty="0" smtClean="0">
                <a:solidFill>
                  <a:srgbClr val="7030A0"/>
                </a:solidFill>
                <a:latin typeface="Comic Sans MS" pitchFamily="66" charset="0"/>
              </a:rPr>
              <a:t>nettoyage</a:t>
            </a:r>
            <a:r>
              <a:rPr lang="fr-FR" sz="1200" u="sng" dirty="0" smtClean="0">
                <a:latin typeface="Comic Sans MS" pitchFamily="66" charset="0"/>
              </a:rPr>
              <a:t>.</a:t>
            </a:r>
            <a:r>
              <a:rPr lang="fr-FR" sz="1200" u="sng" dirty="0" smtClean="0"/>
              <a:t> </a:t>
            </a:r>
            <a:r>
              <a:rPr lang="fr-FR" sz="1200" u="sng" dirty="0" smtClean="0">
                <a:latin typeface="Comic Sans MS" pitchFamily="66" charset="0"/>
              </a:rPr>
              <a:t>L’UE autorise l’EM </a:t>
            </a:r>
            <a:r>
              <a:rPr lang="fr-FR" sz="1200" dirty="0" smtClean="0">
                <a:latin typeface="Comic Sans MS" pitchFamily="66" charset="0"/>
              </a:rPr>
              <a:t>dans les marchés de poisson, criées et ports de pêche </a:t>
            </a:r>
            <a:r>
              <a:rPr lang="fr-FR" sz="1200" u="sng" dirty="0" smtClean="0">
                <a:latin typeface="Comic Sans MS" pitchFamily="66" charset="0"/>
              </a:rPr>
              <a:t>pour le nettoyage </a:t>
            </a:r>
            <a:r>
              <a:rPr lang="fr-FR" sz="1200" dirty="0" smtClean="0">
                <a:latin typeface="Comic Sans MS" pitchFamily="66" charset="0"/>
              </a:rPr>
              <a:t>des WC, des sols, des équipements… </a:t>
            </a:r>
          </a:p>
          <a:p>
            <a:endParaRPr lang="fr-FR" sz="1200" dirty="0" smtClean="0">
              <a:latin typeface="Comic Sans MS" pitchFamily="66" charset="0"/>
            </a:endParaRPr>
          </a:p>
          <a:p>
            <a:r>
              <a:rPr lang="fr-FR" sz="1200" dirty="0" smtClean="0">
                <a:latin typeface="Comic Sans MS" pitchFamily="66" charset="0"/>
              </a:rPr>
              <a:t>pourquoi ne pas utiliser l’eau de mer pour </a:t>
            </a:r>
            <a:r>
              <a:rPr lang="fr-FR" sz="1200" dirty="0" smtClean="0">
                <a:solidFill>
                  <a:srgbClr val="7030A0"/>
                </a:solidFill>
                <a:latin typeface="Comic Sans MS" pitchFamily="66" charset="0"/>
              </a:rPr>
              <a:t>nettoyer </a:t>
            </a:r>
            <a:r>
              <a:rPr lang="fr-FR" sz="1200" b="1" dirty="0" smtClean="0">
                <a:solidFill>
                  <a:srgbClr val="7030A0"/>
                </a:solidFill>
                <a:latin typeface="Comic Sans MS" pitchFamily="66" charset="0"/>
              </a:rPr>
              <a:t>les latrines, les tentes, les moustiquaires, les poubelles, les clôtures</a:t>
            </a:r>
            <a:r>
              <a:rPr lang="fr-FR" sz="1200" b="1" dirty="0" smtClean="0">
                <a:latin typeface="Comic Sans MS" pitchFamily="66" charset="0"/>
              </a:rPr>
              <a:t>, ………qui ne sont </a:t>
            </a:r>
            <a:r>
              <a:rPr lang="fr-FR" sz="1200" b="1" u="sng" dirty="0" smtClean="0">
                <a:latin typeface="Comic Sans MS" pitchFamily="66" charset="0"/>
              </a:rPr>
              <a:t>jamais nettoyés </a:t>
            </a:r>
            <a:r>
              <a:rPr lang="fr-FR" sz="1200" dirty="0" smtClean="0">
                <a:latin typeface="Comic Sans MS" pitchFamily="66" charset="0"/>
              </a:rPr>
              <a:t>car l’eau douce est un bien trop précieux pour l’utiliser dans ce but?</a:t>
            </a:r>
            <a:endParaRPr lang="es-ES" sz="1200" dirty="0" smtClean="0">
              <a:latin typeface="Comic Sans MS" pitchFamily="66" charset="0"/>
            </a:endParaRP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69C50-CE97-490F-AEE4-812CA1A588C2}" type="slidenum">
              <a:rPr lang="es-ES_tradnl" smtClean="0"/>
              <a:pPr/>
              <a:t>9</a:t>
            </a:fld>
            <a:endParaRPr lang="es-ES_trad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Rectángulo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Rectángulo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Rectángulo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Rectángulo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Rectángulo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Rectángulo redondeado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Rectángulo redondeado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Rectángulo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Rectángulo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Rectángulo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Rectángulo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Rectángulo redondeado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Rectángulo redondeado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Rectángulo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Rectángulo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Rectángulo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Rectángulo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Rectángulo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26/11/2019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1520" y="2636912"/>
            <a:ext cx="86868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solidFill>
                  <a:srgbClr val="00B0F0"/>
                </a:solidFill>
              </a:rPr>
              <a:t/>
            </a:r>
            <a:br>
              <a:rPr lang="fr-FR" dirty="0" smtClean="0">
                <a:solidFill>
                  <a:srgbClr val="00B0F0"/>
                </a:solidFill>
              </a:rPr>
            </a:br>
            <a:r>
              <a:rPr lang="fr-FR" dirty="0" smtClean="0">
                <a:solidFill>
                  <a:srgbClr val="00B0F0"/>
                </a:solidFill>
              </a:rPr>
              <a:t/>
            </a:r>
            <a:br>
              <a:rPr lang="fr-FR" dirty="0" smtClean="0">
                <a:solidFill>
                  <a:srgbClr val="00B0F0"/>
                </a:solidFill>
              </a:rPr>
            </a:br>
            <a:r>
              <a:rPr lang="fr-FR" dirty="0" smtClean="0">
                <a:solidFill>
                  <a:srgbClr val="00B0F0"/>
                </a:solidFill>
              </a:rPr>
              <a:t/>
            </a:r>
            <a:br>
              <a:rPr lang="fr-FR" dirty="0" smtClean="0">
                <a:solidFill>
                  <a:srgbClr val="00B0F0"/>
                </a:solidFill>
              </a:rPr>
            </a:br>
            <a:r>
              <a:rPr lang="fr-FR" dirty="0" smtClean="0">
                <a:solidFill>
                  <a:srgbClr val="00B0F0"/>
                </a:solidFill>
              </a:rPr>
              <a:t> L’EAU DE MER </a:t>
            </a:r>
            <a:br>
              <a:rPr lang="fr-FR" dirty="0" smtClean="0">
                <a:solidFill>
                  <a:srgbClr val="00B0F0"/>
                </a:solidFill>
              </a:rPr>
            </a:br>
            <a:r>
              <a:rPr lang="fr-FR" dirty="0" smtClean="0">
                <a:solidFill>
                  <a:srgbClr val="00B0F0"/>
                </a:solidFill>
              </a:rPr>
              <a:t>LE DROIT À L’ASSAINISSEMENT </a:t>
            </a:r>
            <a:br>
              <a:rPr lang="fr-FR" dirty="0" smtClean="0">
                <a:solidFill>
                  <a:srgbClr val="00B0F0"/>
                </a:solidFill>
              </a:rPr>
            </a:br>
            <a:r>
              <a:rPr lang="fr-FR" dirty="0" smtClean="0">
                <a:solidFill>
                  <a:srgbClr val="00B0F0"/>
                </a:solidFill>
              </a:rPr>
              <a:t>ET À L’ HYGIÈNE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fr-FR" sz="2400" dirty="0" smtClean="0"/>
              <a:t>CHANGEMENT DE PARADIGME: QUITTER NOTRE ZONE DE CONFORT</a:t>
            </a:r>
            <a:r>
              <a:rPr lang="es-ES" dirty="0" smtClean="0"/>
              <a:t/>
            </a:r>
            <a:br>
              <a:rPr lang="es-ES" dirty="0" smtClean="0"/>
            </a:br>
            <a:endParaRPr lang="es-ES_tradn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63888" y="5445224"/>
            <a:ext cx="5580112" cy="1152128"/>
          </a:xfrm>
        </p:spPr>
        <p:txBody>
          <a:bodyPr>
            <a:normAutofit/>
          </a:bodyPr>
          <a:lstStyle/>
          <a:p>
            <a:pPr algn="just"/>
            <a:r>
              <a:rPr lang="es-ES_tradnl" sz="1900" b="1" dirty="0" smtClean="0">
                <a:solidFill>
                  <a:srgbClr val="00B0F0"/>
                </a:solidFill>
                <a:latin typeface="+mj-lt"/>
              </a:rPr>
              <a:t> </a:t>
            </a:r>
            <a:r>
              <a:rPr lang="es-ES_tradnl" sz="1600" b="1" dirty="0" smtClean="0">
                <a:solidFill>
                  <a:srgbClr val="00B0F0"/>
                </a:solidFill>
                <a:latin typeface="+mj-lt"/>
              </a:rPr>
              <a:t>Mª Dolores López Gómez</a:t>
            </a:r>
          </a:p>
          <a:p>
            <a:pPr algn="just"/>
            <a:r>
              <a:rPr lang="es-ES" sz="1600" b="1" dirty="0" smtClean="0">
                <a:solidFill>
                  <a:srgbClr val="00B0F0"/>
                </a:solidFill>
                <a:latin typeface="+mj-lt"/>
              </a:rPr>
              <a:t> </a:t>
            </a:r>
            <a:r>
              <a:rPr lang="es-ES" sz="1600" b="1" i="1" dirty="0" smtClean="0">
                <a:solidFill>
                  <a:srgbClr val="00B0F0"/>
                </a:solidFill>
                <a:latin typeface="+mj-lt"/>
              </a:rPr>
              <a:t>International </a:t>
            </a:r>
            <a:r>
              <a:rPr lang="es-ES" sz="1600" b="1" i="1" dirty="0" err="1" smtClean="0">
                <a:solidFill>
                  <a:srgbClr val="00B0F0"/>
                </a:solidFill>
                <a:latin typeface="+mj-lt"/>
              </a:rPr>
              <a:t>Development</a:t>
            </a:r>
            <a:r>
              <a:rPr lang="es-ES" sz="1600" b="1" i="1" dirty="0" smtClean="0">
                <a:solidFill>
                  <a:srgbClr val="00B0F0"/>
                </a:solidFill>
                <a:latin typeface="+mj-lt"/>
              </a:rPr>
              <a:t> </a:t>
            </a:r>
            <a:r>
              <a:rPr lang="es-ES" sz="1600" b="1" i="1" dirty="0" err="1" smtClean="0">
                <a:solidFill>
                  <a:srgbClr val="00B0F0"/>
                </a:solidFill>
                <a:latin typeface="+mj-lt"/>
              </a:rPr>
              <a:t>Consultant</a:t>
            </a:r>
            <a:endParaRPr lang="es-ES_tradnl" sz="1600" b="1" i="1" dirty="0" smtClean="0">
              <a:solidFill>
                <a:srgbClr val="00B0F0"/>
              </a:solidFill>
              <a:latin typeface="+mj-lt"/>
            </a:endParaRPr>
          </a:p>
          <a:p>
            <a:pPr algn="just"/>
            <a:r>
              <a:rPr lang="es-ES_tradnl" sz="1600" b="1" dirty="0" smtClean="0">
                <a:solidFill>
                  <a:srgbClr val="00B0F0"/>
                </a:solidFill>
                <a:latin typeface="+mj-lt"/>
              </a:rPr>
              <a:t> </a:t>
            </a:r>
            <a:r>
              <a:rPr lang="es-ES_tradnl" sz="1600" b="1" dirty="0" err="1" smtClean="0">
                <a:solidFill>
                  <a:srgbClr val="00B0F0"/>
                </a:solidFill>
                <a:latin typeface="+mj-lt"/>
              </a:rPr>
              <a:t>Bruxelles</a:t>
            </a:r>
            <a:r>
              <a:rPr lang="es-ES_tradnl" sz="1600" b="1" dirty="0" smtClean="0">
                <a:solidFill>
                  <a:srgbClr val="00B0F0"/>
                </a:solidFill>
                <a:latin typeface="+mj-lt"/>
              </a:rPr>
              <a:t>, le 5 </a:t>
            </a:r>
            <a:r>
              <a:rPr lang="es-ES_tradnl" sz="1600" b="1" dirty="0" err="1" smtClean="0">
                <a:solidFill>
                  <a:srgbClr val="00B0F0"/>
                </a:solidFill>
                <a:latin typeface="+mj-lt"/>
              </a:rPr>
              <a:t>décembre</a:t>
            </a:r>
            <a:r>
              <a:rPr lang="es-ES_tradnl" sz="1600" b="1" dirty="0" smtClean="0">
                <a:solidFill>
                  <a:srgbClr val="00B0F0"/>
                </a:solidFill>
                <a:latin typeface="+mj-lt"/>
              </a:rPr>
              <a:t> 2019</a:t>
            </a:r>
            <a:endParaRPr lang="es-ES_tradnl" sz="1600" b="1" dirty="0">
              <a:solidFill>
                <a:srgbClr val="00B0F0"/>
              </a:solidFill>
              <a:latin typeface="+mj-lt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2708920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   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DEVCO Infrastructure Seminar. Water and Sanitation session</a:t>
            </a:r>
            <a:endParaRPr lang="es-E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080120"/>
          </a:xfrm>
        </p:spPr>
        <p:txBody>
          <a:bodyPr>
            <a:normAutofit/>
          </a:bodyPr>
          <a:lstStyle/>
          <a:p>
            <a:pPr algn="ctr"/>
            <a:r>
              <a:rPr lang="es-ES_tradnl" sz="2400" b="1" dirty="0" smtClean="0">
                <a:solidFill>
                  <a:srgbClr val="7030A0"/>
                </a:solidFill>
                <a:ea typeface="+mn-ea"/>
                <a:cs typeface="+mn-cs"/>
              </a:rPr>
              <a:t>L’EAU DE MER ET LES ÉTABLISSEMENTS HUMAINS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686800" cy="48737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300" dirty="0" smtClean="0">
                <a:latin typeface="+mj-lt"/>
              </a:rPr>
              <a:t>                                   30.000 femmes et 400.000 </a:t>
            </a:r>
          </a:p>
          <a:p>
            <a:pPr>
              <a:buNone/>
            </a:pPr>
            <a:r>
              <a:rPr lang="fr-FR" sz="2300" dirty="0" smtClean="0">
                <a:latin typeface="+mj-lt"/>
              </a:rPr>
              <a:t>                                   nouveau-nés meurent/an   			                          par le maque d'eau, d'</a:t>
            </a:r>
            <a:r>
              <a:rPr lang="fr-FR" sz="2300" dirty="0" err="1" smtClean="0">
                <a:latin typeface="+mj-lt"/>
              </a:rPr>
              <a:t>assainissemt</a:t>
            </a:r>
            <a:r>
              <a:rPr lang="fr-FR" sz="2300" dirty="0" smtClean="0">
                <a:latin typeface="+mj-lt"/>
              </a:rPr>
              <a:t>           			     et mauvaises pratiques de lavage </a:t>
            </a:r>
          </a:p>
          <a:p>
            <a:pPr>
              <a:buNone/>
            </a:pPr>
            <a:r>
              <a:rPr lang="fr-FR" sz="2300" dirty="0" smtClean="0">
                <a:latin typeface="+mj-lt"/>
              </a:rPr>
              <a:t>                                   mains (OMS)</a:t>
            </a:r>
          </a:p>
          <a:p>
            <a:pPr>
              <a:buNone/>
            </a:pPr>
            <a:r>
              <a:rPr lang="fr-FR" sz="2300" b="1" dirty="0" smtClean="0">
                <a:latin typeface="+mj-lt"/>
              </a:rPr>
              <a:t>  </a:t>
            </a:r>
          </a:p>
          <a:p>
            <a:pPr>
              <a:buNone/>
            </a:pPr>
            <a:r>
              <a:rPr lang="fr-FR" sz="2300" b="1" dirty="0" smtClean="0">
                <a:latin typeface="+mj-lt"/>
              </a:rPr>
              <a:t>  Camps de réfugiés/</a:t>
            </a:r>
            <a:r>
              <a:rPr lang="fr-FR" sz="2300" b="1" dirty="0" err="1" smtClean="0">
                <a:latin typeface="+mj-lt"/>
              </a:rPr>
              <a:t>settlements</a:t>
            </a:r>
            <a:r>
              <a:rPr lang="fr-FR" sz="2300" b="1" dirty="0" smtClean="0">
                <a:latin typeface="+mj-lt"/>
              </a:rPr>
              <a:t>: </a:t>
            </a:r>
            <a:r>
              <a:rPr lang="fr-FR" sz="2300" b="1" dirty="0" err="1" smtClean="0">
                <a:solidFill>
                  <a:srgbClr val="7030A0"/>
                </a:solidFill>
                <a:latin typeface="+mj-lt"/>
              </a:rPr>
              <a:t>Hygène</a:t>
            </a:r>
            <a:r>
              <a:rPr lang="fr-FR" sz="2300" b="1" dirty="0" smtClean="0">
                <a:solidFill>
                  <a:srgbClr val="7030A0"/>
                </a:solidFill>
                <a:latin typeface="+mj-lt"/>
              </a:rPr>
              <a:t> EM </a:t>
            </a:r>
            <a:r>
              <a:rPr lang="fr-FR" sz="2300" b="1" dirty="0" smtClean="0">
                <a:latin typeface="+mj-lt"/>
              </a:rPr>
              <a:t>pour laver les </a:t>
            </a:r>
            <a:r>
              <a:rPr lang="fr-FR" sz="2300" b="1" dirty="0" smtClean="0">
                <a:solidFill>
                  <a:srgbClr val="7030A0"/>
                </a:solidFill>
                <a:latin typeface="+mj-lt"/>
              </a:rPr>
              <a:t>mains, visage, pieds </a:t>
            </a:r>
            <a:r>
              <a:rPr lang="fr-FR" sz="2300" b="1" dirty="0" smtClean="0">
                <a:latin typeface="+mj-lt"/>
              </a:rPr>
              <a:t>(savons EM!!)</a:t>
            </a:r>
            <a:r>
              <a:rPr lang="fr-FR" sz="2300" dirty="0" smtClean="0">
                <a:latin typeface="+mj-lt"/>
              </a:rPr>
              <a:t>                                   </a:t>
            </a:r>
          </a:p>
          <a:p>
            <a:pPr>
              <a:buNone/>
            </a:pPr>
            <a:r>
              <a:rPr lang="fr-FR" sz="2300" dirty="0" smtClean="0">
                <a:latin typeface="+mj-lt"/>
              </a:rPr>
              <a:t>    </a:t>
            </a:r>
          </a:p>
          <a:p>
            <a:pPr>
              <a:buNone/>
            </a:pPr>
            <a:r>
              <a:rPr lang="fr-FR" sz="2300" dirty="0" smtClean="0">
                <a:latin typeface="+mj-lt"/>
              </a:rPr>
              <a:t>   L’EM: respecter les exigences sanitaires et contrôles </a:t>
            </a:r>
            <a:r>
              <a:rPr lang="fr-FR" sz="2300" b="1" dirty="0" smtClean="0">
                <a:latin typeface="+mj-lt"/>
              </a:rPr>
              <a:t>Directive sur les eaux de baignade </a:t>
            </a:r>
            <a:r>
              <a:rPr lang="fr-FR" sz="2300" dirty="0" smtClean="0">
                <a:latin typeface="+mj-lt"/>
              </a:rPr>
              <a:t>(2006/7/CE): mêmes </a:t>
            </a:r>
            <a:r>
              <a:rPr lang="fr-FR" sz="2300" b="1" dirty="0" smtClean="0">
                <a:latin typeface="+mj-lt"/>
              </a:rPr>
              <a:t>exigences</a:t>
            </a:r>
            <a:r>
              <a:rPr lang="fr-FR" sz="2300" dirty="0" smtClean="0">
                <a:latin typeface="+mj-lt"/>
              </a:rPr>
              <a:t> lorsque nous amenons nos enfants à la </a:t>
            </a:r>
            <a:r>
              <a:rPr lang="fr-FR" sz="2300" b="1" dirty="0" smtClean="0">
                <a:latin typeface="+mj-lt"/>
              </a:rPr>
              <a:t>mer</a:t>
            </a:r>
            <a:endParaRPr lang="es-ES" sz="2300" dirty="0" smtClean="0">
              <a:latin typeface="+mj-lt"/>
            </a:endParaRPr>
          </a:p>
          <a:p>
            <a:pPr>
              <a:buNone/>
            </a:pPr>
            <a:endParaRPr lang="fr-FR" sz="2300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pic>
        <p:nvPicPr>
          <p:cNvPr id="4" name="3 Imagen" descr="descarga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844824"/>
            <a:ext cx="2772816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080120"/>
          </a:xfrm>
        </p:spPr>
        <p:txBody>
          <a:bodyPr>
            <a:normAutofit/>
          </a:bodyPr>
          <a:lstStyle/>
          <a:p>
            <a:pPr algn="ctr"/>
            <a:r>
              <a:rPr lang="es-ES_tradnl" sz="2400" b="1" dirty="0" smtClean="0">
                <a:solidFill>
                  <a:srgbClr val="7030A0"/>
                </a:solidFill>
                <a:ea typeface="+mn-ea"/>
                <a:cs typeface="+mn-cs"/>
              </a:rPr>
              <a:t>L’EAU DE MER ET LES ÉTABLISSEMENTS HUMAINS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fr-FR" sz="2500" dirty="0" smtClean="0">
              <a:latin typeface="+mj-lt"/>
            </a:endParaRPr>
          </a:p>
          <a:p>
            <a:pPr>
              <a:buNone/>
            </a:pPr>
            <a:endParaRPr lang="fr-FR" sz="2500" dirty="0" smtClean="0">
              <a:latin typeface="+mj-lt"/>
            </a:endParaRPr>
          </a:p>
          <a:p>
            <a:pPr>
              <a:buNone/>
            </a:pPr>
            <a:r>
              <a:rPr lang="fr-FR" sz="2500" dirty="0" smtClean="0">
                <a:latin typeface="+mj-lt"/>
              </a:rPr>
              <a:t>Les </a:t>
            </a:r>
            <a:r>
              <a:rPr lang="fr-FR" sz="2500" b="1" dirty="0" smtClean="0">
                <a:latin typeface="+mj-lt"/>
              </a:rPr>
              <a:t>femmes et les petites filles</a:t>
            </a:r>
          </a:p>
          <a:p>
            <a:pPr>
              <a:buNone/>
            </a:pPr>
            <a:r>
              <a:rPr lang="fr-FR" sz="2500" dirty="0" smtClean="0">
                <a:latin typeface="+mj-lt"/>
              </a:rPr>
              <a:t>parcourent en moyenne 6 </a:t>
            </a:r>
            <a:r>
              <a:rPr lang="fr-FR" sz="2500" dirty="0" err="1" smtClean="0">
                <a:latin typeface="+mj-lt"/>
              </a:rPr>
              <a:t>klm</a:t>
            </a:r>
            <a:r>
              <a:rPr lang="fr-FR" sz="2500" dirty="0" smtClean="0">
                <a:latin typeface="+mj-lt"/>
              </a:rPr>
              <a:t>/j</a:t>
            </a:r>
          </a:p>
          <a:p>
            <a:pPr>
              <a:buNone/>
            </a:pPr>
            <a:r>
              <a:rPr lang="fr-FR" sz="2500" dirty="0" smtClean="0">
                <a:latin typeface="+mj-lt"/>
              </a:rPr>
              <a:t>transporter 20 l. d’eau (UNICEF)</a:t>
            </a:r>
          </a:p>
          <a:p>
            <a:pPr>
              <a:buNone/>
            </a:pPr>
            <a:r>
              <a:rPr lang="fr-FR" sz="2500" dirty="0" smtClean="0">
                <a:solidFill>
                  <a:srgbClr val="7030A0"/>
                </a:solidFill>
                <a:latin typeface="+mj-lt"/>
              </a:rPr>
              <a:t> </a:t>
            </a:r>
          </a:p>
          <a:p>
            <a:pPr>
              <a:buNone/>
            </a:pPr>
            <a:endParaRPr lang="fr-FR" sz="2500" dirty="0" smtClean="0">
              <a:solidFill>
                <a:srgbClr val="7030A0"/>
              </a:solidFill>
              <a:latin typeface="+mj-lt"/>
            </a:endParaRPr>
          </a:p>
          <a:p>
            <a:pPr>
              <a:buNone/>
            </a:pPr>
            <a:r>
              <a:rPr lang="fr-FR" sz="2500" dirty="0" smtClean="0">
                <a:solidFill>
                  <a:srgbClr val="7030A0"/>
                </a:solidFill>
                <a:latin typeface="+mj-lt"/>
              </a:rPr>
              <a:t>UTILISATION DE L’EM: </a:t>
            </a:r>
            <a:r>
              <a:rPr lang="fr-FR" sz="2500" b="1" dirty="0" smtClean="0">
                <a:solidFill>
                  <a:srgbClr val="7030A0"/>
                </a:solidFill>
                <a:latin typeface="+mj-lt"/>
              </a:rPr>
              <a:t>économiser l’eau douce</a:t>
            </a:r>
          </a:p>
          <a:p>
            <a:pPr>
              <a:buNone/>
            </a:pPr>
            <a:endParaRPr lang="fr-FR" sz="2500" dirty="0" smtClean="0">
              <a:latin typeface="+mj-lt"/>
            </a:endParaRPr>
          </a:p>
          <a:p>
            <a:pPr>
              <a:buNone/>
            </a:pPr>
            <a:endParaRPr lang="fr-FR" sz="2500" dirty="0" smtClean="0">
              <a:latin typeface="+mj-lt"/>
            </a:endParaRPr>
          </a:p>
          <a:p>
            <a:pPr>
              <a:buNone/>
            </a:pPr>
            <a:endParaRPr lang="fr-FR" sz="2500" dirty="0" smtClean="0">
              <a:latin typeface="+mj-lt"/>
            </a:endParaRPr>
          </a:p>
          <a:p>
            <a:r>
              <a:rPr lang="fr-FR" sz="2500" dirty="0" smtClean="0">
                <a:latin typeface="+mj-lt"/>
              </a:rPr>
              <a:t>Plus du temps pour </a:t>
            </a:r>
            <a:r>
              <a:rPr lang="fr-FR" sz="2500" b="1" dirty="0" smtClean="0">
                <a:latin typeface="+mj-lt"/>
              </a:rPr>
              <a:t>aller à l’école </a:t>
            </a:r>
            <a:r>
              <a:rPr lang="fr-FR" sz="2500" dirty="0" smtClean="0">
                <a:latin typeface="+mj-lt"/>
              </a:rPr>
              <a:t>pour les petites filles et </a:t>
            </a:r>
            <a:r>
              <a:rPr lang="fr-FR" sz="2500" b="1" dirty="0" smtClean="0">
                <a:latin typeface="+mj-lt"/>
              </a:rPr>
              <a:t>rêver </a:t>
            </a:r>
            <a:r>
              <a:rPr lang="fr-FR" sz="2500" dirty="0" smtClean="0">
                <a:latin typeface="+mj-lt"/>
              </a:rPr>
              <a:t>d'un avenir différent à celui de leurs mères</a:t>
            </a:r>
          </a:p>
          <a:p>
            <a:r>
              <a:rPr lang="fr-FR" sz="2500" b="1" dirty="0" smtClean="0">
                <a:latin typeface="+mj-lt"/>
              </a:rPr>
              <a:t>Réduction</a:t>
            </a:r>
            <a:r>
              <a:rPr lang="fr-FR" sz="2500" dirty="0" smtClean="0">
                <a:latin typeface="+mj-lt"/>
              </a:rPr>
              <a:t> risque de </a:t>
            </a:r>
            <a:r>
              <a:rPr lang="fr-FR" sz="2500" b="1" dirty="0" smtClean="0">
                <a:latin typeface="+mj-lt"/>
              </a:rPr>
              <a:t>violence </a:t>
            </a:r>
            <a:r>
              <a:rPr lang="fr-FR" sz="2500" dirty="0" smtClean="0">
                <a:latin typeface="+mj-lt"/>
              </a:rPr>
              <a:t>et </a:t>
            </a:r>
            <a:r>
              <a:rPr lang="fr-FR" sz="2500" b="1" dirty="0" smtClean="0">
                <a:latin typeface="+mj-lt"/>
              </a:rPr>
              <a:t>agression sexuelle</a:t>
            </a:r>
            <a:endParaRPr lang="es-ES" sz="2500" dirty="0" smtClean="0">
              <a:latin typeface="+mj-lt"/>
            </a:endParaRPr>
          </a:p>
          <a:p>
            <a:endParaRPr lang="es-ES" sz="3000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pic>
        <p:nvPicPr>
          <p:cNvPr id="6" name="5 Imagen" descr="Fadoul-Midjiguir-Mangalme-FOTO-Intermon_EDIIMA20141118_0942_13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06480" y="1772816"/>
            <a:ext cx="2880320" cy="1872208"/>
          </a:xfrm>
          <a:prstGeom prst="rect">
            <a:avLst/>
          </a:prstGeom>
        </p:spPr>
      </p:pic>
      <p:sp>
        <p:nvSpPr>
          <p:cNvPr id="7" name="6 Flecha derecha"/>
          <p:cNvSpPr/>
          <p:nvPr/>
        </p:nvSpPr>
        <p:spPr>
          <a:xfrm rot="5400000">
            <a:off x="3707904" y="4293096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08012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es-ES_tradnl" sz="2400" b="1" dirty="0" smtClean="0">
                <a:solidFill>
                  <a:srgbClr val="00B0F0"/>
                </a:solidFill>
              </a:rPr>
              <a:t/>
            </a:r>
            <a:br>
              <a:rPr lang="es-ES_tradnl" sz="2400" b="1" dirty="0" smtClean="0">
                <a:solidFill>
                  <a:srgbClr val="00B0F0"/>
                </a:solidFill>
              </a:rPr>
            </a:br>
            <a:r>
              <a:rPr lang="es-ES_tradnl" sz="2400" b="1" dirty="0" smtClean="0">
                <a:solidFill>
                  <a:srgbClr val="00B0F0"/>
                </a:solidFill>
              </a:rPr>
              <a:t>DEFI: IL EST PRIORITAIRE D’ALLER AU-DELÁ D’UNE VISION LIMITANTE EM</a:t>
            </a:r>
            <a:endParaRPr lang="es-ES_tradnl" sz="2400" b="1" dirty="0" smtClean="0">
              <a:solidFill>
                <a:srgbClr val="00B0F0"/>
              </a:solidFill>
              <a:ea typeface="+mn-ea"/>
              <a:cs typeface="+mn-cs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89752"/>
          </a:xfrm>
        </p:spPr>
        <p:txBody>
          <a:bodyPr>
            <a:normAutofit/>
          </a:bodyPr>
          <a:lstStyle/>
          <a:p>
            <a:pPr>
              <a:buNone/>
            </a:pPr>
            <a:endParaRPr lang="es-ES" sz="2500" dirty="0" smtClean="0">
              <a:latin typeface="+mj-lt"/>
            </a:endParaRPr>
          </a:p>
          <a:p>
            <a:pPr>
              <a:buNone/>
            </a:pPr>
            <a:r>
              <a:rPr lang="fr-FR" sz="2400" dirty="0" smtClean="0">
                <a:solidFill>
                  <a:srgbClr val="00B0F0"/>
                </a:solidFill>
                <a:latin typeface="+mj-lt"/>
              </a:rPr>
              <a:t>   </a:t>
            </a:r>
          </a:p>
          <a:p>
            <a:pPr>
              <a:buNone/>
            </a:pPr>
            <a:r>
              <a:rPr lang="fr-FR" sz="2400" dirty="0" smtClean="0">
                <a:latin typeface="+mj-lt"/>
              </a:rPr>
              <a:t>   Lors que la disponibilité d’eau diminue chaque jour, la </a:t>
            </a:r>
            <a:r>
              <a:rPr lang="fr-FR" sz="2400" b="1" dirty="0" smtClean="0">
                <a:latin typeface="+mj-lt"/>
              </a:rPr>
              <a:t>coopération internationale </a:t>
            </a:r>
            <a:r>
              <a:rPr lang="fr-FR" sz="2400" dirty="0" smtClean="0">
                <a:latin typeface="+mj-lt"/>
              </a:rPr>
              <a:t>peut-elle se permettre de </a:t>
            </a:r>
            <a:r>
              <a:rPr lang="fr-FR" sz="2400" b="1" dirty="0" smtClean="0">
                <a:latin typeface="+mj-lt"/>
              </a:rPr>
              <a:t>tourner le dos à l'eau de mer qui représente 97% de l'eau de la planète</a:t>
            </a:r>
            <a:r>
              <a:rPr lang="fr-FR" sz="2400" dirty="0" smtClean="0">
                <a:latin typeface="+mj-lt"/>
              </a:rPr>
              <a:t>?</a:t>
            </a:r>
          </a:p>
          <a:p>
            <a:endParaRPr lang="es-ES_tradnl" sz="2300" dirty="0" smtClean="0">
              <a:latin typeface="+mj-lt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smtClean="0">
                <a:ln>
                  <a:noFill/>
                </a:ln>
                <a:solidFill>
                  <a:srgbClr val="01459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Aller au-delà d'une vision limitante est une priorité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Imagen" descr="wave-1694720__3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05064"/>
            <a:ext cx="9144000" cy="3126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098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Le D.H. à l'eau propre et à l'assainissement</a:t>
            </a:r>
          </a:p>
          <a:p>
            <a:pPr algn="ctr">
              <a:buNone/>
            </a:pP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ONU 2010</a:t>
            </a:r>
          </a:p>
          <a:p>
            <a:endParaRPr lang="es-ES_tradnl" sz="2400" dirty="0" smtClean="0">
              <a:latin typeface="+mj-lt"/>
            </a:endParaRPr>
          </a:p>
          <a:p>
            <a:pPr algn="ctr">
              <a:buNone/>
            </a:pPr>
            <a:r>
              <a:rPr lang="es-ES_tradnl" sz="2300" b="1" dirty="0" smtClean="0">
                <a:solidFill>
                  <a:schemeClr val="accent6"/>
                </a:solidFill>
                <a:latin typeface="+mj-lt"/>
              </a:rPr>
              <a:t>DÉFI. ODS 6</a:t>
            </a:r>
          </a:p>
          <a:p>
            <a:pPr algn="ctr">
              <a:buNone/>
            </a:pPr>
            <a:endParaRPr lang="es-ES_tradnl" sz="2300" b="1" dirty="0" smtClean="0">
              <a:solidFill>
                <a:schemeClr val="accent6"/>
              </a:solidFill>
              <a:latin typeface="+mj-lt"/>
            </a:endParaRPr>
          </a:p>
          <a:p>
            <a:pPr algn="ctr">
              <a:buNone/>
            </a:pPr>
            <a:r>
              <a:rPr lang="fr-FR" sz="2000" dirty="0" smtClean="0">
                <a:latin typeface="+mj-lt"/>
              </a:rPr>
              <a:t>     </a:t>
            </a:r>
            <a:r>
              <a:rPr lang="fr-FR" sz="2400" b="1" dirty="0" smtClean="0">
                <a:latin typeface="+mj-lt"/>
              </a:rPr>
              <a:t>L'eau </a:t>
            </a:r>
            <a:r>
              <a:rPr lang="fr-FR" sz="2400" dirty="0" smtClean="0">
                <a:latin typeface="+mj-lt"/>
              </a:rPr>
              <a:t>n'est </a:t>
            </a:r>
            <a:r>
              <a:rPr lang="fr-FR" sz="2400" b="1" dirty="0" smtClean="0">
                <a:latin typeface="+mj-lt"/>
              </a:rPr>
              <a:t>pas</a:t>
            </a:r>
            <a:r>
              <a:rPr lang="fr-FR" sz="2400" dirty="0" smtClean="0">
                <a:latin typeface="+mj-lt"/>
              </a:rPr>
              <a:t> une ressource </a:t>
            </a:r>
            <a:r>
              <a:rPr lang="fr-FR" sz="2400" b="1" dirty="0" smtClean="0">
                <a:latin typeface="+mj-lt"/>
              </a:rPr>
              <a:t>infinie</a:t>
            </a:r>
            <a:endParaRPr lang="fr-FR" sz="2400" dirty="0" smtClean="0">
              <a:latin typeface="+mj-lt"/>
            </a:endParaRPr>
          </a:p>
          <a:p>
            <a:pPr algn="ctr">
              <a:buNone/>
            </a:pPr>
            <a:r>
              <a:rPr lang="fr-FR" sz="2400" dirty="0" smtClean="0">
                <a:latin typeface="+mj-lt"/>
              </a:rPr>
              <a:t>	Pays qui soufrent une </a:t>
            </a:r>
            <a:r>
              <a:rPr lang="fr-FR" sz="2400" b="1" dirty="0" smtClean="0">
                <a:latin typeface="+mj-lt"/>
              </a:rPr>
              <a:t>pénurie permanente d’eau</a:t>
            </a:r>
            <a:endParaRPr lang="es-ES_tradnl" sz="2400" b="1" dirty="0" smtClean="0">
              <a:solidFill>
                <a:schemeClr val="accent6"/>
              </a:solidFill>
              <a:latin typeface="+mj-lt"/>
            </a:endParaRPr>
          </a:p>
          <a:p>
            <a:pPr algn="ctr">
              <a:buNone/>
            </a:pPr>
            <a:endParaRPr lang="es-ES_tradnl" sz="2300" b="1" dirty="0" smtClean="0">
              <a:solidFill>
                <a:schemeClr val="accent6"/>
              </a:solidFill>
              <a:latin typeface="+mj-lt"/>
            </a:endParaRPr>
          </a:p>
          <a:p>
            <a:pPr algn="ctr">
              <a:buNone/>
            </a:pPr>
            <a:endParaRPr lang="es-ES_tradnl" sz="2300" b="1" dirty="0" smtClean="0">
              <a:solidFill>
                <a:schemeClr val="accent6"/>
              </a:solidFill>
              <a:latin typeface="+mj-lt"/>
            </a:endParaRPr>
          </a:p>
          <a:p>
            <a:r>
              <a:rPr lang="fr-FR" sz="2400" dirty="0" smtClean="0">
                <a:latin typeface="+mj-lt"/>
              </a:rPr>
              <a:t>2,4 milliards de personnes sans assainissement</a:t>
            </a:r>
            <a:endParaRPr lang="es-ES_tradnl" sz="2400" dirty="0" smtClean="0">
              <a:latin typeface="+mj-lt"/>
            </a:endParaRPr>
          </a:p>
          <a:p>
            <a:r>
              <a:rPr lang="fr-FR" sz="2400" dirty="0" smtClean="0">
                <a:latin typeface="+mj-lt"/>
              </a:rPr>
              <a:t>Transmission de maladies graves</a:t>
            </a:r>
            <a:endParaRPr lang="es-ES_tradnl" sz="2400" dirty="0" smtClean="0">
              <a:latin typeface="+mj-lt"/>
            </a:endParaRPr>
          </a:p>
          <a:p>
            <a:r>
              <a:rPr lang="fr-FR" sz="2400" dirty="0" smtClean="0">
                <a:latin typeface="+mj-lt"/>
              </a:rPr>
              <a:t>deux millions de décès par diarrhée chaque année, et la mort de 4 500 enfants par jour</a:t>
            </a:r>
          </a:p>
          <a:p>
            <a:pPr>
              <a:buNone/>
            </a:pPr>
            <a:endParaRPr lang="fr-FR" sz="2400" dirty="0" smtClean="0">
              <a:latin typeface="+mj-lt"/>
            </a:endParaRPr>
          </a:p>
          <a:p>
            <a:endParaRPr lang="fr-FR" sz="2400" dirty="0" smtClean="0">
              <a:latin typeface="+mj-lt"/>
            </a:endParaRPr>
          </a:p>
          <a:p>
            <a:endParaRPr lang="es-ES" sz="2400" dirty="0" smtClean="0">
              <a:latin typeface="+mj-lt"/>
            </a:endParaRPr>
          </a:p>
        </p:txBody>
      </p:sp>
      <p:sp>
        <p:nvSpPr>
          <p:cNvPr id="4" name="3 Flecha derecha"/>
          <p:cNvSpPr/>
          <p:nvPr/>
        </p:nvSpPr>
        <p:spPr>
          <a:xfrm rot="5400000">
            <a:off x="4211960" y="3645024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09832"/>
          </a:xfrm>
          <a:ln>
            <a:noFill/>
          </a:ln>
        </p:spPr>
        <p:txBody>
          <a:bodyPr>
            <a:normAutofit lnSpcReduction="10000"/>
          </a:bodyPr>
          <a:lstStyle/>
          <a:p>
            <a:pPr algn="ctr">
              <a:spcBef>
                <a:spcPct val="0"/>
              </a:spcBef>
              <a:buNone/>
            </a:pPr>
            <a:endParaRPr lang="fr-FR" sz="2400" b="1" dirty="0" smtClean="0">
              <a:solidFill>
                <a:schemeClr val="accent6"/>
              </a:solidFill>
              <a:latin typeface="+mj-lt"/>
            </a:endParaRPr>
          </a:p>
          <a:p>
            <a:pPr algn="ctr">
              <a:spcBef>
                <a:spcPct val="0"/>
              </a:spcBef>
              <a:buNone/>
            </a:pPr>
            <a:r>
              <a:rPr lang="fr-FR" sz="2400" b="1" dirty="0" smtClean="0">
                <a:solidFill>
                  <a:schemeClr val="accent6"/>
                </a:solidFill>
                <a:latin typeface="+mj-lt"/>
              </a:rPr>
              <a:t>EAU PROPRE: GESTION SAGE?</a:t>
            </a:r>
          </a:p>
          <a:p>
            <a:endParaRPr lang="es-ES_tradnl" sz="2400" dirty="0" smtClean="0">
              <a:latin typeface="+mj-lt"/>
            </a:endParaRPr>
          </a:p>
          <a:p>
            <a:r>
              <a:rPr lang="fr-FR" sz="2400" dirty="0" smtClean="0">
                <a:latin typeface="+mj-lt"/>
              </a:rPr>
              <a:t>Consommation moyenne d’eau potable 2-3 L/P/J</a:t>
            </a:r>
          </a:p>
          <a:p>
            <a:r>
              <a:rPr lang="fr-FR" sz="2400" dirty="0" smtClean="0">
                <a:latin typeface="+mj-lt"/>
              </a:rPr>
              <a:t> Moyenne d’eau potable utilisée foyers 140-300 L/P/J</a:t>
            </a:r>
          </a:p>
          <a:p>
            <a:pPr algn="ctr">
              <a:buNone/>
            </a:pPr>
            <a:endParaRPr lang="fr-FR" sz="2400" dirty="0" smtClean="0">
              <a:latin typeface="+mj-lt"/>
            </a:endParaRPr>
          </a:p>
          <a:p>
            <a:pPr algn="ctr">
              <a:buNone/>
            </a:pPr>
            <a:r>
              <a:rPr lang="fr-FR" sz="2400" dirty="0" smtClean="0">
                <a:latin typeface="+mj-lt"/>
              </a:rPr>
              <a:t> </a:t>
            </a:r>
          </a:p>
          <a:p>
            <a:r>
              <a:rPr lang="fr-FR" sz="2400" dirty="0" smtClean="0">
                <a:latin typeface="+mj-lt"/>
              </a:rPr>
              <a:t>Petite partie de l'eau potable est destinée à la consommation humaine</a:t>
            </a:r>
          </a:p>
          <a:p>
            <a:r>
              <a:rPr lang="fr-FR" sz="2400" dirty="0" smtClean="0">
                <a:latin typeface="+mj-lt"/>
              </a:rPr>
              <a:t>Tandis qu'une partie importante,  environ 30%, </a:t>
            </a:r>
            <a:r>
              <a:rPr lang="fr-FR" sz="2400" b="1" dirty="0" smtClean="0">
                <a:latin typeface="+mj-lt"/>
              </a:rPr>
              <a:t>eau potable de haute qualité est utilisée pour le transport des matières fécales</a:t>
            </a:r>
          </a:p>
          <a:p>
            <a:pPr>
              <a:buNone/>
            </a:pPr>
            <a:endParaRPr lang="fr-FR" sz="2400" dirty="0" smtClean="0">
              <a:latin typeface="+mj-lt"/>
            </a:endParaRPr>
          </a:p>
          <a:p>
            <a:pPr>
              <a:buNone/>
            </a:pPr>
            <a:r>
              <a:rPr lang="fr-FR" sz="2400" dirty="0" smtClean="0">
                <a:latin typeface="+mj-lt"/>
              </a:rPr>
              <a:t>   </a:t>
            </a:r>
            <a:r>
              <a:rPr lang="fr-FR" sz="2400" dirty="0" smtClean="0">
                <a:solidFill>
                  <a:schemeClr val="accent6"/>
                </a:solidFill>
                <a:latin typeface="+mj-lt"/>
              </a:rPr>
              <a:t>L’utilisation de l'</a:t>
            </a:r>
            <a:r>
              <a:rPr lang="fr-FR" sz="2400" b="1" dirty="0" smtClean="0">
                <a:solidFill>
                  <a:schemeClr val="accent6"/>
                </a:solidFill>
                <a:latin typeface="+mj-lt"/>
              </a:rPr>
              <a:t>eau propre </a:t>
            </a:r>
            <a:r>
              <a:rPr lang="fr-FR" sz="2400" dirty="0" smtClean="0">
                <a:solidFill>
                  <a:schemeClr val="accent6"/>
                </a:solidFill>
                <a:latin typeface="+mj-lt"/>
              </a:rPr>
              <a:t>pour l'</a:t>
            </a:r>
            <a:r>
              <a:rPr lang="fr-FR" sz="2400" b="1" dirty="0" smtClean="0">
                <a:solidFill>
                  <a:schemeClr val="accent6"/>
                </a:solidFill>
                <a:latin typeface="+mj-lt"/>
              </a:rPr>
              <a:t>assainissement</a:t>
            </a:r>
            <a:r>
              <a:rPr lang="fr-FR" sz="2400" dirty="0" smtClean="0">
                <a:solidFill>
                  <a:schemeClr val="accent6"/>
                </a:solidFill>
                <a:latin typeface="+mj-lt"/>
              </a:rPr>
              <a:t> </a:t>
            </a:r>
          </a:p>
          <a:p>
            <a:pPr>
              <a:buNone/>
            </a:pPr>
            <a:r>
              <a:rPr lang="fr-FR" sz="2400" dirty="0" smtClean="0">
                <a:solidFill>
                  <a:schemeClr val="accent6"/>
                </a:solidFill>
                <a:latin typeface="+mj-lt"/>
              </a:rPr>
              <a:t>   est tout au moins un </a:t>
            </a:r>
            <a:r>
              <a:rPr lang="fr-FR" sz="2400" b="1" dirty="0" smtClean="0">
                <a:solidFill>
                  <a:schemeClr val="accent6"/>
                </a:solidFill>
                <a:latin typeface="+mj-lt"/>
              </a:rPr>
              <a:t>luxe extrême</a:t>
            </a:r>
            <a:endParaRPr lang="fr-FR" sz="2400" dirty="0" smtClean="0">
              <a:solidFill>
                <a:schemeClr val="accent6"/>
              </a:solidFill>
              <a:latin typeface="+mj-lt"/>
            </a:endParaRPr>
          </a:p>
          <a:p>
            <a:endParaRPr lang="fr-FR" sz="2400" dirty="0" smtClean="0">
              <a:latin typeface="+mj-lt"/>
            </a:endParaRPr>
          </a:p>
          <a:p>
            <a:endParaRPr lang="fr-FR" sz="2400" dirty="0" smtClean="0">
              <a:latin typeface="+mj-lt"/>
            </a:endParaRPr>
          </a:p>
          <a:p>
            <a:endParaRPr lang="es-ES" sz="2400" dirty="0" smtClean="0">
              <a:latin typeface="+mj-lt"/>
            </a:endParaRPr>
          </a:p>
        </p:txBody>
      </p:sp>
      <p:sp>
        <p:nvSpPr>
          <p:cNvPr id="4" name="3 Flecha derecha"/>
          <p:cNvSpPr/>
          <p:nvPr/>
        </p:nvSpPr>
        <p:spPr>
          <a:xfrm rot="5400000">
            <a:off x="3851920" y="2564904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611560" y="5301208"/>
            <a:ext cx="7776864" cy="10081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21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   LA COOPÉRATION ET L'ASSAINISSEMENT</a:t>
            </a:r>
          </a:p>
          <a:p>
            <a:pPr>
              <a:buNone/>
            </a:pPr>
            <a:endParaRPr lang="fr-FR" sz="2300" dirty="0" smtClean="0">
              <a:latin typeface="+mj-lt"/>
            </a:endParaRPr>
          </a:p>
          <a:p>
            <a:pPr algn="ctr">
              <a:buNone/>
            </a:pPr>
            <a:r>
              <a:rPr lang="fr-FR" sz="2400" dirty="0" smtClean="0">
                <a:latin typeface="+mj-lt"/>
              </a:rPr>
              <a:t>Quitter notre zone de confort</a:t>
            </a:r>
          </a:p>
          <a:p>
            <a:endParaRPr lang="fr-FR" sz="2300" dirty="0" smtClean="0">
              <a:latin typeface="+mj-lt"/>
            </a:endParaRPr>
          </a:p>
          <a:p>
            <a:pPr>
              <a:buNone/>
            </a:pPr>
            <a:endParaRPr lang="fr-FR" sz="2400" dirty="0" smtClean="0">
              <a:latin typeface="+mj-lt"/>
            </a:endParaRPr>
          </a:p>
          <a:p>
            <a:r>
              <a:rPr lang="fr-FR" sz="2400" dirty="0" smtClean="0">
                <a:latin typeface="+mj-lt"/>
              </a:rPr>
              <a:t>Gibraltar, îles Marshall et Hong Kong</a:t>
            </a:r>
          </a:p>
          <a:p>
            <a:r>
              <a:rPr lang="fr-FR" sz="2400" dirty="0" smtClean="0">
                <a:latin typeface="+mj-lt"/>
              </a:rPr>
              <a:t>Prés de la mer</a:t>
            </a:r>
          </a:p>
          <a:p>
            <a:r>
              <a:rPr lang="fr-FR" sz="2400" dirty="0" smtClean="0">
                <a:latin typeface="+mj-lt"/>
              </a:rPr>
              <a:t>Pénurie en eau potable. Rationnement</a:t>
            </a:r>
          </a:p>
          <a:p>
            <a:endParaRPr lang="fr-FR" sz="2400" dirty="0" smtClean="0">
              <a:latin typeface="+mj-lt"/>
            </a:endParaRPr>
          </a:p>
          <a:p>
            <a:endParaRPr lang="fr-FR" sz="2400" dirty="0" smtClean="0">
              <a:latin typeface="+mj-lt"/>
            </a:endParaRPr>
          </a:p>
          <a:p>
            <a:r>
              <a:rPr lang="es-ES" sz="2400" b="1" dirty="0" smtClean="0">
                <a:solidFill>
                  <a:schemeClr val="accent6"/>
                </a:solidFill>
                <a:latin typeface="+mj-lt"/>
              </a:rPr>
              <a:t>Eau de </a:t>
            </a:r>
            <a:r>
              <a:rPr lang="fr-BE" sz="2400" b="1" dirty="0" smtClean="0">
                <a:solidFill>
                  <a:schemeClr val="accent6"/>
                </a:solidFill>
                <a:latin typeface="+mj-lt"/>
              </a:rPr>
              <a:t>mer</a:t>
            </a:r>
            <a:r>
              <a:rPr lang="es-ES" sz="2400" b="1" dirty="0" smtClean="0">
                <a:solidFill>
                  <a:schemeClr val="accent6"/>
                </a:solidFill>
                <a:latin typeface="+mj-lt"/>
              </a:rPr>
              <a:t>, </a:t>
            </a:r>
            <a:r>
              <a:rPr lang="fr-BE" sz="2400" b="1" u="sng" dirty="0" smtClean="0">
                <a:solidFill>
                  <a:schemeClr val="accent6"/>
                </a:solidFill>
                <a:latin typeface="+mj-lt"/>
              </a:rPr>
              <a:t>sans</a:t>
            </a:r>
            <a:r>
              <a:rPr lang="es-ES" sz="2400" b="1" u="sng" dirty="0" smtClean="0">
                <a:solidFill>
                  <a:schemeClr val="accent6"/>
                </a:solidFill>
                <a:latin typeface="+mj-lt"/>
              </a:rPr>
              <a:t> </a:t>
            </a:r>
            <a:r>
              <a:rPr lang="fr-BE" sz="2400" b="1" u="sng" dirty="0" smtClean="0">
                <a:solidFill>
                  <a:schemeClr val="accent6"/>
                </a:solidFill>
                <a:latin typeface="+mj-lt"/>
              </a:rPr>
              <a:t>dessalement</a:t>
            </a:r>
            <a:r>
              <a:rPr lang="es-ES" sz="2400" b="1" dirty="0" smtClean="0">
                <a:solidFill>
                  <a:schemeClr val="accent6"/>
                </a:solidFill>
                <a:latin typeface="+mj-lt"/>
              </a:rPr>
              <a:t>. WC, </a:t>
            </a:r>
            <a:r>
              <a:rPr lang="fr-FR" sz="2300" b="1" dirty="0" smtClean="0">
                <a:solidFill>
                  <a:schemeClr val="accent6"/>
                </a:solidFill>
                <a:latin typeface="+mj-lt"/>
              </a:rPr>
              <a:t>la lutte contre les incendies, le nettoyage des rues et les égouts </a:t>
            </a:r>
            <a:endParaRPr lang="es-ES" sz="2300" b="1" dirty="0" smtClean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6" name="5 Flecha derecha"/>
          <p:cNvSpPr/>
          <p:nvPr/>
        </p:nvSpPr>
        <p:spPr>
          <a:xfrm rot="5400000">
            <a:off x="3995936" y="4365104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  <p:sp>
        <p:nvSpPr>
          <p:cNvPr id="7" name="6 Flecha derecha"/>
          <p:cNvSpPr/>
          <p:nvPr/>
        </p:nvSpPr>
        <p:spPr>
          <a:xfrm rot="5400000">
            <a:off x="3995936" y="2348880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4016" y="764704"/>
            <a:ext cx="8892480" cy="1080120"/>
          </a:xfrm>
        </p:spPr>
        <p:txBody>
          <a:bodyPr>
            <a:normAutofit/>
          </a:bodyPr>
          <a:lstStyle/>
          <a:p>
            <a:r>
              <a:rPr lang="es-ES_tradnl" sz="2400" b="1" dirty="0" smtClean="0">
                <a:solidFill>
                  <a:schemeClr val="accent4"/>
                </a:solidFill>
                <a:ea typeface="+mn-ea"/>
                <a:cs typeface="+mn-cs"/>
              </a:rPr>
              <a:t>HONG KONG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: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Politiques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 publiques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favorisant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l’eau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 de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mer</a:t>
            </a:r>
            <a:endParaRPr lang="es-ES_tradnl" sz="2300" b="1" dirty="0">
              <a:solidFill>
                <a:schemeClr val="accent4"/>
              </a:solidFill>
              <a:ea typeface="+mn-ea"/>
              <a:cs typeface="+mn-cs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fr-FR" sz="2300" dirty="0" smtClean="0">
              <a:latin typeface="+mj-lt"/>
            </a:endParaRPr>
          </a:p>
          <a:p>
            <a:r>
              <a:rPr lang="fr-FR" sz="2300" dirty="0" smtClean="0">
                <a:latin typeface="+mj-lt"/>
              </a:rPr>
              <a:t>1965-1982 </a:t>
            </a:r>
            <a:r>
              <a:rPr lang="fr-FR" sz="2300" b="1" dirty="0" smtClean="0">
                <a:latin typeface="+mj-lt"/>
              </a:rPr>
              <a:t>rationnement: changement de paradigme</a:t>
            </a:r>
            <a:endParaRPr lang="fr-FR" sz="2300" dirty="0" smtClean="0">
              <a:latin typeface="+mj-lt"/>
            </a:endParaRPr>
          </a:p>
          <a:p>
            <a:r>
              <a:rPr lang="fr-FR" sz="2300" dirty="0" smtClean="0">
                <a:latin typeface="+mj-lt"/>
              </a:rPr>
              <a:t>1955 </a:t>
            </a:r>
            <a:r>
              <a:rPr lang="fr-FR" sz="2300" b="1" dirty="0" smtClean="0">
                <a:latin typeface="+mj-lt"/>
              </a:rPr>
              <a:t>projet pilote</a:t>
            </a:r>
            <a:endParaRPr lang="fr-FR" sz="2300" dirty="0" smtClean="0">
              <a:latin typeface="+mj-lt"/>
            </a:endParaRPr>
          </a:p>
          <a:p>
            <a:r>
              <a:rPr lang="fr-FR" sz="2300" dirty="0" smtClean="0">
                <a:latin typeface="+mj-lt"/>
              </a:rPr>
              <a:t>1957 </a:t>
            </a:r>
            <a:r>
              <a:rPr lang="fr-FR" sz="2300" b="1" dirty="0" smtClean="0">
                <a:latin typeface="+mj-lt"/>
              </a:rPr>
              <a:t>nouveaux bâtiments </a:t>
            </a:r>
            <a:r>
              <a:rPr lang="fr-FR" sz="2300" dirty="0" smtClean="0">
                <a:latin typeface="+mj-lt"/>
              </a:rPr>
              <a:t>de certains quartiers</a:t>
            </a:r>
          </a:p>
          <a:p>
            <a:r>
              <a:rPr lang="fr-FR" sz="2300" dirty="0" smtClean="0">
                <a:latin typeface="+mj-lt"/>
              </a:rPr>
              <a:t>1960 </a:t>
            </a:r>
            <a:r>
              <a:rPr lang="fr-FR" sz="2300" b="1" dirty="0" smtClean="0">
                <a:latin typeface="+mj-lt"/>
              </a:rPr>
              <a:t>législation spécifique </a:t>
            </a:r>
            <a:r>
              <a:rPr lang="fr-FR" sz="2300" dirty="0" smtClean="0">
                <a:latin typeface="+mj-lt"/>
              </a:rPr>
              <a:t>+ </a:t>
            </a:r>
            <a:r>
              <a:rPr lang="fr-FR" sz="2300" b="1" dirty="0" smtClean="0">
                <a:latin typeface="+mj-lt"/>
              </a:rPr>
              <a:t>investissements publics</a:t>
            </a:r>
            <a:endParaRPr lang="fr-FR" sz="2300" dirty="0" smtClean="0">
              <a:latin typeface="+mj-lt"/>
            </a:endParaRPr>
          </a:p>
          <a:p>
            <a:r>
              <a:rPr lang="fr-FR" sz="2300" dirty="0" smtClean="0">
                <a:latin typeface="+mj-lt"/>
              </a:rPr>
              <a:t>1982 les restrictions ont cessé définitivement</a:t>
            </a:r>
          </a:p>
          <a:p>
            <a:endParaRPr lang="fr-FR" sz="2300" dirty="0" smtClean="0">
              <a:latin typeface="+mj-lt"/>
            </a:endParaRPr>
          </a:p>
          <a:p>
            <a:endParaRPr lang="fr-FR" sz="2300" dirty="0" smtClean="0">
              <a:latin typeface="+mj-lt"/>
            </a:endParaRPr>
          </a:p>
          <a:p>
            <a:r>
              <a:rPr lang="fr-FR" sz="2300" dirty="0" smtClean="0">
                <a:latin typeface="+mj-lt"/>
              </a:rPr>
              <a:t>1991 environ 65% des ménages;  79% en 1999.</a:t>
            </a:r>
          </a:p>
          <a:p>
            <a:r>
              <a:rPr lang="fr-FR" sz="2300" dirty="0" smtClean="0">
                <a:latin typeface="+mj-lt"/>
              </a:rPr>
              <a:t>2015, 80% des 7,2 millions d'habitants à HK utilisent eau de mer dans leurs WC</a:t>
            </a:r>
            <a:endParaRPr lang="es-ES" sz="2300" dirty="0" smtClean="0">
              <a:latin typeface="+mj-lt"/>
            </a:endParaRPr>
          </a:p>
          <a:p>
            <a:endParaRPr lang="fr-FR" sz="2300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sp>
        <p:nvSpPr>
          <p:cNvPr id="4" name="3 Flecha derecha"/>
          <p:cNvSpPr/>
          <p:nvPr/>
        </p:nvSpPr>
        <p:spPr>
          <a:xfrm rot="5400000">
            <a:off x="3923928" y="4149080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764704"/>
            <a:ext cx="8964488" cy="1080120"/>
          </a:xfrm>
        </p:spPr>
        <p:txBody>
          <a:bodyPr>
            <a:normAutofit/>
          </a:bodyPr>
          <a:lstStyle/>
          <a:p>
            <a:r>
              <a:rPr lang="es-ES_tradnl" sz="2400" b="1" dirty="0" smtClean="0">
                <a:solidFill>
                  <a:schemeClr val="accent4"/>
                </a:solidFill>
                <a:ea typeface="+mn-ea"/>
                <a:cs typeface="+mn-cs"/>
              </a:rPr>
              <a:t>HONG KONG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:  Eau de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mer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: 270 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millions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 m3/</a:t>
            </a:r>
            <a:r>
              <a:rPr lang="es-ES_tradnl" sz="2300" b="1" dirty="0" err="1" smtClean="0">
                <a:solidFill>
                  <a:schemeClr val="accent4"/>
                </a:solidFill>
                <a:ea typeface="+mn-ea"/>
                <a:cs typeface="+mn-cs"/>
              </a:rPr>
              <a:t>an</a:t>
            </a:r>
            <a:r>
              <a:rPr lang="es-ES_tradnl" sz="2300" b="1" dirty="0" smtClean="0">
                <a:solidFill>
                  <a:schemeClr val="accent4"/>
                </a:solidFill>
                <a:ea typeface="+mn-ea"/>
                <a:cs typeface="+mn-cs"/>
              </a:rPr>
              <a:t>    </a:t>
            </a:r>
            <a:endParaRPr lang="es-ES_tradnl" sz="2300" b="1" dirty="0">
              <a:solidFill>
                <a:schemeClr val="accent4"/>
              </a:solidFill>
              <a:ea typeface="+mn-ea"/>
              <a:cs typeface="+mn-cs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07704" y="1556792"/>
            <a:ext cx="6779096" cy="5017744"/>
          </a:xfrm>
        </p:spPr>
        <p:txBody>
          <a:bodyPr>
            <a:normAutofit fontScale="25000" lnSpcReduction="20000"/>
          </a:bodyPr>
          <a:lstStyle/>
          <a:p>
            <a:r>
              <a:rPr lang="fr-FR" sz="8000" b="1" dirty="0" smtClean="0">
                <a:latin typeface="+mj-lt"/>
              </a:rPr>
              <a:t>Traitement</a:t>
            </a:r>
            <a:r>
              <a:rPr lang="fr-FR" sz="8000" dirty="0" smtClean="0">
                <a:latin typeface="+mj-lt"/>
              </a:rPr>
              <a:t>: différent de l'eau douce: filtres et chlore</a:t>
            </a:r>
          </a:p>
          <a:p>
            <a:r>
              <a:rPr lang="fr-FR" sz="8000" dirty="0" smtClean="0">
                <a:latin typeface="+mj-lt"/>
              </a:rPr>
              <a:t>Pompée vers des réservoirs. </a:t>
            </a:r>
          </a:p>
          <a:p>
            <a:r>
              <a:rPr lang="fr-FR" sz="8000" dirty="0" smtClean="0">
                <a:latin typeface="+mj-lt"/>
              </a:rPr>
              <a:t>Les systèmes de canalisation, 1.500 km</a:t>
            </a:r>
          </a:p>
          <a:p>
            <a:r>
              <a:rPr lang="fr-FR" sz="8000" b="1" dirty="0" smtClean="0">
                <a:latin typeface="+mj-lt"/>
              </a:rPr>
              <a:t>Résister à la corrosion </a:t>
            </a:r>
            <a:r>
              <a:rPr lang="fr-FR" sz="8000" dirty="0" smtClean="0">
                <a:latin typeface="+mj-lt"/>
              </a:rPr>
              <a:t>(acier doux revêtu de ciment recouvert de mortier), et PVC</a:t>
            </a:r>
            <a:endParaRPr lang="es-ES" sz="8000" dirty="0" smtClean="0">
              <a:latin typeface="+mj-lt"/>
            </a:endParaRPr>
          </a:p>
          <a:p>
            <a:r>
              <a:rPr lang="es-ES" sz="8000" dirty="0" err="1" smtClean="0">
                <a:latin typeface="+mj-lt"/>
              </a:rPr>
              <a:t>Aéroport</a:t>
            </a:r>
            <a:r>
              <a:rPr lang="es-ES" sz="8000" dirty="0" smtClean="0">
                <a:latin typeface="+mj-lt"/>
              </a:rPr>
              <a:t>: </a:t>
            </a:r>
            <a:r>
              <a:rPr lang="fr-FR" sz="8000" dirty="0" smtClean="0">
                <a:latin typeface="+mj-lt"/>
              </a:rPr>
              <a:t>127.000 </a:t>
            </a:r>
            <a:r>
              <a:rPr lang="fr-FR" sz="8000" dirty="0" err="1" smtClean="0">
                <a:latin typeface="+mj-lt"/>
              </a:rPr>
              <a:t>passag</a:t>
            </a:r>
            <a:r>
              <a:rPr lang="fr-FR" sz="8000" dirty="0" smtClean="0">
                <a:latin typeface="+mj-lt"/>
              </a:rPr>
              <a:t>/jour et 60.000 travailleurs</a:t>
            </a:r>
            <a:endParaRPr lang="es-ES" sz="8000" dirty="0" smtClean="0">
              <a:latin typeface="+mj-lt"/>
            </a:endParaRPr>
          </a:p>
          <a:p>
            <a:pPr>
              <a:buNone/>
            </a:pPr>
            <a:r>
              <a:rPr lang="fr-FR" sz="8000" dirty="0" smtClean="0">
                <a:latin typeface="+mj-lt"/>
              </a:rPr>
              <a:t>                   20 000 mètres³d’eau/jour; dont 41% EM</a:t>
            </a:r>
            <a:endParaRPr lang="es-ES" sz="8000" dirty="0" smtClean="0">
              <a:latin typeface="+mj-lt"/>
            </a:endParaRPr>
          </a:p>
          <a:p>
            <a:pPr>
              <a:buNone/>
            </a:pPr>
            <a:r>
              <a:rPr lang="es-ES" sz="8000" b="1" dirty="0" smtClean="0">
                <a:latin typeface="+mj-lt"/>
              </a:rPr>
              <a:t>                             </a:t>
            </a:r>
          </a:p>
          <a:p>
            <a:pPr>
              <a:buNone/>
            </a:pPr>
            <a:r>
              <a:rPr lang="es-ES" sz="8000" b="1" dirty="0">
                <a:latin typeface="+mj-lt"/>
              </a:rPr>
              <a:t> </a:t>
            </a:r>
            <a:r>
              <a:rPr lang="es-ES" sz="8000" b="1" dirty="0" smtClean="0">
                <a:latin typeface="+mj-lt"/>
              </a:rPr>
              <a:t>                               </a:t>
            </a:r>
            <a:r>
              <a:rPr lang="es-ES" sz="8000" b="1" dirty="0" err="1" smtClean="0">
                <a:latin typeface="+mj-lt"/>
              </a:rPr>
              <a:t>Avantages</a:t>
            </a:r>
            <a:r>
              <a:rPr lang="es-ES" sz="8000" dirty="0" smtClean="0">
                <a:latin typeface="+mj-lt"/>
              </a:rPr>
              <a:t>:    +  </a:t>
            </a:r>
            <a:r>
              <a:rPr lang="es-ES" sz="8000" dirty="0" err="1" smtClean="0">
                <a:latin typeface="+mj-lt"/>
              </a:rPr>
              <a:t>d’eau</a:t>
            </a:r>
            <a:r>
              <a:rPr lang="es-ES" sz="8000" dirty="0" smtClean="0">
                <a:latin typeface="+mj-lt"/>
              </a:rPr>
              <a:t> potable    </a:t>
            </a:r>
          </a:p>
          <a:p>
            <a:pPr>
              <a:buNone/>
            </a:pPr>
            <a:r>
              <a:rPr lang="es-ES" sz="8000" dirty="0" smtClean="0">
                <a:latin typeface="+mj-lt"/>
              </a:rPr>
              <a:t>			          -  de </a:t>
            </a:r>
            <a:r>
              <a:rPr lang="es-ES" sz="8000" dirty="0" err="1" smtClean="0">
                <a:latin typeface="+mj-lt"/>
              </a:rPr>
              <a:t>consommation</a:t>
            </a:r>
            <a:r>
              <a:rPr lang="es-ES" sz="8000" dirty="0" smtClean="0">
                <a:latin typeface="+mj-lt"/>
              </a:rPr>
              <a:t> </a:t>
            </a:r>
            <a:r>
              <a:rPr lang="es-ES" sz="8000" dirty="0" err="1" smtClean="0">
                <a:latin typeface="+mj-lt"/>
              </a:rPr>
              <a:t>électrique</a:t>
            </a:r>
            <a:endParaRPr lang="es-ES" sz="8000" dirty="0" smtClean="0">
              <a:latin typeface="+mj-lt"/>
            </a:endParaRPr>
          </a:p>
          <a:p>
            <a:pPr>
              <a:buNone/>
            </a:pPr>
            <a:r>
              <a:rPr lang="es-ES" sz="8000" dirty="0" smtClean="0">
                <a:latin typeface="+mj-lt"/>
              </a:rPr>
              <a:t>                                –  emisión CO2</a:t>
            </a:r>
          </a:p>
          <a:p>
            <a:pPr marL="3140075" indent="-3030538">
              <a:buNone/>
            </a:pPr>
            <a:r>
              <a:rPr lang="es-ES" sz="8000" dirty="0" smtClean="0">
                <a:latin typeface="+mj-lt"/>
              </a:rPr>
              <a:t>                                -  </a:t>
            </a:r>
            <a:r>
              <a:rPr lang="fr-FR" sz="8000" dirty="0" smtClean="0">
                <a:latin typeface="+mj-lt"/>
              </a:rPr>
              <a:t>l'effluent salin  </a:t>
            </a:r>
            <a:r>
              <a:rPr lang="fr-FR" sz="8000" b="1" dirty="0" smtClean="0">
                <a:latin typeface="+mj-lt"/>
              </a:rPr>
              <a:t>moins toxique </a:t>
            </a:r>
            <a:r>
              <a:rPr lang="fr-FR" sz="8000" dirty="0" smtClean="0">
                <a:latin typeface="+mj-lt"/>
              </a:rPr>
              <a:t>que celui de l'eau potable. Contribuer à la </a:t>
            </a:r>
            <a:r>
              <a:rPr lang="fr-FR" sz="8000" b="1" dirty="0" smtClean="0">
                <a:latin typeface="+mj-lt"/>
              </a:rPr>
              <a:t>conservation de la vie marine </a:t>
            </a:r>
            <a:endParaRPr lang="es-ES_tradnl" sz="2300" dirty="0" smtClean="0">
              <a:latin typeface="+mj-lt"/>
            </a:endParaRPr>
          </a:p>
        </p:txBody>
      </p:sp>
      <p:pic>
        <p:nvPicPr>
          <p:cNvPr id="1026" name="Picture 2" descr="Résultat de recherche d'images pour &quot;hong kong use of sea water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923928" cy="281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080120"/>
          </a:xfrm>
        </p:spPr>
        <p:txBody>
          <a:bodyPr>
            <a:normAutofit/>
          </a:bodyPr>
          <a:lstStyle/>
          <a:p>
            <a:pPr algn="ctr"/>
            <a:r>
              <a:rPr lang="es-ES_tradnl" sz="2400" b="1" dirty="0" smtClean="0">
                <a:solidFill>
                  <a:srgbClr val="00CC00"/>
                </a:solidFill>
                <a:ea typeface="+mn-ea"/>
                <a:cs typeface="+mn-cs"/>
              </a:rPr>
              <a:t>L’EAU DE MER ET LE DEVELOPPEMENT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4474840" cy="48737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fr-FR" sz="2300" b="1" dirty="0" smtClean="0">
                <a:latin typeface="+mj-lt"/>
              </a:rPr>
              <a:t>  </a:t>
            </a:r>
            <a:r>
              <a:rPr lang="fr-FR" sz="2000" b="1" dirty="0" smtClean="0">
                <a:latin typeface="+mj-lt"/>
              </a:rPr>
              <a:t>Le </a:t>
            </a:r>
            <a:r>
              <a:rPr lang="fr-FR" sz="2000" b="1" dirty="0" smtClean="0">
                <a:latin typeface="+mj-lt"/>
              </a:rPr>
              <a:t>tourisme (et pas seulement)</a:t>
            </a:r>
            <a:r>
              <a:rPr lang="fr-FR" sz="2000" dirty="0" smtClean="0">
                <a:latin typeface="+mj-lt"/>
              </a:rPr>
              <a:t>: </a:t>
            </a:r>
            <a:r>
              <a:rPr lang="fr-FR" sz="2000" dirty="0" smtClean="0">
                <a:latin typeface="+mj-lt"/>
              </a:rPr>
              <a:t>source de revenus pour tous les pays </a:t>
            </a:r>
          </a:p>
          <a:p>
            <a:r>
              <a:rPr lang="fr-FR" sz="2000" dirty="0" smtClean="0">
                <a:latin typeface="+mj-lt"/>
              </a:rPr>
              <a:t>L’eau de mer, dans les </a:t>
            </a:r>
            <a:r>
              <a:rPr lang="fr-FR" sz="2000" b="1" dirty="0" smtClean="0">
                <a:latin typeface="+mj-lt"/>
              </a:rPr>
              <a:t>piscines</a:t>
            </a:r>
            <a:r>
              <a:rPr lang="fr-FR" sz="2000" dirty="0" smtClean="0">
                <a:latin typeface="+mj-lt"/>
              </a:rPr>
              <a:t>, et W</a:t>
            </a:r>
            <a:r>
              <a:rPr lang="fr-FR" sz="2000" b="1" dirty="0" smtClean="0">
                <a:latin typeface="+mj-lt"/>
              </a:rPr>
              <a:t>C</a:t>
            </a:r>
            <a:r>
              <a:rPr lang="fr-FR" sz="2000" dirty="0" smtClean="0">
                <a:latin typeface="+mj-lt"/>
              </a:rPr>
              <a:t>?</a:t>
            </a:r>
          </a:p>
          <a:p>
            <a:r>
              <a:rPr lang="fr-FR" sz="2000" dirty="0" smtClean="0">
                <a:latin typeface="+mj-lt"/>
              </a:rPr>
              <a:t>Tourisme plus </a:t>
            </a:r>
            <a:r>
              <a:rPr lang="fr-FR" sz="2000" b="1" dirty="0" smtClean="0">
                <a:latin typeface="+mj-lt"/>
              </a:rPr>
              <a:t>durable</a:t>
            </a:r>
            <a:r>
              <a:rPr lang="fr-FR" sz="2000" dirty="0" smtClean="0">
                <a:latin typeface="+mj-lt"/>
              </a:rPr>
              <a:t>, économisant 100 </a:t>
            </a:r>
            <a:r>
              <a:rPr lang="fr-FR" sz="2000" dirty="0" smtClean="0">
                <a:latin typeface="+mj-lt"/>
              </a:rPr>
              <a:t>l/p/j</a:t>
            </a:r>
          </a:p>
          <a:p>
            <a:r>
              <a:rPr lang="fr-FR" sz="2000" dirty="0" smtClean="0">
                <a:latin typeface="+mj-lt"/>
              </a:rPr>
              <a:t>L’eau de mer et la climatisation (La Réunion, 150 M€)</a:t>
            </a:r>
            <a:endParaRPr lang="fr-FR" sz="2000" dirty="0" smtClean="0">
              <a:latin typeface="+mj-lt"/>
            </a:endParaRPr>
          </a:p>
          <a:p>
            <a:endParaRPr lang="fr-FR" sz="2000" dirty="0" smtClean="0">
              <a:latin typeface="+mj-lt"/>
            </a:endParaRPr>
          </a:p>
          <a:p>
            <a:r>
              <a:rPr lang="fr-FR" sz="2000" dirty="0" smtClean="0">
                <a:latin typeface="+mj-lt"/>
              </a:rPr>
              <a:t>Cuba. </a:t>
            </a:r>
            <a:r>
              <a:rPr lang="fr-FR" sz="2000" b="1" dirty="0" smtClean="0">
                <a:latin typeface="+mj-lt"/>
              </a:rPr>
              <a:t>Projet «Plus d'eau pour tous</a:t>
            </a:r>
            <a:r>
              <a:rPr lang="fr-FR" sz="2000" dirty="0" smtClean="0">
                <a:latin typeface="+mj-lt"/>
              </a:rPr>
              <a:t>» financé par l'</a:t>
            </a:r>
            <a:r>
              <a:rPr lang="fr-FR" sz="2000" b="1" dirty="0" smtClean="0">
                <a:latin typeface="+mj-lt"/>
              </a:rPr>
              <a:t>UE</a:t>
            </a:r>
            <a:r>
              <a:rPr lang="fr-FR" sz="2000" dirty="0" smtClean="0">
                <a:latin typeface="+mj-lt"/>
              </a:rPr>
              <a:t> et les Pays-Bas. 4 ans. BUT: l’augmentation de la disponibilité de l’eau et une industrie hôtelière plus durable. </a:t>
            </a:r>
          </a:p>
          <a:p>
            <a:pPr marL="109728" indent="0">
              <a:buNone/>
            </a:pPr>
            <a:endParaRPr lang="fr-FR" sz="2000" u="sng" dirty="0" smtClean="0">
              <a:latin typeface="+mj-lt"/>
            </a:endParaRPr>
          </a:p>
          <a:p>
            <a:endParaRPr lang="fr-FR" sz="2300" dirty="0" smtClean="0">
              <a:latin typeface="+mj-lt"/>
            </a:endParaRPr>
          </a:p>
        </p:txBody>
      </p:sp>
      <p:pic>
        <p:nvPicPr>
          <p:cNvPr id="2050" name="Picture 2" descr="Résultat de recherche d'images pour &quot;use of sea water hotels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586" y="4365104"/>
            <a:ext cx="3911352" cy="20757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ésultat de recherche d'images pour &quot;climatisation par l'eau de mer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505" y="1628800"/>
            <a:ext cx="3933434" cy="24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576064"/>
          </a:xfrm>
        </p:spPr>
        <p:txBody>
          <a:bodyPr>
            <a:normAutofit/>
          </a:bodyPr>
          <a:lstStyle/>
          <a:p>
            <a:pPr algn="ctr"/>
            <a:r>
              <a:rPr lang="es-ES_tradnl" sz="2400" b="1" dirty="0" smtClean="0">
                <a:solidFill>
                  <a:srgbClr val="00CC00"/>
                </a:solidFill>
                <a:ea typeface="+mn-ea"/>
                <a:cs typeface="+mn-cs"/>
              </a:rPr>
              <a:t>L’EAU DE MER ET LE DEVELOPPEMENT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89752"/>
          </a:xfrm>
        </p:spPr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r>
              <a:rPr lang="fr-FR" sz="2400" u="sng" dirty="0">
                <a:latin typeface="+mj-lt"/>
              </a:rPr>
              <a:t>Conclusion</a:t>
            </a:r>
            <a:r>
              <a:rPr lang="fr-FR" sz="2400" u="sng" dirty="0" smtClean="0">
                <a:latin typeface="+mj-lt"/>
              </a:rPr>
              <a:t>:</a:t>
            </a:r>
          </a:p>
          <a:p>
            <a:pPr marL="109728" indent="0">
              <a:buNone/>
            </a:pPr>
            <a:endParaRPr lang="fr-FR" sz="2400" u="sng" dirty="0">
              <a:latin typeface="+mj-lt"/>
            </a:endParaRPr>
          </a:p>
          <a:p>
            <a:r>
              <a:rPr lang="fr-FR" sz="2400" b="1" dirty="0">
                <a:latin typeface="+mj-lt"/>
              </a:rPr>
              <a:t>L’ utilisation EM </a:t>
            </a:r>
            <a:r>
              <a:rPr lang="fr-FR" sz="2400" dirty="0">
                <a:latin typeface="+mj-lt"/>
              </a:rPr>
              <a:t>assainissement: </a:t>
            </a:r>
          </a:p>
          <a:p>
            <a:r>
              <a:rPr lang="fr-FR" sz="2400" b="1" dirty="0">
                <a:latin typeface="+mj-lt"/>
              </a:rPr>
              <a:t>analyse préalable avantages/coûts</a:t>
            </a:r>
            <a:endParaRPr lang="fr-FR" sz="2400" dirty="0">
              <a:latin typeface="+mj-lt"/>
            </a:endParaRPr>
          </a:p>
          <a:p>
            <a:r>
              <a:rPr lang="fr-FR" sz="2400" dirty="0">
                <a:latin typeface="+mj-lt"/>
              </a:rPr>
              <a:t>A) déterminer </a:t>
            </a:r>
            <a:r>
              <a:rPr lang="fr-FR" sz="2400" u="sng" dirty="0">
                <a:latin typeface="+mj-lt"/>
              </a:rPr>
              <a:t>les zones</a:t>
            </a:r>
            <a:r>
              <a:rPr lang="fr-FR" sz="2400" dirty="0">
                <a:latin typeface="+mj-lt"/>
              </a:rPr>
              <a:t>  côtières</a:t>
            </a:r>
          </a:p>
          <a:p>
            <a:r>
              <a:rPr lang="fr-FR" sz="2400" dirty="0">
                <a:latin typeface="+mj-lt"/>
              </a:rPr>
              <a:t>B) déterminer </a:t>
            </a:r>
            <a:r>
              <a:rPr lang="fr-FR" sz="2400" u="sng" dirty="0">
                <a:latin typeface="+mj-lt"/>
              </a:rPr>
              <a:t>distance</a:t>
            </a:r>
            <a:r>
              <a:rPr lang="fr-FR" sz="2400" dirty="0">
                <a:latin typeface="+mj-lt"/>
              </a:rPr>
              <a:t> maximale</a:t>
            </a:r>
          </a:p>
          <a:p>
            <a:pPr marL="109728" indent="0">
              <a:buNone/>
            </a:pPr>
            <a:r>
              <a:rPr lang="fr-FR" sz="2400" dirty="0">
                <a:latin typeface="+mj-lt"/>
              </a:rPr>
              <a:t> système dual </a:t>
            </a:r>
            <a:r>
              <a:rPr lang="fr-FR" sz="2400" b="1" dirty="0">
                <a:latin typeface="+mj-lt"/>
              </a:rPr>
              <a:t>économiquement réalisable</a:t>
            </a:r>
            <a:endParaRPr lang="es-ES" sz="2400" dirty="0">
              <a:latin typeface="+mj-lt"/>
            </a:endParaRPr>
          </a:p>
          <a:p>
            <a:pPr>
              <a:buNone/>
            </a:pPr>
            <a:r>
              <a:rPr lang="fr-FR" sz="2300" dirty="0" smtClean="0">
                <a:latin typeface="+mj-lt"/>
              </a:rPr>
              <a:t>                     </a:t>
            </a:r>
          </a:p>
          <a:p>
            <a:pPr>
              <a:buNone/>
            </a:pPr>
            <a:endParaRPr lang="fr-FR" sz="2300" b="1" dirty="0">
              <a:latin typeface="+mj-lt"/>
            </a:endParaRPr>
          </a:p>
          <a:p>
            <a:pPr>
              <a:buNone/>
            </a:pPr>
            <a:r>
              <a:rPr lang="fr-FR" sz="2300" b="1" dirty="0" smtClean="0">
                <a:latin typeface="+mj-lt"/>
              </a:rPr>
              <a:t>Les </a:t>
            </a:r>
            <a:r>
              <a:rPr lang="fr-FR" sz="2300" b="1" dirty="0" smtClean="0">
                <a:latin typeface="+mj-lt"/>
              </a:rPr>
              <a:t>prévisions </a:t>
            </a:r>
            <a:r>
              <a:rPr lang="fr-FR" sz="2300" dirty="0" smtClean="0">
                <a:latin typeface="+mj-lt"/>
              </a:rPr>
              <a:t>du projet: </a:t>
            </a:r>
          </a:p>
          <a:p>
            <a:pPr>
              <a:buNone/>
            </a:pPr>
            <a:r>
              <a:rPr lang="fr-FR" sz="2300" dirty="0" smtClean="0">
                <a:latin typeface="+mj-lt"/>
              </a:rPr>
              <a:t>     </a:t>
            </a:r>
            <a:r>
              <a:rPr lang="fr-FR" sz="2300" b="1" dirty="0" smtClean="0">
                <a:latin typeface="+mj-lt"/>
              </a:rPr>
              <a:t>L’utilisation</a:t>
            </a:r>
            <a:r>
              <a:rPr lang="fr-FR" sz="2300" dirty="0" smtClean="0">
                <a:latin typeface="+mj-lt"/>
              </a:rPr>
              <a:t> de l’EM </a:t>
            </a:r>
            <a:r>
              <a:rPr lang="fr-FR" sz="2300" b="1" dirty="0" smtClean="0">
                <a:latin typeface="+mj-lt"/>
              </a:rPr>
              <a:t>20%</a:t>
            </a:r>
            <a:r>
              <a:rPr lang="fr-FR" sz="2300" dirty="0" smtClean="0">
                <a:latin typeface="+mj-lt"/>
              </a:rPr>
              <a:t> de la </a:t>
            </a:r>
            <a:r>
              <a:rPr lang="fr-FR" sz="2300" b="1" dirty="0" smtClean="0">
                <a:latin typeface="+mj-lt"/>
              </a:rPr>
              <a:t>population</a:t>
            </a:r>
            <a:r>
              <a:rPr lang="fr-FR" sz="2300" dirty="0" smtClean="0">
                <a:latin typeface="+mj-lt"/>
              </a:rPr>
              <a:t> (926.275 h)</a:t>
            </a:r>
          </a:p>
          <a:p>
            <a:endParaRPr lang="fr-FR" sz="2300" dirty="0" smtClean="0">
              <a:latin typeface="+mj-lt"/>
            </a:endParaRPr>
          </a:p>
          <a:p>
            <a:pPr algn="ctr"/>
            <a:endParaRPr lang="fr-FR" sz="2300" dirty="0" smtClean="0">
              <a:latin typeface="+mj-lt"/>
            </a:endParaRPr>
          </a:p>
          <a:p>
            <a:pPr algn="ctr"/>
            <a:endParaRPr lang="fr-FR" sz="2300" dirty="0" smtClean="0">
              <a:latin typeface="+mj-lt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300" b="1" dirty="0" smtClean="0">
                <a:latin typeface="+mj-lt"/>
              </a:rPr>
              <a:t>L’économie </a:t>
            </a:r>
            <a:r>
              <a:rPr lang="fr-FR" sz="2300" b="1" dirty="0" smtClean="0">
                <a:latin typeface="+mj-lt"/>
              </a:rPr>
              <a:t>de 27.788.262 l.</a:t>
            </a:r>
            <a:r>
              <a:rPr lang="fr-FR" sz="2300" dirty="0" smtClean="0">
                <a:latin typeface="+mj-lt"/>
              </a:rPr>
              <a:t>eau douce/jour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300" b="1" dirty="0" smtClean="0">
                <a:latin typeface="+mj-lt"/>
              </a:rPr>
              <a:t>La </a:t>
            </a:r>
            <a:r>
              <a:rPr lang="fr-FR" sz="2300" b="1" dirty="0" smtClean="0">
                <a:latin typeface="+mj-lt"/>
              </a:rPr>
              <a:t>consommation</a:t>
            </a:r>
            <a:r>
              <a:rPr lang="fr-FR" sz="2300" dirty="0" smtClean="0">
                <a:latin typeface="+mj-lt"/>
              </a:rPr>
              <a:t> population de </a:t>
            </a:r>
            <a:r>
              <a:rPr lang="fr-FR" sz="2300" b="1" dirty="0" smtClean="0">
                <a:latin typeface="+mj-lt"/>
              </a:rPr>
              <a:t>185 255 habitants</a:t>
            </a:r>
            <a:endParaRPr lang="fr-FR" sz="2300" dirty="0" smtClean="0">
              <a:latin typeface="+mj-lt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300" b="1" dirty="0" smtClean="0">
                <a:latin typeface="+mj-lt"/>
              </a:rPr>
              <a:t>Réduction</a:t>
            </a:r>
            <a:r>
              <a:rPr lang="fr-FR" sz="2300" dirty="0" smtClean="0">
                <a:latin typeface="+mj-lt"/>
              </a:rPr>
              <a:t> </a:t>
            </a:r>
            <a:r>
              <a:rPr lang="fr-FR" sz="2300" dirty="0" smtClean="0">
                <a:latin typeface="+mj-lt"/>
              </a:rPr>
              <a:t>l'impact d'une </a:t>
            </a:r>
            <a:r>
              <a:rPr lang="fr-FR" sz="2300" b="1" dirty="0" smtClean="0">
                <a:latin typeface="+mj-lt"/>
              </a:rPr>
              <a:t>sécheresse pour trois mois</a:t>
            </a:r>
            <a:endParaRPr lang="es-ES" sz="2300" b="1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sp>
        <p:nvSpPr>
          <p:cNvPr id="4" name="3 Flecha derecha"/>
          <p:cNvSpPr/>
          <p:nvPr/>
        </p:nvSpPr>
        <p:spPr>
          <a:xfrm rot="5400000">
            <a:off x="4211960" y="4653136"/>
            <a:ext cx="720080" cy="72008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080120"/>
          </a:xfrm>
        </p:spPr>
        <p:txBody>
          <a:bodyPr>
            <a:normAutofit/>
          </a:bodyPr>
          <a:lstStyle/>
          <a:p>
            <a:pPr algn="ctr"/>
            <a:r>
              <a:rPr lang="es-ES_tradnl" sz="2400" b="1" dirty="0" smtClean="0">
                <a:solidFill>
                  <a:srgbClr val="7030A0"/>
                </a:solidFill>
                <a:ea typeface="+mn-ea"/>
                <a:cs typeface="+mn-cs"/>
              </a:rPr>
              <a:t>L’EAU DE MER ET LES ÉTABLISSEMENTS HUMAINS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2300" b="1" dirty="0" smtClean="0">
                <a:latin typeface="+mj-lt"/>
              </a:rPr>
              <a:t>La zone côtière</a:t>
            </a:r>
            <a:r>
              <a:rPr lang="fr-FR" sz="2300" dirty="0" smtClean="0">
                <a:latin typeface="+mj-lt"/>
              </a:rPr>
              <a:t>: 60% de la population mondiale</a:t>
            </a:r>
          </a:p>
          <a:p>
            <a:pPr>
              <a:buNone/>
            </a:pPr>
            <a:endParaRPr lang="fr-FR" sz="2000" dirty="0" smtClean="0">
              <a:latin typeface="+mj-lt"/>
            </a:endParaRPr>
          </a:p>
          <a:p>
            <a:r>
              <a:rPr lang="fr-FR" sz="2000" dirty="0" smtClean="0">
                <a:latin typeface="+mj-lt"/>
              </a:rPr>
              <a:t> </a:t>
            </a:r>
            <a:r>
              <a:rPr lang="fr-FR" sz="2000" b="1" dirty="0" smtClean="0">
                <a:solidFill>
                  <a:srgbClr val="7030A0"/>
                </a:solidFill>
                <a:latin typeface="+mj-lt"/>
              </a:rPr>
              <a:t>Assainissement </a:t>
            </a:r>
            <a:r>
              <a:rPr lang="fr-FR" sz="2000" dirty="0" smtClean="0">
                <a:latin typeface="+mj-lt"/>
              </a:rPr>
              <a:t>EM. latrines </a:t>
            </a:r>
          </a:p>
          <a:p>
            <a:pPr>
              <a:buNone/>
            </a:pPr>
            <a:r>
              <a:rPr lang="fr-FR" sz="2000" dirty="0" smtClean="0">
                <a:latin typeface="+mj-lt"/>
              </a:rPr>
              <a:t>    </a:t>
            </a:r>
            <a:r>
              <a:rPr lang="fr-FR" sz="2000" b="1" dirty="0" smtClean="0">
                <a:latin typeface="+mj-lt"/>
              </a:rPr>
              <a:t>camps de réfugiés</a:t>
            </a:r>
            <a:r>
              <a:rPr lang="fr-FR" sz="2000" dirty="0" smtClean="0">
                <a:latin typeface="+mj-lt"/>
              </a:rPr>
              <a:t> </a:t>
            </a:r>
            <a:r>
              <a:rPr lang="fr-FR" sz="2000" b="1" dirty="0" smtClean="0">
                <a:latin typeface="+mj-lt"/>
              </a:rPr>
              <a:t>camions-citernes</a:t>
            </a:r>
          </a:p>
          <a:p>
            <a:pPr>
              <a:buNone/>
            </a:pPr>
            <a:r>
              <a:rPr lang="fr-FR" sz="2000" b="1" dirty="0" smtClean="0">
                <a:latin typeface="+mj-lt"/>
              </a:rPr>
              <a:t>   (conteneurs en plastique)</a:t>
            </a:r>
            <a:endParaRPr lang="fr-FR" sz="2000" dirty="0" smtClean="0">
              <a:latin typeface="+mj-lt"/>
            </a:endParaRPr>
          </a:p>
          <a:p>
            <a:r>
              <a:rPr lang="fr-FR" sz="2000" b="1" dirty="0" smtClean="0">
                <a:solidFill>
                  <a:srgbClr val="7030A0"/>
                </a:solidFill>
                <a:latin typeface="+mj-lt"/>
              </a:rPr>
              <a:t>Nettoyage</a:t>
            </a:r>
            <a:r>
              <a:rPr lang="fr-FR" sz="2000" dirty="0" smtClean="0">
                <a:latin typeface="+mj-lt"/>
              </a:rPr>
              <a:t> </a:t>
            </a:r>
            <a:r>
              <a:rPr lang="fr-FR" sz="2000" u="sng" dirty="0" smtClean="0">
                <a:latin typeface="+mj-lt"/>
              </a:rPr>
              <a:t>L’UE autorise l’EM pour le</a:t>
            </a:r>
          </a:p>
          <a:p>
            <a:pPr>
              <a:buNone/>
            </a:pPr>
            <a:r>
              <a:rPr lang="fr-FR" sz="2000" dirty="0" smtClean="0">
                <a:latin typeface="+mj-lt"/>
              </a:rPr>
              <a:t>    </a:t>
            </a:r>
            <a:r>
              <a:rPr lang="fr-FR" sz="2000" u="sng" dirty="0" smtClean="0">
                <a:latin typeface="+mj-lt"/>
              </a:rPr>
              <a:t>nettoyage </a:t>
            </a:r>
            <a:r>
              <a:rPr lang="fr-FR" sz="2000" dirty="0" smtClean="0">
                <a:latin typeface="+mj-lt"/>
              </a:rPr>
              <a:t>des WC, des sols, des</a:t>
            </a:r>
          </a:p>
          <a:p>
            <a:pPr>
              <a:buNone/>
            </a:pPr>
            <a:r>
              <a:rPr lang="fr-FR" sz="2000" dirty="0" smtClean="0">
                <a:latin typeface="+mj-lt"/>
              </a:rPr>
              <a:t>    équipements… dans les marchés de</a:t>
            </a:r>
          </a:p>
          <a:p>
            <a:pPr>
              <a:buNone/>
            </a:pPr>
            <a:r>
              <a:rPr lang="fr-FR" sz="2000" dirty="0" smtClean="0">
                <a:latin typeface="+mj-lt"/>
              </a:rPr>
              <a:t>    poisson, les criées et ports de pêche</a:t>
            </a:r>
          </a:p>
          <a:p>
            <a:pPr>
              <a:buNone/>
            </a:pPr>
            <a:endParaRPr lang="fr-FR" sz="2000" dirty="0" smtClean="0">
              <a:latin typeface="+mj-lt"/>
            </a:endParaRPr>
          </a:p>
          <a:p>
            <a:pPr>
              <a:buNone/>
            </a:pPr>
            <a:r>
              <a:rPr lang="fr-FR" sz="2000" dirty="0" smtClean="0">
                <a:solidFill>
                  <a:srgbClr val="7030A0"/>
                </a:solidFill>
                <a:latin typeface="+mj-lt"/>
              </a:rPr>
              <a:t>  … </a:t>
            </a:r>
            <a:r>
              <a:rPr lang="fr-FR" sz="2000" dirty="0" smtClean="0">
                <a:latin typeface="+mj-lt"/>
              </a:rPr>
              <a:t>Et nettoyer </a:t>
            </a:r>
            <a:r>
              <a:rPr lang="fr-FR" sz="2000" b="1" dirty="0" smtClean="0">
                <a:solidFill>
                  <a:srgbClr val="7030A0"/>
                </a:solidFill>
                <a:latin typeface="+mj-lt"/>
              </a:rPr>
              <a:t>les latrines, les tentes, les moustiquaires, les poubelles, les clôtures</a:t>
            </a:r>
            <a:r>
              <a:rPr lang="fr-FR" sz="2000" b="1" dirty="0" smtClean="0">
                <a:latin typeface="+mj-lt"/>
              </a:rPr>
              <a:t>, </a:t>
            </a:r>
            <a:r>
              <a:rPr lang="fr-FR" sz="2000" u="sng" dirty="0" smtClean="0">
                <a:latin typeface="+mj-lt"/>
              </a:rPr>
              <a:t>jamais nettoyés</a:t>
            </a:r>
            <a:r>
              <a:rPr lang="fr-FR" sz="2000" dirty="0" smtClean="0">
                <a:latin typeface="+mj-lt"/>
              </a:rPr>
              <a:t> car l’eau douce est un bien trop précieux pour l’utiliser dans ce but?</a:t>
            </a:r>
            <a:endParaRPr lang="es-ES" sz="2000" dirty="0" smtClean="0">
              <a:latin typeface="+mj-lt"/>
            </a:endParaRPr>
          </a:p>
          <a:p>
            <a:endParaRPr lang="fr-FR" sz="2300" dirty="0" smtClean="0">
              <a:latin typeface="+mj-lt"/>
            </a:endParaRPr>
          </a:p>
          <a:p>
            <a:endParaRPr lang="es-ES_tradnl" sz="2300" dirty="0" smtClean="0">
              <a:latin typeface="+mj-lt"/>
            </a:endParaRPr>
          </a:p>
        </p:txBody>
      </p:sp>
      <p:pic>
        <p:nvPicPr>
          <p:cNvPr id="6" name="5 Imagen" descr="CARGANDO AGUA recorta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2564904"/>
            <a:ext cx="2880320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o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2505</TotalTime>
  <Words>2055</Words>
  <Application>Microsoft Office PowerPoint</Application>
  <PresentationFormat>On-screen Show (4:3)</PresentationFormat>
  <Paragraphs>237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Comic Sans MS</vt:lpstr>
      <vt:lpstr>Georgia</vt:lpstr>
      <vt:lpstr>Times New Roman</vt:lpstr>
      <vt:lpstr>Trebuchet MS</vt:lpstr>
      <vt:lpstr>Wingdings 2</vt:lpstr>
      <vt:lpstr>Urbano</vt:lpstr>
      <vt:lpstr>    L’EAU DE MER  LE DROIT À L’ASSAINISSEMENT  ET À L’ HYGIÈNE  CHANGEMENT DE PARADIGME: QUITTER NOTRE ZONE DE CONFORT </vt:lpstr>
      <vt:lpstr>PowerPoint Presentation</vt:lpstr>
      <vt:lpstr>PowerPoint Presentation</vt:lpstr>
      <vt:lpstr>PowerPoint Presentation</vt:lpstr>
      <vt:lpstr>HONG KONG: Politiques publiques favorisant l’eau de mer</vt:lpstr>
      <vt:lpstr>HONG KONG:  Eau de mer: 270 millions m3/an    </vt:lpstr>
      <vt:lpstr>L’EAU DE MER ET LE DEVELOPPEMENT </vt:lpstr>
      <vt:lpstr>L’EAU DE MER ET LE DEVELOPPEMENT </vt:lpstr>
      <vt:lpstr>L’EAU DE MER ET LES ÉTABLISSEMENTS HUMAINS </vt:lpstr>
      <vt:lpstr>L’EAU DE MER ET LES ÉTABLISSEMENTS HUMAINS </vt:lpstr>
      <vt:lpstr>L’EAU DE MER ET LES ÉTABLISSEMENTS HUMAINS </vt:lpstr>
      <vt:lpstr> DEFI: IL EST PRIORITAIRE D’ALLER AU-DELÁ D’UNE VISION LIMITANTE 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INICIATIVA PARA LA TRANSPARENCIA DE LA INDUSTRIA EXTRACTIVA</dc:title>
  <dc:creator>MARILO</dc:creator>
  <cp:lastModifiedBy>BACIGALUPI Claudio (DEVCO)</cp:lastModifiedBy>
  <cp:revision>301</cp:revision>
  <dcterms:created xsi:type="dcterms:W3CDTF">2011-03-09T18:05:16Z</dcterms:created>
  <dcterms:modified xsi:type="dcterms:W3CDTF">2019-11-26T13:51:07Z</dcterms:modified>
</cp:coreProperties>
</file>