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314" r:id="rId2"/>
    <p:sldId id="334" r:id="rId3"/>
    <p:sldId id="335" r:id="rId4"/>
    <p:sldId id="336" r:id="rId5"/>
    <p:sldId id="337" r:id="rId6"/>
    <p:sldId id="323" r:id="rId7"/>
    <p:sldId id="317" r:id="rId8"/>
    <p:sldId id="325" r:id="rId9"/>
    <p:sldId id="326" r:id="rId10"/>
    <p:sldId id="343" r:id="rId11"/>
    <p:sldId id="318" r:id="rId12"/>
    <p:sldId id="342" r:id="rId13"/>
    <p:sldId id="319" r:id="rId14"/>
    <p:sldId id="338" r:id="rId15"/>
    <p:sldId id="339" r:id="rId16"/>
    <p:sldId id="333" r:id="rId17"/>
    <p:sldId id="340" r:id="rId18"/>
  </p:sldIdLst>
  <p:sldSz cx="9144000" cy="6858000" type="screen4x3"/>
  <p:notesSz cx="9774238" cy="6724650"/>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624"/>
    <a:srgbClr val="3166CF"/>
    <a:srgbClr val="3E6FD2"/>
    <a:srgbClr val="2D5EC1"/>
    <a:srgbClr val="BDDEFF"/>
    <a:srgbClr val="99CCFF"/>
    <a:srgbClr val="808080"/>
    <a:srgbClr val="0F5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64" autoAdjust="0"/>
    <p:restoredTop sz="72791" autoAdjust="0"/>
  </p:normalViewPr>
  <p:slideViewPr>
    <p:cSldViewPr>
      <p:cViewPr varScale="1">
        <p:scale>
          <a:sx n="50" d="100"/>
          <a:sy n="50" d="100"/>
        </p:scale>
        <p:origin x="1524" y="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vfiler1\group4\sto\weo\EO2018\Analysis\SDG7\GTF%20aka%20Tracking%20SDG%207%20Report\2019%20draft\s3%20-%20Final%20draft%20submission%20to%20world%20bank\SDG%207%20Report_Chapter%206_Outlook%20for%20SDG7_Charts.xlsb"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vfiler1\group4\sto\weo\EO2018\Analysis\SDG7\GTF%20aka%20Tracking%20SDG%207%20Report\2019%20draft\s3%20-%20Final%20draft%20submission%20to%20world%20bank\SDG%207%20Report_Chapter%206_Outlook%20for%20SDG7_Charts.xlsb"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vfiler1\group4\sto\weo\EO2018\Analysis\SDG7\GTF%20aka%20Tracking%20SDG%207%20Report\2019%20draft\s3%20-%20Final%20draft%20submission%20to%20world%20bank\SDG%207%20Report_Chapter%206_Outlook%20for%20SDG7_Charts.xlsb"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vfiler1\group4\sto\weo\EO2018\Analysis\SDG7\GTF%20aka%20Tracking%20SDG%207%20Report\2019%20draft\s3%20-%20Final%20draft%20submission%20to%20world%20bank\SDG%207%20Report_Chapter%206_Outlook%20for%20SDG7_Charts.xlsb" TargetMode="External"/><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1984700754357901"/>
          <c:y val="0.13749920178799499"/>
          <c:w val="0.51283387784477796"/>
          <c:h val="0.59086989126359202"/>
        </c:manualLayout>
      </c:layout>
      <c:barChart>
        <c:barDir val="bar"/>
        <c:grouping val="percentStacked"/>
        <c:varyColors val="0"/>
        <c:ser>
          <c:idx val="0"/>
          <c:order val="0"/>
          <c:tx>
            <c:strRef>
              <c:f>'5.2'!$C$13</c:f>
              <c:strCache>
                <c:ptCount val="1"/>
                <c:pt idx="0">
                  <c:v>2017</c:v>
                </c:pt>
              </c:strCache>
            </c:strRef>
          </c:tx>
          <c:spPr>
            <a:solidFill>
              <a:srgbClr val="0C60A9"/>
            </a:solidFill>
            <a:ln>
              <a:noFill/>
            </a:ln>
            <a:effectLst/>
          </c:spPr>
          <c:invertIfNegative val="0"/>
          <c:cat>
            <c:strRef>
              <c:f>'5.2'!$B$14:$B$19</c:f>
              <c:strCache>
                <c:ptCount val="6"/>
                <c:pt idx="0">
                  <c:v>Other developing regions</c:v>
                </c:pt>
                <c:pt idx="1">
                  <c:v>Sub-Saharan Africa</c:v>
                </c:pt>
                <c:pt idx="2">
                  <c:v>Other developing Asia</c:v>
                </c:pt>
                <c:pt idx="3">
                  <c:v>India</c:v>
                </c:pt>
                <c:pt idx="4">
                  <c:v>Latin America</c:v>
                </c:pt>
                <c:pt idx="5">
                  <c:v>World</c:v>
                </c:pt>
              </c:strCache>
            </c:strRef>
          </c:cat>
          <c:val>
            <c:numRef>
              <c:f>'5.2'!$C$14:$C$19</c:f>
              <c:numCache>
                <c:formatCode>0%</c:formatCode>
                <c:ptCount val="6"/>
                <c:pt idx="0">
                  <c:v>0.95555581425129199</c:v>
                </c:pt>
                <c:pt idx="1">
                  <c:v>0.433381988232731</c:v>
                </c:pt>
                <c:pt idx="2">
                  <c:v>0.92824534101245404</c:v>
                </c:pt>
                <c:pt idx="3">
                  <c:v>0.87468299999999999</c:v>
                </c:pt>
                <c:pt idx="4">
                  <c:v>0.95986333891707498</c:v>
                </c:pt>
                <c:pt idx="5">
                  <c:v>0.86795000531458899</c:v>
                </c:pt>
              </c:numCache>
            </c:numRef>
          </c:val>
          <c:extLst>
            <c:ext xmlns:c16="http://schemas.microsoft.com/office/drawing/2014/chart" uri="{C3380CC4-5D6E-409C-BE32-E72D297353CC}">
              <c16:uniqueId val="{00000000-0E3B-4A0B-9708-E6B832F6A08C}"/>
            </c:ext>
          </c:extLst>
        </c:ser>
        <c:ser>
          <c:idx val="1"/>
          <c:order val="1"/>
          <c:tx>
            <c:strRef>
              <c:f>'5.2'!$D$13</c:f>
              <c:strCache>
                <c:ptCount val="1"/>
                <c:pt idx="0">
                  <c:v>2030 New Policies Scenario</c:v>
                </c:pt>
              </c:strCache>
            </c:strRef>
          </c:tx>
          <c:spPr>
            <a:solidFill>
              <a:srgbClr val="0F9BDC"/>
            </a:solidFill>
            <a:ln>
              <a:noFill/>
            </a:ln>
            <a:effectLst/>
          </c:spPr>
          <c:invertIfNegative val="0"/>
          <c:cat>
            <c:strRef>
              <c:f>'5.2'!$B$14:$B$19</c:f>
              <c:strCache>
                <c:ptCount val="6"/>
                <c:pt idx="0">
                  <c:v>Other developing regions</c:v>
                </c:pt>
                <c:pt idx="1">
                  <c:v>Sub-Saharan Africa</c:v>
                </c:pt>
                <c:pt idx="2">
                  <c:v>Other developing Asia</c:v>
                </c:pt>
                <c:pt idx="3">
                  <c:v>India</c:v>
                </c:pt>
                <c:pt idx="4">
                  <c:v>Latin America</c:v>
                </c:pt>
                <c:pt idx="5">
                  <c:v>World</c:v>
                </c:pt>
              </c:strCache>
            </c:strRef>
          </c:cat>
          <c:val>
            <c:numRef>
              <c:f>'5.2'!$D$14:$D$19</c:f>
              <c:numCache>
                <c:formatCode>0%</c:formatCode>
                <c:ptCount val="6"/>
                <c:pt idx="0">
                  <c:v>1.7631026924735501E-2</c:v>
                </c:pt>
                <c:pt idx="1">
                  <c:v>0.17250880866122001</c:v>
                </c:pt>
                <c:pt idx="2">
                  <c:v>5.3531810991081202E-2</c:v>
                </c:pt>
                <c:pt idx="3">
                  <c:v>0.12531700000000001</c:v>
                </c:pt>
                <c:pt idx="4">
                  <c:v>3.1988512934776697E-2</c:v>
                </c:pt>
                <c:pt idx="5">
                  <c:v>5.5798789321150802E-2</c:v>
                </c:pt>
              </c:numCache>
            </c:numRef>
          </c:val>
          <c:extLst>
            <c:ext xmlns:c16="http://schemas.microsoft.com/office/drawing/2014/chart" uri="{C3380CC4-5D6E-409C-BE32-E72D297353CC}">
              <c16:uniqueId val="{00000001-0E3B-4A0B-9708-E6B832F6A08C}"/>
            </c:ext>
          </c:extLst>
        </c:ser>
        <c:ser>
          <c:idx val="2"/>
          <c:order val="2"/>
          <c:tx>
            <c:strRef>
              <c:f>'5.2'!$E$13</c:f>
              <c:strCache>
                <c:ptCount val="1"/>
                <c:pt idx="0">
                  <c:v>2030 SDG gap</c:v>
                </c:pt>
              </c:strCache>
            </c:strRef>
          </c:tx>
          <c:spPr>
            <a:pattFill prst="wdUpDiag">
              <a:fgClr>
                <a:schemeClr val="accent1"/>
              </a:fgClr>
              <a:bgClr>
                <a:schemeClr val="bg1"/>
              </a:bgClr>
            </a:pattFill>
            <a:ln>
              <a:noFill/>
            </a:ln>
            <a:effectLst/>
          </c:spPr>
          <c:invertIfNegative val="0"/>
          <c:cat>
            <c:strRef>
              <c:f>'5.2'!$B$14:$B$19</c:f>
              <c:strCache>
                <c:ptCount val="6"/>
                <c:pt idx="0">
                  <c:v>Other developing regions</c:v>
                </c:pt>
                <c:pt idx="1">
                  <c:v>Sub-Saharan Africa</c:v>
                </c:pt>
                <c:pt idx="2">
                  <c:v>Other developing Asia</c:v>
                </c:pt>
                <c:pt idx="3">
                  <c:v>India</c:v>
                </c:pt>
                <c:pt idx="4">
                  <c:v>Latin America</c:v>
                </c:pt>
                <c:pt idx="5">
                  <c:v>World</c:v>
                </c:pt>
              </c:strCache>
            </c:strRef>
          </c:cat>
          <c:val>
            <c:numRef>
              <c:f>'5.2'!$E$14:$E$19</c:f>
              <c:numCache>
                <c:formatCode>0%</c:formatCode>
                <c:ptCount val="6"/>
                <c:pt idx="0">
                  <c:v>2.68131588239722E-2</c:v>
                </c:pt>
                <c:pt idx="1">
                  <c:v>0.39410920310604902</c:v>
                </c:pt>
                <c:pt idx="2">
                  <c:v>1.8222847996464502E-2</c:v>
                </c:pt>
                <c:pt idx="3">
                  <c:v>0</c:v>
                </c:pt>
                <c:pt idx="4">
                  <c:v>8.1481481481480104E-3</c:v>
                </c:pt>
                <c:pt idx="5">
                  <c:v>7.6251205364259902E-2</c:v>
                </c:pt>
              </c:numCache>
            </c:numRef>
          </c:val>
          <c:extLst>
            <c:ext xmlns:c16="http://schemas.microsoft.com/office/drawing/2014/chart" uri="{C3380CC4-5D6E-409C-BE32-E72D297353CC}">
              <c16:uniqueId val="{00000002-0E3B-4A0B-9708-E6B832F6A08C}"/>
            </c:ext>
          </c:extLst>
        </c:ser>
        <c:dLbls>
          <c:showLegendKey val="0"/>
          <c:showVal val="0"/>
          <c:showCatName val="0"/>
          <c:showSerName val="0"/>
          <c:showPercent val="0"/>
          <c:showBubbleSize val="0"/>
        </c:dLbls>
        <c:gapWidth val="74"/>
        <c:overlap val="100"/>
        <c:axId val="124140928"/>
        <c:axId val="124142720"/>
      </c:barChart>
      <c:catAx>
        <c:axId val="1241409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Arial" charset="0"/>
                <a:ea typeface="Arial" charset="0"/>
                <a:cs typeface="Arial" charset="0"/>
              </a:defRPr>
            </a:pPr>
            <a:endParaRPr lang="en-US"/>
          </a:p>
        </c:txPr>
        <c:crossAx val="124142720"/>
        <c:crosses val="autoZero"/>
        <c:auto val="1"/>
        <c:lblAlgn val="ctr"/>
        <c:lblOffset val="100"/>
        <c:noMultiLvlLbl val="0"/>
      </c:catAx>
      <c:valAx>
        <c:axId val="124142720"/>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Avenir Next Condensed" charset="0"/>
                <a:ea typeface="Avenir Next Condensed" charset="0"/>
                <a:cs typeface="Avenir Next Condensed" charset="0"/>
              </a:defRPr>
            </a:pPr>
            <a:endParaRPr lang="en-US"/>
          </a:p>
        </c:txPr>
        <c:crossAx val="124140928"/>
        <c:crosses val="autoZero"/>
        <c:crossBetween val="between"/>
      </c:valAx>
      <c:spPr>
        <a:noFill/>
        <a:ln>
          <a:noFill/>
        </a:ln>
        <a:effectLst/>
      </c:spPr>
    </c:plotArea>
    <c:legend>
      <c:legendPos val="b"/>
      <c:layout>
        <c:manualLayout>
          <c:xMode val="edge"/>
          <c:yMode val="edge"/>
          <c:x val="0.13799131716556964"/>
          <c:y val="0.86584632925026594"/>
          <c:w val="0.8328969761993491"/>
          <c:h val="8.3220371028176601E-2"/>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charset="0"/>
              <a:ea typeface="Arial" charset="0"/>
              <a:cs typeface="Arial"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357048547697499"/>
          <c:y val="0.26930390998159198"/>
          <c:w val="0.65204072513804301"/>
          <c:h val="0.70407666221242704"/>
        </c:manualLayout>
      </c:layout>
      <c:pieChart>
        <c:varyColors val="1"/>
        <c:ser>
          <c:idx val="0"/>
          <c:order val="0"/>
          <c:tx>
            <c:strRef>
              <c:f>'5.2'!$J$13</c:f>
              <c:strCache>
                <c:ptCount val="1"/>
                <c:pt idx="0">
                  <c:v>Sustainable Development Scenario</c:v>
                </c:pt>
              </c:strCache>
            </c:strRef>
          </c:tx>
          <c:dPt>
            <c:idx val="0"/>
            <c:bubble3D val="0"/>
            <c:spPr>
              <a:solidFill>
                <a:srgbClr val="AECB43"/>
              </a:solidFill>
              <a:ln w="19050">
                <a:solidFill>
                  <a:schemeClr val="lt1"/>
                </a:solidFill>
              </a:ln>
              <a:effectLst/>
            </c:spPr>
            <c:extLst>
              <c:ext xmlns:c16="http://schemas.microsoft.com/office/drawing/2014/chart" uri="{C3380CC4-5D6E-409C-BE32-E72D297353CC}">
                <c16:uniqueId val="{00000001-2553-4F0D-A970-E5AA8C5C7864}"/>
              </c:ext>
            </c:extLst>
          </c:dPt>
          <c:dPt>
            <c:idx val="1"/>
            <c:bubble3D val="0"/>
            <c:spPr>
              <a:solidFill>
                <a:srgbClr val="00B050"/>
              </a:solidFill>
              <a:ln w="19050">
                <a:solidFill>
                  <a:schemeClr val="lt1"/>
                </a:solidFill>
              </a:ln>
              <a:effectLst/>
            </c:spPr>
            <c:extLst>
              <c:ext xmlns:c16="http://schemas.microsoft.com/office/drawing/2014/chart" uri="{C3380CC4-5D6E-409C-BE32-E72D297353CC}">
                <c16:uniqueId val="{00000003-2553-4F0D-A970-E5AA8C5C7864}"/>
              </c:ext>
            </c:extLst>
          </c:dPt>
          <c:dPt>
            <c:idx val="2"/>
            <c:bubble3D val="0"/>
            <c:spPr>
              <a:solidFill>
                <a:srgbClr val="FFC000"/>
              </a:solidFill>
              <a:ln w="19050">
                <a:solidFill>
                  <a:schemeClr val="lt1"/>
                </a:solidFill>
              </a:ln>
              <a:effectLst/>
            </c:spPr>
            <c:extLst>
              <c:ext xmlns:c16="http://schemas.microsoft.com/office/drawing/2014/chart" uri="{C3380CC4-5D6E-409C-BE32-E72D297353CC}">
                <c16:uniqueId val="{00000005-2553-4F0D-A970-E5AA8C5C7864}"/>
              </c:ext>
            </c:extLst>
          </c:dPt>
          <c:dPt>
            <c:idx val="3"/>
            <c:bubble3D val="0"/>
            <c:spPr>
              <a:solidFill>
                <a:srgbClr val="F7D555"/>
              </a:solidFill>
              <a:ln w="19050">
                <a:solidFill>
                  <a:schemeClr val="lt1"/>
                </a:solidFill>
              </a:ln>
              <a:effectLst/>
            </c:spPr>
            <c:extLst>
              <c:ext xmlns:c16="http://schemas.microsoft.com/office/drawing/2014/chart" uri="{C3380CC4-5D6E-409C-BE32-E72D297353CC}">
                <c16:uniqueId val="{00000007-2553-4F0D-A970-E5AA8C5C7864}"/>
              </c:ext>
            </c:extLst>
          </c:dPt>
          <c:dPt>
            <c:idx val="4"/>
            <c:bubble3D val="0"/>
            <c:spPr>
              <a:solidFill>
                <a:srgbClr val="0C60A9"/>
              </a:solidFill>
              <a:ln w="19050">
                <a:solidFill>
                  <a:schemeClr val="lt1"/>
                </a:solidFill>
              </a:ln>
              <a:effectLst/>
            </c:spPr>
            <c:extLst>
              <c:ext xmlns:c16="http://schemas.microsoft.com/office/drawing/2014/chart" uri="{C3380CC4-5D6E-409C-BE32-E72D297353CC}">
                <c16:uniqueId val="{00000009-2553-4F0D-A970-E5AA8C5C7864}"/>
              </c:ext>
            </c:extLst>
          </c:dPt>
          <c:dPt>
            <c:idx val="5"/>
            <c:bubble3D val="0"/>
            <c:spPr>
              <a:solidFill>
                <a:schemeClr val="bg2">
                  <a:lumMod val="75000"/>
                </a:schemeClr>
              </a:solidFill>
              <a:ln w="19050">
                <a:solidFill>
                  <a:schemeClr val="lt1"/>
                </a:solidFill>
              </a:ln>
              <a:effectLst/>
            </c:spPr>
            <c:extLst>
              <c:ext xmlns:c16="http://schemas.microsoft.com/office/drawing/2014/chart" uri="{C3380CC4-5D6E-409C-BE32-E72D297353CC}">
                <c16:uniqueId val="{0000000B-2553-4F0D-A970-E5AA8C5C7864}"/>
              </c:ext>
            </c:extLst>
          </c:dPt>
          <c:dLbls>
            <c:dLbl>
              <c:idx val="0"/>
              <c:layout>
                <c:manualLayout>
                  <c:x val="-0.24632039250362392"/>
                  <c:y val="-3.1508503717770239E-2"/>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22424981415893494"/>
                      <c:h val="0.15979611606885091"/>
                    </c:manualLayout>
                  </c15:layout>
                </c:ext>
                <c:ext xmlns:c16="http://schemas.microsoft.com/office/drawing/2014/chart" uri="{C3380CC4-5D6E-409C-BE32-E72D297353CC}">
                  <c16:uniqueId val="{00000001-2553-4F0D-A970-E5AA8C5C7864}"/>
                </c:ext>
              </c:extLst>
            </c:dLbl>
            <c:dLbl>
              <c:idx val="1"/>
              <c:layout>
                <c:manualLayout>
                  <c:x val="0.2063974461642199"/>
                  <c:y val="-0.13292536231419175"/>
                </c:manualLayout>
              </c:layout>
              <c:showLegendKey val="0"/>
              <c:showVal val="0"/>
              <c:showCatName val="1"/>
              <c:showSerName val="0"/>
              <c:showPercent val="1"/>
              <c:showBubbleSize val="0"/>
              <c:extLst>
                <c:ext xmlns:c15="http://schemas.microsoft.com/office/drawing/2012/chart" uri="{CE6537A1-D6FC-4f65-9D91-7224C49458BB}">
                  <c15:layout>
                    <c:manualLayout>
                      <c:w val="0.19379125574762401"/>
                      <c:h val="0.21265100434327899"/>
                    </c:manualLayout>
                  </c15:layout>
                </c:ext>
                <c:ext xmlns:c16="http://schemas.microsoft.com/office/drawing/2014/chart" uri="{C3380CC4-5D6E-409C-BE32-E72D297353CC}">
                  <c16:uniqueId val="{00000003-2553-4F0D-A970-E5AA8C5C7864}"/>
                </c:ext>
              </c:extLst>
            </c:dLbl>
            <c:dLbl>
              <c:idx val="2"/>
              <c:layout>
                <c:manualLayout>
                  <c:x val="2.07240555974409E-2"/>
                  <c:y val="3.9414040966682397E-5"/>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2553-4F0D-A970-E5AA8C5C7864}"/>
                </c:ext>
              </c:extLst>
            </c:dLbl>
            <c:dLbl>
              <c:idx val="3"/>
              <c:layout>
                <c:manualLayout>
                  <c:x val="1.21931234479174E-2"/>
                  <c:y val="2.42320242072885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2553-4F0D-A970-E5AA8C5C7864}"/>
                </c:ext>
              </c:extLst>
            </c:dLbl>
            <c:dLbl>
              <c:idx val="4"/>
              <c:layout>
                <c:manualLayout>
                  <c:x val="1.0946671307849201E-2"/>
                  <c:y val="2.43085717218504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2553-4F0D-A970-E5AA8C5C7864}"/>
                </c:ext>
              </c:extLst>
            </c:dLbl>
            <c:dLbl>
              <c:idx val="5"/>
              <c:layout>
                <c:manualLayout>
                  <c:x val="0.117481176900585"/>
                  <c:y val="3.7031848659003802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B-2553-4F0D-A970-E5AA8C5C7864}"/>
                </c:ext>
              </c:extLst>
            </c:dLbl>
            <c:spPr>
              <a:noFill/>
              <a:ln>
                <a:noFill/>
              </a:ln>
              <a:effectLst/>
            </c:spPr>
            <c:txPr>
              <a:bodyPr rot="0" vert="horz"/>
              <a:lstStyle/>
              <a:p>
                <a:pPr>
                  <a:defRPr>
                    <a:latin typeface="Arial" charset="0"/>
                    <a:ea typeface="Arial" charset="0"/>
                    <a:cs typeface="Arial" charset="0"/>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'5.2'!$H$14:$H$19</c:f>
              <c:strCache>
                <c:ptCount val="6"/>
                <c:pt idx="0">
                  <c:v>Decentralised renewables</c:v>
                </c:pt>
                <c:pt idx="1">
                  <c:v>On-grid renewables</c:v>
                </c:pt>
                <c:pt idx="2">
                  <c:v>Coal</c:v>
                </c:pt>
                <c:pt idx="3">
                  <c:v>Oil</c:v>
                </c:pt>
                <c:pt idx="4">
                  <c:v>Gas</c:v>
                </c:pt>
                <c:pt idx="5">
                  <c:v>Nuclear</c:v>
                </c:pt>
              </c:strCache>
            </c:strRef>
          </c:cat>
          <c:val>
            <c:numRef>
              <c:f>'5.2'!$J$14:$J$19</c:f>
              <c:numCache>
                <c:formatCode>0%</c:formatCode>
                <c:ptCount val="6"/>
                <c:pt idx="0">
                  <c:v>0.51197449856844002</c:v>
                </c:pt>
                <c:pt idx="1">
                  <c:v>0.26236974417908898</c:v>
                </c:pt>
                <c:pt idx="2">
                  <c:v>4.8321394563725799E-2</c:v>
                </c:pt>
                <c:pt idx="3">
                  <c:v>4.8321394563725799E-2</c:v>
                </c:pt>
                <c:pt idx="4">
                  <c:v>7.9375201873304296E-2</c:v>
                </c:pt>
                <c:pt idx="5">
                  <c:v>8.9614853489191001E-3</c:v>
                </c:pt>
              </c:numCache>
            </c:numRef>
          </c:val>
          <c:extLst>
            <c:ext xmlns:c16="http://schemas.microsoft.com/office/drawing/2014/chart" uri="{C3380CC4-5D6E-409C-BE32-E72D297353CC}">
              <c16:uniqueId val="{0000000C-2553-4F0D-A970-E5AA8C5C7864}"/>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sz="1050"/>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6089501312335998"/>
          <c:y val="0.123042784163474"/>
          <c:w val="0.58828565179352599"/>
          <c:h val="0.65094428480204303"/>
        </c:manualLayout>
      </c:layout>
      <c:barChart>
        <c:barDir val="bar"/>
        <c:grouping val="percentStacked"/>
        <c:varyColors val="0"/>
        <c:ser>
          <c:idx val="0"/>
          <c:order val="0"/>
          <c:tx>
            <c:strRef>
              <c:f>'5.3'!$C$13</c:f>
              <c:strCache>
                <c:ptCount val="1"/>
                <c:pt idx="0">
                  <c:v>2017</c:v>
                </c:pt>
              </c:strCache>
            </c:strRef>
          </c:tx>
          <c:spPr>
            <a:solidFill>
              <a:srgbClr val="0C60A9"/>
            </a:solidFill>
            <a:ln>
              <a:noFill/>
            </a:ln>
            <a:effectLst/>
          </c:spPr>
          <c:invertIfNegative val="0"/>
          <c:cat>
            <c:strRef>
              <c:f>'5.3'!$B$14:$B$19</c:f>
              <c:strCache>
                <c:ptCount val="6"/>
                <c:pt idx="0">
                  <c:v>Other developing regions</c:v>
                </c:pt>
                <c:pt idx="1">
                  <c:v>Sub-Saharan Africa</c:v>
                </c:pt>
                <c:pt idx="2">
                  <c:v>Other developing Asia</c:v>
                </c:pt>
                <c:pt idx="3">
                  <c:v>India</c:v>
                </c:pt>
                <c:pt idx="4">
                  <c:v>Latin America</c:v>
                </c:pt>
                <c:pt idx="5">
                  <c:v>World</c:v>
                </c:pt>
              </c:strCache>
            </c:strRef>
          </c:cat>
          <c:val>
            <c:numRef>
              <c:f>'5.3'!$C$14:$C$19</c:f>
              <c:numCache>
                <c:formatCode>0%</c:formatCode>
                <c:ptCount val="6"/>
                <c:pt idx="0">
                  <c:v>0.97073685888496497</c:v>
                </c:pt>
                <c:pt idx="1">
                  <c:v>0.17309938301251901</c:v>
                </c:pt>
                <c:pt idx="2">
                  <c:v>0.60655124273637995</c:v>
                </c:pt>
                <c:pt idx="3">
                  <c:v>0.47489394324927497</c:v>
                </c:pt>
                <c:pt idx="4">
                  <c:v>0.88770964787005202</c:v>
                </c:pt>
                <c:pt idx="5">
                  <c:v>0.64676930076348205</c:v>
                </c:pt>
              </c:numCache>
            </c:numRef>
          </c:val>
          <c:extLst>
            <c:ext xmlns:c16="http://schemas.microsoft.com/office/drawing/2014/chart" uri="{C3380CC4-5D6E-409C-BE32-E72D297353CC}">
              <c16:uniqueId val="{00000000-1C37-4F3A-8EC6-93C22D0BE0E9}"/>
            </c:ext>
          </c:extLst>
        </c:ser>
        <c:ser>
          <c:idx val="1"/>
          <c:order val="1"/>
          <c:tx>
            <c:strRef>
              <c:f>'5.3'!$D$13</c:f>
              <c:strCache>
                <c:ptCount val="1"/>
                <c:pt idx="0">
                  <c:v>2030 New Policies Scenario</c:v>
                </c:pt>
              </c:strCache>
            </c:strRef>
          </c:tx>
          <c:spPr>
            <a:solidFill>
              <a:srgbClr val="0F9BDC"/>
            </a:solidFill>
            <a:ln>
              <a:noFill/>
            </a:ln>
            <a:effectLst/>
          </c:spPr>
          <c:invertIfNegative val="0"/>
          <c:cat>
            <c:strRef>
              <c:f>'5.3'!$B$14:$B$19</c:f>
              <c:strCache>
                <c:ptCount val="6"/>
                <c:pt idx="0">
                  <c:v>Other developing regions</c:v>
                </c:pt>
                <c:pt idx="1">
                  <c:v>Sub-Saharan Africa</c:v>
                </c:pt>
                <c:pt idx="2">
                  <c:v>Other developing Asia</c:v>
                </c:pt>
                <c:pt idx="3">
                  <c:v>India</c:v>
                </c:pt>
                <c:pt idx="4">
                  <c:v>Latin America</c:v>
                </c:pt>
                <c:pt idx="5">
                  <c:v>World</c:v>
                </c:pt>
              </c:strCache>
            </c:strRef>
          </c:cat>
          <c:val>
            <c:numRef>
              <c:f>'5.3'!$D$14:$D$19</c:f>
              <c:numCache>
                <c:formatCode>0%</c:formatCode>
                <c:ptCount val="6"/>
                <c:pt idx="0">
                  <c:v>3.0630100777045998E-3</c:v>
                </c:pt>
                <c:pt idx="1">
                  <c:v>0.21608606055822699</c:v>
                </c:pt>
                <c:pt idx="2">
                  <c:v>0.13343728440563099</c:v>
                </c:pt>
                <c:pt idx="3">
                  <c:v>0.18699773150001001</c:v>
                </c:pt>
                <c:pt idx="4">
                  <c:v>2.6236461696008299E-2</c:v>
                </c:pt>
                <c:pt idx="5">
                  <c:v>9.6251939977404402E-2</c:v>
                </c:pt>
              </c:numCache>
            </c:numRef>
          </c:val>
          <c:extLst>
            <c:ext xmlns:c16="http://schemas.microsoft.com/office/drawing/2014/chart" uri="{C3380CC4-5D6E-409C-BE32-E72D297353CC}">
              <c16:uniqueId val="{00000001-1C37-4F3A-8EC6-93C22D0BE0E9}"/>
            </c:ext>
          </c:extLst>
        </c:ser>
        <c:ser>
          <c:idx val="2"/>
          <c:order val="2"/>
          <c:tx>
            <c:strRef>
              <c:f>'5.3'!$E$13</c:f>
              <c:strCache>
                <c:ptCount val="1"/>
                <c:pt idx="0">
                  <c:v>2030 SDG gap</c:v>
                </c:pt>
              </c:strCache>
            </c:strRef>
          </c:tx>
          <c:spPr>
            <a:pattFill prst="wdUpDiag">
              <a:fgClr>
                <a:schemeClr val="accent1"/>
              </a:fgClr>
              <a:bgClr>
                <a:schemeClr val="bg1"/>
              </a:bgClr>
            </a:pattFill>
            <a:ln>
              <a:noFill/>
            </a:ln>
            <a:effectLst/>
          </c:spPr>
          <c:invertIfNegative val="0"/>
          <c:cat>
            <c:strRef>
              <c:f>'5.3'!$B$14:$B$19</c:f>
              <c:strCache>
                <c:ptCount val="6"/>
                <c:pt idx="0">
                  <c:v>Other developing regions</c:v>
                </c:pt>
                <c:pt idx="1">
                  <c:v>Sub-Saharan Africa</c:v>
                </c:pt>
                <c:pt idx="2">
                  <c:v>Other developing Asia</c:v>
                </c:pt>
                <c:pt idx="3">
                  <c:v>India</c:v>
                </c:pt>
                <c:pt idx="4">
                  <c:v>Latin America</c:v>
                </c:pt>
                <c:pt idx="5">
                  <c:v>World</c:v>
                </c:pt>
              </c:strCache>
            </c:strRef>
          </c:cat>
          <c:val>
            <c:numRef>
              <c:f>'5.3'!$E$14:$E$19</c:f>
              <c:numCache>
                <c:formatCode>0%</c:formatCode>
                <c:ptCount val="6"/>
                <c:pt idx="0">
                  <c:v>2.62001310373303E-2</c:v>
                </c:pt>
                <c:pt idx="1">
                  <c:v>0.61081455642925397</c:v>
                </c:pt>
                <c:pt idx="2">
                  <c:v>0.26001147285798898</c:v>
                </c:pt>
                <c:pt idx="3">
                  <c:v>0.33810832525071499</c:v>
                </c:pt>
                <c:pt idx="4">
                  <c:v>8.6053890433939698E-2</c:v>
                </c:pt>
                <c:pt idx="5">
                  <c:v>0.25697875925911401</c:v>
                </c:pt>
              </c:numCache>
            </c:numRef>
          </c:val>
          <c:extLst>
            <c:ext xmlns:c16="http://schemas.microsoft.com/office/drawing/2014/chart" uri="{C3380CC4-5D6E-409C-BE32-E72D297353CC}">
              <c16:uniqueId val="{00000002-1C37-4F3A-8EC6-93C22D0BE0E9}"/>
            </c:ext>
          </c:extLst>
        </c:ser>
        <c:dLbls>
          <c:showLegendKey val="0"/>
          <c:showVal val="0"/>
          <c:showCatName val="0"/>
          <c:showSerName val="0"/>
          <c:showPercent val="0"/>
          <c:showBubbleSize val="0"/>
        </c:dLbls>
        <c:gapWidth val="74"/>
        <c:overlap val="100"/>
        <c:axId val="124294656"/>
        <c:axId val="124296192"/>
      </c:barChart>
      <c:catAx>
        <c:axId val="1242946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latin typeface="Arial" charset="0"/>
                <a:ea typeface="Arial" charset="0"/>
                <a:cs typeface="Arial" charset="0"/>
              </a:defRPr>
            </a:pPr>
            <a:endParaRPr lang="en-US"/>
          </a:p>
        </c:txPr>
        <c:crossAx val="124296192"/>
        <c:crosses val="autoZero"/>
        <c:auto val="1"/>
        <c:lblAlgn val="ctr"/>
        <c:lblOffset val="100"/>
        <c:noMultiLvlLbl val="0"/>
      </c:catAx>
      <c:valAx>
        <c:axId val="124296192"/>
        <c:scaling>
          <c:orientation val="minMax"/>
          <c:max val="1"/>
          <c:min val="0"/>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vert="horz"/>
          <a:lstStyle/>
          <a:p>
            <a:pPr>
              <a:defRPr>
                <a:latin typeface="Arial" charset="0"/>
                <a:ea typeface="Arial" charset="0"/>
                <a:cs typeface="Arial" charset="0"/>
              </a:defRPr>
            </a:pPr>
            <a:endParaRPr lang="en-US"/>
          </a:p>
        </c:txPr>
        <c:crossAx val="124294656"/>
        <c:crosses val="autoZero"/>
        <c:crossBetween val="between"/>
        <c:majorUnit val="0.25"/>
      </c:valAx>
      <c:spPr>
        <a:noFill/>
        <a:ln>
          <a:noFill/>
        </a:ln>
        <a:effectLst/>
      </c:spPr>
    </c:plotArea>
    <c:legend>
      <c:legendPos val="b"/>
      <c:overlay val="0"/>
      <c:spPr>
        <a:noFill/>
        <a:ln>
          <a:noFill/>
        </a:ln>
        <a:effectLst/>
      </c:spPr>
      <c:txPr>
        <a:bodyPr rot="0" vert="horz"/>
        <a:lstStyle/>
        <a:p>
          <a:pPr>
            <a:defRPr>
              <a:latin typeface="Arial" charset="0"/>
              <a:ea typeface="Arial" charset="0"/>
              <a:cs typeface="Arial"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05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400667899287881"/>
          <c:y val="0.15004993405539105"/>
          <c:w val="0.68472128749796524"/>
          <c:h val="0.68625920112207806"/>
        </c:manualLayout>
      </c:layout>
      <c:pieChart>
        <c:varyColors val="1"/>
        <c:ser>
          <c:idx val="0"/>
          <c:order val="0"/>
          <c:spPr>
            <a:ln w="12700" cmpd="sng">
              <a:solidFill>
                <a:schemeClr val="bg1"/>
              </a:solidFill>
            </a:ln>
          </c:spPr>
          <c:explosion val="1"/>
          <c:dPt>
            <c:idx val="0"/>
            <c:bubble3D val="0"/>
            <c:spPr>
              <a:solidFill>
                <a:srgbClr val="0C60A9"/>
              </a:solidFill>
              <a:ln w="12700" cmpd="sng">
                <a:solidFill>
                  <a:schemeClr val="bg1"/>
                </a:solidFill>
              </a:ln>
            </c:spPr>
            <c:extLst>
              <c:ext xmlns:c16="http://schemas.microsoft.com/office/drawing/2014/chart" uri="{C3380CC4-5D6E-409C-BE32-E72D297353CC}">
                <c16:uniqueId val="{00000001-0076-4167-9C97-0F7244547247}"/>
              </c:ext>
            </c:extLst>
          </c:dPt>
          <c:dPt>
            <c:idx val="1"/>
            <c:bubble3D val="0"/>
            <c:spPr>
              <a:solidFill>
                <a:srgbClr val="F79646"/>
              </a:solidFill>
              <a:ln w="12700" cmpd="sng">
                <a:solidFill>
                  <a:schemeClr val="bg1"/>
                </a:solidFill>
              </a:ln>
            </c:spPr>
            <c:extLst>
              <c:ext xmlns:c16="http://schemas.microsoft.com/office/drawing/2014/chart" uri="{C3380CC4-5D6E-409C-BE32-E72D297353CC}">
                <c16:uniqueId val="{00000003-0076-4167-9C97-0F7244547247}"/>
              </c:ext>
            </c:extLst>
          </c:dPt>
          <c:dPt>
            <c:idx val="2"/>
            <c:bubble3D val="0"/>
            <c:spPr>
              <a:solidFill>
                <a:srgbClr val="AECB43"/>
              </a:solidFill>
              <a:ln w="12700" cmpd="sng">
                <a:solidFill>
                  <a:schemeClr val="bg1"/>
                </a:solidFill>
              </a:ln>
            </c:spPr>
            <c:extLst>
              <c:ext xmlns:c16="http://schemas.microsoft.com/office/drawing/2014/chart" uri="{C3380CC4-5D6E-409C-BE32-E72D297353CC}">
                <c16:uniqueId val="{00000005-0076-4167-9C97-0F7244547247}"/>
              </c:ext>
            </c:extLst>
          </c:dPt>
          <c:dPt>
            <c:idx val="3"/>
            <c:bubble3D val="0"/>
            <c:spPr>
              <a:solidFill>
                <a:srgbClr val="0F9BDC"/>
              </a:solidFill>
              <a:ln w="12700" cmpd="sng">
                <a:solidFill>
                  <a:schemeClr val="bg1"/>
                </a:solidFill>
              </a:ln>
            </c:spPr>
            <c:extLst>
              <c:ext xmlns:c16="http://schemas.microsoft.com/office/drawing/2014/chart" uri="{C3380CC4-5D6E-409C-BE32-E72D297353CC}">
                <c16:uniqueId val="{00000007-0076-4167-9C97-0F7244547247}"/>
              </c:ext>
            </c:extLst>
          </c:dPt>
          <c:dPt>
            <c:idx val="4"/>
            <c:bubble3D val="0"/>
            <c:spPr>
              <a:solidFill>
                <a:srgbClr val="F7D555"/>
              </a:solidFill>
              <a:ln w="12700" cmpd="sng">
                <a:solidFill>
                  <a:schemeClr val="bg1"/>
                </a:solidFill>
              </a:ln>
            </c:spPr>
            <c:extLst>
              <c:ext xmlns:c16="http://schemas.microsoft.com/office/drawing/2014/chart" uri="{C3380CC4-5D6E-409C-BE32-E72D297353CC}">
                <c16:uniqueId val="{00000009-0076-4167-9C97-0F7244547247}"/>
              </c:ext>
            </c:extLst>
          </c:dPt>
          <c:dPt>
            <c:idx val="5"/>
            <c:bubble3D val="0"/>
            <c:spPr>
              <a:solidFill>
                <a:srgbClr val="DDD9C3"/>
              </a:solidFill>
              <a:ln w="12700" cmpd="sng">
                <a:solidFill>
                  <a:schemeClr val="bg1"/>
                </a:solidFill>
              </a:ln>
            </c:spPr>
            <c:extLst>
              <c:ext xmlns:c16="http://schemas.microsoft.com/office/drawing/2014/chart" uri="{C3380CC4-5D6E-409C-BE32-E72D297353CC}">
                <c16:uniqueId val="{0000000B-0076-4167-9C97-0F7244547247}"/>
              </c:ext>
            </c:extLst>
          </c:dPt>
          <c:dPt>
            <c:idx val="6"/>
            <c:bubble3D val="0"/>
            <c:spPr>
              <a:solidFill>
                <a:schemeClr val="accent6">
                  <a:lumMod val="75000"/>
                </a:schemeClr>
              </a:solidFill>
              <a:ln w="12700" cmpd="sng">
                <a:solidFill>
                  <a:schemeClr val="bg1"/>
                </a:solidFill>
              </a:ln>
            </c:spPr>
            <c:extLst>
              <c:ext xmlns:c16="http://schemas.microsoft.com/office/drawing/2014/chart" uri="{C3380CC4-5D6E-409C-BE32-E72D297353CC}">
                <c16:uniqueId val="{0000000D-0076-4167-9C97-0F7244547247}"/>
              </c:ext>
            </c:extLst>
          </c:dPt>
          <c:dPt>
            <c:idx val="7"/>
            <c:bubble3D val="0"/>
            <c:spPr>
              <a:solidFill>
                <a:srgbClr val="FFC000"/>
              </a:solidFill>
              <a:ln w="12700" cmpd="sng">
                <a:solidFill>
                  <a:schemeClr val="bg1"/>
                </a:solidFill>
              </a:ln>
            </c:spPr>
            <c:extLst>
              <c:ext xmlns:c16="http://schemas.microsoft.com/office/drawing/2014/chart" uri="{C3380CC4-5D6E-409C-BE32-E72D297353CC}">
                <c16:uniqueId val="{0000000F-0076-4167-9C97-0F7244547247}"/>
              </c:ext>
            </c:extLst>
          </c:dPt>
          <c:dPt>
            <c:idx val="8"/>
            <c:bubble3D val="0"/>
            <c:spPr>
              <a:solidFill>
                <a:schemeClr val="bg2">
                  <a:lumMod val="90000"/>
                </a:schemeClr>
              </a:solidFill>
              <a:ln w="12700" cmpd="sng">
                <a:solidFill>
                  <a:schemeClr val="bg1"/>
                </a:solidFill>
              </a:ln>
            </c:spPr>
            <c:extLst>
              <c:ext xmlns:c16="http://schemas.microsoft.com/office/drawing/2014/chart" uri="{C3380CC4-5D6E-409C-BE32-E72D297353CC}">
                <c16:uniqueId val="{00000011-0076-4167-9C97-0F7244547247}"/>
              </c:ext>
            </c:extLst>
          </c:dPt>
          <c:dPt>
            <c:idx val="9"/>
            <c:bubble3D val="0"/>
            <c:spPr>
              <a:solidFill>
                <a:schemeClr val="bg2">
                  <a:lumMod val="75000"/>
                </a:schemeClr>
              </a:solidFill>
              <a:ln w="12700" cmpd="sng">
                <a:solidFill>
                  <a:schemeClr val="bg1"/>
                </a:solidFill>
              </a:ln>
            </c:spPr>
            <c:extLst>
              <c:ext xmlns:c16="http://schemas.microsoft.com/office/drawing/2014/chart" uri="{C3380CC4-5D6E-409C-BE32-E72D297353CC}">
                <c16:uniqueId val="{00000013-0076-4167-9C97-0F7244547247}"/>
              </c:ext>
            </c:extLst>
          </c:dPt>
          <c:dLbls>
            <c:dLbl>
              <c:idx val="0"/>
              <c:layout>
                <c:manualLayout>
                  <c:x val="-0.19924912959287064"/>
                  <c:y val="0.1590131046076607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0076-4167-9C97-0F7244547247}"/>
                </c:ext>
              </c:extLst>
            </c:dLbl>
            <c:dLbl>
              <c:idx val="1"/>
              <c:layout>
                <c:manualLayout>
                  <c:x val="-0.19504590744650618"/>
                  <c:y val="-0.20149738245712084"/>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0076-4167-9C97-0F7244547247}"/>
                </c:ext>
              </c:extLst>
            </c:dLbl>
            <c:dLbl>
              <c:idx val="2"/>
              <c:layout>
                <c:manualLayout>
                  <c:x val="0.10788371409342812"/>
                  <c:y val="-2.4845883202707305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7191263614916822"/>
                      <c:h val="0.13858808224310901"/>
                    </c:manualLayout>
                  </c15:layout>
                </c:ext>
                <c:ext xmlns:c16="http://schemas.microsoft.com/office/drawing/2014/chart" uri="{C3380CC4-5D6E-409C-BE32-E72D297353CC}">
                  <c16:uniqueId val="{00000005-0076-4167-9C97-0F7244547247}"/>
                </c:ext>
              </c:extLst>
            </c:dLbl>
            <c:dLbl>
              <c:idx val="3"/>
              <c:layout>
                <c:manualLayout>
                  <c:x val="0.21999525011601379"/>
                  <c:y val="0.10358280271741099"/>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5751265218458219"/>
                      <c:h val="0.24267073011294535"/>
                    </c:manualLayout>
                  </c15:layout>
                </c:ext>
                <c:ext xmlns:c16="http://schemas.microsoft.com/office/drawing/2014/chart" uri="{C3380CC4-5D6E-409C-BE32-E72D297353CC}">
                  <c16:uniqueId val="{00000007-0076-4167-9C97-0F7244547247}"/>
                </c:ext>
              </c:extLst>
            </c:dLbl>
            <c:dLbl>
              <c:idx val="4"/>
              <c:layout>
                <c:manualLayout>
                  <c:x val="1.7916841800922765E-2"/>
                  <c:y val="-9.8786028691764446E-3"/>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22724368241133752"/>
                      <c:h val="4.1986611402862348E-2"/>
                    </c:manualLayout>
                  </c15:layout>
                </c:ext>
                <c:ext xmlns:c16="http://schemas.microsoft.com/office/drawing/2014/chart" uri="{C3380CC4-5D6E-409C-BE32-E72D297353CC}">
                  <c16:uniqueId val="{00000009-0076-4167-9C97-0F7244547247}"/>
                </c:ext>
              </c:extLst>
            </c:dLbl>
            <c:dLbl>
              <c:idx val="5"/>
              <c:dLblPos val="inEnd"/>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B-0076-4167-9C97-0F7244547247}"/>
                </c:ext>
              </c:extLst>
            </c:dLbl>
            <c:dLbl>
              <c:idx val="6"/>
              <c:dLblPos val="inEnd"/>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D-0076-4167-9C97-0F7244547247}"/>
                </c:ext>
              </c:extLst>
            </c:dLbl>
            <c:dLbl>
              <c:idx val="7"/>
              <c:dLblPos val="inEnd"/>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F-0076-4167-9C97-0F7244547247}"/>
                </c:ext>
              </c:extLst>
            </c:dLbl>
            <c:dLbl>
              <c:idx val="8"/>
              <c:dLblPos val="inEnd"/>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1-0076-4167-9C97-0F7244547247}"/>
                </c:ext>
              </c:extLst>
            </c:dLbl>
            <c:dLbl>
              <c:idx val="9"/>
              <c:dLblPos val="inEnd"/>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3-0076-4167-9C97-0F7244547247}"/>
                </c:ext>
              </c:extLst>
            </c:dLbl>
            <c:spPr>
              <a:noFill/>
              <a:ln>
                <a:noFill/>
              </a:ln>
              <a:effectLst/>
            </c:spPr>
            <c:txPr>
              <a:bodyPr/>
              <a:lstStyle/>
              <a:p>
                <a:pPr>
                  <a:defRPr sz="1050" b="0">
                    <a:latin typeface="Arial" charset="0"/>
                    <a:ea typeface="Arial" charset="0"/>
                    <a:cs typeface="Arial" charset="0"/>
                  </a:defRPr>
                </a:pPr>
                <a:endParaRPr lang="en-US"/>
              </a:p>
            </c:txPr>
            <c:dLblPos val="inEnd"/>
            <c:showLegendKey val="0"/>
            <c:showVal val="0"/>
            <c:showCatName val="1"/>
            <c:showSerName val="0"/>
            <c:showPercent val="1"/>
            <c:showBubbleSize val="0"/>
            <c:separator> </c:separator>
            <c:showLeaderLines val="0"/>
            <c:extLst>
              <c:ext xmlns:c15="http://schemas.microsoft.com/office/drawing/2012/chart" uri="{CE6537A1-D6FC-4f65-9D91-7224C49458BB}"/>
            </c:extLst>
          </c:dLbls>
          <c:cat>
            <c:strRef>
              <c:f>'5.3'!$H$14:$H$18</c:f>
              <c:strCache>
                <c:ptCount val="5"/>
                <c:pt idx="0">
                  <c:v>Gas</c:v>
                </c:pt>
                <c:pt idx="1">
                  <c:v>LPG and kerosene</c:v>
                </c:pt>
                <c:pt idx="2">
                  <c:v>Electricity</c:v>
                </c:pt>
                <c:pt idx="3">
                  <c:v>Improved biomass cookstoves</c:v>
                </c:pt>
                <c:pt idx="4">
                  <c:v>Other</c:v>
                </c:pt>
              </c:strCache>
            </c:strRef>
          </c:cat>
          <c:val>
            <c:numRef>
              <c:f>'5.3'!$I$14:$I$18</c:f>
              <c:numCache>
                <c:formatCode>0.00</c:formatCode>
                <c:ptCount val="5"/>
                <c:pt idx="0">
                  <c:v>92.368254300000004</c:v>
                </c:pt>
                <c:pt idx="1">
                  <c:v>93.859424700000005</c:v>
                </c:pt>
                <c:pt idx="2">
                  <c:v>38.609864000000002</c:v>
                </c:pt>
                <c:pt idx="3">
                  <c:v>122.6635153</c:v>
                </c:pt>
                <c:pt idx="4">
                  <c:v>10.67867539969995</c:v>
                </c:pt>
              </c:numCache>
            </c:numRef>
          </c:val>
          <c:extLst>
            <c:ext xmlns:c16="http://schemas.microsoft.com/office/drawing/2014/chart" uri="{C3380CC4-5D6E-409C-BE32-E72D297353CC}">
              <c16:uniqueId val="{00000014-0076-4167-9C97-0F7244547247}"/>
            </c:ext>
          </c:extLst>
        </c:ser>
        <c:dLbls>
          <c:dLblPos val="outEnd"/>
          <c:showLegendKey val="0"/>
          <c:showVal val="0"/>
          <c:showCatName val="1"/>
          <c:showSerName val="0"/>
          <c:showPercent val="1"/>
          <c:showBubbleSize val="0"/>
          <c:showLeaderLines val="0"/>
        </c:dLbls>
        <c:firstSliceAng val="0"/>
      </c:pieChart>
      <c:spPr>
        <a:noFill/>
        <a:ln>
          <a:noFill/>
        </a:ln>
      </c:spPr>
    </c:plotArea>
    <c:plotVisOnly val="1"/>
    <c:dispBlanksAs val="zero"/>
    <c:showDLblsOverMax val="0"/>
  </c:chart>
  <c:spPr>
    <a:noFill/>
    <a:ln>
      <a:noFill/>
    </a:ln>
  </c:spPr>
  <c:txPr>
    <a:bodyPr/>
    <a:lstStyle/>
    <a:p>
      <a:pPr>
        <a:defRPr sz="1050" b="0" i="0">
          <a:latin typeface="+mn-lt"/>
          <a:cs typeface="Arial" pitchFamily="34" charset="0"/>
        </a:defRPr>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1" y="1"/>
            <a:ext cx="4236569" cy="33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t" anchorCtr="0" compatLnSpc="1">
            <a:prstTxWarp prst="textNoShape">
              <a:avLst/>
            </a:prstTxWarp>
          </a:bodyPr>
          <a:lstStyle>
            <a:lvl1pPr>
              <a:defRPr>
                <a:solidFill>
                  <a:schemeClr val="tx1"/>
                </a:solidFill>
                <a:latin typeface="Arial" charset="0"/>
              </a:defRPr>
            </a:lvl1pPr>
          </a:lstStyle>
          <a:p>
            <a:endParaRPr lang="en-GB" altLang="en-US"/>
          </a:p>
        </p:txBody>
      </p:sp>
      <p:sp>
        <p:nvSpPr>
          <p:cNvPr id="37891" name="Rectangle 3"/>
          <p:cNvSpPr>
            <a:spLocks noGrp="1" noChangeArrowheads="1"/>
          </p:cNvSpPr>
          <p:nvPr>
            <p:ph type="dt" sz="quarter" idx="1"/>
          </p:nvPr>
        </p:nvSpPr>
        <p:spPr bwMode="auto">
          <a:xfrm>
            <a:off x="5535390" y="1"/>
            <a:ext cx="4236569" cy="33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t" anchorCtr="0" compatLnSpc="1">
            <a:prstTxWarp prst="textNoShape">
              <a:avLst/>
            </a:prstTxWarp>
          </a:bodyPr>
          <a:lstStyle>
            <a:lvl1pPr algn="r">
              <a:defRPr>
                <a:solidFill>
                  <a:schemeClr val="tx1"/>
                </a:solidFill>
                <a:latin typeface="Arial" charset="0"/>
              </a:defRPr>
            </a:lvl1pPr>
          </a:lstStyle>
          <a:p>
            <a:endParaRPr lang="en-GB" altLang="en-US"/>
          </a:p>
        </p:txBody>
      </p:sp>
      <p:sp>
        <p:nvSpPr>
          <p:cNvPr id="37892" name="Rectangle 4"/>
          <p:cNvSpPr>
            <a:spLocks noGrp="1" noChangeArrowheads="1"/>
          </p:cNvSpPr>
          <p:nvPr>
            <p:ph type="ftr" sz="quarter" idx="2"/>
          </p:nvPr>
        </p:nvSpPr>
        <p:spPr bwMode="auto">
          <a:xfrm>
            <a:off x="1" y="6386969"/>
            <a:ext cx="4236569" cy="336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b" anchorCtr="0" compatLnSpc="1">
            <a:prstTxWarp prst="textNoShape">
              <a:avLst/>
            </a:prstTxWarp>
          </a:bodyPr>
          <a:lstStyle>
            <a:lvl1pPr>
              <a:defRPr>
                <a:solidFill>
                  <a:schemeClr val="tx1"/>
                </a:solidFill>
                <a:latin typeface="Arial" charset="0"/>
              </a:defRPr>
            </a:lvl1pPr>
          </a:lstStyle>
          <a:p>
            <a:endParaRPr lang="en-GB" altLang="en-US"/>
          </a:p>
        </p:txBody>
      </p:sp>
      <p:sp>
        <p:nvSpPr>
          <p:cNvPr id="37893" name="Rectangle 5"/>
          <p:cNvSpPr>
            <a:spLocks noGrp="1" noChangeArrowheads="1"/>
          </p:cNvSpPr>
          <p:nvPr>
            <p:ph type="sldNum" sz="quarter" idx="3"/>
          </p:nvPr>
        </p:nvSpPr>
        <p:spPr bwMode="auto">
          <a:xfrm>
            <a:off x="5535390" y="6386969"/>
            <a:ext cx="4236569" cy="336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b" anchorCtr="0" compatLnSpc="1">
            <a:prstTxWarp prst="textNoShape">
              <a:avLst/>
            </a:prstTxWarp>
          </a:bodyPr>
          <a:lstStyle>
            <a:lvl1pPr algn="r">
              <a:defRPr>
                <a:solidFill>
                  <a:schemeClr val="tx1"/>
                </a:solidFill>
                <a:latin typeface="Arial" charset="0"/>
              </a:defRPr>
            </a:lvl1pPr>
          </a:lstStyle>
          <a:p>
            <a:fld id="{2E8B5E44-53B3-41D6-B2E4-E65C7BE882E3}" type="slidenum">
              <a:rPr lang="en-GB" altLang="en-US"/>
              <a:pPr/>
              <a:t>‹#›</a:t>
            </a:fld>
            <a:endParaRPr lang="en-GB" altLang="en-US"/>
          </a:p>
        </p:txBody>
      </p:sp>
    </p:spTree>
    <p:extLst>
      <p:ext uri="{BB962C8B-B14F-4D97-AF65-F5344CB8AC3E}">
        <p14:creationId xmlns:p14="http://schemas.microsoft.com/office/powerpoint/2010/main" val="16729353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1"/>
            <a:ext cx="4236569" cy="33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t" anchorCtr="0" compatLnSpc="1">
            <a:prstTxWarp prst="textNoShape">
              <a:avLst/>
            </a:prstTxWarp>
          </a:bodyPr>
          <a:lstStyle>
            <a:lvl1pPr>
              <a:defRPr>
                <a:solidFill>
                  <a:schemeClr val="tx1"/>
                </a:solidFill>
                <a:latin typeface="Arial" charset="0"/>
              </a:defRPr>
            </a:lvl1pPr>
          </a:lstStyle>
          <a:p>
            <a:endParaRPr lang="en-GB" altLang="en-US"/>
          </a:p>
        </p:txBody>
      </p:sp>
      <p:sp>
        <p:nvSpPr>
          <p:cNvPr id="36867" name="Rectangle 3"/>
          <p:cNvSpPr>
            <a:spLocks noGrp="1" noChangeArrowheads="1"/>
          </p:cNvSpPr>
          <p:nvPr>
            <p:ph type="dt" idx="1"/>
          </p:nvPr>
        </p:nvSpPr>
        <p:spPr bwMode="auto">
          <a:xfrm>
            <a:off x="5535390" y="1"/>
            <a:ext cx="4236569" cy="33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t" anchorCtr="0" compatLnSpc="1">
            <a:prstTxWarp prst="textNoShape">
              <a:avLst/>
            </a:prstTxWarp>
          </a:bodyPr>
          <a:lstStyle>
            <a:lvl1pPr algn="r">
              <a:defRPr>
                <a:solidFill>
                  <a:schemeClr val="tx1"/>
                </a:solidFill>
                <a:latin typeface="Arial" charset="0"/>
              </a:defRPr>
            </a:lvl1pPr>
          </a:lstStyle>
          <a:p>
            <a:endParaRPr lang="en-GB" altLang="en-US"/>
          </a:p>
        </p:txBody>
      </p:sp>
      <p:sp>
        <p:nvSpPr>
          <p:cNvPr id="36868" name="Rectangle 4"/>
          <p:cNvSpPr>
            <a:spLocks noGrp="1" noRot="1" noChangeAspect="1" noChangeArrowheads="1" noTextEdit="1"/>
          </p:cNvSpPr>
          <p:nvPr>
            <p:ph type="sldImg" idx="2"/>
          </p:nvPr>
        </p:nvSpPr>
        <p:spPr bwMode="auto">
          <a:xfrm>
            <a:off x="3206750" y="504825"/>
            <a:ext cx="3362325" cy="25209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976971" y="3194023"/>
            <a:ext cx="7820302" cy="3026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36870" name="Rectangle 6"/>
          <p:cNvSpPr>
            <a:spLocks noGrp="1" noChangeArrowheads="1"/>
          </p:cNvSpPr>
          <p:nvPr>
            <p:ph type="ftr" sz="quarter" idx="4"/>
          </p:nvPr>
        </p:nvSpPr>
        <p:spPr bwMode="auto">
          <a:xfrm>
            <a:off x="1" y="6386969"/>
            <a:ext cx="4236569" cy="336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b" anchorCtr="0" compatLnSpc="1">
            <a:prstTxWarp prst="textNoShape">
              <a:avLst/>
            </a:prstTxWarp>
          </a:bodyPr>
          <a:lstStyle>
            <a:lvl1pPr>
              <a:defRPr>
                <a:solidFill>
                  <a:schemeClr val="tx1"/>
                </a:solidFill>
                <a:latin typeface="Arial" charset="0"/>
              </a:defRPr>
            </a:lvl1pPr>
          </a:lstStyle>
          <a:p>
            <a:endParaRPr lang="en-GB" altLang="en-US"/>
          </a:p>
        </p:txBody>
      </p:sp>
      <p:sp>
        <p:nvSpPr>
          <p:cNvPr id="36871" name="Rectangle 7"/>
          <p:cNvSpPr>
            <a:spLocks noGrp="1" noChangeArrowheads="1"/>
          </p:cNvSpPr>
          <p:nvPr>
            <p:ph type="sldNum" sz="quarter" idx="5"/>
          </p:nvPr>
        </p:nvSpPr>
        <p:spPr bwMode="auto">
          <a:xfrm>
            <a:off x="5535390" y="6386969"/>
            <a:ext cx="4236569" cy="336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1" rIns="89782" bIns="44891" numCol="1" anchor="b" anchorCtr="0" compatLnSpc="1">
            <a:prstTxWarp prst="textNoShape">
              <a:avLst/>
            </a:prstTxWarp>
          </a:bodyPr>
          <a:lstStyle>
            <a:lvl1pPr algn="r">
              <a:defRPr>
                <a:solidFill>
                  <a:schemeClr val="tx1"/>
                </a:solidFill>
                <a:latin typeface="Arial" charset="0"/>
              </a:defRPr>
            </a:lvl1pPr>
          </a:lstStyle>
          <a:p>
            <a:fld id="{A730940B-3F77-4A38-8B5C-89A07CE8893B}" type="slidenum">
              <a:rPr lang="en-GB" altLang="en-US"/>
              <a:pPr/>
              <a:t>‹#›</a:t>
            </a:fld>
            <a:endParaRPr lang="en-GB" altLang="en-US"/>
          </a:p>
        </p:txBody>
      </p:sp>
    </p:spTree>
    <p:extLst>
      <p:ext uri="{BB962C8B-B14F-4D97-AF65-F5344CB8AC3E}">
        <p14:creationId xmlns:p14="http://schemas.microsoft.com/office/powerpoint/2010/main" val="17337468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1</a:t>
            </a:fld>
            <a:endParaRPr lang="en-GB" altLang="en-US"/>
          </a:p>
        </p:txBody>
      </p:sp>
    </p:spTree>
    <p:extLst>
      <p:ext uri="{BB962C8B-B14F-4D97-AF65-F5344CB8AC3E}">
        <p14:creationId xmlns:p14="http://schemas.microsoft.com/office/powerpoint/2010/main" val="623977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Projected progress in the IEA Stated Policies Scenario is most rapid in </a:t>
            </a:r>
            <a:r>
              <a:rPr lang="en-US" sz="1200" b="0" i="0" u="sng" strike="noStrike" kern="1200" baseline="0" dirty="0" smtClean="0">
                <a:solidFill>
                  <a:schemeClr val="tx1"/>
                </a:solidFill>
                <a:latin typeface="Arial" charset="0"/>
                <a:ea typeface="+mn-ea"/>
                <a:cs typeface="+mn-cs"/>
              </a:rPr>
              <a:t>East Africa</a:t>
            </a:r>
            <a:r>
              <a:rPr lang="en-US" sz="1200" b="0" i="0" u="none" strike="noStrike" kern="1200" baseline="0" dirty="0" smtClean="0">
                <a:solidFill>
                  <a:schemeClr val="tx1"/>
                </a:solidFill>
                <a:latin typeface="Arial" charset="0"/>
                <a:ea typeface="+mn-ea"/>
                <a:cs typeface="+mn-cs"/>
              </a:rPr>
              <a:t>, as it moves from a regional access rate of 43% today to more than 70% by 2030.</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Progress is also made in </a:t>
            </a:r>
            <a:r>
              <a:rPr lang="en-US" sz="1200" b="0" i="0" u="sng" strike="noStrike" kern="1200" baseline="0" dirty="0" smtClean="0">
                <a:solidFill>
                  <a:schemeClr val="tx1"/>
                </a:solidFill>
                <a:latin typeface="Arial" charset="0"/>
                <a:ea typeface="+mn-ea"/>
                <a:cs typeface="+mn-cs"/>
              </a:rPr>
              <a:t>West Africa </a:t>
            </a:r>
            <a:r>
              <a:rPr lang="en-US" sz="1200" b="0" i="0" u="none" strike="noStrike" kern="1200" baseline="0" dirty="0" smtClean="0">
                <a:solidFill>
                  <a:schemeClr val="tx1"/>
                </a:solidFill>
                <a:latin typeface="Arial" charset="0"/>
                <a:ea typeface="+mn-ea"/>
                <a:cs typeface="+mn-cs"/>
              </a:rPr>
              <a:t>and </a:t>
            </a:r>
            <a:r>
              <a:rPr lang="en-US" sz="1200" b="0" i="0" u="sng" strike="noStrike" kern="1200" baseline="0" dirty="0" smtClean="0">
                <a:solidFill>
                  <a:schemeClr val="tx1"/>
                </a:solidFill>
                <a:latin typeface="Arial" charset="0"/>
                <a:ea typeface="+mn-ea"/>
                <a:cs typeface="+mn-cs"/>
              </a:rPr>
              <a:t>Southern Africa</a:t>
            </a:r>
            <a:r>
              <a:rPr lang="en-US" sz="1200" b="0" i="0" u="none" strike="noStrike" kern="1200" baseline="0" dirty="0" smtClean="0">
                <a:solidFill>
                  <a:schemeClr val="tx1"/>
                </a:solidFill>
                <a:latin typeface="Arial" charset="0"/>
                <a:ea typeface="+mn-ea"/>
                <a:cs typeface="+mn-cs"/>
              </a:rPr>
              <a:t>, where the regional access rates reach over 60% by 2030.</a:t>
            </a:r>
          </a:p>
          <a:p>
            <a:pPr marL="171450" indent="-171450">
              <a:buFont typeface="Arial" panose="020B0604020202020204" pitchFamily="34" charset="0"/>
              <a:buChar char="•"/>
            </a:pPr>
            <a:r>
              <a:rPr lang="en-US" sz="1200" b="0" i="0" u="sng" strike="noStrike" kern="1200" baseline="0" dirty="0" smtClean="0">
                <a:solidFill>
                  <a:schemeClr val="tx1"/>
                </a:solidFill>
                <a:latin typeface="Arial" charset="0"/>
                <a:ea typeface="+mn-ea"/>
                <a:cs typeface="+mn-cs"/>
              </a:rPr>
              <a:t>Kenya, Ethiopia, Rwanda, South Africa. Ghana and Senegal </a:t>
            </a:r>
            <a:r>
              <a:rPr lang="en-US" sz="1200" b="0" i="0" u="none" strike="noStrike" kern="1200" baseline="0" dirty="0" smtClean="0">
                <a:solidFill>
                  <a:schemeClr val="tx1"/>
                </a:solidFill>
                <a:latin typeface="Arial" charset="0"/>
                <a:ea typeface="+mn-ea"/>
                <a:cs typeface="+mn-cs"/>
              </a:rPr>
              <a:t>are all set to achieve universal access before 2030.</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Strong efforts in </a:t>
            </a:r>
            <a:r>
              <a:rPr lang="en-US" sz="1200" b="0" i="0" u="sng" strike="noStrike" kern="1200" baseline="0" dirty="0" smtClean="0">
                <a:solidFill>
                  <a:schemeClr val="tx1"/>
                </a:solidFill>
                <a:latin typeface="Arial" charset="0"/>
                <a:ea typeface="+mn-ea"/>
                <a:cs typeface="+mn-cs"/>
              </a:rPr>
              <a:t>Nigeria</a:t>
            </a:r>
            <a:r>
              <a:rPr lang="en-US" sz="1200" b="0" i="0" u="none" strike="noStrike" kern="1200" baseline="0" dirty="0" smtClean="0">
                <a:solidFill>
                  <a:schemeClr val="tx1"/>
                </a:solidFill>
                <a:latin typeface="Arial" charset="0"/>
                <a:ea typeface="+mn-ea"/>
                <a:cs typeface="+mn-cs"/>
              </a:rPr>
              <a:t> and </a:t>
            </a:r>
            <a:r>
              <a:rPr lang="en-US" sz="1200" b="0" i="0" u="sng" strike="noStrike" kern="1200" baseline="0" dirty="0" smtClean="0">
                <a:solidFill>
                  <a:schemeClr val="tx1"/>
                </a:solidFill>
                <a:latin typeface="Arial" charset="0"/>
                <a:ea typeface="+mn-ea"/>
                <a:cs typeface="+mn-cs"/>
              </a:rPr>
              <a:t>Côte d’Ivoire </a:t>
            </a:r>
            <a:r>
              <a:rPr lang="en-US" sz="1200" b="0" i="0" u="none" strike="noStrike" kern="1200" baseline="0" dirty="0" smtClean="0">
                <a:solidFill>
                  <a:schemeClr val="tx1"/>
                </a:solidFill>
                <a:latin typeface="Arial" charset="0"/>
                <a:ea typeface="+mn-ea"/>
                <a:cs typeface="+mn-cs"/>
              </a:rPr>
              <a:t>result in their rates of access increasing to 80% and more than 90% respectively by 2030.</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Countries across </a:t>
            </a:r>
            <a:r>
              <a:rPr lang="en-US" sz="1200" b="0" i="0" u="sng" strike="noStrike" kern="1200" baseline="0" dirty="0" smtClean="0">
                <a:solidFill>
                  <a:schemeClr val="tx1"/>
                </a:solidFill>
                <a:latin typeface="Arial" charset="0"/>
                <a:ea typeface="+mn-ea"/>
                <a:cs typeface="+mn-cs"/>
              </a:rPr>
              <a:t>Central Africa </a:t>
            </a:r>
            <a:r>
              <a:rPr lang="en-US" sz="1200" b="0" i="0" u="none" strike="noStrike" kern="1200" baseline="0" dirty="0" smtClean="0">
                <a:solidFill>
                  <a:schemeClr val="tx1"/>
                </a:solidFill>
                <a:latin typeface="Arial" charset="0"/>
                <a:ea typeface="+mn-ea"/>
                <a:cs typeface="+mn-cs"/>
              </a:rPr>
              <a:t>see limited progress under the IEA Stated Policies Scenario, but there are some bright spots: Gabon and Cameroon both reach more than 90% by 2030.</a:t>
            </a:r>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10</a:t>
            </a:fld>
            <a:endParaRPr lang="en-GB" altLang="en-US"/>
          </a:p>
        </p:txBody>
      </p:sp>
    </p:spTree>
    <p:extLst>
      <p:ext uri="{BB962C8B-B14F-4D97-AF65-F5344CB8AC3E}">
        <p14:creationId xmlns:p14="http://schemas.microsoft.com/office/powerpoint/2010/main" val="3744625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a:t>
            </a:r>
            <a:r>
              <a:rPr lang="en-GB" sz="1200" b="1" kern="1200" baseline="0" dirty="0">
                <a:solidFill>
                  <a:schemeClr val="tx1"/>
                </a:solidFill>
                <a:effectLst/>
                <a:latin typeface="+mn-lt"/>
                <a:ea typeface="+mn-ea"/>
                <a:cs typeface="+mn-cs"/>
              </a:rPr>
              <a:t>LEFT] </a:t>
            </a:r>
            <a:r>
              <a:rPr lang="en-GB" sz="1200" b="1" kern="1200" dirty="0">
                <a:solidFill>
                  <a:schemeClr val="tx1"/>
                </a:solidFill>
                <a:effectLst/>
                <a:latin typeface="+mn-lt"/>
                <a:ea typeface="+mn-ea"/>
                <a:cs typeface="+mn-cs"/>
              </a:rPr>
              <a:t>ELECTRICITY</a:t>
            </a:r>
            <a:r>
              <a:rPr lang="en-GB" sz="1200" b="1" kern="1200" baseline="0" dirty="0">
                <a:solidFill>
                  <a:schemeClr val="tx1"/>
                </a:solidFill>
                <a:effectLst/>
                <a:latin typeface="+mn-lt"/>
                <a:ea typeface="+mn-ea"/>
                <a:cs typeface="+mn-cs"/>
              </a:rPr>
              <a:t> ACCESS RATES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Under</a:t>
            </a:r>
            <a:r>
              <a:rPr lang="en-US" sz="1200" kern="1200" baseline="0" dirty="0">
                <a:solidFill>
                  <a:schemeClr val="tx1"/>
                </a:solidFill>
                <a:effectLst/>
                <a:latin typeface="+mn-lt"/>
                <a:ea typeface="+mn-ea"/>
                <a:cs typeface="+mn-cs"/>
              </a:rPr>
              <a:t> current and planned policies, and d</a:t>
            </a:r>
            <a:r>
              <a:rPr lang="en-US" sz="1200" kern="1200" dirty="0">
                <a:solidFill>
                  <a:schemeClr val="tx1"/>
                </a:solidFill>
                <a:effectLst/>
                <a:latin typeface="+mn-lt"/>
                <a:ea typeface="+mn-ea"/>
                <a:cs typeface="+mn-cs"/>
              </a:rPr>
              <a:t>espite an acceleration of the progress in all world </a:t>
            </a:r>
            <a:r>
              <a:rPr lang="en-US" sz="1200" kern="1200" dirty="0" smtClean="0">
                <a:solidFill>
                  <a:schemeClr val="tx1"/>
                </a:solidFill>
                <a:effectLst/>
                <a:latin typeface="+mn-lt"/>
                <a:ea typeface="+mn-ea"/>
                <a:cs typeface="+mn-cs"/>
              </a:rPr>
              <a:t>regions, </a:t>
            </a:r>
            <a:r>
              <a:rPr lang="en-US" sz="1200" kern="1200" dirty="0">
                <a:solidFill>
                  <a:schemeClr val="tx1"/>
                </a:solidFill>
                <a:effectLst/>
                <a:latin typeface="+mn-lt"/>
                <a:ea typeface="+mn-ea"/>
                <a:cs typeface="+mn-cs"/>
              </a:rPr>
              <a:t>the world is not on track to achieving universal electricity access by 2030, with sub-Saharan Africa at great risk of being left behind.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u="none" strike="noStrike"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mn-lt"/>
                <a:ea typeface="+mn-ea"/>
                <a:cs typeface="+mn-cs"/>
              </a:rPr>
              <a:t>[RIGHT] LEAST</a:t>
            </a:r>
            <a:r>
              <a:rPr lang="en-US" sz="1200" b="1" kern="1200" baseline="0" dirty="0">
                <a:solidFill>
                  <a:schemeClr val="tx1"/>
                </a:solidFill>
                <a:effectLst/>
                <a:latin typeface="+mn-lt"/>
                <a:ea typeface="+mn-ea"/>
                <a:cs typeface="+mn-cs"/>
              </a:rPr>
              <a:t> COST SOLUTIONS TO PROVIDE UNIVERSAL ACCESS BY 2030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While</a:t>
            </a:r>
            <a:r>
              <a:rPr lang="en-GB" sz="1200" kern="1200" baseline="0" dirty="0">
                <a:solidFill>
                  <a:schemeClr val="tx1"/>
                </a:solidFill>
                <a:effectLst/>
                <a:latin typeface="+mn-lt"/>
                <a:ea typeface="+mn-ea"/>
                <a:cs typeface="+mn-cs"/>
              </a:rPr>
              <a:t> s</a:t>
            </a:r>
            <a:r>
              <a:rPr lang="en-GB" sz="1200" kern="1200" dirty="0">
                <a:solidFill>
                  <a:schemeClr val="tx1"/>
                </a:solidFill>
                <a:effectLst/>
                <a:latin typeface="+mn-lt"/>
                <a:ea typeface="+mn-ea"/>
                <a:cs typeface="+mn-cs"/>
              </a:rPr>
              <a:t>ince 2000, fossil fuels have been the source of 70% of new electricity access, and the centralised grid for 99% of connections,</a:t>
            </a:r>
            <a:r>
              <a:rPr lang="en-GB" sz="1200" kern="1200" baseline="0" dirty="0">
                <a:solidFill>
                  <a:schemeClr val="tx1"/>
                </a:solidFill>
                <a:effectLst/>
                <a:latin typeface="+mn-lt"/>
                <a:ea typeface="+mn-ea"/>
                <a:cs typeface="+mn-cs"/>
              </a:rPr>
              <a:t> </a:t>
            </a:r>
            <a:r>
              <a:rPr lang="en-GB" sz="1200" kern="1200" baseline="0" dirty="0" smtClean="0">
                <a:solidFill>
                  <a:schemeClr val="tx1"/>
                </a:solidFill>
                <a:effectLst/>
                <a:latin typeface="+mn-lt"/>
                <a:ea typeface="+mn-ea"/>
                <a:cs typeface="+mn-cs"/>
              </a:rPr>
              <a:t>the IEA’s </a:t>
            </a:r>
            <a:r>
              <a:rPr lang="en-GB" sz="1200" kern="1200" dirty="0" smtClean="0">
                <a:solidFill>
                  <a:schemeClr val="tx1"/>
                </a:solidFill>
                <a:effectLst/>
                <a:latin typeface="+mn-lt"/>
                <a:ea typeface="+mn-ea"/>
                <a:cs typeface="+mn-cs"/>
              </a:rPr>
              <a:t>Sustainable </a:t>
            </a:r>
            <a:r>
              <a:rPr lang="en-GB" sz="1200" kern="1200" dirty="0">
                <a:solidFill>
                  <a:schemeClr val="tx1"/>
                </a:solidFill>
                <a:effectLst/>
                <a:latin typeface="+mn-lt"/>
                <a:ea typeface="+mn-ea"/>
                <a:cs typeface="+mn-cs"/>
              </a:rPr>
              <a:t>Development Scenario show that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achieving </a:t>
            </a:r>
            <a:r>
              <a:rPr lang="en-GB" sz="1200" kern="1200" baseline="0" dirty="0">
                <a:solidFill>
                  <a:schemeClr val="tx1"/>
                </a:solidFill>
                <a:effectLst/>
                <a:latin typeface="+mn-lt"/>
                <a:ea typeface="+mn-ea"/>
                <a:cs typeface="+mn-cs"/>
              </a:rPr>
              <a:t>universal access in a least-cost way by 2030 would require a complete shift of technologies, taking advantage of t</a:t>
            </a:r>
            <a:r>
              <a:rPr lang="en-GB" sz="1200" b="0" i="0" u="none" strike="noStrike" kern="1200" baseline="0" dirty="0">
                <a:solidFill>
                  <a:schemeClr val="tx1"/>
                </a:solidFill>
                <a:latin typeface="+mn-lt"/>
                <a:ea typeface="+mn-ea"/>
                <a:cs typeface="+mn-cs"/>
              </a:rPr>
              <a:t>he unprecedented cost advantage of renewables, in particular decentralized renewables, to reach the most remote locations.</a:t>
            </a:r>
          </a:p>
          <a:p>
            <a:pPr marL="171450" lvl="0" indent="-171450">
              <a:buFont typeface="Arial" panose="020B0604020202020204" pitchFamily="34" charset="0"/>
              <a:buChar char="•"/>
            </a:pPr>
            <a:r>
              <a:rPr lang="en-GB" sz="1200" b="1" i="0" u="none" strike="noStrike" kern="1200" baseline="0" dirty="0">
                <a:solidFill>
                  <a:schemeClr val="tx1"/>
                </a:solidFill>
                <a:latin typeface="+mn-lt"/>
                <a:ea typeface="+mn-ea"/>
                <a:cs typeface="+mn-cs"/>
              </a:rPr>
              <a:t>51% of the 1.2 billion people who should gain access by 2030 could be electrified in a least-cost way through clean decentralized systems</a:t>
            </a:r>
            <a:r>
              <a:rPr lang="en-GB" sz="1200" b="0" i="0" u="none" strike="noStrike" kern="1200" baseline="0" dirty="0">
                <a:solidFill>
                  <a:schemeClr val="tx1"/>
                </a:solidFill>
                <a:latin typeface="+mn-lt"/>
                <a:ea typeface="+mn-ea"/>
                <a:cs typeface="+mn-cs"/>
              </a:rPr>
              <a:t>; in </a:t>
            </a:r>
            <a:r>
              <a:rPr lang="en-GB" sz="1200" b="1" i="0" u="none" strike="noStrike" kern="1200" baseline="0" dirty="0">
                <a:solidFill>
                  <a:schemeClr val="tx1"/>
                </a:solidFill>
                <a:latin typeface="+mn-lt"/>
                <a:ea typeface="+mn-ea"/>
                <a:cs typeface="+mn-cs"/>
              </a:rPr>
              <a:t>rural areas, this share reaches 77%</a:t>
            </a:r>
            <a:r>
              <a:rPr lang="en-GB" sz="1200" b="0" i="0" u="none" strike="noStrike" kern="1200" baseline="0" dirty="0">
                <a:solidFill>
                  <a:schemeClr val="tx1"/>
                </a:solidFill>
                <a:latin typeface="+mn-lt"/>
                <a:ea typeface="+mn-ea"/>
                <a:cs typeface="+mn-cs"/>
              </a:rPr>
              <a:t>. </a:t>
            </a:r>
          </a:p>
          <a:p>
            <a:pPr marL="171450" lvl="0" indent="-171450">
              <a:buFont typeface="Arial" panose="020B0604020202020204" pitchFamily="34" charset="0"/>
              <a:buChar char="•"/>
            </a:pPr>
            <a:r>
              <a:rPr lang="en-GB" sz="1400" b="0" i="0" u="none" strike="noStrike" kern="1200" baseline="0" dirty="0">
                <a:solidFill>
                  <a:schemeClr val="tx1"/>
                </a:solidFill>
                <a:latin typeface="+mn-lt"/>
                <a:ea typeface="+mn-ea"/>
                <a:cs typeface="+mn-cs"/>
              </a:rPr>
              <a:t>Grid-based connections a</a:t>
            </a:r>
            <a:r>
              <a:rPr lang="en-GB" sz="1200" b="0" i="0" u="none" strike="noStrike" kern="1200" baseline="0" dirty="0">
                <a:solidFill>
                  <a:schemeClr val="tx1"/>
                </a:solidFill>
                <a:latin typeface="+mn-lt"/>
                <a:ea typeface="+mn-ea"/>
                <a:cs typeface="+mn-cs"/>
              </a:rPr>
              <a:t>re still essential worldwide, as they offer a least-cost solution for </a:t>
            </a:r>
            <a:r>
              <a:rPr lang="en-GB" sz="1200" b="1" i="0" u="none" strike="noStrike" kern="1200" baseline="0" dirty="0">
                <a:solidFill>
                  <a:schemeClr val="tx1"/>
                </a:solidFill>
                <a:latin typeface="+mn-lt"/>
                <a:ea typeface="+mn-ea"/>
                <a:cs typeface="+mn-cs"/>
              </a:rPr>
              <a:t>42% of people who need to gain a connection by 2030</a:t>
            </a:r>
            <a:r>
              <a:rPr lang="en-GB" sz="1200" b="0" i="0" u="none" strike="noStrike" kern="1200" baseline="0" dirty="0">
                <a:solidFill>
                  <a:schemeClr val="tx1"/>
                </a:solidFill>
                <a:latin typeface="+mn-lt"/>
                <a:ea typeface="+mn-ea"/>
                <a:cs typeface="+mn-cs"/>
              </a:rPr>
              <a:t>. Nonetheless, thanks to declining clean technology costs, on-grid renewables surpass fossil fuels in providing people with new connections. </a:t>
            </a:r>
            <a:endParaRPr lang="en-GB" sz="2000" b="0" i="0" u="none" strike="noStrike" kern="1200" baseline="0" dirty="0">
              <a:solidFill>
                <a:schemeClr val="tx1"/>
              </a:solidFill>
              <a:latin typeface="+mn-lt"/>
              <a:ea typeface="+mn-ea"/>
              <a:cs typeface="+mn-cs"/>
            </a:endParaRPr>
          </a:p>
          <a:p>
            <a:endParaRPr lang="en-GB" dirty="0"/>
          </a:p>
          <a:p>
            <a:endParaRPr lang="en-GB" dirty="0"/>
          </a:p>
          <a:p>
            <a:endParaRPr lang="en-US" dirty="0"/>
          </a:p>
        </p:txBody>
      </p:sp>
      <p:sp>
        <p:nvSpPr>
          <p:cNvPr id="4" name="Slide Number Placeholder 3"/>
          <p:cNvSpPr>
            <a:spLocks noGrp="1"/>
          </p:cNvSpPr>
          <p:nvPr>
            <p:ph type="sldNum" sz="quarter" idx="5"/>
          </p:nvPr>
        </p:nvSpPr>
        <p:spPr/>
        <p:txBody>
          <a:bodyPr/>
          <a:lstStyle/>
          <a:p>
            <a:fld id="{E0649404-AEEE-4B4E-B616-1BC6E4EEEF5D}" type="slidenum">
              <a:rPr lang="en-GB" smtClean="0"/>
              <a:t>11</a:t>
            </a:fld>
            <a:endParaRPr lang="en-GB"/>
          </a:p>
        </p:txBody>
      </p:sp>
    </p:spTree>
    <p:extLst>
      <p:ext uri="{BB962C8B-B14F-4D97-AF65-F5344CB8AC3E}">
        <p14:creationId xmlns:p14="http://schemas.microsoft.com/office/powerpoint/2010/main" val="1855400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The African countries with the so far largest efforts in off-grid access are </a:t>
            </a:r>
            <a:r>
              <a:rPr lang="en-US" sz="1200" b="0" i="0" u="sng" strike="noStrike" kern="1200" baseline="0" dirty="0" smtClean="0">
                <a:solidFill>
                  <a:schemeClr val="tx1"/>
                </a:solidFill>
                <a:latin typeface="Arial" charset="0"/>
                <a:ea typeface="+mn-ea"/>
                <a:cs typeface="+mn-cs"/>
              </a:rPr>
              <a:t>Rwanda</a:t>
            </a:r>
            <a:r>
              <a:rPr lang="en-US" sz="1200" b="0" i="0" u="none" strike="noStrike" kern="1200" baseline="0" dirty="0" smtClean="0">
                <a:solidFill>
                  <a:schemeClr val="tx1"/>
                </a:solidFill>
                <a:latin typeface="Arial" charset="0"/>
                <a:ea typeface="+mn-ea"/>
                <a:cs typeface="+mn-cs"/>
              </a:rPr>
              <a:t> (mainly Solar Home Systems,; SHS), </a:t>
            </a:r>
            <a:r>
              <a:rPr lang="en-US" sz="1200" b="0" i="0" u="sng" strike="noStrike" kern="1200" baseline="0" dirty="0" smtClean="0">
                <a:solidFill>
                  <a:schemeClr val="tx1"/>
                </a:solidFill>
                <a:latin typeface="Arial" charset="0"/>
                <a:ea typeface="+mn-ea"/>
                <a:cs typeface="+mn-cs"/>
              </a:rPr>
              <a:t>Uganda</a:t>
            </a:r>
            <a:r>
              <a:rPr lang="en-US" sz="1200" b="0" i="0" u="none" strike="noStrike" kern="1200" baseline="0" dirty="0" smtClean="0">
                <a:solidFill>
                  <a:schemeClr val="tx1"/>
                </a:solidFill>
                <a:latin typeface="Arial" charset="0"/>
                <a:ea typeface="+mn-ea"/>
                <a:cs typeface="+mn-cs"/>
              </a:rPr>
              <a:t> (SHS), </a:t>
            </a:r>
            <a:r>
              <a:rPr lang="en-US" sz="1200" b="0" i="0" u="sng" strike="noStrike" kern="1200" baseline="0" dirty="0" smtClean="0">
                <a:solidFill>
                  <a:schemeClr val="tx1"/>
                </a:solidFill>
                <a:latin typeface="Arial" charset="0"/>
                <a:ea typeface="+mn-ea"/>
                <a:cs typeface="+mn-cs"/>
              </a:rPr>
              <a:t>Kenya</a:t>
            </a:r>
            <a:r>
              <a:rPr lang="en-US" sz="1200" b="0" i="0" u="none" strike="noStrike" kern="1200" baseline="0" dirty="0" smtClean="0">
                <a:solidFill>
                  <a:schemeClr val="tx1"/>
                </a:solidFill>
                <a:latin typeface="Arial" charset="0"/>
                <a:ea typeface="+mn-ea"/>
                <a:cs typeface="+mn-cs"/>
              </a:rPr>
              <a:t> (SHS), </a:t>
            </a:r>
            <a:r>
              <a:rPr lang="en-US" sz="1200" b="0" i="0" u="sng" strike="noStrike" kern="1200" baseline="0" dirty="0" smtClean="0">
                <a:solidFill>
                  <a:schemeClr val="tx1"/>
                </a:solidFill>
                <a:latin typeface="Arial" charset="0"/>
                <a:ea typeface="+mn-ea"/>
                <a:cs typeface="+mn-cs"/>
              </a:rPr>
              <a:t>Tanzania (SHS), Liberia </a:t>
            </a:r>
            <a:r>
              <a:rPr lang="en-US" sz="1200" b="0" i="0" u="none" strike="noStrike" kern="1200" baseline="0" dirty="0" smtClean="0">
                <a:solidFill>
                  <a:schemeClr val="tx1"/>
                </a:solidFill>
                <a:latin typeface="Arial" charset="0"/>
                <a:ea typeface="+mn-ea"/>
                <a:cs typeface="+mn-cs"/>
              </a:rPr>
              <a:t>(mini hydro), </a:t>
            </a:r>
            <a:r>
              <a:rPr lang="en-US" sz="1200" b="0" i="0" u="sng" strike="noStrike" kern="1200" baseline="0" dirty="0" smtClean="0">
                <a:solidFill>
                  <a:schemeClr val="tx1"/>
                </a:solidFill>
                <a:latin typeface="Arial" charset="0"/>
                <a:ea typeface="+mn-ea"/>
                <a:cs typeface="+mn-cs"/>
              </a:rPr>
              <a:t>Mali (</a:t>
            </a:r>
            <a:r>
              <a:rPr lang="en-US" sz="1200" b="0" i="0" u="none" strike="noStrike" kern="1200" baseline="0" dirty="0" smtClean="0">
                <a:solidFill>
                  <a:schemeClr val="tx1"/>
                </a:solidFill>
                <a:latin typeface="Arial" charset="0"/>
                <a:ea typeface="+mn-ea"/>
                <a:cs typeface="+mn-cs"/>
              </a:rPr>
              <a:t>solar mini grids), </a:t>
            </a:r>
            <a:r>
              <a:rPr lang="en-US" sz="1200" b="0" i="0" u="sng" strike="noStrike" kern="1200" baseline="0" dirty="0" smtClean="0">
                <a:solidFill>
                  <a:schemeClr val="tx1"/>
                </a:solidFill>
                <a:latin typeface="Arial" charset="0"/>
                <a:ea typeface="+mn-ea"/>
                <a:cs typeface="+mn-cs"/>
              </a:rPr>
              <a:t>and Guinea-Bissau </a:t>
            </a:r>
            <a:r>
              <a:rPr lang="en-US" sz="1200" b="0" i="0" u="none" strike="noStrike" kern="1200" baseline="0" dirty="0" smtClean="0">
                <a:solidFill>
                  <a:schemeClr val="tx1"/>
                </a:solidFill>
                <a:latin typeface="Arial" charset="0"/>
                <a:ea typeface="+mn-ea"/>
                <a:cs typeface="+mn-cs"/>
              </a:rPr>
              <a:t>(SHS).</a:t>
            </a:r>
          </a:p>
          <a:p>
            <a:pPr marL="171450" indent="-171450">
              <a:buFont typeface="Arial" panose="020B0604020202020204" pitchFamily="34" charset="0"/>
              <a:buChar char="•"/>
            </a:pPr>
            <a:endParaRPr lang="en-US" sz="1200" b="0" i="0" u="none" strike="noStrike" kern="1200" baseline="0" dirty="0" smtClean="0">
              <a:solidFill>
                <a:schemeClr val="tx1"/>
              </a:solidFill>
              <a:latin typeface="Arial" charset="0"/>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Globally, at least 34 million people had access to the equivalent of a minimum basic (tier 1+) electricity service either through SHSs or connection to mini grids based on solar, hydropower and biogas in 2017.</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This marks a </a:t>
            </a:r>
            <a:r>
              <a:rPr lang="en-US" sz="1200" b="0" i="0" u="sng" strike="noStrike" kern="1200" baseline="0" dirty="0" smtClean="0">
                <a:solidFill>
                  <a:schemeClr val="tx1"/>
                </a:solidFill>
                <a:latin typeface="Arial" charset="0"/>
                <a:ea typeface="+mn-ea"/>
                <a:cs typeface="+mn-cs"/>
              </a:rPr>
              <a:t>threefold increase from 2010 – 2017 in the population connected to electricity from off-grid sources.</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Population with access to SHS has grown 3.5 times between 2010 – 2017, while population with access to PV mini grids grew 4.5 times between 2010 – 2017.</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There is a slowdown in the uptake of Tier 1+ SHS in recent years because of the transition to grids and mini grids in countries such as Bangladesh, but there continues to be an uptick in in several countries including Kenya, Rwanda and Uganda. </a:t>
            </a:r>
            <a:r>
              <a:rPr lang="en-US" sz="1200" b="0" i="0" u="sng" strike="noStrike" kern="1200" baseline="0" dirty="0" smtClean="0">
                <a:solidFill>
                  <a:schemeClr val="tx1"/>
                </a:solidFill>
                <a:latin typeface="Arial" charset="0"/>
                <a:ea typeface="+mn-ea"/>
                <a:cs typeface="+mn-cs"/>
              </a:rPr>
              <a:t>The share of the population getting access through min grids increased by 16 percentage points between 2015 and 2017</a:t>
            </a:r>
            <a:r>
              <a:rPr lang="en-US" sz="1200" b="0" i="0" u="none" strike="noStrike" kern="1200" baseline="0" dirty="0" smtClean="0">
                <a:solidFill>
                  <a:schemeClr val="tx1"/>
                </a:solidFill>
                <a:latin typeface="Arial" charset="0"/>
                <a:ea typeface="+mn-ea"/>
                <a:cs typeface="+mn-cs"/>
              </a:rPr>
              <a:t>. These trends indicate the increasing </a:t>
            </a:r>
            <a:r>
              <a:rPr lang="en-US" sz="1200" b="0" i="0" u="sng" strike="noStrike" kern="1200" baseline="0" dirty="0" smtClean="0">
                <a:solidFill>
                  <a:schemeClr val="tx1"/>
                </a:solidFill>
                <a:latin typeface="Arial" charset="0"/>
                <a:ea typeface="+mn-ea"/>
                <a:cs typeface="+mn-cs"/>
              </a:rPr>
              <a:t>maturity of off-grid and mini grid markets </a:t>
            </a:r>
            <a:r>
              <a:rPr lang="en-US" sz="1200" b="0" i="0" u="none" strike="noStrike" kern="1200" baseline="0" dirty="0" smtClean="0">
                <a:solidFill>
                  <a:schemeClr val="tx1"/>
                </a:solidFill>
                <a:latin typeface="Arial" charset="0"/>
                <a:ea typeface="+mn-ea"/>
                <a:cs typeface="+mn-cs"/>
              </a:rPr>
              <a:t>and technologies, but there is still scope for countries to exploit the full potential of these electricity sources. </a:t>
            </a:r>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12</a:t>
            </a:fld>
            <a:endParaRPr lang="en-GB" altLang="en-US"/>
          </a:p>
        </p:txBody>
      </p:sp>
    </p:spTree>
    <p:extLst>
      <p:ext uri="{BB962C8B-B14F-4D97-AF65-F5344CB8AC3E}">
        <p14:creationId xmlns:p14="http://schemas.microsoft.com/office/powerpoint/2010/main" val="3832853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a:t>
            </a:r>
            <a:r>
              <a:rPr lang="en-US" sz="1200" b="1" kern="1200" dirty="0">
                <a:solidFill>
                  <a:schemeClr val="tx1"/>
                </a:solidFill>
                <a:effectLst/>
                <a:latin typeface="+mn-lt"/>
                <a:ea typeface="+mn-ea"/>
                <a:cs typeface="+mn-cs"/>
              </a:rPr>
              <a:t>LEFT]</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CLEAN COOKING ACCESS RATES</a:t>
            </a:r>
          </a:p>
          <a:p>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the basis of current trends, 2.2 billion people are still projected to remain without access to clean cooking facilities in 2030, representing 26% of the global population;</a:t>
            </a:r>
            <a:r>
              <a:rPr lang="en-US" sz="1200" kern="1200" baseline="0" dirty="0">
                <a:solidFill>
                  <a:schemeClr val="tx1"/>
                </a:solidFill>
                <a:effectLst/>
                <a:latin typeface="+mn-lt"/>
                <a:ea typeface="+mn-ea"/>
                <a:cs typeface="+mn-cs"/>
              </a:rPr>
              <a:t> those are </a:t>
            </a:r>
            <a:r>
              <a:rPr lang="en-US" sz="1200" kern="1200" dirty="0">
                <a:solidFill>
                  <a:schemeClr val="tx1"/>
                </a:solidFill>
                <a:effectLst/>
                <a:latin typeface="+mn-lt"/>
                <a:ea typeface="+mn-ea"/>
                <a:cs typeface="+mn-cs"/>
              </a:rPr>
              <a:t>mainly distributed</a:t>
            </a:r>
            <a:r>
              <a:rPr lang="en-US" sz="1200" kern="1200" baseline="0" dirty="0">
                <a:solidFill>
                  <a:schemeClr val="tx1"/>
                </a:solidFill>
                <a:effectLst/>
                <a:latin typeface="+mn-lt"/>
                <a:ea typeface="+mn-ea"/>
                <a:cs typeface="+mn-cs"/>
              </a:rPr>
              <a:t> among Asia and Sub-Saharan Africa</a:t>
            </a:r>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Even though near-universal access to electricity is achieved in Asia, 1.2 billion people are still projected to be without clean cooking access by 2030,</a:t>
            </a:r>
            <a:r>
              <a:rPr lang="en-US" sz="1200" kern="1200" baseline="0" dirty="0">
                <a:solidFill>
                  <a:schemeClr val="tx1"/>
                </a:solidFill>
                <a:effectLst/>
                <a:latin typeface="+mn-lt"/>
                <a:ea typeface="+mn-ea"/>
                <a:cs typeface="+mn-cs"/>
              </a:rPr>
              <a:t> with 500 million in India.</a:t>
            </a:r>
          </a:p>
          <a:p>
            <a:pPr marL="171450" lvl="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In Sub-Saharan Africa, around 900 million people would still rely on polluting fuels and technologies for cooking in 2030. </a:t>
            </a:r>
            <a:endParaRPr lang="en-US" sz="1200" kern="1200" baseline="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Despite this slowly falling number, strong population growth hides some success: 900 million people are expected to gain clean cooking access over the period.</a:t>
            </a:r>
          </a:p>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a:p>
            <a:endParaRPr lang="en-GB" dirty="0"/>
          </a:p>
          <a:p>
            <a:r>
              <a:rPr lang="fr-FR" b="1" dirty="0"/>
              <a:t>[RIGHT] </a:t>
            </a:r>
            <a:r>
              <a:rPr kumimoji="0" lang="en-GB" sz="1200" b="1" i="0" u="none" strike="noStrike" kern="1200" cap="none" spc="0" normalizeH="0" baseline="0" noProof="0" dirty="0">
                <a:ln>
                  <a:noFill/>
                </a:ln>
                <a:solidFill>
                  <a:srgbClr val="000000"/>
                </a:solidFill>
                <a:effectLst/>
                <a:uLnTx/>
                <a:uFillTx/>
                <a:latin typeface="Calibri" panose="020F0502020204030204" pitchFamily="34" charset="0"/>
                <a:ea typeface="Avenir Next Condensed" charset="0"/>
                <a:cs typeface="Calibri" panose="020F0502020204030204" pitchFamily="34" charset="0"/>
              </a:rPr>
              <a:t>COOKING FUELS IN DEVELOPING COUNTRIES IN SUSTAINABLE DEVELOPMENT </a:t>
            </a: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Avenir Next Condensed" charset="0"/>
                <a:cs typeface="Calibri" panose="020F0502020204030204" pitchFamily="34" charset="0"/>
              </a:rPr>
              <a:t>SCENARIO</a:t>
            </a:r>
            <a:endParaRPr lang="en-GB" sz="1200" b="0" i="0" u="none" strike="noStrike" kern="1200" baseline="0" dirty="0">
              <a:solidFill>
                <a:schemeClr val="tx1"/>
              </a:solidFill>
              <a:latin typeface="+mn-lt"/>
              <a:ea typeface="+mn-ea"/>
              <a:cs typeface="+mn-cs"/>
            </a:endParaRPr>
          </a:p>
          <a:p>
            <a:pPr marL="171450" lvl="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Considering technology costs, historical progress, population growth, urbanization levels, and the availability of fuel, LPG is the predominant solution for urban households by 2030, as population density justifies investment in the necessary LPG infrastructure. </a:t>
            </a:r>
          </a:p>
          <a:p>
            <a:pPr marL="171450" lvl="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Meanwhile</a:t>
            </a:r>
            <a:r>
              <a:rPr lang="en-GB" sz="1200" b="0" i="0" u="none" strike="noStrike" kern="1200" baseline="0" dirty="0">
                <a:solidFill>
                  <a:schemeClr val="tx1"/>
                </a:solidFill>
                <a:latin typeface="+mn-lt"/>
                <a:ea typeface="+mn-ea"/>
                <a:cs typeface="+mn-cs"/>
              </a:rPr>
              <a:t>, improved biomass cookstoves are particularly suited for rural areas, where they would represent 34% of fuels used in 2030.</a:t>
            </a:r>
            <a:endParaRPr lang="en-GB" dirty="0"/>
          </a:p>
          <a:p>
            <a:endParaRPr lang="en-US" dirty="0"/>
          </a:p>
        </p:txBody>
      </p:sp>
      <p:sp>
        <p:nvSpPr>
          <p:cNvPr id="4" name="Slide Number Placeholder 3"/>
          <p:cNvSpPr>
            <a:spLocks noGrp="1"/>
          </p:cNvSpPr>
          <p:nvPr>
            <p:ph type="sldNum" sz="quarter" idx="5"/>
          </p:nvPr>
        </p:nvSpPr>
        <p:spPr/>
        <p:txBody>
          <a:bodyPr/>
          <a:lstStyle/>
          <a:p>
            <a:fld id="{E0649404-AEEE-4B4E-B616-1BC6E4EEEF5D}" type="slidenum">
              <a:rPr lang="en-GB" smtClean="0"/>
              <a:t>13</a:t>
            </a:fld>
            <a:endParaRPr lang="en-GB"/>
          </a:p>
        </p:txBody>
      </p:sp>
    </p:spTree>
    <p:extLst>
      <p:ext uri="{BB962C8B-B14F-4D97-AF65-F5344CB8AC3E}">
        <p14:creationId xmlns:p14="http://schemas.microsoft.com/office/powerpoint/2010/main" val="1613514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In 2016, the share of renewables in total final energy consumption increased at the fastest rate since 2012 and reached almost 17.5%.</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In 2016, the share of modern renewables (that is, excluding these traditional uses of bioenergy) in total energy consumption reached 10.2%, up from 8.6% in 2010, while the share of traditional uses of biomass declined to 7.3% from 7.9%. </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While the RE share increased in several industrialized countries such as the US, EU, Australia Russia and China, the share is currently still decreasing in many developing countries, where fossil fuel based electricity generation as well as the oil-based transport sector are still growing significantly.</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The top 20 energy-consuming countries in 2016 were responsible for three-quarters of global energy demand and two-thirds of global renewable energy consumption. In the six countries where consumption of renewables was above the global average, the trend was led by traditional uses of biomass (in India, Indonesia, Nigeria, and Pakistan), modern biomass (in Brazil), or hydropower (Canada). </a:t>
            </a:r>
          </a:p>
          <a:p>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14</a:t>
            </a:fld>
            <a:endParaRPr lang="en-GB" altLang="en-US"/>
          </a:p>
        </p:txBody>
      </p:sp>
    </p:spTree>
    <p:extLst>
      <p:ext uri="{BB962C8B-B14F-4D97-AF65-F5344CB8AC3E}">
        <p14:creationId xmlns:p14="http://schemas.microsoft.com/office/powerpoint/2010/main" val="38162266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Of the three end uses of renewables—electricity, heat, and transport—the use of renewables grew fastest with respect to electricity, driven by the rapid expansion of wind and solar technologies. </a:t>
            </a:r>
          </a:p>
          <a:p>
            <a:pPr marL="171450" indent="-171450">
              <a:buFont typeface="Arial" panose="020B0604020202020204" pitchFamily="34" charset="0"/>
              <a:buChar char="•"/>
            </a:pPr>
            <a:endParaRPr lang="en-US" sz="1200" b="0" i="0" u="none" strike="noStrike" kern="1200" baseline="0" dirty="0" smtClean="0">
              <a:solidFill>
                <a:schemeClr val="tx1"/>
              </a:solidFill>
              <a:latin typeface="Arial" charset="0"/>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The share of renewables in </a:t>
            </a:r>
            <a:r>
              <a:rPr lang="en-US" sz="1200" b="0" i="0" u="sng" strike="noStrike" kern="1200" baseline="0" dirty="0" smtClean="0">
                <a:solidFill>
                  <a:schemeClr val="tx1"/>
                </a:solidFill>
                <a:latin typeface="Arial" charset="0"/>
                <a:ea typeface="+mn-ea"/>
                <a:cs typeface="+mn-cs"/>
              </a:rPr>
              <a:t>electricity </a:t>
            </a:r>
            <a:r>
              <a:rPr lang="en-US" sz="1200" b="0" i="0" u="none" strike="noStrike" kern="1200" baseline="0" dirty="0" smtClean="0">
                <a:solidFill>
                  <a:schemeClr val="tx1"/>
                </a:solidFill>
                <a:latin typeface="Arial" charset="0"/>
                <a:ea typeface="+mn-ea"/>
                <a:cs typeface="+mn-cs"/>
              </a:rPr>
              <a:t>consumption increased by 1 percentage point to 24% in 2016. This was the fastest growth since 1990, more than double that of 2015. It was driven by three key developments: (</a:t>
            </a:r>
            <a:r>
              <a:rPr lang="en-US" sz="1200" b="0" i="0" u="none" strike="noStrike" kern="1200" baseline="0" dirty="0" err="1" smtClean="0">
                <a:solidFill>
                  <a:schemeClr val="tx1"/>
                </a:solidFill>
                <a:latin typeface="Arial" charset="0"/>
                <a:ea typeface="+mn-ea"/>
                <a:cs typeface="+mn-cs"/>
              </a:rPr>
              <a:t>i</a:t>
            </a:r>
            <a:r>
              <a:rPr lang="en-US" sz="1200" b="0" i="0" u="none" strike="noStrike" kern="1200" baseline="0" dirty="0" smtClean="0">
                <a:solidFill>
                  <a:schemeClr val="tx1"/>
                </a:solidFill>
                <a:latin typeface="Arial" charset="0"/>
                <a:ea typeface="+mn-ea"/>
                <a:cs typeface="+mn-cs"/>
              </a:rPr>
              <a:t>) drought recovery in Latin America and an associated increase in hydropower generation, (ii) China’s record-level wind capacity additions in 2015, which became fully operational in 2016, and (iii) rapid expansion of solar capacity in China and the United States. Hydropower remains the largest source of renewable electricity, accounting for 68% in 2016. It is followed by wind, bioenergy, solar, and geothermal. </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The share of renewables in </a:t>
            </a:r>
            <a:r>
              <a:rPr lang="en-US" sz="1200" b="0" i="0" u="sng" strike="noStrike" kern="1200" baseline="0" dirty="0" smtClean="0">
                <a:solidFill>
                  <a:schemeClr val="tx1"/>
                </a:solidFill>
                <a:latin typeface="Arial" charset="0"/>
                <a:ea typeface="+mn-ea"/>
                <a:cs typeface="+mn-cs"/>
              </a:rPr>
              <a:t>heat</a:t>
            </a:r>
            <a:r>
              <a:rPr lang="en-US" sz="1200" b="0" i="0" u="none" strike="noStrike" kern="1200" baseline="0" dirty="0" smtClean="0">
                <a:solidFill>
                  <a:schemeClr val="tx1"/>
                </a:solidFill>
                <a:latin typeface="Arial" charset="0"/>
                <a:ea typeface="+mn-ea"/>
                <a:cs typeface="+mn-cs"/>
              </a:rPr>
              <a:t> remains the highest among the three end uses. That share surpassed 24% in 2016, an increase of 0.5% year on year. However, most of the share reflects traditional uses of biomass. Only 9% of heat was generated from modern renewables in 2016. </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The share of renewable energy in </a:t>
            </a:r>
            <a:r>
              <a:rPr lang="en-US" sz="1200" b="0" i="0" u="sng" strike="noStrike" kern="1200" baseline="0" dirty="0" smtClean="0">
                <a:solidFill>
                  <a:schemeClr val="tx1"/>
                </a:solidFill>
                <a:latin typeface="Arial" charset="0"/>
                <a:ea typeface="+mn-ea"/>
                <a:cs typeface="+mn-cs"/>
              </a:rPr>
              <a:t>transport</a:t>
            </a:r>
            <a:r>
              <a:rPr lang="en-US" sz="1200" b="0" i="0" u="none" strike="noStrike" kern="1200" baseline="0" dirty="0" smtClean="0">
                <a:solidFill>
                  <a:schemeClr val="tx1"/>
                </a:solidFill>
                <a:latin typeface="Arial" charset="0"/>
                <a:ea typeface="+mn-ea"/>
                <a:cs typeface="+mn-cs"/>
              </a:rPr>
              <a:t> remains lowest: it increased by 0.1% year on year to reach 3.3% in 2016. Biofuels constitute the majority of renewable energy used for transport in the United States, Brazil, and the European Union. Electricity generated from renewable sources also grew, linked to rail and the rapid increase of electric vehicles. </a:t>
            </a:r>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15</a:t>
            </a:fld>
            <a:endParaRPr lang="en-GB" altLang="en-US"/>
          </a:p>
        </p:txBody>
      </p:sp>
    </p:spTree>
    <p:extLst>
      <p:ext uri="{BB962C8B-B14F-4D97-AF65-F5344CB8AC3E}">
        <p14:creationId xmlns:p14="http://schemas.microsoft.com/office/powerpoint/2010/main" val="3941330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smtClean="0"/>
              <a:t>[Note: diagram focus</a:t>
            </a:r>
            <a:r>
              <a:rPr lang="en-US" i="1" baseline="0" dirty="0" smtClean="0"/>
              <a:t> is </a:t>
            </a:r>
            <a:r>
              <a:rPr lang="en-US" b="1" i="1" baseline="0" dirty="0" smtClean="0"/>
              <a:t>electricity </a:t>
            </a:r>
            <a:r>
              <a:rPr lang="en-US" i="1" baseline="0" dirty="0" smtClean="0"/>
              <a:t>consumption]</a:t>
            </a:r>
            <a:endParaRPr lang="en-US" i="1" dirty="0" smtClean="0"/>
          </a:p>
          <a:p>
            <a:endParaRPr lang="en-US" dirty="0" smtClean="0"/>
          </a:p>
          <a:p>
            <a:pPr marL="171450" indent="-171450">
              <a:buFont typeface="Arial" panose="020B0604020202020204" pitchFamily="34" charset="0"/>
              <a:buChar char="•"/>
            </a:pPr>
            <a:r>
              <a:rPr lang="en-US" dirty="0" smtClean="0"/>
              <a:t>According to IEA projections, electricity demand growth potential in Africa is large, primarily from emerging middle classes and productive uses; renewables provide over half of electricity with solar PV becoming the second largest source of generation</a:t>
            </a:r>
          </a:p>
          <a:p>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16</a:t>
            </a:fld>
            <a:endParaRPr lang="en-GB" altLang="en-US"/>
          </a:p>
        </p:txBody>
      </p:sp>
    </p:spTree>
    <p:extLst>
      <p:ext uri="{BB962C8B-B14F-4D97-AF65-F5344CB8AC3E}">
        <p14:creationId xmlns:p14="http://schemas.microsoft.com/office/powerpoint/2010/main" val="96960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Energy </a:t>
            </a:r>
            <a:r>
              <a:rPr lang="en-US" sz="1200" b="0" i="0" u="sng" strike="noStrike" kern="1200" baseline="0" dirty="0" smtClean="0">
                <a:solidFill>
                  <a:schemeClr val="tx1"/>
                </a:solidFill>
                <a:latin typeface="Arial" charset="0"/>
                <a:ea typeface="+mn-ea"/>
                <a:cs typeface="+mn-cs"/>
              </a:rPr>
              <a:t>intensity improvements were largest in Asia</a:t>
            </a:r>
            <a:r>
              <a:rPr lang="en-US" sz="1200" b="0" i="0" u="none" strike="noStrike" kern="1200" baseline="0" dirty="0" smtClean="0">
                <a:solidFill>
                  <a:schemeClr val="tx1"/>
                </a:solidFill>
                <a:latin typeface="Arial" charset="0"/>
                <a:ea typeface="+mn-ea"/>
                <a:cs typeface="+mn-cs"/>
              </a:rPr>
              <a:t>. Between 2010 and 2016, primary energy intensity in Eastern and Southeastern Asia improved by an annual average rate of 3.4%. Similarly, in Central and Southern Asia, the average annual improvement of 2.5% between 2010 and 2016 was above the global average and greater than historic trends. A key factor contributing to this is an increase in energy efficiency driven by concerted policy efforts and economic growth.</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Rates of improvement are just below the global average in </a:t>
            </a:r>
            <a:r>
              <a:rPr lang="en-US" sz="1200" b="0" i="0" u="sng" strike="noStrike" kern="1200" baseline="0" dirty="0" smtClean="0">
                <a:solidFill>
                  <a:schemeClr val="tx1"/>
                </a:solidFill>
                <a:latin typeface="Arial" charset="0"/>
                <a:ea typeface="+mn-ea"/>
                <a:cs typeface="+mn-cs"/>
              </a:rPr>
              <a:t>Oceania, and Northern America and Europe</a:t>
            </a:r>
            <a:r>
              <a:rPr lang="en-US" sz="1200" b="0" i="0" u="none" strike="noStrike" kern="1200" baseline="0" dirty="0" smtClean="0">
                <a:solidFill>
                  <a:schemeClr val="tx1"/>
                </a:solidFill>
                <a:latin typeface="Arial" charset="0"/>
                <a:ea typeface="+mn-ea"/>
                <a:cs typeface="+mn-cs"/>
              </a:rPr>
              <a:t>.</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Improvement rates are lagging in Latin America and </a:t>
            </a:r>
            <a:r>
              <a:rPr lang="en-US" sz="1200" b="0" i="0" u="sng" strike="noStrike" kern="1200" baseline="0" dirty="0" smtClean="0">
                <a:solidFill>
                  <a:schemeClr val="tx1"/>
                </a:solidFill>
                <a:latin typeface="Arial" charset="0"/>
                <a:ea typeface="+mn-ea"/>
                <a:cs typeface="+mn-cs"/>
              </a:rPr>
              <a:t>Africa</a:t>
            </a:r>
            <a:r>
              <a:rPr lang="en-US" sz="1200" b="0" i="0" u="none" strike="noStrike" kern="1200" baseline="0" dirty="0" smtClean="0">
                <a:solidFill>
                  <a:schemeClr val="tx1"/>
                </a:solidFill>
                <a:latin typeface="Arial" charset="0"/>
                <a:ea typeface="+mn-ea"/>
                <a:cs typeface="+mn-cs"/>
              </a:rPr>
              <a:t>, where absolute levels of energy intensity are less than the global average, reflecting differences in economic structure, energy supply, and access. </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smtClean="0"/>
          </a:p>
          <a:p>
            <a:pPr marL="0" indent="0">
              <a:buFont typeface="Arial" panose="020B0604020202020204" pitchFamily="34" charset="0"/>
              <a:buNone/>
            </a:pPr>
            <a:r>
              <a:rPr lang="en-US" dirty="0" smtClean="0"/>
              <a:t>More country</a:t>
            </a:r>
            <a:r>
              <a:rPr lang="en-US" baseline="0" dirty="0" smtClean="0"/>
              <a:t> details:</a:t>
            </a:r>
            <a:endParaRPr lang="en-US" dirty="0" smtClean="0"/>
          </a:p>
          <a:p>
            <a:pPr marL="171450" indent="-171450">
              <a:buFont typeface="Arial" panose="020B0604020202020204" pitchFamily="34" charset="0"/>
              <a:buChar char="•"/>
            </a:pPr>
            <a:r>
              <a:rPr lang="en-US" dirty="0" smtClean="0"/>
              <a:t>Recent progress on</a:t>
            </a:r>
            <a:r>
              <a:rPr lang="en-US" baseline="0" dirty="0" smtClean="0"/>
              <a:t> energy efficiency</a:t>
            </a:r>
            <a:r>
              <a:rPr lang="en-US" dirty="0" smtClean="0"/>
              <a:t> has been more sustained than historical trends. In 2010-2016, the annual</a:t>
            </a:r>
            <a:r>
              <a:rPr lang="en-US" baseline="0" dirty="0" smtClean="0"/>
              <a:t> </a:t>
            </a:r>
            <a:r>
              <a:rPr lang="en-US" dirty="0" smtClean="0"/>
              <a:t>rate of primary energy intensity improvement accelerated in 16 of the world’s 20 economies with the greatest energy</a:t>
            </a:r>
            <a:r>
              <a:rPr lang="en-US" baseline="0" dirty="0" smtClean="0"/>
              <a:t> </a:t>
            </a:r>
            <a:r>
              <a:rPr lang="en-US" dirty="0" smtClean="0"/>
              <a:t>demand. China saw the most significant improvement, with India, Indonesia, Japan, and the United Kingdom</a:t>
            </a:r>
            <a:r>
              <a:rPr lang="en-US" baseline="0" dirty="0" smtClean="0"/>
              <a:t> </a:t>
            </a:r>
            <a:r>
              <a:rPr lang="en-US" dirty="0" smtClean="0"/>
              <a:t>also recording strong progress.</a:t>
            </a:r>
          </a:p>
          <a:p>
            <a:pPr marL="171450" indent="-171450">
              <a:buFont typeface="Arial" panose="020B0604020202020204" pitchFamily="34" charset="0"/>
              <a:buChar char="•"/>
            </a:pPr>
            <a:r>
              <a:rPr lang="en-US" sz="1200" b="0" i="0" u="sng" strike="noStrike" kern="1200" baseline="0" dirty="0" smtClean="0">
                <a:solidFill>
                  <a:schemeClr val="tx1"/>
                </a:solidFill>
                <a:latin typeface="Arial" charset="0"/>
                <a:ea typeface="+mn-ea"/>
                <a:cs typeface="+mn-cs"/>
              </a:rPr>
              <a:t>China</a:t>
            </a:r>
            <a:r>
              <a:rPr lang="en-US" sz="1200" b="0" i="0" u="none" strike="noStrike" kern="1200" baseline="0" dirty="0" smtClean="0">
                <a:solidFill>
                  <a:schemeClr val="tx1"/>
                </a:solidFill>
                <a:latin typeface="Arial" charset="0"/>
                <a:ea typeface="+mn-ea"/>
                <a:cs typeface="+mn-cs"/>
              </a:rPr>
              <a:t> has the largest total primary energy supply in the world and the fastest rate of primary energy intensity improvement in the countries analyzed. This is in part linked to China’s modernizing economy and changing structure, where more activity is being undertaken in the less-energy-intensive manufacturing and service sectors. The other important driver has been the Chinese government’s efforts to implement policies to drive improvements in energy efficiency, including codes and standards for appliances, buildings, and vehicles, and mandatory energy efficiency improvement targets for China’s most energy-intensive companies. </a:t>
            </a:r>
          </a:p>
          <a:p>
            <a:pPr marL="171450" indent="-171450">
              <a:buFont typeface="Arial" panose="020B0604020202020204" pitchFamily="34" charset="0"/>
              <a:buChar char="•"/>
            </a:pPr>
            <a:r>
              <a:rPr lang="en-US" sz="1200" b="0" i="0" u="sng" strike="noStrike" kern="1200" baseline="0" dirty="0" smtClean="0">
                <a:solidFill>
                  <a:schemeClr val="tx1"/>
                </a:solidFill>
                <a:latin typeface="Arial" charset="0"/>
                <a:ea typeface="+mn-ea"/>
                <a:cs typeface="+mn-cs"/>
              </a:rPr>
              <a:t>India and Indonesia </a:t>
            </a:r>
            <a:r>
              <a:rPr lang="en-US" sz="1200" b="0" i="0" u="none" strike="noStrike" kern="1200" baseline="0" dirty="0" smtClean="0">
                <a:solidFill>
                  <a:schemeClr val="tx1"/>
                </a:solidFill>
                <a:latin typeface="Arial" charset="0"/>
                <a:ea typeface="+mn-ea"/>
                <a:cs typeface="+mn-cs"/>
              </a:rPr>
              <a:t>are two other major emerging economies that showed strong rates of improvement in primary energy intensity between 2010 and 2016. In both countries, economic growth, driven by less-energy-intensive manufacturing and service sectors, combined with increased energy efficiency to produce this result.</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Similar trends are also observed in </a:t>
            </a:r>
            <a:r>
              <a:rPr lang="en-US" sz="1200" b="0" i="0" u="sng" strike="noStrike" kern="1200" baseline="0" dirty="0" smtClean="0">
                <a:solidFill>
                  <a:schemeClr val="tx1"/>
                </a:solidFill>
                <a:latin typeface="Arial" charset="0"/>
                <a:ea typeface="+mn-ea"/>
                <a:cs typeface="+mn-cs"/>
              </a:rPr>
              <a:t>Japan and the United Kingdom</a:t>
            </a:r>
            <a:r>
              <a:rPr lang="en-US" sz="1200" b="0" i="0" u="none" strike="noStrike" kern="1200" baseline="0" dirty="0" smtClean="0">
                <a:solidFill>
                  <a:schemeClr val="tx1"/>
                </a:solidFill>
                <a:latin typeface="Arial" charset="0"/>
                <a:ea typeface="+mn-ea"/>
                <a:cs typeface="+mn-cs"/>
              </a:rPr>
              <a:t>, which have long implemented energy efficiency policies.</a:t>
            </a:r>
          </a:p>
          <a:p>
            <a:pPr marL="171450" indent="-171450">
              <a:buFont typeface="Arial" panose="020B0604020202020204" pitchFamily="34" charset="0"/>
              <a:buChar char="•"/>
            </a:pPr>
            <a:r>
              <a:rPr lang="en-US" sz="1200" b="0" i="0" u="sng" strike="noStrike" kern="1200" baseline="0" dirty="0" smtClean="0">
                <a:solidFill>
                  <a:schemeClr val="tx1"/>
                </a:solidFill>
                <a:latin typeface="Arial" charset="0"/>
                <a:ea typeface="+mn-ea"/>
                <a:cs typeface="+mn-cs"/>
              </a:rPr>
              <a:t>Brazil and Iran </a:t>
            </a:r>
            <a:r>
              <a:rPr lang="en-US" sz="1200" b="0" i="0" u="none" strike="noStrike" kern="1200" baseline="0" dirty="0" smtClean="0">
                <a:solidFill>
                  <a:schemeClr val="tx1"/>
                </a:solidFill>
                <a:latin typeface="Arial" charset="0"/>
                <a:ea typeface="+mn-ea"/>
                <a:cs typeface="+mn-cs"/>
              </a:rPr>
              <a:t>are the two major energy-consuming countries where primary energy intensity is worsening. This is linked to stagnant economic conditions in both countries, which have sizeable energy-intensive industry sectors. </a:t>
            </a:r>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17</a:t>
            </a:fld>
            <a:endParaRPr lang="en-GB" altLang="en-US"/>
          </a:p>
        </p:txBody>
      </p:sp>
    </p:spTree>
    <p:extLst>
      <p:ext uri="{BB962C8B-B14F-4D97-AF65-F5344CB8AC3E}">
        <p14:creationId xmlns:p14="http://schemas.microsoft.com/office/powerpoint/2010/main" val="1208073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baseline="0" dirty="0" smtClean="0">
              <a:solidFill>
                <a:schemeClr val="tx1"/>
              </a:solidFill>
              <a:latin typeface="Arial" charset="0"/>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According to the latest data, the world is making progress towards achieving </a:t>
            </a:r>
            <a:r>
              <a:rPr lang="en-US" sz="1200" b="0" i="0" u="sng" strike="noStrike" kern="1200" baseline="0" dirty="0" smtClean="0">
                <a:solidFill>
                  <a:schemeClr val="tx1"/>
                </a:solidFill>
                <a:latin typeface="Arial" charset="0"/>
                <a:ea typeface="+mn-ea"/>
                <a:cs typeface="+mn-cs"/>
              </a:rPr>
              <a:t>SDG 7</a:t>
            </a:r>
            <a:r>
              <a:rPr lang="en-US" sz="1200" b="0" i="0" u="none" strike="noStrike" kern="1200" baseline="0" dirty="0" smtClean="0">
                <a:solidFill>
                  <a:schemeClr val="tx1"/>
                </a:solidFill>
                <a:latin typeface="Arial" charset="0"/>
                <a:ea typeface="+mn-ea"/>
                <a:cs typeface="+mn-cs"/>
              </a:rPr>
              <a:t>, but will fall short of meeting the targets by 2030 at the current rate of ambition. </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In recent years, pronounced progress in expanding </a:t>
            </a:r>
            <a:r>
              <a:rPr lang="en-US" sz="1200" b="0" i="0" u="sng" strike="noStrike" kern="1200" baseline="0" dirty="0" smtClean="0">
                <a:solidFill>
                  <a:schemeClr val="tx1"/>
                </a:solidFill>
                <a:latin typeface="Arial" charset="0"/>
                <a:ea typeface="+mn-ea"/>
                <a:cs typeface="+mn-cs"/>
              </a:rPr>
              <a:t>access to electricity </a:t>
            </a:r>
            <a:r>
              <a:rPr lang="en-US" sz="1200" b="0" i="0" u="none" strike="noStrike" kern="1200" baseline="0" dirty="0" smtClean="0">
                <a:solidFill>
                  <a:schemeClr val="tx1"/>
                </a:solidFill>
                <a:latin typeface="Arial" charset="0"/>
                <a:ea typeface="+mn-ea"/>
                <a:cs typeface="+mn-cs"/>
              </a:rPr>
              <a:t>was made in several countries, notably India, Bangladesh, and Kenya. As a result, the global population without access to electricity decreased to about 840 million in 2017 from 1.2 billion in 2010. Those still lacking access are increasingly concentrated in Sub-Saharan Africa. </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Meanwhile, the population without access to </a:t>
            </a:r>
            <a:r>
              <a:rPr lang="en-US" sz="1200" b="0" i="0" u="sng" strike="noStrike" kern="1200" baseline="0" dirty="0" smtClean="0">
                <a:solidFill>
                  <a:schemeClr val="tx1"/>
                </a:solidFill>
                <a:latin typeface="Arial" charset="0"/>
                <a:ea typeface="+mn-ea"/>
                <a:cs typeface="+mn-cs"/>
              </a:rPr>
              <a:t>clean cooking</a:t>
            </a:r>
            <a:r>
              <a:rPr lang="en-US" sz="1200" b="0" i="0" u="none" strike="noStrike" kern="1200" baseline="0" dirty="0" smtClean="0">
                <a:solidFill>
                  <a:schemeClr val="tx1"/>
                </a:solidFill>
                <a:latin typeface="Arial" charset="0"/>
                <a:ea typeface="+mn-ea"/>
                <a:cs typeface="+mn-cs"/>
              </a:rPr>
              <a:t> solutions totaled almost 3 billion in 2016 and was distributed across both Asia and Africa. The widespread use of polluting fuels and technologies for cooking continues to pose serious health and socioeconomic concerns. </a:t>
            </a:r>
          </a:p>
          <a:p>
            <a:pPr marL="171450" indent="-171450">
              <a:buFont typeface="Arial" panose="020B0604020202020204" pitchFamily="34" charset="0"/>
              <a:buChar char="•"/>
            </a:pPr>
            <a:r>
              <a:rPr lang="en-US" sz="1200" b="0" i="0" u="sng" strike="noStrike" kern="1200" baseline="0" dirty="0" smtClean="0">
                <a:solidFill>
                  <a:schemeClr val="tx1"/>
                </a:solidFill>
                <a:latin typeface="Arial" charset="0"/>
                <a:ea typeface="+mn-ea"/>
                <a:cs typeface="+mn-cs"/>
              </a:rPr>
              <a:t>Renewable energy </a:t>
            </a:r>
            <a:r>
              <a:rPr lang="en-US" sz="1200" b="0" i="0" u="none" strike="noStrike" kern="1200" baseline="0" dirty="0" smtClean="0">
                <a:solidFill>
                  <a:schemeClr val="tx1"/>
                </a:solidFill>
                <a:latin typeface="Arial" charset="0"/>
                <a:ea typeface="+mn-ea"/>
                <a:cs typeface="+mn-cs"/>
              </a:rPr>
              <a:t>accounted for 17.5% of global total energy consumption in 2016. The use of renewables (i.e., sources of renewable energy) to generate electricity increased rapidly, but less headway was made in heat and transport. A substantial further increase of renewable energy is needed for energy systems to become affordable, reliable, sustainable, focusing on modern uses. </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Finally, with respect to </a:t>
            </a:r>
            <a:r>
              <a:rPr lang="en-US" sz="1200" b="0" i="0" u="sng" strike="noStrike" kern="1200" baseline="0" dirty="0" smtClean="0">
                <a:solidFill>
                  <a:schemeClr val="tx1"/>
                </a:solidFill>
                <a:latin typeface="Arial" charset="0"/>
                <a:ea typeface="+mn-ea"/>
                <a:cs typeface="+mn-cs"/>
              </a:rPr>
              <a:t>energy efficiency</a:t>
            </a:r>
            <a:r>
              <a:rPr lang="en-US" sz="1200" b="0" i="0" u="none" strike="noStrike" kern="1200" baseline="0" dirty="0" smtClean="0">
                <a:solidFill>
                  <a:schemeClr val="tx1"/>
                </a:solidFill>
                <a:latin typeface="Arial" charset="0"/>
                <a:ea typeface="+mn-ea"/>
                <a:cs typeface="+mn-cs"/>
              </a:rPr>
              <a:t>, global primary energy intensity was 5.1 </a:t>
            </a:r>
            <a:r>
              <a:rPr lang="en-US" sz="1200" b="0" i="0" u="none" strike="noStrike" kern="1200" baseline="0" dirty="0" err="1" smtClean="0">
                <a:solidFill>
                  <a:schemeClr val="tx1"/>
                </a:solidFill>
                <a:latin typeface="Arial" charset="0"/>
                <a:ea typeface="+mn-ea"/>
                <a:cs typeface="+mn-cs"/>
              </a:rPr>
              <a:t>megajoules</a:t>
            </a:r>
            <a:r>
              <a:rPr lang="en-US" sz="1200" b="0" i="0" u="none" strike="noStrike" kern="1200" baseline="0" dirty="0" smtClean="0">
                <a:solidFill>
                  <a:schemeClr val="tx1"/>
                </a:solidFill>
                <a:latin typeface="Arial" charset="0"/>
                <a:ea typeface="+mn-ea"/>
                <a:cs typeface="+mn-cs"/>
              </a:rPr>
              <a:t> per U.S. dollar (MJ/USD) (2011 purchasing power parity) in 2016. Energy efficiency improvements have increased steadily in recent years, thanks to concerted policy efforts in major economies, including China. However, the global rate of improvement in primary energy intensity still lags behind SDG target 7.3, and estimates suggest that improvements slowed in 2017 and 2018. </a:t>
            </a:r>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2</a:t>
            </a:fld>
            <a:endParaRPr lang="en-GB" altLang="en-US"/>
          </a:p>
        </p:txBody>
      </p:sp>
    </p:spTree>
    <p:extLst>
      <p:ext uri="{BB962C8B-B14F-4D97-AF65-F5344CB8AC3E}">
        <p14:creationId xmlns:p14="http://schemas.microsoft.com/office/powerpoint/2010/main" val="2520051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Thanks to significant efforts across the developing world, the </a:t>
            </a:r>
            <a:r>
              <a:rPr lang="en-US" sz="1200" b="0" i="0" u="sng" strike="noStrike" kern="1200" baseline="0" dirty="0" smtClean="0">
                <a:solidFill>
                  <a:schemeClr val="tx1"/>
                </a:solidFill>
                <a:latin typeface="Arial" charset="0"/>
                <a:ea typeface="+mn-ea"/>
                <a:cs typeface="+mn-cs"/>
              </a:rPr>
              <a:t>global electrification rate </a:t>
            </a:r>
            <a:r>
              <a:rPr lang="en-US" sz="1200" b="0" i="0" u="none" strike="noStrike" kern="1200" baseline="0" dirty="0" smtClean="0">
                <a:solidFill>
                  <a:schemeClr val="tx1"/>
                </a:solidFill>
                <a:latin typeface="Arial" charset="0"/>
                <a:ea typeface="+mn-ea"/>
                <a:cs typeface="+mn-cs"/>
              </a:rPr>
              <a:t>reached 89% in 2017 (from 83% in 2010), still leaving about 840 million people without access.</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However, the momentum remained uneven across regions in particular for difficult-to-reach populations, particularly in Sub-Saharan Africa, where many remain without access. </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Electrification efforts have been </a:t>
            </a:r>
            <a:r>
              <a:rPr lang="en-US" sz="1200" b="0" i="0" u="sng" strike="noStrike" kern="1200" baseline="0" dirty="0" smtClean="0">
                <a:solidFill>
                  <a:schemeClr val="tx1"/>
                </a:solidFill>
                <a:latin typeface="Arial" charset="0"/>
                <a:ea typeface="+mn-ea"/>
                <a:cs typeface="+mn-cs"/>
              </a:rPr>
              <a:t>particularly successful in Central and Southern Asia</a:t>
            </a:r>
            <a:r>
              <a:rPr lang="en-US" sz="1200" b="0" i="0" u="none" strike="noStrike" kern="1200" baseline="0" dirty="0" smtClean="0">
                <a:solidFill>
                  <a:schemeClr val="tx1"/>
                </a:solidFill>
                <a:latin typeface="Arial" charset="0"/>
                <a:ea typeface="+mn-ea"/>
                <a:cs typeface="+mn-cs"/>
              </a:rPr>
              <a:t>, where 91% of the population had access to electricity in 2017.</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Access rates in </a:t>
            </a:r>
            <a:r>
              <a:rPr lang="en-US" sz="1200" b="0" i="0" u="sng" strike="noStrike" kern="1200" baseline="0" dirty="0" smtClean="0">
                <a:solidFill>
                  <a:schemeClr val="tx1"/>
                </a:solidFill>
                <a:latin typeface="Arial" charset="0"/>
                <a:ea typeface="+mn-ea"/>
                <a:cs typeface="+mn-cs"/>
              </a:rPr>
              <a:t>Latin America and the Caribbean, as well as Eastern and Southeastern Asia</a:t>
            </a:r>
            <a:r>
              <a:rPr lang="en-US" sz="1200" b="0" i="0" u="none" strike="noStrike" kern="1200" baseline="0" dirty="0" smtClean="0">
                <a:solidFill>
                  <a:schemeClr val="tx1"/>
                </a:solidFill>
                <a:latin typeface="Arial" charset="0"/>
                <a:ea typeface="+mn-ea"/>
                <a:cs typeface="+mn-cs"/>
              </a:rPr>
              <a:t>, climbed to 98% in 2017. Among the 20 countries with the largest populations lacking access to electricity, India, Bangladesh, Kenya, and Myanmar made the most significant progress since 2010. </a:t>
            </a:r>
          </a:p>
          <a:p>
            <a:pPr marL="171450" indent="-171450">
              <a:buFont typeface="Arial" panose="020B0604020202020204" pitchFamily="34" charset="0"/>
              <a:buChar char="•"/>
            </a:pPr>
            <a:r>
              <a:rPr lang="en-US" sz="1200" b="0" i="0" u="sng" strike="noStrike" kern="1200" baseline="0" dirty="0" smtClean="0">
                <a:solidFill>
                  <a:schemeClr val="tx1"/>
                </a:solidFill>
                <a:latin typeface="Arial" charset="0"/>
                <a:ea typeface="+mn-ea"/>
                <a:cs typeface="+mn-cs"/>
              </a:rPr>
              <a:t>Sub-Saharan Africa </a:t>
            </a:r>
            <a:r>
              <a:rPr lang="en-US" sz="1200" b="0" i="0" u="none" strike="noStrike" kern="1200" baseline="0" dirty="0" smtClean="0">
                <a:solidFill>
                  <a:schemeClr val="tx1"/>
                </a:solidFill>
                <a:latin typeface="Arial" charset="0"/>
                <a:ea typeface="+mn-ea"/>
                <a:cs typeface="+mn-cs"/>
              </a:rPr>
              <a:t>remains the region with the largest access deficit: here, 573 million people—more than one in two—lack access to electricity. The region is also home to the 20 countries with the lowest electrification rates. Burundi, Chad, Malawi, the Democratic Republic of Congo, and Niger were the four countries with the lowest electrification rates in 2017. </a:t>
            </a:r>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3</a:t>
            </a:fld>
            <a:endParaRPr lang="en-GB" altLang="en-US"/>
          </a:p>
        </p:txBody>
      </p:sp>
    </p:spTree>
    <p:extLst>
      <p:ext uri="{BB962C8B-B14F-4D97-AF65-F5344CB8AC3E}">
        <p14:creationId xmlns:p14="http://schemas.microsoft.com/office/powerpoint/2010/main" val="1632989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Although </a:t>
            </a:r>
            <a:r>
              <a:rPr lang="en-US" sz="1200" b="0" i="0" u="sng" strike="noStrike" kern="1200" baseline="0" dirty="0" smtClean="0">
                <a:solidFill>
                  <a:schemeClr val="tx1"/>
                </a:solidFill>
                <a:latin typeface="Arial" charset="0"/>
                <a:ea typeface="+mn-ea"/>
                <a:cs typeface="+mn-cs"/>
              </a:rPr>
              <a:t>India,</a:t>
            </a:r>
            <a:r>
              <a:rPr lang="en-US" sz="1200" b="0" i="0" u="none" strike="noStrike" kern="1200" baseline="0" dirty="0" smtClean="0">
                <a:solidFill>
                  <a:schemeClr val="tx1"/>
                </a:solidFill>
                <a:latin typeface="Arial" charset="0"/>
                <a:ea typeface="+mn-ea"/>
                <a:cs typeface="+mn-cs"/>
              </a:rPr>
              <a:t> with 12% of the global access deficit, reached an access rate of 93%, surpassing the global electrification rate, 99 million of its population remained without access to electricity in 2017.</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With 16 out of the top 20 countries electrifying at over 1 percentage point each year since 2010, the largest access-deficit countries are also driving the global increase in electrification and progress on SDG indicator 7.1.1.</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But, this growth had only a marginal effect on the net decline in the population without access.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Global growth in access was in fact driven by countries like India and Bangladesh, where incremental access outpaced population growth by a significant margin.</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Yet, in a majority of the top 20 access-deficit countries, this incremental access between 2010 and 2017 did not keep pace with population growth. Moreover, some of the countries with unserved populations of over 50 million in 2017—like the Democratic Republic of Congo, Nigeria, and Pakistan—have electrified less than 1 percentage point of their population annually since 2010. </a:t>
            </a:r>
            <a:endParaRPr lang="en-GB" dirty="0" smtClean="0"/>
          </a:p>
          <a:p>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4</a:t>
            </a:fld>
            <a:endParaRPr lang="en-GB" altLang="en-US"/>
          </a:p>
        </p:txBody>
      </p:sp>
    </p:spTree>
    <p:extLst>
      <p:ext uri="{BB962C8B-B14F-4D97-AF65-F5344CB8AC3E}">
        <p14:creationId xmlns:p14="http://schemas.microsoft.com/office/powerpoint/2010/main" val="2159202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 sub-Saharan Africa 55% of people lack access to electricity;</a:t>
            </a:r>
          </a:p>
          <a:p>
            <a:pPr marL="171450" indent="-171450">
              <a:buFont typeface="Arial" panose="020B0604020202020204" pitchFamily="34" charset="0"/>
              <a:buChar char="•"/>
            </a:pPr>
            <a:r>
              <a:rPr lang="en-US" dirty="0" smtClean="0"/>
              <a:t>In thirteen countries,</a:t>
            </a:r>
            <a:r>
              <a:rPr lang="en-US" baseline="0" dirty="0" smtClean="0"/>
              <a:t> </a:t>
            </a:r>
            <a:r>
              <a:rPr lang="en-US" dirty="0" smtClean="0"/>
              <a:t>more than three-quarters of the population do not have access to electricity</a:t>
            </a:r>
            <a:endParaRPr lang="en-US" baseline="0" dirty="0" smtClean="0"/>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More than two-thirds of people without access to electricity in the world today live in sub-Saharan Africa.</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North Africa reached almost universal access to electricity by 2018, but the electrification rate in sub-Saharan Africa was 45% in that year.</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Electrification levels in sub-Saharan Africa remain very low compared to the levels in other developing parts of the world, most notably the 94% rate reached on average across developing countries in Asia.</a:t>
            </a:r>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5</a:t>
            </a:fld>
            <a:endParaRPr lang="en-GB" altLang="en-US"/>
          </a:p>
        </p:txBody>
      </p:sp>
    </p:spTree>
    <p:extLst>
      <p:ext uri="{BB962C8B-B14F-4D97-AF65-F5344CB8AC3E}">
        <p14:creationId xmlns:p14="http://schemas.microsoft.com/office/powerpoint/2010/main" val="637708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The 20 least-electrified countries are concentrated in the Sub-Saharan African region and were home to over 320 million people lacking access to electricity in 2017.</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Apart from Burundi, Malawi, Chad, and the Democratic Republic of Congo, these countries have been electrifying at a rate of over 1 percentage point annually since 2010. South Sudan and Rwanda, in particular, stand out for their annual rate of over 3 percentage points. </a:t>
            </a:r>
            <a:endParaRPr lang="en-US" dirty="0"/>
          </a:p>
        </p:txBody>
      </p:sp>
      <p:sp>
        <p:nvSpPr>
          <p:cNvPr id="4" name="Slide Number Placeholder 3"/>
          <p:cNvSpPr>
            <a:spLocks noGrp="1"/>
          </p:cNvSpPr>
          <p:nvPr>
            <p:ph type="sldNum" sz="quarter" idx="5"/>
          </p:nvPr>
        </p:nvSpPr>
        <p:spPr/>
        <p:txBody>
          <a:bodyPr/>
          <a:lstStyle/>
          <a:p>
            <a:fld id="{E0649404-AEEE-4B4E-B616-1BC6E4EEEF5D}" type="slidenum">
              <a:rPr lang="en-GB" smtClean="0"/>
              <a:t>6</a:t>
            </a:fld>
            <a:endParaRPr lang="en-GB"/>
          </a:p>
        </p:txBody>
      </p:sp>
    </p:spTree>
    <p:extLst>
      <p:ext uri="{BB962C8B-B14F-4D97-AF65-F5344CB8AC3E}">
        <p14:creationId xmlns:p14="http://schemas.microsoft.com/office/powerpoint/2010/main" val="1749165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smtClean="0"/>
              <a:t>The countries with the largest populations</a:t>
            </a:r>
            <a:r>
              <a:rPr lang="en-US" baseline="0" dirty="0" smtClean="0"/>
              <a:t> without access to clean cooking fuels are mostly in Sub-Saharan Africa, South and </a:t>
            </a:r>
            <a:r>
              <a:rPr lang="en-US" baseline="0" dirty="0" err="1" smtClean="0"/>
              <a:t>Southest</a:t>
            </a:r>
            <a:r>
              <a:rPr lang="en-US" baseline="0" dirty="0" smtClean="0"/>
              <a:t> Asia</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The top 20 access-deficit countries (in population without access; blue dot on the map) accounted for 82% of the global population without access. India alone still accounts for the largest share of the access deficit at 25%, followed by China at 20%. Put together, India and China accounted for 45% of the total population without access to clean cooking fuels in 2017 </a:t>
            </a:r>
            <a:endParaRPr lang="en-US" dirty="0" smtClean="0"/>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Between </a:t>
            </a:r>
            <a:r>
              <a:rPr lang="en-US" sz="1200" kern="1200" dirty="0">
                <a:solidFill>
                  <a:schemeClr val="tx1"/>
                </a:solidFill>
                <a:effectLst/>
                <a:latin typeface="+mn-lt"/>
                <a:ea typeface="+mn-ea"/>
                <a:cs typeface="+mn-cs"/>
              </a:rPr>
              <a:t>2010 to 2017, </a:t>
            </a:r>
            <a:r>
              <a:rPr lang="en-US" sz="1200" b="1" kern="1200" dirty="0">
                <a:solidFill>
                  <a:schemeClr val="tx1"/>
                </a:solidFill>
                <a:effectLst/>
                <a:latin typeface="+mn-lt"/>
                <a:ea typeface="+mn-ea"/>
                <a:cs typeface="+mn-cs"/>
              </a:rPr>
              <a:t>access did not improve substantially in Sub-Saharan Africa, remained stable in Latin America, and showed only </a:t>
            </a:r>
            <a:r>
              <a:rPr lang="en-US" sz="1200" b="1" kern="1200" dirty="0" smtClean="0">
                <a:solidFill>
                  <a:schemeClr val="tx1"/>
                </a:solidFill>
                <a:effectLst/>
                <a:latin typeface="+mn-lt"/>
                <a:ea typeface="+mn-ea"/>
                <a:cs typeface="+mn-cs"/>
              </a:rPr>
              <a:t>slow </a:t>
            </a:r>
            <a:r>
              <a:rPr lang="en-US" sz="1200" b="1" kern="1200" dirty="0">
                <a:solidFill>
                  <a:schemeClr val="tx1"/>
                </a:solidFill>
                <a:effectLst/>
                <a:latin typeface="+mn-lt"/>
                <a:ea typeface="+mn-ea"/>
                <a:cs typeface="+mn-cs"/>
              </a:rPr>
              <a:t>process in Developing Asia.</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rate of access to clean cooking solution remains much higher in urban areas</a:t>
            </a:r>
            <a:r>
              <a:rPr lang="en-US" sz="1200" kern="1200" dirty="0">
                <a:solidFill>
                  <a:schemeClr val="tx1"/>
                </a:solidFill>
                <a:effectLst/>
                <a:latin typeface="+mn-lt"/>
                <a:ea typeface="+mn-ea"/>
                <a:cs typeface="+mn-cs"/>
              </a:rPr>
              <a:t>, where around 83% have access, than in rural areas, where only 34% have access</a:t>
            </a:r>
            <a:r>
              <a:rPr lang="en-US" sz="1200" kern="1200" dirty="0" smtClean="0">
                <a:solidFill>
                  <a:schemeClr val="tx1"/>
                </a:solidFill>
                <a:effectLst/>
                <a:latin typeface="+mn-lt"/>
                <a:ea typeface="+mn-ea"/>
                <a:cs typeface="+mn-cs"/>
              </a:rPr>
              <a:t>.</a:t>
            </a:r>
          </a:p>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0649404-AEEE-4B4E-B616-1BC6E4EEEF5D}" type="slidenum">
              <a:rPr lang="en-GB" smtClean="0"/>
              <a:t>7</a:t>
            </a:fld>
            <a:endParaRPr lang="en-GB"/>
          </a:p>
        </p:txBody>
      </p:sp>
    </p:spTree>
    <p:extLst>
      <p:ext uri="{BB962C8B-B14F-4D97-AF65-F5344CB8AC3E}">
        <p14:creationId xmlns:p14="http://schemas.microsoft.com/office/powerpoint/2010/main" val="2251419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smtClean="0"/>
              <a:t>The 20 countries with the lowest access rates to clean cooking fuels are all in Sub-Saharan</a:t>
            </a:r>
            <a:r>
              <a:rPr lang="en-US" baseline="0" dirty="0" smtClean="0"/>
              <a:t> Africa with very little improvement over the years.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smtClean="0">
                <a:solidFill>
                  <a:schemeClr val="tx1"/>
                </a:solidFill>
                <a:latin typeface="Arial" charset="0"/>
                <a:ea typeface="+mn-ea"/>
                <a:cs typeface="+mn-cs"/>
              </a:rPr>
              <a:t>Overall, in the 20 countries where the shares of population with access to clean cooking fuels are the smallest, the annual increase in access between 2010 and 2017 was very small (always less than 0.2%) and a few countries saw rates of access decrease (e.g., Mali, Madagascar, and Chad). </a:t>
            </a:r>
            <a:endParaRPr lang="en-US" dirty="0" smtClean="0"/>
          </a:p>
          <a:p>
            <a:endParaRPr lang="en-US" dirty="0"/>
          </a:p>
        </p:txBody>
      </p:sp>
      <p:sp>
        <p:nvSpPr>
          <p:cNvPr id="4" name="Slide Number Placeholder 3"/>
          <p:cNvSpPr>
            <a:spLocks noGrp="1"/>
          </p:cNvSpPr>
          <p:nvPr>
            <p:ph type="sldNum" sz="quarter" idx="5"/>
          </p:nvPr>
        </p:nvSpPr>
        <p:spPr/>
        <p:txBody>
          <a:bodyPr/>
          <a:lstStyle/>
          <a:p>
            <a:fld id="{E0649404-AEEE-4B4E-B616-1BC6E4EEEF5D}" type="slidenum">
              <a:rPr lang="en-GB" smtClean="0"/>
              <a:t>8</a:t>
            </a:fld>
            <a:endParaRPr lang="en-GB"/>
          </a:p>
        </p:txBody>
      </p:sp>
    </p:spTree>
    <p:extLst>
      <p:ext uri="{BB962C8B-B14F-4D97-AF65-F5344CB8AC3E}">
        <p14:creationId xmlns:p14="http://schemas.microsoft.com/office/powerpoint/2010/main" val="2992542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Full energy access in Africa remains elusive</a:t>
            </a:r>
          </a:p>
          <a:p>
            <a:pPr marL="171450" indent="-171450">
              <a:buFont typeface="Arial" panose="020B0604020202020204" pitchFamily="34" charset="0"/>
              <a:buChar char="•"/>
            </a:pPr>
            <a:r>
              <a:rPr lang="en-US" dirty="0" smtClean="0"/>
              <a:t>Despite progress in several countries, current and planned efforts to provide access to electricity barely outpace population growth; efforts for clean cooking need to accelerate even more </a:t>
            </a:r>
            <a:endParaRPr lang="en-GB" dirty="0"/>
          </a:p>
        </p:txBody>
      </p:sp>
      <p:sp>
        <p:nvSpPr>
          <p:cNvPr id="4" name="Slide Number Placeholder 3"/>
          <p:cNvSpPr>
            <a:spLocks noGrp="1"/>
          </p:cNvSpPr>
          <p:nvPr>
            <p:ph type="sldNum" sz="quarter" idx="10"/>
          </p:nvPr>
        </p:nvSpPr>
        <p:spPr/>
        <p:txBody>
          <a:bodyPr/>
          <a:lstStyle/>
          <a:p>
            <a:fld id="{A730940B-3F77-4A38-8B5C-89A07CE8893B}" type="slidenum">
              <a:rPr lang="en-GB" altLang="en-US" smtClean="0"/>
              <a:pPr/>
              <a:t>9</a:t>
            </a:fld>
            <a:endParaRPr lang="en-GB" altLang="en-US"/>
          </a:p>
        </p:txBody>
      </p:sp>
    </p:spTree>
    <p:extLst>
      <p:ext uri="{BB962C8B-B14F-4D97-AF65-F5344CB8AC3E}">
        <p14:creationId xmlns:p14="http://schemas.microsoft.com/office/powerpoint/2010/main" val="16100327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ndParaRPr>
          </a:p>
        </p:txBody>
      </p:sp>
      <p:pic>
        <p:nvPicPr>
          <p:cNvPr id="3086" name="Picture 6" descr="LOGO CE-EN-quadri.eps"/>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en-US" altLang="en-US" noProof="0" dirty="0" smtClean="0"/>
              <a:t>Click to edit Master title style</a:t>
            </a:r>
            <a:endParaRPr lang="en-GB" altLang="en-US" noProof="0" dirty="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en-US" altLang="en-US" noProof="0" smtClean="0"/>
              <a:t>Click to edit Master subtitle style</a:t>
            </a:r>
            <a:endParaRPr lang="en-GB" altLang="en-US" noProof="0" smtClean="0"/>
          </a:p>
        </p:txBody>
      </p:sp>
      <p:sp>
        <p:nvSpPr>
          <p:cNvPr id="3078" name="Rectangle 6"/>
          <p:cNvSpPr>
            <a:spLocks noGrp="1" noChangeArrowheads="1"/>
          </p:cNvSpPr>
          <p:nvPr>
            <p:ph type="dt" sz="half" idx="2"/>
          </p:nvPr>
        </p:nvSpPr>
        <p:spPr/>
        <p:txBody>
          <a:bodyPr/>
          <a:lstStyle>
            <a:lvl1pPr>
              <a:defRPr sz="1200" b="1">
                <a:solidFill>
                  <a:schemeClr val="bg1"/>
                </a:solidFill>
                <a:latin typeface="+mn-lt"/>
              </a:defRPr>
            </a:lvl1pPr>
          </a:lstStyle>
          <a:p>
            <a:endParaRPr lang="en-GB" altLang="en-US"/>
          </a:p>
        </p:txBody>
      </p:sp>
      <p:sp>
        <p:nvSpPr>
          <p:cNvPr id="3079" name="Rectangle 7"/>
          <p:cNvSpPr>
            <a:spLocks noGrp="1" noChangeArrowheads="1"/>
          </p:cNvSpPr>
          <p:nvPr>
            <p:ph type="ftr" sz="quarter" idx="3"/>
          </p:nvPr>
        </p:nvSpPr>
        <p:spPr/>
        <p:txBody>
          <a:bodyPr/>
          <a:lstStyle>
            <a:lvl1pPr>
              <a:defRPr>
                <a:solidFill>
                  <a:schemeClr val="bg1"/>
                </a:solidFill>
                <a:latin typeface="+mn-lt"/>
              </a:defRPr>
            </a:lvl1pPr>
          </a:lstStyle>
          <a:p>
            <a:endParaRPr lang="en-GB" altLang="en-US"/>
          </a:p>
        </p:txBody>
      </p:sp>
      <p:sp>
        <p:nvSpPr>
          <p:cNvPr id="3080" name="Rectangle 8"/>
          <p:cNvSpPr>
            <a:spLocks noGrp="1" noChangeArrowheads="1"/>
          </p:cNvSpPr>
          <p:nvPr>
            <p:ph type="sldNum" sz="quarter" idx="4"/>
          </p:nvPr>
        </p:nvSpPr>
        <p:spPr/>
        <p:txBody>
          <a:bodyPr/>
          <a:lstStyle>
            <a:lvl1pPr>
              <a:defRPr>
                <a:solidFill>
                  <a:schemeClr val="bg1"/>
                </a:solidFill>
                <a:latin typeface="+mn-lt"/>
              </a:defRPr>
            </a:lvl1pPr>
          </a:lstStyle>
          <a:p>
            <a:fld id="{F71B10B5-A77A-4155-9088-465FB45AB5E8}" type="slidenum">
              <a:rPr lang="en-GB" altLang="en-US"/>
              <a:pPr/>
              <a:t>‹#›</a:t>
            </a:fld>
            <a:endParaRPr lang="en-GB" altLang="en-US"/>
          </a:p>
        </p:txBody>
      </p:sp>
      <p:sp>
        <p:nvSpPr>
          <p:cNvPr id="7" name="Rectangle 6"/>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EF9E2CD9-BE7E-42DF-BCF7-AED241C0FA0F}" type="slidenum">
              <a:rPr lang="en-GB" altLang="en-US"/>
              <a:pPr/>
              <a:t>‹#›</a:t>
            </a:fld>
            <a:endParaRPr lang="en-GB" altLang="en-US"/>
          </a:p>
        </p:txBody>
      </p:sp>
    </p:spTree>
    <p:extLst>
      <p:ext uri="{BB962C8B-B14F-4D97-AF65-F5344CB8AC3E}">
        <p14:creationId xmlns:p14="http://schemas.microsoft.com/office/powerpoint/2010/main" val="3590425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00B198A-8CCB-45FD-9DA7-17CE5AF91C20}" type="slidenum">
              <a:rPr lang="en-GB" altLang="en-US"/>
              <a:pPr/>
              <a:t>‹#›</a:t>
            </a:fld>
            <a:endParaRPr lang="en-GB" altLang="en-US"/>
          </a:p>
        </p:txBody>
      </p:sp>
    </p:spTree>
    <p:extLst>
      <p:ext uri="{BB962C8B-B14F-4D97-AF65-F5344CB8AC3E}">
        <p14:creationId xmlns:p14="http://schemas.microsoft.com/office/powerpoint/2010/main" val="520910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F4DC952-EC52-4760-9FE6-098E4E8DEF7B}"/>
              </a:ext>
            </a:extLst>
          </p:cNvPr>
          <p:cNvSpPr>
            <a:spLocks noGrp="1"/>
          </p:cNvSpPr>
          <p:nvPr>
            <p:ph type="title" hasCustomPrompt="1"/>
          </p:nvPr>
        </p:nvSpPr>
        <p:spPr>
          <a:xfrm>
            <a:off x="458589" y="300827"/>
            <a:ext cx="7989220" cy="709899"/>
          </a:xfrm>
        </p:spPr>
        <p:txBody>
          <a:bodyPr>
            <a:normAutofit/>
          </a:bodyPr>
          <a:lstStyle>
            <a:lvl1pPr>
              <a:defRPr sz="1800" b="0">
                <a:solidFill>
                  <a:srgbClr val="376192"/>
                </a:solidFill>
                <a:latin typeface="Arial" charset="0"/>
                <a:ea typeface="Arial" charset="0"/>
                <a:cs typeface="Arial" charset="0"/>
              </a:defRPr>
            </a:lvl1pPr>
          </a:lstStyle>
          <a:p>
            <a:r>
              <a:rPr lang="en-US"/>
              <a:t>CLICK TO EDIT MASTER TITLE STYLE</a:t>
            </a:r>
          </a:p>
        </p:txBody>
      </p:sp>
    </p:spTree>
    <p:extLst>
      <p:ext uri="{BB962C8B-B14F-4D97-AF65-F5344CB8AC3E}">
        <p14:creationId xmlns:p14="http://schemas.microsoft.com/office/powerpoint/2010/main" val="22129307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F4DC952-EC52-4760-9FE6-098E4E8DEF7B}"/>
              </a:ext>
            </a:extLst>
          </p:cNvPr>
          <p:cNvSpPr>
            <a:spLocks noGrp="1"/>
          </p:cNvSpPr>
          <p:nvPr>
            <p:ph type="title" hasCustomPrompt="1"/>
          </p:nvPr>
        </p:nvSpPr>
        <p:spPr>
          <a:xfrm>
            <a:off x="458589" y="300827"/>
            <a:ext cx="7989220" cy="709899"/>
          </a:xfrm>
        </p:spPr>
        <p:txBody>
          <a:bodyPr>
            <a:normAutofit/>
          </a:bodyPr>
          <a:lstStyle>
            <a:lvl1pPr>
              <a:defRPr sz="1800" b="0">
                <a:solidFill>
                  <a:srgbClr val="376192"/>
                </a:solidFill>
                <a:latin typeface="Arial" charset="0"/>
                <a:ea typeface="Arial" charset="0"/>
                <a:cs typeface="Arial" charset="0"/>
              </a:defRPr>
            </a:lvl1pPr>
          </a:lstStyle>
          <a:p>
            <a:r>
              <a:rPr lang="en-US" dirty="0"/>
              <a:t>CLICK TO EDIT MASTER TITLE STYLE</a:t>
            </a:r>
          </a:p>
        </p:txBody>
      </p:sp>
    </p:spTree>
    <p:extLst>
      <p:ext uri="{BB962C8B-B14F-4D97-AF65-F5344CB8AC3E}">
        <p14:creationId xmlns:p14="http://schemas.microsoft.com/office/powerpoint/2010/main" val="3494693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219147F4-38DF-4909-A7BE-F8595599F903}" type="slidenum">
              <a:rPr lang="en-GB" altLang="en-US"/>
              <a:pPr/>
              <a:t>‹#›</a:t>
            </a:fld>
            <a:endParaRPr lang="en-GB" altLang="en-US"/>
          </a:p>
        </p:txBody>
      </p:sp>
    </p:spTree>
    <p:extLst>
      <p:ext uri="{BB962C8B-B14F-4D97-AF65-F5344CB8AC3E}">
        <p14:creationId xmlns:p14="http://schemas.microsoft.com/office/powerpoint/2010/main" val="3663518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171CFB4-C63A-411F-A1D5-2BA6527DCD47}" type="slidenum">
              <a:rPr lang="en-GB" altLang="en-US"/>
              <a:pPr/>
              <a:t>‹#›</a:t>
            </a:fld>
            <a:endParaRPr lang="en-GB" altLang="en-US"/>
          </a:p>
        </p:txBody>
      </p:sp>
    </p:spTree>
    <p:extLst>
      <p:ext uri="{BB962C8B-B14F-4D97-AF65-F5344CB8AC3E}">
        <p14:creationId xmlns:p14="http://schemas.microsoft.com/office/powerpoint/2010/main" val="1199589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69135940-5113-4098-96A8-6F40B497B3C0}" type="slidenum">
              <a:rPr lang="en-GB" altLang="en-US"/>
              <a:pPr/>
              <a:t>‹#›</a:t>
            </a:fld>
            <a:endParaRPr lang="en-GB" altLang="en-US"/>
          </a:p>
        </p:txBody>
      </p:sp>
    </p:spTree>
    <p:extLst>
      <p:ext uri="{BB962C8B-B14F-4D97-AF65-F5344CB8AC3E}">
        <p14:creationId xmlns:p14="http://schemas.microsoft.com/office/powerpoint/2010/main" val="2391198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GB" altLang="en-US"/>
          </a:p>
        </p:txBody>
      </p:sp>
      <p:sp>
        <p:nvSpPr>
          <p:cNvPr id="8" name="Footer Placeholder 7"/>
          <p:cNvSpPr>
            <a:spLocks noGrp="1"/>
          </p:cNvSpPr>
          <p:nvPr>
            <p:ph type="ftr" sz="quarter" idx="11"/>
          </p:nvPr>
        </p:nvSpPr>
        <p:spPr/>
        <p:txBody>
          <a:bodyPr/>
          <a:lstStyle>
            <a:lvl1pPr>
              <a:defRPr/>
            </a:lvl1pPr>
          </a:lstStyle>
          <a:p>
            <a:endParaRPr lang="en-GB" altLang="en-US"/>
          </a:p>
        </p:txBody>
      </p:sp>
      <p:sp>
        <p:nvSpPr>
          <p:cNvPr id="9" name="Slide Number Placeholder 8"/>
          <p:cNvSpPr>
            <a:spLocks noGrp="1"/>
          </p:cNvSpPr>
          <p:nvPr>
            <p:ph type="sldNum" sz="quarter" idx="12"/>
          </p:nvPr>
        </p:nvSpPr>
        <p:spPr/>
        <p:txBody>
          <a:bodyPr/>
          <a:lstStyle>
            <a:lvl1pPr>
              <a:defRPr/>
            </a:lvl1pPr>
          </a:lstStyle>
          <a:p>
            <a:fld id="{213E36A2-6298-4628-8D5C-6B8A4E7A3E30}" type="slidenum">
              <a:rPr lang="en-GB" altLang="en-US"/>
              <a:pPr/>
              <a:t>‹#›</a:t>
            </a:fld>
            <a:endParaRPr lang="en-GB" altLang="en-US"/>
          </a:p>
        </p:txBody>
      </p:sp>
    </p:spTree>
    <p:extLst>
      <p:ext uri="{BB962C8B-B14F-4D97-AF65-F5344CB8AC3E}">
        <p14:creationId xmlns:p14="http://schemas.microsoft.com/office/powerpoint/2010/main" val="3606973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ltLang="en-US"/>
          </a:p>
        </p:txBody>
      </p:sp>
      <p:sp>
        <p:nvSpPr>
          <p:cNvPr id="4" name="Footer Placeholder 3"/>
          <p:cNvSpPr>
            <a:spLocks noGrp="1"/>
          </p:cNvSpPr>
          <p:nvPr>
            <p:ph type="ftr" sz="quarter" idx="11"/>
          </p:nvPr>
        </p:nvSpPr>
        <p:spPr/>
        <p:txBody>
          <a:bodyPr/>
          <a:lstStyle>
            <a:lvl1pPr>
              <a:defRPr/>
            </a:lvl1pPr>
          </a:lstStyle>
          <a:p>
            <a:endParaRPr lang="en-GB" altLang="en-US"/>
          </a:p>
        </p:txBody>
      </p:sp>
      <p:sp>
        <p:nvSpPr>
          <p:cNvPr id="5" name="Slide Number Placeholder 4"/>
          <p:cNvSpPr>
            <a:spLocks noGrp="1"/>
          </p:cNvSpPr>
          <p:nvPr>
            <p:ph type="sldNum" sz="quarter" idx="12"/>
          </p:nvPr>
        </p:nvSpPr>
        <p:spPr/>
        <p:txBody>
          <a:bodyPr/>
          <a:lstStyle>
            <a:lvl1pPr>
              <a:defRPr/>
            </a:lvl1pPr>
          </a:lstStyle>
          <a:p>
            <a:fld id="{3A0074FD-792F-4F06-AED5-A68937D3F36B}" type="slidenum">
              <a:rPr lang="en-GB" altLang="en-US"/>
              <a:pPr/>
              <a:t>‹#›</a:t>
            </a:fld>
            <a:endParaRPr lang="en-GB" altLang="en-US"/>
          </a:p>
        </p:txBody>
      </p:sp>
    </p:spTree>
    <p:extLst>
      <p:ext uri="{BB962C8B-B14F-4D97-AF65-F5344CB8AC3E}">
        <p14:creationId xmlns:p14="http://schemas.microsoft.com/office/powerpoint/2010/main" val="2559165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ltLang="en-US"/>
          </a:p>
        </p:txBody>
      </p:sp>
      <p:sp>
        <p:nvSpPr>
          <p:cNvPr id="3" name="Footer Placeholder 2"/>
          <p:cNvSpPr>
            <a:spLocks noGrp="1"/>
          </p:cNvSpPr>
          <p:nvPr>
            <p:ph type="ftr" sz="quarter" idx="11"/>
          </p:nvPr>
        </p:nvSpPr>
        <p:spPr/>
        <p:txBody>
          <a:bodyPr/>
          <a:lstStyle>
            <a:lvl1pPr>
              <a:defRPr/>
            </a:lvl1pPr>
          </a:lstStyle>
          <a:p>
            <a:endParaRPr lang="en-GB" altLang="en-US"/>
          </a:p>
        </p:txBody>
      </p:sp>
      <p:sp>
        <p:nvSpPr>
          <p:cNvPr id="4" name="Slide Number Placeholder 3"/>
          <p:cNvSpPr>
            <a:spLocks noGrp="1"/>
          </p:cNvSpPr>
          <p:nvPr>
            <p:ph type="sldNum" sz="quarter" idx="12"/>
          </p:nvPr>
        </p:nvSpPr>
        <p:spPr/>
        <p:txBody>
          <a:bodyPr/>
          <a:lstStyle>
            <a:lvl1pPr>
              <a:defRPr/>
            </a:lvl1pPr>
          </a:lstStyle>
          <a:p>
            <a:fld id="{CC7FF34B-EB33-4E11-93C7-437B5B329707}" type="slidenum">
              <a:rPr lang="en-GB" altLang="en-US"/>
              <a:pPr/>
              <a:t>‹#›</a:t>
            </a:fld>
            <a:endParaRPr lang="en-GB" altLang="en-US"/>
          </a:p>
        </p:txBody>
      </p:sp>
    </p:spTree>
    <p:extLst>
      <p:ext uri="{BB962C8B-B14F-4D97-AF65-F5344CB8AC3E}">
        <p14:creationId xmlns:p14="http://schemas.microsoft.com/office/powerpoint/2010/main" val="3576054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1E31AE4C-6FAF-4F1A-A7A5-C2440065A296}" type="slidenum">
              <a:rPr lang="en-GB" altLang="en-US"/>
              <a:pPr/>
              <a:t>‹#›</a:t>
            </a:fld>
            <a:endParaRPr lang="en-GB" altLang="en-US"/>
          </a:p>
        </p:txBody>
      </p:sp>
    </p:spTree>
    <p:extLst>
      <p:ext uri="{BB962C8B-B14F-4D97-AF65-F5344CB8AC3E}">
        <p14:creationId xmlns:p14="http://schemas.microsoft.com/office/powerpoint/2010/main" val="873579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7E3F87B4-8A2C-49DC-B412-E8D32FB5A875}" type="slidenum">
              <a:rPr lang="en-GB" altLang="en-US"/>
              <a:pPr/>
              <a:t>‹#›</a:t>
            </a:fld>
            <a:endParaRPr lang="en-GB" altLang="en-US"/>
          </a:p>
        </p:txBody>
      </p:sp>
    </p:spTree>
    <p:extLst>
      <p:ext uri="{BB962C8B-B14F-4D97-AF65-F5344CB8AC3E}">
        <p14:creationId xmlns:p14="http://schemas.microsoft.com/office/powerpoint/2010/main" val="3079270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endParaRPr lang="en-GB"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endParaRPr lang="en-GB"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fld id="{E8463AAD-8FBE-4940-9548-B7BE93D02606}" type="slidenum">
              <a:rPr lang="en-GB" altLang="en-US"/>
              <a:pPr/>
              <a:t>‹#›</a:t>
            </a:fld>
            <a:endParaRPr lang="en-GB" altLang="en-US"/>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5" r:id="rId12"/>
    <p:sldLayoutId id="2147483666" r:id="rId13"/>
  </p:sldLayoutIdLst>
  <p:txStyles>
    <p:title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Rectangle 5"/>
          <p:cNvSpPr>
            <a:spLocks noGrp="1" noChangeArrowheads="1"/>
          </p:cNvSpPr>
          <p:nvPr>
            <p:ph type="ctrTitle"/>
          </p:nvPr>
        </p:nvSpPr>
        <p:spPr>
          <a:xfrm>
            <a:off x="611188" y="2564904"/>
            <a:ext cx="8065268" cy="790575"/>
          </a:xfrm>
        </p:spPr>
        <p:txBody>
          <a:bodyPr/>
          <a:lstStyle/>
          <a:p>
            <a:r>
              <a:rPr lang="fr-BE" altLang="en-US" sz="4000" dirty="0" smtClean="0">
                <a:solidFill>
                  <a:srgbClr val="FFC000"/>
                </a:solidFill>
              </a:rPr>
              <a:t>SDG 7 in </a:t>
            </a:r>
            <a:r>
              <a:rPr lang="fr-BE" altLang="en-US" sz="4000" dirty="0" err="1" smtClean="0">
                <a:solidFill>
                  <a:srgbClr val="FFC000"/>
                </a:solidFill>
              </a:rPr>
              <a:t>Africa</a:t>
            </a:r>
            <a:r>
              <a:rPr lang="fr-BE" altLang="en-US" sz="4000" dirty="0" smtClean="0"/>
              <a:t/>
            </a:r>
            <a:br>
              <a:rPr lang="fr-BE" altLang="en-US" sz="4000" dirty="0" smtClean="0"/>
            </a:br>
            <a:r>
              <a:rPr lang="fr-BE" altLang="en-US" sz="3200" dirty="0" smtClean="0">
                <a:solidFill>
                  <a:schemeClr val="bg1"/>
                </a:solidFill>
              </a:rPr>
              <a:t>State of Play</a:t>
            </a:r>
            <a:endParaRPr lang="en-GB" altLang="en-US" sz="3200" dirty="0">
              <a:solidFill>
                <a:schemeClr val="bg1"/>
              </a:solidFill>
            </a:endParaRPr>
          </a:p>
        </p:txBody>
      </p:sp>
      <p:sp>
        <p:nvSpPr>
          <p:cNvPr id="81926" name="Rectangle 6"/>
          <p:cNvSpPr>
            <a:spLocks noGrp="1" noChangeArrowheads="1"/>
          </p:cNvSpPr>
          <p:nvPr>
            <p:ph type="subTitle" idx="1"/>
          </p:nvPr>
        </p:nvSpPr>
        <p:spPr>
          <a:xfrm>
            <a:off x="611188" y="3645024"/>
            <a:ext cx="8532812" cy="1728787"/>
          </a:xfrm>
        </p:spPr>
        <p:txBody>
          <a:bodyPr/>
          <a:lstStyle/>
          <a:p>
            <a:endParaRPr lang="en-IE" dirty="0"/>
          </a:p>
          <a:p>
            <a:r>
              <a:rPr lang="en-IE" sz="2000" dirty="0" smtClean="0"/>
              <a:t>Stefano </a:t>
            </a:r>
            <a:r>
              <a:rPr lang="en-IE" sz="2000" dirty="0" err="1" smtClean="0"/>
              <a:t>Signore</a:t>
            </a:r>
            <a:endParaRPr lang="en-IE" sz="2000" dirty="0" smtClean="0"/>
          </a:p>
          <a:p>
            <a:r>
              <a:rPr lang="en-IE" sz="2000" dirty="0" smtClean="0"/>
              <a:t>Head of Unit</a:t>
            </a:r>
          </a:p>
          <a:p>
            <a:r>
              <a:rPr lang="en-IE" sz="2000" dirty="0" smtClean="0"/>
              <a:t>DEVCO.C6</a:t>
            </a:r>
            <a:endParaRPr lang="fr-BE" sz="2000"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466637" y="2420888"/>
            <a:ext cx="1725815" cy="970771"/>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465451" y="3507669"/>
            <a:ext cx="1713974" cy="96411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7466637" y="4585887"/>
            <a:ext cx="1725815" cy="966012"/>
          </a:xfrm>
          <a:prstGeom prst="rect">
            <a:avLst/>
          </a:prstGeom>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465451" y="5635972"/>
            <a:ext cx="1752779" cy="985939"/>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364088" y="3714746"/>
            <a:ext cx="1675822" cy="1659065"/>
          </a:xfrm>
          <a:prstGeom prst="rect">
            <a:avLst/>
          </a:prstGeom>
        </p:spPr>
      </p:pic>
    </p:spTree>
    <p:extLst>
      <p:ext uri="{BB962C8B-B14F-4D97-AF65-F5344CB8AC3E}">
        <p14:creationId xmlns:p14="http://schemas.microsoft.com/office/powerpoint/2010/main" val="38501868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051720" y="1700808"/>
            <a:ext cx="5040560" cy="3824103"/>
          </a:xfrm>
          <a:prstGeom prst="rect">
            <a:avLst/>
          </a:prstGeom>
        </p:spPr>
      </p:pic>
      <p:sp>
        <p:nvSpPr>
          <p:cNvPr id="4" name="TextBox 3">
            <a:extLst>
              <a:ext uri="{FF2B5EF4-FFF2-40B4-BE49-F238E27FC236}">
                <a16:creationId xmlns:a16="http://schemas.microsoft.com/office/drawing/2014/main" id="{DD4F4832-B340-411B-8F51-523AE4C607B8}"/>
              </a:ext>
            </a:extLst>
          </p:cNvPr>
          <p:cNvSpPr txBox="1"/>
          <p:nvPr/>
        </p:nvSpPr>
        <p:spPr>
          <a:xfrm>
            <a:off x="6948264" y="5949280"/>
            <a:ext cx="274320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latin typeface="Arial" charset="0"/>
                <a:ea typeface="Arial" charset="0"/>
                <a:cs typeface="Arial" charset="0"/>
              </a:rPr>
              <a:t>Source: IEA, 2018</a:t>
            </a:r>
          </a:p>
        </p:txBody>
      </p:sp>
      <p:sp>
        <p:nvSpPr>
          <p:cNvPr id="5"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Electricity access progress in sub-Saharan Africa</a:t>
            </a:r>
          </a:p>
          <a:p>
            <a:r>
              <a:rPr lang="en-US" kern="0" dirty="0">
                <a:solidFill>
                  <a:srgbClr val="FFC000"/>
                </a:solidFill>
              </a:rPr>
              <a:t>(</a:t>
            </a:r>
            <a:r>
              <a:rPr lang="en-US" kern="0" dirty="0" smtClean="0">
                <a:solidFill>
                  <a:srgbClr val="FFC000"/>
                </a:solidFill>
              </a:rPr>
              <a:t>IEA Stated Policies Scenario)</a:t>
            </a:r>
            <a:endParaRPr lang="en-GB" kern="0" dirty="0">
              <a:solidFill>
                <a:srgbClr val="FFC000"/>
              </a:solidFill>
            </a:endParaRPr>
          </a:p>
        </p:txBody>
      </p:sp>
    </p:spTree>
    <p:extLst>
      <p:ext uri="{BB962C8B-B14F-4D97-AF65-F5344CB8AC3E}">
        <p14:creationId xmlns:p14="http://schemas.microsoft.com/office/powerpoint/2010/main" val="4123856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a:graphicFrameLocks/>
          </p:cNvGraphicFramePr>
          <p:nvPr>
            <p:extLst/>
          </p:nvPr>
        </p:nvGraphicFramePr>
        <p:xfrm>
          <a:off x="138737" y="2025532"/>
          <a:ext cx="4866815" cy="34908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a:graphicFrameLocks/>
          </p:cNvGraphicFramePr>
          <p:nvPr>
            <p:extLst/>
          </p:nvPr>
        </p:nvGraphicFramePr>
        <p:xfrm>
          <a:off x="4577519" y="2025532"/>
          <a:ext cx="4386813" cy="311746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1"/>
          <p:cNvSpPr txBox="1">
            <a:spLocks/>
          </p:cNvSpPr>
          <p:nvPr/>
        </p:nvSpPr>
        <p:spPr>
          <a:xfrm>
            <a:off x="810229" y="2022695"/>
            <a:ext cx="3970737" cy="307777"/>
          </a:xfrm>
          <a:prstGeom prst="rect">
            <a:avLst/>
          </a:prstGeom>
          <a:noFill/>
        </p:spPr>
        <p:txBody>
          <a:bodyPr wrap="square" rtlCol="0">
            <a:spAutoFit/>
          </a:bodyPr>
          <a:lstStyle>
            <a:defPPr>
              <a:defRPr lang="en-US"/>
            </a:defPPr>
            <a:lvl1pPr algn="ctr">
              <a:defRPr sz="1200">
                <a:latin typeface="Century Gothic" charset="0"/>
                <a:ea typeface="Century Gothic" charset="0"/>
                <a:cs typeface="Century Gothic" charset="0"/>
              </a:defRPr>
            </a:lvl1pPr>
          </a:lstStyle>
          <a:p>
            <a:r>
              <a:rPr lang="en-GB" sz="1400" i="1" dirty="0">
                <a:latin typeface="Arial" charset="0"/>
                <a:ea typeface="Arial" charset="0"/>
                <a:cs typeface="Arial" charset="0"/>
              </a:rPr>
              <a:t>Electricity access rates</a:t>
            </a:r>
          </a:p>
        </p:txBody>
      </p:sp>
      <p:sp>
        <p:nvSpPr>
          <p:cNvPr id="9" name="TextBox 1"/>
          <p:cNvSpPr txBox="1">
            <a:spLocks/>
          </p:cNvSpPr>
          <p:nvPr/>
        </p:nvSpPr>
        <p:spPr>
          <a:xfrm>
            <a:off x="4925496" y="1628800"/>
            <a:ext cx="3520004" cy="738664"/>
          </a:xfrm>
          <a:prstGeom prst="rect">
            <a:avLst/>
          </a:prstGeom>
          <a:noFill/>
        </p:spPr>
        <p:txBody>
          <a:bodyPr wrap="square" rtlCol="0">
            <a:spAutoFit/>
          </a:bodyPr>
          <a:lstStyle>
            <a:defPPr>
              <a:defRPr lang="en-US"/>
            </a:defPPr>
            <a:lvl1pPr algn="ctr">
              <a:defRPr sz="1200">
                <a:latin typeface="Century Gothic" charset="0"/>
                <a:ea typeface="Century Gothic" charset="0"/>
                <a:cs typeface="Century Gothic" charset="0"/>
              </a:defRPr>
            </a:lvl1pPr>
          </a:lstStyle>
          <a:p>
            <a:r>
              <a:rPr lang="en-GB" sz="1400" i="1" dirty="0">
                <a:latin typeface="Arial" charset="0"/>
                <a:ea typeface="Arial" charset="0"/>
                <a:cs typeface="Arial" charset="0"/>
              </a:rPr>
              <a:t>Least-cost solutions to provide universal access by 2030  in the sustainable development scenario</a:t>
            </a:r>
          </a:p>
        </p:txBody>
      </p:sp>
      <p:sp>
        <p:nvSpPr>
          <p:cNvPr id="10" name="Rectangle 9"/>
          <p:cNvSpPr/>
          <p:nvPr/>
        </p:nvSpPr>
        <p:spPr>
          <a:xfrm>
            <a:off x="138738" y="5706724"/>
            <a:ext cx="1248629" cy="2624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latin typeface="Arial" charset="0"/>
              <a:ea typeface="Arial" charset="0"/>
              <a:cs typeface="Arial" charset="0"/>
            </a:endParaRPr>
          </a:p>
        </p:txBody>
      </p:sp>
      <p:sp>
        <p:nvSpPr>
          <p:cNvPr id="3" name="TextBox 2">
            <a:extLst>
              <a:ext uri="{FF2B5EF4-FFF2-40B4-BE49-F238E27FC236}">
                <a16:creationId xmlns:a16="http://schemas.microsoft.com/office/drawing/2014/main" id="{DD4F4832-B340-411B-8F51-523AE4C607B8}"/>
              </a:ext>
            </a:extLst>
          </p:cNvPr>
          <p:cNvSpPr txBox="1"/>
          <p:nvPr/>
        </p:nvSpPr>
        <p:spPr>
          <a:xfrm>
            <a:off x="285174" y="5611452"/>
            <a:ext cx="274320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latin typeface="Arial" charset="0"/>
                <a:ea typeface="Arial" charset="0"/>
                <a:cs typeface="Arial" charset="0"/>
              </a:rPr>
              <a:t>Source: IEA, 2018</a:t>
            </a:r>
          </a:p>
        </p:txBody>
      </p:sp>
      <p:sp>
        <p:nvSpPr>
          <p:cNvPr id="11"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Electricity access rates by region in 2017 and 2030</a:t>
            </a:r>
          </a:p>
          <a:p>
            <a:r>
              <a:rPr lang="en-US" kern="0" dirty="0" smtClean="0">
                <a:solidFill>
                  <a:srgbClr val="FFC000"/>
                </a:solidFill>
              </a:rPr>
              <a:t>Least-cost solutions to providing universal access to electricity by 2030</a:t>
            </a:r>
            <a:endParaRPr lang="en-GB" kern="0" dirty="0">
              <a:solidFill>
                <a:srgbClr val="FFC000"/>
              </a:solidFill>
            </a:endParaRPr>
          </a:p>
        </p:txBody>
      </p:sp>
    </p:spTree>
    <p:extLst>
      <p:ext uri="{BB962C8B-B14F-4D97-AF65-F5344CB8AC3E}">
        <p14:creationId xmlns:p14="http://schemas.microsoft.com/office/powerpoint/2010/main" val="4119664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7"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9512" y="1000670"/>
            <a:ext cx="8725639" cy="5690717"/>
          </a:xfrm>
          <a:prstGeom prst="rect">
            <a:avLst/>
          </a:prstGeom>
        </p:spPr>
      </p:pic>
      <p:sp>
        <p:nvSpPr>
          <p:cNvPr id="4"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Top 20 countries with highest rates of electricity access to off-grid supply</a:t>
            </a:r>
            <a:br>
              <a:rPr lang="en-US" kern="0" dirty="0" smtClean="0">
                <a:solidFill>
                  <a:srgbClr val="FFC000"/>
                </a:solidFill>
              </a:rPr>
            </a:br>
            <a:r>
              <a:rPr lang="en-US" kern="0" dirty="0" smtClean="0">
                <a:solidFill>
                  <a:srgbClr val="FFC000"/>
                </a:solidFill>
              </a:rPr>
              <a:t>(tier 1 or higher), 2017</a:t>
            </a:r>
            <a:endParaRPr lang="en-GB" kern="0" dirty="0">
              <a:solidFill>
                <a:srgbClr val="FFC000"/>
              </a:solidFill>
            </a:endParaRPr>
          </a:p>
        </p:txBody>
      </p:sp>
      <p:sp>
        <p:nvSpPr>
          <p:cNvPr id="5" name="Oval 4"/>
          <p:cNvSpPr/>
          <p:nvPr/>
        </p:nvSpPr>
        <p:spPr bwMode="auto">
          <a:xfrm>
            <a:off x="2051720" y="4581128"/>
            <a:ext cx="432048" cy="648072"/>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6" name="Oval 5"/>
          <p:cNvSpPr/>
          <p:nvPr/>
        </p:nvSpPr>
        <p:spPr bwMode="auto">
          <a:xfrm>
            <a:off x="2051720" y="4516267"/>
            <a:ext cx="323528" cy="548082"/>
          </a:xfrm>
          <a:prstGeom prst="ellipse">
            <a:avLst/>
          </a:prstGeom>
          <a:noFill/>
          <a:ln w="127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7" name="Oval 6"/>
          <p:cNvSpPr/>
          <p:nvPr/>
        </p:nvSpPr>
        <p:spPr bwMode="auto">
          <a:xfrm>
            <a:off x="3059832" y="4516267"/>
            <a:ext cx="323528" cy="548082"/>
          </a:xfrm>
          <a:prstGeom prst="ellipse">
            <a:avLst/>
          </a:prstGeom>
          <a:noFill/>
          <a:ln w="127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8" name="Oval 7"/>
          <p:cNvSpPr/>
          <p:nvPr/>
        </p:nvSpPr>
        <p:spPr bwMode="auto">
          <a:xfrm>
            <a:off x="3383360" y="4494266"/>
            <a:ext cx="323528" cy="548082"/>
          </a:xfrm>
          <a:prstGeom prst="ellipse">
            <a:avLst/>
          </a:prstGeom>
          <a:noFill/>
          <a:ln w="127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9" name="Oval 8"/>
          <p:cNvSpPr/>
          <p:nvPr/>
        </p:nvSpPr>
        <p:spPr bwMode="auto">
          <a:xfrm>
            <a:off x="3687486" y="4494266"/>
            <a:ext cx="323528" cy="548082"/>
          </a:xfrm>
          <a:prstGeom prst="ellipse">
            <a:avLst/>
          </a:prstGeom>
          <a:noFill/>
          <a:ln w="127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0" name="Oval 9"/>
          <p:cNvSpPr/>
          <p:nvPr/>
        </p:nvSpPr>
        <p:spPr bwMode="auto">
          <a:xfrm>
            <a:off x="4381058" y="4504837"/>
            <a:ext cx="323528" cy="548082"/>
          </a:xfrm>
          <a:prstGeom prst="ellipse">
            <a:avLst/>
          </a:prstGeom>
          <a:noFill/>
          <a:ln w="127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1" name="Oval 10"/>
          <p:cNvSpPr/>
          <p:nvPr/>
        </p:nvSpPr>
        <p:spPr bwMode="auto">
          <a:xfrm>
            <a:off x="4733316" y="4494266"/>
            <a:ext cx="323528" cy="446902"/>
          </a:xfrm>
          <a:prstGeom prst="ellipse">
            <a:avLst/>
          </a:prstGeom>
          <a:noFill/>
          <a:ln w="127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2" name="Oval 11"/>
          <p:cNvSpPr/>
          <p:nvPr/>
        </p:nvSpPr>
        <p:spPr bwMode="auto">
          <a:xfrm>
            <a:off x="5687616" y="4524836"/>
            <a:ext cx="323528" cy="920387"/>
          </a:xfrm>
          <a:prstGeom prst="ellipse">
            <a:avLst/>
          </a:prstGeom>
          <a:noFill/>
          <a:ln w="127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20936303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a:graphicFrameLocks/>
          </p:cNvGraphicFramePr>
          <p:nvPr>
            <p:extLst/>
          </p:nvPr>
        </p:nvGraphicFramePr>
        <p:xfrm>
          <a:off x="489531" y="2119343"/>
          <a:ext cx="4316964" cy="31580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a:graphicFrameLocks/>
          </p:cNvGraphicFramePr>
          <p:nvPr>
            <p:extLst/>
          </p:nvPr>
        </p:nvGraphicFramePr>
        <p:xfrm>
          <a:off x="5339191" y="2155813"/>
          <a:ext cx="3292712" cy="3285333"/>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1"/>
          <p:cNvSpPr txBox="1">
            <a:spLocks/>
          </p:cNvSpPr>
          <p:nvPr/>
        </p:nvSpPr>
        <p:spPr>
          <a:xfrm>
            <a:off x="1533381" y="1934530"/>
            <a:ext cx="2864401" cy="307777"/>
          </a:xfrm>
          <a:prstGeom prst="rect">
            <a:avLst/>
          </a:prstGeom>
          <a:noFill/>
        </p:spPr>
        <p:txBody>
          <a:bodyPr wrap="square" rtlCol="0">
            <a:spAutoFit/>
          </a:bodyPr>
          <a:lstStyle>
            <a:defPPr>
              <a:defRPr lang="en-US"/>
            </a:defPPr>
            <a:lvl1pPr algn="ctr">
              <a:defRPr sz="1200">
                <a:latin typeface="Century Gothic" charset="0"/>
                <a:ea typeface="Century Gothic" charset="0"/>
                <a:cs typeface="Century Gothic" charset="0"/>
              </a:defRPr>
            </a:lvl1pPr>
          </a:lstStyle>
          <a:p>
            <a:r>
              <a:rPr lang="en-GB" sz="1400" i="1" dirty="0">
                <a:latin typeface="Arial" charset="0"/>
                <a:ea typeface="Arial" charset="0"/>
                <a:cs typeface="Arial" charset="0"/>
              </a:rPr>
              <a:t>Clean cooking access rates</a:t>
            </a:r>
          </a:p>
        </p:txBody>
      </p:sp>
      <p:sp>
        <p:nvSpPr>
          <p:cNvPr id="13" name="TextBox 1"/>
          <p:cNvSpPr txBox="1">
            <a:spLocks/>
          </p:cNvSpPr>
          <p:nvPr/>
        </p:nvSpPr>
        <p:spPr>
          <a:xfrm>
            <a:off x="5215209" y="1484784"/>
            <a:ext cx="3540676" cy="738664"/>
          </a:xfrm>
          <a:prstGeom prst="rect">
            <a:avLst/>
          </a:prstGeom>
          <a:noFill/>
        </p:spPr>
        <p:txBody>
          <a:bodyPr wrap="square" rtlCol="0">
            <a:spAutoFit/>
          </a:bodyPr>
          <a:lstStyle>
            <a:defPPr>
              <a:defRPr lang="en-US"/>
            </a:defPPr>
            <a:lvl1pPr algn="ctr">
              <a:defRPr sz="1200">
                <a:latin typeface="Century Gothic" charset="0"/>
                <a:ea typeface="Century Gothic" charset="0"/>
                <a:cs typeface="Century Gothic" charset="0"/>
              </a:defRPr>
            </a:lvl1pPr>
          </a:lstStyle>
          <a:p>
            <a:r>
              <a:rPr lang="en-GB" sz="1400" i="1" dirty="0">
                <a:latin typeface="Arial" charset="0"/>
                <a:ea typeface="Arial" charset="0"/>
                <a:cs typeface="Arial" charset="0"/>
              </a:rPr>
              <a:t>Cooking fuels in developing countries in the sustainable development scenario, 2030</a:t>
            </a:r>
          </a:p>
        </p:txBody>
      </p:sp>
      <p:sp>
        <p:nvSpPr>
          <p:cNvPr id="10" name="Rectangle 9"/>
          <p:cNvSpPr/>
          <p:nvPr/>
        </p:nvSpPr>
        <p:spPr>
          <a:xfrm>
            <a:off x="138738" y="5706724"/>
            <a:ext cx="1248629" cy="2624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venir Next Condensed" charset="0"/>
              <a:ea typeface="Avenir Next Condensed" charset="0"/>
              <a:cs typeface="Avenir Next Condensed" charset="0"/>
            </a:endParaRPr>
          </a:p>
        </p:txBody>
      </p:sp>
      <p:sp>
        <p:nvSpPr>
          <p:cNvPr id="12" name="TextBox 11">
            <a:extLst>
              <a:ext uri="{FF2B5EF4-FFF2-40B4-BE49-F238E27FC236}">
                <a16:creationId xmlns:a16="http://schemas.microsoft.com/office/drawing/2014/main" id="{DD4F4832-B340-411B-8F51-523AE4C607B8}"/>
              </a:ext>
            </a:extLst>
          </p:cNvPr>
          <p:cNvSpPr txBox="1"/>
          <p:nvPr/>
        </p:nvSpPr>
        <p:spPr>
          <a:xfrm>
            <a:off x="285174" y="5611452"/>
            <a:ext cx="274320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latin typeface="Arial" charset="0"/>
                <a:ea typeface="Arial" charset="0"/>
                <a:cs typeface="Arial" charset="0"/>
              </a:rPr>
              <a:t>Source: IEA, 2018</a:t>
            </a:r>
          </a:p>
        </p:txBody>
      </p:sp>
      <p:sp>
        <p:nvSpPr>
          <p:cNvPr id="11"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Clean cooking access rates in 2017 and 2030</a:t>
            </a:r>
          </a:p>
          <a:p>
            <a:r>
              <a:rPr lang="en-US" kern="0" dirty="0" smtClean="0">
                <a:solidFill>
                  <a:srgbClr val="FFC000"/>
                </a:solidFill>
              </a:rPr>
              <a:t>Cooking fuels in the sustainable development scenario, 2030</a:t>
            </a:r>
            <a:endParaRPr lang="en-GB" kern="0" dirty="0">
              <a:solidFill>
                <a:srgbClr val="FFC000"/>
              </a:solidFill>
            </a:endParaRPr>
          </a:p>
        </p:txBody>
      </p:sp>
    </p:spTree>
    <p:extLst>
      <p:ext uri="{BB962C8B-B14F-4D97-AF65-F5344CB8AC3E}">
        <p14:creationId xmlns:p14="http://schemas.microsoft.com/office/powerpoint/2010/main" val="293156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9"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6511" y="1196752"/>
            <a:ext cx="9217024" cy="5184576"/>
          </a:xfrm>
          <a:prstGeom prst="rect">
            <a:avLst/>
          </a:prstGeom>
        </p:spPr>
      </p:pic>
      <p:sp>
        <p:nvSpPr>
          <p:cNvPr id="4" name="TextBox 3">
            <a:extLst>
              <a:ext uri="{FF2B5EF4-FFF2-40B4-BE49-F238E27FC236}">
                <a16:creationId xmlns:a16="http://schemas.microsoft.com/office/drawing/2014/main" id="{1DA9F099-EEDA-4A5D-870F-A6F18895B0C3}"/>
              </a:ext>
            </a:extLst>
          </p:cNvPr>
          <p:cNvSpPr txBox="1"/>
          <p:nvPr/>
        </p:nvSpPr>
        <p:spPr>
          <a:xfrm>
            <a:off x="7076209" y="6544464"/>
            <a:ext cx="274320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latin typeface="Arial" charset="0"/>
                <a:ea typeface="Arial" charset="0"/>
                <a:cs typeface="Arial" charset="0"/>
              </a:rPr>
              <a:t>Source: </a:t>
            </a:r>
            <a:r>
              <a:rPr lang="en-US" sz="800" dirty="0" smtClean="0">
                <a:latin typeface="Arial" charset="0"/>
                <a:ea typeface="Arial" charset="0"/>
                <a:cs typeface="Arial" charset="0"/>
              </a:rPr>
              <a:t>IEA, UNSD</a:t>
            </a:r>
            <a:endParaRPr lang="en-US" sz="800" dirty="0">
              <a:latin typeface="Arial" charset="0"/>
              <a:ea typeface="Arial" charset="0"/>
              <a:cs typeface="Arial" charset="0"/>
            </a:endParaRPr>
          </a:p>
        </p:txBody>
      </p:sp>
      <p:sp>
        <p:nvSpPr>
          <p:cNvPr id="5"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Change in renewable energy’s share of total final energy consumption between 2010 and 2016</a:t>
            </a:r>
            <a:endParaRPr lang="en-GB" kern="0" dirty="0">
              <a:solidFill>
                <a:srgbClr val="FFC000"/>
              </a:solidFill>
            </a:endParaRPr>
          </a:p>
        </p:txBody>
      </p:sp>
    </p:spTree>
    <p:extLst>
      <p:ext uri="{BB962C8B-B14F-4D97-AF65-F5344CB8AC3E}">
        <p14:creationId xmlns:p14="http://schemas.microsoft.com/office/powerpoint/2010/main" val="19200324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988839"/>
            <a:ext cx="9144000" cy="4093535"/>
          </a:xfrm>
          <a:prstGeom prst="rect">
            <a:avLst/>
          </a:prstGeom>
        </p:spPr>
      </p:pic>
      <p:sp>
        <p:nvSpPr>
          <p:cNvPr id="4"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Renewable’s share of all energy consumed, by end use, 1990-2016</a:t>
            </a:r>
            <a:endParaRPr lang="en-GB" kern="0" dirty="0">
              <a:solidFill>
                <a:srgbClr val="FFC000"/>
              </a:solidFill>
            </a:endParaRPr>
          </a:p>
        </p:txBody>
      </p:sp>
    </p:spTree>
    <p:extLst>
      <p:ext uri="{BB962C8B-B14F-4D97-AF65-F5344CB8AC3E}">
        <p14:creationId xmlns:p14="http://schemas.microsoft.com/office/powerpoint/2010/main" val="1677563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5496" y="2060848"/>
            <a:ext cx="9108503" cy="3539650"/>
          </a:xfrm>
          <a:prstGeom prst="rect">
            <a:avLst/>
          </a:prstGeom>
        </p:spPr>
      </p:pic>
      <p:sp>
        <p:nvSpPr>
          <p:cNvPr id="5"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Electricity demand in Africa, 2018 and 2040 (IEA projections)</a:t>
            </a:r>
          </a:p>
          <a:p>
            <a:r>
              <a:rPr lang="en-US" kern="0" dirty="0" smtClean="0">
                <a:solidFill>
                  <a:srgbClr val="FFC000"/>
                </a:solidFill>
              </a:rPr>
              <a:t>Electricity generation in Africa, 2018 and 2040 (IEA projections)</a:t>
            </a:r>
            <a:endParaRPr lang="en-GB" kern="0" dirty="0">
              <a:solidFill>
                <a:srgbClr val="FFC000"/>
              </a:solidFill>
            </a:endParaRPr>
          </a:p>
        </p:txBody>
      </p:sp>
      <p:sp>
        <p:nvSpPr>
          <p:cNvPr id="6" name="TextBox 5">
            <a:extLst>
              <a:ext uri="{FF2B5EF4-FFF2-40B4-BE49-F238E27FC236}">
                <a16:creationId xmlns:a16="http://schemas.microsoft.com/office/drawing/2014/main" id="{1DA9F099-EEDA-4A5D-870F-A6F18895B0C3}"/>
              </a:ext>
            </a:extLst>
          </p:cNvPr>
          <p:cNvSpPr txBox="1"/>
          <p:nvPr/>
        </p:nvSpPr>
        <p:spPr>
          <a:xfrm>
            <a:off x="316632" y="5618235"/>
            <a:ext cx="274320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latin typeface="Arial" charset="0"/>
                <a:ea typeface="Arial" charset="0"/>
                <a:cs typeface="Arial" charset="0"/>
              </a:rPr>
              <a:t>Source: </a:t>
            </a:r>
            <a:r>
              <a:rPr lang="en-US" sz="800" dirty="0" smtClean="0">
                <a:latin typeface="Arial" charset="0"/>
                <a:ea typeface="Arial" charset="0"/>
                <a:cs typeface="Arial" charset="0"/>
              </a:rPr>
              <a:t>IEA</a:t>
            </a:r>
            <a:endParaRPr lang="en-US" sz="800" dirty="0">
              <a:latin typeface="Arial" charset="0"/>
              <a:ea typeface="Arial" charset="0"/>
              <a:cs typeface="Arial" charset="0"/>
            </a:endParaRPr>
          </a:p>
        </p:txBody>
      </p:sp>
    </p:spTree>
    <p:extLst>
      <p:ext uri="{BB962C8B-B14F-4D97-AF65-F5344CB8AC3E}">
        <p14:creationId xmlns:p14="http://schemas.microsoft.com/office/powerpoint/2010/main" val="2853361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4299" y="1196752"/>
            <a:ext cx="9024795" cy="5328592"/>
          </a:xfrm>
          <a:prstGeom prst="rect">
            <a:avLst/>
          </a:prstGeom>
        </p:spPr>
      </p:pic>
      <p:sp>
        <p:nvSpPr>
          <p:cNvPr id="4" name="TextBox 3">
            <a:extLst>
              <a:ext uri="{FF2B5EF4-FFF2-40B4-BE49-F238E27FC236}">
                <a16:creationId xmlns:a16="http://schemas.microsoft.com/office/drawing/2014/main" id="{1DA9F099-EEDA-4A5D-870F-A6F18895B0C3}"/>
              </a:ext>
            </a:extLst>
          </p:cNvPr>
          <p:cNvSpPr txBox="1"/>
          <p:nvPr/>
        </p:nvSpPr>
        <p:spPr>
          <a:xfrm>
            <a:off x="6516216" y="6525344"/>
            <a:ext cx="274320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latin typeface="Arial" charset="0"/>
                <a:ea typeface="Arial" charset="0"/>
                <a:cs typeface="Arial" charset="0"/>
              </a:rPr>
              <a:t>Source: </a:t>
            </a:r>
            <a:r>
              <a:rPr lang="en-US" sz="800" dirty="0" smtClean="0">
                <a:latin typeface="Arial" charset="0"/>
                <a:ea typeface="Arial" charset="0"/>
                <a:cs typeface="Arial" charset="0"/>
              </a:rPr>
              <a:t>IEA, UNSD, World Development Indicators</a:t>
            </a:r>
            <a:endParaRPr lang="en-US" sz="800" dirty="0">
              <a:latin typeface="Arial" charset="0"/>
              <a:ea typeface="Arial" charset="0"/>
              <a:cs typeface="Arial" charset="0"/>
            </a:endParaRPr>
          </a:p>
        </p:txBody>
      </p:sp>
      <p:sp>
        <p:nvSpPr>
          <p:cNvPr id="5"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Compound annual average growth rate of primary energy intensity, 2010-2016</a:t>
            </a:r>
            <a:endParaRPr lang="en-GB" kern="0" dirty="0">
              <a:solidFill>
                <a:srgbClr val="FFC000"/>
              </a:solidFill>
            </a:endParaRPr>
          </a:p>
        </p:txBody>
      </p:sp>
    </p:spTree>
    <p:extLst>
      <p:ext uri="{BB962C8B-B14F-4D97-AF65-F5344CB8AC3E}">
        <p14:creationId xmlns:p14="http://schemas.microsoft.com/office/powerpoint/2010/main" val="523521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267744" y="980728"/>
            <a:ext cx="4464496" cy="5655028"/>
          </a:xfrm>
          <a:prstGeom prst="rect">
            <a:avLst/>
          </a:prstGeom>
        </p:spPr>
      </p:pic>
      <p:sp>
        <p:nvSpPr>
          <p:cNvPr id="4"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Latest data on primary indicators of global progress toward SDG 7 targets</a:t>
            </a:r>
            <a:endParaRPr lang="en-GB" kern="0" dirty="0">
              <a:solidFill>
                <a:srgbClr val="FFC000"/>
              </a:solidFill>
            </a:endParaRPr>
          </a:p>
        </p:txBody>
      </p:sp>
    </p:spTree>
    <p:extLst>
      <p:ext uri="{BB962C8B-B14F-4D97-AF65-F5344CB8AC3E}">
        <p14:creationId xmlns:p14="http://schemas.microsoft.com/office/powerpoint/2010/main" val="1622383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6512" y="1340768"/>
            <a:ext cx="9114150" cy="5277463"/>
          </a:xfrm>
          <a:prstGeom prst="rect">
            <a:avLst/>
          </a:prstGeom>
        </p:spPr>
      </p:pic>
      <p:sp>
        <p:nvSpPr>
          <p:cNvPr id="4"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Share of population with access to electricity in 2017</a:t>
            </a:r>
            <a:endParaRPr lang="en-GB" kern="0" dirty="0">
              <a:solidFill>
                <a:srgbClr val="FFC000"/>
              </a:solidFill>
            </a:endParaRPr>
          </a:p>
        </p:txBody>
      </p:sp>
    </p:spTree>
    <p:extLst>
      <p:ext uri="{BB962C8B-B14F-4D97-AF65-F5344CB8AC3E}">
        <p14:creationId xmlns:p14="http://schemas.microsoft.com/office/powerpoint/2010/main" val="37571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583" y="1484784"/>
            <a:ext cx="9064795" cy="4921965"/>
          </a:xfrm>
          <a:prstGeom prst="rect">
            <a:avLst/>
          </a:prstGeom>
        </p:spPr>
      </p:pic>
      <p:sp>
        <p:nvSpPr>
          <p:cNvPr id="4"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The 20 countries with the largest access deficit over the 2010-2017 tracking period</a:t>
            </a:r>
            <a:endParaRPr lang="en-GB" kern="0" dirty="0">
              <a:solidFill>
                <a:srgbClr val="FFC000"/>
              </a:solidFill>
            </a:endParaRPr>
          </a:p>
        </p:txBody>
      </p:sp>
    </p:spTree>
    <p:extLst>
      <p:ext uri="{BB962C8B-B14F-4D97-AF65-F5344CB8AC3E}">
        <p14:creationId xmlns:p14="http://schemas.microsoft.com/office/powerpoint/2010/main" val="1403312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35019" y="1123190"/>
            <a:ext cx="6377341" cy="5416083"/>
          </a:xfrm>
          <a:prstGeom prst="rect">
            <a:avLst/>
          </a:prstGeom>
        </p:spPr>
      </p:pic>
      <p:sp>
        <p:nvSpPr>
          <p:cNvPr id="5" name="TextBox 4">
            <a:extLst>
              <a:ext uri="{FF2B5EF4-FFF2-40B4-BE49-F238E27FC236}">
                <a16:creationId xmlns:a16="http://schemas.microsoft.com/office/drawing/2014/main" id="{67601213-B3E9-4CF9-9880-F706DEC8111C}"/>
              </a:ext>
            </a:extLst>
          </p:cNvPr>
          <p:cNvSpPr txBox="1"/>
          <p:nvPr/>
        </p:nvSpPr>
        <p:spPr>
          <a:xfrm>
            <a:off x="7236296" y="6492146"/>
            <a:ext cx="2071351" cy="215444"/>
          </a:xfrm>
          <a:prstGeom prst="rect">
            <a:avLst/>
          </a:prstGeom>
          <a:noFill/>
        </p:spPr>
        <p:txBody>
          <a:bodyPr wrap="square" rtlCol="0" anchor="t">
            <a:spAutoFit/>
          </a:bodyPr>
          <a:lstStyle/>
          <a:p>
            <a:r>
              <a:rPr lang="en-US" sz="800" dirty="0">
                <a:latin typeface="Arial" charset="0"/>
                <a:ea typeface="Arial" charset="0"/>
                <a:cs typeface="Arial" charset="0"/>
              </a:rPr>
              <a:t>Source: </a:t>
            </a:r>
            <a:r>
              <a:rPr lang="en-US" sz="800" dirty="0" smtClean="0">
                <a:latin typeface="Arial" charset="0"/>
                <a:ea typeface="Arial" charset="0"/>
                <a:cs typeface="Arial" charset="0"/>
              </a:rPr>
              <a:t>IEA</a:t>
            </a:r>
            <a:endParaRPr lang="en-US" sz="800" dirty="0">
              <a:latin typeface="Arial" charset="0"/>
              <a:ea typeface="Arial" charset="0"/>
              <a:cs typeface="Arial" charset="0"/>
            </a:endParaRPr>
          </a:p>
        </p:txBody>
      </p:sp>
      <p:sp>
        <p:nvSpPr>
          <p:cNvPr id="6"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Population without access to electricity by country in Africa, 2018</a:t>
            </a:r>
            <a:endParaRPr lang="en-GB" kern="0" dirty="0">
              <a:solidFill>
                <a:srgbClr val="FFC000"/>
              </a:solidFill>
            </a:endParaRPr>
          </a:p>
        </p:txBody>
      </p:sp>
    </p:spTree>
    <p:extLst>
      <p:ext uri="{BB962C8B-B14F-4D97-AF65-F5344CB8AC3E}">
        <p14:creationId xmlns:p14="http://schemas.microsoft.com/office/powerpoint/2010/main" val="2479143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38738" y="5706724"/>
            <a:ext cx="1248629" cy="2624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venir Next Condensed" charset="0"/>
              <a:ea typeface="Avenir Next Condensed" charset="0"/>
              <a:cs typeface="Avenir Next Condensed"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25943" y="1052736"/>
            <a:ext cx="8622521" cy="5433064"/>
          </a:xfrm>
          <a:prstGeom prst="rect">
            <a:avLst/>
          </a:prstGeom>
        </p:spPr>
      </p:pic>
      <p:sp>
        <p:nvSpPr>
          <p:cNvPr id="6"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Electricity access in the 20 least electrified countries, 2010-2017</a:t>
            </a:r>
            <a:endParaRPr lang="en-GB" kern="0" dirty="0">
              <a:solidFill>
                <a:srgbClr val="FFC000"/>
              </a:solidFill>
            </a:endParaRPr>
          </a:p>
        </p:txBody>
      </p:sp>
      <p:sp>
        <p:nvSpPr>
          <p:cNvPr id="7" name="TextBox 6">
            <a:extLst>
              <a:ext uri="{FF2B5EF4-FFF2-40B4-BE49-F238E27FC236}">
                <a16:creationId xmlns:a16="http://schemas.microsoft.com/office/drawing/2014/main" id="{E9BC087D-A05B-4707-8AA5-0B1AA03129A1}"/>
              </a:ext>
            </a:extLst>
          </p:cNvPr>
          <p:cNvSpPr txBox="1"/>
          <p:nvPr/>
        </p:nvSpPr>
        <p:spPr>
          <a:xfrm>
            <a:off x="7126022" y="6602926"/>
            <a:ext cx="2071351" cy="338554"/>
          </a:xfrm>
          <a:prstGeom prst="rect">
            <a:avLst/>
          </a:prstGeom>
          <a:noFill/>
        </p:spPr>
        <p:txBody>
          <a:bodyPr wrap="square" rtlCol="0" anchor="t">
            <a:spAutoFit/>
          </a:bodyPr>
          <a:lstStyle/>
          <a:p>
            <a:r>
              <a:rPr lang="en-US" sz="800" dirty="0">
                <a:latin typeface="Arial" charset="0"/>
                <a:ea typeface="Arial" charset="0"/>
                <a:cs typeface="Arial" charset="0"/>
              </a:rPr>
              <a:t>Source: World Bank</a:t>
            </a:r>
          </a:p>
          <a:p>
            <a:endParaRPr lang="en-US" sz="800" dirty="0">
              <a:latin typeface="Arial" charset="0"/>
              <a:ea typeface="Arial" charset="0"/>
              <a:cs typeface="Arial" charset="0"/>
            </a:endParaRPr>
          </a:p>
        </p:txBody>
      </p:sp>
    </p:spTree>
    <p:extLst>
      <p:ext uri="{BB962C8B-B14F-4D97-AF65-F5344CB8AC3E}">
        <p14:creationId xmlns:p14="http://schemas.microsoft.com/office/powerpoint/2010/main" val="22806397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F7BB3AA-C386-42E0-B361-5DB644F3B0F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a:stretch/>
        </p:blipFill>
        <p:spPr>
          <a:xfrm>
            <a:off x="-20752" y="1340768"/>
            <a:ext cx="9129256" cy="5121423"/>
          </a:xfrm>
          <a:prstGeom prst="rect">
            <a:avLst/>
          </a:prstGeom>
        </p:spPr>
      </p:pic>
      <p:sp>
        <p:nvSpPr>
          <p:cNvPr id="5" name="TextBox 4">
            <a:extLst>
              <a:ext uri="{FF2B5EF4-FFF2-40B4-BE49-F238E27FC236}">
                <a16:creationId xmlns:a16="http://schemas.microsoft.com/office/drawing/2014/main" id="{67601213-B3E9-4CF9-9880-F706DEC8111C}"/>
              </a:ext>
            </a:extLst>
          </p:cNvPr>
          <p:cNvSpPr txBox="1"/>
          <p:nvPr/>
        </p:nvSpPr>
        <p:spPr>
          <a:xfrm>
            <a:off x="7236296" y="6492146"/>
            <a:ext cx="2071351" cy="215444"/>
          </a:xfrm>
          <a:prstGeom prst="rect">
            <a:avLst/>
          </a:prstGeom>
          <a:noFill/>
        </p:spPr>
        <p:txBody>
          <a:bodyPr wrap="square" rtlCol="0" anchor="t">
            <a:spAutoFit/>
          </a:bodyPr>
          <a:lstStyle/>
          <a:p>
            <a:r>
              <a:rPr lang="en-US" sz="800" dirty="0">
                <a:latin typeface="Arial" charset="0"/>
                <a:ea typeface="Arial" charset="0"/>
                <a:cs typeface="Arial" charset="0"/>
              </a:rPr>
              <a:t>Source: WHO 2019</a:t>
            </a:r>
          </a:p>
        </p:txBody>
      </p:sp>
      <p:sp>
        <p:nvSpPr>
          <p:cNvPr id="6" name="Title 1"/>
          <p:cNvSpPr txBox="1">
            <a:spLocks/>
          </p:cNvSpPr>
          <p:nvPr/>
        </p:nvSpPr>
        <p:spPr bwMode="auto">
          <a:xfrm>
            <a:off x="323528" y="141346"/>
            <a:ext cx="8280920"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Rate of access to clean cooking fuels and technologies, 2017</a:t>
            </a:r>
            <a:endParaRPr lang="en-GB" kern="0" dirty="0">
              <a:solidFill>
                <a:srgbClr val="FFC000"/>
              </a:solidFill>
            </a:endParaRPr>
          </a:p>
        </p:txBody>
      </p:sp>
    </p:spTree>
    <p:extLst>
      <p:ext uri="{BB962C8B-B14F-4D97-AF65-F5344CB8AC3E}">
        <p14:creationId xmlns:p14="http://schemas.microsoft.com/office/powerpoint/2010/main" val="2985586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38738" y="5706724"/>
            <a:ext cx="1248629" cy="2624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venir Next Condensed" charset="0"/>
              <a:ea typeface="Avenir Next Condensed" charset="0"/>
              <a:cs typeface="Avenir Next Condensed"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16024" y="980728"/>
            <a:ext cx="8460432" cy="5603208"/>
          </a:xfrm>
          <a:prstGeom prst="rect">
            <a:avLst/>
          </a:prstGeom>
        </p:spPr>
      </p:pic>
      <p:sp>
        <p:nvSpPr>
          <p:cNvPr id="6" name="Title 1"/>
          <p:cNvSpPr txBox="1">
            <a:spLocks/>
          </p:cNvSpPr>
          <p:nvPr/>
        </p:nvSpPr>
        <p:spPr bwMode="auto">
          <a:xfrm>
            <a:off x="323528" y="141346"/>
            <a:ext cx="8496944" cy="70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marL="358775" algn="l" rtl="0" eaLnBrk="1" fontAlgn="base" hangingPunct="1">
              <a:spcBef>
                <a:spcPct val="0"/>
              </a:spcBef>
              <a:spcAft>
                <a:spcPct val="0"/>
              </a:spcAft>
              <a:defRPr sz="1800" b="0">
                <a:solidFill>
                  <a:srgbClr val="376192"/>
                </a:solidFill>
                <a:latin typeface="Arial" charset="0"/>
                <a:ea typeface="Arial" charset="0"/>
                <a:cs typeface="Arial" charset="0"/>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US" kern="0" dirty="0" smtClean="0">
                <a:solidFill>
                  <a:srgbClr val="FFC000"/>
                </a:solidFill>
              </a:rPr>
              <a:t>Analysis of the 20 countries with the lowest access rates to clean cooking fuels</a:t>
            </a:r>
            <a:endParaRPr lang="en-GB" kern="0" dirty="0">
              <a:solidFill>
                <a:srgbClr val="FFC000"/>
              </a:solidFill>
            </a:endParaRPr>
          </a:p>
        </p:txBody>
      </p:sp>
      <p:sp>
        <p:nvSpPr>
          <p:cNvPr id="7" name="TextBox 6">
            <a:extLst>
              <a:ext uri="{FF2B5EF4-FFF2-40B4-BE49-F238E27FC236}">
                <a16:creationId xmlns:a16="http://schemas.microsoft.com/office/drawing/2014/main" id="{E9BC087D-A05B-4707-8AA5-0B1AA03129A1}"/>
              </a:ext>
            </a:extLst>
          </p:cNvPr>
          <p:cNvSpPr txBox="1"/>
          <p:nvPr/>
        </p:nvSpPr>
        <p:spPr>
          <a:xfrm>
            <a:off x="7126022" y="6602926"/>
            <a:ext cx="2071351" cy="338554"/>
          </a:xfrm>
          <a:prstGeom prst="rect">
            <a:avLst/>
          </a:prstGeom>
          <a:noFill/>
        </p:spPr>
        <p:txBody>
          <a:bodyPr wrap="square" rtlCol="0" anchor="t">
            <a:spAutoFit/>
          </a:bodyPr>
          <a:lstStyle/>
          <a:p>
            <a:r>
              <a:rPr lang="en-US" sz="800" dirty="0">
                <a:latin typeface="Arial" charset="0"/>
                <a:ea typeface="Arial" charset="0"/>
                <a:cs typeface="Arial" charset="0"/>
              </a:rPr>
              <a:t>Source: World Bank</a:t>
            </a:r>
          </a:p>
          <a:p>
            <a:endParaRPr lang="en-US" sz="800" dirty="0">
              <a:latin typeface="Arial" charset="0"/>
              <a:ea typeface="Arial" charset="0"/>
              <a:cs typeface="Arial" charset="0"/>
            </a:endParaRPr>
          </a:p>
        </p:txBody>
      </p:sp>
    </p:spTree>
    <p:extLst>
      <p:ext uri="{BB962C8B-B14F-4D97-AF65-F5344CB8AC3E}">
        <p14:creationId xmlns:p14="http://schemas.microsoft.com/office/powerpoint/2010/main" val="4568208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5496" y="1988840"/>
            <a:ext cx="9204500" cy="3528392"/>
          </a:xfrm>
          <a:prstGeom prst="rect">
            <a:avLst/>
          </a:prstGeom>
        </p:spPr>
      </p:pic>
      <p:sp>
        <p:nvSpPr>
          <p:cNvPr id="4" name="TextBox 3">
            <a:extLst>
              <a:ext uri="{FF2B5EF4-FFF2-40B4-BE49-F238E27FC236}">
                <a16:creationId xmlns:a16="http://schemas.microsoft.com/office/drawing/2014/main" id="{E9BC087D-A05B-4707-8AA5-0B1AA03129A1}"/>
              </a:ext>
            </a:extLst>
          </p:cNvPr>
          <p:cNvSpPr txBox="1"/>
          <p:nvPr/>
        </p:nvSpPr>
        <p:spPr>
          <a:xfrm>
            <a:off x="7236296" y="5877272"/>
            <a:ext cx="2071351" cy="338554"/>
          </a:xfrm>
          <a:prstGeom prst="rect">
            <a:avLst/>
          </a:prstGeom>
          <a:noFill/>
        </p:spPr>
        <p:txBody>
          <a:bodyPr wrap="square" rtlCol="0" anchor="t">
            <a:spAutoFit/>
          </a:bodyPr>
          <a:lstStyle/>
          <a:p>
            <a:r>
              <a:rPr lang="en-US" sz="800" dirty="0">
                <a:latin typeface="Arial" charset="0"/>
                <a:ea typeface="Arial" charset="0"/>
                <a:cs typeface="Arial" charset="0"/>
              </a:rPr>
              <a:t>Source: </a:t>
            </a:r>
            <a:r>
              <a:rPr lang="en-US" sz="800" dirty="0" smtClean="0">
                <a:latin typeface="Arial" charset="0"/>
                <a:ea typeface="Arial" charset="0"/>
                <a:cs typeface="Arial" charset="0"/>
              </a:rPr>
              <a:t>IEA</a:t>
            </a:r>
            <a:endParaRPr lang="en-US" sz="800" dirty="0">
              <a:latin typeface="Arial" charset="0"/>
              <a:ea typeface="Arial" charset="0"/>
              <a:cs typeface="Arial" charset="0"/>
            </a:endParaRPr>
          </a:p>
          <a:p>
            <a:endParaRPr lang="en-US" sz="800" dirty="0">
              <a:latin typeface="Arial" charset="0"/>
              <a:ea typeface="Arial" charset="0"/>
              <a:cs typeface="Arial" charset="0"/>
            </a:endParaRPr>
          </a:p>
        </p:txBody>
      </p:sp>
      <p:sp>
        <p:nvSpPr>
          <p:cNvPr id="5" name="Title 1"/>
          <p:cNvSpPr>
            <a:spLocks noGrp="1"/>
          </p:cNvSpPr>
          <p:nvPr>
            <p:ph type="title"/>
          </p:nvPr>
        </p:nvSpPr>
        <p:spPr>
          <a:xfrm>
            <a:off x="323528" y="141346"/>
            <a:ext cx="8568952" cy="709899"/>
          </a:xfrm>
        </p:spPr>
        <p:txBody>
          <a:bodyPr>
            <a:normAutofit/>
          </a:bodyPr>
          <a:lstStyle/>
          <a:p>
            <a:r>
              <a:rPr lang="en-US" dirty="0" smtClean="0">
                <a:solidFill>
                  <a:srgbClr val="FFC000"/>
                </a:solidFill>
              </a:rPr>
              <a:t>Population without access to electricity and clean cooking in Africa 2000-2030</a:t>
            </a:r>
            <a:endParaRPr lang="en-GB" dirty="0">
              <a:solidFill>
                <a:srgbClr val="FFC000"/>
              </a:solidFill>
            </a:endParaRPr>
          </a:p>
        </p:txBody>
      </p:sp>
    </p:spTree>
    <p:extLst>
      <p:ext uri="{BB962C8B-B14F-4D97-AF65-F5344CB8AC3E}">
        <p14:creationId xmlns:p14="http://schemas.microsoft.com/office/powerpoint/2010/main" val="126431403"/>
      </p:ext>
    </p:extLst>
  </p:cSld>
  <p:clrMapOvr>
    <a:masterClrMapping/>
  </p:clrMapOvr>
</p:sld>
</file>

<file path=ppt/theme/theme1.xml><?xml version="1.0" encoding="utf-8"?>
<a:theme xmlns:a="http://schemas.openxmlformats.org/drawingml/2006/main" name="Blank">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1848</TotalTime>
  <Words>3167</Words>
  <Application>Microsoft Office PowerPoint</Application>
  <PresentationFormat>On-screen Show (4:3)</PresentationFormat>
  <Paragraphs>142</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Avenir Next Condensed</vt:lpstr>
      <vt:lpstr>Calibri</vt:lpstr>
      <vt:lpstr>Verdana</vt:lpstr>
      <vt:lpstr>Blank</vt:lpstr>
      <vt:lpstr>SDG 7 in Africa State of Play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Population without access to electricity and clean cooking in Africa 2000-2030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KOULOURIS Athena (DEVCO)</dc:creator>
  <cp:lastModifiedBy>VEMURI Michael (DEVCO)</cp:lastModifiedBy>
  <cp:revision>150</cp:revision>
  <cp:lastPrinted>2019-06-11T07:33:56Z</cp:lastPrinted>
  <dcterms:created xsi:type="dcterms:W3CDTF">2019-05-19T19:40:49Z</dcterms:created>
  <dcterms:modified xsi:type="dcterms:W3CDTF">2019-12-04T11:23:00Z</dcterms:modified>
</cp:coreProperties>
</file>