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4" r:id="rId2"/>
    <p:sldMasterId id="2147483779" r:id="rId3"/>
  </p:sldMasterIdLst>
  <p:notesMasterIdLst>
    <p:notesMasterId r:id="rId25"/>
  </p:notesMasterIdLst>
  <p:handoutMasterIdLst>
    <p:handoutMasterId r:id="rId26"/>
  </p:handoutMasterIdLst>
  <p:sldIdLst>
    <p:sldId id="263" r:id="rId4"/>
    <p:sldId id="287" r:id="rId5"/>
    <p:sldId id="280" r:id="rId6"/>
    <p:sldId id="288" r:id="rId7"/>
    <p:sldId id="298" r:id="rId8"/>
    <p:sldId id="297" r:id="rId9"/>
    <p:sldId id="278" r:id="rId10"/>
    <p:sldId id="282" r:id="rId11"/>
    <p:sldId id="284" r:id="rId12"/>
    <p:sldId id="281" r:id="rId13"/>
    <p:sldId id="296" r:id="rId14"/>
    <p:sldId id="276" r:id="rId15"/>
    <p:sldId id="293" r:id="rId16"/>
    <p:sldId id="295" r:id="rId17"/>
    <p:sldId id="270" r:id="rId18"/>
    <p:sldId id="264" r:id="rId19"/>
    <p:sldId id="289" r:id="rId20"/>
    <p:sldId id="290" r:id="rId21"/>
    <p:sldId id="291" r:id="rId22"/>
    <p:sldId id="277" r:id="rId23"/>
    <p:sldId id="286" r:id="rId24"/>
  </p:sldIdLst>
  <p:sldSz cx="9144000" cy="6858000" type="screen4x3"/>
  <p:notesSz cx="6797675" cy="9872663"/>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97" userDrawn="1">
          <p15:clr>
            <a:srgbClr val="A4A3A4"/>
          </p15:clr>
        </p15:guide>
        <p15:guide id="2" pos="2118" userDrawn="1">
          <p15:clr>
            <a:srgbClr val="A4A3A4"/>
          </p15:clr>
        </p15:guide>
        <p15:guide id="3" orient="horz" pos="3109" userDrawn="1">
          <p15:clr>
            <a:srgbClr val="A4A3A4"/>
          </p15:clr>
        </p15:guide>
        <p15:guide id="4"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66CF"/>
    <a:srgbClr val="0F5494"/>
    <a:srgbClr val="2D5EC1"/>
    <a:srgbClr val="FFD624"/>
    <a:srgbClr val="3E6FD2"/>
    <a:srgbClr val="BDDEFF"/>
    <a:srgbClr val="99CCFF"/>
    <a:srgbClr val="808080"/>
    <a:srgbClr val="009F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77674" autoAdjust="0"/>
  </p:normalViewPr>
  <p:slideViewPr>
    <p:cSldViewPr>
      <p:cViewPr varScale="1">
        <p:scale>
          <a:sx n="89" d="100"/>
          <a:sy n="89" d="100"/>
        </p:scale>
        <p:origin x="1704"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3996" y="90"/>
      </p:cViewPr>
      <p:guideLst>
        <p:guide orient="horz" pos="3197"/>
        <p:guide pos="2118"/>
        <p:guide orient="horz" pos="3109"/>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41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41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376899"/>
            <a:ext cx="2946400" cy="49418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376899"/>
            <a:ext cx="2946400" cy="49418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3536766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41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41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31863" y="739775"/>
            <a:ext cx="4935537" cy="3703638"/>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1" y="4689238"/>
            <a:ext cx="5438775" cy="444293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376899"/>
            <a:ext cx="2946400" cy="49418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376899"/>
            <a:ext cx="2946400" cy="49418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31299238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unisdr.org/we/coordinate/hfa"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www.preventionweb.net/english/professional/publications/v.php?id=44983&amp;pid:50"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igbp.net/download/18.1b8ae20512db692f2a680007761/1376383137895/IGBP_ExecSummary_eng.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ourworldindata.org/co2-and-other-greenhouse-gas-emissions#note-2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1</a:t>
            </a:fld>
            <a:endParaRPr lang="en-GB"/>
          </a:p>
        </p:txBody>
      </p:sp>
    </p:spTree>
    <p:extLst>
      <p:ext uri="{BB962C8B-B14F-4D97-AF65-F5344CB8AC3E}">
        <p14:creationId xmlns:p14="http://schemas.microsoft.com/office/powerpoint/2010/main" val="2965099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smtClean="0"/>
          </a:p>
          <a:p>
            <a:r>
              <a:rPr lang="fr-BE" dirty="0" smtClean="0"/>
              <a:t>.. And the infrastructure agenda has</a:t>
            </a:r>
            <a:r>
              <a:rPr lang="fr-BE" baseline="0" dirty="0" smtClean="0"/>
              <a:t> a key </a:t>
            </a:r>
            <a:r>
              <a:rPr lang="fr-BE" baseline="0" dirty="0" err="1" smtClean="0"/>
              <a:t>role</a:t>
            </a:r>
            <a:r>
              <a:rPr lang="fr-BE" baseline="0" dirty="0" smtClean="0"/>
              <a:t> to </a:t>
            </a:r>
            <a:r>
              <a:rPr lang="fr-BE" baseline="0" dirty="0" err="1" smtClean="0"/>
              <a:t>play</a:t>
            </a:r>
            <a:r>
              <a:rPr lang="fr-BE" baseline="0" dirty="0" smtClean="0"/>
              <a:t>!</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10</a:t>
            </a:fld>
            <a:endParaRPr lang="en-GB"/>
          </a:p>
        </p:txBody>
      </p:sp>
    </p:spTree>
    <p:extLst>
      <p:ext uri="{BB962C8B-B14F-4D97-AF65-F5344CB8AC3E}">
        <p14:creationId xmlns:p14="http://schemas.microsoft.com/office/powerpoint/2010/main" val="3784376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11</a:t>
            </a:fld>
            <a:endParaRPr lang="en-GB"/>
          </a:p>
        </p:txBody>
      </p:sp>
    </p:spTree>
    <p:extLst>
      <p:ext uri="{BB962C8B-B14F-4D97-AF65-F5344CB8AC3E}">
        <p14:creationId xmlns:p14="http://schemas.microsoft.com/office/powerpoint/2010/main" val="3984377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The </a:t>
            </a:r>
            <a:r>
              <a:rPr lang="fr-BE" dirty="0" err="1" smtClean="0"/>
              <a:t>climate</a:t>
            </a:r>
            <a:r>
              <a:rPr lang="fr-BE" dirty="0" smtClean="0"/>
              <a:t> and </a:t>
            </a:r>
            <a:r>
              <a:rPr lang="fr-BE" dirty="0" err="1" smtClean="0"/>
              <a:t>environmental</a:t>
            </a:r>
            <a:r>
              <a:rPr lang="fr-BE" dirty="0" smtClean="0"/>
              <a:t> </a:t>
            </a:r>
            <a:r>
              <a:rPr lang="fr-BE" dirty="0" err="1" smtClean="0"/>
              <a:t>urgency</a:t>
            </a:r>
            <a:r>
              <a:rPr lang="fr-BE" dirty="0" smtClean="0"/>
              <a:t> are </a:t>
            </a:r>
            <a:r>
              <a:rPr lang="fr-BE" dirty="0" err="1" smtClean="0"/>
              <a:t>fully</a:t>
            </a:r>
            <a:r>
              <a:rPr lang="fr-BE" baseline="0" dirty="0" smtClean="0"/>
              <a:t> </a:t>
            </a:r>
            <a:r>
              <a:rPr lang="fr-BE" baseline="0" dirty="0" err="1" smtClean="0"/>
              <a:t>recognized</a:t>
            </a:r>
            <a:r>
              <a:rPr lang="fr-BE" baseline="0" dirty="0" smtClean="0"/>
              <a:t> by the international and </a:t>
            </a:r>
            <a:r>
              <a:rPr lang="fr-BE" baseline="0" dirty="0" err="1" smtClean="0"/>
              <a:t>european</a:t>
            </a:r>
            <a:r>
              <a:rPr lang="fr-BE" baseline="0" dirty="0" smtClean="0"/>
              <a:t> </a:t>
            </a:r>
            <a:r>
              <a:rPr lang="fr-BE" baseline="0" dirty="0" err="1" smtClean="0"/>
              <a:t>policy</a:t>
            </a:r>
            <a:r>
              <a:rPr lang="fr-BE" baseline="0" dirty="0" smtClean="0"/>
              <a:t> agenda.</a:t>
            </a:r>
            <a:endParaRPr lang="fr-BE" dirty="0" smtClean="0"/>
          </a:p>
          <a:p>
            <a:endParaRPr lang="fr-BE" dirty="0" smtClean="0"/>
          </a:p>
          <a:p>
            <a:r>
              <a:rPr lang="fr-BE" dirty="0" smtClean="0"/>
              <a:t>Over the last 20 </a:t>
            </a:r>
            <a:r>
              <a:rPr lang="fr-BE" dirty="0" err="1" smtClean="0"/>
              <a:t>years</a:t>
            </a:r>
            <a:r>
              <a:rPr lang="fr-BE" dirty="0" smtClean="0"/>
              <a:t>   - change Paris Agreement</a:t>
            </a:r>
          </a:p>
          <a:p>
            <a:endParaRPr lang="fr-BE" dirty="0" smtClean="0"/>
          </a:p>
          <a:p>
            <a:r>
              <a:rPr lang="fr-BE" dirty="0" smtClean="0"/>
              <a:t>SDG s – </a:t>
            </a:r>
            <a:r>
              <a:rPr lang="fr-BE" dirty="0" err="1" smtClean="0"/>
              <a:t>Planet</a:t>
            </a:r>
            <a:r>
              <a:rPr lang="fr-BE" dirty="0" smtClean="0"/>
              <a:t> dimension – </a:t>
            </a:r>
            <a:r>
              <a:rPr lang="fr-BE" dirty="0" err="1" smtClean="0"/>
              <a:t>foundation</a:t>
            </a:r>
            <a:r>
              <a:rPr lang="fr-BE" dirty="0" smtClean="0"/>
              <a:t> – nos </a:t>
            </a:r>
            <a:r>
              <a:rPr lang="fr-BE" dirty="0" err="1" smtClean="0"/>
              <a:t>sustainable</a:t>
            </a:r>
            <a:r>
              <a:rPr lang="fr-BE" dirty="0" smtClean="0"/>
              <a:t> </a:t>
            </a:r>
            <a:r>
              <a:rPr lang="fr-BE" dirty="0" err="1" smtClean="0"/>
              <a:t>development</a:t>
            </a:r>
            <a:r>
              <a:rPr lang="fr-BE" dirty="0" smtClean="0"/>
              <a:t> </a:t>
            </a:r>
            <a:r>
              <a:rPr lang="fr-BE" dirty="0" err="1" smtClean="0"/>
              <a:t>without</a:t>
            </a:r>
            <a:r>
              <a:rPr lang="fr-BE" dirty="0" smtClean="0"/>
              <a:t> a </a:t>
            </a:r>
            <a:r>
              <a:rPr lang="fr-BE" dirty="0" err="1" smtClean="0"/>
              <a:t>healthy</a:t>
            </a:r>
            <a:r>
              <a:rPr lang="fr-BE" dirty="0" smtClean="0"/>
              <a:t> </a:t>
            </a:r>
            <a:r>
              <a:rPr lang="fr-BE" dirty="0" err="1" smtClean="0"/>
              <a:t>Planet</a:t>
            </a:r>
            <a:r>
              <a:rPr lang="fr-BE" dirty="0" smtClean="0"/>
              <a:t> – </a:t>
            </a:r>
            <a:r>
              <a:rPr lang="fr-BE" dirty="0" err="1" smtClean="0"/>
              <a:t>terrestrial</a:t>
            </a:r>
            <a:r>
              <a:rPr lang="fr-BE" dirty="0" smtClean="0"/>
              <a:t>, marine </a:t>
            </a:r>
            <a:r>
              <a:rPr lang="fr-BE" dirty="0" err="1" smtClean="0"/>
              <a:t>ecosystems</a:t>
            </a:r>
            <a:r>
              <a:rPr lang="fr-BE" dirty="0" smtClean="0"/>
              <a:t> and stable </a:t>
            </a:r>
            <a:r>
              <a:rPr lang="fr-BE" dirty="0" err="1" smtClean="0"/>
              <a:t>climate</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12</a:t>
            </a:fld>
            <a:endParaRPr lang="en-GB"/>
          </a:p>
        </p:txBody>
      </p:sp>
    </p:spTree>
    <p:extLst>
      <p:ext uri="{BB962C8B-B14F-4D97-AF65-F5344CB8AC3E}">
        <p14:creationId xmlns:p14="http://schemas.microsoft.com/office/powerpoint/2010/main" val="3309111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As it said</a:t>
            </a:r>
            <a:r>
              <a:rPr lang="en-IE" baseline="0" dirty="0" smtClean="0"/>
              <a:t> in the slide n.7 extreme weather events will increase caused by climate change.</a:t>
            </a:r>
          </a:p>
          <a:p>
            <a:endParaRPr lang="en-IE" baseline="0" dirty="0" smtClean="0"/>
          </a:p>
          <a:p>
            <a:r>
              <a:rPr lang="en-IE" baseline="0" dirty="0" smtClean="0"/>
              <a:t>Therefore the Sendai Framework was adopted and the Art.8 of the Paris Agreement outlined the need to address loss and damage caused by the effects of natural hazards.</a:t>
            </a:r>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13</a:t>
            </a:fld>
            <a:endParaRPr lang="en-GB"/>
          </a:p>
        </p:txBody>
      </p:sp>
    </p:spTree>
    <p:extLst>
      <p:ext uri="{BB962C8B-B14F-4D97-AF65-F5344CB8AC3E}">
        <p14:creationId xmlns:p14="http://schemas.microsoft.com/office/powerpoint/2010/main" val="1874851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i="0" dirty="0" smtClean="0"/>
              <a:t>Disaster Risk Reduction is a priority of the international policy agenda:</a:t>
            </a:r>
          </a:p>
          <a:p>
            <a:pPr algn="just"/>
            <a:endParaRPr lang="en-US" sz="1200" b="0" i="0" kern="1200" dirty="0" smtClean="0">
              <a:solidFill>
                <a:schemeClr val="tx1"/>
              </a:solidFill>
              <a:effectLst/>
              <a:latin typeface="Arial" charset="0"/>
              <a:ea typeface="+mn-ea"/>
              <a:cs typeface="+mn-cs"/>
            </a:endParaRPr>
          </a:p>
          <a:p>
            <a:pPr algn="just"/>
            <a:r>
              <a:rPr lang="en-US" sz="1200" b="1" i="0" kern="1200" dirty="0" smtClean="0">
                <a:solidFill>
                  <a:schemeClr val="tx1"/>
                </a:solidFill>
                <a:effectLst/>
                <a:latin typeface="Arial" charset="0"/>
                <a:ea typeface="+mn-ea"/>
                <a:cs typeface="+mn-cs"/>
              </a:rPr>
              <a:t>On average, every euro spent for reduction and preparedness activities saves between four and seven euros that would have been spent in response to the aftermath of disasters</a:t>
            </a:r>
            <a:r>
              <a:rPr lang="en-US" sz="1200" b="1" i="0" kern="1200" baseline="0" dirty="0" smtClean="0">
                <a:solidFill>
                  <a:schemeClr val="tx1"/>
                </a:solidFill>
                <a:effectLst/>
                <a:latin typeface="Arial" charset="0"/>
                <a:ea typeface="+mn-ea"/>
                <a:cs typeface="+mn-cs"/>
              </a:rPr>
              <a:t> (important to mention, maybe not in this presentation)</a:t>
            </a:r>
            <a:endParaRPr lang="en-US" sz="1200" b="1" i="0" kern="1200" dirty="0" smtClean="0">
              <a:solidFill>
                <a:schemeClr val="tx1"/>
              </a:solidFill>
              <a:effectLst/>
              <a:latin typeface="Arial" charset="0"/>
              <a:ea typeface="+mn-ea"/>
              <a:cs typeface="+mn-cs"/>
            </a:endParaRPr>
          </a:p>
          <a:p>
            <a:pPr algn="just"/>
            <a:endParaRPr lang="en-US" sz="1200" i="0" dirty="0" smtClean="0"/>
          </a:p>
          <a:p>
            <a:pPr algn="just"/>
            <a:r>
              <a:rPr lang="en-US" sz="1200" i="0" dirty="0" smtClean="0"/>
              <a:t>The Sendai Framework for Disaster Risk Reduction 2015-2030 is a global agreement to reduce and prevent disaster risks across the globe. It aims to strengthen social and economic resilience to ease the negative effects of climate change and man-made hazards.</a:t>
            </a:r>
            <a:endParaRPr lang="en-IE" sz="1200" i="0" dirty="0" smtClean="0"/>
          </a:p>
          <a:p>
            <a:endParaRPr lang="fr-BE" dirty="0" smtClean="0"/>
          </a:p>
          <a:p>
            <a:r>
              <a:rPr lang="en-US" sz="1200" b="0" i="0" kern="1200" dirty="0" smtClean="0">
                <a:solidFill>
                  <a:schemeClr val="tx1"/>
                </a:solidFill>
                <a:effectLst/>
                <a:latin typeface="Arial" charset="0"/>
                <a:ea typeface="+mn-ea"/>
                <a:cs typeface="+mn-cs"/>
              </a:rPr>
              <a:t>The Sendai Framework is a 15-year, voluntary, non-binding agreement which recognizes that the State has the primary role to reduce disaster risk but that responsibility should be shared with other stakeholders including local government, the private sector and other stakeholders. It aims for the following outcome:</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1" kern="1200" dirty="0" smtClean="0">
                <a:solidFill>
                  <a:schemeClr val="tx1"/>
                </a:solidFill>
                <a:effectLst/>
                <a:latin typeface="Arial" charset="0"/>
                <a:ea typeface="+mn-ea"/>
                <a:cs typeface="+mn-cs"/>
              </a:rPr>
              <a:t>The substantial reduction of disaster risk and losses in lives, livelihoods and health and in the economic, physical, social, cultural and environmental assets of persons, businesses, communities and countries.</a:t>
            </a:r>
            <a:endParaRPr lang="en-US" sz="1200" b="0" i="0" kern="1200" dirty="0" smtClean="0">
              <a:solidFill>
                <a:schemeClr val="tx1"/>
              </a:solidFill>
              <a:effectLst/>
              <a:latin typeface="Arial" charset="0"/>
              <a:ea typeface="+mn-ea"/>
              <a:cs typeface="+mn-cs"/>
            </a:endParaRPr>
          </a:p>
          <a:p>
            <a:r>
              <a:rPr lang="en-US" sz="1200" b="0" i="0" kern="1200" dirty="0" smtClean="0">
                <a:solidFill>
                  <a:schemeClr val="tx1"/>
                </a:solidFill>
                <a:effectLst/>
                <a:latin typeface="Arial" charset="0"/>
                <a:ea typeface="+mn-ea"/>
                <a:cs typeface="+mn-cs"/>
              </a:rPr>
              <a:t>The Sendai Framework is the successor instrument to the </a:t>
            </a:r>
            <a:r>
              <a:rPr lang="en-US" sz="1200" b="0" i="0" u="none" strike="noStrike" kern="1200" dirty="0" smtClean="0">
                <a:solidFill>
                  <a:schemeClr val="tx1"/>
                </a:solidFill>
                <a:effectLst/>
                <a:latin typeface="Arial" charset="0"/>
                <a:ea typeface="+mn-ea"/>
                <a:cs typeface="+mn-cs"/>
                <a:hlinkClick r:id="rId3"/>
              </a:rPr>
              <a:t>Hyogo Framework for Action (HFA) 2005-2015: Building the Resilience of Nations and Communities to Disasters</a:t>
            </a:r>
            <a:r>
              <a:rPr lang="en-US" sz="1200" b="0" i="0" kern="1200" dirty="0" smtClean="0">
                <a:solidFill>
                  <a:schemeClr val="tx1"/>
                </a:solidFill>
                <a:effectLst/>
                <a:latin typeface="Arial" charset="0"/>
                <a:ea typeface="+mn-ea"/>
                <a:cs typeface="+mn-cs"/>
              </a:rPr>
              <a:t>. It is the outcome of stakeholder consultations initiated in March 2012 and inter-governmental negotiations held from July 2014 to March 2015, which were supported by the UNISDR upon the request of the UN General Assembly.</a:t>
            </a:r>
          </a:p>
          <a:p>
            <a:r>
              <a:rPr lang="en-US" sz="1200" b="0" i="0" kern="1200" dirty="0" smtClean="0">
                <a:solidFill>
                  <a:schemeClr val="tx1"/>
                </a:solidFill>
                <a:effectLst/>
                <a:latin typeface="Arial" charset="0"/>
                <a:ea typeface="+mn-ea"/>
                <a:cs typeface="+mn-cs"/>
              </a:rPr>
              <a:t>UNISDR has been tasked to support the implementation, follow-up and review of the Sendai Framework.</a:t>
            </a:r>
          </a:p>
          <a:p>
            <a:r>
              <a:rPr lang="en-US" sz="1200" b="1" i="0" u="none" strike="noStrike" kern="1200" dirty="0" smtClean="0">
                <a:solidFill>
                  <a:schemeClr val="tx1"/>
                </a:solidFill>
                <a:effectLst/>
                <a:latin typeface="Arial" charset="0"/>
                <a:ea typeface="+mn-ea"/>
                <a:cs typeface="+mn-cs"/>
                <a:hlinkClick r:id="rId4" tooltip="Chart of the Sendai Framework"/>
              </a:rPr>
              <a:t>Download Chart of the Sendai Framework</a:t>
            </a:r>
            <a:endParaRPr lang="en-US" sz="1200" b="1" i="0" kern="1200" dirty="0" smtClean="0">
              <a:solidFill>
                <a:schemeClr val="tx1"/>
              </a:solidFill>
              <a:effectLst/>
              <a:latin typeface="Arial" charset="0"/>
              <a:ea typeface="+mn-ea"/>
              <a:cs typeface="+mn-cs"/>
            </a:endParaRPr>
          </a:p>
          <a:p>
            <a:r>
              <a:rPr lang="en-US" sz="1200" b="1" i="0" kern="1200" dirty="0" smtClean="0">
                <a:solidFill>
                  <a:schemeClr val="tx1"/>
                </a:solidFill>
                <a:effectLst/>
                <a:latin typeface="Arial" charset="0"/>
                <a:ea typeface="+mn-ea"/>
                <a:cs typeface="+mn-cs"/>
              </a:rPr>
              <a:t>The Seven Global Targets</a:t>
            </a:r>
          </a:p>
          <a:p>
            <a:r>
              <a:rPr lang="en-US" sz="1200" b="0" i="0" kern="1200" dirty="0" smtClean="0">
                <a:solidFill>
                  <a:schemeClr val="tx1"/>
                </a:solidFill>
                <a:effectLst/>
                <a:latin typeface="Arial" charset="0"/>
                <a:ea typeface="+mn-ea"/>
                <a:cs typeface="+mn-cs"/>
              </a:rPr>
              <a:t>(a) Substantially reduce global disaster mortality by 2030, aiming to lower average per 100,000 global mortality rate in the decade 2020-2030 compared to the period 2005-2015.</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(b) Substantially reduce the number of affected people globally by 2030, aiming to lower average global figure per 100,000 in the decade 2020 -2030 compared to the period 2005-2015.</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(c) Reduce direct disaster economic loss in relation to global gross domestic product (GDP) by 2030.</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(d) Substantially reduce disaster damage to critical infrastructure and disruption of basic services, among them health and educational facilities, including through developing their resilience by 2030.</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(e) Substantially increase the number of countries with national and local disaster risk reduction strategies by 2020.</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(f) Substantially enhance international cooperation to developing countries through adequate and sustainable support to complement their national actions for implementation of this Framework by 2030.</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(g) Substantially increase the availability of and access to multi-hazard early warning systems and disaster risk information and assessments to the people by 2030.</a:t>
            </a:r>
          </a:p>
          <a:p>
            <a:r>
              <a:rPr lang="en-US" sz="1200" b="1" i="0" kern="1200" dirty="0" smtClean="0">
                <a:solidFill>
                  <a:schemeClr val="tx1"/>
                </a:solidFill>
                <a:effectLst/>
                <a:latin typeface="Arial" charset="0"/>
                <a:ea typeface="+mn-ea"/>
                <a:cs typeface="+mn-cs"/>
              </a:rPr>
              <a:t>The Four Priorities for Action</a:t>
            </a:r>
          </a:p>
          <a:p>
            <a:r>
              <a:rPr lang="en-US" sz="1200" b="1" i="0" kern="1200" dirty="0" smtClean="0">
                <a:solidFill>
                  <a:schemeClr val="tx1"/>
                </a:solidFill>
                <a:effectLst/>
                <a:latin typeface="Arial" charset="0"/>
                <a:ea typeface="+mn-ea"/>
                <a:cs typeface="+mn-cs"/>
              </a:rPr>
              <a:t>Priority 1. Understanding disaster risk</a:t>
            </a:r>
          </a:p>
          <a:p>
            <a:r>
              <a:rPr lang="en-US" sz="1200" b="0" i="0" kern="1200" dirty="0" smtClean="0">
                <a:solidFill>
                  <a:schemeClr val="tx1"/>
                </a:solidFill>
                <a:effectLst/>
                <a:latin typeface="Arial" charset="0"/>
                <a:ea typeface="+mn-ea"/>
                <a:cs typeface="+mn-cs"/>
              </a:rPr>
              <a:t>Disaster risk management should be based on an understanding of disaster risk in all its dimensions of vulnerability, capacity, exposure of persons and assets, hazard characteristics and the environment. Such knowledge can be used for risk assessment, prevention, mitigation, preparedness and response.</a:t>
            </a:r>
          </a:p>
          <a:p>
            <a:r>
              <a:rPr lang="en-US" sz="1200" b="1" i="0" kern="1200" dirty="0" smtClean="0">
                <a:solidFill>
                  <a:schemeClr val="tx1"/>
                </a:solidFill>
                <a:effectLst/>
                <a:latin typeface="Arial" charset="0"/>
                <a:ea typeface="+mn-ea"/>
                <a:cs typeface="+mn-cs"/>
              </a:rPr>
              <a:t>Priority 2. Strengthening disaster risk governance to manage disaster risk</a:t>
            </a:r>
          </a:p>
          <a:p>
            <a:r>
              <a:rPr lang="en-US" sz="1200" b="0" i="0" kern="1200" dirty="0" smtClean="0">
                <a:solidFill>
                  <a:schemeClr val="tx1"/>
                </a:solidFill>
                <a:effectLst/>
                <a:latin typeface="Arial" charset="0"/>
                <a:ea typeface="+mn-ea"/>
                <a:cs typeface="+mn-cs"/>
              </a:rPr>
              <a:t>Disaster risk governance at the national, regional and global levels is very important for prevention, mitigation, preparedness, response, recovery, and rehabilitation. It fosters collaboration and partnership.</a:t>
            </a:r>
          </a:p>
          <a:p>
            <a:r>
              <a:rPr lang="en-US" sz="1200" b="1" i="0" kern="1200" dirty="0" smtClean="0">
                <a:solidFill>
                  <a:schemeClr val="tx1"/>
                </a:solidFill>
                <a:effectLst/>
                <a:latin typeface="Arial" charset="0"/>
                <a:ea typeface="+mn-ea"/>
                <a:cs typeface="+mn-cs"/>
              </a:rPr>
              <a:t>Priority 3. Investing in disaster risk reduction for resilience</a:t>
            </a:r>
          </a:p>
          <a:p>
            <a:r>
              <a:rPr lang="en-US" sz="1200" b="0" i="0" kern="1200" dirty="0" smtClean="0">
                <a:solidFill>
                  <a:schemeClr val="tx1"/>
                </a:solidFill>
                <a:effectLst/>
                <a:latin typeface="Arial" charset="0"/>
                <a:ea typeface="+mn-ea"/>
                <a:cs typeface="+mn-cs"/>
              </a:rPr>
              <a:t>Public and private investment in disaster risk prevention and reduction through structural and non-structural measures are essential to enhance the economic, social, health and cultural resilience of persons, communities, countries and their assets, as well as the environment.</a:t>
            </a:r>
          </a:p>
          <a:p>
            <a:r>
              <a:rPr lang="en-US" sz="1200" b="1" i="0" kern="1200" dirty="0" smtClean="0">
                <a:solidFill>
                  <a:schemeClr val="tx1"/>
                </a:solidFill>
                <a:effectLst/>
                <a:latin typeface="Arial" charset="0"/>
                <a:ea typeface="+mn-ea"/>
                <a:cs typeface="+mn-cs"/>
              </a:rPr>
              <a:t>Priority 4. Enhancing disaster preparedness for effective response and to “Build Back Better” in recovery, rehabilitation and reconstruction</a:t>
            </a:r>
          </a:p>
          <a:p>
            <a:r>
              <a:rPr lang="en-US" sz="1200" b="0" i="0" kern="1200" dirty="0" smtClean="0">
                <a:solidFill>
                  <a:schemeClr val="tx1"/>
                </a:solidFill>
                <a:effectLst/>
                <a:latin typeface="Arial" charset="0"/>
                <a:ea typeface="+mn-ea"/>
                <a:cs typeface="+mn-cs"/>
              </a:rPr>
              <a:t>The growth of disaster risk means there is a need to strengthen disaster preparedness for response, take action in anticipation of events, and ensure capacities are in place for effective response and recovery at all levels. The recovery, rehabilitation and reconstruction phase is a critical opportunity to build back better, including through integrating disaster risk reduction into development measures.</a:t>
            </a:r>
          </a:p>
          <a:p>
            <a:r>
              <a:rPr lang="en-US" dirty="0" smtClean="0"/>
              <a:t/>
            </a:r>
            <a:br>
              <a:rPr lang="en-US" dirty="0" smtClean="0"/>
            </a:br>
            <a:r>
              <a:rPr lang="en-US" sz="1200" b="1" i="0" kern="1200" dirty="0" smtClean="0">
                <a:solidFill>
                  <a:schemeClr val="tx1"/>
                </a:solidFill>
                <a:effectLst/>
                <a:latin typeface="Arial" charset="0"/>
                <a:ea typeface="+mn-ea"/>
                <a:cs typeface="+mn-cs"/>
              </a:rPr>
              <a:t>Implementation guides for the Sendai Framework</a:t>
            </a:r>
          </a:p>
          <a:p>
            <a:r>
              <a:rPr lang="en-US" sz="1200" b="0" i="0" kern="1200" dirty="0" smtClean="0">
                <a:solidFill>
                  <a:schemeClr val="tx1"/>
                </a:solidFill>
                <a:effectLst/>
                <a:latin typeface="Arial" charset="0"/>
                <a:ea typeface="+mn-ea"/>
                <a:cs typeface="+mn-cs"/>
              </a:rPr>
              <a:t>The Sendai Framework for Disaster Risk Reduction charts the global course over the next 15 years. During the consultations and negotiations that led to its finalization, strong calls were made to develop practical guidance to support implementation, ensure engagement and ownership of action by all stakeholders, and strengthen accountability in disaster risk reduction.</a:t>
            </a:r>
          </a:p>
          <a:p>
            <a:r>
              <a:rPr lang="en-US" sz="1200" b="0" i="0" kern="1200" dirty="0" smtClean="0">
                <a:solidFill>
                  <a:schemeClr val="tx1"/>
                </a:solidFill>
                <a:effectLst/>
                <a:latin typeface="Arial" charset="0"/>
                <a:ea typeface="+mn-ea"/>
                <a:cs typeface="+mn-cs"/>
              </a:rPr>
              <a:t>Paragraph 48 (c) of the Sendai Framework calls upon “the United Nations Office for Disaster Risk Reduction (UNISDR), in particular, to support the implementation, follow-up and review of this framework through […] generating evidence-based and practical guidance for implementation in close collaboration with States, and through mobilization of experts; reinforcing a culture of prevention in relevant stakeholders […]”. In order to support the process, a number of targeted Sendai Framework implementation guides shall be developed.</a:t>
            </a:r>
          </a:p>
          <a:p>
            <a:endParaRPr lang="fr-BE"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14</a:t>
            </a:fld>
            <a:endParaRPr lang="en-GB"/>
          </a:p>
        </p:txBody>
      </p:sp>
    </p:spTree>
    <p:extLst>
      <p:ext uri="{BB962C8B-B14F-4D97-AF65-F5344CB8AC3E}">
        <p14:creationId xmlns:p14="http://schemas.microsoft.com/office/powerpoint/2010/main" val="26183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smtClean="0">
                <a:solidFill>
                  <a:schemeClr val="tx1"/>
                </a:solidFill>
                <a:effectLst/>
                <a:latin typeface="Arial" charset="0"/>
                <a:ea typeface="+mn-ea"/>
                <a:cs typeface="+mn-cs"/>
              </a:rPr>
              <a:t>CONSOLIDATED VERSION OF THE TREATY ON THE FUNCTIONING OF THE EUROPEAN UNION</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European Consensus on Development (2017):</a:t>
            </a:r>
          </a:p>
          <a:p>
            <a:endParaRPr lang="en-US" sz="1000" b="1" kern="1200" dirty="0" smtClean="0">
              <a:solidFill>
                <a:schemeClr val="tx1"/>
              </a:solidFill>
              <a:effectLst/>
              <a:latin typeface="Arial" charset="0"/>
              <a:ea typeface="+mn-ea"/>
              <a:cs typeface="+mn-cs"/>
            </a:endParaRPr>
          </a:p>
          <a:p>
            <a:r>
              <a:rPr lang="en-US" sz="1000" b="1" kern="1200" dirty="0" smtClean="0">
                <a:solidFill>
                  <a:schemeClr val="tx1"/>
                </a:solidFill>
                <a:effectLst/>
                <a:latin typeface="Arial" charset="0"/>
                <a:ea typeface="+mn-ea"/>
                <a:cs typeface="+mn-cs"/>
              </a:rPr>
              <a:t>Has a strong Planet component – of course</a:t>
            </a:r>
          </a:p>
          <a:p>
            <a:r>
              <a:rPr lang="en-US" sz="1000" b="1" kern="1200" dirty="0" smtClean="0">
                <a:solidFill>
                  <a:schemeClr val="tx1"/>
                </a:solidFill>
                <a:effectLst/>
                <a:latin typeface="Arial" charset="0"/>
                <a:ea typeface="+mn-ea"/>
                <a:cs typeface="+mn-cs"/>
              </a:rPr>
              <a:t>But not only</a:t>
            </a:r>
          </a:p>
          <a:p>
            <a:endParaRPr lang="en-US" sz="1000" b="1" kern="1200" dirty="0" smtClean="0">
              <a:solidFill>
                <a:schemeClr val="tx1"/>
              </a:solidFill>
              <a:effectLst/>
              <a:latin typeface="Arial" charset="0"/>
              <a:ea typeface="+mn-ea"/>
              <a:cs typeface="+mn-cs"/>
            </a:endParaRPr>
          </a:p>
          <a:p>
            <a:r>
              <a:rPr lang="en-US" sz="1200" b="0" i="0" u="none" strike="noStrike" kern="1200" baseline="0" dirty="0" smtClean="0">
                <a:solidFill>
                  <a:schemeClr val="tx1"/>
                </a:solidFill>
                <a:latin typeface="Arial" charset="0"/>
                <a:ea typeface="+mn-ea"/>
                <a:cs typeface="+mn-cs"/>
              </a:rPr>
              <a:t>Para 55:  Major public and private sector investment in sustainable agriculture and related infrastructure is required in many developing</a:t>
            </a:r>
          </a:p>
          <a:p>
            <a:r>
              <a:rPr lang="fr-BE" sz="1200" b="0" i="0" u="none" strike="noStrike" kern="1200" baseline="0" dirty="0" smtClean="0">
                <a:solidFill>
                  <a:schemeClr val="tx1"/>
                </a:solidFill>
                <a:latin typeface="Arial" charset="0"/>
                <a:ea typeface="+mn-ea"/>
                <a:cs typeface="+mn-cs"/>
              </a:rPr>
              <a:t>Countries, </a:t>
            </a:r>
            <a:r>
              <a:rPr lang="fr-BE" sz="1200" b="0" i="0" u="none" strike="noStrike" kern="1200" baseline="0" dirty="0" err="1" smtClean="0">
                <a:solidFill>
                  <a:schemeClr val="tx1"/>
                </a:solidFill>
                <a:latin typeface="Arial" charset="0"/>
                <a:ea typeface="+mn-ea"/>
                <a:cs typeface="+mn-cs"/>
              </a:rPr>
              <a:t>notably</a:t>
            </a:r>
            <a:r>
              <a:rPr lang="fr-BE" sz="1200" b="0" i="0" u="none" strike="noStrike" kern="1200" baseline="0" dirty="0" smtClean="0">
                <a:solidFill>
                  <a:schemeClr val="tx1"/>
                </a:solidFill>
                <a:latin typeface="Arial" charset="0"/>
                <a:ea typeface="+mn-ea"/>
                <a:cs typeface="+mn-cs"/>
              </a:rPr>
              <a:t> in </a:t>
            </a:r>
            <a:r>
              <a:rPr lang="fr-BE" sz="1200" b="0" i="0" u="none" strike="noStrike" kern="1200" baseline="0" dirty="0" err="1" smtClean="0">
                <a:solidFill>
                  <a:schemeClr val="tx1"/>
                </a:solidFill>
                <a:latin typeface="Arial" charset="0"/>
                <a:ea typeface="+mn-ea"/>
                <a:cs typeface="+mn-cs"/>
              </a:rPr>
              <a:t>Africa</a:t>
            </a:r>
            <a:r>
              <a:rPr lang="fr-BE" sz="1200" b="1" i="0" u="none" strike="noStrike" kern="1200" baseline="0" dirty="0" smtClean="0">
                <a:solidFill>
                  <a:schemeClr val="tx1"/>
                </a:solidFill>
                <a:latin typeface="Arial" charset="0"/>
                <a:ea typeface="+mn-ea"/>
                <a:cs typeface="+mn-cs"/>
              </a:rPr>
              <a:t>.</a:t>
            </a:r>
          </a:p>
          <a:p>
            <a:endParaRPr lang="fr-BE" sz="1200" b="1" i="0" u="none" strike="noStrike" kern="1200" baseline="0" dirty="0" smtClean="0">
              <a:solidFill>
                <a:schemeClr val="tx1"/>
              </a:solidFill>
              <a:effectLst/>
              <a:latin typeface="Arial"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GB" sz="1500" b="0" kern="1200" dirty="0" smtClean="0">
                <a:solidFill>
                  <a:schemeClr val="tx1"/>
                </a:solidFill>
                <a:latin typeface="Arial" charset="0"/>
                <a:ea typeface="+mn-ea"/>
                <a:cs typeface="+mn-cs"/>
              </a:rPr>
              <a:t>Text box - Investment and trade: “</a:t>
            </a:r>
            <a:r>
              <a:rPr lang="en-US" sz="1500" b="0" i="1" kern="1200" dirty="0" smtClean="0">
                <a:solidFill>
                  <a:schemeClr val="tx1"/>
                </a:solidFill>
                <a:latin typeface="Arial" charset="0"/>
                <a:ea typeface="+mn-ea"/>
                <a:cs typeface="+mn-cs"/>
              </a:rPr>
              <a:t>The EU and its Member States will also contribute to scaling-up private and public investments in the low-emission, climate-resilient green economy.</a:t>
            </a:r>
            <a:r>
              <a:rPr lang="en-US" sz="1500" b="0" kern="1200" dirty="0" smtClean="0">
                <a:solidFill>
                  <a:schemeClr val="tx1"/>
                </a:solidFill>
                <a:latin typeface="Arial" charset="0"/>
                <a:ea typeface="+mn-ea"/>
                <a:cs typeface="+mn-cs"/>
              </a:rPr>
              <a:t>”</a:t>
            </a:r>
            <a:endParaRPr lang="en-GB" sz="1500" b="0" kern="1200" dirty="0" smtClean="0">
              <a:solidFill>
                <a:schemeClr val="tx1"/>
              </a:solidFill>
              <a:latin typeface="Arial" charset="0"/>
              <a:ea typeface="+mn-ea"/>
              <a:cs typeface="+mn-cs"/>
            </a:endParaRPr>
          </a:p>
          <a:p>
            <a:endParaRPr lang="en-US" sz="1000" b="1"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15</a:t>
            </a:fld>
            <a:endParaRPr lang="en-GB"/>
          </a:p>
        </p:txBody>
      </p:sp>
    </p:spTree>
    <p:extLst>
      <p:ext uri="{BB962C8B-B14F-4D97-AF65-F5344CB8AC3E}">
        <p14:creationId xmlns:p14="http://schemas.microsoft.com/office/powerpoint/2010/main" val="1162062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Political guidelines</a:t>
            </a:r>
            <a:r>
              <a:rPr lang="en-US" baseline="0" dirty="0" smtClean="0"/>
              <a:t> from the President – elect set an ambitious European Green Deal – of </a:t>
            </a:r>
            <a:r>
              <a:rPr lang="en-US" baseline="0" dirty="0" err="1" smtClean="0"/>
              <a:t>ocurse</a:t>
            </a:r>
            <a:r>
              <a:rPr lang="en-US" baseline="0" dirty="0" smtClean="0"/>
              <a:t> needs to be transformed into firm policy commitments – but give us a clear foretaste of our future policy direction.</a:t>
            </a:r>
            <a:endParaRPr lang="en-US" dirty="0" smtClean="0"/>
          </a:p>
          <a:p>
            <a:endParaRPr lang="en-US" dirty="0" smtClean="0"/>
          </a:p>
          <a:p>
            <a:r>
              <a:rPr lang="en-US" dirty="0" smtClean="0"/>
              <a:t>I </a:t>
            </a:r>
            <a:r>
              <a:rPr lang="en-US" dirty="0"/>
              <a:t>want us to lead the world at the 2020 Conference of the Parties to the Convention on Biological Diversity, just as we did at the 2015 Paris Climate Conference. </a:t>
            </a:r>
            <a:endParaRPr lang="en-US" dirty="0" smtClean="0"/>
          </a:p>
          <a:p>
            <a:endParaRPr lang="en-US" dirty="0" smtClean="0"/>
          </a:p>
          <a:p>
            <a:r>
              <a:rPr lang="en-US" sz="1200" b="0" i="0" u="none" strike="noStrike" kern="1200" baseline="0" dirty="0" smtClean="0">
                <a:solidFill>
                  <a:schemeClr val="tx1"/>
                </a:solidFill>
                <a:latin typeface="Arial" charset="0"/>
                <a:ea typeface="+mn-ea"/>
                <a:cs typeface="+mn-cs"/>
              </a:rPr>
              <a:t>New Industrial Strategy - I will propose a </a:t>
            </a:r>
            <a:r>
              <a:rPr lang="en-US" sz="1200" b="1" i="0" u="none" strike="noStrike" kern="1200" baseline="0" dirty="0" smtClean="0">
                <a:solidFill>
                  <a:schemeClr val="tx1"/>
                </a:solidFill>
                <a:latin typeface="Arial" charset="0"/>
                <a:ea typeface="+mn-ea"/>
                <a:cs typeface="+mn-cs"/>
              </a:rPr>
              <a:t>New Circular Economy Action Plan </a:t>
            </a:r>
            <a:r>
              <a:rPr lang="en-US" sz="1200" b="0" i="0" u="none" strike="noStrike" kern="1200" baseline="0" dirty="0" smtClean="0">
                <a:solidFill>
                  <a:schemeClr val="tx1"/>
                </a:solidFill>
                <a:latin typeface="Arial" charset="0"/>
                <a:ea typeface="+mn-ea"/>
                <a:cs typeface="+mn-cs"/>
              </a:rPr>
              <a:t>focusing on sustainable resource use, especially in resource-intensive and high-impact sectors such as textiles and construction. </a:t>
            </a:r>
          </a:p>
          <a:p>
            <a:r>
              <a:rPr lang="en-US" sz="1200" b="1" i="0" u="none" strike="noStrike" kern="1200" baseline="0" dirty="0" smtClean="0">
                <a:solidFill>
                  <a:schemeClr val="tx1"/>
                </a:solidFill>
                <a:latin typeface="Arial" charset="0"/>
                <a:ea typeface="+mn-ea"/>
                <a:cs typeface="+mn-cs"/>
              </a:rPr>
              <a:t>I want Europe to lead on the issue of single-use plastics</a:t>
            </a:r>
            <a:r>
              <a:rPr lang="en-US" sz="1200" b="0" i="0" u="none" strike="noStrike" kern="1200" baseline="0" dirty="0" smtClean="0">
                <a:solidFill>
                  <a:schemeClr val="tx1"/>
                </a:solidFill>
                <a:latin typeface="Arial" charset="0"/>
                <a:ea typeface="+mn-ea"/>
                <a:cs typeface="+mn-cs"/>
              </a:rPr>
              <a:t>. </a:t>
            </a: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16</a:t>
            </a:fld>
            <a:endParaRPr lang="en-GB"/>
          </a:p>
        </p:txBody>
      </p:sp>
    </p:spTree>
    <p:extLst>
      <p:ext uri="{BB962C8B-B14F-4D97-AF65-F5344CB8AC3E}">
        <p14:creationId xmlns:p14="http://schemas.microsoft.com/office/powerpoint/2010/main" val="1309941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Political guidelines</a:t>
            </a:r>
            <a:r>
              <a:rPr lang="en-US" baseline="0" dirty="0" smtClean="0"/>
              <a:t> from the President – elect set an ambitious European Green Deal – of </a:t>
            </a:r>
            <a:r>
              <a:rPr lang="en-US" baseline="0" dirty="0" err="1" smtClean="0"/>
              <a:t>ocurse</a:t>
            </a:r>
            <a:r>
              <a:rPr lang="en-US" baseline="0" dirty="0" smtClean="0"/>
              <a:t> needs to be transformed into firm policy commitments – but give us a clear foretaste of our future policy direction.</a:t>
            </a:r>
            <a:endParaRPr lang="en-US" dirty="0" smtClean="0"/>
          </a:p>
          <a:p>
            <a:endParaRPr lang="en-US" dirty="0" smtClean="0"/>
          </a:p>
          <a:p>
            <a:r>
              <a:rPr lang="en-US" dirty="0" smtClean="0"/>
              <a:t>I </a:t>
            </a:r>
            <a:r>
              <a:rPr lang="en-US" dirty="0"/>
              <a:t>want us to lead the world at the 2020 Conference of the Parties to the Convention on Biological Diversity, just as we did at the 2015 Paris Climate Conference. </a:t>
            </a:r>
            <a:endParaRPr lang="en-US" dirty="0" smtClean="0"/>
          </a:p>
          <a:p>
            <a:endParaRPr lang="en-US" dirty="0" smtClean="0"/>
          </a:p>
          <a:p>
            <a:r>
              <a:rPr lang="en-US" sz="1200" b="0" i="0" u="none" strike="noStrike" kern="1200" baseline="0" dirty="0" smtClean="0">
                <a:solidFill>
                  <a:schemeClr val="tx1"/>
                </a:solidFill>
                <a:latin typeface="Arial" charset="0"/>
                <a:ea typeface="+mn-ea"/>
                <a:cs typeface="+mn-cs"/>
              </a:rPr>
              <a:t>New Industrial Strategy - I will propose a </a:t>
            </a:r>
            <a:r>
              <a:rPr lang="en-US" sz="1200" b="1" i="0" u="none" strike="noStrike" kern="1200" baseline="0" dirty="0" smtClean="0">
                <a:solidFill>
                  <a:schemeClr val="tx1"/>
                </a:solidFill>
                <a:latin typeface="Arial" charset="0"/>
                <a:ea typeface="+mn-ea"/>
                <a:cs typeface="+mn-cs"/>
              </a:rPr>
              <a:t>New Circular Economy Action Plan </a:t>
            </a:r>
            <a:r>
              <a:rPr lang="en-US" sz="1200" b="0" i="0" u="none" strike="noStrike" kern="1200" baseline="0" dirty="0" smtClean="0">
                <a:solidFill>
                  <a:schemeClr val="tx1"/>
                </a:solidFill>
                <a:latin typeface="Arial" charset="0"/>
                <a:ea typeface="+mn-ea"/>
                <a:cs typeface="+mn-cs"/>
              </a:rPr>
              <a:t>focusing on sustainable resource use, especially in resource-intensive and high-impact sectors such as textiles and construction. </a:t>
            </a:r>
          </a:p>
          <a:p>
            <a:r>
              <a:rPr lang="en-US" sz="1200" b="1" i="0" u="none" strike="noStrike" kern="1200" baseline="0" dirty="0" smtClean="0">
                <a:solidFill>
                  <a:schemeClr val="tx1"/>
                </a:solidFill>
                <a:latin typeface="Arial" charset="0"/>
                <a:ea typeface="+mn-ea"/>
                <a:cs typeface="+mn-cs"/>
              </a:rPr>
              <a:t>I want Europe to lead on the issue of single-use plastics</a:t>
            </a:r>
            <a:r>
              <a:rPr lang="en-US" sz="1200" b="0" i="0" u="none" strike="noStrike" kern="1200" baseline="0" dirty="0" smtClean="0">
                <a:solidFill>
                  <a:schemeClr val="tx1"/>
                </a:solidFill>
                <a:latin typeface="Arial" charset="0"/>
                <a:ea typeface="+mn-ea"/>
                <a:cs typeface="+mn-cs"/>
              </a:rPr>
              <a:t>. </a:t>
            </a: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17</a:t>
            </a:fld>
            <a:endParaRPr lang="en-GB"/>
          </a:p>
        </p:txBody>
      </p:sp>
    </p:spTree>
    <p:extLst>
      <p:ext uri="{BB962C8B-B14F-4D97-AF65-F5344CB8AC3E}">
        <p14:creationId xmlns:p14="http://schemas.microsoft.com/office/powerpoint/2010/main" val="1309941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Arial" charset="0"/>
                <a:ea typeface="+mn-ea"/>
                <a:cs typeface="+mn-cs"/>
              </a:rPr>
              <a:t>The action plan on sustainable finance adopted by the European Commission in March 2018 has 3 main objectives</a:t>
            </a:r>
          </a:p>
          <a:p>
            <a:r>
              <a:rPr lang="en-US" sz="1200" b="0" i="0" u="none" strike="noStrike" kern="1200" dirty="0" smtClean="0">
                <a:solidFill>
                  <a:schemeClr val="tx1"/>
                </a:solidFill>
                <a:effectLst/>
                <a:latin typeface="Arial" charset="0"/>
                <a:ea typeface="+mn-ea"/>
                <a:cs typeface="+mn-cs"/>
              </a:rPr>
              <a:t>reorient capital flows towards sustainable investment, in order to achieve sustainable and inclusive growth</a:t>
            </a:r>
          </a:p>
          <a:p>
            <a:r>
              <a:rPr lang="en-US" sz="1200" b="0" i="0" u="none" strike="noStrike" kern="1200" dirty="0" smtClean="0">
                <a:solidFill>
                  <a:schemeClr val="tx1"/>
                </a:solidFill>
                <a:effectLst/>
                <a:latin typeface="Arial" charset="0"/>
                <a:ea typeface="+mn-ea"/>
                <a:cs typeface="+mn-cs"/>
              </a:rPr>
              <a:t>manage financial risks stemming from climate change, environmental degradation and social issues</a:t>
            </a:r>
          </a:p>
          <a:p>
            <a:r>
              <a:rPr lang="en-US" sz="1200" b="0" i="0" u="none" strike="noStrike" kern="1200" dirty="0" smtClean="0">
                <a:solidFill>
                  <a:schemeClr val="tx1"/>
                </a:solidFill>
                <a:effectLst/>
                <a:latin typeface="Arial" charset="0"/>
                <a:ea typeface="+mn-ea"/>
                <a:cs typeface="+mn-cs"/>
              </a:rPr>
              <a:t>foster transparency and long-termism in financial and economic activity</a:t>
            </a:r>
          </a:p>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20</a:t>
            </a:fld>
            <a:endParaRPr lang="en-GB"/>
          </a:p>
        </p:txBody>
      </p:sp>
    </p:spTree>
    <p:extLst>
      <p:ext uri="{BB962C8B-B14F-4D97-AF65-F5344CB8AC3E}">
        <p14:creationId xmlns:p14="http://schemas.microsoft.com/office/powerpoint/2010/main" val="1995869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None/>
            </a:pPr>
            <a:r>
              <a:rPr lang="fr-BE" i="0" dirty="0" smtClean="0"/>
              <a:t>This </a:t>
            </a:r>
            <a:r>
              <a:rPr lang="fr-BE" i="0" dirty="0" err="1" smtClean="0"/>
              <a:t>brings</a:t>
            </a:r>
            <a:r>
              <a:rPr lang="fr-BE" i="0" dirty="0" smtClean="0"/>
              <a:t> us back top the menu of </a:t>
            </a:r>
            <a:r>
              <a:rPr lang="fr-BE" i="0" dirty="0" err="1" smtClean="0"/>
              <a:t>today’s</a:t>
            </a:r>
            <a:r>
              <a:rPr lang="fr-BE" i="0" dirty="0" smtClean="0"/>
              <a:t> session: EGD</a:t>
            </a:r>
            <a:r>
              <a:rPr lang="fr-BE" i="0" baseline="0" dirty="0" smtClean="0"/>
              <a:t> – how </a:t>
            </a:r>
            <a:r>
              <a:rPr lang="fr-BE" i="0" baseline="0" dirty="0" err="1" smtClean="0"/>
              <a:t>can</a:t>
            </a:r>
            <a:r>
              <a:rPr lang="fr-BE" i="0" baseline="0" dirty="0" smtClean="0"/>
              <a:t> the infrastructure agenda </a:t>
            </a:r>
            <a:r>
              <a:rPr lang="fr-BE" i="0" baseline="0" dirty="0" err="1" smtClean="0"/>
              <a:t>contribute</a:t>
            </a:r>
            <a:r>
              <a:rPr lang="fr-BE" i="0" baseline="0" dirty="0" smtClean="0"/>
              <a:t>?</a:t>
            </a:r>
            <a:endParaRPr lang="fr-BE" i="0" dirty="0" smtClean="0"/>
          </a:p>
          <a:p>
            <a:pPr marL="0" indent="0">
              <a:buNone/>
            </a:pPr>
            <a:r>
              <a:rPr lang="fr-BE" i="0" dirty="0" smtClean="0"/>
              <a:t>The</a:t>
            </a:r>
            <a:r>
              <a:rPr lang="fr-BE" i="0" baseline="0" dirty="0" smtClean="0"/>
              <a:t> key </a:t>
            </a:r>
            <a:r>
              <a:rPr lang="fr-BE" i="0" baseline="0" dirty="0" err="1" smtClean="0"/>
              <a:t>themes</a:t>
            </a:r>
            <a:r>
              <a:rPr lang="fr-BE" i="0" baseline="0" dirty="0" smtClean="0"/>
              <a:t> of the GD are </a:t>
            </a:r>
            <a:r>
              <a:rPr lang="fr-BE" i="0" baseline="0" dirty="0" err="1" smtClean="0"/>
              <a:t>highlighted</a:t>
            </a:r>
            <a:r>
              <a:rPr lang="fr-BE" i="0" baseline="0" dirty="0" smtClean="0"/>
              <a:t> on </a:t>
            </a:r>
            <a:r>
              <a:rPr lang="fr-BE" i="0" baseline="0" dirty="0" err="1" smtClean="0"/>
              <a:t>this</a:t>
            </a:r>
            <a:r>
              <a:rPr lang="fr-BE" i="0" baseline="0" dirty="0" smtClean="0"/>
              <a:t> slide and </a:t>
            </a:r>
            <a:r>
              <a:rPr lang="fr-BE" i="0" baseline="0" dirty="0" err="1" smtClean="0"/>
              <a:t>will</a:t>
            </a:r>
            <a:r>
              <a:rPr lang="fr-BE" i="0" baseline="0" dirty="0" smtClean="0"/>
              <a:t> </a:t>
            </a:r>
            <a:r>
              <a:rPr lang="fr-BE" i="0" baseline="0" dirty="0" err="1" smtClean="0"/>
              <a:t>be</a:t>
            </a:r>
            <a:r>
              <a:rPr lang="fr-BE" i="0" baseline="0" dirty="0" smtClean="0"/>
              <a:t> the fil rouge:</a:t>
            </a:r>
            <a:endParaRPr lang="fr-BE" i="0" dirty="0" smtClean="0"/>
          </a:p>
          <a:p>
            <a:pPr marL="0" indent="0">
              <a:buNone/>
            </a:pPr>
            <a:endParaRPr lang="fr-BE" i="0" dirty="0" smtClean="0"/>
          </a:p>
          <a:p>
            <a:pPr marL="0" indent="0">
              <a:buNone/>
            </a:pPr>
            <a:r>
              <a:rPr lang="fr-BE" i="0" dirty="0" err="1" smtClean="0"/>
              <a:t>Climate</a:t>
            </a:r>
            <a:r>
              <a:rPr lang="fr-BE" i="0" dirty="0" smtClean="0"/>
              <a:t> </a:t>
            </a:r>
            <a:r>
              <a:rPr lang="fr-BE" i="0" dirty="0" err="1" smtClean="0"/>
              <a:t>neutrality</a:t>
            </a:r>
            <a:r>
              <a:rPr lang="fr-BE" i="0" dirty="0" smtClean="0"/>
              <a:t>, and </a:t>
            </a:r>
            <a:r>
              <a:rPr lang="fr-BE" i="0" dirty="0" err="1" smtClean="0"/>
              <a:t>low</a:t>
            </a:r>
            <a:r>
              <a:rPr lang="fr-BE" i="0" dirty="0" smtClean="0"/>
              <a:t> </a:t>
            </a:r>
            <a:r>
              <a:rPr lang="fr-BE" i="0" dirty="0" err="1" smtClean="0"/>
              <a:t>carbon</a:t>
            </a:r>
            <a:r>
              <a:rPr lang="fr-BE" i="0" baseline="0" dirty="0" smtClean="0"/>
              <a:t> infrastructure – central </a:t>
            </a:r>
            <a:r>
              <a:rPr lang="fr-BE" i="0" baseline="0" dirty="0" err="1" smtClean="0"/>
              <a:t>theme</a:t>
            </a:r>
            <a:r>
              <a:rPr lang="fr-BE" i="0" baseline="0" dirty="0" smtClean="0"/>
              <a:t> – </a:t>
            </a:r>
            <a:r>
              <a:rPr lang="fr-BE" i="0" baseline="0" dirty="0" err="1" smtClean="0"/>
              <a:t>also</a:t>
            </a:r>
            <a:r>
              <a:rPr lang="fr-BE" i="0" baseline="0" dirty="0" smtClean="0"/>
              <a:t> in </a:t>
            </a:r>
            <a:r>
              <a:rPr lang="fr-BE" i="0" baseline="0" dirty="0" err="1" smtClean="0"/>
              <a:t>other</a:t>
            </a:r>
            <a:r>
              <a:rPr lang="fr-BE" i="0" baseline="0" dirty="0" smtClean="0"/>
              <a:t> sessions, </a:t>
            </a:r>
            <a:r>
              <a:rPr lang="fr-BE" i="0" baseline="0" dirty="0" err="1" smtClean="0"/>
              <a:t>particularly</a:t>
            </a:r>
            <a:r>
              <a:rPr lang="fr-BE" i="0" baseline="0" dirty="0" smtClean="0"/>
              <a:t> on </a:t>
            </a:r>
            <a:r>
              <a:rPr lang="fr-BE" i="0" baseline="0" dirty="0" err="1" smtClean="0"/>
              <a:t>sustainable</a:t>
            </a:r>
            <a:r>
              <a:rPr lang="fr-BE" i="0" baseline="0" dirty="0" smtClean="0"/>
              <a:t> </a:t>
            </a:r>
            <a:r>
              <a:rPr lang="fr-BE" i="0" baseline="0" dirty="0" err="1" smtClean="0"/>
              <a:t>energy</a:t>
            </a:r>
            <a:r>
              <a:rPr lang="fr-BE" i="0" dirty="0" smtClean="0"/>
              <a:t> and smart </a:t>
            </a:r>
            <a:r>
              <a:rPr lang="fr-BE" i="0" dirty="0" err="1" smtClean="0"/>
              <a:t>cities</a:t>
            </a:r>
            <a:endParaRPr lang="fr-BE" i="0" dirty="0" smtClean="0"/>
          </a:p>
          <a:p>
            <a:pPr marL="0" indent="0">
              <a:buNone/>
            </a:pPr>
            <a:r>
              <a:rPr lang="fr-BE" i="0" dirty="0" err="1" smtClean="0"/>
              <a:t>Climate</a:t>
            </a:r>
            <a:r>
              <a:rPr lang="fr-BE" i="0" dirty="0" smtClean="0"/>
              <a:t> </a:t>
            </a:r>
            <a:r>
              <a:rPr lang="fr-BE" i="0" dirty="0" err="1" smtClean="0"/>
              <a:t>resilience</a:t>
            </a:r>
            <a:r>
              <a:rPr lang="fr-BE" i="0" dirty="0" smtClean="0"/>
              <a:t> – to</a:t>
            </a:r>
            <a:r>
              <a:rPr lang="fr-BE" i="0" baseline="0" dirty="0" smtClean="0"/>
              <a:t> face the </a:t>
            </a:r>
            <a:r>
              <a:rPr lang="fr-BE" i="0" baseline="0" dirty="0" err="1" smtClean="0"/>
              <a:t>unavoidable</a:t>
            </a:r>
            <a:r>
              <a:rPr lang="fr-BE" i="0" baseline="0" dirty="0" smtClean="0"/>
              <a:t> </a:t>
            </a:r>
            <a:r>
              <a:rPr lang="fr-BE" i="0" baseline="0" dirty="0" err="1" smtClean="0"/>
              <a:t>effects</a:t>
            </a:r>
            <a:r>
              <a:rPr lang="fr-BE" i="0" baseline="0" dirty="0" smtClean="0"/>
              <a:t> of CC – how to </a:t>
            </a:r>
            <a:r>
              <a:rPr lang="fr-BE" i="0" baseline="0" dirty="0" err="1" smtClean="0"/>
              <a:t>climate</a:t>
            </a:r>
            <a:r>
              <a:rPr lang="fr-BE" i="0" baseline="0" dirty="0" smtClean="0"/>
              <a:t> proof infra – </a:t>
            </a:r>
            <a:r>
              <a:rPr lang="fr-BE" i="0" baseline="0" dirty="0" err="1" smtClean="0"/>
              <a:t>friends</a:t>
            </a:r>
            <a:r>
              <a:rPr lang="fr-BE" i="0" baseline="0" dirty="0" smtClean="0"/>
              <a:t> </a:t>
            </a:r>
            <a:r>
              <a:rPr lang="fr-BE" i="0" baseline="0" dirty="0" err="1" smtClean="0"/>
              <a:t>from</a:t>
            </a:r>
            <a:r>
              <a:rPr lang="fr-BE" i="0" baseline="0" dirty="0" smtClean="0"/>
              <a:t> the World Bank</a:t>
            </a:r>
            <a:r>
              <a:rPr lang="fr-BE" i="0" dirty="0" smtClean="0"/>
              <a:t>, </a:t>
            </a:r>
            <a:r>
              <a:rPr lang="fr-BE" i="0" dirty="0" err="1" smtClean="0"/>
              <a:t>also</a:t>
            </a:r>
            <a:r>
              <a:rPr lang="fr-BE" i="0" dirty="0" smtClean="0"/>
              <a:t> the session on water </a:t>
            </a:r>
          </a:p>
          <a:p>
            <a:pPr marL="0" indent="0">
              <a:buNone/>
            </a:pPr>
            <a:r>
              <a:rPr lang="fr-BE" i="0" dirty="0" err="1" smtClean="0"/>
              <a:t>resource</a:t>
            </a:r>
            <a:r>
              <a:rPr lang="fr-BE" i="0" dirty="0" smtClean="0"/>
              <a:t> </a:t>
            </a:r>
            <a:r>
              <a:rPr lang="fr-BE" i="0" dirty="0" err="1" smtClean="0"/>
              <a:t>efficiency</a:t>
            </a:r>
            <a:r>
              <a:rPr lang="fr-BE" i="0" dirty="0" smtClean="0"/>
              <a:t> and </a:t>
            </a:r>
            <a:r>
              <a:rPr lang="fr-BE" i="0" dirty="0" err="1" smtClean="0"/>
              <a:t>circularity</a:t>
            </a:r>
            <a:r>
              <a:rPr lang="fr-BE" i="0" dirty="0" smtClean="0"/>
              <a:t> – </a:t>
            </a:r>
            <a:r>
              <a:rPr lang="fr-BE" i="0" dirty="0" err="1" smtClean="0"/>
              <a:t>is</a:t>
            </a:r>
            <a:r>
              <a:rPr lang="fr-BE" i="0" dirty="0" smtClean="0"/>
              <a:t> an essential</a:t>
            </a:r>
            <a:r>
              <a:rPr lang="fr-BE" i="0" baseline="0" dirty="0" smtClean="0"/>
              <a:t> aspect – Alexander, </a:t>
            </a:r>
            <a:r>
              <a:rPr lang="fr-BE" i="0" baseline="0" dirty="0" err="1" smtClean="0"/>
              <a:t>from</a:t>
            </a:r>
            <a:r>
              <a:rPr lang="fr-BE" i="0" baseline="0" dirty="0" smtClean="0"/>
              <a:t> the Green </a:t>
            </a:r>
            <a:r>
              <a:rPr lang="fr-BE" i="0" baseline="0" dirty="0" err="1" smtClean="0"/>
              <a:t>Economy</a:t>
            </a:r>
            <a:r>
              <a:rPr lang="fr-BE" i="0" baseline="0" dirty="0" smtClean="0"/>
              <a:t> </a:t>
            </a:r>
            <a:r>
              <a:rPr lang="fr-BE" i="0" baseline="0" dirty="0" err="1" smtClean="0"/>
              <a:t>facility</a:t>
            </a:r>
            <a:r>
              <a:rPr lang="fr-BE" i="0" baseline="0" dirty="0" smtClean="0"/>
              <a:t> </a:t>
            </a:r>
            <a:r>
              <a:rPr lang="fr-BE" i="0" baseline="0" dirty="0" err="1" smtClean="0"/>
              <a:t>will</a:t>
            </a:r>
            <a:r>
              <a:rPr lang="fr-BE" i="0" baseline="0" dirty="0" smtClean="0"/>
              <a:t> </a:t>
            </a:r>
            <a:r>
              <a:rPr lang="fr-BE" i="0" baseline="0" dirty="0" err="1" smtClean="0"/>
              <a:t>provide</a:t>
            </a:r>
            <a:r>
              <a:rPr lang="fr-BE" i="0" baseline="0" dirty="0" smtClean="0"/>
              <a:t> </a:t>
            </a:r>
            <a:r>
              <a:rPr lang="fr-BE" i="0" baseline="0" dirty="0" err="1" smtClean="0"/>
              <a:t>examples</a:t>
            </a:r>
            <a:r>
              <a:rPr lang="fr-BE" i="0" baseline="0" dirty="0" smtClean="0"/>
              <a:t> and inputs to discussions</a:t>
            </a:r>
            <a:endParaRPr lang="fr-BE" i="0" dirty="0" smtClean="0"/>
          </a:p>
          <a:p>
            <a:pPr marL="0" indent="0">
              <a:buNone/>
            </a:pPr>
            <a:r>
              <a:rPr lang="fr-BE" i="0" dirty="0" err="1" smtClean="0"/>
              <a:t>Preserving</a:t>
            </a:r>
            <a:r>
              <a:rPr lang="fr-BE" i="0" dirty="0" smtClean="0"/>
              <a:t> </a:t>
            </a:r>
            <a:r>
              <a:rPr lang="fr-BE" i="0" dirty="0" err="1" smtClean="0"/>
              <a:t>biodiversity</a:t>
            </a:r>
            <a:r>
              <a:rPr lang="fr-BE" i="0" dirty="0" smtClean="0"/>
              <a:t> – green infrastructure  - building </a:t>
            </a:r>
            <a:r>
              <a:rPr lang="fr-BE" i="0" dirty="0" err="1" smtClean="0"/>
              <a:t>with</a:t>
            </a:r>
            <a:r>
              <a:rPr lang="fr-BE" i="0" dirty="0" smtClean="0"/>
              <a:t> nature – </a:t>
            </a:r>
            <a:r>
              <a:rPr lang="fr-BE" i="0" dirty="0" err="1" smtClean="0"/>
              <a:t>presentation</a:t>
            </a:r>
            <a:r>
              <a:rPr lang="fr-BE" i="0" dirty="0" smtClean="0"/>
              <a:t> by </a:t>
            </a:r>
            <a:r>
              <a:rPr lang="fr-BE" i="0" dirty="0" err="1" smtClean="0"/>
              <a:t>EcoShape</a:t>
            </a:r>
            <a:endParaRPr lang="fr-BE" i="0" dirty="0" smtClean="0"/>
          </a:p>
          <a:p>
            <a:pPr marL="0" indent="0">
              <a:buNone/>
            </a:pPr>
            <a:r>
              <a:rPr lang="fr-BE" i="0" dirty="0" err="1" smtClean="0"/>
              <a:t>Tackling</a:t>
            </a:r>
            <a:r>
              <a:rPr lang="fr-BE" i="0" dirty="0" smtClean="0"/>
              <a:t> pollution  - </a:t>
            </a:r>
            <a:r>
              <a:rPr lang="fr-BE" i="0" dirty="0" err="1" smtClean="0"/>
              <a:t>example</a:t>
            </a:r>
            <a:r>
              <a:rPr lang="fr-BE" i="0" dirty="0" smtClean="0"/>
              <a:t> on</a:t>
            </a:r>
            <a:r>
              <a:rPr lang="fr-BE" i="0" baseline="0" dirty="0" smtClean="0"/>
              <a:t> Baie de </a:t>
            </a:r>
            <a:r>
              <a:rPr lang="fr-BE" i="0" baseline="0" dirty="0" err="1" smtClean="0"/>
              <a:t>Hann</a:t>
            </a:r>
            <a:r>
              <a:rPr lang="fr-BE" i="0" baseline="0" dirty="0" smtClean="0"/>
              <a:t>, Dakar</a:t>
            </a:r>
            <a:endParaRPr lang="fr-BE" i="0" dirty="0" smtClean="0"/>
          </a:p>
          <a:p>
            <a:pPr marL="0" indent="0">
              <a:buNone/>
            </a:pPr>
            <a:r>
              <a:rPr lang="fr-BE" i="0" dirty="0" smtClean="0"/>
              <a:t>The </a:t>
            </a:r>
            <a:r>
              <a:rPr lang="fr-BE" i="0" dirty="0" err="1" smtClean="0"/>
              <a:t>role</a:t>
            </a:r>
            <a:r>
              <a:rPr lang="fr-BE" i="0" dirty="0" smtClean="0"/>
              <a:t> of </a:t>
            </a:r>
            <a:r>
              <a:rPr lang="fr-BE" i="0" dirty="0" err="1" smtClean="0"/>
              <a:t>ESIAs</a:t>
            </a:r>
            <a:r>
              <a:rPr lang="fr-BE" i="0" dirty="0" smtClean="0"/>
              <a:t> – by </a:t>
            </a:r>
            <a:r>
              <a:rPr lang="fr-BE" i="0" dirty="0" err="1" smtClean="0"/>
              <a:t>our</a:t>
            </a:r>
            <a:r>
              <a:rPr lang="fr-BE" i="0" dirty="0" smtClean="0"/>
              <a:t> expert of the </a:t>
            </a:r>
            <a:r>
              <a:rPr lang="fr-BE" i="0" dirty="0" err="1" smtClean="0"/>
              <a:t>day</a:t>
            </a:r>
            <a:r>
              <a:rPr lang="fr-BE" i="0" dirty="0" smtClean="0"/>
              <a:t> – Roel </a:t>
            </a:r>
            <a:r>
              <a:rPr lang="fr-BE" i="0" dirty="0" err="1" smtClean="0"/>
              <a:t>Slootweg</a:t>
            </a:r>
            <a:endParaRPr lang="fr-BE" i="0" dirty="0" smtClean="0"/>
          </a:p>
          <a:p>
            <a:pPr marL="0" indent="0">
              <a:buNone/>
            </a:pPr>
            <a:r>
              <a:rPr lang="fr-BE" i="0" dirty="0" err="1" smtClean="0"/>
              <a:t>Sustainable</a:t>
            </a:r>
            <a:r>
              <a:rPr lang="fr-BE" i="0" dirty="0" smtClean="0"/>
              <a:t> finance – </a:t>
            </a:r>
            <a:r>
              <a:rPr lang="fr-BE" i="0" dirty="0" err="1" smtClean="0"/>
              <a:t>defining</a:t>
            </a:r>
            <a:r>
              <a:rPr lang="fr-BE" i="0" dirty="0" smtClean="0"/>
              <a:t> </a:t>
            </a:r>
            <a:r>
              <a:rPr lang="fr-BE" i="0" dirty="0" err="1" smtClean="0"/>
              <a:t>sustainability</a:t>
            </a:r>
            <a:r>
              <a:rPr lang="fr-BE" i="0" dirty="0" smtClean="0"/>
              <a:t> – has</a:t>
            </a:r>
            <a:r>
              <a:rPr lang="fr-BE" i="0" baseline="0" dirty="0" smtClean="0"/>
              <a:t> a key </a:t>
            </a:r>
            <a:r>
              <a:rPr lang="fr-BE" i="0" baseline="0" dirty="0" err="1" smtClean="0"/>
              <a:t>role</a:t>
            </a:r>
            <a:r>
              <a:rPr lang="fr-BE" i="0" baseline="0" dirty="0" smtClean="0"/>
              <a:t> to </a:t>
            </a:r>
            <a:r>
              <a:rPr lang="fr-BE" i="0" baseline="0" dirty="0" err="1" smtClean="0"/>
              <a:t>play</a:t>
            </a:r>
            <a:r>
              <a:rPr lang="fr-BE" i="0" baseline="0" dirty="0" smtClean="0"/>
              <a:t> to </a:t>
            </a:r>
            <a:r>
              <a:rPr lang="fr-BE" i="0" baseline="0" dirty="0" err="1" smtClean="0"/>
              <a:t>provide</a:t>
            </a:r>
            <a:r>
              <a:rPr lang="fr-BE" i="0" baseline="0" dirty="0" smtClean="0"/>
              <a:t> the billions of EUR </a:t>
            </a:r>
            <a:r>
              <a:rPr lang="fr-BE" i="0" baseline="0" dirty="0" err="1" smtClean="0"/>
              <a:t>that</a:t>
            </a:r>
            <a:r>
              <a:rPr lang="fr-BE" i="0" baseline="0" dirty="0" smtClean="0"/>
              <a:t> </a:t>
            </a:r>
            <a:r>
              <a:rPr lang="fr-BE" i="0" baseline="0" dirty="0" err="1" smtClean="0"/>
              <a:t>will</a:t>
            </a:r>
            <a:r>
              <a:rPr lang="fr-BE" i="0" baseline="0" dirty="0" smtClean="0"/>
              <a:t> </a:t>
            </a:r>
            <a:r>
              <a:rPr lang="fr-BE" i="0" baseline="0" dirty="0" err="1" smtClean="0"/>
              <a:t>be</a:t>
            </a:r>
            <a:r>
              <a:rPr lang="fr-BE" i="0" baseline="0" dirty="0" smtClean="0"/>
              <a:t> </a:t>
            </a:r>
            <a:r>
              <a:rPr lang="fr-BE" i="0" baseline="0" dirty="0" err="1" smtClean="0"/>
              <a:t>necessary</a:t>
            </a:r>
            <a:r>
              <a:rPr lang="fr-BE" i="0" baseline="0" dirty="0" smtClean="0"/>
              <a:t> to finance the transition – </a:t>
            </a:r>
            <a:r>
              <a:rPr lang="fr-BE" i="0" baseline="0" dirty="0" err="1" smtClean="0"/>
              <a:t>our</a:t>
            </a:r>
            <a:r>
              <a:rPr lang="fr-BE" i="0" baseline="0" dirty="0" smtClean="0"/>
              <a:t> </a:t>
            </a:r>
            <a:r>
              <a:rPr lang="fr-BE" i="0" baseline="0" dirty="0" err="1" smtClean="0"/>
              <a:t>colleague</a:t>
            </a:r>
            <a:r>
              <a:rPr lang="fr-BE" i="0" baseline="0" dirty="0" smtClean="0"/>
              <a:t> </a:t>
            </a:r>
            <a:r>
              <a:rPr lang="fr-BE" i="0" baseline="0" dirty="0" err="1" smtClean="0"/>
              <a:t>from</a:t>
            </a:r>
            <a:r>
              <a:rPr lang="fr-BE" i="0" baseline="0" dirty="0" smtClean="0"/>
              <a:t> FISMA</a:t>
            </a:r>
          </a:p>
          <a:p>
            <a:pPr marL="0" indent="0">
              <a:buNone/>
            </a:pPr>
            <a:endParaRPr lang="fr-BE" i="0" baseline="0" dirty="0" smtClean="0"/>
          </a:p>
          <a:p>
            <a:pPr marL="0" indent="0">
              <a:buNone/>
            </a:pPr>
            <a:r>
              <a:rPr lang="fr-BE" i="0" baseline="0" dirty="0" err="1" smtClean="0"/>
              <a:t>this</a:t>
            </a:r>
            <a:r>
              <a:rPr lang="fr-BE" i="0" baseline="0" dirty="0" smtClean="0"/>
              <a:t> session </a:t>
            </a:r>
            <a:r>
              <a:rPr lang="fr-BE" i="0" baseline="0" dirty="0" err="1" smtClean="0"/>
              <a:t>is</a:t>
            </a:r>
            <a:r>
              <a:rPr lang="fr-BE" i="0" baseline="0" dirty="0" smtClean="0"/>
              <a:t> </a:t>
            </a:r>
            <a:r>
              <a:rPr lang="fr-BE" i="0" baseline="0" dirty="0" err="1" smtClean="0"/>
              <a:t>very</a:t>
            </a:r>
            <a:r>
              <a:rPr lang="fr-BE" i="0" baseline="0" dirty="0" smtClean="0"/>
              <a:t> </a:t>
            </a:r>
            <a:r>
              <a:rPr lang="fr-BE" i="0" baseline="0" dirty="0" err="1" smtClean="0"/>
              <a:t>much</a:t>
            </a:r>
            <a:r>
              <a:rPr lang="fr-BE" i="0" baseline="0" dirty="0" smtClean="0"/>
              <a:t> a première – </a:t>
            </a:r>
            <a:r>
              <a:rPr lang="fr-BE" i="0" baseline="0" dirty="0" err="1" smtClean="0"/>
              <a:t>we</a:t>
            </a:r>
            <a:r>
              <a:rPr lang="fr-BE" i="0" baseline="0" dirty="0" smtClean="0"/>
              <a:t> have </a:t>
            </a:r>
            <a:r>
              <a:rPr lang="fr-BE" i="0" baseline="0" dirty="0" err="1" smtClean="0"/>
              <a:t>accepted</a:t>
            </a:r>
            <a:r>
              <a:rPr lang="fr-BE" i="0" baseline="0" dirty="0" smtClean="0"/>
              <a:t> the challenge of C5 </a:t>
            </a:r>
            <a:r>
              <a:rPr lang="fr-BE" i="0" baseline="0" dirty="0" err="1" smtClean="0"/>
              <a:t>colleagues</a:t>
            </a:r>
            <a:r>
              <a:rPr lang="fr-BE" i="0" baseline="0" dirty="0" smtClean="0"/>
              <a:t> to </a:t>
            </a:r>
            <a:r>
              <a:rPr lang="fr-BE" i="0" baseline="0" dirty="0" err="1" smtClean="0"/>
              <a:t>organize</a:t>
            </a:r>
            <a:r>
              <a:rPr lang="fr-BE" i="0" baseline="0" dirty="0" smtClean="0"/>
              <a:t> </a:t>
            </a:r>
            <a:r>
              <a:rPr lang="fr-BE" i="0" baseline="0" dirty="0" err="1" smtClean="0"/>
              <a:t>it!</a:t>
            </a:r>
            <a:endParaRPr lang="fr-BE" i="0" baseline="0" dirty="0" smtClean="0"/>
          </a:p>
          <a:p>
            <a:pPr marL="0" indent="0">
              <a:buNone/>
            </a:pPr>
            <a:r>
              <a:rPr lang="fr-BE" i="0" baseline="0" dirty="0" err="1" smtClean="0"/>
              <a:t>We</a:t>
            </a:r>
            <a:r>
              <a:rPr lang="fr-BE" i="0" baseline="0" dirty="0" smtClean="0"/>
              <a:t> have no </a:t>
            </a:r>
            <a:r>
              <a:rPr lang="fr-BE" i="0" baseline="0" dirty="0" err="1" smtClean="0"/>
              <a:t>magic</a:t>
            </a:r>
            <a:r>
              <a:rPr lang="fr-BE" i="0" baseline="0" dirty="0" smtClean="0"/>
              <a:t> </a:t>
            </a:r>
            <a:r>
              <a:rPr lang="fr-BE" i="0" baseline="0" dirty="0" err="1" smtClean="0"/>
              <a:t>answer</a:t>
            </a:r>
            <a:r>
              <a:rPr lang="fr-BE" i="0" baseline="0" dirty="0" smtClean="0"/>
              <a:t> to the </a:t>
            </a:r>
            <a:r>
              <a:rPr lang="fr-BE" i="0" baseline="0" dirty="0" err="1" smtClean="0"/>
              <a:t>overarching</a:t>
            </a:r>
            <a:r>
              <a:rPr lang="fr-BE" i="0" baseline="0" dirty="0" smtClean="0"/>
              <a:t> question –</a:t>
            </a:r>
            <a:r>
              <a:rPr lang="fr-BE" i="0" baseline="0" dirty="0" err="1" smtClean="0"/>
              <a:t>it</a:t>
            </a:r>
            <a:r>
              <a:rPr lang="fr-BE" i="0" baseline="0" dirty="0" smtClean="0"/>
              <a:t> </a:t>
            </a:r>
            <a:r>
              <a:rPr lang="fr-BE" i="0" baseline="0" dirty="0" err="1" smtClean="0"/>
              <a:t>will</a:t>
            </a:r>
            <a:r>
              <a:rPr lang="fr-BE" i="0" baseline="0" dirty="0" smtClean="0"/>
              <a:t> </a:t>
            </a:r>
            <a:r>
              <a:rPr lang="fr-BE" i="0" baseline="0" dirty="0" err="1" smtClean="0"/>
              <a:t>be</a:t>
            </a:r>
            <a:r>
              <a:rPr lang="fr-BE" i="0" baseline="0" dirty="0" smtClean="0"/>
              <a:t> collective </a:t>
            </a:r>
            <a:r>
              <a:rPr lang="fr-BE" i="0" baseline="0" dirty="0" err="1" smtClean="0"/>
              <a:t>learning</a:t>
            </a:r>
            <a:r>
              <a:rPr lang="fr-BE" i="0" baseline="0" dirty="0" smtClean="0"/>
              <a:t> and </a:t>
            </a:r>
            <a:r>
              <a:rPr lang="fr-BE" i="0" baseline="0" dirty="0" err="1" smtClean="0"/>
              <a:t>reflection</a:t>
            </a:r>
            <a:r>
              <a:rPr lang="fr-BE" i="0" baseline="0" dirty="0" smtClean="0"/>
              <a:t> – building on the </a:t>
            </a:r>
            <a:r>
              <a:rPr lang="fr-BE" i="0" baseline="0" dirty="0" err="1" smtClean="0"/>
              <a:t>huge</a:t>
            </a:r>
            <a:r>
              <a:rPr lang="fr-BE" i="0" baseline="0" dirty="0" smtClean="0"/>
              <a:t> </a:t>
            </a:r>
            <a:r>
              <a:rPr lang="fr-BE" i="0" baseline="0" dirty="0" err="1" smtClean="0"/>
              <a:t>amount</a:t>
            </a:r>
            <a:r>
              <a:rPr lang="fr-BE" i="0" baseline="0" dirty="0" smtClean="0"/>
              <a:t> of expertise and </a:t>
            </a:r>
            <a:r>
              <a:rPr lang="fr-BE" i="0" baseline="0" dirty="0" err="1" smtClean="0"/>
              <a:t>experience</a:t>
            </a:r>
            <a:r>
              <a:rPr lang="fr-BE" i="0" baseline="0" dirty="0" smtClean="0"/>
              <a:t> </a:t>
            </a:r>
            <a:r>
              <a:rPr lang="fr-BE" i="0" baseline="0" dirty="0" err="1" smtClean="0"/>
              <a:t>you</a:t>
            </a:r>
            <a:r>
              <a:rPr lang="fr-BE" i="0" baseline="0" dirty="0" smtClean="0"/>
              <a:t> have </a:t>
            </a:r>
            <a:r>
              <a:rPr lang="fr-BE" i="0" baseline="0" dirty="0" err="1" smtClean="0"/>
              <a:t>developed</a:t>
            </a:r>
            <a:r>
              <a:rPr lang="fr-BE" i="0" baseline="0" dirty="0" smtClean="0"/>
              <a:t> in EU </a:t>
            </a:r>
            <a:r>
              <a:rPr lang="fr-BE" i="0" baseline="0" dirty="0" err="1" smtClean="0"/>
              <a:t>delegations</a:t>
            </a:r>
            <a:r>
              <a:rPr lang="fr-BE" i="0" baseline="0" dirty="0" smtClean="0"/>
              <a:t> -&gt; </a:t>
            </a:r>
            <a:r>
              <a:rPr lang="fr-BE" i="0" baseline="0" dirty="0" err="1" smtClean="0"/>
              <a:t>this</a:t>
            </a:r>
            <a:r>
              <a:rPr lang="fr-BE" i="0" baseline="0" dirty="0" smtClean="0"/>
              <a:t> </a:t>
            </a:r>
            <a:r>
              <a:rPr lang="fr-BE" i="0" baseline="0" dirty="0" err="1" smtClean="0"/>
              <a:t>is</a:t>
            </a:r>
            <a:r>
              <a:rPr lang="fr-BE" i="0" baseline="0" dirty="0" smtClean="0"/>
              <a:t> </a:t>
            </a:r>
            <a:r>
              <a:rPr lang="fr-BE" i="0" baseline="0" dirty="0" err="1" smtClean="0"/>
              <a:t>why</a:t>
            </a:r>
            <a:r>
              <a:rPr lang="fr-BE" i="0" baseline="0" dirty="0" smtClean="0"/>
              <a:t> </a:t>
            </a:r>
            <a:r>
              <a:rPr lang="fr-BE" i="0" baseline="0" dirty="0" err="1" smtClean="0"/>
              <a:t>we</a:t>
            </a:r>
            <a:r>
              <a:rPr lang="fr-BE" i="0" baseline="0" dirty="0" smtClean="0"/>
              <a:t> have </a:t>
            </a:r>
            <a:r>
              <a:rPr lang="fr-BE" i="0" baseline="0" dirty="0" err="1" smtClean="0"/>
              <a:t>foreseen</a:t>
            </a:r>
            <a:r>
              <a:rPr lang="fr-BE" i="0" baseline="0" dirty="0" smtClean="0"/>
              <a:t> ample </a:t>
            </a:r>
            <a:r>
              <a:rPr lang="fr-BE" i="0" baseline="0" dirty="0" err="1" smtClean="0"/>
              <a:t>space</a:t>
            </a:r>
            <a:r>
              <a:rPr lang="fr-BE" i="0" baseline="0" dirty="0" smtClean="0"/>
              <a:t> for discussion and </a:t>
            </a:r>
            <a:r>
              <a:rPr lang="fr-BE" i="0" baseline="0" dirty="0" err="1" smtClean="0"/>
              <a:t>examples</a:t>
            </a:r>
            <a:r>
              <a:rPr lang="fr-BE" i="0" baseline="0" dirty="0" smtClean="0"/>
              <a:t> </a:t>
            </a:r>
            <a:r>
              <a:rPr lang="fr-BE" i="0" baseline="0" dirty="0" err="1" smtClean="0"/>
              <a:t>from</a:t>
            </a:r>
            <a:r>
              <a:rPr lang="fr-BE" i="0" baseline="0" dirty="0" smtClean="0"/>
              <a:t> </a:t>
            </a:r>
            <a:r>
              <a:rPr lang="fr-BE" i="0" baseline="0" dirty="0" err="1" smtClean="0"/>
              <a:t>delegations</a:t>
            </a:r>
            <a:r>
              <a:rPr lang="fr-BE" i="0" baseline="0" dirty="0" smtClean="0"/>
              <a:t>.</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21</a:t>
            </a:fld>
            <a:endParaRPr lang="en-GB"/>
          </a:p>
        </p:txBody>
      </p:sp>
    </p:spTree>
    <p:extLst>
      <p:ext uri="{BB962C8B-B14F-4D97-AF65-F5344CB8AC3E}">
        <p14:creationId xmlns:p14="http://schemas.microsoft.com/office/powerpoint/2010/main" val="3423489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The last </a:t>
            </a:r>
            <a:r>
              <a:rPr lang="fr-BE" dirty="0" err="1" smtClean="0"/>
              <a:t>century</a:t>
            </a:r>
            <a:r>
              <a:rPr lang="fr-BE" dirty="0" smtClean="0"/>
              <a:t> has been the</a:t>
            </a:r>
            <a:r>
              <a:rPr lang="fr-BE" baseline="0" dirty="0" smtClean="0"/>
              <a:t> </a:t>
            </a:r>
            <a:r>
              <a:rPr lang="fr-BE" baseline="0" dirty="0" err="1" smtClean="0"/>
              <a:t>theater</a:t>
            </a:r>
            <a:r>
              <a:rPr lang="fr-BE" baseline="0" dirty="0" smtClean="0"/>
              <a:t> of </a:t>
            </a:r>
            <a:r>
              <a:rPr lang="fr-BE" baseline="0" dirty="0" err="1" smtClean="0"/>
              <a:t>what</a:t>
            </a:r>
            <a:r>
              <a:rPr lang="fr-BE" baseline="0" dirty="0" smtClean="0"/>
              <a:t> has been </a:t>
            </a:r>
            <a:r>
              <a:rPr lang="fr-BE" baseline="0" dirty="0" err="1" smtClean="0"/>
              <a:t>labelled</a:t>
            </a:r>
            <a:r>
              <a:rPr lang="fr-BE" baseline="0" dirty="0" smtClean="0"/>
              <a:t> as the </a:t>
            </a:r>
            <a:r>
              <a:rPr lang="fr-BE" baseline="0" dirty="0" err="1" smtClean="0"/>
              <a:t>great</a:t>
            </a:r>
            <a:r>
              <a:rPr lang="fr-BE" baseline="0" dirty="0" smtClean="0"/>
              <a:t> </a:t>
            </a:r>
            <a:r>
              <a:rPr lang="fr-BE" baseline="0" dirty="0" err="1" smtClean="0"/>
              <a:t>acceleration</a:t>
            </a:r>
            <a:r>
              <a:rPr lang="fr-BE" baseline="0" dirty="0" smtClean="0"/>
              <a:t>.</a:t>
            </a:r>
            <a:endParaRPr lang="fr-BE" dirty="0" smtClean="0"/>
          </a:p>
          <a:p>
            <a:r>
              <a:rPr lang="fr-BE" dirty="0" smtClean="0"/>
              <a:t>One the on hand – </a:t>
            </a:r>
            <a:r>
              <a:rPr lang="fr-BE" dirty="0" err="1" smtClean="0"/>
              <a:t>incredible</a:t>
            </a:r>
            <a:r>
              <a:rPr lang="fr-BE" dirty="0" smtClean="0"/>
              <a:t> </a:t>
            </a:r>
            <a:r>
              <a:rPr lang="fr-BE" dirty="0" err="1" smtClean="0"/>
              <a:t>growth</a:t>
            </a:r>
            <a:r>
              <a:rPr lang="fr-BE" dirty="0" smtClean="0"/>
              <a:t> of a </a:t>
            </a:r>
            <a:r>
              <a:rPr lang="fr-BE" dirty="0" err="1" smtClean="0"/>
              <a:t>number</a:t>
            </a:r>
            <a:r>
              <a:rPr lang="fr-BE" dirty="0" smtClean="0"/>
              <a:t> of </a:t>
            </a:r>
            <a:r>
              <a:rPr lang="fr-BE" dirty="0" err="1" smtClean="0"/>
              <a:t>socio-economic</a:t>
            </a:r>
            <a:r>
              <a:rPr lang="fr-BE" dirty="0" smtClean="0"/>
              <a:t> </a:t>
            </a:r>
            <a:r>
              <a:rPr lang="fr-BE" dirty="0" err="1" smtClean="0"/>
              <a:t>indicators</a:t>
            </a:r>
            <a:r>
              <a:rPr lang="fr-BE" baseline="0" dirty="0" smtClean="0"/>
              <a:t> – </a:t>
            </a:r>
            <a:r>
              <a:rPr lang="fr-BE" baseline="0" dirty="0" err="1" smtClean="0"/>
              <a:t>supported</a:t>
            </a:r>
            <a:r>
              <a:rPr lang="fr-BE" baseline="0" dirty="0" smtClean="0"/>
              <a:t> </a:t>
            </a:r>
            <a:r>
              <a:rPr lang="fr-BE" baseline="0" dirty="0" err="1" smtClean="0"/>
              <a:t>largely</a:t>
            </a:r>
            <a:r>
              <a:rPr lang="fr-BE" baseline="0" dirty="0" smtClean="0"/>
              <a:t> by a massive </a:t>
            </a:r>
            <a:r>
              <a:rPr lang="fr-BE" baseline="0" dirty="0" err="1" smtClean="0"/>
              <a:t>increase</a:t>
            </a:r>
            <a:r>
              <a:rPr lang="fr-BE" baseline="0" dirty="0" smtClean="0"/>
              <a:t> in infrastructure!</a:t>
            </a:r>
            <a:endParaRPr lang="fr-BE"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r-BE" baseline="0" dirty="0" err="1" smtClean="0"/>
              <a:t>with</a:t>
            </a:r>
            <a:r>
              <a:rPr lang="fr-BE" baseline="0" dirty="0" smtClean="0"/>
              <a:t> a </a:t>
            </a:r>
            <a:r>
              <a:rPr lang="fr-BE" baseline="0" dirty="0" err="1" smtClean="0"/>
              <a:t>sharp</a:t>
            </a:r>
            <a:r>
              <a:rPr lang="fr-BE" baseline="0" dirty="0" smtClean="0"/>
              <a:t> </a:t>
            </a:r>
            <a:r>
              <a:rPr lang="fr-BE" baseline="0" dirty="0" err="1" smtClean="0"/>
              <a:t>acceleration</a:t>
            </a:r>
            <a:r>
              <a:rPr lang="fr-BE" baseline="0" dirty="0" smtClean="0"/>
              <a:t> </a:t>
            </a:r>
            <a:r>
              <a:rPr lang="fr-BE" baseline="0" dirty="0" err="1" smtClean="0"/>
              <a:t>since</a:t>
            </a:r>
            <a:r>
              <a:rPr lang="fr-BE" baseline="0" dirty="0" smtClean="0"/>
              <a:t> 1950.</a:t>
            </a:r>
          </a:p>
          <a:p>
            <a:endParaRPr lang="fr-BE" dirty="0" smtClean="0"/>
          </a:p>
          <a:p>
            <a:r>
              <a:rPr lang="fr-BE" dirty="0" smtClean="0"/>
              <a:t>On the </a:t>
            </a:r>
            <a:r>
              <a:rPr lang="fr-BE" dirty="0" err="1" smtClean="0"/>
              <a:t>other</a:t>
            </a:r>
            <a:r>
              <a:rPr lang="fr-BE" dirty="0" smtClean="0"/>
              <a:t> hand – and </a:t>
            </a:r>
            <a:r>
              <a:rPr lang="fr-BE" dirty="0" err="1" smtClean="0"/>
              <a:t>closely</a:t>
            </a:r>
            <a:r>
              <a:rPr lang="fr-BE" dirty="0" smtClean="0"/>
              <a:t> </a:t>
            </a:r>
            <a:r>
              <a:rPr lang="fr-BE" dirty="0" err="1" smtClean="0"/>
              <a:t>linked</a:t>
            </a:r>
            <a:r>
              <a:rPr lang="fr-BE" baseline="0" dirty="0" smtClean="0"/>
              <a:t> – major changes on a </a:t>
            </a:r>
            <a:r>
              <a:rPr lang="fr-BE" baseline="0" dirty="0" err="1" smtClean="0"/>
              <a:t>number</a:t>
            </a:r>
            <a:r>
              <a:rPr lang="fr-BE" baseline="0" dirty="0" smtClean="0"/>
              <a:t> of </a:t>
            </a:r>
            <a:r>
              <a:rPr lang="fr-BE" baseline="0" dirty="0" err="1" smtClean="0"/>
              <a:t>indicators</a:t>
            </a:r>
            <a:r>
              <a:rPr lang="fr-BE" baseline="0" dirty="0" smtClean="0"/>
              <a:t> of the state of the </a:t>
            </a:r>
            <a:r>
              <a:rPr lang="fr-BE" baseline="0" dirty="0" err="1" smtClean="0"/>
              <a:t>biosphere</a:t>
            </a:r>
            <a:r>
              <a:rPr lang="fr-BE" baseline="0" dirty="0" smtClean="0"/>
              <a:t> –at </a:t>
            </a:r>
            <a:r>
              <a:rPr lang="fr-BE" baseline="0" dirty="0" err="1" smtClean="0"/>
              <a:t>much</a:t>
            </a:r>
            <a:r>
              <a:rPr lang="fr-BE" baseline="0" dirty="0" smtClean="0"/>
              <a:t> </a:t>
            </a:r>
            <a:r>
              <a:rPr lang="fr-BE" baseline="0" dirty="0" err="1" smtClean="0"/>
              <a:t>faster</a:t>
            </a:r>
            <a:r>
              <a:rPr lang="fr-BE" baseline="0" dirty="0" smtClean="0"/>
              <a:t> rates </a:t>
            </a:r>
            <a:r>
              <a:rPr lang="fr-BE" baseline="0" dirty="0" err="1" smtClean="0"/>
              <a:t>than</a:t>
            </a:r>
            <a:r>
              <a:rPr lang="fr-BE" baseline="0" dirty="0" smtClean="0"/>
              <a:t> at </a:t>
            </a:r>
            <a:r>
              <a:rPr lang="fr-BE" baseline="0" dirty="0" err="1" smtClean="0"/>
              <a:t>any</a:t>
            </a:r>
            <a:r>
              <a:rPr lang="fr-BE" baseline="0" dirty="0" smtClean="0"/>
              <a:t> time in </a:t>
            </a:r>
            <a:r>
              <a:rPr lang="fr-BE" baseline="0" dirty="0" err="1" smtClean="0"/>
              <a:t>gelogical</a:t>
            </a:r>
            <a:r>
              <a:rPr lang="fr-BE" baseline="0" dirty="0" smtClean="0"/>
              <a:t> </a:t>
            </a:r>
            <a:r>
              <a:rPr lang="fr-BE" baseline="0" dirty="0" err="1" smtClean="0"/>
              <a:t>history</a:t>
            </a:r>
            <a:r>
              <a:rPr lang="fr-BE" baseline="0" dirty="0" smtClean="0"/>
              <a:t> </a:t>
            </a:r>
          </a:p>
          <a:p>
            <a:endParaRPr lang="fr-BE" baseline="0" dirty="0" smtClean="0"/>
          </a:p>
          <a:p>
            <a:r>
              <a:rPr lang="fr-BE" baseline="0" dirty="0" err="1" smtClean="0"/>
              <a:t>Anthropocene</a:t>
            </a:r>
            <a:endParaRPr lang="fr-BE" baseline="0" dirty="0" smtClean="0"/>
          </a:p>
          <a:p>
            <a:endParaRPr lang="fr-BE" baseline="0" dirty="0" smtClean="0"/>
          </a:p>
          <a:p>
            <a:r>
              <a:rPr lang="en-US" sz="1200" b="0" i="0" kern="1200" dirty="0" smtClean="0">
                <a:solidFill>
                  <a:schemeClr val="tx1"/>
                </a:solidFill>
                <a:effectLst/>
                <a:latin typeface="Arial" charset="0"/>
                <a:ea typeface="+mn-ea"/>
                <a:cs typeface="+mn-cs"/>
              </a:rPr>
              <a:t>Great Acceleration</a:t>
            </a:r>
          </a:p>
          <a:p>
            <a:r>
              <a:rPr lang="en-US" sz="1200" b="0" i="0" kern="1200" dirty="0" smtClean="0">
                <a:solidFill>
                  <a:schemeClr val="tx1"/>
                </a:solidFill>
                <a:effectLst/>
                <a:latin typeface="Arial" charset="0"/>
                <a:ea typeface="+mn-ea"/>
                <a:cs typeface="+mn-cs"/>
              </a:rPr>
              <a:t>The second half of the 20th Century is unique in the history of human existence. Many human </a:t>
            </a:r>
            <a:r>
              <a:rPr lang="en-US" sz="1200" b="0" i="0" kern="1200" dirty="0" err="1" smtClean="0">
                <a:solidFill>
                  <a:schemeClr val="tx1"/>
                </a:solidFill>
                <a:effectLst/>
                <a:latin typeface="Arial" charset="0"/>
                <a:ea typeface="+mn-ea"/>
                <a:cs typeface="+mn-cs"/>
              </a:rPr>
              <a:t>activites</a:t>
            </a:r>
            <a:r>
              <a:rPr lang="en-US" sz="1200" b="0" i="0" kern="1200" dirty="0" smtClean="0">
                <a:solidFill>
                  <a:schemeClr val="tx1"/>
                </a:solidFill>
                <a:effectLst/>
                <a:latin typeface="Arial" charset="0"/>
                <a:ea typeface="+mn-ea"/>
                <a:cs typeface="+mn-cs"/>
              </a:rPr>
              <a:t> reached take-off points sometime in the 20th Century and sharply accelerated towards the end of the century. </a:t>
            </a:r>
          </a:p>
          <a:p>
            <a:r>
              <a:rPr lang="en-US" sz="1200" b="0" i="0" kern="1200" dirty="0" smtClean="0">
                <a:solidFill>
                  <a:schemeClr val="tx1"/>
                </a:solidFill>
                <a:effectLst/>
                <a:latin typeface="Arial" charset="0"/>
                <a:ea typeface="+mn-ea"/>
                <a:cs typeface="+mn-cs"/>
              </a:rPr>
              <a:t>The last 60 years have without doubt seen the most profound transformation of the human relationship with the natural world in the history of humankind. </a:t>
            </a:r>
          </a:p>
          <a:p>
            <a:r>
              <a:rPr lang="en-US" sz="1200" b="0" i="0" kern="1200" dirty="0" smtClean="0">
                <a:solidFill>
                  <a:schemeClr val="tx1"/>
                </a:solidFill>
                <a:effectLst/>
                <a:latin typeface="Arial" charset="0"/>
                <a:ea typeface="+mn-ea"/>
                <a:cs typeface="+mn-cs"/>
              </a:rPr>
              <a:t>The effects of the accelerating human changes are now clearly discernible at the Earth system level. Many key indicators of the functioning of the Earth system are now showing responses that are, at least in part, driven by the changing human imprint on the planet. The human imprint influences all components of the global environment - oceans, coastal zone, atmosphere, and land. </a:t>
            </a:r>
          </a:p>
          <a:p>
            <a:endParaRPr lang="en-US" sz="1200" b="0" i="0" kern="1200" dirty="0" smtClean="0">
              <a:solidFill>
                <a:schemeClr val="tx1"/>
              </a:solidFill>
              <a:effectLst/>
              <a:latin typeface="Arial" charset="0"/>
              <a:ea typeface="+mn-ea"/>
              <a:cs typeface="+mn-cs"/>
            </a:endParaRPr>
          </a:p>
          <a:p>
            <a:r>
              <a:rPr lang="en-US" sz="1200" b="0" i="0" kern="1200" dirty="0" smtClean="0">
                <a:solidFill>
                  <a:schemeClr val="tx1"/>
                </a:solidFill>
                <a:effectLst/>
                <a:latin typeface="Arial" charset="0"/>
                <a:ea typeface="+mn-ea"/>
                <a:cs typeface="+mn-cs"/>
              </a:rPr>
              <a:t>Dramatic though these human-driven impacts appear to be, their rates and magnitudes must be compared to the natural patterns of variability in the Earth system to begin to understand their significance.</a:t>
            </a:r>
          </a:p>
          <a:p>
            <a:r>
              <a:rPr lang="en-US" sz="1200" b="0" i="0" kern="1200" dirty="0" smtClean="0">
                <a:solidFill>
                  <a:schemeClr val="tx1"/>
                </a:solidFill>
                <a:effectLst/>
                <a:latin typeface="Arial" charset="0"/>
                <a:ea typeface="+mn-ea"/>
                <a:cs typeface="+mn-cs"/>
              </a:rPr>
              <a:t>The increase in atmospheric carbon dioxide concentration provides a useful measure with which to evaluate the rate and magnitude of human-driven change compared to natural variability. The human imprint on carbon dioxide is unmistakable. In December 2014, atmospheric carbon dioxide concentration stood at 399 parts per million by volume (</a:t>
            </a:r>
            <a:r>
              <a:rPr lang="en-US" sz="1200" b="0" i="0" kern="1200" dirty="0" err="1" smtClean="0">
                <a:solidFill>
                  <a:schemeClr val="tx1"/>
                </a:solidFill>
                <a:effectLst/>
                <a:latin typeface="Arial" charset="0"/>
                <a:ea typeface="+mn-ea"/>
                <a:cs typeface="+mn-cs"/>
              </a:rPr>
              <a:t>ppmV</a:t>
            </a:r>
            <a:r>
              <a:rPr lang="en-US" sz="1200" b="0" i="0" kern="1200" dirty="0" smtClean="0">
                <a:solidFill>
                  <a:schemeClr val="tx1"/>
                </a:solidFill>
                <a:effectLst/>
                <a:latin typeface="Arial" charset="0"/>
                <a:ea typeface="+mn-ea"/>
                <a:cs typeface="+mn-cs"/>
              </a:rPr>
              <a:t>), over 100 </a:t>
            </a:r>
            <a:r>
              <a:rPr lang="en-US" sz="1200" b="0" i="0" kern="1200" dirty="0" err="1" smtClean="0">
                <a:solidFill>
                  <a:schemeClr val="tx1"/>
                </a:solidFill>
                <a:effectLst/>
                <a:latin typeface="Arial" charset="0"/>
                <a:ea typeface="+mn-ea"/>
                <a:cs typeface="+mn-cs"/>
              </a:rPr>
              <a:t>ppmV</a:t>
            </a:r>
            <a:r>
              <a:rPr lang="en-US" sz="1200" b="0" i="0" kern="1200" dirty="0" smtClean="0">
                <a:solidFill>
                  <a:schemeClr val="tx1"/>
                </a:solidFill>
                <a:effectLst/>
                <a:latin typeface="Arial" charset="0"/>
                <a:ea typeface="+mn-ea"/>
                <a:cs typeface="+mn-cs"/>
              </a:rPr>
              <a:t> above the previous maximum level of around 280 </a:t>
            </a:r>
            <a:r>
              <a:rPr lang="en-US" sz="1200" b="0" i="0" kern="1200" dirty="0" err="1" smtClean="0">
                <a:solidFill>
                  <a:schemeClr val="tx1"/>
                </a:solidFill>
                <a:effectLst/>
                <a:latin typeface="Arial" charset="0"/>
                <a:ea typeface="+mn-ea"/>
                <a:cs typeface="+mn-cs"/>
              </a:rPr>
              <a:t>ppmV</a:t>
            </a:r>
            <a:r>
              <a:rPr lang="en-US" sz="1200" b="0" i="0" kern="1200" dirty="0" smtClean="0">
                <a:solidFill>
                  <a:schemeClr val="tx1"/>
                </a:solidFill>
                <a:effectLst/>
                <a:latin typeface="Arial" charset="0"/>
                <a:ea typeface="+mn-ea"/>
                <a:cs typeface="+mn-cs"/>
              </a:rPr>
              <a:t> recorded in the </a:t>
            </a:r>
            <a:r>
              <a:rPr lang="en-US" sz="1200" b="0" i="0" kern="1200" dirty="0" err="1" smtClean="0">
                <a:solidFill>
                  <a:schemeClr val="tx1"/>
                </a:solidFill>
                <a:effectLst/>
                <a:latin typeface="Arial" charset="0"/>
                <a:ea typeface="+mn-ea"/>
                <a:cs typeface="+mn-cs"/>
              </a:rPr>
              <a:t>Vostok</a:t>
            </a:r>
            <a:r>
              <a:rPr lang="en-US" sz="1200" b="0" i="0" kern="1200" dirty="0" smtClean="0">
                <a:solidFill>
                  <a:schemeClr val="tx1"/>
                </a:solidFill>
                <a:effectLst/>
                <a:latin typeface="Arial" charset="0"/>
                <a:ea typeface="+mn-ea"/>
                <a:cs typeface="+mn-cs"/>
              </a:rPr>
              <a:t> ice core.  </a:t>
            </a:r>
          </a:p>
          <a:p>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Within the current limits of resolution of the ice-core records, the present concentration has been reached at a rate at least 10 and possibly 100 times  faster than carbon dioxide increases at any other time during the previous 420 000 years. Thus, in this case human-driven changes are well outside the range of natural variability exhibited by the Earth system for the last half-million years at least.  </a:t>
            </a:r>
          </a:p>
          <a:p>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Over just the past few hundred years, human activities have clearly evolved from insignificance in terms of Earth system functioning to the creation of global-scale impacts that:</a:t>
            </a:r>
          </a:p>
          <a:p>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  • are approaching or exceeding in magnitude some of the great forces of nature </a:t>
            </a:r>
          </a:p>
          <a:p>
            <a:r>
              <a:rPr lang="en-US" sz="1200" b="0" i="0" kern="1200" dirty="0" smtClean="0">
                <a:solidFill>
                  <a:schemeClr val="tx1"/>
                </a:solidFill>
                <a:effectLst/>
                <a:latin typeface="Arial" charset="0"/>
                <a:ea typeface="+mn-ea"/>
                <a:cs typeface="+mn-cs"/>
              </a:rPr>
              <a:t>• operate on much faster time scales than rates of natural variability, often by an order of magnitude or more</a:t>
            </a:r>
          </a:p>
          <a:p>
            <a:r>
              <a:rPr lang="en-US" sz="1200" b="0" i="0" kern="1200" dirty="0" smtClean="0">
                <a:solidFill>
                  <a:schemeClr val="tx1"/>
                </a:solidFill>
                <a:effectLst/>
                <a:latin typeface="Arial" charset="0"/>
                <a:ea typeface="+mn-ea"/>
                <a:cs typeface="+mn-cs"/>
              </a:rPr>
              <a:t> • taken together in terms of extent, magnitude, rate and simultaneity, have produced a no-analogue state in the dynamics and functioning of the Earth system.   </a:t>
            </a:r>
          </a:p>
          <a:p>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The domino effect </a:t>
            </a:r>
          </a:p>
          <a:p>
            <a:r>
              <a:rPr lang="en-US" sz="1200" b="0" i="0" kern="1200" dirty="0" smtClean="0">
                <a:solidFill>
                  <a:schemeClr val="tx1"/>
                </a:solidFill>
                <a:effectLst/>
                <a:latin typeface="Arial" charset="0"/>
                <a:ea typeface="+mn-ea"/>
                <a:cs typeface="+mn-cs"/>
              </a:rPr>
              <a:t>Human impacts on the Earth system do not operate in separate, simple cause-effect responses. A single type of human-driven change triggers a large number of responses in the Earth system, which themselves cascade through the system, often merging with patterns of natural variability.  </a:t>
            </a:r>
          </a:p>
          <a:p>
            <a:r>
              <a:rPr lang="en-US" sz="1200" b="0" i="0" kern="1200" dirty="0" smtClean="0">
                <a:solidFill>
                  <a:schemeClr val="tx1"/>
                </a:solidFill>
                <a:effectLst/>
                <a:latin typeface="Arial" charset="0"/>
                <a:ea typeface="+mn-ea"/>
                <a:cs typeface="+mn-cs"/>
              </a:rPr>
              <a:t>The responses seldom follow linear chains, but more often interact with each other, sometimes damping the effects of the original human forcing and at other times amplifying them. Responses become feedbacks, which in turn can lead to further </a:t>
            </a:r>
            <a:r>
              <a:rPr lang="en-US" sz="1200" b="0" i="0" kern="1200" dirty="0" err="1" smtClean="0">
                <a:solidFill>
                  <a:schemeClr val="tx1"/>
                </a:solidFill>
                <a:effectLst/>
                <a:latin typeface="Arial" charset="0"/>
                <a:ea typeface="+mn-ea"/>
                <a:cs typeface="+mn-cs"/>
              </a:rPr>
              <a:t>forcings</a:t>
            </a:r>
            <a:r>
              <a:rPr lang="en-US" sz="1200" b="0" i="0" kern="1200" dirty="0" smtClean="0">
                <a:solidFill>
                  <a:schemeClr val="tx1"/>
                </a:solidFill>
                <a:effectLst/>
                <a:latin typeface="Arial" charset="0"/>
                <a:ea typeface="+mn-ea"/>
                <a:cs typeface="+mn-cs"/>
              </a:rPr>
              <a:t> that can alter the functioning of the Earth system.   </a:t>
            </a:r>
          </a:p>
          <a:p>
            <a:r>
              <a:rPr lang="en-US" sz="1200" b="0" i="0" kern="1200" dirty="0" smtClean="0">
                <a:solidFill>
                  <a:schemeClr val="tx1"/>
                </a:solidFill>
                <a:effectLst/>
                <a:latin typeface="Arial" charset="0"/>
                <a:ea typeface="+mn-ea"/>
                <a:cs typeface="+mn-cs"/>
              </a:rPr>
              <a:t>The nature of the Earth system’s responses to the increasing anthropogenic forcing is more complex than simple cause-effect relationships, such as greenhouse gas emissions causing global warming. </a:t>
            </a:r>
          </a:p>
          <a:p>
            <a:r>
              <a:rPr lang="en-US" sz="1200" b="0" i="0" kern="1200" dirty="0" smtClean="0">
                <a:solidFill>
                  <a:schemeClr val="tx1"/>
                </a:solidFill>
                <a:effectLst/>
                <a:latin typeface="Arial" charset="0"/>
                <a:ea typeface="+mn-ea"/>
                <a:cs typeface="+mn-cs"/>
              </a:rPr>
              <a:t>Fossil-fuel combustion produces a range of gases that have a large number of cascading effects. For example, carbon dioxide not only affects climate but directly affects how vegetation grows. It changes the carbonate chemistry in the ocean – the oceans are becoming more acidic, which in turn affects marine organisms. Changing carbonate chemistry is a factor in the widespread decline of coral reefs around the world.   </a:t>
            </a:r>
          </a:p>
          <a:p>
            <a:r>
              <a:rPr lang="en-US" sz="1200" b="0" i="0" kern="1200" dirty="0" smtClean="0">
                <a:solidFill>
                  <a:schemeClr val="tx1"/>
                </a:solidFill>
                <a:effectLst/>
                <a:latin typeface="Arial" charset="0"/>
                <a:ea typeface="+mn-ea"/>
                <a:cs typeface="+mn-cs"/>
              </a:rPr>
              <a:t>Fossil-fuel combustion also produces </a:t>
            </a:r>
            <a:r>
              <a:rPr lang="en-US" sz="1200" b="0" i="0" kern="1200" dirty="0" err="1" smtClean="0">
                <a:solidFill>
                  <a:schemeClr val="tx1"/>
                </a:solidFill>
                <a:effectLst/>
                <a:latin typeface="Arial" charset="0"/>
                <a:ea typeface="+mn-ea"/>
                <a:cs typeface="+mn-cs"/>
              </a:rPr>
              <a:t>oxidising</a:t>
            </a:r>
            <a:r>
              <a:rPr lang="en-US" sz="1200" b="0" i="0" kern="1200" dirty="0" smtClean="0">
                <a:solidFill>
                  <a:schemeClr val="tx1"/>
                </a:solidFill>
                <a:effectLst/>
                <a:latin typeface="Arial" charset="0"/>
                <a:ea typeface="+mn-ea"/>
                <a:cs typeface="+mn-cs"/>
              </a:rPr>
              <a:t> gases such as nitric oxide and </a:t>
            </a:r>
            <a:r>
              <a:rPr lang="en-US" sz="1200" b="0" i="0" kern="1200" dirty="0" err="1" smtClean="0">
                <a:solidFill>
                  <a:schemeClr val="tx1"/>
                </a:solidFill>
                <a:effectLst/>
                <a:latin typeface="Arial" charset="0"/>
                <a:ea typeface="+mn-ea"/>
                <a:cs typeface="+mn-cs"/>
              </a:rPr>
              <a:t>sulphur</a:t>
            </a:r>
            <a:r>
              <a:rPr lang="en-US" sz="1200" b="0" i="0" kern="1200" dirty="0" smtClean="0">
                <a:solidFill>
                  <a:schemeClr val="tx1"/>
                </a:solidFill>
                <a:effectLst/>
                <a:latin typeface="Arial" charset="0"/>
                <a:ea typeface="+mn-ea"/>
                <a:cs typeface="+mn-cs"/>
              </a:rPr>
              <a:t> dioxide that have well-known effects such as acidification and eutrophication of ecosystems. </a:t>
            </a:r>
          </a:p>
          <a:p>
            <a:r>
              <a:rPr lang="en-US" sz="1200" b="0" i="0" kern="1200" dirty="0" smtClean="0">
                <a:solidFill>
                  <a:schemeClr val="tx1"/>
                </a:solidFill>
                <a:effectLst/>
                <a:latin typeface="Arial" charset="0"/>
                <a:ea typeface="+mn-ea"/>
                <a:cs typeface="+mn-cs"/>
              </a:rPr>
              <a:t>However, these gases can eventually contribute to changes in fundamental Earth system functioning because of their indirect effects on the radiative properties of the atmosphere, and hence climate. The mechanisms are through reactions with other gases plus their impacts on the ability of the atmosphere to cleanse itself through oxidation and other processes.</a:t>
            </a:r>
          </a:p>
          <a:p>
            <a:r>
              <a:rPr lang="en-US" sz="1200" b="0" i="0" kern="1200" dirty="0" smtClean="0">
                <a:solidFill>
                  <a:schemeClr val="tx1"/>
                </a:solidFill>
                <a:effectLst/>
                <a:latin typeface="Arial" charset="0"/>
                <a:ea typeface="+mn-ea"/>
                <a:cs typeface="+mn-cs"/>
              </a:rPr>
              <a:t>  Aerosols produced by fossil-fuel combustion can </a:t>
            </a:r>
            <a:r>
              <a:rPr lang="en-US" sz="1200" b="0" i="0" kern="1200" dirty="0" err="1" smtClean="0">
                <a:solidFill>
                  <a:schemeClr val="tx1"/>
                </a:solidFill>
                <a:effectLst/>
                <a:latin typeface="Arial" charset="0"/>
                <a:ea typeface="+mn-ea"/>
                <a:cs typeface="+mn-cs"/>
              </a:rPr>
              <a:t>fertilise</a:t>
            </a:r>
            <a:r>
              <a:rPr lang="en-US" sz="1200" b="0" i="0" kern="1200" dirty="0" smtClean="0">
                <a:solidFill>
                  <a:schemeClr val="tx1"/>
                </a:solidFill>
                <a:effectLst/>
                <a:latin typeface="Arial" charset="0"/>
                <a:ea typeface="+mn-ea"/>
                <a:cs typeface="+mn-cs"/>
              </a:rPr>
              <a:t> or reduce plant growth, depending on the circumstances, and directly affect human health. They also lead to large-scale direct or indirect modifications of climate.  </a:t>
            </a:r>
          </a:p>
          <a:p>
            <a:r>
              <a:rPr lang="en-US" sz="1200" b="0" i="0" kern="1200" dirty="0" smtClean="0">
                <a:solidFill>
                  <a:schemeClr val="tx1"/>
                </a:solidFill>
                <a:effectLst/>
                <a:latin typeface="Arial" charset="0"/>
                <a:ea typeface="+mn-ea"/>
                <a:cs typeface="+mn-cs"/>
              </a:rPr>
              <a:t>We can trace even more subtle effects back to fossil-fuel combustion. Increasing carbon dioxide levels affect the stomatal opening of terrestrial vegetation, reducing water </a:t>
            </a:r>
            <a:r>
              <a:rPr lang="en-US" sz="1200" b="0" i="0" kern="1200" dirty="0" err="1" smtClean="0">
                <a:solidFill>
                  <a:schemeClr val="tx1"/>
                </a:solidFill>
                <a:effectLst/>
                <a:latin typeface="Arial" charset="0"/>
                <a:ea typeface="+mn-ea"/>
                <a:cs typeface="+mn-cs"/>
              </a:rPr>
              <a:t>vapour</a:t>
            </a:r>
            <a:r>
              <a:rPr lang="en-US" sz="1200" b="0" i="0" kern="1200" dirty="0" smtClean="0">
                <a:solidFill>
                  <a:schemeClr val="tx1"/>
                </a:solidFill>
                <a:effectLst/>
                <a:latin typeface="Arial" charset="0"/>
                <a:ea typeface="+mn-ea"/>
                <a:cs typeface="+mn-cs"/>
              </a:rPr>
              <a:t> loss through the </a:t>
            </a:r>
            <a:r>
              <a:rPr lang="en-US" sz="1200" b="0" i="0" kern="1200" dirty="0" err="1" smtClean="0">
                <a:solidFill>
                  <a:schemeClr val="tx1"/>
                </a:solidFill>
                <a:effectLst/>
                <a:latin typeface="Arial" charset="0"/>
                <a:ea typeface="+mn-ea"/>
                <a:cs typeface="+mn-cs"/>
              </a:rPr>
              <a:t>stomates</a:t>
            </a:r>
            <a:r>
              <a:rPr lang="en-US" sz="1200" b="0" i="0" kern="1200" dirty="0" smtClean="0">
                <a:solidFill>
                  <a:schemeClr val="tx1"/>
                </a:solidFill>
                <a:effectLst/>
                <a:latin typeface="Arial" charset="0"/>
                <a:ea typeface="+mn-ea"/>
                <a:cs typeface="+mn-cs"/>
              </a:rPr>
              <a:t>. This results in higher water-use efficiency. This effect is especially pronounced in semi-arid vegetation, and can lead to increased productivity through enhanced soil moisture.  </a:t>
            </a:r>
          </a:p>
          <a:p>
            <a:r>
              <a:rPr lang="en-US" sz="1200" b="0" i="0" kern="1200" dirty="0" smtClean="0">
                <a:solidFill>
                  <a:schemeClr val="tx1"/>
                </a:solidFill>
                <a:effectLst/>
                <a:latin typeface="Arial" charset="0"/>
                <a:ea typeface="+mn-ea"/>
                <a:cs typeface="+mn-cs"/>
              </a:rPr>
              <a:t>More generally, no two species react in an identical way to elevated atmospheric carbon dioxide concentration. This leads to changes in the competitive abilities of plants and hence to changes in species abundances and community composition. Fossil-fuel combustion cascades through the Earth system to become even a biodiversity issue.  </a:t>
            </a:r>
          </a:p>
          <a:p>
            <a:r>
              <a:rPr lang="en-US" sz="1200" b="0" i="0" kern="1200" dirty="0" smtClean="0">
                <a:solidFill>
                  <a:schemeClr val="tx1"/>
                </a:solidFill>
                <a:effectLst/>
                <a:latin typeface="Arial" charset="0"/>
                <a:ea typeface="+mn-ea"/>
                <a:cs typeface="+mn-cs"/>
              </a:rPr>
              <a:t>Like fossil-fuel combustion, land-cover and land-use change also trigger widespread cascading effects at local, regional and global scales. We can show a few ways local effects of land-use change cascade through regional to global scales.</a:t>
            </a:r>
          </a:p>
          <a:p>
            <a:r>
              <a:rPr lang="en-US" sz="1200" b="0" i="0" kern="1200" dirty="0" smtClean="0">
                <a:solidFill>
                  <a:schemeClr val="tx1"/>
                </a:solidFill>
                <a:effectLst/>
                <a:latin typeface="Arial" charset="0"/>
                <a:ea typeface="+mn-ea"/>
                <a:cs typeface="+mn-cs"/>
              </a:rPr>
              <a:t/>
            </a:r>
            <a:br>
              <a:rPr lang="en-US" sz="1200" b="0" i="0" kern="1200" dirty="0" smtClean="0">
                <a:solidFill>
                  <a:schemeClr val="tx1"/>
                </a:solidFill>
                <a:effectLst/>
                <a:latin typeface="Arial" charset="0"/>
                <a:ea typeface="+mn-ea"/>
                <a:cs typeface="+mn-cs"/>
              </a:rPr>
            </a:br>
            <a:r>
              <a:rPr lang="en-US" sz="1200" b="0" i="0" kern="1200" dirty="0" smtClean="0">
                <a:solidFill>
                  <a:schemeClr val="tx1"/>
                </a:solidFill>
                <a:effectLst/>
                <a:latin typeface="Arial" charset="0"/>
                <a:ea typeface="+mn-ea"/>
                <a:cs typeface="+mn-cs"/>
              </a:rPr>
              <a:t>Multiple, interacting stresses </a:t>
            </a:r>
          </a:p>
          <a:p>
            <a:endParaRPr lang="en-US" sz="1200" b="0" i="0" kern="1200" dirty="0" smtClean="0">
              <a:solidFill>
                <a:schemeClr val="tx1"/>
              </a:solidFill>
              <a:effectLst/>
              <a:latin typeface="Arial" charset="0"/>
              <a:ea typeface="+mn-ea"/>
              <a:cs typeface="+mn-cs"/>
            </a:endParaRPr>
          </a:p>
          <a:p>
            <a:r>
              <a:rPr lang="en-US" sz="1200" b="0" i="0" kern="1200" dirty="0" smtClean="0">
                <a:solidFill>
                  <a:schemeClr val="tx1"/>
                </a:solidFill>
                <a:effectLst/>
                <a:latin typeface="Arial" charset="0"/>
                <a:ea typeface="+mn-ea"/>
                <a:cs typeface="+mn-cs"/>
              </a:rPr>
              <a:t>Global change does not operate in isolation but rather interacts with an almost bewildering array of natural variability modes and also with other human-driven effects at many scales. Especially important are those cases where interacting stresses cause a threshold to be crossed and a rapid change in state or functioning to occur.  </a:t>
            </a:r>
          </a:p>
          <a:p>
            <a:endParaRPr lang="en-US" sz="1200" b="0" i="0" kern="1200" dirty="0" smtClean="0">
              <a:solidFill>
                <a:schemeClr val="tx1"/>
              </a:solidFill>
              <a:effectLst/>
              <a:latin typeface="Arial" charset="0"/>
              <a:ea typeface="+mn-ea"/>
              <a:cs typeface="+mn-cs"/>
            </a:endParaRPr>
          </a:p>
          <a:p>
            <a:r>
              <a:rPr lang="en-US" sz="1200" b="0" i="0" kern="1200" dirty="0" smtClean="0">
                <a:solidFill>
                  <a:schemeClr val="tx1"/>
                </a:solidFill>
                <a:effectLst/>
                <a:latin typeface="Arial" charset="0"/>
                <a:ea typeface="+mn-ea"/>
                <a:cs typeface="+mn-cs"/>
              </a:rPr>
              <a:t>Adapted from</a:t>
            </a:r>
            <a:r>
              <a:rPr lang="en-US" sz="1200" b="0" i="0" u="none" strike="noStrike" kern="1200" dirty="0" smtClean="0">
                <a:solidFill>
                  <a:schemeClr val="tx1"/>
                </a:solidFill>
                <a:effectLst/>
                <a:latin typeface="Arial" charset="0"/>
                <a:ea typeface="+mn-ea"/>
                <a:cs typeface="+mn-cs"/>
                <a:hlinkClick r:id="rId3" tooltip="Global Change and the Earth System, 2004 (pdf, 4.2 MB)"/>
              </a:rPr>
              <a:t> Steffen et al, Global Change and the Earth System, 2004</a:t>
            </a:r>
            <a:r>
              <a:rPr lang="en-US" sz="1200" b="0" i="0" kern="1200" dirty="0" smtClean="0">
                <a:solidFill>
                  <a:schemeClr val="tx1"/>
                </a:solidFill>
                <a:effectLst/>
                <a:latin typeface="Arial" charset="0"/>
                <a:ea typeface="+mn-ea"/>
                <a:cs typeface="+mn-cs"/>
              </a:rPr>
              <a:t> (pdf, 4.2 MB)</a:t>
            </a:r>
          </a:p>
          <a:p>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39249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228600" indent="-228600">
              <a:buAutoNum type="arabicPeriod"/>
            </a:pPr>
            <a:r>
              <a:rPr lang="fr-BE" dirty="0" smtClean="0"/>
              <a:t>Our</a:t>
            </a:r>
            <a:r>
              <a:rPr lang="fr-BE" baseline="0" dirty="0" smtClean="0"/>
              <a:t> </a:t>
            </a:r>
            <a:r>
              <a:rPr lang="fr-BE" baseline="0" dirty="0" err="1" smtClean="0"/>
              <a:t>planet</a:t>
            </a:r>
            <a:r>
              <a:rPr lang="fr-BE" baseline="0" dirty="0" smtClean="0"/>
              <a:t> </a:t>
            </a:r>
            <a:r>
              <a:rPr lang="fr-BE" baseline="0" dirty="0" err="1" smtClean="0"/>
              <a:t>is</a:t>
            </a:r>
            <a:r>
              <a:rPr lang="fr-BE" baseline="0" dirty="0" smtClean="0"/>
              <a:t> </a:t>
            </a:r>
            <a:r>
              <a:rPr lang="fr-BE" baseline="0" dirty="0" err="1" smtClean="0"/>
              <a:t>burning</a:t>
            </a:r>
            <a:r>
              <a:rPr lang="fr-BE" baseline="0" dirty="0" smtClean="0"/>
              <a:t>  - over the last 2 </a:t>
            </a:r>
            <a:r>
              <a:rPr lang="fr-BE" baseline="0" dirty="0" err="1" smtClean="0"/>
              <a:t>years</a:t>
            </a:r>
            <a:r>
              <a:rPr lang="fr-BE" baseline="0" dirty="0" smtClean="0"/>
              <a:t> </a:t>
            </a:r>
            <a:r>
              <a:rPr lang="fr-BE" baseline="0" dirty="0" err="1" smtClean="0"/>
              <a:t>plenty</a:t>
            </a:r>
            <a:r>
              <a:rPr lang="fr-BE" baseline="0" dirty="0" smtClean="0"/>
              <a:t> of new </a:t>
            </a:r>
            <a:r>
              <a:rPr lang="fr-BE" baseline="0" dirty="0" err="1" smtClean="0"/>
              <a:t>evidence</a:t>
            </a:r>
            <a:r>
              <a:rPr lang="fr-BE" baseline="0" dirty="0" smtClean="0"/>
              <a:t> </a:t>
            </a:r>
            <a:r>
              <a:rPr lang="fr-BE" baseline="0" dirty="0" err="1" smtClean="0"/>
              <a:t>notably</a:t>
            </a:r>
            <a:r>
              <a:rPr lang="fr-BE" baseline="0" dirty="0" smtClean="0"/>
              <a:t> </a:t>
            </a:r>
            <a:r>
              <a:rPr lang="fr-BE" baseline="0" dirty="0" err="1" smtClean="0"/>
              <a:t>those</a:t>
            </a:r>
            <a:r>
              <a:rPr lang="fr-BE" baseline="0" dirty="0" smtClean="0"/>
              <a:t> new reports of the IPCC and the UN  - </a:t>
            </a:r>
            <a:r>
              <a:rPr lang="fr-BE" baseline="0" dirty="0" err="1" smtClean="0"/>
              <a:t>climate</a:t>
            </a:r>
            <a:r>
              <a:rPr lang="fr-BE" baseline="0" dirty="0" smtClean="0"/>
              <a:t> change </a:t>
            </a:r>
            <a:r>
              <a:rPr lang="fr-BE" baseline="0" dirty="0" err="1" smtClean="0"/>
              <a:t>is</a:t>
            </a:r>
            <a:r>
              <a:rPr lang="fr-BE" baseline="0" dirty="0" smtClean="0"/>
              <a:t> </a:t>
            </a:r>
            <a:r>
              <a:rPr lang="fr-BE" baseline="0" dirty="0" err="1" smtClean="0"/>
              <a:t>recognized</a:t>
            </a:r>
            <a:r>
              <a:rPr lang="fr-BE" baseline="0" dirty="0" smtClean="0"/>
              <a:t> as </a:t>
            </a:r>
            <a:r>
              <a:rPr lang="fr-BE" baseline="0" dirty="0" err="1" smtClean="0"/>
              <a:t>biggest</a:t>
            </a:r>
            <a:r>
              <a:rPr lang="fr-BE" baseline="0" dirty="0" smtClean="0"/>
              <a:t> challenge </a:t>
            </a:r>
            <a:r>
              <a:rPr lang="fr-BE" baseline="0" dirty="0" err="1" smtClean="0"/>
              <a:t>humankind</a:t>
            </a:r>
            <a:r>
              <a:rPr lang="fr-BE" baseline="0" dirty="0" smtClean="0"/>
              <a:t> has </a:t>
            </a:r>
            <a:r>
              <a:rPr lang="fr-BE" baseline="0" dirty="0" err="1" smtClean="0"/>
              <a:t>ever</a:t>
            </a:r>
            <a:r>
              <a:rPr lang="fr-BE" baseline="0" dirty="0" smtClean="0"/>
              <a:t> </a:t>
            </a:r>
            <a:r>
              <a:rPr lang="fr-BE" baseline="0" dirty="0" err="1" smtClean="0"/>
              <a:t>faced</a:t>
            </a:r>
            <a:endParaRPr lang="fr-BE" baseline="0" dirty="0" smtClean="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591420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UNEP Emissions gap report 2019</a:t>
            </a: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4</a:t>
            </a:fld>
            <a:endParaRPr lang="en-GB"/>
          </a:p>
        </p:txBody>
      </p:sp>
    </p:spTree>
    <p:extLst>
      <p:ext uri="{BB962C8B-B14F-4D97-AF65-F5344CB8AC3E}">
        <p14:creationId xmlns:p14="http://schemas.microsoft.com/office/powerpoint/2010/main" val="3151146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Source UNEP Emissions gap report 2019</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5</a:t>
            </a:fld>
            <a:endParaRPr lang="en-GB"/>
          </a:p>
        </p:txBody>
      </p:sp>
    </p:spTree>
    <p:extLst>
      <p:ext uri="{BB962C8B-B14F-4D97-AF65-F5344CB8AC3E}">
        <p14:creationId xmlns:p14="http://schemas.microsoft.com/office/powerpoint/2010/main" val="469301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mn-ea"/>
                <a:cs typeface="+mn-cs"/>
              </a:rPr>
              <a:t>This data is based on UN reported figures, sourced from the EDGAR database. Sources define sectoral emissions groupings in the following way</a:t>
            </a:r>
            <a:r>
              <a:rPr lang="en-US" sz="1200" b="0" i="0" u="none" strike="noStrike" kern="1200" baseline="30000" dirty="0" smtClean="0">
                <a:solidFill>
                  <a:schemeClr val="tx1"/>
                </a:solidFill>
                <a:effectLst/>
                <a:latin typeface="Arial" charset="0"/>
                <a:ea typeface="+mn-ea"/>
                <a:cs typeface="+mn-cs"/>
                <a:hlinkClick r:id="rId3"/>
              </a:rPr>
              <a:t>22</a:t>
            </a:r>
            <a:r>
              <a:rPr lang="en-US" sz="1200" b="0" i="0" kern="1200" dirty="0" smtClean="0">
                <a:solidFill>
                  <a:schemeClr val="tx1"/>
                </a:solidFill>
                <a:effectLst/>
                <a:latin typeface="Arial" charset="0"/>
                <a:ea typeface="+mn-ea"/>
                <a:cs typeface="+mn-cs"/>
              </a:rPr>
              <a:t>:</a:t>
            </a:r>
          </a:p>
          <a:p>
            <a:r>
              <a:rPr lang="en-US" sz="1200" b="1" i="0" kern="1200" dirty="0" smtClean="0">
                <a:solidFill>
                  <a:schemeClr val="tx1"/>
                </a:solidFill>
                <a:effectLst/>
                <a:latin typeface="Arial" charset="0"/>
                <a:ea typeface="+mn-ea"/>
                <a:cs typeface="+mn-cs"/>
              </a:rPr>
              <a:t>Energy</a:t>
            </a:r>
            <a:r>
              <a:rPr lang="en-US" sz="1200" b="0" i="0" kern="1200" dirty="0" smtClean="0">
                <a:solidFill>
                  <a:schemeClr val="tx1"/>
                </a:solidFill>
                <a:effectLst/>
                <a:latin typeface="Arial" charset="0"/>
                <a:ea typeface="+mn-ea"/>
                <a:cs typeface="+mn-cs"/>
              </a:rPr>
              <a:t> (energy, manufacturing and construction industries and fugitive emissions): emissions are inclusive of public heat and electricity production; other energy industries; fugitive emissions from solid fuels, oil and gas, manufacturing industries and construction.</a:t>
            </a:r>
          </a:p>
          <a:p>
            <a:r>
              <a:rPr lang="en-US" sz="1200" b="1" i="0" kern="1200" dirty="0" smtClean="0">
                <a:solidFill>
                  <a:schemeClr val="tx1"/>
                </a:solidFill>
                <a:effectLst/>
                <a:latin typeface="Arial" charset="0"/>
                <a:ea typeface="+mn-ea"/>
                <a:cs typeface="+mn-cs"/>
              </a:rPr>
              <a:t>Transport</a:t>
            </a:r>
            <a:r>
              <a:rPr lang="en-US" sz="1200" b="0" i="0" kern="1200" dirty="0" smtClean="0">
                <a:solidFill>
                  <a:schemeClr val="tx1"/>
                </a:solidFill>
                <a:effectLst/>
                <a:latin typeface="Arial" charset="0"/>
                <a:ea typeface="+mn-ea"/>
                <a:cs typeface="+mn-cs"/>
              </a:rPr>
              <a:t>: domestic aviation, road transportation, rail transportation, domestic navigation, other transportation.</a:t>
            </a:r>
          </a:p>
          <a:p>
            <a:r>
              <a:rPr lang="en-US" sz="1200" b="1" i="0" kern="1200" dirty="0" smtClean="0">
                <a:solidFill>
                  <a:schemeClr val="tx1"/>
                </a:solidFill>
                <a:effectLst/>
                <a:latin typeface="Arial" charset="0"/>
                <a:ea typeface="+mn-ea"/>
                <a:cs typeface="+mn-cs"/>
              </a:rPr>
              <a:t>International bunkers</a:t>
            </a:r>
            <a:r>
              <a:rPr lang="en-US" sz="1200" b="0" i="0" kern="1200" dirty="0" smtClean="0">
                <a:solidFill>
                  <a:schemeClr val="tx1"/>
                </a:solidFill>
                <a:effectLst/>
                <a:latin typeface="Arial" charset="0"/>
                <a:ea typeface="+mn-ea"/>
                <a:cs typeface="+mn-cs"/>
              </a:rPr>
              <a:t>: international aviation; international navigation/shipping.</a:t>
            </a:r>
          </a:p>
          <a:p>
            <a:r>
              <a:rPr lang="en-US" sz="1200" b="1" i="0" kern="1200" dirty="0" smtClean="0">
                <a:solidFill>
                  <a:schemeClr val="tx1"/>
                </a:solidFill>
                <a:effectLst/>
                <a:latin typeface="Arial" charset="0"/>
                <a:ea typeface="+mn-ea"/>
                <a:cs typeface="+mn-cs"/>
              </a:rPr>
              <a:t>Residential, commercial, institutional and AFF</a:t>
            </a:r>
            <a:r>
              <a:rPr lang="en-US" sz="1200" b="0" i="0" kern="1200" dirty="0" smtClean="0">
                <a:solidFill>
                  <a:schemeClr val="tx1"/>
                </a:solidFill>
                <a:effectLst/>
                <a:latin typeface="Arial" charset="0"/>
                <a:ea typeface="+mn-ea"/>
                <a:cs typeface="+mn-cs"/>
              </a:rPr>
              <a:t>: Residential and other sectors.</a:t>
            </a:r>
          </a:p>
          <a:p>
            <a:r>
              <a:rPr lang="en-US" sz="1200" b="1" i="0" kern="1200" dirty="0" smtClean="0">
                <a:solidFill>
                  <a:schemeClr val="tx1"/>
                </a:solidFill>
                <a:effectLst/>
                <a:latin typeface="Arial" charset="0"/>
                <a:ea typeface="+mn-ea"/>
                <a:cs typeface="+mn-cs"/>
              </a:rPr>
              <a:t>Industry</a:t>
            </a:r>
            <a:r>
              <a:rPr lang="en-US" sz="1200" b="0" i="0" kern="1200" dirty="0" smtClean="0">
                <a:solidFill>
                  <a:schemeClr val="tx1"/>
                </a:solidFill>
                <a:effectLst/>
                <a:latin typeface="Arial" charset="0"/>
                <a:ea typeface="+mn-ea"/>
                <a:cs typeface="+mn-cs"/>
              </a:rPr>
              <a:t> (industrial processes and product use): production of minerals, chemicals, metals, pulp/paper/food/drink, halocarbons, refrigeration and air conditioning; aerosols and solvents; </a:t>
            </a:r>
            <a:r>
              <a:rPr lang="en-US" sz="1200" b="0" i="0" kern="1200" dirty="0" err="1" smtClean="0">
                <a:solidFill>
                  <a:schemeClr val="tx1"/>
                </a:solidFill>
                <a:effectLst/>
                <a:latin typeface="Arial" charset="0"/>
                <a:ea typeface="+mn-ea"/>
                <a:cs typeface="+mn-cs"/>
              </a:rPr>
              <a:t>semicondutor</a:t>
            </a:r>
            <a:r>
              <a:rPr lang="en-US" sz="1200" b="0" i="0" kern="1200" dirty="0" smtClean="0">
                <a:solidFill>
                  <a:schemeClr val="tx1"/>
                </a:solidFill>
                <a:effectLst/>
                <a:latin typeface="Arial" charset="0"/>
                <a:ea typeface="+mn-ea"/>
                <a:cs typeface="+mn-cs"/>
              </a:rPr>
              <a:t>/electronics manufacture; electrical equipment.</a:t>
            </a:r>
          </a:p>
          <a:p>
            <a:r>
              <a:rPr lang="en-US" sz="1200" b="1" i="0" kern="1200" dirty="0" smtClean="0">
                <a:solidFill>
                  <a:schemeClr val="tx1"/>
                </a:solidFill>
                <a:effectLst/>
                <a:latin typeface="Arial" charset="0"/>
                <a:ea typeface="+mn-ea"/>
                <a:cs typeface="+mn-cs"/>
              </a:rPr>
              <a:t>Waste</a:t>
            </a:r>
            <a:r>
              <a:rPr lang="en-US" sz="1200" b="0" i="0" kern="1200" dirty="0" smtClean="0">
                <a:solidFill>
                  <a:schemeClr val="tx1"/>
                </a:solidFill>
                <a:effectLst/>
                <a:latin typeface="Arial" charset="0"/>
                <a:ea typeface="+mn-ea"/>
                <a:cs typeface="+mn-cs"/>
              </a:rPr>
              <a:t>: solid waste disposal; wastewater handling; waste incineration; other waste handling.</a:t>
            </a:r>
          </a:p>
          <a:p>
            <a:r>
              <a:rPr lang="en-US" sz="1200" b="1" i="0" kern="1200" dirty="0" smtClean="0">
                <a:solidFill>
                  <a:schemeClr val="tx1"/>
                </a:solidFill>
                <a:effectLst/>
                <a:latin typeface="Arial" charset="0"/>
                <a:ea typeface="+mn-ea"/>
                <a:cs typeface="+mn-cs"/>
              </a:rPr>
              <a:t>Agriculture</a:t>
            </a:r>
            <a:r>
              <a:rPr lang="en-US" sz="1200" b="0" i="0" kern="1200" dirty="0" smtClean="0">
                <a:solidFill>
                  <a:schemeClr val="tx1"/>
                </a:solidFill>
                <a:effectLst/>
                <a:latin typeface="Arial" charset="0"/>
                <a:ea typeface="+mn-ea"/>
                <a:cs typeface="+mn-cs"/>
              </a:rPr>
              <a:t>: methane and nitrous oxide emissions from enteric fermentation; manure management; rice cultivation; synthetic fertilizers; manure applied to soils; manure left on pasture; crop residues; burning crop residues, savanna and cultivation of organic soils.</a:t>
            </a:r>
          </a:p>
          <a:p>
            <a:r>
              <a:rPr lang="en-US" sz="1200" b="1" i="0" kern="1200" dirty="0" smtClean="0">
                <a:solidFill>
                  <a:schemeClr val="tx1"/>
                </a:solidFill>
                <a:effectLst/>
                <a:latin typeface="Arial" charset="0"/>
                <a:ea typeface="+mn-ea"/>
                <a:cs typeface="+mn-cs"/>
              </a:rPr>
              <a:t>Land use</a:t>
            </a:r>
            <a:r>
              <a:rPr lang="en-US" sz="1200" b="0" i="0" kern="1200" dirty="0" smtClean="0">
                <a:solidFill>
                  <a:schemeClr val="tx1"/>
                </a:solidFill>
                <a:effectLst/>
                <a:latin typeface="Arial" charset="0"/>
                <a:ea typeface="+mn-ea"/>
                <a:cs typeface="+mn-cs"/>
              </a:rPr>
              <a:t>: emissions from the net conversion of forest; cropland; grassland and burning biomass for agriculture or other uses.</a:t>
            </a:r>
          </a:p>
          <a:p>
            <a:r>
              <a:rPr lang="en-US" sz="1200" b="1" i="0" kern="1200" dirty="0" smtClean="0">
                <a:solidFill>
                  <a:schemeClr val="tx1"/>
                </a:solidFill>
                <a:effectLst/>
                <a:latin typeface="Arial" charset="0"/>
                <a:ea typeface="+mn-ea"/>
                <a:cs typeface="+mn-cs"/>
              </a:rPr>
              <a:t>Other sources</a:t>
            </a:r>
            <a:r>
              <a:rPr lang="en-US" sz="1200" b="0" i="0" kern="1200" dirty="0" smtClean="0">
                <a:solidFill>
                  <a:schemeClr val="tx1"/>
                </a:solidFill>
                <a:effectLst/>
                <a:latin typeface="Arial" charset="0"/>
                <a:ea typeface="+mn-ea"/>
                <a:cs typeface="+mn-cs"/>
              </a:rPr>
              <a:t>: fossil fuel fires; indirect nitrous oxide from non-agricultural NOx and ammonia; other anthropogenic sources.</a:t>
            </a:r>
          </a:p>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6</a:t>
            </a:fld>
            <a:endParaRPr lang="en-GB"/>
          </a:p>
        </p:txBody>
      </p:sp>
    </p:spTree>
    <p:extLst>
      <p:ext uri="{BB962C8B-B14F-4D97-AF65-F5344CB8AC3E}">
        <p14:creationId xmlns:p14="http://schemas.microsoft.com/office/powerpoint/2010/main" val="2060110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228600" indent="-228600">
              <a:buAutoNum type="arabicPeriod" startAt="2"/>
            </a:pPr>
            <a:r>
              <a:rPr lang="fr-BE" dirty="0" smtClean="0"/>
              <a:t>Not </a:t>
            </a:r>
            <a:r>
              <a:rPr lang="fr-BE" dirty="0" err="1" smtClean="0"/>
              <a:t>only</a:t>
            </a:r>
            <a:r>
              <a:rPr lang="fr-BE" dirty="0" smtClean="0"/>
              <a:t> </a:t>
            </a:r>
            <a:r>
              <a:rPr lang="fr-BE" dirty="0" err="1" smtClean="0"/>
              <a:t>our</a:t>
            </a:r>
            <a:r>
              <a:rPr lang="fr-BE" dirty="0" smtClean="0"/>
              <a:t> </a:t>
            </a:r>
            <a:r>
              <a:rPr lang="fr-BE" dirty="0" err="1" smtClean="0"/>
              <a:t>atmosphere</a:t>
            </a:r>
            <a:r>
              <a:rPr lang="fr-BE" baseline="0" dirty="0" smtClean="0"/>
              <a:t> – </a:t>
            </a:r>
            <a:r>
              <a:rPr lang="fr-BE" baseline="0" dirty="0" err="1" smtClean="0"/>
              <a:t>also</a:t>
            </a:r>
            <a:r>
              <a:rPr lang="fr-BE" baseline="0" dirty="0" smtClean="0"/>
              <a:t> </a:t>
            </a:r>
            <a:r>
              <a:rPr lang="fr-BE" baseline="0" dirty="0" err="1" smtClean="0"/>
              <a:t>terrestrial</a:t>
            </a:r>
            <a:r>
              <a:rPr lang="fr-BE" baseline="0" dirty="0" smtClean="0"/>
              <a:t>, </a:t>
            </a:r>
            <a:r>
              <a:rPr lang="fr-BE" baseline="0" dirty="0" err="1" smtClean="0"/>
              <a:t>freshwater</a:t>
            </a:r>
            <a:r>
              <a:rPr lang="fr-BE" baseline="0" dirty="0" smtClean="0"/>
              <a:t> and marine </a:t>
            </a:r>
            <a:r>
              <a:rPr lang="fr-BE" baseline="0" dirty="0" err="1" smtClean="0"/>
              <a:t>ecosystems</a:t>
            </a:r>
            <a:r>
              <a:rPr lang="fr-BE" baseline="0" dirty="0" smtClean="0"/>
              <a:t> are in </a:t>
            </a:r>
            <a:r>
              <a:rPr lang="fr-BE" baseline="0" dirty="0" err="1" smtClean="0"/>
              <a:t>sharp</a:t>
            </a:r>
            <a:r>
              <a:rPr lang="fr-BE" baseline="0" dirty="0" smtClean="0"/>
              <a:t> </a:t>
            </a:r>
            <a:r>
              <a:rPr lang="fr-BE" baseline="0" dirty="0" err="1" smtClean="0"/>
              <a:t>decline</a:t>
            </a:r>
            <a:r>
              <a:rPr lang="fr-BE" baseline="0" dirty="0" smtClean="0"/>
              <a:t> – as </a:t>
            </a:r>
            <a:r>
              <a:rPr lang="fr-BE" baseline="0" dirty="0" err="1" smtClean="0"/>
              <a:t>evidenced</a:t>
            </a:r>
            <a:r>
              <a:rPr lang="fr-BE" baseline="0" dirty="0" smtClean="0"/>
              <a:t> by </a:t>
            </a:r>
            <a:r>
              <a:rPr lang="fr-BE" baseline="0" dirty="0" err="1" smtClean="0"/>
              <a:t>recent</a:t>
            </a:r>
            <a:r>
              <a:rPr lang="fr-BE" baseline="0" dirty="0" smtClean="0"/>
              <a:t> global and </a:t>
            </a:r>
            <a:r>
              <a:rPr lang="fr-BE" baseline="0" dirty="0" err="1" smtClean="0"/>
              <a:t>regional</a:t>
            </a:r>
            <a:r>
              <a:rPr lang="fr-BE" baseline="0" dirty="0" smtClean="0"/>
              <a:t> </a:t>
            </a:r>
            <a:r>
              <a:rPr lang="fr-BE" baseline="0" dirty="0" err="1" smtClean="0"/>
              <a:t>assessments</a:t>
            </a:r>
            <a:r>
              <a:rPr lang="fr-BE" baseline="0" dirty="0" smtClean="0"/>
              <a:t> on the state of </a:t>
            </a:r>
            <a:r>
              <a:rPr lang="fr-BE" baseline="0" dirty="0" err="1" smtClean="0"/>
              <a:t>biodiversity</a:t>
            </a:r>
            <a:r>
              <a:rPr lang="fr-BE" baseline="0" dirty="0" smtClean="0"/>
              <a:t> and </a:t>
            </a:r>
            <a:r>
              <a:rPr lang="fr-BE" baseline="0" dirty="0" err="1" smtClean="0"/>
              <a:t>ecosystem</a:t>
            </a:r>
            <a:r>
              <a:rPr lang="fr-BE" baseline="0" dirty="0" smtClean="0"/>
              <a:t> services – IPBES</a:t>
            </a:r>
          </a:p>
          <a:p>
            <a:pPr marL="228600" indent="-228600">
              <a:buAutoNum type="arabicPeriod" startAt="2"/>
            </a:pPr>
            <a:endParaRPr lang="fr-BE" baseline="0" dirty="0" smtClean="0"/>
          </a:p>
          <a:p>
            <a:pPr marL="0" indent="0">
              <a:buNone/>
            </a:pPr>
            <a:r>
              <a:rPr lang="fr-BE" baseline="0" dirty="0" err="1" smtClean="0"/>
              <a:t>Underlying</a:t>
            </a:r>
            <a:r>
              <a:rPr lang="fr-BE" baseline="0" dirty="0" smtClean="0"/>
              <a:t>  drivers are </a:t>
            </a:r>
            <a:r>
              <a:rPr lang="fr-BE" baseline="0" dirty="0" err="1" smtClean="0"/>
              <a:t>demographic</a:t>
            </a:r>
            <a:r>
              <a:rPr lang="fr-BE" baseline="0" dirty="0" smtClean="0"/>
              <a:t> </a:t>
            </a:r>
            <a:r>
              <a:rPr lang="fr-BE" baseline="0" dirty="0" err="1" smtClean="0"/>
              <a:t>growth</a:t>
            </a:r>
            <a:r>
              <a:rPr lang="fr-BE" baseline="0" dirty="0" smtClean="0"/>
              <a:t>, </a:t>
            </a:r>
            <a:r>
              <a:rPr lang="fr-BE" baseline="0" dirty="0" err="1" smtClean="0"/>
              <a:t>growing</a:t>
            </a:r>
            <a:r>
              <a:rPr lang="fr-BE" baseline="0" dirty="0" smtClean="0"/>
              <a:t> </a:t>
            </a:r>
            <a:r>
              <a:rPr lang="fr-BE" baseline="0" dirty="0" err="1" smtClean="0"/>
              <a:t>consumption</a:t>
            </a:r>
            <a:r>
              <a:rPr lang="fr-BE" baseline="0" dirty="0" smtClean="0"/>
              <a:t> and production, </a:t>
            </a:r>
            <a:r>
              <a:rPr lang="fr-BE" baseline="0" dirty="0" err="1" smtClean="0"/>
              <a:t>unsustainable</a:t>
            </a:r>
            <a:r>
              <a:rPr lang="fr-BE" baseline="0" dirty="0" smtClean="0"/>
              <a:t> </a:t>
            </a:r>
            <a:r>
              <a:rPr lang="fr-BE" baseline="0" dirty="0" err="1" smtClean="0"/>
              <a:t>consumption</a:t>
            </a:r>
            <a:r>
              <a:rPr lang="fr-BE" baseline="0" dirty="0" smtClean="0"/>
              <a:t> and production patterns – </a:t>
            </a:r>
          </a:p>
          <a:p>
            <a:pPr marL="0" indent="0">
              <a:buNone/>
            </a:pPr>
            <a:endParaRPr lang="fr-BE" baseline="0" dirty="0" smtClean="0"/>
          </a:p>
          <a:p>
            <a:pPr marL="0" indent="0">
              <a:buNone/>
            </a:pPr>
            <a:r>
              <a:rPr lang="fr-BE" baseline="0" dirty="0" smtClean="0"/>
              <a:t>Direct drivers are land/</a:t>
            </a:r>
            <a:r>
              <a:rPr lang="fr-BE" baseline="0" dirty="0" err="1" smtClean="0"/>
              <a:t>sea</a:t>
            </a:r>
            <a:r>
              <a:rPr lang="fr-BE" baseline="0" dirty="0" smtClean="0"/>
              <a:t> use change, over </a:t>
            </a:r>
            <a:r>
              <a:rPr lang="fr-BE" baseline="0" dirty="0" err="1" smtClean="0"/>
              <a:t>harvesting</a:t>
            </a:r>
            <a:r>
              <a:rPr lang="fr-BE" baseline="0" dirty="0" smtClean="0"/>
              <a:t>, pollution  </a:t>
            </a:r>
            <a:r>
              <a:rPr lang="fr-BE" baseline="0" dirty="0" err="1" smtClean="0"/>
              <a:t>compounded</a:t>
            </a:r>
            <a:r>
              <a:rPr lang="fr-BE" baseline="0" dirty="0" smtClean="0"/>
              <a:t> by </a:t>
            </a:r>
            <a:r>
              <a:rPr lang="fr-BE" baseline="0" dirty="0" err="1" smtClean="0"/>
              <a:t>climate</a:t>
            </a:r>
            <a:r>
              <a:rPr lang="fr-BE" baseline="0" dirty="0" smtClean="0"/>
              <a:t> change</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7</a:t>
            </a:fld>
            <a:endParaRPr lang="en-GB"/>
          </a:p>
        </p:txBody>
      </p:sp>
    </p:spTree>
    <p:extLst>
      <p:ext uri="{BB962C8B-B14F-4D97-AF65-F5344CB8AC3E}">
        <p14:creationId xmlns:p14="http://schemas.microsoft.com/office/powerpoint/2010/main" val="4032732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 </a:t>
            </a:r>
          </a:p>
          <a:p>
            <a:endParaRPr lang="fr-BE" dirty="0" smtClean="0"/>
          </a:p>
          <a:p>
            <a:r>
              <a:rPr lang="fr-BE" dirty="0" smtClean="0"/>
              <a:t>+  </a:t>
            </a:r>
            <a:r>
              <a:rPr lang="fr-BE" dirty="0" err="1" smtClean="0"/>
              <a:t>ecological</a:t>
            </a:r>
            <a:r>
              <a:rPr lang="fr-BE" dirty="0" smtClean="0"/>
              <a:t> </a:t>
            </a:r>
            <a:r>
              <a:rPr lang="fr-BE" dirty="0" err="1" smtClean="0"/>
              <a:t>footprint</a:t>
            </a:r>
            <a:r>
              <a:rPr lang="fr-BE" baseline="0" dirty="0" smtClean="0"/>
              <a:t> – </a:t>
            </a:r>
          </a:p>
          <a:p>
            <a:r>
              <a:rPr lang="en-US" sz="1200" b="0" i="0" kern="1200" dirty="0" smtClean="0">
                <a:solidFill>
                  <a:schemeClr val="tx1"/>
                </a:solidFill>
                <a:effectLst/>
                <a:latin typeface="Arial" charset="0"/>
                <a:ea typeface="+mn-ea"/>
                <a:cs typeface="+mn-cs"/>
              </a:rPr>
              <a:t>According to Global Footprint Network, humanity is currently using the resources of 1.7 planets to provide the goods and services we demand when we only have one Earth.</a:t>
            </a:r>
            <a:endParaRPr lang="fr-BE" baseline="0" dirty="0" smtClean="0"/>
          </a:p>
          <a:p>
            <a:endParaRPr lang="fr-BE" baseline="0" dirty="0" smtClean="0"/>
          </a:p>
          <a:p>
            <a:r>
              <a:rPr lang="fr-BE" baseline="0" dirty="0" smtClean="0"/>
              <a:t>Over-</a:t>
            </a:r>
            <a:r>
              <a:rPr lang="fr-BE" baseline="0" dirty="0" err="1" smtClean="0"/>
              <a:t>using</a:t>
            </a:r>
            <a:r>
              <a:rPr lang="fr-BE" baseline="0" dirty="0" smtClean="0"/>
              <a:t> – </a:t>
            </a:r>
            <a:r>
              <a:rPr lang="fr-BE" baseline="0" dirty="0" err="1" smtClean="0"/>
              <a:t>depleting</a:t>
            </a:r>
            <a:r>
              <a:rPr lang="fr-BE" baseline="0" dirty="0" smtClean="0"/>
              <a:t> </a:t>
            </a:r>
            <a:r>
              <a:rPr lang="fr-BE" baseline="0" dirty="0" err="1" smtClean="0"/>
              <a:t>our</a:t>
            </a:r>
            <a:r>
              <a:rPr lang="fr-BE" baseline="0" dirty="0" smtClean="0"/>
              <a:t> </a:t>
            </a:r>
            <a:r>
              <a:rPr lang="fr-BE" baseline="0" dirty="0" err="1" smtClean="0"/>
              <a:t>natural</a:t>
            </a:r>
            <a:r>
              <a:rPr lang="fr-BE" baseline="0" dirty="0" smtClean="0"/>
              <a:t> capital – </a:t>
            </a:r>
          </a:p>
          <a:p>
            <a:r>
              <a:rPr lang="fr-BE" baseline="0" dirty="0" err="1" smtClean="0"/>
              <a:t>While</a:t>
            </a:r>
            <a:r>
              <a:rPr lang="fr-BE" baseline="0" dirty="0" smtClean="0"/>
              <a:t> </a:t>
            </a:r>
            <a:r>
              <a:rPr lang="fr-BE" baseline="0" dirty="0" err="1" smtClean="0"/>
              <a:t>we</a:t>
            </a:r>
            <a:r>
              <a:rPr lang="fr-BE" baseline="0" dirty="0" smtClean="0"/>
              <a:t> are </a:t>
            </a:r>
            <a:r>
              <a:rPr lang="fr-BE" baseline="0" dirty="0" err="1" smtClean="0"/>
              <a:t>growing</a:t>
            </a:r>
            <a:r>
              <a:rPr lang="fr-BE" baseline="0" dirty="0" smtClean="0"/>
              <a:t> </a:t>
            </a:r>
            <a:r>
              <a:rPr lang="fr-BE" baseline="0" dirty="0" err="1" smtClean="0"/>
              <a:t>our</a:t>
            </a:r>
            <a:r>
              <a:rPr lang="fr-BE" baseline="0" dirty="0" smtClean="0"/>
              <a:t> </a:t>
            </a:r>
            <a:r>
              <a:rPr lang="fr-BE" baseline="0" dirty="0" err="1" smtClean="0"/>
              <a:t>economy</a:t>
            </a:r>
            <a:r>
              <a:rPr lang="fr-BE" baseline="0" dirty="0" smtClean="0"/>
              <a:t>, </a:t>
            </a:r>
            <a:r>
              <a:rPr lang="fr-BE" baseline="0" dirty="0" err="1" smtClean="0"/>
              <a:t>we</a:t>
            </a:r>
            <a:r>
              <a:rPr lang="fr-BE" baseline="0" dirty="0" smtClean="0"/>
              <a:t> are </a:t>
            </a:r>
            <a:r>
              <a:rPr lang="fr-BE" baseline="0" dirty="0" err="1" smtClean="0"/>
              <a:t>contracting</a:t>
            </a:r>
            <a:r>
              <a:rPr lang="fr-BE" baseline="0" dirty="0" smtClean="0"/>
              <a:t> </a:t>
            </a:r>
            <a:r>
              <a:rPr lang="fr-BE" baseline="0" dirty="0" err="1" smtClean="0"/>
              <a:t>ecological</a:t>
            </a:r>
            <a:r>
              <a:rPr lang="fr-BE" baseline="0" dirty="0" smtClean="0"/>
              <a:t> </a:t>
            </a:r>
            <a:r>
              <a:rPr lang="fr-BE" baseline="0" dirty="0" err="1" smtClean="0"/>
              <a:t>debts</a:t>
            </a:r>
            <a:r>
              <a:rPr lang="fr-BE" baseline="0" dirty="0" smtClean="0"/>
              <a:t> – on top of </a:t>
            </a:r>
            <a:r>
              <a:rPr lang="fr-BE" baseline="0" dirty="0" err="1" smtClean="0"/>
              <a:t>our</a:t>
            </a:r>
            <a:r>
              <a:rPr lang="fr-BE" baseline="0" dirty="0" smtClean="0"/>
              <a:t> </a:t>
            </a:r>
            <a:r>
              <a:rPr lang="fr-BE" baseline="0" dirty="0" err="1" smtClean="0"/>
              <a:t>financial</a:t>
            </a:r>
            <a:r>
              <a:rPr lang="fr-BE" baseline="0" dirty="0" smtClean="0"/>
              <a:t> </a:t>
            </a:r>
            <a:r>
              <a:rPr lang="fr-BE" baseline="0" dirty="0" err="1" smtClean="0"/>
              <a:t>debts</a:t>
            </a:r>
            <a:endParaRPr lang="fr-BE" baseline="0" dirty="0" smtClean="0"/>
          </a:p>
          <a:p>
            <a:endParaRPr lang="fr-BE" baseline="0" dirty="0" smtClean="0"/>
          </a:p>
          <a:p>
            <a:endParaRPr lang="fr-BE" baseline="0" dirty="0" smtClean="0"/>
          </a:p>
          <a:p>
            <a:r>
              <a:rPr lang="fr-BE" baseline="0" dirty="0" err="1" smtClean="0"/>
              <a:t>Planetary</a:t>
            </a:r>
            <a:r>
              <a:rPr lang="fr-BE" baseline="0" dirty="0" smtClean="0"/>
              <a:t> </a:t>
            </a:r>
            <a:r>
              <a:rPr lang="fr-BE" baseline="0" dirty="0" err="1" smtClean="0"/>
              <a:t>boundaries</a:t>
            </a:r>
            <a:endParaRPr lang="fr-BE" baseline="0" dirty="0" smtClean="0"/>
          </a:p>
          <a:p>
            <a:endParaRPr lang="fr-BE" baseline="0" dirty="0" smtClean="0"/>
          </a:p>
          <a:p>
            <a:r>
              <a:rPr lang="fr-BE" baseline="0" dirty="0" err="1" smtClean="0"/>
              <a:t>Moving</a:t>
            </a:r>
            <a:r>
              <a:rPr lang="fr-BE" baseline="0" dirty="0" smtClean="0"/>
              <a:t> </a:t>
            </a:r>
            <a:r>
              <a:rPr lang="fr-BE" baseline="0" dirty="0" err="1" smtClean="0"/>
              <a:t>beyond</a:t>
            </a:r>
            <a:r>
              <a:rPr lang="fr-BE" baseline="0" dirty="0" smtClean="0"/>
              <a:t> the </a:t>
            </a:r>
            <a:r>
              <a:rPr lang="fr-BE" baseline="0" dirty="0" err="1" smtClean="0"/>
              <a:t>Planet’s</a:t>
            </a:r>
            <a:r>
              <a:rPr lang="fr-BE" baseline="0" dirty="0" smtClean="0"/>
              <a:t> </a:t>
            </a:r>
            <a:r>
              <a:rPr lang="fr-BE" baseline="0" dirty="0" err="1" smtClean="0"/>
              <a:t>safe</a:t>
            </a:r>
            <a:r>
              <a:rPr lang="fr-BE" baseline="0" dirty="0" smtClean="0"/>
              <a:t> operating </a:t>
            </a:r>
            <a:r>
              <a:rPr lang="fr-BE" baseline="0" dirty="0" err="1" smtClean="0"/>
              <a:t>space</a:t>
            </a:r>
            <a:r>
              <a:rPr lang="fr-BE" baseline="0" dirty="0" smtClean="0"/>
              <a:t> and </a:t>
            </a:r>
            <a:r>
              <a:rPr lang="fr-BE" baseline="0" dirty="0" err="1" smtClean="0"/>
              <a:t>risking</a:t>
            </a:r>
            <a:r>
              <a:rPr lang="fr-BE" baseline="0" dirty="0" smtClean="0"/>
              <a:t> </a:t>
            </a:r>
            <a:r>
              <a:rPr lang="fr-BE" baseline="0" dirty="0" err="1" smtClean="0"/>
              <a:t>irreversible</a:t>
            </a:r>
            <a:r>
              <a:rPr lang="fr-BE" baseline="0" dirty="0" smtClean="0"/>
              <a:t> change</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8</a:t>
            </a:fld>
            <a:endParaRPr lang="en-GB"/>
          </a:p>
        </p:txBody>
      </p:sp>
    </p:spTree>
    <p:extLst>
      <p:ext uri="{BB962C8B-B14F-4D97-AF65-F5344CB8AC3E}">
        <p14:creationId xmlns:p14="http://schemas.microsoft.com/office/powerpoint/2010/main" val="1519594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This </a:t>
            </a:r>
            <a:r>
              <a:rPr lang="fr-BE" dirty="0" err="1" smtClean="0"/>
              <a:t>is</a:t>
            </a:r>
            <a:r>
              <a:rPr lang="fr-BE" dirty="0" smtClean="0"/>
              <a:t> </a:t>
            </a:r>
            <a:r>
              <a:rPr lang="fr-BE" dirty="0" err="1" smtClean="0"/>
              <a:t>much</a:t>
            </a:r>
            <a:r>
              <a:rPr lang="fr-BE" dirty="0" smtClean="0"/>
              <a:t> more </a:t>
            </a:r>
            <a:r>
              <a:rPr lang="fr-BE" dirty="0" err="1" smtClean="0"/>
              <a:t>than</a:t>
            </a:r>
            <a:r>
              <a:rPr lang="fr-BE" dirty="0" smtClean="0"/>
              <a:t> an </a:t>
            </a:r>
            <a:r>
              <a:rPr lang="fr-BE" dirty="0" err="1" smtClean="0"/>
              <a:t>environmental</a:t>
            </a:r>
            <a:r>
              <a:rPr lang="fr-BE" dirty="0" smtClean="0"/>
              <a:t> issue</a:t>
            </a:r>
            <a:r>
              <a:rPr lang="fr-BE" baseline="0" dirty="0" smtClean="0"/>
              <a:t> …</a:t>
            </a:r>
          </a:p>
          <a:p>
            <a:endParaRPr lang="fr-BE" baseline="0" dirty="0" smtClean="0"/>
          </a:p>
          <a:p>
            <a:r>
              <a:rPr lang="fr-BE" baseline="0" dirty="0" smtClean="0"/>
              <a:t>This </a:t>
            </a:r>
            <a:r>
              <a:rPr lang="fr-BE" baseline="0" dirty="0" err="1" smtClean="0"/>
              <a:t>is</a:t>
            </a:r>
            <a:r>
              <a:rPr lang="fr-BE" baseline="0" dirty="0" smtClean="0"/>
              <a:t> a </a:t>
            </a:r>
            <a:r>
              <a:rPr lang="fr-BE" baseline="0" dirty="0" err="1" smtClean="0"/>
              <a:t>health</a:t>
            </a:r>
            <a:r>
              <a:rPr lang="fr-BE" baseline="0" dirty="0" smtClean="0"/>
              <a:t> issue</a:t>
            </a:r>
          </a:p>
          <a:p>
            <a:endParaRPr lang="fr-BE" baseline="0" dirty="0" smtClean="0"/>
          </a:p>
          <a:p>
            <a:r>
              <a:rPr lang="fr-BE" baseline="0" dirty="0" smtClean="0"/>
              <a:t>This </a:t>
            </a:r>
            <a:r>
              <a:rPr lang="fr-BE" baseline="0" dirty="0" err="1" smtClean="0"/>
              <a:t>is</a:t>
            </a:r>
            <a:r>
              <a:rPr lang="fr-BE" baseline="0" dirty="0" smtClean="0"/>
              <a:t> </a:t>
            </a:r>
            <a:r>
              <a:rPr lang="fr-BE" baseline="0" dirty="0" err="1" smtClean="0"/>
              <a:t>also</a:t>
            </a:r>
            <a:r>
              <a:rPr lang="fr-BE" baseline="0" dirty="0" smtClean="0"/>
              <a:t> the </a:t>
            </a:r>
            <a:r>
              <a:rPr lang="fr-BE" baseline="0" dirty="0" err="1" smtClean="0"/>
              <a:t>biggest</a:t>
            </a:r>
            <a:r>
              <a:rPr lang="fr-BE" baseline="0" dirty="0" smtClean="0"/>
              <a:t> </a:t>
            </a:r>
            <a:r>
              <a:rPr lang="fr-BE" baseline="0" dirty="0" err="1" smtClean="0"/>
              <a:t>risk</a:t>
            </a:r>
            <a:r>
              <a:rPr lang="fr-BE" baseline="0" dirty="0" smtClean="0"/>
              <a:t> for the World </a:t>
            </a:r>
            <a:r>
              <a:rPr lang="fr-BE" baseline="0" dirty="0" err="1" smtClean="0"/>
              <a:t>Economy</a:t>
            </a:r>
            <a:r>
              <a:rPr lang="fr-BE" baseline="0" dirty="0" smtClean="0"/>
              <a:t> .</a:t>
            </a:r>
            <a:endParaRPr lang="fr-BE" dirty="0" smtClean="0"/>
          </a:p>
          <a:p>
            <a:endParaRPr lang="fr-BE" dirty="0" smtClean="0"/>
          </a:p>
          <a:p>
            <a:r>
              <a:rPr lang="fr-BE" dirty="0" smtClean="0"/>
              <a:t>The</a:t>
            </a:r>
            <a:r>
              <a:rPr lang="fr-BE" baseline="0" dirty="0" smtClean="0"/>
              <a:t> 2019 </a:t>
            </a:r>
            <a:r>
              <a:rPr lang="fr-BE" baseline="0" dirty="0" err="1" smtClean="0"/>
              <a:t>edition</a:t>
            </a:r>
            <a:r>
              <a:rPr lang="fr-BE" baseline="0" dirty="0" smtClean="0"/>
              <a:t> of the Global </a:t>
            </a:r>
            <a:r>
              <a:rPr lang="fr-BE" baseline="0" dirty="0" err="1" smtClean="0"/>
              <a:t>Risk</a:t>
            </a:r>
            <a:r>
              <a:rPr lang="fr-BE" baseline="0" dirty="0" smtClean="0"/>
              <a:t> Report:</a:t>
            </a:r>
          </a:p>
          <a:p>
            <a:endParaRPr lang="fr-BE" baseline="0" dirty="0" smtClean="0"/>
          </a:p>
          <a:p>
            <a:r>
              <a:rPr lang="fr-BE" baseline="0" dirty="0" smtClean="0"/>
              <a:t>Identifies </a:t>
            </a:r>
            <a:r>
              <a:rPr lang="fr-BE" baseline="0" dirty="0" err="1" smtClean="0"/>
              <a:t>climate</a:t>
            </a:r>
            <a:r>
              <a:rPr lang="fr-BE" baseline="0" dirty="0" smtClean="0"/>
              <a:t> change, </a:t>
            </a:r>
            <a:r>
              <a:rPr lang="fr-BE" baseline="0" dirty="0" err="1" smtClean="0"/>
              <a:t>extreme</a:t>
            </a:r>
            <a:r>
              <a:rPr lang="fr-BE" baseline="0" dirty="0" smtClean="0"/>
              <a:t> </a:t>
            </a:r>
            <a:r>
              <a:rPr lang="fr-BE" baseline="0" dirty="0" err="1" smtClean="0"/>
              <a:t>weather</a:t>
            </a:r>
            <a:r>
              <a:rPr lang="fr-BE" baseline="0" dirty="0" smtClean="0"/>
              <a:t> </a:t>
            </a:r>
            <a:r>
              <a:rPr lang="fr-BE" baseline="0" dirty="0" err="1" smtClean="0"/>
              <a:t>events</a:t>
            </a:r>
            <a:r>
              <a:rPr lang="fr-BE" baseline="0" dirty="0" smtClean="0"/>
              <a:t>, major </a:t>
            </a:r>
            <a:r>
              <a:rPr lang="fr-BE" baseline="0" dirty="0" err="1" smtClean="0"/>
              <a:t>natural</a:t>
            </a:r>
            <a:r>
              <a:rPr lang="fr-BE" baseline="0" dirty="0" smtClean="0"/>
              <a:t> </a:t>
            </a:r>
            <a:r>
              <a:rPr lang="fr-BE" baseline="0" dirty="0" err="1" smtClean="0"/>
              <a:t>disasters</a:t>
            </a:r>
            <a:r>
              <a:rPr lang="fr-BE" baseline="0" dirty="0" smtClean="0"/>
              <a:t>, man-made </a:t>
            </a:r>
            <a:r>
              <a:rPr lang="fr-BE" baseline="0" dirty="0" err="1" smtClean="0"/>
              <a:t>environmental</a:t>
            </a:r>
            <a:r>
              <a:rPr lang="fr-BE" baseline="0" dirty="0" smtClean="0"/>
              <a:t> damage, </a:t>
            </a:r>
            <a:r>
              <a:rPr lang="fr-BE" baseline="0" dirty="0" err="1" smtClean="0"/>
              <a:t>biodiversity</a:t>
            </a:r>
            <a:r>
              <a:rPr lang="fr-BE" baseline="0" dirty="0" smtClean="0"/>
              <a:t> </a:t>
            </a:r>
            <a:r>
              <a:rPr lang="fr-BE" baseline="0" dirty="0" err="1" smtClean="0"/>
              <a:t>loss</a:t>
            </a:r>
            <a:r>
              <a:rPr lang="fr-BE" baseline="0" dirty="0" smtClean="0"/>
              <a:t> and </a:t>
            </a:r>
            <a:r>
              <a:rPr lang="fr-BE" baseline="0" dirty="0" err="1" smtClean="0"/>
              <a:t>ecosystem</a:t>
            </a:r>
            <a:r>
              <a:rPr lang="fr-BE" baseline="0" dirty="0" smtClean="0"/>
              <a:t> collapse and water crises as 6 of the top 10 </a:t>
            </a:r>
            <a:r>
              <a:rPr lang="fr-BE" baseline="0" dirty="0" err="1" smtClean="0"/>
              <a:t>risks</a:t>
            </a:r>
            <a:r>
              <a:rPr lang="fr-BE" baseline="0" dirty="0" smtClean="0"/>
              <a:t>.</a:t>
            </a:r>
            <a:r>
              <a:rPr lang="fr-BE" dirty="0" smtClean="0"/>
              <a:t> </a:t>
            </a:r>
          </a:p>
          <a:p>
            <a:endParaRPr lang="fr-BE" dirty="0" smtClean="0"/>
          </a:p>
          <a:p>
            <a:r>
              <a:rPr lang="fr-BE" dirty="0" smtClean="0"/>
              <a:t>It </a:t>
            </a:r>
            <a:r>
              <a:rPr lang="fr-BE" dirty="0" err="1" smtClean="0"/>
              <a:t>is</a:t>
            </a:r>
            <a:r>
              <a:rPr lang="fr-BE" dirty="0" smtClean="0"/>
              <a:t> about the </a:t>
            </a:r>
            <a:r>
              <a:rPr lang="fr-BE" dirty="0" err="1" smtClean="0"/>
              <a:t>survival</a:t>
            </a:r>
            <a:r>
              <a:rPr lang="fr-BE" dirty="0" smtClean="0"/>
              <a:t> of </a:t>
            </a:r>
            <a:r>
              <a:rPr lang="fr-BE" dirty="0" err="1" smtClean="0"/>
              <a:t>our</a:t>
            </a:r>
            <a:r>
              <a:rPr lang="fr-BE" dirty="0" smtClean="0"/>
              <a:t> </a:t>
            </a:r>
            <a:r>
              <a:rPr lang="fr-BE" dirty="0" err="1" smtClean="0"/>
              <a:t>societies</a:t>
            </a:r>
            <a:r>
              <a:rPr lang="fr-BE" dirty="0" smtClean="0"/>
              <a:t> as </a:t>
            </a:r>
            <a:r>
              <a:rPr lang="fr-BE" dirty="0" err="1" smtClean="0"/>
              <a:t>we</a:t>
            </a:r>
            <a:r>
              <a:rPr lang="fr-BE" dirty="0" smtClean="0"/>
              <a:t> know </a:t>
            </a:r>
            <a:r>
              <a:rPr lang="fr-BE" dirty="0" err="1" smtClean="0"/>
              <a:t>them</a:t>
            </a:r>
            <a:r>
              <a:rPr lang="fr-BE" dirty="0" smtClean="0"/>
              <a:t>.</a:t>
            </a:r>
            <a:endParaRPr lang="fr-BE" dirty="0"/>
          </a:p>
        </p:txBody>
      </p:sp>
      <p:sp>
        <p:nvSpPr>
          <p:cNvPr id="4" name="Espace réservé du numéro de diapositive 3"/>
          <p:cNvSpPr>
            <a:spLocks noGrp="1"/>
          </p:cNvSpPr>
          <p:nvPr>
            <p:ph type="sldNum" sz="quarter" idx="10"/>
          </p:nvPr>
        </p:nvSpPr>
        <p:spPr/>
        <p:txBody>
          <a:bodyPr/>
          <a:lstStyle/>
          <a:p>
            <a:pPr>
              <a:defRPr/>
            </a:pPr>
            <a:fld id="{36441B25-C4D1-47DB-817D-B9C4FC5392FB}" type="slidenum">
              <a:rPr lang="en-GB" smtClean="0"/>
              <a:pPr>
                <a:defRPr/>
              </a:pPr>
              <a:t>9</a:t>
            </a:fld>
            <a:endParaRPr lang="en-GB"/>
          </a:p>
        </p:txBody>
      </p:sp>
    </p:spTree>
    <p:extLst>
      <p:ext uri="{BB962C8B-B14F-4D97-AF65-F5344CB8AC3E}">
        <p14:creationId xmlns:p14="http://schemas.microsoft.com/office/powerpoint/2010/main" val="1519594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700808"/>
            <a:ext cx="4536504" cy="2016224"/>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GB" sz="1800" noProof="0" dirty="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noProof="0" dirty="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en-GB" noProof="0" dirty="0"/>
              <a:t>Title</a:t>
            </a:r>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en-GB" noProof="0" dirty="0"/>
              <a:t>Subtitle</a:t>
            </a:r>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noProof="0" dirty="0"/>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noProof="0" dirty="0"/>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866E24AB-CEF4-4470-9806-4CF3C7CFBE3B}" type="slidenum">
              <a:rPr lang="en-GB" noProof="0"/>
              <a:pPr>
                <a:defRPr/>
              </a:pPr>
              <a:t>‹#›</a:t>
            </a:fld>
            <a:endParaRPr lang="en-GB" noProof="0" dirty="0"/>
          </a:p>
        </p:txBody>
      </p:sp>
    </p:spTree>
    <p:extLst>
      <p:ext uri="{BB962C8B-B14F-4D97-AF65-F5344CB8AC3E}">
        <p14:creationId xmlns:p14="http://schemas.microsoft.com/office/powerpoint/2010/main" val="2476235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
        <p:nvSpPr>
          <p:cNvPr id="3" name="Content Placeholder 2"/>
          <p:cNvSpPr>
            <a:spLocks noGrp="1"/>
          </p:cNvSpPr>
          <p:nvPr>
            <p:ph idx="1"/>
          </p:nvPr>
        </p:nvSpPr>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noProof="0"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noProof="0" dirty="0"/>
          </a:p>
        </p:txBody>
      </p:sp>
      <p:sp>
        <p:nvSpPr>
          <p:cNvPr id="6" name="Rectangle 6"/>
          <p:cNvSpPr>
            <a:spLocks noGrp="1" noChangeArrowheads="1"/>
          </p:cNvSpPr>
          <p:nvPr>
            <p:ph type="sldNum" sz="quarter" idx="12"/>
          </p:nvPr>
        </p:nvSpPr>
        <p:spPr>
          <a:ln/>
        </p:spPr>
        <p:txBody>
          <a:bodyPr/>
          <a:lstStyle>
            <a:lvl1pPr>
              <a:defRPr/>
            </a:lvl1pPr>
          </a:lstStyle>
          <a:p>
            <a:pPr>
              <a:defRPr/>
            </a:pPr>
            <a:fld id="{3839187B-0BD1-4BBE-BEA7-010AD5111062}" type="slidenum">
              <a:rPr lang="en-GB" noProof="0"/>
              <a:pPr>
                <a:defRPr/>
              </a:pPr>
              <a:t>‹#›</a:t>
            </a:fld>
            <a:endParaRPr lang="en-GB" noProof="0" dirty="0"/>
          </a:p>
        </p:txBody>
      </p:sp>
    </p:spTree>
    <p:extLst>
      <p:ext uri="{BB962C8B-B14F-4D97-AF65-F5344CB8AC3E}">
        <p14:creationId xmlns:p14="http://schemas.microsoft.com/office/powerpoint/2010/main" val="1440773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09BFE71-0FC0-49A6-B79F-258A47664088}" type="slidenum">
              <a:rPr lang="en-GB"/>
              <a:pPr>
                <a:defRPr/>
              </a:pPr>
              <a:t>‹#›</a:t>
            </a:fld>
            <a:endParaRPr lang="en-GB" dirty="0"/>
          </a:p>
        </p:txBody>
      </p:sp>
    </p:spTree>
    <p:extLst>
      <p:ext uri="{BB962C8B-B14F-4D97-AF65-F5344CB8AC3E}">
        <p14:creationId xmlns:p14="http://schemas.microsoft.com/office/powerpoint/2010/main" val="3480046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9EBC242-8238-4168-97B7-E184E596777A}" type="slidenum">
              <a:rPr lang="en-GB"/>
              <a:pPr>
                <a:defRPr/>
              </a:pPr>
              <a:t>‹#›</a:t>
            </a:fld>
            <a:endParaRPr lang="en-GB" dirty="0"/>
          </a:p>
        </p:txBody>
      </p:sp>
    </p:spTree>
    <p:extLst>
      <p:ext uri="{BB962C8B-B14F-4D97-AF65-F5344CB8AC3E}">
        <p14:creationId xmlns:p14="http://schemas.microsoft.com/office/powerpoint/2010/main" val="21364164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5C5C6CA4-4232-4AF0-BCDA-7B421027C85B}" type="slidenum">
              <a:rPr lang="en-GB"/>
              <a:pPr>
                <a:defRPr/>
              </a:pPr>
              <a:t>‹#›</a:t>
            </a:fld>
            <a:endParaRPr lang="en-GB" dirty="0"/>
          </a:p>
        </p:txBody>
      </p:sp>
    </p:spTree>
    <p:extLst>
      <p:ext uri="{BB962C8B-B14F-4D97-AF65-F5344CB8AC3E}">
        <p14:creationId xmlns:p14="http://schemas.microsoft.com/office/powerpoint/2010/main" val="1635179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EC401C0D-2536-4557-876A-36C4DD155A24}" type="slidenum">
              <a:rPr lang="en-GB"/>
              <a:pPr>
                <a:defRPr/>
              </a:pPr>
              <a:t>‹#›</a:t>
            </a:fld>
            <a:endParaRPr lang="en-GB" dirty="0"/>
          </a:p>
        </p:txBody>
      </p:sp>
    </p:spTree>
    <p:extLst>
      <p:ext uri="{BB962C8B-B14F-4D97-AF65-F5344CB8AC3E}">
        <p14:creationId xmlns:p14="http://schemas.microsoft.com/office/powerpoint/2010/main" val="3269138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AFCA31CE-AB29-4DE0-BD92-61B8B8B38FA4}" type="slidenum">
              <a:rPr lang="en-GB"/>
              <a:pPr>
                <a:defRPr/>
              </a:pPr>
              <a:t>‹#›</a:t>
            </a:fld>
            <a:endParaRPr lang="en-GB" dirty="0"/>
          </a:p>
        </p:txBody>
      </p:sp>
    </p:spTree>
    <p:extLst>
      <p:ext uri="{BB962C8B-B14F-4D97-AF65-F5344CB8AC3E}">
        <p14:creationId xmlns:p14="http://schemas.microsoft.com/office/powerpoint/2010/main" val="3071259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E09289E8-D9C5-4E1E-BAA5-16FE916D2B20}" type="slidenum">
              <a:rPr lang="en-GB"/>
              <a:pPr>
                <a:defRPr/>
              </a:pPr>
              <a:t>‹#›</a:t>
            </a:fld>
            <a:endParaRPr lang="en-GB" dirty="0"/>
          </a:p>
        </p:txBody>
      </p:sp>
    </p:spTree>
    <p:extLst>
      <p:ext uri="{BB962C8B-B14F-4D97-AF65-F5344CB8AC3E}">
        <p14:creationId xmlns:p14="http://schemas.microsoft.com/office/powerpoint/2010/main" val="656076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a:stretch>
            <a:fillRect/>
          </a:stretch>
        </p:blipFill>
        <p:spPr bwMode="auto">
          <a:xfrm>
            <a:off x="6577013" y="6145213"/>
            <a:ext cx="2243137" cy="596900"/>
          </a:xfrm>
          <a:prstGeom prst="rect">
            <a:avLst/>
          </a:prstGeom>
          <a:noFill/>
          <a:ln w="9525">
            <a:noFill/>
            <a:miter lim="800000"/>
            <a:headEnd/>
            <a:tailEnd/>
          </a:ln>
        </p:spPr>
      </p:pic>
      <p:sp>
        <p:nvSpPr>
          <p:cNvPr id="2" name="Title 1"/>
          <p:cNvSpPr>
            <a:spLocks noGrp="1"/>
          </p:cNvSpPr>
          <p:nvPr>
            <p:ph type="title"/>
          </p:nvPr>
        </p:nvSpPr>
        <p:spPr>
          <a:xfrm>
            <a:off x="468313" y="980728"/>
            <a:ext cx="8229600" cy="936625"/>
          </a:xfrm>
        </p:spPr>
        <p:txBody>
          <a:bodyPr/>
          <a:lstStyle/>
          <a:p>
            <a:r>
              <a:rPr lang="en-US" smtClean="0"/>
              <a:t>Click to edit Master title style</a:t>
            </a:r>
            <a:endParaRPr lang="en-GB" dirty="0"/>
          </a:p>
        </p:txBody>
      </p:sp>
      <p:sp>
        <p:nvSpPr>
          <p:cNvPr id="5" name="Rectangle 4"/>
          <p:cNvSpPr>
            <a:spLocks noGrp="1" noChangeArrowheads="1"/>
          </p:cNvSpPr>
          <p:nvPr>
            <p:ph type="dt" sz="half" idx="10"/>
          </p:nvPr>
        </p:nvSpPr>
        <p:spPr>
          <a:xfrm>
            <a:off x="6577013" y="116632"/>
            <a:ext cx="2133600" cy="476250"/>
          </a:xfrm>
        </p:spPr>
        <p:txBody>
          <a:bodyPr/>
          <a:lstStyle>
            <a:lvl1pPr>
              <a:defRPr sz="1200"/>
            </a:lvl1pPr>
          </a:lstStyle>
          <a:p>
            <a:pPr>
              <a:defRPr/>
            </a:pPr>
            <a:endParaRPr lang="en-GB" dirty="0"/>
          </a:p>
        </p:txBody>
      </p:sp>
      <p:sp>
        <p:nvSpPr>
          <p:cNvPr id="6" name="Rectangle 5"/>
          <p:cNvSpPr>
            <a:spLocks noGrp="1" noChangeArrowheads="1"/>
          </p:cNvSpPr>
          <p:nvPr>
            <p:ph type="ftr" sz="quarter" idx="11"/>
          </p:nvPr>
        </p:nvSpPr>
        <p:spPr>
          <a:xfrm>
            <a:off x="3124200" y="6337126"/>
            <a:ext cx="2895600" cy="476250"/>
          </a:xfrm>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xfrm>
            <a:off x="467544" y="6297439"/>
            <a:ext cx="2133600" cy="476250"/>
          </a:xfrm>
        </p:spPr>
        <p:txBody>
          <a:bodyPr/>
          <a:lstStyle>
            <a:lvl1pPr algn="l">
              <a:defRPr/>
            </a:lvl1pPr>
          </a:lstStyle>
          <a:p>
            <a:pPr>
              <a:defRPr/>
            </a:pPr>
            <a:fld id="{37EC8A20-BA03-4FF7-8742-03D8AD4CA4F4}" type="slidenum">
              <a:rPr lang="en-GB" smtClean="0"/>
              <a:pPr>
                <a:defRPr/>
              </a:pPr>
              <a:t>‹#›</a:t>
            </a:fld>
            <a:endParaRPr lang="en-GB" dirty="0"/>
          </a:p>
        </p:txBody>
      </p:sp>
      <p:sp>
        <p:nvSpPr>
          <p:cNvPr id="9" name="Content Placeholder 2"/>
          <p:cNvSpPr>
            <a:spLocks noGrp="1"/>
          </p:cNvSpPr>
          <p:nvPr>
            <p:ph idx="1"/>
          </p:nvPr>
        </p:nvSpPr>
        <p:spPr>
          <a:xfrm>
            <a:off x="457200" y="2276872"/>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smtClean="0"/>
              <a:t>Edit Master text styles</a:t>
            </a:r>
          </a:p>
          <a:p>
            <a:pPr lvl="1"/>
            <a:r>
              <a:rPr lang="en-US" smtClean="0"/>
              <a:t>Second level</a:t>
            </a:r>
          </a:p>
          <a:p>
            <a:pPr lvl="2"/>
            <a:r>
              <a:rPr lang="en-US" smtClean="0"/>
              <a:t>Third level</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47DC4D3-D742-4198-A328-EB947699515D}" type="slidenum">
              <a:rPr lang="en-GB"/>
              <a:pPr>
                <a:defRPr/>
              </a:pPr>
              <a:t>‹#›</a:t>
            </a:fld>
            <a:endParaRPr lang="en-GB" dirty="0"/>
          </a:p>
        </p:txBody>
      </p:sp>
    </p:spTree>
    <p:extLst>
      <p:ext uri="{BB962C8B-B14F-4D97-AF65-F5344CB8AC3E}">
        <p14:creationId xmlns:p14="http://schemas.microsoft.com/office/powerpoint/2010/main" val="38915777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8F6F238-D46E-4DCA-B114-DAD4A707219F}" type="slidenum">
              <a:rPr lang="en-GB"/>
              <a:pPr>
                <a:defRPr/>
              </a:pPr>
              <a:t>‹#›</a:t>
            </a:fld>
            <a:endParaRPr lang="en-GB" dirty="0"/>
          </a:p>
        </p:txBody>
      </p:sp>
    </p:spTree>
    <p:extLst>
      <p:ext uri="{BB962C8B-B14F-4D97-AF65-F5344CB8AC3E}">
        <p14:creationId xmlns:p14="http://schemas.microsoft.com/office/powerpoint/2010/main" val="9382720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6251EDE-CF77-4071-AECF-FE0BE75127DA}" type="slidenum">
              <a:rPr lang="en-GB"/>
              <a:pPr>
                <a:defRPr/>
              </a:pPr>
              <a:t>‹#›</a:t>
            </a:fld>
            <a:endParaRPr lang="en-GB" dirty="0"/>
          </a:p>
        </p:txBody>
      </p:sp>
    </p:spTree>
    <p:extLst>
      <p:ext uri="{BB962C8B-B14F-4D97-AF65-F5344CB8AC3E}">
        <p14:creationId xmlns:p14="http://schemas.microsoft.com/office/powerpoint/2010/main" val="2393334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8316913" y="0"/>
            <a:ext cx="863600" cy="6884988"/>
            <a:chOff x="5225" y="0"/>
            <a:chExt cx="544" cy="4320"/>
          </a:xfrm>
        </p:grpSpPr>
        <p:sp>
          <p:nvSpPr>
            <p:cNvPr id="5" name="Rectangle 10"/>
            <p:cNvSpPr>
              <a:spLocks noChangeArrowheads="1"/>
            </p:cNvSpPr>
            <p:nvPr/>
          </p:nvSpPr>
          <p:spPr bwMode="auto">
            <a:xfrm>
              <a:off x="5533" y="0"/>
              <a:ext cx="227" cy="4320"/>
            </a:xfrm>
            <a:prstGeom prst="rect">
              <a:avLst/>
            </a:prstGeom>
            <a:solidFill>
              <a:srgbClr val="103C7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BE">
                <a:latin typeface="Arial" charset="0"/>
              </a:endParaRPr>
            </a:p>
          </p:txBody>
        </p:sp>
        <p:grpSp>
          <p:nvGrpSpPr>
            <p:cNvPr id="6" name="Group 11"/>
            <p:cNvGrpSpPr>
              <a:grpSpLocks/>
            </p:cNvGrpSpPr>
            <p:nvPr/>
          </p:nvGrpSpPr>
          <p:grpSpPr bwMode="auto">
            <a:xfrm>
              <a:off x="5225" y="430"/>
              <a:ext cx="544" cy="771"/>
              <a:chOff x="5225" y="430"/>
              <a:chExt cx="544" cy="771"/>
            </a:xfrm>
          </p:grpSpPr>
          <p:sp>
            <p:nvSpPr>
              <p:cNvPr id="7" name="Rectangle 12"/>
              <p:cNvSpPr>
                <a:spLocks noChangeArrowheads="1"/>
              </p:cNvSpPr>
              <p:nvPr/>
            </p:nvSpPr>
            <p:spPr bwMode="auto">
              <a:xfrm>
                <a:off x="5225" y="1020"/>
                <a:ext cx="544" cy="181"/>
              </a:xfrm>
              <a:prstGeom prst="rect">
                <a:avLst/>
              </a:prstGeom>
              <a:solidFill>
                <a:srgbClr val="F3D2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BE">
                  <a:latin typeface="Arial" charset="0"/>
                </a:endParaRPr>
              </a:p>
            </p:txBody>
          </p:sp>
          <p:sp>
            <p:nvSpPr>
              <p:cNvPr id="8" name="Rectangle 13"/>
              <p:cNvSpPr>
                <a:spLocks noChangeArrowheads="1"/>
              </p:cNvSpPr>
              <p:nvPr/>
            </p:nvSpPr>
            <p:spPr bwMode="auto">
              <a:xfrm>
                <a:off x="5225" y="725"/>
                <a:ext cx="544" cy="181"/>
              </a:xfrm>
              <a:prstGeom prst="rect">
                <a:avLst/>
              </a:prstGeom>
              <a:solidFill>
                <a:srgbClr val="F3D2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BE">
                  <a:latin typeface="Arial" charset="0"/>
                </a:endParaRPr>
              </a:p>
            </p:txBody>
          </p:sp>
          <p:sp>
            <p:nvSpPr>
              <p:cNvPr id="9" name="Rectangle 14"/>
              <p:cNvSpPr>
                <a:spLocks noChangeArrowheads="1"/>
              </p:cNvSpPr>
              <p:nvPr/>
            </p:nvSpPr>
            <p:spPr bwMode="auto">
              <a:xfrm>
                <a:off x="5225" y="430"/>
                <a:ext cx="544" cy="181"/>
              </a:xfrm>
              <a:prstGeom prst="rect">
                <a:avLst/>
              </a:prstGeom>
              <a:solidFill>
                <a:srgbClr val="F3D2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fr-FR" sz="1300" b="1">
                    <a:solidFill>
                      <a:srgbClr val="103C72"/>
                    </a:solidFill>
                    <a:latin typeface="Century Gothic" pitchFamily="34" charset="0"/>
                    <a:ea typeface="ＭＳ Ｐゴシック" pitchFamily="34" charset="-128"/>
                  </a:rPr>
                  <a:t>EuropeAid</a:t>
                </a:r>
                <a:endParaRPr lang="en-GB">
                  <a:latin typeface="Arial" charset="0"/>
                  <a:ea typeface="ＭＳ Ｐゴシック" pitchFamily="34" charset="-128"/>
                </a:endParaRPr>
              </a:p>
            </p:txBody>
          </p:sp>
        </p:grpSp>
      </p:grpSp>
      <p:sp>
        <p:nvSpPr>
          <p:cNvPr id="10" name="Rectangle 6"/>
          <p:cNvSpPr txBox="1">
            <a:spLocks noChangeArrowheads="1"/>
          </p:cNvSpPr>
          <p:nvPr userDrawn="1"/>
        </p:nvSpPr>
        <p:spPr>
          <a:xfrm>
            <a:off x="6553200" y="6272213"/>
            <a:ext cx="2133600" cy="476250"/>
          </a:xfrm>
          <a:prstGeom prst="rect">
            <a:avLst/>
          </a:prstGeom>
          <a:ln algn="ctr"/>
        </p:spPr>
        <p:txBody>
          <a:bodyPr anchor="ctr"/>
          <a:lstStyle>
            <a:lvl1pPr eaLnBrk="0" hangingPunct="0">
              <a:lnSpc>
                <a:spcPts val="1400"/>
              </a:lnSpc>
              <a:defRPr>
                <a:solidFill>
                  <a:srgbClr val="103C72"/>
                </a:solidFill>
              </a:defRPr>
            </a:lvl1pPr>
          </a:lstStyle>
          <a:p>
            <a:pPr algn="r" fontAlgn="auto">
              <a:spcBef>
                <a:spcPts val="0"/>
              </a:spcBef>
              <a:spcAft>
                <a:spcPts val="0"/>
              </a:spcAft>
              <a:defRPr/>
            </a:pPr>
            <a:fld id="{FF2CDBB1-1A33-401D-9A89-E58501E2AF08}" type="slidenum">
              <a:rPr lang="en-GB" smtClean="0">
                <a:latin typeface="+mn-lt"/>
                <a:cs typeface="+mn-cs"/>
              </a:rPr>
              <a:pPr algn="r" fontAlgn="auto">
                <a:spcBef>
                  <a:spcPts val="0"/>
                </a:spcBef>
                <a:spcAft>
                  <a:spcPts val="0"/>
                </a:spcAft>
                <a:defRPr/>
              </a:pPr>
              <a:t>‹#›</a:t>
            </a:fld>
            <a:endParaRPr lang="en-GB">
              <a:latin typeface="+mn-lt"/>
              <a:cs typeface="+mn-cs"/>
            </a:endParaRPr>
          </a:p>
        </p:txBody>
      </p:sp>
      <p:sp>
        <p:nvSpPr>
          <p:cNvPr id="13" name="Rectangle 2"/>
          <p:cNvSpPr>
            <a:spLocks noGrp="1" noChangeArrowheads="1"/>
          </p:cNvSpPr>
          <p:nvPr>
            <p:ph type="ctrTitle"/>
          </p:nvPr>
        </p:nvSpPr>
        <p:spPr>
          <a:xfrm>
            <a:off x="685800" y="2157809"/>
            <a:ext cx="7772400" cy="938213"/>
          </a:xfrm>
          <a:ln algn="ctr"/>
        </p:spPr>
        <p:txBody>
          <a:bodyPr/>
          <a:lstStyle>
            <a:lvl1pPr>
              <a:defRPr>
                <a:solidFill>
                  <a:srgbClr val="103C72"/>
                </a:solidFill>
              </a:defRPr>
            </a:lvl1pPr>
          </a:lstStyle>
          <a:p>
            <a:r>
              <a:rPr lang="en-GB" dirty="0"/>
              <a:t>Click to edit Master title style</a:t>
            </a:r>
          </a:p>
        </p:txBody>
      </p:sp>
      <p:sp>
        <p:nvSpPr>
          <p:cNvPr id="14" name="Rectangle 3"/>
          <p:cNvSpPr>
            <a:spLocks noGrp="1" noChangeArrowheads="1"/>
          </p:cNvSpPr>
          <p:nvPr>
            <p:ph type="subTitle" idx="1"/>
          </p:nvPr>
        </p:nvSpPr>
        <p:spPr>
          <a:xfrm>
            <a:off x="684213" y="3311922"/>
            <a:ext cx="7088187" cy="865187"/>
          </a:xfrm>
        </p:spPr>
        <p:txBody>
          <a:bodyPr/>
          <a:lstStyle>
            <a:lvl1pPr marL="0" indent="0">
              <a:buFont typeface="Times" charset="0"/>
              <a:buNone/>
              <a:defRPr/>
            </a:lvl1pPr>
          </a:lstStyle>
          <a:p>
            <a:r>
              <a:rPr lang="en-GB"/>
              <a:t>Click to edit Master subtitle style</a:t>
            </a:r>
          </a:p>
        </p:txBody>
      </p:sp>
      <p:sp>
        <p:nvSpPr>
          <p:cNvPr id="11" name="Date Placeholder 3"/>
          <p:cNvSpPr>
            <a:spLocks noGrp="1"/>
          </p:cNvSpPr>
          <p:nvPr>
            <p:ph type="dt" sz="half" idx="10"/>
          </p:nvPr>
        </p:nvSpPr>
        <p:spPr/>
        <p:txBody>
          <a:bodyPr/>
          <a:lstStyle>
            <a:lvl1pPr>
              <a:defRPr/>
            </a:lvl1pPr>
          </a:lstStyle>
          <a:p>
            <a:pPr>
              <a:defRPr/>
            </a:pPr>
            <a:fld id="{424CD2B1-A1AF-4BA1-80E5-B76C25BBC1C2}" type="datetimeFigureOut">
              <a:rPr lang="en-US"/>
              <a:pPr>
                <a:defRPr/>
              </a:pPr>
              <a:t>12/2/2019</a:t>
            </a:fld>
            <a:endParaRPr lang="en-US"/>
          </a:p>
        </p:txBody>
      </p:sp>
      <p:sp>
        <p:nvSpPr>
          <p:cNvPr id="12" name="Footer Placeholder 4"/>
          <p:cNvSpPr>
            <a:spLocks noGrp="1"/>
          </p:cNvSpPr>
          <p:nvPr>
            <p:ph type="ftr" sz="quarter" idx="11"/>
          </p:nvPr>
        </p:nvSpPr>
        <p:spPr/>
        <p:txBody>
          <a:bodyPr/>
          <a:lstStyle>
            <a:lvl1pPr>
              <a:defRPr/>
            </a:lvl1pPr>
          </a:lstStyle>
          <a:p>
            <a:pPr>
              <a:defRPr/>
            </a:pPr>
            <a:endParaRPr lang="en-US"/>
          </a:p>
        </p:txBody>
      </p:sp>
      <p:sp>
        <p:nvSpPr>
          <p:cNvPr id="15" name="Slide Number Placeholder 5"/>
          <p:cNvSpPr>
            <a:spLocks noGrp="1"/>
          </p:cNvSpPr>
          <p:nvPr>
            <p:ph type="sldNum" sz="quarter" idx="12"/>
          </p:nvPr>
        </p:nvSpPr>
        <p:spPr/>
        <p:txBody>
          <a:bodyPr/>
          <a:lstStyle>
            <a:lvl1pPr>
              <a:defRPr/>
            </a:lvl1pPr>
          </a:lstStyle>
          <a:p>
            <a:pPr>
              <a:defRPr/>
            </a:pPr>
            <a:fld id="{E96F2BE1-4630-4C13-85CC-E4C297AADCBB}" type="slidenum">
              <a:rPr lang="en-US"/>
              <a:pPr>
                <a:defRPr/>
              </a:pPr>
              <a:t>‹#›</a:t>
            </a:fld>
            <a:endParaRPr lang="en-US"/>
          </a:p>
        </p:txBody>
      </p:sp>
    </p:spTree>
    <p:extLst>
      <p:ext uri="{BB962C8B-B14F-4D97-AF65-F5344CB8AC3E}">
        <p14:creationId xmlns:p14="http://schemas.microsoft.com/office/powerpoint/2010/main" val="32378443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9D78ABEE-D1F5-4E66-AF52-ED867B13CBAF}" type="datetimeFigureOut">
              <a:rPr lang="en-US" altLang="fr-FR"/>
              <a:pPr/>
              <a:t>12/2/2019</a:t>
            </a:fld>
            <a:endParaRPr lang="en-US" altLang="fr-F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4C80593-791C-460B-8166-9B7F53BDB755}" type="slidenum">
              <a:rPr lang="en-US" altLang="fr-FR"/>
              <a:pPr/>
              <a:t>‹#›</a:t>
            </a:fld>
            <a:endParaRPr lang="en-US" altLang="fr-FR"/>
          </a:p>
        </p:txBody>
      </p:sp>
    </p:spTree>
    <p:extLst>
      <p:ext uri="{BB962C8B-B14F-4D97-AF65-F5344CB8AC3E}">
        <p14:creationId xmlns:p14="http://schemas.microsoft.com/office/powerpoint/2010/main" val="23224652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idx="1"/>
          </p:nvPr>
        </p:nvSpPr>
        <p:spPr/>
        <p:txBody>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lvl1pPr>
              <a:defRPr/>
            </a:lvl1pPr>
          </a:lstStyle>
          <a:p>
            <a:fld id="{753CD791-AB31-4A97-90CB-744313DD9C2F}" type="datetimeFigureOut">
              <a:rPr lang="en-US" altLang="fr-FR"/>
              <a:pPr/>
              <a:t>12/2/2019</a:t>
            </a:fld>
            <a:endParaRPr lang="en-US" altLang="fr-F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3E9F9BE-8A8C-4AFC-AE23-482AC17BF985}" type="slidenum">
              <a:rPr lang="en-US" altLang="fr-FR"/>
              <a:pPr/>
              <a:t>‹#›</a:t>
            </a:fld>
            <a:endParaRPr lang="en-US" altLang="fr-FR"/>
          </a:p>
        </p:txBody>
      </p:sp>
    </p:spTree>
    <p:extLst>
      <p:ext uri="{BB962C8B-B14F-4D97-AF65-F5344CB8AC3E}">
        <p14:creationId xmlns:p14="http://schemas.microsoft.com/office/powerpoint/2010/main" val="24839004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Click to edit Master text styles</a:t>
            </a:r>
          </a:p>
        </p:txBody>
      </p:sp>
      <p:sp>
        <p:nvSpPr>
          <p:cNvPr id="4" name="Date Placeholder 3"/>
          <p:cNvSpPr>
            <a:spLocks noGrp="1"/>
          </p:cNvSpPr>
          <p:nvPr>
            <p:ph type="dt" sz="half" idx="10"/>
          </p:nvPr>
        </p:nvSpPr>
        <p:spPr/>
        <p:txBody>
          <a:bodyPr/>
          <a:lstStyle>
            <a:lvl1pPr>
              <a:defRPr/>
            </a:lvl1pPr>
          </a:lstStyle>
          <a:p>
            <a:fld id="{6E317BAA-4643-4994-AD55-024FDAF70249}" type="datetimeFigureOut">
              <a:rPr lang="en-US" altLang="fr-FR"/>
              <a:pPr/>
              <a:t>12/2/2019</a:t>
            </a:fld>
            <a:endParaRPr lang="en-US" altLang="fr-F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809CDE4-D412-4BF3-876E-D1817720D809}" type="slidenum">
              <a:rPr lang="en-US" altLang="fr-FR"/>
              <a:pPr/>
              <a:t>‹#›</a:t>
            </a:fld>
            <a:endParaRPr lang="en-US" altLang="fr-FR"/>
          </a:p>
        </p:txBody>
      </p:sp>
    </p:spTree>
    <p:extLst>
      <p:ext uri="{BB962C8B-B14F-4D97-AF65-F5344CB8AC3E}">
        <p14:creationId xmlns:p14="http://schemas.microsoft.com/office/powerpoint/2010/main" val="29825645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Date Placeholder 3"/>
          <p:cNvSpPr>
            <a:spLocks noGrp="1"/>
          </p:cNvSpPr>
          <p:nvPr>
            <p:ph type="dt" sz="half" idx="10"/>
          </p:nvPr>
        </p:nvSpPr>
        <p:spPr/>
        <p:txBody>
          <a:bodyPr/>
          <a:lstStyle>
            <a:lvl1pPr>
              <a:defRPr/>
            </a:lvl1pPr>
          </a:lstStyle>
          <a:p>
            <a:fld id="{69CCFA18-2E5A-4F7C-A4DA-689A66E8D0A3}" type="datetimeFigureOut">
              <a:rPr lang="en-US" altLang="fr-FR"/>
              <a:pPr/>
              <a:t>12/2/2019</a:t>
            </a:fld>
            <a:endParaRPr lang="en-US" altLang="fr-F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6A620B3F-82CA-4744-A24E-21F4CF2F2A9E}" type="slidenum">
              <a:rPr lang="en-US" altLang="fr-FR"/>
              <a:pPr/>
              <a:t>‹#›</a:t>
            </a:fld>
            <a:endParaRPr lang="en-US" altLang="fr-FR"/>
          </a:p>
        </p:txBody>
      </p:sp>
    </p:spTree>
    <p:extLst>
      <p:ext uri="{BB962C8B-B14F-4D97-AF65-F5344CB8AC3E}">
        <p14:creationId xmlns:p14="http://schemas.microsoft.com/office/powerpoint/2010/main" val="40524350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3"/>
          <p:cNvSpPr>
            <a:spLocks noGrp="1"/>
          </p:cNvSpPr>
          <p:nvPr>
            <p:ph type="dt" sz="half" idx="10"/>
          </p:nvPr>
        </p:nvSpPr>
        <p:spPr/>
        <p:txBody>
          <a:bodyPr/>
          <a:lstStyle>
            <a:lvl1pPr>
              <a:defRPr/>
            </a:lvl1pPr>
          </a:lstStyle>
          <a:p>
            <a:fld id="{B05D8EE8-50D1-4CCC-86E3-D15FE722F686}" type="datetimeFigureOut">
              <a:rPr lang="en-US" altLang="fr-FR"/>
              <a:pPr/>
              <a:t>12/2/2019</a:t>
            </a:fld>
            <a:endParaRPr lang="en-US" altLang="fr-F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1D38B2AF-31FB-4F1E-A045-154535A6191E}" type="slidenum">
              <a:rPr lang="en-US" altLang="fr-FR"/>
              <a:pPr/>
              <a:t>‹#›</a:t>
            </a:fld>
            <a:endParaRPr lang="en-US" altLang="fr-FR"/>
          </a:p>
        </p:txBody>
      </p:sp>
    </p:spTree>
    <p:extLst>
      <p:ext uri="{BB962C8B-B14F-4D97-AF65-F5344CB8AC3E}">
        <p14:creationId xmlns:p14="http://schemas.microsoft.com/office/powerpoint/2010/main" val="18413963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0E6C4D2-CB6E-4BF3-93A3-EA9009A5C3F4}" type="datetimeFigureOut">
              <a:rPr lang="en-US" altLang="fr-FR"/>
              <a:pPr/>
              <a:t>12/2/2019</a:t>
            </a:fld>
            <a:endParaRPr lang="en-US" altLang="fr-F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4158DC1-67FD-43AB-BF2E-F63E3392B467}" type="slidenum">
              <a:rPr lang="en-US" altLang="fr-FR"/>
              <a:pPr/>
              <a:t>‹#›</a:t>
            </a:fld>
            <a:endParaRPr lang="en-US" altLang="fr-FR"/>
          </a:p>
        </p:txBody>
      </p:sp>
    </p:spTree>
    <p:extLst>
      <p:ext uri="{BB962C8B-B14F-4D97-AF65-F5344CB8AC3E}">
        <p14:creationId xmlns:p14="http://schemas.microsoft.com/office/powerpoint/2010/main" val="2695877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D524A610-5CA7-488B-B71B-7CC0A2BF927D}" type="datetimeFigureOut">
              <a:rPr lang="en-US" altLang="fr-FR"/>
              <a:pPr/>
              <a:t>12/2/2019</a:t>
            </a:fld>
            <a:endParaRPr lang="en-US" altLang="fr-F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E181C289-F4D4-4395-9DC0-93716D182BB4}" type="slidenum">
              <a:rPr lang="en-US" altLang="fr-FR"/>
              <a:pPr/>
              <a:t>‹#›</a:t>
            </a:fld>
            <a:endParaRPr lang="en-US" altLang="fr-FR"/>
          </a:p>
        </p:txBody>
      </p:sp>
    </p:spTree>
    <p:extLst>
      <p:ext uri="{BB962C8B-B14F-4D97-AF65-F5344CB8AC3E}">
        <p14:creationId xmlns:p14="http://schemas.microsoft.com/office/powerpoint/2010/main" val="24394539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v-S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3"/>
          <p:cNvSpPr>
            <a:spLocks noGrp="1"/>
          </p:cNvSpPr>
          <p:nvPr>
            <p:ph type="dt" sz="half" idx="10"/>
          </p:nvPr>
        </p:nvSpPr>
        <p:spPr/>
        <p:txBody>
          <a:bodyPr/>
          <a:lstStyle>
            <a:lvl1pPr>
              <a:defRPr/>
            </a:lvl1pPr>
          </a:lstStyle>
          <a:p>
            <a:fld id="{50B73ACA-47D4-403E-9018-63534AB9F933}" type="datetimeFigureOut">
              <a:rPr lang="en-US" altLang="fr-FR"/>
              <a:pPr/>
              <a:t>12/2/2019</a:t>
            </a:fld>
            <a:endParaRPr lang="en-US" altLang="fr-F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26F404B-0D31-417A-95C1-C39FAB28A3CA}" type="slidenum">
              <a:rPr lang="en-US" altLang="fr-FR"/>
              <a:pPr/>
              <a:t>‹#›</a:t>
            </a:fld>
            <a:endParaRPr lang="en-US" altLang="fr-FR"/>
          </a:p>
        </p:txBody>
      </p:sp>
    </p:spTree>
    <p:extLst>
      <p:ext uri="{BB962C8B-B14F-4D97-AF65-F5344CB8AC3E}">
        <p14:creationId xmlns:p14="http://schemas.microsoft.com/office/powerpoint/2010/main" val="3195206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v-S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3"/>
          <p:cNvSpPr>
            <a:spLocks noGrp="1"/>
          </p:cNvSpPr>
          <p:nvPr>
            <p:ph type="dt" sz="half" idx="10"/>
          </p:nvPr>
        </p:nvSpPr>
        <p:spPr/>
        <p:txBody>
          <a:bodyPr/>
          <a:lstStyle>
            <a:lvl1pPr>
              <a:defRPr/>
            </a:lvl1pPr>
          </a:lstStyle>
          <a:p>
            <a:fld id="{45629379-DF34-481A-82BD-22AEFBCDEEB7}" type="datetimeFigureOut">
              <a:rPr lang="en-US" altLang="fr-FR"/>
              <a:pPr/>
              <a:t>12/2/2019</a:t>
            </a:fld>
            <a:endParaRPr lang="en-US" altLang="fr-F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A036688-C356-4523-8DB4-A584BC26BF82}" type="slidenum">
              <a:rPr lang="en-US" altLang="fr-FR"/>
              <a:pPr/>
              <a:t>‹#›</a:t>
            </a:fld>
            <a:endParaRPr lang="en-US" altLang="fr-FR"/>
          </a:p>
        </p:txBody>
      </p:sp>
    </p:spTree>
    <p:extLst>
      <p:ext uri="{BB962C8B-B14F-4D97-AF65-F5344CB8AC3E}">
        <p14:creationId xmlns:p14="http://schemas.microsoft.com/office/powerpoint/2010/main" val="26267341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lvl1pPr>
              <a:defRPr/>
            </a:lvl1pPr>
          </a:lstStyle>
          <a:p>
            <a:fld id="{1D21B1F4-F50B-4E6C-A506-F2FD840084A2}" type="datetimeFigureOut">
              <a:rPr lang="en-US" altLang="fr-FR"/>
              <a:pPr/>
              <a:t>12/2/2019</a:t>
            </a:fld>
            <a:endParaRPr lang="en-US" altLang="fr-F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B1F52C7-9DF3-4BCE-84F1-622B662E2589}" type="slidenum">
              <a:rPr lang="en-US" altLang="fr-FR"/>
              <a:pPr/>
              <a:t>‹#›</a:t>
            </a:fld>
            <a:endParaRPr lang="en-US" altLang="fr-FR"/>
          </a:p>
        </p:txBody>
      </p:sp>
    </p:spTree>
    <p:extLst>
      <p:ext uri="{BB962C8B-B14F-4D97-AF65-F5344CB8AC3E}">
        <p14:creationId xmlns:p14="http://schemas.microsoft.com/office/powerpoint/2010/main" val="4070073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lvl1pPr>
              <a:defRPr/>
            </a:lvl1pPr>
          </a:lstStyle>
          <a:p>
            <a:fld id="{203AC477-473D-4F33-8271-062B169DBF6B}" type="datetimeFigureOut">
              <a:rPr lang="en-US" altLang="fr-FR"/>
              <a:pPr/>
              <a:t>12/2/2019</a:t>
            </a:fld>
            <a:endParaRPr lang="en-US" altLang="fr-F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7E29A6BC-3678-4BCD-B4B1-58D3E31111DB}" type="slidenum">
              <a:rPr lang="en-US" altLang="fr-FR"/>
              <a:pPr/>
              <a:t>‹#›</a:t>
            </a:fld>
            <a:endParaRPr lang="en-US" altLang="fr-FR"/>
          </a:p>
        </p:txBody>
      </p:sp>
    </p:spTree>
    <p:extLst>
      <p:ext uri="{BB962C8B-B14F-4D97-AF65-F5344CB8AC3E}">
        <p14:creationId xmlns:p14="http://schemas.microsoft.com/office/powerpoint/2010/main" val="225606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dolor 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3" r:id="rId1"/>
    <p:sldLayoutId id="2147483752"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t>Second level</a:t>
            </a:r>
            <a:endParaRPr lang="en-GB"/>
          </a:p>
          <a:p>
            <a:pPr lvl="1"/>
            <a:r>
              <a:rPr lang="en-GB"/>
              <a:t>Third level</a:t>
            </a:r>
          </a:p>
          <a:p>
            <a:pPr lvl="2"/>
            <a:r>
              <a:rPr lang="en-GB"/>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pitchFamily="34" charset="0"/>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pitchFamily="34" charset="0"/>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pitchFamily="34" charset="0"/>
                <a:cs typeface="+mn-cs"/>
              </a:defRPr>
            </a:lvl1pPr>
          </a:lstStyle>
          <a:p>
            <a:pPr>
              <a:defRPr/>
            </a:pPr>
            <a:fld id="{59409FB3-B05E-4E39-8C3A-B75646C8D7CD}" type="slidenum">
              <a:rPr lang="en-GB"/>
              <a:pPr>
                <a:defRPr/>
              </a:pPr>
              <a:t>‹#›</a:t>
            </a:fld>
            <a:endParaRPr lang="en-GB" dirty="0"/>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dirty="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dirty="0"/>
          </a:p>
        </p:txBody>
      </p:sp>
      <p:pic>
        <p:nvPicPr>
          <p:cNvPr id="1033" name="Picture 17" descr="LOGO CE_Vertical_EN_NEG_quadri_H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212575"/>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defTabSz="457200"/>
            <a:fld id="{CD701B51-2695-492E-AD70-40BE0515C411}" type="datetimeFigureOut">
              <a:rPr lang="en-US" altLang="fr-FR" b="0" smtClean="0">
                <a:latin typeface="Calibri" pitchFamily="34" charset="0"/>
                <a:ea typeface="MS PGothic" pitchFamily="34" charset="-128"/>
              </a:rPr>
              <a:pPr defTabSz="457200"/>
              <a:t>12/2/2019</a:t>
            </a:fld>
            <a:endParaRPr lang="en-US" altLang="fr-FR" b="0" smtClean="0">
              <a:latin typeface="Calibri" pitchFamily="34" charset="0"/>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defTabSz="457200">
              <a:defRPr/>
            </a:pPr>
            <a:endParaRPr lang="en-US" b="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defTabSz="457200"/>
            <a:fld id="{AD9B8841-CF9D-404E-9317-BE294D46B651}" type="slidenum">
              <a:rPr lang="en-US" altLang="fr-FR" b="0" smtClean="0">
                <a:latin typeface="Calibri" pitchFamily="34" charset="0"/>
                <a:ea typeface="MS PGothic" pitchFamily="34" charset="-128"/>
              </a:rPr>
              <a:pPr defTabSz="457200"/>
              <a:t>‹#›</a:t>
            </a:fld>
            <a:endParaRPr lang="en-US" altLang="fr-FR" b="0" smtClean="0">
              <a:latin typeface="Calibri" pitchFamily="34" charset="0"/>
              <a:ea typeface="MS PGothic" pitchFamily="34" charset="-128"/>
            </a:endParaRPr>
          </a:p>
        </p:txBody>
      </p:sp>
    </p:spTree>
    <p:extLst>
      <p:ext uri="{BB962C8B-B14F-4D97-AF65-F5344CB8AC3E}">
        <p14:creationId xmlns:p14="http://schemas.microsoft.com/office/powerpoint/2010/main" val="227973429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tiff"/><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3.tiff"/><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s://www.ipbes.net/global-assessment-report-biodiversity-ecosystem-services"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827" y="1844824"/>
            <a:ext cx="8748464" cy="3096344"/>
          </a:xfrm>
        </p:spPr>
        <p:txBody>
          <a:bodyPr/>
          <a:lstStyle/>
          <a:p>
            <a:pPr algn="ctr"/>
            <a:r>
              <a:rPr lang="fr-BE" sz="3200" dirty="0" smtClean="0">
                <a:solidFill>
                  <a:srgbClr val="FFC000"/>
                </a:solidFill>
              </a:rPr>
              <a:t>The Green transition for infrastructure </a:t>
            </a:r>
            <a:r>
              <a:rPr lang="fr-BE" sz="3200" dirty="0" err="1" smtClean="0">
                <a:solidFill>
                  <a:srgbClr val="FFC000"/>
                </a:solidFill>
              </a:rPr>
              <a:t>investments</a:t>
            </a:r>
            <a:r>
              <a:rPr lang="fr-BE" sz="3200" dirty="0" smtClean="0">
                <a:solidFill>
                  <a:srgbClr val="FFC000"/>
                </a:solidFill>
              </a:rPr>
              <a:t/>
            </a:r>
            <a:br>
              <a:rPr lang="fr-BE" sz="3200" dirty="0" smtClean="0">
                <a:solidFill>
                  <a:srgbClr val="FFC000"/>
                </a:solidFill>
              </a:rPr>
            </a:br>
            <a:r>
              <a:rPr lang="fr-BE" sz="3200" dirty="0">
                <a:solidFill>
                  <a:srgbClr val="FFC000"/>
                </a:solidFill>
              </a:rPr>
              <a:t/>
            </a:r>
            <a:br>
              <a:rPr lang="fr-BE" sz="3200" dirty="0">
                <a:solidFill>
                  <a:srgbClr val="FFC000"/>
                </a:solidFill>
              </a:rPr>
            </a:br>
            <a:r>
              <a:rPr lang="fr-BE" sz="3200" smtClean="0">
                <a:solidFill>
                  <a:srgbClr val="FFC000"/>
                </a:solidFill>
              </a:rPr>
              <a:t>The </a:t>
            </a:r>
            <a:r>
              <a:rPr lang="fr-BE" sz="3200" smtClean="0">
                <a:solidFill>
                  <a:srgbClr val="FFC000"/>
                </a:solidFill>
              </a:rPr>
              <a:t>European</a:t>
            </a:r>
            <a:r>
              <a:rPr lang="fr-BE" sz="3200" dirty="0" smtClean="0">
                <a:solidFill>
                  <a:srgbClr val="FFC000"/>
                </a:solidFill>
              </a:rPr>
              <a:t> </a:t>
            </a:r>
            <a:r>
              <a:rPr lang="fr-BE" sz="3200" dirty="0" smtClean="0">
                <a:solidFill>
                  <a:srgbClr val="FFC000"/>
                </a:solidFill>
              </a:rPr>
              <a:t>Green Deal and the global agenda</a:t>
            </a:r>
            <a:endParaRPr lang="en-GB" sz="2400" dirty="0">
              <a:solidFill>
                <a:srgbClr val="FFC000"/>
              </a:solidFill>
            </a:endParaRPr>
          </a:p>
        </p:txBody>
      </p:sp>
      <p:sp>
        <p:nvSpPr>
          <p:cNvPr id="3" name="Content Placeholder 2"/>
          <p:cNvSpPr>
            <a:spLocks noGrp="1"/>
          </p:cNvSpPr>
          <p:nvPr>
            <p:ph idx="1"/>
          </p:nvPr>
        </p:nvSpPr>
        <p:spPr>
          <a:xfrm>
            <a:off x="251519" y="5229200"/>
            <a:ext cx="8868771" cy="1872208"/>
          </a:xfrm>
        </p:spPr>
        <p:txBody>
          <a:bodyPr/>
          <a:lstStyle/>
          <a:p>
            <a:pPr algn="ctr"/>
            <a:r>
              <a:rPr lang="fr-BE" sz="2000" dirty="0" smtClean="0"/>
              <a:t>Bernard </a:t>
            </a:r>
            <a:r>
              <a:rPr lang="fr-BE" sz="2000" dirty="0" err="1" smtClean="0"/>
              <a:t>Crabbé</a:t>
            </a:r>
            <a:r>
              <a:rPr lang="fr-BE" sz="2000" dirty="0" smtClean="0"/>
              <a:t> - DEVCO C2; Andrea Alfieri - DEVCO C6</a:t>
            </a:r>
          </a:p>
          <a:p>
            <a:pPr algn="ctr"/>
            <a:endParaRPr lang="fr-BE" sz="2000" dirty="0" smtClean="0"/>
          </a:p>
          <a:p>
            <a:pPr algn="ctr"/>
            <a:r>
              <a:rPr lang="fr-BE" sz="1800" dirty="0" smtClean="0"/>
              <a:t>Brussels, 3 </a:t>
            </a:r>
            <a:r>
              <a:rPr lang="fr-BE" sz="1800" dirty="0" err="1" smtClean="0"/>
              <a:t>December</a:t>
            </a:r>
            <a:r>
              <a:rPr lang="fr-BE" sz="1800" dirty="0" smtClean="0"/>
              <a:t> 2019</a:t>
            </a:r>
            <a:endParaRPr lang="en-GB" sz="1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1340768"/>
            <a:ext cx="8517384" cy="936625"/>
          </a:xfrm>
        </p:spPr>
        <p:txBody>
          <a:bodyPr/>
          <a:lstStyle/>
          <a:p>
            <a:pPr algn="ctr"/>
            <a:r>
              <a:rPr lang="fr-BE" sz="2400" dirty="0" smtClean="0"/>
              <a:t>Urgent to change course and transition to </a:t>
            </a:r>
            <a:r>
              <a:rPr lang="fr-BE" sz="2400" dirty="0" err="1" smtClean="0"/>
              <a:t>carbon</a:t>
            </a:r>
            <a:r>
              <a:rPr lang="fr-BE" sz="2400" dirty="0" smtClean="0"/>
              <a:t> </a:t>
            </a:r>
            <a:r>
              <a:rPr lang="fr-BE" sz="2400" dirty="0" err="1" smtClean="0"/>
              <a:t>neutral</a:t>
            </a:r>
            <a:r>
              <a:rPr lang="fr-BE" sz="2400" dirty="0" smtClean="0"/>
              <a:t>, </a:t>
            </a:r>
            <a:r>
              <a:rPr lang="fr-BE" sz="2400" dirty="0" err="1" smtClean="0"/>
              <a:t>resource</a:t>
            </a:r>
            <a:r>
              <a:rPr lang="fr-BE" sz="2400" dirty="0" smtClean="0"/>
              <a:t>-efficient green </a:t>
            </a:r>
            <a:r>
              <a:rPr lang="fr-BE" sz="2400" dirty="0" err="1" smtClean="0"/>
              <a:t>economies</a:t>
            </a:r>
            <a:endParaRPr lang="fr-BE" sz="2400" dirty="0"/>
          </a:p>
        </p:txBody>
      </p:sp>
      <p:pic>
        <p:nvPicPr>
          <p:cNvPr id="5" name="Espace réservé du contenu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164288" y="2204864"/>
            <a:ext cx="1748682" cy="2331084"/>
          </a:xfrm>
        </p:spPr>
      </p:pic>
      <p:sp>
        <p:nvSpPr>
          <p:cNvPr id="4" name="Espace réservé du numéro de diapositive 3"/>
          <p:cNvSpPr>
            <a:spLocks noGrp="1"/>
          </p:cNvSpPr>
          <p:nvPr>
            <p:ph type="sldNum" sz="quarter" idx="12"/>
          </p:nvPr>
        </p:nvSpPr>
        <p:spPr/>
        <p:txBody>
          <a:bodyPr/>
          <a:lstStyle/>
          <a:p>
            <a:pPr>
              <a:defRPr/>
            </a:pPr>
            <a:fld id="{3839187B-0BD1-4BBE-BEA7-010AD5111062}" type="slidenum">
              <a:rPr lang="en-GB" noProof="0" smtClean="0"/>
              <a:pPr>
                <a:defRPr/>
              </a:pPr>
              <a:t>10</a:t>
            </a:fld>
            <a:endParaRPr lang="en-GB" noProof="0" dirty="0"/>
          </a:p>
        </p:txBody>
      </p:sp>
      <p:sp>
        <p:nvSpPr>
          <p:cNvPr id="6" name="ZoneTexte 5"/>
          <p:cNvSpPr txBox="1"/>
          <p:nvPr/>
        </p:nvSpPr>
        <p:spPr bwMode="auto">
          <a:xfrm>
            <a:off x="263642" y="2528029"/>
            <a:ext cx="533425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en-US" sz="1400" dirty="0" smtClean="0">
                <a:solidFill>
                  <a:schemeClr val="accent2"/>
                </a:solidFill>
              </a:rPr>
              <a:t>“The </a:t>
            </a:r>
            <a:r>
              <a:rPr lang="en-US" sz="1400" dirty="0">
                <a:solidFill>
                  <a:schemeClr val="accent2"/>
                </a:solidFill>
              </a:rPr>
              <a:t>next 10–15 years are a unique ‘use it or lose it’ moment in economic history. We expect to invest about US$90 trillion in infrastructure to 2030, more than the total current stock. Ensuring that this infrastructure is sustainable will be a critical determinant of future growth and </a:t>
            </a:r>
            <a:r>
              <a:rPr lang="en-US" sz="1400" dirty="0" smtClean="0">
                <a:solidFill>
                  <a:schemeClr val="accent2"/>
                </a:solidFill>
              </a:rPr>
              <a:t>prosperity”</a:t>
            </a:r>
            <a:endParaRPr lang="en-US" sz="1400" dirty="0" smtClean="0">
              <a:solidFill>
                <a:schemeClr val="accent2"/>
              </a:solidFill>
            </a:endParaRPr>
          </a:p>
          <a:p>
            <a:pPr algn="ctr"/>
            <a:r>
              <a:rPr lang="en-US" sz="1400" u="sng" dirty="0" smtClean="0">
                <a:solidFill>
                  <a:schemeClr val="accent2"/>
                </a:solidFill>
              </a:rPr>
              <a:t>New Climate Economy Report</a:t>
            </a:r>
            <a:endParaRPr lang="fr-BE" sz="1400" u="sng" kern="0" dirty="0" smtClean="0">
              <a:solidFill>
                <a:schemeClr val="accent2"/>
              </a:solidFill>
              <a:ea typeface="MS PGothic" charset="-128"/>
            </a:endParaRPr>
          </a:p>
        </p:txBody>
      </p:sp>
      <p:sp>
        <p:nvSpPr>
          <p:cNvPr id="3" name="ZoneTexte 2"/>
          <p:cNvSpPr txBox="1"/>
          <p:nvPr/>
        </p:nvSpPr>
        <p:spPr bwMode="auto">
          <a:xfrm>
            <a:off x="625987" y="4797152"/>
            <a:ext cx="497191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1400" i="1" kern="0" dirty="0" smtClean="0">
                <a:solidFill>
                  <a:schemeClr val="accent2"/>
                </a:solidFill>
                <a:ea typeface="MS PGothic" charset="-128"/>
              </a:rPr>
              <a:t>« </a:t>
            </a:r>
            <a:r>
              <a:rPr lang="fr-BE" sz="1400" kern="0" dirty="0" err="1" smtClean="0">
                <a:solidFill>
                  <a:schemeClr val="accent2"/>
                </a:solidFill>
                <a:ea typeface="MS PGothic" charset="-128"/>
              </a:rPr>
              <a:t>Need</a:t>
            </a:r>
            <a:r>
              <a:rPr lang="fr-BE" sz="1400" kern="0" dirty="0" smtClean="0">
                <a:solidFill>
                  <a:schemeClr val="accent2"/>
                </a:solidFill>
                <a:ea typeface="MS PGothic" charset="-128"/>
              </a:rPr>
              <a:t> to </a:t>
            </a:r>
            <a:r>
              <a:rPr lang="fr-BE" sz="1400" kern="0" dirty="0" err="1" smtClean="0">
                <a:solidFill>
                  <a:schemeClr val="accent2"/>
                </a:solidFill>
                <a:ea typeface="MS PGothic" charset="-128"/>
              </a:rPr>
              <a:t>transform</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our</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economy</a:t>
            </a:r>
            <a:r>
              <a:rPr lang="fr-BE" sz="1400" kern="0" dirty="0" smtClean="0">
                <a:solidFill>
                  <a:schemeClr val="accent2"/>
                </a:solidFill>
                <a:ea typeface="MS PGothic" charset="-128"/>
              </a:rPr>
              <a:t> to </a:t>
            </a:r>
            <a:r>
              <a:rPr lang="fr-BE" sz="1400" kern="0" dirty="0" err="1" smtClean="0">
                <a:solidFill>
                  <a:schemeClr val="accent2"/>
                </a:solidFill>
                <a:ea typeface="MS PGothic" charset="-128"/>
              </a:rPr>
              <a:t>deliver</a:t>
            </a:r>
            <a:r>
              <a:rPr lang="fr-BE" sz="1400" kern="0" dirty="0" smtClean="0">
                <a:solidFill>
                  <a:schemeClr val="accent2"/>
                </a:solidFill>
                <a:ea typeface="MS PGothic" charset="-128"/>
              </a:rPr>
              <a:t> on </a:t>
            </a:r>
            <a:r>
              <a:rPr lang="fr-BE" sz="1400" kern="0" dirty="0" err="1" smtClean="0">
                <a:solidFill>
                  <a:schemeClr val="accent2"/>
                </a:solidFill>
                <a:ea typeface="MS PGothic" charset="-128"/>
              </a:rPr>
              <a:t>environmental</a:t>
            </a:r>
            <a:r>
              <a:rPr lang="fr-BE" sz="1400" kern="0" dirty="0" smtClean="0">
                <a:solidFill>
                  <a:schemeClr val="accent2"/>
                </a:solidFill>
                <a:ea typeface="MS PGothic" charset="-128"/>
              </a:rPr>
              <a:t> and social goals.</a:t>
            </a:r>
          </a:p>
          <a:p>
            <a:pPr algn="ctr"/>
            <a:r>
              <a:rPr lang="fr-BE" sz="1400" kern="0" dirty="0" err="1" smtClean="0">
                <a:solidFill>
                  <a:schemeClr val="accent2"/>
                </a:solidFill>
                <a:ea typeface="MS PGothic" charset="-128"/>
              </a:rPr>
              <a:t>Decoupling</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economic</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growth</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from</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environmental</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degradation</a:t>
            </a:r>
            <a:r>
              <a:rPr lang="fr-BE" sz="1400" kern="0" dirty="0" smtClean="0">
                <a:solidFill>
                  <a:schemeClr val="accent2"/>
                </a:solidFill>
                <a:ea typeface="MS PGothic" charset="-128"/>
              </a:rPr>
              <a:t>.</a:t>
            </a:r>
          </a:p>
          <a:p>
            <a:pPr algn="ctr"/>
            <a:r>
              <a:rPr lang="fr-BE" sz="1400" kern="0" dirty="0" err="1" smtClean="0">
                <a:solidFill>
                  <a:schemeClr val="accent2"/>
                </a:solidFill>
                <a:ea typeface="MS PGothic" charset="-128"/>
              </a:rPr>
              <a:t>Moving</a:t>
            </a:r>
            <a:r>
              <a:rPr lang="fr-BE" sz="1400" kern="0" dirty="0" smtClean="0">
                <a:solidFill>
                  <a:schemeClr val="accent2"/>
                </a:solidFill>
                <a:ea typeface="MS PGothic" charset="-128"/>
              </a:rPr>
              <a:t> to a </a:t>
            </a:r>
            <a:r>
              <a:rPr lang="fr-BE" sz="1400" kern="0" dirty="0" err="1" smtClean="0">
                <a:solidFill>
                  <a:schemeClr val="accent2"/>
                </a:solidFill>
                <a:ea typeface="MS PGothic" charset="-128"/>
              </a:rPr>
              <a:t>greener</a:t>
            </a:r>
            <a:r>
              <a:rPr lang="fr-BE" sz="1400" kern="0" dirty="0" smtClean="0">
                <a:solidFill>
                  <a:schemeClr val="accent2"/>
                </a:solidFill>
                <a:ea typeface="MS PGothic" charset="-128"/>
              </a:rPr>
              <a:t> and more </a:t>
            </a:r>
            <a:r>
              <a:rPr lang="fr-BE" sz="1400" kern="0" dirty="0" err="1" smtClean="0">
                <a:solidFill>
                  <a:schemeClr val="accent2"/>
                </a:solidFill>
                <a:ea typeface="MS PGothic" charset="-128"/>
              </a:rPr>
              <a:t>sustainable</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economy</a:t>
            </a:r>
            <a:r>
              <a:rPr lang="fr-BE" sz="1400" kern="0" dirty="0" smtClean="0">
                <a:solidFill>
                  <a:schemeClr val="accent2"/>
                </a:solidFill>
                <a:ea typeface="MS PGothic" charset="-128"/>
              </a:rPr>
              <a:t> </a:t>
            </a:r>
            <a:r>
              <a:rPr lang="fr-BE" sz="1400" kern="0" dirty="0" err="1" smtClean="0">
                <a:solidFill>
                  <a:schemeClr val="accent2"/>
                </a:solidFill>
                <a:ea typeface="MS PGothic" charset="-128"/>
              </a:rPr>
              <a:t>is</a:t>
            </a:r>
            <a:r>
              <a:rPr lang="fr-BE" sz="1400" kern="0" dirty="0" smtClean="0">
                <a:solidFill>
                  <a:schemeClr val="accent2"/>
                </a:solidFill>
                <a:ea typeface="MS PGothic" charset="-128"/>
              </a:rPr>
              <a:t> good for job </a:t>
            </a:r>
            <a:r>
              <a:rPr lang="fr-BE" sz="1400" kern="0" dirty="0" err="1" smtClean="0">
                <a:solidFill>
                  <a:schemeClr val="accent2"/>
                </a:solidFill>
                <a:ea typeface="MS PGothic" charset="-128"/>
              </a:rPr>
              <a:t>creation</a:t>
            </a:r>
            <a:r>
              <a:rPr lang="fr-BE" sz="1400" kern="0" dirty="0" smtClean="0">
                <a:solidFill>
                  <a:schemeClr val="accent2"/>
                </a:solidFill>
                <a:ea typeface="MS PGothic" charset="-128"/>
              </a:rPr>
              <a:t>, good for people and good for the </a:t>
            </a:r>
            <a:r>
              <a:rPr lang="fr-BE" sz="1400" kern="0" dirty="0" err="1" smtClean="0">
                <a:solidFill>
                  <a:schemeClr val="accent2"/>
                </a:solidFill>
                <a:ea typeface="MS PGothic" charset="-128"/>
              </a:rPr>
              <a:t>planet</a:t>
            </a:r>
            <a:r>
              <a:rPr lang="fr-BE" sz="1400" kern="0" dirty="0" smtClean="0">
                <a:solidFill>
                  <a:schemeClr val="accent2"/>
                </a:solidFill>
                <a:ea typeface="MS PGothic" charset="-128"/>
              </a:rPr>
              <a:t>. »  </a:t>
            </a:r>
          </a:p>
          <a:p>
            <a:pPr algn="ctr"/>
            <a:r>
              <a:rPr lang="fr-BE" sz="1400" u="sng" kern="0" dirty="0" smtClean="0">
                <a:solidFill>
                  <a:schemeClr val="accent2"/>
                </a:solidFill>
                <a:ea typeface="MS PGothic" charset="-128"/>
              </a:rPr>
              <a:t>Frans Timmermans, VP Commission</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7897" y="4869160"/>
            <a:ext cx="3546103" cy="1796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88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339850"/>
            <a:ext cx="8856984" cy="936625"/>
          </a:xfrm>
        </p:spPr>
        <p:txBody>
          <a:bodyPr/>
          <a:lstStyle/>
          <a:p>
            <a:pPr marL="88900" indent="0" algn="ctr"/>
            <a:r>
              <a:rPr lang="en-GB" dirty="0" smtClean="0"/>
              <a:t>Impact of Natural Disasters in Infrastructures</a:t>
            </a:r>
            <a:endParaRPr lang="en-US" dirty="0"/>
          </a:p>
        </p:txBody>
      </p:sp>
      <p:sp>
        <p:nvSpPr>
          <p:cNvPr id="3" name="Content Placeholder 2"/>
          <p:cNvSpPr>
            <a:spLocks noGrp="1"/>
          </p:cNvSpPr>
          <p:nvPr>
            <p:ph idx="1"/>
          </p:nvPr>
        </p:nvSpPr>
        <p:spPr>
          <a:xfrm>
            <a:off x="0" y="2492375"/>
            <a:ext cx="5148064" cy="4065017"/>
          </a:xfrm>
        </p:spPr>
        <p:txBody>
          <a:bodyPr/>
          <a:lstStyle/>
          <a:p>
            <a:pPr algn="just">
              <a:buClr>
                <a:srgbClr val="0F5494"/>
              </a:buClr>
            </a:pPr>
            <a:r>
              <a:rPr lang="en-US" sz="1600" b="1" i="0" dirty="0" smtClean="0"/>
              <a:t>Natural disasters cause direct damage to power generation and transport infrastructure </a:t>
            </a:r>
            <a:r>
              <a:rPr lang="en-US" sz="1600" i="0" dirty="0"/>
              <a:t>costing about </a:t>
            </a:r>
            <a:r>
              <a:rPr lang="en-US" sz="1600" b="1" i="0" dirty="0"/>
              <a:t>USD 18 billion a year </a:t>
            </a:r>
            <a:r>
              <a:rPr lang="en-US" sz="1600" i="0" dirty="0"/>
              <a:t>in </a:t>
            </a:r>
            <a:r>
              <a:rPr lang="en-US" sz="1600" i="0" dirty="0" smtClean="0"/>
              <a:t>low-and </a:t>
            </a:r>
            <a:r>
              <a:rPr lang="en-US" sz="1600" i="0" dirty="0"/>
              <a:t>middle-income countries</a:t>
            </a:r>
            <a:r>
              <a:rPr lang="en-US" sz="1600" i="0" dirty="0" smtClean="0"/>
              <a:t>.</a:t>
            </a:r>
          </a:p>
          <a:p>
            <a:pPr algn="just">
              <a:buClr>
                <a:srgbClr val="0F5494"/>
              </a:buClr>
            </a:pPr>
            <a:endParaRPr lang="en-US" sz="1600" i="0" dirty="0" smtClean="0"/>
          </a:p>
          <a:p>
            <a:pPr algn="just">
              <a:buClr>
                <a:srgbClr val="0F5494"/>
              </a:buClr>
            </a:pPr>
            <a:r>
              <a:rPr lang="en-US" sz="1600" i="0" dirty="0" smtClean="0"/>
              <a:t>Altogether infrastructure </a:t>
            </a:r>
            <a:r>
              <a:rPr lang="en-US" sz="1600" i="0" dirty="0"/>
              <a:t>disruptions impose costs between </a:t>
            </a:r>
            <a:r>
              <a:rPr lang="en-US" sz="1600" b="1" i="0" dirty="0"/>
              <a:t>$391 </a:t>
            </a:r>
            <a:r>
              <a:rPr lang="en-US" sz="1600" b="1" i="0" dirty="0" smtClean="0"/>
              <a:t>and $</a:t>
            </a:r>
            <a:r>
              <a:rPr lang="en-US" sz="1600" b="1" i="0" dirty="0"/>
              <a:t>647 billion a year</a:t>
            </a:r>
            <a:r>
              <a:rPr lang="en-US" sz="1600" i="0" dirty="0"/>
              <a:t> on households and firms in developing countries.</a:t>
            </a:r>
            <a:endParaRPr lang="en-US" sz="1600" i="0" dirty="0" smtClean="0"/>
          </a:p>
          <a:p>
            <a:pPr algn="just">
              <a:buClr>
                <a:srgbClr val="0F5494"/>
              </a:buClr>
            </a:pPr>
            <a:endParaRPr lang="en-US" sz="1600" b="1" i="0" dirty="0" smtClean="0"/>
          </a:p>
          <a:p>
            <a:pPr algn="just">
              <a:buClr>
                <a:srgbClr val="0F5494"/>
              </a:buClr>
            </a:pPr>
            <a:r>
              <a:rPr lang="en-US" sz="1600" b="1" i="0" dirty="0" smtClean="0"/>
              <a:t>Investing </a:t>
            </a:r>
            <a:r>
              <a:rPr lang="en-US" sz="1600" b="1" i="0" dirty="0"/>
              <a:t>in more resilient infrastructure is beneficial </a:t>
            </a:r>
            <a:r>
              <a:rPr lang="en-US" sz="1600" i="0" dirty="0"/>
              <a:t>in 96% of thousands of scenarios exploring possible future socioeconomic and climate trends</a:t>
            </a:r>
            <a:r>
              <a:rPr lang="en-US" sz="1600" i="0" dirty="0" smtClean="0"/>
              <a:t>.</a:t>
            </a:r>
            <a:endParaRPr lang="fr-BE" sz="2000" i="0" dirty="0"/>
          </a:p>
        </p:txBody>
      </p:sp>
      <p:pic>
        <p:nvPicPr>
          <p:cNvPr id="9" name="Picture 8"/>
          <p:cNvPicPr>
            <a:picLocks noChangeAspect="1"/>
          </p:cNvPicPr>
          <p:nvPr/>
        </p:nvPicPr>
        <p:blipFill>
          <a:blip r:embed="rId3"/>
          <a:stretch>
            <a:fillRect/>
          </a:stretch>
        </p:blipFill>
        <p:spPr>
          <a:xfrm>
            <a:off x="284866" y="332656"/>
            <a:ext cx="8522947" cy="493819"/>
          </a:xfrm>
          <a:prstGeom prst="rect">
            <a:avLst/>
          </a:prstGeom>
        </p:spPr>
      </p:pic>
      <p:pic>
        <p:nvPicPr>
          <p:cNvPr id="4" name="Picture 3"/>
          <p:cNvPicPr>
            <a:picLocks noChangeAspect="1"/>
          </p:cNvPicPr>
          <p:nvPr/>
        </p:nvPicPr>
        <p:blipFill>
          <a:blip r:embed="rId4"/>
          <a:stretch>
            <a:fillRect/>
          </a:stretch>
        </p:blipFill>
        <p:spPr>
          <a:xfrm>
            <a:off x="5252778" y="2492375"/>
            <a:ext cx="3368662" cy="4065017"/>
          </a:xfrm>
          <a:prstGeom prst="rect">
            <a:avLst/>
          </a:prstGeom>
        </p:spPr>
      </p:pic>
      <p:sp>
        <p:nvSpPr>
          <p:cNvPr id="5" name="TextBox 4"/>
          <p:cNvSpPr txBox="1"/>
          <p:nvPr/>
        </p:nvSpPr>
        <p:spPr bwMode="auto">
          <a:xfrm>
            <a:off x="6156176" y="6562273"/>
            <a:ext cx="24652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a:r>
              <a:rPr lang="en-GB" sz="1000" kern="0" dirty="0" smtClean="0">
                <a:solidFill>
                  <a:schemeClr val="accent6"/>
                </a:solidFill>
                <a:ea typeface="MS PGothic" charset="-128"/>
              </a:rPr>
              <a:t>From Lifelines Report</a:t>
            </a:r>
            <a:endParaRPr lang="en-US" sz="1000" kern="0" dirty="0" smtClean="0">
              <a:solidFill>
                <a:schemeClr val="accent6"/>
              </a:solidFill>
              <a:ea typeface="MS PGothic" charset="-128"/>
            </a:endParaRPr>
          </a:p>
        </p:txBody>
      </p:sp>
    </p:spTree>
    <p:extLst>
      <p:ext uri="{BB962C8B-B14F-4D97-AF65-F5344CB8AC3E}">
        <p14:creationId xmlns:p14="http://schemas.microsoft.com/office/powerpoint/2010/main" val="269666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6503" y="2257848"/>
            <a:ext cx="2160240" cy="1184407"/>
          </a:xfrm>
          <a:prstGeom prst="rect">
            <a:avLst/>
          </a:prstGeom>
        </p:spPr>
      </p:pic>
      <p:pic>
        <p:nvPicPr>
          <p:cNvPr id="13" name="Bildobjekt 2">
            <a:extLst>
              <a:ext uri="{FF2B5EF4-FFF2-40B4-BE49-F238E27FC236}">
                <a16:creationId xmlns:a16="http://schemas.microsoft.com/office/drawing/2014/main" id="{FC3ED1FB-0830-6445-972D-748EC7C64DE8}"/>
              </a:ext>
            </a:extLst>
          </p:cNvPr>
          <p:cNvPicPr>
            <a:picLocks noChangeAspect="1"/>
          </p:cNvPicPr>
          <p:nvPr/>
        </p:nvPicPr>
        <p:blipFill rotWithShape="1">
          <a:blip r:embed="rId4"/>
          <a:srcRect l="7535" r="7609" b="2332"/>
          <a:stretch/>
        </p:blipFill>
        <p:spPr>
          <a:xfrm>
            <a:off x="3779912" y="1750485"/>
            <a:ext cx="4730521" cy="3749600"/>
          </a:xfrm>
          <a:prstGeom prst="rect">
            <a:avLst/>
          </a:prstGeom>
        </p:spPr>
      </p:pic>
      <p:sp>
        <p:nvSpPr>
          <p:cNvPr id="1945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charset="0"/>
                <a:ea typeface="MS PGothic" charset="-128"/>
              </a:defRPr>
            </a:lvl1pPr>
            <a:lvl2pPr marL="742950" indent="-285750">
              <a:spcBef>
                <a:spcPct val="20000"/>
              </a:spcBef>
              <a:buClr>
                <a:srgbClr val="009FBA"/>
              </a:buClr>
              <a:buChar char="•"/>
              <a:defRPr sz="2000" b="1">
                <a:solidFill>
                  <a:srgbClr val="0F5494"/>
                </a:solidFill>
                <a:latin typeface="Verdana" charset="0"/>
                <a:ea typeface="MS PGothic" charset="-128"/>
              </a:defRPr>
            </a:lvl2pPr>
            <a:lvl3pPr marL="1143000" indent="-228600">
              <a:spcBef>
                <a:spcPct val="20000"/>
              </a:spcBef>
              <a:defRPr sz="1400">
                <a:solidFill>
                  <a:srgbClr val="0F5494"/>
                </a:solidFill>
                <a:latin typeface="Verdana" charset="0"/>
                <a:ea typeface="MS PGothic" charset="-128"/>
              </a:defRPr>
            </a:lvl3pPr>
            <a:lvl4pPr marL="1600200" indent="-228600">
              <a:spcBef>
                <a:spcPct val="20000"/>
              </a:spcBef>
              <a:buChar char="–"/>
              <a:defRPr sz="2000">
                <a:solidFill>
                  <a:schemeClr val="tx1"/>
                </a:solidFill>
                <a:latin typeface="Arial" charset="0"/>
                <a:ea typeface="MS PGothic" charset="-128"/>
              </a:defRPr>
            </a:lvl4pPr>
            <a:lvl5pPr marL="2057400" indent="-228600">
              <a:spcBef>
                <a:spcPct val="20000"/>
              </a:spcBef>
              <a:buChar char="»"/>
              <a:defRPr sz="2000">
                <a:solidFill>
                  <a:schemeClr val="tx1"/>
                </a:solidFill>
                <a:latin typeface="Arial" charset="0"/>
                <a:ea typeface="MS PGothic"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6388-261F-0844-A8DF-50134EEAC4A7}" type="slidenum">
              <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endParaRPr>
          </a:p>
        </p:txBody>
      </p:sp>
      <p:pic>
        <p:nvPicPr>
          <p:cNvPr id="2" name="Picture 1"/>
          <p:cNvPicPr>
            <a:picLocks noChangeAspect="1"/>
          </p:cNvPicPr>
          <p:nvPr/>
        </p:nvPicPr>
        <p:blipFill>
          <a:blip r:embed="rId5"/>
          <a:stretch>
            <a:fillRect/>
          </a:stretch>
        </p:blipFill>
        <p:spPr>
          <a:xfrm>
            <a:off x="484009" y="2276872"/>
            <a:ext cx="1263213" cy="1263213"/>
          </a:xfrm>
          <a:prstGeom prst="rect">
            <a:avLst/>
          </a:prstGeom>
        </p:spPr>
      </p:pic>
      <p:pic>
        <p:nvPicPr>
          <p:cNvPr id="7" name="Imagen 8">
            <a:extLst>
              <a:ext uri="{FF2B5EF4-FFF2-40B4-BE49-F238E27FC236}">
                <a16:creationId xmlns:a16="http://schemas.microsoft.com/office/drawing/2014/main" id="{835FEA7C-968C-B04C-8BF8-A983A730B63E}"/>
              </a:ext>
            </a:extLst>
          </p:cNvPr>
          <p:cNvPicPr>
            <a:picLocks noChangeAspect="1"/>
          </p:cNvPicPr>
          <p:nvPr/>
        </p:nvPicPr>
        <p:blipFill>
          <a:blip r:embed="rId6"/>
          <a:stretch>
            <a:fillRect/>
          </a:stretch>
        </p:blipFill>
        <p:spPr>
          <a:xfrm>
            <a:off x="609600" y="4899157"/>
            <a:ext cx="2070680" cy="828272"/>
          </a:xfrm>
          <a:prstGeom prst="rect">
            <a:avLst/>
          </a:prstGeom>
        </p:spPr>
      </p:pic>
      <p:pic>
        <p:nvPicPr>
          <p:cNvPr id="8" name="Imagen 7">
            <a:extLst>
              <a:ext uri="{FF2B5EF4-FFF2-40B4-BE49-F238E27FC236}">
                <a16:creationId xmlns:a16="http://schemas.microsoft.com/office/drawing/2014/main" id="{D06DDC15-D4E1-F048-B1B9-34C25C2471F7}"/>
              </a:ext>
            </a:extLst>
          </p:cNvPr>
          <p:cNvPicPr>
            <a:picLocks noChangeAspect="1"/>
          </p:cNvPicPr>
          <p:nvPr/>
        </p:nvPicPr>
        <p:blipFill>
          <a:blip r:embed="rId7"/>
          <a:stretch>
            <a:fillRect/>
          </a:stretch>
        </p:blipFill>
        <p:spPr>
          <a:xfrm>
            <a:off x="484009" y="3717032"/>
            <a:ext cx="1561854" cy="1201896"/>
          </a:xfrm>
          <a:prstGeom prst="rect">
            <a:avLst/>
          </a:prstGeom>
        </p:spPr>
      </p:pic>
      <p:sp>
        <p:nvSpPr>
          <p:cNvPr id="3" name="ZoneTexte 2"/>
          <p:cNvSpPr txBox="1"/>
          <p:nvPr/>
        </p:nvSpPr>
        <p:spPr bwMode="auto">
          <a:xfrm>
            <a:off x="179512" y="1232058"/>
            <a:ext cx="88569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2000" kern="0" dirty="0" smtClean="0">
                <a:solidFill>
                  <a:srgbClr val="0F5494"/>
                </a:solidFill>
                <a:ea typeface="MS PGothic" charset="-128"/>
              </a:rPr>
              <a:t>International </a:t>
            </a:r>
            <a:r>
              <a:rPr lang="fr-BE" sz="2000" kern="0" dirty="0" err="1" smtClean="0">
                <a:solidFill>
                  <a:srgbClr val="0F5494"/>
                </a:solidFill>
                <a:ea typeface="MS PGothic" charset="-128"/>
              </a:rPr>
              <a:t>policy</a:t>
            </a:r>
            <a:r>
              <a:rPr lang="fr-BE" sz="2000" kern="0" dirty="0" smtClean="0">
                <a:solidFill>
                  <a:srgbClr val="0F5494"/>
                </a:solidFill>
                <a:ea typeface="MS PGothic" charset="-128"/>
              </a:rPr>
              <a:t> agenda </a:t>
            </a:r>
            <a:r>
              <a:rPr lang="fr-BE" sz="2000" kern="0" dirty="0" smtClean="0">
                <a:solidFill>
                  <a:srgbClr val="0F5494"/>
                </a:solidFill>
                <a:ea typeface="MS PGothic" charset="-128"/>
              </a:rPr>
              <a:t>(I) </a:t>
            </a:r>
            <a:endParaRPr lang="fr-BE" sz="2000" kern="0" dirty="0" smtClean="0">
              <a:solidFill>
                <a:srgbClr val="0F5494"/>
              </a:solidFill>
              <a:ea typeface="MS PGothic" charset="-128"/>
            </a:endParaRPr>
          </a:p>
          <a:p>
            <a:pPr algn="ctr"/>
            <a:r>
              <a:rPr lang="fr-BE" sz="2000" kern="0" dirty="0" err="1" smtClean="0">
                <a:solidFill>
                  <a:srgbClr val="0F5494"/>
                </a:solidFill>
                <a:ea typeface="MS PGothic" charset="-128"/>
              </a:rPr>
              <a:t>SDGs</a:t>
            </a:r>
            <a:r>
              <a:rPr lang="fr-BE" sz="2000" kern="0" dirty="0" smtClean="0">
                <a:solidFill>
                  <a:srgbClr val="0F5494"/>
                </a:solidFill>
                <a:ea typeface="MS PGothic" charset="-128"/>
              </a:rPr>
              <a:t> and </a:t>
            </a:r>
            <a:r>
              <a:rPr lang="fr-BE" sz="2000" kern="0" dirty="0" err="1" smtClean="0">
                <a:solidFill>
                  <a:srgbClr val="0F5494"/>
                </a:solidFill>
                <a:ea typeface="MS PGothic" charset="-128"/>
              </a:rPr>
              <a:t>environmental</a:t>
            </a:r>
            <a:r>
              <a:rPr lang="fr-BE" sz="2000" kern="0" dirty="0" smtClean="0">
                <a:solidFill>
                  <a:srgbClr val="0F5494"/>
                </a:solidFill>
                <a:ea typeface="MS PGothic" charset="-128"/>
              </a:rPr>
              <a:t> </a:t>
            </a:r>
            <a:r>
              <a:rPr lang="fr-BE" sz="2000" kern="0" dirty="0" err="1" smtClean="0">
                <a:solidFill>
                  <a:srgbClr val="0F5494"/>
                </a:solidFill>
                <a:ea typeface="MS PGothic" charset="-128"/>
              </a:rPr>
              <a:t>agreements</a:t>
            </a:r>
            <a:endParaRPr lang="fr-BE" sz="2000" kern="0" dirty="0" smtClean="0">
              <a:solidFill>
                <a:srgbClr val="0F5494"/>
              </a:solidFill>
              <a:ea typeface="MS PGothic" charset="-128"/>
            </a:endParaRPr>
          </a:p>
        </p:txBody>
      </p:sp>
      <p:sp>
        <p:nvSpPr>
          <p:cNvPr id="12" name="Content Placeholder 2"/>
          <p:cNvSpPr>
            <a:spLocks noGrp="1"/>
          </p:cNvSpPr>
          <p:nvPr>
            <p:ph idx="1"/>
          </p:nvPr>
        </p:nvSpPr>
        <p:spPr>
          <a:xfrm>
            <a:off x="2483768" y="5072146"/>
            <a:ext cx="6336704" cy="1525206"/>
          </a:xfrm>
        </p:spPr>
        <p:txBody>
          <a:bodyPr/>
          <a:lstStyle/>
          <a:p>
            <a:r>
              <a:rPr lang="fr-BE" sz="1400" b="1" i="0" cap="all" dirty="0" smtClean="0">
                <a:solidFill>
                  <a:schemeClr val="tx1"/>
                </a:solidFill>
              </a:rPr>
              <a:t>SDG 9.1: </a:t>
            </a:r>
            <a:r>
              <a:rPr lang="fr-BE" sz="1400" i="0" dirty="0" err="1" smtClean="0">
                <a:solidFill>
                  <a:schemeClr val="tx1"/>
                </a:solidFill>
              </a:rPr>
              <a:t>Develop</a:t>
            </a:r>
            <a:r>
              <a:rPr lang="fr-BE" sz="1400" i="0" dirty="0" smtClean="0">
                <a:solidFill>
                  <a:schemeClr val="tx1"/>
                </a:solidFill>
              </a:rPr>
              <a:t> </a:t>
            </a:r>
            <a:r>
              <a:rPr lang="fr-BE" sz="1400" i="0" dirty="0" err="1">
                <a:solidFill>
                  <a:schemeClr val="tx1"/>
                </a:solidFill>
              </a:rPr>
              <a:t>quality</a:t>
            </a:r>
            <a:r>
              <a:rPr lang="fr-BE" sz="1400" i="0" dirty="0">
                <a:solidFill>
                  <a:schemeClr val="tx1"/>
                </a:solidFill>
              </a:rPr>
              <a:t>, </a:t>
            </a:r>
            <a:r>
              <a:rPr lang="fr-BE" sz="1400" i="0" dirty="0" err="1">
                <a:solidFill>
                  <a:schemeClr val="tx1"/>
                </a:solidFill>
              </a:rPr>
              <a:t>reliable</a:t>
            </a:r>
            <a:r>
              <a:rPr lang="fr-BE" sz="1400" i="0" dirty="0">
                <a:solidFill>
                  <a:schemeClr val="tx1"/>
                </a:solidFill>
              </a:rPr>
              <a:t>, </a:t>
            </a:r>
            <a:r>
              <a:rPr lang="fr-BE" sz="1400" i="0" dirty="0" err="1">
                <a:solidFill>
                  <a:schemeClr val="tx1"/>
                </a:solidFill>
              </a:rPr>
              <a:t>sustainable</a:t>
            </a:r>
            <a:r>
              <a:rPr lang="fr-BE" sz="1400" i="0" dirty="0">
                <a:solidFill>
                  <a:schemeClr val="tx1"/>
                </a:solidFill>
              </a:rPr>
              <a:t> and </a:t>
            </a:r>
            <a:r>
              <a:rPr lang="fr-BE" sz="1400" i="0" dirty="0" err="1">
                <a:solidFill>
                  <a:schemeClr val="tx1"/>
                </a:solidFill>
              </a:rPr>
              <a:t>resilient</a:t>
            </a:r>
            <a:r>
              <a:rPr lang="fr-BE" sz="1400" i="0" dirty="0">
                <a:solidFill>
                  <a:schemeClr val="tx1"/>
                </a:solidFill>
              </a:rPr>
              <a:t> </a:t>
            </a:r>
            <a:r>
              <a:rPr lang="fr-BE" sz="1400" i="0" dirty="0" smtClean="0">
                <a:solidFill>
                  <a:schemeClr val="tx1"/>
                </a:solidFill>
              </a:rPr>
              <a:t>infrastructure (..)</a:t>
            </a:r>
          </a:p>
          <a:p>
            <a:r>
              <a:rPr lang="fr-BE" sz="1400" b="1" i="0" cap="all" dirty="0" smtClean="0">
                <a:solidFill>
                  <a:schemeClr val="tx1"/>
                </a:solidFill>
              </a:rPr>
              <a:t>SDG 9.4: </a:t>
            </a:r>
            <a:r>
              <a:rPr lang="fr-BE" sz="1400" i="0" dirty="0" smtClean="0">
                <a:solidFill>
                  <a:schemeClr val="tx1"/>
                </a:solidFill>
              </a:rPr>
              <a:t>By </a:t>
            </a:r>
            <a:r>
              <a:rPr lang="fr-BE" sz="1400" i="0" dirty="0">
                <a:solidFill>
                  <a:schemeClr val="tx1"/>
                </a:solidFill>
              </a:rPr>
              <a:t>2030, upgrade infrastructure and </a:t>
            </a:r>
            <a:r>
              <a:rPr lang="fr-BE" sz="1400" i="0" dirty="0" err="1">
                <a:solidFill>
                  <a:schemeClr val="tx1"/>
                </a:solidFill>
              </a:rPr>
              <a:t>retrofit</a:t>
            </a:r>
            <a:r>
              <a:rPr lang="fr-BE" sz="1400" i="0" dirty="0">
                <a:solidFill>
                  <a:schemeClr val="tx1"/>
                </a:solidFill>
              </a:rPr>
              <a:t> industries to </a:t>
            </a:r>
            <a:r>
              <a:rPr lang="fr-BE" sz="1400" i="0" dirty="0" err="1">
                <a:solidFill>
                  <a:schemeClr val="tx1"/>
                </a:solidFill>
              </a:rPr>
              <a:t>make</a:t>
            </a:r>
            <a:r>
              <a:rPr lang="fr-BE" sz="1400" i="0" dirty="0">
                <a:solidFill>
                  <a:schemeClr val="tx1"/>
                </a:solidFill>
              </a:rPr>
              <a:t> </a:t>
            </a:r>
            <a:r>
              <a:rPr lang="fr-BE" sz="1400" i="0" dirty="0" err="1">
                <a:solidFill>
                  <a:schemeClr val="tx1"/>
                </a:solidFill>
              </a:rPr>
              <a:t>them</a:t>
            </a:r>
            <a:r>
              <a:rPr lang="fr-BE" sz="1400" i="0" dirty="0">
                <a:solidFill>
                  <a:schemeClr val="tx1"/>
                </a:solidFill>
              </a:rPr>
              <a:t> </a:t>
            </a:r>
            <a:r>
              <a:rPr lang="fr-BE" sz="1400" i="0" dirty="0" err="1">
                <a:solidFill>
                  <a:schemeClr val="tx1"/>
                </a:solidFill>
              </a:rPr>
              <a:t>sustainable</a:t>
            </a:r>
            <a:r>
              <a:rPr lang="fr-BE" sz="1400" i="0" dirty="0">
                <a:solidFill>
                  <a:schemeClr val="tx1"/>
                </a:solidFill>
              </a:rPr>
              <a:t>, </a:t>
            </a:r>
            <a:r>
              <a:rPr lang="fr-BE" sz="1400" i="0" dirty="0" err="1">
                <a:solidFill>
                  <a:schemeClr val="tx1"/>
                </a:solidFill>
              </a:rPr>
              <a:t>with</a:t>
            </a:r>
            <a:r>
              <a:rPr lang="fr-BE" sz="1400" i="0" dirty="0">
                <a:solidFill>
                  <a:schemeClr val="tx1"/>
                </a:solidFill>
              </a:rPr>
              <a:t> </a:t>
            </a:r>
            <a:r>
              <a:rPr lang="fr-BE" sz="1400" i="0" dirty="0" err="1">
                <a:solidFill>
                  <a:schemeClr val="tx1"/>
                </a:solidFill>
              </a:rPr>
              <a:t>increased</a:t>
            </a:r>
            <a:r>
              <a:rPr lang="fr-BE" sz="1400" i="0" dirty="0">
                <a:solidFill>
                  <a:schemeClr val="tx1"/>
                </a:solidFill>
              </a:rPr>
              <a:t> </a:t>
            </a:r>
            <a:r>
              <a:rPr lang="fr-BE" sz="1400" i="0" dirty="0" err="1">
                <a:solidFill>
                  <a:schemeClr val="tx1"/>
                </a:solidFill>
              </a:rPr>
              <a:t>resource</a:t>
            </a:r>
            <a:r>
              <a:rPr lang="fr-BE" sz="1400" i="0" dirty="0">
                <a:solidFill>
                  <a:schemeClr val="tx1"/>
                </a:solidFill>
              </a:rPr>
              <a:t>-use </a:t>
            </a:r>
            <a:r>
              <a:rPr lang="fr-BE" sz="1400" i="0" dirty="0" err="1">
                <a:solidFill>
                  <a:schemeClr val="tx1"/>
                </a:solidFill>
              </a:rPr>
              <a:t>efficiency</a:t>
            </a:r>
            <a:r>
              <a:rPr lang="fr-BE" sz="1400" i="0" dirty="0">
                <a:solidFill>
                  <a:schemeClr val="tx1"/>
                </a:solidFill>
              </a:rPr>
              <a:t> and </a:t>
            </a:r>
            <a:r>
              <a:rPr lang="fr-BE" sz="1400" i="0" dirty="0" err="1">
                <a:solidFill>
                  <a:schemeClr val="tx1"/>
                </a:solidFill>
              </a:rPr>
              <a:t>greater</a:t>
            </a:r>
            <a:r>
              <a:rPr lang="fr-BE" sz="1400" i="0" dirty="0">
                <a:solidFill>
                  <a:schemeClr val="tx1"/>
                </a:solidFill>
              </a:rPr>
              <a:t> adoption of clean and </a:t>
            </a:r>
            <a:r>
              <a:rPr lang="fr-BE" sz="1400" i="0" dirty="0" err="1">
                <a:solidFill>
                  <a:schemeClr val="tx1"/>
                </a:solidFill>
              </a:rPr>
              <a:t>environmentally</a:t>
            </a:r>
            <a:r>
              <a:rPr lang="fr-BE" sz="1400" i="0" dirty="0">
                <a:solidFill>
                  <a:schemeClr val="tx1"/>
                </a:solidFill>
              </a:rPr>
              <a:t> </a:t>
            </a:r>
            <a:r>
              <a:rPr lang="fr-BE" sz="1400" i="0" dirty="0" err="1">
                <a:solidFill>
                  <a:schemeClr val="tx1"/>
                </a:solidFill>
              </a:rPr>
              <a:t>sound</a:t>
            </a:r>
            <a:r>
              <a:rPr lang="fr-BE" sz="1400" i="0" dirty="0">
                <a:solidFill>
                  <a:schemeClr val="tx1"/>
                </a:solidFill>
              </a:rPr>
              <a:t> technologies and </a:t>
            </a:r>
            <a:r>
              <a:rPr lang="fr-BE" sz="1400" i="0" dirty="0" err="1">
                <a:solidFill>
                  <a:schemeClr val="tx1"/>
                </a:solidFill>
              </a:rPr>
              <a:t>industrial</a:t>
            </a:r>
            <a:r>
              <a:rPr lang="fr-BE" sz="1400" i="0" dirty="0">
                <a:solidFill>
                  <a:schemeClr val="tx1"/>
                </a:solidFill>
              </a:rPr>
              <a:t> </a:t>
            </a:r>
            <a:r>
              <a:rPr lang="fr-BE" sz="1400" i="0" dirty="0" err="1">
                <a:solidFill>
                  <a:schemeClr val="tx1"/>
                </a:solidFill>
              </a:rPr>
              <a:t>processes</a:t>
            </a:r>
            <a:endParaRPr lang="fr-BE" sz="1400" i="0" dirty="0" smtClean="0">
              <a:solidFill>
                <a:schemeClr val="tx1"/>
              </a:solidFill>
            </a:endParaRPr>
          </a:p>
        </p:txBody>
      </p:sp>
    </p:spTree>
    <p:extLst>
      <p:ext uri="{BB962C8B-B14F-4D97-AF65-F5344CB8AC3E}">
        <p14:creationId xmlns:p14="http://schemas.microsoft.com/office/powerpoint/2010/main" val="269863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6231"/>
            <a:ext cx="8229600" cy="936625"/>
          </a:xfrm>
        </p:spPr>
        <p:txBody>
          <a:bodyPr/>
          <a:lstStyle/>
          <a:p>
            <a:pPr algn="ctr"/>
            <a:r>
              <a:rPr lang="en-IE" sz="2000" dirty="0" smtClean="0"/>
              <a:t>International policy agenda (II) - The </a:t>
            </a:r>
            <a:r>
              <a:rPr lang="en-IE" sz="2000" dirty="0" smtClean="0"/>
              <a:t>Paris Agreement</a:t>
            </a:r>
            <a:endParaRPr lang="fr-BE" sz="2000" dirty="0"/>
          </a:p>
        </p:txBody>
      </p:sp>
      <p:sp>
        <p:nvSpPr>
          <p:cNvPr id="3" name="Content Placeholder 2"/>
          <p:cNvSpPr>
            <a:spLocks noGrp="1"/>
          </p:cNvSpPr>
          <p:nvPr>
            <p:ph idx="1"/>
          </p:nvPr>
        </p:nvSpPr>
        <p:spPr>
          <a:xfrm>
            <a:off x="4788024" y="2132856"/>
            <a:ext cx="3693096" cy="4248472"/>
          </a:xfrm>
        </p:spPr>
        <p:txBody>
          <a:bodyPr/>
          <a:lstStyle/>
          <a:p>
            <a:pPr marL="361950" lvl="1" indent="-361950" algn="just">
              <a:spcBef>
                <a:spcPct val="0"/>
              </a:spcBef>
              <a:spcAft>
                <a:spcPct val="40000"/>
              </a:spcAft>
              <a:buClr>
                <a:srgbClr val="0F5494"/>
              </a:buClr>
            </a:pPr>
            <a:r>
              <a:rPr lang="en-US" sz="1600" b="0" dirty="0">
                <a:cs typeface="Verdana"/>
              </a:rPr>
              <a:t>Global multilateral agreement with largest coverage (187/197)</a:t>
            </a:r>
          </a:p>
          <a:p>
            <a:pPr marL="361950" lvl="1" indent="-361950" algn="just">
              <a:spcBef>
                <a:spcPct val="0"/>
              </a:spcBef>
              <a:spcAft>
                <a:spcPct val="40000"/>
              </a:spcAft>
              <a:buClr>
                <a:srgbClr val="0F5494"/>
              </a:buClr>
            </a:pPr>
            <a:r>
              <a:rPr lang="en-US" sz="1600" b="0" dirty="0" smtClean="0">
                <a:cs typeface="Verdana"/>
              </a:rPr>
              <a:t>Main </a:t>
            </a:r>
            <a:r>
              <a:rPr lang="en-US" sz="1600" b="0" dirty="0" smtClean="0">
                <a:cs typeface="Verdana"/>
              </a:rPr>
              <a:t>target: limit </a:t>
            </a:r>
            <a:r>
              <a:rPr lang="en-US" sz="1600" b="0" dirty="0">
                <a:cs typeface="Verdana"/>
              </a:rPr>
              <a:t>the increase in world temperature to 2 °C, from the </a:t>
            </a:r>
            <a:r>
              <a:rPr lang="en-US" sz="1600" b="0" dirty="0" smtClean="0">
                <a:cs typeface="Verdana"/>
              </a:rPr>
              <a:t>pre-industrial era and pursue efforts to go even </a:t>
            </a:r>
            <a:r>
              <a:rPr lang="en-US" sz="1600" b="0" dirty="0">
                <a:cs typeface="Verdana"/>
              </a:rPr>
              <a:t>further to </a:t>
            </a:r>
            <a:r>
              <a:rPr lang="en-US" sz="1600" b="0" dirty="0" smtClean="0">
                <a:cs typeface="Verdana"/>
              </a:rPr>
              <a:t>1.5</a:t>
            </a:r>
            <a:r>
              <a:rPr lang="en-US" sz="1600" b="0" dirty="0">
                <a:cs typeface="Verdana"/>
              </a:rPr>
              <a:t> </a:t>
            </a:r>
            <a:r>
              <a:rPr lang="en-US" sz="1600" b="0" dirty="0" smtClean="0">
                <a:cs typeface="Verdana"/>
              </a:rPr>
              <a:t>° C.</a:t>
            </a:r>
            <a:endParaRPr lang="en-US" sz="1600" b="0" dirty="0">
              <a:cs typeface="Verdana"/>
            </a:endParaRPr>
          </a:p>
          <a:p>
            <a:pPr marL="361950" lvl="1" indent="-361950" algn="just">
              <a:spcBef>
                <a:spcPct val="0"/>
              </a:spcBef>
              <a:spcAft>
                <a:spcPct val="40000"/>
              </a:spcAft>
              <a:buClr>
                <a:srgbClr val="0F5494"/>
              </a:buClr>
            </a:pPr>
            <a:r>
              <a:rPr lang="en-IE" sz="1600" b="0" dirty="0" smtClean="0">
                <a:cs typeface="Verdana"/>
              </a:rPr>
              <a:t>Art.8 </a:t>
            </a:r>
            <a:r>
              <a:rPr lang="en-IE" sz="1600" b="0" dirty="0">
                <a:cs typeface="Verdana"/>
              </a:rPr>
              <a:t>of the Paris Agreement </a:t>
            </a:r>
            <a:r>
              <a:rPr lang="en-IE" sz="1600" b="0" dirty="0" smtClean="0">
                <a:cs typeface="Verdana"/>
              </a:rPr>
              <a:t>recognizes </a:t>
            </a:r>
            <a:r>
              <a:rPr lang="en-US" sz="1600" b="0" dirty="0">
                <a:cs typeface="Verdana"/>
              </a:rPr>
              <a:t>the importance of “averting, minimizing and addressing loss and damage associated with the adverse effects of climate change, including extreme weather events”.</a:t>
            </a:r>
            <a:endParaRPr lang="fr-BE" sz="1600" b="0" dirty="0">
              <a:cs typeface="Verdana"/>
            </a:endParaRPr>
          </a:p>
        </p:txBody>
      </p:sp>
      <p:sp>
        <p:nvSpPr>
          <p:cNvPr id="4" name="Slide Number Placeholder 3"/>
          <p:cNvSpPr>
            <a:spLocks noGrp="1"/>
          </p:cNvSpPr>
          <p:nvPr>
            <p:ph type="sldNum" sz="quarter" idx="12"/>
          </p:nvPr>
        </p:nvSpPr>
        <p:spPr/>
        <p:txBody>
          <a:bodyPr/>
          <a:lstStyle/>
          <a:p>
            <a:pPr>
              <a:defRPr/>
            </a:pPr>
            <a:fld id="{3839187B-0BD1-4BBE-BEA7-010AD5111062}" type="slidenum">
              <a:rPr lang="en-GB" noProof="0" smtClean="0"/>
              <a:pPr>
                <a:defRPr/>
              </a:pPr>
              <a:t>13</a:t>
            </a:fld>
            <a:endParaRPr lang="en-GB" noProof="0" dirty="0"/>
          </a:p>
        </p:txBody>
      </p:sp>
      <p:pic>
        <p:nvPicPr>
          <p:cNvPr id="5" name="Picture 4"/>
          <p:cNvPicPr>
            <a:picLocks noChangeAspect="1"/>
          </p:cNvPicPr>
          <p:nvPr/>
        </p:nvPicPr>
        <p:blipFill>
          <a:blip r:embed="rId3"/>
          <a:stretch>
            <a:fillRect/>
          </a:stretch>
        </p:blipFill>
        <p:spPr>
          <a:xfrm>
            <a:off x="971600" y="2428094"/>
            <a:ext cx="2987369" cy="38856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36806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172564"/>
            <a:ext cx="8229600" cy="936625"/>
          </a:xfrm>
        </p:spPr>
        <p:txBody>
          <a:bodyPr/>
          <a:lstStyle/>
          <a:p>
            <a:pPr algn="ctr"/>
            <a:r>
              <a:rPr lang="en-IE" sz="2000" dirty="0" smtClean="0"/>
              <a:t>International policy agenda (III)</a:t>
            </a:r>
            <a:br>
              <a:rPr lang="en-IE" sz="2000" dirty="0" smtClean="0"/>
            </a:br>
            <a:r>
              <a:rPr lang="en-IE" sz="2000" dirty="0" smtClean="0"/>
              <a:t>The </a:t>
            </a:r>
            <a:r>
              <a:rPr lang="en-IE" sz="2000" dirty="0" smtClean="0"/>
              <a:t>Sendai Framework on Disaster Risk Reduction</a:t>
            </a:r>
            <a:endParaRPr lang="fr-BE" sz="2000" dirty="0"/>
          </a:p>
        </p:txBody>
      </p:sp>
      <p:sp>
        <p:nvSpPr>
          <p:cNvPr id="3" name="Content Placeholder 2"/>
          <p:cNvSpPr>
            <a:spLocks noGrp="1"/>
          </p:cNvSpPr>
          <p:nvPr>
            <p:ph idx="1"/>
          </p:nvPr>
        </p:nvSpPr>
        <p:spPr>
          <a:xfrm>
            <a:off x="-3132856" y="1484784"/>
            <a:ext cx="4701208" cy="4332082"/>
          </a:xfrm>
        </p:spPr>
        <p:txBody>
          <a:bodyPr/>
          <a:lstStyle/>
          <a:p>
            <a:endParaRPr lang="en-IE" dirty="0" smtClean="0"/>
          </a:p>
          <a:p>
            <a:pPr algn="just"/>
            <a:endParaRPr lang="en-US" sz="1800" i="0" dirty="0" smtClean="0"/>
          </a:p>
        </p:txBody>
      </p:sp>
      <p:sp>
        <p:nvSpPr>
          <p:cNvPr id="4" name="Slide Number Placeholder 3"/>
          <p:cNvSpPr>
            <a:spLocks noGrp="1"/>
          </p:cNvSpPr>
          <p:nvPr>
            <p:ph type="sldNum" sz="quarter" idx="12"/>
          </p:nvPr>
        </p:nvSpPr>
        <p:spPr/>
        <p:txBody>
          <a:bodyPr/>
          <a:lstStyle/>
          <a:p>
            <a:pPr>
              <a:defRPr/>
            </a:pPr>
            <a:fld id="{3839187B-0BD1-4BBE-BEA7-010AD5111062}" type="slidenum">
              <a:rPr lang="en-GB" noProof="0" smtClean="0"/>
              <a:pPr>
                <a:defRPr/>
              </a:pPr>
              <a:t>14</a:t>
            </a:fld>
            <a:endParaRPr lang="en-GB" noProof="0" dirty="0"/>
          </a:p>
        </p:txBody>
      </p:sp>
      <p:pic>
        <p:nvPicPr>
          <p:cNvPr id="5" name="Picture 4"/>
          <p:cNvPicPr>
            <a:picLocks noChangeAspect="1"/>
          </p:cNvPicPr>
          <p:nvPr/>
        </p:nvPicPr>
        <p:blipFill>
          <a:blip r:embed="rId3"/>
          <a:stretch>
            <a:fillRect/>
          </a:stretch>
        </p:blipFill>
        <p:spPr>
          <a:xfrm>
            <a:off x="1016403" y="2216482"/>
            <a:ext cx="2835517" cy="4028743"/>
          </a:xfrm>
          <a:prstGeom prst="rect">
            <a:avLst/>
          </a:prstGeom>
        </p:spPr>
      </p:pic>
      <p:pic>
        <p:nvPicPr>
          <p:cNvPr id="6" name="Content Placeholder 5">
            <a:extLst>
              <a:ext uri="{FF2B5EF4-FFF2-40B4-BE49-F238E27FC236}">
                <a16:creationId xmlns:a16="http://schemas.microsoft.com/office/drawing/2014/main" id="{65667FD0-0B03-4AED-BCF1-C35877FE46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8104" y="2132856"/>
            <a:ext cx="2147053" cy="3096344"/>
          </a:xfrm>
          <a:prstGeom prst="rect">
            <a:avLst/>
          </a:prstGeom>
        </p:spPr>
      </p:pic>
      <p:sp>
        <p:nvSpPr>
          <p:cNvPr id="8" name="TextBox 7"/>
          <p:cNvSpPr txBox="1"/>
          <p:nvPr/>
        </p:nvSpPr>
        <p:spPr bwMode="auto">
          <a:xfrm>
            <a:off x="4716016" y="5373613"/>
            <a:ext cx="39707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en-US" sz="1200" b="0" dirty="0">
                <a:solidFill>
                  <a:schemeClr val="tx1"/>
                </a:solidFill>
                <a:latin typeface="Arial" charset="0"/>
              </a:rPr>
              <a:t>(d) Substantially reduce disaster damage to critical infrastructure and disruption of basic services, among them health and educational facilities, including through developing their resilience by 2030.</a:t>
            </a:r>
            <a:br>
              <a:rPr lang="en-US" sz="1200" b="0" dirty="0">
                <a:solidFill>
                  <a:schemeClr val="tx1"/>
                </a:solidFill>
                <a:latin typeface="Arial" charset="0"/>
              </a:rPr>
            </a:br>
            <a:endParaRPr lang="en-US" sz="1200" kern="0" dirty="0" smtClean="0">
              <a:solidFill>
                <a:srgbClr val="7030A0"/>
              </a:solidFill>
              <a:ea typeface="MS PGothic" charset="-128"/>
            </a:endParaRPr>
          </a:p>
        </p:txBody>
      </p:sp>
      <p:sp>
        <p:nvSpPr>
          <p:cNvPr id="9" name="Oval 8"/>
          <p:cNvSpPr/>
          <p:nvPr/>
        </p:nvSpPr>
        <p:spPr bwMode="auto">
          <a:xfrm>
            <a:off x="4510088" y="5229200"/>
            <a:ext cx="4176712" cy="360437"/>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F5494"/>
              </a:solidFill>
              <a:effectLst/>
              <a:latin typeface="Verdana" pitchFamily="34" charset="0"/>
            </a:endParaRPr>
          </a:p>
        </p:txBody>
      </p:sp>
      <p:sp>
        <p:nvSpPr>
          <p:cNvPr id="10" name="Rounded Rectangle 9"/>
          <p:cNvSpPr/>
          <p:nvPr/>
        </p:nvSpPr>
        <p:spPr bwMode="auto">
          <a:xfrm>
            <a:off x="4716016" y="5300811"/>
            <a:ext cx="3950344" cy="1008509"/>
          </a:xfrm>
          <a:prstGeom prst="roundRect">
            <a:avLst/>
          </a:prstGeom>
          <a:noFill/>
          <a:ln>
            <a:solidFill>
              <a:schemeClr val="accent6"/>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F5494"/>
              </a:solidFill>
              <a:effectLst/>
              <a:latin typeface="Verdana" pitchFamily="34" charset="0"/>
            </a:endParaRPr>
          </a:p>
        </p:txBody>
      </p:sp>
      <p:sp>
        <p:nvSpPr>
          <p:cNvPr id="11" name="Rounded Rectangle 10"/>
          <p:cNvSpPr/>
          <p:nvPr/>
        </p:nvSpPr>
        <p:spPr bwMode="auto">
          <a:xfrm>
            <a:off x="5364088" y="3717032"/>
            <a:ext cx="2520280" cy="468250"/>
          </a:xfrm>
          <a:prstGeom prst="roundRect">
            <a:avLst/>
          </a:prstGeom>
          <a:noFill/>
          <a:ln>
            <a:solidFill>
              <a:schemeClr val="accent6"/>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79979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2656"/>
            <a:ext cx="9144000" cy="936625"/>
          </a:xfrm>
        </p:spPr>
        <p:txBody>
          <a:bodyPr/>
          <a:lstStyle/>
          <a:p>
            <a:pPr algn="ctr"/>
            <a:r>
              <a:rPr lang="fr-BE" sz="2800" dirty="0" smtClean="0"/>
              <a:t>	EU </a:t>
            </a:r>
            <a:r>
              <a:rPr lang="fr-BE" sz="2800" dirty="0" err="1" smtClean="0"/>
              <a:t>policy</a:t>
            </a:r>
            <a:r>
              <a:rPr lang="fr-BE" sz="2800" dirty="0" smtClean="0"/>
              <a:t> </a:t>
            </a:r>
            <a:r>
              <a:rPr lang="fr-BE" sz="2800" dirty="0" err="1" smtClean="0"/>
              <a:t>commitments</a:t>
            </a:r>
            <a:r>
              <a:rPr lang="fr-BE" sz="2800" dirty="0" smtClean="0"/>
              <a:t> - </a:t>
            </a:r>
            <a:r>
              <a:rPr lang="fr-BE" sz="2800" dirty="0" smtClean="0"/>
              <a:t>a </a:t>
            </a:r>
            <a:r>
              <a:rPr lang="fr-BE" sz="2800" dirty="0" err="1" smtClean="0"/>
              <a:t>strong</a:t>
            </a:r>
            <a:r>
              <a:rPr lang="fr-BE" sz="2800" dirty="0" smtClean="0"/>
              <a:t> mandate for </a:t>
            </a:r>
            <a:r>
              <a:rPr lang="fr-BE" sz="2800" dirty="0" err="1" smtClean="0"/>
              <a:t>greening</a:t>
            </a:r>
            <a:r>
              <a:rPr lang="fr-BE" sz="2800" dirty="0" smtClean="0"/>
              <a:t> the infrastructure agenda</a:t>
            </a:r>
            <a:endParaRPr lang="en-GB" sz="2800" dirty="0"/>
          </a:p>
        </p:txBody>
      </p:sp>
      <p:sp>
        <p:nvSpPr>
          <p:cNvPr id="3" name="Content Placeholder 2"/>
          <p:cNvSpPr>
            <a:spLocks noGrp="1"/>
          </p:cNvSpPr>
          <p:nvPr>
            <p:ph idx="1"/>
          </p:nvPr>
        </p:nvSpPr>
        <p:spPr>
          <a:xfrm>
            <a:off x="323528" y="1628800"/>
            <a:ext cx="8229600" cy="3633788"/>
          </a:xfrm>
        </p:spPr>
        <p:txBody>
          <a:bodyPr/>
          <a:lstStyle/>
          <a:p>
            <a:r>
              <a:rPr lang="fr-BE" b="1" i="0" dirty="0" smtClean="0">
                <a:latin typeface="+mj-lt"/>
              </a:rPr>
              <a:t>EU </a:t>
            </a:r>
            <a:r>
              <a:rPr lang="fr-BE" b="1" i="0" dirty="0" err="1" smtClean="0">
                <a:latin typeface="+mj-lt"/>
              </a:rPr>
              <a:t>Treaty</a:t>
            </a:r>
            <a:r>
              <a:rPr lang="fr-BE" b="1" i="0" dirty="0" smtClean="0">
                <a:latin typeface="+mj-lt"/>
              </a:rPr>
              <a:t> – art 11: </a:t>
            </a:r>
          </a:p>
          <a:p>
            <a:pPr marL="400050" lvl="1" indent="0">
              <a:buNone/>
            </a:pPr>
            <a:r>
              <a:rPr lang="en-US" sz="1500" b="0" i="1" dirty="0" smtClean="0">
                <a:solidFill>
                  <a:schemeClr val="tx1"/>
                </a:solidFill>
                <a:latin typeface="+mj-lt"/>
              </a:rPr>
              <a:t>Art 11: “Environmental </a:t>
            </a:r>
            <a:r>
              <a:rPr lang="en-US" sz="1500" b="0" i="1" dirty="0">
                <a:solidFill>
                  <a:schemeClr val="tx1"/>
                </a:solidFill>
                <a:latin typeface="+mj-lt"/>
              </a:rPr>
              <a:t>protection requirements must be integrated into the definition and implementation of the Union policies and activities, in particular with a view to promoting sustainable development</a:t>
            </a:r>
            <a:r>
              <a:rPr lang="en-US" sz="1500" b="0" i="1" dirty="0" smtClean="0">
                <a:solidFill>
                  <a:schemeClr val="tx1"/>
                </a:solidFill>
                <a:latin typeface="+mj-lt"/>
              </a:rPr>
              <a:t>.”</a:t>
            </a:r>
            <a:endParaRPr lang="en-US" sz="1500" b="0" i="1" dirty="0">
              <a:solidFill>
                <a:schemeClr val="tx1"/>
              </a:solidFill>
              <a:latin typeface="+mj-lt"/>
            </a:endParaRPr>
          </a:p>
          <a:p>
            <a:r>
              <a:rPr lang="fr-BE" b="1" i="0" dirty="0" err="1" smtClean="0">
                <a:latin typeface="+mj-lt"/>
              </a:rPr>
              <a:t>European</a:t>
            </a:r>
            <a:r>
              <a:rPr lang="fr-BE" b="1" i="0" dirty="0" smtClean="0">
                <a:latin typeface="+mj-lt"/>
              </a:rPr>
              <a:t> Consensus:</a:t>
            </a:r>
          </a:p>
          <a:p>
            <a:pPr marL="400050" lvl="1" indent="0">
              <a:buNone/>
            </a:pPr>
            <a:endParaRPr lang="fr-BE" sz="1500" b="0" dirty="0" smtClean="0">
              <a:solidFill>
                <a:schemeClr val="tx1"/>
              </a:solidFill>
              <a:latin typeface="+mj-lt"/>
            </a:endParaRPr>
          </a:p>
          <a:p>
            <a:pPr marL="400050" lvl="1" indent="0">
              <a:buNone/>
            </a:pPr>
            <a:r>
              <a:rPr lang="fr-BE" sz="1500" u="sng" dirty="0" err="1" smtClean="0">
                <a:solidFill>
                  <a:schemeClr val="tx1"/>
                </a:solidFill>
                <a:latin typeface="+mj-lt"/>
              </a:rPr>
              <a:t>Planet</a:t>
            </a:r>
            <a:r>
              <a:rPr lang="fr-BE" sz="1500" u="sng" dirty="0" smtClean="0">
                <a:solidFill>
                  <a:schemeClr val="tx1"/>
                </a:solidFill>
                <a:latin typeface="+mj-lt"/>
              </a:rPr>
              <a:t>:</a:t>
            </a:r>
            <a:r>
              <a:rPr lang="fr-BE" sz="1500" b="0" dirty="0" smtClean="0">
                <a:solidFill>
                  <a:schemeClr val="tx1"/>
                </a:solidFill>
                <a:latin typeface="+mj-lt"/>
              </a:rPr>
              <a:t> </a:t>
            </a:r>
            <a:r>
              <a:rPr lang="fr-BE" sz="1500" b="0" dirty="0" err="1" smtClean="0">
                <a:solidFill>
                  <a:schemeClr val="tx1"/>
                </a:solidFill>
                <a:latin typeface="+mj-lt"/>
              </a:rPr>
              <a:t>environment</a:t>
            </a:r>
            <a:r>
              <a:rPr lang="fr-BE" sz="1500" b="0" dirty="0" smtClean="0">
                <a:solidFill>
                  <a:schemeClr val="tx1"/>
                </a:solidFill>
                <a:latin typeface="+mj-lt"/>
              </a:rPr>
              <a:t>, </a:t>
            </a:r>
            <a:r>
              <a:rPr lang="fr-BE" sz="1500" b="0" dirty="0" err="1" smtClean="0">
                <a:solidFill>
                  <a:schemeClr val="tx1"/>
                </a:solidFill>
                <a:latin typeface="+mj-lt"/>
              </a:rPr>
              <a:t>natural</a:t>
            </a:r>
            <a:r>
              <a:rPr lang="fr-BE" sz="1500" b="0" dirty="0" smtClean="0">
                <a:solidFill>
                  <a:schemeClr val="tx1"/>
                </a:solidFill>
                <a:latin typeface="+mj-lt"/>
              </a:rPr>
              <a:t> </a:t>
            </a:r>
            <a:r>
              <a:rPr lang="fr-BE" sz="1500" b="0" dirty="0" err="1" smtClean="0">
                <a:solidFill>
                  <a:schemeClr val="tx1"/>
                </a:solidFill>
                <a:latin typeface="+mj-lt"/>
              </a:rPr>
              <a:t>resources</a:t>
            </a:r>
            <a:r>
              <a:rPr lang="fr-BE" sz="1500" b="0" dirty="0" smtClean="0">
                <a:solidFill>
                  <a:schemeClr val="tx1"/>
                </a:solidFill>
                <a:latin typeface="+mj-lt"/>
              </a:rPr>
              <a:t>, </a:t>
            </a:r>
            <a:r>
              <a:rPr lang="fr-BE" sz="1500" b="0" dirty="0" err="1" smtClean="0">
                <a:solidFill>
                  <a:schemeClr val="tx1"/>
                </a:solidFill>
                <a:latin typeface="+mj-lt"/>
              </a:rPr>
              <a:t>climate</a:t>
            </a:r>
            <a:r>
              <a:rPr lang="fr-BE" sz="1500" b="0" dirty="0" smtClean="0">
                <a:solidFill>
                  <a:schemeClr val="tx1"/>
                </a:solidFill>
                <a:latin typeface="+mj-lt"/>
              </a:rPr>
              <a:t> change</a:t>
            </a:r>
          </a:p>
          <a:p>
            <a:pPr marL="400050" lvl="1" indent="0">
              <a:buNone/>
            </a:pPr>
            <a:endParaRPr lang="en-US" sz="1500" b="0" i="1" dirty="0" smtClean="0">
              <a:solidFill>
                <a:schemeClr val="tx1"/>
              </a:solidFill>
              <a:latin typeface="+mj-lt"/>
            </a:endParaRPr>
          </a:p>
          <a:p>
            <a:pPr marL="400050" lvl="1" indent="0">
              <a:buNone/>
            </a:pPr>
            <a:r>
              <a:rPr lang="en-US" sz="1500" u="sng" dirty="0" smtClean="0">
                <a:solidFill>
                  <a:schemeClr val="tx1"/>
                </a:solidFill>
                <a:latin typeface="+mj-lt"/>
              </a:rPr>
              <a:t>Prosperity:</a:t>
            </a:r>
            <a:r>
              <a:rPr lang="en-US" sz="1500" b="0" i="1" dirty="0" smtClean="0">
                <a:solidFill>
                  <a:schemeClr val="tx1"/>
                </a:solidFill>
                <a:latin typeface="+mj-lt"/>
              </a:rPr>
              <a:t> “58.  The </a:t>
            </a:r>
            <a:r>
              <a:rPr lang="en-US" sz="1500" b="0" i="1" dirty="0">
                <a:solidFill>
                  <a:schemeClr val="tx1"/>
                </a:solidFill>
                <a:latin typeface="+mj-lt"/>
              </a:rPr>
              <a:t>EU and its Member States will support the design, construction and operation of </a:t>
            </a:r>
            <a:r>
              <a:rPr lang="en-US" sz="1500" b="0" i="1" dirty="0" smtClean="0">
                <a:solidFill>
                  <a:srgbClr val="FF0000"/>
                </a:solidFill>
                <a:latin typeface="+mj-lt"/>
              </a:rPr>
              <a:t>quality infrastructures </a:t>
            </a:r>
            <a:r>
              <a:rPr lang="en-US" sz="1500" b="0" i="1" dirty="0">
                <a:solidFill>
                  <a:srgbClr val="FF0000"/>
                </a:solidFill>
                <a:latin typeface="+mj-lt"/>
              </a:rPr>
              <a:t>and buildings </a:t>
            </a:r>
            <a:r>
              <a:rPr lang="en-US" sz="1500" b="0" i="1" dirty="0">
                <a:solidFill>
                  <a:schemeClr val="tx1"/>
                </a:solidFill>
                <a:latin typeface="+mj-lt"/>
              </a:rPr>
              <a:t>that are more </a:t>
            </a:r>
            <a:r>
              <a:rPr lang="en-US" sz="1500" b="0" i="1" dirty="0">
                <a:solidFill>
                  <a:srgbClr val="FF0000"/>
                </a:solidFill>
                <a:latin typeface="+mj-lt"/>
              </a:rPr>
              <a:t>resource- and energy-efficient</a:t>
            </a:r>
            <a:r>
              <a:rPr lang="en-US" sz="1500" b="0" i="1" dirty="0">
                <a:solidFill>
                  <a:schemeClr val="tx1"/>
                </a:solidFill>
                <a:latin typeface="+mj-lt"/>
              </a:rPr>
              <a:t>. They will </a:t>
            </a:r>
            <a:r>
              <a:rPr lang="en-US" sz="1500" b="0" i="1" dirty="0" smtClean="0">
                <a:solidFill>
                  <a:schemeClr val="tx1"/>
                </a:solidFill>
                <a:latin typeface="+mj-lt"/>
              </a:rPr>
              <a:t>support the </a:t>
            </a:r>
            <a:r>
              <a:rPr lang="en-US" sz="1500" b="0" i="1" dirty="0">
                <a:solidFill>
                  <a:schemeClr val="tx1"/>
                </a:solidFill>
                <a:latin typeface="+mj-lt"/>
              </a:rPr>
              <a:t>development of </a:t>
            </a:r>
            <a:r>
              <a:rPr lang="en-US" sz="1500" b="0" i="1" dirty="0">
                <a:solidFill>
                  <a:srgbClr val="FF0000"/>
                </a:solidFill>
                <a:latin typeface="+mj-lt"/>
              </a:rPr>
              <a:t>sustainable, low-emission</a:t>
            </a:r>
            <a:r>
              <a:rPr lang="en-US" sz="1500" b="0" i="1" dirty="0">
                <a:solidFill>
                  <a:schemeClr val="tx1"/>
                </a:solidFill>
                <a:latin typeface="+mj-lt"/>
              </a:rPr>
              <a:t>, interconnected and secure </a:t>
            </a:r>
            <a:r>
              <a:rPr lang="en-US" sz="1500" b="0" i="1" dirty="0">
                <a:solidFill>
                  <a:srgbClr val="FF0000"/>
                </a:solidFill>
                <a:latin typeface="+mj-lt"/>
              </a:rPr>
              <a:t>mobility </a:t>
            </a:r>
            <a:r>
              <a:rPr lang="en-US" sz="1500" b="0" i="1" dirty="0" smtClean="0">
                <a:solidFill>
                  <a:srgbClr val="FF0000"/>
                </a:solidFill>
                <a:latin typeface="+mj-lt"/>
              </a:rPr>
              <a:t>and transport </a:t>
            </a:r>
            <a:r>
              <a:rPr lang="en-US" sz="1500" b="0" i="1" dirty="0">
                <a:solidFill>
                  <a:schemeClr val="tx1"/>
                </a:solidFill>
                <a:latin typeface="+mj-lt"/>
              </a:rPr>
              <a:t>networks and other </a:t>
            </a:r>
            <a:r>
              <a:rPr lang="en-US" sz="1500" b="0" i="1" dirty="0">
                <a:solidFill>
                  <a:srgbClr val="FF0000"/>
                </a:solidFill>
                <a:latin typeface="+mj-lt"/>
              </a:rPr>
              <a:t>resilient and climate-friendly infrastructure, such as </a:t>
            </a:r>
            <a:r>
              <a:rPr lang="en-US" sz="1500" b="0" i="1" dirty="0" smtClean="0">
                <a:solidFill>
                  <a:srgbClr val="FF0000"/>
                </a:solidFill>
                <a:latin typeface="+mj-lt"/>
              </a:rPr>
              <a:t>energy networks</a:t>
            </a:r>
            <a:r>
              <a:rPr lang="en-US" sz="1500" b="0" i="1" dirty="0">
                <a:solidFill>
                  <a:srgbClr val="FF0000"/>
                </a:solidFill>
                <a:latin typeface="+mj-lt"/>
              </a:rPr>
              <a:t>, water systems and waste management systems</a:t>
            </a:r>
            <a:r>
              <a:rPr lang="en-US" sz="1500" b="0" i="1" dirty="0">
                <a:solidFill>
                  <a:schemeClr val="tx1"/>
                </a:solidFill>
                <a:latin typeface="+mj-lt"/>
              </a:rPr>
              <a:t>, to promote equitable and </a:t>
            </a:r>
            <a:r>
              <a:rPr lang="en-US" sz="1500" b="0" i="1" dirty="0" smtClean="0">
                <a:solidFill>
                  <a:schemeClr val="tx1"/>
                </a:solidFill>
                <a:latin typeface="+mj-lt"/>
              </a:rPr>
              <a:t>affordable access </a:t>
            </a:r>
            <a:r>
              <a:rPr lang="en-US" sz="1500" b="0" i="1" dirty="0">
                <a:solidFill>
                  <a:schemeClr val="tx1"/>
                </a:solidFill>
                <a:latin typeface="+mj-lt"/>
              </a:rPr>
              <a:t>for all, growth, trade and investments. They will </a:t>
            </a:r>
            <a:r>
              <a:rPr lang="en-US" sz="1500" b="0" i="1" dirty="0">
                <a:solidFill>
                  <a:srgbClr val="FF0000"/>
                </a:solidFill>
                <a:latin typeface="+mj-lt"/>
              </a:rPr>
              <a:t>systematically integrate the </a:t>
            </a:r>
            <a:r>
              <a:rPr lang="en-US" sz="1500" b="0" i="1" dirty="0" smtClean="0">
                <a:solidFill>
                  <a:srgbClr val="FF0000"/>
                </a:solidFill>
                <a:latin typeface="+mj-lt"/>
              </a:rPr>
              <a:t>objective of </a:t>
            </a:r>
            <a:r>
              <a:rPr lang="en-US" sz="1500" b="0" i="1" dirty="0">
                <a:solidFill>
                  <a:srgbClr val="FF0000"/>
                </a:solidFill>
                <a:latin typeface="+mj-lt"/>
              </a:rPr>
              <a:t>reducing greenhouse gas emissions in infrastructure projects</a:t>
            </a:r>
            <a:r>
              <a:rPr lang="en-US" sz="1500" b="0" i="1" dirty="0" smtClean="0">
                <a:solidFill>
                  <a:schemeClr val="tx1"/>
                </a:solidFill>
                <a:latin typeface="+mj-lt"/>
              </a:rPr>
              <a:t>.”</a:t>
            </a:r>
            <a:endParaRPr lang="fr-BE" sz="1500" b="0" i="1" dirty="0">
              <a:solidFill>
                <a:schemeClr val="tx1"/>
              </a:solidFill>
              <a:latin typeface="+mj-lt"/>
            </a:endParaRPr>
          </a:p>
          <a:p>
            <a:pPr marL="400050" lvl="1" indent="0">
              <a:buNone/>
            </a:pPr>
            <a:endParaRPr lang="en-GB" sz="1500" b="0" dirty="0" smtClean="0">
              <a:solidFill>
                <a:schemeClr val="tx1"/>
              </a:solidFill>
              <a:latin typeface="+mj-lt"/>
            </a:endParaRPr>
          </a:p>
        </p:txBody>
      </p:sp>
    </p:spTree>
    <p:extLst>
      <p:ext uri="{BB962C8B-B14F-4D97-AF65-F5344CB8AC3E}">
        <p14:creationId xmlns:p14="http://schemas.microsoft.com/office/powerpoint/2010/main" val="53410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798510" y="1167359"/>
            <a:ext cx="6275412" cy="4637905"/>
          </a:xfrm>
        </p:spPr>
        <p:txBody>
          <a:bodyPr/>
          <a:lstStyle/>
          <a:p>
            <a:r>
              <a:rPr lang="fr-BE" sz="1800" i="0" dirty="0" err="1" smtClean="0"/>
              <a:t>Make</a:t>
            </a:r>
            <a:r>
              <a:rPr lang="fr-BE" sz="1800" i="0" dirty="0" smtClean="0"/>
              <a:t> Europe the </a:t>
            </a:r>
            <a:r>
              <a:rPr lang="fr-BE" sz="1800" i="0" dirty="0" err="1" smtClean="0"/>
              <a:t>world’s</a:t>
            </a:r>
            <a:r>
              <a:rPr lang="fr-BE" sz="1800" i="0" dirty="0" smtClean="0"/>
              <a:t> first </a:t>
            </a:r>
            <a:r>
              <a:rPr lang="fr-BE" sz="1800" i="0" dirty="0" err="1" smtClean="0"/>
              <a:t>climate-neutral</a:t>
            </a:r>
            <a:r>
              <a:rPr lang="fr-BE" sz="1800" i="0" dirty="0" smtClean="0"/>
              <a:t> continent -&gt; </a:t>
            </a:r>
            <a:r>
              <a:rPr lang="en-US" sz="1800" i="0" dirty="0"/>
              <a:t>first European Climate Law to enshrine the 2050 climate-neutrality target into </a:t>
            </a:r>
            <a:r>
              <a:rPr lang="en-US" sz="1800" i="0" dirty="0" smtClean="0"/>
              <a:t>law; extend ETS; carbon border tax</a:t>
            </a:r>
          </a:p>
          <a:p>
            <a:r>
              <a:rPr lang="en-US" sz="1800" b="1" i="0" dirty="0" smtClean="0"/>
              <a:t>Create the </a:t>
            </a:r>
            <a:r>
              <a:rPr lang="en-US" sz="1800" b="1" i="0" dirty="0" smtClean="0"/>
              <a:t>Europe’s </a:t>
            </a:r>
            <a:r>
              <a:rPr lang="en-US" sz="1800" b="1" i="0" dirty="0"/>
              <a:t>climate bank. </a:t>
            </a:r>
            <a:endParaRPr lang="en-US" sz="1800" b="1" i="0" dirty="0" smtClean="0"/>
          </a:p>
          <a:p>
            <a:r>
              <a:rPr lang="en-US" sz="1800" i="0" dirty="0" smtClean="0"/>
              <a:t>Reduce </a:t>
            </a:r>
            <a:r>
              <a:rPr lang="en-US" sz="1800" i="0" dirty="0"/>
              <a:t>emissions by at least 50% </a:t>
            </a:r>
            <a:r>
              <a:rPr lang="en-US" sz="1800" i="0" dirty="0" smtClean="0"/>
              <a:t>[and up to 55%] by </a:t>
            </a:r>
            <a:r>
              <a:rPr lang="en-US" sz="1800" i="0" dirty="0"/>
              <a:t>2030. </a:t>
            </a:r>
            <a:r>
              <a:rPr lang="en-US" sz="1800" i="0" dirty="0" smtClean="0"/>
              <a:t>The </a:t>
            </a:r>
            <a:r>
              <a:rPr lang="en-US" sz="1800" i="0" dirty="0"/>
              <a:t>EU will lead international negotiations to increase the level of ambition of other major emitters by 2021</a:t>
            </a:r>
            <a:r>
              <a:rPr lang="en-US" sz="1800" i="0" dirty="0" smtClean="0"/>
              <a:t>.</a:t>
            </a:r>
          </a:p>
          <a:p>
            <a:r>
              <a:rPr lang="en-US" sz="1800" i="0" dirty="0"/>
              <a:t>This plan will be based on </a:t>
            </a:r>
            <a:r>
              <a:rPr lang="en-US" sz="1800" b="1" i="0" dirty="0"/>
              <a:t>social, economic and environmental impact assessments </a:t>
            </a:r>
            <a:r>
              <a:rPr lang="en-US" sz="1800" i="0" dirty="0"/>
              <a:t>that ensure a level playing field and stimulate innovation, competitiveness and jobs. </a:t>
            </a:r>
            <a:endParaRPr lang="en-GB" sz="1800" i="0" dirty="0"/>
          </a:p>
        </p:txBody>
      </p:sp>
      <p:pic>
        <p:nvPicPr>
          <p:cNvPr id="6" name="Picture 5"/>
          <p:cNvPicPr>
            <a:picLocks noChangeAspect="1"/>
          </p:cNvPicPr>
          <p:nvPr/>
        </p:nvPicPr>
        <p:blipFill>
          <a:blip r:embed="rId3"/>
          <a:stretch>
            <a:fillRect/>
          </a:stretch>
        </p:blipFill>
        <p:spPr>
          <a:xfrm>
            <a:off x="142847" y="1340768"/>
            <a:ext cx="2655663" cy="3575153"/>
          </a:xfrm>
          <a:prstGeom prst="rect">
            <a:avLst/>
          </a:prstGeom>
        </p:spPr>
      </p:pic>
      <p:sp>
        <p:nvSpPr>
          <p:cNvPr id="9" name="TextBox 8"/>
          <p:cNvSpPr txBox="1"/>
          <p:nvPr/>
        </p:nvSpPr>
        <p:spPr>
          <a:xfrm>
            <a:off x="467544" y="5291932"/>
            <a:ext cx="8280920" cy="646331"/>
          </a:xfrm>
          <a:prstGeom prst="rect">
            <a:avLst/>
          </a:prstGeom>
          <a:noFill/>
        </p:spPr>
        <p:txBody>
          <a:bodyPr wrap="square" rtlCol="0">
            <a:spAutoFit/>
          </a:bodyPr>
          <a:lstStyle/>
          <a:p>
            <a:pPr marL="0" indent="0">
              <a:buNone/>
            </a:pPr>
            <a:r>
              <a:rPr lang="fr-BE" sz="1800" dirty="0">
                <a:solidFill>
                  <a:schemeClr val="accent1">
                    <a:lumMod val="50000"/>
                  </a:schemeClr>
                </a:solidFill>
              </a:rPr>
              <a:t>A transformative agenda -&gt; Transition to </a:t>
            </a:r>
            <a:r>
              <a:rPr lang="fr-BE" sz="1800" dirty="0" err="1" smtClean="0">
                <a:solidFill>
                  <a:schemeClr val="accent1">
                    <a:lumMod val="50000"/>
                  </a:schemeClr>
                </a:solidFill>
              </a:rPr>
              <a:t>carbon</a:t>
            </a:r>
            <a:r>
              <a:rPr lang="fr-BE" sz="1800" dirty="0" smtClean="0">
                <a:solidFill>
                  <a:schemeClr val="accent1">
                    <a:lumMod val="50000"/>
                  </a:schemeClr>
                </a:solidFill>
              </a:rPr>
              <a:t> </a:t>
            </a:r>
            <a:r>
              <a:rPr lang="fr-BE" sz="1800" dirty="0" err="1" smtClean="0">
                <a:solidFill>
                  <a:schemeClr val="accent1">
                    <a:lumMod val="50000"/>
                  </a:schemeClr>
                </a:solidFill>
              </a:rPr>
              <a:t>neutral</a:t>
            </a:r>
            <a:r>
              <a:rPr lang="fr-BE" sz="1800" dirty="0" smtClean="0">
                <a:solidFill>
                  <a:schemeClr val="accent1">
                    <a:lumMod val="50000"/>
                  </a:schemeClr>
                </a:solidFill>
              </a:rPr>
              <a:t>, </a:t>
            </a:r>
            <a:r>
              <a:rPr lang="fr-BE" sz="1800" dirty="0" err="1">
                <a:solidFill>
                  <a:schemeClr val="accent1">
                    <a:lumMod val="50000"/>
                  </a:schemeClr>
                </a:solidFill>
              </a:rPr>
              <a:t>resource</a:t>
            </a:r>
            <a:r>
              <a:rPr lang="fr-BE" sz="1800" dirty="0">
                <a:solidFill>
                  <a:schemeClr val="accent1">
                    <a:lumMod val="50000"/>
                  </a:schemeClr>
                </a:solidFill>
              </a:rPr>
              <a:t>-efficient green </a:t>
            </a:r>
            <a:r>
              <a:rPr lang="fr-BE" sz="1800" dirty="0" err="1">
                <a:solidFill>
                  <a:schemeClr val="accent1">
                    <a:lumMod val="50000"/>
                  </a:schemeClr>
                </a:solidFill>
              </a:rPr>
              <a:t>economies</a:t>
            </a:r>
            <a:endParaRPr lang="fr-BE" sz="1800" dirty="0">
              <a:solidFill>
                <a:schemeClr val="accent1">
                  <a:lumMod val="50000"/>
                </a:schemeClr>
              </a:solidFill>
            </a:endParaRPr>
          </a:p>
        </p:txBody>
      </p:sp>
      <p:sp>
        <p:nvSpPr>
          <p:cNvPr id="7" name="Title 1"/>
          <p:cNvSpPr>
            <a:spLocks noGrp="1"/>
          </p:cNvSpPr>
          <p:nvPr>
            <p:ph type="title"/>
          </p:nvPr>
        </p:nvSpPr>
        <p:spPr>
          <a:xfrm>
            <a:off x="142847" y="271144"/>
            <a:ext cx="8605617" cy="936625"/>
          </a:xfrm>
        </p:spPr>
        <p:txBody>
          <a:bodyPr/>
          <a:lstStyle/>
          <a:p>
            <a:r>
              <a:rPr lang="fr-BE" sz="2800" dirty="0" smtClean="0"/>
              <a:t>	</a:t>
            </a:r>
            <a:r>
              <a:rPr lang="fr-BE" sz="2400" dirty="0" smtClean="0"/>
              <a:t>The </a:t>
            </a:r>
            <a:r>
              <a:rPr lang="fr-BE" sz="2400" dirty="0" err="1" smtClean="0"/>
              <a:t>European</a:t>
            </a:r>
            <a:r>
              <a:rPr lang="fr-BE" sz="2400" dirty="0" smtClean="0"/>
              <a:t> Green Deal </a:t>
            </a:r>
            <a:r>
              <a:rPr lang="fr-BE" sz="2400" i="1" dirty="0" smtClean="0"/>
              <a:t>(Communication </a:t>
            </a:r>
            <a:r>
              <a:rPr lang="fr-BE" sz="2400" i="1" dirty="0" err="1" smtClean="0"/>
              <a:t>forthcoming</a:t>
            </a:r>
            <a:r>
              <a:rPr lang="fr-BE" sz="2400" i="1" dirty="0" smtClean="0"/>
              <a:t>)</a:t>
            </a:r>
            <a:endParaRPr lang="en-GB" sz="2400" i="1" dirty="0"/>
          </a:p>
        </p:txBody>
      </p:sp>
    </p:spTree>
    <p:extLst>
      <p:ext uri="{BB962C8B-B14F-4D97-AF65-F5344CB8AC3E}">
        <p14:creationId xmlns:p14="http://schemas.microsoft.com/office/powerpoint/2010/main" val="157086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798510" y="1167359"/>
            <a:ext cx="6275412" cy="4637905"/>
          </a:xfrm>
        </p:spPr>
        <p:txBody>
          <a:bodyPr/>
          <a:lstStyle/>
          <a:p>
            <a:r>
              <a:rPr lang="fr-BE" sz="1800" i="0" dirty="0" smtClean="0"/>
              <a:t>New </a:t>
            </a:r>
            <a:r>
              <a:rPr lang="fr-BE" sz="1800" i="0" dirty="0" err="1" smtClean="0"/>
              <a:t>Circular</a:t>
            </a:r>
            <a:r>
              <a:rPr lang="fr-BE" sz="1800" i="0" dirty="0" smtClean="0"/>
              <a:t> </a:t>
            </a:r>
            <a:r>
              <a:rPr lang="fr-BE" sz="1800" i="0" dirty="0" err="1" smtClean="0"/>
              <a:t>Economy</a:t>
            </a:r>
            <a:r>
              <a:rPr lang="fr-BE" sz="1800" i="0" dirty="0" smtClean="0"/>
              <a:t> Action Plan </a:t>
            </a:r>
            <a:r>
              <a:rPr lang="en-US" sz="1800" i="0" dirty="0"/>
              <a:t>focusing on sustainable resource use, especially in resource-intensive and high-impact sectors such as textiles and </a:t>
            </a:r>
            <a:r>
              <a:rPr lang="en-US" sz="1800" b="1" i="0" dirty="0"/>
              <a:t>construction</a:t>
            </a:r>
            <a:r>
              <a:rPr lang="en-US" sz="1800" i="0" dirty="0"/>
              <a:t>. </a:t>
            </a:r>
          </a:p>
          <a:p>
            <a:r>
              <a:rPr lang="fr-BE" sz="1800" i="0" dirty="0" smtClean="0"/>
              <a:t>Move </a:t>
            </a:r>
            <a:r>
              <a:rPr lang="fr-BE" sz="1800" i="0" dirty="0" err="1" smtClean="0"/>
              <a:t>towards</a:t>
            </a:r>
            <a:r>
              <a:rPr lang="fr-BE" sz="1800" i="0" dirty="0" smtClean="0"/>
              <a:t> a </a:t>
            </a:r>
            <a:r>
              <a:rPr lang="fr-BE" sz="1800" i="0" dirty="0" err="1" smtClean="0"/>
              <a:t>zero</a:t>
            </a:r>
            <a:r>
              <a:rPr lang="fr-BE" sz="1800" i="0" dirty="0" smtClean="0"/>
              <a:t>-pollution ambition and to lead on the issue of single-use </a:t>
            </a:r>
            <a:r>
              <a:rPr lang="fr-BE" sz="1800" i="0" dirty="0" smtClean="0"/>
              <a:t>plastics.</a:t>
            </a:r>
            <a:endParaRPr lang="fr-BE" sz="1800" i="0" dirty="0" smtClean="0"/>
          </a:p>
          <a:p>
            <a:r>
              <a:rPr lang="fr-BE" sz="1800" i="0" dirty="0" err="1" smtClean="0"/>
              <a:t>Biodiversity</a:t>
            </a:r>
            <a:r>
              <a:rPr lang="fr-BE" sz="1800" i="0" dirty="0" smtClean="0"/>
              <a:t> </a:t>
            </a:r>
            <a:r>
              <a:rPr lang="fr-BE" sz="1800" i="0" dirty="0" err="1" smtClean="0"/>
              <a:t>Strategy</a:t>
            </a:r>
            <a:r>
              <a:rPr lang="fr-BE" sz="1800" i="0" dirty="0" smtClean="0"/>
              <a:t> for Europe </a:t>
            </a:r>
          </a:p>
          <a:p>
            <a:pPr marL="400050" lvl="1" indent="0">
              <a:buNone/>
            </a:pPr>
            <a:r>
              <a:rPr lang="fr-BE" sz="1600" b="0" i="0" dirty="0" smtClean="0">
                <a:solidFill>
                  <a:schemeClr val="tx1"/>
                </a:solidFill>
              </a:rPr>
              <a:t>« </a:t>
            </a:r>
            <a:r>
              <a:rPr lang="fr-BE" sz="1600" b="0" dirty="0" err="1" smtClean="0">
                <a:solidFill>
                  <a:schemeClr val="tx1"/>
                </a:solidFill>
              </a:rPr>
              <a:t>We</a:t>
            </a:r>
            <a:r>
              <a:rPr lang="fr-BE" sz="1600" b="0" dirty="0" smtClean="0">
                <a:solidFill>
                  <a:schemeClr val="tx1"/>
                </a:solidFill>
              </a:rPr>
              <a:t> </a:t>
            </a:r>
            <a:r>
              <a:rPr lang="fr-BE" sz="1600" b="0" dirty="0" err="1" smtClean="0">
                <a:solidFill>
                  <a:schemeClr val="tx1"/>
                </a:solidFill>
              </a:rPr>
              <a:t>need</a:t>
            </a:r>
            <a:r>
              <a:rPr lang="fr-BE" sz="1600" b="0" dirty="0" smtClean="0">
                <a:solidFill>
                  <a:schemeClr val="tx1"/>
                </a:solidFill>
              </a:rPr>
              <a:t> to change the </a:t>
            </a:r>
            <a:r>
              <a:rPr lang="fr-BE" sz="1600" b="0" dirty="0" err="1" smtClean="0">
                <a:solidFill>
                  <a:schemeClr val="tx1"/>
                </a:solidFill>
              </a:rPr>
              <a:t>way</a:t>
            </a:r>
            <a:r>
              <a:rPr lang="fr-BE" sz="1600" b="0" dirty="0" smtClean="0">
                <a:solidFill>
                  <a:schemeClr val="tx1"/>
                </a:solidFill>
              </a:rPr>
              <a:t> </a:t>
            </a:r>
            <a:r>
              <a:rPr lang="fr-BE" sz="1600" b="0" dirty="0" err="1" smtClean="0">
                <a:solidFill>
                  <a:schemeClr val="tx1"/>
                </a:solidFill>
              </a:rPr>
              <a:t>we</a:t>
            </a:r>
            <a:r>
              <a:rPr lang="fr-BE" sz="1600" b="0" dirty="0" smtClean="0">
                <a:solidFill>
                  <a:schemeClr val="tx1"/>
                </a:solidFill>
              </a:rPr>
              <a:t> </a:t>
            </a:r>
            <a:r>
              <a:rPr lang="fr-BE" sz="1600" b="0" dirty="0" err="1" smtClean="0">
                <a:solidFill>
                  <a:schemeClr val="tx1"/>
                </a:solidFill>
              </a:rPr>
              <a:t>produce</a:t>
            </a:r>
            <a:r>
              <a:rPr lang="fr-BE" sz="1600" b="0" dirty="0" smtClean="0">
                <a:solidFill>
                  <a:schemeClr val="tx1"/>
                </a:solidFill>
              </a:rPr>
              <a:t>, consume and </a:t>
            </a:r>
            <a:r>
              <a:rPr lang="fr-BE" sz="1600" b="0" dirty="0" err="1" smtClean="0">
                <a:solidFill>
                  <a:schemeClr val="tx1"/>
                </a:solidFill>
              </a:rPr>
              <a:t>trade</a:t>
            </a:r>
            <a:r>
              <a:rPr lang="fr-BE" sz="1600" b="0" dirty="0" smtClean="0">
                <a:solidFill>
                  <a:schemeClr val="tx1"/>
                </a:solidFill>
              </a:rPr>
              <a:t>.  </a:t>
            </a:r>
            <a:r>
              <a:rPr lang="fr-BE" sz="1600" b="0" dirty="0" err="1" smtClean="0">
                <a:solidFill>
                  <a:schemeClr val="tx1"/>
                </a:solidFill>
              </a:rPr>
              <a:t>Preserving</a:t>
            </a:r>
            <a:r>
              <a:rPr lang="fr-BE" sz="1600" b="0" dirty="0" smtClean="0">
                <a:solidFill>
                  <a:schemeClr val="tx1"/>
                </a:solidFill>
              </a:rPr>
              <a:t> and </a:t>
            </a:r>
            <a:r>
              <a:rPr lang="fr-BE" sz="1600" b="0" dirty="0" err="1" smtClean="0">
                <a:solidFill>
                  <a:schemeClr val="tx1"/>
                </a:solidFill>
              </a:rPr>
              <a:t>restoring</a:t>
            </a:r>
            <a:r>
              <a:rPr lang="fr-BE" sz="1600" b="0" dirty="0" smtClean="0">
                <a:solidFill>
                  <a:schemeClr val="tx1"/>
                </a:solidFill>
              </a:rPr>
              <a:t> </a:t>
            </a:r>
            <a:r>
              <a:rPr lang="fr-BE" sz="1600" b="0" dirty="0" err="1" smtClean="0">
                <a:solidFill>
                  <a:schemeClr val="tx1"/>
                </a:solidFill>
              </a:rPr>
              <a:t>our</a:t>
            </a:r>
            <a:r>
              <a:rPr lang="fr-BE" sz="1600" b="0" dirty="0" smtClean="0">
                <a:solidFill>
                  <a:schemeClr val="tx1"/>
                </a:solidFill>
              </a:rPr>
              <a:t> </a:t>
            </a:r>
            <a:r>
              <a:rPr lang="fr-BE" sz="1600" b="0" dirty="0" err="1" smtClean="0">
                <a:solidFill>
                  <a:schemeClr val="tx1"/>
                </a:solidFill>
              </a:rPr>
              <a:t>ecosystems</a:t>
            </a:r>
            <a:r>
              <a:rPr lang="fr-BE" sz="1600" b="0" dirty="0" smtClean="0">
                <a:solidFill>
                  <a:schemeClr val="tx1"/>
                </a:solidFill>
              </a:rPr>
              <a:t> </a:t>
            </a:r>
            <a:r>
              <a:rPr lang="fr-BE" sz="1600" b="0" dirty="0" err="1" smtClean="0">
                <a:solidFill>
                  <a:schemeClr val="tx1"/>
                </a:solidFill>
              </a:rPr>
              <a:t>needs</a:t>
            </a:r>
            <a:r>
              <a:rPr lang="fr-BE" sz="1600" b="0" dirty="0" smtClean="0">
                <a:solidFill>
                  <a:schemeClr val="tx1"/>
                </a:solidFill>
              </a:rPr>
              <a:t> to guide all of </a:t>
            </a:r>
            <a:r>
              <a:rPr lang="fr-BE" sz="1600" b="0" dirty="0" err="1" smtClean="0">
                <a:solidFill>
                  <a:schemeClr val="tx1"/>
                </a:solidFill>
              </a:rPr>
              <a:t>our</a:t>
            </a:r>
            <a:r>
              <a:rPr lang="fr-BE" sz="1600" b="0" dirty="0" smtClean="0">
                <a:solidFill>
                  <a:schemeClr val="tx1"/>
                </a:solidFill>
              </a:rPr>
              <a:t> </a:t>
            </a:r>
            <a:r>
              <a:rPr lang="fr-BE" sz="1600" b="0" dirty="0" err="1" smtClean="0">
                <a:solidFill>
                  <a:schemeClr val="tx1"/>
                </a:solidFill>
              </a:rPr>
              <a:t>work</a:t>
            </a:r>
            <a:r>
              <a:rPr lang="fr-BE" sz="1600" b="0" dirty="0" smtClean="0">
                <a:solidFill>
                  <a:schemeClr val="tx1"/>
                </a:solidFill>
              </a:rPr>
              <a:t>.  </a:t>
            </a:r>
            <a:r>
              <a:rPr lang="fr-BE" sz="1600" b="0" dirty="0" err="1" smtClean="0">
                <a:solidFill>
                  <a:schemeClr val="tx1"/>
                </a:solidFill>
              </a:rPr>
              <a:t>We</a:t>
            </a:r>
            <a:r>
              <a:rPr lang="fr-BE" sz="1600" b="0" dirty="0" smtClean="0">
                <a:solidFill>
                  <a:schemeClr val="tx1"/>
                </a:solidFill>
              </a:rPr>
              <a:t> must set standards for </a:t>
            </a:r>
            <a:r>
              <a:rPr lang="fr-BE" sz="1600" b="0" dirty="0" err="1" smtClean="0">
                <a:solidFill>
                  <a:schemeClr val="tx1"/>
                </a:solidFill>
              </a:rPr>
              <a:t>biodiversity</a:t>
            </a:r>
            <a:r>
              <a:rPr lang="fr-BE" sz="1600" b="0" dirty="0" smtClean="0">
                <a:solidFill>
                  <a:schemeClr val="tx1"/>
                </a:solidFill>
              </a:rPr>
              <a:t> </a:t>
            </a:r>
            <a:r>
              <a:rPr lang="fr-BE" sz="1600" b="0" dirty="0" err="1" smtClean="0">
                <a:solidFill>
                  <a:schemeClr val="tx1"/>
                </a:solidFill>
              </a:rPr>
              <a:t>cutting</a:t>
            </a:r>
            <a:r>
              <a:rPr lang="fr-BE" sz="1600" b="0" dirty="0" smtClean="0">
                <a:solidFill>
                  <a:schemeClr val="tx1"/>
                </a:solidFill>
              </a:rPr>
              <a:t> </a:t>
            </a:r>
            <a:r>
              <a:rPr lang="fr-BE" sz="1600" b="0" dirty="0" err="1" smtClean="0">
                <a:solidFill>
                  <a:schemeClr val="tx1"/>
                </a:solidFill>
              </a:rPr>
              <a:t>across</a:t>
            </a:r>
            <a:r>
              <a:rPr lang="fr-BE" sz="1600" b="0" dirty="0" smtClean="0">
                <a:solidFill>
                  <a:schemeClr val="tx1"/>
                </a:solidFill>
              </a:rPr>
              <a:t> </a:t>
            </a:r>
            <a:r>
              <a:rPr lang="fr-BE" sz="1600" b="0" dirty="0" err="1" smtClean="0">
                <a:solidFill>
                  <a:schemeClr val="tx1"/>
                </a:solidFill>
              </a:rPr>
              <a:t>trade</a:t>
            </a:r>
            <a:r>
              <a:rPr lang="fr-BE" sz="1600" b="0" dirty="0" smtClean="0">
                <a:solidFill>
                  <a:schemeClr val="tx1"/>
                </a:solidFill>
              </a:rPr>
              <a:t>, </a:t>
            </a:r>
            <a:r>
              <a:rPr lang="fr-BE" sz="1600" b="0" dirty="0" err="1" smtClean="0">
                <a:solidFill>
                  <a:schemeClr val="tx1"/>
                </a:solidFill>
              </a:rPr>
              <a:t>industry</a:t>
            </a:r>
            <a:r>
              <a:rPr lang="fr-BE" sz="1600" b="0" dirty="0" smtClean="0">
                <a:solidFill>
                  <a:schemeClr val="tx1"/>
                </a:solidFill>
              </a:rPr>
              <a:t>, agriculture and </a:t>
            </a:r>
            <a:r>
              <a:rPr lang="fr-BE" sz="1600" b="0" dirty="0" err="1" smtClean="0">
                <a:solidFill>
                  <a:schemeClr val="tx1"/>
                </a:solidFill>
              </a:rPr>
              <a:t>economic</a:t>
            </a:r>
            <a:r>
              <a:rPr lang="fr-BE" sz="1600" b="0" dirty="0" smtClean="0">
                <a:solidFill>
                  <a:schemeClr val="tx1"/>
                </a:solidFill>
              </a:rPr>
              <a:t> </a:t>
            </a:r>
            <a:r>
              <a:rPr lang="fr-BE" sz="1600" b="0" dirty="0" err="1" smtClean="0">
                <a:solidFill>
                  <a:schemeClr val="tx1"/>
                </a:solidFill>
              </a:rPr>
              <a:t>policy</a:t>
            </a:r>
            <a:r>
              <a:rPr lang="fr-BE" sz="1600" b="0" i="0" dirty="0" smtClean="0">
                <a:solidFill>
                  <a:schemeClr val="tx1"/>
                </a:solidFill>
              </a:rPr>
              <a:t>. »</a:t>
            </a:r>
          </a:p>
          <a:p>
            <a:r>
              <a:rPr lang="fr-BE" sz="1800" i="0" dirty="0" smtClean="0"/>
              <a:t>A « </a:t>
            </a:r>
            <a:r>
              <a:rPr lang="fr-BE" sz="1800" i="0" dirty="0" err="1" smtClean="0"/>
              <a:t>Farm</a:t>
            </a:r>
            <a:r>
              <a:rPr lang="fr-BE" sz="1800" i="0" dirty="0" smtClean="0"/>
              <a:t> to Fork </a:t>
            </a:r>
            <a:r>
              <a:rPr lang="fr-BE" sz="1800" i="0" dirty="0" err="1" smtClean="0"/>
              <a:t>Strategy</a:t>
            </a:r>
            <a:r>
              <a:rPr lang="fr-BE" sz="1800" i="0" dirty="0" smtClean="0"/>
              <a:t> » on </a:t>
            </a:r>
            <a:r>
              <a:rPr lang="fr-BE" sz="1800" i="0" dirty="0" err="1" smtClean="0"/>
              <a:t>sustainable</a:t>
            </a:r>
            <a:r>
              <a:rPr lang="fr-BE" sz="1800" i="0" dirty="0" smtClean="0"/>
              <a:t> </a:t>
            </a:r>
            <a:r>
              <a:rPr lang="fr-BE" sz="1800" i="0" dirty="0" err="1" smtClean="0"/>
              <a:t>food</a:t>
            </a:r>
            <a:r>
              <a:rPr lang="fr-BE" sz="1800" i="0" dirty="0" smtClean="0"/>
              <a:t> </a:t>
            </a:r>
            <a:r>
              <a:rPr lang="fr-BE" sz="1800" i="0" dirty="0" err="1" smtClean="0"/>
              <a:t>along</a:t>
            </a:r>
            <a:r>
              <a:rPr lang="fr-BE" sz="1800" i="0" dirty="0" smtClean="0"/>
              <a:t> the </a:t>
            </a:r>
            <a:r>
              <a:rPr lang="fr-BE" sz="1800" i="0" dirty="0" err="1" smtClean="0"/>
              <a:t>whole</a:t>
            </a:r>
            <a:r>
              <a:rPr lang="fr-BE" sz="1800" i="0" dirty="0" smtClean="0"/>
              <a:t> value </a:t>
            </a:r>
            <a:r>
              <a:rPr lang="fr-BE" sz="1800" i="0" dirty="0" err="1" smtClean="0"/>
              <a:t>chains</a:t>
            </a:r>
            <a:r>
              <a:rPr lang="fr-BE" sz="1800" i="0" dirty="0" smtClean="0"/>
              <a:t>. </a:t>
            </a:r>
          </a:p>
          <a:p>
            <a:r>
              <a:rPr lang="fr-BE" sz="1800" b="1" i="0" dirty="0" smtClean="0"/>
              <a:t>EU </a:t>
            </a:r>
            <a:r>
              <a:rPr lang="fr-BE" sz="1800" b="1" i="0" dirty="0" err="1" smtClean="0"/>
              <a:t>Strategy</a:t>
            </a:r>
            <a:r>
              <a:rPr lang="fr-BE" sz="1800" b="1" i="0" dirty="0" smtClean="0"/>
              <a:t> </a:t>
            </a:r>
            <a:r>
              <a:rPr lang="fr-BE" sz="1800" b="1" i="0" dirty="0"/>
              <a:t>for green </a:t>
            </a:r>
            <a:r>
              <a:rPr lang="fr-BE" sz="1800" b="1" i="0" dirty="0" err="1" smtClean="0"/>
              <a:t>financing</a:t>
            </a:r>
            <a:r>
              <a:rPr lang="fr-BE" sz="1800" i="0" dirty="0" smtClean="0"/>
              <a:t> (EU Action Plan on </a:t>
            </a:r>
            <a:r>
              <a:rPr lang="fr-BE" sz="1800" i="0" dirty="0" err="1" smtClean="0"/>
              <a:t>Sustainable</a:t>
            </a:r>
            <a:r>
              <a:rPr lang="fr-BE" sz="1800" i="0" dirty="0" smtClean="0"/>
              <a:t> Finance)</a:t>
            </a:r>
            <a:endParaRPr lang="fr-BE" sz="1800" i="0" dirty="0"/>
          </a:p>
          <a:p>
            <a:pPr marL="0" indent="0">
              <a:buNone/>
            </a:pPr>
            <a:endParaRPr lang="fr-BE" sz="1800" i="0" dirty="0"/>
          </a:p>
          <a:p>
            <a:endParaRPr lang="en-GB" sz="1800" i="0" dirty="0"/>
          </a:p>
        </p:txBody>
      </p:sp>
      <p:pic>
        <p:nvPicPr>
          <p:cNvPr id="6" name="Picture 5"/>
          <p:cNvPicPr>
            <a:picLocks noChangeAspect="1"/>
          </p:cNvPicPr>
          <p:nvPr/>
        </p:nvPicPr>
        <p:blipFill>
          <a:blip r:embed="rId3"/>
          <a:stretch>
            <a:fillRect/>
          </a:stretch>
        </p:blipFill>
        <p:spPr>
          <a:xfrm>
            <a:off x="126486" y="1340768"/>
            <a:ext cx="2655663" cy="3748562"/>
          </a:xfrm>
          <a:prstGeom prst="rect">
            <a:avLst/>
          </a:prstGeom>
        </p:spPr>
      </p:pic>
      <p:sp>
        <p:nvSpPr>
          <p:cNvPr id="9" name="TextBox 8"/>
          <p:cNvSpPr txBox="1"/>
          <p:nvPr/>
        </p:nvSpPr>
        <p:spPr>
          <a:xfrm>
            <a:off x="467544" y="5805264"/>
            <a:ext cx="8280920" cy="646331"/>
          </a:xfrm>
          <a:prstGeom prst="rect">
            <a:avLst/>
          </a:prstGeom>
          <a:noFill/>
        </p:spPr>
        <p:txBody>
          <a:bodyPr wrap="square" rtlCol="0">
            <a:spAutoFit/>
          </a:bodyPr>
          <a:lstStyle/>
          <a:p>
            <a:pPr marL="0" indent="0">
              <a:buNone/>
            </a:pPr>
            <a:r>
              <a:rPr lang="fr-BE" sz="1800" dirty="0">
                <a:solidFill>
                  <a:schemeClr val="accent1">
                    <a:lumMod val="50000"/>
                  </a:schemeClr>
                </a:solidFill>
              </a:rPr>
              <a:t>A transformative agenda -&gt; Transition to </a:t>
            </a:r>
            <a:r>
              <a:rPr lang="fr-BE" sz="1800" dirty="0" err="1">
                <a:solidFill>
                  <a:schemeClr val="accent1">
                    <a:lumMod val="50000"/>
                  </a:schemeClr>
                </a:solidFill>
              </a:rPr>
              <a:t>carbon</a:t>
            </a:r>
            <a:r>
              <a:rPr lang="fr-BE" sz="1800" dirty="0">
                <a:solidFill>
                  <a:schemeClr val="accent1">
                    <a:lumMod val="50000"/>
                  </a:schemeClr>
                </a:solidFill>
              </a:rPr>
              <a:t> </a:t>
            </a:r>
            <a:r>
              <a:rPr lang="fr-BE" sz="1800" dirty="0" err="1">
                <a:solidFill>
                  <a:schemeClr val="accent1">
                    <a:lumMod val="50000"/>
                  </a:schemeClr>
                </a:solidFill>
              </a:rPr>
              <a:t>neutral</a:t>
            </a:r>
            <a:r>
              <a:rPr lang="fr-BE" sz="1800" dirty="0">
                <a:solidFill>
                  <a:schemeClr val="accent1">
                    <a:lumMod val="50000"/>
                  </a:schemeClr>
                </a:solidFill>
              </a:rPr>
              <a:t>, </a:t>
            </a:r>
            <a:r>
              <a:rPr lang="fr-BE" sz="1800" dirty="0" err="1">
                <a:solidFill>
                  <a:schemeClr val="accent1">
                    <a:lumMod val="50000"/>
                  </a:schemeClr>
                </a:solidFill>
              </a:rPr>
              <a:t>resource</a:t>
            </a:r>
            <a:r>
              <a:rPr lang="fr-BE" sz="1800" dirty="0">
                <a:solidFill>
                  <a:schemeClr val="accent1">
                    <a:lumMod val="50000"/>
                  </a:schemeClr>
                </a:solidFill>
              </a:rPr>
              <a:t>-efficient green </a:t>
            </a:r>
            <a:r>
              <a:rPr lang="fr-BE" sz="1800" dirty="0" err="1">
                <a:solidFill>
                  <a:schemeClr val="accent1">
                    <a:lumMod val="50000"/>
                  </a:schemeClr>
                </a:solidFill>
              </a:rPr>
              <a:t>economies</a:t>
            </a:r>
            <a:endParaRPr lang="fr-BE" sz="1800" dirty="0">
              <a:solidFill>
                <a:schemeClr val="accent1">
                  <a:lumMod val="50000"/>
                </a:schemeClr>
              </a:solidFill>
            </a:endParaRPr>
          </a:p>
        </p:txBody>
      </p:sp>
      <p:sp>
        <p:nvSpPr>
          <p:cNvPr id="7" name="Title 1"/>
          <p:cNvSpPr>
            <a:spLocks noGrp="1"/>
          </p:cNvSpPr>
          <p:nvPr>
            <p:ph type="title"/>
          </p:nvPr>
        </p:nvSpPr>
        <p:spPr>
          <a:xfrm>
            <a:off x="126486" y="271144"/>
            <a:ext cx="8838002" cy="936625"/>
          </a:xfrm>
        </p:spPr>
        <p:txBody>
          <a:bodyPr/>
          <a:lstStyle/>
          <a:p>
            <a:r>
              <a:rPr lang="fr-BE" sz="2800" dirty="0" smtClean="0"/>
              <a:t>	</a:t>
            </a:r>
            <a:r>
              <a:rPr lang="fr-BE" sz="2400" dirty="0" smtClean="0"/>
              <a:t>The </a:t>
            </a:r>
            <a:r>
              <a:rPr lang="fr-BE" sz="2400" dirty="0" err="1" smtClean="0"/>
              <a:t>European</a:t>
            </a:r>
            <a:r>
              <a:rPr lang="fr-BE" sz="2400" dirty="0" smtClean="0"/>
              <a:t> Green Deal </a:t>
            </a:r>
            <a:r>
              <a:rPr lang="fr-BE" sz="2400" i="1" dirty="0"/>
              <a:t>(Communication </a:t>
            </a:r>
            <a:r>
              <a:rPr lang="fr-BE" sz="2400" i="1" dirty="0" err="1"/>
              <a:t>forthcoming</a:t>
            </a:r>
            <a:r>
              <a:rPr lang="fr-BE" sz="2400" i="1" dirty="0"/>
              <a:t>)</a:t>
            </a:r>
            <a:endParaRPr lang="en-GB" sz="2400" dirty="0"/>
          </a:p>
        </p:txBody>
      </p:sp>
    </p:spTree>
    <p:extLst>
      <p:ext uri="{BB962C8B-B14F-4D97-AF65-F5344CB8AC3E}">
        <p14:creationId xmlns:p14="http://schemas.microsoft.com/office/powerpoint/2010/main" val="375502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500"/>
                                        <p:tgtEl>
                                          <p:spTgt spid="5">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78198"/>
          </a:xfrm>
          <a:solidFill>
            <a:srgbClr val="0F5494"/>
          </a:solidFill>
        </p:spPr>
        <p:txBody>
          <a:bodyPr/>
          <a:lstStyle/>
          <a:p>
            <a:pPr algn="ctr"/>
            <a:r>
              <a:rPr lang="en-GB" dirty="0" smtClean="0">
                <a:solidFill>
                  <a:schemeClr val="bg1"/>
                </a:solidFill>
              </a:rPr>
              <a:t> </a:t>
            </a:r>
            <a:r>
              <a:rPr lang="en-GB" dirty="0" smtClean="0">
                <a:solidFill>
                  <a:schemeClr val="bg1"/>
                </a:solidFill>
              </a:rPr>
              <a:t>DEVCO priorities</a:t>
            </a:r>
            <a:r>
              <a:rPr lang="en-GB" dirty="0" smtClean="0">
                <a:solidFill>
                  <a:schemeClr val="bg1"/>
                </a:solidFill>
              </a:rPr>
              <a:t/>
            </a:r>
            <a:br>
              <a:rPr lang="en-GB" dirty="0" smtClean="0">
                <a:solidFill>
                  <a:schemeClr val="bg1"/>
                </a:solidFill>
              </a:rPr>
            </a:br>
            <a:r>
              <a:rPr lang="en-GB" sz="1800" dirty="0" smtClean="0">
                <a:solidFill>
                  <a:schemeClr val="bg1"/>
                </a:solidFill>
              </a:rPr>
              <a:t>Objective</a:t>
            </a:r>
            <a:r>
              <a:rPr lang="en-GB" sz="1800" dirty="0" smtClean="0">
                <a:solidFill>
                  <a:schemeClr val="bg1"/>
                </a:solidFill>
              </a:rPr>
              <a:t>: Poverty eradication and sustainable development</a:t>
            </a:r>
            <a:endParaRPr lang="en-GB" sz="1800" dirty="0">
              <a:solidFill>
                <a:schemeClr val="bg1"/>
              </a:solidFill>
            </a:endParaRPr>
          </a:p>
        </p:txBody>
      </p:sp>
      <p:grpSp>
        <p:nvGrpSpPr>
          <p:cNvPr id="27" name="Group 26"/>
          <p:cNvGrpSpPr/>
          <p:nvPr/>
        </p:nvGrpSpPr>
        <p:grpSpPr>
          <a:xfrm>
            <a:off x="500836" y="2204864"/>
            <a:ext cx="8175620" cy="1296144"/>
            <a:chOff x="565985" y="2132856"/>
            <a:chExt cx="8175620" cy="1072774"/>
          </a:xfrm>
        </p:grpSpPr>
        <p:grpSp>
          <p:nvGrpSpPr>
            <p:cNvPr id="6" name="Group 5"/>
            <p:cNvGrpSpPr/>
            <p:nvPr/>
          </p:nvGrpSpPr>
          <p:grpSpPr>
            <a:xfrm>
              <a:off x="565985" y="2132856"/>
              <a:ext cx="8175620" cy="1072774"/>
              <a:chOff x="460265" y="2557851"/>
              <a:chExt cx="8175620" cy="1072774"/>
            </a:xfrm>
          </p:grpSpPr>
          <p:sp>
            <p:nvSpPr>
              <p:cNvPr id="7" name="Round Diagonal Corner Rectangle 6"/>
              <p:cNvSpPr/>
              <p:nvPr/>
            </p:nvSpPr>
            <p:spPr>
              <a:xfrm>
                <a:off x="460265" y="2567193"/>
                <a:ext cx="1447439"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Green Deals</a:t>
                </a:r>
                <a:endParaRPr lang="en-US" sz="1200" dirty="0">
                  <a:solidFill>
                    <a:srgbClr val="FFFFFF"/>
                  </a:solidFill>
                </a:endParaRPr>
              </a:p>
            </p:txBody>
          </p:sp>
          <p:sp>
            <p:nvSpPr>
              <p:cNvPr id="17" name="Round Diagonal Corner Rectangle 16"/>
              <p:cNvSpPr/>
              <p:nvPr/>
            </p:nvSpPr>
            <p:spPr>
              <a:xfrm>
                <a:off x="2088368" y="2567193"/>
                <a:ext cx="1440160"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Digital and Data Technologies</a:t>
                </a:r>
                <a:endParaRPr lang="en-US" sz="1200" dirty="0">
                  <a:solidFill>
                    <a:srgbClr val="FFFFFF"/>
                  </a:solidFill>
                </a:endParaRPr>
              </a:p>
            </p:txBody>
          </p:sp>
          <p:sp>
            <p:nvSpPr>
              <p:cNvPr id="18" name="Round Diagonal Corner Rectangle 17"/>
              <p:cNvSpPr/>
              <p:nvPr/>
            </p:nvSpPr>
            <p:spPr>
              <a:xfrm>
                <a:off x="3724726" y="2567193"/>
                <a:ext cx="1510581"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Alliances for Sustainable Growth and Jobs</a:t>
                </a:r>
                <a:endParaRPr lang="en-US" sz="1200" dirty="0">
                  <a:solidFill>
                    <a:srgbClr val="FFFFFF"/>
                  </a:solidFill>
                </a:endParaRPr>
              </a:p>
            </p:txBody>
          </p:sp>
          <p:sp>
            <p:nvSpPr>
              <p:cNvPr id="19" name="Round Diagonal Corner Rectangle 18"/>
              <p:cNvSpPr/>
              <p:nvPr/>
            </p:nvSpPr>
            <p:spPr>
              <a:xfrm>
                <a:off x="5418402" y="2557851"/>
                <a:ext cx="1478947"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Migration Partnerships</a:t>
                </a:r>
                <a:endParaRPr lang="en-US" sz="1200" dirty="0">
                  <a:solidFill>
                    <a:srgbClr val="FFFFFF"/>
                  </a:solidFill>
                </a:endParaRPr>
              </a:p>
            </p:txBody>
          </p:sp>
          <p:sp>
            <p:nvSpPr>
              <p:cNvPr id="20" name="Round Diagonal Corner Rectangle 19"/>
              <p:cNvSpPr/>
              <p:nvPr/>
            </p:nvSpPr>
            <p:spPr>
              <a:xfrm>
                <a:off x="7073196" y="2557851"/>
                <a:ext cx="1562689"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Governance, Peace and Security</a:t>
                </a:r>
                <a:endParaRPr lang="en-US" sz="1200" dirty="0">
                  <a:solidFill>
                    <a:srgbClr val="FFFFFF"/>
                  </a:solidFill>
                </a:endParaRPr>
              </a:p>
            </p:txBody>
          </p:sp>
        </p:grpSp>
        <p:cxnSp>
          <p:nvCxnSpPr>
            <p:cNvPr id="22" name="Straight Connector 21"/>
            <p:cNvCxnSpPr/>
            <p:nvPr/>
          </p:nvCxnSpPr>
          <p:spPr bwMode="auto">
            <a:xfrm>
              <a:off x="782163" y="2996952"/>
              <a:ext cx="936104" cy="0"/>
            </a:xfrm>
            <a:prstGeom prst="line">
              <a:avLst/>
            </a:prstGeom>
            <a:noFill/>
            <a:ln w="38100" cap="flat" cmpd="sng" algn="ctr">
              <a:solidFill>
                <a:srgbClr val="00B050"/>
              </a:solidFill>
              <a:prstDash val="solid"/>
              <a:round/>
              <a:headEnd type="none" w="med" len="med"/>
              <a:tailEnd type="none" w="med" len="med"/>
            </a:ln>
            <a:effectLst/>
          </p:spPr>
        </p:cxnSp>
        <p:cxnSp>
          <p:nvCxnSpPr>
            <p:cNvPr id="23" name="Straight Connector 22"/>
            <p:cNvCxnSpPr/>
            <p:nvPr/>
          </p:nvCxnSpPr>
          <p:spPr bwMode="auto">
            <a:xfrm>
              <a:off x="2369979" y="3020719"/>
              <a:ext cx="936104" cy="0"/>
            </a:xfrm>
            <a:prstGeom prst="line">
              <a:avLst/>
            </a:prstGeom>
            <a:noFill/>
            <a:ln w="38100" cap="flat" cmpd="sng" algn="ctr">
              <a:solidFill>
                <a:srgbClr val="00B050"/>
              </a:solidFill>
              <a:prstDash val="solid"/>
              <a:round/>
              <a:headEnd type="none" w="med" len="med"/>
              <a:tailEnd type="none" w="med" len="med"/>
            </a:ln>
            <a:effectLst/>
          </p:spPr>
        </p:cxnSp>
        <p:cxnSp>
          <p:nvCxnSpPr>
            <p:cNvPr id="24" name="Straight Connector 23"/>
            <p:cNvCxnSpPr/>
            <p:nvPr/>
          </p:nvCxnSpPr>
          <p:spPr bwMode="auto">
            <a:xfrm>
              <a:off x="4057797" y="3020719"/>
              <a:ext cx="936104" cy="0"/>
            </a:xfrm>
            <a:prstGeom prst="line">
              <a:avLst/>
            </a:prstGeom>
            <a:noFill/>
            <a:ln w="38100" cap="flat" cmpd="sng" algn="ctr">
              <a:solidFill>
                <a:srgbClr val="00B050"/>
              </a:solidFill>
              <a:prstDash val="solid"/>
              <a:round/>
              <a:headEnd type="none" w="med" len="med"/>
              <a:tailEnd type="none" w="med" len="med"/>
            </a:ln>
            <a:effectLst/>
          </p:spPr>
        </p:cxnSp>
        <p:cxnSp>
          <p:nvCxnSpPr>
            <p:cNvPr id="25" name="Straight Connector 24"/>
            <p:cNvCxnSpPr/>
            <p:nvPr/>
          </p:nvCxnSpPr>
          <p:spPr bwMode="auto">
            <a:xfrm>
              <a:off x="5787488" y="3020719"/>
              <a:ext cx="936104" cy="0"/>
            </a:xfrm>
            <a:prstGeom prst="line">
              <a:avLst/>
            </a:prstGeom>
            <a:noFill/>
            <a:ln w="38100" cap="flat" cmpd="sng" algn="ctr">
              <a:solidFill>
                <a:srgbClr val="00B050"/>
              </a:solidFill>
              <a:prstDash val="solid"/>
              <a:round/>
              <a:headEnd type="none" w="med" len="med"/>
              <a:tailEnd type="none" w="med" len="med"/>
            </a:ln>
            <a:effectLst/>
          </p:spPr>
        </p:cxnSp>
        <p:cxnSp>
          <p:nvCxnSpPr>
            <p:cNvPr id="26" name="Straight Connector 25"/>
            <p:cNvCxnSpPr/>
            <p:nvPr/>
          </p:nvCxnSpPr>
          <p:spPr bwMode="auto">
            <a:xfrm>
              <a:off x="7452719" y="3026689"/>
              <a:ext cx="936104" cy="0"/>
            </a:xfrm>
            <a:prstGeom prst="line">
              <a:avLst/>
            </a:prstGeom>
            <a:noFill/>
            <a:ln w="38100" cap="flat" cmpd="sng" algn="ctr">
              <a:solidFill>
                <a:srgbClr val="00B050"/>
              </a:solidFill>
              <a:prstDash val="solid"/>
              <a:round/>
              <a:headEnd type="none" w="med" len="med"/>
              <a:tailEnd type="none" w="med" len="med"/>
            </a:ln>
            <a:effectLst/>
          </p:spPr>
        </p:cxnSp>
      </p:grpSp>
      <p:sp>
        <p:nvSpPr>
          <p:cNvPr id="28" name="TextBox 27"/>
          <p:cNvSpPr txBox="1"/>
          <p:nvPr/>
        </p:nvSpPr>
        <p:spPr>
          <a:xfrm>
            <a:off x="434914" y="1696254"/>
            <a:ext cx="8241542" cy="369332"/>
          </a:xfrm>
          <a:prstGeom prst="rect">
            <a:avLst/>
          </a:prstGeom>
          <a:gradFill flip="none" rotWithShape="1">
            <a:gsLst>
              <a:gs pos="0">
                <a:schemeClr val="accent2">
                  <a:lumMod val="20000"/>
                  <a:lumOff val="80000"/>
                </a:schemeClr>
              </a:gs>
              <a:gs pos="50000">
                <a:schemeClr val="accent3"/>
              </a:gs>
              <a:gs pos="100000">
                <a:schemeClr val="bg1">
                  <a:shade val="100000"/>
                  <a:satMod val="115000"/>
                </a:schemeClr>
              </a:gs>
            </a:gsLst>
            <a:path path="circle">
              <a:fillToRect l="50000" t="50000" r="50000" b="50000"/>
            </a:path>
            <a:tileRect/>
          </a:gradFill>
        </p:spPr>
        <p:txBody>
          <a:bodyPr wrap="square" rtlCol="0">
            <a:spAutoFit/>
          </a:bodyPr>
          <a:lstStyle/>
          <a:p>
            <a:pPr algn="ctr"/>
            <a:r>
              <a:rPr lang="en-GB" sz="1800" dirty="0" smtClean="0">
                <a:solidFill>
                  <a:srgbClr val="0F5494"/>
                </a:solidFill>
              </a:rPr>
              <a:t>A Geopolitical Commission</a:t>
            </a:r>
            <a:endParaRPr lang="en-IE" sz="1800" dirty="0" err="1" smtClean="0">
              <a:solidFill>
                <a:srgbClr val="0F5494"/>
              </a:solidFill>
            </a:endParaRPr>
          </a:p>
        </p:txBody>
      </p:sp>
      <p:sp>
        <p:nvSpPr>
          <p:cNvPr id="29" name="Oval 28"/>
          <p:cNvSpPr/>
          <p:nvPr/>
        </p:nvSpPr>
        <p:spPr>
          <a:xfrm>
            <a:off x="3821792" y="3876861"/>
            <a:ext cx="1440160" cy="1386828"/>
          </a:xfrm>
          <a:prstGeom prst="ellipse">
            <a:avLst/>
          </a:prstGeom>
          <a:solidFill>
            <a:srgbClr val="0F5494"/>
          </a:solidFill>
          <a:ln w="57150" cmpd="tri">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a:solidFill>
                <a:srgbClr val="FFFFFF"/>
              </a:solidFill>
            </a:endParaRPr>
          </a:p>
        </p:txBody>
      </p:sp>
      <p:sp>
        <p:nvSpPr>
          <p:cNvPr id="30" name="TextBox 29"/>
          <p:cNvSpPr txBox="1"/>
          <p:nvPr/>
        </p:nvSpPr>
        <p:spPr>
          <a:xfrm>
            <a:off x="3569099" y="4400998"/>
            <a:ext cx="1941391" cy="338554"/>
          </a:xfrm>
          <a:prstGeom prst="rect">
            <a:avLst/>
          </a:prstGeom>
          <a:solidFill>
            <a:schemeClr val="bg1"/>
          </a:solidFill>
        </p:spPr>
        <p:txBody>
          <a:bodyPr wrap="square" rtlCol="0">
            <a:spAutoFit/>
          </a:bodyPr>
          <a:lstStyle/>
          <a:p>
            <a:pPr algn="ctr"/>
            <a:r>
              <a:rPr lang="en-GB" sz="1600" b="0" dirty="0" smtClean="0">
                <a:solidFill>
                  <a:srgbClr val="2D2D8A"/>
                </a:solidFill>
              </a:rPr>
              <a:t>SUSTAINABILITY</a:t>
            </a:r>
            <a:endParaRPr lang="en-IE" sz="1600" b="0" dirty="0" err="1" smtClean="0">
              <a:solidFill>
                <a:srgbClr val="2D2D8A"/>
              </a:solidFill>
            </a:endParaRPr>
          </a:p>
        </p:txBody>
      </p:sp>
      <p:sp>
        <p:nvSpPr>
          <p:cNvPr id="31" name="TextBox 30"/>
          <p:cNvSpPr txBox="1"/>
          <p:nvPr/>
        </p:nvSpPr>
        <p:spPr>
          <a:xfrm>
            <a:off x="4231649" y="3983270"/>
            <a:ext cx="697103" cy="461665"/>
          </a:xfrm>
          <a:prstGeom prst="rect">
            <a:avLst/>
          </a:prstGeom>
          <a:noFill/>
        </p:spPr>
        <p:txBody>
          <a:bodyPr wrap="square" rtlCol="0">
            <a:spAutoFit/>
          </a:bodyPr>
          <a:lstStyle/>
          <a:p>
            <a:r>
              <a:rPr lang="en-GB" sz="2400" b="0" dirty="0" smtClean="0">
                <a:solidFill>
                  <a:srgbClr val="FFFFFF"/>
                </a:solidFill>
              </a:rPr>
              <a:t>EU</a:t>
            </a:r>
            <a:endParaRPr lang="en-IE" sz="2400" b="0" dirty="0" err="1" smtClean="0">
              <a:solidFill>
                <a:srgbClr val="FFFFFF"/>
              </a:solidFill>
            </a:endParaRPr>
          </a:p>
        </p:txBody>
      </p:sp>
      <p:sp>
        <p:nvSpPr>
          <p:cNvPr id="32" name="TextBox 31"/>
          <p:cNvSpPr txBox="1"/>
          <p:nvPr/>
        </p:nvSpPr>
        <p:spPr>
          <a:xfrm>
            <a:off x="4011973" y="4815846"/>
            <a:ext cx="1175104" cy="253916"/>
          </a:xfrm>
          <a:prstGeom prst="rect">
            <a:avLst/>
          </a:prstGeom>
          <a:noFill/>
        </p:spPr>
        <p:txBody>
          <a:bodyPr wrap="square" rtlCol="0">
            <a:spAutoFit/>
          </a:bodyPr>
          <a:lstStyle/>
          <a:p>
            <a:r>
              <a:rPr lang="en-GB" sz="1050" b="0" dirty="0" smtClean="0">
                <a:solidFill>
                  <a:srgbClr val="FFFFFF"/>
                </a:solidFill>
              </a:rPr>
              <a:t>Quality Label</a:t>
            </a:r>
            <a:endParaRPr lang="en-IE" sz="1050" b="0" dirty="0" err="1" smtClean="0">
              <a:solidFill>
                <a:srgbClr val="FFFFFF"/>
              </a:solidFill>
            </a:endParaRPr>
          </a:p>
        </p:txBody>
      </p:sp>
      <p:sp>
        <p:nvSpPr>
          <p:cNvPr id="33" name="Right Arrow 32"/>
          <p:cNvSpPr/>
          <p:nvPr/>
        </p:nvSpPr>
        <p:spPr>
          <a:xfrm>
            <a:off x="5510490" y="4444935"/>
            <a:ext cx="449351" cy="294617"/>
          </a:xfrm>
          <a:prstGeom prst="rightArrow">
            <a:avLst/>
          </a:prstGeom>
          <a:solidFill>
            <a:srgbClr val="00B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a:solidFill>
                <a:srgbClr val="FFFFFF"/>
              </a:solidFill>
            </a:endParaRPr>
          </a:p>
        </p:txBody>
      </p:sp>
      <p:sp>
        <p:nvSpPr>
          <p:cNvPr id="34" name="Right Arrow 33"/>
          <p:cNvSpPr/>
          <p:nvPr/>
        </p:nvSpPr>
        <p:spPr>
          <a:xfrm rot="10800000">
            <a:off x="3147765" y="4422966"/>
            <a:ext cx="449351" cy="294617"/>
          </a:xfrm>
          <a:prstGeom prst="rightArrow">
            <a:avLst/>
          </a:prstGeom>
          <a:solidFill>
            <a:srgbClr val="00B050"/>
          </a:solidFill>
          <a:ln w="9525">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a:solidFill>
                <a:srgbClr val="FFFFFF"/>
              </a:solidFill>
            </a:endParaRPr>
          </a:p>
        </p:txBody>
      </p:sp>
      <p:sp>
        <p:nvSpPr>
          <p:cNvPr id="35" name="TextBox 34"/>
          <p:cNvSpPr txBox="1"/>
          <p:nvPr/>
        </p:nvSpPr>
        <p:spPr>
          <a:xfrm>
            <a:off x="323529" y="3861049"/>
            <a:ext cx="2824236" cy="1446550"/>
          </a:xfrm>
          <a:prstGeom prst="rect">
            <a:avLst/>
          </a:prstGeom>
          <a:noFill/>
        </p:spPr>
        <p:txBody>
          <a:bodyPr wrap="square" rtlCol="0">
            <a:spAutoFit/>
          </a:bodyPr>
          <a:lstStyle/>
          <a:p>
            <a:pPr algn="r"/>
            <a:r>
              <a:rPr lang="en-GB" sz="1200" dirty="0" smtClean="0">
                <a:solidFill>
                  <a:srgbClr val="0F5494"/>
                </a:solidFill>
              </a:rPr>
              <a:t>POLITICAL</a:t>
            </a:r>
          </a:p>
          <a:p>
            <a:pPr algn="r"/>
            <a:r>
              <a:rPr lang="en-GB" sz="1050" b="0" dirty="0" smtClean="0">
                <a:solidFill>
                  <a:srgbClr val="0F5494"/>
                </a:solidFill>
              </a:rPr>
              <a:t>Rule of Law, human rights,</a:t>
            </a:r>
          </a:p>
          <a:p>
            <a:pPr algn="r"/>
            <a:r>
              <a:rPr lang="en-GB" sz="1050" b="0" dirty="0" smtClean="0">
                <a:solidFill>
                  <a:srgbClr val="0F5494"/>
                </a:solidFill>
              </a:rPr>
              <a:t>Fundamental values, do no harm</a:t>
            </a:r>
          </a:p>
          <a:p>
            <a:pPr algn="r"/>
            <a:endParaRPr lang="en-GB" sz="1100" b="0" dirty="0" smtClean="0">
              <a:solidFill>
                <a:srgbClr val="0F5494"/>
              </a:solidFill>
            </a:endParaRPr>
          </a:p>
          <a:p>
            <a:pPr algn="r"/>
            <a:endParaRPr lang="en-GB" sz="1100" b="0" dirty="0">
              <a:solidFill>
                <a:srgbClr val="0F5494"/>
              </a:solidFill>
            </a:endParaRPr>
          </a:p>
          <a:p>
            <a:pPr algn="r"/>
            <a:r>
              <a:rPr lang="en-GB" sz="1200" dirty="0" smtClean="0">
                <a:solidFill>
                  <a:srgbClr val="0F5494"/>
                </a:solidFill>
              </a:rPr>
              <a:t>SOCIAL</a:t>
            </a:r>
            <a:endParaRPr lang="en-GB" sz="1400" dirty="0">
              <a:solidFill>
                <a:srgbClr val="0F5494"/>
              </a:solidFill>
            </a:endParaRPr>
          </a:p>
          <a:p>
            <a:pPr algn="r"/>
            <a:r>
              <a:rPr lang="en-GB" sz="1050" b="0" dirty="0" smtClean="0">
                <a:solidFill>
                  <a:srgbClr val="0F5494"/>
                </a:solidFill>
              </a:rPr>
              <a:t>Inequalities, cohesion, health,</a:t>
            </a:r>
            <a:br>
              <a:rPr lang="en-GB" sz="1050" b="0" dirty="0" smtClean="0">
                <a:solidFill>
                  <a:srgbClr val="0F5494"/>
                </a:solidFill>
              </a:rPr>
            </a:br>
            <a:r>
              <a:rPr lang="en-GB" sz="1050" b="0" dirty="0" smtClean="0">
                <a:solidFill>
                  <a:srgbClr val="0F5494"/>
                </a:solidFill>
              </a:rPr>
              <a:t>education, labour and social protection</a:t>
            </a:r>
            <a:endParaRPr lang="en-GB" sz="1050" b="0" dirty="0">
              <a:solidFill>
                <a:srgbClr val="0F5494"/>
              </a:solidFill>
            </a:endParaRPr>
          </a:p>
        </p:txBody>
      </p:sp>
      <p:sp>
        <p:nvSpPr>
          <p:cNvPr id="36" name="TextBox 35"/>
          <p:cNvSpPr txBox="1"/>
          <p:nvPr/>
        </p:nvSpPr>
        <p:spPr>
          <a:xfrm>
            <a:off x="5888940" y="3861048"/>
            <a:ext cx="2572053" cy="1446550"/>
          </a:xfrm>
          <a:prstGeom prst="rect">
            <a:avLst/>
          </a:prstGeom>
          <a:noFill/>
        </p:spPr>
        <p:txBody>
          <a:bodyPr wrap="square" rtlCol="0">
            <a:spAutoFit/>
          </a:bodyPr>
          <a:lstStyle/>
          <a:p>
            <a:r>
              <a:rPr lang="en-GB" sz="1200" dirty="0" smtClean="0">
                <a:solidFill>
                  <a:srgbClr val="0F5494"/>
                </a:solidFill>
              </a:rPr>
              <a:t>FINANCIAL</a:t>
            </a:r>
          </a:p>
          <a:p>
            <a:r>
              <a:rPr lang="en-GB" sz="1050" b="0" dirty="0" smtClean="0">
                <a:solidFill>
                  <a:srgbClr val="0F5494"/>
                </a:solidFill>
              </a:rPr>
              <a:t>Debt, diversification of funding, reserves, macro-economic stability</a:t>
            </a:r>
          </a:p>
          <a:p>
            <a:endParaRPr lang="en-GB" sz="1100" b="0" dirty="0" smtClean="0">
              <a:solidFill>
                <a:srgbClr val="0F5494"/>
              </a:solidFill>
            </a:endParaRPr>
          </a:p>
          <a:p>
            <a:endParaRPr lang="en-GB" sz="1100" b="0" dirty="0">
              <a:solidFill>
                <a:srgbClr val="0F5494"/>
              </a:solidFill>
            </a:endParaRPr>
          </a:p>
          <a:p>
            <a:r>
              <a:rPr lang="en-GB" sz="1200" dirty="0" smtClean="0">
                <a:solidFill>
                  <a:srgbClr val="0F5494"/>
                </a:solidFill>
              </a:rPr>
              <a:t>ENVIRONMENTAL</a:t>
            </a:r>
            <a:endParaRPr lang="en-GB" sz="1400" dirty="0">
              <a:solidFill>
                <a:srgbClr val="0F5494"/>
              </a:solidFill>
            </a:endParaRPr>
          </a:p>
          <a:p>
            <a:r>
              <a:rPr lang="en-GB" sz="1050" b="0" dirty="0" smtClean="0">
                <a:solidFill>
                  <a:srgbClr val="0F5494"/>
                </a:solidFill>
              </a:rPr>
              <a:t>Climate change, natural capital, ecosystems, renewable resources</a:t>
            </a:r>
            <a:endParaRPr lang="en-GB" sz="1050" b="0" dirty="0">
              <a:solidFill>
                <a:srgbClr val="0F5494"/>
              </a:solidFill>
            </a:endParaRPr>
          </a:p>
        </p:txBody>
      </p:sp>
      <p:sp>
        <p:nvSpPr>
          <p:cNvPr id="37" name="Rectangle 36"/>
          <p:cNvSpPr/>
          <p:nvPr/>
        </p:nvSpPr>
        <p:spPr>
          <a:xfrm>
            <a:off x="0" y="5789510"/>
            <a:ext cx="9144000" cy="1068490"/>
          </a:xfrm>
          <a:prstGeom prst="rect">
            <a:avLst/>
          </a:prstGeom>
          <a:solidFill>
            <a:srgbClr val="0F5494"/>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IE" sz="1800" b="0">
              <a:solidFill>
                <a:srgbClr val="000000"/>
              </a:solidFill>
            </a:endParaRPr>
          </a:p>
        </p:txBody>
      </p:sp>
      <p:sp>
        <p:nvSpPr>
          <p:cNvPr id="38" name="TextBox 37"/>
          <p:cNvSpPr txBox="1"/>
          <p:nvPr/>
        </p:nvSpPr>
        <p:spPr>
          <a:xfrm>
            <a:off x="0" y="5877272"/>
            <a:ext cx="9144000" cy="400110"/>
          </a:xfrm>
          <a:prstGeom prst="rect">
            <a:avLst/>
          </a:prstGeom>
          <a:noFill/>
        </p:spPr>
        <p:txBody>
          <a:bodyPr wrap="square" rtlCol="0">
            <a:spAutoFit/>
          </a:bodyPr>
          <a:lstStyle/>
          <a:p>
            <a:pPr algn="ctr"/>
            <a:r>
              <a:rPr lang="en-GB" sz="2000" b="0" dirty="0" smtClean="0">
                <a:solidFill>
                  <a:srgbClr val="FFFFFF"/>
                </a:solidFill>
              </a:rPr>
              <a:t>Methods of Implementation</a:t>
            </a:r>
            <a:endParaRPr lang="en-IE" sz="2000" b="0" dirty="0" err="1" smtClean="0">
              <a:solidFill>
                <a:srgbClr val="FFFFFF"/>
              </a:solidFill>
            </a:endParaRPr>
          </a:p>
        </p:txBody>
      </p:sp>
      <p:sp>
        <p:nvSpPr>
          <p:cNvPr id="39" name="Round Diagonal Corner Rectangle 38"/>
          <p:cNvSpPr/>
          <p:nvPr/>
        </p:nvSpPr>
        <p:spPr>
          <a:xfrm>
            <a:off x="484190" y="6302858"/>
            <a:ext cx="8175620" cy="319970"/>
          </a:xfrm>
          <a:prstGeom prst="round2Diag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a:solidFill>
                <a:srgbClr val="FFFFFF"/>
              </a:solidFill>
            </a:endParaRPr>
          </a:p>
        </p:txBody>
      </p:sp>
      <p:sp>
        <p:nvSpPr>
          <p:cNvPr id="40" name="TextBox 39"/>
          <p:cNvSpPr txBox="1"/>
          <p:nvPr/>
        </p:nvSpPr>
        <p:spPr>
          <a:xfrm>
            <a:off x="484190" y="6309320"/>
            <a:ext cx="8192266" cy="307777"/>
          </a:xfrm>
          <a:prstGeom prst="rect">
            <a:avLst/>
          </a:prstGeom>
          <a:noFill/>
        </p:spPr>
        <p:txBody>
          <a:bodyPr wrap="square" rtlCol="0">
            <a:spAutoFit/>
          </a:bodyPr>
          <a:lstStyle/>
          <a:p>
            <a:pPr algn="just"/>
            <a:r>
              <a:rPr lang="en-GB" sz="1400" b="0" dirty="0" smtClean="0">
                <a:solidFill>
                  <a:srgbClr val="0F5494"/>
                </a:solidFill>
                <a:latin typeface="Arial" panose="020B0604020202020204" pitchFamily="34" charset="0"/>
                <a:cs typeface="Arial" panose="020B0604020202020204" pitchFamily="34" charset="0"/>
              </a:rPr>
              <a:t>Innovative financing ● Budget support ● Projects ● Twinning ● Technical assistance </a:t>
            </a:r>
            <a:r>
              <a:rPr lang="en-GB" sz="1400" b="0" dirty="0">
                <a:solidFill>
                  <a:srgbClr val="0F5494"/>
                </a:solidFill>
                <a:latin typeface="Arial" panose="020B0604020202020204" pitchFamily="34" charset="0"/>
                <a:cs typeface="Arial" panose="020B0604020202020204" pitchFamily="34" charset="0"/>
              </a:rPr>
              <a:t>● </a:t>
            </a:r>
            <a:r>
              <a:rPr lang="en-GB" sz="1400" b="0" dirty="0" smtClean="0">
                <a:solidFill>
                  <a:srgbClr val="0F5494"/>
                </a:solidFill>
                <a:latin typeface="Arial" panose="020B0604020202020204" pitchFamily="34" charset="0"/>
                <a:cs typeface="Arial" panose="020B0604020202020204" pitchFamily="34" charset="0"/>
              </a:rPr>
              <a:t>Joint </a:t>
            </a:r>
            <a:r>
              <a:rPr lang="en-GB" sz="1400" b="0" dirty="0" err="1" smtClean="0">
                <a:solidFill>
                  <a:srgbClr val="0F5494"/>
                </a:solidFill>
                <a:latin typeface="Arial" panose="020B0604020202020204" pitchFamily="34" charset="0"/>
                <a:cs typeface="Arial" panose="020B0604020202020204" pitchFamily="34" charset="0"/>
              </a:rPr>
              <a:t>Progra</a:t>
            </a:r>
            <a:r>
              <a:rPr lang="en-GB" sz="1400" b="0" dirty="0" smtClean="0">
                <a:solidFill>
                  <a:srgbClr val="0F5494"/>
                </a:solidFill>
                <a:latin typeface="Arial" panose="020B0604020202020204" pitchFamily="34" charset="0"/>
                <a:cs typeface="Arial" panose="020B0604020202020204" pitchFamily="34" charset="0"/>
              </a:rPr>
              <a:t>.</a:t>
            </a:r>
            <a:endParaRPr lang="en-IE" sz="1400" b="0" dirty="0" err="1" smtClean="0">
              <a:solidFill>
                <a:srgbClr val="0F5494"/>
              </a:solidFill>
            </a:endParaRPr>
          </a:p>
        </p:txBody>
      </p:sp>
    </p:spTree>
    <p:extLst>
      <p:ext uri="{BB962C8B-B14F-4D97-AF65-F5344CB8AC3E}">
        <p14:creationId xmlns:p14="http://schemas.microsoft.com/office/powerpoint/2010/main" val="730509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0" y="1"/>
            <a:ext cx="9144000" cy="1478198"/>
          </a:xfrm>
          <a:prstGeom prst="rect">
            <a:avLst/>
          </a:prstGeom>
          <a:solidFill>
            <a:srgbClr val="0F5494"/>
          </a:solid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kern="0" dirty="0" smtClean="0">
                <a:solidFill>
                  <a:srgbClr val="FFFFFF"/>
                </a:solidFill>
              </a:rPr>
              <a:t> </a:t>
            </a:r>
            <a:r>
              <a:rPr lang="en-GB" kern="0" dirty="0">
                <a:solidFill>
                  <a:srgbClr val="FFFFFF"/>
                </a:solidFill>
              </a:rPr>
              <a:t>E</a:t>
            </a:r>
            <a:r>
              <a:rPr lang="en-GB" kern="0" dirty="0" smtClean="0">
                <a:solidFill>
                  <a:srgbClr val="FFFFFF"/>
                </a:solidFill>
              </a:rPr>
              <a:t>xternal dimension of the Green Deal</a:t>
            </a:r>
            <a:endParaRPr lang="en-GB" sz="1800" kern="0" dirty="0">
              <a:solidFill>
                <a:srgbClr val="FFFFFF"/>
              </a:solidFill>
            </a:endParaRPr>
          </a:p>
        </p:txBody>
      </p:sp>
      <p:grpSp>
        <p:nvGrpSpPr>
          <p:cNvPr id="14" name="Group 13"/>
          <p:cNvGrpSpPr/>
          <p:nvPr/>
        </p:nvGrpSpPr>
        <p:grpSpPr>
          <a:xfrm>
            <a:off x="88494" y="1977892"/>
            <a:ext cx="4945108" cy="970862"/>
            <a:chOff x="487963" y="2120169"/>
            <a:chExt cx="6515106" cy="1091186"/>
          </a:xfrm>
        </p:grpSpPr>
        <p:grpSp>
          <p:nvGrpSpPr>
            <p:cNvPr id="15" name="Group 14"/>
            <p:cNvGrpSpPr/>
            <p:nvPr/>
          </p:nvGrpSpPr>
          <p:grpSpPr>
            <a:xfrm>
              <a:off x="487963" y="2120169"/>
              <a:ext cx="6515106" cy="1091186"/>
              <a:chOff x="382243" y="2545164"/>
              <a:chExt cx="6515106" cy="1091186"/>
            </a:xfrm>
          </p:grpSpPr>
          <p:sp>
            <p:nvSpPr>
              <p:cNvPr id="22" name="Round Diagonal Corner Rectangle 21"/>
              <p:cNvSpPr/>
              <p:nvPr/>
            </p:nvSpPr>
            <p:spPr>
              <a:xfrm>
                <a:off x="382243" y="2572918"/>
                <a:ext cx="1489056" cy="1063432"/>
              </a:xfrm>
              <a:prstGeom prst="round2DiagRect">
                <a:avLst/>
              </a:pr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900" dirty="0" smtClean="0">
                    <a:solidFill>
                      <a:srgbClr val="FFFFFF"/>
                    </a:solidFill>
                  </a:rPr>
                  <a:t>Digital and Data Technologies</a:t>
                </a:r>
                <a:endParaRPr lang="en-US" sz="900" dirty="0">
                  <a:solidFill>
                    <a:srgbClr val="FFFFFF"/>
                  </a:solidFill>
                </a:endParaRPr>
              </a:p>
            </p:txBody>
          </p:sp>
          <p:sp>
            <p:nvSpPr>
              <p:cNvPr id="23" name="Round Diagonal Corner Rectangle 22"/>
              <p:cNvSpPr/>
              <p:nvPr/>
            </p:nvSpPr>
            <p:spPr>
              <a:xfrm>
                <a:off x="2046922" y="2545164"/>
                <a:ext cx="1510581" cy="1063432"/>
              </a:xfrm>
              <a:prstGeom prst="round2DiagRect">
                <a:avLst/>
              </a:pr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000" dirty="0" smtClean="0">
                    <a:solidFill>
                      <a:srgbClr val="FFFFFF"/>
                    </a:solidFill>
                  </a:rPr>
                  <a:t>Alliances for Sustainable Growth and Jobs</a:t>
                </a:r>
                <a:endParaRPr lang="en-US" sz="1000" dirty="0">
                  <a:solidFill>
                    <a:srgbClr val="FFFFFF"/>
                  </a:solidFill>
                </a:endParaRPr>
              </a:p>
            </p:txBody>
          </p:sp>
          <p:sp>
            <p:nvSpPr>
              <p:cNvPr id="24" name="Round Diagonal Corner Rectangle 23"/>
              <p:cNvSpPr/>
              <p:nvPr/>
            </p:nvSpPr>
            <p:spPr>
              <a:xfrm>
                <a:off x="5418402" y="2557851"/>
                <a:ext cx="1478947" cy="1063432"/>
              </a:xfrm>
              <a:prstGeom prst="round2DiagRect">
                <a:avLst/>
              </a:prstGeom>
              <a:solidFill>
                <a:srgbClr val="002A7E"/>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200" dirty="0" smtClean="0">
                    <a:solidFill>
                      <a:srgbClr val="FFFFFF"/>
                    </a:solidFill>
                  </a:rPr>
                  <a:t>Migration Partnerships</a:t>
                </a:r>
                <a:endParaRPr lang="en-US" sz="1200" dirty="0">
                  <a:solidFill>
                    <a:srgbClr val="FFFFFF"/>
                  </a:solidFill>
                </a:endParaRPr>
              </a:p>
            </p:txBody>
          </p:sp>
        </p:grpSp>
        <p:cxnSp>
          <p:nvCxnSpPr>
            <p:cNvPr id="16" name="Straight Connector 15"/>
            <p:cNvCxnSpPr/>
            <p:nvPr/>
          </p:nvCxnSpPr>
          <p:spPr bwMode="auto">
            <a:xfrm>
              <a:off x="782163" y="2996952"/>
              <a:ext cx="936104"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18" name="Straight Connector 17"/>
            <p:cNvCxnSpPr/>
            <p:nvPr/>
          </p:nvCxnSpPr>
          <p:spPr bwMode="auto">
            <a:xfrm>
              <a:off x="2454766" y="3020719"/>
              <a:ext cx="936104" cy="0"/>
            </a:xfrm>
            <a:prstGeom prst="line">
              <a:avLst/>
            </a:prstGeom>
            <a:noFill/>
            <a:ln w="38100" cap="flat" cmpd="sng" algn="ctr">
              <a:solidFill>
                <a:schemeClr val="bg1">
                  <a:lumMod val="65000"/>
                </a:schemeClr>
              </a:solidFill>
              <a:prstDash val="solid"/>
              <a:round/>
              <a:headEnd type="none" w="med" len="med"/>
              <a:tailEnd type="none" w="med" len="med"/>
            </a:ln>
            <a:effectLst/>
          </p:spPr>
        </p:cxnSp>
        <p:cxnSp>
          <p:nvCxnSpPr>
            <p:cNvPr id="19" name="Straight Connector 18"/>
            <p:cNvCxnSpPr/>
            <p:nvPr/>
          </p:nvCxnSpPr>
          <p:spPr bwMode="auto">
            <a:xfrm>
              <a:off x="5787488" y="3020719"/>
              <a:ext cx="936104" cy="0"/>
            </a:xfrm>
            <a:prstGeom prst="line">
              <a:avLst/>
            </a:prstGeom>
            <a:noFill/>
            <a:ln w="38100" cap="flat" cmpd="sng" algn="ctr">
              <a:solidFill>
                <a:srgbClr val="00B050"/>
              </a:solidFill>
              <a:prstDash val="solid"/>
              <a:round/>
              <a:headEnd type="none" w="med" len="med"/>
              <a:tailEnd type="none" w="med" len="med"/>
            </a:ln>
            <a:effectLst/>
          </p:spPr>
        </p:cxnSp>
      </p:grpSp>
      <p:grpSp>
        <p:nvGrpSpPr>
          <p:cNvPr id="11" name="Group 10"/>
          <p:cNvGrpSpPr/>
          <p:nvPr/>
        </p:nvGrpSpPr>
        <p:grpSpPr>
          <a:xfrm>
            <a:off x="2699792" y="1844030"/>
            <a:ext cx="3384376" cy="4322121"/>
            <a:chOff x="2627784" y="1844030"/>
            <a:chExt cx="3384376" cy="3933586"/>
          </a:xfrm>
        </p:grpSpPr>
        <p:sp>
          <p:nvSpPr>
            <p:cNvPr id="13" name="Freeform 12"/>
            <p:cNvSpPr/>
            <p:nvPr/>
          </p:nvSpPr>
          <p:spPr>
            <a:xfrm>
              <a:off x="2987824" y="2675833"/>
              <a:ext cx="2991833" cy="3101783"/>
            </a:xfrm>
            <a:custGeom>
              <a:avLst/>
              <a:gdLst>
                <a:gd name="connsiteX0" fmla="*/ 342211 w 3384376"/>
                <a:gd name="connsiteY0" fmla="*/ 0 h 2053225"/>
                <a:gd name="connsiteX1" fmla="*/ 3384376 w 3384376"/>
                <a:gd name="connsiteY1" fmla="*/ 0 h 2053225"/>
                <a:gd name="connsiteX2" fmla="*/ 3384376 w 3384376"/>
                <a:gd name="connsiteY2" fmla="*/ 0 h 2053225"/>
                <a:gd name="connsiteX3" fmla="*/ 3384376 w 3384376"/>
                <a:gd name="connsiteY3" fmla="*/ 1711014 h 2053225"/>
                <a:gd name="connsiteX4" fmla="*/ 3042165 w 3384376"/>
                <a:gd name="connsiteY4" fmla="*/ 2053225 h 2053225"/>
                <a:gd name="connsiteX5" fmla="*/ 0 w 3384376"/>
                <a:gd name="connsiteY5" fmla="*/ 2053225 h 2053225"/>
                <a:gd name="connsiteX6" fmla="*/ 0 w 3384376"/>
                <a:gd name="connsiteY6" fmla="*/ 2053225 h 2053225"/>
                <a:gd name="connsiteX7" fmla="*/ 0 w 3384376"/>
                <a:gd name="connsiteY7" fmla="*/ 342211 h 2053225"/>
                <a:gd name="connsiteX8" fmla="*/ 342211 w 3384376"/>
                <a:gd name="connsiteY8" fmla="*/ 0 h 205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4376" h="2053225">
                  <a:moveTo>
                    <a:pt x="342211" y="0"/>
                  </a:moveTo>
                  <a:lnTo>
                    <a:pt x="3384376" y="0"/>
                  </a:lnTo>
                  <a:lnTo>
                    <a:pt x="3384376" y="0"/>
                  </a:lnTo>
                  <a:lnTo>
                    <a:pt x="3384376" y="1711014"/>
                  </a:lnTo>
                  <a:cubicBezTo>
                    <a:pt x="3384376" y="1900012"/>
                    <a:pt x="3231163" y="2053225"/>
                    <a:pt x="3042165" y="2053225"/>
                  </a:cubicBezTo>
                  <a:lnTo>
                    <a:pt x="0" y="2053225"/>
                  </a:lnTo>
                  <a:lnTo>
                    <a:pt x="0" y="2053225"/>
                  </a:lnTo>
                  <a:lnTo>
                    <a:pt x="0" y="342211"/>
                  </a:lnTo>
                  <a:cubicBezTo>
                    <a:pt x="0" y="153213"/>
                    <a:pt x="153213" y="0"/>
                    <a:pt x="342211" y="0"/>
                  </a:cubicBezTo>
                  <a:close/>
                </a:path>
              </a:pathLst>
            </a:custGeom>
            <a:solidFill>
              <a:schemeClr val="bg1">
                <a:alpha val="90000"/>
              </a:schemeClr>
            </a:solidFill>
            <a:ln>
              <a:solidFill>
                <a:srgbClr val="002A7E">
                  <a:alpha val="90000"/>
                </a:srgb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69572" tIns="169572" rIns="192686" bIns="204243" numCol="1" spcCol="1270" anchor="t" anchorCtr="0">
              <a:noAutofit/>
            </a:bodyPr>
            <a:lstStyle/>
            <a:p>
              <a:pPr marL="114300" lvl="1" indent="-114300" defTabSz="577850">
                <a:lnSpc>
                  <a:spcPct val="90000"/>
                </a:lnSpc>
                <a:spcAft>
                  <a:spcPct val="15000"/>
                </a:spcAft>
                <a:buFontTx/>
                <a:buChar char="••"/>
              </a:pPr>
              <a:endParaRPr lang="en-US" sz="13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Circular economy</a:t>
              </a:r>
              <a:endParaRPr lang="en-US" sz="16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Biodiversity</a:t>
              </a:r>
              <a:endParaRPr lang="en-US" sz="16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Green and smart  cities</a:t>
              </a:r>
              <a:endParaRPr lang="en-US" sz="16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Sustainable energy</a:t>
              </a:r>
              <a:endParaRPr lang="en-US" sz="16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Food systems: from farms to fork</a:t>
              </a:r>
              <a:endParaRPr lang="en-US" sz="1600" dirty="0">
                <a:solidFill>
                  <a:srgbClr val="000000">
                    <a:hueOff val="0"/>
                    <a:satOff val="0"/>
                    <a:lumOff val="0"/>
                    <a:alphaOff val="0"/>
                  </a:srgbClr>
                </a:solidFill>
              </a:endParaRPr>
            </a:p>
            <a:p>
              <a:pPr marL="361950" lvl="1" indent="-180975" defTabSz="577850">
                <a:lnSpc>
                  <a:spcPct val="90000"/>
                </a:lnSpc>
                <a:spcBef>
                  <a:spcPts val="1200"/>
                </a:spcBef>
                <a:spcAft>
                  <a:spcPct val="15000"/>
                </a:spcAft>
                <a:buFontTx/>
                <a:buChar char="••"/>
              </a:pPr>
              <a:r>
                <a:rPr lang="en-US" sz="1600" dirty="0" smtClean="0">
                  <a:solidFill>
                    <a:srgbClr val="000000">
                      <a:hueOff val="0"/>
                      <a:satOff val="0"/>
                      <a:lumOff val="0"/>
                      <a:alphaOff val="0"/>
                    </a:srgbClr>
                  </a:solidFill>
                </a:rPr>
                <a:t> Water and Oceans</a:t>
              </a:r>
              <a:endParaRPr lang="en-US" sz="1600" dirty="0">
                <a:solidFill>
                  <a:srgbClr val="000000">
                    <a:hueOff val="0"/>
                    <a:satOff val="0"/>
                    <a:lumOff val="0"/>
                    <a:alphaOff val="0"/>
                  </a:srgbClr>
                </a:solidFill>
              </a:endParaRPr>
            </a:p>
          </p:txBody>
        </p:sp>
        <p:sp>
          <p:nvSpPr>
            <p:cNvPr id="12" name="Freeform 11"/>
            <p:cNvSpPr/>
            <p:nvPr/>
          </p:nvSpPr>
          <p:spPr>
            <a:xfrm>
              <a:off x="2627784" y="1844030"/>
              <a:ext cx="3384376" cy="1080914"/>
            </a:xfrm>
            <a:custGeom>
              <a:avLst/>
              <a:gdLst>
                <a:gd name="connsiteX0" fmla="*/ 180156 w 3384376"/>
                <a:gd name="connsiteY0" fmla="*/ 0 h 1080914"/>
                <a:gd name="connsiteX1" fmla="*/ 3384376 w 3384376"/>
                <a:gd name="connsiteY1" fmla="*/ 0 h 1080914"/>
                <a:gd name="connsiteX2" fmla="*/ 3384376 w 3384376"/>
                <a:gd name="connsiteY2" fmla="*/ 0 h 1080914"/>
                <a:gd name="connsiteX3" fmla="*/ 3384376 w 3384376"/>
                <a:gd name="connsiteY3" fmla="*/ 900758 h 1080914"/>
                <a:gd name="connsiteX4" fmla="*/ 3204220 w 3384376"/>
                <a:gd name="connsiteY4" fmla="*/ 1080914 h 1080914"/>
                <a:gd name="connsiteX5" fmla="*/ 0 w 3384376"/>
                <a:gd name="connsiteY5" fmla="*/ 1080914 h 1080914"/>
                <a:gd name="connsiteX6" fmla="*/ 0 w 3384376"/>
                <a:gd name="connsiteY6" fmla="*/ 1080914 h 1080914"/>
                <a:gd name="connsiteX7" fmla="*/ 0 w 3384376"/>
                <a:gd name="connsiteY7" fmla="*/ 180156 h 1080914"/>
                <a:gd name="connsiteX8" fmla="*/ 180156 w 3384376"/>
                <a:gd name="connsiteY8" fmla="*/ 0 h 108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4376" h="1080914">
                  <a:moveTo>
                    <a:pt x="180156" y="0"/>
                  </a:moveTo>
                  <a:lnTo>
                    <a:pt x="3384376" y="0"/>
                  </a:lnTo>
                  <a:lnTo>
                    <a:pt x="3384376" y="0"/>
                  </a:lnTo>
                  <a:lnTo>
                    <a:pt x="3384376" y="900758"/>
                  </a:lnTo>
                  <a:cubicBezTo>
                    <a:pt x="3384376" y="1000255"/>
                    <a:pt x="3303717" y="1080914"/>
                    <a:pt x="3204220" y="1080914"/>
                  </a:cubicBezTo>
                  <a:lnTo>
                    <a:pt x="0" y="1080914"/>
                  </a:lnTo>
                  <a:lnTo>
                    <a:pt x="0" y="1080914"/>
                  </a:lnTo>
                  <a:lnTo>
                    <a:pt x="0" y="180156"/>
                  </a:lnTo>
                  <a:cubicBezTo>
                    <a:pt x="0" y="80659"/>
                    <a:pt x="80659" y="0"/>
                    <a:pt x="180156" y="0"/>
                  </a:cubicBezTo>
                  <a:close/>
                </a:path>
              </a:pathLst>
            </a:custGeom>
            <a:solidFill>
              <a:srgbClr val="002A7E"/>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3454" tIns="150302" rIns="223454" bIns="150302" numCol="1" spcCol="1270" anchor="ctr" anchorCtr="0">
              <a:noAutofit/>
            </a:bodyPr>
            <a:lstStyle/>
            <a:p>
              <a:pPr algn="ctr" defTabSz="1066800">
                <a:lnSpc>
                  <a:spcPct val="90000"/>
                </a:lnSpc>
                <a:spcAft>
                  <a:spcPct val="35000"/>
                </a:spcAft>
              </a:pPr>
              <a:r>
                <a:rPr lang="en-US" sz="2400" dirty="0" smtClean="0">
                  <a:solidFill>
                    <a:srgbClr val="FFFFFF"/>
                  </a:solidFill>
                </a:rPr>
                <a:t>Green Deals</a:t>
              </a:r>
              <a:endParaRPr lang="en-US" sz="2400" dirty="0">
                <a:solidFill>
                  <a:srgbClr val="FFFFFF"/>
                </a:solidFill>
              </a:endParaRPr>
            </a:p>
          </p:txBody>
        </p:sp>
      </p:grpSp>
      <p:cxnSp>
        <p:nvCxnSpPr>
          <p:cNvPr id="9" name="Straight Connector 8"/>
          <p:cNvCxnSpPr/>
          <p:nvPr/>
        </p:nvCxnSpPr>
        <p:spPr bwMode="auto">
          <a:xfrm>
            <a:off x="3347864" y="2780928"/>
            <a:ext cx="2016224" cy="0"/>
          </a:xfrm>
          <a:prstGeom prst="line">
            <a:avLst/>
          </a:prstGeom>
          <a:noFill/>
          <a:ln w="38100" cap="flat" cmpd="sng" algn="ctr">
            <a:solidFill>
              <a:srgbClr val="00B050"/>
            </a:solidFill>
            <a:prstDash val="solid"/>
            <a:round/>
            <a:headEnd type="none" w="med" len="med"/>
            <a:tailEnd type="none" w="med" len="med"/>
          </a:ln>
          <a:effectLst/>
        </p:spPr>
      </p:cxnSp>
      <p:grpSp>
        <p:nvGrpSpPr>
          <p:cNvPr id="26" name="Group 25"/>
          <p:cNvGrpSpPr/>
          <p:nvPr/>
        </p:nvGrpSpPr>
        <p:grpSpPr>
          <a:xfrm>
            <a:off x="6318498" y="2002586"/>
            <a:ext cx="2442140" cy="946168"/>
            <a:chOff x="5524122" y="2132856"/>
            <a:chExt cx="3217483" cy="1063432"/>
          </a:xfrm>
          <a:solidFill>
            <a:schemeClr val="bg2">
              <a:lumMod val="40000"/>
              <a:lumOff val="60000"/>
            </a:schemeClr>
          </a:solidFill>
        </p:grpSpPr>
        <p:grpSp>
          <p:nvGrpSpPr>
            <p:cNvPr id="27" name="Group 26"/>
            <p:cNvGrpSpPr/>
            <p:nvPr/>
          </p:nvGrpSpPr>
          <p:grpSpPr>
            <a:xfrm>
              <a:off x="5524122" y="2132856"/>
              <a:ext cx="3217483" cy="1063432"/>
              <a:chOff x="5418402" y="2557851"/>
              <a:chExt cx="3217483" cy="1063432"/>
            </a:xfrm>
            <a:grpFill/>
          </p:grpSpPr>
          <p:sp>
            <p:nvSpPr>
              <p:cNvPr id="34" name="Round Diagonal Corner Rectangle 33"/>
              <p:cNvSpPr/>
              <p:nvPr/>
            </p:nvSpPr>
            <p:spPr>
              <a:xfrm>
                <a:off x="5418402" y="2557851"/>
                <a:ext cx="1478947" cy="1063432"/>
              </a:xfrm>
              <a:prstGeom prst="round2DiagRect">
                <a:avLst/>
              </a:prstGeom>
              <a:grp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900" dirty="0" smtClean="0">
                    <a:solidFill>
                      <a:srgbClr val="FFFFFF"/>
                    </a:solidFill>
                  </a:rPr>
                  <a:t>Migration Partnerships</a:t>
                </a:r>
                <a:endParaRPr lang="en-US" sz="900" dirty="0">
                  <a:solidFill>
                    <a:srgbClr val="FFFFFF"/>
                  </a:solidFill>
                </a:endParaRPr>
              </a:p>
            </p:txBody>
          </p:sp>
          <p:sp>
            <p:nvSpPr>
              <p:cNvPr id="35" name="Round Diagonal Corner Rectangle 34"/>
              <p:cNvSpPr/>
              <p:nvPr/>
            </p:nvSpPr>
            <p:spPr>
              <a:xfrm>
                <a:off x="7073196" y="2557851"/>
                <a:ext cx="1562689" cy="1063432"/>
              </a:xfrm>
              <a:prstGeom prst="round2DiagRect">
                <a:avLst/>
              </a:prstGeom>
              <a:grp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232" tIns="44704" rIns="78232" bIns="44704" numCol="1" spcCol="1270" anchor="ctr" anchorCtr="0">
                <a:noAutofit/>
              </a:bodyPr>
              <a:lstStyle/>
              <a:p>
                <a:pPr algn="ctr" defTabSz="488950">
                  <a:lnSpc>
                    <a:spcPct val="90000"/>
                  </a:lnSpc>
                  <a:spcAft>
                    <a:spcPct val="35000"/>
                  </a:spcAft>
                </a:pPr>
                <a:r>
                  <a:rPr lang="en-US" sz="1000" dirty="0" smtClean="0">
                    <a:solidFill>
                      <a:srgbClr val="FFFFFF"/>
                    </a:solidFill>
                  </a:rPr>
                  <a:t>Governance, Peace and Security</a:t>
                </a:r>
                <a:endParaRPr lang="en-US" sz="1000" dirty="0">
                  <a:solidFill>
                    <a:srgbClr val="FFFFFF"/>
                  </a:solidFill>
                </a:endParaRPr>
              </a:p>
            </p:txBody>
          </p:sp>
        </p:grpSp>
        <p:cxnSp>
          <p:nvCxnSpPr>
            <p:cNvPr id="30" name="Straight Connector 29"/>
            <p:cNvCxnSpPr/>
            <p:nvPr/>
          </p:nvCxnSpPr>
          <p:spPr bwMode="auto">
            <a:xfrm>
              <a:off x="5787488" y="3020719"/>
              <a:ext cx="936104" cy="0"/>
            </a:xfrm>
            <a:prstGeom prst="line">
              <a:avLst/>
            </a:prstGeom>
            <a:grpFill/>
            <a:ln w="38100" cap="flat" cmpd="sng" algn="ctr">
              <a:solidFill>
                <a:schemeClr val="bg1">
                  <a:lumMod val="65000"/>
                </a:schemeClr>
              </a:solidFill>
              <a:prstDash val="solid"/>
              <a:round/>
              <a:headEnd type="none" w="med" len="med"/>
              <a:tailEnd type="none" w="med" len="med"/>
            </a:ln>
            <a:effectLst/>
          </p:spPr>
        </p:cxnSp>
        <p:cxnSp>
          <p:nvCxnSpPr>
            <p:cNvPr id="31" name="Straight Connector 30"/>
            <p:cNvCxnSpPr/>
            <p:nvPr/>
          </p:nvCxnSpPr>
          <p:spPr bwMode="auto">
            <a:xfrm>
              <a:off x="7452719" y="3026689"/>
              <a:ext cx="936104" cy="0"/>
            </a:xfrm>
            <a:prstGeom prst="line">
              <a:avLst/>
            </a:prstGeom>
            <a:grpFill/>
            <a:ln w="38100" cap="flat" cmpd="sng" algn="ctr">
              <a:solidFill>
                <a:schemeClr val="bg1">
                  <a:lumMod val="65000"/>
                </a:schemeClr>
              </a:solidFill>
              <a:prstDash val="solid"/>
              <a:round/>
              <a:headEnd type="none" w="med" len="med"/>
              <a:tailEnd type="none" w="med" len="med"/>
            </a:ln>
            <a:effectLst/>
          </p:spPr>
        </p:cxnSp>
      </p:grpSp>
      <p:sp>
        <p:nvSpPr>
          <p:cNvPr id="36" name="Rectangle 35"/>
          <p:cNvSpPr/>
          <p:nvPr/>
        </p:nvSpPr>
        <p:spPr>
          <a:xfrm>
            <a:off x="2724730" y="3006772"/>
            <a:ext cx="432048" cy="316127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457200" fontAlgn="auto">
              <a:spcBef>
                <a:spcPts val="0"/>
              </a:spcBef>
              <a:spcAft>
                <a:spcPts val="0"/>
              </a:spcAft>
            </a:pPr>
            <a:endParaRPr lang="en-IE" sz="1800" b="0">
              <a:solidFill>
                <a:srgbClr val="000000"/>
              </a:solidFill>
            </a:endParaRPr>
          </a:p>
        </p:txBody>
      </p:sp>
      <p:sp>
        <p:nvSpPr>
          <p:cNvPr id="37" name="TextBox 36"/>
          <p:cNvSpPr txBox="1"/>
          <p:nvPr/>
        </p:nvSpPr>
        <p:spPr>
          <a:xfrm rot="16200000">
            <a:off x="1434582" y="4429653"/>
            <a:ext cx="3025183" cy="338554"/>
          </a:xfrm>
          <a:prstGeom prst="rect">
            <a:avLst/>
          </a:prstGeom>
          <a:gradFill flip="none" rotWithShape="1">
            <a:gsLst>
              <a:gs pos="0">
                <a:schemeClr val="accent6">
                  <a:lumMod val="40000"/>
                  <a:lumOff val="60000"/>
                </a:schemeClr>
              </a:gs>
              <a:gs pos="50000">
                <a:schemeClr val="accent3"/>
              </a:gs>
              <a:gs pos="100000">
                <a:schemeClr val="bg1"/>
              </a:gs>
            </a:gsLst>
            <a:path path="circle">
              <a:fillToRect l="50000" t="50000" r="50000" b="50000"/>
            </a:path>
            <a:tileRect/>
          </a:gradFill>
        </p:spPr>
        <p:txBody>
          <a:bodyPr wrap="square" rtlCol="0">
            <a:spAutoFit/>
          </a:bodyPr>
          <a:lstStyle/>
          <a:p>
            <a:pPr algn="ctr">
              <a:spcBef>
                <a:spcPts val="600"/>
              </a:spcBef>
              <a:spcAft>
                <a:spcPts val="600"/>
              </a:spcAft>
            </a:pPr>
            <a:r>
              <a:rPr lang="en-GB" sz="1600" dirty="0" smtClean="0">
                <a:solidFill>
                  <a:srgbClr val="000000"/>
                </a:solidFill>
              </a:rPr>
              <a:t>Climate Change</a:t>
            </a:r>
            <a:endParaRPr lang="en-IE" sz="1600" dirty="0" err="1" smtClean="0">
              <a:solidFill>
                <a:srgbClr val="000000"/>
              </a:solidFill>
            </a:endParaRPr>
          </a:p>
        </p:txBody>
      </p:sp>
    </p:spTree>
    <p:extLst>
      <p:ext uri="{BB962C8B-B14F-4D97-AF65-F5344CB8AC3E}">
        <p14:creationId xmlns:p14="http://schemas.microsoft.com/office/powerpoint/2010/main" val="4735782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Title 1"/>
          <p:cNvSpPr>
            <a:spLocks noGrp="1"/>
          </p:cNvSpPr>
          <p:nvPr>
            <p:ph type="ctrTitle"/>
          </p:nvPr>
        </p:nvSpPr>
        <p:spPr/>
        <p:txBody>
          <a:bodyPr/>
          <a:lstStyle/>
          <a:p>
            <a:endParaRPr lang="fr-FR" altLang="fr-FR" smtClean="0"/>
          </a:p>
        </p:txBody>
      </p:sp>
      <p:sp>
        <p:nvSpPr>
          <p:cNvPr id="3" name="Subtitle 2"/>
          <p:cNvSpPr>
            <a:spLocks noGrp="1"/>
          </p:cNvSpPr>
          <p:nvPr>
            <p:ph type="subTitle" idx="1"/>
          </p:nvPr>
        </p:nvSpPr>
        <p:spPr/>
        <p:txBody>
          <a:bodyPr rtlCol="0">
            <a:normAutofit/>
          </a:bodyPr>
          <a:lstStyle/>
          <a:p>
            <a:pPr fontAlgn="auto">
              <a:spcAft>
                <a:spcPts val="0"/>
              </a:spcAft>
              <a:buFont typeface="Arial"/>
              <a:buNone/>
              <a:defRPr/>
            </a:pPr>
            <a:endParaRPr lang="en-US" smtClean="0">
              <a:ea typeface="+mn-ea"/>
            </a:endParaRPr>
          </a:p>
        </p:txBody>
      </p:sp>
      <p:pic>
        <p:nvPicPr>
          <p:cNvPr id="2051" name="Picture 3" descr="Great Acceleration 2015 igbp src.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46063"/>
            <a:ext cx="9144000" cy="638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355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8591" y="332656"/>
            <a:ext cx="8229600" cy="936625"/>
          </a:xfrm>
        </p:spPr>
        <p:txBody>
          <a:bodyPr/>
          <a:lstStyle/>
          <a:p>
            <a:r>
              <a:rPr lang="fr-BE" sz="2800" dirty="0"/>
              <a:t>EU </a:t>
            </a:r>
            <a:r>
              <a:rPr lang="fr-BE" sz="2800" dirty="0" err="1"/>
              <a:t>policy</a:t>
            </a:r>
            <a:r>
              <a:rPr lang="fr-BE" sz="2800" dirty="0"/>
              <a:t> </a:t>
            </a:r>
            <a:r>
              <a:rPr lang="fr-BE" sz="2800" dirty="0" err="1"/>
              <a:t>commitments</a:t>
            </a:r>
            <a:r>
              <a:rPr lang="fr-BE" sz="2800" dirty="0"/>
              <a:t> </a:t>
            </a:r>
            <a:r>
              <a:rPr lang="fr-BE" sz="2000" dirty="0"/>
              <a:t>- a </a:t>
            </a:r>
            <a:r>
              <a:rPr lang="fr-BE" sz="2000" dirty="0" err="1"/>
              <a:t>strong</a:t>
            </a:r>
            <a:r>
              <a:rPr lang="fr-BE" sz="2000" dirty="0"/>
              <a:t> mandate for </a:t>
            </a:r>
            <a:r>
              <a:rPr lang="fr-BE" sz="2000" dirty="0" err="1"/>
              <a:t>environmental</a:t>
            </a:r>
            <a:r>
              <a:rPr lang="fr-BE" sz="2000" dirty="0"/>
              <a:t> </a:t>
            </a:r>
            <a:r>
              <a:rPr lang="fr-BE" sz="2000" dirty="0" err="1"/>
              <a:t>mainstreaming</a:t>
            </a:r>
            <a:r>
              <a:rPr lang="fr-BE" sz="2000" dirty="0"/>
              <a:t> and green </a:t>
            </a:r>
            <a:r>
              <a:rPr lang="fr-BE" sz="2000" dirty="0" err="1" smtClean="0"/>
              <a:t>economy</a:t>
            </a:r>
            <a:endParaRPr lang="en-GB" dirty="0"/>
          </a:p>
        </p:txBody>
      </p:sp>
      <p:sp>
        <p:nvSpPr>
          <p:cNvPr id="3" name="Content Placeholder 2"/>
          <p:cNvSpPr>
            <a:spLocks noGrp="1"/>
          </p:cNvSpPr>
          <p:nvPr>
            <p:ph idx="1"/>
          </p:nvPr>
        </p:nvSpPr>
        <p:spPr>
          <a:xfrm>
            <a:off x="514939" y="1196752"/>
            <a:ext cx="8136904" cy="4824536"/>
          </a:xfrm>
        </p:spPr>
        <p:txBody>
          <a:bodyPr/>
          <a:lstStyle/>
          <a:p>
            <a:r>
              <a:rPr lang="fr-BE" sz="2000" i="0" kern="1200" dirty="0" smtClean="0"/>
              <a:t>20 % of EU Budget 2014-20  -&gt; </a:t>
            </a:r>
            <a:r>
              <a:rPr lang="fr-BE" sz="2000" i="0" kern="1200" dirty="0" err="1" smtClean="0"/>
              <a:t>climate</a:t>
            </a:r>
            <a:r>
              <a:rPr lang="fr-BE" sz="2000" i="0" kern="1200" dirty="0" smtClean="0"/>
              <a:t> </a:t>
            </a:r>
            <a:r>
              <a:rPr lang="fr-BE" sz="2000" i="0" kern="1200" dirty="0" smtClean="0"/>
              <a:t>action</a:t>
            </a:r>
          </a:p>
          <a:p>
            <a:pPr marL="0" indent="0">
              <a:buNone/>
            </a:pPr>
            <a:endParaRPr lang="fr-BE" sz="2000" i="0" kern="1200" dirty="0" smtClean="0"/>
          </a:p>
          <a:p>
            <a:r>
              <a:rPr lang="fr-BE" sz="2000" i="0" kern="1200" dirty="0" err="1" smtClean="0"/>
              <a:t>Doubling</a:t>
            </a:r>
            <a:r>
              <a:rPr lang="fr-BE" sz="2000" i="0" kern="1200" dirty="0" smtClean="0"/>
              <a:t> </a:t>
            </a:r>
            <a:r>
              <a:rPr lang="fr-BE" sz="2000" i="0" kern="1200" dirty="0" err="1" smtClean="0"/>
              <a:t>funding</a:t>
            </a:r>
            <a:r>
              <a:rPr lang="fr-BE" sz="2000" i="0" kern="1200" dirty="0" smtClean="0"/>
              <a:t> for </a:t>
            </a:r>
            <a:r>
              <a:rPr lang="fr-BE" sz="2000" i="0" kern="1200" dirty="0" err="1" smtClean="0"/>
              <a:t>biodiversity</a:t>
            </a:r>
            <a:r>
              <a:rPr lang="fr-BE" sz="2000" i="0" kern="1200" dirty="0" smtClean="0"/>
              <a:t> (Hyderabad</a:t>
            </a:r>
            <a:r>
              <a:rPr lang="fr-BE" sz="2000" i="0" kern="1200" dirty="0" smtClean="0"/>
              <a:t>)</a:t>
            </a:r>
          </a:p>
          <a:p>
            <a:pPr marL="0" indent="0">
              <a:buNone/>
            </a:pPr>
            <a:endParaRPr lang="fr-BE" sz="2000" i="0" kern="1200" dirty="0" smtClean="0"/>
          </a:p>
          <a:p>
            <a:r>
              <a:rPr lang="fr-BE" sz="2000" b="1" i="0" kern="1200" dirty="0"/>
              <a:t>EFSD </a:t>
            </a:r>
            <a:r>
              <a:rPr lang="fr-BE" sz="2000" b="1" i="0" kern="1200" dirty="0" err="1"/>
              <a:t>Regulation</a:t>
            </a:r>
            <a:r>
              <a:rPr lang="fr-BE" sz="2000" b="1" i="0" kern="1200" dirty="0"/>
              <a:t> </a:t>
            </a:r>
            <a:r>
              <a:rPr lang="fr-BE" sz="2000" i="0" kern="1200" dirty="0"/>
              <a:t>2017/1611:  </a:t>
            </a:r>
            <a:endParaRPr lang="fr-BE" sz="2000" i="0" kern="1200" dirty="0" smtClean="0"/>
          </a:p>
          <a:p>
            <a:pPr marL="400050" lvl="1" indent="0">
              <a:buNone/>
            </a:pPr>
            <a:r>
              <a:rPr lang="fr-BE" sz="1600" b="0" i="0" kern="1200" dirty="0" smtClean="0">
                <a:solidFill>
                  <a:schemeClr val="tx1"/>
                </a:solidFill>
              </a:rPr>
              <a:t>«</a:t>
            </a:r>
            <a:r>
              <a:rPr lang="fr-BE" sz="1600" b="0" i="0" kern="1200" dirty="0">
                <a:solidFill>
                  <a:schemeClr val="tx1"/>
                </a:solidFill>
              </a:rPr>
              <a:t> </a:t>
            </a:r>
            <a:r>
              <a:rPr lang="en-US" sz="1600" b="0" i="0" kern="1200" dirty="0">
                <a:solidFill>
                  <a:schemeClr val="tx1"/>
                </a:solidFill>
              </a:rPr>
              <a:t>a minimum share of 28 % of the financing under the EFSD Guarantee should be devoted to investments relevant for” .. </a:t>
            </a:r>
            <a:r>
              <a:rPr lang="en-US" sz="1600" b="0" i="0" kern="1200" dirty="0" smtClean="0">
                <a:solidFill>
                  <a:schemeClr val="tx1"/>
                </a:solidFill>
              </a:rPr>
              <a:t>“climate </a:t>
            </a:r>
            <a:r>
              <a:rPr lang="en-US" sz="1600" b="0" i="0" kern="1200" dirty="0">
                <a:solidFill>
                  <a:schemeClr val="tx1"/>
                </a:solidFill>
              </a:rPr>
              <a:t>action, </a:t>
            </a:r>
            <a:r>
              <a:rPr lang="en-US" sz="1600" b="0" i="0" kern="1200" dirty="0" smtClean="0">
                <a:solidFill>
                  <a:schemeClr val="tx1"/>
                </a:solidFill>
              </a:rPr>
              <a:t>renewable </a:t>
            </a:r>
            <a:r>
              <a:rPr lang="en-US" sz="1600" b="0" i="0" kern="1200" dirty="0">
                <a:solidFill>
                  <a:schemeClr val="tx1"/>
                </a:solidFill>
              </a:rPr>
              <a:t>energy and resource efficiency</a:t>
            </a:r>
            <a:r>
              <a:rPr lang="en-US" sz="1600" b="0" i="0" kern="1200" dirty="0" smtClean="0">
                <a:solidFill>
                  <a:schemeClr val="tx1"/>
                </a:solidFill>
              </a:rPr>
              <a:t>”</a:t>
            </a:r>
          </a:p>
          <a:p>
            <a:pPr marL="400050" lvl="1" indent="0">
              <a:buNone/>
            </a:pPr>
            <a:endParaRPr lang="en-US" sz="1600" b="0" i="0" kern="1200" dirty="0">
              <a:solidFill>
                <a:schemeClr val="tx1"/>
              </a:solidFill>
            </a:endParaRPr>
          </a:p>
          <a:p>
            <a:r>
              <a:rPr lang="fr-BE" sz="2000" b="1" i="0" kern="1200" dirty="0" smtClean="0"/>
              <a:t>NDCI</a:t>
            </a:r>
            <a:r>
              <a:rPr lang="fr-BE" sz="2000" i="0" kern="1200" dirty="0" smtClean="0"/>
              <a:t> </a:t>
            </a:r>
            <a:r>
              <a:rPr lang="fr-BE" sz="2000" i="0" kern="1200" dirty="0" smtClean="0"/>
              <a:t>– minimum 25 % for </a:t>
            </a:r>
            <a:r>
              <a:rPr lang="fr-BE" sz="2000" i="0" kern="1200" dirty="0" err="1" smtClean="0"/>
              <a:t>climate</a:t>
            </a:r>
            <a:r>
              <a:rPr lang="fr-BE" sz="2000" i="0" kern="1200" dirty="0" smtClean="0"/>
              <a:t> action (in </a:t>
            </a:r>
            <a:r>
              <a:rPr lang="fr-BE" sz="2000" i="0" kern="1200" dirty="0" err="1" smtClean="0"/>
              <a:t>negotiation</a:t>
            </a:r>
            <a:r>
              <a:rPr lang="fr-BE" sz="2000" i="0" kern="1200" dirty="0" smtClean="0"/>
              <a:t>)</a:t>
            </a:r>
          </a:p>
          <a:p>
            <a:endParaRPr lang="fr-BE" sz="2000" i="0" kern="1200" dirty="0" smtClean="0"/>
          </a:p>
          <a:p>
            <a:r>
              <a:rPr lang="en-US" sz="2000" b="1" i="0" kern="1200" dirty="0" smtClean="0"/>
              <a:t>EU Circular Economy Action Plan  </a:t>
            </a:r>
            <a:r>
              <a:rPr lang="en-US" sz="2000" i="0" kern="1200" dirty="0" smtClean="0"/>
              <a:t>- including EU Plastic </a:t>
            </a:r>
            <a:r>
              <a:rPr lang="en-US" sz="2000" i="0" kern="1200" dirty="0" smtClean="0"/>
              <a:t>Strategy</a:t>
            </a:r>
          </a:p>
          <a:p>
            <a:endParaRPr lang="en-US" sz="2000" i="0" kern="1200" dirty="0" smtClean="0"/>
          </a:p>
          <a:p>
            <a:r>
              <a:rPr lang="en-US" sz="2000" b="1" i="0" kern="1200" dirty="0" smtClean="0"/>
              <a:t>International Platform on </a:t>
            </a:r>
            <a:r>
              <a:rPr lang="en-US" sz="2000" b="1" i="0" kern="1200" dirty="0" smtClean="0"/>
              <a:t>Sustainable Finance</a:t>
            </a:r>
          </a:p>
          <a:p>
            <a:endParaRPr lang="fr-BE" dirty="0" smtClean="0"/>
          </a:p>
        </p:txBody>
      </p:sp>
    </p:spTree>
    <p:extLst>
      <p:ext uri="{BB962C8B-B14F-4D97-AF65-F5344CB8AC3E}">
        <p14:creationId xmlns:p14="http://schemas.microsoft.com/office/powerpoint/2010/main" val="36186452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332656"/>
            <a:ext cx="8784976" cy="1152128"/>
          </a:xfrm>
        </p:spPr>
        <p:txBody>
          <a:bodyPr/>
          <a:lstStyle/>
          <a:p>
            <a:pPr algn="ctr"/>
            <a:r>
              <a:rPr lang="fr-BE" sz="2400" dirty="0" err="1" smtClean="0">
                <a:solidFill>
                  <a:schemeClr val="accent2"/>
                </a:solidFill>
              </a:rPr>
              <a:t>European</a:t>
            </a:r>
            <a:r>
              <a:rPr lang="fr-BE" sz="2400" dirty="0" smtClean="0">
                <a:solidFill>
                  <a:schemeClr val="accent2"/>
                </a:solidFill>
              </a:rPr>
              <a:t> </a:t>
            </a:r>
            <a:r>
              <a:rPr lang="fr-BE" sz="2400" dirty="0">
                <a:solidFill>
                  <a:schemeClr val="accent2"/>
                </a:solidFill>
              </a:rPr>
              <a:t>Green </a:t>
            </a:r>
            <a:r>
              <a:rPr lang="fr-BE" sz="2400" dirty="0">
                <a:solidFill>
                  <a:schemeClr val="accent2"/>
                </a:solidFill>
              </a:rPr>
              <a:t>Deal </a:t>
            </a:r>
            <a:r>
              <a:rPr lang="fr-BE" sz="2400" dirty="0" err="1" smtClean="0">
                <a:solidFill>
                  <a:schemeClr val="accent2"/>
                </a:solidFill>
              </a:rPr>
              <a:t>external</a:t>
            </a:r>
            <a:r>
              <a:rPr lang="fr-BE" sz="2400" dirty="0" smtClean="0">
                <a:solidFill>
                  <a:schemeClr val="accent2"/>
                </a:solidFill>
              </a:rPr>
              <a:t> dimension: </a:t>
            </a:r>
            <a:r>
              <a:rPr lang="fr-BE" sz="3200" dirty="0">
                <a:solidFill>
                  <a:schemeClr val="accent2"/>
                </a:solidFill>
              </a:rPr>
              <a:t/>
            </a:r>
            <a:br>
              <a:rPr lang="fr-BE" sz="3200" dirty="0">
                <a:solidFill>
                  <a:schemeClr val="accent2"/>
                </a:solidFill>
              </a:rPr>
            </a:br>
            <a:r>
              <a:rPr lang="fr-BE" sz="2400" dirty="0" smtClean="0">
                <a:solidFill>
                  <a:schemeClr val="accent2"/>
                </a:solidFill>
              </a:rPr>
              <a:t>How </a:t>
            </a:r>
            <a:r>
              <a:rPr lang="fr-BE" sz="2400" dirty="0" err="1">
                <a:solidFill>
                  <a:schemeClr val="accent2"/>
                </a:solidFill>
              </a:rPr>
              <a:t>can</a:t>
            </a:r>
            <a:r>
              <a:rPr lang="fr-BE" sz="2400" dirty="0">
                <a:solidFill>
                  <a:schemeClr val="accent2"/>
                </a:solidFill>
              </a:rPr>
              <a:t> the infrastructure agenda </a:t>
            </a:r>
            <a:r>
              <a:rPr lang="fr-BE" sz="2400" dirty="0" err="1">
                <a:solidFill>
                  <a:schemeClr val="accent2"/>
                </a:solidFill>
              </a:rPr>
              <a:t>contribute</a:t>
            </a:r>
            <a:r>
              <a:rPr lang="fr-BE" sz="2400" dirty="0">
                <a:solidFill>
                  <a:schemeClr val="accent2"/>
                </a:solidFill>
              </a:rPr>
              <a:t>?</a:t>
            </a:r>
          </a:p>
        </p:txBody>
      </p:sp>
      <p:sp>
        <p:nvSpPr>
          <p:cNvPr id="3" name="Espace réservé du contenu 2"/>
          <p:cNvSpPr>
            <a:spLocks noGrp="1"/>
          </p:cNvSpPr>
          <p:nvPr>
            <p:ph idx="1"/>
          </p:nvPr>
        </p:nvSpPr>
        <p:spPr>
          <a:xfrm>
            <a:off x="457200" y="1772816"/>
            <a:ext cx="8229600" cy="4464496"/>
          </a:xfrm>
        </p:spPr>
        <p:txBody>
          <a:bodyPr/>
          <a:lstStyle/>
          <a:p>
            <a:r>
              <a:rPr lang="fr-BE" i="0" dirty="0" err="1" smtClean="0"/>
              <a:t>Ensure</a:t>
            </a:r>
            <a:r>
              <a:rPr lang="fr-BE" i="0" dirty="0" smtClean="0"/>
              <a:t> </a:t>
            </a:r>
            <a:r>
              <a:rPr lang="fr-BE" i="0" dirty="0" err="1" smtClean="0"/>
              <a:t>c</a:t>
            </a:r>
            <a:r>
              <a:rPr lang="fr-BE" i="0" dirty="0" err="1" smtClean="0"/>
              <a:t>limate</a:t>
            </a:r>
            <a:r>
              <a:rPr lang="fr-BE" i="0" dirty="0" smtClean="0"/>
              <a:t> </a:t>
            </a:r>
            <a:r>
              <a:rPr lang="fr-BE" i="0" dirty="0" err="1" smtClean="0"/>
              <a:t>neutrality</a:t>
            </a:r>
            <a:r>
              <a:rPr lang="fr-BE" i="0" dirty="0"/>
              <a:t>;</a:t>
            </a:r>
            <a:endParaRPr lang="fr-BE" i="0" dirty="0" smtClean="0"/>
          </a:p>
          <a:p>
            <a:r>
              <a:rPr lang="fr-BE" i="0" dirty="0" err="1" smtClean="0"/>
              <a:t>Enhance</a:t>
            </a:r>
            <a:r>
              <a:rPr lang="fr-BE" i="0" dirty="0" smtClean="0"/>
              <a:t> </a:t>
            </a:r>
            <a:r>
              <a:rPr lang="fr-BE" i="0" dirty="0" err="1" smtClean="0"/>
              <a:t>climate</a:t>
            </a:r>
            <a:r>
              <a:rPr lang="fr-BE" i="0" dirty="0" smtClean="0"/>
              <a:t> </a:t>
            </a:r>
            <a:r>
              <a:rPr lang="fr-BE" i="0" dirty="0" err="1" smtClean="0"/>
              <a:t>resilience</a:t>
            </a:r>
            <a:r>
              <a:rPr lang="fr-BE" i="0" dirty="0" smtClean="0"/>
              <a:t> at infrastructure </a:t>
            </a:r>
            <a:r>
              <a:rPr lang="fr-BE" i="0" dirty="0"/>
              <a:t>a</a:t>
            </a:r>
            <a:r>
              <a:rPr lang="fr-BE" i="0" dirty="0" smtClean="0"/>
              <a:t>nd country </a:t>
            </a:r>
            <a:r>
              <a:rPr lang="fr-BE" i="0" dirty="0" err="1" smtClean="0"/>
              <a:t>level</a:t>
            </a:r>
            <a:r>
              <a:rPr lang="fr-BE" i="0" dirty="0" smtClean="0"/>
              <a:t>;</a:t>
            </a:r>
          </a:p>
          <a:p>
            <a:r>
              <a:rPr lang="fr-BE" i="0" dirty="0" err="1" smtClean="0"/>
              <a:t>Increase</a:t>
            </a:r>
            <a:r>
              <a:rPr lang="fr-BE" i="0" dirty="0" smtClean="0"/>
              <a:t> </a:t>
            </a:r>
            <a:r>
              <a:rPr lang="fr-BE" i="0" dirty="0" err="1" smtClean="0"/>
              <a:t>resource</a:t>
            </a:r>
            <a:r>
              <a:rPr lang="fr-BE" i="0" dirty="0" smtClean="0"/>
              <a:t> </a:t>
            </a:r>
            <a:r>
              <a:rPr lang="fr-BE" i="0" dirty="0" err="1" smtClean="0"/>
              <a:t>efficiency</a:t>
            </a:r>
            <a:r>
              <a:rPr lang="fr-BE" i="0" dirty="0" smtClean="0"/>
              <a:t> and </a:t>
            </a:r>
            <a:r>
              <a:rPr lang="fr-BE" i="0" dirty="0" err="1" smtClean="0"/>
              <a:t>circularity</a:t>
            </a:r>
            <a:r>
              <a:rPr lang="fr-BE" i="0" dirty="0" smtClean="0"/>
              <a:t>;</a:t>
            </a:r>
            <a:endParaRPr lang="fr-BE" i="0" dirty="0"/>
          </a:p>
          <a:p>
            <a:r>
              <a:rPr lang="fr-BE" i="0" dirty="0" err="1" smtClean="0"/>
              <a:t>Preserve</a:t>
            </a:r>
            <a:r>
              <a:rPr lang="fr-BE" i="0" dirty="0" smtClean="0"/>
              <a:t> </a:t>
            </a:r>
            <a:r>
              <a:rPr lang="fr-BE" i="0" dirty="0" err="1" smtClean="0"/>
              <a:t>biodiversity</a:t>
            </a:r>
            <a:r>
              <a:rPr lang="fr-BE" i="0" dirty="0" smtClean="0"/>
              <a:t> – green </a:t>
            </a:r>
            <a:r>
              <a:rPr lang="fr-BE" i="0" dirty="0" smtClean="0"/>
              <a:t>infrastructure (</a:t>
            </a:r>
            <a:r>
              <a:rPr lang="fr-BE" i="0" dirty="0" err="1" smtClean="0"/>
              <a:t>e.g</a:t>
            </a:r>
            <a:r>
              <a:rPr lang="fr-BE" i="0" dirty="0" smtClean="0"/>
              <a:t>. nature </a:t>
            </a:r>
            <a:r>
              <a:rPr lang="fr-BE" i="0" dirty="0" err="1" smtClean="0"/>
              <a:t>based</a:t>
            </a:r>
            <a:r>
              <a:rPr lang="fr-BE" i="0" dirty="0" smtClean="0"/>
              <a:t> solutions);</a:t>
            </a:r>
          </a:p>
          <a:p>
            <a:r>
              <a:rPr lang="fr-BE" i="0" dirty="0" err="1" smtClean="0"/>
              <a:t>Reduce</a:t>
            </a:r>
            <a:r>
              <a:rPr lang="fr-BE" i="0" dirty="0" smtClean="0"/>
              <a:t> or </a:t>
            </a:r>
            <a:r>
              <a:rPr lang="fr-BE" i="0" dirty="0" err="1" smtClean="0"/>
              <a:t>avoid</a:t>
            </a:r>
            <a:r>
              <a:rPr lang="fr-BE" i="0" dirty="0" smtClean="0"/>
              <a:t> pollution; </a:t>
            </a:r>
          </a:p>
          <a:p>
            <a:r>
              <a:rPr lang="fr-BE" i="0" dirty="0" err="1" smtClean="0"/>
              <a:t>Reduce</a:t>
            </a:r>
            <a:r>
              <a:rPr lang="fr-BE" i="0" dirty="0" smtClean="0"/>
              <a:t> and manage </a:t>
            </a:r>
            <a:r>
              <a:rPr lang="fr-BE" i="0" dirty="0" err="1" smtClean="0"/>
              <a:t>environmental</a:t>
            </a:r>
            <a:r>
              <a:rPr lang="fr-BE" i="0" dirty="0" smtClean="0"/>
              <a:t> </a:t>
            </a:r>
            <a:r>
              <a:rPr lang="fr-BE" i="0" dirty="0" err="1" smtClean="0"/>
              <a:t>risks</a:t>
            </a:r>
            <a:r>
              <a:rPr lang="fr-BE" i="0" dirty="0" smtClean="0"/>
              <a:t> (</a:t>
            </a:r>
            <a:r>
              <a:rPr lang="fr-BE" i="0" dirty="0" err="1" smtClean="0"/>
              <a:t>ESIAs</a:t>
            </a:r>
            <a:r>
              <a:rPr lang="fr-BE" i="0" dirty="0" smtClean="0"/>
              <a:t>)</a:t>
            </a:r>
          </a:p>
          <a:p>
            <a:r>
              <a:rPr lang="fr-BE" i="0" dirty="0" err="1" smtClean="0"/>
              <a:t>Leverage</a:t>
            </a:r>
            <a:r>
              <a:rPr lang="fr-BE" i="0" dirty="0" smtClean="0"/>
              <a:t> </a:t>
            </a:r>
            <a:r>
              <a:rPr lang="fr-BE" i="0" dirty="0" err="1" smtClean="0"/>
              <a:t>sustainable</a:t>
            </a:r>
            <a:r>
              <a:rPr lang="fr-BE" i="0" dirty="0" smtClean="0"/>
              <a:t> </a:t>
            </a:r>
            <a:r>
              <a:rPr lang="fr-BE" i="0" dirty="0" smtClean="0"/>
              <a:t>finance – </a:t>
            </a:r>
            <a:r>
              <a:rPr lang="fr-BE" i="0" dirty="0" err="1" smtClean="0"/>
              <a:t>defining</a:t>
            </a:r>
            <a:r>
              <a:rPr lang="fr-BE" i="0" dirty="0" smtClean="0"/>
              <a:t> </a:t>
            </a:r>
            <a:r>
              <a:rPr lang="fr-BE" i="0" dirty="0" err="1" smtClean="0"/>
              <a:t>sustainability</a:t>
            </a:r>
            <a:r>
              <a:rPr lang="fr-BE" i="0" dirty="0" smtClean="0"/>
              <a:t> (</a:t>
            </a:r>
            <a:r>
              <a:rPr lang="fr-BE" i="0" dirty="0" err="1" smtClean="0"/>
              <a:t>e.g</a:t>
            </a:r>
            <a:r>
              <a:rPr lang="fr-BE" i="0" dirty="0" smtClean="0"/>
              <a:t>. </a:t>
            </a:r>
            <a:r>
              <a:rPr lang="fr-BE" i="0" dirty="0" err="1" smtClean="0"/>
              <a:t>taxonomy</a:t>
            </a:r>
            <a:r>
              <a:rPr lang="fr-BE" i="0" dirty="0" smtClean="0"/>
              <a:t>).</a:t>
            </a:r>
            <a:endParaRPr lang="fr-BE" i="0" dirty="0"/>
          </a:p>
        </p:txBody>
      </p:sp>
    </p:spTree>
    <p:extLst>
      <p:ext uri="{BB962C8B-B14F-4D97-AF65-F5344CB8AC3E}">
        <p14:creationId xmlns:p14="http://schemas.microsoft.com/office/powerpoint/2010/main" val="14883414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charset="0"/>
                <a:ea typeface="MS PGothic" charset="-128"/>
              </a:defRPr>
            </a:lvl1pPr>
            <a:lvl2pPr marL="742950" indent="-285750">
              <a:spcBef>
                <a:spcPct val="20000"/>
              </a:spcBef>
              <a:buClr>
                <a:srgbClr val="009FBA"/>
              </a:buClr>
              <a:buChar char="•"/>
              <a:defRPr sz="2000" b="1">
                <a:solidFill>
                  <a:srgbClr val="0F5494"/>
                </a:solidFill>
                <a:latin typeface="Verdana" charset="0"/>
                <a:ea typeface="MS PGothic" charset="-128"/>
              </a:defRPr>
            </a:lvl2pPr>
            <a:lvl3pPr marL="1143000" indent="-228600">
              <a:spcBef>
                <a:spcPct val="20000"/>
              </a:spcBef>
              <a:defRPr sz="1400">
                <a:solidFill>
                  <a:srgbClr val="0F5494"/>
                </a:solidFill>
                <a:latin typeface="Verdana" charset="0"/>
                <a:ea typeface="MS PGothic" charset="-128"/>
              </a:defRPr>
            </a:lvl3pPr>
            <a:lvl4pPr marL="1600200" indent="-228600">
              <a:spcBef>
                <a:spcPct val="20000"/>
              </a:spcBef>
              <a:buChar char="–"/>
              <a:defRPr sz="2000">
                <a:solidFill>
                  <a:schemeClr val="tx1"/>
                </a:solidFill>
                <a:latin typeface="Arial" charset="0"/>
                <a:ea typeface="MS PGothic" charset="-128"/>
              </a:defRPr>
            </a:lvl4pPr>
            <a:lvl5pPr marL="2057400" indent="-228600">
              <a:spcBef>
                <a:spcPct val="20000"/>
              </a:spcBef>
              <a:buChar char="»"/>
              <a:defRPr sz="2000">
                <a:solidFill>
                  <a:schemeClr val="tx1"/>
                </a:solidFill>
                <a:latin typeface="Arial" charset="0"/>
                <a:ea typeface="MS PGothic"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6388-261F-0844-A8DF-50134EEAC4A7}" type="slidenum">
              <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endParaRPr>
          </a:p>
        </p:txBody>
      </p:sp>
      <p:sp>
        <p:nvSpPr>
          <p:cNvPr id="3" name="ZoneTexte 2"/>
          <p:cNvSpPr txBox="1"/>
          <p:nvPr/>
        </p:nvSpPr>
        <p:spPr bwMode="auto">
          <a:xfrm>
            <a:off x="209398" y="1258305"/>
            <a:ext cx="88569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2000" kern="0" dirty="0" smtClean="0">
                <a:solidFill>
                  <a:srgbClr val="0F5494"/>
                </a:solidFill>
                <a:ea typeface="MS PGothic" charset="-128"/>
              </a:rPr>
              <a:t>Our </a:t>
            </a:r>
            <a:r>
              <a:rPr lang="fr-BE" sz="2000" kern="0" dirty="0" err="1" smtClean="0">
                <a:solidFill>
                  <a:srgbClr val="0F5494"/>
                </a:solidFill>
                <a:ea typeface="MS PGothic" charset="-128"/>
              </a:rPr>
              <a:t>Planet</a:t>
            </a:r>
            <a:r>
              <a:rPr lang="fr-BE" sz="2000" kern="0" dirty="0" smtClean="0">
                <a:solidFill>
                  <a:srgbClr val="0F5494"/>
                </a:solidFill>
                <a:ea typeface="MS PGothic" charset="-128"/>
              </a:rPr>
              <a:t> </a:t>
            </a:r>
            <a:r>
              <a:rPr lang="fr-BE" sz="2000" kern="0" dirty="0" err="1" smtClean="0">
                <a:solidFill>
                  <a:srgbClr val="0F5494"/>
                </a:solidFill>
                <a:ea typeface="MS PGothic" charset="-128"/>
              </a:rPr>
              <a:t>is</a:t>
            </a:r>
            <a:r>
              <a:rPr lang="fr-BE" sz="2000" kern="0" dirty="0" smtClean="0">
                <a:solidFill>
                  <a:srgbClr val="0F5494"/>
                </a:solidFill>
                <a:ea typeface="MS PGothic" charset="-128"/>
              </a:rPr>
              <a:t> </a:t>
            </a:r>
            <a:r>
              <a:rPr lang="fr-BE" sz="2000" kern="0" dirty="0" err="1" smtClean="0">
                <a:solidFill>
                  <a:srgbClr val="0F5494"/>
                </a:solidFill>
                <a:ea typeface="MS PGothic" charset="-128"/>
              </a:rPr>
              <a:t>burning</a:t>
            </a:r>
            <a:r>
              <a:rPr lang="fr-BE" sz="2000" kern="0" dirty="0" smtClean="0">
                <a:solidFill>
                  <a:srgbClr val="0F5494"/>
                </a:solidFill>
                <a:ea typeface="MS PGothic" charset="-128"/>
              </a:rPr>
              <a:t> ….  </a:t>
            </a:r>
            <a:r>
              <a:rPr lang="fr-BE" sz="2000" kern="0" dirty="0" err="1" smtClean="0">
                <a:solidFill>
                  <a:srgbClr val="0F5494"/>
                </a:solidFill>
                <a:ea typeface="MS PGothic" charset="-128"/>
              </a:rPr>
              <a:t>Climate</a:t>
            </a:r>
            <a:r>
              <a:rPr lang="fr-BE" sz="2000" kern="0" dirty="0" smtClean="0">
                <a:solidFill>
                  <a:srgbClr val="0F5494"/>
                </a:solidFill>
                <a:ea typeface="MS PGothic" charset="-128"/>
              </a:rPr>
              <a:t> Change</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5200" y="4077475"/>
            <a:ext cx="1925885" cy="2492897"/>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6311" y="4063509"/>
            <a:ext cx="1927757" cy="2492897"/>
          </a:xfrm>
          <a:prstGeom prst="rect">
            <a:avLst/>
          </a:prstGeom>
        </p:spPr>
      </p:pic>
      <p:pic>
        <p:nvPicPr>
          <p:cNvPr id="7" name="Imag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2676" y="1704559"/>
            <a:ext cx="4680520" cy="2296380"/>
          </a:xfrm>
          <a:prstGeom prst="rect">
            <a:avLst/>
          </a:prstGeom>
        </p:spPr>
      </p:pic>
      <p:pic>
        <p:nvPicPr>
          <p:cNvPr id="8" name="Imag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398" y="4095905"/>
            <a:ext cx="2512690" cy="2479336"/>
          </a:xfrm>
          <a:prstGeom prst="rect">
            <a:avLst/>
          </a:prstGeom>
        </p:spPr>
      </p:pic>
      <p:pic>
        <p:nvPicPr>
          <p:cNvPr id="4" name="Imag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69096" y="4077475"/>
            <a:ext cx="1914719" cy="2478931"/>
          </a:xfrm>
          <a:prstGeom prst="rect">
            <a:avLst/>
          </a:prstGeom>
        </p:spPr>
      </p:pic>
    </p:spTree>
    <p:extLst>
      <p:ext uri="{BB962C8B-B14F-4D97-AF65-F5344CB8AC3E}">
        <p14:creationId xmlns:p14="http://schemas.microsoft.com/office/powerpoint/2010/main" val="37405100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196752"/>
            <a:ext cx="9144000" cy="936625"/>
          </a:xfrm>
        </p:spPr>
        <p:txBody>
          <a:bodyPr/>
          <a:lstStyle/>
          <a:p>
            <a:pPr algn="ctr"/>
            <a:r>
              <a:rPr lang="fr-BE" dirty="0" err="1" smtClean="0"/>
              <a:t>Climate</a:t>
            </a:r>
            <a:r>
              <a:rPr lang="fr-BE" dirty="0" smtClean="0"/>
              <a:t> Change – </a:t>
            </a:r>
            <a:r>
              <a:rPr lang="fr-BE" dirty="0" err="1" smtClean="0"/>
              <a:t>where</a:t>
            </a:r>
            <a:r>
              <a:rPr lang="fr-BE" dirty="0" smtClean="0"/>
              <a:t> do </a:t>
            </a:r>
            <a:r>
              <a:rPr lang="fr-BE" dirty="0" err="1" smtClean="0"/>
              <a:t>we</a:t>
            </a:r>
            <a:r>
              <a:rPr lang="fr-BE" dirty="0" smtClean="0"/>
              <a:t> stand? (i)</a:t>
            </a:r>
            <a:endParaRPr lang="fr-BE" dirty="0"/>
          </a:p>
        </p:txBody>
      </p:sp>
      <p:sp>
        <p:nvSpPr>
          <p:cNvPr id="3" name="Espace réservé du contenu 2"/>
          <p:cNvSpPr>
            <a:spLocks noGrp="1"/>
          </p:cNvSpPr>
          <p:nvPr>
            <p:ph idx="1"/>
          </p:nvPr>
        </p:nvSpPr>
        <p:spPr>
          <a:xfrm>
            <a:off x="323528" y="2060848"/>
            <a:ext cx="8363272" cy="4797152"/>
          </a:xfrm>
        </p:spPr>
        <p:txBody>
          <a:bodyPr/>
          <a:lstStyle/>
          <a:p>
            <a:pPr>
              <a:buClr>
                <a:srgbClr val="0F5494"/>
              </a:buClr>
            </a:pPr>
            <a:r>
              <a:rPr lang="en-US" i="0" dirty="0"/>
              <a:t>We are on the brink of missing </a:t>
            </a:r>
            <a:r>
              <a:rPr lang="en-US" i="0" dirty="0" smtClean="0"/>
              <a:t>the opportunity </a:t>
            </a:r>
            <a:r>
              <a:rPr lang="en-US" i="0" dirty="0"/>
              <a:t>to limit global warming to </a:t>
            </a:r>
            <a:r>
              <a:rPr lang="en-US" i="0" dirty="0" smtClean="0"/>
              <a:t>1.5°C. </a:t>
            </a:r>
          </a:p>
          <a:p>
            <a:pPr>
              <a:buClr>
                <a:srgbClr val="0F5494"/>
              </a:buClr>
            </a:pPr>
            <a:r>
              <a:rPr lang="en-US" i="0" dirty="0" smtClean="0"/>
              <a:t>Temperatures </a:t>
            </a:r>
            <a:r>
              <a:rPr lang="en-US" i="0" dirty="0"/>
              <a:t>have already increased </a:t>
            </a:r>
            <a:r>
              <a:rPr lang="en-US" i="0" dirty="0" smtClean="0"/>
              <a:t>1.1°C.</a:t>
            </a:r>
          </a:p>
          <a:p>
            <a:pPr>
              <a:buClr>
                <a:srgbClr val="0F5494"/>
              </a:buClr>
            </a:pPr>
            <a:r>
              <a:rPr lang="en-US" i="0" dirty="0" smtClean="0"/>
              <a:t>If </a:t>
            </a:r>
            <a:r>
              <a:rPr lang="en-US" i="0" dirty="0"/>
              <a:t>we rely only on the current climate commitments of the Paris Agreement, temperatures can be expected to rise to 3.2°C this century. </a:t>
            </a:r>
            <a:endParaRPr lang="en-US" i="0" dirty="0" smtClean="0"/>
          </a:p>
          <a:p>
            <a:pPr>
              <a:buClr>
                <a:srgbClr val="0F5494"/>
              </a:buClr>
            </a:pPr>
            <a:r>
              <a:rPr lang="en-US" i="0" dirty="0"/>
              <a:t>Every fraction of additional warming beyond 1.5°C will result in increasingly severe and expensive impacts.</a:t>
            </a:r>
          </a:p>
          <a:p>
            <a:pPr>
              <a:buClr>
                <a:srgbClr val="0F5494"/>
              </a:buClr>
            </a:pPr>
            <a:endParaRPr lang="en-US" i="0" dirty="0" smtClean="0"/>
          </a:p>
        </p:txBody>
      </p:sp>
      <p:sp>
        <p:nvSpPr>
          <p:cNvPr id="4" name="Espace réservé du numéro de diapositive 3"/>
          <p:cNvSpPr>
            <a:spLocks noGrp="1"/>
          </p:cNvSpPr>
          <p:nvPr>
            <p:ph type="sldNum" sz="quarter" idx="12"/>
          </p:nvPr>
        </p:nvSpPr>
        <p:spPr/>
        <p:txBody>
          <a:bodyPr/>
          <a:lstStyle/>
          <a:p>
            <a:pPr>
              <a:defRPr/>
            </a:pPr>
            <a:fld id="{3839187B-0BD1-4BBE-BEA7-010AD5111062}" type="slidenum">
              <a:rPr lang="en-GB" noProof="0" smtClean="0"/>
              <a:pPr>
                <a:defRPr/>
              </a:pPr>
              <a:t>4</a:t>
            </a:fld>
            <a:endParaRPr lang="en-GB" noProof="0" dirty="0"/>
          </a:p>
        </p:txBody>
      </p:sp>
    </p:spTree>
    <p:extLst>
      <p:ext uri="{BB962C8B-B14F-4D97-AF65-F5344CB8AC3E}">
        <p14:creationId xmlns:p14="http://schemas.microsoft.com/office/powerpoint/2010/main" val="118770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56" y="1124744"/>
            <a:ext cx="9144000" cy="936625"/>
          </a:xfrm>
        </p:spPr>
        <p:txBody>
          <a:bodyPr/>
          <a:lstStyle/>
          <a:p>
            <a:pPr algn="ctr"/>
            <a:r>
              <a:rPr lang="fr-BE" sz="2800" dirty="0" err="1"/>
              <a:t>Climate</a:t>
            </a:r>
            <a:r>
              <a:rPr lang="fr-BE" sz="2800" dirty="0"/>
              <a:t> Change – </a:t>
            </a:r>
            <a:r>
              <a:rPr lang="fr-BE" sz="2800" dirty="0" err="1"/>
              <a:t>where</a:t>
            </a:r>
            <a:r>
              <a:rPr lang="fr-BE" sz="2800" dirty="0"/>
              <a:t> do </a:t>
            </a:r>
            <a:r>
              <a:rPr lang="fr-BE" sz="2800" dirty="0" err="1"/>
              <a:t>we</a:t>
            </a:r>
            <a:r>
              <a:rPr lang="fr-BE" sz="2800" dirty="0"/>
              <a:t> stand? </a:t>
            </a:r>
            <a:r>
              <a:rPr lang="fr-BE" sz="2800" dirty="0" smtClean="0"/>
              <a:t>(ii</a:t>
            </a:r>
            <a:r>
              <a:rPr lang="fr-BE" sz="2800" dirty="0"/>
              <a:t>)</a:t>
            </a:r>
            <a:endParaRPr lang="en-GB" sz="2800" dirty="0"/>
          </a:p>
        </p:txBody>
      </p:sp>
      <p:sp>
        <p:nvSpPr>
          <p:cNvPr id="3" name="Content Placeholder 2"/>
          <p:cNvSpPr>
            <a:spLocks noGrp="1"/>
          </p:cNvSpPr>
          <p:nvPr>
            <p:ph idx="1"/>
          </p:nvPr>
        </p:nvSpPr>
        <p:spPr>
          <a:xfrm>
            <a:off x="457200" y="2132856"/>
            <a:ext cx="8229600" cy="4588619"/>
          </a:xfrm>
        </p:spPr>
        <p:txBody>
          <a:bodyPr/>
          <a:lstStyle/>
          <a:p>
            <a:pPr>
              <a:buClr>
                <a:srgbClr val="0F5494"/>
              </a:buClr>
            </a:pPr>
            <a:r>
              <a:rPr lang="en-US" i="0" dirty="0" smtClean="0"/>
              <a:t>To </a:t>
            </a:r>
            <a:r>
              <a:rPr lang="en-US" i="0" dirty="0"/>
              <a:t>get on track to limit global temperature rise to 1.5°C, emissions must drop rapidly to 25 </a:t>
            </a:r>
            <a:r>
              <a:rPr lang="en-US" i="0" dirty="0" err="1"/>
              <a:t>gigatons</a:t>
            </a:r>
            <a:r>
              <a:rPr lang="en-US" i="0" dirty="0"/>
              <a:t> by 2030</a:t>
            </a:r>
            <a:r>
              <a:rPr lang="en-US" i="0" dirty="0" smtClean="0"/>
              <a:t>.</a:t>
            </a:r>
          </a:p>
          <a:p>
            <a:pPr>
              <a:buClr>
                <a:srgbClr val="0F5494"/>
              </a:buClr>
            </a:pPr>
            <a:r>
              <a:rPr lang="en-US" i="0" dirty="0"/>
              <a:t>B</a:t>
            </a:r>
            <a:r>
              <a:rPr lang="en-US" i="0" dirty="0" smtClean="0"/>
              <a:t>ased </a:t>
            </a:r>
            <a:r>
              <a:rPr lang="en-US" i="0" dirty="0"/>
              <a:t>on today’s commitments, emissions are on track to reach 56 Gt CO</a:t>
            </a:r>
            <a:r>
              <a:rPr lang="en-US" i="0" baseline="-25000" dirty="0"/>
              <a:t>2</a:t>
            </a:r>
            <a:r>
              <a:rPr lang="en-US" i="0" dirty="0"/>
              <a:t>e by 2030, over twice what they should be</a:t>
            </a:r>
            <a:r>
              <a:rPr lang="en-US" i="0" dirty="0" smtClean="0"/>
              <a:t>.</a:t>
            </a:r>
          </a:p>
          <a:p>
            <a:pPr>
              <a:buClr>
                <a:srgbClr val="0F5494"/>
              </a:buClr>
            </a:pPr>
            <a:r>
              <a:rPr lang="en-US" i="0" dirty="0"/>
              <a:t>Today, we need to reduce emissions by 7.6% every </a:t>
            </a:r>
            <a:r>
              <a:rPr lang="en-US" i="0" dirty="0" smtClean="0"/>
              <a:t>year to stay below 1.5°C increase.</a:t>
            </a:r>
            <a:endParaRPr lang="en-GB" dirty="0"/>
          </a:p>
        </p:txBody>
      </p:sp>
      <p:sp>
        <p:nvSpPr>
          <p:cNvPr id="4" name="Slide Number Placeholder 3"/>
          <p:cNvSpPr>
            <a:spLocks noGrp="1"/>
          </p:cNvSpPr>
          <p:nvPr>
            <p:ph type="sldNum" sz="quarter" idx="12"/>
          </p:nvPr>
        </p:nvSpPr>
        <p:spPr/>
        <p:txBody>
          <a:bodyPr/>
          <a:lstStyle/>
          <a:p>
            <a:pPr>
              <a:defRPr/>
            </a:pPr>
            <a:fld id="{3839187B-0BD1-4BBE-BEA7-010AD5111062}" type="slidenum">
              <a:rPr lang="en-GB" noProof="0" smtClean="0"/>
              <a:pPr>
                <a:defRPr/>
              </a:pPr>
              <a:t>5</a:t>
            </a:fld>
            <a:endParaRPr lang="en-GB" noProof="0" dirty="0"/>
          </a:p>
        </p:txBody>
      </p:sp>
    </p:spTree>
    <p:extLst>
      <p:ext uri="{BB962C8B-B14F-4D97-AF65-F5344CB8AC3E}">
        <p14:creationId xmlns:p14="http://schemas.microsoft.com/office/powerpoint/2010/main" val="354955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199" y="1084314"/>
            <a:ext cx="8229600" cy="936625"/>
          </a:xfrm>
        </p:spPr>
        <p:txBody>
          <a:bodyPr/>
          <a:lstStyle/>
          <a:p>
            <a:r>
              <a:rPr lang="en-US" dirty="0" smtClean="0"/>
              <a:t>Climate change – what to tackle?</a:t>
            </a:r>
            <a:endParaRPr lang="en-GB" dirty="0"/>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55576" y="1844824"/>
            <a:ext cx="7931223" cy="4876651"/>
          </a:xfrm>
        </p:spPr>
      </p:pic>
      <p:sp>
        <p:nvSpPr>
          <p:cNvPr id="4" name="Slide Number Placeholder 3"/>
          <p:cNvSpPr>
            <a:spLocks noGrp="1"/>
          </p:cNvSpPr>
          <p:nvPr>
            <p:ph type="sldNum" sz="quarter" idx="12"/>
          </p:nvPr>
        </p:nvSpPr>
        <p:spPr/>
        <p:txBody>
          <a:bodyPr/>
          <a:lstStyle/>
          <a:p>
            <a:pPr>
              <a:defRPr/>
            </a:pPr>
            <a:fld id="{3839187B-0BD1-4BBE-BEA7-010AD5111062}" type="slidenum">
              <a:rPr lang="en-GB" noProof="0" smtClean="0"/>
              <a:pPr>
                <a:defRPr/>
              </a:pPr>
              <a:t>6</a:t>
            </a:fld>
            <a:endParaRPr lang="en-GB" noProof="0" dirty="0"/>
          </a:p>
        </p:txBody>
      </p:sp>
    </p:spTree>
    <p:extLst>
      <p:ext uri="{BB962C8B-B14F-4D97-AF65-F5344CB8AC3E}">
        <p14:creationId xmlns:p14="http://schemas.microsoft.com/office/powerpoint/2010/main" val="324489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charset="0"/>
                <a:ea typeface="MS PGothic" charset="-128"/>
              </a:defRPr>
            </a:lvl1pPr>
            <a:lvl2pPr marL="742950" indent="-285750">
              <a:spcBef>
                <a:spcPct val="20000"/>
              </a:spcBef>
              <a:buClr>
                <a:srgbClr val="009FBA"/>
              </a:buClr>
              <a:buChar char="•"/>
              <a:defRPr sz="2000" b="1">
                <a:solidFill>
                  <a:srgbClr val="0F5494"/>
                </a:solidFill>
                <a:latin typeface="Verdana" charset="0"/>
                <a:ea typeface="MS PGothic" charset="-128"/>
              </a:defRPr>
            </a:lvl2pPr>
            <a:lvl3pPr marL="1143000" indent="-228600">
              <a:spcBef>
                <a:spcPct val="20000"/>
              </a:spcBef>
              <a:defRPr sz="1400">
                <a:solidFill>
                  <a:srgbClr val="0F5494"/>
                </a:solidFill>
                <a:latin typeface="Verdana" charset="0"/>
                <a:ea typeface="MS PGothic" charset="-128"/>
              </a:defRPr>
            </a:lvl3pPr>
            <a:lvl4pPr marL="1600200" indent="-228600">
              <a:spcBef>
                <a:spcPct val="20000"/>
              </a:spcBef>
              <a:buChar char="–"/>
              <a:defRPr sz="2000">
                <a:solidFill>
                  <a:schemeClr val="tx1"/>
                </a:solidFill>
                <a:latin typeface="Arial" charset="0"/>
                <a:ea typeface="MS PGothic" charset="-128"/>
              </a:defRPr>
            </a:lvl4pPr>
            <a:lvl5pPr marL="2057400" indent="-228600">
              <a:spcBef>
                <a:spcPct val="20000"/>
              </a:spcBef>
              <a:buChar char="»"/>
              <a:defRPr sz="2000">
                <a:solidFill>
                  <a:schemeClr val="tx1"/>
                </a:solidFill>
                <a:latin typeface="Arial" charset="0"/>
                <a:ea typeface="MS PGothic"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6388-261F-0844-A8DF-50134EEAC4A7}" type="slidenum">
              <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endParaRPr>
          </a:p>
        </p:txBody>
      </p:sp>
      <p:sp>
        <p:nvSpPr>
          <p:cNvPr id="3" name="ZoneTexte 2"/>
          <p:cNvSpPr txBox="1"/>
          <p:nvPr/>
        </p:nvSpPr>
        <p:spPr bwMode="auto">
          <a:xfrm>
            <a:off x="179512" y="1268760"/>
            <a:ext cx="885698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2400" kern="0" dirty="0" err="1" smtClean="0">
                <a:solidFill>
                  <a:srgbClr val="0F5494"/>
                </a:solidFill>
                <a:ea typeface="MS PGothic" charset="-128"/>
              </a:rPr>
              <a:t>Nature’s</a:t>
            </a:r>
            <a:r>
              <a:rPr lang="fr-BE" sz="2400" kern="0" dirty="0" smtClean="0">
                <a:solidFill>
                  <a:srgbClr val="0F5494"/>
                </a:solidFill>
                <a:ea typeface="MS PGothic" charset="-128"/>
              </a:rPr>
              <a:t> </a:t>
            </a:r>
            <a:r>
              <a:rPr lang="fr-BE" sz="2400" kern="0" dirty="0" err="1" smtClean="0">
                <a:solidFill>
                  <a:srgbClr val="0F5494"/>
                </a:solidFill>
                <a:ea typeface="MS PGothic" charset="-128"/>
              </a:rPr>
              <a:t>dangerous</a:t>
            </a:r>
            <a:r>
              <a:rPr lang="fr-BE" sz="2400" kern="0" dirty="0" smtClean="0">
                <a:solidFill>
                  <a:srgbClr val="0F5494"/>
                </a:solidFill>
                <a:ea typeface="MS PGothic" charset="-128"/>
              </a:rPr>
              <a:t> </a:t>
            </a:r>
            <a:r>
              <a:rPr lang="fr-BE" sz="2400" kern="0" dirty="0" err="1" smtClean="0">
                <a:solidFill>
                  <a:srgbClr val="0F5494"/>
                </a:solidFill>
                <a:ea typeface="MS PGothic" charset="-128"/>
              </a:rPr>
              <a:t>decline</a:t>
            </a:r>
            <a:r>
              <a:rPr lang="fr-BE" sz="2400" kern="0" dirty="0" smtClean="0">
                <a:solidFill>
                  <a:srgbClr val="0F5494"/>
                </a:solidFill>
                <a:ea typeface="MS PGothic" charset="-128"/>
              </a:rPr>
              <a:t> ….</a:t>
            </a:r>
          </a:p>
          <a:p>
            <a:pPr algn="ctr"/>
            <a:r>
              <a:rPr lang="en-US" sz="1800" b="0" dirty="0">
                <a:hlinkClick r:id="rId3"/>
              </a:rPr>
              <a:t>IPBES - Global Assessment Report on Biodiversity and Ecosystem Services</a:t>
            </a:r>
            <a:endParaRPr lang="fr-BE" sz="1800" kern="0" dirty="0" smtClean="0">
              <a:solidFill>
                <a:srgbClr val="0F5494"/>
              </a:solidFill>
              <a:ea typeface="MS PGothic" charset="-128"/>
            </a:endParaRPr>
          </a:p>
        </p:txBody>
      </p:sp>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566" y="2175641"/>
            <a:ext cx="8398152" cy="4228299"/>
          </a:xfrm>
          <a:prstGeom prst="rect">
            <a:avLst/>
          </a:prstGeom>
        </p:spPr>
      </p:pic>
    </p:spTree>
    <p:extLst>
      <p:ext uri="{BB962C8B-B14F-4D97-AF65-F5344CB8AC3E}">
        <p14:creationId xmlns:p14="http://schemas.microsoft.com/office/powerpoint/2010/main" val="149267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charset="0"/>
                <a:ea typeface="MS PGothic" charset="-128"/>
              </a:defRPr>
            </a:lvl1pPr>
            <a:lvl2pPr marL="742950" indent="-285750">
              <a:spcBef>
                <a:spcPct val="20000"/>
              </a:spcBef>
              <a:buClr>
                <a:srgbClr val="009FBA"/>
              </a:buClr>
              <a:buChar char="•"/>
              <a:defRPr sz="2000" b="1">
                <a:solidFill>
                  <a:srgbClr val="0F5494"/>
                </a:solidFill>
                <a:latin typeface="Verdana" charset="0"/>
                <a:ea typeface="MS PGothic" charset="-128"/>
              </a:defRPr>
            </a:lvl2pPr>
            <a:lvl3pPr marL="1143000" indent="-228600">
              <a:spcBef>
                <a:spcPct val="20000"/>
              </a:spcBef>
              <a:defRPr sz="1400">
                <a:solidFill>
                  <a:srgbClr val="0F5494"/>
                </a:solidFill>
                <a:latin typeface="Verdana" charset="0"/>
                <a:ea typeface="MS PGothic" charset="-128"/>
              </a:defRPr>
            </a:lvl3pPr>
            <a:lvl4pPr marL="1600200" indent="-228600">
              <a:spcBef>
                <a:spcPct val="20000"/>
              </a:spcBef>
              <a:buChar char="–"/>
              <a:defRPr sz="2000">
                <a:solidFill>
                  <a:schemeClr val="tx1"/>
                </a:solidFill>
                <a:latin typeface="Arial" charset="0"/>
                <a:ea typeface="MS PGothic" charset="-128"/>
              </a:defRPr>
            </a:lvl4pPr>
            <a:lvl5pPr marL="2057400" indent="-228600">
              <a:spcBef>
                <a:spcPct val="20000"/>
              </a:spcBef>
              <a:buChar char="»"/>
              <a:defRPr sz="2000">
                <a:solidFill>
                  <a:schemeClr val="tx1"/>
                </a:solidFill>
                <a:latin typeface="Arial" charset="0"/>
                <a:ea typeface="MS PGothic"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6388-261F-0844-A8DF-50134EEAC4A7}" type="slidenum">
              <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endParaRPr>
          </a:p>
        </p:txBody>
      </p:sp>
      <p:sp>
        <p:nvSpPr>
          <p:cNvPr id="3" name="ZoneTexte 2"/>
          <p:cNvSpPr txBox="1"/>
          <p:nvPr/>
        </p:nvSpPr>
        <p:spPr bwMode="auto">
          <a:xfrm>
            <a:off x="179512" y="1196752"/>
            <a:ext cx="8856984"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2400" kern="0" dirty="0" err="1" smtClean="0">
                <a:solidFill>
                  <a:srgbClr val="0F5494"/>
                </a:solidFill>
                <a:ea typeface="MS PGothic" charset="-128"/>
              </a:rPr>
              <a:t>We</a:t>
            </a:r>
            <a:r>
              <a:rPr lang="fr-BE" sz="2400" kern="0" dirty="0" smtClean="0">
                <a:solidFill>
                  <a:srgbClr val="0F5494"/>
                </a:solidFill>
                <a:ea typeface="MS PGothic" charset="-128"/>
              </a:rPr>
              <a:t> are </a:t>
            </a:r>
            <a:r>
              <a:rPr lang="fr-BE" sz="2400" kern="0" dirty="0" err="1" smtClean="0">
                <a:solidFill>
                  <a:srgbClr val="0F5494"/>
                </a:solidFill>
                <a:ea typeface="MS PGothic" charset="-128"/>
              </a:rPr>
              <a:t>depleting</a:t>
            </a:r>
            <a:r>
              <a:rPr lang="fr-BE" sz="2400" kern="0" dirty="0" smtClean="0">
                <a:solidFill>
                  <a:srgbClr val="0F5494"/>
                </a:solidFill>
                <a:ea typeface="MS PGothic" charset="-128"/>
              </a:rPr>
              <a:t> </a:t>
            </a:r>
            <a:r>
              <a:rPr lang="fr-BE" sz="2400" kern="0" dirty="0" err="1" smtClean="0">
                <a:solidFill>
                  <a:srgbClr val="0F5494"/>
                </a:solidFill>
                <a:ea typeface="MS PGothic" charset="-128"/>
              </a:rPr>
              <a:t>our</a:t>
            </a:r>
            <a:r>
              <a:rPr lang="fr-BE" sz="2400" kern="0" dirty="0" smtClean="0">
                <a:solidFill>
                  <a:srgbClr val="0F5494"/>
                </a:solidFill>
                <a:ea typeface="MS PGothic" charset="-128"/>
              </a:rPr>
              <a:t> </a:t>
            </a:r>
            <a:r>
              <a:rPr lang="fr-BE" sz="2400" kern="0" dirty="0" err="1" smtClean="0">
                <a:solidFill>
                  <a:srgbClr val="0F5494"/>
                </a:solidFill>
                <a:ea typeface="MS PGothic" charset="-128"/>
              </a:rPr>
              <a:t>natural</a:t>
            </a:r>
            <a:r>
              <a:rPr lang="fr-BE" sz="2400" kern="0" dirty="0" smtClean="0">
                <a:solidFill>
                  <a:srgbClr val="0F5494"/>
                </a:solidFill>
                <a:ea typeface="MS PGothic" charset="-128"/>
              </a:rPr>
              <a:t> capital and </a:t>
            </a:r>
            <a:r>
              <a:rPr lang="fr-BE" sz="2400" kern="0" dirty="0" err="1" smtClean="0">
                <a:solidFill>
                  <a:srgbClr val="0F5494"/>
                </a:solidFill>
                <a:ea typeface="MS PGothic" charset="-128"/>
              </a:rPr>
              <a:t>crossing</a:t>
            </a:r>
            <a:r>
              <a:rPr lang="fr-BE" sz="2400" kern="0" dirty="0" smtClean="0">
                <a:solidFill>
                  <a:srgbClr val="0F5494"/>
                </a:solidFill>
                <a:ea typeface="MS PGothic" charset="-128"/>
              </a:rPr>
              <a:t> the </a:t>
            </a:r>
            <a:r>
              <a:rPr lang="fr-BE" sz="2400" kern="0" dirty="0" err="1" smtClean="0">
                <a:solidFill>
                  <a:srgbClr val="0F5494"/>
                </a:solidFill>
                <a:ea typeface="MS PGothic" charset="-128"/>
              </a:rPr>
              <a:t>Planet</a:t>
            </a:r>
            <a:r>
              <a:rPr lang="fr-BE" sz="2400" kern="0" dirty="0" smtClean="0">
                <a:solidFill>
                  <a:srgbClr val="0F5494"/>
                </a:solidFill>
                <a:ea typeface="MS PGothic" charset="-128"/>
              </a:rPr>
              <a:t> </a:t>
            </a:r>
            <a:r>
              <a:rPr lang="fr-BE" sz="2400" kern="0" dirty="0" err="1" smtClean="0">
                <a:solidFill>
                  <a:srgbClr val="0F5494"/>
                </a:solidFill>
                <a:ea typeface="MS PGothic" charset="-128"/>
              </a:rPr>
              <a:t>ecological</a:t>
            </a:r>
            <a:r>
              <a:rPr lang="fr-BE" sz="2400" kern="0" dirty="0" smtClean="0">
                <a:solidFill>
                  <a:srgbClr val="0F5494"/>
                </a:solidFill>
                <a:ea typeface="MS PGothic" charset="-128"/>
              </a:rPr>
              <a:t> </a:t>
            </a:r>
            <a:r>
              <a:rPr lang="fr-BE" sz="2400" kern="0" dirty="0" err="1" smtClean="0">
                <a:solidFill>
                  <a:srgbClr val="0F5494"/>
                </a:solidFill>
                <a:ea typeface="MS PGothic" charset="-128"/>
              </a:rPr>
              <a:t>boundaries</a:t>
            </a:r>
            <a:endParaRPr lang="fr-BE" sz="2400" kern="0" dirty="0" smtClean="0">
              <a:solidFill>
                <a:srgbClr val="0F5494"/>
              </a:solidFill>
              <a:ea typeface="MS PGothic" charset="-128"/>
            </a:endParaRPr>
          </a:p>
          <a:p>
            <a:pPr algn="ctr"/>
            <a:endParaRPr lang="fr-BE" sz="1800" kern="0" dirty="0">
              <a:solidFill>
                <a:srgbClr val="0F5494"/>
              </a:solidFill>
              <a:ea typeface="MS PGothic" charset="-128"/>
            </a:endParaRPr>
          </a:p>
          <a:p>
            <a:pPr algn="ctr"/>
            <a:r>
              <a:rPr lang="fr-BE" sz="1800" kern="0" dirty="0" err="1" smtClean="0">
                <a:solidFill>
                  <a:srgbClr val="0F5494"/>
                </a:solidFill>
                <a:ea typeface="MS PGothic" charset="-128"/>
              </a:rPr>
              <a:t>Moving</a:t>
            </a:r>
            <a:r>
              <a:rPr lang="fr-BE" sz="1800" kern="0" dirty="0" smtClean="0">
                <a:solidFill>
                  <a:srgbClr val="0F5494"/>
                </a:solidFill>
                <a:ea typeface="MS PGothic" charset="-128"/>
              </a:rPr>
              <a:t> </a:t>
            </a:r>
            <a:r>
              <a:rPr lang="fr-BE" sz="1800" kern="0" dirty="0" err="1" smtClean="0">
                <a:solidFill>
                  <a:srgbClr val="0F5494"/>
                </a:solidFill>
                <a:ea typeface="MS PGothic" charset="-128"/>
              </a:rPr>
              <a:t>beyond</a:t>
            </a:r>
            <a:r>
              <a:rPr lang="fr-BE" sz="1800" kern="0" dirty="0" smtClean="0">
                <a:solidFill>
                  <a:srgbClr val="0F5494"/>
                </a:solidFill>
                <a:ea typeface="MS PGothic" charset="-128"/>
              </a:rPr>
              <a:t> the </a:t>
            </a:r>
            <a:r>
              <a:rPr lang="fr-BE" sz="1800" kern="0" dirty="0" err="1" smtClean="0">
                <a:solidFill>
                  <a:srgbClr val="0F5494"/>
                </a:solidFill>
                <a:ea typeface="MS PGothic" charset="-128"/>
              </a:rPr>
              <a:t>Planet’s</a:t>
            </a:r>
            <a:r>
              <a:rPr lang="fr-BE" sz="1800" kern="0" dirty="0" smtClean="0">
                <a:solidFill>
                  <a:srgbClr val="0F5494"/>
                </a:solidFill>
                <a:ea typeface="MS PGothic" charset="-128"/>
              </a:rPr>
              <a:t> </a:t>
            </a:r>
            <a:r>
              <a:rPr lang="fr-BE" sz="1800" kern="0" dirty="0" err="1" smtClean="0">
                <a:solidFill>
                  <a:srgbClr val="0F5494"/>
                </a:solidFill>
                <a:ea typeface="MS PGothic" charset="-128"/>
              </a:rPr>
              <a:t>safe</a:t>
            </a:r>
            <a:r>
              <a:rPr lang="fr-BE" sz="1800" kern="0" dirty="0" smtClean="0">
                <a:solidFill>
                  <a:srgbClr val="0F5494"/>
                </a:solidFill>
                <a:ea typeface="MS PGothic" charset="-128"/>
              </a:rPr>
              <a:t> operating </a:t>
            </a:r>
            <a:r>
              <a:rPr lang="fr-BE" sz="1800" kern="0" dirty="0" err="1" smtClean="0">
                <a:solidFill>
                  <a:srgbClr val="0F5494"/>
                </a:solidFill>
                <a:ea typeface="MS PGothic" charset="-128"/>
              </a:rPr>
              <a:t>space</a:t>
            </a:r>
            <a:r>
              <a:rPr lang="fr-BE" sz="1800" kern="0" dirty="0" smtClean="0">
                <a:solidFill>
                  <a:srgbClr val="0F5494"/>
                </a:solidFill>
                <a:ea typeface="MS PGothic" charset="-128"/>
              </a:rPr>
              <a:t> and </a:t>
            </a:r>
            <a:r>
              <a:rPr lang="fr-BE" sz="1800" kern="0" dirty="0" err="1" smtClean="0">
                <a:solidFill>
                  <a:srgbClr val="0F5494"/>
                </a:solidFill>
                <a:ea typeface="MS PGothic" charset="-128"/>
              </a:rPr>
              <a:t>risking</a:t>
            </a:r>
            <a:r>
              <a:rPr lang="fr-BE" sz="1800" kern="0" dirty="0" smtClean="0">
                <a:solidFill>
                  <a:srgbClr val="0F5494"/>
                </a:solidFill>
                <a:ea typeface="MS PGothic" charset="-128"/>
              </a:rPr>
              <a:t> </a:t>
            </a:r>
            <a:r>
              <a:rPr lang="fr-BE" sz="1800" kern="0" dirty="0" err="1" smtClean="0">
                <a:solidFill>
                  <a:srgbClr val="0F5494"/>
                </a:solidFill>
                <a:ea typeface="MS PGothic" charset="-128"/>
              </a:rPr>
              <a:t>irreversible</a:t>
            </a:r>
            <a:r>
              <a:rPr lang="fr-BE" sz="1800" kern="0" dirty="0" smtClean="0">
                <a:solidFill>
                  <a:srgbClr val="0F5494"/>
                </a:solidFill>
                <a:ea typeface="MS PGothic" charset="-128"/>
              </a:rPr>
              <a:t> change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1094" y="2786737"/>
            <a:ext cx="3806039" cy="3861047"/>
          </a:xfrm>
          <a:prstGeom prst="rect">
            <a:avLst/>
          </a:prstGeom>
        </p:spPr>
      </p:pic>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3212310"/>
            <a:ext cx="3860800" cy="3009900"/>
          </a:xfrm>
          <a:prstGeom prst="rect">
            <a:avLst/>
          </a:prstGeom>
        </p:spPr>
      </p:pic>
    </p:spTree>
    <p:extLst>
      <p:ext uri="{BB962C8B-B14F-4D97-AF65-F5344CB8AC3E}">
        <p14:creationId xmlns:p14="http://schemas.microsoft.com/office/powerpoint/2010/main" val="14203899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charset="0"/>
                <a:ea typeface="MS PGothic" charset="-128"/>
              </a:defRPr>
            </a:lvl1pPr>
            <a:lvl2pPr marL="742950" indent="-285750">
              <a:spcBef>
                <a:spcPct val="20000"/>
              </a:spcBef>
              <a:buClr>
                <a:srgbClr val="009FBA"/>
              </a:buClr>
              <a:buChar char="•"/>
              <a:defRPr sz="2000" b="1">
                <a:solidFill>
                  <a:srgbClr val="0F5494"/>
                </a:solidFill>
                <a:latin typeface="Verdana" charset="0"/>
                <a:ea typeface="MS PGothic" charset="-128"/>
              </a:defRPr>
            </a:lvl2pPr>
            <a:lvl3pPr marL="1143000" indent="-228600">
              <a:spcBef>
                <a:spcPct val="20000"/>
              </a:spcBef>
              <a:defRPr sz="1400">
                <a:solidFill>
                  <a:srgbClr val="0F5494"/>
                </a:solidFill>
                <a:latin typeface="Verdana" charset="0"/>
                <a:ea typeface="MS PGothic" charset="-128"/>
              </a:defRPr>
            </a:lvl3pPr>
            <a:lvl4pPr marL="1600200" indent="-228600">
              <a:spcBef>
                <a:spcPct val="20000"/>
              </a:spcBef>
              <a:buChar char="–"/>
              <a:defRPr sz="2000">
                <a:solidFill>
                  <a:schemeClr val="tx1"/>
                </a:solidFill>
                <a:latin typeface="Arial" charset="0"/>
                <a:ea typeface="MS PGothic" charset="-128"/>
              </a:defRPr>
            </a:lvl4pPr>
            <a:lvl5pPr marL="2057400" indent="-228600">
              <a:spcBef>
                <a:spcPct val="20000"/>
              </a:spcBef>
              <a:buChar char="»"/>
              <a:defRPr sz="2000">
                <a:solidFill>
                  <a:schemeClr val="tx1"/>
                </a:solidFill>
                <a:latin typeface="Arial" charset="0"/>
                <a:ea typeface="MS PGothic" charset="-128"/>
              </a:defRPr>
            </a:lvl5pPr>
            <a:lvl6pPr marL="2514600" indent="-228600" eaLnBrk="0" fontAlgn="base" hangingPunct="0">
              <a:spcBef>
                <a:spcPct val="20000"/>
              </a:spcBef>
              <a:spcAft>
                <a:spcPct val="0"/>
              </a:spcAft>
              <a:buChar char="»"/>
              <a:defRPr sz="2000">
                <a:solidFill>
                  <a:schemeClr val="tx1"/>
                </a:solidFill>
                <a:latin typeface="Arial" charset="0"/>
                <a:ea typeface="MS PGothic" charset="-128"/>
              </a:defRPr>
            </a:lvl6pPr>
            <a:lvl7pPr marL="2971800" indent="-228600" eaLnBrk="0" fontAlgn="base" hangingPunct="0">
              <a:spcBef>
                <a:spcPct val="20000"/>
              </a:spcBef>
              <a:spcAft>
                <a:spcPct val="0"/>
              </a:spcAft>
              <a:buChar char="»"/>
              <a:defRPr sz="2000">
                <a:solidFill>
                  <a:schemeClr val="tx1"/>
                </a:solidFill>
                <a:latin typeface="Arial" charset="0"/>
                <a:ea typeface="MS PGothic" charset="-128"/>
              </a:defRPr>
            </a:lvl7pPr>
            <a:lvl8pPr marL="3429000" indent="-228600" eaLnBrk="0" fontAlgn="base" hangingPunct="0">
              <a:spcBef>
                <a:spcPct val="20000"/>
              </a:spcBef>
              <a:spcAft>
                <a:spcPct val="0"/>
              </a:spcAft>
              <a:buChar char="»"/>
              <a:defRPr sz="2000">
                <a:solidFill>
                  <a:schemeClr val="tx1"/>
                </a:solidFill>
                <a:latin typeface="Arial" charset="0"/>
                <a:ea typeface="MS PGothic" charset="-128"/>
              </a:defRPr>
            </a:lvl8pPr>
            <a:lvl9pPr marL="3886200" indent="-228600" eaLnBrk="0" fontAlgn="base" hangingPunct="0">
              <a:spcBef>
                <a:spcPct val="20000"/>
              </a:spcBef>
              <a:spcAft>
                <a:spcPct val="0"/>
              </a:spcAft>
              <a:buChar char="»"/>
              <a:defRPr sz="2000">
                <a:solidFill>
                  <a:schemeClr val="tx1"/>
                </a:solidFill>
                <a:latin typeface="Arial" charset="0"/>
                <a:ea typeface="MS PGothic"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6388-261F-0844-A8DF-50134EEAC4A7}" type="slidenum">
              <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altLang="x-none" sz="1400" b="0" i="0" u="none" strike="noStrike" kern="1200" cap="none" spc="0" normalizeH="0" baseline="0" noProof="0">
              <a:ln>
                <a:noFill/>
              </a:ln>
              <a:solidFill>
                <a:srgbClr val="000000"/>
              </a:solidFill>
              <a:effectLst/>
              <a:uLnTx/>
              <a:uFillTx/>
              <a:latin typeface="Arial" charset="0"/>
              <a:ea typeface="MS PGothic" charset="-128"/>
              <a:cs typeface="+mn-cs"/>
            </a:endParaRPr>
          </a:p>
        </p:txBody>
      </p:sp>
      <p:sp>
        <p:nvSpPr>
          <p:cNvPr id="3" name="ZoneTexte 2"/>
          <p:cNvSpPr txBox="1"/>
          <p:nvPr/>
        </p:nvSpPr>
        <p:spPr bwMode="auto">
          <a:xfrm>
            <a:off x="186950" y="1166562"/>
            <a:ext cx="88569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ctr"/>
            <a:r>
              <a:rPr lang="fr-BE" sz="2400" kern="0" dirty="0" smtClean="0">
                <a:solidFill>
                  <a:srgbClr val="0F5494"/>
                </a:solidFill>
                <a:ea typeface="MS PGothic" charset="-128"/>
              </a:rPr>
              <a:t>Top 10 </a:t>
            </a:r>
            <a:r>
              <a:rPr lang="fr-BE" sz="2400" kern="0" dirty="0" err="1" smtClean="0">
                <a:solidFill>
                  <a:srgbClr val="0F5494"/>
                </a:solidFill>
                <a:ea typeface="MS PGothic" charset="-128"/>
              </a:rPr>
              <a:t>risks</a:t>
            </a:r>
            <a:r>
              <a:rPr lang="fr-BE" sz="2400" kern="0" dirty="0" smtClean="0">
                <a:solidFill>
                  <a:srgbClr val="0F5494"/>
                </a:solidFill>
                <a:ea typeface="MS PGothic" charset="-128"/>
              </a:rPr>
              <a:t> by </a:t>
            </a:r>
            <a:r>
              <a:rPr lang="fr-BE" sz="2400" kern="0" dirty="0" err="1" smtClean="0">
                <a:solidFill>
                  <a:srgbClr val="0F5494"/>
                </a:solidFill>
                <a:ea typeface="MS PGothic" charset="-128"/>
              </a:rPr>
              <a:t>likelyhood</a:t>
            </a:r>
            <a:r>
              <a:rPr lang="fr-BE" sz="2400" kern="0" dirty="0" smtClean="0">
                <a:solidFill>
                  <a:srgbClr val="0F5494"/>
                </a:solidFill>
                <a:ea typeface="MS PGothic" charset="-128"/>
              </a:rPr>
              <a:t>…lot to do </a:t>
            </a:r>
            <a:r>
              <a:rPr lang="fr-BE" sz="2400" kern="0" dirty="0" err="1" smtClean="0">
                <a:solidFill>
                  <a:srgbClr val="0F5494"/>
                </a:solidFill>
                <a:ea typeface="MS PGothic" charset="-128"/>
              </a:rPr>
              <a:t>with</a:t>
            </a:r>
            <a:r>
              <a:rPr lang="fr-BE" sz="2400" kern="0" dirty="0" smtClean="0">
                <a:solidFill>
                  <a:srgbClr val="0F5494"/>
                </a:solidFill>
                <a:ea typeface="MS PGothic" charset="-128"/>
              </a:rPr>
              <a:t> infrastructures</a:t>
            </a:r>
            <a:endParaRPr lang="fr-BE" sz="2400" kern="0" dirty="0" smtClean="0">
              <a:solidFill>
                <a:srgbClr val="0F5494"/>
              </a:solidFill>
              <a:ea typeface="MS PGothic" charset="-128"/>
            </a:endParaRP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1988840"/>
            <a:ext cx="7632848" cy="4608512"/>
          </a:xfrm>
          <a:prstGeom prst="rect">
            <a:avLst/>
          </a:prstGeom>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5157192"/>
            <a:ext cx="1944067" cy="1092964"/>
          </a:xfrm>
          <a:prstGeom prst="rect">
            <a:avLst/>
          </a:prstGeom>
        </p:spPr>
      </p:pic>
      <p:sp>
        <p:nvSpPr>
          <p:cNvPr id="5" name="Oval 4"/>
          <p:cNvSpPr/>
          <p:nvPr/>
        </p:nvSpPr>
        <p:spPr bwMode="auto">
          <a:xfrm>
            <a:off x="899592" y="1997559"/>
            <a:ext cx="3888432" cy="157545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382815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91440" tIns="45720" rIns="91440" bIns="45720" numCol="1" anchor="ctr" anchorCtr="0" compatLnSpc="1">
        <a:prstTxWarp prst="textNoShape">
          <a:avLst/>
        </a:prstTxWarp>
      </a:bodyPr>
      <a:lstStyle>
        <a:defPPr algn="ctr">
          <a:defRPr kern="0" dirty="0" smtClean="0">
            <a:solidFill>
              <a:srgbClr val="7030A0"/>
            </a:solidFill>
            <a:ea typeface="MS PGothic" charset="-128"/>
          </a:defRPr>
        </a:defPPr>
      </a:lstStyle>
    </a:tx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3445</TotalTime>
  <Words>2469</Words>
  <Application>Microsoft Office PowerPoint</Application>
  <PresentationFormat>On-screen Show (4:3)</PresentationFormat>
  <Paragraphs>309</Paragraphs>
  <Slides>21</Slides>
  <Notes>19</Notes>
  <HiddenSlides>3</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21</vt:i4>
      </vt:variant>
    </vt:vector>
  </HeadingPairs>
  <TitlesOfParts>
    <vt:vector size="31" baseType="lpstr">
      <vt:lpstr>ＭＳ Ｐゴシック</vt:lpstr>
      <vt:lpstr>ＭＳ Ｐゴシック</vt:lpstr>
      <vt:lpstr>Arial</vt:lpstr>
      <vt:lpstr>Calibri</vt:lpstr>
      <vt:lpstr>Century Gothic</vt:lpstr>
      <vt:lpstr>Times</vt:lpstr>
      <vt:lpstr>Verdana</vt:lpstr>
      <vt:lpstr>Default Design</vt:lpstr>
      <vt:lpstr>Slide_Master</vt:lpstr>
      <vt:lpstr>1_Office Theme</vt:lpstr>
      <vt:lpstr>The Green transition for infrastructure investments  The European Green Deal and the global agenda</vt:lpstr>
      <vt:lpstr>PowerPoint Presentation</vt:lpstr>
      <vt:lpstr>PowerPoint Presentation</vt:lpstr>
      <vt:lpstr>Climate Change – where do we stand? (i)</vt:lpstr>
      <vt:lpstr>Climate Change – where do we stand? (ii)</vt:lpstr>
      <vt:lpstr>Climate change – what to tackle?</vt:lpstr>
      <vt:lpstr>PowerPoint Presentation</vt:lpstr>
      <vt:lpstr>PowerPoint Presentation</vt:lpstr>
      <vt:lpstr>PowerPoint Presentation</vt:lpstr>
      <vt:lpstr>Urgent to change course and transition to carbon neutral, resource-efficient green economies</vt:lpstr>
      <vt:lpstr>Impact of Natural Disasters in Infrastructures</vt:lpstr>
      <vt:lpstr>PowerPoint Presentation</vt:lpstr>
      <vt:lpstr>International policy agenda (II) - The Paris Agreement</vt:lpstr>
      <vt:lpstr>International policy agenda (III) The Sendai Framework on Disaster Risk Reduction</vt:lpstr>
      <vt:lpstr> EU policy commitments - a strong mandate for greening the infrastructure agenda</vt:lpstr>
      <vt:lpstr> The European Green Deal (Communication forthcoming)</vt:lpstr>
      <vt:lpstr> The European Green Deal (Communication forthcoming)</vt:lpstr>
      <vt:lpstr> DEVCO priorities Objective: Poverty eradication and sustainable development</vt:lpstr>
      <vt:lpstr>PowerPoint Presentation</vt:lpstr>
      <vt:lpstr>EU policy commitments - a strong mandate for environmental mainstreaming and green economy</vt:lpstr>
      <vt:lpstr>European Green Deal external dimension:  How can the infrastructure agenda contribute?</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CRABBE Bernard (DEVCO)</dc:creator>
  <cp:lastModifiedBy>ALFIERI Andrea (DEVCO)</cp:lastModifiedBy>
  <cp:revision>91</cp:revision>
  <cp:lastPrinted>2019-12-02T16:46:11Z</cp:lastPrinted>
  <dcterms:created xsi:type="dcterms:W3CDTF">2019-10-04T14:32:10Z</dcterms:created>
  <dcterms:modified xsi:type="dcterms:W3CDTF">2019-12-02T18:06:48Z</dcterms:modified>
</cp:coreProperties>
</file>