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448" r:id="rId2"/>
    <p:sldId id="629" r:id="rId3"/>
    <p:sldId id="652" r:id="rId4"/>
    <p:sldId id="630" r:id="rId5"/>
    <p:sldId id="631" r:id="rId6"/>
    <p:sldId id="632" r:id="rId7"/>
    <p:sldId id="633" r:id="rId8"/>
    <p:sldId id="634" r:id="rId9"/>
    <p:sldId id="656" r:id="rId10"/>
    <p:sldId id="657" r:id="rId11"/>
    <p:sldId id="653" r:id="rId12"/>
    <p:sldId id="654" r:id="rId13"/>
    <p:sldId id="636" r:id="rId14"/>
    <p:sldId id="647" r:id="rId15"/>
    <p:sldId id="648" r:id="rId16"/>
    <p:sldId id="649" r:id="rId17"/>
    <p:sldId id="650" r:id="rId18"/>
    <p:sldId id="651" r:id="rId19"/>
    <p:sldId id="658" r:id="rId20"/>
    <p:sldId id="660" r:id="rId21"/>
    <p:sldId id="659" r:id="rId22"/>
    <p:sldId id="661" r:id="rId23"/>
    <p:sldId id="645" r:id="rId24"/>
    <p:sldId id="662" r:id="rId25"/>
  </p:sldIdLst>
  <p:sldSz cx="9144000" cy="6858000" type="screen4x3"/>
  <p:notesSz cx="6858000" cy="9926638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" initials="e" lastIdx="5" clrIdx="0">
    <p:extLst/>
  </p:cmAuthor>
  <p:cmAuthor id="2" name="PALERM Juan (DEVCO-EXT)" initials="JP" lastIdx="1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2A53A6"/>
    <a:srgbClr val="D9EDEF"/>
    <a:srgbClr val="CCFFCC"/>
    <a:srgbClr val="99FFCC"/>
    <a:srgbClr val="CCFF66"/>
    <a:srgbClr val="CCCCFF"/>
    <a:srgbClr val="0066FF"/>
    <a:srgbClr val="002A7E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72" autoAdjust="0"/>
    <p:restoredTop sz="91908" autoAdjust="0"/>
  </p:normalViewPr>
  <p:slideViewPr>
    <p:cSldViewPr snapToGrid="0" snapToObjects="1">
      <p:cViewPr>
        <p:scale>
          <a:sx n="90" d="100"/>
          <a:sy n="90" d="100"/>
        </p:scale>
        <p:origin x="-2244" y="-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031D30-D99D-4A49-BF71-031C8C328D58}" type="doc">
      <dgm:prSet loTypeId="urn:microsoft.com/office/officeart/2009/3/layout/IncreasingArrowsProcess" loCatId="process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09E867C-5954-4480-8BE0-61AA224F01C1}">
      <dgm:prSet phldrT="[Text]"/>
      <dgm:spPr>
        <a:xfrm>
          <a:off x="17118" y="166220"/>
          <a:ext cx="5903012" cy="859703"/>
        </a:xfr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SEA PDP VI results</a:t>
          </a:r>
        </a:p>
      </dgm:t>
    </dgm:pt>
    <dgm:pt modelId="{CFDE702E-2B02-4657-A0DB-F2FB09B146D0}" type="parTrans" cxnId="{B128159F-197E-477A-8F6C-8D26134FAF5E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8C4791B6-B907-4612-8F97-1DD18472C94D}" type="sibTrans" cxnId="{B128159F-197E-477A-8F6C-8D26134FAF5E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E12B6221-F42B-46D2-8547-6D4A45DAAC5B}">
      <dgm:prSet phldrT="[Text]" custT="1"/>
      <dgm:spPr>
        <a:xfrm>
          <a:off x="17118" y="829175"/>
          <a:ext cx="1818127" cy="1656105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ambria"/>
            <a:buAutoNum type="arabicPeriod"/>
          </a:pPr>
          <a:r>
            <a:rPr lang="en-GB" sz="11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Built recognition and commitment to SEA with MoIT</a:t>
          </a:r>
        </a:p>
        <a:p>
          <a:pPr>
            <a:buFont typeface="Cambria"/>
            <a:buAutoNum type="arabicPeriod"/>
          </a:pPr>
          <a:endParaRPr lang="en-GB" sz="11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>
            <a:buFont typeface="Cambria"/>
            <a:buAutoNum type="arabicPeriod"/>
          </a:pPr>
          <a:r>
            <a:rPr lang="en-GB" sz="11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Built SEA conceptual and technical capacity with IoE, grooming several IoE staff from sceptical observers to conceptually sound and technically experienced “SEA champions” </a:t>
          </a:r>
        </a:p>
        <a:p>
          <a:pPr>
            <a:buFont typeface="Cambria"/>
            <a:buAutoNum type="arabicPeriod"/>
          </a:pPr>
          <a:endParaRPr lang="en-GB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>
            <a:buFont typeface="Cambria"/>
            <a:buAutoNum type="arabicPeriod"/>
          </a:pPr>
          <a:endParaRPr lang="en-US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</dgm:t>
    </dgm:pt>
    <dgm:pt modelId="{42E33518-7EA5-4F17-AC84-D5055BA58EFF}" type="parTrans" cxnId="{8A47E4EF-0A7E-4098-8C84-8D0FD1226A15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979B07E5-D97B-424A-A7FF-9D07CFAB84EE}" type="sibTrans" cxnId="{8A47E4EF-0A7E-4098-8C84-8D0FD1226A15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5911134B-A12E-4DCF-AA5C-48C25A6CB9E6}">
      <dgm:prSet phldrT="[Text]"/>
      <dgm:spPr>
        <a:xfrm>
          <a:off x="1835246" y="452788"/>
          <a:ext cx="4084884" cy="859703"/>
        </a:xfrm>
        <a:solidFill>
          <a:srgbClr val="4BACC6">
            <a:hueOff val="-4966938"/>
            <a:satOff val="19906"/>
            <a:lumOff val="4314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SEA PDP VII results</a:t>
          </a:r>
        </a:p>
      </dgm:t>
    </dgm:pt>
    <dgm:pt modelId="{CB74F9A6-278B-4950-BC7E-8751134AD23F}" type="parTrans" cxnId="{421FD10D-4ED8-4790-BD3F-8A492DC742E7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9BF0E068-7DE1-4E3D-8419-53519CABE449}" type="sibTrans" cxnId="{421FD10D-4ED8-4790-BD3F-8A492DC742E7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391683EE-F288-4E1E-92ED-6C9598200AE5}">
      <dgm:prSet phldrT="[Text]" custT="1"/>
      <dgm:spPr>
        <a:xfrm>
          <a:off x="1835246" y="1115743"/>
          <a:ext cx="1818127" cy="1656105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GB" sz="11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Revision of the initial PDP VII base case scenario</a:t>
          </a:r>
        </a:p>
        <a:p>
          <a:endParaRPr lang="en-GB" sz="11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r>
            <a:rPr lang="en-GB" sz="11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Two additional alternative scenarios introduced further reductions in coal through increased energy efficiency (Alt 1) and enhanced renewables (Alt 2) targets</a:t>
          </a:r>
        </a:p>
        <a:p>
          <a:endParaRPr lang="en-GB" sz="11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endParaRPr lang="en-US" sz="11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</dgm:t>
    </dgm:pt>
    <dgm:pt modelId="{FE8E2E40-3815-4B40-8841-408376482169}" type="parTrans" cxnId="{DB16A04C-77E4-4547-8D4A-88A3F59D8BDE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EB56DF71-D0A6-4EA5-B5C8-DD8B8EC46032}" type="sibTrans" cxnId="{DB16A04C-77E4-4547-8D4A-88A3F59D8BDE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B29E39DD-1E48-4C59-AABE-7BB32E14056A}">
      <dgm:prSet phldrT="[Text]"/>
      <dgm:spPr>
        <a:xfrm>
          <a:off x="3653374" y="739355"/>
          <a:ext cx="2266756" cy="859703"/>
        </a:xfrm>
        <a:solidFill>
          <a:srgbClr val="4BACC6">
            <a:hueOff val="-9933876"/>
            <a:satOff val="39811"/>
            <a:lumOff val="8628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Rev. of PDP VII results</a:t>
          </a:r>
        </a:p>
      </dgm:t>
    </dgm:pt>
    <dgm:pt modelId="{446D7BB3-CA6A-403B-B916-31311F643E66}" type="parTrans" cxnId="{6004D667-42FF-4778-AD96-E8BF39A81DC7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2E092F69-7C82-4B84-8EDD-3F9C246580C4}" type="sibTrans" cxnId="{6004D667-42FF-4778-AD96-E8BF39A81DC7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884DC2E7-CDFE-48BB-8915-7CB3CDA0CECE}">
      <dgm:prSet phldrT="[Text]" custT="1"/>
      <dgm:spPr>
        <a:xfrm>
          <a:off x="3653374" y="1402311"/>
          <a:ext cx="1818127" cy="163186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ambria"/>
            <a:buAutoNum type="arabicPeriod"/>
          </a:pPr>
          <a:r>
            <a:rPr lang="en-GB" sz="11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Further reduction in coal (minus 22,000 MW) and increase in renewables (7-fold) in the revision of the PDP VII</a:t>
          </a:r>
        </a:p>
        <a:p>
          <a:pPr>
            <a:buFont typeface="Cambria"/>
            <a:buAutoNum type="arabicPeriod"/>
          </a:pPr>
          <a:endParaRPr lang="en-GB" sz="11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>
            <a:buFont typeface="Cambria"/>
            <a:buAutoNum type="arabicPeriod"/>
          </a:pPr>
          <a:r>
            <a:rPr lang="en-GB" sz="11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Upscaling of PFES at the national level</a:t>
          </a:r>
          <a:endParaRPr lang="en-US" sz="11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</dgm:t>
    </dgm:pt>
    <dgm:pt modelId="{1005F675-4BFA-4336-8313-705344308F39}" type="parTrans" cxnId="{F88410B7-CD99-4FF2-BF10-370DB1C97937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518F3EB8-F71D-43C7-9CFD-7A277291B1E0}" type="sibTrans" cxnId="{F88410B7-CD99-4FF2-BF10-370DB1C97937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05D441EA-96B0-4EA6-8A21-98F3EB5AA673}" type="pres">
      <dgm:prSet presAssocID="{7F031D30-D99D-4A49-BF71-031C8C328D58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186C062A-5D1A-4E37-8322-13FE5334A2BA}" type="pres">
      <dgm:prSet presAssocID="{F09E867C-5954-4480-8BE0-61AA224F01C1}" presName="parentText1" presStyleLbl="node1" presStyleIdx="0" presStyleCnt="3">
        <dgm:presLayoutVars>
          <dgm:chMax/>
          <dgm:chPref val="3"/>
          <dgm:bulletEnabled val="1"/>
        </dgm:presLayoutVars>
      </dgm:prSet>
      <dgm:spPr>
        <a:prstGeom prst="rightArrow">
          <a:avLst>
            <a:gd name="adj1" fmla="val 50000"/>
            <a:gd name="adj2" fmla="val 50000"/>
          </a:avLst>
        </a:prstGeom>
      </dgm:spPr>
      <dgm:t>
        <a:bodyPr/>
        <a:lstStyle/>
        <a:p>
          <a:endParaRPr lang="en-GB"/>
        </a:p>
      </dgm:t>
    </dgm:pt>
    <dgm:pt modelId="{562F301C-F10F-45C7-870E-07650F33DE36}" type="pres">
      <dgm:prSet presAssocID="{F09E867C-5954-4480-8BE0-61AA224F01C1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22907C35-AEC9-4D01-8A81-DDC04ACF7CF0}" type="pres">
      <dgm:prSet presAssocID="{5911134B-A12E-4DCF-AA5C-48C25A6CB9E6}" presName="parentText2" presStyleLbl="node1" presStyleIdx="1" presStyleCnt="3">
        <dgm:presLayoutVars>
          <dgm:chMax/>
          <dgm:chPref val="3"/>
          <dgm:bulletEnabled val="1"/>
        </dgm:presLayoutVars>
      </dgm:prSet>
      <dgm:spPr>
        <a:prstGeom prst="rightArrow">
          <a:avLst>
            <a:gd name="adj1" fmla="val 50000"/>
            <a:gd name="adj2" fmla="val 50000"/>
          </a:avLst>
        </a:prstGeom>
      </dgm:spPr>
      <dgm:t>
        <a:bodyPr/>
        <a:lstStyle/>
        <a:p>
          <a:endParaRPr lang="en-GB"/>
        </a:p>
      </dgm:t>
    </dgm:pt>
    <dgm:pt modelId="{6F198041-CF5F-469F-822E-5A67560FEC7C}" type="pres">
      <dgm:prSet presAssocID="{5911134B-A12E-4DCF-AA5C-48C25A6CB9E6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79EE835F-F1C1-4F83-A4F3-9682C5D9BBE7}" type="pres">
      <dgm:prSet presAssocID="{B29E39DD-1E48-4C59-AABE-7BB32E14056A}" presName="parentText3" presStyleLbl="node1" presStyleIdx="2" presStyleCnt="3">
        <dgm:presLayoutVars>
          <dgm:chMax/>
          <dgm:chPref val="3"/>
          <dgm:bulletEnabled val="1"/>
        </dgm:presLayoutVars>
      </dgm:prSet>
      <dgm:spPr>
        <a:prstGeom prst="rightArrow">
          <a:avLst>
            <a:gd name="adj1" fmla="val 50000"/>
            <a:gd name="adj2" fmla="val 50000"/>
          </a:avLst>
        </a:prstGeom>
      </dgm:spPr>
      <dgm:t>
        <a:bodyPr/>
        <a:lstStyle/>
        <a:p>
          <a:endParaRPr lang="en-GB"/>
        </a:p>
      </dgm:t>
    </dgm:pt>
    <dgm:pt modelId="{A45D190E-60B2-4347-A186-67A947E1A196}" type="pres">
      <dgm:prSet presAssocID="{B29E39DD-1E48-4C59-AABE-7BB32E14056A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</dgm:ptLst>
  <dgm:cxnLst>
    <dgm:cxn modelId="{FA11E113-257F-4224-AC08-74FD21E2EABB}" type="presOf" srcId="{7F031D30-D99D-4A49-BF71-031C8C328D58}" destId="{05D441EA-96B0-4EA6-8A21-98F3EB5AA673}" srcOrd="0" destOrd="0" presId="urn:microsoft.com/office/officeart/2009/3/layout/IncreasingArrowsProcess"/>
    <dgm:cxn modelId="{421FD10D-4ED8-4790-BD3F-8A492DC742E7}" srcId="{7F031D30-D99D-4A49-BF71-031C8C328D58}" destId="{5911134B-A12E-4DCF-AA5C-48C25A6CB9E6}" srcOrd="1" destOrd="0" parTransId="{CB74F9A6-278B-4950-BC7E-8751134AD23F}" sibTransId="{9BF0E068-7DE1-4E3D-8419-53519CABE449}"/>
    <dgm:cxn modelId="{1F3BF57E-D582-4321-A391-C69855CD80BB}" type="presOf" srcId="{B29E39DD-1E48-4C59-AABE-7BB32E14056A}" destId="{79EE835F-F1C1-4F83-A4F3-9682C5D9BBE7}" srcOrd="0" destOrd="0" presId="urn:microsoft.com/office/officeart/2009/3/layout/IncreasingArrowsProcess"/>
    <dgm:cxn modelId="{DC31D87B-C136-431A-87E3-8DF661857F72}" type="presOf" srcId="{884DC2E7-CDFE-48BB-8915-7CB3CDA0CECE}" destId="{A45D190E-60B2-4347-A186-67A947E1A196}" srcOrd="0" destOrd="0" presId="urn:microsoft.com/office/officeart/2009/3/layout/IncreasingArrowsProcess"/>
    <dgm:cxn modelId="{EF5F2D0A-2CB7-4746-94E0-2F648D0F63AC}" type="presOf" srcId="{E12B6221-F42B-46D2-8547-6D4A45DAAC5B}" destId="{562F301C-F10F-45C7-870E-07650F33DE36}" srcOrd="0" destOrd="0" presId="urn:microsoft.com/office/officeart/2009/3/layout/IncreasingArrowsProcess"/>
    <dgm:cxn modelId="{B128159F-197E-477A-8F6C-8D26134FAF5E}" srcId="{7F031D30-D99D-4A49-BF71-031C8C328D58}" destId="{F09E867C-5954-4480-8BE0-61AA224F01C1}" srcOrd="0" destOrd="0" parTransId="{CFDE702E-2B02-4657-A0DB-F2FB09B146D0}" sibTransId="{8C4791B6-B907-4612-8F97-1DD18472C94D}"/>
    <dgm:cxn modelId="{DB16A04C-77E4-4547-8D4A-88A3F59D8BDE}" srcId="{5911134B-A12E-4DCF-AA5C-48C25A6CB9E6}" destId="{391683EE-F288-4E1E-92ED-6C9598200AE5}" srcOrd="0" destOrd="0" parTransId="{FE8E2E40-3815-4B40-8841-408376482169}" sibTransId="{EB56DF71-D0A6-4EA5-B5C8-DD8B8EC46032}"/>
    <dgm:cxn modelId="{F88410B7-CD99-4FF2-BF10-370DB1C97937}" srcId="{B29E39DD-1E48-4C59-AABE-7BB32E14056A}" destId="{884DC2E7-CDFE-48BB-8915-7CB3CDA0CECE}" srcOrd="0" destOrd="0" parTransId="{1005F675-4BFA-4336-8313-705344308F39}" sibTransId="{518F3EB8-F71D-43C7-9CFD-7A277291B1E0}"/>
    <dgm:cxn modelId="{8A47E4EF-0A7E-4098-8C84-8D0FD1226A15}" srcId="{F09E867C-5954-4480-8BE0-61AA224F01C1}" destId="{E12B6221-F42B-46D2-8547-6D4A45DAAC5B}" srcOrd="0" destOrd="0" parTransId="{42E33518-7EA5-4F17-AC84-D5055BA58EFF}" sibTransId="{979B07E5-D97B-424A-A7FF-9D07CFAB84EE}"/>
    <dgm:cxn modelId="{88CE0C9A-2EEA-4D8A-BC23-80FAC83C207B}" type="presOf" srcId="{5911134B-A12E-4DCF-AA5C-48C25A6CB9E6}" destId="{22907C35-AEC9-4D01-8A81-DDC04ACF7CF0}" srcOrd="0" destOrd="0" presId="urn:microsoft.com/office/officeart/2009/3/layout/IncreasingArrowsProcess"/>
    <dgm:cxn modelId="{4A0FA704-C375-4AC6-9A4A-AB747F89E9A3}" type="presOf" srcId="{F09E867C-5954-4480-8BE0-61AA224F01C1}" destId="{186C062A-5D1A-4E37-8322-13FE5334A2BA}" srcOrd="0" destOrd="0" presId="urn:microsoft.com/office/officeart/2009/3/layout/IncreasingArrowsProcess"/>
    <dgm:cxn modelId="{36CBA018-34BA-4EFF-9D4B-B7726BA710EE}" type="presOf" srcId="{391683EE-F288-4E1E-92ED-6C9598200AE5}" destId="{6F198041-CF5F-469F-822E-5A67560FEC7C}" srcOrd="0" destOrd="0" presId="urn:microsoft.com/office/officeart/2009/3/layout/IncreasingArrowsProcess"/>
    <dgm:cxn modelId="{6004D667-42FF-4778-AD96-E8BF39A81DC7}" srcId="{7F031D30-D99D-4A49-BF71-031C8C328D58}" destId="{B29E39DD-1E48-4C59-AABE-7BB32E14056A}" srcOrd="2" destOrd="0" parTransId="{446D7BB3-CA6A-403B-B916-31311F643E66}" sibTransId="{2E092F69-7C82-4B84-8EDD-3F9C246580C4}"/>
    <dgm:cxn modelId="{0A0EF8D5-99AA-4CA2-B3CE-35A598A9F486}" type="presParOf" srcId="{05D441EA-96B0-4EA6-8A21-98F3EB5AA673}" destId="{186C062A-5D1A-4E37-8322-13FE5334A2BA}" srcOrd="0" destOrd="0" presId="urn:microsoft.com/office/officeart/2009/3/layout/IncreasingArrowsProcess"/>
    <dgm:cxn modelId="{03CE3973-5E5B-4EA8-AF7B-A068ED36CE3C}" type="presParOf" srcId="{05D441EA-96B0-4EA6-8A21-98F3EB5AA673}" destId="{562F301C-F10F-45C7-870E-07650F33DE36}" srcOrd="1" destOrd="0" presId="urn:microsoft.com/office/officeart/2009/3/layout/IncreasingArrowsProcess"/>
    <dgm:cxn modelId="{EFC83195-D587-4DEA-8093-4105C6705BDD}" type="presParOf" srcId="{05D441EA-96B0-4EA6-8A21-98F3EB5AA673}" destId="{22907C35-AEC9-4D01-8A81-DDC04ACF7CF0}" srcOrd="2" destOrd="0" presId="urn:microsoft.com/office/officeart/2009/3/layout/IncreasingArrowsProcess"/>
    <dgm:cxn modelId="{58C9AFE3-A871-44D6-ACF1-38B4685B3DB4}" type="presParOf" srcId="{05D441EA-96B0-4EA6-8A21-98F3EB5AA673}" destId="{6F198041-CF5F-469F-822E-5A67560FEC7C}" srcOrd="3" destOrd="0" presId="urn:microsoft.com/office/officeart/2009/3/layout/IncreasingArrowsProcess"/>
    <dgm:cxn modelId="{8F4C526E-E4C6-4733-B7F6-35843A1299EA}" type="presParOf" srcId="{05D441EA-96B0-4EA6-8A21-98F3EB5AA673}" destId="{79EE835F-F1C1-4F83-A4F3-9682C5D9BBE7}" srcOrd="4" destOrd="0" presId="urn:microsoft.com/office/officeart/2009/3/layout/IncreasingArrowsProcess"/>
    <dgm:cxn modelId="{B25C7AF8-B30F-43BE-8514-0B162465E140}" type="presParOf" srcId="{05D441EA-96B0-4EA6-8A21-98F3EB5AA673}" destId="{A45D190E-60B2-4347-A186-67A947E1A196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C062A-5D1A-4E37-8322-13FE5334A2BA}">
      <dsp:nvSpPr>
        <dsp:cNvPr id="0" name=""/>
        <dsp:cNvSpPr/>
      </dsp:nvSpPr>
      <dsp:spPr>
        <a:xfrm>
          <a:off x="0" y="259080"/>
          <a:ext cx="8825023" cy="1285259"/>
        </a:xfrm>
        <a:prstGeom prst="rightArrow">
          <a:avLst>
            <a:gd name="adj1" fmla="val 5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4035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SEA PDP VI results</a:t>
          </a:r>
        </a:p>
      </dsp:txBody>
      <dsp:txXfrm>
        <a:off x="0" y="580395"/>
        <a:ext cx="8503708" cy="642629"/>
      </dsp:txXfrm>
    </dsp:sp>
    <dsp:sp modelId="{562F301C-F10F-45C7-870E-07650F33DE36}">
      <dsp:nvSpPr>
        <dsp:cNvPr id="0" name=""/>
        <dsp:cNvSpPr/>
      </dsp:nvSpPr>
      <dsp:spPr>
        <a:xfrm>
          <a:off x="0" y="1250200"/>
          <a:ext cx="2718107" cy="247588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mbria"/>
            <a:buAutoNum type="arabicPeriod"/>
          </a:pPr>
          <a:r>
            <a:rPr lang="en-GB" sz="11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Built recognition and commitment to SEA with MoIT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mbria"/>
            <a:buAutoNum type="arabicPeriod"/>
          </a:pPr>
          <a:endParaRPr lang="en-GB" sz="11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mbria"/>
            <a:buAutoNum type="arabicPeriod"/>
          </a:pPr>
          <a:r>
            <a:rPr lang="en-GB" sz="11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Built SEA conceptual and technical capacity with IoE, grooming several IoE staff from sceptical observers to conceptually sound and technically experienced “SEA champions”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mbria"/>
            <a:buAutoNum type="arabicPeriod"/>
          </a:pPr>
          <a:endParaRPr lang="en-GB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mbria"/>
            <a:buAutoNum type="arabicPeriod"/>
          </a:pPr>
          <a:endParaRPr lang="en-US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</dsp:txBody>
      <dsp:txXfrm>
        <a:off x="0" y="1250200"/>
        <a:ext cx="2718107" cy="2475883"/>
      </dsp:txXfrm>
    </dsp:sp>
    <dsp:sp modelId="{22907C35-AEC9-4D01-8A81-DDC04ACF7CF0}">
      <dsp:nvSpPr>
        <dsp:cNvPr id="0" name=""/>
        <dsp:cNvSpPr/>
      </dsp:nvSpPr>
      <dsp:spPr>
        <a:xfrm>
          <a:off x="2718107" y="687499"/>
          <a:ext cx="6106915" cy="1285259"/>
        </a:xfrm>
        <a:prstGeom prst="rightArrow">
          <a:avLst>
            <a:gd name="adj1" fmla="val 50000"/>
            <a:gd name="adj2" fmla="val 50000"/>
          </a:avLst>
        </a:prstGeom>
        <a:solidFill>
          <a:srgbClr val="4BACC6">
            <a:hueOff val="-4966938"/>
            <a:satOff val="19906"/>
            <a:lumOff val="4314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4035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SEA PDP VII results</a:t>
          </a:r>
        </a:p>
      </dsp:txBody>
      <dsp:txXfrm>
        <a:off x="2718107" y="1008814"/>
        <a:ext cx="5785600" cy="642629"/>
      </dsp:txXfrm>
    </dsp:sp>
    <dsp:sp modelId="{6F198041-CF5F-469F-822E-5A67560FEC7C}">
      <dsp:nvSpPr>
        <dsp:cNvPr id="0" name=""/>
        <dsp:cNvSpPr/>
      </dsp:nvSpPr>
      <dsp:spPr>
        <a:xfrm>
          <a:off x="2718107" y="1678620"/>
          <a:ext cx="2718107" cy="247588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Revision of the initial PDP VII base case scenario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Two additional alternative scenarios introduced further reductions in coal through increased energy efficiency (Alt 1) and enhanced renewables (Alt 2) targets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</dsp:txBody>
      <dsp:txXfrm>
        <a:off x="2718107" y="1678620"/>
        <a:ext cx="2718107" cy="2475883"/>
      </dsp:txXfrm>
    </dsp:sp>
    <dsp:sp modelId="{79EE835F-F1C1-4F83-A4F3-9682C5D9BBE7}">
      <dsp:nvSpPr>
        <dsp:cNvPr id="0" name=""/>
        <dsp:cNvSpPr/>
      </dsp:nvSpPr>
      <dsp:spPr>
        <a:xfrm>
          <a:off x="5436214" y="1115919"/>
          <a:ext cx="3388808" cy="1285259"/>
        </a:xfrm>
        <a:prstGeom prst="rightArrow">
          <a:avLst>
            <a:gd name="adj1" fmla="val 50000"/>
            <a:gd name="adj2" fmla="val 50000"/>
          </a:avLst>
        </a:prstGeom>
        <a:solidFill>
          <a:srgbClr val="4BACC6">
            <a:hueOff val="-9933876"/>
            <a:satOff val="39811"/>
            <a:lumOff val="8628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4035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+mn-cs"/>
            </a:rPr>
            <a:t>Rev. of PDP VII results</a:t>
          </a:r>
        </a:p>
      </dsp:txBody>
      <dsp:txXfrm>
        <a:off x="5436214" y="1437234"/>
        <a:ext cx="3067493" cy="642629"/>
      </dsp:txXfrm>
    </dsp:sp>
    <dsp:sp modelId="{A45D190E-60B2-4347-A186-67A947E1A196}">
      <dsp:nvSpPr>
        <dsp:cNvPr id="0" name=""/>
        <dsp:cNvSpPr/>
      </dsp:nvSpPr>
      <dsp:spPr>
        <a:xfrm>
          <a:off x="5436214" y="2107040"/>
          <a:ext cx="2718107" cy="243964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mbria"/>
            <a:buAutoNum type="arabicPeriod"/>
          </a:pPr>
          <a:r>
            <a:rPr lang="en-GB" sz="11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Further reduction in coal (minus 22,000 MW) and increase in renewables (7-fold) in the revision of the PDP VII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mbria"/>
            <a:buAutoNum type="arabicPeriod"/>
          </a:pPr>
          <a:endParaRPr lang="en-GB" sz="11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mbria"/>
            <a:buAutoNum type="arabicPeriod"/>
          </a:pPr>
          <a:r>
            <a:rPr lang="en-GB" sz="11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Upscaling of PFES at the national level</a:t>
          </a:r>
          <a:endParaRPr lang="en-US" sz="11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+mn-cs"/>
          </a:endParaRPr>
        </a:p>
      </dsp:txBody>
      <dsp:txXfrm>
        <a:off x="5436214" y="2107040"/>
        <a:ext cx="2718107" cy="24396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E35DC-FCFC-0E46-B780-71F6D3139989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92019-1642-A84A-B0F5-501BB77F4EF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474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D0B00-ABF3-E743-BB16-B51AA2DCBA07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B61BA-BC8E-9343-8767-AC436442196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051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7738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61BA-BC8E-9343-8767-AC436442196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384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381A9-0C9E-4D3A-A28B-AC4E168A57BC}" type="slidenum">
              <a:rPr lang="nl-NL" smtClean="0"/>
              <a:pPr/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79883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7738" y="744538"/>
            <a:ext cx="4962525" cy="3722687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" y="981075"/>
            <a:ext cx="9180513" cy="5876925"/>
          </a:xfrm>
          <a:prstGeom prst="rect">
            <a:avLst/>
          </a:prstGeom>
          <a:solidFill>
            <a:srgbClr val="0F5494"/>
          </a:solidFill>
          <a:ln w="254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9" y="258781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18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/>
              <a:t>Title</a:t>
            </a:r>
            <a:endParaRPr lang="en-GB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56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/>
              <a:t>Subtitle</a:t>
            </a:r>
            <a:endParaRPr lang="en-GB" noProof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Verdana" charset="0"/>
              </a:defRPr>
            </a:lvl1pPr>
          </a:lstStyle>
          <a:p>
            <a:fld id="{A2FCDD82-3184-094C-8D62-2581BD1EC5E1}" type="slidenum">
              <a:rPr lang="en-GB">
                <a:solidFill>
                  <a:srgbClr val="FFFFFF"/>
                </a:solidFill>
              </a:rPr>
              <a:pPr/>
              <a:t>‹nr.›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015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B1BDE13-CE4B-1E4A-824A-2F4CD1A08A7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08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22" y="1339850"/>
            <a:ext cx="2071687" cy="46815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C9D70B72-3DE1-DC47-A1C8-323CD5B2C9CA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87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9B88F7-18C3-2941-98CD-71B7F9BC40D0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0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034DDA2-4E52-2A41-AADD-69C959DFE293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71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93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93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10F2EC-6B41-164F-856B-8F9321481A3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8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F2E421C-701B-7645-97E3-610B99339538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546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710B1A-C2E2-AE46-B2EB-9764A9CE1785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67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1C98BD0-6B2E-4240-8EC7-9F4FA3C6CCDC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66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EB44F7C-27E9-0043-9A3C-A510B6A2FDF2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50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7E8CB21-4386-D346-BB82-F9BC5C91459A}" type="slidenum">
              <a:rPr lang="en-GB">
                <a:solidFill>
                  <a:srgbClr val="000000"/>
                </a:solidFill>
              </a:rPr>
              <a:pPr/>
              <a:t>‹nr.›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52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314335283"/>
              </p:ext>
            </p:extLst>
          </p:nvPr>
        </p:nvGraphicFramePr>
        <p:xfrm>
          <a:off x="1589" y="1604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" name="think-cell Slide" r:id="rId15" imgW="524" imgH="526" progId="TCLayout.ActiveDocument.1">
                  <p:embed/>
                </p:oleObj>
              </mc:Choice>
              <mc:Fallback>
                <p:oleObj name="think-cell Slide" r:id="rId15" imgW="524" imgH="52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9" y="1604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93"/>
            <a:ext cx="82296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/>
              <a:t>Second level</a:t>
            </a:r>
            <a:endParaRPr lang="en-GB"/>
          </a:p>
          <a:p>
            <a:pPr lvl="1"/>
            <a:r>
              <a:rPr lang="en-GB"/>
              <a:t>Third level</a:t>
            </a:r>
          </a:p>
          <a:p>
            <a:pPr lvl="2"/>
            <a:r>
              <a:rPr lang="en-GB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262441" y="6659581"/>
            <a:ext cx="611187" cy="198437"/>
          </a:xfrm>
          <a:prstGeom prst="rect">
            <a:avLst/>
          </a:prstGeom>
          <a:solidFill>
            <a:srgbClr val="133176"/>
          </a:solidFill>
          <a:ln w="9525">
            <a:solidFill>
              <a:srgbClr val="13317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Verdana"/>
              <a:ea typeface="ＭＳ Ｐゴシック"/>
              <a:cs typeface="ＭＳ Ｐゴシック" charset="0"/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9" y="258781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93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ＭＳ Ｐゴシック" charset="0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mailto:EuropeAid-C2-MAINSTREAMING@ec.europa.e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0311" y="4633611"/>
            <a:ext cx="8532812" cy="1081087"/>
          </a:xfrm>
        </p:spPr>
        <p:txBody>
          <a:bodyPr/>
          <a:lstStyle/>
          <a:p>
            <a:pPr algn="ctr" eaLnBrk="1" hangingPunct="1"/>
            <a:r>
              <a:rPr lang="fr-BE" dirty="0" smtClean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Roel Slootweg</a:t>
            </a:r>
            <a:endParaRPr lang="fr-BE" dirty="0">
              <a:solidFill>
                <a:srgbClr val="FFFFFF"/>
              </a:solidFill>
              <a:latin typeface="Verdana" charset="0"/>
              <a:ea typeface="ＭＳ Ｐゴシック" charset="0"/>
            </a:endParaRPr>
          </a:p>
          <a:p>
            <a:pPr algn="ctr" eaLnBrk="1" hangingPunct="1"/>
            <a:r>
              <a:rPr lang="fr-BE" dirty="0" smtClean="0">
                <a:solidFill>
                  <a:srgbClr val="FFFFFF"/>
                </a:solidFill>
                <a:latin typeface="Verdana" charset="0"/>
                <a:ea typeface="ＭＳ Ｐゴシック" charset="0"/>
              </a:rPr>
              <a:t>Day 2 - Session 2</a:t>
            </a:r>
            <a:endParaRPr lang="en-GB" dirty="0">
              <a:latin typeface="Verdana" charset="0"/>
              <a:ea typeface="ＭＳ Ｐゴシック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0129" y="1729947"/>
            <a:ext cx="8372993" cy="2026508"/>
          </a:xfrm>
        </p:spPr>
        <p:txBody>
          <a:bodyPr/>
          <a:lstStyle/>
          <a:p>
            <a:pPr marL="0" indent="1588" algn="ctr" eaLnBrk="1" hangingPunct="1"/>
            <a:r>
              <a:rPr lang="en-GB" sz="3200" dirty="0">
                <a:latin typeface="Verdana" charset="0"/>
                <a:ea typeface="ＭＳ Ｐゴシック" charset="0"/>
              </a:rPr>
              <a:t>Tools and examples: </a:t>
            </a:r>
            <a:br>
              <a:rPr lang="en-GB" sz="3200" dirty="0">
                <a:latin typeface="Verdana" charset="0"/>
                <a:ea typeface="ＭＳ Ｐゴシック" charset="0"/>
              </a:rPr>
            </a:br>
            <a:r>
              <a:rPr lang="en-GB" sz="3200" dirty="0" smtClean="0">
                <a:latin typeface="Verdana" charset="0"/>
                <a:ea typeface="ＭＳ Ｐゴシック" charset="0"/>
              </a:rPr>
              <a:t>Environmental </a:t>
            </a:r>
            <a:r>
              <a:rPr lang="en-GB" sz="3200" dirty="0">
                <a:latin typeface="Verdana" charset="0"/>
                <a:ea typeface="ＭＳ Ｐゴシック" charset="0"/>
              </a:rPr>
              <a:t>Assessment at project and planning levels</a:t>
            </a:r>
            <a:endParaRPr lang="en-GB" sz="3600" dirty="0">
              <a:latin typeface="Verdan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D9F91F8-467A-9544-BFE3-36F26AAE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88" y="1186481"/>
            <a:ext cx="8910084" cy="936625"/>
          </a:xfrm>
        </p:spPr>
        <p:txBody>
          <a:bodyPr/>
          <a:lstStyle/>
          <a:p>
            <a:pPr algn="ctr"/>
            <a:r>
              <a:rPr lang="es-ES" dirty="0" smtClean="0"/>
              <a:t>SEA </a:t>
            </a:r>
            <a:r>
              <a:rPr lang="es-ES" dirty="0" smtClean="0"/>
              <a:t>can apply to </a:t>
            </a:r>
            <a:r>
              <a:rPr lang="es-ES" dirty="0" smtClean="0"/>
              <a:t>Country ànd EU strategies</a:t>
            </a:r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6034F314-2296-0441-B9A0-DF67202BA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10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027">
            <a:extLst>
              <a:ext uri="{FF2B5EF4-FFF2-40B4-BE49-F238E27FC236}">
                <a16:creationId xmlns="" xmlns:a16="http://schemas.microsoft.com/office/drawing/2014/main" id="{6C187DAE-A58F-2B41-A875-EC00B7408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93" y="2123107"/>
            <a:ext cx="8598877" cy="340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1200"/>
              </a:spcBef>
              <a:buClr>
                <a:srgbClr val="C00000"/>
              </a:buClr>
            </a:pPr>
            <a:r>
              <a:rPr lang="en-GB" dirty="0">
                <a:cs typeface="ＭＳ Ｐゴシック" charset="0"/>
              </a:rPr>
              <a:t>SEA is most effective when “owned” and led by the partner Government, with support from </a:t>
            </a:r>
            <a:r>
              <a:rPr lang="en-GB" dirty="0" smtClean="0">
                <a:cs typeface="ＭＳ Ｐゴシック" charset="0"/>
              </a:rPr>
              <a:t>EU</a:t>
            </a:r>
          </a:p>
          <a:p>
            <a:pPr>
              <a:spcBef>
                <a:spcPts val="1200"/>
              </a:spcBef>
              <a:buClr>
                <a:srgbClr val="C00000"/>
              </a:buClr>
            </a:pPr>
            <a:r>
              <a:rPr lang="en-US" dirty="0" smtClean="0">
                <a:cs typeface="ＭＳ Ｐゴシック" charset="0"/>
              </a:rPr>
              <a:t>However</a:t>
            </a:r>
            <a:r>
              <a:rPr lang="en-US" dirty="0">
                <a:cs typeface="ＭＳ Ｐゴシック" charset="0"/>
              </a:rPr>
              <a:t>, SEA can also be applied to </a:t>
            </a:r>
            <a:r>
              <a:rPr lang="en-US" dirty="0" smtClean="0">
                <a:cs typeface="ＭＳ Ｐゴシック" charset="0"/>
              </a:rPr>
              <a:t>EU strategy</a:t>
            </a:r>
          </a:p>
          <a:p>
            <a:pPr lvl="1">
              <a:spcBef>
                <a:spcPts val="1200"/>
              </a:spcBef>
              <a:buClr>
                <a:srgbClr val="C00000"/>
              </a:buClr>
            </a:pPr>
            <a:r>
              <a:rPr lang="en-US" sz="2000" i="1" dirty="0" smtClean="0">
                <a:cs typeface="ＭＳ Ｐゴシック" charset="0"/>
              </a:rPr>
              <a:t>e.g</a:t>
            </a:r>
            <a:r>
              <a:rPr lang="en-US" sz="2000" i="1" dirty="0">
                <a:cs typeface="ＭＳ Ｐゴシック" charset="0"/>
              </a:rPr>
              <a:t>. OECD DAC Guidelines on applying SEA in development </a:t>
            </a:r>
            <a:r>
              <a:rPr lang="en-US" sz="2000" i="1" dirty="0" smtClean="0">
                <a:cs typeface="ＭＳ Ｐゴシック" charset="0"/>
              </a:rPr>
              <a:t>cooperation</a:t>
            </a:r>
            <a:endParaRPr lang="en-US" sz="2000" i="1" dirty="0">
              <a:cs typeface="ＭＳ Ｐゴシック" charset="0"/>
            </a:endParaRPr>
          </a:p>
          <a:p>
            <a:pPr>
              <a:spcBef>
                <a:spcPts val="1200"/>
              </a:spcBef>
              <a:buClr>
                <a:srgbClr val="C00000"/>
              </a:buClr>
            </a:pPr>
            <a:r>
              <a:rPr lang="en-GB" dirty="0">
                <a:cs typeface="ＭＳ Ｐゴシック" charset="0"/>
              </a:rPr>
              <a:t>Government and EU planning cycles do not always </a:t>
            </a:r>
            <a:r>
              <a:rPr lang="en-GB" dirty="0" smtClean="0">
                <a:cs typeface="ＭＳ Ｐゴシック" charset="0"/>
              </a:rPr>
              <a:t>match</a:t>
            </a:r>
            <a:endParaRPr lang="en-GB" dirty="0">
              <a:cs typeface="ＭＳ Ｐゴシック" charset="0"/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395288" y="329609"/>
            <a:ext cx="3179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 err="1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By</a:t>
            </a:r>
            <a:r>
              <a:rPr lang="nl-NL" sz="2800" b="1" dirty="0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 </a:t>
            </a:r>
            <a:r>
              <a:rPr lang="nl-NL" sz="2800" b="1" dirty="0" err="1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the</a:t>
            </a:r>
            <a:r>
              <a:rPr lang="nl-NL" sz="2800" b="1" dirty="0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 </a:t>
            </a:r>
            <a:r>
              <a:rPr lang="nl-NL" sz="2800" b="1" dirty="0" smtClean="0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way 2…</a:t>
            </a:r>
            <a:endParaRPr lang="en-GB" sz="2800" b="1" dirty="0">
              <a:solidFill>
                <a:schemeClr val="bg1"/>
              </a:solidFill>
              <a:latin typeface="+mj-lt"/>
              <a:ea typeface="+mj-ea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85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189318"/>
            <a:ext cx="7772400" cy="1143000"/>
          </a:xfrm>
        </p:spPr>
        <p:txBody>
          <a:bodyPr/>
          <a:lstStyle/>
          <a:p>
            <a:pPr algn="ctr"/>
            <a:r>
              <a:rPr lang="en-GB" dirty="0" smtClean="0">
                <a:cs typeface="Verdana"/>
              </a:rPr>
              <a:t>Please</a:t>
            </a:r>
            <a:r>
              <a:rPr lang="en-GB" dirty="0">
                <a:cs typeface="Verdana"/>
              </a:rPr>
              <a:t>….. </a:t>
            </a:r>
            <a:br>
              <a:rPr lang="en-GB" dirty="0">
                <a:cs typeface="Verdana"/>
              </a:rPr>
            </a:br>
            <a:r>
              <a:rPr lang="en-GB" dirty="0">
                <a:cs typeface="Verdana"/>
              </a:rPr>
              <a:t>Think of the mitigation hierarchy </a:t>
            </a:r>
            <a:r>
              <a:rPr lang="en-GB" dirty="0" smtClean="0">
                <a:cs typeface="Verdana"/>
              </a:rPr>
              <a:t>!!!</a:t>
            </a:r>
            <a:endParaRPr lang="en-US" sz="2800" dirty="0">
              <a:latin typeface="Verdana"/>
              <a:cs typeface="Verdana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CE3A8643-DEF6-3A46-9BDF-C39A34B0A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" y="2480439"/>
            <a:ext cx="9144359" cy="394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41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0479" y="1242848"/>
            <a:ext cx="7205579" cy="936625"/>
          </a:xfrm>
        </p:spPr>
        <p:txBody>
          <a:bodyPr/>
          <a:lstStyle/>
          <a:p>
            <a:pPr algn="ctr"/>
            <a:r>
              <a:rPr lang="en-GB" sz="2800" dirty="0" smtClean="0"/>
              <a:t>Influence during the process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12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8" y="2179473"/>
            <a:ext cx="8229592" cy="4002347"/>
          </a:xfrm>
        </p:spPr>
        <p:txBody>
          <a:bodyPr/>
          <a:lstStyle/>
          <a:p>
            <a:pPr>
              <a:buClrTx/>
            </a:pPr>
            <a:r>
              <a:rPr lang="en-US" altLang="es-ES_tradnl" i="0" dirty="0" smtClean="0"/>
              <a:t>Screening for ESIA / SEA</a:t>
            </a:r>
          </a:p>
          <a:p>
            <a:pPr lvl="1">
              <a:buClrTx/>
            </a:pPr>
            <a:r>
              <a:rPr lang="en-US" altLang="es-ES_tradnl" i="0" u="sng" dirty="0" smtClean="0"/>
              <a:t>prior</a:t>
            </a:r>
            <a:r>
              <a:rPr lang="en-US" altLang="es-ES_tradnl" i="0" dirty="0" smtClean="0"/>
              <a:t> to project decision - EIA Directive annex 1&amp;2 </a:t>
            </a:r>
            <a:r>
              <a:rPr lang="en-US" altLang="es-ES_tradnl" b="0" i="0" dirty="0" smtClean="0"/>
              <a:t>(see Annex 3 of Integration Guidelines!)</a:t>
            </a:r>
          </a:p>
          <a:p>
            <a:pPr>
              <a:buClrTx/>
            </a:pPr>
            <a:r>
              <a:rPr lang="en-US" altLang="es-ES_tradnl" i="0" dirty="0" smtClean="0"/>
              <a:t>Are national systems up to EU standard</a:t>
            </a:r>
          </a:p>
          <a:p>
            <a:pPr lvl="1">
              <a:buClrTx/>
            </a:pPr>
            <a:r>
              <a:rPr lang="en-US" altLang="es-ES_tradnl" dirty="0" smtClean="0"/>
              <a:t>If not, what standards apply?</a:t>
            </a:r>
            <a:endParaRPr lang="en-US" altLang="es-ES_tradnl" i="0" dirty="0" smtClean="0"/>
          </a:p>
          <a:p>
            <a:pPr>
              <a:buClrTx/>
            </a:pPr>
            <a:r>
              <a:rPr lang="en-US" altLang="es-ES_tradnl" i="0" dirty="0" smtClean="0"/>
              <a:t>Quality check </a:t>
            </a:r>
            <a:r>
              <a:rPr lang="en-US" altLang="es-ES_tradnl" i="0" dirty="0" err="1" smtClean="0"/>
              <a:t>ToR</a:t>
            </a:r>
            <a:r>
              <a:rPr lang="en-US" altLang="es-ES_tradnl" i="0" dirty="0" smtClean="0"/>
              <a:t> (Scoping!)</a:t>
            </a:r>
          </a:p>
          <a:p>
            <a:pPr lvl="1">
              <a:buClrTx/>
            </a:pPr>
            <a:r>
              <a:rPr lang="en-US" altLang="es-ES_tradnl" dirty="0" smtClean="0"/>
              <a:t>These </a:t>
            </a:r>
            <a:r>
              <a:rPr lang="en-US" altLang="es-ES_tradnl" i="0" dirty="0" smtClean="0"/>
              <a:t>define ESIA content and adequacy</a:t>
            </a:r>
          </a:p>
          <a:p>
            <a:pPr>
              <a:buClrTx/>
            </a:pPr>
            <a:r>
              <a:rPr lang="en-US" altLang="es-ES_tradnl" i="0" dirty="0" smtClean="0"/>
              <a:t>Quality check ESIA/ESMP: </a:t>
            </a:r>
          </a:p>
          <a:p>
            <a:pPr lvl="1">
              <a:buClrTx/>
            </a:pPr>
            <a:r>
              <a:rPr lang="en-US" altLang="es-ES_tradnl" i="0" dirty="0" smtClean="0"/>
              <a:t>Informs decision-making</a:t>
            </a:r>
          </a:p>
          <a:p>
            <a:pPr>
              <a:buClrTx/>
            </a:pPr>
            <a:r>
              <a:rPr lang="en-US" altLang="es-ES_tradnl" i="0" dirty="0" smtClean="0"/>
              <a:t>Reflect ESMP in contract docs and monitoring: </a:t>
            </a:r>
          </a:p>
          <a:p>
            <a:pPr lvl="1">
              <a:buClrTx/>
            </a:pPr>
            <a:r>
              <a:rPr lang="en-US" altLang="es-ES_tradnl" i="0" dirty="0" smtClean="0"/>
              <a:t>defines follow up </a:t>
            </a:r>
            <a:endParaRPr lang="en-US" altLang="es-ES_tradnl" i="0" dirty="0"/>
          </a:p>
        </p:txBody>
      </p:sp>
    </p:spTree>
    <p:extLst>
      <p:ext uri="{BB962C8B-B14F-4D97-AF65-F5344CB8AC3E}">
        <p14:creationId xmlns:p14="http://schemas.microsoft.com/office/powerpoint/2010/main" val="271070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Two</a:t>
            </a:r>
            <a:r>
              <a:rPr lang="nl-NL" dirty="0" smtClean="0"/>
              <a:t> SEA </a:t>
            </a:r>
            <a:r>
              <a:rPr lang="nl-NL" dirty="0" err="1" smtClean="0"/>
              <a:t>examples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0" lvl="1"/>
            <a:r>
              <a:rPr lang="nl-NL" dirty="0" err="1" smtClean="0"/>
              <a:t>Economic</a:t>
            </a:r>
            <a:r>
              <a:rPr lang="nl-NL" dirty="0" smtClean="0"/>
              <a:t> corridors in SE </a:t>
            </a:r>
            <a:r>
              <a:rPr lang="nl-NL" dirty="0" err="1" smtClean="0"/>
              <a:t>Asia</a:t>
            </a:r>
            <a:endParaRPr lang="nl-NL" dirty="0" smtClean="0"/>
          </a:p>
          <a:p>
            <a:pPr marL="1143000" lvl="1"/>
            <a:r>
              <a:rPr lang="nl-NL" dirty="0" smtClean="0"/>
              <a:t>Vietnam power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331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167396" y="645056"/>
            <a:ext cx="3708413" cy="2188096"/>
          </a:xfrm>
        </p:spPr>
        <p:txBody>
          <a:bodyPr>
            <a:normAutofit/>
          </a:bodyPr>
          <a:lstStyle/>
          <a:p>
            <a:pPr algn="l"/>
            <a:r>
              <a:rPr lang="nl-NL" sz="2400" dirty="0" err="1" smtClean="0"/>
              <a:t>Infrastructure</a:t>
            </a:r>
            <a:r>
              <a:rPr lang="nl-NL" sz="2400" dirty="0" smtClean="0"/>
              <a:t> </a:t>
            </a:r>
            <a:r>
              <a:rPr lang="nl-NL" sz="2400" dirty="0" err="1" smtClean="0"/>
              <a:t>and</a:t>
            </a:r>
            <a:r>
              <a:rPr lang="nl-NL" sz="2400" dirty="0" smtClean="0"/>
              <a:t> </a:t>
            </a:r>
            <a:r>
              <a:rPr lang="nl-NL" sz="2400" dirty="0" err="1" smtClean="0"/>
              <a:t>economic</a:t>
            </a:r>
            <a:r>
              <a:rPr lang="nl-NL" sz="2400" dirty="0" smtClean="0"/>
              <a:t> corridors in GMS</a:t>
            </a:r>
            <a:endParaRPr lang="nl-NL" sz="2400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half" idx="1"/>
          </p:nvPr>
        </p:nvSpPr>
        <p:spPr>
          <a:xfrm>
            <a:off x="539553" y="2708920"/>
            <a:ext cx="3546394" cy="388843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nl-NL" sz="1900" i="0" dirty="0" smtClean="0"/>
              <a:t>Corridor as ‘backbone’ </a:t>
            </a:r>
            <a:r>
              <a:rPr lang="nl-NL" sz="1900" i="0" dirty="0" err="1" smtClean="0"/>
              <a:t>for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economic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integration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and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poverty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erradication</a:t>
            </a:r>
            <a:endParaRPr lang="nl-NL" sz="1900" i="0" dirty="0" smtClean="0"/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nl-NL" sz="1900" i="0" dirty="0" smtClean="0"/>
              <a:t>Transport </a:t>
            </a:r>
            <a:r>
              <a:rPr lang="nl-NL" sz="1900" i="0" dirty="0" err="1" smtClean="0"/>
              <a:t>needs</a:t>
            </a:r>
            <a:r>
              <a:rPr lang="nl-NL" sz="1900" i="0" dirty="0" smtClean="0"/>
              <a:t> (</a:t>
            </a:r>
            <a:r>
              <a:rPr lang="nl-NL" sz="1900" i="0" dirty="0" err="1" smtClean="0"/>
              <a:t>people</a:t>
            </a:r>
            <a:r>
              <a:rPr lang="nl-NL" sz="1900" i="0" dirty="0" smtClean="0"/>
              <a:t>, </a:t>
            </a:r>
            <a:r>
              <a:rPr lang="nl-NL" sz="1900" i="0" dirty="0" err="1" smtClean="0"/>
              <a:t>goods</a:t>
            </a:r>
            <a:r>
              <a:rPr lang="nl-NL" sz="1900" i="0" dirty="0" smtClean="0"/>
              <a:t>, power, water, </a:t>
            </a:r>
            <a:r>
              <a:rPr lang="nl-NL" sz="1900" i="0" dirty="0" err="1" smtClean="0"/>
              <a:t>communication</a:t>
            </a:r>
            <a:r>
              <a:rPr lang="nl-NL" sz="1900" i="0" dirty="0" smtClean="0"/>
              <a:t>)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nl-NL" sz="1900" i="0" dirty="0" err="1" smtClean="0"/>
              <a:t>Starting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with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broadly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defined</a:t>
            </a:r>
            <a:r>
              <a:rPr lang="nl-NL" sz="1900" i="0" dirty="0" smtClean="0"/>
              <a:t> corridors, </a:t>
            </a:r>
            <a:r>
              <a:rPr lang="nl-NL" sz="1900" i="0" dirty="0" err="1" smtClean="0"/>
              <a:t>further</a:t>
            </a:r>
            <a:r>
              <a:rPr lang="nl-NL" sz="1900" i="0" dirty="0" smtClean="0"/>
              <a:t> </a:t>
            </a:r>
            <a:r>
              <a:rPr lang="nl-NL" sz="1900" i="0" dirty="0" err="1" smtClean="0"/>
              <a:t>specified</a:t>
            </a:r>
            <a:r>
              <a:rPr lang="nl-NL" sz="1900" i="0" dirty="0" smtClean="0"/>
              <a:t> at </a:t>
            </a:r>
            <a:r>
              <a:rPr lang="nl-NL" sz="1900" i="0" dirty="0" err="1" smtClean="0"/>
              <a:t>lower</a:t>
            </a:r>
            <a:r>
              <a:rPr lang="nl-NL" sz="1900" i="0" dirty="0" smtClean="0"/>
              <a:t> planning level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8" r="17910"/>
          <a:stretch/>
        </p:blipFill>
        <p:spPr bwMode="auto">
          <a:xfrm>
            <a:off x="4355977" y="260648"/>
            <a:ext cx="4090394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89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6570" y="1236779"/>
            <a:ext cx="4673774" cy="1066189"/>
          </a:xfrm>
        </p:spPr>
        <p:txBody>
          <a:bodyPr>
            <a:normAutofit fontScale="90000"/>
          </a:bodyPr>
          <a:lstStyle/>
          <a:p>
            <a:pPr marL="0" indent="0" algn="l"/>
            <a:r>
              <a:rPr lang="nl-NL" sz="2400" dirty="0" err="1" smtClean="0"/>
              <a:t>Transboundary</a:t>
            </a:r>
            <a:r>
              <a:rPr lang="nl-NL" sz="2400" dirty="0" smtClean="0"/>
              <a:t> </a:t>
            </a:r>
            <a:r>
              <a:rPr lang="nl-NL" sz="2400" dirty="0" err="1" smtClean="0"/>
              <a:t>Biodiversity</a:t>
            </a:r>
            <a:r>
              <a:rPr lang="nl-NL" sz="2400" dirty="0" smtClean="0"/>
              <a:t> </a:t>
            </a:r>
            <a:r>
              <a:rPr lang="nl-NL" sz="2400" dirty="0" err="1" smtClean="0"/>
              <a:t>areas</a:t>
            </a:r>
            <a:r>
              <a:rPr lang="nl-NL" sz="2400" dirty="0" smtClean="0"/>
              <a:t> in GM </a:t>
            </a:r>
            <a:r>
              <a:rPr lang="nl-NL" sz="2400" dirty="0" err="1" smtClean="0"/>
              <a:t>Subregion</a:t>
            </a:r>
            <a:endParaRPr lang="nl-NL" sz="2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06570" y="2515628"/>
            <a:ext cx="4248472" cy="424847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nl-NL" sz="2200" i="0" dirty="0" err="1"/>
              <a:t>Mapping</a:t>
            </a:r>
            <a:r>
              <a:rPr lang="nl-NL" sz="2200" i="0" dirty="0"/>
              <a:t> of: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nl-NL" sz="2200" i="0" dirty="0" err="1"/>
              <a:t>Existing</a:t>
            </a:r>
            <a:r>
              <a:rPr lang="nl-NL" sz="2200" i="0" dirty="0"/>
              <a:t> </a:t>
            </a:r>
            <a:r>
              <a:rPr lang="nl-NL" sz="2200" i="0" dirty="0" err="1"/>
              <a:t>protected</a:t>
            </a:r>
            <a:r>
              <a:rPr lang="nl-NL" sz="2200" i="0" dirty="0"/>
              <a:t> </a:t>
            </a:r>
            <a:r>
              <a:rPr lang="nl-NL" sz="2200" i="0" dirty="0" err="1"/>
              <a:t>areas</a:t>
            </a:r>
            <a:endParaRPr lang="nl-NL" sz="2200" i="0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nl-NL" sz="2200" i="0" dirty="0" err="1"/>
              <a:t>Additional</a:t>
            </a:r>
            <a:r>
              <a:rPr lang="nl-NL" sz="2200" i="0" dirty="0"/>
              <a:t> </a:t>
            </a:r>
            <a:r>
              <a:rPr lang="nl-NL" sz="2200" i="0" dirty="0" err="1"/>
              <a:t>protected</a:t>
            </a:r>
            <a:r>
              <a:rPr lang="nl-NL" sz="2200" i="0" dirty="0"/>
              <a:t> corridors (</a:t>
            </a:r>
            <a:r>
              <a:rPr lang="nl-NL" sz="2200" i="0" dirty="0" err="1"/>
              <a:t>connectivity</a:t>
            </a:r>
            <a:r>
              <a:rPr lang="nl-NL" sz="2200" i="0" dirty="0"/>
              <a:t>)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nl-NL" sz="2200" i="0" dirty="0" err="1"/>
              <a:t>Sustainable</a:t>
            </a:r>
            <a:r>
              <a:rPr lang="nl-NL" sz="2200" i="0" dirty="0"/>
              <a:t> </a:t>
            </a:r>
            <a:r>
              <a:rPr lang="nl-NL" sz="2200" i="0" dirty="0" err="1"/>
              <a:t>use</a:t>
            </a:r>
            <a:r>
              <a:rPr lang="nl-NL" sz="2200" i="0" dirty="0"/>
              <a:t> </a:t>
            </a:r>
            <a:r>
              <a:rPr lang="nl-NL" sz="2200" i="0" dirty="0" err="1"/>
              <a:t>areas</a:t>
            </a:r>
            <a:r>
              <a:rPr lang="nl-NL" sz="2200" i="0" dirty="0"/>
              <a:t> </a:t>
            </a:r>
            <a:r>
              <a:rPr lang="nl-NL" sz="2200" i="0" dirty="0" err="1"/>
              <a:t>for</a:t>
            </a:r>
            <a:r>
              <a:rPr lang="nl-NL" sz="2200" i="0" dirty="0"/>
              <a:t> </a:t>
            </a:r>
            <a:r>
              <a:rPr lang="nl-NL" sz="2200" i="0" dirty="0" err="1"/>
              <a:t>local</a:t>
            </a:r>
            <a:r>
              <a:rPr lang="nl-NL" sz="2200" i="0" dirty="0"/>
              <a:t> </a:t>
            </a:r>
            <a:r>
              <a:rPr lang="nl-NL" sz="2200" i="0" dirty="0" err="1"/>
              <a:t>population</a:t>
            </a:r>
            <a:endParaRPr lang="nl-NL" sz="2200" i="0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nl-NL" sz="2200" i="0" dirty="0"/>
              <a:t>SEA: </a:t>
            </a:r>
            <a:r>
              <a:rPr lang="nl-NL" sz="2200" i="0" dirty="0" err="1"/>
              <a:t>overlay</a:t>
            </a:r>
            <a:r>
              <a:rPr lang="nl-NL" sz="2200" i="0" dirty="0"/>
              <a:t> </a:t>
            </a:r>
            <a:r>
              <a:rPr lang="nl-NL" sz="2200" i="0" dirty="0" err="1"/>
              <a:t>with</a:t>
            </a:r>
            <a:r>
              <a:rPr lang="nl-NL" sz="2200" i="0" dirty="0"/>
              <a:t> routing </a:t>
            </a:r>
            <a:r>
              <a:rPr lang="nl-NL" sz="2200" i="0" dirty="0" err="1"/>
              <a:t>alternatives</a:t>
            </a:r>
            <a:r>
              <a:rPr lang="nl-NL" sz="2200" i="0" dirty="0"/>
              <a:t> of </a:t>
            </a:r>
            <a:r>
              <a:rPr lang="nl-NL" sz="2200" i="0" dirty="0" err="1"/>
              <a:t>economic</a:t>
            </a:r>
            <a:r>
              <a:rPr lang="nl-NL" sz="2200" i="0" dirty="0"/>
              <a:t> corridors</a:t>
            </a:r>
          </a:p>
          <a:p>
            <a:endParaRPr lang="nl-NL" dirty="0"/>
          </a:p>
          <a:p>
            <a:r>
              <a:rPr lang="nl-NL" sz="1600" dirty="0">
                <a:solidFill>
                  <a:schemeClr val="tx1"/>
                </a:solidFill>
              </a:rPr>
              <a:t>Source: </a:t>
            </a:r>
            <a:r>
              <a:rPr lang="nl-NL" sz="1600" dirty="0" err="1">
                <a:solidFill>
                  <a:schemeClr val="tx1"/>
                </a:solidFill>
              </a:rPr>
              <a:t>Core</a:t>
            </a:r>
            <a:r>
              <a:rPr lang="nl-NL" sz="1600" dirty="0">
                <a:solidFill>
                  <a:schemeClr val="tx1"/>
                </a:solidFill>
              </a:rPr>
              <a:t> Environment Program (www.gms-eoc.org)</a:t>
            </a:r>
          </a:p>
        </p:txBody>
      </p:sp>
      <p:pic>
        <p:nvPicPr>
          <p:cNvPr id="1026" name="Picture 2" descr="http://portal.gms-eoc.org/uploads/map/archives/lores/GMS_regional-coop_full_150_25_lo-res_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056" y="-603448"/>
            <a:ext cx="3948495" cy="746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37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North-South </a:t>
            </a:r>
            <a:r>
              <a:rPr lang="nl-NL" dirty="0" err="1"/>
              <a:t>Economic</a:t>
            </a:r>
            <a:r>
              <a:rPr lang="nl-NL" dirty="0"/>
              <a:t> Corridor (NSEC</a:t>
            </a:r>
            <a:r>
              <a:rPr lang="nl-NL" dirty="0" smtClean="0"/>
              <a:t>) 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nl-NL" dirty="0" smtClean="0"/>
              <a:t>SEA </a:t>
            </a:r>
            <a:r>
              <a:rPr lang="nl-NL" dirty="0" err="1" smtClean="0"/>
              <a:t>with</a:t>
            </a:r>
            <a:r>
              <a:rPr lang="nl-NL" dirty="0" smtClean="0"/>
              <a:t> </a:t>
            </a:r>
            <a:r>
              <a:rPr lang="nl-NL" dirty="0" err="1" smtClean="0"/>
              <a:t>spatial</a:t>
            </a:r>
            <a:r>
              <a:rPr lang="nl-NL" dirty="0" smtClean="0"/>
              <a:t> </a:t>
            </a:r>
            <a:r>
              <a:rPr lang="nl-NL" dirty="0" err="1" smtClean="0"/>
              <a:t>multi</a:t>
            </a:r>
            <a:r>
              <a:rPr lang="nl-NL" dirty="0" smtClean="0"/>
              <a:t>-criteria analysis:</a:t>
            </a:r>
          </a:p>
          <a:p>
            <a:pPr marL="1257300" lvl="1" indent="-457200">
              <a:lnSpc>
                <a:spcPct val="150000"/>
              </a:lnSpc>
              <a:spcBef>
                <a:spcPts val="1200"/>
              </a:spcBef>
            </a:pPr>
            <a:r>
              <a:rPr lang="nl-NL" dirty="0" err="1" smtClean="0"/>
              <a:t>Mapping</a:t>
            </a:r>
            <a:r>
              <a:rPr lang="nl-NL" dirty="0" smtClean="0"/>
              <a:t> </a:t>
            </a:r>
            <a:r>
              <a:rPr lang="nl-NL" dirty="0" err="1" smtClean="0"/>
              <a:t>ecological</a:t>
            </a:r>
            <a:r>
              <a:rPr lang="nl-NL" dirty="0" smtClean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social</a:t>
            </a:r>
            <a:r>
              <a:rPr lang="nl-NL" dirty="0"/>
              <a:t> high risk </a:t>
            </a:r>
            <a:r>
              <a:rPr lang="nl-NL" dirty="0" err="1"/>
              <a:t>areas</a:t>
            </a:r>
            <a:r>
              <a:rPr lang="nl-NL" dirty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be</a:t>
            </a:r>
            <a:r>
              <a:rPr lang="nl-NL" dirty="0" smtClean="0"/>
              <a:t> </a:t>
            </a:r>
            <a:r>
              <a:rPr lang="nl-NL" dirty="0" err="1" smtClean="0"/>
              <a:t>avoided</a:t>
            </a:r>
            <a:r>
              <a:rPr lang="nl-NL" dirty="0" smtClean="0"/>
              <a:t> (</a:t>
            </a:r>
            <a:r>
              <a:rPr lang="nl-NL" dirty="0" err="1" smtClean="0"/>
              <a:t>biodiversity</a:t>
            </a:r>
            <a:r>
              <a:rPr lang="nl-NL" dirty="0" smtClean="0"/>
              <a:t> corridor; </a:t>
            </a:r>
            <a:r>
              <a:rPr lang="nl-NL" dirty="0" err="1" smtClean="0"/>
              <a:t>territory</a:t>
            </a:r>
            <a:r>
              <a:rPr lang="nl-NL" dirty="0" smtClean="0"/>
              <a:t> of </a:t>
            </a:r>
            <a:r>
              <a:rPr lang="nl-NL" dirty="0" err="1" smtClean="0"/>
              <a:t>vulnerable</a:t>
            </a:r>
            <a:r>
              <a:rPr lang="nl-NL" dirty="0" smtClean="0"/>
              <a:t> </a:t>
            </a:r>
            <a:r>
              <a:rPr lang="nl-NL" dirty="0" err="1" smtClean="0"/>
              <a:t>groups</a:t>
            </a:r>
            <a:r>
              <a:rPr lang="nl-NL" dirty="0" smtClean="0"/>
              <a:t>).</a:t>
            </a:r>
          </a:p>
          <a:p>
            <a:pPr marL="1257300" lvl="1" indent="-457200">
              <a:lnSpc>
                <a:spcPct val="150000"/>
              </a:lnSpc>
              <a:spcBef>
                <a:spcPts val="1200"/>
              </a:spcBef>
            </a:pPr>
            <a:r>
              <a:rPr lang="nl-NL" dirty="0" err="1" smtClean="0"/>
              <a:t>Giving</a:t>
            </a:r>
            <a:r>
              <a:rPr lang="nl-NL" dirty="0" smtClean="0"/>
              <a:t> different </a:t>
            </a:r>
            <a:r>
              <a:rPr lang="nl-NL" dirty="0" err="1" smtClean="0"/>
              <a:t>weights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economic</a:t>
            </a:r>
            <a:r>
              <a:rPr lang="nl-NL" dirty="0" smtClean="0"/>
              <a:t>, </a:t>
            </a:r>
            <a:r>
              <a:rPr lang="nl-NL" dirty="0" err="1" smtClean="0"/>
              <a:t>ecological</a:t>
            </a:r>
            <a:r>
              <a:rPr lang="nl-NL" dirty="0" smtClean="0"/>
              <a:t>,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social</a:t>
            </a:r>
            <a:r>
              <a:rPr lang="nl-NL" dirty="0" smtClean="0"/>
              <a:t> criteria </a:t>
            </a:r>
            <a:r>
              <a:rPr lang="nl-NL" dirty="0" err="1" smtClean="0"/>
              <a:t>provides</a:t>
            </a:r>
            <a:r>
              <a:rPr lang="nl-NL" dirty="0" smtClean="0"/>
              <a:t> </a:t>
            </a:r>
            <a:r>
              <a:rPr lang="nl-NL" dirty="0" err="1" smtClean="0"/>
              <a:t>alternative</a:t>
            </a:r>
            <a:r>
              <a:rPr lang="nl-NL" dirty="0" smtClean="0"/>
              <a:t> </a:t>
            </a:r>
            <a:r>
              <a:rPr lang="nl-NL" dirty="0" err="1" smtClean="0"/>
              <a:t>routings</a:t>
            </a:r>
            <a:r>
              <a:rPr lang="nl-NL" dirty="0" smtClean="0"/>
              <a:t> </a:t>
            </a:r>
            <a:r>
              <a:rPr lang="nl-NL" b="0" dirty="0" smtClean="0"/>
              <a:t>(</a:t>
            </a:r>
            <a:r>
              <a:rPr lang="nl-NL" b="0" dirty="0" err="1" smtClean="0"/>
              <a:t>paths</a:t>
            </a:r>
            <a:r>
              <a:rPr lang="nl-NL" b="0" dirty="0" smtClean="0"/>
              <a:t> of </a:t>
            </a:r>
            <a:r>
              <a:rPr lang="nl-NL" b="0" dirty="0" err="1" smtClean="0"/>
              <a:t>least</a:t>
            </a:r>
            <a:r>
              <a:rPr lang="nl-NL" b="0" dirty="0" smtClean="0"/>
              <a:t> </a:t>
            </a:r>
            <a:r>
              <a:rPr lang="nl-NL" b="0" dirty="0" err="1" smtClean="0"/>
              <a:t>resistance</a:t>
            </a:r>
            <a:r>
              <a:rPr lang="nl-NL" b="0" dirty="0" smtClean="0"/>
              <a:t> in S-MCA)</a:t>
            </a:r>
            <a:endParaRPr lang="nl-NL" b="0" dirty="0" smtClean="0"/>
          </a:p>
          <a:p>
            <a:pPr marL="1257300" lvl="1" indent="-457200">
              <a:lnSpc>
                <a:spcPct val="150000"/>
              </a:lnSpc>
              <a:spcBef>
                <a:spcPts val="1200"/>
              </a:spcBef>
            </a:pPr>
            <a:r>
              <a:rPr lang="nl-NL" dirty="0" err="1" smtClean="0"/>
              <a:t>Leading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a </a:t>
            </a:r>
            <a:r>
              <a:rPr lang="nl-NL" dirty="0" err="1" smtClean="0"/>
              <a:t>better</a:t>
            </a:r>
            <a:r>
              <a:rPr lang="nl-NL" dirty="0" smtClean="0"/>
              <a:t> </a:t>
            </a:r>
            <a:r>
              <a:rPr lang="nl-NL" dirty="0" err="1" smtClean="0"/>
              <a:t>informed</a:t>
            </a:r>
            <a:r>
              <a:rPr lang="nl-NL" dirty="0" smtClean="0"/>
              <a:t> </a:t>
            </a:r>
            <a:r>
              <a:rPr lang="nl-NL" dirty="0" err="1" smtClean="0"/>
              <a:t>decision</a:t>
            </a:r>
            <a:r>
              <a:rPr lang="nl-NL" dirty="0" smtClean="0"/>
              <a:t> on </a:t>
            </a:r>
            <a:r>
              <a:rPr lang="nl-NL" dirty="0" err="1" smtClean="0"/>
              <a:t>the</a:t>
            </a:r>
            <a:r>
              <a:rPr lang="nl-NL" dirty="0" smtClean="0"/>
              <a:t> </a:t>
            </a:r>
            <a:r>
              <a:rPr lang="nl-NL" dirty="0" err="1" smtClean="0"/>
              <a:t>selected</a:t>
            </a:r>
            <a:r>
              <a:rPr lang="nl-NL" dirty="0" smtClean="0"/>
              <a:t> routing </a:t>
            </a:r>
            <a:r>
              <a:rPr lang="nl-NL" dirty="0" err="1" smtClean="0"/>
              <a:t>alternative</a:t>
            </a:r>
            <a:r>
              <a:rPr lang="nl-NL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276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" t="15124" r="57383" b="8046"/>
          <a:stretch/>
        </p:blipFill>
        <p:spPr bwMode="auto">
          <a:xfrm>
            <a:off x="395536" y="27384"/>
            <a:ext cx="40684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Documents\SevS\115 NCEA-CBD\Infrastructure\SE Asia\NSEC_YUN_SMCA_RRleastcost_PAavo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006" y="27384"/>
            <a:ext cx="44103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490444" y="919754"/>
            <a:ext cx="68672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nl-NL" b="1" dirty="0" smtClean="0">
                <a:solidFill>
                  <a:srgbClr val="7030A0"/>
                </a:solidFill>
              </a:rPr>
              <a:t>Ex post</a:t>
            </a:r>
            <a:endParaRPr lang="nl-NL" b="1" dirty="0">
              <a:solidFill>
                <a:srgbClr val="7030A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7999849" y="639532"/>
            <a:ext cx="69878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nl-NL" b="1" dirty="0" smtClean="0">
                <a:solidFill>
                  <a:srgbClr val="7030A0"/>
                </a:solidFill>
              </a:rPr>
              <a:t>Ex ante</a:t>
            </a:r>
            <a:endParaRPr lang="nl-NL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7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8" y="1180355"/>
            <a:ext cx="8674284" cy="936625"/>
          </a:xfrm>
        </p:spPr>
        <p:txBody>
          <a:bodyPr>
            <a:noAutofit/>
          </a:bodyPr>
          <a:lstStyle/>
          <a:p>
            <a:r>
              <a:rPr lang="nl-NL" sz="2400" dirty="0" smtClean="0"/>
              <a:t>SEA </a:t>
            </a:r>
            <a:r>
              <a:rPr lang="nl-NL" sz="2400" dirty="0" err="1" smtClean="0"/>
              <a:t>for</a:t>
            </a:r>
            <a:r>
              <a:rPr lang="nl-NL" sz="2400" dirty="0" smtClean="0"/>
              <a:t> </a:t>
            </a:r>
            <a:r>
              <a:rPr lang="nl-NL" sz="2400" dirty="0" err="1" smtClean="0"/>
              <a:t>Infrastructure</a:t>
            </a:r>
            <a:r>
              <a:rPr lang="nl-NL" sz="2400" dirty="0" smtClean="0"/>
              <a:t> </a:t>
            </a:r>
            <a:r>
              <a:rPr lang="nl-NL" sz="2400" dirty="0"/>
              <a:t>&amp; </a:t>
            </a:r>
            <a:r>
              <a:rPr lang="nl-NL" sz="2400" dirty="0" err="1"/>
              <a:t>Economic</a:t>
            </a:r>
            <a:r>
              <a:rPr lang="nl-NL" sz="2400" dirty="0"/>
              <a:t> Corridors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59631" y="2104256"/>
            <a:ext cx="7416535" cy="39890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nl-NL" dirty="0" smtClean="0"/>
              <a:t>Levels of </a:t>
            </a:r>
            <a:r>
              <a:rPr lang="nl-NL" dirty="0" err="1" smtClean="0"/>
              <a:t>decision</a:t>
            </a:r>
            <a:r>
              <a:rPr lang="nl-NL" dirty="0" smtClean="0"/>
              <a:t> making:</a:t>
            </a:r>
          </a:p>
          <a:p>
            <a:pPr marL="1257300" lvl="1" indent="-457200">
              <a:spcBef>
                <a:spcPts val="1200"/>
              </a:spcBef>
            </a:pPr>
            <a:r>
              <a:rPr lang="nl-NL" dirty="0" smtClean="0"/>
              <a:t>SEA </a:t>
            </a:r>
            <a:r>
              <a:rPr lang="nl-NL" dirty="0" err="1" smtClean="0"/>
              <a:t>for</a:t>
            </a:r>
            <a:r>
              <a:rPr lang="nl-NL" dirty="0" smtClean="0"/>
              <a:t> (</a:t>
            </a:r>
            <a:r>
              <a:rPr lang="nl-NL" dirty="0" err="1" smtClean="0"/>
              <a:t>international</a:t>
            </a:r>
            <a:r>
              <a:rPr lang="nl-NL" dirty="0" smtClean="0"/>
              <a:t>) corridor </a:t>
            </a:r>
            <a:r>
              <a:rPr lang="nl-NL" dirty="0" err="1" smtClean="0"/>
              <a:t>plans</a:t>
            </a:r>
            <a:r>
              <a:rPr lang="nl-NL" dirty="0"/>
              <a:t> </a:t>
            </a:r>
            <a:r>
              <a:rPr lang="nl-NL" dirty="0" smtClean="0"/>
              <a:t>(</a:t>
            </a:r>
            <a:r>
              <a:rPr lang="nl-NL" dirty="0" err="1" smtClean="0"/>
              <a:t>biodiversity</a:t>
            </a:r>
            <a:r>
              <a:rPr lang="nl-NL" dirty="0" smtClean="0"/>
              <a:t> corridor </a:t>
            </a:r>
            <a:r>
              <a:rPr lang="nl-NL" dirty="0" err="1" smtClean="0"/>
              <a:t>example</a:t>
            </a:r>
            <a:r>
              <a:rPr lang="nl-NL" dirty="0" smtClean="0"/>
              <a:t>).</a:t>
            </a:r>
          </a:p>
          <a:p>
            <a:pPr marL="1257300" lvl="1" indent="-457200">
              <a:spcBef>
                <a:spcPts val="1200"/>
              </a:spcBef>
            </a:pPr>
            <a:r>
              <a:rPr lang="nl-NL" dirty="0" err="1" smtClean="0"/>
              <a:t>Programme</a:t>
            </a:r>
            <a:r>
              <a:rPr lang="nl-NL" dirty="0" smtClean="0"/>
              <a:t> SEA: </a:t>
            </a:r>
            <a:r>
              <a:rPr lang="nl-NL" dirty="0" err="1" smtClean="0"/>
              <a:t>alternative</a:t>
            </a:r>
            <a:r>
              <a:rPr lang="nl-NL" dirty="0" smtClean="0"/>
              <a:t> transport modes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routings</a:t>
            </a:r>
            <a:r>
              <a:rPr lang="nl-NL" dirty="0" smtClean="0"/>
              <a:t> </a:t>
            </a:r>
            <a:r>
              <a:rPr lang="nl-NL" dirty="0" err="1" smtClean="0"/>
              <a:t>within</a:t>
            </a:r>
            <a:r>
              <a:rPr lang="nl-NL" dirty="0" smtClean="0"/>
              <a:t> corridor (NSEC </a:t>
            </a:r>
            <a:r>
              <a:rPr lang="nl-NL" dirty="0" err="1" smtClean="0"/>
              <a:t>example</a:t>
            </a:r>
            <a:r>
              <a:rPr lang="nl-NL" dirty="0" smtClean="0"/>
              <a:t>)</a:t>
            </a:r>
          </a:p>
          <a:p>
            <a:pPr marL="1257300" lvl="1" indent="-457200">
              <a:spcBef>
                <a:spcPts val="1200"/>
              </a:spcBef>
            </a:pPr>
            <a:r>
              <a:rPr lang="nl-NL" dirty="0" smtClean="0"/>
              <a:t>Project ESIA: </a:t>
            </a:r>
            <a:r>
              <a:rPr lang="nl-NL" dirty="0" err="1" smtClean="0"/>
              <a:t>implementation</a:t>
            </a:r>
            <a:r>
              <a:rPr lang="nl-NL" dirty="0" smtClean="0"/>
              <a:t> of </a:t>
            </a:r>
            <a:r>
              <a:rPr lang="nl-NL" dirty="0" err="1" smtClean="0"/>
              <a:t>projects</a:t>
            </a:r>
            <a:endParaRPr lang="nl-NL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PIJL-OMLAAG 3"/>
          <p:cNvSpPr/>
          <p:nvPr/>
        </p:nvSpPr>
        <p:spPr bwMode="auto">
          <a:xfrm>
            <a:off x="1439652" y="2821554"/>
            <a:ext cx="484841" cy="2430931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860986" y="2808707"/>
            <a:ext cx="615553" cy="247788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nl-NL" sz="2800" b="1" dirty="0" smtClean="0">
                <a:latin typeface="+mj-lt"/>
              </a:rPr>
              <a:t>T i e r i n g </a:t>
            </a:r>
            <a:endParaRPr lang="nl-NL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528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Viet</a:t>
            </a:r>
            <a:r>
              <a:rPr lang="nl-NL" dirty="0" smtClean="0"/>
              <a:t> Nam power </a:t>
            </a:r>
            <a:r>
              <a:rPr lang="nl-NL" dirty="0" err="1" smtClean="0"/>
              <a:t>SEAs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Viet </a:t>
            </a:r>
            <a:r>
              <a:rPr lang="en-GB" dirty="0"/>
              <a:t>Nam Power </a:t>
            </a:r>
            <a:r>
              <a:rPr lang="en-GB" dirty="0" smtClean="0"/>
              <a:t>Development Plan VI,VII + Rev.</a:t>
            </a:r>
          </a:p>
          <a:p>
            <a:pPr lvl="1"/>
            <a:r>
              <a:rPr lang="nl-NL" dirty="0" smtClean="0"/>
              <a:t>Decade of </a:t>
            </a:r>
            <a:r>
              <a:rPr lang="nl-NL" dirty="0" smtClean="0"/>
              <a:t>ADB-led support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build</a:t>
            </a:r>
            <a:r>
              <a:rPr lang="nl-NL" dirty="0" smtClean="0"/>
              <a:t> </a:t>
            </a:r>
            <a:r>
              <a:rPr lang="nl-NL" dirty="0" smtClean="0"/>
              <a:t>SEA </a:t>
            </a:r>
            <a:r>
              <a:rPr lang="nl-NL" dirty="0" err="1" smtClean="0"/>
              <a:t>capacity</a:t>
            </a:r>
            <a:r>
              <a:rPr lang="nl-NL" dirty="0" smtClean="0"/>
              <a:t>, </a:t>
            </a:r>
            <a:r>
              <a:rPr lang="nl-NL" dirty="0" err="1" smtClean="0"/>
              <a:t>ownership</a:t>
            </a:r>
            <a:r>
              <a:rPr lang="nl-NL" dirty="0" smtClean="0"/>
              <a:t>, </a:t>
            </a:r>
            <a:r>
              <a:rPr lang="nl-NL" dirty="0" err="1" smtClean="0"/>
              <a:t>and</a:t>
            </a:r>
            <a:r>
              <a:rPr lang="nl-NL" dirty="0" smtClean="0"/>
              <a:t> hand over </a:t>
            </a:r>
            <a:r>
              <a:rPr lang="nl-NL" dirty="0" err="1" smtClean="0"/>
              <a:t>from</a:t>
            </a:r>
            <a:r>
              <a:rPr lang="nl-NL" dirty="0" smtClean="0"/>
              <a:t> </a:t>
            </a:r>
            <a:r>
              <a:rPr lang="nl-NL" dirty="0" err="1" smtClean="0"/>
              <a:t>international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local</a:t>
            </a:r>
            <a:r>
              <a:rPr lang="nl-NL" dirty="0" smtClean="0"/>
              <a:t> </a:t>
            </a:r>
            <a:r>
              <a:rPr lang="nl-NL" dirty="0" err="1" smtClean="0"/>
              <a:t>staff</a:t>
            </a:r>
            <a:endParaRPr lang="nl-NL" dirty="0" smtClean="0"/>
          </a:p>
          <a:p>
            <a:pPr lvl="1"/>
            <a:r>
              <a:rPr lang="nl-NL" dirty="0" smtClean="0"/>
              <a:t>SEA (2011) </a:t>
            </a:r>
            <a:r>
              <a:rPr lang="nl-NL" dirty="0" err="1" smtClean="0"/>
              <a:t>resulted</a:t>
            </a:r>
            <a:r>
              <a:rPr lang="nl-NL" dirty="0" smtClean="0"/>
              <a:t> in significant shift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renewables</a:t>
            </a:r>
            <a:r>
              <a:rPr lang="nl-NL" dirty="0" smtClean="0"/>
              <a:t> in </a:t>
            </a:r>
            <a:r>
              <a:rPr lang="nl-NL" dirty="0" err="1" smtClean="0"/>
              <a:t>Revised</a:t>
            </a:r>
            <a:r>
              <a:rPr lang="nl-NL" dirty="0" smtClean="0"/>
              <a:t> PDP VII</a:t>
            </a:r>
          </a:p>
          <a:p>
            <a:endParaRPr lang="nl-NL" dirty="0" smtClean="0"/>
          </a:p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19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8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298" y="1119126"/>
            <a:ext cx="9144000" cy="936625"/>
          </a:xfrm>
        </p:spPr>
        <p:txBody>
          <a:bodyPr>
            <a:noAutofit/>
          </a:bodyPr>
          <a:lstStyle/>
          <a:p>
            <a:r>
              <a:rPr lang="nl-NL" sz="2400" dirty="0" err="1" smtClean="0"/>
              <a:t>Env</a:t>
            </a:r>
            <a:r>
              <a:rPr lang="nl-NL" sz="2400" dirty="0" smtClean="0"/>
              <a:t>. Assessment = Information </a:t>
            </a:r>
            <a:r>
              <a:rPr lang="nl-NL" sz="2400" dirty="0" err="1" smtClean="0"/>
              <a:t>for</a:t>
            </a:r>
            <a:r>
              <a:rPr lang="nl-NL" sz="2400" dirty="0" smtClean="0"/>
              <a:t> </a:t>
            </a:r>
            <a:r>
              <a:rPr lang="nl-NL" sz="2400" dirty="0" err="1" smtClean="0"/>
              <a:t>decision</a:t>
            </a:r>
            <a:r>
              <a:rPr lang="nl-NL" sz="2400" dirty="0"/>
              <a:t>-</a:t>
            </a:r>
            <a:r>
              <a:rPr lang="nl-NL" sz="2400" dirty="0" smtClean="0"/>
              <a:t>making</a:t>
            </a:r>
            <a:endParaRPr lang="nl-NL" sz="2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2055751"/>
            <a:ext cx="8229600" cy="461360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nl-NL" i="0" u="sng" dirty="0" err="1" smtClean="0"/>
              <a:t>Effective</a:t>
            </a:r>
            <a:r>
              <a:rPr lang="nl-NL" i="0" dirty="0" smtClean="0"/>
              <a:t> </a:t>
            </a:r>
            <a:r>
              <a:rPr lang="nl-NL" i="0" dirty="0" smtClean="0"/>
              <a:t>information </a:t>
            </a:r>
            <a:r>
              <a:rPr lang="nl-NL" i="0" dirty="0" err="1" smtClean="0"/>
              <a:t>for</a:t>
            </a:r>
            <a:r>
              <a:rPr lang="nl-NL" i="0" dirty="0" smtClean="0"/>
              <a:t> </a:t>
            </a:r>
            <a:r>
              <a:rPr lang="nl-NL" i="0" dirty="0" err="1" smtClean="0"/>
              <a:t>decision</a:t>
            </a:r>
            <a:r>
              <a:rPr lang="nl-NL" i="0" dirty="0" smtClean="0"/>
              <a:t>-making is:</a:t>
            </a:r>
            <a:endParaRPr lang="nl-NL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nl-NL" u="sng" dirty="0" err="1" smtClean="0"/>
              <a:t>Credible</a:t>
            </a:r>
            <a:r>
              <a:rPr lang="nl-NL" dirty="0" smtClean="0"/>
              <a:t>: </a:t>
            </a:r>
            <a:r>
              <a:rPr lang="nl-NL" dirty="0" err="1" smtClean="0"/>
              <a:t>scientifically</a:t>
            </a:r>
            <a:r>
              <a:rPr lang="nl-NL" dirty="0" smtClean="0"/>
              <a:t> </a:t>
            </a:r>
            <a:r>
              <a:rPr lang="nl-NL" dirty="0" err="1" smtClean="0"/>
              <a:t>valid</a:t>
            </a:r>
            <a:r>
              <a:rPr lang="nl-NL" dirty="0" smtClean="0"/>
              <a:t> information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nl-NL" dirty="0" err="1" smtClean="0"/>
              <a:t>Includes</a:t>
            </a:r>
            <a:r>
              <a:rPr lang="nl-NL" dirty="0" smtClean="0"/>
              <a:t>: </a:t>
            </a:r>
            <a:r>
              <a:rPr lang="nl-NL" dirty="0" err="1" smtClean="0"/>
              <a:t>gaps</a:t>
            </a:r>
            <a:r>
              <a:rPr lang="nl-NL" dirty="0" smtClean="0"/>
              <a:t> in </a:t>
            </a:r>
            <a:r>
              <a:rPr lang="nl-NL" dirty="0" err="1" smtClean="0"/>
              <a:t>knowledge</a:t>
            </a:r>
            <a:r>
              <a:rPr lang="nl-NL" dirty="0" smtClean="0"/>
              <a:t>; </a:t>
            </a:r>
            <a:r>
              <a:rPr lang="nl-NL" dirty="0" err="1" smtClean="0"/>
              <a:t>precautionary</a:t>
            </a:r>
            <a:r>
              <a:rPr lang="nl-NL" dirty="0" smtClean="0"/>
              <a:t> </a:t>
            </a:r>
            <a:r>
              <a:rPr lang="nl-NL" dirty="0" err="1" smtClean="0"/>
              <a:t>principle</a:t>
            </a:r>
            <a:r>
              <a:rPr lang="nl-NL" dirty="0" smtClean="0"/>
              <a:t> 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nl-NL" u="sng" dirty="0" smtClean="0"/>
              <a:t>Relevant</a:t>
            </a:r>
            <a:r>
              <a:rPr lang="nl-NL" dirty="0" smtClean="0"/>
              <a:t>: </a:t>
            </a:r>
            <a:r>
              <a:rPr lang="nl-NL" dirty="0" smtClean="0"/>
              <a:t>information </a:t>
            </a:r>
            <a:r>
              <a:rPr lang="nl-NL" dirty="0" err="1" smtClean="0"/>
              <a:t>aimed</a:t>
            </a:r>
            <a:r>
              <a:rPr lang="nl-NL" dirty="0" smtClean="0"/>
              <a:t> at </a:t>
            </a:r>
            <a:r>
              <a:rPr lang="nl-NL" dirty="0" err="1" smtClean="0"/>
              <a:t>decision</a:t>
            </a:r>
            <a:r>
              <a:rPr lang="nl-NL" dirty="0" smtClean="0"/>
              <a:t>-making </a:t>
            </a:r>
            <a:r>
              <a:rPr lang="nl-NL" dirty="0" err="1" smtClean="0"/>
              <a:t>process</a:t>
            </a:r>
            <a:endParaRPr lang="nl-NL" dirty="0" smtClean="0"/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nl-NL" dirty="0" err="1" smtClean="0"/>
              <a:t>Includes</a:t>
            </a:r>
            <a:r>
              <a:rPr lang="nl-NL" dirty="0" smtClean="0"/>
              <a:t>: timing; policy context, policy </a:t>
            </a:r>
            <a:r>
              <a:rPr lang="nl-NL" dirty="0" err="1" smtClean="0"/>
              <a:t>consistency</a:t>
            </a:r>
            <a:r>
              <a:rPr lang="nl-NL" dirty="0" smtClean="0"/>
              <a:t>  </a:t>
            </a:r>
            <a:endParaRPr lang="nl-NL" dirty="0" smtClean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nl-NL" u="sng" dirty="0" err="1" smtClean="0"/>
              <a:t>Legitimate</a:t>
            </a:r>
            <a:r>
              <a:rPr lang="nl-NL" dirty="0" smtClean="0"/>
              <a:t>: </a:t>
            </a:r>
            <a:r>
              <a:rPr lang="nl-NL" dirty="0" smtClean="0"/>
              <a:t>stakeholder </a:t>
            </a:r>
            <a:r>
              <a:rPr lang="nl-NL" dirty="0" err="1" smtClean="0"/>
              <a:t>interests</a:t>
            </a:r>
            <a:r>
              <a:rPr lang="nl-NL" dirty="0" smtClean="0"/>
              <a:t> </a:t>
            </a:r>
            <a:r>
              <a:rPr lang="nl-NL" dirty="0" err="1" smtClean="0"/>
              <a:t>visibly</a:t>
            </a:r>
            <a:r>
              <a:rPr lang="nl-NL" dirty="0" smtClean="0"/>
              <a:t> taken </a:t>
            </a:r>
            <a:r>
              <a:rPr lang="nl-NL" dirty="0" err="1" smtClean="0"/>
              <a:t>into</a:t>
            </a:r>
            <a:r>
              <a:rPr lang="nl-NL" dirty="0" smtClean="0"/>
              <a:t> account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nl-NL" dirty="0" err="1" smtClean="0"/>
              <a:t>Includes</a:t>
            </a:r>
            <a:r>
              <a:rPr lang="nl-NL" dirty="0" smtClean="0"/>
              <a:t>: </a:t>
            </a:r>
            <a:r>
              <a:rPr lang="nl-NL" dirty="0" err="1" smtClean="0"/>
              <a:t>meaningfull</a:t>
            </a:r>
            <a:r>
              <a:rPr lang="nl-NL" dirty="0" smtClean="0"/>
              <a:t> public </a:t>
            </a:r>
            <a:r>
              <a:rPr lang="nl-NL" dirty="0" err="1" smtClean="0"/>
              <a:t>involvement</a:t>
            </a:r>
            <a:r>
              <a:rPr lang="nl-NL" dirty="0" smtClean="0"/>
              <a:t>; </a:t>
            </a:r>
            <a:r>
              <a:rPr lang="nl-NL" dirty="0" err="1" smtClean="0"/>
              <a:t>transparency</a:t>
            </a:r>
            <a:r>
              <a:rPr lang="nl-NL" dirty="0" smtClean="0"/>
              <a:t>; access </a:t>
            </a:r>
            <a:r>
              <a:rPr lang="nl-NL" dirty="0" err="1" smtClean="0"/>
              <a:t>to</a:t>
            </a:r>
            <a:r>
              <a:rPr lang="nl-NL" dirty="0" smtClean="0"/>
              <a:t> information (e.g. free </a:t>
            </a:r>
            <a:r>
              <a:rPr lang="nl-NL" dirty="0" err="1" smtClean="0"/>
              <a:t>press</a:t>
            </a:r>
            <a:r>
              <a:rPr lang="nl-NL" dirty="0" smtClean="0"/>
              <a:t>/ngo’s); power </a:t>
            </a:r>
            <a:r>
              <a:rPr lang="nl-NL" dirty="0" smtClean="0"/>
              <a:t>relations; </a:t>
            </a:r>
            <a:r>
              <a:rPr lang="nl-NL" dirty="0" err="1" smtClean="0"/>
              <a:t>language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8992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20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116420" y="1108"/>
            <a:ext cx="7634176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08"/>
            <a:ext cx="8229600" cy="936625"/>
          </a:xfrm>
        </p:spPr>
        <p:txBody>
          <a:bodyPr/>
          <a:lstStyle/>
          <a:p>
            <a:pPr algn="r"/>
            <a:r>
              <a:rPr lang="nl-NL" dirty="0" err="1" smtClean="0"/>
              <a:t>Process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378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5699058"/>
            <a:ext cx="8229600" cy="481843"/>
          </a:xfrm>
        </p:spPr>
        <p:txBody>
          <a:bodyPr/>
          <a:lstStyle/>
          <a:p>
            <a:r>
              <a:rPr lang="nl-NL" sz="1200" dirty="0" smtClean="0"/>
              <a:t>Source: L. Linde (2019)</a:t>
            </a:r>
            <a:endParaRPr lang="en-GB" sz="1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21</a:t>
            </a:fld>
            <a:endParaRPr lang="en-GB">
              <a:solidFill>
                <a:srgbClr val="00000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49650503"/>
              </p:ext>
            </p:extLst>
          </p:nvPr>
        </p:nvGraphicFramePr>
        <p:xfrm>
          <a:off x="202019" y="1074035"/>
          <a:ext cx="8825023" cy="4805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505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Quang</a:t>
            </a:r>
            <a:r>
              <a:rPr lang="en-GB" dirty="0" smtClean="0"/>
              <a:t> </a:t>
            </a:r>
            <a:r>
              <a:rPr lang="en-GB" dirty="0"/>
              <a:t>Nam province Hydropower </a:t>
            </a:r>
            <a:r>
              <a:rPr lang="en-GB" dirty="0" smtClean="0"/>
              <a:t>Plan SEA (2008)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nl-NL" dirty="0" smtClean="0"/>
              <a:t>First SEA in </a:t>
            </a:r>
            <a:r>
              <a:rPr lang="nl-NL" dirty="0" err="1" smtClean="0"/>
              <a:t>Viet</a:t>
            </a:r>
            <a:r>
              <a:rPr lang="nl-NL" dirty="0" smtClean="0"/>
              <a:t> Nam (ex-post)</a:t>
            </a:r>
          </a:p>
          <a:p>
            <a:pPr lvl="1"/>
            <a:r>
              <a:rPr lang="nl-NL" dirty="0" err="1" smtClean="0"/>
              <a:t>Starting</a:t>
            </a:r>
            <a:r>
              <a:rPr lang="nl-NL" dirty="0" smtClean="0"/>
              <a:t> </a:t>
            </a:r>
            <a:r>
              <a:rPr lang="nl-NL" dirty="0" err="1" smtClean="0"/>
              <a:t>with</a:t>
            </a:r>
            <a:r>
              <a:rPr lang="nl-NL" dirty="0" smtClean="0"/>
              <a:t> 40 </a:t>
            </a:r>
            <a:r>
              <a:rPr lang="nl-NL" dirty="0"/>
              <a:t>HP </a:t>
            </a:r>
            <a:r>
              <a:rPr lang="nl-NL" dirty="0" err="1"/>
              <a:t>projects</a:t>
            </a:r>
            <a:r>
              <a:rPr lang="nl-NL" dirty="0"/>
              <a:t> (8 large</a:t>
            </a:r>
            <a:r>
              <a:rPr lang="nl-NL" dirty="0" smtClean="0"/>
              <a:t>) – later 60</a:t>
            </a:r>
            <a:endParaRPr lang="nl-NL" dirty="0"/>
          </a:p>
          <a:p>
            <a:pPr lvl="1"/>
            <a:r>
              <a:rPr lang="en-GB" dirty="0" smtClean="0"/>
              <a:t>Critical </a:t>
            </a:r>
            <a:r>
              <a:rPr lang="en-GB" dirty="0"/>
              <a:t>concerns </a:t>
            </a:r>
            <a:r>
              <a:rPr lang="en-GB" dirty="0" smtClean="0"/>
              <a:t>: ecosystem integrity, </a:t>
            </a:r>
            <a:r>
              <a:rPr lang="en-GB" dirty="0"/>
              <a:t>water supply, </a:t>
            </a:r>
            <a:r>
              <a:rPr lang="en-GB" dirty="0" smtClean="0"/>
              <a:t>ethnic groups</a:t>
            </a:r>
            <a:r>
              <a:rPr lang="en-GB" dirty="0"/>
              <a:t>, </a:t>
            </a:r>
            <a:r>
              <a:rPr lang="en-GB" dirty="0" smtClean="0"/>
              <a:t>economic development</a:t>
            </a:r>
          </a:p>
          <a:p>
            <a:pPr marL="457200" lvl="1" indent="0">
              <a:buNone/>
            </a:pPr>
            <a:r>
              <a:rPr lang="nl-NL" dirty="0" err="1" smtClean="0"/>
              <a:t>Resulting</a:t>
            </a:r>
            <a:r>
              <a:rPr lang="nl-NL" dirty="0" smtClean="0"/>
              <a:t> in:</a:t>
            </a:r>
            <a:endParaRPr lang="en-GB" dirty="0" smtClean="0"/>
          </a:p>
          <a:p>
            <a:pPr lvl="1"/>
            <a:r>
              <a:rPr lang="nl-NL" dirty="0" smtClean="0"/>
              <a:t>policy on free </a:t>
            </a:r>
            <a:r>
              <a:rPr lang="nl-NL" dirty="0" err="1" smtClean="0"/>
              <a:t>flowing</a:t>
            </a:r>
            <a:r>
              <a:rPr lang="nl-NL" dirty="0" smtClean="0"/>
              <a:t> </a:t>
            </a:r>
            <a:r>
              <a:rPr lang="nl-NL" dirty="0" err="1" smtClean="0"/>
              <a:t>rivers</a:t>
            </a:r>
            <a:endParaRPr lang="en-GB" dirty="0" smtClean="0"/>
          </a:p>
          <a:p>
            <a:pPr lvl="1"/>
            <a:r>
              <a:rPr lang="en-GB" dirty="0" smtClean="0"/>
              <a:t>freeze </a:t>
            </a:r>
            <a:r>
              <a:rPr lang="en-GB" dirty="0"/>
              <a:t>on </a:t>
            </a:r>
            <a:r>
              <a:rPr lang="en-GB" dirty="0" smtClean="0"/>
              <a:t>HP development in Song </a:t>
            </a:r>
            <a:r>
              <a:rPr lang="en-GB" dirty="0"/>
              <a:t>Thanh </a:t>
            </a:r>
            <a:r>
              <a:rPr lang="en-GB" dirty="0" smtClean="0"/>
              <a:t>NP</a:t>
            </a:r>
          </a:p>
          <a:p>
            <a:pPr lvl="1"/>
            <a:r>
              <a:rPr lang="en-GB" dirty="0" smtClean="0"/>
              <a:t>benefit-sharing mechanism</a:t>
            </a:r>
          </a:p>
          <a:p>
            <a:pPr lvl="1"/>
            <a:r>
              <a:rPr lang="nl-NL" dirty="0" err="1" smtClean="0"/>
              <a:t>ownership</a:t>
            </a:r>
            <a:r>
              <a:rPr lang="nl-NL" dirty="0" smtClean="0"/>
              <a:t> of plan </a:t>
            </a:r>
            <a:r>
              <a:rPr lang="nl-NL" dirty="0" err="1" smtClean="0"/>
              <a:t>with</a:t>
            </a:r>
            <a:r>
              <a:rPr lang="nl-NL" dirty="0" smtClean="0"/>
              <a:t> stakeholders</a:t>
            </a:r>
          </a:p>
          <a:p>
            <a:pPr marL="457200" lvl="1" indent="0">
              <a:buNone/>
            </a:pPr>
            <a:r>
              <a:rPr lang="nl-NL" dirty="0" err="1" smtClean="0"/>
              <a:t>Followed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</a:t>
            </a:r>
            <a:r>
              <a:rPr lang="en-GB" dirty="0" smtClean="0"/>
              <a:t>SEA of Hydropower Master Plan 2009 (part of Power Development Plan VI</a:t>
            </a:r>
            <a:r>
              <a:rPr lang="nl-NL" dirty="0" smtClean="0"/>
              <a:t> )</a:t>
            </a:r>
            <a:endParaRPr lang="en-GB" dirty="0"/>
          </a:p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22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2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Advantages</a:t>
            </a:r>
            <a:r>
              <a:rPr lang="nl-NL" dirty="0" smtClean="0"/>
              <a:t> of SEA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nl-NL" sz="2000" dirty="0" smtClean="0"/>
              <a:t>For companies:</a:t>
            </a:r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Government</a:t>
            </a:r>
            <a:r>
              <a:rPr lang="nl-NL" sz="2000" dirty="0" smtClean="0"/>
              <a:t> is well-</a:t>
            </a:r>
            <a:r>
              <a:rPr lang="nl-NL" sz="2000" dirty="0" err="1" smtClean="0"/>
              <a:t>prepared</a:t>
            </a:r>
            <a:r>
              <a:rPr lang="nl-NL" sz="2000" dirty="0" smtClean="0"/>
              <a:t> </a:t>
            </a:r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Regulations</a:t>
            </a:r>
            <a:r>
              <a:rPr lang="nl-NL" sz="2000" dirty="0" smtClean="0"/>
              <a:t> are in </a:t>
            </a:r>
            <a:r>
              <a:rPr lang="nl-NL" sz="2000" dirty="0" err="1" smtClean="0"/>
              <a:t>place</a:t>
            </a:r>
            <a:r>
              <a:rPr lang="nl-NL" sz="2000" dirty="0" smtClean="0"/>
              <a:t> </a:t>
            </a:r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Clear</a:t>
            </a:r>
            <a:r>
              <a:rPr lang="nl-NL" sz="2000" dirty="0" smtClean="0"/>
              <a:t> </a:t>
            </a:r>
            <a:r>
              <a:rPr lang="nl-NL" sz="2000" dirty="0" err="1" smtClean="0"/>
              <a:t>roles</a:t>
            </a:r>
            <a:r>
              <a:rPr lang="nl-NL" sz="2000" dirty="0" smtClean="0"/>
              <a:t> </a:t>
            </a:r>
            <a:r>
              <a:rPr lang="nl-NL" sz="2000" dirty="0" err="1" smtClean="0"/>
              <a:t>and</a:t>
            </a:r>
            <a:r>
              <a:rPr lang="nl-NL" sz="2000" dirty="0" smtClean="0"/>
              <a:t> </a:t>
            </a:r>
            <a:r>
              <a:rPr lang="nl-NL" sz="2000" dirty="0" err="1" smtClean="0"/>
              <a:t>responsibilties</a:t>
            </a:r>
            <a:r>
              <a:rPr lang="nl-NL" sz="2000" dirty="0" smtClean="0"/>
              <a:t> </a:t>
            </a:r>
            <a:r>
              <a:rPr lang="nl-NL" sz="2000" dirty="0" err="1" smtClean="0"/>
              <a:t>for</a:t>
            </a:r>
            <a:r>
              <a:rPr lang="nl-NL" sz="2000" dirty="0" smtClean="0"/>
              <a:t> private </a:t>
            </a:r>
            <a:r>
              <a:rPr lang="nl-NL" sz="2000" dirty="0" err="1" smtClean="0"/>
              <a:t>and</a:t>
            </a:r>
            <a:r>
              <a:rPr lang="nl-NL" sz="2000" dirty="0" smtClean="0"/>
              <a:t> public actors (</a:t>
            </a:r>
            <a:r>
              <a:rPr lang="nl-NL" sz="2000" dirty="0"/>
              <a:t>level </a:t>
            </a:r>
            <a:r>
              <a:rPr lang="nl-NL" sz="2000" dirty="0" err="1"/>
              <a:t>playing</a:t>
            </a:r>
            <a:r>
              <a:rPr lang="nl-NL" sz="2000" dirty="0"/>
              <a:t> field)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nl-NL" sz="2000" dirty="0" smtClean="0"/>
              <a:t>For </a:t>
            </a:r>
            <a:r>
              <a:rPr lang="nl-NL" sz="2000" dirty="0" err="1" smtClean="0"/>
              <a:t>government</a:t>
            </a:r>
            <a:r>
              <a:rPr lang="nl-NL" sz="2000" dirty="0" smtClean="0"/>
              <a:t>:</a:t>
            </a:r>
            <a:endParaRPr lang="nl-NL" sz="2000" dirty="0"/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Better</a:t>
            </a:r>
            <a:r>
              <a:rPr lang="nl-NL" sz="2000" dirty="0" smtClean="0"/>
              <a:t> </a:t>
            </a:r>
            <a:r>
              <a:rPr lang="nl-NL" sz="2000" dirty="0" err="1" smtClean="0"/>
              <a:t>prepared</a:t>
            </a:r>
            <a:r>
              <a:rPr lang="nl-NL" sz="2000" dirty="0" smtClean="0"/>
              <a:t> </a:t>
            </a:r>
            <a:r>
              <a:rPr lang="nl-NL" sz="2000" dirty="0" err="1" smtClean="0"/>
              <a:t>for</a:t>
            </a:r>
            <a:r>
              <a:rPr lang="nl-NL" sz="2000" dirty="0" smtClean="0"/>
              <a:t> new </a:t>
            </a:r>
            <a:r>
              <a:rPr lang="nl-NL" sz="2000" dirty="0" err="1" smtClean="0"/>
              <a:t>developments</a:t>
            </a:r>
            <a:r>
              <a:rPr lang="nl-NL" sz="2000" dirty="0" smtClean="0"/>
              <a:t> (</a:t>
            </a:r>
            <a:r>
              <a:rPr lang="nl-NL" sz="2000" dirty="0" err="1" smtClean="0"/>
              <a:t>institutions</a:t>
            </a:r>
            <a:r>
              <a:rPr lang="nl-NL" sz="2000" dirty="0" smtClean="0"/>
              <a:t> / </a:t>
            </a:r>
            <a:r>
              <a:rPr lang="nl-NL" sz="2000" dirty="0" err="1" smtClean="0"/>
              <a:t>capacity</a:t>
            </a:r>
            <a:r>
              <a:rPr lang="nl-NL" sz="2000" dirty="0" smtClean="0"/>
              <a:t>)</a:t>
            </a:r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Division</a:t>
            </a:r>
            <a:r>
              <a:rPr lang="nl-NL" sz="2000" dirty="0" smtClean="0"/>
              <a:t> of </a:t>
            </a:r>
            <a:r>
              <a:rPr lang="nl-NL" sz="2000" dirty="0" err="1" smtClean="0"/>
              <a:t>tasks</a:t>
            </a:r>
            <a:r>
              <a:rPr lang="nl-NL" sz="2000" dirty="0" smtClean="0"/>
              <a:t> </a:t>
            </a:r>
            <a:r>
              <a:rPr lang="nl-NL" sz="2000" dirty="0" err="1" smtClean="0"/>
              <a:t>between</a:t>
            </a:r>
            <a:r>
              <a:rPr lang="nl-NL" sz="2000" dirty="0" smtClean="0"/>
              <a:t> </a:t>
            </a:r>
            <a:r>
              <a:rPr lang="nl-NL" sz="2000" dirty="0" err="1" smtClean="0"/>
              <a:t>government</a:t>
            </a:r>
            <a:r>
              <a:rPr lang="nl-NL" sz="2000" dirty="0" smtClean="0"/>
              <a:t> </a:t>
            </a:r>
            <a:r>
              <a:rPr lang="nl-NL" sz="2000" dirty="0" err="1" smtClean="0"/>
              <a:t>agencies</a:t>
            </a:r>
            <a:r>
              <a:rPr lang="nl-NL" sz="2000" dirty="0" smtClean="0"/>
              <a:t> </a:t>
            </a:r>
            <a:r>
              <a:rPr lang="nl-NL" sz="2000" dirty="0" err="1" smtClean="0"/>
              <a:t>defined</a:t>
            </a:r>
            <a:endParaRPr lang="nl-NL" sz="2000" dirty="0" smtClean="0"/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Anxieties</a:t>
            </a:r>
            <a:r>
              <a:rPr lang="nl-NL" sz="2000" dirty="0" smtClean="0"/>
              <a:t> </a:t>
            </a:r>
            <a:r>
              <a:rPr lang="nl-NL" sz="2000" dirty="0" err="1" smtClean="0"/>
              <a:t>and</a:t>
            </a:r>
            <a:r>
              <a:rPr lang="nl-NL" sz="2000" dirty="0" smtClean="0"/>
              <a:t> </a:t>
            </a:r>
            <a:r>
              <a:rPr lang="nl-NL" sz="2000" dirty="0" err="1" smtClean="0"/>
              <a:t>aspirations</a:t>
            </a:r>
            <a:r>
              <a:rPr lang="nl-NL" sz="2000" dirty="0" smtClean="0"/>
              <a:t> of stakeholders </a:t>
            </a:r>
            <a:r>
              <a:rPr lang="nl-NL" sz="2000" dirty="0" err="1" smtClean="0"/>
              <a:t>known</a:t>
            </a:r>
            <a:endParaRPr lang="nl-NL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nl-NL" sz="2000" dirty="0" smtClean="0"/>
              <a:t>For society</a:t>
            </a:r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Infrastructure</a:t>
            </a:r>
            <a:r>
              <a:rPr lang="nl-NL" sz="2000" dirty="0" smtClean="0"/>
              <a:t> </a:t>
            </a:r>
            <a:r>
              <a:rPr lang="nl-NL" sz="2000" dirty="0" err="1" smtClean="0"/>
              <a:t>contributes</a:t>
            </a:r>
            <a:r>
              <a:rPr lang="nl-NL" sz="2000" dirty="0" smtClean="0"/>
              <a:t> </a:t>
            </a:r>
            <a:r>
              <a:rPr lang="nl-NL" sz="2000" dirty="0" err="1" smtClean="0"/>
              <a:t>to</a:t>
            </a:r>
            <a:r>
              <a:rPr lang="nl-NL" sz="2000" dirty="0" smtClean="0"/>
              <a:t> </a:t>
            </a:r>
            <a:r>
              <a:rPr lang="nl-NL" sz="2000" dirty="0" err="1" smtClean="0"/>
              <a:t>regional</a:t>
            </a:r>
            <a:r>
              <a:rPr lang="nl-NL" sz="2000" dirty="0" smtClean="0"/>
              <a:t> development</a:t>
            </a:r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Negative</a:t>
            </a:r>
            <a:r>
              <a:rPr lang="nl-NL" sz="2000" dirty="0" smtClean="0"/>
              <a:t> </a:t>
            </a:r>
            <a:r>
              <a:rPr lang="nl-NL" sz="2000" dirty="0" err="1" smtClean="0"/>
              <a:t>consequences</a:t>
            </a:r>
            <a:r>
              <a:rPr lang="nl-NL" sz="2000" dirty="0" smtClean="0"/>
              <a:t> </a:t>
            </a:r>
            <a:r>
              <a:rPr lang="nl-NL" sz="2000" dirty="0" err="1" smtClean="0"/>
              <a:t>minimised</a:t>
            </a:r>
            <a:r>
              <a:rPr lang="nl-NL" sz="2000" dirty="0" smtClean="0"/>
              <a:t> </a:t>
            </a:r>
            <a:r>
              <a:rPr lang="nl-NL" sz="2000" dirty="0" err="1" smtClean="0"/>
              <a:t>and</a:t>
            </a:r>
            <a:r>
              <a:rPr lang="nl-NL" sz="2000" dirty="0" smtClean="0"/>
              <a:t> </a:t>
            </a:r>
            <a:r>
              <a:rPr lang="nl-NL" sz="2000" dirty="0" err="1" smtClean="0"/>
              <a:t>under</a:t>
            </a:r>
            <a:r>
              <a:rPr lang="nl-NL" sz="2000" dirty="0" smtClean="0"/>
              <a:t> control</a:t>
            </a:r>
          </a:p>
          <a:p>
            <a:pPr marL="465750" lvl="1" indent="-285750">
              <a:spcAft>
                <a:spcPts val="600"/>
              </a:spcAft>
            </a:pPr>
            <a:r>
              <a:rPr lang="nl-NL" sz="2000" dirty="0" err="1" smtClean="0"/>
              <a:t>Weakest</a:t>
            </a:r>
            <a:r>
              <a:rPr lang="nl-NL" sz="2000" dirty="0" smtClean="0"/>
              <a:t> </a:t>
            </a:r>
            <a:r>
              <a:rPr lang="nl-NL" sz="2000" dirty="0" err="1" smtClean="0"/>
              <a:t>groups</a:t>
            </a:r>
            <a:r>
              <a:rPr lang="nl-NL" sz="2000" dirty="0" smtClean="0"/>
              <a:t> in society </a:t>
            </a:r>
            <a:r>
              <a:rPr lang="nl-NL" sz="2000" dirty="0" err="1" smtClean="0"/>
              <a:t>known</a:t>
            </a:r>
            <a:r>
              <a:rPr lang="nl-NL" sz="2000" dirty="0" smtClean="0"/>
              <a:t> </a:t>
            </a:r>
            <a:r>
              <a:rPr lang="nl-NL" sz="2000" dirty="0" err="1" smtClean="0"/>
              <a:t>and</a:t>
            </a:r>
            <a:r>
              <a:rPr lang="nl-NL" sz="2000" dirty="0" smtClean="0"/>
              <a:t> </a:t>
            </a:r>
            <a:r>
              <a:rPr lang="nl-NL" sz="2000" dirty="0" err="1" smtClean="0"/>
              <a:t>protected</a:t>
            </a:r>
            <a:endParaRPr lang="nl-NL" sz="2000" dirty="0" smtClean="0"/>
          </a:p>
          <a:p>
            <a:pPr marL="465750" lvl="1" indent="-285750">
              <a:spcAft>
                <a:spcPts val="600"/>
              </a:spcAft>
            </a:pPr>
            <a:r>
              <a:rPr lang="nl-NL" dirty="0" smtClean="0"/>
              <a:t>Green </a:t>
            </a:r>
            <a:r>
              <a:rPr lang="nl-NL" dirty="0" err="1" smtClean="0"/>
              <a:t>transition</a:t>
            </a:r>
            <a:r>
              <a:rPr lang="nl-NL" dirty="0" smtClean="0"/>
              <a:t> </a:t>
            </a:r>
            <a:r>
              <a:rPr lang="nl-NL" dirty="0" err="1" smtClean="0"/>
              <a:t>facilitated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9642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More information: 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1800" i="0" dirty="0" smtClean="0"/>
              <a:t>ENVIRONMENT </a:t>
            </a:r>
            <a:r>
              <a:rPr lang="nl-NL" sz="1800" i="0" dirty="0"/>
              <a:t>&amp; CLIMATE CHANGE MAINSTREAMING </a:t>
            </a:r>
            <a:r>
              <a:rPr lang="nl-NL" sz="1800" i="0" dirty="0" smtClean="0"/>
              <a:t>FACILITY</a:t>
            </a:r>
          </a:p>
          <a:p>
            <a:endParaRPr lang="en-GB" dirty="0" smtClean="0">
              <a:hlinkClick r:id="rId2"/>
            </a:endParaRPr>
          </a:p>
          <a:p>
            <a:r>
              <a:rPr lang="en-GB" i="0" dirty="0" smtClean="0">
                <a:hlinkClick r:id="rId2"/>
              </a:rPr>
              <a:t>EuropeAid-C2-MAINSTREAMING@ec.europa.eu</a:t>
            </a:r>
            <a:r>
              <a:rPr lang="en-GB" i="0" dirty="0" smtClean="0"/>
              <a:t> </a:t>
            </a:r>
          </a:p>
          <a:p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24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662" y="4456924"/>
            <a:ext cx="5173106" cy="1126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23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298" y="1119126"/>
            <a:ext cx="9144000" cy="936625"/>
          </a:xfrm>
        </p:spPr>
        <p:txBody>
          <a:bodyPr>
            <a:noAutofit/>
          </a:bodyPr>
          <a:lstStyle/>
          <a:p>
            <a:r>
              <a:rPr lang="nl-NL" sz="2400" dirty="0" err="1" smtClean="0"/>
              <a:t>Env</a:t>
            </a:r>
            <a:r>
              <a:rPr lang="nl-NL" sz="2400" dirty="0" smtClean="0"/>
              <a:t>. Assessment = Information </a:t>
            </a:r>
            <a:r>
              <a:rPr lang="nl-NL" sz="2400" dirty="0" err="1" smtClean="0"/>
              <a:t>for</a:t>
            </a:r>
            <a:r>
              <a:rPr lang="nl-NL" sz="2400" dirty="0" smtClean="0"/>
              <a:t> </a:t>
            </a:r>
            <a:r>
              <a:rPr lang="nl-NL" sz="2400" dirty="0" err="1" smtClean="0"/>
              <a:t>decision</a:t>
            </a:r>
            <a:r>
              <a:rPr lang="nl-NL" sz="2400" dirty="0"/>
              <a:t>-</a:t>
            </a:r>
            <a:r>
              <a:rPr lang="nl-NL" sz="2400" dirty="0" smtClean="0"/>
              <a:t>making</a:t>
            </a:r>
            <a:endParaRPr lang="nl-NL" sz="2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2055751"/>
            <a:ext cx="8229600" cy="461360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</a:pPr>
            <a:r>
              <a:rPr lang="nl-NL" u="sng" dirty="0" err="1" smtClean="0"/>
              <a:t>Credibility</a:t>
            </a:r>
            <a:r>
              <a:rPr lang="nl-NL" dirty="0" smtClean="0"/>
              <a:t>: </a:t>
            </a:r>
            <a:r>
              <a:rPr lang="nl-NL" dirty="0" err="1" smtClean="0"/>
              <a:t>scientifically</a:t>
            </a:r>
            <a:r>
              <a:rPr lang="nl-NL" dirty="0" smtClean="0"/>
              <a:t> </a:t>
            </a:r>
            <a:r>
              <a:rPr lang="nl-NL" dirty="0" err="1" smtClean="0"/>
              <a:t>valid</a:t>
            </a:r>
            <a:endParaRPr lang="nl-NL" dirty="0" smtClean="0"/>
          </a:p>
          <a:p>
            <a:pPr>
              <a:spcBef>
                <a:spcPts val="1200"/>
              </a:spcBef>
            </a:pPr>
            <a:r>
              <a:rPr lang="nl-NL" u="sng" dirty="0" err="1" smtClean="0"/>
              <a:t>Relevance</a:t>
            </a:r>
            <a:r>
              <a:rPr lang="nl-NL" dirty="0" smtClean="0"/>
              <a:t>: </a:t>
            </a:r>
            <a:r>
              <a:rPr lang="nl-NL" dirty="0" err="1" smtClean="0"/>
              <a:t>aimed</a:t>
            </a:r>
            <a:r>
              <a:rPr lang="nl-NL" dirty="0" smtClean="0"/>
              <a:t> at </a:t>
            </a:r>
            <a:r>
              <a:rPr lang="nl-NL" dirty="0" err="1" smtClean="0"/>
              <a:t>decision</a:t>
            </a:r>
            <a:r>
              <a:rPr lang="nl-NL" dirty="0" smtClean="0"/>
              <a:t>-making</a:t>
            </a:r>
          </a:p>
          <a:p>
            <a:pPr>
              <a:spcBef>
                <a:spcPts val="1200"/>
              </a:spcBef>
            </a:pPr>
            <a:r>
              <a:rPr lang="nl-NL" u="sng" dirty="0" err="1" smtClean="0"/>
              <a:t>Legitimacy</a:t>
            </a:r>
            <a:r>
              <a:rPr lang="nl-NL" dirty="0" smtClean="0"/>
              <a:t>: </a:t>
            </a:r>
            <a:r>
              <a:rPr lang="nl-NL" dirty="0" err="1" smtClean="0"/>
              <a:t>interests</a:t>
            </a:r>
            <a:r>
              <a:rPr lang="nl-NL" dirty="0" smtClean="0"/>
              <a:t> of stakeholders</a:t>
            </a:r>
          </a:p>
          <a:p>
            <a:pPr marL="57150" indent="0">
              <a:spcBef>
                <a:spcPts val="1200"/>
              </a:spcBef>
              <a:buNone/>
            </a:pPr>
            <a:r>
              <a:rPr lang="nl-NL" i="0" dirty="0" smtClean="0"/>
              <a:t>In </a:t>
            </a:r>
            <a:r>
              <a:rPr lang="nl-NL" i="0" dirty="0" err="1" smtClean="0"/>
              <a:t>practice</a:t>
            </a:r>
            <a:r>
              <a:rPr lang="nl-NL" i="0" dirty="0" smtClean="0"/>
              <a:t> </a:t>
            </a:r>
            <a:r>
              <a:rPr lang="nl-NL" i="0" dirty="0" err="1" smtClean="0"/>
              <a:t>things</a:t>
            </a:r>
            <a:r>
              <a:rPr lang="nl-NL" i="0" dirty="0" smtClean="0"/>
              <a:t> </a:t>
            </a:r>
            <a:r>
              <a:rPr lang="nl-NL" i="0" dirty="0" err="1" smtClean="0"/>
              <a:t>can</a:t>
            </a:r>
            <a:r>
              <a:rPr lang="nl-NL" i="0" dirty="0" smtClean="0"/>
              <a:t> </a:t>
            </a:r>
            <a:r>
              <a:rPr lang="nl-NL" i="0" dirty="0" err="1" smtClean="0"/>
              <a:t>be</a:t>
            </a:r>
            <a:r>
              <a:rPr lang="nl-NL" i="0" dirty="0" smtClean="0"/>
              <a:t> </a:t>
            </a:r>
            <a:r>
              <a:rPr lang="nl-NL" i="0" dirty="0" err="1" smtClean="0"/>
              <a:t>less</a:t>
            </a:r>
            <a:r>
              <a:rPr lang="nl-NL" i="0" dirty="0" smtClean="0"/>
              <a:t> </a:t>
            </a:r>
            <a:r>
              <a:rPr lang="nl-NL" i="0" dirty="0" err="1" smtClean="0"/>
              <a:t>than</a:t>
            </a:r>
            <a:r>
              <a:rPr lang="nl-NL" i="0" dirty="0" smtClean="0"/>
              <a:t> </a:t>
            </a:r>
            <a:r>
              <a:rPr lang="nl-NL" i="0" dirty="0" err="1" smtClean="0"/>
              <a:t>ideal</a:t>
            </a:r>
            <a:r>
              <a:rPr lang="nl-NL" i="0" dirty="0" smtClean="0"/>
              <a:t>: </a:t>
            </a:r>
            <a:endParaRPr lang="nl-NL" i="0" dirty="0" smtClean="0"/>
          </a:p>
          <a:p>
            <a:pPr marL="1314450" lvl="1" indent="-457200">
              <a:spcBef>
                <a:spcPts val="1200"/>
              </a:spcBef>
            </a:pPr>
            <a:r>
              <a:rPr lang="nl-NL" i="0" dirty="0" smtClean="0"/>
              <a:t>Information </a:t>
            </a:r>
            <a:r>
              <a:rPr lang="nl-NL" i="0" dirty="0" err="1" smtClean="0"/>
              <a:t>declared</a:t>
            </a:r>
            <a:r>
              <a:rPr lang="nl-NL" i="0" dirty="0" smtClean="0"/>
              <a:t> </a:t>
            </a:r>
            <a:r>
              <a:rPr lang="nl-NL" i="0" dirty="0" err="1" smtClean="0"/>
              <a:t>classified</a:t>
            </a:r>
            <a:r>
              <a:rPr lang="nl-NL" i="0" dirty="0" smtClean="0"/>
              <a:t> =&gt; </a:t>
            </a:r>
            <a:r>
              <a:rPr lang="nl-NL" i="0" dirty="0" err="1" smtClean="0"/>
              <a:t>credible</a:t>
            </a:r>
            <a:r>
              <a:rPr lang="nl-NL" i="0" dirty="0" smtClean="0"/>
              <a:t> info, but no </a:t>
            </a:r>
            <a:r>
              <a:rPr lang="nl-NL" i="0" dirty="0" err="1" smtClean="0"/>
              <a:t>legitimacy</a:t>
            </a:r>
            <a:endParaRPr lang="nl-NL" i="0" dirty="0" smtClean="0"/>
          </a:p>
          <a:p>
            <a:pPr marL="1314450" lvl="1" indent="-457200">
              <a:spcBef>
                <a:spcPts val="1200"/>
              </a:spcBef>
            </a:pPr>
            <a:r>
              <a:rPr lang="nl-NL" i="0" dirty="0" smtClean="0"/>
              <a:t>Information </a:t>
            </a:r>
            <a:r>
              <a:rPr lang="nl-NL" i="0" dirty="0" err="1" smtClean="0"/>
              <a:t>not</a:t>
            </a:r>
            <a:r>
              <a:rPr lang="nl-NL" i="0" dirty="0" smtClean="0"/>
              <a:t> at </a:t>
            </a:r>
            <a:r>
              <a:rPr lang="nl-NL" i="0" dirty="0" err="1" smtClean="0"/>
              <a:t>the</a:t>
            </a:r>
            <a:r>
              <a:rPr lang="nl-NL" i="0" dirty="0" smtClean="0"/>
              <a:t> right moment =&gt; </a:t>
            </a:r>
            <a:r>
              <a:rPr lang="nl-NL" i="0" dirty="0" err="1" smtClean="0"/>
              <a:t>credible</a:t>
            </a:r>
            <a:r>
              <a:rPr lang="nl-NL" i="0" dirty="0" smtClean="0"/>
              <a:t> info, but irrelevant </a:t>
            </a:r>
            <a:r>
              <a:rPr lang="nl-NL" i="0" dirty="0" err="1" smtClean="0"/>
              <a:t>for</a:t>
            </a:r>
            <a:r>
              <a:rPr lang="nl-NL" i="0" dirty="0" smtClean="0"/>
              <a:t> </a:t>
            </a:r>
            <a:r>
              <a:rPr lang="nl-NL" i="0" dirty="0" err="1" smtClean="0"/>
              <a:t>decision</a:t>
            </a:r>
            <a:r>
              <a:rPr lang="nl-NL" i="0" dirty="0" smtClean="0"/>
              <a:t>-making</a:t>
            </a:r>
          </a:p>
          <a:p>
            <a:pPr marL="1314450" lvl="1" indent="-457200">
              <a:spcBef>
                <a:spcPts val="1200"/>
              </a:spcBef>
            </a:pPr>
            <a:r>
              <a:rPr lang="nl-NL" i="0" dirty="0" smtClean="0"/>
              <a:t>Best </a:t>
            </a:r>
            <a:r>
              <a:rPr lang="nl-NL" i="0" dirty="0" err="1"/>
              <a:t>scientific</a:t>
            </a:r>
            <a:r>
              <a:rPr lang="nl-NL" i="0" dirty="0"/>
              <a:t> </a:t>
            </a:r>
            <a:r>
              <a:rPr lang="nl-NL" i="0" dirty="0" err="1" smtClean="0"/>
              <a:t>models</a:t>
            </a:r>
            <a:r>
              <a:rPr lang="nl-NL" i="0" dirty="0" smtClean="0"/>
              <a:t> are a black </a:t>
            </a:r>
            <a:r>
              <a:rPr lang="nl-NL" i="0" dirty="0"/>
              <a:t>box </a:t>
            </a:r>
            <a:r>
              <a:rPr lang="nl-NL" i="0" dirty="0" err="1" smtClean="0"/>
              <a:t>for</a:t>
            </a:r>
            <a:r>
              <a:rPr lang="nl-NL" i="0" dirty="0" smtClean="0"/>
              <a:t> non-experts =&gt; </a:t>
            </a:r>
            <a:r>
              <a:rPr lang="nl-NL" i="0" dirty="0" err="1" smtClean="0"/>
              <a:t>credible</a:t>
            </a:r>
            <a:r>
              <a:rPr lang="nl-NL" i="0" dirty="0" smtClean="0"/>
              <a:t>, but no </a:t>
            </a:r>
            <a:r>
              <a:rPr lang="nl-NL" i="0" dirty="0" err="1" smtClean="0"/>
              <a:t>legitimacy</a:t>
            </a:r>
            <a:r>
              <a:rPr lang="nl-NL" i="0" dirty="0" smtClean="0"/>
              <a:t> nor </a:t>
            </a:r>
            <a:r>
              <a:rPr lang="nl-NL" i="0" dirty="0" err="1" smtClean="0"/>
              <a:t>relevance</a:t>
            </a:r>
            <a:endParaRPr lang="nl-NL" i="0" dirty="0" smtClean="0"/>
          </a:p>
          <a:p>
            <a:pPr marL="1314450" lvl="1" indent="-457200">
              <a:spcBef>
                <a:spcPts val="1200"/>
              </a:spcBef>
            </a:pPr>
            <a:r>
              <a:rPr lang="nl-NL" i="0" dirty="0" err="1" smtClean="0"/>
              <a:t>Timely</a:t>
            </a:r>
            <a:r>
              <a:rPr lang="nl-NL" i="0" dirty="0" smtClean="0"/>
              <a:t> but bad </a:t>
            </a:r>
            <a:r>
              <a:rPr lang="nl-NL" i="0" dirty="0" err="1" smtClean="0"/>
              <a:t>quality</a:t>
            </a:r>
            <a:r>
              <a:rPr lang="nl-NL" i="0" dirty="0" smtClean="0"/>
              <a:t> ESIA: relevant, but </a:t>
            </a:r>
            <a:r>
              <a:rPr lang="nl-NL" i="0" dirty="0" err="1" smtClean="0"/>
              <a:t>not</a:t>
            </a:r>
            <a:r>
              <a:rPr lang="nl-NL" i="0" dirty="0" smtClean="0"/>
              <a:t> </a:t>
            </a:r>
            <a:r>
              <a:rPr lang="nl-NL" i="0" dirty="0" err="1" smtClean="0"/>
              <a:t>credible</a:t>
            </a:r>
            <a:endParaRPr lang="nl-NL" i="0" dirty="0" smtClean="0"/>
          </a:p>
          <a:p>
            <a:pPr marL="1314450" lvl="1" indent="-457200">
              <a:spcBef>
                <a:spcPts val="1200"/>
              </a:spcBef>
            </a:pPr>
            <a:r>
              <a:rPr lang="nl-NL" i="0" dirty="0" err="1" smtClean="0"/>
              <a:t>Etc</a:t>
            </a:r>
            <a:r>
              <a:rPr lang="nl-NL" i="0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6429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1768"/>
            <a:ext cx="8435280" cy="1143000"/>
          </a:xfrm>
        </p:spPr>
        <p:txBody>
          <a:bodyPr>
            <a:normAutofit/>
          </a:bodyPr>
          <a:lstStyle/>
          <a:p>
            <a:r>
              <a:rPr lang="nl-NL" dirty="0" err="1" smtClean="0"/>
              <a:t>History</a:t>
            </a:r>
            <a:r>
              <a:rPr lang="nl-NL" dirty="0" smtClean="0"/>
              <a:t> of assessment </a:t>
            </a:r>
            <a:r>
              <a:rPr lang="nl-NL" dirty="0" err="1" smtClean="0"/>
              <a:t>questions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2284769"/>
            <a:ext cx="8229600" cy="4147562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200"/>
              </a:spcBef>
            </a:pPr>
            <a:r>
              <a:rPr lang="nl-NL" i="0" dirty="0" err="1" smtClean="0"/>
              <a:t>Classical</a:t>
            </a:r>
            <a:r>
              <a:rPr lang="nl-NL" i="0" dirty="0" smtClean="0"/>
              <a:t> (1980): </a:t>
            </a:r>
            <a:r>
              <a:rPr lang="en-US" i="0" dirty="0" smtClean="0"/>
              <a:t>How </a:t>
            </a:r>
            <a:r>
              <a:rPr lang="en-US" i="0" dirty="0"/>
              <a:t>does a </a:t>
            </a:r>
            <a:r>
              <a:rPr lang="en-US" i="0" dirty="0" smtClean="0"/>
              <a:t>project/plan/policy (PPP) </a:t>
            </a:r>
            <a:r>
              <a:rPr lang="en-US" i="0" u="sng" dirty="0"/>
              <a:t>impact on</a:t>
            </a:r>
            <a:r>
              <a:rPr lang="en-US" i="0" dirty="0"/>
              <a:t> the environment? </a:t>
            </a:r>
            <a:endParaRPr lang="en-US" i="0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Giving a voice to the voiceless environment </a:t>
            </a:r>
            <a:r>
              <a:rPr lang="en-US" b="0" dirty="0" smtClean="0"/>
              <a:t>(= planet)</a:t>
            </a:r>
          </a:p>
          <a:p>
            <a:pPr>
              <a:spcBef>
                <a:spcPts val="1200"/>
              </a:spcBef>
            </a:pPr>
            <a:r>
              <a:rPr lang="en-US" i="0" dirty="0" smtClean="0"/>
              <a:t>Planet &amp; People (</a:t>
            </a:r>
            <a:r>
              <a:rPr lang="en-US" i="0" dirty="0" smtClean="0"/>
              <a:t>1990): </a:t>
            </a:r>
            <a:r>
              <a:rPr lang="en-US" i="0" dirty="0" smtClean="0"/>
              <a:t>EIA =&gt; </a:t>
            </a:r>
            <a:r>
              <a:rPr lang="en-US" i="0" dirty="0" smtClean="0"/>
              <a:t>E</a:t>
            </a:r>
            <a:r>
              <a:rPr lang="en-US" i="0" u="sng" dirty="0" smtClean="0"/>
              <a:t>S</a:t>
            </a:r>
            <a:r>
              <a:rPr lang="en-US" i="0" dirty="0" smtClean="0"/>
              <a:t>IA (including health)</a:t>
            </a:r>
            <a:endParaRPr lang="en-US" i="0" dirty="0" smtClean="0"/>
          </a:p>
          <a:p>
            <a:pPr marL="914400" lvl="1" indent="-514350">
              <a:spcBef>
                <a:spcPts val="1200"/>
              </a:spcBef>
            </a:pPr>
            <a:r>
              <a:rPr lang="en-US" dirty="0" smtClean="0"/>
              <a:t>Developing countries’ perspective: environment provides livelihoods</a:t>
            </a:r>
          </a:p>
          <a:p>
            <a:pPr>
              <a:spcBef>
                <a:spcPts val="1200"/>
              </a:spcBef>
            </a:pPr>
            <a:r>
              <a:rPr lang="en-US" i="0" dirty="0"/>
              <a:t>Ecosystem </a:t>
            </a:r>
            <a:r>
              <a:rPr lang="en-US" i="0" dirty="0" smtClean="0"/>
              <a:t>services (</a:t>
            </a:r>
            <a:r>
              <a:rPr lang="en-US" i="0" dirty="0" smtClean="0"/>
              <a:t>2000): </a:t>
            </a:r>
            <a:r>
              <a:rPr lang="en-US" i="0" dirty="0" smtClean="0"/>
              <a:t>How </a:t>
            </a:r>
            <a:r>
              <a:rPr lang="en-US" i="0" dirty="0"/>
              <a:t>does a </a:t>
            </a:r>
            <a:r>
              <a:rPr lang="en-US" i="0" dirty="0" smtClean="0"/>
              <a:t>PPP </a:t>
            </a:r>
            <a:r>
              <a:rPr lang="en-US" i="0" u="sng" dirty="0" smtClean="0"/>
              <a:t>depend </a:t>
            </a:r>
            <a:r>
              <a:rPr lang="en-US" i="0" u="sng" dirty="0"/>
              <a:t>on</a:t>
            </a:r>
            <a:r>
              <a:rPr lang="en-US" i="0" dirty="0"/>
              <a:t> the environment? </a:t>
            </a:r>
            <a:endParaRPr lang="en-US" i="0" dirty="0" smtClean="0"/>
          </a:p>
          <a:p>
            <a:pPr marL="914400" lvl="1" indent="-514350">
              <a:spcBef>
                <a:spcPts val="1200"/>
              </a:spcBef>
            </a:pPr>
            <a:r>
              <a:rPr lang="en-US" dirty="0" smtClean="0"/>
              <a:t>Ecosystem services provide </a:t>
            </a:r>
            <a:r>
              <a:rPr lang="en-US" dirty="0"/>
              <a:t>development </a:t>
            </a:r>
            <a:r>
              <a:rPr lang="en-US" dirty="0" smtClean="0"/>
              <a:t>opportunities; ex</a:t>
            </a:r>
            <a:r>
              <a:rPr lang="en-US" dirty="0"/>
              <a:t>: IFC-PS </a:t>
            </a:r>
            <a:r>
              <a:rPr lang="en-US" dirty="0" smtClean="0"/>
              <a:t>6 </a:t>
            </a:r>
          </a:p>
          <a:p>
            <a:pPr>
              <a:spcBef>
                <a:spcPts val="1200"/>
              </a:spcBef>
            </a:pPr>
            <a:r>
              <a:rPr lang="en-US" i="0" dirty="0" smtClean="0"/>
              <a:t>Climate </a:t>
            </a:r>
            <a:r>
              <a:rPr lang="en-US" i="0" dirty="0" smtClean="0"/>
              <a:t>change (2010</a:t>
            </a:r>
            <a:r>
              <a:rPr lang="en-US" i="0" dirty="0" smtClean="0"/>
              <a:t>): What </a:t>
            </a:r>
            <a:r>
              <a:rPr lang="en-US" i="0" u="sng" dirty="0"/>
              <a:t>risks</a:t>
            </a:r>
            <a:r>
              <a:rPr lang="en-US" i="0" dirty="0"/>
              <a:t> does the environment impose on a </a:t>
            </a:r>
            <a:r>
              <a:rPr lang="en-US" i="0" dirty="0" smtClean="0"/>
              <a:t>PPP? </a:t>
            </a:r>
            <a:endParaRPr lang="en-US" i="0" dirty="0" smtClean="0"/>
          </a:p>
          <a:p>
            <a:pPr marL="914400" lvl="1" indent="-514350">
              <a:spcBef>
                <a:spcPts val="1200"/>
              </a:spcBef>
            </a:pPr>
            <a:r>
              <a:rPr lang="en-US" dirty="0" smtClean="0"/>
              <a:t>Climate Risk Assessment</a:t>
            </a:r>
            <a:r>
              <a:rPr lang="en-US" dirty="0" smtClean="0"/>
              <a:t>; also in revised EU EIA-Directive</a:t>
            </a:r>
          </a:p>
          <a:p>
            <a:pPr>
              <a:spcBef>
                <a:spcPts val="1200"/>
              </a:spcBef>
            </a:pPr>
            <a:r>
              <a:rPr lang="en-US" i="0" dirty="0" smtClean="0"/>
              <a:t>Transition (2020): How </a:t>
            </a:r>
            <a:r>
              <a:rPr lang="en-US" i="0" dirty="0"/>
              <a:t>can a </a:t>
            </a:r>
            <a:r>
              <a:rPr lang="en-US" i="0" dirty="0" smtClean="0"/>
              <a:t>PPP </a:t>
            </a:r>
            <a:r>
              <a:rPr lang="en-US" i="0" u="sng" dirty="0" smtClean="0"/>
              <a:t>contribute</a:t>
            </a:r>
            <a:r>
              <a:rPr lang="en-US" i="0" dirty="0" smtClean="0"/>
              <a:t> </a:t>
            </a:r>
            <a:r>
              <a:rPr lang="en-US" i="0" dirty="0"/>
              <a:t>to the environment? </a:t>
            </a:r>
            <a:endParaRPr lang="en-US" i="0" dirty="0" smtClean="0"/>
          </a:p>
          <a:p>
            <a:pPr marL="914400" lvl="1" indent="-514350">
              <a:spcBef>
                <a:spcPts val="1200"/>
              </a:spcBef>
            </a:pPr>
            <a:r>
              <a:rPr lang="en-US" dirty="0" smtClean="0"/>
              <a:t>‘</a:t>
            </a:r>
            <a:r>
              <a:rPr lang="en-US" dirty="0" smtClean="0"/>
              <a:t>Do Good’: Add </a:t>
            </a:r>
            <a:r>
              <a:rPr lang="en-US" dirty="0" smtClean="0"/>
              <a:t>enhancement </a:t>
            </a:r>
            <a:r>
              <a:rPr lang="en-US" dirty="0" smtClean="0"/>
              <a:t>to </a:t>
            </a:r>
            <a:r>
              <a:rPr lang="en-US" dirty="0" smtClean="0"/>
              <a:t>the mitigation hierarchy; ex: Green </a:t>
            </a:r>
            <a:r>
              <a:rPr lang="en-US" dirty="0" smtClean="0"/>
              <a:t>Deal; </a:t>
            </a:r>
            <a:r>
              <a:rPr lang="en-US" dirty="0" smtClean="0"/>
              <a:t>CBD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404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8580600" y="154133"/>
            <a:ext cx="293854" cy="365125"/>
          </a:xfrm>
          <a:prstGeom prst="rect">
            <a:avLst/>
          </a:prstGeom>
        </p:spPr>
        <p:txBody>
          <a:bodyPr/>
          <a:lstStyle/>
          <a:p>
            <a:fld id="{1336C48C-F87C-4E4B-81EF-5027B17D1F61}" type="slidenum">
              <a:rPr lang="nl-NL" noProof="1" smtClean="0"/>
              <a:pPr/>
              <a:t>5</a:t>
            </a:fld>
            <a:endParaRPr lang="nl-NL" noProof="1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37574" y="1127199"/>
            <a:ext cx="8229600" cy="936625"/>
          </a:xfrm>
        </p:spPr>
        <p:txBody>
          <a:bodyPr/>
          <a:lstStyle/>
          <a:p>
            <a:r>
              <a:rPr lang="en-GB" sz="2400" dirty="0" smtClean="0"/>
              <a:t>SDG perspective: impact or opportunity ? </a:t>
            </a:r>
            <a:endParaRPr lang="en-GB" sz="2400" dirty="0"/>
          </a:p>
        </p:txBody>
      </p:sp>
      <p:pic>
        <p:nvPicPr>
          <p:cNvPr id="6" name="Afbeelding 5" descr="sdgs-food-azote">
            <a:extLst>
              <a:ext uri="{FF2B5EF4-FFF2-40B4-BE49-F238E27FC236}">
                <a16:creationId xmlns="" xmlns:a16="http://schemas.microsoft.com/office/drawing/2014/main" id="{DC1505ED-DE28-40DE-93EC-39B45B4BCA3F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9"/>
          <a:stretch/>
        </p:blipFill>
        <p:spPr bwMode="auto">
          <a:xfrm>
            <a:off x="1300791" y="1807530"/>
            <a:ext cx="6507227" cy="483322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ekromde PIJL-RECHTS 1"/>
          <p:cNvSpPr/>
          <p:nvPr/>
        </p:nvSpPr>
        <p:spPr>
          <a:xfrm>
            <a:off x="413897" y="2824050"/>
            <a:ext cx="1242138" cy="2461911"/>
          </a:xfrm>
          <a:prstGeom prst="curvedRightArrow">
            <a:avLst>
              <a:gd name="adj1" fmla="val 12223"/>
              <a:gd name="adj2" fmla="val 29386"/>
              <a:gd name="adj3" fmla="val 306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7" name="Gekromde PIJL-RECHTS 6"/>
          <p:cNvSpPr/>
          <p:nvPr/>
        </p:nvSpPr>
        <p:spPr>
          <a:xfrm rot="10800000">
            <a:off x="7529174" y="2740317"/>
            <a:ext cx="1242138" cy="2461911"/>
          </a:xfrm>
          <a:prstGeom prst="curvedRightArrow">
            <a:avLst>
              <a:gd name="adj1" fmla="val 12223"/>
              <a:gd name="adj2" fmla="val 29386"/>
              <a:gd name="adj3" fmla="val 306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5735" y="3648880"/>
            <a:ext cx="93160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nl-NL" dirty="0" smtClean="0"/>
              <a:t>Impact  </a:t>
            </a:r>
          </a:p>
          <a:p>
            <a:r>
              <a:rPr lang="nl-NL" i="1" dirty="0" smtClean="0"/>
              <a:t>‘</a:t>
            </a:r>
            <a:r>
              <a:rPr lang="nl-NL" i="1" dirty="0" err="1" smtClean="0"/>
              <a:t>re-active</a:t>
            </a:r>
            <a:r>
              <a:rPr lang="nl-NL" i="1" dirty="0" smtClean="0"/>
              <a:t>’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7244506" y="3607338"/>
            <a:ext cx="115256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nl-NL" dirty="0" smtClean="0"/>
              <a:t>Opportunity</a:t>
            </a:r>
          </a:p>
          <a:p>
            <a:r>
              <a:rPr lang="nl-NL" i="1" dirty="0" smtClean="0"/>
              <a:t>‘</a:t>
            </a:r>
            <a:r>
              <a:rPr lang="nl-NL" i="1" dirty="0" err="1" smtClean="0"/>
              <a:t>pro-active</a:t>
            </a:r>
            <a:r>
              <a:rPr lang="nl-NL" i="1" dirty="0" smtClean="0"/>
              <a:t>’</a:t>
            </a:r>
            <a:endParaRPr lang="nl-NL" i="1" dirty="0"/>
          </a:p>
        </p:txBody>
      </p:sp>
    </p:spTree>
    <p:extLst>
      <p:ext uri="{BB962C8B-B14F-4D97-AF65-F5344CB8AC3E}">
        <p14:creationId xmlns:p14="http://schemas.microsoft.com/office/powerpoint/2010/main" val="110037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542264" y="127744"/>
            <a:ext cx="8174666" cy="936625"/>
          </a:xfrm>
          <a:ln/>
        </p:spPr>
        <p:txBody>
          <a:bodyPr/>
          <a:lstStyle/>
          <a:p>
            <a:r>
              <a:rPr lang="en-GB" altLang="nl-NL" b="1" dirty="0" smtClean="0">
                <a:solidFill>
                  <a:schemeClr val="bg1"/>
                </a:solidFill>
              </a:rPr>
              <a:t>Decision levels                 &amp; alternatives</a:t>
            </a:r>
            <a:endParaRPr lang="en-GB" altLang="nl-NL" dirty="0">
              <a:solidFill>
                <a:schemeClr val="bg1"/>
              </a:solidFill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228600" y="1556792"/>
            <a:ext cx="2514600" cy="70788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nl-NL" sz="2000" dirty="0">
                <a:solidFill>
                  <a:schemeClr val="tx1"/>
                </a:solidFill>
                <a:latin typeface="Times New Roman" pitchFamily="18" charset="0"/>
              </a:rPr>
              <a:t>Issue: </a:t>
            </a:r>
            <a:r>
              <a:rPr lang="en-GB" altLang="nl-NL" sz="2000" dirty="0" smtClean="0">
                <a:solidFill>
                  <a:schemeClr val="tx1"/>
                </a:solidFill>
                <a:latin typeface="Times New Roman" pitchFamily="18" charset="0"/>
              </a:rPr>
              <a:t>transport of goods and people</a:t>
            </a:r>
            <a:endParaRPr lang="en-GB" altLang="nl-NL" sz="2400" b="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371600" y="2667000"/>
            <a:ext cx="17526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nl-NL" sz="2000">
                <a:solidFill>
                  <a:schemeClr val="tx1"/>
                </a:solidFill>
                <a:latin typeface="Times New Roman" pitchFamily="18" charset="0"/>
              </a:rPr>
              <a:t>Policy level</a:t>
            </a:r>
            <a:endParaRPr lang="en-GB" altLang="nl-NL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3810000" y="2320925"/>
            <a:ext cx="2514600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nl-NL" sz="1600" dirty="0" smtClean="0">
                <a:solidFill>
                  <a:schemeClr val="tx1"/>
                </a:solidFill>
                <a:latin typeface="Arial" charset="0"/>
              </a:rPr>
              <a:t>Multimodal solutions</a:t>
            </a:r>
            <a:endParaRPr lang="en-GB" altLang="nl-NL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7046" name="Line 6"/>
          <p:cNvSpPr>
            <a:spLocks noChangeShapeType="1"/>
          </p:cNvSpPr>
          <p:nvPr/>
        </p:nvSpPr>
        <p:spPr bwMode="auto">
          <a:xfrm flipV="1">
            <a:off x="3124200" y="2438400"/>
            <a:ext cx="6096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7047" name="Line 7"/>
          <p:cNvSpPr>
            <a:spLocks noChangeShapeType="1"/>
          </p:cNvSpPr>
          <p:nvPr/>
        </p:nvSpPr>
        <p:spPr bwMode="auto">
          <a:xfrm>
            <a:off x="4267200" y="3962400"/>
            <a:ext cx="609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2438400" y="3645024"/>
            <a:ext cx="1752600" cy="70788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nl-NL" sz="2000" dirty="0" smtClean="0">
                <a:solidFill>
                  <a:schemeClr val="tx1"/>
                </a:solidFill>
                <a:latin typeface="Times New Roman" pitchFamily="18" charset="0"/>
              </a:rPr>
              <a:t>(Spatial) Plan </a:t>
            </a:r>
            <a:r>
              <a:rPr lang="en-GB" altLang="nl-NL" sz="2000" dirty="0">
                <a:solidFill>
                  <a:schemeClr val="tx1"/>
                </a:solidFill>
                <a:latin typeface="Times New Roman" pitchFamily="18" charset="0"/>
              </a:rPr>
              <a:t>level</a:t>
            </a:r>
            <a:endParaRPr lang="en-GB" altLang="nl-NL" sz="2400" b="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 flipV="1">
            <a:off x="4267200" y="3505200"/>
            <a:ext cx="6096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3200400" y="4766419"/>
            <a:ext cx="17526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nl-NL" sz="2000" dirty="0" smtClean="0">
                <a:solidFill>
                  <a:schemeClr val="tx1"/>
                </a:solidFill>
                <a:latin typeface="Times New Roman" pitchFamily="18" charset="0"/>
              </a:rPr>
              <a:t>Project level</a:t>
            </a:r>
            <a:endParaRPr lang="en-GB" altLang="nl-NL" sz="2400" b="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7051" name="Line 11"/>
          <p:cNvSpPr>
            <a:spLocks noChangeShapeType="1"/>
          </p:cNvSpPr>
          <p:nvPr/>
        </p:nvSpPr>
        <p:spPr bwMode="auto">
          <a:xfrm>
            <a:off x="5105400" y="4842619"/>
            <a:ext cx="609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7052" name="Group 12"/>
          <p:cNvGrpSpPr>
            <a:grpSpLocks/>
          </p:cNvGrpSpPr>
          <p:nvPr/>
        </p:nvGrpSpPr>
        <p:grpSpPr bwMode="auto">
          <a:xfrm>
            <a:off x="685800" y="2286000"/>
            <a:ext cx="609600" cy="609600"/>
            <a:chOff x="432" y="1584"/>
            <a:chExt cx="384" cy="384"/>
          </a:xfrm>
        </p:grpSpPr>
        <p:sp>
          <p:nvSpPr>
            <p:cNvPr id="87053" name="Line 13"/>
            <p:cNvSpPr>
              <a:spLocks noChangeShapeType="1"/>
            </p:cNvSpPr>
            <p:nvPr/>
          </p:nvSpPr>
          <p:spPr bwMode="auto">
            <a:xfrm>
              <a:off x="432" y="1968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7054" name="Line 14"/>
            <p:cNvSpPr>
              <a:spLocks noChangeShapeType="1"/>
            </p:cNvSpPr>
            <p:nvPr/>
          </p:nvSpPr>
          <p:spPr bwMode="auto">
            <a:xfrm>
              <a:off x="432" y="1584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7055" name="Text Box 15"/>
          <p:cNvSpPr txBox="1">
            <a:spLocks noChangeArrowheads="1"/>
          </p:cNvSpPr>
          <p:nvPr/>
        </p:nvSpPr>
        <p:spPr bwMode="auto">
          <a:xfrm>
            <a:off x="3810000" y="2743200"/>
            <a:ext cx="2514600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nl-NL" sz="1600" dirty="0" smtClean="0">
                <a:solidFill>
                  <a:schemeClr val="tx1"/>
                </a:solidFill>
                <a:latin typeface="Arial" charset="0"/>
              </a:rPr>
              <a:t>Roads</a:t>
            </a:r>
            <a:endParaRPr lang="en-GB" altLang="nl-NL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7056" name="Line 16"/>
          <p:cNvSpPr>
            <a:spLocks noChangeShapeType="1"/>
          </p:cNvSpPr>
          <p:nvPr/>
        </p:nvSpPr>
        <p:spPr bwMode="auto">
          <a:xfrm flipV="1">
            <a:off x="3124200" y="2971800"/>
            <a:ext cx="609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7057" name="Text Box 17"/>
          <p:cNvSpPr txBox="1">
            <a:spLocks noChangeArrowheads="1"/>
          </p:cNvSpPr>
          <p:nvPr/>
        </p:nvSpPr>
        <p:spPr bwMode="auto">
          <a:xfrm>
            <a:off x="4953000" y="3356992"/>
            <a:ext cx="2286000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nl-NL" sz="1600" dirty="0" smtClean="0">
                <a:solidFill>
                  <a:schemeClr val="tx1"/>
                </a:solidFill>
                <a:latin typeface="Arial" charset="0"/>
              </a:rPr>
              <a:t>Upgrade existing</a:t>
            </a:r>
            <a:endParaRPr lang="en-GB" altLang="nl-NL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7058" name="Text Box 18"/>
          <p:cNvSpPr txBox="1">
            <a:spLocks noChangeArrowheads="1"/>
          </p:cNvSpPr>
          <p:nvPr/>
        </p:nvSpPr>
        <p:spPr bwMode="auto">
          <a:xfrm>
            <a:off x="4953000" y="3814192"/>
            <a:ext cx="2286000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nl-NL" sz="1600" dirty="0" smtClean="0">
                <a:solidFill>
                  <a:schemeClr val="tx1"/>
                </a:solidFill>
                <a:latin typeface="Arial" charset="0"/>
              </a:rPr>
              <a:t>New corridor</a:t>
            </a:r>
            <a:endParaRPr lang="en-GB" altLang="nl-NL" sz="1600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87059" name="Group 19"/>
          <p:cNvGrpSpPr>
            <a:grpSpLocks/>
          </p:cNvGrpSpPr>
          <p:nvPr/>
        </p:nvGrpSpPr>
        <p:grpSpPr bwMode="auto">
          <a:xfrm>
            <a:off x="1802160" y="3068960"/>
            <a:ext cx="609600" cy="609600"/>
            <a:chOff x="432" y="1584"/>
            <a:chExt cx="384" cy="384"/>
          </a:xfrm>
        </p:grpSpPr>
        <p:sp>
          <p:nvSpPr>
            <p:cNvPr id="87060" name="Line 20"/>
            <p:cNvSpPr>
              <a:spLocks noChangeShapeType="1"/>
            </p:cNvSpPr>
            <p:nvPr/>
          </p:nvSpPr>
          <p:spPr bwMode="auto">
            <a:xfrm>
              <a:off x="432" y="1968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7061" name="Line 21"/>
            <p:cNvSpPr>
              <a:spLocks noChangeShapeType="1"/>
            </p:cNvSpPr>
            <p:nvPr/>
          </p:nvSpPr>
          <p:spPr bwMode="auto">
            <a:xfrm>
              <a:off x="432" y="1584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87062" name="Group 22"/>
          <p:cNvGrpSpPr>
            <a:grpSpLocks/>
          </p:cNvGrpSpPr>
          <p:nvPr/>
        </p:nvGrpSpPr>
        <p:grpSpPr bwMode="auto">
          <a:xfrm>
            <a:off x="2590800" y="4343400"/>
            <a:ext cx="609600" cy="609600"/>
            <a:chOff x="432" y="1584"/>
            <a:chExt cx="384" cy="384"/>
          </a:xfrm>
        </p:grpSpPr>
        <p:sp>
          <p:nvSpPr>
            <p:cNvPr id="87063" name="Line 23"/>
            <p:cNvSpPr>
              <a:spLocks noChangeShapeType="1"/>
            </p:cNvSpPr>
            <p:nvPr/>
          </p:nvSpPr>
          <p:spPr bwMode="auto">
            <a:xfrm>
              <a:off x="432" y="1968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7064" name="Line 24"/>
            <p:cNvSpPr>
              <a:spLocks noChangeShapeType="1"/>
            </p:cNvSpPr>
            <p:nvPr/>
          </p:nvSpPr>
          <p:spPr bwMode="auto">
            <a:xfrm>
              <a:off x="432" y="1584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7065" name="Text Box 25"/>
          <p:cNvSpPr txBox="1">
            <a:spLocks noChangeArrowheads="1"/>
          </p:cNvSpPr>
          <p:nvPr/>
        </p:nvSpPr>
        <p:spPr bwMode="auto">
          <a:xfrm>
            <a:off x="5791200" y="5147419"/>
            <a:ext cx="2597224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nl-NL" sz="1600" dirty="0" smtClean="0">
                <a:solidFill>
                  <a:schemeClr val="tx1"/>
                </a:solidFill>
                <a:latin typeface="Arial" charset="0"/>
              </a:rPr>
              <a:t>Cross biodiversity area</a:t>
            </a:r>
            <a:endParaRPr lang="en-GB" altLang="nl-NL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7066" name="Text Box 26"/>
          <p:cNvSpPr txBox="1">
            <a:spLocks noChangeArrowheads="1"/>
          </p:cNvSpPr>
          <p:nvPr/>
        </p:nvSpPr>
        <p:spPr bwMode="auto">
          <a:xfrm>
            <a:off x="5791200" y="4725144"/>
            <a:ext cx="2597224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nl-NL" sz="1600" dirty="0" smtClean="0">
                <a:solidFill>
                  <a:schemeClr val="tx1"/>
                </a:solidFill>
                <a:latin typeface="Arial" charset="0"/>
              </a:rPr>
              <a:t>Detour biodiversity area</a:t>
            </a:r>
            <a:endParaRPr lang="en-GB" altLang="nl-NL" sz="1600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87067" name="Group 27"/>
          <p:cNvGrpSpPr>
            <a:grpSpLocks/>
          </p:cNvGrpSpPr>
          <p:nvPr/>
        </p:nvGrpSpPr>
        <p:grpSpPr bwMode="auto">
          <a:xfrm>
            <a:off x="3386336" y="5147419"/>
            <a:ext cx="609600" cy="873869"/>
            <a:chOff x="432" y="1584"/>
            <a:chExt cx="384" cy="384"/>
          </a:xfrm>
        </p:grpSpPr>
        <p:sp>
          <p:nvSpPr>
            <p:cNvPr id="87068" name="Line 28"/>
            <p:cNvSpPr>
              <a:spLocks noChangeShapeType="1"/>
            </p:cNvSpPr>
            <p:nvPr/>
          </p:nvSpPr>
          <p:spPr bwMode="auto">
            <a:xfrm>
              <a:off x="432" y="1968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7069" name="Line 29"/>
            <p:cNvSpPr>
              <a:spLocks noChangeShapeType="1"/>
            </p:cNvSpPr>
            <p:nvPr/>
          </p:nvSpPr>
          <p:spPr bwMode="auto">
            <a:xfrm>
              <a:off x="432" y="1584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7070" name="Text Box 30"/>
          <p:cNvSpPr txBox="1">
            <a:spLocks noChangeArrowheads="1"/>
          </p:cNvSpPr>
          <p:nvPr/>
        </p:nvSpPr>
        <p:spPr bwMode="auto">
          <a:xfrm>
            <a:off x="4038600" y="5842000"/>
            <a:ext cx="17526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nl-NL" sz="2000">
                <a:solidFill>
                  <a:schemeClr val="tx1"/>
                </a:solidFill>
                <a:latin typeface="Times New Roman" pitchFamily="18" charset="0"/>
              </a:rPr>
              <a:t>Mitigation</a:t>
            </a:r>
            <a:endParaRPr lang="en-GB" altLang="nl-NL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7071" name="Line 31"/>
          <p:cNvSpPr>
            <a:spLocks noChangeShapeType="1"/>
          </p:cNvSpPr>
          <p:nvPr/>
        </p:nvSpPr>
        <p:spPr bwMode="auto">
          <a:xfrm>
            <a:off x="5867400" y="6019800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7072" name="Text Box 32"/>
          <p:cNvSpPr txBox="1">
            <a:spLocks noChangeArrowheads="1"/>
          </p:cNvSpPr>
          <p:nvPr/>
        </p:nvSpPr>
        <p:spPr bwMode="auto">
          <a:xfrm>
            <a:off x="6705600" y="5902325"/>
            <a:ext cx="2286000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nl-NL" sz="1600" dirty="0" smtClean="0">
                <a:solidFill>
                  <a:schemeClr val="tx1"/>
                </a:solidFill>
                <a:latin typeface="Arial" charset="0"/>
              </a:rPr>
              <a:t>Animal passages</a:t>
            </a:r>
            <a:endParaRPr lang="en-GB" altLang="nl-NL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7073" name="Text Box 33"/>
          <p:cNvSpPr txBox="1">
            <a:spLocks noChangeArrowheads="1"/>
          </p:cNvSpPr>
          <p:nvPr/>
        </p:nvSpPr>
        <p:spPr bwMode="auto">
          <a:xfrm>
            <a:off x="6324600" y="6359525"/>
            <a:ext cx="2286000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nl-NL" sz="1600" dirty="0" smtClean="0">
                <a:solidFill>
                  <a:schemeClr val="tx1"/>
                </a:solidFill>
                <a:latin typeface="Arial" charset="0"/>
              </a:rPr>
              <a:t>Road signs</a:t>
            </a:r>
            <a:endParaRPr lang="en-GB" altLang="nl-NL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7074" name="Line 34"/>
          <p:cNvSpPr>
            <a:spLocks noChangeShapeType="1"/>
          </p:cNvSpPr>
          <p:nvPr/>
        </p:nvSpPr>
        <p:spPr bwMode="auto">
          <a:xfrm>
            <a:off x="5943600" y="6172200"/>
            <a:ext cx="3048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7075" name="Line 35"/>
          <p:cNvSpPr>
            <a:spLocks noChangeShapeType="1"/>
          </p:cNvSpPr>
          <p:nvPr/>
        </p:nvSpPr>
        <p:spPr bwMode="auto">
          <a:xfrm>
            <a:off x="5105400" y="5071219"/>
            <a:ext cx="6096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7076" name="Line 36"/>
          <p:cNvSpPr>
            <a:spLocks noChangeShapeType="1"/>
          </p:cNvSpPr>
          <p:nvPr/>
        </p:nvSpPr>
        <p:spPr bwMode="auto">
          <a:xfrm flipH="1">
            <a:off x="3200400" y="3048000"/>
            <a:ext cx="609600" cy="68580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87077" name="Line 37"/>
          <p:cNvSpPr>
            <a:spLocks noChangeShapeType="1"/>
          </p:cNvSpPr>
          <p:nvPr/>
        </p:nvSpPr>
        <p:spPr bwMode="auto">
          <a:xfrm flipH="1">
            <a:off x="4191000" y="4114800"/>
            <a:ext cx="762000" cy="68580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87078" name="Line 38"/>
          <p:cNvSpPr>
            <a:spLocks noChangeShapeType="1"/>
          </p:cNvSpPr>
          <p:nvPr/>
        </p:nvSpPr>
        <p:spPr bwMode="auto">
          <a:xfrm flipH="1">
            <a:off x="4876800" y="5334000"/>
            <a:ext cx="914400" cy="60960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87079" name="Line 39"/>
          <p:cNvSpPr>
            <a:spLocks noChangeShapeType="1"/>
          </p:cNvSpPr>
          <p:nvPr/>
        </p:nvSpPr>
        <p:spPr bwMode="auto">
          <a:xfrm>
            <a:off x="0" y="3276600"/>
            <a:ext cx="9144000" cy="0"/>
          </a:xfrm>
          <a:prstGeom prst="line">
            <a:avLst/>
          </a:prstGeom>
          <a:noFill/>
          <a:ln w="38100">
            <a:solidFill>
              <a:srgbClr val="0099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87080" name="Line 40"/>
          <p:cNvSpPr>
            <a:spLocks noChangeShapeType="1"/>
          </p:cNvSpPr>
          <p:nvPr/>
        </p:nvSpPr>
        <p:spPr bwMode="auto">
          <a:xfrm>
            <a:off x="0" y="4495800"/>
            <a:ext cx="9144000" cy="0"/>
          </a:xfrm>
          <a:prstGeom prst="line">
            <a:avLst/>
          </a:prstGeom>
          <a:noFill/>
          <a:ln w="38100">
            <a:solidFill>
              <a:srgbClr val="0099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87081" name="Line 41"/>
          <p:cNvSpPr>
            <a:spLocks noChangeShapeType="1"/>
          </p:cNvSpPr>
          <p:nvPr/>
        </p:nvSpPr>
        <p:spPr bwMode="auto">
          <a:xfrm>
            <a:off x="0" y="5638800"/>
            <a:ext cx="9144000" cy="0"/>
          </a:xfrm>
          <a:prstGeom prst="line">
            <a:avLst/>
          </a:prstGeom>
          <a:noFill/>
          <a:ln w="38100">
            <a:solidFill>
              <a:srgbClr val="0099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nl-NL"/>
          </a:p>
        </p:txBody>
      </p:sp>
      <p:sp>
        <p:nvSpPr>
          <p:cNvPr id="42" name="Line 36"/>
          <p:cNvSpPr>
            <a:spLocks noChangeShapeType="1"/>
          </p:cNvSpPr>
          <p:nvPr/>
        </p:nvSpPr>
        <p:spPr bwMode="auto">
          <a:xfrm flipH="1">
            <a:off x="8114425" y="1741458"/>
            <a:ext cx="838200" cy="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6571925" y="1541403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i="1" dirty="0" err="1" smtClean="0"/>
              <a:t>decisions</a:t>
            </a:r>
            <a:endParaRPr lang="nl-NL" b="1" i="1" dirty="0"/>
          </a:p>
        </p:txBody>
      </p:sp>
    </p:spTree>
    <p:extLst>
      <p:ext uri="{BB962C8B-B14F-4D97-AF65-F5344CB8AC3E}">
        <p14:creationId xmlns:p14="http://schemas.microsoft.com/office/powerpoint/2010/main" val="206372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animBg="1" autoUpdateAnimBg="0"/>
      <p:bldP spid="87044" grpId="0" animBg="1" autoUpdateAnimBg="0"/>
      <p:bldP spid="87045" grpId="0" animBg="1" autoUpdateAnimBg="0"/>
      <p:bldP spid="87046" grpId="0" animBg="1"/>
      <p:bldP spid="87047" grpId="0" animBg="1"/>
      <p:bldP spid="87048" grpId="0" animBg="1" autoUpdateAnimBg="0"/>
      <p:bldP spid="87049" grpId="0" animBg="1"/>
      <p:bldP spid="87050" grpId="0" animBg="1" autoUpdateAnimBg="0"/>
      <p:bldP spid="87051" grpId="0" animBg="1"/>
      <p:bldP spid="87055" grpId="0" animBg="1" autoUpdateAnimBg="0"/>
      <p:bldP spid="87056" grpId="0" animBg="1"/>
      <p:bldP spid="87057" grpId="0" animBg="1" autoUpdateAnimBg="0"/>
      <p:bldP spid="87058" grpId="0" animBg="1" autoUpdateAnimBg="0"/>
      <p:bldP spid="87065" grpId="0" animBg="1" autoUpdateAnimBg="0"/>
      <p:bldP spid="87066" grpId="0" animBg="1" autoUpdateAnimBg="0"/>
      <p:bldP spid="87070" grpId="0" animBg="1" autoUpdateAnimBg="0"/>
      <p:bldP spid="87071" grpId="0" animBg="1"/>
      <p:bldP spid="87072" grpId="0" animBg="1" autoUpdateAnimBg="0"/>
      <p:bldP spid="87073" grpId="0" animBg="1" autoUpdateAnimBg="0"/>
      <p:bldP spid="87074" grpId="0" animBg="1"/>
      <p:bldP spid="870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/>
          </a:bodyPr>
          <a:lstStyle/>
          <a:p>
            <a:r>
              <a:rPr lang="en-US" altLang="nl-NL" dirty="0" smtClean="0"/>
              <a:t>Move up from ESIA to SEA</a:t>
            </a:r>
            <a:endParaRPr lang="en-GB" altLang="nl-NL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buFontTx/>
              <a:buNone/>
            </a:pPr>
            <a:r>
              <a:rPr lang="nl-NL" altLang="nl-NL" dirty="0" err="1"/>
              <a:t>Evidence</a:t>
            </a:r>
            <a:r>
              <a:rPr lang="nl-NL" altLang="nl-NL" dirty="0"/>
              <a:t> </a:t>
            </a:r>
            <a:r>
              <a:rPr lang="nl-NL" altLang="nl-NL" dirty="0" err="1"/>
              <a:t>from</a:t>
            </a:r>
            <a:r>
              <a:rPr lang="nl-NL" altLang="nl-NL" dirty="0"/>
              <a:t> </a:t>
            </a:r>
            <a:r>
              <a:rPr lang="nl-NL" altLang="nl-NL" dirty="0" err="1"/>
              <a:t>practise</a:t>
            </a:r>
            <a:r>
              <a:rPr lang="nl-NL" altLang="nl-NL" dirty="0"/>
              <a:t> shows </a:t>
            </a:r>
            <a:r>
              <a:rPr lang="nl-NL" altLang="nl-NL" dirty="0" err="1"/>
              <a:t>that</a:t>
            </a:r>
            <a:r>
              <a:rPr lang="nl-NL" altLang="nl-NL" dirty="0"/>
              <a:t> :</a:t>
            </a:r>
            <a:br>
              <a:rPr lang="nl-NL" altLang="nl-NL" dirty="0"/>
            </a:br>
            <a:endParaRPr lang="nl-NL" altLang="nl-NL" dirty="0"/>
          </a:p>
          <a:p>
            <a:pPr>
              <a:spcBef>
                <a:spcPts val="1200"/>
              </a:spcBef>
            </a:pPr>
            <a:r>
              <a:rPr lang="nl-NL" altLang="nl-NL" dirty="0"/>
              <a:t>Project </a:t>
            </a:r>
            <a:r>
              <a:rPr lang="nl-NL" altLang="nl-NL" dirty="0" smtClean="0"/>
              <a:t>ESIA </a:t>
            </a:r>
            <a:r>
              <a:rPr lang="nl-NL" altLang="nl-NL" dirty="0" err="1"/>
              <a:t>occurs</a:t>
            </a:r>
            <a:r>
              <a:rPr lang="nl-NL" altLang="nl-NL" dirty="0"/>
              <a:t> </a:t>
            </a:r>
            <a:r>
              <a:rPr lang="nl-NL" altLang="nl-NL" dirty="0" err="1"/>
              <a:t>too</a:t>
            </a:r>
            <a:r>
              <a:rPr lang="nl-NL" altLang="nl-NL" dirty="0"/>
              <a:t> late in </a:t>
            </a:r>
            <a:r>
              <a:rPr lang="nl-NL" altLang="nl-NL" dirty="0" err="1"/>
              <a:t>the</a:t>
            </a:r>
            <a:r>
              <a:rPr lang="nl-NL" altLang="nl-NL" dirty="0"/>
              <a:t> planning </a:t>
            </a:r>
            <a:r>
              <a:rPr lang="nl-NL" altLang="nl-NL" dirty="0" err="1"/>
              <a:t>process</a:t>
            </a:r>
            <a:r>
              <a:rPr lang="nl-NL" altLang="nl-NL" dirty="0"/>
              <a:t>; </a:t>
            </a:r>
            <a:r>
              <a:rPr lang="nl-NL" altLang="nl-NL" dirty="0" err="1"/>
              <a:t>many</a:t>
            </a:r>
            <a:r>
              <a:rPr lang="nl-NL" altLang="nl-NL" dirty="0"/>
              <a:t> </a:t>
            </a:r>
            <a:r>
              <a:rPr lang="nl-NL" altLang="nl-NL" dirty="0" err="1"/>
              <a:t>decision</a:t>
            </a:r>
            <a:r>
              <a:rPr lang="nl-NL" altLang="nl-NL" dirty="0"/>
              <a:t> have been </a:t>
            </a:r>
            <a:r>
              <a:rPr lang="nl-NL" altLang="nl-NL" dirty="0" smtClean="0"/>
              <a:t>taken.</a:t>
            </a:r>
          </a:p>
          <a:p>
            <a:pPr lvl="1">
              <a:spcBef>
                <a:spcPts val="1200"/>
              </a:spcBef>
            </a:pPr>
            <a:r>
              <a:rPr lang="nl-NL" altLang="nl-NL" dirty="0" smtClean="0"/>
              <a:t>Ex: </a:t>
            </a:r>
            <a:r>
              <a:rPr lang="nl-NL" altLang="nl-NL" dirty="0" err="1" smtClean="0"/>
              <a:t>choice</a:t>
            </a:r>
            <a:r>
              <a:rPr lang="nl-NL" altLang="nl-NL" dirty="0" smtClean="0"/>
              <a:t> </a:t>
            </a:r>
            <a:r>
              <a:rPr lang="nl-NL" altLang="nl-NL" dirty="0" err="1" smtClean="0"/>
              <a:t>for</a:t>
            </a:r>
            <a:r>
              <a:rPr lang="nl-NL" altLang="nl-NL" dirty="0" smtClean="0"/>
              <a:t> </a:t>
            </a:r>
            <a:r>
              <a:rPr lang="nl-NL" altLang="nl-NL" dirty="0" err="1" smtClean="0"/>
              <a:t>roads</a:t>
            </a:r>
            <a:r>
              <a:rPr lang="nl-NL" altLang="nl-NL" dirty="0" smtClean="0"/>
              <a:t> </a:t>
            </a:r>
            <a:r>
              <a:rPr lang="nl-NL" altLang="nl-NL" dirty="0" err="1" smtClean="0"/>
              <a:t>and</a:t>
            </a:r>
            <a:r>
              <a:rPr lang="nl-NL" altLang="nl-NL" dirty="0" smtClean="0"/>
              <a:t> </a:t>
            </a:r>
            <a:r>
              <a:rPr lang="nl-NL" altLang="nl-NL" dirty="0" err="1" smtClean="0"/>
              <a:t>trajectory</a:t>
            </a:r>
            <a:r>
              <a:rPr lang="nl-NL" altLang="nl-NL" dirty="0" smtClean="0"/>
              <a:t> made </a:t>
            </a:r>
            <a:r>
              <a:rPr lang="nl-NL" altLang="nl-NL" dirty="0" err="1" smtClean="0"/>
              <a:t>earlier</a:t>
            </a:r>
            <a:endParaRPr lang="nl-NL" altLang="nl-NL" dirty="0"/>
          </a:p>
          <a:p>
            <a:pPr>
              <a:spcBef>
                <a:spcPts val="1200"/>
              </a:spcBef>
            </a:pPr>
            <a:r>
              <a:rPr lang="nl-NL" altLang="nl-NL" dirty="0" err="1" smtClean="0"/>
              <a:t>Cumulative</a:t>
            </a:r>
            <a:r>
              <a:rPr lang="nl-NL" altLang="nl-NL" dirty="0" smtClean="0"/>
              <a:t> </a:t>
            </a:r>
            <a:r>
              <a:rPr lang="nl-NL" altLang="nl-NL" dirty="0"/>
              <a:t>impacts </a:t>
            </a:r>
            <a:r>
              <a:rPr lang="nl-NL" altLang="nl-NL" dirty="0" smtClean="0"/>
              <a:t>are </a:t>
            </a:r>
            <a:r>
              <a:rPr lang="nl-NL" altLang="nl-NL" dirty="0" err="1" smtClean="0"/>
              <a:t>not</a:t>
            </a:r>
            <a:r>
              <a:rPr lang="nl-NL" altLang="nl-NL" dirty="0" smtClean="0"/>
              <a:t> </a:t>
            </a:r>
            <a:r>
              <a:rPr lang="nl-NL" altLang="nl-NL" dirty="0" err="1" smtClean="0"/>
              <a:t>considered</a:t>
            </a:r>
            <a:endParaRPr lang="nl-NL" altLang="nl-NL" dirty="0" smtClean="0"/>
          </a:p>
          <a:p>
            <a:pPr lvl="1">
              <a:spcBef>
                <a:spcPts val="1200"/>
              </a:spcBef>
            </a:pPr>
            <a:r>
              <a:rPr lang="nl-NL" altLang="nl-NL" dirty="0" smtClean="0"/>
              <a:t>Ex: multiple small </a:t>
            </a:r>
            <a:r>
              <a:rPr lang="nl-NL" altLang="nl-NL" dirty="0" err="1" smtClean="0"/>
              <a:t>dams</a:t>
            </a:r>
            <a:r>
              <a:rPr lang="nl-NL" altLang="nl-NL" dirty="0" smtClean="0"/>
              <a:t> below ESIA </a:t>
            </a:r>
            <a:r>
              <a:rPr lang="nl-NL" altLang="nl-NL" dirty="0" err="1" smtClean="0"/>
              <a:t>threshold</a:t>
            </a:r>
            <a:r>
              <a:rPr lang="nl-NL" altLang="nl-NL" dirty="0" smtClean="0"/>
              <a:t>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nl-NL" altLang="nl-NL" dirty="0" err="1" smtClean="0"/>
              <a:t>Need</a:t>
            </a:r>
            <a:r>
              <a:rPr lang="nl-NL" altLang="nl-NL" dirty="0" smtClean="0"/>
              <a:t> </a:t>
            </a:r>
            <a:r>
              <a:rPr lang="nl-NL" altLang="nl-NL" dirty="0" err="1"/>
              <a:t>for</a:t>
            </a:r>
            <a:r>
              <a:rPr lang="nl-NL" altLang="nl-NL" dirty="0"/>
              <a:t> </a:t>
            </a:r>
            <a:r>
              <a:rPr lang="nl-NL" altLang="nl-NL" dirty="0" err="1" smtClean="0"/>
              <a:t>earlier</a:t>
            </a:r>
            <a:r>
              <a:rPr lang="nl-NL" altLang="nl-NL" dirty="0" smtClean="0"/>
              <a:t> planning </a:t>
            </a:r>
            <a:r>
              <a:rPr lang="nl-NL" altLang="nl-NL" dirty="0" err="1" smtClean="0"/>
              <a:t>and</a:t>
            </a:r>
            <a:r>
              <a:rPr lang="nl-NL" altLang="nl-NL" dirty="0" smtClean="0"/>
              <a:t> assessment</a:t>
            </a: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92902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Oval 3"/>
          <p:cNvSpPr>
            <a:spLocks noChangeArrowheads="1"/>
          </p:cNvSpPr>
          <p:nvPr/>
        </p:nvSpPr>
        <p:spPr bwMode="auto">
          <a:xfrm>
            <a:off x="3581400" y="1905000"/>
            <a:ext cx="2286000" cy="10668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nl-NL" altLang="nl-NL" sz="1800">
                <a:solidFill>
                  <a:schemeClr val="tx1"/>
                </a:solidFill>
                <a:latin typeface="Verdana" pitchFamily="34" charset="0"/>
              </a:rPr>
              <a:t>Policies</a:t>
            </a:r>
          </a:p>
        </p:txBody>
      </p:sp>
      <p:sp>
        <p:nvSpPr>
          <p:cNvPr id="84996" name="Oval 4"/>
          <p:cNvSpPr>
            <a:spLocks noChangeArrowheads="1"/>
          </p:cNvSpPr>
          <p:nvPr/>
        </p:nvSpPr>
        <p:spPr bwMode="auto">
          <a:xfrm>
            <a:off x="4343400" y="2895600"/>
            <a:ext cx="2286000" cy="9906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nl-NL" altLang="nl-NL" sz="1800">
                <a:solidFill>
                  <a:schemeClr val="tx1"/>
                </a:solidFill>
                <a:latin typeface="Verdana" pitchFamily="34" charset="0"/>
              </a:rPr>
              <a:t>Plans</a:t>
            </a:r>
          </a:p>
        </p:txBody>
      </p:sp>
      <p:sp>
        <p:nvSpPr>
          <p:cNvPr id="84997" name="Oval 5"/>
          <p:cNvSpPr>
            <a:spLocks noChangeArrowheads="1"/>
          </p:cNvSpPr>
          <p:nvPr/>
        </p:nvSpPr>
        <p:spPr bwMode="auto">
          <a:xfrm>
            <a:off x="5105400" y="3810000"/>
            <a:ext cx="2286000" cy="10668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nl-NL" altLang="nl-NL" sz="1800">
                <a:solidFill>
                  <a:schemeClr val="tx1"/>
                </a:solidFill>
                <a:latin typeface="Verdana" pitchFamily="34" charset="0"/>
              </a:rPr>
              <a:t>Programmes</a:t>
            </a:r>
          </a:p>
        </p:txBody>
      </p:sp>
      <p:sp>
        <p:nvSpPr>
          <p:cNvPr id="84998" name="Oval 6"/>
          <p:cNvSpPr>
            <a:spLocks noChangeArrowheads="1"/>
          </p:cNvSpPr>
          <p:nvPr/>
        </p:nvSpPr>
        <p:spPr bwMode="auto">
          <a:xfrm>
            <a:off x="6096000" y="4724400"/>
            <a:ext cx="2133600" cy="10668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nl-NL" altLang="nl-NL" sz="1800">
                <a:solidFill>
                  <a:schemeClr val="tx1"/>
                </a:solidFill>
                <a:latin typeface="Verdana" pitchFamily="34" charset="0"/>
              </a:rPr>
              <a:t>Projects</a:t>
            </a:r>
          </a:p>
        </p:txBody>
      </p:sp>
      <p:sp>
        <p:nvSpPr>
          <p:cNvPr id="84999" name="AutoShape 7"/>
          <p:cNvSpPr>
            <a:spLocks noChangeArrowheads="1"/>
          </p:cNvSpPr>
          <p:nvPr/>
        </p:nvSpPr>
        <p:spPr bwMode="auto">
          <a:xfrm rot="3143915">
            <a:off x="5243513" y="1995487"/>
            <a:ext cx="1524000" cy="733425"/>
          </a:xfrm>
          <a:prstGeom prst="curvedDownArrow">
            <a:avLst>
              <a:gd name="adj1" fmla="val 21558"/>
              <a:gd name="adj2" fmla="val 63117"/>
              <a:gd name="adj3" fmla="val 33333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5000" name="AutoShape 8"/>
          <p:cNvSpPr>
            <a:spLocks noChangeArrowheads="1"/>
          </p:cNvSpPr>
          <p:nvPr/>
        </p:nvSpPr>
        <p:spPr bwMode="auto">
          <a:xfrm rot="3143915">
            <a:off x="6234113" y="3138487"/>
            <a:ext cx="1524000" cy="733425"/>
          </a:xfrm>
          <a:prstGeom prst="curvedDownArrow">
            <a:avLst>
              <a:gd name="adj1" fmla="val 21558"/>
              <a:gd name="adj2" fmla="val 63117"/>
              <a:gd name="adj3" fmla="val 33333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5001" name="AutoShape 9"/>
          <p:cNvSpPr>
            <a:spLocks noChangeArrowheads="1"/>
          </p:cNvSpPr>
          <p:nvPr/>
        </p:nvSpPr>
        <p:spPr bwMode="auto">
          <a:xfrm rot="3143915">
            <a:off x="7224713" y="4433887"/>
            <a:ext cx="1524000" cy="733425"/>
          </a:xfrm>
          <a:prstGeom prst="curvedDownArrow">
            <a:avLst>
              <a:gd name="adj1" fmla="val 21558"/>
              <a:gd name="adj2" fmla="val 63117"/>
              <a:gd name="adj3" fmla="val 33333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85002" name="AutoShape 10"/>
          <p:cNvSpPr>
            <a:spLocks/>
          </p:cNvSpPr>
          <p:nvPr/>
        </p:nvSpPr>
        <p:spPr bwMode="auto">
          <a:xfrm>
            <a:off x="533400" y="1354138"/>
            <a:ext cx="2362200" cy="1200150"/>
          </a:xfrm>
          <a:prstGeom prst="accentCallout1">
            <a:avLst>
              <a:gd name="adj1" fmla="val 9523"/>
              <a:gd name="adj2" fmla="val 103227"/>
              <a:gd name="adj3" fmla="val 73546"/>
              <a:gd name="adj4" fmla="val 13306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nl-NL" altLang="nl-NL" sz="1800" b="0" dirty="0" err="1">
                <a:latin typeface="Verdana" pitchFamily="34" charset="0"/>
              </a:rPr>
              <a:t>Sustainability</a:t>
            </a:r>
            <a:r>
              <a:rPr lang="nl-NL" altLang="nl-NL" sz="1800" b="0" dirty="0">
                <a:latin typeface="Verdana" pitchFamily="34" charset="0"/>
              </a:rPr>
              <a:t> assessment or </a:t>
            </a:r>
            <a:r>
              <a:rPr lang="nl-NL" altLang="nl-NL" sz="1800" b="0" dirty="0" err="1">
                <a:latin typeface="Verdana" pitchFamily="34" charset="0"/>
              </a:rPr>
              <a:t>Integrated</a:t>
            </a:r>
            <a:r>
              <a:rPr lang="nl-NL" altLang="nl-NL" sz="1800" b="0" dirty="0">
                <a:latin typeface="Verdana" pitchFamily="34" charset="0"/>
              </a:rPr>
              <a:t> policy </a:t>
            </a:r>
            <a:r>
              <a:rPr lang="nl-NL" altLang="nl-NL" sz="1800" b="0" dirty="0" err="1">
                <a:latin typeface="Verdana" pitchFamily="34" charset="0"/>
              </a:rPr>
              <a:t>appraisal</a:t>
            </a:r>
            <a:r>
              <a:rPr lang="nl-NL" altLang="nl-NL" sz="1800" b="0" dirty="0">
                <a:latin typeface="Verdana" pitchFamily="34" charset="0"/>
              </a:rPr>
              <a:t> or SEA</a:t>
            </a:r>
          </a:p>
        </p:txBody>
      </p:sp>
      <p:sp>
        <p:nvSpPr>
          <p:cNvPr id="85003" name="AutoShape 11"/>
          <p:cNvSpPr>
            <a:spLocks/>
          </p:cNvSpPr>
          <p:nvPr/>
        </p:nvSpPr>
        <p:spPr bwMode="auto">
          <a:xfrm>
            <a:off x="533400" y="2976563"/>
            <a:ext cx="2514600" cy="1892826"/>
          </a:xfrm>
          <a:prstGeom prst="accentCallout1">
            <a:avLst>
              <a:gd name="adj1" fmla="val 7088"/>
              <a:gd name="adj2" fmla="val 103032"/>
              <a:gd name="adj3" fmla="val 24704"/>
              <a:gd name="adj4" fmla="val 15227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nl-NL" altLang="nl-NL" sz="1800" b="0" dirty="0">
                <a:latin typeface="Verdana" pitchFamily="34" charset="0"/>
              </a:rPr>
              <a:t>Strategic </a:t>
            </a:r>
            <a:r>
              <a:rPr lang="nl-NL" altLang="nl-NL" sz="1800" b="0" dirty="0" err="1">
                <a:latin typeface="Verdana" pitchFamily="34" charset="0"/>
              </a:rPr>
              <a:t>Environmental</a:t>
            </a:r>
            <a:r>
              <a:rPr lang="nl-NL" altLang="nl-NL" sz="1800" b="0" dirty="0">
                <a:latin typeface="Verdana" pitchFamily="34" charset="0"/>
              </a:rPr>
              <a:t> Assessment </a:t>
            </a:r>
          </a:p>
          <a:p>
            <a:pPr eaLnBrk="1" hangingPunct="1">
              <a:spcBef>
                <a:spcPct val="50000"/>
              </a:spcBef>
            </a:pPr>
            <a:r>
              <a:rPr lang="nl-NL" altLang="nl-NL" sz="1800" b="0" dirty="0">
                <a:latin typeface="Verdana" pitchFamily="34" charset="0"/>
              </a:rPr>
              <a:t>(</a:t>
            </a:r>
            <a:r>
              <a:rPr lang="nl-NL" altLang="nl-NL" sz="1800" b="1" dirty="0">
                <a:latin typeface="Verdana" pitchFamily="34" charset="0"/>
              </a:rPr>
              <a:t>EU SEA </a:t>
            </a:r>
            <a:r>
              <a:rPr lang="nl-NL" altLang="nl-NL" sz="1800" b="1" dirty="0" err="1" smtClean="0">
                <a:latin typeface="Verdana" pitchFamily="34" charset="0"/>
              </a:rPr>
              <a:t>directive</a:t>
            </a:r>
            <a:r>
              <a:rPr lang="nl-NL" altLang="nl-NL" sz="1800" b="1" dirty="0" smtClean="0">
                <a:latin typeface="Verdana" pitchFamily="34" charset="0"/>
              </a:rPr>
              <a:t>; UNECE Kiev protocol on SEA</a:t>
            </a:r>
            <a:r>
              <a:rPr lang="nl-NL" altLang="nl-NL" sz="1800" b="0" dirty="0" smtClean="0">
                <a:latin typeface="Verdana" pitchFamily="34" charset="0"/>
              </a:rPr>
              <a:t>)</a:t>
            </a:r>
            <a:endParaRPr lang="nl-NL" altLang="nl-NL" sz="1800" b="0" dirty="0">
              <a:latin typeface="Verdana" pitchFamily="34" charset="0"/>
            </a:endParaRPr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 rot="2938654">
            <a:off x="6105803" y="2841775"/>
            <a:ext cx="30283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nl-NL" altLang="nl-NL" sz="2400" dirty="0" err="1">
                <a:latin typeface="Arial" charset="0"/>
              </a:rPr>
              <a:t>cascading</a:t>
            </a:r>
            <a:r>
              <a:rPr lang="nl-NL" altLang="nl-NL" sz="2400" dirty="0">
                <a:latin typeface="Arial" charset="0"/>
              </a:rPr>
              <a:t> </a:t>
            </a:r>
            <a:r>
              <a:rPr lang="nl-NL" altLang="nl-NL" sz="2400" dirty="0" err="1">
                <a:latin typeface="Arial" charset="0"/>
              </a:rPr>
              <a:t>objectives</a:t>
            </a:r>
            <a:endParaRPr lang="nl-NL" altLang="nl-NL" sz="2400" dirty="0">
              <a:latin typeface="Arial" charset="0"/>
            </a:endParaRPr>
          </a:p>
        </p:txBody>
      </p:sp>
      <p:sp>
        <p:nvSpPr>
          <p:cNvPr id="85005" name="Line 13"/>
          <p:cNvSpPr>
            <a:spLocks noChangeShapeType="1"/>
          </p:cNvSpPr>
          <p:nvPr/>
        </p:nvSpPr>
        <p:spPr bwMode="auto">
          <a:xfrm>
            <a:off x="6629400" y="1676400"/>
            <a:ext cx="2286000" cy="259080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85006" name="Line 14"/>
          <p:cNvSpPr>
            <a:spLocks noChangeShapeType="1"/>
          </p:cNvSpPr>
          <p:nvPr/>
        </p:nvSpPr>
        <p:spPr bwMode="auto">
          <a:xfrm>
            <a:off x="3124200" y="3124200"/>
            <a:ext cx="1981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85007" name="AutoShape 15"/>
          <p:cNvSpPr>
            <a:spLocks/>
          </p:cNvSpPr>
          <p:nvPr/>
        </p:nvSpPr>
        <p:spPr bwMode="auto">
          <a:xfrm>
            <a:off x="533400" y="4965700"/>
            <a:ext cx="2514600" cy="1892826"/>
          </a:xfrm>
          <a:prstGeom prst="accentCallout1">
            <a:avLst>
              <a:gd name="adj1" fmla="val 7088"/>
              <a:gd name="adj2" fmla="val 103032"/>
              <a:gd name="adj3" fmla="val 24509"/>
              <a:gd name="adj4" fmla="val 22272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nl-NL" altLang="nl-NL" sz="1800" dirty="0" err="1">
                <a:latin typeface="Verdana" pitchFamily="34" charset="0"/>
              </a:rPr>
              <a:t>Environmental</a:t>
            </a:r>
            <a:r>
              <a:rPr lang="nl-NL" altLang="nl-NL" sz="1800" dirty="0">
                <a:latin typeface="Verdana" pitchFamily="34" charset="0"/>
              </a:rPr>
              <a:t> </a:t>
            </a:r>
            <a:r>
              <a:rPr lang="nl-NL" altLang="nl-NL" sz="1800" dirty="0" smtClean="0">
                <a:latin typeface="Verdana" pitchFamily="34" charset="0"/>
              </a:rPr>
              <a:t>&amp; </a:t>
            </a:r>
            <a:r>
              <a:rPr lang="nl-NL" altLang="nl-NL" sz="1800" dirty="0" err="1" smtClean="0">
                <a:latin typeface="Verdana" pitchFamily="34" charset="0"/>
              </a:rPr>
              <a:t>Social</a:t>
            </a:r>
            <a:r>
              <a:rPr lang="nl-NL" altLang="nl-NL" sz="1800" dirty="0" smtClean="0">
                <a:latin typeface="Verdana" pitchFamily="34" charset="0"/>
              </a:rPr>
              <a:t> Impact Assessment </a:t>
            </a:r>
            <a:endParaRPr lang="nl-NL" altLang="nl-NL" sz="1800" dirty="0">
              <a:latin typeface="Verdana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nl-NL" altLang="nl-NL" sz="1800" dirty="0">
                <a:latin typeface="Verdana" pitchFamily="34" charset="0"/>
              </a:rPr>
              <a:t>(</a:t>
            </a:r>
            <a:r>
              <a:rPr lang="nl-NL" altLang="nl-NL" sz="1800" b="1" dirty="0">
                <a:latin typeface="Verdana" pitchFamily="34" charset="0"/>
              </a:rPr>
              <a:t>EU EIA </a:t>
            </a:r>
            <a:r>
              <a:rPr lang="nl-NL" altLang="nl-NL" sz="1800" b="1" dirty="0" err="1" smtClean="0">
                <a:latin typeface="Verdana" pitchFamily="34" charset="0"/>
              </a:rPr>
              <a:t>directive</a:t>
            </a:r>
            <a:r>
              <a:rPr lang="nl-NL" altLang="nl-NL" sz="1800" b="1" dirty="0" smtClean="0">
                <a:latin typeface="Verdana" pitchFamily="34" charset="0"/>
              </a:rPr>
              <a:t>; Espoo </a:t>
            </a:r>
            <a:r>
              <a:rPr lang="nl-NL" altLang="nl-NL" sz="1800" b="1" dirty="0" err="1" smtClean="0">
                <a:latin typeface="Verdana" pitchFamily="34" charset="0"/>
              </a:rPr>
              <a:t>convention</a:t>
            </a:r>
            <a:r>
              <a:rPr lang="nl-NL" altLang="nl-NL" sz="1800" dirty="0" smtClean="0">
                <a:latin typeface="Verdana" pitchFamily="34" charset="0"/>
              </a:rPr>
              <a:t>)</a:t>
            </a:r>
            <a:endParaRPr lang="nl-NL" altLang="nl-NL" sz="1800" dirty="0">
              <a:latin typeface="Verdana" pitchFamily="34" charset="0"/>
            </a:endParaRPr>
          </a:p>
        </p:txBody>
      </p:sp>
      <p:sp>
        <p:nvSpPr>
          <p:cNvPr id="16" name="Titel 1"/>
          <p:cNvSpPr txBox="1">
            <a:spLocks/>
          </p:cNvSpPr>
          <p:nvPr/>
        </p:nvSpPr>
        <p:spPr>
          <a:xfrm>
            <a:off x="457200" y="178941"/>
            <a:ext cx="8229600" cy="7354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dirty="0" err="1" smtClean="0">
                <a:solidFill>
                  <a:schemeClr val="bg1"/>
                </a:solidFill>
              </a:rPr>
              <a:t>Tiering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22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animBg="1" autoUpdateAnimBg="0"/>
      <p:bldP spid="84996" grpId="0" animBg="1" autoUpdateAnimBg="0"/>
      <p:bldP spid="84997" grpId="0" animBg="1" autoUpdateAnimBg="0"/>
      <p:bldP spid="84998" grpId="0" animBg="1" autoUpdateAnimBg="0"/>
      <p:bldP spid="84999" grpId="0" animBg="1"/>
      <p:bldP spid="85000" grpId="0" animBg="1"/>
      <p:bldP spid="85001" grpId="0" animBg="1"/>
      <p:bldP spid="85002" grpId="0" animBg="1" autoUpdateAnimBg="0"/>
      <p:bldP spid="85003" grpId="0" animBg="1" autoUpdateAnimBg="0"/>
      <p:bldP spid="85004" grpId="0" autoUpdateAnimBg="0"/>
      <p:bldP spid="85005" grpId="0" animBg="1"/>
      <p:bldP spid="85006" grpId="0" animBg="1"/>
      <p:bldP spid="8500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D9F91F8-467A-9544-BFE3-36F26AAE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88" y="1186481"/>
            <a:ext cx="8910084" cy="936625"/>
          </a:xfrm>
        </p:spPr>
        <p:txBody>
          <a:bodyPr/>
          <a:lstStyle/>
          <a:p>
            <a:pPr algn="ctr"/>
            <a:r>
              <a:rPr lang="es-ES" dirty="0" smtClean="0"/>
              <a:t>EU Directives apply to external actions</a:t>
            </a:r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6034F314-2296-0441-B9A0-DF67202BA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B88F7-18C3-2941-98CD-71B7F9BC40D0}" type="slidenum">
              <a:rPr lang="en-GB" smtClean="0">
                <a:solidFill>
                  <a:srgbClr val="000000"/>
                </a:solidFill>
              </a:rPr>
              <a:pPr/>
              <a:t>9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027">
            <a:extLst>
              <a:ext uri="{FF2B5EF4-FFF2-40B4-BE49-F238E27FC236}">
                <a16:creationId xmlns="" xmlns:a16="http://schemas.microsoft.com/office/drawing/2014/main" id="{6C187DAE-A58F-2B41-A875-EC00B7408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93" y="2123107"/>
            <a:ext cx="8598877" cy="340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Clr>
                <a:srgbClr val="C00000"/>
              </a:buClr>
            </a:pPr>
            <a:r>
              <a:rPr lang="en-US" i="0" u="sng" dirty="0" smtClean="0">
                <a:latin typeface="Verdana"/>
                <a:cs typeface="Verdana"/>
              </a:rPr>
              <a:t>Common Implementing Rules Art 2.6: </a:t>
            </a:r>
          </a:p>
          <a:p>
            <a:pPr marL="0" indent="0">
              <a:spcBef>
                <a:spcPct val="0"/>
              </a:spcBef>
              <a:spcAft>
                <a:spcPts val="1200"/>
              </a:spcAft>
              <a:buClr>
                <a:srgbClr val="C00000"/>
              </a:buClr>
              <a:buNone/>
            </a:pPr>
            <a:r>
              <a:rPr lang="en-US" sz="1400" i="0" dirty="0" smtClean="0">
                <a:latin typeface="Verdana"/>
                <a:cs typeface="Verdana"/>
              </a:rPr>
              <a:t>(</a:t>
            </a:r>
            <a:r>
              <a:rPr lang="en-US" sz="1400" dirty="0" smtClean="0">
                <a:latin typeface="Verdana"/>
                <a:cs typeface="Verdana"/>
              </a:rPr>
              <a:t>Regulation 236/2014 laying down common rules and procedures for the implementation of the Union’s instruments for financing external action</a:t>
            </a:r>
            <a:r>
              <a:rPr lang="en-US" sz="1400" i="0" dirty="0" smtClean="0">
                <a:latin typeface="Verdana"/>
                <a:cs typeface="Verdana"/>
              </a:rPr>
              <a:t>)</a:t>
            </a:r>
          </a:p>
          <a:p>
            <a:pPr>
              <a:spcBef>
                <a:spcPct val="0"/>
              </a:spcBef>
              <a:spcAft>
                <a:spcPts val="1200"/>
              </a:spcAft>
              <a:buClr>
                <a:srgbClr val="C00000"/>
              </a:buClr>
            </a:pPr>
            <a:r>
              <a:rPr lang="en-US" b="0" i="0" dirty="0" smtClean="0">
                <a:latin typeface="Verdana"/>
                <a:cs typeface="Verdana"/>
              </a:rPr>
              <a:t>Appropriate </a:t>
            </a:r>
            <a:r>
              <a:rPr lang="en-US" b="0" i="0" u="sng" dirty="0" smtClean="0">
                <a:latin typeface="Verdana"/>
                <a:cs typeface="Verdana"/>
              </a:rPr>
              <a:t>environmental screening</a:t>
            </a:r>
            <a:r>
              <a:rPr lang="en-US" b="0" i="0" dirty="0" smtClean="0">
                <a:latin typeface="Verdana"/>
                <a:cs typeface="Verdana"/>
              </a:rPr>
              <a:t>, including for climate change and biodiversity impacts, for EIA for environmentally sensitive </a:t>
            </a:r>
            <a:r>
              <a:rPr lang="en-US" b="0" i="0" u="sng" dirty="0" smtClean="0">
                <a:latin typeface="Verdana"/>
                <a:cs typeface="Verdana"/>
              </a:rPr>
              <a:t>projects</a:t>
            </a:r>
            <a:r>
              <a:rPr lang="en-US" b="0" i="0" dirty="0" smtClean="0">
                <a:latin typeface="Verdana"/>
                <a:cs typeface="Verdana"/>
              </a:rPr>
              <a:t>, in particular for major new infrastructure…</a:t>
            </a:r>
          </a:p>
          <a:p>
            <a:pPr>
              <a:spcBef>
                <a:spcPct val="0"/>
              </a:spcBef>
              <a:spcAft>
                <a:spcPts val="1200"/>
              </a:spcAft>
              <a:buClr>
                <a:srgbClr val="C00000"/>
              </a:buClr>
            </a:pPr>
            <a:r>
              <a:rPr lang="en-GB" i="0" dirty="0">
                <a:cs typeface="Verdana"/>
              </a:rPr>
              <a:t>Where relevant, strategic environmental assessments shall be used in the implementation of sectoral </a:t>
            </a:r>
            <a:r>
              <a:rPr lang="en-GB" i="0" dirty="0" smtClean="0">
                <a:cs typeface="Verdana"/>
              </a:rPr>
              <a:t>programmes.</a:t>
            </a:r>
            <a:endParaRPr lang="en-US" i="0" dirty="0">
              <a:latin typeface="Verdana"/>
              <a:cs typeface="Verdana"/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395288" y="329609"/>
            <a:ext cx="2800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 err="1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By</a:t>
            </a:r>
            <a:r>
              <a:rPr lang="nl-NL" sz="2800" b="1" dirty="0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 </a:t>
            </a:r>
            <a:r>
              <a:rPr lang="nl-NL" sz="2800" b="1" dirty="0" err="1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the</a:t>
            </a:r>
            <a:r>
              <a:rPr lang="nl-NL" sz="2800" b="1" dirty="0">
                <a:solidFill>
                  <a:schemeClr val="bg1"/>
                </a:solidFill>
                <a:latin typeface="+mj-lt"/>
                <a:ea typeface="+mj-ea"/>
                <a:cs typeface="ＭＳ Ｐゴシック" charset="0"/>
              </a:rPr>
              <a:t> way…</a:t>
            </a:r>
            <a:endParaRPr lang="en-GB" sz="2800" b="1" dirty="0">
              <a:solidFill>
                <a:schemeClr val="bg1"/>
              </a:solidFill>
              <a:latin typeface="+mj-lt"/>
              <a:ea typeface="+mj-ea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7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NEWSLIDENUMBER" val="False"/>
  <p:tag name="PREVIOUSNAME" val="C:\Users\Luke Buhl-Nielsen\Documents\Dad work\20151130 1730_Module 3 cycle of development actions nov2015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>
            <a:ln>
              <a:noFill/>
            </a:ln>
            <a:solidFill>
              <a:srgbClr val="0F549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>
            <a:ln>
              <a:noFill/>
            </a:ln>
            <a:solidFill>
              <a:srgbClr val="0F549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90777</TotalTime>
  <Words>1174</Words>
  <Application>Microsoft Office PowerPoint</Application>
  <PresentationFormat>Diavoorstelling (4:3)</PresentationFormat>
  <Paragraphs>185</Paragraphs>
  <Slides>24</Slides>
  <Notes>3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26" baseType="lpstr">
      <vt:lpstr>Slide_Master</vt:lpstr>
      <vt:lpstr>think-cell Slide</vt:lpstr>
      <vt:lpstr>Tools and examples:  Environmental Assessment at project and planning levels</vt:lpstr>
      <vt:lpstr>Env. Assessment = Information for decision-making</vt:lpstr>
      <vt:lpstr>Env. Assessment = Information for decision-making</vt:lpstr>
      <vt:lpstr>History of assessment questions</vt:lpstr>
      <vt:lpstr>SDG perspective: impact or opportunity ? </vt:lpstr>
      <vt:lpstr>Decision levels                 &amp; alternatives</vt:lpstr>
      <vt:lpstr>Move up from ESIA to SEA</vt:lpstr>
      <vt:lpstr>PowerPoint-presentatie</vt:lpstr>
      <vt:lpstr>EU Directives apply to external actions</vt:lpstr>
      <vt:lpstr>SEA can apply to Country ànd EU strategies</vt:lpstr>
      <vt:lpstr>Please…..  Think of the mitigation hierarchy !!!</vt:lpstr>
      <vt:lpstr>Influence during the process</vt:lpstr>
      <vt:lpstr>Two SEA examples</vt:lpstr>
      <vt:lpstr>Infrastructure and economic corridors in GMS</vt:lpstr>
      <vt:lpstr>Transboundary Biodiversity areas in GM Subregion</vt:lpstr>
      <vt:lpstr>North-South Economic Corridor (NSEC) </vt:lpstr>
      <vt:lpstr>PowerPoint-presentatie</vt:lpstr>
      <vt:lpstr>SEA for Infrastructure &amp; Economic Corridors</vt:lpstr>
      <vt:lpstr>Viet Nam power SEAs</vt:lpstr>
      <vt:lpstr>Process</vt:lpstr>
      <vt:lpstr>PowerPoint-presentatie</vt:lpstr>
      <vt:lpstr>Quang Nam province Hydropower Plan SEA (2008)</vt:lpstr>
      <vt:lpstr>Advantages of SEA</vt:lpstr>
      <vt:lpstr>More information: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ebn@pem.dk</dc:creator>
  <cp:lastModifiedBy>Roel Slootweg</cp:lastModifiedBy>
  <cp:revision>947</cp:revision>
  <cp:lastPrinted>2016-05-13T12:49:27Z</cp:lastPrinted>
  <dcterms:created xsi:type="dcterms:W3CDTF">2012-11-28T17:00:29Z</dcterms:created>
  <dcterms:modified xsi:type="dcterms:W3CDTF">2019-11-28T11:15:32Z</dcterms:modified>
</cp:coreProperties>
</file>