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448" r:id="rId2"/>
    <p:sldId id="609" r:id="rId3"/>
    <p:sldId id="610" r:id="rId4"/>
    <p:sldId id="616" r:id="rId5"/>
    <p:sldId id="611" r:id="rId6"/>
    <p:sldId id="612" r:id="rId7"/>
    <p:sldId id="613" r:id="rId8"/>
    <p:sldId id="614" r:id="rId9"/>
    <p:sldId id="615" r:id="rId10"/>
  </p:sldIdLst>
  <p:sldSz cx="9144000" cy="6858000" type="screen4x3"/>
  <p:notesSz cx="6858000" cy="9926638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" initials="e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0066FF"/>
    <a:srgbClr val="002A7E"/>
    <a:srgbClr val="2A53A6"/>
    <a:srgbClr val="FFCC99"/>
    <a:srgbClr val="CCECFF"/>
    <a:srgbClr val="CCFFCC"/>
    <a:srgbClr val="FFFFCC"/>
    <a:srgbClr val="FF99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72" autoAdjust="0"/>
    <p:restoredTop sz="91908" autoAdjust="0"/>
  </p:normalViewPr>
  <p:slideViewPr>
    <p:cSldViewPr snapToGrid="0" snapToObjects="1">
      <p:cViewPr>
        <p:scale>
          <a:sx n="77" d="100"/>
          <a:sy n="77" d="100"/>
        </p:scale>
        <p:origin x="-2604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E35DC-FCFC-0E46-B780-71F6D3139989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92019-1642-A84A-B0F5-501BB77F4EF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474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D0B00-ABF3-E743-BB16-B51AA2DCBA07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B61BA-BC8E-9343-8767-AC436442196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051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7738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61BA-BC8E-9343-8767-AC436442196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384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" y="981075"/>
            <a:ext cx="9180513" cy="5876925"/>
          </a:xfrm>
          <a:prstGeom prst="rect">
            <a:avLst/>
          </a:prstGeom>
          <a:solidFill>
            <a:srgbClr val="0F5494"/>
          </a:solidFill>
          <a:ln w="254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9" y="258781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18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/>
              <a:t>Title</a:t>
            </a:r>
            <a:endParaRPr lang="en-GB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56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/>
              <a:t>Subtitle</a:t>
            </a:r>
            <a:endParaRPr lang="en-GB" noProof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Verdana" charset="0"/>
              </a:defRPr>
            </a:lvl1pPr>
          </a:lstStyle>
          <a:p>
            <a:fld id="{A2FCDD82-3184-094C-8D62-2581BD1EC5E1}" type="slidenum">
              <a:rPr lang="en-GB">
                <a:solidFill>
                  <a:srgbClr val="FFFFFF"/>
                </a:solidFill>
              </a:rPr>
              <a:pPr/>
              <a:t>‹nr.›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015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B1BDE13-CE4B-1E4A-824A-2F4CD1A08A7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08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22" y="1339850"/>
            <a:ext cx="2071687" cy="46815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C9D70B72-3DE1-DC47-A1C8-323CD5B2C9CA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87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9B88F7-18C3-2941-98CD-71B7F9BC40D0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0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034DDA2-4E52-2A41-AADD-69C959DFE293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71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93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93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10F2EC-6B41-164F-856B-8F9321481A3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8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F2E421C-701B-7645-97E3-610B99339538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546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710B1A-C2E2-AE46-B2EB-9764A9CE1785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67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1C98BD0-6B2E-4240-8EC7-9F4FA3C6CCD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66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EB44F7C-27E9-0043-9A3C-A510B6A2FDF2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50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7E8CB21-4386-D346-BB82-F9BC5C91459A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52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314335283"/>
              </p:ext>
            </p:extLst>
          </p:nvPr>
        </p:nvGraphicFramePr>
        <p:xfrm>
          <a:off x="1589" y="1604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1" name="think-cell Slide" r:id="rId15" imgW="524" imgH="526" progId="TCLayout.ActiveDocument.1">
                  <p:embed/>
                </p:oleObj>
              </mc:Choice>
              <mc:Fallback>
                <p:oleObj name="think-cell Slide" r:id="rId15" imgW="524" imgH="52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9" y="1604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93"/>
            <a:ext cx="82296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/>
              <a:t>Second level</a:t>
            </a:r>
            <a:endParaRPr lang="en-GB"/>
          </a:p>
          <a:p>
            <a:pPr lvl="1"/>
            <a:r>
              <a:rPr lang="en-GB"/>
              <a:t>Third level</a:t>
            </a:r>
          </a:p>
          <a:p>
            <a:pPr lvl="2"/>
            <a:r>
              <a:rPr lang="en-GB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262441" y="6659581"/>
            <a:ext cx="611187" cy="198437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9" y="258781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93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ＭＳ Ｐゴシック" charset="0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0311" y="4633611"/>
            <a:ext cx="8532812" cy="1081087"/>
          </a:xfrm>
        </p:spPr>
        <p:txBody>
          <a:bodyPr/>
          <a:lstStyle/>
          <a:p>
            <a:pPr algn="ctr" eaLnBrk="1" hangingPunct="1"/>
            <a:r>
              <a:rPr lang="fr-BE" dirty="0" smtClean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Roel Slootweg</a:t>
            </a:r>
            <a:endParaRPr lang="fr-BE" dirty="0">
              <a:solidFill>
                <a:srgbClr val="FFFFFF"/>
              </a:solidFill>
              <a:latin typeface="Verdana" charset="0"/>
              <a:ea typeface="ＭＳ Ｐゴシック" charset="0"/>
            </a:endParaRPr>
          </a:p>
          <a:p>
            <a:pPr algn="ctr" eaLnBrk="1" hangingPunct="1"/>
            <a:r>
              <a:rPr lang="fr-BE" dirty="0" smtClean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Day 2; session 3</a:t>
            </a:r>
            <a:endParaRPr lang="en-GB" dirty="0">
              <a:latin typeface="Verdana" charset="0"/>
              <a:ea typeface="ＭＳ Ｐゴシック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2164931"/>
            <a:ext cx="6172200" cy="790575"/>
          </a:xfrm>
        </p:spPr>
        <p:txBody>
          <a:bodyPr/>
          <a:lstStyle/>
          <a:p>
            <a:pPr marL="0" indent="1588" algn="ctr" eaLnBrk="1" hangingPunct="1"/>
            <a:r>
              <a:rPr lang="en-GB" sz="3200" dirty="0" smtClean="0">
                <a:latin typeface="Verdana" charset="0"/>
                <a:ea typeface="ＭＳ Ｐゴシック" charset="0"/>
              </a:rPr>
              <a:t>Introduction to group discussion</a:t>
            </a:r>
            <a:endParaRPr lang="en-GB" sz="3600" dirty="0">
              <a:latin typeface="Verdan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practice in ESIA</a:t>
            </a:r>
            <a:r>
              <a:rPr lang="nl-NL" dirty="0" smtClean="0"/>
              <a:t>: </a:t>
            </a:r>
            <a:r>
              <a:rPr lang="nl-NL" dirty="0" smtClean="0"/>
              <a:t>“do no </a:t>
            </a:r>
            <a:r>
              <a:rPr lang="nl-NL" dirty="0" err="1" smtClean="0"/>
              <a:t>harm</a:t>
            </a:r>
            <a:r>
              <a:rPr lang="nl-NL" dirty="0" smtClean="0"/>
              <a:t>”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0" lvl="1"/>
            <a:r>
              <a:rPr lang="en-US" b="0" dirty="0" smtClean="0"/>
              <a:t>ESIA focus on “</a:t>
            </a:r>
            <a:r>
              <a:rPr lang="en-US" b="0" i="1" dirty="0" smtClean="0"/>
              <a:t>do no harm</a:t>
            </a:r>
            <a:r>
              <a:rPr lang="en-US" b="0" dirty="0" smtClean="0"/>
              <a:t>” to environment</a:t>
            </a:r>
          </a:p>
          <a:p>
            <a:pPr marL="1143000" lvl="1"/>
            <a:r>
              <a:rPr lang="en-US" b="0" dirty="0" smtClean="0"/>
              <a:t>Often mitigation / compensation only (late!)</a:t>
            </a:r>
          </a:p>
          <a:p>
            <a:pPr marL="1143000" lvl="1"/>
            <a:r>
              <a:rPr lang="en-US" b="0" dirty="0" smtClean="0"/>
              <a:t>Avoidance through alternative design often weak</a:t>
            </a:r>
          </a:p>
          <a:p>
            <a:pPr marL="1143000" lvl="1"/>
            <a:r>
              <a:rPr lang="en-US" b="0" dirty="0" smtClean="0"/>
              <a:t>Biodiversity </a:t>
            </a:r>
            <a:r>
              <a:rPr lang="en-US" b="0" dirty="0" smtClean="0"/>
              <a:t>usually limited to protected </a:t>
            </a:r>
            <a:r>
              <a:rPr lang="en-US" b="0" dirty="0" smtClean="0"/>
              <a:t>nature; limited attention to ecosystem services </a:t>
            </a:r>
          </a:p>
          <a:p>
            <a:pPr marL="1143000" lvl="1"/>
            <a:r>
              <a:rPr lang="en-US" b="0" dirty="0" smtClean="0"/>
              <a:t>Climate </a:t>
            </a:r>
            <a:r>
              <a:rPr lang="en-US" b="0" dirty="0"/>
              <a:t>change </a:t>
            </a:r>
            <a:r>
              <a:rPr lang="en-US" b="0" dirty="0" smtClean="0"/>
              <a:t>getting increased attention</a:t>
            </a:r>
            <a:endParaRPr lang="en-US" b="0" dirty="0"/>
          </a:p>
          <a:p>
            <a:pPr marL="1143000" lvl="1"/>
            <a:endParaRPr lang="en-US" b="0" dirty="0" smtClean="0"/>
          </a:p>
          <a:p>
            <a:pPr marL="0" indent="0">
              <a:buNone/>
            </a:pPr>
            <a:r>
              <a:rPr lang="en-US" b="1" i="0" dirty="0" smtClean="0"/>
              <a:t>Present </a:t>
            </a:r>
            <a:r>
              <a:rPr lang="en-US" b="1" i="0" dirty="0" smtClean="0"/>
              <a:t>practices </a:t>
            </a:r>
            <a:r>
              <a:rPr lang="en-US" b="1" i="0" dirty="0" smtClean="0"/>
              <a:t>present </a:t>
            </a:r>
            <a:r>
              <a:rPr lang="en-US" b="1" i="0" dirty="0"/>
              <a:t>challenges in implementing environmental </a:t>
            </a:r>
            <a:r>
              <a:rPr lang="en-US" b="1" i="0" dirty="0" smtClean="0"/>
              <a:t>safeguards</a:t>
            </a:r>
            <a:endParaRPr lang="en-US" b="1" i="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061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 </a:t>
            </a:r>
            <a:r>
              <a:rPr lang="nl-NL" dirty="0" err="1" smtClean="0"/>
              <a:t>need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“do </a:t>
            </a:r>
            <a:r>
              <a:rPr lang="nl-NL" dirty="0" err="1" smtClean="0"/>
              <a:t>good</a:t>
            </a:r>
            <a:r>
              <a:rPr lang="nl-NL" dirty="0" smtClean="0"/>
              <a:t>”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/>
            <a:r>
              <a:rPr lang="en-US" b="0" dirty="0" smtClean="0"/>
              <a:t>IPBES (biodiversity), IPCC (climate), </a:t>
            </a:r>
            <a:r>
              <a:rPr lang="en-US" b="0" dirty="0" smtClean="0"/>
              <a:t>UNCCD </a:t>
            </a:r>
            <a:r>
              <a:rPr lang="en-US" b="0" dirty="0" smtClean="0"/>
              <a:t>(land degradation) reports </a:t>
            </a:r>
            <a:r>
              <a:rPr lang="en-US" b="0" dirty="0" smtClean="0"/>
              <a:t>show business as usual is not enough</a:t>
            </a:r>
          </a:p>
          <a:p>
            <a:pPr lvl="1"/>
            <a:r>
              <a:rPr lang="en-US" b="0" dirty="0" smtClean="0"/>
              <a:t>The focus must be on “do good” for the environment to reach a transition to a sustainable and circular economy.</a:t>
            </a:r>
          </a:p>
          <a:p>
            <a:pPr lvl="1"/>
            <a:r>
              <a:rPr lang="en-US" b="0" dirty="0" smtClean="0"/>
              <a:t>‘</a:t>
            </a:r>
            <a:r>
              <a:rPr lang="en-US" b="0" i="1" dirty="0" smtClean="0"/>
              <a:t>We are the first generation to experience climate change and the last that can do something about it</a:t>
            </a:r>
            <a:r>
              <a:rPr lang="en-US" b="0" i="1" dirty="0" smtClean="0"/>
              <a:t>.</a:t>
            </a:r>
            <a:r>
              <a:rPr lang="en-US" b="0" dirty="0" smtClean="0"/>
              <a:t>’ </a:t>
            </a:r>
            <a:endParaRPr lang="en-US" b="0" dirty="0" smtClean="0"/>
          </a:p>
          <a:p>
            <a:pPr marL="57150" indent="0">
              <a:buNone/>
            </a:pPr>
            <a:endParaRPr lang="en-US" dirty="0" smtClean="0"/>
          </a:p>
          <a:p>
            <a:pPr marL="57150" indent="0">
              <a:buNone/>
            </a:pPr>
            <a:r>
              <a:rPr lang="en-US" b="1" i="0" dirty="0" smtClean="0"/>
              <a:t>To </a:t>
            </a:r>
            <a:r>
              <a:rPr lang="en-US" b="1" i="0" dirty="0"/>
              <a:t>keep the planet </a:t>
            </a:r>
            <a:r>
              <a:rPr lang="en-US" b="1" i="0" dirty="0" smtClean="0"/>
              <a:t>livable, </a:t>
            </a:r>
            <a:r>
              <a:rPr lang="en-US" b="1" i="0" dirty="0"/>
              <a:t>infrastructure activities have to aim at </a:t>
            </a:r>
            <a:r>
              <a:rPr lang="en-US" b="1" i="0" dirty="0" smtClean="0"/>
              <a:t>environmental improvement</a:t>
            </a:r>
            <a:endParaRPr lang="en-US" b="1" i="0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4238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8" y="1549919"/>
            <a:ext cx="8229600" cy="760799"/>
          </a:xfrm>
        </p:spPr>
        <p:txBody>
          <a:bodyPr/>
          <a:lstStyle/>
          <a:p>
            <a:r>
              <a:rPr lang="en-GB" dirty="0" smtClean="0"/>
              <a:t>Direction is right but OECD says </a:t>
            </a:r>
            <a:r>
              <a:rPr lang="en-GB" b="0" dirty="0" smtClean="0"/>
              <a:t>(last Wednesday) </a:t>
            </a:r>
            <a:r>
              <a:rPr lang="en-GB" dirty="0" smtClean="0"/>
              <a:t>it is not fast enough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4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381168"/>
            <a:ext cx="5452980" cy="273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186" y="3432020"/>
            <a:ext cx="5954412" cy="3050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410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400" dirty="0" err="1" smtClean="0"/>
              <a:t>Theme</a:t>
            </a:r>
            <a:r>
              <a:rPr lang="nl-NL" sz="2400" dirty="0" smtClean="0"/>
              <a:t> 1: </a:t>
            </a:r>
            <a:r>
              <a:rPr lang="nl-NL" sz="2400" dirty="0" err="1" smtClean="0"/>
              <a:t>Projects</a:t>
            </a:r>
            <a:r>
              <a:rPr lang="nl-NL" sz="2400" dirty="0" smtClean="0"/>
              <a:t> - </a:t>
            </a:r>
            <a:r>
              <a:rPr lang="en-GB" sz="2400" dirty="0" smtClean="0"/>
              <a:t>How </a:t>
            </a:r>
            <a:r>
              <a:rPr lang="en-GB" sz="2400" dirty="0"/>
              <a:t>to green “traditional” projects (including blended finance</a:t>
            </a:r>
            <a:r>
              <a:rPr lang="en-GB" sz="2400" dirty="0" smtClean="0"/>
              <a:t>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i="0" dirty="0" smtClean="0"/>
              <a:t>‘Green’ infrastructure projects ask for integration of environmental </a:t>
            </a:r>
            <a:r>
              <a:rPr lang="en-US" i="0" dirty="0"/>
              <a:t>objectives </a:t>
            </a:r>
            <a:r>
              <a:rPr lang="en-US" i="0" dirty="0" smtClean="0"/>
              <a:t>from the onset in </a:t>
            </a:r>
            <a:r>
              <a:rPr lang="en-US" i="0" dirty="0"/>
              <a:t>project </a:t>
            </a:r>
            <a:r>
              <a:rPr lang="en-US" i="0" dirty="0" smtClean="0"/>
              <a:t>design: </a:t>
            </a:r>
            <a:endParaRPr lang="en-US" i="0" dirty="0"/>
          </a:p>
          <a:p>
            <a:pPr lvl="1"/>
            <a:r>
              <a:rPr lang="en-US" b="0" dirty="0"/>
              <a:t>climate </a:t>
            </a:r>
            <a:r>
              <a:rPr lang="en-US" b="0" dirty="0" smtClean="0"/>
              <a:t>neutrality,</a:t>
            </a:r>
          </a:p>
          <a:p>
            <a:pPr lvl="1"/>
            <a:r>
              <a:rPr lang="en-US" b="0" dirty="0" smtClean="0"/>
              <a:t>circular economy,</a:t>
            </a:r>
          </a:p>
          <a:p>
            <a:pPr lvl="1"/>
            <a:r>
              <a:rPr lang="en-US" b="0" dirty="0" smtClean="0"/>
              <a:t>zero-pollution</a:t>
            </a:r>
            <a:r>
              <a:rPr lang="en-US" b="0" dirty="0"/>
              <a:t>, </a:t>
            </a:r>
            <a:endParaRPr lang="en-US" b="0" dirty="0" smtClean="0"/>
          </a:p>
          <a:p>
            <a:pPr lvl="1"/>
            <a:r>
              <a:rPr lang="en-US" b="0" dirty="0" smtClean="0"/>
              <a:t>conservation </a:t>
            </a:r>
            <a:r>
              <a:rPr lang="en-US" b="0" dirty="0"/>
              <a:t>and sustainable use of </a:t>
            </a:r>
            <a:r>
              <a:rPr lang="en-US" b="0" dirty="0" smtClean="0"/>
              <a:t>biodiversity.</a:t>
            </a:r>
            <a:endParaRPr lang="en-US" b="0" dirty="0"/>
          </a:p>
          <a:p>
            <a:pPr marL="57150" indent="0">
              <a:buNone/>
            </a:pPr>
            <a:endParaRPr lang="en-US" dirty="0" smtClean="0"/>
          </a:p>
          <a:p>
            <a:pPr marL="57150" indent="0">
              <a:buNone/>
            </a:pPr>
            <a:r>
              <a:rPr lang="en-US" b="1" i="0" dirty="0" smtClean="0"/>
              <a:t>How to move </a:t>
            </a:r>
            <a:r>
              <a:rPr lang="en-US" b="1" i="0" dirty="0"/>
              <a:t>from re-active assessment of </a:t>
            </a:r>
            <a:r>
              <a:rPr lang="en-US" b="1" i="0" dirty="0" smtClean="0"/>
              <a:t>impacts to </a:t>
            </a:r>
            <a:r>
              <a:rPr lang="en-US" b="1" i="0" dirty="0"/>
              <a:t>pro-active identification of opportunities to integrate environmental objectives into all </a:t>
            </a:r>
            <a:r>
              <a:rPr lang="en-US" b="1" i="0" dirty="0" smtClean="0"/>
              <a:t>actions ?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4495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7" y="1339850"/>
            <a:ext cx="8439793" cy="936625"/>
          </a:xfrm>
        </p:spPr>
        <p:txBody>
          <a:bodyPr/>
          <a:lstStyle/>
          <a:p>
            <a:r>
              <a:rPr lang="nl-NL" sz="2400" dirty="0" err="1" smtClean="0"/>
              <a:t>Theme</a:t>
            </a:r>
            <a:r>
              <a:rPr lang="nl-NL" sz="2400" dirty="0" smtClean="0"/>
              <a:t> 2: Policy – </a:t>
            </a:r>
            <a:r>
              <a:rPr lang="en-GB" sz="2400" dirty="0" smtClean="0"/>
              <a:t>Upstreaming of environment at </a:t>
            </a:r>
            <a:r>
              <a:rPr lang="en-GB" sz="2400" dirty="0"/>
              <a:t>policy and planning </a:t>
            </a:r>
            <a:r>
              <a:rPr lang="en-GB" sz="2400" dirty="0" smtClean="0"/>
              <a:t>levels</a:t>
            </a:r>
            <a:endParaRPr lang="nl-NL" sz="2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0" lvl="1"/>
            <a:r>
              <a:rPr lang="en-US" b="0" dirty="0"/>
              <a:t>Being pro-active </a:t>
            </a:r>
            <a:r>
              <a:rPr lang="en-US" b="0" dirty="0" smtClean="0"/>
              <a:t>implies </a:t>
            </a:r>
            <a:r>
              <a:rPr lang="en-US" b="0" dirty="0"/>
              <a:t>more ‘strategic’ </a:t>
            </a:r>
            <a:r>
              <a:rPr lang="en-US" b="0" dirty="0" smtClean="0"/>
              <a:t>thinking</a:t>
            </a:r>
          </a:p>
          <a:p>
            <a:pPr marL="1143000" lvl="1"/>
            <a:r>
              <a:rPr lang="en-US" b="0" dirty="0" smtClean="0"/>
              <a:t>Introduce environment early in the policy cycle, in-country </a:t>
            </a:r>
            <a:r>
              <a:rPr lang="en-US" b="0" dirty="0" err="1" smtClean="0"/>
              <a:t>ànd</a:t>
            </a:r>
            <a:r>
              <a:rPr lang="en-US" b="0" dirty="0" smtClean="0"/>
              <a:t> in-house</a:t>
            </a:r>
          </a:p>
          <a:p>
            <a:pPr marL="1143000" lvl="1"/>
            <a:r>
              <a:rPr lang="en-US" b="0" dirty="0" smtClean="0"/>
              <a:t>Inform policies on opportunities and constraints for development, based on SDGs</a:t>
            </a:r>
          </a:p>
          <a:p>
            <a:pPr marL="1143000" lvl="1"/>
            <a:r>
              <a:rPr lang="en-US" b="0" dirty="0" smtClean="0"/>
              <a:t>Use SEA where relevant</a:t>
            </a:r>
          </a:p>
          <a:p>
            <a:pPr marL="57150" indent="0">
              <a:buNone/>
            </a:pPr>
            <a:endParaRPr lang="en-US" dirty="0" smtClean="0"/>
          </a:p>
          <a:p>
            <a:pPr marL="57150" indent="0">
              <a:buNone/>
            </a:pPr>
            <a:r>
              <a:rPr lang="en-US" b="1" i="0" dirty="0" smtClean="0"/>
              <a:t>How to integrate environment pro-actively in policies and planning ? Is SEA optimally used? </a:t>
            </a:r>
            <a:endParaRPr lang="en-US" i="0" dirty="0" smtClean="0"/>
          </a:p>
        </p:txBody>
      </p:sp>
    </p:spTree>
    <p:extLst>
      <p:ext uri="{BB962C8B-B14F-4D97-AF65-F5344CB8AC3E}">
        <p14:creationId xmlns:p14="http://schemas.microsoft.com/office/powerpoint/2010/main" val="6891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Theme</a:t>
            </a:r>
            <a:r>
              <a:rPr lang="nl-NL" dirty="0" smtClean="0"/>
              <a:t> 3: </a:t>
            </a:r>
            <a:r>
              <a:rPr lang="nl-NL" dirty="0" err="1" smtClean="0"/>
              <a:t>Sustainable</a:t>
            </a:r>
            <a:r>
              <a:rPr lang="nl-NL" dirty="0" smtClean="0"/>
              <a:t> </a:t>
            </a:r>
            <a:r>
              <a:rPr lang="nl-NL" dirty="0" err="1" smtClean="0"/>
              <a:t>finance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US" b="0" dirty="0" smtClean="0"/>
              <a:t>Government is responsible for spatial and sector planning</a:t>
            </a:r>
          </a:p>
          <a:p>
            <a:pPr lvl="1"/>
            <a:r>
              <a:rPr lang="en-US" b="0" dirty="0" smtClean="0"/>
              <a:t>Private sector is fundamental at project level</a:t>
            </a:r>
          </a:p>
          <a:p>
            <a:pPr lvl="1"/>
            <a:r>
              <a:rPr lang="en-US" b="0" dirty="0" smtClean="0"/>
              <a:t>Make green finance available</a:t>
            </a:r>
          </a:p>
          <a:p>
            <a:pPr lvl="1"/>
            <a:r>
              <a:rPr lang="en-GB" b="0" dirty="0"/>
              <a:t>‘</a:t>
            </a:r>
            <a:r>
              <a:rPr lang="en-GB" b="0" i="1" dirty="0"/>
              <a:t>Use it or lose it</a:t>
            </a:r>
            <a:r>
              <a:rPr lang="en-GB" b="0" dirty="0" smtClean="0"/>
              <a:t>’:  $ 90 </a:t>
            </a:r>
            <a:r>
              <a:rPr lang="en-GB" b="0" dirty="0"/>
              <a:t>trillion </a:t>
            </a:r>
            <a:r>
              <a:rPr lang="en-GB" b="0" dirty="0" smtClean="0"/>
              <a:t>in infrastructure (2030) provides enormous opportunities for greening</a:t>
            </a:r>
            <a:endParaRPr lang="en-US" b="0" dirty="0" smtClean="0"/>
          </a:p>
          <a:p>
            <a:pPr marL="457200" lvl="1" indent="0">
              <a:buNone/>
            </a:pPr>
            <a:endParaRPr lang="en-US" b="0" dirty="0" smtClean="0"/>
          </a:p>
          <a:p>
            <a:pPr marL="57150"/>
            <a:r>
              <a:rPr lang="en-US" b="1" i="0" dirty="0" smtClean="0"/>
              <a:t>How to </a:t>
            </a:r>
            <a:r>
              <a:rPr lang="en-GB" b="1" i="0" dirty="0" smtClean="0"/>
              <a:t>shift </a:t>
            </a:r>
            <a:r>
              <a:rPr lang="en-GB" b="1" i="0" dirty="0"/>
              <a:t>financial flows (both public and private) towards low-emissions sustainable development</a:t>
            </a:r>
            <a:r>
              <a:rPr lang="en-US" b="1" i="0" dirty="0" smtClean="0"/>
              <a:t> ? </a:t>
            </a:r>
            <a:endParaRPr lang="en-US" i="0" dirty="0" smtClean="0"/>
          </a:p>
        </p:txBody>
      </p:sp>
    </p:spTree>
    <p:extLst>
      <p:ext uri="{BB962C8B-B14F-4D97-AF65-F5344CB8AC3E}">
        <p14:creationId xmlns:p14="http://schemas.microsoft.com/office/powerpoint/2010/main" val="382512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7" y="1339850"/>
            <a:ext cx="8378009" cy="936625"/>
          </a:xfrm>
        </p:spPr>
        <p:txBody>
          <a:bodyPr/>
          <a:lstStyle/>
          <a:p>
            <a:r>
              <a:rPr lang="nl-NL" sz="2400" dirty="0" smtClean="0"/>
              <a:t>Group </a:t>
            </a:r>
            <a:r>
              <a:rPr lang="nl-NL" sz="2400" dirty="0" err="1" smtClean="0"/>
              <a:t>work</a:t>
            </a:r>
            <a:r>
              <a:rPr lang="nl-NL" sz="2400" dirty="0" smtClean="0"/>
              <a:t>: </a:t>
            </a:r>
            <a:br>
              <a:rPr lang="nl-NL" sz="2400" dirty="0" smtClean="0"/>
            </a:br>
            <a:r>
              <a:rPr lang="nl-NL" sz="2400" dirty="0" smtClean="0"/>
              <a:t>3 different </a:t>
            </a:r>
            <a:r>
              <a:rPr lang="nl-NL" sz="2400" dirty="0" err="1" smtClean="0"/>
              <a:t>themes</a:t>
            </a:r>
            <a:r>
              <a:rPr lang="nl-NL" sz="2400" dirty="0" smtClean="0"/>
              <a:t> – 4 common </a:t>
            </a:r>
            <a:r>
              <a:rPr lang="nl-NL" sz="2400" dirty="0" err="1" smtClean="0"/>
              <a:t>questions</a:t>
            </a:r>
            <a:endParaRPr lang="nl-NL" sz="2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573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GB" b="0" dirty="0" smtClean="0"/>
              <a:t>Opportunities for greening ?</a:t>
            </a:r>
          </a:p>
          <a:p>
            <a:pPr marL="12573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GB" b="0" dirty="0" smtClean="0"/>
              <a:t>Obstacles;  </a:t>
            </a:r>
            <a:r>
              <a:rPr lang="en-GB" b="0" dirty="0"/>
              <a:t>how can these possibly be solved ? </a:t>
            </a:r>
            <a:endParaRPr lang="en-GB" b="0" dirty="0" smtClean="0"/>
          </a:p>
          <a:p>
            <a:pPr marL="12573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GB" b="0" dirty="0" smtClean="0"/>
              <a:t>What </a:t>
            </a:r>
            <a:r>
              <a:rPr lang="en-GB" b="0" dirty="0"/>
              <a:t>kind of support would be useful to allow partner countries to green their projects?</a:t>
            </a:r>
            <a:endParaRPr lang="en-GB" b="0" dirty="0" smtClean="0"/>
          </a:p>
          <a:p>
            <a:pPr marL="12573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GB" b="0" dirty="0" smtClean="0"/>
              <a:t>Good practice examples </a:t>
            </a:r>
            <a:r>
              <a:rPr lang="en-GB" b="0" dirty="0"/>
              <a:t>of </a:t>
            </a:r>
            <a:r>
              <a:rPr lang="en-GB" b="0" dirty="0" smtClean="0"/>
              <a:t>greening ? </a:t>
            </a:r>
            <a:endParaRPr lang="en-GB" b="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1060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 </a:t>
            </a:r>
            <a:r>
              <a:rPr lang="nl-NL" dirty="0" err="1" smtClean="0"/>
              <a:t>Themes</a:t>
            </a:r>
            <a:r>
              <a:rPr lang="nl-NL" dirty="0" smtClean="0"/>
              <a:t>: 2 x 3 </a:t>
            </a:r>
            <a:r>
              <a:rPr lang="nl-NL" dirty="0" err="1" smtClean="0"/>
              <a:t>groups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57300" lvl="1" indent="-457200">
              <a:buFont typeface="+mj-lt"/>
              <a:buAutoNum type="arabicPeriod"/>
            </a:pPr>
            <a:r>
              <a:rPr lang="nl-NL" dirty="0" smtClean="0"/>
              <a:t>Project</a:t>
            </a:r>
          </a:p>
          <a:p>
            <a:pPr marL="1257300" lvl="1" indent="-457200">
              <a:buFont typeface="+mj-lt"/>
              <a:buAutoNum type="arabicPeriod"/>
            </a:pPr>
            <a:r>
              <a:rPr lang="nl-NL" dirty="0" smtClean="0"/>
              <a:t>Policy</a:t>
            </a:r>
          </a:p>
          <a:p>
            <a:pPr marL="1257300" lvl="1" indent="-457200">
              <a:buFont typeface="+mj-lt"/>
              <a:buAutoNum type="arabicPeriod"/>
            </a:pPr>
            <a:r>
              <a:rPr lang="nl-NL" dirty="0" err="1" smtClean="0"/>
              <a:t>Sustainable</a:t>
            </a:r>
            <a:r>
              <a:rPr lang="nl-NL" dirty="0" smtClean="0"/>
              <a:t> </a:t>
            </a:r>
            <a:r>
              <a:rPr lang="nl-NL" dirty="0" err="1" smtClean="0"/>
              <a:t>finance</a:t>
            </a:r>
            <a:endParaRPr lang="en-GB" dirty="0" smtClean="0"/>
          </a:p>
          <a:p>
            <a:pPr marL="1257300" lvl="1" indent="-457200">
              <a:buFont typeface="+mj-lt"/>
              <a:buAutoNum type="arabicPeriod"/>
            </a:pPr>
            <a:endParaRPr lang="nl-NL" dirty="0"/>
          </a:p>
          <a:p>
            <a:pPr marL="1143000" lvl="1"/>
            <a:r>
              <a:rPr lang="nl-NL" dirty="0" err="1" smtClean="0"/>
              <a:t>Each</a:t>
            </a:r>
            <a:r>
              <a:rPr lang="nl-NL" dirty="0" smtClean="0"/>
              <a:t> </a:t>
            </a:r>
            <a:r>
              <a:rPr lang="nl-NL" dirty="0" err="1" smtClean="0"/>
              <a:t>group</a:t>
            </a:r>
            <a:r>
              <a:rPr lang="nl-NL" dirty="0" smtClean="0"/>
              <a:t> </a:t>
            </a:r>
            <a:r>
              <a:rPr lang="nl-NL" dirty="0" err="1" smtClean="0"/>
              <a:t>appoints</a:t>
            </a:r>
            <a:r>
              <a:rPr lang="nl-NL" dirty="0" smtClean="0"/>
              <a:t> a reporter</a:t>
            </a:r>
          </a:p>
          <a:p>
            <a:pPr marL="1143000" lvl="1"/>
            <a:r>
              <a:rPr lang="nl-NL" dirty="0" smtClean="0"/>
              <a:t>50 Minutes </a:t>
            </a:r>
            <a:r>
              <a:rPr lang="nl-NL" dirty="0" err="1" smtClean="0"/>
              <a:t>discussion</a:t>
            </a:r>
            <a:endParaRPr lang="nl-NL" dirty="0" smtClean="0"/>
          </a:p>
          <a:p>
            <a:pPr marL="1143000" lvl="1"/>
            <a:r>
              <a:rPr lang="nl-NL" dirty="0" smtClean="0"/>
              <a:t>C2, C5, C6 </a:t>
            </a:r>
            <a:r>
              <a:rPr lang="nl-NL" dirty="0" err="1" smtClean="0"/>
              <a:t>staff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speakers </a:t>
            </a:r>
            <a:r>
              <a:rPr lang="nl-NL" dirty="0" err="1" smtClean="0"/>
              <a:t>join</a:t>
            </a:r>
            <a:endParaRPr lang="nl-NL" dirty="0" smtClean="0"/>
          </a:p>
          <a:p>
            <a:pPr marL="1143000" lvl="1"/>
            <a:r>
              <a:rPr lang="nl-NL" dirty="0" smtClean="0"/>
              <a:t>10 minutes: reporters </a:t>
            </a:r>
            <a:r>
              <a:rPr lang="nl-NL" dirty="0" err="1" smtClean="0"/>
              <a:t>prepare</a:t>
            </a:r>
            <a:r>
              <a:rPr lang="nl-NL" dirty="0" smtClean="0"/>
              <a:t> joint </a:t>
            </a:r>
            <a:r>
              <a:rPr lang="nl-NL" dirty="0" err="1" smtClean="0"/>
              <a:t>ppt</a:t>
            </a:r>
            <a:r>
              <a:rPr lang="nl-NL" dirty="0" smtClean="0"/>
              <a:t> per </a:t>
            </a:r>
            <a:r>
              <a:rPr lang="nl-NL" dirty="0" err="1" smtClean="0"/>
              <a:t>theme</a:t>
            </a:r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7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NEWSLIDENUMBER" val="False"/>
  <p:tag name="PREVIOUSNAME" val="C:\Users\Luke Buhl-Nielsen\Documents\Dad work\20151130 1730_Module 3 cycle of development actions nov2015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>
            <a:ln>
              <a:noFill/>
            </a:ln>
            <a:solidFill>
              <a:srgbClr val="0F549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>
            <a:ln>
              <a:noFill/>
            </a:ln>
            <a:solidFill>
              <a:srgbClr val="0F549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90447</TotalTime>
  <Words>441</Words>
  <Application>Microsoft Office PowerPoint</Application>
  <PresentationFormat>Diavoorstelling (4:3)</PresentationFormat>
  <Paragraphs>56</Paragraphs>
  <Slides>9</Slides>
  <Notes>1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1" baseType="lpstr">
      <vt:lpstr>Slide_Master</vt:lpstr>
      <vt:lpstr>think-cell Slide</vt:lpstr>
      <vt:lpstr>Introduction to group discussion</vt:lpstr>
      <vt:lpstr>Global practice in ESIA: “do no harm”</vt:lpstr>
      <vt:lpstr>We need to “do good” </vt:lpstr>
      <vt:lpstr>Direction is right but OECD says (last Wednesday) it is not fast enough </vt:lpstr>
      <vt:lpstr>Theme 1: Projects - How to green “traditional” projects (including blended finance)</vt:lpstr>
      <vt:lpstr>Theme 2: Policy – Upstreaming of environment at policy and planning levels</vt:lpstr>
      <vt:lpstr>Theme 3: Sustainable finance</vt:lpstr>
      <vt:lpstr>Group work:  3 different themes – 4 common questions</vt:lpstr>
      <vt:lpstr>3 Themes: 2 x 3 groups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ebn@pem.dk</dc:creator>
  <cp:lastModifiedBy>Roel Slootweg</cp:lastModifiedBy>
  <cp:revision>906</cp:revision>
  <cp:lastPrinted>2016-05-13T12:49:27Z</cp:lastPrinted>
  <dcterms:created xsi:type="dcterms:W3CDTF">2012-11-28T17:00:29Z</dcterms:created>
  <dcterms:modified xsi:type="dcterms:W3CDTF">2019-11-28T12:26:12Z</dcterms:modified>
</cp:coreProperties>
</file>