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  <p:sldId id="263" r:id="rId10"/>
    <p:sldId id="302" r:id="rId11"/>
    <p:sldId id="303" r:id="rId12"/>
    <p:sldId id="304" r:id="rId13"/>
    <p:sldId id="261" r:id="rId14"/>
    <p:sldId id="262" r:id="rId15"/>
    <p:sldId id="264" r:id="rId16"/>
    <p:sldId id="265" r:id="rId17"/>
    <p:sldId id="266" r:id="rId18"/>
    <p:sldId id="269" r:id="rId19"/>
    <p:sldId id="270" r:id="rId20"/>
    <p:sldId id="271" r:id="rId21"/>
    <p:sldId id="272" r:id="rId22"/>
    <p:sldId id="280" r:id="rId23"/>
    <p:sldId id="273" r:id="rId24"/>
    <p:sldId id="274" r:id="rId25"/>
    <p:sldId id="278" r:id="rId26"/>
    <p:sldId id="281" r:id="rId27"/>
    <p:sldId id="279" r:id="rId28"/>
    <p:sldId id="275" r:id="rId29"/>
    <p:sldId id="276" r:id="rId30"/>
    <p:sldId id="282" r:id="rId31"/>
    <p:sldId id="283" r:id="rId32"/>
    <p:sldId id="284" r:id="rId33"/>
    <p:sldId id="307" r:id="rId34"/>
    <p:sldId id="285" r:id="rId35"/>
    <p:sldId id="286" r:id="rId36"/>
    <p:sldId id="287" r:id="rId37"/>
    <p:sldId id="306" r:id="rId38"/>
    <p:sldId id="288" r:id="rId39"/>
    <p:sldId id="289" r:id="rId40"/>
    <p:sldId id="290" r:id="rId41"/>
    <p:sldId id="291" r:id="rId42"/>
    <p:sldId id="292" r:id="rId43"/>
    <p:sldId id="293" r:id="rId44"/>
    <p:sldId id="300" r:id="rId45"/>
    <p:sldId id="301" r:id="rId46"/>
  </p:sldIdLst>
  <p:sldSz cx="12192000" cy="6858000"/>
  <p:notesSz cx="6858000" cy="9144000"/>
  <p:embeddedFontLst>
    <p:embeddedFont>
      <p:font typeface="Calibri" panose="020F0502020204030204" pitchFamily="34" charset="0"/>
      <p:regular r:id="rId47"/>
      <p:bold r:id="rId48"/>
      <p:italic r:id="rId49"/>
      <p:boldItalic r:id="rId50"/>
    </p:embeddedFont>
    <p:embeddedFont>
      <p:font typeface="Nexa Heavy" panose="020B0604020202020204" charset="0"/>
      <p:bold r:id="rId51"/>
    </p:embeddedFont>
    <p:embeddedFont>
      <p:font typeface="Calibri Light" panose="020F0302020204030204" pitchFamily="34" charset="0"/>
      <p:regular r:id="rId52"/>
      <p:italic r:id="rId5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85B0"/>
    <a:srgbClr val="DA1E4D"/>
    <a:srgbClr val="4059A7"/>
    <a:srgbClr val="535B69"/>
    <a:srgbClr val="63C9D9"/>
    <a:srgbClr val="A31D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039AE0A-FCA4-4E05-A92C-8B2E35D8C6FE}" v="94" dt="2019-11-25T19:51:15.96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605"/>
    <p:restoredTop sz="94708"/>
  </p:normalViewPr>
  <p:slideViewPr>
    <p:cSldViewPr snapToGrid="0" snapToObjects="1">
      <p:cViewPr>
        <p:scale>
          <a:sx n="80" d="100"/>
          <a:sy n="80" d="100"/>
        </p:scale>
        <p:origin x="-84" y="-77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font" Target="fonts/font1.fntdata"/><Relationship Id="rId50" Type="http://schemas.openxmlformats.org/officeDocument/2006/relationships/font" Target="fonts/font4.fntdata"/><Relationship Id="rId55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54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font" Target="fonts/font7.fntdata"/><Relationship Id="rId58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font" Target="fonts/font3.fntdata"/><Relationship Id="rId57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font" Target="fonts/font6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font" Target="fonts/font2.fntdata"/><Relationship Id="rId56" Type="http://schemas.openxmlformats.org/officeDocument/2006/relationships/theme" Target="theme/theme1.xml"/><Relationship Id="rId8" Type="http://schemas.openxmlformats.org/officeDocument/2006/relationships/slide" Target="slides/slide4.xml"/><Relationship Id="rId51" Type="http://schemas.openxmlformats.org/officeDocument/2006/relationships/font" Target="fonts/font5.fntdata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ephane Hallegatte" userId="016017ae-d2b3-4c72-9b8a-da6354005dc0" providerId="ADAL" clId="{DFE3503B-6E11-4AC0-A232-743E93B8B62D}"/>
    <pc:docChg chg="delSld modSld sldOrd">
      <pc:chgData name="Stephane Hallegatte" userId="016017ae-d2b3-4c72-9b8a-da6354005dc0" providerId="ADAL" clId="{DFE3503B-6E11-4AC0-A232-743E93B8B62D}" dt="2019-11-25T19:51:15.962" v="97"/>
      <pc:docMkLst>
        <pc:docMk/>
      </pc:docMkLst>
      <pc:sldChg chg="modSp">
        <pc:chgData name="Stephane Hallegatte" userId="016017ae-d2b3-4c72-9b8a-da6354005dc0" providerId="ADAL" clId="{DFE3503B-6E11-4AC0-A232-743E93B8B62D}" dt="2019-11-18T18:35:19.422" v="4" actId="403"/>
        <pc:sldMkLst>
          <pc:docMk/>
          <pc:sldMk cId="2004148800" sldId="272"/>
        </pc:sldMkLst>
        <pc:spChg chg="mod">
          <ac:chgData name="Stephane Hallegatte" userId="016017ae-d2b3-4c72-9b8a-da6354005dc0" providerId="ADAL" clId="{DFE3503B-6E11-4AC0-A232-743E93B8B62D}" dt="2019-11-18T18:35:14.116" v="1" actId="1076"/>
          <ac:spMkLst>
            <pc:docMk/>
            <pc:sldMk cId="2004148800" sldId="272"/>
            <ac:spMk id="3" creationId="{7772107E-93F3-B04C-A3E9-F4E865D06755}"/>
          </ac:spMkLst>
        </pc:spChg>
        <pc:spChg chg="mod">
          <ac:chgData name="Stephane Hallegatte" userId="016017ae-d2b3-4c72-9b8a-da6354005dc0" providerId="ADAL" clId="{DFE3503B-6E11-4AC0-A232-743E93B8B62D}" dt="2019-11-18T18:35:19.422" v="4" actId="403"/>
          <ac:spMkLst>
            <pc:docMk/>
            <pc:sldMk cId="2004148800" sldId="272"/>
            <ac:spMk id="4" creationId="{F8803ABA-E066-DB4E-A418-912E0893EC5D}"/>
          </ac:spMkLst>
        </pc:spChg>
      </pc:sldChg>
      <pc:sldChg chg="modSp ord">
        <pc:chgData name="Stephane Hallegatte" userId="016017ae-d2b3-4c72-9b8a-da6354005dc0" providerId="ADAL" clId="{DFE3503B-6E11-4AC0-A232-743E93B8B62D}" dt="2019-11-19T17:09:56.928" v="81" actId="20577"/>
        <pc:sldMkLst>
          <pc:docMk/>
          <pc:sldMk cId="3941605413" sldId="275"/>
        </pc:sldMkLst>
        <pc:spChg chg="mod">
          <ac:chgData name="Stephane Hallegatte" userId="016017ae-d2b3-4c72-9b8a-da6354005dc0" providerId="ADAL" clId="{DFE3503B-6E11-4AC0-A232-743E93B8B62D}" dt="2019-11-19T17:09:56.928" v="81" actId="20577"/>
          <ac:spMkLst>
            <pc:docMk/>
            <pc:sldMk cId="3941605413" sldId="275"/>
            <ac:spMk id="2" creationId="{D9350298-EF88-E948-9514-EAD83A5651F5}"/>
          </ac:spMkLst>
        </pc:spChg>
      </pc:sldChg>
      <pc:sldChg chg="modSp ord modTransition">
        <pc:chgData name="Stephane Hallegatte" userId="016017ae-d2b3-4c72-9b8a-da6354005dc0" providerId="ADAL" clId="{DFE3503B-6E11-4AC0-A232-743E93B8B62D}" dt="2019-11-25T19:51:15.962" v="97"/>
        <pc:sldMkLst>
          <pc:docMk/>
          <pc:sldMk cId="327162650" sldId="276"/>
        </pc:sldMkLst>
        <pc:spChg chg="mod">
          <ac:chgData name="Stephane Hallegatte" userId="016017ae-d2b3-4c72-9b8a-da6354005dc0" providerId="ADAL" clId="{DFE3503B-6E11-4AC0-A232-743E93B8B62D}" dt="2019-11-19T17:11:56.003" v="88" actId="14100"/>
          <ac:spMkLst>
            <pc:docMk/>
            <pc:sldMk cId="327162650" sldId="276"/>
            <ac:spMk id="2" creationId="{D9350298-EF88-E948-9514-EAD83A5651F5}"/>
          </ac:spMkLst>
        </pc:spChg>
      </pc:sldChg>
      <pc:sldChg chg="modTransition">
        <pc:chgData name="Stephane Hallegatte" userId="016017ae-d2b3-4c72-9b8a-da6354005dc0" providerId="ADAL" clId="{DFE3503B-6E11-4AC0-A232-743E93B8B62D}" dt="2019-11-19T17:11:41.282" v="85"/>
        <pc:sldMkLst>
          <pc:docMk/>
          <pc:sldMk cId="3269218549" sldId="278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691AF7D-29A6-F843-BD6F-2D74F01C55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8B7B2373-651C-6C40-A4D2-B8C01CEB084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C349B41-D15E-E74B-9E65-B7EDBB4AC7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E9CFC-B555-FC47-871F-97C2EC8D00A2}" type="datetimeFigureOut">
              <a:rPr lang="en-US" smtClean="0"/>
              <a:t>11/28/2019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F0C356A-B61E-7B4A-BB3E-196AF7C602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FD153A2-0622-9B4B-AACC-FC8BD4F614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A6BA6-842B-9F4B-A657-04D46763B0D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5352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D61ACF2-7BE3-384D-B1E7-16DE2BE752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1B74F77F-17B2-6448-A0FD-552146782A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F7C9FDE-FD57-6B43-93C4-F05E478C49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E9CFC-B555-FC47-871F-97C2EC8D00A2}" type="datetimeFigureOut">
              <a:rPr lang="en-US" smtClean="0"/>
              <a:t>11/28/2019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FED420B-3650-0744-8688-C0880AD8BA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E002569-35EA-DB4F-A245-42DEF8DBDA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A6BA6-842B-9F4B-A657-04D46763B0D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44232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E90636AB-2050-8D44-BDAE-A349F9F0799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A9DF8AF4-94BE-314D-8FB8-63A38EBDE3C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0D04236-2918-E34D-A964-C1A41DAB36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E9CFC-B555-FC47-871F-97C2EC8D00A2}" type="datetimeFigureOut">
              <a:rPr lang="en-US" smtClean="0"/>
              <a:t>11/28/2019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B6E0C32-CFC2-924E-A56F-70389C4E7C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F19C808-3A6F-9147-A1CB-F9D1BF766A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A6BA6-842B-9F4B-A657-04D46763B0D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37391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F1393E7-83A8-D341-9954-564F674B02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F8FEA45-68E3-7445-A5B7-70F896B618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160DFE8-7D35-7C4D-A8F1-35C7E64ED5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E9CFC-B555-FC47-871F-97C2EC8D00A2}" type="datetimeFigureOut">
              <a:rPr lang="en-US" smtClean="0"/>
              <a:t>11/28/2019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1CFB53D-DBF9-E846-B166-BB5FD3F9AE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581CE88-2EC7-624C-B047-B9523F9FD5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A6BA6-842B-9F4B-A657-04D46763B0D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38491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98EE590-2F63-7E40-A1C4-8EA1045E34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92EA5F05-B971-DD47-8429-B4ED64F089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7CA5B07-84EC-E44A-89C9-5097C80A9F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E9CFC-B555-FC47-871F-97C2EC8D00A2}" type="datetimeFigureOut">
              <a:rPr lang="en-US" smtClean="0"/>
              <a:t>11/28/2019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224A6EA-5BA9-D140-9B35-8FE94213A7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84412F4-DC01-2346-9607-DB54CE4689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A6BA6-842B-9F4B-A657-04D46763B0D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49794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659C796-E943-F14A-B76F-4D75EB0C7C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1C713645-50BA-1940-892C-DCC131F234A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5D7735E4-AFCA-D145-B1C4-3F153AAA6F4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CB8BC2D8-5AF7-BF4E-B7C0-31A067BBDD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E9CFC-B555-FC47-871F-97C2EC8D00A2}" type="datetimeFigureOut">
              <a:rPr lang="en-US" smtClean="0"/>
              <a:t>11/28/2019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CE2939C2-EF8F-BE49-9E56-D186437167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61712514-6D0D-1341-96B5-AA79398DC5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A6BA6-842B-9F4B-A657-04D46763B0D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83524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2F0F53E-4D03-3E48-AD24-52EF1A2CE1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6E038622-977B-7549-A997-EE88185641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04DC93D8-7AFA-7748-A122-3A02A616514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4A5C3BCB-F8B8-C045-B96D-3971232503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2B28A365-2214-334C-9D57-9D650FC4963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2FA73379-37EE-124F-ABDA-9465074F01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E9CFC-B555-FC47-871F-97C2EC8D00A2}" type="datetimeFigureOut">
              <a:rPr lang="en-US" smtClean="0"/>
              <a:t>11/28/2019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B9E9CE43-6894-B34C-91F3-4D01EE92AB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76472992-D739-8441-913A-9329047CAE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A6BA6-842B-9F4B-A657-04D46763B0D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09659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865E892-D93B-DF43-A61C-549B0542EB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DF64A48A-23AC-9E46-8FA8-C07371AF82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E9CFC-B555-FC47-871F-97C2EC8D00A2}" type="datetimeFigureOut">
              <a:rPr lang="en-US" smtClean="0"/>
              <a:t>11/28/2019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7E554599-D9B2-A94A-899B-E7901AD605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73290A53-135D-EE40-AA95-82CFD8E3FB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A6BA6-842B-9F4B-A657-04D46763B0D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23104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87919BD4-BE01-A148-8E22-49C3DFFA28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E9CFC-B555-FC47-871F-97C2EC8D00A2}" type="datetimeFigureOut">
              <a:rPr lang="en-US" smtClean="0"/>
              <a:t>11/28/2019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DB9D0E5F-3C8A-4448-AF4F-D6AC4C0A2D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8232FBB5-05C8-284B-B477-64CEB466F8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A6BA6-842B-9F4B-A657-04D46763B0D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85420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19BC0B4-C043-6C49-BCF3-BC46685AD1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15F62D65-CD48-1D47-B2F9-C7A451C493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975AFAB8-B7A4-7640-949B-BECF673B98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0F7A21FB-4D8F-2B44-AD2E-B23582EA76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E9CFC-B555-FC47-871F-97C2EC8D00A2}" type="datetimeFigureOut">
              <a:rPr lang="en-US" smtClean="0"/>
              <a:t>11/28/2019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F69EB89F-F90B-DD47-B53D-6A1965835C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B08BA34A-D063-F948-A16E-FC78248CDB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A6BA6-842B-9F4B-A657-04D46763B0D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7183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98B604E-EBC7-AC48-AB58-C2935B7469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023B12EA-A60F-5E43-A788-EDF122BB96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0CF197B7-38DA-9B42-8A81-131234F33E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8C642104-FFE5-7B49-AE3A-C640737DD1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E9CFC-B555-FC47-871F-97C2EC8D00A2}" type="datetimeFigureOut">
              <a:rPr lang="en-US" smtClean="0"/>
              <a:t>11/28/2019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BFF30E77-FDB0-A348-BFB9-531052901E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D7D6AB46-A277-8547-946E-491E171F9E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A6BA6-842B-9F4B-A657-04D46763B0D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5244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E31DE2F8-2C77-FA4B-8D44-FE9502F1E4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1E6458CD-9666-114B-9CE3-2C342B5381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1F79F75-83E7-7242-89A4-6C1983E859C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3E9CFC-B555-FC47-871F-97C2EC8D00A2}" type="datetimeFigureOut">
              <a:rPr lang="en-US" smtClean="0"/>
              <a:t>11/28/2019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CF5DE9E-CCF3-4040-A344-B7395D7C38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93B3580-FE78-0742-B17D-864EC62F24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9A6BA6-842B-9F4B-A657-04D46763B0D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6311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17020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>
            <a:extLst>
              <a:ext uri="{FF2B5EF4-FFF2-40B4-BE49-F238E27FC236}">
                <a16:creationId xmlns:a16="http://schemas.microsoft.com/office/drawing/2014/main" xmlns="" id="{377B1136-7267-9D4C-831C-1703B3DE5A26}"/>
              </a:ext>
            </a:extLst>
          </p:cNvPr>
          <p:cNvSpPr/>
          <p:nvPr/>
        </p:nvSpPr>
        <p:spPr>
          <a:xfrm>
            <a:off x="1145467" y="1488778"/>
            <a:ext cx="2825124" cy="2825124"/>
          </a:xfrm>
          <a:prstGeom prst="ellipse">
            <a:avLst/>
          </a:prstGeom>
          <a:solidFill>
            <a:srgbClr val="DA1E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xmlns="" id="{AAFE7FB1-4AEE-6A47-966A-88D440F70467}"/>
              </a:ext>
            </a:extLst>
          </p:cNvPr>
          <p:cNvSpPr/>
          <p:nvPr/>
        </p:nvSpPr>
        <p:spPr>
          <a:xfrm>
            <a:off x="4683438" y="1488778"/>
            <a:ext cx="2825124" cy="2825124"/>
          </a:xfrm>
          <a:prstGeom prst="ellipse">
            <a:avLst/>
          </a:prstGeom>
          <a:solidFill>
            <a:srgbClr val="0485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xmlns="" id="{57A16332-AD04-1D47-B82F-EF79600D9E0B}"/>
              </a:ext>
            </a:extLst>
          </p:cNvPr>
          <p:cNvSpPr/>
          <p:nvPr/>
        </p:nvSpPr>
        <p:spPr>
          <a:xfrm>
            <a:off x="8221409" y="1488778"/>
            <a:ext cx="2825125" cy="2825125"/>
          </a:xfrm>
          <a:prstGeom prst="ellipse">
            <a:avLst/>
          </a:prstGeom>
          <a:solidFill>
            <a:srgbClr val="4059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9C8A50C-2AE0-D347-8042-B65BD3D2DED6}"/>
              </a:ext>
            </a:extLst>
          </p:cNvPr>
          <p:cNvSpPr txBox="1"/>
          <p:nvPr/>
        </p:nvSpPr>
        <p:spPr>
          <a:xfrm>
            <a:off x="8053438" y="4395239"/>
            <a:ext cx="31610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4059A7"/>
                </a:solidFill>
                <a:latin typeface="Nexa Light" panose="02000000000000000000" pitchFamily="2" charset="0"/>
              </a:rPr>
              <a:t>Recommendations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739F9E3C-0776-8B42-80FB-6F2647D54A6F}"/>
              </a:ext>
            </a:extLst>
          </p:cNvPr>
          <p:cNvSpPr txBox="1"/>
          <p:nvPr/>
        </p:nvSpPr>
        <p:spPr>
          <a:xfrm>
            <a:off x="4518749" y="4395240"/>
            <a:ext cx="31610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0485B0"/>
                </a:solidFill>
                <a:latin typeface="Nexa Light" panose="02000000000000000000" pitchFamily="2" charset="0"/>
              </a:rPr>
              <a:t>Solutions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651FFC08-CC2D-974F-9119-F08F04DE6ABF}"/>
              </a:ext>
            </a:extLst>
          </p:cNvPr>
          <p:cNvSpPr txBox="1"/>
          <p:nvPr/>
        </p:nvSpPr>
        <p:spPr>
          <a:xfrm>
            <a:off x="984060" y="4395238"/>
            <a:ext cx="31610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DA1E4D"/>
                </a:solidFill>
                <a:latin typeface="Nexa Light" panose="02000000000000000000" pitchFamily="2" charset="0"/>
              </a:rPr>
              <a:t>Diagnosis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5729EED4-134E-3844-B1F9-9AB55D734C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3802" y="1983453"/>
            <a:ext cx="1653662" cy="165366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31E17C4B-256C-6445-AD05-0F1CAF3FE4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54852" y="1810559"/>
            <a:ext cx="2069907" cy="206990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F5860F7C-69A6-A445-86B1-066616942F5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93250" y="2048085"/>
            <a:ext cx="1806832" cy="1806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9965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xmlns="" id="{703124F6-F98B-D74B-AC33-00A8983995E2}"/>
              </a:ext>
            </a:extLst>
          </p:cNvPr>
          <p:cNvCxnSpPr>
            <a:cxnSpLocks/>
          </p:cNvCxnSpPr>
          <p:nvPr/>
        </p:nvCxnSpPr>
        <p:spPr>
          <a:xfrm>
            <a:off x="1145467" y="4945626"/>
            <a:ext cx="9802764" cy="0"/>
          </a:xfrm>
          <a:prstGeom prst="line">
            <a:avLst/>
          </a:prstGeom>
          <a:ln w="38100">
            <a:solidFill>
              <a:srgbClr val="DA1E4D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13C0A927-1E72-2A4F-BA61-E858C5A985D5}"/>
              </a:ext>
            </a:extLst>
          </p:cNvPr>
          <p:cNvSpPr txBox="1"/>
          <p:nvPr/>
        </p:nvSpPr>
        <p:spPr>
          <a:xfrm>
            <a:off x="1145466" y="5044989"/>
            <a:ext cx="980276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DA1E4D"/>
                </a:solidFill>
                <a:latin typeface="Nexa Light" panose="02000000000000000000" pitchFamily="2" charset="0"/>
                <a:ea typeface="Calibri" panose="020F0502020204030204" pitchFamily="34" charset="0"/>
              </a:rPr>
              <a:t>The lack of resilient infrastructure is harming people and firms</a:t>
            </a:r>
            <a:endParaRPr lang="en-US" sz="2400" dirty="0">
              <a:solidFill>
                <a:srgbClr val="DA1E4D"/>
              </a:solidFill>
              <a:latin typeface="Nexa Light" panose="02000000000000000000" pitchFamily="2" charset="0"/>
            </a:endParaRPr>
          </a:p>
          <a:p>
            <a:pPr algn="ctr"/>
            <a:endParaRPr lang="en-US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xmlns="" id="{6D2A66A6-70FE-874D-9315-9C51B728C931}"/>
              </a:ext>
            </a:extLst>
          </p:cNvPr>
          <p:cNvSpPr/>
          <p:nvPr/>
        </p:nvSpPr>
        <p:spPr>
          <a:xfrm>
            <a:off x="1145467" y="1488778"/>
            <a:ext cx="2825124" cy="2825124"/>
          </a:xfrm>
          <a:prstGeom prst="ellipse">
            <a:avLst/>
          </a:prstGeom>
          <a:solidFill>
            <a:srgbClr val="DA1E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xmlns="" id="{8AE28A1B-22DE-964F-967E-153127ED6897}"/>
              </a:ext>
            </a:extLst>
          </p:cNvPr>
          <p:cNvSpPr/>
          <p:nvPr/>
        </p:nvSpPr>
        <p:spPr>
          <a:xfrm>
            <a:off x="4683438" y="1488778"/>
            <a:ext cx="2825124" cy="2825124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xmlns="" id="{C6D8F810-D3A5-0642-94E6-22B9A3C37D46}"/>
              </a:ext>
            </a:extLst>
          </p:cNvPr>
          <p:cNvSpPr/>
          <p:nvPr/>
        </p:nvSpPr>
        <p:spPr>
          <a:xfrm>
            <a:off x="8221409" y="1488778"/>
            <a:ext cx="2825125" cy="2825125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6F0FBFDD-7AEF-F442-9B67-9E61DB37002B}"/>
              </a:ext>
            </a:extLst>
          </p:cNvPr>
          <p:cNvSpPr txBox="1"/>
          <p:nvPr/>
        </p:nvSpPr>
        <p:spPr>
          <a:xfrm>
            <a:off x="8053438" y="4395239"/>
            <a:ext cx="31610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2"/>
                </a:solidFill>
                <a:latin typeface="Nexa Light" panose="02000000000000000000" pitchFamily="2" charset="0"/>
              </a:rPr>
              <a:t>Recommendations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6E555F88-D974-E248-AF2E-DCBF6BB95C4E}"/>
              </a:ext>
            </a:extLst>
          </p:cNvPr>
          <p:cNvSpPr txBox="1"/>
          <p:nvPr/>
        </p:nvSpPr>
        <p:spPr>
          <a:xfrm>
            <a:off x="4518749" y="4395240"/>
            <a:ext cx="31610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2"/>
                </a:solidFill>
                <a:latin typeface="Nexa Light" panose="02000000000000000000" pitchFamily="2" charset="0"/>
              </a:rPr>
              <a:t>Solutions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C5021D54-7640-9C4D-84C3-C9FBE465B4FA}"/>
              </a:ext>
            </a:extLst>
          </p:cNvPr>
          <p:cNvSpPr txBox="1"/>
          <p:nvPr/>
        </p:nvSpPr>
        <p:spPr>
          <a:xfrm>
            <a:off x="984060" y="4395238"/>
            <a:ext cx="31610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DA1E4D"/>
                </a:solidFill>
                <a:latin typeface="Nexa Bold" panose="02000000000000000000" pitchFamily="2" charset="0"/>
              </a:rPr>
              <a:t>Diagnosis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485FB802-1F74-E545-88A2-D5572E2FBE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3802" y="1983453"/>
            <a:ext cx="1653662" cy="1653662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F68CF412-0C2C-E949-A9F3-41E51199BB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54852" y="1810559"/>
            <a:ext cx="2069907" cy="206990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5AA4D754-8BC9-604F-AAF2-A1D5566F776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93250" y="2048085"/>
            <a:ext cx="1806832" cy="1806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8278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404C9AB-F240-6E43-8A10-0EE773B336B9}"/>
              </a:ext>
            </a:extLst>
          </p:cNvPr>
          <p:cNvSpPr txBox="1">
            <a:spLocks/>
          </p:cNvSpPr>
          <p:nvPr/>
        </p:nvSpPr>
        <p:spPr>
          <a:xfrm>
            <a:off x="454742" y="414286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solidFill>
                  <a:srgbClr val="DA1E4D"/>
                </a:solidFill>
                <a:latin typeface="Nexa Bold" panose="02000000000000000000" pitchFamily="2" charset="0"/>
              </a:rPr>
              <a:t>Damages and repair costs are significant …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976735AC-13B4-D84D-9A73-5CA9E9BC34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4250" y="1155905"/>
            <a:ext cx="10223500" cy="41529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ABCDA6A-7367-F749-84FB-3EC0C2496A5F}"/>
              </a:ext>
            </a:extLst>
          </p:cNvPr>
          <p:cNvSpPr txBox="1"/>
          <p:nvPr/>
        </p:nvSpPr>
        <p:spPr>
          <a:xfrm>
            <a:off x="796414" y="5511386"/>
            <a:ext cx="45818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DA1E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$30 billion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B5F5BB64-2C09-7C4F-A8E7-4CC195ED89D2}"/>
              </a:ext>
            </a:extLst>
          </p:cNvPr>
          <p:cNvSpPr txBox="1"/>
          <p:nvPr/>
        </p:nvSpPr>
        <p:spPr>
          <a:xfrm>
            <a:off x="796414" y="6107070"/>
            <a:ext cx="649912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Annual global damages to transport and power generation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xmlns="" id="{F87DA7F9-D66D-4148-81A1-A1D39DDD2671}"/>
              </a:ext>
            </a:extLst>
          </p:cNvPr>
          <p:cNvCxnSpPr/>
          <p:nvPr/>
        </p:nvCxnSpPr>
        <p:spPr>
          <a:xfrm>
            <a:off x="876096" y="5479327"/>
            <a:ext cx="2447208" cy="0"/>
          </a:xfrm>
          <a:prstGeom prst="line">
            <a:avLst/>
          </a:prstGeom>
          <a:ln w="25400">
            <a:solidFill>
              <a:srgbClr val="DA1E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846F19FD-33DA-B142-8538-6E7924AB74B5}"/>
              </a:ext>
            </a:extLst>
          </p:cNvPr>
          <p:cNvSpPr txBox="1"/>
          <p:nvPr/>
        </p:nvSpPr>
        <p:spPr>
          <a:xfrm>
            <a:off x="6517764" y="5511386"/>
            <a:ext cx="45818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DA1E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$18 billion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C727A17A-F61E-2C42-A435-D82A957CCF3A}"/>
              </a:ext>
            </a:extLst>
          </p:cNvPr>
          <p:cNvSpPr txBox="1"/>
          <p:nvPr/>
        </p:nvSpPr>
        <p:spPr>
          <a:xfrm>
            <a:off x="6517764" y="6107070"/>
            <a:ext cx="519245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Annual damages to low- and middle-income countries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9EEB013B-E7AF-6544-ADD5-5C078DA87CB6}"/>
              </a:ext>
            </a:extLst>
          </p:cNvPr>
          <p:cNvCxnSpPr/>
          <p:nvPr/>
        </p:nvCxnSpPr>
        <p:spPr>
          <a:xfrm>
            <a:off x="6597446" y="5479327"/>
            <a:ext cx="2447208" cy="0"/>
          </a:xfrm>
          <a:prstGeom prst="line">
            <a:avLst/>
          </a:prstGeom>
          <a:ln w="25400">
            <a:solidFill>
              <a:srgbClr val="DA1E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989731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9EC91EE-769B-AA42-A179-01D9B947147E}"/>
              </a:ext>
            </a:extLst>
          </p:cNvPr>
          <p:cNvSpPr txBox="1">
            <a:spLocks/>
          </p:cNvSpPr>
          <p:nvPr/>
        </p:nvSpPr>
        <p:spPr>
          <a:xfrm>
            <a:off x="454742" y="414286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solidFill>
                  <a:srgbClr val="DA1E4D"/>
                </a:solidFill>
                <a:latin typeface="Nexa Bold" panose="02000000000000000000" pitchFamily="2" charset="0"/>
              </a:rPr>
              <a:t>… but repairs are only part of the problem.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3F5021EB-C3D7-204B-B573-EB645ACD0B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1681" y="1419395"/>
            <a:ext cx="8897127" cy="450473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5AE419C8-815B-B841-9E69-A0E39E0711CC}"/>
              </a:ext>
            </a:extLst>
          </p:cNvPr>
          <p:cNvSpPr txBox="1"/>
          <p:nvPr/>
        </p:nvSpPr>
        <p:spPr>
          <a:xfrm>
            <a:off x="454742" y="3027445"/>
            <a:ext cx="399404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DA1E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Firms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Reduced utilization rate ($151 billion)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Lost sales ($82 billion)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Self-generation costs ($65 billion)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Increased inventories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More expensive localization choices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Higher barriers for entry of new firms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Less competition and innovation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Labor-biased technologies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400" b="1" dirty="0">
                <a:solidFill>
                  <a:srgbClr val="DA1E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Household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Willingness-to-pay ($90–$343 billion)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Health expenditures ($3–$6 billion)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Income impact and gender implications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D832C619-47EE-5D42-8F79-23094AC6318B}"/>
              </a:ext>
            </a:extLst>
          </p:cNvPr>
          <p:cNvSpPr txBox="1"/>
          <p:nvPr/>
        </p:nvSpPr>
        <p:spPr>
          <a:xfrm>
            <a:off x="454742" y="1415810"/>
            <a:ext cx="45818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DA1E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$391–$647 billion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E5D0021E-5C43-7D41-AE4E-C44869CCBFE4}"/>
              </a:ext>
            </a:extLst>
          </p:cNvPr>
          <p:cNvSpPr txBox="1"/>
          <p:nvPr/>
        </p:nvSpPr>
        <p:spPr>
          <a:xfrm>
            <a:off x="454742" y="2052134"/>
            <a:ext cx="380701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The annual cost of infrastructure disruptions on households and firms in developing countries.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xmlns="" id="{466051DB-C5A9-D443-9F41-148B4A7CD64B}"/>
              </a:ext>
            </a:extLst>
          </p:cNvPr>
          <p:cNvCxnSpPr/>
          <p:nvPr/>
        </p:nvCxnSpPr>
        <p:spPr>
          <a:xfrm>
            <a:off x="534424" y="1373591"/>
            <a:ext cx="2447208" cy="0"/>
          </a:xfrm>
          <a:prstGeom prst="line">
            <a:avLst/>
          </a:prstGeom>
          <a:ln w="25400">
            <a:solidFill>
              <a:srgbClr val="DA1E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495181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B0FCD3F-1771-3F47-AE91-4AFBA70F3AA0}"/>
              </a:ext>
            </a:extLst>
          </p:cNvPr>
          <p:cNvSpPr txBox="1">
            <a:spLocks/>
          </p:cNvSpPr>
          <p:nvPr/>
        </p:nvSpPr>
        <p:spPr>
          <a:xfrm>
            <a:off x="454742" y="414286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solidFill>
                  <a:schemeClr val="bg1"/>
                </a:solidFill>
                <a:latin typeface="Nexa Bold" panose="02000000000000000000" pitchFamily="2" charset="0"/>
              </a:rPr>
              <a:t>What fraction is caused by natural hazards?</a:t>
            </a:r>
          </a:p>
          <a:p>
            <a:r>
              <a:rPr lang="en-US" sz="3600" dirty="0">
                <a:solidFill>
                  <a:schemeClr val="bg1"/>
                </a:solidFill>
                <a:latin typeface="Nexa Light" panose="02000000000000000000" pitchFamily="2" charset="0"/>
              </a:rPr>
              <a:t>Zoom on Tanzania.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4E7861DF-E156-D445-83CE-22E1AC92C809}"/>
              </a:ext>
            </a:extLst>
          </p:cNvPr>
          <p:cNvSpPr txBox="1"/>
          <p:nvPr/>
        </p:nvSpPr>
        <p:spPr>
          <a:xfrm>
            <a:off x="4743452" y="5592676"/>
            <a:ext cx="45818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DA1E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$640 million</a:t>
            </a:r>
            <a:endParaRPr lang="en-US" sz="2000" b="1" dirty="0">
              <a:solidFill>
                <a:srgbClr val="DA1E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9561FA95-DB2A-9A4F-B6B5-5DBFC3D35664}"/>
              </a:ext>
            </a:extLst>
          </p:cNvPr>
          <p:cNvSpPr txBox="1"/>
          <p:nvPr/>
        </p:nvSpPr>
        <p:spPr>
          <a:xfrm>
            <a:off x="4743452" y="6208680"/>
            <a:ext cx="649912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 1.8 percent of GDP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xmlns="" id="{751D6B9B-D736-3247-8AD0-D780739FFD34}"/>
              </a:ext>
            </a:extLst>
          </p:cNvPr>
          <p:cNvCxnSpPr/>
          <p:nvPr/>
        </p:nvCxnSpPr>
        <p:spPr>
          <a:xfrm>
            <a:off x="4823134" y="5560617"/>
            <a:ext cx="2447208" cy="0"/>
          </a:xfrm>
          <a:prstGeom prst="line">
            <a:avLst/>
          </a:prstGeom>
          <a:ln w="25400">
            <a:solidFill>
              <a:srgbClr val="DA1E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A6B97948-75C8-2D45-9280-DDB979E2A2AD}"/>
              </a:ext>
            </a:extLst>
          </p:cNvPr>
          <p:cNvSpPr txBox="1"/>
          <p:nvPr/>
        </p:nvSpPr>
        <p:spPr>
          <a:xfrm>
            <a:off x="8327310" y="5600189"/>
            <a:ext cx="58305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DA1E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$250 million</a:t>
            </a:r>
            <a:endParaRPr lang="en-US" sz="2000" b="1" dirty="0">
              <a:solidFill>
                <a:srgbClr val="DA1E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B5EB9838-31FE-584D-9EDF-5F1B6642612B}"/>
              </a:ext>
            </a:extLst>
          </p:cNvPr>
          <p:cNvSpPr txBox="1"/>
          <p:nvPr/>
        </p:nvSpPr>
        <p:spPr>
          <a:xfrm>
            <a:off x="8327310" y="6216193"/>
            <a:ext cx="649912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 0.7 percent of GDP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xmlns="" id="{D1C0D561-6A17-DA43-962C-647670A946C3}"/>
              </a:ext>
            </a:extLst>
          </p:cNvPr>
          <p:cNvCxnSpPr/>
          <p:nvPr/>
        </p:nvCxnSpPr>
        <p:spPr>
          <a:xfrm>
            <a:off x="8406992" y="5568130"/>
            <a:ext cx="2447208" cy="0"/>
          </a:xfrm>
          <a:prstGeom prst="line">
            <a:avLst/>
          </a:prstGeom>
          <a:ln w="25400">
            <a:solidFill>
              <a:srgbClr val="DA1E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324947D3-0526-4E4E-8827-00DB1D2BA867}"/>
              </a:ext>
            </a:extLst>
          </p:cNvPr>
          <p:cNvSpPr txBox="1"/>
          <p:nvPr/>
        </p:nvSpPr>
        <p:spPr>
          <a:xfrm>
            <a:off x="4743451" y="5139268"/>
            <a:ext cx="33779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Total utilization losses per year: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855986CD-663D-2E42-B8D9-045F45CAEA77}"/>
              </a:ext>
            </a:extLst>
          </p:cNvPr>
          <p:cNvSpPr txBox="1"/>
          <p:nvPr/>
        </p:nvSpPr>
        <p:spPr>
          <a:xfrm>
            <a:off x="8327309" y="5138001"/>
            <a:ext cx="38739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Weather-related losses per year: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8956EEF1-5F02-9E48-A2AD-8E5D1A9E94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6305" y="1621514"/>
            <a:ext cx="3655142" cy="365514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DBCC06C7-22FF-3C47-A623-9D0372DD190E}"/>
              </a:ext>
            </a:extLst>
          </p:cNvPr>
          <p:cNvSpPr txBox="1"/>
          <p:nvPr/>
        </p:nvSpPr>
        <p:spPr>
          <a:xfrm>
            <a:off x="5522456" y="2901269"/>
            <a:ext cx="15231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DA1E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46.2%</a:t>
            </a:r>
          </a:p>
          <a:p>
            <a:pPr algn="ctr"/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Losses due to disruptions caused by rains &amp; floods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0A73BC12-8ED1-A447-A12D-14B307A24C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15215" y="1614001"/>
            <a:ext cx="3655142" cy="3655142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6EA0A02E-2D0C-5548-B28B-C2B28DE22B72}"/>
              </a:ext>
            </a:extLst>
          </p:cNvPr>
          <p:cNvSpPr txBox="1"/>
          <p:nvPr/>
        </p:nvSpPr>
        <p:spPr>
          <a:xfrm>
            <a:off x="8971366" y="2893756"/>
            <a:ext cx="15231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DA1E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47%</a:t>
            </a:r>
          </a:p>
          <a:p>
            <a:pPr algn="ctr"/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Losses due to disruptions caused by rains &amp; floods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5008DE72-070D-5F44-AD96-40A351334A14}"/>
              </a:ext>
            </a:extLst>
          </p:cNvPr>
          <p:cNvSpPr txBox="1"/>
          <p:nvPr/>
        </p:nvSpPr>
        <p:spPr>
          <a:xfrm>
            <a:off x="9596473" y="1463373"/>
            <a:ext cx="8654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Power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575D4B65-0637-7843-9D40-39E152B283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02988" y="1429780"/>
            <a:ext cx="477157" cy="477157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57486DCE-D868-D341-9509-7E9CF874E671}"/>
              </a:ext>
            </a:extLst>
          </p:cNvPr>
          <p:cNvSpPr txBox="1"/>
          <p:nvPr/>
        </p:nvSpPr>
        <p:spPr>
          <a:xfrm>
            <a:off x="5885315" y="1460845"/>
            <a:ext cx="11684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Transport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78110451-CFF8-FF44-8599-B0F67D1A5ED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16321" y="1427252"/>
            <a:ext cx="477157" cy="477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7714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>
            <a:extLst>
              <a:ext uri="{FF2B5EF4-FFF2-40B4-BE49-F238E27FC236}">
                <a16:creationId xmlns:a16="http://schemas.microsoft.com/office/drawing/2014/main" xmlns="" id="{377B1136-7267-9D4C-831C-1703B3DE5A26}"/>
              </a:ext>
            </a:extLst>
          </p:cNvPr>
          <p:cNvSpPr/>
          <p:nvPr/>
        </p:nvSpPr>
        <p:spPr>
          <a:xfrm>
            <a:off x="1145467" y="1488778"/>
            <a:ext cx="2825124" cy="2825124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2"/>
              </a:solidFill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xmlns="" id="{AAFE7FB1-4AEE-6A47-966A-88D440F70467}"/>
              </a:ext>
            </a:extLst>
          </p:cNvPr>
          <p:cNvSpPr/>
          <p:nvPr/>
        </p:nvSpPr>
        <p:spPr>
          <a:xfrm>
            <a:off x="4683438" y="1488778"/>
            <a:ext cx="2825124" cy="2825124"/>
          </a:xfrm>
          <a:prstGeom prst="ellipse">
            <a:avLst/>
          </a:prstGeom>
          <a:solidFill>
            <a:srgbClr val="0485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xmlns="" id="{57A16332-AD04-1D47-B82F-EF79600D9E0B}"/>
              </a:ext>
            </a:extLst>
          </p:cNvPr>
          <p:cNvSpPr/>
          <p:nvPr/>
        </p:nvSpPr>
        <p:spPr>
          <a:xfrm>
            <a:off x="8221409" y="1488778"/>
            <a:ext cx="2825125" cy="2825125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9C8A50C-2AE0-D347-8042-B65BD3D2DED6}"/>
              </a:ext>
            </a:extLst>
          </p:cNvPr>
          <p:cNvSpPr txBox="1"/>
          <p:nvPr/>
        </p:nvSpPr>
        <p:spPr>
          <a:xfrm>
            <a:off x="8053438" y="4395239"/>
            <a:ext cx="31610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2"/>
                </a:solidFill>
                <a:latin typeface="Nexa Light" panose="02000000000000000000" pitchFamily="2" charset="0"/>
              </a:rPr>
              <a:t>Recommendations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739F9E3C-0776-8B42-80FB-6F2647D54A6F}"/>
              </a:ext>
            </a:extLst>
          </p:cNvPr>
          <p:cNvSpPr txBox="1"/>
          <p:nvPr/>
        </p:nvSpPr>
        <p:spPr>
          <a:xfrm>
            <a:off x="4518749" y="4395240"/>
            <a:ext cx="31610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0485B0"/>
                </a:solidFill>
                <a:latin typeface="Nexa Bold" panose="02000000000000000000" pitchFamily="2" charset="0"/>
              </a:rPr>
              <a:t>Solutions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651FFC08-CC2D-974F-9119-F08F04DE6ABF}"/>
              </a:ext>
            </a:extLst>
          </p:cNvPr>
          <p:cNvSpPr txBox="1"/>
          <p:nvPr/>
        </p:nvSpPr>
        <p:spPr>
          <a:xfrm>
            <a:off x="984060" y="4395238"/>
            <a:ext cx="31610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2"/>
                </a:solidFill>
                <a:latin typeface="Nexa Light" panose="02000000000000000000" pitchFamily="2" charset="0"/>
              </a:rPr>
              <a:t>Diagnosis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5729EED4-134E-3844-B1F9-9AB55D734C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3802" y="1983453"/>
            <a:ext cx="1653662" cy="165366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B7B24E80-749D-A341-ACC7-D58DA4187D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93250" y="2048085"/>
            <a:ext cx="1806832" cy="180683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31E17C4B-256C-6445-AD05-0F1CAF3FE4A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54852" y="1810559"/>
            <a:ext cx="2069907" cy="2069907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AE95D1AC-6EED-2340-84B4-72CD5C3B7A1C}"/>
              </a:ext>
            </a:extLst>
          </p:cNvPr>
          <p:cNvCxnSpPr>
            <a:cxnSpLocks/>
          </p:cNvCxnSpPr>
          <p:nvPr/>
        </p:nvCxnSpPr>
        <p:spPr>
          <a:xfrm>
            <a:off x="984060" y="4945626"/>
            <a:ext cx="10135697" cy="0"/>
          </a:xfrm>
          <a:prstGeom prst="line">
            <a:avLst/>
          </a:prstGeom>
          <a:ln w="38100">
            <a:solidFill>
              <a:srgbClr val="0485B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F2DC9835-CAE6-0849-96D3-7DFC6AA14536}"/>
              </a:ext>
            </a:extLst>
          </p:cNvPr>
          <p:cNvSpPr txBox="1"/>
          <p:nvPr/>
        </p:nvSpPr>
        <p:spPr>
          <a:xfrm>
            <a:off x="912775" y="5042512"/>
            <a:ext cx="103664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0485B0"/>
                </a:solidFill>
                <a:latin typeface="Nexa Light" panose="02000000000000000000" pitchFamily="2" charset="0"/>
                <a:ea typeface="Calibri" panose="020F0502020204030204" pitchFamily="34" charset="0"/>
              </a:rPr>
              <a:t>Investing in more resilient infrastructure is sound, profitable, and urgent</a:t>
            </a:r>
            <a:endParaRPr lang="en-US" sz="2400" dirty="0">
              <a:solidFill>
                <a:srgbClr val="0485B0"/>
              </a:solidFill>
              <a:latin typeface="Nexa Light" panose="02000000000000000000" pitchFamily="2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71891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A891DDFF-2969-B841-A289-ACDA66E4E2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85"/>
            <a:ext cx="12192000" cy="6854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895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08A8650A-8912-624C-8B93-94235641A9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65722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0416E76E-631E-1142-8EAD-4A4E18531A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1221" y="143844"/>
            <a:ext cx="8836479" cy="6570312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xmlns="" id="{7772107E-93F3-B04C-A3E9-F4E865D06755}"/>
              </a:ext>
            </a:extLst>
          </p:cNvPr>
          <p:cNvSpPr txBox="1">
            <a:spLocks/>
          </p:cNvSpPr>
          <p:nvPr/>
        </p:nvSpPr>
        <p:spPr>
          <a:xfrm>
            <a:off x="148429" y="271673"/>
            <a:ext cx="2786479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solidFill>
                  <a:srgbClr val="DA1E4D"/>
                </a:solidFill>
                <a:latin typeface="Nexa Bold" panose="02000000000000000000" pitchFamily="2" charset="0"/>
              </a:rPr>
              <a:t>Starting from engineering options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F8803ABA-E066-DB4E-A418-912E0893EC5D}"/>
              </a:ext>
            </a:extLst>
          </p:cNvPr>
          <p:cNvSpPr/>
          <p:nvPr/>
        </p:nvSpPr>
        <p:spPr>
          <a:xfrm>
            <a:off x="0" y="6533337"/>
            <a:ext cx="279435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i="1" dirty="0">
                <a:latin typeface="Arial" panose="020B0604020202020204" pitchFamily="34" charset="0"/>
                <a:cs typeface="Arial" panose="020B0604020202020204" pitchFamily="34" charset="0"/>
              </a:rPr>
              <a:t>Source: Miyamoto International (2019)</a:t>
            </a:r>
          </a:p>
        </p:txBody>
      </p:sp>
    </p:spTree>
    <p:extLst>
      <p:ext uri="{BB962C8B-B14F-4D97-AF65-F5344CB8AC3E}">
        <p14:creationId xmlns:p14="http://schemas.microsoft.com/office/powerpoint/2010/main" val="20041488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A891DDFF-2969-B841-A289-ACDA66E4E2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85"/>
            <a:ext cx="12192000" cy="6854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2034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A62B233D-8003-B44E-B5F1-7823A358E854}"/>
              </a:ext>
            </a:extLst>
          </p:cNvPr>
          <p:cNvSpPr txBox="1"/>
          <p:nvPr/>
        </p:nvSpPr>
        <p:spPr>
          <a:xfrm>
            <a:off x="2458064" y="2594156"/>
            <a:ext cx="7275871" cy="16696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6000"/>
              </a:lnSpc>
            </a:pPr>
            <a:r>
              <a:rPr lang="en-US" sz="6000" b="1" dirty="0">
                <a:solidFill>
                  <a:srgbClr val="A31D3C"/>
                </a:solidFill>
                <a:latin typeface="Nexa Heavy" panose="02000000000000000000" pitchFamily="2" charset="0"/>
              </a:rPr>
              <a:t>Resilient Infrastructure?</a:t>
            </a:r>
          </a:p>
        </p:txBody>
      </p:sp>
    </p:spTree>
    <p:extLst>
      <p:ext uri="{BB962C8B-B14F-4D97-AF65-F5344CB8AC3E}">
        <p14:creationId xmlns:p14="http://schemas.microsoft.com/office/powerpoint/2010/main" val="248980526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7EA23169-CC40-7748-94D4-40C4FB0597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986843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6B751A5-E03E-0542-8C44-F5591314314D}"/>
              </a:ext>
            </a:extLst>
          </p:cNvPr>
          <p:cNvSpPr txBox="1">
            <a:spLocks/>
          </p:cNvSpPr>
          <p:nvPr/>
        </p:nvSpPr>
        <p:spPr>
          <a:xfrm>
            <a:off x="454742" y="414286"/>
            <a:ext cx="7333987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solidFill>
                  <a:srgbClr val="0485B0"/>
                </a:solidFill>
                <a:latin typeface="Nexa Bold" panose="02000000000000000000" pitchFamily="2" charset="0"/>
              </a:rPr>
              <a:t>Asset and system vulnerabilities can be very different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8821C3A6-6D45-5341-99CD-02BF85E1DA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1377" y="1764341"/>
            <a:ext cx="5601415" cy="421191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9151D4AA-42B6-4E34-A3C9-E801DABACB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77" y="1663773"/>
            <a:ext cx="6096000" cy="504768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C0110364-B6DE-4A96-B94C-BA6F3635CFBA}"/>
              </a:ext>
            </a:extLst>
          </p:cNvPr>
          <p:cNvSpPr/>
          <p:nvPr/>
        </p:nvSpPr>
        <p:spPr>
          <a:xfrm>
            <a:off x="3225615" y="2099847"/>
            <a:ext cx="457200" cy="1538654"/>
          </a:xfrm>
          <a:prstGeom prst="rect">
            <a:avLst/>
          </a:prstGeom>
          <a:solidFill>
            <a:srgbClr val="60C9D8"/>
          </a:solidFill>
          <a:ln>
            <a:solidFill>
              <a:srgbClr val="60C9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3436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3A333990-9DD0-124F-BA7E-0B9877C4887E}"/>
              </a:ext>
            </a:extLst>
          </p:cNvPr>
          <p:cNvSpPr txBox="1"/>
          <p:nvPr/>
        </p:nvSpPr>
        <p:spPr>
          <a:xfrm>
            <a:off x="7416800" y="5780782"/>
            <a:ext cx="4775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wetland park in Colombo helps to mitigate</a:t>
            </a:r>
          </a:p>
          <a:p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flood risk and offers recreational opportunities, such as bird-watching towers.</a:t>
            </a:r>
          </a:p>
          <a:p>
            <a:endParaRPr lang="en-US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921854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A891DDFF-2969-B841-A289-ACDA66E4E2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85"/>
            <a:ext cx="12192000" cy="6854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35415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01D60D35-80D7-FD44-BA7F-214B060F45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121917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9350298-EF88-E948-9514-EAD83A5651F5}"/>
              </a:ext>
            </a:extLst>
          </p:cNvPr>
          <p:cNvSpPr txBox="1">
            <a:spLocks/>
          </p:cNvSpPr>
          <p:nvPr/>
        </p:nvSpPr>
        <p:spPr>
          <a:xfrm>
            <a:off x="454742" y="414286"/>
            <a:ext cx="10273129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solidFill>
                  <a:srgbClr val="0485B0"/>
                </a:solidFill>
                <a:latin typeface="Nexa Bold" panose="02000000000000000000" pitchFamily="2" charset="0"/>
              </a:rPr>
              <a:t>Criticality analyses need to take into account the users and how they use an infrastructure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0C15D43E-1D2C-C14B-AE77-057C432F0B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6498" y="1552072"/>
            <a:ext cx="9499004" cy="4938537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xmlns="" id="{2F3806D8-EC1C-B24E-9BD1-94EA78E3CEA7}"/>
              </a:ext>
            </a:extLst>
          </p:cNvPr>
          <p:cNvSpPr/>
          <p:nvPr/>
        </p:nvSpPr>
        <p:spPr>
          <a:xfrm>
            <a:off x="4808764" y="4433207"/>
            <a:ext cx="1077686" cy="1077686"/>
          </a:xfrm>
          <a:prstGeom prst="ellipse">
            <a:avLst/>
          </a:prstGeom>
          <a:noFill/>
          <a:ln w="57150">
            <a:solidFill>
              <a:srgbClr val="DA1E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xmlns="" id="{57F28643-7E10-8D47-994B-B75B163A4B5B}"/>
              </a:ext>
            </a:extLst>
          </p:cNvPr>
          <p:cNvSpPr/>
          <p:nvPr/>
        </p:nvSpPr>
        <p:spPr>
          <a:xfrm>
            <a:off x="2378965" y="4718099"/>
            <a:ext cx="1077686" cy="1077686"/>
          </a:xfrm>
          <a:prstGeom prst="ellipse">
            <a:avLst/>
          </a:prstGeom>
          <a:noFill/>
          <a:ln w="571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xmlns="" id="{B085195C-2CF5-9F44-994D-754BD561F8B4}"/>
              </a:ext>
            </a:extLst>
          </p:cNvPr>
          <p:cNvSpPr/>
          <p:nvPr/>
        </p:nvSpPr>
        <p:spPr>
          <a:xfrm>
            <a:off x="9492342" y="4433207"/>
            <a:ext cx="1077686" cy="1077686"/>
          </a:xfrm>
          <a:prstGeom prst="ellipse">
            <a:avLst/>
          </a:prstGeom>
          <a:noFill/>
          <a:ln w="571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xmlns="" id="{5F5A1716-5A93-404B-B840-264D608F683E}"/>
              </a:ext>
            </a:extLst>
          </p:cNvPr>
          <p:cNvSpPr/>
          <p:nvPr/>
        </p:nvSpPr>
        <p:spPr>
          <a:xfrm>
            <a:off x="7062543" y="4718099"/>
            <a:ext cx="1077686" cy="1077686"/>
          </a:xfrm>
          <a:prstGeom prst="ellipse">
            <a:avLst/>
          </a:prstGeom>
          <a:noFill/>
          <a:ln w="57150">
            <a:solidFill>
              <a:srgbClr val="DA1E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3941605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9350298-EF88-E948-9514-EAD83A5651F5}"/>
              </a:ext>
            </a:extLst>
          </p:cNvPr>
          <p:cNvSpPr txBox="1">
            <a:spLocks/>
          </p:cNvSpPr>
          <p:nvPr/>
        </p:nvSpPr>
        <p:spPr>
          <a:xfrm>
            <a:off x="454742" y="414286"/>
            <a:ext cx="7078572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solidFill>
                  <a:srgbClr val="0485B0"/>
                </a:solidFill>
                <a:latin typeface="Nexa Bold" panose="02000000000000000000" pitchFamily="2" charset="0"/>
              </a:rPr>
              <a:t>Criticality analyses need to take into account the users and how they use an infrastructure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C6514405-C999-0A4B-8A52-0E8788E7B27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3723"/>
          <a:stretch/>
        </p:blipFill>
        <p:spPr>
          <a:xfrm>
            <a:off x="7392839" y="88545"/>
            <a:ext cx="4701396" cy="6894677"/>
          </a:xfrm>
          <a:prstGeom prst="rect">
            <a:avLst/>
          </a:prstGeom>
        </p:spPr>
      </p:pic>
      <p:pic>
        <p:nvPicPr>
          <p:cNvPr id="1026" name="Picture 2" descr="https://upload.wikimedia.org/wikipedia/commons/thumb/9/96/An_Ocean_of_Taxis.jpg/1024px-An_Ocean_of_Taxis.jpg">
            <a:extLst>
              <a:ext uri="{FF2B5EF4-FFF2-40B4-BE49-F238E27FC236}">
                <a16:creationId xmlns:a16="http://schemas.microsoft.com/office/drawing/2014/main" xmlns="" id="{01CC2EBE-789F-4D6A-89D3-B6118746934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53" r="6308"/>
          <a:stretch/>
        </p:blipFill>
        <p:spPr bwMode="auto">
          <a:xfrm>
            <a:off x="1052423" y="2260121"/>
            <a:ext cx="5599314" cy="4416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CD8004F1-60E3-4B7D-9FFF-27C7AB25DDFA}"/>
              </a:ext>
            </a:extLst>
          </p:cNvPr>
          <p:cNvSpPr txBox="1"/>
          <p:nvPr/>
        </p:nvSpPr>
        <p:spPr>
          <a:xfrm>
            <a:off x="963283" y="6622270"/>
            <a:ext cx="51327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Credit: Rachit.14. </a:t>
            </a:r>
            <a:r>
              <a:rPr lang="en-US" sz="1100" dirty="0" err="1"/>
              <a:t>Licence</a:t>
            </a:r>
            <a:r>
              <a:rPr lang="en-US" sz="1100" dirty="0"/>
              <a:t> Creative Commons Attribution-Share Alike 4.0 International</a:t>
            </a:r>
          </a:p>
        </p:txBody>
      </p:sp>
    </p:spTree>
    <p:extLst>
      <p:ext uri="{BB962C8B-B14F-4D97-AF65-F5344CB8AC3E}">
        <p14:creationId xmlns:p14="http://schemas.microsoft.com/office/powerpoint/2010/main" val="32716265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C4204169-7373-9A40-A3F1-F2E751C83A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1712BB8B-FC08-8441-928B-78C8BFB9A131}"/>
              </a:ext>
            </a:extLst>
          </p:cNvPr>
          <p:cNvSpPr txBox="1">
            <a:spLocks/>
          </p:cNvSpPr>
          <p:nvPr/>
        </p:nvSpPr>
        <p:spPr>
          <a:xfrm>
            <a:off x="454742" y="414286"/>
            <a:ext cx="10273129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solidFill>
                  <a:srgbClr val="0485B0"/>
                </a:solidFill>
                <a:latin typeface="Nexa Bold" panose="02000000000000000000" pitchFamily="2" charset="0"/>
              </a:rPr>
              <a:t>Opportunities for cheaper resilience by making users better able to manage disruptions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4CC05AA5-A1D4-0B42-8BFA-718914DD7146}"/>
              </a:ext>
            </a:extLst>
          </p:cNvPr>
          <p:cNvSpPr txBox="1"/>
          <p:nvPr/>
        </p:nvSpPr>
        <p:spPr>
          <a:xfrm>
            <a:off x="8053438" y="5177559"/>
            <a:ext cx="31610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DA1E4D"/>
                </a:solidFill>
                <a:latin typeface="Nexa Light" panose="02000000000000000000" pitchFamily="2" charset="0"/>
              </a:rPr>
              <a:t>Home emergency supply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CA72DFB1-127B-9E49-AF0E-76292AD89F24}"/>
              </a:ext>
            </a:extLst>
          </p:cNvPr>
          <p:cNvSpPr txBox="1"/>
          <p:nvPr/>
        </p:nvSpPr>
        <p:spPr>
          <a:xfrm>
            <a:off x="4417149" y="5177560"/>
            <a:ext cx="33654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DA1E4D"/>
                </a:solidFill>
                <a:latin typeface="Nexa Light" panose="02000000000000000000" pitchFamily="2" charset="0"/>
              </a:rPr>
              <a:t>Business </a:t>
            </a:r>
          </a:p>
          <a:p>
            <a:pPr algn="ctr"/>
            <a:r>
              <a:rPr lang="en-US" sz="2400" dirty="0">
                <a:solidFill>
                  <a:srgbClr val="DA1E4D"/>
                </a:solidFill>
                <a:latin typeface="Nexa Light" panose="02000000000000000000" pitchFamily="2" charset="0"/>
              </a:rPr>
              <a:t>continuity plans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1090384A-3ECD-1048-983E-9388DD594D80}"/>
              </a:ext>
            </a:extLst>
          </p:cNvPr>
          <p:cNvSpPr txBox="1"/>
          <p:nvPr/>
        </p:nvSpPr>
        <p:spPr>
          <a:xfrm>
            <a:off x="984060" y="5177558"/>
            <a:ext cx="31610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DA1E4D"/>
                </a:solidFill>
                <a:latin typeface="Nexa Light" panose="02000000000000000000" pitchFamily="2" charset="0"/>
              </a:rPr>
              <a:t>Critical </a:t>
            </a:r>
          </a:p>
          <a:p>
            <a:pPr algn="ctr"/>
            <a:r>
              <a:rPr lang="en-US" sz="2400" dirty="0">
                <a:solidFill>
                  <a:srgbClr val="DA1E4D"/>
                </a:solidFill>
                <a:latin typeface="Nexa Light" panose="02000000000000000000" pitchFamily="2" charset="0"/>
              </a:rPr>
              <a:t>services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16F171B6-C668-CF4F-9077-165E0AC103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1773" y="2152789"/>
            <a:ext cx="3032511" cy="303251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99E07509-EAC7-9243-B545-33D6947FB5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90951" y="2152789"/>
            <a:ext cx="3032511" cy="3032511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E7540F4E-2CC7-284B-8EB3-63AD2AF1E29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43345" y="2152789"/>
            <a:ext cx="3032511" cy="3032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52797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3033CD9-D0CB-6E4B-9B2A-759382C59B0F}"/>
              </a:ext>
            </a:extLst>
          </p:cNvPr>
          <p:cNvSpPr txBox="1">
            <a:spLocks/>
          </p:cNvSpPr>
          <p:nvPr/>
        </p:nvSpPr>
        <p:spPr>
          <a:xfrm>
            <a:off x="2697479" y="409098"/>
            <a:ext cx="6797041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400" b="1" dirty="0">
                <a:solidFill>
                  <a:srgbClr val="DA1E4D"/>
                </a:solidFill>
                <a:latin typeface="Nexa Bold" panose="02000000000000000000" pitchFamily="2" charset="0"/>
              </a:rPr>
              <a:t>Infrastructure investments can be used to drive urbanization toward safer land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D17F2F25-86EB-4841-B32E-67D949EBF86B}"/>
              </a:ext>
            </a:extLst>
          </p:cNvPr>
          <p:cNvSpPr txBox="1"/>
          <p:nvPr/>
        </p:nvSpPr>
        <p:spPr>
          <a:xfrm>
            <a:off x="7437120" y="6004302"/>
            <a:ext cx="4419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Workers improve Azerbaijan’s road network to increase transit potential and connect markets. </a:t>
            </a:r>
          </a:p>
        </p:txBody>
      </p:sp>
    </p:spTree>
    <p:extLst>
      <p:ext uri="{BB962C8B-B14F-4D97-AF65-F5344CB8AC3E}">
        <p14:creationId xmlns:p14="http://schemas.microsoft.com/office/powerpoint/2010/main" val="41788807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4EE8FBF-C19E-AA45-9707-F72EDE74A14F}"/>
              </a:ext>
            </a:extLst>
          </p:cNvPr>
          <p:cNvSpPr txBox="1">
            <a:spLocks/>
          </p:cNvSpPr>
          <p:nvPr/>
        </p:nvSpPr>
        <p:spPr>
          <a:xfrm>
            <a:off x="552408" y="1125486"/>
            <a:ext cx="3721018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solidFill>
                  <a:srgbClr val="0485B0"/>
                </a:solidFill>
                <a:latin typeface="Nexa Bold" panose="02000000000000000000" pitchFamily="2" charset="0"/>
              </a:rPr>
              <a:t>With the </a:t>
            </a:r>
            <a:br>
              <a:rPr lang="en-US" sz="3600" b="1" dirty="0">
                <a:solidFill>
                  <a:srgbClr val="0485B0"/>
                </a:solidFill>
                <a:latin typeface="Nexa Bold" panose="02000000000000000000" pitchFamily="2" charset="0"/>
              </a:rPr>
            </a:br>
            <a:r>
              <a:rPr lang="en-US" sz="3600" b="1" dirty="0">
                <a:solidFill>
                  <a:srgbClr val="0485B0"/>
                </a:solidFill>
                <a:latin typeface="Nexa Bold" panose="02000000000000000000" pitchFamily="2" charset="0"/>
              </a:rPr>
              <a:t>right data, strengthening assets would cost $11–$65 billion per year—3 percent of total needs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16432C6B-6CA1-924D-9C5E-007078FF7E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4066" y="694798"/>
            <a:ext cx="7744379" cy="5523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74528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3F1B591-537B-6D4A-8DD4-D88B459526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910" y="237305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  <a:latin typeface="Nexa Bold" panose="02000000000000000000" pitchFamily="2" charset="0"/>
              </a:rPr>
              <a:t>Resilient Infrastructure?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2E643A1F-58CF-6D40-B823-933BD8D9E4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455372"/>
            <a:ext cx="3429000" cy="34290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EEEA7289-55F7-B74D-A607-C8898167F338}"/>
              </a:ext>
            </a:extLst>
          </p:cNvPr>
          <p:cNvSpPr/>
          <p:nvPr/>
        </p:nvSpPr>
        <p:spPr>
          <a:xfrm>
            <a:off x="4943168" y="4916129"/>
            <a:ext cx="6312310" cy="1022555"/>
          </a:xfrm>
          <a:prstGeom prst="rect">
            <a:avLst/>
          </a:prstGeom>
          <a:solidFill>
            <a:srgbClr val="DA1E4D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271A11B6-7A39-5A41-BFB8-96FB42B693C6}"/>
              </a:ext>
            </a:extLst>
          </p:cNvPr>
          <p:cNvSpPr txBox="1"/>
          <p:nvPr/>
        </p:nvSpPr>
        <p:spPr>
          <a:xfrm>
            <a:off x="5122607" y="5038457"/>
            <a:ext cx="613287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Resilience of infrastructure </a:t>
            </a:r>
            <a:r>
              <a:rPr lang="en-US" sz="240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assets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Resilient infrastructure is less costly to maintain and repair </a:t>
            </a:r>
          </a:p>
        </p:txBody>
      </p:sp>
    </p:spTree>
    <p:extLst>
      <p:ext uri="{BB962C8B-B14F-4D97-AF65-F5344CB8AC3E}">
        <p14:creationId xmlns:p14="http://schemas.microsoft.com/office/powerpoint/2010/main" val="18621130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B85C937-3251-B548-A430-14D316C56AA2}"/>
              </a:ext>
            </a:extLst>
          </p:cNvPr>
          <p:cNvSpPr txBox="1">
            <a:spLocks/>
          </p:cNvSpPr>
          <p:nvPr/>
        </p:nvSpPr>
        <p:spPr>
          <a:xfrm>
            <a:off x="454743" y="414286"/>
            <a:ext cx="8445418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solidFill>
                  <a:srgbClr val="0485B0"/>
                </a:solidFill>
                <a:latin typeface="Nexa Bold" panose="02000000000000000000" pitchFamily="2" charset="0"/>
              </a:rPr>
              <a:t>Altogether: Investing in resilience is sound, profitable, and urgent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F664DE0C-4EEB-444F-9AB6-5FD1A2F225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859" y="1489710"/>
            <a:ext cx="6241069" cy="51041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9D0B9858-DC02-BF4E-8B25-DCD141E13D90}"/>
              </a:ext>
            </a:extLst>
          </p:cNvPr>
          <p:cNvSpPr txBox="1"/>
          <p:nvPr/>
        </p:nvSpPr>
        <p:spPr>
          <a:xfrm>
            <a:off x="4476793" y="2213282"/>
            <a:ext cx="6803348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00" b="1" dirty="0">
                <a:solidFill>
                  <a:srgbClr val="DA1E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Sound: </a:t>
            </a: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Beneficial in 96 percent of the scenarios</a:t>
            </a:r>
          </a:p>
          <a:p>
            <a:endParaRPr lang="en-US" sz="1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900" b="1" dirty="0">
                <a:solidFill>
                  <a:srgbClr val="DA1E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Profitable: </a:t>
            </a: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The net benefits from investing in more resilience in infrastructure is $4.2 trillion, over the lifetime of new assets</a:t>
            </a:r>
          </a:p>
          <a:p>
            <a:endParaRPr lang="en-US" sz="1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900" b="1" dirty="0">
                <a:solidFill>
                  <a:srgbClr val="DA1E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Urgent: </a:t>
            </a: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Median cost of one decade of inaction is $1 trillion</a:t>
            </a:r>
          </a:p>
          <a:p>
            <a:endParaRPr lang="en-US" sz="1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900" b="1" dirty="0">
                <a:solidFill>
                  <a:srgbClr val="DA1E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Climate change </a:t>
            </a: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doubles the value of resilience </a:t>
            </a:r>
          </a:p>
        </p:txBody>
      </p:sp>
    </p:spTree>
    <p:extLst>
      <p:ext uri="{BB962C8B-B14F-4D97-AF65-F5344CB8AC3E}">
        <p14:creationId xmlns:p14="http://schemas.microsoft.com/office/powerpoint/2010/main" val="39892247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B85C937-3251-B548-A430-14D316C56AA2}"/>
              </a:ext>
            </a:extLst>
          </p:cNvPr>
          <p:cNvSpPr txBox="1">
            <a:spLocks/>
          </p:cNvSpPr>
          <p:nvPr/>
        </p:nvSpPr>
        <p:spPr>
          <a:xfrm>
            <a:off x="454743" y="414286"/>
            <a:ext cx="8445418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solidFill>
                  <a:srgbClr val="0485B0"/>
                </a:solidFill>
                <a:latin typeface="Nexa Bold" panose="02000000000000000000" pitchFamily="2" charset="0"/>
              </a:rPr>
              <a:t>Altogether: Investing in resilience is sound, profitable, and urgent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F5AC53A7-A11C-4D99-9F24-2A57B9FC71A9}"/>
              </a:ext>
            </a:extLst>
          </p:cNvPr>
          <p:cNvSpPr txBox="1"/>
          <p:nvPr/>
        </p:nvSpPr>
        <p:spPr>
          <a:xfrm>
            <a:off x="706881" y="1967432"/>
            <a:ext cx="16789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DA1E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$4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E236FB61-9C44-4495-A987-4AD996A916CF}"/>
              </a:ext>
            </a:extLst>
          </p:cNvPr>
          <p:cNvSpPr txBox="1"/>
          <p:nvPr/>
        </p:nvSpPr>
        <p:spPr>
          <a:xfrm>
            <a:off x="706881" y="2563116"/>
            <a:ext cx="301999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In net benefit for each $1 invested in infrastructure resilience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xmlns="" id="{CA153DF0-D176-4637-9AD4-E06D2F3FD141}"/>
              </a:ext>
            </a:extLst>
          </p:cNvPr>
          <p:cNvCxnSpPr/>
          <p:nvPr/>
        </p:nvCxnSpPr>
        <p:spPr>
          <a:xfrm>
            <a:off x="786563" y="1935373"/>
            <a:ext cx="2447208" cy="0"/>
          </a:xfrm>
          <a:prstGeom prst="line">
            <a:avLst/>
          </a:prstGeom>
          <a:ln w="25400">
            <a:solidFill>
              <a:srgbClr val="DA1E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CAECDD5A-4473-4680-BADE-0395D1B457CF}"/>
              </a:ext>
            </a:extLst>
          </p:cNvPr>
          <p:cNvSpPr txBox="1"/>
          <p:nvPr/>
        </p:nvSpPr>
        <p:spPr>
          <a:xfrm>
            <a:off x="4387572" y="2555590"/>
            <a:ext cx="3019992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Net benefit from building new infrastructure to higher resilience standards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xmlns="" id="{7863FD57-FFEC-4FE5-A834-39A89FB90D19}"/>
              </a:ext>
            </a:extLst>
          </p:cNvPr>
          <p:cNvCxnSpPr/>
          <p:nvPr/>
        </p:nvCxnSpPr>
        <p:spPr>
          <a:xfrm>
            <a:off x="4467254" y="1927847"/>
            <a:ext cx="2447208" cy="0"/>
          </a:xfrm>
          <a:prstGeom prst="line">
            <a:avLst/>
          </a:prstGeom>
          <a:ln w="25400">
            <a:solidFill>
              <a:srgbClr val="DA1E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88319705-9C75-4082-A44A-3E51D969071D}"/>
              </a:ext>
            </a:extLst>
          </p:cNvPr>
          <p:cNvSpPr txBox="1"/>
          <p:nvPr/>
        </p:nvSpPr>
        <p:spPr>
          <a:xfrm>
            <a:off x="4396064" y="1927847"/>
            <a:ext cx="3143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DA1E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$4.2 trillion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287A48E2-852D-407A-BF2E-B309DCD8BB59}"/>
              </a:ext>
            </a:extLst>
          </p:cNvPr>
          <p:cNvSpPr txBox="1"/>
          <p:nvPr/>
        </p:nvSpPr>
        <p:spPr>
          <a:xfrm>
            <a:off x="8263269" y="2563116"/>
            <a:ext cx="32218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Cost of delaying action by one year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E5495B55-A39B-4B23-96E1-C465FFFC12E4}"/>
              </a:ext>
            </a:extLst>
          </p:cNvPr>
          <p:cNvCxnSpPr/>
          <p:nvPr/>
        </p:nvCxnSpPr>
        <p:spPr>
          <a:xfrm>
            <a:off x="8342951" y="1935373"/>
            <a:ext cx="2447208" cy="0"/>
          </a:xfrm>
          <a:prstGeom prst="line">
            <a:avLst/>
          </a:prstGeom>
          <a:ln w="25400">
            <a:solidFill>
              <a:srgbClr val="DA1E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D6B03181-DC2C-4103-ADD5-215EA3E611C1}"/>
              </a:ext>
            </a:extLst>
          </p:cNvPr>
          <p:cNvSpPr txBox="1"/>
          <p:nvPr/>
        </p:nvSpPr>
        <p:spPr>
          <a:xfrm>
            <a:off x="8271761" y="1935373"/>
            <a:ext cx="3143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DA1E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$100 billion</a:t>
            </a:r>
          </a:p>
        </p:txBody>
      </p:sp>
      <p:pic>
        <p:nvPicPr>
          <p:cNvPr id="15" name="Picture 14" descr="A picture containing sky, outdoor, water, scene&#10;&#10;Description generated with very high confidence">
            <a:extLst>
              <a:ext uri="{FF2B5EF4-FFF2-40B4-BE49-F238E27FC236}">
                <a16:creationId xmlns:a16="http://schemas.microsoft.com/office/drawing/2014/main" xmlns="" id="{5B2D1797-5BC3-4AE9-8BD3-2D6E86C98DD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9031"/>
          <a:stretch/>
        </p:blipFill>
        <p:spPr>
          <a:xfrm>
            <a:off x="0" y="4229205"/>
            <a:ext cx="12192000" cy="2648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665559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>
            <a:extLst>
              <a:ext uri="{FF2B5EF4-FFF2-40B4-BE49-F238E27FC236}">
                <a16:creationId xmlns:a16="http://schemas.microsoft.com/office/drawing/2014/main" xmlns="" id="{377B1136-7267-9D4C-831C-1703B3DE5A26}"/>
              </a:ext>
            </a:extLst>
          </p:cNvPr>
          <p:cNvSpPr/>
          <p:nvPr/>
        </p:nvSpPr>
        <p:spPr>
          <a:xfrm>
            <a:off x="1145467" y="1488778"/>
            <a:ext cx="2825124" cy="2825124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xmlns="" id="{AAFE7FB1-4AEE-6A47-966A-88D440F70467}"/>
              </a:ext>
            </a:extLst>
          </p:cNvPr>
          <p:cNvSpPr/>
          <p:nvPr/>
        </p:nvSpPr>
        <p:spPr>
          <a:xfrm>
            <a:off x="4683438" y="1488778"/>
            <a:ext cx="2825124" cy="2825124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xmlns="" id="{57A16332-AD04-1D47-B82F-EF79600D9E0B}"/>
              </a:ext>
            </a:extLst>
          </p:cNvPr>
          <p:cNvSpPr/>
          <p:nvPr/>
        </p:nvSpPr>
        <p:spPr>
          <a:xfrm>
            <a:off x="8221409" y="1488778"/>
            <a:ext cx="2825125" cy="2825125"/>
          </a:xfrm>
          <a:prstGeom prst="ellipse">
            <a:avLst/>
          </a:prstGeom>
          <a:solidFill>
            <a:srgbClr val="4059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9C8A50C-2AE0-D347-8042-B65BD3D2DED6}"/>
              </a:ext>
            </a:extLst>
          </p:cNvPr>
          <p:cNvSpPr txBox="1"/>
          <p:nvPr/>
        </p:nvSpPr>
        <p:spPr>
          <a:xfrm>
            <a:off x="8053438" y="4395239"/>
            <a:ext cx="31610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4059A7"/>
                </a:solidFill>
                <a:latin typeface="Nexa Heavy" panose="02000000000000000000" pitchFamily="2" charset="0"/>
              </a:rPr>
              <a:t>Recommendations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739F9E3C-0776-8B42-80FB-6F2647D54A6F}"/>
              </a:ext>
            </a:extLst>
          </p:cNvPr>
          <p:cNvSpPr txBox="1"/>
          <p:nvPr/>
        </p:nvSpPr>
        <p:spPr>
          <a:xfrm>
            <a:off x="4518749" y="4395240"/>
            <a:ext cx="31610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2"/>
                </a:solidFill>
                <a:latin typeface="Nexa Light" panose="02000000000000000000" pitchFamily="2" charset="0"/>
              </a:rPr>
              <a:t>Solutions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651FFC08-CC2D-974F-9119-F08F04DE6ABF}"/>
              </a:ext>
            </a:extLst>
          </p:cNvPr>
          <p:cNvSpPr txBox="1"/>
          <p:nvPr/>
        </p:nvSpPr>
        <p:spPr>
          <a:xfrm>
            <a:off x="984060" y="4395238"/>
            <a:ext cx="31610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2"/>
                </a:solidFill>
                <a:latin typeface="Nexa Light" panose="02000000000000000000" pitchFamily="2" charset="0"/>
              </a:rPr>
              <a:t>Diagnosis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5729EED4-134E-3844-B1F9-9AB55D734C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3802" y="1983453"/>
            <a:ext cx="1653662" cy="165366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31E17C4B-256C-6445-AD05-0F1CAF3FE4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54852" y="1810559"/>
            <a:ext cx="2069907" cy="206990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F5860F7C-69A6-A445-86B1-066616942F5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93250" y="2048085"/>
            <a:ext cx="1806832" cy="1806832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4492E37B-0F59-8549-A6D9-79B513BB59E7}"/>
              </a:ext>
            </a:extLst>
          </p:cNvPr>
          <p:cNvCxnSpPr>
            <a:cxnSpLocks/>
          </p:cNvCxnSpPr>
          <p:nvPr/>
        </p:nvCxnSpPr>
        <p:spPr>
          <a:xfrm>
            <a:off x="984060" y="4945626"/>
            <a:ext cx="10135697" cy="0"/>
          </a:xfrm>
          <a:prstGeom prst="line">
            <a:avLst/>
          </a:prstGeom>
          <a:ln w="38100">
            <a:solidFill>
              <a:srgbClr val="4059A7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678F9497-E555-1D46-8213-20D809CE3FF7}"/>
              </a:ext>
            </a:extLst>
          </p:cNvPr>
          <p:cNvSpPr txBox="1"/>
          <p:nvPr/>
        </p:nvSpPr>
        <p:spPr>
          <a:xfrm>
            <a:off x="912775" y="5042512"/>
            <a:ext cx="103664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4059A7"/>
                </a:solidFill>
                <a:latin typeface="Nexa Light" panose="02000000000000000000" pitchFamily="2" charset="0"/>
                <a:ea typeface="Calibri" panose="020F0502020204030204" pitchFamily="34" charset="0"/>
              </a:rPr>
              <a:t>Good infrastructure management is the necessary basis for resilient infrastructure—but targeted actions are also needed.</a:t>
            </a:r>
            <a:endParaRPr lang="en-US" sz="2400" dirty="0">
              <a:solidFill>
                <a:srgbClr val="4059A7"/>
              </a:solidFill>
              <a:latin typeface="Nexa Light" panose="02000000000000000000" pitchFamily="2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793209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059A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66C1483-A67B-2E43-A69A-6AD18574C376}"/>
              </a:ext>
            </a:extLst>
          </p:cNvPr>
          <p:cNvSpPr txBox="1">
            <a:spLocks/>
          </p:cNvSpPr>
          <p:nvPr/>
        </p:nvSpPr>
        <p:spPr>
          <a:xfrm>
            <a:off x="454742" y="414286"/>
            <a:ext cx="9014377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solidFill>
                  <a:schemeClr val="bg1"/>
                </a:solidFill>
                <a:latin typeface="Nexa Bold" panose="02000000000000000000" pitchFamily="2" charset="0"/>
              </a:rPr>
              <a:t>Five obstacles to making infrastructure more resilient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01FADAB2-47E9-5C41-AE6C-79106168269C}"/>
              </a:ext>
            </a:extLst>
          </p:cNvPr>
          <p:cNvSpPr/>
          <p:nvPr/>
        </p:nvSpPr>
        <p:spPr>
          <a:xfrm>
            <a:off x="807560" y="2479038"/>
            <a:ext cx="1849120" cy="1605282"/>
          </a:xfrm>
          <a:prstGeom prst="rect">
            <a:avLst/>
          </a:prstGeom>
          <a:solidFill>
            <a:srgbClr val="DA1E4D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CFE67879-5FA1-2B4A-B178-B6F680D909E8}"/>
              </a:ext>
            </a:extLst>
          </p:cNvPr>
          <p:cNvSpPr txBox="1"/>
          <p:nvPr/>
        </p:nvSpPr>
        <p:spPr>
          <a:xfrm>
            <a:off x="838040" y="2624445"/>
            <a:ext cx="17881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Poor design, operation, and maintenance of infrastructure systems</a:t>
            </a:r>
            <a:endParaRPr lang="en-US" sz="1600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CC9CFE22-5922-964D-A94F-D6FEF171D165}"/>
              </a:ext>
            </a:extLst>
          </p:cNvPr>
          <p:cNvSpPr/>
          <p:nvPr/>
        </p:nvSpPr>
        <p:spPr>
          <a:xfrm>
            <a:off x="797400" y="4724398"/>
            <a:ext cx="1849120" cy="1605282"/>
          </a:xfrm>
          <a:prstGeom prst="rect">
            <a:avLst/>
          </a:prstGeom>
          <a:solidFill>
            <a:srgbClr val="0485B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38D28245-9DE3-6B44-BACF-DF475C33D801}"/>
              </a:ext>
            </a:extLst>
          </p:cNvPr>
          <p:cNvSpPr txBox="1"/>
          <p:nvPr/>
        </p:nvSpPr>
        <p:spPr>
          <a:xfrm>
            <a:off x="827880" y="5255885"/>
            <a:ext cx="17881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Get the </a:t>
            </a:r>
            <a:b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basics right</a:t>
            </a:r>
            <a:endParaRPr lang="en-US" sz="1600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3C197346-B33A-0345-9919-7E0634F785D4}"/>
              </a:ext>
            </a:extLst>
          </p:cNvPr>
          <p:cNvSpPr txBox="1"/>
          <p:nvPr/>
        </p:nvSpPr>
        <p:spPr>
          <a:xfrm>
            <a:off x="-99835" y="1760003"/>
            <a:ext cx="36435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spc="600" dirty="0">
                <a:solidFill>
                  <a:schemeClr val="bg2"/>
                </a:solidFill>
                <a:latin typeface="Nexa Bold" panose="02000000000000000000" pitchFamily="2" charset="0"/>
              </a:rPr>
              <a:t>OBSTACLES TO INFRASTRUCTURE MANAGEMENT</a:t>
            </a:r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xmlns="" id="{D5D46E99-8EA2-5644-98C2-28B38C29219E}"/>
              </a:ext>
            </a:extLst>
          </p:cNvPr>
          <p:cNvCxnSpPr/>
          <p:nvPr/>
        </p:nvCxnSpPr>
        <p:spPr>
          <a:xfrm>
            <a:off x="1696720" y="4255065"/>
            <a:ext cx="0" cy="327095"/>
          </a:xfrm>
          <a:prstGeom prst="straightConnector1">
            <a:avLst/>
          </a:prstGeom>
          <a:ln w="15875">
            <a:solidFill>
              <a:schemeClr val="bg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58523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059A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66C1483-A67B-2E43-A69A-6AD18574C376}"/>
              </a:ext>
            </a:extLst>
          </p:cNvPr>
          <p:cNvSpPr txBox="1">
            <a:spLocks/>
          </p:cNvSpPr>
          <p:nvPr/>
        </p:nvSpPr>
        <p:spPr>
          <a:xfrm>
            <a:off x="454742" y="414286"/>
            <a:ext cx="9014377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Nexa Bold" panose="02000000000000000000" pitchFamily="2" charset="0"/>
                <a:ea typeface="+mj-ea"/>
                <a:cs typeface="+mj-cs"/>
              </a:rPr>
              <a:t>Five obstacles to making infrastructure more resilient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01FADAB2-47E9-5C41-AE6C-79106168269C}"/>
              </a:ext>
            </a:extLst>
          </p:cNvPr>
          <p:cNvSpPr/>
          <p:nvPr/>
        </p:nvSpPr>
        <p:spPr>
          <a:xfrm>
            <a:off x="807560" y="2479038"/>
            <a:ext cx="1849120" cy="1605282"/>
          </a:xfrm>
          <a:prstGeom prst="rect">
            <a:avLst/>
          </a:prstGeom>
          <a:solidFill>
            <a:srgbClr val="DA1E4D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A0C7D10A-9D78-2F41-9C8C-E3639F5E135F}"/>
              </a:ext>
            </a:extLst>
          </p:cNvPr>
          <p:cNvSpPr/>
          <p:nvPr/>
        </p:nvSpPr>
        <p:spPr>
          <a:xfrm>
            <a:off x="3407450" y="2479038"/>
            <a:ext cx="1849120" cy="1605282"/>
          </a:xfrm>
          <a:prstGeom prst="rect">
            <a:avLst/>
          </a:prstGeom>
          <a:solidFill>
            <a:srgbClr val="DA1E4D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7FF9EBC3-E015-ED49-AF79-D05DB4D09D6D}"/>
              </a:ext>
            </a:extLst>
          </p:cNvPr>
          <p:cNvSpPr/>
          <p:nvPr/>
        </p:nvSpPr>
        <p:spPr>
          <a:xfrm>
            <a:off x="5483940" y="2479038"/>
            <a:ext cx="1849120" cy="1605282"/>
          </a:xfrm>
          <a:prstGeom prst="rect">
            <a:avLst/>
          </a:prstGeom>
          <a:solidFill>
            <a:srgbClr val="DA1E4D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936B6BB8-2B6D-984A-B6EC-E0F5F2E1AB0D}"/>
              </a:ext>
            </a:extLst>
          </p:cNvPr>
          <p:cNvSpPr/>
          <p:nvPr/>
        </p:nvSpPr>
        <p:spPr>
          <a:xfrm>
            <a:off x="7560430" y="2479038"/>
            <a:ext cx="1849120" cy="1605282"/>
          </a:xfrm>
          <a:prstGeom prst="rect">
            <a:avLst/>
          </a:prstGeom>
          <a:solidFill>
            <a:srgbClr val="DA1E4D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5003DAEC-A828-7B40-B350-7187A0D7E350}"/>
              </a:ext>
            </a:extLst>
          </p:cNvPr>
          <p:cNvSpPr/>
          <p:nvPr/>
        </p:nvSpPr>
        <p:spPr>
          <a:xfrm>
            <a:off x="9636920" y="2479038"/>
            <a:ext cx="1849120" cy="1605282"/>
          </a:xfrm>
          <a:prstGeom prst="rect">
            <a:avLst/>
          </a:prstGeom>
          <a:solidFill>
            <a:srgbClr val="DA1E4D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CFE67879-5FA1-2B4A-B178-B6F680D909E8}"/>
              </a:ext>
            </a:extLst>
          </p:cNvPr>
          <p:cNvSpPr txBox="1"/>
          <p:nvPr/>
        </p:nvSpPr>
        <p:spPr>
          <a:xfrm>
            <a:off x="838040" y="2624445"/>
            <a:ext cx="17881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Poor design, operation, and maintenance of infrastructure systems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B570B4FC-28F9-CB4E-9F07-D2BD3583220A}"/>
              </a:ext>
            </a:extLst>
          </p:cNvPr>
          <p:cNvSpPr txBox="1"/>
          <p:nvPr/>
        </p:nvSpPr>
        <p:spPr>
          <a:xfrm>
            <a:off x="3437930" y="2756525"/>
            <a:ext cx="17881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Political economy, coordination failures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88B39FA9-BC61-694D-A08E-AE1EBB2E11D4}"/>
              </a:ext>
            </a:extLst>
          </p:cNvPr>
          <p:cNvSpPr txBox="1"/>
          <p:nvPr/>
        </p:nvSpPr>
        <p:spPr>
          <a:xfrm>
            <a:off x="5514420" y="2756525"/>
            <a:ext cx="17881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Lack of incentives to increase resilience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D913238A-5111-0646-AE5C-E5408DF0797F}"/>
              </a:ext>
            </a:extLst>
          </p:cNvPr>
          <p:cNvSpPr txBox="1"/>
          <p:nvPr/>
        </p:nvSpPr>
        <p:spPr>
          <a:xfrm>
            <a:off x="7575670" y="2908925"/>
            <a:ext cx="17881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Inadequate data, models, skills, </a:t>
            </a:r>
            <a:b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or tools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DA41BC1B-0899-6F46-8450-A668FC9EC310}"/>
              </a:ext>
            </a:extLst>
          </p:cNvPr>
          <p:cNvSpPr txBox="1"/>
          <p:nvPr/>
        </p:nvSpPr>
        <p:spPr>
          <a:xfrm>
            <a:off x="9706810" y="2908925"/>
            <a:ext cx="17881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Affordability </a:t>
            </a:r>
            <a:b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and financing constraints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CC9CFE22-5922-964D-A94F-D6FEF171D165}"/>
              </a:ext>
            </a:extLst>
          </p:cNvPr>
          <p:cNvSpPr/>
          <p:nvPr/>
        </p:nvSpPr>
        <p:spPr>
          <a:xfrm>
            <a:off x="797400" y="4724398"/>
            <a:ext cx="1849120" cy="1605282"/>
          </a:xfrm>
          <a:prstGeom prst="rect">
            <a:avLst/>
          </a:prstGeom>
          <a:solidFill>
            <a:srgbClr val="0485B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4690ADA7-E496-0945-9D7E-01B083B1905F}"/>
              </a:ext>
            </a:extLst>
          </p:cNvPr>
          <p:cNvSpPr/>
          <p:nvPr/>
        </p:nvSpPr>
        <p:spPr>
          <a:xfrm>
            <a:off x="3397290" y="4724398"/>
            <a:ext cx="1849120" cy="1605282"/>
          </a:xfrm>
          <a:prstGeom prst="rect">
            <a:avLst/>
          </a:prstGeom>
          <a:solidFill>
            <a:srgbClr val="0485B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1415A51A-CF50-7249-9A74-BF3C86B99297}"/>
              </a:ext>
            </a:extLst>
          </p:cNvPr>
          <p:cNvSpPr/>
          <p:nvPr/>
        </p:nvSpPr>
        <p:spPr>
          <a:xfrm>
            <a:off x="5473780" y="4724398"/>
            <a:ext cx="1849120" cy="1605282"/>
          </a:xfrm>
          <a:prstGeom prst="rect">
            <a:avLst/>
          </a:prstGeom>
          <a:solidFill>
            <a:srgbClr val="0485B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23B0DB73-6C3C-8349-9DA8-8F067A152E7D}"/>
              </a:ext>
            </a:extLst>
          </p:cNvPr>
          <p:cNvSpPr/>
          <p:nvPr/>
        </p:nvSpPr>
        <p:spPr>
          <a:xfrm>
            <a:off x="7550270" y="4724398"/>
            <a:ext cx="1849120" cy="1605282"/>
          </a:xfrm>
          <a:prstGeom prst="rect">
            <a:avLst/>
          </a:prstGeom>
          <a:solidFill>
            <a:srgbClr val="0485B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8BD5A7EA-D5A7-7A4E-A9B2-B37C5486962C}"/>
              </a:ext>
            </a:extLst>
          </p:cNvPr>
          <p:cNvSpPr/>
          <p:nvPr/>
        </p:nvSpPr>
        <p:spPr>
          <a:xfrm>
            <a:off x="9626760" y="4724398"/>
            <a:ext cx="1849120" cy="1605282"/>
          </a:xfrm>
          <a:prstGeom prst="rect">
            <a:avLst/>
          </a:prstGeom>
          <a:solidFill>
            <a:srgbClr val="0485B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38D28245-9DE3-6B44-BACF-DF475C33D801}"/>
              </a:ext>
            </a:extLst>
          </p:cNvPr>
          <p:cNvSpPr txBox="1"/>
          <p:nvPr/>
        </p:nvSpPr>
        <p:spPr>
          <a:xfrm>
            <a:off x="827880" y="5255885"/>
            <a:ext cx="17881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Get the </a:t>
            </a:r>
            <a:b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basics right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55FB138E-7AB7-B94D-82A7-25D5657127B3}"/>
              </a:ext>
            </a:extLst>
          </p:cNvPr>
          <p:cNvSpPr txBox="1"/>
          <p:nvPr/>
        </p:nvSpPr>
        <p:spPr>
          <a:xfrm>
            <a:off x="3427770" y="5255885"/>
            <a:ext cx="17881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Build institutions for resilience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B9D0C753-4E57-A54C-828E-D49F6FB280C4}"/>
              </a:ext>
            </a:extLst>
          </p:cNvPr>
          <p:cNvSpPr txBox="1"/>
          <p:nvPr/>
        </p:nvSpPr>
        <p:spPr>
          <a:xfrm>
            <a:off x="5504260" y="5001885"/>
            <a:ext cx="17881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Create regulations and incentives for resilience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CFCB7FE2-949A-5F46-8E7D-4C4CF1C58296}"/>
              </a:ext>
            </a:extLst>
          </p:cNvPr>
          <p:cNvSpPr txBox="1"/>
          <p:nvPr/>
        </p:nvSpPr>
        <p:spPr>
          <a:xfrm>
            <a:off x="7565510" y="5255885"/>
            <a:ext cx="17881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Improve </a:t>
            </a:r>
            <a:b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decision-making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DAA94DED-299D-DD44-98C4-B28E0F72924D}"/>
              </a:ext>
            </a:extLst>
          </p:cNvPr>
          <p:cNvSpPr txBox="1"/>
          <p:nvPr/>
        </p:nvSpPr>
        <p:spPr>
          <a:xfrm>
            <a:off x="9696650" y="5255885"/>
            <a:ext cx="17881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Provide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financing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61FF043F-5C32-CF44-B716-06DD8DA536F8}"/>
              </a:ext>
            </a:extLst>
          </p:cNvPr>
          <p:cNvSpPr txBox="1"/>
          <p:nvPr/>
        </p:nvSpPr>
        <p:spPr>
          <a:xfrm>
            <a:off x="3397290" y="2129335"/>
            <a:ext cx="80785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600" normalizeH="0" baseline="0" noProof="0" dirty="0">
                <a:ln>
                  <a:noFill/>
                </a:ln>
                <a:solidFill>
                  <a:srgbClr val="E7E6E6"/>
                </a:solidFill>
                <a:effectLst/>
                <a:uLnTx/>
                <a:uFillTx/>
                <a:latin typeface="Nexa Bold" panose="02000000000000000000" pitchFamily="2" charset="0"/>
                <a:ea typeface="+mn-ea"/>
                <a:cs typeface="+mn-cs"/>
              </a:rPr>
              <a:t>OBSTACLES TO INFRASTRUCTURE RESILIENCE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3C197346-B33A-0345-9919-7E0634F785D4}"/>
              </a:ext>
            </a:extLst>
          </p:cNvPr>
          <p:cNvSpPr txBox="1"/>
          <p:nvPr/>
        </p:nvSpPr>
        <p:spPr>
          <a:xfrm>
            <a:off x="-99835" y="1760003"/>
            <a:ext cx="36435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600" normalizeH="0" baseline="0" noProof="0" dirty="0">
                <a:ln>
                  <a:noFill/>
                </a:ln>
                <a:solidFill>
                  <a:srgbClr val="E7E6E6"/>
                </a:solidFill>
                <a:effectLst/>
                <a:uLnTx/>
                <a:uFillTx/>
                <a:latin typeface="Nexa Bold" panose="02000000000000000000" pitchFamily="2" charset="0"/>
                <a:ea typeface="+mn-ea"/>
                <a:cs typeface="+mn-cs"/>
              </a:rPr>
              <a:t>OBSTACLES TO INFRASTRUCTURE MANAGEMENT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xmlns="" id="{B3331FF0-B7B5-B149-A8E9-DCFFD22A9129}"/>
              </a:ext>
            </a:extLst>
          </p:cNvPr>
          <p:cNvCxnSpPr/>
          <p:nvPr/>
        </p:nvCxnSpPr>
        <p:spPr>
          <a:xfrm>
            <a:off x="3027680" y="1760003"/>
            <a:ext cx="0" cy="4565321"/>
          </a:xfrm>
          <a:prstGeom prst="line">
            <a:avLst/>
          </a:prstGeom>
          <a:ln w="15875">
            <a:solidFill>
              <a:schemeClr val="bg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xmlns="" id="{AAA4246C-BBB4-5144-9578-69ED72311F0D}"/>
              </a:ext>
            </a:extLst>
          </p:cNvPr>
          <p:cNvCxnSpPr/>
          <p:nvPr/>
        </p:nvCxnSpPr>
        <p:spPr>
          <a:xfrm>
            <a:off x="6421120" y="4255065"/>
            <a:ext cx="0" cy="327095"/>
          </a:xfrm>
          <a:prstGeom prst="straightConnector1">
            <a:avLst/>
          </a:prstGeom>
          <a:ln w="15875">
            <a:solidFill>
              <a:schemeClr val="bg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xmlns="" id="{38BBDD65-9865-3C4C-AD66-5FF4B8DE047C}"/>
              </a:ext>
            </a:extLst>
          </p:cNvPr>
          <p:cNvCxnSpPr/>
          <p:nvPr/>
        </p:nvCxnSpPr>
        <p:spPr>
          <a:xfrm>
            <a:off x="8483600" y="4255065"/>
            <a:ext cx="0" cy="327095"/>
          </a:xfrm>
          <a:prstGeom prst="straightConnector1">
            <a:avLst/>
          </a:prstGeom>
          <a:ln w="15875">
            <a:solidFill>
              <a:schemeClr val="bg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xmlns="" id="{E1F21000-D63C-4A4B-924D-5BEB137A399A}"/>
              </a:ext>
            </a:extLst>
          </p:cNvPr>
          <p:cNvCxnSpPr/>
          <p:nvPr/>
        </p:nvCxnSpPr>
        <p:spPr>
          <a:xfrm>
            <a:off x="10596880" y="4255065"/>
            <a:ext cx="0" cy="327095"/>
          </a:xfrm>
          <a:prstGeom prst="straightConnector1">
            <a:avLst/>
          </a:prstGeom>
          <a:ln w="15875">
            <a:solidFill>
              <a:schemeClr val="bg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xmlns="" id="{7052A546-87D6-FB48-8E30-5188DD6EAA12}"/>
              </a:ext>
            </a:extLst>
          </p:cNvPr>
          <p:cNvCxnSpPr/>
          <p:nvPr/>
        </p:nvCxnSpPr>
        <p:spPr>
          <a:xfrm>
            <a:off x="4307840" y="4255065"/>
            <a:ext cx="0" cy="327095"/>
          </a:xfrm>
          <a:prstGeom prst="straightConnector1">
            <a:avLst/>
          </a:prstGeom>
          <a:ln w="15875">
            <a:solidFill>
              <a:schemeClr val="bg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xmlns="" id="{D5D46E99-8EA2-5644-98C2-28B38C29219E}"/>
              </a:ext>
            </a:extLst>
          </p:cNvPr>
          <p:cNvCxnSpPr/>
          <p:nvPr/>
        </p:nvCxnSpPr>
        <p:spPr>
          <a:xfrm>
            <a:off x="1696720" y="4255065"/>
            <a:ext cx="0" cy="327095"/>
          </a:xfrm>
          <a:prstGeom prst="straightConnector1">
            <a:avLst/>
          </a:prstGeom>
          <a:ln w="15875">
            <a:solidFill>
              <a:schemeClr val="bg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348822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D20AA68F-5EEA-A342-8E67-FAD10A4684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7369" y="178243"/>
            <a:ext cx="8049889" cy="6501513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xmlns="" id="{BA960AFB-DAFC-0A41-9462-199418FD2156}"/>
              </a:ext>
            </a:extLst>
          </p:cNvPr>
          <p:cNvSpPr txBox="1">
            <a:spLocks/>
          </p:cNvSpPr>
          <p:nvPr/>
        </p:nvSpPr>
        <p:spPr>
          <a:xfrm>
            <a:off x="454742" y="414286"/>
            <a:ext cx="2786479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solidFill>
                  <a:srgbClr val="4059A7"/>
                </a:solidFill>
                <a:latin typeface="Nexa Bold" panose="02000000000000000000" pitchFamily="2" charset="0"/>
              </a:rPr>
              <a:t>A menu of actions for countries to build their strategy</a:t>
            </a:r>
          </a:p>
        </p:txBody>
      </p:sp>
    </p:spTree>
    <p:extLst>
      <p:ext uri="{BB962C8B-B14F-4D97-AF65-F5344CB8AC3E}">
        <p14:creationId xmlns:p14="http://schemas.microsoft.com/office/powerpoint/2010/main" val="165769835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BE5FC45-BDDE-6748-8985-F0369A661345}"/>
              </a:ext>
            </a:extLst>
          </p:cNvPr>
          <p:cNvSpPr txBox="1"/>
          <p:nvPr/>
        </p:nvSpPr>
        <p:spPr>
          <a:xfrm>
            <a:off x="7274560" y="4551422"/>
            <a:ext cx="4145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municipal worker cleans a drainage canal in Beira, Mozambique, to prevent clogging. </a:t>
            </a:r>
          </a:p>
        </p:txBody>
      </p:sp>
    </p:spTree>
    <p:extLst>
      <p:ext uri="{BB962C8B-B14F-4D97-AF65-F5344CB8AC3E}">
        <p14:creationId xmlns:p14="http://schemas.microsoft.com/office/powerpoint/2010/main" val="160457548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52C48AF-CA37-6C45-A1F7-23ACCFC12128}"/>
              </a:ext>
            </a:extLst>
          </p:cNvPr>
          <p:cNvSpPr txBox="1">
            <a:spLocks/>
          </p:cNvSpPr>
          <p:nvPr/>
        </p:nvSpPr>
        <p:spPr>
          <a:xfrm>
            <a:off x="454742" y="414286"/>
            <a:ext cx="9014377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solidFill>
                  <a:srgbClr val="4059A7"/>
                </a:solidFill>
                <a:latin typeface="Nexa Bold" panose="02000000000000000000" pitchFamily="2" charset="0"/>
              </a:rPr>
              <a:t>Spending more improves the reliability of transportation systems …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D1F68F71-EAF6-1747-90D7-7461B98CFE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632" y="1739849"/>
            <a:ext cx="8295488" cy="4748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19972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52C48AF-CA37-6C45-A1F7-23ACCFC12128}"/>
              </a:ext>
            </a:extLst>
          </p:cNvPr>
          <p:cNvSpPr txBox="1">
            <a:spLocks/>
          </p:cNvSpPr>
          <p:nvPr/>
        </p:nvSpPr>
        <p:spPr>
          <a:xfrm>
            <a:off x="454742" y="414286"/>
            <a:ext cx="9380138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solidFill>
                  <a:srgbClr val="4059A7"/>
                </a:solidFill>
                <a:latin typeface="Nexa Bold" panose="02000000000000000000" pitchFamily="2" charset="0"/>
              </a:rPr>
              <a:t>… but only if governance improves as well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D1F68F71-EAF6-1747-90D7-7461B98CFE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632" y="1739849"/>
            <a:ext cx="8295487" cy="474886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C73BB67C-EDC2-CA42-8CEB-29D919A91E91}"/>
              </a:ext>
            </a:extLst>
          </p:cNvPr>
          <p:cNvSpPr txBox="1"/>
          <p:nvPr/>
        </p:nvSpPr>
        <p:spPr>
          <a:xfrm>
            <a:off x="8181416" y="1993849"/>
            <a:ext cx="2953944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4059A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governance improves with spending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AD26A5AF-E0F4-E140-B88A-42EBF4605773}"/>
              </a:ext>
            </a:extLst>
          </p:cNvPr>
          <p:cNvSpPr txBox="1"/>
          <p:nvPr/>
        </p:nvSpPr>
        <p:spPr>
          <a:xfrm>
            <a:off x="8181416" y="2917179"/>
            <a:ext cx="26871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63C9D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governance </a:t>
            </a:r>
          </a:p>
          <a:p>
            <a:r>
              <a:rPr lang="en-US" sz="2000" dirty="0">
                <a:solidFill>
                  <a:srgbClr val="63C9D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does not improve</a:t>
            </a:r>
          </a:p>
        </p:txBody>
      </p:sp>
    </p:spTree>
    <p:extLst>
      <p:ext uri="{BB962C8B-B14F-4D97-AF65-F5344CB8AC3E}">
        <p14:creationId xmlns:p14="http://schemas.microsoft.com/office/powerpoint/2010/main" val="18511975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059A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1F02FC42-A559-804A-AE64-5EB6CEF7AAF1}"/>
              </a:ext>
            </a:extLst>
          </p:cNvPr>
          <p:cNvSpPr/>
          <p:nvPr/>
        </p:nvSpPr>
        <p:spPr>
          <a:xfrm>
            <a:off x="464903" y="2286177"/>
            <a:ext cx="3426377" cy="3088463"/>
          </a:xfrm>
          <a:prstGeom prst="rect">
            <a:avLst/>
          </a:prstGeom>
          <a:solidFill>
            <a:srgbClr val="63C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B0227E23-3E45-9243-ABCA-BF6A1C185030}"/>
              </a:ext>
            </a:extLst>
          </p:cNvPr>
          <p:cNvSpPr txBox="1">
            <a:spLocks/>
          </p:cNvSpPr>
          <p:nvPr/>
        </p:nvSpPr>
        <p:spPr>
          <a:xfrm>
            <a:off x="454743" y="414286"/>
            <a:ext cx="8536858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solidFill>
                  <a:schemeClr val="bg1"/>
                </a:solidFill>
                <a:latin typeface="Nexa Bold" panose="02000000000000000000" pitchFamily="2" charset="0"/>
              </a:rPr>
              <a:t>Priority areas for financial support—how can we spend better?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E11B6D5-02DC-AB44-A0FD-6CAB6E76B1CE}"/>
              </a:ext>
            </a:extLst>
          </p:cNvPr>
          <p:cNvSpPr txBox="1"/>
          <p:nvPr/>
        </p:nvSpPr>
        <p:spPr>
          <a:xfrm>
            <a:off x="2056705" y="1739849"/>
            <a:ext cx="80785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spc="600" dirty="0">
                <a:solidFill>
                  <a:schemeClr val="bg1"/>
                </a:solidFill>
                <a:latin typeface="Nexa Bold" panose="02000000000000000000" pitchFamily="2" charset="0"/>
              </a:rPr>
              <a:t>FULL INFRASTRUCTURE COSTS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xmlns="" id="{D1C45678-512F-F647-9122-AC6D970E246A}"/>
              </a:ext>
            </a:extLst>
          </p:cNvPr>
          <p:cNvCxnSpPr/>
          <p:nvPr/>
        </p:nvCxnSpPr>
        <p:spPr>
          <a:xfrm>
            <a:off x="464903" y="2027008"/>
            <a:ext cx="11239417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xmlns="" id="{81473B77-3392-B342-9E2C-F0FF05E8F244}"/>
              </a:ext>
            </a:extLst>
          </p:cNvPr>
          <p:cNvCxnSpPr/>
          <p:nvPr/>
        </p:nvCxnSpPr>
        <p:spPr>
          <a:xfrm>
            <a:off x="464903" y="5633808"/>
            <a:ext cx="11239417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45C0576F-6F43-2C44-9D64-7988D3E79A5E}"/>
              </a:ext>
            </a:extLst>
          </p:cNvPr>
          <p:cNvSpPr txBox="1"/>
          <p:nvPr/>
        </p:nvSpPr>
        <p:spPr>
          <a:xfrm>
            <a:off x="485223" y="2448737"/>
            <a:ext cx="33890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spc="300" dirty="0">
                <a:solidFill>
                  <a:srgbClr val="4059A7"/>
                </a:solidFill>
                <a:latin typeface="Nexa Bold" panose="02000000000000000000" pitchFamily="2" charset="0"/>
              </a:rPr>
              <a:t>COST TO REGULATORS</a:t>
            </a:r>
          </a:p>
          <a:p>
            <a:pPr algn="ctr"/>
            <a:r>
              <a:rPr lang="en-US" sz="1200" b="1" spc="300" dirty="0">
                <a:solidFill>
                  <a:srgbClr val="4059A7"/>
                </a:solidFill>
                <a:latin typeface="Nexa Bold" panose="02000000000000000000" pitchFamily="2" charset="0"/>
              </a:rPr>
              <a:t>AND GOVERNMENT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EE46483C-C576-6949-821C-0EBA3BBF0E09}"/>
              </a:ext>
            </a:extLst>
          </p:cNvPr>
          <p:cNvSpPr/>
          <p:nvPr/>
        </p:nvSpPr>
        <p:spPr>
          <a:xfrm>
            <a:off x="701040" y="3048000"/>
            <a:ext cx="2946400" cy="965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2F74FF4C-17DC-7E4E-968F-80B050C4EE08}"/>
              </a:ext>
            </a:extLst>
          </p:cNvPr>
          <p:cNvSpPr/>
          <p:nvPr/>
        </p:nvSpPr>
        <p:spPr>
          <a:xfrm>
            <a:off x="701040" y="4191088"/>
            <a:ext cx="2946400" cy="965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7B647078-64CE-C242-88E4-A8ED79192E62}"/>
              </a:ext>
            </a:extLst>
          </p:cNvPr>
          <p:cNvSpPr/>
          <p:nvPr/>
        </p:nvSpPr>
        <p:spPr>
          <a:xfrm>
            <a:off x="4274903" y="2276016"/>
            <a:ext cx="7429417" cy="3088463"/>
          </a:xfrm>
          <a:prstGeom prst="rect">
            <a:avLst/>
          </a:prstGeom>
          <a:solidFill>
            <a:srgbClr val="63C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B7A16BF5-8A69-A249-85D4-1558B011EF59}"/>
              </a:ext>
            </a:extLst>
          </p:cNvPr>
          <p:cNvSpPr txBox="1"/>
          <p:nvPr/>
        </p:nvSpPr>
        <p:spPr>
          <a:xfrm>
            <a:off x="4274903" y="2448737"/>
            <a:ext cx="74294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spc="300" dirty="0">
                <a:solidFill>
                  <a:srgbClr val="4059A7"/>
                </a:solidFill>
                <a:latin typeface="Nexa Bold" panose="02000000000000000000" pitchFamily="2" charset="0"/>
              </a:rPr>
              <a:t>LIFECYCLE COST TO (PUBLIC OR PRIVATE) </a:t>
            </a:r>
          </a:p>
          <a:p>
            <a:pPr algn="ctr"/>
            <a:r>
              <a:rPr lang="en-US" sz="1200" b="1" spc="300" dirty="0">
                <a:solidFill>
                  <a:srgbClr val="4059A7"/>
                </a:solidFill>
                <a:latin typeface="Nexa Bold" panose="02000000000000000000" pitchFamily="2" charset="0"/>
              </a:rPr>
              <a:t>INFRASTRUCTURE SERVICE PROVIDERS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729C6E2E-9D12-0F45-8D4D-FCB37B42B0DA}"/>
              </a:ext>
            </a:extLst>
          </p:cNvPr>
          <p:cNvSpPr/>
          <p:nvPr/>
        </p:nvSpPr>
        <p:spPr>
          <a:xfrm>
            <a:off x="4531360" y="3048000"/>
            <a:ext cx="2159166" cy="21082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BDD51FFF-4012-1E4F-93E9-7C0FD0D59CFD}"/>
              </a:ext>
            </a:extLst>
          </p:cNvPr>
          <p:cNvSpPr/>
          <p:nvPr/>
        </p:nvSpPr>
        <p:spPr>
          <a:xfrm>
            <a:off x="6918628" y="3048000"/>
            <a:ext cx="2159166" cy="21082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3A283656-754F-AF48-ACA2-70811728DFE9}"/>
              </a:ext>
            </a:extLst>
          </p:cNvPr>
          <p:cNvSpPr/>
          <p:nvPr/>
        </p:nvSpPr>
        <p:spPr>
          <a:xfrm>
            <a:off x="9305896" y="3048088"/>
            <a:ext cx="2159166" cy="21082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4EE38D1E-D58A-AF41-8FBF-8A89D3C95A9F}"/>
              </a:ext>
            </a:extLst>
          </p:cNvPr>
          <p:cNvSpPr txBox="1"/>
          <p:nvPr/>
        </p:nvSpPr>
        <p:spPr>
          <a:xfrm>
            <a:off x="4520204" y="3815168"/>
            <a:ext cx="21591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rgbClr val="4059A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Project design</a:t>
            </a:r>
            <a:br>
              <a:rPr lang="en-US" sz="1600" dirty="0">
                <a:solidFill>
                  <a:srgbClr val="4059A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600" dirty="0">
                <a:solidFill>
                  <a:srgbClr val="4059A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preparation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10EB210A-1207-6248-875F-C88A74DDF1AE}"/>
              </a:ext>
            </a:extLst>
          </p:cNvPr>
          <p:cNvSpPr txBox="1"/>
          <p:nvPr/>
        </p:nvSpPr>
        <p:spPr>
          <a:xfrm>
            <a:off x="6923875" y="3815168"/>
            <a:ext cx="21591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rgbClr val="4059A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Upfront </a:t>
            </a:r>
            <a:br>
              <a:rPr lang="en-US" sz="1600" dirty="0">
                <a:solidFill>
                  <a:srgbClr val="4059A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600" dirty="0">
                <a:solidFill>
                  <a:srgbClr val="4059A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investment cost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D470F0BB-D192-7E49-A1D5-28BD593DA82A}"/>
              </a:ext>
            </a:extLst>
          </p:cNvPr>
          <p:cNvSpPr txBox="1"/>
          <p:nvPr/>
        </p:nvSpPr>
        <p:spPr>
          <a:xfrm>
            <a:off x="9304900" y="3483372"/>
            <a:ext cx="215916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rgbClr val="4059A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Operational costs</a:t>
            </a:r>
          </a:p>
          <a:p>
            <a:pPr algn="ctr"/>
            <a:endParaRPr lang="en-US" sz="1600" dirty="0">
              <a:solidFill>
                <a:srgbClr val="4059A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600" dirty="0">
                <a:solidFill>
                  <a:srgbClr val="4059A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Maintenance and repair costs (and decommissioning)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8BAF74C4-9E3D-BA4D-B8FC-96E69F5A18DF}"/>
              </a:ext>
            </a:extLst>
          </p:cNvPr>
          <p:cNvSpPr txBox="1"/>
          <p:nvPr/>
        </p:nvSpPr>
        <p:spPr>
          <a:xfrm>
            <a:off x="689884" y="3128740"/>
            <a:ext cx="2946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rgbClr val="4059A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Master planning, </a:t>
            </a:r>
            <a:br>
              <a:rPr lang="en-US" sz="1600" dirty="0">
                <a:solidFill>
                  <a:srgbClr val="4059A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600" dirty="0">
                <a:solidFill>
                  <a:srgbClr val="4059A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regulation design, </a:t>
            </a:r>
            <a:br>
              <a:rPr lang="en-US" sz="1600" dirty="0">
                <a:solidFill>
                  <a:srgbClr val="4059A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600" dirty="0">
                <a:solidFill>
                  <a:srgbClr val="4059A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enforcement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DCBFFFBE-438C-1249-AD71-17243A40CF55}"/>
              </a:ext>
            </a:extLst>
          </p:cNvPr>
          <p:cNvSpPr txBox="1"/>
          <p:nvPr/>
        </p:nvSpPr>
        <p:spPr>
          <a:xfrm>
            <a:off x="701039" y="4264331"/>
            <a:ext cx="2946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rgbClr val="4059A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 and model </a:t>
            </a:r>
            <a:br>
              <a:rPr lang="en-US" sz="1600" dirty="0">
                <a:solidFill>
                  <a:srgbClr val="4059A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600" dirty="0">
                <a:solidFill>
                  <a:srgbClr val="4059A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development, research, training, education</a:t>
            </a:r>
          </a:p>
        </p:txBody>
      </p:sp>
    </p:spTree>
    <p:extLst>
      <p:ext uri="{BB962C8B-B14F-4D97-AF65-F5344CB8AC3E}">
        <p14:creationId xmlns:p14="http://schemas.microsoft.com/office/powerpoint/2010/main" val="6550974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xmlns="" id="{CBAE317E-B1E5-084C-89AD-1EA9AF6782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910" y="237305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  <a:latin typeface="Nexa Bold" panose="02000000000000000000" pitchFamily="2" charset="0"/>
              </a:rPr>
              <a:t>Resilient Infrastructure?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A034CC43-7C77-B141-97B9-69A711C043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455372"/>
            <a:ext cx="3429000" cy="3429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A54AFA65-A90F-BC4C-A70C-BC5026D70FC8}"/>
              </a:ext>
            </a:extLst>
          </p:cNvPr>
          <p:cNvSpPr/>
          <p:nvPr/>
        </p:nvSpPr>
        <p:spPr>
          <a:xfrm>
            <a:off x="4943168" y="4916129"/>
            <a:ext cx="6415712" cy="1022555"/>
          </a:xfrm>
          <a:prstGeom prst="rect">
            <a:avLst/>
          </a:prstGeom>
          <a:solidFill>
            <a:srgbClr val="0485B0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73545FC3-2831-664E-BA94-4EA09FDDC12A}"/>
              </a:ext>
            </a:extLst>
          </p:cNvPr>
          <p:cNvSpPr txBox="1"/>
          <p:nvPr/>
        </p:nvSpPr>
        <p:spPr>
          <a:xfrm>
            <a:off x="5122607" y="5038457"/>
            <a:ext cx="613287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Resilience of infrastructure </a:t>
            </a:r>
            <a:r>
              <a:rPr lang="en-US" sz="240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services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Resilient infrastructure provides more reliable services </a:t>
            </a:r>
          </a:p>
          <a:p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418870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059A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1F02FC42-A559-804A-AE64-5EB6CEF7AAF1}"/>
              </a:ext>
            </a:extLst>
          </p:cNvPr>
          <p:cNvSpPr/>
          <p:nvPr/>
        </p:nvSpPr>
        <p:spPr>
          <a:xfrm>
            <a:off x="464903" y="2286177"/>
            <a:ext cx="3426377" cy="3088463"/>
          </a:xfrm>
          <a:prstGeom prst="rect">
            <a:avLst/>
          </a:prstGeom>
          <a:solidFill>
            <a:srgbClr val="63C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B0227E23-3E45-9243-ABCA-BF6A1C185030}"/>
              </a:ext>
            </a:extLst>
          </p:cNvPr>
          <p:cNvSpPr txBox="1">
            <a:spLocks/>
          </p:cNvSpPr>
          <p:nvPr/>
        </p:nvSpPr>
        <p:spPr>
          <a:xfrm>
            <a:off x="454743" y="414286"/>
            <a:ext cx="8536858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solidFill>
                  <a:schemeClr val="bg1"/>
                </a:solidFill>
                <a:latin typeface="Nexa Bold" panose="02000000000000000000" pitchFamily="2" charset="0"/>
              </a:rPr>
              <a:t>Priority areas for financial support—how can we spend better?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E11B6D5-02DC-AB44-A0FD-6CAB6E76B1CE}"/>
              </a:ext>
            </a:extLst>
          </p:cNvPr>
          <p:cNvSpPr txBox="1"/>
          <p:nvPr/>
        </p:nvSpPr>
        <p:spPr>
          <a:xfrm>
            <a:off x="2056705" y="1739849"/>
            <a:ext cx="80785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spc="600" dirty="0">
                <a:solidFill>
                  <a:schemeClr val="bg1"/>
                </a:solidFill>
                <a:latin typeface="Nexa Bold" panose="02000000000000000000" pitchFamily="2" charset="0"/>
              </a:rPr>
              <a:t>FULL INFRASTRUCTURE COSTS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xmlns="" id="{D1C45678-512F-F647-9122-AC6D970E246A}"/>
              </a:ext>
            </a:extLst>
          </p:cNvPr>
          <p:cNvCxnSpPr/>
          <p:nvPr/>
        </p:nvCxnSpPr>
        <p:spPr>
          <a:xfrm>
            <a:off x="464903" y="2027008"/>
            <a:ext cx="11239417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xmlns="" id="{81473B77-3392-B342-9E2C-F0FF05E8F244}"/>
              </a:ext>
            </a:extLst>
          </p:cNvPr>
          <p:cNvCxnSpPr/>
          <p:nvPr/>
        </p:nvCxnSpPr>
        <p:spPr>
          <a:xfrm>
            <a:off x="464903" y="5633808"/>
            <a:ext cx="11239417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45C0576F-6F43-2C44-9D64-7988D3E79A5E}"/>
              </a:ext>
            </a:extLst>
          </p:cNvPr>
          <p:cNvSpPr txBox="1"/>
          <p:nvPr/>
        </p:nvSpPr>
        <p:spPr>
          <a:xfrm>
            <a:off x="485223" y="2448737"/>
            <a:ext cx="33890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spc="300" dirty="0">
                <a:solidFill>
                  <a:srgbClr val="4059A7"/>
                </a:solidFill>
                <a:latin typeface="Nexa Bold" panose="02000000000000000000" pitchFamily="2" charset="0"/>
              </a:rPr>
              <a:t>COST TO REGULATORS</a:t>
            </a:r>
          </a:p>
          <a:p>
            <a:pPr algn="ctr"/>
            <a:r>
              <a:rPr lang="en-US" sz="1200" b="1" spc="300" dirty="0">
                <a:solidFill>
                  <a:srgbClr val="4059A7"/>
                </a:solidFill>
                <a:latin typeface="Nexa Bold" panose="02000000000000000000" pitchFamily="2" charset="0"/>
              </a:rPr>
              <a:t>AND GOVERNMENT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EE46483C-C576-6949-821C-0EBA3BBF0E09}"/>
              </a:ext>
            </a:extLst>
          </p:cNvPr>
          <p:cNvSpPr/>
          <p:nvPr/>
        </p:nvSpPr>
        <p:spPr>
          <a:xfrm>
            <a:off x="701040" y="3048000"/>
            <a:ext cx="2946400" cy="965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2F74FF4C-17DC-7E4E-968F-80B050C4EE08}"/>
              </a:ext>
            </a:extLst>
          </p:cNvPr>
          <p:cNvSpPr/>
          <p:nvPr/>
        </p:nvSpPr>
        <p:spPr>
          <a:xfrm>
            <a:off x="701040" y="4191088"/>
            <a:ext cx="2946400" cy="965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8A0675B9-4A5D-2D45-A5FE-35CFBC217CF6}"/>
              </a:ext>
            </a:extLst>
          </p:cNvPr>
          <p:cNvSpPr txBox="1"/>
          <p:nvPr/>
        </p:nvSpPr>
        <p:spPr>
          <a:xfrm>
            <a:off x="689884" y="3128740"/>
            <a:ext cx="2946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rgbClr val="DA1E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Master planning, </a:t>
            </a:r>
            <a:br>
              <a:rPr lang="en-US" sz="1600" b="1" dirty="0">
                <a:solidFill>
                  <a:srgbClr val="DA1E4D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600" b="1" dirty="0">
                <a:solidFill>
                  <a:srgbClr val="DA1E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regulation design, </a:t>
            </a:r>
            <a:br>
              <a:rPr lang="en-US" sz="1600" b="1" dirty="0">
                <a:solidFill>
                  <a:srgbClr val="DA1E4D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600" b="1" dirty="0">
                <a:solidFill>
                  <a:srgbClr val="DA1E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enforcement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F2F85B03-6998-4B45-BB73-3EB604626289}"/>
              </a:ext>
            </a:extLst>
          </p:cNvPr>
          <p:cNvSpPr txBox="1"/>
          <p:nvPr/>
        </p:nvSpPr>
        <p:spPr>
          <a:xfrm>
            <a:off x="701039" y="4264331"/>
            <a:ext cx="2946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rgbClr val="DA1E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 and model </a:t>
            </a:r>
            <a:br>
              <a:rPr lang="en-US" sz="1600" b="1" dirty="0">
                <a:solidFill>
                  <a:srgbClr val="DA1E4D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600" b="1" dirty="0">
                <a:solidFill>
                  <a:srgbClr val="DA1E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development, research, training, education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7B647078-64CE-C242-88E4-A8ED79192E62}"/>
              </a:ext>
            </a:extLst>
          </p:cNvPr>
          <p:cNvSpPr/>
          <p:nvPr/>
        </p:nvSpPr>
        <p:spPr>
          <a:xfrm>
            <a:off x="4274903" y="2276016"/>
            <a:ext cx="7429417" cy="3088463"/>
          </a:xfrm>
          <a:prstGeom prst="rect">
            <a:avLst/>
          </a:prstGeom>
          <a:solidFill>
            <a:srgbClr val="63C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B7A16BF5-8A69-A249-85D4-1558B011EF59}"/>
              </a:ext>
            </a:extLst>
          </p:cNvPr>
          <p:cNvSpPr txBox="1"/>
          <p:nvPr/>
        </p:nvSpPr>
        <p:spPr>
          <a:xfrm>
            <a:off x="4274903" y="2448737"/>
            <a:ext cx="74294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spc="300" dirty="0">
                <a:solidFill>
                  <a:srgbClr val="4059A7"/>
                </a:solidFill>
                <a:latin typeface="Nexa Bold" panose="02000000000000000000" pitchFamily="2" charset="0"/>
              </a:rPr>
              <a:t>LIFECYCLE COST TO (PUBLIC OR PRIVATE) </a:t>
            </a:r>
          </a:p>
          <a:p>
            <a:pPr algn="ctr"/>
            <a:r>
              <a:rPr lang="en-US" sz="1200" b="1" spc="300" dirty="0">
                <a:solidFill>
                  <a:srgbClr val="4059A7"/>
                </a:solidFill>
                <a:latin typeface="Nexa Bold" panose="02000000000000000000" pitchFamily="2" charset="0"/>
              </a:rPr>
              <a:t>INFRASTRUCTURE SERVICE PROVIDERS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729C6E2E-9D12-0F45-8D4D-FCB37B42B0DA}"/>
              </a:ext>
            </a:extLst>
          </p:cNvPr>
          <p:cNvSpPr/>
          <p:nvPr/>
        </p:nvSpPr>
        <p:spPr>
          <a:xfrm>
            <a:off x="4531360" y="3048000"/>
            <a:ext cx="2159166" cy="21082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BDD51FFF-4012-1E4F-93E9-7C0FD0D59CFD}"/>
              </a:ext>
            </a:extLst>
          </p:cNvPr>
          <p:cNvSpPr/>
          <p:nvPr/>
        </p:nvSpPr>
        <p:spPr>
          <a:xfrm>
            <a:off x="6918628" y="3048000"/>
            <a:ext cx="2159166" cy="21082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3A283656-754F-AF48-ACA2-70811728DFE9}"/>
              </a:ext>
            </a:extLst>
          </p:cNvPr>
          <p:cNvSpPr/>
          <p:nvPr/>
        </p:nvSpPr>
        <p:spPr>
          <a:xfrm>
            <a:off x="9305896" y="3048088"/>
            <a:ext cx="2159166" cy="21082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4EE38D1E-D58A-AF41-8FBF-8A89D3C95A9F}"/>
              </a:ext>
            </a:extLst>
          </p:cNvPr>
          <p:cNvSpPr txBox="1"/>
          <p:nvPr/>
        </p:nvSpPr>
        <p:spPr>
          <a:xfrm>
            <a:off x="4520204" y="3815168"/>
            <a:ext cx="21591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rgbClr val="DA1E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Project design</a:t>
            </a:r>
            <a:br>
              <a:rPr lang="en-US" sz="1600" b="1" dirty="0">
                <a:solidFill>
                  <a:srgbClr val="DA1E4D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600" b="1" dirty="0">
                <a:solidFill>
                  <a:srgbClr val="DA1E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preparation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10EB210A-1207-6248-875F-C88A74DDF1AE}"/>
              </a:ext>
            </a:extLst>
          </p:cNvPr>
          <p:cNvSpPr txBox="1"/>
          <p:nvPr/>
        </p:nvSpPr>
        <p:spPr>
          <a:xfrm>
            <a:off x="6923875" y="3815168"/>
            <a:ext cx="21591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rgbClr val="4059A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Upfront </a:t>
            </a:r>
            <a:br>
              <a:rPr lang="en-US" sz="1600" dirty="0">
                <a:solidFill>
                  <a:srgbClr val="4059A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600" dirty="0">
                <a:solidFill>
                  <a:srgbClr val="4059A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investment cost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D470F0BB-D192-7E49-A1D5-28BD593DA82A}"/>
              </a:ext>
            </a:extLst>
          </p:cNvPr>
          <p:cNvSpPr txBox="1"/>
          <p:nvPr/>
        </p:nvSpPr>
        <p:spPr>
          <a:xfrm>
            <a:off x="9304900" y="3483372"/>
            <a:ext cx="215916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rgbClr val="4059A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Operational costs</a:t>
            </a:r>
          </a:p>
          <a:p>
            <a:pPr algn="ctr"/>
            <a:endParaRPr lang="en-US" sz="1600" dirty="0">
              <a:solidFill>
                <a:srgbClr val="4059A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600" b="1" dirty="0">
                <a:solidFill>
                  <a:srgbClr val="DA1E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Maintenance</a:t>
            </a:r>
            <a:r>
              <a:rPr lang="en-US" sz="1600" dirty="0">
                <a:solidFill>
                  <a:srgbClr val="4059A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repair costs (and decommissioning)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8D1C4C5A-BF1F-8340-B547-887F4137E2C2}"/>
              </a:ext>
            </a:extLst>
          </p:cNvPr>
          <p:cNvSpPr txBox="1"/>
          <p:nvPr/>
        </p:nvSpPr>
        <p:spPr>
          <a:xfrm>
            <a:off x="464903" y="5831840"/>
            <a:ext cx="1123941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Nexa Bold" panose="02000000000000000000" pitchFamily="2" charset="0"/>
              </a:rPr>
              <a:t>For instance, $1 invested in maintenance is worth $1.5 in new investment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179364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E45B443-9703-8D4A-A961-86A3381B4085}"/>
              </a:ext>
            </a:extLst>
          </p:cNvPr>
          <p:cNvSpPr txBox="1">
            <a:spLocks/>
          </p:cNvSpPr>
          <p:nvPr/>
        </p:nvSpPr>
        <p:spPr>
          <a:xfrm>
            <a:off x="454743" y="414287"/>
            <a:ext cx="8536858" cy="63219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solidFill>
                  <a:srgbClr val="DA1E4D"/>
                </a:solidFill>
                <a:latin typeface="Nexa Bold" panose="02000000000000000000" pitchFamily="2" charset="0"/>
              </a:rPr>
              <a:t>Team members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8717B319-3426-AD4D-AAFB-594A17C31782}"/>
              </a:ext>
            </a:extLst>
          </p:cNvPr>
          <p:cNvSpPr txBox="1"/>
          <p:nvPr/>
        </p:nvSpPr>
        <p:spPr>
          <a:xfrm>
            <a:off x="609600" y="1320800"/>
            <a:ext cx="10779760" cy="53707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The report has been prepared by a team led by Stephane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Hallegatte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, with Jun Rentschler and Julie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Rozenberg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Power sector: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Claire Nicolas, with a team composed of Christopher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Arderne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, Diana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Cubas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, Mark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Deinert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, Eriko Ichikawa,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Elco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Koks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, Ji Li, Samuel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Oguah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, Albertine Potter van Loon, and Amy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Schweikert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Water sector: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Zhimin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Mao, working with Laura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Bonzanigo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, Xi Hu,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Elco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Koks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Weeho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Lim, Raghav Pant, Patrick Ray, Clementine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Stip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, Jacob Tracy, and Conrad Zorn. 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Transport sector: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Julie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Rozenberg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, with Xavier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Espinet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Alegre, Charles Fox, Stuart Fraser, Jim Hall,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Elco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Koks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Mercedeh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Tariverdi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, Michalis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Vousdoukas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, Conrad Zorn. 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Telecommunication sector: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Himmat Sandhu and Siddhartha Raja. 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Firm and household surveys: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Jun Rentschler, with Paolo Avner, Johannes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Braese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, Alvina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Erman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, Nick Jones, Martin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Kornejew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Sadick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Nassoro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, Marguerite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Obolensky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Samet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Sahin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, and Eugene Tan. 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Resilient industries and supply chains: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Shinji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Ayuha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Célian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Colon, Etienne Raffi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Kechichian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Maryia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Markhvida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, Nah Yoon Shin, Shoko Takemoto and Brian Walsh.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Public-private partnerships: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Sanae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Sasamori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and Naho Shibuya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Engineering solutions and cost estimates: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Miyamoto International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External advisors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: Yasuyuki Todo, Adam Rose, Guillaume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Prudent-Richard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Sponsored by the Japan—World Bank Program for Mainstreaming Disaster Risk Management in Developing Countries and the Global Facility for Disaster Reduction and Recovery (GFDRR).</a:t>
            </a:r>
          </a:p>
        </p:txBody>
      </p:sp>
    </p:spTree>
    <p:extLst>
      <p:ext uri="{BB962C8B-B14F-4D97-AF65-F5344CB8AC3E}">
        <p14:creationId xmlns:p14="http://schemas.microsoft.com/office/powerpoint/2010/main" val="9827653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52331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xmlns="" id="{D5935CE7-833C-7D45-A15B-68243D06A8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910" y="237305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  <a:latin typeface="Nexa Bold" panose="02000000000000000000" pitchFamily="2" charset="0"/>
              </a:rPr>
              <a:t>Resilient Infrastructure?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AE21F2C7-73D4-3B4F-9053-40EB49341B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455372"/>
            <a:ext cx="3429000" cy="34290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A044FECE-3CC2-A344-B0B3-0BE2E5151E37}"/>
              </a:ext>
            </a:extLst>
          </p:cNvPr>
          <p:cNvSpPr/>
          <p:nvPr/>
        </p:nvSpPr>
        <p:spPr>
          <a:xfrm>
            <a:off x="4943168" y="4916129"/>
            <a:ext cx="6312310" cy="1248697"/>
          </a:xfrm>
          <a:prstGeom prst="rect">
            <a:avLst/>
          </a:prstGeom>
          <a:solidFill>
            <a:srgbClr val="4059A7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50484D6E-0E15-2746-B0F6-1ABF8D18153C}"/>
              </a:ext>
            </a:extLst>
          </p:cNvPr>
          <p:cNvSpPr txBox="1"/>
          <p:nvPr/>
        </p:nvSpPr>
        <p:spPr>
          <a:xfrm>
            <a:off x="5122607" y="5038457"/>
            <a:ext cx="613287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Resilience of infrastructure </a:t>
            </a:r>
            <a:r>
              <a:rPr lang="en-US" sz="240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users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Resilient infrastructure makes people better able to cope with and recover from shocks</a:t>
            </a:r>
          </a:p>
        </p:txBody>
      </p:sp>
    </p:spTree>
    <p:extLst>
      <p:ext uri="{BB962C8B-B14F-4D97-AF65-F5344CB8AC3E}">
        <p14:creationId xmlns:p14="http://schemas.microsoft.com/office/powerpoint/2010/main" val="23618076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57632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33C04A5A-1F7D-CD44-994E-19D26801BFA0}"/>
              </a:ext>
            </a:extLst>
          </p:cNvPr>
          <p:cNvSpPr txBox="1"/>
          <p:nvPr/>
        </p:nvSpPr>
        <p:spPr>
          <a:xfrm>
            <a:off x="7670800" y="6027003"/>
            <a:ext cx="41351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People wait in line for water after the 2010 earthquake in  Port au Prince, Haiti. </a:t>
            </a:r>
          </a:p>
          <a:p>
            <a:endParaRPr lang="en-US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07040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485B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B5CDDC17-2F6F-6540-BBA5-0262BF008E3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5726"/>
          <a:stretch/>
        </p:blipFill>
        <p:spPr>
          <a:xfrm>
            <a:off x="0" y="-4224"/>
            <a:ext cx="12192000" cy="686222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EA126B1A-B665-6C48-9ED9-0DD444DCEB73}"/>
              </a:ext>
            </a:extLst>
          </p:cNvPr>
          <p:cNvSpPr txBox="1"/>
          <p:nvPr/>
        </p:nvSpPr>
        <p:spPr>
          <a:xfrm>
            <a:off x="2064013" y="6141867"/>
            <a:ext cx="2550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 traffic jam after flooding in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Chiangrai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, Thailand</a:t>
            </a:r>
          </a:p>
        </p:txBody>
      </p:sp>
    </p:spTree>
    <p:extLst>
      <p:ext uri="{BB962C8B-B14F-4D97-AF65-F5344CB8AC3E}">
        <p14:creationId xmlns:p14="http://schemas.microsoft.com/office/powerpoint/2010/main" val="23220550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3BC97499-5A1B-BB4A-AC7B-0F122008BA9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5625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7071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787EA3DE823DC489E44BF4CD2C2AF9F" ma:contentTypeVersion="15" ma:contentTypeDescription="Create a new document." ma:contentTypeScope="" ma:versionID="845e4a7a3ce3c5044aaa3b6b22d8c393">
  <xsd:schema xmlns:xsd="http://www.w3.org/2001/XMLSchema" xmlns:xs="http://www.w3.org/2001/XMLSchema" xmlns:p="http://schemas.microsoft.com/office/2006/metadata/properties" xmlns:ns1="http://schemas.microsoft.com/sharepoint/v3" xmlns:ns3="543abfbf-1b39-4535-8b1b-c72a4cdaa484" xmlns:ns4="2834bc84-a818-4cb9-8b4d-5179cfe104eb" targetNamespace="http://schemas.microsoft.com/office/2006/metadata/properties" ma:root="true" ma:fieldsID="f3c3e101c4171351deb20fcd282a9a64" ns1:_="" ns3:_="" ns4:_="">
    <xsd:import namespace="http://schemas.microsoft.com/sharepoint/v3"/>
    <xsd:import namespace="543abfbf-1b39-4535-8b1b-c72a4cdaa484"/>
    <xsd:import namespace="2834bc84-a818-4cb9-8b4d-5179cfe104eb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1:_ip_UnifiedCompliancePolicyProperties" minOccurs="0"/>
                <xsd:element ref="ns1:_ip_UnifiedCompliancePolicyUIAction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6" nillable="true" ma:displayName="Unified Compliance Policy Properties" ma:description="" ma:hidden="true" ma:internalName="_ip_UnifiedCompliancePolicyProperties">
      <xsd:simpleType>
        <xsd:restriction base="dms:Note"/>
      </xsd:simpleType>
    </xsd:element>
    <xsd:element name="_ip_UnifiedCompliancePolicyUIAction" ma:index="17" nillable="true" ma:displayName="Unified Compliance Policy UI Action" ma:description="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43abfbf-1b39-4535-8b1b-c72a4cdaa48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34bc84-a818-4cb9-8b4d-5179cfe104e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4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5" nillable="true" ma:displayName="MediaServiceLocation" ma:description="" ma:internalName="MediaServiceLocation" ma:readOnly="true">
      <xsd:simpleType>
        <xsd:restriction base="dms:Text"/>
      </xsd:simpleType>
    </xsd:element>
    <xsd:element name="MediaServiceOCR" ma:index="18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279D3A8-1DD8-4CB0-ADD4-4ECF4FB222C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543abfbf-1b39-4535-8b1b-c72a4cdaa484"/>
    <ds:schemaRef ds:uri="2834bc84-a818-4cb9-8b4d-5179cfe104e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F609255-CE25-4548-B4A1-77877C11319A}">
  <ds:schemaRefs>
    <ds:schemaRef ds:uri="http://purl.org/dc/dcmitype/"/>
    <ds:schemaRef ds:uri="http://schemas.microsoft.com/sharepoint/v3"/>
    <ds:schemaRef ds:uri="http://schemas.microsoft.com/office/2006/documentManagement/types"/>
    <ds:schemaRef ds:uri="http://purl.org/dc/elements/1.1/"/>
    <ds:schemaRef ds:uri="http://schemas.microsoft.com/office/2006/metadata/properties"/>
    <ds:schemaRef ds:uri="543abfbf-1b39-4535-8b1b-c72a4cdaa484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2834bc84-a818-4cb9-8b4d-5179cfe104eb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EB25A402-92BD-4083-AF6F-725D4D7E686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14397</TotalTime>
  <Words>1047</Words>
  <Application>Microsoft Office PowerPoint</Application>
  <PresentationFormat>Aangepast</PresentationFormat>
  <Paragraphs>160</Paragraphs>
  <Slides>42</Slides>
  <Notes>0</Notes>
  <HiddenSlides>2</HiddenSlides>
  <MMClips>0</MMClips>
  <ScaleCrop>false</ScaleCrop>
  <HeadingPairs>
    <vt:vector size="6" baseType="variant">
      <vt:variant>
        <vt:lpstr>Gebruikte lettertypen</vt:lpstr>
      </vt:variant>
      <vt:variant>
        <vt:i4>7</vt:i4>
      </vt:variant>
      <vt:variant>
        <vt:lpstr>Thema</vt:lpstr>
      </vt:variant>
      <vt:variant>
        <vt:i4>1</vt:i4>
      </vt:variant>
      <vt:variant>
        <vt:lpstr>Diatitels</vt:lpstr>
      </vt:variant>
      <vt:variant>
        <vt:i4>42</vt:i4>
      </vt:variant>
    </vt:vector>
  </HeadingPairs>
  <TitlesOfParts>
    <vt:vector size="50" baseType="lpstr">
      <vt:lpstr>Arial</vt:lpstr>
      <vt:lpstr>Nexa Bold</vt:lpstr>
      <vt:lpstr>Calibri</vt:lpstr>
      <vt:lpstr>Nexa Light</vt:lpstr>
      <vt:lpstr>Nexa Heavy</vt:lpstr>
      <vt:lpstr>Wingdings</vt:lpstr>
      <vt:lpstr>Calibri Light</vt:lpstr>
      <vt:lpstr>Office Theme</vt:lpstr>
      <vt:lpstr>PowerPoint-presentatie</vt:lpstr>
      <vt:lpstr>PowerPoint-presentatie</vt:lpstr>
      <vt:lpstr>Resilient Infrastructure?</vt:lpstr>
      <vt:lpstr>Resilient Infrastructure?</vt:lpstr>
      <vt:lpstr>Resilient Infrastructure?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Roel Slootweg</cp:lastModifiedBy>
  <cp:revision>69</cp:revision>
  <dcterms:created xsi:type="dcterms:W3CDTF">2019-09-16T18:04:17Z</dcterms:created>
  <dcterms:modified xsi:type="dcterms:W3CDTF">2019-11-28T09:18:38Z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0x0101007787EA3DE823DC489E44BF4CD2C2AF9F</vt:lpwstr>
  </property>
</Properties>
</file>