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448" r:id="rId2"/>
    <p:sldId id="617" r:id="rId3"/>
    <p:sldId id="618" r:id="rId4"/>
    <p:sldId id="619" r:id="rId5"/>
    <p:sldId id="620" r:id="rId6"/>
    <p:sldId id="626" r:id="rId7"/>
    <p:sldId id="621" r:id="rId8"/>
    <p:sldId id="622" r:id="rId9"/>
    <p:sldId id="623" r:id="rId10"/>
    <p:sldId id="624" r:id="rId11"/>
    <p:sldId id="627" r:id="rId12"/>
    <p:sldId id="625" r:id="rId13"/>
    <p:sldId id="628" r:id="rId14"/>
  </p:sldIdLst>
  <p:sldSz cx="9144000" cy="6858000" type="screen4x3"/>
  <p:notesSz cx="6858000" cy="9926638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" initials="e" lastIdx="5" clrIdx="0">
    <p:extLst/>
  </p:cmAuthor>
  <p:cmAuthor id="2" name="PALERM Juan (DEVCO-EXT)" initials="JP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2A53A6"/>
    <a:srgbClr val="D9EDEF"/>
    <a:srgbClr val="CCFFCC"/>
    <a:srgbClr val="99FFCC"/>
    <a:srgbClr val="CCFF66"/>
    <a:srgbClr val="CCCCFF"/>
    <a:srgbClr val="0066FF"/>
    <a:srgbClr val="002A7E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72" autoAdjust="0"/>
    <p:restoredTop sz="91908" autoAdjust="0"/>
  </p:normalViewPr>
  <p:slideViewPr>
    <p:cSldViewPr snapToGrid="0" snapToObjects="1">
      <p:cViewPr>
        <p:scale>
          <a:sx n="77" d="100"/>
          <a:sy n="77" d="100"/>
        </p:scale>
        <p:origin x="-1944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E35DC-FCFC-0E46-B780-71F6D3139989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92019-1642-A84A-B0F5-501BB77F4EF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47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0B00-ABF3-E743-BB16-B51AA2DCBA07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B61BA-BC8E-9343-8767-AC436442196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051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61BA-BC8E-9343-8767-AC43644219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84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F7BCC-326A-410D-90F4-678BEF61FD5B}" type="slidenum">
              <a:rPr lang="nl-NL" altLang="nl-NL"/>
              <a:pPr/>
              <a:t>11</a:t>
            </a:fld>
            <a:endParaRPr lang="nl-NL" altLang="nl-NL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8538" y="739775"/>
            <a:ext cx="4922837" cy="36941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2650" y="4728940"/>
            <a:ext cx="5080000" cy="443424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399" tIns="42200" rIns="84399" bIns="42200"/>
          <a:lstStyle/>
          <a:p>
            <a:r>
              <a:rPr lang="nl-NL" altLang="nl-NL"/>
              <a:t>Ask for familiarity with the levels and objectives. Go through this quickly if needed.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18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/>
              <a:t>Title</a:t>
            </a:r>
            <a:endParaRPr lang="en-GB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56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/>
              <a:t>Subtitle</a:t>
            </a:r>
            <a:endParaRPr lang="en-GB" noProof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</a:defRPr>
            </a:lvl1pPr>
          </a:lstStyle>
          <a:p>
            <a:fld id="{A2FCDD82-3184-094C-8D62-2581BD1EC5E1}" type="slidenum">
              <a:rPr lang="en-GB">
                <a:solidFill>
                  <a:srgbClr val="FFFFFF"/>
                </a:solidFill>
              </a:rPr>
              <a:pPr/>
              <a:t>‹nr.›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15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B1BDE13-CE4B-1E4A-824A-2F4CD1A08A7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0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22" y="1339850"/>
            <a:ext cx="2071687" cy="46815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9D70B72-3DE1-DC47-A1C8-323CD5B2C9C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9B88F7-18C3-2941-98CD-71B7F9BC40D0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0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034DDA2-4E52-2A41-AADD-69C959DFE293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7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10F2EC-6B41-164F-856B-8F9321481A3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8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F2E421C-701B-7645-97E3-610B99339538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4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710B1A-C2E2-AE46-B2EB-9764A9CE1785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67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1C98BD0-6B2E-4240-8EC7-9F4FA3C6CCD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6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B44F7C-27E9-0043-9A3C-A510B6A2FDF2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5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7E8CB21-4386-D346-BB82-F9BC5C91459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2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314335283"/>
              </p:ext>
            </p:extLst>
          </p:nvPr>
        </p:nvGraphicFramePr>
        <p:xfrm>
          <a:off x="1589" y="1604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" name="think-cell Slide" r:id="rId15" imgW="524" imgH="526" progId="TCLayout.ActiveDocument.1">
                  <p:embed/>
                </p:oleObj>
              </mc:Choice>
              <mc:Fallback>
                <p:oleObj name="think-cell Slide" r:id="rId15" imgW="524" imgH="52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9" y="1604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93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41" y="6659581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9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ＭＳ Ｐゴシック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mailto:EuropeAid-C2-MAINSTREAMING@ec.europa.e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0311" y="4633611"/>
            <a:ext cx="8532812" cy="1081087"/>
          </a:xfrm>
        </p:spPr>
        <p:txBody>
          <a:bodyPr/>
          <a:lstStyle/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Roel Slootweg</a:t>
            </a:r>
            <a:endParaRPr lang="fr-BE" dirty="0">
              <a:solidFill>
                <a:srgbClr val="FFFFFF"/>
              </a:solidFill>
              <a:latin typeface="Verdana" charset="0"/>
              <a:ea typeface="ＭＳ Ｐゴシック" charset="0"/>
            </a:endParaRPr>
          </a:p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Day 2 - Session 1</a:t>
            </a:r>
            <a:endParaRPr lang="en-GB" dirty="0">
              <a:latin typeface="Verdana" charset="0"/>
              <a:ea typeface="ＭＳ Ｐゴシック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2164931"/>
            <a:ext cx="6172200" cy="790575"/>
          </a:xfrm>
        </p:spPr>
        <p:txBody>
          <a:bodyPr/>
          <a:lstStyle/>
          <a:p>
            <a:pPr marL="0" indent="1588" algn="ctr" eaLnBrk="1" hangingPunct="1"/>
            <a:r>
              <a:rPr lang="en-GB" sz="3200" dirty="0" smtClean="0">
                <a:latin typeface="Verdana" charset="0"/>
                <a:ea typeface="ＭＳ Ｐゴシック" charset="0"/>
              </a:rPr>
              <a:t>Policies </a:t>
            </a:r>
            <a:r>
              <a:rPr lang="en-GB" sz="3200" dirty="0">
                <a:latin typeface="Verdana" charset="0"/>
                <a:ea typeface="ＭＳ Ｐゴシック" charset="0"/>
              </a:rPr>
              <a:t>&amp; Concepts</a:t>
            </a:r>
            <a:br>
              <a:rPr lang="en-GB" sz="3200" dirty="0">
                <a:latin typeface="Verdana" charset="0"/>
                <a:ea typeface="ＭＳ Ｐゴシック" charset="0"/>
              </a:rPr>
            </a:br>
            <a:r>
              <a:rPr lang="en-GB" sz="3200" dirty="0">
                <a:latin typeface="Verdana" charset="0"/>
                <a:ea typeface="ＭＳ Ｐゴシック" charset="0"/>
              </a:rPr>
              <a:t>3: Green concept</a:t>
            </a:r>
            <a:endParaRPr lang="en-GB" sz="3600" dirty="0"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54" y="692696"/>
            <a:ext cx="5755373" cy="214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59862"/>
            <a:ext cx="4475212" cy="319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237654" y="2890491"/>
            <a:ext cx="4171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u="sng" dirty="0" err="1" smtClean="0"/>
              <a:t>Climate</a:t>
            </a:r>
            <a:r>
              <a:rPr lang="nl-NL" u="sng" dirty="0" smtClean="0"/>
              <a:t> </a:t>
            </a:r>
            <a:r>
              <a:rPr lang="nl-NL" u="sng" dirty="0" err="1" smtClean="0"/>
              <a:t>resilient</a:t>
            </a:r>
            <a:r>
              <a:rPr lang="nl-NL" dirty="0" smtClean="0"/>
              <a:t> </a:t>
            </a:r>
            <a:r>
              <a:rPr lang="nl-NL" dirty="0" err="1" smtClean="0"/>
              <a:t>coastal</a:t>
            </a:r>
            <a:r>
              <a:rPr lang="nl-NL" dirty="0" smtClean="0"/>
              <a:t> </a:t>
            </a:r>
            <a:r>
              <a:rPr lang="nl-NL" dirty="0" err="1" smtClean="0"/>
              <a:t>defence</a:t>
            </a:r>
            <a:r>
              <a:rPr lang="nl-NL" dirty="0" smtClean="0"/>
              <a:t>:</a:t>
            </a:r>
          </a:p>
          <a:p>
            <a:r>
              <a:rPr lang="nl-NL" dirty="0" err="1" smtClean="0"/>
              <a:t>reduce</a:t>
            </a:r>
            <a:r>
              <a:rPr lang="nl-NL" dirty="0" smtClean="0"/>
              <a:t> wave energy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enhance</a:t>
            </a:r>
            <a:r>
              <a:rPr lang="nl-NL" dirty="0" smtClean="0"/>
              <a:t> </a:t>
            </a:r>
          </a:p>
          <a:p>
            <a:r>
              <a:rPr lang="nl-NL" dirty="0" err="1" smtClean="0"/>
              <a:t>sand</a:t>
            </a:r>
            <a:r>
              <a:rPr lang="nl-NL" dirty="0" smtClean="0"/>
              <a:t> </a:t>
            </a:r>
            <a:r>
              <a:rPr lang="nl-NL" dirty="0" err="1" smtClean="0"/>
              <a:t>fixation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98854" y="4887025"/>
            <a:ext cx="4329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u="sng" dirty="0" err="1" smtClean="0"/>
              <a:t>Climate</a:t>
            </a:r>
            <a:r>
              <a:rPr lang="nl-NL" u="sng" dirty="0" smtClean="0"/>
              <a:t> compatible</a:t>
            </a:r>
            <a:r>
              <a:rPr lang="nl-NL" dirty="0" smtClean="0"/>
              <a:t> </a:t>
            </a:r>
            <a:r>
              <a:rPr lang="nl-NL" dirty="0" err="1" smtClean="0"/>
              <a:t>railway</a:t>
            </a:r>
            <a:r>
              <a:rPr lang="nl-NL" dirty="0" smtClean="0"/>
              <a:t> infra: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nl-NL" dirty="0" err="1"/>
              <a:t>i</a:t>
            </a:r>
            <a:r>
              <a:rPr lang="nl-NL" dirty="0" err="1" smtClean="0"/>
              <a:t>ntegrated</a:t>
            </a:r>
            <a:r>
              <a:rPr lang="nl-NL" dirty="0" smtClean="0"/>
              <a:t> </a:t>
            </a:r>
            <a:r>
              <a:rPr lang="nl-NL" dirty="0" err="1" smtClean="0"/>
              <a:t>solar</a:t>
            </a:r>
            <a:r>
              <a:rPr lang="nl-NL" dirty="0" smtClean="0"/>
              <a:t> panels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nl-NL" dirty="0" err="1" smtClean="0"/>
              <a:t>trains</a:t>
            </a:r>
            <a:r>
              <a:rPr lang="nl-NL" dirty="0" smtClean="0"/>
              <a:t> </a:t>
            </a:r>
            <a:r>
              <a:rPr lang="nl-NL" dirty="0" err="1" smtClean="0"/>
              <a:t>operate</a:t>
            </a:r>
            <a:r>
              <a:rPr lang="nl-NL" dirty="0" smtClean="0"/>
              <a:t> on wind power 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nl-NL" dirty="0" smtClean="0"/>
              <a:t>in </a:t>
            </a:r>
            <a:r>
              <a:rPr lang="nl-NL" dirty="0" err="1" smtClean="0"/>
              <a:t>flood</a:t>
            </a:r>
            <a:r>
              <a:rPr lang="nl-NL" dirty="0" smtClean="0"/>
              <a:t> </a:t>
            </a:r>
            <a:r>
              <a:rPr lang="nl-NL" dirty="0" err="1" smtClean="0"/>
              <a:t>resilient</a:t>
            </a:r>
            <a:r>
              <a:rPr lang="nl-NL" dirty="0" smtClean="0"/>
              <a:t> </a:t>
            </a:r>
            <a:r>
              <a:rPr lang="nl-NL" dirty="0" err="1" smtClean="0"/>
              <a:t>city</a:t>
            </a:r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608" y="1568318"/>
            <a:ext cx="1311913" cy="2078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7955768" y="327519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at </a:t>
            </a:r>
            <a:r>
              <a:rPr lang="nl-NL" dirty="0" err="1" smtClean="0"/>
              <a:t>sea</a:t>
            </a:r>
            <a:endParaRPr lang="en-GB" dirty="0"/>
          </a:p>
        </p:txBody>
      </p:sp>
      <p:cxnSp>
        <p:nvCxnSpPr>
          <p:cNvPr id="11" name="Gekromde verbindingslijn 10"/>
          <p:cNvCxnSpPr>
            <a:stCxn id="3" idx="1"/>
            <a:endCxn id="3" idx="0"/>
          </p:cNvCxnSpPr>
          <p:nvPr/>
        </p:nvCxnSpPr>
        <p:spPr bwMode="auto">
          <a:xfrm rot="10800000" flipH="1">
            <a:off x="7955768" y="3275196"/>
            <a:ext cx="445796" cy="184666"/>
          </a:xfrm>
          <a:prstGeom prst="curvedConnector4">
            <a:avLst>
              <a:gd name="adj1" fmla="val -51279"/>
              <a:gd name="adj2" fmla="val 223791"/>
            </a:avLst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Gekromde PIJL-RECHTS 16"/>
          <p:cNvSpPr/>
          <p:nvPr/>
        </p:nvSpPr>
        <p:spPr bwMode="auto">
          <a:xfrm rot="3845714">
            <a:off x="7265410" y="2550774"/>
            <a:ext cx="643945" cy="1445750"/>
          </a:xfrm>
          <a:prstGeom prst="curved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787" y="-172733"/>
            <a:ext cx="3211817" cy="206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5993027" y="1895677"/>
            <a:ext cx="185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+ hard where </a:t>
            </a:r>
            <a:endParaRPr lang="en-GB" dirty="0" smtClean="0"/>
          </a:p>
          <a:p>
            <a:r>
              <a:rPr lang="en-GB" dirty="0" smtClean="0"/>
              <a:t>needed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88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17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981200" y="14478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nl-NL" sz="1600" b="1">
                <a:latin typeface="Arial" charset="0"/>
              </a:rPr>
              <a:t>ecosystems</a:t>
            </a:r>
            <a:endParaRPr lang="nl-NL" altLang="nl-NL" sz="1600" b="1">
              <a:latin typeface="Arial" charset="0"/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0" y="1905000"/>
            <a:ext cx="1447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nl-NL" sz="1600" b="1">
                <a:latin typeface="Arial" charset="0"/>
              </a:rPr>
              <a:t>conservation</a:t>
            </a:r>
            <a:endParaRPr lang="nl-NL" altLang="nl-NL" sz="1600" b="1">
              <a:latin typeface="Arial" charset="0"/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0" y="3851196"/>
            <a:ext cx="1371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nl-NL" sz="1600" b="1" dirty="0">
                <a:latin typeface="Arial" charset="0"/>
              </a:rPr>
              <a:t>sustainable use</a:t>
            </a:r>
            <a:endParaRPr lang="nl-NL" altLang="nl-NL" sz="1600" b="1" dirty="0">
              <a:latin typeface="Arial" charset="0"/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0" y="5702397"/>
            <a:ext cx="1371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nl-NL" sz="1600" b="1" dirty="0">
                <a:latin typeface="Arial" charset="0"/>
              </a:rPr>
              <a:t>equitable sharing</a:t>
            </a:r>
            <a:endParaRPr lang="nl-NL" altLang="nl-NL" sz="1600" b="1" dirty="0">
              <a:latin typeface="Arial" charset="0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4114800" y="1447800"/>
            <a:ext cx="190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nl-NL" sz="1600" b="1">
                <a:latin typeface="Arial" charset="0"/>
              </a:rPr>
              <a:t>species diversity</a:t>
            </a:r>
            <a:endParaRPr lang="nl-NL" altLang="nl-NL" sz="1600" b="1">
              <a:latin typeface="Arial" charset="0"/>
            </a:endParaRP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6477000" y="1447800"/>
            <a:ext cx="190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nl-NL" sz="1600" b="1">
                <a:latin typeface="Arial" charset="0"/>
              </a:rPr>
              <a:t>genetic diversity</a:t>
            </a:r>
            <a:endParaRPr lang="nl-NL" altLang="nl-NL" sz="1600" b="1">
              <a:latin typeface="Arial" charset="0"/>
            </a:endParaRPr>
          </a:p>
        </p:txBody>
      </p:sp>
      <p:pic>
        <p:nvPicPr>
          <p:cNvPr id="88072" name="Picture 8" descr="C:\Mijn documenten\SevS\28-VROM\EINDRAPPORT\fotos\88 vlinder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905000"/>
            <a:ext cx="1981200" cy="15240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3" name="Picture 9" descr="C:\Mijn documenten\SevS\28-VROM\EINDRAPPORT\fotos\Funchal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81400"/>
            <a:ext cx="1981200" cy="1503363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4" name="Picture 10" descr="C:\Mijn documenten\SevS\28-VROM\EINDRAPPORT\fotos\Gounougou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45100"/>
            <a:ext cx="1905000" cy="1509713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C:\Mijn documenten\SevS\28-VROM\EINDRAPPORT\fotos\Iguacu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98650"/>
            <a:ext cx="1828800" cy="153035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C:\Mijn documenten\SevS\28-VROM\EINDRAPPORT\fotos\Jura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81400"/>
            <a:ext cx="1905000" cy="1519238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7" name="Picture 13" descr="C:\Mijn documenten\SevS\28-VROM\EINDRAPPORT\fotos\Kaag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81400"/>
            <a:ext cx="1828800" cy="1458913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8" name="Picture 14" descr="C:\Mijn documenten\SevS\28-VROM\EINDRAPPORT\fotos\Kunrad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276850"/>
            <a:ext cx="1981200" cy="142875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9" name="Picture 15" descr="C:\Mijn documenten\SevS\28-VROM\EINDRAPPORT\fotos\Pantanal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905000"/>
            <a:ext cx="1905000" cy="15240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0" name="Picture 16" descr="C:\Mijn documenten\SevS\28-VROM\EINDRAPPORT\fotos\Nazaré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257800"/>
            <a:ext cx="1828800" cy="1438275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82" name="Rectangle 18"/>
          <p:cNvSpPr>
            <a:spLocks noChangeArrowheads="1"/>
          </p:cNvSpPr>
          <p:nvPr/>
        </p:nvSpPr>
        <p:spPr bwMode="auto">
          <a:xfrm rot="19676167">
            <a:off x="2133600" y="3962400"/>
            <a:ext cx="5867400" cy="762000"/>
          </a:xfrm>
          <a:prstGeom prst="rect">
            <a:avLst/>
          </a:prstGeom>
          <a:solidFill>
            <a:srgbClr val="99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457200" indent="-457200" algn="l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marL="838200" indent="-381000" algn="l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marL="1295400" indent="-381000" algn="l"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marL="1752600" indent="-381000" algn="l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marL="2209800" indent="-381000" algn="l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26670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31242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35814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4038600" indent="-3810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ctr">
              <a:lnSpc>
                <a:spcPct val="170000"/>
              </a:lnSpc>
              <a:buFontTx/>
              <a:buNone/>
            </a:pPr>
            <a:r>
              <a:rPr lang="en-US" altLang="nl-NL" b="1" dirty="0">
                <a:solidFill>
                  <a:schemeClr val="tx1"/>
                </a:solidFill>
                <a:effectLst/>
              </a:rPr>
              <a:t>BIODIVERSITY IS ABOUT PEOPLE !</a:t>
            </a:r>
            <a:endParaRPr lang="nl-NL" altLang="nl-NL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815546" y="65715"/>
            <a:ext cx="7933038" cy="936625"/>
          </a:xfrm>
        </p:spPr>
        <p:txBody>
          <a:bodyPr/>
          <a:lstStyle/>
          <a:p>
            <a:r>
              <a:rPr lang="nl-NL" dirty="0" err="1" smtClean="0">
                <a:solidFill>
                  <a:schemeClr val="bg1"/>
                </a:solidFill>
              </a:rPr>
              <a:t>Biodiversity</a:t>
            </a:r>
            <a:r>
              <a:rPr lang="nl-NL" dirty="0" smtClean="0">
                <a:solidFill>
                  <a:schemeClr val="bg1"/>
                </a:solidFill>
              </a:rPr>
              <a:t>                 </a:t>
            </a:r>
            <a:r>
              <a:rPr lang="nl-NL" dirty="0" smtClean="0">
                <a:solidFill>
                  <a:schemeClr val="bg1"/>
                </a:solidFill>
              </a:rPr>
              <a:t>&amp; </a:t>
            </a:r>
            <a:r>
              <a:rPr lang="nl-NL" dirty="0" err="1" smtClean="0">
                <a:solidFill>
                  <a:schemeClr val="bg1"/>
                </a:solidFill>
              </a:rPr>
              <a:t>Convention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1981200" y="989225"/>
            <a:ext cx="107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 smtClean="0"/>
              <a:t>3 levels</a:t>
            </a:r>
            <a:endParaRPr lang="en-GB" i="1" dirty="0"/>
          </a:p>
        </p:txBody>
      </p:sp>
      <p:sp>
        <p:nvSpPr>
          <p:cNvPr id="3" name="Tekstvak 2"/>
          <p:cNvSpPr txBox="1"/>
          <p:nvPr/>
        </p:nvSpPr>
        <p:spPr>
          <a:xfrm>
            <a:off x="-6179" y="1529318"/>
            <a:ext cx="1583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 smtClean="0"/>
              <a:t>3 </a:t>
            </a:r>
            <a:r>
              <a:rPr lang="nl-NL" i="1" dirty="0" err="1" smtClean="0"/>
              <a:t>objectives</a:t>
            </a:r>
            <a:endParaRPr lang="en-GB" i="1" dirty="0"/>
          </a:p>
        </p:txBody>
      </p:sp>
      <p:sp>
        <p:nvSpPr>
          <p:cNvPr id="4" name="PIJL-OMLAAG 3"/>
          <p:cNvSpPr/>
          <p:nvPr/>
        </p:nvSpPr>
        <p:spPr bwMode="auto">
          <a:xfrm>
            <a:off x="414981" y="3007684"/>
            <a:ext cx="449992" cy="712565"/>
          </a:xfrm>
          <a:prstGeom prst="downArrow">
            <a:avLst/>
          </a:prstGeom>
          <a:solidFill>
            <a:srgbClr val="99FF99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solidFill>
                  <a:schemeClr val="tx1"/>
                </a:solidFill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2" name="PIJL-OMLAAG 21"/>
          <p:cNvSpPr/>
          <p:nvPr/>
        </p:nvSpPr>
        <p:spPr bwMode="auto">
          <a:xfrm>
            <a:off x="476721" y="5050071"/>
            <a:ext cx="437679" cy="712565"/>
          </a:xfrm>
          <a:prstGeom prst="downArrow">
            <a:avLst/>
          </a:prstGeom>
          <a:solidFill>
            <a:srgbClr val="99FF99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solidFill>
                  <a:schemeClr val="tx1"/>
                </a:solidFill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70704" y="2248914"/>
            <a:ext cx="7922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 smtClean="0"/>
              <a:t>for</a:t>
            </a:r>
            <a:r>
              <a:rPr lang="nl-NL" sz="1400" dirty="0" smtClean="0"/>
              <a:t> </a:t>
            </a:r>
          </a:p>
          <a:p>
            <a:r>
              <a:rPr lang="nl-NL" sz="1400" dirty="0" err="1" smtClean="0"/>
              <a:t>future</a:t>
            </a:r>
            <a:r>
              <a:rPr lang="nl-NL" sz="1400" dirty="0" smtClean="0"/>
              <a:t> </a:t>
            </a:r>
          </a:p>
          <a:p>
            <a:r>
              <a:rPr lang="nl-NL" sz="1400" dirty="0" err="1" smtClean="0"/>
              <a:t>use</a:t>
            </a:r>
            <a:endParaRPr lang="en-GB" sz="1400" dirty="0"/>
          </a:p>
        </p:txBody>
      </p:sp>
      <p:sp>
        <p:nvSpPr>
          <p:cNvPr id="24" name="Tekstvak 23"/>
          <p:cNvSpPr txBox="1"/>
          <p:nvPr/>
        </p:nvSpPr>
        <p:spPr>
          <a:xfrm>
            <a:off x="111211" y="4316867"/>
            <a:ext cx="13365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 smtClean="0"/>
              <a:t>for</a:t>
            </a:r>
            <a:r>
              <a:rPr lang="nl-NL" sz="1400" dirty="0" smtClean="0"/>
              <a:t> </a:t>
            </a:r>
            <a:r>
              <a:rPr lang="nl-NL" sz="1400" dirty="0" err="1" smtClean="0"/>
              <a:t>equity</a:t>
            </a:r>
            <a:r>
              <a:rPr lang="nl-NL" sz="1400" dirty="0" smtClean="0"/>
              <a:t> </a:t>
            </a:r>
          </a:p>
          <a:p>
            <a:r>
              <a:rPr lang="nl-NL" sz="1400" dirty="0" err="1"/>
              <a:t>b</a:t>
            </a:r>
            <a:r>
              <a:rPr lang="nl-NL" sz="1400" dirty="0" err="1" smtClean="0"/>
              <a:t>etween</a:t>
            </a:r>
            <a:r>
              <a:rPr lang="nl-NL" sz="1400" dirty="0" smtClean="0"/>
              <a:t> </a:t>
            </a:r>
            <a:r>
              <a:rPr lang="nl-NL" sz="1400" dirty="0" err="1" smtClean="0"/>
              <a:t>generations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42224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  <p:bldP spid="88067" grpId="0" autoUpdateAnimBg="0"/>
      <p:bldP spid="88068" grpId="0" autoUpdateAnimBg="0"/>
      <p:bldP spid="88069" grpId="0" autoUpdateAnimBg="0"/>
      <p:bldP spid="88070" grpId="0" autoUpdateAnimBg="0"/>
      <p:bldP spid="88071" grpId="0" autoUpdateAnimBg="0"/>
      <p:bldP spid="88082" grpId="0" animBg="1" autoUpdateAnimBg="0"/>
      <p:bldP spid="4" grpId="0" animBg="1"/>
      <p:bldP spid="22" grpId="0" animBg="1"/>
      <p:bldP spid="5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5994" y="65715"/>
            <a:ext cx="7920681" cy="936625"/>
          </a:xfrm>
        </p:spPr>
        <p:txBody>
          <a:bodyPr/>
          <a:lstStyle/>
          <a:p>
            <a:r>
              <a:rPr lang="nl-NL" dirty="0" err="1" smtClean="0">
                <a:solidFill>
                  <a:schemeClr val="bg1"/>
                </a:solidFill>
              </a:rPr>
              <a:t>Biodiversity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1026" name="Picture 2" descr="Natural Capital figur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3" b="6103"/>
          <a:stretch/>
        </p:blipFill>
        <p:spPr bwMode="auto">
          <a:xfrm>
            <a:off x="470352" y="1260388"/>
            <a:ext cx="8228805" cy="278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4148805"/>
            <a:ext cx="8229600" cy="2227283"/>
          </a:xfrm>
        </p:spPr>
        <p:txBody>
          <a:bodyPr>
            <a:normAutofit fontScale="92500" lnSpcReduction="10000"/>
          </a:bodyPr>
          <a:lstStyle/>
          <a:p>
            <a:pPr lvl="1">
              <a:spcBef>
                <a:spcPts val="1200"/>
              </a:spcBef>
            </a:pPr>
            <a:r>
              <a:rPr lang="en-US" dirty="0"/>
              <a:t>Natural capital:  the stock of renewable and non-renewable resources </a:t>
            </a:r>
            <a:r>
              <a:rPr lang="en-US" b="0" dirty="0" smtClean="0"/>
              <a:t>(plants</a:t>
            </a:r>
            <a:r>
              <a:rPr lang="en-US" b="0" dirty="0"/>
              <a:t>, animals, air, water, soils, </a:t>
            </a:r>
            <a:r>
              <a:rPr lang="en-US" b="0" dirty="0" smtClean="0"/>
              <a:t>minerals)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Ecosystem services: the flow of benefits that people obtain from ‘nature’</a:t>
            </a:r>
            <a:r>
              <a:rPr lang="en-GB" dirty="0"/>
              <a:t> </a:t>
            </a:r>
            <a:r>
              <a:rPr lang="en-GB" b="0" dirty="0" smtClean="0"/>
              <a:t>(through </a:t>
            </a:r>
            <a:r>
              <a:rPr lang="en-GB" b="0" dirty="0"/>
              <a:t>provisioning, regulating and cultural services, and supporting services to maintain the flow of other </a:t>
            </a:r>
            <a:r>
              <a:rPr lang="en-GB" b="0" dirty="0" smtClean="0"/>
              <a:t>services). </a:t>
            </a:r>
            <a:endParaRPr lang="en-US" sz="2000" b="0" dirty="0" smtClean="0"/>
          </a:p>
        </p:txBody>
      </p:sp>
    </p:spTree>
    <p:extLst>
      <p:ext uri="{BB962C8B-B14F-4D97-AF65-F5344CB8AC3E}">
        <p14:creationId xmlns:p14="http://schemas.microsoft.com/office/powerpoint/2010/main" val="27616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More information: 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1800" i="0" dirty="0" smtClean="0"/>
              <a:t>ENVIRONMENT </a:t>
            </a:r>
            <a:r>
              <a:rPr lang="nl-NL" sz="1800" i="0" dirty="0"/>
              <a:t>&amp; CLIMATE CHANGE MAINSTREAMING </a:t>
            </a:r>
            <a:r>
              <a:rPr lang="nl-NL" sz="1800" i="0" dirty="0" smtClean="0"/>
              <a:t>FACILITY</a:t>
            </a:r>
          </a:p>
          <a:p>
            <a:endParaRPr lang="en-GB" dirty="0" smtClean="0">
              <a:hlinkClick r:id="rId2"/>
            </a:endParaRPr>
          </a:p>
          <a:p>
            <a:r>
              <a:rPr lang="en-GB" i="0" dirty="0" smtClean="0">
                <a:hlinkClick r:id="rId2"/>
              </a:rPr>
              <a:t>EuropeAid-C2-MAINSTREAMING@ec.europa.eu</a:t>
            </a:r>
            <a:r>
              <a:rPr lang="en-GB" i="0" dirty="0" smtClean="0"/>
              <a:t> </a:t>
            </a:r>
          </a:p>
          <a:p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13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62" y="4456924"/>
            <a:ext cx="5173106" cy="112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Natural Green or </a:t>
            </a:r>
            <a:r>
              <a:rPr lang="nl-NL" dirty="0" err="1" smtClean="0"/>
              <a:t>Sustainability</a:t>
            </a:r>
            <a:r>
              <a:rPr lang="nl-NL" dirty="0" smtClean="0"/>
              <a:t> Green 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</a:pPr>
            <a:r>
              <a:rPr lang="nl-NL" dirty="0" smtClean="0"/>
              <a:t>Green </a:t>
            </a:r>
            <a:r>
              <a:rPr lang="nl-NL" dirty="0" smtClean="0"/>
              <a:t>‘</a:t>
            </a:r>
            <a:r>
              <a:rPr lang="nl-NL" i="1" dirty="0" err="1" smtClean="0"/>
              <a:t>sensu</a:t>
            </a:r>
            <a:r>
              <a:rPr lang="nl-NL" i="1" dirty="0" smtClean="0"/>
              <a:t> </a:t>
            </a:r>
            <a:r>
              <a:rPr lang="nl-NL" i="1" dirty="0" err="1" smtClean="0"/>
              <a:t>stricto</a:t>
            </a:r>
            <a:r>
              <a:rPr lang="nl-NL" i="1" dirty="0" smtClean="0"/>
              <a:t>’</a:t>
            </a:r>
            <a:r>
              <a:rPr lang="nl-NL" dirty="0" smtClean="0"/>
              <a:t>: </a:t>
            </a:r>
            <a:r>
              <a:rPr lang="nl-NL" dirty="0" err="1" smtClean="0"/>
              <a:t>biological</a:t>
            </a:r>
            <a:r>
              <a:rPr lang="nl-NL" dirty="0" smtClean="0"/>
              <a:t> (living) environment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Understand the value of the ecological, economic and social benefits that nature provides (ecosystem services)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Create ‘natural’ solutions to problems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Green = environmental sustainability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Green Deal connotation: broadly </a:t>
            </a:r>
            <a:r>
              <a:rPr lang="en-US" dirty="0" smtClean="0"/>
              <a:t>defined 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Encompassing air, water, soil, climate, biodiversity; i.e. the entire biophysical environment and its linkages with the social environment (underprivileged groups, gender, poverty, …)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Sustainable production and consumption</a:t>
            </a:r>
            <a:endParaRPr lang="nl-NL" dirty="0"/>
          </a:p>
        </p:txBody>
      </p:sp>
      <p:grpSp>
        <p:nvGrpSpPr>
          <p:cNvPr id="6" name="Groep 5"/>
          <p:cNvGrpSpPr/>
          <p:nvPr/>
        </p:nvGrpSpPr>
        <p:grpSpPr>
          <a:xfrm>
            <a:off x="6886600" y="3669954"/>
            <a:ext cx="1800200" cy="598426"/>
            <a:chOff x="6886600" y="3842952"/>
            <a:chExt cx="1800200" cy="598426"/>
          </a:xfrm>
        </p:grpSpPr>
        <p:sp>
          <p:nvSpPr>
            <p:cNvPr id="4" name="PIJL-LINKS 3"/>
            <p:cNvSpPr/>
            <p:nvPr/>
          </p:nvSpPr>
          <p:spPr>
            <a:xfrm>
              <a:off x="6886600" y="3842952"/>
              <a:ext cx="1800200" cy="598426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5" name="Tekstvak 4"/>
            <p:cNvSpPr txBox="1"/>
            <p:nvPr/>
          </p:nvSpPr>
          <p:spPr>
            <a:xfrm>
              <a:off x="7151994" y="3954165"/>
              <a:ext cx="1457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600" dirty="0" err="1" smtClean="0">
                  <a:solidFill>
                    <a:schemeClr val="bg1"/>
                  </a:solidFill>
                </a:rPr>
                <a:t>this</a:t>
              </a:r>
              <a:r>
                <a:rPr lang="nl-NL" sz="1600" dirty="0" smtClean="0">
                  <a:solidFill>
                    <a:schemeClr val="bg1"/>
                  </a:solidFill>
                </a:rPr>
                <a:t> seminar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0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1087395"/>
            <a:ext cx="8229600" cy="815886"/>
          </a:xfrm>
        </p:spPr>
        <p:txBody>
          <a:bodyPr/>
          <a:lstStyle/>
          <a:p>
            <a:pPr algn="ctr"/>
            <a:r>
              <a:rPr lang="nl-NL" sz="2400" dirty="0" smtClean="0"/>
              <a:t>Green </a:t>
            </a:r>
            <a:r>
              <a:rPr lang="nl-NL" sz="2400" dirty="0" smtClean="0"/>
              <a:t>/ Nature-</a:t>
            </a:r>
            <a:r>
              <a:rPr lang="nl-NL" sz="2400" dirty="0" err="1" smtClean="0"/>
              <a:t>based</a:t>
            </a:r>
            <a:r>
              <a:rPr lang="nl-NL" sz="2400" dirty="0" smtClean="0"/>
              <a:t> </a:t>
            </a:r>
            <a:r>
              <a:rPr lang="nl-NL" sz="2400" dirty="0" smtClean="0"/>
              <a:t>INFRASTRUCTURE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87624" y="5805264"/>
            <a:ext cx="6995120" cy="9689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 smtClean="0"/>
              <a:t>Green </a:t>
            </a:r>
            <a:r>
              <a:rPr lang="nl-NL" sz="2000" dirty="0" err="1" smtClean="0"/>
              <a:t>Infrastructure</a:t>
            </a:r>
            <a:r>
              <a:rPr lang="nl-NL" sz="2000" dirty="0" smtClean="0"/>
              <a:t> - </a:t>
            </a:r>
            <a:r>
              <a:rPr lang="nl-NL" sz="2000" dirty="0" err="1" smtClean="0"/>
              <a:t>Enhancing</a:t>
            </a:r>
            <a:r>
              <a:rPr lang="nl-NL" sz="2000" dirty="0" smtClean="0"/>
              <a:t> </a:t>
            </a:r>
            <a:r>
              <a:rPr lang="nl-NL" sz="2000" dirty="0" err="1" smtClean="0"/>
              <a:t>Europe’s</a:t>
            </a:r>
            <a:r>
              <a:rPr lang="nl-NL" sz="2000" dirty="0" smtClean="0"/>
              <a:t> Natural </a:t>
            </a:r>
            <a:r>
              <a:rPr lang="nl-NL" sz="2000" dirty="0" err="1" smtClean="0"/>
              <a:t>Capital</a:t>
            </a:r>
            <a:r>
              <a:rPr lang="nl-NL" sz="2000" dirty="0" smtClean="0"/>
              <a:t> (2013) = </a:t>
            </a:r>
            <a:r>
              <a:rPr lang="nl-NL" sz="2000" dirty="0" err="1" smtClean="0"/>
              <a:t>natural</a:t>
            </a:r>
            <a:r>
              <a:rPr lang="nl-NL" sz="2000" dirty="0" smtClean="0"/>
              <a:t> </a:t>
            </a:r>
            <a:r>
              <a:rPr lang="nl-NL" sz="2000" dirty="0" err="1" smtClean="0"/>
              <a:t>solutions</a:t>
            </a:r>
            <a:r>
              <a:rPr lang="nl-NL" sz="2000" dirty="0" smtClean="0"/>
              <a:t> </a:t>
            </a:r>
            <a:endParaRPr lang="nl-NL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96" y="1724058"/>
            <a:ext cx="7056585" cy="405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15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Nature-</a:t>
            </a:r>
            <a:r>
              <a:rPr lang="nl-NL" dirty="0" err="1" smtClean="0"/>
              <a:t>based</a:t>
            </a:r>
            <a:r>
              <a:rPr lang="nl-NL" dirty="0" smtClean="0"/>
              <a:t> </a:t>
            </a:r>
            <a:r>
              <a:rPr lang="nl-NL" dirty="0" err="1" smtClean="0"/>
              <a:t>infrastructure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1">
              <a:spcBef>
                <a:spcPts val="1200"/>
              </a:spcBef>
            </a:pPr>
            <a:r>
              <a:rPr lang="nl-NL" dirty="0" smtClean="0"/>
              <a:t>Using </a:t>
            </a:r>
            <a:r>
              <a:rPr lang="en-US" dirty="0" smtClean="0"/>
              <a:t>natural ecosystem processes to address issues traditionally solved by hard (or grey)  infrastructure </a:t>
            </a:r>
          </a:p>
          <a:p>
            <a:pPr marL="1143000" lvl="1">
              <a:spcBef>
                <a:spcPts val="1200"/>
              </a:spcBef>
            </a:pPr>
            <a:r>
              <a:rPr lang="en-US" dirty="0" smtClean="0"/>
              <a:t>Often </a:t>
            </a:r>
            <a:r>
              <a:rPr lang="en-US" dirty="0" smtClean="0"/>
              <a:t>linked to (but </a:t>
            </a:r>
            <a:r>
              <a:rPr lang="en-US" dirty="0" smtClean="0"/>
              <a:t>not only) </a:t>
            </a:r>
            <a:r>
              <a:rPr lang="en-US" dirty="0" smtClean="0"/>
              <a:t>climate </a:t>
            </a:r>
            <a:r>
              <a:rPr lang="en-US" dirty="0" smtClean="0"/>
              <a:t>resilience and disaster risk reduction </a:t>
            </a:r>
          </a:p>
          <a:p>
            <a:pPr marL="1143000" lvl="1">
              <a:spcBef>
                <a:spcPts val="1200"/>
              </a:spcBef>
            </a:pPr>
            <a:r>
              <a:rPr lang="en-US" dirty="0" smtClean="0"/>
              <a:t>Considered more flexible / resilient in the light of an unpredictable future</a:t>
            </a:r>
          </a:p>
          <a:p>
            <a:pPr marL="1143000" lvl="1">
              <a:spcBef>
                <a:spcPts val="1200"/>
              </a:spcBef>
            </a:pPr>
            <a:r>
              <a:rPr lang="en-US" dirty="0" smtClean="0"/>
              <a:t>Combines </a:t>
            </a:r>
            <a:r>
              <a:rPr lang="en-US" dirty="0" smtClean="0"/>
              <a:t>natural and ‘grey’ solutions: </a:t>
            </a:r>
            <a:r>
              <a:rPr lang="en-US" i="1" dirty="0" smtClean="0"/>
              <a:t>natural where possible, grey where needed</a:t>
            </a:r>
            <a:endParaRPr lang="nl-NL" dirty="0"/>
          </a:p>
        </p:txBody>
      </p:sp>
      <p:grpSp>
        <p:nvGrpSpPr>
          <p:cNvPr id="5" name="Groep 4"/>
          <p:cNvGrpSpPr/>
          <p:nvPr/>
        </p:nvGrpSpPr>
        <p:grpSpPr>
          <a:xfrm>
            <a:off x="6602415" y="1544595"/>
            <a:ext cx="1800200" cy="598426"/>
            <a:chOff x="6886600" y="3842952"/>
            <a:chExt cx="1800200" cy="598426"/>
          </a:xfrm>
        </p:grpSpPr>
        <p:sp>
          <p:nvSpPr>
            <p:cNvPr id="7" name="PIJL-LINKS 6"/>
            <p:cNvSpPr/>
            <p:nvPr/>
          </p:nvSpPr>
          <p:spPr>
            <a:xfrm>
              <a:off x="6886600" y="3842952"/>
              <a:ext cx="1800200" cy="598426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8" name="Tekstvak 7"/>
            <p:cNvSpPr txBox="1"/>
            <p:nvPr/>
          </p:nvSpPr>
          <p:spPr>
            <a:xfrm>
              <a:off x="7151994" y="3954165"/>
              <a:ext cx="1457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600" dirty="0" err="1">
                  <a:solidFill>
                    <a:schemeClr val="bg1"/>
                  </a:solidFill>
                </a:rPr>
                <a:t>t</a:t>
              </a:r>
              <a:r>
                <a:rPr lang="nl-NL" sz="1600" dirty="0" err="1" smtClean="0">
                  <a:solidFill>
                    <a:schemeClr val="bg1"/>
                  </a:solidFill>
                </a:rPr>
                <a:t>his</a:t>
              </a:r>
              <a:r>
                <a:rPr lang="nl-NL" sz="1600" dirty="0" smtClean="0">
                  <a:solidFill>
                    <a:schemeClr val="bg1"/>
                  </a:solidFill>
                </a:rPr>
                <a:t> seminar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75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7723"/>
            <a:ext cx="4283968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802" y="4581128"/>
            <a:ext cx="4271442" cy="181967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l-NL" sz="2000" i="0" dirty="0" smtClean="0"/>
              <a:t>Java: </a:t>
            </a:r>
            <a:r>
              <a:rPr lang="nl-NL" sz="2000" i="0" dirty="0" err="1" smtClean="0"/>
              <a:t>permeable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structures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protect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the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coast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and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retain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sediments</a:t>
            </a:r>
            <a:r>
              <a:rPr lang="nl-NL" sz="2000" i="0" dirty="0" smtClean="0"/>
              <a:t>, </a:t>
            </a:r>
            <a:r>
              <a:rPr lang="nl-NL" sz="2000" i="0" dirty="0" err="1" smtClean="0"/>
              <a:t>allowing</a:t>
            </a:r>
            <a:r>
              <a:rPr lang="nl-NL" sz="2000" i="0" dirty="0" smtClean="0"/>
              <a:t> </a:t>
            </a:r>
            <a:r>
              <a:rPr lang="nl-NL" sz="2000" i="0" dirty="0" err="1" smtClean="0"/>
              <a:t>for</a:t>
            </a:r>
            <a:r>
              <a:rPr lang="nl-NL" sz="2000" i="0" dirty="0" smtClean="0"/>
              <a:t> mangrove </a:t>
            </a:r>
            <a:r>
              <a:rPr lang="nl-NL" sz="2000" i="0" dirty="0" err="1" smtClean="0"/>
              <a:t>restoration</a:t>
            </a:r>
            <a:r>
              <a:rPr lang="nl-NL" sz="2000" i="0" dirty="0" smtClean="0"/>
              <a:t>/</a:t>
            </a:r>
            <a:r>
              <a:rPr lang="nl-NL" sz="2000" i="0" dirty="0" err="1" smtClean="0"/>
              <a:t>regrowth</a:t>
            </a:r>
            <a:r>
              <a:rPr lang="nl-NL" sz="2000" i="0" dirty="0" smtClean="0"/>
              <a:t> (</a:t>
            </a:r>
            <a:r>
              <a:rPr lang="nl-NL" sz="2000" i="0" dirty="0" smtClean="0"/>
              <a:t>Wetlands </a:t>
            </a:r>
            <a:r>
              <a:rPr lang="nl-NL" sz="2000" i="0" dirty="0" smtClean="0"/>
              <a:t>International/</a:t>
            </a:r>
            <a:r>
              <a:rPr lang="nl-NL" sz="2000" i="0" dirty="0" err="1" smtClean="0"/>
              <a:t>BwN</a:t>
            </a:r>
            <a:r>
              <a:rPr lang="nl-NL" sz="2000" i="0" dirty="0" smtClean="0"/>
              <a:t>)</a:t>
            </a:r>
            <a:endParaRPr lang="nl-NL" sz="2000" i="0" dirty="0"/>
          </a:p>
        </p:txBody>
      </p:sp>
      <p:sp>
        <p:nvSpPr>
          <p:cNvPr id="4" name="Tekstvak 3"/>
          <p:cNvSpPr txBox="1"/>
          <p:nvPr/>
        </p:nvSpPr>
        <p:spPr>
          <a:xfrm>
            <a:off x="4427984" y="4975658"/>
            <a:ext cx="4568887" cy="167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bg1"/>
              </a:buClr>
            </a:pPr>
            <a:r>
              <a:rPr lang="en-US" sz="1900" dirty="0">
                <a:solidFill>
                  <a:srgbClr val="0F5494"/>
                </a:solidFill>
                <a:cs typeface="ＭＳ Ｐゴシック" charset="0"/>
              </a:rPr>
              <a:t>Netherlands Sand Motor: artificial sand bank (21 Mm3) using natural littoral drift for coastal maintenance and providing room for nature and recreation (Building with Nature).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346" y="2743410"/>
            <a:ext cx="5163973" cy="218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156977"/>
            <a:ext cx="2395293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6015" y="30034"/>
            <a:ext cx="3912290" cy="936625"/>
          </a:xfrm>
        </p:spPr>
        <p:txBody>
          <a:bodyPr/>
          <a:lstStyle/>
          <a:p>
            <a:pPr marL="0"/>
            <a:r>
              <a:rPr lang="nl-NL" sz="2400" dirty="0" smtClean="0">
                <a:solidFill>
                  <a:schemeClr val="bg1"/>
                </a:solidFill>
              </a:rPr>
              <a:t>Nature-</a:t>
            </a:r>
            <a:r>
              <a:rPr lang="nl-NL" sz="2400" dirty="0" err="1" smtClean="0">
                <a:solidFill>
                  <a:schemeClr val="bg1"/>
                </a:solidFill>
              </a:rPr>
              <a:t>based</a:t>
            </a:r>
            <a:r>
              <a:rPr lang="nl-NL" sz="2400" dirty="0">
                <a:solidFill>
                  <a:schemeClr val="bg1"/>
                </a:solidFill>
              </a:rPr>
              <a:t/>
            </a:r>
            <a:br>
              <a:rPr lang="nl-NL" sz="2400" dirty="0">
                <a:solidFill>
                  <a:schemeClr val="bg1"/>
                </a:solidFill>
              </a:rPr>
            </a:br>
            <a:r>
              <a:rPr lang="nl-NL" sz="2400" dirty="0" smtClean="0">
                <a:solidFill>
                  <a:schemeClr val="bg1"/>
                </a:solidFill>
              </a:rPr>
              <a:t>INFRASTRUCTURE</a:t>
            </a:r>
            <a:endParaRPr lang="nl-N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27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hoek 25"/>
          <p:cNvSpPr/>
          <p:nvPr/>
        </p:nvSpPr>
        <p:spPr bwMode="auto">
          <a:xfrm>
            <a:off x="102971" y="3488747"/>
            <a:ext cx="8983365" cy="3109761"/>
          </a:xfrm>
          <a:prstGeom prst="rect">
            <a:avLst/>
          </a:prstGeom>
          <a:solidFill>
            <a:srgbClr val="D9EDEF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5" name="Rechthoek 24"/>
          <p:cNvSpPr/>
          <p:nvPr/>
        </p:nvSpPr>
        <p:spPr bwMode="auto">
          <a:xfrm>
            <a:off x="86498" y="1927650"/>
            <a:ext cx="8983365" cy="1285102"/>
          </a:xfrm>
          <a:prstGeom prst="rect">
            <a:avLst/>
          </a:prstGeom>
          <a:solidFill>
            <a:srgbClr val="D9EDEF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1055639"/>
            <a:ext cx="8229600" cy="936625"/>
          </a:xfrm>
        </p:spPr>
        <p:txBody>
          <a:bodyPr/>
          <a:lstStyle/>
          <a:p>
            <a:r>
              <a:rPr lang="nl-NL" dirty="0" err="1" smtClean="0"/>
              <a:t>Greened</a:t>
            </a:r>
            <a:r>
              <a:rPr lang="nl-NL" dirty="0" smtClean="0"/>
              <a:t> – Green - </a:t>
            </a:r>
            <a:r>
              <a:rPr lang="nl-NL" dirty="0" err="1" smtClean="0"/>
              <a:t>Greening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222290" y="2125305"/>
            <a:ext cx="246849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l-NL" dirty="0" smtClean="0"/>
              <a:t>‘</a:t>
            </a:r>
            <a:r>
              <a:rPr lang="nl-NL" i="1" dirty="0" smtClean="0"/>
              <a:t>Traditional</a:t>
            </a:r>
            <a:r>
              <a:rPr lang="nl-NL" dirty="0" smtClean="0"/>
              <a:t>’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Sector </a:t>
            </a:r>
            <a:r>
              <a:rPr lang="nl-NL" dirty="0" err="1" smtClean="0"/>
              <a:t>objectives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Grey</a:t>
            </a:r>
            <a:r>
              <a:rPr lang="nl-NL" dirty="0" smtClean="0"/>
              <a:t> design</a:t>
            </a:r>
            <a:endParaRPr lang="en-GB" dirty="0"/>
          </a:p>
        </p:txBody>
      </p:sp>
      <p:sp>
        <p:nvSpPr>
          <p:cNvPr id="9" name="Tekstvak 8"/>
          <p:cNvSpPr txBox="1"/>
          <p:nvPr/>
        </p:nvSpPr>
        <p:spPr>
          <a:xfrm>
            <a:off x="3402155" y="2129421"/>
            <a:ext cx="3791744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l-NL" dirty="0" smtClean="0"/>
              <a:t>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Avoid</a:t>
            </a:r>
            <a:r>
              <a:rPr lang="nl-NL" dirty="0" smtClean="0"/>
              <a:t>, </a:t>
            </a:r>
            <a:r>
              <a:rPr lang="nl-NL" dirty="0" err="1" smtClean="0"/>
              <a:t>mitigate</a:t>
            </a:r>
            <a:r>
              <a:rPr lang="nl-NL" dirty="0" smtClean="0"/>
              <a:t>, </a:t>
            </a:r>
            <a:r>
              <a:rPr lang="nl-NL" dirty="0" err="1" smtClean="0"/>
              <a:t>compensate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“</a:t>
            </a:r>
            <a:r>
              <a:rPr lang="nl-NL" i="1" dirty="0"/>
              <a:t>D</a:t>
            </a:r>
            <a:r>
              <a:rPr lang="nl-NL" i="1" dirty="0" smtClean="0"/>
              <a:t>o no </a:t>
            </a:r>
            <a:r>
              <a:rPr lang="nl-NL" i="1" dirty="0" err="1" smtClean="0"/>
              <a:t>harm</a:t>
            </a:r>
            <a:r>
              <a:rPr lang="nl-NL" dirty="0" smtClean="0"/>
              <a:t>”</a:t>
            </a:r>
            <a:endParaRPr lang="en-GB" dirty="0"/>
          </a:p>
        </p:txBody>
      </p:sp>
      <p:sp>
        <p:nvSpPr>
          <p:cNvPr id="10" name="Tekstvak 9"/>
          <p:cNvSpPr txBox="1"/>
          <p:nvPr/>
        </p:nvSpPr>
        <p:spPr>
          <a:xfrm>
            <a:off x="263477" y="3785259"/>
            <a:ext cx="246849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l-NL" dirty="0" smtClean="0"/>
              <a:t>‘</a:t>
            </a:r>
            <a:r>
              <a:rPr lang="nl-NL" i="1" dirty="0" err="1" smtClean="0"/>
              <a:t>Greened</a:t>
            </a:r>
            <a:r>
              <a:rPr lang="nl-NL" dirty="0" smtClean="0"/>
              <a:t>’ project: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Sector </a:t>
            </a:r>
            <a:r>
              <a:rPr lang="nl-NL" dirty="0" err="1" smtClean="0"/>
              <a:t>objectives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Re-active</a:t>
            </a:r>
            <a:r>
              <a:rPr lang="nl-NL" dirty="0" smtClean="0"/>
              <a:t> green</a:t>
            </a:r>
            <a:endParaRPr lang="en-GB" dirty="0"/>
          </a:p>
        </p:txBody>
      </p:sp>
      <p:sp>
        <p:nvSpPr>
          <p:cNvPr id="11" name="Tekstvak 10"/>
          <p:cNvSpPr txBox="1"/>
          <p:nvPr/>
        </p:nvSpPr>
        <p:spPr>
          <a:xfrm>
            <a:off x="3468056" y="3616377"/>
            <a:ext cx="3834787" cy="1477328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/>
              <a:t>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Retrofitting </a:t>
            </a:r>
            <a:r>
              <a:rPr lang="nl-NL" dirty="0"/>
              <a:t>green </a:t>
            </a:r>
            <a:r>
              <a:rPr lang="nl-NL" dirty="0" err="1" smtClean="0"/>
              <a:t>elements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“</a:t>
            </a:r>
            <a:r>
              <a:rPr lang="nl-NL" dirty="0" err="1" smtClean="0"/>
              <a:t>Try</a:t>
            </a:r>
            <a:r>
              <a:rPr lang="nl-NL" dirty="0" smtClean="0"/>
              <a:t> </a:t>
            </a:r>
            <a:r>
              <a:rPr lang="nl-NL" dirty="0" err="1"/>
              <a:t>to</a:t>
            </a:r>
            <a:r>
              <a:rPr lang="nl-NL" dirty="0"/>
              <a:t> do </a:t>
            </a:r>
            <a:r>
              <a:rPr lang="nl-NL" i="1" dirty="0" err="1"/>
              <a:t>good</a:t>
            </a:r>
            <a:r>
              <a:rPr lang="nl-NL" dirty="0" smtClean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Enhance</a:t>
            </a:r>
            <a:r>
              <a:rPr lang="en-GB" dirty="0"/>
              <a:t>, avoid, mitigate, </a:t>
            </a:r>
            <a:r>
              <a:rPr lang="en-GB" dirty="0" smtClean="0"/>
              <a:t>compensate</a:t>
            </a:r>
            <a:endParaRPr lang="en-GB" dirty="0"/>
          </a:p>
        </p:txBody>
      </p:sp>
      <p:sp>
        <p:nvSpPr>
          <p:cNvPr id="12" name="Tekstvak 11"/>
          <p:cNvSpPr txBox="1"/>
          <p:nvPr/>
        </p:nvSpPr>
        <p:spPr>
          <a:xfrm>
            <a:off x="275834" y="5181600"/>
            <a:ext cx="2456139" cy="1200329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/>
              <a:t>‘</a:t>
            </a:r>
            <a:r>
              <a:rPr lang="nl-NL" i="1" dirty="0" smtClean="0"/>
              <a:t>Green</a:t>
            </a:r>
            <a:r>
              <a:rPr lang="nl-NL" dirty="0" smtClean="0"/>
              <a:t>’ project: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Sector &amp; green </a:t>
            </a:r>
            <a:r>
              <a:rPr lang="nl-NL" dirty="0" err="1" smtClean="0"/>
              <a:t>objectives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Pro-active</a:t>
            </a:r>
            <a:r>
              <a:rPr lang="nl-NL" dirty="0" smtClean="0"/>
              <a:t> green</a:t>
            </a:r>
            <a:endParaRPr lang="en-GB" dirty="0"/>
          </a:p>
        </p:txBody>
      </p:sp>
      <p:sp>
        <p:nvSpPr>
          <p:cNvPr id="13" name="Tekstvak 12"/>
          <p:cNvSpPr txBox="1"/>
          <p:nvPr/>
        </p:nvSpPr>
        <p:spPr>
          <a:xfrm>
            <a:off x="3480413" y="5371071"/>
            <a:ext cx="3822430" cy="92333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/>
              <a:t>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“</a:t>
            </a:r>
            <a:r>
              <a:rPr lang="nl-NL" i="1" dirty="0" smtClean="0"/>
              <a:t>Do </a:t>
            </a:r>
            <a:r>
              <a:rPr lang="nl-NL" i="1" dirty="0" err="1" smtClean="0"/>
              <a:t>good</a:t>
            </a:r>
            <a:r>
              <a:rPr lang="nl-NL" dirty="0" smtClean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Avoid</a:t>
            </a:r>
            <a:r>
              <a:rPr lang="nl-NL" dirty="0" smtClean="0"/>
              <a:t>, </a:t>
            </a:r>
            <a:r>
              <a:rPr lang="nl-NL" dirty="0" err="1" smtClean="0"/>
              <a:t>mitigate</a:t>
            </a:r>
            <a:r>
              <a:rPr lang="nl-NL" dirty="0" smtClean="0"/>
              <a:t>, </a:t>
            </a:r>
            <a:r>
              <a:rPr lang="nl-NL" dirty="0" err="1" smtClean="0"/>
              <a:t>compensate</a:t>
            </a:r>
            <a:endParaRPr lang="nl-NL" dirty="0" smtClean="0"/>
          </a:p>
        </p:txBody>
      </p:sp>
      <p:sp>
        <p:nvSpPr>
          <p:cNvPr id="14" name="Tekstvak 13"/>
          <p:cNvSpPr txBox="1"/>
          <p:nvPr/>
        </p:nvSpPr>
        <p:spPr>
          <a:xfrm>
            <a:off x="7512909" y="2263804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i="1" dirty="0" smtClean="0"/>
              <a:t>Business as </a:t>
            </a:r>
            <a:r>
              <a:rPr lang="nl-NL" b="1" i="1" dirty="0" err="1" smtClean="0"/>
              <a:t>usual</a:t>
            </a:r>
            <a:endParaRPr lang="en-GB" b="1" i="1" dirty="0"/>
          </a:p>
        </p:txBody>
      </p:sp>
      <p:sp>
        <p:nvSpPr>
          <p:cNvPr id="15" name="Tekstvak 14"/>
          <p:cNvSpPr txBox="1"/>
          <p:nvPr/>
        </p:nvSpPr>
        <p:spPr>
          <a:xfrm>
            <a:off x="7611510" y="3992232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 err="1" smtClean="0"/>
              <a:t>Greened</a:t>
            </a:r>
            <a:endParaRPr lang="en-GB" b="1" dirty="0"/>
          </a:p>
        </p:txBody>
      </p:sp>
      <p:sp>
        <p:nvSpPr>
          <p:cNvPr id="16" name="Tekstvak 15"/>
          <p:cNvSpPr txBox="1"/>
          <p:nvPr/>
        </p:nvSpPr>
        <p:spPr>
          <a:xfrm>
            <a:off x="7698264" y="563828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 smtClean="0"/>
              <a:t>Green</a:t>
            </a:r>
            <a:endParaRPr lang="en-GB" b="1" dirty="0"/>
          </a:p>
        </p:txBody>
      </p:sp>
      <p:sp>
        <p:nvSpPr>
          <p:cNvPr id="17" name="Tekstvak 16"/>
          <p:cNvSpPr txBox="1"/>
          <p:nvPr/>
        </p:nvSpPr>
        <p:spPr>
          <a:xfrm>
            <a:off x="7302843" y="4701060"/>
            <a:ext cx="1767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re-active</a:t>
            </a:r>
            <a:endParaRPr lang="nl-NL" dirty="0" smtClean="0"/>
          </a:p>
          <a:p>
            <a:pPr algn="r"/>
            <a:r>
              <a:rPr lang="nl-NL" b="1" dirty="0" err="1" smtClean="0"/>
              <a:t>Greening</a:t>
            </a:r>
            <a:endParaRPr lang="nl-NL" b="1" dirty="0" smtClean="0"/>
          </a:p>
          <a:p>
            <a:r>
              <a:rPr lang="nl-NL" dirty="0" err="1" smtClean="0"/>
              <a:t>pro-active</a:t>
            </a:r>
            <a:endParaRPr lang="en-GB" dirty="0"/>
          </a:p>
        </p:txBody>
      </p:sp>
      <p:sp>
        <p:nvSpPr>
          <p:cNvPr id="19" name="PIJL-RECHTS 18"/>
          <p:cNvSpPr/>
          <p:nvPr/>
        </p:nvSpPr>
        <p:spPr bwMode="auto">
          <a:xfrm>
            <a:off x="2694902" y="2078448"/>
            <a:ext cx="670182" cy="64633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0" name="PIJL-RECHTS 19"/>
          <p:cNvSpPr/>
          <p:nvPr/>
        </p:nvSpPr>
        <p:spPr bwMode="auto">
          <a:xfrm rot="10800000">
            <a:off x="2731971" y="2737484"/>
            <a:ext cx="661941" cy="298793"/>
          </a:xfrm>
          <a:prstGeom prst="righ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1" name="PIJL-RECHTS 20"/>
          <p:cNvSpPr/>
          <p:nvPr/>
        </p:nvSpPr>
        <p:spPr bwMode="auto">
          <a:xfrm>
            <a:off x="2736089" y="3639546"/>
            <a:ext cx="670182" cy="64633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2" name="PIJL-RECHTS 21"/>
          <p:cNvSpPr/>
          <p:nvPr/>
        </p:nvSpPr>
        <p:spPr bwMode="auto">
          <a:xfrm rot="10800000">
            <a:off x="2797874" y="4257396"/>
            <a:ext cx="670182" cy="646331"/>
          </a:xfrm>
          <a:prstGeom prst="righ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3" name="PIJL-RECHTS 22"/>
          <p:cNvSpPr/>
          <p:nvPr/>
        </p:nvSpPr>
        <p:spPr bwMode="auto">
          <a:xfrm>
            <a:off x="2736089" y="5245956"/>
            <a:ext cx="670182" cy="646331"/>
          </a:xfrm>
          <a:prstGeom prst="righ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24" name="PIJL-RECHTS 23"/>
          <p:cNvSpPr/>
          <p:nvPr/>
        </p:nvSpPr>
        <p:spPr bwMode="auto">
          <a:xfrm rot="10800000">
            <a:off x="2822586" y="5954420"/>
            <a:ext cx="661941" cy="298793"/>
          </a:xfrm>
          <a:prstGeom prst="righ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75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Greened</a:t>
            </a:r>
            <a:r>
              <a:rPr lang="nl-NL" dirty="0" smtClean="0"/>
              <a:t> – Green - </a:t>
            </a:r>
            <a:r>
              <a:rPr lang="nl-NL" dirty="0" err="1" smtClean="0"/>
              <a:t>Greening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492393"/>
            <a:ext cx="7846541" cy="382191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	Greening </a:t>
            </a:r>
            <a:r>
              <a:rPr lang="en-US" dirty="0"/>
              <a:t>of infrastructure</a:t>
            </a:r>
          </a:p>
          <a:p>
            <a:pPr marL="1143000" lvl="1">
              <a:spcBef>
                <a:spcPts val="1200"/>
              </a:spcBef>
            </a:pPr>
            <a:r>
              <a:rPr lang="en-US" dirty="0"/>
              <a:t>Transition of infrastructure design from ‘doing no harm’ to ‘doing good’ for the environment </a:t>
            </a:r>
            <a:endParaRPr lang="nl-NL" dirty="0"/>
          </a:p>
          <a:p>
            <a:pPr>
              <a:spcBef>
                <a:spcPts val="1200"/>
              </a:spcBef>
            </a:pPr>
            <a:r>
              <a:rPr lang="en-US" dirty="0" smtClean="0"/>
              <a:t>	Greened </a:t>
            </a:r>
            <a:r>
              <a:rPr lang="en-US" dirty="0"/>
              <a:t>infrastructure </a:t>
            </a:r>
            <a:r>
              <a:rPr lang="en-US" dirty="0" smtClean="0"/>
              <a:t>project</a:t>
            </a:r>
          </a:p>
          <a:p>
            <a:pPr marL="1143000" lvl="1">
              <a:spcBef>
                <a:spcPts val="1200"/>
              </a:spcBef>
            </a:pPr>
            <a:r>
              <a:rPr lang="en-US" dirty="0" smtClean="0"/>
              <a:t>retrofitting </a:t>
            </a:r>
            <a:r>
              <a:rPr lang="en-US" dirty="0"/>
              <a:t>green elements into existing grey infrastructure design (</a:t>
            </a:r>
            <a:r>
              <a:rPr lang="en-US" u="sng" dirty="0"/>
              <a:t>re-active </a:t>
            </a:r>
            <a:r>
              <a:rPr lang="en-US" u="sng" dirty="0" smtClean="0"/>
              <a:t>greening</a:t>
            </a:r>
            <a:r>
              <a:rPr lang="en-US" dirty="0" smtClean="0"/>
              <a:t>)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nl-NL" dirty="0" smtClean="0"/>
              <a:t>	Green </a:t>
            </a:r>
            <a:r>
              <a:rPr lang="nl-NL" dirty="0" err="1"/>
              <a:t>infrastructure</a:t>
            </a:r>
            <a:r>
              <a:rPr lang="nl-NL" dirty="0"/>
              <a:t> project</a:t>
            </a:r>
          </a:p>
          <a:p>
            <a:pPr marL="1143000" lvl="1">
              <a:spcBef>
                <a:spcPts val="1200"/>
              </a:spcBef>
            </a:pPr>
            <a:r>
              <a:rPr lang="en-US" dirty="0"/>
              <a:t>includes environmental objectives from the onset (</a:t>
            </a:r>
            <a:r>
              <a:rPr lang="en-US" u="sng" dirty="0"/>
              <a:t>pro-active </a:t>
            </a:r>
            <a:r>
              <a:rPr lang="en-US" u="sng" dirty="0" smtClean="0"/>
              <a:t>greening</a:t>
            </a:r>
            <a:r>
              <a:rPr lang="en-US" dirty="0"/>
              <a:t>)</a:t>
            </a:r>
          </a:p>
          <a:p>
            <a:pPr marL="0" indent="0">
              <a:spcBef>
                <a:spcPts val="1200"/>
              </a:spcBef>
              <a:buNone/>
            </a:pPr>
            <a:endParaRPr lang="en-US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Greening: re-active </a:t>
            </a:r>
            <a:r>
              <a:rPr lang="en-US" dirty="0" smtClean="0"/>
              <a:t>‘greened’ and pro-active ‘green’ projects</a:t>
            </a:r>
          </a:p>
        </p:txBody>
      </p:sp>
      <p:sp>
        <p:nvSpPr>
          <p:cNvPr id="7" name="Accolades 6"/>
          <p:cNvSpPr/>
          <p:nvPr/>
        </p:nvSpPr>
        <p:spPr bwMode="auto">
          <a:xfrm>
            <a:off x="1050324" y="3422821"/>
            <a:ext cx="7092779" cy="1791730"/>
          </a:xfrm>
          <a:prstGeom prst="bracePair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8" name="Gekromde PIJL-RECHTS 7"/>
          <p:cNvSpPr/>
          <p:nvPr/>
        </p:nvSpPr>
        <p:spPr bwMode="auto">
          <a:xfrm>
            <a:off x="37062" y="2520775"/>
            <a:ext cx="951470" cy="2026511"/>
          </a:xfrm>
          <a:prstGeom prst="curved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9" name="Gekromde PIJL-RECHTS 8"/>
          <p:cNvSpPr/>
          <p:nvPr/>
        </p:nvSpPr>
        <p:spPr bwMode="auto">
          <a:xfrm flipH="1">
            <a:off x="8241955" y="4201295"/>
            <a:ext cx="704335" cy="1742305"/>
          </a:xfrm>
          <a:prstGeom prst="curved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0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1845" y="113997"/>
            <a:ext cx="8229600" cy="562074"/>
          </a:xfrm>
        </p:spPr>
        <p:txBody>
          <a:bodyPr>
            <a:normAutofit/>
          </a:bodyPr>
          <a:lstStyle/>
          <a:p>
            <a:r>
              <a:rPr lang="nl-NL" dirty="0" err="1" smtClean="0">
                <a:solidFill>
                  <a:schemeClr val="bg1"/>
                </a:solidFill>
              </a:rPr>
              <a:t>Greened</a:t>
            </a:r>
            <a:r>
              <a:rPr lang="nl-NL" dirty="0" smtClean="0">
                <a:solidFill>
                  <a:schemeClr val="bg1"/>
                </a:solidFill>
              </a:rPr>
              <a:t> &amp; Green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5" name="Tijdelijke aanduiding voor inhoud 2"/>
          <p:cNvSpPr txBox="1">
            <a:spLocks/>
          </p:cNvSpPr>
          <p:nvPr/>
        </p:nvSpPr>
        <p:spPr>
          <a:xfrm>
            <a:off x="86610" y="2981466"/>
            <a:ext cx="5830499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spcAft>
                <a:spcPct val="0"/>
              </a:spcAft>
              <a:buClr>
                <a:schemeClr val="bg1"/>
              </a:buClr>
              <a:buNone/>
            </a:pP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Animal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passages: retrofitting green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elements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in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an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already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decided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upon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 </a:t>
            </a:r>
            <a:r>
              <a:rPr lang="nl-NL" sz="1800" dirty="0" err="1">
                <a:solidFill>
                  <a:srgbClr val="0F5494"/>
                </a:solidFill>
                <a:cs typeface="ＭＳ Ｐゴシック" charset="0"/>
              </a:rPr>
              <a:t>trajectory</a:t>
            </a:r>
            <a:r>
              <a:rPr lang="nl-NL" sz="1800" dirty="0">
                <a:solidFill>
                  <a:srgbClr val="0F5494"/>
                </a:solidFill>
                <a:cs typeface="ＭＳ Ｐゴシック" charset="0"/>
              </a:rPr>
              <a:t>. </a:t>
            </a:r>
          </a:p>
        </p:txBody>
      </p:sp>
      <p:pic>
        <p:nvPicPr>
          <p:cNvPr id="5124" name="Picture 4" descr="Afbeeldingsresultaat voor wildlife passage in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62" y="726638"/>
            <a:ext cx="3744416" cy="22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24" y="152261"/>
            <a:ext cx="295057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159" y="3880722"/>
            <a:ext cx="1979712" cy="270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65" y="3868414"/>
            <a:ext cx="4104456" cy="174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25" y="3788348"/>
            <a:ext cx="1828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287400" y="5666233"/>
            <a:ext cx="6777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</a:pPr>
            <a:r>
              <a:rPr lang="en-GB" dirty="0">
                <a:solidFill>
                  <a:srgbClr val="0F5494"/>
                </a:solidFill>
                <a:cs typeface="ＭＳ Ｐゴシック" charset="0"/>
              </a:rPr>
              <a:t>My home town: legal requirement for water storage </a:t>
            </a:r>
            <a:r>
              <a:rPr lang="en-GB" dirty="0" smtClean="0">
                <a:solidFill>
                  <a:srgbClr val="0F5494"/>
                </a:solidFill>
                <a:cs typeface="ＭＳ Ｐゴシック" charset="0"/>
              </a:rPr>
              <a:t>=&gt; </a:t>
            </a:r>
            <a:r>
              <a:rPr lang="en-GB" dirty="0">
                <a:solidFill>
                  <a:srgbClr val="0F5494"/>
                </a:solidFill>
                <a:cs typeface="ＭＳ Ｐゴシック" charset="0"/>
              </a:rPr>
              <a:t>opportunity for water purification, nature and recreation in </a:t>
            </a:r>
            <a:r>
              <a:rPr lang="en-GB" dirty="0" smtClean="0">
                <a:solidFill>
                  <a:srgbClr val="0F5494"/>
                </a:solidFill>
                <a:cs typeface="ＭＳ Ｐゴシック" charset="0"/>
              </a:rPr>
              <a:t>new housing scheme (+ 30% house value)</a:t>
            </a:r>
            <a:endParaRPr lang="en-GB" dirty="0">
              <a:solidFill>
                <a:srgbClr val="0F5494"/>
              </a:solidFill>
              <a:cs typeface="ＭＳ Ｐゴシック" charset="0"/>
            </a:endParaRPr>
          </a:p>
        </p:txBody>
      </p:sp>
      <p:grpSp>
        <p:nvGrpSpPr>
          <p:cNvPr id="3" name="Groep 2"/>
          <p:cNvGrpSpPr/>
          <p:nvPr/>
        </p:nvGrpSpPr>
        <p:grpSpPr>
          <a:xfrm rot="429296">
            <a:off x="4646351" y="1468209"/>
            <a:ext cx="1800200" cy="598426"/>
            <a:chOff x="4190262" y="1843808"/>
            <a:chExt cx="1800200" cy="598426"/>
          </a:xfrm>
        </p:grpSpPr>
        <p:sp>
          <p:nvSpPr>
            <p:cNvPr id="13" name="PIJL-LINKS 12"/>
            <p:cNvSpPr/>
            <p:nvPr/>
          </p:nvSpPr>
          <p:spPr>
            <a:xfrm flipH="1">
              <a:off x="4190262" y="1843808"/>
              <a:ext cx="1800200" cy="598426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4" name="Tekstvak 13"/>
            <p:cNvSpPr txBox="1"/>
            <p:nvPr/>
          </p:nvSpPr>
          <p:spPr>
            <a:xfrm>
              <a:off x="4418585" y="193030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err="1" smtClean="0">
                  <a:solidFill>
                    <a:schemeClr val="bg1"/>
                  </a:solidFill>
                </a:rPr>
                <a:t>preferred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68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Climate</a:t>
            </a:r>
            <a:r>
              <a:rPr lang="nl-NL" dirty="0" smtClean="0"/>
              <a:t> </a:t>
            </a:r>
            <a:r>
              <a:rPr lang="nl-NL" dirty="0" err="1" smtClean="0"/>
              <a:t>resilient</a:t>
            </a:r>
            <a:r>
              <a:rPr lang="nl-NL" dirty="0" smtClean="0"/>
              <a:t> / </a:t>
            </a:r>
            <a:r>
              <a:rPr lang="nl-NL" dirty="0" err="1" smtClean="0"/>
              <a:t>climate</a:t>
            </a:r>
            <a:r>
              <a:rPr lang="nl-NL" dirty="0" smtClean="0"/>
              <a:t> compatible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nl-NL" dirty="0" err="1" smtClean="0"/>
              <a:t>Climate</a:t>
            </a:r>
            <a:r>
              <a:rPr lang="nl-NL" dirty="0" smtClean="0"/>
              <a:t> </a:t>
            </a:r>
            <a:r>
              <a:rPr lang="nl-NL" u="sng" dirty="0" err="1" smtClean="0"/>
              <a:t>resilient</a:t>
            </a:r>
            <a:r>
              <a:rPr lang="nl-NL" dirty="0" smtClean="0"/>
              <a:t> </a:t>
            </a:r>
            <a:r>
              <a:rPr lang="nl-NL" dirty="0" err="1" smtClean="0"/>
              <a:t>infrastructure</a:t>
            </a:r>
            <a:r>
              <a:rPr lang="nl-NL" dirty="0" smtClean="0"/>
              <a:t>: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planned, designed, built and operated in a way that anticipates, prepares for, and </a:t>
            </a:r>
            <a:r>
              <a:rPr lang="en-US" u="sng" dirty="0" smtClean="0"/>
              <a:t>adapts</a:t>
            </a:r>
            <a:r>
              <a:rPr lang="en-US" dirty="0" smtClean="0"/>
              <a:t> to changing climate conditions (includes ecological, institutional, social and engineering resilience) (WB Lifelines)</a:t>
            </a:r>
            <a:endParaRPr lang="nl-NL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nl-NL" dirty="0" err="1" smtClean="0"/>
              <a:t>Climate</a:t>
            </a:r>
            <a:r>
              <a:rPr lang="nl-NL" dirty="0" smtClean="0"/>
              <a:t> </a:t>
            </a:r>
            <a:r>
              <a:rPr lang="nl-NL" u="sng" dirty="0" smtClean="0"/>
              <a:t>compatible</a:t>
            </a:r>
            <a:r>
              <a:rPr lang="nl-NL" dirty="0" smtClean="0"/>
              <a:t> </a:t>
            </a:r>
            <a:r>
              <a:rPr lang="nl-NL" dirty="0" err="1" smtClean="0"/>
              <a:t>infrastructure</a:t>
            </a:r>
            <a:r>
              <a:rPr lang="nl-NL" dirty="0" smtClean="0"/>
              <a:t>: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includes </a:t>
            </a:r>
            <a:r>
              <a:rPr lang="en-US" u="sng" dirty="0" smtClean="0"/>
              <a:t>both</a:t>
            </a:r>
            <a:r>
              <a:rPr lang="en-US" dirty="0" smtClean="0"/>
              <a:t> climate-resilient (</a:t>
            </a:r>
            <a:r>
              <a:rPr lang="en-US" u="sng" dirty="0" smtClean="0"/>
              <a:t>adaptation</a:t>
            </a:r>
            <a:r>
              <a:rPr lang="en-US" dirty="0" smtClean="0"/>
              <a:t>) and low-emission (</a:t>
            </a:r>
            <a:r>
              <a:rPr lang="en-US" u="sng" dirty="0" smtClean="0"/>
              <a:t>mitigation</a:t>
            </a:r>
            <a:r>
              <a:rPr lang="en-US" dirty="0" smtClean="0"/>
              <a:t>) infrastructure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554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NEWSLIDENUMBER" val="False"/>
  <p:tag name="PREVIOUSNAME" val="C:\Users\Luke Buhl-Nielsen\Documents\Dad work\20151130 1730_Module 3 cycle of development actions nov2015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90644</TotalTime>
  <Words>574</Words>
  <Application>Microsoft Office PowerPoint</Application>
  <PresentationFormat>Diavoorstelling (4:3)</PresentationFormat>
  <Paragraphs>104</Paragraphs>
  <Slides>13</Slides>
  <Notes>2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5" baseType="lpstr">
      <vt:lpstr>Slide_Master</vt:lpstr>
      <vt:lpstr>think-cell Slide</vt:lpstr>
      <vt:lpstr>Policies &amp; Concepts 3: Green concept</vt:lpstr>
      <vt:lpstr>Natural Green or Sustainability Green ?</vt:lpstr>
      <vt:lpstr>Green / Nature-based INFRASTRUCTURE</vt:lpstr>
      <vt:lpstr>Nature-based infrastructure</vt:lpstr>
      <vt:lpstr>Nature-based INFRASTRUCTURE</vt:lpstr>
      <vt:lpstr>Greened – Green - Greening</vt:lpstr>
      <vt:lpstr>Greened – Green - Greening</vt:lpstr>
      <vt:lpstr>Greened &amp; Green</vt:lpstr>
      <vt:lpstr>Climate resilient / climate compatible</vt:lpstr>
      <vt:lpstr>PowerPoint-presentatie</vt:lpstr>
      <vt:lpstr>Biodiversity                 &amp; Convention</vt:lpstr>
      <vt:lpstr>Biodiversity</vt:lpstr>
      <vt:lpstr>More information: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ebn@pem.dk</dc:creator>
  <cp:lastModifiedBy>Roel Slootweg</cp:lastModifiedBy>
  <cp:revision>930</cp:revision>
  <cp:lastPrinted>2016-05-13T12:49:27Z</cp:lastPrinted>
  <dcterms:created xsi:type="dcterms:W3CDTF">2012-11-28T17:00:29Z</dcterms:created>
  <dcterms:modified xsi:type="dcterms:W3CDTF">2019-11-28T10:35:36Z</dcterms:modified>
</cp:coreProperties>
</file>