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 id="2147483660" r:id="rId5"/>
  </p:sldMasterIdLst>
  <p:notesMasterIdLst>
    <p:notesMasterId r:id="rId50"/>
  </p:notesMasterIdLst>
  <p:sldIdLst>
    <p:sldId id="1684" r:id="rId6"/>
    <p:sldId id="1666" r:id="rId7"/>
    <p:sldId id="1667" r:id="rId8"/>
    <p:sldId id="1668" r:id="rId9"/>
    <p:sldId id="1670" r:id="rId10"/>
    <p:sldId id="1686" r:id="rId11"/>
    <p:sldId id="1671" r:id="rId12"/>
    <p:sldId id="1685" r:id="rId13"/>
    <p:sldId id="1673" r:id="rId14"/>
    <p:sldId id="1674" r:id="rId15"/>
    <p:sldId id="1676" r:id="rId16"/>
    <p:sldId id="1675" r:id="rId17"/>
    <p:sldId id="1677" r:id="rId18"/>
    <p:sldId id="1678" r:id="rId19"/>
    <p:sldId id="1687" r:id="rId20"/>
    <p:sldId id="1683" r:id="rId21"/>
    <p:sldId id="256" r:id="rId22"/>
    <p:sldId id="257" r:id="rId23"/>
    <p:sldId id="258" r:id="rId24"/>
    <p:sldId id="259" r:id="rId25"/>
    <p:sldId id="260" r:id="rId26"/>
    <p:sldId id="263" r:id="rId27"/>
    <p:sldId id="302" r:id="rId28"/>
    <p:sldId id="303" r:id="rId29"/>
    <p:sldId id="304" r:id="rId30"/>
    <p:sldId id="261" r:id="rId31"/>
    <p:sldId id="262" r:id="rId32"/>
    <p:sldId id="264" r:id="rId33"/>
    <p:sldId id="265" r:id="rId34"/>
    <p:sldId id="266" r:id="rId35"/>
    <p:sldId id="269" r:id="rId36"/>
    <p:sldId id="270" r:id="rId37"/>
    <p:sldId id="272" r:id="rId38"/>
    <p:sldId id="274" r:id="rId39"/>
    <p:sldId id="278" r:id="rId40"/>
    <p:sldId id="275" r:id="rId41"/>
    <p:sldId id="276" r:id="rId42"/>
    <p:sldId id="284" r:id="rId43"/>
    <p:sldId id="285" r:id="rId44"/>
    <p:sldId id="286" r:id="rId45"/>
    <p:sldId id="292" r:id="rId46"/>
    <p:sldId id="293" r:id="rId47"/>
    <p:sldId id="300" r:id="rId48"/>
    <p:sldId id="301" r:id="rId49"/>
  </p:sldIdLst>
  <p:sldSz cx="12192000" cy="6858000"/>
  <p:notesSz cx="6858000" cy="9144000"/>
  <p:embeddedFontLst>
    <p:embeddedFont>
      <p:font typeface="Calibri" panose="020F0502020204030204" pitchFamily="34" charset="0"/>
      <p:regular r:id="rId51"/>
      <p:bold r:id="rId52"/>
      <p:italic r:id="rId53"/>
      <p:boldItalic r:id="rId54"/>
    </p:embeddedFont>
    <p:embeddedFont>
      <p:font typeface="Calibri Light" panose="020F0302020204030204" pitchFamily="34" charset="0"/>
      <p:regular r:id="rId55"/>
      <p:italic r:id="rId56"/>
    </p:embeddedFont>
    <p:embeddedFont>
      <p:font typeface="Lao UI" panose="020B0502040204020203" pitchFamily="34" charset="0"/>
      <p:regular r:id="rId57"/>
      <p:bold r:id="rId58"/>
    </p:embeddedFont>
    <p:embeddedFont>
      <p:font typeface="Nexa Heavy" panose="020B0604020202020204" charset="0"/>
      <p:bold r:id="rId5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85B0"/>
    <a:srgbClr val="DA1E4D"/>
    <a:srgbClr val="4059A7"/>
    <a:srgbClr val="535B69"/>
    <a:srgbClr val="63C9D9"/>
    <a:srgbClr val="A31D3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490CEE4-F16A-48C1-9AD6-CBACF2ABA95A}" v="10" dt="2019-12-03T09:21:49.9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605"/>
    <p:restoredTop sz="94708"/>
  </p:normalViewPr>
  <p:slideViewPr>
    <p:cSldViewPr snapToGrid="0" snapToObjects="1">
      <p:cViewPr varScale="1">
        <p:scale>
          <a:sx n="86" d="100"/>
          <a:sy n="86" d="100"/>
        </p:scale>
        <p:origin x="394"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font" Target="fonts/font5.fntdata"/><Relationship Id="rId63"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font" Target="fonts/font3.fntdata"/><Relationship Id="rId58" Type="http://schemas.openxmlformats.org/officeDocument/2006/relationships/font" Target="fonts/font8.fntdata"/><Relationship Id="rId5" Type="http://schemas.openxmlformats.org/officeDocument/2006/relationships/slideMaster" Target="slideMasters/slideMaster2.xml"/><Relationship Id="rId61" Type="http://schemas.openxmlformats.org/officeDocument/2006/relationships/viewProps" Target="view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font" Target="fonts/font6.fntdata"/><Relationship Id="rId64" Type="http://schemas.microsoft.com/office/2016/11/relationships/changesInfo" Target="changesInfos/changesInfo1.xml"/><Relationship Id="rId8" Type="http://schemas.openxmlformats.org/officeDocument/2006/relationships/slide" Target="slides/slide3.xml"/><Relationship Id="rId51" Type="http://schemas.openxmlformats.org/officeDocument/2006/relationships/font" Target="fonts/font1.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9.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4.fntdata"/><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font" Target="fonts/font7.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font" Target="fonts/font2.fntdata"/><Relationship Id="rId60" Type="http://schemas.openxmlformats.org/officeDocument/2006/relationships/presProps" Target="presProps.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ane Hallegatte" userId="016017ae-d2b3-4c72-9b8a-da6354005dc0" providerId="ADAL" clId="{DFE3503B-6E11-4AC0-A232-743E93B8B62D}"/>
    <pc:docChg chg="delSld">
      <pc:chgData name="Stephane Hallegatte" userId="016017ae-d2b3-4c72-9b8a-da6354005dc0" providerId="ADAL" clId="{DFE3503B-6E11-4AC0-A232-743E93B8B62D}" dt="2019-12-03T09:23:04.210" v="17" actId="2696"/>
      <pc:docMkLst>
        <pc:docMk/>
      </pc:docMkLst>
      <pc:sldChg chg="del">
        <pc:chgData name="Stephane Hallegatte" userId="016017ae-d2b3-4c72-9b8a-da6354005dc0" providerId="ADAL" clId="{DFE3503B-6E11-4AC0-A232-743E93B8B62D}" dt="2019-12-03T09:22:54.951" v="14" actId="2696"/>
        <pc:sldMkLst>
          <pc:docMk/>
          <pc:sldMk cId="2356572237" sldId="271"/>
        </pc:sldMkLst>
      </pc:sldChg>
      <pc:sldChg chg="del">
        <pc:chgData name="Stephane Hallegatte" userId="016017ae-d2b3-4c72-9b8a-da6354005dc0" providerId="ADAL" clId="{DFE3503B-6E11-4AC0-A232-743E93B8B62D}" dt="2019-12-03T09:22:52.979" v="12" actId="2696"/>
        <pc:sldMkLst>
          <pc:docMk/>
          <pc:sldMk cId="4279868439" sldId="273"/>
        </pc:sldMkLst>
      </pc:sldChg>
      <pc:sldChg chg="del">
        <pc:chgData name="Stephane Hallegatte" userId="016017ae-d2b3-4c72-9b8a-da6354005dc0" providerId="ADAL" clId="{DFE3503B-6E11-4AC0-A232-743E93B8B62D}" dt="2019-12-03T09:22:51.236" v="10" actId="2696"/>
        <pc:sldMkLst>
          <pc:docMk/>
          <pc:sldMk cId="2871219179" sldId="279"/>
        </pc:sldMkLst>
      </pc:sldChg>
      <pc:sldChg chg="del">
        <pc:chgData name="Stephane Hallegatte" userId="016017ae-d2b3-4c72-9b8a-da6354005dc0" providerId="ADAL" clId="{DFE3503B-6E11-4AC0-A232-743E93B8B62D}" dt="2019-12-03T09:22:53.885" v="13" actId="2696"/>
        <pc:sldMkLst>
          <pc:docMk/>
          <pc:sldMk cId="3939203471" sldId="280"/>
        </pc:sldMkLst>
      </pc:sldChg>
      <pc:sldChg chg="del">
        <pc:chgData name="Stephane Hallegatte" userId="016017ae-d2b3-4c72-9b8a-da6354005dc0" providerId="ADAL" clId="{DFE3503B-6E11-4AC0-A232-743E93B8B62D}" dt="2019-12-03T09:22:52.055" v="11" actId="2696"/>
        <pc:sldMkLst>
          <pc:docMk/>
          <pc:sldMk cId="657354158" sldId="281"/>
        </pc:sldMkLst>
      </pc:sldChg>
      <pc:sldChg chg="del">
        <pc:chgData name="Stephane Hallegatte" userId="016017ae-d2b3-4c72-9b8a-da6354005dc0" providerId="ADAL" clId="{DFE3503B-6E11-4AC0-A232-743E93B8B62D}" dt="2019-12-03T09:22:49.711" v="8" actId="2696"/>
        <pc:sldMkLst>
          <pc:docMk/>
          <pc:sldMk cId="3075279798" sldId="282"/>
        </pc:sldMkLst>
      </pc:sldChg>
      <pc:sldChg chg="del">
        <pc:chgData name="Stephane Hallegatte" userId="016017ae-d2b3-4c72-9b8a-da6354005dc0" providerId="ADAL" clId="{DFE3503B-6E11-4AC0-A232-743E93B8B62D}" dt="2019-12-03T09:22:50.148" v="9" actId="2696"/>
        <pc:sldMkLst>
          <pc:docMk/>
          <pc:sldMk cId="4178880754" sldId="283"/>
        </pc:sldMkLst>
      </pc:sldChg>
      <pc:sldChg chg="del">
        <pc:chgData name="Stephane Hallegatte" userId="016017ae-d2b3-4c72-9b8a-da6354005dc0" providerId="ADAL" clId="{DFE3503B-6E11-4AC0-A232-743E93B8B62D}" dt="2019-12-03T09:22:37.967" v="0" actId="2696"/>
        <pc:sldMkLst>
          <pc:docMk/>
          <pc:sldMk cId="3265852398" sldId="287"/>
        </pc:sldMkLst>
      </pc:sldChg>
      <pc:sldChg chg="del">
        <pc:chgData name="Stephane Hallegatte" userId="016017ae-d2b3-4c72-9b8a-da6354005dc0" providerId="ADAL" clId="{DFE3503B-6E11-4AC0-A232-743E93B8B62D}" dt="2019-12-03T09:22:37.998" v="2" actId="2696"/>
        <pc:sldMkLst>
          <pc:docMk/>
          <pc:sldMk cId="1657698353" sldId="288"/>
        </pc:sldMkLst>
      </pc:sldChg>
      <pc:sldChg chg="del">
        <pc:chgData name="Stephane Hallegatte" userId="016017ae-d2b3-4c72-9b8a-da6354005dc0" providerId="ADAL" clId="{DFE3503B-6E11-4AC0-A232-743E93B8B62D}" dt="2019-12-03T09:22:45.748" v="4" actId="2696"/>
        <pc:sldMkLst>
          <pc:docMk/>
          <pc:sldMk cId="2084142956" sldId="295"/>
        </pc:sldMkLst>
      </pc:sldChg>
      <pc:sldChg chg="del">
        <pc:chgData name="Stephane Hallegatte" userId="016017ae-d2b3-4c72-9b8a-da6354005dc0" providerId="ADAL" clId="{DFE3503B-6E11-4AC0-A232-743E93B8B62D}" dt="2019-12-03T09:22:45.805" v="7" actId="2696"/>
        <pc:sldMkLst>
          <pc:docMk/>
          <pc:sldMk cId="2134215924" sldId="296"/>
        </pc:sldMkLst>
      </pc:sldChg>
      <pc:sldChg chg="del">
        <pc:chgData name="Stephane Hallegatte" userId="016017ae-d2b3-4c72-9b8a-da6354005dc0" providerId="ADAL" clId="{DFE3503B-6E11-4AC0-A232-743E93B8B62D}" dt="2019-12-03T09:22:45.768" v="6" actId="2696"/>
        <pc:sldMkLst>
          <pc:docMk/>
          <pc:sldMk cId="1647324749" sldId="297"/>
        </pc:sldMkLst>
      </pc:sldChg>
      <pc:sldChg chg="del">
        <pc:chgData name="Stephane Hallegatte" userId="016017ae-d2b3-4c72-9b8a-da6354005dc0" providerId="ADAL" clId="{DFE3503B-6E11-4AC0-A232-743E93B8B62D}" dt="2019-12-03T09:22:45.759" v="5" actId="2696"/>
        <pc:sldMkLst>
          <pc:docMk/>
          <pc:sldMk cId="2953708977" sldId="298"/>
        </pc:sldMkLst>
      </pc:sldChg>
      <pc:sldChg chg="del">
        <pc:chgData name="Stephane Hallegatte" userId="016017ae-d2b3-4c72-9b8a-da6354005dc0" providerId="ADAL" clId="{DFE3503B-6E11-4AC0-A232-743E93B8B62D}" dt="2019-12-03T09:22:45.738" v="3" actId="2696"/>
        <pc:sldMkLst>
          <pc:docMk/>
          <pc:sldMk cId="4209871046" sldId="299"/>
        </pc:sldMkLst>
      </pc:sldChg>
      <pc:sldChg chg="del">
        <pc:chgData name="Stephane Hallegatte" userId="016017ae-d2b3-4c72-9b8a-da6354005dc0" providerId="ADAL" clId="{DFE3503B-6E11-4AC0-A232-743E93B8B62D}" dt="2019-12-03T09:22:37.979" v="1" actId="2696"/>
        <pc:sldMkLst>
          <pc:docMk/>
          <pc:sldMk cId="3783488221" sldId="306"/>
        </pc:sldMkLst>
      </pc:sldChg>
      <pc:sldChg chg="del">
        <pc:chgData name="Stephane Hallegatte" userId="016017ae-d2b3-4c72-9b8a-da6354005dc0" providerId="ADAL" clId="{DFE3503B-6E11-4AC0-A232-743E93B8B62D}" dt="2019-12-03T09:23:04.193" v="16" actId="2696"/>
        <pc:sldMkLst>
          <pc:docMk/>
          <pc:sldMk cId="0" sldId="1679"/>
        </pc:sldMkLst>
      </pc:sldChg>
      <pc:sldChg chg="del">
        <pc:chgData name="Stephane Hallegatte" userId="016017ae-d2b3-4c72-9b8a-da6354005dc0" providerId="ADAL" clId="{DFE3503B-6E11-4AC0-A232-743E93B8B62D}" dt="2019-12-03T09:23:04.113" v="15" actId="2696"/>
        <pc:sldMkLst>
          <pc:docMk/>
          <pc:sldMk cId="0" sldId="1680"/>
        </pc:sldMkLst>
      </pc:sldChg>
      <pc:sldChg chg="del">
        <pc:chgData name="Stephane Hallegatte" userId="016017ae-d2b3-4c72-9b8a-da6354005dc0" providerId="ADAL" clId="{DFE3503B-6E11-4AC0-A232-743E93B8B62D}" dt="2019-12-03T09:23:04.210" v="17" actId="2696"/>
        <pc:sldMkLst>
          <pc:docMk/>
          <pc:sldMk cId="0" sldId="168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45CEAD-BD25-4ECC-9DBD-8E5498345323}" type="datetimeFigureOut">
              <a:rPr lang="en-US" smtClean="0"/>
              <a:t>12/3/2019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3FDBA3-00E8-48CA-88FD-57A6A7AE85B9}" type="slidenum">
              <a:rPr lang="en-US" smtClean="0"/>
              <a:t>‹#›</a:t>
            </a:fld>
            <a:endParaRPr lang="en-US"/>
          </a:p>
        </p:txBody>
      </p:sp>
    </p:spTree>
    <p:extLst>
      <p:ext uri="{BB962C8B-B14F-4D97-AF65-F5344CB8AC3E}">
        <p14:creationId xmlns:p14="http://schemas.microsoft.com/office/powerpoint/2010/main" val="1358912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5613" rtl="0" eaLnBrk="0" fontAlgn="base" latinLnBrk="0" hangingPunct="0">
              <a:lnSpc>
                <a:spcPct val="100000"/>
              </a:lnSpc>
              <a:spcBef>
                <a:spcPct val="30000"/>
              </a:spcBef>
              <a:spcAft>
                <a:spcPct val="0"/>
              </a:spcAft>
              <a:buClrTx/>
              <a:buSzTx/>
              <a:buFontTx/>
              <a:buNone/>
              <a:tabLst/>
              <a:defRPr/>
            </a:pPr>
            <a:r>
              <a:rPr lang="en-US" dirty="0"/>
              <a:t>Image: </a:t>
            </a:r>
            <a:r>
              <a:rPr lang="en-US" sz="1200" kern="1200" dirty="0">
                <a:solidFill>
                  <a:schemeClr val="tx1"/>
                </a:solidFill>
                <a:effectLst/>
                <a:latin typeface="Calibri Light"/>
                <a:ea typeface="ＭＳ Ｐゴシック" panose="020B0600070205080204" pitchFamily="34" charset="-128"/>
                <a:cs typeface="+mn-cs"/>
              </a:rPr>
              <a:t>Pemba, Mozambique - 1 May 2019 : Aerial view of devastated fishing village after Cyclone Kenneth in northern Mozambique.</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01FBD3F-0F97-7B4C-B07E-17CE23FCBCF4}" type="slidenum">
              <a:rPr kumimoji="0" lang="en-US" altLang="en-US" sz="1200" b="0" i="0" u="none" strike="noStrike" kern="1200" cap="none" spc="0" normalizeH="0" baseline="0" noProof="0" smtClean="0">
                <a:ln>
                  <a:noFill/>
                </a:ln>
                <a:solidFill>
                  <a:prstClr val="black"/>
                </a:solidFill>
                <a:effectLst/>
                <a:uLnTx/>
                <a:uFillTx/>
                <a:latin typeface="Calibri Light" panose="020F030202020403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altLang="en-US" sz="1200" b="0" i="0" u="none" strike="noStrike" kern="1200" cap="none" spc="0" normalizeH="0" baseline="0" noProof="0">
              <a:ln>
                <a:noFill/>
              </a:ln>
              <a:solidFill>
                <a:prstClr val="black"/>
              </a:solidFill>
              <a:effectLst/>
              <a:uLnTx/>
              <a:uFillTx/>
              <a:latin typeface="Calibri Light" panose="020F0302020204030204" pitchFamily="34" charset="0"/>
              <a:ea typeface="+mn-ea"/>
              <a:cs typeface="+mn-cs"/>
            </a:endParaRPr>
          </a:p>
        </p:txBody>
      </p:sp>
    </p:spTree>
    <p:extLst>
      <p:ext uri="{BB962C8B-B14F-4D97-AF65-F5344CB8AC3E}">
        <p14:creationId xmlns:p14="http://schemas.microsoft.com/office/powerpoint/2010/main" val="37211963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a:extLst>
              <a:ext uri="{FF2B5EF4-FFF2-40B4-BE49-F238E27FC236}">
                <a16:creationId xmlns:a16="http://schemas.microsoft.com/office/drawing/2014/main" id="{5B228DDB-34A1-EC4F-8709-41BA24BDB6E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AF775F82-7AFC-5D4B-8BC0-2EDBAC28FC33}"/>
              </a:ext>
            </a:extLst>
          </p:cNvPr>
          <p:cNvSpPr>
            <a:spLocks noGrp="1"/>
          </p:cNvSpPr>
          <p:nvPr>
            <p:ph type="body" idx="1"/>
          </p:nvPr>
        </p:nvSpPr>
        <p:spPr/>
        <p:txBody>
          <a:bodyPr/>
          <a:lstStyle/>
          <a:p>
            <a:pPr marL="0" indent="0">
              <a:buFont typeface="Arial" panose="020B0604020202020204" pitchFamily="34" charset="0"/>
              <a:buNone/>
            </a:pPr>
            <a:endParaRPr lang="en-US" b="1" i="0" dirty="0"/>
          </a:p>
          <a:p>
            <a:pPr marL="171450" indent="-171450">
              <a:buFont typeface="Arial" panose="020B0604020202020204" pitchFamily="34" charset="0"/>
              <a:buChar char="•"/>
            </a:pPr>
            <a:r>
              <a:rPr lang="en-US" b="1" i="0" dirty="0"/>
              <a:t>Total active portfolio in </a:t>
            </a:r>
            <a:r>
              <a:rPr lang="en-US" b="1" dirty="0"/>
              <a:t>EAP </a:t>
            </a:r>
            <a:r>
              <a:rPr lang="en-US" dirty="0"/>
              <a:t>amounted to $29.4M (51 grants). </a:t>
            </a:r>
          </a:p>
          <a:p>
            <a:pPr marL="627063" lvl="1" indent="-171450">
              <a:buFont typeface="Arial" panose="020B0604020202020204" pitchFamily="34" charset="0"/>
              <a:buChar char="•"/>
            </a:pPr>
            <a:r>
              <a:rPr lang="en-US" dirty="0"/>
              <a:t>Change from FY18: 25% decrease in active funding / 17% decrease in active grants/</a:t>
            </a:r>
          </a:p>
          <a:p>
            <a:pPr marL="171450" lvl="0" indent="-171450">
              <a:buFont typeface="Arial" panose="020B0604020202020204" pitchFamily="34" charset="0"/>
              <a:buChar char="•"/>
            </a:pPr>
            <a:r>
              <a:rPr lang="en-US" b="1" dirty="0"/>
              <a:t>New funding: </a:t>
            </a:r>
            <a:r>
              <a:rPr lang="en-US" dirty="0"/>
              <a:t>$11.6M - 27 grants</a:t>
            </a:r>
          </a:p>
          <a:p>
            <a:pPr marL="628650" lvl="1" indent="-171450">
              <a:buFont typeface="Arial" panose="020B0604020202020204" pitchFamily="34" charset="0"/>
              <a:buChar char="•"/>
            </a:pPr>
            <a:r>
              <a:rPr lang="en-US" dirty="0"/>
              <a:t>Change from FY18: 23% increase in funding / 41% increase in new grants </a:t>
            </a:r>
          </a:p>
          <a:p>
            <a:pPr marL="628650" lvl="1" indent="-171450">
              <a:buFont typeface="Arial" panose="020B0604020202020204" pitchFamily="34" charset="0"/>
              <a:buChar char="•"/>
            </a:pPr>
            <a:endParaRPr lang="en-US" dirty="0"/>
          </a:p>
          <a:p>
            <a:pPr marL="628650" lvl="1" indent="-171450">
              <a:buFont typeface="Arial" panose="020B0604020202020204" pitchFamily="34" charset="0"/>
              <a:buChar char="•"/>
            </a:pPr>
            <a:r>
              <a:rPr lang="en-US" dirty="0"/>
              <a:t>This is a mature portfolio particularly in areas such as </a:t>
            </a:r>
            <a:r>
              <a:rPr lang="en-US" b="1" dirty="0"/>
              <a:t>financial protection, hydromet and EWS.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b="1" dirty="0"/>
              <a:t>Sources: </a:t>
            </a:r>
          </a:p>
          <a:p>
            <a:pPr marL="627063" lvl="1" indent="-171450">
              <a:buFont typeface="Arial" panose="020B0604020202020204" pitchFamily="34" charset="0"/>
              <a:buChar char="•"/>
            </a:pPr>
            <a:r>
              <a:rPr lang="en-US" b="0" dirty="0"/>
              <a:t>For disaster losses: UN Economic and Social Commission for Asia and the Pacific, 2019.</a:t>
            </a:r>
          </a:p>
          <a:p>
            <a:pPr marL="627063" lvl="1" indent="-171450">
              <a:buFont typeface="Arial" panose="020B0604020202020204" pitchFamily="34" charset="0"/>
              <a:buChar char="•"/>
            </a:pPr>
            <a:r>
              <a:rPr lang="en-US" b="0" dirty="0"/>
              <a:t>SE Asian countries data: Global Climate Risk Index 2019</a:t>
            </a:r>
          </a:p>
          <a:p>
            <a:pPr marL="171450" indent="-171450">
              <a:buFont typeface="Arial" panose="020B0604020202020204" pitchFamily="34" charset="0"/>
              <a:buChar char="•"/>
            </a:pPr>
            <a:endParaRPr lang="en-US" b="1" dirty="0"/>
          </a:p>
          <a:p>
            <a:pPr marL="171450" indent="-171450">
              <a:buFont typeface="Arial" panose="020B0604020202020204" pitchFamily="34" charset="0"/>
              <a:buChar char="•"/>
            </a:pPr>
            <a:r>
              <a:rPr lang="en-US" b="1" dirty="0"/>
              <a:t>High recurrence of disasters</a:t>
            </a:r>
            <a:r>
              <a:rPr lang="en-US" dirty="0"/>
              <a:t> in EAP (the most-disaster prone region) has lead to continued support to countries to assess damages and to establish recovery process. </a:t>
            </a:r>
          </a:p>
          <a:p>
            <a:pPr marL="171450" indent="-171450">
              <a:buFont typeface="Arial" panose="020B0604020202020204" pitchFamily="34" charset="0"/>
              <a:buChar char="•"/>
            </a:pPr>
            <a:r>
              <a:rPr lang="en-US" sz="1200" kern="1200" dirty="0">
                <a:solidFill>
                  <a:schemeClr val="tx1"/>
                </a:solidFill>
                <a:effectLst/>
                <a:latin typeface="Calibri Light"/>
                <a:ea typeface="ＭＳ Ｐゴシック" panose="020B0600070205080204" pitchFamily="34" charset="-128"/>
                <a:cs typeface="+mn-cs"/>
              </a:rPr>
              <a:t>Annualized economic losses amount to more than $300 billion per year when slow-onset disasters are taken into account. </a:t>
            </a:r>
            <a:endParaRPr lang="en-US" dirty="0"/>
          </a:p>
          <a:p>
            <a:pPr marL="171450" indent="-171450">
              <a:buFont typeface="Arial" panose="020B0604020202020204" pitchFamily="34" charset="0"/>
              <a:buChar char="•"/>
            </a:pP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solidFill>
                  <a:srgbClr val="FF0000"/>
                </a:solidFill>
              </a:rPr>
              <a:t>Regional profile: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solidFill>
                  <a:srgbClr val="FF0000"/>
                </a:solidFill>
              </a:rPr>
              <a:t>Top hazards addressed </a:t>
            </a:r>
            <a:r>
              <a:rPr lang="en-US" b="0" dirty="0">
                <a:solidFill>
                  <a:srgbClr val="FF0000"/>
                </a:solidFill>
              </a:rPr>
              <a:t>(by % of core program funding): river flooding, coastal flooding, cyclone</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solidFill>
                  <a:srgbClr val="FF0000"/>
                </a:solidFill>
              </a:rPr>
              <a:t>87% of core funding addresses flooding; o</a:t>
            </a:r>
            <a:r>
              <a:rPr lang="en-US" b="0" dirty="0"/>
              <a:t>ver 75% of core program funding addressing geohazards</a:t>
            </a:r>
            <a:endParaRPr lang="en-US" dirty="0"/>
          </a:p>
          <a:p>
            <a:pPr marL="628650" lvl="1" indent="-171450">
              <a:buFont typeface="Arial" panose="020B0604020202020204" pitchFamily="34" charset="0"/>
              <a:buChar char="•"/>
            </a:pPr>
            <a:r>
              <a:rPr lang="en-US" b="1" dirty="0"/>
              <a:t>Top areas of engagement </a:t>
            </a:r>
            <a:r>
              <a:rPr lang="en-US" b="0" dirty="0"/>
              <a:t>(as % of core program funding): resilient infrastructure (74%) and RCC (65%); risk info, community resilience &amp; city resilience all 45%</a:t>
            </a:r>
            <a:endParaRPr lang="en-US" b="1" dirty="0"/>
          </a:p>
          <a:p>
            <a:pPr marL="171450" indent="-171450">
              <a:buFont typeface="Arial" panose="020B0604020202020204" pitchFamily="34" charset="0"/>
              <a:buChar cha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kern="1200" dirty="0">
                <a:solidFill>
                  <a:schemeClr val="tx1"/>
                </a:solidFill>
                <a:effectLst/>
                <a:latin typeface="Calibri Light"/>
                <a:ea typeface="ＭＳ Ｐゴシック" panose="020B0600070205080204" pitchFamily="34" charset="-128"/>
                <a:cs typeface="+mn-cs"/>
              </a:rPr>
              <a:t>FY19 highlights include: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effectLst/>
                <a:latin typeface="Calibri Light"/>
                <a:ea typeface="ＭＳ Ｐゴシック" panose="020B0600070205080204" pitchFamily="34" charset="-128"/>
                <a:cs typeface="+mn-cs"/>
              </a:rPr>
              <a:t>Indonesia: Sulawesi support through $3M in grant funding ($1.5M DFAT SDTF/ $1.5M MDTF)</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effectLst/>
                <a:latin typeface="Calibri Light"/>
                <a:ea typeface="ＭＳ Ｐゴシック" panose="020B0600070205080204" pitchFamily="34" charset="-128"/>
                <a:cs typeface="+mn-cs"/>
              </a:rPr>
              <a:t>SEADRIF (Japan-Program funded) – regional grant set foundation for this, sets up customized insurance products for Cambodia, Lao PDR, Myanmar; was established in Dec 2018</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effectLst/>
                <a:latin typeface="Calibri Light"/>
                <a:ea typeface="ＭＳ Ｐゴシック" panose="020B0600070205080204" pitchFamily="34" charset="-128"/>
                <a:cs typeface="+mn-cs"/>
              </a:rPr>
              <a:t>Continued work in the Pacific, with significant funding from DFAT SDTF</a:t>
            </a:r>
          </a:p>
          <a:p>
            <a:pPr defTabSz="914400" eaLnBrk="1" fontAlgn="auto" hangingPunct="1">
              <a:spcBef>
                <a:spcPts val="0"/>
              </a:spcBef>
              <a:spcAft>
                <a:spcPts val="0"/>
              </a:spcAft>
              <a:buFont typeface="Arial" panose="020B0604020202020204" pitchFamily="34" charset="0"/>
              <a:buNone/>
              <a:defRPr/>
            </a:pPr>
            <a:endParaRPr lang="en-US" dirty="0"/>
          </a:p>
          <a:p>
            <a:pPr defTabSz="456407" eaLnBrk="1" hangingPunct="1">
              <a:defRPr/>
            </a:pPr>
            <a:endParaRPr lang="en-US" dirty="0"/>
          </a:p>
        </p:txBody>
      </p:sp>
      <p:sp>
        <p:nvSpPr>
          <p:cNvPr id="39939" name="Slide Number Placeholder 3">
            <a:extLst>
              <a:ext uri="{FF2B5EF4-FFF2-40B4-BE49-F238E27FC236}">
                <a16:creationId xmlns:a16="http://schemas.microsoft.com/office/drawing/2014/main" id="{9F08B688-A032-D14B-B076-9A75F2DA839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EC19F85-FC3A-E747-856B-B12B885E24DC}" type="slidenum">
              <a:rPr kumimoji="0" lang="en-US" altLang="en-US" sz="1200" b="0" i="0" u="none" strike="noStrike" kern="1200" cap="none" spc="0" normalizeH="0" baseline="0" noProof="0" smtClean="0">
                <a:ln>
                  <a:noFill/>
                </a:ln>
                <a:solidFill>
                  <a:prstClr val="black"/>
                </a:solidFill>
                <a:effectLst/>
                <a:uLnTx/>
                <a:uFillTx/>
                <a:latin typeface="Calibri Light" panose="020F03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10</a:t>
            </a:fld>
            <a:endParaRPr kumimoji="0" lang="en-US" altLang="en-US" sz="1200" b="0" i="0" u="none" strike="noStrike" kern="1200" cap="none" spc="0" normalizeH="0" baseline="0" noProof="0">
              <a:ln>
                <a:noFill/>
              </a:ln>
              <a:solidFill>
                <a:prstClr val="black"/>
              </a:solidFill>
              <a:effectLst/>
              <a:uLnTx/>
              <a:uFillTx/>
              <a:latin typeface="Calibri Light" panose="020F0302020204030204" pitchFamily="34" charset="0"/>
              <a:ea typeface="+mn-ea"/>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a:extLst>
              <a:ext uri="{FF2B5EF4-FFF2-40B4-BE49-F238E27FC236}">
                <a16:creationId xmlns:a16="http://schemas.microsoft.com/office/drawing/2014/main" id="{8CABE4DD-363E-A547-B1E5-23D653F8BCA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696DA23B-A29C-2043-827D-5CAEBA570970}"/>
              </a:ext>
            </a:extLst>
          </p:cNvPr>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Total active portfolio: $30.2 M / </a:t>
            </a:r>
            <a:r>
              <a:rPr lang="en-US" b="0" i="0" dirty="0"/>
              <a:t>44 grants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New funding: $9.4Mn - 21grants</a:t>
            </a:r>
          </a:p>
          <a:p>
            <a:pPr marL="627063"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Change from FY18: 5% increase in funding / 24% increase in new grants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solidFill>
                <a:srgbClr val="FF0000"/>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solidFill>
                  <a:srgbClr val="FF0000"/>
                </a:solidFill>
              </a:rPr>
              <a:t>Regional profile: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solidFill>
                  <a:srgbClr val="FF0000"/>
                </a:solidFill>
              </a:rPr>
              <a:t>Top hazards </a:t>
            </a:r>
            <a:r>
              <a:rPr lang="en-US" b="0" dirty="0">
                <a:solidFill>
                  <a:srgbClr val="FF0000"/>
                </a:solidFill>
              </a:rPr>
              <a:t>(by % of funding) </a:t>
            </a:r>
            <a:r>
              <a:rPr lang="en-US" b="1" dirty="0">
                <a:solidFill>
                  <a:srgbClr val="FF0000"/>
                </a:solidFill>
              </a:rPr>
              <a:t>- </a:t>
            </a:r>
            <a:r>
              <a:rPr lang="en-US" b="0" dirty="0">
                <a:solidFill>
                  <a:srgbClr val="FF0000"/>
                </a:solidFill>
              </a:rPr>
              <a:t>River Flooding, Earthquake, Landslide – only region with no work on cyclone, tsunami, or volcano </a:t>
            </a:r>
            <a:endParaRPr lang="en-US" b="1" i="0" dirty="0"/>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Top areas of engagement contributed </a:t>
            </a:r>
            <a:r>
              <a:rPr lang="en-US" b="0" dirty="0"/>
              <a:t>(as % of core program funding): hydromet (51%), resilient infrastructure (46%), risk info (38%)</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sym typeface="Wingdings" panose="05000000000000000000" pitchFamily="2" charset="2"/>
              </a:rPr>
              <a:t>By far highest hydromet % of all regions</a:t>
            </a:r>
          </a:p>
          <a:p>
            <a:pPr defTabSz="456407" eaLnBrk="1" hangingPunct="1">
              <a:defRPr/>
            </a:pPr>
            <a:endParaRPr lang="en-US" dirty="0"/>
          </a:p>
          <a:p>
            <a:pPr defTabSz="456407" eaLnBrk="1" hangingPunct="1">
              <a:defRPr/>
            </a:pPr>
            <a:r>
              <a:rPr lang="en-US" b="1" dirty="0"/>
              <a:t>FY19 highlights: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Romania - </a:t>
            </a:r>
            <a:r>
              <a:rPr lang="en-US" b="0" i="0" dirty="0"/>
              <a:t>($450K, MDTF funded, FY18 approved) – Focused on accelerating disaster and climate resilience in Romania through policy reform, investment in risk reduction and civil society engagements</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Has helped country’s knowledge/awareness on DRM.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Leveraged 4 WB projects (new / pipeline) and additional funding from the Government of Romania</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Helped develop three investments plans for the police, fire services and gendarmerie and a discussion on potential future engagement in safer schools in under discussion.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Bosnia and Herzegovina </a:t>
            </a:r>
            <a:r>
              <a:rPr lang="en-US" b="0" i="0" dirty="0"/>
              <a:t>– ($350k, MDTF funded, FY17 –closed end of FY19) - focused on </a:t>
            </a:r>
            <a:r>
              <a:rPr lang="en-US" sz="1200" kern="1200" dirty="0">
                <a:solidFill>
                  <a:schemeClr val="tx1"/>
                </a:solidFill>
                <a:effectLst/>
                <a:latin typeface="Calibri Light"/>
                <a:ea typeface="ＭＳ Ｐゴシック" panose="020B0600070205080204" pitchFamily="34" charset="-128"/>
                <a:cs typeface="+mn-cs"/>
              </a:rPr>
              <a:t>enhancing capacity to understand disaster response needs and road network vulnerability</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Light"/>
                <a:ea typeface="ＭＳ Ｐゴシック" panose="020B0600070205080204" pitchFamily="34" charset="-128"/>
                <a:cs typeface="+mn-cs"/>
              </a:rPr>
              <a:t>The aim was improve capacity of </a:t>
            </a:r>
            <a:r>
              <a:rPr lang="en-US" sz="1200" kern="1200" dirty="0" err="1">
                <a:solidFill>
                  <a:schemeClr val="tx1"/>
                </a:solidFill>
                <a:effectLst/>
                <a:latin typeface="Calibri Light"/>
                <a:ea typeface="ＭＳ Ｐゴシック" panose="020B0600070205080204" pitchFamily="34" charset="-128"/>
                <a:cs typeface="+mn-cs"/>
              </a:rPr>
              <a:t>BiH</a:t>
            </a:r>
            <a:r>
              <a:rPr lang="en-US" sz="1200" kern="1200" dirty="0">
                <a:solidFill>
                  <a:schemeClr val="tx1"/>
                </a:solidFill>
                <a:effectLst/>
                <a:latin typeface="Calibri Light"/>
                <a:ea typeface="ＭＳ Ｐゴシック" panose="020B0600070205080204" pitchFamily="34" charset="-128"/>
                <a:cs typeface="+mn-cs"/>
              </a:rPr>
              <a:t> civil protection on disaster and emergency response, and help incorporate disaster risk considerations in road network management</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Light"/>
                <a:ea typeface="ＭＳ Ｐゴシック" panose="020B0600070205080204" pitchFamily="34" charset="-128"/>
                <a:cs typeface="+mn-cs"/>
              </a:rPr>
              <a:t>Leveraged IBRD $64M Federation Road Sector Modernization Project – to support WB project, grant helped prepare a vulnerability assessment for potential application in road network management</a:t>
            </a:r>
            <a:endParaRPr lang="en-US" b="0" i="0" dirty="0"/>
          </a:p>
          <a:p>
            <a:pPr defTabSz="456407" eaLnBrk="1" hangingPunct="1">
              <a:defRPr/>
            </a:pPr>
            <a:endParaRPr lang="en-US" dirty="0"/>
          </a:p>
        </p:txBody>
      </p:sp>
      <p:sp>
        <p:nvSpPr>
          <p:cNvPr id="40963" name="Slide Number Placeholder 3">
            <a:extLst>
              <a:ext uri="{FF2B5EF4-FFF2-40B4-BE49-F238E27FC236}">
                <a16:creationId xmlns:a16="http://schemas.microsoft.com/office/drawing/2014/main" id="{160F7B75-D370-2944-B5EE-E71CC76F387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31FCAC65-C038-1A4E-94AA-70885501F98D}" type="slidenum">
              <a:rPr kumimoji="0" lang="en-US" altLang="en-US" sz="1200" b="0" i="0" u="none" strike="noStrike" kern="1200" cap="none" spc="0" normalizeH="0" baseline="0" noProof="0" smtClean="0">
                <a:ln>
                  <a:noFill/>
                </a:ln>
                <a:solidFill>
                  <a:prstClr val="black"/>
                </a:solidFill>
                <a:effectLst/>
                <a:uLnTx/>
                <a:uFillTx/>
                <a:latin typeface="Calibri Light" panose="020F03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a:ln>
                <a:noFill/>
              </a:ln>
              <a:solidFill>
                <a:prstClr val="black"/>
              </a:solidFill>
              <a:effectLst/>
              <a:uLnTx/>
              <a:uFillTx/>
              <a:latin typeface="Calibri Light" panose="020F0302020204030204" pitchFamily="34"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a:extLst>
              <a:ext uri="{FF2B5EF4-FFF2-40B4-BE49-F238E27FC236}">
                <a16:creationId xmlns:a16="http://schemas.microsoft.com/office/drawing/2014/main" id="{1B6BD194-6A7B-1640-992F-023D8DA4CE8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81A26883-7501-3D43-902D-398EECE74EA1}"/>
              </a:ext>
            </a:extLst>
          </p:cNvPr>
          <p:cNvSpPr>
            <a:spLocks noGrp="1"/>
          </p:cNvSpPr>
          <p:nvPr>
            <p:ph type="body" idx="1"/>
          </p:nvPr>
        </p:nvSpPr>
        <p:spPr/>
        <p:txBody>
          <a:bodyPr/>
          <a:lstStyle/>
          <a:p>
            <a:pPr marL="171450" indent="-171450">
              <a:buFont typeface="Arial" panose="020B0604020202020204" pitchFamily="34" charset="0"/>
              <a:buChar char="•"/>
            </a:pPr>
            <a:r>
              <a:rPr lang="en-US" b="1" dirty="0"/>
              <a:t>Total active portfolio in LAC</a:t>
            </a:r>
            <a:r>
              <a:rPr lang="en-US" b="0" dirty="0"/>
              <a:t> of $22 Mn (48 grants). </a:t>
            </a:r>
          </a:p>
          <a:p>
            <a:pPr marL="628650" lvl="1" indent="-171450">
              <a:buFont typeface="Arial" panose="020B0604020202020204" pitchFamily="34" charset="0"/>
              <a:buChar char="•"/>
            </a:pPr>
            <a:r>
              <a:rPr lang="en-US" b="0" dirty="0"/>
              <a:t>Change from FY18: 10% decrease in portfolio funding / 38% decrease in active grants</a:t>
            </a:r>
          </a:p>
          <a:p>
            <a:pPr marL="628650" lvl="1" indent="-171450">
              <a:buFont typeface="Arial" panose="020B0604020202020204" pitchFamily="34" charset="0"/>
              <a:buChar char="•"/>
            </a:pPr>
            <a:r>
              <a:rPr lang="en-US" b="0" dirty="0"/>
              <a:t>Why? LCR had the biggest growth of any portfolio in FY18 following many disaster events; many/most of those grants have now closed</a:t>
            </a:r>
          </a:p>
          <a:p>
            <a:pPr marL="171450" indent="-171450">
              <a:buFont typeface="Arial" panose="020B0604020202020204" pitchFamily="34" charset="0"/>
              <a:buChar char="•"/>
            </a:pPr>
            <a:r>
              <a:rPr lang="en-US" b="1" dirty="0"/>
              <a:t>New funding: </a:t>
            </a:r>
            <a:r>
              <a:rPr lang="en-US" b="0" dirty="0"/>
              <a:t>$8.3M / 20 grants</a:t>
            </a:r>
          </a:p>
          <a:p>
            <a:pPr marL="0" indent="0">
              <a:buFont typeface="Arial" panose="020B0604020202020204" pitchFamily="34" charset="0"/>
              <a:buNone/>
            </a:pPr>
            <a:endParaRPr lang="en-US" sz="1200" kern="1200" dirty="0">
              <a:solidFill>
                <a:schemeClr val="tx1"/>
              </a:solidFill>
              <a:effectLst/>
              <a:latin typeface="Calibri Light"/>
              <a:ea typeface="ＭＳ Ｐゴシック" panose="020B0600070205080204" pitchFamily="34"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Light"/>
                <a:ea typeface="ＭＳ Ｐゴシック" panose="020B0600070205080204" pitchFamily="34" charset="-128"/>
                <a:cs typeface="+mn-cs"/>
              </a:rPr>
              <a:t>One of the most vulnerable regions to extreme weather events— 5 of top 10 countries most affected by climate are in LAC region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kern="1200" dirty="0">
              <a:solidFill>
                <a:schemeClr val="tx1"/>
              </a:solidFill>
              <a:effectLst/>
              <a:latin typeface="Calibri Light"/>
              <a:ea typeface="ＭＳ Ｐゴシック" panose="020B0600070205080204" pitchFamily="34"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kern="1200" dirty="0">
                <a:solidFill>
                  <a:schemeClr val="tx1"/>
                </a:solidFill>
                <a:effectLst/>
                <a:latin typeface="Calibri Light"/>
                <a:ea typeface="ＭＳ Ｐゴシック" panose="020B0600070205080204" pitchFamily="34" charset="-128"/>
                <a:cs typeface="+mn-cs"/>
              </a:rPr>
              <a:t>Major focus is Caribbean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kern="1200" dirty="0">
                <a:solidFill>
                  <a:schemeClr val="tx1"/>
                </a:solidFill>
                <a:effectLst/>
                <a:latin typeface="Calibri Light"/>
                <a:ea typeface="ＭＳ Ｐゴシック" panose="020B0600070205080204" pitchFamily="34" charset="-128"/>
                <a:cs typeface="+mn-cs"/>
              </a:rPr>
              <a:t>3 SDTFs for Caribbean launched in FY19: </a:t>
            </a:r>
            <a:r>
              <a:rPr lang="en-US" dirty="0"/>
              <a:t>EU-Caribbean SDTF, EU-Caribbean OCTs SDTF, and Canada-Caribbean Resilience Fund (anticipate major growth in region’s funding in FY20)</a:t>
            </a:r>
          </a:p>
          <a:p>
            <a:pPr marL="628650" lvl="1" indent="-171450">
              <a:buFont typeface="Arial" panose="020B0604020202020204" pitchFamily="34" charset="0"/>
              <a:buChar char="•"/>
            </a:pPr>
            <a:r>
              <a:rPr lang="en-US" sz="1200" b="0" kern="1200" dirty="0">
                <a:solidFill>
                  <a:schemeClr val="tx1"/>
                </a:solidFill>
                <a:effectLst/>
                <a:latin typeface="Calibri Light"/>
                <a:ea typeface="ＭＳ Ｐゴシック" panose="020B0600070205080204" pitchFamily="34" charset="-128"/>
                <a:cs typeface="+mn-cs"/>
              </a:rPr>
              <a:t>EU-Caribbean &amp; EU-Caribbean OCT SDTFs:</a:t>
            </a:r>
          </a:p>
          <a:p>
            <a:pPr marL="1084263" lvl="2" indent="-171450">
              <a:buFont typeface="Arial" panose="020B0604020202020204" pitchFamily="34" charset="0"/>
              <a:buChar char="•"/>
            </a:pPr>
            <a:r>
              <a:rPr lang="en-US" sz="1200" kern="1200" dirty="0">
                <a:solidFill>
                  <a:schemeClr val="tx1"/>
                </a:solidFill>
                <a:effectLst/>
                <a:latin typeface="Calibri Light"/>
                <a:ea typeface="ＭＳ Ｐゴシック" panose="020B0600070205080204" pitchFamily="34" charset="-128"/>
                <a:cs typeface="+mn-cs"/>
              </a:rPr>
              <a:t>The </a:t>
            </a:r>
            <a:r>
              <a:rPr lang="en-US" sz="1200" b="1" kern="1200" dirty="0">
                <a:solidFill>
                  <a:schemeClr val="tx1"/>
                </a:solidFill>
                <a:effectLst/>
                <a:latin typeface="Calibri Light"/>
                <a:ea typeface="ＭＳ Ｐゴシック" panose="020B0600070205080204" pitchFamily="34" charset="-128"/>
                <a:cs typeface="+mn-cs"/>
              </a:rPr>
              <a:t>Technical Assistance Program for Disaster Risk Financing and Insurance in Caribbean Overseas Countries and Territories</a:t>
            </a:r>
            <a:r>
              <a:rPr lang="en-US" sz="1200" kern="1200" dirty="0">
                <a:solidFill>
                  <a:schemeClr val="tx1"/>
                </a:solidFill>
                <a:effectLst/>
                <a:latin typeface="Calibri Light"/>
                <a:ea typeface="ＭＳ Ｐゴシック" panose="020B0600070205080204" pitchFamily="34" charset="-128"/>
                <a:cs typeface="+mn-cs"/>
              </a:rPr>
              <a:t> - newly launched in FY19 to support activities for twelve OCTs. It is designed to support the development of innovative DRF options, capacity building within Caribbean OCTs on use of existing risk transfer mechanisms, and work with the OCTs to promote informed decision-making on DRF</a:t>
            </a:r>
          </a:p>
          <a:p>
            <a:pPr marL="1084263" lvl="2" indent="-171450">
              <a:buFont typeface="Arial" panose="020B0604020202020204" pitchFamily="34" charset="0"/>
              <a:buChar char="•"/>
            </a:pPr>
            <a:r>
              <a:rPr lang="en-US" sz="1200" kern="1200" dirty="0">
                <a:solidFill>
                  <a:schemeClr val="tx1"/>
                </a:solidFill>
                <a:effectLst/>
                <a:latin typeface="Calibri Light"/>
                <a:ea typeface="ＭＳ Ｐゴシック" panose="020B0600070205080204" pitchFamily="34" charset="-128"/>
                <a:cs typeface="+mn-cs"/>
              </a:rPr>
              <a:t>The </a:t>
            </a:r>
            <a:r>
              <a:rPr lang="en-US" sz="1200" b="1" kern="1200" dirty="0">
                <a:solidFill>
                  <a:schemeClr val="tx1"/>
                </a:solidFill>
                <a:effectLst/>
                <a:latin typeface="Calibri Light"/>
                <a:ea typeface="ＭＳ Ｐゴシック" panose="020B0600070205080204" pitchFamily="34" charset="-128"/>
                <a:cs typeface="+mn-cs"/>
              </a:rPr>
              <a:t>Caribbean Regional Resilience Building Facility</a:t>
            </a:r>
            <a:r>
              <a:rPr lang="en-US" sz="1200" kern="1200" dirty="0">
                <a:solidFill>
                  <a:schemeClr val="tx1"/>
                </a:solidFill>
                <a:effectLst/>
                <a:latin typeface="Calibri Light"/>
                <a:ea typeface="ＭＳ Ｐゴシック" panose="020B0600070205080204" pitchFamily="34" charset="-128"/>
                <a:cs typeface="+mn-cs"/>
              </a:rPr>
              <a:t> is a new SDTF for FY20 with the objective to enhance long-term resilience and adaptation capacity for the most vulnerable in the Caribbean region. It has a country focus on Antigua and Barbuda, Bahamas, Barbados, Belize, Dominica, Dominican Republic, Grenada, Guyana, Haiti, Jamaica, St. Kitts and Nevis, St. Lucia, St. Vincent and the Grenadines, Suriname, and Trinidad and Tobago</a:t>
            </a:r>
          </a:p>
          <a:p>
            <a:pPr marL="1085850" lvl="2" indent="-171450">
              <a:buFont typeface="Arial" panose="020B0604020202020204" pitchFamily="34" charset="0"/>
              <a:buChar char="•"/>
            </a:pPr>
            <a:endParaRPr lang="en-US" sz="1200" b="0" kern="1200" dirty="0">
              <a:solidFill>
                <a:schemeClr val="tx1"/>
              </a:solidFill>
              <a:effectLst/>
              <a:latin typeface="Calibri Light"/>
              <a:ea typeface="ＭＳ Ｐゴシック" panose="020B0600070205080204" pitchFamily="34" charset="-128"/>
              <a:cs typeface="+mn-cs"/>
            </a:endParaRPr>
          </a:p>
          <a:p>
            <a:pPr marL="628650" lvl="1" indent="-171450">
              <a:buFont typeface="Arial" panose="020B0604020202020204" pitchFamily="34" charset="0"/>
              <a:buChar char="•"/>
            </a:pPr>
            <a:r>
              <a:rPr lang="en-US" sz="1200" b="1" kern="1200" dirty="0">
                <a:solidFill>
                  <a:schemeClr val="tx1"/>
                </a:solidFill>
                <a:effectLst/>
                <a:latin typeface="Calibri Light"/>
                <a:ea typeface="ＭＳ Ｐゴシック" panose="020B0600070205080204" pitchFamily="34" charset="-128"/>
                <a:cs typeface="+mn-cs"/>
              </a:rPr>
              <a:t>Canada-Caribbean Resilience Facility </a:t>
            </a:r>
            <a:r>
              <a:rPr lang="en-US" sz="1200" b="0" kern="1200" dirty="0">
                <a:solidFill>
                  <a:schemeClr val="tx1"/>
                </a:solidFill>
                <a:effectLst/>
                <a:latin typeface="Calibri Light"/>
                <a:ea typeface="ＭＳ Ｐゴシック" panose="020B0600070205080204" pitchFamily="34" charset="-128"/>
                <a:cs typeface="+mn-cs"/>
              </a:rPr>
              <a:t>- </a:t>
            </a:r>
            <a:r>
              <a:rPr lang="en-US" sz="1200" kern="1200" dirty="0">
                <a:solidFill>
                  <a:schemeClr val="tx1"/>
                </a:solidFill>
                <a:effectLst/>
                <a:latin typeface="Calibri Light"/>
                <a:ea typeface="ＭＳ Ｐゴシック" panose="020B0600070205080204" pitchFamily="34" charset="-128"/>
                <a:cs typeface="+mn-cs"/>
              </a:rPr>
              <a:t>Newly launched in FY19, it’s a SDTF that will fund activities helping 9 Caribbean countries achieve more effective and coordinated gender-informed climate-resilient preparedness, recovery, and public financial management practices. It will do so through deploying technical experts for close partnership, collaboration and just-in-time support to accelerate implementation of disaster reconstruction projects and overall resilience building efforts across the Caribbean</a:t>
            </a:r>
          </a:p>
          <a:p>
            <a:pPr marL="628650" lvl="1" indent="-171450">
              <a:buFont typeface="Arial" panose="020B0604020202020204" pitchFamily="34" charset="0"/>
              <a:buChar char="•"/>
            </a:pPr>
            <a:endParaRPr lang="en-US" sz="1200" kern="1200" dirty="0">
              <a:solidFill>
                <a:schemeClr val="tx1"/>
              </a:solidFill>
              <a:effectLst/>
              <a:latin typeface="Calibri Light"/>
              <a:ea typeface="ＭＳ Ｐゴシック" panose="020B060007020508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kern="1200" dirty="0">
                <a:solidFill>
                  <a:schemeClr val="tx1"/>
                </a:solidFill>
                <a:effectLst/>
                <a:latin typeface="Calibri Light"/>
                <a:ea typeface="ＭＳ Ｐゴシック" panose="020B0600070205080204" pitchFamily="34" charset="-128"/>
                <a:cs typeface="+mn-cs"/>
              </a:rPr>
              <a:t>Growing demand from Central America – example:</a:t>
            </a:r>
          </a:p>
          <a:p>
            <a:pPr marL="171450" indent="-171450">
              <a:buFont typeface="Arial" panose="020B0604020202020204" pitchFamily="34" charset="0"/>
              <a:buChar char="•"/>
            </a:pPr>
            <a:r>
              <a:rPr lang="en-US" sz="1200" kern="1200" dirty="0">
                <a:solidFill>
                  <a:schemeClr val="tx1"/>
                </a:solidFill>
                <a:effectLst/>
                <a:latin typeface="Calibri Light"/>
                <a:ea typeface="ＭＳ Ｐゴシック" panose="020B0600070205080204" pitchFamily="34" charset="-128"/>
                <a:cs typeface="+mn-cs"/>
              </a:rPr>
              <a:t>An MDTF grant ($350k / FY19 awarded) is supporting a consultative process with Central American stakeholders to identify pillars for action to build resilience through a comprehensive regional DRM plan.</a:t>
            </a:r>
          </a:p>
          <a:p>
            <a:pPr marL="171450" indent="-171450">
              <a:buFont typeface="Arial" panose="020B0604020202020204" pitchFamily="34" charset="0"/>
              <a:buChar char="•"/>
            </a:pPr>
            <a:r>
              <a:rPr lang="en-US" sz="1200" kern="1200" dirty="0">
                <a:solidFill>
                  <a:schemeClr val="tx1"/>
                </a:solidFill>
                <a:effectLst/>
                <a:latin typeface="Calibri Light"/>
                <a:ea typeface="ＭＳ Ｐゴシック" panose="020B0600070205080204" pitchFamily="34" charset="-128"/>
                <a:cs typeface="+mn-cs"/>
              </a:rPr>
              <a:t>This a joint effort by the WB, regional partners (SICA, COSEFIN, CEPREDENAC, CRRH, BCIE, CCAD), and UNDRR. At the request of the countries, work in FY19 focused on: </a:t>
            </a:r>
          </a:p>
          <a:p>
            <a:pPr marL="627063" lvl="1" indent="-171450">
              <a:buFont typeface="Arial" panose="020B0604020202020204" pitchFamily="34" charset="0"/>
              <a:buChar char="•"/>
            </a:pPr>
            <a:r>
              <a:rPr lang="en-US" sz="1200" kern="1200" dirty="0">
                <a:solidFill>
                  <a:schemeClr val="tx1"/>
                </a:solidFill>
                <a:effectLst/>
                <a:latin typeface="Calibri Light"/>
                <a:ea typeface="ＭＳ Ｐゴシック" panose="020B0600070205080204" pitchFamily="34" charset="-128"/>
                <a:cs typeface="+mn-cs"/>
              </a:rPr>
              <a:t>Governance</a:t>
            </a:r>
          </a:p>
          <a:p>
            <a:pPr marL="627063" lvl="1" indent="-171450">
              <a:buFont typeface="Arial" panose="020B0604020202020204" pitchFamily="34" charset="0"/>
              <a:buChar char="•"/>
            </a:pPr>
            <a:r>
              <a:rPr lang="en-US" sz="1200" kern="1200" dirty="0">
                <a:solidFill>
                  <a:schemeClr val="tx1"/>
                </a:solidFill>
                <a:effectLst/>
                <a:latin typeface="Calibri Light"/>
                <a:ea typeface="ＭＳ Ｐゴシック" panose="020B0600070205080204" pitchFamily="34" charset="-128"/>
                <a:cs typeface="+mn-cs"/>
              </a:rPr>
              <a:t>Inclusive DRM and adaptation to climate change -specific attention to indigenous peoples; and women and girls  </a:t>
            </a:r>
          </a:p>
          <a:p>
            <a:pPr marL="627063" lvl="1" indent="-171450">
              <a:buFont typeface="Arial" panose="020B0604020202020204" pitchFamily="34" charset="0"/>
              <a:buChar char="•"/>
            </a:pPr>
            <a:r>
              <a:rPr lang="en-US" sz="1200" kern="1200" dirty="0">
                <a:solidFill>
                  <a:schemeClr val="tx1"/>
                </a:solidFill>
                <a:effectLst/>
                <a:latin typeface="Calibri Light"/>
                <a:ea typeface="ＭＳ Ｐゴシック" panose="020B0600070205080204" pitchFamily="34" charset="-128"/>
                <a:cs typeface="+mn-cs"/>
              </a:rPr>
              <a:t>Disaster Risk Financing </a:t>
            </a:r>
          </a:p>
          <a:p>
            <a:pPr marL="627063" lvl="1" indent="-171450">
              <a:buFont typeface="Arial" panose="020B0604020202020204" pitchFamily="34" charset="0"/>
              <a:buChar char="•"/>
            </a:pPr>
            <a:r>
              <a:rPr lang="en-US" sz="1200" kern="1200" dirty="0">
                <a:solidFill>
                  <a:schemeClr val="tx1"/>
                </a:solidFill>
                <a:effectLst/>
                <a:latin typeface="Calibri Light"/>
                <a:ea typeface="ＭＳ Ｐゴシック" panose="020B0600070205080204" pitchFamily="34" charset="-128"/>
                <a:cs typeface="+mn-cs"/>
              </a:rPr>
              <a:t>Hydrometeorological and climate information services </a:t>
            </a:r>
          </a:p>
          <a:p>
            <a:pPr marL="627063" lvl="1" indent="-171450">
              <a:buFont typeface="Arial" panose="020B0604020202020204" pitchFamily="34" charset="0"/>
              <a:buChar char="•"/>
            </a:pPr>
            <a:r>
              <a:rPr lang="en-US" sz="1200" kern="1200" dirty="0">
                <a:solidFill>
                  <a:schemeClr val="tx1"/>
                </a:solidFill>
                <a:effectLst/>
                <a:latin typeface="Calibri Light"/>
                <a:ea typeface="ＭＳ Ｐゴシック" panose="020B0600070205080204" pitchFamily="34" charset="-128"/>
                <a:cs typeface="+mn-cs"/>
              </a:rPr>
              <a:t>Urban resilience </a:t>
            </a:r>
          </a:p>
          <a:p>
            <a:pPr marL="171450" indent="-171450">
              <a:buFont typeface="Arial" panose="020B0604020202020204" pitchFamily="34" charset="0"/>
              <a:buChar char="•"/>
            </a:pPr>
            <a:r>
              <a:rPr lang="en-US" sz="1200" kern="1200" dirty="0">
                <a:solidFill>
                  <a:schemeClr val="tx1"/>
                </a:solidFill>
                <a:effectLst/>
                <a:latin typeface="Calibri Light"/>
                <a:ea typeface="ＭＳ Ｐゴシック" panose="020B0600070205080204" pitchFamily="34" charset="-128"/>
                <a:cs typeface="+mn-cs"/>
              </a:rPr>
              <a:t>In FY19, GFDRR supported a conference (Panama – Feb 2019) with nearly 200 participants from the region for consultations. WB support from 8 GPs: FCI, Education, Governance, Energy, Health, Environment, Social Development, Transport, and GPURL. In FY20: activities will expand to cover: resilient agriculture, private sector approaches for resilience, NBS, and resilient tourism.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Calibri Light"/>
              <a:ea typeface="ＭＳ Ｐゴシック" panose="020B0600070205080204" pitchFamily="34" charset="-128"/>
              <a:cs typeface="+mn-cs"/>
            </a:endParaRPr>
          </a:p>
          <a:p>
            <a:pPr marL="0" indent="0">
              <a:buFont typeface="Arial" panose="020B0604020202020204" pitchFamily="34" charset="0"/>
              <a:buNone/>
            </a:pPr>
            <a:r>
              <a:rPr lang="en-US" sz="1200" b="1" kern="1200" dirty="0">
                <a:solidFill>
                  <a:schemeClr val="tx1"/>
                </a:solidFill>
                <a:effectLst/>
                <a:latin typeface="Calibri Light"/>
                <a:ea typeface="ＭＳ Ｐゴシック" panose="020B0600070205080204" pitchFamily="34" charset="-128"/>
                <a:cs typeface="+mn-cs"/>
              </a:rPr>
              <a:t>Regional profile: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Top areas of engagements </a:t>
            </a:r>
            <a:r>
              <a:rPr lang="en-US" b="0" dirty="0"/>
              <a:t>(as % of core program funding): resilient infrastructure (65%), community resilience (51%), city resilience (47%)</a:t>
            </a:r>
            <a:endParaRPr lang="en-US" sz="1200" b="1" kern="1200" dirty="0">
              <a:solidFill>
                <a:schemeClr val="tx1"/>
              </a:solidFill>
              <a:effectLst/>
              <a:latin typeface="Calibri Light"/>
              <a:ea typeface="ＭＳ Ｐゴシック" panose="020B0600070205080204" pitchFamily="34" charset="-128"/>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kern="1200" dirty="0">
                <a:solidFill>
                  <a:schemeClr val="tx1"/>
                </a:solidFill>
                <a:effectLst/>
                <a:latin typeface="Calibri Light"/>
                <a:ea typeface="ＭＳ Ｐゴシック" panose="020B0600070205080204" pitchFamily="34" charset="-128"/>
                <a:cs typeface="+mn-cs"/>
              </a:rPr>
              <a:t>Top hazards </a:t>
            </a:r>
            <a:r>
              <a:rPr lang="en-US" sz="1200" b="0" kern="1200" dirty="0">
                <a:solidFill>
                  <a:schemeClr val="tx1"/>
                </a:solidFill>
                <a:effectLst/>
                <a:latin typeface="Calibri Light"/>
                <a:ea typeface="ＭＳ Ｐゴシック" panose="020B0600070205080204" pitchFamily="34" charset="-128"/>
                <a:cs typeface="+mn-cs"/>
              </a:rPr>
              <a:t>(as % of core program funding): </a:t>
            </a:r>
            <a:r>
              <a:rPr lang="en-US" b="0" dirty="0">
                <a:solidFill>
                  <a:srgbClr val="FF0000"/>
                </a:solidFill>
              </a:rPr>
              <a:t>Urban Flooding, Landslide, River Flooding</a:t>
            </a:r>
            <a:endParaRPr lang="en-US" dirty="0"/>
          </a:p>
        </p:txBody>
      </p:sp>
      <p:sp>
        <p:nvSpPr>
          <p:cNvPr id="41987" name="Slide Number Placeholder 3">
            <a:extLst>
              <a:ext uri="{FF2B5EF4-FFF2-40B4-BE49-F238E27FC236}">
                <a16:creationId xmlns:a16="http://schemas.microsoft.com/office/drawing/2014/main" id="{413FBE87-8EBF-644F-A36A-BD326A8EFAC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77C08F9-ED6F-F946-9D6D-684224F9BD91}" type="slidenum">
              <a:rPr kumimoji="0" lang="en-US" altLang="en-US" sz="1200" b="0" i="0" u="none" strike="noStrike" kern="1200" cap="none" spc="0" normalizeH="0" baseline="0" noProof="0" smtClean="0">
                <a:ln>
                  <a:noFill/>
                </a:ln>
                <a:solidFill>
                  <a:prstClr val="black"/>
                </a:solidFill>
                <a:effectLst/>
                <a:uLnTx/>
                <a:uFillTx/>
                <a:latin typeface="Calibri Light" panose="020F03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12</a:t>
            </a:fld>
            <a:endParaRPr kumimoji="0" lang="en-US" altLang="en-US" sz="1200" b="0" i="0" u="none" strike="noStrike" kern="1200" cap="none" spc="0" normalizeH="0" baseline="0" noProof="0">
              <a:ln>
                <a:noFill/>
              </a:ln>
              <a:solidFill>
                <a:prstClr val="black"/>
              </a:solidFill>
              <a:effectLst/>
              <a:uLnTx/>
              <a:uFillTx/>
              <a:latin typeface="Calibri Light" panose="020F0302020204030204" pitchFamily="34" charset="0"/>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a:extLst>
              <a:ext uri="{FF2B5EF4-FFF2-40B4-BE49-F238E27FC236}">
                <a16:creationId xmlns:a16="http://schemas.microsoft.com/office/drawing/2014/main" id="{49C16C23-8EA0-9741-BB44-F2EFCCF09B8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996900B8-4C5B-234C-80C8-5B5C270B4594}"/>
              </a:ext>
            </a:extLst>
          </p:cNvPr>
          <p:cNvSpPr>
            <a:spLocks noGrp="1"/>
          </p:cNvSpPr>
          <p:nvPr>
            <p:ph type="body" idx="1"/>
          </p:nvPr>
        </p:nvSpPr>
        <p:spPr/>
        <p:txBody>
          <a:bodyPr/>
          <a:lstStyle/>
          <a:p>
            <a:pPr marL="171450" indent="-171450">
              <a:buFont typeface="Arial" panose="020B0604020202020204" pitchFamily="34" charset="0"/>
              <a:buChar char="•"/>
            </a:pPr>
            <a:r>
              <a:rPr lang="en-US" b="1" dirty="0"/>
              <a:t>Total active portfolio </a:t>
            </a:r>
            <a:r>
              <a:rPr lang="en-US" dirty="0"/>
              <a:t>in MENA is $7.4M and 17 grants. </a:t>
            </a:r>
          </a:p>
          <a:p>
            <a:pPr marL="173037" lvl="0" indent="-171450">
              <a:buFont typeface="Arial" panose="020B0604020202020204" pitchFamily="34" charset="0"/>
              <a:buChar char="•"/>
            </a:pPr>
            <a:r>
              <a:rPr lang="en-US" b="1" dirty="0"/>
              <a:t>New funding: </a:t>
            </a:r>
            <a:r>
              <a:rPr lang="en-US" dirty="0"/>
              <a:t>$2.5M / 7 new grants</a:t>
            </a:r>
          </a:p>
          <a:p>
            <a:pPr marL="628650" lvl="1" indent="-171450">
              <a:buFont typeface="Arial" panose="020B0604020202020204" pitchFamily="34" charset="0"/>
              <a:buChar char="•"/>
            </a:pPr>
            <a:r>
              <a:rPr lang="en-US" dirty="0"/>
              <a:t>Essentially no change from FY18 ($7.7M / 15 grants; including $2.1M new / 6 new grants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solidFill>
                <a:srgbClr val="FF0000"/>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solidFill>
                  <a:srgbClr val="FF0000"/>
                </a:solidFill>
              </a:rPr>
              <a:t>68% grants with community beneficiaries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solidFill>
                <a:srgbClr val="FF0000"/>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solidFill>
                  <a:srgbClr val="FF0000"/>
                </a:solidFill>
              </a:rPr>
              <a:t>Conflict areas with disaster events: </a:t>
            </a:r>
            <a:r>
              <a:rPr lang="en-US" sz="1200" kern="1200" dirty="0">
                <a:solidFill>
                  <a:schemeClr val="tx1"/>
                </a:solidFill>
                <a:effectLst/>
                <a:latin typeface="Calibri Light"/>
                <a:ea typeface="ＭＳ Ｐゴシック" panose="020B0600070205080204" pitchFamily="34" charset="-128"/>
                <a:cs typeface="+mn-cs"/>
              </a:rPr>
              <a:t>Libya, Syria, and Yemen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Calibri Light"/>
              <a:ea typeface="ＭＳ Ｐゴシック" panose="020B0600070205080204" pitchFamily="34" charset="-128"/>
              <a:cs typeface="+mn-cs"/>
            </a:endParaRPr>
          </a:p>
          <a:p>
            <a:pPr marL="0" indent="0">
              <a:buFont typeface="Arial" panose="020B0604020202020204" pitchFamily="34" charset="0"/>
              <a:buNone/>
            </a:pPr>
            <a:r>
              <a:rPr lang="en-US" b="1" dirty="0"/>
              <a:t>FY19 highlights:</a:t>
            </a:r>
          </a:p>
          <a:p>
            <a:pPr marL="171450" indent="-171450">
              <a:buFont typeface="Arial" panose="020B0604020202020204" pitchFamily="34" charset="0"/>
              <a:buChar char="•"/>
            </a:pPr>
            <a:r>
              <a:rPr lang="en-US" b="1" dirty="0"/>
              <a:t>Beirut </a:t>
            </a:r>
            <a:r>
              <a:rPr lang="en-US" dirty="0"/>
              <a:t>(MDTF funding)</a:t>
            </a:r>
          </a:p>
          <a:p>
            <a:pPr marL="627063" lvl="1" indent="-171450">
              <a:buFont typeface="Arial" panose="020B0604020202020204" pitchFamily="34" charset="0"/>
              <a:buChar char="•"/>
            </a:pPr>
            <a:r>
              <a:rPr lang="en-US" dirty="0"/>
              <a:t>Through grant funding, Municipality of Beirut developed a </a:t>
            </a:r>
            <a:r>
              <a:rPr lang="en-US" sz="1200" b="0" i="0" kern="1200" dirty="0">
                <a:solidFill>
                  <a:schemeClr val="tx1"/>
                </a:solidFill>
                <a:effectLst/>
                <a:latin typeface="Calibri Light"/>
                <a:ea typeface="ＭＳ Ｐゴシック" panose="020B0600070205080204" pitchFamily="34" charset="-128"/>
                <a:cs typeface="+mn-cs"/>
              </a:rPr>
              <a:t>Comprehensive Urban Resilience Master Plan for Beirut; held first MNA regional urban resilience conference in April 2019</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Light"/>
                <a:ea typeface="ＭＳ Ｐゴシック" panose="020B0600070205080204" pitchFamily="34" charset="-128"/>
                <a:cs typeface="+mn-cs"/>
              </a:rPr>
              <a:t>Response to flooding disaster events in the region– Tunisia, Djibouti</a:t>
            </a:r>
          </a:p>
          <a:p>
            <a:pPr marL="627063"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Light"/>
                <a:ea typeface="ＭＳ Ｐゴシック" panose="020B0600070205080204" pitchFamily="34" charset="-128"/>
                <a:cs typeface="+mn-cs"/>
              </a:rPr>
              <a:t>GFDRR funded rapid needs assessments; has led to improvements in disaster response, discussions in Tunisia in development comprehensive urban resilience/hydromet and risk financing programs 	</a:t>
            </a:r>
            <a:endParaRPr lang="en-US" b="1" dirty="0">
              <a:solidFill>
                <a:srgbClr val="FF0000"/>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solidFill>
                <a:srgbClr val="FF0000"/>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solidFill>
                  <a:srgbClr val="FF0000"/>
                </a:solidFill>
              </a:rPr>
              <a:t>Region profile: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solidFill>
                  <a:srgbClr val="FF0000"/>
                </a:solidFill>
              </a:rPr>
              <a:t>Top hazards addressed (as % of core program funding) - urban flooding, earthquake, water scarcity; portfolio addresses all main hazards except for wildfire (only region that doesn’t) </a:t>
            </a:r>
            <a:endParaRPr lang="en-US" b="0" dirty="0"/>
          </a:p>
          <a:p>
            <a:pPr marL="628650" lvl="1" indent="-171450">
              <a:buFont typeface="Arial" panose="020B0604020202020204" pitchFamily="34" charset="0"/>
              <a:buChar char="•"/>
            </a:pPr>
            <a:r>
              <a:rPr lang="en-US" b="0" dirty="0"/>
              <a:t>Greatest areas of engagement contributed are city resilience (52%) and resilient infrastructure (70%) (same as FY18)</a:t>
            </a:r>
          </a:p>
        </p:txBody>
      </p:sp>
      <p:sp>
        <p:nvSpPr>
          <p:cNvPr id="43011" name="Slide Number Placeholder 3">
            <a:extLst>
              <a:ext uri="{FF2B5EF4-FFF2-40B4-BE49-F238E27FC236}">
                <a16:creationId xmlns:a16="http://schemas.microsoft.com/office/drawing/2014/main" id="{44814051-614E-104E-92EE-16D55B3466A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0762ED6A-3E75-9845-8AAD-846E4D719FD7}" type="slidenum">
              <a:rPr kumimoji="0" lang="en-US" altLang="en-US" sz="1200" b="0" i="0" u="none" strike="noStrike" kern="1200" cap="none" spc="0" normalizeH="0" baseline="0" noProof="0" smtClean="0">
                <a:ln>
                  <a:noFill/>
                </a:ln>
                <a:solidFill>
                  <a:prstClr val="black"/>
                </a:solidFill>
                <a:effectLst/>
                <a:uLnTx/>
                <a:uFillTx/>
                <a:latin typeface="Calibri Light" panose="020F03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13</a:t>
            </a:fld>
            <a:endParaRPr kumimoji="0" lang="en-US" altLang="en-US" sz="1200" b="0" i="0" u="none" strike="noStrike" kern="1200" cap="none" spc="0" normalizeH="0" baseline="0" noProof="0">
              <a:ln>
                <a:noFill/>
              </a:ln>
              <a:solidFill>
                <a:prstClr val="black"/>
              </a:solidFill>
              <a:effectLst/>
              <a:uLnTx/>
              <a:uFillTx/>
              <a:latin typeface="Calibri Light" panose="020F0302020204030204" pitchFamily="34" charset="0"/>
              <a:ea typeface="+mn-ea"/>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id="{659F02B6-9EB7-2745-9207-8D1A60C003C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0E61A363-63B8-C647-9AE6-694F9A5F97B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Total active portfolio </a:t>
            </a:r>
            <a:r>
              <a:rPr lang="en-US" dirty="0"/>
              <a:t>in SAR of $28.3 Mn (39 grants). </a:t>
            </a:r>
          </a:p>
          <a:p>
            <a:pPr marL="627063"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 New funding: $7.4M new funding / 15 new grants. Very similar to FY18: $7.7M new funding / 12 grants </a:t>
            </a:r>
          </a:p>
          <a:p>
            <a:pPr marL="627063"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Very similar to FY18: same funding level; 15% decrease in active grants from 39 to 33</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Portfolio covers 8 countries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This is a </a:t>
            </a:r>
            <a:r>
              <a:rPr lang="en-US" b="1" i="0" dirty="0"/>
              <a:t>mature and stable portfolio in terms of size/links to WB operations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NOTE: portfolio was restructured in FY19 – was not performing well; renewed emphasis on having a strategic focus/innovation  </a:t>
            </a:r>
          </a:p>
          <a:p>
            <a:pPr marL="0" indent="0">
              <a:buFont typeface="Arial" panose="020B0604020202020204" pitchFamily="34" charset="0"/>
              <a:buNone/>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Top areas of engagement contributed </a:t>
            </a:r>
            <a:r>
              <a:rPr lang="en-US" b="0" dirty="0"/>
              <a:t>(as % of core program funding): resilient infrastructure (62%) and RCC (68%)</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solidFill>
                <a:srgbClr val="FF0000"/>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solidFill>
                  <a:srgbClr val="FF0000"/>
                </a:solidFill>
              </a:rPr>
              <a:t>Top hazards addressed </a:t>
            </a:r>
            <a:r>
              <a:rPr lang="en-US" b="0" dirty="0">
                <a:solidFill>
                  <a:srgbClr val="FF0000"/>
                </a:solidFill>
              </a:rPr>
              <a:t>(as % of core program funding) - river flooding, earthquake, landslide</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The region is particularly affected by impacts of climate change - increasing demand for strengthening hydromet services and EWS.</a:t>
            </a:r>
          </a:p>
          <a:p>
            <a:pPr defTabSz="456407" eaLnBrk="1" hangingPunct="1">
              <a:defRPr/>
            </a:pPr>
            <a:endParaRPr lang="en-US" dirty="0"/>
          </a:p>
        </p:txBody>
      </p:sp>
      <p:sp>
        <p:nvSpPr>
          <p:cNvPr id="44035" name="Slide Number Placeholder 3">
            <a:extLst>
              <a:ext uri="{FF2B5EF4-FFF2-40B4-BE49-F238E27FC236}">
                <a16:creationId xmlns:a16="http://schemas.microsoft.com/office/drawing/2014/main" id="{AD7ECEF3-1A8B-F24A-85B0-5375CF96C06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151E2D9-3447-DD45-BCD9-416637F34331}" type="slidenum">
              <a:rPr kumimoji="0" lang="en-US" altLang="en-US" sz="1200" b="0" i="0" u="none" strike="noStrike" kern="1200" cap="none" spc="0" normalizeH="0" baseline="0" noProof="0" smtClean="0">
                <a:ln>
                  <a:noFill/>
                </a:ln>
                <a:solidFill>
                  <a:prstClr val="black"/>
                </a:solidFill>
                <a:effectLst/>
                <a:uLnTx/>
                <a:uFillTx/>
                <a:latin typeface="Calibri Light" panose="020F03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14</a:t>
            </a:fld>
            <a:endParaRPr kumimoji="0" lang="en-US" altLang="en-US" sz="1200" b="0" i="0" u="none" strike="noStrike" kern="1200" cap="none" spc="0" normalizeH="0" baseline="0" noProof="0">
              <a:ln>
                <a:noFill/>
              </a:ln>
              <a:solidFill>
                <a:prstClr val="black"/>
              </a:solidFill>
              <a:effectLst/>
              <a:uLnTx/>
              <a:uFillTx/>
              <a:latin typeface="Calibri Light" panose="020F0302020204030204" pitchFamily="34" charset="0"/>
              <a:ea typeface="+mn-ea"/>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a:extLst>
              <a:ext uri="{FF2B5EF4-FFF2-40B4-BE49-F238E27FC236}">
                <a16:creationId xmlns:a16="http://schemas.microsoft.com/office/drawing/2014/main" id="{2E59C8DD-D93E-E342-9DE4-6F04F46CD30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F2895287-B03A-1845-B529-F05F5CBB265E}"/>
              </a:ext>
            </a:extLst>
          </p:cNvPr>
          <p:cNvSpPr>
            <a:spLocks noGrp="1"/>
          </p:cNvSpPr>
          <p:nvPr>
            <p:ph type="body" idx="1"/>
          </p:nvPr>
        </p:nvSpPr>
        <p:spPr/>
        <p:txBody>
          <a:bodyPr/>
          <a:lstStyle/>
          <a:p>
            <a:pPr marL="171450" indent="-171450" defTabSz="456407" eaLnBrk="1" hangingPunct="1">
              <a:buFont typeface="Arial" panose="020B0604020202020204" pitchFamily="34" charset="0"/>
              <a:buChar char="•"/>
              <a:defRPr/>
            </a:pPr>
            <a:r>
              <a:rPr lang="en-US" dirty="0"/>
              <a:t>GFDRR supports technical assistance and analytical work that leverages additional financing (three leveraging types: 1) co-financing, 2) enabling, 3) informing)</a:t>
            </a:r>
          </a:p>
          <a:p>
            <a:pPr defTabSz="456407" eaLnBrk="1" hangingPunct="1">
              <a:buFont typeface="Arial" panose="020B0604020202020204" pitchFamily="34" charset="0"/>
              <a:buNone/>
              <a:defRPr/>
            </a:pPr>
            <a:endParaRPr lang="en-US" dirty="0"/>
          </a:p>
          <a:p>
            <a:pPr marL="171450" indent="-171450" defTabSz="456407" eaLnBrk="1" hangingPunct="1">
              <a:buFont typeface="Arial" panose="020B0604020202020204" pitchFamily="34" charset="0"/>
              <a:buChar char="•"/>
              <a:defRPr/>
            </a:pPr>
            <a:r>
              <a:rPr lang="en-US" dirty="0"/>
              <a:t>In FY19, GFDRR grants covering over 140 countries and </a:t>
            </a:r>
            <a:r>
              <a:rPr lang="en-US" b="1" dirty="0"/>
              <a:t>leveraged</a:t>
            </a:r>
            <a:r>
              <a:rPr lang="en-US" dirty="0"/>
              <a:t> </a:t>
            </a:r>
            <a:r>
              <a:rPr lang="en-US" b="1" dirty="0"/>
              <a:t>$7.6 Bn in financing from the World Bank and other partners (e.g. national governments, bilateral donors, other development banks). 25% increase from FY18</a:t>
            </a:r>
          </a:p>
          <a:p>
            <a:pPr marL="628650" lvl="1" indent="-171450" defTabSz="456407" eaLnBrk="1" hangingPunct="1">
              <a:buFont typeface="Arial" panose="020B0604020202020204" pitchFamily="34" charset="0"/>
              <a:buChar char="•"/>
              <a:defRPr/>
            </a:pPr>
            <a:r>
              <a:rPr lang="en-US" b="1" dirty="0"/>
              <a:t>WB leveraging: $5.3 Bn – 69%</a:t>
            </a:r>
          </a:p>
          <a:p>
            <a:pPr marL="628650" lvl="1" indent="-171450" defTabSz="456407" eaLnBrk="1" hangingPunct="1">
              <a:buFont typeface="Arial" panose="020B0604020202020204" pitchFamily="34" charset="0"/>
              <a:buChar char="•"/>
              <a:defRPr/>
            </a:pPr>
            <a:r>
              <a:rPr lang="en-US" b="1" dirty="0"/>
              <a:t>Other partner leveraging: $2.3 Bn – 31%</a:t>
            </a:r>
          </a:p>
          <a:p>
            <a:pPr defTabSz="456407" eaLnBrk="1" hangingPunct="1">
              <a:defRPr/>
            </a:pPr>
            <a:endParaRPr lang="en-US" b="1" dirty="0"/>
          </a:p>
          <a:p>
            <a:pPr marL="171450" indent="-171450" defTabSz="456407" eaLnBrk="1" hangingPunct="1">
              <a:buFont typeface="Arial" panose="020B0604020202020204" pitchFamily="34" charset="0"/>
              <a:buChar char="•"/>
              <a:defRPr/>
            </a:pPr>
            <a:r>
              <a:rPr lang="en-US" dirty="0"/>
              <a:t>This map shows all FY19 grants (so both approved in FY19 and already active) PLUS leveraging. The squares represent countries that are only supported through regional/global grants (so don’t have a country-specific grant)</a:t>
            </a:r>
          </a:p>
          <a:p>
            <a:pPr marL="171450" indent="-171450" defTabSz="456407" eaLnBrk="1" hangingPunct="1">
              <a:buFont typeface="Arial" panose="020B0604020202020204" pitchFamily="34" charset="0"/>
              <a:buChar char="•"/>
              <a:defRPr/>
            </a:pPr>
            <a:r>
              <a:rPr lang="en-US" dirty="0"/>
              <a:t>Specifics on leveraging during FY19 are in the annual report annex (including funding source, leveraging types) </a:t>
            </a:r>
          </a:p>
          <a:p>
            <a:pPr marL="171450" indent="-171450" defTabSz="456407" eaLnBrk="1" hangingPunct="1">
              <a:buFont typeface="Arial" panose="020B0604020202020204" pitchFamily="34" charset="0"/>
              <a:buChar char="•"/>
              <a:defRPr/>
            </a:pPr>
            <a:endParaRPr lang="en-US" dirty="0"/>
          </a:p>
          <a:p>
            <a:pPr marL="171450" indent="-171450" defTabSz="456407" eaLnBrk="1" hangingPunct="1">
              <a:buFont typeface="Arial" panose="020B0604020202020204" pitchFamily="34" charset="0"/>
              <a:buChar char="•"/>
              <a:defRPr/>
            </a:pPr>
            <a:r>
              <a:rPr lang="en-US" b="1" dirty="0"/>
              <a:t>Examples:</a:t>
            </a:r>
          </a:p>
          <a:p>
            <a:pPr marL="627063" marR="0" lvl="1" indent="-171450" algn="l" defTabSz="456407"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b="1" dirty="0"/>
              <a:t>Informing</a:t>
            </a:r>
            <a:r>
              <a:rPr lang="en-US" dirty="0"/>
              <a:t> </a:t>
            </a:r>
            <a:r>
              <a:rPr lang="en-US" b="1" dirty="0"/>
              <a:t>- $4.5B</a:t>
            </a:r>
          </a:p>
          <a:p>
            <a:pPr marL="1084263" marR="0" lvl="2" indent="-171450" algn="l" defTabSz="456407"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dirty="0"/>
              <a:t>China – 3 WB IBRD projects on urban DRM that were approved in FY19 – leveraged through an MDTF grant (also has co-financing)   </a:t>
            </a:r>
          </a:p>
          <a:p>
            <a:pPr marL="1084263" marR="0" lvl="2" indent="-171450" algn="l" defTabSz="456407"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dirty="0"/>
              <a:t>Kenya Social &amp; Economic Inclusion Project - $1.3B ($250 IDA / $1B Government of Kenya / $85M TF funds) – leveraged through ADRF grants</a:t>
            </a:r>
          </a:p>
          <a:p>
            <a:pPr marL="1084263" marR="0" lvl="2" indent="-171450" algn="l" defTabSz="456407"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dirty="0"/>
              <a:t>Solomon Islands – IDA $54M </a:t>
            </a:r>
            <a:r>
              <a:rPr lang="en-US" sz="1200" b="0" i="0" u="none" strike="noStrike" kern="1200" dirty="0">
                <a:solidFill>
                  <a:schemeClr val="tx1"/>
                </a:solidFill>
                <a:effectLst/>
                <a:latin typeface="Calibri Light"/>
                <a:ea typeface="ＭＳ Ｐゴシック" panose="020B0600070205080204" pitchFamily="34" charset="-128"/>
                <a:cs typeface="+mn-cs"/>
              </a:rPr>
              <a:t>Solomon Islands Roads And Aviation Project – leveraged through Japan Program grant focused on infrastructure prioritization </a:t>
            </a:r>
            <a:r>
              <a:rPr lang="en-US" dirty="0"/>
              <a:t> </a:t>
            </a:r>
          </a:p>
          <a:p>
            <a:pPr marL="627063" lvl="1" indent="-171450" defTabSz="456407" eaLnBrk="1" hangingPunct="1">
              <a:buFont typeface="Arial" panose="020B0604020202020204" pitchFamily="34" charset="0"/>
              <a:buChar char="•"/>
              <a:defRPr/>
            </a:pPr>
            <a:r>
              <a:rPr lang="en-US" b="1" dirty="0"/>
              <a:t>Enabling</a:t>
            </a:r>
            <a:r>
              <a:rPr lang="en-US" dirty="0"/>
              <a:t> - </a:t>
            </a:r>
            <a:r>
              <a:rPr lang="en-US" b="1" dirty="0"/>
              <a:t>$2.7B</a:t>
            </a:r>
          </a:p>
          <a:p>
            <a:pPr marL="1084263" lvl="2" indent="-171450" defTabSz="456407" eaLnBrk="1" hangingPunct="1">
              <a:buFont typeface="Arial" panose="020B0604020202020204" pitchFamily="34" charset="0"/>
              <a:buChar char="•"/>
              <a:defRPr/>
            </a:pPr>
            <a:r>
              <a:rPr lang="en-US" dirty="0"/>
              <a:t>El Salvador Local Economic Resilience Project – $200M IBRD -  leveraged through new Japan Program grant focused on mainstreaming DRM in local economic resilience infrastructure </a:t>
            </a:r>
          </a:p>
          <a:p>
            <a:pPr marL="1084263" lvl="2" indent="-171450" defTabSz="456407" eaLnBrk="1" hangingPunct="1">
              <a:buFont typeface="Arial" panose="020B0604020202020204" pitchFamily="34" charset="0"/>
              <a:buChar char="•"/>
              <a:defRPr/>
            </a:pPr>
            <a:r>
              <a:rPr lang="en-US" dirty="0"/>
              <a:t>Afghanistan – EQRA education project (increases access to primary and secondary education for girls) $298M ($100M IDA / $198M TF) - leveraged through MDTF Mainstreaming Natural Hazard and Climate Risk Information and Community Driven Development in Afghanistan grant (closed in August)  </a:t>
            </a:r>
          </a:p>
          <a:p>
            <a:pPr marL="627063" lvl="1" indent="-171450" defTabSz="456407" eaLnBrk="1" hangingPunct="1">
              <a:buFont typeface="Arial" panose="020B0604020202020204" pitchFamily="34" charset="0"/>
              <a:buChar char="•"/>
              <a:defRPr/>
            </a:pPr>
            <a:r>
              <a:rPr lang="en-US" b="1" dirty="0"/>
              <a:t>Co-financing -$450M</a:t>
            </a:r>
          </a:p>
          <a:p>
            <a:pPr marL="1084263" lvl="2" indent="-171450" defTabSz="456407" eaLnBrk="1" hangingPunct="1">
              <a:buFont typeface="Arial" panose="020B0604020202020204" pitchFamily="34" charset="0"/>
              <a:buChar char="•"/>
              <a:defRPr/>
            </a:pPr>
            <a:r>
              <a:rPr lang="en-US" dirty="0"/>
              <a:t>Honduras - Integrating Innovation For Rural Competitiveness In Honduras –  $147M (IDA / Government of Honduras / private capital) – MDTF co-financing $250k</a:t>
            </a:r>
          </a:p>
          <a:p>
            <a:pPr marL="1084263" marR="0" lvl="2" indent="-171450" algn="l" defTabSz="456407"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dirty="0"/>
              <a:t>Iraq Electricity Services Reconstruction And Enhancement Project – $200M IBRD - MDTF co-financing $250k</a:t>
            </a:r>
          </a:p>
          <a:p>
            <a:pPr marL="1084263" lvl="2" indent="-171450" defTabSz="456407" eaLnBrk="1" hangingPunct="1">
              <a:buFont typeface="Arial" panose="020B0604020202020204" pitchFamily="34" charset="0"/>
              <a:buChar char="•"/>
              <a:defRPr/>
            </a:pPr>
            <a:endParaRPr lang="en-US" dirty="0"/>
          </a:p>
          <a:p>
            <a:pPr marL="1084263" lvl="2" indent="-171450" defTabSz="456407" eaLnBrk="1" hangingPunct="1">
              <a:buFont typeface="Arial" panose="020B0604020202020204" pitchFamily="34" charset="0"/>
              <a:buChar char="•"/>
              <a:defRPr/>
            </a:pPr>
            <a:endParaRPr lang="en-US" dirty="0"/>
          </a:p>
          <a:p>
            <a:pPr marL="627063" lvl="1" indent="-171450" defTabSz="456407" eaLnBrk="1" hangingPunct="1">
              <a:buFont typeface="Arial" panose="020B0604020202020204" pitchFamily="34" charset="0"/>
              <a:buChar char="•"/>
              <a:defRPr/>
            </a:pPr>
            <a:endParaRPr lang="en-US" dirty="0"/>
          </a:p>
          <a:p>
            <a:pPr marL="627063" lvl="1" indent="-171450" defTabSz="456407" eaLnBrk="1" hangingPunct="1">
              <a:buFont typeface="Arial" panose="020B0604020202020204" pitchFamily="34" charset="0"/>
              <a:buChar char="•"/>
              <a:defRPr/>
            </a:pPr>
            <a:endParaRPr lang="en-US" dirty="0"/>
          </a:p>
          <a:p>
            <a:pPr marL="627063" lvl="1" indent="-171450" defTabSz="456407" eaLnBrk="1" hangingPunct="1">
              <a:buFont typeface="Arial" panose="020B0604020202020204" pitchFamily="34" charset="0"/>
              <a:buChar char="•"/>
              <a:defRPr/>
            </a:pPr>
            <a:endParaRPr lang="en-US" dirty="0"/>
          </a:p>
          <a:p>
            <a:pPr defTabSz="456407" eaLnBrk="1" hangingPunct="1">
              <a:defRPr/>
            </a:pPr>
            <a:endParaRPr lang="en-US" dirty="0"/>
          </a:p>
        </p:txBody>
      </p:sp>
      <p:sp>
        <p:nvSpPr>
          <p:cNvPr id="52227" name="Slide Number Placeholder 3">
            <a:extLst>
              <a:ext uri="{FF2B5EF4-FFF2-40B4-BE49-F238E27FC236}">
                <a16:creationId xmlns:a16="http://schemas.microsoft.com/office/drawing/2014/main" id="{41A53B2F-5622-734C-8BF4-800256C80D5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344AE7C1-5047-B344-8BE8-7EF1498A73D6}" type="slidenum">
              <a:rPr kumimoji="0" lang="en-US" altLang="en-US" sz="1200" b="0" i="0" u="none" strike="noStrike" kern="1200" cap="none" spc="0" normalizeH="0" baseline="0" noProof="0" smtClean="0">
                <a:ln>
                  <a:noFill/>
                </a:ln>
                <a:solidFill>
                  <a:prstClr val="black"/>
                </a:solidFill>
                <a:effectLst/>
                <a:uLnTx/>
                <a:uFillTx/>
                <a:latin typeface="Calibri Light" panose="020F03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15</a:t>
            </a:fld>
            <a:endParaRPr kumimoji="0" lang="en-US" altLang="en-US" sz="1200" b="0" i="0" u="none" strike="noStrike" kern="1200" cap="none" spc="0" normalizeH="0" baseline="0" noProof="0">
              <a:ln>
                <a:noFill/>
              </a:ln>
              <a:solidFill>
                <a:prstClr val="black"/>
              </a:solidFill>
              <a:effectLst/>
              <a:uLnTx/>
              <a:uFillTx/>
              <a:latin typeface="Calibri Light" panose="020F0302020204030204" pitchFamily="34" charset="0"/>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a:extLst>
              <a:ext uri="{FF2B5EF4-FFF2-40B4-BE49-F238E27FC236}">
                <a16:creationId xmlns:a16="http://schemas.microsoft.com/office/drawing/2014/main" id="{72629D55-4072-CD48-A8DB-DD566724816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417053F7-5081-444A-91E4-BBE0C28D5542}"/>
              </a:ext>
            </a:extLst>
          </p:cNvPr>
          <p:cNvSpPr>
            <a:spLocks noGrp="1"/>
          </p:cNvSpPr>
          <p:nvPr>
            <p:ph type="body" idx="1"/>
          </p:nvPr>
        </p:nvSpPr>
        <p:spPr/>
        <p:txBody>
          <a:bodyPr wrap="square" numCol="1" anchor="t" anchorCtr="0" compatLnSpc="1">
            <a:prstTxWarp prst="textNoShape">
              <a:avLst/>
            </a:prstTxWarp>
          </a:bodyPr>
          <a:lstStyle/>
          <a:p>
            <a:pPr eaLnBrk="1" hangingPunct="1"/>
            <a:endParaRPr lang="en-US" altLang="en-US" dirty="0">
              <a:latin typeface="Calibri Light" panose="020F0302020204030204" pitchFamily="34" charset="0"/>
            </a:endParaRPr>
          </a:p>
        </p:txBody>
      </p:sp>
      <p:sp>
        <p:nvSpPr>
          <p:cNvPr id="30723" name="Slide Number Placeholder 3">
            <a:extLst>
              <a:ext uri="{FF2B5EF4-FFF2-40B4-BE49-F238E27FC236}">
                <a16:creationId xmlns:a16="http://schemas.microsoft.com/office/drawing/2014/main" id="{BDCB9525-6659-B44F-A172-85077BA608A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8B094546-4380-A443-805E-CFDA3D7B53EE}" type="slidenum">
              <a:rPr kumimoji="0" lang="en-US" altLang="en-US" sz="1200" b="0" i="0" u="none" strike="noStrike" kern="1200" cap="none" spc="0" normalizeH="0" baseline="0" noProof="0" smtClean="0">
                <a:ln>
                  <a:noFill/>
                </a:ln>
                <a:solidFill>
                  <a:prstClr val="black"/>
                </a:solidFill>
                <a:effectLst/>
                <a:uLnTx/>
                <a:uFillTx/>
                <a:latin typeface="Calibri Light" panose="020F03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a:ln>
                <a:noFill/>
              </a:ln>
              <a:solidFill>
                <a:prstClr val="black"/>
              </a:solidFill>
              <a:effectLst/>
              <a:uLnTx/>
              <a:uFillTx/>
              <a:latin typeface="Calibri Light" panose="020F0302020204030204" pitchFamily="34"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a:extLst>
              <a:ext uri="{FF2B5EF4-FFF2-40B4-BE49-F238E27FC236}">
                <a16:creationId xmlns:a16="http://schemas.microsoft.com/office/drawing/2014/main" id="{98E4D038-352A-B34D-8FC2-F38B5A89BA9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70F75B45-D68C-884E-BCE2-D200A600E9C7}"/>
              </a:ext>
            </a:extLst>
          </p:cNvPr>
          <p:cNvSpPr>
            <a:spLocks noGrp="1"/>
          </p:cNvSpPr>
          <p:nvPr>
            <p:ph type="body" idx="1"/>
          </p:nvPr>
        </p:nvSpPr>
        <p:spPr/>
        <p:txBody>
          <a:bodyPr wrap="square" numCol="1" anchor="t" anchorCtr="0" compatLnSpc="1">
            <a:prstTxWarp prst="textNoShape">
              <a:avLst/>
            </a:prstTxWarp>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GFDRR channels funding to in-country engagements to help countries bring resilience to scale. It funds demand-driven technical assistance through development partners and operates across six regions: AFR, EAP, ECA, LAC, MNA, and SAR.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All donors contribute to the multi-donor trust fund. There is also dedicated financing for targeted TFs and Special Programs.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FY19 portfolio funded through 15 parent funds + CREWS FIF</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Core Program:</a:t>
            </a:r>
          </a:p>
          <a:p>
            <a:pPr marL="1543050" marR="0" lvl="3"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MDTF (core/parallel) + DFAT &amp; USAID</a:t>
            </a:r>
          </a:p>
          <a:p>
            <a:pPr marL="1543050" marR="0" lvl="3"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Japan-World Bank Program (phase 1 &amp; 2)</a:t>
            </a:r>
          </a:p>
          <a:p>
            <a:pPr marL="1543050" marR="0" lvl="3"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ACP-EU NDRR Program; 5 other EU-funded SDTFS – ADRF Program, EU-DRAF SDTF, EU-SAR SDTF, EU-SERBIA NDRMP SDTF, EU- Caribbean OCTs SDTF </a:t>
            </a:r>
          </a:p>
          <a:p>
            <a:pPr marL="2000250" marR="0" lvl="4"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NOTE: EU-Caribbean SDTF approved but did not award grants in FY19; EU-Central Asia Fund also operational in FY20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Special Program:</a:t>
            </a:r>
          </a:p>
          <a:p>
            <a:pPr marL="1543050" marR="0" lvl="3"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err="1"/>
              <a:t>GRiF</a:t>
            </a:r>
            <a:endParaRPr lang="en-US" dirty="0"/>
          </a:p>
          <a:p>
            <a:pPr marL="1543050" marR="0" lvl="3"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City Resilience Program</a:t>
            </a:r>
          </a:p>
          <a:p>
            <a:pPr marL="1543050" marR="0" lvl="3"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Canada-Caribbean Resilience Program (new)  </a:t>
            </a:r>
          </a:p>
          <a:p>
            <a:pPr marL="1543050" marR="0" lvl="3"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Crews </a:t>
            </a:r>
            <a:r>
              <a:rPr lang="en-US" dirty="0" err="1"/>
              <a:t>FiF</a:t>
            </a:r>
            <a:endParaRPr lang="en-US" dirty="0"/>
          </a:p>
          <a:p>
            <a:pPr marL="1371600" marR="0" lvl="3"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GFDRR portfolio focuses on eight areas of engagement and is aligned with a series of operating principles</a:t>
            </a:r>
          </a:p>
        </p:txBody>
      </p:sp>
      <p:sp>
        <p:nvSpPr>
          <p:cNvPr id="31747" name="Slide Number Placeholder 3">
            <a:extLst>
              <a:ext uri="{FF2B5EF4-FFF2-40B4-BE49-F238E27FC236}">
                <a16:creationId xmlns:a16="http://schemas.microsoft.com/office/drawing/2014/main" id="{502BFFE1-E440-F841-9BF2-D20150721AE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14AC6F2F-79C0-BE49-87B8-5E760FD4E6A8}" type="slidenum">
              <a:rPr kumimoji="0" lang="en-US" altLang="en-US" sz="1200" b="0" i="0" u="none" strike="noStrike" kern="1200" cap="none" spc="0" normalizeH="0" baseline="0" noProof="0" smtClean="0">
                <a:ln>
                  <a:noFill/>
                </a:ln>
                <a:solidFill>
                  <a:prstClr val="black"/>
                </a:solidFill>
                <a:effectLst/>
                <a:uLnTx/>
                <a:uFillTx/>
                <a:latin typeface="Calibri Light" panose="020F03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3</a:t>
            </a:fld>
            <a:endParaRPr kumimoji="0" lang="en-US" altLang="en-US" sz="1200" b="0" i="0" u="none" strike="noStrike" kern="1200" cap="none" spc="0" normalizeH="0" baseline="0" noProof="0">
              <a:ln>
                <a:noFill/>
              </a:ln>
              <a:solidFill>
                <a:prstClr val="black"/>
              </a:solidFill>
              <a:effectLst/>
              <a:uLnTx/>
              <a:uFillTx/>
              <a:latin typeface="Calibri Light" panose="020F0302020204030204" pitchFamily="34" charset="0"/>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a:extLst>
              <a:ext uri="{FF2B5EF4-FFF2-40B4-BE49-F238E27FC236}">
                <a16:creationId xmlns:a16="http://schemas.microsoft.com/office/drawing/2014/main" id="{63A1958F-DF82-F040-A30F-D6749F4A2A6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a:extLst>
              <a:ext uri="{FF2B5EF4-FFF2-40B4-BE49-F238E27FC236}">
                <a16:creationId xmlns:a16="http://schemas.microsoft.com/office/drawing/2014/main" id="{8767EF2E-2EB1-9241-BC53-8DCC88BB040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Two years ago - in November 2017 - GFDRR’s Logical Framework was endorsed by the CG. It continued to be implemented during FY19 and progress toward our four strategic objectives are featured in the AR.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GFDRR continued to strengthen its M&amp;E through the Technical Advisory Group (TAG) on M&amp;E.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The Secretariat developed an evaluation policy, which </a:t>
            </a:r>
            <a:r>
              <a:rPr lang="en-US" sz="1200" kern="1200" dirty="0">
                <a:solidFill>
                  <a:schemeClr val="tx1"/>
                </a:solidFill>
                <a:effectLst/>
                <a:latin typeface="Calibri Light"/>
                <a:ea typeface="ＭＳ Ｐゴシック" panose="020B0600070205080204" pitchFamily="34" charset="-128"/>
                <a:cs typeface="+mn-cs"/>
              </a:rPr>
              <a:t>articulates how and why evaluation is used within GFDRR, with a focus on learning. Endorsed last May, it is being implemented this new fiscal year.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Calibri Light"/>
              <a:ea typeface="ＭＳ Ｐゴシック" panose="020B0600070205080204" pitchFamily="34"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Light"/>
                <a:ea typeface="ＭＳ Ｐゴシック" panose="020B0600070205080204" pitchFamily="34" charset="-128"/>
                <a:cs typeface="+mn-cs"/>
              </a:rPr>
              <a:t>More work in FY20: review of FY20 strategy, evaluation of current MDTF</a:t>
            </a:r>
            <a:endParaRPr lang="en-US" sz="1200" dirty="0"/>
          </a:p>
        </p:txBody>
      </p:sp>
      <p:sp>
        <p:nvSpPr>
          <p:cNvPr id="33795" name="Slide Number Placeholder 3">
            <a:extLst>
              <a:ext uri="{FF2B5EF4-FFF2-40B4-BE49-F238E27FC236}">
                <a16:creationId xmlns:a16="http://schemas.microsoft.com/office/drawing/2014/main" id="{B3E616D4-C216-FE4B-896D-AE6CB15E5E4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CFE61E46-B47F-9548-A86D-E53FF6E6A7EE}" type="slidenum">
              <a:rPr kumimoji="0" lang="en-US" altLang="en-US" sz="1200" b="0" i="0" u="none" strike="noStrike" kern="1200" cap="none" spc="0" normalizeH="0" baseline="0" noProof="0" smtClean="0">
                <a:ln>
                  <a:noFill/>
                </a:ln>
                <a:solidFill>
                  <a:prstClr val="black"/>
                </a:solidFill>
                <a:effectLst/>
                <a:uLnTx/>
                <a:uFillTx/>
                <a:latin typeface="Calibri Light" panose="020F03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4</a:t>
            </a:fld>
            <a:endParaRPr kumimoji="0" lang="en-US" altLang="en-US" sz="1200" b="0" i="0" u="none" strike="noStrike" kern="1200" cap="none" spc="0" normalizeH="0" baseline="0" noProof="0">
              <a:ln>
                <a:noFill/>
              </a:ln>
              <a:solidFill>
                <a:prstClr val="black"/>
              </a:solidFill>
              <a:effectLst/>
              <a:uLnTx/>
              <a:uFillTx/>
              <a:latin typeface="Calibri Light" panose="020F0302020204030204" pitchFamily="34" charset="0"/>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0A8491B8-150E-5E4E-949F-FD588BCD227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A7B6EE9F-3B9A-3344-AB9B-DD06090232C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dirty="0">
              <a:latin typeface="Calibri Light" panose="020F0302020204030204" pitchFamily="34" charset="0"/>
            </a:endParaRPr>
          </a:p>
          <a:p>
            <a:pPr eaLnBrk="1" hangingPunct="1"/>
            <a:r>
              <a:rPr lang="en-US" altLang="en-US" dirty="0">
                <a:latin typeface="Calibri Light" panose="020F0302020204030204" pitchFamily="34" charset="0"/>
              </a:rPr>
              <a:t>FY19 is the second year in which we tracked how GFDRR portfolio contributes to Sendai Framework 7 targets and alignment with 4 priorities for action</a:t>
            </a:r>
          </a:p>
          <a:p>
            <a:pPr eaLnBrk="1" hangingPunct="1"/>
            <a:endParaRPr lang="en-US" altLang="en-US" dirty="0">
              <a:latin typeface="Calibri Light" panose="020F0302020204030204" pitchFamily="34" charset="0"/>
            </a:endParaRPr>
          </a:p>
          <a:p>
            <a:pPr eaLnBrk="1" hangingPunct="1"/>
            <a:r>
              <a:rPr lang="en-US" altLang="en-US" u="sng" dirty="0">
                <a:latin typeface="Calibri Light" panose="020F0302020204030204" pitchFamily="34" charset="0"/>
              </a:rPr>
              <a:t>Specifics in annual report annex but data for background below:</a:t>
            </a:r>
          </a:p>
          <a:p>
            <a:pPr marL="1587"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173037" lvl="0" indent="-171450">
              <a:buFont typeface="Arial" panose="020B0604020202020204" pitchFamily="34" charset="0"/>
              <a:buChar char="•"/>
            </a:pPr>
            <a:r>
              <a:rPr lang="en-US" sz="1200" b="0" kern="1200" dirty="0">
                <a:solidFill>
                  <a:schemeClr val="tx1"/>
                </a:solidFill>
                <a:effectLst/>
                <a:latin typeface="Calibri Light"/>
                <a:ea typeface="ＭＳ Ｐゴシック" panose="020B0600070205080204" pitchFamily="34" charset="-128"/>
                <a:cs typeface="+mn-cs"/>
              </a:rPr>
              <a:t>3% active grants indirectly contributed to all seven targets</a:t>
            </a:r>
          </a:p>
          <a:p>
            <a:pPr marL="628650" lvl="1" indent="-171450">
              <a:buFont typeface="Arial" panose="020B0604020202020204" pitchFamily="34" charset="0"/>
              <a:buChar char="•"/>
            </a:pPr>
            <a:r>
              <a:rPr lang="en-US" sz="1200" kern="1200" dirty="0">
                <a:solidFill>
                  <a:schemeClr val="tx1"/>
                </a:solidFill>
                <a:effectLst/>
                <a:latin typeface="Calibri Light"/>
                <a:ea typeface="ＭＳ Ｐゴシック" panose="020B0600070205080204" pitchFamily="34" charset="-128"/>
                <a:cs typeface="+mn-cs"/>
              </a:rPr>
              <a:t>Includes grants building inclusive flood management in Sri Lanka, increasing the safety and resilience of critical infrastructure in Colombia, and enabling risk reduction investments in the Philippines. </a:t>
            </a:r>
          </a:p>
          <a:p>
            <a:pPr marL="173037" lvl="0" indent="-171450">
              <a:buFont typeface="Arial" panose="020B0604020202020204" pitchFamily="34" charset="0"/>
              <a:buChar char="•"/>
            </a:pPr>
            <a:r>
              <a:rPr lang="en-US" sz="1200" kern="1200" dirty="0">
                <a:solidFill>
                  <a:schemeClr val="tx1"/>
                </a:solidFill>
                <a:effectLst/>
                <a:latin typeface="Calibri Light"/>
                <a:ea typeface="ＭＳ Ｐゴシック" panose="020B0600070205080204" pitchFamily="34" charset="-128"/>
                <a:cs typeface="+mn-cs"/>
              </a:rPr>
              <a:t>Top targets:</a:t>
            </a:r>
          </a:p>
          <a:p>
            <a:pPr marL="628650" lvl="1" indent="-171450">
              <a:buFont typeface="Arial" panose="020B0604020202020204" pitchFamily="34" charset="0"/>
              <a:buChar char="•"/>
            </a:pPr>
            <a:r>
              <a:rPr lang="en-US" sz="1200" kern="1200" dirty="0">
                <a:solidFill>
                  <a:schemeClr val="tx1"/>
                </a:solidFill>
                <a:effectLst/>
                <a:latin typeface="Calibri Light"/>
                <a:ea typeface="ＭＳ Ｐゴシック" panose="020B0600070205080204" pitchFamily="34" charset="-128"/>
                <a:cs typeface="+mn-cs"/>
              </a:rPr>
              <a:t>Target B - Substantially reduce the number of affected people globally by 2030</a:t>
            </a:r>
          </a:p>
          <a:p>
            <a:pPr marL="1543050" lvl="3" indent="-171450">
              <a:buFont typeface="Arial" panose="020B0604020202020204" pitchFamily="34" charset="0"/>
              <a:buChar char="•"/>
            </a:pPr>
            <a:r>
              <a:rPr lang="en-US" sz="1200" kern="1200" dirty="0">
                <a:solidFill>
                  <a:schemeClr val="tx1"/>
                </a:solidFill>
                <a:effectLst/>
                <a:latin typeface="Calibri Light"/>
                <a:ea typeface="ＭＳ Ｐゴシック" panose="020B0600070205080204" pitchFamily="34" charset="-128"/>
                <a:cs typeface="+mn-cs"/>
              </a:rPr>
              <a:t>Grew 13 percent to 52 percent in FY19 from 46 percent in FY18 </a:t>
            </a:r>
          </a:p>
          <a:p>
            <a:pPr marL="628650" lvl="1" indent="-171450">
              <a:buFont typeface="Arial" panose="020B0604020202020204" pitchFamily="34" charset="0"/>
              <a:buChar char="•"/>
            </a:pPr>
            <a:r>
              <a:rPr lang="en-US" sz="1200" kern="1200" dirty="0">
                <a:solidFill>
                  <a:schemeClr val="tx1"/>
                </a:solidFill>
                <a:effectLst/>
                <a:latin typeface="Calibri Light"/>
                <a:ea typeface="ＭＳ Ｐゴシック" panose="020B0600070205080204" pitchFamily="34" charset="-128"/>
                <a:cs typeface="+mn-cs"/>
              </a:rPr>
              <a:t>Target D - Substantially reduce disaster damage to critical infrastructure and disruption of basic services</a:t>
            </a:r>
          </a:p>
          <a:p>
            <a:pPr marL="1085850" lvl="2" indent="-171450">
              <a:buFont typeface="Arial" panose="020B0604020202020204" pitchFamily="34" charset="0"/>
              <a:buChar char="•"/>
            </a:pPr>
            <a:r>
              <a:rPr lang="en-US" sz="1200" kern="1200" dirty="0">
                <a:solidFill>
                  <a:schemeClr val="tx1"/>
                </a:solidFill>
                <a:effectLst/>
                <a:latin typeface="Calibri Light"/>
                <a:ea typeface="ＭＳ Ｐゴシック" panose="020B0600070205080204" pitchFamily="34" charset="-128"/>
                <a:cs typeface="+mn-cs"/>
              </a:rPr>
              <a:t>Grew 9 percent to 49 percent in FY19 from 45 percent in FY18 </a:t>
            </a:r>
          </a:p>
          <a:p>
            <a:pPr marL="914400" lvl="2" indent="0">
              <a:buFont typeface="Arial" panose="020B0604020202020204" pitchFamily="34" charset="0"/>
              <a:buNone/>
            </a:pPr>
            <a:endParaRPr lang="en-US" sz="1200" kern="1200" dirty="0">
              <a:solidFill>
                <a:schemeClr val="tx1"/>
              </a:solidFill>
              <a:effectLst/>
              <a:latin typeface="Calibri Light"/>
              <a:ea typeface="ＭＳ Ｐゴシック" panose="020B0600070205080204" pitchFamily="34" charset="-128"/>
              <a:cs typeface="+mn-cs"/>
            </a:endParaRPr>
          </a:p>
          <a:p>
            <a:pPr marL="173037" lvl="0" indent="-171450">
              <a:buFont typeface="Arial" panose="020B0604020202020204" pitchFamily="34" charset="0"/>
              <a:buChar char="•"/>
            </a:pPr>
            <a:r>
              <a:rPr lang="en-US" sz="1200" kern="1200" dirty="0">
                <a:solidFill>
                  <a:schemeClr val="tx1"/>
                </a:solidFill>
                <a:effectLst/>
                <a:latin typeface="Calibri Light"/>
                <a:ea typeface="ＭＳ Ｐゴシック" panose="020B0600070205080204" pitchFamily="34" charset="-128"/>
                <a:cs typeface="+mn-cs"/>
              </a:rPr>
              <a:t>13% active grants contributed to all four Priorities for Action</a:t>
            </a:r>
          </a:p>
          <a:p>
            <a:pPr marL="628650" lvl="1" indent="-171450">
              <a:buFont typeface="Arial" panose="020B0604020202020204" pitchFamily="34" charset="0"/>
              <a:buChar char="•"/>
            </a:pPr>
            <a:r>
              <a:rPr lang="en-US" sz="1200" kern="1200" dirty="0">
                <a:solidFill>
                  <a:schemeClr val="tx1"/>
                </a:solidFill>
                <a:effectLst/>
                <a:latin typeface="Calibri Light"/>
                <a:ea typeface="ＭＳ Ｐゴシック" panose="020B0600070205080204" pitchFamily="34" charset="-128"/>
                <a:cs typeface="+mn-cs"/>
              </a:rPr>
              <a:t>Includes grants strengthening emergency response management and resilience in the Seychelles, improving the resilience and affordability of roads and bridges in Latin America, and helping develop strategies and options for scaling DRM in ECA countries.</a:t>
            </a:r>
          </a:p>
          <a:p>
            <a:pPr marL="173037" lvl="0" indent="-171450">
              <a:buFont typeface="Arial" panose="020B0604020202020204" pitchFamily="34" charset="0"/>
              <a:buChar char="•"/>
            </a:pPr>
            <a:r>
              <a:rPr lang="en-US" sz="1200" kern="1200" dirty="0">
                <a:solidFill>
                  <a:schemeClr val="tx1"/>
                </a:solidFill>
                <a:effectLst/>
                <a:latin typeface="Calibri Light"/>
                <a:ea typeface="ＭＳ Ｐゴシック" panose="020B0600070205080204" pitchFamily="34" charset="-128"/>
                <a:cs typeface="+mn-cs"/>
              </a:rPr>
              <a:t>Increase in number of countries covered within each priority area - average of 134 countries in FY19 from 125 countries in FY18.</a:t>
            </a:r>
          </a:p>
          <a:p>
            <a:pPr eaLnBrk="1" hangingPunct="1"/>
            <a:endParaRPr lang="en-US" altLang="en-US" dirty="0">
              <a:latin typeface="Calibri Light" panose="020F0302020204030204" pitchFamily="34" charset="0"/>
            </a:endParaRPr>
          </a:p>
          <a:p>
            <a:pPr eaLnBrk="1" hangingPunct="1"/>
            <a:r>
              <a:rPr lang="en-US" altLang="en-US" dirty="0">
                <a:latin typeface="Calibri Light" panose="020F0302020204030204" pitchFamily="34" charset="0"/>
              </a:rPr>
              <a:t>While we were monitoring the targets, the indicators came into force, in March 2018, but we are pleased to see the progress UNISDR made this year in establishing the indicators and we feel very confident that we are well aligned.  </a:t>
            </a:r>
          </a:p>
          <a:p>
            <a:pPr eaLnBrk="1" hangingPunct="1"/>
            <a:endParaRPr lang="en-US" altLang="en-US" dirty="0">
              <a:latin typeface="Calibri Light" panose="020F0302020204030204" pitchFamily="34" charset="0"/>
            </a:endParaRPr>
          </a:p>
          <a:p>
            <a:pPr eaLnBrk="1" hangingPunct="1">
              <a:spcBef>
                <a:spcPct val="0"/>
              </a:spcBef>
            </a:pPr>
            <a:r>
              <a:rPr lang="en-US" altLang="en-US" b="1" dirty="0">
                <a:latin typeface="Calibri Light" panose="020F0302020204030204" pitchFamily="34" charset="0"/>
              </a:rPr>
              <a:t>Note</a:t>
            </a:r>
            <a:r>
              <a:rPr lang="en-US" altLang="en-US" dirty="0">
                <a:latin typeface="Calibri Light" panose="020F0302020204030204" pitchFamily="34" charset="0"/>
              </a:rPr>
              <a:t>: UNISDR established indicators to monitor progress against the Sendai Framework’s seven global targets.  Member countries are asked to report against the indicators beginning March 1, 2018. We have not used the Sendai target indicators to monitor progress of our portfolio mainly because of the role of GFDRR within the Sendai framework and the target’s long timeframe (2020/2030). Instead, we have tracked the contribution of our portfolio to each target</a:t>
            </a:r>
          </a:p>
          <a:p>
            <a:pPr eaLnBrk="1" hangingPunct="1"/>
            <a:endParaRPr lang="en-US" altLang="en-US" dirty="0">
              <a:latin typeface="Calibri Light" panose="020F0302020204030204" pitchFamily="34" charset="0"/>
            </a:endParaRPr>
          </a:p>
        </p:txBody>
      </p:sp>
      <p:sp>
        <p:nvSpPr>
          <p:cNvPr id="36867" name="Slide Number Placeholder 3">
            <a:extLst>
              <a:ext uri="{FF2B5EF4-FFF2-40B4-BE49-F238E27FC236}">
                <a16:creationId xmlns:a16="http://schemas.microsoft.com/office/drawing/2014/main" id="{B61805EC-07F5-024E-B52F-8B92E22897E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06A79854-A595-474C-A4B2-58887EDFD8DC}" type="slidenum">
              <a:rPr kumimoji="0" lang="en-US" altLang="en-US" sz="1200" b="0" i="0" u="none" strike="noStrike" kern="1200" cap="none" spc="0" normalizeH="0" baseline="0" noProof="0" smtClean="0">
                <a:ln>
                  <a:noFill/>
                </a:ln>
                <a:solidFill>
                  <a:prstClr val="black"/>
                </a:solidFill>
                <a:effectLst/>
                <a:uLnTx/>
                <a:uFillTx/>
                <a:latin typeface="Calibri Light" panose="020F03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5</a:t>
            </a:fld>
            <a:endParaRPr kumimoji="0" lang="en-US" altLang="en-US" sz="1200" b="0" i="0" u="none" strike="noStrike" kern="1200" cap="none" spc="0" normalizeH="0" baseline="0" noProof="0">
              <a:ln>
                <a:noFill/>
              </a:ln>
              <a:solidFill>
                <a:prstClr val="black"/>
              </a:solidFill>
              <a:effectLst/>
              <a:uLnTx/>
              <a:uFillTx/>
              <a:latin typeface="Calibri Light" panose="020F0302020204030204" pitchFamily="34" charset="0"/>
              <a:ea typeface="+mn-ea"/>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a:extLst>
              <a:ext uri="{FF2B5EF4-FFF2-40B4-BE49-F238E27FC236}">
                <a16:creationId xmlns:a16="http://schemas.microsoft.com/office/drawing/2014/main" id="{9496DBBF-3437-BB42-91FA-7ECAD02BD7A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5B6EB4E7-398E-A640-9F61-5CB56B34C618}"/>
              </a:ext>
            </a:extLst>
          </p:cNvPr>
          <p:cNvSpPr>
            <a:spLocks noGrp="1"/>
          </p:cNvSpPr>
          <p:nvPr>
            <p:ph type="body" idx="1"/>
          </p:nvPr>
        </p:nvSpPr>
        <p:spPr/>
        <p:txBody>
          <a:bodyPr wrap="square" numCol="1" anchor="t" anchorCtr="0" compatLnSpc="1">
            <a:prstTxWarp prst="textNoShape">
              <a:avLst/>
            </a:prstTxWarp>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Light"/>
                <a:ea typeface="ＭＳ Ｐゴシック" panose="020B0600070205080204" pitchFamily="34" charset="-128"/>
                <a:cs typeface="+mn-cs"/>
              </a:rPr>
              <a:t>Let me turn now to highlighting key aspects of the portfolio and the FY19 annual report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Calibri Light"/>
              <a:ea typeface="ＭＳ Ｐゴシック" panose="020B0600070205080204" pitchFamily="34"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kern="1200" dirty="0">
              <a:solidFill>
                <a:schemeClr val="tx1"/>
              </a:solidFill>
              <a:effectLst/>
              <a:latin typeface="Calibri Light"/>
              <a:ea typeface="ＭＳ Ｐゴシック" panose="020B0600070205080204" pitchFamily="34"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kern="1200" dirty="0">
                <a:solidFill>
                  <a:schemeClr val="tx1"/>
                </a:solidFill>
                <a:effectLst/>
                <a:latin typeface="Calibri Light"/>
                <a:ea typeface="ＭＳ Ｐゴシック" panose="020B0600070205080204" pitchFamily="34" charset="-128"/>
                <a:cs typeface="+mn-cs"/>
              </a:rPr>
              <a:t>Active Portfolio of $</a:t>
            </a:r>
            <a:r>
              <a:rPr lang="en-US" b="1" dirty="0"/>
              <a:t>267.6 </a:t>
            </a:r>
            <a:r>
              <a:rPr lang="en-US" sz="1200" b="1" kern="1200" dirty="0">
                <a:solidFill>
                  <a:schemeClr val="tx1"/>
                </a:solidFill>
                <a:effectLst/>
                <a:latin typeface="Calibri Light"/>
                <a:ea typeface="ＭＳ Ｐゴシック" panose="020B0600070205080204" pitchFamily="34" charset="-128"/>
                <a:cs typeface="+mn-cs"/>
              </a:rPr>
              <a:t>M (369 grants, including 22 Just-In-Time Grants)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Light"/>
                <a:ea typeface="ＭＳ Ｐゴシック" panose="020B0600070205080204" pitchFamily="34" charset="-128"/>
                <a:cs typeface="+mn-cs"/>
              </a:rPr>
              <a:t>Active portfolio funding: 92% Core Program / 8% Special Programs</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Light"/>
                <a:ea typeface="ＭＳ Ｐゴシック" panose="020B0600070205080204" pitchFamily="34" charset="-128"/>
                <a:cs typeface="+mn-cs"/>
              </a:rPr>
              <a:t>55% MDTF and related funds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Light"/>
                <a:ea typeface="ＭＳ Ｐゴシック" panose="020B0600070205080204" pitchFamily="34" charset="-128"/>
                <a:cs typeface="+mn-cs"/>
              </a:rPr>
              <a:t>Change from FY18: 6% increase in active portfolio size (from $252M); 7% decrease in active grants (from 394)</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kern="1200" dirty="0">
                <a:solidFill>
                  <a:schemeClr val="tx1"/>
                </a:solidFill>
                <a:effectLst/>
                <a:latin typeface="Calibri Light"/>
                <a:ea typeface="ＭＳ Ｐゴシック" panose="020B0600070205080204" pitchFamily="34" charset="-128"/>
                <a:cs typeface="+mn-cs"/>
              </a:rPr>
              <a:t>Why? </a:t>
            </a:r>
          </a:p>
          <a:p>
            <a:pPr marL="1543050" marR="0" lvl="3"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Light"/>
                <a:ea typeface="ＭＳ Ｐゴシック" panose="020B0600070205080204" pitchFamily="34" charset="-128"/>
                <a:cs typeface="+mn-cs"/>
              </a:rPr>
              <a:t>Larger new portfolio than FY18, particularly of large grants and new funding sources (see points below). </a:t>
            </a:r>
          </a:p>
          <a:p>
            <a:pPr marL="1543050" marR="0" lvl="3"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Light"/>
                <a:ea typeface="ＭＳ Ｐゴシック" panose="020B0600070205080204" pitchFamily="34" charset="-128"/>
                <a:cs typeface="+mn-cs"/>
              </a:rPr>
              <a:t>Continuing to see many grants close as we move to completion of major funding sources in FY20/21 (particularly MDTF, ACP-EU NDRR Program, Japan Program Phase 1 – others all close at once)  </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Calibri Light"/>
              <a:ea typeface="ＭＳ Ｐゴシック" panose="020B0600070205080204" pitchFamily="34"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kern="1200" dirty="0">
                <a:solidFill>
                  <a:schemeClr val="tx1"/>
                </a:solidFill>
                <a:effectLst/>
                <a:latin typeface="Calibri Light"/>
                <a:ea typeface="ＭＳ Ｐゴシック" panose="020B0600070205080204" pitchFamily="34" charset="-128"/>
                <a:cs typeface="+mn-cs"/>
              </a:rPr>
              <a:t>$95.3 M in new commitments -- $83.6M to 172 new grants</a:t>
            </a:r>
            <a:r>
              <a:rPr lang="en-US" sz="1200" kern="1200" dirty="0">
                <a:solidFill>
                  <a:schemeClr val="tx1"/>
                </a:solidFill>
                <a:effectLst/>
                <a:latin typeface="Calibri Light"/>
                <a:ea typeface="ＭＳ Ｐゴシック" panose="020B0600070205080204" pitchFamily="34" charset="-128"/>
                <a:cs typeface="+mn-cs"/>
              </a:rPr>
              <a:t> and $11.7M in additional funding to ongoing activities.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Light"/>
                <a:ea typeface="ＭＳ Ｐゴシック" panose="020B0600070205080204" pitchFamily="34" charset="-128"/>
                <a:cs typeface="+mn-cs"/>
              </a:rPr>
              <a:t>New funding: 83% Core Program / 17% Special Programs</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Light"/>
                <a:ea typeface="ＭＳ Ｐゴシック" panose="020B0600070205080204" pitchFamily="34" charset="-128"/>
                <a:cs typeface="+mn-cs"/>
              </a:rPr>
              <a:t>47% MDTF and related funds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Light"/>
                <a:ea typeface="ＭＳ Ｐゴシック" panose="020B0600070205080204" pitchFamily="34" charset="-128"/>
                <a:cs typeface="+mn-cs"/>
              </a:rPr>
              <a:t>Change from FY19: 37% increase new grant funding commitments (from $53M); 19% increase in new grants (from 139)</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kern="1200" dirty="0">
                <a:solidFill>
                  <a:schemeClr val="tx1"/>
                </a:solidFill>
                <a:effectLst/>
                <a:latin typeface="Calibri Light"/>
                <a:ea typeface="ＭＳ Ｐゴシック" panose="020B0600070205080204" pitchFamily="34" charset="-128"/>
                <a:cs typeface="+mn-cs"/>
              </a:rPr>
              <a:t>Why? </a:t>
            </a:r>
          </a:p>
          <a:p>
            <a:pPr marL="1543050" marR="0" lvl="3"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err="1">
                <a:solidFill>
                  <a:schemeClr val="tx1"/>
                </a:solidFill>
                <a:effectLst/>
                <a:latin typeface="Calibri Light"/>
                <a:ea typeface="ＭＳ Ｐゴシック" panose="020B0600070205080204" pitchFamily="34" charset="-128"/>
                <a:cs typeface="+mn-cs"/>
              </a:rPr>
              <a:t>GRiF</a:t>
            </a:r>
            <a:r>
              <a:rPr lang="en-US" sz="1200" kern="1200" dirty="0">
                <a:solidFill>
                  <a:schemeClr val="tx1"/>
                </a:solidFill>
                <a:effectLst/>
                <a:latin typeface="Calibri Light"/>
                <a:ea typeface="ＭＳ Ｐゴシック" panose="020B0600070205080204" pitchFamily="34" charset="-128"/>
                <a:cs typeface="+mn-cs"/>
              </a:rPr>
              <a:t> - accounts for $12.7M in new funding; primary reason why special programs so much bigger</a:t>
            </a:r>
          </a:p>
          <a:p>
            <a:pPr marL="1543050" marR="0" lvl="3"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Light"/>
                <a:ea typeface="ＭＳ Ｐゴシック" panose="020B0600070205080204" pitchFamily="34" charset="-128"/>
                <a:cs typeface="+mn-cs"/>
              </a:rPr>
              <a:t>ACP-EU Program - $13.3M in new funding / 25 grants vs $5.5M in FY18</a:t>
            </a:r>
          </a:p>
          <a:p>
            <a:pPr marL="1543050" marR="0" lvl="3"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Light"/>
                <a:ea typeface="ＭＳ Ｐゴシック" panose="020B0600070205080204" pitchFamily="34" charset="-128"/>
                <a:cs typeface="+mn-cs"/>
              </a:rPr>
              <a:t>22 JIT grants in FY19 vs 15 JIT in FY18 </a:t>
            </a:r>
          </a:p>
          <a:p>
            <a:pPr marL="1543050" marR="0" lvl="3"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Light"/>
                <a:ea typeface="ＭＳ Ｐゴシック" panose="020B0600070205080204" pitchFamily="34" charset="-128"/>
                <a:cs typeface="+mn-cs"/>
              </a:rPr>
              <a:t>New Caribbean SDTFs - $1.2M Canada-Caribbean (1 grant); $1M EU-Caribbean OCTs (1 grant) </a:t>
            </a:r>
          </a:p>
          <a:p>
            <a:pPr marL="1543050" marR="0" lvl="3"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Light"/>
                <a:ea typeface="ＭＳ Ｐゴシック" panose="020B0600070205080204" pitchFamily="34" charset="-128"/>
                <a:cs typeface="+mn-cs"/>
              </a:rPr>
              <a:t>USAID/ DFAT - $4.1M / 13 grants (smaller than average) – ADD SEPARATION vs $650k DFAT / 3 grants in FY18 &amp; $0 USAID (had just signed)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Light"/>
                <a:ea typeface="ＭＳ Ｐゴシック" panose="020B0600070205080204" pitchFamily="34" charset="-128"/>
                <a:cs typeface="+mn-cs"/>
              </a:rPr>
              <a:t>Avg new grant size $543k – core program avg size $490k / Special program avg size $1.25M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Calibri Light"/>
              <a:ea typeface="ＭＳ Ｐゴシック" panose="020B0600070205080204" pitchFamily="34"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ASTRIX: * Analysis is based on data for grants funded through GFDRR Core Programs. It does not include grants funded through Special Programs or just-in-time grants.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highlight>
                <a:srgbClr val="FFFF00"/>
              </a:highlight>
              <a:latin typeface="Calibri Light"/>
              <a:ea typeface="ＭＳ Ｐゴシック" panose="020B0600070205080204" pitchFamily="34"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highlight>
                  <a:srgbClr val="FFFF00"/>
                </a:highlight>
                <a:latin typeface="Calibri Light"/>
                <a:ea typeface="ＭＳ Ｐゴシック" panose="020B0600070205080204" pitchFamily="34" charset="-128"/>
                <a:cs typeface="+mn-cs"/>
              </a:rPr>
              <a:t>About 75% </a:t>
            </a:r>
            <a:r>
              <a:rPr lang="en-US" sz="1200" kern="1200" dirty="0">
                <a:solidFill>
                  <a:schemeClr val="tx1"/>
                </a:solidFill>
                <a:effectLst/>
                <a:latin typeface="Calibri Light"/>
                <a:ea typeface="ＭＳ Ｐゴシック" panose="020B0600070205080204" pitchFamily="34" charset="-128"/>
                <a:cs typeface="+mn-cs"/>
              </a:rPr>
              <a:t>of the program is country-specific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Calibri Light"/>
              <a:ea typeface="ＭＳ Ｐゴシック" panose="020B060007020508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Calibri Light"/>
              <a:ea typeface="ＭＳ Ｐゴシック" panose="020B0600070205080204" pitchFamily="34" charset="-128"/>
              <a:cs typeface="+mn-cs"/>
            </a:endParaRPr>
          </a:p>
          <a:p>
            <a:r>
              <a:rPr lang="en-US" b="1" dirty="0"/>
              <a:t>Implementing partners: </a:t>
            </a:r>
            <a:r>
              <a:rPr lang="en-US" dirty="0"/>
              <a:t>Primarily within SD VPU but increasingly working with different/new sectors; </a:t>
            </a:r>
          </a:p>
          <a:p>
            <a:r>
              <a:rPr lang="en-US" dirty="0"/>
              <a:t>	New grants implemented by 13 GPs/global themes (includes GFDRR) -- </a:t>
            </a:r>
            <a:r>
              <a:rPr lang="en-US" b="0" dirty="0"/>
              <a:t>GPURL, FCI, TDD, WAT, ENV, SPL, FCV, CLC, HNP, MTI, AGR, ENR + GFDRR</a:t>
            </a:r>
            <a:endParaRPr lang="en-US" b="1" dirty="0"/>
          </a:p>
          <a:p>
            <a:r>
              <a:rPr lang="en-US" b="0" dirty="0"/>
              <a:t>	75% GPURL, 9% GFDRR, 7% FCI, 8% all others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Calibri Light"/>
              <a:ea typeface="ＭＳ Ｐゴシック" panose="020B0600070205080204" pitchFamily="34" charset="-128"/>
              <a:cs typeface="+mn-cs"/>
            </a:endParaRPr>
          </a:p>
          <a:p>
            <a:pPr marL="171450" indent="-171450">
              <a:buFont typeface="Arial" panose="020B0604020202020204" pitchFamily="34" charset="0"/>
              <a:buChar char="•"/>
            </a:pPr>
            <a:r>
              <a:rPr lang="en-US" dirty="0">
                <a:highlight>
                  <a:srgbClr val="FFFF00"/>
                </a:highlight>
              </a:rPr>
              <a:t>The breath and depth of engagement varies per country: in about 1/3 of countries grants are small and are initiating TA or policy work; about 1/3 have a diversified portfolio with activities spread in several areas of work; and about 1/3 of the countries are included as part of global or regional grants.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Cutting the portfolio data in different ways helps inform decision-making about future directions, including on our next strategy </a:t>
            </a:r>
          </a:p>
          <a:p>
            <a:pPr marL="628650" lvl="1" indent="-171450">
              <a:buFont typeface="Arial" panose="020B0604020202020204" pitchFamily="34" charset="0"/>
              <a:buChar char="•"/>
            </a:pPr>
            <a:r>
              <a:rPr lang="en-US" dirty="0"/>
              <a:t>which are the areas we should/could go deeper</a:t>
            </a:r>
          </a:p>
          <a:p>
            <a:pPr marL="628650" lvl="1" indent="-171450">
              <a:buFont typeface="Arial" panose="020B0604020202020204" pitchFamily="34" charset="0"/>
              <a:buChar char="•"/>
            </a:pPr>
            <a:r>
              <a:rPr lang="en-US" dirty="0"/>
              <a:t>where it makes sense to be broad even if some of the work is small and run the risk of appearing fragmented</a:t>
            </a:r>
          </a:p>
          <a:p>
            <a:pPr eaLnBrk="1" hangingPunct="1"/>
            <a:endParaRPr lang="en-US" altLang="en-US" dirty="0">
              <a:latin typeface="Calibri Light" panose="020F0302020204030204" pitchFamily="34" charset="0"/>
            </a:endParaRPr>
          </a:p>
          <a:p>
            <a:pPr eaLnBrk="1" hangingPunct="1"/>
            <a:endParaRPr lang="en-US" altLang="en-US" dirty="0">
              <a:latin typeface="Calibri Light" panose="020F0302020204030204" pitchFamily="34" charset="0"/>
            </a:endParaRPr>
          </a:p>
        </p:txBody>
      </p:sp>
      <p:sp>
        <p:nvSpPr>
          <p:cNvPr id="35843" name="Slide Number Placeholder 3">
            <a:extLst>
              <a:ext uri="{FF2B5EF4-FFF2-40B4-BE49-F238E27FC236}">
                <a16:creationId xmlns:a16="http://schemas.microsoft.com/office/drawing/2014/main" id="{2CA06A1F-71A7-F144-9FD9-95E07D8EAE4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472E43EF-9644-3840-A530-82EFF14E7249}" type="slidenum">
              <a:rPr kumimoji="0" lang="en-US" altLang="en-US" sz="1200" b="0" i="0" u="none" strike="noStrike" kern="1200" cap="none" spc="0" normalizeH="0" baseline="0" noProof="0" smtClean="0">
                <a:ln>
                  <a:noFill/>
                </a:ln>
                <a:solidFill>
                  <a:prstClr val="black"/>
                </a:solidFill>
                <a:effectLst/>
                <a:uLnTx/>
                <a:uFillTx/>
                <a:latin typeface="Calibri Light" panose="020F03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prstClr val="black"/>
              </a:solidFill>
              <a:effectLst/>
              <a:uLnTx/>
              <a:uFillTx/>
              <a:latin typeface="Calibri Light" panose="020F0302020204030204" pitchFamily="34" charset="0"/>
              <a:ea typeface="+mn-ea"/>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a:extLst>
              <a:ext uri="{FF2B5EF4-FFF2-40B4-BE49-F238E27FC236}">
                <a16:creationId xmlns:a16="http://schemas.microsoft.com/office/drawing/2014/main" id="{160E731D-9503-F647-812E-E326C183ACA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4D4342AA-4827-E747-AB7D-F0D12EB26DE6}"/>
              </a:ext>
            </a:extLst>
          </p:cNvPr>
          <p:cNvSpPr>
            <a:spLocks noGrp="1"/>
          </p:cNvSpPr>
          <p:nvPr>
            <p:ph type="body" idx="1"/>
          </p:nvPr>
        </p:nvSpPr>
        <p:spPr/>
        <p:txBody>
          <a:bodyPr/>
          <a:lstStyle/>
          <a:p>
            <a:pPr defTabSz="914400" eaLnBrk="1" fontAlgn="auto" hangingPunct="1">
              <a:spcBef>
                <a:spcPts val="0"/>
              </a:spcBef>
              <a:spcAft>
                <a:spcPts val="0"/>
              </a:spcAft>
              <a:defRPr/>
            </a:pPr>
            <a:endParaRPr lang="en-US" dirty="0"/>
          </a:p>
          <a:p>
            <a:pPr marL="171450" indent="-171450" defTabSz="914400" eaLnBrk="1" fontAlgn="auto" hangingPunct="1">
              <a:spcBef>
                <a:spcPts val="0"/>
              </a:spcBef>
              <a:spcAft>
                <a:spcPts val="0"/>
              </a:spcAft>
              <a:buFont typeface="Arial" panose="020B0604020202020204" pitchFamily="34" charset="0"/>
              <a:buChar char="•"/>
              <a:defRPr/>
            </a:pPr>
            <a:r>
              <a:rPr lang="en-US" dirty="0"/>
              <a:t>You will see this figure in the Annual Report – only is based on grants funded by the core program (so NOT </a:t>
            </a:r>
            <a:r>
              <a:rPr lang="en-US" dirty="0" err="1"/>
              <a:t>GRiF</a:t>
            </a:r>
            <a:r>
              <a:rPr lang="en-US" dirty="0"/>
              <a:t>, CRP, CREWS, CCRP)</a:t>
            </a:r>
          </a:p>
          <a:p>
            <a:pPr marL="171450" indent="-171450" defTabSz="914400" eaLnBrk="1" fontAlgn="auto" hangingPunct="1">
              <a:spcBef>
                <a:spcPts val="0"/>
              </a:spcBef>
              <a:spcAft>
                <a:spcPts val="0"/>
              </a:spcAft>
              <a:buFont typeface="Arial" panose="020B0604020202020204" pitchFamily="34" charset="0"/>
              <a:buChar char="•"/>
              <a:defRPr/>
            </a:pP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Most grants address more than one hazards – why total adds up to more than 100%</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87% of funding (81% of grants) address flooding -- includes urban, coastal, river flooding]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76% of funding (70% of grants) address geohazards – includes earthquakes, landslides, tsunami, volcano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Variations in hazards addressed by region based on risk/demand – will see icons for top 3 hazards address/region on regions slide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Examples of what’s included in the “other hazards” category: liquefaction, radiological contamination, saltwater intrusion, debris flow risk, sea-level rise, pandemics, avalanches, </a:t>
            </a:r>
            <a:r>
              <a:rPr lang="en-US" dirty="0" err="1"/>
              <a:t>dzud</a:t>
            </a:r>
            <a:r>
              <a:rPr lang="en-US" dirty="0"/>
              <a:t>, poor air quality, urban fire, sand storms </a:t>
            </a:r>
          </a:p>
          <a:p>
            <a:pPr marL="171450" indent="-171450" defTabSz="914400" eaLnBrk="1" fontAlgn="auto" hangingPunct="1">
              <a:spcBef>
                <a:spcPts val="0"/>
              </a:spcBef>
              <a:spcAft>
                <a:spcPts val="0"/>
              </a:spcAft>
              <a:buFont typeface="Arial" panose="020B0604020202020204" pitchFamily="34" charset="0"/>
              <a:buChar char="•"/>
              <a:defRPr/>
            </a:pPr>
            <a:endParaRPr lang="en-US" b="1" dirty="0"/>
          </a:p>
          <a:p>
            <a:pPr defTabSz="456407" eaLnBrk="1" hangingPunct="1">
              <a:defRPr/>
            </a:pPr>
            <a:endParaRPr lang="en-US" dirty="0"/>
          </a:p>
        </p:txBody>
      </p:sp>
      <p:sp>
        <p:nvSpPr>
          <p:cNvPr id="34819" name="Slide Number Placeholder 3">
            <a:extLst>
              <a:ext uri="{FF2B5EF4-FFF2-40B4-BE49-F238E27FC236}">
                <a16:creationId xmlns:a16="http://schemas.microsoft.com/office/drawing/2014/main" id="{DEDAA050-26ED-F849-BD04-CDF0EE8CC31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2F2AE76C-61F7-7D43-8C81-88B788E51A14}" type="slidenum">
              <a:rPr kumimoji="0" lang="en-US" altLang="en-US" sz="1200" b="0" i="0" u="none" strike="noStrike" kern="1200" cap="none" spc="0" normalizeH="0" baseline="0" noProof="0" smtClean="0">
                <a:ln>
                  <a:noFill/>
                </a:ln>
                <a:solidFill>
                  <a:prstClr val="black"/>
                </a:solidFill>
                <a:effectLst/>
                <a:uLnTx/>
                <a:uFillTx/>
                <a:latin typeface="Calibri Light" panose="020F03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a:ln>
                <a:noFill/>
              </a:ln>
              <a:solidFill>
                <a:prstClr val="black"/>
              </a:solidFill>
              <a:effectLst/>
              <a:uLnTx/>
              <a:uFillTx/>
              <a:latin typeface="Calibri Light" panose="020F0302020204030204" pitchFamily="34"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a:extLst>
              <a:ext uri="{FF2B5EF4-FFF2-40B4-BE49-F238E27FC236}">
                <a16:creationId xmlns:a16="http://schemas.microsoft.com/office/drawing/2014/main" id="{6E975F33-2535-5645-8EF4-B69F85C7635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0" name="Notes Placeholder 2">
            <a:extLst>
              <a:ext uri="{FF2B5EF4-FFF2-40B4-BE49-F238E27FC236}">
                <a16:creationId xmlns:a16="http://schemas.microsoft.com/office/drawing/2014/main" id="{FFB26CEE-E34D-0648-B2B9-19BCD429489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dirty="0">
              <a:latin typeface="Calibri Light" panose="020F0302020204030204" pitchFamily="34" charset="0"/>
            </a:endParaRPr>
          </a:p>
          <a:p>
            <a:pPr eaLnBrk="1" hangingPunct="1"/>
            <a:r>
              <a:rPr lang="en-US" altLang="en-US" b="1" dirty="0">
                <a:latin typeface="Calibri Light" panose="020F0302020204030204" pitchFamily="34" charset="0"/>
              </a:rPr>
              <a:t>CRISTINA – CAN ADD IN TP ON SOCIAL</a:t>
            </a:r>
          </a:p>
          <a:p>
            <a:pPr eaLnBrk="1" hangingPunct="1"/>
            <a:endParaRPr lang="en-US" altLang="en-US" dirty="0">
              <a:latin typeface="Calibri Light" panose="020F0302020204030204" pitchFamily="34" charset="0"/>
            </a:endParaRPr>
          </a:p>
          <a:p>
            <a:pPr marL="171450" indent="-171450" eaLnBrk="1" hangingPunct="1">
              <a:buFont typeface="Arial" panose="020B0604020202020204" pitchFamily="34" charset="0"/>
              <a:buChar char="•"/>
            </a:pPr>
            <a:r>
              <a:rPr lang="en-US" altLang="en-US" dirty="0">
                <a:latin typeface="Calibri Light" panose="020F0302020204030204" pitchFamily="34" charset="0"/>
              </a:rPr>
              <a:t>This slide shows the contributions of our active portfolio – core program funded – to each area of engagement. </a:t>
            </a:r>
          </a:p>
          <a:p>
            <a:pPr marL="171450" marR="0" lvl="0" indent="-171450" algn="l" defTabSz="455613"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altLang="en-US" dirty="0" err="1">
                <a:latin typeface="Calibri Light" panose="020F0302020204030204" pitchFamily="34" charset="0"/>
              </a:rPr>
              <a:t>AoE</a:t>
            </a:r>
            <a:r>
              <a:rPr lang="en-US" altLang="en-US" dirty="0">
                <a:latin typeface="Calibri Light" panose="020F0302020204030204" pitchFamily="34" charset="0"/>
              </a:rPr>
              <a:t> background: established in FY18-21 strategy </a:t>
            </a:r>
          </a:p>
          <a:p>
            <a:pPr marL="171450" indent="-171450" eaLnBrk="1" hangingPunct="1">
              <a:buFont typeface="Arial" panose="020B0604020202020204" pitchFamily="34" charset="0"/>
              <a:buChar char="•"/>
            </a:pPr>
            <a:endParaRPr lang="en-US" altLang="en-US" dirty="0">
              <a:latin typeface="Calibri Light" panose="020F0302020204030204" pitchFamily="34" charset="0"/>
            </a:endParaRPr>
          </a:p>
          <a:p>
            <a:pPr marL="171450" marR="0" lvl="0" indent="-171450" algn="l" defTabSz="455613"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altLang="en-US" dirty="0">
                <a:latin typeface="Calibri Light" panose="020F0302020204030204" pitchFamily="34" charset="0"/>
              </a:rPr>
              <a:t>Shows both by % of grants and % of funding </a:t>
            </a:r>
          </a:p>
          <a:p>
            <a:pPr marL="171450" marR="0" lvl="0" indent="-171450" algn="l" defTabSz="455613"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altLang="en-US" dirty="0">
              <a:latin typeface="Calibri Light" panose="020F0302020204030204" pitchFamily="34" charset="0"/>
            </a:endParaRPr>
          </a:p>
          <a:p>
            <a:pPr marL="171450" indent="-171450" eaLnBrk="1" hangingPunct="1">
              <a:buFont typeface="Arial" panose="020B0604020202020204" pitchFamily="34" charset="0"/>
              <a:buChar char="•"/>
            </a:pPr>
            <a:r>
              <a:rPr lang="en-US" altLang="en-US" dirty="0">
                <a:latin typeface="Calibri Light" panose="020F0302020204030204" pitchFamily="34" charset="0"/>
              </a:rPr>
              <a:t>Most grants contribute to more than one </a:t>
            </a:r>
            <a:r>
              <a:rPr lang="en-US" altLang="en-US" dirty="0" err="1">
                <a:latin typeface="Calibri Light" panose="020F0302020204030204" pitchFamily="34" charset="0"/>
              </a:rPr>
              <a:t>AoE</a:t>
            </a:r>
            <a:r>
              <a:rPr lang="en-US" altLang="en-US" dirty="0">
                <a:latin typeface="Calibri Light" panose="020F0302020204030204" pitchFamily="34" charset="0"/>
              </a:rPr>
              <a:t> – why numbers add up to more than 100% </a:t>
            </a:r>
          </a:p>
          <a:p>
            <a:pPr marL="171450" indent="-171450" eaLnBrk="1" hangingPunct="1">
              <a:buFont typeface="Arial" panose="020B0604020202020204" pitchFamily="34" charset="0"/>
              <a:buChar char="•"/>
            </a:pPr>
            <a:endParaRPr lang="en-US" altLang="en-US" dirty="0">
              <a:latin typeface="Calibri Light" panose="020F0302020204030204" pitchFamily="34" charset="0"/>
            </a:endParaRPr>
          </a:p>
          <a:p>
            <a:pPr marL="0" indent="0" eaLnBrk="1" hangingPunct="1">
              <a:buFont typeface="Arial" panose="020B0604020202020204" pitchFamily="34" charset="0"/>
              <a:buNone/>
            </a:pPr>
            <a:r>
              <a:rPr lang="en-US" altLang="en-US" b="1" dirty="0">
                <a:latin typeface="Calibri Light" panose="020F0302020204030204" pitchFamily="34" charset="0"/>
              </a:rPr>
              <a:t>Highlights</a:t>
            </a:r>
            <a:r>
              <a:rPr lang="en-US" altLang="en-US" dirty="0">
                <a:latin typeface="Calibri Light" panose="020F0302020204030204" pitchFamily="34" charset="0"/>
              </a:rPr>
              <a:t>:</a:t>
            </a:r>
          </a:p>
          <a:p>
            <a:pPr marL="171450" lvl="0" indent="-171450">
              <a:buFont typeface="Arial" panose="020B0604020202020204" pitchFamily="34" charset="0"/>
              <a:buChar char="•"/>
            </a:pPr>
            <a:r>
              <a:rPr lang="en-US" sz="1200" b="1" kern="1200" dirty="0">
                <a:solidFill>
                  <a:schemeClr val="tx1"/>
                </a:solidFill>
                <a:effectLst/>
                <a:latin typeface="Calibri Light"/>
                <a:ea typeface="ＭＳ Ｐゴシック" panose="020B0600070205080204" pitchFamily="34" charset="-128"/>
                <a:cs typeface="+mn-cs"/>
              </a:rPr>
              <a:t>Risk Info:</a:t>
            </a:r>
            <a:r>
              <a:rPr lang="en-US" sz="1200" kern="1200" dirty="0">
                <a:solidFill>
                  <a:schemeClr val="tx1"/>
                </a:solidFill>
                <a:effectLst/>
                <a:latin typeface="Calibri Light"/>
                <a:ea typeface="ＭＳ Ｐゴシック" panose="020B0600070205080204" pitchFamily="34" charset="-128"/>
                <a:cs typeface="+mn-cs"/>
              </a:rPr>
              <a:t> AFR greatest % of grants/funding contributing to promoting open access to information (49% grants / 62% funding); followed by SAR</a:t>
            </a:r>
          </a:p>
          <a:p>
            <a:pPr marL="0" lvl="0" indent="0">
              <a:buFont typeface="Arial" panose="020B0604020202020204" pitchFamily="34" charset="0"/>
              <a:buNone/>
            </a:pPr>
            <a:endParaRPr lang="en-US" sz="1200" kern="1200" dirty="0">
              <a:solidFill>
                <a:schemeClr val="tx1"/>
              </a:solidFill>
              <a:effectLst/>
              <a:latin typeface="Calibri Light"/>
              <a:ea typeface="ＭＳ Ｐゴシック" panose="020B0600070205080204" pitchFamily="34" charset="-128"/>
              <a:cs typeface="+mn-cs"/>
            </a:endParaRPr>
          </a:p>
          <a:p>
            <a:pPr marL="171450" lvl="0" indent="-171450">
              <a:buFont typeface="Arial" panose="020B0604020202020204" pitchFamily="34" charset="0"/>
              <a:buChar char="•"/>
            </a:pPr>
            <a:r>
              <a:rPr lang="en-US" sz="1200" b="1" kern="1200" dirty="0">
                <a:solidFill>
                  <a:schemeClr val="tx1"/>
                </a:solidFill>
                <a:effectLst/>
                <a:latin typeface="Calibri Light"/>
                <a:ea typeface="ＭＳ Ｐゴシック" panose="020B0600070205080204" pitchFamily="34" charset="-128"/>
                <a:cs typeface="+mn-cs"/>
              </a:rPr>
              <a:t>Resilient infrastructure:</a:t>
            </a:r>
            <a:r>
              <a:rPr lang="en-US" sz="1200" kern="1200" dirty="0">
                <a:solidFill>
                  <a:schemeClr val="tx1"/>
                </a:solidFill>
                <a:effectLst/>
                <a:latin typeface="Calibri Light"/>
                <a:ea typeface="ＭＳ Ｐゴシック" panose="020B0600070205080204" pitchFamily="34" charset="-128"/>
                <a:cs typeface="+mn-cs"/>
              </a:rPr>
              <a:t> EAP greatest % of grants/funding contributing to promoting resilient infrastructure (71% grants / 74% funding); followed by MNA</a:t>
            </a:r>
          </a:p>
          <a:p>
            <a:pPr marL="0" lvl="0" indent="0">
              <a:buFont typeface="Arial" panose="020B0604020202020204" pitchFamily="34" charset="0"/>
              <a:buNone/>
            </a:pPr>
            <a:endParaRPr lang="en-US" sz="1200" kern="1200" dirty="0">
              <a:solidFill>
                <a:schemeClr val="tx1"/>
              </a:solidFill>
              <a:effectLst/>
              <a:latin typeface="Calibri Light"/>
              <a:ea typeface="ＭＳ Ｐゴシック" panose="020B0600070205080204" pitchFamily="34" charset="-128"/>
              <a:cs typeface="+mn-cs"/>
            </a:endParaRPr>
          </a:p>
          <a:p>
            <a:pPr marL="171450" lvl="0" indent="-171450">
              <a:buFont typeface="Arial" panose="020B0604020202020204" pitchFamily="34" charset="0"/>
              <a:buChar char="•"/>
            </a:pPr>
            <a:r>
              <a:rPr lang="en-US" sz="1200" b="1" kern="1200" dirty="0">
                <a:solidFill>
                  <a:schemeClr val="tx1"/>
                </a:solidFill>
                <a:effectLst/>
                <a:latin typeface="Calibri Light"/>
                <a:ea typeface="ＭＳ Ｐゴシック" panose="020B0600070205080204" pitchFamily="34" charset="-128"/>
                <a:cs typeface="+mn-cs"/>
              </a:rPr>
              <a:t>City resilience: </a:t>
            </a:r>
            <a:r>
              <a:rPr lang="en-US" sz="1200" kern="1200" dirty="0">
                <a:solidFill>
                  <a:schemeClr val="tx1"/>
                </a:solidFill>
                <a:effectLst/>
                <a:latin typeface="Calibri Light"/>
                <a:ea typeface="ＭＳ Ｐゴシック" panose="020B0600070205080204" pitchFamily="34" charset="-128"/>
                <a:cs typeface="+mn-cs"/>
              </a:rPr>
              <a:t>MNA greatest % of grants/funding contributing to scaling up city resilience (53% grants / 52% funding); followed by LCR </a:t>
            </a:r>
          </a:p>
          <a:p>
            <a:pPr marL="0" lvl="0" indent="0">
              <a:buFont typeface="Arial" panose="020B0604020202020204" pitchFamily="34" charset="0"/>
              <a:buNone/>
            </a:pPr>
            <a:endParaRPr lang="en-US" sz="1200" kern="1200" dirty="0">
              <a:solidFill>
                <a:schemeClr val="tx1"/>
              </a:solidFill>
              <a:effectLst/>
              <a:latin typeface="Calibri Light"/>
              <a:ea typeface="ＭＳ Ｐゴシック" panose="020B0600070205080204" pitchFamily="34" charset="-128"/>
              <a:cs typeface="+mn-cs"/>
            </a:endParaRPr>
          </a:p>
          <a:p>
            <a:pPr marL="171450" lvl="0" indent="-171450">
              <a:buFont typeface="Arial" panose="020B0604020202020204" pitchFamily="34" charset="0"/>
              <a:buChar char="•"/>
            </a:pPr>
            <a:r>
              <a:rPr lang="en-US" sz="1200" b="1" kern="1200" dirty="0">
                <a:solidFill>
                  <a:schemeClr val="tx1"/>
                </a:solidFill>
                <a:effectLst/>
                <a:latin typeface="Calibri Light"/>
                <a:ea typeface="ＭＳ Ｐゴシック" panose="020B0600070205080204" pitchFamily="34" charset="-128"/>
                <a:cs typeface="+mn-cs"/>
              </a:rPr>
              <a:t>Hydromet:</a:t>
            </a:r>
            <a:r>
              <a:rPr lang="en-US" sz="1200" kern="1200" dirty="0">
                <a:solidFill>
                  <a:schemeClr val="tx1"/>
                </a:solidFill>
                <a:effectLst/>
                <a:latin typeface="Calibri Light"/>
                <a:ea typeface="ＭＳ Ｐゴシック" panose="020B0600070205080204" pitchFamily="34" charset="-128"/>
                <a:cs typeface="+mn-cs"/>
              </a:rPr>
              <a:t> ECA greatest % of grants/funding contributing to strengthening hydromet services (29% of grants / 51% of funding – this is because there are a few large regional hydromet grants); followed by EAP / SAR</a:t>
            </a:r>
          </a:p>
          <a:p>
            <a:pPr marL="0" lvl="0" indent="0">
              <a:buFont typeface="Arial" panose="020B0604020202020204" pitchFamily="34" charset="0"/>
              <a:buNone/>
            </a:pPr>
            <a:endParaRPr lang="en-US" sz="1200" kern="1200" dirty="0">
              <a:solidFill>
                <a:schemeClr val="tx1"/>
              </a:solidFill>
              <a:effectLst/>
              <a:latin typeface="Calibri Light"/>
              <a:ea typeface="ＭＳ Ｐゴシック" panose="020B0600070205080204" pitchFamily="34" charset="-128"/>
              <a:cs typeface="+mn-cs"/>
            </a:endParaRPr>
          </a:p>
          <a:p>
            <a:pPr marL="171450" lvl="0" indent="-171450">
              <a:buFont typeface="Arial" panose="020B0604020202020204" pitchFamily="34" charset="0"/>
              <a:buChar char="•"/>
            </a:pPr>
            <a:r>
              <a:rPr lang="en-US" sz="1200" b="1" kern="1200" dirty="0">
                <a:solidFill>
                  <a:schemeClr val="tx1"/>
                </a:solidFill>
                <a:effectLst/>
                <a:latin typeface="Calibri Light"/>
                <a:ea typeface="ＭＳ Ｐゴシック" panose="020B0600070205080204" pitchFamily="34" charset="-128"/>
                <a:cs typeface="+mn-cs"/>
              </a:rPr>
              <a:t>Financial protection:</a:t>
            </a:r>
            <a:r>
              <a:rPr lang="en-US" sz="1200" kern="1200" dirty="0">
                <a:solidFill>
                  <a:schemeClr val="tx1"/>
                </a:solidFill>
                <a:effectLst/>
                <a:latin typeface="Calibri Light"/>
                <a:ea typeface="ＭＳ Ｐゴシック" panose="020B0600070205080204" pitchFamily="34" charset="-128"/>
                <a:cs typeface="+mn-cs"/>
              </a:rPr>
              <a:t> EAP greatest % of grants/funding contributing to deepening financial protection (20% of grants / 35% of funding); followed by AFR</a:t>
            </a:r>
          </a:p>
          <a:p>
            <a:pPr marL="627063" lvl="1" indent="-171450">
              <a:buFont typeface="Arial" panose="020B0604020202020204" pitchFamily="34" charset="0"/>
              <a:buChar char="•"/>
            </a:pPr>
            <a:r>
              <a:rPr lang="en-US" sz="1200" b="1" kern="1200" dirty="0">
                <a:solidFill>
                  <a:schemeClr val="tx1"/>
                </a:solidFill>
                <a:effectLst/>
                <a:latin typeface="Calibri Light"/>
                <a:ea typeface="ＭＳ Ｐゴシック" panose="020B0600070205080204" pitchFamily="34" charset="-128"/>
                <a:cs typeface="+mn-cs"/>
              </a:rPr>
              <a:t>NOTE:</a:t>
            </a:r>
            <a:r>
              <a:rPr lang="en-US" sz="1200" kern="1200" dirty="0">
                <a:solidFill>
                  <a:schemeClr val="tx1"/>
                </a:solidFill>
                <a:effectLst/>
                <a:latin typeface="Calibri Light"/>
                <a:ea typeface="ＭＳ Ｐゴシック" panose="020B0600070205080204" pitchFamily="34" charset="-128"/>
                <a:cs typeface="+mn-cs"/>
              </a:rPr>
              <a:t> this doesn’t include </a:t>
            </a:r>
            <a:r>
              <a:rPr lang="en-US" sz="1200" kern="1200" dirty="0" err="1">
                <a:solidFill>
                  <a:schemeClr val="tx1"/>
                </a:solidFill>
                <a:effectLst/>
                <a:latin typeface="Calibri Light"/>
                <a:ea typeface="ＭＳ Ｐゴシック" panose="020B0600070205080204" pitchFamily="34" charset="-128"/>
                <a:cs typeface="+mn-cs"/>
              </a:rPr>
              <a:t>GRiF</a:t>
            </a:r>
            <a:r>
              <a:rPr lang="en-US" sz="1200" kern="1200" dirty="0">
                <a:solidFill>
                  <a:schemeClr val="tx1"/>
                </a:solidFill>
                <a:effectLst/>
                <a:latin typeface="Calibri Light"/>
                <a:ea typeface="ＭＳ Ｐゴシック" panose="020B0600070205080204" pitchFamily="34" charset="-128"/>
                <a:cs typeface="+mn-cs"/>
              </a:rPr>
              <a:t> or global grants </a:t>
            </a:r>
          </a:p>
          <a:p>
            <a:pPr marL="455613" lvl="1" indent="0">
              <a:buFont typeface="Arial" panose="020B0604020202020204" pitchFamily="34" charset="0"/>
              <a:buNone/>
            </a:pPr>
            <a:endParaRPr lang="en-US" sz="1200" kern="1200" dirty="0">
              <a:solidFill>
                <a:schemeClr val="tx1"/>
              </a:solidFill>
              <a:effectLst/>
              <a:latin typeface="Calibri Light"/>
              <a:ea typeface="ＭＳ Ｐゴシック" panose="020B0600070205080204" pitchFamily="34" charset="-128"/>
              <a:cs typeface="+mn-cs"/>
            </a:endParaRPr>
          </a:p>
          <a:p>
            <a:pPr marL="171450" lvl="0" indent="-171450">
              <a:buFont typeface="Arial" panose="020B0604020202020204" pitchFamily="34" charset="0"/>
              <a:buChar char="•"/>
            </a:pPr>
            <a:r>
              <a:rPr lang="en-US" sz="1200" b="1" kern="1200" dirty="0">
                <a:solidFill>
                  <a:schemeClr val="tx1"/>
                </a:solidFill>
                <a:effectLst/>
                <a:latin typeface="Calibri Light"/>
                <a:ea typeface="ＭＳ Ｐゴシック" panose="020B0600070205080204" pitchFamily="34" charset="-128"/>
                <a:cs typeface="+mn-cs"/>
              </a:rPr>
              <a:t>Community resilience:</a:t>
            </a:r>
            <a:r>
              <a:rPr lang="en-US" sz="1200" kern="1200" dirty="0">
                <a:solidFill>
                  <a:schemeClr val="tx1"/>
                </a:solidFill>
                <a:effectLst/>
                <a:latin typeface="Calibri Light"/>
                <a:ea typeface="ＭＳ Ｐゴシック" panose="020B0600070205080204" pitchFamily="34" charset="-128"/>
                <a:cs typeface="+mn-cs"/>
              </a:rPr>
              <a:t> AFR greatest % of grants/funding contributing to building resilience at community level (51% grants / 66% funding); followed by EAP</a:t>
            </a:r>
          </a:p>
          <a:p>
            <a:pPr marL="0" lvl="0" indent="0">
              <a:buFont typeface="Arial" panose="020B0604020202020204" pitchFamily="34" charset="0"/>
              <a:buNone/>
            </a:pPr>
            <a:endParaRPr lang="en-US" sz="1200" kern="1200" dirty="0">
              <a:solidFill>
                <a:schemeClr val="tx1"/>
              </a:solidFill>
              <a:effectLst/>
              <a:latin typeface="Calibri Light"/>
              <a:ea typeface="ＭＳ Ｐゴシック" panose="020B0600070205080204" pitchFamily="34" charset="-128"/>
              <a:cs typeface="+mn-cs"/>
            </a:endParaRPr>
          </a:p>
          <a:p>
            <a:pPr marL="171450" lvl="0" indent="-171450">
              <a:buFont typeface="Arial" panose="020B0604020202020204" pitchFamily="34" charset="0"/>
              <a:buChar char="•"/>
            </a:pPr>
            <a:r>
              <a:rPr lang="en-US" sz="1200" b="1" kern="1200" dirty="0">
                <a:solidFill>
                  <a:schemeClr val="tx1"/>
                </a:solidFill>
                <a:effectLst/>
                <a:latin typeface="Calibri Light"/>
                <a:ea typeface="ＭＳ Ｐゴシック" panose="020B0600070205080204" pitchFamily="34" charset="-128"/>
                <a:cs typeface="+mn-cs"/>
              </a:rPr>
              <a:t>RCC:</a:t>
            </a:r>
            <a:r>
              <a:rPr lang="en-US" sz="1200" kern="1200" dirty="0">
                <a:solidFill>
                  <a:schemeClr val="tx1"/>
                </a:solidFill>
                <a:effectLst/>
                <a:latin typeface="Calibri Light"/>
                <a:ea typeface="ＭＳ Ｐゴシック" panose="020B0600070205080204" pitchFamily="34" charset="-128"/>
                <a:cs typeface="+mn-cs"/>
              </a:rPr>
              <a:t> AFR greatest % of grants/funding contributing to deepen engagements in resilience to climate change (68% of grants / 83% of funding);  followed by SAR </a:t>
            </a:r>
          </a:p>
          <a:p>
            <a:pPr marL="0" lvl="0" indent="0">
              <a:buFont typeface="Arial" panose="020B0604020202020204" pitchFamily="34" charset="0"/>
              <a:buNone/>
            </a:pPr>
            <a:endParaRPr lang="en-US" sz="1200" kern="1200" dirty="0">
              <a:solidFill>
                <a:schemeClr val="tx1"/>
              </a:solidFill>
              <a:effectLst/>
              <a:latin typeface="Calibri Light"/>
              <a:ea typeface="ＭＳ Ｐゴシック" panose="020B0600070205080204" pitchFamily="34" charset="-128"/>
              <a:cs typeface="+mn-cs"/>
            </a:endParaRPr>
          </a:p>
          <a:p>
            <a:pPr marL="171450" lvl="0" indent="-171450">
              <a:buFont typeface="Arial" panose="020B0604020202020204" pitchFamily="34" charset="0"/>
              <a:buChar char="•"/>
            </a:pPr>
            <a:r>
              <a:rPr lang="en-US" sz="1200" b="1" kern="1200" dirty="0">
                <a:solidFill>
                  <a:schemeClr val="tx1"/>
                </a:solidFill>
                <a:effectLst/>
                <a:latin typeface="Calibri Light"/>
                <a:ea typeface="ＭＳ Ｐゴシック" panose="020B0600070205080204" pitchFamily="34" charset="-128"/>
                <a:cs typeface="+mn-cs"/>
              </a:rPr>
              <a:t>Resilient Recovery:</a:t>
            </a:r>
            <a:r>
              <a:rPr lang="en-US" sz="1200" kern="1200" dirty="0">
                <a:solidFill>
                  <a:schemeClr val="tx1"/>
                </a:solidFill>
                <a:effectLst/>
                <a:latin typeface="Calibri Light"/>
                <a:ea typeface="ＭＳ Ｐゴシック" panose="020B0600070205080204" pitchFamily="34" charset="-128"/>
                <a:cs typeface="+mn-cs"/>
              </a:rPr>
              <a:t> MNA greatest % of grants/funding contributing to enabling resilient recovery (47% of grants / 43% of funding); followed by EAP</a:t>
            </a:r>
          </a:p>
          <a:p>
            <a:pPr marL="171450" indent="-171450" eaLnBrk="1" hangingPunct="1">
              <a:buFont typeface="Arial" panose="020B0604020202020204" pitchFamily="34" charset="0"/>
              <a:buChar char="•"/>
            </a:pPr>
            <a:endParaRPr lang="en-US" altLang="en-US" dirty="0">
              <a:latin typeface="Calibri Light" panose="020F0302020204030204" pitchFamily="34" charset="0"/>
            </a:endParaRPr>
          </a:p>
          <a:p>
            <a:pPr marL="171450" indent="-171450" eaLnBrk="1" hangingPunct="1">
              <a:buFont typeface="Arial" panose="020B0604020202020204" pitchFamily="34" charset="0"/>
              <a:buChar char="•"/>
            </a:pPr>
            <a:endParaRPr lang="en-US" altLang="en-US" dirty="0">
              <a:latin typeface="Calibri Light" panose="020F0302020204030204" pitchFamily="34" charset="0"/>
            </a:endParaRPr>
          </a:p>
        </p:txBody>
      </p:sp>
      <p:sp>
        <p:nvSpPr>
          <p:cNvPr id="37891" name="Slide Number Placeholder 3">
            <a:extLst>
              <a:ext uri="{FF2B5EF4-FFF2-40B4-BE49-F238E27FC236}">
                <a16:creationId xmlns:a16="http://schemas.microsoft.com/office/drawing/2014/main" id="{322DC1C3-3B31-3F4D-B7B9-51B1A698761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76836DA0-DCA6-3941-92BA-BA2F72892542}" type="slidenum">
              <a:rPr kumimoji="0" lang="en-US" altLang="en-US" sz="1200" b="0" i="0" u="none" strike="noStrike" kern="1200" cap="none" spc="0" normalizeH="0" baseline="0" noProof="0" smtClean="0">
                <a:ln>
                  <a:noFill/>
                </a:ln>
                <a:solidFill>
                  <a:prstClr val="black"/>
                </a:solidFill>
                <a:effectLst/>
                <a:uLnTx/>
                <a:uFillTx/>
                <a:latin typeface="Calibri Light" panose="020F03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a:ln>
                <a:noFill/>
              </a:ln>
              <a:solidFill>
                <a:prstClr val="black"/>
              </a:solidFill>
              <a:effectLst/>
              <a:uLnTx/>
              <a:uFillTx/>
              <a:latin typeface="Calibri Light" panose="020F0302020204030204" pitchFamily="34" charset="0"/>
              <a:ea typeface="+mn-ea"/>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a:extLst>
              <a:ext uri="{FF2B5EF4-FFF2-40B4-BE49-F238E27FC236}">
                <a16:creationId xmlns:a16="http://schemas.microsoft.com/office/drawing/2014/main" id="{562A5FBE-A469-D542-B3C4-4EFCF3A0B57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87C108FC-4D06-124D-8D43-2BCA589A183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Turning now to regional overview, I’d like to run through a high-level view of FY19’s activities, focusing on some of the key numbers and results.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The annual report has information about major outcomes.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Total active portfolio </a:t>
            </a:r>
            <a:r>
              <a:rPr lang="en-US" b="0" dirty="0"/>
              <a:t>in Africa is $77M (78 grants).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Compared to FY18: 23% increase in active funding / 6% decrease in active grants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$23.6M in 38 new grants (includes JIT).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Compared to FY18: 62% increase in new funding / 16% increase in new grants.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Why so much larger? $6m+ in </a:t>
            </a:r>
            <a:r>
              <a:rPr lang="en-US" b="0" dirty="0" err="1"/>
              <a:t>GRiF</a:t>
            </a:r>
            <a:r>
              <a:rPr lang="en-US" b="0" dirty="0"/>
              <a:t> grants; FY18 AFR new portfolio smaller than typical – FY17 $19.6M new funding vs $9M in FY18</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There is a continued tendency to work across borders. Over a third at regional level</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note: these include the RECS funded by ACP-EU and the ADRF program grants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Africa is the fastest-urbanizing continent. It also has long exposed coastline, many river mouths and populous coastal settlements.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Regional profile: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Top hazards addressed </a:t>
            </a:r>
            <a:r>
              <a:rPr lang="en-US" dirty="0"/>
              <a:t>(by % of core program funding): urban flooding, coastal flooding, water scarcity</a:t>
            </a:r>
            <a:r>
              <a:rPr lang="en-US" b="1" dirty="0"/>
              <a:t>; </a:t>
            </a:r>
            <a:r>
              <a:rPr lang="en-US" b="0" dirty="0"/>
              <a:t>88% of grants of core program funding addresses flooding</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NOTE: doesn’t include </a:t>
            </a:r>
            <a:r>
              <a:rPr lang="en-US" dirty="0" err="1"/>
              <a:t>GRiF</a:t>
            </a:r>
            <a:r>
              <a:rPr lang="en-US" dirty="0"/>
              <a:t>/Special Program grants; most grants address more than one hazard</a:t>
            </a:r>
          </a:p>
          <a:p>
            <a:pPr marL="628650" lvl="1" indent="-171450">
              <a:buFont typeface="Arial" panose="020B0604020202020204" pitchFamily="34" charset="0"/>
              <a:buChar char="•"/>
            </a:pPr>
            <a:r>
              <a:rPr lang="en-US" b="1" dirty="0"/>
              <a:t>Top areas of engagement contributed </a:t>
            </a:r>
            <a:r>
              <a:rPr lang="en-US" dirty="0"/>
              <a:t>(as % of core program funding): risk information (62%), community resilience (66%), RCC (41%) </a:t>
            </a:r>
          </a:p>
          <a:p>
            <a:pPr marL="628650" lvl="1" indent="-171450">
              <a:buFont typeface="Arial" panose="020B0604020202020204" pitchFamily="34" charset="0"/>
              <a:buChar char="•"/>
            </a:pPr>
            <a:r>
              <a:rPr lang="en-US" dirty="0"/>
              <a:t>NOTE: doesn’t include </a:t>
            </a:r>
            <a:r>
              <a:rPr lang="en-US" dirty="0" err="1"/>
              <a:t>GRiF</a:t>
            </a:r>
            <a:r>
              <a:rPr lang="en-US" dirty="0"/>
              <a:t>/Special Program grants; nearly all grants contribute to more than one area of engagement</a:t>
            </a:r>
          </a:p>
          <a:p>
            <a:pPr marL="628650" lvl="1" indent="-171450">
              <a:buFont typeface="Arial" panose="020B0604020202020204" pitchFamily="34" charset="0"/>
              <a:buChar char="•"/>
            </a:pPr>
            <a:endParaRPr lang="en-US" dirty="0"/>
          </a:p>
          <a:p>
            <a:pPr marL="171450" indent="-171450">
              <a:buFontTx/>
              <a:buChar char="-"/>
            </a:pPr>
            <a:r>
              <a:rPr lang="en-US" b="1" dirty="0"/>
              <a:t>FY19 Highlights</a:t>
            </a:r>
          </a:p>
          <a:p>
            <a:pPr marL="628650" lvl="1" indent="-171450">
              <a:buFontTx/>
              <a:buChar char="-"/>
            </a:pPr>
            <a:r>
              <a:rPr lang="en-US" b="1" dirty="0"/>
              <a:t>Mozambique </a:t>
            </a:r>
            <a:r>
              <a:rPr lang="en-US" b="0" dirty="0"/>
              <a:t>work</a:t>
            </a:r>
          </a:p>
          <a:p>
            <a:pPr marL="628650" lvl="1" indent="-171450">
              <a:buFontTx/>
              <a:buChar char="-"/>
            </a:pPr>
            <a:r>
              <a:rPr lang="en-US" b="1" dirty="0"/>
              <a:t>Zimbabwe </a:t>
            </a:r>
            <a:r>
              <a:rPr lang="en-US" b="0" dirty="0"/>
              <a:t>– extremely small MDTF grant ($40k) focused on improving citizen engagement in local service delivery and disaster response. </a:t>
            </a:r>
          </a:p>
          <a:p>
            <a:pPr marL="1085850" lvl="2" indent="-171450">
              <a:buFontTx/>
              <a:buChar char="-"/>
            </a:pPr>
            <a:r>
              <a:rPr lang="en-US" b="0" dirty="0"/>
              <a:t>In FY19, it funded case studies and national survey of 2400 households – served as input into </a:t>
            </a:r>
            <a:r>
              <a:rPr lang="en-US" sz="1200" b="0" i="0" kern="1200" dirty="0">
                <a:solidFill>
                  <a:schemeClr val="tx1"/>
                </a:solidFill>
                <a:effectLst/>
                <a:latin typeface="Calibri Light"/>
                <a:ea typeface="ＭＳ Ｐゴシック" panose="020B0600070205080204" pitchFamily="34" charset="-128"/>
                <a:cs typeface="+mn-cs"/>
              </a:rPr>
              <a:t>Joint Needs Assessment for Zimbabwe conducted by the WB, the African Development Bank, and UN. </a:t>
            </a:r>
          </a:p>
          <a:p>
            <a:pPr marL="1085850" lvl="2" indent="-171450">
              <a:buFontTx/>
              <a:buChar char="-"/>
            </a:pPr>
            <a:r>
              <a:rPr lang="en-US" sz="1200" b="0" i="0" kern="1200" dirty="0">
                <a:solidFill>
                  <a:schemeClr val="tx1"/>
                </a:solidFill>
                <a:effectLst/>
                <a:latin typeface="Calibri Light"/>
                <a:ea typeface="ＭＳ Ｐゴシック" panose="020B0600070205080204" pitchFamily="34" charset="-128"/>
                <a:cs typeface="+mn-cs"/>
              </a:rPr>
              <a:t>Through this work, inputs on citizen engagement were provided to inform preparation/design of the </a:t>
            </a:r>
            <a:r>
              <a:rPr lang="en-US" sz="1200" b="1" i="0" kern="1200" dirty="0">
                <a:solidFill>
                  <a:schemeClr val="tx1"/>
                </a:solidFill>
                <a:effectLst/>
                <a:latin typeface="Calibri Light"/>
                <a:ea typeface="ＭＳ Ｐゴシック" panose="020B0600070205080204" pitchFamily="34" charset="-128"/>
                <a:cs typeface="+mn-cs"/>
              </a:rPr>
              <a:t>$72 million</a:t>
            </a:r>
            <a:r>
              <a:rPr lang="en-US" sz="1200" b="0" i="0" kern="1200" dirty="0">
                <a:solidFill>
                  <a:schemeClr val="tx1"/>
                </a:solidFill>
                <a:effectLst/>
                <a:latin typeface="Calibri Light"/>
                <a:ea typeface="ＭＳ Ｐゴシック" panose="020B0600070205080204" pitchFamily="34" charset="-128"/>
                <a:cs typeface="+mn-cs"/>
              </a:rPr>
              <a:t> IDA-funded Zimbabwe </a:t>
            </a:r>
            <a:r>
              <a:rPr lang="en-US" sz="1200" b="0" i="0" kern="1200" dirty="0" err="1">
                <a:solidFill>
                  <a:schemeClr val="tx1"/>
                </a:solidFill>
                <a:effectLst/>
                <a:latin typeface="Calibri Light"/>
                <a:ea typeface="ＭＳ Ｐゴシック" panose="020B0600070205080204" pitchFamily="34" charset="-128"/>
                <a:cs typeface="+mn-cs"/>
              </a:rPr>
              <a:t>Idai</a:t>
            </a:r>
            <a:r>
              <a:rPr lang="en-US" sz="1200" b="0" i="0" kern="1200" dirty="0">
                <a:solidFill>
                  <a:schemeClr val="tx1"/>
                </a:solidFill>
                <a:effectLst/>
                <a:latin typeface="Calibri Light"/>
                <a:ea typeface="ＭＳ Ｐゴシック" panose="020B0600070205080204" pitchFamily="34" charset="-128"/>
                <a:cs typeface="+mn-cs"/>
              </a:rPr>
              <a:t> Recovery Project following the cyclone</a:t>
            </a:r>
            <a:endParaRPr lang="en-US" b="0" dirty="0"/>
          </a:p>
          <a:p>
            <a:pPr defTabSz="456407" eaLnBrk="1" hangingPunct="1">
              <a:defRPr/>
            </a:pPr>
            <a:endParaRPr lang="en-US" b="1" dirty="0"/>
          </a:p>
          <a:p>
            <a:pPr marL="171450" indent="-171450" defTabSz="456407" eaLnBrk="1" hangingPunct="1">
              <a:buFontTx/>
              <a:buChar char="-"/>
              <a:defRPr/>
            </a:pPr>
            <a:endParaRPr lang="en-US" b="1" dirty="0"/>
          </a:p>
        </p:txBody>
      </p:sp>
      <p:sp>
        <p:nvSpPr>
          <p:cNvPr id="38915" name="Slide Number Placeholder 3">
            <a:extLst>
              <a:ext uri="{FF2B5EF4-FFF2-40B4-BE49-F238E27FC236}">
                <a16:creationId xmlns:a16="http://schemas.microsoft.com/office/drawing/2014/main" id="{BDFD6B92-387E-144C-AFC3-47D4FE2E7FE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1C45AD3D-3D92-314A-8B98-7DC2E3B603CA}" type="slidenum">
              <a:rPr kumimoji="0" lang="en-US" altLang="en-US" sz="1200" b="0" i="0" u="none" strike="noStrike" kern="1200" cap="none" spc="0" normalizeH="0" baseline="0" noProof="0" smtClean="0">
                <a:ln>
                  <a:noFill/>
                </a:ln>
                <a:solidFill>
                  <a:prstClr val="black"/>
                </a:solidFill>
                <a:effectLst/>
                <a:uLnTx/>
                <a:uFillTx/>
                <a:latin typeface="Calibri Light" panose="020F03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9</a:t>
            </a:fld>
            <a:endParaRPr kumimoji="0" lang="en-US" altLang="en-US" sz="1200" b="0" i="0" u="none" strike="noStrike" kern="1200" cap="none" spc="0" normalizeH="0" baseline="0" noProof="0">
              <a:ln>
                <a:noFill/>
              </a:ln>
              <a:solidFill>
                <a:prstClr val="black"/>
              </a:solidFill>
              <a:effectLst/>
              <a:uLnTx/>
              <a:uFillTx/>
              <a:latin typeface="Calibri Light" panose="020F0302020204030204" pitchFamily="34" charset="0"/>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1AF7D-29A6-F843-BD6F-2D74F01C552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B7B2373-651C-6C40-A4D2-B8C01CEB084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C349B41-D15E-E74B-9E65-B7EDBB4AC739}"/>
              </a:ext>
            </a:extLst>
          </p:cNvPr>
          <p:cNvSpPr>
            <a:spLocks noGrp="1"/>
          </p:cNvSpPr>
          <p:nvPr>
            <p:ph type="dt" sz="half" idx="10"/>
          </p:nvPr>
        </p:nvSpPr>
        <p:spPr/>
        <p:txBody>
          <a:bodyPr/>
          <a:lstStyle/>
          <a:p>
            <a:fld id="{583E9CFC-B555-FC47-871F-97C2EC8D00A2}" type="datetimeFigureOut">
              <a:rPr lang="en-US" smtClean="0"/>
              <a:t>12/3/2019</a:t>
            </a:fld>
            <a:endParaRPr lang="en-US"/>
          </a:p>
        </p:txBody>
      </p:sp>
      <p:sp>
        <p:nvSpPr>
          <p:cNvPr id="5" name="Footer Placeholder 4">
            <a:extLst>
              <a:ext uri="{FF2B5EF4-FFF2-40B4-BE49-F238E27FC236}">
                <a16:creationId xmlns:a16="http://schemas.microsoft.com/office/drawing/2014/main" id="{BF0C356A-B61E-7B4A-BB3E-196AF7C602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D153A2-0622-9B4B-AACC-FC8BD4F614C3}"/>
              </a:ext>
            </a:extLst>
          </p:cNvPr>
          <p:cNvSpPr>
            <a:spLocks noGrp="1"/>
          </p:cNvSpPr>
          <p:nvPr>
            <p:ph type="sldNum" sz="quarter" idx="12"/>
          </p:nvPr>
        </p:nvSpPr>
        <p:spPr/>
        <p:txBody>
          <a:bodyPr/>
          <a:lstStyle/>
          <a:p>
            <a:fld id="{7C9A6BA6-842B-9F4B-A657-04D46763B0DF}" type="slidenum">
              <a:rPr lang="en-US" smtClean="0"/>
              <a:t>‹#›</a:t>
            </a:fld>
            <a:endParaRPr lang="en-US"/>
          </a:p>
        </p:txBody>
      </p:sp>
    </p:spTree>
    <p:extLst>
      <p:ext uri="{BB962C8B-B14F-4D97-AF65-F5344CB8AC3E}">
        <p14:creationId xmlns:p14="http://schemas.microsoft.com/office/powerpoint/2010/main" val="24605352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1ACF2-7BE3-384D-B1E7-16DE2BE752B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B74F77F-17B2-6448-A0FD-552146782A4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7C9FDE-FD57-6B43-93C4-F05E478C495B}"/>
              </a:ext>
            </a:extLst>
          </p:cNvPr>
          <p:cNvSpPr>
            <a:spLocks noGrp="1"/>
          </p:cNvSpPr>
          <p:nvPr>
            <p:ph type="dt" sz="half" idx="10"/>
          </p:nvPr>
        </p:nvSpPr>
        <p:spPr/>
        <p:txBody>
          <a:bodyPr/>
          <a:lstStyle/>
          <a:p>
            <a:fld id="{583E9CFC-B555-FC47-871F-97C2EC8D00A2}" type="datetimeFigureOut">
              <a:rPr lang="en-US" smtClean="0"/>
              <a:t>12/3/2019</a:t>
            </a:fld>
            <a:endParaRPr lang="en-US"/>
          </a:p>
        </p:txBody>
      </p:sp>
      <p:sp>
        <p:nvSpPr>
          <p:cNvPr id="5" name="Footer Placeholder 4">
            <a:extLst>
              <a:ext uri="{FF2B5EF4-FFF2-40B4-BE49-F238E27FC236}">
                <a16:creationId xmlns:a16="http://schemas.microsoft.com/office/drawing/2014/main" id="{4FED420B-3650-0744-8688-C0880AD8BA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002569-35EA-DB4F-A245-42DEF8DBDA1B}"/>
              </a:ext>
            </a:extLst>
          </p:cNvPr>
          <p:cNvSpPr>
            <a:spLocks noGrp="1"/>
          </p:cNvSpPr>
          <p:nvPr>
            <p:ph type="sldNum" sz="quarter" idx="12"/>
          </p:nvPr>
        </p:nvSpPr>
        <p:spPr/>
        <p:txBody>
          <a:bodyPr/>
          <a:lstStyle/>
          <a:p>
            <a:fld id="{7C9A6BA6-842B-9F4B-A657-04D46763B0DF}" type="slidenum">
              <a:rPr lang="en-US" smtClean="0"/>
              <a:t>‹#›</a:t>
            </a:fld>
            <a:endParaRPr lang="en-US"/>
          </a:p>
        </p:txBody>
      </p:sp>
    </p:spTree>
    <p:extLst>
      <p:ext uri="{BB962C8B-B14F-4D97-AF65-F5344CB8AC3E}">
        <p14:creationId xmlns:p14="http://schemas.microsoft.com/office/powerpoint/2010/main" val="5444232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0636AB-2050-8D44-BDAE-A349F9F0799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9DF8AF4-94BE-314D-8FB8-63A38EBDE3C4}"/>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D04236-2918-E34D-A964-C1A41DAB368B}"/>
              </a:ext>
            </a:extLst>
          </p:cNvPr>
          <p:cNvSpPr>
            <a:spLocks noGrp="1"/>
          </p:cNvSpPr>
          <p:nvPr>
            <p:ph type="dt" sz="half" idx="10"/>
          </p:nvPr>
        </p:nvSpPr>
        <p:spPr/>
        <p:txBody>
          <a:bodyPr/>
          <a:lstStyle/>
          <a:p>
            <a:fld id="{583E9CFC-B555-FC47-871F-97C2EC8D00A2}" type="datetimeFigureOut">
              <a:rPr lang="en-US" smtClean="0"/>
              <a:t>12/3/2019</a:t>
            </a:fld>
            <a:endParaRPr lang="en-US"/>
          </a:p>
        </p:txBody>
      </p:sp>
      <p:sp>
        <p:nvSpPr>
          <p:cNvPr id="5" name="Footer Placeholder 4">
            <a:extLst>
              <a:ext uri="{FF2B5EF4-FFF2-40B4-BE49-F238E27FC236}">
                <a16:creationId xmlns:a16="http://schemas.microsoft.com/office/drawing/2014/main" id="{3B6E0C32-CFC2-924E-A56F-70389C4E7C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19C808-3A6F-9147-A1CB-F9D1BF766ADB}"/>
              </a:ext>
            </a:extLst>
          </p:cNvPr>
          <p:cNvSpPr>
            <a:spLocks noGrp="1"/>
          </p:cNvSpPr>
          <p:nvPr>
            <p:ph type="sldNum" sz="quarter" idx="12"/>
          </p:nvPr>
        </p:nvSpPr>
        <p:spPr/>
        <p:txBody>
          <a:bodyPr/>
          <a:lstStyle/>
          <a:p>
            <a:fld id="{7C9A6BA6-842B-9F4B-A657-04D46763B0DF}" type="slidenum">
              <a:rPr lang="en-US" smtClean="0"/>
              <a:t>‹#›</a:t>
            </a:fld>
            <a:endParaRPr lang="en-US"/>
          </a:p>
        </p:txBody>
      </p:sp>
    </p:spTree>
    <p:extLst>
      <p:ext uri="{BB962C8B-B14F-4D97-AF65-F5344CB8AC3E}">
        <p14:creationId xmlns:p14="http://schemas.microsoft.com/office/powerpoint/2010/main" val="2303739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0FD7E7AC-F42A-DD4C-9A77-6AE691B61FF2}"/>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9B760F9C-172A-BA47-9A99-2F9ED4E44520}"/>
              </a:ext>
            </a:extLst>
          </p:cNvPr>
          <p:cNvSpPr>
            <a:spLocks noGrp="1"/>
          </p:cNvSpPr>
          <p:nvPr>
            <p:ph type="ftr" sz="quarter" idx="11"/>
          </p:nvPr>
        </p:nvSpPr>
        <p:spPr>
          <a:xfrm>
            <a:off x="4186238" y="5153025"/>
            <a:ext cx="4114800" cy="365125"/>
          </a:xfrm>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E18ACE7-ECBC-2341-9A2E-FD1C00625B92}"/>
              </a:ext>
            </a:extLst>
          </p:cNvPr>
          <p:cNvSpPr>
            <a:spLocks noGrp="1"/>
          </p:cNvSpPr>
          <p:nvPr>
            <p:ph type="sldNum" sz="quarter" idx="12"/>
          </p:nvPr>
        </p:nvSpPr>
        <p:spPr>
          <a:xfrm>
            <a:off x="7226300" y="4598988"/>
            <a:ext cx="2743200" cy="365125"/>
          </a:xfrm>
          <a:prstGeom prst="rect">
            <a:avLst/>
          </a:prstGeom>
        </p:spPr>
        <p:txBody>
          <a:bodyPr/>
          <a:lstStyle>
            <a:lvl1pPr eaLnBrk="1" fontAlgn="auto" hangingPunct="1">
              <a:spcBef>
                <a:spcPts val="0"/>
              </a:spcBef>
              <a:spcAft>
                <a:spcPts val="0"/>
              </a:spcAft>
              <a:defRPr>
                <a:latin typeface="+mn-lt"/>
              </a:defRPr>
            </a:lvl1pPr>
          </a:lstStyle>
          <a:p>
            <a:pPr>
              <a:defRPr/>
            </a:pPr>
            <a:fld id="{7D9CE103-D70F-4041-B586-11845C102E37}" type="slidenum">
              <a:rPr lang="en-US" altLang="en-US"/>
              <a:pPr>
                <a:defRPr/>
              </a:pPr>
              <a:t>‹#›</a:t>
            </a:fld>
            <a:endParaRPr lang="en-US" altLang="en-US"/>
          </a:p>
        </p:txBody>
      </p:sp>
    </p:spTree>
    <p:extLst>
      <p:ext uri="{BB962C8B-B14F-4D97-AF65-F5344CB8AC3E}">
        <p14:creationId xmlns:p14="http://schemas.microsoft.com/office/powerpoint/2010/main" val="382041826"/>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C51CC29-13FC-C648-8DB1-EF0ED65D6E0A}"/>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BEBB74FF-579C-FC49-AB88-50936ECA96D2}"/>
              </a:ext>
            </a:extLst>
          </p:cNvPr>
          <p:cNvSpPr>
            <a:spLocks noGrp="1"/>
          </p:cNvSpPr>
          <p:nvPr>
            <p:ph type="ftr" sz="quarter" idx="11"/>
          </p:nvPr>
        </p:nvSpPr>
        <p:spPr>
          <a:xfrm>
            <a:off x="4186238" y="5153025"/>
            <a:ext cx="4114800" cy="365125"/>
          </a:xfrm>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20DBA83-38D7-FA4F-9825-849E2F41D35F}"/>
              </a:ext>
            </a:extLst>
          </p:cNvPr>
          <p:cNvSpPr>
            <a:spLocks noGrp="1"/>
          </p:cNvSpPr>
          <p:nvPr>
            <p:ph type="sldNum" sz="quarter" idx="12"/>
          </p:nvPr>
        </p:nvSpPr>
        <p:spPr>
          <a:xfrm>
            <a:off x="7226300" y="4598988"/>
            <a:ext cx="2743200" cy="365125"/>
          </a:xfrm>
          <a:prstGeom prst="rect">
            <a:avLst/>
          </a:prstGeom>
        </p:spPr>
        <p:txBody>
          <a:bodyPr/>
          <a:lstStyle>
            <a:lvl1pPr eaLnBrk="1" fontAlgn="auto" hangingPunct="1">
              <a:spcBef>
                <a:spcPts val="0"/>
              </a:spcBef>
              <a:spcAft>
                <a:spcPts val="0"/>
              </a:spcAft>
              <a:defRPr>
                <a:latin typeface="+mn-lt"/>
              </a:defRPr>
            </a:lvl1pPr>
          </a:lstStyle>
          <a:p>
            <a:pPr>
              <a:defRPr/>
            </a:pPr>
            <a:fld id="{DBF820AD-6BF4-024C-BF3D-A35052C973CE}" type="slidenum">
              <a:rPr lang="en-US" altLang="en-US"/>
              <a:pPr>
                <a:defRPr/>
              </a:pPr>
              <a:t>‹#›</a:t>
            </a:fld>
            <a:endParaRPr lang="en-US" altLang="en-US"/>
          </a:p>
        </p:txBody>
      </p:sp>
    </p:spTree>
    <p:extLst>
      <p:ext uri="{BB962C8B-B14F-4D97-AF65-F5344CB8AC3E}">
        <p14:creationId xmlns:p14="http://schemas.microsoft.com/office/powerpoint/2010/main" val="1599218299"/>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7027612-9CBE-DB4E-9560-E36BA72BCF59}"/>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2C9CEDC4-3FA2-ED4A-9FC0-8CAF2ECDEBCB}"/>
              </a:ext>
            </a:extLst>
          </p:cNvPr>
          <p:cNvSpPr>
            <a:spLocks noGrp="1"/>
          </p:cNvSpPr>
          <p:nvPr>
            <p:ph type="ftr" sz="quarter" idx="11"/>
          </p:nvPr>
        </p:nvSpPr>
        <p:spPr>
          <a:xfrm>
            <a:off x="4186238" y="5153025"/>
            <a:ext cx="4114800" cy="365125"/>
          </a:xfrm>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B5CD628-ABFC-1F43-8F4B-CC1458E0E93C}"/>
              </a:ext>
            </a:extLst>
          </p:cNvPr>
          <p:cNvSpPr>
            <a:spLocks noGrp="1"/>
          </p:cNvSpPr>
          <p:nvPr>
            <p:ph type="sldNum" sz="quarter" idx="12"/>
          </p:nvPr>
        </p:nvSpPr>
        <p:spPr>
          <a:xfrm>
            <a:off x="7226300" y="4598988"/>
            <a:ext cx="2743200" cy="365125"/>
          </a:xfrm>
          <a:prstGeom prst="rect">
            <a:avLst/>
          </a:prstGeom>
        </p:spPr>
        <p:txBody>
          <a:bodyPr/>
          <a:lstStyle>
            <a:lvl1pPr eaLnBrk="1" fontAlgn="auto" hangingPunct="1">
              <a:spcBef>
                <a:spcPts val="0"/>
              </a:spcBef>
              <a:spcAft>
                <a:spcPts val="0"/>
              </a:spcAft>
              <a:defRPr>
                <a:latin typeface="+mn-lt"/>
              </a:defRPr>
            </a:lvl1pPr>
          </a:lstStyle>
          <a:p>
            <a:pPr>
              <a:defRPr/>
            </a:pPr>
            <a:fld id="{CC15C1B2-E814-DE4B-B1FD-9DBB41D76B6F}" type="slidenum">
              <a:rPr lang="en-US" altLang="en-US"/>
              <a:pPr>
                <a:defRPr/>
              </a:pPr>
              <a:t>‹#›</a:t>
            </a:fld>
            <a:endParaRPr lang="en-US" altLang="en-US"/>
          </a:p>
        </p:txBody>
      </p:sp>
    </p:spTree>
    <p:extLst>
      <p:ext uri="{BB962C8B-B14F-4D97-AF65-F5344CB8AC3E}">
        <p14:creationId xmlns:p14="http://schemas.microsoft.com/office/powerpoint/2010/main" val="2415215620"/>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57C3D4A0-155C-3540-83DD-38BD7A487F96}"/>
              </a:ext>
            </a:extLst>
          </p:cNvPr>
          <p:cNvSpPr>
            <a:spLocks noGrp="1"/>
          </p:cNvSpPr>
          <p:nvPr>
            <p:ph type="dt" sz="half" idx="10"/>
          </p:nvPr>
        </p:nvSpPr>
        <p:spPr/>
        <p:txBody>
          <a:bodyPr/>
          <a:lstStyle>
            <a:lvl1pPr>
              <a:defRPr/>
            </a:lvl1pPr>
          </a:lstStyle>
          <a:p>
            <a:pPr>
              <a:defRPr/>
            </a:pPr>
            <a:endParaRPr lang="en-US"/>
          </a:p>
        </p:txBody>
      </p:sp>
      <p:sp>
        <p:nvSpPr>
          <p:cNvPr id="6" name="Footer Placeholder 5">
            <a:extLst>
              <a:ext uri="{FF2B5EF4-FFF2-40B4-BE49-F238E27FC236}">
                <a16:creationId xmlns:a16="http://schemas.microsoft.com/office/drawing/2014/main" id="{9508ADDE-21A9-E244-B023-593CB37CB77F}"/>
              </a:ext>
            </a:extLst>
          </p:cNvPr>
          <p:cNvSpPr>
            <a:spLocks noGrp="1"/>
          </p:cNvSpPr>
          <p:nvPr>
            <p:ph type="ftr" sz="quarter" idx="11"/>
          </p:nvPr>
        </p:nvSpPr>
        <p:spPr>
          <a:xfrm>
            <a:off x="4186238" y="5153025"/>
            <a:ext cx="4114800" cy="365125"/>
          </a:xfrm>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32495DED-49DF-E848-8A4E-A02EAA35BE3D}"/>
              </a:ext>
            </a:extLst>
          </p:cNvPr>
          <p:cNvSpPr>
            <a:spLocks noGrp="1"/>
          </p:cNvSpPr>
          <p:nvPr>
            <p:ph type="sldNum" sz="quarter" idx="12"/>
          </p:nvPr>
        </p:nvSpPr>
        <p:spPr>
          <a:xfrm>
            <a:off x="7226300" y="4598988"/>
            <a:ext cx="2743200" cy="365125"/>
          </a:xfrm>
          <a:prstGeom prst="rect">
            <a:avLst/>
          </a:prstGeom>
        </p:spPr>
        <p:txBody>
          <a:bodyPr/>
          <a:lstStyle>
            <a:lvl1pPr eaLnBrk="1" fontAlgn="auto" hangingPunct="1">
              <a:spcBef>
                <a:spcPts val="0"/>
              </a:spcBef>
              <a:spcAft>
                <a:spcPts val="0"/>
              </a:spcAft>
              <a:defRPr>
                <a:latin typeface="+mn-lt"/>
              </a:defRPr>
            </a:lvl1pPr>
          </a:lstStyle>
          <a:p>
            <a:pPr>
              <a:defRPr/>
            </a:pPr>
            <a:fld id="{73F62AF9-42E5-194E-9555-2F7404697F56}" type="slidenum">
              <a:rPr lang="en-US" altLang="en-US"/>
              <a:pPr>
                <a:defRPr/>
              </a:pPr>
              <a:t>‹#›</a:t>
            </a:fld>
            <a:endParaRPr lang="en-US" altLang="en-US"/>
          </a:p>
        </p:txBody>
      </p:sp>
    </p:spTree>
    <p:extLst>
      <p:ext uri="{BB962C8B-B14F-4D97-AF65-F5344CB8AC3E}">
        <p14:creationId xmlns:p14="http://schemas.microsoft.com/office/powerpoint/2010/main" val="764992830"/>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0528B82D-89A9-DE4C-90DD-BE1575E13D02}"/>
              </a:ext>
            </a:extLst>
          </p:cNvPr>
          <p:cNvSpPr>
            <a:spLocks noGrp="1"/>
          </p:cNvSpPr>
          <p:nvPr>
            <p:ph type="dt" sz="half" idx="10"/>
          </p:nvPr>
        </p:nvSpPr>
        <p:spPr/>
        <p:txBody>
          <a:bodyPr/>
          <a:lstStyle>
            <a:lvl1pPr>
              <a:defRPr/>
            </a:lvl1pPr>
          </a:lstStyle>
          <a:p>
            <a:pPr>
              <a:defRPr/>
            </a:pPr>
            <a:endParaRPr lang="en-US"/>
          </a:p>
        </p:txBody>
      </p:sp>
      <p:sp>
        <p:nvSpPr>
          <p:cNvPr id="8" name="Footer Placeholder 7">
            <a:extLst>
              <a:ext uri="{FF2B5EF4-FFF2-40B4-BE49-F238E27FC236}">
                <a16:creationId xmlns:a16="http://schemas.microsoft.com/office/drawing/2014/main" id="{85567635-3309-B94C-BEA5-19B2CFE0F6B0}"/>
              </a:ext>
            </a:extLst>
          </p:cNvPr>
          <p:cNvSpPr>
            <a:spLocks noGrp="1"/>
          </p:cNvSpPr>
          <p:nvPr>
            <p:ph type="ftr" sz="quarter" idx="11"/>
          </p:nvPr>
        </p:nvSpPr>
        <p:spPr>
          <a:xfrm>
            <a:off x="4186238" y="5153025"/>
            <a:ext cx="4114800" cy="365125"/>
          </a:xfrm>
        </p:spPr>
        <p:txBody>
          <a:bodyPr/>
          <a:lstStyle>
            <a:lvl1pPr>
              <a:defRPr/>
            </a:lvl1pPr>
          </a:lstStyle>
          <a:p>
            <a:pPr>
              <a:defRPr/>
            </a:pPr>
            <a:endParaRPr lang="en-US"/>
          </a:p>
        </p:txBody>
      </p:sp>
      <p:sp>
        <p:nvSpPr>
          <p:cNvPr id="9" name="Slide Number Placeholder 8">
            <a:extLst>
              <a:ext uri="{FF2B5EF4-FFF2-40B4-BE49-F238E27FC236}">
                <a16:creationId xmlns:a16="http://schemas.microsoft.com/office/drawing/2014/main" id="{08A8769F-F060-8245-B1F6-4DDE7ED5F298}"/>
              </a:ext>
            </a:extLst>
          </p:cNvPr>
          <p:cNvSpPr>
            <a:spLocks noGrp="1"/>
          </p:cNvSpPr>
          <p:nvPr>
            <p:ph type="sldNum" sz="quarter" idx="12"/>
          </p:nvPr>
        </p:nvSpPr>
        <p:spPr>
          <a:xfrm>
            <a:off x="7226300" y="4598988"/>
            <a:ext cx="2743200" cy="365125"/>
          </a:xfrm>
          <a:prstGeom prst="rect">
            <a:avLst/>
          </a:prstGeom>
        </p:spPr>
        <p:txBody>
          <a:bodyPr/>
          <a:lstStyle>
            <a:lvl1pPr eaLnBrk="1" fontAlgn="auto" hangingPunct="1">
              <a:spcBef>
                <a:spcPts val="0"/>
              </a:spcBef>
              <a:spcAft>
                <a:spcPts val="0"/>
              </a:spcAft>
              <a:defRPr>
                <a:latin typeface="+mn-lt"/>
              </a:defRPr>
            </a:lvl1pPr>
          </a:lstStyle>
          <a:p>
            <a:pPr>
              <a:defRPr/>
            </a:pPr>
            <a:fld id="{C131F77D-BBA6-BE4C-8204-46BE8AA687F8}" type="slidenum">
              <a:rPr lang="en-US" altLang="en-US"/>
              <a:pPr>
                <a:defRPr/>
              </a:pPr>
              <a:t>‹#›</a:t>
            </a:fld>
            <a:endParaRPr lang="en-US" altLang="en-US"/>
          </a:p>
        </p:txBody>
      </p:sp>
    </p:spTree>
    <p:extLst>
      <p:ext uri="{BB962C8B-B14F-4D97-AF65-F5344CB8AC3E}">
        <p14:creationId xmlns:p14="http://schemas.microsoft.com/office/powerpoint/2010/main" val="3710424032"/>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8C103F26-9FC0-D342-8F22-B964E0101B9D}"/>
              </a:ext>
            </a:extLst>
          </p:cNvPr>
          <p:cNvSpPr>
            <a:spLocks noGrp="1"/>
          </p:cNvSpPr>
          <p:nvPr>
            <p:ph type="dt" sz="half" idx="10"/>
          </p:nvPr>
        </p:nvSpPr>
        <p:spPr/>
        <p:txBody>
          <a:bodyPr/>
          <a:lstStyle>
            <a:lvl1pPr>
              <a:defRPr/>
            </a:lvl1pPr>
          </a:lstStyle>
          <a:p>
            <a:pPr>
              <a:defRPr/>
            </a:pPr>
            <a:endParaRPr lang="en-US"/>
          </a:p>
        </p:txBody>
      </p:sp>
      <p:sp>
        <p:nvSpPr>
          <p:cNvPr id="4" name="Footer Placeholder 3">
            <a:extLst>
              <a:ext uri="{FF2B5EF4-FFF2-40B4-BE49-F238E27FC236}">
                <a16:creationId xmlns:a16="http://schemas.microsoft.com/office/drawing/2014/main" id="{C7F9027C-7ADC-C848-B043-C86102CD8F64}"/>
              </a:ext>
            </a:extLst>
          </p:cNvPr>
          <p:cNvSpPr>
            <a:spLocks noGrp="1"/>
          </p:cNvSpPr>
          <p:nvPr>
            <p:ph type="ftr" sz="quarter" idx="11"/>
          </p:nvPr>
        </p:nvSpPr>
        <p:spPr>
          <a:xfrm>
            <a:off x="4186238" y="5153025"/>
            <a:ext cx="4114800" cy="365125"/>
          </a:xfrm>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B004BA4F-6A35-3A4B-88B9-69F8F3F3D210}"/>
              </a:ext>
            </a:extLst>
          </p:cNvPr>
          <p:cNvSpPr>
            <a:spLocks noGrp="1"/>
          </p:cNvSpPr>
          <p:nvPr>
            <p:ph type="sldNum" sz="quarter" idx="12"/>
          </p:nvPr>
        </p:nvSpPr>
        <p:spPr>
          <a:xfrm>
            <a:off x="7226300" y="4598988"/>
            <a:ext cx="2743200" cy="365125"/>
          </a:xfrm>
          <a:prstGeom prst="rect">
            <a:avLst/>
          </a:prstGeom>
        </p:spPr>
        <p:txBody>
          <a:bodyPr/>
          <a:lstStyle>
            <a:lvl1pPr eaLnBrk="1" fontAlgn="auto" hangingPunct="1">
              <a:spcBef>
                <a:spcPts val="0"/>
              </a:spcBef>
              <a:spcAft>
                <a:spcPts val="0"/>
              </a:spcAft>
              <a:defRPr>
                <a:latin typeface="+mn-lt"/>
              </a:defRPr>
            </a:lvl1pPr>
          </a:lstStyle>
          <a:p>
            <a:pPr>
              <a:defRPr/>
            </a:pPr>
            <a:fld id="{3F8DA498-456D-3040-9CE9-ED93E32539E0}" type="slidenum">
              <a:rPr lang="en-US" altLang="en-US"/>
              <a:pPr>
                <a:defRPr/>
              </a:pPr>
              <a:t>‹#›</a:t>
            </a:fld>
            <a:endParaRPr lang="en-US" altLang="en-US"/>
          </a:p>
        </p:txBody>
      </p:sp>
    </p:spTree>
    <p:extLst>
      <p:ext uri="{BB962C8B-B14F-4D97-AF65-F5344CB8AC3E}">
        <p14:creationId xmlns:p14="http://schemas.microsoft.com/office/powerpoint/2010/main" val="1072109127"/>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4BDECC9-64DA-AD4A-9855-F9735F29B136}"/>
              </a:ext>
            </a:extLst>
          </p:cNvPr>
          <p:cNvSpPr>
            <a:spLocks noGrp="1"/>
          </p:cNvSpPr>
          <p:nvPr>
            <p:ph type="dt" sz="half" idx="10"/>
          </p:nvPr>
        </p:nvSpPr>
        <p:spPr/>
        <p:txBody>
          <a:bodyPr/>
          <a:lstStyle>
            <a:lvl1pPr>
              <a:defRPr/>
            </a:lvl1pPr>
          </a:lstStyle>
          <a:p>
            <a:pPr>
              <a:defRPr/>
            </a:pPr>
            <a:endParaRPr lang="en-US"/>
          </a:p>
        </p:txBody>
      </p:sp>
      <p:sp>
        <p:nvSpPr>
          <p:cNvPr id="3" name="Footer Placeholder 2">
            <a:extLst>
              <a:ext uri="{FF2B5EF4-FFF2-40B4-BE49-F238E27FC236}">
                <a16:creationId xmlns:a16="http://schemas.microsoft.com/office/drawing/2014/main" id="{7C217B17-7CB5-C34E-A68C-FDA1EDDA716E}"/>
              </a:ext>
            </a:extLst>
          </p:cNvPr>
          <p:cNvSpPr>
            <a:spLocks noGrp="1"/>
          </p:cNvSpPr>
          <p:nvPr>
            <p:ph type="ftr" sz="quarter" idx="11"/>
          </p:nvPr>
        </p:nvSpPr>
        <p:spPr>
          <a:xfrm>
            <a:off x="4186238" y="5153025"/>
            <a:ext cx="4114800" cy="365125"/>
          </a:xfrm>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C51BA9E8-76CE-6944-8B26-856CB016F0BF}"/>
              </a:ext>
            </a:extLst>
          </p:cNvPr>
          <p:cNvSpPr>
            <a:spLocks noGrp="1"/>
          </p:cNvSpPr>
          <p:nvPr>
            <p:ph type="sldNum" sz="quarter" idx="12"/>
          </p:nvPr>
        </p:nvSpPr>
        <p:spPr>
          <a:xfrm>
            <a:off x="7226300" y="4598988"/>
            <a:ext cx="2743200" cy="365125"/>
          </a:xfrm>
          <a:prstGeom prst="rect">
            <a:avLst/>
          </a:prstGeom>
        </p:spPr>
        <p:txBody>
          <a:bodyPr/>
          <a:lstStyle>
            <a:lvl1pPr eaLnBrk="1" fontAlgn="auto" hangingPunct="1">
              <a:spcBef>
                <a:spcPts val="0"/>
              </a:spcBef>
              <a:spcAft>
                <a:spcPts val="0"/>
              </a:spcAft>
              <a:defRPr>
                <a:latin typeface="+mn-lt"/>
              </a:defRPr>
            </a:lvl1pPr>
          </a:lstStyle>
          <a:p>
            <a:pPr>
              <a:defRPr/>
            </a:pPr>
            <a:fld id="{BB0ED74F-7B31-1647-995F-9BA4F500E310}" type="slidenum">
              <a:rPr lang="en-US" altLang="en-US"/>
              <a:pPr>
                <a:defRPr/>
              </a:pPr>
              <a:t>‹#›</a:t>
            </a:fld>
            <a:endParaRPr lang="en-US" altLang="en-US"/>
          </a:p>
        </p:txBody>
      </p:sp>
    </p:spTree>
    <p:extLst>
      <p:ext uri="{BB962C8B-B14F-4D97-AF65-F5344CB8AC3E}">
        <p14:creationId xmlns:p14="http://schemas.microsoft.com/office/powerpoint/2010/main" val="1943831186"/>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EF5033D-C6AF-F24A-92C7-961F79C7283F}"/>
              </a:ext>
            </a:extLst>
          </p:cNvPr>
          <p:cNvSpPr>
            <a:spLocks noGrp="1"/>
          </p:cNvSpPr>
          <p:nvPr>
            <p:ph type="dt" sz="half" idx="10"/>
          </p:nvPr>
        </p:nvSpPr>
        <p:spPr/>
        <p:txBody>
          <a:bodyPr/>
          <a:lstStyle>
            <a:lvl1pPr>
              <a:defRPr/>
            </a:lvl1pPr>
          </a:lstStyle>
          <a:p>
            <a:pPr>
              <a:defRPr/>
            </a:pPr>
            <a:endParaRPr lang="en-US"/>
          </a:p>
        </p:txBody>
      </p:sp>
      <p:sp>
        <p:nvSpPr>
          <p:cNvPr id="6" name="Footer Placeholder 5">
            <a:extLst>
              <a:ext uri="{FF2B5EF4-FFF2-40B4-BE49-F238E27FC236}">
                <a16:creationId xmlns:a16="http://schemas.microsoft.com/office/drawing/2014/main" id="{4404AB18-CDA1-9540-A8FB-CC5CED574A02}"/>
              </a:ext>
            </a:extLst>
          </p:cNvPr>
          <p:cNvSpPr>
            <a:spLocks noGrp="1"/>
          </p:cNvSpPr>
          <p:nvPr>
            <p:ph type="ftr" sz="quarter" idx="11"/>
          </p:nvPr>
        </p:nvSpPr>
        <p:spPr>
          <a:xfrm>
            <a:off x="4186238" y="5153025"/>
            <a:ext cx="4114800" cy="365125"/>
          </a:xfrm>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851101B9-5907-A94C-8969-2FA37A40DD5A}"/>
              </a:ext>
            </a:extLst>
          </p:cNvPr>
          <p:cNvSpPr>
            <a:spLocks noGrp="1"/>
          </p:cNvSpPr>
          <p:nvPr>
            <p:ph type="sldNum" sz="quarter" idx="12"/>
          </p:nvPr>
        </p:nvSpPr>
        <p:spPr>
          <a:xfrm>
            <a:off x="7226300" y="4598988"/>
            <a:ext cx="2743200" cy="365125"/>
          </a:xfrm>
          <a:prstGeom prst="rect">
            <a:avLst/>
          </a:prstGeom>
        </p:spPr>
        <p:txBody>
          <a:bodyPr/>
          <a:lstStyle>
            <a:lvl1pPr eaLnBrk="1" fontAlgn="auto" hangingPunct="1">
              <a:spcBef>
                <a:spcPts val="0"/>
              </a:spcBef>
              <a:spcAft>
                <a:spcPts val="0"/>
              </a:spcAft>
              <a:defRPr>
                <a:latin typeface="+mn-lt"/>
              </a:defRPr>
            </a:lvl1pPr>
          </a:lstStyle>
          <a:p>
            <a:pPr>
              <a:defRPr/>
            </a:pPr>
            <a:fld id="{3BAB0B2C-BE4F-294A-BE1E-574EE0DE88E8}" type="slidenum">
              <a:rPr lang="en-US" altLang="en-US"/>
              <a:pPr>
                <a:defRPr/>
              </a:pPr>
              <a:t>‹#›</a:t>
            </a:fld>
            <a:endParaRPr lang="en-US" altLang="en-US"/>
          </a:p>
        </p:txBody>
      </p:sp>
    </p:spTree>
    <p:extLst>
      <p:ext uri="{BB962C8B-B14F-4D97-AF65-F5344CB8AC3E}">
        <p14:creationId xmlns:p14="http://schemas.microsoft.com/office/powerpoint/2010/main" val="3685770383"/>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1393E7-83A8-D341-9954-564F674B02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F8FEA45-68E3-7445-A5B7-70F896B6186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60DFE8-7D35-7C4D-A8F1-35C7E64ED5F1}"/>
              </a:ext>
            </a:extLst>
          </p:cNvPr>
          <p:cNvSpPr>
            <a:spLocks noGrp="1"/>
          </p:cNvSpPr>
          <p:nvPr>
            <p:ph type="dt" sz="half" idx="10"/>
          </p:nvPr>
        </p:nvSpPr>
        <p:spPr/>
        <p:txBody>
          <a:bodyPr/>
          <a:lstStyle/>
          <a:p>
            <a:fld id="{583E9CFC-B555-FC47-871F-97C2EC8D00A2}" type="datetimeFigureOut">
              <a:rPr lang="en-US" smtClean="0"/>
              <a:t>12/3/2019</a:t>
            </a:fld>
            <a:endParaRPr lang="en-US"/>
          </a:p>
        </p:txBody>
      </p:sp>
      <p:sp>
        <p:nvSpPr>
          <p:cNvPr id="5" name="Footer Placeholder 4">
            <a:extLst>
              <a:ext uri="{FF2B5EF4-FFF2-40B4-BE49-F238E27FC236}">
                <a16:creationId xmlns:a16="http://schemas.microsoft.com/office/drawing/2014/main" id="{01CFB53D-DBF9-E846-B166-BB5FD3F9AE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81CE88-2EC7-624C-B047-B9523F9FD5A1}"/>
              </a:ext>
            </a:extLst>
          </p:cNvPr>
          <p:cNvSpPr>
            <a:spLocks noGrp="1"/>
          </p:cNvSpPr>
          <p:nvPr>
            <p:ph type="sldNum" sz="quarter" idx="12"/>
          </p:nvPr>
        </p:nvSpPr>
        <p:spPr/>
        <p:txBody>
          <a:bodyPr/>
          <a:lstStyle/>
          <a:p>
            <a:fld id="{7C9A6BA6-842B-9F4B-A657-04D46763B0DF}" type="slidenum">
              <a:rPr lang="en-US" smtClean="0"/>
              <a:t>‹#›</a:t>
            </a:fld>
            <a:endParaRPr lang="en-US"/>
          </a:p>
        </p:txBody>
      </p:sp>
    </p:spTree>
    <p:extLst>
      <p:ext uri="{BB962C8B-B14F-4D97-AF65-F5344CB8AC3E}">
        <p14:creationId xmlns:p14="http://schemas.microsoft.com/office/powerpoint/2010/main" val="34238491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D2DF441-1A20-8144-8AD3-1917CDB7D590}"/>
              </a:ext>
            </a:extLst>
          </p:cNvPr>
          <p:cNvSpPr>
            <a:spLocks noGrp="1"/>
          </p:cNvSpPr>
          <p:nvPr>
            <p:ph type="dt" sz="half" idx="10"/>
          </p:nvPr>
        </p:nvSpPr>
        <p:spPr/>
        <p:txBody>
          <a:bodyPr/>
          <a:lstStyle>
            <a:lvl1pPr>
              <a:defRPr/>
            </a:lvl1pPr>
          </a:lstStyle>
          <a:p>
            <a:pPr>
              <a:defRPr/>
            </a:pPr>
            <a:endParaRPr lang="en-US"/>
          </a:p>
        </p:txBody>
      </p:sp>
      <p:sp>
        <p:nvSpPr>
          <p:cNvPr id="6" name="Footer Placeholder 5">
            <a:extLst>
              <a:ext uri="{FF2B5EF4-FFF2-40B4-BE49-F238E27FC236}">
                <a16:creationId xmlns:a16="http://schemas.microsoft.com/office/drawing/2014/main" id="{A24ADC49-A9BE-9348-8ABF-DBEBB3DADDB2}"/>
              </a:ext>
            </a:extLst>
          </p:cNvPr>
          <p:cNvSpPr>
            <a:spLocks noGrp="1"/>
          </p:cNvSpPr>
          <p:nvPr>
            <p:ph type="ftr" sz="quarter" idx="11"/>
          </p:nvPr>
        </p:nvSpPr>
        <p:spPr>
          <a:xfrm>
            <a:off x="4186238" y="5153025"/>
            <a:ext cx="4114800" cy="365125"/>
          </a:xfrm>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20ED3044-CEFA-384E-8E15-2FDF06AD642C}"/>
              </a:ext>
            </a:extLst>
          </p:cNvPr>
          <p:cNvSpPr>
            <a:spLocks noGrp="1"/>
          </p:cNvSpPr>
          <p:nvPr>
            <p:ph type="sldNum" sz="quarter" idx="12"/>
          </p:nvPr>
        </p:nvSpPr>
        <p:spPr>
          <a:xfrm>
            <a:off x="7226300" y="4598988"/>
            <a:ext cx="2743200" cy="365125"/>
          </a:xfrm>
          <a:prstGeom prst="rect">
            <a:avLst/>
          </a:prstGeom>
        </p:spPr>
        <p:txBody>
          <a:bodyPr/>
          <a:lstStyle>
            <a:lvl1pPr eaLnBrk="1" fontAlgn="auto" hangingPunct="1">
              <a:spcBef>
                <a:spcPts val="0"/>
              </a:spcBef>
              <a:spcAft>
                <a:spcPts val="0"/>
              </a:spcAft>
              <a:defRPr>
                <a:latin typeface="+mn-lt"/>
              </a:defRPr>
            </a:lvl1pPr>
          </a:lstStyle>
          <a:p>
            <a:pPr>
              <a:defRPr/>
            </a:pPr>
            <a:fld id="{23DF74F5-3A39-F846-A35E-082C332B5C61}" type="slidenum">
              <a:rPr lang="en-US" altLang="en-US"/>
              <a:pPr>
                <a:defRPr/>
              </a:pPr>
              <a:t>‹#›</a:t>
            </a:fld>
            <a:endParaRPr lang="en-US" altLang="en-US"/>
          </a:p>
        </p:txBody>
      </p:sp>
    </p:spTree>
    <p:extLst>
      <p:ext uri="{BB962C8B-B14F-4D97-AF65-F5344CB8AC3E}">
        <p14:creationId xmlns:p14="http://schemas.microsoft.com/office/powerpoint/2010/main" val="1182079748"/>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2EDC93F-0F32-E441-B398-1FAFDC3EE1C3}"/>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BDA1F823-2627-1649-9876-1F3290774D04}"/>
              </a:ext>
            </a:extLst>
          </p:cNvPr>
          <p:cNvSpPr>
            <a:spLocks noGrp="1"/>
          </p:cNvSpPr>
          <p:nvPr>
            <p:ph type="ftr" sz="quarter" idx="11"/>
          </p:nvPr>
        </p:nvSpPr>
        <p:spPr>
          <a:xfrm>
            <a:off x="4186238" y="5153025"/>
            <a:ext cx="4114800" cy="365125"/>
          </a:xfrm>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6A5C072-6B04-0E45-82D4-165FBCB6F7F7}"/>
              </a:ext>
            </a:extLst>
          </p:cNvPr>
          <p:cNvSpPr>
            <a:spLocks noGrp="1"/>
          </p:cNvSpPr>
          <p:nvPr>
            <p:ph type="sldNum" sz="quarter" idx="12"/>
          </p:nvPr>
        </p:nvSpPr>
        <p:spPr>
          <a:xfrm>
            <a:off x="7226300" y="4598988"/>
            <a:ext cx="2743200" cy="365125"/>
          </a:xfrm>
          <a:prstGeom prst="rect">
            <a:avLst/>
          </a:prstGeom>
        </p:spPr>
        <p:txBody>
          <a:bodyPr/>
          <a:lstStyle>
            <a:lvl1pPr eaLnBrk="1" fontAlgn="auto" hangingPunct="1">
              <a:spcBef>
                <a:spcPts val="0"/>
              </a:spcBef>
              <a:spcAft>
                <a:spcPts val="0"/>
              </a:spcAft>
              <a:defRPr>
                <a:latin typeface="+mn-lt"/>
              </a:defRPr>
            </a:lvl1pPr>
          </a:lstStyle>
          <a:p>
            <a:pPr>
              <a:defRPr/>
            </a:pPr>
            <a:fld id="{B532BF7A-47E0-E746-BEB3-6FB10AEBACC2}" type="slidenum">
              <a:rPr lang="en-US" altLang="en-US"/>
              <a:pPr>
                <a:defRPr/>
              </a:pPr>
              <a:t>‹#›</a:t>
            </a:fld>
            <a:endParaRPr lang="en-US" altLang="en-US"/>
          </a:p>
        </p:txBody>
      </p:sp>
    </p:spTree>
    <p:extLst>
      <p:ext uri="{BB962C8B-B14F-4D97-AF65-F5344CB8AC3E}">
        <p14:creationId xmlns:p14="http://schemas.microsoft.com/office/powerpoint/2010/main" val="1569138796"/>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BE8DDF09-0256-5548-B133-BE8FD7D45A7A}"/>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468F9138-BAAF-4C40-B4CF-ADABF7867551}"/>
              </a:ext>
            </a:extLst>
          </p:cNvPr>
          <p:cNvSpPr>
            <a:spLocks noGrp="1"/>
          </p:cNvSpPr>
          <p:nvPr>
            <p:ph type="ftr" sz="quarter" idx="11"/>
          </p:nvPr>
        </p:nvSpPr>
        <p:spPr>
          <a:xfrm>
            <a:off x="4186238" y="5153025"/>
            <a:ext cx="4114800" cy="365125"/>
          </a:xfrm>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D33F61D-468E-A04F-B890-163E90E450A0}"/>
              </a:ext>
            </a:extLst>
          </p:cNvPr>
          <p:cNvSpPr>
            <a:spLocks noGrp="1"/>
          </p:cNvSpPr>
          <p:nvPr>
            <p:ph type="sldNum" sz="quarter" idx="12"/>
          </p:nvPr>
        </p:nvSpPr>
        <p:spPr>
          <a:xfrm>
            <a:off x="7226300" y="4598988"/>
            <a:ext cx="2743200" cy="365125"/>
          </a:xfrm>
          <a:prstGeom prst="rect">
            <a:avLst/>
          </a:prstGeom>
        </p:spPr>
        <p:txBody>
          <a:bodyPr/>
          <a:lstStyle>
            <a:lvl1pPr eaLnBrk="1" fontAlgn="auto" hangingPunct="1">
              <a:spcBef>
                <a:spcPts val="0"/>
              </a:spcBef>
              <a:spcAft>
                <a:spcPts val="0"/>
              </a:spcAft>
              <a:defRPr>
                <a:latin typeface="+mn-lt"/>
              </a:defRPr>
            </a:lvl1pPr>
          </a:lstStyle>
          <a:p>
            <a:pPr>
              <a:defRPr/>
            </a:pPr>
            <a:fld id="{834204BB-16A6-5549-93EF-FE5DEAE17CAF}" type="slidenum">
              <a:rPr lang="en-US" altLang="en-US"/>
              <a:pPr>
                <a:defRPr/>
              </a:pPr>
              <a:t>‹#›</a:t>
            </a:fld>
            <a:endParaRPr lang="en-US" altLang="en-US"/>
          </a:p>
        </p:txBody>
      </p:sp>
    </p:spTree>
    <p:extLst>
      <p:ext uri="{BB962C8B-B14F-4D97-AF65-F5344CB8AC3E}">
        <p14:creationId xmlns:p14="http://schemas.microsoft.com/office/powerpoint/2010/main" val="617716169"/>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261482E-74F0-1942-B1CC-00436A251B64}"/>
              </a:ext>
            </a:extLst>
          </p:cNvPr>
          <p:cNvSpPr>
            <a:spLocks noGrp="1"/>
          </p:cNvSpPr>
          <p:nvPr>
            <p:ph type="pic" sz="quarter" idx="10"/>
          </p:nvPr>
        </p:nvSpPr>
        <p:spPr>
          <a:xfrm>
            <a:off x="261938" y="0"/>
            <a:ext cx="5975350" cy="6858000"/>
          </a:xfrm>
          <a:pattFill prst="pct50">
            <a:fgClr>
              <a:schemeClr val="accent1"/>
            </a:fgClr>
            <a:bgClr>
              <a:schemeClr val="bg1"/>
            </a:bgClr>
          </a:pattFill>
        </p:spPr>
        <p:txBody>
          <a:bodyPr rtlCol="0">
            <a:normAutofit/>
          </a:bodyPr>
          <a:lstStyle/>
          <a:p>
            <a:pPr lvl="0"/>
            <a:endParaRPr lang="en-US" noProof="0"/>
          </a:p>
        </p:txBody>
      </p:sp>
    </p:spTree>
    <p:extLst>
      <p:ext uri="{BB962C8B-B14F-4D97-AF65-F5344CB8AC3E}">
        <p14:creationId xmlns:p14="http://schemas.microsoft.com/office/powerpoint/2010/main" val="157180094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EE590-2F63-7E40-A1C4-8EA1045E348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2EA5F05-B971-DD47-8429-B4ED64F089F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7CA5B07-84EC-E44A-89C9-5097C80A9F68}"/>
              </a:ext>
            </a:extLst>
          </p:cNvPr>
          <p:cNvSpPr>
            <a:spLocks noGrp="1"/>
          </p:cNvSpPr>
          <p:nvPr>
            <p:ph type="dt" sz="half" idx="10"/>
          </p:nvPr>
        </p:nvSpPr>
        <p:spPr/>
        <p:txBody>
          <a:bodyPr/>
          <a:lstStyle/>
          <a:p>
            <a:fld id="{583E9CFC-B555-FC47-871F-97C2EC8D00A2}" type="datetimeFigureOut">
              <a:rPr lang="en-US" smtClean="0"/>
              <a:t>12/3/2019</a:t>
            </a:fld>
            <a:endParaRPr lang="en-US"/>
          </a:p>
        </p:txBody>
      </p:sp>
      <p:sp>
        <p:nvSpPr>
          <p:cNvPr id="5" name="Footer Placeholder 4">
            <a:extLst>
              <a:ext uri="{FF2B5EF4-FFF2-40B4-BE49-F238E27FC236}">
                <a16:creationId xmlns:a16="http://schemas.microsoft.com/office/drawing/2014/main" id="{4224A6EA-5BA9-D140-9B35-8FE94213A7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4412F4-DC01-2346-9607-DB54CE468977}"/>
              </a:ext>
            </a:extLst>
          </p:cNvPr>
          <p:cNvSpPr>
            <a:spLocks noGrp="1"/>
          </p:cNvSpPr>
          <p:nvPr>
            <p:ph type="sldNum" sz="quarter" idx="12"/>
          </p:nvPr>
        </p:nvSpPr>
        <p:spPr/>
        <p:txBody>
          <a:bodyPr/>
          <a:lstStyle/>
          <a:p>
            <a:fld id="{7C9A6BA6-842B-9F4B-A657-04D46763B0DF}" type="slidenum">
              <a:rPr lang="en-US" smtClean="0"/>
              <a:t>‹#›</a:t>
            </a:fld>
            <a:endParaRPr lang="en-US"/>
          </a:p>
        </p:txBody>
      </p:sp>
    </p:spTree>
    <p:extLst>
      <p:ext uri="{BB962C8B-B14F-4D97-AF65-F5344CB8AC3E}">
        <p14:creationId xmlns:p14="http://schemas.microsoft.com/office/powerpoint/2010/main" val="594979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9C796-E943-F14A-B76F-4D75EB0C7CC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C713645-50BA-1940-892C-DCC131F234A6}"/>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D7735E4-AFCA-D145-B1C4-3F153AAA6F4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B8BC2D8-5AF7-BF4E-B7C0-31A067BBDD5E}"/>
              </a:ext>
            </a:extLst>
          </p:cNvPr>
          <p:cNvSpPr>
            <a:spLocks noGrp="1"/>
          </p:cNvSpPr>
          <p:nvPr>
            <p:ph type="dt" sz="half" idx="10"/>
          </p:nvPr>
        </p:nvSpPr>
        <p:spPr/>
        <p:txBody>
          <a:bodyPr/>
          <a:lstStyle/>
          <a:p>
            <a:fld id="{583E9CFC-B555-FC47-871F-97C2EC8D00A2}" type="datetimeFigureOut">
              <a:rPr lang="en-US" smtClean="0"/>
              <a:t>12/3/2019</a:t>
            </a:fld>
            <a:endParaRPr lang="en-US"/>
          </a:p>
        </p:txBody>
      </p:sp>
      <p:sp>
        <p:nvSpPr>
          <p:cNvPr id="6" name="Footer Placeholder 5">
            <a:extLst>
              <a:ext uri="{FF2B5EF4-FFF2-40B4-BE49-F238E27FC236}">
                <a16:creationId xmlns:a16="http://schemas.microsoft.com/office/drawing/2014/main" id="{CE2939C2-EF8F-BE49-9E56-D186437167D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1712514-6D0D-1341-96B5-AA79398DC552}"/>
              </a:ext>
            </a:extLst>
          </p:cNvPr>
          <p:cNvSpPr>
            <a:spLocks noGrp="1"/>
          </p:cNvSpPr>
          <p:nvPr>
            <p:ph type="sldNum" sz="quarter" idx="12"/>
          </p:nvPr>
        </p:nvSpPr>
        <p:spPr/>
        <p:txBody>
          <a:bodyPr/>
          <a:lstStyle/>
          <a:p>
            <a:fld id="{7C9A6BA6-842B-9F4B-A657-04D46763B0DF}" type="slidenum">
              <a:rPr lang="en-US" smtClean="0"/>
              <a:t>‹#›</a:t>
            </a:fld>
            <a:endParaRPr lang="en-US"/>
          </a:p>
        </p:txBody>
      </p:sp>
    </p:spTree>
    <p:extLst>
      <p:ext uri="{BB962C8B-B14F-4D97-AF65-F5344CB8AC3E}">
        <p14:creationId xmlns:p14="http://schemas.microsoft.com/office/powerpoint/2010/main" val="25483524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F0F53E-4D03-3E48-AD24-52EF1A2CE12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E038622-977B-7549-A997-EE881856419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4DC93D8-7AFA-7748-A122-3A02A616514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A5C3BCB-F8B8-C045-B96D-39712325039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B28A365-2214-334C-9D57-9D650FC49637}"/>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FA73379-37EE-124F-ABDA-9465074F0190}"/>
              </a:ext>
            </a:extLst>
          </p:cNvPr>
          <p:cNvSpPr>
            <a:spLocks noGrp="1"/>
          </p:cNvSpPr>
          <p:nvPr>
            <p:ph type="dt" sz="half" idx="10"/>
          </p:nvPr>
        </p:nvSpPr>
        <p:spPr/>
        <p:txBody>
          <a:bodyPr/>
          <a:lstStyle/>
          <a:p>
            <a:fld id="{583E9CFC-B555-FC47-871F-97C2EC8D00A2}" type="datetimeFigureOut">
              <a:rPr lang="en-US" smtClean="0"/>
              <a:t>12/3/2019</a:t>
            </a:fld>
            <a:endParaRPr lang="en-US"/>
          </a:p>
        </p:txBody>
      </p:sp>
      <p:sp>
        <p:nvSpPr>
          <p:cNvPr id="8" name="Footer Placeholder 7">
            <a:extLst>
              <a:ext uri="{FF2B5EF4-FFF2-40B4-BE49-F238E27FC236}">
                <a16:creationId xmlns:a16="http://schemas.microsoft.com/office/drawing/2014/main" id="{B9E9CE43-6894-B34C-91F3-4D01EE92AB1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6472992-D739-8441-913A-9329047CAE38}"/>
              </a:ext>
            </a:extLst>
          </p:cNvPr>
          <p:cNvSpPr>
            <a:spLocks noGrp="1"/>
          </p:cNvSpPr>
          <p:nvPr>
            <p:ph type="sldNum" sz="quarter" idx="12"/>
          </p:nvPr>
        </p:nvSpPr>
        <p:spPr/>
        <p:txBody>
          <a:bodyPr/>
          <a:lstStyle/>
          <a:p>
            <a:fld id="{7C9A6BA6-842B-9F4B-A657-04D46763B0DF}" type="slidenum">
              <a:rPr lang="en-US" smtClean="0"/>
              <a:t>‹#›</a:t>
            </a:fld>
            <a:endParaRPr lang="en-US"/>
          </a:p>
        </p:txBody>
      </p:sp>
    </p:spTree>
    <p:extLst>
      <p:ext uri="{BB962C8B-B14F-4D97-AF65-F5344CB8AC3E}">
        <p14:creationId xmlns:p14="http://schemas.microsoft.com/office/powerpoint/2010/main" val="3430965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5E892-D93B-DF43-A61C-549B0542EBB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F64A48A-23AC-9E46-8FA8-C07371AF8254}"/>
              </a:ext>
            </a:extLst>
          </p:cNvPr>
          <p:cNvSpPr>
            <a:spLocks noGrp="1"/>
          </p:cNvSpPr>
          <p:nvPr>
            <p:ph type="dt" sz="half" idx="10"/>
          </p:nvPr>
        </p:nvSpPr>
        <p:spPr/>
        <p:txBody>
          <a:bodyPr/>
          <a:lstStyle/>
          <a:p>
            <a:fld id="{583E9CFC-B555-FC47-871F-97C2EC8D00A2}" type="datetimeFigureOut">
              <a:rPr lang="en-US" smtClean="0"/>
              <a:t>12/3/2019</a:t>
            </a:fld>
            <a:endParaRPr lang="en-US"/>
          </a:p>
        </p:txBody>
      </p:sp>
      <p:sp>
        <p:nvSpPr>
          <p:cNvPr id="4" name="Footer Placeholder 3">
            <a:extLst>
              <a:ext uri="{FF2B5EF4-FFF2-40B4-BE49-F238E27FC236}">
                <a16:creationId xmlns:a16="http://schemas.microsoft.com/office/drawing/2014/main" id="{7E554599-D9B2-A94A-899B-E7901AD605C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3290A53-135D-EE40-AA95-82CFD8E3FBEF}"/>
              </a:ext>
            </a:extLst>
          </p:cNvPr>
          <p:cNvSpPr>
            <a:spLocks noGrp="1"/>
          </p:cNvSpPr>
          <p:nvPr>
            <p:ph type="sldNum" sz="quarter" idx="12"/>
          </p:nvPr>
        </p:nvSpPr>
        <p:spPr/>
        <p:txBody>
          <a:bodyPr/>
          <a:lstStyle/>
          <a:p>
            <a:fld id="{7C9A6BA6-842B-9F4B-A657-04D46763B0DF}" type="slidenum">
              <a:rPr lang="en-US" smtClean="0"/>
              <a:t>‹#›</a:t>
            </a:fld>
            <a:endParaRPr lang="en-US"/>
          </a:p>
        </p:txBody>
      </p:sp>
    </p:spTree>
    <p:extLst>
      <p:ext uri="{BB962C8B-B14F-4D97-AF65-F5344CB8AC3E}">
        <p14:creationId xmlns:p14="http://schemas.microsoft.com/office/powerpoint/2010/main" val="602310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7919BD4-BE01-A148-8E22-49C3DFFA2870}"/>
              </a:ext>
            </a:extLst>
          </p:cNvPr>
          <p:cNvSpPr>
            <a:spLocks noGrp="1"/>
          </p:cNvSpPr>
          <p:nvPr>
            <p:ph type="dt" sz="half" idx="10"/>
          </p:nvPr>
        </p:nvSpPr>
        <p:spPr/>
        <p:txBody>
          <a:bodyPr/>
          <a:lstStyle/>
          <a:p>
            <a:fld id="{583E9CFC-B555-FC47-871F-97C2EC8D00A2}" type="datetimeFigureOut">
              <a:rPr lang="en-US" smtClean="0"/>
              <a:t>12/3/2019</a:t>
            </a:fld>
            <a:endParaRPr lang="en-US"/>
          </a:p>
        </p:txBody>
      </p:sp>
      <p:sp>
        <p:nvSpPr>
          <p:cNvPr id="3" name="Footer Placeholder 2">
            <a:extLst>
              <a:ext uri="{FF2B5EF4-FFF2-40B4-BE49-F238E27FC236}">
                <a16:creationId xmlns:a16="http://schemas.microsoft.com/office/drawing/2014/main" id="{DB9D0E5F-3C8A-4448-AF4F-D6AC4C0A2D8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232FBB5-05C8-284B-B477-64CEB466F8DB}"/>
              </a:ext>
            </a:extLst>
          </p:cNvPr>
          <p:cNvSpPr>
            <a:spLocks noGrp="1"/>
          </p:cNvSpPr>
          <p:nvPr>
            <p:ph type="sldNum" sz="quarter" idx="12"/>
          </p:nvPr>
        </p:nvSpPr>
        <p:spPr/>
        <p:txBody>
          <a:bodyPr/>
          <a:lstStyle/>
          <a:p>
            <a:fld id="{7C9A6BA6-842B-9F4B-A657-04D46763B0DF}" type="slidenum">
              <a:rPr lang="en-US" smtClean="0"/>
              <a:t>‹#›</a:t>
            </a:fld>
            <a:endParaRPr lang="en-US"/>
          </a:p>
        </p:txBody>
      </p:sp>
    </p:spTree>
    <p:extLst>
      <p:ext uri="{BB962C8B-B14F-4D97-AF65-F5344CB8AC3E}">
        <p14:creationId xmlns:p14="http://schemas.microsoft.com/office/powerpoint/2010/main" val="29085420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9BC0B4-C043-6C49-BCF3-BC46685AD1F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5F62D65-CD48-1D47-B2F9-C7A451C493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75AFAB8-B7A4-7640-949B-BECF673B98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F7A21FB-4D8F-2B44-AD2E-B23582EA7639}"/>
              </a:ext>
            </a:extLst>
          </p:cNvPr>
          <p:cNvSpPr>
            <a:spLocks noGrp="1"/>
          </p:cNvSpPr>
          <p:nvPr>
            <p:ph type="dt" sz="half" idx="10"/>
          </p:nvPr>
        </p:nvSpPr>
        <p:spPr/>
        <p:txBody>
          <a:bodyPr/>
          <a:lstStyle/>
          <a:p>
            <a:fld id="{583E9CFC-B555-FC47-871F-97C2EC8D00A2}" type="datetimeFigureOut">
              <a:rPr lang="en-US" smtClean="0"/>
              <a:t>12/3/2019</a:t>
            </a:fld>
            <a:endParaRPr lang="en-US"/>
          </a:p>
        </p:txBody>
      </p:sp>
      <p:sp>
        <p:nvSpPr>
          <p:cNvPr id="6" name="Footer Placeholder 5">
            <a:extLst>
              <a:ext uri="{FF2B5EF4-FFF2-40B4-BE49-F238E27FC236}">
                <a16:creationId xmlns:a16="http://schemas.microsoft.com/office/drawing/2014/main" id="{F69EB89F-F90B-DD47-B53D-6A1965835C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08BA34A-D063-F948-A16E-FC78248CDB25}"/>
              </a:ext>
            </a:extLst>
          </p:cNvPr>
          <p:cNvSpPr>
            <a:spLocks noGrp="1"/>
          </p:cNvSpPr>
          <p:nvPr>
            <p:ph type="sldNum" sz="quarter" idx="12"/>
          </p:nvPr>
        </p:nvSpPr>
        <p:spPr/>
        <p:txBody>
          <a:bodyPr/>
          <a:lstStyle/>
          <a:p>
            <a:fld id="{7C9A6BA6-842B-9F4B-A657-04D46763B0DF}" type="slidenum">
              <a:rPr lang="en-US" smtClean="0"/>
              <a:t>‹#›</a:t>
            </a:fld>
            <a:endParaRPr lang="en-US"/>
          </a:p>
        </p:txBody>
      </p:sp>
    </p:spTree>
    <p:extLst>
      <p:ext uri="{BB962C8B-B14F-4D97-AF65-F5344CB8AC3E}">
        <p14:creationId xmlns:p14="http://schemas.microsoft.com/office/powerpoint/2010/main" val="14337183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B604E-EBC7-AC48-AB58-C2935B7469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23B12EA-A60F-5E43-A788-EDF122BB96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CF197B7-38DA-9B42-8A81-131234F33E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C642104-FFE5-7B49-AE3A-C640737DD1D9}"/>
              </a:ext>
            </a:extLst>
          </p:cNvPr>
          <p:cNvSpPr>
            <a:spLocks noGrp="1"/>
          </p:cNvSpPr>
          <p:nvPr>
            <p:ph type="dt" sz="half" idx="10"/>
          </p:nvPr>
        </p:nvSpPr>
        <p:spPr/>
        <p:txBody>
          <a:bodyPr/>
          <a:lstStyle/>
          <a:p>
            <a:fld id="{583E9CFC-B555-FC47-871F-97C2EC8D00A2}" type="datetimeFigureOut">
              <a:rPr lang="en-US" smtClean="0"/>
              <a:t>12/3/2019</a:t>
            </a:fld>
            <a:endParaRPr lang="en-US"/>
          </a:p>
        </p:txBody>
      </p:sp>
      <p:sp>
        <p:nvSpPr>
          <p:cNvPr id="6" name="Footer Placeholder 5">
            <a:extLst>
              <a:ext uri="{FF2B5EF4-FFF2-40B4-BE49-F238E27FC236}">
                <a16:creationId xmlns:a16="http://schemas.microsoft.com/office/drawing/2014/main" id="{BFF30E77-FDB0-A348-BFB9-531052901E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D6AB46-A277-8547-946E-491E171F9E07}"/>
              </a:ext>
            </a:extLst>
          </p:cNvPr>
          <p:cNvSpPr>
            <a:spLocks noGrp="1"/>
          </p:cNvSpPr>
          <p:nvPr>
            <p:ph type="sldNum" sz="quarter" idx="12"/>
          </p:nvPr>
        </p:nvSpPr>
        <p:spPr/>
        <p:txBody>
          <a:bodyPr/>
          <a:lstStyle/>
          <a:p>
            <a:fld id="{7C9A6BA6-842B-9F4B-A657-04D46763B0DF}" type="slidenum">
              <a:rPr lang="en-US" smtClean="0"/>
              <a:t>‹#›</a:t>
            </a:fld>
            <a:endParaRPr lang="en-US"/>
          </a:p>
        </p:txBody>
      </p:sp>
    </p:spTree>
    <p:extLst>
      <p:ext uri="{BB962C8B-B14F-4D97-AF65-F5344CB8AC3E}">
        <p14:creationId xmlns:p14="http://schemas.microsoft.com/office/powerpoint/2010/main" val="536524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31DE2F8-2C77-FA4B-8D44-FE9502F1E4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E6458CD-9666-114B-9CE3-2C342B5381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F79F75-83E7-7242-89A4-6C1983E859C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3E9CFC-B555-FC47-871F-97C2EC8D00A2}" type="datetimeFigureOut">
              <a:rPr lang="en-US" smtClean="0"/>
              <a:t>12/3/2019</a:t>
            </a:fld>
            <a:endParaRPr lang="en-US"/>
          </a:p>
        </p:txBody>
      </p:sp>
      <p:sp>
        <p:nvSpPr>
          <p:cNvPr id="5" name="Footer Placeholder 4">
            <a:extLst>
              <a:ext uri="{FF2B5EF4-FFF2-40B4-BE49-F238E27FC236}">
                <a16:creationId xmlns:a16="http://schemas.microsoft.com/office/drawing/2014/main" id="{6CF5DE9E-CCF3-4040-A344-B7395D7C38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93B3580-FE78-0742-B17D-864EC62F24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9A6BA6-842B-9F4B-A657-04D46763B0DF}" type="slidenum">
              <a:rPr lang="en-US" smtClean="0"/>
              <a:t>‹#›</a:t>
            </a:fld>
            <a:endParaRPr lang="en-US"/>
          </a:p>
        </p:txBody>
      </p:sp>
    </p:spTree>
    <p:extLst>
      <p:ext uri="{BB962C8B-B14F-4D97-AF65-F5344CB8AC3E}">
        <p14:creationId xmlns:p14="http://schemas.microsoft.com/office/powerpoint/2010/main" val="40463112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CF250AEC-B25A-6948-8F31-C687BC81CA9A}"/>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D4C3EA0-CD2D-C34C-9A0F-DDB00B0D6448}"/>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90FCDB07-91B9-7E44-B184-D9ADC8DB44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en-US"/>
          </a:p>
        </p:txBody>
      </p:sp>
      <p:sp>
        <p:nvSpPr>
          <p:cNvPr id="5" name="Footer Placeholder 4">
            <a:extLst>
              <a:ext uri="{FF2B5EF4-FFF2-40B4-BE49-F238E27FC236}">
                <a16:creationId xmlns:a16="http://schemas.microsoft.com/office/drawing/2014/main" id="{98589A9D-BC45-204C-9E6D-6BAB9EEBAC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dirty="0">
                <a:solidFill>
                  <a:schemeClr val="tx1">
                    <a:tint val="75000"/>
                  </a:schemeClr>
                </a:solidFill>
                <a:latin typeface="+mn-lt"/>
              </a:defRPr>
            </a:lvl1pPr>
          </a:lstStyle>
          <a:p>
            <a:pPr>
              <a:defRPr/>
            </a:pPr>
            <a:endParaRPr lang="en-US"/>
          </a:p>
        </p:txBody>
      </p:sp>
      <p:sp>
        <p:nvSpPr>
          <p:cNvPr id="7" name="Oval 6">
            <a:extLst>
              <a:ext uri="{FF2B5EF4-FFF2-40B4-BE49-F238E27FC236}">
                <a16:creationId xmlns:a16="http://schemas.microsoft.com/office/drawing/2014/main" id="{A824DCFA-CF1A-1F48-864D-57DF3FEBF4E5}"/>
              </a:ext>
            </a:extLst>
          </p:cNvPr>
          <p:cNvSpPr>
            <a:spLocks noChangeAspect="1"/>
          </p:cNvSpPr>
          <p:nvPr userDrawn="1"/>
        </p:nvSpPr>
        <p:spPr>
          <a:xfrm>
            <a:off x="11509375" y="363538"/>
            <a:ext cx="420688" cy="422275"/>
          </a:xfrm>
          <a:prstGeom prst="ellipse">
            <a:avLst/>
          </a:prstGeom>
          <a:solidFill>
            <a:srgbClr val="9ACA49"/>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7" eaLnBrk="1" fontAlgn="auto" hangingPunct="1">
              <a:spcBef>
                <a:spcPts val="0"/>
              </a:spcBef>
              <a:spcAft>
                <a:spcPts val="0"/>
              </a:spcAft>
              <a:defRPr/>
            </a:pPr>
            <a:endParaRPr lang="en-US" sz="900">
              <a:solidFill>
                <a:schemeClr val="tx1"/>
              </a:solidFill>
            </a:endParaRPr>
          </a:p>
        </p:txBody>
      </p:sp>
      <p:sp>
        <p:nvSpPr>
          <p:cNvPr id="8" name="TextBox 11">
            <a:extLst>
              <a:ext uri="{FF2B5EF4-FFF2-40B4-BE49-F238E27FC236}">
                <a16:creationId xmlns:a16="http://schemas.microsoft.com/office/drawing/2014/main" id="{7F08892F-31CB-9F49-A773-7EB7122D35CE}"/>
              </a:ext>
            </a:extLst>
          </p:cNvPr>
          <p:cNvSpPr txBox="1">
            <a:spLocks noChangeArrowheads="1"/>
          </p:cNvSpPr>
          <p:nvPr userDrawn="1"/>
        </p:nvSpPr>
        <p:spPr bwMode="auto">
          <a:xfrm>
            <a:off x="11531600" y="409575"/>
            <a:ext cx="3952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sz="3600">
                <a:solidFill>
                  <a:schemeClr val="tx1"/>
                </a:solidFill>
                <a:latin typeface="Lato Light" panose="020F0502020204030203" pitchFamily="34" charset="0"/>
                <a:ea typeface="ＭＳ Ｐゴシック" panose="020B0600070205080204" pitchFamily="34" charset="-128"/>
              </a:defRPr>
            </a:lvl1pPr>
            <a:lvl2pPr marL="742950" indent="-285750">
              <a:defRPr sz="3600">
                <a:solidFill>
                  <a:schemeClr val="tx1"/>
                </a:solidFill>
                <a:latin typeface="Lato Light" panose="020F0502020204030203" pitchFamily="34" charset="0"/>
                <a:ea typeface="ＭＳ Ｐゴシック" panose="020B0600070205080204" pitchFamily="34" charset="-128"/>
              </a:defRPr>
            </a:lvl2pPr>
            <a:lvl3pPr marL="1143000" indent="-228600">
              <a:defRPr sz="3600">
                <a:solidFill>
                  <a:schemeClr val="tx1"/>
                </a:solidFill>
                <a:latin typeface="Lato Light" panose="020F0502020204030203" pitchFamily="34" charset="0"/>
                <a:ea typeface="ＭＳ Ｐゴシック" panose="020B0600070205080204" pitchFamily="34" charset="-128"/>
              </a:defRPr>
            </a:lvl3pPr>
            <a:lvl4pPr marL="1600200" indent="-228600">
              <a:defRPr sz="3600">
                <a:solidFill>
                  <a:schemeClr val="tx1"/>
                </a:solidFill>
                <a:latin typeface="Lato Light" panose="020F0502020204030203" pitchFamily="34" charset="0"/>
                <a:ea typeface="ＭＳ Ｐゴシック" panose="020B0600070205080204" pitchFamily="34" charset="-128"/>
              </a:defRPr>
            </a:lvl4pPr>
            <a:lvl5pPr marL="2057400" indent="-228600">
              <a:defRPr sz="3600">
                <a:solidFill>
                  <a:schemeClr val="tx1"/>
                </a:solidFill>
                <a:latin typeface="Lato Light" panose="020F0502020204030203" pitchFamily="34" charset="0"/>
                <a:ea typeface="ＭＳ Ｐゴシック"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502020204030203" pitchFamily="34" charset="0"/>
                <a:ea typeface="ＭＳ Ｐゴシック"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502020204030203" pitchFamily="34" charset="0"/>
                <a:ea typeface="ＭＳ Ｐゴシック"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502020204030203" pitchFamily="34" charset="0"/>
                <a:ea typeface="ＭＳ Ｐゴシック"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502020204030203" pitchFamily="34" charset="0"/>
                <a:ea typeface="ＭＳ Ｐゴシック" panose="020B0600070205080204" pitchFamily="34" charset="-128"/>
              </a:defRPr>
            </a:lvl9pPr>
          </a:lstStyle>
          <a:p>
            <a:pPr algn="ctr" eaLnBrk="1" fontAlgn="auto" hangingPunct="1">
              <a:spcBef>
                <a:spcPts val="0"/>
              </a:spcBef>
              <a:spcAft>
                <a:spcPts val="0"/>
              </a:spcAft>
              <a:defRPr/>
            </a:pPr>
            <a:fld id="{C9A9466E-F801-7941-A8E7-EDDCDB0B7AC1}" type="slidenum">
              <a:rPr lang="id-ID" altLang="en-US" sz="1400" b="1">
                <a:solidFill>
                  <a:schemeClr val="bg1"/>
                </a:solidFill>
                <a:latin typeface="Calibri Light" panose="020F0302020204030204" pitchFamily="34" charset="0"/>
              </a:rPr>
              <a:pPr algn="ctr" eaLnBrk="1" fontAlgn="auto" hangingPunct="1">
                <a:spcBef>
                  <a:spcPts val="0"/>
                </a:spcBef>
                <a:spcAft>
                  <a:spcPts val="0"/>
                </a:spcAft>
                <a:defRPr/>
              </a:pPr>
              <a:t>‹#›</a:t>
            </a:fld>
            <a:endParaRPr lang="id-ID" altLang="en-US" sz="1400">
              <a:solidFill>
                <a:schemeClr val="bg1"/>
              </a:solidFill>
              <a:latin typeface="Calibri Light" panose="020F0302020204030204" pitchFamily="34" charset="0"/>
            </a:endParaRPr>
          </a:p>
        </p:txBody>
      </p:sp>
      <p:sp>
        <p:nvSpPr>
          <p:cNvPr id="10" name="Rectangle 9">
            <a:extLst>
              <a:ext uri="{FF2B5EF4-FFF2-40B4-BE49-F238E27FC236}">
                <a16:creationId xmlns:a16="http://schemas.microsoft.com/office/drawing/2014/main" id="{95D64927-C34C-3840-AE05-E8AF9C455D03}"/>
              </a:ext>
            </a:extLst>
          </p:cNvPr>
          <p:cNvSpPr/>
          <p:nvPr userDrawn="1"/>
        </p:nvSpPr>
        <p:spPr>
          <a:xfrm>
            <a:off x="0" y="0"/>
            <a:ext cx="261938" cy="6858000"/>
          </a:xfrm>
          <a:prstGeom prst="rect">
            <a:avLst/>
          </a:prstGeom>
          <a:solidFill>
            <a:srgbClr val="9ACA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033" name="Picture 7">
            <a:extLst>
              <a:ext uri="{FF2B5EF4-FFF2-40B4-BE49-F238E27FC236}">
                <a16:creationId xmlns:a16="http://schemas.microsoft.com/office/drawing/2014/main" id="{7458BD52-75A0-FF4C-9CE8-5D9A2F713EF0}"/>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9699625" y="6356350"/>
            <a:ext cx="165417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98395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20.png"/><Relationship Id="rId1" Type="http://schemas.openxmlformats.org/officeDocument/2006/relationships/slideLayout" Target="../slideLayouts/slideLayout23.xml"/><Relationship Id="rId4" Type="http://schemas.openxmlformats.org/officeDocument/2006/relationships/image" Target="../media/image22.emf"/></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43.png"/></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23.xml"/><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3.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492F13AE-5CC5-4000-8B91-BDBC63E7F881}"/>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074" r="1074"/>
          <a:stretch>
            <a:fillRect/>
          </a:stretch>
        </p:blipFill>
        <p:spPr>
          <a:xfrm>
            <a:off x="261938" y="0"/>
            <a:ext cx="11930062" cy="6858000"/>
          </a:xfrm>
        </p:spPr>
      </p:pic>
      <p:sp>
        <p:nvSpPr>
          <p:cNvPr id="5" name="Snip Single Corner Rectangle 64">
            <a:extLst>
              <a:ext uri="{FF2B5EF4-FFF2-40B4-BE49-F238E27FC236}">
                <a16:creationId xmlns:a16="http://schemas.microsoft.com/office/drawing/2014/main" id="{FB30B613-FB2F-40FE-B680-6CA8D2675917}"/>
              </a:ext>
            </a:extLst>
          </p:cNvPr>
          <p:cNvSpPr/>
          <p:nvPr/>
        </p:nvSpPr>
        <p:spPr>
          <a:xfrm>
            <a:off x="5065856" y="427327"/>
            <a:ext cx="7050088" cy="4168775"/>
          </a:xfrm>
          <a:prstGeom prst="snip1Rect">
            <a:avLst/>
          </a:prstGeom>
          <a:no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E0E0E"/>
              </a:solidFill>
              <a:effectLst/>
              <a:uLnTx/>
              <a:uFillTx/>
              <a:latin typeface="Montserrat" charset="0"/>
              <a:ea typeface="+mn-ea"/>
              <a:cs typeface="+mn-cs"/>
            </a:endParaRPr>
          </a:p>
        </p:txBody>
      </p:sp>
    </p:spTree>
    <p:extLst>
      <p:ext uri="{BB962C8B-B14F-4D97-AF65-F5344CB8AC3E}">
        <p14:creationId xmlns:p14="http://schemas.microsoft.com/office/powerpoint/2010/main" val="992501722"/>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Picture 62">
            <a:extLst>
              <a:ext uri="{FF2B5EF4-FFF2-40B4-BE49-F238E27FC236}">
                <a16:creationId xmlns:a16="http://schemas.microsoft.com/office/drawing/2014/main" id="{056C6A59-9EFB-DC42-8E4F-E147D2A03DA0}"/>
              </a:ext>
            </a:extLst>
          </p:cNvPr>
          <p:cNvPicPr>
            <a:picLocks noChangeAspect="1"/>
          </p:cNvPicPr>
          <p:nvPr/>
        </p:nvPicPr>
        <p:blipFill>
          <a:blip r:embed="rId3">
            <a:alphaModFix amt="70000"/>
            <a:extLst>
              <a:ext uri="{28A0092B-C50C-407E-A947-70E740481C1C}">
                <a14:useLocalDpi xmlns:a14="http://schemas.microsoft.com/office/drawing/2010/main" val="0"/>
              </a:ext>
            </a:extLst>
          </a:blip>
          <a:stretch>
            <a:fillRect/>
          </a:stretch>
        </p:blipFill>
        <p:spPr>
          <a:xfrm>
            <a:off x="731422" y="530225"/>
            <a:ext cx="5970506" cy="6106780"/>
          </a:xfrm>
          <a:prstGeom prst="rect">
            <a:avLst/>
          </a:prstGeom>
        </p:spPr>
      </p:pic>
      <p:sp>
        <p:nvSpPr>
          <p:cNvPr id="12289" name="Rectangle 1">
            <a:extLst>
              <a:ext uri="{FF2B5EF4-FFF2-40B4-BE49-F238E27FC236}">
                <a16:creationId xmlns:a16="http://schemas.microsoft.com/office/drawing/2014/main" id="{E9927B40-8A6F-6C4D-9757-B91CD8E4E958}"/>
              </a:ext>
            </a:extLst>
          </p:cNvPr>
          <p:cNvSpPr>
            <a:spLocks/>
          </p:cNvSpPr>
          <p:nvPr/>
        </p:nvSpPr>
        <p:spPr bwMode="auto">
          <a:xfrm>
            <a:off x="5414777" y="550012"/>
            <a:ext cx="546944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800" b="0" i="0" u="none" strike="noStrike" kern="1200" cap="none" spc="0" normalizeH="0" baseline="0" noProof="0" dirty="0">
                <a:ln>
                  <a:noFill/>
                </a:ln>
                <a:solidFill>
                  <a:srgbClr val="9ACA49"/>
                </a:solidFill>
                <a:effectLst/>
                <a:uLnTx/>
                <a:uFillTx/>
                <a:latin typeface="Bebas Neue" panose="020B0606020202050201" pitchFamily="34" charset="77"/>
                <a:ea typeface="ＭＳ Ｐゴシック" panose="020B0600070205080204" pitchFamily="34" charset="-128"/>
                <a:cs typeface="+mn-cs"/>
                <a:sym typeface="Bebas Neue" panose="020B0606020202050201" pitchFamily="34" charset="77"/>
              </a:rPr>
              <a:t>IN EAST ASIA &amp; THE PACIFIC</a:t>
            </a:r>
          </a:p>
        </p:txBody>
      </p:sp>
      <p:sp>
        <p:nvSpPr>
          <p:cNvPr id="12290" name="Content Placeholder 2">
            <a:extLst>
              <a:ext uri="{FF2B5EF4-FFF2-40B4-BE49-F238E27FC236}">
                <a16:creationId xmlns:a16="http://schemas.microsoft.com/office/drawing/2014/main" id="{1F7E9D8D-80F7-F24E-A849-82E066651167}"/>
              </a:ext>
            </a:extLst>
          </p:cNvPr>
          <p:cNvSpPr txBox="1">
            <a:spLocks noChangeArrowheads="1"/>
          </p:cNvSpPr>
          <p:nvPr/>
        </p:nvSpPr>
        <p:spPr bwMode="auto">
          <a:xfrm>
            <a:off x="5581650" y="1943100"/>
            <a:ext cx="5734050" cy="415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10000"/>
          </a:bodyPr>
          <a:lstStyle>
            <a:lvl1pPr marL="228600" indent="-228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endParaRPr>
          </a:p>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Portfolio covers 19 countries; over 2/3 of grants at municipal or sub-national level</a:t>
            </a:r>
          </a:p>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Characterized by:</a:t>
            </a:r>
          </a:p>
          <a:p>
            <a:pPr marL="685800" marR="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largest, costliest disasters of any region as a whole - losses continuing to outpace economic growth in some subregions</a:t>
            </a:r>
          </a:p>
          <a:p>
            <a:pPr marL="685800" marR="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continued support to countries to assess damages and strengthen recovery processes</a:t>
            </a:r>
          </a:p>
          <a:p>
            <a:pPr marL="685800" marR="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endParaRPr>
          </a:p>
        </p:txBody>
      </p:sp>
      <p:grpSp>
        <p:nvGrpSpPr>
          <p:cNvPr id="111" name="Group 110">
            <a:extLst>
              <a:ext uri="{FF2B5EF4-FFF2-40B4-BE49-F238E27FC236}">
                <a16:creationId xmlns:a16="http://schemas.microsoft.com/office/drawing/2014/main" id="{A209672C-21D1-E744-A3C1-A048A565C420}"/>
              </a:ext>
            </a:extLst>
          </p:cNvPr>
          <p:cNvGrpSpPr/>
          <p:nvPr/>
        </p:nvGrpSpPr>
        <p:grpSpPr>
          <a:xfrm>
            <a:off x="6411654" y="1321102"/>
            <a:ext cx="415925" cy="334962"/>
            <a:chOff x="4487863" y="4891088"/>
            <a:chExt cx="415925" cy="334962"/>
          </a:xfrm>
          <a:solidFill>
            <a:srgbClr val="43AECA"/>
          </a:solidFill>
        </p:grpSpPr>
        <p:sp>
          <p:nvSpPr>
            <p:cNvPr id="112" name="Freeform 12">
              <a:extLst>
                <a:ext uri="{FF2B5EF4-FFF2-40B4-BE49-F238E27FC236}">
                  <a16:creationId xmlns:a16="http://schemas.microsoft.com/office/drawing/2014/main" id="{4F65AF09-D043-5F49-A749-071ADF38DCDF}"/>
                </a:ext>
              </a:extLst>
            </p:cNvPr>
            <p:cNvSpPr>
              <a:spLocks noChangeArrowheads="1"/>
            </p:cNvSpPr>
            <p:nvPr/>
          </p:nvSpPr>
          <p:spPr bwMode="auto">
            <a:xfrm>
              <a:off x="4487863" y="4891088"/>
              <a:ext cx="368300" cy="334962"/>
            </a:xfrm>
            <a:custGeom>
              <a:avLst/>
              <a:gdLst>
                <a:gd name="T0" fmla="*/ 749 w 1021"/>
                <a:gd name="T1" fmla="*/ 292 h 931"/>
                <a:gd name="T2" fmla="*/ 946 w 1021"/>
                <a:gd name="T3" fmla="*/ 377 h 931"/>
                <a:gd name="T4" fmla="*/ 1013 w 1021"/>
                <a:gd name="T5" fmla="*/ 353 h 931"/>
                <a:gd name="T6" fmla="*/ 602 w 1021"/>
                <a:gd name="T7" fmla="*/ 0 h 931"/>
                <a:gd name="T8" fmla="*/ 187 w 1021"/>
                <a:gd name="T9" fmla="*/ 412 h 931"/>
                <a:gd name="T10" fmla="*/ 197 w 1021"/>
                <a:gd name="T11" fmla="*/ 503 h 931"/>
                <a:gd name="T12" fmla="*/ 68 w 1021"/>
                <a:gd name="T13" fmla="*/ 334 h 931"/>
                <a:gd name="T14" fmla="*/ 33 w 1021"/>
                <a:gd name="T15" fmla="*/ 353 h 931"/>
                <a:gd name="T16" fmla="*/ 138 w 1021"/>
                <a:gd name="T17" fmla="*/ 731 h 931"/>
                <a:gd name="T18" fmla="*/ 138 w 1021"/>
                <a:gd name="T19" fmla="*/ 930 h 931"/>
                <a:gd name="T20" fmla="*/ 684 w 1021"/>
                <a:gd name="T21" fmla="*/ 930 h 931"/>
                <a:gd name="T22" fmla="*/ 684 w 1021"/>
                <a:gd name="T23" fmla="*/ 816 h 931"/>
                <a:gd name="T24" fmla="*/ 482 w 1021"/>
                <a:gd name="T25" fmla="*/ 558 h 931"/>
                <a:gd name="T26" fmla="*/ 749 w 1021"/>
                <a:gd name="T27" fmla="*/ 292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1" h="931">
                  <a:moveTo>
                    <a:pt x="749" y="292"/>
                  </a:moveTo>
                  <a:cubicBezTo>
                    <a:pt x="827" y="292"/>
                    <a:pt x="897" y="325"/>
                    <a:pt x="946" y="377"/>
                  </a:cubicBezTo>
                  <a:cubicBezTo>
                    <a:pt x="976" y="409"/>
                    <a:pt x="1020" y="407"/>
                    <a:pt x="1013" y="353"/>
                  </a:cubicBezTo>
                  <a:cubicBezTo>
                    <a:pt x="984" y="153"/>
                    <a:pt x="811" y="0"/>
                    <a:pt x="602" y="0"/>
                  </a:cubicBezTo>
                  <a:cubicBezTo>
                    <a:pt x="373" y="0"/>
                    <a:pt x="187" y="185"/>
                    <a:pt x="187" y="412"/>
                  </a:cubicBezTo>
                  <a:cubicBezTo>
                    <a:pt x="187" y="443"/>
                    <a:pt x="191" y="474"/>
                    <a:pt x="197" y="503"/>
                  </a:cubicBezTo>
                  <a:cubicBezTo>
                    <a:pt x="132" y="467"/>
                    <a:pt x="85" y="405"/>
                    <a:pt x="68" y="334"/>
                  </a:cubicBezTo>
                  <a:cubicBezTo>
                    <a:pt x="63" y="316"/>
                    <a:pt x="40" y="326"/>
                    <a:pt x="33" y="353"/>
                  </a:cubicBezTo>
                  <a:cubicBezTo>
                    <a:pt x="0" y="494"/>
                    <a:pt x="44" y="634"/>
                    <a:pt x="138" y="731"/>
                  </a:cubicBezTo>
                  <a:lnTo>
                    <a:pt x="138" y="930"/>
                  </a:lnTo>
                  <a:lnTo>
                    <a:pt x="684" y="930"/>
                  </a:lnTo>
                  <a:lnTo>
                    <a:pt x="684" y="816"/>
                  </a:lnTo>
                  <a:cubicBezTo>
                    <a:pt x="568" y="787"/>
                    <a:pt x="482" y="682"/>
                    <a:pt x="482" y="558"/>
                  </a:cubicBezTo>
                  <a:cubicBezTo>
                    <a:pt x="482" y="411"/>
                    <a:pt x="602" y="292"/>
                    <a:pt x="749" y="29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Freeform 13">
              <a:extLst>
                <a:ext uri="{FF2B5EF4-FFF2-40B4-BE49-F238E27FC236}">
                  <a16:creationId xmlns:a16="http://schemas.microsoft.com/office/drawing/2014/main" id="{6DD42D49-5096-E84B-9478-05468C49C5AD}"/>
                </a:ext>
              </a:extLst>
            </p:cNvPr>
            <p:cNvSpPr>
              <a:spLocks noChangeArrowheads="1"/>
            </p:cNvSpPr>
            <p:nvPr/>
          </p:nvSpPr>
          <p:spPr bwMode="auto">
            <a:xfrm>
              <a:off x="4754563" y="5078413"/>
              <a:ext cx="149225" cy="147637"/>
            </a:xfrm>
            <a:custGeom>
              <a:avLst/>
              <a:gdLst>
                <a:gd name="T0" fmla="*/ 167 w 413"/>
                <a:gd name="T1" fmla="*/ 295 h 409"/>
                <a:gd name="T2" fmla="*/ 202 w 413"/>
                <a:gd name="T3" fmla="*/ 125 h 409"/>
                <a:gd name="T4" fmla="*/ 210 w 413"/>
                <a:gd name="T5" fmla="*/ 125 h 409"/>
                <a:gd name="T6" fmla="*/ 245 w 413"/>
                <a:gd name="T7" fmla="*/ 295 h 409"/>
                <a:gd name="T8" fmla="*/ 167 w 413"/>
                <a:gd name="T9" fmla="*/ 295 h 409"/>
                <a:gd name="T10" fmla="*/ 302 w 413"/>
                <a:gd name="T11" fmla="*/ 294 h 409"/>
                <a:gd name="T12" fmla="*/ 267 w 413"/>
                <a:gd name="T13" fmla="*/ 128 h 409"/>
                <a:gd name="T14" fmla="*/ 294 w 413"/>
                <a:gd name="T15" fmla="*/ 102 h 409"/>
                <a:gd name="T16" fmla="*/ 294 w 413"/>
                <a:gd name="T17" fmla="*/ 70 h 409"/>
                <a:gd name="T18" fmla="*/ 264 w 413"/>
                <a:gd name="T19" fmla="*/ 70 h 409"/>
                <a:gd name="T20" fmla="*/ 264 w 413"/>
                <a:gd name="T21" fmla="*/ 28 h 409"/>
                <a:gd name="T22" fmla="*/ 206 w 413"/>
                <a:gd name="T23" fmla="*/ 0 h 409"/>
                <a:gd name="T24" fmla="*/ 148 w 413"/>
                <a:gd name="T25" fmla="*/ 28 h 409"/>
                <a:gd name="T26" fmla="*/ 148 w 413"/>
                <a:gd name="T27" fmla="*/ 70 h 409"/>
                <a:gd name="T28" fmla="*/ 118 w 413"/>
                <a:gd name="T29" fmla="*/ 70 h 409"/>
                <a:gd name="T30" fmla="*/ 118 w 413"/>
                <a:gd name="T31" fmla="*/ 102 h 409"/>
                <a:gd name="T32" fmla="*/ 144 w 413"/>
                <a:gd name="T33" fmla="*/ 128 h 409"/>
                <a:gd name="T34" fmla="*/ 110 w 413"/>
                <a:gd name="T35" fmla="*/ 294 h 409"/>
                <a:gd name="T36" fmla="*/ 0 w 413"/>
                <a:gd name="T37" fmla="*/ 294 h 409"/>
                <a:gd name="T38" fmla="*/ 0 w 413"/>
                <a:gd name="T39" fmla="*/ 408 h 409"/>
                <a:gd name="T40" fmla="*/ 412 w 413"/>
                <a:gd name="T41" fmla="*/ 408 h 409"/>
                <a:gd name="T42" fmla="*/ 412 w 413"/>
                <a:gd name="T43" fmla="*/ 294 h 409"/>
                <a:gd name="T44" fmla="*/ 302 w 413"/>
                <a:gd name="T45" fmla="*/ 294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3" h="409">
                  <a:moveTo>
                    <a:pt x="167" y="295"/>
                  </a:moveTo>
                  <a:lnTo>
                    <a:pt x="202" y="125"/>
                  </a:lnTo>
                  <a:lnTo>
                    <a:pt x="210" y="125"/>
                  </a:lnTo>
                  <a:lnTo>
                    <a:pt x="245" y="295"/>
                  </a:lnTo>
                  <a:lnTo>
                    <a:pt x="167" y="295"/>
                  </a:lnTo>
                  <a:close/>
                  <a:moveTo>
                    <a:pt x="302" y="294"/>
                  </a:moveTo>
                  <a:lnTo>
                    <a:pt x="267" y="128"/>
                  </a:lnTo>
                  <a:lnTo>
                    <a:pt x="294" y="102"/>
                  </a:lnTo>
                  <a:lnTo>
                    <a:pt x="294" y="70"/>
                  </a:lnTo>
                  <a:lnTo>
                    <a:pt x="264" y="70"/>
                  </a:lnTo>
                  <a:lnTo>
                    <a:pt x="264" y="28"/>
                  </a:lnTo>
                  <a:lnTo>
                    <a:pt x="206" y="0"/>
                  </a:lnTo>
                  <a:lnTo>
                    <a:pt x="148" y="28"/>
                  </a:lnTo>
                  <a:lnTo>
                    <a:pt x="148" y="70"/>
                  </a:lnTo>
                  <a:lnTo>
                    <a:pt x="118" y="70"/>
                  </a:lnTo>
                  <a:lnTo>
                    <a:pt x="118" y="102"/>
                  </a:lnTo>
                  <a:lnTo>
                    <a:pt x="144" y="128"/>
                  </a:lnTo>
                  <a:lnTo>
                    <a:pt x="110" y="294"/>
                  </a:lnTo>
                  <a:lnTo>
                    <a:pt x="0" y="294"/>
                  </a:lnTo>
                  <a:lnTo>
                    <a:pt x="0" y="408"/>
                  </a:lnTo>
                  <a:lnTo>
                    <a:pt x="412" y="408"/>
                  </a:lnTo>
                  <a:lnTo>
                    <a:pt x="412" y="294"/>
                  </a:lnTo>
                  <a:lnTo>
                    <a:pt x="302" y="29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19" name="Group 118">
            <a:extLst>
              <a:ext uri="{FF2B5EF4-FFF2-40B4-BE49-F238E27FC236}">
                <a16:creationId xmlns:a16="http://schemas.microsoft.com/office/drawing/2014/main" id="{929179A0-D708-0848-AE61-E51CCCF43DBE}"/>
              </a:ext>
            </a:extLst>
          </p:cNvPr>
          <p:cNvGrpSpPr/>
          <p:nvPr/>
        </p:nvGrpSpPr>
        <p:grpSpPr>
          <a:xfrm>
            <a:off x="7134247" y="1303143"/>
            <a:ext cx="406400" cy="315912"/>
            <a:chOff x="4549775" y="3916363"/>
            <a:chExt cx="406400" cy="315912"/>
          </a:xfrm>
          <a:solidFill>
            <a:srgbClr val="43AECA"/>
          </a:solidFill>
        </p:grpSpPr>
        <p:sp>
          <p:nvSpPr>
            <p:cNvPr id="120" name="Freeform 18">
              <a:extLst>
                <a:ext uri="{FF2B5EF4-FFF2-40B4-BE49-F238E27FC236}">
                  <a16:creationId xmlns:a16="http://schemas.microsoft.com/office/drawing/2014/main" id="{9C97C6C9-0E37-8043-8047-BB12F7E470DA}"/>
                </a:ext>
              </a:extLst>
            </p:cNvPr>
            <p:cNvSpPr>
              <a:spLocks noChangeArrowheads="1"/>
            </p:cNvSpPr>
            <p:nvPr/>
          </p:nvSpPr>
          <p:spPr bwMode="auto">
            <a:xfrm>
              <a:off x="4838700" y="4078288"/>
              <a:ext cx="117475" cy="71437"/>
            </a:xfrm>
            <a:custGeom>
              <a:avLst/>
              <a:gdLst>
                <a:gd name="T0" fmla="*/ 135 w 326"/>
                <a:gd name="T1" fmla="*/ 81 h 198"/>
                <a:gd name="T2" fmla="*/ 177 w 326"/>
                <a:gd name="T3" fmla="*/ 74 h 198"/>
                <a:gd name="T4" fmla="*/ 217 w 326"/>
                <a:gd name="T5" fmla="*/ 55 h 198"/>
                <a:gd name="T6" fmla="*/ 265 w 326"/>
                <a:gd name="T7" fmla="*/ 98 h 198"/>
                <a:gd name="T8" fmla="*/ 217 w 326"/>
                <a:gd name="T9" fmla="*/ 142 h 198"/>
                <a:gd name="T10" fmla="*/ 30 w 326"/>
                <a:gd name="T11" fmla="*/ 142 h 198"/>
                <a:gd name="T12" fmla="*/ 0 w 326"/>
                <a:gd name="T13" fmla="*/ 169 h 198"/>
                <a:gd name="T14" fmla="*/ 30 w 326"/>
                <a:gd name="T15" fmla="*/ 197 h 198"/>
                <a:gd name="T16" fmla="*/ 217 w 326"/>
                <a:gd name="T17" fmla="*/ 197 h 198"/>
                <a:gd name="T18" fmla="*/ 325 w 326"/>
                <a:gd name="T19" fmla="*/ 98 h 198"/>
                <a:gd name="T20" fmla="*/ 217 w 326"/>
                <a:gd name="T21" fmla="*/ 0 h 198"/>
                <a:gd name="T22" fmla="*/ 127 w 326"/>
                <a:gd name="T23" fmla="*/ 44 h 198"/>
                <a:gd name="T24" fmla="*/ 135 w 326"/>
                <a:gd name="T25" fmla="*/ 8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6" h="198">
                  <a:moveTo>
                    <a:pt x="135" y="81"/>
                  </a:moveTo>
                  <a:cubicBezTo>
                    <a:pt x="148" y="90"/>
                    <a:pt x="168" y="87"/>
                    <a:pt x="177" y="74"/>
                  </a:cubicBezTo>
                  <a:cubicBezTo>
                    <a:pt x="186" y="62"/>
                    <a:pt x="201" y="55"/>
                    <a:pt x="217" y="55"/>
                  </a:cubicBezTo>
                  <a:cubicBezTo>
                    <a:pt x="243" y="55"/>
                    <a:pt x="265" y="74"/>
                    <a:pt x="265" y="98"/>
                  </a:cubicBezTo>
                  <a:cubicBezTo>
                    <a:pt x="265" y="122"/>
                    <a:pt x="243" y="142"/>
                    <a:pt x="217" y="142"/>
                  </a:cubicBezTo>
                  <a:lnTo>
                    <a:pt x="30" y="142"/>
                  </a:lnTo>
                  <a:cubicBezTo>
                    <a:pt x="14" y="142"/>
                    <a:pt x="0" y="154"/>
                    <a:pt x="0" y="169"/>
                  </a:cubicBezTo>
                  <a:cubicBezTo>
                    <a:pt x="0" y="184"/>
                    <a:pt x="14" y="197"/>
                    <a:pt x="30" y="197"/>
                  </a:cubicBezTo>
                  <a:lnTo>
                    <a:pt x="217" y="197"/>
                  </a:lnTo>
                  <a:cubicBezTo>
                    <a:pt x="276" y="197"/>
                    <a:pt x="325" y="153"/>
                    <a:pt x="325" y="98"/>
                  </a:cubicBezTo>
                  <a:cubicBezTo>
                    <a:pt x="325" y="44"/>
                    <a:pt x="276" y="0"/>
                    <a:pt x="217" y="0"/>
                  </a:cubicBezTo>
                  <a:cubicBezTo>
                    <a:pt x="181" y="0"/>
                    <a:pt x="147" y="16"/>
                    <a:pt x="127" y="44"/>
                  </a:cubicBezTo>
                  <a:cubicBezTo>
                    <a:pt x="118" y="56"/>
                    <a:pt x="121" y="73"/>
                    <a:pt x="135" y="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19">
              <a:extLst>
                <a:ext uri="{FF2B5EF4-FFF2-40B4-BE49-F238E27FC236}">
                  <a16:creationId xmlns:a16="http://schemas.microsoft.com/office/drawing/2014/main" id="{CE75A01C-82FC-0F49-9BA8-2DBE7DCBA3AE}"/>
                </a:ext>
              </a:extLst>
            </p:cNvPr>
            <p:cNvSpPr>
              <a:spLocks noChangeArrowheads="1"/>
            </p:cNvSpPr>
            <p:nvPr/>
          </p:nvSpPr>
          <p:spPr bwMode="auto">
            <a:xfrm>
              <a:off x="4619625" y="3997325"/>
              <a:ext cx="242888" cy="234950"/>
            </a:xfrm>
            <a:custGeom>
              <a:avLst/>
              <a:gdLst>
                <a:gd name="T0" fmla="*/ 337 w 675"/>
                <a:gd name="T1" fmla="*/ 17 h 653"/>
                <a:gd name="T2" fmla="*/ 181 w 675"/>
                <a:gd name="T3" fmla="*/ 66 h 653"/>
                <a:gd name="T4" fmla="*/ 374 w 675"/>
                <a:gd name="T5" fmla="*/ 537 h 653"/>
                <a:gd name="T6" fmla="*/ 359 w 675"/>
                <a:gd name="T7" fmla="*/ 598 h 653"/>
                <a:gd name="T8" fmla="*/ 316 w 675"/>
                <a:gd name="T9" fmla="*/ 598 h 653"/>
                <a:gd name="T10" fmla="*/ 101 w 675"/>
                <a:gd name="T11" fmla="*/ 55 h 653"/>
                <a:gd name="T12" fmla="*/ 0 w 675"/>
                <a:gd name="T13" fmla="*/ 0 h 653"/>
                <a:gd name="T14" fmla="*/ 266 w 675"/>
                <a:gd name="T15" fmla="*/ 652 h 653"/>
                <a:gd name="T16" fmla="*/ 408 w 675"/>
                <a:gd name="T17" fmla="*/ 652 h 653"/>
                <a:gd name="T18" fmla="*/ 674 w 675"/>
                <a:gd name="T19" fmla="*/ 0 h 653"/>
                <a:gd name="T20" fmla="*/ 495 w 675"/>
                <a:gd name="T21" fmla="*/ 66 h 653"/>
                <a:gd name="T22" fmla="*/ 337 w 675"/>
                <a:gd name="T23" fmla="*/ 17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5" h="653">
                  <a:moveTo>
                    <a:pt x="337" y="17"/>
                  </a:moveTo>
                  <a:cubicBezTo>
                    <a:pt x="293" y="48"/>
                    <a:pt x="238" y="66"/>
                    <a:pt x="181" y="66"/>
                  </a:cubicBezTo>
                  <a:cubicBezTo>
                    <a:pt x="287" y="258"/>
                    <a:pt x="345" y="432"/>
                    <a:pt x="374" y="537"/>
                  </a:cubicBezTo>
                  <a:cubicBezTo>
                    <a:pt x="368" y="561"/>
                    <a:pt x="363" y="581"/>
                    <a:pt x="359" y="598"/>
                  </a:cubicBezTo>
                  <a:lnTo>
                    <a:pt x="316" y="598"/>
                  </a:lnTo>
                  <a:cubicBezTo>
                    <a:pt x="295" y="507"/>
                    <a:pt x="235" y="294"/>
                    <a:pt x="101" y="55"/>
                  </a:cubicBezTo>
                  <a:cubicBezTo>
                    <a:pt x="63" y="44"/>
                    <a:pt x="29" y="26"/>
                    <a:pt x="0" y="0"/>
                  </a:cubicBezTo>
                  <a:cubicBezTo>
                    <a:pt x="211" y="339"/>
                    <a:pt x="266" y="652"/>
                    <a:pt x="266" y="652"/>
                  </a:cubicBezTo>
                  <a:lnTo>
                    <a:pt x="408" y="652"/>
                  </a:lnTo>
                  <a:cubicBezTo>
                    <a:pt x="408" y="652"/>
                    <a:pt x="464" y="339"/>
                    <a:pt x="674" y="0"/>
                  </a:cubicBezTo>
                  <a:cubicBezTo>
                    <a:pt x="626" y="42"/>
                    <a:pt x="563" y="66"/>
                    <a:pt x="495" y="66"/>
                  </a:cubicBezTo>
                  <a:cubicBezTo>
                    <a:pt x="437" y="66"/>
                    <a:pt x="382" y="49"/>
                    <a:pt x="337" y="1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Freeform 20">
              <a:extLst>
                <a:ext uri="{FF2B5EF4-FFF2-40B4-BE49-F238E27FC236}">
                  <a16:creationId xmlns:a16="http://schemas.microsoft.com/office/drawing/2014/main" id="{A2A5C4BD-07DC-644F-98DF-7B0CF23E9452}"/>
                </a:ext>
              </a:extLst>
            </p:cNvPr>
            <p:cNvSpPr>
              <a:spLocks noChangeArrowheads="1"/>
            </p:cNvSpPr>
            <p:nvPr/>
          </p:nvSpPr>
          <p:spPr bwMode="auto">
            <a:xfrm>
              <a:off x="4549775" y="3916363"/>
              <a:ext cx="382588" cy="85725"/>
            </a:xfrm>
            <a:custGeom>
              <a:avLst/>
              <a:gdLst>
                <a:gd name="T0" fmla="*/ 531 w 1062"/>
                <a:gd name="T1" fmla="*/ 164 h 236"/>
                <a:gd name="T2" fmla="*/ 689 w 1062"/>
                <a:gd name="T3" fmla="*/ 235 h 236"/>
                <a:gd name="T4" fmla="*/ 858 w 1062"/>
                <a:gd name="T5" fmla="*/ 149 h 236"/>
                <a:gd name="T6" fmla="*/ 933 w 1062"/>
                <a:gd name="T7" fmla="*/ 171 h 236"/>
                <a:gd name="T8" fmla="*/ 1061 w 1062"/>
                <a:gd name="T9" fmla="*/ 55 h 236"/>
                <a:gd name="T10" fmla="*/ 1001 w 1062"/>
                <a:gd name="T11" fmla="*/ 0 h 236"/>
                <a:gd name="T12" fmla="*/ 60 w 1062"/>
                <a:gd name="T13" fmla="*/ 0 h 236"/>
                <a:gd name="T14" fmla="*/ 0 w 1062"/>
                <a:gd name="T15" fmla="*/ 55 h 236"/>
                <a:gd name="T16" fmla="*/ 128 w 1062"/>
                <a:gd name="T17" fmla="*/ 171 h 236"/>
                <a:gd name="T18" fmla="*/ 204 w 1062"/>
                <a:gd name="T19" fmla="*/ 149 h 236"/>
                <a:gd name="T20" fmla="*/ 373 w 1062"/>
                <a:gd name="T21" fmla="*/ 235 h 236"/>
                <a:gd name="T22" fmla="*/ 531 w 1062"/>
                <a:gd name="T23"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2" h="236">
                  <a:moveTo>
                    <a:pt x="531" y="164"/>
                  </a:moveTo>
                  <a:cubicBezTo>
                    <a:pt x="567" y="207"/>
                    <a:pt x="625" y="235"/>
                    <a:pt x="689" y="235"/>
                  </a:cubicBezTo>
                  <a:cubicBezTo>
                    <a:pt x="761" y="235"/>
                    <a:pt x="823" y="201"/>
                    <a:pt x="858" y="149"/>
                  </a:cubicBezTo>
                  <a:cubicBezTo>
                    <a:pt x="879" y="163"/>
                    <a:pt x="905" y="171"/>
                    <a:pt x="933" y="171"/>
                  </a:cubicBezTo>
                  <a:cubicBezTo>
                    <a:pt x="1004" y="171"/>
                    <a:pt x="1061" y="119"/>
                    <a:pt x="1061" y="55"/>
                  </a:cubicBezTo>
                  <a:cubicBezTo>
                    <a:pt x="1061" y="25"/>
                    <a:pt x="1034" y="0"/>
                    <a:pt x="1001" y="0"/>
                  </a:cubicBezTo>
                  <a:lnTo>
                    <a:pt x="60" y="0"/>
                  </a:lnTo>
                  <a:cubicBezTo>
                    <a:pt x="27" y="0"/>
                    <a:pt x="0" y="25"/>
                    <a:pt x="0" y="55"/>
                  </a:cubicBezTo>
                  <a:cubicBezTo>
                    <a:pt x="0" y="119"/>
                    <a:pt x="58" y="171"/>
                    <a:pt x="128" y="171"/>
                  </a:cubicBezTo>
                  <a:cubicBezTo>
                    <a:pt x="157" y="171"/>
                    <a:pt x="183" y="163"/>
                    <a:pt x="204" y="149"/>
                  </a:cubicBezTo>
                  <a:cubicBezTo>
                    <a:pt x="239" y="201"/>
                    <a:pt x="302" y="235"/>
                    <a:pt x="373" y="235"/>
                  </a:cubicBezTo>
                  <a:cubicBezTo>
                    <a:pt x="438" y="235"/>
                    <a:pt x="495" y="207"/>
                    <a:pt x="531" y="16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Freeform 21">
              <a:extLst>
                <a:ext uri="{FF2B5EF4-FFF2-40B4-BE49-F238E27FC236}">
                  <a16:creationId xmlns:a16="http://schemas.microsoft.com/office/drawing/2014/main" id="{54F10691-335C-1944-BCF1-41B0346045D2}"/>
                </a:ext>
              </a:extLst>
            </p:cNvPr>
            <p:cNvSpPr>
              <a:spLocks noChangeArrowheads="1"/>
            </p:cNvSpPr>
            <p:nvPr/>
          </p:nvSpPr>
          <p:spPr bwMode="auto">
            <a:xfrm>
              <a:off x="4813300" y="4213225"/>
              <a:ext cx="138113" cy="19050"/>
            </a:xfrm>
            <a:custGeom>
              <a:avLst/>
              <a:gdLst>
                <a:gd name="T0" fmla="*/ 30 w 384"/>
                <a:gd name="T1" fmla="*/ 0 h 55"/>
                <a:gd name="T2" fmla="*/ 0 w 384"/>
                <a:gd name="T3" fmla="*/ 27 h 55"/>
                <a:gd name="T4" fmla="*/ 30 w 384"/>
                <a:gd name="T5" fmla="*/ 54 h 55"/>
                <a:gd name="T6" fmla="*/ 353 w 384"/>
                <a:gd name="T7" fmla="*/ 54 h 55"/>
                <a:gd name="T8" fmla="*/ 383 w 384"/>
                <a:gd name="T9" fmla="*/ 27 h 55"/>
                <a:gd name="T10" fmla="*/ 353 w 384"/>
                <a:gd name="T11" fmla="*/ 0 h 55"/>
                <a:gd name="T12" fmla="*/ 30 w 384"/>
                <a:gd name="T13" fmla="*/ 0 h 55"/>
              </a:gdLst>
              <a:ahLst/>
              <a:cxnLst>
                <a:cxn ang="0">
                  <a:pos x="T0" y="T1"/>
                </a:cxn>
                <a:cxn ang="0">
                  <a:pos x="T2" y="T3"/>
                </a:cxn>
                <a:cxn ang="0">
                  <a:pos x="T4" y="T5"/>
                </a:cxn>
                <a:cxn ang="0">
                  <a:pos x="T6" y="T7"/>
                </a:cxn>
                <a:cxn ang="0">
                  <a:pos x="T8" y="T9"/>
                </a:cxn>
                <a:cxn ang="0">
                  <a:pos x="T10" y="T11"/>
                </a:cxn>
                <a:cxn ang="0">
                  <a:pos x="T12" y="T13"/>
                </a:cxn>
              </a:cxnLst>
              <a:rect l="0" t="0" r="r" b="b"/>
              <a:pathLst>
                <a:path w="384" h="55">
                  <a:moveTo>
                    <a:pt x="30" y="0"/>
                  </a:moveTo>
                  <a:cubicBezTo>
                    <a:pt x="13" y="0"/>
                    <a:pt x="0" y="12"/>
                    <a:pt x="0" y="27"/>
                  </a:cubicBezTo>
                  <a:cubicBezTo>
                    <a:pt x="0" y="42"/>
                    <a:pt x="13" y="54"/>
                    <a:pt x="30" y="54"/>
                  </a:cubicBezTo>
                  <a:lnTo>
                    <a:pt x="353" y="54"/>
                  </a:lnTo>
                  <a:cubicBezTo>
                    <a:pt x="369" y="54"/>
                    <a:pt x="383" y="42"/>
                    <a:pt x="383" y="27"/>
                  </a:cubicBezTo>
                  <a:cubicBezTo>
                    <a:pt x="383" y="12"/>
                    <a:pt x="369" y="0"/>
                    <a:pt x="353" y="0"/>
                  </a:cubicBezTo>
                  <a:lnTo>
                    <a:pt x="3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Freeform 22">
              <a:extLst>
                <a:ext uri="{FF2B5EF4-FFF2-40B4-BE49-F238E27FC236}">
                  <a16:creationId xmlns:a16="http://schemas.microsoft.com/office/drawing/2014/main" id="{2F8B3443-8206-AD4B-B542-B24107955D2C}"/>
                </a:ext>
              </a:extLst>
            </p:cNvPr>
            <p:cNvSpPr>
              <a:spLocks noChangeArrowheads="1"/>
            </p:cNvSpPr>
            <p:nvPr/>
          </p:nvSpPr>
          <p:spPr bwMode="auto">
            <a:xfrm>
              <a:off x="4824413" y="4171950"/>
              <a:ext cx="127000" cy="19050"/>
            </a:xfrm>
            <a:custGeom>
              <a:avLst/>
              <a:gdLst>
                <a:gd name="T0" fmla="*/ 29 w 351"/>
                <a:gd name="T1" fmla="*/ 0 h 55"/>
                <a:gd name="T2" fmla="*/ 0 w 351"/>
                <a:gd name="T3" fmla="*/ 27 h 55"/>
                <a:gd name="T4" fmla="*/ 29 w 351"/>
                <a:gd name="T5" fmla="*/ 54 h 55"/>
                <a:gd name="T6" fmla="*/ 320 w 351"/>
                <a:gd name="T7" fmla="*/ 54 h 55"/>
                <a:gd name="T8" fmla="*/ 350 w 351"/>
                <a:gd name="T9" fmla="*/ 27 h 55"/>
                <a:gd name="T10" fmla="*/ 320 w 351"/>
                <a:gd name="T11" fmla="*/ 0 h 55"/>
                <a:gd name="T12" fmla="*/ 29 w 351"/>
                <a:gd name="T13" fmla="*/ 0 h 55"/>
              </a:gdLst>
              <a:ahLst/>
              <a:cxnLst>
                <a:cxn ang="0">
                  <a:pos x="T0" y="T1"/>
                </a:cxn>
                <a:cxn ang="0">
                  <a:pos x="T2" y="T3"/>
                </a:cxn>
                <a:cxn ang="0">
                  <a:pos x="T4" y="T5"/>
                </a:cxn>
                <a:cxn ang="0">
                  <a:pos x="T6" y="T7"/>
                </a:cxn>
                <a:cxn ang="0">
                  <a:pos x="T8" y="T9"/>
                </a:cxn>
                <a:cxn ang="0">
                  <a:pos x="T10" y="T11"/>
                </a:cxn>
                <a:cxn ang="0">
                  <a:pos x="T12" y="T13"/>
                </a:cxn>
              </a:cxnLst>
              <a:rect l="0" t="0" r="r" b="b"/>
              <a:pathLst>
                <a:path w="351" h="55">
                  <a:moveTo>
                    <a:pt x="29" y="0"/>
                  </a:moveTo>
                  <a:cubicBezTo>
                    <a:pt x="13" y="0"/>
                    <a:pt x="0" y="12"/>
                    <a:pt x="0" y="27"/>
                  </a:cubicBezTo>
                  <a:cubicBezTo>
                    <a:pt x="0" y="42"/>
                    <a:pt x="13" y="54"/>
                    <a:pt x="29" y="54"/>
                  </a:cubicBezTo>
                  <a:lnTo>
                    <a:pt x="320" y="54"/>
                  </a:lnTo>
                  <a:cubicBezTo>
                    <a:pt x="336" y="54"/>
                    <a:pt x="350" y="42"/>
                    <a:pt x="350" y="27"/>
                  </a:cubicBezTo>
                  <a:cubicBezTo>
                    <a:pt x="350" y="12"/>
                    <a:pt x="336" y="0"/>
                    <a:pt x="320" y="0"/>
                  </a:cubicBezTo>
                  <a:lnTo>
                    <a:pt x="29"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49" name="Group 148">
            <a:extLst>
              <a:ext uri="{FF2B5EF4-FFF2-40B4-BE49-F238E27FC236}">
                <a16:creationId xmlns:a16="http://schemas.microsoft.com/office/drawing/2014/main" id="{E1133B6B-4B53-304B-BCA3-124C16E144A0}"/>
              </a:ext>
            </a:extLst>
          </p:cNvPr>
          <p:cNvGrpSpPr/>
          <p:nvPr/>
        </p:nvGrpSpPr>
        <p:grpSpPr>
          <a:xfrm>
            <a:off x="5749147" y="1299174"/>
            <a:ext cx="407988" cy="333375"/>
            <a:chOff x="4089400" y="2252663"/>
            <a:chExt cx="407988" cy="333375"/>
          </a:xfrm>
          <a:solidFill>
            <a:srgbClr val="43AECA"/>
          </a:solidFill>
        </p:grpSpPr>
        <p:sp>
          <p:nvSpPr>
            <p:cNvPr id="150" name="Freeform 43">
              <a:extLst>
                <a:ext uri="{FF2B5EF4-FFF2-40B4-BE49-F238E27FC236}">
                  <a16:creationId xmlns:a16="http://schemas.microsoft.com/office/drawing/2014/main" id="{B03CB1D9-F5AD-8F4B-B5D0-84F56890DAC3}"/>
                </a:ext>
              </a:extLst>
            </p:cNvPr>
            <p:cNvSpPr>
              <a:spLocks noChangeArrowheads="1"/>
            </p:cNvSpPr>
            <p:nvPr/>
          </p:nvSpPr>
          <p:spPr bwMode="auto">
            <a:xfrm>
              <a:off x="4343400" y="2414588"/>
              <a:ext cx="153988" cy="26987"/>
            </a:xfrm>
            <a:custGeom>
              <a:avLst/>
              <a:gdLst>
                <a:gd name="T0" fmla="*/ 359 w 427"/>
                <a:gd name="T1" fmla="*/ 10 h 76"/>
                <a:gd name="T2" fmla="*/ 345 w 427"/>
                <a:gd name="T3" fmla="*/ 0 h 76"/>
                <a:gd name="T4" fmla="*/ 331 w 427"/>
                <a:gd name="T5" fmla="*/ 10 h 76"/>
                <a:gd name="T6" fmla="*/ 281 w 427"/>
                <a:gd name="T7" fmla="*/ 40 h 76"/>
                <a:gd name="T8" fmla="*/ 241 w 427"/>
                <a:gd name="T9" fmla="*/ 25 h 76"/>
                <a:gd name="T10" fmla="*/ 227 w 427"/>
                <a:gd name="T11" fmla="*/ 8 h 76"/>
                <a:gd name="T12" fmla="*/ 214 w 427"/>
                <a:gd name="T13" fmla="*/ 1 h 76"/>
                <a:gd name="T14" fmla="*/ 201 w 427"/>
                <a:gd name="T15" fmla="*/ 7 h 76"/>
                <a:gd name="T16" fmla="*/ 149 w 427"/>
                <a:gd name="T17" fmla="*/ 40 h 76"/>
                <a:gd name="T18" fmla="*/ 93 w 427"/>
                <a:gd name="T19" fmla="*/ 12 h 76"/>
                <a:gd name="T20" fmla="*/ 82 w 427"/>
                <a:gd name="T21" fmla="*/ 7 h 76"/>
                <a:gd name="T22" fmla="*/ 71 w 427"/>
                <a:gd name="T23" fmla="*/ 11 h 76"/>
                <a:gd name="T24" fmla="*/ 36 w 427"/>
                <a:gd name="T25" fmla="*/ 38 h 76"/>
                <a:gd name="T26" fmla="*/ 17 w 427"/>
                <a:gd name="T27" fmla="*/ 40 h 76"/>
                <a:gd name="T28" fmla="*/ 15 w 427"/>
                <a:gd name="T29" fmla="*/ 40 h 76"/>
                <a:gd name="T30" fmla="*/ 0 w 427"/>
                <a:gd name="T31" fmla="*/ 58 h 76"/>
                <a:gd name="T32" fmla="*/ 15 w 427"/>
                <a:gd name="T33" fmla="*/ 75 h 76"/>
                <a:gd name="T34" fmla="*/ 16 w 427"/>
                <a:gd name="T35" fmla="*/ 75 h 76"/>
                <a:gd name="T36" fmla="*/ 20 w 427"/>
                <a:gd name="T37" fmla="*/ 75 h 76"/>
                <a:gd name="T38" fmla="*/ 45 w 427"/>
                <a:gd name="T39" fmla="*/ 71 h 76"/>
                <a:gd name="T40" fmla="*/ 82 w 427"/>
                <a:gd name="T41" fmla="*/ 47 h 76"/>
                <a:gd name="T42" fmla="*/ 148 w 427"/>
                <a:gd name="T43" fmla="*/ 75 h 76"/>
                <a:gd name="T44" fmla="*/ 213 w 427"/>
                <a:gd name="T45" fmla="*/ 43 h 76"/>
                <a:gd name="T46" fmla="*/ 281 w 427"/>
                <a:gd name="T47" fmla="*/ 75 h 76"/>
                <a:gd name="T48" fmla="*/ 344 w 427"/>
                <a:gd name="T49" fmla="*/ 46 h 76"/>
                <a:gd name="T50" fmla="*/ 410 w 427"/>
                <a:gd name="T51" fmla="*/ 75 h 76"/>
                <a:gd name="T52" fmla="*/ 425 w 427"/>
                <a:gd name="T53" fmla="*/ 58 h 76"/>
                <a:gd name="T54" fmla="*/ 410 w 427"/>
                <a:gd name="T55" fmla="*/ 40 h 76"/>
                <a:gd name="T56" fmla="*/ 359 w 427"/>
                <a:gd name="T57" fmla="*/ 1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7" h="76">
                  <a:moveTo>
                    <a:pt x="359" y="10"/>
                  </a:moveTo>
                  <a:cubicBezTo>
                    <a:pt x="356" y="4"/>
                    <a:pt x="351" y="0"/>
                    <a:pt x="345" y="0"/>
                  </a:cubicBezTo>
                  <a:cubicBezTo>
                    <a:pt x="339" y="0"/>
                    <a:pt x="334" y="4"/>
                    <a:pt x="331" y="10"/>
                  </a:cubicBezTo>
                  <a:cubicBezTo>
                    <a:pt x="330" y="12"/>
                    <a:pt x="315" y="40"/>
                    <a:pt x="281" y="40"/>
                  </a:cubicBezTo>
                  <a:cubicBezTo>
                    <a:pt x="267" y="40"/>
                    <a:pt x="253" y="35"/>
                    <a:pt x="241" y="25"/>
                  </a:cubicBezTo>
                  <a:cubicBezTo>
                    <a:pt x="232" y="17"/>
                    <a:pt x="227" y="9"/>
                    <a:pt x="227" y="8"/>
                  </a:cubicBezTo>
                  <a:cubicBezTo>
                    <a:pt x="224" y="4"/>
                    <a:pt x="219" y="1"/>
                    <a:pt x="214" y="1"/>
                  </a:cubicBezTo>
                  <a:cubicBezTo>
                    <a:pt x="209" y="0"/>
                    <a:pt x="205" y="3"/>
                    <a:pt x="201" y="7"/>
                  </a:cubicBezTo>
                  <a:cubicBezTo>
                    <a:pt x="201" y="8"/>
                    <a:pt x="178" y="40"/>
                    <a:pt x="149" y="40"/>
                  </a:cubicBezTo>
                  <a:cubicBezTo>
                    <a:pt x="119" y="40"/>
                    <a:pt x="94" y="12"/>
                    <a:pt x="93" y="12"/>
                  </a:cubicBezTo>
                  <a:cubicBezTo>
                    <a:pt x="90" y="8"/>
                    <a:pt x="86" y="7"/>
                    <a:pt x="82" y="7"/>
                  </a:cubicBezTo>
                  <a:cubicBezTo>
                    <a:pt x="78" y="7"/>
                    <a:pt x="74" y="8"/>
                    <a:pt x="71" y="11"/>
                  </a:cubicBezTo>
                  <a:cubicBezTo>
                    <a:pt x="59" y="25"/>
                    <a:pt x="48" y="33"/>
                    <a:pt x="36" y="38"/>
                  </a:cubicBezTo>
                  <a:cubicBezTo>
                    <a:pt x="27" y="41"/>
                    <a:pt x="21" y="41"/>
                    <a:pt x="17" y="40"/>
                  </a:cubicBezTo>
                  <a:lnTo>
                    <a:pt x="15" y="40"/>
                  </a:lnTo>
                  <a:cubicBezTo>
                    <a:pt x="7" y="40"/>
                    <a:pt x="0" y="48"/>
                    <a:pt x="0" y="58"/>
                  </a:cubicBezTo>
                  <a:cubicBezTo>
                    <a:pt x="0" y="67"/>
                    <a:pt x="7" y="75"/>
                    <a:pt x="15" y="75"/>
                  </a:cubicBezTo>
                  <a:lnTo>
                    <a:pt x="16" y="75"/>
                  </a:lnTo>
                  <a:lnTo>
                    <a:pt x="20" y="75"/>
                  </a:lnTo>
                  <a:cubicBezTo>
                    <a:pt x="25" y="75"/>
                    <a:pt x="34" y="75"/>
                    <a:pt x="45" y="71"/>
                  </a:cubicBezTo>
                  <a:cubicBezTo>
                    <a:pt x="58" y="66"/>
                    <a:pt x="70" y="58"/>
                    <a:pt x="82" y="47"/>
                  </a:cubicBezTo>
                  <a:cubicBezTo>
                    <a:pt x="96" y="58"/>
                    <a:pt x="120" y="75"/>
                    <a:pt x="148" y="75"/>
                  </a:cubicBezTo>
                  <a:cubicBezTo>
                    <a:pt x="177" y="75"/>
                    <a:pt x="199" y="57"/>
                    <a:pt x="213" y="43"/>
                  </a:cubicBezTo>
                  <a:cubicBezTo>
                    <a:pt x="226" y="57"/>
                    <a:pt x="248" y="75"/>
                    <a:pt x="281" y="75"/>
                  </a:cubicBezTo>
                  <a:cubicBezTo>
                    <a:pt x="311" y="75"/>
                    <a:pt x="332" y="59"/>
                    <a:pt x="344" y="46"/>
                  </a:cubicBezTo>
                  <a:cubicBezTo>
                    <a:pt x="357" y="59"/>
                    <a:pt x="377" y="75"/>
                    <a:pt x="410" y="75"/>
                  </a:cubicBezTo>
                  <a:cubicBezTo>
                    <a:pt x="418" y="75"/>
                    <a:pt x="425" y="67"/>
                    <a:pt x="425" y="58"/>
                  </a:cubicBezTo>
                  <a:cubicBezTo>
                    <a:pt x="426" y="48"/>
                    <a:pt x="419" y="40"/>
                    <a:pt x="410" y="40"/>
                  </a:cubicBezTo>
                  <a:cubicBezTo>
                    <a:pt x="375" y="40"/>
                    <a:pt x="360" y="12"/>
                    <a:pt x="359" y="1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1" name="Freeform 44">
              <a:extLst>
                <a:ext uri="{FF2B5EF4-FFF2-40B4-BE49-F238E27FC236}">
                  <a16:creationId xmlns:a16="http://schemas.microsoft.com/office/drawing/2014/main" id="{0C74B0D1-1880-2145-ADE9-21EFFB908299}"/>
                </a:ext>
              </a:extLst>
            </p:cNvPr>
            <p:cNvSpPr>
              <a:spLocks noChangeArrowheads="1"/>
            </p:cNvSpPr>
            <p:nvPr/>
          </p:nvSpPr>
          <p:spPr bwMode="auto">
            <a:xfrm>
              <a:off x="4089400" y="2414588"/>
              <a:ext cx="153988" cy="26987"/>
            </a:xfrm>
            <a:custGeom>
              <a:avLst/>
              <a:gdLst>
                <a:gd name="T0" fmla="*/ 359 w 427"/>
                <a:gd name="T1" fmla="*/ 10 h 76"/>
                <a:gd name="T2" fmla="*/ 345 w 427"/>
                <a:gd name="T3" fmla="*/ 0 h 76"/>
                <a:gd name="T4" fmla="*/ 331 w 427"/>
                <a:gd name="T5" fmla="*/ 10 h 76"/>
                <a:gd name="T6" fmla="*/ 281 w 427"/>
                <a:gd name="T7" fmla="*/ 40 h 76"/>
                <a:gd name="T8" fmla="*/ 241 w 427"/>
                <a:gd name="T9" fmla="*/ 25 h 76"/>
                <a:gd name="T10" fmla="*/ 227 w 427"/>
                <a:gd name="T11" fmla="*/ 8 h 76"/>
                <a:gd name="T12" fmla="*/ 214 w 427"/>
                <a:gd name="T13" fmla="*/ 1 h 76"/>
                <a:gd name="T14" fmla="*/ 201 w 427"/>
                <a:gd name="T15" fmla="*/ 7 h 76"/>
                <a:gd name="T16" fmla="*/ 149 w 427"/>
                <a:gd name="T17" fmla="*/ 40 h 76"/>
                <a:gd name="T18" fmla="*/ 93 w 427"/>
                <a:gd name="T19" fmla="*/ 12 h 76"/>
                <a:gd name="T20" fmla="*/ 82 w 427"/>
                <a:gd name="T21" fmla="*/ 7 h 76"/>
                <a:gd name="T22" fmla="*/ 71 w 427"/>
                <a:gd name="T23" fmla="*/ 11 h 76"/>
                <a:gd name="T24" fmla="*/ 36 w 427"/>
                <a:gd name="T25" fmla="*/ 38 h 76"/>
                <a:gd name="T26" fmla="*/ 17 w 427"/>
                <a:gd name="T27" fmla="*/ 40 h 76"/>
                <a:gd name="T28" fmla="*/ 15 w 427"/>
                <a:gd name="T29" fmla="*/ 40 h 76"/>
                <a:gd name="T30" fmla="*/ 0 w 427"/>
                <a:gd name="T31" fmla="*/ 58 h 76"/>
                <a:gd name="T32" fmla="*/ 15 w 427"/>
                <a:gd name="T33" fmla="*/ 75 h 76"/>
                <a:gd name="T34" fmla="*/ 16 w 427"/>
                <a:gd name="T35" fmla="*/ 75 h 76"/>
                <a:gd name="T36" fmla="*/ 20 w 427"/>
                <a:gd name="T37" fmla="*/ 75 h 76"/>
                <a:gd name="T38" fmla="*/ 45 w 427"/>
                <a:gd name="T39" fmla="*/ 71 h 76"/>
                <a:gd name="T40" fmla="*/ 82 w 427"/>
                <a:gd name="T41" fmla="*/ 47 h 76"/>
                <a:gd name="T42" fmla="*/ 148 w 427"/>
                <a:gd name="T43" fmla="*/ 75 h 76"/>
                <a:gd name="T44" fmla="*/ 213 w 427"/>
                <a:gd name="T45" fmla="*/ 43 h 76"/>
                <a:gd name="T46" fmla="*/ 281 w 427"/>
                <a:gd name="T47" fmla="*/ 75 h 76"/>
                <a:gd name="T48" fmla="*/ 344 w 427"/>
                <a:gd name="T49" fmla="*/ 46 h 76"/>
                <a:gd name="T50" fmla="*/ 410 w 427"/>
                <a:gd name="T51" fmla="*/ 75 h 76"/>
                <a:gd name="T52" fmla="*/ 425 w 427"/>
                <a:gd name="T53" fmla="*/ 58 h 76"/>
                <a:gd name="T54" fmla="*/ 410 w 427"/>
                <a:gd name="T55" fmla="*/ 40 h 76"/>
                <a:gd name="T56" fmla="*/ 359 w 427"/>
                <a:gd name="T57" fmla="*/ 1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7" h="76">
                  <a:moveTo>
                    <a:pt x="359" y="10"/>
                  </a:moveTo>
                  <a:cubicBezTo>
                    <a:pt x="356" y="4"/>
                    <a:pt x="351" y="0"/>
                    <a:pt x="345" y="0"/>
                  </a:cubicBezTo>
                  <a:cubicBezTo>
                    <a:pt x="339" y="0"/>
                    <a:pt x="334" y="4"/>
                    <a:pt x="331" y="10"/>
                  </a:cubicBezTo>
                  <a:cubicBezTo>
                    <a:pt x="330" y="12"/>
                    <a:pt x="315" y="40"/>
                    <a:pt x="281" y="40"/>
                  </a:cubicBezTo>
                  <a:cubicBezTo>
                    <a:pt x="267" y="40"/>
                    <a:pt x="253" y="35"/>
                    <a:pt x="241" y="25"/>
                  </a:cubicBezTo>
                  <a:cubicBezTo>
                    <a:pt x="232" y="17"/>
                    <a:pt x="227" y="9"/>
                    <a:pt x="227" y="8"/>
                  </a:cubicBezTo>
                  <a:cubicBezTo>
                    <a:pt x="224" y="4"/>
                    <a:pt x="219" y="1"/>
                    <a:pt x="214" y="1"/>
                  </a:cubicBezTo>
                  <a:cubicBezTo>
                    <a:pt x="209" y="0"/>
                    <a:pt x="205" y="3"/>
                    <a:pt x="201" y="7"/>
                  </a:cubicBezTo>
                  <a:cubicBezTo>
                    <a:pt x="201" y="8"/>
                    <a:pt x="178" y="40"/>
                    <a:pt x="149" y="40"/>
                  </a:cubicBezTo>
                  <a:cubicBezTo>
                    <a:pt x="119" y="40"/>
                    <a:pt x="94" y="12"/>
                    <a:pt x="93" y="12"/>
                  </a:cubicBezTo>
                  <a:cubicBezTo>
                    <a:pt x="90" y="8"/>
                    <a:pt x="86" y="7"/>
                    <a:pt x="82" y="7"/>
                  </a:cubicBezTo>
                  <a:cubicBezTo>
                    <a:pt x="78" y="7"/>
                    <a:pt x="74" y="8"/>
                    <a:pt x="71" y="11"/>
                  </a:cubicBezTo>
                  <a:cubicBezTo>
                    <a:pt x="59" y="25"/>
                    <a:pt x="48" y="33"/>
                    <a:pt x="36" y="38"/>
                  </a:cubicBezTo>
                  <a:cubicBezTo>
                    <a:pt x="27" y="41"/>
                    <a:pt x="21" y="41"/>
                    <a:pt x="17" y="40"/>
                  </a:cubicBezTo>
                  <a:lnTo>
                    <a:pt x="15" y="40"/>
                  </a:lnTo>
                  <a:cubicBezTo>
                    <a:pt x="7" y="40"/>
                    <a:pt x="0" y="48"/>
                    <a:pt x="0" y="58"/>
                  </a:cubicBezTo>
                  <a:cubicBezTo>
                    <a:pt x="0" y="67"/>
                    <a:pt x="7" y="75"/>
                    <a:pt x="15" y="75"/>
                  </a:cubicBezTo>
                  <a:lnTo>
                    <a:pt x="16" y="75"/>
                  </a:lnTo>
                  <a:lnTo>
                    <a:pt x="20" y="75"/>
                  </a:lnTo>
                  <a:cubicBezTo>
                    <a:pt x="25" y="75"/>
                    <a:pt x="34" y="75"/>
                    <a:pt x="45" y="71"/>
                  </a:cubicBezTo>
                  <a:cubicBezTo>
                    <a:pt x="58" y="66"/>
                    <a:pt x="70" y="58"/>
                    <a:pt x="82" y="47"/>
                  </a:cubicBezTo>
                  <a:cubicBezTo>
                    <a:pt x="96" y="58"/>
                    <a:pt x="120" y="75"/>
                    <a:pt x="148" y="75"/>
                  </a:cubicBezTo>
                  <a:cubicBezTo>
                    <a:pt x="177" y="75"/>
                    <a:pt x="199" y="57"/>
                    <a:pt x="213" y="43"/>
                  </a:cubicBezTo>
                  <a:cubicBezTo>
                    <a:pt x="226" y="57"/>
                    <a:pt x="248" y="75"/>
                    <a:pt x="281" y="75"/>
                  </a:cubicBezTo>
                  <a:cubicBezTo>
                    <a:pt x="311" y="75"/>
                    <a:pt x="332" y="59"/>
                    <a:pt x="344" y="46"/>
                  </a:cubicBezTo>
                  <a:cubicBezTo>
                    <a:pt x="357" y="59"/>
                    <a:pt x="378" y="75"/>
                    <a:pt x="410" y="75"/>
                  </a:cubicBezTo>
                  <a:cubicBezTo>
                    <a:pt x="418" y="75"/>
                    <a:pt x="425" y="67"/>
                    <a:pt x="425" y="58"/>
                  </a:cubicBezTo>
                  <a:cubicBezTo>
                    <a:pt x="426" y="48"/>
                    <a:pt x="419" y="40"/>
                    <a:pt x="410" y="40"/>
                  </a:cubicBezTo>
                  <a:cubicBezTo>
                    <a:pt x="375" y="40"/>
                    <a:pt x="360" y="12"/>
                    <a:pt x="359" y="1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2" name="Freeform 45">
              <a:extLst>
                <a:ext uri="{FF2B5EF4-FFF2-40B4-BE49-F238E27FC236}">
                  <a16:creationId xmlns:a16="http://schemas.microsoft.com/office/drawing/2014/main" id="{124F84DF-C906-E146-9A5D-42CDB4B79872}"/>
                </a:ext>
              </a:extLst>
            </p:cNvPr>
            <p:cNvSpPr>
              <a:spLocks noChangeArrowheads="1"/>
            </p:cNvSpPr>
            <p:nvPr/>
          </p:nvSpPr>
          <p:spPr bwMode="auto">
            <a:xfrm>
              <a:off x="4260850" y="2252663"/>
              <a:ext cx="58738" cy="109537"/>
            </a:xfrm>
            <a:custGeom>
              <a:avLst/>
              <a:gdLst>
                <a:gd name="T0" fmla="*/ 36 w 165"/>
                <a:gd name="T1" fmla="*/ 256 h 304"/>
                <a:gd name="T2" fmla="*/ 52 w 165"/>
                <a:gd name="T3" fmla="*/ 267 h 304"/>
                <a:gd name="T4" fmla="*/ 113 w 165"/>
                <a:gd name="T5" fmla="*/ 303 h 304"/>
                <a:gd name="T6" fmla="*/ 114 w 165"/>
                <a:gd name="T7" fmla="*/ 303 h 304"/>
                <a:gd name="T8" fmla="*/ 135 w 165"/>
                <a:gd name="T9" fmla="*/ 299 h 304"/>
                <a:gd name="T10" fmla="*/ 164 w 165"/>
                <a:gd name="T11" fmla="*/ 281 h 304"/>
                <a:gd name="T12" fmla="*/ 164 w 165"/>
                <a:gd name="T13" fmla="*/ 158 h 304"/>
                <a:gd name="T14" fmla="*/ 75 w 165"/>
                <a:gd name="T15" fmla="*/ 158 h 304"/>
                <a:gd name="T16" fmla="*/ 75 w 165"/>
                <a:gd name="T17" fmla="*/ 135 h 304"/>
                <a:gd name="T18" fmla="*/ 164 w 165"/>
                <a:gd name="T19" fmla="*/ 135 h 304"/>
                <a:gd name="T20" fmla="*/ 164 w 165"/>
                <a:gd name="T21" fmla="*/ 0 h 304"/>
                <a:gd name="T22" fmla="*/ 0 w 165"/>
                <a:gd name="T23" fmla="*/ 0 h 304"/>
                <a:gd name="T24" fmla="*/ 0 w 165"/>
                <a:gd name="T25" fmla="*/ 289 h 304"/>
                <a:gd name="T26" fmla="*/ 19 w 165"/>
                <a:gd name="T27" fmla="*/ 267 h 304"/>
                <a:gd name="T28" fmla="*/ 36 w 165"/>
                <a:gd name="T29" fmla="*/ 256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5" h="304">
                  <a:moveTo>
                    <a:pt x="36" y="256"/>
                  </a:moveTo>
                  <a:cubicBezTo>
                    <a:pt x="42" y="256"/>
                    <a:pt x="49" y="260"/>
                    <a:pt x="52" y="267"/>
                  </a:cubicBezTo>
                  <a:cubicBezTo>
                    <a:pt x="53" y="270"/>
                    <a:pt x="71" y="303"/>
                    <a:pt x="113" y="303"/>
                  </a:cubicBezTo>
                  <a:lnTo>
                    <a:pt x="114" y="303"/>
                  </a:lnTo>
                  <a:cubicBezTo>
                    <a:pt x="118" y="303"/>
                    <a:pt x="125" y="303"/>
                    <a:pt x="135" y="299"/>
                  </a:cubicBezTo>
                  <a:cubicBezTo>
                    <a:pt x="145" y="296"/>
                    <a:pt x="154" y="290"/>
                    <a:pt x="164" y="281"/>
                  </a:cubicBezTo>
                  <a:lnTo>
                    <a:pt x="164" y="158"/>
                  </a:lnTo>
                  <a:lnTo>
                    <a:pt x="75" y="158"/>
                  </a:lnTo>
                  <a:lnTo>
                    <a:pt x="75" y="135"/>
                  </a:lnTo>
                  <a:lnTo>
                    <a:pt x="164" y="135"/>
                  </a:lnTo>
                  <a:lnTo>
                    <a:pt x="164" y="0"/>
                  </a:lnTo>
                  <a:lnTo>
                    <a:pt x="0" y="0"/>
                  </a:lnTo>
                  <a:lnTo>
                    <a:pt x="0" y="289"/>
                  </a:lnTo>
                  <a:cubicBezTo>
                    <a:pt x="13" y="280"/>
                    <a:pt x="19" y="268"/>
                    <a:pt x="19" y="267"/>
                  </a:cubicBezTo>
                  <a:cubicBezTo>
                    <a:pt x="22" y="260"/>
                    <a:pt x="29" y="256"/>
                    <a:pt x="36" y="25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3" name="Freeform 46">
              <a:extLst>
                <a:ext uri="{FF2B5EF4-FFF2-40B4-BE49-F238E27FC236}">
                  <a16:creationId xmlns:a16="http://schemas.microsoft.com/office/drawing/2014/main" id="{34815518-A3D1-1646-BC0F-7861FA4BFB26}"/>
                </a:ext>
              </a:extLst>
            </p:cNvPr>
            <p:cNvSpPr>
              <a:spLocks noChangeArrowheads="1"/>
            </p:cNvSpPr>
            <p:nvPr/>
          </p:nvSpPr>
          <p:spPr bwMode="auto">
            <a:xfrm>
              <a:off x="4125913" y="2359025"/>
              <a:ext cx="349250" cy="227013"/>
            </a:xfrm>
            <a:custGeom>
              <a:avLst/>
              <a:gdLst>
                <a:gd name="T0" fmla="*/ 875 w 972"/>
                <a:gd name="T1" fmla="*/ 54 h 632"/>
                <a:gd name="T2" fmla="*/ 971 w 972"/>
                <a:gd name="T3" fmla="*/ 68 h 632"/>
                <a:gd name="T4" fmla="*/ 891 w 972"/>
                <a:gd name="T5" fmla="*/ 11 h 632"/>
                <a:gd name="T6" fmla="*/ 859 w 972"/>
                <a:gd name="T7" fmla="*/ 11 h 632"/>
                <a:gd name="T8" fmla="*/ 752 w 972"/>
                <a:gd name="T9" fmla="*/ 29 h 632"/>
                <a:gd name="T10" fmla="*/ 720 w 972"/>
                <a:gd name="T11" fmla="*/ 0 h 632"/>
                <a:gd name="T12" fmla="*/ 643 w 972"/>
                <a:gd name="T13" fmla="*/ 47 h 632"/>
                <a:gd name="T14" fmla="*/ 564 w 972"/>
                <a:gd name="T15" fmla="*/ 6 h 632"/>
                <a:gd name="T16" fmla="*/ 550 w 972"/>
                <a:gd name="T17" fmla="*/ 12 h 632"/>
                <a:gd name="T18" fmla="*/ 488 w 972"/>
                <a:gd name="T19" fmla="*/ 47 h 632"/>
                <a:gd name="T20" fmla="*/ 425 w 972"/>
                <a:gd name="T21" fmla="*/ 11 h 632"/>
                <a:gd name="T22" fmla="*/ 393 w 972"/>
                <a:gd name="T23" fmla="*/ 11 h 632"/>
                <a:gd name="T24" fmla="*/ 286 w 972"/>
                <a:gd name="T25" fmla="*/ 29 h 632"/>
                <a:gd name="T26" fmla="*/ 254 w 972"/>
                <a:gd name="T27" fmla="*/ 0 h 632"/>
                <a:gd name="T28" fmla="*/ 177 w 972"/>
                <a:gd name="T29" fmla="*/ 47 h 632"/>
                <a:gd name="T30" fmla="*/ 98 w 972"/>
                <a:gd name="T31" fmla="*/ 6 h 632"/>
                <a:gd name="T32" fmla="*/ 84 w 972"/>
                <a:gd name="T33" fmla="*/ 13 h 632"/>
                <a:gd name="T34" fmla="*/ 21 w 972"/>
                <a:gd name="T35" fmla="*/ 48 h 632"/>
                <a:gd name="T36" fmla="*/ 0 w 972"/>
                <a:gd name="T37" fmla="*/ 68 h 632"/>
                <a:gd name="T38" fmla="*/ 19 w 972"/>
                <a:gd name="T39" fmla="*/ 89 h 632"/>
                <a:gd name="T40" fmla="*/ 54 w 972"/>
                <a:gd name="T41" fmla="*/ 84 h 632"/>
                <a:gd name="T42" fmla="*/ 176 w 972"/>
                <a:gd name="T43" fmla="*/ 89 h 632"/>
                <a:gd name="T44" fmla="*/ 333 w 972"/>
                <a:gd name="T45" fmla="*/ 89 h 632"/>
                <a:gd name="T46" fmla="*/ 373 w 972"/>
                <a:gd name="T47" fmla="*/ 631 h 632"/>
                <a:gd name="T48" fmla="*/ 536 w 972"/>
                <a:gd name="T49" fmla="*/ 495 h 632"/>
                <a:gd name="T50" fmla="*/ 448 w 972"/>
                <a:gd name="T51" fmla="*/ 473 h 632"/>
                <a:gd name="T52" fmla="*/ 536 w 972"/>
                <a:gd name="T53" fmla="*/ 338 h 632"/>
                <a:gd name="T54" fmla="*/ 448 w 972"/>
                <a:gd name="T55" fmla="*/ 315 h 632"/>
                <a:gd name="T56" fmla="*/ 536 w 972"/>
                <a:gd name="T57" fmla="*/ 180 h 632"/>
                <a:gd name="T58" fmla="*/ 448 w 972"/>
                <a:gd name="T59" fmla="*/ 158 h 632"/>
                <a:gd name="T60" fmla="*/ 536 w 972"/>
                <a:gd name="T61" fmla="*/ 76 h 632"/>
                <a:gd name="T62" fmla="*/ 641 w 972"/>
                <a:gd name="T63" fmla="*/ 89 h 632"/>
                <a:gd name="T64" fmla="*/ 800 w 972"/>
                <a:gd name="T65" fmla="*/ 89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72" h="632">
                  <a:moveTo>
                    <a:pt x="800" y="89"/>
                  </a:moveTo>
                  <a:cubicBezTo>
                    <a:pt x="836" y="89"/>
                    <a:pt x="861" y="70"/>
                    <a:pt x="875" y="54"/>
                  </a:cubicBezTo>
                  <a:cubicBezTo>
                    <a:pt x="890" y="70"/>
                    <a:pt x="915" y="89"/>
                    <a:pt x="952" y="89"/>
                  </a:cubicBezTo>
                  <a:cubicBezTo>
                    <a:pt x="963" y="89"/>
                    <a:pt x="971" y="79"/>
                    <a:pt x="971" y="68"/>
                  </a:cubicBezTo>
                  <a:cubicBezTo>
                    <a:pt x="971" y="56"/>
                    <a:pt x="963" y="47"/>
                    <a:pt x="952" y="47"/>
                  </a:cubicBezTo>
                  <a:cubicBezTo>
                    <a:pt x="910" y="47"/>
                    <a:pt x="893" y="14"/>
                    <a:pt x="891" y="11"/>
                  </a:cubicBezTo>
                  <a:cubicBezTo>
                    <a:pt x="888" y="4"/>
                    <a:pt x="882" y="0"/>
                    <a:pt x="875" y="0"/>
                  </a:cubicBezTo>
                  <a:cubicBezTo>
                    <a:pt x="868" y="0"/>
                    <a:pt x="862" y="4"/>
                    <a:pt x="859" y="11"/>
                  </a:cubicBezTo>
                  <a:cubicBezTo>
                    <a:pt x="858" y="13"/>
                    <a:pt x="840" y="47"/>
                    <a:pt x="799" y="47"/>
                  </a:cubicBezTo>
                  <a:cubicBezTo>
                    <a:pt x="782" y="47"/>
                    <a:pt x="766" y="41"/>
                    <a:pt x="752" y="29"/>
                  </a:cubicBezTo>
                  <a:cubicBezTo>
                    <a:pt x="741" y="19"/>
                    <a:pt x="735" y="10"/>
                    <a:pt x="735" y="9"/>
                  </a:cubicBezTo>
                  <a:cubicBezTo>
                    <a:pt x="732" y="3"/>
                    <a:pt x="726" y="0"/>
                    <a:pt x="720" y="0"/>
                  </a:cubicBezTo>
                  <a:cubicBezTo>
                    <a:pt x="714" y="0"/>
                    <a:pt x="709" y="3"/>
                    <a:pt x="705" y="8"/>
                  </a:cubicBezTo>
                  <a:cubicBezTo>
                    <a:pt x="705" y="8"/>
                    <a:pt x="677" y="47"/>
                    <a:pt x="643" y="47"/>
                  </a:cubicBezTo>
                  <a:cubicBezTo>
                    <a:pt x="607" y="47"/>
                    <a:pt x="578" y="13"/>
                    <a:pt x="577" y="12"/>
                  </a:cubicBezTo>
                  <a:cubicBezTo>
                    <a:pt x="573" y="8"/>
                    <a:pt x="569" y="6"/>
                    <a:pt x="564" y="6"/>
                  </a:cubicBezTo>
                  <a:lnTo>
                    <a:pt x="563" y="6"/>
                  </a:lnTo>
                  <a:cubicBezTo>
                    <a:pt x="558" y="6"/>
                    <a:pt x="554" y="8"/>
                    <a:pt x="550" y="12"/>
                  </a:cubicBezTo>
                  <a:cubicBezTo>
                    <a:pt x="536" y="28"/>
                    <a:pt x="523" y="38"/>
                    <a:pt x="508" y="44"/>
                  </a:cubicBezTo>
                  <a:cubicBezTo>
                    <a:pt x="499" y="47"/>
                    <a:pt x="492" y="47"/>
                    <a:pt x="488" y="47"/>
                  </a:cubicBezTo>
                  <a:lnTo>
                    <a:pt x="486" y="47"/>
                  </a:lnTo>
                  <a:cubicBezTo>
                    <a:pt x="444" y="47"/>
                    <a:pt x="427" y="14"/>
                    <a:pt x="425" y="11"/>
                  </a:cubicBezTo>
                  <a:cubicBezTo>
                    <a:pt x="422" y="4"/>
                    <a:pt x="416" y="0"/>
                    <a:pt x="409" y="0"/>
                  </a:cubicBezTo>
                  <a:cubicBezTo>
                    <a:pt x="402" y="0"/>
                    <a:pt x="396" y="4"/>
                    <a:pt x="393" y="11"/>
                  </a:cubicBezTo>
                  <a:cubicBezTo>
                    <a:pt x="392" y="13"/>
                    <a:pt x="374" y="47"/>
                    <a:pt x="334" y="47"/>
                  </a:cubicBezTo>
                  <a:cubicBezTo>
                    <a:pt x="316" y="47"/>
                    <a:pt x="300" y="41"/>
                    <a:pt x="286" y="29"/>
                  </a:cubicBezTo>
                  <a:cubicBezTo>
                    <a:pt x="275" y="20"/>
                    <a:pt x="269" y="10"/>
                    <a:pt x="269" y="9"/>
                  </a:cubicBezTo>
                  <a:cubicBezTo>
                    <a:pt x="266" y="4"/>
                    <a:pt x="260" y="0"/>
                    <a:pt x="254" y="0"/>
                  </a:cubicBezTo>
                  <a:cubicBezTo>
                    <a:pt x="248" y="0"/>
                    <a:pt x="243" y="3"/>
                    <a:pt x="239" y="8"/>
                  </a:cubicBezTo>
                  <a:cubicBezTo>
                    <a:pt x="239" y="9"/>
                    <a:pt x="211" y="47"/>
                    <a:pt x="177" y="47"/>
                  </a:cubicBezTo>
                  <a:cubicBezTo>
                    <a:pt x="141" y="47"/>
                    <a:pt x="112" y="14"/>
                    <a:pt x="111" y="13"/>
                  </a:cubicBezTo>
                  <a:cubicBezTo>
                    <a:pt x="107" y="8"/>
                    <a:pt x="103" y="6"/>
                    <a:pt x="98" y="6"/>
                  </a:cubicBezTo>
                  <a:lnTo>
                    <a:pt x="97" y="6"/>
                  </a:lnTo>
                  <a:cubicBezTo>
                    <a:pt x="92" y="6"/>
                    <a:pt x="88" y="8"/>
                    <a:pt x="84" y="13"/>
                  </a:cubicBezTo>
                  <a:cubicBezTo>
                    <a:pt x="71" y="28"/>
                    <a:pt x="57" y="39"/>
                    <a:pt x="43" y="44"/>
                  </a:cubicBezTo>
                  <a:cubicBezTo>
                    <a:pt x="32" y="48"/>
                    <a:pt x="25" y="48"/>
                    <a:pt x="21" y="48"/>
                  </a:cubicBezTo>
                  <a:lnTo>
                    <a:pt x="19" y="48"/>
                  </a:lnTo>
                  <a:cubicBezTo>
                    <a:pt x="8" y="48"/>
                    <a:pt x="0" y="56"/>
                    <a:pt x="0" y="68"/>
                  </a:cubicBezTo>
                  <a:cubicBezTo>
                    <a:pt x="0" y="79"/>
                    <a:pt x="8" y="89"/>
                    <a:pt x="19" y="89"/>
                  </a:cubicBezTo>
                  <a:lnTo>
                    <a:pt x="19" y="89"/>
                  </a:lnTo>
                  <a:lnTo>
                    <a:pt x="23" y="89"/>
                  </a:lnTo>
                  <a:cubicBezTo>
                    <a:pt x="30" y="89"/>
                    <a:pt x="41" y="88"/>
                    <a:pt x="54" y="84"/>
                  </a:cubicBezTo>
                  <a:cubicBezTo>
                    <a:pt x="69" y="78"/>
                    <a:pt x="83" y="69"/>
                    <a:pt x="97" y="55"/>
                  </a:cubicBezTo>
                  <a:cubicBezTo>
                    <a:pt x="113" y="70"/>
                    <a:pt x="142" y="89"/>
                    <a:pt x="176" y="89"/>
                  </a:cubicBezTo>
                  <a:cubicBezTo>
                    <a:pt x="209" y="89"/>
                    <a:pt x="236" y="68"/>
                    <a:pt x="252" y="52"/>
                  </a:cubicBezTo>
                  <a:cubicBezTo>
                    <a:pt x="267" y="68"/>
                    <a:pt x="294" y="89"/>
                    <a:pt x="333" y="89"/>
                  </a:cubicBezTo>
                  <a:cubicBezTo>
                    <a:pt x="348" y="89"/>
                    <a:pt x="362" y="86"/>
                    <a:pt x="373" y="81"/>
                  </a:cubicBezTo>
                  <a:lnTo>
                    <a:pt x="373" y="631"/>
                  </a:lnTo>
                  <a:lnTo>
                    <a:pt x="536" y="631"/>
                  </a:lnTo>
                  <a:lnTo>
                    <a:pt x="536" y="495"/>
                  </a:lnTo>
                  <a:lnTo>
                    <a:pt x="448" y="495"/>
                  </a:lnTo>
                  <a:lnTo>
                    <a:pt x="448" y="473"/>
                  </a:lnTo>
                  <a:lnTo>
                    <a:pt x="536" y="473"/>
                  </a:lnTo>
                  <a:lnTo>
                    <a:pt x="536" y="338"/>
                  </a:lnTo>
                  <a:lnTo>
                    <a:pt x="448" y="338"/>
                  </a:lnTo>
                  <a:lnTo>
                    <a:pt x="448" y="315"/>
                  </a:lnTo>
                  <a:lnTo>
                    <a:pt x="536" y="315"/>
                  </a:lnTo>
                  <a:lnTo>
                    <a:pt x="536" y="180"/>
                  </a:lnTo>
                  <a:lnTo>
                    <a:pt x="448" y="180"/>
                  </a:lnTo>
                  <a:lnTo>
                    <a:pt x="448" y="158"/>
                  </a:lnTo>
                  <a:lnTo>
                    <a:pt x="536" y="158"/>
                  </a:lnTo>
                  <a:lnTo>
                    <a:pt x="536" y="76"/>
                  </a:lnTo>
                  <a:cubicBezTo>
                    <a:pt x="545" y="70"/>
                    <a:pt x="554" y="64"/>
                    <a:pt x="563" y="55"/>
                  </a:cubicBezTo>
                  <a:cubicBezTo>
                    <a:pt x="579" y="70"/>
                    <a:pt x="607" y="89"/>
                    <a:pt x="641" y="89"/>
                  </a:cubicBezTo>
                  <a:cubicBezTo>
                    <a:pt x="676" y="89"/>
                    <a:pt x="703" y="68"/>
                    <a:pt x="719" y="52"/>
                  </a:cubicBezTo>
                  <a:cubicBezTo>
                    <a:pt x="734" y="68"/>
                    <a:pt x="761" y="89"/>
                    <a:pt x="800" y="89"/>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a:extLst>
              <a:ext uri="{FF2B5EF4-FFF2-40B4-BE49-F238E27FC236}">
                <a16:creationId xmlns:a16="http://schemas.microsoft.com/office/drawing/2014/main" id="{302B8769-0E72-C64B-85F4-9A6D62FD0C3C}"/>
              </a:ext>
            </a:extLst>
          </p:cNvPr>
          <p:cNvSpPr>
            <a:spLocks/>
          </p:cNvSpPr>
          <p:nvPr/>
        </p:nvSpPr>
        <p:spPr bwMode="auto">
          <a:xfrm>
            <a:off x="5545138" y="456654"/>
            <a:ext cx="554485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800" b="0" i="0" u="none" strike="noStrike" kern="1200" cap="none" spc="0" normalizeH="0" baseline="0" noProof="0" dirty="0">
                <a:ln>
                  <a:noFill/>
                </a:ln>
                <a:solidFill>
                  <a:srgbClr val="9ACA49"/>
                </a:solidFill>
                <a:effectLst/>
                <a:uLnTx/>
                <a:uFillTx/>
                <a:latin typeface="Bebas Neue" panose="020B0606020202050201" pitchFamily="34" charset="77"/>
                <a:ea typeface="ＭＳ Ｐゴシック" panose="020B0600070205080204" pitchFamily="34" charset="-128"/>
                <a:cs typeface="+mn-cs"/>
                <a:sym typeface="Bebas Neue" panose="020B0606020202050201" pitchFamily="34" charset="77"/>
              </a:rPr>
              <a:t>IN EUROPE &amp; CENTRAL ASIA</a:t>
            </a:r>
          </a:p>
        </p:txBody>
      </p:sp>
      <p:sp>
        <p:nvSpPr>
          <p:cNvPr id="6" name="Content Placeholder 2">
            <a:extLst>
              <a:ext uri="{FF2B5EF4-FFF2-40B4-BE49-F238E27FC236}">
                <a16:creationId xmlns:a16="http://schemas.microsoft.com/office/drawing/2014/main" id="{BA802313-06D1-4649-9A3D-DEE5D50FE944}"/>
              </a:ext>
            </a:extLst>
          </p:cNvPr>
          <p:cNvSpPr txBox="1">
            <a:spLocks/>
          </p:cNvSpPr>
          <p:nvPr/>
        </p:nvSpPr>
        <p:spPr>
          <a:xfrm>
            <a:off x="5545137" y="1922463"/>
            <a:ext cx="6472691" cy="4156075"/>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1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Portfolio covers 26 countries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1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Characterized by:</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6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disaster risks exacerbated by aging, inadequately maintained public infrastructure, lack of awareness of potential risks, and climate change</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6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where programs are more mature, a range of advanced and innovative measures are now in place, including</a:t>
            </a:r>
          </a:p>
          <a:p>
            <a:pPr marL="1143000" marR="0" lvl="3"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100" b="0" i="0" u="none" strike="noStrike" kern="1200" cap="none" spc="0" normalizeH="0" baseline="0" noProof="0" dirty="0">
                <a:ln>
                  <a:noFill/>
                </a:ln>
                <a:solidFill>
                  <a:prstClr val="black">
                    <a:lumMod val="50000"/>
                    <a:lumOff val="50000"/>
                  </a:prstClr>
                </a:solidFill>
                <a:effectLst/>
                <a:uLnTx/>
                <a:uFillTx/>
                <a:latin typeface="Lao UI" panose="020B0604020202020204" pitchFamily="34" charset="0"/>
                <a:ea typeface="+mn-ea"/>
                <a:cs typeface="Lao UI" panose="020B0604020202020204" pitchFamily="34" charset="0"/>
              </a:rPr>
              <a:t>generation of analytics and GIS layers so governments and local communities can better understand risks facing them</a:t>
            </a:r>
          </a:p>
          <a:p>
            <a:pPr marL="1143000" marR="0" lvl="3"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100" b="0" i="0" u="none" strike="noStrike" kern="1200" cap="none" spc="0" normalizeH="0" baseline="0" noProof="0" dirty="0">
                <a:ln>
                  <a:noFill/>
                </a:ln>
                <a:solidFill>
                  <a:prstClr val="black">
                    <a:lumMod val="50000"/>
                    <a:lumOff val="50000"/>
                  </a:prstClr>
                </a:solidFill>
                <a:effectLst/>
                <a:uLnTx/>
                <a:uFillTx/>
                <a:latin typeface="Lao UI" panose="020B0604020202020204" pitchFamily="34" charset="0"/>
                <a:ea typeface="+mn-ea"/>
                <a:cs typeface="Lao UI" panose="020B0604020202020204" pitchFamily="34" charset="0"/>
              </a:rPr>
              <a:t>mainstreaming DRM into government policies</a:t>
            </a:r>
          </a:p>
          <a:p>
            <a:pPr marL="1143000" marR="0" lvl="3"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100" b="0" i="0" u="none" strike="noStrike" kern="1200" cap="none" spc="0" normalizeH="0" baseline="0" noProof="0" dirty="0">
                <a:ln>
                  <a:noFill/>
                </a:ln>
                <a:solidFill>
                  <a:prstClr val="black">
                    <a:lumMod val="50000"/>
                    <a:lumOff val="50000"/>
                  </a:prstClr>
                </a:solidFill>
                <a:effectLst/>
                <a:uLnTx/>
                <a:uFillTx/>
                <a:latin typeface="Lao UI" panose="020B0604020202020204" pitchFamily="34" charset="0"/>
                <a:ea typeface="+mn-ea"/>
                <a:cs typeface="Lao UI" panose="020B0604020202020204" pitchFamily="34" charset="0"/>
              </a:rPr>
              <a:t>promotion of investments in critical infrastructure resilience to enhance urban and sector resilience</a:t>
            </a:r>
          </a:p>
        </p:txBody>
      </p:sp>
      <p:grpSp>
        <p:nvGrpSpPr>
          <p:cNvPr id="72" name="Group 71">
            <a:extLst>
              <a:ext uri="{FF2B5EF4-FFF2-40B4-BE49-F238E27FC236}">
                <a16:creationId xmlns:a16="http://schemas.microsoft.com/office/drawing/2014/main" id="{32838842-2290-9546-90CF-B66CCED55D84}"/>
              </a:ext>
            </a:extLst>
          </p:cNvPr>
          <p:cNvGrpSpPr/>
          <p:nvPr/>
        </p:nvGrpSpPr>
        <p:grpSpPr>
          <a:xfrm>
            <a:off x="7362749" y="1204124"/>
            <a:ext cx="407987" cy="423862"/>
            <a:chOff x="5151438" y="3081338"/>
            <a:chExt cx="407987" cy="423862"/>
          </a:xfrm>
          <a:solidFill>
            <a:srgbClr val="8FAC5B"/>
          </a:solidFill>
        </p:grpSpPr>
        <p:sp>
          <p:nvSpPr>
            <p:cNvPr id="73" name="Freeform 26">
              <a:extLst>
                <a:ext uri="{FF2B5EF4-FFF2-40B4-BE49-F238E27FC236}">
                  <a16:creationId xmlns:a16="http://schemas.microsoft.com/office/drawing/2014/main" id="{444BEF13-DFCE-A141-A8E5-2CD112CAAE0C}"/>
                </a:ext>
              </a:extLst>
            </p:cNvPr>
            <p:cNvSpPr>
              <a:spLocks noChangeArrowheads="1"/>
            </p:cNvSpPr>
            <p:nvPr/>
          </p:nvSpPr>
          <p:spPr bwMode="auto">
            <a:xfrm>
              <a:off x="5438775" y="3298825"/>
              <a:ext cx="90488" cy="77788"/>
            </a:xfrm>
            <a:custGeom>
              <a:avLst/>
              <a:gdLst>
                <a:gd name="T0" fmla="*/ 197 w 253"/>
                <a:gd name="T1" fmla="*/ 25 h 217"/>
                <a:gd name="T2" fmla="*/ 208 w 253"/>
                <a:gd name="T3" fmla="*/ 44 h 217"/>
                <a:gd name="T4" fmla="*/ 250 w 253"/>
                <a:gd name="T5" fmla="*/ 70 h 217"/>
                <a:gd name="T6" fmla="*/ 252 w 253"/>
                <a:gd name="T7" fmla="*/ 142 h 217"/>
                <a:gd name="T8" fmla="*/ 174 w 253"/>
                <a:gd name="T9" fmla="*/ 216 h 217"/>
                <a:gd name="T10" fmla="*/ 132 w 253"/>
                <a:gd name="T11" fmla="*/ 201 h 217"/>
                <a:gd name="T12" fmla="*/ 53 w 253"/>
                <a:gd name="T13" fmla="*/ 214 h 217"/>
                <a:gd name="T14" fmla="*/ 21 w 253"/>
                <a:gd name="T15" fmla="*/ 183 h 217"/>
                <a:gd name="T16" fmla="*/ 0 w 253"/>
                <a:gd name="T17" fmla="*/ 129 h 217"/>
                <a:gd name="T18" fmla="*/ 28 w 253"/>
                <a:gd name="T19" fmla="*/ 102 h 217"/>
                <a:gd name="T20" fmla="*/ 59 w 253"/>
                <a:gd name="T21" fmla="*/ 17 h 217"/>
                <a:gd name="T22" fmla="*/ 104 w 253"/>
                <a:gd name="T23" fmla="*/ 0 h 217"/>
                <a:gd name="T24" fmla="*/ 197 w 253"/>
                <a:gd name="T25" fmla="*/ 25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17">
                  <a:moveTo>
                    <a:pt x="197" y="25"/>
                  </a:moveTo>
                  <a:lnTo>
                    <a:pt x="208" y="44"/>
                  </a:lnTo>
                  <a:lnTo>
                    <a:pt x="250" y="70"/>
                  </a:lnTo>
                  <a:lnTo>
                    <a:pt x="252" y="142"/>
                  </a:lnTo>
                  <a:lnTo>
                    <a:pt x="174" y="216"/>
                  </a:lnTo>
                  <a:lnTo>
                    <a:pt x="132" y="201"/>
                  </a:lnTo>
                  <a:lnTo>
                    <a:pt x="53" y="214"/>
                  </a:lnTo>
                  <a:lnTo>
                    <a:pt x="21" y="183"/>
                  </a:lnTo>
                  <a:lnTo>
                    <a:pt x="0" y="129"/>
                  </a:lnTo>
                  <a:lnTo>
                    <a:pt x="28" y="102"/>
                  </a:lnTo>
                  <a:lnTo>
                    <a:pt x="59" y="17"/>
                  </a:lnTo>
                  <a:lnTo>
                    <a:pt x="104" y="0"/>
                  </a:lnTo>
                  <a:lnTo>
                    <a:pt x="197" y="2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27">
              <a:extLst>
                <a:ext uri="{FF2B5EF4-FFF2-40B4-BE49-F238E27FC236}">
                  <a16:creationId xmlns:a16="http://schemas.microsoft.com/office/drawing/2014/main" id="{8805578D-76BA-974B-A0DF-B119760A2872}"/>
                </a:ext>
              </a:extLst>
            </p:cNvPr>
            <p:cNvSpPr>
              <a:spLocks noChangeArrowheads="1"/>
            </p:cNvSpPr>
            <p:nvPr/>
          </p:nvSpPr>
          <p:spPr bwMode="auto">
            <a:xfrm>
              <a:off x="5237163" y="3117850"/>
              <a:ext cx="96837" cy="90488"/>
            </a:xfrm>
            <a:custGeom>
              <a:avLst/>
              <a:gdLst>
                <a:gd name="T0" fmla="*/ 232 w 269"/>
                <a:gd name="T1" fmla="*/ 252 h 253"/>
                <a:gd name="T2" fmla="*/ 208 w 269"/>
                <a:gd name="T3" fmla="*/ 243 h 253"/>
                <a:gd name="T4" fmla="*/ 13 w 269"/>
                <a:gd name="T5" fmla="*/ 57 h 253"/>
                <a:gd name="T6" fmla="*/ 13 w 269"/>
                <a:gd name="T7" fmla="*/ 12 h 253"/>
                <a:gd name="T8" fmla="*/ 60 w 269"/>
                <a:gd name="T9" fmla="*/ 12 h 253"/>
                <a:gd name="T10" fmla="*/ 255 w 269"/>
                <a:gd name="T11" fmla="*/ 198 h 253"/>
                <a:gd name="T12" fmla="*/ 255 w 269"/>
                <a:gd name="T13" fmla="*/ 243 h 253"/>
                <a:gd name="T14" fmla="*/ 232 w 269"/>
                <a:gd name="T15" fmla="*/ 252 h 2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9" h="253">
                  <a:moveTo>
                    <a:pt x="232" y="252"/>
                  </a:moveTo>
                  <a:cubicBezTo>
                    <a:pt x="224" y="252"/>
                    <a:pt x="215" y="249"/>
                    <a:pt x="208" y="243"/>
                  </a:cubicBezTo>
                  <a:lnTo>
                    <a:pt x="13" y="57"/>
                  </a:lnTo>
                  <a:cubicBezTo>
                    <a:pt x="0" y="44"/>
                    <a:pt x="0" y="25"/>
                    <a:pt x="13" y="12"/>
                  </a:cubicBezTo>
                  <a:cubicBezTo>
                    <a:pt x="26" y="0"/>
                    <a:pt x="47" y="0"/>
                    <a:pt x="60" y="12"/>
                  </a:cubicBezTo>
                  <a:lnTo>
                    <a:pt x="255" y="198"/>
                  </a:lnTo>
                  <a:cubicBezTo>
                    <a:pt x="268" y="211"/>
                    <a:pt x="268" y="231"/>
                    <a:pt x="255" y="243"/>
                  </a:cubicBezTo>
                  <a:cubicBezTo>
                    <a:pt x="249" y="249"/>
                    <a:pt x="241" y="252"/>
                    <a:pt x="232" y="25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28">
              <a:extLst>
                <a:ext uri="{FF2B5EF4-FFF2-40B4-BE49-F238E27FC236}">
                  <a16:creationId xmlns:a16="http://schemas.microsoft.com/office/drawing/2014/main" id="{7563374C-0D8B-2142-B6EA-DC3F4B4C07F0}"/>
                </a:ext>
              </a:extLst>
            </p:cNvPr>
            <p:cNvSpPr>
              <a:spLocks noChangeArrowheads="1"/>
            </p:cNvSpPr>
            <p:nvPr/>
          </p:nvSpPr>
          <p:spPr bwMode="auto">
            <a:xfrm>
              <a:off x="5284788" y="3100388"/>
              <a:ext cx="82550" cy="77787"/>
            </a:xfrm>
            <a:custGeom>
              <a:avLst/>
              <a:gdLst>
                <a:gd name="T0" fmla="*/ 192 w 231"/>
                <a:gd name="T1" fmla="*/ 214 h 215"/>
                <a:gd name="T2" fmla="*/ 169 w 231"/>
                <a:gd name="T3" fmla="*/ 205 h 215"/>
                <a:gd name="T4" fmla="*/ 13 w 231"/>
                <a:gd name="T5" fmla="*/ 57 h 215"/>
                <a:gd name="T6" fmla="*/ 13 w 231"/>
                <a:gd name="T7" fmla="*/ 12 h 215"/>
                <a:gd name="T8" fmla="*/ 59 w 231"/>
                <a:gd name="T9" fmla="*/ 12 h 215"/>
                <a:gd name="T10" fmla="*/ 216 w 231"/>
                <a:gd name="T11" fmla="*/ 160 h 215"/>
                <a:gd name="T12" fmla="*/ 216 w 231"/>
                <a:gd name="T13" fmla="*/ 205 h 215"/>
                <a:gd name="T14" fmla="*/ 192 w 231"/>
                <a:gd name="T15" fmla="*/ 214 h 2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1" h="215">
                  <a:moveTo>
                    <a:pt x="192" y="214"/>
                  </a:moveTo>
                  <a:cubicBezTo>
                    <a:pt x="184" y="214"/>
                    <a:pt x="175" y="211"/>
                    <a:pt x="169" y="205"/>
                  </a:cubicBezTo>
                  <a:lnTo>
                    <a:pt x="13" y="57"/>
                  </a:lnTo>
                  <a:cubicBezTo>
                    <a:pt x="0" y="44"/>
                    <a:pt x="0" y="24"/>
                    <a:pt x="13" y="12"/>
                  </a:cubicBezTo>
                  <a:cubicBezTo>
                    <a:pt x="25" y="0"/>
                    <a:pt x="47" y="0"/>
                    <a:pt x="59" y="12"/>
                  </a:cubicBezTo>
                  <a:lnTo>
                    <a:pt x="216" y="160"/>
                  </a:lnTo>
                  <a:cubicBezTo>
                    <a:pt x="229" y="173"/>
                    <a:pt x="230" y="193"/>
                    <a:pt x="216" y="205"/>
                  </a:cubicBezTo>
                  <a:cubicBezTo>
                    <a:pt x="210" y="211"/>
                    <a:pt x="201" y="214"/>
                    <a:pt x="192" y="21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29">
              <a:extLst>
                <a:ext uri="{FF2B5EF4-FFF2-40B4-BE49-F238E27FC236}">
                  <a16:creationId xmlns:a16="http://schemas.microsoft.com/office/drawing/2014/main" id="{AC239CA2-CDF7-6745-BA2F-F8B000B818F3}"/>
                </a:ext>
              </a:extLst>
            </p:cNvPr>
            <p:cNvSpPr>
              <a:spLocks noChangeArrowheads="1"/>
            </p:cNvSpPr>
            <p:nvPr/>
          </p:nvSpPr>
          <p:spPr bwMode="auto">
            <a:xfrm>
              <a:off x="5330825" y="3081338"/>
              <a:ext cx="68263" cy="65087"/>
            </a:xfrm>
            <a:custGeom>
              <a:avLst/>
              <a:gdLst>
                <a:gd name="T0" fmla="*/ 130 w 191"/>
                <a:gd name="T1" fmla="*/ 168 h 179"/>
                <a:gd name="T2" fmla="*/ 13 w 191"/>
                <a:gd name="T3" fmla="*/ 57 h 179"/>
                <a:gd name="T4" fmla="*/ 13 w 191"/>
                <a:gd name="T5" fmla="*/ 13 h 179"/>
                <a:gd name="T6" fmla="*/ 60 w 191"/>
                <a:gd name="T7" fmla="*/ 13 h 179"/>
                <a:gd name="T8" fmla="*/ 177 w 191"/>
                <a:gd name="T9" fmla="*/ 124 h 179"/>
                <a:gd name="T10" fmla="*/ 177 w 191"/>
                <a:gd name="T11" fmla="*/ 168 h 179"/>
                <a:gd name="T12" fmla="*/ 154 w 191"/>
                <a:gd name="T13" fmla="*/ 178 h 179"/>
                <a:gd name="T14" fmla="*/ 130 w 191"/>
                <a:gd name="T15" fmla="*/ 168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1" h="179">
                  <a:moveTo>
                    <a:pt x="130" y="168"/>
                  </a:moveTo>
                  <a:lnTo>
                    <a:pt x="13" y="57"/>
                  </a:lnTo>
                  <a:cubicBezTo>
                    <a:pt x="0" y="45"/>
                    <a:pt x="0" y="25"/>
                    <a:pt x="13" y="13"/>
                  </a:cubicBezTo>
                  <a:cubicBezTo>
                    <a:pt x="26" y="0"/>
                    <a:pt x="47" y="0"/>
                    <a:pt x="60" y="13"/>
                  </a:cubicBezTo>
                  <a:lnTo>
                    <a:pt x="177" y="124"/>
                  </a:lnTo>
                  <a:cubicBezTo>
                    <a:pt x="190" y="136"/>
                    <a:pt x="190" y="156"/>
                    <a:pt x="177" y="168"/>
                  </a:cubicBezTo>
                  <a:cubicBezTo>
                    <a:pt x="170" y="175"/>
                    <a:pt x="162" y="178"/>
                    <a:pt x="154" y="178"/>
                  </a:cubicBezTo>
                  <a:cubicBezTo>
                    <a:pt x="145" y="178"/>
                    <a:pt x="137" y="175"/>
                    <a:pt x="130" y="168"/>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30">
              <a:extLst>
                <a:ext uri="{FF2B5EF4-FFF2-40B4-BE49-F238E27FC236}">
                  <a16:creationId xmlns:a16="http://schemas.microsoft.com/office/drawing/2014/main" id="{A5FF2AB1-8506-A943-AB27-CD87A092902B}"/>
                </a:ext>
              </a:extLst>
            </p:cNvPr>
            <p:cNvSpPr>
              <a:spLocks noChangeArrowheads="1"/>
            </p:cNvSpPr>
            <p:nvPr/>
          </p:nvSpPr>
          <p:spPr bwMode="auto">
            <a:xfrm>
              <a:off x="5351463" y="3192463"/>
              <a:ext cx="98425" cy="98425"/>
            </a:xfrm>
            <a:custGeom>
              <a:avLst/>
              <a:gdLst>
                <a:gd name="T0" fmla="*/ 123 w 273"/>
                <a:gd name="T1" fmla="*/ 272 h 273"/>
                <a:gd name="T2" fmla="*/ 5 w 273"/>
                <a:gd name="T3" fmla="*/ 255 h 273"/>
                <a:gd name="T4" fmla="*/ 18 w 273"/>
                <a:gd name="T5" fmla="*/ 178 h 273"/>
                <a:gd name="T6" fmla="*/ 0 w 273"/>
                <a:gd name="T7" fmla="*/ 94 h 273"/>
                <a:gd name="T8" fmla="*/ 91 w 273"/>
                <a:gd name="T9" fmla="*/ 6 h 273"/>
                <a:gd name="T10" fmla="*/ 210 w 273"/>
                <a:gd name="T11" fmla="*/ 0 h 273"/>
                <a:gd name="T12" fmla="*/ 272 w 273"/>
                <a:gd name="T13" fmla="*/ 76 h 273"/>
                <a:gd name="T14" fmla="*/ 251 w 273"/>
                <a:gd name="T15" fmla="*/ 247 h 273"/>
                <a:gd name="T16" fmla="*/ 123 w 273"/>
                <a:gd name="T17" fmla="*/ 272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3" h="273">
                  <a:moveTo>
                    <a:pt x="123" y="272"/>
                  </a:moveTo>
                  <a:lnTo>
                    <a:pt x="5" y="255"/>
                  </a:lnTo>
                  <a:lnTo>
                    <a:pt x="18" y="178"/>
                  </a:lnTo>
                  <a:lnTo>
                    <a:pt x="0" y="94"/>
                  </a:lnTo>
                  <a:lnTo>
                    <a:pt x="91" y="6"/>
                  </a:lnTo>
                  <a:lnTo>
                    <a:pt x="210" y="0"/>
                  </a:lnTo>
                  <a:lnTo>
                    <a:pt x="272" y="76"/>
                  </a:lnTo>
                  <a:lnTo>
                    <a:pt x="251" y="247"/>
                  </a:lnTo>
                  <a:lnTo>
                    <a:pt x="123" y="27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31">
              <a:extLst>
                <a:ext uri="{FF2B5EF4-FFF2-40B4-BE49-F238E27FC236}">
                  <a16:creationId xmlns:a16="http://schemas.microsoft.com/office/drawing/2014/main" id="{8E1FAF38-E1A3-DF49-8BA0-7EA4BD3F05C3}"/>
                </a:ext>
              </a:extLst>
            </p:cNvPr>
            <p:cNvSpPr>
              <a:spLocks noChangeArrowheads="1"/>
            </p:cNvSpPr>
            <p:nvPr/>
          </p:nvSpPr>
          <p:spPr bwMode="auto">
            <a:xfrm>
              <a:off x="5151438" y="3170238"/>
              <a:ext cx="388937" cy="334962"/>
            </a:xfrm>
            <a:custGeom>
              <a:avLst/>
              <a:gdLst>
                <a:gd name="T0" fmla="*/ 387 w 1081"/>
                <a:gd name="T1" fmla="*/ 325 h 929"/>
                <a:gd name="T2" fmla="*/ 565 w 1081"/>
                <a:gd name="T3" fmla="*/ 439 h 929"/>
                <a:gd name="T4" fmla="*/ 642 w 1081"/>
                <a:gd name="T5" fmla="*/ 464 h 929"/>
                <a:gd name="T6" fmla="*/ 757 w 1081"/>
                <a:gd name="T7" fmla="*/ 621 h 929"/>
                <a:gd name="T8" fmla="*/ 940 w 1081"/>
                <a:gd name="T9" fmla="*/ 718 h 929"/>
                <a:gd name="T10" fmla="*/ 1080 w 1081"/>
                <a:gd name="T11" fmla="*/ 928 h 929"/>
                <a:gd name="T12" fmla="*/ 0 w 1081"/>
                <a:gd name="T13" fmla="*/ 928 h 929"/>
                <a:gd name="T14" fmla="*/ 0 w 1081"/>
                <a:gd name="T15" fmla="*/ 0 h 929"/>
                <a:gd name="T16" fmla="*/ 177 w 1081"/>
                <a:gd name="T17" fmla="*/ 70 h 929"/>
                <a:gd name="T18" fmla="*/ 387 w 1081"/>
                <a:gd name="T19" fmla="*/ 325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1" h="929">
                  <a:moveTo>
                    <a:pt x="387" y="325"/>
                  </a:moveTo>
                  <a:lnTo>
                    <a:pt x="565" y="439"/>
                  </a:lnTo>
                  <a:lnTo>
                    <a:pt x="642" y="464"/>
                  </a:lnTo>
                  <a:lnTo>
                    <a:pt x="757" y="621"/>
                  </a:lnTo>
                  <a:lnTo>
                    <a:pt x="940" y="718"/>
                  </a:lnTo>
                  <a:lnTo>
                    <a:pt x="1080" y="928"/>
                  </a:lnTo>
                  <a:lnTo>
                    <a:pt x="0" y="928"/>
                  </a:lnTo>
                  <a:lnTo>
                    <a:pt x="0" y="0"/>
                  </a:lnTo>
                  <a:cubicBezTo>
                    <a:pt x="86" y="35"/>
                    <a:pt x="125" y="47"/>
                    <a:pt x="177" y="70"/>
                  </a:cubicBezTo>
                  <a:lnTo>
                    <a:pt x="387" y="32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32">
              <a:extLst>
                <a:ext uri="{FF2B5EF4-FFF2-40B4-BE49-F238E27FC236}">
                  <a16:creationId xmlns:a16="http://schemas.microsoft.com/office/drawing/2014/main" id="{5AAD7F65-CD03-264F-B379-E340A05EA37A}"/>
                </a:ext>
              </a:extLst>
            </p:cNvPr>
            <p:cNvSpPr>
              <a:spLocks noChangeArrowheads="1"/>
            </p:cNvSpPr>
            <p:nvPr/>
          </p:nvSpPr>
          <p:spPr bwMode="auto">
            <a:xfrm>
              <a:off x="5473700" y="3203575"/>
              <a:ext cx="85725" cy="77788"/>
            </a:xfrm>
            <a:custGeom>
              <a:avLst/>
              <a:gdLst>
                <a:gd name="T0" fmla="*/ 114 w 236"/>
                <a:gd name="T1" fmla="*/ 216 h 217"/>
                <a:gd name="T2" fmla="*/ 57 w 236"/>
                <a:gd name="T3" fmla="*/ 196 h 217"/>
                <a:gd name="T4" fmla="*/ 34 w 236"/>
                <a:gd name="T5" fmla="*/ 125 h 217"/>
                <a:gd name="T6" fmla="*/ 0 w 236"/>
                <a:gd name="T7" fmla="*/ 108 h 217"/>
                <a:gd name="T8" fmla="*/ 8 w 236"/>
                <a:gd name="T9" fmla="*/ 53 h 217"/>
                <a:gd name="T10" fmla="*/ 65 w 236"/>
                <a:gd name="T11" fmla="*/ 0 h 217"/>
                <a:gd name="T12" fmla="*/ 138 w 236"/>
                <a:gd name="T13" fmla="*/ 18 h 217"/>
                <a:gd name="T14" fmla="*/ 181 w 236"/>
                <a:gd name="T15" fmla="*/ 80 h 217"/>
                <a:gd name="T16" fmla="*/ 235 w 236"/>
                <a:gd name="T17" fmla="*/ 108 h 217"/>
                <a:gd name="T18" fmla="*/ 208 w 236"/>
                <a:gd name="T19" fmla="*/ 142 h 217"/>
                <a:gd name="T20" fmla="*/ 181 w 236"/>
                <a:gd name="T21" fmla="*/ 196 h 217"/>
                <a:gd name="T22" fmla="*/ 114 w 236"/>
                <a:gd name="T23"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6" h="217">
                  <a:moveTo>
                    <a:pt x="114" y="216"/>
                  </a:moveTo>
                  <a:lnTo>
                    <a:pt x="57" y="196"/>
                  </a:lnTo>
                  <a:lnTo>
                    <a:pt x="34" y="125"/>
                  </a:lnTo>
                  <a:lnTo>
                    <a:pt x="0" y="108"/>
                  </a:lnTo>
                  <a:lnTo>
                    <a:pt x="8" y="53"/>
                  </a:lnTo>
                  <a:lnTo>
                    <a:pt x="65" y="0"/>
                  </a:lnTo>
                  <a:lnTo>
                    <a:pt x="138" y="18"/>
                  </a:lnTo>
                  <a:lnTo>
                    <a:pt x="181" y="80"/>
                  </a:lnTo>
                  <a:lnTo>
                    <a:pt x="235" y="108"/>
                  </a:lnTo>
                  <a:lnTo>
                    <a:pt x="208" y="142"/>
                  </a:lnTo>
                  <a:lnTo>
                    <a:pt x="181" y="196"/>
                  </a:lnTo>
                  <a:lnTo>
                    <a:pt x="114" y="21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80" name="Group 79">
            <a:extLst>
              <a:ext uri="{FF2B5EF4-FFF2-40B4-BE49-F238E27FC236}">
                <a16:creationId xmlns:a16="http://schemas.microsoft.com/office/drawing/2014/main" id="{0CBE9074-FBB4-AE4A-8D4A-5BA1E328BCBF}"/>
              </a:ext>
            </a:extLst>
          </p:cNvPr>
          <p:cNvGrpSpPr/>
          <p:nvPr/>
        </p:nvGrpSpPr>
        <p:grpSpPr>
          <a:xfrm>
            <a:off x="5643254" y="1240574"/>
            <a:ext cx="406400" cy="396875"/>
            <a:chOff x="4619625" y="2663825"/>
            <a:chExt cx="406400" cy="396875"/>
          </a:xfrm>
          <a:solidFill>
            <a:srgbClr val="8FAC5B"/>
          </a:solidFill>
        </p:grpSpPr>
        <p:sp>
          <p:nvSpPr>
            <p:cNvPr id="81" name="Freeform 33">
              <a:extLst>
                <a:ext uri="{FF2B5EF4-FFF2-40B4-BE49-F238E27FC236}">
                  <a16:creationId xmlns:a16="http://schemas.microsoft.com/office/drawing/2014/main" id="{330E000D-0696-F84B-9FB1-786745024BA7}"/>
                </a:ext>
              </a:extLst>
            </p:cNvPr>
            <p:cNvSpPr>
              <a:spLocks noChangeArrowheads="1"/>
            </p:cNvSpPr>
            <p:nvPr/>
          </p:nvSpPr>
          <p:spPr bwMode="auto">
            <a:xfrm>
              <a:off x="4638675" y="2878138"/>
              <a:ext cx="107950" cy="85725"/>
            </a:xfrm>
            <a:custGeom>
              <a:avLst/>
              <a:gdLst>
                <a:gd name="T0" fmla="*/ 118 w 300"/>
                <a:gd name="T1" fmla="*/ 101 h 240"/>
                <a:gd name="T2" fmla="*/ 142 w 300"/>
                <a:gd name="T3" fmla="*/ 104 h 240"/>
                <a:gd name="T4" fmla="*/ 139 w 300"/>
                <a:gd name="T5" fmla="*/ 127 h 240"/>
                <a:gd name="T6" fmla="*/ 115 w 300"/>
                <a:gd name="T7" fmla="*/ 124 h 240"/>
                <a:gd name="T8" fmla="*/ 115 w 300"/>
                <a:gd name="T9" fmla="*/ 64 h 240"/>
                <a:gd name="T10" fmla="*/ 139 w 300"/>
                <a:gd name="T11" fmla="*/ 61 h 240"/>
                <a:gd name="T12" fmla="*/ 142 w 300"/>
                <a:gd name="T13" fmla="*/ 84 h 240"/>
                <a:gd name="T14" fmla="*/ 118 w 300"/>
                <a:gd name="T15" fmla="*/ 87 h 240"/>
                <a:gd name="T16" fmla="*/ 115 w 300"/>
                <a:gd name="T17" fmla="*/ 64 h 240"/>
                <a:gd name="T18" fmla="*/ 159 w 300"/>
                <a:gd name="T19" fmla="*/ 101 h 240"/>
                <a:gd name="T20" fmla="*/ 183 w 300"/>
                <a:gd name="T21" fmla="*/ 104 h 240"/>
                <a:gd name="T22" fmla="*/ 180 w 300"/>
                <a:gd name="T23" fmla="*/ 127 h 240"/>
                <a:gd name="T24" fmla="*/ 156 w 300"/>
                <a:gd name="T25" fmla="*/ 124 h 240"/>
                <a:gd name="T26" fmla="*/ 156 w 300"/>
                <a:gd name="T27" fmla="*/ 64 h 240"/>
                <a:gd name="T28" fmla="*/ 180 w 300"/>
                <a:gd name="T29" fmla="*/ 61 h 240"/>
                <a:gd name="T30" fmla="*/ 183 w 300"/>
                <a:gd name="T31" fmla="*/ 84 h 240"/>
                <a:gd name="T32" fmla="*/ 159 w 300"/>
                <a:gd name="T33" fmla="*/ 87 h 240"/>
                <a:gd name="T34" fmla="*/ 156 w 300"/>
                <a:gd name="T35" fmla="*/ 64 h 240"/>
                <a:gd name="T36" fmla="*/ 112 w 300"/>
                <a:gd name="T37" fmla="*/ 216 h 240"/>
                <a:gd name="T38" fmla="*/ 173 w 300"/>
                <a:gd name="T39" fmla="*/ 239 h 240"/>
                <a:gd name="T40" fmla="*/ 235 w 300"/>
                <a:gd name="T41" fmla="*/ 216 h 240"/>
                <a:gd name="T42" fmla="*/ 271 w 300"/>
                <a:gd name="T43" fmla="*/ 102 h 240"/>
                <a:gd name="T44" fmla="*/ 288 w 300"/>
                <a:gd name="T45" fmla="*/ 102 h 240"/>
                <a:gd name="T46" fmla="*/ 289 w 300"/>
                <a:gd name="T47" fmla="*/ 102 h 240"/>
                <a:gd name="T48" fmla="*/ 290 w 300"/>
                <a:gd name="T49" fmla="*/ 102 h 240"/>
                <a:gd name="T50" fmla="*/ 295 w 300"/>
                <a:gd name="T51" fmla="*/ 100 h 240"/>
                <a:gd name="T52" fmla="*/ 298 w 300"/>
                <a:gd name="T53" fmla="*/ 90 h 240"/>
                <a:gd name="T54" fmla="*/ 155 w 300"/>
                <a:gd name="T55" fmla="*/ 1 h 240"/>
                <a:gd name="T56" fmla="*/ 153 w 300"/>
                <a:gd name="T57" fmla="*/ 0 h 240"/>
                <a:gd name="T58" fmla="*/ 152 w 300"/>
                <a:gd name="T59" fmla="*/ 0 h 240"/>
                <a:gd name="T60" fmla="*/ 150 w 300"/>
                <a:gd name="T61" fmla="*/ 0 h 240"/>
                <a:gd name="T62" fmla="*/ 150 w 300"/>
                <a:gd name="T63" fmla="*/ 0 h 240"/>
                <a:gd name="T64" fmla="*/ 148 w 300"/>
                <a:gd name="T65" fmla="*/ 0 h 240"/>
                <a:gd name="T66" fmla="*/ 148 w 300"/>
                <a:gd name="T67" fmla="*/ 0 h 240"/>
                <a:gd name="T68" fmla="*/ 146 w 300"/>
                <a:gd name="T69" fmla="*/ 0 h 240"/>
                <a:gd name="T70" fmla="*/ 145 w 300"/>
                <a:gd name="T71" fmla="*/ 0 h 240"/>
                <a:gd name="T72" fmla="*/ 143 w 300"/>
                <a:gd name="T73" fmla="*/ 1 h 240"/>
                <a:gd name="T74" fmla="*/ 0 w 300"/>
                <a:gd name="T75" fmla="*/ 90 h 240"/>
                <a:gd name="T76" fmla="*/ 4 w 300"/>
                <a:gd name="T77" fmla="*/ 100 h 240"/>
                <a:gd name="T78" fmla="*/ 8 w 300"/>
                <a:gd name="T79" fmla="*/ 102 h 240"/>
                <a:gd name="T80" fmla="*/ 9 w 300"/>
                <a:gd name="T81" fmla="*/ 102 h 240"/>
                <a:gd name="T82" fmla="*/ 10 w 300"/>
                <a:gd name="T83" fmla="*/ 102 h 240"/>
                <a:gd name="T84" fmla="*/ 27 w 300"/>
                <a:gd name="T85" fmla="*/ 102 h 240"/>
                <a:gd name="T86" fmla="*/ 36 w 300"/>
                <a:gd name="T87" fmla="*/ 233 h 240"/>
                <a:gd name="T88" fmla="*/ 64 w 300"/>
                <a:gd name="T89" fmla="*/ 23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0" h="240">
                  <a:moveTo>
                    <a:pt x="115" y="104"/>
                  </a:moveTo>
                  <a:cubicBezTo>
                    <a:pt x="115" y="102"/>
                    <a:pt x="117" y="101"/>
                    <a:pt x="118" y="101"/>
                  </a:cubicBezTo>
                  <a:lnTo>
                    <a:pt x="139" y="101"/>
                  </a:lnTo>
                  <a:cubicBezTo>
                    <a:pt x="141" y="101"/>
                    <a:pt x="142" y="102"/>
                    <a:pt x="142" y="104"/>
                  </a:cubicBezTo>
                  <a:lnTo>
                    <a:pt x="142" y="124"/>
                  </a:lnTo>
                  <a:cubicBezTo>
                    <a:pt x="142" y="126"/>
                    <a:pt x="141" y="127"/>
                    <a:pt x="139" y="127"/>
                  </a:cubicBezTo>
                  <a:lnTo>
                    <a:pt x="118" y="127"/>
                  </a:lnTo>
                  <a:cubicBezTo>
                    <a:pt x="117" y="127"/>
                    <a:pt x="115" y="126"/>
                    <a:pt x="115" y="124"/>
                  </a:cubicBezTo>
                  <a:lnTo>
                    <a:pt x="115" y="104"/>
                  </a:lnTo>
                  <a:close/>
                  <a:moveTo>
                    <a:pt x="115" y="64"/>
                  </a:moveTo>
                  <a:cubicBezTo>
                    <a:pt x="115" y="62"/>
                    <a:pt x="117" y="61"/>
                    <a:pt x="118" y="61"/>
                  </a:cubicBezTo>
                  <a:lnTo>
                    <a:pt x="139" y="61"/>
                  </a:lnTo>
                  <a:cubicBezTo>
                    <a:pt x="141" y="61"/>
                    <a:pt x="142" y="62"/>
                    <a:pt x="142" y="64"/>
                  </a:cubicBezTo>
                  <a:lnTo>
                    <a:pt x="142" y="84"/>
                  </a:lnTo>
                  <a:cubicBezTo>
                    <a:pt x="142" y="86"/>
                    <a:pt x="141" y="87"/>
                    <a:pt x="139" y="87"/>
                  </a:cubicBezTo>
                  <a:lnTo>
                    <a:pt x="118" y="87"/>
                  </a:lnTo>
                  <a:cubicBezTo>
                    <a:pt x="117" y="87"/>
                    <a:pt x="115" y="86"/>
                    <a:pt x="115" y="84"/>
                  </a:cubicBezTo>
                  <a:lnTo>
                    <a:pt x="115" y="64"/>
                  </a:lnTo>
                  <a:close/>
                  <a:moveTo>
                    <a:pt x="156" y="104"/>
                  </a:moveTo>
                  <a:cubicBezTo>
                    <a:pt x="156" y="102"/>
                    <a:pt x="157" y="101"/>
                    <a:pt x="159" y="101"/>
                  </a:cubicBezTo>
                  <a:lnTo>
                    <a:pt x="180" y="101"/>
                  </a:lnTo>
                  <a:cubicBezTo>
                    <a:pt x="182" y="101"/>
                    <a:pt x="183" y="102"/>
                    <a:pt x="183" y="104"/>
                  </a:cubicBezTo>
                  <a:lnTo>
                    <a:pt x="183" y="124"/>
                  </a:lnTo>
                  <a:cubicBezTo>
                    <a:pt x="183" y="126"/>
                    <a:pt x="182" y="127"/>
                    <a:pt x="180" y="127"/>
                  </a:cubicBezTo>
                  <a:lnTo>
                    <a:pt x="159" y="127"/>
                  </a:lnTo>
                  <a:cubicBezTo>
                    <a:pt x="157" y="127"/>
                    <a:pt x="156" y="126"/>
                    <a:pt x="156" y="124"/>
                  </a:cubicBezTo>
                  <a:lnTo>
                    <a:pt x="156" y="104"/>
                  </a:lnTo>
                  <a:close/>
                  <a:moveTo>
                    <a:pt x="156" y="64"/>
                  </a:moveTo>
                  <a:cubicBezTo>
                    <a:pt x="156" y="62"/>
                    <a:pt x="157" y="61"/>
                    <a:pt x="159" y="61"/>
                  </a:cubicBezTo>
                  <a:lnTo>
                    <a:pt x="180" y="61"/>
                  </a:lnTo>
                  <a:cubicBezTo>
                    <a:pt x="182" y="61"/>
                    <a:pt x="183" y="62"/>
                    <a:pt x="183" y="64"/>
                  </a:cubicBezTo>
                  <a:lnTo>
                    <a:pt x="183" y="84"/>
                  </a:lnTo>
                  <a:cubicBezTo>
                    <a:pt x="183" y="86"/>
                    <a:pt x="182" y="87"/>
                    <a:pt x="180" y="87"/>
                  </a:cubicBezTo>
                  <a:lnTo>
                    <a:pt x="159" y="87"/>
                  </a:lnTo>
                  <a:cubicBezTo>
                    <a:pt x="157" y="87"/>
                    <a:pt x="156" y="86"/>
                    <a:pt x="156" y="84"/>
                  </a:cubicBezTo>
                  <a:lnTo>
                    <a:pt x="156" y="64"/>
                  </a:lnTo>
                  <a:close/>
                  <a:moveTo>
                    <a:pt x="64" y="233"/>
                  </a:moveTo>
                  <a:cubicBezTo>
                    <a:pt x="73" y="226"/>
                    <a:pt x="87" y="216"/>
                    <a:pt x="112" y="216"/>
                  </a:cubicBezTo>
                  <a:cubicBezTo>
                    <a:pt x="137" y="216"/>
                    <a:pt x="150" y="226"/>
                    <a:pt x="160" y="233"/>
                  </a:cubicBezTo>
                  <a:cubicBezTo>
                    <a:pt x="166" y="238"/>
                    <a:pt x="168" y="239"/>
                    <a:pt x="173" y="239"/>
                  </a:cubicBezTo>
                  <a:cubicBezTo>
                    <a:pt x="179" y="239"/>
                    <a:pt x="181" y="238"/>
                    <a:pt x="187" y="233"/>
                  </a:cubicBezTo>
                  <a:cubicBezTo>
                    <a:pt x="196" y="226"/>
                    <a:pt x="210" y="216"/>
                    <a:pt x="235" y="216"/>
                  </a:cubicBezTo>
                  <a:cubicBezTo>
                    <a:pt x="251" y="216"/>
                    <a:pt x="262" y="220"/>
                    <a:pt x="271" y="225"/>
                  </a:cubicBezTo>
                  <a:lnTo>
                    <a:pt x="271" y="102"/>
                  </a:lnTo>
                  <a:lnTo>
                    <a:pt x="287" y="102"/>
                  </a:lnTo>
                  <a:lnTo>
                    <a:pt x="288" y="102"/>
                  </a:lnTo>
                  <a:lnTo>
                    <a:pt x="289" y="102"/>
                  </a:lnTo>
                  <a:lnTo>
                    <a:pt x="289" y="102"/>
                  </a:lnTo>
                  <a:lnTo>
                    <a:pt x="290" y="102"/>
                  </a:lnTo>
                  <a:lnTo>
                    <a:pt x="290" y="102"/>
                  </a:lnTo>
                  <a:lnTo>
                    <a:pt x="290" y="102"/>
                  </a:lnTo>
                  <a:cubicBezTo>
                    <a:pt x="292" y="102"/>
                    <a:pt x="293" y="101"/>
                    <a:pt x="295" y="100"/>
                  </a:cubicBezTo>
                  <a:lnTo>
                    <a:pt x="297" y="98"/>
                  </a:lnTo>
                  <a:cubicBezTo>
                    <a:pt x="298" y="96"/>
                    <a:pt x="299" y="93"/>
                    <a:pt x="298" y="90"/>
                  </a:cubicBezTo>
                  <a:cubicBezTo>
                    <a:pt x="297" y="87"/>
                    <a:pt x="295" y="85"/>
                    <a:pt x="293" y="83"/>
                  </a:cubicBezTo>
                  <a:lnTo>
                    <a:pt x="155" y="1"/>
                  </a:lnTo>
                  <a:lnTo>
                    <a:pt x="155" y="1"/>
                  </a:lnTo>
                  <a:lnTo>
                    <a:pt x="153" y="0"/>
                  </a:lnTo>
                  <a:lnTo>
                    <a:pt x="152" y="0"/>
                  </a:lnTo>
                  <a:lnTo>
                    <a:pt x="152" y="0"/>
                  </a:lnTo>
                  <a:lnTo>
                    <a:pt x="151" y="0"/>
                  </a:lnTo>
                  <a:lnTo>
                    <a:pt x="150" y="0"/>
                  </a:lnTo>
                  <a:lnTo>
                    <a:pt x="150" y="0"/>
                  </a:lnTo>
                  <a:lnTo>
                    <a:pt x="150" y="0"/>
                  </a:lnTo>
                  <a:lnTo>
                    <a:pt x="149" y="0"/>
                  </a:lnTo>
                  <a:lnTo>
                    <a:pt x="148" y="0"/>
                  </a:lnTo>
                  <a:lnTo>
                    <a:pt x="148" y="0"/>
                  </a:lnTo>
                  <a:lnTo>
                    <a:pt x="148" y="0"/>
                  </a:lnTo>
                  <a:lnTo>
                    <a:pt x="147" y="0"/>
                  </a:lnTo>
                  <a:lnTo>
                    <a:pt x="146" y="0"/>
                  </a:lnTo>
                  <a:lnTo>
                    <a:pt x="146" y="0"/>
                  </a:lnTo>
                  <a:lnTo>
                    <a:pt x="145" y="0"/>
                  </a:lnTo>
                  <a:lnTo>
                    <a:pt x="143" y="1"/>
                  </a:lnTo>
                  <a:lnTo>
                    <a:pt x="143" y="1"/>
                  </a:lnTo>
                  <a:lnTo>
                    <a:pt x="5" y="83"/>
                  </a:lnTo>
                  <a:cubicBezTo>
                    <a:pt x="3" y="85"/>
                    <a:pt x="1" y="87"/>
                    <a:pt x="0" y="90"/>
                  </a:cubicBezTo>
                  <a:cubicBezTo>
                    <a:pt x="0" y="93"/>
                    <a:pt x="0" y="96"/>
                    <a:pt x="2" y="98"/>
                  </a:cubicBezTo>
                  <a:cubicBezTo>
                    <a:pt x="2" y="99"/>
                    <a:pt x="3" y="99"/>
                    <a:pt x="4" y="100"/>
                  </a:cubicBezTo>
                  <a:cubicBezTo>
                    <a:pt x="5" y="101"/>
                    <a:pt x="6" y="102"/>
                    <a:pt x="8" y="102"/>
                  </a:cubicBezTo>
                  <a:lnTo>
                    <a:pt x="8" y="102"/>
                  </a:lnTo>
                  <a:lnTo>
                    <a:pt x="9" y="102"/>
                  </a:lnTo>
                  <a:lnTo>
                    <a:pt x="9" y="102"/>
                  </a:lnTo>
                  <a:lnTo>
                    <a:pt x="10" y="102"/>
                  </a:lnTo>
                  <a:lnTo>
                    <a:pt x="10" y="102"/>
                  </a:lnTo>
                  <a:lnTo>
                    <a:pt x="12" y="102"/>
                  </a:lnTo>
                  <a:lnTo>
                    <a:pt x="27" y="102"/>
                  </a:lnTo>
                  <a:lnTo>
                    <a:pt x="27" y="226"/>
                  </a:lnTo>
                  <a:cubicBezTo>
                    <a:pt x="30" y="228"/>
                    <a:pt x="34" y="231"/>
                    <a:pt x="36" y="233"/>
                  </a:cubicBezTo>
                  <a:cubicBezTo>
                    <a:pt x="43" y="238"/>
                    <a:pt x="44" y="239"/>
                    <a:pt x="50" y="239"/>
                  </a:cubicBezTo>
                  <a:cubicBezTo>
                    <a:pt x="56" y="239"/>
                    <a:pt x="58" y="238"/>
                    <a:pt x="64" y="233"/>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34">
              <a:extLst>
                <a:ext uri="{FF2B5EF4-FFF2-40B4-BE49-F238E27FC236}">
                  <a16:creationId xmlns:a16="http://schemas.microsoft.com/office/drawing/2014/main" id="{0CA47A73-31F8-B44E-B144-ABA0DD6B368F}"/>
                </a:ext>
              </a:extLst>
            </p:cNvPr>
            <p:cNvSpPr>
              <a:spLocks noChangeArrowheads="1"/>
            </p:cNvSpPr>
            <p:nvPr/>
          </p:nvSpPr>
          <p:spPr bwMode="auto">
            <a:xfrm>
              <a:off x="4754563" y="2663825"/>
              <a:ext cx="141287" cy="303213"/>
            </a:xfrm>
            <a:custGeom>
              <a:avLst/>
              <a:gdLst>
                <a:gd name="T0" fmla="*/ 108 w 391"/>
                <a:gd name="T1" fmla="*/ 621 h 844"/>
                <a:gd name="T2" fmla="*/ 108 w 391"/>
                <a:gd name="T3" fmla="*/ 681 h 844"/>
                <a:gd name="T4" fmla="*/ 53 w 391"/>
                <a:gd name="T5" fmla="*/ 629 h 844"/>
                <a:gd name="T6" fmla="*/ 108 w 391"/>
                <a:gd name="T7" fmla="*/ 517 h 844"/>
                <a:gd name="T8" fmla="*/ 108 w 391"/>
                <a:gd name="T9" fmla="*/ 576 h 844"/>
                <a:gd name="T10" fmla="*/ 53 w 391"/>
                <a:gd name="T11" fmla="*/ 525 h 844"/>
                <a:gd name="T12" fmla="*/ 108 w 391"/>
                <a:gd name="T13" fmla="*/ 412 h 844"/>
                <a:gd name="T14" fmla="*/ 108 w 391"/>
                <a:gd name="T15" fmla="*/ 472 h 844"/>
                <a:gd name="T16" fmla="*/ 53 w 391"/>
                <a:gd name="T17" fmla="*/ 420 h 844"/>
                <a:gd name="T18" fmla="*/ 108 w 391"/>
                <a:gd name="T19" fmla="*/ 308 h 844"/>
                <a:gd name="T20" fmla="*/ 108 w 391"/>
                <a:gd name="T21" fmla="*/ 368 h 844"/>
                <a:gd name="T22" fmla="*/ 53 w 391"/>
                <a:gd name="T23" fmla="*/ 316 h 844"/>
                <a:gd name="T24" fmla="*/ 108 w 391"/>
                <a:gd name="T25" fmla="*/ 204 h 844"/>
                <a:gd name="T26" fmla="*/ 108 w 391"/>
                <a:gd name="T27" fmla="*/ 264 h 844"/>
                <a:gd name="T28" fmla="*/ 53 w 391"/>
                <a:gd name="T29" fmla="*/ 212 h 844"/>
                <a:gd name="T30" fmla="*/ 217 w 391"/>
                <a:gd name="T31" fmla="*/ 621 h 844"/>
                <a:gd name="T32" fmla="*/ 217 w 391"/>
                <a:gd name="T33" fmla="*/ 681 h 844"/>
                <a:gd name="T34" fmla="*/ 163 w 391"/>
                <a:gd name="T35" fmla="*/ 629 h 844"/>
                <a:gd name="T36" fmla="*/ 217 w 391"/>
                <a:gd name="T37" fmla="*/ 517 h 844"/>
                <a:gd name="T38" fmla="*/ 217 w 391"/>
                <a:gd name="T39" fmla="*/ 576 h 844"/>
                <a:gd name="T40" fmla="*/ 163 w 391"/>
                <a:gd name="T41" fmla="*/ 525 h 844"/>
                <a:gd name="T42" fmla="*/ 217 w 391"/>
                <a:gd name="T43" fmla="*/ 412 h 844"/>
                <a:gd name="T44" fmla="*/ 217 w 391"/>
                <a:gd name="T45" fmla="*/ 472 h 844"/>
                <a:gd name="T46" fmla="*/ 163 w 391"/>
                <a:gd name="T47" fmla="*/ 420 h 844"/>
                <a:gd name="T48" fmla="*/ 217 w 391"/>
                <a:gd name="T49" fmla="*/ 308 h 844"/>
                <a:gd name="T50" fmla="*/ 217 w 391"/>
                <a:gd name="T51" fmla="*/ 368 h 844"/>
                <a:gd name="T52" fmla="*/ 163 w 391"/>
                <a:gd name="T53" fmla="*/ 316 h 844"/>
                <a:gd name="T54" fmla="*/ 217 w 391"/>
                <a:gd name="T55" fmla="*/ 204 h 844"/>
                <a:gd name="T56" fmla="*/ 217 w 391"/>
                <a:gd name="T57" fmla="*/ 264 h 844"/>
                <a:gd name="T58" fmla="*/ 163 w 391"/>
                <a:gd name="T59" fmla="*/ 212 h 844"/>
                <a:gd name="T60" fmla="*/ 327 w 391"/>
                <a:gd name="T61" fmla="*/ 621 h 844"/>
                <a:gd name="T62" fmla="*/ 327 w 391"/>
                <a:gd name="T63" fmla="*/ 681 h 844"/>
                <a:gd name="T64" fmla="*/ 273 w 391"/>
                <a:gd name="T65" fmla="*/ 629 h 844"/>
                <a:gd name="T66" fmla="*/ 327 w 391"/>
                <a:gd name="T67" fmla="*/ 517 h 844"/>
                <a:gd name="T68" fmla="*/ 327 w 391"/>
                <a:gd name="T69" fmla="*/ 576 h 844"/>
                <a:gd name="T70" fmla="*/ 273 w 391"/>
                <a:gd name="T71" fmla="*/ 525 h 844"/>
                <a:gd name="T72" fmla="*/ 327 w 391"/>
                <a:gd name="T73" fmla="*/ 412 h 844"/>
                <a:gd name="T74" fmla="*/ 327 w 391"/>
                <a:gd name="T75" fmla="*/ 472 h 844"/>
                <a:gd name="T76" fmla="*/ 273 w 391"/>
                <a:gd name="T77" fmla="*/ 420 h 844"/>
                <a:gd name="T78" fmla="*/ 327 w 391"/>
                <a:gd name="T79" fmla="*/ 308 h 844"/>
                <a:gd name="T80" fmla="*/ 327 w 391"/>
                <a:gd name="T81" fmla="*/ 368 h 844"/>
                <a:gd name="T82" fmla="*/ 273 w 391"/>
                <a:gd name="T83" fmla="*/ 316 h 844"/>
                <a:gd name="T84" fmla="*/ 327 w 391"/>
                <a:gd name="T85" fmla="*/ 204 h 844"/>
                <a:gd name="T86" fmla="*/ 327 w 391"/>
                <a:gd name="T87" fmla="*/ 264 h 844"/>
                <a:gd name="T88" fmla="*/ 273 w 391"/>
                <a:gd name="T89" fmla="*/ 212 h 844"/>
                <a:gd name="T90" fmla="*/ 236 w 391"/>
                <a:gd name="T91" fmla="*/ 825 h 844"/>
                <a:gd name="T92" fmla="*/ 390 w 391"/>
                <a:gd name="T93" fmla="*/ 145 h 844"/>
                <a:gd name="T94" fmla="*/ 314 w 391"/>
                <a:gd name="T95" fmla="*/ 76 h 844"/>
                <a:gd name="T96" fmla="*/ 239 w 391"/>
                <a:gd name="T97" fmla="*/ 6 h 844"/>
                <a:gd name="T98" fmla="*/ 151 w 391"/>
                <a:gd name="T99" fmla="*/ 6 h 844"/>
                <a:gd name="T100" fmla="*/ 75 w 391"/>
                <a:gd name="T101" fmla="*/ 76 h 844"/>
                <a:gd name="T102" fmla="*/ 0 w 391"/>
                <a:gd name="T103" fmla="*/ 145 h 844"/>
                <a:gd name="T104" fmla="*/ 153 w 391"/>
                <a:gd name="T105" fmla="*/ 825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1" h="844">
                  <a:moveTo>
                    <a:pt x="53" y="629"/>
                  </a:moveTo>
                  <a:cubicBezTo>
                    <a:pt x="53" y="624"/>
                    <a:pt x="57" y="621"/>
                    <a:pt x="62" y="621"/>
                  </a:cubicBezTo>
                  <a:lnTo>
                    <a:pt x="108" y="621"/>
                  </a:lnTo>
                  <a:cubicBezTo>
                    <a:pt x="112" y="621"/>
                    <a:pt x="116" y="625"/>
                    <a:pt x="116" y="629"/>
                  </a:cubicBezTo>
                  <a:lnTo>
                    <a:pt x="116" y="673"/>
                  </a:lnTo>
                  <a:cubicBezTo>
                    <a:pt x="116" y="677"/>
                    <a:pt x="112" y="681"/>
                    <a:pt x="108" y="681"/>
                  </a:cubicBezTo>
                  <a:lnTo>
                    <a:pt x="62" y="681"/>
                  </a:lnTo>
                  <a:cubicBezTo>
                    <a:pt x="57" y="681"/>
                    <a:pt x="53" y="677"/>
                    <a:pt x="53" y="673"/>
                  </a:cubicBezTo>
                  <a:lnTo>
                    <a:pt x="53" y="629"/>
                  </a:lnTo>
                  <a:close/>
                  <a:moveTo>
                    <a:pt x="53" y="525"/>
                  </a:moveTo>
                  <a:cubicBezTo>
                    <a:pt x="53" y="520"/>
                    <a:pt x="57" y="517"/>
                    <a:pt x="62" y="517"/>
                  </a:cubicBezTo>
                  <a:lnTo>
                    <a:pt x="108" y="517"/>
                  </a:lnTo>
                  <a:cubicBezTo>
                    <a:pt x="112" y="517"/>
                    <a:pt x="116" y="521"/>
                    <a:pt x="116" y="525"/>
                  </a:cubicBezTo>
                  <a:lnTo>
                    <a:pt x="116" y="569"/>
                  </a:lnTo>
                  <a:cubicBezTo>
                    <a:pt x="116" y="573"/>
                    <a:pt x="112" y="576"/>
                    <a:pt x="108" y="576"/>
                  </a:cubicBezTo>
                  <a:lnTo>
                    <a:pt x="62" y="576"/>
                  </a:lnTo>
                  <a:cubicBezTo>
                    <a:pt x="57" y="576"/>
                    <a:pt x="53" y="573"/>
                    <a:pt x="53" y="569"/>
                  </a:cubicBezTo>
                  <a:lnTo>
                    <a:pt x="53" y="525"/>
                  </a:lnTo>
                  <a:close/>
                  <a:moveTo>
                    <a:pt x="53" y="420"/>
                  </a:moveTo>
                  <a:cubicBezTo>
                    <a:pt x="53" y="416"/>
                    <a:pt x="57" y="412"/>
                    <a:pt x="62" y="412"/>
                  </a:cubicBezTo>
                  <a:lnTo>
                    <a:pt x="108" y="412"/>
                  </a:lnTo>
                  <a:cubicBezTo>
                    <a:pt x="112" y="412"/>
                    <a:pt x="116" y="416"/>
                    <a:pt x="116" y="420"/>
                  </a:cubicBezTo>
                  <a:lnTo>
                    <a:pt x="116" y="464"/>
                  </a:lnTo>
                  <a:cubicBezTo>
                    <a:pt x="116" y="469"/>
                    <a:pt x="112" y="472"/>
                    <a:pt x="108" y="472"/>
                  </a:cubicBezTo>
                  <a:lnTo>
                    <a:pt x="62" y="472"/>
                  </a:lnTo>
                  <a:cubicBezTo>
                    <a:pt x="57" y="472"/>
                    <a:pt x="53" y="468"/>
                    <a:pt x="53" y="464"/>
                  </a:cubicBezTo>
                  <a:lnTo>
                    <a:pt x="53" y="420"/>
                  </a:lnTo>
                  <a:close/>
                  <a:moveTo>
                    <a:pt x="53" y="316"/>
                  </a:moveTo>
                  <a:cubicBezTo>
                    <a:pt x="53" y="312"/>
                    <a:pt x="57" y="308"/>
                    <a:pt x="62" y="308"/>
                  </a:cubicBezTo>
                  <a:lnTo>
                    <a:pt x="108" y="308"/>
                  </a:lnTo>
                  <a:cubicBezTo>
                    <a:pt x="112" y="308"/>
                    <a:pt x="116" y="312"/>
                    <a:pt x="116" y="316"/>
                  </a:cubicBezTo>
                  <a:lnTo>
                    <a:pt x="116" y="360"/>
                  </a:lnTo>
                  <a:cubicBezTo>
                    <a:pt x="116" y="364"/>
                    <a:pt x="112" y="368"/>
                    <a:pt x="108" y="368"/>
                  </a:cubicBezTo>
                  <a:lnTo>
                    <a:pt x="62" y="368"/>
                  </a:lnTo>
                  <a:cubicBezTo>
                    <a:pt x="57" y="368"/>
                    <a:pt x="53" y="364"/>
                    <a:pt x="53" y="360"/>
                  </a:cubicBezTo>
                  <a:lnTo>
                    <a:pt x="53" y="316"/>
                  </a:lnTo>
                  <a:close/>
                  <a:moveTo>
                    <a:pt x="53" y="212"/>
                  </a:moveTo>
                  <a:cubicBezTo>
                    <a:pt x="53" y="208"/>
                    <a:pt x="57" y="204"/>
                    <a:pt x="62" y="204"/>
                  </a:cubicBezTo>
                  <a:lnTo>
                    <a:pt x="108" y="204"/>
                  </a:lnTo>
                  <a:cubicBezTo>
                    <a:pt x="112" y="204"/>
                    <a:pt x="116" y="208"/>
                    <a:pt x="116" y="212"/>
                  </a:cubicBezTo>
                  <a:lnTo>
                    <a:pt x="116" y="256"/>
                  </a:lnTo>
                  <a:cubicBezTo>
                    <a:pt x="116" y="260"/>
                    <a:pt x="112" y="264"/>
                    <a:pt x="108" y="264"/>
                  </a:cubicBezTo>
                  <a:lnTo>
                    <a:pt x="62" y="264"/>
                  </a:lnTo>
                  <a:cubicBezTo>
                    <a:pt x="57" y="264"/>
                    <a:pt x="53" y="260"/>
                    <a:pt x="53" y="256"/>
                  </a:cubicBezTo>
                  <a:lnTo>
                    <a:pt x="53" y="212"/>
                  </a:lnTo>
                  <a:close/>
                  <a:moveTo>
                    <a:pt x="163" y="629"/>
                  </a:moveTo>
                  <a:cubicBezTo>
                    <a:pt x="163" y="624"/>
                    <a:pt x="166" y="621"/>
                    <a:pt x="171" y="621"/>
                  </a:cubicBezTo>
                  <a:lnTo>
                    <a:pt x="217" y="621"/>
                  </a:lnTo>
                  <a:cubicBezTo>
                    <a:pt x="222" y="621"/>
                    <a:pt x="226" y="625"/>
                    <a:pt x="226" y="629"/>
                  </a:cubicBezTo>
                  <a:lnTo>
                    <a:pt x="226" y="673"/>
                  </a:lnTo>
                  <a:cubicBezTo>
                    <a:pt x="226" y="677"/>
                    <a:pt x="222" y="681"/>
                    <a:pt x="217" y="681"/>
                  </a:cubicBezTo>
                  <a:lnTo>
                    <a:pt x="171" y="681"/>
                  </a:lnTo>
                  <a:cubicBezTo>
                    <a:pt x="167" y="681"/>
                    <a:pt x="163" y="677"/>
                    <a:pt x="163" y="673"/>
                  </a:cubicBezTo>
                  <a:lnTo>
                    <a:pt x="163" y="629"/>
                  </a:lnTo>
                  <a:close/>
                  <a:moveTo>
                    <a:pt x="163" y="525"/>
                  </a:moveTo>
                  <a:cubicBezTo>
                    <a:pt x="163" y="520"/>
                    <a:pt x="166" y="517"/>
                    <a:pt x="171" y="517"/>
                  </a:cubicBezTo>
                  <a:lnTo>
                    <a:pt x="217" y="517"/>
                  </a:lnTo>
                  <a:cubicBezTo>
                    <a:pt x="222" y="517"/>
                    <a:pt x="226" y="521"/>
                    <a:pt x="226" y="525"/>
                  </a:cubicBezTo>
                  <a:lnTo>
                    <a:pt x="226" y="569"/>
                  </a:lnTo>
                  <a:cubicBezTo>
                    <a:pt x="226" y="573"/>
                    <a:pt x="222" y="576"/>
                    <a:pt x="217" y="576"/>
                  </a:cubicBezTo>
                  <a:lnTo>
                    <a:pt x="171" y="576"/>
                  </a:lnTo>
                  <a:cubicBezTo>
                    <a:pt x="167" y="576"/>
                    <a:pt x="163" y="573"/>
                    <a:pt x="163" y="569"/>
                  </a:cubicBezTo>
                  <a:lnTo>
                    <a:pt x="163" y="525"/>
                  </a:lnTo>
                  <a:close/>
                  <a:moveTo>
                    <a:pt x="163" y="420"/>
                  </a:moveTo>
                  <a:cubicBezTo>
                    <a:pt x="163" y="416"/>
                    <a:pt x="166" y="412"/>
                    <a:pt x="171" y="412"/>
                  </a:cubicBezTo>
                  <a:lnTo>
                    <a:pt x="217" y="412"/>
                  </a:lnTo>
                  <a:cubicBezTo>
                    <a:pt x="222" y="412"/>
                    <a:pt x="226" y="416"/>
                    <a:pt x="226" y="420"/>
                  </a:cubicBezTo>
                  <a:lnTo>
                    <a:pt x="226" y="464"/>
                  </a:lnTo>
                  <a:cubicBezTo>
                    <a:pt x="226" y="469"/>
                    <a:pt x="222" y="472"/>
                    <a:pt x="217" y="472"/>
                  </a:cubicBezTo>
                  <a:lnTo>
                    <a:pt x="171" y="472"/>
                  </a:lnTo>
                  <a:cubicBezTo>
                    <a:pt x="167" y="472"/>
                    <a:pt x="163" y="468"/>
                    <a:pt x="163" y="464"/>
                  </a:cubicBezTo>
                  <a:lnTo>
                    <a:pt x="163" y="420"/>
                  </a:lnTo>
                  <a:close/>
                  <a:moveTo>
                    <a:pt x="163" y="316"/>
                  </a:moveTo>
                  <a:cubicBezTo>
                    <a:pt x="163" y="312"/>
                    <a:pt x="166" y="308"/>
                    <a:pt x="171" y="308"/>
                  </a:cubicBezTo>
                  <a:lnTo>
                    <a:pt x="217" y="308"/>
                  </a:lnTo>
                  <a:cubicBezTo>
                    <a:pt x="222" y="308"/>
                    <a:pt x="226" y="312"/>
                    <a:pt x="226" y="316"/>
                  </a:cubicBezTo>
                  <a:lnTo>
                    <a:pt x="226" y="360"/>
                  </a:lnTo>
                  <a:cubicBezTo>
                    <a:pt x="226" y="364"/>
                    <a:pt x="222" y="368"/>
                    <a:pt x="217" y="368"/>
                  </a:cubicBezTo>
                  <a:lnTo>
                    <a:pt x="171" y="368"/>
                  </a:lnTo>
                  <a:cubicBezTo>
                    <a:pt x="167" y="368"/>
                    <a:pt x="163" y="364"/>
                    <a:pt x="163" y="360"/>
                  </a:cubicBezTo>
                  <a:lnTo>
                    <a:pt x="163" y="316"/>
                  </a:lnTo>
                  <a:close/>
                  <a:moveTo>
                    <a:pt x="163" y="212"/>
                  </a:moveTo>
                  <a:cubicBezTo>
                    <a:pt x="163" y="208"/>
                    <a:pt x="166" y="204"/>
                    <a:pt x="171" y="204"/>
                  </a:cubicBezTo>
                  <a:lnTo>
                    <a:pt x="217" y="204"/>
                  </a:lnTo>
                  <a:cubicBezTo>
                    <a:pt x="222" y="204"/>
                    <a:pt x="226" y="208"/>
                    <a:pt x="226" y="212"/>
                  </a:cubicBezTo>
                  <a:lnTo>
                    <a:pt x="226" y="256"/>
                  </a:lnTo>
                  <a:cubicBezTo>
                    <a:pt x="226" y="260"/>
                    <a:pt x="222" y="264"/>
                    <a:pt x="217" y="264"/>
                  </a:cubicBezTo>
                  <a:lnTo>
                    <a:pt x="171" y="264"/>
                  </a:lnTo>
                  <a:cubicBezTo>
                    <a:pt x="167" y="264"/>
                    <a:pt x="163" y="260"/>
                    <a:pt x="163" y="256"/>
                  </a:cubicBezTo>
                  <a:lnTo>
                    <a:pt x="163" y="212"/>
                  </a:lnTo>
                  <a:close/>
                  <a:moveTo>
                    <a:pt x="273" y="629"/>
                  </a:moveTo>
                  <a:cubicBezTo>
                    <a:pt x="273" y="624"/>
                    <a:pt x="277" y="621"/>
                    <a:pt x="281" y="621"/>
                  </a:cubicBezTo>
                  <a:lnTo>
                    <a:pt x="327" y="621"/>
                  </a:lnTo>
                  <a:cubicBezTo>
                    <a:pt x="332" y="621"/>
                    <a:pt x="336" y="625"/>
                    <a:pt x="336" y="629"/>
                  </a:cubicBezTo>
                  <a:lnTo>
                    <a:pt x="336" y="673"/>
                  </a:lnTo>
                  <a:cubicBezTo>
                    <a:pt x="336" y="677"/>
                    <a:pt x="332" y="681"/>
                    <a:pt x="327" y="681"/>
                  </a:cubicBezTo>
                  <a:lnTo>
                    <a:pt x="281" y="681"/>
                  </a:lnTo>
                  <a:cubicBezTo>
                    <a:pt x="277" y="681"/>
                    <a:pt x="273" y="677"/>
                    <a:pt x="273" y="673"/>
                  </a:cubicBezTo>
                  <a:lnTo>
                    <a:pt x="273" y="629"/>
                  </a:lnTo>
                  <a:close/>
                  <a:moveTo>
                    <a:pt x="273" y="525"/>
                  </a:moveTo>
                  <a:cubicBezTo>
                    <a:pt x="273" y="520"/>
                    <a:pt x="277" y="517"/>
                    <a:pt x="281" y="517"/>
                  </a:cubicBezTo>
                  <a:lnTo>
                    <a:pt x="327" y="517"/>
                  </a:lnTo>
                  <a:cubicBezTo>
                    <a:pt x="332" y="517"/>
                    <a:pt x="336" y="521"/>
                    <a:pt x="336" y="525"/>
                  </a:cubicBezTo>
                  <a:lnTo>
                    <a:pt x="336" y="569"/>
                  </a:lnTo>
                  <a:cubicBezTo>
                    <a:pt x="336" y="573"/>
                    <a:pt x="332" y="576"/>
                    <a:pt x="327" y="576"/>
                  </a:cubicBezTo>
                  <a:lnTo>
                    <a:pt x="281" y="576"/>
                  </a:lnTo>
                  <a:cubicBezTo>
                    <a:pt x="277" y="576"/>
                    <a:pt x="273" y="573"/>
                    <a:pt x="273" y="569"/>
                  </a:cubicBezTo>
                  <a:lnTo>
                    <a:pt x="273" y="525"/>
                  </a:lnTo>
                  <a:close/>
                  <a:moveTo>
                    <a:pt x="273" y="420"/>
                  </a:moveTo>
                  <a:cubicBezTo>
                    <a:pt x="273" y="416"/>
                    <a:pt x="277" y="412"/>
                    <a:pt x="281" y="412"/>
                  </a:cubicBezTo>
                  <a:lnTo>
                    <a:pt x="327" y="412"/>
                  </a:lnTo>
                  <a:cubicBezTo>
                    <a:pt x="332" y="412"/>
                    <a:pt x="336" y="416"/>
                    <a:pt x="336" y="420"/>
                  </a:cubicBezTo>
                  <a:lnTo>
                    <a:pt x="336" y="464"/>
                  </a:lnTo>
                  <a:cubicBezTo>
                    <a:pt x="336" y="469"/>
                    <a:pt x="332" y="472"/>
                    <a:pt x="327" y="472"/>
                  </a:cubicBezTo>
                  <a:lnTo>
                    <a:pt x="281" y="472"/>
                  </a:lnTo>
                  <a:cubicBezTo>
                    <a:pt x="277" y="472"/>
                    <a:pt x="273" y="468"/>
                    <a:pt x="273" y="464"/>
                  </a:cubicBezTo>
                  <a:lnTo>
                    <a:pt x="273" y="420"/>
                  </a:lnTo>
                  <a:close/>
                  <a:moveTo>
                    <a:pt x="273" y="316"/>
                  </a:moveTo>
                  <a:cubicBezTo>
                    <a:pt x="273" y="312"/>
                    <a:pt x="277" y="308"/>
                    <a:pt x="281" y="308"/>
                  </a:cubicBezTo>
                  <a:lnTo>
                    <a:pt x="327" y="308"/>
                  </a:lnTo>
                  <a:cubicBezTo>
                    <a:pt x="332" y="308"/>
                    <a:pt x="336" y="312"/>
                    <a:pt x="336" y="316"/>
                  </a:cubicBezTo>
                  <a:lnTo>
                    <a:pt x="336" y="360"/>
                  </a:lnTo>
                  <a:cubicBezTo>
                    <a:pt x="336" y="364"/>
                    <a:pt x="332" y="368"/>
                    <a:pt x="327" y="368"/>
                  </a:cubicBezTo>
                  <a:lnTo>
                    <a:pt x="281" y="368"/>
                  </a:lnTo>
                  <a:cubicBezTo>
                    <a:pt x="277" y="368"/>
                    <a:pt x="273" y="364"/>
                    <a:pt x="273" y="360"/>
                  </a:cubicBezTo>
                  <a:lnTo>
                    <a:pt x="273" y="316"/>
                  </a:lnTo>
                  <a:close/>
                  <a:moveTo>
                    <a:pt x="273" y="212"/>
                  </a:moveTo>
                  <a:cubicBezTo>
                    <a:pt x="273" y="208"/>
                    <a:pt x="277" y="204"/>
                    <a:pt x="281" y="204"/>
                  </a:cubicBezTo>
                  <a:lnTo>
                    <a:pt x="327" y="204"/>
                  </a:lnTo>
                  <a:cubicBezTo>
                    <a:pt x="332" y="204"/>
                    <a:pt x="336" y="208"/>
                    <a:pt x="336" y="212"/>
                  </a:cubicBezTo>
                  <a:lnTo>
                    <a:pt x="336" y="256"/>
                  </a:lnTo>
                  <a:cubicBezTo>
                    <a:pt x="336" y="260"/>
                    <a:pt x="332" y="264"/>
                    <a:pt x="327" y="264"/>
                  </a:cubicBezTo>
                  <a:lnTo>
                    <a:pt x="281" y="264"/>
                  </a:lnTo>
                  <a:cubicBezTo>
                    <a:pt x="277" y="264"/>
                    <a:pt x="273" y="260"/>
                    <a:pt x="273" y="256"/>
                  </a:cubicBezTo>
                  <a:lnTo>
                    <a:pt x="273" y="212"/>
                  </a:lnTo>
                  <a:close/>
                  <a:moveTo>
                    <a:pt x="153" y="825"/>
                  </a:moveTo>
                  <a:cubicBezTo>
                    <a:pt x="172" y="839"/>
                    <a:pt x="176" y="843"/>
                    <a:pt x="194" y="843"/>
                  </a:cubicBezTo>
                  <a:cubicBezTo>
                    <a:pt x="211" y="843"/>
                    <a:pt x="217" y="840"/>
                    <a:pt x="236" y="825"/>
                  </a:cubicBezTo>
                  <a:cubicBezTo>
                    <a:pt x="264" y="804"/>
                    <a:pt x="306" y="772"/>
                    <a:pt x="383" y="772"/>
                  </a:cubicBezTo>
                  <a:lnTo>
                    <a:pt x="390" y="772"/>
                  </a:lnTo>
                  <a:lnTo>
                    <a:pt x="390" y="145"/>
                  </a:lnTo>
                  <a:cubicBezTo>
                    <a:pt x="390" y="142"/>
                    <a:pt x="387" y="139"/>
                    <a:pt x="384" y="139"/>
                  </a:cubicBezTo>
                  <a:lnTo>
                    <a:pt x="314" y="139"/>
                  </a:lnTo>
                  <a:lnTo>
                    <a:pt x="314" y="76"/>
                  </a:lnTo>
                  <a:cubicBezTo>
                    <a:pt x="314" y="73"/>
                    <a:pt x="312" y="70"/>
                    <a:pt x="308" y="70"/>
                  </a:cubicBezTo>
                  <a:lnTo>
                    <a:pt x="239" y="70"/>
                  </a:lnTo>
                  <a:lnTo>
                    <a:pt x="239" y="6"/>
                  </a:lnTo>
                  <a:cubicBezTo>
                    <a:pt x="239" y="3"/>
                    <a:pt x="236" y="0"/>
                    <a:pt x="233" y="0"/>
                  </a:cubicBezTo>
                  <a:lnTo>
                    <a:pt x="157" y="0"/>
                  </a:lnTo>
                  <a:cubicBezTo>
                    <a:pt x="154" y="0"/>
                    <a:pt x="151" y="3"/>
                    <a:pt x="151" y="6"/>
                  </a:cubicBezTo>
                  <a:lnTo>
                    <a:pt x="151" y="70"/>
                  </a:lnTo>
                  <a:lnTo>
                    <a:pt x="81" y="70"/>
                  </a:lnTo>
                  <a:cubicBezTo>
                    <a:pt x="78" y="70"/>
                    <a:pt x="75" y="73"/>
                    <a:pt x="75" y="76"/>
                  </a:cubicBezTo>
                  <a:lnTo>
                    <a:pt x="75" y="139"/>
                  </a:lnTo>
                  <a:lnTo>
                    <a:pt x="6" y="139"/>
                  </a:lnTo>
                  <a:cubicBezTo>
                    <a:pt x="2" y="139"/>
                    <a:pt x="0" y="142"/>
                    <a:pt x="0" y="145"/>
                  </a:cubicBezTo>
                  <a:lnTo>
                    <a:pt x="0" y="772"/>
                  </a:lnTo>
                  <a:cubicBezTo>
                    <a:pt x="1" y="773"/>
                    <a:pt x="4" y="772"/>
                    <a:pt x="6" y="772"/>
                  </a:cubicBezTo>
                  <a:cubicBezTo>
                    <a:pt x="82" y="772"/>
                    <a:pt x="125" y="804"/>
                    <a:pt x="153" y="825"/>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35">
              <a:extLst>
                <a:ext uri="{FF2B5EF4-FFF2-40B4-BE49-F238E27FC236}">
                  <a16:creationId xmlns:a16="http://schemas.microsoft.com/office/drawing/2014/main" id="{2F842FE5-33D4-2144-AB39-80AE1C128654}"/>
                </a:ext>
              </a:extLst>
            </p:cNvPr>
            <p:cNvSpPr>
              <a:spLocks noChangeArrowheads="1"/>
            </p:cNvSpPr>
            <p:nvPr/>
          </p:nvSpPr>
          <p:spPr bwMode="auto">
            <a:xfrm>
              <a:off x="4910138" y="2811463"/>
              <a:ext cx="92075" cy="155575"/>
            </a:xfrm>
            <a:custGeom>
              <a:avLst/>
              <a:gdLst>
                <a:gd name="T0" fmla="*/ 49 w 254"/>
                <a:gd name="T1" fmla="*/ 250 h 432"/>
                <a:gd name="T2" fmla="*/ 103 w 254"/>
                <a:gd name="T3" fmla="*/ 258 h 432"/>
                <a:gd name="T4" fmla="*/ 95 w 254"/>
                <a:gd name="T5" fmla="*/ 309 h 432"/>
                <a:gd name="T6" fmla="*/ 40 w 254"/>
                <a:gd name="T7" fmla="*/ 301 h 432"/>
                <a:gd name="T8" fmla="*/ 40 w 254"/>
                <a:gd name="T9" fmla="*/ 153 h 432"/>
                <a:gd name="T10" fmla="*/ 95 w 254"/>
                <a:gd name="T11" fmla="*/ 145 h 432"/>
                <a:gd name="T12" fmla="*/ 103 w 254"/>
                <a:gd name="T13" fmla="*/ 197 h 432"/>
                <a:gd name="T14" fmla="*/ 49 w 254"/>
                <a:gd name="T15" fmla="*/ 205 h 432"/>
                <a:gd name="T16" fmla="*/ 40 w 254"/>
                <a:gd name="T17" fmla="*/ 153 h 432"/>
                <a:gd name="T18" fmla="*/ 49 w 254"/>
                <a:gd name="T19" fmla="*/ 41 h 432"/>
                <a:gd name="T20" fmla="*/ 103 w 254"/>
                <a:gd name="T21" fmla="*/ 49 h 432"/>
                <a:gd name="T22" fmla="*/ 95 w 254"/>
                <a:gd name="T23" fmla="*/ 101 h 432"/>
                <a:gd name="T24" fmla="*/ 40 w 254"/>
                <a:gd name="T25" fmla="*/ 93 h 432"/>
                <a:gd name="T26" fmla="*/ 150 w 254"/>
                <a:gd name="T27" fmla="*/ 258 h 432"/>
                <a:gd name="T28" fmla="*/ 205 w 254"/>
                <a:gd name="T29" fmla="*/ 250 h 432"/>
                <a:gd name="T30" fmla="*/ 213 w 254"/>
                <a:gd name="T31" fmla="*/ 301 h 432"/>
                <a:gd name="T32" fmla="*/ 159 w 254"/>
                <a:gd name="T33" fmla="*/ 309 h 432"/>
                <a:gd name="T34" fmla="*/ 150 w 254"/>
                <a:gd name="T35" fmla="*/ 258 h 432"/>
                <a:gd name="T36" fmla="*/ 159 w 254"/>
                <a:gd name="T37" fmla="*/ 145 h 432"/>
                <a:gd name="T38" fmla="*/ 213 w 254"/>
                <a:gd name="T39" fmla="*/ 153 h 432"/>
                <a:gd name="T40" fmla="*/ 205 w 254"/>
                <a:gd name="T41" fmla="*/ 205 h 432"/>
                <a:gd name="T42" fmla="*/ 150 w 254"/>
                <a:gd name="T43" fmla="*/ 197 h 432"/>
                <a:gd name="T44" fmla="*/ 150 w 254"/>
                <a:gd name="T45" fmla="*/ 49 h 432"/>
                <a:gd name="T46" fmla="*/ 205 w 254"/>
                <a:gd name="T47" fmla="*/ 41 h 432"/>
                <a:gd name="T48" fmla="*/ 213 w 254"/>
                <a:gd name="T49" fmla="*/ 93 h 432"/>
                <a:gd name="T50" fmla="*/ 159 w 254"/>
                <a:gd name="T51" fmla="*/ 101 h 432"/>
                <a:gd name="T52" fmla="*/ 150 w 254"/>
                <a:gd name="T53" fmla="*/ 49 h 432"/>
                <a:gd name="T54" fmla="*/ 179 w 254"/>
                <a:gd name="T55" fmla="*/ 413 h 432"/>
                <a:gd name="T56" fmla="*/ 253 w 254"/>
                <a:gd name="T57" fmla="*/ 8 h 432"/>
                <a:gd name="T58" fmla="*/ 7 w 254"/>
                <a:gd name="T59" fmla="*/ 0 h 432"/>
                <a:gd name="T60" fmla="*/ 0 w 254"/>
                <a:gd name="T61" fmla="*/ 366 h 432"/>
                <a:gd name="T62" fmla="*/ 138 w 254"/>
                <a:gd name="T63" fmla="*/ 431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4" h="432">
                  <a:moveTo>
                    <a:pt x="40" y="258"/>
                  </a:moveTo>
                  <a:cubicBezTo>
                    <a:pt x="40" y="253"/>
                    <a:pt x="44" y="250"/>
                    <a:pt x="49" y="250"/>
                  </a:cubicBezTo>
                  <a:lnTo>
                    <a:pt x="95" y="250"/>
                  </a:lnTo>
                  <a:cubicBezTo>
                    <a:pt x="99" y="250"/>
                    <a:pt x="103" y="253"/>
                    <a:pt x="103" y="258"/>
                  </a:cubicBezTo>
                  <a:lnTo>
                    <a:pt x="103" y="301"/>
                  </a:lnTo>
                  <a:cubicBezTo>
                    <a:pt x="103" y="306"/>
                    <a:pt x="100" y="309"/>
                    <a:pt x="95" y="309"/>
                  </a:cubicBezTo>
                  <a:lnTo>
                    <a:pt x="49" y="309"/>
                  </a:lnTo>
                  <a:cubicBezTo>
                    <a:pt x="44" y="309"/>
                    <a:pt x="40" y="306"/>
                    <a:pt x="40" y="301"/>
                  </a:cubicBezTo>
                  <a:lnTo>
                    <a:pt x="40" y="258"/>
                  </a:lnTo>
                  <a:close/>
                  <a:moveTo>
                    <a:pt x="40" y="153"/>
                  </a:moveTo>
                  <a:cubicBezTo>
                    <a:pt x="40" y="149"/>
                    <a:pt x="44" y="145"/>
                    <a:pt x="49" y="145"/>
                  </a:cubicBezTo>
                  <a:lnTo>
                    <a:pt x="95" y="145"/>
                  </a:lnTo>
                  <a:cubicBezTo>
                    <a:pt x="99" y="145"/>
                    <a:pt x="103" y="149"/>
                    <a:pt x="103" y="153"/>
                  </a:cubicBezTo>
                  <a:lnTo>
                    <a:pt x="103" y="197"/>
                  </a:lnTo>
                  <a:cubicBezTo>
                    <a:pt x="103" y="201"/>
                    <a:pt x="100" y="205"/>
                    <a:pt x="95" y="205"/>
                  </a:cubicBezTo>
                  <a:lnTo>
                    <a:pt x="49" y="205"/>
                  </a:lnTo>
                  <a:cubicBezTo>
                    <a:pt x="44" y="205"/>
                    <a:pt x="40" y="201"/>
                    <a:pt x="40" y="197"/>
                  </a:cubicBezTo>
                  <a:lnTo>
                    <a:pt x="40" y="153"/>
                  </a:lnTo>
                  <a:close/>
                  <a:moveTo>
                    <a:pt x="40" y="49"/>
                  </a:moveTo>
                  <a:cubicBezTo>
                    <a:pt x="40" y="44"/>
                    <a:pt x="44" y="41"/>
                    <a:pt x="49" y="41"/>
                  </a:cubicBezTo>
                  <a:lnTo>
                    <a:pt x="95" y="41"/>
                  </a:lnTo>
                  <a:cubicBezTo>
                    <a:pt x="99" y="41"/>
                    <a:pt x="103" y="45"/>
                    <a:pt x="103" y="49"/>
                  </a:cubicBezTo>
                  <a:lnTo>
                    <a:pt x="103" y="93"/>
                  </a:lnTo>
                  <a:cubicBezTo>
                    <a:pt x="103" y="97"/>
                    <a:pt x="100" y="101"/>
                    <a:pt x="95" y="101"/>
                  </a:cubicBezTo>
                  <a:lnTo>
                    <a:pt x="49" y="101"/>
                  </a:lnTo>
                  <a:cubicBezTo>
                    <a:pt x="44" y="101"/>
                    <a:pt x="40" y="97"/>
                    <a:pt x="40" y="93"/>
                  </a:cubicBezTo>
                  <a:lnTo>
                    <a:pt x="40" y="49"/>
                  </a:lnTo>
                  <a:close/>
                  <a:moveTo>
                    <a:pt x="150" y="258"/>
                  </a:moveTo>
                  <a:cubicBezTo>
                    <a:pt x="150" y="253"/>
                    <a:pt x="154" y="250"/>
                    <a:pt x="159" y="250"/>
                  </a:cubicBezTo>
                  <a:lnTo>
                    <a:pt x="205" y="250"/>
                  </a:lnTo>
                  <a:cubicBezTo>
                    <a:pt x="209" y="250"/>
                    <a:pt x="213" y="253"/>
                    <a:pt x="213" y="258"/>
                  </a:cubicBezTo>
                  <a:lnTo>
                    <a:pt x="213" y="301"/>
                  </a:lnTo>
                  <a:cubicBezTo>
                    <a:pt x="213" y="306"/>
                    <a:pt x="210" y="309"/>
                    <a:pt x="205" y="309"/>
                  </a:cubicBezTo>
                  <a:lnTo>
                    <a:pt x="159" y="309"/>
                  </a:lnTo>
                  <a:cubicBezTo>
                    <a:pt x="154" y="309"/>
                    <a:pt x="150" y="306"/>
                    <a:pt x="150" y="301"/>
                  </a:cubicBezTo>
                  <a:lnTo>
                    <a:pt x="150" y="258"/>
                  </a:lnTo>
                  <a:close/>
                  <a:moveTo>
                    <a:pt x="150" y="153"/>
                  </a:moveTo>
                  <a:cubicBezTo>
                    <a:pt x="150" y="149"/>
                    <a:pt x="154" y="145"/>
                    <a:pt x="159" y="145"/>
                  </a:cubicBezTo>
                  <a:lnTo>
                    <a:pt x="205" y="145"/>
                  </a:lnTo>
                  <a:cubicBezTo>
                    <a:pt x="209" y="145"/>
                    <a:pt x="213" y="149"/>
                    <a:pt x="213" y="153"/>
                  </a:cubicBezTo>
                  <a:lnTo>
                    <a:pt x="213" y="197"/>
                  </a:lnTo>
                  <a:cubicBezTo>
                    <a:pt x="213" y="201"/>
                    <a:pt x="210" y="205"/>
                    <a:pt x="205" y="205"/>
                  </a:cubicBezTo>
                  <a:lnTo>
                    <a:pt x="159" y="205"/>
                  </a:lnTo>
                  <a:cubicBezTo>
                    <a:pt x="154" y="205"/>
                    <a:pt x="150" y="201"/>
                    <a:pt x="150" y="197"/>
                  </a:cubicBezTo>
                  <a:lnTo>
                    <a:pt x="150" y="153"/>
                  </a:lnTo>
                  <a:close/>
                  <a:moveTo>
                    <a:pt x="150" y="49"/>
                  </a:moveTo>
                  <a:cubicBezTo>
                    <a:pt x="150" y="44"/>
                    <a:pt x="154" y="41"/>
                    <a:pt x="159" y="41"/>
                  </a:cubicBezTo>
                  <a:lnTo>
                    <a:pt x="205" y="41"/>
                  </a:lnTo>
                  <a:cubicBezTo>
                    <a:pt x="209" y="41"/>
                    <a:pt x="213" y="45"/>
                    <a:pt x="213" y="49"/>
                  </a:cubicBezTo>
                  <a:lnTo>
                    <a:pt x="213" y="93"/>
                  </a:lnTo>
                  <a:cubicBezTo>
                    <a:pt x="213" y="97"/>
                    <a:pt x="210" y="101"/>
                    <a:pt x="205" y="101"/>
                  </a:cubicBezTo>
                  <a:lnTo>
                    <a:pt x="159" y="101"/>
                  </a:lnTo>
                  <a:cubicBezTo>
                    <a:pt x="154" y="101"/>
                    <a:pt x="150" y="97"/>
                    <a:pt x="150" y="93"/>
                  </a:cubicBezTo>
                  <a:lnTo>
                    <a:pt x="150" y="49"/>
                  </a:lnTo>
                  <a:close/>
                  <a:moveTo>
                    <a:pt x="138" y="431"/>
                  </a:moveTo>
                  <a:cubicBezTo>
                    <a:pt x="155" y="431"/>
                    <a:pt x="160" y="428"/>
                    <a:pt x="179" y="413"/>
                  </a:cubicBezTo>
                  <a:cubicBezTo>
                    <a:pt x="197" y="400"/>
                    <a:pt x="220" y="383"/>
                    <a:pt x="253" y="372"/>
                  </a:cubicBezTo>
                  <a:lnTo>
                    <a:pt x="253" y="8"/>
                  </a:lnTo>
                  <a:cubicBezTo>
                    <a:pt x="253" y="4"/>
                    <a:pt x="250" y="0"/>
                    <a:pt x="246" y="0"/>
                  </a:cubicBezTo>
                  <a:lnTo>
                    <a:pt x="7" y="0"/>
                  </a:lnTo>
                  <a:cubicBezTo>
                    <a:pt x="3" y="0"/>
                    <a:pt x="0" y="4"/>
                    <a:pt x="0" y="8"/>
                  </a:cubicBezTo>
                  <a:lnTo>
                    <a:pt x="0" y="366"/>
                  </a:lnTo>
                  <a:cubicBezTo>
                    <a:pt x="46" y="375"/>
                    <a:pt x="75" y="398"/>
                    <a:pt x="96" y="413"/>
                  </a:cubicBezTo>
                  <a:cubicBezTo>
                    <a:pt x="115" y="428"/>
                    <a:pt x="120" y="431"/>
                    <a:pt x="138" y="431"/>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36">
              <a:extLst>
                <a:ext uri="{FF2B5EF4-FFF2-40B4-BE49-F238E27FC236}">
                  <a16:creationId xmlns:a16="http://schemas.microsoft.com/office/drawing/2014/main" id="{E66A05B9-3E73-7341-B6D4-41D9A96417CD}"/>
                </a:ext>
              </a:extLst>
            </p:cNvPr>
            <p:cNvSpPr>
              <a:spLocks noChangeArrowheads="1"/>
            </p:cNvSpPr>
            <p:nvPr/>
          </p:nvSpPr>
          <p:spPr bwMode="auto">
            <a:xfrm>
              <a:off x="4619625" y="2959100"/>
              <a:ext cx="406400" cy="50800"/>
            </a:xfrm>
            <a:custGeom>
              <a:avLst/>
              <a:gdLst>
                <a:gd name="T0" fmla="*/ 942 w 1131"/>
                <a:gd name="T1" fmla="*/ 70 h 142"/>
                <a:gd name="T2" fmla="*/ 869 w 1131"/>
                <a:gd name="T3" fmla="*/ 42 h 142"/>
                <a:gd name="T4" fmla="*/ 753 w 1131"/>
                <a:gd name="T5" fmla="*/ 0 h 142"/>
                <a:gd name="T6" fmla="*/ 637 w 1131"/>
                <a:gd name="T7" fmla="*/ 42 h 142"/>
                <a:gd name="T8" fmla="*/ 565 w 1131"/>
                <a:gd name="T9" fmla="*/ 70 h 142"/>
                <a:gd name="T10" fmla="*/ 493 w 1131"/>
                <a:gd name="T11" fmla="*/ 42 h 142"/>
                <a:gd name="T12" fmla="*/ 377 w 1131"/>
                <a:gd name="T13" fmla="*/ 0 h 142"/>
                <a:gd name="T14" fmla="*/ 261 w 1131"/>
                <a:gd name="T15" fmla="*/ 42 h 142"/>
                <a:gd name="T16" fmla="*/ 189 w 1131"/>
                <a:gd name="T17" fmla="*/ 70 h 142"/>
                <a:gd name="T18" fmla="*/ 116 w 1131"/>
                <a:gd name="T19" fmla="*/ 42 h 142"/>
                <a:gd name="T20" fmla="*/ 0 w 1131"/>
                <a:gd name="T21" fmla="*/ 0 h 142"/>
                <a:gd name="T22" fmla="*/ 0 w 1131"/>
                <a:gd name="T23" fmla="*/ 70 h 142"/>
                <a:gd name="T24" fmla="*/ 73 w 1131"/>
                <a:gd name="T25" fmla="*/ 99 h 142"/>
                <a:gd name="T26" fmla="*/ 189 w 1131"/>
                <a:gd name="T27" fmla="*/ 141 h 142"/>
                <a:gd name="T28" fmla="*/ 305 w 1131"/>
                <a:gd name="T29" fmla="*/ 99 h 142"/>
                <a:gd name="T30" fmla="*/ 377 w 1131"/>
                <a:gd name="T31" fmla="*/ 70 h 142"/>
                <a:gd name="T32" fmla="*/ 449 w 1131"/>
                <a:gd name="T33" fmla="*/ 99 h 142"/>
                <a:gd name="T34" fmla="*/ 565 w 1131"/>
                <a:gd name="T35" fmla="*/ 141 h 142"/>
                <a:gd name="T36" fmla="*/ 681 w 1131"/>
                <a:gd name="T37" fmla="*/ 99 h 142"/>
                <a:gd name="T38" fmla="*/ 753 w 1131"/>
                <a:gd name="T39" fmla="*/ 70 h 142"/>
                <a:gd name="T40" fmla="*/ 826 w 1131"/>
                <a:gd name="T41" fmla="*/ 99 h 142"/>
                <a:gd name="T42" fmla="*/ 942 w 1131"/>
                <a:gd name="T43" fmla="*/ 141 h 142"/>
                <a:gd name="T44" fmla="*/ 1058 w 1131"/>
                <a:gd name="T45" fmla="*/ 99 h 142"/>
                <a:gd name="T46" fmla="*/ 1130 w 1131"/>
                <a:gd name="T47" fmla="*/ 70 h 142"/>
                <a:gd name="T48" fmla="*/ 1130 w 1131"/>
                <a:gd name="T49" fmla="*/ 0 h 142"/>
                <a:gd name="T50" fmla="*/ 1014 w 1131"/>
                <a:gd name="T51" fmla="*/ 42 h 142"/>
                <a:gd name="T52" fmla="*/ 942 w 1131"/>
                <a:gd name="T53" fmla="*/ 7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31" h="142">
                  <a:moveTo>
                    <a:pt x="942" y="70"/>
                  </a:moveTo>
                  <a:cubicBezTo>
                    <a:pt x="907" y="70"/>
                    <a:pt x="891" y="59"/>
                    <a:pt x="869" y="42"/>
                  </a:cubicBezTo>
                  <a:cubicBezTo>
                    <a:pt x="844" y="23"/>
                    <a:pt x="812" y="0"/>
                    <a:pt x="753" y="0"/>
                  </a:cubicBezTo>
                  <a:cubicBezTo>
                    <a:pt x="693" y="0"/>
                    <a:pt x="663" y="23"/>
                    <a:pt x="637" y="42"/>
                  </a:cubicBezTo>
                  <a:cubicBezTo>
                    <a:pt x="616" y="59"/>
                    <a:pt x="600" y="70"/>
                    <a:pt x="565" y="70"/>
                  </a:cubicBezTo>
                  <a:cubicBezTo>
                    <a:pt x="530" y="70"/>
                    <a:pt x="515" y="59"/>
                    <a:pt x="493" y="42"/>
                  </a:cubicBezTo>
                  <a:cubicBezTo>
                    <a:pt x="468" y="23"/>
                    <a:pt x="436" y="0"/>
                    <a:pt x="377" y="0"/>
                  </a:cubicBezTo>
                  <a:cubicBezTo>
                    <a:pt x="318" y="0"/>
                    <a:pt x="286" y="23"/>
                    <a:pt x="261" y="42"/>
                  </a:cubicBezTo>
                  <a:cubicBezTo>
                    <a:pt x="239" y="59"/>
                    <a:pt x="224" y="70"/>
                    <a:pt x="189" y="70"/>
                  </a:cubicBezTo>
                  <a:cubicBezTo>
                    <a:pt x="154" y="70"/>
                    <a:pt x="138" y="59"/>
                    <a:pt x="116" y="42"/>
                  </a:cubicBezTo>
                  <a:cubicBezTo>
                    <a:pt x="91" y="23"/>
                    <a:pt x="60" y="0"/>
                    <a:pt x="0" y="0"/>
                  </a:cubicBezTo>
                  <a:lnTo>
                    <a:pt x="0" y="70"/>
                  </a:lnTo>
                  <a:cubicBezTo>
                    <a:pt x="35" y="70"/>
                    <a:pt x="51" y="82"/>
                    <a:pt x="73" y="99"/>
                  </a:cubicBezTo>
                  <a:cubicBezTo>
                    <a:pt x="98" y="118"/>
                    <a:pt x="129" y="141"/>
                    <a:pt x="189" y="141"/>
                  </a:cubicBezTo>
                  <a:cubicBezTo>
                    <a:pt x="248" y="141"/>
                    <a:pt x="279" y="118"/>
                    <a:pt x="305" y="99"/>
                  </a:cubicBezTo>
                  <a:cubicBezTo>
                    <a:pt x="326" y="82"/>
                    <a:pt x="342" y="70"/>
                    <a:pt x="377" y="70"/>
                  </a:cubicBezTo>
                  <a:cubicBezTo>
                    <a:pt x="412" y="70"/>
                    <a:pt x="427" y="82"/>
                    <a:pt x="449" y="99"/>
                  </a:cubicBezTo>
                  <a:cubicBezTo>
                    <a:pt x="475" y="118"/>
                    <a:pt x="506" y="141"/>
                    <a:pt x="565" y="141"/>
                  </a:cubicBezTo>
                  <a:cubicBezTo>
                    <a:pt x="624" y="141"/>
                    <a:pt x="656" y="118"/>
                    <a:pt x="681" y="99"/>
                  </a:cubicBezTo>
                  <a:cubicBezTo>
                    <a:pt x="703" y="82"/>
                    <a:pt x="718" y="70"/>
                    <a:pt x="753" y="70"/>
                  </a:cubicBezTo>
                  <a:cubicBezTo>
                    <a:pt x="788" y="70"/>
                    <a:pt x="804" y="82"/>
                    <a:pt x="826" y="99"/>
                  </a:cubicBezTo>
                  <a:cubicBezTo>
                    <a:pt x="851" y="118"/>
                    <a:pt x="882" y="141"/>
                    <a:pt x="942" y="141"/>
                  </a:cubicBezTo>
                  <a:cubicBezTo>
                    <a:pt x="1001" y="141"/>
                    <a:pt x="1032" y="118"/>
                    <a:pt x="1058" y="99"/>
                  </a:cubicBezTo>
                  <a:cubicBezTo>
                    <a:pt x="1079" y="82"/>
                    <a:pt x="1095" y="70"/>
                    <a:pt x="1130" y="70"/>
                  </a:cubicBezTo>
                  <a:lnTo>
                    <a:pt x="1130" y="0"/>
                  </a:lnTo>
                  <a:cubicBezTo>
                    <a:pt x="1071" y="0"/>
                    <a:pt x="1039" y="23"/>
                    <a:pt x="1014" y="42"/>
                  </a:cubicBezTo>
                  <a:cubicBezTo>
                    <a:pt x="992" y="59"/>
                    <a:pt x="977" y="70"/>
                    <a:pt x="942" y="7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37">
              <a:extLst>
                <a:ext uri="{FF2B5EF4-FFF2-40B4-BE49-F238E27FC236}">
                  <a16:creationId xmlns:a16="http://schemas.microsoft.com/office/drawing/2014/main" id="{E89812DF-1E5F-A945-A23A-A7F58A7901FC}"/>
                </a:ext>
              </a:extLst>
            </p:cNvPr>
            <p:cNvSpPr>
              <a:spLocks noChangeArrowheads="1"/>
            </p:cNvSpPr>
            <p:nvPr/>
          </p:nvSpPr>
          <p:spPr bwMode="auto">
            <a:xfrm>
              <a:off x="4619625" y="3009900"/>
              <a:ext cx="406400" cy="50800"/>
            </a:xfrm>
            <a:custGeom>
              <a:avLst/>
              <a:gdLst>
                <a:gd name="T0" fmla="*/ 869 w 1131"/>
                <a:gd name="T1" fmla="*/ 43 h 143"/>
                <a:gd name="T2" fmla="*/ 753 w 1131"/>
                <a:gd name="T3" fmla="*/ 0 h 143"/>
                <a:gd name="T4" fmla="*/ 637 w 1131"/>
                <a:gd name="T5" fmla="*/ 43 h 143"/>
                <a:gd name="T6" fmla="*/ 565 w 1131"/>
                <a:gd name="T7" fmla="*/ 71 h 143"/>
                <a:gd name="T8" fmla="*/ 493 w 1131"/>
                <a:gd name="T9" fmla="*/ 43 h 143"/>
                <a:gd name="T10" fmla="*/ 377 w 1131"/>
                <a:gd name="T11" fmla="*/ 0 h 143"/>
                <a:gd name="T12" fmla="*/ 261 w 1131"/>
                <a:gd name="T13" fmla="*/ 43 h 143"/>
                <a:gd name="T14" fmla="*/ 189 w 1131"/>
                <a:gd name="T15" fmla="*/ 71 h 143"/>
                <a:gd name="T16" fmla="*/ 116 w 1131"/>
                <a:gd name="T17" fmla="*/ 43 h 143"/>
                <a:gd name="T18" fmla="*/ 0 w 1131"/>
                <a:gd name="T19" fmla="*/ 0 h 143"/>
                <a:gd name="T20" fmla="*/ 0 w 1131"/>
                <a:gd name="T21" fmla="*/ 71 h 143"/>
                <a:gd name="T22" fmla="*/ 73 w 1131"/>
                <a:gd name="T23" fmla="*/ 99 h 143"/>
                <a:gd name="T24" fmla="*/ 189 w 1131"/>
                <a:gd name="T25" fmla="*/ 142 h 143"/>
                <a:gd name="T26" fmla="*/ 305 w 1131"/>
                <a:gd name="T27" fmla="*/ 99 h 143"/>
                <a:gd name="T28" fmla="*/ 377 w 1131"/>
                <a:gd name="T29" fmla="*/ 71 h 143"/>
                <a:gd name="T30" fmla="*/ 449 w 1131"/>
                <a:gd name="T31" fmla="*/ 99 h 143"/>
                <a:gd name="T32" fmla="*/ 565 w 1131"/>
                <a:gd name="T33" fmla="*/ 142 h 143"/>
                <a:gd name="T34" fmla="*/ 681 w 1131"/>
                <a:gd name="T35" fmla="*/ 99 h 143"/>
                <a:gd name="T36" fmla="*/ 753 w 1131"/>
                <a:gd name="T37" fmla="*/ 71 h 143"/>
                <a:gd name="T38" fmla="*/ 826 w 1131"/>
                <a:gd name="T39" fmla="*/ 99 h 143"/>
                <a:gd name="T40" fmla="*/ 942 w 1131"/>
                <a:gd name="T41" fmla="*/ 142 h 143"/>
                <a:gd name="T42" fmla="*/ 1058 w 1131"/>
                <a:gd name="T43" fmla="*/ 99 h 143"/>
                <a:gd name="T44" fmla="*/ 1130 w 1131"/>
                <a:gd name="T45" fmla="*/ 71 h 143"/>
                <a:gd name="T46" fmla="*/ 1130 w 1131"/>
                <a:gd name="T47" fmla="*/ 0 h 143"/>
                <a:gd name="T48" fmla="*/ 1014 w 1131"/>
                <a:gd name="T49" fmla="*/ 43 h 143"/>
                <a:gd name="T50" fmla="*/ 942 w 1131"/>
                <a:gd name="T51" fmla="*/ 71 h 143"/>
                <a:gd name="T52" fmla="*/ 869 w 1131"/>
                <a:gd name="T53" fmla="*/ 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31" h="143">
                  <a:moveTo>
                    <a:pt x="869" y="43"/>
                  </a:moveTo>
                  <a:cubicBezTo>
                    <a:pt x="844" y="24"/>
                    <a:pt x="812" y="0"/>
                    <a:pt x="753" y="0"/>
                  </a:cubicBezTo>
                  <a:cubicBezTo>
                    <a:pt x="693" y="0"/>
                    <a:pt x="663" y="24"/>
                    <a:pt x="637" y="43"/>
                  </a:cubicBezTo>
                  <a:cubicBezTo>
                    <a:pt x="616" y="59"/>
                    <a:pt x="600" y="71"/>
                    <a:pt x="565" y="71"/>
                  </a:cubicBezTo>
                  <a:cubicBezTo>
                    <a:pt x="530" y="71"/>
                    <a:pt x="515" y="59"/>
                    <a:pt x="493" y="43"/>
                  </a:cubicBezTo>
                  <a:cubicBezTo>
                    <a:pt x="468" y="24"/>
                    <a:pt x="436" y="0"/>
                    <a:pt x="377" y="0"/>
                  </a:cubicBezTo>
                  <a:cubicBezTo>
                    <a:pt x="318" y="0"/>
                    <a:pt x="286" y="24"/>
                    <a:pt x="261" y="43"/>
                  </a:cubicBezTo>
                  <a:cubicBezTo>
                    <a:pt x="239" y="59"/>
                    <a:pt x="224" y="71"/>
                    <a:pt x="189" y="71"/>
                  </a:cubicBezTo>
                  <a:cubicBezTo>
                    <a:pt x="154" y="71"/>
                    <a:pt x="138" y="59"/>
                    <a:pt x="116" y="43"/>
                  </a:cubicBezTo>
                  <a:cubicBezTo>
                    <a:pt x="91" y="24"/>
                    <a:pt x="60" y="0"/>
                    <a:pt x="0" y="0"/>
                  </a:cubicBezTo>
                  <a:lnTo>
                    <a:pt x="0" y="71"/>
                  </a:lnTo>
                  <a:cubicBezTo>
                    <a:pt x="35" y="71"/>
                    <a:pt x="51" y="83"/>
                    <a:pt x="73" y="99"/>
                  </a:cubicBezTo>
                  <a:cubicBezTo>
                    <a:pt x="98" y="119"/>
                    <a:pt x="129" y="142"/>
                    <a:pt x="189" y="142"/>
                  </a:cubicBezTo>
                  <a:cubicBezTo>
                    <a:pt x="248" y="142"/>
                    <a:pt x="279" y="118"/>
                    <a:pt x="305" y="99"/>
                  </a:cubicBezTo>
                  <a:cubicBezTo>
                    <a:pt x="326" y="83"/>
                    <a:pt x="342" y="71"/>
                    <a:pt x="377" y="71"/>
                  </a:cubicBezTo>
                  <a:cubicBezTo>
                    <a:pt x="412" y="71"/>
                    <a:pt x="427" y="83"/>
                    <a:pt x="449" y="99"/>
                  </a:cubicBezTo>
                  <a:cubicBezTo>
                    <a:pt x="475" y="119"/>
                    <a:pt x="506" y="142"/>
                    <a:pt x="565" y="142"/>
                  </a:cubicBezTo>
                  <a:cubicBezTo>
                    <a:pt x="624" y="142"/>
                    <a:pt x="656" y="118"/>
                    <a:pt x="681" y="99"/>
                  </a:cubicBezTo>
                  <a:cubicBezTo>
                    <a:pt x="703" y="83"/>
                    <a:pt x="718" y="71"/>
                    <a:pt x="753" y="71"/>
                  </a:cubicBezTo>
                  <a:cubicBezTo>
                    <a:pt x="788" y="71"/>
                    <a:pt x="804" y="83"/>
                    <a:pt x="826" y="99"/>
                  </a:cubicBezTo>
                  <a:cubicBezTo>
                    <a:pt x="851" y="119"/>
                    <a:pt x="882" y="142"/>
                    <a:pt x="942" y="142"/>
                  </a:cubicBezTo>
                  <a:cubicBezTo>
                    <a:pt x="1001" y="142"/>
                    <a:pt x="1032" y="118"/>
                    <a:pt x="1058" y="99"/>
                  </a:cubicBezTo>
                  <a:cubicBezTo>
                    <a:pt x="1079" y="83"/>
                    <a:pt x="1095" y="71"/>
                    <a:pt x="1130" y="71"/>
                  </a:cubicBezTo>
                  <a:lnTo>
                    <a:pt x="1130" y="0"/>
                  </a:lnTo>
                  <a:cubicBezTo>
                    <a:pt x="1071" y="0"/>
                    <a:pt x="1039" y="24"/>
                    <a:pt x="1014" y="43"/>
                  </a:cubicBezTo>
                  <a:cubicBezTo>
                    <a:pt x="992" y="59"/>
                    <a:pt x="976" y="71"/>
                    <a:pt x="942" y="71"/>
                  </a:cubicBezTo>
                  <a:cubicBezTo>
                    <a:pt x="907" y="71"/>
                    <a:pt x="891" y="59"/>
                    <a:pt x="869" y="4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38">
              <a:extLst>
                <a:ext uri="{FF2B5EF4-FFF2-40B4-BE49-F238E27FC236}">
                  <a16:creationId xmlns:a16="http://schemas.microsoft.com/office/drawing/2014/main" id="{2043869E-5C2E-304A-873A-2065A0231B4A}"/>
                </a:ext>
              </a:extLst>
            </p:cNvPr>
            <p:cNvSpPr>
              <a:spLocks noChangeArrowheads="1"/>
            </p:cNvSpPr>
            <p:nvPr/>
          </p:nvSpPr>
          <p:spPr bwMode="auto">
            <a:xfrm>
              <a:off x="4619625" y="2932113"/>
              <a:ext cx="406400" cy="50800"/>
            </a:xfrm>
            <a:custGeom>
              <a:avLst/>
              <a:gdLst>
                <a:gd name="T0" fmla="*/ 869 w 1131"/>
                <a:gd name="T1" fmla="*/ 42 h 142"/>
                <a:gd name="T2" fmla="*/ 753 w 1131"/>
                <a:gd name="T3" fmla="*/ 0 h 142"/>
                <a:gd name="T4" fmla="*/ 637 w 1131"/>
                <a:gd name="T5" fmla="*/ 42 h 142"/>
                <a:gd name="T6" fmla="*/ 565 w 1131"/>
                <a:gd name="T7" fmla="*/ 71 h 142"/>
                <a:gd name="T8" fmla="*/ 493 w 1131"/>
                <a:gd name="T9" fmla="*/ 42 h 142"/>
                <a:gd name="T10" fmla="*/ 377 w 1131"/>
                <a:gd name="T11" fmla="*/ 0 h 142"/>
                <a:gd name="T12" fmla="*/ 261 w 1131"/>
                <a:gd name="T13" fmla="*/ 42 h 142"/>
                <a:gd name="T14" fmla="*/ 189 w 1131"/>
                <a:gd name="T15" fmla="*/ 71 h 142"/>
                <a:gd name="T16" fmla="*/ 116 w 1131"/>
                <a:gd name="T17" fmla="*/ 42 h 142"/>
                <a:gd name="T18" fmla="*/ 0 w 1131"/>
                <a:gd name="T19" fmla="*/ 0 h 142"/>
                <a:gd name="T20" fmla="*/ 0 w 1131"/>
                <a:gd name="T21" fmla="*/ 71 h 142"/>
                <a:gd name="T22" fmla="*/ 73 w 1131"/>
                <a:gd name="T23" fmla="*/ 99 h 142"/>
                <a:gd name="T24" fmla="*/ 189 w 1131"/>
                <a:gd name="T25" fmla="*/ 141 h 142"/>
                <a:gd name="T26" fmla="*/ 305 w 1131"/>
                <a:gd name="T27" fmla="*/ 99 h 142"/>
                <a:gd name="T28" fmla="*/ 377 w 1131"/>
                <a:gd name="T29" fmla="*/ 71 h 142"/>
                <a:gd name="T30" fmla="*/ 449 w 1131"/>
                <a:gd name="T31" fmla="*/ 99 h 142"/>
                <a:gd name="T32" fmla="*/ 565 w 1131"/>
                <a:gd name="T33" fmla="*/ 141 h 142"/>
                <a:gd name="T34" fmla="*/ 681 w 1131"/>
                <a:gd name="T35" fmla="*/ 99 h 142"/>
                <a:gd name="T36" fmla="*/ 753 w 1131"/>
                <a:gd name="T37" fmla="*/ 71 h 142"/>
                <a:gd name="T38" fmla="*/ 826 w 1131"/>
                <a:gd name="T39" fmla="*/ 99 h 142"/>
                <a:gd name="T40" fmla="*/ 942 w 1131"/>
                <a:gd name="T41" fmla="*/ 141 h 142"/>
                <a:gd name="T42" fmla="*/ 1058 w 1131"/>
                <a:gd name="T43" fmla="*/ 99 h 142"/>
                <a:gd name="T44" fmla="*/ 1130 w 1131"/>
                <a:gd name="T45" fmla="*/ 71 h 142"/>
                <a:gd name="T46" fmla="*/ 1130 w 1131"/>
                <a:gd name="T47" fmla="*/ 0 h 142"/>
                <a:gd name="T48" fmla="*/ 1014 w 1131"/>
                <a:gd name="T49" fmla="*/ 42 h 142"/>
                <a:gd name="T50" fmla="*/ 942 w 1131"/>
                <a:gd name="T51" fmla="*/ 71 h 142"/>
                <a:gd name="T52" fmla="*/ 869 w 1131"/>
                <a:gd name="T53" fmla="*/ 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31" h="142">
                  <a:moveTo>
                    <a:pt x="869" y="42"/>
                  </a:moveTo>
                  <a:cubicBezTo>
                    <a:pt x="844" y="23"/>
                    <a:pt x="812" y="0"/>
                    <a:pt x="753" y="0"/>
                  </a:cubicBezTo>
                  <a:cubicBezTo>
                    <a:pt x="693" y="0"/>
                    <a:pt x="663" y="23"/>
                    <a:pt x="637" y="42"/>
                  </a:cubicBezTo>
                  <a:cubicBezTo>
                    <a:pt x="616" y="59"/>
                    <a:pt x="600" y="71"/>
                    <a:pt x="565" y="71"/>
                  </a:cubicBezTo>
                  <a:cubicBezTo>
                    <a:pt x="530" y="71"/>
                    <a:pt x="515" y="59"/>
                    <a:pt x="493" y="42"/>
                  </a:cubicBezTo>
                  <a:cubicBezTo>
                    <a:pt x="468" y="23"/>
                    <a:pt x="436" y="0"/>
                    <a:pt x="377" y="0"/>
                  </a:cubicBezTo>
                  <a:cubicBezTo>
                    <a:pt x="318" y="0"/>
                    <a:pt x="286" y="23"/>
                    <a:pt x="261" y="42"/>
                  </a:cubicBezTo>
                  <a:cubicBezTo>
                    <a:pt x="239" y="59"/>
                    <a:pt x="224" y="71"/>
                    <a:pt x="189" y="71"/>
                  </a:cubicBezTo>
                  <a:cubicBezTo>
                    <a:pt x="154" y="71"/>
                    <a:pt x="138" y="59"/>
                    <a:pt x="116" y="42"/>
                  </a:cubicBezTo>
                  <a:cubicBezTo>
                    <a:pt x="91" y="23"/>
                    <a:pt x="60" y="0"/>
                    <a:pt x="0" y="0"/>
                  </a:cubicBezTo>
                  <a:lnTo>
                    <a:pt x="0" y="71"/>
                  </a:lnTo>
                  <a:cubicBezTo>
                    <a:pt x="35" y="71"/>
                    <a:pt x="51" y="82"/>
                    <a:pt x="73" y="99"/>
                  </a:cubicBezTo>
                  <a:cubicBezTo>
                    <a:pt x="98" y="118"/>
                    <a:pt x="129" y="141"/>
                    <a:pt x="189" y="141"/>
                  </a:cubicBezTo>
                  <a:cubicBezTo>
                    <a:pt x="248" y="141"/>
                    <a:pt x="279" y="118"/>
                    <a:pt x="305" y="99"/>
                  </a:cubicBezTo>
                  <a:cubicBezTo>
                    <a:pt x="326" y="82"/>
                    <a:pt x="342" y="71"/>
                    <a:pt x="377" y="71"/>
                  </a:cubicBezTo>
                  <a:cubicBezTo>
                    <a:pt x="412" y="71"/>
                    <a:pt x="427" y="82"/>
                    <a:pt x="449" y="99"/>
                  </a:cubicBezTo>
                  <a:cubicBezTo>
                    <a:pt x="475" y="118"/>
                    <a:pt x="506" y="141"/>
                    <a:pt x="565" y="141"/>
                  </a:cubicBezTo>
                  <a:cubicBezTo>
                    <a:pt x="624" y="141"/>
                    <a:pt x="656" y="118"/>
                    <a:pt x="681" y="99"/>
                  </a:cubicBezTo>
                  <a:cubicBezTo>
                    <a:pt x="703" y="82"/>
                    <a:pt x="718" y="71"/>
                    <a:pt x="753" y="71"/>
                  </a:cubicBezTo>
                  <a:cubicBezTo>
                    <a:pt x="788" y="71"/>
                    <a:pt x="804" y="82"/>
                    <a:pt x="826" y="99"/>
                  </a:cubicBezTo>
                  <a:cubicBezTo>
                    <a:pt x="851" y="118"/>
                    <a:pt x="882" y="141"/>
                    <a:pt x="942" y="141"/>
                  </a:cubicBezTo>
                  <a:cubicBezTo>
                    <a:pt x="1001" y="141"/>
                    <a:pt x="1032" y="118"/>
                    <a:pt x="1058" y="99"/>
                  </a:cubicBezTo>
                  <a:cubicBezTo>
                    <a:pt x="1079" y="82"/>
                    <a:pt x="1095" y="71"/>
                    <a:pt x="1130" y="71"/>
                  </a:cubicBezTo>
                  <a:lnTo>
                    <a:pt x="1130" y="0"/>
                  </a:lnTo>
                  <a:cubicBezTo>
                    <a:pt x="1071" y="0"/>
                    <a:pt x="1039" y="23"/>
                    <a:pt x="1014" y="42"/>
                  </a:cubicBezTo>
                  <a:cubicBezTo>
                    <a:pt x="992" y="59"/>
                    <a:pt x="976" y="71"/>
                    <a:pt x="942" y="71"/>
                  </a:cubicBezTo>
                  <a:cubicBezTo>
                    <a:pt x="907" y="71"/>
                    <a:pt x="891" y="59"/>
                    <a:pt x="869" y="4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87" name="Group 86">
            <a:extLst>
              <a:ext uri="{FF2B5EF4-FFF2-40B4-BE49-F238E27FC236}">
                <a16:creationId xmlns:a16="http://schemas.microsoft.com/office/drawing/2014/main" id="{20EB275B-CEE3-A440-B545-0B1C6142B39D}"/>
              </a:ext>
            </a:extLst>
          </p:cNvPr>
          <p:cNvGrpSpPr/>
          <p:nvPr/>
        </p:nvGrpSpPr>
        <p:grpSpPr>
          <a:xfrm>
            <a:off x="6428615" y="1287545"/>
            <a:ext cx="406400" cy="307975"/>
            <a:chOff x="3446463" y="2311400"/>
            <a:chExt cx="406400" cy="307975"/>
          </a:xfrm>
          <a:solidFill>
            <a:srgbClr val="8FAC5B"/>
          </a:solidFill>
        </p:grpSpPr>
        <p:sp>
          <p:nvSpPr>
            <p:cNvPr id="88" name="Freeform 39">
              <a:extLst>
                <a:ext uri="{FF2B5EF4-FFF2-40B4-BE49-F238E27FC236}">
                  <a16:creationId xmlns:a16="http://schemas.microsoft.com/office/drawing/2014/main" id="{A4548B20-A8B6-7E46-8C50-1B64057CBF5E}"/>
                </a:ext>
              </a:extLst>
            </p:cNvPr>
            <p:cNvSpPr>
              <a:spLocks noChangeArrowheads="1"/>
            </p:cNvSpPr>
            <p:nvPr/>
          </p:nvSpPr>
          <p:spPr bwMode="auto">
            <a:xfrm>
              <a:off x="3446463" y="2446338"/>
              <a:ext cx="406400" cy="173037"/>
            </a:xfrm>
            <a:custGeom>
              <a:avLst/>
              <a:gdLst>
                <a:gd name="T0" fmla="*/ 632 w 1130"/>
                <a:gd name="T1" fmla="*/ 0 h 480"/>
                <a:gd name="T2" fmla="*/ 676 w 1130"/>
                <a:gd name="T3" fmla="*/ 131 h 480"/>
                <a:gd name="T4" fmla="*/ 574 w 1130"/>
                <a:gd name="T5" fmla="*/ 248 h 480"/>
                <a:gd name="T6" fmla="*/ 575 w 1130"/>
                <a:gd name="T7" fmla="*/ 370 h 480"/>
                <a:gd name="T8" fmla="*/ 510 w 1130"/>
                <a:gd name="T9" fmla="*/ 248 h 480"/>
                <a:gd name="T10" fmla="*/ 571 w 1130"/>
                <a:gd name="T11" fmla="*/ 131 h 480"/>
                <a:gd name="T12" fmla="*/ 484 w 1130"/>
                <a:gd name="T13" fmla="*/ 0 h 480"/>
                <a:gd name="T14" fmla="*/ 0 w 1130"/>
                <a:gd name="T15" fmla="*/ 0 h 480"/>
                <a:gd name="T16" fmla="*/ 0 w 1130"/>
                <a:gd name="T17" fmla="*/ 385 h 480"/>
                <a:gd name="T18" fmla="*/ 105 w 1130"/>
                <a:gd name="T19" fmla="*/ 479 h 480"/>
                <a:gd name="T20" fmla="*/ 1024 w 1130"/>
                <a:gd name="T21" fmla="*/ 479 h 480"/>
                <a:gd name="T22" fmla="*/ 1129 w 1130"/>
                <a:gd name="T23" fmla="*/ 385 h 480"/>
                <a:gd name="T24" fmla="*/ 1129 w 1130"/>
                <a:gd name="T25" fmla="*/ 0 h 480"/>
                <a:gd name="T26" fmla="*/ 632 w 1130"/>
                <a:gd name="T27"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480">
                  <a:moveTo>
                    <a:pt x="632" y="0"/>
                  </a:moveTo>
                  <a:lnTo>
                    <a:pt x="676" y="131"/>
                  </a:lnTo>
                  <a:lnTo>
                    <a:pt x="574" y="248"/>
                  </a:lnTo>
                  <a:lnTo>
                    <a:pt x="575" y="370"/>
                  </a:lnTo>
                  <a:lnTo>
                    <a:pt x="510" y="248"/>
                  </a:lnTo>
                  <a:lnTo>
                    <a:pt x="571" y="131"/>
                  </a:lnTo>
                  <a:lnTo>
                    <a:pt x="484" y="0"/>
                  </a:lnTo>
                  <a:lnTo>
                    <a:pt x="0" y="0"/>
                  </a:lnTo>
                  <a:lnTo>
                    <a:pt x="0" y="385"/>
                  </a:lnTo>
                  <a:cubicBezTo>
                    <a:pt x="0" y="437"/>
                    <a:pt x="47" y="479"/>
                    <a:pt x="105" y="479"/>
                  </a:cubicBezTo>
                  <a:lnTo>
                    <a:pt x="1024" y="479"/>
                  </a:lnTo>
                  <a:cubicBezTo>
                    <a:pt x="1082" y="479"/>
                    <a:pt x="1129" y="437"/>
                    <a:pt x="1129" y="385"/>
                  </a:cubicBezTo>
                  <a:lnTo>
                    <a:pt x="1129" y="0"/>
                  </a:lnTo>
                  <a:lnTo>
                    <a:pt x="6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40">
              <a:extLst>
                <a:ext uri="{FF2B5EF4-FFF2-40B4-BE49-F238E27FC236}">
                  <a16:creationId xmlns:a16="http://schemas.microsoft.com/office/drawing/2014/main" id="{A709AF38-5543-D64D-8C14-170A21E0653C}"/>
                </a:ext>
              </a:extLst>
            </p:cNvPr>
            <p:cNvSpPr>
              <a:spLocks noChangeArrowheads="1"/>
            </p:cNvSpPr>
            <p:nvPr/>
          </p:nvSpPr>
          <p:spPr bwMode="auto">
            <a:xfrm>
              <a:off x="3522663" y="2311400"/>
              <a:ext cx="255587" cy="50800"/>
            </a:xfrm>
            <a:custGeom>
              <a:avLst/>
              <a:gdLst>
                <a:gd name="T0" fmla="*/ 668 w 712"/>
                <a:gd name="T1" fmla="*/ 134 h 142"/>
                <a:gd name="T2" fmla="*/ 355 w 712"/>
                <a:gd name="T3" fmla="*/ 45 h 142"/>
                <a:gd name="T4" fmla="*/ 42 w 712"/>
                <a:gd name="T5" fmla="*/ 134 h 142"/>
                <a:gd name="T6" fmla="*/ 8 w 712"/>
                <a:gd name="T7" fmla="*/ 129 h 142"/>
                <a:gd name="T8" fmla="*/ 14 w 712"/>
                <a:gd name="T9" fmla="*/ 98 h 142"/>
                <a:gd name="T10" fmla="*/ 355 w 712"/>
                <a:gd name="T11" fmla="*/ 0 h 142"/>
                <a:gd name="T12" fmla="*/ 697 w 712"/>
                <a:gd name="T13" fmla="*/ 98 h 142"/>
                <a:gd name="T14" fmla="*/ 703 w 712"/>
                <a:gd name="T15" fmla="*/ 129 h 142"/>
                <a:gd name="T16" fmla="*/ 683 w 712"/>
                <a:gd name="T17" fmla="*/ 138 h 142"/>
                <a:gd name="T18" fmla="*/ 668 w 712"/>
                <a:gd name="T19" fmla="*/ 13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2" h="142">
                  <a:moveTo>
                    <a:pt x="668" y="134"/>
                  </a:moveTo>
                  <a:cubicBezTo>
                    <a:pt x="576" y="76"/>
                    <a:pt x="468" y="45"/>
                    <a:pt x="355" y="45"/>
                  </a:cubicBezTo>
                  <a:cubicBezTo>
                    <a:pt x="243" y="45"/>
                    <a:pt x="134" y="76"/>
                    <a:pt x="42" y="134"/>
                  </a:cubicBezTo>
                  <a:cubicBezTo>
                    <a:pt x="31" y="141"/>
                    <a:pt x="16" y="139"/>
                    <a:pt x="8" y="129"/>
                  </a:cubicBezTo>
                  <a:cubicBezTo>
                    <a:pt x="0" y="118"/>
                    <a:pt x="2" y="105"/>
                    <a:pt x="14" y="98"/>
                  </a:cubicBezTo>
                  <a:cubicBezTo>
                    <a:pt x="114" y="34"/>
                    <a:pt x="232" y="0"/>
                    <a:pt x="355" y="0"/>
                  </a:cubicBezTo>
                  <a:cubicBezTo>
                    <a:pt x="478" y="0"/>
                    <a:pt x="597" y="34"/>
                    <a:pt x="697" y="98"/>
                  </a:cubicBezTo>
                  <a:cubicBezTo>
                    <a:pt x="708" y="105"/>
                    <a:pt x="711" y="119"/>
                    <a:pt x="703" y="129"/>
                  </a:cubicBezTo>
                  <a:cubicBezTo>
                    <a:pt x="699" y="135"/>
                    <a:pt x="691" y="138"/>
                    <a:pt x="683" y="138"/>
                  </a:cubicBezTo>
                  <a:cubicBezTo>
                    <a:pt x="678" y="138"/>
                    <a:pt x="673" y="137"/>
                    <a:pt x="668" y="13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41">
              <a:extLst>
                <a:ext uri="{FF2B5EF4-FFF2-40B4-BE49-F238E27FC236}">
                  <a16:creationId xmlns:a16="http://schemas.microsoft.com/office/drawing/2014/main" id="{396E3BDE-B26A-EB49-B6C8-353D8C84A539}"/>
                </a:ext>
              </a:extLst>
            </p:cNvPr>
            <p:cNvSpPr>
              <a:spLocks noChangeArrowheads="1"/>
            </p:cNvSpPr>
            <p:nvPr/>
          </p:nvSpPr>
          <p:spPr bwMode="auto">
            <a:xfrm>
              <a:off x="3554413" y="2351088"/>
              <a:ext cx="192087" cy="39687"/>
            </a:xfrm>
            <a:custGeom>
              <a:avLst/>
              <a:gdLst>
                <a:gd name="T0" fmla="*/ 491 w 534"/>
                <a:gd name="T1" fmla="*/ 103 h 111"/>
                <a:gd name="T2" fmla="*/ 267 w 534"/>
                <a:gd name="T3" fmla="*/ 45 h 111"/>
                <a:gd name="T4" fmla="*/ 43 w 534"/>
                <a:gd name="T5" fmla="*/ 103 h 111"/>
                <a:gd name="T6" fmla="*/ 8 w 534"/>
                <a:gd name="T7" fmla="*/ 96 h 111"/>
                <a:gd name="T8" fmla="*/ 16 w 534"/>
                <a:gd name="T9" fmla="*/ 66 h 111"/>
                <a:gd name="T10" fmla="*/ 267 w 534"/>
                <a:gd name="T11" fmla="*/ 0 h 111"/>
                <a:gd name="T12" fmla="*/ 518 w 534"/>
                <a:gd name="T13" fmla="*/ 66 h 111"/>
                <a:gd name="T14" fmla="*/ 525 w 534"/>
                <a:gd name="T15" fmla="*/ 96 h 111"/>
                <a:gd name="T16" fmla="*/ 504 w 534"/>
                <a:gd name="T17" fmla="*/ 107 h 111"/>
                <a:gd name="T18" fmla="*/ 491 w 534"/>
                <a:gd name="T19" fmla="*/ 10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4" h="111">
                  <a:moveTo>
                    <a:pt x="491" y="103"/>
                  </a:moveTo>
                  <a:cubicBezTo>
                    <a:pt x="424" y="65"/>
                    <a:pt x="346" y="45"/>
                    <a:pt x="267" y="45"/>
                  </a:cubicBezTo>
                  <a:cubicBezTo>
                    <a:pt x="187" y="45"/>
                    <a:pt x="110" y="65"/>
                    <a:pt x="43" y="103"/>
                  </a:cubicBezTo>
                  <a:cubicBezTo>
                    <a:pt x="31" y="110"/>
                    <a:pt x="15" y="106"/>
                    <a:pt x="8" y="96"/>
                  </a:cubicBezTo>
                  <a:cubicBezTo>
                    <a:pt x="0" y="85"/>
                    <a:pt x="4" y="72"/>
                    <a:pt x="16" y="66"/>
                  </a:cubicBezTo>
                  <a:cubicBezTo>
                    <a:pt x="91" y="23"/>
                    <a:pt x="178" y="0"/>
                    <a:pt x="267" y="0"/>
                  </a:cubicBezTo>
                  <a:cubicBezTo>
                    <a:pt x="356" y="0"/>
                    <a:pt x="442" y="23"/>
                    <a:pt x="518" y="66"/>
                  </a:cubicBezTo>
                  <a:cubicBezTo>
                    <a:pt x="529" y="72"/>
                    <a:pt x="533" y="86"/>
                    <a:pt x="525" y="96"/>
                  </a:cubicBezTo>
                  <a:cubicBezTo>
                    <a:pt x="520" y="103"/>
                    <a:pt x="512" y="107"/>
                    <a:pt x="504" y="107"/>
                  </a:cubicBezTo>
                  <a:cubicBezTo>
                    <a:pt x="499" y="107"/>
                    <a:pt x="495" y="105"/>
                    <a:pt x="491" y="10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42">
              <a:extLst>
                <a:ext uri="{FF2B5EF4-FFF2-40B4-BE49-F238E27FC236}">
                  <a16:creationId xmlns:a16="http://schemas.microsoft.com/office/drawing/2014/main" id="{B34E2624-B0CC-3642-BA5F-52BB3A85BAE8}"/>
                </a:ext>
              </a:extLst>
            </p:cNvPr>
            <p:cNvSpPr>
              <a:spLocks noChangeArrowheads="1"/>
            </p:cNvSpPr>
            <p:nvPr/>
          </p:nvSpPr>
          <p:spPr bwMode="auto">
            <a:xfrm>
              <a:off x="3587750" y="2390775"/>
              <a:ext cx="127000" cy="28575"/>
            </a:xfrm>
            <a:custGeom>
              <a:avLst/>
              <a:gdLst>
                <a:gd name="T0" fmla="*/ 7 w 351"/>
                <a:gd name="T1" fmla="*/ 65 h 81"/>
                <a:gd name="T2" fmla="*/ 17 w 351"/>
                <a:gd name="T3" fmla="*/ 35 h 81"/>
                <a:gd name="T4" fmla="*/ 175 w 351"/>
                <a:gd name="T5" fmla="*/ 0 h 81"/>
                <a:gd name="T6" fmla="*/ 333 w 351"/>
                <a:gd name="T7" fmla="*/ 35 h 81"/>
                <a:gd name="T8" fmla="*/ 344 w 351"/>
                <a:gd name="T9" fmla="*/ 65 h 81"/>
                <a:gd name="T10" fmla="*/ 311 w 351"/>
                <a:gd name="T11" fmla="*/ 75 h 81"/>
                <a:gd name="T12" fmla="*/ 175 w 351"/>
                <a:gd name="T13" fmla="*/ 45 h 81"/>
                <a:gd name="T14" fmla="*/ 40 w 351"/>
                <a:gd name="T15" fmla="*/ 75 h 81"/>
                <a:gd name="T16" fmla="*/ 29 w 351"/>
                <a:gd name="T17" fmla="*/ 77 h 81"/>
                <a:gd name="T18" fmla="*/ 7 w 351"/>
                <a:gd name="T19"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1" h="81">
                  <a:moveTo>
                    <a:pt x="7" y="65"/>
                  </a:moveTo>
                  <a:cubicBezTo>
                    <a:pt x="0" y="54"/>
                    <a:pt x="5" y="40"/>
                    <a:pt x="17" y="35"/>
                  </a:cubicBezTo>
                  <a:cubicBezTo>
                    <a:pt x="67" y="12"/>
                    <a:pt x="119" y="0"/>
                    <a:pt x="175" y="0"/>
                  </a:cubicBezTo>
                  <a:cubicBezTo>
                    <a:pt x="230" y="0"/>
                    <a:pt x="284" y="12"/>
                    <a:pt x="333" y="35"/>
                  </a:cubicBezTo>
                  <a:cubicBezTo>
                    <a:pt x="346" y="40"/>
                    <a:pt x="350" y="54"/>
                    <a:pt x="344" y="65"/>
                  </a:cubicBezTo>
                  <a:cubicBezTo>
                    <a:pt x="338" y="76"/>
                    <a:pt x="323" y="80"/>
                    <a:pt x="311" y="75"/>
                  </a:cubicBezTo>
                  <a:cubicBezTo>
                    <a:pt x="269" y="55"/>
                    <a:pt x="223" y="45"/>
                    <a:pt x="175" y="45"/>
                  </a:cubicBezTo>
                  <a:cubicBezTo>
                    <a:pt x="128" y="45"/>
                    <a:pt x="83" y="55"/>
                    <a:pt x="40" y="75"/>
                  </a:cubicBezTo>
                  <a:cubicBezTo>
                    <a:pt x="37" y="76"/>
                    <a:pt x="33" y="77"/>
                    <a:pt x="29" y="77"/>
                  </a:cubicBezTo>
                  <a:cubicBezTo>
                    <a:pt x="20" y="77"/>
                    <a:pt x="11" y="73"/>
                    <a:pt x="7" y="6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63" name="Picture 62">
            <a:extLst>
              <a:ext uri="{FF2B5EF4-FFF2-40B4-BE49-F238E27FC236}">
                <a16:creationId xmlns:a16="http://schemas.microsoft.com/office/drawing/2014/main" id="{C6A66B5E-F383-7D41-8C36-8EC7AD434D2A}"/>
              </a:ext>
            </a:extLst>
          </p:cNvPr>
          <p:cNvPicPr>
            <a:picLocks noChangeAspect="1"/>
          </p:cNvPicPr>
          <p:nvPr/>
        </p:nvPicPr>
        <p:blipFill>
          <a:blip r:embed="rId3">
            <a:alphaModFix amt="70000"/>
            <a:extLst>
              <a:ext uri="{28A0092B-C50C-407E-A947-70E740481C1C}">
                <a14:useLocalDpi xmlns:a14="http://schemas.microsoft.com/office/drawing/2010/main" val="0"/>
              </a:ext>
            </a:extLst>
          </a:blip>
          <a:stretch>
            <a:fillRect/>
          </a:stretch>
        </p:blipFill>
        <p:spPr>
          <a:xfrm>
            <a:off x="579291" y="1638874"/>
            <a:ext cx="4734364" cy="4519166"/>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1">
            <a:extLst>
              <a:ext uri="{FF2B5EF4-FFF2-40B4-BE49-F238E27FC236}">
                <a16:creationId xmlns:a16="http://schemas.microsoft.com/office/drawing/2014/main" id="{F85892F8-C56D-4B47-8E49-D4E3A690A269}"/>
              </a:ext>
            </a:extLst>
          </p:cNvPr>
          <p:cNvSpPr>
            <a:spLocks/>
          </p:cNvSpPr>
          <p:nvPr/>
        </p:nvSpPr>
        <p:spPr bwMode="auto">
          <a:xfrm>
            <a:off x="3510252" y="327771"/>
            <a:ext cx="701963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square"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800" b="0" i="0" u="none" strike="noStrike" kern="1200" cap="none" spc="0" normalizeH="0" baseline="0" noProof="0" dirty="0">
                <a:ln>
                  <a:noFill/>
                </a:ln>
                <a:solidFill>
                  <a:srgbClr val="9ACA49"/>
                </a:solidFill>
                <a:effectLst/>
                <a:uLnTx/>
                <a:uFillTx/>
                <a:latin typeface="Bebas Neue" panose="020B0606020202050201" pitchFamily="34" charset="77"/>
                <a:ea typeface="ＭＳ Ｐゴシック" panose="020B0600070205080204" pitchFamily="34" charset="-128"/>
                <a:cs typeface="+mn-cs"/>
                <a:sym typeface="Bebas Neue" panose="020B0606020202050201" pitchFamily="34" charset="77"/>
              </a:rPr>
              <a:t>IN LATIN AMERICA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800" b="0" i="0" u="none" strike="noStrike" kern="1200" cap="none" spc="0" normalizeH="0" baseline="0" noProof="0" dirty="0">
                <a:ln>
                  <a:noFill/>
                </a:ln>
                <a:solidFill>
                  <a:srgbClr val="9ACA49"/>
                </a:solidFill>
                <a:effectLst/>
                <a:uLnTx/>
                <a:uFillTx/>
                <a:latin typeface="Bebas Neue" panose="020B0606020202050201" pitchFamily="34" charset="77"/>
                <a:ea typeface="ＭＳ Ｐゴシック" panose="020B0600070205080204" pitchFamily="34" charset="-128"/>
                <a:cs typeface="+mn-cs"/>
                <a:sym typeface="Bebas Neue" panose="020B0606020202050201" pitchFamily="34" charset="77"/>
              </a:rPr>
              <a:t>&amp; THE CARIBBEAN</a:t>
            </a:r>
          </a:p>
        </p:txBody>
      </p:sp>
      <p:sp>
        <p:nvSpPr>
          <p:cNvPr id="14340" name="Content Placeholder 2">
            <a:extLst>
              <a:ext uri="{FF2B5EF4-FFF2-40B4-BE49-F238E27FC236}">
                <a16:creationId xmlns:a16="http://schemas.microsoft.com/office/drawing/2014/main" id="{26BF6AD0-759B-974D-93F7-046308E2B4A2}"/>
              </a:ext>
            </a:extLst>
          </p:cNvPr>
          <p:cNvSpPr txBox="1">
            <a:spLocks noChangeArrowheads="1"/>
          </p:cNvSpPr>
          <p:nvPr/>
        </p:nvSpPr>
        <p:spPr bwMode="auto">
          <a:xfrm>
            <a:off x="5057775" y="2168875"/>
            <a:ext cx="6829425" cy="41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85000" lnSpcReduction="10000"/>
          </a:bodyPr>
          <a:lstStyle>
            <a:lvl1pPr marL="228600" indent="-228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Portfolio covers 29 countries; 90% of funding addresses weather-related hazards</a:t>
            </a:r>
          </a:p>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Strong foundation for work in the Caribbean through launch of three new SDTFs in FY19</a:t>
            </a:r>
          </a:p>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Characterized by:</a:t>
            </a:r>
          </a:p>
          <a:p>
            <a:pPr marL="685800" marR="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continuous work to reconstruct entire nations and strengthen resilience, particularly in the Caribbean  </a:t>
            </a:r>
          </a:p>
          <a:p>
            <a:pPr marL="685800" marR="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country engagements broadening to include more in-depth policy reforms</a:t>
            </a:r>
          </a:p>
          <a:p>
            <a:pPr marL="685800" marR="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innovative applications of solutions for safer housing, insurance, quality infrastructure, and more resilient cities</a:t>
            </a:r>
          </a:p>
          <a:p>
            <a:pPr marL="685800" marR="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growing demand from Central America</a:t>
            </a:r>
          </a:p>
        </p:txBody>
      </p:sp>
      <p:grpSp>
        <p:nvGrpSpPr>
          <p:cNvPr id="35" name="Group 34">
            <a:extLst>
              <a:ext uri="{FF2B5EF4-FFF2-40B4-BE49-F238E27FC236}">
                <a16:creationId xmlns:a16="http://schemas.microsoft.com/office/drawing/2014/main" id="{96DC6EF0-B5DD-E447-A74B-A9EB4BB45952}"/>
              </a:ext>
            </a:extLst>
          </p:cNvPr>
          <p:cNvGrpSpPr/>
          <p:nvPr/>
        </p:nvGrpSpPr>
        <p:grpSpPr>
          <a:xfrm>
            <a:off x="5185523" y="1675500"/>
            <a:ext cx="406400" cy="369888"/>
            <a:chOff x="4586288" y="3114675"/>
            <a:chExt cx="406400" cy="369888"/>
          </a:xfrm>
          <a:solidFill>
            <a:schemeClr val="accent2"/>
          </a:solidFill>
        </p:grpSpPr>
        <p:sp>
          <p:nvSpPr>
            <p:cNvPr id="36" name="Freeform 23">
              <a:extLst>
                <a:ext uri="{FF2B5EF4-FFF2-40B4-BE49-F238E27FC236}">
                  <a16:creationId xmlns:a16="http://schemas.microsoft.com/office/drawing/2014/main" id="{B2F75EAD-62CE-5941-B254-2F27422B95B6}"/>
                </a:ext>
              </a:extLst>
            </p:cNvPr>
            <p:cNvSpPr>
              <a:spLocks noChangeArrowheads="1"/>
            </p:cNvSpPr>
            <p:nvPr/>
          </p:nvSpPr>
          <p:spPr bwMode="auto">
            <a:xfrm>
              <a:off x="4654550" y="3114675"/>
              <a:ext cx="269875" cy="158750"/>
            </a:xfrm>
            <a:custGeom>
              <a:avLst/>
              <a:gdLst>
                <a:gd name="T0" fmla="*/ 235 w 750"/>
                <a:gd name="T1" fmla="*/ 55 h 441"/>
                <a:gd name="T2" fmla="*/ 514 w 750"/>
                <a:gd name="T3" fmla="*/ 55 h 441"/>
                <a:gd name="T4" fmla="*/ 651 w 750"/>
                <a:gd name="T5" fmla="*/ 203 h 441"/>
                <a:gd name="T6" fmla="*/ 98 w 750"/>
                <a:gd name="T7" fmla="*/ 203 h 441"/>
                <a:gd name="T8" fmla="*/ 235 w 750"/>
                <a:gd name="T9" fmla="*/ 55 h 441"/>
                <a:gd name="T10" fmla="*/ 83 w 750"/>
                <a:gd name="T11" fmla="*/ 259 h 441"/>
                <a:gd name="T12" fmla="*/ 83 w 750"/>
                <a:gd name="T13" fmla="*/ 440 h 441"/>
                <a:gd name="T14" fmla="*/ 144 w 750"/>
                <a:gd name="T15" fmla="*/ 408 h 441"/>
                <a:gd name="T16" fmla="*/ 144 w 750"/>
                <a:gd name="T17" fmla="*/ 259 h 441"/>
                <a:gd name="T18" fmla="*/ 605 w 750"/>
                <a:gd name="T19" fmla="*/ 259 h 441"/>
                <a:gd name="T20" fmla="*/ 605 w 750"/>
                <a:gd name="T21" fmla="*/ 408 h 441"/>
                <a:gd name="T22" fmla="*/ 666 w 750"/>
                <a:gd name="T23" fmla="*/ 440 h 441"/>
                <a:gd name="T24" fmla="*/ 666 w 750"/>
                <a:gd name="T25" fmla="*/ 259 h 441"/>
                <a:gd name="T26" fmla="*/ 716 w 750"/>
                <a:gd name="T27" fmla="*/ 259 h 441"/>
                <a:gd name="T28" fmla="*/ 744 w 750"/>
                <a:gd name="T29" fmla="*/ 243 h 441"/>
                <a:gd name="T30" fmla="*/ 740 w 750"/>
                <a:gd name="T31" fmla="*/ 214 h 441"/>
                <a:gd name="T32" fmla="*/ 551 w 750"/>
                <a:gd name="T33" fmla="*/ 10 h 441"/>
                <a:gd name="T34" fmla="*/ 528 w 750"/>
                <a:gd name="T35" fmla="*/ 0 h 441"/>
                <a:gd name="T36" fmla="*/ 221 w 750"/>
                <a:gd name="T37" fmla="*/ 0 h 441"/>
                <a:gd name="T38" fmla="*/ 198 w 750"/>
                <a:gd name="T39" fmla="*/ 10 h 441"/>
                <a:gd name="T40" fmla="*/ 9 w 750"/>
                <a:gd name="T41" fmla="*/ 214 h 441"/>
                <a:gd name="T42" fmla="*/ 5 w 750"/>
                <a:gd name="T43" fmla="*/ 243 h 441"/>
                <a:gd name="T44" fmla="*/ 33 w 750"/>
                <a:gd name="T45" fmla="*/ 259 h 441"/>
                <a:gd name="T46" fmla="*/ 83 w 750"/>
                <a:gd name="T47" fmla="*/ 259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50" h="441">
                  <a:moveTo>
                    <a:pt x="235" y="55"/>
                  </a:moveTo>
                  <a:lnTo>
                    <a:pt x="514" y="55"/>
                  </a:lnTo>
                  <a:lnTo>
                    <a:pt x="651" y="203"/>
                  </a:lnTo>
                  <a:lnTo>
                    <a:pt x="98" y="203"/>
                  </a:lnTo>
                  <a:lnTo>
                    <a:pt x="235" y="55"/>
                  </a:lnTo>
                  <a:close/>
                  <a:moveTo>
                    <a:pt x="83" y="259"/>
                  </a:moveTo>
                  <a:lnTo>
                    <a:pt x="83" y="440"/>
                  </a:lnTo>
                  <a:cubicBezTo>
                    <a:pt x="99" y="426"/>
                    <a:pt x="119" y="415"/>
                    <a:pt x="144" y="408"/>
                  </a:cubicBezTo>
                  <a:lnTo>
                    <a:pt x="144" y="259"/>
                  </a:lnTo>
                  <a:lnTo>
                    <a:pt x="605" y="259"/>
                  </a:lnTo>
                  <a:lnTo>
                    <a:pt x="605" y="408"/>
                  </a:lnTo>
                  <a:cubicBezTo>
                    <a:pt x="630" y="415"/>
                    <a:pt x="650" y="427"/>
                    <a:pt x="666" y="440"/>
                  </a:cubicBezTo>
                  <a:lnTo>
                    <a:pt x="666" y="259"/>
                  </a:lnTo>
                  <a:lnTo>
                    <a:pt x="716" y="259"/>
                  </a:lnTo>
                  <a:cubicBezTo>
                    <a:pt x="728" y="259"/>
                    <a:pt x="739" y="253"/>
                    <a:pt x="744" y="243"/>
                  </a:cubicBezTo>
                  <a:cubicBezTo>
                    <a:pt x="749" y="233"/>
                    <a:pt x="747" y="222"/>
                    <a:pt x="740" y="214"/>
                  </a:cubicBezTo>
                  <a:lnTo>
                    <a:pt x="551" y="10"/>
                  </a:lnTo>
                  <a:cubicBezTo>
                    <a:pt x="546" y="4"/>
                    <a:pt x="537" y="0"/>
                    <a:pt x="528" y="0"/>
                  </a:cubicBezTo>
                  <a:lnTo>
                    <a:pt x="221" y="0"/>
                  </a:lnTo>
                  <a:cubicBezTo>
                    <a:pt x="212" y="0"/>
                    <a:pt x="203" y="4"/>
                    <a:pt x="198" y="10"/>
                  </a:cubicBezTo>
                  <a:lnTo>
                    <a:pt x="9" y="214"/>
                  </a:lnTo>
                  <a:cubicBezTo>
                    <a:pt x="2" y="222"/>
                    <a:pt x="0" y="233"/>
                    <a:pt x="5" y="243"/>
                  </a:cubicBezTo>
                  <a:cubicBezTo>
                    <a:pt x="10" y="253"/>
                    <a:pt x="21" y="259"/>
                    <a:pt x="33" y="259"/>
                  </a:cubicBezTo>
                  <a:lnTo>
                    <a:pt x="83" y="25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24">
              <a:extLst>
                <a:ext uri="{FF2B5EF4-FFF2-40B4-BE49-F238E27FC236}">
                  <a16:creationId xmlns:a16="http://schemas.microsoft.com/office/drawing/2014/main" id="{3491DF90-69C6-CC49-B5C5-2F2446B4902B}"/>
                </a:ext>
              </a:extLst>
            </p:cNvPr>
            <p:cNvSpPr>
              <a:spLocks noChangeArrowheads="1"/>
            </p:cNvSpPr>
            <p:nvPr/>
          </p:nvSpPr>
          <p:spPr bwMode="auto">
            <a:xfrm>
              <a:off x="4745038" y="3227388"/>
              <a:ext cx="88900" cy="53975"/>
            </a:xfrm>
            <a:custGeom>
              <a:avLst/>
              <a:gdLst>
                <a:gd name="T0" fmla="*/ 245 w 246"/>
                <a:gd name="T1" fmla="*/ 27 h 149"/>
                <a:gd name="T2" fmla="*/ 214 w 246"/>
                <a:gd name="T3" fmla="*/ 0 h 149"/>
                <a:gd name="T4" fmla="*/ 30 w 246"/>
                <a:gd name="T5" fmla="*/ 0 h 149"/>
                <a:gd name="T6" fmla="*/ 0 w 246"/>
                <a:gd name="T7" fmla="*/ 27 h 149"/>
                <a:gd name="T8" fmla="*/ 0 w 246"/>
                <a:gd name="T9" fmla="*/ 103 h 149"/>
                <a:gd name="T10" fmla="*/ 61 w 246"/>
                <a:gd name="T11" fmla="*/ 148 h 149"/>
                <a:gd name="T12" fmla="*/ 61 w 246"/>
                <a:gd name="T13" fmla="*/ 55 h 149"/>
                <a:gd name="T14" fmla="*/ 184 w 246"/>
                <a:gd name="T15" fmla="*/ 55 h 149"/>
                <a:gd name="T16" fmla="*/ 184 w 246"/>
                <a:gd name="T17" fmla="*/ 148 h 149"/>
                <a:gd name="T18" fmla="*/ 245 w 246"/>
                <a:gd name="T19" fmla="*/ 103 h 149"/>
                <a:gd name="T20" fmla="*/ 245 w 246"/>
                <a:gd name="T21" fmla="*/ 2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149">
                  <a:moveTo>
                    <a:pt x="245" y="27"/>
                  </a:moveTo>
                  <a:cubicBezTo>
                    <a:pt x="245" y="12"/>
                    <a:pt x="231" y="0"/>
                    <a:pt x="214" y="0"/>
                  </a:cubicBezTo>
                  <a:lnTo>
                    <a:pt x="30" y="0"/>
                  </a:lnTo>
                  <a:cubicBezTo>
                    <a:pt x="13" y="0"/>
                    <a:pt x="0" y="12"/>
                    <a:pt x="0" y="27"/>
                  </a:cubicBezTo>
                  <a:lnTo>
                    <a:pt x="0" y="103"/>
                  </a:lnTo>
                  <a:cubicBezTo>
                    <a:pt x="26" y="114"/>
                    <a:pt x="45" y="132"/>
                    <a:pt x="61" y="148"/>
                  </a:cubicBezTo>
                  <a:lnTo>
                    <a:pt x="61" y="55"/>
                  </a:lnTo>
                  <a:lnTo>
                    <a:pt x="184" y="55"/>
                  </a:lnTo>
                  <a:lnTo>
                    <a:pt x="184" y="148"/>
                  </a:lnTo>
                  <a:cubicBezTo>
                    <a:pt x="199" y="131"/>
                    <a:pt x="219" y="114"/>
                    <a:pt x="245" y="103"/>
                  </a:cubicBezTo>
                  <a:lnTo>
                    <a:pt x="245" y="27"/>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25">
              <a:extLst>
                <a:ext uri="{FF2B5EF4-FFF2-40B4-BE49-F238E27FC236}">
                  <a16:creationId xmlns:a16="http://schemas.microsoft.com/office/drawing/2014/main" id="{066BF209-1A6A-0B4C-BC4F-FC5D996F1633}"/>
                </a:ext>
              </a:extLst>
            </p:cNvPr>
            <p:cNvSpPr>
              <a:spLocks noChangeArrowheads="1"/>
            </p:cNvSpPr>
            <p:nvPr/>
          </p:nvSpPr>
          <p:spPr bwMode="auto">
            <a:xfrm>
              <a:off x="4586288" y="3279775"/>
              <a:ext cx="406400" cy="204788"/>
            </a:xfrm>
            <a:custGeom>
              <a:avLst/>
              <a:gdLst>
                <a:gd name="T0" fmla="*/ 343 w 1130"/>
                <a:gd name="T1" fmla="*/ 276 h 569"/>
                <a:gd name="T2" fmla="*/ 313 w 1130"/>
                <a:gd name="T3" fmla="*/ 248 h 569"/>
                <a:gd name="T4" fmla="*/ 343 w 1130"/>
                <a:gd name="T5" fmla="*/ 220 h 569"/>
                <a:gd name="T6" fmla="*/ 786 w 1130"/>
                <a:gd name="T7" fmla="*/ 220 h 569"/>
                <a:gd name="T8" fmla="*/ 816 w 1130"/>
                <a:gd name="T9" fmla="*/ 248 h 569"/>
                <a:gd name="T10" fmla="*/ 786 w 1130"/>
                <a:gd name="T11" fmla="*/ 276 h 569"/>
                <a:gd name="T12" fmla="*/ 343 w 1130"/>
                <a:gd name="T13" fmla="*/ 276 h 569"/>
                <a:gd name="T14" fmla="*/ 436 w 1130"/>
                <a:gd name="T15" fmla="*/ 408 h 569"/>
                <a:gd name="T16" fmla="*/ 406 w 1130"/>
                <a:gd name="T17" fmla="*/ 380 h 569"/>
                <a:gd name="T18" fmla="*/ 436 w 1130"/>
                <a:gd name="T19" fmla="*/ 352 h 569"/>
                <a:gd name="T20" fmla="*/ 693 w 1130"/>
                <a:gd name="T21" fmla="*/ 352 h 569"/>
                <a:gd name="T22" fmla="*/ 723 w 1130"/>
                <a:gd name="T23" fmla="*/ 380 h 569"/>
                <a:gd name="T24" fmla="*/ 693 w 1130"/>
                <a:gd name="T25" fmla="*/ 408 h 569"/>
                <a:gd name="T26" fmla="*/ 436 w 1130"/>
                <a:gd name="T27" fmla="*/ 408 h 569"/>
                <a:gd name="T28" fmla="*/ 941 w 1130"/>
                <a:gd name="T29" fmla="*/ 111 h 569"/>
                <a:gd name="T30" fmla="*/ 753 w 1130"/>
                <a:gd name="T31" fmla="*/ 0 h 569"/>
                <a:gd name="T32" fmla="*/ 564 w 1130"/>
                <a:gd name="T33" fmla="*/ 111 h 569"/>
                <a:gd name="T34" fmla="*/ 376 w 1130"/>
                <a:gd name="T35" fmla="*/ 0 h 569"/>
                <a:gd name="T36" fmla="*/ 188 w 1130"/>
                <a:gd name="T37" fmla="*/ 111 h 569"/>
                <a:gd name="T38" fmla="*/ 3 w 1130"/>
                <a:gd name="T39" fmla="*/ 0 h 569"/>
                <a:gd name="T40" fmla="*/ 0 w 1130"/>
                <a:gd name="T41" fmla="*/ 55 h 569"/>
                <a:gd name="T42" fmla="*/ 564 w 1130"/>
                <a:gd name="T43" fmla="*/ 568 h 569"/>
                <a:gd name="T44" fmla="*/ 1128 w 1130"/>
                <a:gd name="T45" fmla="*/ 55 h 569"/>
                <a:gd name="T46" fmla="*/ 1126 w 1130"/>
                <a:gd name="T47" fmla="*/ 0 h 569"/>
                <a:gd name="T48" fmla="*/ 941 w 1130"/>
                <a:gd name="T49" fmla="*/ 11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30" h="569">
                  <a:moveTo>
                    <a:pt x="343" y="276"/>
                  </a:moveTo>
                  <a:cubicBezTo>
                    <a:pt x="326" y="276"/>
                    <a:pt x="313" y="263"/>
                    <a:pt x="313" y="248"/>
                  </a:cubicBezTo>
                  <a:cubicBezTo>
                    <a:pt x="313" y="233"/>
                    <a:pt x="326" y="220"/>
                    <a:pt x="343" y="220"/>
                  </a:cubicBezTo>
                  <a:lnTo>
                    <a:pt x="786" y="220"/>
                  </a:lnTo>
                  <a:cubicBezTo>
                    <a:pt x="803" y="220"/>
                    <a:pt x="816" y="233"/>
                    <a:pt x="816" y="248"/>
                  </a:cubicBezTo>
                  <a:cubicBezTo>
                    <a:pt x="816" y="263"/>
                    <a:pt x="803" y="276"/>
                    <a:pt x="786" y="276"/>
                  </a:cubicBezTo>
                  <a:lnTo>
                    <a:pt x="343" y="276"/>
                  </a:lnTo>
                  <a:close/>
                  <a:moveTo>
                    <a:pt x="436" y="408"/>
                  </a:moveTo>
                  <a:cubicBezTo>
                    <a:pt x="420" y="408"/>
                    <a:pt x="406" y="395"/>
                    <a:pt x="406" y="380"/>
                  </a:cubicBezTo>
                  <a:cubicBezTo>
                    <a:pt x="406" y="365"/>
                    <a:pt x="420" y="352"/>
                    <a:pt x="436" y="352"/>
                  </a:cubicBezTo>
                  <a:lnTo>
                    <a:pt x="693" y="352"/>
                  </a:lnTo>
                  <a:cubicBezTo>
                    <a:pt x="709" y="352"/>
                    <a:pt x="723" y="365"/>
                    <a:pt x="723" y="380"/>
                  </a:cubicBezTo>
                  <a:cubicBezTo>
                    <a:pt x="723" y="395"/>
                    <a:pt x="709" y="408"/>
                    <a:pt x="693" y="408"/>
                  </a:cubicBezTo>
                  <a:lnTo>
                    <a:pt x="436" y="408"/>
                  </a:lnTo>
                  <a:close/>
                  <a:moveTo>
                    <a:pt x="941" y="111"/>
                  </a:moveTo>
                  <a:cubicBezTo>
                    <a:pt x="847" y="111"/>
                    <a:pt x="847" y="0"/>
                    <a:pt x="753" y="0"/>
                  </a:cubicBezTo>
                  <a:cubicBezTo>
                    <a:pt x="659" y="0"/>
                    <a:pt x="659" y="111"/>
                    <a:pt x="564" y="111"/>
                  </a:cubicBezTo>
                  <a:cubicBezTo>
                    <a:pt x="470" y="111"/>
                    <a:pt x="470" y="0"/>
                    <a:pt x="376" y="0"/>
                  </a:cubicBezTo>
                  <a:cubicBezTo>
                    <a:pt x="282" y="0"/>
                    <a:pt x="282" y="111"/>
                    <a:pt x="188" y="111"/>
                  </a:cubicBezTo>
                  <a:cubicBezTo>
                    <a:pt x="95" y="111"/>
                    <a:pt x="94" y="3"/>
                    <a:pt x="3" y="0"/>
                  </a:cubicBezTo>
                  <a:cubicBezTo>
                    <a:pt x="1" y="18"/>
                    <a:pt x="0" y="37"/>
                    <a:pt x="0" y="55"/>
                  </a:cubicBezTo>
                  <a:cubicBezTo>
                    <a:pt x="0" y="339"/>
                    <a:pt x="252" y="568"/>
                    <a:pt x="564" y="568"/>
                  </a:cubicBezTo>
                  <a:cubicBezTo>
                    <a:pt x="876" y="568"/>
                    <a:pt x="1128" y="339"/>
                    <a:pt x="1128" y="55"/>
                  </a:cubicBezTo>
                  <a:cubicBezTo>
                    <a:pt x="1129" y="37"/>
                    <a:pt x="1128" y="18"/>
                    <a:pt x="1126" y="0"/>
                  </a:cubicBezTo>
                  <a:cubicBezTo>
                    <a:pt x="1035" y="3"/>
                    <a:pt x="1034" y="111"/>
                    <a:pt x="941" y="111"/>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a16="http://schemas.microsoft.com/office/drawing/2014/main" id="{56C07213-6BC9-A944-BF1E-B2F18A36B99D}"/>
              </a:ext>
            </a:extLst>
          </p:cNvPr>
          <p:cNvGrpSpPr/>
          <p:nvPr/>
        </p:nvGrpSpPr>
        <p:grpSpPr>
          <a:xfrm>
            <a:off x="6846601" y="1607759"/>
            <a:ext cx="407987" cy="423862"/>
            <a:chOff x="5151438" y="3081338"/>
            <a:chExt cx="407987" cy="423862"/>
          </a:xfrm>
          <a:solidFill>
            <a:schemeClr val="accent2"/>
          </a:solidFill>
        </p:grpSpPr>
        <p:sp>
          <p:nvSpPr>
            <p:cNvPr id="40" name="Freeform 26">
              <a:extLst>
                <a:ext uri="{FF2B5EF4-FFF2-40B4-BE49-F238E27FC236}">
                  <a16:creationId xmlns:a16="http://schemas.microsoft.com/office/drawing/2014/main" id="{83A4788D-5556-5C40-9913-401CC9105204}"/>
                </a:ext>
              </a:extLst>
            </p:cNvPr>
            <p:cNvSpPr>
              <a:spLocks noChangeArrowheads="1"/>
            </p:cNvSpPr>
            <p:nvPr/>
          </p:nvSpPr>
          <p:spPr bwMode="auto">
            <a:xfrm>
              <a:off x="5438775" y="3298825"/>
              <a:ext cx="90488" cy="77788"/>
            </a:xfrm>
            <a:custGeom>
              <a:avLst/>
              <a:gdLst>
                <a:gd name="T0" fmla="*/ 197 w 253"/>
                <a:gd name="T1" fmla="*/ 25 h 217"/>
                <a:gd name="T2" fmla="*/ 208 w 253"/>
                <a:gd name="T3" fmla="*/ 44 h 217"/>
                <a:gd name="T4" fmla="*/ 250 w 253"/>
                <a:gd name="T5" fmla="*/ 70 h 217"/>
                <a:gd name="T6" fmla="*/ 252 w 253"/>
                <a:gd name="T7" fmla="*/ 142 h 217"/>
                <a:gd name="T8" fmla="*/ 174 w 253"/>
                <a:gd name="T9" fmla="*/ 216 h 217"/>
                <a:gd name="T10" fmla="*/ 132 w 253"/>
                <a:gd name="T11" fmla="*/ 201 h 217"/>
                <a:gd name="T12" fmla="*/ 53 w 253"/>
                <a:gd name="T13" fmla="*/ 214 h 217"/>
                <a:gd name="T14" fmla="*/ 21 w 253"/>
                <a:gd name="T15" fmla="*/ 183 h 217"/>
                <a:gd name="T16" fmla="*/ 0 w 253"/>
                <a:gd name="T17" fmla="*/ 129 h 217"/>
                <a:gd name="T18" fmla="*/ 28 w 253"/>
                <a:gd name="T19" fmla="*/ 102 h 217"/>
                <a:gd name="T20" fmla="*/ 59 w 253"/>
                <a:gd name="T21" fmla="*/ 17 h 217"/>
                <a:gd name="T22" fmla="*/ 104 w 253"/>
                <a:gd name="T23" fmla="*/ 0 h 217"/>
                <a:gd name="T24" fmla="*/ 197 w 253"/>
                <a:gd name="T25" fmla="*/ 25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17">
                  <a:moveTo>
                    <a:pt x="197" y="25"/>
                  </a:moveTo>
                  <a:lnTo>
                    <a:pt x="208" y="44"/>
                  </a:lnTo>
                  <a:lnTo>
                    <a:pt x="250" y="70"/>
                  </a:lnTo>
                  <a:lnTo>
                    <a:pt x="252" y="142"/>
                  </a:lnTo>
                  <a:lnTo>
                    <a:pt x="174" y="216"/>
                  </a:lnTo>
                  <a:lnTo>
                    <a:pt x="132" y="201"/>
                  </a:lnTo>
                  <a:lnTo>
                    <a:pt x="53" y="214"/>
                  </a:lnTo>
                  <a:lnTo>
                    <a:pt x="21" y="183"/>
                  </a:lnTo>
                  <a:lnTo>
                    <a:pt x="0" y="129"/>
                  </a:lnTo>
                  <a:lnTo>
                    <a:pt x="28" y="102"/>
                  </a:lnTo>
                  <a:lnTo>
                    <a:pt x="59" y="17"/>
                  </a:lnTo>
                  <a:lnTo>
                    <a:pt x="104" y="0"/>
                  </a:lnTo>
                  <a:lnTo>
                    <a:pt x="197" y="2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27">
              <a:extLst>
                <a:ext uri="{FF2B5EF4-FFF2-40B4-BE49-F238E27FC236}">
                  <a16:creationId xmlns:a16="http://schemas.microsoft.com/office/drawing/2014/main" id="{E7850EEC-DB97-E44D-BCA5-E47C2B7C4780}"/>
                </a:ext>
              </a:extLst>
            </p:cNvPr>
            <p:cNvSpPr>
              <a:spLocks noChangeArrowheads="1"/>
            </p:cNvSpPr>
            <p:nvPr/>
          </p:nvSpPr>
          <p:spPr bwMode="auto">
            <a:xfrm>
              <a:off x="5237163" y="3117850"/>
              <a:ext cx="96837" cy="90488"/>
            </a:xfrm>
            <a:custGeom>
              <a:avLst/>
              <a:gdLst>
                <a:gd name="T0" fmla="*/ 232 w 269"/>
                <a:gd name="T1" fmla="*/ 252 h 253"/>
                <a:gd name="T2" fmla="*/ 208 w 269"/>
                <a:gd name="T3" fmla="*/ 243 h 253"/>
                <a:gd name="T4" fmla="*/ 13 w 269"/>
                <a:gd name="T5" fmla="*/ 57 h 253"/>
                <a:gd name="T6" fmla="*/ 13 w 269"/>
                <a:gd name="T7" fmla="*/ 12 h 253"/>
                <a:gd name="T8" fmla="*/ 60 w 269"/>
                <a:gd name="T9" fmla="*/ 12 h 253"/>
                <a:gd name="T10" fmla="*/ 255 w 269"/>
                <a:gd name="T11" fmla="*/ 198 h 253"/>
                <a:gd name="T12" fmla="*/ 255 w 269"/>
                <a:gd name="T13" fmla="*/ 243 h 253"/>
                <a:gd name="T14" fmla="*/ 232 w 269"/>
                <a:gd name="T15" fmla="*/ 252 h 2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9" h="253">
                  <a:moveTo>
                    <a:pt x="232" y="252"/>
                  </a:moveTo>
                  <a:cubicBezTo>
                    <a:pt x="224" y="252"/>
                    <a:pt x="215" y="249"/>
                    <a:pt x="208" y="243"/>
                  </a:cubicBezTo>
                  <a:lnTo>
                    <a:pt x="13" y="57"/>
                  </a:lnTo>
                  <a:cubicBezTo>
                    <a:pt x="0" y="44"/>
                    <a:pt x="0" y="25"/>
                    <a:pt x="13" y="12"/>
                  </a:cubicBezTo>
                  <a:cubicBezTo>
                    <a:pt x="26" y="0"/>
                    <a:pt x="47" y="0"/>
                    <a:pt x="60" y="12"/>
                  </a:cubicBezTo>
                  <a:lnTo>
                    <a:pt x="255" y="198"/>
                  </a:lnTo>
                  <a:cubicBezTo>
                    <a:pt x="268" y="211"/>
                    <a:pt x="268" y="231"/>
                    <a:pt x="255" y="243"/>
                  </a:cubicBezTo>
                  <a:cubicBezTo>
                    <a:pt x="249" y="249"/>
                    <a:pt x="241" y="252"/>
                    <a:pt x="232" y="25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Freeform 28">
              <a:extLst>
                <a:ext uri="{FF2B5EF4-FFF2-40B4-BE49-F238E27FC236}">
                  <a16:creationId xmlns:a16="http://schemas.microsoft.com/office/drawing/2014/main" id="{A56051FC-0893-D144-AFD3-AD6BB97CBD28}"/>
                </a:ext>
              </a:extLst>
            </p:cNvPr>
            <p:cNvSpPr>
              <a:spLocks noChangeArrowheads="1"/>
            </p:cNvSpPr>
            <p:nvPr/>
          </p:nvSpPr>
          <p:spPr bwMode="auto">
            <a:xfrm>
              <a:off x="5284788" y="3100388"/>
              <a:ext cx="82550" cy="77787"/>
            </a:xfrm>
            <a:custGeom>
              <a:avLst/>
              <a:gdLst>
                <a:gd name="T0" fmla="*/ 192 w 231"/>
                <a:gd name="T1" fmla="*/ 214 h 215"/>
                <a:gd name="T2" fmla="*/ 169 w 231"/>
                <a:gd name="T3" fmla="*/ 205 h 215"/>
                <a:gd name="T4" fmla="*/ 13 w 231"/>
                <a:gd name="T5" fmla="*/ 57 h 215"/>
                <a:gd name="T6" fmla="*/ 13 w 231"/>
                <a:gd name="T7" fmla="*/ 12 h 215"/>
                <a:gd name="T8" fmla="*/ 59 w 231"/>
                <a:gd name="T9" fmla="*/ 12 h 215"/>
                <a:gd name="T10" fmla="*/ 216 w 231"/>
                <a:gd name="T11" fmla="*/ 160 h 215"/>
                <a:gd name="T12" fmla="*/ 216 w 231"/>
                <a:gd name="T13" fmla="*/ 205 h 215"/>
                <a:gd name="T14" fmla="*/ 192 w 231"/>
                <a:gd name="T15" fmla="*/ 214 h 2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1" h="215">
                  <a:moveTo>
                    <a:pt x="192" y="214"/>
                  </a:moveTo>
                  <a:cubicBezTo>
                    <a:pt x="184" y="214"/>
                    <a:pt x="175" y="211"/>
                    <a:pt x="169" y="205"/>
                  </a:cubicBezTo>
                  <a:lnTo>
                    <a:pt x="13" y="57"/>
                  </a:lnTo>
                  <a:cubicBezTo>
                    <a:pt x="0" y="44"/>
                    <a:pt x="0" y="24"/>
                    <a:pt x="13" y="12"/>
                  </a:cubicBezTo>
                  <a:cubicBezTo>
                    <a:pt x="25" y="0"/>
                    <a:pt x="47" y="0"/>
                    <a:pt x="59" y="12"/>
                  </a:cubicBezTo>
                  <a:lnTo>
                    <a:pt x="216" y="160"/>
                  </a:lnTo>
                  <a:cubicBezTo>
                    <a:pt x="229" y="173"/>
                    <a:pt x="230" y="193"/>
                    <a:pt x="216" y="205"/>
                  </a:cubicBezTo>
                  <a:cubicBezTo>
                    <a:pt x="210" y="211"/>
                    <a:pt x="201" y="214"/>
                    <a:pt x="192" y="21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Freeform 29">
              <a:extLst>
                <a:ext uri="{FF2B5EF4-FFF2-40B4-BE49-F238E27FC236}">
                  <a16:creationId xmlns:a16="http://schemas.microsoft.com/office/drawing/2014/main" id="{39104662-CF89-534A-A035-5B45040E6EBA}"/>
                </a:ext>
              </a:extLst>
            </p:cNvPr>
            <p:cNvSpPr>
              <a:spLocks noChangeArrowheads="1"/>
            </p:cNvSpPr>
            <p:nvPr/>
          </p:nvSpPr>
          <p:spPr bwMode="auto">
            <a:xfrm>
              <a:off x="5330825" y="3081338"/>
              <a:ext cx="68263" cy="65087"/>
            </a:xfrm>
            <a:custGeom>
              <a:avLst/>
              <a:gdLst>
                <a:gd name="T0" fmla="*/ 130 w 191"/>
                <a:gd name="T1" fmla="*/ 168 h 179"/>
                <a:gd name="T2" fmla="*/ 13 w 191"/>
                <a:gd name="T3" fmla="*/ 57 h 179"/>
                <a:gd name="T4" fmla="*/ 13 w 191"/>
                <a:gd name="T5" fmla="*/ 13 h 179"/>
                <a:gd name="T6" fmla="*/ 60 w 191"/>
                <a:gd name="T7" fmla="*/ 13 h 179"/>
                <a:gd name="T8" fmla="*/ 177 w 191"/>
                <a:gd name="T9" fmla="*/ 124 h 179"/>
                <a:gd name="T10" fmla="*/ 177 w 191"/>
                <a:gd name="T11" fmla="*/ 168 h 179"/>
                <a:gd name="T12" fmla="*/ 154 w 191"/>
                <a:gd name="T13" fmla="*/ 178 h 179"/>
                <a:gd name="T14" fmla="*/ 130 w 191"/>
                <a:gd name="T15" fmla="*/ 168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1" h="179">
                  <a:moveTo>
                    <a:pt x="130" y="168"/>
                  </a:moveTo>
                  <a:lnTo>
                    <a:pt x="13" y="57"/>
                  </a:lnTo>
                  <a:cubicBezTo>
                    <a:pt x="0" y="45"/>
                    <a:pt x="0" y="25"/>
                    <a:pt x="13" y="13"/>
                  </a:cubicBezTo>
                  <a:cubicBezTo>
                    <a:pt x="26" y="0"/>
                    <a:pt x="47" y="0"/>
                    <a:pt x="60" y="13"/>
                  </a:cubicBezTo>
                  <a:lnTo>
                    <a:pt x="177" y="124"/>
                  </a:lnTo>
                  <a:cubicBezTo>
                    <a:pt x="190" y="136"/>
                    <a:pt x="190" y="156"/>
                    <a:pt x="177" y="168"/>
                  </a:cubicBezTo>
                  <a:cubicBezTo>
                    <a:pt x="170" y="175"/>
                    <a:pt x="162" y="178"/>
                    <a:pt x="154" y="178"/>
                  </a:cubicBezTo>
                  <a:cubicBezTo>
                    <a:pt x="145" y="178"/>
                    <a:pt x="137" y="175"/>
                    <a:pt x="130" y="168"/>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Freeform 30">
              <a:extLst>
                <a:ext uri="{FF2B5EF4-FFF2-40B4-BE49-F238E27FC236}">
                  <a16:creationId xmlns:a16="http://schemas.microsoft.com/office/drawing/2014/main" id="{E81F9AFA-2281-C144-96C4-BD244C9EB7C2}"/>
                </a:ext>
              </a:extLst>
            </p:cNvPr>
            <p:cNvSpPr>
              <a:spLocks noChangeArrowheads="1"/>
            </p:cNvSpPr>
            <p:nvPr/>
          </p:nvSpPr>
          <p:spPr bwMode="auto">
            <a:xfrm>
              <a:off x="5351463" y="3192463"/>
              <a:ext cx="98425" cy="98425"/>
            </a:xfrm>
            <a:custGeom>
              <a:avLst/>
              <a:gdLst>
                <a:gd name="T0" fmla="*/ 123 w 273"/>
                <a:gd name="T1" fmla="*/ 272 h 273"/>
                <a:gd name="T2" fmla="*/ 5 w 273"/>
                <a:gd name="T3" fmla="*/ 255 h 273"/>
                <a:gd name="T4" fmla="*/ 18 w 273"/>
                <a:gd name="T5" fmla="*/ 178 h 273"/>
                <a:gd name="T6" fmla="*/ 0 w 273"/>
                <a:gd name="T7" fmla="*/ 94 h 273"/>
                <a:gd name="T8" fmla="*/ 91 w 273"/>
                <a:gd name="T9" fmla="*/ 6 h 273"/>
                <a:gd name="T10" fmla="*/ 210 w 273"/>
                <a:gd name="T11" fmla="*/ 0 h 273"/>
                <a:gd name="T12" fmla="*/ 272 w 273"/>
                <a:gd name="T13" fmla="*/ 76 h 273"/>
                <a:gd name="T14" fmla="*/ 251 w 273"/>
                <a:gd name="T15" fmla="*/ 247 h 273"/>
                <a:gd name="T16" fmla="*/ 123 w 273"/>
                <a:gd name="T17" fmla="*/ 272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3" h="273">
                  <a:moveTo>
                    <a:pt x="123" y="272"/>
                  </a:moveTo>
                  <a:lnTo>
                    <a:pt x="5" y="255"/>
                  </a:lnTo>
                  <a:lnTo>
                    <a:pt x="18" y="178"/>
                  </a:lnTo>
                  <a:lnTo>
                    <a:pt x="0" y="94"/>
                  </a:lnTo>
                  <a:lnTo>
                    <a:pt x="91" y="6"/>
                  </a:lnTo>
                  <a:lnTo>
                    <a:pt x="210" y="0"/>
                  </a:lnTo>
                  <a:lnTo>
                    <a:pt x="272" y="76"/>
                  </a:lnTo>
                  <a:lnTo>
                    <a:pt x="251" y="247"/>
                  </a:lnTo>
                  <a:lnTo>
                    <a:pt x="123" y="27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Freeform 31">
              <a:extLst>
                <a:ext uri="{FF2B5EF4-FFF2-40B4-BE49-F238E27FC236}">
                  <a16:creationId xmlns:a16="http://schemas.microsoft.com/office/drawing/2014/main" id="{C62291AA-3B04-E246-BB83-54230D8CB68A}"/>
                </a:ext>
              </a:extLst>
            </p:cNvPr>
            <p:cNvSpPr>
              <a:spLocks noChangeArrowheads="1"/>
            </p:cNvSpPr>
            <p:nvPr/>
          </p:nvSpPr>
          <p:spPr bwMode="auto">
            <a:xfrm>
              <a:off x="5151438" y="3170238"/>
              <a:ext cx="388937" cy="334962"/>
            </a:xfrm>
            <a:custGeom>
              <a:avLst/>
              <a:gdLst>
                <a:gd name="T0" fmla="*/ 387 w 1081"/>
                <a:gd name="T1" fmla="*/ 325 h 929"/>
                <a:gd name="T2" fmla="*/ 565 w 1081"/>
                <a:gd name="T3" fmla="*/ 439 h 929"/>
                <a:gd name="T4" fmla="*/ 642 w 1081"/>
                <a:gd name="T5" fmla="*/ 464 h 929"/>
                <a:gd name="T6" fmla="*/ 757 w 1081"/>
                <a:gd name="T7" fmla="*/ 621 h 929"/>
                <a:gd name="T8" fmla="*/ 940 w 1081"/>
                <a:gd name="T9" fmla="*/ 718 h 929"/>
                <a:gd name="T10" fmla="*/ 1080 w 1081"/>
                <a:gd name="T11" fmla="*/ 928 h 929"/>
                <a:gd name="T12" fmla="*/ 0 w 1081"/>
                <a:gd name="T13" fmla="*/ 928 h 929"/>
                <a:gd name="T14" fmla="*/ 0 w 1081"/>
                <a:gd name="T15" fmla="*/ 0 h 929"/>
                <a:gd name="T16" fmla="*/ 177 w 1081"/>
                <a:gd name="T17" fmla="*/ 70 h 929"/>
                <a:gd name="T18" fmla="*/ 387 w 1081"/>
                <a:gd name="T19" fmla="*/ 325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1" h="929">
                  <a:moveTo>
                    <a:pt x="387" y="325"/>
                  </a:moveTo>
                  <a:lnTo>
                    <a:pt x="565" y="439"/>
                  </a:lnTo>
                  <a:lnTo>
                    <a:pt x="642" y="464"/>
                  </a:lnTo>
                  <a:lnTo>
                    <a:pt x="757" y="621"/>
                  </a:lnTo>
                  <a:lnTo>
                    <a:pt x="940" y="718"/>
                  </a:lnTo>
                  <a:lnTo>
                    <a:pt x="1080" y="928"/>
                  </a:lnTo>
                  <a:lnTo>
                    <a:pt x="0" y="928"/>
                  </a:lnTo>
                  <a:lnTo>
                    <a:pt x="0" y="0"/>
                  </a:lnTo>
                  <a:cubicBezTo>
                    <a:pt x="86" y="35"/>
                    <a:pt x="125" y="47"/>
                    <a:pt x="177" y="70"/>
                  </a:cubicBezTo>
                  <a:lnTo>
                    <a:pt x="387" y="32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Freeform 32">
              <a:extLst>
                <a:ext uri="{FF2B5EF4-FFF2-40B4-BE49-F238E27FC236}">
                  <a16:creationId xmlns:a16="http://schemas.microsoft.com/office/drawing/2014/main" id="{E683B052-40FB-5C40-8FC4-62F85E521A4F}"/>
                </a:ext>
              </a:extLst>
            </p:cNvPr>
            <p:cNvSpPr>
              <a:spLocks noChangeArrowheads="1"/>
            </p:cNvSpPr>
            <p:nvPr/>
          </p:nvSpPr>
          <p:spPr bwMode="auto">
            <a:xfrm>
              <a:off x="5473700" y="3203575"/>
              <a:ext cx="85725" cy="77788"/>
            </a:xfrm>
            <a:custGeom>
              <a:avLst/>
              <a:gdLst>
                <a:gd name="T0" fmla="*/ 114 w 236"/>
                <a:gd name="T1" fmla="*/ 216 h 217"/>
                <a:gd name="T2" fmla="*/ 57 w 236"/>
                <a:gd name="T3" fmla="*/ 196 h 217"/>
                <a:gd name="T4" fmla="*/ 34 w 236"/>
                <a:gd name="T5" fmla="*/ 125 h 217"/>
                <a:gd name="T6" fmla="*/ 0 w 236"/>
                <a:gd name="T7" fmla="*/ 108 h 217"/>
                <a:gd name="T8" fmla="*/ 8 w 236"/>
                <a:gd name="T9" fmla="*/ 53 h 217"/>
                <a:gd name="T10" fmla="*/ 65 w 236"/>
                <a:gd name="T11" fmla="*/ 0 h 217"/>
                <a:gd name="T12" fmla="*/ 138 w 236"/>
                <a:gd name="T13" fmla="*/ 18 h 217"/>
                <a:gd name="T14" fmla="*/ 181 w 236"/>
                <a:gd name="T15" fmla="*/ 80 h 217"/>
                <a:gd name="T16" fmla="*/ 235 w 236"/>
                <a:gd name="T17" fmla="*/ 108 h 217"/>
                <a:gd name="T18" fmla="*/ 208 w 236"/>
                <a:gd name="T19" fmla="*/ 142 h 217"/>
                <a:gd name="T20" fmla="*/ 181 w 236"/>
                <a:gd name="T21" fmla="*/ 196 h 217"/>
                <a:gd name="T22" fmla="*/ 114 w 236"/>
                <a:gd name="T23"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6" h="217">
                  <a:moveTo>
                    <a:pt x="114" y="216"/>
                  </a:moveTo>
                  <a:lnTo>
                    <a:pt x="57" y="196"/>
                  </a:lnTo>
                  <a:lnTo>
                    <a:pt x="34" y="125"/>
                  </a:lnTo>
                  <a:lnTo>
                    <a:pt x="0" y="108"/>
                  </a:lnTo>
                  <a:lnTo>
                    <a:pt x="8" y="53"/>
                  </a:lnTo>
                  <a:lnTo>
                    <a:pt x="65" y="0"/>
                  </a:lnTo>
                  <a:lnTo>
                    <a:pt x="138" y="18"/>
                  </a:lnTo>
                  <a:lnTo>
                    <a:pt x="181" y="80"/>
                  </a:lnTo>
                  <a:lnTo>
                    <a:pt x="235" y="108"/>
                  </a:lnTo>
                  <a:lnTo>
                    <a:pt x="208" y="142"/>
                  </a:lnTo>
                  <a:lnTo>
                    <a:pt x="181" y="196"/>
                  </a:lnTo>
                  <a:lnTo>
                    <a:pt x="114" y="21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4" name="Group 53">
            <a:extLst>
              <a:ext uri="{FF2B5EF4-FFF2-40B4-BE49-F238E27FC236}">
                <a16:creationId xmlns:a16="http://schemas.microsoft.com/office/drawing/2014/main" id="{881529C3-55EE-BB4A-A826-7489E9A693AF}"/>
              </a:ext>
            </a:extLst>
          </p:cNvPr>
          <p:cNvGrpSpPr/>
          <p:nvPr/>
        </p:nvGrpSpPr>
        <p:grpSpPr>
          <a:xfrm>
            <a:off x="6013132" y="1714121"/>
            <a:ext cx="406400" cy="307975"/>
            <a:chOff x="3446463" y="2311400"/>
            <a:chExt cx="406400" cy="307975"/>
          </a:xfrm>
          <a:solidFill>
            <a:schemeClr val="accent2"/>
          </a:solidFill>
        </p:grpSpPr>
        <p:sp>
          <p:nvSpPr>
            <p:cNvPr id="55" name="Freeform 39">
              <a:extLst>
                <a:ext uri="{FF2B5EF4-FFF2-40B4-BE49-F238E27FC236}">
                  <a16:creationId xmlns:a16="http://schemas.microsoft.com/office/drawing/2014/main" id="{8946C2D4-F60B-6446-AF78-6DA06104647A}"/>
                </a:ext>
              </a:extLst>
            </p:cNvPr>
            <p:cNvSpPr>
              <a:spLocks noChangeArrowheads="1"/>
            </p:cNvSpPr>
            <p:nvPr/>
          </p:nvSpPr>
          <p:spPr bwMode="auto">
            <a:xfrm>
              <a:off x="3446463" y="2446338"/>
              <a:ext cx="406400" cy="173037"/>
            </a:xfrm>
            <a:custGeom>
              <a:avLst/>
              <a:gdLst>
                <a:gd name="T0" fmla="*/ 632 w 1130"/>
                <a:gd name="T1" fmla="*/ 0 h 480"/>
                <a:gd name="T2" fmla="*/ 676 w 1130"/>
                <a:gd name="T3" fmla="*/ 131 h 480"/>
                <a:gd name="T4" fmla="*/ 574 w 1130"/>
                <a:gd name="T5" fmla="*/ 248 h 480"/>
                <a:gd name="T6" fmla="*/ 575 w 1130"/>
                <a:gd name="T7" fmla="*/ 370 h 480"/>
                <a:gd name="T8" fmla="*/ 510 w 1130"/>
                <a:gd name="T9" fmla="*/ 248 h 480"/>
                <a:gd name="T10" fmla="*/ 571 w 1130"/>
                <a:gd name="T11" fmla="*/ 131 h 480"/>
                <a:gd name="T12" fmla="*/ 484 w 1130"/>
                <a:gd name="T13" fmla="*/ 0 h 480"/>
                <a:gd name="T14" fmla="*/ 0 w 1130"/>
                <a:gd name="T15" fmla="*/ 0 h 480"/>
                <a:gd name="T16" fmla="*/ 0 w 1130"/>
                <a:gd name="T17" fmla="*/ 385 h 480"/>
                <a:gd name="T18" fmla="*/ 105 w 1130"/>
                <a:gd name="T19" fmla="*/ 479 h 480"/>
                <a:gd name="T20" fmla="*/ 1024 w 1130"/>
                <a:gd name="T21" fmla="*/ 479 h 480"/>
                <a:gd name="T22" fmla="*/ 1129 w 1130"/>
                <a:gd name="T23" fmla="*/ 385 h 480"/>
                <a:gd name="T24" fmla="*/ 1129 w 1130"/>
                <a:gd name="T25" fmla="*/ 0 h 480"/>
                <a:gd name="T26" fmla="*/ 632 w 1130"/>
                <a:gd name="T27"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480">
                  <a:moveTo>
                    <a:pt x="632" y="0"/>
                  </a:moveTo>
                  <a:lnTo>
                    <a:pt x="676" y="131"/>
                  </a:lnTo>
                  <a:lnTo>
                    <a:pt x="574" y="248"/>
                  </a:lnTo>
                  <a:lnTo>
                    <a:pt x="575" y="370"/>
                  </a:lnTo>
                  <a:lnTo>
                    <a:pt x="510" y="248"/>
                  </a:lnTo>
                  <a:lnTo>
                    <a:pt x="571" y="131"/>
                  </a:lnTo>
                  <a:lnTo>
                    <a:pt x="484" y="0"/>
                  </a:lnTo>
                  <a:lnTo>
                    <a:pt x="0" y="0"/>
                  </a:lnTo>
                  <a:lnTo>
                    <a:pt x="0" y="385"/>
                  </a:lnTo>
                  <a:cubicBezTo>
                    <a:pt x="0" y="437"/>
                    <a:pt x="47" y="479"/>
                    <a:pt x="105" y="479"/>
                  </a:cubicBezTo>
                  <a:lnTo>
                    <a:pt x="1024" y="479"/>
                  </a:lnTo>
                  <a:cubicBezTo>
                    <a:pt x="1082" y="479"/>
                    <a:pt x="1129" y="437"/>
                    <a:pt x="1129" y="385"/>
                  </a:cubicBezTo>
                  <a:lnTo>
                    <a:pt x="1129" y="0"/>
                  </a:lnTo>
                  <a:lnTo>
                    <a:pt x="6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40">
              <a:extLst>
                <a:ext uri="{FF2B5EF4-FFF2-40B4-BE49-F238E27FC236}">
                  <a16:creationId xmlns:a16="http://schemas.microsoft.com/office/drawing/2014/main" id="{4A1B2FEC-D725-024D-B615-B8B2BAC98A43}"/>
                </a:ext>
              </a:extLst>
            </p:cNvPr>
            <p:cNvSpPr>
              <a:spLocks noChangeArrowheads="1"/>
            </p:cNvSpPr>
            <p:nvPr/>
          </p:nvSpPr>
          <p:spPr bwMode="auto">
            <a:xfrm>
              <a:off x="3522663" y="2311400"/>
              <a:ext cx="255587" cy="50800"/>
            </a:xfrm>
            <a:custGeom>
              <a:avLst/>
              <a:gdLst>
                <a:gd name="T0" fmla="*/ 668 w 712"/>
                <a:gd name="T1" fmla="*/ 134 h 142"/>
                <a:gd name="T2" fmla="*/ 355 w 712"/>
                <a:gd name="T3" fmla="*/ 45 h 142"/>
                <a:gd name="T4" fmla="*/ 42 w 712"/>
                <a:gd name="T5" fmla="*/ 134 h 142"/>
                <a:gd name="T6" fmla="*/ 8 w 712"/>
                <a:gd name="T7" fmla="*/ 129 h 142"/>
                <a:gd name="T8" fmla="*/ 14 w 712"/>
                <a:gd name="T9" fmla="*/ 98 h 142"/>
                <a:gd name="T10" fmla="*/ 355 w 712"/>
                <a:gd name="T11" fmla="*/ 0 h 142"/>
                <a:gd name="T12" fmla="*/ 697 w 712"/>
                <a:gd name="T13" fmla="*/ 98 h 142"/>
                <a:gd name="T14" fmla="*/ 703 w 712"/>
                <a:gd name="T15" fmla="*/ 129 h 142"/>
                <a:gd name="T16" fmla="*/ 683 w 712"/>
                <a:gd name="T17" fmla="*/ 138 h 142"/>
                <a:gd name="T18" fmla="*/ 668 w 712"/>
                <a:gd name="T19" fmla="*/ 13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2" h="142">
                  <a:moveTo>
                    <a:pt x="668" y="134"/>
                  </a:moveTo>
                  <a:cubicBezTo>
                    <a:pt x="576" y="76"/>
                    <a:pt x="468" y="45"/>
                    <a:pt x="355" y="45"/>
                  </a:cubicBezTo>
                  <a:cubicBezTo>
                    <a:pt x="243" y="45"/>
                    <a:pt x="134" y="76"/>
                    <a:pt x="42" y="134"/>
                  </a:cubicBezTo>
                  <a:cubicBezTo>
                    <a:pt x="31" y="141"/>
                    <a:pt x="16" y="139"/>
                    <a:pt x="8" y="129"/>
                  </a:cubicBezTo>
                  <a:cubicBezTo>
                    <a:pt x="0" y="118"/>
                    <a:pt x="2" y="105"/>
                    <a:pt x="14" y="98"/>
                  </a:cubicBezTo>
                  <a:cubicBezTo>
                    <a:pt x="114" y="34"/>
                    <a:pt x="232" y="0"/>
                    <a:pt x="355" y="0"/>
                  </a:cubicBezTo>
                  <a:cubicBezTo>
                    <a:pt x="478" y="0"/>
                    <a:pt x="597" y="34"/>
                    <a:pt x="697" y="98"/>
                  </a:cubicBezTo>
                  <a:cubicBezTo>
                    <a:pt x="708" y="105"/>
                    <a:pt x="711" y="119"/>
                    <a:pt x="703" y="129"/>
                  </a:cubicBezTo>
                  <a:cubicBezTo>
                    <a:pt x="699" y="135"/>
                    <a:pt x="691" y="138"/>
                    <a:pt x="683" y="138"/>
                  </a:cubicBezTo>
                  <a:cubicBezTo>
                    <a:pt x="678" y="138"/>
                    <a:pt x="673" y="137"/>
                    <a:pt x="668" y="13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41">
              <a:extLst>
                <a:ext uri="{FF2B5EF4-FFF2-40B4-BE49-F238E27FC236}">
                  <a16:creationId xmlns:a16="http://schemas.microsoft.com/office/drawing/2014/main" id="{79929EFD-9682-4C4A-9E7D-65270643ABA3}"/>
                </a:ext>
              </a:extLst>
            </p:cNvPr>
            <p:cNvSpPr>
              <a:spLocks noChangeArrowheads="1"/>
            </p:cNvSpPr>
            <p:nvPr/>
          </p:nvSpPr>
          <p:spPr bwMode="auto">
            <a:xfrm>
              <a:off x="3554413" y="2351088"/>
              <a:ext cx="192087" cy="39687"/>
            </a:xfrm>
            <a:custGeom>
              <a:avLst/>
              <a:gdLst>
                <a:gd name="T0" fmla="*/ 491 w 534"/>
                <a:gd name="T1" fmla="*/ 103 h 111"/>
                <a:gd name="T2" fmla="*/ 267 w 534"/>
                <a:gd name="T3" fmla="*/ 45 h 111"/>
                <a:gd name="T4" fmla="*/ 43 w 534"/>
                <a:gd name="T5" fmla="*/ 103 h 111"/>
                <a:gd name="T6" fmla="*/ 8 w 534"/>
                <a:gd name="T7" fmla="*/ 96 h 111"/>
                <a:gd name="T8" fmla="*/ 16 w 534"/>
                <a:gd name="T9" fmla="*/ 66 h 111"/>
                <a:gd name="T10" fmla="*/ 267 w 534"/>
                <a:gd name="T11" fmla="*/ 0 h 111"/>
                <a:gd name="T12" fmla="*/ 518 w 534"/>
                <a:gd name="T13" fmla="*/ 66 h 111"/>
                <a:gd name="T14" fmla="*/ 525 w 534"/>
                <a:gd name="T15" fmla="*/ 96 h 111"/>
                <a:gd name="T16" fmla="*/ 504 w 534"/>
                <a:gd name="T17" fmla="*/ 107 h 111"/>
                <a:gd name="T18" fmla="*/ 491 w 534"/>
                <a:gd name="T19" fmla="*/ 10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4" h="111">
                  <a:moveTo>
                    <a:pt x="491" y="103"/>
                  </a:moveTo>
                  <a:cubicBezTo>
                    <a:pt x="424" y="65"/>
                    <a:pt x="346" y="45"/>
                    <a:pt x="267" y="45"/>
                  </a:cubicBezTo>
                  <a:cubicBezTo>
                    <a:pt x="187" y="45"/>
                    <a:pt x="110" y="65"/>
                    <a:pt x="43" y="103"/>
                  </a:cubicBezTo>
                  <a:cubicBezTo>
                    <a:pt x="31" y="110"/>
                    <a:pt x="15" y="106"/>
                    <a:pt x="8" y="96"/>
                  </a:cubicBezTo>
                  <a:cubicBezTo>
                    <a:pt x="0" y="85"/>
                    <a:pt x="4" y="72"/>
                    <a:pt x="16" y="66"/>
                  </a:cubicBezTo>
                  <a:cubicBezTo>
                    <a:pt x="91" y="23"/>
                    <a:pt x="178" y="0"/>
                    <a:pt x="267" y="0"/>
                  </a:cubicBezTo>
                  <a:cubicBezTo>
                    <a:pt x="356" y="0"/>
                    <a:pt x="442" y="23"/>
                    <a:pt x="518" y="66"/>
                  </a:cubicBezTo>
                  <a:cubicBezTo>
                    <a:pt x="529" y="72"/>
                    <a:pt x="533" y="86"/>
                    <a:pt x="525" y="96"/>
                  </a:cubicBezTo>
                  <a:cubicBezTo>
                    <a:pt x="520" y="103"/>
                    <a:pt x="512" y="107"/>
                    <a:pt x="504" y="107"/>
                  </a:cubicBezTo>
                  <a:cubicBezTo>
                    <a:pt x="499" y="107"/>
                    <a:pt x="495" y="105"/>
                    <a:pt x="491" y="10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42">
              <a:extLst>
                <a:ext uri="{FF2B5EF4-FFF2-40B4-BE49-F238E27FC236}">
                  <a16:creationId xmlns:a16="http://schemas.microsoft.com/office/drawing/2014/main" id="{6BA7BCEF-209F-7A49-A5FF-5CFCDDCC6EEE}"/>
                </a:ext>
              </a:extLst>
            </p:cNvPr>
            <p:cNvSpPr>
              <a:spLocks noChangeArrowheads="1"/>
            </p:cNvSpPr>
            <p:nvPr/>
          </p:nvSpPr>
          <p:spPr bwMode="auto">
            <a:xfrm>
              <a:off x="3587750" y="2390775"/>
              <a:ext cx="127000" cy="28575"/>
            </a:xfrm>
            <a:custGeom>
              <a:avLst/>
              <a:gdLst>
                <a:gd name="T0" fmla="*/ 7 w 351"/>
                <a:gd name="T1" fmla="*/ 65 h 81"/>
                <a:gd name="T2" fmla="*/ 17 w 351"/>
                <a:gd name="T3" fmla="*/ 35 h 81"/>
                <a:gd name="T4" fmla="*/ 175 w 351"/>
                <a:gd name="T5" fmla="*/ 0 h 81"/>
                <a:gd name="T6" fmla="*/ 333 w 351"/>
                <a:gd name="T7" fmla="*/ 35 h 81"/>
                <a:gd name="T8" fmla="*/ 344 w 351"/>
                <a:gd name="T9" fmla="*/ 65 h 81"/>
                <a:gd name="T10" fmla="*/ 311 w 351"/>
                <a:gd name="T11" fmla="*/ 75 h 81"/>
                <a:gd name="T12" fmla="*/ 175 w 351"/>
                <a:gd name="T13" fmla="*/ 45 h 81"/>
                <a:gd name="T14" fmla="*/ 40 w 351"/>
                <a:gd name="T15" fmla="*/ 75 h 81"/>
                <a:gd name="T16" fmla="*/ 29 w 351"/>
                <a:gd name="T17" fmla="*/ 77 h 81"/>
                <a:gd name="T18" fmla="*/ 7 w 351"/>
                <a:gd name="T19"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1" h="81">
                  <a:moveTo>
                    <a:pt x="7" y="65"/>
                  </a:moveTo>
                  <a:cubicBezTo>
                    <a:pt x="0" y="54"/>
                    <a:pt x="5" y="40"/>
                    <a:pt x="17" y="35"/>
                  </a:cubicBezTo>
                  <a:cubicBezTo>
                    <a:pt x="67" y="12"/>
                    <a:pt x="119" y="0"/>
                    <a:pt x="175" y="0"/>
                  </a:cubicBezTo>
                  <a:cubicBezTo>
                    <a:pt x="230" y="0"/>
                    <a:pt x="284" y="12"/>
                    <a:pt x="333" y="35"/>
                  </a:cubicBezTo>
                  <a:cubicBezTo>
                    <a:pt x="346" y="40"/>
                    <a:pt x="350" y="54"/>
                    <a:pt x="344" y="65"/>
                  </a:cubicBezTo>
                  <a:cubicBezTo>
                    <a:pt x="338" y="76"/>
                    <a:pt x="323" y="80"/>
                    <a:pt x="311" y="75"/>
                  </a:cubicBezTo>
                  <a:cubicBezTo>
                    <a:pt x="269" y="55"/>
                    <a:pt x="223" y="45"/>
                    <a:pt x="175" y="45"/>
                  </a:cubicBezTo>
                  <a:cubicBezTo>
                    <a:pt x="128" y="45"/>
                    <a:pt x="83" y="55"/>
                    <a:pt x="40" y="75"/>
                  </a:cubicBezTo>
                  <a:cubicBezTo>
                    <a:pt x="37" y="76"/>
                    <a:pt x="33" y="77"/>
                    <a:pt x="29" y="77"/>
                  </a:cubicBezTo>
                  <a:cubicBezTo>
                    <a:pt x="20" y="77"/>
                    <a:pt x="11" y="73"/>
                    <a:pt x="7" y="6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23" name="Picture 22">
            <a:extLst>
              <a:ext uri="{FF2B5EF4-FFF2-40B4-BE49-F238E27FC236}">
                <a16:creationId xmlns:a16="http://schemas.microsoft.com/office/drawing/2014/main" id="{3B776CDB-00AC-B441-8D85-11425ADC5104}"/>
              </a:ext>
            </a:extLst>
          </p:cNvPr>
          <p:cNvPicPr>
            <a:picLocks noChangeAspect="1"/>
          </p:cNvPicPr>
          <p:nvPr/>
        </p:nvPicPr>
        <p:blipFill>
          <a:blip r:embed="rId3">
            <a:alphaModFix amt="70000"/>
            <a:extLst>
              <a:ext uri="{28A0092B-C50C-407E-A947-70E740481C1C}">
                <a14:useLocalDpi xmlns:a14="http://schemas.microsoft.com/office/drawing/2010/main" val="0"/>
              </a:ext>
            </a:extLst>
          </a:blip>
          <a:stretch>
            <a:fillRect/>
          </a:stretch>
        </p:blipFill>
        <p:spPr>
          <a:xfrm>
            <a:off x="1129303" y="905785"/>
            <a:ext cx="4000110" cy="5421990"/>
          </a:xfrm>
          <a:prstGeom prst="rect">
            <a:avLst/>
          </a:prstGeom>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a:extLst>
              <a:ext uri="{FF2B5EF4-FFF2-40B4-BE49-F238E27FC236}">
                <a16:creationId xmlns:a16="http://schemas.microsoft.com/office/drawing/2014/main" id="{7CB0B9C9-1DBC-E54A-8D19-D60917DCA453}"/>
              </a:ext>
            </a:extLst>
          </p:cNvPr>
          <p:cNvSpPr>
            <a:spLocks/>
          </p:cNvSpPr>
          <p:nvPr/>
        </p:nvSpPr>
        <p:spPr bwMode="auto">
          <a:xfrm>
            <a:off x="4939544" y="352771"/>
            <a:ext cx="421211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800" b="0" i="0" u="none" strike="noStrike" kern="1200" cap="none" spc="0" normalizeH="0" baseline="0" noProof="0" dirty="0">
                <a:ln>
                  <a:noFill/>
                </a:ln>
                <a:solidFill>
                  <a:srgbClr val="9ACA49"/>
                </a:solidFill>
                <a:effectLst/>
                <a:uLnTx/>
                <a:uFillTx/>
                <a:latin typeface="Bebas Neue" panose="020B0606020202050201" pitchFamily="34" charset="77"/>
                <a:ea typeface="ＭＳ Ｐゴシック" panose="020B0600070205080204" pitchFamily="34" charset="-128"/>
                <a:cs typeface="+mn-cs"/>
                <a:sym typeface="Bebas Neue" panose="020B0606020202050201" pitchFamily="34" charset="77"/>
              </a:rPr>
              <a:t>IN THE MIDDLE EAST </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3800" b="0" i="0" u="none" strike="noStrike" kern="1200" cap="none" spc="0" normalizeH="0" baseline="0" noProof="0" dirty="0">
                <a:ln>
                  <a:noFill/>
                </a:ln>
                <a:solidFill>
                  <a:srgbClr val="9ACA49"/>
                </a:solidFill>
                <a:effectLst/>
                <a:uLnTx/>
                <a:uFillTx/>
                <a:latin typeface="Bebas Neue" panose="020B0606020202050201" pitchFamily="34" charset="77"/>
                <a:ea typeface="ＭＳ Ｐゴシック" panose="020B0600070205080204" pitchFamily="34" charset="-128"/>
                <a:cs typeface="+mn-cs"/>
                <a:sym typeface="Bebas Neue" panose="020B0606020202050201" pitchFamily="34" charset="77"/>
              </a:rPr>
              <a:t>&amp; NORTH AFRICA</a:t>
            </a:r>
          </a:p>
        </p:txBody>
      </p:sp>
      <p:sp>
        <p:nvSpPr>
          <p:cNvPr id="15362" name="Content Placeholder 2">
            <a:extLst>
              <a:ext uri="{FF2B5EF4-FFF2-40B4-BE49-F238E27FC236}">
                <a16:creationId xmlns:a16="http://schemas.microsoft.com/office/drawing/2014/main" id="{E48DD4E1-1DCF-9242-B5AB-824FCB013DF8}"/>
              </a:ext>
            </a:extLst>
          </p:cNvPr>
          <p:cNvSpPr txBox="1">
            <a:spLocks noChangeArrowheads="1"/>
          </p:cNvSpPr>
          <p:nvPr/>
        </p:nvSpPr>
        <p:spPr bwMode="auto">
          <a:xfrm>
            <a:off x="5103505" y="2264609"/>
            <a:ext cx="6324600" cy="415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lvl1pPr marL="228600" indent="-228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a:pPr>
            <a:r>
              <a:rPr kumimoji="0" lang="en-US" sz="26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Portfolio covers 10 countries; over 2/3 of grants benefit communities </a:t>
            </a:r>
          </a:p>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a:pPr>
            <a:r>
              <a:rPr kumimoji="0" lang="en-US" sz="26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Characterized by:</a:t>
            </a:r>
          </a:p>
          <a:p>
            <a:pPr marL="685800" marR="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many events occurring in the context of fragility arising from conflict</a:t>
            </a:r>
          </a:p>
          <a:p>
            <a:pPr marL="685800" marR="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complex challenges and need for coordinated efforts among actors</a:t>
            </a:r>
          </a:p>
          <a:p>
            <a:pPr marL="685800" marR="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droughts, earthquakes, water scarcity, and heat waves continue to hamper development efforts</a:t>
            </a:r>
          </a:p>
          <a:p>
            <a:pPr marL="685800" marR="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disaster risk reduction in urban areas remains a priority</a:t>
            </a:r>
          </a:p>
        </p:txBody>
      </p:sp>
      <p:grpSp>
        <p:nvGrpSpPr>
          <p:cNvPr id="52" name="Group 51">
            <a:extLst>
              <a:ext uri="{FF2B5EF4-FFF2-40B4-BE49-F238E27FC236}">
                <a16:creationId xmlns:a16="http://schemas.microsoft.com/office/drawing/2014/main" id="{636001CA-7396-974E-B52A-4B3CA5A10B33}"/>
              </a:ext>
            </a:extLst>
          </p:cNvPr>
          <p:cNvGrpSpPr/>
          <p:nvPr/>
        </p:nvGrpSpPr>
        <p:grpSpPr>
          <a:xfrm>
            <a:off x="6677302" y="1683584"/>
            <a:ext cx="368300" cy="487362"/>
            <a:chOff x="4541838" y="4335463"/>
            <a:chExt cx="368300" cy="487362"/>
          </a:xfrm>
          <a:solidFill>
            <a:srgbClr val="B781A8"/>
          </a:solidFill>
        </p:grpSpPr>
        <p:sp>
          <p:nvSpPr>
            <p:cNvPr id="53" name="Freeform 14">
              <a:extLst>
                <a:ext uri="{FF2B5EF4-FFF2-40B4-BE49-F238E27FC236}">
                  <a16:creationId xmlns:a16="http://schemas.microsoft.com/office/drawing/2014/main" id="{09FABA44-90C8-F143-82BD-D2C5ED5E8F21}"/>
                </a:ext>
              </a:extLst>
            </p:cNvPr>
            <p:cNvSpPr>
              <a:spLocks noChangeArrowheads="1"/>
            </p:cNvSpPr>
            <p:nvPr/>
          </p:nvSpPr>
          <p:spPr bwMode="auto">
            <a:xfrm>
              <a:off x="4541838" y="4470400"/>
              <a:ext cx="22225" cy="153988"/>
            </a:xfrm>
            <a:custGeom>
              <a:avLst/>
              <a:gdLst>
                <a:gd name="T0" fmla="*/ 0 w 61"/>
                <a:gd name="T1" fmla="*/ 388 h 426"/>
                <a:gd name="T2" fmla="*/ 10 w 61"/>
                <a:gd name="T3" fmla="*/ 414 h 426"/>
                <a:gd name="T4" fmla="*/ 33 w 61"/>
                <a:gd name="T5" fmla="*/ 425 h 426"/>
                <a:gd name="T6" fmla="*/ 60 w 61"/>
                <a:gd name="T7" fmla="*/ 425 h 426"/>
                <a:gd name="T8" fmla="*/ 60 w 61"/>
                <a:gd name="T9" fmla="*/ 0 h 426"/>
                <a:gd name="T10" fmla="*/ 33 w 61"/>
                <a:gd name="T11" fmla="*/ 0 h 426"/>
                <a:gd name="T12" fmla="*/ 10 w 61"/>
                <a:gd name="T13" fmla="*/ 10 h 426"/>
                <a:gd name="T14" fmla="*/ 0 w 61"/>
                <a:gd name="T15" fmla="*/ 36 h 426"/>
                <a:gd name="T16" fmla="*/ 0 w 61"/>
                <a:gd name="T17" fmla="*/ 388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426">
                  <a:moveTo>
                    <a:pt x="0" y="388"/>
                  </a:moveTo>
                  <a:cubicBezTo>
                    <a:pt x="0" y="397"/>
                    <a:pt x="4" y="407"/>
                    <a:pt x="10" y="414"/>
                  </a:cubicBezTo>
                  <a:cubicBezTo>
                    <a:pt x="17" y="421"/>
                    <a:pt x="25" y="425"/>
                    <a:pt x="33" y="425"/>
                  </a:cubicBezTo>
                  <a:lnTo>
                    <a:pt x="60" y="425"/>
                  </a:lnTo>
                  <a:lnTo>
                    <a:pt x="60" y="0"/>
                  </a:lnTo>
                  <a:lnTo>
                    <a:pt x="33" y="0"/>
                  </a:lnTo>
                  <a:cubicBezTo>
                    <a:pt x="25" y="0"/>
                    <a:pt x="17" y="3"/>
                    <a:pt x="10" y="10"/>
                  </a:cubicBezTo>
                  <a:cubicBezTo>
                    <a:pt x="4" y="17"/>
                    <a:pt x="0" y="27"/>
                    <a:pt x="0" y="36"/>
                  </a:cubicBezTo>
                  <a:lnTo>
                    <a:pt x="0" y="3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15">
              <a:extLst>
                <a:ext uri="{FF2B5EF4-FFF2-40B4-BE49-F238E27FC236}">
                  <a16:creationId xmlns:a16="http://schemas.microsoft.com/office/drawing/2014/main" id="{B737B2D2-E850-C643-9597-4A0E061D1CEC}"/>
                </a:ext>
              </a:extLst>
            </p:cNvPr>
            <p:cNvSpPr>
              <a:spLocks noChangeArrowheads="1"/>
            </p:cNvSpPr>
            <p:nvPr/>
          </p:nvSpPr>
          <p:spPr bwMode="auto">
            <a:xfrm>
              <a:off x="4568825" y="4451350"/>
              <a:ext cx="325438" cy="196850"/>
            </a:xfrm>
            <a:custGeom>
              <a:avLst/>
              <a:gdLst>
                <a:gd name="T0" fmla="*/ 696 w 906"/>
                <a:gd name="T1" fmla="*/ 155 h 545"/>
                <a:gd name="T2" fmla="*/ 532 w 906"/>
                <a:gd name="T3" fmla="*/ 155 h 545"/>
                <a:gd name="T4" fmla="*/ 464 w 906"/>
                <a:gd name="T5" fmla="*/ 82 h 545"/>
                <a:gd name="T6" fmla="*/ 464 w 906"/>
                <a:gd name="T7" fmla="*/ 0 h 545"/>
                <a:gd name="T8" fmla="*/ 230 w 906"/>
                <a:gd name="T9" fmla="*/ 0 h 545"/>
                <a:gd name="T10" fmla="*/ 230 w 906"/>
                <a:gd name="T11" fmla="*/ 82 h 545"/>
                <a:gd name="T12" fmla="*/ 162 w 906"/>
                <a:gd name="T13" fmla="*/ 155 h 545"/>
                <a:gd name="T14" fmla="*/ 45 w 906"/>
                <a:gd name="T15" fmla="*/ 155 h 545"/>
                <a:gd name="T16" fmla="*/ 45 w 906"/>
                <a:gd name="T17" fmla="*/ 130 h 545"/>
                <a:gd name="T18" fmla="*/ 37 w 906"/>
                <a:gd name="T19" fmla="*/ 111 h 545"/>
                <a:gd name="T20" fmla="*/ 20 w 906"/>
                <a:gd name="T21" fmla="*/ 103 h 545"/>
                <a:gd name="T22" fmla="*/ 0 w 906"/>
                <a:gd name="T23" fmla="*/ 103 h 545"/>
                <a:gd name="T24" fmla="*/ 0 w 906"/>
                <a:gd name="T25" fmla="*/ 424 h 545"/>
                <a:gd name="T26" fmla="*/ 20 w 906"/>
                <a:gd name="T27" fmla="*/ 424 h 545"/>
                <a:gd name="T28" fmla="*/ 37 w 906"/>
                <a:gd name="T29" fmla="*/ 416 h 545"/>
                <a:gd name="T30" fmla="*/ 45 w 906"/>
                <a:gd name="T31" fmla="*/ 396 h 545"/>
                <a:gd name="T32" fmla="*/ 45 w 906"/>
                <a:gd name="T33" fmla="*/ 374 h 545"/>
                <a:gd name="T34" fmla="*/ 168 w 906"/>
                <a:gd name="T35" fmla="*/ 374 h 545"/>
                <a:gd name="T36" fmla="*/ 347 w 906"/>
                <a:gd name="T37" fmla="*/ 471 h 545"/>
                <a:gd name="T38" fmla="*/ 526 w 906"/>
                <a:gd name="T39" fmla="*/ 374 h 545"/>
                <a:gd name="T40" fmla="*/ 659 w 906"/>
                <a:gd name="T41" fmla="*/ 374 h 545"/>
                <a:gd name="T42" fmla="*/ 692 w 906"/>
                <a:gd name="T43" fmla="*/ 389 h 545"/>
                <a:gd name="T44" fmla="*/ 705 w 906"/>
                <a:gd name="T45" fmla="*/ 425 h 545"/>
                <a:gd name="T46" fmla="*/ 705 w 906"/>
                <a:gd name="T47" fmla="*/ 544 h 545"/>
                <a:gd name="T48" fmla="*/ 905 w 906"/>
                <a:gd name="T49" fmla="*/ 544 h 545"/>
                <a:gd name="T50" fmla="*/ 905 w 906"/>
                <a:gd name="T51" fmla="*/ 384 h 545"/>
                <a:gd name="T52" fmla="*/ 843 w 906"/>
                <a:gd name="T53" fmla="*/ 222 h 545"/>
                <a:gd name="T54" fmla="*/ 696 w 906"/>
                <a:gd name="T55" fmla="*/ 155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06" h="545">
                  <a:moveTo>
                    <a:pt x="696" y="155"/>
                  </a:moveTo>
                  <a:lnTo>
                    <a:pt x="532" y="155"/>
                  </a:lnTo>
                  <a:cubicBezTo>
                    <a:pt x="516" y="125"/>
                    <a:pt x="492" y="100"/>
                    <a:pt x="464" y="82"/>
                  </a:cubicBezTo>
                  <a:lnTo>
                    <a:pt x="464" y="0"/>
                  </a:lnTo>
                  <a:lnTo>
                    <a:pt x="230" y="0"/>
                  </a:lnTo>
                  <a:lnTo>
                    <a:pt x="230" y="82"/>
                  </a:lnTo>
                  <a:cubicBezTo>
                    <a:pt x="202" y="100"/>
                    <a:pt x="178" y="125"/>
                    <a:pt x="162" y="155"/>
                  </a:cubicBezTo>
                  <a:lnTo>
                    <a:pt x="45" y="155"/>
                  </a:lnTo>
                  <a:lnTo>
                    <a:pt x="45" y="130"/>
                  </a:lnTo>
                  <a:cubicBezTo>
                    <a:pt x="45" y="123"/>
                    <a:pt x="41" y="117"/>
                    <a:pt x="37" y="111"/>
                  </a:cubicBezTo>
                  <a:cubicBezTo>
                    <a:pt x="32" y="106"/>
                    <a:pt x="26" y="103"/>
                    <a:pt x="20" y="103"/>
                  </a:cubicBezTo>
                  <a:lnTo>
                    <a:pt x="0" y="103"/>
                  </a:lnTo>
                  <a:lnTo>
                    <a:pt x="0" y="424"/>
                  </a:lnTo>
                  <a:lnTo>
                    <a:pt x="20" y="424"/>
                  </a:lnTo>
                  <a:cubicBezTo>
                    <a:pt x="26" y="424"/>
                    <a:pt x="32" y="422"/>
                    <a:pt x="37" y="416"/>
                  </a:cubicBezTo>
                  <a:cubicBezTo>
                    <a:pt x="41" y="411"/>
                    <a:pt x="45" y="403"/>
                    <a:pt x="45" y="396"/>
                  </a:cubicBezTo>
                  <a:lnTo>
                    <a:pt x="45" y="374"/>
                  </a:lnTo>
                  <a:lnTo>
                    <a:pt x="168" y="374"/>
                  </a:lnTo>
                  <a:cubicBezTo>
                    <a:pt x="206" y="433"/>
                    <a:pt x="272" y="471"/>
                    <a:pt x="347" y="471"/>
                  </a:cubicBezTo>
                  <a:cubicBezTo>
                    <a:pt x="422" y="471"/>
                    <a:pt x="488" y="433"/>
                    <a:pt x="526" y="374"/>
                  </a:cubicBezTo>
                  <a:lnTo>
                    <a:pt x="659" y="374"/>
                  </a:lnTo>
                  <a:cubicBezTo>
                    <a:pt x="671" y="374"/>
                    <a:pt x="683" y="379"/>
                    <a:pt x="692" y="389"/>
                  </a:cubicBezTo>
                  <a:cubicBezTo>
                    <a:pt x="701" y="399"/>
                    <a:pt x="705" y="412"/>
                    <a:pt x="705" y="425"/>
                  </a:cubicBezTo>
                  <a:lnTo>
                    <a:pt x="705" y="544"/>
                  </a:lnTo>
                  <a:lnTo>
                    <a:pt x="905" y="544"/>
                  </a:lnTo>
                  <a:lnTo>
                    <a:pt x="905" y="384"/>
                  </a:lnTo>
                  <a:cubicBezTo>
                    <a:pt x="905" y="325"/>
                    <a:pt x="884" y="267"/>
                    <a:pt x="843" y="222"/>
                  </a:cubicBezTo>
                  <a:cubicBezTo>
                    <a:pt x="803" y="177"/>
                    <a:pt x="749" y="155"/>
                    <a:pt x="696" y="15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16">
              <a:extLst>
                <a:ext uri="{FF2B5EF4-FFF2-40B4-BE49-F238E27FC236}">
                  <a16:creationId xmlns:a16="http://schemas.microsoft.com/office/drawing/2014/main" id="{C950F6C8-A01C-1A4E-AF2B-D0CB885C02A6}"/>
                </a:ext>
              </a:extLst>
            </p:cNvPr>
            <p:cNvSpPr>
              <a:spLocks noChangeArrowheads="1"/>
            </p:cNvSpPr>
            <p:nvPr/>
          </p:nvSpPr>
          <p:spPr bwMode="auto">
            <a:xfrm>
              <a:off x="4611688" y="4335463"/>
              <a:ext cx="165100" cy="112712"/>
            </a:xfrm>
            <a:custGeom>
              <a:avLst/>
              <a:gdLst>
                <a:gd name="T0" fmla="*/ 439 w 459"/>
                <a:gd name="T1" fmla="*/ 33 h 314"/>
                <a:gd name="T2" fmla="*/ 284 w 459"/>
                <a:gd name="T3" fmla="*/ 45 h 314"/>
                <a:gd name="T4" fmla="*/ 263 w 459"/>
                <a:gd name="T5" fmla="*/ 32 h 314"/>
                <a:gd name="T6" fmla="*/ 259 w 459"/>
                <a:gd name="T7" fmla="*/ 32 h 314"/>
                <a:gd name="T8" fmla="*/ 259 w 459"/>
                <a:gd name="T9" fmla="*/ 21 h 314"/>
                <a:gd name="T10" fmla="*/ 254 w 459"/>
                <a:gd name="T11" fmla="*/ 6 h 314"/>
                <a:gd name="T12" fmla="*/ 240 w 459"/>
                <a:gd name="T13" fmla="*/ 0 h 314"/>
                <a:gd name="T14" fmla="*/ 218 w 459"/>
                <a:gd name="T15" fmla="*/ 0 h 314"/>
                <a:gd name="T16" fmla="*/ 204 w 459"/>
                <a:gd name="T17" fmla="*/ 6 h 314"/>
                <a:gd name="T18" fmla="*/ 199 w 459"/>
                <a:gd name="T19" fmla="*/ 21 h 314"/>
                <a:gd name="T20" fmla="*/ 199 w 459"/>
                <a:gd name="T21" fmla="*/ 32 h 314"/>
                <a:gd name="T22" fmla="*/ 195 w 459"/>
                <a:gd name="T23" fmla="*/ 32 h 314"/>
                <a:gd name="T24" fmla="*/ 174 w 459"/>
                <a:gd name="T25" fmla="*/ 45 h 314"/>
                <a:gd name="T26" fmla="*/ 19 w 459"/>
                <a:gd name="T27" fmla="*/ 33 h 314"/>
                <a:gd name="T28" fmla="*/ 6 w 459"/>
                <a:gd name="T29" fmla="*/ 38 h 314"/>
                <a:gd name="T30" fmla="*/ 0 w 459"/>
                <a:gd name="T31" fmla="*/ 51 h 314"/>
                <a:gd name="T32" fmla="*/ 0 w 459"/>
                <a:gd name="T33" fmla="*/ 95 h 314"/>
                <a:gd name="T34" fmla="*/ 6 w 459"/>
                <a:gd name="T35" fmla="*/ 108 h 314"/>
                <a:gd name="T36" fmla="*/ 19 w 459"/>
                <a:gd name="T37" fmla="*/ 113 h 314"/>
                <a:gd name="T38" fmla="*/ 174 w 459"/>
                <a:gd name="T39" fmla="*/ 101 h 314"/>
                <a:gd name="T40" fmla="*/ 195 w 459"/>
                <a:gd name="T41" fmla="*/ 114 h 314"/>
                <a:gd name="T42" fmla="*/ 199 w 459"/>
                <a:gd name="T43" fmla="*/ 114 h 314"/>
                <a:gd name="T44" fmla="*/ 199 w 459"/>
                <a:gd name="T45" fmla="*/ 238 h 314"/>
                <a:gd name="T46" fmla="*/ 100 w 459"/>
                <a:gd name="T47" fmla="*/ 238 h 314"/>
                <a:gd name="T48" fmla="*/ 82 w 459"/>
                <a:gd name="T49" fmla="*/ 246 h 314"/>
                <a:gd name="T50" fmla="*/ 75 w 459"/>
                <a:gd name="T51" fmla="*/ 266 h 314"/>
                <a:gd name="T52" fmla="*/ 75 w 459"/>
                <a:gd name="T53" fmla="*/ 313 h 314"/>
                <a:gd name="T54" fmla="*/ 383 w 459"/>
                <a:gd name="T55" fmla="*/ 313 h 314"/>
                <a:gd name="T56" fmla="*/ 383 w 459"/>
                <a:gd name="T57" fmla="*/ 266 h 314"/>
                <a:gd name="T58" fmla="*/ 376 w 459"/>
                <a:gd name="T59" fmla="*/ 246 h 314"/>
                <a:gd name="T60" fmla="*/ 359 w 459"/>
                <a:gd name="T61" fmla="*/ 238 h 314"/>
                <a:gd name="T62" fmla="*/ 260 w 459"/>
                <a:gd name="T63" fmla="*/ 238 h 314"/>
                <a:gd name="T64" fmla="*/ 260 w 459"/>
                <a:gd name="T65" fmla="*/ 114 h 314"/>
                <a:gd name="T66" fmla="*/ 263 w 459"/>
                <a:gd name="T67" fmla="*/ 114 h 314"/>
                <a:gd name="T68" fmla="*/ 284 w 459"/>
                <a:gd name="T69" fmla="*/ 101 h 314"/>
                <a:gd name="T70" fmla="*/ 440 w 459"/>
                <a:gd name="T71" fmla="*/ 113 h 314"/>
                <a:gd name="T72" fmla="*/ 452 w 459"/>
                <a:gd name="T73" fmla="*/ 108 h 314"/>
                <a:gd name="T74" fmla="*/ 458 w 459"/>
                <a:gd name="T75" fmla="*/ 95 h 314"/>
                <a:gd name="T76" fmla="*/ 458 w 459"/>
                <a:gd name="T77" fmla="*/ 51 h 314"/>
                <a:gd name="T78" fmla="*/ 452 w 459"/>
                <a:gd name="T79" fmla="*/ 38 h 314"/>
                <a:gd name="T80" fmla="*/ 439 w 459"/>
                <a:gd name="T81" fmla="*/ 33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59" h="314">
                  <a:moveTo>
                    <a:pt x="439" y="33"/>
                  </a:moveTo>
                  <a:lnTo>
                    <a:pt x="284" y="45"/>
                  </a:lnTo>
                  <a:cubicBezTo>
                    <a:pt x="282" y="38"/>
                    <a:pt x="273" y="32"/>
                    <a:pt x="263" y="32"/>
                  </a:cubicBezTo>
                  <a:lnTo>
                    <a:pt x="259" y="32"/>
                  </a:lnTo>
                  <a:lnTo>
                    <a:pt x="259" y="21"/>
                  </a:lnTo>
                  <a:cubicBezTo>
                    <a:pt x="259" y="16"/>
                    <a:pt x="257" y="10"/>
                    <a:pt x="254" y="6"/>
                  </a:cubicBezTo>
                  <a:cubicBezTo>
                    <a:pt x="250" y="2"/>
                    <a:pt x="245" y="0"/>
                    <a:pt x="240" y="0"/>
                  </a:cubicBezTo>
                  <a:lnTo>
                    <a:pt x="218" y="0"/>
                  </a:lnTo>
                  <a:cubicBezTo>
                    <a:pt x="213" y="0"/>
                    <a:pt x="208" y="2"/>
                    <a:pt x="204" y="6"/>
                  </a:cubicBezTo>
                  <a:cubicBezTo>
                    <a:pt x="201" y="10"/>
                    <a:pt x="199" y="16"/>
                    <a:pt x="199" y="21"/>
                  </a:cubicBezTo>
                  <a:lnTo>
                    <a:pt x="199" y="32"/>
                  </a:lnTo>
                  <a:lnTo>
                    <a:pt x="195" y="32"/>
                  </a:lnTo>
                  <a:cubicBezTo>
                    <a:pt x="185" y="32"/>
                    <a:pt x="176" y="38"/>
                    <a:pt x="174" y="45"/>
                  </a:cubicBezTo>
                  <a:lnTo>
                    <a:pt x="19" y="33"/>
                  </a:lnTo>
                  <a:cubicBezTo>
                    <a:pt x="14" y="33"/>
                    <a:pt x="10" y="35"/>
                    <a:pt x="6" y="38"/>
                  </a:cubicBezTo>
                  <a:cubicBezTo>
                    <a:pt x="2" y="42"/>
                    <a:pt x="0" y="46"/>
                    <a:pt x="0" y="51"/>
                  </a:cubicBezTo>
                  <a:lnTo>
                    <a:pt x="0" y="95"/>
                  </a:lnTo>
                  <a:cubicBezTo>
                    <a:pt x="0" y="100"/>
                    <a:pt x="2" y="104"/>
                    <a:pt x="6" y="108"/>
                  </a:cubicBezTo>
                  <a:cubicBezTo>
                    <a:pt x="10" y="112"/>
                    <a:pt x="14" y="114"/>
                    <a:pt x="19" y="113"/>
                  </a:cubicBezTo>
                  <a:lnTo>
                    <a:pt x="174" y="101"/>
                  </a:lnTo>
                  <a:cubicBezTo>
                    <a:pt x="176" y="108"/>
                    <a:pt x="185" y="114"/>
                    <a:pt x="195" y="114"/>
                  </a:cubicBezTo>
                  <a:lnTo>
                    <a:pt x="199" y="114"/>
                  </a:lnTo>
                  <a:lnTo>
                    <a:pt x="199" y="238"/>
                  </a:lnTo>
                  <a:lnTo>
                    <a:pt x="100" y="238"/>
                  </a:lnTo>
                  <a:cubicBezTo>
                    <a:pt x="93" y="238"/>
                    <a:pt x="87" y="241"/>
                    <a:pt x="82" y="246"/>
                  </a:cubicBezTo>
                  <a:cubicBezTo>
                    <a:pt x="77" y="252"/>
                    <a:pt x="75" y="259"/>
                    <a:pt x="75" y="266"/>
                  </a:cubicBezTo>
                  <a:lnTo>
                    <a:pt x="75" y="313"/>
                  </a:lnTo>
                  <a:lnTo>
                    <a:pt x="383" y="313"/>
                  </a:lnTo>
                  <a:lnTo>
                    <a:pt x="383" y="266"/>
                  </a:lnTo>
                  <a:cubicBezTo>
                    <a:pt x="383" y="259"/>
                    <a:pt x="381" y="252"/>
                    <a:pt x="376" y="246"/>
                  </a:cubicBezTo>
                  <a:cubicBezTo>
                    <a:pt x="371" y="241"/>
                    <a:pt x="365" y="238"/>
                    <a:pt x="359" y="238"/>
                  </a:cubicBezTo>
                  <a:lnTo>
                    <a:pt x="260" y="238"/>
                  </a:lnTo>
                  <a:lnTo>
                    <a:pt x="260" y="114"/>
                  </a:lnTo>
                  <a:lnTo>
                    <a:pt x="263" y="114"/>
                  </a:lnTo>
                  <a:cubicBezTo>
                    <a:pt x="273" y="114"/>
                    <a:pt x="282" y="108"/>
                    <a:pt x="284" y="101"/>
                  </a:cubicBezTo>
                  <a:lnTo>
                    <a:pt x="440" y="113"/>
                  </a:lnTo>
                  <a:cubicBezTo>
                    <a:pt x="444" y="113"/>
                    <a:pt x="448" y="112"/>
                    <a:pt x="452" y="108"/>
                  </a:cubicBezTo>
                  <a:cubicBezTo>
                    <a:pt x="455" y="105"/>
                    <a:pt x="458" y="100"/>
                    <a:pt x="458" y="95"/>
                  </a:cubicBezTo>
                  <a:lnTo>
                    <a:pt x="458" y="51"/>
                  </a:lnTo>
                  <a:cubicBezTo>
                    <a:pt x="457" y="46"/>
                    <a:pt x="455" y="41"/>
                    <a:pt x="452" y="38"/>
                  </a:cubicBezTo>
                  <a:cubicBezTo>
                    <a:pt x="448" y="34"/>
                    <a:pt x="444" y="32"/>
                    <a:pt x="439" y="3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17">
              <a:extLst>
                <a:ext uri="{FF2B5EF4-FFF2-40B4-BE49-F238E27FC236}">
                  <a16:creationId xmlns:a16="http://schemas.microsoft.com/office/drawing/2014/main" id="{A1ABD596-F5C0-744C-A819-A0262EF9099E}"/>
                </a:ext>
              </a:extLst>
            </p:cNvPr>
            <p:cNvSpPr>
              <a:spLocks noChangeArrowheads="1"/>
            </p:cNvSpPr>
            <p:nvPr/>
          </p:nvSpPr>
          <p:spPr bwMode="auto">
            <a:xfrm>
              <a:off x="4802188" y="4662488"/>
              <a:ext cx="107950" cy="160337"/>
            </a:xfrm>
            <a:custGeom>
              <a:avLst/>
              <a:gdLst>
                <a:gd name="T0" fmla="*/ 247 w 300"/>
                <a:gd name="T1" fmla="*/ 248 h 446"/>
                <a:gd name="T2" fmla="*/ 228 w 300"/>
                <a:gd name="T3" fmla="*/ 176 h 446"/>
                <a:gd name="T4" fmla="*/ 269 w 300"/>
                <a:gd name="T5" fmla="*/ 284 h 446"/>
                <a:gd name="T6" fmla="*/ 149 w 300"/>
                <a:gd name="T7" fmla="*/ 414 h 446"/>
                <a:gd name="T8" fmla="*/ 247 w 300"/>
                <a:gd name="T9" fmla="*/ 248 h 446"/>
                <a:gd name="T10" fmla="*/ 0 w 300"/>
                <a:gd name="T11" fmla="*/ 284 h 446"/>
                <a:gd name="T12" fmla="*/ 150 w 300"/>
                <a:gd name="T13" fmla="*/ 445 h 446"/>
                <a:gd name="T14" fmla="*/ 299 w 300"/>
                <a:gd name="T15" fmla="*/ 284 h 446"/>
                <a:gd name="T16" fmla="*/ 150 w 300"/>
                <a:gd name="T17" fmla="*/ 0 h 446"/>
                <a:gd name="T18" fmla="*/ 0 w 300"/>
                <a:gd name="T19" fmla="*/ 284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0" h="446">
                  <a:moveTo>
                    <a:pt x="247" y="248"/>
                  </a:moveTo>
                  <a:cubicBezTo>
                    <a:pt x="247" y="229"/>
                    <a:pt x="240" y="204"/>
                    <a:pt x="228" y="176"/>
                  </a:cubicBezTo>
                  <a:cubicBezTo>
                    <a:pt x="252" y="219"/>
                    <a:pt x="269" y="259"/>
                    <a:pt x="269" y="284"/>
                  </a:cubicBezTo>
                  <a:cubicBezTo>
                    <a:pt x="269" y="355"/>
                    <a:pt x="215" y="414"/>
                    <a:pt x="149" y="414"/>
                  </a:cubicBezTo>
                  <a:lnTo>
                    <a:pt x="247" y="248"/>
                  </a:lnTo>
                  <a:close/>
                  <a:moveTo>
                    <a:pt x="0" y="284"/>
                  </a:moveTo>
                  <a:cubicBezTo>
                    <a:pt x="0" y="373"/>
                    <a:pt x="67" y="445"/>
                    <a:pt x="150" y="445"/>
                  </a:cubicBezTo>
                  <a:cubicBezTo>
                    <a:pt x="232" y="445"/>
                    <a:pt x="299" y="373"/>
                    <a:pt x="299" y="284"/>
                  </a:cubicBezTo>
                  <a:cubicBezTo>
                    <a:pt x="299" y="195"/>
                    <a:pt x="150" y="0"/>
                    <a:pt x="150" y="0"/>
                  </a:cubicBezTo>
                  <a:cubicBezTo>
                    <a:pt x="150" y="0"/>
                    <a:pt x="0" y="195"/>
                    <a:pt x="0" y="284"/>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80" name="Group 79">
            <a:extLst>
              <a:ext uri="{FF2B5EF4-FFF2-40B4-BE49-F238E27FC236}">
                <a16:creationId xmlns:a16="http://schemas.microsoft.com/office/drawing/2014/main" id="{556D65D1-CD1F-274C-842E-1E3CDCF0C18C}"/>
              </a:ext>
            </a:extLst>
          </p:cNvPr>
          <p:cNvGrpSpPr/>
          <p:nvPr/>
        </p:nvGrpSpPr>
        <p:grpSpPr>
          <a:xfrm>
            <a:off x="5360430" y="1646662"/>
            <a:ext cx="406400" cy="396875"/>
            <a:chOff x="4619625" y="2663825"/>
            <a:chExt cx="406400" cy="396875"/>
          </a:xfrm>
          <a:solidFill>
            <a:srgbClr val="B781A8"/>
          </a:solidFill>
        </p:grpSpPr>
        <p:sp>
          <p:nvSpPr>
            <p:cNvPr id="81" name="Freeform 33">
              <a:extLst>
                <a:ext uri="{FF2B5EF4-FFF2-40B4-BE49-F238E27FC236}">
                  <a16:creationId xmlns:a16="http://schemas.microsoft.com/office/drawing/2014/main" id="{5DDED84D-21FE-2D4A-8D1A-E15F3B3AE756}"/>
                </a:ext>
              </a:extLst>
            </p:cNvPr>
            <p:cNvSpPr>
              <a:spLocks noChangeArrowheads="1"/>
            </p:cNvSpPr>
            <p:nvPr/>
          </p:nvSpPr>
          <p:spPr bwMode="auto">
            <a:xfrm>
              <a:off x="4638675" y="2878138"/>
              <a:ext cx="107950" cy="85725"/>
            </a:xfrm>
            <a:custGeom>
              <a:avLst/>
              <a:gdLst>
                <a:gd name="T0" fmla="*/ 118 w 300"/>
                <a:gd name="T1" fmla="*/ 101 h 240"/>
                <a:gd name="T2" fmla="*/ 142 w 300"/>
                <a:gd name="T3" fmla="*/ 104 h 240"/>
                <a:gd name="T4" fmla="*/ 139 w 300"/>
                <a:gd name="T5" fmla="*/ 127 h 240"/>
                <a:gd name="T6" fmla="*/ 115 w 300"/>
                <a:gd name="T7" fmla="*/ 124 h 240"/>
                <a:gd name="T8" fmla="*/ 115 w 300"/>
                <a:gd name="T9" fmla="*/ 64 h 240"/>
                <a:gd name="T10" fmla="*/ 139 w 300"/>
                <a:gd name="T11" fmla="*/ 61 h 240"/>
                <a:gd name="T12" fmla="*/ 142 w 300"/>
                <a:gd name="T13" fmla="*/ 84 h 240"/>
                <a:gd name="T14" fmla="*/ 118 w 300"/>
                <a:gd name="T15" fmla="*/ 87 h 240"/>
                <a:gd name="T16" fmla="*/ 115 w 300"/>
                <a:gd name="T17" fmla="*/ 64 h 240"/>
                <a:gd name="T18" fmla="*/ 159 w 300"/>
                <a:gd name="T19" fmla="*/ 101 h 240"/>
                <a:gd name="T20" fmla="*/ 183 w 300"/>
                <a:gd name="T21" fmla="*/ 104 h 240"/>
                <a:gd name="T22" fmla="*/ 180 w 300"/>
                <a:gd name="T23" fmla="*/ 127 h 240"/>
                <a:gd name="T24" fmla="*/ 156 w 300"/>
                <a:gd name="T25" fmla="*/ 124 h 240"/>
                <a:gd name="T26" fmla="*/ 156 w 300"/>
                <a:gd name="T27" fmla="*/ 64 h 240"/>
                <a:gd name="T28" fmla="*/ 180 w 300"/>
                <a:gd name="T29" fmla="*/ 61 h 240"/>
                <a:gd name="T30" fmla="*/ 183 w 300"/>
                <a:gd name="T31" fmla="*/ 84 h 240"/>
                <a:gd name="T32" fmla="*/ 159 w 300"/>
                <a:gd name="T33" fmla="*/ 87 h 240"/>
                <a:gd name="T34" fmla="*/ 156 w 300"/>
                <a:gd name="T35" fmla="*/ 64 h 240"/>
                <a:gd name="T36" fmla="*/ 112 w 300"/>
                <a:gd name="T37" fmla="*/ 216 h 240"/>
                <a:gd name="T38" fmla="*/ 173 w 300"/>
                <a:gd name="T39" fmla="*/ 239 h 240"/>
                <a:gd name="T40" fmla="*/ 235 w 300"/>
                <a:gd name="T41" fmla="*/ 216 h 240"/>
                <a:gd name="T42" fmla="*/ 271 w 300"/>
                <a:gd name="T43" fmla="*/ 102 h 240"/>
                <a:gd name="T44" fmla="*/ 288 w 300"/>
                <a:gd name="T45" fmla="*/ 102 h 240"/>
                <a:gd name="T46" fmla="*/ 289 w 300"/>
                <a:gd name="T47" fmla="*/ 102 h 240"/>
                <a:gd name="T48" fmla="*/ 290 w 300"/>
                <a:gd name="T49" fmla="*/ 102 h 240"/>
                <a:gd name="T50" fmla="*/ 295 w 300"/>
                <a:gd name="T51" fmla="*/ 100 h 240"/>
                <a:gd name="T52" fmla="*/ 298 w 300"/>
                <a:gd name="T53" fmla="*/ 90 h 240"/>
                <a:gd name="T54" fmla="*/ 155 w 300"/>
                <a:gd name="T55" fmla="*/ 1 h 240"/>
                <a:gd name="T56" fmla="*/ 153 w 300"/>
                <a:gd name="T57" fmla="*/ 0 h 240"/>
                <a:gd name="T58" fmla="*/ 152 w 300"/>
                <a:gd name="T59" fmla="*/ 0 h 240"/>
                <a:gd name="T60" fmla="*/ 150 w 300"/>
                <a:gd name="T61" fmla="*/ 0 h 240"/>
                <a:gd name="T62" fmla="*/ 150 w 300"/>
                <a:gd name="T63" fmla="*/ 0 h 240"/>
                <a:gd name="T64" fmla="*/ 148 w 300"/>
                <a:gd name="T65" fmla="*/ 0 h 240"/>
                <a:gd name="T66" fmla="*/ 148 w 300"/>
                <a:gd name="T67" fmla="*/ 0 h 240"/>
                <a:gd name="T68" fmla="*/ 146 w 300"/>
                <a:gd name="T69" fmla="*/ 0 h 240"/>
                <a:gd name="T70" fmla="*/ 145 w 300"/>
                <a:gd name="T71" fmla="*/ 0 h 240"/>
                <a:gd name="T72" fmla="*/ 143 w 300"/>
                <a:gd name="T73" fmla="*/ 1 h 240"/>
                <a:gd name="T74" fmla="*/ 0 w 300"/>
                <a:gd name="T75" fmla="*/ 90 h 240"/>
                <a:gd name="T76" fmla="*/ 4 w 300"/>
                <a:gd name="T77" fmla="*/ 100 h 240"/>
                <a:gd name="T78" fmla="*/ 8 w 300"/>
                <a:gd name="T79" fmla="*/ 102 h 240"/>
                <a:gd name="T80" fmla="*/ 9 w 300"/>
                <a:gd name="T81" fmla="*/ 102 h 240"/>
                <a:gd name="T82" fmla="*/ 10 w 300"/>
                <a:gd name="T83" fmla="*/ 102 h 240"/>
                <a:gd name="T84" fmla="*/ 27 w 300"/>
                <a:gd name="T85" fmla="*/ 102 h 240"/>
                <a:gd name="T86" fmla="*/ 36 w 300"/>
                <a:gd name="T87" fmla="*/ 233 h 240"/>
                <a:gd name="T88" fmla="*/ 64 w 300"/>
                <a:gd name="T89" fmla="*/ 23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0" h="240">
                  <a:moveTo>
                    <a:pt x="115" y="104"/>
                  </a:moveTo>
                  <a:cubicBezTo>
                    <a:pt x="115" y="102"/>
                    <a:pt x="117" y="101"/>
                    <a:pt x="118" y="101"/>
                  </a:cubicBezTo>
                  <a:lnTo>
                    <a:pt x="139" y="101"/>
                  </a:lnTo>
                  <a:cubicBezTo>
                    <a:pt x="141" y="101"/>
                    <a:pt x="142" y="102"/>
                    <a:pt x="142" y="104"/>
                  </a:cubicBezTo>
                  <a:lnTo>
                    <a:pt x="142" y="124"/>
                  </a:lnTo>
                  <a:cubicBezTo>
                    <a:pt x="142" y="126"/>
                    <a:pt x="141" y="127"/>
                    <a:pt x="139" y="127"/>
                  </a:cubicBezTo>
                  <a:lnTo>
                    <a:pt x="118" y="127"/>
                  </a:lnTo>
                  <a:cubicBezTo>
                    <a:pt x="117" y="127"/>
                    <a:pt x="115" y="126"/>
                    <a:pt x="115" y="124"/>
                  </a:cubicBezTo>
                  <a:lnTo>
                    <a:pt x="115" y="104"/>
                  </a:lnTo>
                  <a:close/>
                  <a:moveTo>
                    <a:pt x="115" y="64"/>
                  </a:moveTo>
                  <a:cubicBezTo>
                    <a:pt x="115" y="62"/>
                    <a:pt x="117" y="61"/>
                    <a:pt x="118" y="61"/>
                  </a:cubicBezTo>
                  <a:lnTo>
                    <a:pt x="139" y="61"/>
                  </a:lnTo>
                  <a:cubicBezTo>
                    <a:pt x="141" y="61"/>
                    <a:pt x="142" y="62"/>
                    <a:pt x="142" y="64"/>
                  </a:cubicBezTo>
                  <a:lnTo>
                    <a:pt x="142" y="84"/>
                  </a:lnTo>
                  <a:cubicBezTo>
                    <a:pt x="142" y="86"/>
                    <a:pt x="141" y="87"/>
                    <a:pt x="139" y="87"/>
                  </a:cubicBezTo>
                  <a:lnTo>
                    <a:pt x="118" y="87"/>
                  </a:lnTo>
                  <a:cubicBezTo>
                    <a:pt x="117" y="87"/>
                    <a:pt x="115" y="86"/>
                    <a:pt x="115" y="84"/>
                  </a:cubicBezTo>
                  <a:lnTo>
                    <a:pt x="115" y="64"/>
                  </a:lnTo>
                  <a:close/>
                  <a:moveTo>
                    <a:pt x="156" y="104"/>
                  </a:moveTo>
                  <a:cubicBezTo>
                    <a:pt x="156" y="102"/>
                    <a:pt x="157" y="101"/>
                    <a:pt x="159" y="101"/>
                  </a:cubicBezTo>
                  <a:lnTo>
                    <a:pt x="180" y="101"/>
                  </a:lnTo>
                  <a:cubicBezTo>
                    <a:pt x="182" y="101"/>
                    <a:pt x="183" y="102"/>
                    <a:pt x="183" y="104"/>
                  </a:cubicBezTo>
                  <a:lnTo>
                    <a:pt x="183" y="124"/>
                  </a:lnTo>
                  <a:cubicBezTo>
                    <a:pt x="183" y="126"/>
                    <a:pt x="182" y="127"/>
                    <a:pt x="180" y="127"/>
                  </a:cubicBezTo>
                  <a:lnTo>
                    <a:pt x="159" y="127"/>
                  </a:lnTo>
                  <a:cubicBezTo>
                    <a:pt x="157" y="127"/>
                    <a:pt x="156" y="126"/>
                    <a:pt x="156" y="124"/>
                  </a:cubicBezTo>
                  <a:lnTo>
                    <a:pt x="156" y="104"/>
                  </a:lnTo>
                  <a:close/>
                  <a:moveTo>
                    <a:pt x="156" y="64"/>
                  </a:moveTo>
                  <a:cubicBezTo>
                    <a:pt x="156" y="62"/>
                    <a:pt x="157" y="61"/>
                    <a:pt x="159" y="61"/>
                  </a:cubicBezTo>
                  <a:lnTo>
                    <a:pt x="180" y="61"/>
                  </a:lnTo>
                  <a:cubicBezTo>
                    <a:pt x="182" y="61"/>
                    <a:pt x="183" y="62"/>
                    <a:pt x="183" y="64"/>
                  </a:cubicBezTo>
                  <a:lnTo>
                    <a:pt x="183" y="84"/>
                  </a:lnTo>
                  <a:cubicBezTo>
                    <a:pt x="183" y="86"/>
                    <a:pt x="182" y="87"/>
                    <a:pt x="180" y="87"/>
                  </a:cubicBezTo>
                  <a:lnTo>
                    <a:pt x="159" y="87"/>
                  </a:lnTo>
                  <a:cubicBezTo>
                    <a:pt x="157" y="87"/>
                    <a:pt x="156" y="86"/>
                    <a:pt x="156" y="84"/>
                  </a:cubicBezTo>
                  <a:lnTo>
                    <a:pt x="156" y="64"/>
                  </a:lnTo>
                  <a:close/>
                  <a:moveTo>
                    <a:pt x="64" y="233"/>
                  </a:moveTo>
                  <a:cubicBezTo>
                    <a:pt x="73" y="226"/>
                    <a:pt x="87" y="216"/>
                    <a:pt x="112" y="216"/>
                  </a:cubicBezTo>
                  <a:cubicBezTo>
                    <a:pt x="137" y="216"/>
                    <a:pt x="150" y="226"/>
                    <a:pt x="160" y="233"/>
                  </a:cubicBezTo>
                  <a:cubicBezTo>
                    <a:pt x="166" y="238"/>
                    <a:pt x="168" y="239"/>
                    <a:pt x="173" y="239"/>
                  </a:cubicBezTo>
                  <a:cubicBezTo>
                    <a:pt x="179" y="239"/>
                    <a:pt x="181" y="238"/>
                    <a:pt x="187" y="233"/>
                  </a:cubicBezTo>
                  <a:cubicBezTo>
                    <a:pt x="196" y="226"/>
                    <a:pt x="210" y="216"/>
                    <a:pt x="235" y="216"/>
                  </a:cubicBezTo>
                  <a:cubicBezTo>
                    <a:pt x="251" y="216"/>
                    <a:pt x="262" y="220"/>
                    <a:pt x="271" y="225"/>
                  </a:cubicBezTo>
                  <a:lnTo>
                    <a:pt x="271" y="102"/>
                  </a:lnTo>
                  <a:lnTo>
                    <a:pt x="287" y="102"/>
                  </a:lnTo>
                  <a:lnTo>
                    <a:pt x="288" y="102"/>
                  </a:lnTo>
                  <a:lnTo>
                    <a:pt x="289" y="102"/>
                  </a:lnTo>
                  <a:lnTo>
                    <a:pt x="289" y="102"/>
                  </a:lnTo>
                  <a:lnTo>
                    <a:pt x="290" y="102"/>
                  </a:lnTo>
                  <a:lnTo>
                    <a:pt x="290" y="102"/>
                  </a:lnTo>
                  <a:lnTo>
                    <a:pt x="290" y="102"/>
                  </a:lnTo>
                  <a:cubicBezTo>
                    <a:pt x="292" y="102"/>
                    <a:pt x="293" y="101"/>
                    <a:pt x="295" y="100"/>
                  </a:cubicBezTo>
                  <a:lnTo>
                    <a:pt x="297" y="98"/>
                  </a:lnTo>
                  <a:cubicBezTo>
                    <a:pt x="298" y="96"/>
                    <a:pt x="299" y="93"/>
                    <a:pt x="298" y="90"/>
                  </a:cubicBezTo>
                  <a:cubicBezTo>
                    <a:pt x="297" y="87"/>
                    <a:pt x="295" y="85"/>
                    <a:pt x="293" y="83"/>
                  </a:cubicBezTo>
                  <a:lnTo>
                    <a:pt x="155" y="1"/>
                  </a:lnTo>
                  <a:lnTo>
                    <a:pt x="155" y="1"/>
                  </a:lnTo>
                  <a:lnTo>
                    <a:pt x="153" y="0"/>
                  </a:lnTo>
                  <a:lnTo>
                    <a:pt x="152" y="0"/>
                  </a:lnTo>
                  <a:lnTo>
                    <a:pt x="152" y="0"/>
                  </a:lnTo>
                  <a:lnTo>
                    <a:pt x="151" y="0"/>
                  </a:lnTo>
                  <a:lnTo>
                    <a:pt x="150" y="0"/>
                  </a:lnTo>
                  <a:lnTo>
                    <a:pt x="150" y="0"/>
                  </a:lnTo>
                  <a:lnTo>
                    <a:pt x="150" y="0"/>
                  </a:lnTo>
                  <a:lnTo>
                    <a:pt x="149" y="0"/>
                  </a:lnTo>
                  <a:lnTo>
                    <a:pt x="148" y="0"/>
                  </a:lnTo>
                  <a:lnTo>
                    <a:pt x="148" y="0"/>
                  </a:lnTo>
                  <a:lnTo>
                    <a:pt x="148" y="0"/>
                  </a:lnTo>
                  <a:lnTo>
                    <a:pt x="147" y="0"/>
                  </a:lnTo>
                  <a:lnTo>
                    <a:pt x="146" y="0"/>
                  </a:lnTo>
                  <a:lnTo>
                    <a:pt x="146" y="0"/>
                  </a:lnTo>
                  <a:lnTo>
                    <a:pt x="145" y="0"/>
                  </a:lnTo>
                  <a:lnTo>
                    <a:pt x="143" y="1"/>
                  </a:lnTo>
                  <a:lnTo>
                    <a:pt x="143" y="1"/>
                  </a:lnTo>
                  <a:lnTo>
                    <a:pt x="5" y="83"/>
                  </a:lnTo>
                  <a:cubicBezTo>
                    <a:pt x="3" y="85"/>
                    <a:pt x="1" y="87"/>
                    <a:pt x="0" y="90"/>
                  </a:cubicBezTo>
                  <a:cubicBezTo>
                    <a:pt x="0" y="93"/>
                    <a:pt x="0" y="96"/>
                    <a:pt x="2" y="98"/>
                  </a:cubicBezTo>
                  <a:cubicBezTo>
                    <a:pt x="2" y="99"/>
                    <a:pt x="3" y="99"/>
                    <a:pt x="4" y="100"/>
                  </a:cubicBezTo>
                  <a:cubicBezTo>
                    <a:pt x="5" y="101"/>
                    <a:pt x="6" y="102"/>
                    <a:pt x="8" y="102"/>
                  </a:cubicBezTo>
                  <a:lnTo>
                    <a:pt x="8" y="102"/>
                  </a:lnTo>
                  <a:lnTo>
                    <a:pt x="9" y="102"/>
                  </a:lnTo>
                  <a:lnTo>
                    <a:pt x="9" y="102"/>
                  </a:lnTo>
                  <a:lnTo>
                    <a:pt x="10" y="102"/>
                  </a:lnTo>
                  <a:lnTo>
                    <a:pt x="10" y="102"/>
                  </a:lnTo>
                  <a:lnTo>
                    <a:pt x="12" y="102"/>
                  </a:lnTo>
                  <a:lnTo>
                    <a:pt x="27" y="102"/>
                  </a:lnTo>
                  <a:lnTo>
                    <a:pt x="27" y="226"/>
                  </a:lnTo>
                  <a:cubicBezTo>
                    <a:pt x="30" y="228"/>
                    <a:pt x="34" y="231"/>
                    <a:pt x="36" y="233"/>
                  </a:cubicBezTo>
                  <a:cubicBezTo>
                    <a:pt x="43" y="238"/>
                    <a:pt x="44" y="239"/>
                    <a:pt x="50" y="239"/>
                  </a:cubicBezTo>
                  <a:cubicBezTo>
                    <a:pt x="56" y="239"/>
                    <a:pt x="58" y="238"/>
                    <a:pt x="64" y="233"/>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34">
              <a:extLst>
                <a:ext uri="{FF2B5EF4-FFF2-40B4-BE49-F238E27FC236}">
                  <a16:creationId xmlns:a16="http://schemas.microsoft.com/office/drawing/2014/main" id="{6FE3EFF3-8B5E-7240-B56B-C1FBB59B0AD0}"/>
                </a:ext>
              </a:extLst>
            </p:cNvPr>
            <p:cNvSpPr>
              <a:spLocks noChangeArrowheads="1"/>
            </p:cNvSpPr>
            <p:nvPr/>
          </p:nvSpPr>
          <p:spPr bwMode="auto">
            <a:xfrm>
              <a:off x="4754563" y="2663825"/>
              <a:ext cx="141287" cy="303213"/>
            </a:xfrm>
            <a:custGeom>
              <a:avLst/>
              <a:gdLst>
                <a:gd name="T0" fmla="*/ 108 w 391"/>
                <a:gd name="T1" fmla="*/ 621 h 844"/>
                <a:gd name="T2" fmla="*/ 108 w 391"/>
                <a:gd name="T3" fmla="*/ 681 h 844"/>
                <a:gd name="T4" fmla="*/ 53 w 391"/>
                <a:gd name="T5" fmla="*/ 629 h 844"/>
                <a:gd name="T6" fmla="*/ 108 w 391"/>
                <a:gd name="T7" fmla="*/ 517 h 844"/>
                <a:gd name="T8" fmla="*/ 108 w 391"/>
                <a:gd name="T9" fmla="*/ 576 h 844"/>
                <a:gd name="T10" fmla="*/ 53 w 391"/>
                <a:gd name="T11" fmla="*/ 525 h 844"/>
                <a:gd name="T12" fmla="*/ 108 w 391"/>
                <a:gd name="T13" fmla="*/ 412 h 844"/>
                <a:gd name="T14" fmla="*/ 108 w 391"/>
                <a:gd name="T15" fmla="*/ 472 h 844"/>
                <a:gd name="T16" fmla="*/ 53 w 391"/>
                <a:gd name="T17" fmla="*/ 420 h 844"/>
                <a:gd name="T18" fmla="*/ 108 w 391"/>
                <a:gd name="T19" fmla="*/ 308 h 844"/>
                <a:gd name="T20" fmla="*/ 108 w 391"/>
                <a:gd name="T21" fmla="*/ 368 h 844"/>
                <a:gd name="T22" fmla="*/ 53 w 391"/>
                <a:gd name="T23" fmla="*/ 316 h 844"/>
                <a:gd name="T24" fmla="*/ 108 w 391"/>
                <a:gd name="T25" fmla="*/ 204 h 844"/>
                <a:gd name="T26" fmla="*/ 108 w 391"/>
                <a:gd name="T27" fmla="*/ 264 h 844"/>
                <a:gd name="T28" fmla="*/ 53 w 391"/>
                <a:gd name="T29" fmla="*/ 212 h 844"/>
                <a:gd name="T30" fmla="*/ 217 w 391"/>
                <a:gd name="T31" fmla="*/ 621 h 844"/>
                <a:gd name="T32" fmla="*/ 217 w 391"/>
                <a:gd name="T33" fmla="*/ 681 h 844"/>
                <a:gd name="T34" fmla="*/ 163 w 391"/>
                <a:gd name="T35" fmla="*/ 629 h 844"/>
                <a:gd name="T36" fmla="*/ 217 w 391"/>
                <a:gd name="T37" fmla="*/ 517 h 844"/>
                <a:gd name="T38" fmla="*/ 217 w 391"/>
                <a:gd name="T39" fmla="*/ 576 h 844"/>
                <a:gd name="T40" fmla="*/ 163 w 391"/>
                <a:gd name="T41" fmla="*/ 525 h 844"/>
                <a:gd name="T42" fmla="*/ 217 w 391"/>
                <a:gd name="T43" fmla="*/ 412 h 844"/>
                <a:gd name="T44" fmla="*/ 217 w 391"/>
                <a:gd name="T45" fmla="*/ 472 h 844"/>
                <a:gd name="T46" fmla="*/ 163 w 391"/>
                <a:gd name="T47" fmla="*/ 420 h 844"/>
                <a:gd name="T48" fmla="*/ 217 w 391"/>
                <a:gd name="T49" fmla="*/ 308 h 844"/>
                <a:gd name="T50" fmla="*/ 217 w 391"/>
                <a:gd name="T51" fmla="*/ 368 h 844"/>
                <a:gd name="T52" fmla="*/ 163 w 391"/>
                <a:gd name="T53" fmla="*/ 316 h 844"/>
                <a:gd name="T54" fmla="*/ 217 w 391"/>
                <a:gd name="T55" fmla="*/ 204 h 844"/>
                <a:gd name="T56" fmla="*/ 217 w 391"/>
                <a:gd name="T57" fmla="*/ 264 h 844"/>
                <a:gd name="T58" fmla="*/ 163 w 391"/>
                <a:gd name="T59" fmla="*/ 212 h 844"/>
                <a:gd name="T60" fmla="*/ 327 w 391"/>
                <a:gd name="T61" fmla="*/ 621 h 844"/>
                <a:gd name="T62" fmla="*/ 327 w 391"/>
                <a:gd name="T63" fmla="*/ 681 h 844"/>
                <a:gd name="T64" fmla="*/ 273 w 391"/>
                <a:gd name="T65" fmla="*/ 629 h 844"/>
                <a:gd name="T66" fmla="*/ 327 w 391"/>
                <a:gd name="T67" fmla="*/ 517 h 844"/>
                <a:gd name="T68" fmla="*/ 327 w 391"/>
                <a:gd name="T69" fmla="*/ 576 h 844"/>
                <a:gd name="T70" fmla="*/ 273 w 391"/>
                <a:gd name="T71" fmla="*/ 525 h 844"/>
                <a:gd name="T72" fmla="*/ 327 w 391"/>
                <a:gd name="T73" fmla="*/ 412 h 844"/>
                <a:gd name="T74" fmla="*/ 327 w 391"/>
                <a:gd name="T75" fmla="*/ 472 h 844"/>
                <a:gd name="T76" fmla="*/ 273 w 391"/>
                <a:gd name="T77" fmla="*/ 420 h 844"/>
                <a:gd name="T78" fmla="*/ 327 w 391"/>
                <a:gd name="T79" fmla="*/ 308 h 844"/>
                <a:gd name="T80" fmla="*/ 327 w 391"/>
                <a:gd name="T81" fmla="*/ 368 h 844"/>
                <a:gd name="T82" fmla="*/ 273 w 391"/>
                <a:gd name="T83" fmla="*/ 316 h 844"/>
                <a:gd name="T84" fmla="*/ 327 w 391"/>
                <a:gd name="T85" fmla="*/ 204 h 844"/>
                <a:gd name="T86" fmla="*/ 327 w 391"/>
                <a:gd name="T87" fmla="*/ 264 h 844"/>
                <a:gd name="T88" fmla="*/ 273 w 391"/>
                <a:gd name="T89" fmla="*/ 212 h 844"/>
                <a:gd name="T90" fmla="*/ 236 w 391"/>
                <a:gd name="T91" fmla="*/ 825 h 844"/>
                <a:gd name="T92" fmla="*/ 390 w 391"/>
                <a:gd name="T93" fmla="*/ 145 h 844"/>
                <a:gd name="T94" fmla="*/ 314 w 391"/>
                <a:gd name="T95" fmla="*/ 76 h 844"/>
                <a:gd name="T96" fmla="*/ 239 w 391"/>
                <a:gd name="T97" fmla="*/ 6 h 844"/>
                <a:gd name="T98" fmla="*/ 151 w 391"/>
                <a:gd name="T99" fmla="*/ 6 h 844"/>
                <a:gd name="T100" fmla="*/ 75 w 391"/>
                <a:gd name="T101" fmla="*/ 76 h 844"/>
                <a:gd name="T102" fmla="*/ 0 w 391"/>
                <a:gd name="T103" fmla="*/ 145 h 844"/>
                <a:gd name="T104" fmla="*/ 153 w 391"/>
                <a:gd name="T105" fmla="*/ 825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1" h="844">
                  <a:moveTo>
                    <a:pt x="53" y="629"/>
                  </a:moveTo>
                  <a:cubicBezTo>
                    <a:pt x="53" y="624"/>
                    <a:pt x="57" y="621"/>
                    <a:pt x="62" y="621"/>
                  </a:cubicBezTo>
                  <a:lnTo>
                    <a:pt x="108" y="621"/>
                  </a:lnTo>
                  <a:cubicBezTo>
                    <a:pt x="112" y="621"/>
                    <a:pt x="116" y="625"/>
                    <a:pt x="116" y="629"/>
                  </a:cubicBezTo>
                  <a:lnTo>
                    <a:pt x="116" y="673"/>
                  </a:lnTo>
                  <a:cubicBezTo>
                    <a:pt x="116" y="677"/>
                    <a:pt x="112" y="681"/>
                    <a:pt x="108" y="681"/>
                  </a:cubicBezTo>
                  <a:lnTo>
                    <a:pt x="62" y="681"/>
                  </a:lnTo>
                  <a:cubicBezTo>
                    <a:pt x="57" y="681"/>
                    <a:pt x="53" y="677"/>
                    <a:pt x="53" y="673"/>
                  </a:cubicBezTo>
                  <a:lnTo>
                    <a:pt x="53" y="629"/>
                  </a:lnTo>
                  <a:close/>
                  <a:moveTo>
                    <a:pt x="53" y="525"/>
                  </a:moveTo>
                  <a:cubicBezTo>
                    <a:pt x="53" y="520"/>
                    <a:pt x="57" y="517"/>
                    <a:pt x="62" y="517"/>
                  </a:cubicBezTo>
                  <a:lnTo>
                    <a:pt x="108" y="517"/>
                  </a:lnTo>
                  <a:cubicBezTo>
                    <a:pt x="112" y="517"/>
                    <a:pt x="116" y="521"/>
                    <a:pt x="116" y="525"/>
                  </a:cubicBezTo>
                  <a:lnTo>
                    <a:pt x="116" y="569"/>
                  </a:lnTo>
                  <a:cubicBezTo>
                    <a:pt x="116" y="573"/>
                    <a:pt x="112" y="576"/>
                    <a:pt x="108" y="576"/>
                  </a:cubicBezTo>
                  <a:lnTo>
                    <a:pt x="62" y="576"/>
                  </a:lnTo>
                  <a:cubicBezTo>
                    <a:pt x="57" y="576"/>
                    <a:pt x="53" y="573"/>
                    <a:pt x="53" y="569"/>
                  </a:cubicBezTo>
                  <a:lnTo>
                    <a:pt x="53" y="525"/>
                  </a:lnTo>
                  <a:close/>
                  <a:moveTo>
                    <a:pt x="53" y="420"/>
                  </a:moveTo>
                  <a:cubicBezTo>
                    <a:pt x="53" y="416"/>
                    <a:pt x="57" y="412"/>
                    <a:pt x="62" y="412"/>
                  </a:cubicBezTo>
                  <a:lnTo>
                    <a:pt x="108" y="412"/>
                  </a:lnTo>
                  <a:cubicBezTo>
                    <a:pt x="112" y="412"/>
                    <a:pt x="116" y="416"/>
                    <a:pt x="116" y="420"/>
                  </a:cubicBezTo>
                  <a:lnTo>
                    <a:pt x="116" y="464"/>
                  </a:lnTo>
                  <a:cubicBezTo>
                    <a:pt x="116" y="469"/>
                    <a:pt x="112" y="472"/>
                    <a:pt x="108" y="472"/>
                  </a:cubicBezTo>
                  <a:lnTo>
                    <a:pt x="62" y="472"/>
                  </a:lnTo>
                  <a:cubicBezTo>
                    <a:pt x="57" y="472"/>
                    <a:pt x="53" y="468"/>
                    <a:pt x="53" y="464"/>
                  </a:cubicBezTo>
                  <a:lnTo>
                    <a:pt x="53" y="420"/>
                  </a:lnTo>
                  <a:close/>
                  <a:moveTo>
                    <a:pt x="53" y="316"/>
                  </a:moveTo>
                  <a:cubicBezTo>
                    <a:pt x="53" y="312"/>
                    <a:pt x="57" y="308"/>
                    <a:pt x="62" y="308"/>
                  </a:cubicBezTo>
                  <a:lnTo>
                    <a:pt x="108" y="308"/>
                  </a:lnTo>
                  <a:cubicBezTo>
                    <a:pt x="112" y="308"/>
                    <a:pt x="116" y="312"/>
                    <a:pt x="116" y="316"/>
                  </a:cubicBezTo>
                  <a:lnTo>
                    <a:pt x="116" y="360"/>
                  </a:lnTo>
                  <a:cubicBezTo>
                    <a:pt x="116" y="364"/>
                    <a:pt x="112" y="368"/>
                    <a:pt x="108" y="368"/>
                  </a:cubicBezTo>
                  <a:lnTo>
                    <a:pt x="62" y="368"/>
                  </a:lnTo>
                  <a:cubicBezTo>
                    <a:pt x="57" y="368"/>
                    <a:pt x="53" y="364"/>
                    <a:pt x="53" y="360"/>
                  </a:cubicBezTo>
                  <a:lnTo>
                    <a:pt x="53" y="316"/>
                  </a:lnTo>
                  <a:close/>
                  <a:moveTo>
                    <a:pt x="53" y="212"/>
                  </a:moveTo>
                  <a:cubicBezTo>
                    <a:pt x="53" y="208"/>
                    <a:pt x="57" y="204"/>
                    <a:pt x="62" y="204"/>
                  </a:cubicBezTo>
                  <a:lnTo>
                    <a:pt x="108" y="204"/>
                  </a:lnTo>
                  <a:cubicBezTo>
                    <a:pt x="112" y="204"/>
                    <a:pt x="116" y="208"/>
                    <a:pt x="116" y="212"/>
                  </a:cubicBezTo>
                  <a:lnTo>
                    <a:pt x="116" y="256"/>
                  </a:lnTo>
                  <a:cubicBezTo>
                    <a:pt x="116" y="260"/>
                    <a:pt x="112" y="264"/>
                    <a:pt x="108" y="264"/>
                  </a:cubicBezTo>
                  <a:lnTo>
                    <a:pt x="62" y="264"/>
                  </a:lnTo>
                  <a:cubicBezTo>
                    <a:pt x="57" y="264"/>
                    <a:pt x="53" y="260"/>
                    <a:pt x="53" y="256"/>
                  </a:cubicBezTo>
                  <a:lnTo>
                    <a:pt x="53" y="212"/>
                  </a:lnTo>
                  <a:close/>
                  <a:moveTo>
                    <a:pt x="163" y="629"/>
                  </a:moveTo>
                  <a:cubicBezTo>
                    <a:pt x="163" y="624"/>
                    <a:pt x="166" y="621"/>
                    <a:pt x="171" y="621"/>
                  </a:cubicBezTo>
                  <a:lnTo>
                    <a:pt x="217" y="621"/>
                  </a:lnTo>
                  <a:cubicBezTo>
                    <a:pt x="222" y="621"/>
                    <a:pt x="226" y="625"/>
                    <a:pt x="226" y="629"/>
                  </a:cubicBezTo>
                  <a:lnTo>
                    <a:pt x="226" y="673"/>
                  </a:lnTo>
                  <a:cubicBezTo>
                    <a:pt x="226" y="677"/>
                    <a:pt x="222" y="681"/>
                    <a:pt x="217" y="681"/>
                  </a:cubicBezTo>
                  <a:lnTo>
                    <a:pt x="171" y="681"/>
                  </a:lnTo>
                  <a:cubicBezTo>
                    <a:pt x="167" y="681"/>
                    <a:pt x="163" y="677"/>
                    <a:pt x="163" y="673"/>
                  </a:cubicBezTo>
                  <a:lnTo>
                    <a:pt x="163" y="629"/>
                  </a:lnTo>
                  <a:close/>
                  <a:moveTo>
                    <a:pt x="163" y="525"/>
                  </a:moveTo>
                  <a:cubicBezTo>
                    <a:pt x="163" y="520"/>
                    <a:pt x="166" y="517"/>
                    <a:pt x="171" y="517"/>
                  </a:cubicBezTo>
                  <a:lnTo>
                    <a:pt x="217" y="517"/>
                  </a:lnTo>
                  <a:cubicBezTo>
                    <a:pt x="222" y="517"/>
                    <a:pt x="226" y="521"/>
                    <a:pt x="226" y="525"/>
                  </a:cubicBezTo>
                  <a:lnTo>
                    <a:pt x="226" y="569"/>
                  </a:lnTo>
                  <a:cubicBezTo>
                    <a:pt x="226" y="573"/>
                    <a:pt x="222" y="576"/>
                    <a:pt x="217" y="576"/>
                  </a:cubicBezTo>
                  <a:lnTo>
                    <a:pt x="171" y="576"/>
                  </a:lnTo>
                  <a:cubicBezTo>
                    <a:pt x="167" y="576"/>
                    <a:pt x="163" y="573"/>
                    <a:pt x="163" y="569"/>
                  </a:cubicBezTo>
                  <a:lnTo>
                    <a:pt x="163" y="525"/>
                  </a:lnTo>
                  <a:close/>
                  <a:moveTo>
                    <a:pt x="163" y="420"/>
                  </a:moveTo>
                  <a:cubicBezTo>
                    <a:pt x="163" y="416"/>
                    <a:pt x="166" y="412"/>
                    <a:pt x="171" y="412"/>
                  </a:cubicBezTo>
                  <a:lnTo>
                    <a:pt x="217" y="412"/>
                  </a:lnTo>
                  <a:cubicBezTo>
                    <a:pt x="222" y="412"/>
                    <a:pt x="226" y="416"/>
                    <a:pt x="226" y="420"/>
                  </a:cubicBezTo>
                  <a:lnTo>
                    <a:pt x="226" y="464"/>
                  </a:lnTo>
                  <a:cubicBezTo>
                    <a:pt x="226" y="469"/>
                    <a:pt x="222" y="472"/>
                    <a:pt x="217" y="472"/>
                  </a:cubicBezTo>
                  <a:lnTo>
                    <a:pt x="171" y="472"/>
                  </a:lnTo>
                  <a:cubicBezTo>
                    <a:pt x="167" y="472"/>
                    <a:pt x="163" y="468"/>
                    <a:pt x="163" y="464"/>
                  </a:cubicBezTo>
                  <a:lnTo>
                    <a:pt x="163" y="420"/>
                  </a:lnTo>
                  <a:close/>
                  <a:moveTo>
                    <a:pt x="163" y="316"/>
                  </a:moveTo>
                  <a:cubicBezTo>
                    <a:pt x="163" y="312"/>
                    <a:pt x="166" y="308"/>
                    <a:pt x="171" y="308"/>
                  </a:cubicBezTo>
                  <a:lnTo>
                    <a:pt x="217" y="308"/>
                  </a:lnTo>
                  <a:cubicBezTo>
                    <a:pt x="222" y="308"/>
                    <a:pt x="226" y="312"/>
                    <a:pt x="226" y="316"/>
                  </a:cubicBezTo>
                  <a:lnTo>
                    <a:pt x="226" y="360"/>
                  </a:lnTo>
                  <a:cubicBezTo>
                    <a:pt x="226" y="364"/>
                    <a:pt x="222" y="368"/>
                    <a:pt x="217" y="368"/>
                  </a:cubicBezTo>
                  <a:lnTo>
                    <a:pt x="171" y="368"/>
                  </a:lnTo>
                  <a:cubicBezTo>
                    <a:pt x="167" y="368"/>
                    <a:pt x="163" y="364"/>
                    <a:pt x="163" y="360"/>
                  </a:cubicBezTo>
                  <a:lnTo>
                    <a:pt x="163" y="316"/>
                  </a:lnTo>
                  <a:close/>
                  <a:moveTo>
                    <a:pt x="163" y="212"/>
                  </a:moveTo>
                  <a:cubicBezTo>
                    <a:pt x="163" y="208"/>
                    <a:pt x="166" y="204"/>
                    <a:pt x="171" y="204"/>
                  </a:cubicBezTo>
                  <a:lnTo>
                    <a:pt x="217" y="204"/>
                  </a:lnTo>
                  <a:cubicBezTo>
                    <a:pt x="222" y="204"/>
                    <a:pt x="226" y="208"/>
                    <a:pt x="226" y="212"/>
                  </a:cubicBezTo>
                  <a:lnTo>
                    <a:pt x="226" y="256"/>
                  </a:lnTo>
                  <a:cubicBezTo>
                    <a:pt x="226" y="260"/>
                    <a:pt x="222" y="264"/>
                    <a:pt x="217" y="264"/>
                  </a:cubicBezTo>
                  <a:lnTo>
                    <a:pt x="171" y="264"/>
                  </a:lnTo>
                  <a:cubicBezTo>
                    <a:pt x="167" y="264"/>
                    <a:pt x="163" y="260"/>
                    <a:pt x="163" y="256"/>
                  </a:cubicBezTo>
                  <a:lnTo>
                    <a:pt x="163" y="212"/>
                  </a:lnTo>
                  <a:close/>
                  <a:moveTo>
                    <a:pt x="273" y="629"/>
                  </a:moveTo>
                  <a:cubicBezTo>
                    <a:pt x="273" y="624"/>
                    <a:pt x="277" y="621"/>
                    <a:pt x="281" y="621"/>
                  </a:cubicBezTo>
                  <a:lnTo>
                    <a:pt x="327" y="621"/>
                  </a:lnTo>
                  <a:cubicBezTo>
                    <a:pt x="332" y="621"/>
                    <a:pt x="336" y="625"/>
                    <a:pt x="336" y="629"/>
                  </a:cubicBezTo>
                  <a:lnTo>
                    <a:pt x="336" y="673"/>
                  </a:lnTo>
                  <a:cubicBezTo>
                    <a:pt x="336" y="677"/>
                    <a:pt x="332" y="681"/>
                    <a:pt x="327" y="681"/>
                  </a:cubicBezTo>
                  <a:lnTo>
                    <a:pt x="281" y="681"/>
                  </a:lnTo>
                  <a:cubicBezTo>
                    <a:pt x="277" y="681"/>
                    <a:pt x="273" y="677"/>
                    <a:pt x="273" y="673"/>
                  </a:cubicBezTo>
                  <a:lnTo>
                    <a:pt x="273" y="629"/>
                  </a:lnTo>
                  <a:close/>
                  <a:moveTo>
                    <a:pt x="273" y="525"/>
                  </a:moveTo>
                  <a:cubicBezTo>
                    <a:pt x="273" y="520"/>
                    <a:pt x="277" y="517"/>
                    <a:pt x="281" y="517"/>
                  </a:cubicBezTo>
                  <a:lnTo>
                    <a:pt x="327" y="517"/>
                  </a:lnTo>
                  <a:cubicBezTo>
                    <a:pt x="332" y="517"/>
                    <a:pt x="336" y="521"/>
                    <a:pt x="336" y="525"/>
                  </a:cubicBezTo>
                  <a:lnTo>
                    <a:pt x="336" y="569"/>
                  </a:lnTo>
                  <a:cubicBezTo>
                    <a:pt x="336" y="573"/>
                    <a:pt x="332" y="576"/>
                    <a:pt x="327" y="576"/>
                  </a:cubicBezTo>
                  <a:lnTo>
                    <a:pt x="281" y="576"/>
                  </a:lnTo>
                  <a:cubicBezTo>
                    <a:pt x="277" y="576"/>
                    <a:pt x="273" y="573"/>
                    <a:pt x="273" y="569"/>
                  </a:cubicBezTo>
                  <a:lnTo>
                    <a:pt x="273" y="525"/>
                  </a:lnTo>
                  <a:close/>
                  <a:moveTo>
                    <a:pt x="273" y="420"/>
                  </a:moveTo>
                  <a:cubicBezTo>
                    <a:pt x="273" y="416"/>
                    <a:pt x="277" y="412"/>
                    <a:pt x="281" y="412"/>
                  </a:cubicBezTo>
                  <a:lnTo>
                    <a:pt x="327" y="412"/>
                  </a:lnTo>
                  <a:cubicBezTo>
                    <a:pt x="332" y="412"/>
                    <a:pt x="336" y="416"/>
                    <a:pt x="336" y="420"/>
                  </a:cubicBezTo>
                  <a:lnTo>
                    <a:pt x="336" y="464"/>
                  </a:lnTo>
                  <a:cubicBezTo>
                    <a:pt x="336" y="469"/>
                    <a:pt x="332" y="472"/>
                    <a:pt x="327" y="472"/>
                  </a:cubicBezTo>
                  <a:lnTo>
                    <a:pt x="281" y="472"/>
                  </a:lnTo>
                  <a:cubicBezTo>
                    <a:pt x="277" y="472"/>
                    <a:pt x="273" y="468"/>
                    <a:pt x="273" y="464"/>
                  </a:cubicBezTo>
                  <a:lnTo>
                    <a:pt x="273" y="420"/>
                  </a:lnTo>
                  <a:close/>
                  <a:moveTo>
                    <a:pt x="273" y="316"/>
                  </a:moveTo>
                  <a:cubicBezTo>
                    <a:pt x="273" y="312"/>
                    <a:pt x="277" y="308"/>
                    <a:pt x="281" y="308"/>
                  </a:cubicBezTo>
                  <a:lnTo>
                    <a:pt x="327" y="308"/>
                  </a:lnTo>
                  <a:cubicBezTo>
                    <a:pt x="332" y="308"/>
                    <a:pt x="336" y="312"/>
                    <a:pt x="336" y="316"/>
                  </a:cubicBezTo>
                  <a:lnTo>
                    <a:pt x="336" y="360"/>
                  </a:lnTo>
                  <a:cubicBezTo>
                    <a:pt x="336" y="364"/>
                    <a:pt x="332" y="368"/>
                    <a:pt x="327" y="368"/>
                  </a:cubicBezTo>
                  <a:lnTo>
                    <a:pt x="281" y="368"/>
                  </a:lnTo>
                  <a:cubicBezTo>
                    <a:pt x="277" y="368"/>
                    <a:pt x="273" y="364"/>
                    <a:pt x="273" y="360"/>
                  </a:cubicBezTo>
                  <a:lnTo>
                    <a:pt x="273" y="316"/>
                  </a:lnTo>
                  <a:close/>
                  <a:moveTo>
                    <a:pt x="273" y="212"/>
                  </a:moveTo>
                  <a:cubicBezTo>
                    <a:pt x="273" y="208"/>
                    <a:pt x="277" y="204"/>
                    <a:pt x="281" y="204"/>
                  </a:cubicBezTo>
                  <a:lnTo>
                    <a:pt x="327" y="204"/>
                  </a:lnTo>
                  <a:cubicBezTo>
                    <a:pt x="332" y="204"/>
                    <a:pt x="336" y="208"/>
                    <a:pt x="336" y="212"/>
                  </a:cubicBezTo>
                  <a:lnTo>
                    <a:pt x="336" y="256"/>
                  </a:lnTo>
                  <a:cubicBezTo>
                    <a:pt x="336" y="260"/>
                    <a:pt x="332" y="264"/>
                    <a:pt x="327" y="264"/>
                  </a:cubicBezTo>
                  <a:lnTo>
                    <a:pt x="281" y="264"/>
                  </a:lnTo>
                  <a:cubicBezTo>
                    <a:pt x="277" y="264"/>
                    <a:pt x="273" y="260"/>
                    <a:pt x="273" y="256"/>
                  </a:cubicBezTo>
                  <a:lnTo>
                    <a:pt x="273" y="212"/>
                  </a:lnTo>
                  <a:close/>
                  <a:moveTo>
                    <a:pt x="153" y="825"/>
                  </a:moveTo>
                  <a:cubicBezTo>
                    <a:pt x="172" y="839"/>
                    <a:pt x="176" y="843"/>
                    <a:pt x="194" y="843"/>
                  </a:cubicBezTo>
                  <a:cubicBezTo>
                    <a:pt x="211" y="843"/>
                    <a:pt x="217" y="840"/>
                    <a:pt x="236" y="825"/>
                  </a:cubicBezTo>
                  <a:cubicBezTo>
                    <a:pt x="264" y="804"/>
                    <a:pt x="306" y="772"/>
                    <a:pt x="383" y="772"/>
                  </a:cubicBezTo>
                  <a:lnTo>
                    <a:pt x="390" y="772"/>
                  </a:lnTo>
                  <a:lnTo>
                    <a:pt x="390" y="145"/>
                  </a:lnTo>
                  <a:cubicBezTo>
                    <a:pt x="390" y="142"/>
                    <a:pt x="387" y="139"/>
                    <a:pt x="384" y="139"/>
                  </a:cubicBezTo>
                  <a:lnTo>
                    <a:pt x="314" y="139"/>
                  </a:lnTo>
                  <a:lnTo>
                    <a:pt x="314" y="76"/>
                  </a:lnTo>
                  <a:cubicBezTo>
                    <a:pt x="314" y="73"/>
                    <a:pt x="312" y="70"/>
                    <a:pt x="308" y="70"/>
                  </a:cubicBezTo>
                  <a:lnTo>
                    <a:pt x="239" y="70"/>
                  </a:lnTo>
                  <a:lnTo>
                    <a:pt x="239" y="6"/>
                  </a:lnTo>
                  <a:cubicBezTo>
                    <a:pt x="239" y="3"/>
                    <a:pt x="236" y="0"/>
                    <a:pt x="233" y="0"/>
                  </a:cubicBezTo>
                  <a:lnTo>
                    <a:pt x="157" y="0"/>
                  </a:lnTo>
                  <a:cubicBezTo>
                    <a:pt x="154" y="0"/>
                    <a:pt x="151" y="3"/>
                    <a:pt x="151" y="6"/>
                  </a:cubicBezTo>
                  <a:lnTo>
                    <a:pt x="151" y="70"/>
                  </a:lnTo>
                  <a:lnTo>
                    <a:pt x="81" y="70"/>
                  </a:lnTo>
                  <a:cubicBezTo>
                    <a:pt x="78" y="70"/>
                    <a:pt x="75" y="73"/>
                    <a:pt x="75" y="76"/>
                  </a:cubicBezTo>
                  <a:lnTo>
                    <a:pt x="75" y="139"/>
                  </a:lnTo>
                  <a:lnTo>
                    <a:pt x="6" y="139"/>
                  </a:lnTo>
                  <a:cubicBezTo>
                    <a:pt x="2" y="139"/>
                    <a:pt x="0" y="142"/>
                    <a:pt x="0" y="145"/>
                  </a:cubicBezTo>
                  <a:lnTo>
                    <a:pt x="0" y="772"/>
                  </a:lnTo>
                  <a:cubicBezTo>
                    <a:pt x="1" y="773"/>
                    <a:pt x="4" y="772"/>
                    <a:pt x="6" y="772"/>
                  </a:cubicBezTo>
                  <a:cubicBezTo>
                    <a:pt x="82" y="772"/>
                    <a:pt x="125" y="804"/>
                    <a:pt x="153" y="825"/>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35">
              <a:extLst>
                <a:ext uri="{FF2B5EF4-FFF2-40B4-BE49-F238E27FC236}">
                  <a16:creationId xmlns:a16="http://schemas.microsoft.com/office/drawing/2014/main" id="{CBDD89D9-B7B4-6D4E-BC34-B8F091DA77C1}"/>
                </a:ext>
              </a:extLst>
            </p:cNvPr>
            <p:cNvSpPr>
              <a:spLocks noChangeArrowheads="1"/>
            </p:cNvSpPr>
            <p:nvPr/>
          </p:nvSpPr>
          <p:spPr bwMode="auto">
            <a:xfrm>
              <a:off x="4910138" y="2811463"/>
              <a:ext cx="92075" cy="155575"/>
            </a:xfrm>
            <a:custGeom>
              <a:avLst/>
              <a:gdLst>
                <a:gd name="T0" fmla="*/ 49 w 254"/>
                <a:gd name="T1" fmla="*/ 250 h 432"/>
                <a:gd name="T2" fmla="*/ 103 w 254"/>
                <a:gd name="T3" fmla="*/ 258 h 432"/>
                <a:gd name="T4" fmla="*/ 95 w 254"/>
                <a:gd name="T5" fmla="*/ 309 h 432"/>
                <a:gd name="T6" fmla="*/ 40 w 254"/>
                <a:gd name="T7" fmla="*/ 301 h 432"/>
                <a:gd name="T8" fmla="*/ 40 w 254"/>
                <a:gd name="T9" fmla="*/ 153 h 432"/>
                <a:gd name="T10" fmla="*/ 95 w 254"/>
                <a:gd name="T11" fmla="*/ 145 h 432"/>
                <a:gd name="T12" fmla="*/ 103 w 254"/>
                <a:gd name="T13" fmla="*/ 197 h 432"/>
                <a:gd name="T14" fmla="*/ 49 w 254"/>
                <a:gd name="T15" fmla="*/ 205 h 432"/>
                <a:gd name="T16" fmla="*/ 40 w 254"/>
                <a:gd name="T17" fmla="*/ 153 h 432"/>
                <a:gd name="T18" fmla="*/ 49 w 254"/>
                <a:gd name="T19" fmla="*/ 41 h 432"/>
                <a:gd name="T20" fmla="*/ 103 w 254"/>
                <a:gd name="T21" fmla="*/ 49 h 432"/>
                <a:gd name="T22" fmla="*/ 95 w 254"/>
                <a:gd name="T23" fmla="*/ 101 h 432"/>
                <a:gd name="T24" fmla="*/ 40 w 254"/>
                <a:gd name="T25" fmla="*/ 93 h 432"/>
                <a:gd name="T26" fmla="*/ 150 w 254"/>
                <a:gd name="T27" fmla="*/ 258 h 432"/>
                <a:gd name="T28" fmla="*/ 205 w 254"/>
                <a:gd name="T29" fmla="*/ 250 h 432"/>
                <a:gd name="T30" fmla="*/ 213 w 254"/>
                <a:gd name="T31" fmla="*/ 301 h 432"/>
                <a:gd name="T32" fmla="*/ 159 w 254"/>
                <a:gd name="T33" fmla="*/ 309 h 432"/>
                <a:gd name="T34" fmla="*/ 150 w 254"/>
                <a:gd name="T35" fmla="*/ 258 h 432"/>
                <a:gd name="T36" fmla="*/ 159 w 254"/>
                <a:gd name="T37" fmla="*/ 145 h 432"/>
                <a:gd name="T38" fmla="*/ 213 w 254"/>
                <a:gd name="T39" fmla="*/ 153 h 432"/>
                <a:gd name="T40" fmla="*/ 205 w 254"/>
                <a:gd name="T41" fmla="*/ 205 h 432"/>
                <a:gd name="T42" fmla="*/ 150 w 254"/>
                <a:gd name="T43" fmla="*/ 197 h 432"/>
                <a:gd name="T44" fmla="*/ 150 w 254"/>
                <a:gd name="T45" fmla="*/ 49 h 432"/>
                <a:gd name="T46" fmla="*/ 205 w 254"/>
                <a:gd name="T47" fmla="*/ 41 h 432"/>
                <a:gd name="T48" fmla="*/ 213 w 254"/>
                <a:gd name="T49" fmla="*/ 93 h 432"/>
                <a:gd name="T50" fmla="*/ 159 w 254"/>
                <a:gd name="T51" fmla="*/ 101 h 432"/>
                <a:gd name="T52" fmla="*/ 150 w 254"/>
                <a:gd name="T53" fmla="*/ 49 h 432"/>
                <a:gd name="T54" fmla="*/ 179 w 254"/>
                <a:gd name="T55" fmla="*/ 413 h 432"/>
                <a:gd name="T56" fmla="*/ 253 w 254"/>
                <a:gd name="T57" fmla="*/ 8 h 432"/>
                <a:gd name="T58" fmla="*/ 7 w 254"/>
                <a:gd name="T59" fmla="*/ 0 h 432"/>
                <a:gd name="T60" fmla="*/ 0 w 254"/>
                <a:gd name="T61" fmla="*/ 366 h 432"/>
                <a:gd name="T62" fmla="*/ 138 w 254"/>
                <a:gd name="T63" fmla="*/ 431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4" h="432">
                  <a:moveTo>
                    <a:pt x="40" y="258"/>
                  </a:moveTo>
                  <a:cubicBezTo>
                    <a:pt x="40" y="253"/>
                    <a:pt x="44" y="250"/>
                    <a:pt x="49" y="250"/>
                  </a:cubicBezTo>
                  <a:lnTo>
                    <a:pt x="95" y="250"/>
                  </a:lnTo>
                  <a:cubicBezTo>
                    <a:pt x="99" y="250"/>
                    <a:pt x="103" y="253"/>
                    <a:pt x="103" y="258"/>
                  </a:cubicBezTo>
                  <a:lnTo>
                    <a:pt x="103" y="301"/>
                  </a:lnTo>
                  <a:cubicBezTo>
                    <a:pt x="103" y="306"/>
                    <a:pt x="100" y="309"/>
                    <a:pt x="95" y="309"/>
                  </a:cubicBezTo>
                  <a:lnTo>
                    <a:pt x="49" y="309"/>
                  </a:lnTo>
                  <a:cubicBezTo>
                    <a:pt x="44" y="309"/>
                    <a:pt x="40" y="306"/>
                    <a:pt x="40" y="301"/>
                  </a:cubicBezTo>
                  <a:lnTo>
                    <a:pt x="40" y="258"/>
                  </a:lnTo>
                  <a:close/>
                  <a:moveTo>
                    <a:pt x="40" y="153"/>
                  </a:moveTo>
                  <a:cubicBezTo>
                    <a:pt x="40" y="149"/>
                    <a:pt x="44" y="145"/>
                    <a:pt x="49" y="145"/>
                  </a:cubicBezTo>
                  <a:lnTo>
                    <a:pt x="95" y="145"/>
                  </a:lnTo>
                  <a:cubicBezTo>
                    <a:pt x="99" y="145"/>
                    <a:pt x="103" y="149"/>
                    <a:pt x="103" y="153"/>
                  </a:cubicBezTo>
                  <a:lnTo>
                    <a:pt x="103" y="197"/>
                  </a:lnTo>
                  <a:cubicBezTo>
                    <a:pt x="103" y="201"/>
                    <a:pt x="100" y="205"/>
                    <a:pt x="95" y="205"/>
                  </a:cubicBezTo>
                  <a:lnTo>
                    <a:pt x="49" y="205"/>
                  </a:lnTo>
                  <a:cubicBezTo>
                    <a:pt x="44" y="205"/>
                    <a:pt x="40" y="201"/>
                    <a:pt x="40" y="197"/>
                  </a:cubicBezTo>
                  <a:lnTo>
                    <a:pt x="40" y="153"/>
                  </a:lnTo>
                  <a:close/>
                  <a:moveTo>
                    <a:pt x="40" y="49"/>
                  </a:moveTo>
                  <a:cubicBezTo>
                    <a:pt x="40" y="44"/>
                    <a:pt x="44" y="41"/>
                    <a:pt x="49" y="41"/>
                  </a:cubicBezTo>
                  <a:lnTo>
                    <a:pt x="95" y="41"/>
                  </a:lnTo>
                  <a:cubicBezTo>
                    <a:pt x="99" y="41"/>
                    <a:pt x="103" y="45"/>
                    <a:pt x="103" y="49"/>
                  </a:cubicBezTo>
                  <a:lnTo>
                    <a:pt x="103" y="93"/>
                  </a:lnTo>
                  <a:cubicBezTo>
                    <a:pt x="103" y="97"/>
                    <a:pt x="100" y="101"/>
                    <a:pt x="95" y="101"/>
                  </a:cubicBezTo>
                  <a:lnTo>
                    <a:pt x="49" y="101"/>
                  </a:lnTo>
                  <a:cubicBezTo>
                    <a:pt x="44" y="101"/>
                    <a:pt x="40" y="97"/>
                    <a:pt x="40" y="93"/>
                  </a:cubicBezTo>
                  <a:lnTo>
                    <a:pt x="40" y="49"/>
                  </a:lnTo>
                  <a:close/>
                  <a:moveTo>
                    <a:pt x="150" y="258"/>
                  </a:moveTo>
                  <a:cubicBezTo>
                    <a:pt x="150" y="253"/>
                    <a:pt x="154" y="250"/>
                    <a:pt x="159" y="250"/>
                  </a:cubicBezTo>
                  <a:lnTo>
                    <a:pt x="205" y="250"/>
                  </a:lnTo>
                  <a:cubicBezTo>
                    <a:pt x="209" y="250"/>
                    <a:pt x="213" y="253"/>
                    <a:pt x="213" y="258"/>
                  </a:cubicBezTo>
                  <a:lnTo>
                    <a:pt x="213" y="301"/>
                  </a:lnTo>
                  <a:cubicBezTo>
                    <a:pt x="213" y="306"/>
                    <a:pt x="210" y="309"/>
                    <a:pt x="205" y="309"/>
                  </a:cubicBezTo>
                  <a:lnTo>
                    <a:pt x="159" y="309"/>
                  </a:lnTo>
                  <a:cubicBezTo>
                    <a:pt x="154" y="309"/>
                    <a:pt x="150" y="306"/>
                    <a:pt x="150" y="301"/>
                  </a:cubicBezTo>
                  <a:lnTo>
                    <a:pt x="150" y="258"/>
                  </a:lnTo>
                  <a:close/>
                  <a:moveTo>
                    <a:pt x="150" y="153"/>
                  </a:moveTo>
                  <a:cubicBezTo>
                    <a:pt x="150" y="149"/>
                    <a:pt x="154" y="145"/>
                    <a:pt x="159" y="145"/>
                  </a:cubicBezTo>
                  <a:lnTo>
                    <a:pt x="205" y="145"/>
                  </a:lnTo>
                  <a:cubicBezTo>
                    <a:pt x="209" y="145"/>
                    <a:pt x="213" y="149"/>
                    <a:pt x="213" y="153"/>
                  </a:cubicBezTo>
                  <a:lnTo>
                    <a:pt x="213" y="197"/>
                  </a:lnTo>
                  <a:cubicBezTo>
                    <a:pt x="213" y="201"/>
                    <a:pt x="210" y="205"/>
                    <a:pt x="205" y="205"/>
                  </a:cubicBezTo>
                  <a:lnTo>
                    <a:pt x="159" y="205"/>
                  </a:lnTo>
                  <a:cubicBezTo>
                    <a:pt x="154" y="205"/>
                    <a:pt x="150" y="201"/>
                    <a:pt x="150" y="197"/>
                  </a:cubicBezTo>
                  <a:lnTo>
                    <a:pt x="150" y="153"/>
                  </a:lnTo>
                  <a:close/>
                  <a:moveTo>
                    <a:pt x="150" y="49"/>
                  </a:moveTo>
                  <a:cubicBezTo>
                    <a:pt x="150" y="44"/>
                    <a:pt x="154" y="41"/>
                    <a:pt x="159" y="41"/>
                  </a:cubicBezTo>
                  <a:lnTo>
                    <a:pt x="205" y="41"/>
                  </a:lnTo>
                  <a:cubicBezTo>
                    <a:pt x="209" y="41"/>
                    <a:pt x="213" y="45"/>
                    <a:pt x="213" y="49"/>
                  </a:cubicBezTo>
                  <a:lnTo>
                    <a:pt x="213" y="93"/>
                  </a:lnTo>
                  <a:cubicBezTo>
                    <a:pt x="213" y="97"/>
                    <a:pt x="210" y="101"/>
                    <a:pt x="205" y="101"/>
                  </a:cubicBezTo>
                  <a:lnTo>
                    <a:pt x="159" y="101"/>
                  </a:lnTo>
                  <a:cubicBezTo>
                    <a:pt x="154" y="101"/>
                    <a:pt x="150" y="97"/>
                    <a:pt x="150" y="93"/>
                  </a:cubicBezTo>
                  <a:lnTo>
                    <a:pt x="150" y="49"/>
                  </a:lnTo>
                  <a:close/>
                  <a:moveTo>
                    <a:pt x="138" y="431"/>
                  </a:moveTo>
                  <a:cubicBezTo>
                    <a:pt x="155" y="431"/>
                    <a:pt x="160" y="428"/>
                    <a:pt x="179" y="413"/>
                  </a:cubicBezTo>
                  <a:cubicBezTo>
                    <a:pt x="197" y="400"/>
                    <a:pt x="220" y="383"/>
                    <a:pt x="253" y="372"/>
                  </a:cubicBezTo>
                  <a:lnTo>
                    <a:pt x="253" y="8"/>
                  </a:lnTo>
                  <a:cubicBezTo>
                    <a:pt x="253" y="4"/>
                    <a:pt x="250" y="0"/>
                    <a:pt x="246" y="0"/>
                  </a:cubicBezTo>
                  <a:lnTo>
                    <a:pt x="7" y="0"/>
                  </a:lnTo>
                  <a:cubicBezTo>
                    <a:pt x="3" y="0"/>
                    <a:pt x="0" y="4"/>
                    <a:pt x="0" y="8"/>
                  </a:cubicBezTo>
                  <a:lnTo>
                    <a:pt x="0" y="366"/>
                  </a:lnTo>
                  <a:cubicBezTo>
                    <a:pt x="46" y="375"/>
                    <a:pt x="75" y="398"/>
                    <a:pt x="96" y="413"/>
                  </a:cubicBezTo>
                  <a:cubicBezTo>
                    <a:pt x="115" y="428"/>
                    <a:pt x="120" y="431"/>
                    <a:pt x="138" y="431"/>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36">
              <a:extLst>
                <a:ext uri="{FF2B5EF4-FFF2-40B4-BE49-F238E27FC236}">
                  <a16:creationId xmlns:a16="http://schemas.microsoft.com/office/drawing/2014/main" id="{75BC5644-5D10-2546-8453-27DCC9E2CD6D}"/>
                </a:ext>
              </a:extLst>
            </p:cNvPr>
            <p:cNvSpPr>
              <a:spLocks noChangeArrowheads="1"/>
            </p:cNvSpPr>
            <p:nvPr/>
          </p:nvSpPr>
          <p:spPr bwMode="auto">
            <a:xfrm>
              <a:off x="4619625" y="2959100"/>
              <a:ext cx="406400" cy="50800"/>
            </a:xfrm>
            <a:custGeom>
              <a:avLst/>
              <a:gdLst>
                <a:gd name="T0" fmla="*/ 942 w 1131"/>
                <a:gd name="T1" fmla="*/ 70 h 142"/>
                <a:gd name="T2" fmla="*/ 869 w 1131"/>
                <a:gd name="T3" fmla="*/ 42 h 142"/>
                <a:gd name="T4" fmla="*/ 753 w 1131"/>
                <a:gd name="T5" fmla="*/ 0 h 142"/>
                <a:gd name="T6" fmla="*/ 637 w 1131"/>
                <a:gd name="T7" fmla="*/ 42 h 142"/>
                <a:gd name="T8" fmla="*/ 565 w 1131"/>
                <a:gd name="T9" fmla="*/ 70 h 142"/>
                <a:gd name="T10" fmla="*/ 493 w 1131"/>
                <a:gd name="T11" fmla="*/ 42 h 142"/>
                <a:gd name="T12" fmla="*/ 377 w 1131"/>
                <a:gd name="T13" fmla="*/ 0 h 142"/>
                <a:gd name="T14" fmla="*/ 261 w 1131"/>
                <a:gd name="T15" fmla="*/ 42 h 142"/>
                <a:gd name="T16" fmla="*/ 189 w 1131"/>
                <a:gd name="T17" fmla="*/ 70 h 142"/>
                <a:gd name="T18" fmla="*/ 116 w 1131"/>
                <a:gd name="T19" fmla="*/ 42 h 142"/>
                <a:gd name="T20" fmla="*/ 0 w 1131"/>
                <a:gd name="T21" fmla="*/ 0 h 142"/>
                <a:gd name="T22" fmla="*/ 0 w 1131"/>
                <a:gd name="T23" fmla="*/ 70 h 142"/>
                <a:gd name="T24" fmla="*/ 73 w 1131"/>
                <a:gd name="T25" fmla="*/ 99 h 142"/>
                <a:gd name="T26" fmla="*/ 189 w 1131"/>
                <a:gd name="T27" fmla="*/ 141 h 142"/>
                <a:gd name="T28" fmla="*/ 305 w 1131"/>
                <a:gd name="T29" fmla="*/ 99 h 142"/>
                <a:gd name="T30" fmla="*/ 377 w 1131"/>
                <a:gd name="T31" fmla="*/ 70 h 142"/>
                <a:gd name="T32" fmla="*/ 449 w 1131"/>
                <a:gd name="T33" fmla="*/ 99 h 142"/>
                <a:gd name="T34" fmla="*/ 565 w 1131"/>
                <a:gd name="T35" fmla="*/ 141 h 142"/>
                <a:gd name="T36" fmla="*/ 681 w 1131"/>
                <a:gd name="T37" fmla="*/ 99 h 142"/>
                <a:gd name="T38" fmla="*/ 753 w 1131"/>
                <a:gd name="T39" fmla="*/ 70 h 142"/>
                <a:gd name="T40" fmla="*/ 826 w 1131"/>
                <a:gd name="T41" fmla="*/ 99 h 142"/>
                <a:gd name="T42" fmla="*/ 942 w 1131"/>
                <a:gd name="T43" fmla="*/ 141 h 142"/>
                <a:gd name="T44" fmla="*/ 1058 w 1131"/>
                <a:gd name="T45" fmla="*/ 99 h 142"/>
                <a:gd name="T46" fmla="*/ 1130 w 1131"/>
                <a:gd name="T47" fmla="*/ 70 h 142"/>
                <a:gd name="T48" fmla="*/ 1130 w 1131"/>
                <a:gd name="T49" fmla="*/ 0 h 142"/>
                <a:gd name="T50" fmla="*/ 1014 w 1131"/>
                <a:gd name="T51" fmla="*/ 42 h 142"/>
                <a:gd name="T52" fmla="*/ 942 w 1131"/>
                <a:gd name="T53" fmla="*/ 7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31" h="142">
                  <a:moveTo>
                    <a:pt x="942" y="70"/>
                  </a:moveTo>
                  <a:cubicBezTo>
                    <a:pt x="907" y="70"/>
                    <a:pt x="891" y="59"/>
                    <a:pt x="869" y="42"/>
                  </a:cubicBezTo>
                  <a:cubicBezTo>
                    <a:pt x="844" y="23"/>
                    <a:pt x="812" y="0"/>
                    <a:pt x="753" y="0"/>
                  </a:cubicBezTo>
                  <a:cubicBezTo>
                    <a:pt x="693" y="0"/>
                    <a:pt x="663" y="23"/>
                    <a:pt x="637" y="42"/>
                  </a:cubicBezTo>
                  <a:cubicBezTo>
                    <a:pt x="616" y="59"/>
                    <a:pt x="600" y="70"/>
                    <a:pt x="565" y="70"/>
                  </a:cubicBezTo>
                  <a:cubicBezTo>
                    <a:pt x="530" y="70"/>
                    <a:pt x="515" y="59"/>
                    <a:pt x="493" y="42"/>
                  </a:cubicBezTo>
                  <a:cubicBezTo>
                    <a:pt x="468" y="23"/>
                    <a:pt x="436" y="0"/>
                    <a:pt x="377" y="0"/>
                  </a:cubicBezTo>
                  <a:cubicBezTo>
                    <a:pt x="318" y="0"/>
                    <a:pt x="286" y="23"/>
                    <a:pt x="261" y="42"/>
                  </a:cubicBezTo>
                  <a:cubicBezTo>
                    <a:pt x="239" y="59"/>
                    <a:pt x="224" y="70"/>
                    <a:pt x="189" y="70"/>
                  </a:cubicBezTo>
                  <a:cubicBezTo>
                    <a:pt x="154" y="70"/>
                    <a:pt x="138" y="59"/>
                    <a:pt x="116" y="42"/>
                  </a:cubicBezTo>
                  <a:cubicBezTo>
                    <a:pt x="91" y="23"/>
                    <a:pt x="60" y="0"/>
                    <a:pt x="0" y="0"/>
                  </a:cubicBezTo>
                  <a:lnTo>
                    <a:pt x="0" y="70"/>
                  </a:lnTo>
                  <a:cubicBezTo>
                    <a:pt x="35" y="70"/>
                    <a:pt x="51" y="82"/>
                    <a:pt x="73" y="99"/>
                  </a:cubicBezTo>
                  <a:cubicBezTo>
                    <a:pt x="98" y="118"/>
                    <a:pt x="129" y="141"/>
                    <a:pt x="189" y="141"/>
                  </a:cubicBezTo>
                  <a:cubicBezTo>
                    <a:pt x="248" y="141"/>
                    <a:pt x="279" y="118"/>
                    <a:pt x="305" y="99"/>
                  </a:cubicBezTo>
                  <a:cubicBezTo>
                    <a:pt x="326" y="82"/>
                    <a:pt x="342" y="70"/>
                    <a:pt x="377" y="70"/>
                  </a:cubicBezTo>
                  <a:cubicBezTo>
                    <a:pt x="412" y="70"/>
                    <a:pt x="427" y="82"/>
                    <a:pt x="449" y="99"/>
                  </a:cubicBezTo>
                  <a:cubicBezTo>
                    <a:pt x="475" y="118"/>
                    <a:pt x="506" y="141"/>
                    <a:pt x="565" y="141"/>
                  </a:cubicBezTo>
                  <a:cubicBezTo>
                    <a:pt x="624" y="141"/>
                    <a:pt x="656" y="118"/>
                    <a:pt x="681" y="99"/>
                  </a:cubicBezTo>
                  <a:cubicBezTo>
                    <a:pt x="703" y="82"/>
                    <a:pt x="718" y="70"/>
                    <a:pt x="753" y="70"/>
                  </a:cubicBezTo>
                  <a:cubicBezTo>
                    <a:pt x="788" y="70"/>
                    <a:pt x="804" y="82"/>
                    <a:pt x="826" y="99"/>
                  </a:cubicBezTo>
                  <a:cubicBezTo>
                    <a:pt x="851" y="118"/>
                    <a:pt x="882" y="141"/>
                    <a:pt x="942" y="141"/>
                  </a:cubicBezTo>
                  <a:cubicBezTo>
                    <a:pt x="1001" y="141"/>
                    <a:pt x="1032" y="118"/>
                    <a:pt x="1058" y="99"/>
                  </a:cubicBezTo>
                  <a:cubicBezTo>
                    <a:pt x="1079" y="82"/>
                    <a:pt x="1095" y="70"/>
                    <a:pt x="1130" y="70"/>
                  </a:cubicBezTo>
                  <a:lnTo>
                    <a:pt x="1130" y="0"/>
                  </a:lnTo>
                  <a:cubicBezTo>
                    <a:pt x="1071" y="0"/>
                    <a:pt x="1039" y="23"/>
                    <a:pt x="1014" y="42"/>
                  </a:cubicBezTo>
                  <a:cubicBezTo>
                    <a:pt x="992" y="59"/>
                    <a:pt x="977" y="70"/>
                    <a:pt x="942" y="7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37">
              <a:extLst>
                <a:ext uri="{FF2B5EF4-FFF2-40B4-BE49-F238E27FC236}">
                  <a16:creationId xmlns:a16="http://schemas.microsoft.com/office/drawing/2014/main" id="{D3A2446E-5E3E-A446-BF3F-34F89601738B}"/>
                </a:ext>
              </a:extLst>
            </p:cNvPr>
            <p:cNvSpPr>
              <a:spLocks noChangeArrowheads="1"/>
            </p:cNvSpPr>
            <p:nvPr/>
          </p:nvSpPr>
          <p:spPr bwMode="auto">
            <a:xfrm>
              <a:off x="4619625" y="3009900"/>
              <a:ext cx="406400" cy="50800"/>
            </a:xfrm>
            <a:custGeom>
              <a:avLst/>
              <a:gdLst>
                <a:gd name="T0" fmla="*/ 869 w 1131"/>
                <a:gd name="T1" fmla="*/ 43 h 143"/>
                <a:gd name="T2" fmla="*/ 753 w 1131"/>
                <a:gd name="T3" fmla="*/ 0 h 143"/>
                <a:gd name="T4" fmla="*/ 637 w 1131"/>
                <a:gd name="T5" fmla="*/ 43 h 143"/>
                <a:gd name="T6" fmla="*/ 565 w 1131"/>
                <a:gd name="T7" fmla="*/ 71 h 143"/>
                <a:gd name="T8" fmla="*/ 493 w 1131"/>
                <a:gd name="T9" fmla="*/ 43 h 143"/>
                <a:gd name="T10" fmla="*/ 377 w 1131"/>
                <a:gd name="T11" fmla="*/ 0 h 143"/>
                <a:gd name="T12" fmla="*/ 261 w 1131"/>
                <a:gd name="T13" fmla="*/ 43 h 143"/>
                <a:gd name="T14" fmla="*/ 189 w 1131"/>
                <a:gd name="T15" fmla="*/ 71 h 143"/>
                <a:gd name="T16" fmla="*/ 116 w 1131"/>
                <a:gd name="T17" fmla="*/ 43 h 143"/>
                <a:gd name="T18" fmla="*/ 0 w 1131"/>
                <a:gd name="T19" fmla="*/ 0 h 143"/>
                <a:gd name="T20" fmla="*/ 0 w 1131"/>
                <a:gd name="T21" fmla="*/ 71 h 143"/>
                <a:gd name="T22" fmla="*/ 73 w 1131"/>
                <a:gd name="T23" fmla="*/ 99 h 143"/>
                <a:gd name="T24" fmla="*/ 189 w 1131"/>
                <a:gd name="T25" fmla="*/ 142 h 143"/>
                <a:gd name="T26" fmla="*/ 305 w 1131"/>
                <a:gd name="T27" fmla="*/ 99 h 143"/>
                <a:gd name="T28" fmla="*/ 377 w 1131"/>
                <a:gd name="T29" fmla="*/ 71 h 143"/>
                <a:gd name="T30" fmla="*/ 449 w 1131"/>
                <a:gd name="T31" fmla="*/ 99 h 143"/>
                <a:gd name="T32" fmla="*/ 565 w 1131"/>
                <a:gd name="T33" fmla="*/ 142 h 143"/>
                <a:gd name="T34" fmla="*/ 681 w 1131"/>
                <a:gd name="T35" fmla="*/ 99 h 143"/>
                <a:gd name="T36" fmla="*/ 753 w 1131"/>
                <a:gd name="T37" fmla="*/ 71 h 143"/>
                <a:gd name="T38" fmla="*/ 826 w 1131"/>
                <a:gd name="T39" fmla="*/ 99 h 143"/>
                <a:gd name="T40" fmla="*/ 942 w 1131"/>
                <a:gd name="T41" fmla="*/ 142 h 143"/>
                <a:gd name="T42" fmla="*/ 1058 w 1131"/>
                <a:gd name="T43" fmla="*/ 99 h 143"/>
                <a:gd name="T44" fmla="*/ 1130 w 1131"/>
                <a:gd name="T45" fmla="*/ 71 h 143"/>
                <a:gd name="T46" fmla="*/ 1130 w 1131"/>
                <a:gd name="T47" fmla="*/ 0 h 143"/>
                <a:gd name="T48" fmla="*/ 1014 w 1131"/>
                <a:gd name="T49" fmla="*/ 43 h 143"/>
                <a:gd name="T50" fmla="*/ 942 w 1131"/>
                <a:gd name="T51" fmla="*/ 71 h 143"/>
                <a:gd name="T52" fmla="*/ 869 w 1131"/>
                <a:gd name="T53" fmla="*/ 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31" h="143">
                  <a:moveTo>
                    <a:pt x="869" y="43"/>
                  </a:moveTo>
                  <a:cubicBezTo>
                    <a:pt x="844" y="24"/>
                    <a:pt x="812" y="0"/>
                    <a:pt x="753" y="0"/>
                  </a:cubicBezTo>
                  <a:cubicBezTo>
                    <a:pt x="693" y="0"/>
                    <a:pt x="663" y="24"/>
                    <a:pt x="637" y="43"/>
                  </a:cubicBezTo>
                  <a:cubicBezTo>
                    <a:pt x="616" y="59"/>
                    <a:pt x="600" y="71"/>
                    <a:pt x="565" y="71"/>
                  </a:cubicBezTo>
                  <a:cubicBezTo>
                    <a:pt x="530" y="71"/>
                    <a:pt x="515" y="59"/>
                    <a:pt x="493" y="43"/>
                  </a:cubicBezTo>
                  <a:cubicBezTo>
                    <a:pt x="468" y="24"/>
                    <a:pt x="436" y="0"/>
                    <a:pt x="377" y="0"/>
                  </a:cubicBezTo>
                  <a:cubicBezTo>
                    <a:pt x="318" y="0"/>
                    <a:pt x="286" y="24"/>
                    <a:pt x="261" y="43"/>
                  </a:cubicBezTo>
                  <a:cubicBezTo>
                    <a:pt x="239" y="59"/>
                    <a:pt x="224" y="71"/>
                    <a:pt x="189" y="71"/>
                  </a:cubicBezTo>
                  <a:cubicBezTo>
                    <a:pt x="154" y="71"/>
                    <a:pt x="138" y="59"/>
                    <a:pt x="116" y="43"/>
                  </a:cubicBezTo>
                  <a:cubicBezTo>
                    <a:pt x="91" y="24"/>
                    <a:pt x="60" y="0"/>
                    <a:pt x="0" y="0"/>
                  </a:cubicBezTo>
                  <a:lnTo>
                    <a:pt x="0" y="71"/>
                  </a:lnTo>
                  <a:cubicBezTo>
                    <a:pt x="35" y="71"/>
                    <a:pt x="51" y="83"/>
                    <a:pt x="73" y="99"/>
                  </a:cubicBezTo>
                  <a:cubicBezTo>
                    <a:pt x="98" y="119"/>
                    <a:pt x="129" y="142"/>
                    <a:pt x="189" y="142"/>
                  </a:cubicBezTo>
                  <a:cubicBezTo>
                    <a:pt x="248" y="142"/>
                    <a:pt x="279" y="118"/>
                    <a:pt x="305" y="99"/>
                  </a:cubicBezTo>
                  <a:cubicBezTo>
                    <a:pt x="326" y="83"/>
                    <a:pt x="342" y="71"/>
                    <a:pt x="377" y="71"/>
                  </a:cubicBezTo>
                  <a:cubicBezTo>
                    <a:pt x="412" y="71"/>
                    <a:pt x="427" y="83"/>
                    <a:pt x="449" y="99"/>
                  </a:cubicBezTo>
                  <a:cubicBezTo>
                    <a:pt x="475" y="119"/>
                    <a:pt x="506" y="142"/>
                    <a:pt x="565" y="142"/>
                  </a:cubicBezTo>
                  <a:cubicBezTo>
                    <a:pt x="624" y="142"/>
                    <a:pt x="656" y="118"/>
                    <a:pt x="681" y="99"/>
                  </a:cubicBezTo>
                  <a:cubicBezTo>
                    <a:pt x="703" y="83"/>
                    <a:pt x="718" y="71"/>
                    <a:pt x="753" y="71"/>
                  </a:cubicBezTo>
                  <a:cubicBezTo>
                    <a:pt x="788" y="71"/>
                    <a:pt x="804" y="83"/>
                    <a:pt x="826" y="99"/>
                  </a:cubicBezTo>
                  <a:cubicBezTo>
                    <a:pt x="851" y="119"/>
                    <a:pt x="882" y="142"/>
                    <a:pt x="942" y="142"/>
                  </a:cubicBezTo>
                  <a:cubicBezTo>
                    <a:pt x="1001" y="142"/>
                    <a:pt x="1032" y="118"/>
                    <a:pt x="1058" y="99"/>
                  </a:cubicBezTo>
                  <a:cubicBezTo>
                    <a:pt x="1079" y="83"/>
                    <a:pt x="1095" y="71"/>
                    <a:pt x="1130" y="71"/>
                  </a:cubicBezTo>
                  <a:lnTo>
                    <a:pt x="1130" y="0"/>
                  </a:lnTo>
                  <a:cubicBezTo>
                    <a:pt x="1071" y="0"/>
                    <a:pt x="1039" y="24"/>
                    <a:pt x="1014" y="43"/>
                  </a:cubicBezTo>
                  <a:cubicBezTo>
                    <a:pt x="992" y="59"/>
                    <a:pt x="976" y="71"/>
                    <a:pt x="942" y="71"/>
                  </a:cubicBezTo>
                  <a:cubicBezTo>
                    <a:pt x="907" y="71"/>
                    <a:pt x="891" y="59"/>
                    <a:pt x="869" y="4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38">
              <a:extLst>
                <a:ext uri="{FF2B5EF4-FFF2-40B4-BE49-F238E27FC236}">
                  <a16:creationId xmlns:a16="http://schemas.microsoft.com/office/drawing/2014/main" id="{EA1DD392-A550-0A43-8408-86E096A423CA}"/>
                </a:ext>
              </a:extLst>
            </p:cNvPr>
            <p:cNvSpPr>
              <a:spLocks noChangeArrowheads="1"/>
            </p:cNvSpPr>
            <p:nvPr/>
          </p:nvSpPr>
          <p:spPr bwMode="auto">
            <a:xfrm>
              <a:off x="4619625" y="2932113"/>
              <a:ext cx="406400" cy="50800"/>
            </a:xfrm>
            <a:custGeom>
              <a:avLst/>
              <a:gdLst>
                <a:gd name="T0" fmla="*/ 869 w 1131"/>
                <a:gd name="T1" fmla="*/ 42 h 142"/>
                <a:gd name="T2" fmla="*/ 753 w 1131"/>
                <a:gd name="T3" fmla="*/ 0 h 142"/>
                <a:gd name="T4" fmla="*/ 637 w 1131"/>
                <a:gd name="T5" fmla="*/ 42 h 142"/>
                <a:gd name="T6" fmla="*/ 565 w 1131"/>
                <a:gd name="T7" fmla="*/ 71 h 142"/>
                <a:gd name="T8" fmla="*/ 493 w 1131"/>
                <a:gd name="T9" fmla="*/ 42 h 142"/>
                <a:gd name="T10" fmla="*/ 377 w 1131"/>
                <a:gd name="T11" fmla="*/ 0 h 142"/>
                <a:gd name="T12" fmla="*/ 261 w 1131"/>
                <a:gd name="T13" fmla="*/ 42 h 142"/>
                <a:gd name="T14" fmla="*/ 189 w 1131"/>
                <a:gd name="T15" fmla="*/ 71 h 142"/>
                <a:gd name="T16" fmla="*/ 116 w 1131"/>
                <a:gd name="T17" fmla="*/ 42 h 142"/>
                <a:gd name="T18" fmla="*/ 0 w 1131"/>
                <a:gd name="T19" fmla="*/ 0 h 142"/>
                <a:gd name="T20" fmla="*/ 0 w 1131"/>
                <a:gd name="T21" fmla="*/ 71 h 142"/>
                <a:gd name="T22" fmla="*/ 73 w 1131"/>
                <a:gd name="T23" fmla="*/ 99 h 142"/>
                <a:gd name="T24" fmla="*/ 189 w 1131"/>
                <a:gd name="T25" fmla="*/ 141 h 142"/>
                <a:gd name="T26" fmla="*/ 305 w 1131"/>
                <a:gd name="T27" fmla="*/ 99 h 142"/>
                <a:gd name="T28" fmla="*/ 377 w 1131"/>
                <a:gd name="T29" fmla="*/ 71 h 142"/>
                <a:gd name="T30" fmla="*/ 449 w 1131"/>
                <a:gd name="T31" fmla="*/ 99 h 142"/>
                <a:gd name="T32" fmla="*/ 565 w 1131"/>
                <a:gd name="T33" fmla="*/ 141 h 142"/>
                <a:gd name="T34" fmla="*/ 681 w 1131"/>
                <a:gd name="T35" fmla="*/ 99 h 142"/>
                <a:gd name="T36" fmla="*/ 753 w 1131"/>
                <a:gd name="T37" fmla="*/ 71 h 142"/>
                <a:gd name="T38" fmla="*/ 826 w 1131"/>
                <a:gd name="T39" fmla="*/ 99 h 142"/>
                <a:gd name="T40" fmla="*/ 942 w 1131"/>
                <a:gd name="T41" fmla="*/ 141 h 142"/>
                <a:gd name="T42" fmla="*/ 1058 w 1131"/>
                <a:gd name="T43" fmla="*/ 99 h 142"/>
                <a:gd name="T44" fmla="*/ 1130 w 1131"/>
                <a:gd name="T45" fmla="*/ 71 h 142"/>
                <a:gd name="T46" fmla="*/ 1130 w 1131"/>
                <a:gd name="T47" fmla="*/ 0 h 142"/>
                <a:gd name="T48" fmla="*/ 1014 w 1131"/>
                <a:gd name="T49" fmla="*/ 42 h 142"/>
                <a:gd name="T50" fmla="*/ 942 w 1131"/>
                <a:gd name="T51" fmla="*/ 71 h 142"/>
                <a:gd name="T52" fmla="*/ 869 w 1131"/>
                <a:gd name="T53" fmla="*/ 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31" h="142">
                  <a:moveTo>
                    <a:pt x="869" y="42"/>
                  </a:moveTo>
                  <a:cubicBezTo>
                    <a:pt x="844" y="23"/>
                    <a:pt x="812" y="0"/>
                    <a:pt x="753" y="0"/>
                  </a:cubicBezTo>
                  <a:cubicBezTo>
                    <a:pt x="693" y="0"/>
                    <a:pt x="663" y="23"/>
                    <a:pt x="637" y="42"/>
                  </a:cubicBezTo>
                  <a:cubicBezTo>
                    <a:pt x="616" y="59"/>
                    <a:pt x="600" y="71"/>
                    <a:pt x="565" y="71"/>
                  </a:cubicBezTo>
                  <a:cubicBezTo>
                    <a:pt x="530" y="71"/>
                    <a:pt x="515" y="59"/>
                    <a:pt x="493" y="42"/>
                  </a:cubicBezTo>
                  <a:cubicBezTo>
                    <a:pt x="468" y="23"/>
                    <a:pt x="436" y="0"/>
                    <a:pt x="377" y="0"/>
                  </a:cubicBezTo>
                  <a:cubicBezTo>
                    <a:pt x="318" y="0"/>
                    <a:pt x="286" y="23"/>
                    <a:pt x="261" y="42"/>
                  </a:cubicBezTo>
                  <a:cubicBezTo>
                    <a:pt x="239" y="59"/>
                    <a:pt x="224" y="71"/>
                    <a:pt x="189" y="71"/>
                  </a:cubicBezTo>
                  <a:cubicBezTo>
                    <a:pt x="154" y="71"/>
                    <a:pt x="138" y="59"/>
                    <a:pt x="116" y="42"/>
                  </a:cubicBezTo>
                  <a:cubicBezTo>
                    <a:pt x="91" y="23"/>
                    <a:pt x="60" y="0"/>
                    <a:pt x="0" y="0"/>
                  </a:cubicBezTo>
                  <a:lnTo>
                    <a:pt x="0" y="71"/>
                  </a:lnTo>
                  <a:cubicBezTo>
                    <a:pt x="35" y="71"/>
                    <a:pt x="51" y="82"/>
                    <a:pt x="73" y="99"/>
                  </a:cubicBezTo>
                  <a:cubicBezTo>
                    <a:pt x="98" y="118"/>
                    <a:pt x="129" y="141"/>
                    <a:pt x="189" y="141"/>
                  </a:cubicBezTo>
                  <a:cubicBezTo>
                    <a:pt x="248" y="141"/>
                    <a:pt x="279" y="118"/>
                    <a:pt x="305" y="99"/>
                  </a:cubicBezTo>
                  <a:cubicBezTo>
                    <a:pt x="326" y="82"/>
                    <a:pt x="342" y="71"/>
                    <a:pt x="377" y="71"/>
                  </a:cubicBezTo>
                  <a:cubicBezTo>
                    <a:pt x="412" y="71"/>
                    <a:pt x="427" y="82"/>
                    <a:pt x="449" y="99"/>
                  </a:cubicBezTo>
                  <a:cubicBezTo>
                    <a:pt x="475" y="118"/>
                    <a:pt x="506" y="141"/>
                    <a:pt x="565" y="141"/>
                  </a:cubicBezTo>
                  <a:cubicBezTo>
                    <a:pt x="624" y="141"/>
                    <a:pt x="656" y="118"/>
                    <a:pt x="681" y="99"/>
                  </a:cubicBezTo>
                  <a:cubicBezTo>
                    <a:pt x="703" y="82"/>
                    <a:pt x="718" y="71"/>
                    <a:pt x="753" y="71"/>
                  </a:cubicBezTo>
                  <a:cubicBezTo>
                    <a:pt x="788" y="71"/>
                    <a:pt x="804" y="82"/>
                    <a:pt x="826" y="99"/>
                  </a:cubicBezTo>
                  <a:cubicBezTo>
                    <a:pt x="851" y="118"/>
                    <a:pt x="882" y="141"/>
                    <a:pt x="942" y="141"/>
                  </a:cubicBezTo>
                  <a:cubicBezTo>
                    <a:pt x="1001" y="141"/>
                    <a:pt x="1032" y="118"/>
                    <a:pt x="1058" y="99"/>
                  </a:cubicBezTo>
                  <a:cubicBezTo>
                    <a:pt x="1079" y="82"/>
                    <a:pt x="1095" y="71"/>
                    <a:pt x="1130" y="71"/>
                  </a:cubicBezTo>
                  <a:lnTo>
                    <a:pt x="1130" y="0"/>
                  </a:lnTo>
                  <a:cubicBezTo>
                    <a:pt x="1071" y="0"/>
                    <a:pt x="1039" y="23"/>
                    <a:pt x="1014" y="42"/>
                  </a:cubicBezTo>
                  <a:cubicBezTo>
                    <a:pt x="992" y="59"/>
                    <a:pt x="976" y="71"/>
                    <a:pt x="942" y="71"/>
                  </a:cubicBezTo>
                  <a:cubicBezTo>
                    <a:pt x="907" y="71"/>
                    <a:pt x="891" y="59"/>
                    <a:pt x="869" y="4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87" name="Group 86">
            <a:extLst>
              <a:ext uri="{FF2B5EF4-FFF2-40B4-BE49-F238E27FC236}">
                <a16:creationId xmlns:a16="http://schemas.microsoft.com/office/drawing/2014/main" id="{6BA655DC-6E64-0044-AE14-5DBD51624CC2}"/>
              </a:ext>
            </a:extLst>
          </p:cNvPr>
          <p:cNvGrpSpPr/>
          <p:nvPr/>
        </p:nvGrpSpPr>
        <p:grpSpPr>
          <a:xfrm>
            <a:off x="6003638" y="1695490"/>
            <a:ext cx="406400" cy="307975"/>
            <a:chOff x="3446463" y="2311400"/>
            <a:chExt cx="406400" cy="307975"/>
          </a:xfrm>
          <a:solidFill>
            <a:srgbClr val="B781A8"/>
          </a:solidFill>
        </p:grpSpPr>
        <p:sp>
          <p:nvSpPr>
            <p:cNvPr id="88" name="Freeform 39">
              <a:extLst>
                <a:ext uri="{FF2B5EF4-FFF2-40B4-BE49-F238E27FC236}">
                  <a16:creationId xmlns:a16="http://schemas.microsoft.com/office/drawing/2014/main" id="{A69AA7C2-BEC0-0A4B-870A-5B62CC0DC2D2}"/>
                </a:ext>
              </a:extLst>
            </p:cNvPr>
            <p:cNvSpPr>
              <a:spLocks noChangeArrowheads="1"/>
            </p:cNvSpPr>
            <p:nvPr/>
          </p:nvSpPr>
          <p:spPr bwMode="auto">
            <a:xfrm>
              <a:off x="3446463" y="2446338"/>
              <a:ext cx="406400" cy="173037"/>
            </a:xfrm>
            <a:custGeom>
              <a:avLst/>
              <a:gdLst>
                <a:gd name="T0" fmla="*/ 632 w 1130"/>
                <a:gd name="T1" fmla="*/ 0 h 480"/>
                <a:gd name="T2" fmla="*/ 676 w 1130"/>
                <a:gd name="T3" fmla="*/ 131 h 480"/>
                <a:gd name="T4" fmla="*/ 574 w 1130"/>
                <a:gd name="T5" fmla="*/ 248 h 480"/>
                <a:gd name="T6" fmla="*/ 575 w 1130"/>
                <a:gd name="T7" fmla="*/ 370 h 480"/>
                <a:gd name="T8" fmla="*/ 510 w 1130"/>
                <a:gd name="T9" fmla="*/ 248 h 480"/>
                <a:gd name="T10" fmla="*/ 571 w 1130"/>
                <a:gd name="T11" fmla="*/ 131 h 480"/>
                <a:gd name="T12" fmla="*/ 484 w 1130"/>
                <a:gd name="T13" fmla="*/ 0 h 480"/>
                <a:gd name="T14" fmla="*/ 0 w 1130"/>
                <a:gd name="T15" fmla="*/ 0 h 480"/>
                <a:gd name="T16" fmla="*/ 0 w 1130"/>
                <a:gd name="T17" fmla="*/ 385 h 480"/>
                <a:gd name="T18" fmla="*/ 105 w 1130"/>
                <a:gd name="T19" fmla="*/ 479 h 480"/>
                <a:gd name="T20" fmla="*/ 1024 w 1130"/>
                <a:gd name="T21" fmla="*/ 479 h 480"/>
                <a:gd name="T22" fmla="*/ 1129 w 1130"/>
                <a:gd name="T23" fmla="*/ 385 h 480"/>
                <a:gd name="T24" fmla="*/ 1129 w 1130"/>
                <a:gd name="T25" fmla="*/ 0 h 480"/>
                <a:gd name="T26" fmla="*/ 632 w 1130"/>
                <a:gd name="T27"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480">
                  <a:moveTo>
                    <a:pt x="632" y="0"/>
                  </a:moveTo>
                  <a:lnTo>
                    <a:pt x="676" y="131"/>
                  </a:lnTo>
                  <a:lnTo>
                    <a:pt x="574" y="248"/>
                  </a:lnTo>
                  <a:lnTo>
                    <a:pt x="575" y="370"/>
                  </a:lnTo>
                  <a:lnTo>
                    <a:pt x="510" y="248"/>
                  </a:lnTo>
                  <a:lnTo>
                    <a:pt x="571" y="131"/>
                  </a:lnTo>
                  <a:lnTo>
                    <a:pt x="484" y="0"/>
                  </a:lnTo>
                  <a:lnTo>
                    <a:pt x="0" y="0"/>
                  </a:lnTo>
                  <a:lnTo>
                    <a:pt x="0" y="385"/>
                  </a:lnTo>
                  <a:cubicBezTo>
                    <a:pt x="0" y="437"/>
                    <a:pt x="47" y="479"/>
                    <a:pt x="105" y="479"/>
                  </a:cubicBezTo>
                  <a:lnTo>
                    <a:pt x="1024" y="479"/>
                  </a:lnTo>
                  <a:cubicBezTo>
                    <a:pt x="1082" y="479"/>
                    <a:pt x="1129" y="437"/>
                    <a:pt x="1129" y="385"/>
                  </a:cubicBezTo>
                  <a:lnTo>
                    <a:pt x="1129" y="0"/>
                  </a:lnTo>
                  <a:lnTo>
                    <a:pt x="6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40">
              <a:extLst>
                <a:ext uri="{FF2B5EF4-FFF2-40B4-BE49-F238E27FC236}">
                  <a16:creationId xmlns:a16="http://schemas.microsoft.com/office/drawing/2014/main" id="{216765F7-4930-9E46-8C00-5EC8367263FE}"/>
                </a:ext>
              </a:extLst>
            </p:cNvPr>
            <p:cNvSpPr>
              <a:spLocks noChangeArrowheads="1"/>
            </p:cNvSpPr>
            <p:nvPr/>
          </p:nvSpPr>
          <p:spPr bwMode="auto">
            <a:xfrm>
              <a:off x="3522663" y="2311400"/>
              <a:ext cx="255587" cy="50800"/>
            </a:xfrm>
            <a:custGeom>
              <a:avLst/>
              <a:gdLst>
                <a:gd name="T0" fmla="*/ 668 w 712"/>
                <a:gd name="T1" fmla="*/ 134 h 142"/>
                <a:gd name="T2" fmla="*/ 355 w 712"/>
                <a:gd name="T3" fmla="*/ 45 h 142"/>
                <a:gd name="T4" fmla="*/ 42 w 712"/>
                <a:gd name="T5" fmla="*/ 134 h 142"/>
                <a:gd name="T6" fmla="*/ 8 w 712"/>
                <a:gd name="T7" fmla="*/ 129 h 142"/>
                <a:gd name="T8" fmla="*/ 14 w 712"/>
                <a:gd name="T9" fmla="*/ 98 h 142"/>
                <a:gd name="T10" fmla="*/ 355 w 712"/>
                <a:gd name="T11" fmla="*/ 0 h 142"/>
                <a:gd name="T12" fmla="*/ 697 w 712"/>
                <a:gd name="T13" fmla="*/ 98 h 142"/>
                <a:gd name="T14" fmla="*/ 703 w 712"/>
                <a:gd name="T15" fmla="*/ 129 h 142"/>
                <a:gd name="T16" fmla="*/ 683 w 712"/>
                <a:gd name="T17" fmla="*/ 138 h 142"/>
                <a:gd name="T18" fmla="*/ 668 w 712"/>
                <a:gd name="T19" fmla="*/ 13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2" h="142">
                  <a:moveTo>
                    <a:pt x="668" y="134"/>
                  </a:moveTo>
                  <a:cubicBezTo>
                    <a:pt x="576" y="76"/>
                    <a:pt x="468" y="45"/>
                    <a:pt x="355" y="45"/>
                  </a:cubicBezTo>
                  <a:cubicBezTo>
                    <a:pt x="243" y="45"/>
                    <a:pt x="134" y="76"/>
                    <a:pt x="42" y="134"/>
                  </a:cubicBezTo>
                  <a:cubicBezTo>
                    <a:pt x="31" y="141"/>
                    <a:pt x="16" y="139"/>
                    <a:pt x="8" y="129"/>
                  </a:cubicBezTo>
                  <a:cubicBezTo>
                    <a:pt x="0" y="118"/>
                    <a:pt x="2" y="105"/>
                    <a:pt x="14" y="98"/>
                  </a:cubicBezTo>
                  <a:cubicBezTo>
                    <a:pt x="114" y="34"/>
                    <a:pt x="232" y="0"/>
                    <a:pt x="355" y="0"/>
                  </a:cubicBezTo>
                  <a:cubicBezTo>
                    <a:pt x="478" y="0"/>
                    <a:pt x="597" y="34"/>
                    <a:pt x="697" y="98"/>
                  </a:cubicBezTo>
                  <a:cubicBezTo>
                    <a:pt x="708" y="105"/>
                    <a:pt x="711" y="119"/>
                    <a:pt x="703" y="129"/>
                  </a:cubicBezTo>
                  <a:cubicBezTo>
                    <a:pt x="699" y="135"/>
                    <a:pt x="691" y="138"/>
                    <a:pt x="683" y="138"/>
                  </a:cubicBezTo>
                  <a:cubicBezTo>
                    <a:pt x="678" y="138"/>
                    <a:pt x="673" y="137"/>
                    <a:pt x="668" y="13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41">
              <a:extLst>
                <a:ext uri="{FF2B5EF4-FFF2-40B4-BE49-F238E27FC236}">
                  <a16:creationId xmlns:a16="http://schemas.microsoft.com/office/drawing/2014/main" id="{CFCFBACF-9EFB-6D4C-9A88-DD621961F63F}"/>
                </a:ext>
              </a:extLst>
            </p:cNvPr>
            <p:cNvSpPr>
              <a:spLocks noChangeArrowheads="1"/>
            </p:cNvSpPr>
            <p:nvPr/>
          </p:nvSpPr>
          <p:spPr bwMode="auto">
            <a:xfrm>
              <a:off x="3554413" y="2351088"/>
              <a:ext cx="192087" cy="39687"/>
            </a:xfrm>
            <a:custGeom>
              <a:avLst/>
              <a:gdLst>
                <a:gd name="T0" fmla="*/ 491 w 534"/>
                <a:gd name="T1" fmla="*/ 103 h 111"/>
                <a:gd name="T2" fmla="*/ 267 w 534"/>
                <a:gd name="T3" fmla="*/ 45 h 111"/>
                <a:gd name="T4" fmla="*/ 43 w 534"/>
                <a:gd name="T5" fmla="*/ 103 h 111"/>
                <a:gd name="T6" fmla="*/ 8 w 534"/>
                <a:gd name="T7" fmla="*/ 96 h 111"/>
                <a:gd name="T8" fmla="*/ 16 w 534"/>
                <a:gd name="T9" fmla="*/ 66 h 111"/>
                <a:gd name="T10" fmla="*/ 267 w 534"/>
                <a:gd name="T11" fmla="*/ 0 h 111"/>
                <a:gd name="T12" fmla="*/ 518 w 534"/>
                <a:gd name="T13" fmla="*/ 66 h 111"/>
                <a:gd name="T14" fmla="*/ 525 w 534"/>
                <a:gd name="T15" fmla="*/ 96 h 111"/>
                <a:gd name="T16" fmla="*/ 504 w 534"/>
                <a:gd name="T17" fmla="*/ 107 h 111"/>
                <a:gd name="T18" fmla="*/ 491 w 534"/>
                <a:gd name="T19" fmla="*/ 10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4" h="111">
                  <a:moveTo>
                    <a:pt x="491" y="103"/>
                  </a:moveTo>
                  <a:cubicBezTo>
                    <a:pt x="424" y="65"/>
                    <a:pt x="346" y="45"/>
                    <a:pt x="267" y="45"/>
                  </a:cubicBezTo>
                  <a:cubicBezTo>
                    <a:pt x="187" y="45"/>
                    <a:pt x="110" y="65"/>
                    <a:pt x="43" y="103"/>
                  </a:cubicBezTo>
                  <a:cubicBezTo>
                    <a:pt x="31" y="110"/>
                    <a:pt x="15" y="106"/>
                    <a:pt x="8" y="96"/>
                  </a:cubicBezTo>
                  <a:cubicBezTo>
                    <a:pt x="0" y="85"/>
                    <a:pt x="4" y="72"/>
                    <a:pt x="16" y="66"/>
                  </a:cubicBezTo>
                  <a:cubicBezTo>
                    <a:pt x="91" y="23"/>
                    <a:pt x="178" y="0"/>
                    <a:pt x="267" y="0"/>
                  </a:cubicBezTo>
                  <a:cubicBezTo>
                    <a:pt x="356" y="0"/>
                    <a:pt x="442" y="23"/>
                    <a:pt x="518" y="66"/>
                  </a:cubicBezTo>
                  <a:cubicBezTo>
                    <a:pt x="529" y="72"/>
                    <a:pt x="533" y="86"/>
                    <a:pt x="525" y="96"/>
                  </a:cubicBezTo>
                  <a:cubicBezTo>
                    <a:pt x="520" y="103"/>
                    <a:pt x="512" y="107"/>
                    <a:pt x="504" y="107"/>
                  </a:cubicBezTo>
                  <a:cubicBezTo>
                    <a:pt x="499" y="107"/>
                    <a:pt x="495" y="105"/>
                    <a:pt x="491" y="10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42">
              <a:extLst>
                <a:ext uri="{FF2B5EF4-FFF2-40B4-BE49-F238E27FC236}">
                  <a16:creationId xmlns:a16="http://schemas.microsoft.com/office/drawing/2014/main" id="{06C21485-8272-E44C-BD2B-9A39F2A7E9F6}"/>
                </a:ext>
              </a:extLst>
            </p:cNvPr>
            <p:cNvSpPr>
              <a:spLocks noChangeArrowheads="1"/>
            </p:cNvSpPr>
            <p:nvPr/>
          </p:nvSpPr>
          <p:spPr bwMode="auto">
            <a:xfrm>
              <a:off x="3587750" y="2390775"/>
              <a:ext cx="127000" cy="28575"/>
            </a:xfrm>
            <a:custGeom>
              <a:avLst/>
              <a:gdLst>
                <a:gd name="T0" fmla="*/ 7 w 351"/>
                <a:gd name="T1" fmla="*/ 65 h 81"/>
                <a:gd name="T2" fmla="*/ 17 w 351"/>
                <a:gd name="T3" fmla="*/ 35 h 81"/>
                <a:gd name="T4" fmla="*/ 175 w 351"/>
                <a:gd name="T5" fmla="*/ 0 h 81"/>
                <a:gd name="T6" fmla="*/ 333 w 351"/>
                <a:gd name="T7" fmla="*/ 35 h 81"/>
                <a:gd name="T8" fmla="*/ 344 w 351"/>
                <a:gd name="T9" fmla="*/ 65 h 81"/>
                <a:gd name="T10" fmla="*/ 311 w 351"/>
                <a:gd name="T11" fmla="*/ 75 h 81"/>
                <a:gd name="T12" fmla="*/ 175 w 351"/>
                <a:gd name="T13" fmla="*/ 45 h 81"/>
                <a:gd name="T14" fmla="*/ 40 w 351"/>
                <a:gd name="T15" fmla="*/ 75 h 81"/>
                <a:gd name="T16" fmla="*/ 29 w 351"/>
                <a:gd name="T17" fmla="*/ 77 h 81"/>
                <a:gd name="T18" fmla="*/ 7 w 351"/>
                <a:gd name="T19"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1" h="81">
                  <a:moveTo>
                    <a:pt x="7" y="65"/>
                  </a:moveTo>
                  <a:cubicBezTo>
                    <a:pt x="0" y="54"/>
                    <a:pt x="5" y="40"/>
                    <a:pt x="17" y="35"/>
                  </a:cubicBezTo>
                  <a:cubicBezTo>
                    <a:pt x="67" y="12"/>
                    <a:pt x="119" y="0"/>
                    <a:pt x="175" y="0"/>
                  </a:cubicBezTo>
                  <a:cubicBezTo>
                    <a:pt x="230" y="0"/>
                    <a:pt x="284" y="12"/>
                    <a:pt x="333" y="35"/>
                  </a:cubicBezTo>
                  <a:cubicBezTo>
                    <a:pt x="346" y="40"/>
                    <a:pt x="350" y="54"/>
                    <a:pt x="344" y="65"/>
                  </a:cubicBezTo>
                  <a:cubicBezTo>
                    <a:pt x="338" y="76"/>
                    <a:pt x="323" y="80"/>
                    <a:pt x="311" y="75"/>
                  </a:cubicBezTo>
                  <a:cubicBezTo>
                    <a:pt x="269" y="55"/>
                    <a:pt x="223" y="45"/>
                    <a:pt x="175" y="45"/>
                  </a:cubicBezTo>
                  <a:cubicBezTo>
                    <a:pt x="128" y="45"/>
                    <a:pt x="83" y="55"/>
                    <a:pt x="40" y="75"/>
                  </a:cubicBezTo>
                  <a:cubicBezTo>
                    <a:pt x="37" y="76"/>
                    <a:pt x="33" y="77"/>
                    <a:pt x="29" y="77"/>
                  </a:cubicBezTo>
                  <a:cubicBezTo>
                    <a:pt x="20" y="77"/>
                    <a:pt x="11" y="73"/>
                    <a:pt x="7" y="6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23" name="Picture 22">
            <a:extLst>
              <a:ext uri="{FF2B5EF4-FFF2-40B4-BE49-F238E27FC236}">
                <a16:creationId xmlns:a16="http://schemas.microsoft.com/office/drawing/2014/main" id="{10524948-DBD6-6E40-86B0-D51FECA2867A}"/>
              </a:ext>
            </a:extLst>
          </p:cNvPr>
          <p:cNvPicPr>
            <a:picLocks noChangeAspect="1"/>
          </p:cNvPicPr>
          <p:nvPr/>
        </p:nvPicPr>
        <p:blipFill>
          <a:blip r:embed="rId3">
            <a:alphaModFix amt="70000"/>
            <a:extLst>
              <a:ext uri="{28A0092B-C50C-407E-A947-70E740481C1C}">
                <a14:useLocalDpi xmlns:a14="http://schemas.microsoft.com/office/drawing/2010/main" val="0"/>
              </a:ext>
            </a:extLst>
          </a:blip>
          <a:stretch>
            <a:fillRect/>
          </a:stretch>
        </p:blipFill>
        <p:spPr>
          <a:xfrm>
            <a:off x="623466" y="1896688"/>
            <a:ext cx="4197717" cy="3589714"/>
          </a:xfrm>
          <a:prstGeom prst="rect">
            <a:avLst/>
          </a:prstGeom>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a:extLst>
              <a:ext uri="{FF2B5EF4-FFF2-40B4-BE49-F238E27FC236}">
                <a16:creationId xmlns:a16="http://schemas.microsoft.com/office/drawing/2014/main" id="{75E3F6DC-F54C-D640-BC21-54285A0D19C4}"/>
              </a:ext>
            </a:extLst>
          </p:cNvPr>
          <p:cNvSpPr>
            <a:spLocks/>
          </p:cNvSpPr>
          <p:nvPr/>
        </p:nvSpPr>
        <p:spPr bwMode="auto">
          <a:xfrm>
            <a:off x="5127854" y="529938"/>
            <a:ext cx="308097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800" b="0" i="0" u="none" strike="noStrike" kern="1200" cap="none" spc="0" normalizeH="0" baseline="0" noProof="0" dirty="0">
                <a:ln>
                  <a:noFill/>
                </a:ln>
                <a:solidFill>
                  <a:srgbClr val="9ACA49"/>
                </a:solidFill>
                <a:effectLst/>
                <a:uLnTx/>
                <a:uFillTx/>
                <a:latin typeface="Bebas Neue" panose="020B0606020202050201" pitchFamily="34" charset="77"/>
                <a:ea typeface="ＭＳ Ｐゴシック" panose="020B0600070205080204" pitchFamily="34" charset="-128"/>
                <a:cs typeface="+mn-cs"/>
                <a:sym typeface="Bebas Neue" panose="020B0606020202050201" pitchFamily="34" charset="77"/>
              </a:rPr>
              <a:t>IN SOUTH ASIA </a:t>
            </a:r>
          </a:p>
        </p:txBody>
      </p:sp>
      <p:sp>
        <p:nvSpPr>
          <p:cNvPr id="16386" name="Content Placeholder 2">
            <a:extLst>
              <a:ext uri="{FF2B5EF4-FFF2-40B4-BE49-F238E27FC236}">
                <a16:creationId xmlns:a16="http://schemas.microsoft.com/office/drawing/2014/main" id="{98DE7D89-25EA-444B-A333-3DD94199C1A2}"/>
              </a:ext>
            </a:extLst>
          </p:cNvPr>
          <p:cNvSpPr txBox="1">
            <a:spLocks noChangeArrowheads="1"/>
          </p:cNvSpPr>
          <p:nvPr/>
        </p:nvSpPr>
        <p:spPr bwMode="auto">
          <a:xfrm>
            <a:off x="4879910" y="2077962"/>
            <a:ext cx="6979298" cy="42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32500" lnSpcReduction="20000"/>
          </a:bodyPr>
          <a:lstStyle>
            <a:lvl1pPr marL="228600" indent="-228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228600" marR="0" lvl="1"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a:pPr>
            <a:endParaRPr kumimoji="0" lang="en-US" sz="5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endParaRPr>
          </a:p>
          <a:p>
            <a:pPr marL="228600" marR="0" lvl="1"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a:pPr>
            <a:r>
              <a:rPr kumimoji="0" lang="en-US" sz="5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Portfolio covers 8 countries; significant focus on resilient infrastructure and resilience to climate change</a:t>
            </a:r>
          </a:p>
          <a:p>
            <a:pPr marL="228600" marR="0" lvl="1"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a:pPr>
            <a:r>
              <a:rPr kumimoji="0" lang="en-US" sz="5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Bangladesh, Nepal, and Sri Lanka in the top 10 vulnerable countries to climate change</a:t>
            </a:r>
          </a:p>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a:pPr>
            <a:r>
              <a:rPr kumimoji="0" lang="en-US" sz="5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In India alone, FY19 saw devastating floods in Kerala and the landfall of tropical Cyclone </a:t>
            </a:r>
            <a:r>
              <a:rPr kumimoji="0" lang="en-US" sz="5800" b="0" i="0" u="none" strike="noStrike" kern="1200" cap="none" spc="0" normalizeH="0" baseline="0" noProof="0" dirty="0" err="1">
                <a:ln>
                  <a:noFill/>
                </a:ln>
                <a:solidFill>
                  <a:prstClr val="black">
                    <a:lumMod val="50000"/>
                    <a:lumOff val="50000"/>
                  </a:prstClr>
                </a:solidFill>
                <a:effectLst/>
                <a:uLnTx/>
                <a:uFillTx/>
                <a:latin typeface="Lato" panose="020F0502020204030203" pitchFamily="34" charset="0"/>
                <a:ea typeface="+mn-ea"/>
                <a:cs typeface="+mn-cs"/>
              </a:rPr>
              <a:t>Fani</a:t>
            </a:r>
            <a:r>
              <a:rPr kumimoji="0" lang="en-US" sz="5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 in Odisha state</a:t>
            </a:r>
          </a:p>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a:pPr>
            <a:r>
              <a:rPr kumimoji="0" lang="en-US" sz="5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Characterized by:</a:t>
            </a:r>
          </a:p>
          <a:p>
            <a:pPr marL="685800" marR="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tabLst/>
              <a:defRPr/>
            </a:pPr>
            <a:r>
              <a:rPr kumimoji="0" lang="en-US" sz="50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progress being made as countries and communities continue to invest in pre-disaster planning</a:t>
            </a:r>
          </a:p>
          <a:p>
            <a:pPr marL="685800" marR="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tabLst/>
              <a:defRPr/>
            </a:pPr>
            <a:r>
              <a:rPr kumimoji="0" lang="en-US" sz="50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impacts of disasters amplified by region’s rapidly growing cities </a:t>
            </a:r>
          </a:p>
          <a:p>
            <a:pPr marL="685800" marR="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tabLst/>
              <a:defRPr/>
            </a:pPr>
            <a:r>
              <a:rPr kumimoji="0" lang="en-US" sz="50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government priorities include modernizing hydromet services, developing urban DRM plans, plan and implement resilient reconstruction, and introducing adaptive social protection solutions</a:t>
            </a:r>
          </a:p>
        </p:txBody>
      </p:sp>
      <p:grpSp>
        <p:nvGrpSpPr>
          <p:cNvPr id="72" name="Group 71">
            <a:extLst>
              <a:ext uri="{FF2B5EF4-FFF2-40B4-BE49-F238E27FC236}">
                <a16:creationId xmlns:a16="http://schemas.microsoft.com/office/drawing/2014/main" id="{9427912A-85D2-8446-BB9E-AB4CD9A8F2E2}"/>
              </a:ext>
            </a:extLst>
          </p:cNvPr>
          <p:cNvGrpSpPr/>
          <p:nvPr/>
        </p:nvGrpSpPr>
        <p:grpSpPr>
          <a:xfrm>
            <a:off x="6756483" y="1262787"/>
            <a:ext cx="407987" cy="423862"/>
            <a:chOff x="5151438" y="3081338"/>
            <a:chExt cx="407987" cy="423862"/>
          </a:xfrm>
          <a:solidFill>
            <a:srgbClr val="337FA3"/>
          </a:solidFill>
        </p:grpSpPr>
        <p:sp>
          <p:nvSpPr>
            <p:cNvPr id="73" name="Freeform 26">
              <a:extLst>
                <a:ext uri="{FF2B5EF4-FFF2-40B4-BE49-F238E27FC236}">
                  <a16:creationId xmlns:a16="http://schemas.microsoft.com/office/drawing/2014/main" id="{00D8C510-007C-234D-8F7D-56B2A8E3B9DA}"/>
                </a:ext>
              </a:extLst>
            </p:cNvPr>
            <p:cNvSpPr>
              <a:spLocks noChangeArrowheads="1"/>
            </p:cNvSpPr>
            <p:nvPr/>
          </p:nvSpPr>
          <p:spPr bwMode="auto">
            <a:xfrm>
              <a:off x="5438775" y="3298825"/>
              <a:ext cx="90488" cy="77788"/>
            </a:xfrm>
            <a:custGeom>
              <a:avLst/>
              <a:gdLst>
                <a:gd name="T0" fmla="*/ 197 w 253"/>
                <a:gd name="T1" fmla="*/ 25 h 217"/>
                <a:gd name="T2" fmla="*/ 208 w 253"/>
                <a:gd name="T3" fmla="*/ 44 h 217"/>
                <a:gd name="T4" fmla="*/ 250 w 253"/>
                <a:gd name="T5" fmla="*/ 70 h 217"/>
                <a:gd name="T6" fmla="*/ 252 w 253"/>
                <a:gd name="T7" fmla="*/ 142 h 217"/>
                <a:gd name="T8" fmla="*/ 174 w 253"/>
                <a:gd name="T9" fmla="*/ 216 h 217"/>
                <a:gd name="T10" fmla="*/ 132 w 253"/>
                <a:gd name="T11" fmla="*/ 201 h 217"/>
                <a:gd name="T12" fmla="*/ 53 w 253"/>
                <a:gd name="T13" fmla="*/ 214 h 217"/>
                <a:gd name="T14" fmla="*/ 21 w 253"/>
                <a:gd name="T15" fmla="*/ 183 h 217"/>
                <a:gd name="T16" fmla="*/ 0 w 253"/>
                <a:gd name="T17" fmla="*/ 129 h 217"/>
                <a:gd name="T18" fmla="*/ 28 w 253"/>
                <a:gd name="T19" fmla="*/ 102 h 217"/>
                <a:gd name="T20" fmla="*/ 59 w 253"/>
                <a:gd name="T21" fmla="*/ 17 h 217"/>
                <a:gd name="T22" fmla="*/ 104 w 253"/>
                <a:gd name="T23" fmla="*/ 0 h 217"/>
                <a:gd name="T24" fmla="*/ 197 w 253"/>
                <a:gd name="T25" fmla="*/ 25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17">
                  <a:moveTo>
                    <a:pt x="197" y="25"/>
                  </a:moveTo>
                  <a:lnTo>
                    <a:pt x="208" y="44"/>
                  </a:lnTo>
                  <a:lnTo>
                    <a:pt x="250" y="70"/>
                  </a:lnTo>
                  <a:lnTo>
                    <a:pt x="252" y="142"/>
                  </a:lnTo>
                  <a:lnTo>
                    <a:pt x="174" y="216"/>
                  </a:lnTo>
                  <a:lnTo>
                    <a:pt x="132" y="201"/>
                  </a:lnTo>
                  <a:lnTo>
                    <a:pt x="53" y="214"/>
                  </a:lnTo>
                  <a:lnTo>
                    <a:pt x="21" y="183"/>
                  </a:lnTo>
                  <a:lnTo>
                    <a:pt x="0" y="129"/>
                  </a:lnTo>
                  <a:lnTo>
                    <a:pt x="28" y="102"/>
                  </a:lnTo>
                  <a:lnTo>
                    <a:pt x="59" y="17"/>
                  </a:lnTo>
                  <a:lnTo>
                    <a:pt x="104" y="0"/>
                  </a:lnTo>
                  <a:lnTo>
                    <a:pt x="197" y="2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27">
              <a:extLst>
                <a:ext uri="{FF2B5EF4-FFF2-40B4-BE49-F238E27FC236}">
                  <a16:creationId xmlns:a16="http://schemas.microsoft.com/office/drawing/2014/main" id="{7799B496-16F9-6E47-BCA7-1E2FA8E59119}"/>
                </a:ext>
              </a:extLst>
            </p:cNvPr>
            <p:cNvSpPr>
              <a:spLocks noChangeArrowheads="1"/>
            </p:cNvSpPr>
            <p:nvPr/>
          </p:nvSpPr>
          <p:spPr bwMode="auto">
            <a:xfrm>
              <a:off x="5237163" y="3117850"/>
              <a:ext cx="96837" cy="90488"/>
            </a:xfrm>
            <a:custGeom>
              <a:avLst/>
              <a:gdLst>
                <a:gd name="T0" fmla="*/ 232 w 269"/>
                <a:gd name="T1" fmla="*/ 252 h 253"/>
                <a:gd name="T2" fmla="*/ 208 w 269"/>
                <a:gd name="T3" fmla="*/ 243 h 253"/>
                <a:gd name="T4" fmla="*/ 13 w 269"/>
                <a:gd name="T5" fmla="*/ 57 h 253"/>
                <a:gd name="T6" fmla="*/ 13 w 269"/>
                <a:gd name="T7" fmla="*/ 12 h 253"/>
                <a:gd name="T8" fmla="*/ 60 w 269"/>
                <a:gd name="T9" fmla="*/ 12 h 253"/>
                <a:gd name="T10" fmla="*/ 255 w 269"/>
                <a:gd name="T11" fmla="*/ 198 h 253"/>
                <a:gd name="T12" fmla="*/ 255 w 269"/>
                <a:gd name="T13" fmla="*/ 243 h 253"/>
                <a:gd name="T14" fmla="*/ 232 w 269"/>
                <a:gd name="T15" fmla="*/ 252 h 2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9" h="253">
                  <a:moveTo>
                    <a:pt x="232" y="252"/>
                  </a:moveTo>
                  <a:cubicBezTo>
                    <a:pt x="224" y="252"/>
                    <a:pt x="215" y="249"/>
                    <a:pt x="208" y="243"/>
                  </a:cubicBezTo>
                  <a:lnTo>
                    <a:pt x="13" y="57"/>
                  </a:lnTo>
                  <a:cubicBezTo>
                    <a:pt x="0" y="44"/>
                    <a:pt x="0" y="25"/>
                    <a:pt x="13" y="12"/>
                  </a:cubicBezTo>
                  <a:cubicBezTo>
                    <a:pt x="26" y="0"/>
                    <a:pt x="47" y="0"/>
                    <a:pt x="60" y="12"/>
                  </a:cubicBezTo>
                  <a:lnTo>
                    <a:pt x="255" y="198"/>
                  </a:lnTo>
                  <a:cubicBezTo>
                    <a:pt x="268" y="211"/>
                    <a:pt x="268" y="231"/>
                    <a:pt x="255" y="243"/>
                  </a:cubicBezTo>
                  <a:cubicBezTo>
                    <a:pt x="249" y="249"/>
                    <a:pt x="241" y="252"/>
                    <a:pt x="232" y="25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28">
              <a:extLst>
                <a:ext uri="{FF2B5EF4-FFF2-40B4-BE49-F238E27FC236}">
                  <a16:creationId xmlns:a16="http://schemas.microsoft.com/office/drawing/2014/main" id="{6BB77814-EA92-E249-953B-686931D881DA}"/>
                </a:ext>
              </a:extLst>
            </p:cNvPr>
            <p:cNvSpPr>
              <a:spLocks noChangeArrowheads="1"/>
            </p:cNvSpPr>
            <p:nvPr/>
          </p:nvSpPr>
          <p:spPr bwMode="auto">
            <a:xfrm>
              <a:off x="5284788" y="3100388"/>
              <a:ext cx="82550" cy="77787"/>
            </a:xfrm>
            <a:custGeom>
              <a:avLst/>
              <a:gdLst>
                <a:gd name="T0" fmla="*/ 192 w 231"/>
                <a:gd name="T1" fmla="*/ 214 h 215"/>
                <a:gd name="T2" fmla="*/ 169 w 231"/>
                <a:gd name="T3" fmla="*/ 205 h 215"/>
                <a:gd name="T4" fmla="*/ 13 w 231"/>
                <a:gd name="T5" fmla="*/ 57 h 215"/>
                <a:gd name="T6" fmla="*/ 13 w 231"/>
                <a:gd name="T7" fmla="*/ 12 h 215"/>
                <a:gd name="T8" fmla="*/ 59 w 231"/>
                <a:gd name="T9" fmla="*/ 12 h 215"/>
                <a:gd name="T10" fmla="*/ 216 w 231"/>
                <a:gd name="T11" fmla="*/ 160 h 215"/>
                <a:gd name="T12" fmla="*/ 216 w 231"/>
                <a:gd name="T13" fmla="*/ 205 h 215"/>
                <a:gd name="T14" fmla="*/ 192 w 231"/>
                <a:gd name="T15" fmla="*/ 214 h 2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1" h="215">
                  <a:moveTo>
                    <a:pt x="192" y="214"/>
                  </a:moveTo>
                  <a:cubicBezTo>
                    <a:pt x="184" y="214"/>
                    <a:pt x="175" y="211"/>
                    <a:pt x="169" y="205"/>
                  </a:cubicBezTo>
                  <a:lnTo>
                    <a:pt x="13" y="57"/>
                  </a:lnTo>
                  <a:cubicBezTo>
                    <a:pt x="0" y="44"/>
                    <a:pt x="0" y="24"/>
                    <a:pt x="13" y="12"/>
                  </a:cubicBezTo>
                  <a:cubicBezTo>
                    <a:pt x="25" y="0"/>
                    <a:pt x="47" y="0"/>
                    <a:pt x="59" y="12"/>
                  </a:cubicBezTo>
                  <a:lnTo>
                    <a:pt x="216" y="160"/>
                  </a:lnTo>
                  <a:cubicBezTo>
                    <a:pt x="229" y="173"/>
                    <a:pt x="230" y="193"/>
                    <a:pt x="216" y="205"/>
                  </a:cubicBezTo>
                  <a:cubicBezTo>
                    <a:pt x="210" y="211"/>
                    <a:pt x="201" y="214"/>
                    <a:pt x="192" y="21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29">
              <a:extLst>
                <a:ext uri="{FF2B5EF4-FFF2-40B4-BE49-F238E27FC236}">
                  <a16:creationId xmlns:a16="http://schemas.microsoft.com/office/drawing/2014/main" id="{697131B8-4946-3F48-8E21-12B7EAEF33C5}"/>
                </a:ext>
              </a:extLst>
            </p:cNvPr>
            <p:cNvSpPr>
              <a:spLocks noChangeArrowheads="1"/>
            </p:cNvSpPr>
            <p:nvPr/>
          </p:nvSpPr>
          <p:spPr bwMode="auto">
            <a:xfrm>
              <a:off x="5330825" y="3081338"/>
              <a:ext cx="68263" cy="65087"/>
            </a:xfrm>
            <a:custGeom>
              <a:avLst/>
              <a:gdLst>
                <a:gd name="T0" fmla="*/ 130 w 191"/>
                <a:gd name="T1" fmla="*/ 168 h 179"/>
                <a:gd name="T2" fmla="*/ 13 w 191"/>
                <a:gd name="T3" fmla="*/ 57 h 179"/>
                <a:gd name="T4" fmla="*/ 13 w 191"/>
                <a:gd name="T5" fmla="*/ 13 h 179"/>
                <a:gd name="T6" fmla="*/ 60 w 191"/>
                <a:gd name="T7" fmla="*/ 13 h 179"/>
                <a:gd name="T8" fmla="*/ 177 w 191"/>
                <a:gd name="T9" fmla="*/ 124 h 179"/>
                <a:gd name="T10" fmla="*/ 177 w 191"/>
                <a:gd name="T11" fmla="*/ 168 h 179"/>
                <a:gd name="T12" fmla="*/ 154 w 191"/>
                <a:gd name="T13" fmla="*/ 178 h 179"/>
                <a:gd name="T14" fmla="*/ 130 w 191"/>
                <a:gd name="T15" fmla="*/ 168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1" h="179">
                  <a:moveTo>
                    <a:pt x="130" y="168"/>
                  </a:moveTo>
                  <a:lnTo>
                    <a:pt x="13" y="57"/>
                  </a:lnTo>
                  <a:cubicBezTo>
                    <a:pt x="0" y="45"/>
                    <a:pt x="0" y="25"/>
                    <a:pt x="13" y="13"/>
                  </a:cubicBezTo>
                  <a:cubicBezTo>
                    <a:pt x="26" y="0"/>
                    <a:pt x="47" y="0"/>
                    <a:pt x="60" y="13"/>
                  </a:cubicBezTo>
                  <a:lnTo>
                    <a:pt x="177" y="124"/>
                  </a:lnTo>
                  <a:cubicBezTo>
                    <a:pt x="190" y="136"/>
                    <a:pt x="190" y="156"/>
                    <a:pt x="177" y="168"/>
                  </a:cubicBezTo>
                  <a:cubicBezTo>
                    <a:pt x="170" y="175"/>
                    <a:pt x="162" y="178"/>
                    <a:pt x="154" y="178"/>
                  </a:cubicBezTo>
                  <a:cubicBezTo>
                    <a:pt x="145" y="178"/>
                    <a:pt x="137" y="175"/>
                    <a:pt x="130" y="168"/>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30">
              <a:extLst>
                <a:ext uri="{FF2B5EF4-FFF2-40B4-BE49-F238E27FC236}">
                  <a16:creationId xmlns:a16="http://schemas.microsoft.com/office/drawing/2014/main" id="{F9D8918E-2152-714C-B0BF-2D92E3CE096B}"/>
                </a:ext>
              </a:extLst>
            </p:cNvPr>
            <p:cNvSpPr>
              <a:spLocks noChangeArrowheads="1"/>
            </p:cNvSpPr>
            <p:nvPr/>
          </p:nvSpPr>
          <p:spPr bwMode="auto">
            <a:xfrm>
              <a:off x="5351463" y="3192463"/>
              <a:ext cx="98425" cy="98425"/>
            </a:xfrm>
            <a:custGeom>
              <a:avLst/>
              <a:gdLst>
                <a:gd name="T0" fmla="*/ 123 w 273"/>
                <a:gd name="T1" fmla="*/ 272 h 273"/>
                <a:gd name="T2" fmla="*/ 5 w 273"/>
                <a:gd name="T3" fmla="*/ 255 h 273"/>
                <a:gd name="T4" fmla="*/ 18 w 273"/>
                <a:gd name="T5" fmla="*/ 178 h 273"/>
                <a:gd name="T6" fmla="*/ 0 w 273"/>
                <a:gd name="T7" fmla="*/ 94 h 273"/>
                <a:gd name="T8" fmla="*/ 91 w 273"/>
                <a:gd name="T9" fmla="*/ 6 h 273"/>
                <a:gd name="T10" fmla="*/ 210 w 273"/>
                <a:gd name="T11" fmla="*/ 0 h 273"/>
                <a:gd name="T12" fmla="*/ 272 w 273"/>
                <a:gd name="T13" fmla="*/ 76 h 273"/>
                <a:gd name="T14" fmla="*/ 251 w 273"/>
                <a:gd name="T15" fmla="*/ 247 h 273"/>
                <a:gd name="T16" fmla="*/ 123 w 273"/>
                <a:gd name="T17" fmla="*/ 272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3" h="273">
                  <a:moveTo>
                    <a:pt x="123" y="272"/>
                  </a:moveTo>
                  <a:lnTo>
                    <a:pt x="5" y="255"/>
                  </a:lnTo>
                  <a:lnTo>
                    <a:pt x="18" y="178"/>
                  </a:lnTo>
                  <a:lnTo>
                    <a:pt x="0" y="94"/>
                  </a:lnTo>
                  <a:lnTo>
                    <a:pt x="91" y="6"/>
                  </a:lnTo>
                  <a:lnTo>
                    <a:pt x="210" y="0"/>
                  </a:lnTo>
                  <a:lnTo>
                    <a:pt x="272" y="76"/>
                  </a:lnTo>
                  <a:lnTo>
                    <a:pt x="251" y="247"/>
                  </a:lnTo>
                  <a:lnTo>
                    <a:pt x="123" y="27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31">
              <a:extLst>
                <a:ext uri="{FF2B5EF4-FFF2-40B4-BE49-F238E27FC236}">
                  <a16:creationId xmlns:a16="http://schemas.microsoft.com/office/drawing/2014/main" id="{191A3AF9-16A8-F64C-A5D5-8186C5247D2A}"/>
                </a:ext>
              </a:extLst>
            </p:cNvPr>
            <p:cNvSpPr>
              <a:spLocks noChangeArrowheads="1"/>
            </p:cNvSpPr>
            <p:nvPr/>
          </p:nvSpPr>
          <p:spPr bwMode="auto">
            <a:xfrm>
              <a:off x="5151438" y="3170238"/>
              <a:ext cx="388937" cy="334962"/>
            </a:xfrm>
            <a:custGeom>
              <a:avLst/>
              <a:gdLst>
                <a:gd name="T0" fmla="*/ 387 w 1081"/>
                <a:gd name="T1" fmla="*/ 325 h 929"/>
                <a:gd name="T2" fmla="*/ 565 w 1081"/>
                <a:gd name="T3" fmla="*/ 439 h 929"/>
                <a:gd name="T4" fmla="*/ 642 w 1081"/>
                <a:gd name="T5" fmla="*/ 464 h 929"/>
                <a:gd name="T6" fmla="*/ 757 w 1081"/>
                <a:gd name="T7" fmla="*/ 621 h 929"/>
                <a:gd name="T8" fmla="*/ 940 w 1081"/>
                <a:gd name="T9" fmla="*/ 718 h 929"/>
                <a:gd name="T10" fmla="*/ 1080 w 1081"/>
                <a:gd name="T11" fmla="*/ 928 h 929"/>
                <a:gd name="T12" fmla="*/ 0 w 1081"/>
                <a:gd name="T13" fmla="*/ 928 h 929"/>
                <a:gd name="T14" fmla="*/ 0 w 1081"/>
                <a:gd name="T15" fmla="*/ 0 h 929"/>
                <a:gd name="T16" fmla="*/ 177 w 1081"/>
                <a:gd name="T17" fmla="*/ 70 h 929"/>
                <a:gd name="T18" fmla="*/ 387 w 1081"/>
                <a:gd name="T19" fmla="*/ 325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1" h="929">
                  <a:moveTo>
                    <a:pt x="387" y="325"/>
                  </a:moveTo>
                  <a:lnTo>
                    <a:pt x="565" y="439"/>
                  </a:lnTo>
                  <a:lnTo>
                    <a:pt x="642" y="464"/>
                  </a:lnTo>
                  <a:lnTo>
                    <a:pt x="757" y="621"/>
                  </a:lnTo>
                  <a:lnTo>
                    <a:pt x="940" y="718"/>
                  </a:lnTo>
                  <a:lnTo>
                    <a:pt x="1080" y="928"/>
                  </a:lnTo>
                  <a:lnTo>
                    <a:pt x="0" y="928"/>
                  </a:lnTo>
                  <a:lnTo>
                    <a:pt x="0" y="0"/>
                  </a:lnTo>
                  <a:cubicBezTo>
                    <a:pt x="86" y="35"/>
                    <a:pt x="125" y="47"/>
                    <a:pt x="177" y="70"/>
                  </a:cubicBezTo>
                  <a:lnTo>
                    <a:pt x="387" y="32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9" name="Freeform 32">
              <a:extLst>
                <a:ext uri="{FF2B5EF4-FFF2-40B4-BE49-F238E27FC236}">
                  <a16:creationId xmlns:a16="http://schemas.microsoft.com/office/drawing/2014/main" id="{00413EA4-EBC2-274E-A850-88C9D0696150}"/>
                </a:ext>
              </a:extLst>
            </p:cNvPr>
            <p:cNvSpPr>
              <a:spLocks noChangeArrowheads="1"/>
            </p:cNvSpPr>
            <p:nvPr/>
          </p:nvSpPr>
          <p:spPr bwMode="auto">
            <a:xfrm>
              <a:off x="5473700" y="3203575"/>
              <a:ext cx="85725" cy="77788"/>
            </a:xfrm>
            <a:custGeom>
              <a:avLst/>
              <a:gdLst>
                <a:gd name="T0" fmla="*/ 114 w 236"/>
                <a:gd name="T1" fmla="*/ 216 h 217"/>
                <a:gd name="T2" fmla="*/ 57 w 236"/>
                <a:gd name="T3" fmla="*/ 196 h 217"/>
                <a:gd name="T4" fmla="*/ 34 w 236"/>
                <a:gd name="T5" fmla="*/ 125 h 217"/>
                <a:gd name="T6" fmla="*/ 0 w 236"/>
                <a:gd name="T7" fmla="*/ 108 h 217"/>
                <a:gd name="T8" fmla="*/ 8 w 236"/>
                <a:gd name="T9" fmla="*/ 53 h 217"/>
                <a:gd name="T10" fmla="*/ 65 w 236"/>
                <a:gd name="T11" fmla="*/ 0 h 217"/>
                <a:gd name="T12" fmla="*/ 138 w 236"/>
                <a:gd name="T13" fmla="*/ 18 h 217"/>
                <a:gd name="T14" fmla="*/ 181 w 236"/>
                <a:gd name="T15" fmla="*/ 80 h 217"/>
                <a:gd name="T16" fmla="*/ 235 w 236"/>
                <a:gd name="T17" fmla="*/ 108 h 217"/>
                <a:gd name="T18" fmla="*/ 208 w 236"/>
                <a:gd name="T19" fmla="*/ 142 h 217"/>
                <a:gd name="T20" fmla="*/ 181 w 236"/>
                <a:gd name="T21" fmla="*/ 196 h 217"/>
                <a:gd name="T22" fmla="*/ 114 w 236"/>
                <a:gd name="T23"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6" h="217">
                  <a:moveTo>
                    <a:pt x="114" y="216"/>
                  </a:moveTo>
                  <a:lnTo>
                    <a:pt x="57" y="196"/>
                  </a:lnTo>
                  <a:lnTo>
                    <a:pt x="34" y="125"/>
                  </a:lnTo>
                  <a:lnTo>
                    <a:pt x="0" y="108"/>
                  </a:lnTo>
                  <a:lnTo>
                    <a:pt x="8" y="53"/>
                  </a:lnTo>
                  <a:lnTo>
                    <a:pt x="65" y="0"/>
                  </a:lnTo>
                  <a:lnTo>
                    <a:pt x="138" y="18"/>
                  </a:lnTo>
                  <a:lnTo>
                    <a:pt x="181" y="80"/>
                  </a:lnTo>
                  <a:lnTo>
                    <a:pt x="235" y="108"/>
                  </a:lnTo>
                  <a:lnTo>
                    <a:pt x="208" y="142"/>
                  </a:lnTo>
                  <a:lnTo>
                    <a:pt x="181" y="196"/>
                  </a:lnTo>
                  <a:lnTo>
                    <a:pt x="114" y="21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87" name="Group 86">
            <a:extLst>
              <a:ext uri="{FF2B5EF4-FFF2-40B4-BE49-F238E27FC236}">
                <a16:creationId xmlns:a16="http://schemas.microsoft.com/office/drawing/2014/main" id="{CF27713E-3AD7-7147-B491-189876C0C56C}"/>
              </a:ext>
            </a:extLst>
          </p:cNvPr>
          <p:cNvGrpSpPr/>
          <p:nvPr/>
        </p:nvGrpSpPr>
        <p:grpSpPr>
          <a:xfrm>
            <a:off x="5892800" y="1363667"/>
            <a:ext cx="406400" cy="307975"/>
            <a:chOff x="3446463" y="2311400"/>
            <a:chExt cx="406400" cy="307975"/>
          </a:xfrm>
          <a:solidFill>
            <a:srgbClr val="337FA3"/>
          </a:solidFill>
        </p:grpSpPr>
        <p:sp>
          <p:nvSpPr>
            <p:cNvPr id="88" name="Freeform 39">
              <a:extLst>
                <a:ext uri="{FF2B5EF4-FFF2-40B4-BE49-F238E27FC236}">
                  <a16:creationId xmlns:a16="http://schemas.microsoft.com/office/drawing/2014/main" id="{26CE8935-EA20-2D4C-9EC0-81EA503BBE8C}"/>
                </a:ext>
              </a:extLst>
            </p:cNvPr>
            <p:cNvSpPr>
              <a:spLocks noChangeArrowheads="1"/>
            </p:cNvSpPr>
            <p:nvPr/>
          </p:nvSpPr>
          <p:spPr bwMode="auto">
            <a:xfrm>
              <a:off x="3446463" y="2446338"/>
              <a:ext cx="406400" cy="173037"/>
            </a:xfrm>
            <a:custGeom>
              <a:avLst/>
              <a:gdLst>
                <a:gd name="T0" fmla="*/ 632 w 1130"/>
                <a:gd name="T1" fmla="*/ 0 h 480"/>
                <a:gd name="T2" fmla="*/ 676 w 1130"/>
                <a:gd name="T3" fmla="*/ 131 h 480"/>
                <a:gd name="T4" fmla="*/ 574 w 1130"/>
                <a:gd name="T5" fmla="*/ 248 h 480"/>
                <a:gd name="T6" fmla="*/ 575 w 1130"/>
                <a:gd name="T7" fmla="*/ 370 h 480"/>
                <a:gd name="T8" fmla="*/ 510 w 1130"/>
                <a:gd name="T9" fmla="*/ 248 h 480"/>
                <a:gd name="T10" fmla="*/ 571 w 1130"/>
                <a:gd name="T11" fmla="*/ 131 h 480"/>
                <a:gd name="T12" fmla="*/ 484 w 1130"/>
                <a:gd name="T13" fmla="*/ 0 h 480"/>
                <a:gd name="T14" fmla="*/ 0 w 1130"/>
                <a:gd name="T15" fmla="*/ 0 h 480"/>
                <a:gd name="T16" fmla="*/ 0 w 1130"/>
                <a:gd name="T17" fmla="*/ 385 h 480"/>
                <a:gd name="T18" fmla="*/ 105 w 1130"/>
                <a:gd name="T19" fmla="*/ 479 h 480"/>
                <a:gd name="T20" fmla="*/ 1024 w 1130"/>
                <a:gd name="T21" fmla="*/ 479 h 480"/>
                <a:gd name="T22" fmla="*/ 1129 w 1130"/>
                <a:gd name="T23" fmla="*/ 385 h 480"/>
                <a:gd name="T24" fmla="*/ 1129 w 1130"/>
                <a:gd name="T25" fmla="*/ 0 h 480"/>
                <a:gd name="T26" fmla="*/ 632 w 1130"/>
                <a:gd name="T27"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0" h="480">
                  <a:moveTo>
                    <a:pt x="632" y="0"/>
                  </a:moveTo>
                  <a:lnTo>
                    <a:pt x="676" y="131"/>
                  </a:lnTo>
                  <a:lnTo>
                    <a:pt x="574" y="248"/>
                  </a:lnTo>
                  <a:lnTo>
                    <a:pt x="575" y="370"/>
                  </a:lnTo>
                  <a:lnTo>
                    <a:pt x="510" y="248"/>
                  </a:lnTo>
                  <a:lnTo>
                    <a:pt x="571" y="131"/>
                  </a:lnTo>
                  <a:lnTo>
                    <a:pt x="484" y="0"/>
                  </a:lnTo>
                  <a:lnTo>
                    <a:pt x="0" y="0"/>
                  </a:lnTo>
                  <a:lnTo>
                    <a:pt x="0" y="385"/>
                  </a:lnTo>
                  <a:cubicBezTo>
                    <a:pt x="0" y="437"/>
                    <a:pt x="47" y="479"/>
                    <a:pt x="105" y="479"/>
                  </a:cubicBezTo>
                  <a:lnTo>
                    <a:pt x="1024" y="479"/>
                  </a:lnTo>
                  <a:cubicBezTo>
                    <a:pt x="1082" y="479"/>
                    <a:pt x="1129" y="437"/>
                    <a:pt x="1129" y="385"/>
                  </a:cubicBezTo>
                  <a:lnTo>
                    <a:pt x="1129" y="0"/>
                  </a:lnTo>
                  <a:lnTo>
                    <a:pt x="6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40">
              <a:extLst>
                <a:ext uri="{FF2B5EF4-FFF2-40B4-BE49-F238E27FC236}">
                  <a16:creationId xmlns:a16="http://schemas.microsoft.com/office/drawing/2014/main" id="{E98EC105-F685-004A-B7A9-9B0E378DEE3E}"/>
                </a:ext>
              </a:extLst>
            </p:cNvPr>
            <p:cNvSpPr>
              <a:spLocks noChangeArrowheads="1"/>
            </p:cNvSpPr>
            <p:nvPr/>
          </p:nvSpPr>
          <p:spPr bwMode="auto">
            <a:xfrm>
              <a:off x="3522663" y="2311400"/>
              <a:ext cx="255587" cy="50800"/>
            </a:xfrm>
            <a:custGeom>
              <a:avLst/>
              <a:gdLst>
                <a:gd name="T0" fmla="*/ 668 w 712"/>
                <a:gd name="T1" fmla="*/ 134 h 142"/>
                <a:gd name="T2" fmla="*/ 355 w 712"/>
                <a:gd name="T3" fmla="*/ 45 h 142"/>
                <a:gd name="T4" fmla="*/ 42 w 712"/>
                <a:gd name="T5" fmla="*/ 134 h 142"/>
                <a:gd name="T6" fmla="*/ 8 w 712"/>
                <a:gd name="T7" fmla="*/ 129 h 142"/>
                <a:gd name="T8" fmla="*/ 14 w 712"/>
                <a:gd name="T9" fmla="*/ 98 h 142"/>
                <a:gd name="T10" fmla="*/ 355 w 712"/>
                <a:gd name="T11" fmla="*/ 0 h 142"/>
                <a:gd name="T12" fmla="*/ 697 w 712"/>
                <a:gd name="T13" fmla="*/ 98 h 142"/>
                <a:gd name="T14" fmla="*/ 703 w 712"/>
                <a:gd name="T15" fmla="*/ 129 h 142"/>
                <a:gd name="T16" fmla="*/ 683 w 712"/>
                <a:gd name="T17" fmla="*/ 138 h 142"/>
                <a:gd name="T18" fmla="*/ 668 w 712"/>
                <a:gd name="T19" fmla="*/ 13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2" h="142">
                  <a:moveTo>
                    <a:pt x="668" y="134"/>
                  </a:moveTo>
                  <a:cubicBezTo>
                    <a:pt x="576" y="76"/>
                    <a:pt x="468" y="45"/>
                    <a:pt x="355" y="45"/>
                  </a:cubicBezTo>
                  <a:cubicBezTo>
                    <a:pt x="243" y="45"/>
                    <a:pt x="134" y="76"/>
                    <a:pt x="42" y="134"/>
                  </a:cubicBezTo>
                  <a:cubicBezTo>
                    <a:pt x="31" y="141"/>
                    <a:pt x="16" y="139"/>
                    <a:pt x="8" y="129"/>
                  </a:cubicBezTo>
                  <a:cubicBezTo>
                    <a:pt x="0" y="118"/>
                    <a:pt x="2" y="105"/>
                    <a:pt x="14" y="98"/>
                  </a:cubicBezTo>
                  <a:cubicBezTo>
                    <a:pt x="114" y="34"/>
                    <a:pt x="232" y="0"/>
                    <a:pt x="355" y="0"/>
                  </a:cubicBezTo>
                  <a:cubicBezTo>
                    <a:pt x="478" y="0"/>
                    <a:pt x="597" y="34"/>
                    <a:pt x="697" y="98"/>
                  </a:cubicBezTo>
                  <a:cubicBezTo>
                    <a:pt x="708" y="105"/>
                    <a:pt x="711" y="119"/>
                    <a:pt x="703" y="129"/>
                  </a:cubicBezTo>
                  <a:cubicBezTo>
                    <a:pt x="699" y="135"/>
                    <a:pt x="691" y="138"/>
                    <a:pt x="683" y="138"/>
                  </a:cubicBezTo>
                  <a:cubicBezTo>
                    <a:pt x="678" y="138"/>
                    <a:pt x="673" y="137"/>
                    <a:pt x="668" y="13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41">
              <a:extLst>
                <a:ext uri="{FF2B5EF4-FFF2-40B4-BE49-F238E27FC236}">
                  <a16:creationId xmlns:a16="http://schemas.microsoft.com/office/drawing/2014/main" id="{81887A6E-12C2-8440-90D1-882DF0D7CCF4}"/>
                </a:ext>
              </a:extLst>
            </p:cNvPr>
            <p:cNvSpPr>
              <a:spLocks noChangeArrowheads="1"/>
            </p:cNvSpPr>
            <p:nvPr/>
          </p:nvSpPr>
          <p:spPr bwMode="auto">
            <a:xfrm>
              <a:off x="3554413" y="2351088"/>
              <a:ext cx="192087" cy="39687"/>
            </a:xfrm>
            <a:custGeom>
              <a:avLst/>
              <a:gdLst>
                <a:gd name="T0" fmla="*/ 491 w 534"/>
                <a:gd name="T1" fmla="*/ 103 h 111"/>
                <a:gd name="T2" fmla="*/ 267 w 534"/>
                <a:gd name="T3" fmla="*/ 45 h 111"/>
                <a:gd name="T4" fmla="*/ 43 w 534"/>
                <a:gd name="T5" fmla="*/ 103 h 111"/>
                <a:gd name="T6" fmla="*/ 8 w 534"/>
                <a:gd name="T7" fmla="*/ 96 h 111"/>
                <a:gd name="T8" fmla="*/ 16 w 534"/>
                <a:gd name="T9" fmla="*/ 66 h 111"/>
                <a:gd name="T10" fmla="*/ 267 w 534"/>
                <a:gd name="T11" fmla="*/ 0 h 111"/>
                <a:gd name="T12" fmla="*/ 518 w 534"/>
                <a:gd name="T13" fmla="*/ 66 h 111"/>
                <a:gd name="T14" fmla="*/ 525 w 534"/>
                <a:gd name="T15" fmla="*/ 96 h 111"/>
                <a:gd name="T16" fmla="*/ 504 w 534"/>
                <a:gd name="T17" fmla="*/ 107 h 111"/>
                <a:gd name="T18" fmla="*/ 491 w 534"/>
                <a:gd name="T19" fmla="*/ 10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4" h="111">
                  <a:moveTo>
                    <a:pt x="491" y="103"/>
                  </a:moveTo>
                  <a:cubicBezTo>
                    <a:pt x="424" y="65"/>
                    <a:pt x="346" y="45"/>
                    <a:pt x="267" y="45"/>
                  </a:cubicBezTo>
                  <a:cubicBezTo>
                    <a:pt x="187" y="45"/>
                    <a:pt x="110" y="65"/>
                    <a:pt x="43" y="103"/>
                  </a:cubicBezTo>
                  <a:cubicBezTo>
                    <a:pt x="31" y="110"/>
                    <a:pt x="15" y="106"/>
                    <a:pt x="8" y="96"/>
                  </a:cubicBezTo>
                  <a:cubicBezTo>
                    <a:pt x="0" y="85"/>
                    <a:pt x="4" y="72"/>
                    <a:pt x="16" y="66"/>
                  </a:cubicBezTo>
                  <a:cubicBezTo>
                    <a:pt x="91" y="23"/>
                    <a:pt x="178" y="0"/>
                    <a:pt x="267" y="0"/>
                  </a:cubicBezTo>
                  <a:cubicBezTo>
                    <a:pt x="356" y="0"/>
                    <a:pt x="442" y="23"/>
                    <a:pt x="518" y="66"/>
                  </a:cubicBezTo>
                  <a:cubicBezTo>
                    <a:pt x="529" y="72"/>
                    <a:pt x="533" y="86"/>
                    <a:pt x="525" y="96"/>
                  </a:cubicBezTo>
                  <a:cubicBezTo>
                    <a:pt x="520" y="103"/>
                    <a:pt x="512" y="107"/>
                    <a:pt x="504" y="107"/>
                  </a:cubicBezTo>
                  <a:cubicBezTo>
                    <a:pt x="499" y="107"/>
                    <a:pt x="495" y="105"/>
                    <a:pt x="491" y="10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42">
              <a:extLst>
                <a:ext uri="{FF2B5EF4-FFF2-40B4-BE49-F238E27FC236}">
                  <a16:creationId xmlns:a16="http://schemas.microsoft.com/office/drawing/2014/main" id="{99E680C7-0488-764E-9FF7-645E6BB98885}"/>
                </a:ext>
              </a:extLst>
            </p:cNvPr>
            <p:cNvSpPr>
              <a:spLocks noChangeArrowheads="1"/>
            </p:cNvSpPr>
            <p:nvPr/>
          </p:nvSpPr>
          <p:spPr bwMode="auto">
            <a:xfrm>
              <a:off x="3587750" y="2390775"/>
              <a:ext cx="127000" cy="28575"/>
            </a:xfrm>
            <a:custGeom>
              <a:avLst/>
              <a:gdLst>
                <a:gd name="T0" fmla="*/ 7 w 351"/>
                <a:gd name="T1" fmla="*/ 65 h 81"/>
                <a:gd name="T2" fmla="*/ 17 w 351"/>
                <a:gd name="T3" fmla="*/ 35 h 81"/>
                <a:gd name="T4" fmla="*/ 175 w 351"/>
                <a:gd name="T5" fmla="*/ 0 h 81"/>
                <a:gd name="T6" fmla="*/ 333 w 351"/>
                <a:gd name="T7" fmla="*/ 35 h 81"/>
                <a:gd name="T8" fmla="*/ 344 w 351"/>
                <a:gd name="T9" fmla="*/ 65 h 81"/>
                <a:gd name="T10" fmla="*/ 311 w 351"/>
                <a:gd name="T11" fmla="*/ 75 h 81"/>
                <a:gd name="T12" fmla="*/ 175 w 351"/>
                <a:gd name="T13" fmla="*/ 45 h 81"/>
                <a:gd name="T14" fmla="*/ 40 w 351"/>
                <a:gd name="T15" fmla="*/ 75 h 81"/>
                <a:gd name="T16" fmla="*/ 29 w 351"/>
                <a:gd name="T17" fmla="*/ 77 h 81"/>
                <a:gd name="T18" fmla="*/ 7 w 351"/>
                <a:gd name="T19"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1" h="81">
                  <a:moveTo>
                    <a:pt x="7" y="65"/>
                  </a:moveTo>
                  <a:cubicBezTo>
                    <a:pt x="0" y="54"/>
                    <a:pt x="5" y="40"/>
                    <a:pt x="17" y="35"/>
                  </a:cubicBezTo>
                  <a:cubicBezTo>
                    <a:pt x="67" y="12"/>
                    <a:pt x="119" y="0"/>
                    <a:pt x="175" y="0"/>
                  </a:cubicBezTo>
                  <a:cubicBezTo>
                    <a:pt x="230" y="0"/>
                    <a:pt x="284" y="12"/>
                    <a:pt x="333" y="35"/>
                  </a:cubicBezTo>
                  <a:cubicBezTo>
                    <a:pt x="346" y="40"/>
                    <a:pt x="350" y="54"/>
                    <a:pt x="344" y="65"/>
                  </a:cubicBezTo>
                  <a:cubicBezTo>
                    <a:pt x="338" y="76"/>
                    <a:pt x="323" y="80"/>
                    <a:pt x="311" y="75"/>
                  </a:cubicBezTo>
                  <a:cubicBezTo>
                    <a:pt x="269" y="55"/>
                    <a:pt x="223" y="45"/>
                    <a:pt x="175" y="45"/>
                  </a:cubicBezTo>
                  <a:cubicBezTo>
                    <a:pt x="128" y="45"/>
                    <a:pt x="83" y="55"/>
                    <a:pt x="40" y="75"/>
                  </a:cubicBezTo>
                  <a:cubicBezTo>
                    <a:pt x="37" y="76"/>
                    <a:pt x="33" y="77"/>
                    <a:pt x="29" y="77"/>
                  </a:cubicBezTo>
                  <a:cubicBezTo>
                    <a:pt x="20" y="77"/>
                    <a:pt x="11" y="73"/>
                    <a:pt x="7" y="6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92" name="Group 91">
            <a:extLst>
              <a:ext uri="{FF2B5EF4-FFF2-40B4-BE49-F238E27FC236}">
                <a16:creationId xmlns:a16="http://schemas.microsoft.com/office/drawing/2014/main" id="{0DB680B0-2417-F041-9511-598CAB32507B}"/>
              </a:ext>
            </a:extLst>
          </p:cNvPr>
          <p:cNvGrpSpPr/>
          <p:nvPr/>
        </p:nvGrpSpPr>
        <p:grpSpPr>
          <a:xfrm>
            <a:off x="5152226" y="1389362"/>
            <a:ext cx="407988" cy="333375"/>
            <a:chOff x="4089400" y="2252663"/>
            <a:chExt cx="407988" cy="333375"/>
          </a:xfrm>
          <a:solidFill>
            <a:srgbClr val="337FA3"/>
          </a:solidFill>
        </p:grpSpPr>
        <p:sp>
          <p:nvSpPr>
            <p:cNvPr id="93" name="Freeform 43">
              <a:extLst>
                <a:ext uri="{FF2B5EF4-FFF2-40B4-BE49-F238E27FC236}">
                  <a16:creationId xmlns:a16="http://schemas.microsoft.com/office/drawing/2014/main" id="{75416728-2537-F24E-8B2C-86CE05165952}"/>
                </a:ext>
              </a:extLst>
            </p:cNvPr>
            <p:cNvSpPr>
              <a:spLocks noChangeArrowheads="1"/>
            </p:cNvSpPr>
            <p:nvPr/>
          </p:nvSpPr>
          <p:spPr bwMode="auto">
            <a:xfrm>
              <a:off x="4343400" y="2414588"/>
              <a:ext cx="153988" cy="26987"/>
            </a:xfrm>
            <a:custGeom>
              <a:avLst/>
              <a:gdLst>
                <a:gd name="T0" fmla="*/ 359 w 427"/>
                <a:gd name="T1" fmla="*/ 10 h 76"/>
                <a:gd name="T2" fmla="*/ 345 w 427"/>
                <a:gd name="T3" fmla="*/ 0 h 76"/>
                <a:gd name="T4" fmla="*/ 331 w 427"/>
                <a:gd name="T5" fmla="*/ 10 h 76"/>
                <a:gd name="T6" fmla="*/ 281 w 427"/>
                <a:gd name="T7" fmla="*/ 40 h 76"/>
                <a:gd name="T8" fmla="*/ 241 w 427"/>
                <a:gd name="T9" fmla="*/ 25 h 76"/>
                <a:gd name="T10" fmla="*/ 227 w 427"/>
                <a:gd name="T11" fmla="*/ 8 h 76"/>
                <a:gd name="T12" fmla="*/ 214 w 427"/>
                <a:gd name="T13" fmla="*/ 1 h 76"/>
                <a:gd name="T14" fmla="*/ 201 w 427"/>
                <a:gd name="T15" fmla="*/ 7 h 76"/>
                <a:gd name="T16" fmla="*/ 149 w 427"/>
                <a:gd name="T17" fmla="*/ 40 h 76"/>
                <a:gd name="T18" fmla="*/ 93 w 427"/>
                <a:gd name="T19" fmla="*/ 12 h 76"/>
                <a:gd name="T20" fmla="*/ 82 w 427"/>
                <a:gd name="T21" fmla="*/ 7 h 76"/>
                <a:gd name="T22" fmla="*/ 71 w 427"/>
                <a:gd name="T23" fmla="*/ 11 h 76"/>
                <a:gd name="T24" fmla="*/ 36 w 427"/>
                <a:gd name="T25" fmla="*/ 38 h 76"/>
                <a:gd name="T26" fmla="*/ 17 w 427"/>
                <a:gd name="T27" fmla="*/ 40 h 76"/>
                <a:gd name="T28" fmla="*/ 15 w 427"/>
                <a:gd name="T29" fmla="*/ 40 h 76"/>
                <a:gd name="T30" fmla="*/ 0 w 427"/>
                <a:gd name="T31" fmla="*/ 58 h 76"/>
                <a:gd name="T32" fmla="*/ 15 w 427"/>
                <a:gd name="T33" fmla="*/ 75 h 76"/>
                <a:gd name="T34" fmla="*/ 16 w 427"/>
                <a:gd name="T35" fmla="*/ 75 h 76"/>
                <a:gd name="T36" fmla="*/ 20 w 427"/>
                <a:gd name="T37" fmla="*/ 75 h 76"/>
                <a:gd name="T38" fmla="*/ 45 w 427"/>
                <a:gd name="T39" fmla="*/ 71 h 76"/>
                <a:gd name="T40" fmla="*/ 82 w 427"/>
                <a:gd name="T41" fmla="*/ 47 h 76"/>
                <a:gd name="T42" fmla="*/ 148 w 427"/>
                <a:gd name="T43" fmla="*/ 75 h 76"/>
                <a:gd name="T44" fmla="*/ 213 w 427"/>
                <a:gd name="T45" fmla="*/ 43 h 76"/>
                <a:gd name="T46" fmla="*/ 281 w 427"/>
                <a:gd name="T47" fmla="*/ 75 h 76"/>
                <a:gd name="T48" fmla="*/ 344 w 427"/>
                <a:gd name="T49" fmla="*/ 46 h 76"/>
                <a:gd name="T50" fmla="*/ 410 w 427"/>
                <a:gd name="T51" fmla="*/ 75 h 76"/>
                <a:gd name="T52" fmla="*/ 425 w 427"/>
                <a:gd name="T53" fmla="*/ 58 h 76"/>
                <a:gd name="T54" fmla="*/ 410 w 427"/>
                <a:gd name="T55" fmla="*/ 40 h 76"/>
                <a:gd name="T56" fmla="*/ 359 w 427"/>
                <a:gd name="T57" fmla="*/ 1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7" h="76">
                  <a:moveTo>
                    <a:pt x="359" y="10"/>
                  </a:moveTo>
                  <a:cubicBezTo>
                    <a:pt x="356" y="4"/>
                    <a:pt x="351" y="0"/>
                    <a:pt x="345" y="0"/>
                  </a:cubicBezTo>
                  <a:cubicBezTo>
                    <a:pt x="339" y="0"/>
                    <a:pt x="334" y="4"/>
                    <a:pt x="331" y="10"/>
                  </a:cubicBezTo>
                  <a:cubicBezTo>
                    <a:pt x="330" y="12"/>
                    <a:pt x="315" y="40"/>
                    <a:pt x="281" y="40"/>
                  </a:cubicBezTo>
                  <a:cubicBezTo>
                    <a:pt x="267" y="40"/>
                    <a:pt x="253" y="35"/>
                    <a:pt x="241" y="25"/>
                  </a:cubicBezTo>
                  <a:cubicBezTo>
                    <a:pt x="232" y="17"/>
                    <a:pt x="227" y="9"/>
                    <a:pt x="227" y="8"/>
                  </a:cubicBezTo>
                  <a:cubicBezTo>
                    <a:pt x="224" y="4"/>
                    <a:pt x="219" y="1"/>
                    <a:pt x="214" y="1"/>
                  </a:cubicBezTo>
                  <a:cubicBezTo>
                    <a:pt x="209" y="0"/>
                    <a:pt x="205" y="3"/>
                    <a:pt x="201" y="7"/>
                  </a:cubicBezTo>
                  <a:cubicBezTo>
                    <a:pt x="201" y="8"/>
                    <a:pt x="178" y="40"/>
                    <a:pt x="149" y="40"/>
                  </a:cubicBezTo>
                  <a:cubicBezTo>
                    <a:pt x="119" y="40"/>
                    <a:pt x="94" y="12"/>
                    <a:pt x="93" y="12"/>
                  </a:cubicBezTo>
                  <a:cubicBezTo>
                    <a:pt x="90" y="8"/>
                    <a:pt x="86" y="7"/>
                    <a:pt x="82" y="7"/>
                  </a:cubicBezTo>
                  <a:cubicBezTo>
                    <a:pt x="78" y="7"/>
                    <a:pt x="74" y="8"/>
                    <a:pt x="71" y="11"/>
                  </a:cubicBezTo>
                  <a:cubicBezTo>
                    <a:pt x="59" y="25"/>
                    <a:pt x="48" y="33"/>
                    <a:pt x="36" y="38"/>
                  </a:cubicBezTo>
                  <a:cubicBezTo>
                    <a:pt x="27" y="41"/>
                    <a:pt x="21" y="41"/>
                    <a:pt x="17" y="40"/>
                  </a:cubicBezTo>
                  <a:lnTo>
                    <a:pt x="15" y="40"/>
                  </a:lnTo>
                  <a:cubicBezTo>
                    <a:pt x="7" y="40"/>
                    <a:pt x="0" y="48"/>
                    <a:pt x="0" y="58"/>
                  </a:cubicBezTo>
                  <a:cubicBezTo>
                    <a:pt x="0" y="67"/>
                    <a:pt x="7" y="75"/>
                    <a:pt x="15" y="75"/>
                  </a:cubicBezTo>
                  <a:lnTo>
                    <a:pt x="16" y="75"/>
                  </a:lnTo>
                  <a:lnTo>
                    <a:pt x="20" y="75"/>
                  </a:lnTo>
                  <a:cubicBezTo>
                    <a:pt x="25" y="75"/>
                    <a:pt x="34" y="75"/>
                    <a:pt x="45" y="71"/>
                  </a:cubicBezTo>
                  <a:cubicBezTo>
                    <a:pt x="58" y="66"/>
                    <a:pt x="70" y="58"/>
                    <a:pt x="82" y="47"/>
                  </a:cubicBezTo>
                  <a:cubicBezTo>
                    <a:pt x="96" y="58"/>
                    <a:pt x="120" y="75"/>
                    <a:pt x="148" y="75"/>
                  </a:cubicBezTo>
                  <a:cubicBezTo>
                    <a:pt x="177" y="75"/>
                    <a:pt x="199" y="57"/>
                    <a:pt x="213" y="43"/>
                  </a:cubicBezTo>
                  <a:cubicBezTo>
                    <a:pt x="226" y="57"/>
                    <a:pt x="248" y="75"/>
                    <a:pt x="281" y="75"/>
                  </a:cubicBezTo>
                  <a:cubicBezTo>
                    <a:pt x="311" y="75"/>
                    <a:pt x="332" y="59"/>
                    <a:pt x="344" y="46"/>
                  </a:cubicBezTo>
                  <a:cubicBezTo>
                    <a:pt x="357" y="59"/>
                    <a:pt x="377" y="75"/>
                    <a:pt x="410" y="75"/>
                  </a:cubicBezTo>
                  <a:cubicBezTo>
                    <a:pt x="418" y="75"/>
                    <a:pt x="425" y="67"/>
                    <a:pt x="425" y="58"/>
                  </a:cubicBezTo>
                  <a:cubicBezTo>
                    <a:pt x="426" y="48"/>
                    <a:pt x="419" y="40"/>
                    <a:pt x="410" y="40"/>
                  </a:cubicBezTo>
                  <a:cubicBezTo>
                    <a:pt x="375" y="40"/>
                    <a:pt x="360" y="12"/>
                    <a:pt x="359" y="1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44">
              <a:extLst>
                <a:ext uri="{FF2B5EF4-FFF2-40B4-BE49-F238E27FC236}">
                  <a16:creationId xmlns:a16="http://schemas.microsoft.com/office/drawing/2014/main" id="{0E88C3B8-1346-8F48-8B0B-9BF74A3D6E19}"/>
                </a:ext>
              </a:extLst>
            </p:cNvPr>
            <p:cNvSpPr>
              <a:spLocks noChangeArrowheads="1"/>
            </p:cNvSpPr>
            <p:nvPr/>
          </p:nvSpPr>
          <p:spPr bwMode="auto">
            <a:xfrm>
              <a:off x="4089400" y="2414588"/>
              <a:ext cx="153988" cy="26987"/>
            </a:xfrm>
            <a:custGeom>
              <a:avLst/>
              <a:gdLst>
                <a:gd name="T0" fmla="*/ 359 w 427"/>
                <a:gd name="T1" fmla="*/ 10 h 76"/>
                <a:gd name="T2" fmla="*/ 345 w 427"/>
                <a:gd name="T3" fmla="*/ 0 h 76"/>
                <a:gd name="T4" fmla="*/ 331 w 427"/>
                <a:gd name="T5" fmla="*/ 10 h 76"/>
                <a:gd name="T6" fmla="*/ 281 w 427"/>
                <a:gd name="T7" fmla="*/ 40 h 76"/>
                <a:gd name="T8" fmla="*/ 241 w 427"/>
                <a:gd name="T9" fmla="*/ 25 h 76"/>
                <a:gd name="T10" fmla="*/ 227 w 427"/>
                <a:gd name="T11" fmla="*/ 8 h 76"/>
                <a:gd name="T12" fmla="*/ 214 w 427"/>
                <a:gd name="T13" fmla="*/ 1 h 76"/>
                <a:gd name="T14" fmla="*/ 201 w 427"/>
                <a:gd name="T15" fmla="*/ 7 h 76"/>
                <a:gd name="T16" fmla="*/ 149 w 427"/>
                <a:gd name="T17" fmla="*/ 40 h 76"/>
                <a:gd name="T18" fmla="*/ 93 w 427"/>
                <a:gd name="T19" fmla="*/ 12 h 76"/>
                <a:gd name="T20" fmla="*/ 82 w 427"/>
                <a:gd name="T21" fmla="*/ 7 h 76"/>
                <a:gd name="T22" fmla="*/ 71 w 427"/>
                <a:gd name="T23" fmla="*/ 11 h 76"/>
                <a:gd name="T24" fmla="*/ 36 w 427"/>
                <a:gd name="T25" fmla="*/ 38 h 76"/>
                <a:gd name="T26" fmla="*/ 17 w 427"/>
                <a:gd name="T27" fmla="*/ 40 h 76"/>
                <a:gd name="T28" fmla="*/ 15 w 427"/>
                <a:gd name="T29" fmla="*/ 40 h 76"/>
                <a:gd name="T30" fmla="*/ 0 w 427"/>
                <a:gd name="T31" fmla="*/ 58 h 76"/>
                <a:gd name="T32" fmla="*/ 15 w 427"/>
                <a:gd name="T33" fmla="*/ 75 h 76"/>
                <a:gd name="T34" fmla="*/ 16 w 427"/>
                <a:gd name="T35" fmla="*/ 75 h 76"/>
                <a:gd name="T36" fmla="*/ 20 w 427"/>
                <a:gd name="T37" fmla="*/ 75 h 76"/>
                <a:gd name="T38" fmla="*/ 45 w 427"/>
                <a:gd name="T39" fmla="*/ 71 h 76"/>
                <a:gd name="T40" fmla="*/ 82 w 427"/>
                <a:gd name="T41" fmla="*/ 47 h 76"/>
                <a:gd name="T42" fmla="*/ 148 w 427"/>
                <a:gd name="T43" fmla="*/ 75 h 76"/>
                <a:gd name="T44" fmla="*/ 213 w 427"/>
                <a:gd name="T45" fmla="*/ 43 h 76"/>
                <a:gd name="T46" fmla="*/ 281 w 427"/>
                <a:gd name="T47" fmla="*/ 75 h 76"/>
                <a:gd name="T48" fmla="*/ 344 w 427"/>
                <a:gd name="T49" fmla="*/ 46 h 76"/>
                <a:gd name="T50" fmla="*/ 410 w 427"/>
                <a:gd name="T51" fmla="*/ 75 h 76"/>
                <a:gd name="T52" fmla="*/ 425 w 427"/>
                <a:gd name="T53" fmla="*/ 58 h 76"/>
                <a:gd name="T54" fmla="*/ 410 w 427"/>
                <a:gd name="T55" fmla="*/ 40 h 76"/>
                <a:gd name="T56" fmla="*/ 359 w 427"/>
                <a:gd name="T57" fmla="*/ 1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7" h="76">
                  <a:moveTo>
                    <a:pt x="359" y="10"/>
                  </a:moveTo>
                  <a:cubicBezTo>
                    <a:pt x="356" y="4"/>
                    <a:pt x="351" y="0"/>
                    <a:pt x="345" y="0"/>
                  </a:cubicBezTo>
                  <a:cubicBezTo>
                    <a:pt x="339" y="0"/>
                    <a:pt x="334" y="4"/>
                    <a:pt x="331" y="10"/>
                  </a:cubicBezTo>
                  <a:cubicBezTo>
                    <a:pt x="330" y="12"/>
                    <a:pt x="315" y="40"/>
                    <a:pt x="281" y="40"/>
                  </a:cubicBezTo>
                  <a:cubicBezTo>
                    <a:pt x="267" y="40"/>
                    <a:pt x="253" y="35"/>
                    <a:pt x="241" y="25"/>
                  </a:cubicBezTo>
                  <a:cubicBezTo>
                    <a:pt x="232" y="17"/>
                    <a:pt x="227" y="9"/>
                    <a:pt x="227" y="8"/>
                  </a:cubicBezTo>
                  <a:cubicBezTo>
                    <a:pt x="224" y="4"/>
                    <a:pt x="219" y="1"/>
                    <a:pt x="214" y="1"/>
                  </a:cubicBezTo>
                  <a:cubicBezTo>
                    <a:pt x="209" y="0"/>
                    <a:pt x="205" y="3"/>
                    <a:pt x="201" y="7"/>
                  </a:cubicBezTo>
                  <a:cubicBezTo>
                    <a:pt x="201" y="8"/>
                    <a:pt x="178" y="40"/>
                    <a:pt x="149" y="40"/>
                  </a:cubicBezTo>
                  <a:cubicBezTo>
                    <a:pt x="119" y="40"/>
                    <a:pt x="94" y="12"/>
                    <a:pt x="93" y="12"/>
                  </a:cubicBezTo>
                  <a:cubicBezTo>
                    <a:pt x="90" y="8"/>
                    <a:pt x="86" y="7"/>
                    <a:pt x="82" y="7"/>
                  </a:cubicBezTo>
                  <a:cubicBezTo>
                    <a:pt x="78" y="7"/>
                    <a:pt x="74" y="8"/>
                    <a:pt x="71" y="11"/>
                  </a:cubicBezTo>
                  <a:cubicBezTo>
                    <a:pt x="59" y="25"/>
                    <a:pt x="48" y="33"/>
                    <a:pt x="36" y="38"/>
                  </a:cubicBezTo>
                  <a:cubicBezTo>
                    <a:pt x="27" y="41"/>
                    <a:pt x="21" y="41"/>
                    <a:pt x="17" y="40"/>
                  </a:cubicBezTo>
                  <a:lnTo>
                    <a:pt x="15" y="40"/>
                  </a:lnTo>
                  <a:cubicBezTo>
                    <a:pt x="7" y="40"/>
                    <a:pt x="0" y="48"/>
                    <a:pt x="0" y="58"/>
                  </a:cubicBezTo>
                  <a:cubicBezTo>
                    <a:pt x="0" y="67"/>
                    <a:pt x="7" y="75"/>
                    <a:pt x="15" y="75"/>
                  </a:cubicBezTo>
                  <a:lnTo>
                    <a:pt x="16" y="75"/>
                  </a:lnTo>
                  <a:lnTo>
                    <a:pt x="20" y="75"/>
                  </a:lnTo>
                  <a:cubicBezTo>
                    <a:pt x="25" y="75"/>
                    <a:pt x="34" y="75"/>
                    <a:pt x="45" y="71"/>
                  </a:cubicBezTo>
                  <a:cubicBezTo>
                    <a:pt x="58" y="66"/>
                    <a:pt x="70" y="58"/>
                    <a:pt x="82" y="47"/>
                  </a:cubicBezTo>
                  <a:cubicBezTo>
                    <a:pt x="96" y="58"/>
                    <a:pt x="120" y="75"/>
                    <a:pt x="148" y="75"/>
                  </a:cubicBezTo>
                  <a:cubicBezTo>
                    <a:pt x="177" y="75"/>
                    <a:pt x="199" y="57"/>
                    <a:pt x="213" y="43"/>
                  </a:cubicBezTo>
                  <a:cubicBezTo>
                    <a:pt x="226" y="57"/>
                    <a:pt x="248" y="75"/>
                    <a:pt x="281" y="75"/>
                  </a:cubicBezTo>
                  <a:cubicBezTo>
                    <a:pt x="311" y="75"/>
                    <a:pt x="332" y="59"/>
                    <a:pt x="344" y="46"/>
                  </a:cubicBezTo>
                  <a:cubicBezTo>
                    <a:pt x="357" y="59"/>
                    <a:pt x="378" y="75"/>
                    <a:pt x="410" y="75"/>
                  </a:cubicBezTo>
                  <a:cubicBezTo>
                    <a:pt x="418" y="75"/>
                    <a:pt x="425" y="67"/>
                    <a:pt x="425" y="58"/>
                  </a:cubicBezTo>
                  <a:cubicBezTo>
                    <a:pt x="426" y="48"/>
                    <a:pt x="419" y="40"/>
                    <a:pt x="410" y="40"/>
                  </a:cubicBezTo>
                  <a:cubicBezTo>
                    <a:pt x="375" y="40"/>
                    <a:pt x="360" y="12"/>
                    <a:pt x="359" y="1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45">
              <a:extLst>
                <a:ext uri="{FF2B5EF4-FFF2-40B4-BE49-F238E27FC236}">
                  <a16:creationId xmlns:a16="http://schemas.microsoft.com/office/drawing/2014/main" id="{1B47AC60-79CD-2D46-8025-9A1A23F59807}"/>
                </a:ext>
              </a:extLst>
            </p:cNvPr>
            <p:cNvSpPr>
              <a:spLocks noChangeArrowheads="1"/>
            </p:cNvSpPr>
            <p:nvPr/>
          </p:nvSpPr>
          <p:spPr bwMode="auto">
            <a:xfrm>
              <a:off x="4260850" y="2252663"/>
              <a:ext cx="58738" cy="109537"/>
            </a:xfrm>
            <a:custGeom>
              <a:avLst/>
              <a:gdLst>
                <a:gd name="T0" fmla="*/ 36 w 165"/>
                <a:gd name="T1" fmla="*/ 256 h 304"/>
                <a:gd name="T2" fmla="*/ 52 w 165"/>
                <a:gd name="T3" fmla="*/ 267 h 304"/>
                <a:gd name="T4" fmla="*/ 113 w 165"/>
                <a:gd name="T5" fmla="*/ 303 h 304"/>
                <a:gd name="T6" fmla="*/ 114 w 165"/>
                <a:gd name="T7" fmla="*/ 303 h 304"/>
                <a:gd name="T8" fmla="*/ 135 w 165"/>
                <a:gd name="T9" fmla="*/ 299 h 304"/>
                <a:gd name="T10" fmla="*/ 164 w 165"/>
                <a:gd name="T11" fmla="*/ 281 h 304"/>
                <a:gd name="T12" fmla="*/ 164 w 165"/>
                <a:gd name="T13" fmla="*/ 158 h 304"/>
                <a:gd name="T14" fmla="*/ 75 w 165"/>
                <a:gd name="T15" fmla="*/ 158 h 304"/>
                <a:gd name="T16" fmla="*/ 75 w 165"/>
                <a:gd name="T17" fmla="*/ 135 h 304"/>
                <a:gd name="T18" fmla="*/ 164 w 165"/>
                <a:gd name="T19" fmla="*/ 135 h 304"/>
                <a:gd name="T20" fmla="*/ 164 w 165"/>
                <a:gd name="T21" fmla="*/ 0 h 304"/>
                <a:gd name="T22" fmla="*/ 0 w 165"/>
                <a:gd name="T23" fmla="*/ 0 h 304"/>
                <a:gd name="T24" fmla="*/ 0 w 165"/>
                <a:gd name="T25" fmla="*/ 289 h 304"/>
                <a:gd name="T26" fmla="*/ 19 w 165"/>
                <a:gd name="T27" fmla="*/ 267 h 304"/>
                <a:gd name="T28" fmla="*/ 36 w 165"/>
                <a:gd name="T29" fmla="*/ 256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5" h="304">
                  <a:moveTo>
                    <a:pt x="36" y="256"/>
                  </a:moveTo>
                  <a:cubicBezTo>
                    <a:pt x="42" y="256"/>
                    <a:pt x="49" y="260"/>
                    <a:pt x="52" y="267"/>
                  </a:cubicBezTo>
                  <a:cubicBezTo>
                    <a:pt x="53" y="270"/>
                    <a:pt x="71" y="303"/>
                    <a:pt x="113" y="303"/>
                  </a:cubicBezTo>
                  <a:lnTo>
                    <a:pt x="114" y="303"/>
                  </a:lnTo>
                  <a:cubicBezTo>
                    <a:pt x="118" y="303"/>
                    <a:pt x="125" y="303"/>
                    <a:pt x="135" y="299"/>
                  </a:cubicBezTo>
                  <a:cubicBezTo>
                    <a:pt x="145" y="296"/>
                    <a:pt x="154" y="290"/>
                    <a:pt x="164" y="281"/>
                  </a:cubicBezTo>
                  <a:lnTo>
                    <a:pt x="164" y="158"/>
                  </a:lnTo>
                  <a:lnTo>
                    <a:pt x="75" y="158"/>
                  </a:lnTo>
                  <a:lnTo>
                    <a:pt x="75" y="135"/>
                  </a:lnTo>
                  <a:lnTo>
                    <a:pt x="164" y="135"/>
                  </a:lnTo>
                  <a:lnTo>
                    <a:pt x="164" y="0"/>
                  </a:lnTo>
                  <a:lnTo>
                    <a:pt x="0" y="0"/>
                  </a:lnTo>
                  <a:lnTo>
                    <a:pt x="0" y="289"/>
                  </a:lnTo>
                  <a:cubicBezTo>
                    <a:pt x="13" y="280"/>
                    <a:pt x="19" y="268"/>
                    <a:pt x="19" y="267"/>
                  </a:cubicBezTo>
                  <a:cubicBezTo>
                    <a:pt x="22" y="260"/>
                    <a:pt x="29" y="256"/>
                    <a:pt x="36" y="25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46">
              <a:extLst>
                <a:ext uri="{FF2B5EF4-FFF2-40B4-BE49-F238E27FC236}">
                  <a16:creationId xmlns:a16="http://schemas.microsoft.com/office/drawing/2014/main" id="{1D9E0E07-0758-3044-8000-34B6AB13B548}"/>
                </a:ext>
              </a:extLst>
            </p:cNvPr>
            <p:cNvSpPr>
              <a:spLocks noChangeArrowheads="1"/>
            </p:cNvSpPr>
            <p:nvPr/>
          </p:nvSpPr>
          <p:spPr bwMode="auto">
            <a:xfrm>
              <a:off x="4125913" y="2359025"/>
              <a:ext cx="349250" cy="227013"/>
            </a:xfrm>
            <a:custGeom>
              <a:avLst/>
              <a:gdLst>
                <a:gd name="T0" fmla="*/ 875 w 972"/>
                <a:gd name="T1" fmla="*/ 54 h 632"/>
                <a:gd name="T2" fmla="*/ 971 w 972"/>
                <a:gd name="T3" fmla="*/ 68 h 632"/>
                <a:gd name="T4" fmla="*/ 891 w 972"/>
                <a:gd name="T5" fmla="*/ 11 h 632"/>
                <a:gd name="T6" fmla="*/ 859 w 972"/>
                <a:gd name="T7" fmla="*/ 11 h 632"/>
                <a:gd name="T8" fmla="*/ 752 w 972"/>
                <a:gd name="T9" fmla="*/ 29 h 632"/>
                <a:gd name="T10" fmla="*/ 720 w 972"/>
                <a:gd name="T11" fmla="*/ 0 h 632"/>
                <a:gd name="T12" fmla="*/ 643 w 972"/>
                <a:gd name="T13" fmla="*/ 47 h 632"/>
                <a:gd name="T14" fmla="*/ 564 w 972"/>
                <a:gd name="T15" fmla="*/ 6 h 632"/>
                <a:gd name="T16" fmla="*/ 550 w 972"/>
                <a:gd name="T17" fmla="*/ 12 h 632"/>
                <a:gd name="T18" fmla="*/ 488 w 972"/>
                <a:gd name="T19" fmla="*/ 47 h 632"/>
                <a:gd name="T20" fmla="*/ 425 w 972"/>
                <a:gd name="T21" fmla="*/ 11 h 632"/>
                <a:gd name="T22" fmla="*/ 393 w 972"/>
                <a:gd name="T23" fmla="*/ 11 h 632"/>
                <a:gd name="T24" fmla="*/ 286 w 972"/>
                <a:gd name="T25" fmla="*/ 29 h 632"/>
                <a:gd name="T26" fmla="*/ 254 w 972"/>
                <a:gd name="T27" fmla="*/ 0 h 632"/>
                <a:gd name="T28" fmla="*/ 177 w 972"/>
                <a:gd name="T29" fmla="*/ 47 h 632"/>
                <a:gd name="T30" fmla="*/ 98 w 972"/>
                <a:gd name="T31" fmla="*/ 6 h 632"/>
                <a:gd name="T32" fmla="*/ 84 w 972"/>
                <a:gd name="T33" fmla="*/ 13 h 632"/>
                <a:gd name="T34" fmla="*/ 21 w 972"/>
                <a:gd name="T35" fmla="*/ 48 h 632"/>
                <a:gd name="T36" fmla="*/ 0 w 972"/>
                <a:gd name="T37" fmla="*/ 68 h 632"/>
                <a:gd name="T38" fmla="*/ 19 w 972"/>
                <a:gd name="T39" fmla="*/ 89 h 632"/>
                <a:gd name="T40" fmla="*/ 54 w 972"/>
                <a:gd name="T41" fmla="*/ 84 h 632"/>
                <a:gd name="T42" fmla="*/ 176 w 972"/>
                <a:gd name="T43" fmla="*/ 89 h 632"/>
                <a:gd name="T44" fmla="*/ 333 w 972"/>
                <a:gd name="T45" fmla="*/ 89 h 632"/>
                <a:gd name="T46" fmla="*/ 373 w 972"/>
                <a:gd name="T47" fmla="*/ 631 h 632"/>
                <a:gd name="T48" fmla="*/ 536 w 972"/>
                <a:gd name="T49" fmla="*/ 495 h 632"/>
                <a:gd name="T50" fmla="*/ 448 w 972"/>
                <a:gd name="T51" fmla="*/ 473 h 632"/>
                <a:gd name="T52" fmla="*/ 536 w 972"/>
                <a:gd name="T53" fmla="*/ 338 h 632"/>
                <a:gd name="T54" fmla="*/ 448 w 972"/>
                <a:gd name="T55" fmla="*/ 315 h 632"/>
                <a:gd name="T56" fmla="*/ 536 w 972"/>
                <a:gd name="T57" fmla="*/ 180 h 632"/>
                <a:gd name="T58" fmla="*/ 448 w 972"/>
                <a:gd name="T59" fmla="*/ 158 h 632"/>
                <a:gd name="T60" fmla="*/ 536 w 972"/>
                <a:gd name="T61" fmla="*/ 76 h 632"/>
                <a:gd name="T62" fmla="*/ 641 w 972"/>
                <a:gd name="T63" fmla="*/ 89 h 632"/>
                <a:gd name="T64" fmla="*/ 800 w 972"/>
                <a:gd name="T65" fmla="*/ 89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72" h="632">
                  <a:moveTo>
                    <a:pt x="800" y="89"/>
                  </a:moveTo>
                  <a:cubicBezTo>
                    <a:pt x="836" y="89"/>
                    <a:pt x="861" y="70"/>
                    <a:pt x="875" y="54"/>
                  </a:cubicBezTo>
                  <a:cubicBezTo>
                    <a:pt x="890" y="70"/>
                    <a:pt x="915" y="89"/>
                    <a:pt x="952" y="89"/>
                  </a:cubicBezTo>
                  <a:cubicBezTo>
                    <a:pt x="963" y="89"/>
                    <a:pt x="971" y="79"/>
                    <a:pt x="971" y="68"/>
                  </a:cubicBezTo>
                  <a:cubicBezTo>
                    <a:pt x="971" y="56"/>
                    <a:pt x="963" y="47"/>
                    <a:pt x="952" y="47"/>
                  </a:cubicBezTo>
                  <a:cubicBezTo>
                    <a:pt x="910" y="47"/>
                    <a:pt x="893" y="14"/>
                    <a:pt x="891" y="11"/>
                  </a:cubicBezTo>
                  <a:cubicBezTo>
                    <a:pt x="888" y="4"/>
                    <a:pt x="882" y="0"/>
                    <a:pt x="875" y="0"/>
                  </a:cubicBezTo>
                  <a:cubicBezTo>
                    <a:pt x="868" y="0"/>
                    <a:pt x="862" y="4"/>
                    <a:pt x="859" y="11"/>
                  </a:cubicBezTo>
                  <a:cubicBezTo>
                    <a:pt x="858" y="13"/>
                    <a:pt x="840" y="47"/>
                    <a:pt x="799" y="47"/>
                  </a:cubicBezTo>
                  <a:cubicBezTo>
                    <a:pt x="782" y="47"/>
                    <a:pt x="766" y="41"/>
                    <a:pt x="752" y="29"/>
                  </a:cubicBezTo>
                  <a:cubicBezTo>
                    <a:pt x="741" y="19"/>
                    <a:pt x="735" y="10"/>
                    <a:pt x="735" y="9"/>
                  </a:cubicBezTo>
                  <a:cubicBezTo>
                    <a:pt x="732" y="3"/>
                    <a:pt x="726" y="0"/>
                    <a:pt x="720" y="0"/>
                  </a:cubicBezTo>
                  <a:cubicBezTo>
                    <a:pt x="714" y="0"/>
                    <a:pt x="709" y="3"/>
                    <a:pt x="705" y="8"/>
                  </a:cubicBezTo>
                  <a:cubicBezTo>
                    <a:pt x="705" y="8"/>
                    <a:pt x="677" y="47"/>
                    <a:pt x="643" y="47"/>
                  </a:cubicBezTo>
                  <a:cubicBezTo>
                    <a:pt x="607" y="47"/>
                    <a:pt x="578" y="13"/>
                    <a:pt x="577" y="12"/>
                  </a:cubicBezTo>
                  <a:cubicBezTo>
                    <a:pt x="573" y="8"/>
                    <a:pt x="569" y="6"/>
                    <a:pt x="564" y="6"/>
                  </a:cubicBezTo>
                  <a:lnTo>
                    <a:pt x="563" y="6"/>
                  </a:lnTo>
                  <a:cubicBezTo>
                    <a:pt x="558" y="6"/>
                    <a:pt x="554" y="8"/>
                    <a:pt x="550" y="12"/>
                  </a:cubicBezTo>
                  <a:cubicBezTo>
                    <a:pt x="536" y="28"/>
                    <a:pt x="523" y="38"/>
                    <a:pt x="508" y="44"/>
                  </a:cubicBezTo>
                  <a:cubicBezTo>
                    <a:pt x="499" y="47"/>
                    <a:pt x="492" y="47"/>
                    <a:pt x="488" y="47"/>
                  </a:cubicBezTo>
                  <a:lnTo>
                    <a:pt x="486" y="47"/>
                  </a:lnTo>
                  <a:cubicBezTo>
                    <a:pt x="444" y="47"/>
                    <a:pt x="427" y="14"/>
                    <a:pt x="425" y="11"/>
                  </a:cubicBezTo>
                  <a:cubicBezTo>
                    <a:pt x="422" y="4"/>
                    <a:pt x="416" y="0"/>
                    <a:pt x="409" y="0"/>
                  </a:cubicBezTo>
                  <a:cubicBezTo>
                    <a:pt x="402" y="0"/>
                    <a:pt x="396" y="4"/>
                    <a:pt x="393" y="11"/>
                  </a:cubicBezTo>
                  <a:cubicBezTo>
                    <a:pt x="392" y="13"/>
                    <a:pt x="374" y="47"/>
                    <a:pt x="334" y="47"/>
                  </a:cubicBezTo>
                  <a:cubicBezTo>
                    <a:pt x="316" y="47"/>
                    <a:pt x="300" y="41"/>
                    <a:pt x="286" y="29"/>
                  </a:cubicBezTo>
                  <a:cubicBezTo>
                    <a:pt x="275" y="20"/>
                    <a:pt x="269" y="10"/>
                    <a:pt x="269" y="9"/>
                  </a:cubicBezTo>
                  <a:cubicBezTo>
                    <a:pt x="266" y="4"/>
                    <a:pt x="260" y="0"/>
                    <a:pt x="254" y="0"/>
                  </a:cubicBezTo>
                  <a:cubicBezTo>
                    <a:pt x="248" y="0"/>
                    <a:pt x="243" y="3"/>
                    <a:pt x="239" y="8"/>
                  </a:cubicBezTo>
                  <a:cubicBezTo>
                    <a:pt x="239" y="9"/>
                    <a:pt x="211" y="47"/>
                    <a:pt x="177" y="47"/>
                  </a:cubicBezTo>
                  <a:cubicBezTo>
                    <a:pt x="141" y="47"/>
                    <a:pt x="112" y="14"/>
                    <a:pt x="111" y="13"/>
                  </a:cubicBezTo>
                  <a:cubicBezTo>
                    <a:pt x="107" y="8"/>
                    <a:pt x="103" y="6"/>
                    <a:pt x="98" y="6"/>
                  </a:cubicBezTo>
                  <a:lnTo>
                    <a:pt x="97" y="6"/>
                  </a:lnTo>
                  <a:cubicBezTo>
                    <a:pt x="92" y="6"/>
                    <a:pt x="88" y="8"/>
                    <a:pt x="84" y="13"/>
                  </a:cubicBezTo>
                  <a:cubicBezTo>
                    <a:pt x="71" y="28"/>
                    <a:pt x="57" y="39"/>
                    <a:pt x="43" y="44"/>
                  </a:cubicBezTo>
                  <a:cubicBezTo>
                    <a:pt x="32" y="48"/>
                    <a:pt x="25" y="48"/>
                    <a:pt x="21" y="48"/>
                  </a:cubicBezTo>
                  <a:lnTo>
                    <a:pt x="19" y="48"/>
                  </a:lnTo>
                  <a:cubicBezTo>
                    <a:pt x="8" y="48"/>
                    <a:pt x="0" y="56"/>
                    <a:pt x="0" y="68"/>
                  </a:cubicBezTo>
                  <a:cubicBezTo>
                    <a:pt x="0" y="79"/>
                    <a:pt x="8" y="89"/>
                    <a:pt x="19" y="89"/>
                  </a:cubicBezTo>
                  <a:lnTo>
                    <a:pt x="19" y="89"/>
                  </a:lnTo>
                  <a:lnTo>
                    <a:pt x="23" y="89"/>
                  </a:lnTo>
                  <a:cubicBezTo>
                    <a:pt x="30" y="89"/>
                    <a:pt x="41" y="88"/>
                    <a:pt x="54" y="84"/>
                  </a:cubicBezTo>
                  <a:cubicBezTo>
                    <a:pt x="69" y="78"/>
                    <a:pt x="83" y="69"/>
                    <a:pt x="97" y="55"/>
                  </a:cubicBezTo>
                  <a:cubicBezTo>
                    <a:pt x="113" y="70"/>
                    <a:pt x="142" y="89"/>
                    <a:pt x="176" y="89"/>
                  </a:cubicBezTo>
                  <a:cubicBezTo>
                    <a:pt x="209" y="89"/>
                    <a:pt x="236" y="68"/>
                    <a:pt x="252" y="52"/>
                  </a:cubicBezTo>
                  <a:cubicBezTo>
                    <a:pt x="267" y="68"/>
                    <a:pt x="294" y="89"/>
                    <a:pt x="333" y="89"/>
                  </a:cubicBezTo>
                  <a:cubicBezTo>
                    <a:pt x="348" y="89"/>
                    <a:pt x="362" y="86"/>
                    <a:pt x="373" y="81"/>
                  </a:cubicBezTo>
                  <a:lnTo>
                    <a:pt x="373" y="631"/>
                  </a:lnTo>
                  <a:lnTo>
                    <a:pt x="536" y="631"/>
                  </a:lnTo>
                  <a:lnTo>
                    <a:pt x="536" y="495"/>
                  </a:lnTo>
                  <a:lnTo>
                    <a:pt x="448" y="495"/>
                  </a:lnTo>
                  <a:lnTo>
                    <a:pt x="448" y="473"/>
                  </a:lnTo>
                  <a:lnTo>
                    <a:pt x="536" y="473"/>
                  </a:lnTo>
                  <a:lnTo>
                    <a:pt x="536" y="338"/>
                  </a:lnTo>
                  <a:lnTo>
                    <a:pt x="448" y="338"/>
                  </a:lnTo>
                  <a:lnTo>
                    <a:pt x="448" y="315"/>
                  </a:lnTo>
                  <a:lnTo>
                    <a:pt x="536" y="315"/>
                  </a:lnTo>
                  <a:lnTo>
                    <a:pt x="536" y="180"/>
                  </a:lnTo>
                  <a:lnTo>
                    <a:pt x="448" y="180"/>
                  </a:lnTo>
                  <a:lnTo>
                    <a:pt x="448" y="158"/>
                  </a:lnTo>
                  <a:lnTo>
                    <a:pt x="536" y="158"/>
                  </a:lnTo>
                  <a:lnTo>
                    <a:pt x="536" y="76"/>
                  </a:lnTo>
                  <a:cubicBezTo>
                    <a:pt x="545" y="70"/>
                    <a:pt x="554" y="64"/>
                    <a:pt x="563" y="55"/>
                  </a:cubicBezTo>
                  <a:cubicBezTo>
                    <a:pt x="579" y="70"/>
                    <a:pt x="607" y="89"/>
                    <a:pt x="641" y="89"/>
                  </a:cubicBezTo>
                  <a:cubicBezTo>
                    <a:pt x="676" y="89"/>
                    <a:pt x="703" y="68"/>
                    <a:pt x="719" y="52"/>
                  </a:cubicBezTo>
                  <a:cubicBezTo>
                    <a:pt x="734" y="68"/>
                    <a:pt x="761" y="89"/>
                    <a:pt x="800" y="89"/>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42" name="Picture 41">
            <a:extLst>
              <a:ext uri="{FF2B5EF4-FFF2-40B4-BE49-F238E27FC236}">
                <a16:creationId xmlns:a16="http://schemas.microsoft.com/office/drawing/2014/main" id="{247EAF40-0695-EA4C-9CF2-82625A3FEF42}"/>
              </a:ext>
            </a:extLst>
          </p:cNvPr>
          <p:cNvPicPr>
            <a:picLocks noChangeAspect="1"/>
          </p:cNvPicPr>
          <p:nvPr/>
        </p:nvPicPr>
        <p:blipFill>
          <a:blip r:embed="rId3">
            <a:alphaModFix amt="70000"/>
            <a:extLst>
              <a:ext uri="{28A0092B-C50C-407E-A947-70E740481C1C}">
                <a14:useLocalDpi xmlns:a14="http://schemas.microsoft.com/office/drawing/2010/main" val="0"/>
              </a:ext>
            </a:extLst>
          </a:blip>
          <a:stretch>
            <a:fillRect/>
          </a:stretch>
        </p:blipFill>
        <p:spPr>
          <a:xfrm>
            <a:off x="1037114" y="530225"/>
            <a:ext cx="3472085" cy="6012420"/>
          </a:xfrm>
          <a:prstGeom prst="rect">
            <a:avLst/>
          </a:prstGeom>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935F947-8FAB-476D-A047-2A19054A8627}"/>
              </a:ext>
            </a:extLst>
          </p:cNvPr>
          <p:cNvSpPr/>
          <p:nvPr/>
        </p:nvSpPr>
        <p:spPr>
          <a:xfrm>
            <a:off x="1707502" y="1959429"/>
            <a:ext cx="1922106" cy="2146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059BFB32-D348-46F3-89EA-25288E357E43}"/>
              </a:ext>
            </a:extLst>
          </p:cNvPr>
          <p:cNvSpPr/>
          <p:nvPr/>
        </p:nvSpPr>
        <p:spPr>
          <a:xfrm>
            <a:off x="1184988" y="2043404"/>
            <a:ext cx="522514" cy="1306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close up of text on a black background&#10;&#10;Description automatically generated">
            <a:extLst>
              <a:ext uri="{FF2B5EF4-FFF2-40B4-BE49-F238E27FC236}">
                <a16:creationId xmlns:a16="http://schemas.microsoft.com/office/drawing/2014/main" id="{91C4159D-C863-734C-93A1-F3378478A2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466" y="-398929"/>
            <a:ext cx="11275389" cy="7295840"/>
          </a:xfrm>
          <a:prstGeom prst="rect">
            <a:avLst/>
          </a:prstGeom>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Placeholder 5">
            <a:extLst>
              <a:ext uri="{FF2B5EF4-FFF2-40B4-BE49-F238E27FC236}">
                <a16:creationId xmlns:a16="http://schemas.microsoft.com/office/drawing/2014/main" id="{62B52838-EAFD-8D40-8345-21EF2CBE3D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0"/>
            <a:ext cx="11980863" cy="6858000"/>
          </a:xfrm>
          <a:prstGeom prst="rect">
            <a:avLst/>
          </a:prstGeom>
          <a:blipFill dpi="0" rotWithShape="0">
            <a:blip r:embed="rId3"/>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E339975C-B59E-7847-9A14-79D746768CA7}"/>
              </a:ext>
            </a:extLst>
          </p:cNvPr>
          <p:cNvSpPr/>
          <p:nvPr/>
        </p:nvSpPr>
        <p:spPr>
          <a:xfrm>
            <a:off x="4527550" y="1377950"/>
            <a:ext cx="7096125" cy="4168775"/>
          </a:xfrm>
          <a:prstGeom prst="rect">
            <a:avLst/>
          </a:prstGeom>
          <a:solidFill>
            <a:srgbClr val="00000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Montserrat Light" charset="0"/>
              <a:ea typeface="+mn-ea"/>
              <a:cs typeface="+mn-cs"/>
            </a:endParaRPr>
          </a:p>
        </p:txBody>
      </p:sp>
      <p:sp>
        <p:nvSpPr>
          <p:cNvPr id="11" name="Snip Single Corner Rectangle 10">
            <a:extLst>
              <a:ext uri="{FF2B5EF4-FFF2-40B4-BE49-F238E27FC236}">
                <a16:creationId xmlns:a16="http://schemas.microsoft.com/office/drawing/2014/main" id="{16C61259-8492-6145-A1A0-7B459689EE1E}"/>
              </a:ext>
            </a:extLst>
          </p:cNvPr>
          <p:cNvSpPr/>
          <p:nvPr/>
        </p:nvSpPr>
        <p:spPr>
          <a:xfrm>
            <a:off x="4527550" y="1377950"/>
            <a:ext cx="7050088" cy="4168775"/>
          </a:xfrm>
          <a:prstGeom prst="snip1Rect">
            <a:avLst/>
          </a:prstGeom>
          <a:no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E0E0E"/>
              </a:solidFill>
              <a:effectLst/>
              <a:uLnTx/>
              <a:uFillTx/>
              <a:latin typeface="Montserrat" charset="0"/>
              <a:ea typeface="+mn-ea"/>
              <a:cs typeface="+mn-cs"/>
            </a:endParaRPr>
          </a:p>
        </p:txBody>
      </p:sp>
      <p:sp>
        <p:nvSpPr>
          <p:cNvPr id="12" name="TextBox 11">
            <a:extLst>
              <a:ext uri="{FF2B5EF4-FFF2-40B4-BE49-F238E27FC236}">
                <a16:creationId xmlns:a16="http://schemas.microsoft.com/office/drawing/2014/main" id="{D0853C02-D081-5F4E-831F-7C74EE5D29F3}"/>
              </a:ext>
            </a:extLst>
          </p:cNvPr>
          <p:cNvSpPr txBox="1"/>
          <p:nvPr/>
        </p:nvSpPr>
        <p:spPr>
          <a:xfrm>
            <a:off x="5192713" y="2286000"/>
            <a:ext cx="3811587" cy="1862138"/>
          </a:xfrm>
          <a:prstGeom prst="rect">
            <a:avLst/>
          </a:prstGeom>
          <a:noFill/>
        </p:spPr>
        <p:txBody>
          <a:bodyPr wrap="none">
            <a:spAutoFit/>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kumimoji="0" lang="en-US" sz="5750" b="0" i="0" u="none" strike="noStrike" kern="1200" cap="none" spc="1500" normalizeH="0" baseline="0" noProof="0" dirty="0">
                <a:ln>
                  <a:noFill/>
                </a:ln>
                <a:solidFill>
                  <a:prstClr val="white"/>
                </a:solidFill>
                <a:effectLst/>
                <a:uLnTx/>
                <a:uFillTx/>
                <a:latin typeface="Montserrat" charset="0"/>
                <a:ea typeface="Montserrat" charset="0"/>
                <a:cs typeface="Montserrat" charset="0"/>
              </a:rPr>
              <a:t>THANK</a:t>
            </a:r>
          </a:p>
          <a:p>
            <a:pPr marL="0" marR="0" lvl="0" indent="0" algn="l" defTabSz="914217" rtl="0" eaLnBrk="1" fontAlgn="auto" latinLnBrk="0" hangingPunct="1">
              <a:lnSpc>
                <a:spcPct val="100000"/>
              </a:lnSpc>
              <a:spcBef>
                <a:spcPts val="0"/>
              </a:spcBef>
              <a:spcAft>
                <a:spcPts val="0"/>
              </a:spcAft>
              <a:buClrTx/>
              <a:buSzTx/>
              <a:buFontTx/>
              <a:buNone/>
              <a:tabLst/>
              <a:defRPr/>
            </a:pPr>
            <a:r>
              <a:rPr kumimoji="0" lang="en-US" sz="5750" b="0" i="0" u="none" strike="noStrike" kern="1200" cap="none" spc="1500" normalizeH="0" baseline="0" noProof="0" dirty="0">
                <a:ln>
                  <a:noFill/>
                </a:ln>
                <a:solidFill>
                  <a:prstClr val="white"/>
                </a:solidFill>
                <a:effectLst/>
                <a:uLnTx/>
                <a:uFillTx/>
                <a:latin typeface="Montserrat" charset="0"/>
                <a:ea typeface="Montserrat" charset="0"/>
                <a:cs typeface="Montserrat" charset="0"/>
              </a:rPr>
              <a:t>YOU!</a:t>
            </a:r>
          </a:p>
        </p:txBody>
      </p:sp>
      <p:pic>
        <p:nvPicPr>
          <p:cNvPr id="17413" name="Picture 39">
            <a:extLst>
              <a:ext uri="{FF2B5EF4-FFF2-40B4-BE49-F238E27FC236}">
                <a16:creationId xmlns:a16="http://schemas.microsoft.com/office/drawing/2014/main" id="{2C0B10E1-08CF-A946-B564-4A21109291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2713" y="4592638"/>
            <a:ext cx="24257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7020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62B233D-8003-B44E-B5F1-7823A358E854}"/>
              </a:ext>
            </a:extLst>
          </p:cNvPr>
          <p:cNvSpPr txBox="1"/>
          <p:nvPr/>
        </p:nvSpPr>
        <p:spPr>
          <a:xfrm>
            <a:off x="2458064" y="2594156"/>
            <a:ext cx="7275871" cy="1669688"/>
          </a:xfrm>
          <a:prstGeom prst="rect">
            <a:avLst/>
          </a:prstGeom>
          <a:noFill/>
        </p:spPr>
        <p:txBody>
          <a:bodyPr wrap="square" rtlCol="0">
            <a:spAutoFit/>
          </a:bodyPr>
          <a:lstStyle/>
          <a:p>
            <a:pPr algn="ctr">
              <a:lnSpc>
                <a:spcPts val="6000"/>
              </a:lnSpc>
            </a:pPr>
            <a:r>
              <a:rPr lang="en-US" sz="6000" b="1" dirty="0">
                <a:solidFill>
                  <a:srgbClr val="A31D3C"/>
                </a:solidFill>
                <a:latin typeface="Nexa Heavy" panose="02000000000000000000" pitchFamily="2" charset="0"/>
              </a:rPr>
              <a:t>Resilient Infrastructure?</a:t>
            </a:r>
          </a:p>
        </p:txBody>
      </p:sp>
    </p:spTree>
    <p:extLst>
      <p:ext uri="{BB962C8B-B14F-4D97-AF65-F5344CB8AC3E}">
        <p14:creationId xmlns:p14="http://schemas.microsoft.com/office/powerpoint/2010/main" val="24898052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1B591-537B-6D4A-8DD4-D88B459526F2}"/>
              </a:ext>
            </a:extLst>
          </p:cNvPr>
          <p:cNvSpPr>
            <a:spLocks noGrp="1"/>
          </p:cNvSpPr>
          <p:nvPr>
            <p:ph type="title"/>
          </p:nvPr>
        </p:nvSpPr>
        <p:spPr>
          <a:xfrm>
            <a:off x="444910" y="237305"/>
            <a:ext cx="10515600" cy="1325563"/>
          </a:xfrm>
        </p:spPr>
        <p:txBody>
          <a:bodyPr/>
          <a:lstStyle/>
          <a:p>
            <a:r>
              <a:rPr lang="en-US" b="1" dirty="0">
                <a:solidFill>
                  <a:schemeClr val="bg1"/>
                </a:solidFill>
                <a:latin typeface="Nexa Bold" panose="02000000000000000000" pitchFamily="2" charset="0"/>
              </a:rPr>
              <a:t>Resilient Infrastructure?</a:t>
            </a:r>
          </a:p>
        </p:txBody>
      </p:sp>
      <p:pic>
        <p:nvPicPr>
          <p:cNvPr id="11" name="Picture 10">
            <a:extLst>
              <a:ext uri="{FF2B5EF4-FFF2-40B4-BE49-F238E27FC236}">
                <a16:creationId xmlns:a16="http://schemas.microsoft.com/office/drawing/2014/main" id="{2E643A1F-58CF-6D40-B823-933BD8D9E4BC}"/>
              </a:ext>
            </a:extLst>
          </p:cNvPr>
          <p:cNvPicPr>
            <a:picLocks noChangeAspect="1"/>
          </p:cNvPicPr>
          <p:nvPr/>
        </p:nvPicPr>
        <p:blipFill>
          <a:blip r:embed="rId3"/>
          <a:stretch>
            <a:fillRect/>
          </a:stretch>
        </p:blipFill>
        <p:spPr>
          <a:xfrm>
            <a:off x="0" y="3455372"/>
            <a:ext cx="3429000" cy="3429000"/>
          </a:xfrm>
          <a:prstGeom prst="rect">
            <a:avLst/>
          </a:prstGeom>
        </p:spPr>
      </p:pic>
      <p:sp>
        <p:nvSpPr>
          <p:cNvPr id="12" name="Rectangle 11">
            <a:extLst>
              <a:ext uri="{FF2B5EF4-FFF2-40B4-BE49-F238E27FC236}">
                <a16:creationId xmlns:a16="http://schemas.microsoft.com/office/drawing/2014/main" id="{EEEA7289-55F7-B74D-A607-C8898167F338}"/>
              </a:ext>
            </a:extLst>
          </p:cNvPr>
          <p:cNvSpPr/>
          <p:nvPr/>
        </p:nvSpPr>
        <p:spPr>
          <a:xfrm>
            <a:off x="4943168" y="4916129"/>
            <a:ext cx="6312310" cy="1022555"/>
          </a:xfrm>
          <a:prstGeom prst="rect">
            <a:avLst/>
          </a:prstGeom>
          <a:solidFill>
            <a:srgbClr val="DA1E4D"/>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271A11B6-7A39-5A41-BFB8-96FB42B693C6}"/>
              </a:ext>
            </a:extLst>
          </p:cNvPr>
          <p:cNvSpPr txBox="1"/>
          <p:nvPr/>
        </p:nvSpPr>
        <p:spPr>
          <a:xfrm>
            <a:off x="5122607" y="5038457"/>
            <a:ext cx="6132871" cy="738664"/>
          </a:xfrm>
          <a:prstGeom prst="rect">
            <a:avLst/>
          </a:prstGeom>
          <a:noFill/>
        </p:spPr>
        <p:txBody>
          <a:bodyPr wrap="square" rtlCol="0">
            <a:spAutoFit/>
          </a:bodyPr>
          <a:lstStyle/>
          <a:p>
            <a:r>
              <a:rPr lang="en-US" sz="2400" b="1" dirty="0">
                <a:solidFill>
                  <a:schemeClr val="bg1"/>
                </a:solidFill>
                <a:latin typeface="Arial" panose="020B0604020202020204" pitchFamily="34" charset="0"/>
                <a:cs typeface="Arial" panose="020B0604020202020204" pitchFamily="34" charset="0"/>
              </a:rPr>
              <a:t>Resilience of infrastructure </a:t>
            </a:r>
            <a:r>
              <a:rPr lang="en-US" sz="2400" b="1" i="1" dirty="0">
                <a:solidFill>
                  <a:schemeClr val="bg1"/>
                </a:solidFill>
                <a:latin typeface="Arial" panose="020B0604020202020204" pitchFamily="34" charset="0"/>
                <a:cs typeface="Arial" panose="020B0604020202020204" pitchFamily="34" charset="0"/>
              </a:rPr>
              <a:t>assets</a:t>
            </a:r>
            <a:r>
              <a:rPr lang="en-US" sz="2400" b="1" dirty="0">
                <a:solidFill>
                  <a:schemeClr val="bg1"/>
                </a:solidFill>
                <a:latin typeface="Arial" panose="020B0604020202020204" pitchFamily="34" charset="0"/>
                <a:cs typeface="Arial" panose="020B0604020202020204" pitchFamily="34" charset="0"/>
              </a:rPr>
              <a:t> </a:t>
            </a:r>
          </a:p>
          <a:p>
            <a:r>
              <a:rPr lang="en-US" dirty="0">
                <a:solidFill>
                  <a:schemeClr val="bg1"/>
                </a:solidFill>
                <a:latin typeface="Arial" panose="020B0604020202020204" pitchFamily="34" charset="0"/>
                <a:cs typeface="Arial" panose="020B0604020202020204" pitchFamily="34" charset="0"/>
              </a:rPr>
              <a:t>Resilient infrastructure is less costly to maintain and repair </a:t>
            </a:r>
          </a:p>
        </p:txBody>
      </p:sp>
    </p:spTree>
    <p:extLst>
      <p:ext uri="{BB962C8B-B14F-4D97-AF65-F5344CB8AC3E}">
        <p14:creationId xmlns:p14="http://schemas.microsoft.com/office/powerpoint/2010/main" val="186211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1">
            <a:extLst>
              <a:ext uri="{FF2B5EF4-FFF2-40B4-BE49-F238E27FC236}">
                <a16:creationId xmlns:a16="http://schemas.microsoft.com/office/drawing/2014/main" id="{7432C61A-AA7A-7047-9590-FF94C6E169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831" t="15697" r="2438" b="16557"/>
          <a:stretch>
            <a:fillRect/>
          </a:stretch>
        </p:blipFill>
        <p:spPr bwMode="auto">
          <a:xfrm>
            <a:off x="428625" y="1495425"/>
            <a:ext cx="11334750" cy="455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1">
            <a:extLst>
              <a:ext uri="{FF2B5EF4-FFF2-40B4-BE49-F238E27FC236}">
                <a16:creationId xmlns:a16="http://schemas.microsoft.com/office/drawing/2014/main" id="{A3B92771-A7B3-CA4C-A742-83B6887D894A}"/>
              </a:ext>
            </a:extLst>
          </p:cNvPr>
          <p:cNvSpPr>
            <a:spLocks/>
          </p:cNvSpPr>
          <p:nvPr/>
        </p:nvSpPr>
        <p:spPr bwMode="auto">
          <a:xfrm>
            <a:off x="5082383" y="529938"/>
            <a:ext cx="202882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800" b="0" i="0" u="none" strike="noStrike" kern="1200" cap="none" spc="0" normalizeH="0" baseline="0" noProof="0" dirty="0">
                <a:ln>
                  <a:noFill/>
                </a:ln>
                <a:solidFill>
                  <a:srgbClr val="9ACA49"/>
                </a:solidFill>
                <a:effectLst/>
                <a:uLnTx/>
                <a:uFillTx/>
                <a:latin typeface="Bebas Neue" panose="020B0606020202050201" pitchFamily="34" charset="77"/>
                <a:ea typeface="ＭＳ Ｐゴシック" panose="020B0600070205080204" pitchFamily="34" charset="-128"/>
                <a:cs typeface="+mn-cs"/>
                <a:sym typeface="Bebas Neue" panose="020B0606020202050201" pitchFamily="34" charset="77"/>
              </a:rPr>
              <a:t>PARTNERS</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BAE317E-B1E5-084C-89AD-1EA9AF6782AD}"/>
              </a:ext>
            </a:extLst>
          </p:cNvPr>
          <p:cNvSpPr>
            <a:spLocks noGrp="1"/>
          </p:cNvSpPr>
          <p:nvPr>
            <p:ph type="title"/>
          </p:nvPr>
        </p:nvSpPr>
        <p:spPr>
          <a:xfrm>
            <a:off x="444910" y="237305"/>
            <a:ext cx="10515600" cy="1325563"/>
          </a:xfrm>
        </p:spPr>
        <p:txBody>
          <a:bodyPr/>
          <a:lstStyle/>
          <a:p>
            <a:r>
              <a:rPr lang="en-US" b="1" dirty="0">
                <a:solidFill>
                  <a:schemeClr val="bg1"/>
                </a:solidFill>
                <a:latin typeface="Nexa Bold" panose="02000000000000000000" pitchFamily="2" charset="0"/>
              </a:rPr>
              <a:t>Resilient Infrastructure?</a:t>
            </a:r>
          </a:p>
        </p:txBody>
      </p:sp>
      <p:pic>
        <p:nvPicPr>
          <p:cNvPr id="7" name="Picture 6">
            <a:extLst>
              <a:ext uri="{FF2B5EF4-FFF2-40B4-BE49-F238E27FC236}">
                <a16:creationId xmlns:a16="http://schemas.microsoft.com/office/drawing/2014/main" id="{A034CC43-7C77-B141-97B9-69A711C043F2}"/>
              </a:ext>
            </a:extLst>
          </p:cNvPr>
          <p:cNvPicPr>
            <a:picLocks noChangeAspect="1"/>
          </p:cNvPicPr>
          <p:nvPr/>
        </p:nvPicPr>
        <p:blipFill>
          <a:blip r:embed="rId3"/>
          <a:stretch>
            <a:fillRect/>
          </a:stretch>
        </p:blipFill>
        <p:spPr>
          <a:xfrm>
            <a:off x="0" y="3455372"/>
            <a:ext cx="3429000" cy="3429000"/>
          </a:xfrm>
          <a:prstGeom prst="rect">
            <a:avLst/>
          </a:prstGeom>
        </p:spPr>
      </p:pic>
      <p:sp>
        <p:nvSpPr>
          <p:cNvPr id="9" name="Rectangle 8">
            <a:extLst>
              <a:ext uri="{FF2B5EF4-FFF2-40B4-BE49-F238E27FC236}">
                <a16:creationId xmlns:a16="http://schemas.microsoft.com/office/drawing/2014/main" id="{A54AFA65-A90F-BC4C-A70C-BC5026D70FC8}"/>
              </a:ext>
            </a:extLst>
          </p:cNvPr>
          <p:cNvSpPr/>
          <p:nvPr/>
        </p:nvSpPr>
        <p:spPr>
          <a:xfrm>
            <a:off x="4943168" y="4916129"/>
            <a:ext cx="6415712" cy="1022555"/>
          </a:xfrm>
          <a:prstGeom prst="rect">
            <a:avLst/>
          </a:prstGeom>
          <a:solidFill>
            <a:srgbClr val="0485B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3545FC3-2831-664E-BA94-4EA09FDDC12A}"/>
              </a:ext>
            </a:extLst>
          </p:cNvPr>
          <p:cNvSpPr txBox="1"/>
          <p:nvPr/>
        </p:nvSpPr>
        <p:spPr>
          <a:xfrm>
            <a:off x="5122607" y="5038457"/>
            <a:ext cx="6132871" cy="1015663"/>
          </a:xfrm>
          <a:prstGeom prst="rect">
            <a:avLst/>
          </a:prstGeom>
          <a:noFill/>
        </p:spPr>
        <p:txBody>
          <a:bodyPr wrap="square" rtlCol="0">
            <a:spAutoFit/>
          </a:bodyPr>
          <a:lstStyle/>
          <a:p>
            <a:r>
              <a:rPr lang="en-US" sz="2400" b="1" dirty="0">
                <a:solidFill>
                  <a:schemeClr val="bg1"/>
                </a:solidFill>
                <a:latin typeface="Arial" panose="020B0604020202020204" pitchFamily="34" charset="0"/>
                <a:cs typeface="Arial" panose="020B0604020202020204" pitchFamily="34" charset="0"/>
              </a:rPr>
              <a:t>Resilience of infrastructure </a:t>
            </a:r>
            <a:r>
              <a:rPr lang="en-US" sz="2400" b="1" i="1" dirty="0">
                <a:solidFill>
                  <a:schemeClr val="bg1"/>
                </a:solidFill>
                <a:latin typeface="Arial" panose="020B0604020202020204" pitchFamily="34" charset="0"/>
                <a:cs typeface="Arial" panose="020B0604020202020204" pitchFamily="34" charset="0"/>
              </a:rPr>
              <a:t>services</a:t>
            </a:r>
            <a:r>
              <a:rPr lang="en-US" sz="2400" b="1" dirty="0">
                <a:solidFill>
                  <a:schemeClr val="bg1"/>
                </a:solidFill>
                <a:latin typeface="Arial" panose="020B0604020202020204" pitchFamily="34" charset="0"/>
                <a:cs typeface="Arial" panose="020B0604020202020204" pitchFamily="34" charset="0"/>
              </a:rPr>
              <a:t> </a:t>
            </a:r>
          </a:p>
          <a:p>
            <a:r>
              <a:rPr lang="en-US" dirty="0">
                <a:solidFill>
                  <a:schemeClr val="bg1"/>
                </a:solidFill>
                <a:latin typeface="Arial" panose="020B0604020202020204" pitchFamily="34" charset="0"/>
                <a:cs typeface="Arial" panose="020B0604020202020204" pitchFamily="34" charset="0"/>
              </a:rPr>
              <a:t>Resilient infrastructure provides more reliable services </a:t>
            </a:r>
          </a:p>
          <a:p>
            <a:endParaRPr lang="en-U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41887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5935CE7-833C-7D45-A15B-68243D06A834}"/>
              </a:ext>
            </a:extLst>
          </p:cNvPr>
          <p:cNvSpPr>
            <a:spLocks noGrp="1"/>
          </p:cNvSpPr>
          <p:nvPr>
            <p:ph type="title"/>
          </p:nvPr>
        </p:nvSpPr>
        <p:spPr>
          <a:xfrm>
            <a:off x="444910" y="237305"/>
            <a:ext cx="10515600" cy="1325563"/>
          </a:xfrm>
        </p:spPr>
        <p:txBody>
          <a:bodyPr/>
          <a:lstStyle/>
          <a:p>
            <a:r>
              <a:rPr lang="en-US" b="1" dirty="0">
                <a:solidFill>
                  <a:schemeClr val="bg1"/>
                </a:solidFill>
                <a:latin typeface="Nexa Bold" panose="02000000000000000000" pitchFamily="2" charset="0"/>
              </a:rPr>
              <a:t>Resilient Infrastructure?</a:t>
            </a:r>
          </a:p>
        </p:txBody>
      </p:sp>
      <p:pic>
        <p:nvPicPr>
          <p:cNvPr id="7" name="Picture 6">
            <a:extLst>
              <a:ext uri="{FF2B5EF4-FFF2-40B4-BE49-F238E27FC236}">
                <a16:creationId xmlns:a16="http://schemas.microsoft.com/office/drawing/2014/main" id="{AE21F2C7-73D4-3B4F-9053-40EB49341BAC}"/>
              </a:ext>
            </a:extLst>
          </p:cNvPr>
          <p:cNvPicPr>
            <a:picLocks noChangeAspect="1"/>
          </p:cNvPicPr>
          <p:nvPr/>
        </p:nvPicPr>
        <p:blipFill>
          <a:blip r:embed="rId3"/>
          <a:stretch>
            <a:fillRect/>
          </a:stretch>
        </p:blipFill>
        <p:spPr>
          <a:xfrm>
            <a:off x="0" y="3455372"/>
            <a:ext cx="3429000" cy="3429000"/>
          </a:xfrm>
          <a:prstGeom prst="rect">
            <a:avLst/>
          </a:prstGeom>
        </p:spPr>
      </p:pic>
      <p:sp>
        <p:nvSpPr>
          <p:cNvPr id="10" name="Rectangle 9">
            <a:extLst>
              <a:ext uri="{FF2B5EF4-FFF2-40B4-BE49-F238E27FC236}">
                <a16:creationId xmlns:a16="http://schemas.microsoft.com/office/drawing/2014/main" id="{A044FECE-3CC2-A344-B0B3-0BE2E5151E37}"/>
              </a:ext>
            </a:extLst>
          </p:cNvPr>
          <p:cNvSpPr/>
          <p:nvPr/>
        </p:nvSpPr>
        <p:spPr>
          <a:xfrm>
            <a:off x="4943168" y="4916129"/>
            <a:ext cx="6312310" cy="1248697"/>
          </a:xfrm>
          <a:prstGeom prst="rect">
            <a:avLst/>
          </a:prstGeom>
          <a:solidFill>
            <a:srgbClr val="4059A7"/>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0484D6E-0E15-2746-B0F6-1ABF8D18153C}"/>
              </a:ext>
            </a:extLst>
          </p:cNvPr>
          <p:cNvSpPr txBox="1"/>
          <p:nvPr/>
        </p:nvSpPr>
        <p:spPr>
          <a:xfrm>
            <a:off x="5122607" y="5038457"/>
            <a:ext cx="6132871" cy="1015663"/>
          </a:xfrm>
          <a:prstGeom prst="rect">
            <a:avLst/>
          </a:prstGeom>
          <a:noFill/>
        </p:spPr>
        <p:txBody>
          <a:bodyPr wrap="square" rtlCol="0">
            <a:spAutoFit/>
          </a:bodyPr>
          <a:lstStyle/>
          <a:p>
            <a:r>
              <a:rPr lang="en-US" sz="2400" b="1" dirty="0">
                <a:solidFill>
                  <a:schemeClr val="bg1"/>
                </a:solidFill>
                <a:latin typeface="Arial" panose="020B0604020202020204" pitchFamily="34" charset="0"/>
                <a:cs typeface="Arial" panose="020B0604020202020204" pitchFamily="34" charset="0"/>
              </a:rPr>
              <a:t>Resilience of infrastructure </a:t>
            </a:r>
            <a:r>
              <a:rPr lang="en-US" sz="2400" b="1" i="1" dirty="0">
                <a:solidFill>
                  <a:schemeClr val="bg1"/>
                </a:solidFill>
                <a:latin typeface="Arial" panose="020B0604020202020204" pitchFamily="34" charset="0"/>
                <a:cs typeface="Arial" panose="020B0604020202020204" pitchFamily="34" charset="0"/>
              </a:rPr>
              <a:t>users</a:t>
            </a:r>
            <a:r>
              <a:rPr lang="en-US" sz="2400" b="1" dirty="0">
                <a:solidFill>
                  <a:schemeClr val="bg1"/>
                </a:solidFill>
                <a:latin typeface="Arial" panose="020B0604020202020204" pitchFamily="34" charset="0"/>
                <a:cs typeface="Arial" panose="020B0604020202020204" pitchFamily="34" charset="0"/>
              </a:rPr>
              <a:t> </a:t>
            </a:r>
          </a:p>
          <a:p>
            <a:r>
              <a:rPr lang="en-US" dirty="0">
                <a:solidFill>
                  <a:schemeClr val="bg1"/>
                </a:solidFill>
                <a:latin typeface="Arial" panose="020B0604020202020204" pitchFamily="34" charset="0"/>
                <a:cs typeface="Arial" panose="020B0604020202020204" pitchFamily="34" charset="0"/>
              </a:rPr>
              <a:t>Resilient infrastructure makes people better able to cope with and recover from shocks</a:t>
            </a:r>
          </a:p>
        </p:txBody>
      </p:sp>
    </p:spTree>
    <p:extLst>
      <p:ext uri="{BB962C8B-B14F-4D97-AF65-F5344CB8AC3E}">
        <p14:creationId xmlns:p14="http://schemas.microsoft.com/office/powerpoint/2010/main" val="23618076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57632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3C04A5A-1F7D-CD44-994E-19D26801BFA0}"/>
              </a:ext>
            </a:extLst>
          </p:cNvPr>
          <p:cNvSpPr txBox="1"/>
          <p:nvPr/>
        </p:nvSpPr>
        <p:spPr>
          <a:xfrm>
            <a:off x="7670800" y="6027003"/>
            <a:ext cx="4135120" cy="830997"/>
          </a:xfrm>
          <a:prstGeom prst="rect">
            <a:avLst/>
          </a:prstGeom>
          <a:noFill/>
        </p:spPr>
        <p:txBody>
          <a:bodyPr wrap="square" rtlCol="0">
            <a:spAutoFit/>
          </a:bodyPr>
          <a:lstStyle/>
          <a:p>
            <a:r>
              <a:rPr lang="en-US" sz="1600" dirty="0">
                <a:solidFill>
                  <a:schemeClr val="bg1"/>
                </a:solidFill>
                <a:latin typeface="Arial" panose="020B0604020202020204" pitchFamily="34" charset="0"/>
                <a:cs typeface="Arial" panose="020B0604020202020204" pitchFamily="34" charset="0"/>
              </a:rPr>
              <a:t>People wait in line for water after the 2010 earthquake in  Port au Prince, Haiti. </a:t>
            </a:r>
          </a:p>
          <a:p>
            <a:endParaRPr lang="en-US" sz="1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207040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485B0"/>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5CDDC17-2F6F-6540-BBA5-0262BF008E3A}"/>
              </a:ext>
            </a:extLst>
          </p:cNvPr>
          <p:cNvPicPr>
            <a:picLocks noChangeAspect="1"/>
          </p:cNvPicPr>
          <p:nvPr/>
        </p:nvPicPr>
        <p:blipFill rotWithShape="1">
          <a:blip r:embed="rId2"/>
          <a:srcRect b="15726"/>
          <a:stretch/>
        </p:blipFill>
        <p:spPr>
          <a:xfrm>
            <a:off x="0" y="-4224"/>
            <a:ext cx="12192000" cy="6862224"/>
          </a:xfrm>
          <a:prstGeom prst="rect">
            <a:avLst/>
          </a:prstGeom>
        </p:spPr>
      </p:pic>
      <p:sp>
        <p:nvSpPr>
          <p:cNvPr id="5" name="TextBox 4">
            <a:extLst>
              <a:ext uri="{FF2B5EF4-FFF2-40B4-BE49-F238E27FC236}">
                <a16:creationId xmlns:a16="http://schemas.microsoft.com/office/drawing/2014/main" id="{EA126B1A-B665-6C48-9ED9-0DD444DCEB73}"/>
              </a:ext>
            </a:extLst>
          </p:cNvPr>
          <p:cNvSpPr txBox="1"/>
          <p:nvPr/>
        </p:nvSpPr>
        <p:spPr>
          <a:xfrm>
            <a:off x="2064013" y="6141867"/>
            <a:ext cx="2550160" cy="584775"/>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A traffic jam after flooding in </a:t>
            </a:r>
            <a:r>
              <a:rPr lang="en-US" sz="1600" dirty="0" err="1">
                <a:latin typeface="Arial" panose="020B0604020202020204" pitchFamily="34" charset="0"/>
                <a:cs typeface="Arial" panose="020B0604020202020204" pitchFamily="34" charset="0"/>
              </a:rPr>
              <a:t>Chiangrai</a:t>
            </a:r>
            <a:r>
              <a:rPr lang="en-US" sz="1600" dirty="0">
                <a:latin typeface="Arial" panose="020B0604020202020204" pitchFamily="34" charset="0"/>
                <a:cs typeface="Arial" panose="020B0604020202020204" pitchFamily="34" charset="0"/>
              </a:rPr>
              <a:t>, Thailand</a:t>
            </a:r>
          </a:p>
        </p:txBody>
      </p:sp>
    </p:spTree>
    <p:extLst>
      <p:ext uri="{BB962C8B-B14F-4D97-AF65-F5344CB8AC3E}">
        <p14:creationId xmlns:p14="http://schemas.microsoft.com/office/powerpoint/2010/main" val="2322055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BC97499-5A1B-BB4A-AC7B-0F122008BA92}"/>
              </a:ext>
            </a:extLst>
          </p:cNvPr>
          <p:cNvPicPr>
            <a:picLocks noChangeAspect="1"/>
          </p:cNvPicPr>
          <p:nvPr/>
        </p:nvPicPr>
        <p:blipFill rotWithShape="1">
          <a:blip r:embed="rId2"/>
          <a:srcRect b="15625"/>
          <a:stretch/>
        </p:blipFill>
        <p:spPr>
          <a:xfrm>
            <a:off x="0" y="1"/>
            <a:ext cx="12192000" cy="6858000"/>
          </a:xfrm>
          <a:prstGeom prst="rect">
            <a:avLst/>
          </a:prstGeom>
        </p:spPr>
      </p:pic>
    </p:spTree>
    <p:extLst>
      <p:ext uri="{BB962C8B-B14F-4D97-AF65-F5344CB8AC3E}">
        <p14:creationId xmlns:p14="http://schemas.microsoft.com/office/powerpoint/2010/main" val="32297071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377B1136-7267-9D4C-831C-1703B3DE5A26}"/>
              </a:ext>
            </a:extLst>
          </p:cNvPr>
          <p:cNvSpPr/>
          <p:nvPr/>
        </p:nvSpPr>
        <p:spPr>
          <a:xfrm>
            <a:off x="1145467" y="1488778"/>
            <a:ext cx="2825124" cy="2825124"/>
          </a:xfrm>
          <a:prstGeom prst="ellipse">
            <a:avLst/>
          </a:prstGeom>
          <a:solidFill>
            <a:srgbClr val="DA1E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AFE7FB1-4AEE-6A47-966A-88D440F70467}"/>
              </a:ext>
            </a:extLst>
          </p:cNvPr>
          <p:cNvSpPr/>
          <p:nvPr/>
        </p:nvSpPr>
        <p:spPr>
          <a:xfrm>
            <a:off x="4683438" y="1488778"/>
            <a:ext cx="2825124" cy="2825124"/>
          </a:xfrm>
          <a:prstGeom prst="ellipse">
            <a:avLst/>
          </a:prstGeom>
          <a:solidFill>
            <a:srgbClr val="048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57A16332-AD04-1D47-B82F-EF79600D9E0B}"/>
              </a:ext>
            </a:extLst>
          </p:cNvPr>
          <p:cNvSpPr/>
          <p:nvPr/>
        </p:nvSpPr>
        <p:spPr>
          <a:xfrm>
            <a:off x="8221409" y="1488778"/>
            <a:ext cx="2825125" cy="2825125"/>
          </a:xfrm>
          <a:prstGeom prst="ellipse">
            <a:avLst/>
          </a:prstGeom>
          <a:solidFill>
            <a:srgbClr val="405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29C8A50C-2AE0-D347-8042-B65BD3D2DED6}"/>
              </a:ext>
            </a:extLst>
          </p:cNvPr>
          <p:cNvSpPr txBox="1"/>
          <p:nvPr/>
        </p:nvSpPr>
        <p:spPr>
          <a:xfrm>
            <a:off x="8053438" y="4395239"/>
            <a:ext cx="3161065" cy="461665"/>
          </a:xfrm>
          <a:prstGeom prst="rect">
            <a:avLst/>
          </a:prstGeom>
          <a:noFill/>
        </p:spPr>
        <p:txBody>
          <a:bodyPr wrap="square" rtlCol="0">
            <a:spAutoFit/>
          </a:bodyPr>
          <a:lstStyle/>
          <a:p>
            <a:pPr algn="ctr"/>
            <a:r>
              <a:rPr lang="en-US" sz="2400" dirty="0">
                <a:solidFill>
                  <a:srgbClr val="4059A7"/>
                </a:solidFill>
                <a:latin typeface="Nexa Light" panose="02000000000000000000" pitchFamily="2" charset="0"/>
              </a:rPr>
              <a:t>Recommendations</a:t>
            </a:r>
          </a:p>
        </p:txBody>
      </p:sp>
      <p:sp>
        <p:nvSpPr>
          <p:cNvPr id="7" name="TextBox 6">
            <a:extLst>
              <a:ext uri="{FF2B5EF4-FFF2-40B4-BE49-F238E27FC236}">
                <a16:creationId xmlns:a16="http://schemas.microsoft.com/office/drawing/2014/main" id="{739F9E3C-0776-8B42-80FB-6F2647D54A6F}"/>
              </a:ext>
            </a:extLst>
          </p:cNvPr>
          <p:cNvSpPr txBox="1"/>
          <p:nvPr/>
        </p:nvSpPr>
        <p:spPr>
          <a:xfrm>
            <a:off x="4518749" y="4395240"/>
            <a:ext cx="3161065" cy="461665"/>
          </a:xfrm>
          <a:prstGeom prst="rect">
            <a:avLst/>
          </a:prstGeom>
          <a:noFill/>
        </p:spPr>
        <p:txBody>
          <a:bodyPr wrap="square" rtlCol="0">
            <a:spAutoFit/>
          </a:bodyPr>
          <a:lstStyle/>
          <a:p>
            <a:pPr algn="ctr"/>
            <a:r>
              <a:rPr lang="en-US" sz="2400" dirty="0">
                <a:solidFill>
                  <a:srgbClr val="0485B0"/>
                </a:solidFill>
                <a:latin typeface="Nexa Light" panose="02000000000000000000" pitchFamily="2" charset="0"/>
              </a:rPr>
              <a:t>Solutions</a:t>
            </a:r>
          </a:p>
        </p:txBody>
      </p:sp>
      <p:sp>
        <p:nvSpPr>
          <p:cNvPr id="8" name="TextBox 7">
            <a:extLst>
              <a:ext uri="{FF2B5EF4-FFF2-40B4-BE49-F238E27FC236}">
                <a16:creationId xmlns:a16="http://schemas.microsoft.com/office/drawing/2014/main" id="{651FFC08-CC2D-974F-9119-F08F04DE6ABF}"/>
              </a:ext>
            </a:extLst>
          </p:cNvPr>
          <p:cNvSpPr txBox="1"/>
          <p:nvPr/>
        </p:nvSpPr>
        <p:spPr>
          <a:xfrm>
            <a:off x="984060" y="4395238"/>
            <a:ext cx="3161065" cy="461665"/>
          </a:xfrm>
          <a:prstGeom prst="rect">
            <a:avLst/>
          </a:prstGeom>
          <a:noFill/>
        </p:spPr>
        <p:txBody>
          <a:bodyPr wrap="square" rtlCol="0">
            <a:spAutoFit/>
          </a:bodyPr>
          <a:lstStyle/>
          <a:p>
            <a:pPr algn="ctr"/>
            <a:r>
              <a:rPr lang="en-US" sz="2400" dirty="0">
                <a:solidFill>
                  <a:srgbClr val="DA1E4D"/>
                </a:solidFill>
                <a:latin typeface="Nexa Light" panose="02000000000000000000" pitchFamily="2" charset="0"/>
              </a:rPr>
              <a:t>Diagnosis</a:t>
            </a:r>
          </a:p>
        </p:txBody>
      </p:sp>
      <p:pic>
        <p:nvPicPr>
          <p:cNvPr id="12" name="Picture 11">
            <a:extLst>
              <a:ext uri="{FF2B5EF4-FFF2-40B4-BE49-F238E27FC236}">
                <a16:creationId xmlns:a16="http://schemas.microsoft.com/office/drawing/2014/main" id="{5729EED4-134E-3844-B1F9-9AB55D734CCB}"/>
              </a:ext>
            </a:extLst>
          </p:cNvPr>
          <p:cNvPicPr>
            <a:picLocks noChangeAspect="1"/>
          </p:cNvPicPr>
          <p:nvPr/>
        </p:nvPicPr>
        <p:blipFill>
          <a:blip r:embed="rId3"/>
          <a:stretch>
            <a:fillRect/>
          </a:stretch>
        </p:blipFill>
        <p:spPr>
          <a:xfrm>
            <a:off x="1633802" y="1983453"/>
            <a:ext cx="1653662" cy="1653662"/>
          </a:xfrm>
          <a:prstGeom prst="rect">
            <a:avLst/>
          </a:prstGeom>
        </p:spPr>
      </p:pic>
      <p:pic>
        <p:nvPicPr>
          <p:cNvPr id="18" name="Picture 17">
            <a:extLst>
              <a:ext uri="{FF2B5EF4-FFF2-40B4-BE49-F238E27FC236}">
                <a16:creationId xmlns:a16="http://schemas.microsoft.com/office/drawing/2014/main" id="{31E17C4B-256C-6445-AD05-0F1CAF3FE4AD}"/>
              </a:ext>
            </a:extLst>
          </p:cNvPr>
          <p:cNvPicPr>
            <a:picLocks noChangeAspect="1"/>
          </p:cNvPicPr>
          <p:nvPr/>
        </p:nvPicPr>
        <p:blipFill>
          <a:blip r:embed="rId4"/>
          <a:stretch>
            <a:fillRect/>
          </a:stretch>
        </p:blipFill>
        <p:spPr>
          <a:xfrm>
            <a:off x="8654852" y="1810559"/>
            <a:ext cx="2069907" cy="2069907"/>
          </a:xfrm>
          <a:prstGeom prst="rect">
            <a:avLst/>
          </a:prstGeom>
        </p:spPr>
      </p:pic>
      <p:pic>
        <p:nvPicPr>
          <p:cNvPr id="11" name="Picture 10">
            <a:extLst>
              <a:ext uri="{FF2B5EF4-FFF2-40B4-BE49-F238E27FC236}">
                <a16:creationId xmlns:a16="http://schemas.microsoft.com/office/drawing/2014/main" id="{F5860F7C-69A6-A445-86B1-066616942F59}"/>
              </a:ext>
            </a:extLst>
          </p:cNvPr>
          <p:cNvPicPr>
            <a:picLocks noChangeAspect="1"/>
          </p:cNvPicPr>
          <p:nvPr/>
        </p:nvPicPr>
        <p:blipFill>
          <a:blip r:embed="rId5"/>
          <a:stretch>
            <a:fillRect/>
          </a:stretch>
        </p:blipFill>
        <p:spPr>
          <a:xfrm>
            <a:off x="5193250" y="2048085"/>
            <a:ext cx="1806832" cy="1806832"/>
          </a:xfrm>
          <a:prstGeom prst="rect">
            <a:avLst/>
          </a:prstGeom>
        </p:spPr>
      </p:pic>
    </p:spTree>
    <p:extLst>
      <p:ext uri="{BB962C8B-B14F-4D97-AF65-F5344CB8AC3E}">
        <p14:creationId xmlns:p14="http://schemas.microsoft.com/office/powerpoint/2010/main" val="34589965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703124F6-F98B-D74B-AC33-00A8983995E2}"/>
              </a:ext>
            </a:extLst>
          </p:cNvPr>
          <p:cNvCxnSpPr>
            <a:cxnSpLocks/>
          </p:cNvCxnSpPr>
          <p:nvPr/>
        </p:nvCxnSpPr>
        <p:spPr>
          <a:xfrm>
            <a:off x="1145467" y="4945626"/>
            <a:ext cx="9802764" cy="0"/>
          </a:xfrm>
          <a:prstGeom prst="line">
            <a:avLst/>
          </a:prstGeom>
          <a:ln w="38100">
            <a:solidFill>
              <a:srgbClr val="DA1E4D"/>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13C0A927-1E72-2A4F-BA61-E858C5A985D5}"/>
              </a:ext>
            </a:extLst>
          </p:cNvPr>
          <p:cNvSpPr txBox="1"/>
          <p:nvPr/>
        </p:nvSpPr>
        <p:spPr>
          <a:xfrm>
            <a:off x="1145466" y="5044989"/>
            <a:ext cx="9802765" cy="738664"/>
          </a:xfrm>
          <a:prstGeom prst="rect">
            <a:avLst/>
          </a:prstGeom>
          <a:noFill/>
        </p:spPr>
        <p:txBody>
          <a:bodyPr wrap="square" rtlCol="0">
            <a:spAutoFit/>
          </a:bodyPr>
          <a:lstStyle/>
          <a:p>
            <a:pPr algn="ctr"/>
            <a:r>
              <a:rPr lang="en-US" sz="2400" dirty="0">
                <a:solidFill>
                  <a:srgbClr val="DA1E4D"/>
                </a:solidFill>
                <a:latin typeface="Nexa Light" panose="02000000000000000000" pitchFamily="2" charset="0"/>
                <a:ea typeface="Calibri" panose="020F0502020204030204" pitchFamily="34" charset="0"/>
              </a:rPr>
              <a:t>The lack of resilient infrastructure is harming people and firms</a:t>
            </a:r>
            <a:endParaRPr lang="en-US" sz="2400" dirty="0">
              <a:solidFill>
                <a:srgbClr val="DA1E4D"/>
              </a:solidFill>
              <a:latin typeface="Nexa Light" panose="02000000000000000000" pitchFamily="2" charset="0"/>
            </a:endParaRPr>
          </a:p>
          <a:p>
            <a:pPr algn="ctr"/>
            <a:endParaRPr lang="en-US" dirty="0"/>
          </a:p>
        </p:txBody>
      </p:sp>
      <p:sp>
        <p:nvSpPr>
          <p:cNvPr id="15" name="Oval 14">
            <a:extLst>
              <a:ext uri="{FF2B5EF4-FFF2-40B4-BE49-F238E27FC236}">
                <a16:creationId xmlns:a16="http://schemas.microsoft.com/office/drawing/2014/main" id="{6D2A66A6-70FE-874D-9315-9C51B728C931}"/>
              </a:ext>
            </a:extLst>
          </p:cNvPr>
          <p:cNvSpPr/>
          <p:nvPr/>
        </p:nvSpPr>
        <p:spPr>
          <a:xfrm>
            <a:off x="1145467" y="1488778"/>
            <a:ext cx="2825124" cy="2825124"/>
          </a:xfrm>
          <a:prstGeom prst="ellipse">
            <a:avLst/>
          </a:prstGeom>
          <a:solidFill>
            <a:srgbClr val="DA1E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8AE28A1B-22DE-964F-967E-153127ED6897}"/>
              </a:ext>
            </a:extLst>
          </p:cNvPr>
          <p:cNvSpPr/>
          <p:nvPr/>
        </p:nvSpPr>
        <p:spPr>
          <a:xfrm>
            <a:off x="4683438" y="1488778"/>
            <a:ext cx="2825124" cy="282512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C6D8F810-D3A5-0642-94E6-22B9A3C37D46}"/>
              </a:ext>
            </a:extLst>
          </p:cNvPr>
          <p:cNvSpPr/>
          <p:nvPr/>
        </p:nvSpPr>
        <p:spPr>
          <a:xfrm>
            <a:off x="8221409" y="1488778"/>
            <a:ext cx="2825125" cy="28251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6F0FBFDD-7AEF-F442-9B67-9E61DB37002B}"/>
              </a:ext>
            </a:extLst>
          </p:cNvPr>
          <p:cNvSpPr txBox="1"/>
          <p:nvPr/>
        </p:nvSpPr>
        <p:spPr>
          <a:xfrm>
            <a:off x="8053438" y="4395239"/>
            <a:ext cx="3161065" cy="461665"/>
          </a:xfrm>
          <a:prstGeom prst="rect">
            <a:avLst/>
          </a:prstGeom>
          <a:noFill/>
        </p:spPr>
        <p:txBody>
          <a:bodyPr wrap="square" rtlCol="0">
            <a:spAutoFit/>
          </a:bodyPr>
          <a:lstStyle/>
          <a:p>
            <a:pPr algn="ctr"/>
            <a:r>
              <a:rPr lang="en-US" sz="2400" dirty="0">
                <a:solidFill>
                  <a:schemeClr val="bg2"/>
                </a:solidFill>
                <a:latin typeface="Nexa Light" panose="02000000000000000000" pitchFamily="2" charset="0"/>
              </a:rPr>
              <a:t>Recommendations</a:t>
            </a:r>
          </a:p>
        </p:txBody>
      </p:sp>
      <p:sp>
        <p:nvSpPr>
          <p:cNvPr id="20" name="TextBox 19">
            <a:extLst>
              <a:ext uri="{FF2B5EF4-FFF2-40B4-BE49-F238E27FC236}">
                <a16:creationId xmlns:a16="http://schemas.microsoft.com/office/drawing/2014/main" id="{6E555F88-D974-E248-AF2E-DCBF6BB95C4E}"/>
              </a:ext>
            </a:extLst>
          </p:cNvPr>
          <p:cNvSpPr txBox="1"/>
          <p:nvPr/>
        </p:nvSpPr>
        <p:spPr>
          <a:xfrm>
            <a:off x="4518749" y="4395240"/>
            <a:ext cx="3161065" cy="461665"/>
          </a:xfrm>
          <a:prstGeom prst="rect">
            <a:avLst/>
          </a:prstGeom>
          <a:noFill/>
        </p:spPr>
        <p:txBody>
          <a:bodyPr wrap="square" rtlCol="0">
            <a:spAutoFit/>
          </a:bodyPr>
          <a:lstStyle/>
          <a:p>
            <a:pPr algn="ctr"/>
            <a:r>
              <a:rPr lang="en-US" sz="2400" dirty="0">
                <a:solidFill>
                  <a:schemeClr val="bg2"/>
                </a:solidFill>
                <a:latin typeface="Nexa Light" panose="02000000000000000000" pitchFamily="2" charset="0"/>
              </a:rPr>
              <a:t>Solutions</a:t>
            </a:r>
          </a:p>
        </p:txBody>
      </p:sp>
      <p:sp>
        <p:nvSpPr>
          <p:cNvPr id="21" name="TextBox 20">
            <a:extLst>
              <a:ext uri="{FF2B5EF4-FFF2-40B4-BE49-F238E27FC236}">
                <a16:creationId xmlns:a16="http://schemas.microsoft.com/office/drawing/2014/main" id="{C5021D54-7640-9C4D-84C3-C9FBE465B4FA}"/>
              </a:ext>
            </a:extLst>
          </p:cNvPr>
          <p:cNvSpPr txBox="1"/>
          <p:nvPr/>
        </p:nvSpPr>
        <p:spPr>
          <a:xfrm>
            <a:off x="984060" y="4395238"/>
            <a:ext cx="3161065" cy="461665"/>
          </a:xfrm>
          <a:prstGeom prst="rect">
            <a:avLst/>
          </a:prstGeom>
          <a:noFill/>
        </p:spPr>
        <p:txBody>
          <a:bodyPr wrap="square" rtlCol="0">
            <a:spAutoFit/>
          </a:bodyPr>
          <a:lstStyle/>
          <a:p>
            <a:pPr algn="ctr"/>
            <a:r>
              <a:rPr lang="en-US" sz="2400" b="1" dirty="0">
                <a:solidFill>
                  <a:srgbClr val="DA1E4D"/>
                </a:solidFill>
                <a:latin typeface="Nexa Bold" panose="02000000000000000000" pitchFamily="2" charset="0"/>
              </a:rPr>
              <a:t>Diagnosis</a:t>
            </a:r>
          </a:p>
        </p:txBody>
      </p:sp>
      <p:pic>
        <p:nvPicPr>
          <p:cNvPr id="22" name="Picture 21">
            <a:extLst>
              <a:ext uri="{FF2B5EF4-FFF2-40B4-BE49-F238E27FC236}">
                <a16:creationId xmlns:a16="http://schemas.microsoft.com/office/drawing/2014/main" id="{485FB802-1F74-E545-88A2-D5572E2FBE13}"/>
              </a:ext>
            </a:extLst>
          </p:cNvPr>
          <p:cNvPicPr>
            <a:picLocks noChangeAspect="1"/>
          </p:cNvPicPr>
          <p:nvPr/>
        </p:nvPicPr>
        <p:blipFill>
          <a:blip r:embed="rId3"/>
          <a:stretch>
            <a:fillRect/>
          </a:stretch>
        </p:blipFill>
        <p:spPr>
          <a:xfrm>
            <a:off x="1633802" y="1983453"/>
            <a:ext cx="1653662" cy="1653662"/>
          </a:xfrm>
          <a:prstGeom prst="rect">
            <a:avLst/>
          </a:prstGeom>
        </p:spPr>
      </p:pic>
      <p:pic>
        <p:nvPicPr>
          <p:cNvPr id="24" name="Picture 23">
            <a:extLst>
              <a:ext uri="{FF2B5EF4-FFF2-40B4-BE49-F238E27FC236}">
                <a16:creationId xmlns:a16="http://schemas.microsoft.com/office/drawing/2014/main" id="{F68CF412-0C2C-E949-A9F3-41E51199BBB3}"/>
              </a:ext>
            </a:extLst>
          </p:cNvPr>
          <p:cNvPicPr>
            <a:picLocks noChangeAspect="1"/>
          </p:cNvPicPr>
          <p:nvPr/>
        </p:nvPicPr>
        <p:blipFill>
          <a:blip r:embed="rId4"/>
          <a:stretch>
            <a:fillRect/>
          </a:stretch>
        </p:blipFill>
        <p:spPr>
          <a:xfrm>
            <a:off x="8654852" y="1810559"/>
            <a:ext cx="2069907" cy="2069907"/>
          </a:xfrm>
          <a:prstGeom prst="rect">
            <a:avLst/>
          </a:prstGeom>
        </p:spPr>
      </p:pic>
      <p:pic>
        <p:nvPicPr>
          <p:cNvPr id="13" name="Picture 12">
            <a:extLst>
              <a:ext uri="{FF2B5EF4-FFF2-40B4-BE49-F238E27FC236}">
                <a16:creationId xmlns:a16="http://schemas.microsoft.com/office/drawing/2014/main" id="{5AA4D754-8BC9-604F-AAF2-A1D5566F7760}"/>
              </a:ext>
            </a:extLst>
          </p:cNvPr>
          <p:cNvPicPr>
            <a:picLocks noChangeAspect="1"/>
          </p:cNvPicPr>
          <p:nvPr/>
        </p:nvPicPr>
        <p:blipFill>
          <a:blip r:embed="rId5"/>
          <a:stretch>
            <a:fillRect/>
          </a:stretch>
        </p:blipFill>
        <p:spPr>
          <a:xfrm>
            <a:off x="5193250" y="2048085"/>
            <a:ext cx="1806832" cy="1806832"/>
          </a:xfrm>
          <a:prstGeom prst="rect">
            <a:avLst/>
          </a:prstGeom>
        </p:spPr>
      </p:pic>
    </p:spTree>
    <p:extLst>
      <p:ext uri="{BB962C8B-B14F-4D97-AF65-F5344CB8AC3E}">
        <p14:creationId xmlns:p14="http://schemas.microsoft.com/office/powerpoint/2010/main" val="26858278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04C9AB-F240-6E43-8A10-0EE773B336B9}"/>
              </a:ext>
            </a:extLst>
          </p:cNvPr>
          <p:cNvSpPr txBox="1">
            <a:spLocks/>
          </p:cNvSpPr>
          <p:nvPr/>
        </p:nvSpPr>
        <p:spPr>
          <a:xfrm>
            <a:off x="454742" y="414286"/>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rgbClr val="DA1E4D"/>
                </a:solidFill>
                <a:latin typeface="Nexa Bold" panose="02000000000000000000" pitchFamily="2" charset="0"/>
              </a:rPr>
              <a:t>Damages and repair costs are significant …</a:t>
            </a:r>
          </a:p>
        </p:txBody>
      </p:sp>
      <p:pic>
        <p:nvPicPr>
          <p:cNvPr id="4" name="Picture 3">
            <a:extLst>
              <a:ext uri="{FF2B5EF4-FFF2-40B4-BE49-F238E27FC236}">
                <a16:creationId xmlns:a16="http://schemas.microsoft.com/office/drawing/2014/main" id="{976735AC-13B4-D84D-9A73-5CA9E9BC3435}"/>
              </a:ext>
            </a:extLst>
          </p:cNvPr>
          <p:cNvPicPr>
            <a:picLocks noChangeAspect="1"/>
          </p:cNvPicPr>
          <p:nvPr/>
        </p:nvPicPr>
        <p:blipFill>
          <a:blip r:embed="rId2"/>
          <a:stretch>
            <a:fillRect/>
          </a:stretch>
        </p:blipFill>
        <p:spPr>
          <a:xfrm>
            <a:off x="984250" y="1155905"/>
            <a:ext cx="10223500" cy="4152900"/>
          </a:xfrm>
          <a:prstGeom prst="rect">
            <a:avLst/>
          </a:prstGeom>
        </p:spPr>
      </p:pic>
      <p:sp>
        <p:nvSpPr>
          <p:cNvPr id="5" name="TextBox 4">
            <a:extLst>
              <a:ext uri="{FF2B5EF4-FFF2-40B4-BE49-F238E27FC236}">
                <a16:creationId xmlns:a16="http://schemas.microsoft.com/office/drawing/2014/main" id="{8ABCDA6A-7367-F749-84FB-3EC0C2496A5F}"/>
              </a:ext>
            </a:extLst>
          </p:cNvPr>
          <p:cNvSpPr txBox="1"/>
          <p:nvPr/>
        </p:nvSpPr>
        <p:spPr>
          <a:xfrm>
            <a:off x="796414" y="5511386"/>
            <a:ext cx="4581832" cy="707886"/>
          </a:xfrm>
          <a:prstGeom prst="rect">
            <a:avLst/>
          </a:prstGeom>
          <a:noFill/>
        </p:spPr>
        <p:txBody>
          <a:bodyPr wrap="square" rtlCol="0">
            <a:spAutoFit/>
          </a:bodyPr>
          <a:lstStyle/>
          <a:p>
            <a:r>
              <a:rPr lang="en-US" sz="4000" b="1" dirty="0">
                <a:solidFill>
                  <a:srgbClr val="DA1E4D"/>
                </a:solidFill>
                <a:latin typeface="Arial" panose="020B0604020202020204" pitchFamily="34" charset="0"/>
                <a:cs typeface="Arial" panose="020B0604020202020204" pitchFamily="34" charset="0"/>
              </a:rPr>
              <a:t>$30 billion</a:t>
            </a:r>
          </a:p>
        </p:txBody>
      </p:sp>
      <p:sp>
        <p:nvSpPr>
          <p:cNvPr id="6" name="TextBox 5">
            <a:extLst>
              <a:ext uri="{FF2B5EF4-FFF2-40B4-BE49-F238E27FC236}">
                <a16:creationId xmlns:a16="http://schemas.microsoft.com/office/drawing/2014/main" id="{B5F5BB64-2C09-7C4F-A8E7-4CC195ED89D2}"/>
              </a:ext>
            </a:extLst>
          </p:cNvPr>
          <p:cNvSpPr txBox="1"/>
          <p:nvPr/>
        </p:nvSpPr>
        <p:spPr>
          <a:xfrm>
            <a:off x="796414" y="6107070"/>
            <a:ext cx="6499122" cy="615553"/>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Annual global damages to transport and power generation</a:t>
            </a:r>
          </a:p>
          <a:p>
            <a:endParaRPr lang="en-US" dirty="0">
              <a:latin typeface="Arial" panose="020B0604020202020204" pitchFamily="34" charset="0"/>
              <a:cs typeface="Arial" panose="020B0604020202020204" pitchFamily="34" charset="0"/>
            </a:endParaRPr>
          </a:p>
        </p:txBody>
      </p:sp>
      <p:cxnSp>
        <p:nvCxnSpPr>
          <p:cNvPr id="8" name="Straight Connector 7">
            <a:extLst>
              <a:ext uri="{FF2B5EF4-FFF2-40B4-BE49-F238E27FC236}">
                <a16:creationId xmlns:a16="http://schemas.microsoft.com/office/drawing/2014/main" id="{F87DA7F9-D66D-4148-81A1-A1D39DDD2671}"/>
              </a:ext>
            </a:extLst>
          </p:cNvPr>
          <p:cNvCxnSpPr/>
          <p:nvPr/>
        </p:nvCxnSpPr>
        <p:spPr>
          <a:xfrm>
            <a:off x="876096" y="5479327"/>
            <a:ext cx="2447208" cy="0"/>
          </a:xfrm>
          <a:prstGeom prst="line">
            <a:avLst/>
          </a:prstGeom>
          <a:ln w="25400">
            <a:solidFill>
              <a:srgbClr val="DA1E4D"/>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46F19FD-33DA-B142-8538-6E7924AB74B5}"/>
              </a:ext>
            </a:extLst>
          </p:cNvPr>
          <p:cNvSpPr txBox="1"/>
          <p:nvPr/>
        </p:nvSpPr>
        <p:spPr>
          <a:xfrm>
            <a:off x="6517764" y="5511386"/>
            <a:ext cx="4581832" cy="707886"/>
          </a:xfrm>
          <a:prstGeom prst="rect">
            <a:avLst/>
          </a:prstGeom>
          <a:noFill/>
        </p:spPr>
        <p:txBody>
          <a:bodyPr wrap="square" rtlCol="0">
            <a:spAutoFit/>
          </a:bodyPr>
          <a:lstStyle/>
          <a:p>
            <a:r>
              <a:rPr lang="en-US" sz="4000" b="1" dirty="0">
                <a:solidFill>
                  <a:srgbClr val="DA1E4D"/>
                </a:solidFill>
                <a:latin typeface="Arial" panose="020B0604020202020204" pitchFamily="34" charset="0"/>
                <a:cs typeface="Arial" panose="020B0604020202020204" pitchFamily="34" charset="0"/>
              </a:rPr>
              <a:t>$18 billion</a:t>
            </a:r>
          </a:p>
        </p:txBody>
      </p:sp>
      <p:sp>
        <p:nvSpPr>
          <p:cNvPr id="10" name="TextBox 9">
            <a:extLst>
              <a:ext uri="{FF2B5EF4-FFF2-40B4-BE49-F238E27FC236}">
                <a16:creationId xmlns:a16="http://schemas.microsoft.com/office/drawing/2014/main" id="{C727A17A-F61E-2C42-A435-D82A957CCF3A}"/>
              </a:ext>
            </a:extLst>
          </p:cNvPr>
          <p:cNvSpPr txBox="1"/>
          <p:nvPr/>
        </p:nvSpPr>
        <p:spPr>
          <a:xfrm>
            <a:off x="6517764" y="6107070"/>
            <a:ext cx="5192456" cy="615553"/>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Annual damages to low- and middle-income countries</a:t>
            </a:r>
          </a:p>
          <a:p>
            <a:endParaRPr lang="en-US" dirty="0">
              <a:latin typeface="Arial" panose="020B0604020202020204" pitchFamily="34" charset="0"/>
              <a:cs typeface="Arial" panose="020B0604020202020204" pitchFamily="34" charset="0"/>
            </a:endParaRPr>
          </a:p>
        </p:txBody>
      </p:sp>
      <p:cxnSp>
        <p:nvCxnSpPr>
          <p:cNvPr id="11" name="Straight Connector 10">
            <a:extLst>
              <a:ext uri="{FF2B5EF4-FFF2-40B4-BE49-F238E27FC236}">
                <a16:creationId xmlns:a16="http://schemas.microsoft.com/office/drawing/2014/main" id="{9EEB013B-E7AF-6544-ADD5-5C078DA87CB6}"/>
              </a:ext>
            </a:extLst>
          </p:cNvPr>
          <p:cNvCxnSpPr/>
          <p:nvPr/>
        </p:nvCxnSpPr>
        <p:spPr>
          <a:xfrm>
            <a:off x="6597446" y="5479327"/>
            <a:ext cx="2447208" cy="0"/>
          </a:xfrm>
          <a:prstGeom prst="line">
            <a:avLst/>
          </a:prstGeom>
          <a:ln w="25400">
            <a:solidFill>
              <a:srgbClr val="DA1E4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89731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C91EE-769B-AA42-A179-01D9B947147E}"/>
              </a:ext>
            </a:extLst>
          </p:cNvPr>
          <p:cNvSpPr txBox="1">
            <a:spLocks/>
          </p:cNvSpPr>
          <p:nvPr/>
        </p:nvSpPr>
        <p:spPr>
          <a:xfrm>
            <a:off x="454742" y="414286"/>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rgbClr val="DA1E4D"/>
                </a:solidFill>
                <a:latin typeface="Nexa Bold" panose="02000000000000000000" pitchFamily="2" charset="0"/>
              </a:rPr>
              <a:t>… but repairs are only part of the problem.</a:t>
            </a:r>
          </a:p>
        </p:txBody>
      </p:sp>
      <p:pic>
        <p:nvPicPr>
          <p:cNvPr id="5" name="Picture 4">
            <a:extLst>
              <a:ext uri="{FF2B5EF4-FFF2-40B4-BE49-F238E27FC236}">
                <a16:creationId xmlns:a16="http://schemas.microsoft.com/office/drawing/2014/main" id="{3F5021EB-C3D7-204B-B573-EB645ACD0BAC}"/>
              </a:ext>
            </a:extLst>
          </p:cNvPr>
          <p:cNvPicPr>
            <a:picLocks noChangeAspect="1"/>
          </p:cNvPicPr>
          <p:nvPr/>
        </p:nvPicPr>
        <p:blipFill>
          <a:blip r:embed="rId2"/>
          <a:stretch>
            <a:fillRect/>
          </a:stretch>
        </p:blipFill>
        <p:spPr>
          <a:xfrm>
            <a:off x="3481681" y="1419395"/>
            <a:ext cx="8897127" cy="4504732"/>
          </a:xfrm>
          <a:prstGeom prst="rect">
            <a:avLst/>
          </a:prstGeom>
        </p:spPr>
      </p:pic>
      <p:sp>
        <p:nvSpPr>
          <p:cNvPr id="3" name="TextBox 2">
            <a:extLst>
              <a:ext uri="{FF2B5EF4-FFF2-40B4-BE49-F238E27FC236}">
                <a16:creationId xmlns:a16="http://schemas.microsoft.com/office/drawing/2014/main" id="{5AE419C8-815B-B841-9E69-A0E39E0711CC}"/>
              </a:ext>
            </a:extLst>
          </p:cNvPr>
          <p:cNvSpPr txBox="1"/>
          <p:nvPr/>
        </p:nvSpPr>
        <p:spPr>
          <a:xfrm>
            <a:off x="454742" y="3027445"/>
            <a:ext cx="3994048" cy="3108543"/>
          </a:xfrm>
          <a:prstGeom prst="rect">
            <a:avLst/>
          </a:prstGeom>
          <a:noFill/>
        </p:spPr>
        <p:txBody>
          <a:bodyPr wrap="square" rtlCol="0">
            <a:spAutoFit/>
          </a:bodyPr>
          <a:lstStyle/>
          <a:p>
            <a:r>
              <a:rPr lang="en-US" sz="1400" b="1" dirty="0">
                <a:solidFill>
                  <a:srgbClr val="DA1E4D"/>
                </a:solidFill>
                <a:latin typeface="Arial" panose="020B0604020202020204" pitchFamily="34" charset="0"/>
                <a:cs typeface="Arial" panose="020B0604020202020204" pitchFamily="34" charset="0"/>
              </a:rPr>
              <a:t>Firms</a:t>
            </a:r>
          </a:p>
          <a:p>
            <a:pPr marL="285750" indent="-285750">
              <a:buFont typeface="Wingdings" panose="05000000000000000000" pitchFamily="2" charset="2"/>
              <a:buChar char="§"/>
            </a:pPr>
            <a:r>
              <a:rPr lang="en-US" sz="1400" b="1" dirty="0">
                <a:latin typeface="Arial" panose="020B0604020202020204" pitchFamily="34" charset="0"/>
                <a:cs typeface="Arial" panose="020B0604020202020204" pitchFamily="34" charset="0"/>
              </a:rPr>
              <a:t>Reduced utilization rate ($151 billion)</a:t>
            </a:r>
          </a:p>
          <a:p>
            <a:pPr marL="285750" indent="-285750">
              <a:buFont typeface="Wingdings" panose="05000000000000000000" pitchFamily="2" charset="2"/>
              <a:buChar char="§"/>
            </a:pPr>
            <a:r>
              <a:rPr lang="en-US" sz="1400" b="1" dirty="0">
                <a:latin typeface="Arial" panose="020B0604020202020204" pitchFamily="34" charset="0"/>
                <a:cs typeface="Arial" panose="020B0604020202020204" pitchFamily="34" charset="0"/>
              </a:rPr>
              <a:t>Lost sales ($82 billion)</a:t>
            </a:r>
          </a:p>
          <a:p>
            <a:pPr marL="285750" indent="-285750">
              <a:buFont typeface="Wingdings" panose="05000000000000000000" pitchFamily="2" charset="2"/>
              <a:buChar char="§"/>
            </a:pPr>
            <a:r>
              <a:rPr lang="en-US" sz="1400" b="1" dirty="0">
                <a:latin typeface="Arial" panose="020B0604020202020204" pitchFamily="34" charset="0"/>
                <a:cs typeface="Arial" panose="020B0604020202020204" pitchFamily="34" charset="0"/>
              </a:rPr>
              <a:t>Self-generation costs ($65 billion)</a:t>
            </a:r>
          </a:p>
          <a:p>
            <a:pPr marL="285750" indent="-285750">
              <a:buFont typeface="Wingdings" panose="05000000000000000000" pitchFamily="2" charset="2"/>
              <a:buChar char="§"/>
            </a:pPr>
            <a:r>
              <a:rPr lang="en-US" sz="1400" dirty="0">
                <a:latin typeface="Arial" panose="020B0604020202020204" pitchFamily="34" charset="0"/>
                <a:cs typeface="Arial" panose="020B0604020202020204" pitchFamily="34" charset="0"/>
              </a:rPr>
              <a:t>Increased inventories</a:t>
            </a:r>
          </a:p>
          <a:p>
            <a:pPr marL="285750" indent="-285750">
              <a:buFont typeface="Wingdings" panose="05000000000000000000" pitchFamily="2" charset="2"/>
              <a:buChar char="§"/>
            </a:pPr>
            <a:r>
              <a:rPr lang="en-US" sz="1400" dirty="0">
                <a:latin typeface="Arial" panose="020B0604020202020204" pitchFamily="34" charset="0"/>
                <a:cs typeface="Arial" panose="020B0604020202020204" pitchFamily="34" charset="0"/>
              </a:rPr>
              <a:t>More expensive localization choices</a:t>
            </a:r>
          </a:p>
          <a:p>
            <a:pPr marL="285750" indent="-285750">
              <a:buFont typeface="Wingdings" panose="05000000000000000000" pitchFamily="2" charset="2"/>
              <a:buChar char="§"/>
            </a:pPr>
            <a:r>
              <a:rPr lang="en-US" sz="1400" dirty="0">
                <a:latin typeface="Arial" panose="020B0604020202020204" pitchFamily="34" charset="0"/>
                <a:cs typeface="Arial" panose="020B0604020202020204" pitchFamily="34" charset="0"/>
              </a:rPr>
              <a:t>Higher barriers for entry of new firms</a:t>
            </a:r>
          </a:p>
          <a:p>
            <a:pPr marL="285750" indent="-285750">
              <a:buFont typeface="Wingdings" panose="05000000000000000000" pitchFamily="2" charset="2"/>
              <a:buChar char="§"/>
            </a:pPr>
            <a:r>
              <a:rPr lang="en-US" sz="1400" dirty="0">
                <a:latin typeface="Arial" panose="020B0604020202020204" pitchFamily="34" charset="0"/>
                <a:cs typeface="Arial" panose="020B0604020202020204" pitchFamily="34" charset="0"/>
              </a:rPr>
              <a:t>Less competition and innovation</a:t>
            </a:r>
          </a:p>
          <a:p>
            <a:pPr marL="285750" indent="-285750">
              <a:buFont typeface="Wingdings" panose="05000000000000000000" pitchFamily="2" charset="2"/>
              <a:buChar char="§"/>
            </a:pPr>
            <a:r>
              <a:rPr lang="en-US" sz="1400" dirty="0">
                <a:latin typeface="Arial" panose="020B0604020202020204" pitchFamily="34" charset="0"/>
                <a:cs typeface="Arial" panose="020B0604020202020204" pitchFamily="34" charset="0"/>
              </a:rPr>
              <a:t>Labor-biased technologies</a:t>
            </a:r>
          </a:p>
          <a:p>
            <a:pPr marL="285750" indent="-285750">
              <a:buFont typeface="Wingdings" panose="05000000000000000000" pitchFamily="2" charset="2"/>
              <a:buChar char="§"/>
            </a:pPr>
            <a:endParaRPr lang="en-US" sz="1400" dirty="0">
              <a:latin typeface="Arial" panose="020B0604020202020204" pitchFamily="34" charset="0"/>
              <a:cs typeface="Arial" panose="020B0604020202020204" pitchFamily="34" charset="0"/>
            </a:endParaRPr>
          </a:p>
          <a:p>
            <a:r>
              <a:rPr lang="en-US" sz="1400" b="1" dirty="0">
                <a:solidFill>
                  <a:srgbClr val="DA1E4D"/>
                </a:solidFill>
                <a:latin typeface="Arial" panose="020B0604020202020204" pitchFamily="34" charset="0"/>
                <a:cs typeface="Arial" panose="020B0604020202020204" pitchFamily="34" charset="0"/>
              </a:rPr>
              <a:t>Household </a:t>
            </a:r>
          </a:p>
          <a:p>
            <a:pPr marL="285750" indent="-285750">
              <a:buFont typeface="Wingdings" panose="05000000000000000000" pitchFamily="2" charset="2"/>
              <a:buChar char="§"/>
            </a:pPr>
            <a:r>
              <a:rPr lang="en-US" sz="1400" b="1" dirty="0">
                <a:latin typeface="Arial" panose="020B0604020202020204" pitchFamily="34" charset="0"/>
                <a:cs typeface="Arial" panose="020B0604020202020204" pitchFamily="34" charset="0"/>
              </a:rPr>
              <a:t>Willingness-to-pay ($90–$343 billion)</a:t>
            </a:r>
          </a:p>
          <a:p>
            <a:pPr marL="285750" indent="-285750">
              <a:buFont typeface="Wingdings" panose="05000000000000000000" pitchFamily="2" charset="2"/>
              <a:buChar char="§"/>
            </a:pPr>
            <a:r>
              <a:rPr lang="en-US" sz="1400" b="1" dirty="0">
                <a:latin typeface="Arial" panose="020B0604020202020204" pitchFamily="34" charset="0"/>
                <a:cs typeface="Arial" panose="020B0604020202020204" pitchFamily="34" charset="0"/>
              </a:rPr>
              <a:t>Health expenditures ($3–$6 billion)</a:t>
            </a:r>
          </a:p>
          <a:p>
            <a:pPr marL="285750" indent="-285750">
              <a:buFont typeface="Wingdings" panose="05000000000000000000" pitchFamily="2" charset="2"/>
              <a:buChar char="§"/>
            </a:pPr>
            <a:r>
              <a:rPr lang="en-US" sz="1400" dirty="0">
                <a:latin typeface="Arial" panose="020B0604020202020204" pitchFamily="34" charset="0"/>
                <a:cs typeface="Arial" panose="020B0604020202020204" pitchFamily="34" charset="0"/>
              </a:rPr>
              <a:t>Income impact and gender implications</a:t>
            </a:r>
          </a:p>
        </p:txBody>
      </p:sp>
      <p:sp>
        <p:nvSpPr>
          <p:cNvPr id="6" name="TextBox 5">
            <a:extLst>
              <a:ext uri="{FF2B5EF4-FFF2-40B4-BE49-F238E27FC236}">
                <a16:creationId xmlns:a16="http://schemas.microsoft.com/office/drawing/2014/main" id="{D832C619-47EE-5D42-8F79-23094AC6318B}"/>
              </a:ext>
            </a:extLst>
          </p:cNvPr>
          <p:cNvSpPr txBox="1"/>
          <p:nvPr/>
        </p:nvSpPr>
        <p:spPr>
          <a:xfrm>
            <a:off x="454742" y="1415810"/>
            <a:ext cx="4581832" cy="707886"/>
          </a:xfrm>
          <a:prstGeom prst="rect">
            <a:avLst/>
          </a:prstGeom>
          <a:noFill/>
        </p:spPr>
        <p:txBody>
          <a:bodyPr wrap="square" rtlCol="0">
            <a:spAutoFit/>
          </a:bodyPr>
          <a:lstStyle/>
          <a:p>
            <a:r>
              <a:rPr lang="en-US" sz="4000" b="1" dirty="0">
                <a:solidFill>
                  <a:srgbClr val="DA1E4D"/>
                </a:solidFill>
                <a:latin typeface="Arial" panose="020B0604020202020204" pitchFamily="34" charset="0"/>
                <a:cs typeface="Arial" panose="020B0604020202020204" pitchFamily="34" charset="0"/>
              </a:rPr>
              <a:t>$391–$647 billion</a:t>
            </a:r>
          </a:p>
        </p:txBody>
      </p:sp>
      <p:sp>
        <p:nvSpPr>
          <p:cNvPr id="7" name="TextBox 6">
            <a:extLst>
              <a:ext uri="{FF2B5EF4-FFF2-40B4-BE49-F238E27FC236}">
                <a16:creationId xmlns:a16="http://schemas.microsoft.com/office/drawing/2014/main" id="{E5D0021E-5C43-7D41-AE4E-C44869CCBFE4}"/>
              </a:ext>
            </a:extLst>
          </p:cNvPr>
          <p:cNvSpPr txBox="1"/>
          <p:nvPr/>
        </p:nvSpPr>
        <p:spPr>
          <a:xfrm>
            <a:off x="454742" y="2052134"/>
            <a:ext cx="3807015" cy="1107996"/>
          </a:xfrm>
          <a:prstGeom prst="rect">
            <a:avLst/>
          </a:prstGeom>
          <a:noFill/>
        </p:spPr>
        <p:txBody>
          <a:bodyPr wrap="square" rtlCol="0">
            <a:spAutoFit/>
          </a:bodyPr>
          <a:lstStyle/>
          <a:p>
            <a:r>
              <a:rPr lang="en-US" sz="1600" b="1" dirty="0">
                <a:latin typeface="Arial" panose="020B0604020202020204" pitchFamily="34" charset="0"/>
                <a:cs typeface="Arial" panose="020B0604020202020204" pitchFamily="34" charset="0"/>
              </a:rPr>
              <a:t>The annual cost of infrastructure disruptions on households and firms in developing countries.</a:t>
            </a:r>
          </a:p>
          <a:p>
            <a:endParaRPr lang="en-US" dirty="0">
              <a:latin typeface="Arial" panose="020B0604020202020204" pitchFamily="34" charset="0"/>
              <a:cs typeface="Arial" panose="020B0604020202020204" pitchFamily="34" charset="0"/>
            </a:endParaRPr>
          </a:p>
        </p:txBody>
      </p:sp>
      <p:cxnSp>
        <p:nvCxnSpPr>
          <p:cNvPr id="8" name="Straight Connector 7">
            <a:extLst>
              <a:ext uri="{FF2B5EF4-FFF2-40B4-BE49-F238E27FC236}">
                <a16:creationId xmlns:a16="http://schemas.microsoft.com/office/drawing/2014/main" id="{466051DB-C5A9-D443-9F41-148B4A7CD64B}"/>
              </a:ext>
            </a:extLst>
          </p:cNvPr>
          <p:cNvCxnSpPr/>
          <p:nvPr/>
        </p:nvCxnSpPr>
        <p:spPr>
          <a:xfrm>
            <a:off x="534424" y="1373591"/>
            <a:ext cx="2447208" cy="0"/>
          </a:xfrm>
          <a:prstGeom prst="line">
            <a:avLst/>
          </a:prstGeom>
          <a:ln w="25400">
            <a:solidFill>
              <a:srgbClr val="DA1E4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95181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a:extLst>
              <a:ext uri="{FF2B5EF4-FFF2-40B4-BE49-F238E27FC236}">
                <a16:creationId xmlns:a16="http://schemas.microsoft.com/office/drawing/2014/main" id="{6C4A5541-AAE5-6F4F-94CF-56FB492FE23C}"/>
              </a:ext>
            </a:extLst>
          </p:cNvPr>
          <p:cNvSpPr>
            <a:spLocks/>
          </p:cNvSpPr>
          <p:nvPr/>
        </p:nvSpPr>
        <p:spPr bwMode="auto">
          <a:xfrm>
            <a:off x="4491033" y="529938"/>
            <a:ext cx="321152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800" b="0" i="0" u="none" strike="noStrike" kern="1200" cap="none" spc="0" normalizeH="0" baseline="0" noProof="0" dirty="0">
                <a:ln>
                  <a:noFill/>
                </a:ln>
                <a:solidFill>
                  <a:srgbClr val="9ACA49"/>
                </a:solidFill>
                <a:effectLst/>
                <a:uLnTx/>
                <a:uFillTx/>
                <a:latin typeface="Bebas Neue" panose="020B0606020202050201" pitchFamily="34" charset="77"/>
                <a:ea typeface="ＭＳ Ｐゴシック" panose="020B0600070205080204" pitchFamily="34" charset="-128"/>
                <a:cs typeface="+mn-cs"/>
                <a:sym typeface="Bebas Neue" panose="020B0606020202050201" pitchFamily="34" charset="77"/>
              </a:rPr>
              <a:t>HOW WE WORK</a:t>
            </a:r>
          </a:p>
        </p:txBody>
      </p:sp>
      <p:pic>
        <p:nvPicPr>
          <p:cNvPr id="6146" name="Picture 3">
            <a:extLst>
              <a:ext uri="{FF2B5EF4-FFF2-40B4-BE49-F238E27FC236}">
                <a16:creationId xmlns:a16="http://schemas.microsoft.com/office/drawing/2014/main" id="{6FD532B8-AD98-EF49-A0BC-B0B9E07F5B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2505" t="22517" r="11353" b="14993"/>
          <a:stretch>
            <a:fillRect/>
          </a:stretch>
        </p:blipFill>
        <p:spPr bwMode="auto">
          <a:xfrm>
            <a:off x="4144963" y="1766888"/>
            <a:ext cx="8047037" cy="371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5B253D5E-648E-BD49-BCF3-F00FA065B6E7}"/>
              </a:ext>
            </a:extLst>
          </p:cNvPr>
          <p:cNvSpPr txBox="1"/>
          <p:nvPr/>
        </p:nvSpPr>
        <p:spPr>
          <a:xfrm>
            <a:off x="684213" y="1262063"/>
            <a:ext cx="4312660" cy="1477328"/>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E7E6E6">
                    <a:lumMod val="50000"/>
                  </a:srgbClr>
                </a:solidFill>
                <a:effectLst/>
                <a:uLnTx/>
                <a:uFillTx/>
                <a:latin typeface="Lato" panose="020F0502020204030203" pitchFamily="34" charset="0"/>
                <a:ea typeface="Lato" panose="020F0502020204030203" pitchFamily="34" charset="0"/>
                <a:cs typeface="Lato" panose="020F0502020204030203" pitchFamily="34" charset="0"/>
              </a:rPr>
              <a:t>Financing Windows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Lato" panose="020F0502020204030203" pitchFamily="34" charset="0"/>
                <a:cs typeface="Lato" panose="020F0502020204030203" pitchFamily="34" charset="0"/>
              </a:rPr>
              <a:t>GFDRR is an umbrella trust fund that finances its activities from different sources of funds, including the multi-donor trust fund and special programs.</a:t>
            </a:r>
          </a:p>
        </p:txBody>
      </p:sp>
      <p:sp>
        <p:nvSpPr>
          <p:cNvPr id="6" name="TextBox 5">
            <a:extLst>
              <a:ext uri="{FF2B5EF4-FFF2-40B4-BE49-F238E27FC236}">
                <a16:creationId xmlns:a16="http://schemas.microsoft.com/office/drawing/2014/main" id="{B9FC6846-9577-7A4A-94DD-6CEDEC8760DD}"/>
              </a:ext>
            </a:extLst>
          </p:cNvPr>
          <p:cNvSpPr txBox="1"/>
          <p:nvPr/>
        </p:nvSpPr>
        <p:spPr>
          <a:xfrm>
            <a:off x="684212" y="4611272"/>
            <a:ext cx="5091437" cy="1754326"/>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E7E6E6">
                    <a:lumMod val="50000"/>
                  </a:srgbClr>
                </a:solidFill>
                <a:effectLst/>
                <a:uLnTx/>
                <a:uFillTx/>
                <a:latin typeface="Lato" panose="020F0502020204030203" pitchFamily="34" charset="0"/>
                <a:ea typeface="Lato" panose="020F0502020204030203" pitchFamily="34" charset="0"/>
                <a:cs typeface="Lato" panose="020F0502020204030203" pitchFamily="34" charset="0"/>
              </a:rPr>
              <a:t>Areas of Engagement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Lato" panose="020F0502020204030203" pitchFamily="34" charset="0"/>
                <a:cs typeface="Lato" panose="020F0502020204030203" pitchFamily="34" charset="0"/>
              </a:rPr>
              <a:t>Science and Innovation  | Resilient Infrastructure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Lato" panose="020F0502020204030203" pitchFamily="34" charset="0"/>
                <a:cs typeface="Lato" panose="020F0502020204030203" pitchFamily="34" charset="0"/>
              </a:rPr>
              <a:t>| Urban Resilience | Hydromet Services and Early Warning Systems I Financial Protection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Lato" panose="020F0502020204030203" pitchFamily="34" charset="0"/>
                <a:cs typeface="Lato" panose="020F0502020204030203" pitchFamily="34" charset="0"/>
              </a:rPr>
              <a:t>| Social Resilience | Resilience to Climate Change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Lato" panose="020F0502020204030203" pitchFamily="34" charset="0"/>
                <a:cs typeface="Lato" panose="020F0502020204030203" pitchFamily="34" charset="0"/>
              </a:rPr>
              <a:t>| Resilient Recovery</a:t>
            </a:r>
            <a:endParaRPr kumimoji="0" lang="en-US" sz="1800" b="1"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B157C5C6-FF44-2144-BC3B-4AC9BAE0CF15}"/>
              </a:ext>
            </a:extLst>
          </p:cNvPr>
          <p:cNvSpPr txBox="1"/>
          <p:nvPr/>
        </p:nvSpPr>
        <p:spPr>
          <a:xfrm>
            <a:off x="684213" y="2837376"/>
            <a:ext cx="3924732" cy="1477328"/>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E7E6E6">
                    <a:lumMod val="50000"/>
                  </a:srgbClr>
                </a:solidFill>
                <a:effectLst/>
                <a:uLnTx/>
                <a:uFillTx/>
                <a:latin typeface="Lato" panose="020F0502020204030203" pitchFamily="34" charset="0"/>
                <a:ea typeface="Lato" panose="020F0502020204030203" pitchFamily="34" charset="0"/>
                <a:cs typeface="Lato" panose="020F0502020204030203" pitchFamily="34" charset="0"/>
              </a:rPr>
              <a:t>Operating Principles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lumMod val="50000"/>
                  </a:prstClr>
                </a:solidFill>
                <a:effectLst/>
                <a:uLnTx/>
                <a:uFillTx/>
                <a:latin typeface="Lato" panose="020F0502020204030203" pitchFamily="34" charset="0"/>
                <a:ea typeface="Lato" panose="020F0502020204030203" pitchFamily="34" charset="0"/>
                <a:cs typeface="Lato" panose="020F0502020204030203" pitchFamily="34" charset="0"/>
              </a:rPr>
              <a:t>Demand-driven | Leveraging Finance and Development Policy | Inclusive Approach Gender Empowerment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lumMod val="50000"/>
                  </a:prstClr>
                </a:solidFill>
                <a:effectLst/>
                <a:uLnTx/>
                <a:uFillTx/>
                <a:latin typeface="Lato" panose="020F0502020204030203" pitchFamily="34" charset="0"/>
                <a:ea typeface="Lato" panose="020F0502020204030203" pitchFamily="34" charset="0"/>
                <a:cs typeface="Lato" panose="020F0502020204030203" pitchFamily="34" charset="0"/>
              </a:rPr>
              <a:t>| Knowledge | Results-oriented</a:t>
            </a:r>
            <a:endParaRPr kumimoji="0" lang="en-US" sz="1800" b="1" i="0" u="none" strike="noStrike" kern="1200" cap="none" spc="0" normalizeH="0" baseline="0" noProof="0" dirty="0">
              <a:ln>
                <a:noFill/>
              </a:ln>
              <a:solidFill>
                <a:prstClr val="white">
                  <a:lumMod val="50000"/>
                </a:prstClr>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11F808C8-3C65-E84B-8C95-626027FAC090}"/>
              </a:ext>
            </a:extLst>
          </p:cNvPr>
          <p:cNvSpPr txBox="1"/>
          <p:nvPr/>
        </p:nvSpPr>
        <p:spPr>
          <a:xfrm>
            <a:off x="4202113" y="1373188"/>
            <a:ext cx="7035800" cy="338137"/>
          </a:xfrm>
          <a:prstGeom prst="rect">
            <a:avLst/>
          </a:prstGeom>
          <a:noFill/>
        </p:spPr>
        <p:txBody>
          <a:bodyP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E7E6E6">
                    <a:lumMod val="50000"/>
                  </a:srgbClr>
                </a:solidFill>
                <a:effectLst/>
                <a:uLnTx/>
                <a:uFillTx/>
                <a:latin typeface="Lato" panose="020F0502020204030203" pitchFamily="34" charset="0"/>
                <a:ea typeface="Lato" panose="020F0502020204030203" pitchFamily="34" charset="0"/>
                <a:cs typeface="Lato" panose="020F0502020204030203" pitchFamily="34" charset="0"/>
              </a:rPr>
              <a:t>In-Country Engagements</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FCD3F-1771-3F47-AE91-4AFBA70F3AA0}"/>
              </a:ext>
            </a:extLst>
          </p:cNvPr>
          <p:cNvSpPr txBox="1">
            <a:spLocks/>
          </p:cNvSpPr>
          <p:nvPr/>
        </p:nvSpPr>
        <p:spPr>
          <a:xfrm>
            <a:off x="454742" y="414286"/>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chemeClr val="bg1"/>
                </a:solidFill>
                <a:latin typeface="Nexa Bold" panose="02000000000000000000" pitchFamily="2" charset="0"/>
              </a:rPr>
              <a:t>What fraction is caused by natural hazards?</a:t>
            </a:r>
          </a:p>
          <a:p>
            <a:r>
              <a:rPr lang="en-US" sz="3600" dirty="0">
                <a:solidFill>
                  <a:schemeClr val="bg1"/>
                </a:solidFill>
                <a:latin typeface="Nexa Light" panose="02000000000000000000" pitchFamily="2" charset="0"/>
              </a:rPr>
              <a:t>Zoom on Tanzania.</a:t>
            </a:r>
          </a:p>
        </p:txBody>
      </p:sp>
      <p:sp>
        <p:nvSpPr>
          <p:cNvPr id="3" name="TextBox 2">
            <a:extLst>
              <a:ext uri="{FF2B5EF4-FFF2-40B4-BE49-F238E27FC236}">
                <a16:creationId xmlns:a16="http://schemas.microsoft.com/office/drawing/2014/main" id="{4E7861DF-E156-D445-83CE-22E1AC92C809}"/>
              </a:ext>
            </a:extLst>
          </p:cNvPr>
          <p:cNvSpPr txBox="1"/>
          <p:nvPr/>
        </p:nvSpPr>
        <p:spPr>
          <a:xfrm>
            <a:off x="4743452" y="5592676"/>
            <a:ext cx="4581832" cy="707886"/>
          </a:xfrm>
          <a:prstGeom prst="rect">
            <a:avLst/>
          </a:prstGeom>
          <a:noFill/>
        </p:spPr>
        <p:txBody>
          <a:bodyPr wrap="square" rtlCol="0">
            <a:spAutoFit/>
          </a:bodyPr>
          <a:lstStyle/>
          <a:p>
            <a:r>
              <a:rPr lang="en-US" sz="4000" b="1" dirty="0">
                <a:solidFill>
                  <a:srgbClr val="DA1E4D"/>
                </a:solidFill>
                <a:latin typeface="Arial" panose="020B0604020202020204" pitchFamily="34" charset="0"/>
                <a:cs typeface="Arial" panose="020B0604020202020204" pitchFamily="34" charset="0"/>
              </a:rPr>
              <a:t>$640 million</a:t>
            </a:r>
            <a:endParaRPr lang="en-US" sz="2000" b="1" dirty="0">
              <a:solidFill>
                <a:srgbClr val="DA1E4D"/>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9561FA95-DB2A-9A4F-B6B5-5DBFC3D35664}"/>
              </a:ext>
            </a:extLst>
          </p:cNvPr>
          <p:cNvSpPr txBox="1"/>
          <p:nvPr/>
        </p:nvSpPr>
        <p:spPr>
          <a:xfrm>
            <a:off x="4743452" y="6208680"/>
            <a:ext cx="6499122" cy="615553"/>
          </a:xfrm>
          <a:prstGeom prst="rect">
            <a:avLst/>
          </a:prstGeom>
          <a:noFill/>
        </p:spPr>
        <p:txBody>
          <a:bodyPr wrap="square" rtlCol="0">
            <a:spAutoFit/>
          </a:bodyPr>
          <a:lstStyle/>
          <a:p>
            <a:r>
              <a:rPr lang="en-US" sz="1600" dirty="0">
                <a:solidFill>
                  <a:schemeClr val="bg1"/>
                </a:solidFill>
                <a:latin typeface="Arial" panose="020B0604020202020204" pitchFamily="34" charset="0"/>
                <a:cs typeface="Arial" panose="020B0604020202020204" pitchFamily="34" charset="0"/>
              </a:rPr>
              <a:t>Or 1.8 percent of GDP</a:t>
            </a:r>
          </a:p>
          <a:p>
            <a:endParaRPr lang="en-US"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751D6B9B-D736-3247-8AD0-D780739FFD34}"/>
              </a:ext>
            </a:extLst>
          </p:cNvPr>
          <p:cNvCxnSpPr/>
          <p:nvPr/>
        </p:nvCxnSpPr>
        <p:spPr>
          <a:xfrm>
            <a:off x="4823134" y="5560617"/>
            <a:ext cx="2447208" cy="0"/>
          </a:xfrm>
          <a:prstGeom prst="line">
            <a:avLst/>
          </a:prstGeom>
          <a:ln w="25400">
            <a:solidFill>
              <a:srgbClr val="DA1E4D"/>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6B97948-75C8-2D45-9280-DDB979E2A2AD}"/>
              </a:ext>
            </a:extLst>
          </p:cNvPr>
          <p:cNvSpPr txBox="1"/>
          <p:nvPr/>
        </p:nvSpPr>
        <p:spPr>
          <a:xfrm>
            <a:off x="8327310" y="5600189"/>
            <a:ext cx="5830528" cy="707886"/>
          </a:xfrm>
          <a:prstGeom prst="rect">
            <a:avLst/>
          </a:prstGeom>
          <a:noFill/>
        </p:spPr>
        <p:txBody>
          <a:bodyPr wrap="square" rtlCol="0">
            <a:spAutoFit/>
          </a:bodyPr>
          <a:lstStyle/>
          <a:p>
            <a:r>
              <a:rPr lang="en-US" sz="4000" b="1" dirty="0">
                <a:solidFill>
                  <a:srgbClr val="DA1E4D"/>
                </a:solidFill>
                <a:latin typeface="Arial" panose="020B0604020202020204" pitchFamily="34" charset="0"/>
                <a:cs typeface="Arial" panose="020B0604020202020204" pitchFamily="34" charset="0"/>
              </a:rPr>
              <a:t>$250 million</a:t>
            </a:r>
            <a:endParaRPr lang="en-US" sz="2000" b="1" dirty="0">
              <a:solidFill>
                <a:srgbClr val="DA1E4D"/>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B5EB9838-31FE-584D-9EDF-5F1B6642612B}"/>
              </a:ext>
            </a:extLst>
          </p:cNvPr>
          <p:cNvSpPr txBox="1"/>
          <p:nvPr/>
        </p:nvSpPr>
        <p:spPr>
          <a:xfrm>
            <a:off x="8327310" y="6216193"/>
            <a:ext cx="6499122" cy="615553"/>
          </a:xfrm>
          <a:prstGeom prst="rect">
            <a:avLst/>
          </a:prstGeom>
          <a:noFill/>
        </p:spPr>
        <p:txBody>
          <a:bodyPr wrap="square" rtlCol="0">
            <a:spAutoFit/>
          </a:bodyPr>
          <a:lstStyle/>
          <a:p>
            <a:r>
              <a:rPr lang="en-US" sz="1600" dirty="0">
                <a:solidFill>
                  <a:schemeClr val="bg1"/>
                </a:solidFill>
                <a:latin typeface="Arial" panose="020B0604020202020204" pitchFamily="34" charset="0"/>
                <a:cs typeface="Arial" panose="020B0604020202020204" pitchFamily="34" charset="0"/>
              </a:rPr>
              <a:t>Or 0.7 percent of GDP</a:t>
            </a:r>
          </a:p>
          <a:p>
            <a:endParaRPr lang="en-US" dirty="0">
              <a:latin typeface="Arial" panose="020B0604020202020204" pitchFamily="34" charset="0"/>
              <a:cs typeface="Arial" panose="020B0604020202020204" pitchFamily="34" charset="0"/>
            </a:endParaRPr>
          </a:p>
        </p:txBody>
      </p:sp>
      <p:cxnSp>
        <p:nvCxnSpPr>
          <p:cNvPr id="8" name="Straight Connector 7">
            <a:extLst>
              <a:ext uri="{FF2B5EF4-FFF2-40B4-BE49-F238E27FC236}">
                <a16:creationId xmlns:a16="http://schemas.microsoft.com/office/drawing/2014/main" id="{D1C0D561-6A17-DA43-962C-647670A946C3}"/>
              </a:ext>
            </a:extLst>
          </p:cNvPr>
          <p:cNvCxnSpPr/>
          <p:nvPr/>
        </p:nvCxnSpPr>
        <p:spPr>
          <a:xfrm>
            <a:off x="8406992" y="5568130"/>
            <a:ext cx="2447208" cy="0"/>
          </a:xfrm>
          <a:prstGeom prst="line">
            <a:avLst/>
          </a:prstGeom>
          <a:ln w="25400">
            <a:solidFill>
              <a:srgbClr val="DA1E4D"/>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324947D3-0526-4E4E-8827-00DB1D2BA867}"/>
              </a:ext>
            </a:extLst>
          </p:cNvPr>
          <p:cNvSpPr txBox="1"/>
          <p:nvPr/>
        </p:nvSpPr>
        <p:spPr>
          <a:xfrm>
            <a:off x="4743451" y="5139268"/>
            <a:ext cx="3377995" cy="369332"/>
          </a:xfrm>
          <a:prstGeom prst="rect">
            <a:avLst/>
          </a:prstGeom>
          <a:noFill/>
        </p:spPr>
        <p:txBody>
          <a:bodyPr wrap="square" rtlCol="0">
            <a:spAutoFit/>
          </a:bodyPr>
          <a:lstStyle/>
          <a:p>
            <a:r>
              <a:rPr lang="en-US" dirty="0">
                <a:solidFill>
                  <a:schemeClr val="bg1"/>
                </a:solidFill>
                <a:latin typeface="Arial" panose="020B0604020202020204" pitchFamily="34" charset="0"/>
                <a:cs typeface="Arial" panose="020B0604020202020204" pitchFamily="34" charset="0"/>
              </a:rPr>
              <a:t>Total utilization losses per year:</a:t>
            </a:r>
          </a:p>
        </p:txBody>
      </p:sp>
      <p:sp>
        <p:nvSpPr>
          <p:cNvPr id="10" name="TextBox 9">
            <a:extLst>
              <a:ext uri="{FF2B5EF4-FFF2-40B4-BE49-F238E27FC236}">
                <a16:creationId xmlns:a16="http://schemas.microsoft.com/office/drawing/2014/main" id="{855986CD-663D-2E42-B8D9-045F45CAEA77}"/>
              </a:ext>
            </a:extLst>
          </p:cNvPr>
          <p:cNvSpPr txBox="1"/>
          <p:nvPr/>
        </p:nvSpPr>
        <p:spPr>
          <a:xfrm>
            <a:off x="8327309" y="5138001"/>
            <a:ext cx="3873910" cy="369332"/>
          </a:xfrm>
          <a:prstGeom prst="rect">
            <a:avLst/>
          </a:prstGeom>
          <a:noFill/>
        </p:spPr>
        <p:txBody>
          <a:bodyPr wrap="square" rtlCol="0">
            <a:spAutoFit/>
          </a:bodyPr>
          <a:lstStyle/>
          <a:p>
            <a:r>
              <a:rPr lang="en-US" dirty="0">
                <a:solidFill>
                  <a:schemeClr val="bg1"/>
                </a:solidFill>
                <a:latin typeface="Arial" panose="020B0604020202020204" pitchFamily="34" charset="0"/>
                <a:cs typeface="Arial" panose="020B0604020202020204" pitchFamily="34" charset="0"/>
              </a:rPr>
              <a:t>Weather-related losses per year:</a:t>
            </a:r>
          </a:p>
        </p:txBody>
      </p:sp>
      <p:pic>
        <p:nvPicPr>
          <p:cNvPr id="12" name="Picture 11">
            <a:extLst>
              <a:ext uri="{FF2B5EF4-FFF2-40B4-BE49-F238E27FC236}">
                <a16:creationId xmlns:a16="http://schemas.microsoft.com/office/drawing/2014/main" id="{8956EEF1-5F02-9E48-A2AD-8E5D1A9E94E5}"/>
              </a:ext>
            </a:extLst>
          </p:cNvPr>
          <p:cNvPicPr>
            <a:picLocks noChangeAspect="1"/>
          </p:cNvPicPr>
          <p:nvPr/>
        </p:nvPicPr>
        <p:blipFill>
          <a:blip r:embed="rId3"/>
          <a:stretch>
            <a:fillRect/>
          </a:stretch>
        </p:blipFill>
        <p:spPr>
          <a:xfrm>
            <a:off x="4466305" y="1621514"/>
            <a:ext cx="3655142" cy="3655142"/>
          </a:xfrm>
          <a:prstGeom prst="rect">
            <a:avLst/>
          </a:prstGeom>
        </p:spPr>
      </p:pic>
      <p:sp>
        <p:nvSpPr>
          <p:cNvPr id="13" name="TextBox 12">
            <a:extLst>
              <a:ext uri="{FF2B5EF4-FFF2-40B4-BE49-F238E27FC236}">
                <a16:creationId xmlns:a16="http://schemas.microsoft.com/office/drawing/2014/main" id="{DBCC06C7-22FF-3C47-A623-9D0372DD190E}"/>
              </a:ext>
            </a:extLst>
          </p:cNvPr>
          <p:cNvSpPr txBox="1"/>
          <p:nvPr/>
        </p:nvSpPr>
        <p:spPr>
          <a:xfrm>
            <a:off x="5522456" y="2901269"/>
            <a:ext cx="1523176" cy="1015663"/>
          </a:xfrm>
          <a:prstGeom prst="rect">
            <a:avLst/>
          </a:prstGeom>
          <a:noFill/>
        </p:spPr>
        <p:txBody>
          <a:bodyPr wrap="square" rtlCol="0">
            <a:spAutoFit/>
          </a:bodyPr>
          <a:lstStyle/>
          <a:p>
            <a:pPr algn="ctr"/>
            <a:r>
              <a:rPr lang="en-US" sz="2400" b="1" dirty="0">
                <a:solidFill>
                  <a:srgbClr val="DA1E4D"/>
                </a:solidFill>
                <a:latin typeface="Arial" panose="020B0604020202020204" pitchFamily="34" charset="0"/>
                <a:cs typeface="Arial" panose="020B0604020202020204" pitchFamily="34" charset="0"/>
              </a:rPr>
              <a:t>46.2%</a:t>
            </a:r>
          </a:p>
          <a:p>
            <a:pPr algn="ctr"/>
            <a:r>
              <a:rPr lang="en-US" sz="1200" dirty="0">
                <a:solidFill>
                  <a:schemeClr val="bg1"/>
                </a:solidFill>
                <a:latin typeface="Arial" panose="020B0604020202020204" pitchFamily="34" charset="0"/>
                <a:cs typeface="Arial" panose="020B0604020202020204" pitchFamily="34" charset="0"/>
              </a:rPr>
              <a:t>Losses due to disruptions caused by rains &amp; floods</a:t>
            </a:r>
          </a:p>
        </p:txBody>
      </p:sp>
      <p:pic>
        <p:nvPicPr>
          <p:cNvPr id="14" name="Picture 13">
            <a:extLst>
              <a:ext uri="{FF2B5EF4-FFF2-40B4-BE49-F238E27FC236}">
                <a16:creationId xmlns:a16="http://schemas.microsoft.com/office/drawing/2014/main" id="{0A73BC12-8ED1-A447-A12D-14B307A24C5A}"/>
              </a:ext>
            </a:extLst>
          </p:cNvPr>
          <p:cNvPicPr>
            <a:picLocks noChangeAspect="1"/>
          </p:cNvPicPr>
          <p:nvPr/>
        </p:nvPicPr>
        <p:blipFill>
          <a:blip r:embed="rId3"/>
          <a:stretch>
            <a:fillRect/>
          </a:stretch>
        </p:blipFill>
        <p:spPr>
          <a:xfrm>
            <a:off x="7915215" y="1614001"/>
            <a:ext cx="3655142" cy="3655142"/>
          </a:xfrm>
          <a:prstGeom prst="rect">
            <a:avLst/>
          </a:prstGeom>
        </p:spPr>
      </p:pic>
      <p:sp>
        <p:nvSpPr>
          <p:cNvPr id="15" name="TextBox 14">
            <a:extLst>
              <a:ext uri="{FF2B5EF4-FFF2-40B4-BE49-F238E27FC236}">
                <a16:creationId xmlns:a16="http://schemas.microsoft.com/office/drawing/2014/main" id="{6EA0A02E-2D0C-5548-B28B-C2B28DE22B72}"/>
              </a:ext>
            </a:extLst>
          </p:cNvPr>
          <p:cNvSpPr txBox="1"/>
          <p:nvPr/>
        </p:nvSpPr>
        <p:spPr>
          <a:xfrm>
            <a:off x="8971366" y="2893756"/>
            <a:ext cx="1523176" cy="1015663"/>
          </a:xfrm>
          <a:prstGeom prst="rect">
            <a:avLst/>
          </a:prstGeom>
          <a:noFill/>
        </p:spPr>
        <p:txBody>
          <a:bodyPr wrap="square" rtlCol="0">
            <a:spAutoFit/>
          </a:bodyPr>
          <a:lstStyle/>
          <a:p>
            <a:pPr algn="ctr"/>
            <a:r>
              <a:rPr lang="en-US" sz="2400" b="1" dirty="0">
                <a:solidFill>
                  <a:srgbClr val="DA1E4D"/>
                </a:solidFill>
                <a:latin typeface="Arial" panose="020B0604020202020204" pitchFamily="34" charset="0"/>
                <a:cs typeface="Arial" panose="020B0604020202020204" pitchFamily="34" charset="0"/>
              </a:rPr>
              <a:t>47%</a:t>
            </a:r>
          </a:p>
          <a:p>
            <a:pPr algn="ctr"/>
            <a:r>
              <a:rPr lang="en-US" sz="1200" dirty="0">
                <a:solidFill>
                  <a:schemeClr val="bg1"/>
                </a:solidFill>
                <a:latin typeface="Arial" panose="020B0604020202020204" pitchFamily="34" charset="0"/>
                <a:cs typeface="Arial" panose="020B0604020202020204" pitchFamily="34" charset="0"/>
              </a:rPr>
              <a:t>Losses due to disruptions caused by rains &amp; floods</a:t>
            </a:r>
          </a:p>
        </p:txBody>
      </p:sp>
      <p:sp>
        <p:nvSpPr>
          <p:cNvPr id="17" name="TextBox 16">
            <a:extLst>
              <a:ext uri="{FF2B5EF4-FFF2-40B4-BE49-F238E27FC236}">
                <a16:creationId xmlns:a16="http://schemas.microsoft.com/office/drawing/2014/main" id="{5008DE72-070D-5F44-AD96-40A351334A14}"/>
              </a:ext>
            </a:extLst>
          </p:cNvPr>
          <p:cNvSpPr txBox="1"/>
          <p:nvPr/>
        </p:nvSpPr>
        <p:spPr>
          <a:xfrm>
            <a:off x="9596473" y="1463373"/>
            <a:ext cx="865413" cy="369332"/>
          </a:xfrm>
          <a:prstGeom prst="rect">
            <a:avLst/>
          </a:prstGeom>
          <a:noFill/>
        </p:spPr>
        <p:txBody>
          <a:bodyPr wrap="square" rtlCol="0">
            <a:spAutoFit/>
          </a:bodyPr>
          <a:lstStyle/>
          <a:p>
            <a:r>
              <a:rPr lang="en-US" dirty="0">
                <a:solidFill>
                  <a:schemeClr val="bg1"/>
                </a:solidFill>
                <a:latin typeface="Arial" panose="020B0604020202020204" pitchFamily="34" charset="0"/>
                <a:cs typeface="Arial" panose="020B0604020202020204" pitchFamily="34" charset="0"/>
              </a:rPr>
              <a:t>Power</a:t>
            </a:r>
          </a:p>
        </p:txBody>
      </p:sp>
      <p:pic>
        <p:nvPicPr>
          <p:cNvPr id="18" name="Picture 17">
            <a:extLst>
              <a:ext uri="{FF2B5EF4-FFF2-40B4-BE49-F238E27FC236}">
                <a16:creationId xmlns:a16="http://schemas.microsoft.com/office/drawing/2014/main" id="{575D4B65-0637-7843-9D40-39E152B283AD}"/>
              </a:ext>
            </a:extLst>
          </p:cNvPr>
          <p:cNvPicPr>
            <a:picLocks noChangeAspect="1"/>
          </p:cNvPicPr>
          <p:nvPr/>
        </p:nvPicPr>
        <p:blipFill>
          <a:blip r:embed="rId4"/>
          <a:stretch>
            <a:fillRect/>
          </a:stretch>
        </p:blipFill>
        <p:spPr>
          <a:xfrm>
            <a:off x="9102988" y="1429780"/>
            <a:ext cx="477157" cy="477157"/>
          </a:xfrm>
          <a:prstGeom prst="rect">
            <a:avLst/>
          </a:prstGeom>
        </p:spPr>
      </p:pic>
      <p:sp>
        <p:nvSpPr>
          <p:cNvPr id="19" name="TextBox 18">
            <a:extLst>
              <a:ext uri="{FF2B5EF4-FFF2-40B4-BE49-F238E27FC236}">
                <a16:creationId xmlns:a16="http://schemas.microsoft.com/office/drawing/2014/main" id="{57486DCE-D868-D341-9509-7E9CF874E671}"/>
              </a:ext>
            </a:extLst>
          </p:cNvPr>
          <p:cNvSpPr txBox="1"/>
          <p:nvPr/>
        </p:nvSpPr>
        <p:spPr>
          <a:xfrm>
            <a:off x="5885315" y="1460845"/>
            <a:ext cx="1168430" cy="369332"/>
          </a:xfrm>
          <a:prstGeom prst="rect">
            <a:avLst/>
          </a:prstGeom>
          <a:noFill/>
        </p:spPr>
        <p:txBody>
          <a:bodyPr wrap="square" rtlCol="0">
            <a:spAutoFit/>
          </a:bodyPr>
          <a:lstStyle/>
          <a:p>
            <a:r>
              <a:rPr lang="en-US" dirty="0">
                <a:solidFill>
                  <a:schemeClr val="bg1"/>
                </a:solidFill>
                <a:latin typeface="Arial" panose="020B0604020202020204" pitchFamily="34" charset="0"/>
                <a:cs typeface="Arial" panose="020B0604020202020204" pitchFamily="34" charset="0"/>
              </a:rPr>
              <a:t>Transport</a:t>
            </a:r>
          </a:p>
        </p:txBody>
      </p:sp>
      <p:pic>
        <p:nvPicPr>
          <p:cNvPr id="20" name="Picture 19">
            <a:extLst>
              <a:ext uri="{FF2B5EF4-FFF2-40B4-BE49-F238E27FC236}">
                <a16:creationId xmlns:a16="http://schemas.microsoft.com/office/drawing/2014/main" id="{78110451-CFF8-FF44-8599-B0F67D1A5ED3}"/>
              </a:ext>
            </a:extLst>
          </p:cNvPr>
          <p:cNvPicPr>
            <a:picLocks noChangeAspect="1"/>
          </p:cNvPicPr>
          <p:nvPr/>
        </p:nvPicPr>
        <p:blipFill>
          <a:blip r:embed="rId5"/>
          <a:stretch>
            <a:fillRect/>
          </a:stretch>
        </p:blipFill>
        <p:spPr>
          <a:xfrm>
            <a:off x="5416321" y="1427252"/>
            <a:ext cx="477157" cy="477157"/>
          </a:xfrm>
          <a:prstGeom prst="rect">
            <a:avLst/>
          </a:prstGeom>
        </p:spPr>
      </p:pic>
    </p:spTree>
    <p:extLst>
      <p:ext uri="{BB962C8B-B14F-4D97-AF65-F5344CB8AC3E}">
        <p14:creationId xmlns:p14="http://schemas.microsoft.com/office/powerpoint/2010/main" val="33457714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377B1136-7267-9D4C-831C-1703B3DE5A26}"/>
              </a:ext>
            </a:extLst>
          </p:cNvPr>
          <p:cNvSpPr/>
          <p:nvPr/>
        </p:nvSpPr>
        <p:spPr>
          <a:xfrm>
            <a:off x="1145467" y="1488778"/>
            <a:ext cx="2825124" cy="282512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5" name="Oval 4">
            <a:extLst>
              <a:ext uri="{FF2B5EF4-FFF2-40B4-BE49-F238E27FC236}">
                <a16:creationId xmlns:a16="http://schemas.microsoft.com/office/drawing/2014/main" id="{AAFE7FB1-4AEE-6A47-966A-88D440F70467}"/>
              </a:ext>
            </a:extLst>
          </p:cNvPr>
          <p:cNvSpPr/>
          <p:nvPr/>
        </p:nvSpPr>
        <p:spPr>
          <a:xfrm>
            <a:off x="4683438" y="1488778"/>
            <a:ext cx="2825124" cy="2825124"/>
          </a:xfrm>
          <a:prstGeom prst="ellipse">
            <a:avLst/>
          </a:prstGeom>
          <a:solidFill>
            <a:srgbClr val="048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57A16332-AD04-1D47-B82F-EF79600D9E0B}"/>
              </a:ext>
            </a:extLst>
          </p:cNvPr>
          <p:cNvSpPr/>
          <p:nvPr/>
        </p:nvSpPr>
        <p:spPr>
          <a:xfrm>
            <a:off x="8221409" y="1488778"/>
            <a:ext cx="2825125" cy="28251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29C8A50C-2AE0-D347-8042-B65BD3D2DED6}"/>
              </a:ext>
            </a:extLst>
          </p:cNvPr>
          <p:cNvSpPr txBox="1"/>
          <p:nvPr/>
        </p:nvSpPr>
        <p:spPr>
          <a:xfrm>
            <a:off x="8053438" y="4395239"/>
            <a:ext cx="3161065" cy="461665"/>
          </a:xfrm>
          <a:prstGeom prst="rect">
            <a:avLst/>
          </a:prstGeom>
          <a:noFill/>
        </p:spPr>
        <p:txBody>
          <a:bodyPr wrap="square" rtlCol="0">
            <a:spAutoFit/>
          </a:bodyPr>
          <a:lstStyle/>
          <a:p>
            <a:pPr algn="ctr"/>
            <a:r>
              <a:rPr lang="en-US" sz="2400" dirty="0">
                <a:solidFill>
                  <a:schemeClr val="bg2"/>
                </a:solidFill>
                <a:latin typeface="Nexa Light" panose="02000000000000000000" pitchFamily="2" charset="0"/>
              </a:rPr>
              <a:t>Recommendations</a:t>
            </a:r>
          </a:p>
        </p:txBody>
      </p:sp>
      <p:sp>
        <p:nvSpPr>
          <p:cNvPr id="7" name="TextBox 6">
            <a:extLst>
              <a:ext uri="{FF2B5EF4-FFF2-40B4-BE49-F238E27FC236}">
                <a16:creationId xmlns:a16="http://schemas.microsoft.com/office/drawing/2014/main" id="{739F9E3C-0776-8B42-80FB-6F2647D54A6F}"/>
              </a:ext>
            </a:extLst>
          </p:cNvPr>
          <p:cNvSpPr txBox="1"/>
          <p:nvPr/>
        </p:nvSpPr>
        <p:spPr>
          <a:xfrm>
            <a:off x="4518749" y="4395240"/>
            <a:ext cx="3161065" cy="461665"/>
          </a:xfrm>
          <a:prstGeom prst="rect">
            <a:avLst/>
          </a:prstGeom>
          <a:noFill/>
        </p:spPr>
        <p:txBody>
          <a:bodyPr wrap="square" rtlCol="0">
            <a:spAutoFit/>
          </a:bodyPr>
          <a:lstStyle/>
          <a:p>
            <a:pPr algn="ctr"/>
            <a:r>
              <a:rPr lang="en-US" sz="2400" b="1" dirty="0">
                <a:solidFill>
                  <a:srgbClr val="0485B0"/>
                </a:solidFill>
                <a:latin typeface="Nexa Bold" panose="02000000000000000000" pitchFamily="2" charset="0"/>
              </a:rPr>
              <a:t>Solutions</a:t>
            </a:r>
          </a:p>
        </p:txBody>
      </p:sp>
      <p:sp>
        <p:nvSpPr>
          <p:cNvPr id="8" name="TextBox 7">
            <a:extLst>
              <a:ext uri="{FF2B5EF4-FFF2-40B4-BE49-F238E27FC236}">
                <a16:creationId xmlns:a16="http://schemas.microsoft.com/office/drawing/2014/main" id="{651FFC08-CC2D-974F-9119-F08F04DE6ABF}"/>
              </a:ext>
            </a:extLst>
          </p:cNvPr>
          <p:cNvSpPr txBox="1"/>
          <p:nvPr/>
        </p:nvSpPr>
        <p:spPr>
          <a:xfrm>
            <a:off x="984060" y="4395238"/>
            <a:ext cx="3161065" cy="461665"/>
          </a:xfrm>
          <a:prstGeom prst="rect">
            <a:avLst/>
          </a:prstGeom>
          <a:noFill/>
        </p:spPr>
        <p:txBody>
          <a:bodyPr wrap="square" rtlCol="0">
            <a:spAutoFit/>
          </a:bodyPr>
          <a:lstStyle/>
          <a:p>
            <a:pPr algn="ctr"/>
            <a:r>
              <a:rPr lang="en-US" sz="2400" dirty="0">
                <a:solidFill>
                  <a:schemeClr val="bg2"/>
                </a:solidFill>
                <a:latin typeface="Nexa Light" panose="02000000000000000000" pitchFamily="2" charset="0"/>
              </a:rPr>
              <a:t>Diagnosis</a:t>
            </a:r>
          </a:p>
        </p:txBody>
      </p:sp>
      <p:pic>
        <p:nvPicPr>
          <p:cNvPr id="12" name="Picture 11">
            <a:extLst>
              <a:ext uri="{FF2B5EF4-FFF2-40B4-BE49-F238E27FC236}">
                <a16:creationId xmlns:a16="http://schemas.microsoft.com/office/drawing/2014/main" id="{5729EED4-134E-3844-B1F9-9AB55D734CCB}"/>
              </a:ext>
            </a:extLst>
          </p:cNvPr>
          <p:cNvPicPr>
            <a:picLocks noChangeAspect="1"/>
          </p:cNvPicPr>
          <p:nvPr/>
        </p:nvPicPr>
        <p:blipFill>
          <a:blip r:embed="rId3"/>
          <a:stretch>
            <a:fillRect/>
          </a:stretch>
        </p:blipFill>
        <p:spPr>
          <a:xfrm>
            <a:off x="1633802" y="1983453"/>
            <a:ext cx="1653662" cy="1653662"/>
          </a:xfrm>
          <a:prstGeom prst="rect">
            <a:avLst/>
          </a:prstGeom>
        </p:spPr>
      </p:pic>
      <p:pic>
        <p:nvPicPr>
          <p:cNvPr id="14" name="Picture 13">
            <a:extLst>
              <a:ext uri="{FF2B5EF4-FFF2-40B4-BE49-F238E27FC236}">
                <a16:creationId xmlns:a16="http://schemas.microsoft.com/office/drawing/2014/main" id="{B7B24E80-749D-A341-ACC7-D58DA4187D71}"/>
              </a:ext>
            </a:extLst>
          </p:cNvPr>
          <p:cNvPicPr>
            <a:picLocks noChangeAspect="1"/>
          </p:cNvPicPr>
          <p:nvPr/>
        </p:nvPicPr>
        <p:blipFill>
          <a:blip r:embed="rId4"/>
          <a:stretch>
            <a:fillRect/>
          </a:stretch>
        </p:blipFill>
        <p:spPr>
          <a:xfrm>
            <a:off x="5193250" y="2048085"/>
            <a:ext cx="1806832" cy="1806832"/>
          </a:xfrm>
          <a:prstGeom prst="rect">
            <a:avLst/>
          </a:prstGeom>
        </p:spPr>
      </p:pic>
      <p:pic>
        <p:nvPicPr>
          <p:cNvPr id="18" name="Picture 17">
            <a:extLst>
              <a:ext uri="{FF2B5EF4-FFF2-40B4-BE49-F238E27FC236}">
                <a16:creationId xmlns:a16="http://schemas.microsoft.com/office/drawing/2014/main" id="{31E17C4B-256C-6445-AD05-0F1CAF3FE4AD}"/>
              </a:ext>
            </a:extLst>
          </p:cNvPr>
          <p:cNvPicPr>
            <a:picLocks noChangeAspect="1"/>
          </p:cNvPicPr>
          <p:nvPr/>
        </p:nvPicPr>
        <p:blipFill>
          <a:blip r:embed="rId5"/>
          <a:stretch>
            <a:fillRect/>
          </a:stretch>
        </p:blipFill>
        <p:spPr>
          <a:xfrm>
            <a:off x="8654852" y="1810559"/>
            <a:ext cx="2069907" cy="2069907"/>
          </a:xfrm>
          <a:prstGeom prst="rect">
            <a:avLst/>
          </a:prstGeom>
        </p:spPr>
      </p:pic>
      <p:cxnSp>
        <p:nvCxnSpPr>
          <p:cNvPr id="11" name="Straight Connector 10">
            <a:extLst>
              <a:ext uri="{FF2B5EF4-FFF2-40B4-BE49-F238E27FC236}">
                <a16:creationId xmlns:a16="http://schemas.microsoft.com/office/drawing/2014/main" id="{AE95D1AC-6EED-2340-84B4-72CD5C3B7A1C}"/>
              </a:ext>
            </a:extLst>
          </p:cNvPr>
          <p:cNvCxnSpPr>
            <a:cxnSpLocks/>
          </p:cNvCxnSpPr>
          <p:nvPr/>
        </p:nvCxnSpPr>
        <p:spPr>
          <a:xfrm>
            <a:off x="984060" y="4945626"/>
            <a:ext cx="10135697" cy="0"/>
          </a:xfrm>
          <a:prstGeom prst="line">
            <a:avLst/>
          </a:prstGeom>
          <a:ln w="38100">
            <a:solidFill>
              <a:srgbClr val="0485B0"/>
            </a:solidFill>
          </a:ln>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F2DC9835-CAE6-0849-96D3-7DFC6AA14536}"/>
              </a:ext>
            </a:extLst>
          </p:cNvPr>
          <p:cNvSpPr txBox="1"/>
          <p:nvPr/>
        </p:nvSpPr>
        <p:spPr>
          <a:xfrm>
            <a:off x="912775" y="5042512"/>
            <a:ext cx="10366450" cy="738664"/>
          </a:xfrm>
          <a:prstGeom prst="rect">
            <a:avLst/>
          </a:prstGeom>
          <a:noFill/>
        </p:spPr>
        <p:txBody>
          <a:bodyPr wrap="square" rtlCol="0">
            <a:spAutoFit/>
          </a:bodyPr>
          <a:lstStyle/>
          <a:p>
            <a:pPr algn="ctr"/>
            <a:r>
              <a:rPr lang="en-US" sz="2400" dirty="0">
                <a:solidFill>
                  <a:srgbClr val="0485B0"/>
                </a:solidFill>
                <a:latin typeface="Nexa Light" panose="02000000000000000000" pitchFamily="2" charset="0"/>
                <a:ea typeface="Calibri" panose="020F0502020204030204" pitchFamily="34" charset="0"/>
              </a:rPr>
              <a:t>Investing in more resilient infrastructure is sound, profitable, and urgent</a:t>
            </a:r>
            <a:endParaRPr lang="en-US" sz="2400" dirty="0">
              <a:solidFill>
                <a:srgbClr val="0485B0"/>
              </a:solidFill>
              <a:latin typeface="Nexa Light" panose="02000000000000000000" pitchFamily="2" charset="0"/>
            </a:endParaRPr>
          </a:p>
          <a:p>
            <a:endParaRPr lang="en-US" dirty="0"/>
          </a:p>
        </p:txBody>
      </p:sp>
    </p:spTree>
    <p:extLst>
      <p:ext uri="{BB962C8B-B14F-4D97-AF65-F5344CB8AC3E}">
        <p14:creationId xmlns:p14="http://schemas.microsoft.com/office/powerpoint/2010/main" val="24471891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891DDFF-2969-B841-A289-ACDA66E4E2FA}"/>
              </a:ext>
            </a:extLst>
          </p:cNvPr>
          <p:cNvPicPr>
            <a:picLocks noChangeAspect="1"/>
          </p:cNvPicPr>
          <p:nvPr/>
        </p:nvPicPr>
        <p:blipFill>
          <a:blip r:embed="rId2"/>
          <a:stretch>
            <a:fillRect/>
          </a:stretch>
        </p:blipFill>
        <p:spPr>
          <a:xfrm>
            <a:off x="0" y="1785"/>
            <a:ext cx="12192000" cy="6854430"/>
          </a:xfrm>
          <a:prstGeom prst="rect">
            <a:avLst/>
          </a:prstGeom>
        </p:spPr>
      </p:pic>
    </p:spTree>
    <p:extLst>
      <p:ext uri="{BB962C8B-B14F-4D97-AF65-F5344CB8AC3E}">
        <p14:creationId xmlns:p14="http://schemas.microsoft.com/office/powerpoint/2010/main" val="4180895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416E76E-631E-1142-8EAD-4A4E18531A0A}"/>
              </a:ext>
            </a:extLst>
          </p:cNvPr>
          <p:cNvPicPr>
            <a:picLocks noChangeAspect="1"/>
          </p:cNvPicPr>
          <p:nvPr/>
        </p:nvPicPr>
        <p:blipFill>
          <a:blip r:embed="rId2"/>
          <a:stretch>
            <a:fillRect/>
          </a:stretch>
        </p:blipFill>
        <p:spPr>
          <a:xfrm>
            <a:off x="3241221" y="143844"/>
            <a:ext cx="8836479" cy="6570312"/>
          </a:xfrm>
          <a:prstGeom prst="rect">
            <a:avLst/>
          </a:prstGeom>
        </p:spPr>
      </p:pic>
      <p:sp>
        <p:nvSpPr>
          <p:cNvPr id="3" name="Title 1">
            <a:extLst>
              <a:ext uri="{FF2B5EF4-FFF2-40B4-BE49-F238E27FC236}">
                <a16:creationId xmlns:a16="http://schemas.microsoft.com/office/drawing/2014/main" id="{7772107E-93F3-B04C-A3E9-F4E865D06755}"/>
              </a:ext>
            </a:extLst>
          </p:cNvPr>
          <p:cNvSpPr txBox="1">
            <a:spLocks/>
          </p:cNvSpPr>
          <p:nvPr/>
        </p:nvSpPr>
        <p:spPr>
          <a:xfrm>
            <a:off x="454742" y="414286"/>
            <a:ext cx="2786479"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rgbClr val="DA1E4D"/>
                </a:solidFill>
                <a:latin typeface="Nexa Bold" panose="02000000000000000000" pitchFamily="2" charset="0"/>
              </a:rPr>
              <a:t>Starting from engineering options</a:t>
            </a:r>
          </a:p>
        </p:txBody>
      </p:sp>
      <p:sp>
        <p:nvSpPr>
          <p:cNvPr id="4" name="Rectangle 3">
            <a:extLst>
              <a:ext uri="{FF2B5EF4-FFF2-40B4-BE49-F238E27FC236}">
                <a16:creationId xmlns:a16="http://schemas.microsoft.com/office/drawing/2014/main" id="{F8803ABA-E066-DB4E-A418-912E0893EC5D}"/>
              </a:ext>
            </a:extLst>
          </p:cNvPr>
          <p:cNvSpPr/>
          <p:nvPr/>
        </p:nvSpPr>
        <p:spPr>
          <a:xfrm>
            <a:off x="454742" y="6406379"/>
            <a:ext cx="2480166" cy="253916"/>
          </a:xfrm>
          <a:prstGeom prst="rect">
            <a:avLst/>
          </a:prstGeom>
        </p:spPr>
        <p:txBody>
          <a:bodyPr wrap="none">
            <a:spAutoFit/>
          </a:bodyPr>
          <a:lstStyle/>
          <a:p>
            <a:r>
              <a:rPr lang="en-US" sz="1050" i="1" dirty="0">
                <a:latin typeface="Arial" panose="020B0604020202020204" pitchFamily="34" charset="0"/>
                <a:cs typeface="Arial" panose="020B0604020202020204" pitchFamily="34" charset="0"/>
              </a:rPr>
              <a:t>Source: Miyamoto International (2019)</a:t>
            </a:r>
          </a:p>
        </p:txBody>
      </p:sp>
    </p:spTree>
    <p:extLst>
      <p:ext uri="{BB962C8B-B14F-4D97-AF65-F5344CB8AC3E}">
        <p14:creationId xmlns:p14="http://schemas.microsoft.com/office/powerpoint/2010/main" val="20041488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B751A5-E03E-0542-8C44-F5591314314D}"/>
              </a:ext>
            </a:extLst>
          </p:cNvPr>
          <p:cNvSpPr txBox="1">
            <a:spLocks/>
          </p:cNvSpPr>
          <p:nvPr/>
        </p:nvSpPr>
        <p:spPr>
          <a:xfrm>
            <a:off x="454742" y="414286"/>
            <a:ext cx="7333987"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rgbClr val="0485B0"/>
                </a:solidFill>
                <a:latin typeface="Nexa Bold" panose="02000000000000000000" pitchFamily="2" charset="0"/>
              </a:rPr>
              <a:t>Asset and system vulnerabilities can be very different </a:t>
            </a:r>
          </a:p>
        </p:txBody>
      </p:sp>
      <p:pic>
        <p:nvPicPr>
          <p:cNvPr id="8" name="Picture 7">
            <a:extLst>
              <a:ext uri="{FF2B5EF4-FFF2-40B4-BE49-F238E27FC236}">
                <a16:creationId xmlns:a16="http://schemas.microsoft.com/office/drawing/2014/main" id="{8821C3A6-6D45-5341-99CD-02BF85E1DA2E}"/>
              </a:ext>
            </a:extLst>
          </p:cNvPr>
          <p:cNvPicPr>
            <a:picLocks noChangeAspect="1"/>
          </p:cNvPicPr>
          <p:nvPr/>
        </p:nvPicPr>
        <p:blipFill>
          <a:blip r:embed="rId2"/>
          <a:stretch>
            <a:fillRect/>
          </a:stretch>
        </p:blipFill>
        <p:spPr>
          <a:xfrm>
            <a:off x="6131377" y="1764341"/>
            <a:ext cx="5601415" cy="4211916"/>
          </a:xfrm>
          <a:prstGeom prst="rect">
            <a:avLst/>
          </a:prstGeom>
        </p:spPr>
      </p:pic>
      <p:pic>
        <p:nvPicPr>
          <p:cNvPr id="5" name="Picture 4">
            <a:extLst>
              <a:ext uri="{FF2B5EF4-FFF2-40B4-BE49-F238E27FC236}">
                <a16:creationId xmlns:a16="http://schemas.microsoft.com/office/drawing/2014/main" id="{9151D4AA-42B6-4E34-A3C9-E801DABACBD5}"/>
              </a:ext>
            </a:extLst>
          </p:cNvPr>
          <p:cNvPicPr>
            <a:picLocks noChangeAspect="1"/>
          </p:cNvPicPr>
          <p:nvPr/>
        </p:nvPicPr>
        <p:blipFill>
          <a:blip r:embed="rId3"/>
          <a:stretch>
            <a:fillRect/>
          </a:stretch>
        </p:blipFill>
        <p:spPr>
          <a:xfrm>
            <a:off x="35377" y="1663773"/>
            <a:ext cx="6096000" cy="5047682"/>
          </a:xfrm>
          <a:prstGeom prst="rect">
            <a:avLst/>
          </a:prstGeom>
        </p:spPr>
      </p:pic>
      <p:sp>
        <p:nvSpPr>
          <p:cNvPr id="6" name="Rectangle 5">
            <a:extLst>
              <a:ext uri="{FF2B5EF4-FFF2-40B4-BE49-F238E27FC236}">
                <a16:creationId xmlns:a16="http://schemas.microsoft.com/office/drawing/2014/main" id="{C0110364-B6DE-4A96-B94C-BA6F3635CFBA}"/>
              </a:ext>
            </a:extLst>
          </p:cNvPr>
          <p:cNvSpPr/>
          <p:nvPr/>
        </p:nvSpPr>
        <p:spPr>
          <a:xfrm>
            <a:off x="3225615" y="2099847"/>
            <a:ext cx="457200" cy="1538654"/>
          </a:xfrm>
          <a:prstGeom prst="rect">
            <a:avLst/>
          </a:prstGeom>
          <a:solidFill>
            <a:srgbClr val="60C9D8"/>
          </a:solidFill>
          <a:ln>
            <a:solidFill>
              <a:srgbClr val="60C9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33436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A333990-9DD0-124F-BA7E-0B9877C4887E}"/>
              </a:ext>
            </a:extLst>
          </p:cNvPr>
          <p:cNvSpPr txBox="1"/>
          <p:nvPr/>
        </p:nvSpPr>
        <p:spPr>
          <a:xfrm>
            <a:off x="7416800" y="5780782"/>
            <a:ext cx="4775200" cy="1077218"/>
          </a:xfrm>
          <a:prstGeom prst="rect">
            <a:avLst/>
          </a:prstGeom>
          <a:noFill/>
        </p:spPr>
        <p:txBody>
          <a:bodyPr wrap="square" rtlCol="0">
            <a:spAutoFit/>
          </a:bodyPr>
          <a:lstStyle/>
          <a:p>
            <a:r>
              <a:rPr lang="en-US" sz="1600" dirty="0">
                <a:solidFill>
                  <a:schemeClr val="bg1"/>
                </a:solidFill>
                <a:latin typeface="Arial" panose="020B0604020202020204" pitchFamily="34" charset="0"/>
                <a:cs typeface="Arial" panose="020B0604020202020204" pitchFamily="34" charset="0"/>
              </a:rPr>
              <a:t>A wetland park in Colombo helps to mitigate</a:t>
            </a:r>
          </a:p>
          <a:p>
            <a:r>
              <a:rPr lang="en-US" sz="1600" dirty="0">
                <a:solidFill>
                  <a:schemeClr val="bg1"/>
                </a:solidFill>
                <a:latin typeface="Arial" panose="020B0604020202020204" pitchFamily="34" charset="0"/>
                <a:cs typeface="Arial" panose="020B0604020202020204" pitchFamily="34" charset="0"/>
              </a:rPr>
              <a:t>flood risk and offers recreational opportunities, such as bird-watching towers.</a:t>
            </a:r>
          </a:p>
          <a:p>
            <a:endParaRPr lang="en-US" sz="1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692185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50298-EF88-E948-9514-EAD83A5651F5}"/>
              </a:ext>
            </a:extLst>
          </p:cNvPr>
          <p:cNvSpPr txBox="1">
            <a:spLocks/>
          </p:cNvSpPr>
          <p:nvPr/>
        </p:nvSpPr>
        <p:spPr>
          <a:xfrm>
            <a:off x="454742" y="414286"/>
            <a:ext cx="10273129"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rgbClr val="0485B0"/>
                </a:solidFill>
                <a:latin typeface="Nexa Bold" panose="02000000000000000000" pitchFamily="2" charset="0"/>
              </a:rPr>
              <a:t>Criticality analyses show where strengthening is more important and beneficial </a:t>
            </a:r>
          </a:p>
        </p:txBody>
      </p:sp>
      <p:pic>
        <p:nvPicPr>
          <p:cNvPr id="4" name="Picture 3">
            <a:extLst>
              <a:ext uri="{FF2B5EF4-FFF2-40B4-BE49-F238E27FC236}">
                <a16:creationId xmlns:a16="http://schemas.microsoft.com/office/drawing/2014/main" id="{0C15D43E-1D2C-C14B-AE77-057C432F0B95}"/>
              </a:ext>
            </a:extLst>
          </p:cNvPr>
          <p:cNvPicPr>
            <a:picLocks noChangeAspect="1"/>
          </p:cNvPicPr>
          <p:nvPr/>
        </p:nvPicPr>
        <p:blipFill>
          <a:blip r:embed="rId2"/>
          <a:stretch>
            <a:fillRect/>
          </a:stretch>
        </p:blipFill>
        <p:spPr>
          <a:xfrm>
            <a:off x="1346498" y="1552072"/>
            <a:ext cx="9499004" cy="4938537"/>
          </a:xfrm>
          <a:prstGeom prst="rect">
            <a:avLst/>
          </a:prstGeom>
        </p:spPr>
      </p:pic>
      <p:sp>
        <p:nvSpPr>
          <p:cNvPr id="5" name="Oval 4">
            <a:extLst>
              <a:ext uri="{FF2B5EF4-FFF2-40B4-BE49-F238E27FC236}">
                <a16:creationId xmlns:a16="http://schemas.microsoft.com/office/drawing/2014/main" id="{2F3806D8-EC1C-B24E-9BD1-94EA78E3CEA7}"/>
              </a:ext>
            </a:extLst>
          </p:cNvPr>
          <p:cNvSpPr/>
          <p:nvPr/>
        </p:nvSpPr>
        <p:spPr>
          <a:xfrm>
            <a:off x="4808764" y="4433207"/>
            <a:ext cx="1077686" cy="1077686"/>
          </a:xfrm>
          <a:prstGeom prst="ellipse">
            <a:avLst/>
          </a:prstGeom>
          <a:noFill/>
          <a:ln w="57150">
            <a:solidFill>
              <a:srgbClr val="DA1E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6" name="Oval 5">
            <a:extLst>
              <a:ext uri="{FF2B5EF4-FFF2-40B4-BE49-F238E27FC236}">
                <a16:creationId xmlns:a16="http://schemas.microsoft.com/office/drawing/2014/main" id="{57F28643-7E10-8D47-994B-B75B163A4B5B}"/>
              </a:ext>
            </a:extLst>
          </p:cNvPr>
          <p:cNvSpPr/>
          <p:nvPr/>
        </p:nvSpPr>
        <p:spPr>
          <a:xfrm>
            <a:off x="2378965" y="4718099"/>
            <a:ext cx="1077686" cy="1077686"/>
          </a:xfrm>
          <a:prstGeom prst="ellipse">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7" name="Oval 6">
            <a:extLst>
              <a:ext uri="{FF2B5EF4-FFF2-40B4-BE49-F238E27FC236}">
                <a16:creationId xmlns:a16="http://schemas.microsoft.com/office/drawing/2014/main" id="{B085195C-2CF5-9F44-994D-754BD561F8B4}"/>
              </a:ext>
            </a:extLst>
          </p:cNvPr>
          <p:cNvSpPr/>
          <p:nvPr/>
        </p:nvSpPr>
        <p:spPr>
          <a:xfrm>
            <a:off x="9492342" y="4433207"/>
            <a:ext cx="1077686" cy="1077686"/>
          </a:xfrm>
          <a:prstGeom prst="ellipse">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8" name="Oval 7">
            <a:extLst>
              <a:ext uri="{FF2B5EF4-FFF2-40B4-BE49-F238E27FC236}">
                <a16:creationId xmlns:a16="http://schemas.microsoft.com/office/drawing/2014/main" id="{5F5A1716-5A93-404B-B840-264D608F683E}"/>
              </a:ext>
            </a:extLst>
          </p:cNvPr>
          <p:cNvSpPr/>
          <p:nvPr/>
        </p:nvSpPr>
        <p:spPr>
          <a:xfrm>
            <a:off x="7062543" y="4718099"/>
            <a:ext cx="1077686" cy="1077686"/>
          </a:xfrm>
          <a:prstGeom prst="ellipse">
            <a:avLst/>
          </a:prstGeom>
          <a:noFill/>
          <a:ln w="57150">
            <a:solidFill>
              <a:srgbClr val="DA1E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Tree>
    <p:extLst>
      <p:ext uri="{BB962C8B-B14F-4D97-AF65-F5344CB8AC3E}">
        <p14:creationId xmlns:p14="http://schemas.microsoft.com/office/powerpoint/2010/main" val="3941605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50298-EF88-E948-9514-EAD83A5651F5}"/>
              </a:ext>
            </a:extLst>
          </p:cNvPr>
          <p:cNvSpPr txBox="1">
            <a:spLocks/>
          </p:cNvSpPr>
          <p:nvPr/>
        </p:nvSpPr>
        <p:spPr>
          <a:xfrm>
            <a:off x="454742" y="414286"/>
            <a:ext cx="6455015"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rgbClr val="0485B0"/>
                </a:solidFill>
                <a:latin typeface="Nexa Bold" panose="02000000000000000000" pitchFamily="2" charset="0"/>
              </a:rPr>
              <a:t>Criticality analyses show where strengthening is more important and beneficial </a:t>
            </a:r>
          </a:p>
        </p:txBody>
      </p:sp>
      <p:pic>
        <p:nvPicPr>
          <p:cNvPr id="9" name="Picture 8">
            <a:extLst>
              <a:ext uri="{FF2B5EF4-FFF2-40B4-BE49-F238E27FC236}">
                <a16:creationId xmlns:a16="http://schemas.microsoft.com/office/drawing/2014/main" id="{C6514405-C999-0A4B-8A52-0E8788E7B274}"/>
              </a:ext>
            </a:extLst>
          </p:cNvPr>
          <p:cNvPicPr>
            <a:picLocks noChangeAspect="1"/>
          </p:cNvPicPr>
          <p:nvPr/>
        </p:nvPicPr>
        <p:blipFill rotWithShape="1">
          <a:blip r:embed="rId2"/>
          <a:srcRect l="53723"/>
          <a:stretch/>
        </p:blipFill>
        <p:spPr>
          <a:xfrm>
            <a:off x="7392839" y="88545"/>
            <a:ext cx="4701396" cy="6894677"/>
          </a:xfrm>
          <a:prstGeom prst="rect">
            <a:avLst/>
          </a:prstGeom>
        </p:spPr>
      </p:pic>
      <p:pic>
        <p:nvPicPr>
          <p:cNvPr id="1026" name="Picture 2" descr="https://upload.wikimedia.org/wikipedia/commons/thumb/9/96/An_Ocean_of_Taxis.jpg/1024px-An_Ocean_of_Taxis.jpg">
            <a:extLst>
              <a:ext uri="{FF2B5EF4-FFF2-40B4-BE49-F238E27FC236}">
                <a16:creationId xmlns:a16="http://schemas.microsoft.com/office/drawing/2014/main" id="{01CC2EBE-789F-4D6A-89D3-B6118746934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2753" r="6308"/>
          <a:stretch/>
        </p:blipFill>
        <p:spPr bwMode="auto">
          <a:xfrm>
            <a:off x="1052423" y="2260121"/>
            <a:ext cx="5599314" cy="441672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CD8004F1-60E3-4B7D-9FFF-27C7AB25DDFA}"/>
              </a:ext>
            </a:extLst>
          </p:cNvPr>
          <p:cNvSpPr txBox="1"/>
          <p:nvPr/>
        </p:nvSpPr>
        <p:spPr>
          <a:xfrm>
            <a:off x="963283" y="6622270"/>
            <a:ext cx="5132717" cy="261610"/>
          </a:xfrm>
          <a:prstGeom prst="rect">
            <a:avLst/>
          </a:prstGeom>
          <a:noFill/>
        </p:spPr>
        <p:txBody>
          <a:bodyPr wrap="square" rtlCol="0">
            <a:spAutoFit/>
          </a:bodyPr>
          <a:lstStyle/>
          <a:p>
            <a:r>
              <a:rPr lang="en-US" sz="1100" dirty="0"/>
              <a:t>Credit: Rachit.14. </a:t>
            </a:r>
            <a:r>
              <a:rPr lang="en-US" sz="1100" dirty="0" err="1"/>
              <a:t>Licence</a:t>
            </a:r>
            <a:r>
              <a:rPr lang="en-US" sz="1100" dirty="0"/>
              <a:t> Creative Commons Attribution-Share Alike 4.0 International</a:t>
            </a:r>
          </a:p>
        </p:txBody>
      </p:sp>
    </p:spTree>
    <p:extLst>
      <p:ext uri="{BB962C8B-B14F-4D97-AF65-F5344CB8AC3E}">
        <p14:creationId xmlns:p14="http://schemas.microsoft.com/office/powerpoint/2010/main" val="3271626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EE8FBF-C19E-AA45-9707-F72EDE74A14F}"/>
              </a:ext>
            </a:extLst>
          </p:cNvPr>
          <p:cNvSpPr txBox="1">
            <a:spLocks/>
          </p:cNvSpPr>
          <p:nvPr/>
        </p:nvSpPr>
        <p:spPr>
          <a:xfrm>
            <a:off x="552408" y="1125486"/>
            <a:ext cx="3721018"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rgbClr val="0485B0"/>
                </a:solidFill>
                <a:latin typeface="Nexa Bold" panose="02000000000000000000" pitchFamily="2" charset="0"/>
              </a:rPr>
              <a:t>With the </a:t>
            </a:r>
            <a:br>
              <a:rPr lang="en-US" sz="3600" b="1" dirty="0">
                <a:solidFill>
                  <a:srgbClr val="0485B0"/>
                </a:solidFill>
                <a:latin typeface="Nexa Bold" panose="02000000000000000000" pitchFamily="2" charset="0"/>
              </a:rPr>
            </a:br>
            <a:r>
              <a:rPr lang="en-US" sz="3600" b="1" dirty="0">
                <a:solidFill>
                  <a:srgbClr val="0485B0"/>
                </a:solidFill>
                <a:latin typeface="Nexa Bold" panose="02000000000000000000" pitchFamily="2" charset="0"/>
              </a:rPr>
              <a:t>right data, strengthening assets would cost $11–$65 billion per year—3 percent of total needs</a:t>
            </a:r>
          </a:p>
        </p:txBody>
      </p:sp>
      <p:pic>
        <p:nvPicPr>
          <p:cNvPr id="4" name="Picture 3">
            <a:extLst>
              <a:ext uri="{FF2B5EF4-FFF2-40B4-BE49-F238E27FC236}">
                <a16:creationId xmlns:a16="http://schemas.microsoft.com/office/drawing/2014/main" id="{16432C6B-6CA1-924D-9C5E-007078FF7EBC}"/>
              </a:ext>
            </a:extLst>
          </p:cNvPr>
          <p:cNvPicPr>
            <a:picLocks noChangeAspect="1"/>
          </p:cNvPicPr>
          <p:nvPr/>
        </p:nvPicPr>
        <p:blipFill>
          <a:blip r:embed="rId2"/>
          <a:stretch>
            <a:fillRect/>
          </a:stretch>
        </p:blipFill>
        <p:spPr>
          <a:xfrm>
            <a:off x="4314066" y="694798"/>
            <a:ext cx="7744379" cy="5523122"/>
          </a:xfrm>
          <a:prstGeom prst="rect">
            <a:avLst/>
          </a:prstGeom>
        </p:spPr>
      </p:pic>
    </p:spTree>
    <p:extLst>
      <p:ext uri="{BB962C8B-B14F-4D97-AF65-F5344CB8AC3E}">
        <p14:creationId xmlns:p14="http://schemas.microsoft.com/office/powerpoint/2010/main" val="28774528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5C937-3251-B548-A430-14D316C56AA2}"/>
              </a:ext>
            </a:extLst>
          </p:cNvPr>
          <p:cNvSpPr txBox="1">
            <a:spLocks/>
          </p:cNvSpPr>
          <p:nvPr/>
        </p:nvSpPr>
        <p:spPr>
          <a:xfrm>
            <a:off x="454743" y="414286"/>
            <a:ext cx="8445418"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rgbClr val="0485B0"/>
                </a:solidFill>
                <a:latin typeface="Nexa Bold" panose="02000000000000000000" pitchFamily="2" charset="0"/>
              </a:rPr>
              <a:t>Altogether: Investing in resilience is sound, profitable, and urgent</a:t>
            </a:r>
          </a:p>
        </p:txBody>
      </p:sp>
      <p:sp>
        <p:nvSpPr>
          <p:cNvPr id="6" name="TextBox 5">
            <a:extLst>
              <a:ext uri="{FF2B5EF4-FFF2-40B4-BE49-F238E27FC236}">
                <a16:creationId xmlns:a16="http://schemas.microsoft.com/office/drawing/2014/main" id="{F5AC53A7-A11C-4D99-9F24-2A57B9FC71A9}"/>
              </a:ext>
            </a:extLst>
          </p:cNvPr>
          <p:cNvSpPr txBox="1"/>
          <p:nvPr/>
        </p:nvSpPr>
        <p:spPr>
          <a:xfrm>
            <a:off x="706881" y="1967432"/>
            <a:ext cx="1678932" cy="707886"/>
          </a:xfrm>
          <a:prstGeom prst="rect">
            <a:avLst/>
          </a:prstGeom>
          <a:noFill/>
        </p:spPr>
        <p:txBody>
          <a:bodyPr wrap="square" rtlCol="0">
            <a:spAutoFit/>
          </a:bodyPr>
          <a:lstStyle/>
          <a:p>
            <a:r>
              <a:rPr lang="en-US" sz="4000" b="1" dirty="0">
                <a:solidFill>
                  <a:srgbClr val="DA1E4D"/>
                </a:solidFill>
                <a:latin typeface="Arial" panose="020B0604020202020204" pitchFamily="34" charset="0"/>
                <a:cs typeface="Arial" panose="020B0604020202020204" pitchFamily="34" charset="0"/>
              </a:rPr>
              <a:t>$4</a:t>
            </a:r>
          </a:p>
        </p:txBody>
      </p:sp>
      <p:sp>
        <p:nvSpPr>
          <p:cNvPr id="7" name="TextBox 6">
            <a:extLst>
              <a:ext uri="{FF2B5EF4-FFF2-40B4-BE49-F238E27FC236}">
                <a16:creationId xmlns:a16="http://schemas.microsoft.com/office/drawing/2014/main" id="{E236FB61-9C44-4495-A987-4AD996A916CF}"/>
              </a:ext>
            </a:extLst>
          </p:cNvPr>
          <p:cNvSpPr txBox="1"/>
          <p:nvPr/>
        </p:nvSpPr>
        <p:spPr>
          <a:xfrm>
            <a:off x="706881" y="2563116"/>
            <a:ext cx="3019992" cy="1384995"/>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In net benefit for each $1 invested in infrastructure resilience</a:t>
            </a:r>
          </a:p>
          <a:p>
            <a:endParaRPr lang="en-US" sz="2400" dirty="0">
              <a:latin typeface="Arial" panose="020B0604020202020204" pitchFamily="34" charset="0"/>
              <a:cs typeface="Arial" panose="020B0604020202020204" pitchFamily="34" charset="0"/>
            </a:endParaRPr>
          </a:p>
        </p:txBody>
      </p:sp>
      <p:cxnSp>
        <p:nvCxnSpPr>
          <p:cNvPr id="8" name="Straight Connector 7">
            <a:extLst>
              <a:ext uri="{FF2B5EF4-FFF2-40B4-BE49-F238E27FC236}">
                <a16:creationId xmlns:a16="http://schemas.microsoft.com/office/drawing/2014/main" id="{CA153DF0-D176-4637-9AD4-E06D2F3FD141}"/>
              </a:ext>
            </a:extLst>
          </p:cNvPr>
          <p:cNvCxnSpPr/>
          <p:nvPr/>
        </p:nvCxnSpPr>
        <p:spPr>
          <a:xfrm>
            <a:off x="786563" y="1935373"/>
            <a:ext cx="2447208" cy="0"/>
          </a:xfrm>
          <a:prstGeom prst="line">
            <a:avLst/>
          </a:prstGeom>
          <a:ln w="25400">
            <a:solidFill>
              <a:srgbClr val="DA1E4D"/>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CAECDD5A-4473-4680-BADE-0395D1B457CF}"/>
              </a:ext>
            </a:extLst>
          </p:cNvPr>
          <p:cNvSpPr txBox="1"/>
          <p:nvPr/>
        </p:nvSpPr>
        <p:spPr>
          <a:xfrm>
            <a:off x="4387572" y="2555590"/>
            <a:ext cx="3019992" cy="1692771"/>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Net benefit from building new infrastructure to higher resilience standards</a:t>
            </a:r>
          </a:p>
          <a:p>
            <a:endParaRPr lang="en-US" sz="2400" dirty="0">
              <a:latin typeface="Arial" panose="020B0604020202020204" pitchFamily="34" charset="0"/>
              <a:cs typeface="Arial" panose="020B0604020202020204" pitchFamily="34" charset="0"/>
            </a:endParaRPr>
          </a:p>
        </p:txBody>
      </p:sp>
      <p:cxnSp>
        <p:nvCxnSpPr>
          <p:cNvPr id="10" name="Straight Connector 9">
            <a:extLst>
              <a:ext uri="{FF2B5EF4-FFF2-40B4-BE49-F238E27FC236}">
                <a16:creationId xmlns:a16="http://schemas.microsoft.com/office/drawing/2014/main" id="{7863FD57-FFEC-4FE5-A834-39A89FB90D19}"/>
              </a:ext>
            </a:extLst>
          </p:cNvPr>
          <p:cNvCxnSpPr/>
          <p:nvPr/>
        </p:nvCxnSpPr>
        <p:spPr>
          <a:xfrm>
            <a:off x="4467254" y="1927847"/>
            <a:ext cx="2447208" cy="0"/>
          </a:xfrm>
          <a:prstGeom prst="line">
            <a:avLst/>
          </a:prstGeom>
          <a:ln w="25400">
            <a:solidFill>
              <a:srgbClr val="DA1E4D"/>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8319705-9C75-4082-A44A-3E51D969071D}"/>
              </a:ext>
            </a:extLst>
          </p:cNvPr>
          <p:cNvSpPr txBox="1"/>
          <p:nvPr/>
        </p:nvSpPr>
        <p:spPr>
          <a:xfrm>
            <a:off x="4396064" y="1927847"/>
            <a:ext cx="3143640" cy="707886"/>
          </a:xfrm>
          <a:prstGeom prst="rect">
            <a:avLst/>
          </a:prstGeom>
          <a:noFill/>
        </p:spPr>
        <p:txBody>
          <a:bodyPr wrap="square" rtlCol="0">
            <a:spAutoFit/>
          </a:bodyPr>
          <a:lstStyle/>
          <a:p>
            <a:r>
              <a:rPr lang="en-US" sz="4000" b="1" dirty="0">
                <a:solidFill>
                  <a:srgbClr val="DA1E4D"/>
                </a:solidFill>
                <a:latin typeface="Arial" panose="020B0604020202020204" pitchFamily="34" charset="0"/>
                <a:cs typeface="Arial" panose="020B0604020202020204" pitchFamily="34" charset="0"/>
              </a:rPr>
              <a:t>$4.2 trillion</a:t>
            </a:r>
          </a:p>
        </p:txBody>
      </p:sp>
      <p:sp>
        <p:nvSpPr>
          <p:cNvPr id="12" name="TextBox 11">
            <a:extLst>
              <a:ext uri="{FF2B5EF4-FFF2-40B4-BE49-F238E27FC236}">
                <a16:creationId xmlns:a16="http://schemas.microsoft.com/office/drawing/2014/main" id="{287A48E2-852D-407A-BF2E-B309DCD8BB59}"/>
              </a:ext>
            </a:extLst>
          </p:cNvPr>
          <p:cNvSpPr txBox="1"/>
          <p:nvPr/>
        </p:nvSpPr>
        <p:spPr>
          <a:xfrm>
            <a:off x="8263269" y="2563116"/>
            <a:ext cx="3221850" cy="1077218"/>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Cost of delaying action by one year</a:t>
            </a:r>
          </a:p>
          <a:p>
            <a:endParaRPr lang="en-US" sz="2400" dirty="0">
              <a:latin typeface="Arial" panose="020B0604020202020204" pitchFamily="34" charset="0"/>
              <a:cs typeface="Arial" panose="020B0604020202020204" pitchFamily="34" charset="0"/>
            </a:endParaRPr>
          </a:p>
        </p:txBody>
      </p:sp>
      <p:cxnSp>
        <p:nvCxnSpPr>
          <p:cNvPr id="13" name="Straight Connector 12">
            <a:extLst>
              <a:ext uri="{FF2B5EF4-FFF2-40B4-BE49-F238E27FC236}">
                <a16:creationId xmlns:a16="http://schemas.microsoft.com/office/drawing/2014/main" id="{E5495B55-A39B-4B23-96E1-C465FFFC12E4}"/>
              </a:ext>
            </a:extLst>
          </p:cNvPr>
          <p:cNvCxnSpPr/>
          <p:nvPr/>
        </p:nvCxnSpPr>
        <p:spPr>
          <a:xfrm>
            <a:off x="8342951" y="1935373"/>
            <a:ext cx="2447208" cy="0"/>
          </a:xfrm>
          <a:prstGeom prst="line">
            <a:avLst/>
          </a:prstGeom>
          <a:ln w="25400">
            <a:solidFill>
              <a:srgbClr val="DA1E4D"/>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D6B03181-DC2C-4103-ADD5-215EA3E611C1}"/>
              </a:ext>
            </a:extLst>
          </p:cNvPr>
          <p:cNvSpPr txBox="1"/>
          <p:nvPr/>
        </p:nvSpPr>
        <p:spPr>
          <a:xfrm>
            <a:off x="8271761" y="1935373"/>
            <a:ext cx="3143640" cy="707886"/>
          </a:xfrm>
          <a:prstGeom prst="rect">
            <a:avLst/>
          </a:prstGeom>
          <a:noFill/>
        </p:spPr>
        <p:txBody>
          <a:bodyPr wrap="square" rtlCol="0">
            <a:spAutoFit/>
          </a:bodyPr>
          <a:lstStyle/>
          <a:p>
            <a:r>
              <a:rPr lang="en-US" sz="4000" b="1" dirty="0">
                <a:solidFill>
                  <a:srgbClr val="DA1E4D"/>
                </a:solidFill>
                <a:latin typeface="Arial" panose="020B0604020202020204" pitchFamily="34" charset="0"/>
                <a:cs typeface="Arial" panose="020B0604020202020204" pitchFamily="34" charset="0"/>
              </a:rPr>
              <a:t>$100 billion</a:t>
            </a:r>
          </a:p>
        </p:txBody>
      </p:sp>
      <p:pic>
        <p:nvPicPr>
          <p:cNvPr id="15" name="Picture 14" descr="A picture containing sky, outdoor, water, scene&#10;&#10;Description generated with very high confidence">
            <a:extLst>
              <a:ext uri="{FF2B5EF4-FFF2-40B4-BE49-F238E27FC236}">
                <a16:creationId xmlns:a16="http://schemas.microsoft.com/office/drawing/2014/main" id="{5B2D1797-5BC3-4AE9-8BD3-2D6E86C98DDE}"/>
              </a:ext>
            </a:extLst>
          </p:cNvPr>
          <p:cNvPicPr>
            <a:picLocks noChangeAspect="1"/>
          </p:cNvPicPr>
          <p:nvPr/>
        </p:nvPicPr>
        <p:blipFill rotWithShape="1">
          <a:blip r:embed="rId2"/>
          <a:srcRect t="59031"/>
          <a:stretch/>
        </p:blipFill>
        <p:spPr>
          <a:xfrm>
            <a:off x="0" y="4229205"/>
            <a:ext cx="12192000" cy="2648692"/>
          </a:xfrm>
          <a:prstGeom prst="rect">
            <a:avLst/>
          </a:prstGeom>
        </p:spPr>
      </p:pic>
    </p:spTree>
    <p:extLst>
      <p:ext uri="{BB962C8B-B14F-4D97-AF65-F5344CB8AC3E}">
        <p14:creationId xmlns:p14="http://schemas.microsoft.com/office/powerpoint/2010/main" val="39266555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1">
            <a:extLst>
              <a:ext uri="{FF2B5EF4-FFF2-40B4-BE49-F238E27FC236}">
                <a16:creationId xmlns:a16="http://schemas.microsoft.com/office/drawing/2014/main" id="{D2F2E31E-183E-5A4A-8710-9D797A9922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826" y="33049"/>
            <a:ext cx="11601450" cy="65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1">
            <a:extLst>
              <a:ext uri="{FF2B5EF4-FFF2-40B4-BE49-F238E27FC236}">
                <a16:creationId xmlns:a16="http://schemas.microsoft.com/office/drawing/2014/main" id="{6838FD15-1A4A-4987-8978-D60212890EC9}"/>
              </a:ext>
            </a:extLst>
          </p:cNvPr>
          <p:cNvSpPr>
            <a:spLocks/>
          </p:cNvSpPr>
          <p:nvPr/>
        </p:nvSpPr>
        <p:spPr bwMode="auto">
          <a:xfrm>
            <a:off x="3518256" y="33049"/>
            <a:ext cx="467910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800" b="0" i="0" u="none" strike="noStrike" kern="1200" cap="none" spc="0" normalizeH="0" baseline="0" noProof="0" dirty="0">
                <a:ln>
                  <a:noFill/>
                </a:ln>
                <a:solidFill>
                  <a:srgbClr val="9ACA49"/>
                </a:solidFill>
                <a:effectLst/>
                <a:uLnTx/>
                <a:uFillTx/>
                <a:latin typeface="Bebas Neue" panose="020B0606020202050201" pitchFamily="34" charset="77"/>
                <a:ea typeface="ＭＳ Ｐゴシック" panose="020B0600070205080204" pitchFamily="34" charset="-128"/>
                <a:cs typeface="+mn-cs"/>
                <a:sym typeface="Bebas Neue" panose="020B0606020202050201" pitchFamily="34" charset="77"/>
              </a:rPr>
              <a:t>ALIGNMENT TO SENDAI</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377B1136-7267-9D4C-831C-1703B3DE5A26}"/>
              </a:ext>
            </a:extLst>
          </p:cNvPr>
          <p:cNvSpPr/>
          <p:nvPr/>
        </p:nvSpPr>
        <p:spPr>
          <a:xfrm>
            <a:off x="1145467" y="1488778"/>
            <a:ext cx="2825124" cy="282512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AFE7FB1-4AEE-6A47-966A-88D440F70467}"/>
              </a:ext>
            </a:extLst>
          </p:cNvPr>
          <p:cNvSpPr/>
          <p:nvPr/>
        </p:nvSpPr>
        <p:spPr>
          <a:xfrm>
            <a:off x="4683438" y="1488778"/>
            <a:ext cx="2825124" cy="282512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57A16332-AD04-1D47-B82F-EF79600D9E0B}"/>
              </a:ext>
            </a:extLst>
          </p:cNvPr>
          <p:cNvSpPr/>
          <p:nvPr/>
        </p:nvSpPr>
        <p:spPr>
          <a:xfrm>
            <a:off x="8221409" y="1488778"/>
            <a:ext cx="2825125" cy="2825125"/>
          </a:xfrm>
          <a:prstGeom prst="ellipse">
            <a:avLst/>
          </a:prstGeom>
          <a:solidFill>
            <a:srgbClr val="405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29C8A50C-2AE0-D347-8042-B65BD3D2DED6}"/>
              </a:ext>
            </a:extLst>
          </p:cNvPr>
          <p:cNvSpPr txBox="1"/>
          <p:nvPr/>
        </p:nvSpPr>
        <p:spPr>
          <a:xfrm>
            <a:off x="8053438" y="4395239"/>
            <a:ext cx="3161065" cy="461665"/>
          </a:xfrm>
          <a:prstGeom prst="rect">
            <a:avLst/>
          </a:prstGeom>
          <a:noFill/>
        </p:spPr>
        <p:txBody>
          <a:bodyPr wrap="square" rtlCol="0">
            <a:spAutoFit/>
          </a:bodyPr>
          <a:lstStyle/>
          <a:p>
            <a:pPr algn="ctr"/>
            <a:r>
              <a:rPr lang="en-US" sz="2400" b="1" dirty="0">
                <a:solidFill>
                  <a:srgbClr val="4059A7"/>
                </a:solidFill>
                <a:latin typeface="Nexa Heavy" panose="02000000000000000000" pitchFamily="2" charset="0"/>
              </a:rPr>
              <a:t>Recommendations</a:t>
            </a:r>
          </a:p>
        </p:txBody>
      </p:sp>
      <p:sp>
        <p:nvSpPr>
          <p:cNvPr id="7" name="TextBox 6">
            <a:extLst>
              <a:ext uri="{FF2B5EF4-FFF2-40B4-BE49-F238E27FC236}">
                <a16:creationId xmlns:a16="http://schemas.microsoft.com/office/drawing/2014/main" id="{739F9E3C-0776-8B42-80FB-6F2647D54A6F}"/>
              </a:ext>
            </a:extLst>
          </p:cNvPr>
          <p:cNvSpPr txBox="1"/>
          <p:nvPr/>
        </p:nvSpPr>
        <p:spPr>
          <a:xfrm>
            <a:off x="4518749" y="4395240"/>
            <a:ext cx="3161065" cy="461665"/>
          </a:xfrm>
          <a:prstGeom prst="rect">
            <a:avLst/>
          </a:prstGeom>
          <a:noFill/>
        </p:spPr>
        <p:txBody>
          <a:bodyPr wrap="square" rtlCol="0">
            <a:spAutoFit/>
          </a:bodyPr>
          <a:lstStyle/>
          <a:p>
            <a:pPr algn="ctr"/>
            <a:r>
              <a:rPr lang="en-US" sz="2400" dirty="0">
                <a:solidFill>
                  <a:schemeClr val="bg2"/>
                </a:solidFill>
                <a:latin typeface="Nexa Light" panose="02000000000000000000" pitchFamily="2" charset="0"/>
              </a:rPr>
              <a:t>Solutions</a:t>
            </a:r>
          </a:p>
        </p:txBody>
      </p:sp>
      <p:sp>
        <p:nvSpPr>
          <p:cNvPr id="8" name="TextBox 7">
            <a:extLst>
              <a:ext uri="{FF2B5EF4-FFF2-40B4-BE49-F238E27FC236}">
                <a16:creationId xmlns:a16="http://schemas.microsoft.com/office/drawing/2014/main" id="{651FFC08-CC2D-974F-9119-F08F04DE6ABF}"/>
              </a:ext>
            </a:extLst>
          </p:cNvPr>
          <p:cNvSpPr txBox="1"/>
          <p:nvPr/>
        </p:nvSpPr>
        <p:spPr>
          <a:xfrm>
            <a:off x="984060" y="4395238"/>
            <a:ext cx="3161065" cy="461665"/>
          </a:xfrm>
          <a:prstGeom prst="rect">
            <a:avLst/>
          </a:prstGeom>
          <a:noFill/>
        </p:spPr>
        <p:txBody>
          <a:bodyPr wrap="square" rtlCol="0">
            <a:spAutoFit/>
          </a:bodyPr>
          <a:lstStyle/>
          <a:p>
            <a:pPr algn="ctr"/>
            <a:r>
              <a:rPr lang="en-US" sz="2400" dirty="0">
                <a:solidFill>
                  <a:schemeClr val="bg2"/>
                </a:solidFill>
                <a:latin typeface="Nexa Light" panose="02000000000000000000" pitchFamily="2" charset="0"/>
              </a:rPr>
              <a:t>Diagnosis</a:t>
            </a:r>
          </a:p>
        </p:txBody>
      </p:sp>
      <p:pic>
        <p:nvPicPr>
          <p:cNvPr id="12" name="Picture 11">
            <a:extLst>
              <a:ext uri="{FF2B5EF4-FFF2-40B4-BE49-F238E27FC236}">
                <a16:creationId xmlns:a16="http://schemas.microsoft.com/office/drawing/2014/main" id="{5729EED4-134E-3844-B1F9-9AB55D734CCB}"/>
              </a:ext>
            </a:extLst>
          </p:cNvPr>
          <p:cNvPicPr>
            <a:picLocks noChangeAspect="1"/>
          </p:cNvPicPr>
          <p:nvPr/>
        </p:nvPicPr>
        <p:blipFill>
          <a:blip r:embed="rId3"/>
          <a:stretch>
            <a:fillRect/>
          </a:stretch>
        </p:blipFill>
        <p:spPr>
          <a:xfrm>
            <a:off x="1633802" y="1983453"/>
            <a:ext cx="1653662" cy="1653662"/>
          </a:xfrm>
          <a:prstGeom prst="rect">
            <a:avLst/>
          </a:prstGeom>
        </p:spPr>
      </p:pic>
      <p:pic>
        <p:nvPicPr>
          <p:cNvPr id="18" name="Picture 17">
            <a:extLst>
              <a:ext uri="{FF2B5EF4-FFF2-40B4-BE49-F238E27FC236}">
                <a16:creationId xmlns:a16="http://schemas.microsoft.com/office/drawing/2014/main" id="{31E17C4B-256C-6445-AD05-0F1CAF3FE4AD}"/>
              </a:ext>
            </a:extLst>
          </p:cNvPr>
          <p:cNvPicPr>
            <a:picLocks noChangeAspect="1"/>
          </p:cNvPicPr>
          <p:nvPr/>
        </p:nvPicPr>
        <p:blipFill>
          <a:blip r:embed="rId4"/>
          <a:stretch>
            <a:fillRect/>
          </a:stretch>
        </p:blipFill>
        <p:spPr>
          <a:xfrm>
            <a:off x="8654852" y="1810559"/>
            <a:ext cx="2069907" cy="2069907"/>
          </a:xfrm>
          <a:prstGeom prst="rect">
            <a:avLst/>
          </a:prstGeom>
        </p:spPr>
      </p:pic>
      <p:pic>
        <p:nvPicPr>
          <p:cNvPr id="11" name="Picture 10">
            <a:extLst>
              <a:ext uri="{FF2B5EF4-FFF2-40B4-BE49-F238E27FC236}">
                <a16:creationId xmlns:a16="http://schemas.microsoft.com/office/drawing/2014/main" id="{F5860F7C-69A6-A445-86B1-066616942F59}"/>
              </a:ext>
            </a:extLst>
          </p:cNvPr>
          <p:cNvPicPr>
            <a:picLocks noChangeAspect="1"/>
          </p:cNvPicPr>
          <p:nvPr/>
        </p:nvPicPr>
        <p:blipFill>
          <a:blip r:embed="rId5"/>
          <a:stretch>
            <a:fillRect/>
          </a:stretch>
        </p:blipFill>
        <p:spPr>
          <a:xfrm>
            <a:off x="5193250" y="2048085"/>
            <a:ext cx="1806832" cy="1806832"/>
          </a:xfrm>
          <a:prstGeom prst="rect">
            <a:avLst/>
          </a:prstGeom>
        </p:spPr>
      </p:pic>
      <p:cxnSp>
        <p:nvCxnSpPr>
          <p:cNvPr id="13" name="Straight Connector 12">
            <a:extLst>
              <a:ext uri="{FF2B5EF4-FFF2-40B4-BE49-F238E27FC236}">
                <a16:creationId xmlns:a16="http://schemas.microsoft.com/office/drawing/2014/main" id="{4492E37B-0F59-8549-A6D9-79B513BB59E7}"/>
              </a:ext>
            </a:extLst>
          </p:cNvPr>
          <p:cNvCxnSpPr>
            <a:cxnSpLocks/>
          </p:cNvCxnSpPr>
          <p:nvPr/>
        </p:nvCxnSpPr>
        <p:spPr>
          <a:xfrm>
            <a:off x="984060" y="4945626"/>
            <a:ext cx="10135697" cy="0"/>
          </a:xfrm>
          <a:prstGeom prst="line">
            <a:avLst/>
          </a:prstGeom>
          <a:ln w="38100">
            <a:solidFill>
              <a:srgbClr val="4059A7"/>
            </a:solidFill>
          </a:ln>
        </p:spPr>
        <p:style>
          <a:lnRef idx="1">
            <a:schemeClr val="dk1"/>
          </a:lnRef>
          <a:fillRef idx="0">
            <a:schemeClr val="dk1"/>
          </a:fillRef>
          <a:effectRef idx="0">
            <a:schemeClr val="dk1"/>
          </a:effectRef>
          <a:fontRef idx="minor">
            <a:schemeClr val="tx1"/>
          </a:fontRef>
        </p:style>
      </p:cxnSp>
      <p:sp>
        <p:nvSpPr>
          <p:cNvPr id="14" name="TextBox 13">
            <a:extLst>
              <a:ext uri="{FF2B5EF4-FFF2-40B4-BE49-F238E27FC236}">
                <a16:creationId xmlns:a16="http://schemas.microsoft.com/office/drawing/2014/main" id="{678F9497-E555-1D46-8213-20D809CE3FF7}"/>
              </a:ext>
            </a:extLst>
          </p:cNvPr>
          <p:cNvSpPr txBox="1"/>
          <p:nvPr/>
        </p:nvSpPr>
        <p:spPr>
          <a:xfrm>
            <a:off x="912775" y="5042512"/>
            <a:ext cx="10366450" cy="1107996"/>
          </a:xfrm>
          <a:prstGeom prst="rect">
            <a:avLst/>
          </a:prstGeom>
          <a:noFill/>
        </p:spPr>
        <p:txBody>
          <a:bodyPr wrap="square" rtlCol="0">
            <a:spAutoFit/>
          </a:bodyPr>
          <a:lstStyle/>
          <a:p>
            <a:pPr algn="ctr"/>
            <a:r>
              <a:rPr lang="en-US" sz="2400" dirty="0">
                <a:solidFill>
                  <a:srgbClr val="4059A7"/>
                </a:solidFill>
                <a:latin typeface="Nexa Light" panose="02000000000000000000" pitchFamily="2" charset="0"/>
                <a:ea typeface="Calibri" panose="020F0502020204030204" pitchFamily="34" charset="0"/>
              </a:rPr>
              <a:t>Good infrastructure management is the necessary basis for resilient infrastructure—but targeted actions are also needed.</a:t>
            </a:r>
            <a:endParaRPr lang="en-US" sz="2400" dirty="0">
              <a:solidFill>
                <a:srgbClr val="4059A7"/>
              </a:solidFill>
              <a:latin typeface="Nexa Light" panose="02000000000000000000" pitchFamily="2" charset="0"/>
            </a:endParaRPr>
          </a:p>
          <a:p>
            <a:endParaRPr lang="en-US" dirty="0"/>
          </a:p>
        </p:txBody>
      </p:sp>
    </p:spTree>
    <p:extLst>
      <p:ext uri="{BB962C8B-B14F-4D97-AF65-F5344CB8AC3E}">
        <p14:creationId xmlns:p14="http://schemas.microsoft.com/office/powerpoint/2010/main" val="20979320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4059A7"/>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F02FC42-A559-804A-AE64-5EB6CEF7AAF1}"/>
              </a:ext>
            </a:extLst>
          </p:cNvPr>
          <p:cNvSpPr/>
          <p:nvPr/>
        </p:nvSpPr>
        <p:spPr>
          <a:xfrm>
            <a:off x="464903" y="2286177"/>
            <a:ext cx="3426377" cy="3088463"/>
          </a:xfrm>
          <a:prstGeom prst="rect">
            <a:avLst/>
          </a:prstGeom>
          <a:solidFill>
            <a:srgbClr val="63C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0227E23-3E45-9243-ABCA-BF6A1C185030}"/>
              </a:ext>
            </a:extLst>
          </p:cNvPr>
          <p:cNvSpPr txBox="1">
            <a:spLocks/>
          </p:cNvSpPr>
          <p:nvPr/>
        </p:nvSpPr>
        <p:spPr>
          <a:xfrm>
            <a:off x="454743" y="414286"/>
            <a:ext cx="8536858"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chemeClr val="bg1"/>
                </a:solidFill>
                <a:latin typeface="Nexa Bold" panose="02000000000000000000" pitchFamily="2" charset="0"/>
              </a:rPr>
              <a:t>Priority areas for financial support—how can we spend better?</a:t>
            </a:r>
          </a:p>
        </p:txBody>
      </p:sp>
      <p:sp>
        <p:nvSpPr>
          <p:cNvPr id="3" name="TextBox 2">
            <a:extLst>
              <a:ext uri="{FF2B5EF4-FFF2-40B4-BE49-F238E27FC236}">
                <a16:creationId xmlns:a16="http://schemas.microsoft.com/office/drawing/2014/main" id="{9E11B6D5-02DC-AB44-A0FD-6CAB6E76B1CE}"/>
              </a:ext>
            </a:extLst>
          </p:cNvPr>
          <p:cNvSpPr txBox="1"/>
          <p:nvPr/>
        </p:nvSpPr>
        <p:spPr>
          <a:xfrm>
            <a:off x="2056705" y="1739849"/>
            <a:ext cx="8078590" cy="276999"/>
          </a:xfrm>
          <a:prstGeom prst="rect">
            <a:avLst/>
          </a:prstGeom>
          <a:noFill/>
        </p:spPr>
        <p:txBody>
          <a:bodyPr wrap="square" rtlCol="0">
            <a:spAutoFit/>
          </a:bodyPr>
          <a:lstStyle/>
          <a:p>
            <a:pPr algn="ctr"/>
            <a:r>
              <a:rPr lang="en-US" sz="1200" b="1" spc="600" dirty="0">
                <a:solidFill>
                  <a:schemeClr val="bg1"/>
                </a:solidFill>
                <a:latin typeface="Nexa Bold" panose="02000000000000000000" pitchFamily="2" charset="0"/>
              </a:rPr>
              <a:t>FULL INFRASTRUCTURE COSTS</a:t>
            </a:r>
          </a:p>
        </p:txBody>
      </p:sp>
      <p:cxnSp>
        <p:nvCxnSpPr>
          <p:cNvPr id="5" name="Straight Connector 4">
            <a:extLst>
              <a:ext uri="{FF2B5EF4-FFF2-40B4-BE49-F238E27FC236}">
                <a16:creationId xmlns:a16="http://schemas.microsoft.com/office/drawing/2014/main" id="{D1C45678-512F-F647-9122-AC6D970E246A}"/>
              </a:ext>
            </a:extLst>
          </p:cNvPr>
          <p:cNvCxnSpPr/>
          <p:nvPr/>
        </p:nvCxnSpPr>
        <p:spPr>
          <a:xfrm>
            <a:off x="464903" y="2027008"/>
            <a:ext cx="11239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1473B77-3392-B342-9E2C-F0FF05E8F244}"/>
              </a:ext>
            </a:extLst>
          </p:cNvPr>
          <p:cNvCxnSpPr/>
          <p:nvPr/>
        </p:nvCxnSpPr>
        <p:spPr>
          <a:xfrm>
            <a:off x="464903" y="5633808"/>
            <a:ext cx="11239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45C0576F-6F43-2C44-9D64-7988D3E79A5E}"/>
              </a:ext>
            </a:extLst>
          </p:cNvPr>
          <p:cNvSpPr txBox="1"/>
          <p:nvPr/>
        </p:nvSpPr>
        <p:spPr>
          <a:xfrm>
            <a:off x="485223" y="2448737"/>
            <a:ext cx="3389055" cy="461665"/>
          </a:xfrm>
          <a:prstGeom prst="rect">
            <a:avLst/>
          </a:prstGeom>
          <a:noFill/>
        </p:spPr>
        <p:txBody>
          <a:bodyPr wrap="square" rtlCol="0">
            <a:spAutoFit/>
          </a:bodyPr>
          <a:lstStyle/>
          <a:p>
            <a:pPr algn="ctr"/>
            <a:r>
              <a:rPr lang="en-US" sz="1200" b="1" spc="300" dirty="0">
                <a:solidFill>
                  <a:srgbClr val="4059A7"/>
                </a:solidFill>
                <a:latin typeface="Nexa Bold" panose="02000000000000000000" pitchFamily="2" charset="0"/>
              </a:rPr>
              <a:t>COST TO REGULATORS</a:t>
            </a:r>
          </a:p>
          <a:p>
            <a:pPr algn="ctr"/>
            <a:r>
              <a:rPr lang="en-US" sz="1200" b="1" spc="300" dirty="0">
                <a:solidFill>
                  <a:srgbClr val="4059A7"/>
                </a:solidFill>
                <a:latin typeface="Nexa Bold" panose="02000000000000000000" pitchFamily="2" charset="0"/>
              </a:rPr>
              <a:t>AND GOVERNMENT</a:t>
            </a:r>
          </a:p>
        </p:txBody>
      </p:sp>
      <p:sp>
        <p:nvSpPr>
          <p:cNvPr id="10" name="Rectangle 9">
            <a:extLst>
              <a:ext uri="{FF2B5EF4-FFF2-40B4-BE49-F238E27FC236}">
                <a16:creationId xmlns:a16="http://schemas.microsoft.com/office/drawing/2014/main" id="{EE46483C-C576-6949-821C-0EBA3BBF0E09}"/>
              </a:ext>
            </a:extLst>
          </p:cNvPr>
          <p:cNvSpPr/>
          <p:nvPr/>
        </p:nvSpPr>
        <p:spPr>
          <a:xfrm>
            <a:off x="701040" y="3048000"/>
            <a:ext cx="2946400" cy="96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F74FF4C-17DC-7E4E-968F-80B050C4EE08}"/>
              </a:ext>
            </a:extLst>
          </p:cNvPr>
          <p:cNvSpPr/>
          <p:nvPr/>
        </p:nvSpPr>
        <p:spPr>
          <a:xfrm>
            <a:off x="701040" y="4191088"/>
            <a:ext cx="2946400" cy="96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B647078-64CE-C242-88E4-A8ED79192E62}"/>
              </a:ext>
            </a:extLst>
          </p:cNvPr>
          <p:cNvSpPr/>
          <p:nvPr/>
        </p:nvSpPr>
        <p:spPr>
          <a:xfrm>
            <a:off x="4274903" y="2276016"/>
            <a:ext cx="7429417" cy="3088463"/>
          </a:xfrm>
          <a:prstGeom prst="rect">
            <a:avLst/>
          </a:prstGeom>
          <a:solidFill>
            <a:srgbClr val="63C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B7A16BF5-8A69-A249-85D4-1558B011EF59}"/>
              </a:ext>
            </a:extLst>
          </p:cNvPr>
          <p:cNvSpPr txBox="1"/>
          <p:nvPr/>
        </p:nvSpPr>
        <p:spPr>
          <a:xfrm>
            <a:off x="4274903" y="2448737"/>
            <a:ext cx="7429417" cy="461665"/>
          </a:xfrm>
          <a:prstGeom prst="rect">
            <a:avLst/>
          </a:prstGeom>
          <a:noFill/>
        </p:spPr>
        <p:txBody>
          <a:bodyPr wrap="square" rtlCol="0">
            <a:spAutoFit/>
          </a:bodyPr>
          <a:lstStyle/>
          <a:p>
            <a:pPr algn="ctr"/>
            <a:r>
              <a:rPr lang="en-US" sz="1200" b="1" spc="300" dirty="0">
                <a:solidFill>
                  <a:srgbClr val="4059A7"/>
                </a:solidFill>
                <a:latin typeface="Nexa Bold" panose="02000000000000000000" pitchFamily="2" charset="0"/>
              </a:rPr>
              <a:t>LIFECYCLE COST TO (PUBLIC OR PRIVATE) </a:t>
            </a:r>
          </a:p>
          <a:p>
            <a:pPr algn="ctr"/>
            <a:r>
              <a:rPr lang="en-US" sz="1200" b="1" spc="300" dirty="0">
                <a:solidFill>
                  <a:srgbClr val="4059A7"/>
                </a:solidFill>
                <a:latin typeface="Nexa Bold" panose="02000000000000000000" pitchFamily="2" charset="0"/>
              </a:rPr>
              <a:t>INFRASTRUCTURE SERVICE PROVIDERS</a:t>
            </a:r>
          </a:p>
        </p:txBody>
      </p:sp>
      <p:sp>
        <p:nvSpPr>
          <p:cNvPr id="16" name="Rectangle 15">
            <a:extLst>
              <a:ext uri="{FF2B5EF4-FFF2-40B4-BE49-F238E27FC236}">
                <a16:creationId xmlns:a16="http://schemas.microsoft.com/office/drawing/2014/main" id="{729C6E2E-9D12-0F45-8D4D-FCB37B42B0DA}"/>
              </a:ext>
            </a:extLst>
          </p:cNvPr>
          <p:cNvSpPr/>
          <p:nvPr/>
        </p:nvSpPr>
        <p:spPr>
          <a:xfrm>
            <a:off x="4531360" y="3048000"/>
            <a:ext cx="2159166" cy="21082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DD51FFF-4012-1E4F-93E9-7C0FD0D59CFD}"/>
              </a:ext>
            </a:extLst>
          </p:cNvPr>
          <p:cNvSpPr/>
          <p:nvPr/>
        </p:nvSpPr>
        <p:spPr>
          <a:xfrm>
            <a:off x="6918628" y="3048000"/>
            <a:ext cx="2159166" cy="21082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A283656-754F-AF48-ACA2-70811728DFE9}"/>
              </a:ext>
            </a:extLst>
          </p:cNvPr>
          <p:cNvSpPr/>
          <p:nvPr/>
        </p:nvSpPr>
        <p:spPr>
          <a:xfrm>
            <a:off x="9305896" y="3048088"/>
            <a:ext cx="2159166" cy="21082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4EE38D1E-D58A-AF41-8FBF-8A89D3C95A9F}"/>
              </a:ext>
            </a:extLst>
          </p:cNvPr>
          <p:cNvSpPr txBox="1"/>
          <p:nvPr/>
        </p:nvSpPr>
        <p:spPr>
          <a:xfrm>
            <a:off x="4520204" y="3815168"/>
            <a:ext cx="2159166" cy="584775"/>
          </a:xfrm>
          <a:prstGeom prst="rect">
            <a:avLst/>
          </a:prstGeom>
          <a:noFill/>
        </p:spPr>
        <p:txBody>
          <a:bodyPr wrap="square" rtlCol="0">
            <a:spAutoFit/>
          </a:bodyPr>
          <a:lstStyle/>
          <a:p>
            <a:pPr algn="ctr"/>
            <a:r>
              <a:rPr lang="en-US" sz="1600" dirty="0">
                <a:solidFill>
                  <a:srgbClr val="4059A7"/>
                </a:solidFill>
                <a:latin typeface="Arial" panose="020B0604020202020204" pitchFamily="34" charset="0"/>
                <a:cs typeface="Arial" panose="020B0604020202020204" pitchFamily="34" charset="0"/>
              </a:rPr>
              <a:t>Project design</a:t>
            </a:r>
            <a:br>
              <a:rPr lang="en-US" sz="1600" dirty="0">
                <a:solidFill>
                  <a:srgbClr val="4059A7"/>
                </a:solidFill>
                <a:latin typeface="Arial" panose="020B0604020202020204" pitchFamily="34" charset="0"/>
                <a:cs typeface="Arial" panose="020B0604020202020204" pitchFamily="34" charset="0"/>
              </a:rPr>
            </a:br>
            <a:r>
              <a:rPr lang="en-US" sz="1600" dirty="0">
                <a:solidFill>
                  <a:srgbClr val="4059A7"/>
                </a:solidFill>
                <a:latin typeface="Arial" panose="020B0604020202020204" pitchFamily="34" charset="0"/>
                <a:cs typeface="Arial" panose="020B0604020202020204" pitchFamily="34" charset="0"/>
              </a:rPr>
              <a:t>and preparation</a:t>
            </a:r>
          </a:p>
        </p:txBody>
      </p:sp>
      <p:sp>
        <p:nvSpPr>
          <p:cNvPr id="20" name="TextBox 19">
            <a:extLst>
              <a:ext uri="{FF2B5EF4-FFF2-40B4-BE49-F238E27FC236}">
                <a16:creationId xmlns:a16="http://schemas.microsoft.com/office/drawing/2014/main" id="{10EB210A-1207-6248-875F-C88A74DDF1AE}"/>
              </a:ext>
            </a:extLst>
          </p:cNvPr>
          <p:cNvSpPr txBox="1"/>
          <p:nvPr/>
        </p:nvSpPr>
        <p:spPr>
          <a:xfrm>
            <a:off x="6923875" y="3815168"/>
            <a:ext cx="2159166" cy="584775"/>
          </a:xfrm>
          <a:prstGeom prst="rect">
            <a:avLst/>
          </a:prstGeom>
          <a:noFill/>
        </p:spPr>
        <p:txBody>
          <a:bodyPr wrap="square" rtlCol="0">
            <a:spAutoFit/>
          </a:bodyPr>
          <a:lstStyle/>
          <a:p>
            <a:pPr algn="ctr"/>
            <a:r>
              <a:rPr lang="en-US" sz="1600" dirty="0">
                <a:solidFill>
                  <a:srgbClr val="4059A7"/>
                </a:solidFill>
                <a:latin typeface="Arial" panose="020B0604020202020204" pitchFamily="34" charset="0"/>
                <a:cs typeface="Arial" panose="020B0604020202020204" pitchFamily="34" charset="0"/>
              </a:rPr>
              <a:t>Upfront </a:t>
            </a:r>
            <a:br>
              <a:rPr lang="en-US" sz="1600" dirty="0">
                <a:solidFill>
                  <a:srgbClr val="4059A7"/>
                </a:solidFill>
                <a:latin typeface="Arial" panose="020B0604020202020204" pitchFamily="34" charset="0"/>
                <a:cs typeface="Arial" panose="020B0604020202020204" pitchFamily="34" charset="0"/>
              </a:rPr>
            </a:br>
            <a:r>
              <a:rPr lang="en-US" sz="1600" dirty="0">
                <a:solidFill>
                  <a:srgbClr val="4059A7"/>
                </a:solidFill>
                <a:latin typeface="Arial" panose="020B0604020202020204" pitchFamily="34" charset="0"/>
                <a:cs typeface="Arial" panose="020B0604020202020204" pitchFamily="34" charset="0"/>
              </a:rPr>
              <a:t>investment cost</a:t>
            </a:r>
          </a:p>
        </p:txBody>
      </p:sp>
      <p:sp>
        <p:nvSpPr>
          <p:cNvPr id="21" name="TextBox 20">
            <a:extLst>
              <a:ext uri="{FF2B5EF4-FFF2-40B4-BE49-F238E27FC236}">
                <a16:creationId xmlns:a16="http://schemas.microsoft.com/office/drawing/2014/main" id="{D470F0BB-D192-7E49-A1D5-28BD593DA82A}"/>
              </a:ext>
            </a:extLst>
          </p:cNvPr>
          <p:cNvSpPr txBox="1"/>
          <p:nvPr/>
        </p:nvSpPr>
        <p:spPr>
          <a:xfrm>
            <a:off x="9304900" y="3483372"/>
            <a:ext cx="2159166" cy="1323439"/>
          </a:xfrm>
          <a:prstGeom prst="rect">
            <a:avLst/>
          </a:prstGeom>
          <a:noFill/>
        </p:spPr>
        <p:txBody>
          <a:bodyPr wrap="square" rtlCol="0">
            <a:spAutoFit/>
          </a:bodyPr>
          <a:lstStyle/>
          <a:p>
            <a:pPr algn="ctr"/>
            <a:r>
              <a:rPr lang="en-US" sz="1600" dirty="0">
                <a:solidFill>
                  <a:srgbClr val="4059A7"/>
                </a:solidFill>
                <a:latin typeface="Arial" panose="020B0604020202020204" pitchFamily="34" charset="0"/>
                <a:cs typeface="Arial" panose="020B0604020202020204" pitchFamily="34" charset="0"/>
              </a:rPr>
              <a:t>Operational costs</a:t>
            </a:r>
          </a:p>
          <a:p>
            <a:pPr algn="ctr"/>
            <a:endParaRPr lang="en-US" sz="1600" dirty="0">
              <a:solidFill>
                <a:srgbClr val="4059A7"/>
              </a:solidFill>
              <a:latin typeface="Arial" panose="020B0604020202020204" pitchFamily="34" charset="0"/>
              <a:cs typeface="Arial" panose="020B0604020202020204" pitchFamily="34" charset="0"/>
            </a:endParaRPr>
          </a:p>
          <a:p>
            <a:pPr algn="ctr"/>
            <a:r>
              <a:rPr lang="en-US" sz="1600" dirty="0">
                <a:solidFill>
                  <a:srgbClr val="4059A7"/>
                </a:solidFill>
                <a:latin typeface="Arial" panose="020B0604020202020204" pitchFamily="34" charset="0"/>
                <a:cs typeface="Arial" panose="020B0604020202020204" pitchFamily="34" charset="0"/>
              </a:rPr>
              <a:t>Maintenance and repair costs (and decommissioning)</a:t>
            </a:r>
          </a:p>
        </p:txBody>
      </p:sp>
      <p:sp>
        <p:nvSpPr>
          <p:cNvPr id="22" name="TextBox 21">
            <a:extLst>
              <a:ext uri="{FF2B5EF4-FFF2-40B4-BE49-F238E27FC236}">
                <a16:creationId xmlns:a16="http://schemas.microsoft.com/office/drawing/2014/main" id="{8BAF74C4-9E3D-BA4D-B8FC-96E69F5A18DF}"/>
              </a:ext>
            </a:extLst>
          </p:cNvPr>
          <p:cNvSpPr txBox="1"/>
          <p:nvPr/>
        </p:nvSpPr>
        <p:spPr>
          <a:xfrm>
            <a:off x="689884" y="3128740"/>
            <a:ext cx="2946400" cy="830997"/>
          </a:xfrm>
          <a:prstGeom prst="rect">
            <a:avLst/>
          </a:prstGeom>
          <a:noFill/>
        </p:spPr>
        <p:txBody>
          <a:bodyPr wrap="square" rtlCol="0">
            <a:spAutoFit/>
          </a:bodyPr>
          <a:lstStyle/>
          <a:p>
            <a:pPr algn="ctr"/>
            <a:r>
              <a:rPr lang="en-US" sz="1600" dirty="0">
                <a:solidFill>
                  <a:srgbClr val="4059A7"/>
                </a:solidFill>
                <a:latin typeface="Arial" panose="020B0604020202020204" pitchFamily="34" charset="0"/>
                <a:cs typeface="Arial" panose="020B0604020202020204" pitchFamily="34" charset="0"/>
              </a:rPr>
              <a:t>Master planning, </a:t>
            </a:r>
            <a:br>
              <a:rPr lang="en-US" sz="1600" dirty="0">
                <a:solidFill>
                  <a:srgbClr val="4059A7"/>
                </a:solidFill>
                <a:latin typeface="Arial" panose="020B0604020202020204" pitchFamily="34" charset="0"/>
                <a:cs typeface="Arial" panose="020B0604020202020204" pitchFamily="34" charset="0"/>
              </a:rPr>
            </a:br>
            <a:r>
              <a:rPr lang="en-US" sz="1600" dirty="0">
                <a:solidFill>
                  <a:srgbClr val="4059A7"/>
                </a:solidFill>
                <a:latin typeface="Arial" panose="020B0604020202020204" pitchFamily="34" charset="0"/>
                <a:cs typeface="Arial" panose="020B0604020202020204" pitchFamily="34" charset="0"/>
              </a:rPr>
              <a:t>regulation design, </a:t>
            </a:r>
            <a:br>
              <a:rPr lang="en-US" sz="1600" dirty="0">
                <a:solidFill>
                  <a:srgbClr val="4059A7"/>
                </a:solidFill>
                <a:latin typeface="Arial" panose="020B0604020202020204" pitchFamily="34" charset="0"/>
                <a:cs typeface="Arial" panose="020B0604020202020204" pitchFamily="34" charset="0"/>
              </a:rPr>
            </a:br>
            <a:r>
              <a:rPr lang="en-US" sz="1600" dirty="0">
                <a:solidFill>
                  <a:srgbClr val="4059A7"/>
                </a:solidFill>
                <a:latin typeface="Arial" panose="020B0604020202020204" pitchFamily="34" charset="0"/>
                <a:cs typeface="Arial" panose="020B0604020202020204" pitchFamily="34" charset="0"/>
              </a:rPr>
              <a:t>and enforcement</a:t>
            </a:r>
          </a:p>
        </p:txBody>
      </p:sp>
      <p:sp>
        <p:nvSpPr>
          <p:cNvPr id="23" name="TextBox 22">
            <a:extLst>
              <a:ext uri="{FF2B5EF4-FFF2-40B4-BE49-F238E27FC236}">
                <a16:creationId xmlns:a16="http://schemas.microsoft.com/office/drawing/2014/main" id="{DCBFFFBE-438C-1249-AD71-17243A40CF55}"/>
              </a:ext>
            </a:extLst>
          </p:cNvPr>
          <p:cNvSpPr txBox="1"/>
          <p:nvPr/>
        </p:nvSpPr>
        <p:spPr>
          <a:xfrm>
            <a:off x="701039" y="4264331"/>
            <a:ext cx="2946400" cy="830997"/>
          </a:xfrm>
          <a:prstGeom prst="rect">
            <a:avLst/>
          </a:prstGeom>
          <a:noFill/>
        </p:spPr>
        <p:txBody>
          <a:bodyPr wrap="square" rtlCol="0">
            <a:spAutoFit/>
          </a:bodyPr>
          <a:lstStyle/>
          <a:p>
            <a:pPr algn="ctr"/>
            <a:r>
              <a:rPr lang="en-US" sz="1600" dirty="0">
                <a:solidFill>
                  <a:srgbClr val="4059A7"/>
                </a:solidFill>
                <a:latin typeface="Arial" panose="020B0604020202020204" pitchFamily="34" charset="0"/>
                <a:cs typeface="Arial" panose="020B0604020202020204" pitchFamily="34" charset="0"/>
              </a:rPr>
              <a:t>Data and model </a:t>
            </a:r>
            <a:br>
              <a:rPr lang="en-US" sz="1600" dirty="0">
                <a:solidFill>
                  <a:srgbClr val="4059A7"/>
                </a:solidFill>
                <a:latin typeface="Arial" panose="020B0604020202020204" pitchFamily="34" charset="0"/>
                <a:cs typeface="Arial" panose="020B0604020202020204" pitchFamily="34" charset="0"/>
              </a:rPr>
            </a:br>
            <a:r>
              <a:rPr lang="en-US" sz="1600" dirty="0">
                <a:solidFill>
                  <a:srgbClr val="4059A7"/>
                </a:solidFill>
                <a:latin typeface="Arial" panose="020B0604020202020204" pitchFamily="34" charset="0"/>
                <a:cs typeface="Arial" panose="020B0604020202020204" pitchFamily="34" charset="0"/>
              </a:rPr>
              <a:t>development, research, training, education</a:t>
            </a:r>
          </a:p>
        </p:txBody>
      </p:sp>
    </p:spTree>
    <p:extLst>
      <p:ext uri="{BB962C8B-B14F-4D97-AF65-F5344CB8AC3E}">
        <p14:creationId xmlns:p14="http://schemas.microsoft.com/office/powerpoint/2010/main" val="6550974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4059A7"/>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F02FC42-A559-804A-AE64-5EB6CEF7AAF1}"/>
              </a:ext>
            </a:extLst>
          </p:cNvPr>
          <p:cNvSpPr/>
          <p:nvPr/>
        </p:nvSpPr>
        <p:spPr>
          <a:xfrm>
            <a:off x="464903" y="2286177"/>
            <a:ext cx="3426377" cy="3088463"/>
          </a:xfrm>
          <a:prstGeom prst="rect">
            <a:avLst/>
          </a:prstGeom>
          <a:solidFill>
            <a:srgbClr val="63C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0227E23-3E45-9243-ABCA-BF6A1C185030}"/>
              </a:ext>
            </a:extLst>
          </p:cNvPr>
          <p:cNvSpPr txBox="1">
            <a:spLocks/>
          </p:cNvSpPr>
          <p:nvPr/>
        </p:nvSpPr>
        <p:spPr>
          <a:xfrm>
            <a:off x="454743" y="414286"/>
            <a:ext cx="8536858"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chemeClr val="bg1"/>
                </a:solidFill>
                <a:latin typeface="Nexa Bold" panose="02000000000000000000" pitchFamily="2" charset="0"/>
              </a:rPr>
              <a:t>Priority areas for financial support—how can we spend better?</a:t>
            </a:r>
          </a:p>
        </p:txBody>
      </p:sp>
      <p:sp>
        <p:nvSpPr>
          <p:cNvPr id="3" name="TextBox 2">
            <a:extLst>
              <a:ext uri="{FF2B5EF4-FFF2-40B4-BE49-F238E27FC236}">
                <a16:creationId xmlns:a16="http://schemas.microsoft.com/office/drawing/2014/main" id="{9E11B6D5-02DC-AB44-A0FD-6CAB6E76B1CE}"/>
              </a:ext>
            </a:extLst>
          </p:cNvPr>
          <p:cNvSpPr txBox="1"/>
          <p:nvPr/>
        </p:nvSpPr>
        <p:spPr>
          <a:xfrm>
            <a:off x="2056705" y="1739849"/>
            <a:ext cx="8078590" cy="276999"/>
          </a:xfrm>
          <a:prstGeom prst="rect">
            <a:avLst/>
          </a:prstGeom>
          <a:noFill/>
        </p:spPr>
        <p:txBody>
          <a:bodyPr wrap="square" rtlCol="0">
            <a:spAutoFit/>
          </a:bodyPr>
          <a:lstStyle/>
          <a:p>
            <a:pPr algn="ctr"/>
            <a:r>
              <a:rPr lang="en-US" sz="1200" b="1" spc="600" dirty="0">
                <a:solidFill>
                  <a:schemeClr val="bg1"/>
                </a:solidFill>
                <a:latin typeface="Nexa Bold" panose="02000000000000000000" pitchFamily="2" charset="0"/>
              </a:rPr>
              <a:t>FULL INFRASTRUCTURE COSTS</a:t>
            </a:r>
          </a:p>
        </p:txBody>
      </p:sp>
      <p:cxnSp>
        <p:nvCxnSpPr>
          <p:cNvPr id="5" name="Straight Connector 4">
            <a:extLst>
              <a:ext uri="{FF2B5EF4-FFF2-40B4-BE49-F238E27FC236}">
                <a16:creationId xmlns:a16="http://schemas.microsoft.com/office/drawing/2014/main" id="{D1C45678-512F-F647-9122-AC6D970E246A}"/>
              </a:ext>
            </a:extLst>
          </p:cNvPr>
          <p:cNvCxnSpPr/>
          <p:nvPr/>
        </p:nvCxnSpPr>
        <p:spPr>
          <a:xfrm>
            <a:off x="464903" y="2027008"/>
            <a:ext cx="11239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1473B77-3392-B342-9E2C-F0FF05E8F244}"/>
              </a:ext>
            </a:extLst>
          </p:cNvPr>
          <p:cNvCxnSpPr/>
          <p:nvPr/>
        </p:nvCxnSpPr>
        <p:spPr>
          <a:xfrm>
            <a:off x="464903" y="5633808"/>
            <a:ext cx="11239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45C0576F-6F43-2C44-9D64-7988D3E79A5E}"/>
              </a:ext>
            </a:extLst>
          </p:cNvPr>
          <p:cNvSpPr txBox="1"/>
          <p:nvPr/>
        </p:nvSpPr>
        <p:spPr>
          <a:xfrm>
            <a:off x="485223" y="2448737"/>
            <a:ext cx="3389055" cy="461665"/>
          </a:xfrm>
          <a:prstGeom prst="rect">
            <a:avLst/>
          </a:prstGeom>
          <a:noFill/>
        </p:spPr>
        <p:txBody>
          <a:bodyPr wrap="square" rtlCol="0">
            <a:spAutoFit/>
          </a:bodyPr>
          <a:lstStyle/>
          <a:p>
            <a:pPr algn="ctr"/>
            <a:r>
              <a:rPr lang="en-US" sz="1200" b="1" spc="300" dirty="0">
                <a:solidFill>
                  <a:srgbClr val="4059A7"/>
                </a:solidFill>
                <a:latin typeface="Nexa Bold" panose="02000000000000000000" pitchFamily="2" charset="0"/>
              </a:rPr>
              <a:t>COST TO REGULATORS</a:t>
            </a:r>
          </a:p>
          <a:p>
            <a:pPr algn="ctr"/>
            <a:r>
              <a:rPr lang="en-US" sz="1200" b="1" spc="300" dirty="0">
                <a:solidFill>
                  <a:srgbClr val="4059A7"/>
                </a:solidFill>
                <a:latin typeface="Nexa Bold" panose="02000000000000000000" pitchFamily="2" charset="0"/>
              </a:rPr>
              <a:t>AND GOVERNMENT</a:t>
            </a:r>
          </a:p>
        </p:txBody>
      </p:sp>
      <p:sp>
        <p:nvSpPr>
          <p:cNvPr id="10" name="Rectangle 9">
            <a:extLst>
              <a:ext uri="{FF2B5EF4-FFF2-40B4-BE49-F238E27FC236}">
                <a16:creationId xmlns:a16="http://schemas.microsoft.com/office/drawing/2014/main" id="{EE46483C-C576-6949-821C-0EBA3BBF0E09}"/>
              </a:ext>
            </a:extLst>
          </p:cNvPr>
          <p:cNvSpPr/>
          <p:nvPr/>
        </p:nvSpPr>
        <p:spPr>
          <a:xfrm>
            <a:off x="701040" y="3048000"/>
            <a:ext cx="2946400" cy="96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F74FF4C-17DC-7E4E-968F-80B050C4EE08}"/>
              </a:ext>
            </a:extLst>
          </p:cNvPr>
          <p:cNvSpPr/>
          <p:nvPr/>
        </p:nvSpPr>
        <p:spPr>
          <a:xfrm>
            <a:off x="701040" y="4191088"/>
            <a:ext cx="2946400" cy="96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A0675B9-4A5D-2D45-A5FE-35CFBC217CF6}"/>
              </a:ext>
            </a:extLst>
          </p:cNvPr>
          <p:cNvSpPr txBox="1"/>
          <p:nvPr/>
        </p:nvSpPr>
        <p:spPr>
          <a:xfrm>
            <a:off x="689884" y="3128740"/>
            <a:ext cx="2946400" cy="830997"/>
          </a:xfrm>
          <a:prstGeom prst="rect">
            <a:avLst/>
          </a:prstGeom>
          <a:noFill/>
        </p:spPr>
        <p:txBody>
          <a:bodyPr wrap="square" rtlCol="0">
            <a:spAutoFit/>
          </a:bodyPr>
          <a:lstStyle/>
          <a:p>
            <a:pPr algn="ctr"/>
            <a:r>
              <a:rPr lang="en-US" sz="1600" b="1" dirty="0">
                <a:solidFill>
                  <a:srgbClr val="DA1E4D"/>
                </a:solidFill>
                <a:latin typeface="Arial" panose="020B0604020202020204" pitchFamily="34" charset="0"/>
                <a:cs typeface="Arial" panose="020B0604020202020204" pitchFamily="34" charset="0"/>
              </a:rPr>
              <a:t>Master planning, </a:t>
            </a:r>
            <a:br>
              <a:rPr lang="en-US" sz="1600" b="1" dirty="0">
                <a:solidFill>
                  <a:srgbClr val="DA1E4D"/>
                </a:solidFill>
                <a:latin typeface="Arial" panose="020B0604020202020204" pitchFamily="34" charset="0"/>
                <a:cs typeface="Arial" panose="020B0604020202020204" pitchFamily="34" charset="0"/>
              </a:rPr>
            </a:br>
            <a:r>
              <a:rPr lang="en-US" sz="1600" b="1" dirty="0">
                <a:solidFill>
                  <a:srgbClr val="DA1E4D"/>
                </a:solidFill>
                <a:latin typeface="Arial" panose="020B0604020202020204" pitchFamily="34" charset="0"/>
                <a:cs typeface="Arial" panose="020B0604020202020204" pitchFamily="34" charset="0"/>
              </a:rPr>
              <a:t>regulation design, </a:t>
            </a:r>
            <a:br>
              <a:rPr lang="en-US" sz="1600" b="1" dirty="0">
                <a:solidFill>
                  <a:srgbClr val="DA1E4D"/>
                </a:solidFill>
                <a:latin typeface="Arial" panose="020B0604020202020204" pitchFamily="34" charset="0"/>
                <a:cs typeface="Arial" panose="020B0604020202020204" pitchFamily="34" charset="0"/>
              </a:rPr>
            </a:br>
            <a:r>
              <a:rPr lang="en-US" sz="1600" b="1" dirty="0">
                <a:solidFill>
                  <a:srgbClr val="DA1E4D"/>
                </a:solidFill>
                <a:latin typeface="Arial" panose="020B0604020202020204" pitchFamily="34" charset="0"/>
                <a:cs typeface="Arial" panose="020B0604020202020204" pitchFamily="34" charset="0"/>
              </a:rPr>
              <a:t>and enforcement</a:t>
            </a:r>
          </a:p>
        </p:txBody>
      </p:sp>
      <p:sp>
        <p:nvSpPr>
          <p:cNvPr id="13" name="TextBox 12">
            <a:extLst>
              <a:ext uri="{FF2B5EF4-FFF2-40B4-BE49-F238E27FC236}">
                <a16:creationId xmlns:a16="http://schemas.microsoft.com/office/drawing/2014/main" id="{F2F85B03-6998-4B45-BB73-3EB604626289}"/>
              </a:ext>
            </a:extLst>
          </p:cNvPr>
          <p:cNvSpPr txBox="1"/>
          <p:nvPr/>
        </p:nvSpPr>
        <p:spPr>
          <a:xfrm>
            <a:off x="701039" y="4264331"/>
            <a:ext cx="2946400" cy="830997"/>
          </a:xfrm>
          <a:prstGeom prst="rect">
            <a:avLst/>
          </a:prstGeom>
          <a:noFill/>
        </p:spPr>
        <p:txBody>
          <a:bodyPr wrap="square" rtlCol="0">
            <a:spAutoFit/>
          </a:bodyPr>
          <a:lstStyle/>
          <a:p>
            <a:pPr algn="ctr"/>
            <a:r>
              <a:rPr lang="en-US" sz="1600" b="1" dirty="0">
                <a:solidFill>
                  <a:srgbClr val="DA1E4D"/>
                </a:solidFill>
                <a:latin typeface="Arial" panose="020B0604020202020204" pitchFamily="34" charset="0"/>
                <a:cs typeface="Arial" panose="020B0604020202020204" pitchFamily="34" charset="0"/>
              </a:rPr>
              <a:t>Data and model </a:t>
            </a:r>
            <a:br>
              <a:rPr lang="en-US" sz="1600" b="1" dirty="0">
                <a:solidFill>
                  <a:srgbClr val="DA1E4D"/>
                </a:solidFill>
                <a:latin typeface="Arial" panose="020B0604020202020204" pitchFamily="34" charset="0"/>
                <a:cs typeface="Arial" panose="020B0604020202020204" pitchFamily="34" charset="0"/>
              </a:rPr>
            </a:br>
            <a:r>
              <a:rPr lang="en-US" sz="1600" b="1" dirty="0">
                <a:solidFill>
                  <a:srgbClr val="DA1E4D"/>
                </a:solidFill>
                <a:latin typeface="Arial" panose="020B0604020202020204" pitchFamily="34" charset="0"/>
                <a:cs typeface="Arial" panose="020B0604020202020204" pitchFamily="34" charset="0"/>
              </a:rPr>
              <a:t>development, research, training, education</a:t>
            </a:r>
          </a:p>
        </p:txBody>
      </p:sp>
      <p:sp>
        <p:nvSpPr>
          <p:cNvPr id="14" name="Rectangle 13">
            <a:extLst>
              <a:ext uri="{FF2B5EF4-FFF2-40B4-BE49-F238E27FC236}">
                <a16:creationId xmlns:a16="http://schemas.microsoft.com/office/drawing/2014/main" id="{7B647078-64CE-C242-88E4-A8ED79192E62}"/>
              </a:ext>
            </a:extLst>
          </p:cNvPr>
          <p:cNvSpPr/>
          <p:nvPr/>
        </p:nvSpPr>
        <p:spPr>
          <a:xfrm>
            <a:off x="4274903" y="2276016"/>
            <a:ext cx="7429417" cy="3088463"/>
          </a:xfrm>
          <a:prstGeom prst="rect">
            <a:avLst/>
          </a:prstGeom>
          <a:solidFill>
            <a:srgbClr val="63C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B7A16BF5-8A69-A249-85D4-1558B011EF59}"/>
              </a:ext>
            </a:extLst>
          </p:cNvPr>
          <p:cNvSpPr txBox="1"/>
          <p:nvPr/>
        </p:nvSpPr>
        <p:spPr>
          <a:xfrm>
            <a:off x="4274903" y="2448737"/>
            <a:ext cx="7429417" cy="461665"/>
          </a:xfrm>
          <a:prstGeom prst="rect">
            <a:avLst/>
          </a:prstGeom>
          <a:noFill/>
        </p:spPr>
        <p:txBody>
          <a:bodyPr wrap="square" rtlCol="0">
            <a:spAutoFit/>
          </a:bodyPr>
          <a:lstStyle/>
          <a:p>
            <a:pPr algn="ctr"/>
            <a:r>
              <a:rPr lang="en-US" sz="1200" b="1" spc="300" dirty="0">
                <a:solidFill>
                  <a:srgbClr val="4059A7"/>
                </a:solidFill>
                <a:latin typeface="Nexa Bold" panose="02000000000000000000" pitchFamily="2" charset="0"/>
              </a:rPr>
              <a:t>LIFECYCLE COST TO (PUBLIC OR PRIVATE) </a:t>
            </a:r>
          </a:p>
          <a:p>
            <a:pPr algn="ctr"/>
            <a:r>
              <a:rPr lang="en-US" sz="1200" b="1" spc="300" dirty="0">
                <a:solidFill>
                  <a:srgbClr val="4059A7"/>
                </a:solidFill>
                <a:latin typeface="Nexa Bold" panose="02000000000000000000" pitchFamily="2" charset="0"/>
              </a:rPr>
              <a:t>INFRASTRUCTURE SERVICE PROVIDERS</a:t>
            </a:r>
          </a:p>
        </p:txBody>
      </p:sp>
      <p:sp>
        <p:nvSpPr>
          <p:cNvPr id="16" name="Rectangle 15">
            <a:extLst>
              <a:ext uri="{FF2B5EF4-FFF2-40B4-BE49-F238E27FC236}">
                <a16:creationId xmlns:a16="http://schemas.microsoft.com/office/drawing/2014/main" id="{729C6E2E-9D12-0F45-8D4D-FCB37B42B0DA}"/>
              </a:ext>
            </a:extLst>
          </p:cNvPr>
          <p:cNvSpPr/>
          <p:nvPr/>
        </p:nvSpPr>
        <p:spPr>
          <a:xfrm>
            <a:off x="4531360" y="3048000"/>
            <a:ext cx="2159166" cy="21082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DD51FFF-4012-1E4F-93E9-7C0FD0D59CFD}"/>
              </a:ext>
            </a:extLst>
          </p:cNvPr>
          <p:cNvSpPr/>
          <p:nvPr/>
        </p:nvSpPr>
        <p:spPr>
          <a:xfrm>
            <a:off x="6918628" y="3048000"/>
            <a:ext cx="2159166" cy="21082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A283656-754F-AF48-ACA2-70811728DFE9}"/>
              </a:ext>
            </a:extLst>
          </p:cNvPr>
          <p:cNvSpPr/>
          <p:nvPr/>
        </p:nvSpPr>
        <p:spPr>
          <a:xfrm>
            <a:off x="9305896" y="3048088"/>
            <a:ext cx="2159166" cy="21082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4EE38D1E-D58A-AF41-8FBF-8A89D3C95A9F}"/>
              </a:ext>
            </a:extLst>
          </p:cNvPr>
          <p:cNvSpPr txBox="1"/>
          <p:nvPr/>
        </p:nvSpPr>
        <p:spPr>
          <a:xfrm>
            <a:off x="4520204" y="3815168"/>
            <a:ext cx="2159166" cy="584775"/>
          </a:xfrm>
          <a:prstGeom prst="rect">
            <a:avLst/>
          </a:prstGeom>
          <a:noFill/>
        </p:spPr>
        <p:txBody>
          <a:bodyPr wrap="square" rtlCol="0">
            <a:spAutoFit/>
          </a:bodyPr>
          <a:lstStyle/>
          <a:p>
            <a:pPr algn="ctr"/>
            <a:r>
              <a:rPr lang="en-US" sz="1600" b="1" dirty="0">
                <a:solidFill>
                  <a:srgbClr val="DA1E4D"/>
                </a:solidFill>
                <a:latin typeface="Arial" panose="020B0604020202020204" pitchFamily="34" charset="0"/>
                <a:cs typeface="Arial" panose="020B0604020202020204" pitchFamily="34" charset="0"/>
              </a:rPr>
              <a:t>Project design</a:t>
            </a:r>
            <a:br>
              <a:rPr lang="en-US" sz="1600" b="1" dirty="0">
                <a:solidFill>
                  <a:srgbClr val="DA1E4D"/>
                </a:solidFill>
                <a:latin typeface="Arial" panose="020B0604020202020204" pitchFamily="34" charset="0"/>
                <a:cs typeface="Arial" panose="020B0604020202020204" pitchFamily="34" charset="0"/>
              </a:rPr>
            </a:br>
            <a:r>
              <a:rPr lang="en-US" sz="1600" b="1" dirty="0">
                <a:solidFill>
                  <a:srgbClr val="DA1E4D"/>
                </a:solidFill>
                <a:latin typeface="Arial" panose="020B0604020202020204" pitchFamily="34" charset="0"/>
                <a:cs typeface="Arial" panose="020B0604020202020204" pitchFamily="34" charset="0"/>
              </a:rPr>
              <a:t>and preparation</a:t>
            </a:r>
          </a:p>
        </p:txBody>
      </p:sp>
      <p:sp>
        <p:nvSpPr>
          <p:cNvPr id="20" name="TextBox 19">
            <a:extLst>
              <a:ext uri="{FF2B5EF4-FFF2-40B4-BE49-F238E27FC236}">
                <a16:creationId xmlns:a16="http://schemas.microsoft.com/office/drawing/2014/main" id="{10EB210A-1207-6248-875F-C88A74DDF1AE}"/>
              </a:ext>
            </a:extLst>
          </p:cNvPr>
          <p:cNvSpPr txBox="1"/>
          <p:nvPr/>
        </p:nvSpPr>
        <p:spPr>
          <a:xfrm>
            <a:off x="6923875" y="3815168"/>
            <a:ext cx="2159166" cy="584775"/>
          </a:xfrm>
          <a:prstGeom prst="rect">
            <a:avLst/>
          </a:prstGeom>
          <a:noFill/>
        </p:spPr>
        <p:txBody>
          <a:bodyPr wrap="square" rtlCol="0">
            <a:spAutoFit/>
          </a:bodyPr>
          <a:lstStyle/>
          <a:p>
            <a:pPr algn="ctr"/>
            <a:r>
              <a:rPr lang="en-US" sz="1600" dirty="0">
                <a:solidFill>
                  <a:srgbClr val="4059A7"/>
                </a:solidFill>
                <a:latin typeface="Arial" panose="020B0604020202020204" pitchFamily="34" charset="0"/>
                <a:cs typeface="Arial" panose="020B0604020202020204" pitchFamily="34" charset="0"/>
              </a:rPr>
              <a:t>Upfront </a:t>
            </a:r>
            <a:br>
              <a:rPr lang="en-US" sz="1600" dirty="0">
                <a:solidFill>
                  <a:srgbClr val="4059A7"/>
                </a:solidFill>
                <a:latin typeface="Arial" panose="020B0604020202020204" pitchFamily="34" charset="0"/>
                <a:cs typeface="Arial" panose="020B0604020202020204" pitchFamily="34" charset="0"/>
              </a:rPr>
            </a:br>
            <a:r>
              <a:rPr lang="en-US" sz="1600" dirty="0">
                <a:solidFill>
                  <a:srgbClr val="4059A7"/>
                </a:solidFill>
                <a:latin typeface="Arial" panose="020B0604020202020204" pitchFamily="34" charset="0"/>
                <a:cs typeface="Arial" panose="020B0604020202020204" pitchFamily="34" charset="0"/>
              </a:rPr>
              <a:t>investment cost</a:t>
            </a:r>
          </a:p>
        </p:txBody>
      </p:sp>
      <p:sp>
        <p:nvSpPr>
          <p:cNvPr id="21" name="TextBox 20">
            <a:extLst>
              <a:ext uri="{FF2B5EF4-FFF2-40B4-BE49-F238E27FC236}">
                <a16:creationId xmlns:a16="http://schemas.microsoft.com/office/drawing/2014/main" id="{D470F0BB-D192-7E49-A1D5-28BD593DA82A}"/>
              </a:ext>
            </a:extLst>
          </p:cNvPr>
          <p:cNvSpPr txBox="1"/>
          <p:nvPr/>
        </p:nvSpPr>
        <p:spPr>
          <a:xfrm>
            <a:off x="9304900" y="3483372"/>
            <a:ext cx="2159166" cy="1323439"/>
          </a:xfrm>
          <a:prstGeom prst="rect">
            <a:avLst/>
          </a:prstGeom>
          <a:noFill/>
        </p:spPr>
        <p:txBody>
          <a:bodyPr wrap="square" rtlCol="0">
            <a:spAutoFit/>
          </a:bodyPr>
          <a:lstStyle/>
          <a:p>
            <a:pPr algn="ctr"/>
            <a:r>
              <a:rPr lang="en-US" sz="1600" dirty="0">
                <a:solidFill>
                  <a:srgbClr val="4059A7"/>
                </a:solidFill>
                <a:latin typeface="Arial" panose="020B0604020202020204" pitchFamily="34" charset="0"/>
                <a:cs typeface="Arial" panose="020B0604020202020204" pitchFamily="34" charset="0"/>
              </a:rPr>
              <a:t>Operational costs</a:t>
            </a:r>
          </a:p>
          <a:p>
            <a:pPr algn="ctr"/>
            <a:endParaRPr lang="en-US" sz="1600" dirty="0">
              <a:solidFill>
                <a:srgbClr val="4059A7"/>
              </a:solidFill>
              <a:latin typeface="Arial" panose="020B0604020202020204" pitchFamily="34" charset="0"/>
              <a:cs typeface="Arial" panose="020B0604020202020204" pitchFamily="34" charset="0"/>
            </a:endParaRPr>
          </a:p>
          <a:p>
            <a:pPr algn="ctr"/>
            <a:r>
              <a:rPr lang="en-US" sz="1600" b="1" dirty="0">
                <a:solidFill>
                  <a:srgbClr val="DA1E4D"/>
                </a:solidFill>
                <a:latin typeface="Arial" panose="020B0604020202020204" pitchFamily="34" charset="0"/>
                <a:cs typeface="Arial" panose="020B0604020202020204" pitchFamily="34" charset="0"/>
              </a:rPr>
              <a:t>Maintenance</a:t>
            </a:r>
            <a:r>
              <a:rPr lang="en-US" sz="1600" dirty="0">
                <a:solidFill>
                  <a:srgbClr val="4059A7"/>
                </a:solidFill>
                <a:latin typeface="Arial" panose="020B0604020202020204" pitchFamily="34" charset="0"/>
                <a:cs typeface="Arial" panose="020B0604020202020204" pitchFamily="34" charset="0"/>
              </a:rPr>
              <a:t> and repair costs (and decommissioning)</a:t>
            </a:r>
          </a:p>
        </p:txBody>
      </p:sp>
      <p:sp>
        <p:nvSpPr>
          <p:cNvPr id="4" name="TextBox 3">
            <a:extLst>
              <a:ext uri="{FF2B5EF4-FFF2-40B4-BE49-F238E27FC236}">
                <a16:creationId xmlns:a16="http://schemas.microsoft.com/office/drawing/2014/main" id="{8D1C4C5A-BF1F-8340-B547-887F4137E2C2}"/>
              </a:ext>
            </a:extLst>
          </p:cNvPr>
          <p:cNvSpPr txBox="1"/>
          <p:nvPr/>
        </p:nvSpPr>
        <p:spPr>
          <a:xfrm>
            <a:off x="464903" y="5831840"/>
            <a:ext cx="11239417" cy="738664"/>
          </a:xfrm>
          <a:prstGeom prst="rect">
            <a:avLst/>
          </a:prstGeom>
          <a:noFill/>
        </p:spPr>
        <p:txBody>
          <a:bodyPr wrap="square" rtlCol="0">
            <a:spAutoFit/>
          </a:bodyPr>
          <a:lstStyle/>
          <a:p>
            <a:pPr algn="ctr"/>
            <a:r>
              <a:rPr lang="en-US" sz="2400" b="1" dirty="0">
                <a:solidFill>
                  <a:schemeClr val="bg1"/>
                </a:solidFill>
                <a:latin typeface="Nexa Bold" panose="02000000000000000000" pitchFamily="2" charset="0"/>
              </a:rPr>
              <a:t>For instance, $1 invested in maintenance is worth $1.5 in new investment </a:t>
            </a:r>
          </a:p>
          <a:p>
            <a:endParaRPr lang="en-US" dirty="0"/>
          </a:p>
        </p:txBody>
      </p:sp>
    </p:spTree>
    <p:extLst>
      <p:ext uri="{BB962C8B-B14F-4D97-AF65-F5344CB8AC3E}">
        <p14:creationId xmlns:p14="http://schemas.microsoft.com/office/powerpoint/2010/main" val="20017936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5B443-9703-8D4A-A961-86A3381B4085}"/>
              </a:ext>
            </a:extLst>
          </p:cNvPr>
          <p:cNvSpPr txBox="1">
            <a:spLocks/>
          </p:cNvSpPr>
          <p:nvPr/>
        </p:nvSpPr>
        <p:spPr>
          <a:xfrm>
            <a:off x="454743" y="414287"/>
            <a:ext cx="8536858" cy="63219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rgbClr val="DA1E4D"/>
                </a:solidFill>
                <a:latin typeface="Nexa Bold" panose="02000000000000000000" pitchFamily="2" charset="0"/>
              </a:rPr>
              <a:t>Team members</a:t>
            </a:r>
          </a:p>
        </p:txBody>
      </p:sp>
      <p:sp>
        <p:nvSpPr>
          <p:cNvPr id="3" name="TextBox 2">
            <a:extLst>
              <a:ext uri="{FF2B5EF4-FFF2-40B4-BE49-F238E27FC236}">
                <a16:creationId xmlns:a16="http://schemas.microsoft.com/office/drawing/2014/main" id="{8717B319-3426-AD4D-AAFB-594A17C31782}"/>
              </a:ext>
            </a:extLst>
          </p:cNvPr>
          <p:cNvSpPr txBox="1"/>
          <p:nvPr/>
        </p:nvSpPr>
        <p:spPr>
          <a:xfrm>
            <a:off x="609600" y="1320800"/>
            <a:ext cx="10779760" cy="5370701"/>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1600" dirty="0">
                <a:latin typeface="Arial" panose="020B0604020202020204" pitchFamily="34" charset="0"/>
                <a:cs typeface="Arial" panose="020B0604020202020204" pitchFamily="34" charset="0"/>
              </a:rPr>
              <a:t>The report has been prepared by a team led by Stephane </a:t>
            </a:r>
            <a:r>
              <a:rPr lang="en-US" sz="1600" dirty="0" err="1">
                <a:latin typeface="Arial" panose="020B0604020202020204" pitchFamily="34" charset="0"/>
                <a:cs typeface="Arial" panose="020B0604020202020204" pitchFamily="34" charset="0"/>
              </a:rPr>
              <a:t>Hallegatte</a:t>
            </a:r>
            <a:r>
              <a:rPr lang="en-US" sz="1600" dirty="0">
                <a:latin typeface="Arial" panose="020B0604020202020204" pitchFamily="34" charset="0"/>
                <a:cs typeface="Arial" panose="020B0604020202020204" pitchFamily="34" charset="0"/>
              </a:rPr>
              <a:t>, with Jun Rentschler and Julie </a:t>
            </a:r>
            <a:r>
              <a:rPr lang="en-US" sz="1600" dirty="0" err="1">
                <a:latin typeface="Arial" panose="020B0604020202020204" pitchFamily="34" charset="0"/>
                <a:cs typeface="Arial" panose="020B0604020202020204" pitchFamily="34" charset="0"/>
              </a:rPr>
              <a:t>Rozenberg</a:t>
            </a:r>
            <a:r>
              <a:rPr lang="en-US" sz="1600" dirty="0">
                <a:latin typeface="Arial" panose="020B0604020202020204" pitchFamily="34" charset="0"/>
                <a:cs typeface="Arial" panose="020B0604020202020204" pitchFamily="34" charset="0"/>
              </a:rPr>
              <a:t>. </a:t>
            </a:r>
          </a:p>
          <a:p>
            <a:pPr marL="285750" indent="-285750">
              <a:spcAft>
                <a:spcPts val="600"/>
              </a:spcAft>
              <a:buFont typeface="Arial" panose="020B0604020202020204" pitchFamily="34" charset="0"/>
              <a:buChar char="•"/>
            </a:pPr>
            <a:r>
              <a:rPr lang="en-US" sz="1600" b="1" dirty="0">
                <a:latin typeface="Arial" panose="020B0604020202020204" pitchFamily="34" charset="0"/>
                <a:cs typeface="Arial" panose="020B0604020202020204" pitchFamily="34" charset="0"/>
              </a:rPr>
              <a:t>Power sector: </a:t>
            </a:r>
            <a:r>
              <a:rPr lang="en-US" sz="1600" dirty="0">
                <a:latin typeface="Arial" panose="020B0604020202020204" pitchFamily="34" charset="0"/>
                <a:cs typeface="Arial" panose="020B0604020202020204" pitchFamily="34" charset="0"/>
              </a:rPr>
              <a:t>Claire Nicolas, with a team composed of Christopher </a:t>
            </a:r>
            <a:r>
              <a:rPr lang="en-US" sz="1600" dirty="0" err="1">
                <a:latin typeface="Arial" panose="020B0604020202020204" pitchFamily="34" charset="0"/>
                <a:cs typeface="Arial" panose="020B0604020202020204" pitchFamily="34" charset="0"/>
              </a:rPr>
              <a:t>Arderne</a:t>
            </a:r>
            <a:r>
              <a:rPr lang="en-US" sz="1600" dirty="0">
                <a:latin typeface="Arial" panose="020B0604020202020204" pitchFamily="34" charset="0"/>
                <a:cs typeface="Arial" panose="020B0604020202020204" pitchFamily="34" charset="0"/>
              </a:rPr>
              <a:t>, Diana </a:t>
            </a:r>
            <a:r>
              <a:rPr lang="en-US" sz="1600" dirty="0" err="1">
                <a:latin typeface="Arial" panose="020B0604020202020204" pitchFamily="34" charset="0"/>
                <a:cs typeface="Arial" panose="020B0604020202020204" pitchFamily="34" charset="0"/>
              </a:rPr>
              <a:t>Cubas</a:t>
            </a:r>
            <a:r>
              <a:rPr lang="en-US" sz="1600" dirty="0">
                <a:latin typeface="Arial" panose="020B0604020202020204" pitchFamily="34" charset="0"/>
                <a:cs typeface="Arial" panose="020B0604020202020204" pitchFamily="34" charset="0"/>
              </a:rPr>
              <a:t>, Mark </a:t>
            </a:r>
            <a:r>
              <a:rPr lang="en-US" sz="1600" dirty="0" err="1">
                <a:latin typeface="Arial" panose="020B0604020202020204" pitchFamily="34" charset="0"/>
                <a:cs typeface="Arial" panose="020B0604020202020204" pitchFamily="34" charset="0"/>
              </a:rPr>
              <a:t>Deinert</a:t>
            </a:r>
            <a:r>
              <a:rPr lang="en-US" sz="1600" dirty="0">
                <a:latin typeface="Arial" panose="020B0604020202020204" pitchFamily="34" charset="0"/>
                <a:cs typeface="Arial" panose="020B0604020202020204" pitchFamily="34" charset="0"/>
              </a:rPr>
              <a:t>, Eriko Ichikawa, </a:t>
            </a:r>
            <a:r>
              <a:rPr lang="en-US" sz="1600" dirty="0" err="1">
                <a:latin typeface="Arial" panose="020B0604020202020204" pitchFamily="34" charset="0"/>
                <a:cs typeface="Arial" panose="020B0604020202020204" pitchFamily="34" charset="0"/>
              </a:rPr>
              <a:t>Elco</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Koks</a:t>
            </a:r>
            <a:r>
              <a:rPr lang="en-US" sz="1600" dirty="0">
                <a:latin typeface="Arial" panose="020B0604020202020204" pitchFamily="34" charset="0"/>
                <a:cs typeface="Arial" panose="020B0604020202020204" pitchFamily="34" charset="0"/>
              </a:rPr>
              <a:t>, Ji Li, Samuel </a:t>
            </a:r>
            <a:r>
              <a:rPr lang="en-US" sz="1600" dirty="0" err="1">
                <a:latin typeface="Arial" panose="020B0604020202020204" pitchFamily="34" charset="0"/>
                <a:cs typeface="Arial" panose="020B0604020202020204" pitchFamily="34" charset="0"/>
              </a:rPr>
              <a:t>Oguah</a:t>
            </a:r>
            <a:r>
              <a:rPr lang="en-US" sz="1600" dirty="0">
                <a:latin typeface="Arial" panose="020B0604020202020204" pitchFamily="34" charset="0"/>
                <a:cs typeface="Arial" panose="020B0604020202020204" pitchFamily="34" charset="0"/>
              </a:rPr>
              <a:t>, Albertine Potter van Loon, and Amy </a:t>
            </a:r>
            <a:r>
              <a:rPr lang="en-US" sz="1600" dirty="0" err="1">
                <a:latin typeface="Arial" panose="020B0604020202020204" pitchFamily="34" charset="0"/>
                <a:cs typeface="Arial" panose="020B0604020202020204" pitchFamily="34" charset="0"/>
              </a:rPr>
              <a:t>Schweikert</a:t>
            </a:r>
            <a:r>
              <a:rPr lang="en-US" sz="1600" dirty="0">
                <a:latin typeface="Arial" panose="020B0604020202020204" pitchFamily="34" charset="0"/>
                <a:cs typeface="Arial" panose="020B0604020202020204" pitchFamily="34" charset="0"/>
              </a:rPr>
              <a:t>. </a:t>
            </a:r>
          </a:p>
          <a:p>
            <a:pPr marL="285750" indent="-285750">
              <a:spcAft>
                <a:spcPts val="600"/>
              </a:spcAft>
              <a:buFont typeface="Arial" panose="020B0604020202020204" pitchFamily="34" charset="0"/>
              <a:buChar char="•"/>
            </a:pPr>
            <a:r>
              <a:rPr lang="en-US" sz="1600" b="1" dirty="0">
                <a:latin typeface="Arial" panose="020B0604020202020204" pitchFamily="34" charset="0"/>
                <a:cs typeface="Arial" panose="020B0604020202020204" pitchFamily="34" charset="0"/>
              </a:rPr>
              <a:t>Water sector: </a:t>
            </a:r>
            <a:r>
              <a:rPr lang="en-US" sz="1600" dirty="0" err="1">
                <a:latin typeface="Arial" panose="020B0604020202020204" pitchFamily="34" charset="0"/>
                <a:cs typeface="Arial" panose="020B0604020202020204" pitchFamily="34" charset="0"/>
              </a:rPr>
              <a:t>Zhimin</a:t>
            </a:r>
            <a:r>
              <a:rPr lang="en-US" sz="1600" dirty="0">
                <a:latin typeface="Arial" panose="020B0604020202020204" pitchFamily="34" charset="0"/>
                <a:cs typeface="Arial" panose="020B0604020202020204" pitchFamily="34" charset="0"/>
              </a:rPr>
              <a:t> Mao, working with Laura </a:t>
            </a:r>
            <a:r>
              <a:rPr lang="en-US" sz="1600" dirty="0" err="1">
                <a:latin typeface="Arial" panose="020B0604020202020204" pitchFamily="34" charset="0"/>
                <a:cs typeface="Arial" panose="020B0604020202020204" pitchFamily="34" charset="0"/>
              </a:rPr>
              <a:t>Bonzanigo</a:t>
            </a:r>
            <a:r>
              <a:rPr lang="en-US" sz="1600" dirty="0">
                <a:latin typeface="Arial" panose="020B0604020202020204" pitchFamily="34" charset="0"/>
                <a:cs typeface="Arial" panose="020B0604020202020204" pitchFamily="34" charset="0"/>
              </a:rPr>
              <a:t>, Xi Hu, </a:t>
            </a:r>
            <a:r>
              <a:rPr lang="en-US" sz="1600" dirty="0" err="1">
                <a:latin typeface="Arial" panose="020B0604020202020204" pitchFamily="34" charset="0"/>
                <a:cs typeface="Arial" panose="020B0604020202020204" pitchFamily="34" charset="0"/>
              </a:rPr>
              <a:t>Elco</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Koks</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Weeho</a:t>
            </a:r>
            <a:r>
              <a:rPr lang="en-US" sz="1600" dirty="0">
                <a:latin typeface="Arial" panose="020B0604020202020204" pitchFamily="34" charset="0"/>
                <a:cs typeface="Arial" panose="020B0604020202020204" pitchFamily="34" charset="0"/>
              </a:rPr>
              <a:t> Lim, Raghav Pant, Patrick Ray, Clementine </a:t>
            </a:r>
            <a:r>
              <a:rPr lang="en-US" sz="1600" dirty="0" err="1">
                <a:latin typeface="Arial" panose="020B0604020202020204" pitchFamily="34" charset="0"/>
                <a:cs typeface="Arial" panose="020B0604020202020204" pitchFamily="34" charset="0"/>
              </a:rPr>
              <a:t>Stip</a:t>
            </a:r>
            <a:r>
              <a:rPr lang="en-US" sz="1600" dirty="0">
                <a:latin typeface="Arial" panose="020B0604020202020204" pitchFamily="34" charset="0"/>
                <a:cs typeface="Arial" panose="020B0604020202020204" pitchFamily="34" charset="0"/>
              </a:rPr>
              <a:t>, Jacob Tracy, and Conrad Zorn. </a:t>
            </a:r>
          </a:p>
          <a:p>
            <a:pPr marL="285750" indent="-285750">
              <a:spcAft>
                <a:spcPts val="600"/>
              </a:spcAft>
              <a:buFont typeface="Arial" panose="020B0604020202020204" pitchFamily="34" charset="0"/>
              <a:buChar char="•"/>
            </a:pPr>
            <a:r>
              <a:rPr lang="en-US" sz="1600" b="1" dirty="0">
                <a:latin typeface="Arial" panose="020B0604020202020204" pitchFamily="34" charset="0"/>
                <a:cs typeface="Arial" panose="020B0604020202020204" pitchFamily="34" charset="0"/>
              </a:rPr>
              <a:t>Transport sector: </a:t>
            </a:r>
            <a:r>
              <a:rPr lang="en-US" sz="1600" dirty="0">
                <a:latin typeface="Arial" panose="020B0604020202020204" pitchFamily="34" charset="0"/>
                <a:cs typeface="Arial" panose="020B0604020202020204" pitchFamily="34" charset="0"/>
              </a:rPr>
              <a:t>Julie </a:t>
            </a:r>
            <a:r>
              <a:rPr lang="en-US" sz="1600" dirty="0" err="1">
                <a:latin typeface="Arial" panose="020B0604020202020204" pitchFamily="34" charset="0"/>
                <a:cs typeface="Arial" panose="020B0604020202020204" pitchFamily="34" charset="0"/>
              </a:rPr>
              <a:t>Rozenberg</a:t>
            </a:r>
            <a:r>
              <a:rPr lang="en-US" sz="1600" dirty="0">
                <a:latin typeface="Arial" panose="020B0604020202020204" pitchFamily="34" charset="0"/>
                <a:cs typeface="Arial" panose="020B0604020202020204" pitchFamily="34" charset="0"/>
              </a:rPr>
              <a:t>, with Xavier </a:t>
            </a:r>
            <a:r>
              <a:rPr lang="en-US" sz="1600" dirty="0" err="1">
                <a:latin typeface="Arial" panose="020B0604020202020204" pitchFamily="34" charset="0"/>
                <a:cs typeface="Arial" panose="020B0604020202020204" pitchFamily="34" charset="0"/>
              </a:rPr>
              <a:t>Espinet</a:t>
            </a:r>
            <a:r>
              <a:rPr lang="en-US" sz="1600" dirty="0">
                <a:latin typeface="Arial" panose="020B0604020202020204" pitchFamily="34" charset="0"/>
                <a:cs typeface="Arial" panose="020B0604020202020204" pitchFamily="34" charset="0"/>
              </a:rPr>
              <a:t> Alegre, Charles Fox, Stuart Fraser, Jim Hall, </a:t>
            </a:r>
            <a:r>
              <a:rPr lang="en-US" sz="1600" dirty="0" err="1">
                <a:latin typeface="Arial" panose="020B0604020202020204" pitchFamily="34" charset="0"/>
                <a:cs typeface="Arial" panose="020B0604020202020204" pitchFamily="34" charset="0"/>
              </a:rPr>
              <a:t>Elco</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Koks</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Mercedeh</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Tariverdi</a:t>
            </a:r>
            <a:r>
              <a:rPr lang="en-US" sz="1600" dirty="0">
                <a:latin typeface="Arial" panose="020B0604020202020204" pitchFamily="34" charset="0"/>
                <a:cs typeface="Arial" panose="020B0604020202020204" pitchFamily="34" charset="0"/>
              </a:rPr>
              <a:t>, Michalis </a:t>
            </a:r>
            <a:r>
              <a:rPr lang="en-US" sz="1600" dirty="0" err="1">
                <a:latin typeface="Arial" panose="020B0604020202020204" pitchFamily="34" charset="0"/>
                <a:cs typeface="Arial" panose="020B0604020202020204" pitchFamily="34" charset="0"/>
              </a:rPr>
              <a:t>Vousdoukas</a:t>
            </a:r>
            <a:r>
              <a:rPr lang="en-US" sz="1600" dirty="0">
                <a:latin typeface="Arial" panose="020B0604020202020204" pitchFamily="34" charset="0"/>
                <a:cs typeface="Arial" panose="020B0604020202020204" pitchFamily="34" charset="0"/>
              </a:rPr>
              <a:t>, Conrad Zorn. </a:t>
            </a:r>
          </a:p>
          <a:p>
            <a:pPr marL="285750" indent="-285750">
              <a:spcAft>
                <a:spcPts val="600"/>
              </a:spcAft>
              <a:buFont typeface="Arial" panose="020B0604020202020204" pitchFamily="34" charset="0"/>
              <a:buChar char="•"/>
            </a:pPr>
            <a:r>
              <a:rPr lang="en-US" sz="1600" b="1" dirty="0">
                <a:latin typeface="Arial" panose="020B0604020202020204" pitchFamily="34" charset="0"/>
                <a:cs typeface="Arial" panose="020B0604020202020204" pitchFamily="34" charset="0"/>
              </a:rPr>
              <a:t>Telecommunication sector: </a:t>
            </a:r>
            <a:r>
              <a:rPr lang="en-US" sz="1600" dirty="0">
                <a:latin typeface="Arial" panose="020B0604020202020204" pitchFamily="34" charset="0"/>
                <a:cs typeface="Arial" panose="020B0604020202020204" pitchFamily="34" charset="0"/>
              </a:rPr>
              <a:t>Himmat Sandhu and Siddhartha Raja. </a:t>
            </a:r>
          </a:p>
          <a:p>
            <a:pPr marL="285750" indent="-285750">
              <a:spcAft>
                <a:spcPts val="600"/>
              </a:spcAft>
              <a:buFont typeface="Arial" panose="020B0604020202020204" pitchFamily="34" charset="0"/>
              <a:buChar char="•"/>
            </a:pPr>
            <a:r>
              <a:rPr lang="en-US" sz="1600" b="1" dirty="0">
                <a:latin typeface="Arial" panose="020B0604020202020204" pitchFamily="34" charset="0"/>
                <a:cs typeface="Arial" panose="020B0604020202020204" pitchFamily="34" charset="0"/>
              </a:rPr>
              <a:t>Firm and household surveys: </a:t>
            </a:r>
            <a:r>
              <a:rPr lang="en-US" sz="1600" dirty="0">
                <a:latin typeface="Arial" panose="020B0604020202020204" pitchFamily="34" charset="0"/>
                <a:cs typeface="Arial" panose="020B0604020202020204" pitchFamily="34" charset="0"/>
              </a:rPr>
              <a:t>Jun Rentschler, with Paolo Avner, Johannes </a:t>
            </a:r>
            <a:r>
              <a:rPr lang="en-US" sz="1600" dirty="0" err="1">
                <a:latin typeface="Arial" panose="020B0604020202020204" pitchFamily="34" charset="0"/>
                <a:cs typeface="Arial" panose="020B0604020202020204" pitchFamily="34" charset="0"/>
              </a:rPr>
              <a:t>Braese</a:t>
            </a:r>
            <a:r>
              <a:rPr lang="en-US" sz="1600" dirty="0">
                <a:latin typeface="Arial" panose="020B0604020202020204" pitchFamily="34" charset="0"/>
                <a:cs typeface="Arial" panose="020B0604020202020204" pitchFamily="34" charset="0"/>
              </a:rPr>
              <a:t>, Alvina </a:t>
            </a:r>
            <a:r>
              <a:rPr lang="en-US" sz="1600" dirty="0" err="1">
                <a:latin typeface="Arial" panose="020B0604020202020204" pitchFamily="34" charset="0"/>
                <a:cs typeface="Arial" panose="020B0604020202020204" pitchFamily="34" charset="0"/>
              </a:rPr>
              <a:t>Erman</a:t>
            </a:r>
            <a:r>
              <a:rPr lang="en-US" sz="1600" dirty="0">
                <a:latin typeface="Arial" panose="020B0604020202020204" pitchFamily="34" charset="0"/>
                <a:cs typeface="Arial" panose="020B0604020202020204" pitchFamily="34" charset="0"/>
              </a:rPr>
              <a:t>, Nick Jones, Martin </a:t>
            </a:r>
            <a:r>
              <a:rPr lang="en-US" sz="1600" dirty="0" err="1">
                <a:latin typeface="Arial" panose="020B0604020202020204" pitchFamily="34" charset="0"/>
                <a:cs typeface="Arial" panose="020B0604020202020204" pitchFamily="34" charset="0"/>
              </a:rPr>
              <a:t>Kornejew</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Sadick</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Nassoro</a:t>
            </a:r>
            <a:r>
              <a:rPr lang="en-US" sz="1600" dirty="0">
                <a:latin typeface="Arial" panose="020B0604020202020204" pitchFamily="34" charset="0"/>
                <a:cs typeface="Arial" panose="020B0604020202020204" pitchFamily="34" charset="0"/>
              </a:rPr>
              <a:t>, Marguerite </a:t>
            </a:r>
            <a:r>
              <a:rPr lang="en-US" sz="1600" dirty="0" err="1">
                <a:latin typeface="Arial" panose="020B0604020202020204" pitchFamily="34" charset="0"/>
                <a:cs typeface="Arial" panose="020B0604020202020204" pitchFamily="34" charset="0"/>
              </a:rPr>
              <a:t>Obolensky</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Samet</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Sahin</a:t>
            </a:r>
            <a:r>
              <a:rPr lang="en-US" sz="1600" dirty="0">
                <a:latin typeface="Arial" panose="020B0604020202020204" pitchFamily="34" charset="0"/>
                <a:cs typeface="Arial" panose="020B0604020202020204" pitchFamily="34" charset="0"/>
              </a:rPr>
              <a:t>, and Eugene Tan. </a:t>
            </a:r>
          </a:p>
          <a:p>
            <a:pPr marL="285750" indent="-285750">
              <a:spcAft>
                <a:spcPts val="600"/>
              </a:spcAft>
              <a:buFont typeface="Arial" panose="020B0604020202020204" pitchFamily="34" charset="0"/>
              <a:buChar char="•"/>
            </a:pPr>
            <a:r>
              <a:rPr lang="en-US" sz="1600" b="1" dirty="0">
                <a:latin typeface="Arial" panose="020B0604020202020204" pitchFamily="34" charset="0"/>
                <a:cs typeface="Arial" panose="020B0604020202020204" pitchFamily="34" charset="0"/>
              </a:rPr>
              <a:t>Resilient industries and supply chains: </a:t>
            </a:r>
            <a:r>
              <a:rPr lang="en-US" sz="1600" dirty="0">
                <a:latin typeface="Arial" panose="020B0604020202020204" pitchFamily="34" charset="0"/>
                <a:cs typeface="Arial" panose="020B0604020202020204" pitchFamily="34" charset="0"/>
              </a:rPr>
              <a:t>Shinji </a:t>
            </a:r>
            <a:r>
              <a:rPr lang="en-US" sz="1600" dirty="0" err="1">
                <a:latin typeface="Arial" panose="020B0604020202020204" pitchFamily="34" charset="0"/>
                <a:cs typeface="Arial" panose="020B0604020202020204" pitchFamily="34" charset="0"/>
              </a:rPr>
              <a:t>Ayuha</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Célian</a:t>
            </a:r>
            <a:r>
              <a:rPr lang="en-US" sz="1600" dirty="0">
                <a:latin typeface="Arial" panose="020B0604020202020204" pitchFamily="34" charset="0"/>
                <a:cs typeface="Arial" panose="020B0604020202020204" pitchFamily="34" charset="0"/>
              </a:rPr>
              <a:t> Colon, Etienne Raffi </a:t>
            </a:r>
            <a:r>
              <a:rPr lang="en-US" sz="1600" dirty="0" err="1">
                <a:latin typeface="Arial" panose="020B0604020202020204" pitchFamily="34" charset="0"/>
                <a:cs typeface="Arial" panose="020B0604020202020204" pitchFamily="34" charset="0"/>
              </a:rPr>
              <a:t>Kechichian</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Maryia</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Markhvida</a:t>
            </a:r>
            <a:r>
              <a:rPr lang="en-US" sz="1600" dirty="0">
                <a:latin typeface="Arial" panose="020B0604020202020204" pitchFamily="34" charset="0"/>
                <a:cs typeface="Arial" panose="020B0604020202020204" pitchFamily="34" charset="0"/>
              </a:rPr>
              <a:t>, Nah Yoon Shin, Shoko Takemoto and Brian Walsh.</a:t>
            </a:r>
          </a:p>
          <a:p>
            <a:pPr marL="285750" indent="-285750">
              <a:spcAft>
                <a:spcPts val="600"/>
              </a:spcAft>
              <a:buFont typeface="Arial" panose="020B0604020202020204" pitchFamily="34" charset="0"/>
              <a:buChar char="•"/>
            </a:pPr>
            <a:r>
              <a:rPr lang="en-US" sz="1600" b="1" dirty="0">
                <a:latin typeface="Arial" panose="020B0604020202020204" pitchFamily="34" charset="0"/>
                <a:cs typeface="Arial" panose="020B0604020202020204" pitchFamily="34" charset="0"/>
              </a:rPr>
              <a:t>Public-private partnerships: </a:t>
            </a:r>
            <a:r>
              <a:rPr lang="en-US" sz="1600" dirty="0" err="1">
                <a:latin typeface="Arial" panose="020B0604020202020204" pitchFamily="34" charset="0"/>
                <a:cs typeface="Arial" panose="020B0604020202020204" pitchFamily="34" charset="0"/>
              </a:rPr>
              <a:t>Sanae</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Sasamori</a:t>
            </a:r>
            <a:r>
              <a:rPr lang="en-US" sz="1600" dirty="0">
                <a:latin typeface="Arial" panose="020B0604020202020204" pitchFamily="34" charset="0"/>
                <a:cs typeface="Arial" panose="020B0604020202020204" pitchFamily="34" charset="0"/>
              </a:rPr>
              <a:t> and Naho Shibuya</a:t>
            </a:r>
          </a:p>
          <a:p>
            <a:pPr marL="285750" indent="-285750">
              <a:spcAft>
                <a:spcPts val="600"/>
              </a:spcAft>
              <a:buFont typeface="Arial" panose="020B0604020202020204" pitchFamily="34" charset="0"/>
              <a:buChar char="•"/>
            </a:pPr>
            <a:r>
              <a:rPr lang="en-US" sz="1600" b="1" dirty="0">
                <a:latin typeface="Arial" panose="020B0604020202020204" pitchFamily="34" charset="0"/>
                <a:cs typeface="Arial" panose="020B0604020202020204" pitchFamily="34" charset="0"/>
              </a:rPr>
              <a:t>Engineering solutions and cost estimates: </a:t>
            </a:r>
            <a:r>
              <a:rPr lang="en-US" sz="1600" dirty="0">
                <a:latin typeface="Arial" panose="020B0604020202020204" pitchFamily="34" charset="0"/>
                <a:cs typeface="Arial" panose="020B0604020202020204" pitchFamily="34" charset="0"/>
              </a:rPr>
              <a:t>Miyamoto International</a:t>
            </a:r>
          </a:p>
          <a:p>
            <a:pPr marL="285750" indent="-285750">
              <a:spcAft>
                <a:spcPts val="600"/>
              </a:spcAft>
              <a:buFont typeface="Arial" panose="020B0604020202020204" pitchFamily="34" charset="0"/>
              <a:buChar char="•"/>
            </a:pPr>
            <a:r>
              <a:rPr lang="en-US" sz="1600" b="1" dirty="0">
                <a:latin typeface="Arial" panose="020B0604020202020204" pitchFamily="34" charset="0"/>
                <a:cs typeface="Arial" panose="020B0604020202020204" pitchFamily="34" charset="0"/>
              </a:rPr>
              <a:t>External advisors</a:t>
            </a:r>
            <a:r>
              <a:rPr lang="en-US" sz="1600" dirty="0">
                <a:latin typeface="Arial" panose="020B0604020202020204" pitchFamily="34" charset="0"/>
                <a:cs typeface="Arial" panose="020B0604020202020204" pitchFamily="34" charset="0"/>
              </a:rPr>
              <a:t>: Yasuyuki Todo, Adam Rose, Guillaume </a:t>
            </a:r>
            <a:r>
              <a:rPr lang="en-US" sz="1600" dirty="0" err="1">
                <a:latin typeface="Arial" panose="020B0604020202020204" pitchFamily="34" charset="0"/>
                <a:cs typeface="Arial" panose="020B0604020202020204" pitchFamily="34" charset="0"/>
              </a:rPr>
              <a:t>Prudent-Richard</a:t>
            </a:r>
            <a:endParaRPr lang="en-US" sz="1600" dirty="0">
              <a:latin typeface="Arial" panose="020B0604020202020204" pitchFamily="34" charset="0"/>
              <a:cs typeface="Arial" panose="020B0604020202020204" pitchFamily="34" charset="0"/>
            </a:endParaRPr>
          </a:p>
          <a:p>
            <a:pPr marL="285750" indent="-285750">
              <a:spcAft>
                <a:spcPts val="600"/>
              </a:spcAft>
              <a:buFont typeface="Arial" panose="020B0604020202020204" pitchFamily="34" charset="0"/>
              <a:buChar char="•"/>
            </a:pPr>
            <a:endParaRPr lang="en-US" sz="1600" dirty="0">
              <a:latin typeface="Arial" panose="020B0604020202020204" pitchFamily="34" charset="0"/>
              <a:cs typeface="Arial" panose="020B0604020202020204" pitchFamily="34" charset="0"/>
            </a:endParaRPr>
          </a:p>
          <a:p>
            <a:pPr marL="285750" indent="-285750">
              <a:spcAft>
                <a:spcPts val="600"/>
              </a:spcAft>
              <a:buFont typeface="Arial" panose="020B0604020202020204" pitchFamily="34" charset="0"/>
              <a:buChar char="•"/>
            </a:pPr>
            <a:r>
              <a:rPr lang="en-US" sz="1600" b="1" dirty="0">
                <a:latin typeface="Arial" panose="020B0604020202020204" pitchFamily="34" charset="0"/>
                <a:cs typeface="Arial" panose="020B0604020202020204" pitchFamily="34" charset="0"/>
              </a:rPr>
              <a:t>Sponsored by the Japan—World Bank Program for Mainstreaming Disaster Risk Management in Developing Countries and the Global Facility for Disaster Reduction and Recovery (GFDRR).</a:t>
            </a:r>
          </a:p>
        </p:txBody>
      </p:sp>
    </p:spTree>
    <p:extLst>
      <p:ext uri="{BB962C8B-B14F-4D97-AF65-F5344CB8AC3E}">
        <p14:creationId xmlns:p14="http://schemas.microsoft.com/office/powerpoint/2010/main" val="982765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5233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a:extLst>
              <a:ext uri="{FF2B5EF4-FFF2-40B4-BE49-F238E27FC236}">
                <a16:creationId xmlns:a16="http://schemas.microsoft.com/office/drawing/2014/main" id="{86A71F71-B3ED-8A44-B5EC-56F7328D7978}"/>
              </a:ext>
            </a:extLst>
          </p:cNvPr>
          <p:cNvSpPr>
            <a:spLocks/>
          </p:cNvSpPr>
          <p:nvPr/>
        </p:nvSpPr>
        <p:spPr bwMode="auto">
          <a:xfrm>
            <a:off x="2629658" y="237550"/>
            <a:ext cx="774277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square"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800" b="0" i="0" u="none" strike="noStrike" kern="1200" cap="none" spc="0" normalizeH="0" baseline="0" noProof="0" dirty="0">
                <a:ln>
                  <a:noFill/>
                </a:ln>
                <a:solidFill>
                  <a:srgbClr val="9ACA49"/>
                </a:solidFill>
                <a:effectLst/>
                <a:uLnTx/>
                <a:uFillTx/>
                <a:latin typeface="Bebas Neue" panose="020B0606020202050201" pitchFamily="34" charset="77"/>
                <a:ea typeface="ＭＳ Ｐゴシック" panose="020B0600070205080204" pitchFamily="34" charset="-128"/>
                <a:cs typeface="+mn-cs"/>
                <a:sym typeface="Bebas Neue" panose="020B0606020202050201" pitchFamily="34" charset="77"/>
              </a:rPr>
              <a:t>CONTRIBUTING TO IMPLEMENTATION OF SENDAI FRAMEWORK</a:t>
            </a:r>
          </a:p>
        </p:txBody>
      </p:sp>
      <p:sp>
        <p:nvSpPr>
          <p:cNvPr id="9218" name="Content Placeholder 2">
            <a:extLst>
              <a:ext uri="{FF2B5EF4-FFF2-40B4-BE49-F238E27FC236}">
                <a16:creationId xmlns:a16="http://schemas.microsoft.com/office/drawing/2014/main" id="{17970679-C136-7D4F-84D5-02F0257289EF}"/>
              </a:ext>
            </a:extLst>
          </p:cNvPr>
          <p:cNvSpPr txBox="1">
            <a:spLocks noChangeArrowheads="1"/>
          </p:cNvSpPr>
          <p:nvPr/>
        </p:nvSpPr>
        <p:spPr bwMode="auto">
          <a:xfrm>
            <a:off x="3321628" y="1716232"/>
            <a:ext cx="7512627" cy="359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285750" marR="0" lvl="0" indent="-285750" algn="l" defTabSz="457200" rtl="0" eaLnBrk="1" fontAlgn="base" latinLnBrk="0" hangingPunct="1">
              <a:lnSpc>
                <a:spcPct val="90000"/>
              </a:lnSpc>
              <a:spcBef>
                <a:spcPct val="0"/>
              </a:spcBef>
              <a:spcAft>
                <a:spcPct val="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GFDRR’s strategic objectives are aligned with Sendai Framework’s goal and priorities for action  </a:t>
            </a:r>
          </a:p>
          <a:p>
            <a:pPr marL="285750" marR="0" lvl="0" indent="-285750" algn="l" defTabSz="457200" rtl="0" eaLnBrk="1" fontAlgn="base" latinLnBrk="0" hangingPunct="1">
              <a:lnSpc>
                <a:spcPct val="90000"/>
              </a:lnSpc>
              <a:spcBef>
                <a:spcPct val="0"/>
              </a:spcBef>
              <a:spcAft>
                <a:spcPct val="0"/>
              </a:spcAft>
              <a:buClrTx/>
              <a:buSzTx/>
              <a:buFont typeface="Arial" panose="020B0604020202020204" pitchFamily="34" charset="0"/>
              <a:buChar char="•"/>
              <a:tabLst/>
              <a:defRPr/>
            </a:pPr>
            <a:endParaRPr kumimoji="0" lang="en-US" altLang="en-US" sz="2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endParaRPr>
          </a:p>
          <a:p>
            <a:pPr marL="285750" marR="0" lvl="0" indent="-285750" algn="l" defTabSz="457200" rtl="0" eaLnBrk="1" fontAlgn="base" latinLnBrk="0" hangingPunct="1">
              <a:lnSpc>
                <a:spcPct val="90000"/>
              </a:lnSpc>
              <a:spcBef>
                <a:spcPct val="0"/>
              </a:spcBef>
              <a:spcAft>
                <a:spcPct val="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100% of portfolio indirectly contributes to reaching all seven targets; Greatest growth in contributions to targets B and D</a:t>
            </a:r>
          </a:p>
          <a:p>
            <a:pPr marL="285750" marR="0" lvl="0" indent="-285750" algn="l" defTabSz="457200" rtl="0" eaLnBrk="1" fontAlgn="base" latinLnBrk="0" hangingPunct="1">
              <a:lnSpc>
                <a:spcPct val="90000"/>
              </a:lnSpc>
              <a:spcBef>
                <a:spcPct val="0"/>
              </a:spcBef>
              <a:spcAft>
                <a:spcPct val="0"/>
              </a:spcAft>
              <a:buClrTx/>
              <a:buSzTx/>
              <a:buFont typeface="Arial" panose="020B0604020202020204" pitchFamily="34" charset="0"/>
              <a:buChar char="•"/>
              <a:tabLst/>
              <a:defRPr/>
            </a:pPr>
            <a:endParaRPr kumimoji="0" lang="en-US" altLang="en-US" sz="2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endParaRPr>
          </a:p>
          <a:p>
            <a:pPr marL="285750" marR="0" lvl="0" indent="-285750" algn="l" defTabSz="457200" rtl="0" eaLnBrk="1" fontAlgn="base" latinLnBrk="0" hangingPunct="1">
              <a:lnSpc>
                <a:spcPct val="90000"/>
              </a:lnSpc>
              <a:spcBef>
                <a:spcPct val="0"/>
              </a:spcBef>
              <a:spcAft>
                <a:spcPct val="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100% of FY19 portfolio contributes to more than one priority of the Framework; 13% contributes to all four priorities</a:t>
            </a:r>
          </a:p>
          <a:p>
            <a:pPr marL="285750" marR="0" lvl="0" indent="-285750" algn="l" defTabSz="457200" rtl="0" eaLnBrk="1" fontAlgn="base" latinLnBrk="0" hangingPunct="1">
              <a:lnSpc>
                <a:spcPct val="90000"/>
              </a:lnSpc>
              <a:spcBef>
                <a:spcPct val="0"/>
              </a:spcBef>
              <a:spcAft>
                <a:spcPct val="0"/>
              </a:spcAft>
              <a:buClrTx/>
              <a:buSzTx/>
              <a:buFont typeface="Arial" panose="020B0604020202020204" pitchFamily="34" charset="0"/>
              <a:buChar char="•"/>
              <a:tabLst/>
              <a:defRPr/>
            </a:pPr>
            <a:endParaRPr kumimoji="0" lang="en-US" altLang="en-US" sz="2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endParaRPr>
          </a:p>
        </p:txBody>
      </p:sp>
      <p:pic>
        <p:nvPicPr>
          <p:cNvPr id="9219" name="Picture 13">
            <a:extLst>
              <a:ext uri="{FF2B5EF4-FFF2-40B4-BE49-F238E27FC236}">
                <a16:creationId xmlns:a16="http://schemas.microsoft.com/office/drawing/2014/main" id="{2ECF060D-3ED4-BD4F-A433-112448CF20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8688" y="1265238"/>
            <a:ext cx="5062538" cy="506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15">
            <a:extLst>
              <a:ext uri="{FF2B5EF4-FFF2-40B4-BE49-F238E27FC236}">
                <a16:creationId xmlns:a16="http://schemas.microsoft.com/office/drawing/2014/main" id="{8AAA5C95-FBF4-F049-8A3D-0D7ACD185E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185" y="2833832"/>
            <a:ext cx="1965325" cy="13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3F41C1B-161C-6C4D-B144-208D8A265B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9981" y="1532177"/>
            <a:ext cx="12192000" cy="4452979"/>
          </a:xfrm>
          <a:prstGeom prst="rect">
            <a:avLst/>
          </a:prstGeom>
        </p:spPr>
      </p:pic>
      <p:sp>
        <p:nvSpPr>
          <p:cNvPr id="12" name="Rectangle 11">
            <a:extLst>
              <a:ext uri="{FF2B5EF4-FFF2-40B4-BE49-F238E27FC236}">
                <a16:creationId xmlns:a16="http://schemas.microsoft.com/office/drawing/2014/main" id="{734A636B-B06E-FD40-B755-4CFBC55EB3BA}"/>
              </a:ext>
            </a:extLst>
          </p:cNvPr>
          <p:cNvSpPr/>
          <p:nvPr/>
        </p:nvSpPr>
        <p:spPr>
          <a:xfrm>
            <a:off x="3269673" y="2313709"/>
            <a:ext cx="980643" cy="30121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9" descr="A screenshot of a cell phone&#10;&#10;Description automatically generated">
            <a:extLst>
              <a:ext uri="{FF2B5EF4-FFF2-40B4-BE49-F238E27FC236}">
                <a16:creationId xmlns:a16="http://schemas.microsoft.com/office/drawing/2014/main" id="{0988B03D-CB9E-6449-A5D9-5678C10162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69652" y="2050839"/>
            <a:ext cx="7386831" cy="3572473"/>
          </a:xfrm>
          <a:prstGeom prst="rect">
            <a:avLst/>
          </a:prstGeom>
        </p:spPr>
      </p:pic>
      <p:sp>
        <p:nvSpPr>
          <p:cNvPr id="8193" name="Rectangle 1">
            <a:extLst>
              <a:ext uri="{FF2B5EF4-FFF2-40B4-BE49-F238E27FC236}">
                <a16:creationId xmlns:a16="http://schemas.microsoft.com/office/drawing/2014/main" id="{AE543D9E-CAA8-874D-B49D-557D0CD7B815}"/>
              </a:ext>
            </a:extLst>
          </p:cNvPr>
          <p:cNvSpPr>
            <a:spLocks/>
          </p:cNvSpPr>
          <p:nvPr/>
        </p:nvSpPr>
        <p:spPr bwMode="auto">
          <a:xfrm>
            <a:off x="2393950" y="530225"/>
            <a:ext cx="74056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800" b="0" i="0" u="none" strike="noStrike" kern="1200" cap="none" spc="0" normalizeH="0" baseline="0" noProof="0">
                <a:ln>
                  <a:noFill/>
                </a:ln>
                <a:solidFill>
                  <a:srgbClr val="9ACA49"/>
                </a:solidFill>
                <a:effectLst/>
                <a:uLnTx/>
                <a:uFillTx/>
                <a:latin typeface="Bebas Neue" panose="020B0606020202050201" pitchFamily="34" charset="77"/>
                <a:ea typeface="ＭＳ Ｐゴシック" panose="020B0600070205080204" pitchFamily="34" charset="-128"/>
                <a:cs typeface="+mn-cs"/>
                <a:sym typeface="Bebas Neue" panose="020B0606020202050201" pitchFamily="34" charset="77"/>
              </a:rPr>
              <a:t>FY19 IN NUMBERS: BRINGING RESILIENCE TO SCALE </a:t>
            </a:r>
          </a:p>
        </p:txBody>
      </p:sp>
      <p:sp>
        <p:nvSpPr>
          <p:cNvPr id="4" name="TextBox 3">
            <a:extLst>
              <a:ext uri="{FF2B5EF4-FFF2-40B4-BE49-F238E27FC236}">
                <a16:creationId xmlns:a16="http://schemas.microsoft.com/office/drawing/2014/main" id="{EE14E1B5-724B-C64E-BB4E-A7633DF3EEF6}"/>
              </a:ext>
            </a:extLst>
          </p:cNvPr>
          <p:cNvSpPr txBox="1"/>
          <p:nvPr/>
        </p:nvSpPr>
        <p:spPr>
          <a:xfrm>
            <a:off x="3919935" y="5518461"/>
            <a:ext cx="5915025" cy="400110"/>
          </a:xfrm>
          <a:prstGeom prst="rect">
            <a:avLst/>
          </a:prstGeom>
          <a:noFill/>
        </p:spPr>
        <p:txBody>
          <a:bodyPr wrap="square" rtlCol="0">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Analysis is based on data for grants funded through GFDRR Core Programs. It does not include grants funded through Special Programs or just-in-time grants.</a:t>
            </a:r>
          </a:p>
        </p:txBody>
      </p:sp>
      <p:sp>
        <p:nvSpPr>
          <p:cNvPr id="2" name="Rectangle 1">
            <a:extLst>
              <a:ext uri="{FF2B5EF4-FFF2-40B4-BE49-F238E27FC236}">
                <a16:creationId xmlns:a16="http://schemas.microsoft.com/office/drawing/2014/main" id="{3BBC23B9-FD36-D042-A1FE-01C9E25205BC}"/>
              </a:ext>
            </a:extLst>
          </p:cNvPr>
          <p:cNvSpPr/>
          <p:nvPr/>
        </p:nvSpPr>
        <p:spPr>
          <a:xfrm>
            <a:off x="2576945" y="1787236"/>
            <a:ext cx="980643" cy="5818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56D2A0A6-7893-874C-A914-20B10D4ABEB8}"/>
              </a:ext>
            </a:extLst>
          </p:cNvPr>
          <p:cNvSpPr/>
          <p:nvPr/>
        </p:nvSpPr>
        <p:spPr>
          <a:xfrm>
            <a:off x="2424545" y="1357745"/>
            <a:ext cx="980643" cy="5818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7" descr="A close up of a logo&#10;&#10;Description automatically generated">
            <a:extLst>
              <a:ext uri="{FF2B5EF4-FFF2-40B4-BE49-F238E27FC236}">
                <a16:creationId xmlns:a16="http://schemas.microsoft.com/office/drawing/2014/main" id="{2E9BF55B-F748-1744-AD7C-1FB5FCFA4602}"/>
              </a:ext>
            </a:extLst>
          </p:cNvPr>
          <p:cNvPicPr>
            <a:picLocks noChangeAspect="1"/>
          </p:cNvPicPr>
          <p:nvPr/>
        </p:nvPicPr>
        <p:blipFill rotWithShape="1">
          <a:blip r:embed="rId5">
            <a:extLst>
              <a:ext uri="{28A0092B-C50C-407E-A947-70E740481C1C}">
                <a14:useLocalDpi xmlns:a14="http://schemas.microsoft.com/office/drawing/2010/main" val="0"/>
              </a:ext>
            </a:extLst>
          </a:blip>
          <a:srcRect l="20054" r="14234"/>
          <a:stretch/>
        </p:blipFill>
        <p:spPr>
          <a:xfrm>
            <a:off x="2925946" y="1139484"/>
            <a:ext cx="993989" cy="1877393"/>
          </a:xfrm>
          <a:prstGeom prst="rect">
            <a:avLst/>
          </a:prstGeom>
        </p:spPr>
      </p:pic>
      <p:sp>
        <p:nvSpPr>
          <p:cNvPr id="3" name="Rectangle 2">
            <a:extLst>
              <a:ext uri="{FF2B5EF4-FFF2-40B4-BE49-F238E27FC236}">
                <a16:creationId xmlns:a16="http://schemas.microsoft.com/office/drawing/2014/main" id="{10A7B2F7-FA3D-43A1-A089-510330823683}"/>
              </a:ext>
            </a:extLst>
          </p:cNvPr>
          <p:cNvSpPr/>
          <p:nvPr/>
        </p:nvSpPr>
        <p:spPr>
          <a:xfrm>
            <a:off x="4002833" y="5518461"/>
            <a:ext cx="5691673" cy="3338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B6BB8133-94E5-45A7-B4E1-EB7947793526}"/>
              </a:ext>
            </a:extLst>
          </p:cNvPr>
          <p:cNvSpPr/>
          <p:nvPr/>
        </p:nvSpPr>
        <p:spPr>
          <a:xfrm>
            <a:off x="7100596" y="4469363"/>
            <a:ext cx="177282" cy="1492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0D578593-0F37-4BC1-A9F8-15A524D38D1F}"/>
              </a:ext>
            </a:extLst>
          </p:cNvPr>
          <p:cNvSpPr/>
          <p:nvPr/>
        </p:nvSpPr>
        <p:spPr>
          <a:xfrm>
            <a:off x="7100596" y="5019869"/>
            <a:ext cx="177282" cy="1492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AA54C79D-F4DC-4B21-A2BD-BF4845667E48}"/>
              </a:ext>
            </a:extLst>
          </p:cNvPr>
          <p:cNvSpPr/>
          <p:nvPr/>
        </p:nvSpPr>
        <p:spPr>
          <a:xfrm>
            <a:off x="10394302" y="3797559"/>
            <a:ext cx="111967" cy="1306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828AFA1E-AA89-4F42-A0ED-F76688E92D1D}"/>
              </a:ext>
            </a:extLst>
          </p:cNvPr>
          <p:cNvSpPr/>
          <p:nvPr/>
        </p:nvSpPr>
        <p:spPr>
          <a:xfrm>
            <a:off x="10394302" y="4469363"/>
            <a:ext cx="111967" cy="1306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
            <a:extLst>
              <a:ext uri="{FF2B5EF4-FFF2-40B4-BE49-F238E27FC236}">
                <a16:creationId xmlns:a16="http://schemas.microsoft.com/office/drawing/2014/main" id="{DD63703C-1815-0D47-89BF-A34AB09FC826}"/>
              </a:ext>
            </a:extLst>
          </p:cNvPr>
          <p:cNvSpPr>
            <a:spLocks/>
          </p:cNvSpPr>
          <p:nvPr/>
        </p:nvSpPr>
        <p:spPr bwMode="auto">
          <a:xfrm>
            <a:off x="740489" y="270744"/>
            <a:ext cx="3961982"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800" b="0" i="0" u="none" strike="noStrike" kern="1200" cap="none" spc="0" normalizeH="0" baseline="0" noProof="0" dirty="0">
                <a:ln>
                  <a:noFill/>
                </a:ln>
                <a:solidFill>
                  <a:srgbClr val="9ACA49"/>
                </a:solidFill>
                <a:effectLst/>
                <a:uLnTx/>
                <a:uFillTx/>
                <a:latin typeface="Bebas Neue" panose="020B0606020202050201" pitchFamily="34" charset="77"/>
                <a:ea typeface="ＭＳ Ｐゴシック" panose="020B0600070205080204" pitchFamily="34" charset="-128"/>
                <a:cs typeface="+mn-cs"/>
                <a:sym typeface="Bebas Neue" panose="020B0606020202050201" pitchFamily="34" charset="77"/>
              </a:rPr>
              <a:t>NATURAL HAZARDS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800" b="0" i="0" u="none" strike="noStrike" kern="1200" cap="none" spc="0" normalizeH="0" baseline="0" noProof="0" dirty="0">
                <a:ln>
                  <a:noFill/>
                </a:ln>
                <a:solidFill>
                  <a:srgbClr val="9ACA49"/>
                </a:solidFill>
                <a:effectLst/>
                <a:uLnTx/>
                <a:uFillTx/>
                <a:latin typeface="Bebas Neue" panose="020B0606020202050201" pitchFamily="34" charset="77"/>
                <a:ea typeface="ＭＳ Ｐゴシック" panose="020B0600070205080204" pitchFamily="34" charset="-128"/>
                <a:cs typeface="+mn-cs"/>
                <a:sym typeface="Bebas Neue" panose="020B0606020202050201" pitchFamily="34" charset="77"/>
              </a:rPr>
              <a:t>ADDRESSED</a:t>
            </a:r>
          </a:p>
        </p:txBody>
      </p:sp>
      <p:sp>
        <p:nvSpPr>
          <p:cNvPr id="7171" name="TextBox 3">
            <a:extLst>
              <a:ext uri="{FF2B5EF4-FFF2-40B4-BE49-F238E27FC236}">
                <a16:creationId xmlns:a16="http://schemas.microsoft.com/office/drawing/2014/main" id="{5EDAC897-95ED-1E4A-8733-2D9D3D10C3C2}"/>
              </a:ext>
            </a:extLst>
          </p:cNvPr>
          <p:cNvSpPr txBox="1">
            <a:spLocks noChangeArrowheads="1"/>
          </p:cNvSpPr>
          <p:nvPr/>
        </p:nvSpPr>
        <p:spPr bwMode="auto">
          <a:xfrm>
            <a:off x="345233" y="1739991"/>
            <a:ext cx="4982547"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marL="285750" marR="0" lvl="0" indent="-2857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sz="20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The portfolio targeted hazards posing the greatest risk to vulnerable countries </a:t>
            </a:r>
          </a:p>
          <a:p>
            <a:pPr marL="285750" marR="0" lvl="0" indent="-2857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altLang="en-US" sz="20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endParaRPr>
          </a:p>
          <a:p>
            <a:pPr marL="285750" marR="0" lvl="0" indent="-2857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sz="20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Most grants continued to address more than one natural hazard </a:t>
            </a:r>
          </a:p>
          <a:p>
            <a:pPr marL="285750" marR="0" lvl="0" indent="-2857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altLang="en-US" sz="20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endParaRPr>
          </a:p>
          <a:p>
            <a:pPr marL="285750" marR="0" lvl="0" indent="-2857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sz="20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87 percent of core program funding addressed flooding and 76 percent addressed geohazards </a:t>
            </a:r>
          </a:p>
          <a:p>
            <a:pPr marL="285750" marR="0" lvl="0" indent="-2857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altLang="en-US" sz="20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endParaRPr>
          </a:p>
          <a:p>
            <a:pPr marL="285750" marR="0" lvl="0" indent="-2857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sz="20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Other hazards addressed by the portfolio include liquefaction, saltwater intrusion, sea-level rise, avalanches, poor air quality, sandstorms, and </a:t>
            </a:r>
            <a:r>
              <a:rPr kumimoji="0" lang="en-US" altLang="en-US" sz="2000" b="0" i="0" u="none" strike="noStrike" kern="1200" cap="none" spc="0" normalizeH="0" baseline="0" noProof="0" dirty="0" err="1">
                <a:ln>
                  <a:noFill/>
                </a:ln>
                <a:solidFill>
                  <a:prstClr val="black">
                    <a:lumMod val="50000"/>
                    <a:lumOff val="50000"/>
                  </a:prstClr>
                </a:solidFill>
                <a:effectLst/>
                <a:uLnTx/>
                <a:uFillTx/>
                <a:latin typeface="Lato" panose="020F0502020204030203" pitchFamily="34" charset="0"/>
                <a:ea typeface="+mn-ea"/>
                <a:cs typeface="+mn-cs"/>
              </a:rPr>
              <a:t>dzud</a:t>
            </a:r>
            <a:endParaRPr kumimoji="0" lang="en-US" altLang="en-US" sz="20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endParaRPr>
          </a:p>
        </p:txBody>
      </p:sp>
      <p:pic>
        <p:nvPicPr>
          <p:cNvPr id="5" name="Picture 4">
            <a:extLst>
              <a:ext uri="{FF2B5EF4-FFF2-40B4-BE49-F238E27FC236}">
                <a16:creationId xmlns:a16="http://schemas.microsoft.com/office/drawing/2014/main" id="{141630C3-4569-054B-895E-A130D8F887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4520" y="270744"/>
            <a:ext cx="5655398" cy="6316511"/>
          </a:xfrm>
          <a:prstGeom prst="rect">
            <a:avLst/>
          </a:prstGeo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a:extLst>
              <a:ext uri="{FF2B5EF4-FFF2-40B4-BE49-F238E27FC236}">
                <a16:creationId xmlns:a16="http://schemas.microsoft.com/office/drawing/2014/main" id="{64DBC929-55B7-704B-B89B-B4E89F11C6F0}"/>
              </a:ext>
            </a:extLst>
          </p:cNvPr>
          <p:cNvSpPr>
            <a:spLocks/>
          </p:cNvSpPr>
          <p:nvPr/>
        </p:nvSpPr>
        <p:spPr bwMode="auto">
          <a:xfrm>
            <a:off x="4378325" y="530225"/>
            <a:ext cx="34369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800" b="0" i="0" u="none" strike="noStrike" kern="1200" cap="none" spc="0" normalizeH="0" baseline="0" noProof="0">
                <a:ln>
                  <a:noFill/>
                </a:ln>
                <a:solidFill>
                  <a:srgbClr val="9ACA49"/>
                </a:solidFill>
                <a:effectLst/>
                <a:uLnTx/>
                <a:uFillTx/>
                <a:latin typeface="Bebas Neue" panose="020B0606020202050201" pitchFamily="34" charset="77"/>
                <a:ea typeface="ＭＳ Ｐゴシック" panose="020B0600070205080204" pitchFamily="34" charset="-128"/>
                <a:cs typeface="+mn-cs"/>
                <a:sym typeface="Bebas Neue" panose="020B0606020202050201" pitchFamily="34" charset="77"/>
              </a:rPr>
              <a:t>AREAS OF ENGAGEMENT</a:t>
            </a:r>
          </a:p>
        </p:txBody>
      </p:sp>
      <p:sp>
        <p:nvSpPr>
          <p:cNvPr id="10242" name="Rectangle 1">
            <a:extLst>
              <a:ext uri="{FF2B5EF4-FFF2-40B4-BE49-F238E27FC236}">
                <a16:creationId xmlns:a16="http://schemas.microsoft.com/office/drawing/2014/main" id="{9CB0EAD5-AAF6-764F-B944-4D50814FB7C4}"/>
              </a:ext>
            </a:extLst>
          </p:cNvPr>
          <p:cNvSpPr>
            <a:spLocks noChangeArrowheads="1"/>
          </p:cNvSpPr>
          <p:nvPr/>
        </p:nvSpPr>
        <p:spPr bwMode="auto">
          <a:xfrm>
            <a:off x="1066800" y="1114425"/>
            <a:ext cx="105727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The portfolio in FY19 continued to address all strategic areas of engagement. Most grants contributed to more than one engagement area and these activities covered all regions. </a:t>
            </a:r>
          </a:p>
        </p:txBody>
      </p:sp>
      <p:pic>
        <p:nvPicPr>
          <p:cNvPr id="7" name="Picture 6">
            <a:extLst>
              <a:ext uri="{FF2B5EF4-FFF2-40B4-BE49-F238E27FC236}">
                <a16:creationId xmlns:a16="http://schemas.microsoft.com/office/drawing/2014/main" id="{D84BCF88-AE77-E746-A3A5-6FC26026CB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838" y="2203462"/>
            <a:ext cx="11442614" cy="3540113"/>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a:extLst>
              <a:ext uri="{FF2B5EF4-FFF2-40B4-BE49-F238E27FC236}">
                <a16:creationId xmlns:a16="http://schemas.microsoft.com/office/drawing/2014/main" id="{41AC6515-6443-B748-A012-612DE0F14038}"/>
              </a:ext>
            </a:extLst>
          </p:cNvPr>
          <p:cNvSpPr>
            <a:spLocks/>
          </p:cNvSpPr>
          <p:nvPr/>
        </p:nvSpPr>
        <p:spPr bwMode="auto">
          <a:xfrm>
            <a:off x="5544643" y="570709"/>
            <a:ext cx="19845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800" b="0" i="0" u="none" strike="noStrike" kern="1200" cap="none" spc="0" normalizeH="0" baseline="0" noProof="0" dirty="0">
                <a:ln>
                  <a:noFill/>
                </a:ln>
                <a:solidFill>
                  <a:srgbClr val="9ACA49"/>
                </a:solidFill>
                <a:effectLst/>
                <a:uLnTx/>
                <a:uFillTx/>
                <a:latin typeface="Bebas Neue" panose="020B0606020202050201" pitchFamily="34" charset="77"/>
                <a:ea typeface="ＭＳ Ｐゴシック" panose="020B0600070205080204" pitchFamily="34" charset="-128"/>
                <a:cs typeface="+mn-cs"/>
                <a:sym typeface="Bebas Neue" panose="020B0606020202050201" pitchFamily="34" charset="77"/>
              </a:rPr>
              <a:t>IN AFRICA</a:t>
            </a:r>
          </a:p>
        </p:txBody>
      </p:sp>
      <p:sp>
        <p:nvSpPr>
          <p:cNvPr id="11266" name="Content Placeholder 2">
            <a:extLst>
              <a:ext uri="{FF2B5EF4-FFF2-40B4-BE49-F238E27FC236}">
                <a16:creationId xmlns:a16="http://schemas.microsoft.com/office/drawing/2014/main" id="{3502AAB2-A0BE-4B4D-BD9A-1A7ACA80C199}"/>
              </a:ext>
            </a:extLst>
          </p:cNvPr>
          <p:cNvSpPr txBox="1">
            <a:spLocks noChangeArrowheads="1"/>
          </p:cNvSpPr>
          <p:nvPr/>
        </p:nvSpPr>
        <p:spPr bwMode="auto">
          <a:xfrm>
            <a:off x="5473411" y="2254012"/>
            <a:ext cx="6292491" cy="415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10000"/>
          </a:bodyPr>
          <a:lstStyle>
            <a:lvl1pPr marL="228600" indent="-228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Largest active portfolio - covers 50 countries; over 1/3 of grants benefit more than one country</a:t>
            </a:r>
          </a:p>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Characterized by:</a:t>
            </a:r>
          </a:p>
          <a:p>
            <a:pPr marL="685800" marR="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fastest urbanizing continent</a:t>
            </a:r>
          </a:p>
          <a:p>
            <a:pPr marL="685800" marR="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faces mounting challenges as the population rapidly concentrates in under-resourced cities </a:t>
            </a:r>
          </a:p>
          <a:p>
            <a:pPr marL="685800" marR="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lumMod val="50000"/>
                    <a:lumOff val="50000"/>
                  </a:prstClr>
                </a:solidFill>
                <a:effectLst/>
                <a:uLnTx/>
                <a:uFillTx/>
                <a:latin typeface="Lato" panose="020F0502020204030203" pitchFamily="34" charset="0"/>
                <a:ea typeface="+mn-ea"/>
                <a:cs typeface="+mn-cs"/>
              </a:rPr>
              <a:t>disaster risk profiles of countries are evolving from predominantly rural with drought and food security as main challenges to urban with challenges from floods, cyclones, and earthquakes </a:t>
            </a:r>
          </a:p>
        </p:txBody>
      </p:sp>
      <p:grpSp>
        <p:nvGrpSpPr>
          <p:cNvPr id="11273" name="Group 122">
            <a:extLst>
              <a:ext uri="{FF2B5EF4-FFF2-40B4-BE49-F238E27FC236}">
                <a16:creationId xmlns:a16="http://schemas.microsoft.com/office/drawing/2014/main" id="{C3DB077E-A9E8-664B-8E06-A7CD1B2641AE}"/>
              </a:ext>
            </a:extLst>
          </p:cNvPr>
          <p:cNvGrpSpPr>
            <a:grpSpLocks/>
          </p:cNvGrpSpPr>
          <p:nvPr/>
        </p:nvGrpSpPr>
        <p:grpSpPr bwMode="auto">
          <a:xfrm>
            <a:off x="5594313" y="1457396"/>
            <a:ext cx="2159000" cy="487363"/>
            <a:chOff x="4830843" y="1259565"/>
            <a:chExt cx="2158839" cy="487362"/>
          </a:xfrm>
        </p:grpSpPr>
        <p:grpSp>
          <p:nvGrpSpPr>
            <p:cNvPr id="78" name="Group 77">
              <a:extLst>
                <a:ext uri="{FF2B5EF4-FFF2-40B4-BE49-F238E27FC236}">
                  <a16:creationId xmlns:a16="http://schemas.microsoft.com/office/drawing/2014/main" id="{C35A41C6-10CC-734C-B5B0-3BC81E995BBE}"/>
                </a:ext>
              </a:extLst>
            </p:cNvPr>
            <p:cNvGrpSpPr/>
            <p:nvPr/>
          </p:nvGrpSpPr>
          <p:grpSpPr>
            <a:xfrm>
              <a:off x="5680075" y="1335765"/>
              <a:ext cx="415925" cy="334962"/>
              <a:chOff x="4487863" y="4891088"/>
              <a:chExt cx="415925" cy="334962"/>
            </a:xfrm>
            <a:solidFill>
              <a:srgbClr val="F17057"/>
            </a:solidFill>
          </p:grpSpPr>
          <p:sp>
            <p:nvSpPr>
              <p:cNvPr id="79" name="Freeform 12">
                <a:extLst>
                  <a:ext uri="{FF2B5EF4-FFF2-40B4-BE49-F238E27FC236}">
                    <a16:creationId xmlns:a16="http://schemas.microsoft.com/office/drawing/2014/main" id="{CEE2F8C3-CF2A-9940-A699-056A9E2055EC}"/>
                  </a:ext>
                </a:extLst>
              </p:cNvPr>
              <p:cNvSpPr>
                <a:spLocks noChangeArrowheads="1"/>
              </p:cNvSpPr>
              <p:nvPr/>
            </p:nvSpPr>
            <p:spPr bwMode="auto">
              <a:xfrm>
                <a:off x="4487863" y="4891088"/>
                <a:ext cx="368300" cy="334962"/>
              </a:xfrm>
              <a:custGeom>
                <a:avLst/>
                <a:gdLst>
                  <a:gd name="T0" fmla="*/ 749 w 1021"/>
                  <a:gd name="T1" fmla="*/ 292 h 931"/>
                  <a:gd name="T2" fmla="*/ 946 w 1021"/>
                  <a:gd name="T3" fmla="*/ 377 h 931"/>
                  <a:gd name="T4" fmla="*/ 1013 w 1021"/>
                  <a:gd name="T5" fmla="*/ 353 h 931"/>
                  <a:gd name="T6" fmla="*/ 602 w 1021"/>
                  <a:gd name="T7" fmla="*/ 0 h 931"/>
                  <a:gd name="T8" fmla="*/ 187 w 1021"/>
                  <a:gd name="T9" fmla="*/ 412 h 931"/>
                  <a:gd name="T10" fmla="*/ 197 w 1021"/>
                  <a:gd name="T11" fmla="*/ 503 h 931"/>
                  <a:gd name="T12" fmla="*/ 68 w 1021"/>
                  <a:gd name="T13" fmla="*/ 334 h 931"/>
                  <a:gd name="T14" fmla="*/ 33 w 1021"/>
                  <a:gd name="T15" fmla="*/ 353 h 931"/>
                  <a:gd name="T16" fmla="*/ 138 w 1021"/>
                  <a:gd name="T17" fmla="*/ 731 h 931"/>
                  <a:gd name="T18" fmla="*/ 138 w 1021"/>
                  <a:gd name="T19" fmla="*/ 930 h 931"/>
                  <a:gd name="T20" fmla="*/ 684 w 1021"/>
                  <a:gd name="T21" fmla="*/ 930 h 931"/>
                  <a:gd name="T22" fmla="*/ 684 w 1021"/>
                  <a:gd name="T23" fmla="*/ 816 h 931"/>
                  <a:gd name="T24" fmla="*/ 482 w 1021"/>
                  <a:gd name="T25" fmla="*/ 558 h 931"/>
                  <a:gd name="T26" fmla="*/ 749 w 1021"/>
                  <a:gd name="T27" fmla="*/ 292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1" h="931">
                    <a:moveTo>
                      <a:pt x="749" y="292"/>
                    </a:moveTo>
                    <a:cubicBezTo>
                      <a:pt x="827" y="292"/>
                      <a:pt x="897" y="325"/>
                      <a:pt x="946" y="377"/>
                    </a:cubicBezTo>
                    <a:cubicBezTo>
                      <a:pt x="976" y="409"/>
                      <a:pt x="1020" y="407"/>
                      <a:pt x="1013" y="353"/>
                    </a:cubicBezTo>
                    <a:cubicBezTo>
                      <a:pt x="984" y="153"/>
                      <a:pt x="811" y="0"/>
                      <a:pt x="602" y="0"/>
                    </a:cubicBezTo>
                    <a:cubicBezTo>
                      <a:pt x="373" y="0"/>
                      <a:pt x="187" y="185"/>
                      <a:pt x="187" y="412"/>
                    </a:cubicBezTo>
                    <a:cubicBezTo>
                      <a:pt x="187" y="443"/>
                      <a:pt x="191" y="474"/>
                      <a:pt x="197" y="503"/>
                    </a:cubicBezTo>
                    <a:cubicBezTo>
                      <a:pt x="132" y="467"/>
                      <a:pt x="85" y="405"/>
                      <a:pt x="68" y="334"/>
                    </a:cubicBezTo>
                    <a:cubicBezTo>
                      <a:pt x="63" y="316"/>
                      <a:pt x="40" y="326"/>
                      <a:pt x="33" y="353"/>
                    </a:cubicBezTo>
                    <a:cubicBezTo>
                      <a:pt x="0" y="494"/>
                      <a:pt x="44" y="634"/>
                      <a:pt x="138" y="731"/>
                    </a:cubicBezTo>
                    <a:lnTo>
                      <a:pt x="138" y="930"/>
                    </a:lnTo>
                    <a:lnTo>
                      <a:pt x="684" y="930"/>
                    </a:lnTo>
                    <a:lnTo>
                      <a:pt x="684" y="816"/>
                    </a:lnTo>
                    <a:cubicBezTo>
                      <a:pt x="568" y="787"/>
                      <a:pt x="482" y="682"/>
                      <a:pt x="482" y="558"/>
                    </a:cubicBezTo>
                    <a:cubicBezTo>
                      <a:pt x="482" y="411"/>
                      <a:pt x="602" y="292"/>
                      <a:pt x="749" y="29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13">
                <a:extLst>
                  <a:ext uri="{FF2B5EF4-FFF2-40B4-BE49-F238E27FC236}">
                    <a16:creationId xmlns:a16="http://schemas.microsoft.com/office/drawing/2014/main" id="{34AB21FF-F205-1147-8807-CA1753EA4978}"/>
                  </a:ext>
                </a:extLst>
              </p:cNvPr>
              <p:cNvSpPr>
                <a:spLocks noChangeArrowheads="1"/>
              </p:cNvSpPr>
              <p:nvPr/>
            </p:nvSpPr>
            <p:spPr bwMode="auto">
              <a:xfrm>
                <a:off x="4754563" y="5078413"/>
                <a:ext cx="149225" cy="147637"/>
              </a:xfrm>
              <a:custGeom>
                <a:avLst/>
                <a:gdLst>
                  <a:gd name="T0" fmla="*/ 167 w 413"/>
                  <a:gd name="T1" fmla="*/ 295 h 409"/>
                  <a:gd name="T2" fmla="*/ 202 w 413"/>
                  <a:gd name="T3" fmla="*/ 125 h 409"/>
                  <a:gd name="T4" fmla="*/ 210 w 413"/>
                  <a:gd name="T5" fmla="*/ 125 h 409"/>
                  <a:gd name="T6" fmla="*/ 245 w 413"/>
                  <a:gd name="T7" fmla="*/ 295 h 409"/>
                  <a:gd name="T8" fmla="*/ 167 w 413"/>
                  <a:gd name="T9" fmla="*/ 295 h 409"/>
                  <a:gd name="T10" fmla="*/ 302 w 413"/>
                  <a:gd name="T11" fmla="*/ 294 h 409"/>
                  <a:gd name="T12" fmla="*/ 267 w 413"/>
                  <a:gd name="T13" fmla="*/ 128 h 409"/>
                  <a:gd name="T14" fmla="*/ 294 w 413"/>
                  <a:gd name="T15" fmla="*/ 102 h 409"/>
                  <a:gd name="T16" fmla="*/ 294 w 413"/>
                  <a:gd name="T17" fmla="*/ 70 h 409"/>
                  <a:gd name="T18" fmla="*/ 264 w 413"/>
                  <a:gd name="T19" fmla="*/ 70 h 409"/>
                  <a:gd name="T20" fmla="*/ 264 w 413"/>
                  <a:gd name="T21" fmla="*/ 28 h 409"/>
                  <a:gd name="T22" fmla="*/ 206 w 413"/>
                  <a:gd name="T23" fmla="*/ 0 h 409"/>
                  <a:gd name="T24" fmla="*/ 148 w 413"/>
                  <a:gd name="T25" fmla="*/ 28 h 409"/>
                  <a:gd name="T26" fmla="*/ 148 w 413"/>
                  <a:gd name="T27" fmla="*/ 70 h 409"/>
                  <a:gd name="T28" fmla="*/ 118 w 413"/>
                  <a:gd name="T29" fmla="*/ 70 h 409"/>
                  <a:gd name="T30" fmla="*/ 118 w 413"/>
                  <a:gd name="T31" fmla="*/ 102 h 409"/>
                  <a:gd name="T32" fmla="*/ 144 w 413"/>
                  <a:gd name="T33" fmla="*/ 128 h 409"/>
                  <a:gd name="T34" fmla="*/ 110 w 413"/>
                  <a:gd name="T35" fmla="*/ 294 h 409"/>
                  <a:gd name="T36" fmla="*/ 0 w 413"/>
                  <a:gd name="T37" fmla="*/ 294 h 409"/>
                  <a:gd name="T38" fmla="*/ 0 w 413"/>
                  <a:gd name="T39" fmla="*/ 408 h 409"/>
                  <a:gd name="T40" fmla="*/ 412 w 413"/>
                  <a:gd name="T41" fmla="*/ 408 h 409"/>
                  <a:gd name="T42" fmla="*/ 412 w 413"/>
                  <a:gd name="T43" fmla="*/ 294 h 409"/>
                  <a:gd name="T44" fmla="*/ 302 w 413"/>
                  <a:gd name="T45" fmla="*/ 294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3" h="409">
                    <a:moveTo>
                      <a:pt x="167" y="295"/>
                    </a:moveTo>
                    <a:lnTo>
                      <a:pt x="202" y="125"/>
                    </a:lnTo>
                    <a:lnTo>
                      <a:pt x="210" y="125"/>
                    </a:lnTo>
                    <a:lnTo>
                      <a:pt x="245" y="295"/>
                    </a:lnTo>
                    <a:lnTo>
                      <a:pt x="167" y="295"/>
                    </a:lnTo>
                    <a:close/>
                    <a:moveTo>
                      <a:pt x="302" y="294"/>
                    </a:moveTo>
                    <a:lnTo>
                      <a:pt x="267" y="128"/>
                    </a:lnTo>
                    <a:lnTo>
                      <a:pt x="294" y="102"/>
                    </a:lnTo>
                    <a:lnTo>
                      <a:pt x="294" y="70"/>
                    </a:lnTo>
                    <a:lnTo>
                      <a:pt x="264" y="70"/>
                    </a:lnTo>
                    <a:lnTo>
                      <a:pt x="264" y="28"/>
                    </a:lnTo>
                    <a:lnTo>
                      <a:pt x="206" y="0"/>
                    </a:lnTo>
                    <a:lnTo>
                      <a:pt x="148" y="28"/>
                    </a:lnTo>
                    <a:lnTo>
                      <a:pt x="148" y="70"/>
                    </a:lnTo>
                    <a:lnTo>
                      <a:pt x="118" y="70"/>
                    </a:lnTo>
                    <a:lnTo>
                      <a:pt x="118" y="102"/>
                    </a:lnTo>
                    <a:lnTo>
                      <a:pt x="144" y="128"/>
                    </a:lnTo>
                    <a:lnTo>
                      <a:pt x="110" y="294"/>
                    </a:lnTo>
                    <a:lnTo>
                      <a:pt x="0" y="294"/>
                    </a:lnTo>
                    <a:lnTo>
                      <a:pt x="0" y="408"/>
                    </a:lnTo>
                    <a:lnTo>
                      <a:pt x="412" y="408"/>
                    </a:lnTo>
                    <a:lnTo>
                      <a:pt x="412" y="294"/>
                    </a:lnTo>
                    <a:lnTo>
                      <a:pt x="302" y="29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81" name="Group 80">
              <a:extLst>
                <a:ext uri="{FF2B5EF4-FFF2-40B4-BE49-F238E27FC236}">
                  <a16:creationId xmlns:a16="http://schemas.microsoft.com/office/drawing/2014/main" id="{064DEFEF-9D2E-B846-822F-53238B2223F1}"/>
                </a:ext>
              </a:extLst>
            </p:cNvPr>
            <p:cNvGrpSpPr/>
            <p:nvPr/>
          </p:nvGrpSpPr>
          <p:grpSpPr>
            <a:xfrm>
              <a:off x="6621382" y="1259565"/>
              <a:ext cx="368300" cy="487362"/>
              <a:chOff x="4541838" y="4335463"/>
              <a:chExt cx="368300" cy="487362"/>
            </a:xfrm>
            <a:solidFill>
              <a:srgbClr val="F17057"/>
            </a:solidFill>
          </p:grpSpPr>
          <p:sp>
            <p:nvSpPr>
              <p:cNvPr id="82" name="Freeform 14">
                <a:extLst>
                  <a:ext uri="{FF2B5EF4-FFF2-40B4-BE49-F238E27FC236}">
                    <a16:creationId xmlns:a16="http://schemas.microsoft.com/office/drawing/2014/main" id="{767B84B8-E286-A94A-97C9-71C5CC58CD5D}"/>
                  </a:ext>
                </a:extLst>
              </p:cNvPr>
              <p:cNvSpPr>
                <a:spLocks noChangeArrowheads="1"/>
              </p:cNvSpPr>
              <p:nvPr/>
            </p:nvSpPr>
            <p:spPr bwMode="auto">
              <a:xfrm>
                <a:off x="4541838" y="4470400"/>
                <a:ext cx="22225" cy="153988"/>
              </a:xfrm>
              <a:custGeom>
                <a:avLst/>
                <a:gdLst>
                  <a:gd name="T0" fmla="*/ 0 w 61"/>
                  <a:gd name="T1" fmla="*/ 388 h 426"/>
                  <a:gd name="T2" fmla="*/ 10 w 61"/>
                  <a:gd name="T3" fmla="*/ 414 h 426"/>
                  <a:gd name="T4" fmla="*/ 33 w 61"/>
                  <a:gd name="T5" fmla="*/ 425 h 426"/>
                  <a:gd name="T6" fmla="*/ 60 w 61"/>
                  <a:gd name="T7" fmla="*/ 425 h 426"/>
                  <a:gd name="T8" fmla="*/ 60 w 61"/>
                  <a:gd name="T9" fmla="*/ 0 h 426"/>
                  <a:gd name="T10" fmla="*/ 33 w 61"/>
                  <a:gd name="T11" fmla="*/ 0 h 426"/>
                  <a:gd name="T12" fmla="*/ 10 w 61"/>
                  <a:gd name="T13" fmla="*/ 10 h 426"/>
                  <a:gd name="T14" fmla="*/ 0 w 61"/>
                  <a:gd name="T15" fmla="*/ 36 h 426"/>
                  <a:gd name="T16" fmla="*/ 0 w 61"/>
                  <a:gd name="T17" fmla="*/ 388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426">
                    <a:moveTo>
                      <a:pt x="0" y="388"/>
                    </a:moveTo>
                    <a:cubicBezTo>
                      <a:pt x="0" y="397"/>
                      <a:pt x="4" y="407"/>
                      <a:pt x="10" y="414"/>
                    </a:cubicBezTo>
                    <a:cubicBezTo>
                      <a:pt x="17" y="421"/>
                      <a:pt x="25" y="425"/>
                      <a:pt x="33" y="425"/>
                    </a:cubicBezTo>
                    <a:lnTo>
                      <a:pt x="60" y="425"/>
                    </a:lnTo>
                    <a:lnTo>
                      <a:pt x="60" y="0"/>
                    </a:lnTo>
                    <a:lnTo>
                      <a:pt x="33" y="0"/>
                    </a:lnTo>
                    <a:cubicBezTo>
                      <a:pt x="25" y="0"/>
                      <a:pt x="17" y="3"/>
                      <a:pt x="10" y="10"/>
                    </a:cubicBezTo>
                    <a:cubicBezTo>
                      <a:pt x="4" y="17"/>
                      <a:pt x="0" y="27"/>
                      <a:pt x="0" y="36"/>
                    </a:cubicBezTo>
                    <a:lnTo>
                      <a:pt x="0" y="3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15">
                <a:extLst>
                  <a:ext uri="{FF2B5EF4-FFF2-40B4-BE49-F238E27FC236}">
                    <a16:creationId xmlns:a16="http://schemas.microsoft.com/office/drawing/2014/main" id="{CA080895-D67D-1343-85E7-2A78BF48C14E}"/>
                  </a:ext>
                </a:extLst>
              </p:cNvPr>
              <p:cNvSpPr>
                <a:spLocks noChangeArrowheads="1"/>
              </p:cNvSpPr>
              <p:nvPr/>
            </p:nvSpPr>
            <p:spPr bwMode="auto">
              <a:xfrm>
                <a:off x="4568825" y="4451350"/>
                <a:ext cx="325438" cy="196850"/>
              </a:xfrm>
              <a:custGeom>
                <a:avLst/>
                <a:gdLst>
                  <a:gd name="T0" fmla="*/ 696 w 906"/>
                  <a:gd name="T1" fmla="*/ 155 h 545"/>
                  <a:gd name="T2" fmla="*/ 532 w 906"/>
                  <a:gd name="T3" fmla="*/ 155 h 545"/>
                  <a:gd name="T4" fmla="*/ 464 w 906"/>
                  <a:gd name="T5" fmla="*/ 82 h 545"/>
                  <a:gd name="T6" fmla="*/ 464 w 906"/>
                  <a:gd name="T7" fmla="*/ 0 h 545"/>
                  <a:gd name="T8" fmla="*/ 230 w 906"/>
                  <a:gd name="T9" fmla="*/ 0 h 545"/>
                  <a:gd name="T10" fmla="*/ 230 w 906"/>
                  <a:gd name="T11" fmla="*/ 82 h 545"/>
                  <a:gd name="T12" fmla="*/ 162 w 906"/>
                  <a:gd name="T13" fmla="*/ 155 h 545"/>
                  <a:gd name="T14" fmla="*/ 45 w 906"/>
                  <a:gd name="T15" fmla="*/ 155 h 545"/>
                  <a:gd name="T16" fmla="*/ 45 w 906"/>
                  <a:gd name="T17" fmla="*/ 130 h 545"/>
                  <a:gd name="T18" fmla="*/ 37 w 906"/>
                  <a:gd name="T19" fmla="*/ 111 h 545"/>
                  <a:gd name="T20" fmla="*/ 20 w 906"/>
                  <a:gd name="T21" fmla="*/ 103 h 545"/>
                  <a:gd name="T22" fmla="*/ 0 w 906"/>
                  <a:gd name="T23" fmla="*/ 103 h 545"/>
                  <a:gd name="T24" fmla="*/ 0 w 906"/>
                  <a:gd name="T25" fmla="*/ 424 h 545"/>
                  <a:gd name="T26" fmla="*/ 20 w 906"/>
                  <a:gd name="T27" fmla="*/ 424 h 545"/>
                  <a:gd name="T28" fmla="*/ 37 w 906"/>
                  <a:gd name="T29" fmla="*/ 416 h 545"/>
                  <a:gd name="T30" fmla="*/ 45 w 906"/>
                  <a:gd name="T31" fmla="*/ 396 h 545"/>
                  <a:gd name="T32" fmla="*/ 45 w 906"/>
                  <a:gd name="T33" fmla="*/ 374 h 545"/>
                  <a:gd name="T34" fmla="*/ 168 w 906"/>
                  <a:gd name="T35" fmla="*/ 374 h 545"/>
                  <a:gd name="T36" fmla="*/ 347 w 906"/>
                  <a:gd name="T37" fmla="*/ 471 h 545"/>
                  <a:gd name="T38" fmla="*/ 526 w 906"/>
                  <a:gd name="T39" fmla="*/ 374 h 545"/>
                  <a:gd name="T40" fmla="*/ 659 w 906"/>
                  <a:gd name="T41" fmla="*/ 374 h 545"/>
                  <a:gd name="T42" fmla="*/ 692 w 906"/>
                  <a:gd name="T43" fmla="*/ 389 h 545"/>
                  <a:gd name="T44" fmla="*/ 705 w 906"/>
                  <a:gd name="T45" fmla="*/ 425 h 545"/>
                  <a:gd name="T46" fmla="*/ 705 w 906"/>
                  <a:gd name="T47" fmla="*/ 544 h 545"/>
                  <a:gd name="T48" fmla="*/ 905 w 906"/>
                  <a:gd name="T49" fmla="*/ 544 h 545"/>
                  <a:gd name="T50" fmla="*/ 905 w 906"/>
                  <a:gd name="T51" fmla="*/ 384 h 545"/>
                  <a:gd name="T52" fmla="*/ 843 w 906"/>
                  <a:gd name="T53" fmla="*/ 222 h 545"/>
                  <a:gd name="T54" fmla="*/ 696 w 906"/>
                  <a:gd name="T55" fmla="*/ 155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06" h="545">
                    <a:moveTo>
                      <a:pt x="696" y="155"/>
                    </a:moveTo>
                    <a:lnTo>
                      <a:pt x="532" y="155"/>
                    </a:lnTo>
                    <a:cubicBezTo>
                      <a:pt x="516" y="125"/>
                      <a:pt x="492" y="100"/>
                      <a:pt x="464" y="82"/>
                    </a:cubicBezTo>
                    <a:lnTo>
                      <a:pt x="464" y="0"/>
                    </a:lnTo>
                    <a:lnTo>
                      <a:pt x="230" y="0"/>
                    </a:lnTo>
                    <a:lnTo>
                      <a:pt x="230" y="82"/>
                    </a:lnTo>
                    <a:cubicBezTo>
                      <a:pt x="202" y="100"/>
                      <a:pt x="178" y="125"/>
                      <a:pt x="162" y="155"/>
                    </a:cubicBezTo>
                    <a:lnTo>
                      <a:pt x="45" y="155"/>
                    </a:lnTo>
                    <a:lnTo>
                      <a:pt x="45" y="130"/>
                    </a:lnTo>
                    <a:cubicBezTo>
                      <a:pt x="45" y="123"/>
                      <a:pt x="41" y="117"/>
                      <a:pt x="37" y="111"/>
                    </a:cubicBezTo>
                    <a:cubicBezTo>
                      <a:pt x="32" y="106"/>
                      <a:pt x="26" y="103"/>
                      <a:pt x="20" y="103"/>
                    </a:cubicBezTo>
                    <a:lnTo>
                      <a:pt x="0" y="103"/>
                    </a:lnTo>
                    <a:lnTo>
                      <a:pt x="0" y="424"/>
                    </a:lnTo>
                    <a:lnTo>
                      <a:pt x="20" y="424"/>
                    </a:lnTo>
                    <a:cubicBezTo>
                      <a:pt x="26" y="424"/>
                      <a:pt x="32" y="422"/>
                      <a:pt x="37" y="416"/>
                    </a:cubicBezTo>
                    <a:cubicBezTo>
                      <a:pt x="41" y="411"/>
                      <a:pt x="45" y="403"/>
                      <a:pt x="45" y="396"/>
                    </a:cubicBezTo>
                    <a:lnTo>
                      <a:pt x="45" y="374"/>
                    </a:lnTo>
                    <a:lnTo>
                      <a:pt x="168" y="374"/>
                    </a:lnTo>
                    <a:cubicBezTo>
                      <a:pt x="206" y="433"/>
                      <a:pt x="272" y="471"/>
                      <a:pt x="347" y="471"/>
                    </a:cubicBezTo>
                    <a:cubicBezTo>
                      <a:pt x="422" y="471"/>
                      <a:pt x="488" y="433"/>
                      <a:pt x="526" y="374"/>
                    </a:cubicBezTo>
                    <a:lnTo>
                      <a:pt x="659" y="374"/>
                    </a:lnTo>
                    <a:cubicBezTo>
                      <a:pt x="671" y="374"/>
                      <a:pt x="683" y="379"/>
                      <a:pt x="692" y="389"/>
                    </a:cubicBezTo>
                    <a:cubicBezTo>
                      <a:pt x="701" y="399"/>
                      <a:pt x="705" y="412"/>
                      <a:pt x="705" y="425"/>
                    </a:cubicBezTo>
                    <a:lnTo>
                      <a:pt x="705" y="544"/>
                    </a:lnTo>
                    <a:lnTo>
                      <a:pt x="905" y="544"/>
                    </a:lnTo>
                    <a:lnTo>
                      <a:pt x="905" y="384"/>
                    </a:lnTo>
                    <a:cubicBezTo>
                      <a:pt x="905" y="325"/>
                      <a:pt x="884" y="267"/>
                      <a:pt x="843" y="222"/>
                    </a:cubicBezTo>
                    <a:cubicBezTo>
                      <a:pt x="803" y="177"/>
                      <a:pt x="749" y="155"/>
                      <a:pt x="696" y="15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16">
                <a:extLst>
                  <a:ext uri="{FF2B5EF4-FFF2-40B4-BE49-F238E27FC236}">
                    <a16:creationId xmlns:a16="http://schemas.microsoft.com/office/drawing/2014/main" id="{96B34DC5-8919-2B43-8AAB-7E95C4740C72}"/>
                  </a:ext>
                </a:extLst>
              </p:cNvPr>
              <p:cNvSpPr>
                <a:spLocks noChangeArrowheads="1"/>
              </p:cNvSpPr>
              <p:nvPr/>
            </p:nvSpPr>
            <p:spPr bwMode="auto">
              <a:xfrm>
                <a:off x="4611688" y="4335463"/>
                <a:ext cx="165100" cy="112712"/>
              </a:xfrm>
              <a:custGeom>
                <a:avLst/>
                <a:gdLst>
                  <a:gd name="T0" fmla="*/ 439 w 459"/>
                  <a:gd name="T1" fmla="*/ 33 h 314"/>
                  <a:gd name="T2" fmla="*/ 284 w 459"/>
                  <a:gd name="T3" fmla="*/ 45 h 314"/>
                  <a:gd name="T4" fmla="*/ 263 w 459"/>
                  <a:gd name="T5" fmla="*/ 32 h 314"/>
                  <a:gd name="T6" fmla="*/ 259 w 459"/>
                  <a:gd name="T7" fmla="*/ 32 h 314"/>
                  <a:gd name="T8" fmla="*/ 259 w 459"/>
                  <a:gd name="T9" fmla="*/ 21 h 314"/>
                  <a:gd name="T10" fmla="*/ 254 w 459"/>
                  <a:gd name="T11" fmla="*/ 6 h 314"/>
                  <a:gd name="T12" fmla="*/ 240 w 459"/>
                  <a:gd name="T13" fmla="*/ 0 h 314"/>
                  <a:gd name="T14" fmla="*/ 218 w 459"/>
                  <a:gd name="T15" fmla="*/ 0 h 314"/>
                  <a:gd name="T16" fmla="*/ 204 w 459"/>
                  <a:gd name="T17" fmla="*/ 6 h 314"/>
                  <a:gd name="T18" fmla="*/ 199 w 459"/>
                  <a:gd name="T19" fmla="*/ 21 h 314"/>
                  <a:gd name="T20" fmla="*/ 199 w 459"/>
                  <a:gd name="T21" fmla="*/ 32 h 314"/>
                  <a:gd name="T22" fmla="*/ 195 w 459"/>
                  <a:gd name="T23" fmla="*/ 32 h 314"/>
                  <a:gd name="T24" fmla="*/ 174 w 459"/>
                  <a:gd name="T25" fmla="*/ 45 h 314"/>
                  <a:gd name="T26" fmla="*/ 19 w 459"/>
                  <a:gd name="T27" fmla="*/ 33 h 314"/>
                  <a:gd name="T28" fmla="*/ 6 w 459"/>
                  <a:gd name="T29" fmla="*/ 38 h 314"/>
                  <a:gd name="T30" fmla="*/ 0 w 459"/>
                  <a:gd name="T31" fmla="*/ 51 h 314"/>
                  <a:gd name="T32" fmla="*/ 0 w 459"/>
                  <a:gd name="T33" fmla="*/ 95 h 314"/>
                  <a:gd name="T34" fmla="*/ 6 w 459"/>
                  <a:gd name="T35" fmla="*/ 108 h 314"/>
                  <a:gd name="T36" fmla="*/ 19 w 459"/>
                  <a:gd name="T37" fmla="*/ 113 h 314"/>
                  <a:gd name="T38" fmla="*/ 174 w 459"/>
                  <a:gd name="T39" fmla="*/ 101 h 314"/>
                  <a:gd name="T40" fmla="*/ 195 w 459"/>
                  <a:gd name="T41" fmla="*/ 114 h 314"/>
                  <a:gd name="T42" fmla="*/ 199 w 459"/>
                  <a:gd name="T43" fmla="*/ 114 h 314"/>
                  <a:gd name="T44" fmla="*/ 199 w 459"/>
                  <a:gd name="T45" fmla="*/ 238 h 314"/>
                  <a:gd name="T46" fmla="*/ 100 w 459"/>
                  <a:gd name="T47" fmla="*/ 238 h 314"/>
                  <a:gd name="T48" fmla="*/ 82 w 459"/>
                  <a:gd name="T49" fmla="*/ 246 h 314"/>
                  <a:gd name="T50" fmla="*/ 75 w 459"/>
                  <a:gd name="T51" fmla="*/ 266 h 314"/>
                  <a:gd name="T52" fmla="*/ 75 w 459"/>
                  <a:gd name="T53" fmla="*/ 313 h 314"/>
                  <a:gd name="T54" fmla="*/ 383 w 459"/>
                  <a:gd name="T55" fmla="*/ 313 h 314"/>
                  <a:gd name="T56" fmla="*/ 383 w 459"/>
                  <a:gd name="T57" fmla="*/ 266 h 314"/>
                  <a:gd name="T58" fmla="*/ 376 w 459"/>
                  <a:gd name="T59" fmla="*/ 246 h 314"/>
                  <a:gd name="T60" fmla="*/ 359 w 459"/>
                  <a:gd name="T61" fmla="*/ 238 h 314"/>
                  <a:gd name="T62" fmla="*/ 260 w 459"/>
                  <a:gd name="T63" fmla="*/ 238 h 314"/>
                  <a:gd name="T64" fmla="*/ 260 w 459"/>
                  <a:gd name="T65" fmla="*/ 114 h 314"/>
                  <a:gd name="T66" fmla="*/ 263 w 459"/>
                  <a:gd name="T67" fmla="*/ 114 h 314"/>
                  <a:gd name="T68" fmla="*/ 284 w 459"/>
                  <a:gd name="T69" fmla="*/ 101 h 314"/>
                  <a:gd name="T70" fmla="*/ 440 w 459"/>
                  <a:gd name="T71" fmla="*/ 113 h 314"/>
                  <a:gd name="T72" fmla="*/ 452 w 459"/>
                  <a:gd name="T73" fmla="*/ 108 h 314"/>
                  <a:gd name="T74" fmla="*/ 458 w 459"/>
                  <a:gd name="T75" fmla="*/ 95 h 314"/>
                  <a:gd name="T76" fmla="*/ 458 w 459"/>
                  <a:gd name="T77" fmla="*/ 51 h 314"/>
                  <a:gd name="T78" fmla="*/ 452 w 459"/>
                  <a:gd name="T79" fmla="*/ 38 h 314"/>
                  <a:gd name="T80" fmla="*/ 439 w 459"/>
                  <a:gd name="T81" fmla="*/ 33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59" h="314">
                    <a:moveTo>
                      <a:pt x="439" y="33"/>
                    </a:moveTo>
                    <a:lnTo>
                      <a:pt x="284" y="45"/>
                    </a:lnTo>
                    <a:cubicBezTo>
                      <a:pt x="282" y="38"/>
                      <a:pt x="273" y="32"/>
                      <a:pt x="263" y="32"/>
                    </a:cubicBezTo>
                    <a:lnTo>
                      <a:pt x="259" y="32"/>
                    </a:lnTo>
                    <a:lnTo>
                      <a:pt x="259" y="21"/>
                    </a:lnTo>
                    <a:cubicBezTo>
                      <a:pt x="259" y="16"/>
                      <a:pt x="257" y="10"/>
                      <a:pt x="254" y="6"/>
                    </a:cubicBezTo>
                    <a:cubicBezTo>
                      <a:pt x="250" y="2"/>
                      <a:pt x="245" y="0"/>
                      <a:pt x="240" y="0"/>
                    </a:cubicBezTo>
                    <a:lnTo>
                      <a:pt x="218" y="0"/>
                    </a:lnTo>
                    <a:cubicBezTo>
                      <a:pt x="213" y="0"/>
                      <a:pt x="208" y="2"/>
                      <a:pt x="204" y="6"/>
                    </a:cubicBezTo>
                    <a:cubicBezTo>
                      <a:pt x="201" y="10"/>
                      <a:pt x="199" y="16"/>
                      <a:pt x="199" y="21"/>
                    </a:cubicBezTo>
                    <a:lnTo>
                      <a:pt x="199" y="32"/>
                    </a:lnTo>
                    <a:lnTo>
                      <a:pt x="195" y="32"/>
                    </a:lnTo>
                    <a:cubicBezTo>
                      <a:pt x="185" y="32"/>
                      <a:pt x="176" y="38"/>
                      <a:pt x="174" y="45"/>
                    </a:cubicBezTo>
                    <a:lnTo>
                      <a:pt x="19" y="33"/>
                    </a:lnTo>
                    <a:cubicBezTo>
                      <a:pt x="14" y="33"/>
                      <a:pt x="10" y="35"/>
                      <a:pt x="6" y="38"/>
                    </a:cubicBezTo>
                    <a:cubicBezTo>
                      <a:pt x="2" y="42"/>
                      <a:pt x="0" y="46"/>
                      <a:pt x="0" y="51"/>
                    </a:cubicBezTo>
                    <a:lnTo>
                      <a:pt x="0" y="95"/>
                    </a:lnTo>
                    <a:cubicBezTo>
                      <a:pt x="0" y="100"/>
                      <a:pt x="2" y="104"/>
                      <a:pt x="6" y="108"/>
                    </a:cubicBezTo>
                    <a:cubicBezTo>
                      <a:pt x="10" y="112"/>
                      <a:pt x="14" y="114"/>
                      <a:pt x="19" y="113"/>
                    </a:cubicBezTo>
                    <a:lnTo>
                      <a:pt x="174" y="101"/>
                    </a:lnTo>
                    <a:cubicBezTo>
                      <a:pt x="176" y="108"/>
                      <a:pt x="185" y="114"/>
                      <a:pt x="195" y="114"/>
                    </a:cubicBezTo>
                    <a:lnTo>
                      <a:pt x="199" y="114"/>
                    </a:lnTo>
                    <a:lnTo>
                      <a:pt x="199" y="238"/>
                    </a:lnTo>
                    <a:lnTo>
                      <a:pt x="100" y="238"/>
                    </a:lnTo>
                    <a:cubicBezTo>
                      <a:pt x="93" y="238"/>
                      <a:pt x="87" y="241"/>
                      <a:pt x="82" y="246"/>
                    </a:cubicBezTo>
                    <a:cubicBezTo>
                      <a:pt x="77" y="252"/>
                      <a:pt x="75" y="259"/>
                      <a:pt x="75" y="266"/>
                    </a:cubicBezTo>
                    <a:lnTo>
                      <a:pt x="75" y="313"/>
                    </a:lnTo>
                    <a:lnTo>
                      <a:pt x="383" y="313"/>
                    </a:lnTo>
                    <a:lnTo>
                      <a:pt x="383" y="266"/>
                    </a:lnTo>
                    <a:cubicBezTo>
                      <a:pt x="383" y="259"/>
                      <a:pt x="381" y="252"/>
                      <a:pt x="376" y="246"/>
                    </a:cubicBezTo>
                    <a:cubicBezTo>
                      <a:pt x="371" y="241"/>
                      <a:pt x="365" y="238"/>
                      <a:pt x="359" y="238"/>
                    </a:cubicBezTo>
                    <a:lnTo>
                      <a:pt x="260" y="238"/>
                    </a:lnTo>
                    <a:lnTo>
                      <a:pt x="260" y="114"/>
                    </a:lnTo>
                    <a:lnTo>
                      <a:pt x="263" y="114"/>
                    </a:lnTo>
                    <a:cubicBezTo>
                      <a:pt x="273" y="114"/>
                      <a:pt x="282" y="108"/>
                      <a:pt x="284" y="101"/>
                    </a:cubicBezTo>
                    <a:lnTo>
                      <a:pt x="440" y="113"/>
                    </a:lnTo>
                    <a:cubicBezTo>
                      <a:pt x="444" y="113"/>
                      <a:pt x="448" y="112"/>
                      <a:pt x="452" y="108"/>
                    </a:cubicBezTo>
                    <a:cubicBezTo>
                      <a:pt x="455" y="105"/>
                      <a:pt x="458" y="100"/>
                      <a:pt x="458" y="95"/>
                    </a:cubicBezTo>
                    <a:lnTo>
                      <a:pt x="458" y="51"/>
                    </a:lnTo>
                    <a:cubicBezTo>
                      <a:pt x="457" y="46"/>
                      <a:pt x="455" y="41"/>
                      <a:pt x="452" y="38"/>
                    </a:cubicBezTo>
                    <a:cubicBezTo>
                      <a:pt x="448" y="34"/>
                      <a:pt x="444" y="32"/>
                      <a:pt x="439" y="3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17">
                <a:extLst>
                  <a:ext uri="{FF2B5EF4-FFF2-40B4-BE49-F238E27FC236}">
                    <a16:creationId xmlns:a16="http://schemas.microsoft.com/office/drawing/2014/main" id="{0F075638-C16C-2C44-A1B8-0BD37DC02D6E}"/>
                  </a:ext>
                </a:extLst>
              </p:cNvPr>
              <p:cNvSpPr>
                <a:spLocks noChangeArrowheads="1"/>
              </p:cNvSpPr>
              <p:nvPr/>
            </p:nvSpPr>
            <p:spPr bwMode="auto">
              <a:xfrm>
                <a:off x="4802188" y="4662488"/>
                <a:ext cx="107950" cy="160337"/>
              </a:xfrm>
              <a:custGeom>
                <a:avLst/>
                <a:gdLst>
                  <a:gd name="T0" fmla="*/ 247 w 300"/>
                  <a:gd name="T1" fmla="*/ 248 h 446"/>
                  <a:gd name="T2" fmla="*/ 228 w 300"/>
                  <a:gd name="T3" fmla="*/ 176 h 446"/>
                  <a:gd name="T4" fmla="*/ 269 w 300"/>
                  <a:gd name="T5" fmla="*/ 284 h 446"/>
                  <a:gd name="T6" fmla="*/ 149 w 300"/>
                  <a:gd name="T7" fmla="*/ 414 h 446"/>
                  <a:gd name="T8" fmla="*/ 247 w 300"/>
                  <a:gd name="T9" fmla="*/ 248 h 446"/>
                  <a:gd name="T10" fmla="*/ 0 w 300"/>
                  <a:gd name="T11" fmla="*/ 284 h 446"/>
                  <a:gd name="T12" fmla="*/ 150 w 300"/>
                  <a:gd name="T13" fmla="*/ 445 h 446"/>
                  <a:gd name="T14" fmla="*/ 299 w 300"/>
                  <a:gd name="T15" fmla="*/ 284 h 446"/>
                  <a:gd name="T16" fmla="*/ 150 w 300"/>
                  <a:gd name="T17" fmla="*/ 0 h 446"/>
                  <a:gd name="T18" fmla="*/ 0 w 300"/>
                  <a:gd name="T19" fmla="*/ 284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0" h="446">
                    <a:moveTo>
                      <a:pt x="247" y="248"/>
                    </a:moveTo>
                    <a:cubicBezTo>
                      <a:pt x="247" y="229"/>
                      <a:pt x="240" y="204"/>
                      <a:pt x="228" y="176"/>
                    </a:cubicBezTo>
                    <a:cubicBezTo>
                      <a:pt x="252" y="219"/>
                      <a:pt x="269" y="259"/>
                      <a:pt x="269" y="284"/>
                    </a:cubicBezTo>
                    <a:cubicBezTo>
                      <a:pt x="269" y="355"/>
                      <a:pt x="215" y="414"/>
                      <a:pt x="149" y="414"/>
                    </a:cubicBezTo>
                    <a:lnTo>
                      <a:pt x="247" y="248"/>
                    </a:lnTo>
                    <a:close/>
                    <a:moveTo>
                      <a:pt x="0" y="284"/>
                    </a:moveTo>
                    <a:cubicBezTo>
                      <a:pt x="0" y="373"/>
                      <a:pt x="67" y="445"/>
                      <a:pt x="150" y="445"/>
                    </a:cubicBezTo>
                    <a:cubicBezTo>
                      <a:pt x="232" y="445"/>
                      <a:pt x="299" y="373"/>
                      <a:pt x="299" y="284"/>
                    </a:cubicBezTo>
                    <a:cubicBezTo>
                      <a:pt x="299" y="195"/>
                      <a:pt x="150" y="0"/>
                      <a:pt x="150" y="0"/>
                    </a:cubicBezTo>
                    <a:cubicBezTo>
                      <a:pt x="150" y="0"/>
                      <a:pt x="0" y="195"/>
                      <a:pt x="0" y="284"/>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4" name="Group 103">
              <a:extLst>
                <a:ext uri="{FF2B5EF4-FFF2-40B4-BE49-F238E27FC236}">
                  <a16:creationId xmlns:a16="http://schemas.microsoft.com/office/drawing/2014/main" id="{7AFC6A3A-8215-5849-9EED-3BD386F5D324}"/>
                </a:ext>
              </a:extLst>
            </p:cNvPr>
            <p:cNvGrpSpPr/>
            <p:nvPr/>
          </p:nvGrpSpPr>
          <p:grpSpPr>
            <a:xfrm>
              <a:off x="4830843" y="1301756"/>
              <a:ext cx="406400" cy="396875"/>
              <a:chOff x="4619625" y="2663825"/>
              <a:chExt cx="406400" cy="396875"/>
            </a:xfrm>
            <a:solidFill>
              <a:srgbClr val="F17057"/>
            </a:solidFill>
          </p:grpSpPr>
          <p:sp>
            <p:nvSpPr>
              <p:cNvPr id="105" name="Freeform 33">
                <a:extLst>
                  <a:ext uri="{FF2B5EF4-FFF2-40B4-BE49-F238E27FC236}">
                    <a16:creationId xmlns:a16="http://schemas.microsoft.com/office/drawing/2014/main" id="{8E72BE44-38D9-3947-A94D-7ECBBD31E679}"/>
                  </a:ext>
                </a:extLst>
              </p:cNvPr>
              <p:cNvSpPr>
                <a:spLocks noChangeArrowheads="1"/>
              </p:cNvSpPr>
              <p:nvPr/>
            </p:nvSpPr>
            <p:spPr bwMode="auto">
              <a:xfrm>
                <a:off x="4638675" y="2878138"/>
                <a:ext cx="107950" cy="85725"/>
              </a:xfrm>
              <a:custGeom>
                <a:avLst/>
                <a:gdLst>
                  <a:gd name="T0" fmla="*/ 118 w 300"/>
                  <a:gd name="T1" fmla="*/ 101 h 240"/>
                  <a:gd name="T2" fmla="*/ 142 w 300"/>
                  <a:gd name="T3" fmla="*/ 104 h 240"/>
                  <a:gd name="T4" fmla="*/ 139 w 300"/>
                  <a:gd name="T5" fmla="*/ 127 h 240"/>
                  <a:gd name="T6" fmla="*/ 115 w 300"/>
                  <a:gd name="T7" fmla="*/ 124 h 240"/>
                  <a:gd name="T8" fmla="*/ 115 w 300"/>
                  <a:gd name="T9" fmla="*/ 64 h 240"/>
                  <a:gd name="T10" fmla="*/ 139 w 300"/>
                  <a:gd name="T11" fmla="*/ 61 h 240"/>
                  <a:gd name="T12" fmla="*/ 142 w 300"/>
                  <a:gd name="T13" fmla="*/ 84 h 240"/>
                  <a:gd name="T14" fmla="*/ 118 w 300"/>
                  <a:gd name="T15" fmla="*/ 87 h 240"/>
                  <a:gd name="T16" fmla="*/ 115 w 300"/>
                  <a:gd name="T17" fmla="*/ 64 h 240"/>
                  <a:gd name="T18" fmla="*/ 159 w 300"/>
                  <a:gd name="T19" fmla="*/ 101 h 240"/>
                  <a:gd name="T20" fmla="*/ 183 w 300"/>
                  <a:gd name="T21" fmla="*/ 104 h 240"/>
                  <a:gd name="T22" fmla="*/ 180 w 300"/>
                  <a:gd name="T23" fmla="*/ 127 h 240"/>
                  <a:gd name="T24" fmla="*/ 156 w 300"/>
                  <a:gd name="T25" fmla="*/ 124 h 240"/>
                  <a:gd name="T26" fmla="*/ 156 w 300"/>
                  <a:gd name="T27" fmla="*/ 64 h 240"/>
                  <a:gd name="T28" fmla="*/ 180 w 300"/>
                  <a:gd name="T29" fmla="*/ 61 h 240"/>
                  <a:gd name="T30" fmla="*/ 183 w 300"/>
                  <a:gd name="T31" fmla="*/ 84 h 240"/>
                  <a:gd name="T32" fmla="*/ 159 w 300"/>
                  <a:gd name="T33" fmla="*/ 87 h 240"/>
                  <a:gd name="T34" fmla="*/ 156 w 300"/>
                  <a:gd name="T35" fmla="*/ 64 h 240"/>
                  <a:gd name="T36" fmla="*/ 112 w 300"/>
                  <a:gd name="T37" fmla="*/ 216 h 240"/>
                  <a:gd name="T38" fmla="*/ 173 w 300"/>
                  <a:gd name="T39" fmla="*/ 239 h 240"/>
                  <a:gd name="T40" fmla="*/ 235 w 300"/>
                  <a:gd name="T41" fmla="*/ 216 h 240"/>
                  <a:gd name="T42" fmla="*/ 271 w 300"/>
                  <a:gd name="T43" fmla="*/ 102 h 240"/>
                  <a:gd name="T44" fmla="*/ 288 w 300"/>
                  <a:gd name="T45" fmla="*/ 102 h 240"/>
                  <a:gd name="T46" fmla="*/ 289 w 300"/>
                  <a:gd name="T47" fmla="*/ 102 h 240"/>
                  <a:gd name="T48" fmla="*/ 290 w 300"/>
                  <a:gd name="T49" fmla="*/ 102 h 240"/>
                  <a:gd name="T50" fmla="*/ 295 w 300"/>
                  <a:gd name="T51" fmla="*/ 100 h 240"/>
                  <a:gd name="T52" fmla="*/ 298 w 300"/>
                  <a:gd name="T53" fmla="*/ 90 h 240"/>
                  <a:gd name="T54" fmla="*/ 155 w 300"/>
                  <a:gd name="T55" fmla="*/ 1 h 240"/>
                  <a:gd name="T56" fmla="*/ 153 w 300"/>
                  <a:gd name="T57" fmla="*/ 0 h 240"/>
                  <a:gd name="T58" fmla="*/ 152 w 300"/>
                  <a:gd name="T59" fmla="*/ 0 h 240"/>
                  <a:gd name="T60" fmla="*/ 150 w 300"/>
                  <a:gd name="T61" fmla="*/ 0 h 240"/>
                  <a:gd name="T62" fmla="*/ 150 w 300"/>
                  <a:gd name="T63" fmla="*/ 0 h 240"/>
                  <a:gd name="T64" fmla="*/ 148 w 300"/>
                  <a:gd name="T65" fmla="*/ 0 h 240"/>
                  <a:gd name="T66" fmla="*/ 148 w 300"/>
                  <a:gd name="T67" fmla="*/ 0 h 240"/>
                  <a:gd name="T68" fmla="*/ 146 w 300"/>
                  <a:gd name="T69" fmla="*/ 0 h 240"/>
                  <a:gd name="T70" fmla="*/ 145 w 300"/>
                  <a:gd name="T71" fmla="*/ 0 h 240"/>
                  <a:gd name="T72" fmla="*/ 143 w 300"/>
                  <a:gd name="T73" fmla="*/ 1 h 240"/>
                  <a:gd name="T74" fmla="*/ 0 w 300"/>
                  <a:gd name="T75" fmla="*/ 90 h 240"/>
                  <a:gd name="T76" fmla="*/ 4 w 300"/>
                  <a:gd name="T77" fmla="*/ 100 h 240"/>
                  <a:gd name="T78" fmla="*/ 8 w 300"/>
                  <a:gd name="T79" fmla="*/ 102 h 240"/>
                  <a:gd name="T80" fmla="*/ 9 w 300"/>
                  <a:gd name="T81" fmla="*/ 102 h 240"/>
                  <a:gd name="T82" fmla="*/ 10 w 300"/>
                  <a:gd name="T83" fmla="*/ 102 h 240"/>
                  <a:gd name="T84" fmla="*/ 27 w 300"/>
                  <a:gd name="T85" fmla="*/ 102 h 240"/>
                  <a:gd name="T86" fmla="*/ 36 w 300"/>
                  <a:gd name="T87" fmla="*/ 233 h 240"/>
                  <a:gd name="T88" fmla="*/ 64 w 300"/>
                  <a:gd name="T89" fmla="*/ 23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0" h="240">
                    <a:moveTo>
                      <a:pt x="115" y="104"/>
                    </a:moveTo>
                    <a:cubicBezTo>
                      <a:pt x="115" y="102"/>
                      <a:pt x="117" y="101"/>
                      <a:pt x="118" y="101"/>
                    </a:cubicBezTo>
                    <a:lnTo>
                      <a:pt x="139" y="101"/>
                    </a:lnTo>
                    <a:cubicBezTo>
                      <a:pt x="141" y="101"/>
                      <a:pt x="142" y="102"/>
                      <a:pt x="142" y="104"/>
                    </a:cubicBezTo>
                    <a:lnTo>
                      <a:pt x="142" y="124"/>
                    </a:lnTo>
                    <a:cubicBezTo>
                      <a:pt x="142" y="126"/>
                      <a:pt x="141" y="127"/>
                      <a:pt x="139" y="127"/>
                    </a:cubicBezTo>
                    <a:lnTo>
                      <a:pt x="118" y="127"/>
                    </a:lnTo>
                    <a:cubicBezTo>
                      <a:pt x="117" y="127"/>
                      <a:pt x="115" y="126"/>
                      <a:pt x="115" y="124"/>
                    </a:cubicBezTo>
                    <a:lnTo>
                      <a:pt x="115" y="104"/>
                    </a:lnTo>
                    <a:close/>
                    <a:moveTo>
                      <a:pt x="115" y="64"/>
                    </a:moveTo>
                    <a:cubicBezTo>
                      <a:pt x="115" y="62"/>
                      <a:pt x="117" y="61"/>
                      <a:pt x="118" y="61"/>
                    </a:cubicBezTo>
                    <a:lnTo>
                      <a:pt x="139" y="61"/>
                    </a:lnTo>
                    <a:cubicBezTo>
                      <a:pt x="141" y="61"/>
                      <a:pt x="142" y="62"/>
                      <a:pt x="142" y="64"/>
                    </a:cubicBezTo>
                    <a:lnTo>
                      <a:pt x="142" y="84"/>
                    </a:lnTo>
                    <a:cubicBezTo>
                      <a:pt x="142" y="86"/>
                      <a:pt x="141" y="87"/>
                      <a:pt x="139" y="87"/>
                    </a:cubicBezTo>
                    <a:lnTo>
                      <a:pt x="118" y="87"/>
                    </a:lnTo>
                    <a:cubicBezTo>
                      <a:pt x="117" y="87"/>
                      <a:pt x="115" y="86"/>
                      <a:pt x="115" y="84"/>
                    </a:cubicBezTo>
                    <a:lnTo>
                      <a:pt x="115" y="64"/>
                    </a:lnTo>
                    <a:close/>
                    <a:moveTo>
                      <a:pt x="156" y="104"/>
                    </a:moveTo>
                    <a:cubicBezTo>
                      <a:pt x="156" y="102"/>
                      <a:pt x="157" y="101"/>
                      <a:pt x="159" y="101"/>
                    </a:cubicBezTo>
                    <a:lnTo>
                      <a:pt x="180" y="101"/>
                    </a:lnTo>
                    <a:cubicBezTo>
                      <a:pt x="182" y="101"/>
                      <a:pt x="183" y="102"/>
                      <a:pt x="183" y="104"/>
                    </a:cubicBezTo>
                    <a:lnTo>
                      <a:pt x="183" y="124"/>
                    </a:lnTo>
                    <a:cubicBezTo>
                      <a:pt x="183" y="126"/>
                      <a:pt x="182" y="127"/>
                      <a:pt x="180" y="127"/>
                    </a:cubicBezTo>
                    <a:lnTo>
                      <a:pt x="159" y="127"/>
                    </a:lnTo>
                    <a:cubicBezTo>
                      <a:pt x="157" y="127"/>
                      <a:pt x="156" y="126"/>
                      <a:pt x="156" y="124"/>
                    </a:cubicBezTo>
                    <a:lnTo>
                      <a:pt x="156" y="104"/>
                    </a:lnTo>
                    <a:close/>
                    <a:moveTo>
                      <a:pt x="156" y="64"/>
                    </a:moveTo>
                    <a:cubicBezTo>
                      <a:pt x="156" y="62"/>
                      <a:pt x="157" y="61"/>
                      <a:pt x="159" y="61"/>
                    </a:cubicBezTo>
                    <a:lnTo>
                      <a:pt x="180" y="61"/>
                    </a:lnTo>
                    <a:cubicBezTo>
                      <a:pt x="182" y="61"/>
                      <a:pt x="183" y="62"/>
                      <a:pt x="183" y="64"/>
                    </a:cubicBezTo>
                    <a:lnTo>
                      <a:pt x="183" y="84"/>
                    </a:lnTo>
                    <a:cubicBezTo>
                      <a:pt x="183" y="86"/>
                      <a:pt x="182" y="87"/>
                      <a:pt x="180" y="87"/>
                    </a:cubicBezTo>
                    <a:lnTo>
                      <a:pt x="159" y="87"/>
                    </a:lnTo>
                    <a:cubicBezTo>
                      <a:pt x="157" y="87"/>
                      <a:pt x="156" y="86"/>
                      <a:pt x="156" y="84"/>
                    </a:cubicBezTo>
                    <a:lnTo>
                      <a:pt x="156" y="64"/>
                    </a:lnTo>
                    <a:close/>
                    <a:moveTo>
                      <a:pt x="64" y="233"/>
                    </a:moveTo>
                    <a:cubicBezTo>
                      <a:pt x="73" y="226"/>
                      <a:pt x="87" y="216"/>
                      <a:pt x="112" y="216"/>
                    </a:cubicBezTo>
                    <a:cubicBezTo>
                      <a:pt x="137" y="216"/>
                      <a:pt x="150" y="226"/>
                      <a:pt x="160" y="233"/>
                    </a:cubicBezTo>
                    <a:cubicBezTo>
                      <a:pt x="166" y="238"/>
                      <a:pt x="168" y="239"/>
                      <a:pt x="173" y="239"/>
                    </a:cubicBezTo>
                    <a:cubicBezTo>
                      <a:pt x="179" y="239"/>
                      <a:pt x="181" y="238"/>
                      <a:pt x="187" y="233"/>
                    </a:cubicBezTo>
                    <a:cubicBezTo>
                      <a:pt x="196" y="226"/>
                      <a:pt x="210" y="216"/>
                      <a:pt x="235" y="216"/>
                    </a:cubicBezTo>
                    <a:cubicBezTo>
                      <a:pt x="251" y="216"/>
                      <a:pt x="262" y="220"/>
                      <a:pt x="271" y="225"/>
                    </a:cubicBezTo>
                    <a:lnTo>
                      <a:pt x="271" y="102"/>
                    </a:lnTo>
                    <a:lnTo>
                      <a:pt x="287" y="102"/>
                    </a:lnTo>
                    <a:lnTo>
                      <a:pt x="288" y="102"/>
                    </a:lnTo>
                    <a:lnTo>
                      <a:pt x="289" y="102"/>
                    </a:lnTo>
                    <a:lnTo>
                      <a:pt x="289" y="102"/>
                    </a:lnTo>
                    <a:lnTo>
                      <a:pt x="290" y="102"/>
                    </a:lnTo>
                    <a:lnTo>
                      <a:pt x="290" y="102"/>
                    </a:lnTo>
                    <a:lnTo>
                      <a:pt x="290" y="102"/>
                    </a:lnTo>
                    <a:cubicBezTo>
                      <a:pt x="292" y="102"/>
                      <a:pt x="293" y="101"/>
                      <a:pt x="295" y="100"/>
                    </a:cubicBezTo>
                    <a:lnTo>
                      <a:pt x="297" y="98"/>
                    </a:lnTo>
                    <a:cubicBezTo>
                      <a:pt x="298" y="96"/>
                      <a:pt x="299" y="93"/>
                      <a:pt x="298" y="90"/>
                    </a:cubicBezTo>
                    <a:cubicBezTo>
                      <a:pt x="297" y="87"/>
                      <a:pt x="295" y="85"/>
                      <a:pt x="293" y="83"/>
                    </a:cubicBezTo>
                    <a:lnTo>
                      <a:pt x="155" y="1"/>
                    </a:lnTo>
                    <a:lnTo>
                      <a:pt x="155" y="1"/>
                    </a:lnTo>
                    <a:lnTo>
                      <a:pt x="153" y="0"/>
                    </a:lnTo>
                    <a:lnTo>
                      <a:pt x="152" y="0"/>
                    </a:lnTo>
                    <a:lnTo>
                      <a:pt x="152" y="0"/>
                    </a:lnTo>
                    <a:lnTo>
                      <a:pt x="151" y="0"/>
                    </a:lnTo>
                    <a:lnTo>
                      <a:pt x="150" y="0"/>
                    </a:lnTo>
                    <a:lnTo>
                      <a:pt x="150" y="0"/>
                    </a:lnTo>
                    <a:lnTo>
                      <a:pt x="150" y="0"/>
                    </a:lnTo>
                    <a:lnTo>
                      <a:pt x="149" y="0"/>
                    </a:lnTo>
                    <a:lnTo>
                      <a:pt x="148" y="0"/>
                    </a:lnTo>
                    <a:lnTo>
                      <a:pt x="148" y="0"/>
                    </a:lnTo>
                    <a:lnTo>
                      <a:pt x="148" y="0"/>
                    </a:lnTo>
                    <a:lnTo>
                      <a:pt x="147" y="0"/>
                    </a:lnTo>
                    <a:lnTo>
                      <a:pt x="146" y="0"/>
                    </a:lnTo>
                    <a:lnTo>
                      <a:pt x="146" y="0"/>
                    </a:lnTo>
                    <a:lnTo>
                      <a:pt x="145" y="0"/>
                    </a:lnTo>
                    <a:lnTo>
                      <a:pt x="143" y="1"/>
                    </a:lnTo>
                    <a:lnTo>
                      <a:pt x="143" y="1"/>
                    </a:lnTo>
                    <a:lnTo>
                      <a:pt x="5" y="83"/>
                    </a:lnTo>
                    <a:cubicBezTo>
                      <a:pt x="3" y="85"/>
                      <a:pt x="1" y="87"/>
                      <a:pt x="0" y="90"/>
                    </a:cubicBezTo>
                    <a:cubicBezTo>
                      <a:pt x="0" y="93"/>
                      <a:pt x="0" y="96"/>
                      <a:pt x="2" y="98"/>
                    </a:cubicBezTo>
                    <a:cubicBezTo>
                      <a:pt x="2" y="99"/>
                      <a:pt x="3" y="99"/>
                      <a:pt x="4" y="100"/>
                    </a:cubicBezTo>
                    <a:cubicBezTo>
                      <a:pt x="5" y="101"/>
                      <a:pt x="6" y="102"/>
                      <a:pt x="8" y="102"/>
                    </a:cubicBezTo>
                    <a:lnTo>
                      <a:pt x="8" y="102"/>
                    </a:lnTo>
                    <a:lnTo>
                      <a:pt x="9" y="102"/>
                    </a:lnTo>
                    <a:lnTo>
                      <a:pt x="9" y="102"/>
                    </a:lnTo>
                    <a:lnTo>
                      <a:pt x="10" y="102"/>
                    </a:lnTo>
                    <a:lnTo>
                      <a:pt x="10" y="102"/>
                    </a:lnTo>
                    <a:lnTo>
                      <a:pt x="12" y="102"/>
                    </a:lnTo>
                    <a:lnTo>
                      <a:pt x="27" y="102"/>
                    </a:lnTo>
                    <a:lnTo>
                      <a:pt x="27" y="226"/>
                    </a:lnTo>
                    <a:cubicBezTo>
                      <a:pt x="30" y="228"/>
                      <a:pt x="34" y="231"/>
                      <a:pt x="36" y="233"/>
                    </a:cubicBezTo>
                    <a:cubicBezTo>
                      <a:pt x="43" y="238"/>
                      <a:pt x="44" y="239"/>
                      <a:pt x="50" y="239"/>
                    </a:cubicBezTo>
                    <a:cubicBezTo>
                      <a:pt x="56" y="239"/>
                      <a:pt x="58" y="238"/>
                      <a:pt x="64" y="233"/>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Freeform 34">
                <a:extLst>
                  <a:ext uri="{FF2B5EF4-FFF2-40B4-BE49-F238E27FC236}">
                    <a16:creationId xmlns:a16="http://schemas.microsoft.com/office/drawing/2014/main" id="{F08409D9-3833-684A-8416-ECA95018303A}"/>
                  </a:ext>
                </a:extLst>
              </p:cNvPr>
              <p:cNvSpPr>
                <a:spLocks noChangeArrowheads="1"/>
              </p:cNvSpPr>
              <p:nvPr/>
            </p:nvSpPr>
            <p:spPr bwMode="auto">
              <a:xfrm>
                <a:off x="4754563" y="2663825"/>
                <a:ext cx="141287" cy="303213"/>
              </a:xfrm>
              <a:custGeom>
                <a:avLst/>
                <a:gdLst>
                  <a:gd name="T0" fmla="*/ 108 w 391"/>
                  <a:gd name="T1" fmla="*/ 621 h 844"/>
                  <a:gd name="T2" fmla="*/ 108 w 391"/>
                  <a:gd name="T3" fmla="*/ 681 h 844"/>
                  <a:gd name="T4" fmla="*/ 53 w 391"/>
                  <a:gd name="T5" fmla="*/ 629 h 844"/>
                  <a:gd name="T6" fmla="*/ 108 w 391"/>
                  <a:gd name="T7" fmla="*/ 517 h 844"/>
                  <a:gd name="T8" fmla="*/ 108 w 391"/>
                  <a:gd name="T9" fmla="*/ 576 h 844"/>
                  <a:gd name="T10" fmla="*/ 53 w 391"/>
                  <a:gd name="T11" fmla="*/ 525 h 844"/>
                  <a:gd name="T12" fmla="*/ 108 w 391"/>
                  <a:gd name="T13" fmla="*/ 412 h 844"/>
                  <a:gd name="T14" fmla="*/ 108 w 391"/>
                  <a:gd name="T15" fmla="*/ 472 h 844"/>
                  <a:gd name="T16" fmla="*/ 53 w 391"/>
                  <a:gd name="T17" fmla="*/ 420 h 844"/>
                  <a:gd name="T18" fmla="*/ 108 w 391"/>
                  <a:gd name="T19" fmla="*/ 308 h 844"/>
                  <a:gd name="T20" fmla="*/ 108 w 391"/>
                  <a:gd name="T21" fmla="*/ 368 h 844"/>
                  <a:gd name="T22" fmla="*/ 53 w 391"/>
                  <a:gd name="T23" fmla="*/ 316 h 844"/>
                  <a:gd name="T24" fmla="*/ 108 w 391"/>
                  <a:gd name="T25" fmla="*/ 204 h 844"/>
                  <a:gd name="T26" fmla="*/ 108 w 391"/>
                  <a:gd name="T27" fmla="*/ 264 h 844"/>
                  <a:gd name="T28" fmla="*/ 53 w 391"/>
                  <a:gd name="T29" fmla="*/ 212 h 844"/>
                  <a:gd name="T30" fmla="*/ 217 w 391"/>
                  <a:gd name="T31" fmla="*/ 621 h 844"/>
                  <a:gd name="T32" fmla="*/ 217 w 391"/>
                  <a:gd name="T33" fmla="*/ 681 h 844"/>
                  <a:gd name="T34" fmla="*/ 163 w 391"/>
                  <a:gd name="T35" fmla="*/ 629 h 844"/>
                  <a:gd name="T36" fmla="*/ 217 w 391"/>
                  <a:gd name="T37" fmla="*/ 517 h 844"/>
                  <a:gd name="T38" fmla="*/ 217 w 391"/>
                  <a:gd name="T39" fmla="*/ 576 h 844"/>
                  <a:gd name="T40" fmla="*/ 163 w 391"/>
                  <a:gd name="T41" fmla="*/ 525 h 844"/>
                  <a:gd name="T42" fmla="*/ 217 w 391"/>
                  <a:gd name="T43" fmla="*/ 412 h 844"/>
                  <a:gd name="T44" fmla="*/ 217 w 391"/>
                  <a:gd name="T45" fmla="*/ 472 h 844"/>
                  <a:gd name="T46" fmla="*/ 163 w 391"/>
                  <a:gd name="T47" fmla="*/ 420 h 844"/>
                  <a:gd name="T48" fmla="*/ 217 w 391"/>
                  <a:gd name="T49" fmla="*/ 308 h 844"/>
                  <a:gd name="T50" fmla="*/ 217 w 391"/>
                  <a:gd name="T51" fmla="*/ 368 h 844"/>
                  <a:gd name="T52" fmla="*/ 163 w 391"/>
                  <a:gd name="T53" fmla="*/ 316 h 844"/>
                  <a:gd name="T54" fmla="*/ 217 w 391"/>
                  <a:gd name="T55" fmla="*/ 204 h 844"/>
                  <a:gd name="T56" fmla="*/ 217 w 391"/>
                  <a:gd name="T57" fmla="*/ 264 h 844"/>
                  <a:gd name="T58" fmla="*/ 163 w 391"/>
                  <a:gd name="T59" fmla="*/ 212 h 844"/>
                  <a:gd name="T60" fmla="*/ 327 w 391"/>
                  <a:gd name="T61" fmla="*/ 621 h 844"/>
                  <a:gd name="T62" fmla="*/ 327 w 391"/>
                  <a:gd name="T63" fmla="*/ 681 h 844"/>
                  <a:gd name="T64" fmla="*/ 273 w 391"/>
                  <a:gd name="T65" fmla="*/ 629 h 844"/>
                  <a:gd name="T66" fmla="*/ 327 w 391"/>
                  <a:gd name="T67" fmla="*/ 517 h 844"/>
                  <a:gd name="T68" fmla="*/ 327 w 391"/>
                  <a:gd name="T69" fmla="*/ 576 h 844"/>
                  <a:gd name="T70" fmla="*/ 273 w 391"/>
                  <a:gd name="T71" fmla="*/ 525 h 844"/>
                  <a:gd name="T72" fmla="*/ 327 w 391"/>
                  <a:gd name="T73" fmla="*/ 412 h 844"/>
                  <a:gd name="T74" fmla="*/ 327 w 391"/>
                  <a:gd name="T75" fmla="*/ 472 h 844"/>
                  <a:gd name="T76" fmla="*/ 273 w 391"/>
                  <a:gd name="T77" fmla="*/ 420 h 844"/>
                  <a:gd name="T78" fmla="*/ 327 w 391"/>
                  <a:gd name="T79" fmla="*/ 308 h 844"/>
                  <a:gd name="T80" fmla="*/ 327 w 391"/>
                  <a:gd name="T81" fmla="*/ 368 h 844"/>
                  <a:gd name="T82" fmla="*/ 273 w 391"/>
                  <a:gd name="T83" fmla="*/ 316 h 844"/>
                  <a:gd name="T84" fmla="*/ 327 w 391"/>
                  <a:gd name="T85" fmla="*/ 204 h 844"/>
                  <a:gd name="T86" fmla="*/ 327 w 391"/>
                  <a:gd name="T87" fmla="*/ 264 h 844"/>
                  <a:gd name="T88" fmla="*/ 273 w 391"/>
                  <a:gd name="T89" fmla="*/ 212 h 844"/>
                  <a:gd name="T90" fmla="*/ 236 w 391"/>
                  <a:gd name="T91" fmla="*/ 825 h 844"/>
                  <a:gd name="T92" fmla="*/ 390 w 391"/>
                  <a:gd name="T93" fmla="*/ 145 h 844"/>
                  <a:gd name="T94" fmla="*/ 314 w 391"/>
                  <a:gd name="T95" fmla="*/ 76 h 844"/>
                  <a:gd name="T96" fmla="*/ 239 w 391"/>
                  <a:gd name="T97" fmla="*/ 6 h 844"/>
                  <a:gd name="T98" fmla="*/ 151 w 391"/>
                  <a:gd name="T99" fmla="*/ 6 h 844"/>
                  <a:gd name="T100" fmla="*/ 75 w 391"/>
                  <a:gd name="T101" fmla="*/ 76 h 844"/>
                  <a:gd name="T102" fmla="*/ 0 w 391"/>
                  <a:gd name="T103" fmla="*/ 145 h 844"/>
                  <a:gd name="T104" fmla="*/ 153 w 391"/>
                  <a:gd name="T105" fmla="*/ 825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1" h="844">
                    <a:moveTo>
                      <a:pt x="53" y="629"/>
                    </a:moveTo>
                    <a:cubicBezTo>
                      <a:pt x="53" y="624"/>
                      <a:pt x="57" y="621"/>
                      <a:pt x="62" y="621"/>
                    </a:cubicBezTo>
                    <a:lnTo>
                      <a:pt x="108" y="621"/>
                    </a:lnTo>
                    <a:cubicBezTo>
                      <a:pt x="112" y="621"/>
                      <a:pt x="116" y="625"/>
                      <a:pt x="116" y="629"/>
                    </a:cubicBezTo>
                    <a:lnTo>
                      <a:pt x="116" y="673"/>
                    </a:lnTo>
                    <a:cubicBezTo>
                      <a:pt x="116" y="677"/>
                      <a:pt x="112" y="681"/>
                      <a:pt x="108" y="681"/>
                    </a:cubicBezTo>
                    <a:lnTo>
                      <a:pt x="62" y="681"/>
                    </a:lnTo>
                    <a:cubicBezTo>
                      <a:pt x="57" y="681"/>
                      <a:pt x="53" y="677"/>
                      <a:pt x="53" y="673"/>
                    </a:cubicBezTo>
                    <a:lnTo>
                      <a:pt x="53" y="629"/>
                    </a:lnTo>
                    <a:close/>
                    <a:moveTo>
                      <a:pt x="53" y="525"/>
                    </a:moveTo>
                    <a:cubicBezTo>
                      <a:pt x="53" y="520"/>
                      <a:pt x="57" y="517"/>
                      <a:pt x="62" y="517"/>
                    </a:cubicBezTo>
                    <a:lnTo>
                      <a:pt x="108" y="517"/>
                    </a:lnTo>
                    <a:cubicBezTo>
                      <a:pt x="112" y="517"/>
                      <a:pt x="116" y="521"/>
                      <a:pt x="116" y="525"/>
                    </a:cubicBezTo>
                    <a:lnTo>
                      <a:pt x="116" y="569"/>
                    </a:lnTo>
                    <a:cubicBezTo>
                      <a:pt x="116" y="573"/>
                      <a:pt x="112" y="576"/>
                      <a:pt x="108" y="576"/>
                    </a:cubicBezTo>
                    <a:lnTo>
                      <a:pt x="62" y="576"/>
                    </a:lnTo>
                    <a:cubicBezTo>
                      <a:pt x="57" y="576"/>
                      <a:pt x="53" y="573"/>
                      <a:pt x="53" y="569"/>
                    </a:cubicBezTo>
                    <a:lnTo>
                      <a:pt x="53" y="525"/>
                    </a:lnTo>
                    <a:close/>
                    <a:moveTo>
                      <a:pt x="53" y="420"/>
                    </a:moveTo>
                    <a:cubicBezTo>
                      <a:pt x="53" y="416"/>
                      <a:pt x="57" y="412"/>
                      <a:pt x="62" y="412"/>
                    </a:cubicBezTo>
                    <a:lnTo>
                      <a:pt x="108" y="412"/>
                    </a:lnTo>
                    <a:cubicBezTo>
                      <a:pt x="112" y="412"/>
                      <a:pt x="116" y="416"/>
                      <a:pt x="116" y="420"/>
                    </a:cubicBezTo>
                    <a:lnTo>
                      <a:pt x="116" y="464"/>
                    </a:lnTo>
                    <a:cubicBezTo>
                      <a:pt x="116" y="469"/>
                      <a:pt x="112" y="472"/>
                      <a:pt x="108" y="472"/>
                    </a:cubicBezTo>
                    <a:lnTo>
                      <a:pt x="62" y="472"/>
                    </a:lnTo>
                    <a:cubicBezTo>
                      <a:pt x="57" y="472"/>
                      <a:pt x="53" y="468"/>
                      <a:pt x="53" y="464"/>
                    </a:cubicBezTo>
                    <a:lnTo>
                      <a:pt x="53" y="420"/>
                    </a:lnTo>
                    <a:close/>
                    <a:moveTo>
                      <a:pt x="53" y="316"/>
                    </a:moveTo>
                    <a:cubicBezTo>
                      <a:pt x="53" y="312"/>
                      <a:pt x="57" y="308"/>
                      <a:pt x="62" y="308"/>
                    </a:cubicBezTo>
                    <a:lnTo>
                      <a:pt x="108" y="308"/>
                    </a:lnTo>
                    <a:cubicBezTo>
                      <a:pt x="112" y="308"/>
                      <a:pt x="116" y="312"/>
                      <a:pt x="116" y="316"/>
                    </a:cubicBezTo>
                    <a:lnTo>
                      <a:pt x="116" y="360"/>
                    </a:lnTo>
                    <a:cubicBezTo>
                      <a:pt x="116" y="364"/>
                      <a:pt x="112" y="368"/>
                      <a:pt x="108" y="368"/>
                    </a:cubicBezTo>
                    <a:lnTo>
                      <a:pt x="62" y="368"/>
                    </a:lnTo>
                    <a:cubicBezTo>
                      <a:pt x="57" y="368"/>
                      <a:pt x="53" y="364"/>
                      <a:pt x="53" y="360"/>
                    </a:cubicBezTo>
                    <a:lnTo>
                      <a:pt x="53" y="316"/>
                    </a:lnTo>
                    <a:close/>
                    <a:moveTo>
                      <a:pt x="53" y="212"/>
                    </a:moveTo>
                    <a:cubicBezTo>
                      <a:pt x="53" y="208"/>
                      <a:pt x="57" y="204"/>
                      <a:pt x="62" y="204"/>
                    </a:cubicBezTo>
                    <a:lnTo>
                      <a:pt x="108" y="204"/>
                    </a:lnTo>
                    <a:cubicBezTo>
                      <a:pt x="112" y="204"/>
                      <a:pt x="116" y="208"/>
                      <a:pt x="116" y="212"/>
                    </a:cubicBezTo>
                    <a:lnTo>
                      <a:pt x="116" y="256"/>
                    </a:lnTo>
                    <a:cubicBezTo>
                      <a:pt x="116" y="260"/>
                      <a:pt x="112" y="264"/>
                      <a:pt x="108" y="264"/>
                    </a:cubicBezTo>
                    <a:lnTo>
                      <a:pt x="62" y="264"/>
                    </a:lnTo>
                    <a:cubicBezTo>
                      <a:pt x="57" y="264"/>
                      <a:pt x="53" y="260"/>
                      <a:pt x="53" y="256"/>
                    </a:cubicBezTo>
                    <a:lnTo>
                      <a:pt x="53" y="212"/>
                    </a:lnTo>
                    <a:close/>
                    <a:moveTo>
                      <a:pt x="163" y="629"/>
                    </a:moveTo>
                    <a:cubicBezTo>
                      <a:pt x="163" y="624"/>
                      <a:pt x="166" y="621"/>
                      <a:pt x="171" y="621"/>
                    </a:cubicBezTo>
                    <a:lnTo>
                      <a:pt x="217" y="621"/>
                    </a:lnTo>
                    <a:cubicBezTo>
                      <a:pt x="222" y="621"/>
                      <a:pt x="226" y="625"/>
                      <a:pt x="226" y="629"/>
                    </a:cubicBezTo>
                    <a:lnTo>
                      <a:pt x="226" y="673"/>
                    </a:lnTo>
                    <a:cubicBezTo>
                      <a:pt x="226" y="677"/>
                      <a:pt x="222" y="681"/>
                      <a:pt x="217" y="681"/>
                    </a:cubicBezTo>
                    <a:lnTo>
                      <a:pt x="171" y="681"/>
                    </a:lnTo>
                    <a:cubicBezTo>
                      <a:pt x="167" y="681"/>
                      <a:pt x="163" y="677"/>
                      <a:pt x="163" y="673"/>
                    </a:cubicBezTo>
                    <a:lnTo>
                      <a:pt x="163" y="629"/>
                    </a:lnTo>
                    <a:close/>
                    <a:moveTo>
                      <a:pt x="163" y="525"/>
                    </a:moveTo>
                    <a:cubicBezTo>
                      <a:pt x="163" y="520"/>
                      <a:pt x="166" y="517"/>
                      <a:pt x="171" y="517"/>
                    </a:cubicBezTo>
                    <a:lnTo>
                      <a:pt x="217" y="517"/>
                    </a:lnTo>
                    <a:cubicBezTo>
                      <a:pt x="222" y="517"/>
                      <a:pt x="226" y="521"/>
                      <a:pt x="226" y="525"/>
                    </a:cubicBezTo>
                    <a:lnTo>
                      <a:pt x="226" y="569"/>
                    </a:lnTo>
                    <a:cubicBezTo>
                      <a:pt x="226" y="573"/>
                      <a:pt x="222" y="576"/>
                      <a:pt x="217" y="576"/>
                    </a:cubicBezTo>
                    <a:lnTo>
                      <a:pt x="171" y="576"/>
                    </a:lnTo>
                    <a:cubicBezTo>
                      <a:pt x="167" y="576"/>
                      <a:pt x="163" y="573"/>
                      <a:pt x="163" y="569"/>
                    </a:cubicBezTo>
                    <a:lnTo>
                      <a:pt x="163" y="525"/>
                    </a:lnTo>
                    <a:close/>
                    <a:moveTo>
                      <a:pt x="163" y="420"/>
                    </a:moveTo>
                    <a:cubicBezTo>
                      <a:pt x="163" y="416"/>
                      <a:pt x="166" y="412"/>
                      <a:pt x="171" y="412"/>
                    </a:cubicBezTo>
                    <a:lnTo>
                      <a:pt x="217" y="412"/>
                    </a:lnTo>
                    <a:cubicBezTo>
                      <a:pt x="222" y="412"/>
                      <a:pt x="226" y="416"/>
                      <a:pt x="226" y="420"/>
                    </a:cubicBezTo>
                    <a:lnTo>
                      <a:pt x="226" y="464"/>
                    </a:lnTo>
                    <a:cubicBezTo>
                      <a:pt x="226" y="469"/>
                      <a:pt x="222" y="472"/>
                      <a:pt x="217" y="472"/>
                    </a:cubicBezTo>
                    <a:lnTo>
                      <a:pt x="171" y="472"/>
                    </a:lnTo>
                    <a:cubicBezTo>
                      <a:pt x="167" y="472"/>
                      <a:pt x="163" y="468"/>
                      <a:pt x="163" y="464"/>
                    </a:cubicBezTo>
                    <a:lnTo>
                      <a:pt x="163" y="420"/>
                    </a:lnTo>
                    <a:close/>
                    <a:moveTo>
                      <a:pt x="163" y="316"/>
                    </a:moveTo>
                    <a:cubicBezTo>
                      <a:pt x="163" y="312"/>
                      <a:pt x="166" y="308"/>
                      <a:pt x="171" y="308"/>
                    </a:cubicBezTo>
                    <a:lnTo>
                      <a:pt x="217" y="308"/>
                    </a:lnTo>
                    <a:cubicBezTo>
                      <a:pt x="222" y="308"/>
                      <a:pt x="226" y="312"/>
                      <a:pt x="226" y="316"/>
                    </a:cubicBezTo>
                    <a:lnTo>
                      <a:pt x="226" y="360"/>
                    </a:lnTo>
                    <a:cubicBezTo>
                      <a:pt x="226" y="364"/>
                      <a:pt x="222" y="368"/>
                      <a:pt x="217" y="368"/>
                    </a:cubicBezTo>
                    <a:lnTo>
                      <a:pt x="171" y="368"/>
                    </a:lnTo>
                    <a:cubicBezTo>
                      <a:pt x="167" y="368"/>
                      <a:pt x="163" y="364"/>
                      <a:pt x="163" y="360"/>
                    </a:cubicBezTo>
                    <a:lnTo>
                      <a:pt x="163" y="316"/>
                    </a:lnTo>
                    <a:close/>
                    <a:moveTo>
                      <a:pt x="163" y="212"/>
                    </a:moveTo>
                    <a:cubicBezTo>
                      <a:pt x="163" y="208"/>
                      <a:pt x="166" y="204"/>
                      <a:pt x="171" y="204"/>
                    </a:cubicBezTo>
                    <a:lnTo>
                      <a:pt x="217" y="204"/>
                    </a:lnTo>
                    <a:cubicBezTo>
                      <a:pt x="222" y="204"/>
                      <a:pt x="226" y="208"/>
                      <a:pt x="226" y="212"/>
                    </a:cubicBezTo>
                    <a:lnTo>
                      <a:pt x="226" y="256"/>
                    </a:lnTo>
                    <a:cubicBezTo>
                      <a:pt x="226" y="260"/>
                      <a:pt x="222" y="264"/>
                      <a:pt x="217" y="264"/>
                    </a:cubicBezTo>
                    <a:lnTo>
                      <a:pt x="171" y="264"/>
                    </a:lnTo>
                    <a:cubicBezTo>
                      <a:pt x="167" y="264"/>
                      <a:pt x="163" y="260"/>
                      <a:pt x="163" y="256"/>
                    </a:cubicBezTo>
                    <a:lnTo>
                      <a:pt x="163" y="212"/>
                    </a:lnTo>
                    <a:close/>
                    <a:moveTo>
                      <a:pt x="273" y="629"/>
                    </a:moveTo>
                    <a:cubicBezTo>
                      <a:pt x="273" y="624"/>
                      <a:pt x="277" y="621"/>
                      <a:pt x="281" y="621"/>
                    </a:cubicBezTo>
                    <a:lnTo>
                      <a:pt x="327" y="621"/>
                    </a:lnTo>
                    <a:cubicBezTo>
                      <a:pt x="332" y="621"/>
                      <a:pt x="336" y="625"/>
                      <a:pt x="336" y="629"/>
                    </a:cubicBezTo>
                    <a:lnTo>
                      <a:pt x="336" y="673"/>
                    </a:lnTo>
                    <a:cubicBezTo>
                      <a:pt x="336" y="677"/>
                      <a:pt x="332" y="681"/>
                      <a:pt x="327" y="681"/>
                    </a:cubicBezTo>
                    <a:lnTo>
                      <a:pt x="281" y="681"/>
                    </a:lnTo>
                    <a:cubicBezTo>
                      <a:pt x="277" y="681"/>
                      <a:pt x="273" y="677"/>
                      <a:pt x="273" y="673"/>
                    </a:cubicBezTo>
                    <a:lnTo>
                      <a:pt x="273" y="629"/>
                    </a:lnTo>
                    <a:close/>
                    <a:moveTo>
                      <a:pt x="273" y="525"/>
                    </a:moveTo>
                    <a:cubicBezTo>
                      <a:pt x="273" y="520"/>
                      <a:pt x="277" y="517"/>
                      <a:pt x="281" y="517"/>
                    </a:cubicBezTo>
                    <a:lnTo>
                      <a:pt x="327" y="517"/>
                    </a:lnTo>
                    <a:cubicBezTo>
                      <a:pt x="332" y="517"/>
                      <a:pt x="336" y="521"/>
                      <a:pt x="336" y="525"/>
                    </a:cubicBezTo>
                    <a:lnTo>
                      <a:pt x="336" y="569"/>
                    </a:lnTo>
                    <a:cubicBezTo>
                      <a:pt x="336" y="573"/>
                      <a:pt x="332" y="576"/>
                      <a:pt x="327" y="576"/>
                    </a:cubicBezTo>
                    <a:lnTo>
                      <a:pt x="281" y="576"/>
                    </a:lnTo>
                    <a:cubicBezTo>
                      <a:pt x="277" y="576"/>
                      <a:pt x="273" y="573"/>
                      <a:pt x="273" y="569"/>
                    </a:cubicBezTo>
                    <a:lnTo>
                      <a:pt x="273" y="525"/>
                    </a:lnTo>
                    <a:close/>
                    <a:moveTo>
                      <a:pt x="273" y="420"/>
                    </a:moveTo>
                    <a:cubicBezTo>
                      <a:pt x="273" y="416"/>
                      <a:pt x="277" y="412"/>
                      <a:pt x="281" y="412"/>
                    </a:cubicBezTo>
                    <a:lnTo>
                      <a:pt x="327" y="412"/>
                    </a:lnTo>
                    <a:cubicBezTo>
                      <a:pt x="332" y="412"/>
                      <a:pt x="336" y="416"/>
                      <a:pt x="336" y="420"/>
                    </a:cubicBezTo>
                    <a:lnTo>
                      <a:pt x="336" y="464"/>
                    </a:lnTo>
                    <a:cubicBezTo>
                      <a:pt x="336" y="469"/>
                      <a:pt x="332" y="472"/>
                      <a:pt x="327" y="472"/>
                    </a:cubicBezTo>
                    <a:lnTo>
                      <a:pt x="281" y="472"/>
                    </a:lnTo>
                    <a:cubicBezTo>
                      <a:pt x="277" y="472"/>
                      <a:pt x="273" y="468"/>
                      <a:pt x="273" y="464"/>
                    </a:cubicBezTo>
                    <a:lnTo>
                      <a:pt x="273" y="420"/>
                    </a:lnTo>
                    <a:close/>
                    <a:moveTo>
                      <a:pt x="273" y="316"/>
                    </a:moveTo>
                    <a:cubicBezTo>
                      <a:pt x="273" y="312"/>
                      <a:pt x="277" y="308"/>
                      <a:pt x="281" y="308"/>
                    </a:cubicBezTo>
                    <a:lnTo>
                      <a:pt x="327" y="308"/>
                    </a:lnTo>
                    <a:cubicBezTo>
                      <a:pt x="332" y="308"/>
                      <a:pt x="336" y="312"/>
                      <a:pt x="336" y="316"/>
                    </a:cubicBezTo>
                    <a:lnTo>
                      <a:pt x="336" y="360"/>
                    </a:lnTo>
                    <a:cubicBezTo>
                      <a:pt x="336" y="364"/>
                      <a:pt x="332" y="368"/>
                      <a:pt x="327" y="368"/>
                    </a:cubicBezTo>
                    <a:lnTo>
                      <a:pt x="281" y="368"/>
                    </a:lnTo>
                    <a:cubicBezTo>
                      <a:pt x="277" y="368"/>
                      <a:pt x="273" y="364"/>
                      <a:pt x="273" y="360"/>
                    </a:cubicBezTo>
                    <a:lnTo>
                      <a:pt x="273" y="316"/>
                    </a:lnTo>
                    <a:close/>
                    <a:moveTo>
                      <a:pt x="273" y="212"/>
                    </a:moveTo>
                    <a:cubicBezTo>
                      <a:pt x="273" y="208"/>
                      <a:pt x="277" y="204"/>
                      <a:pt x="281" y="204"/>
                    </a:cubicBezTo>
                    <a:lnTo>
                      <a:pt x="327" y="204"/>
                    </a:lnTo>
                    <a:cubicBezTo>
                      <a:pt x="332" y="204"/>
                      <a:pt x="336" y="208"/>
                      <a:pt x="336" y="212"/>
                    </a:cubicBezTo>
                    <a:lnTo>
                      <a:pt x="336" y="256"/>
                    </a:lnTo>
                    <a:cubicBezTo>
                      <a:pt x="336" y="260"/>
                      <a:pt x="332" y="264"/>
                      <a:pt x="327" y="264"/>
                    </a:cubicBezTo>
                    <a:lnTo>
                      <a:pt x="281" y="264"/>
                    </a:lnTo>
                    <a:cubicBezTo>
                      <a:pt x="277" y="264"/>
                      <a:pt x="273" y="260"/>
                      <a:pt x="273" y="256"/>
                    </a:cubicBezTo>
                    <a:lnTo>
                      <a:pt x="273" y="212"/>
                    </a:lnTo>
                    <a:close/>
                    <a:moveTo>
                      <a:pt x="153" y="825"/>
                    </a:moveTo>
                    <a:cubicBezTo>
                      <a:pt x="172" y="839"/>
                      <a:pt x="176" y="843"/>
                      <a:pt x="194" y="843"/>
                    </a:cubicBezTo>
                    <a:cubicBezTo>
                      <a:pt x="211" y="843"/>
                      <a:pt x="217" y="840"/>
                      <a:pt x="236" y="825"/>
                    </a:cubicBezTo>
                    <a:cubicBezTo>
                      <a:pt x="264" y="804"/>
                      <a:pt x="306" y="772"/>
                      <a:pt x="383" y="772"/>
                    </a:cubicBezTo>
                    <a:lnTo>
                      <a:pt x="390" y="772"/>
                    </a:lnTo>
                    <a:lnTo>
                      <a:pt x="390" y="145"/>
                    </a:lnTo>
                    <a:cubicBezTo>
                      <a:pt x="390" y="142"/>
                      <a:pt x="387" y="139"/>
                      <a:pt x="384" y="139"/>
                    </a:cubicBezTo>
                    <a:lnTo>
                      <a:pt x="314" y="139"/>
                    </a:lnTo>
                    <a:lnTo>
                      <a:pt x="314" y="76"/>
                    </a:lnTo>
                    <a:cubicBezTo>
                      <a:pt x="314" y="73"/>
                      <a:pt x="312" y="70"/>
                      <a:pt x="308" y="70"/>
                    </a:cubicBezTo>
                    <a:lnTo>
                      <a:pt x="239" y="70"/>
                    </a:lnTo>
                    <a:lnTo>
                      <a:pt x="239" y="6"/>
                    </a:lnTo>
                    <a:cubicBezTo>
                      <a:pt x="239" y="3"/>
                      <a:pt x="236" y="0"/>
                      <a:pt x="233" y="0"/>
                    </a:cubicBezTo>
                    <a:lnTo>
                      <a:pt x="157" y="0"/>
                    </a:lnTo>
                    <a:cubicBezTo>
                      <a:pt x="154" y="0"/>
                      <a:pt x="151" y="3"/>
                      <a:pt x="151" y="6"/>
                    </a:cubicBezTo>
                    <a:lnTo>
                      <a:pt x="151" y="70"/>
                    </a:lnTo>
                    <a:lnTo>
                      <a:pt x="81" y="70"/>
                    </a:lnTo>
                    <a:cubicBezTo>
                      <a:pt x="78" y="70"/>
                      <a:pt x="75" y="73"/>
                      <a:pt x="75" y="76"/>
                    </a:cubicBezTo>
                    <a:lnTo>
                      <a:pt x="75" y="139"/>
                    </a:lnTo>
                    <a:lnTo>
                      <a:pt x="6" y="139"/>
                    </a:lnTo>
                    <a:cubicBezTo>
                      <a:pt x="2" y="139"/>
                      <a:pt x="0" y="142"/>
                      <a:pt x="0" y="145"/>
                    </a:cubicBezTo>
                    <a:lnTo>
                      <a:pt x="0" y="772"/>
                    </a:lnTo>
                    <a:cubicBezTo>
                      <a:pt x="1" y="773"/>
                      <a:pt x="4" y="772"/>
                      <a:pt x="6" y="772"/>
                    </a:cubicBezTo>
                    <a:cubicBezTo>
                      <a:pt x="82" y="772"/>
                      <a:pt x="125" y="804"/>
                      <a:pt x="153" y="825"/>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35">
                <a:extLst>
                  <a:ext uri="{FF2B5EF4-FFF2-40B4-BE49-F238E27FC236}">
                    <a16:creationId xmlns:a16="http://schemas.microsoft.com/office/drawing/2014/main" id="{6108DF78-3FE9-964E-81B7-3B3B4A48AC47}"/>
                  </a:ext>
                </a:extLst>
              </p:cNvPr>
              <p:cNvSpPr>
                <a:spLocks noChangeArrowheads="1"/>
              </p:cNvSpPr>
              <p:nvPr/>
            </p:nvSpPr>
            <p:spPr bwMode="auto">
              <a:xfrm>
                <a:off x="4910138" y="2811463"/>
                <a:ext cx="92075" cy="155575"/>
              </a:xfrm>
              <a:custGeom>
                <a:avLst/>
                <a:gdLst>
                  <a:gd name="T0" fmla="*/ 49 w 254"/>
                  <a:gd name="T1" fmla="*/ 250 h 432"/>
                  <a:gd name="T2" fmla="*/ 103 w 254"/>
                  <a:gd name="T3" fmla="*/ 258 h 432"/>
                  <a:gd name="T4" fmla="*/ 95 w 254"/>
                  <a:gd name="T5" fmla="*/ 309 h 432"/>
                  <a:gd name="T6" fmla="*/ 40 w 254"/>
                  <a:gd name="T7" fmla="*/ 301 h 432"/>
                  <a:gd name="T8" fmla="*/ 40 w 254"/>
                  <a:gd name="T9" fmla="*/ 153 h 432"/>
                  <a:gd name="T10" fmla="*/ 95 w 254"/>
                  <a:gd name="T11" fmla="*/ 145 h 432"/>
                  <a:gd name="T12" fmla="*/ 103 w 254"/>
                  <a:gd name="T13" fmla="*/ 197 h 432"/>
                  <a:gd name="T14" fmla="*/ 49 w 254"/>
                  <a:gd name="T15" fmla="*/ 205 h 432"/>
                  <a:gd name="T16" fmla="*/ 40 w 254"/>
                  <a:gd name="T17" fmla="*/ 153 h 432"/>
                  <a:gd name="T18" fmla="*/ 49 w 254"/>
                  <a:gd name="T19" fmla="*/ 41 h 432"/>
                  <a:gd name="T20" fmla="*/ 103 w 254"/>
                  <a:gd name="T21" fmla="*/ 49 h 432"/>
                  <a:gd name="T22" fmla="*/ 95 w 254"/>
                  <a:gd name="T23" fmla="*/ 101 h 432"/>
                  <a:gd name="T24" fmla="*/ 40 w 254"/>
                  <a:gd name="T25" fmla="*/ 93 h 432"/>
                  <a:gd name="T26" fmla="*/ 150 w 254"/>
                  <a:gd name="T27" fmla="*/ 258 h 432"/>
                  <a:gd name="T28" fmla="*/ 205 w 254"/>
                  <a:gd name="T29" fmla="*/ 250 h 432"/>
                  <a:gd name="T30" fmla="*/ 213 w 254"/>
                  <a:gd name="T31" fmla="*/ 301 h 432"/>
                  <a:gd name="T32" fmla="*/ 159 w 254"/>
                  <a:gd name="T33" fmla="*/ 309 h 432"/>
                  <a:gd name="T34" fmla="*/ 150 w 254"/>
                  <a:gd name="T35" fmla="*/ 258 h 432"/>
                  <a:gd name="T36" fmla="*/ 159 w 254"/>
                  <a:gd name="T37" fmla="*/ 145 h 432"/>
                  <a:gd name="T38" fmla="*/ 213 w 254"/>
                  <a:gd name="T39" fmla="*/ 153 h 432"/>
                  <a:gd name="T40" fmla="*/ 205 w 254"/>
                  <a:gd name="T41" fmla="*/ 205 h 432"/>
                  <a:gd name="T42" fmla="*/ 150 w 254"/>
                  <a:gd name="T43" fmla="*/ 197 h 432"/>
                  <a:gd name="T44" fmla="*/ 150 w 254"/>
                  <a:gd name="T45" fmla="*/ 49 h 432"/>
                  <a:gd name="T46" fmla="*/ 205 w 254"/>
                  <a:gd name="T47" fmla="*/ 41 h 432"/>
                  <a:gd name="T48" fmla="*/ 213 w 254"/>
                  <a:gd name="T49" fmla="*/ 93 h 432"/>
                  <a:gd name="T50" fmla="*/ 159 w 254"/>
                  <a:gd name="T51" fmla="*/ 101 h 432"/>
                  <a:gd name="T52" fmla="*/ 150 w 254"/>
                  <a:gd name="T53" fmla="*/ 49 h 432"/>
                  <a:gd name="T54" fmla="*/ 179 w 254"/>
                  <a:gd name="T55" fmla="*/ 413 h 432"/>
                  <a:gd name="T56" fmla="*/ 253 w 254"/>
                  <a:gd name="T57" fmla="*/ 8 h 432"/>
                  <a:gd name="T58" fmla="*/ 7 w 254"/>
                  <a:gd name="T59" fmla="*/ 0 h 432"/>
                  <a:gd name="T60" fmla="*/ 0 w 254"/>
                  <a:gd name="T61" fmla="*/ 366 h 432"/>
                  <a:gd name="T62" fmla="*/ 138 w 254"/>
                  <a:gd name="T63" fmla="*/ 431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4" h="432">
                    <a:moveTo>
                      <a:pt x="40" y="258"/>
                    </a:moveTo>
                    <a:cubicBezTo>
                      <a:pt x="40" y="253"/>
                      <a:pt x="44" y="250"/>
                      <a:pt x="49" y="250"/>
                    </a:cubicBezTo>
                    <a:lnTo>
                      <a:pt x="95" y="250"/>
                    </a:lnTo>
                    <a:cubicBezTo>
                      <a:pt x="99" y="250"/>
                      <a:pt x="103" y="253"/>
                      <a:pt x="103" y="258"/>
                    </a:cubicBezTo>
                    <a:lnTo>
                      <a:pt x="103" y="301"/>
                    </a:lnTo>
                    <a:cubicBezTo>
                      <a:pt x="103" y="306"/>
                      <a:pt x="100" y="309"/>
                      <a:pt x="95" y="309"/>
                    </a:cubicBezTo>
                    <a:lnTo>
                      <a:pt x="49" y="309"/>
                    </a:lnTo>
                    <a:cubicBezTo>
                      <a:pt x="44" y="309"/>
                      <a:pt x="40" y="306"/>
                      <a:pt x="40" y="301"/>
                    </a:cubicBezTo>
                    <a:lnTo>
                      <a:pt x="40" y="258"/>
                    </a:lnTo>
                    <a:close/>
                    <a:moveTo>
                      <a:pt x="40" y="153"/>
                    </a:moveTo>
                    <a:cubicBezTo>
                      <a:pt x="40" y="149"/>
                      <a:pt x="44" y="145"/>
                      <a:pt x="49" y="145"/>
                    </a:cubicBezTo>
                    <a:lnTo>
                      <a:pt x="95" y="145"/>
                    </a:lnTo>
                    <a:cubicBezTo>
                      <a:pt x="99" y="145"/>
                      <a:pt x="103" y="149"/>
                      <a:pt x="103" y="153"/>
                    </a:cubicBezTo>
                    <a:lnTo>
                      <a:pt x="103" y="197"/>
                    </a:lnTo>
                    <a:cubicBezTo>
                      <a:pt x="103" y="201"/>
                      <a:pt x="100" y="205"/>
                      <a:pt x="95" y="205"/>
                    </a:cubicBezTo>
                    <a:lnTo>
                      <a:pt x="49" y="205"/>
                    </a:lnTo>
                    <a:cubicBezTo>
                      <a:pt x="44" y="205"/>
                      <a:pt x="40" y="201"/>
                      <a:pt x="40" y="197"/>
                    </a:cubicBezTo>
                    <a:lnTo>
                      <a:pt x="40" y="153"/>
                    </a:lnTo>
                    <a:close/>
                    <a:moveTo>
                      <a:pt x="40" y="49"/>
                    </a:moveTo>
                    <a:cubicBezTo>
                      <a:pt x="40" y="44"/>
                      <a:pt x="44" y="41"/>
                      <a:pt x="49" y="41"/>
                    </a:cubicBezTo>
                    <a:lnTo>
                      <a:pt x="95" y="41"/>
                    </a:lnTo>
                    <a:cubicBezTo>
                      <a:pt x="99" y="41"/>
                      <a:pt x="103" y="45"/>
                      <a:pt x="103" y="49"/>
                    </a:cubicBezTo>
                    <a:lnTo>
                      <a:pt x="103" y="93"/>
                    </a:lnTo>
                    <a:cubicBezTo>
                      <a:pt x="103" y="97"/>
                      <a:pt x="100" y="101"/>
                      <a:pt x="95" y="101"/>
                    </a:cubicBezTo>
                    <a:lnTo>
                      <a:pt x="49" y="101"/>
                    </a:lnTo>
                    <a:cubicBezTo>
                      <a:pt x="44" y="101"/>
                      <a:pt x="40" y="97"/>
                      <a:pt x="40" y="93"/>
                    </a:cubicBezTo>
                    <a:lnTo>
                      <a:pt x="40" y="49"/>
                    </a:lnTo>
                    <a:close/>
                    <a:moveTo>
                      <a:pt x="150" y="258"/>
                    </a:moveTo>
                    <a:cubicBezTo>
                      <a:pt x="150" y="253"/>
                      <a:pt x="154" y="250"/>
                      <a:pt x="159" y="250"/>
                    </a:cubicBezTo>
                    <a:lnTo>
                      <a:pt x="205" y="250"/>
                    </a:lnTo>
                    <a:cubicBezTo>
                      <a:pt x="209" y="250"/>
                      <a:pt x="213" y="253"/>
                      <a:pt x="213" y="258"/>
                    </a:cubicBezTo>
                    <a:lnTo>
                      <a:pt x="213" y="301"/>
                    </a:lnTo>
                    <a:cubicBezTo>
                      <a:pt x="213" y="306"/>
                      <a:pt x="210" y="309"/>
                      <a:pt x="205" y="309"/>
                    </a:cubicBezTo>
                    <a:lnTo>
                      <a:pt x="159" y="309"/>
                    </a:lnTo>
                    <a:cubicBezTo>
                      <a:pt x="154" y="309"/>
                      <a:pt x="150" y="306"/>
                      <a:pt x="150" y="301"/>
                    </a:cubicBezTo>
                    <a:lnTo>
                      <a:pt x="150" y="258"/>
                    </a:lnTo>
                    <a:close/>
                    <a:moveTo>
                      <a:pt x="150" y="153"/>
                    </a:moveTo>
                    <a:cubicBezTo>
                      <a:pt x="150" y="149"/>
                      <a:pt x="154" y="145"/>
                      <a:pt x="159" y="145"/>
                    </a:cubicBezTo>
                    <a:lnTo>
                      <a:pt x="205" y="145"/>
                    </a:lnTo>
                    <a:cubicBezTo>
                      <a:pt x="209" y="145"/>
                      <a:pt x="213" y="149"/>
                      <a:pt x="213" y="153"/>
                    </a:cubicBezTo>
                    <a:lnTo>
                      <a:pt x="213" y="197"/>
                    </a:lnTo>
                    <a:cubicBezTo>
                      <a:pt x="213" y="201"/>
                      <a:pt x="210" y="205"/>
                      <a:pt x="205" y="205"/>
                    </a:cubicBezTo>
                    <a:lnTo>
                      <a:pt x="159" y="205"/>
                    </a:lnTo>
                    <a:cubicBezTo>
                      <a:pt x="154" y="205"/>
                      <a:pt x="150" y="201"/>
                      <a:pt x="150" y="197"/>
                    </a:cubicBezTo>
                    <a:lnTo>
                      <a:pt x="150" y="153"/>
                    </a:lnTo>
                    <a:close/>
                    <a:moveTo>
                      <a:pt x="150" y="49"/>
                    </a:moveTo>
                    <a:cubicBezTo>
                      <a:pt x="150" y="44"/>
                      <a:pt x="154" y="41"/>
                      <a:pt x="159" y="41"/>
                    </a:cubicBezTo>
                    <a:lnTo>
                      <a:pt x="205" y="41"/>
                    </a:lnTo>
                    <a:cubicBezTo>
                      <a:pt x="209" y="41"/>
                      <a:pt x="213" y="45"/>
                      <a:pt x="213" y="49"/>
                    </a:cubicBezTo>
                    <a:lnTo>
                      <a:pt x="213" y="93"/>
                    </a:lnTo>
                    <a:cubicBezTo>
                      <a:pt x="213" y="97"/>
                      <a:pt x="210" y="101"/>
                      <a:pt x="205" y="101"/>
                    </a:cubicBezTo>
                    <a:lnTo>
                      <a:pt x="159" y="101"/>
                    </a:lnTo>
                    <a:cubicBezTo>
                      <a:pt x="154" y="101"/>
                      <a:pt x="150" y="97"/>
                      <a:pt x="150" y="93"/>
                    </a:cubicBezTo>
                    <a:lnTo>
                      <a:pt x="150" y="49"/>
                    </a:lnTo>
                    <a:close/>
                    <a:moveTo>
                      <a:pt x="138" y="431"/>
                    </a:moveTo>
                    <a:cubicBezTo>
                      <a:pt x="155" y="431"/>
                      <a:pt x="160" y="428"/>
                      <a:pt x="179" y="413"/>
                    </a:cubicBezTo>
                    <a:cubicBezTo>
                      <a:pt x="197" y="400"/>
                      <a:pt x="220" y="383"/>
                      <a:pt x="253" y="372"/>
                    </a:cubicBezTo>
                    <a:lnTo>
                      <a:pt x="253" y="8"/>
                    </a:lnTo>
                    <a:cubicBezTo>
                      <a:pt x="253" y="4"/>
                      <a:pt x="250" y="0"/>
                      <a:pt x="246" y="0"/>
                    </a:cubicBezTo>
                    <a:lnTo>
                      <a:pt x="7" y="0"/>
                    </a:lnTo>
                    <a:cubicBezTo>
                      <a:pt x="3" y="0"/>
                      <a:pt x="0" y="4"/>
                      <a:pt x="0" y="8"/>
                    </a:cubicBezTo>
                    <a:lnTo>
                      <a:pt x="0" y="366"/>
                    </a:lnTo>
                    <a:cubicBezTo>
                      <a:pt x="46" y="375"/>
                      <a:pt x="75" y="398"/>
                      <a:pt x="96" y="413"/>
                    </a:cubicBezTo>
                    <a:cubicBezTo>
                      <a:pt x="115" y="428"/>
                      <a:pt x="120" y="431"/>
                      <a:pt x="138" y="431"/>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36">
                <a:extLst>
                  <a:ext uri="{FF2B5EF4-FFF2-40B4-BE49-F238E27FC236}">
                    <a16:creationId xmlns:a16="http://schemas.microsoft.com/office/drawing/2014/main" id="{66EBDBE1-A1BD-374A-AABB-70E1D4A4D4F8}"/>
                  </a:ext>
                </a:extLst>
              </p:cNvPr>
              <p:cNvSpPr>
                <a:spLocks noChangeArrowheads="1"/>
              </p:cNvSpPr>
              <p:nvPr/>
            </p:nvSpPr>
            <p:spPr bwMode="auto">
              <a:xfrm>
                <a:off x="4619625" y="2959100"/>
                <a:ext cx="406400" cy="50800"/>
              </a:xfrm>
              <a:custGeom>
                <a:avLst/>
                <a:gdLst>
                  <a:gd name="T0" fmla="*/ 942 w 1131"/>
                  <a:gd name="T1" fmla="*/ 70 h 142"/>
                  <a:gd name="T2" fmla="*/ 869 w 1131"/>
                  <a:gd name="T3" fmla="*/ 42 h 142"/>
                  <a:gd name="T4" fmla="*/ 753 w 1131"/>
                  <a:gd name="T5" fmla="*/ 0 h 142"/>
                  <a:gd name="T6" fmla="*/ 637 w 1131"/>
                  <a:gd name="T7" fmla="*/ 42 h 142"/>
                  <a:gd name="T8" fmla="*/ 565 w 1131"/>
                  <a:gd name="T9" fmla="*/ 70 h 142"/>
                  <a:gd name="T10" fmla="*/ 493 w 1131"/>
                  <a:gd name="T11" fmla="*/ 42 h 142"/>
                  <a:gd name="T12" fmla="*/ 377 w 1131"/>
                  <a:gd name="T13" fmla="*/ 0 h 142"/>
                  <a:gd name="T14" fmla="*/ 261 w 1131"/>
                  <a:gd name="T15" fmla="*/ 42 h 142"/>
                  <a:gd name="T16" fmla="*/ 189 w 1131"/>
                  <a:gd name="T17" fmla="*/ 70 h 142"/>
                  <a:gd name="T18" fmla="*/ 116 w 1131"/>
                  <a:gd name="T19" fmla="*/ 42 h 142"/>
                  <a:gd name="T20" fmla="*/ 0 w 1131"/>
                  <a:gd name="T21" fmla="*/ 0 h 142"/>
                  <a:gd name="T22" fmla="*/ 0 w 1131"/>
                  <a:gd name="T23" fmla="*/ 70 h 142"/>
                  <a:gd name="T24" fmla="*/ 73 w 1131"/>
                  <a:gd name="T25" fmla="*/ 99 h 142"/>
                  <a:gd name="T26" fmla="*/ 189 w 1131"/>
                  <a:gd name="T27" fmla="*/ 141 h 142"/>
                  <a:gd name="T28" fmla="*/ 305 w 1131"/>
                  <a:gd name="T29" fmla="*/ 99 h 142"/>
                  <a:gd name="T30" fmla="*/ 377 w 1131"/>
                  <a:gd name="T31" fmla="*/ 70 h 142"/>
                  <a:gd name="T32" fmla="*/ 449 w 1131"/>
                  <a:gd name="T33" fmla="*/ 99 h 142"/>
                  <a:gd name="T34" fmla="*/ 565 w 1131"/>
                  <a:gd name="T35" fmla="*/ 141 h 142"/>
                  <a:gd name="T36" fmla="*/ 681 w 1131"/>
                  <a:gd name="T37" fmla="*/ 99 h 142"/>
                  <a:gd name="T38" fmla="*/ 753 w 1131"/>
                  <a:gd name="T39" fmla="*/ 70 h 142"/>
                  <a:gd name="T40" fmla="*/ 826 w 1131"/>
                  <a:gd name="T41" fmla="*/ 99 h 142"/>
                  <a:gd name="T42" fmla="*/ 942 w 1131"/>
                  <a:gd name="T43" fmla="*/ 141 h 142"/>
                  <a:gd name="T44" fmla="*/ 1058 w 1131"/>
                  <a:gd name="T45" fmla="*/ 99 h 142"/>
                  <a:gd name="T46" fmla="*/ 1130 w 1131"/>
                  <a:gd name="T47" fmla="*/ 70 h 142"/>
                  <a:gd name="T48" fmla="*/ 1130 w 1131"/>
                  <a:gd name="T49" fmla="*/ 0 h 142"/>
                  <a:gd name="T50" fmla="*/ 1014 w 1131"/>
                  <a:gd name="T51" fmla="*/ 42 h 142"/>
                  <a:gd name="T52" fmla="*/ 942 w 1131"/>
                  <a:gd name="T53" fmla="*/ 7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31" h="142">
                    <a:moveTo>
                      <a:pt x="942" y="70"/>
                    </a:moveTo>
                    <a:cubicBezTo>
                      <a:pt x="907" y="70"/>
                      <a:pt x="891" y="59"/>
                      <a:pt x="869" y="42"/>
                    </a:cubicBezTo>
                    <a:cubicBezTo>
                      <a:pt x="844" y="23"/>
                      <a:pt x="812" y="0"/>
                      <a:pt x="753" y="0"/>
                    </a:cubicBezTo>
                    <a:cubicBezTo>
                      <a:pt x="693" y="0"/>
                      <a:pt x="663" y="23"/>
                      <a:pt x="637" y="42"/>
                    </a:cubicBezTo>
                    <a:cubicBezTo>
                      <a:pt x="616" y="59"/>
                      <a:pt x="600" y="70"/>
                      <a:pt x="565" y="70"/>
                    </a:cubicBezTo>
                    <a:cubicBezTo>
                      <a:pt x="530" y="70"/>
                      <a:pt x="515" y="59"/>
                      <a:pt x="493" y="42"/>
                    </a:cubicBezTo>
                    <a:cubicBezTo>
                      <a:pt x="468" y="23"/>
                      <a:pt x="436" y="0"/>
                      <a:pt x="377" y="0"/>
                    </a:cubicBezTo>
                    <a:cubicBezTo>
                      <a:pt x="318" y="0"/>
                      <a:pt x="286" y="23"/>
                      <a:pt x="261" y="42"/>
                    </a:cubicBezTo>
                    <a:cubicBezTo>
                      <a:pt x="239" y="59"/>
                      <a:pt x="224" y="70"/>
                      <a:pt x="189" y="70"/>
                    </a:cubicBezTo>
                    <a:cubicBezTo>
                      <a:pt x="154" y="70"/>
                      <a:pt x="138" y="59"/>
                      <a:pt x="116" y="42"/>
                    </a:cubicBezTo>
                    <a:cubicBezTo>
                      <a:pt x="91" y="23"/>
                      <a:pt x="60" y="0"/>
                      <a:pt x="0" y="0"/>
                    </a:cubicBezTo>
                    <a:lnTo>
                      <a:pt x="0" y="70"/>
                    </a:lnTo>
                    <a:cubicBezTo>
                      <a:pt x="35" y="70"/>
                      <a:pt x="51" y="82"/>
                      <a:pt x="73" y="99"/>
                    </a:cubicBezTo>
                    <a:cubicBezTo>
                      <a:pt x="98" y="118"/>
                      <a:pt x="129" y="141"/>
                      <a:pt x="189" y="141"/>
                    </a:cubicBezTo>
                    <a:cubicBezTo>
                      <a:pt x="248" y="141"/>
                      <a:pt x="279" y="118"/>
                      <a:pt x="305" y="99"/>
                    </a:cubicBezTo>
                    <a:cubicBezTo>
                      <a:pt x="326" y="82"/>
                      <a:pt x="342" y="70"/>
                      <a:pt x="377" y="70"/>
                    </a:cubicBezTo>
                    <a:cubicBezTo>
                      <a:pt x="412" y="70"/>
                      <a:pt x="427" y="82"/>
                      <a:pt x="449" y="99"/>
                    </a:cubicBezTo>
                    <a:cubicBezTo>
                      <a:pt x="475" y="118"/>
                      <a:pt x="506" y="141"/>
                      <a:pt x="565" y="141"/>
                    </a:cubicBezTo>
                    <a:cubicBezTo>
                      <a:pt x="624" y="141"/>
                      <a:pt x="656" y="118"/>
                      <a:pt x="681" y="99"/>
                    </a:cubicBezTo>
                    <a:cubicBezTo>
                      <a:pt x="703" y="82"/>
                      <a:pt x="718" y="70"/>
                      <a:pt x="753" y="70"/>
                    </a:cubicBezTo>
                    <a:cubicBezTo>
                      <a:pt x="788" y="70"/>
                      <a:pt x="804" y="82"/>
                      <a:pt x="826" y="99"/>
                    </a:cubicBezTo>
                    <a:cubicBezTo>
                      <a:pt x="851" y="118"/>
                      <a:pt x="882" y="141"/>
                      <a:pt x="942" y="141"/>
                    </a:cubicBezTo>
                    <a:cubicBezTo>
                      <a:pt x="1001" y="141"/>
                      <a:pt x="1032" y="118"/>
                      <a:pt x="1058" y="99"/>
                    </a:cubicBezTo>
                    <a:cubicBezTo>
                      <a:pt x="1079" y="82"/>
                      <a:pt x="1095" y="70"/>
                      <a:pt x="1130" y="70"/>
                    </a:cubicBezTo>
                    <a:lnTo>
                      <a:pt x="1130" y="0"/>
                    </a:lnTo>
                    <a:cubicBezTo>
                      <a:pt x="1071" y="0"/>
                      <a:pt x="1039" y="23"/>
                      <a:pt x="1014" y="42"/>
                    </a:cubicBezTo>
                    <a:cubicBezTo>
                      <a:pt x="992" y="59"/>
                      <a:pt x="977" y="70"/>
                      <a:pt x="942" y="7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37">
                <a:extLst>
                  <a:ext uri="{FF2B5EF4-FFF2-40B4-BE49-F238E27FC236}">
                    <a16:creationId xmlns:a16="http://schemas.microsoft.com/office/drawing/2014/main" id="{EB5C9C4D-E303-FC4E-924D-7D2A12871846}"/>
                  </a:ext>
                </a:extLst>
              </p:cNvPr>
              <p:cNvSpPr>
                <a:spLocks noChangeArrowheads="1"/>
              </p:cNvSpPr>
              <p:nvPr/>
            </p:nvSpPr>
            <p:spPr bwMode="auto">
              <a:xfrm>
                <a:off x="4619625" y="3009900"/>
                <a:ext cx="406400" cy="50800"/>
              </a:xfrm>
              <a:custGeom>
                <a:avLst/>
                <a:gdLst>
                  <a:gd name="T0" fmla="*/ 869 w 1131"/>
                  <a:gd name="T1" fmla="*/ 43 h 143"/>
                  <a:gd name="T2" fmla="*/ 753 w 1131"/>
                  <a:gd name="T3" fmla="*/ 0 h 143"/>
                  <a:gd name="T4" fmla="*/ 637 w 1131"/>
                  <a:gd name="T5" fmla="*/ 43 h 143"/>
                  <a:gd name="T6" fmla="*/ 565 w 1131"/>
                  <a:gd name="T7" fmla="*/ 71 h 143"/>
                  <a:gd name="T8" fmla="*/ 493 w 1131"/>
                  <a:gd name="T9" fmla="*/ 43 h 143"/>
                  <a:gd name="T10" fmla="*/ 377 w 1131"/>
                  <a:gd name="T11" fmla="*/ 0 h 143"/>
                  <a:gd name="T12" fmla="*/ 261 w 1131"/>
                  <a:gd name="T13" fmla="*/ 43 h 143"/>
                  <a:gd name="T14" fmla="*/ 189 w 1131"/>
                  <a:gd name="T15" fmla="*/ 71 h 143"/>
                  <a:gd name="T16" fmla="*/ 116 w 1131"/>
                  <a:gd name="T17" fmla="*/ 43 h 143"/>
                  <a:gd name="T18" fmla="*/ 0 w 1131"/>
                  <a:gd name="T19" fmla="*/ 0 h 143"/>
                  <a:gd name="T20" fmla="*/ 0 w 1131"/>
                  <a:gd name="T21" fmla="*/ 71 h 143"/>
                  <a:gd name="T22" fmla="*/ 73 w 1131"/>
                  <a:gd name="T23" fmla="*/ 99 h 143"/>
                  <a:gd name="T24" fmla="*/ 189 w 1131"/>
                  <a:gd name="T25" fmla="*/ 142 h 143"/>
                  <a:gd name="T26" fmla="*/ 305 w 1131"/>
                  <a:gd name="T27" fmla="*/ 99 h 143"/>
                  <a:gd name="T28" fmla="*/ 377 w 1131"/>
                  <a:gd name="T29" fmla="*/ 71 h 143"/>
                  <a:gd name="T30" fmla="*/ 449 w 1131"/>
                  <a:gd name="T31" fmla="*/ 99 h 143"/>
                  <a:gd name="T32" fmla="*/ 565 w 1131"/>
                  <a:gd name="T33" fmla="*/ 142 h 143"/>
                  <a:gd name="T34" fmla="*/ 681 w 1131"/>
                  <a:gd name="T35" fmla="*/ 99 h 143"/>
                  <a:gd name="T36" fmla="*/ 753 w 1131"/>
                  <a:gd name="T37" fmla="*/ 71 h 143"/>
                  <a:gd name="T38" fmla="*/ 826 w 1131"/>
                  <a:gd name="T39" fmla="*/ 99 h 143"/>
                  <a:gd name="T40" fmla="*/ 942 w 1131"/>
                  <a:gd name="T41" fmla="*/ 142 h 143"/>
                  <a:gd name="T42" fmla="*/ 1058 w 1131"/>
                  <a:gd name="T43" fmla="*/ 99 h 143"/>
                  <a:gd name="T44" fmla="*/ 1130 w 1131"/>
                  <a:gd name="T45" fmla="*/ 71 h 143"/>
                  <a:gd name="T46" fmla="*/ 1130 w 1131"/>
                  <a:gd name="T47" fmla="*/ 0 h 143"/>
                  <a:gd name="T48" fmla="*/ 1014 w 1131"/>
                  <a:gd name="T49" fmla="*/ 43 h 143"/>
                  <a:gd name="T50" fmla="*/ 942 w 1131"/>
                  <a:gd name="T51" fmla="*/ 71 h 143"/>
                  <a:gd name="T52" fmla="*/ 869 w 1131"/>
                  <a:gd name="T53" fmla="*/ 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31" h="143">
                    <a:moveTo>
                      <a:pt x="869" y="43"/>
                    </a:moveTo>
                    <a:cubicBezTo>
                      <a:pt x="844" y="24"/>
                      <a:pt x="812" y="0"/>
                      <a:pt x="753" y="0"/>
                    </a:cubicBezTo>
                    <a:cubicBezTo>
                      <a:pt x="693" y="0"/>
                      <a:pt x="663" y="24"/>
                      <a:pt x="637" y="43"/>
                    </a:cubicBezTo>
                    <a:cubicBezTo>
                      <a:pt x="616" y="59"/>
                      <a:pt x="600" y="71"/>
                      <a:pt x="565" y="71"/>
                    </a:cubicBezTo>
                    <a:cubicBezTo>
                      <a:pt x="530" y="71"/>
                      <a:pt x="515" y="59"/>
                      <a:pt x="493" y="43"/>
                    </a:cubicBezTo>
                    <a:cubicBezTo>
                      <a:pt x="468" y="24"/>
                      <a:pt x="436" y="0"/>
                      <a:pt x="377" y="0"/>
                    </a:cubicBezTo>
                    <a:cubicBezTo>
                      <a:pt x="318" y="0"/>
                      <a:pt x="286" y="24"/>
                      <a:pt x="261" y="43"/>
                    </a:cubicBezTo>
                    <a:cubicBezTo>
                      <a:pt x="239" y="59"/>
                      <a:pt x="224" y="71"/>
                      <a:pt x="189" y="71"/>
                    </a:cubicBezTo>
                    <a:cubicBezTo>
                      <a:pt x="154" y="71"/>
                      <a:pt x="138" y="59"/>
                      <a:pt x="116" y="43"/>
                    </a:cubicBezTo>
                    <a:cubicBezTo>
                      <a:pt x="91" y="24"/>
                      <a:pt x="60" y="0"/>
                      <a:pt x="0" y="0"/>
                    </a:cubicBezTo>
                    <a:lnTo>
                      <a:pt x="0" y="71"/>
                    </a:lnTo>
                    <a:cubicBezTo>
                      <a:pt x="35" y="71"/>
                      <a:pt x="51" y="83"/>
                      <a:pt x="73" y="99"/>
                    </a:cubicBezTo>
                    <a:cubicBezTo>
                      <a:pt x="98" y="119"/>
                      <a:pt x="129" y="142"/>
                      <a:pt x="189" y="142"/>
                    </a:cubicBezTo>
                    <a:cubicBezTo>
                      <a:pt x="248" y="142"/>
                      <a:pt x="279" y="118"/>
                      <a:pt x="305" y="99"/>
                    </a:cubicBezTo>
                    <a:cubicBezTo>
                      <a:pt x="326" y="83"/>
                      <a:pt x="342" y="71"/>
                      <a:pt x="377" y="71"/>
                    </a:cubicBezTo>
                    <a:cubicBezTo>
                      <a:pt x="412" y="71"/>
                      <a:pt x="427" y="83"/>
                      <a:pt x="449" y="99"/>
                    </a:cubicBezTo>
                    <a:cubicBezTo>
                      <a:pt x="475" y="119"/>
                      <a:pt x="506" y="142"/>
                      <a:pt x="565" y="142"/>
                    </a:cubicBezTo>
                    <a:cubicBezTo>
                      <a:pt x="624" y="142"/>
                      <a:pt x="656" y="118"/>
                      <a:pt x="681" y="99"/>
                    </a:cubicBezTo>
                    <a:cubicBezTo>
                      <a:pt x="703" y="83"/>
                      <a:pt x="718" y="71"/>
                      <a:pt x="753" y="71"/>
                    </a:cubicBezTo>
                    <a:cubicBezTo>
                      <a:pt x="788" y="71"/>
                      <a:pt x="804" y="83"/>
                      <a:pt x="826" y="99"/>
                    </a:cubicBezTo>
                    <a:cubicBezTo>
                      <a:pt x="851" y="119"/>
                      <a:pt x="882" y="142"/>
                      <a:pt x="942" y="142"/>
                    </a:cubicBezTo>
                    <a:cubicBezTo>
                      <a:pt x="1001" y="142"/>
                      <a:pt x="1032" y="118"/>
                      <a:pt x="1058" y="99"/>
                    </a:cubicBezTo>
                    <a:cubicBezTo>
                      <a:pt x="1079" y="83"/>
                      <a:pt x="1095" y="71"/>
                      <a:pt x="1130" y="71"/>
                    </a:cubicBezTo>
                    <a:lnTo>
                      <a:pt x="1130" y="0"/>
                    </a:lnTo>
                    <a:cubicBezTo>
                      <a:pt x="1071" y="0"/>
                      <a:pt x="1039" y="24"/>
                      <a:pt x="1014" y="43"/>
                    </a:cubicBezTo>
                    <a:cubicBezTo>
                      <a:pt x="992" y="59"/>
                      <a:pt x="976" y="71"/>
                      <a:pt x="942" y="71"/>
                    </a:cubicBezTo>
                    <a:cubicBezTo>
                      <a:pt x="907" y="71"/>
                      <a:pt x="891" y="59"/>
                      <a:pt x="869" y="4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Freeform 38">
                <a:extLst>
                  <a:ext uri="{FF2B5EF4-FFF2-40B4-BE49-F238E27FC236}">
                    <a16:creationId xmlns:a16="http://schemas.microsoft.com/office/drawing/2014/main" id="{38620CF7-2FFD-9F4C-9C89-BAEF3884FC64}"/>
                  </a:ext>
                </a:extLst>
              </p:cNvPr>
              <p:cNvSpPr>
                <a:spLocks noChangeArrowheads="1"/>
              </p:cNvSpPr>
              <p:nvPr/>
            </p:nvSpPr>
            <p:spPr bwMode="auto">
              <a:xfrm>
                <a:off x="4619625" y="2932113"/>
                <a:ext cx="406400" cy="50800"/>
              </a:xfrm>
              <a:custGeom>
                <a:avLst/>
                <a:gdLst>
                  <a:gd name="T0" fmla="*/ 869 w 1131"/>
                  <a:gd name="T1" fmla="*/ 42 h 142"/>
                  <a:gd name="T2" fmla="*/ 753 w 1131"/>
                  <a:gd name="T3" fmla="*/ 0 h 142"/>
                  <a:gd name="T4" fmla="*/ 637 w 1131"/>
                  <a:gd name="T5" fmla="*/ 42 h 142"/>
                  <a:gd name="T6" fmla="*/ 565 w 1131"/>
                  <a:gd name="T7" fmla="*/ 71 h 142"/>
                  <a:gd name="T8" fmla="*/ 493 w 1131"/>
                  <a:gd name="T9" fmla="*/ 42 h 142"/>
                  <a:gd name="T10" fmla="*/ 377 w 1131"/>
                  <a:gd name="T11" fmla="*/ 0 h 142"/>
                  <a:gd name="T12" fmla="*/ 261 w 1131"/>
                  <a:gd name="T13" fmla="*/ 42 h 142"/>
                  <a:gd name="T14" fmla="*/ 189 w 1131"/>
                  <a:gd name="T15" fmla="*/ 71 h 142"/>
                  <a:gd name="T16" fmla="*/ 116 w 1131"/>
                  <a:gd name="T17" fmla="*/ 42 h 142"/>
                  <a:gd name="T18" fmla="*/ 0 w 1131"/>
                  <a:gd name="T19" fmla="*/ 0 h 142"/>
                  <a:gd name="T20" fmla="*/ 0 w 1131"/>
                  <a:gd name="T21" fmla="*/ 71 h 142"/>
                  <a:gd name="T22" fmla="*/ 73 w 1131"/>
                  <a:gd name="T23" fmla="*/ 99 h 142"/>
                  <a:gd name="T24" fmla="*/ 189 w 1131"/>
                  <a:gd name="T25" fmla="*/ 141 h 142"/>
                  <a:gd name="T26" fmla="*/ 305 w 1131"/>
                  <a:gd name="T27" fmla="*/ 99 h 142"/>
                  <a:gd name="T28" fmla="*/ 377 w 1131"/>
                  <a:gd name="T29" fmla="*/ 71 h 142"/>
                  <a:gd name="T30" fmla="*/ 449 w 1131"/>
                  <a:gd name="T31" fmla="*/ 99 h 142"/>
                  <a:gd name="T32" fmla="*/ 565 w 1131"/>
                  <a:gd name="T33" fmla="*/ 141 h 142"/>
                  <a:gd name="T34" fmla="*/ 681 w 1131"/>
                  <a:gd name="T35" fmla="*/ 99 h 142"/>
                  <a:gd name="T36" fmla="*/ 753 w 1131"/>
                  <a:gd name="T37" fmla="*/ 71 h 142"/>
                  <a:gd name="T38" fmla="*/ 826 w 1131"/>
                  <a:gd name="T39" fmla="*/ 99 h 142"/>
                  <a:gd name="T40" fmla="*/ 942 w 1131"/>
                  <a:gd name="T41" fmla="*/ 141 h 142"/>
                  <a:gd name="T42" fmla="*/ 1058 w 1131"/>
                  <a:gd name="T43" fmla="*/ 99 h 142"/>
                  <a:gd name="T44" fmla="*/ 1130 w 1131"/>
                  <a:gd name="T45" fmla="*/ 71 h 142"/>
                  <a:gd name="T46" fmla="*/ 1130 w 1131"/>
                  <a:gd name="T47" fmla="*/ 0 h 142"/>
                  <a:gd name="T48" fmla="*/ 1014 w 1131"/>
                  <a:gd name="T49" fmla="*/ 42 h 142"/>
                  <a:gd name="T50" fmla="*/ 942 w 1131"/>
                  <a:gd name="T51" fmla="*/ 71 h 142"/>
                  <a:gd name="T52" fmla="*/ 869 w 1131"/>
                  <a:gd name="T53" fmla="*/ 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31" h="142">
                    <a:moveTo>
                      <a:pt x="869" y="42"/>
                    </a:moveTo>
                    <a:cubicBezTo>
                      <a:pt x="844" y="23"/>
                      <a:pt x="812" y="0"/>
                      <a:pt x="753" y="0"/>
                    </a:cubicBezTo>
                    <a:cubicBezTo>
                      <a:pt x="693" y="0"/>
                      <a:pt x="663" y="23"/>
                      <a:pt x="637" y="42"/>
                    </a:cubicBezTo>
                    <a:cubicBezTo>
                      <a:pt x="616" y="59"/>
                      <a:pt x="600" y="71"/>
                      <a:pt x="565" y="71"/>
                    </a:cubicBezTo>
                    <a:cubicBezTo>
                      <a:pt x="530" y="71"/>
                      <a:pt x="515" y="59"/>
                      <a:pt x="493" y="42"/>
                    </a:cubicBezTo>
                    <a:cubicBezTo>
                      <a:pt x="468" y="23"/>
                      <a:pt x="436" y="0"/>
                      <a:pt x="377" y="0"/>
                    </a:cubicBezTo>
                    <a:cubicBezTo>
                      <a:pt x="318" y="0"/>
                      <a:pt x="286" y="23"/>
                      <a:pt x="261" y="42"/>
                    </a:cubicBezTo>
                    <a:cubicBezTo>
                      <a:pt x="239" y="59"/>
                      <a:pt x="224" y="71"/>
                      <a:pt x="189" y="71"/>
                    </a:cubicBezTo>
                    <a:cubicBezTo>
                      <a:pt x="154" y="71"/>
                      <a:pt x="138" y="59"/>
                      <a:pt x="116" y="42"/>
                    </a:cubicBezTo>
                    <a:cubicBezTo>
                      <a:pt x="91" y="23"/>
                      <a:pt x="60" y="0"/>
                      <a:pt x="0" y="0"/>
                    </a:cubicBezTo>
                    <a:lnTo>
                      <a:pt x="0" y="71"/>
                    </a:lnTo>
                    <a:cubicBezTo>
                      <a:pt x="35" y="71"/>
                      <a:pt x="51" y="82"/>
                      <a:pt x="73" y="99"/>
                    </a:cubicBezTo>
                    <a:cubicBezTo>
                      <a:pt x="98" y="118"/>
                      <a:pt x="129" y="141"/>
                      <a:pt x="189" y="141"/>
                    </a:cubicBezTo>
                    <a:cubicBezTo>
                      <a:pt x="248" y="141"/>
                      <a:pt x="279" y="118"/>
                      <a:pt x="305" y="99"/>
                    </a:cubicBezTo>
                    <a:cubicBezTo>
                      <a:pt x="326" y="82"/>
                      <a:pt x="342" y="71"/>
                      <a:pt x="377" y="71"/>
                    </a:cubicBezTo>
                    <a:cubicBezTo>
                      <a:pt x="412" y="71"/>
                      <a:pt x="427" y="82"/>
                      <a:pt x="449" y="99"/>
                    </a:cubicBezTo>
                    <a:cubicBezTo>
                      <a:pt x="475" y="118"/>
                      <a:pt x="506" y="141"/>
                      <a:pt x="565" y="141"/>
                    </a:cubicBezTo>
                    <a:cubicBezTo>
                      <a:pt x="624" y="141"/>
                      <a:pt x="656" y="118"/>
                      <a:pt x="681" y="99"/>
                    </a:cubicBezTo>
                    <a:cubicBezTo>
                      <a:pt x="703" y="82"/>
                      <a:pt x="718" y="71"/>
                      <a:pt x="753" y="71"/>
                    </a:cubicBezTo>
                    <a:cubicBezTo>
                      <a:pt x="788" y="71"/>
                      <a:pt x="804" y="82"/>
                      <a:pt x="826" y="99"/>
                    </a:cubicBezTo>
                    <a:cubicBezTo>
                      <a:pt x="851" y="118"/>
                      <a:pt x="882" y="141"/>
                      <a:pt x="942" y="141"/>
                    </a:cubicBezTo>
                    <a:cubicBezTo>
                      <a:pt x="1001" y="141"/>
                      <a:pt x="1032" y="118"/>
                      <a:pt x="1058" y="99"/>
                    </a:cubicBezTo>
                    <a:cubicBezTo>
                      <a:pt x="1079" y="82"/>
                      <a:pt x="1095" y="71"/>
                      <a:pt x="1130" y="71"/>
                    </a:cubicBezTo>
                    <a:lnTo>
                      <a:pt x="1130" y="0"/>
                    </a:lnTo>
                    <a:cubicBezTo>
                      <a:pt x="1071" y="0"/>
                      <a:pt x="1039" y="23"/>
                      <a:pt x="1014" y="42"/>
                    </a:cubicBezTo>
                    <a:cubicBezTo>
                      <a:pt x="992" y="59"/>
                      <a:pt x="976" y="71"/>
                      <a:pt x="942" y="71"/>
                    </a:cubicBezTo>
                    <a:cubicBezTo>
                      <a:pt x="907" y="71"/>
                      <a:pt x="891" y="59"/>
                      <a:pt x="869" y="4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pic>
        <p:nvPicPr>
          <p:cNvPr id="64" name="Picture 63">
            <a:extLst>
              <a:ext uri="{FF2B5EF4-FFF2-40B4-BE49-F238E27FC236}">
                <a16:creationId xmlns:a16="http://schemas.microsoft.com/office/drawing/2014/main" id="{98F72B71-CDD2-F544-B6EA-1AF12523D969}"/>
              </a:ext>
            </a:extLst>
          </p:cNvPr>
          <p:cNvPicPr>
            <a:picLocks noChangeAspect="1"/>
          </p:cNvPicPr>
          <p:nvPr/>
        </p:nvPicPr>
        <p:blipFill>
          <a:blip r:embed="rId3">
            <a:alphaModFix amt="70000"/>
            <a:extLst>
              <a:ext uri="{28A0092B-C50C-407E-A947-70E740481C1C}">
                <a14:useLocalDpi xmlns:a14="http://schemas.microsoft.com/office/drawing/2010/main" val="0"/>
              </a:ext>
            </a:extLst>
          </a:blip>
          <a:stretch>
            <a:fillRect/>
          </a:stretch>
        </p:blipFill>
        <p:spPr>
          <a:xfrm>
            <a:off x="747025" y="530225"/>
            <a:ext cx="4328715" cy="5757191"/>
          </a:xfrm>
          <a:prstGeom prst="rect">
            <a:avLst/>
          </a:prstGeom>
        </p:spPr>
      </p:pic>
    </p:spTree>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787EA3DE823DC489E44BF4CD2C2AF9F" ma:contentTypeVersion="15" ma:contentTypeDescription="Create a new document." ma:contentTypeScope="" ma:versionID="845e4a7a3ce3c5044aaa3b6b22d8c393">
  <xsd:schema xmlns:xsd="http://www.w3.org/2001/XMLSchema" xmlns:xs="http://www.w3.org/2001/XMLSchema" xmlns:p="http://schemas.microsoft.com/office/2006/metadata/properties" xmlns:ns1="http://schemas.microsoft.com/sharepoint/v3" xmlns:ns3="543abfbf-1b39-4535-8b1b-c72a4cdaa484" xmlns:ns4="2834bc84-a818-4cb9-8b4d-5179cfe104eb" targetNamespace="http://schemas.microsoft.com/office/2006/metadata/properties" ma:root="true" ma:fieldsID="f3c3e101c4171351deb20fcd282a9a64" ns1:_="" ns3:_="" ns4:_="">
    <xsd:import namespace="http://schemas.microsoft.com/sharepoint/v3"/>
    <xsd:import namespace="543abfbf-1b39-4535-8b1b-c72a4cdaa484"/>
    <xsd:import namespace="2834bc84-a818-4cb9-8b4d-5179cfe104eb"/>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1:_ip_UnifiedCompliancePolicyProperties" minOccurs="0"/>
                <xsd:element ref="ns1:_ip_UnifiedCompliancePolicyUIAction" minOccurs="0"/>
                <xsd:element ref="ns4:MediaServiceOCR" minOccurs="0"/>
                <xsd:element ref="ns4:MediaServiceEventHashCode" minOccurs="0"/>
                <xsd:element ref="ns4:MediaServiceGenerationTim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6" nillable="true" ma:displayName="Unified Compliance Policy Properties" ma:description="" ma:hidden="true" ma:internalName="_ip_UnifiedCompliancePolicyProperties">
      <xsd:simpleType>
        <xsd:restriction base="dms:Note"/>
      </xsd:simpleType>
    </xsd:element>
    <xsd:element name="_ip_UnifiedCompliancePolicyUIAction" ma:index="17"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43abfbf-1b39-4535-8b1b-c72a4cdaa48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34bc84-a818-4cb9-8b4d-5179cfe104eb"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8" nillable="true" ma:displayName="MediaServiceOCR" ma:internalName="MediaServiceOCR" ma:readOnly="true">
      <xsd:simpleType>
        <xsd:restriction base="dms:Note">
          <xsd:maxLength value="255"/>
        </xsd:restriction>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5279D3A8-1DD8-4CB0-ADD4-4ECF4FB222C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543abfbf-1b39-4535-8b1b-c72a4cdaa484"/>
    <ds:schemaRef ds:uri="2834bc84-a818-4cb9-8b4d-5179cfe104e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B25A402-92BD-4083-AF6F-725D4D7E686A}">
  <ds:schemaRefs>
    <ds:schemaRef ds:uri="http://schemas.microsoft.com/sharepoint/v3/contenttype/forms"/>
  </ds:schemaRefs>
</ds:datastoreItem>
</file>

<file path=customXml/itemProps3.xml><?xml version="1.0" encoding="utf-8"?>
<ds:datastoreItem xmlns:ds="http://schemas.openxmlformats.org/officeDocument/2006/customXml" ds:itemID="{9F609255-CE25-4548-B4A1-77877C11319A}">
  <ds:schemaRefs>
    <ds:schemaRef ds:uri="http://www.w3.org/XML/1998/namespace"/>
    <ds:schemaRef ds:uri="543abfbf-1b39-4535-8b1b-c72a4cdaa484"/>
    <ds:schemaRef ds:uri="http://schemas.microsoft.com/office/2006/documentManagement/types"/>
    <ds:schemaRef ds:uri="http://schemas.openxmlformats.org/package/2006/metadata/core-properties"/>
    <ds:schemaRef ds:uri="http://schemas.microsoft.com/office/infopath/2007/PartnerControls"/>
    <ds:schemaRef ds:uri="2834bc84-a818-4cb9-8b4d-5179cfe104eb"/>
    <ds:schemaRef ds:uri="http://purl.org/dc/elements/1.1/"/>
    <ds:schemaRef ds:uri="http://schemas.microsoft.com/sharepoint/v3"/>
    <ds:schemaRef ds:uri="http://schemas.microsoft.com/office/2006/metadata/properties"/>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23822</TotalTime>
  <Words>4950</Words>
  <Application>Microsoft Office PowerPoint</Application>
  <PresentationFormat>Widescreen</PresentationFormat>
  <Paragraphs>486</Paragraphs>
  <Slides>44</Slides>
  <Notes>15</Notes>
  <HiddenSlides>2</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44</vt:i4>
      </vt:variant>
    </vt:vector>
  </HeadingPairs>
  <TitlesOfParts>
    <vt:vector size="58" baseType="lpstr">
      <vt:lpstr>Nexa Light</vt:lpstr>
      <vt:lpstr>Bebas Neue</vt:lpstr>
      <vt:lpstr>Wingdings</vt:lpstr>
      <vt:lpstr>Calibri</vt:lpstr>
      <vt:lpstr>Montserrat Light</vt:lpstr>
      <vt:lpstr>Montserrat</vt:lpstr>
      <vt:lpstr>Nexa Bold</vt:lpstr>
      <vt:lpstr>Calibri Light</vt:lpstr>
      <vt:lpstr>Lao UI</vt:lpstr>
      <vt:lpstr>Arial</vt:lpstr>
      <vt:lpstr>Lato</vt:lpstr>
      <vt:lpstr>Nexa Heavy</vt:lpstr>
      <vt:lpstr>Office Theme</vt:lpstr>
      <vt:lpstr>Default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Resilient Infrastructure?</vt:lpstr>
      <vt:lpstr>Resilient Infrastructure?</vt:lpstr>
      <vt:lpstr>Resilient Infrastructure?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Stephane Hallegatte</cp:lastModifiedBy>
  <cp:revision>68</cp:revision>
  <dcterms:created xsi:type="dcterms:W3CDTF">2019-09-16T18:04:17Z</dcterms:created>
  <dcterms:modified xsi:type="dcterms:W3CDTF">2019-12-03T09:23:10Z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0x0101007787EA3DE823DC489E44BF4CD2C2AF9F</vt:lpwstr>
  </property>
</Properties>
</file>