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86" r:id="rId2"/>
    <p:sldId id="294" r:id="rId3"/>
    <p:sldId id="295" r:id="rId4"/>
    <p:sldId id="308" r:id="rId5"/>
    <p:sldId id="309" r:id="rId6"/>
    <p:sldId id="311" r:id="rId7"/>
    <p:sldId id="297" r:id="rId8"/>
    <p:sldId id="310" r:id="rId9"/>
    <p:sldId id="304" r:id="rId10"/>
    <p:sldId id="312" r:id="rId11"/>
    <p:sldId id="293" r:id="rId12"/>
  </p:sldIdLst>
  <p:sldSz cx="9144000" cy="6858000" type="screen4x3"/>
  <p:notesSz cx="6805613" cy="99441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8080"/>
    <a:srgbClr val="0F5494"/>
    <a:srgbClr val="3166CF"/>
    <a:srgbClr val="3E6FD2"/>
    <a:srgbClr val="2D5EC1"/>
    <a:srgbClr val="BDDEFF"/>
    <a:srgbClr val="99CCFF"/>
    <a:srgbClr val="FFD6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6857" autoAdjust="0"/>
  </p:normalViewPr>
  <p:slideViewPr>
    <p:cSldViewPr>
      <p:cViewPr varScale="1">
        <p:scale>
          <a:sx n="101" d="100"/>
          <a:sy n="101" d="100"/>
        </p:scale>
        <p:origin x="-191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841" cy="497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77" tIns="45789" rIns="91577" bIns="45789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4183" y="0"/>
            <a:ext cx="2949841" cy="497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77" tIns="45789" rIns="91577" bIns="45789" numCol="1" anchor="t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/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4749"/>
            <a:ext cx="2949841" cy="497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/>
          </a:p>
        </p:txBody>
      </p:sp>
      <p:sp>
        <p:nvSpPr>
          <p:cNvPr id="378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4183" y="9444749"/>
            <a:ext cx="2949841" cy="497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fld id="{BE93DB09-74D8-4AED-9F64-6B5976E12E7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95688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841" cy="497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77" tIns="45789" rIns="91577" bIns="45789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183" y="0"/>
            <a:ext cx="2949841" cy="497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77" tIns="45789" rIns="91577" bIns="45789" numCol="1" anchor="t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/>
          </a:p>
        </p:txBody>
      </p:sp>
      <p:sp>
        <p:nvSpPr>
          <p:cNvPr id="368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6125"/>
            <a:ext cx="4972050" cy="37290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68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0244" y="4723170"/>
            <a:ext cx="5445126" cy="4475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77" tIns="45789" rIns="91577" bIns="457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  <a:p>
            <a:pPr lvl="4"/>
            <a:r>
              <a:rPr lang="en-GB" altLang="en-US"/>
              <a:t>Fifth level</a:t>
            </a:r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4749"/>
            <a:ext cx="2949841" cy="497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/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183" y="9444749"/>
            <a:ext cx="2949841" cy="497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fld id="{E3584304-3095-470D-AB71-72FDC5A9D59C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726343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981075"/>
            <a:ext cx="9180513" cy="5876925"/>
          </a:xfrm>
          <a:prstGeom prst="rect">
            <a:avLst/>
          </a:prstGeom>
          <a:solidFill>
            <a:srgbClr val="0F5494"/>
          </a:solidFill>
          <a:ln w="25400" algn="ctr">
            <a:solidFill>
              <a:srgbClr val="0F5494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schemeClr val="lt1"/>
              </a:solidFill>
              <a:latin typeface="+mn-lt"/>
            </a:endParaRPr>
          </a:p>
        </p:txBody>
      </p:sp>
      <p:pic>
        <p:nvPicPr>
          <p:cNvPr id="3086" name="Picture 6" descr="LOGO CE-EN-quadri.eps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7638" y="258763"/>
            <a:ext cx="1436687" cy="99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3995738" y="2565400"/>
            <a:ext cx="5040312" cy="790575"/>
          </a:xfrm>
        </p:spPr>
        <p:txBody>
          <a:bodyPr/>
          <a:lstStyle>
            <a:lvl1pPr marL="3175">
              <a:defRPr sz="7600">
                <a:solidFill>
                  <a:srgbClr val="FFD624"/>
                </a:solidFill>
              </a:defRPr>
            </a:lvl1pPr>
          </a:lstStyle>
          <a:p>
            <a:pPr lvl="0"/>
            <a:r>
              <a:rPr lang="en-US" altLang="en-US" noProof="0"/>
              <a:t>Click to edit Master title style</a:t>
            </a:r>
            <a:endParaRPr lang="en-GB" altLang="en-US" noProof="0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11188" y="3716338"/>
            <a:ext cx="8532812" cy="1728787"/>
          </a:xfrm>
        </p:spPr>
        <p:txBody>
          <a:bodyPr/>
          <a:lstStyle>
            <a:lvl1pPr marL="0" indent="0">
              <a:buFontTx/>
              <a:buNone/>
              <a:defRPr sz="3000" b="1" i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en-US" noProof="0"/>
              <a:t>Click to edit Master subtitle style</a:t>
            </a:r>
            <a:endParaRPr lang="en-GB" altLang="en-US" noProof="0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 sz="1200" b="1">
                <a:solidFill>
                  <a:schemeClr val="bg1"/>
                </a:solidFill>
                <a:latin typeface="+mn-lt"/>
              </a:defRPr>
            </a:lvl1pPr>
          </a:lstStyle>
          <a:p>
            <a:endParaRPr lang="en-GB" alt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endParaRPr lang="en-GB" altLang="en-US"/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fld id="{D4D64861-A3A7-4083-AC4D-D42681AE678A}" type="slidenum">
              <a:rPr lang="en-GB" altLang="en-US"/>
              <a:pPr/>
              <a:t>‹#›</a:t>
            </a:fld>
            <a:endParaRPr lang="en-GB" alt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4267200" y="6659563"/>
            <a:ext cx="611188" cy="215900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428741-A9AA-4B58-A2A1-A0CBC259413C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830315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15113" y="1339850"/>
            <a:ext cx="2071687" cy="46815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288" y="1339850"/>
            <a:ext cx="6067425" cy="46815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1F4694-7426-4B8C-8A32-55D3EF9FE8F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079940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575818-4481-47A5-8B08-3479CA9A4DD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642718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507FB0-7622-4BB7-A1A6-B9F25239E04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400038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492375"/>
            <a:ext cx="4038600" cy="352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492375"/>
            <a:ext cx="4038600" cy="352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8E3162-1000-495F-A892-9B52D514F31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219463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FF5AA1-A879-41E7-8F76-A6340EFCD79E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39289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C7D0B1-A1B1-47D6-B3A1-01363D267C9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931905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FBAD9B-712F-48AE-A519-DFDB6C344F7A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165200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3DDBB1-177C-4DDC-9222-C14B945DAB3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00769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0A5CD8-8E57-4594-8E83-63198F3D5F17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77310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1339850"/>
            <a:ext cx="8229600" cy="936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492375"/>
            <a:ext cx="8229600" cy="3529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BE" altLang="en-US"/>
              <a:t>Second level</a:t>
            </a:r>
            <a:endParaRPr lang="en-GB" altLang="en-US"/>
          </a:p>
          <a:p>
            <a:pPr lvl="1"/>
            <a:r>
              <a:rPr lang="en-GB" altLang="en-US"/>
              <a:t>Third level</a:t>
            </a:r>
          </a:p>
          <a:p>
            <a:pPr lvl="2"/>
            <a:r>
              <a:rPr lang="en-GB" altLang="en-US"/>
              <a:t>- Fourth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tx1"/>
                </a:solidFill>
                <a:latin typeface="Arial" charset="0"/>
              </a:defRPr>
            </a:lvl1pPr>
          </a:lstStyle>
          <a:p>
            <a:fld id="{BE65D0B7-F526-4C2E-BB6B-8FBF32130066}" type="slidenum">
              <a:rPr lang="en-GB" altLang="en-US"/>
              <a:pPr/>
              <a:t>‹#›</a:t>
            </a:fld>
            <a:endParaRPr lang="en-GB" altLang="en-US"/>
          </a:p>
        </p:txBody>
      </p:sp>
      <p:sp>
        <p:nvSpPr>
          <p:cNvPr id="15" name="Rectangle 14"/>
          <p:cNvSpPr/>
          <p:nvPr/>
        </p:nvSpPr>
        <p:spPr>
          <a:xfrm>
            <a:off x="0" y="0"/>
            <a:ext cx="9144000" cy="957263"/>
          </a:xfrm>
          <a:prstGeom prst="rect">
            <a:avLst/>
          </a:prstGeom>
          <a:solidFill>
            <a:srgbClr val="0F5494"/>
          </a:solidFill>
          <a:ln>
            <a:solidFill>
              <a:srgbClr val="0F549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7" name="Rectangle 6"/>
          <p:cNvSpPr/>
          <p:nvPr/>
        </p:nvSpPr>
        <p:spPr>
          <a:xfrm>
            <a:off x="4262438" y="6659563"/>
            <a:ext cx="611187" cy="198437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pic>
        <p:nvPicPr>
          <p:cNvPr id="1041" name="Picture 17" descr="LOGO CE_Vertical_EN_NEG_quadri_HR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7638" y="258763"/>
            <a:ext cx="1436687" cy="1004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marL="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+mj-lt"/>
          <a:ea typeface="+mj-ea"/>
          <a:cs typeface="+mj-cs"/>
        </a:defRPr>
      </a:lvl1pPr>
      <a:lvl2pPr marL="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2pPr>
      <a:lvl3pPr marL="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3pPr>
      <a:lvl4pPr marL="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4pPr>
      <a:lvl5pPr marL="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5pPr>
      <a:lvl6pPr marL="8159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6pPr>
      <a:lvl7pPr marL="12731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7pPr>
      <a:lvl8pPr marL="17303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8pPr>
      <a:lvl9pPr marL="21875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bg1"/>
        </a:buClr>
        <a:buChar char="•"/>
        <a:defRPr sz="2400" i="1">
          <a:solidFill>
            <a:srgbClr val="0F5494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9FBA"/>
        </a:buClr>
        <a:buChar char="•"/>
        <a:defRPr sz="2000" b="1">
          <a:solidFill>
            <a:srgbClr val="0F5494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defRPr sz="1400">
          <a:solidFill>
            <a:srgbClr val="0F5494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9512" y="1268760"/>
            <a:ext cx="8532812" cy="864790"/>
          </a:xfrm>
        </p:spPr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4D64861-A3A7-4083-AC4D-D42681AE678A}" type="slidenum">
              <a:rPr lang="en-GB" altLang="en-US" smtClean="0"/>
              <a:pPr/>
              <a:t>1</a:t>
            </a:fld>
            <a:endParaRPr lang="en-GB" altLang="en-US"/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3935" y="4122569"/>
            <a:ext cx="3815180" cy="2475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323528" y="5048485"/>
            <a:ext cx="2106667" cy="6232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buClr>
                <a:srgbClr val="FFFFFF"/>
              </a:buClr>
              <a:defRPr/>
            </a:pPr>
            <a:r>
              <a:rPr lang="en-GB" altLang="en-US" sz="3450" kern="0" dirty="0">
                <a:solidFill>
                  <a:srgbClr val="FFFFFF"/>
                </a:solidFill>
                <a:latin typeface="Verdana"/>
              </a:rPr>
              <a:t>Blending</a:t>
            </a:r>
          </a:p>
        </p:txBody>
      </p:sp>
      <p:sp>
        <p:nvSpPr>
          <p:cNvPr id="11" name="Rectangle 6"/>
          <p:cNvSpPr txBox="1">
            <a:spLocks noChangeArrowheads="1"/>
          </p:cNvSpPr>
          <p:nvPr/>
        </p:nvSpPr>
        <p:spPr bwMode="auto">
          <a:xfrm>
            <a:off x="6489115" y="5041014"/>
            <a:ext cx="2419351" cy="7548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0" indent="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FontTx/>
              <a:buNone/>
              <a:defRPr sz="3000" b="1" i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1400">
                <a:solidFill>
                  <a:srgbClr val="0F5494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Tx/>
              <a:buFontTx/>
              <a:buNone/>
              <a:tabLst/>
              <a:defRPr/>
            </a:pPr>
            <a:r>
              <a:rPr kumimoji="0" lang="en-GB" altLang="en-US" sz="345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ndara"/>
                <a:ea typeface="+mn-ea"/>
                <a:cs typeface="+mn-cs"/>
              </a:rPr>
              <a:t>EIP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7584" y="1484784"/>
            <a:ext cx="748883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sz="2400" dirty="0" smtClean="0">
                <a:solidFill>
                  <a:schemeClr val="bg1"/>
                </a:solidFill>
              </a:rPr>
              <a:t>MADAGASCAR</a:t>
            </a:r>
          </a:p>
          <a:p>
            <a:pPr algn="ctr"/>
            <a:r>
              <a:rPr lang="fr-BE" sz="2400" dirty="0" smtClean="0">
                <a:solidFill>
                  <a:srgbClr val="00B050"/>
                </a:solidFill>
              </a:rPr>
              <a:t>GREEN DEAL </a:t>
            </a:r>
            <a:r>
              <a:rPr lang="fr-BE" sz="2400" dirty="0" smtClean="0">
                <a:solidFill>
                  <a:schemeClr val="bg1"/>
                </a:solidFill>
              </a:rPr>
              <a:t>IN THE 11TH EDF</a:t>
            </a:r>
          </a:p>
          <a:p>
            <a:pPr algn="ctr"/>
            <a:r>
              <a:rPr lang="fr-BE" sz="2400" dirty="0" smtClean="0">
                <a:solidFill>
                  <a:schemeClr val="bg1"/>
                </a:solidFill>
              </a:rPr>
              <a:t>INFRA PROGRAMMING</a:t>
            </a:r>
          </a:p>
          <a:p>
            <a:pPr algn="ctr"/>
            <a:endParaRPr lang="fr-BE" sz="2400" dirty="0">
              <a:solidFill>
                <a:schemeClr val="bg1"/>
              </a:solidFill>
            </a:endParaRPr>
          </a:p>
          <a:p>
            <a:pPr algn="ctr"/>
            <a:r>
              <a:rPr lang="fr-BE" sz="2400" dirty="0" smtClean="0">
                <a:solidFill>
                  <a:schemeClr val="bg1"/>
                </a:solidFill>
              </a:rPr>
              <a:t>ELECTRIC TRANSMISSION LINE</a:t>
            </a:r>
          </a:p>
        </p:txBody>
      </p:sp>
    </p:spTree>
    <p:extLst>
      <p:ext uri="{BB962C8B-B14F-4D97-AF65-F5344CB8AC3E}">
        <p14:creationId xmlns:p14="http://schemas.microsoft.com/office/powerpoint/2010/main" val="3272380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/>
              <a:t>CC adaptation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492375"/>
            <a:ext cx="4186808" cy="576585"/>
          </a:xfrm>
        </p:spPr>
        <p:txBody>
          <a:bodyPr/>
          <a:lstStyle/>
          <a:p>
            <a:r>
              <a:rPr lang="fr-BE" dirty="0"/>
              <a:t>Design Anti-</a:t>
            </a:r>
            <a:r>
              <a:rPr lang="fr-BE" dirty="0" err="1"/>
              <a:t>cyclon</a:t>
            </a:r>
            <a:r>
              <a:rPr lang="fr-BE" dirty="0"/>
              <a:t> : </a:t>
            </a:r>
            <a:endParaRPr lang="fr-BE" dirty="0" smtClean="0"/>
          </a:p>
          <a:p>
            <a:endParaRPr lang="fr-BE" dirty="0"/>
          </a:p>
          <a:p>
            <a:endParaRPr lang="fr-BE" dirty="0"/>
          </a:p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75818-4481-47A5-8B08-3479CA9A4DD2}" type="slidenum">
              <a:rPr lang="en-GB" altLang="en-US" smtClean="0"/>
              <a:pPr/>
              <a:t>10</a:t>
            </a:fld>
            <a:endParaRPr lang="en-GB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39" t="9218" b="1438"/>
          <a:stretch/>
        </p:blipFill>
        <p:spPr bwMode="auto">
          <a:xfrm>
            <a:off x="1691680" y="3358042"/>
            <a:ext cx="5670451" cy="298605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5599585"/>
              </p:ext>
            </p:extLst>
          </p:nvPr>
        </p:nvGraphicFramePr>
        <p:xfrm>
          <a:off x="4358357" y="2132856"/>
          <a:ext cx="3073400" cy="952500"/>
        </p:xfrm>
        <a:graphic>
          <a:graphicData uri="http://schemas.openxmlformats.org/drawingml/2006/table">
            <a:tbl>
              <a:tblPr/>
              <a:tblGrid>
                <a:gridCol w="1219200"/>
                <a:gridCol w="1028700"/>
                <a:gridCol w="825500"/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endParaRPr lang="fr-F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Inland area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Coastal area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Moy wind speed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1,3 m/s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2,5 m/s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Max wind speed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 km/h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 km/h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Extrem wind speed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150 km/h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230 km/h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Return period : 50, 100, 250 &amp; 500 years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316949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83768" y="2852936"/>
            <a:ext cx="5040312" cy="790575"/>
          </a:xfrm>
        </p:spPr>
        <p:txBody>
          <a:bodyPr/>
          <a:lstStyle/>
          <a:p>
            <a:r>
              <a:rPr lang="fr-BE" dirty="0" smtClean="0"/>
              <a:t>THANKS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4D64861-A3A7-4083-AC4D-D42681AE678A}" type="slidenum">
              <a:rPr lang="en-GB" altLang="en-US" smtClean="0"/>
              <a:pPr/>
              <a:t>11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85759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288" y="1484784"/>
            <a:ext cx="8229600" cy="791691"/>
          </a:xfrm>
        </p:spPr>
        <p:txBody>
          <a:bodyPr/>
          <a:lstStyle/>
          <a:p>
            <a:pPr algn="ctr"/>
            <a:r>
              <a:rPr lang="fr-BE" sz="2800" dirty="0" smtClean="0"/>
              <a:t>THE PROJECT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492375"/>
            <a:ext cx="4978896" cy="3529013"/>
          </a:xfrm>
        </p:spPr>
        <p:txBody>
          <a:bodyPr/>
          <a:lstStyle/>
          <a:p>
            <a:pPr marL="0" indent="0" algn="ctr">
              <a:buNone/>
            </a:pPr>
            <a:r>
              <a:rPr lang="fr-BE" dirty="0" smtClean="0"/>
              <a:t>TOTAL AMOUNT : 180 MEUR</a:t>
            </a:r>
          </a:p>
          <a:p>
            <a:pPr marL="0" indent="0" algn="ctr">
              <a:buNone/>
            </a:pPr>
            <a:r>
              <a:rPr lang="fr-BE" dirty="0" smtClean="0"/>
              <a:t>EU CONTRIBUTION : 30 MEUR</a:t>
            </a:r>
          </a:p>
          <a:p>
            <a:pPr marL="0" indent="0" algn="ctr">
              <a:buNone/>
            </a:pPr>
            <a:r>
              <a:rPr lang="fr-BE" dirty="0" smtClean="0"/>
              <a:t>BLENDING AIP (</a:t>
            </a:r>
            <a:r>
              <a:rPr lang="fr-BE" dirty="0" err="1" smtClean="0"/>
              <a:t>PAGoDA</a:t>
            </a:r>
            <a:r>
              <a:rPr lang="fr-BE" dirty="0" smtClean="0"/>
              <a:t> </a:t>
            </a:r>
            <a:r>
              <a:rPr lang="fr-BE" dirty="0" err="1" smtClean="0"/>
              <a:t>AfDB</a:t>
            </a:r>
            <a:r>
              <a:rPr lang="fr-BE" dirty="0" smtClean="0"/>
              <a:t>)</a:t>
            </a:r>
            <a:endParaRPr lang="fr-BE" dirty="0"/>
          </a:p>
          <a:p>
            <a:endParaRPr lang="fr-BE" dirty="0"/>
          </a:p>
          <a:p>
            <a:pPr algn="ctr"/>
            <a:r>
              <a:rPr lang="fi-FI" i="0" dirty="0" err="1" smtClean="0"/>
              <a:t>Toamasina</a:t>
            </a:r>
            <a:r>
              <a:rPr lang="fi-FI" i="0" dirty="0" smtClean="0"/>
              <a:t> </a:t>
            </a:r>
            <a:r>
              <a:rPr lang="fi-FI" i="0" dirty="0"/>
              <a:t>– Antananarivo, 270 </a:t>
            </a:r>
            <a:r>
              <a:rPr lang="fi-FI" i="0" dirty="0" smtClean="0"/>
              <a:t>km, </a:t>
            </a:r>
            <a:r>
              <a:rPr lang="fi-FI" i="0" dirty="0"/>
              <a:t>220 </a:t>
            </a:r>
            <a:r>
              <a:rPr lang="fi-FI" i="0" dirty="0" smtClean="0"/>
              <a:t>kV</a:t>
            </a:r>
          </a:p>
          <a:p>
            <a:pPr algn="ctr"/>
            <a:r>
              <a:rPr lang="fi-FI" i="0" dirty="0" smtClean="0"/>
              <a:t>+ </a:t>
            </a:r>
            <a:r>
              <a:rPr lang="fi-FI" i="0" dirty="0" err="1" smtClean="0"/>
              <a:t>Rural</a:t>
            </a:r>
            <a:r>
              <a:rPr lang="fi-FI" i="0" dirty="0" smtClean="0"/>
              <a:t> </a:t>
            </a:r>
            <a:r>
              <a:rPr lang="fi-FI" i="0" dirty="0" err="1" smtClean="0"/>
              <a:t>electrification</a:t>
            </a:r>
            <a:r>
              <a:rPr lang="fi-FI" i="0" dirty="0" smtClean="0"/>
              <a:t> component</a:t>
            </a:r>
            <a:endParaRPr lang="fr-BE" dirty="0"/>
          </a:p>
          <a:p>
            <a:pPr algn="ctr"/>
            <a:endParaRPr lang="fr-BE" sz="800" dirty="0"/>
          </a:p>
          <a:p>
            <a:pPr>
              <a:spcAft>
                <a:spcPts val="600"/>
              </a:spcAft>
            </a:pPr>
            <a:endParaRPr lang="fr-BE" dirty="0"/>
          </a:p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75818-4481-47A5-8B08-3479CA9A4DD2}" type="slidenum">
              <a:rPr lang="en-GB" altLang="en-US" smtClean="0"/>
              <a:pPr/>
              <a:t>2</a:t>
            </a:fld>
            <a:endParaRPr lang="en-GB" alt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132856"/>
            <a:ext cx="2695375" cy="406338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2441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75818-4481-47A5-8B08-3479CA9A4DD2}" type="slidenum">
              <a:rPr lang="en-GB" altLang="en-US" smtClean="0"/>
              <a:pPr/>
              <a:t>3</a:t>
            </a:fld>
            <a:endParaRPr lang="en-GB" alt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95288" y="1339851"/>
            <a:ext cx="8229600" cy="576982"/>
          </a:xfrm>
        </p:spPr>
        <p:txBody>
          <a:bodyPr/>
          <a:lstStyle/>
          <a:p>
            <a:pPr algn="ctr"/>
            <a:r>
              <a:rPr lang="fr-BE" dirty="0" smtClean="0"/>
              <a:t>PROJECT LOCALISATION</a:t>
            </a:r>
            <a:endParaRPr lang="fr-FR" dirty="0"/>
          </a:p>
        </p:txBody>
      </p:sp>
      <p:pic>
        <p:nvPicPr>
          <p:cNvPr id="8" name="Image 112" descr="C:\Users\CP5874\AppData\Local\Microsoft\Windows\INetCache\Content.Word\ILL02_A3_COMPOSANTE_I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916832"/>
            <a:ext cx="6624736" cy="4608511"/>
          </a:xfrm>
          <a:prstGeom prst="rect">
            <a:avLst/>
          </a:prstGeom>
          <a:noFill/>
          <a:ln>
            <a:noFill/>
          </a:ln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420888"/>
            <a:ext cx="1911127" cy="1419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8" y="3839955"/>
            <a:ext cx="1911127" cy="1419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88178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/>
              <a:t>EXPECTED PROJECT BENEFITS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4320479"/>
          </a:xfrm>
        </p:spPr>
        <p:txBody>
          <a:bodyPr/>
          <a:lstStyle/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fr-BE" sz="2000" dirty="0" smtClean="0"/>
              <a:t>FIRST STEP TO THE FUTURE MALAGASY INTERCONNECTED NETWORK</a:t>
            </a:r>
          </a:p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fr-BE" sz="2000" dirty="0" smtClean="0"/>
              <a:t>PEAK DEMAND &amp; ELECTRICITY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fr-BE" sz="2000" dirty="0"/>
              <a:t> </a:t>
            </a:r>
            <a:r>
              <a:rPr lang="fr-BE" sz="2000" dirty="0" smtClean="0"/>
              <a:t>   </a:t>
            </a:r>
            <a:r>
              <a:rPr lang="fr-BE" sz="2000" dirty="0" smtClean="0"/>
              <a:t>PRODUCTION IMPROVED MGT</a:t>
            </a:r>
            <a:endParaRPr lang="fr-BE" sz="2000" dirty="0" smtClean="0"/>
          </a:p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fr-BE" sz="2000" dirty="0" smtClean="0"/>
              <a:t>ALLOW THE DEVELOPMENT </a:t>
            </a:r>
            <a:r>
              <a:rPr lang="fr-BE" sz="2000" dirty="0" smtClean="0"/>
              <a:t>OF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fr-BE" sz="2000" dirty="0" smtClean="0"/>
              <a:t>    RENEWABLE ELECTRICITY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fr-BE" sz="2000" dirty="0" smtClean="0"/>
              <a:t>    PRODUCTION</a:t>
            </a:r>
            <a:endParaRPr lang="fr-BE" sz="2000" dirty="0" smtClean="0"/>
          </a:p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fr-BE" sz="2000" dirty="0" smtClean="0"/>
              <a:t>REDUCTION OF THE FOSSIL </a:t>
            </a:r>
            <a:r>
              <a:rPr lang="fr-BE" sz="2000" dirty="0" smtClean="0"/>
              <a:t>FUELS BASED </a:t>
            </a:r>
            <a:r>
              <a:rPr lang="fr-BE" sz="2000" dirty="0" smtClean="0"/>
              <a:t>PRODUCTION</a:t>
            </a:r>
          </a:p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fr-BE" sz="2000" dirty="0" smtClean="0"/>
              <a:t>REDUCTION OF ELECTRICITY COSTS</a:t>
            </a:r>
          </a:p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fr-BE" sz="2000" dirty="0" smtClean="0"/>
              <a:t>FOSSIL </a:t>
            </a:r>
            <a:r>
              <a:rPr lang="fr-BE" sz="2000" dirty="0" smtClean="0"/>
              <a:t>FUELS CONSUMPTION </a:t>
            </a:r>
            <a:r>
              <a:rPr lang="fr-BE" sz="2000" dirty="0" smtClean="0"/>
              <a:t>AND TRANSPORT </a:t>
            </a:r>
            <a:r>
              <a:rPr lang="fr-BE" sz="2000" dirty="0" smtClean="0"/>
              <a:t>REDUCTION</a:t>
            </a:r>
          </a:p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fr-BE" sz="2000" dirty="0" smtClean="0"/>
              <a:t>REDUCTION OF CO2 EMISSION</a:t>
            </a:r>
            <a:endParaRPr lang="fr-FR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75818-4481-47A5-8B08-3479CA9A4DD2}" type="slidenum">
              <a:rPr lang="en-GB" altLang="en-US" smtClean="0"/>
              <a:pPr/>
              <a:t>4</a:t>
            </a:fld>
            <a:endParaRPr lang="en-GB" alt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2708920"/>
            <a:ext cx="2959054" cy="194421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754099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 err="1" smtClean="0"/>
              <a:t>Make</a:t>
            </a:r>
            <a:r>
              <a:rPr lang="fr-BE" dirty="0" smtClean="0"/>
              <a:t> transition to </a:t>
            </a:r>
            <a:r>
              <a:rPr lang="fr-BE" dirty="0" err="1" smtClean="0"/>
              <a:t>renewable</a:t>
            </a:r>
            <a:r>
              <a:rPr lang="fr-BE" dirty="0" smtClean="0"/>
              <a:t> </a:t>
            </a:r>
            <a:r>
              <a:rPr lang="fr-BE" dirty="0" err="1" smtClean="0"/>
              <a:t>happens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BE" dirty="0" smtClean="0"/>
              <a:t>In the </a:t>
            </a:r>
            <a:r>
              <a:rPr lang="fr-BE" dirty="0" err="1" smtClean="0"/>
              <a:t>comming</a:t>
            </a:r>
            <a:r>
              <a:rPr lang="fr-BE" dirty="0" smtClean="0"/>
              <a:t> </a:t>
            </a:r>
            <a:r>
              <a:rPr lang="fr-BE" dirty="0" err="1" smtClean="0"/>
              <a:t>years</a:t>
            </a:r>
            <a:r>
              <a:rPr lang="fr-BE" dirty="0" smtClean="0"/>
              <a:t> 340 </a:t>
            </a:r>
            <a:r>
              <a:rPr lang="fr-BE" dirty="0" err="1" smtClean="0"/>
              <a:t>additional</a:t>
            </a:r>
            <a:r>
              <a:rPr lang="fr-BE" dirty="0" smtClean="0"/>
              <a:t> MW </a:t>
            </a:r>
            <a:r>
              <a:rPr lang="fr-BE" dirty="0" err="1" smtClean="0"/>
              <a:t>from</a:t>
            </a:r>
            <a:r>
              <a:rPr lang="fr-BE" dirty="0" smtClean="0"/>
              <a:t> </a:t>
            </a:r>
            <a:r>
              <a:rPr lang="fr-BE" dirty="0" err="1" smtClean="0"/>
              <a:t>hydroelectric</a:t>
            </a:r>
            <a:r>
              <a:rPr lang="fr-BE" dirty="0" smtClean="0"/>
              <a:t> plants are </a:t>
            </a:r>
            <a:r>
              <a:rPr lang="fr-BE" dirty="0" err="1" smtClean="0"/>
              <a:t>expected</a:t>
            </a:r>
            <a:r>
              <a:rPr lang="fr-BE" dirty="0" smtClean="0"/>
              <a:t> </a:t>
            </a:r>
            <a:r>
              <a:rPr lang="fr-BE" dirty="0"/>
              <a:t>t</a:t>
            </a:r>
            <a:r>
              <a:rPr lang="fr-BE" dirty="0" smtClean="0"/>
              <a:t>o </a:t>
            </a:r>
            <a:r>
              <a:rPr lang="fr-BE" dirty="0" err="1" smtClean="0"/>
              <a:t>be</a:t>
            </a:r>
            <a:r>
              <a:rPr lang="fr-BE" dirty="0" smtClean="0"/>
              <a:t> </a:t>
            </a:r>
            <a:r>
              <a:rPr lang="fr-BE" dirty="0" err="1" smtClean="0"/>
              <a:t>developped</a:t>
            </a:r>
            <a:r>
              <a:rPr lang="fr-BE" dirty="0" smtClean="0"/>
              <a:t> and </a:t>
            </a:r>
            <a:r>
              <a:rPr lang="fr-BE" dirty="0" err="1" smtClean="0"/>
              <a:t>connected</a:t>
            </a:r>
            <a:r>
              <a:rPr lang="fr-BE" dirty="0" smtClean="0"/>
              <a:t> to the transmission line.</a:t>
            </a:r>
          </a:p>
          <a:p>
            <a:r>
              <a:rPr lang="fr-BE" dirty="0" smtClean="0"/>
              <a:t>This </a:t>
            </a:r>
            <a:r>
              <a:rPr lang="fr-BE" dirty="0" err="1" smtClean="0"/>
              <a:t>will</a:t>
            </a:r>
            <a:r>
              <a:rPr lang="fr-BE" dirty="0" smtClean="0"/>
              <a:t> </a:t>
            </a:r>
            <a:r>
              <a:rPr lang="fr-BE" dirty="0" err="1" smtClean="0"/>
              <a:t>allow</a:t>
            </a:r>
            <a:r>
              <a:rPr lang="fr-BE" dirty="0" smtClean="0"/>
              <a:t> the progressive </a:t>
            </a:r>
            <a:r>
              <a:rPr lang="fr-BE" dirty="0" err="1" smtClean="0"/>
              <a:t>phasing</a:t>
            </a:r>
            <a:r>
              <a:rPr lang="fr-BE" dirty="0" smtClean="0"/>
              <a:t> out of the major part of the </a:t>
            </a:r>
            <a:r>
              <a:rPr lang="fr-BE" dirty="0" err="1" smtClean="0"/>
              <a:t>fossil</a:t>
            </a:r>
            <a:r>
              <a:rPr lang="fr-BE" dirty="0" smtClean="0"/>
              <a:t> fuel </a:t>
            </a:r>
            <a:r>
              <a:rPr lang="fr-BE" dirty="0" err="1" smtClean="0"/>
              <a:t>based</a:t>
            </a:r>
            <a:r>
              <a:rPr lang="fr-BE" dirty="0" smtClean="0"/>
              <a:t> </a:t>
            </a:r>
            <a:r>
              <a:rPr lang="fr-BE" dirty="0" err="1" smtClean="0"/>
              <a:t>energy</a:t>
            </a:r>
            <a:r>
              <a:rPr lang="fr-BE" dirty="0" smtClean="0"/>
              <a:t> production </a:t>
            </a:r>
            <a:r>
              <a:rPr lang="fr-BE" dirty="0" err="1" smtClean="0"/>
              <a:t>around</a:t>
            </a:r>
            <a:r>
              <a:rPr lang="fr-BE" dirty="0" smtClean="0"/>
              <a:t> Antananarivo and Tamatave.</a:t>
            </a:r>
          </a:p>
          <a:p>
            <a:r>
              <a:rPr lang="fr-BE" dirty="0" smtClean="0"/>
              <a:t>This </a:t>
            </a:r>
            <a:r>
              <a:rPr lang="fr-BE" dirty="0" err="1" smtClean="0"/>
              <a:t>will</a:t>
            </a:r>
            <a:r>
              <a:rPr lang="fr-BE" dirty="0" smtClean="0"/>
              <a:t> </a:t>
            </a:r>
            <a:r>
              <a:rPr lang="fr-BE" dirty="0" err="1" smtClean="0"/>
              <a:t>also</a:t>
            </a:r>
            <a:r>
              <a:rPr lang="fr-BE" dirty="0" smtClean="0"/>
              <a:t> </a:t>
            </a:r>
            <a:r>
              <a:rPr lang="fr-BE" dirty="0" err="1" smtClean="0"/>
              <a:t>avoid</a:t>
            </a:r>
            <a:r>
              <a:rPr lang="fr-BE" dirty="0" smtClean="0"/>
              <a:t> the transport of </a:t>
            </a:r>
            <a:r>
              <a:rPr lang="fr-BE" dirty="0" err="1" smtClean="0"/>
              <a:t>fossil</a:t>
            </a:r>
            <a:r>
              <a:rPr lang="fr-BE" dirty="0" smtClean="0"/>
              <a:t> fuels </a:t>
            </a:r>
            <a:r>
              <a:rPr lang="fr-BE" dirty="0" err="1" smtClean="0"/>
              <a:t>from</a:t>
            </a:r>
            <a:r>
              <a:rPr lang="fr-BE" dirty="0" smtClean="0"/>
              <a:t> Tamatave </a:t>
            </a:r>
            <a:r>
              <a:rPr lang="fr-BE" dirty="0" err="1" smtClean="0"/>
              <a:t>harbor</a:t>
            </a:r>
            <a:r>
              <a:rPr lang="fr-BE" dirty="0" smtClean="0"/>
              <a:t> to the </a:t>
            </a:r>
            <a:r>
              <a:rPr lang="fr-BE" dirty="0" err="1" smtClean="0"/>
              <a:t>conventional</a:t>
            </a:r>
            <a:r>
              <a:rPr lang="fr-BE" dirty="0" smtClean="0"/>
              <a:t> production plants in Antananarivo.</a:t>
            </a:r>
          </a:p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75818-4481-47A5-8B08-3479CA9A4DD2}" type="slidenum">
              <a:rPr lang="en-GB" altLang="en-US" smtClean="0"/>
              <a:pPr/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4411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75818-4481-47A5-8B08-3479CA9A4DD2}" type="slidenum">
              <a:rPr lang="en-GB" altLang="en-US" smtClean="0"/>
              <a:pPr/>
              <a:t>6</a:t>
            </a:fld>
            <a:endParaRPr lang="en-GB" altLang="en-U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6193" y="1556792"/>
            <a:ext cx="6624736" cy="2347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Oval 5"/>
          <p:cNvSpPr/>
          <p:nvPr/>
        </p:nvSpPr>
        <p:spPr bwMode="auto">
          <a:xfrm rot="1499165">
            <a:off x="5292080" y="3861048"/>
            <a:ext cx="914400" cy="914400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200" b="0" i="0" u="none" strike="noStrike" cap="none" normalizeH="0" baseline="0" dirty="0" smtClean="0">
              <a:ln>
                <a:noFill/>
              </a:ln>
              <a:solidFill>
                <a:srgbClr val="0F5494"/>
              </a:solidFill>
              <a:effectLst/>
              <a:latin typeface="Verdana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861048"/>
            <a:ext cx="6624736" cy="2342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588224" y="1202268"/>
            <a:ext cx="2016224" cy="400110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BE" sz="1000" dirty="0" smtClean="0">
                <a:solidFill>
                  <a:schemeClr val="tx1"/>
                </a:solidFill>
              </a:rPr>
              <a:t>Hydro : </a:t>
            </a:r>
            <a:r>
              <a:rPr lang="fr-BE" sz="1000" dirty="0" err="1" smtClean="0">
                <a:solidFill>
                  <a:schemeClr val="tx1"/>
                </a:solidFill>
              </a:rPr>
              <a:t>Current</a:t>
            </a:r>
            <a:r>
              <a:rPr lang="fr-BE" sz="1000" dirty="0" smtClean="0">
                <a:solidFill>
                  <a:schemeClr val="tx1"/>
                </a:solidFill>
              </a:rPr>
              <a:t> 90 MW </a:t>
            </a:r>
          </a:p>
          <a:p>
            <a:r>
              <a:rPr lang="fr-BE" sz="1000" dirty="0" smtClean="0">
                <a:solidFill>
                  <a:schemeClr val="tx1"/>
                </a:solidFill>
              </a:rPr>
              <a:t>            2023    120 MW</a:t>
            </a:r>
            <a:endParaRPr lang="fr-FR" sz="1000" dirty="0">
              <a:solidFill>
                <a:schemeClr val="tx1"/>
              </a:solidFill>
            </a:endParaRPr>
          </a:p>
        </p:txBody>
      </p:sp>
      <p:cxnSp>
        <p:nvCxnSpPr>
          <p:cNvPr id="9" name="Straight Arrow Connector 8"/>
          <p:cNvCxnSpPr/>
          <p:nvPr/>
        </p:nvCxnSpPr>
        <p:spPr bwMode="auto">
          <a:xfrm flipH="1">
            <a:off x="5292080" y="1479267"/>
            <a:ext cx="1296144" cy="2453789"/>
          </a:xfrm>
          <a:prstGeom prst="straightConnector1">
            <a:avLst/>
          </a:prstGeom>
          <a:ln>
            <a:tailEnd type="arrow"/>
          </a:ln>
          <a:extLst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8036768" y="2614846"/>
            <a:ext cx="648072" cy="553998"/>
          </a:xfrm>
          <a:prstGeom prst="rect">
            <a:avLst/>
          </a:prstGeom>
          <a:solidFill>
            <a:srgbClr val="92D050"/>
          </a:solidFill>
          <a:ln w="1270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BE" sz="1000" dirty="0" smtClean="0">
                <a:solidFill>
                  <a:schemeClr val="tx1"/>
                </a:solidFill>
              </a:rPr>
              <a:t>Hydro</a:t>
            </a:r>
          </a:p>
          <a:p>
            <a:r>
              <a:rPr lang="fr-BE" sz="1000" dirty="0" smtClean="0">
                <a:solidFill>
                  <a:schemeClr val="tx1"/>
                </a:solidFill>
              </a:rPr>
              <a:t>2023</a:t>
            </a:r>
          </a:p>
          <a:p>
            <a:r>
              <a:rPr lang="fr-BE" sz="1000" dirty="0" smtClean="0">
                <a:solidFill>
                  <a:schemeClr val="tx1"/>
                </a:solidFill>
              </a:rPr>
              <a:t>90 MW</a:t>
            </a:r>
            <a:endParaRPr lang="fr-FR" sz="1000" dirty="0">
              <a:solidFill>
                <a:schemeClr val="tx1"/>
              </a:solidFill>
            </a:endParaRPr>
          </a:p>
        </p:txBody>
      </p:sp>
      <p:cxnSp>
        <p:nvCxnSpPr>
          <p:cNvPr id="13" name="Straight Arrow Connector 12"/>
          <p:cNvCxnSpPr/>
          <p:nvPr/>
        </p:nvCxnSpPr>
        <p:spPr bwMode="auto">
          <a:xfrm flipH="1" flipV="1">
            <a:off x="6740624" y="2420888"/>
            <a:ext cx="1296144" cy="747956"/>
          </a:xfrm>
          <a:prstGeom prst="straightConnector1">
            <a:avLst/>
          </a:prstGeom>
          <a:ln>
            <a:tailEnd type="arrow"/>
          </a:ln>
          <a:extLst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8036768" y="4041249"/>
            <a:ext cx="745226" cy="553998"/>
          </a:xfrm>
          <a:prstGeom prst="rect">
            <a:avLst/>
          </a:prstGeom>
          <a:solidFill>
            <a:srgbClr val="92D050"/>
          </a:solidFill>
          <a:ln w="1270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BE" sz="1000" dirty="0" smtClean="0">
                <a:solidFill>
                  <a:schemeClr val="tx1"/>
                </a:solidFill>
              </a:rPr>
              <a:t>Hydro</a:t>
            </a:r>
          </a:p>
          <a:p>
            <a:r>
              <a:rPr lang="fr-BE" sz="1000" dirty="0" smtClean="0">
                <a:solidFill>
                  <a:schemeClr val="tx1"/>
                </a:solidFill>
              </a:rPr>
              <a:t>2035</a:t>
            </a:r>
          </a:p>
          <a:p>
            <a:r>
              <a:rPr lang="fr-BE" sz="1000" dirty="0" smtClean="0">
                <a:solidFill>
                  <a:schemeClr val="tx1"/>
                </a:solidFill>
              </a:rPr>
              <a:t>120 MW</a:t>
            </a:r>
            <a:endParaRPr lang="fr-FR" sz="1000" dirty="0">
              <a:solidFill>
                <a:schemeClr val="tx1"/>
              </a:solidFill>
            </a:endParaRPr>
          </a:p>
        </p:txBody>
      </p:sp>
      <p:cxnSp>
        <p:nvCxnSpPr>
          <p:cNvPr id="16" name="Straight Arrow Connector 15"/>
          <p:cNvCxnSpPr/>
          <p:nvPr/>
        </p:nvCxnSpPr>
        <p:spPr bwMode="auto">
          <a:xfrm flipH="1">
            <a:off x="5940152" y="4578875"/>
            <a:ext cx="2096616" cy="506309"/>
          </a:xfrm>
          <a:prstGeom prst="straightConnector1">
            <a:avLst/>
          </a:prstGeom>
          <a:ln>
            <a:tailEnd type="arrow"/>
          </a:ln>
          <a:extLst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8059418" y="3307050"/>
            <a:ext cx="745226" cy="553998"/>
          </a:xfrm>
          <a:prstGeom prst="rect">
            <a:avLst/>
          </a:prstGeom>
          <a:solidFill>
            <a:srgbClr val="92D050"/>
          </a:solidFill>
          <a:ln w="1270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BE" sz="1000" dirty="0" smtClean="0">
                <a:solidFill>
                  <a:schemeClr val="tx1"/>
                </a:solidFill>
              </a:rPr>
              <a:t>Hydro</a:t>
            </a:r>
          </a:p>
          <a:p>
            <a:r>
              <a:rPr lang="fr-BE" sz="1000" dirty="0" smtClean="0">
                <a:solidFill>
                  <a:schemeClr val="tx1"/>
                </a:solidFill>
              </a:rPr>
              <a:t>2035</a:t>
            </a:r>
          </a:p>
          <a:p>
            <a:r>
              <a:rPr lang="fr-BE" sz="1000" dirty="0" smtClean="0">
                <a:solidFill>
                  <a:schemeClr val="tx1"/>
                </a:solidFill>
              </a:rPr>
              <a:t>100 MW</a:t>
            </a:r>
            <a:endParaRPr lang="fr-FR" sz="1000" dirty="0">
              <a:solidFill>
                <a:schemeClr val="tx1"/>
              </a:solidFill>
            </a:endParaRPr>
          </a:p>
        </p:txBody>
      </p:sp>
      <p:cxnSp>
        <p:nvCxnSpPr>
          <p:cNvPr id="19" name="Straight Arrow Connector 18"/>
          <p:cNvCxnSpPr/>
          <p:nvPr/>
        </p:nvCxnSpPr>
        <p:spPr bwMode="auto">
          <a:xfrm flipH="1" flipV="1">
            <a:off x="5940152" y="3584049"/>
            <a:ext cx="2119266" cy="276999"/>
          </a:xfrm>
          <a:prstGeom prst="straightConnector1">
            <a:avLst/>
          </a:prstGeom>
          <a:ln>
            <a:tailEnd type="arrow"/>
          </a:ln>
          <a:extLst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7956376" y="1866890"/>
            <a:ext cx="740644" cy="553998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BE" sz="1000" dirty="0" err="1" smtClean="0">
                <a:solidFill>
                  <a:schemeClr val="tx1"/>
                </a:solidFill>
              </a:rPr>
              <a:t>Thermic</a:t>
            </a:r>
            <a:endParaRPr lang="fr-BE" sz="1000" dirty="0" smtClean="0">
              <a:solidFill>
                <a:schemeClr val="tx1"/>
              </a:solidFill>
            </a:endParaRPr>
          </a:p>
          <a:p>
            <a:r>
              <a:rPr lang="fr-BE" sz="1000" dirty="0" err="1" smtClean="0">
                <a:solidFill>
                  <a:schemeClr val="tx1"/>
                </a:solidFill>
              </a:rPr>
              <a:t>Current</a:t>
            </a:r>
            <a:endParaRPr lang="fr-BE" sz="1000" dirty="0" smtClean="0">
              <a:solidFill>
                <a:schemeClr val="tx1"/>
              </a:solidFill>
            </a:endParaRPr>
          </a:p>
          <a:p>
            <a:r>
              <a:rPr lang="fr-BE" sz="1000" dirty="0">
                <a:solidFill>
                  <a:schemeClr val="tx1"/>
                </a:solidFill>
              </a:rPr>
              <a:t>4</a:t>
            </a:r>
            <a:r>
              <a:rPr lang="fr-BE" sz="1000" dirty="0" smtClean="0">
                <a:solidFill>
                  <a:schemeClr val="tx1"/>
                </a:solidFill>
              </a:rPr>
              <a:t>0 MW</a:t>
            </a:r>
            <a:endParaRPr lang="fr-FR" sz="1000" dirty="0">
              <a:solidFill>
                <a:schemeClr val="tx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23528" y="4004574"/>
            <a:ext cx="792088" cy="553998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BE" sz="1000" dirty="0" err="1" smtClean="0">
                <a:solidFill>
                  <a:schemeClr val="tx1"/>
                </a:solidFill>
              </a:rPr>
              <a:t>Thermic</a:t>
            </a:r>
            <a:endParaRPr lang="fr-BE" sz="1000" dirty="0" smtClean="0">
              <a:solidFill>
                <a:schemeClr val="tx1"/>
              </a:solidFill>
            </a:endParaRPr>
          </a:p>
          <a:p>
            <a:r>
              <a:rPr lang="fr-BE" sz="1000" dirty="0" err="1" smtClean="0">
                <a:solidFill>
                  <a:schemeClr val="tx1"/>
                </a:solidFill>
              </a:rPr>
              <a:t>Current</a:t>
            </a:r>
            <a:endParaRPr lang="fr-BE" sz="1000" dirty="0" smtClean="0">
              <a:solidFill>
                <a:schemeClr val="tx1"/>
              </a:solidFill>
            </a:endParaRPr>
          </a:p>
          <a:p>
            <a:r>
              <a:rPr lang="fr-BE" sz="1000" dirty="0" smtClean="0">
                <a:solidFill>
                  <a:schemeClr val="tx1"/>
                </a:solidFill>
              </a:rPr>
              <a:t>200 MW</a:t>
            </a:r>
            <a:endParaRPr lang="fr-FR" sz="1000" dirty="0">
              <a:solidFill>
                <a:schemeClr val="tx1"/>
              </a:solidFill>
            </a:endParaRPr>
          </a:p>
        </p:txBody>
      </p:sp>
      <p:cxnSp>
        <p:nvCxnSpPr>
          <p:cNvPr id="24" name="Straight Arrow Connector 23"/>
          <p:cNvCxnSpPr/>
          <p:nvPr/>
        </p:nvCxnSpPr>
        <p:spPr bwMode="auto">
          <a:xfrm flipH="1" flipV="1">
            <a:off x="7388696" y="2204864"/>
            <a:ext cx="567680" cy="216024"/>
          </a:xfrm>
          <a:prstGeom prst="straightConnector1">
            <a:avLst/>
          </a:prstGeom>
          <a:ln>
            <a:tailEnd type="arrow"/>
          </a:ln>
          <a:extLst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 bwMode="auto">
          <a:xfrm>
            <a:off x="1115616" y="4595248"/>
            <a:ext cx="1152128" cy="57888"/>
          </a:xfrm>
          <a:prstGeom prst="straightConnector1">
            <a:avLst/>
          </a:prstGeom>
          <a:ln>
            <a:tailEnd type="arrow"/>
          </a:ln>
          <a:extLst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3375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75818-4481-47A5-8B08-3479CA9A4DD2}" type="slidenum">
              <a:rPr lang="en-GB" altLang="en-US" smtClean="0"/>
              <a:pPr/>
              <a:t>7</a:t>
            </a:fld>
            <a:endParaRPr lang="en-GB" altLang="en-US"/>
          </a:p>
        </p:txBody>
      </p:sp>
      <p:pic>
        <p:nvPicPr>
          <p:cNvPr id="4111" name="Picture 1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7" r="2413" b="4090"/>
          <a:stretch/>
        </p:blipFill>
        <p:spPr bwMode="auto">
          <a:xfrm>
            <a:off x="4427984" y="980728"/>
            <a:ext cx="4404139" cy="532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3528" y="1196752"/>
            <a:ext cx="35446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sz="2000" dirty="0" smtClean="0"/>
              <a:t>RURAL ELECTRIFICATION </a:t>
            </a:r>
            <a:r>
              <a:rPr lang="fr-BE" sz="2000" dirty="0" smtClean="0"/>
              <a:t>COMPONENT</a:t>
            </a:r>
            <a:endParaRPr lang="fr-BE" sz="2000" dirty="0" smtClean="0"/>
          </a:p>
        </p:txBody>
      </p:sp>
      <p:pic>
        <p:nvPicPr>
          <p:cNvPr id="4112" name="Picture 16" descr="X:\Communs\Partage OPS 2\Photos missions\PHEDER\Visite PHEDER oct 2017\P100068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983313"/>
            <a:ext cx="3112604" cy="4150138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9361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sz="2000" dirty="0" smtClean="0"/>
              <a:t>Impacts </a:t>
            </a:r>
            <a:r>
              <a:rPr lang="fr-BE" sz="2000" dirty="0" smtClean="0"/>
              <a:t>of Rural Electrification</a:t>
            </a:r>
            <a:endParaRPr lang="fr-FR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2348880"/>
            <a:ext cx="4104456" cy="3529013"/>
          </a:xfrm>
        </p:spPr>
        <p:txBody>
          <a:bodyPr/>
          <a:lstStyle/>
          <a:p>
            <a:r>
              <a:rPr lang="fr-BE" dirty="0" err="1" smtClean="0"/>
              <a:t>Grid</a:t>
            </a:r>
            <a:r>
              <a:rPr lang="fr-BE" dirty="0" smtClean="0"/>
              <a:t> / Mini-</a:t>
            </a:r>
            <a:r>
              <a:rPr lang="fr-BE" dirty="0" err="1" smtClean="0"/>
              <a:t>Grid</a:t>
            </a:r>
            <a:r>
              <a:rPr lang="fr-BE" dirty="0" smtClean="0"/>
              <a:t> : </a:t>
            </a:r>
            <a:r>
              <a:rPr lang="fr-BE" dirty="0" err="1" smtClean="0"/>
              <a:t>economic</a:t>
            </a:r>
            <a:r>
              <a:rPr lang="fr-BE" dirty="0" smtClean="0"/>
              <a:t> </a:t>
            </a:r>
            <a:r>
              <a:rPr lang="fr-BE" dirty="0" err="1" smtClean="0"/>
              <a:t>development</a:t>
            </a:r>
            <a:endParaRPr lang="fr-BE" dirty="0" smtClean="0"/>
          </a:p>
          <a:p>
            <a:r>
              <a:rPr lang="fr-BE" dirty="0" smtClean="0"/>
              <a:t>SHS Kiosks </a:t>
            </a:r>
            <a:r>
              <a:rPr lang="fr-BE" dirty="0" smtClean="0"/>
              <a:t>: </a:t>
            </a:r>
            <a:r>
              <a:rPr lang="fr-BE" dirty="0" err="1" smtClean="0"/>
              <a:t>access</a:t>
            </a:r>
            <a:r>
              <a:rPr lang="fr-BE" dirty="0" smtClean="0"/>
              <a:t> to light and </a:t>
            </a:r>
            <a:r>
              <a:rPr lang="fr-BE" dirty="0" err="1" smtClean="0"/>
              <a:t>electronic</a:t>
            </a:r>
            <a:r>
              <a:rPr lang="fr-BE" dirty="0" smtClean="0"/>
              <a:t> </a:t>
            </a:r>
            <a:r>
              <a:rPr lang="fr-BE" dirty="0" err="1" smtClean="0"/>
              <a:t>devices</a:t>
            </a:r>
            <a:endParaRPr lang="fr-BE" dirty="0" smtClean="0"/>
          </a:p>
          <a:p>
            <a:r>
              <a:rPr lang="fr-BE" dirty="0" smtClean="0"/>
              <a:t>Diminution of use of </a:t>
            </a:r>
            <a:r>
              <a:rPr lang="fr-BE" dirty="0" err="1" smtClean="0"/>
              <a:t>charcoal</a:t>
            </a:r>
            <a:endParaRPr lang="fr-BE" dirty="0" smtClean="0"/>
          </a:p>
          <a:p>
            <a:r>
              <a:rPr lang="fr-BE" dirty="0" smtClean="0"/>
              <a:t>Diminution of use of </a:t>
            </a:r>
            <a:r>
              <a:rPr lang="fr-BE" dirty="0" err="1"/>
              <a:t>Kerosene</a:t>
            </a:r>
            <a:r>
              <a:rPr lang="fr-BE" dirty="0"/>
              <a:t> </a:t>
            </a:r>
            <a:r>
              <a:rPr lang="fr-BE" dirty="0" err="1" smtClean="0"/>
              <a:t>lamp</a:t>
            </a:r>
            <a:endParaRPr lang="fr-BE" dirty="0" smtClean="0"/>
          </a:p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75818-4481-47A5-8B08-3479CA9A4DD2}" type="slidenum">
              <a:rPr lang="en-GB" altLang="en-US" smtClean="0"/>
              <a:pPr/>
              <a:t>8</a:t>
            </a:fld>
            <a:endParaRPr lang="en-GB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060848"/>
            <a:ext cx="3247703" cy="43302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5363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 smtClean="0"/>
              <a:t>CC </a:t>
            </a:r>
            <a:r>
              <a:rPr lang="fr-BE" dirty="0" err="1" smtClean="0"/>
              <a:t>attenuation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2276872"/>
            <a:ext cx="5724128" cy="1942109"/>
          </a:xfrm>
        </p:spPr>
        <p:txBody>
          <a:bodyPr/>
          <a:lstStyle/>
          <a:p>
            <a:r>
              <a:rPr lang="fr-BE" sz="2000" dirty="0" err="1" smtClean="0"/>
              <a:t>Extremely</a:t>
            </a:r>
            <a:r>
              <a:rPr lang="fr-BE" sz="2000" dirty="0" smtClean="0"/>
              <a:t> </a:t>
            </a:r>
            <a:r>
              <a:rPr lang="fr-BE" sz="2000" dirty="0" err="1" smtClean="0"/>
              <a:t>demanding</a:t>
            </a:r>
            <a:r>
              <a:rPr lang="fr-BE" sz="2000" dirty="0" smtClean="0"/>
              <a:t> Social and </a:t>
            </a:r>
            <a:r>
              <a:rPr lang="fr-BE" sz="2000" dirty="0" err="1" smtClean="0"/>
              <a:t>Environmental</a:t>
            </a:r>
            <a:r>
              <a:rPr lang="fr-BE" sz="2000" dirty="0" smtClean="0"/>
              <a:t> </a:t>
            </a:r>
            <a:r>
              <a:rPr lang="fr-BE" sz="2000" dirty="0" err="1" smtClean="0"/>
              <a:t>study</a:t>
            </a:r>
            <a:r>
              <a:rPr lang="fr-BE" sz="2000" dirty="0" smtClean="0"/>
              <a:t> </a:t>
            </a:r>
            <a:r>
              <a:rPr lang="fr-BE" sz="2000" dirty="0" smtClean="0"/>
              <a:t>and </a:t>
            </a:r>
            <a:r>
              <a:rPr lang="fr-BE" sz="2000" dirty="0" err="1" smtClean="0"/>
              <a:t>recommendations</a:t>
            </a:r>
            <a:r>
              <a:rPr lang="fr-BE" sz="2000" dirty="0" smtClean="0"/>
              <a:t> (PGES/SEMP).</a:t>
            </a:r>
          </a:p>
          <a:p>
            <a:r>
              <a:rPr lang="fr-BE" sz="2000" dirty="0" smtClean="0"/>
              <a:t>The </a:t>
            </a:r>
            <a:r>
              <a:rPr lang="fr-BE" sz="2000" dirty="0" err="1" smtClean="0"/>
              <a:t>project</a:t>
            </a:r>
            <a:r>
              <a:rPr lang="fr-BE" sz="2000" dirty="0" smtClean="0"/>
              <a:t> </a:t>
            </a:r>
            <a:r>
              <a:rPr lang="fr-BE" sz="2000" dirty="0"/>
              <a:t>impacts </a:t>
            </a:r>
            <a:r>
              <a:rPr lang="fr-BE" sz="2000" dirty="0" smtClean="0"/>
              <a:t>a </a:t>
            </a:r>
            <a:r>
              <a:rPr lang="fr-BE" sz="2000" dirty="0" err="1" smtClean="0"/>
              <a:t>Protected</a:t>
            </a:r>
            <a:r>
              <a:rPr lang="fr-BE" sz="2000" dirty="0" smtClean="0"/>
              <a:t> Forest National Park.</a:t>
            </a:r>
          </a:p>
          <a:p>
            <a:endParaRPr lang="fr-BE" sz="2000" dirty="0" smtClean="0"/>
          </a:p>
          <a:p>
            <a:endParaRPr lang="fr-BE" sz="2000" dirty="0" smtClean="0"/>
          </a:p>
          <a:p>
            <a:endParaRPr lang="fr-FR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75818-4481-47A5-8B08-3479CA9A4DD2}" type="slidenum">
              <a:rPr lang="en-GB" altLang="en-US" smtClean="0"/>
              <a:pPr/>
              <a:t>9</a:t>
            </a:fld>
            <a:endParaRPr lang="en-GB" alt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1805" y="1340768"/>
            <a:ext cx="2438400" cy="187642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4376040"/>
            <a:ext cx="2466975" cy="184785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3861048"/>
            <a:ext cx="3626197" cy="271614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966567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">
  <a:themeElements>
    <a:clrScheme name="Slide_Master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lide_Master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altLang="en-US" sz="1200" b="0" i="0" u="none" strike="noStrike" cap="none" normalizeH="0" baseline="0" smtClean="0">
            <a:ln>
              <a:noFill/>
            </a:ln>
            <a:solidFill>
              <a:srgbClr val="0F5494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altLang="en-US" sz="1200" b="0" i="0" u="none" strike="noStrike" cap="none" normalizeH="0" baseline="0" smtClean="0">
            <a:ln>
              <a:noFill/>
            </a:ln>
            <a:solidFill>
              <a:srgbClr val="0F5494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Slide_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19096</TotalTime>
  <Words>303</Words>
  <Application>Microsoft Office PowerPoint</Application>
  <PresentationFormat>On-screen Show (4:3)</PresentationFormat>
  <Paragraphs>85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blank</vt:lpstr>
      <vt:lpstr>PowerPoint Presentation</vt:lpstr>
      <vt:lpstr>THE PROJECT</vt:lpstr>
      <vt:lpstr>PROJECT LOCALISATION</vt:lpstr>
      <vt:lpstr>EXPECTED PROJECT BENEFITS</vt:lpstr>
      <vt:lpstr>Make transition to renewable happens</vt:lpstr>
      <vt:lpstr>PowerPoint Presentation</vt:lpstr>
      <vt:lpstr>PowerPoint Presentation</vt:lpstr>
      <vt:lpstr>Impacts of Rural Electrification</vt:lpstr>
      <vt:lpstr>CC attenuation</vt:lpstr>
      <vt:lpstr>CC adaptation</vt:lpstr>
      <vt:lpstr>THANKS</vt:lpstr>
    </vt:vector>
  </TitlesOfParts>
  <Company>European Commission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CHOJNACKA Maria Barbara (DEVCO)</dc:creator>
  <cp:lastModifiedBy>FOURTUNE Frederic (EEAS-ANTANANARIVO)</cp:lastModifiedBy>
  <cp:revision>132</cp:revision>
  <cp:lastPrinted>2016-09-21T17:06:47Z</cp:lastPrinted>
  <dcterms:created xsi:type="dcterms:W3CDTF">2016-09-20T06:04:27Z</dcterms:created>
  <dcterms:modified xsi:type="dcterms:W3CDTF">2019-11-29T08:40:42Z</dcterms:modified>
</cp:coreProperties>
</file>