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sldIdLst>
    <p:sldId id="256" r:id="rId2"/>
    <p:sldId id="257" r:id="rId3"/>
    <p:sldId id="259" r:id="rId4"/>
    <p:sldId id="258" r:id="rId5"/>
  </p:sldIdLst>
  <p:sldSz cx="9144000" cy="5143500" type="screen16x9"/>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764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243" autoAdjust="0"/>
  </p:normalViewPr>
  <p:slideViewPr>
    <p:cSldViewPr snapToGrid="0" snapToObjects="1">
      <p:cViewPr varScale="1">
        <p:scale>
          <a:sx n="73" d="100"/>
          <a:sy n="73" d="100"/>
        </p:scale>
        <p:origin x="1080" y="5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39E128-7F7D-4EE6-BE78-B0DD5B156B26}" type="datetimeFigureOut">
              <a:rPr lang="en-GB" smtClean="0"/>
              <a:t>25/11/2019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69452B-071B-420D-9D39-2C7658097E79}" type="slidenum">
              <a:rPr lang="en-GB" smtClean="0"/>
              <a:t>‹#›</a:t>
            </a:fld>
            <a:endParaRPr lang="en-GB"/>
          </a:p>
        </p:txBody>
      </p:sp>
    </p:spTree>
    <p:extLst>
      <p:ext uri="{BB962C8B-B14F-4D97-AF65-F5344CB8AC3E}">
        <p14:creationId xmlns:p14="http://schemas.microsoft.com/office/powerpoint/2010/main" val="47404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Notes:</a:t>
            </a:r>
            <a:r>
              <a:rPr lang="en-GB" sz="1200" kern="1200" dirty="0">
                <a:solidFill>
                  <a:schemeClr val="tx1"/>
                </a:solidFill>
                <a:effectLst/>
                <a:latin typeface="+mn-lt"/>
                <a:ea typeface="+mn-ea"/>
                <a:cs typeface="+mn-cs"/>
              </a:rPr>
              <a:t> The EU has supported several projects promoting a sustainable building and construction industry through the </a:t>
            </a:r>
            <a:r>
              <a:rPr lang="da-DK" sz="1200" kern="1200" dirty="0">
                <a:solidFill>
                  <a:schemeClr val="tx1"/>
                </a:solidFill>
                <a:effectLst/>
                <a:latin typeface="+mn-lt"/>
                <a:ea typeface="+mn-ea"/>
                <a:cs typeface="+mn-cs"/>
              </a:rPr>
              <a:t>EU SWITCH to Green programmes</a:t>
            </a:r>
            <a:r>
              <a:rPr lang="en-GB" sz="1200" kern="1200" dirty="0">
                <a:solidFill>
                  <a:schemeClr val="tx1"/>
                </a:solidFill>
                <a:effectLst/>
                <a:latin typeface="+mn-lt"/>
                <a:ea typeface="+mn-ea"/>
                <a:cs typeface="+mn-cs"/>
              </a:rPr>
              <a:t>, for example: by focusing on the </a:t>
            </a:r>
            <a:r>
              <a:rPr lang="en-GB" sz="1200" b="1" kern="1200" dirty="0">
                <a:solidFill>
                  <a:schemeClr val="tx1"/>
                </a:solidFill>
                <a:effectLst/>
                <a:latin typeface="+mn-lt"/>
                <a:ea typeface="+mn-ea"/>
                <a:cs typeface="+mn-cs"/>
              </a:rPr>
              <a:t>development of alternative, efficient building materials</a:t>
            </a:r>
            <a:r>
              <a:rPr lang="en-GB" sz="1200" kern="1200" dirty="0">
                <a:solidFill>
                  <a:schemeClr val="tx1"/>
                </a:solidFill>
                <a:effectLst/>
                <a:latin typeface="+mn-lt"/>
                <a:ea typeface="+mn-ea"/>
                <a:cs typeface="+mn-cs"/>
              </a:rPr>
              <a:t> (Bangladesh, Lebanon, Mongolia, Morocco, Nepal, Sri Lanka, Western Sahara); by</a:t>
            </a:r>
            <a:r>
              <a:rPr lang="da-DK" sz="1200" kern="1200" dirty="0">
                <a:solidFill>
                  <a:schemeClr val="tx1"/>
                </a:solidFill>
                <a:effectLst/>
                <a:latin typeface="+mn-lt"/>
                <a:ea typeface="+mn-ea"/>
                <a:cs typeface="+mn-cs"/>
              </a:rPr>
              <a:t> promoting </a:t>
            </a:r>
            <a:r>
              <a:rPr lang="da-DK" sz="1200" b="1" kern="1200" dirty="0">
                <a:solidFill>
                  <a:schemeClr val="tx1"/>
                </a:solidFill>
                <a:effectLst/>
                <a:latin typeface="+mn-lt"/>
                <a:ea typeface="+mn-ea"/>
                <a:cs typeface="+mn-cs"/>
              </a:rPr>
              <a:t>sustainable housing technologies</a:t>
            </a:r>
            <a:r>
              <a:rPr lang="da-DK" sz="1200" kern="1200" dirty="0">
                <a:solidFill>
                  <a:schemeClr val="tx1"/>
                </a:solidFill>
                <a:effectLst/>
                <a:latin typeface="+mn-lt"/>
                <a:ea typeface="+mn-ea"/>
                <a:cs typeface="+mn-cs"/>
              </a:rPr>
              <a:t> and services (Afghanistan, China, Nepal, Thailand); by </a:t>
            </a:r>
            <a:r>
              <a:rPr lang="en-US" sz="1200" kern="1200" dirty="0">
                <a:solidFill>
                  <a:schemeClr val="tx1"/>
                </a:solidFill>
                <a:effectLst/>
                <a:latin typeface="+mn-lt"/>
                <a:ea typeface="+mn-ea"/>
                <a:cs typeface="+mn-cs"/>
              </a:rPr>
              <a:t>engaging with </a:t>
            </a:r>
            <a:r>
              <a:rPr lang="en-US" sz="1200" b="1" kern="1200" dirty="0">
                <a:solidFill>
                  <a:schemeClr val="tx1"/>
                </a:solidFill>
                <a:effectLst/>
                <a:latin typeface="+mn-lt"/>
                <a:ea typeface="+mn-ea"/>
                <a:cs typeface="+mn-cs"/>
              </a:rPr>
              <a:t>public–private partnerships </a:t>
            </a:r>
            <a:r>
              <a:rPr lang="en-US" sz="1200" kern="1200" dirty="0">
                <a:solidFill>
                  <a:schemeClr val="tx1"/>
                </a:solidFill>
                <a:effectLst/>
                <a:latin typeface="+mn-lt"/>
                <a:ea typeface="+mn-ea"/>
                <a:cs typeface="+mn-cs"/>
              </a:rPr>
              <a:t>between construction bureaus and developers </a:t>
            </a:r>
            <a:r>
              <a:rPr lang="en-US" sz="1200" b="1" kern="1200" dirty="0">
                <a:solidFill>
                  <a:schemeClr val="tx1"/>
                </a:solidFill>
                <a:effectLst/>
                <a:latin typeface="+mn-lt"/>
                <a:ea typeface="+mn-ea"/>
                <a:cs typeface="+mn-cs"/>
              </a:rPr>
              <a:t>to upscale green buildings</a:t>
            </a:r>
            <a:r>
              <a:rPr lang="en-US" sz="1200" kern="1200" dirty="0">
                <a:solidFill>
                  <a:schemeClr val="tx1"/>
                </a:solidFill>
                <a:effectLst/>
                <a:latin typeface="+mn-lt"/>
                <a:ea typeface="+mn-ea"/>
                <a:cs typeface="+mn-cs"/>
              </a:rPr>
              <a:t> (China); by </a:t>
            </a:r>
            <a:r>
              <a:rPr lang="en-US" sz="1200" b="1" kern="1200" dirty="0">
                <a:solidFill>
                  <a:schemeClr val="tx1"/>
                </a:solidFill>
                <a:effectLst/>
                <a:latin typeface="+mn-lt"/>
                <a:ea typeface="+mn-ea"/>
                <a:cs typeface="+mn-cs"/>
              </a:rPr>
              <a:t>building capacity</a:t>
            </a:r>
            <a:r>
              <a:rPr lang="en-US" sz="1200" kern="1200" dirty="0">
                <a:solidFill>
                  <a:schemeClr val="tx1"/>
                </a:solidFill>
                <a:effectLst/>
                <a:latin typeface="+mn-lt"/>
                <a:ea typeface="+mn-ea"/>
                <a:cs typeface="+mn-cs"/>
              </a:rPr>
              <a:t> with construction workers, planners and architects (China, Bangladesh); by advancing </a:t>
            </a:r>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re-use of building and demolition materials</a:t>
            </a:r>
            <a:r>
              <a:rPr lang="en-GB" sz="1200" kern="1200" dirty="0">
                <a:solidFill>
                  <a:schemeClr val="tx1"/>
                </a:solidFill>
                <a:effectLst/>
                <a:latin typeface="+mn-lt"/>
                <a:ea typeface="+mn-ea"/>
                <a:cs typeface="+mn-cs"/>
              </a:rPr>
              <a:t> (Israel, Mongolia); by setting up </a:t>
            </a:r>
            <a:r>
              <a:rPr lang="en-GB" sz="1200" b="1" kern="1200" dirty="0">
                <a:solidFill>
                  <a:schemeClr val="tx1"/>
                </a:solidFill>
                <a:effectLst/>
                <a:latin typeface="+mn-lt"/>
                <a:ea typeface="+mn-ea"/>
                <a:cs typeface="+mn-cs"/>
              </a:rPr>
              <a:t>Green Building Councils</a:t>
            </a:r>
            <a:r>
              <a:rPr lang="en-GB" sz="1200" kern="1200" dirty="0">
                <a:solidFill>
                  <a:schemeClr val="tx1"/>
                </a:solidFill>
                <a:effectLst/>
                <a:latin typeface="+mn-lt"/>
                <a:ea typeface="+mn-ea"/>
                <a:cs typeface="+mn-cs"/>
              </a:rPr>
              <a:t> (Palestine); by </a:t>
            </a:r>
            <a:r>
              <a:rPr lang="en-GB" sz="1200" b="1" kern="1200" dirty="0">
                <a:solidFill>
                  <a:schemeClr val="tx1"/>
                </a:solidFill>
                <a:effectLst/>
                <a:latin typeface="+mn-lt"/>
                <a:ea typeface="+mn-ea"/>
                <a:cs typeface="+mn-cs"/>
              </a:rPr>
              <a:t>promoting green roofs and walls</a:t>
            </a:r>
            <a:r>
              <a:rPr lang="en-GB" sz="1200" kern="1200" dirty="0">
                <a:solidFill>
                  <a:schemeClr val="tx1"/>
                </a:solidFill>
                <a:effectLst/>
                <a:latin typeface="+mn-lt"/>
                <a:ea typeface="+mn-ea"/>
                <a:cs typeface="+mn-cs"/>
              </a:rPr>
              <a:t> (Egypt, Tunisia); by promoting </a:t>
            </a:r>
            <a:r>
              <a:rPr lang="en-GB" sz="1200" b="1" kern="1200" dirty="0">
                <a:solidFill>
                  <a:schemeClr val="tx1"/>
                </a:solidFill>
                <a:effectLst/>
                <a:latin typeface="+mn-lt"/>
                <a:ea typeface="+mn-ea"/>
                <a:cs typeface="+mn-cs"/>
              </a:rPr>
              <a:t>carbon accounting and the certification of building materials </a:t>
            </a:r>
            <a:r>
              <a:rPr lang="en-GB" sz="1200" kern="1200" dirty="0">
                <a:solidFill>
                  <a:schemeClr val="tx1"/>
                </a:solidFill>
                <a:effectLst/>
                <a:latin typeface="+mn-lt"/>
                <a:ea typeface="+mn-ea"/>
                <a:cs typeface="+mn-cs"/>
              </a:rPr>
              <a:t>(Malaysia).</a:t>
            </a:r>
            <a:endParaRPr lang="en-GB" dirty="0"/>
          </a:p>
        </p:txBody>
      </p:sp>
      <p:sp>
        <p:nvSpPr>
          <p:cNvPr id="4" name="Slide Number Placeholder 3"/>
          <p:cNvSpPr>
            <a:spLocks noGrp="1"/>
          </p:cNvSpPr>
          <p:nvPr>
            <p:ph type="sldNum" sz="quarter" idx="5"/>
          </p:nvPr>
        </p:nvSpPr>
        <p:spPr/>
        <p:txBody>
          <a:bodyPr/>
          <a:lstStyle/>
          <a:p>
            <a:fld id="{DE69452B-071B-420D-9D39-2C7658097E79}" type="slidenum">
              <a:rPr lang="en-GB" smtClean="0"/>
              <a:t>1</a:t>
            </a:fld>
            <a:endParaRPr lang="en-GB"/>
          </a:p>
        </p:txBody>
      </p:sp>
    </p:spTree>
    <p:extLst>
      <p:ext uri="{BB962C8B-B14F-4D97-AF65-F5344CB8AC3E}">
        <p14:creationId xmlns:p14="http://schemas.microsoft.com/office/powerpoint/2010/main" val="3377427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Promoting sustainable building and construction in development cooperation</a:t>
            </a:r>
            <a:r>
              <a:rPr lang="en-GB" sz="1200" kern="1200" dirty="0">
                <a:solidFill>
                  <a:schemeClr val="tx1"/>
                </a:solidFill>
                <a:effectLst/>
                <a:latin typeface="+mn-lt"/>
                <a:ea typeface="+mn-ea"/>
                <a:cs typeface="+mn-cs"/>
              </a:rPr>
              <a:t> targets various stages across the lifecycle of buildings, including design, use</a:t>
            </a:r>
            <a:r>
              <a:rPr lang="x-none" sz="1200" kern="1200" dirty="0">
                <a:solidFill>
                  <a:schemeClr val="tx1"/>
                </a:solidFill>
                <a:effectLst/>
                <a:latin typeface="+mn-lt"/>
                <a:ea typeface="+mn-ea"/>
                <a:cs typeface="+mn-cs"/>
              </a:rPr>
              <a:t>, refurbishment</a:t>
            </a:r>
            <a:r>
              <a:rPr lang="en-GB" sz="1200" kern="1200" dirty="0">
                <a:solidFill>
                  <a:schemeClr val="tx1"/>
                </a:solidFill>
                <a:effectLst/>
                <a:latin typeface="+mn-lt"/>
                <a:ea typeface="+mn-ea"/>
                <a:cs typeface="+mn-cs"/>
              </a:rPr>
              <a:t>, re-use, </a:t>
            </a:r>
            <a:r>
              <a:rPr lang="x-none" sz="1200" kern="1200" dirty="0">
                <a:solidFill>
                  <a:schemeClr val="tx1"/>
                </a:solidFill>
                <a:effectLst/>
                <a:latin typeface="+mn-lt"/>
                <a:ea typeface="+mn-ea"/>
                <a:cs typeface="+mn-cs"/>
              </a:rPr>
              <a:t>and </a:t>
            </a:r>
            <a:r>
              <a:rPr lang="en-GB" sz="1200" kern="1200" dirty="0">
                <a:solidFill>
                  <a:schemeClr val="tx1"/>
                </a:solidFill>
                <a:effectLst/>
                <a:latin typeface="+mn-lt"/>
                <a:ea typeface="+mn-ea"/>
                <a:cs typeface="+mn-cs"/>
              </a:rPr>
              <a:t>end-of-life material re</a:t>
            </a:r>
            <a:r>
              <a:rPr lang="x-none" sz="1200" kern="1200" dirty="0">
                <a:solidFill>
                  <a:schemeClr val="tx1"/>
                </a:solidFill>
                <a:effectLst/>
                <a:latin typeface="+mn-lt"/>
                <a:ea typeface="+mn-ea"/>
                <a:cs typeface="+mn-cs"/>
              </a:rPr>
              <a:t>cycling</a:t>
            </a:r>
            <a:r>
              <a:rPr lang="en-GB" sz="1200" kern="1200" dirty="0">
                <a:solidFill>
                  <a:schemeClr val="tx1"/>
                </a:solidFill>
                <a:effectLst/>
                <a:latin typeface="+mn-lt"/>
                <a:ea typeface="+mn-ea"/>
                <a:cs typeface="+mn-cs"/>
              </a:rPr>
              <a:t> and recovery. Relevant actions can focus on </a:t>
            </a:r>
            <a:r>
              <a:rPr lang="x-none" sz="1200" b="1" kern="1200" dirty="0">
                <a:solidFill>
                  <a:schemeClr val="tx1"/>
                </a:solidFill>
                <a:effectLst/>
                <a:latin typeface="+mn-lt"/>
                <a:ea typeface="+mn-ea"/>
                <a:cs typeface="+mn-cs"/>
              </a:rPr>
              <a:t>improved building design</a:t>
            </a:r>
            <a:r>
              <a:rPr lang="en-GB" sz="1200" kern="1200" dirty="0">
                <a:solidFill>
                  <a:schemeClr val="tx1"/>
                </a:solidFill>
                <a:effectLst/>
                <a:latin typeface="+mn-lt"/>
                <a:ea typeface="+mn-ea"/>
                <a:cs typeface="+mn-cs"/>
              </a:rPr>
              <a:t> by ensuring sustainable material</a:t>
            </a:r>
            <a:r>
              <a:rPr lang="x-none" sz="1200" kern="1200" dirty="0">
                <a:solidFill>
                  <a:schemeClr val="tx1"/>
                </a:solidFill>
                <a:effectLst/>
                <a:latin typeface="+mn-lt"/>
                <a:ea typeface="+mn-ea"/>
                <a:cs typeface="+mn-cs"/>
              </a:rPr>
              <a:t> choice</a:t>
            </a:r>
            <a:r>
              <a:rPr lang="en-IE" sz="1200" kern="1200" dirty="0">
                <a:solidFill>
                  <a:schemeClr val="tx1"/>
                </a:solidFill>
                <a:effectLst/>
                <a:latin typeface="+mn-lt"/>
                <a:ea typeface="+mn-ea"/>
                <a:cs typeface="+mn-cs"/>
              </a:rPr>
              <a:t>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energy and water efficiency</a:t>
            </a:r>
            <a:r>
              <a:rPr lang="en-GB" sz="1200" kern="1200" dirty="0">
                <a:solidFill>
                  <a:schemeClr val="tx1"/>
                </a:solidFill>
                <a:effectLst/>
                <a:latin typeface="+mn-lt"/>
                <a:ea typeface="+mn-ea"/>
                <a:cs typeface="+mn-cs"/>
              </a:rPr>
              <a:t>, as well as thermal and visual comfort during the building’s operation. Lighthouse projects can showcase passive buildings, exemplifying insulation and ventilation techniques alongside the elimination of indoor pollutants. Actions reducing the energy consumption and emissions attributed to the use of buildings may focus </a:t>
            </a:r>
            <a:r>
              <a:rPr lang="en-GB" sz="1200" b="1" kern="1200" dirty="0">
                <a:solidFill>
                  <a:schemeClr val="tx1"/>
                </a:solidFill>
                <a:effectLst/>
                <a:latin typeface="+mn-lt"/>
                <a:ea typeface="+mn-ea"/>
                <a:cs typeface="+mn-cs"/>
              </a:rPr>
              <a:t>on efficient heating, cooling and lighting systems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Efficiency schemes</a:t>
            </a:r>
            <a:r>
              <a:rPr lang="en-GB" sz="1200" kern="1200" dirty="0">
                <a:solidFill>
                  <a:schemeClr val="tx1"/>
                </a:solidFill>
                <a:effectLst/>
                <a:latin typeface="+mn-lt"/>
                <a:ea typeface="+mn-ea"/>
                <a:cs typeface="+mn-cs"/>
              </a:rPr>
              <a:t> in development cooperation can also address lifetime extension and waste reduction. Refurbishment, further to extending the lifetime of a building, can also be a cost-effective strategy for improving energy performance. The </a:t>
            </a:r>
            <a:r>
              <a:rPr lang="en-GB" sz="1200" b="1" kern="1200" dirty="0">
                <a:solidFill>
                  <a:schemeClr val="tx1"/>
                </a:solidFill>
                <a:effectLst/>
                <a:latin typeface="+mn-lt"/>
                <a:ea typeface="+mn-ea"/>
                <a:cs typeface="+mn-cs"/>
              </a:rPr>
              <a:t>implementation of Building Information Modelling</a:t>
            </a:r>
            <a:r>
              <a:rPr lang="en-GB" sz="1200" kern="1200" dirty="0">
                <a:solidFill>
                  <a:schemeClr val="tx1"/>
                </a:solidFill>
                <a:effectLst/>
                <a:latin typeface="+mn-lt"/>
                <a:ea typeface="+mn-ea"/>
                <a:cs typeface="+mn-cs"/>
              </a:rPr>
              <a:t> (BIM) enables construction professionals to quantify the embodied environmental impact and lifecycle cost performance of buildings. BIM also enables planning for the potential future </a:t>
            </a:r>
            <a:r>
              <a:rPr lang="en-GB" sz="1200" b="1" kern="1200" dirty="0">
                <a:solidFill>
                  <a:schemeClr val="tx1"/>
                </a:solidFill>
                <a:effectLst/>
                <a:latin typeface="+mn-lt"/>
                <a:ea typeface="+mn-ea"/>
                <a:cs typeface="+mn-cs"/>
              </a:rPr>
              <a:t>re-use and recycling of demolition materials</a:t>
            </a:r>
            <a:r>
              <a:rPr lang="en-GB" sz="1200" kern="1200" dirty="0">
                <a:solidFill>
                  <a:schemeClr val="tx1"/>
                </a:solidFill>
                <a:effectLst/>
                <a:latin typeface="+mn-lt"/>
                <a:ea typeface="+mn-ea"/>
                <a:cs typeface="+mn-cs"/>
              </a:rPr>
              <a:t>. Sustainable consumption in the form of high-performance, low-carbon buildings, can be promoted through the design and implementation of </a:t>
            </a:r>
            <a:r>
              <a:rPr lang="en-GB" sz="1200" b="1" kern="1200" dirty="0">
                <a:solidFill>
                  <a:schemeClr val="tx1"/>
                </a:solidFill>
                <a:effectLst/>
                <a:latin typeface="+mn-lt"/>
                <a:ea typeface="+mn-ea"/>
                <a:cs typeface="+mn-cs"/>
              </a:rPr>
              <a:t>complementary policies</a:t>
            </a:r>
            <a:r>
              <a:rPr lang="en-GB" sz="1200" kern="1200" dirty="0">
                <a:solidFill>
                  <a:schemeClr val="tx1"/>
                </a:solidFill>
                <a:effectLst/>
                <a:latin typeface="+mn-lt"/>
                <a:ea typeface="+mn-ea"/>
                <a:cs typeface="+mn-cs"/>
              </a:rPr>
              <a:t> and market incentives, including mandatory frameworks focusing on </a:t>
            </a:r>
            <a:r>
              <a:rPr lang="en-GB" sz="1200" b="1" kern="1200" dirty="0">
                <a:solidFill>
                  <a:schemeClr val="tx1"/>
                </a:solidFill>
                <a:effectLst/>
                <a:latin typeface="+mn-lt"/>
                <a:ea typeface="+mn-ea"/>
                <a:cs typeface="+mn-cs"/>
              </a:rPr>
              <a:t>building codes</a:t>
            </a:r>
            <a:r>
              <a:rPr lang="en-GB" sz="1200" kern="1200" dirty="0">
                <a:solidFill>
                  <a:schemeClr val="tx1"/>
                </a:solidFill>
                <a:effectLst/>
                <a:latin typeface="+mn-lt"/>
                <a:ea typeface="+mn-ea"/>
                <a:cs typeface="+mn-cs"/>
              </a:rPr>
              <a:t> and procurement rules. Moreover, </a:t>
            </a:r>
            <a:r>
              <a:rPr lang="en-GB" sz="1200" b="1" kern="1200" dirty="0">
                <a:solidFill>
                  <a:schemeClr val="tx1"/>
                </a:solidFill>
                <a:effectLst/>
                <a:latin typeface="+mn-lt"/>
                <a:ea typeface="+mn-ea"/>
                <a:cs typeface="+mn-cs"/>
              </a:rPr>
              <a:t>certification and labelling schemes for materials</a:t>
            </a:r>
            <a:r>
              <a:rPr lang="en-GB" sz="1200" kern="1200" dirty="0">
                <a:solidFill>
                  <a:schemeClr val="tx1"/>
                </a:solidFill>
                <a:effectLst/>
                <a:latin typeface="+mn-lt"/>
                <a:ea typeface="+mn-ea"/>
                <a:cs typeface="+mn-cs"/>
              </a:rPr>
              <a:t>, as well </a:t>
            </a:r>
            <a:r>
              <a:rPr lang="en-GB" sz="1200" b="1" kern="1200" dirty="0">
                <a:solidFill>
                  <a:schemeClr val="tx1"/>
                </a:solidFill>
                <a:effectLst/>
                <a:latin typeface="+mn-lt"/>
                <a:ea typeface="+mn-ea"/>
                <a:cs typeface="+mn-cs"/>
              </a:rPr>
              <a:t>rating systems for buildings</a:t>
            </a:r>
            <a:r>
              <a:rPr lang="en-GB" sz="1200" kern="1200" dirty="0">
                <a:solidFill>
                  <a:schemeClr val="tx1"/>
                </a:solidFill>
                <a:effectLst/>
                <a:latin typeface="+mn-lt"/>
                <a:ea typeface="+mn-ea"/>
                <a:cs typeface="+mn-cs"/>
              </a:rPr>
              <a:t>, can be a driver for both consumers and developers, drawing their attention to green buildings.</a:t>
            </a:r>
            <a:endParaRPr lang="en-GB" dirty="0"/>
          </a:p>
        </p:txBody>
      </p:sp>
      <p:sp>
        <p:nvSpPr>
          <p:cNvPr id="4" name="Slide Number Placeholder 3"/>
          <p:cNvSpPr>
            <a:spLocks noGrp="1"/>
          </p:cNvSpPr>
          <p:nvPr>
            <p:ph type="sldNum" sz="quarter" idx="5"/>
          </p:nvPr>
        </p:nvSpPr>
        <p:spPr/>
        <p:txBody>
          <a:bodyPr/>
          <a:lstStyle/>
          <a:p>
            <a:fld id="{DE69452B-071B-420D-9D39-2C7658097E79}" type="slidenum">
              <a:rPr lang="en-GB" smtClean="0"/>
              <a:t>2</a:t>
            </a:fld>
            <a:endParaRPr lang="en-GB"/>
          </a:p>
        </p:txBody>
      </p:sp>
    </p:spTree>
    <p:extLst>
      <p:ext uri="{BB962C8B-B14F-4D97-AF65-F5344CB8AC3E}">
        <p14:creationId xmlns:p14="http://schemas.microsoft.com/office/powerpoint/2010/main" val="2906514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da-DK" sz="1200" b="1" kern="1200" dirty="0">
                <a:solidFill>
                  <a:schemeClr val="tx1"/>
                </a:solidFill>
                <a:effectLst/>
                <a:latin typeface="+mn-lt"/>
                <a:ea typeface="+mn-ea"/>
                <a:cs typeface="+mn-cs"/>
              </a:rPr>
              <a:t>Benefits:</a:t>
            </a:r>
          </a:p>
          <a:p>
            <a:pPr marL="171450" indent="-171450">
              <a:buFontTx/>
              <a:buChar char="-"/>
            </a:pPr>
            <a:r>
              <a:rPr lang="da-DK" sz="1200" kern="1200" dirty="0">
                <a:solidFill>
                  <a:schemeClr val="tx1"/>
                </a:solidFill>
                <a:effectLst/>
                <a:latin typeface="+mn-lt"/>
                <a:ea typeface="+mn-ea"/>
                <a:cs typeface="+mn-cs"/>
              </a:rPr>
              <a:t>The new blocks </a:t>
            </a:r>
            <a:r>
              <a:rPr lang="da-DK" sz="1200" b="1" kern="1200" dirty="0">
                <a:solidFill>
                  <a:schemeClr val="tx1"/>
                </a:solidFill>
                <a:effectLst/>
                <a:latin typeface="+mn-lt"/>
                <a:ea typeface="+mn-ea"/>
                <a:cs typeface="+mn-cs"/>
              </a:rPr>
              <a:t>cut overall construction costs</a:t>
            </a:r>
            <a:r>
              <a:rPr lang="da-DK" sz="1200" kern="1200" dirty="0">
                <a:solidFill>
                  <a:schemeClr val="tx1"/>
                </a:solidFill>
                <a:effectLst/>
                <a:latin typeface="+mn-lt"/>
                <a:ea typeface="+mn-ea"/>
                <a:cs typeface="+mn-cs"/>
              </a:rPr>
              <a:t> by around 25 %. </a:t>
            </a:r>
          </a:p>
          <a:p>
            <a:pPr marL="171450" indent="-171450">
              <a:buFontTx/>
              <a:buChar char="-"/>
            </a:pPr>
            <a:r>
              <a:rPr lang="da-DK" sz="1200" kern="1200" dirty="0">
                <a:solidFill>
                  <a:schemeClr val="tx1"/>
                </a:solidFill>
                <a:effectLst/>
                <a:latin typeface="+mn-lt"/>
                <a:ea typeface="+mn-ea"/>
                <a:cs typeface="+mn-cs"/>
              </a:rPr>
              <a:t>The raw material and production are greener compared to traditional burned clay bricks</a:t>
            </a:r>
          </a:p>
          <a:p>
            <a:pPr marL="171450" indent="-171450">
              <a:buFontTx/>
              <a:buChar char="-"/>
            </a:pPr>
            <a:r>
              <a:rPr lang="da-DK" sz="1200" b="1" kern="1200" dirty="0">
                <a:solidFill>
                  <a:schemeClr val="tx1"/>
                </a:solidFill>
                <a:effectLst/>
                <a:latin typeface="+mn-lt"/>
                <a:ea typeface="+mn-ea"/>
                <a:cs typeface="+mn-cs"/>
              </a:rPr>
              <a:t>SusBuild</a:t>
            </a:r>
            <a:r>
              <a:rPr lang="da-DK" sz="1200" kern="1200" dirty="0">
                <a:solidFill>
                  <a:schemeClr val="tx1"/>
                </a:solidFill>
                <a:effectLst/>
                <a:latin typeface="+mn-lt"/>
                <a:ea typeface="+mn-ea"/>
                <a:cs typeface="+mn-cs"/>
              </a:rPr>
              <a:t> delivered an option to cut air pollution and energy use from traditional brick kilns – this is urgently needed by Bangladesh’s capital Dhaka and other urban hubs</a:t>
            </a:r>
            <a:endParaRPr lang="en-GB" sz="1200" kern="1200" dirty="0">
              <a:solidFill>
                <a:schemeClr val="tx1"/>
              </a:solidFill>
              <a:effectLst/>
              <a:latin typeface="+mn-lt"/>
              <a:ea typeface="+mn-ea"/>
              <a:cs typeface="+mn-cs"/>
            </a:endParaRPr>
          </a:p>
          <a:p>
            <a:r>
              <a:rPr lang="da-DK"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da-DK" sz="1200" b="1" kern="1200" dirty="0">
                <a:solidFill>
                  <a:schemeClr val="tx1"/>
                </a:solidFill>
                <a:effectLst/>
                <a:latin typeface="+mn-lt"/>
                <a:ea typeface="+mn-ea"/>
                <a:cs typeface="+mn-cs"/>
              </a:rPr>
              <a:t>HOW: </a:t>
            </a:r>
          </a:p>
          <a:p>
            <a:pPr marL="171450" indent="-171450">
              <a:buFontTx/>
              <a:buChar char="-"/>
            </a:pPr>
            <a:r>
              <a:rPr lang="da-DK" sz="1200" kern="1200" dirty="0">
                <a:solidFill>
                  <a:schemeClr val="tx1"/>
                </a:solidFill>
                <a:effectLst/>
                <a:latin typeface="+mn-lt"/>
                <a:ea typeface="+mn-ea"/>
                <a:cs typeface="+mn-cs"/>
              </a:rPr>
              <a:t>Promoting technological innovation: new bricks are made of dredged river sand, stone dust and a small percentage of cement, rather than agricultural top soil, and do not need coal or wood to dry. </a:t>
            </a:r>
          </a:p>
          <a:p>
            <a:pPr marL="171450" indent="-171450">
              <a:buFontTx/>
              <a:buChar char="-"/>
            </a:pPr>
            <a:r>
              <a:rPr lang="da-DK" sz="1200" kern="1200" dirty="0">
                <a:solidFill>
                  <a:schemeClr val="tx1"/>
                </a:solidFill>
                <a:effectLst/>
                <a:latin typeface="+mn-lt"/>
                <a:ea typeface="+mn-ea"/>
                <a:cs typeface="+mn-cs"/>
              </a:rPr>
              <a:t>Transforming the market in the construction sector by offering a more environment-friendly, affordable and marketable building material. </a:t>
            </a:r>
          </a:p>
          <a:p>
            <a:pPr marL="171450" indent="-171450">
              <a:buFontTx/>
              <a:buChar char="-"/>
            </a:pPr>
            <a:r>
              <a:rPr lang="da-DK" sz="1200" kern="1200" dirty="0">
                <a:solidFill>
                  <a:schemeClr val="tx1"/>
                </a:solidFill>
                <a:effectLst/>
                <a:latin typeface="+mn-lt"/>
                <a:ea typeface="+mn-ea"/>
                <a:cs typeface="+mn-cs"/>
              </a:rPr>
              <a:t>Developing business models to ensure the upscaling of green brick production (targeting manufacturers). </a:t>
            </a:r>
          </a:p>
          <a:p>
            <a:pPr marL="171450" indent="-171450">
              <a:buFontTx/>
              <a:buChar char="-"/>
            </a:pPr>
            <a:r>
              <a:rPr lang="da-DK" sz="1200" kern="1200" dirty="0">
                <a:solidFill>
                  <a:schemeClr val="tx1"/>
                </a:solidFill>
                <a:effectLst/>
                <a:latin typeface="+mn-lt"/>
                <a:ea typeface="+mn-ea"/>
                <a:cs typeface="+mn-cs"/>
              </a:rPr>
              <a:t>Linking businesses to financial institutions to avail of initial business support (as/when needed). </a:t>
            </a:r>
          </a:p>
          <a:p>
            <a:pPr marL="171450" indent="-171450">
              <a:buFontTx/>
              <a:buChar char="-"/>
            </a:pPr>
            <a:r>
              <a:rPr lang="da-DK" sz="1200" kern="1200" dirty="0">
                <a:solidFill>
                  <a:schemeClr val="tx1"/>
                </a:solidFill>
                <a:effectLst/>
                <a:latin typeface="+mn-lt"/>
                <a:ea typeface="+mn-ea"/>
                <a:cs typeface="+mn-cs"/>
              </a:rPr>
              <a:t>Stimulating demand for alternative bricks, by engaging with potential house builders, real estate developers and individual homeowners. </a:t>
            </a:r>
          </a:p>
          <a:p>
            <a:pPr marL="171450" indent="-171450">
              <a:buFontTx/>
              <a:buChar char="-"/>
            </a:pPr>
            <a:r>
              <a:rPr lang="da-DK" sz="1200" kern="1200" dirty="0">
                <a:solidFill>
                  <a:schemeClr val="tx1"/>
                </a:solidFill>
                <a:effectLst/>
                <a:latin typeface="+mn-lt"/>
                <a:ea typeface="+mn-ea"/>
                <a:cs typeface="+mn-cs"/>
              </a:rPr>
              <a:t>Acknowledging the acceptability of the new bricks as a pre-condition for market penetration: targeting a wide range of stakeholders, including masons, sub-contractors, civil engineers, architects, urban planners and policymakers + raising  awareness of judicial experts and policymakers, explaining existing policy gaps in both the building code and the brick manufacturing act: The </a:t>
            </a:r>
            <a:r>
              <a:rPr lang="da-DK" sz="1200" b="1" kern="1200" dirty="0">
                <a:solidFill>
                  <a:schemeClr val="tx1"/>
                </a:solidFill>
                <a:effectLst/>
                <a:latin typeface="+mn-lt"/>
                <a:ea typeface="+mn-ea"/>
                <a:cs typeface="+mn-cs"/>
              </a:rPr>
              <a:t>SWITCH-Asia</a:t>
            </a:r>
            <a:r>
              <a:rPr lang="da-DK" sz="1200" kern="1200" dirty="0">
                <a:solidFill>
                  <a:schemeClr val="tx1"/>
                </a:solidFill>
                <a:effectLst/>
                <a:latin typeface="+mn-lt"/>
                <a:ea typeface="+mn-ea"/>
                <a:cs typeface="+mn-cs"/>
              </a:rPr>
              <a:t> </a:t>
            </a:r>
            <a:r>
              <a:rPr lang="da-DK" sz="1200" b="1" kern="1200" dirty="0">
                <a:solidFill>
                  <a:schemeClr val="tx1"/>
                </a:solidFill>
                <a:effectLst/>
                <a:latin typeface="+mn-lt"/>
                <a:ea typeface="+mn-ea"/>
                <a:cs typeface="+mn-cs"/>
              </a:rPr>
              <a:t>SusBuild</a:t>
            </a:r>
            <a:r>
              <a:rPr lang="da-DK" sz="1200" kern="1200" dirty="0">
                <a:solidFill>
                  <a:schemeClr val="tx1"/>
                </a:solidFill>
                <a:effectLst/>
                <a:latin typeface="+mn-lt"/>
                <a:ea typeface="+mn-ea"/>
                <a:cs typeface="+mn-cs"/>
              </a:rPr>
              <a:t> project has suceeded in including provisions for alternative bricks in the 2019 Brick Manufacturing and Brick Kiln Establishment (Control) (Amendment) Bill, aiming at increasing the production and use of alternative bricks.</a:t>
            </a: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E69452B-071B-420D-9D39-2C7658097E7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0170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err="1"/>
              <a:t>SusBuild</a:t>
            </a:r>
            <a:r>
              <a:rPr lang="en-GB" dirty="0"/>
              <a:t> Western China - Indicative activities: </a:t>
            </a:r>
            <a:endParaRPr lang="en-GB" sz="1200" b="0" i="0" u="none" strike="noStrike" kern="1200" baseline="0" dirty="0">
              <a:solidFill>
                <a:schemeClr val="tx1"/>
              </a:solidFill>
              <a:latin typeface="+mn-lt"/>
              <a:ea typeface="+mn-ea"/>
              <a:cs typeface="+mn-cs"/>
            </a:endParaRPr>
          </a:p>
          <a:p>
            <a:pPr marL="171450" indent="-171450">
              <a:buFontTx/>
              <a:buChar char="-"/>
            </a:pPr>
            <a:r>
              <a:rPr lang="en-GB" sz="1200" b="1" i="0" u="none" strike="noStrike" kern="1200" baseline="0" dirty="0">
                <a:solidFill>
                  <a:schemeClr val="tx1"/>
                </a:solidFill>
                <a:latin typeface="+mn-lt"/>
                <a:ea typeface="+mn-ea"/>
                <a:cs typeface="+mn-cs"/>
              </a:rPr>
              <a:t>Trainings </a:t>
            </a:r>
            <a:r>
              <a:rPr lang="en-GB" sz="1200" b="0" i="0" u="none" strike="noStrike" kern="1200" baseline="0" dirty="0">
                <a:solidFill>
                  <a:schemeClr val="tx1"/>
                </a:solidFill>
                <a:latin typeface="+mn-lt"/>
                <a:ea typeface="+mn-ea"/>
                <a:cs typeface="+mn-cs"/>
              </a:rPr>
              <a:t>on ESCOs and Construction SMEs</a:t>
            </a:r>
          </a:p>
          <a:p>
            <a:pPr marL="171450" indent="-171450">
              <a:buFontTx/>
              <a:buChar char="-"/>
            </a:pPr>
            <a:r>
              <a:rPr lang="en-GB" sz="1200" b="0" i="0" u="none" strike="noStrike" kern="1200" baseline="0" dirty="0">
                <a:solidFill>
                  <a:schemeClr val="tx1"/>
                </a:solidFill>
                <a:latin typeface="+mn-lt"/>
                <a:ea typeface="+mn-ea"/>
                <a:cs typeface="+mn-cs"/>
              </a:rPr>
              <a:t>(co-initiating of the) </a:t>
            </a:r>
            <a:r>
              <a:rPr lang="en-GB" sz="1200" b="1" i="0" u="none" strike="noStrike" kern="1200" baseline="0" dirty="0">
                <a:solidFill>
                  <a:schemeClr val="tx1"/>
                </a:solidFill>
                <a:latin typeface="+mn-lt"/>
                <a:ea typeface="+mn-ea"/>
                <a:cs typeface="+mn-cs"/>
              </a:rPr>
              <a:t>EU-China SME Dialogue </a:t>
            </a:r>
            <a:r>
              <a:rPr lang="en-GB" sz="1200" b="0" i="0" u="none" strike="noStrike" kern="1200" baseline="0" dirty="0">
                <a:solidFill>
                  <a:schemeClr val="tx1"/>
                </a:solidFill>
                <a:latin typeface="+mn-lt"/>
                <a:ea typeface="+mn-ea"/>
                <a:cs typeface="+mn-cs"/>
              </a:rPr>
              <a:t>on Building Energy Efficiency Technologies</a:t>
            </a:r>
          </a:p>
          <a:p>
            <a:pPr marL="171450" indent="-171450">
              <a:buFontTx/>
              <a:buChar char="-"/>
            </a:pPr>
            <a:r>
              <a:rPr lang="en-GB" sz="1200" b="0" i="0" u="none" strike="noStrike" kern="1200" baseline="0" dirty="0">
                <a:solidFill>
                  <a:schemeClr val="tx1"/>
                </a:solidFill>
                <a:latin typeface="+mn-lt"/>
                <a:ea typeface="+mn-ea"/>
                <a:cs typeface="+mn-cs"/>
              </a:rPr>
              <a:t>Establishment of </a:t>
            </a:r>
            <a:r>
              <a:rPr lang="en-GB" sz="1200" b="1" i="0" u="none" strike="noStrike" kern="1200" baseline="0" dirty="0">
                <a:solidFill>
                  <a:schemeClr val="tx1"/>
                </a:solidFill>
                <a:latin typeface="+mn-lt"/>
                <a:ea typeface="+mn-ea"/>
                <a:cs typeface="+mn-cs"/>
              </a:rPr>
              <a:t>Western China Sustainable Building Alliance</a:t>
            </a:r>
            <a:endParaRPr lang="en-GB" sz="1200" b="0" i="0" u="none" strike="noStrike" kern="1200" baseline="0" dirty="0">
              <a:solidFill>
                <a:schemeClr val="tx1"/>
              </a:solidFill>
              <a:latin typeface="+mn-lt"/>
              <a:ea typeface="+mn-ea"/>
              <a:cs typeface="+mn-cs"/>
            </a:endParaRPr>
          </a:p>
          <a:p>
            <a:pPr marL="171450" indent="-171450">
              <a:buFontTx/>
              <a:buChar char="-"/>
            </a:pPr>
            <a:r>
              <a:rPr lang="en-GB" sz="1200" b="0" i="0" u="none" strike="noStrike" kern="1200" baseline="0" dirty="0">
                <a:solidFill>
                  <a:schemeClr val="tx1"/>
                </a:solidFill>
                <a:latin typeface="+mn-lt"/>
                <a:ea typeface="+mn-ea"/>
                <a:cs typeface="+mn-cs"/>
              </a:rPr>
              <a:t>Organisation of a series of </a:t>
            </a:r>
            <a:r>
              <a:rPr lang="en-GB" sz="1200" b="1" i="0" u="none" strike="noStrike" kern="1200" baseline="0" dirty="0">
                <a:solidFill>
                  <a:schemeClr val="tx1"/>
                </a:solidFill>
                <a:latin typeface="+mn-lt"/>
                <a:ea typeface="+mn-ea"/>
                <a:cs typeface="+mn-cs"/>
              </a:rPr>
              <a:t>match-making between SMEs and banks</a:t>
            </a:r>
            <a:endParaRPr lang="en-GB" sz="1200" b="0" i="0" u="none" strike="noStrike" kern="1200" baseline="0" dirty="0">
              <a:solidFill>
                <a:schemeClr val="tx1"/>
              </a:solidFill>
              <a:latin typeface="+mn-lt"/>
              <a:ea typeface="+mn-ea"/>
              <a:cs typeface="+mn-cs"/>
            </a:endParaRPr>
          </a:p>
          <a:p>
            <a:pPr marL="171450" indent="-171450">
              <a:buFontTx/>
              <a:buChar char="-"/>
            </a:pPr>
            <a:r>
              <a:rPr lang="en-GB" sz="1200" b="0" i="0" u="none" strike="noStrike" kern="1200" baseline="0" dirty="0">
                <a:solidFill>
                  <a:schemeClr val="tx1"/>
                </a:solidFill>
                <a:latin typeface="+mn-lt"/>
                <a:ea typeface="+mn-ea"/>
                <a:cs typeface="+mn-cs"/>
              </a:rPr>
              <a:t>Elaboration of </a:t>
            </a:r>
            <a:r>
              <a:rPr lang="en-GB" sz="1200" b="1" i="0" u="none" strike="noStrike" kern="1200" baseline="0" dirty="0">
                <a:solidFill>
                  <a:schemeClr val="tx1"/>
                </a:solidFill>
                <a:latin typeface="+mn-lt"/>
                <a:ea typeface="+mn-ea"/>
                <a:cs typeface="+mn-cs"/>
              </a:rPr>
              <a:t>a handbook of building energy management </a:t>
            </a:r>
          </a:p>
          <a:p>
            <a:pPr marL="171450" indent="-171450">
              <a:buFontTx/>
              <a:buChar char="-"/>
            </a:pPr>
            <a:r>
              <a:rPr lang="en-GB" sz="1200" b="0" i="0" u="none" strike="noStrike" kern="1200" baseline="0" dirty="0">
                <a:solidFill>
                  <a:schemeClr val="tx1"/>
                </a:solidFill>
                <a:latin typeface="+mn-lt"/>
                <a:ea typeface="+mn-ea"/>
                <a:cs typeface="+mn-cs"/>
              </a:rPr>
              <a:t>Collection of </a:t>
            </a:r>
            <a:r>
              <a:rPr lang="en-GB" sz="1200" b="1" i="0" u="none" strike="noStrike" kern="1200" baseline="0" dirty="0">
                <a:solidFill>
                  <a:schemeClr val="tx1"/>
                </a:solidFill>
                <a:latin typeface="+mn-lt"/>
                <a:ea typeface="+mn-ea"/>
                <a:cs typeface="+mn-cs"/>
              </a:rPr>
              <a:t>good practices of ESCO financing </a:t>
            </a:r>
            <a:r>
              <a:rPr lang="en-GB" sz="1200" b="0" i="0" u="none" strike="noStrike" kern="1200" baseline="0" dirty="0">
                <a:solidFill>
                  <a:schemeClr val="tx1"/>
                </a:solidFill>
                <a:latin typeface="+mn-lt"/>
                <a:ea typeface="+mn-ea"/>
                <a:cs typeface="+mn-cs"/>
              </a:rPr>
              <a:t>in Europe</a:t>
            </a:r>
          </a:p>
          <a:p>
            <a:pPr marL="171450" indent="-171450">
              <a:buFontTx/>
              <a:buChar char="-"/>
            </a:pPr>
            <a:r>
              <a:rPr lang="en-GB" sz="1200" b="1" i="0" u="none" strike="noStrike" kern="1200" baseline="0" dirty="0">
                <a:solidFill>
                  <a:schemeClr val="tx1"/>
                </a:solidFill>
                <a:latin typeface="+mn-lt"/>
                <a:ea typeface="+mn-ea"/>
                <a:cs typeface="+mn-cs"/>
              </a:rPr>
              <a:t>Sharing of results</a:t>
            </a:r>
            <a:r>
              <a:rPr lang="en-GB" sz="1200" b="0" i="0" u="none" strike="noStrike" kern="1200" baseline="0" dirty="0">
                <a:solidFill>
                  <a:schemeClr val="tx1"/>
                </a:solidFill>
                <a:latin typeface="+mn-lt"/>
                <a:ea typeface="+mn-ea"/>
                <a:cs typeface="+mn-cs"/>
              </a:rPr>
              <a:t> (in conferences and other events)</a:t>
            </a:r>
          </a:p>
          <a:p>
            <a:pPr marL="171450" indent="-171450">
              <a:buFontTx/>
              <a:buChar char="-"/>
            </a:pPr>
            <a:r>
              <a:rPr lang="en-GB" sz="1200" b="0" i="0" u="none" strike="noStrike" kern="1200" baseline="0" dirty="0">
                <a:solidFill>
                  <a:schemeClr val="tx1"/>
                </a:solidFill>
                <a:latin typeface="+mn-lt"/>
                <a:ea typeface="+mn-ea"/>
                <a:cs typeface="+mn-cs"/>
              </a:rPr>
              <a:t>Organisation of </a:t>
            </a:r>
            <a:r>
              <a:rPr lang="en-GB" sz="1200" b="1" i="0" u="none" strike="noStrike" kern="1200" baseline="0" dirty="0">
                <a:solidFill>
                  <a:schemeClr val="tx1"/>
                </a:solidFill>
                <a:latin typeface="+mn-lt"/>
                <a:ea typeface="+mn-ea"/>
                <a:cs typeface="+mn-cs"/>
              </a:rPr>
              <a:t>good practice tours to Europe</a:t>
            </a:r>
            <a:endParaRPr lang="en-GB" dirty="0"/>
          </a:p>
        </p:txBody>
      </p:sp>
      <p:sp>
        <p:nvSpPr>
          <p:cNvPr id="4" name="Slide Number Placeholder 3"/>
          <p:cNvSpPr>
            <a:spLocks noGrp="1"/>
          </p:cNvSpPr>
          <p:nvPr>
            <p:ph type="sldNum" sz="quarter" idx="5"/>
          </p:nvPr>
        </p:nvSpPr>
        <p:spPr/>
        <p:txBody>
          <a:bodyPr/>
          <a:lstStyle/>
          <a:p>
            <a:fld id="{DE69452B-071B-420D-9D39-2C7658097E79}" type="slidenum">
              <a:rPr lang="en-GB" smtClean="0"/>
              <a:t>4</a:t>
            </a:fld>
            <a:endParaRPr lang="en-GB"/>
          </a:p>
        </p:txBody>
      </p:sp>
    </p:spTree>
    <p:extLst>
      <p:ext uri="{BB962C8B-B14F-4D97-AF65-F5344CB8AC3E}">
        <p14:creationId xmlns:p14="http://schemas.microsoft.com/office/powerpoint/2010/main" val="1021655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597821"/>
            <a:ext cx="7772400" cy="1102519"/>
          </a:xfrm>
        </p:spPr>
        <p:txBody>
          <a:bodyPr/>
          <a:lstStyle/>
          <a:p>
            <a:r>
              <a:rPr lang="nl-BE"/>
              <a:t>Cliquez et modifiez le titre</a:t>
            </a:r>
            <a:endParaRPr lang="fr-FR"/>
          </a:p>
        </p:txBody>
      </p:sp>
      <p:sp>
        <p:nvSpPr>
          <p:cNvPr id="3" name="Sous-titr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nl-BE"/>
              <a:t>Cliquez pour modifier le style des sous-titres du masque</a:t>
            </a:r>
            <a:endParaRPr lang="fr-FR"/>
          </a:p>
        </p:txBody>
      </p:sp>
      <p:sp>
        <p:nvSpPr>
          <p:cNvPr id="4" name="Espace réservé de la date 3"/>
          <p:cNvSpPr>
            <a:spLocks noGrp="1"/>
          </p:cNvSpPr>
          <p:nvPr>
            <p:ph type="dt" sz="half" idx="10"/>
          </p:nvPr>
        </p:nvSpPr>
        <p:spPr/>
        <p:txBody>
          <a:bodyPr/>
          <a:lstStyle/>
          <a:p>
            <a:fld id="{B2ABBF57-84C0-B640-8F61-57C31BE3677B}" type="datetimeFigureOut">
              <a:rPr lang="fr-FR" smtClean="0"/>
              <a:t>25/11/2019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3002711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10"/>
          </p:nvPr>
        </p:nvSpPr>
        <p:spPr/>
        <p:txBody>
          <a:bodyPr/>
          <a:lstStyle/>
          <a:p>
            <a:fld id="{B2ABBF57-84C0-B640-8F61-57C31BE3677B}" type="datetimeFigureOut">
              <a:rPr lang="fr-FR" smtClean="0"/>
              <a:t>25/11/2019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1293830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154781"/>
            <a:ext cx="2057400" cy="3290888"/>
          </a:xfrm>
        </p:spPr>
        <p:txBody>
          <a:bodyPr vert="eaVert"/>
          <a:lstStyle/>
          <a:p>
            <a:r>
              <a:rPr lang="nl-BE"/>
              <a:t>Cliquez et modifiez le titre</a:t>
            </a:r>
            <a:endParaRPr lang="fr-FR"/>
          </a:p>
        </p:txBody>
      </p:sp>
      <p:sp>
        <p:nvSpPr>
          <p:cNvPr id="3" name="Espace réservé du texte vertical 2"/>
          <p:cNvSpPr>
            <a:spLocks noGrp="1"/>
          </p:cNvSpPr>
          <p:nvPr>
            <p:ph type="body" orient="vert" idx="1"/>
          </p:nvPr>
        </p:nvSpPr>
        <p:spPr>
          <a:xfrm>
            <a:off x="457200" y="154781"/>
            <a:ext cx="6019800" cy="3290888"/>
          </a:xfrm>
        </p:spPr>
        <p:txBody>
          <a:bodyPr vert="eaVert"/>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10"/>
          </p:nvPr>
        </p:nvSpPr>
        <p:spPr/>
        <p:txBody>
          <a:bodyPr/>
          <a:lstStyle/>
          <a:p>
            <a:fld id="{B2ABBF57-84C0-B640-8F61-57C31BE3677B}" type="datetimeFigureOut">
              <a:rPr lang="fr-FR" smtClean="0"/>
              <a:t>25/11/2019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280272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u contenu 2"/>
          <p:cNvSpPr>
            <a:spLocks noGrp="1"/>
          </p:cNvSpPr>
          <p:nvPr>
            <p:ph idx="1"/>
          </p:nvPr>
        </p:nvSpPr>
        <p:spPr/>
        <p:txBody>
          <a:body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10"/>
          </p:nvPr>
        </p:nvSpPr>
        <p:spPr/>
        <p:txBody>
          <a:bodyPr/>
          <a:lstStyle/>
          <a:p>
            <a:fld id="{B2ABBF57-84C0-B640-8F61-57C31BE3677B}" type="datetimeFigureOut">
              <a:rPr lang="fr-FR" smtClean="0"/>
              <a:t>25/11/2019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2446924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305176"/>
            <a:ext cx="7772400" cy="1021556"/>
          </a:xfrm>
        </p:spPr>
        <p:txBody>
          <a:bodyPr anchor="t"/>
          <a:lstStyle>
            <a:lvl1pPr algn="l">
              <a:defRPr sz="4000" b="1" cap="all"/>
            </a:lvl1pPr>
          </a:lstStyle>
          <a:p>
            <a:r>
              <a:rPr lang="nl-BE"/>
              <a:t>Cliquez et modifiez le titre</a:t>
            </a:r>
            <a:endParaRPr lang="fr-FR"/>
          </a:p>
        </p:txBody>
      </p:sp>
      <p:sp>
        <p:nvSpPr>
          <p:cNvPr id="3" name="Espace réservé du texte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nl-BE"/>
              <a:t>Cliquez pour modifier les styles du texte du masque</a:t>
            </a:r>
          </a:p>
        </p:txBody>
      </p:sp>
      <p:sp>
        <p:nvSpPr>
          <p:cNvPr id="4" name="Espace réservé de la date 3"/>
          <p:cNvSpPr>
            <a:spLocks noGrp="1"/>
          </p:cNvSpPr>
          <p:nvPr>
            <p:ph type="dt" sz="half" idx="10"/>
          </p:nvPr>
        </p:nvSpPr>
        <p:spPr/>
        <p:txBody>
          <a:bodyPr/>
          <a:lstStyle/>
          <a:p>
            <a:fld id="{B2ABBF57-84C0-B640-8F61-57C31BE3677B}" type="datetimeFigureOut">
              <a:rPr lang="fr-FR" smtClean="0"/>
              <a:t>25/11/2019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4154807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u contenu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u contenu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5" name="Espace réservé de la date 4"/>
          <p:cNvSpPr>
            <a:spLocks noGrp="1"/>
          </p:cNvSpPr>
          <p:nvPr>
            <p:ph type="dt" sz="half" idx="10"/>
          </p:nvPr>
        </p:nvSpPr>
        <p:spPr/>
        <p:txBody>
          <a:bodyPr/>
          <a:lstStyle/>
          <a:p>
            <a:fld id="{B2ABBF57-84C0-B640-8F61-57C31BE3677B}" type="datetimeFigureOut">
              <a:rPr lang="fr-FR" smtClean="0"/>
              <a:t>25/11/2019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319580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05979"/>
            <a:ext cx="8229600" cy="857250"/>
          </a:xfrm>
        </p:spPr>
        <p:txBody>
          <a:bodyPr/>
          <a:lstStyle>
            <a:lvl1pPr>
              <a:defRPr/>
            </a:lvl1pPr>
          </a:lstStyle>
          <a:p>
            <a:r>
              <a:rPr lang="nl-BE"/>
              <a:t>Cliquez et modifiez le titre</a:t>
            </a:r>
            <a:endParaRPr lang="fr-FR"/>
          </a:p>
        </p:txBody>
      </p:sp>
      <p:sp>
        <p:nvSpPr>
          <p:cNvPr id="3" name="Espace réservé du texte 2"/>
          <p:cNvSpPr>
            <a:spLocks noGrp="1"/>
          </p:cNvSpPr>
          <p:nvPr>
            <p:ph type="body" idx="1"/>
          </p:nvPr>
        </p:nvSpPr>
        <p:spPr>
          <a:xfrm>
            <a:off x="457201" y="1151335"/>
            <a:ext cx="4040188" cy="47982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nl-BE"/>
              <a:t>Cliquez pour modifier les styles du texte du masque</a:t>
            </a:r>
          </a:p>
        </p:txBody>
      </p:sp>
      <p:sp>
        <p:nvSpPr>
          <p:cNvPr id="4" name="Espace réservé du contenu 3"/>
          <p:cNvSpPr>
            <a:spLocks noGrp="1"/>
          </p:cNvSpPr>
          <p:nvPr>
            <p:ph sz="half" idx="2"/>
          </p:nvPr>
        </p:nvSpPr>
        <p:spPr>
          <a:xfrm>
            <a:off x="457201"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5" name="Espace réservé du texte 4"/>
          <p:cNvSpPr>
            <a:spLocks noGrp="1"/>
          </p:cNvSpPr>
          <p:nvPr>
            <p:ph type="body" sz="quarter" idx="3"/>
          </p:nvPr>
        </p:nvSpPr>
        <p:spPr>
          <a:xfrm>
            <a:off x="4645027" y="1151335"/>
            <a:ext cx="4041775" cy="47982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nl-BE"/>
              <a:t>Cliquez pour modifier les styles du texte du masque</a:t>
            </a:r>
          </a:p>
        </p:txBody>
      </p:sp>
      <p:sp>
        <p:nvSpPr>
          <p:cNvPr id="6" name="Espace réservé du contenu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7" name="Espace réservé de la date 6"/>
          <p:cNvSpPr>
            <a:spLocks noGrp="1"/>
          </p:cNvSpPr>
          <p:nvPr>
            <p:ph type="dt" sz="half" idx="10"/>
          </p:nvPr>
        </p:nvSpPr>
        <p:spPr/>
        <p:txBody>
          <a:bodyPr/>
          <a:lstStyle/>
          <a:p>
            <a:fld id="{B2ABBF57-84C0-B640-8F61-57C31BE3677B}" type="datetimeFigureOut">
              <a:rPr lang="fr-FR" smtClean="0"/>
              <a:t>25/11/2019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1999517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e la date 2"/>
          <p:cNvSpPr>
            <a:spLocks noGrp="1"/>
          </p:cNvSpPr>
          <p:nvPr>
            <p:ph type="dt" sz="half" idx="10"/>
          </p:nvPr>
        </p:nvSpPr>
        <p:spPr/>
        <p:txBody>
          <a:bodyPr/>
          <a:lstStyle/>
          <a:p>
            <a:fld id="{B2ABBF57-84C0-B640-8F61-57C31BE3677B}" type="datetimeFigureOut">
              <a:rPr lang="fr-FR" smtClean="0"/>
              <a:t>25/11/2019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1574941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2ABBF57-84C0-B640-8F61-57C31BE3677B}" type="datetimeFigureOut">
              <a:rPr lang="fr-FR" smtClean="0"/>
              <a:t>25/11/2019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302928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04787"/>
            <a:ext cx="3008313" cy="871538"/>
          </a:xfrm>
        </p:spPr>
        <p:txBody>
          <a:bodyPr anchor="b"/>
          <a:lstStyle>
            <a:lvl1pPr algn="l">
              <a:defRPr sz="2000" b="1"/>
            </a:lvl1pPr>
          </a:lstStyle>
          <a:p>
            <a:r>
              <a:rPr lang="nl-BE"/>
              <a:t>Cliquez et modifiez le titre</a:t>
            </a:r>
            <a:endParaRPr lang="fr-FR"/>
          </a:p>
        </p:txBody>
      </p:sp>
      <p:sp>
        <p:nvSpPr>
          <p:cNvPr id="3" name="Espace réservé du contenu 2"/>
          <p:cNvSpPr>
            <a:spLocks noGrp="1"/>
          </p:cNvSpPr>
          <p:nvPr>
            <p:ph idx="1"/>
          </p:nvPr>
        </p:nvSpPr>
        <p:spPr>
          <a:xfrm>
            <a:off x="3575050" y="204790"/>
            <a:ext cx="5111751"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u texte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nl-BE"/>
              <a:t>Cliquez pour modifier les styles du texte du masque</a:t>
            </a:r>
          </a:p>
        </p:txBody>
      </p:sp>
      <p:sp>
        <p:nvSpPr>
          <p:cNvPr id="5" name="Espace réservé de la date 4"/>
          <p:cNvSpPr>
            <a:spLocks noGrp="1"/>
          </p:cNvSpPr>
          <p:nvPr>
            <p:ph type="dt" sz="half" idx="10"/>
          </p:nvPr>
        </p:nvSpPr>
        <p:spPr/>
        <p:txBody>
          <a:bodyPr/>
          <a:lstStyle/>
          <a:p>
            <a:fld id="{B2ABBF57-84C0-B640-8F61-57C31BE3677B}" type="datetimeFigureOut">
              <a:rPr lang="fr-FR" smtClean="0"/>
              <a:t>25/11/2019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2287967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3600450"/>
            <a:ext cx="5486400" cy="425054"/>
          </a:xfrm>
        </p:spPr>
        <p:txBody>
          <a:bodyPr anchor="b"/>
          <a:lstStyle>
            <a:lvl1pPr algn="l">
              <a:defRPr sz="2000" b="1"/>
            </a:lvl1pPr>
          </a:lstStyle>
          <a:p>
            <a:r>
              <a:rPr lang="nl-BE"/>
              <a:t>Cliquez et modifiez le titre</a:t>
            </a:r>
            <a:endParaRPr lang="fr-FR"/>
          </a:p>
        </p:txBody>
      </p:sp>
      <p:sp>
        <p:nvSpPr>
          <p:cNvPr id="3" name="Espace réservé pour une image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fr-FR"/>
          </a:p>
        </p:txBody>
      </p:sp>
      <p:sp>
        <p:nvSpPr>
          <p:cNvPr id="4" name="Espace réservé du texte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nl-BE"/>
              <a:t>Cliquez pour modifier les styles du texte du masque</a:t>
            </a:r>
          </a:p>
        </p:txBody>
      </p:sp>
      <p:sp>
        <p:nvSpPr>
          <p:cNvPr id="5" name="Espace réservé de la date 4"/>
          <p:cNvSpPr>
            <a:spLocks noGrp="1"/>
          </p:cNvSpPr>
          <p:nvPr>
            <p:ph type="dt" sz="half" idx="10"/>
          </p:nvPr>
        </p:nvSpPr>
        <p:spPr/>
        <p:txBody>
          <a:bodyPr/>
          <a:lstStyle/>
          <a:p>
            <a:fld id="{B2ABBF57-84C0-B640-8F61-57C31BE3677B}" type="datetimeFigureOut">
              <a:rPr lang="fr-FR" smtClean="0"/>
              <a:t>25/11/2019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71E9667-8E19-5344-8E6F-FABA6F3C9196}" type="slidenum">
              <a:rPr lang="fr-FR" smtClean="0"/>
              <a:t>‹#›</a:t>
            </a:fld>
            <a:endParaRPr lang="fr-FR"/>
          </a:p>
        </p:txBody>
      </p:sp>
    </p:spTree>
    <p:extLst>
      <p:ext uri="{BB962C8B-B14F-4D97-AF65-F5344CB8AC3E}">
        <p14:creationId xmlns:p14="http://schemas.microsoft.com/office/powerpoint/2010/main" val="2328012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nl-BE"/>
              <a:t>Cliquez et modifiez le titre</a:t>
            </a:r>
            <a:endParaRPr lang="fr-FR"/>
          </a:p>
        </p:txBody>
      </p:sp>
      <p:sp>
        <p:nvSpPr>
          <p:cNvPr id="3" name="Espace réservé du texte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2ABBF57-84C0-B640-8F61-57C31BE3677B}" type="datetimeFigureOut">
              <a:rPr lang="fr-FR" smtClean="0"/>
              <a:t>25/11/2019</a:t>
            </a:fld>
            <a:endParaRPr lang="fr-FR"/>
          </a:p>
        </p:txBody>
      </p:sp>
      <p:sp>
        <p:nvSpPr>
          <p:cNvPr id="5" name="Espace réservé du pied de page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1E9667-8E19-5344-8E6F-FABA6F3C9196}" type="slidenum">
              <a:rPr lang="fr-FR" smtClean="0"/>
              <a:t>‹#›</a:t>
            </a:fld>
            <a:endParaRPr lang="fr-FR"/>
          </a:p>
        </p:txBody>
      </p:sp>
    </p:spTree>
    <p:extLst>
      <p:ext uri="{BB962C8B-B14F-4D97-AF65-F5344CB8AC3E}">
        <p14:creationId xmlns:p14="http://schemas.microsoft.com/office/powerpoint/2010/main" val="24581957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jpg"/><Relationship Id="rId7"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17FD27-8491-48BB-AC1D-4F034BBBA317}"/>
              </a:ext>
            </a:extLst>
          </p:cNvPr>
          <p:cNvSpPr txBox="1"/>
          <p:nvPr/>
        </p:nvSpPr>
        <p:spPr>
          <a:xfrm>
            <a:off x="783771" y="1323703"/>
            <a:ext cx="7881258" cy="707886"/>
          </a:xfrm>
          <a:prstGeom prst="rect">
            <a:avLst/>
          </a:prstGeom>
          <a:noFill/>
        </p:spPr>
        <p:txBody>
          <a:bodyPr wrap="square" rtlCol="0">
            <a:spAutoFit/>
          </a:bodyPr>
          <a:lstStyle/>
          <a:p>
            <a:r>
              <a:rPr lang="en-GB" sz="4000" b="1" dirty="0">
                <a:solidFill>
                  <a:schemeClr val="bg1"/>
                </a:solidFill>
                <a:effectLst>
                  <a:outerShdw blurRad="38100" dist="38100" dir="2700000" algn="tl">
                    <a:srgbClr val="000000">
                      <a:alpha val="43137"/>
                    </a:srgbClr>
                  </a:outerShdw>
                </a:effectLst>
              </a:rPr>
              <a:t>Green Day in Infrastructure Seminar</a:t>
            </a:r>
          </a:p>
        </p:txBody>
      </p:sp>
    </p:spTree>
    <p:extLst>
      <p:ext uri="{BB962C8B-B14F-4D97-AF65-F5344CB8AC3E}">
        <p14:creationId xmlns:p14="http://schemas.microsoft.com/office/powerpoint/2010/main" val="1735735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386EA86-90AE-48B3-A9D4-AB07B5021498}"/>
              </a:ext>
            </a:extLst>
          </p:cNvPr>
          <p:cNvPicPr>
            <a:picLocks noChangeAspect="1"/>
          </p:cNvPicPr>
          <p:nvPr/>
        </p:nvPicPr>
        <p:blipFill rotWithShape="1">
          <a:blip r:embed="rId4"/>
          <a:srcRect t="4200" b="2163"/>
          <a:stretch/>
        </p:blipFill>
        <p:spPr>
          <a:xfrm>
            <a:off x="1" y="-304"/>
            <a:ext cx="3884022" cy="5143806"/>
          </a:xfrm>
          <a:prstGeom prst="rect">
            <a:avLst/>
          </a:prstGeom>
        </p:spPr>
      </p:pic>
      <p:sp>
        <p:nvSpPr>
          <p:cNvPr id="17" name="Rectangle 16">
            <a:extLst>
              <a:ext uri="{FF2B5EF4-FFF2-40B4-BE49-F238E27FC236}">
                <a16:creationId xmlns:a16="http://schemas.microsoft.com/office/drawing/2014/main" id="{4C8619EA-FE34-47F9-AA30-D0B07FF671CD}"/>
              </a:ext>
            </a:extLst>
          </p:cNvPr>
          <p:cNvSpPr/>
          <p:nvPr/>
        </p:nvSpPr>
        <p:spPr>
          <a:xfrm>
            <a:off x="4271554" y="2063919"/>
            <a:ext cx="4572000" cy="1015663"/>
          </a:xfrm>
          <a:prstGeom prst="rect">
            <a:avLst/>
          </a:prstGeom>
        </p:spPr>
        <p:txBody>
          <a:bodyPr>
            <a:spAutoFit/>
          </a:bodyPr>
          <a:lstStyle/>
          <a:p>
            <a:r>
              <a:rPr lang="en-GB" sz="3000" dirty="0">
                <a:solidFill>
                  <a:srgbClr val="207746"/>
                </a:solidFill>
                <a:latin typeface="ECSquareSansPro-Regular"/>
              </a:rPr>
              <a:t>The </a:t>
            </a:r>
            <a:r>
              <a:rPr lang="en-GB" sz="3000" dirty="0">
                <a:solidFill>
                  <a:srgbClr val="207746"/>
                </a:solidFill>
                <a:latin typeface="ECSquareSansProMedium"/>
              </a:rPr>
              <a:t>Green economy</a:t>
            </a:r>
          </a:p>
          <a:p>
            <a:r>
              <a:rPr lang="en-GB" sz="3000" dirty="0">
                <a:solidFill>
                  <a:srgbClr val="207746"/>
                </a:solidFill>
                <a:latin typeface="ECSquareSansPro-Regular"/>
              </a:rPr>
              <a:t>in </a:t>
            </a:r>
            <a:r>
              <a:rPr lang="en-GB" sz="3000" dirty="0">
                <a:solidFill>
                  <a:srgbClr val="207746"/>
                </a:solidFill>
                <a:latin typeface="ECSquareSansProMedium"/>
              </a:rPr>
              <a:t>Building </a:t>
            </a:r>
            <a:r>
              <a:rPr lang="en-GB" sz="3000" dirty="0">
                <a:solidFill>
                  <a:srgbClr val="207746"/>
                </a:solidFill>
                <a:latin typeface="ECSquareSansPro-Regular"/>
              </a:rPr>
              <a:t>and </a:t>
            </a:r>
            <a:r>
              <a:rPr lang="en-GB" sz="3000" dirty="0">
                <a:solidFill>
                  <a:srgbClr val="207746"/>
                </a:solidFill>
                <a:latin typeface="ECSquareSansProMedium"/>
              </a:rPr>
              <a:t>Construction</a:t>
            </a:r>
            <a:endParaRPr lang="en-GB" dirty="0"/>
          </a:p>
        </p:txBody>
      </p:sp>
    </p:spTree>
    <p:extLst>
      <p:ext uri="{BB962C8B-B14F-4D97-AF65-F5344CB8AC3E}">
        <p14:creationId xmlns:p14="http://schemas.microsoft.com/office/powerpoint/2010/main" val="128986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B92920-A499-43FF-9B13-1F56490110A6}"/>
              </a:ext>
            </a:extLst>
          </p:cNvPr>
          <p:cNvPicPr>
            <a:picLocks noChangeAspect="1"/>
          </p:cNvPicPr>
          <p:nvPr/>
        </p:nvPicPr>
        <p:blipFill>
          <a:blip r:embed="rId4"/>
          <a:stretch>
            <a:fillRect/>
          </a:stretch>
        </p:blipFill>
        <p:spPr>
          <a:xfrm>
            <a:off x="6037904" y="1918585"/>
            <a:ext cx="2495441" cy="1871581"/>
          </a:xfrm>
          <a:prstGeom prst="rect">
            <a:avLst/>
          </a:prstGeom>
        </p:spPr>
      </p:pic>
      <p:pic>
        <p:nvPicPr>
          <p:cNvPr id="4" name="Picture 3">
            <a:extLst>
              <a:ext uri="{FF2B5EF4-FFF2-40B4-BE49-F238E27FC236}">
                <a16:creationId xmlns:a16="http://schemas.microsoft.com/office/drawing/2014/main" id="{6BFD129F-01E9-49B8-A8D8-F968F0C6B961}"/>
              </a:ext>
            </a:extLst>
          </p:cNvPr>
          <p:cNvPicPr>
            <a:picLocks noChangeAspect="1"/>
          </p:cNvPicPr>
          <p:nvPr/>
        </p:nvPicPr>
        <p:blipFill>
          <a:blip r:embed="rId5"/>
          <a:stretch>
            <a:fillRect/>
          </a:stretch>
        </p:blipFill>
        <p:spPr>
          <a:xfrm>
            <a:off x="2" y="1778036"/>
            <a:ext cx="2328263" cy="3365465"/>
          </a:xfrm>
          <a:prstGeom prst="rect">
            <a:avLst/>
          </a:prstGeom>
        </p:spPr>
      </p:pic>
      <p:sp>
        <p:nvSpPr>
          <p:cNvPr id="5" name="Rectangle 4">
            <a:extLst>
              <a:ext uri="{FF2B5EF4-FFF2-40B4-BE49-F238E27FC236}">
                <a16:creationId xmlns:a16="http://schemas.microsoft.com/office/drawing/2014/main" id="{20C1E8EE-BD87-46FA-9CA3-61EF174CB6A7}"/>
              </a:ext>
            </a:extLst>
          </p:cNvPr>
          <p:cNvSpPr/>
          <p:nvPr/>
        </p:nvSpPr>
        <p:spPr>
          <a:xfrm>
            <a:off x="194832" y="1387786"/>
            <a:ext cx="8856960" cy="369332"/>
          </a:xfrm>
          <a:prstGeom prst="rect">
            <a:avLst/>
          </a:prstGeom>
        </p:spPr>
        <p:txBody>
          <a:bodyPr wrap="square">
            <a:spAutoFit/>
          </a:bodyPr>
          <a:lstStyle/>
          <a:p>
            <a:pPr defTabSz="457189"/>
            <a:r>
              <a:rPr lang="da-DK" b="1" dirty="0">
                <a:solidFill>
                  <a:prstClr val="black"/>
                </a:solidFill>
                <a:latin typeface="Calibri" panose="020F0502020204030204" pitchFamily="34" charset="0"/>
                <a:ea typeface="SimSun" panose="02010600030101010101" pitchFamily="2" charset="-122"/>
              </a:rPr>
              <a:t>SusBuild: Promoting Sustainable Building in Bangladesh</a:t>
            </a:r>
          </a:p>
        </p:txBody>
      </p:sp>
      <p:pic>
        <p:nvPicPr>
          <p:cNvPr id="1026" name="Picture 2" descr="Switchasia">
            <a:extLst>
              <a:ext uri="{FF2B5EF4-FFF2-40B4-BE49-F238E27FC236}">
                <a16:creationId xmlns:a16="http://schemas.microsoft.com/office/drawing/2014/main" id="{09CFA154-3A07-437B-A37C-1556100636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4834" y="1127326"/>
            <a:ext cx="1323975" cy="2952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DE1D3A1-4483-4EA2-BD13-168A1705432E}"/>
              </a:ext>
            </a:extLst>
          </p:cNvPr>
          <p:cNvPicPr>
            <a:picLocks noChangeAspect="1"/>
          </p:cNvPicPr>
          <p:nvPr/>
        </p:nvPicPr>
        <p:blipFill rotWithShape="1">
          <a:blip r:embed="rId7"/>
          <a:srcRect r="15273"/>
          <a:stretch/>
        </p:blipFill>
        <p:spPr>
          <a:xfrm>
            <a:off x="7000873" y="1246816"/>
            <a:ext cx="1979257" cy="1020800"/>
          </a:xfrm>
          <a:prstGeom prst="rect">
            <a:avLst/>
          </a:prstGeom>
        </p:spPr>
      </p:pic>
      <p:sp>
        <p:nvSpPr>
          <p:cNvPr id="7" name="TextBox 6">
            <a:extLst>
              <a:ext uri="{FF2B5EF4-FFF2-40B4-BE49-F238E27FC236}">
                <a16:creationId xmlns:a16="http://schemas.microsoft.com/office/drawing/2014/main" id="{331DE4AF-A827-44B2-A3DD-F491DFB9E2A3}"/>
              </a:ext>
            </a:extLst>
          </p:cNvPr>
          <p:cNvSpPr txBox="1"/>
          <p:nvPr/>
        </p:nvSpPr>
        <p:spPr>
          <a:xfrm>
            <a:off x="2" y="1757118"/>
            <a:ext cx="2328263" cy="307777"/>
          </a:xfrm>
          <a:prstGeom prst="rect">
            <a:avLst/>
          </a:prstGeom>
          <a:noFill/>
        </p:spPr>
        <p:txBody>
          <a:bodyPr wrap="square" rtlCol="0">
            <a:spAutoFit/>
          </a:bodyPr>
          <a:lstStyle/>
          <a:p>
            <a:pPr defTabSz="457189"/>
            <a:r>
              <a:rPr lang="en-GB" sz="1400" dirty="0">
                <a:solidFill>
                  <a:prstClr val="white"/>
                </a:solidFill>
                <a:latin typeface="Calibri"/>
              </a:rPr>
              <a:t>Understanding the challenge</a:t>
            </a:r>
          </a:p>
        </p:txBody>
      </p:sp>
      <p:sp>
        <p:nvSpPr>
          <p:cNvPr id="8" name="TextBox 7">
            <a:extLst>
              <a:ext uri="{FF2B5EF4-FFF2-40B4-BE49-F238E27FC236}">
                <a16:creationId xmlns:a16="http://schemas.microsoft.com/office/drawing/2014/main" id="{9CD900B6-7D0E-431C-8638-A43130078BCB}"/>
              </a:ext>
            </a:extLst>
          </p:cNvPr>
          <p:cNvSpPr txBox="1"/>
          <p:nvPr/>
        </p:nvSpPr>
        <p:spPr>
          <a:xfrm>
            <a:off x="2725785" y="1757119"/>
            <a:ext cx="3312119" cy="2308324"/>
          </a:xfrm>
          <a:prstGeom prst="rect">
            <a:avLst/>
          </a:prstGeom>
          <a:noFill/>
        </p:spPr>
        <p:txBody>
          <a:bodyPr wrap="square" rtlCol="0">
            <a:spAutoFit/>
          </a:bodyPr>
          <a:lstStyle/>
          <a:p>
            <a:pPr defTabSz="457189"/>
            <a:r>
              <a:rPr lang="en-GB" b="1" dirty="0">
                <a:solidFill>
                  <a:srgbClr val="48764A"/>
                </a:solidFill>
                <a:latin typeface="Calibri"/>
              </a:rPr>
              <a:t>Addressing the challenge:</a:t>
            </a:r>
          </a:p>
          <a:p>
            <a:pPr marL="285744" indent="-285744" defTabSz="457189">
              <a:buFont typeface="Courier New" panose="02070309020205020404" pitchFamily="49" charset="0"/>
              <a:buChar char="o"/>
            </a:pPr>
            <a:r>
              <a:rPr lang="en-GB" dirty="0">
                <a:solidFill>
                  <a:prstClr val="black"/>
                </a:solidFill>
                <a:latin typeface="Calibri"/>
              </a:rPr>
              <a:t>Technological (eco)innovation</a:t>
            </a:r>
          </a:p>
          <a:p>
            <a:pPr marL="285744" indent="-285744" defTabSz="457189">
              <a:buFont typeface="Courier New" panose="02070309020205020404" pitchFamily="49" charset="0"/>
              <a:buChar char="o"/>
            </a:pPr>
            <a:r>
              <a:rPr lang="en-GB" dirty="0">
                <a:solidFill>
                  <a:prstClr val="black"/>
                </a:solidFill>
                <a:latin typeface="Calibri"/>
              </a:rPr>
              <a:t>Market transformation</a:t>
            </a:r>
          </a:p>
          <a:p>
            <a:pPr marL="285744" indent="-285744" defTabSz="457189">
              <a:buFont typeface="Courier New" panose="02070309020205020404" pitchFamily="49" charset="0"/>
              <a:buChar char="o"/>
            </a:pPr>
            <a:r>
              <a:rPr lang="en-GB" dirty="0">
                <a:solidFill>
                  <a:prstClr val="black"/>
                </a:solidFill>
                <a:latin typeface="Calibri"/>
              </a:rPr>
              <a:t>Business models</a:t>
            </a:r>
          </a:p>
          <a:p>
            <a:pPr marL="285744" indent="-285744" defTabSz="457189">
              <a:buFont typeface="Courier New" panose="02070309020205020404" pitchFamily="49" charset="0"/>
              <a:buChar char="o"/>
            </a:pPr>
            <a:r>
              <a:rPr lang="en-GB" dirty="0">
                <a:solidFill>
                  <a:prstClr val="black"/>
                </a:solidFill>
                <a:latin typeface="Calibri"/>
              </a:rPr>
              <a:t>Access to Finance</a:t>
            </a:r>
          </a:p>
          <a:p>
            <a:pPr marL="285744" indent="-285744" defTabSz="457189">
              <a:buFont typeface="Courier New" panose="02070309020205020404" pitchFamily="49" charset="0"/>
              <a:buChar char="o"/>
            </a:pPr>
            <a:r>
              <a:rPr lang="en-GB" dirty="0">
                <a:solidFill>
                  <a:prstClr val="black"/>
                </a:solidFill>
                <a:latin typeface="Calibri"/>
              </a:rPr>
              <a:t>Business support</a:t>
            </a:r>
          </a:p>
          <a:p>
            <a:pPr marL="285744" indent="-285744" defTabSz="457189">
              <a:buFont typeface="Courier New" panose="02070309020205020404" pitchFamily="49" charset="0"/>
              <a:buChar char="o"/>
            </a:pPr>
            <a:r>
              <a:rPr lang="en-GB" dirty="0">
                <a:solidFill>
                  <a:prstClr val="black"/>
                </a:solidFill>
                <a:latin typeface="Calibri"/>
              </a:rPr>
              <a:t>Policy framework</a:t>
            </a:r>
          </a:p>
          <a:p>
            <a:pPr marL="285744" indent="-285744" defTabSz="457189">
              <a:buFont typeface="Courier New" panose="02070309020205020404" pitchFamily="49" charset="0"/>
              <a:buChar char="o"/>
            </a:pPr>
            <a:r>
              <a:rPr lang="en-GB" dirty="0">
                <a:solidFill>
                  <a:prstClr val="black"/>
                </a:solidFill>
                <a:latin typeface="Calibri"/>
              </a:rPr>
              <a:t>Awareness</a:t>
            </a:r>
          </a:p>
        </p:txBody>
      </p:sp>
      <p:pic>
        <p:nvPicPr>
          <p:cNvPr id="9" name="Picture 8">
            <a:extLst>
              <a:ext uri="{FF2B5EF4-FFF2-40B4-BE49-F238E27FC236}">
                <a16:creationId xmlns:a16="http://schemas.microsoft.com/office/drawing/2014/main" id="{FCC5BCD8-7410-4314-9E94-EFBE550BBF6E}"/>
              </a:ext>
            </a:extLst>
          </p:cNvPr>
          <p:cNvPicPr>
            <a:picLocks noChangeAspect="1"/>
          </p:cNvPicPr>
          <p:nvPr/>
        </p:nvPicPr>
        <p:blipFill>
          <a:blip r:embed="rId8"/>
          <a:stretch>
            <a:fillRect/>
          </a:stretch>
        </p:blipFill>
        <p:spPr>
          <a:xfrm>
            <a:off x="5031165" y="2968050"/>
            <a:ext cx="1969707" cy="1644232"/>
          </a:xfrm>
          <a:prstGeom prst="rect">
            <a:avLst/>
          </a:prstGeom>
        </p:spPr>
      </p:pic>
      <p:sp>
        <p:nvSpPr>
          <p:cNvPr id="2" name="Rectangle 1">
            <a:extLst>
              <a:ext uri="{FF2B5EF4-FFF2-40B4-BE49-F238E27FC236}">
                <a16:creationId xmlns:a16="http://schemas.microsoft.com/office/drawing/2014/main" id="{90A3D554-C69E-47B2-BDCE-BF095A772AC0}"/>
              </a:ext>
            </a:extLst>
          </p:cNvPr>
          <p:cNvSpPr/>
          <p:nvPr/>
        </p:nvSpPr>
        <p:spPr>
          <a:xfrm>
            <a:off x="2422560" y="4404836"/>
            <a:ext cx="2606937" cy="738664"/>
          </a:xfrm>
          <a:prstGeom prst="rect">
            <a:avLst/>
          </a:prstGeom>
        </p:spPr>
        <p:txBody>
          <a:bodyPr wrap="square">
            <a:spAutoFit/>
          </a:bodyPr>
          <a:lstStyle/>
          <a:p>
            <a:r>
              <a:rPr lang="fr-FR" sz="1400" dirty="0">
                <a:solidFill>
                  <a:srgbClr val="666666"/>
                </a:solidFill>
                <a:latin typeface="Arial" panose="020B0604020202020204" pitchFamily="34" charset="0"/>
              </a:rPr>
              <a:t>Duration: 1/2016 - 6/2019</a:t>
            </a:r>
          </a:p>
          <a:p>
            <a:r>
              <a:rPr lang="fr-FR" sz="1400" dirty="0">
                <a:solidFill>
                  <a:srgbClr val="666666"/>
                </a:solidFill>
                <a:latin typeface="Arial" panose="020B0604020202020204" pitchFamily="34" charset="0"/>
              </a:rPr>
              <a:t>Total Budget: EUR 2,000,000 EU Contribution: 90%</a:t>
            </a:r>
            <a:endParaRPr lang="fr-FR" sz="1400" b="0" i="0" dirty="0">
              <a:solidFill>
                <a:srgbClr val="666666"/>
              </a:solidFill>
              <a:effectLst/>
              <a:latin typeface="Arial" panose="020B0604020202020204" pitchFamily="34" charset="0"/>
            </a:endParaRPr>
          </a:p>
        </p:txBody>
      </p:sp>
    </p:spTree>
    <p:extLst>
      <p:ext uri="{BB962C8B-B14F-4D97-AF65-F5344CB8AC3E}">
        <p14:creationId xmlns:p14="http://schemas.microsoft.com/office/powerpoint/2010/main" val="534575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425FA152-73F7-4E8C-B845-54BAF71709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 y="2665369"/>
            <a:ext cx="8763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E330124-8689-40F3-BC70-6091F88DB400}"/>
              </a:ext>
            </a:extLst>
          </p:cNvPr>
          <p:cNvPicPr>
            <a:picLocks noChangeAspect="1"/>
          </p:cNvPicPr>
          <p:nvPr/>
        </p:nvPicPr>
        <p:blipFill>
          <a:blip r:embed="rId5"/>
          <a:stretch>
            <a:fillRect/>
          </a:stretch>
        </p:blipFill>
        <p:spPr>
          <a:xfrm>
            <a:off x="6911227" y="522514"/>
            <a:ext cx="2050988" cy="2868101"/>
          </a:xfrm>
          <a:prstGeom prst="rect">
            <a:avLst/>
          </a:prstGeom>
        </p:spPr>
      </p:pic>
      <p:pic>
        <p:nvPicPr>
          <p:cNvPr id="3076" name="Picture 4">
            <a:extLst>
              <a:ext uri="{FF2B5EF4-FFF2-40B4-BE49-F238E27FC236}">
                <a16:creationId xmlns:a16="http://schemas.microsoft.com/office/drawing/2014/main" id="{7E90E3ED-0519-4289-87A7-4D3561C831D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801" y="1034475"/>
            <a:ext cx="1266825" cy="104775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56E52EBC-AA02-49F1-ACC7-8B5335C83F85}"/>
              </a:ext>
            </a:extLst>
          </p:cNvPr>
          <p:cNvSpPr/>
          <p:nvPr/>
        </p:nvSpPr>
        <p:spPr>
          <a:xfrm>
            <a:off x="0" y="2082225"/>
            <a:ext cx="2864026" cy="830997"/>
          </a:xfrm>
          <a:prstGeom prst="rect">
            <a:avLst/>
          </a:prstGeom>
        </p:spPr>
        <p:txBody>
          <a:bodyPr wrap="square">
            <a:spAutoFit/>
          </a:bodyPr>
          <a:lstStyle/>
          <a:p>
            <a:r>
              <a:rPr lang="en-GB" sz="1600" dirty="0"/>
              <a:t>Up-scaling and mainstreaming</a:t>
            </a:r>
          </a:p>
          <a:p>
            <a:r>
              <a:rPr lang="en-GB" sz="1600" dirty="0"/>
              <a:t>sustainable building practices in Western China</a:t>
            </a:r>
          </a:p>
        </p:txBody>
      </p:sp>
      <p:sp>
        <p:nvSpPr>
          <p:cNvPr id="11" name="TextBox 10">
            <a:extLst>
              <a:ext uri="{FF2B5EF4-FFF2-40B4-BE49-F238E27FC236}">
                <a16:creationId xmlns:a16="http://schemas.microsoft.com/office/drawing/2014/main" id="{F1892E93-B06F-422B-8162-764B36582B77}"/>
              </a:ext>
            </a:extLst>
          </p:cNvPr>
          <p:cNvSpPr txBox="1"/>
          <p:nvPr/>
        </p:nvSpPr>
        <p:spPr>
          <a:xfrm>
            <a:off x="3204755" y="1794347"/>
            <a:ext cx="5416731" cy="1754326"/>
          </a:xfrm>
          <a:prstGeom prst="rect">
            <a:avLst/>
          </a:prstGeom>
          <a:noFill/>
        </p:spPr>
        <p:txBody>
          <a:bodyPr wrap="square" rtlCol="0">
            <a:spAutoFit/>
          </a:bodyPr>
          <a:lstStyle/>
          <a:p>
            <a:pPr defTabSz="457189"/>
            <a:r>
              <a:rPr lang="en-GB" b="1" dirty="0">
                <a:solidFill>
                  <a:srgbClr val="48764A"/>
                </a:solidFill>
                <a:latin typeface="Calibri"/>
              </a:rPr>
              <a:t>Addressing the challenge:</a:t>
            </a:r>
          </a:p>
          <a:p>
            <a:pPr marL="285744" indent="-285744" defTabSz="457189">
              <a:buFont typeface="Courier New" panose="02070309020205020404" pitchFamily="49" charset="0"/>
              <a:buChar char="o"/>
            </a:pPr>
            <a:r>
              <a:rPr lang="en-GB" dirty="0">
                <a:solidFill>
                  <a:prstClr val="black"/>
                </a:solidFill>
              </a:rPr>
              <a:t>Enhancing business networks</a:t>
            </a:r>
          </a:p>
          <a:p>
            <a:pPr marL="285744" indent="-285744" defTabSz="457189">
              <a:buFont typeface="Courier New" panose="02070309020205020404" pitchFamily="49" charset="0"/>
              <a:buChar char="o"/>
            </a:pPr>
            <a:r>
              <a:rPr lang="en-GB" dirty="0">
                <a:solidFill>
                  <a:prstClr val="black"/>
                </a:solidFill>
                <a:latin typeface="Calibri"/>
              </a:rPr>
              <a:t>SME capacity building &amp; awareness raising</a:t>
            </a:r>
          </a:p>
          <a:p>
            <a:pPr marL="285744" indent="-285744" defTabSz="457189">
              <a:buFont typeface="Courier New" panose="02070309020205020404" pitchFamily="49" charset="0"/>
              <a:buChar char="o"/>
            </a:pPr>
            <a:r>
              <a:rPr lang="en-GB" dirty="0">
                <a:solidFill>
                  <a:prstClr val="black"/>
                </a:solidFill>
              </a:rPr>
              <a:t>EU-China business dialogue &amp; good practice transfer</a:t>
            </a:r>
          </a:p>
          <a:p>
            <a:pPr marL="285744" indent="-285744" defTabSz="457189">
              <a:buFont typeface="Courier New" panose="02070309020205020404" pitchFamily="49" charset="0"/>
              <a:buChar char="o"/>
            </a:pPr>
            <a:r>
              <a:rPr lang="en-GB" dirty="0">
                <a:solidFill>
                  <a:prstClr val="black"/>
                </a:solidFill>
              </a:rPr>
              <a:t>Enabling policy frameworks support</a:t>
            </a:r>
          </a:p>
          <a:p>
            <a:pPr marL="285744" indent="-285744" defTabSz="457189">
              <a:buFont typeface="Courier New" panose="02070309020205020404" pitchFamily="49" charset="0"/>
              <a:buChar char="o"/>
            </a:pPr>
            <a:r>
              <a:rPr lang="en-GB" dirty="0">
                <a:solidFill>
                  <a:prstClr val="black"/>
                </a:solidFill>
              </a:rPr>
              <a:t>SME access to green finance</a:t>
            </a:r>
          </a:p>
        </p:txBody>
      </p:sp>
      <p:sp>
        <p:nvSpPr>
          <p:cNvPr id="8" name="Rectangle 7">
            <a:extLst>
              <a:ext uri="{FF2B5EF4-FFF2-40B4-BE49-F238E27FC236}">
                <a16:creationId xmlns:a16="http://schemas.microsoft.com/office/drawing/2014/main" id="{2F761524-A047-4B8B-B742-7EB449367382}"/>
              </a:ext>
            </a:extLst>
          </p:cNvPr>
          <p:cNvSpPr/>
          <p:nvPr/>
        </p:nvSpPr>
        <p:spPr>
          <a:xfrm>
            <a:off x="102325" y="4335688"/>
            <a:ext cx="2608217" cy="738664"/>
          </a:xfrm>
          <a:prstGeom prst="rect">
            <a:avLst/>
          </a:prstGeom>
        </p:spPr>
        <p:txBody>
          <a:bodyPr wrap="square">
            <a:spAutoFit/>
          </a:bodyPr>
          <a:lstStyle/>
          <a:p>
            <a:r>
              <a:rPr lang="fr-FR" sz="1400" dirty="0">
                <a:latin typeface="Arial" panose="020B0604020202020204" pitchFamily="34" charset="0"/>
              </a:rPr>
              <a:t>Duration: 1/2016 - 12/2019</a:t>
            </a:r>
          </a:p>
          <a:p>
            <a:r>
              <a:rPr lang="fr-FR" sz="1400" dirty="0">
                <a:latin typeface="Arial" panose="020B0604020202020204" pitchFamily="34" charset="0"/>
              </a:rPr>
              <a:t>Total budget: EUR 2,800,000 EU Contribution: 80%</a:t>
            </a:r>
            <a:endParaRPr lang="fr-FR" sz="1400" b="0" i="0" dirty="0">
              <a:effectLst/>
              <a:latin typeface="Arial" panose="020B0604020202020204" pitchFamily="34" charset="0"/>
            </a:endParaRPr>
          </a:p>
        </p:txBody>
      </p:sp>
    </p:spTree>
    <p:extLst>
      <p:ext uri="{BB962C8B-B14F-4D97-AF65-F5344CB8AC3E}">
        <p14:creationId xmlns:p14="http://schemas.microsoft.com/office/powerpoint/2010/main" val="3498193487"/>
      </p:ext>
    </p:extLst>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2868</TotalTime>
  <Words>863</Words>
  <Application>Microsoft Office PowerPoint</Application>
  <PresentationFormat>On-screen Show (16:9)</PresentationFormat>
  <Paragraphs>52</Paragraphs>
  <Slides>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Courier New</vt:lpstr>
      <vt:lpstr>ECSquareSansProMedium</vt:lpstr>
      <vt:lpstr>ECSquareSansPro-Regular</vt:lpstr>
      <vt:lpstr>Thème Office</vt:lpstr>
      <vt:lpstr>PowerPoint Presentation</vt:lpstr>
      <vt:lpstr>PowerPoint Presentation</vt:lpstr>
      <vt:lpstr>PowerPoint Presentation</vt:lpstr>
      <vt:lpstr>PowerPoint Presentation</vt:lpstr>
    </vt:vector>
  </TitlesOfParts>
  <Company>K.Leïdoscope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SWITCH to Green Facility</dc:creator>
  <cp:lastModifiedBy>Living Prospects</cp:lastModifiedBy>
  <cp:revision>20</cp:revision>
  <dcterms:created xsi:type="dcterms:W3CDTF">2018-01-30T16:43:15Z</dcterms:created>
  <dcterms:modified xsi:type="dcterms:W3CDTF">2019-11-27T15:09:21Z</dcterms:modified>
</cp:coreProperties>
</file>