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3"/>
    <p:sldMasterId id="2147483660" r:id="rId4"/>
    <p:sldMasterId id="2147483672" r:id="rId5"/>
  </p:sldMasterIdLst>
  <p:notesMasterIdLst>
    <p:notesMasterId r:id="rId52"/>
  </p:notesMasterIdLst>
  <p:handoutMasterIdLst>
    <p:handoutMasterId r:id="rId53"/>
  </p:handoutMasterIdLst>
  <p:sldIdLst>
    <p:sldId id="257" r:id="rId6"/>
    <p:sldId id="278" r:id="rId7"/>
    <p:sldId id="420" r:id="rId8"/>
    <p:sldId id="394" r:id="rId9"/>
    <p:sldId id="426" r:id="rId10"/>
    <p:sldId id="428" r:id="rId11"/>
    <p:sldId id="427" r:id="rId12"/>
    <p:sldId id="430" r:id="rId13"/>
    <p:sldId id="432" r:id="rId14"/>
    <p:sldId id="429" r:id="rId15"/>
    <p:sldId id="412" r:id="rId16"/>
    <p:sldId id="415" r:id="rId17"/>
    <p:sldId id="418" r:id="rId18"/>
    <p:sldId id="414" r:id="rId19"/>
    <p:sldId id="416" r:id="rId20"/>
    <p:sldId id="433" r:id="rId21"/>
    <p:sldId id="437" r:id="rId22"/>
    <p:sldId id="440" r:id="rId23"/>
    <p:sldId id="434" r:id="rId24"/>
    <p:sldId id="302" r:id="rId25"/>
    <p:sldId id="444" r:id="rId26"/>
    <p:sldId id="442" r:id="rId27"/>
    <p:sldId id="431" r:id="rId28"/>
    <p:sldId id="284" r:id="rId29"/>
    <p:sldId id="438" r:id="rId30"/>
    <p:sldId id="419" r:id="rId31"/>
    <p:sldId id="443" r:id="rId32"/>
    <p:sldId id="279" r:id="rId33"/>
    <p:sldId id="304" r:id="rId34"/>
    <p:sldId id="306" r:id="rId35"/>
    <p:sldId id="292" r:id="rId36"/>
    <p:sldId id="293" r:id="rId37"/>
    <p:sldId id="299" r:id="rId38"/>
    <p:sldId id="446" r:id="rId39"/>
    <p:sldId id="447" r:id="rId40"/>
    <p:sldId id="448" r:id="rId41"/>
    <p:sldId id="449" r:id="rId42"/>
    <p:sldId id="450" r:id="rId43"/>
    <p:sldId id="451" r:id="rId44"/>
    <p:sldId id="452" r:id="rId45"/>
    <p:sldId id="453" r:id="rId46"/>
    <p:sldId id="454" r:id="rId47"/>
    <p:sldId id="455" r:id="rId48"/>
    <p:sldId id="456" r:id="rId49"/>
    <p:sldId id="300" r:id="rId50"/>
    <p:sldId id="445" r:id="rId51"/>
  </p:sldIdLst>
  <p:sldSz cx="9144000" cy="6858000" type="screen4x3"/>
  <p:notesSz cx="6669088" cy="9926638"/>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3E8F"/>
    <a:srgbClr val="24439C"/>
    <a:srgbClr val="03038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5" d="100"/>
          <a:sy n="65" d="100"/>
        </p:scale>
        <p:origin x="1320" y="4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handoutMaster" Target="handoutMasters/handoutMaster1.xml"/><Relationship Id="rId5" Type="http://schemas.openxmlformats.org/officeDocument/2006/relationships/slideMaster" Target="slideMasters/slideMaster3.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notesMaster" Target="notesMasters/notesMaster1.xml"/><Relationship Id="rId4" Type="http://schemas.openxmlformats.org/officeDocument/2006/relationships/slideMaster" Target="slideMasters/slideMaster2.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00EBAEF-B864-4AA5-BEE5-CFE4172C06D9}"/>
              </a:ext>
            </a:extLst>
          </p:cNvPr>
          <p:cNvSpPr>
            <a:spLocks noGrp="1"/>
          </p:cNvSpPr>
          <p:nvPr>
            <p:ph type="hdr" sz="quarter"/>
          </p:nvPr>
        </p:nvSpPr>
        <p:spPr>
          <a:xfrm>
            <a:off x="0" y="0"/>
            <a:ext cx="2889250" cy="496888"/>
          </a:xfrm>
          <a:prstGeom prst="rect">
            <a:avLst/>
          </a:prstGeom>
        </p:spPr>
        <p:txBody>
          <a:bodyPr vert="horz" lIns="91440" tIns="45720" rIns="91440" bIns="45720" rtlCol="0"/>
          <a:lstStyle>
            <a:lvl1pPr algn="l">
              <a:defRPr sz="1200">
                <a:cs typeface="Arial" charset="0"/>
              </a:defRPr>
            </a:lvl1pPr>
          </a:lstStyle>
          <a:p>
            <a:pPr>
              <a:defRPr/>
            </a:pPr>
            <a:endParaRPr lang="en-GB"/>
          </a:p>
        </p:txBody>
      </p:sp>
      <p:sp>
        <p:nvSpPr>
          <p:cNvPr id="3" name="Date Placeholder 2">
            <a:extLst>
              <a:ext uri="{FF2B5EF4-FFF2-40B4-BE49-F238E27FC236}">
                <a16:creationId xmlns:a16="http://schemas.microsoft.com/office/drawing/2014/main" id="{1DF700E4-7E4F-4B39-B5C5-8387007DBF3B}"/>
              </a:ext>
            </a:extLst>
          </p:cNvPr>
          <p:cNvSpPr>
            <a:spLocks noGrp="1"/>
          </p:cNvSpPr>
          <p:nvPr>
            <p:ph type="dt" sz="quarter" idx="1"/>
          </p:nvPr>
        </p:nvSpPr>
        <p:spPr>
          <a:xfrm>
            <a:off x="3778250" y="0"/>
            <a:ext cx="2889250" cy="496888"/>
          </a:xfrm>
          <a:prstGeom prst="rect">
            <a:avLst/>
          </a:prstGeom>
        </p:spPr>
        <p:txBody>
          <a:bodyPr vert="horz" lIns="91440" tIns="45720" rIns="91440" bIns="45720" rtlCol="0"/>
          <a:lstStyle>
            <a:lvl1pPr algn="r">
              <a:defRPr sz="1200">
                <a:cs typeface="Arial" charset="0"/>
              </a:defRPr>
            </a:lvl1pPr>
          </a:lstStyle>
          <a:p>
            <a:pPr>
              <a:defRPr/>
            </a:pPr>
            <a:fld id="{11990562-1240-4EE0-9361-57E2A77584F3}" type="datetimeFigureOut">
              <a:rPr lang="en-GB"/>
              <a:pPr>
                <a:defRPr/>
              </a:pPr>
              <a:t>04/12/2019</a:t>
            </a:fld>
            <a:endParaRPr lang="en-GB"/>
          </a:p>
        </p:txBody>
      </p:sp>
      <p:sp>
        <p:nvSpPr>
          <p:cNvPr id="4" name="Footer Placeholder 3">
            <a:extLst>
              <a:ext uri="{FF2B5EF4-FFF2-40B4-BE49-F238E27FC236}">
                <a16:creationId xmlns:a16="http://schemas.microsoft.com/office/drawing/2014/main" id="{92CAA88A-BA3A-470E-9C0F-97729D9C3451}"/>
              </a:ext>
            </a:extLst>
          </p:cNvPr>
          <p:cNvSpPr>
            <a:spLocks noGrp="1"/>
          </p:cNvSpPr>
          <p:nvPr>
            <p:ph type="ftr" sz="quarter" idx="2"/>
          </p:nvPr>
        </p:nvSpPr>
        <p:spPr>
          <a:xfrm>
            <a:off x="0" y="9428163"/>
            <a:ext cx="2889250" cy="496887"/>
          </a:xfrm>
          <a:prstGeom prst="rect">
            <a:avLst/>
          </a:prstGeom>
        </p:spPr>
        <p:txBody>
          <a:bodyPr vert="horz" lIns="91440" tIns="45720" rIns="91440" bIns="45720" rtlCol="0" anchor="b"/>
          <a:lstStyle>
            <a:lvl1pPr algn="l">
              <a:defRPr sz="1200">
                <a:cs typeface="Arial" charset="0"/>
              </a:defRPr>
            </a:lvl1pPr>
          </a:lstStyle>
          <a:p>
            <a:pPr>
              <a:defRPr/>
            </a:pPr>
            <a:endParaRPr lang="en-GB"/>
          </a:p>
        </p:txBody>
      </p:sp>
      <p:sp>
        <p:nvSpPr>
          <p:cNvPr id="5" name="Slide Number Placeholder 4">
            <a:extLst>
              <a:ext uri="{FF2B5EF4-FFF2-40B4-BE49-F238E27FC236}">
                <a16:creationId xmlns:a16="http://schemas.microsoft.com/office/drawing/2014/main" id="{1EA7FF70-2D7A-44DB-B93C-6618BE3CD0A1}"/>
              </a:ext>
            </a:extLst>
          </p:cNvPr>
          <p:cNvSpPr>
            <a:spLocks noGrp="1"/>
          </p:cNvSpPr>
          <p:nvPr>
            <p:ph type="sldNum" sz="quarter" idx="3"/>
          </p:nvPr>
        </p:nvSpPr>
        <p:spPr>
          <a:xfrm>
            <a:off x="3778250" y="9428163"/>
            <a:ext cx="2889250" cy="4968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E94111AA-0B0D-4795-9F0B-4BA9FD075C13}"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E765233-7BAE-4D55-8854-BBC3430A0E2D}"/>
              </a:ext>
            </a:extLst>
          </p:cNvPr>
          <p:cNvSpPr>
            <a:spLocks noGrp="1"/>
          </p:cNvSpPr>
          <p:nvPr>
            <p:ph type="hdr" sz="quarter"/>
          </p:nvPr>
        </p:nvSpPr>
        <p:spPr>
          <a:xfrm>
            <a:off x="0" y="0"/>
            <a:ext cx="2889250" cy="496888"/>
          </a:xfrm>
          <a:prstGeom prst="rect">
            <a:avLst/>
          </a:prstGeom>
        </p:spPr>
        <p:txBody>
          <a:bodyPr vert="horz" lIns="91440" tIns="45720" rIns="91440" bIns="45720" rtlCol="0"/>
          <a:lstStyle>
            <a:lvl1pPr algn="l">
              <a:defRPr sz="1200">
                <a:cs typeface="Arial" charset="0"/>
              </a:defRPr>
            </a:lvl1pPr>
          </a:lstStyle>
          <a:p>
            <a:pPr>
              <a:defRPr/>
            </a:pPr>
            <a:endParaRPr lang="en-GB"/>
          </a:p>
        </p:txBody>
      </p:sp>
      <p:sp>
        <p:nvSpPr>
          <p:cNvPr id="3" name="Date Placeholder 2">
            <a:extLst>
              <a:ext uri="{FF2B5EF4-FFF2-40B4-BE49-F238E27FC236}">
                <a16:creationId xmlns:a16="http://schemas.microsoft.com/office/drawing/2014/main" id="{B532C239-3986-4117-BDF9-245D9C8A5F6A}"/>
              </a:ext>
            </a:extLst>
          </p:cNvPr>
          <p:cNvSpPr>
            <a:spLocks noGrp="1"/>
          </p:cNvSpPr>
          <p:nvPr>
            <p:ph type="dt" idx="1"/>
          </p:nvPr>
        </p:nvSpPr>
        <p:spPr>
          <a:xfrm>
            <a:off x="3778250" y="0"/>
            <a:ext cx="2889250" cy="496888"/>
          </a:xfrm>
          <a:prstGeom prst="rect">
            <a:avLst/>
          </a:prstGeom>
        </p:spPr>
        <p:txBody>
          <a:bodyPr vert="horz" lIns="91440" tIns="45720" rIns="91440" bIns="45720" rtlCol="0"/>
          <a:lstStyle>
            <a:lvl1pPr algn="r">
              <a:defRPr sz="1200">
                <a:cs typeface="Arial" charset="0"/>
              </a:defRPr>
            </a:lvl1pPr>
          </a:lstStyle>
          <a:p>
            <a:pPr>
              <a:defRPr/>
            </a:pPr>
            <a:fld id="{0E8C3DC3-A9DA-460D-A587-117F061DE764}" type="datetimeFigureOut">
              <a:rPr lang="en-GB"/>
              <a:pPr>
                <a:defRPr/>
              </a:pPr>
              <a:t>04/12/2019</a:t>
            </a:fld>
            <a:endParaRPr lang="en-GB"/>
          </a:p>
        </p:txBody>
      </p:sp>
      <p:sp>
        <p:nvSpPr>
          <p:cNvPr id="4" name="Slide Image Placeholder 3">
            <a:extLst>
              <a:ext uri="{FF2B5EF4-FFF2-40B4-BE49-F238E27FC236}">
                <a16:creationId xmlns:a16="http://schemas.microsoft.com/office/drawing/2014/main" id="{B5DA6B35-0A5D-4E06-8BBD-6E55BCC55CD9}"/>
              </a:ext>
            </a:extLst>
          </p:cNvPr>
          <p:cNvSpPr>
            <a:spLocks noGrp="1" noRot="1" noChangeAspect="1"/>
          </p:cNvSpPr>
          <p:nvPr>
            <p:ph type="sldImg" idx="2"/>
          </p:nvPr>
        </p:nvSpPr>
        <p:spPr>
          <a:xfrm>
            <a:off x="854075" y="744538"/>
            <a:ext cx="4960938" cy="3722687"/>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a:extLst>
              <a:ext uri="{FF2B5EF4-FFF2-40B4-BE49-F238E27FC236}">
                <a16:creationId xmlns:a16="http://schemas.microsoft.com/office/drawing/2014/main" id="{F7E85176-D854-4C81-A009-FCB3A893AA34}"/>
              </a:ext>
            </a:extLst>
          </p:cNvPr>
          <p:cNvSpPr>
            <a:spLocks noGrp="1"/>
          </p:cNvSpPr>
          <p:nvPr>
            <p:ph type="body" sz="quarter" idx="3"/>
          </p:nvPr>
        </p:nvSpPr>
        <p:spPr>
          <a:xfrm>
            <a:off x="666750" y="4714875"/>
            <a:ext cx="5335588" cy="4467225"/>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a:extLst>
              <a:ext uri="{FF2B5EF4-FFF2-40B4-BE49-F238E27FC236}">
                <a16:creationId xmlns:a16="http://schemas.microsoft.com/office/drawing/2014/main" id="{959B80F0-10BE-49BD-879F-33CF16315B49}"/>
              </a:ext>
            </a:extLst>
          </p:cNvPr>
          <p:cNvSpPr>
            <a:spLocks noGrp="1"/>
          </p:cNvSpPr>
          <p:nvPr>
            <p:ph type="ftr" sz="quarter" idx="4"/>
          </p:nvPr>
        </p:nvSpPr>
        <p:spPr>
          <a:xfrm>
            <a:off x="0" y="9428163"/>
            <a:ext cx="2889250" cy="496887"/>
          </a:xfrm>
          <a:prstGeom prst="rect">
            <a:avLst/>
          </a:prstGeom>
        </p:spPr>
        <p:txBody>
          <a:bodyPr vert="horz" lIns="91440" tIns="45720" rIns="91440" bIns="45720" rtlCol="0" anchor="b"/>
          <a:lstStyle>
            <a:lvl1pPr algn="l">
              <a:defRPr sz="1200">
                <a:cs typeface="Arial" charset="0"/>
              </a:defRPr>
            </a:lvl1pPr>
          </a:lstStyle>
          <a:p>
            <a:pPr>
              <a:defRPr/>
            </a:pPr>
            <a:endParaRPr lang="en-GB"/>
          </a:p>
        </p:txBody>
      </p:sp>
      <p:sp>
        <p:nvSpPr>
          <p:cNvPr id="7" name="Slide Number Placeholder 6">
            <a:extLst>
              <a:ext uri="{FF2B5EF4-FFF2-40B4-BE49-F238E27FC236}">
                <a16:creationId xmlns:a16="http://schemas.microsoft.com/office/drawing/2014/main" id="{5DE49694-4B50-4831-89EF-9C5BB5DE52F1}"/>
              </a:ext>
            </a:extLst>
          </p:cNvPr>
          <p:cNvSpPr>
            <a:spLocks noGrp="1"/>
          </p:cNvSpPr>
          <p:nvPr>
            <p:ph type="sldNum" sz="quarter" idx="5"/>
          </p:nvPr>
        </p:nvSpPr>
        <p:spPr>
          <a:xfrm>
            <a:off x="3778250" y="9428163"/>
            <a:ext cx="2889250" cy="4968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2D874E61-D1C0-411B-81FA-495678615B5F}"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DC5039CD-FED1-4743-95C9-0314BB2A62E4}"/>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E814D643-0943-4D5A-B14C-DE430709146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8196" name="Slide Number Placeholder 3">
            <a:extLst>
              <a:ext uri="{FF2B5EF4-FFF2-40B4-BE49-F238E27FC236}">
                <a16:creationId xmlns:a16="http://schemas.microsoft.com/office/drawing/2014/main" id="{7278A0CF-81C6-458A-B90D-573C2B569DA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5BBC916A-C1F5-40EC-8C65-D983265F4166}" type="slidenum">
              <a:rPr lang="en-US" altLang="en-US" smtClean="0"/>
              <a:pPr/>
              <a:t>4</a:t>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62594B7A-F395-4899-8EAC-E7FA12770866}"/>
              </a:ext>
            </a:extLst>
          </p:cNvPr>
          <p:cNvSpPr>
            <a:spLocks noGrp="1"/>
          </p:cNvSpPr>
          <p:nvPr>
            <p:ph type="dt" sz="half" idx="10"/>
          </p:nvPr>
        </p:nvSpPr>
        <p:spPr/>
        <p:txBody>
          <a:bodyPr/>
          <a:lstStyle>
            <a:lvl1pPr>
              <a:defRPr/>
            </a:lvl1pPr>
          </a:lstStyle>
          <a:p>
            <a:pPr>
              <a:defRPr/>
            </a:pPr>
            <a:fld id="{95AE0C9F-3663-4B93-A27E-CF7C0194E068}" type="datetimeFigureOut">
              <a:rPr lang="en-GB"/>
              <a:pPr>
                <a:defRPr/>
              </a:pPr>
              <a:t>04/12/2019</a:t>
            </a:fld>
            <a:endParaRPr lang="en-GB"/>
          </a:p>
        </p:txBody>
      </p:sp>
      <p:sp>
        <p:nvSpPr>
          <p:cNvPr id="5" name="Footer Placeholder 4">
            <a:extLst>
              <a:ext uri="{FF2B5EF4-FFF2-40B4-BE49-F238E27FC236}">
                <a16:creationId xmlns:a16="http://schemas.microsoft.com/office/drawing/2014/main" id="{1A0D924C-73C5-4F62-B133-CBE4DD8425E1}"/>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DC8CB140-FC16-4C2C-88FD-6E20E9A1A70A}"/>
              </a:ext>
            </a:extLst>
          </p:cNvPr>
          <p:cNvSpPr>
            <a:spLocks noGrp="1"/>
          </p:cNvSpPr>
          <p:nvPr>
            <p:ph type="sldNum" sz="quarter" idx="12"/>
          </p:nvPr>
        </p:nvSpPr>
        <p:spPr/>
        <p:txBody>
          <a:bodyPr/>
          <a:lstStyle>
            <a:lvl1pPr>
              <a:defRPr/>
            </a:lvl1pPr>
          </a:lstStyle>
          <a:p>
            <a:pPr>
              <a:defRPr/>
            </a:pPr>
            <a:fld id="{17E3E2BD-FDEA-4A16-BB48-03C2C1C1C836}" type="slidenum">
              <a:rPr lang="en-GB" altLang="en-US"/>
              <a:pPr>
                <a:defRPr/>
              </a:pPr>
              <a:t>‹#›</a:t>
            </a:fld>
            <a:endParaRPr lang="en-GB" altLang="en-US"/>
          </a:p>
        </p:txBody>
      </p:sp>
    </p:spTree>
    <p:extLst>
      <p:ext uri="{BB962C8B-B14F-4D97-AF65-F5344CB8AC3E}">
        <p14:creationId xmlns:p14="http://schemas.microsoft.com/office/powerpoint/2010/main" val="3580180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E0A23AA-6C35-4F69-B8BA-7A0100F63524}"/>
              </a:ext>
            </a:extLst>
          </p:cNvPr>
          <p:cNvSpPr>
            <a:spLocks noGrp="1"/>
          </p:cNvSpPr>
          <p:nvPr>
            <p:ph type="dt" sz="half" idx="10"/>
          </p:nvPr>
        </p:nvSpPr>
        <p:spPr/>
        <p:txBody>
          <a:bodyPr/>
          <a:lstStyle>
            <a:lvl1pPr>
              <a:defRPr/>
            </a:lvl1pPr>
          </a:lstStyle>
          <a:p>
            <a:pPr>
              <a:defRPr/>
            </a:pPr>
            <a:fld id="{4DB4C526-224D-45A8-8DD1-C72DFB4F9BA6}" type="datetimeFigureOut">
              <a:rPr lang="en-GB"/>
              <a:pPr>
                <a:defRPr/>
              </a:pPr>
              <a:t>04/12/2019</a:t>
            </a:fld>
            <a:endParaRPr lang="en-GB"/>
          </a:p>
        </p:txBody>
      </p:sp>
      <p:sp>
        <p:nvSpPr>
          <p:cNvPr id="5" name="Footer Placeholder 4">
            <a:extLst>
              <a:ext uri="{FF2B5EF4-FFF2-40B4-BE49-F238E27FC236}">
                <a16:creationId xmlns:a16="http://schemas.microsoft.com/office/drawing/2014/main" id="{329FBFC7-25C6-4F86-8D12-3306A6C0495D}"/>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D53665FC-BFCC-4818-85FE-083DDEE118A2}"/>
              </a:ext>
            </a:extLst>
          </p:cNvPr>
          <p:cNvSpPr>
            <a:spLocks noGrp="1"/>
          </p:cNvSpPr>
          <p:nvPr>
            <p:ph type="sldNum" sz="quarter" idx="12"/>
          </p:nvPr>
        </p:nvSpPr>
        <p:spPr/>
        <p:txBody>
          <a:bodyPr/>
          <a:lstStyle>
            <a:lvl1pPr>
              <a:defRPr/>
            </a:lvl1pPr>
          </a:lstStyle>
          <a:p>
            <a:pPr>
              <a:defRPr/>
            </a:pPr>
            <a:fld id="{F11C094B-1432-4CAB-A925-82D4C1B796EA}" type="slidenum">
              <a:rPr lang="en-GB" altLang="en-US"/>
              <a:pPr>
                <a:defRPr/>
              </a:pPr>
              <a:t>‹#›</a:t>
            </a:fld>
            <a:endParaRPr lang="en-GB" altLang="en-US"/>
          </a:p>
        </p:txBody>
      </p:sp>
    </p:spTree>
    <p:extLst>
      <p:ext uri="{BB962C8B-B14F-4D97-AF65-F5344CB8AC3E}">
        <p14:creationId xmlns:p14="http://schemas.microsoft.com/office/powerpoint/2010/main" val="21200623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875695C-D72C-48DF-AD49-F7DF2C33C0C0}"/>
              </a:ext>
            </a:extLst>
          </p:cNvPr>
          <p:cNvSpPr>
            <a:spLocks noGrp="1"/>
          </p:cNvSpPr>
          <p:nvPr>
            <p:ph type="dt" sz="half" idx="10"/>
          </p:nvPr>
        </p:nvSpPr>
        <p:spPr/>
        <p:txBody>
          <a:bodyPr/>
          <a:lstStyle>
            <a:lvl1pPr>
              <a:defRPr/>
            </a:lvl1pPr>
          </a:lstStyle>
          <a:p>
            <a:pPr>
              <a:defRPr/>
            </a:pPr>
            <a:fld id="{B5EA68C7-669F-44F4-82C7-793C68E13200}" type="datetimeFigureOut">
              <a:rPr lang="en-GB"/>
              <a:pPr>
                <a:defRPr/>
              </a:pPr>
              <a:t>04/12/2019</a:t>
            </a:fld>
            <a:endParaRPr lang="en-GB"/>
          </a:p>
        </p:txBody>
      </p:sp>
      <p:sp>
        <p:nvSpPr>
          <p:cNvPr id="5" name="Footer Placeholder 4">
            <a:extLst>
              <a:ext uri="{FF2B5EF4-FFF2-40B4-BE49-F238E27FC236}">
                <a16:creationId xmlns:a16="http://schemas.microsoft.com/office/drawing/2014/main" id="{DD4E1BA2-E91B-42EF-9699-16B57D22D90A}"/>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8FF2F2D1-DFB5-4153-B449-5EDD45433BD2}"/>
              </a:ext>
            </a:extLst>
          </p:cNvPr>
          <p:cNvSpPr>
            <a:spLocks noGrp="1"/>
          </p:cNvSpPr>
          <p:nvPr>
            <p:ph type="sldNum" sz="quarter" idx="12"/>
          </p:nvPr>
        </p:nvSpPr>
        <p:spPr/>
        <p:txBody>
          <a:bodyPr/>
          <a:lstStyle>
            <a:lvl1pPr>
              <a:defRPr/>
            </a:lvl1pPr>
          </a:lstStyle>
          <a:p>
            <a:pPr>
              <a:defRPr/>
            </a:pPr>
            <a:fld id="{9CEDAACE-DEF0-42F9-8A9D-16967B7A542A}" type="slidenum">
              <a:rPr lang="en-GB" altLang="en-US"/>
              <a:pPr>
                <a:defRPr/>
              </a:pPr>
              <a:t>‹#›</a:t>
            </a:fld>
            <a:endParaRPr lang="en-GB" altLang="en-US"/>
          </a:p>
        </p:txBody>
      </p:sp>
    </p:spTree>
    <p:extLst>
      <p:ext uri="{BB962C8B-B14F-4D97-AF65-F5344CB8AC3E}">
        <p14:creationId xmlns:p14="http://schemas.microsoft.com/office/powerpoint/2010/main" val="24197136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a:spLocks noChangeArrowheads="1"/>
          </p:cNvSpPr>
          <p:nvPr/>
        </p:nvSpPr>
        <p:spPr bwMode="auto">
          <a:xfrm>
            <a:off x="0" y="981075"/>
            <a:ext cx="9180513" cy="5876925"/>
          </a:xfrm>
          <a:prstGeom prst="rect">
            <a:avLst/>
          </a:prstGeom>
          <a:solidFill>
            <a:srgbClr val="0F5494"/>
          </a:solidFill>
          <a:ln w="25400" algn="ctr">
            <a:solidFill>
              <a:srgbClr val="0F5494"/>
            </a:solidFill>
            <a:miter lim="800000"/>
            <a:headEnd/>
            <a:tailEnd/>
          </a:ln>
          <a:effectLst>
            <a:outerShdw dist="23000" dir="5400000" rotWithShape="0">
              <a:srgbClr val="000000">
                <a:alpha val="34999"/>
              </a:srgbClr>
            </a:outerShdw>
          </a:effectLst>
        </p:spPr>
        <p:txBody>
          <a:bodyPr anchor="ctr"/>
          <a:lstStyle/>
          <a:p>
            <a:pPr algn="ctr" defTabSz="457200" fontAlgn="auto">
              <a:spcBef>
                <a:spcPts val="0"/>
              </a:spcBef>
              <a:spcAft>
                <a:spcPts val="0"/>
              </a:spcAft>
              <a:defRPr/>
            </a:pPr>
            <a:endParaRPr lang="en-US" sz="1800">
              <a:solidFill>
                <a:schemeClr val="lt1"/>
              </a:solidFill>
              <a:latin typeface="+mn-lt"/>
            </a:endParaRPr>
          </a:p>
        </p:txBody>
      </p:sp>
      <p:pic>
        <p:nvPicPr>
          <p:cNvPr id="3086" name="Picture 6" descr="LOGO CE-EN-quadri.eps"/>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7638" y="258763"/>
            <a:ext cx="1436687"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6" name="Rectangle 4"/>
          <p:cNvSpPr>
            <a:spLocks noGrp="1" noChangeArrowheads="1"/>
          </p:cNvSpPr>
          <p:nvPr>
            <p:ph type="ctrTitle"/>
          </p:nvPr>
        </p:nvSpPr>
        <p:spPr>
          <a:xfrm>
            <a:off x="3995738" y="2565400"/>
            <a:ext cx="5040312" cy="790575"/>
          </a:xfrm>
        </p:spPr>
        <p:txBody>
          <a:bodyPr/>
          <a:lstStyle>
            <a:lvl1pPr marL="3175">
              <a:defRPr sz="7600">
                <a:solidFill>
                  <a:srgbClr val="FFD624"/>
                </a:solidFill>
              </a:defRPr>
            </a:lvl1pPr>
          </a:lstStyle>
          <a:p>
            <a:pPr lvl="0"/>
            <a:r>
              <a:rPr lang="en-US" altLang="en-US" noProof="0" smtClean="0"/>
              <a:t>Click to edit Master title style</a:t>
            </a:r>
            <a:endParaRPr lang="en-GB" altLang="en-US" noProof="0" smtClean="0"/>
          </a:p>
        </p:txBody>
      </p:sp>
      <p:sp>
        <p:nvSpPr>
          <p:cNvPr id="3077" name="Rectangle 5"/>
          <p:cNvSpPr>
            <a:spLocks noGrp="1" noChangeArrowheads="1"/>
          </p:cNvSpPr>
          <p:nvPr>
            <p:ph type="subTitle" idx="1"/>
          </p:nvPr>
        </p:nvSpPr>
        <p:spPr>
          <a:xfrm>
            <a:off x="611188" y="3716338"/>
            <a:ext cx="8532812" cy="1728787"/>
          </a:xfrm>
        </p:spPr>
        <p:txBody>
          <a:bodyPr/>
          <a:lstStyle>
            <a:lvl1pPr marL="0" indent="0">
              <a:buFontTx/>
              <a:buNone/>
              <a:defRPr sz="3000" b="1" i="0">
                <a:solidFill>
                  <a:schemeClr val="bg1"/>
                </a:solidFill>
              </a:defRPr>
            </a:lvl1pPr>
          </a:lstStyle>
          <a:p>
            <a:pPr lvl="0"/>
            <a:r>
              <a:rPr lang="en-US" altLang="en-US" noProof="0" smtClean="0"/>
              <a:t>Click to edit Master subtitle style</a:t>
            </a:r>
            <a:endParaRPr lang="en-GB" altLang="en-US" noProof="0" smtClean="0"/>
          </a:p>
        </p:txBody>
      </p:sp>
      <p:sp>
        <p:nvSpPr>
          <p:cNvPr id="3078" name="Rectangle 6"/>
          <p:cNvSpPr>
            <a:spLocks noGrp="1" noChangeArrowheads="1"/>
          </p:cNvSpPr>
          <p:nvPr>
            <p:ph type="dt" sz="half" idx="2"/>
          </p:nvPr>
        </p:nvSpPr>
        <p:spPr/>
        <p:txBody>
          <a:bodyPr/>
          <a:lstStyle>
            <a:lvl1pPr>
              <a:defRPr sz="1200" b="1">
                <a:solidFill>
                  <a:schemeClr val="bg1"/>
                </a:solidFill>
                <a:latin typeface="+mn-lt"/>
              </a:defRPr>
            </a:lvl1pPr>
          </a:lstStyle>
          <a:p>
            <a:endParaRPr lang="en-GB" altLang="en-US"/>
          </a:p>
        </p:txBody>
      </p:sp>
      <p:sp>
        <p:nvSpPr>
          <p:cNvPr id="3079" name="Rectangle 7"/>
          <p:cNvSpPr>
            <a:spLocks noGrp="1" noChangeArrowheads="1"/>
          </p:cNvSpPr>
          <p:nvPr>
            <p:ph type="ftr" sz="quarter" idx="3"/>
          </p:nvPr>
        </p:nvSpPr>
        <p:spPr/>
        <p:txBody>
          <a:bodyPr/>
          <a:lstStyle>
            <a:lvl1pPr>
              <a:defRPr>
                <a:solidFill>
                  <a:schemeClr val="bg1"/>
                </a:solidFill>
                <a:latin typeface="+mn-lt"/>
              </a:defRPr>
            </a:lvl1pPr>
          </a:lstStyle>
          <a:p>
            <a:endParaRPr lang="en-GB" altLang="en-US"/>
          </a:p>
        </p:txBody>
      </p:sp>
      <p:sp>
        <p:nvSpPr>
          <p:cNvPr id="3080" name="Rectangle 8"/>
          <p:cNvSpPr>
            <a:spLocks noGrp="1" noChangeArrowheads="1"/>
          </p:cNvSpPr>
          <p:nvPr>
            <p:ph type="sldNum" sz="quarter" idx="4"/>
          </p:nvPr>
        </p:nvSpPr>
        <p:spPr/>
        <p:txBody>
          <a:bodyPr/>
          <a:lstStyle>
            <a:lvl1pPr>
              <a:defRPr>
                <a:solidFill>
                  <a:schemeClr val="bg1"/>
                </a:solidFill>
                <a:latin typeface="+mn-lt"/>
              </a:defRPr>
            </a:lvl1pPr>
          </a:lstStyle>
          <a:p>
            <a:fld id="{5BAEDC45-3C55-4D30-AA6B-F5174007BE3F}" type="slidenum">
              <a:rPr lang="en-GB" altLang="en-US"/>
              <a:pPr/>
              <a:t>‹#›</a:t>
            </a:fld>
            <a:endParaRPr lang="en-GB" altLang="en-US"/>
          </a:p>
        </p:txBody>
      </p:sp>
      <p:sp>
        <p:nvSpPr>
          <p:cNvPr id="7" name="Rectangle 6"/>
          <p:cNvSpPr/>
          <p:nvPr userDrawn="1"/>
        </p:nvSpPr>
        <p:spPr>
          <a:xfrm>
            <a:off x="4267200" y="6659563"/>
            <a:ext cx="611188" cy="2159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p>
        </p:txBody>
      </p:sp>
    </p:spTree>
    <p:extLst>
      <p:ext uri="{BB962C8B-B14F-4D97-AF65-F5344CB8AC3E}">
        <p14:creationId xmlns:p14="http://schemas.microsoft.com/office/powerpoint/2010/main" val="32433737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GB" altLang="en-US"/>
          </a:p>
        </p:txBody>
      </p:sp>
      <p:sp>
        <p:nvSpPr>
          <p:cNvPr id="5" name="Footer Placeholder 4"/>
          <p:cNvSpPr>
            <a:spLocks noGrp="1"/>
          </p:cNvSpPr>
          <p:nvPr>
            <p:ph type="ftr" sz="quarter" idx="11"/>
          </p:nvPr>
        </p:nvSpPr>
        <p:spPr/>
        <p:txBody>
          <a:bodyPr/>
          <a:lstStyle>
            <a:lvl1pPr>
              <a:defRPr/>
            </a:lvl1pPr>
          </a:lstStyle>
          <a:p>
            <a:endParaRPr lang="en-GB" altLang="en-US"/>
          </a:p>
        </p:txBody>
      </p:sp>
      <p:sp>
        <p:nvSpPr>
          <p:cNvPr id="6" name="Slide Number Placeholder 5"/>
          <p:cNvSpPr>
            <a:spLocks noGrp="1"/>
          </p:cNvSpPr>
          <p:nvPr>
            <p:ph type="sldNum" sz="quarter" idx="12"/>
          </p:nvPr>
        </p:nvSpPr>
        <p:spPr/>
        <p:txBody>
          <a:bodyPr/>
          <a:lstStyle>
            <a:lvl1pPr>
              <a:defRPr/>
            </a:lvl1pPr>
          </a:lstStyle>
          <a:p>
            <a:fld id="{AEACD671-0CDA-4045-B16E-5CCAD317101E}" type="slidenum">
              <a:rPr lang="en-GB" altLang="en-US"/>
              <a:pPr/>
              <a:t>‹#›</a:t>
            </a:fld>
            <a:endParaRPr lang="en-GB" altLang="en-US"/>
          </a:p>
        </p:txBody>
      </p:sp>
    </p:spTree>
    <p:extLst>
      <p:ext uri="{BB962C8B-B14F-4D97-AF65-F5344CB8AC3E}">
        <p14:creationId xmlns:p14="http://schemas.microsoft.com/office/powerpoint/2010/main" val="1175313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GB" altLang="en-US"/>
          </a:p>
        </p:txBody>
      </p:sp>
      <p:sp>
        <p:nvSpPr>
          <p:cNvPr id="5" name="Footer Placeholder 4"/>
          <p:cNvSpPr>
            <a:spLocks noGrp="1"/>
          </p:cNvSpPr>
          <p:nvPr>
            <p:ph type="ftr" sz="quarter" idx="11"/>
          </p:nvPr>
        </p:nvSpPr>
        <p:spPr/>
        <p:txBody>
          <a:bodyPr/>
          <a:lstStyle>
            <a:lvl1pPr>
              <a:defRPr/>
            </a:lvl1pPr>
          </a:lstStyle>
          <a:p>
            <a:endParaRPr lang="en-GB" altLang="en-US"/>
          </a:p>
        </p:txBody>
      </p:sp>
      <p:sp>
        <p:nvSpPr>
          <p:cNvPr id="6" name="Slide Number Placeholder 5"/>
          <p:cNvSpPr>
            <a:spLocks noGrp="1"/>
          </p:cNvSpPr>
          <p:nvPr>
            <p:ph type="sldNum" sz="quarter" idx="12"/>
          </p:nvPr>
        </p:nvSpPr>
        <p:spPr/>
        <p:txBody>
          <a:bodyPr/>
          <a:lstStyle>
            <a:lvl1pPr>
              <a:defRPr/>
            </a:lvl1pPr>
          </a:lstStyle>
          <a:p>
            <a:fld id="{CDF7D9F8-BFA8-424E-9D9C-51AD9A429E00}" type="slidenum">
              <a:rPr lang="en-GB" altLang="en-US"/>
              <a:pPr/>
              <a:t>‹#›</a:t>
            </a:fld>
            <a:endParaRPr lang="en-GB" altLang="en-US"/>
          </a:p>
        </p:txBody>
      </p:sp>
    </p:spTree>
    <p:extLst>
      <p:ext uri="{BB962C8B-B14F-4D97-AF65-F5344CB8AC3E}">
        <p14:creationId xmlns:p14="http://schemas.microsoft.com/office/powerpoint/2010/main" val="8584750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GB" altLang="en-US"/>
          </a:p>
        </p:txBody>
      </p:sp>
      <p:sp>
        <p:nvSpPr>
          <p:cNvPr id="6" name="Footer Placeholder 5"/>
          <p:cNvSpPr>
            <a:spLocks noGrp="1"/>
          </p:cNvSpPr>
          <p:nvPr>
            <p:ph type="ftr" sz="quarter" idx="11"/>
          </p:nvPr>
        </p:nvSpPr>
        <p:spPr/>
        <p:txBody>
          <a:bodyPr/>
          <a:lstStyle>
            <a:lvl1pPr>
              <a:defRPr/>
            </a:lvl1pPr>
          </a:lstStyle>
          <a:p>
            <a:endParaRPr lang="en-GB" altLang="en-US"/>
          </a:p>
        </p:txBody>
      </p:sp>
      <p:sp>
        <p:nvSpPr>
          <p:cNvPr id="7" name="Slide Number Placeholder 6"/>
          <p:cNvSpPr>
            <a:spLocks noGrp="1"/>
          </p:cNvSpPr>
          <p:nvPr>
            <p:ph type="sldNum" sz="quarter" idx="12"/>
          </p:nvPr>
        </p:nvSpPr>
        <p:spPr/>
        <p:txBody>
          <a:bodyPr/>
          <a:lstStyle>
            <a:lvl1pPr>
              <a:defRPr/>
            </a:lvl1pPr>
          </a:lstStyle>
          <a:p>
            <a:fld id="{58A5773C-E21A-4063-A1B9-24D9DBE3CE10}" type="slidenum">
              <a:rPr lang="en-GB" altLang="en-US"/>
              <a:pPr/>
              <a:t>‹#›</a:t>
            </a:fld>
            <a:endParaRPr lang="en-GB" altLang="en-US"/>
          </a:p>
        </p:txBody>
      </p:sp>
    </p:spTree>
    <p:extLst>
      <p:ext uri="{BB962C8B-B14F-4D97-AF65-F5344CB8AC3E}">
        <p14:creationId xmlns:p14="http://schemas.microsoft.com/office/powerpoint/2010/main" val="11881652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GB" altLang="en-US"/>
          </a:p>
        </p:txBody>
      </p:sp>
      <p:sp>
        <p:nvSpPr>
          <p:cNvPr id="8" name="Footer Placeholder 7"/>
          <p:cNvSpPr>
            <a:spLocks noGrp="1"/>
          </p:cNvSpPr>
          <p:nvPr>
            <p:ph type="ftr" sz="quarter" idx="11"/>
          </p:nvPr>
        </p:nvSpPr>
        <p:spPr/>
        <p:txBody>
          <a:bodyPr/>
          <a:lstStyle>
            <a:lvl1pPr>
              <a:defRPr/>
            </a:lvl1pPr>
          </a:lstStyle>
          <a:p>
            <a:endParaRPr lang="en-GB" altLang="en-US"/>
          </a:p>
        </p:txBody>
      </p:sp>
      <p:sp>
        <p:nvSpPr>
          <p:cNvPr id="9" name="Slide Number Placeholder 8"/>
          <p:cNvSpPr>
            <a:spLocks noGrp="1"/>
          </p:cNvSpPr>
          <p:nvPr>
            <p:ph type="sldNum" sz="quarter" idx="12"/>
          </p:nvPr>
        </p:nvSpPr>
        <p:spPr/>
        <p:txBody>
          <a:bodyPr/>
          <a:lstStyle>
            <a:lvl1pPr>
              <a:defRPr/>
            </a:lvl1pPr>
          </a:lstStyle>
          <a:p>
            <a:fld id="{FFC80DB3-BED9-4CE2-9DDE-C3307235E70E}" type="slidenum">
              <a:rPr lang="en-GB" altLang="en-US"/>
              <a:pPr/>
              <a:t>‹#›</a:t>
            </a:fld>
            <a:endParaRPr lang="en-GB" altLang="en-US"/>
          </a:p>
        </p:txBody>
      </p:sp>
    </p:spTree>
    <p:extLst>
      <p:ext uri="{BB962C8B-B14F-4D97-AF65-F5344CB8AC3E}">
        <p14:creationId xmlns:p14="http://schemas.microsoft.com/office/powerpoint/2010/main" val="7467285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GB" altLang="en-US"/>
          </a:p>
        </p:txBody>
      </p:sp>
      <p:sp>
        <p:nvSpPr>
          <p:cNvPr id="4" name="Footer Placeholder 3"/>
          <p:cNvSpPr>
            <a:spLocks noGrp="1"/>
          </p:cNvSpPr>
          <p:nvPr>
            <p:ph type="ftr" sz="quarter" idx="11"/>
          </p:nvPr>
        </p:nvSpPr>
        <p:spPr/>
        <p:txBody>
          <a:bodyPr/>
          <a:lstStyle>
            <a:lvl1pPr>
              <a:defRPr/>
            </a:lvl1pPr>
          </a:lstStyle>
          <a:p>
            <a:endParaRPr lang="en-GB" altLang="en-US"/>
          </a:p>
        </p:txBody>
      </p:sp>
      <p:sp>
        <p:nvSpPr>
          <p:cNvPr id="5" name="Slide Number Placeholder 4"/>
          <p:cNvSpPr>
            <a:spLocks noGrp="1"/>
          </p:cNvSpPr>
          <p:nvPr>
            <p:ph type="sldNum" sz="quarter" idx="12"/>
          </p:nvPr>
        </p:nvSpPr>
        <p:spPr/>
        <p:txBody>
          <a:bodyPr/>
          <a:lstStyle>
            <a:lvl1pPr>
              <a:defRPr/>
            </a:lvl1pPr>
          </a:lstStyle>
          <a:p>
            <a:fld id="{060EC5BB-29FA-41D9-9D80-8DC39DC7069B}" type="slidenum">
              <a:rPr lang="en-GB" altLang="en-US"/>
              <a:pPr/>
              <a:t>‹#›</a:t>
            </a:fld>
            <a:endParaRPr lang="en-GB" altLang="en-US"/>
          </a:p>
        </p:txBody>
      </p:sp>
    </p:spTree>
    <p:extLst>
      <p:ext uri="{BB962C8B-B14F-4D97-AF65-F5344CB8AC3E}">
        <p14:creationId xmlns:p14="http://schemas.microsoft.com/office/powerpoint/2010/main" val="11978394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GB" altLang="en-US"/>
          </a:p>
        </p:txBody>
      </p:sp>
      <p:sp>
        <p:nvSpPr>
          <p:cNvPr id="3" name="Footer Placeholder 2"/>
          <p:cNvSpPr>
            <a:spLocks noGrp="1"/>
          </p:cNvSpPr>
          <p:nvPr>
            <p:ph type="ftr" sz="quarter" idx="11"/>
          </p:nvPr>
        </p:nvSpPr>
        <p:spPr/>
        <p:txBody>
          <a:bodyPr/>
          <a:lstStyle>
            <a:lvl1pPr>
              <a:defRPr/>
            </a:lvl1pPr>
          </a:lstStyle>
          <a:p>
            <a:endParaRPr lang="en-GB" altLang="en-US"/>
          </a:p>
        </p:txBody>
      </p:sp>
      <p:sp>
        <p:nvSpPr>
          <p:cNvPr id="4" name="Slide Number Placeholder 3"/>
          <p:cNvSpPr>
            <a:spLocks noGrp="1"/>
          </p:cNvSpPr>
          <p:nvPr>
            <p:ph type="sldNum" sz="quarter" idx="12"/>
          </p:nvPr>
        </p:nvSpPr>
        <p:spPr/>
        <p:txBody>
          <a:bodyPr/>
          <a:lstStyle>
            <a:lvl1pPr>
              <a:defRPr/>
            </a:lvl1pPr>
          </a:lstStyle>
          <a:p>
            <a:fld id="{1CFD78B8-21B8-42A4-871A-05376F73F9B2}" type="slidenum">
              <a:rPr lang="en-GB" altLang="en-US"/>
              <a:pPr/>
              <a:t>‹#›</a:t>
            </a:fld>
            <a:endParaRPr lang="en-GB" altLang="en-US"/>
          </a:p>
        </p:txBody>
      </p:sp>
    </p:spTree>
    <p:extLst>
      <p:ext uri="{BB962C8B-B14F-4D97-AF65-F5344CB8AC3E}">
        <p14:creationId xmlns:p14="http://schemas.microsoft.com/office/powerpoint/2010/main" val="28923751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GB" altLang="en-US"/>
          </a:p>
        </p:txBody>
      </p:sp>
      <p:sp>
        <p:nvSpPr>
          <p:cNvPr id="6" name="Footer Placeholder 5"/>
          <p:cNvSpPr>
            <a:spLocks noGrp="1"/>
          </p:cNvSpPr>
          <p:nvPr>
            <p:ph type="ftr" sz="quarter" idx="11"/>
          </p:nvPr>
        </p:nvSpPr>
        <p:spPr/>
        <p:txBody>
          <a:bodyPr/>
          <a:lstStyle>
            <a:lvl1pPr>
              <a:defRPr/>
            </a:lvl1pPr>
          </a:lstStyle>
          <a:p>
            <a:endParaRPr lang="en-GB" altLang="en-US"/>
          </a:p>
        </p:txBody>
      </p:sp>
      <p:sp>
        <p:nvSpPr>
          <p:cNvPr id="7" name="Slide Number Placeholder 6"/>
          <p:cNvSpPr>
            <a:spLocks noGrp="1"/>
          </p:cNvSpPr>
          <p:nvPr>
            <p:ph type="sldNum" sz="quarter" idx="12"/>
          </p:nvPr>
        </p:nvSpPr>
        <p:spPr/>
        <p:txBody>
          <a:bodyPr/>
          <a:lstStyle>
            <a:lvl1pPr>
              <a:defRPr/>
            </a:lvl1pPr>
          </a:lstStyle>
          <a:p>
            <a:fld id="{7B542670-53B6-4D52-98AD-3503E77A750E}" type="slidenum">
              <a:rPr lang="en-GB" altLang="en-US"/>
              <a:pPr/>
              <a:t>‹#›</a:t>
            </a:fld>
            <a:endParaRPr lang="en-GB" altLang="en-US"/>
          </a:p>
        </p:txBody>
      </p:sp>
    </p:spTree>
    <p:extLst>
      <p:ext uri="{BB962C8B-B14F-4D97-AF65-F5344CB8AC3E}">
        <p14:creationId xmlns:p14="http://schemas.microsoft.com/office/powerpoint/2010/main" val="3524257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527B13E-796D-4663-BBAB-7C8E1B8FBB12}"/>
              </a:ext>
            </a:extLst>
          </p:cNvPr>
          <p:cNvSpPr>
            <a:spLocks noGrp="1"/>
          </p:cNvSpPr>
          <p:nvPr>
            <p:ph type="dt" sz="half" idx="10"/>
          </p:nvPr>
        </p:nvSpPr>
        <p:spPr/>
        <p:txBody>
          <a:bodyPr/>
          <a:lstStyle>
            <a:lvl1pPr>
              <a:defRPr/>
            </a:lvl1pPr>
          </a:lstStyle>
          <a:p>
            <a:pPr>
              <a:defRPr/>
            </a:pPr>
            <a:fld id="{389877C3-8A9B-443F-84C3-4C94708C99B1}" type="datetimeFigureOut">
              <a:rPr lang="en-GB"/>
              <a:pPr>
                <a:defRPr/>
              </a:pPr>
              <a:t>04/12/2019</a:t>
            </a:fld>
            <a:endParaRPr lang="en-GB"/>
          </a:p>
        </p:txBody>
      </p:sp>
      <p:sp>
        <p:nvSpPr>
          <p:cNvPr id="5" name="Footer Placeholder 4">
            <a:extLst>
              <a:ext uri="{FF2B5EF4-FFF2-40B4-BE49-F238E27FC236}">
                <a16:creationId xmlns:a16="http://schemas.microsoft.com/office/drawing/2014/main" id="{901529B4-FB49-4FF4-86B0-C6822A760A3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AF819794-D7DF-47BF-9BAC-D78FC79171DD}"/>
              </a:ext>
            </a:extLst>
          </p:cNvPr>
          <p:cNvSpPr>
            <a:spLocks noGrp="1"/>
          </p:cNvSpPr>
          <p:nvPr>
            <p:ph type="sldNum" sz="quarter" idx="12"/>
          </p:nvPr>
        </p:nvSpPr>
        <p:spPr/>
        <p:txBody>
          <a:bodyPr/>
          <a:lstStyle>
            <a:lvl1pPr>
              <a:defRPr/>
            </a:lvl1pPr>
          </a:lstStyle>
          <a:p>
            <a:pPr>
              <a:defRPr/>
            </a:pPr>
            <a:fld id="{E502F9E5-6DA5-4760-A382-B488F6D812DC}" type="slidenum">
              <a:rPr lang="en-GB" altLang="en-US"/>
              <a:pPr>
                <a:defRPr/>
              </a:pPr>
              <a:t>‹#›</a:t>
            </a:fld>
            <a:endParaRPr lang="en-GB" altLang="en-US"/>
          </a:p>
        </p:txBody>
      </p:sp>
    </p:spTree>
    <p:extLst>
      <p:ext uri="{BB962C8B-B14F-4D97-AF65-F5344CB8AC3E}">
        <p14:creationId xmlns:p14="http://schemas.microsoft.com/office/powerpoint/2010/main" val="9984888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GB" altLang="en-US"/>
          </a:p>
        </p:txBody>
      </p:sp>
      <p:sp>
        <p:nvSpPr>
          <p:cNvPr id="6" name="Footer Placeholder 5"/>
          <p:cNvSpPr>
            <a:spLocks noGrp="1"/>
          </p:cNvSpPr>
          <p:nvPr>
            <p:ph type="ftr" sz="quarter" idx="11"/>
          </p:nvPr>
        </p:nvSpPr>
        <p:spPr/>
        <p:txBody>
          <a:bodyPr/>
          <a:lstStyle>
            <a:lvl1pPr>
              <a:defRPr/>
            </a:lvl1pPr>
          </a:lstStyle>
          <a:p>
            <a:endParaRPr lang="en-GB" altLang="en-US"/>
          </a:p>
        </p:txBody>
      </p:sp>
      <p:sp>
        <p:nvSpPr>
          <p:cNvPr id="7" name="Slide Number Placeholder 6"/>
          <p:cNvSpPr>
            <a:spLocks noGrp="1"/>
          </p:cNvSpPr>
          <p:nvPr>
            <p:ph type="sldNum" sz="quarter" idx="12"/>
          </p:nvPr>
        </p:nvSpPr>
        <p:spPr/>
        <p:txBody>
          <a:bodyPr/>
          <a:lstStyle>
            <a:lvl1pPr>
              <a:defRPr/>
            </a:lvl1pPr>
          </a:lstStyle>
          <a:p>
            <a:fld id="{86EC1A9C-9A55-4BAE-851C-042301DBB3C7}" type="slidenum">
              <a:rPr lang="en-GB" altLang="en-US"/>
              <a:pPr/>
              <a:t>‹#›</a:t>
            </a:fld>
            <a:endParaRPr lang="en-GB" altLang="en-US"/>
          </a:p>
        </p:txBody>
      </p:sp>
    </p:spTree>
    <p:extLst>
      <p:ext uri="{BB962C8B-B14F-4D97-AF65-F5344CB8AC3E}">
        <p14:creationId xmlns:p14="http://schemas.microsoft.com/office/powerpoint/2010/main" val="22307290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GB" altLang="en-US"/>
          </a:p>
        </p:txBody>
      </p:sp>
      <p:sp>
        <p:nvSpPr>
          <p:cNvPr id="5" name="Footer Placeholder 4"/>
          <p:cNvSpPr>
            <a:spLocks noGrp="1"/>
          </p:cNvSpPr>
          <p:nvPr>
            <p:ph type="ftr" sz="quarter" idx="11"/>
          </p:nvPr>
        </p:nvSpPr>
        <p:spPr/>
        <p:txBody>
          <a:bodyPr/>
          <a:lstStyle>
            <a:lvl1pPr>
              <a:defRPr/>
            </a:lvl1pPr>
          </a:lstStyle>
          <a:p>
            <a:endParaRPr lang="en-GB" altLang="en-US"/>
          </a:p>
        </p:txBody>
      </p:sp>
      <p:sp>
        <p:nvSpPr>
          <p:cNvPr id="6" name="Slide Number Placeholder 5"/>
          <p:cNvSpPr>
            <a:spLocks noGrp="1"/>
          </p:cNvSpPr>
          <p:nvPr>
            <p:ph type="sldNum" sz="quarter" idx="12"/>
          </p:nvPr>
        </p:nvSpPr>
        <p:spPr/>
        <p:txBody>
          <a:bodyPr/>
          <a:lstStyle>
            <a:lvl1pPr>
              <a:defRPr/>
            </a:lvl1pPr>
          </a:lstStyle>
          <a:p>
            <a:fld id="{07EE499B-F968-45D7-927A-2A8D9C18EB21}" type="slidenum">
              <a:rPr lang="en-GB" altLang="en-US"/>
              <a:pPr/>
              <a:t>‹#›</a:t>
            </a:fld>
            <a:endParaRPr lang="en-GB" altLang="en-US"/>
          </a:p>
        </p:txBody>
      </p:sp>
    </p:spTree>
    <p:extLst>
      <p:ext uri="{BB962C8B-B14F-4D97-AF65-F5344CB8AC3E}">
        <p14:creationId xmlns:p14="http://schemas.microsoft.com/office/powerpoint/2010/main" val="27910321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5113" y="1339850"/>
            <a:ext cx="2071687" cy="46815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95288" y="1339850"/>
            <a:ext cx="6067425" cy="46815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GB" altLang="en-US"/>
          </a:p>
        </p:txBody>
      </p:sp>
      <p:sp>
        <p:nvSpPr>
          <p:cNvPr id="5" name="Footer Placeholder 4"/>
          <p:cNvSpPr>
            <a:spLocks noGrp="1"/>
          </p:cNvSpPr>
          <p:nvPr>
            <p:ph type="ftr" sz="quarter" idx="11"/>
          </p:nvPr>
        </p:nvSpPr>
        <p:spPr/>
        <p:txBody>
          <a:bodyPr/>
          <a:lstStyle>
            <a:lvl1pPr>
              <a:defRPr/>
            </a:lvl1pPr>
          </a:lstStyle>
          <a:p>
            <a:endParaRPr lang="en-GB" altLang="en-US"/>
          </a:p>
        </p:txBody>
      </p:sp>
      <p:sp>
        <p:nvSpPr>
          <p:cNvPr id="6" name="Slide Number Placeholder 5"/>
          <p:cNvSpPr>
            <a:spLocks noGrp="1"/>
          </p:cNvSpPr>
          <p:nvPr>
            <p:ph type="sldNum" sz="quarter" idx="12"/>
          </p:nvPr>
        </p:nvSpPr>
        <p:spPr/>
        <p:txBody>
          <a:bodyPr/>
          <a:lstStyle>
            <a:lvl1pPr>
              <a:defRPr/>
            </a:lvl1pPr>
          </a:lstStyle>
          <a:p>
            <a:fld id="{CC793E3A-2CA8-478D-9DBD-D1170F7271BE}" type="slidenum">
              <a:rPr lang="en-GB" altLang="en-US"/>
              <a:pPr/>
              <a:t>‹#›</a:t>
            </a:fld>
            <a:endParaRPr lang="en-GB" altLang="en-US"/>
          </a:p>
        </p:txBody>
      </p:sp>
    </p:spTree>
    <p:extLst>
      <p:ext uri="{BB962C8B-B14F-4D97-AF65-F5344CB8AC3E}">
        <p14:creationId xmlns:p14="http://schemas.microsoft.com/office/powerpoint/2010/main" val="18171667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defRPr/>
            </a:pPr>
            <a:fld id="{45F48819-443C-46F1-BE0C-1F470ACEB96D}" type="datetimeFigureOut">
              <a:rPr lang="en-GB"/>
              <a:pPr>
                <a:defRPr/>
              </a:pPr>
              <a:t>04/12/2019</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2ABD6EF5-1FC9-4DFE-AF82-C70D5444C6E9}" type="slidenum">
              <a:rPr lang="en-GB" altLang="en-US"/>
              <a:pPr>
                <a:defRPr/>
              </a:pPr>
              <a:t>‹#›</a:t>
            </a:fld>
            <a:endParaRPr lang="en-GB" altLang="en-US"/>
          </a:p>
        </p:txBody>
      </p:sp>
    </p:spTree>
    <p:extLst>
      <p:ext uri="{BB962C8B-B14F-4D97-AF65-F5344CB8AC3E}">
        <p14:creationId xmlns:p14="http://schemas.microsoft.com/office/powerpoint/2010/main" val="313609550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568FB149-8997-416E-B342-185EF85D1F34}" type="datetimeFigureOut">
              <a:rPr lang="en-GB"/>
              <a:pPr>
                <a:defRPr/>
              </a:pPr>
              <a:t>04/12/2019</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CCCF3507-2E71-40FA-9D96-FC3B661695BA}" type="slidenum">
              <a:rPr lang="en-GB" altLang="en-US"/>
              <a:pPr>
                <a:defRPr/>
              </a:pPr>
              <a:t>‹#›</a:t>
            </a:fld>
            <a:endParaRPr lang="en-GB" altLang="en-US"/>
          </a:p>
        </p:txBody>
      </p:sp>
    </p:spTree>
    <p:extLst>
      <p:ext uri="{BB962C8B-B14F-4D97-AF65-F5344CB8AC3E}">
        <p14:creationId xmlns:p14="http://schemas.microsoft.com/office/powerpoint/2010/main" val="235459609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B52C1A6B-657F-4A51-9930-AE2318D51BF3}" type="datetimeFigureOut">
              <a:rPr lang="en-GB"/>
              <a:pPr>
                <a:defRPr/>
              </a:pPr>
              <a:t>04/12/2019</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EF9FF94C-4FF6-4790-9313-5DCF3783586D}" type="slidenum">
              <a:rPr lang="en-GB" altLang="en-US"/>
              <a:pPr>
                <a:defRPr/>
              </a:pPr>
              <a:t>‹#›</a:t>
            </a:fld>
            <a:endParaRPr lang="en-GB" altLang="en-US"/>
          </a:p>
        </p:txBody>
      </p:sp>
    </p:spTree>
    <p:extLst>
      <p:ext uri="{BB962C8B-B14F-4D97-AF65-F5344CB8AC3E}">
        <p14:creationId xmlns:p14="http://schemas.microsoft.com/office/powerpoint/2010/main" val="401367792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3"/>
          <p:cNvSpPr>
            <a:spLocks noGrp="1"/>
          </p:cNvSpPr>
          <p:nvPr>
            <p:ph type="dt" sz="half" idx="10"/>
          </p:nvPr>
        </p:nvSpPr>
        <p:spPr/>
        <p:txBody>
          <a:bodyPr/>
          <a:lstStyle>
            <a:lvl1pPr>
              <a:defRPr/>
            </a:lvl1pPr>
          </a:lstStyle>
          <a:p>
            <a:pPr>
              <a:defRPr/>
            </a:pPr>
            <a:fld id="{204B976D-6AC1-4245-965C-24E396F3E7C1}" type="datetimeFigureOut">
              <a:rPr lang="en-GB"/>
              <a:pPr>
                <a:defRPr/>
              </a:pPr>
              <a:t>04/12/2019</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D3B19309-E79B-4EDA-88A2-6ABB23A23B8F}" type="slidenum">
              <a:rPr lang="en-GB" altLang="en-US"/>
              <a:pPr>
                <a:defRPr/>
              </a:pPr>
              <a:t>‹#›</a:t>
            </a:fld>
            <a:endParaRPr lang="en-GB" altLang="en-US"/>
          </a:p>
        </p:txBody>
      </p:sp>
    </p:spTree>
    <p:extLst>
      <p:ext uri="{BB962C8B-B14F-4D97-AF65-F5344CB8AC3E}">
        <p14:creationId xmlns:p14="http://schemas.microsoft.com/office/powerpoint/2010/main" val="24289133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3"/>
          <p:cNvSpPr>
            <a:spLocks noGrp="1"/>
          </p:cNvSpPr>
          <p:nvPr>
            <p:ph type="dt" sz="half" idx="10"/>
          </p:nvPr>
        </p:nvSpPr>
        <p:spPr/>
        <p:txBody>
          <a:bodyPr/>
          <a:lstStyle>
            <a:lvl1pPr>
              <a:defRPr/>
            </a:lvl1pPr>
          </a:lstStyle>
          <a:p>
            <a:pPr>
              <a:defRPr/>
            </a:pPr>
            <a:fld id="{7EB5B12F-9E6E-4A0C-94ED-CA5DD53F45EA}" type="datetimeFigureOut">
              <a:rPr lang="en-GB"/>
              <a:pPr>
                <a:defRPr/>
              </a:pPr>
              <a:t>04/12/2019</a:t>
            </a:fld>
            <a:endParaRPr lang="en-GB"/>
          </a:p>
        </p:txBody>
      </p:sp>
      <p:sp>
        <p:nvSpPr>
          <p:cNvPr id="8" name="Footer Placeholder 4"/>
          <p:cNvSpPr>
            <a:spLocks noGrp="1"/>
          </p:cNvSpPr>
          <p:nvPr>
            <p:ph type="ftr" sz="quarter" idx="11"/>
          </p:nvPr>
        </p:nvSpPr>
        <p:spPr/>
        <p:txBody>
          <a:bodyPr/>
          <a:lstStyle>
            <a:lvl1pPr>
              <a:defRPr/>
            </a:lvl1pPr>
          </a:lstStyle>
          <a:p>
            <a:pPr>
              <a:defRPr/>
            </a:pPr>
            <a:endParaRPr lang="en-GB"/>
          </a:p>
        </p:txBody>
      </p:sp>
      <p:sp>
        <p:nvSpPr>
          <p:cNvPr id="9" name="Slide Number Placeholder 5"/>
          <p:cNvSpPr>
            <a:spLocks noGrp="1"/>
          </p:cNvSpPr>
          <p:nvPr>
            <p:ph type="sldNum" sz="quarter" idx="12"/>
          </p:nvPr>
        </p:nvSpPr>
        <p:spPr/>
        <p:txBody>
          <a:bodyPr/>
          <a:lstStyle>
            <a:lvl1pPr>
              <a:defRPr/>
            </a:lvl1pPr>
          </a:lstStyle>
          <a:p>
            <a:pPr>
              <a:defRPr/>
            </a:pPr>
            <a:fld id="{D5B650C6-7BA9-44A1-A425-1F738B46A540}" type="slidenum">
              <a:rPr lang="en-GB" altLang="en-US"/>
              <a:pPr>
                <a:defRPr/>
              </a:pPr>
              <a:t>‹#›</a:t>
            </a:fld>
            <a:endParaRPr lang="en-GB" altLang="en-US"/>
          </a:p>
        </p:txBody>
      </p:sp>
    </p:spTree>
    <p:extLst>
      <p:ext uri="{BB962C8B-B14F-4D97-AF65-F5344CB8AC3E}">
        <p14:creationId xmlns:p14="http://schemas.microsoft.com/office/powerpoint/2010/main" val="5754235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3"/>
          <p:cNvSpPr>
            <a:spLocks noGrp="1"/>
          </p:cNvSpPr>
          <p:nvPr>
            <p:ph type="dt" sz="half" idx="10"/>
          </p:nvPr>
        </p:nvSpPr>
        <p:spPr/>
        <p:txBody>
          <a:bodyPr/>
          <a:lstStyle>
            <a:lvl1pPr>
              <a:defRPr/>
            </a:lvl1pPr>
          </a:lstStyle>
          <a:p>
            <a:pPr>
              <a:defRPr/>
            </a:pPr>
            <a:fld id="{5943E49C-3593-47BD-98BC-0A6FC19A9683}" type="datetimeFigureOut">
              <a:rPr lang="en-GB"/>
              <a:pPr>
                <a:defRPr/>
              </a:pPr>
              <a:t>04/12/2019</a:t>
            </a:fld>
            <a:endParaRPr lang="en-GB"/>
          </a:p>
        </p:txBody>
      </p:sp>
      <p:sp>
        <p:nvSpPr>
          <p:cNvPr id="4" name="Footer Placeholder 4"/>
          <p:cNvSpPr>
            <a:spLocks noGrp="1"/>
          </p:cNvSpPr>
          <p:nvPr>
            <p:ph type="ftr" sz="quarter" idx="11"/>
          </p:nvPr>
        </p:nvSpPr>
        <p:spPr/>
        <p:txBody>
          <a:bodyPr/>
          <a:lstStyle>
            <a:lvl1pPr>
              <a:defRPr/>
            </a:lvl1pPr>
          </a:lstStyle>
          <a:p>
            <a:pPr>
              <a:defRPr/>
            </a:pPr>
            <a:endParaRPr lang="en-GB"/>
          </a:p>
        </p:txBody>
      </p:sp>
      <p:sp>
        <p:nvSpPr>
          <p:cNvPr id="5" name="Slide Number Placeholder 5"/>
          <p:cNvSpPr>
            <a:spLocks noGrp="1"/>
          </p:cNvSpPr>
          <p:nvPr>
            <p:ph type="sldNum" sz="quarter" idx="12"/>
          </p:nvPr>
        </p:nvSpPr>
        <p:spPr/>
        <p:txBody>
          <a:bodyPr/>
          <a:lstStyle>
            <a:lvl1pPr>
              <a:defRPr/>
            </a:lvl1pPr>
          </a:lstStyle>
          <a:p>
            <a:pPr>
              <a:defRPr/>
            </a:pPr>
            <a:fld id="{2DCF4E6E-C2EF-429F-91B0-E72474331B34}" type="slidenum">
              <a:rPr lang="en-GB" altLang="en-US"/>
              <a:pPr>
                <a:defRPr/>
              </a:pPr>
              <a:t>‹#›</a:t>
            </a:fld>
            <a:endParaRPr lang="en-GB" altLang="en-US"/>
          </a:p>
        </p:txBody>
      </p:sp>
    </p:spTree>
    <p:extLst>
      <p:ext uri="{BB962C8B-B14F-4D97-AF65-F5344CB8AC3E}">
        <p14:creationId xmlns:p14="http://schemas.microsoft.com/office/powerpoint/2010/main" val="399553587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7E78A179-A3A0-472A-9BFC-0E33AF4405A3}" type="datetimeFigureOut">
              <a:rPr lang="en-GB"/>
              <a:pPr>
                <a:defRPr/>
              </a:pPr>
              <a:t>04/12/2019</a:t>
            </a:fld>
            <a:endParaRPr lang="en-GB"/>
          </a:p>
        </p:txBody>
      </p:sp>
      <p:sp>
        <p:nvSpPr>
          <p:cNvPr id="3" name="Footer Placeholder 4"/>
          <p:cNvSpPr>
            <a:spLocks noGrp="1"/>
          </p:cNvSpPr>
          <p:nvPr>
            <p:ph type="ftr" sz="quarter" idx="11"/>
          </p:nvPr>
        </p:nvSpPr>
        <p:spPr/>
        <p:txBody>
          <a:bodyPr/>
          <a:lstStyle>
            <a:lvl1pPr>
              <a:defRPr/>
            </a:lvl1pPr>
          </a:lstStyle>
          <a:p>
            <a:pPr>
              <a:defRPr/>
            </a:pPr>
            <a:endParaRPr lang="en-GB"/>
          </a:p>
        </p:txBody>
      </p:sp>
      <p:sp>
        <p:nvSpPr>
          <p:cNvPr id="4" name="Slide Number Placeholder 5"/>
          <p:cNvSpPr>
            <a:spLocks noGrp="1"/>
          </p:cNvSpPr>
          <p:nvPr>
            <p:ph type="sldNum" sz="quarter" idx="12"/>
          </p:nvPr>
        </p:nvSpPr>
        <p:spPr/>
        <p:txBody>
          <a:bodyPr/>
          <a:lstStyle>
            <a:lvl1pPr>
              <a:defRPr/>
            </a:lvl1pPr>
          </a:lstStyle>
          <a:p>
            <a:pPr>
              <a:defRPr/>
            </a:pPr>
            <a:fld id="{5926CB46-4164-4B59-953A-AFFF18F4D608}" type="slidenum">
              <a:rPr lang="en-GB" altLang="en-US"/>
              <a:pPr>
                <a:defRPr/>
              </a:pPr>
              <a:t>‹#›</a:t>
            </a:fld>
            <a:endParaRPr lang="en-GB" altLang="en-US"/>
          </a:p>
        </p:txBody>
      </p:sp>
    </p:spTree>
    <p:extLst>
      <p:ext uri="{BB962C8B-B14F-4D97-AF65-F5344CB8AC3E}">
        <p14:creationId xmlns:p14="http://schemas.microsoft.com/office/powerpoint/2010/main" val="14307634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477CB3C-99C4-4710-9C7E-0A35280CF701}"/>
              </a:ext>
            </a:extLst>
          </p:cNvPr>
          <p:cNvSpPr>
            <a:spLocks noGrp="1"/>
          </p:cNvSpPr>
          <p:nvPr>
            <p:ph type="dt" sz="half" idx="10"/>
          </p:nvPr>
        </p:nvSpPr>
        <p:spPr/>
        <p:txBody>
          <a:bodyPr/>
          <a:lstStyle>
            <a:lvl1pPr>
              <a:defRPr/>
            </a:lvl1pPr>
          </a:lstStyle>
          <a:p>
            <a:pPr>
              <a:defRPr/>
            </a:pPr>
            <a:fld id="{D0CC33C0-CBFD-4BDC-A36F-4FA312B77FFE}" type="datetimeFigureOut">
              <a:rPr lang="en-GB"/>
              <a:pPr>
                <a:defRPr/>
              </a:pPr>
              <a:t>04/12/2019</a:t>
            </a:fld>
            <a:endParaRPr lang="en-GB"/>
          </a:p>
        </p:txBody>
      </p:sp>
      <p:sp>
        <p:nvSpPr>
          <p:cNvPr id="5" name="Footer Placeholder 4">
            <a:extLst>
              <a:ext uri="{FF2B5EF4-FFF2-40B4-BE49-F238E27FC236}">
                <a16:creationId xmlns:a16="http://schemas.microsoft.com/office/drawing/2014/main" id="{532A2D6A-E987-4B4F-925E-132CF1C2D37A}"/>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CAEF603C-C630-47F8-B19B-D7F4B4EF0F0C}"/>
              </a:ext>
            </a:extLst>
          </p:cNvPr>
          <p:cNvSpPr>
            <a:spLocks noGrp="1"/>
          </p:cNvSpPr>
          <p:nvPr>
            <p:ph type="sldNum" sz="quarter" idx="12"/>
          </p:nvPr>
        </p:nvSpPr>
        <p:spPr/>
        <p:txBody>
          <a:bodyPr/>
          <a:lstStyle>
            <a:lvl1pPr>
              <a:defRPr/>
            </a:lvl1pPr>
          </a:lstStyle>
          <a:p>
            <a:pPr>
              <a:defRPr/>
            </a:pPr>
            <a:fld id="{41E64BBB-E0AA-473A-B243-B535BE6469D1}" type="slidenum">
              <a:rPr lang="en-GB" altLang="en-US"/>
              <a:pPr>
                <a:defRPr/>
              </a:pPr>
              <a:t>‹#›</a:t>
            </a:fld>
            <a:endParaRPr lang="en-GB" altLang="en-US"/>
          </a:p>
        </p:txBody>
      </p:sp>
    </p:spTree>
    <p:extLst>
      <p:ext uri="{BB962C8B-B14F-4D97-AF65-F5344CB8AC3E}">
        <p14:creationId xmlns:p14="http://schemas.microsoft.com/office/powerpoint/2010/main" val="156445134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CE7536E-D483-4016-9508-DE66DCB2C166}" type="datetimeFigureOut">
              <a:rPr lang="en-GB"/>
              <a:pPr>
                <a:defRPr/>
              </a:pPr>
              <a:t>04/12/2019</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AD9C0B28-2950-4967-A560-42928D2B2798}" type="slidenum">
              <a:rPr lang="en-GB" altLang="en-US"/>
              <a:pPr>
                <a:defRPr/>
              </a:pPr>
              <a:t>‹#›</a:t>
            </a:fld>
            <a:endParaRPr lang="en-GB" altLang="en-US"/>
          </a:p>
        </p:txBody>
      </p:sp>
    </p:spTree>
    <p:extLst>
      <p:ext uri="{BB962C8B-B14F-4D97-AF65-F5344CB8AC3E}">
        <p14:creationId xmlns:p14="http://schemas.microsoft.com/office/powerpoint/2010/main" val="172232030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1128691-014C-4746-B9BC-4F38B793E9E0}" type="datetimeFigureOut">
              <a:rPr lang="en-GB"/>
              <a:pPr>
                <a:defRPr/>
              </a:pPr>
              <a:t>04/12/2019</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5D350320-1F13-49E0-8E2B-8CCA307DFC56}" type="slidenum">
              <a:rPr lang="en-GB" altLang="en-US"/>
              <a:pPr>
                <a:defRPr/>
              </a:pPr>
              <a:t>‹#›</a:t>
            </a:fld>
            <a:endParaRPr lang="en-GB" altLang="en-US"/>
          </a:p>
        </p:txBody>
      </p:sp>
    </p:spTree>
    <p:extLst>
      <p:ext uri="{BB962C8B-B14F-4D97-AF65-F5344CB8AC3E}">
        <p14:creationId xmlns:p14="http://schemas.microsoft.com/office/powerpoint/2010/main" val="188826330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C13F4D00-46E7-4236-A3E1-11473E9B30EE}" type="datetimeFigureOut">
              <a:rPr lang="en-GB"/>
              <a:pPr>
                <a:defRPr/>
              </a:pPr>
              <a:t>04/12/2019</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E1F89EA5-F9E9-4508-9FC5-803F7176A42A}" type="slidenum">
              <a:rPr lang="en-GB" altLang="en-US"/>
              <a:pPr>
                <a:defRPr/>
              </a:pPr>
              <a:t>‹#›</a:t>
            </a:fld>
            <a:endParaRPr lang="en-GB" altLang="en-US"/>
          </a:p>
        </p:txBody>
      </p:sp>
    </p:spTree>
    <p:extLst>
      <p:ext uri="{BB962C8B-B14F-4D97-AF65-F5344CB8AC3E}">
        <p14:creationId xmlns:p14="http://schemas.microsoft.com/office/powerpoint/2010/main" val="82186140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77D013C2-B044-4CA6-884B-273C2B27C003}" type="datetimeFigureOut">
              <a:rPr lang="en-GB"/>
              <a:pPr>
                <a:defRPr/>
              </a:pPr>
              <a:t>04/12/2019</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FFAAFA2A-DEA2-4B57-A7A4-39E2271FB88C}" type="slidenum">
              <a:rPr lang="en-GB" altLang="en-US"/>
              <a:pPr>
                <a:defRPr/>
              </a:pPr>
              <a:t>‹#›</a:t>
            </a:fld>
            <a:endParaRPr lang="en-GB" altLang="en-US"/>
          </a:p>
        </p:txBody>
      </p:sp>
    </p:spTree>
    <p:extLst>
      <p:ext uri="{BB962C8B-B14F-4D97-AF65-F5344CB8AC3E}">
        <p14:creationId xmlns:p14="http://schemas.microsoft.com/office/powerpoint/2010/main" val="22945800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C0355118-BD7B-4007-A895-DAA312A4A97A}"/>
              </a:ext>
            </a:extLst>
          </p:cNvPr>
          <p:cNvSpPr>
            <a:spLocks noGrp="1"/>
          </p:cNvSpPr>
          <p:nvPr>
            <p:ph type="dt" sz="half" idx="10"/>
          </p:nvPr>
        </p:nvSpPr>
        <p:spPr/>
        <p:txBody>
          <a:bodyPr/>
          <a:lstStyle>
            <a:lvl1pPr>
              <a:defRPr/>
            </a:lvl1pPr>
          </a:lstStyle>
          <a:p>
            <a:pPr>
              <a:defRPr/>
            </a:pPr>
            <a:fld id="{97961D43-E699-4879-8845-FEF35CEBC69C}" type="datetimeFigureOut">
              <a:rPr lang="en-GB"/>
              <a:pPr>
                <a:defRPr/>
              </a:pPr>
              <a:t>04/12/2019</a:t>
            </a:fld>
            <a:endParaRPr lang="en-GB"/>
          </a:p>
        </p:txBody>
      </p:sp>
      <p:sp>
        <p:nvSpPr>
          <p:cNvPr id="6" name="Footer Placeholder 4">
            <a:extLst>
              <a:ext uri="{FF2B5EF4-FFF2-40B4-BE49-F238E27FC236}">
                <a16:creationId xmlns:a16="http://schemas.microsoft.com/office/drawing/2014/main" id="{466E3003-41D5-45CC-A910-EFC67E45237B}"/>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7D3BDC6A-C332-44D2-B3DD-73F7925CAB0E}"/>
              </a:ext>
            </a:extLst>
          </p:cNvPr>
          <p:cNvSpPr>
            <a:spLocks noGrp="1"/>
          </p:cNvSpPr>
          <p:nvPr>
            <p:ph type="sldNum" sz="quarter" idx="12"/>
          </p:nvPr>
        </p:nvSpPr>
        <p:spPr/>
        <p:txBody>
          <a:bodyPr/>
          <a:lstStyle>
            <a:lvl1pPr>
              <a:defRPr/>
            </a:lvl1pPr>
          </a:lstStyle>
          <a:p>
            <a:pPr>
              <a:defRPr/>
            </a:pPr>
            <a:fld id="{53DD65F2-BEF9-440D-86E4-AC97A5D3010C}" type="slidenum">
              <a:rPr lang="en-GB" altLang="en-US"/>
              <a:pPr>
                <a:defRPr/>
              </a:pPr>
              <a:t>‹#›</a:t>
            </a:fld>
            <a:endParaRPr lang="en-GB" altLang="en-US"/>
          </a:p>
        </p:txBody>
      </p:sp>
    </p:spTree>
    <p:extLst>
      <p:ext uri="{BB962C8B-B14F-4D97-AF65-F5344CB8AC3E}">
        <p14:creationId xmlns:p14="http://schemas.microsoft.com/office/powerpoint/2010/main" val="5584790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81F625CC-0EE7-4D19-8C37-244A2240D43B}"/>
              </a:ext>
            </a:extLst>
          </p:cNvPr>
          <p:cNvSpPr>
            <a:spLocks noGrp="1"/>
          </p:cNvSpPr>
          <p:nvPr>
            <p:ph type="dt" sz="half" idx="10"/>
          </p:nvPr>
        </p:nvSpPr>
        <p:spPr/>
        <p:txBody>
          <a:bodyPr/>
          <a:lstStyle>
            <a:lvl1pPr>
              <a:defRPr/>
            </a:lvl1pPr>
          </a:lstStyle>
          <a:p>
            <a:pPr>
              <a:defRPr/>
            </a:pPr>
            <a:fld id="{7E4E965E-A11D-4FD2-A398-37081388B958}" type="datetimeFigureOut">
              <a:rPr lang="en-GB"/>
              <a:pPr>
                <a:defRPr/>
              </a:pPr>
              <a:t>04/12/2019</a:t>
            </a:fld>
            <a:endParaRPr lang="en-GB"/>
          </a:p>
        </p:txBody>
      </p:sp>
      <p:sp>
        <p:nvSpPr>
          <p:cNvPr id="8" name="Footer Placeholder 4">
            <a:extLst>
              <a:ext uri="{FF2B5EF4-FFF2-40B4-BE49-F238E27FC236}">
                <a16:creationId xmlns:a16="http://schemas.microsoft.com/office/drawing/2014/main" id="{D6A78998-FE77-4EF2-AF12-77558990BAB1}"/>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D6214A27-08C8-4654-A58D-0AE26A7E0435}"/>
              </a:ext>
            </a:extLst>
          </p:cNvPr>
          <p:cNvSpPr>
            <a:spLocks noGrp="1"/>
          </p:cNvSpPr>
          <p:nvPr>
            <p:ph type="sldNum" sz="quarter" idx="12"/>
          </p:nvPr>
        </p:nvSpPr>
        <p:spPr/>
        <p:txBody>
          <a:bodyPr/>
          <a:lstStyle>
            <a:lvl1pPr>
              <a:defRPr/>
            </a:lvl1pPr>
          </a:lstStyle>
          <a:p>
            <a:pPr>
              <a:defRPr/>
            </a:pPr>
            <a:fld id="{C167267E-85B3-4B07-8168-C70A356956CC}" type="slidenum">
              <a:rPr lang="en-GB" altLang="en-US"/>
              <a:pPr>
                <a:defRPr/>
              </a:pPr>
              <a:t>‹#›</a:t>
            </a:fld>
            <a:endParaRPr lang="en-GB" altLang="en-US"/>
          </a:p>
        </p:txBody>
      </p:sp>
    </p:spTree>
    <p:extLst>
      <p:ext uri="{BB962C8B-B14F-4D97-AF65-F5344CB8AC3E}">
        <p14:creationId xmlns:p14="http://schemas.microsoft.com/office/powerpoint/2010/main" val="1305956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4D406AC7-84E5-4BC3-A40E-59D1553BA4B4}"/>
              </a:ext>
            </a:extLst>
          </p:cNvPr>
          <p:cNvSpPr>
            <a:spLocks noGrp="1"/>
          </p:cNvSpPr>
          <p:nvPr>
            <p:ph type="dt" sz="half" idx="10"/>
          </p:nvPr>
        </p:nvSpPr>
        <p:spPr/>
        <p:txBody>
          <a:bodyPr/>
          <a:lstStyle>
            <a:lvl1pPr>
              <a:defRPr/>
            </a:lvl1pPr>
          </a:lstStyle>
          <a:p>
            <a:pPr>
              <a:defRPr/>
            </a:pPr>
            <a:fld id="{59C47A3D-CF5B-4B57-B3B7-FB434C7AD464}" type="datetimeFigureOut">
              <a:rPr lang="en-GB"/>
              <a:pPr>
                <a:defRPr/>
              </a:pPr>
              <a:t>04/12/2019</a:t>
            </a:fld>
            <a:endParaRPr lang="en-GB"/>
          </a:p>
        </p:txBody>
      </p:sp>
      <p:sp>
        <p:nvSpPr>
          <p:cNvPr id="4" name="Footer Placeholder 4">
            <a:extLst>
              <a:ext uri="{FF2B5EF4-FFF2-40B4-BE49-F238E27FC236}">
                <a16:creationId xmlns:a16="http://schemas.microsoft.com/office/drawing/2014/main" id="{F14BF428-36B0-4598-AC8A-22D380BA482F}"/>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4E9034F9-8ABA-4912-A4C0-E30AB88344F4}"/>
              </a:ext>
            </a:extLst>
          </p:cNvPr>
          <p:cNvSpPr>
            <a:spLocks noGrp="1"/>
          </p:cNvSpPr>
          <p:nvPr>
            <p:ph type="sldNum" sz="quarter" idx="12"/>
          </p:nvPr>
        </p:nvSpPr>
        <p:spPr/>
        <p:txBody>
          <a:bodyPr/>
          <a:lstStyle>
            <a:lvl1pPr>
              <a:defRPr/>
            </a:lvl1pPr>
          </a:lstStyle>
          <a:p>
            <a:pPr>
              <a:defRPr/>
            </a:pPr>
            <a:fld id="{658D5ECE-857C-4493-9E89-CB57F1C401BB}" type="slidenum">
              <a:rPr lang="en-GB" altLang="en-US"/>
              <a:pPr>
                <a:defRPr/>
              </a:pPr>
              <a:t>‹#›</a:t>
            </a:fld>
            <a:endParaRPr lang="en-GB" altLang="en-US"/>
          </a:p>
        </p:txBody>
      </p:sp>
    </p:spTree>
    <p:extLst>
      <p:ext uri="{BB962C8B-B14F-4D97-AF65-F5344CB8AC3E}">
        <p14:creationId xmlns:p14="http://schemas.microsoft.com/office/powerpoint/2010/main" val="26869768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D340045-DF57-4CF2-8EF1-FD4FAB2DF13D}"/>
              </a:ext>
            </a:extLst>
          </p:cNvPr>
          <p:cNvSpPr>
            <a:spLocks noGrp="1"/>
          </p:cNvSpPr>
          <p:nvPr>
            <p:ph type="dt" sz="half" idx="10"/>
          </p:nvPr>
        </p:nvSpPr>
        <p:spPr/>
        <p:txBody>
          <a:bodyPr/>
          <a:lstStyle>
            <a:lvl1pPr>
              <a:defRPr/>
            </a:lvl1pPr>
          </a:lstStyle>
          <a:p>
            <a:pPr>
              <a:defRPr/>
            </a:pPr>
            <a:fld id="{A744D20C-91E0-4A0C-99C2-210A6E281CBB}" type="datetimeFigureOut">
              <a:rPr lang="en-GB"/>
              <a:pPr>
                <a:defRPr/>
              </a:pPr>
              <a:t>04/12/2019</a:t>
            </a:fld>
            <a:endParaRPr lang="en-GB"/>
          </a:p>
        </p:txBody>
      </p:sp>
      <p:sp>
        <p:nvSpPr>
          <p:cNvPr id="3" name="Footer Placeholder 4">
            <a:extLst>
              <a:ext uri="{FF2B5EF4-FFF2-40B4-BE49-F238E27FC236}">
                <a16:creationId xmlns:a16="http://schemas.microsoft.com/office/drawing/2014/main" id="{B0BC2420-BB3F-4D1B-8C7F-A0085D751E28}"/>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ABC829D5-1360-428C-B4BD-4D29A025069B}"/>
              </a:ext>
            </a:extLst>
          </p:cNvPr>
          <p:cNvSpPr>
            <a:spLocks noGrp="1"/>
          </p:cNvSpPr>
          <p:nvPr>
            <p:ph type="sldNum" sz="quarter" idx="12"/>
          </p:nvPr>
        </p:nvSpPr>
        <p:spPr/>
        <p:txBody>
          <a:bodyPr/>
          <a:lstStyle>
            <a:lvl1pPr>
              <a:defRPr/>
            </a:lvl1pPr>
          </a:lstStyle>
          <a:p>
            <a:pPr>
              <a:defRPr/>
            </a:pPr>
            <a:fld id="{63F81919-DC4D-4661-9225-8C6142AB9949}" type="slidenum">
              <a:rPr lang="en-GB" altLang="en-US"/>
              <a:pPr>
                <a:defRPr/>
              </a:pPr>
              <a:t>‹#›</a:t>
            </a:fld>
            <a:endParaRPr lang="en-GB" altLang="en-US"/>
          </a:p>
        </p:txBody>
      </p:sp>
    </p:spTree>
    <p:extLst>
      <p:ext uri="{BB962C8B-B14F-4D97-AF65-F5344CB8AC3E}">
        <p14:creationId xmlns:p14="http://schemas.microsoft.com/office/powerpoint/2010/main" val="1424542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5A497986-24F5-463C-B46F-EA24BC69AAA7}"/>
              </a:ext>
            </a:extLst>
          </p:cNvPr>
          <p:cNvSpPr>
            <a:spLocks noGrp="1"/>
          </p:cNvSpPr>
          <p:nvPr>
            <p:ph type="dt" sz="half" idx="10"/>
          </p:nvPr>
        </p:nvSpPr>
        <p:spPr/>
        <p:txBody>
          <a:bodyPr/>
          <a:lstStyle>
            <a:lvl1pPr>
              <a:defRPr/>
            </a:lvl1pPr>
          </a:lstStyle>
          <a:p>
            <a:pPr>
              <a:defRPr/>
            </a:pPr>
            <a:fld id="{BDBBE449-0B6C-4D67-AF53-0680F0717646}" type="datetimeFigureOut">
              <a:rPr lang="en-GB"/>
              <a:pPr>
                <a:defRPr/>
              </a:pPr>
              <a:t>04/12/2019</a:t>
            </a:fld>
            <a:endParaRPr lang="en-GB"/>
          </a:p>
        </p:txBody>
      </p:sp>
      <p:sp>
        <p:nvSpPr>
          <p:cNvPr id="6" name="Footer Placeholder 4">
            <a:extLst>
              <a:ext uri="{FF2B5EF4-FFF2-40B4-BE49-F238E27FC236}">
                <a16:creationId xmlns:a16="http://schemas.microsoft.com/office/drawing/2014/main" id="{230899B6-008F-4F34-ABE7-84F5723495CC}"/>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2F050212-EFEC-4220-8F8D-FAB3896AE38F}"/>
              </a:ext>
            </a:extLst>
          </p:cNvPr>
          <p:cNvSpPr>
            <a:spLocks noGrp="1"/>
          </p:cNvSpPr>
          <p:nvPr>
            <p:ph type="sldNum" sz="quarter" idx="12"/>
          </p:nvPr>
        </p:nvSpPr>
        <p:spPr/>
        <p:txBody>
          <a:bodyPr/>
          <a:lstStyle>
            <a:lvl1pPr>
              <a:defRPr/>
            </a:lvl1pPr>
          </a:lstStyle>
          <a:p>
            <a:pPr>
              <a:defRPr/>
            </a:pPr>
            <a:fld id="{F0C62B0B-2BDD-482B-8938-13279B879B4F}" type="slidenum">
              <a:rPr lang="en-GB" altLang="en-US"/>
              <a:pPr>
                <a:defRPr/>
              </a:pPr>
              <a:t>‹#›</a:t>
            </a:fld>
            <a:endParaRPr lang="en-GB" altLang="en-US"/>
          </a:p>
        </p:txBody>
      </p:sp>
    </p:spTree>
    <p:extLst>
      <p:ext uri="{BB962C8B-B14F-4D97-AF65-F5344CB8AC3E}">
        <p14:creationId xmlns:p14="http://schemas.microsoft.com/office/powerpoint/2010/main" val="19910626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4D295128-D0DF-4C6C-8E0D-6B965FFC6189}"/>
              </a:ext>
            </a:extLst>
          </p:cNvPr>
          <p:cNvSpPr>
            <a:spLocks noGrp="1"/>
          </p:cNvSpPr>
          <p:nvPr>
            <p:ph type="dt" sz="half" idx="10"/>
          </p:nvPr>
        </p:nvSpPr>
        <p:spPr/>
        <p:txBody>
          <a:bodyPr/>
          <a:lstStyle>
            <a:lvl1pPr>
              <a:defRPr/>
            </a:lvl1pPr>
          </a:lstStyle>
          <a:p>
            <a:pPr>
              <a:defRPr/>
            </a:pPr>
            <a:fld id="{7C7214D0-A535-4994-8C16-CA508C775455}" type="datetimeFigureOut">
              <a:rPr lang="en-GB"/>
              <a:pPr>
                <a:defRPr/>
              </a:pPr>
              <a:t>04/12/2019</a:t>
            </a:fld>
            <a:endParaRPr lang="en-GB"/>
          </a:p>
        </p:txBody>
      </p:sp>
      <p:sp>
        <p:nvSpPr>
          <p:cNvPr id="6" name="Footer Placeholder 4">
            <a:extLst>
              <a:ext uri="{FF2B5EF4-FFF2-40B4-BE49-F238E27FC236}">
                <a16:creationId xmlns:a16="http://schemas.microsoft.com/office/drawing/2014/main" id="{18E40D35-69D2-495B-8FE6-20EC3026F957}"/>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299D48D0-5E85-401B-9D14-039770E5C81C}"/>
              </a:ext>
            </a:extLst>
          </p:cNvPr>
          <p:cNvSpPr>
            <a:spLocks noGrp="1"/>
          </p:cNvSpPr>
          <p:nvPr>
            <p:ph type="sldNum" sz="quarter" idx="12"/>
          </p:nvPr>
        </p:nvSpPr>
        <p:spPr/>
        <p:txBody>
          <a:bodyPr/>
          <a:lstStyle>
            <a:lvl1pPr>
              <a:defRPr/>
            </a:lvl1pPr>
          </a:lstStyle>
          <a:p>
            <a:pPr>
              <a:defRPr/>
            </a:pPr>
            <a:fld id="{D5AD19E6-550C-45EA-A19A-9F1401E9D026}" type="slidenum">
              <a:rPr lang="en-GB" altLang="en-US"/>
              <a:pPr>
                <a:defRPr/>
              </a:pPr>
              <a:t>‹#›</a:t>
            </a:fld>
            <a:endParaRPr lang="en-GB" altLang="en-US"/>
          </a:p>
        </p:txBody>
      </p:sp>
    </p:spTree>
    <p:extLst>
      <p:ext uri="{BB962C8B-B14F-4D97-AF65-F5344CB8AC3E}">
        <p14:creationId xmlns:p14="http://schemas.microsoft.com/office/powerpoint/2010/main" val="8710181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85AA41A5-601A-4352-BDD3-D20518E0BE50}"/>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B306F82-078A-44FE-A79B-467F7AFB9F3B}"/>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4D6E6CC6-32EE-467F-8C12-93D0627311F7}"/>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8EAE3172-6DF4-4610-BA52-6B7D6EE570A2}" type="datetimeFigureOut">
              <a:rPr lang="en-GB"/>
              <a:pPr>
                <a:defRPr/>
              </a:pPr>
              <a:t>04/12/2019</a:t>
            </a:fld>
            <a:endParaRPr lang="en-GB"/>
          </a:p>
        </p:txBody>
      </p:sp>
      <p:sp>
        <p:nvSpPr>
          <p:cNvPr id="5" name="Footer Placeholder 4">
            <a:extLst>
              <a:ext uri="{FF2B5EF4-FFF2-40B4-BE49-F238E27FC236}">
                <a16:creationId xmlns:a16="http://schemas.microsoft.com/office/drawing/2014/main" id="{34251F51-9CB0-43BD-944E-1245B9D0C7DF}"/>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en-GB"/>
          </a:p>
        </p:txBody>
      </p:sp>
      <p:sp>
        <p:nvSpPr>
          <p:cNvPr id="6" name="Slide Number Placeholder 5">
            <a:extLst>
              <a:ext uri="{FF2B5EF4-FFF2-40B4-BE49-F238E27FC236}">
                <a16:creationId xmlns:a16="http://schemas.microsoft.com/office/drawing/2014/main" id="{54DB9CF4-60BB-40B6-AA40-9781904A5D9C}"/>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FFFFFF"/>
                </a:solidFill>
              </a:defRPr>
            </a:lvl1pPr>
          </a:lstStyle>
          <a:p>
            <a:pPr>
              <a:defRPr/>
            </a:pPr>
            <a:fld id="{04917117-3869-4C3B-9999-97928FDE4072}" type="slidenum">
              <a:rPr lang="en-GB" altLang="en-US"/>
              <a:pPr>
                <a:defRPr/>
              </a:pPr>
              <a:t>‹#›</a:t>
            </a:fld>
            <a:endParaRPr lang="en-GB" alt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95288" y="1339850"/>
            <a:ext cx="8229600" cy="93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GB" altLang="en-US" smtClean="0"/>
              <a:t>Title</a:t>
            </a:r>
          </a:p>
        </p:txBody>
      </p:sp>
      <p:sp>
        <p:nvSpPr>
          <p:cNvPr id="1027" name="Rectangle 3"/>
          <p:cNvSpPr>
            <a:spLocks noGrp="1" noChangeArrowheads="1"/>
          </p:cNvSpPr>
          <p:nvPr>
            <p:ph type="body" idx="1"/>
          </p:nvPr>
        </p:nvSpPr>
        <p:spPr bwMode="auto">
          <a:xfrm>
            <a:off x="457200" y="2492375"/>
            <a:ext cx="8229600" cy="3529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fr-BE" altLang="en-US" smtClean="0"/>
              <a:t>Second level</a:t>
            </a:r>
            <a:endParaRPr lang="en-GB" altLang="en-US" smtClean="0"/>
          </a:p>
          <a:p>
            <a:pPr lvl="1"/>
            <a:r>
              <a:rPr lang="en-GB" altLang="en-US" smtClean="0"/>
              <a:t>Third level</a:t>
            </a:r>
          </a:p>
          <a:p>
            <a:pPr lvl="2"/>
            <a:r>
              <a:rPr lang="en-GB" altLang="en-US" smtClean="0"/>
              <a:t>- Fourth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solidFill>
                  <a:schemeClr val="tx1"/>
                </a:solidFill>
                <a:latin typeface="Arial" charset="0"/>
              </a:defRPr>
            </a:lvl1pPr>
          </a:lstStyle>
          <a:p>
            <a:endParaRPr lang="en-GB"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solidFill>
                  <a:schemeClr val="tx1"/>
                </a:solidFill>
                <a:latin typeface="Arial" charset="0"/>
              </a:defRPr>
            </a:lvl1pPr>
          </a:lstStyle>
          <a:p>
            <a:endParaRPr lang="en-GB"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solidFill>
                  <a:schemeClr val="tx1"/>
                </a:solidFill>
                <a:latin typeface="Arial" charset="0"/>
              </a:defRPr>
            </a:lvl1pPr>
          </a:lstStyle>
          <a:p>
            <a:fld id="{5A17B395-E208-42A9-8D0C-6AD9D7ADF59A}" type="slidenum">
              <a:rPr lang="en-GB" altLang="en-US"/>
              <a:pPr/>
              <a:t>‹#›</a:t>
            </a:fld>
            <a:endParaRPr lang="en-GB" altLang="en-US"/>
          </a:p>
        </p:txBody>
      </p:sp>
      <p:sp>
        <p:nvSpPr>
          <p:cNvPr id="15" name="Rectangle 14"/>
          <p:cNvSpPr/>
          <p:nvPr/>
        </p:nvSpPr>
        <p:spPr>
          <a:xfrm>
            <a:off x="0" y="0"/>
            <a:ext cx="9144000" cy="95726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p>
        </p:txBody>
      </p:sp>
      <p:sp>
        <p:nvSpPr>
          <p:cNvPr id="7" name="Rectangle 6"/>
          <p:cNvSpPr/>
          <p:nvPr/>
        </p:nvSpPr>
        <p:spPr>
          <a:xfrm>
            <a:off x="4262438" y="6659563"/>
            <a:ext cx="611187" cy="198437"/>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p>
        </p:txBody>
      </p:sp>
      <p:pic>
        <p:nvPicPr>
          <p:cNvPr id="1041" name="Picture 17" descr="LOGO CE_Vertical_EN_NEG_quadri_H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957638" y="258763"/>
            <a:ext cx="1436687" cy="10048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877562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marL="358775" algn="l" rtl="0" eaLnBrk="1" fontAlgn="base" hangingPunct="1">
        <a:spcBef>
          <a:spcPct val="0"/>
        </a:spcBef>
        <a:spcAft>
          <a:spcPct val="0"/>
        </a:spcAft>
        <a:defRPr sz="3000" b="1">
          <a:solidFill>
            <a:srgbClr val="0F5494"/>
          </a:solidFill>
          <a:latin typeface="+mj-lt"/>
          <a:ea typeface="+mj-ea"/>
          <a:cs typeface="+mj-cs"/>
        </a:defRPr>
      </a:lvl1pPr>
      <a:lvl2pPr marL="358775" algn="l" rtl="0" eaLnBrk="1" fontAlgn="base" hangingPunct="1">
        <a:spcBef>
          <a:spcPct val="0"/>
        </a:spcBef>
        <a:spcAft>
          <a:spcPct val="0"/>
        </a:spcAft>
        <a:defRPr sz="3000" b="1">
          <a:solidFill>
            <a:srgbClr val="0F5494"/>
          </a:solidFill>
          <a:latin typeface="Verdana" pitchFamily="34" charset="0"/>
        </a:defRPr>
      </a:lvl2pPr>
      <a:lvl3pPr marL="358775" algn="l" rtl="0" eaLnBrk="1" fontAlgn="base" hangingPunct="1">
        <a:spcBef>
          <a:spcPct val="0"/>
        </a:spcBef>
        <a:spcAft>
          <a:spcPct val="0"/>
        </a:spcAft>
        <a:defRPr sz="3000" b="1">
          <a:solidFill>
            <a:srgbClr val="0F5494"/>
          </a:solidFill>
          <a:latin typeface="Verdana" pitchFamily="34" charset="0"/>
        </a:defRPr>
      </a:lvl3pPr>
      <a:lvl4pPr marL="358775" algn="l" rtl="0" eaLnBrk="1" fontAlgn="base" hangingPunct="1">
        <a:spcBef>
          <a:spcPct val="0"/>
        </a:spcBef>
        <a:spcAft>
          <a:spcPct val="0"/>
        </a:spcAft>
        <a:defRPr sz="3000" b="1">
          <a:solidFill>
            <a:srgbClr val="0F5494"/>
          </a:solidFill>
          <a:latin typeface="Verdana" pitchFamily="34" charset="0"/>
        </a:defRPr>
      </a:lvl4pPr>
      <a:lvl5pPr marL="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p:titleStyle>
    <p:bodyStyle>
      <a:lvl1pPr marL="342900" indent="-342900" algn="l" rtl="0" eaLnBrk="1" fontAlgn="base" hangingPunct="1">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1" fontAlgn="base" hangingPunct="1">
        <a:spcBef>
          <a:spcPct val="20000"/>
        </a:spcBef>
        <a:spcAft>
          <a:spcPct val="0"/>
        </a:spcAft>
        <a:buClr>
          <a:srgbClr val="009FBA"/>
        </a:buClr>
        <a:buChar char="•"/>
        <a:defRPr sz="2000" b="1">
          <a:solidFill>
            <a:srgbClr val="0F5494"/>
          </a:solidFill>
          <a:latin typeface="+mn-lt"/>
        </a:defRPr>
      </a:lvl2pPr>
      <a:lvl3pPr marL="1143000" indent="-228600" algn="l" rtl="0" eaLnBrk="1" fontAlgn="base" hangingPunct="1">
        <a:spcBef>
          <a:spcPct val="20000"/>
        </a:spcBef>
        <a:spcAft>
          <a:spcPct val="0"/>
        </a:spcAft>
        <a:defRPr sz="1400">
          <a:solidFill>
            <a:srgbClr val="0F5494"/>
          </a:solidFill>
          <a:latin typeface="+mn-lt"/>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19D36FE7-C7FC-4E6C-8E52-0F08C4427C0C}" type="datetimeFigureOut">
              <a:rPr lang="en-GB"/>
              <a:pPr>
                <a:defRPr/>
              </a:pPr>
              <a:t>04/12/2019</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FFFFFF"/>
                </a:solidFill>
              </a:defRPr>
            </a:lvl1pPr>
          </a:lstStyle>
          <a:p>
            <a:pPr>
              <a:defRPr/>
            </a:pPr>
            <a:fld id="{5934FB91-01FD-495B-943D-475AAF8D2E83}" type="slidenum">
              <a:rPr lang="en-GB" altLang="en-US"/>
              <a:pPr>
                <a:defRPr/>
              </a:pPr>
              <a:t>‹#›</a:t>
            </a:fld>
            <a:endParaRPr lang="en-GB" altLang="en-US"/>
          </a:p>
        </p:txBody>
      </p:sp>
    </p:spTree>
    <p:extLst>
      <p:ext uri="{BB962C8B-B14F-4D97-AF65-F5344CB8AC3E}">
        <p14:creationId xmlns:p14="http://schemas.microsoft.com/office/powerpoint/2010/main" val="4008995287"/>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jpeg"/><Relationship Id="rId7" Type="http://schemas.openxmlformats.org/officeDocument/2006/relationships/image" Target="../media/image9.png"/><Relationship Id="rId2"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image" Target="../media/image8.emf"/><Relationship Id="rId5" Type="http://schemas.openxmlformats.org/officeDocument/2006/relationships/image" Target="../media/image7.emf"/><Relationship Id="rId10" Type="http://schemas.openxmlformats.org/officeDocument/2006/relationships/image" Target="../media/image12.png"/><Relationship Id="rId4" Type="http://schemas.openxmlformats.org/officeDocument/2006/relationships/image" Target="../media/image6.emf"/><Relationship Id="rId9" Type="http://schemas.openxmlformats.org/officeDocument/2006/relationships/image" Target="../media/image11.jpeg"/></Relationships>
</file>

<file path=ppt/slides/_rels/slide2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hyperlink" Target="https://ecdpm.org/talking-points/regional-organisations-africa-mapping-multiple-memberships/"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33.jpeg"/></Relationships>
</file>

<file path=ppt/slides/_rels/slide2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5" Type="http://schemas.openxmlformats.org/officeDocument/2006/relationships/image" Target="../media/image35.emf"/><Relationship Id="rId4" Type="http://schemas.openxmlformats.org/officeDocument/2006/relationships/image" Target="../media/image34.emf"/></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23.xml"/></Relationships>
</file>

<file path=ppt/slides/_rels/slide3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23.xml"/></Relationships>
</file>

<file path=ppt/slides/_rels/slide3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23.xml"/></Relationships>
</file>

<file path=ppt/slides/_rels/slide4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23.xml"/></Relationships>
</file>

<file path=ppt/slides/_rels/slide4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23.xml"/></Relationships>
</file>

<file path=ppt/slides/_rels/slide4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17.png"/><Relationship Id="rId2"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20.jpeg"/></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5" Type="http://schemas.openxmlformats.org/officeDocument/2006/relationships/image" Target="../media/image23.png"/><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213E8F"/>
        </a:solidFill>
        <a:effectLst/>
      </p:bgPr>
    </p:bg>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D84DE61C-ACAB-4328-AAAD-AD9D8680AB5D}"/>
              </a:ext>
            </a:extLst>
          </p:cNvPr>
          <p:cNvSpPr>
            <a:spLocks noGrp="1"/>
          </p:cNvSpPr>
          <p:nvPr>
            <p:ph type="ctrTitle"/>
          </p:nvPr>
        </p:nvSpPr>
        <p:spPr>
          <a:xfrm>
            <a:off x="161925" y="350838"/>
            <a:ext cx="8834438" cy="5160962"/>
          </a:xfrm>
          <a:ln>
            <a:solidFill>
              <a:schemeClr val="tx1"/>
            </a:solidFill>
            <a:miter lim="800000"/>
            <a:headEnd/>
            <a:tailEnd/>
          </a:ln>
        </p:spPr>
        <p:txBody>
          <a:bodyPr/>
          <a:lstStyle/>
          <a:p>
            <a:pPr eaLnBrk="1" hangingPunct="1"/>
            <a:r>
              <a:rPr lang="en-GB" altLang="en-US" sz="4000">
                <a:cs typeface="Arial" panose="020B0604020202020204" pitchFamily="34" charset="0"/>
              </a:rPr>
              <a:t>DEVCO Infrastructure Seminar 2019</a:t>
            </a:r>
            <a:br>
              <a:rPr lang="en-GB" altLang="en-US" sz="4000">
                <a:cs typeface="Arial" panose="020B0604020202020204" pitchFamily="34" charset="0"/>
              </a:rPr>
            </a:br>
            <a:r>
              <a:rPr lang="en-GB" altLang="en-US" sz="4000">
                <a:cs typeface="Arial" panose="020B0604020202020204" pitchFamily="34" charset="0"/>
              </a:rPr>
              <a:t>-</a:t>
            </a:r>
            <a:br>
              <a:rPr lang="en-GB" altLang="en-US" sz="4000">
                <a:cs typeface="Arial" panose="020B0604020202020204" pitchFamily="34" charset="0"/>
              </a:rPr>
            </a:br>
            <a:r>
              <a:rPr lang="en-GB" altLang="en-US" sz="4000">
                <a:cs typeface="Arial" panose="020B0604020202020204" pitchFamily="34" charset="0"/>
              </a:rPr>
              <a:t>Session 3.5:  Developing Pan African infrastructure priorities: Nexus investments-TA &amp; perspectives for the new programming</a:t>
            </a:r>
            <a:br>
              <a:rPr lang="en-GB" altLang="en-US" sz="4000">
                <a:cs typeface="Arial" panose="020B0604020202020204" pitchFamily="34" charset="0"/>
              </a:rPr>
            </a:br>
            <a:r>
              <a:rPr lang="en-GB" altLang="en-US" sz="4000">
                <a:cs typeface="Arial" panose="020B0604020202020204" pitchFamily="34" charset="0"/>
              </a:rPr>
              <a:t>-</a:t>
            </a:r>
            <a:br>
              <a:rPr lang="en-GB" altLang="en-US" sz="4000">
                <a:cs typeface="Arial" panose="020B0604020202020204" pitchFamily="34" charset="0"/>
              </a:rPr>
            </a:br>
            <a:r>
              <a:rPr lang="en-GB" altLang="en-US" sz="4000">
                <a:cs typeface="Arial" panose="020B0604020202020204" pitchFamily="34" charset="0"/>
              </a:rPr>
              <a:t>Highlights on actions with the AU</a:t>
            </a:r>
          </a:p>
        </p:txBody>
      </p:sp>
      <p:sp>
        <p:nvSpPr>
          <p:cNvPr id="4" name="Rectangle 3">
            <a:extLst>
              <a:ext uri="{FF2B5EF4-FFF2-40B4-BE49-F238E27FC236}">
                <a16:creationId xmlns:a16="http://schemas.microsoft.com/office/drawing/2014/main" id="{B76C1EDD-0148-42E8-862E-3819AFA3D849}"/>
              </a:ext>
            </a:extLst>
          </p:cNvPr>
          <p:cNvSpPr/>
          <p:nvPr/>
        </p:nvSpPr>
        <p:spPr bwMode="auto">
          <a:xfrm>
            <a:off x="0" y="5705475"/>
            <a:ext cx="9158288" cy="11525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4100" name="Picture 1">
            <a:extLst>
              <a:ext uri="{FF2B5EF4-FFF2-40B4-BE49-F238E27FC236}">
                <a16:creationId xmlns:a16="http://schemas.microsoft.com/office/drawing/2014/main" id="{364632F1-969F-4E76-A22E-97B4B5A1082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05263" y="5899150"/>
            <a:ext cx="1147762"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Picture 10">
            <a:extLst>
              <a:ext uri="{FF2B5EF4-FFF2-40B4-BE49-F238E27FC236}">
                <a16:creationId xmlns:a16="http://schemas.microsoft.com/office/drawing/2014/main" id="{156A03EA-206B-4286-83D7-F1A11D452B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73800" y="5721350"/>
            <a:ext cx="2852738" cy="112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2980D6EA-205F-49C6-B4E7-4A4D41F12BE3}"/>
              </a:ext>
            </a:extLst>
          </p:cNvPr>
          <p:cNvSpPr>
            <a:spLocks noGrp="1"/>
          </p:cNvSpPr>
          <p:nvPr>
            <p:ph type="ctrTitle"/>
          </p:nvPr>
        </p:nvSpPr>
        <p:spPr>
          <a:xfrm>
            <a:off x="222250" y="434975"/>
            <a:ext cx="8408988" cy="820738"/>
          </a:xfrm>
        </p:spPr>
        <p:txBody>
          <a:bodyPr/>
          <a:lstStyle/>
          <a:p>
            <a:pPr eaLnBrk="1" hangingPunct="1">
              <a:defRPr/>
            </a:pPr>
            <a:r>
              <a:rPr lang="en-GB" altLang="en-US" sz="3800" dirty="0">
                <a:latin typeface="+mn-lt"/>
                <a:cs typeface="Arial" charset="0"/>
              </a:rPr>
              <a:t>PIDA PAP 2 (2020-2030)</a:t>
            </a:r>
          </a:p>
        </p:txBody>
      </p:sp>
      <p:sp>
        <p:nvSpPr>
          <p:cNvPr id="3" name="Subtitle 2">
            <a:extLst>
              <a:ext uri="{FF2B5EF4-FFF2-40B4-BE49-F238E27FC236}">
                <a16:creationId xmlns:a16="http://schemas.microsoft.com/office/drawing/2014/main" id="{9D57522C-7552-4871-8E91-719DF638240C}"/>
              </a:ext>
            </a:extLst>
          </p:cNvPr>
          <p:cNvSpPr>
            <a:spLocks noGrp="1"/>
          </p:cNvSpPr>
          <p:nvPr>
            <p:ph type="subTitle" idx="1"/>
          </p:nvPr>
        </p:nvSpPr>
        <p:spPr>
          <a:xfrm>
            <a:off x="668338" y="1589088"/>
            <a:ext cx="8132762" cy="2940050"/>
          </a:xfrm>
        </p:spPr>
        <p:txBody>
          <a:bodyPr rtlCol="0">
            <a:noAutofit/>
          </a:bodyPr>
          <a:lstStyle/>
          <a:p>
            <a:pPr algn="just" eaLnBrk="1" fontAlgn="auto" hangingPunct="1">
              <a:spcAft>
                <a:spcPts val="0"/>
              </a:spcAft>
              <a:defRPr/>
            </a:pPr>
            <a:r>
              <a:rPr lang="fr-BE" sz="2400" dirty="0">
                <a:cs typeface="Arial" panose="020B0604020202020204" pitchFamily="34" charset="0"/>
              </a:rPr>
              <a:t>« Building blocks »:</a:t>
            </a:r>
          </a:p>
          <a:p>
            <a:pPr marL="800100" lvl="1" indent="-342900" algn="just" eaLnBrk="1" fontAlgn="auto" hangingPunct="1">
              <a:spcAft>
                <a:spcPts val="0"/>
              </a:spcAft>
              <a:buFontTx/>
              <a:buChar char="-"/>
              <a:defRPr/>
            </a:pPr>
            <a:r>
              <a:rPr lang="en-GB" sz="2400" dirty="0">
                <a:cs typeface="Arial" panose="020B0604020202020204" pitchFamily="34" charset="0"/>
              </a:rPr>
              <a:t>PIDA PAP1 MTR</a:t>
            </a:r>
          </a:p>
          <a:p>
            <a:pPr marL="800100" lvl="1" indent="-342900" algn="just" eaLnBrk="1" fontAlgn="auto" hangingPunct="1">
              <a:spcAft>
                <a:spcPts val="0"/>
              </a:spcAft>
              <a:buFontTx/>
              <a:buChar char="-"/>
              <a:defRPr/>
            </a:pPr>
            <a:r>
              <a:rPr lang="en-GB" sz="2400" dirty="0">
                <a:cs typeface="Arial" panose="020B0604020202020204" pitchFamily="34" charset="0"/>
              </a:rPr>
              <a:t>PIDA "Market &amp; Demand study"</a:t>
            </a:r>
          </a:p>
          <a:p>
            <a:pPr marL="800100" lvl="1" indent="-342900" algn="just" eaLnBrk="1" fontAlgn="auto" hangingPunct="1">
              <a:spcAft>
                <a:spcPts val="0"/>
              </a:spcAft>
              <a:buFontTx/>
              <a:buChar char="-"/>
              <a:defRPr/>
            </a:pPr>
            <a:r>
              <a:rPr lang="en-GB" sz="2400" dirty="0">
                <a:cs typeface="Arial" panose="020B0604020202020204" pitchFamily="34" charset="0"/>
              </a:rPr>
              <a:t>PIDA PAP2 "Integrated corridor approach and selection criteria"</a:t>
            </a:r>
          </a:p>
          <a:p>
            <a:pPr marL="800100" lvl="1" indent="-342900" algn="just" eaLnBrk="1" fontAlgn="auto" hangingPunct="1">
              <a:spcAft>
                <a:spcPts val="0"/>
              </a:spcAft>
              <a:buFontTx/>
              <a:buChar char="-"/>
              <a:defRPr/>
            </a:pPr>
            <a:r>
              <a:rPr lang="en-GB" sz="2400" dirty="0">
                <a:cs typeface="Arial" panose="020B0604020202020204" pitchFamily="34" charset="0"/>
              </a:rPr>
              <a:t>African Network of Women in Infrastructure, "</a:t>
            </a:r>
            <a:r>
              <a:rPr lang="en-GB" sz="2400" dirty="0" err="1">
                <a:cs typeface="Arial" panose="020B0604020202020204" pitchFamily="34" charset="0"/>
              </a:rPr>
              <a:t>ANWIn</a:t>
            </a:r>
            <a:r>
              <a:rPr lang="en-GB" sz="2400" dirty="0">
                <a:cs typeface="Arial" panose="020B0604020202020204" pitchFamily="34" charset="0"/>
              </a:rPr>
              <a:t>"</a:t>
            </a:r>
          </a:p>
        </p:txBody>
      </p:sp>
      <p:sp>
        <p:nvSpPr>
          <p:cNvPr id="4" name="Rectangle 3">
            <a:extLst>
              <a:ext uri="{FF2B5EF4-FFF2-40B4-BE49-F238E27FC236}">
                <a16:creationId xmlns:a16="http://schemas.microsoft.com/office/drawing/2014/main" id="{EDE19236-82FD-45DC-8960-EE6BCE756F5C}"/>
              </a:ext>
            </a:extLst>
          </p:cNvPr>
          <p:cNvSpPr/>
          <p:nvPr/>
        </p:nvSpPr>
        <p:spPr bwMode="auto">
          <a:xfrm>
            <a:off x="0" y="5705475"/>
            <a:ext cx="9158288" cy="11525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14341" name="Picture 1">
            <a:extLst>
              <a:ext uri="{FF2B5EF4-FFF2-40B4-BE49-F238E27FC236}">
                <a16:creationId xmlns:a16="http://schemas.microsoft.com/office/drawing/2014/main" id="{6EFF5AEF-A891-47F1-84D1-99094D1BFA2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05263" y="5899150"/>
            <a:ext cx="1147762"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2" name="Picture 10">
            <a:extLst>
              <a:ext uri="{FF2B5EF4-FFF2-40B4-BE49-F238E27FC236}">
                <a16:creationId xmlns:a16="http://schemas.microsoft.com/office/drawing/2014/main" id="{6BEB9B07-BD2E-4B9D-BE16-7FF39C393CB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73800" y="5721350"/>
            <a:ext cx="2852738" cy="112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Number Placeholder 2">
            <a:extLst>
              <a:ext uri="{FF2B5EF4-FFF2-40B4-BE49-F238E27FC236}">
                <a16:creationId xmlns:a16="http://schemas.microsoft.com/office/drawing/2014/main" id="{FACD052A-DCD6-4981-98B6-130F86C30216}"/>
              </a:ext>
            </a:extLst>
          </p:cNvPr>
          <p:cNvSpPr>
            <a:spLocks noGrp="1" noChangeArrowheads="1"/>
          </p:cNvSpPr>
          <p:nvPr>
            <p:ph type="sldNum" sz="quarter" idx="12"/>
          </p:nvPr>
        </p:nvSpPr>
        <p:spPr bwMode="auto">
          <a:xfrm>
            <a:off x="8061325" y="6221413"/>
            <a:ext cx="56515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0E8E98D1-4A58-4483-94F7-4B8F457D40C1}" type="slidenum">
              <a:rPr lang="en-US" altLang="en-US" sz="1200" smtClean="0">
                <a:solidFill>
                  <a:srgbClr val="FFFFFF"/>
                </a:solidFill>
              </a:rPr>
              <a:pPr>
                <a:spcBef>
                  <a:spcPct val="0"/>
                </a:spcBef>
                <a:buFontTx/>
                <a:buNone/>
              </a:pPr>
              <a:t>11</a:t>
            </a:fld>
            <a:endParaRPr lang="en-US" altLang="en-US" sz="1200">
              <a:solidFill>
                <a:srgbClr val="FFFFFF"/>
              </a:solidFill>
            </a:endParaRPr>
          </a:p>
        </p:txBody>
      </p:sp>
      <p:pic>
        <p:nvPicPr>
          <p:cNvPr id="15363" name="Image 7">
            <a:extLst>
              <a:ext uri="{FF2B5EF4-FFF2-40B4-BE49-F238E27FC236}">
                <a16:creationId xmlns:a16="http://schemas.microsoft.com/office/drawing/2014/main" id="{F205682C-F8FF-486F-96AD-F065EEDDD8A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8281" t="16750" r="27188" b="5499"/>
          <a:stretch>
            <a:fillRect/>
          </a:stretch>
        </p:blipFill>
        <p:spPr bwMode="auto">
          <a:xfrm>
            <a:off x="12700" y="0"/>
            <a:ext cx="8345488" cy="628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Subtitle 2">
            <a:extLst>
              <a:ext uri="{FF2B5EF4-FFF2-40B4-BE49-F238E27FC236}">
                <a16:creationId xmlns:a16="http://schemas.microsoft.com/office/drawing/2014/main" id="{3A37B8D9-9112-4711-A782-17D9110C0800}"/>
              </a:ext>
            </a:extLst>
          </p:cNvPr>
          <p:cNvSpPr txBox="1">
            <a:spLocks/>
          </p:cNvSpPr>
          <p:nvPr/>
        </p:nvSpPr>
        <p:spPr bwMode="auto">
          <a:xfrm>
            <a:off x="214313" y="6457950"/>
            <a:ext cx="63388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buFont typeface="Arial" panose="020B0604020202020204" pitchFamily="34" charset="0"/>
              <a:buNone/>
            </a:pPr>
            <a:r>
              <a:rPr lang="en-GB" altLang="en-US" sz="1200">
                <a:latin typeface="Arial" panose="020B0604020202020204" pitchFamily="34" charset="0"/>
              </a:rPr>
              <a:t>Source: 5</a:t>
            </a:r>
            <a:r>
              <a:rPr lang="en-GB" altLang="en-US" sz="1200" baseline="30000">
                <a:latin typeface="Arial" panose="020B0604020202020204" pitchFamily="34" charset="0"/>
              </a:rPr>
              <a:t>th</a:t>
            </a:r>
            <a:r>
              <a:rPr lang="en-GB" altLang="en-US" sz="1200">
                <a:latin typeface="Arial" panose="020B0604020202020204" pitchFamily="34" charset="0"/>
              </a:rPr>
              <a:t> PIDA WEEK, Cairo 23-29/11/2019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Number Placeholder 2">
            <a:extLst>
              <a:ext uri="{FF2B5EF4-FFF2-40B4-BE49-F238E27FC236}">
                <a16:creationId xmlns:a16="http://schemas.microsoft.com/office/drawing/2014/main" id="{B661A91A-F67F-4A6E-BCFF-2BF0557A468E}"/>
              </a:ext>
            </a:extLst>
          </p:cNvPr>
          <p:cNvSpPr>
            <a:spLocks noGrp="1" noChangeArrowheads="1"/>
          </p:cNvSpPr>
          <p:nvPr>
            <p:ph type="sldNum" sz="quarter" idx="12"/>
          </p:nvPr>
        </p:nvSpPr>
        <p:spPr bwMode="auto">
          <a:xfrm>
            <a:off x="8061325" y="6221413"/>
            <a:ext cx="56515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42C6BB90-854A-4831-982A-08671FB2CAB6}" type="slidenum">
              <a:rPr lang="en-US" altLang="en-US" sz="1200" smtClean="0">
                <a:solidFill>
                  <a:srgbClr val="FFFFFF"/>
                </a:solidFill>
              </a:rPr>
              <a:pPr>
                <a:spcBef>
                  <a:spcPct val="0"/>
                </a:spcBef>
                <a:buFontTx/>
                <a:buNone/>
              </a:pPr>
              <a:t>12</a:t>
            </a:fld>
            <a:endParaRPr lang="en-US" altLang="en-US" sz="1200">
              <a:solidFill>
                <a:srgbClr val="FFFFFF"/>
              </a:solidFill>
            </a:endParaRPr>
          </a:p>
        </p:txBody>
      </p:sp>
      <p:pic>
        <p:nvPicPr>
          <p:cNvPr id="16387" name="Image 1">
            <a:extLst>
              <a:ext uri="{FF2B5EF4-FFF2-40B4-BE49-F238E27FC236}">
                <a16:creationId xmlns:a16="http://schemas.microsoft.com/office/drawing/2014/main" id="{9C964522-D3EA-4230-B0D0-D31410DBFF7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970" t="16750" r="27187" b="5000"/>
          <a:stretch>
            <a:fillRect/>
          </a:stretch>
        </p:blipFill>
        <p:spPr bwMode="auto">
          <a:xfrm>
            <a:off x="-9525" y="0"/>
            <a:ext cx="8353425" cy="6300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8" name="Subtitle 2">
            <a:extLst>
              <a:ext uri="{FF2B5EF4-FFF2-40B4-BE49-F238E27FC236}">
                <a16:creationId xmlns:a16="http://schemas.microsoft.com/office/drawing/2014/main" id="{59E1A780-1476-4238-AAF1-2C4D18C2E09D}"/>
              </a:ext>
            </a:extLst>
          </p:cNvPr>
          <p:cNvSpPr txBox="1">
            <a:spLocks/>
          </p:cNvSpPr>
          <p:nvPr/>
        </p:nvSpPr>
        <p:spPr bwMode="auto">
          <a:xfrm>
            <a:off x="152400" y="6459538"/>
            <a:ext cx="6400800"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buFont typeface="Arial" panose="020B0604020202020204" pitchFamily="34" charset="0"/>
              <a:buNone/>
            </a:pPr>
            <a:r>
              <a:rPr lang="en-GB" altLang="en-US" sz="1200">
                <a:latin typeface="Arial" panose="020B0604020202020204" pitchFamily="34" charset="0"/>
              </a:rPr>
              <a:t>Source: 5</a:t>
            </a:r>
            <a:r>
              <a:rPr lang="en-GB" altLang="en-US" sz="1200" baseline="30000">
                <a:latin typeface="Arial" panose="020B0604020202020204" pitchFamily="34" charset="0"/>
              </a:rPr>
              <a:t>th</a:t>
            </a:r>
            <a:r>
              <a:rPr lang="en-GB" altLang="en-US" sz="1200">
                <a:latin typeface="Arial" panose="020B0604020202020204" pitchFamily="34" charset="0"/>
              </a:rPr>
              <a:t> PIDA WEEK, Cairo 23-29/11/2019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Number Placeholder 2">
            <a:extLst>
              <a:ext uri="{FF2B5EF4-FFF2-40B4-BE49-F238E27FC236}">
                <a16:creationId xmlns:a16="http://schemas.microsoft.com/office/drawing/2014/main" id="{28CCD04A-6B94-4C80-8DAE-EEAD942927AD}"/>
              </a:ext>
            </a:extLst>
          </p:cNvPr>
          <p:cNvSpPr>
            <a:spLocks noGrp="1" noChangeArrowheads="1"/>
          </p:cNvSpPr>
          <p:nvPr>
            <p:ph type="sldNum" sz="quarter" idx="12"/>
          </p:nvPr>
        </p:nvSpPr>
        <p:spPr bwMode="auto">
          <a:xfrm>
            <a:off x="8061325" y="6221413"/>
            <a:ext cx="56515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B8550C31-34B6-497E-A391-89EC24AB476F}" type="slidenum">
              <a:rPr lang="en-US" altLang="en-US" sz="1200" smtClean="0">
                <a:solidFill>
                  <a:srgbClr val="FFFFFF"/>
                </a:solidFill>
              </a:rPr>
              <a:pPr>
                <a:spcBef>
                  <a:spcPct val="0"/>
                </a:spcBef>
                <a:buFontTx/>
                <a:buNone/>
              </a:pPr>
              <a:t>13</a:t>
            </a:fld>
            <a:endParaRPr lang="en-US" altLang="en-US" sz="1200">
              <a:solidFill>
                <a:srgbClr val="FFFFFF"/>
              </a:solidFill>
            </a:endParaRPr>
          </a:p>
        </p:txBody>
      </p:sp>
      <p:pic>
        <p:nvPicPr>
          <p:cNvPr id="17411" name="Image 1">
            <a:extLst>
              <a:ext uri="{FF2B5EF4-FFF2-40B4-BE49-F238E27FC236}">
                <a16:creationId xmlns:a16="http://schemas.microsoft.com/office/drawing/2014/main" id="{E8BA2ED5-6B55-4CC2-A54B-B6518ED670B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8125" t="16750" r="27657" b="5000"/>
          <a:stretch>
            <a:fillRect/>
          </a:stretch>
        </p:blipFill>
        <p:spPr bwMode="auto">
          <a:xfrm>
            <a:off x="0" y="0"/>
            <a:ext cx="8315325" cy="6332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Subtitle 2">
            <a:extLst>
              <a:ext uri="{FF2B5EF4-FFF2-40B4-BE49-F238E27FC236}">
                <a16:creationId xmlns:a16="http://schemas.microsoft.com/office/drawing/2014/main" id="{CCCB9AE8-8559-46BD-B028-B845DB21D6CD}"/>
              </a:ext>
            </a:extLst>
          </p:cNvPr>
          <p:cNvSpPr txBox="1">
            <a:spLocks/>
          </p:cNvSpPr>
          <p:nvPr/>
        </p:nvSpPr>
        <p:spPr bwMode="auto">
          <a:xfrm>
            <a:off x="152400" y="6459538"/>
            <a:ext cx="6400800"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buFont typeface="Arial" panose="020B0604020202020204" pitchFamily="34" charset="0"/>
              <a:buNone/>
            </a:pPr>
            <a:r>
              <a:rPr lang="en-GB" altLang="en-US" sz="1200">
                <a:latin typeface="Arial" panose="020B0604020202020204" pitchFamily="34" charset="0"/>
              </a:rPr>
              <a:t>Source: 5</a:t>
            </a:r>
            <a:r>
              <a:rPr lang="en-GB" altLang="en-US" sz="1200" baseline="30000">
                <a:latin typeface="Arial" panose="020B0604020202020204" pitchFamily="34" charset="0"/>
              </a:rPr>
              <a:t>th</a:t>
            </a:r>
            <a:r>
              <a:rPr lang="en-GB" altLang="en-US" sz="1200">
                <a:latin typeface="Arial" panose="020B0604020202020204" pitchFamily="34" charset="0"/>
              </a:rPr>
              <a:t> PIDA WEEK, Cairo 23-29/11/2019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2">
            <a:extLst>
              <a:ext uri="{FF2B5EF4-FFF2-40B4-BE49-F238E27FC236}">
                <a16:creationId xmlns:a16="http://schemas.microsoft.com/office/drawing/2014/main" id="{661DD7CE-ADEC-498B-BB06-0AF89C08686D}"/>
              </a:ext>
            </a:extLst>
          </p:cNvPr>
          <p:cNvSpPr>
            <a:spLocks noGrp="1" noChangeArrowheads="1"/>
          </p:cNvSpPr>
          <p:nvPr>
            <p:ph type="sldNum" sz="quarter" idx="12"/>
          </p:nvPr>
        </p:nvSpPr>
        <p:spPr bwMode="auto">
          <a:xfrm>
            <a:off x="8061325" y="6221413"/>
            <a:ext cx="56515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A485321B-D757-41C2-B677-008A31B258D5}" type="slidenum">
              <a:rPr lang="en-US" altLang="en-US" sz="1200" smtClean="0">
                <a:solidFill>
                  <a:srgbClr val="FFFFFF"/>
                </a:solidFill>
              </a:rPr>
              <a:pPr>
                <a:spcBef>
                  <a:spcPct val="0"/>
                </a:spcBef>
                <a:buFontTx/>
                <a:buNone/>
              </a:pPr>
              <a:t>14</a:t>
            </a:fld>
            <a:endParaRPr lang="en-US" altLang="en-US" sz="1200">
              <a:solidFill>
                <a:srgbClr val="FFFFFF"/>
              </a:solidFill>
            </a:endParaRPr>
          </a:p>
        </p:txBody>
      </p:sp>
      <p:pic>
        <p:nvPicPr>
          <p:cNvPr id="18435" name="Image 3">
            <a:extLst>
              <a:ext uri="{FF2B5EF4-FFF2-40B4-BE49-F238E27FC236}">
                <a16:creationId xmlns:a16="http://schemas.microsoft.com/office/drawing/2014/main" id="{841BE067-BFEB-45E1-BD80-56D8A93F99C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8125" t="17000" r="27657" b="5000"/>
          <a:stretch>
            <a:fillRect/>
          </a:stretch>
        </p:blipFill>
        <p:spPr bwMode="auto">
          <a:xfrm>
            <a:off x="0" y="0"/>
            <a:ext cx="8443913" cy="641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6" name="Subtitle 2">
            <a:extLst>
              <a:ext uri="{FF2B5EF4-FFF2-40B4-BE49-F238E27FC236}">
                <a16:creationId xmlns:a16="http://schemas.microsoft.com/office/drawing/2014/main" id="{6ED9184B-729D-4EC9-BEBE-027101C75C98}"/>
              </a:ext>
            </a:extLst>
          </p:cNvPr>
          <p:cNvSpPr txBox="1">
            <a:spLocks/>
          </p:cNvSpPr>
          <p:nvPr/>
        </p:nvSpPr>
        <p:spPr bwMode="auto">
          <a:xfrm>
            <a:off x="152400" y="6459538"/>
            <a:ext cx="6400800"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buFont typeface="Arial" panose="020B0604020202020204" pitchFamily="34" charset="0"/>
              <a:buNone/>
            </a:pPr>
            <a:r>
              <a:rPr lang="en-GB" altLang="en-US" sz="1200">
                <a:latin typeface="Arial" panose="020B0604020202020204" pitchFamily="34" charset="0"/>
              </a:rPr>
              <a:t>Source: 5</a:t>
            </a:r>
            <a:r>
              <a:rPr lang="en-GB" altLang="en-US" sz="1200" baseline="30000">
                <a:latin typeface="Arial" panose="020B0604020202020204" pitchFamily="34" charset="0"/>
              </a:rPr>
              <a:t>th</a:t>
            </a:r>
            <a:r>
              <a:rPr lang="en-GB" altLang="en-US" sz="1200">
                <a:latin typeface="Arial" panose="020B0604020202020204" pitchFamily="34" charset="0"/>
              </a:rPr>
              <a:t> PIDA WEEK, Cairo 23-29/11/2019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Number Placeholder 2">
            <a:extLst>
              <a:ext uri="{FF2B5EF4-FFF2-40B4-BE49-F238E27FC236}">
                <a16:creationId xmlns:a16="http://schemas.microsoft.com/office/drawing/2014/main" id="{DD8F58F4-78EB-45CD-AD1E-9F95ED772836}"/>
              </a:ext>
            </a:extLst>
          </p:cNvPr>
          <p:cNvSpPr>
            <a:spLocks noGrp="1" noChangeArrowheads="1"/>
          </p:cNvSpPr>
          <p:nvPr>
            <p:ph type="sldNum" sz="quarter" idx="12"/>
          </p:nvPr>
        </p:nvSpPr>
        <p:spPr bwMode="auto">
          <a:xfrm>
            <a:off x="8061325" y="6221413"/>
            <a:ext cx="56515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2271D017-AADE-4A48-AAC7-3566478751A2}" type="slidenum">
              <a:rPr lang="en-US" altLang="en-US" sz="1200" smtClean="0">
                <a:solidFill>
                  <a:srgbClr val="FFFFFF"/>
                </a:solidFill>
              </a:rPr>
              <a:pPr>
                <a:spcBef>
                  <a:spcPct val="0"/>
                </a:spcBef>
                <a:buFontTx/>
                <a:buNone/>
              </a:pPr>
              <a:t>15</a:t>
            </a:fld>
            <a:endParaRPr lang="en-US" altLang="en-US" sz="1200">
              <a:solidFill>
                <a:srgbClr val="FFFFFF"/>
              </a:solidFill>
            </a:endParaRPr>
          </a:p>
        </p:txBody>
      </p:sp>
      <p:pic>
        <p:nvPicPr>
          <p:cNvPr id="19459" name="Image 1">
            <a:extLst>
              <a:ext uri="{FF2B5EF4-FFF2-40B4-BE49-F238E27FC236}">
                <a16:creationId xmlns:a16="http://schemas.microsoft.com/office/drawing/2014/main" id="{62F7365C-7F9A-48E0-A266-0B0C791620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8438" t="-500" r="10625" b="25500"/>
          <a:stretch>
            <a:fillRect/>
          </a:stretch>
        </p:blipFill>
        <p:spPr bwMode="auto">
          <a:xfrm>
            <a:off x="0" y="0"/>
            <a:ext cx="8802688" cy="509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Subtitle 2">
            <a:extLst>
              <a:ext uri="{FF2B5EF4-FFF2-40B4-BE49-F238E27FC236}">
                <a16:creationId xmlns:a16="http://schemas.microsoft.com/office/drawing/2014/main" id="{DD087A3B-F1B4-4B8D-BCED-35DA1B273094}"/>
              </a:ext>
            </a:extLst>
          </p:cNvPr>
          <p:cNvSpPr txBox="1">
            <a:spLocks/>
          </p:cNvSpPr>
          <p:nvPr/>
        </p:nvSpPr>
        <p:spPr bwMode="auto">
          <a:xfrm>
            <a:off x="152400" y="6459538"/>
            <a:ext cx="6400800"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buFont typeface="Arial" panose="020B0604020202020204" pitchFamily="34" charset="0"/>
              <a:buNone/>
            </a:pPr>
            <a:r>
              <a:rPr lang="en-GB" altLang="en-US" sz="1200">
                <a:latin typeface="Arial" panose="020B0604020202020204" pitchFamily="34" charset="0"/>
              </a:rPr>
              <a:t>Source: 5</a:t>
            </a:r>
            <a:r>
              <a:rPr lang="en-GB" altLang="en-US" sz="1200" baseline="30000">
                <a:latin typeface="Arial" panose="020B0604020202020204" pitchFamily="34" charset="0"/>
              </a:rPr>
              <a:t>th</a:t>
            </a:r>
            <a:r>
              <a:rPr lang="en-GB" altLang="en-US" sz="1200">
                <a:latin typeface="Arial" panose="020B0604020202020204" pitchFamily="34" charset="0"/>
              </a:rPr>
              <a:t> PIDA WEEK, Cairo 23-29/11/2019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2980D6EA-205F-49C6-B4E7-4A4D41F12BE3}"/>
              </a:ext>
            </a:extLst>
          </p:cNvPr>
          <p:cNvSpPr>
            <a:spLocks noGrp="1"/>
          </p:cNvSpPr>
          <p:nvPr>
            <p:ph type="ctrTitle"/>
          </p:nvPr>
        </p:nvSpPr>
        <p:spPr>
          <a:xfrm>
            <a:off x="222250" y="434975"/>
            <a:ext cx="8408988" cy="820738"/>
          </a:xfrm>
        </p:spPr>
        <p:txBody>
          <a:bodyPr/>
          <a:lstStyle/>
          <a:p>
            <a:pPr eaLnBrk="1" hangingPunct="1">
              <a:defRPr/>
            </a:pPr>
            <a:r>
              <a:rPr lang="en-GB" altLang="en-US" sz="3800" dirty="0">
                <a:latin typeface="+mn-lt"/>
                <a:cs typeface="Arial" charset="0"/>
              </a:rPr>
              <a:t>Timeline and relevance with…</a:t>
            </a:r>
          </a:p>
        </p:txBody>
      </p:sp>
      <p:sp>
        <p:nvSpPr>
          <p:cNvPr id="3" name="Subtitle 2">
            <a:extLst>
              <a:ext uri="{FF2B5EF4-FFF2-40B4-BE49-F238E27FC236}">
                <a16:creationId xmlns:a16="http://schemas.microsoft.com/office/drawing/2014/main" id="{9D57522C-7552-4871-8E91-719DF638240C}"/>
              </a:ext>
            </a:extLst>
          </p:cNvPr>
          <p:cNvSpPr>
            <a:spLocks noGrp="1"/>
          </p:cNvSpPr>
          <p:nvPr>
            <p:ph type="subTitle" idx="1"/>
          </p:nvPr>
        </p:nvSpPr>
        <p:spPr>
          <a:xfrm>
            <a:off x="0" y="1589088"/>
            <a:ext cx="8929688" cy="2940050"/>
          </a:xfrm>
        </p:spPr>
        <p:txBody>
          <a:bodyPr rtlCol="0">
            <a:normAutofit fontScale="92500"/>
          </a:bodyPr>
          <a:lstStyle/>
          <a:p>
            <a:pPr marL="800100" lvl="1" indent="-342900" algn="just" eaLnBrk="1" fontAlgn="auto" hangingPunct="1">
              <a:spcAft>
                <a:spcPts val="0"/>
              </a:spcAft>
              <a:buFontTx/>
              <a:buChar char="-"/>
              <a:defRPr/>
            </a:pPr>
            <a:r>
              <a:rPr lang="en-GB" sz="4000" dirty="0">
                <a:cs typeface="Arial" panose="020B0604020202020204" pitchFamily="34" charset="0"/>
              </a:rPr>
              <a:t>Alliance Task Forces  recommendations?</a:t>
            </a:r>
          </a:p>
          <a:p>
            <a:pPr marL="800100" lvl="1" indent="-342900" algn="just" eaLnBrk="1" fontAlgn="auto" hangingPunct="1">
              <a:spcAft>
                <a:spcPts val="0"/>
              </a:spcAft>
              <a:buFontTx/>
              <a:buChar char="-"/>
              <a:defRPr/>
            </a:pPr>
            <a:r>
              <a:rPr lang="en-GB" sz="4000" dirty="0">
                <a:cs typeface="Arial" panose="020B0604020202020204" pitchFamily="34" charset="0"/>
              </a:rPr>
              <a:t>Next EU-AU Summit and EU-AU Business Forum?</a:t>
            </a:r>
          </a:p>
          <a:p>
            <a:pPr marL="800100" lvl="1" indent="-342900" algn="just" eaLnBrk="1" fontAlgn="auto" hangingPunct="1">
              <a:spcAft>
                <a:spcPts val="0"/>
              </a:spcAft>
              <a:buFontTx/>
              <a:buChar char="-"/>
              <a:defRPr/>
            </a:pPr>
            <a:r>
              <a:rPr lang="en-GB" sz="4000" dirty="0">
                <a:cs typeface="Arial" panose="020B0604020202020204" pitchFamily="34" charset="0"/>
              </a:rPr>
              <a:t>MFF 2021-2027?</a:t>
            </a:r>
          </a:p>
        </p:txBody>
      </p:sp>
      <p:sp>
        <p:nvSpPr>
          <p:cNvPr id="4" name="Rectangle 3">
            <a:extLst>
              <a:ext uri="{FF2B5EF4-FFF2-40B4-BE49-F238E27FC236}">
                <a16:creationId xmlns:a16="http://schemas.microsoft.com/office/drawing/2014/main" id="{EDE19236-82FD-45DC-8960-EE6BCE756F5C}"/>
              </a:ext>
            </a:extLst>
          </p:cNvPr>
          <p:cNvSpPr/>
          <p:nvPr/>
        </p:nvSpPr>
        <p:spPr bwMode="auto">
          <a:xfrm>
            <a:off x="0" y="5705475"/>
            <a:ext cx="9158288" cy="11525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20485" name="Picture 1">
            <a:extLst>
              <a:ext uri="{FF2B5EF4-FFF2-40B4-BE49-F238E27FC236}">
                <a16:creationId xmlns:a16="http://schemas.microsoft.com/office/drawing/2014/main" id="{2C6DC47F-6D7E-466D-B73C-5F540E5F681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05263" y="5899150"/>
            <a:ext cx="1147762"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Picture 10">
            <a:extLst>
              <a:ext uri="{FF2B5EF4-FFF2-40B4-BE49-F238E27FC236}">
                <a16:creationId xmlns:a16="http://schemas.microsoft.com/office/drawing/2014/main" id="{3289B2D0-BC6B-4CED-A814-4A8A0CD40F2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73800" y="5721350"/>
            <a:ext cx="2852738" cy="112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2980D6EA-205F-49C6-B4E7-4A4D41F12BE3}"/>
              </a:ext>
            </a:extLst>
          </p:cNvPr>
          <p:cNvSpPr>
            <a:spLocks noGrp="1"/>
          </p:cNvSpPr>
          <p:nvPr>
            <p:ph type="ctrTitle"/>
          </p:nvPr>
        </p:nvSpPr>
        <p:spPr>
          <a:xfrm>
            <a:off x="222250" y="377825"/>
            <a:ext cx="8408988" cy="820738"/>
          </a:xfrm>
        </p:spPr>
        <p:txBody>
          <a:bodyPr/>
          <a:lstStyle/>
          <a:p>
            <a:pPr eaLnBrk="1" hangingPunct="1">
              <a:defRPr/>
            </a:pPr>
            <a:r>
              <a:rPr lang="en-GB" altLang="en-US" sz="3800" dirty="0">
                <a:latin typeface="+mn-lt"/>
                <a:cs typeface="Arial" charset="0"/>
              </a:rPr>
              <a:t>Other features regarding PIDA</a:t>
            </a:r>
          </a:p>
        </p:txBody>
      </p:sp>
      <p:sp>
        <p:nvSpPr>
          <p:cNvPr id="3" name="Subtitle 2">
            <a:extLst>
              <a:ext uri="{FF2B5EF4-FFF2-40B4-BE49-F238E27FC236}">
                <a16:creationId xmlns:a16="http://schemas.microsoft.com/office/drawing/2014/main" id="{9D57522C-7552-4871-8E91-719DF638240C}"/>
              </a:ext>
            </a:extLst>
          </p:cNvPr>
          <p:cNvSpPr>
            <a:spLocks noGrp="1"/>
          </p:cNvSpPr>
          <p:nvPr>
            <p:ph type="subTitle" idx="1"/>
          </p:nvPr>
        </p:nvSpPr>
        <p:spPr>
          <a:xfrm>
            <a:off x="222250" y="1449388"/>
            <a:ext cx="8564563" cy="4078287"/>
          </a:xfrm>
        </p:spPr>
        <p:txBody>
          <a:bodyPr rtlCol="0">
            <a:normAutofit fontScale="85000" lnSpcReduction="20000"/>
          </a:bodyPr>
          <a:lstStyle/>
          <a:p>
            <a:pPr marL="342900" indent="-342900" algn="just" eaLnBrk="1" fontAlgn="auto" hangingPunct="1">
              <a:spcAft>
                <a:spcPts val="0"/>
              </a:spcAft>
              <a:buFontTx/>
              <a:buChar char="-"/>
              <a:defRPr/>
            </a:pPr>
            <a:r>
              <a:rPr lang="fr-BE" sz="2400" dirty="0">
                <a:cs typeface="Arial" panose="020B0604020202020204" pitchFamily="34" charset="0"/>
              </a:rPr>
              <a:t>PIDA Continental Business Network (CBN)</a:t>
            </a:r>
          </a:p>
          <a:p>
            <a:pPr marL="342900" indent="-342900" algn="just" eaLnBrk="1" fontAlgn="auto" hangingPunct="1">
              <a:spcAft>
                <a:spcPts val="0"/>
              </a:spcAft>
              <a:buFontTx/>
              <a:buChar char="-"/>
              <a:defRPr/>
            </a:pPr>
            <a:r>
              <a:rPr lang="fr-BE" sz="2400" dirty="0">
                <a:cs typeface="Arial" panose="020B0604020202020204" pitchFamily="34" charset="0"/>
              </a:rPr>
              <a:t>PIDA </a:t>
            </a:r>
            <a:r>
              <a:rPr lang="fr-BE" sz="2400" dirty="0" err="1">
                <a:cs typeface="Arial" panose="020B0604020202020204" pitchFamily="34" charset="0"/>
              </a:rPr>
              <a:t>Quality</a:t>
            </a:r>
            <a:r>
              <a:rPr lang="fr-BE" sz="2400" dirty="0">
                <a:cs typeface="Arial" panose="020B0604020202020204" pitchFamily="34" charset="0"/>
              </a:rPr>
              <a:t> Label</a:t>
            </a:r>
          </a:p>
          <a:p>
            <a:pPr marL="342900" indent="-342900" algn="just" eaLnBrk="1" fontAlgn="auto" hangingPunct="1">
              <a:spcAft>
                <a:spcPts val="0"/>
              </a:spcAft>
              <a:buFontTx/>
              <a:buChar char="-"/>
              <a:defRPr/>
            </a:pPr>
            <a:r>
              <a:rPr lang="fr-BE" sz="2400" dirty="0">
                <a:cs typeface="Arial" panose="020B0604020202020204" pitchFamily="34" charset="0"/>
              </a:rPr>
              <a:t>PIDA Job </a:t>
            </a:r>
            <a:r>
              <a:rPr lang="fr-BE" sz="2400" dirty="0" err="1">
                <a:cs typeface="Arial" panose="020B0604020202020204" pitchFamily="34" charset="0"/>
              </a:rPr>
              <a:t>Creation</a:t>
            </a:r>
            <a:r>
              <a:rPr lang="fr-BE" sz="2400" dirty="0">
                <a:cs typeface="Arial" panose="020B0604020202020204" pitchFamily="34" charset="0"/>
              </a:rPr>
              <a:t> Toolkit</a:t>
            </a:r>
          </a:p>
          <a:p>
            <a:pPr marL="342900" indent="-342900" algn="just" eaLnBrk="1" fontAlgn="auto" hangingPunct="1">
              <a:spcAft>
                <a:spcPts val="0"/>
              </a:spcAft>
              <a:buFontTx/>
              <a:buChar char="-"/>
              <a:defRPr/>
            </a:pPr>
            <a:r>
              <a:rPr lang="fr-BE" sz="2400" dirty="0" err="1">
                <a:cs typeface="Arial" panose="020B0604020202020204" pitchFamily="34" charset="0"/>
              </a:rPr>
              <a:t>Africa</a:t>
            </a:r>
            <a:r>
              <a:rPr lang="fr-BE" sz="2400" dirty="0">
                <a:cs typeface="Arial" panose="020B0604020202020204" pitchFamily="34" charset="0"/>
              </a:rPr>
              <a:t> Infrastructure </a:t>
            </a:r>
            <a:r>
              <a:rPr lang="fr-BE" sz="2400" dirty="0" err="1">
                <a:cs typeface="Arial" panose="020B0604020202020204" pitchFamily="34" charset="0"/>
              </a:rPr>
              <a:t>Guarantee</a:t>
            </a:r>
            <a:r>
              <a:rPr lang="fr-BE" sz="2400" dirty="0">
                <a:cs typeface="Arial" panose="020B0604020202020204" pitchFamily="34" charset="0"/>
              </a:rPr>
              <a:t> </a:t>
            </a:r>
            <a:r>
              <a:rPr lang="fr-BE" sz="2400" dirty="0" err="1">
                <a:cs typeface="Arial" panose="020B0604020202020204" pitchFamily="34" charset="0"/>
              </a:rPr>
              <a:t>Mechanism</a:t>
            </a:r>
            <a:r>
              <a:rPr lang="fr-BE" sz="2400" dirty="0">
                <a:cs typeface="Arial" panose="020B0604020202020204" pitchFamily="34" charset="0"/>
              </a:rPr>
              <a:t> </a:t>
            </a:r>
          </a:p>
          <a:p>
            <a:pPr marL="342900" indent="-342900" algn="just" eaLnBrk="1" fontAlgn="auto" hangingPunct="1">
              <a:spcAft>
                <a:spcPts val="0"/>
              </a:spcAft>
              <a:buFontTx/>
              <a:buChar char="-"/>
              <a:defRPr/>
            </a:pPr>
            <a:r>
              <a:rPr lang="en-GB" sz="2400" dirty="0">
                <a:cs typeface="Arial" panose="020B0604020202020204" pitchFamily="34" charset="0"/>
              </a:rPr>
              <a:t>Common African Strategy for infrastructure partnerships</a:t>
            </a:r>
          </a:p>
          <a:p>
            <a:pPr marL="342900" indent="-342900" algn="just" eaLnBrk="1" fontAlgn="auto" hangingPunct="1">
              <a:spcAft>
                <a:spcPts val="0"/>
              </a:spcAft>
              <a:buFontTx/>
              <a:buChar char="-"/>
              <a:defRPr/>
            </a:pPr>
            <a:r>
              <a:rPr lang="en-GB" sz="2400" dirty="0">
                <a:cs typeface="Arial" panose="020B0604020202020204" pitchFamily="34" charset="0"/>
              </a:rPr>
              <a:t>Inclusion of Youth in PIDA PAP II (“</a:t>
            </a:r>
            <a:r>
              <a:rPr lang="en-GB" sz="2400" dirty="0" err="1">
                <a:cs typeface="Arial" panose="020B0604020202020204" pitchFamily="34" charset="0"/>
              </a:rPr>
              <a:t>InfraYouth</a:t>
            </a:r>
            <a:r>
              <a:rPr lang="en-GB" sz="2400" dirty="0">
                <a:cs typeface="Arial" panose="020B0604020202020204" pitchFamily="34" charset="0"/>
              </a:rPr>
              <a:t> Initiative”)</a:t>
            </a:r>
          </a:p>
          <a:p>
            <a:pPr marL="342900" indent="-342900" algn="just" eaLnBrk="1" fontAlgn="auto" hangingPunct="1">
              <a:spcAft>
                <a:spcPts val="0"/>
              </a:spcAft>
              <a:buFontTx/>
              <a:buChar char="-"/>
              <a:defRPr/>
            </a:pPr>
            <a:endParaRPr lang="fr-BE" sz="2400" dirty="0">
              <a:cs typeface="Arial" panose="020B0604020202020204" pitchFamily="34" charset="0"/>
            </a:endParaRPr>
          </a:p>
          <a:p>
            <a:pPr marL="342900" indent="-342900" algn="just" eaLnBrk="1" fontAlgn="auto" hangingPunct="1">
              <a:spcAft>
                <a:spcPts val="0"/>
              </a:spcAft>
              <a:buFontTx/>
              <a:buChar char="-"/>
              <a:defRPr/>
            </a:pPr>
            <a:r>
              <a:rPr lang="fr-BE" sz="2400" dirty="0">
                <a:cs typeface="Arial" panose="020B0604020202020204" pitchFamily="34" charset="0"/>
              </a:rPr>
              <a:t> PIDA and </a:t>
            </a:r>
            <a:r>
              <a:rPr lang="fr-BE" sz="2400" dirty="0" err="1">
                <a:cs typeface="Arial" panose="020B0604020202020204" pitchFamily="34" charset="0"/>
              </a:rPr>
              <a:t>other</a:t>
            </a:r>
            <a:r>
              <a:rPr lang="fr-BE" sz="2400" dirty="0">
                <a:cs typeface="Arial" panose="020B0604020202020204" pitchFamily="34" charset="0"/>
              </a:rPr>
              <a:t> continental infrastructure « flagships »? </a:t>
            </a:r>
          </a:p>
          <a:p>
            <a:pPr marL="800100" lvl="1" indent="-342900" algn="just" eaLnBrk="1" fontAlgn="auto" hangingPunct="1">
              <a:spcAft>
                <a:spcPts val="0"/>
              </a:spcAft>
              <a:buFontTx/>
              <a:buChar char="-"/>
              <a:defRPr/>
            </a:pPr>
            <a:r>
              <a:rPr lang="fr-BE" sz="2000" dirty="0">
                <a:cs typeface="Arial" panose="020B0604020202020204" pitchFamily="34" charset="0"/>
              </a:rPr>
              <a:t>Agenda 2063 flagships, </a:t>
            </a:r>
            <a:r>
              <a:rPr lang="fr-BE" sz="2000" dirty="0" err="1">
                <a:cs typeface="Arial" panose="020B0604020202020204" pitchFamily="34" charset="0"/>
              </a:rPr>
              <a:t>such</a:t>
            </a:r>
            <a:r>
              <a:rPr lang="fr-BE" sz="2000" dirty="0">
                <a:cs typeface="Arial" panose="020B0604020202020204" pitchFamily="34" charset="0"/>
              </a:rPr>
              <a:t> as the </a:t>
            </a:r>
            <a:r>
              <a:rPr lang="fr-BE" sz="2000" dirty="0" err="1">
                <a:solidFill>
                  <a:srgbClr val="FF0000"/>
                </a:solidFill>
                <a:cs typeface="Arial" panose="020B0604020202020204" pitchFamily="34" charset="0"/>
              </a:rPr>
              <a:t>African</a:t>
            </a:r>
            <a:r>
              <a:rPr lang="fr-BE" sz="2000" dirty="0">
                <a:solidFill>
                  <a:srgbClr val="FF0000"/>
                </a:solidFill>
                <a:cs typeface="Arial" panose="020B0604020202020204" pitchFamily="34" charset="0"/>
              </a:rPr>
              <a:t> Continental Free Trade Area (</a:t>
            </a:r>
            <a:r>
              <a:rPr lang="fr-BE" sz="2000" dirty="0" err="1">
                <a:solidFill>
                  <a:srgbClr val="FF0000"/>
                </a:solidFill>
                <a:cs typeface="Arial" panose="020B0604020202020204" pitchFamily="34" charset="0"/>
              </a:rPr>
              <a:t>AfCFTA</a:t>
            </a:r>
            <a:r>
              <a:rPr lang="fr-BE" sz="2000" dirty="0">
                <a:solidFill>
                  <a:srgbClr val="FF0000"/>
                </a:solidFill>
                <a:cs typeface="Arial" panose="020B0604020202020204" pitchFamily="34" charset="0"/>
              </a:rPr>
              <a:t>), </a:t>
            </a:r>
            <a:r>
              <a:rPr lang="fr-BE" sz="2000" dirty="0">
                <a:cs typeface="Arial" panose="020B0604020202020204" pitchFamily="34" charset="0"/>
              </a:rPr>
              <a:t>High Speed Railways Network (HSRN), Single </a:t>
            </a:r>
            <a:r>
              <a:rPr lang="fr-BE" sz="2000" dirty="0" err="1">
                <a:cs typeface="Arial" panose="020B0604020202020204" pitchFamily="34" charset="0"/>
              </a:rPr>
              <a:t>African</a:t>
            </a:r>
            <a:r>
              <a:rPr lang="fr-BE" sz="2000" dirty="0">
                <a:cs typeface="Arial" panose="020B0604020202020204" pitchFamily="34" charset="0"/>
              </a:rPr>
              <a:t> Air Transport </a:t>
            </a:r>
            <a:r>
              <a:rPr lang="fr-BE" sz="2000" dirty="0" err="1">
                <a:cs typeface="Arial" panose="020B0604020202020204" pitchFamily="34" charset="0"/>
              </a:rPr>
              <a:t>Market</a:t>
            </a:r>
            <a:r>
              <a:rPr lang="fr-BE" sz="2000" dirty="0">
                <a:cs typeface="Arial" panose="020B0604020202020204" pitchFamily="34" charset="0"/>
              </a:rPr>
              <a:t> (SAATM),…</a:t>
            </a:r>
          </a:p>
          <a:p>
            <a:pPr marL="800100" lvl="1" indent="-342900" algn="just" eaLnBrk="1" fontAlgn="auto" hangingPunct="1">
              <a:spcAft>
                <a:spcPts val="0"/>
              </a:spcAft>
              <a:buFontTx/>
              <a:buChar char="-"/>
              <a:defRPr/>
            </a:pPr>
            <a:r>
              <a:rPr lang="fr-BE" sz="2000" dirty="0">
                <a:cs typeface="Arial" panose="020B0604020202020204" pitchFamily="34" charset="0"/>
              </a:rPr>
              <a:t>AUDA Continental Power/Transmission Master Plan</a:t>
            </a:r>
          </a:p>
          <a:p>
            <a:pPr marL="800100" lvl="1" indent="-342900" algn="just" eaLnBrk="1" fontAlgn="auto" hangingPunct="1">
              <a:spcAft>
                <a:spcPts val="0"/>
              </a:spcAft>
              <a:buFontTx/>
              <a:buChar char="-"/>
              <a:defRPr/>
            </a:pPr>
            <a:r>
              <a:rPr lang="fr-BE" sz="2000" dirty="0" err="1">
                <a:cs typeface="Arial" panose="020B0604020202020204" pitchFamily="34" charset="0"/>
              </a:rPr>
              <a:t>Africa</a:t>
            </a:r>
            <a:r>
              <a:rPr lang="fr-BE" sz="2000" dirty="0">
                <a:cs typeface="Arial" panose="020B0604020202020204" pitchFamily="34" charset="0"/>
              </a:rPr>
              <a:t> </a:t>
            </a:r>
            <a:r>
              <a:rPr lang="fr-BE" sz="2000" dirty="0" err="1">
                <a:cs typeface="Arial" panose="020B0604020202020204" pitchFamily="34" charset="0"/>
              </a:rPr>
              <a:t>Renewable</a:t>
            </a:r>
            <a:r>
              <a:rPr lang="fr-BE" sz="2000" dirty="0">
                <a:cs typeface="Arial" panose="020B0604020202020204" pitchFamily="34" charset="0"/>
              </a:rPr>
              <a:t> Energy Initiative (AREI)</a:t>
            </a:r>
          </a:p>
          <a:p>
            <a:pPr marL="800100" lvl="1" indent="-342900" algn="just" eaLnBrk="1" fontAlgn="auto" hangingPunct="1">
              <a:spcAft>
                <a:spcPts val="0"/>
              </a:spcAft>
              <a:buFontTx/>
              <a:buChar char="-"/>
              <a:defRPr/>
            </a:pPr>
            <a:r>
              <a:rPr lang="fr-BE" sz="2000" dirty="0">
                <a:cs typeface="Arial" panose="020B0604020202020204" pitchFamily="34" charset="0"/>
              </a:rPr>
              <a:t>…</a:t>
            </a:r>
          </a:p>
        </p:txBody>
      </p:sp>
      <p:sp>
        <p:nvSpPr>
          <p:cNvPr id="4" name="Rectangle 3">
            <a:extLst>
              <a:ext uri="{FF2B5EF4-FFF2-40B4-BE49-F238E27FC236}">
                <a16:creationId xmlns:a16="http://schemas.microsoft.com/office/drawing/2014/main" id="{EDE19236-82FD-45DC-8960-EE6BCE756F5C}"/>
              </a:ext>
            </a:extLst>
          </p:cNvPr>
          <p:cNvSpPr/>
          <p:nvPr/>
        </p:nvSpPr>
        <p:spPr bwMode="auto">
          <a:xfrm>
            <a:off x="0" y="5705475"/>
            <a:ext cx="9158288" cy="11525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21509" name="Picture 1">
            <a:extLst>
              <a:ext uri="{FF2B5EF4-FFF2-40B4-BE49-F238E27FC236}">
                <a16:creationId xmlns:a16="http://schemas.microsoft.com/office/drawing/2014/main" id="{20E45A12-C917-4D35-A476-4B730A33C23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05263" y="5899150"/>
            <a:ext cx="1147762"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0" name="Picture 10">
            <a:extLst>
              <a:ext uri="{FF2B5EF4-FFF2-40B4-BE49-F238E27FC236}">
                <a16:creationId xmlns:a16="http://schemas.microsoft.com/office/drawing/2014/main" id="{FF1BED8D-A30F-48D2-81AF-16804E96E4B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73800" y="5721350"/>
            <a:ext cx="2852738" cy="112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2980D6EA-205F-49C6-B4E7-4A4D41F12BE3}"/>
              </a:ext>
            </a:extLst>
          </p:cNvPr>
          <p:cNvSpPr>
            <a:spLocks noGrp="1"/>
          </p:cNvSpPr>
          <p:nvPr>
            <p:ph type="ctrTitle"/>
          </p:nvPr>
        </p:nvSpPr>
        <p:spPr>
          <a:xfrm>
            <a:off x="366713" y="2020888"/>
            <a:ext cx="8410575" cy="820737"/>
          </a:xfrm>
        </p:spPr>
        <p:txBody>
          <a:bodyPr/>
          <a:lstStyle/>
          <a:p>
            <a:pPr eaLnBrk="1" hangingPunct="1">
              <a:defRPr/>
            </a:pPr>
            <a:r>
              <a:rPr lang="en-GB" altLang="en-US" sz="4800" dirty="0">
                <a:latin typeface="+mn-lt"/>
                <a:cs typeface="Arial" charset="0"/>
              </a:rPr>
              <a:t>2. EU-AU cooperation</a:t>
            </a:r>
          </a:p>
        </p:txBody>
      </p:sp>
      <p:sp>
        <p:nvSpPr>
          <p:cNvPr id="4" name="Rectangle 3">
            <a:extLst>
              <a:ext uri="{FF2B5EF4-FFF2-40B4-BE49-F238E27FC236}">
                <a16:creationId xmlns:a16="http://schemas.microsoft.com/office/drawing/2014/main" id="{EDE19236-82FD-45DC-8960-EE6BCE756F5C}"/>
              </a:ext>
            </a:extLst>
          </p:cNvPr>
          <p:cNvSpPr/>
          <p:nvPr/>
        </p:nvSpPr>
        <p:spPr bwMode="auto">
          <a:xfrm>
            <a:off x="0" y="5705475"/>
            <a:ext cx="9158288" cy="11525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22532" name="Picture 1">
            <a:extLst>
              <a:ext uri="{FF2B5EF4-FFF2-40B4-BE49-F238E27FC236}">
                <a16:creationId xmlns:a16="http://schemas.microsoft.com/office/drawing/2014/main" id="{CEF466E4-1DDA-41C8-8A73-A163FD7CEBC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05263" y="5899150"/>
            <a:ext cx="1147762"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3" name="Picture 10">
            <a:extLst>
              <a:ext uri="{FF2B5EF4-FFF2-40B4-BE49-F238E27FC236}">
                <a16:creationId xmlns:a16="http://schemas.microsoft.com/office/drawing/2014/main" id="{AFCEF257-6C31-45D3-BB90-5CDA0BCA91F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73800" y="5721350"/>
            <a:ext cx="2852738" cy="112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2980D6EA-205F-49C6-B4E7-4A4D41F12BE3}"/>
              </a:ext>
            </a:extLst>
          </p:cNvPr>
          <p:cNvSpPr>
            <a:spLocks noGrp="1"/>
          </p:cNvSpPr>
          <p:nvPr>
            <p:ph type="ctrTitle"/>
          </p:nvPr>
        </p:nvSpPr>
        <p:spPr>
          <a:xfrm>
            <a:off x="222250" y="434975"/>
            <a:ext cx="8408988" cy="820738"/>
          </a:xfrm>
        </p:spPr>
        <p:txBody>
          <a:bodyPr/>
          <a:lstStyle/>
          <a:p>
            <a:pPr eaLnBrk="1" hangingPunct="1">
              <a:defRPr/>
            </a:pPr>
            <a:r>
              <a:rPr lang="en-GB" altLang="en-US" sz="3800" dirty="0">
                <a:latin typeface="+mn-lt"/>
                <a:cs typeface="Arial" charset="0"/>
              </a:rPr>
              <a:t>2. EU-AU cooperation</a:t>
            </a:r>
          </a:p>
        </p:txBody>
      </p:sp>
      <p:sp>
        <p:nvSpPr>
          <p:cNvPr id="3" name="Subtitle 2">
            <a:extLst>
              <a:ext uri="{FF2B5EF4-FFF2-40B4-BE49-F238E27FC236}">
                <a16:creationId xmlns:a16="http://schemas.microsoft.com/office/drawing/2014/main" id="{9D57522C-7552-4871-8E91-719DF638240C}"/>
              </a:ext>
            </a:extLst>
          </p:cNvPr>
          <p:cNvSpPr>
            <a:spLocks noGrp="1"/>
          </p:cNvSpPr>
          <p:nvPr>
            <p:ph type="subTitle" idx="1"/>
          </p:nvPr>
        </p:nvSpPr>
        <p:spPr>
          <a:xfrm>
            <a:off x="222250" y="1589088"/>
            <a:ext cx="8664575" cy="2940050"/>
          </a:xfrm>
        </p:spPr>
        <p:txBody>
          <a:bodyPr rtlCol="0">
            <a:normAutofit/>
          </a:bodyPr>
          <a:lstStyle/>
          <a:p>
            <a:pPr marL="742950" indent="-742950" algn="just" eaLnBrk="1" fontAlgn="auto" hangingPunct="1">
              <a:spcAft>
                <a:spcPts val="0"/>
              </a:spcAft>
              <a:buFont typeface="+mj-lt"/>
              <a:buAutoNum type="arabicPeriod"/>
              <a:defRPr/>
            </a:pPr>
            <a:r>
              <a:rPr lang="en-GB" dirty="0">
                <a:solidFill>
                  <a:srgbClr val="00B050"/>
                </a:solidFill>
                <a:cs typeface="Arial" panose="020B0604020202020204" pitchFamily="34" charset="0"/>
              </a:rPr>
              <a:t>Collaboration between AU&amp;EU institutions</a:t>
            </a:r>
          </a:p>
          <a:p>
            <a:pPr marL="742950" indent="-742950" algn="just" eaLnBrk="1" fontAlgn="auto" hangingPunct="1">
              <a:spcAft>
                <a:spcPts val="0"/>
              </a:spcAft>
              <a:buFont typeface="+mj-lt"/>
              <a:buAutoNum type="arabicPeriod"/>
              <a:defRPr/>
            </a:pPr>
            <a:r>
              <a:rPr lang="en-GB" dirty="0">
                <a:cs typeface="Arial" panose="020B0604020202020204" pitchFamily="34" charset="0"/>
              </a:rPr>
              <a:t>Support to AU Budget (AU processes)</a:t>
            </a:r>
          </a:p>
          <a:p>
            <a:pPr marL="742950" indent="-742950" algn="just" eaLnBrk="1" fontAlgn="auto" hangingPunct="1">
              <a:spcAft>
                <a:spcPts val="0"/>
              </a:spcAft>
              <a:buFont typeface="+mj-lt"/>
              <a:buAutoNum type="arabicPeriod"/>
              <a:defRPr/>
            </a:pPr>
            <a:r>
              <a:rPr lang="en-GB" dirty="0">
                <a:cs typeface="Arial" panose="020B0604020202020204" pitchFamily="34" charset="0"/>
              </a:rPr>
              <a:t>Technical Assistances (expertise)</a:t>
            </a:r>
          </a:p>
          <a:p>
            <a:pPr marL="342900" indent="-342900" algn="just" eaLnBrk="1" fontAlgn="auto" hangingPunct="1">
              <a:spcAft>
                <a:spcPts val="0"/>
              </a:spcAft>
              <a:buFontTx/>
              <a:buChar char="-"/>
              <a:defRPr/>
            </a:pPr>
            <a:endParaRPr lang="en-GB" dirty="0">
              <a:cs typeface="Arial" panose="020B0604020202020204" pitchFamily="34" charset="0"/>
            </a:endParaRPr>
          </a:p>
          <a:p>
            <a:pPr marL="800100" lvl="1" indent="-342900" algn="just" eaLnBrk="1" fontAlgn="auto" hangingPunct="1">
              <a:spcAft>
                <a:spcPts val="0"/>
              </a:spcAft>
              <a:buFontTx/>
              <a:buChar char="-"/>
              <a:defRPr/>
            </a:pPr>
            <a:endParaRPr lang="en-GB" sz="4000" dirty="0">
              <a:cs typeface="Arial" panose="020B0604020202020204" pitchFamily="34" charset="0"/>
            </a:endParaRPr>
          </a:p>
        </p:txBody>
      </p:sp>
      <p:sp>
        <p:nvSpPr>
          <p:cNvPr id="4" name="Rectangle 3">
            <a:extLst>
              <a:ext uri="{FF2B5EF4-FFF2-40B4-BE49-F238E27FC236}">
                <a16:creationId xmlns:a16="http://schemas.microsoft.com/office/drawing/2014/main" id="{EDE19236-82FD-45DC-8960-EE6BCE756F5C}"/>
              </a:ext>
            </a:extLst>
          </p:cNvPr>
          <p:cNvSpPr/>
          <p:nvPr/>
        </p:nvSpPr>
        <p:spPr bwMode="auto">
          <a:xfrm>
            <a:off x="0" y="5705475"/>
            <a:ext cx="9158288" cy="11525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23557" name="Picture 1">
            <a:extLst>
              <a:ext uri="{FF2B5EF4-FFF2-40B4-BE49-F238E27FC236}">
                <a16:creationId xmlns:a16="http://schemas.microsoft.com/office/drawing/2014/main" id="{0FE7EC15-69C9-4199-B38A-6937A2AB04C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05263" y="5899150"/>
            <a:ext cx="1147762"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8" name="Picture 10">
            <a:extLst>
              <a:ext uri="{FF2B5EF4-FFF2-40B4-BE49-F238E27FC236}">
                <a16:creationId xmlns:a16="http://schemas.microsoft.com/office/drawing/2014/main" id="{1FDAE39C-DC8A-48A1-A957-5EEFBCD4B86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73800" y="5721350"/>
            <a:ext cx="2852738" cy="112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a:extLst>
              <a:ext uri="{FF2B5EF4-FFF2-40B4-BE49-F238E27FC236}">
                <a16:creationId xmlns:a16="http://schemas.microsoft.com/office/drawing/2014/main" id="{0DE602FD-B983-47BB-8D38-A922059A10B9}"/>
              </a:ext>
            </a:extLst>
          </p:cNvPr>
          <p:cNvSpPr>
            <a:spLocks noGrp="1"/>
          </p:cNvSpPr>
          <p:nvPr>
            <p:ph type="ctrTitle"/>
          </p:nvPr>
        </p:nvSpPr>
        <p:spPr>
          <a:xfrm>
            <a:off x="963613" y="171450"/>
            <a:ext cx="7780337" cy="708025"/>
          </a:xfrm>
        </p:spPr>
        <p:txBody>
          <a:bodyPr/>
          <a:lstStyle/>
          <a:p>
            <a:pPr eaLnBrk="1" hangingPunct="1">
              <a:defRPr/>
            </a:pPr>
            <a:r>
              <a:rPr lang="en-GB" altLang="en-US" sz="4000" dirty="0">
                <a:latin typeface="+mn-lt"/>
                <a:cs typeface="Arial" charset="0"/>
              </a:rPr>
              <a:t>5</a:t>
            </a:r>
            <a:r>
              <a:rPr lang="en-GB" altLang="en-US" sz="4000" baseline="30000" dirty="0">
                <a:latin typeface="+mn-lt"/>
                <a:cs typeface="Arial" charset="0"/>
              </a:rPr>
              <a:t>th</a:t>
            </a:r>
            <a:r>
              <a:rPr lang="en-GB" altLang="en-US" sz="4000" dirty="0">
                <a:latin typeface="+mn-lt"/>
                <a:cs typeface="Arial" charset="0"/>
              </a:rPr>
              <a:t> AU-EU Summit, November 2017</a:t>
            </a:r>
          </a:p>
        </p:txBody>
      </p:sp>
      <p:sp>
        <p:nvSpPr>
          <p:cNvPr id="3" name="Subtitle 2">
            <a:extLst>
              <a:ext uri="{FF2B5EF4-FFF2-40B4-BE49-F238E27FC236}">
                <a16:creationId xmlns:a16="http://schemas.microsoft.com/office/drawing/2014/main" id="{6BE9E1BA-0A50-4138-A5D5-7F5CA99C00C8}"/>
              </a:ext>
            </a:extLst>
          </p:cNvPr>
          <p:cNvSpPr>
            <a:spLocks noGrp="1"/>
          </p:cNvSpPr>
          <p:nvPr>
            <p:ph type="subTitle" idx="1"/>
          </p:nvPr>
        </p:nvSpPr>
        <p:spPr>
          <a:xfrm>
            <a:off x="569913" y="882650"/>
            <a:ext cx="8004175" cy="2944813"/>
          </a:xfrm>
        </p:spPr>
        <p:txBody>
          <a:bodyPr rtlCol="0">
            <a:normAutofit fontScale="55000" lnSpcReduction="20000"/>
          </a:bodyPr>
          <a:lstStyle/>
          <a:p>
            <a:pPr algn="just" eaLnBrk="1" fontAlgn="auto" hangingPunct="1">
              <a:spcAft>
                <a:spcPts val="0"/>
              </a:spcAft>
              <a:defRPr/>
            </a:pPr>
            <a:r>
              <a:rPr lang="en-GB" sz="2400" dirty="0">
                <a:cs typeface="Arial" panose="020B0604020202020204" pitchFamily="34" charset="0"/>
              </a:rPr>
              <a:t>6. "(…) </a:t>
            </a:r>
            <a:r>
              <a:rPr lang="en-GB" sz="2400" i="1" dirty="0">
                <a:cs typeface="Arial" panose="020B0604020202020204" pitchFamily="34" charset="0"/>
              </a:rPr>
              <a:t>We will promote intra-African trade, advance greater economic integration and support the establishment of the African Continental Free Trade Area (</a:t>
            </a:r>
            <a:r>
              <a:rPr lang="en-GB" sz="2400" b="1" i="1" dirty="0">
                <a:solidFill>
                  <a:srgbClr val="00B050"/>
                </a:solidFill>
                <a:cs typeface="Arial" panose="020B0604020202020204" pitchFamily="34" charset="0"/>
              </a:rPr>
              <a:t>CFTA</a:t>
            </a:r>
            <a:r>
              <a:rPr lang="en-GB" sz="2400" i="1" dirty="0">
                <a:cs typeface="Arial" panose="020B0604020202020204" pitchFamily="34" charset="0"/>
              </a:rPr>
              <a:t>) and the implementation of the Programme for Infrastructure Development in Africa (</a:t>
            </a:r>
            <a:r>
              <a:rPr lang="en-GB" sz="2400" b="1" i="1" dirty="0">
                <a:solidFill>
                  <a:srgbClr val="FF0000"/>
                </a:solidFill>
                <a:cs typeface="Arial" panose="020B0604020202020204" pitchFamily="34" charset="0"/>
              </a:rPr>
              <a:t>PIDA</a:t>
            </a:r>
            <a:r>
              <a:rPr lang="en-GB" sz="2400" i="1" dirty="0">
                <a:cs typeface="Arial" panose="020B0604020202020204" pitchFamily="34" charset="0"/>
              </a:rPr>
              <a:t>) to create the regional infrastructure necessary for continental interconnection. We note the fourth industrial revolution and its consequences impact on economies, including unlocking the potential of the </a:t>
            </a:r>
            <a:r>
              <a:rPr lang="en-GB" sz="2300" b="1" i="1" dirty="0">
                <a:solidFill>
                  <a:srgbClr val="00B050"/>
                </a:solidFill>
                <a:cs typeface="Arial" panose="020B0604020202020204" pitchFamily="34" charset="0"/>
              </a:rPr>
              <a:t>digital economy </a:t>
            </a:r>
            <a:r>
              <a:rPr lang="en-GB" sz="2400" i="1" dirty="0">
                <a:cs typeface="Arial" panose="020B0604020202020204" pitchFamily="34" charset="0"/>
              </a:rPr>
              <a:t>for Africa and Europe in the creation of jobs, skills and economic development for the youth. </a:t>
            </a:r>
            <a:r>
              <a:rPr lang="en-GB" sz="2400" dirty="0">
                <a:cs typeface="Arial" panose="020B0604020202020204" pitchFamily="34" charset="0"/>
              </a:rPr>
              <a:t>"</a:t>
            </a:r>
          </a:p>
          <a:p>
            <a:pPr algn="just" eaLnBrk="1" fontAlgn="auto" hangingPunct="1">
              <a:spcAft>
                <a:spcPts val="0"/>
              </a:spcAft>
              <a:buFont typeface="Arial" charset="0"/>
              <a:buNone/>
              <a:defRPr/>
            </a:pPr>
            <a:endParaRPr lang="en-GB" sz="2400" dirty="0">
              <a:cs typeface="Arial" panose="020B0604020202020204" pitchFamily="34" charset="0"/>
            </a:endParaRPr>
          </a:p>
          <a:p>
            <a:pPr algn="just" eaLnBrk="1" fontAlgn="auto" hangingPunct="1">
              <a:spcAft>
                <a:spcPts val="0"/>
              </a:spcAft>
              <a:buFont typeface="Arial" charset="0"/>
              <a:buNone/>
              <a:defRPr/>
            </a:pPr>
            <a:r>
              <a:rPr lang="en-GB" sz="2400" dirty="0">
                <a:cs typeface="Arial" panose="020B0604020202020204" pitchFamily="34" charset="0"/>
              </a:rPr>
              <a:t>13. "(…) </a:t>
            </a:r>
            <a:r>
              <a:rPr lang="en-GB" sz="2400" i="1" dirty="0">
                <a:cs typeface="Arial" panose="020B0604020202020204" pitchFamily="34" charset="0"/>
              </a:rPr>
              <a:t>We note the importance of energy efficiency and the development of renewable energy, and we will support the African Initiative on Renewable Energy (</a:t>
            </a:r>
            <a:r>
              <a:rPr lang="en-GB" sz="2400" b="1" i="1" dirty="0">
                <a:solidFill>
                  <a:srgbClr val="00B050"/>
                </a:solidFill>
                <a:cs typeface="Arial" panose="020B0604020202020204" pitchFamily="34" charset="0"/>
              </a:rPr>
              <a:t>AREI</a:t>
            </a:r>
            <a:r>
              <a:rPr lang="en-GB" sz="2400" i="1" dirty="0">
                <a:cs typeface="Arial" panose="020B0604020202020204" pitchFamily="34" charset="0"/>
              </a:rPr>
              <a:t>) and deepen our strategic alliance through the AU-EU Energy Partnership (</a:t>
            </a:r>
            <a:r>
              <a:rPr lang="en-GB" sz="2400" b="1" i="1" dirty="0">
                <a:solidFill>
                  <a:srgbClr val="00B050"/>
                </a:solidFill>
                <a:cs typeface="Arial" panose="020B0604020202020204" pitchFamily="34" charset="0"/>
              </a:rPr>
              <a:t>AEEP</a:t>
            </a:r>
            <a:r>
              <a:rPr lang="en-GB" sz="2400" i="1" dirty="0">
                <a:cs typeface="Arial" panose="020B0604020202020204" pitchFamily="34" charset="0"/>
              </a:rPr>
              <a:t>)</a:t>
            </a:r>
            <a:r>
              <a:rPr lang="en-GB" sz="2400" dirty="0">
                <a:cs typeface="Arial" panose="020B0604020202020204" pitchFamily="34" charset="0"/>
              </a:rPr>
              <a:t>".</a:t>
            </a:r>
          </a:p>
          <a:p>
            <a:pPr algn="just" eaLnBrk="1" fontAlgn="auto" hangingPunct="1">
              <a:spcAft>
                <a:spcPts val="0"/>
              </a:spcAft>
              <a:buFont typeface="Arial" charset="0"/>
              <a:buNone/>
              <a:defRPr/>
            </a:pPr>
            <a:endParaRPr lang="en-GB" sz="2400" dirty="0">
              <a:cs typeface="Arial" panose="020B0604020202020204" pitchFamily="34" charset="0"/>
            </a:endParaRPr>
          </a:p>
          <a:p>
            <a:pPr algn="just" eaLnBrk="1" fontAlgn="auto" hangingPunct="1">
              <a:spcAft>
                <a:spcPts val="0"/>
              </a:spcAft>
              <a:buFont typeface="Arial" charset="0"/>
              <a:buNone/>
              <a:defRPr/>
            </a:pPr>
            <a:r>
              <a:rPr lang="en-GB" sz="2400" dirty="0">
                <a:cs typeface="Arial" panose="020B0604020202020204" pitchFamily="34" charset="0"/>
              </a:rPr>
              <a:t>65. “</a:t>
            </a:r>
            <a:r>
              <a:rPr lang="en-GB" sz="2400" i="1" dirty="0">
                <a:cs typeface="Arial" panose="020B0604020202020204" pitchFamily="34" charset="0"/>
              </a:rPr>
              <a:t>We will continue to promote intra-Africa trade and advance greater economic integration, notably by further developing sustainable connectivity, building on the Programme for Infrastructure Development in Africa (</a:t>
            </a:r>
            <a:r>
              <a:rPr lang="en-GB" sz="2400" b="1" i="1" dirty="0">
                <a:solidFill>
                  <a:srgbClr val="00B050"/>
                </a:solidFill>
                <a:cs typeface="Arial" panose="020B0604020202020204" pitchFamily="34" charset="0"/>
              </a:rPr>
              <a:t>PIDA</a:t>
            </a:r>
            <a:r>
              <a:rPr lang="en-GB" sz="2400" i="1" dirty="0">
                <a:cs typeface="Arial" panose="020B0604020202020204" pitchFamily="34" charset="0"/>
              </a:rPr>
              <a:t>), NEPAD programmes and the </a:t>
            </a:r>
            <a:r>
              <a:rPr lang="en-GB" sz="2400" b="1" i="1" dirty="0">
                <a:solidFill>
                  <a:srgbClr val="00B050"/>
                </a:solidFill>
                <a:cs typeface="Arial" panose="020B0604020202020204" pitchFamily="34" charset="0"/>
              </a:rPr>
              <a:t>AU Agenda 2063 </a:t>
            </a:r>
            <a:r>
              <a:rPr lang="en-GB" sz="2400" b="1" i="1" dirty="0">
                <a:cs typeface="Arial" panose="020B0604020202020204" pitchFamily="34" charset="0"/>
              </a:rPr>
              <a:t>flagship projects</a:t>
            </a:r>
            <a:r>
              <a:rPr lang="en-GB" sz="2400" i="1" dirty="0">
                <a:cs typeface="Arial" panose="020B0604020202020204" pitchFamily="34" charset="0"/>
              </a:rPr>
              <a:t>, NEPAD Presidential Infrastructure Champion Initiative (</a:t>
            </a:r>
            <a:r>
              <a:rPr lang="en-GB" sz="2400" b="1" i="1" dirty="0">
                <a:solidFill>
                  <a:srgbClr val="00B050"/>
                </a:solidFill>
                <a:cs typeface="Arial" panose="020B0604020202020204" pitchFamily="34" charset="0"/>
              </a:rPr>
              <a:t>PICI</a:t>
            </a:r>
            <a:r>
              <a:rPr lang="en-GB" sz="2400" i="1" dirty="0">
                <a:cs typeface="Arial" panose="020B0604020202020204" pitchFamily="34" charset="0"/>
              </a:rPr>
              <a:t>)" and to "promote the full implementation of the 1999 Yamoussoukro Decision with a view to establishing and strengthening a </a:t>
            </a:r>
            <a:r>
              <a:rPr lang="en-GB" sz="2400" b="1" i="1" dirty="0">
                <a:solidFill>
                  <a:srgbClr val="00B050"/>
                </a:solidFill>
                <a:cs typeface="Arial" panose="020B0604020202020204" pitchFamily="34" charset="0"/>
              </a:rPr>
              <a:t>Single Africa Air Transport Market</a:t>
            </a:r>
            <a:r>
              <a:rPr lang="en-GB" sz="2400" dirty="0">
                <a:cs typeface="Arial" panose="020B0604020202020204" pitchFamily="34" charset="0"/>
              </a:rPr>
              <a:t>”</a:t>
            </a:r>
          </a:p>
        </p:txBody>
      </p:sp>
      <p:sp>
        <p:nvSpPr>
          <p:cNvPr id="4" name="Rectangle 3">
            <a:extLst>
              <a:ext uri="{FF2B5EF4-FFF2-40B4-BE49-F238E27FC236}">
                <a16:creationId xmlns:a16="http://schemas.microsoft.com/office/drawing/2014/main" id="{FF207B71-EA62-47E6-8BBD-0E9528353F88}"/>
              </a:ext>
            </a:extLst>
          </p:cNvPr>
          <p:cNvSpPr/>
          <p:nvPr/>
        </p:nvSpPr>
        <p:spPr bwMode="auto">
          <a:xfrm>
            <a:off x="0" y="5705475"/>
            <a:ext cx="9158288" cy="11525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5125" name="Picture 1">
            <a:extLst>
              <a:ext uri="{FF2B5EF4-FFF2-40B4-BE49-F238E27FC236}">
                <a16:creationId xmlns:a16="http://schemas.microsoft.com/office/drawing/2014/main" id="{0BF71E42-321E-4C49-A5AC-9FF40BF2839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05263" y="5899150"/>
            <a:ext cx="1147762"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10">
            <a:extLst>
              <a:ext uri="{FF2B5EF4-FFF2-40B4-BE49-F238E27FC236}">
                <a16:creationId xmlns:a16="http://schemas.microsoft.com/office/drawing/2014/main" id="{1A71DE07-F685-4698-9830-60040D0A74D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73800" y="5721350"/>
            <a:ext cx="2852738" cy="112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7">
            <a:extLst>
              <a:ext uri="{FF2B5EF4-FFF2-40B4-BE49-F238E27FC236}">
                <a16:creationId xmlns:a16="http://schemas.microsoft.com/office/drawing/2014/main" id="{CD173D73-ED5F-4145-AAE7-1745C01BD6C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68725" y="4343400"/>
            <a:ext cx="1806575" cy="1163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8" name="Picture 8">
            <a:extLst>
              <a:ext uri="{FF2B5EF4-FFF2-40B4-BE49-F238E27FC236}">
                <a16:creationId xmlns:a16="http://schemas.microsoft.com/office/drawing/2014/main" id="{03ECACF0-D4C2-4A19-B658-1E3ACCFBF4D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85850" y="4486275"/>
            <a:ext cx="2070100" cy="33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9" name="Picture 9">
            <a:extLst>
              <a:ext uri="{FF2B5EF4-FFF2-40B4-BE49-F238E27FC236}">
                <a16:creationId xmlns:a16="http://schemas.microsoft.com/office/drawing/2014/main" id="{3476527B-478E-456E-BDB2-A0B76E9EE51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63688" y="3673475"/>
            <a:ext cx="1744662" cy="582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30" name="Picture 1">
            <a:extLst>
              <a:ext uri="{FF2B5EF4-FFF2-40B4-BE49-F238E27FC236}">
                <a16:creationId xmlns:a16="http://schemas.microsoft.com/office/drawing/2014/main" id="{25DEA97C-38A9-42D1-9EFD-97D17E6CC4B1}"/>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042025" y="3444875"/>
            <a:ext cx="1720850" cy="1039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1" name="Picture 1">
            <a:extLst>
              <a:ext uri="{FF2B5EF4-FFF2-40B4-BE49-F238E27FC236}">
                <a16:creationId xmlns:a16="http://schemas.microsoft.com/office/drawing/2014/main" id="{2AF4C7B9-9135-4EDC-88C1-32C7E70D0CBB}"/>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6105525" y="4773613"/>
            <a:ext cx="1595438" cy="66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2" name="Picture 4">
            <a:extLst>
              <a:ext uri="{FF2B5EF4-FFF2-40B4-BE49-F238E27FC236}">
                <a16:creationId xmlns:a16="http://schemas.microsoft.com/office/drawing/2014/main" id="{9C8FF244-9EAE-4C09-942B-99101FF427A8}"/>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3768725" y="3522663"/>
            <a:ext cx="1781175"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3" name="Picture 12">
            <a:extLst>
              <a:ext uri="{FF2B5EF4-FFF2-40B4-BE49-F238E27FC236}">
                <a16:creationId xmlns:a16="http://schemas.microsoft.com/office/drawing/2014/main" id="{1E74F5FD-5FB4-459B-AF6D-7CC25B085F07}"/>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84350" y="5014913"/>
            <a:ext cx="15240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98AB90B1-3905-4C04-9629-D9A46679399B}"/>
              </a:ext>
            </a:extLst>
          </p:cNvPr>
          <p:cNvSpPr>
            <a:spLocks noGrp="1"/>
          </p:cNvSpPr>
          <p:nvPr>
            <p:ph type="ctrTitle"/>
          </p:nvPr>
        </p:nvSpPr>
        <p:spPr>
          <a:xfrm>
            <a:off x="0" y="187325"/>
            <a:ext cx="8521700" cy="1427163"/>
          </a:xfrm>
        </p:spPr>
        <p:txBody>
          <a:bodyPr/>
          <a:lstStyle/>
          <a:p>
            <a:pPr eaLnBrk="1" hangingPunct="1">
              <a:defRPr/>
            </a:pPr>
            <a:r>
              <a:rPr lang="en-GB" altLang="en-US" sz="4000" dirty="0">
                <a:latin typeface="+mn-lt"/>
                <a:cs typeface="Arial" charset="0"/>
              </a:rPr>
              <a:t>Africa-Europe Alliance </a:t>
            </a:r>
            <a:br>
              <a:rPr lang="en-GB" altLang="en-US" sz="4000" dirty="0">
                <a:latin typeface="+mn-lt"/>
                <a:cs typeface="Arial" charset="0"/>
              </a:rPr>
            </a:br>
            <a:r>
              <a:rPr lang="en-GB" altLang="en-US" sz="4000" dirty="0">
                <a:latin typeface="+mn-lt"/>
                <a:cs typeface="Arial" charset="0"/>
              </a:rPr>
              <a:t>TASK FORCES</a:t>
            </a:r>
          </a:p>
        </p:txBody>
      </p:sp>
      <p:sp>
        <p:nvSpPr>
          <p:cNvPr id="4" name="Rectangle 3">
            <a:extLst>
              <a:ext uri="{FF2B5EF4-FFF2-40B4-BE49-F238E27FC236}">
                <a16:creationId xmlns:a16="http://schemas.microsoft.com/office/drawing/2014/main" id="{C03A290E-B1E6-4AFA-B8EF-B2CB12407E9A}"/>
              </a:ext>
            </a:extLst>
          </p:cNvPr>
          <p:cNvSpPr/>
          <p:nvPr/>
        </p:nvSpPr>
        <p:spPr bwMode="auto">
          <a:xfrm>
            <a:off x="0" y="5705475"/>
            <a:ext cx="9158288" cy="11525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25604" name="Picture 1">
            <a:extLst>
              <a:ext uri="{FF2B5EF4-FFF2-40B4-BE49-F238E27FC236}">
                <a16:creationId xmlns:a16="http://schemas.microsoft.com/office/drawing/2014/main" id="{760DB332-7DBF-48E9-8824-2B34CAE03C2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05263" y="5899150"/>
            <a:ext cx="1147762"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10">
            <a:extLst>
              <a:ext uri="{FF2B5EF4-FFF2-40B4-BE49-F238E27FC236}">
                <a16:creationId xmlns:a16="http://schemas.microsoft.com/office/drawing/2014/main" id="{8337C585-73C5-4882-BDB0-274552F2756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73800" y="5721350"/>
            <a:ext cx="2852738" cy="112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Table 4">
            <a:extLst>
              <a:ext uri="{FF2B5EF4-FFF2-40B4-BE49-F238E27FC236}">
                <a16:creationId xmlns:a16="http://schemas.microsoft.com/office/drawing/2014/main" id="{67826A00-C822-4B86-A8E1-1344172450E6}"/>
              </a:ext>
            </a:extLst>
          </p:cNvPr>
          <p:cNvGraphicFramePr>
            <a:graphicFrameLocks noGrp="1"/>
          </p:cNvGraphicFramePr>
          <p:nvPr/>
        </p:nvGraphicFramePr>
        <p:xfrm>
          <a:off x="1014413" y="1747838"/>
          <a:ext cx="6686550" cy="2640077"/>
        </p:xfrm>
        <a:graphic>
          <a:graphicData uri="http://schemas.openxmlformats.org/drawingml/2006/table">
            <a:tbl>
              <a:tblPr firstRow="1" firstCol="1" bandRow="1">
                <a:tableStyleId>{5C22544A-7EE6-4342-B048-85BDC9FD1C3A}</a:tableStyleId>
              </a:tblPr>
              <a:tblGrid>
                <a:gridCol w="3747067">
                  <a:extLst>
                    <a:ext uri="{9D8B030D-6E8A-4147-A177-3AD203B41FA5}">
                      <a16:colId xmlns:a16="http://schemas.microsoft.com/office/drawing/2014/main" val="20000"/>
                    </a:ext>
                  </a:extLst>
                </a:gridCol>
                <a:gridCol w="2939483">
                  <a:extLst>
                    <a:ext uri="{9D8B030D-6E8A-4147-A177-3AD203B41FA5}">
                      <a16:colId xmlns:a16="http://schemas.microsoft.com/office/drawing/2014/main" val="20001"/>
                    </a:ext>
                  </a:extLst>
                </a:gridCol>
              </a:tblGrid>
              <a:tr h="293906">
                <a:tc>
                  <a:txBody>
                    <a:bodyPr/>
                    <a:lstStyle/>
                    <a:p>
                      <a:pPr algn="ctr">
                        <a:lnSpc>
                          <a:spcPct val="115000"/>
                        </a:lnSpc>
                        <a:spcAft>
                          <a:spcPts val="0"/>
                        </a:spcAft>
                      </a:pPr>
                      <a:r>
                        <a:rPr lang="en-GB" sz="1100" u="sng" dirty="0">
                          <a:effectLst/>
                        </a:rPr>
                        <a:t>Task Force</a:t>
                      </a:r>
                      <a:endParaRPr lang="en-GB" sz="1100" dirty="0">
                        <a:effectLst/>
                        <a:latin typeface="Calibri"/>
                        <a:ea typeface="Calibri"/>
                        <a:cs typeface="Times New Roman"/>
                      </a:endParaRPr>
                    </a:p>
                  </a:txBody>
                  <a:tcPr marL="68581" marR="68581" marT="0" marB="0"/>
                </a:tc>
                <a:tc>
                  <a:txBody>
                    <a:bodyPr/>
                    <a:lstStyle/>
                    <a:p>
                      <a:pPr algn="ctr">
                        <a:lnSpc>
                          <a:spcPct val="115000"/>
                        </a:lnSpc>
                        <a:spcAft>
                          <a:spcPts val="0"/>
                        </a:spcAft>
                      </a:pPr>
                      <a:r>
                        <a:rPr lang="en-GB" sz="1100" u="sng" dirty="0">
                          <a:effectLst/>
                        </a:rPr>
                        <a:t>Milestones</a:t>
                      </a:r>
                      <a:endParaRPr lang="en-GB" sz="1100" dirty="0">
                        <a:effectLst/>
                        <a:latin typeface="Calibri"/>
                        <a:ea typeface="Calibri"/>
                        <a:cs typeface="Times New Roman"/>
                      </a:endParaRPr>
                    </a:p>
                  </a:txBody>
                  <a:tcPr marL="68581" marR="68581" marT="0" marB="0"/>
                </a:tc>
                <a:extLst>
                  <a:ext uri="{0D108BD9-81ED-4DB2-BD59-A6C34878D82A}">
                    <a16:rowId xmlns:a16="http://schemas.microsoft.com/office/drawing/2014/main" val="10000"/>
                  </a:ext>
                </a:extLst>
              </a:tr>
              <a:tr h="495685">
                <a:tc>
                  <a:txBody>
                    <a:bodyPr/>
                    <a:lstStyle/>
                    <a:p>
                      <a:pPr>
                        <a:lnSpc>
                          <a:spcPct val="115000"/>
                        </a:lnSpc>
                        <a:spcAft>
                          <a:spcPts val="0"/>
                        </a:spcAft>
                      </a:pPr>
                      <a:r>
                        <a:rPr lang="en-GB" sz="1600" i="1" dirty="0">
                          <a:effectLst/>
                        </a:rPr>
                        <a:t>Digital Economy Task Force</a:t>
                      </a:r>
                    </a:p>
                    <a:p>
                      <a:pPr>
                        <a:lnSpc>
                          <a:spcPct val="115000"/>
                        </a:lnSpc>
                        <a:spcAft>
                          <a:spcPts val="0"/>
                        </a:spcAft>
                      </a:pPr>
                      <a:r>
                        <a:rPr lang="en-GB" sz="1100" dirty="0">
                          <a:effectLst/>
                        </a:rPr>
                        <a:t> </a:t>
                      </a:r>
                      <a:endParaRPr lang="en-GB" sz="1100" dirty="0">
                        <a:effectLst/>
                        <a:latin typeface="Calibri"/>
                        <a:ea typeface="Calibri"/>
                        <a:cs typeface="Times New Roman"/>
                      </a:endParaRPr>
                    </a:p>
                  </a:txBody>
                  <a:tcPr marL="68581" marR="68581" marT="0" marB="0"/>
                </a:tc>
                <a:tc>
                  <a:txBody>
                    <a:bodyPr/>
                    <a:lstStyle/>
                    <a:p>
                      <a:pPr marL="0" lvl="0" indent="0">
                        <a:lnSpc>
                          <a:spcPct val="115000"/>
                        </a:lnSpc>
                        <a:spcAft>
                          <a:spcPts val="0"/>
                        </a:spcAft>
                        <a:buFont typeface="Calibri"/>
                        <a:buNone/>
                      </a:pPr>
                      <a:r>
                        <a:rPr lang="en-GB" sz="1100" dirty="0">
                          <a:effectLst/>
                        </a:rPr>
                        <a:t>12/06/2019:</a:t>
                      </a:r>
                      <a:r>
                        <a:rPr lang="en-GB" sz="1100" baseline="0" dirty="0">
                          <a:effectLst/>
                        </a:rPr>
                        <a:t> </a:t>
                      </a:r>
                      <a:r>
                        <a:rPr lang="en-GB" sz="1100" b="1" dirty="0">
                          <a:solidFill>
                            <a:srgbClr val="00B050"/>
                          </a:solidFill>
                          <a:effectLst/>
                        </a:rPr>
                        <a:t>Final report (available online)</a:t>
                      </a:r>
                      <a:endParaRPr lang="en-GB" sz="1100" b="1" dirty="0">
                        <a:solidFill>
                          <a:srgbClr val="00B050"/>
                        </a:solidFill>
                        <a:effectLst/>
                        <a:latin typeface="Calibri"/>
                        <a:ea typeface="Calibri"/>
                        <a:cs typeface="Times New Roman"/>
                      </a:endParaRPr>
                    </a:p>
                  </a:txBody>
                  <a:tcPr marL="68581" marR="68581" marT="0" marB="0"/>
                </a:tc>
                <a:extLst>
                  <a:ext uri="{0D108BD9-81ED-4DB2-BD59-A6C34878D82A}">
                    <a16:rowId xmlns:a16="http://schemas.microsoft.com/office/drawing/2014/main" val="10001"/>
                  </a:ext>
                </a:extLst>
              </a:tr>
              <a:tr h="841296">
                <a:tc>
                  <a:txBody>
                    <a:bodyPr/>
                    <a:lstStyle/>
                    <a:p>
                      <a:pPr>
                        <a:lnSpc>
                          <a:spcPct val="115000"/>
                        </a:lnSpc>
                        <a:spcAft>
                          <a:spcPts val="0"/>
                        </a:spcAft>
                      </a:pPr>
                      <a:r>
                        <a:rPr lang="en-GB" sz="1600" i="1" dirty="0">
                          <a:effectLst/>
                        </a:rPr>
                        <a:t>Energy </a:t>
                      </a:r>
                      <a:r>
                        <a:rPr lang="en-GB" sz="1600" dirty="0">
                          <a:effectLst/>
                        </a:rPr>
                        <a:t>("</a:t>
                      </a:r>
                      <a:r>
                        <a:rPr lang="en-GB" sz="1600" i="1" dirty="0">
                          <a:effectLst/>
                        </a:rPr>
                        <a:t>High Level Platform on Sustainable Energy Investments in Africa</a:t>
                      </a:r>
                      <a:r>
                        <a:rPr lang="en-GB" sz="1600" dirty="0">
                          <a:effectLst/>
                        </a:rPr>
                        <a:t>")</a:t>
                      </a:r>
                    </a:p>
                    <a:p>
                      <a:pPr>
                        <a:lnSpc>
                          <a:spcPct val="115000"/>
                        </a:lnSpc>
                        <a:spcAft>
                          <a:spcPts val="0"/>
                        </a:spcAft>
                      </a:pPr>
                      <a:endParaRPr lang="en-GB" sz="1600" dirty="0">
                        <a:effectLst/>
                        <a:latin typeface="Calibri"/>
                        <a:ea typeface="Calibri"/>
                        <a:cs typeface="Times New Roman"/>
                      </a:endParaRPr>
                    </a:p>
                  </a:txBody>
                  <a:tcPr marL="68581" marR="68581" marT="0" marB="0"/>
                </a:tc>
                <a:tc>
                  <a:txBody>
                    <a:bodyPr/>
                    <a:lstStyle/>
                    <a:p>
                      <a:pPr marL="0" lvl="0" indent="0">
                        <a:lnSpc>
                          <a:spcPct val="115000"/>
                        </a:lnSpc>
                        <a:spcAft>
                          <a:spcPts val="0"/>
                        </a:spcAft>
                        <a:buFont typeface="Calibri"/>
                        <a:buNone/>
                      </a:pPr>
                      <a:r>
                        <a:rPr lang="fr-BE" sz="1100" b="0" dirty="0">
                          <a:solidFill>
                            <a:schemeClr val="bg1"/>
                          </a:solidFill>
                          <a:effectLst/>
                          <a:latin typeface="Calibri"/>
                          <a:ea typeface="Calibri"/>
                          <a:cs typeface="Times New Roman"/>
                        </a:rPr>
                        <a:t>Last meeting:</a:t>
                      </a:r>
                      <a:r>
                        <a:rPr lang="fr-BE" sz="1100" b="0" baseline="0" dirty="0">
                          <a:solidFill>
                            <a:schemeClr val="bg1"/>
                          </a:solidFill>
                          <a:effectLst/>
                          <a:latin typeface="Calibri"/>
                          <a:ea typeface="Calibri"/>
                          <a:cs typeface="Times New Roman"/>
                        </a:rPr>
                        <a:t> </a:t>
                      </a:r>
                      <a:r>
                        <a:rPr lang="fr-BE" sz="1100" b="0" baseline="0" dirty="0" err="1">
                          <a:solidFill>
                            <a:schemeClr val="bg1"/>
                          </a:solidFill>
                          <a:effectLst/>
                          <a:latin typeface="Calibri"/>
                          <a:ea typeface="Calibri"/>
                          <a:cs typeface="Times New Roman"/>
                        </a:rPr>
                        <a:t>Africa</a:t>
                      </a:r>
                      <a:r>
                        <a:rPr lang="fr-BE" sz="1100" b="0" baseline="0" dirty="0">
                          <a:solidFill>
                            <a:schemeClr val="bg1"/>
                          </a:solidFill>
                          <a:effectLst/>
                          <a:latin typeface="Calibri"/>
                          <a:ea typeface="Calibri"/>
                          <a:cs typeface="Times New Roman"/>
                        </a:rPr>
                        <a:t> Investment Forum (12/11/2019, Gauteng) </a:t>
                      </a:r>
                      <a:r>
                        <a:rPr lang="en-GB" sz="1100" b="1" dirty="0">
                          <a:solidFill>
                            <a:srgbClr val="00B050"/>
                          </a:solidFill>
                          <a:effectLst/>
                        </a:rPr>
                        <a:t>Final report</a:t>
                      </a:r>
                      <a:endParaRPr lang="en-GB" sz="1100" b="0" dirty="0">
                        <a:solidFill>
                          <a:schemeClr val="bg1"/>
                        </a:solidFill>
                        <a:effectLst/>
                        <a:latin typeface="Calibri"/>
                        <a:ea typeface="Calibri"/>
                        <a:cs typeface="Times New Roman"/>
                      </a:endParaRPr>
                    </a:p>
                  </a:txBody>
                  <a:tcPr marL="68581" marR="68581" marT="0" marB="0"/>
                </a:tc>
                <a:extLst>
                  <a:ext uri="{0D108BD9-81ED-4DB2-BD59-A6C34878D82A}">
                    <a16:rowId xmlns:a16="http://schemas.microsoft.com/office/drawing/2014/main" val="10002"/>
                  </a:ext>
                </a:extLst>
              </a:tr>
              <a:tr h="544322">
                <a:tc>
                  <a:txBody>
                    <a:bodyPr/>
                    <a:lstStyle/>
                    <a:p>
                      <a:pPr>
                        <a:lnSpc>
                          <a:spcPct val="115000"/>
                        </a:lnSpc>
                        <a:spcAft>
                          <a:spcPts val="0"/>
                        </a:spcAft>
                      </a:pPr>
                      <a:r>
                        <a:rPr lang="en-GB" sz="1600" dirty="0">
                          <a:effectLst/>
                        </a:rPr>
                        <a:t>Transport (3 clusters): Aviation, Transport &amp; Connectivity, Road Safety</a:t>
                      </a:r>
                      <a:endParaRPr lang="en-GB" sz="1600" dirty="0">
                        <a:effectLst/>
                        <a:latin typeface="Calibri"/>
                        <a:ea typeface="Calibri"/>
                        <a:cs typeface="Times New Roman"/>
                      </a:endParaRPr>
                    </a:p>
                  </a:txBody>
                  <a:tcPr marL="68581" marR="68581" marT="0" marB="0"/>
                </a:tc>
                <a:tc>
                  <a:txBody>
                    <a:bodyPr/>
                    <a:lstStyle/>
                    <a:p>
                      <a:pPr>
                        <a:lnSpc>
                          <a:spcPct val="115000"/>
                        </a:lnSpc>
                        <a:spcAft>
                          <a:spcPts val="0"/>
                        </a:spcAft>
                      </a:pPr>
                      <a:r>
                        <a:rPr lang="en-GB" sz="1100" dirty="0">
                          <a:effectLst/>
                        </a:rPr>
                        <a:t>Last meeting:</a:t>
                      </a:r>
                      <a:r>
                        <a:rPr lang="en-GB" sz="1100" baseline="0" dirty="0">
                          <a:effectLst/>
                        </a:rPr>
                        <a:t> 25/07/2019 – Final report being finalised</a:t>
                      </a:r>
                      <a:endParaRPr lang="en-GB" sz="1100" dirty="0">
                        <a:effectLst/>
                        <a:latin typeface="Calibri"/>
                        <a:ea typeface="Calibri"/>
                        <a:cs typeface="Times New Roman"/>
                      </a:endParaRPr>
                    </a:p>
                  </a:txBody>
                  <a:tcPr marL="68581" marR="68581" marT="0" marB="0"/>
                </a:tc>
                <a:extLst>
                  <a:ext uri="{0D108BD9-81ED-4DB2-BD59-A6C34878D82A}">
                    <a16:rowId xmlns:a16="http://schemas.microsoft.com/office/drawing/2014/main" val="10003"/>
                  </a:ext>
                </a:extLst>
              </a:tr>
              <a:tr h="464804">
                <a:tc>
                  <a:txBody>
                    <a:bodyPr/>
                    <a:lstStyle/>
                    <a:p>
                      <a:pPr marL="0" lvl="0" indent="0">
                        <a:lnSpc>
                          <a:spcPct val="115000"/>
                        </a:lnSpc>
                        <a:spcAft>
                          <a:spcPts val="0"/>
                        </a:spcAft>
                        <a:buFont typeface="Calibri"/>
                        <a:buNone/>
                      </a:pPr>
                      <a:r>
                        <a:rPr lang="fr-BE" sz="1600" i="1" dirty="0">
                          <a:effectLst/>
                          <a:latin typeface="Calibri"/>
                          <a:ea typeface="Calibri"/>
                          <a:cs typeface="Times New Roman"/>
                        </a:rPr>
                        <a:t>Rural  </a:t>
                      </a:r>
                      <a:r>
                        <a:rPr lang="fr-BE" sz="1600" i="1" dirty="0" err="1">
                          <a:effectLst/>
                          <a:latin typeface="Calibri"/>
                          <a:ea typeface="Calibri"/>
                          <a:cs typeface="Times New Roman"/>
                        </a:rPr>
                        <a:t>Africa</a:t>
                      </a:r>
                      <a:endParaRPr lang="en-GB" sz="1600" i="1" dirty="0">
                        <a:effectLst/>
                        <a:latin typeface="Calibri"/>
                        <a:ea typeface="Calibri"/>
                        <a:cs typeface="Times New Roman"/>
                      </a:endParaRPr>
                    </a:p>
                  </a:txBody>
                  <a:tcPr marL="68581" marR="68581" marT="0" marB="0"/>
                </a:tc>
                <a:tc>
                  <a:txBody>
                    <a:bodyPr/>
                    <a:lstStyle/>
                    <a:p>
                      <a:pPr marL="0" lvl="0" indent="0">
                        <a:lnSpc>
                          <a:spcPct val="115000"/>
                        </a:lnSpc>
                        <a:spcAft>
                          <a:spcPts val="0"/>
                        </a:spcAft>
                        <a:buFont typeface="Calibri"/>
                        <a:buNone/>
                      </a:pPr>
                      <a:r>
                        <a:rPr lang="fr-BE" sz="1100" baseline="0" dirty="0">
                          <a:effectLst/>
                          <a:latin typeface="Calibri"/>
                          <a:ea typeface="Calibri"/>
                          <a:cs typeface="Times New Roman"/>
                        </a:rPr>
                        <a:t>March 2019: </a:t>
                      </a:r>
                      <a:r>
                        <a:rPr lang="fr-BE" sz="1100" baseline="0" dirty="0">
                          <a:solidFill>
                            <a:srgbClr val="00B050"/>
                          </a:solidFill>
                          <a:effectLst/>
                          <a:latin typeface="Calibri"/>
                          <a:ea typeface="Calibri"/>
                          <a:cs typeface="Times New Roman"/>
                        </a:rPr>
                        <a:t>Final report (</a:t>
                      </a:r>
                      <a:r>
                        <a:rPr lang="fr-BE" sz="1100" baseline="0" dirty="0" err="1">
                          <a:solidFill>
                            <a:srgbClr val="00B050"/>
                          </a:solidFill>
                          <a:effectLst/>
                          <a:latin typeface="Calibri"/>
                          <a:ea typeface="Calibri"/>
                          <a:cs typeface="Times New Roman"/>
                        </a:rPr>
                        <a:t>available</a:t>
                      </a:r>
                      <a:r>
                        <a:rPr lang="fr-BE" sz="1100" baseline="0" dirty="0">
                          <a:solidFill>
                            <a:srgbClr val="00B050"/>
                          </a:solidFill>
                          <a:effectLst/>
                          <a:latin typeface="Calibri"/>
                          <a:ea typeface="Calibri"/>
                          <a:cs typeface="Times New Roman"/>
                        </a:rPr>
                        <a:t> online)</a:t>
                      </a:r>
                      <a:endParaRPr lang="en-GB" sz="1100" dirty="0">
                        <a:solidFill>
                          <a:srgbClr val="00B050"/>
                        </a:solidFill>
                        <a:effectLst/>
                        <a:latin typeface="Calibri"/>
                        <a:ea typeface="Calibri"/>
                        <a:cs typeface="Times New Roman"/>
                      </a:endParaRPr>
                    </a:p>
                  </a:txBody>
                  <a:tcPr marL="68581" marR="68581" marT="0" marB="0"/>
                </a:tc>
                <a:extLst>
                  <a:ext uri="{0D108BD9-81ED-4DB2-BD59-A6C34878D82A}">
                    <a16:rowId xmlns:a16="http://schemas.microsoft.com/office/drawing/2014/main" val="10007"/>
                  </a:ext>
                </a:extLst>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2980D6EA-205F-49C6-B4E7-4A4D41F12BE3}"/>
              </a:ext>
            </a:extLst>
          </p:cNvPr>
          <p:cNvSpPr>
            <a:spLocks noGrp="1"/>
          </p:cNvSpPr>
          <p:nvPr>
            <p:ph type="ctrTitle"/>
          </p:nvPr>
        </p:nvSpPr>
        <p:spPr>
          <a:xfrm>
            <a:off x="222250" y="434975"/>
            <a:ext cx="8408988" cy="820738"/>
          </a:xfrm>
        </p:spPr>
        <p:txBody>
          <a:bodyPr/>
          <a:lstStyle/>
          <a:p>
            <a:pPr eaLnBrk="1" hangingPunct="1">
              <a:defRPr/>
            </a:pPr>
            <a:r>
              <a:rPr lang="en-GB" altLang="en-US" sz="3600" dirty="0">
                <a:latin typeface="+mn-lt"/>
                <a:cs typeface="Arial" charset="0"/>
              </a:rPr>
              <a:t>Collaboration between AU&amp;EU Institutions</a:t>
            </a:r>
          </a:p>
        </p:txBody>
      </p:sp>
      <p:sp>
        <p:nvSpPr>
          <p:cNvPr id="4" name="Rectangle 3">
            <a:extLst>
              <a:ext uri="{FF2B5EF4-FFF2-40B4-BE49-F238E27FC236}">
                <a16:creationId xmlns:a16="http://schemas.microsoft.com/office/drawing/2014/main" id="{EDE19236-82FD-45DC-8960-EE6BCE756F5C}"/>
              </a:ext>
            </a:extLst>
          </p:cNvPr>
          <p:cNvSpPr/>
          <p:nvPr/>
        </p:nvSpPr>
        <p:spPr bwMode="auto">
          <a:xfrm>
            <a:off x="0" y="5705475"/>
            <a:ext cx="9158288" cy="11525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26628" name="Picture 1">
            <a:extLst>
              <a:ext uri="{FF2B5EF4-FFF2-40B4-BE49-F238E27FC236}">
                <a16:creationId xmlns:a16="http://schemas.microsoft.com/office/drawing/2014/main" id="{2601C9D5-7DFC-4676-9C48-C51B9DE7B83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05263" y="5899150"/>
            <a:ext cx="1147762"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9" name="Picture 10">
            <a:extLst>
              <a:ext uri="{FF2B5EF4-FFF2-40B4-BE49-F238E27FC236}">
                <a16:creationId xmlns:a16="http://schemas.microsoft.com/office/drawing/2014/main" id="{41078AA2-348E-4C3A-AB16-F82CFFC7FC2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73800" y="5721350"/>
            <a:ext cx="2852738" cy="112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ous-titre 4">
            <a:extLst>
              <a:ext uri="{FF2B5EF4-FFF2-40B4-BE49-F238E27FC236}">
                <a16:creationId xmlns:a16="http://schemas.microsoft.com/office/drawing/2014/main" id="{1EB14603-8F77-4E71-8ADC-A4406C008A3D}"/>
              </a:ext>
            </a:extLst>
          </p:cNvPr>
          <p:cNvSpPr>
            <a:spLocks noGrp="1"/>
          </p:cNvSpPr>
          <p:nvPr>
            <p:ph type="subTitle" idx="1"/>
          </p:nvPr>
        </p:nvSpPr>
        <p:spPr>
          <a:xfrm>
            <a:off x="538163" y="3443288"/>
            <a:ext cx="8220075" cy="2246312"/>
          </a:xfrm>
        </p:spPr>
        <p:txBody>
          <a:bodyPr/>
          <a:lstStyle/>
          <a:p>
            <a:pPr algn="l">
              <a:defRPr/>
            </a:pPr>
            <a:r>
              <a:rPr lang="en-GB" sz="2400" dirty="0"/>
              <a:t>Other examples: </a:t>
            </a:r>
          </a:p>
          <a:p>
            <a:pPr marL="342900" indent="-342900" algn="l">
              <a:buFontTx/>
              <a:buChar char="-"/>
              <a:defRPr/>
            </a:pPr>
            <a:r>
              <a:rPr lang="en-GB" sz="2400" dirty="0"/>
              <a:t>DG CNECT and BEREC in PRIDA</a:t>
            </a:r>
          </a:p>
          <a:p>
            <a:pPr marL="342900" indent="-342900" algn="l">
              <a:buFontTx/>
              <a:buChar char="-"/>
              <a:defRPr/>
            </a:pPr>
            <a:r>
              <a:rPr lang="en-GB" sz="2400" dirty="0"/>
              <a:t>DG ENER on Energy efficiency and PIDA PAP2 &amp; TEN/PCIs,</a:t>
            </a:r>
          </a:p>
          <a:p>
            <a:pPr marL="342900" indent="-342900" algn="l">
              <a:buFontTx/>
              <a:buChar char="-"/>
              <a:defRPr/>
            </a:pPr>
            <a:r>
              <a:rPr lang="en-GB" sz="2400" dirty="0"/>
              <a:t>DG MOVE on SAATM</a:t>
            </a:r>
          </a:p>
          <a:p>
            <a:pPr algn="l">
              <a:defRPr/>
            </a:pPr>
            <a:r>
              <a:rPr lang="en-GB" sz="2400" dirty="0"/>
              <a:t>Future: “twinning-like” activities?</a:t>
            </a:r>
          </a:p>
          <a:p>
            <a:pPr marL="342900" indent="-342900" algn="l">
              <a:buFontTx/>
              <a:buChar char="-"/>
              <a:defRPr/>
            </a:pPr>
            <a:endParaRPr lang="en-GB" sz="2400" dirty="0"/>
          </a:p>
        </p:txBody>
      </p:sp>
      <p:pic>
        <p:nvPicPr>
          <p:cNvPr id="26631" name="Image 5">
            <a:extLst>
              <a:ext uri="{FF2B5EF4-FFF2-40B4-BE49-F238E27FC236}">
                <a16:creationId xmlns:a16="http://schemas.microsoft.com/office/drawing/2014/main" id="{EB108DFA-8C9E-44B8-8DA9-451319D4342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2431" t="17250" r="21718" b="54500"/>
          <a:stretch>
            <a:fillRect/>
          </a:stretch>
        </p:blipFill>
        <p:spPr bwMode="auto">
          <a:xfrm>
            <a:off x="538163" y="1357313"/>
            <a:ext cx="8039100" cy="187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2980D6EA-205F-49C6-B4E7-4A4D41F12BE3}"/>
              </a:ext>
            </a:extLst>
          </p:cNvPr>
          <p:cNvSpPr>
            <a:spLocks noGrp="1"/>
          </p:cNvSpPr>
          <p:nvPr>
            <p:ph type="ctrTitle"/>
          </p:nvPr>
        </p:nvSpPr>
        <p:spPr>
          <a:xfrm>
            <a:off x="222250" y="434975"/>
            <a:ext cx="8408988" cy="820738"/>
          </a:xfrm>
        </p:spPr>
        <p:txBody>
          <a:bodyPr/>
          <a:lstStyle/>
          <a:p>
            <a:pPr eaLnBrk="1" hangingPunct="1">
              <a:defRPr/>
            </a:pPr>
            <a:r>
              <a:rPr lang="en-GB" altLang="en-US" sz="3800" dirty="0">
                <a:latin typeface="+mn-lt"/>
                <a:cs typeface="Arial" charset="0"/>
              </a:rPr>
              <a:t>2. EU-AU cooperation</a:t>
            </a:r>
          </a:p>
        </p:txBody>
      </p:sp>
      <p:sp>
        <p:nvSpPr>
          <p:cNvPr id="3" name="Subtitle 2">
            <a:extLst>
              <a:ext uri="{FF2B5EF4-FFF2-40B4-BE49-F238E27FC236}">
                <a16:creationId xmlns:a16="http://schemas.microsoft.com/office/drawing/2014/main" id="{9D57522C-7552-4871-8E91-719DF638240C}"/>
              </a:ext>
            </a:extLst>
          </p:cNvPr>
          <p:cNvSpPr>
            <a:spLocks noGrp="1"/>
          </p:cNvSpPr>
          <p:nvPr>
            <p:ph type="subTitle" idx="1"/>
          </p:nvPr>
        </p:nvSpPr>
        <p:spPr>
          <a:xfrm>
            <a:off x="222250" y="1589088"/>
            <a:ext cx="8664575" cy="2940050"/>
          </a:xfrm>
        </p:spPr>
        <p:txBody>
          <a:bodyPr rtlCol="0">
            <a:normAutofit/>
          </a:bodyPr>
          <a:lstStyle/>
          <a:p>
            <a:pPr marL="742950" indent="-742950" algn="just" eaLnBrk="1" fontAlgn="auto" hangingPunct="1">
              <a:spcAft>
                <a:spcPts val="0"/>
              </a:spcAft>
              <a:buFont typeface="+mj-lt"/>
              <a:buAutoNum type="arabicPeriod"/>
              <a:defRPr/>
            </a:pPr>
            <a:r>
              <a:rPr lang="en-GB" dirty="0">
                <a:solidFill>
                  <a:schemeClr val="tx1"/>
                </a:solidFill>
                <a:cs typeface="Arial" panose="020B0604020202020204" pitchFamily="34" charset="0"/>
              </a:rPr>
              <a:t>Collaboration between AU&amp;EU institutions</a:t>
            </a:r>
          </a:p>
          <a:p>
            <a:pPr marL="742950" indent="-742950" algn="just" eaLnBrk="1" fontAlgn="auto" hangingPunct="1">
              <a:spcAft>
                <a:spcPts val="0"/>
              </a:spcAft>
              <a:buFont typeface="+mj-lt"/>
              <a:buAutoNum type="arabicPeriod"/>
              <a:defRPr/>
            </a:pPr>
            <a:r>
              <a:rPr lang="en-GB" dirty="0">
                <a:solidFill>
                  <a:srgbClr val="00B050"/>
                </a:solidFill>
                <a:cs typeface="Arial" panose="020B0604020202020204" pitchFamily="34" charset="0"/>
              </a:rPr>
              <a:t>Support to AU Budget (AU processes)</a:t>
            </a:r>
          </a:p>
          <a:p>
            <a:pPr marL="742950" indent="-742950" algn="just" eaLnBrk="1" fontAlgn="auto" hangingPunct="1">
              <a:spcAft>
                <a:spcPts val="0"/>
              </a:spcAft>
              <a:buFont typeface="+mj-lt"/>
              <a:buAutoNum type="arabicPeriod"/>
              <a:defRPr/>
            </a:pPr>
            <a:r>
              <a:rPr lang="en-GB" dirty="0">
                <a:cs typeface="Arial" panose="020B0604020202020204" pitchFamily="34" charset="0"/>
              </a:rPr>
              <a:t>Technical Assistances (expertise)</a:t>
            </a:r>
          </a:p>
          <a:p>
            <a:pPr marL="342900" indent="-342900" algn="just" eaLnBrk="1" fontAlgn="auto" hangingPunct="1">
              <a:spcAft>
                <a:spcPts val="0"/>
              </a:spcAft>
              <a:buFontTx/>
              <a:buChar char="-"/>
              <a:defRPr/>
            </a:pPr>
            <a:endParaRPr lang="en-GB" dirty="0">
              <a:cs typeface="Arial" panose="020B0604020202020204" pitchFamily="34" charset="0"/>
            </a:endParaRPr>
          </a:p>
          <a:p>
            <a:pPr marL="800100" lvl="1" indent="-342900" algn="just" eaLnBrk="1" fontAlgn="auto" hangingPunct="1">
              <a:spcAft>
                <a:spcPts val="0"/>
              </a:spcAft>
              <a:buFontTx/>
              <a:buChar char="-"/>
              <a:defRPr/>
            </a:pPr>
            <a:endParaRPr lang="en-GB" sz="4000" dirty="0">
              <a:cs typeface="Arial" panose="020B0604020202020204" pitchFamily="34" charset="0"/>
            </a:endParaRPr>
          </a:p>
        </p:txBody>
      </p:sp>
      <p:sp>
        <p:nvSpPr>
          <p:cNvPr id="4" name="Rectangle 3">
            <a:extLst>
              <a:ext uri="{FF2B5EF4-FFF2-40B4-BE49-F238E27FC236}">
                <a16:creationId xmlns:a16="http://schemas.microsoft.com/office/drawing/2014/main" id="{EDE19236-82FD-45DC-8960-EE6BCE756F5C}"/>
              </a:ext>
            </a:extLst>
          </p:cNvPr>
          <p:cNvSpPr/>
          <p:nvPr/>
        </p:nvSpPr>
        <p:spPr bwMode="auto">
          <a:xfrm>
            <a:off x="0" y="5705475"/>
            <a:ext cx="9158288" cy="11525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27653" name="Picture 1">
            <a:extLst>
              <a:ext uri="{FF2B5EF4-FFF2-40B4-BE49-F238E27FC236}">
                <a16:creationId xmlns:a16="http://schemas.microsoft.com/office/drawing/2014/main" id="{1DBB6E8E-C68A-4233-9CC3-43480A85B90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05263" y="5899150"/>
            <a:ext cx="1147762"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4" name="Picture 10">
            <a:extLst>
              <a:ext uri="{FF2B5EF4-FFF2-40B4-BE49-F238E27FC236}">
                <a16:creationId xmlns:a16="http://schemas.microsoft.com/office/drawing/2014/main" id="{204261C5-B755-4AF0-AC70-B3BEBECBEAD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73800" y="5721350"/>
            <a:ext cx="2852738" cy="112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2980D6EA-205F-49C6-B4E7-4A4D41F12BE3}"/>
              </a:ext>
            </a:extLst>
          </p:cNvPr>
          <p:cNvSpPr>
            <a:spLocks noGrp="1"/>
          </p:cNvSpPr>
          <p:nvPr>
            <p:ph type="ctrTitle"/>
          </p:nvPr>
        </p:nvSpPr>
        <p:spPr>
          <a:xfrm>
            <a:off x="222250" y="434975"/>
            <a:ext cx="8408988" cy="820738"/>
          </a:xfrm>
        </p:spPr>
        <p:txBody>
          <a:bodyPr/>
          <a:lstStyle/>
          <a:p>
            <a:pPr eaLnBrk="1" hangingPunct="1">
              <a:defRPr/>
            </a:pPr>
            <a:r>
              <a:rPr lang="en-GB" altLang="en-US" sz="3800" dirty="0">
                <a:latin typeface="+mn-lt"/>
                <a:cs typeface="Arial" charset="0"/>
              </a:rPr>
              <a:t>AU Decision Making process</a:t>
            </a:r>
          </a:p>
        </p:txBody>
      </p:sp>
      <p:sp>
        <p:nvSpPr>
          <p:cNvPr id="4" name="Rectangle 3">
            <a:extLst>
              <a:ext uri="{FF2B5EF4-FFF2-40B4-BE49-F238E27FC236}">
                <a16:creationId xmlns:a16="http://schemas.microsoft.com/office/drawing/2014/main" id="{EDE19236-82FD-45DC-8960-EE6BCE756F5C}"/>
              </a:ext>
            </a:extLst>
          </p:cNvPr>
          <p:cNvSpPr/>
          <p:nvPr/>
        </p:nvSpPr>
        <p:spPr bwMode="auto">
          <a:xfrm>
            <a:off x="0" y="5705475"/>
            <a:ext cx="9158288" cy="11525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30724" name="Picture 1">
            <a:extLst>
              <a:ext uri="{FF2B5EF4-FFF2-40B4-BE49-F238E27FC236}">
                <a16:creationId xmlns:a16="http://schemas.microsoft.com/office/drawing/2014/main" id="{3ABC467D-383B-4232-925E-16091202FF2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05263" y="5899150"/>
            <a:ext cx="1147762"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5" name="Picture 10">
            <a:extLst>
              <a:ext uri="{FF2B5EF4-FFF2-40B4-BE49-F238E27FC236}">
                <a16:creationId xmlns:a16="http://schemas.microsoft.com/office/drawing/2014/main" id="{55D4CD62-229E-4FDF-993D-B40125EE691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73800" y="5721350"/>
            <a:ext cx="2852738" cy="112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6" name="Image 1">
            <a:extLst>
              <a:ext uri="{FF2B5EF4-FFF2-40B4-BE49-F238E27FC236}">
                <a16:creationId xmlns:a16="http://schemas.microsoft.com/office/drawing/2014/main" id="{0A6B1AE0-C145-4562-8FEA-01500569FB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23125" t="32249" r="38126" b="23250"/>
          <a:stretch>
            <a:fillRect/>
          </a:stretch>
        </p:blipFill>
        <p:spPr bwMode="auto">
          <a:xfrm>
            <a:off x="1677988" y="1271588"/>
            <a:ext cx="5788025" cy="415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134784D0-0365-46ED-B688-7727CFEE0208}"/>
              </a:ext>
            </a:extLst>
          </p:cNvPr>
          <p:cNvSpPr>
            <a:spLocks noGrp="1"/>
          </p:cNvSpPr>
          <p:nvPr>
            <p:ph type="ctrTitle"/>
          </p:nvPr>
        </p:nvSpPr>
        <p:spPr>
          <a:xfrm>
            <a:off x="230188" y="112713"/>
            <a:ext cx="8631237" cy="779462"/>
          </a:xfrm>
        </p:spPr>
        <p:txBody>
          <a:bodyPr/>
          <a:lstStyle/>
          <a:p>
            <a:pPr eaLnBrk="1" hangingPunct="1"/>
            <a:r>
              <a:rPr lang="en-GB" altLang="en-US" sz="2800">
                <a:latin typeface="Arial" panose="020B0604020202020204" pitchFamily="34" charset="0"/>
                <a:cs typeface="Arial" panose="020B0604020202020204" pitchFamily="34" charset="0"/>
              </a:rPr>
              <a:t>Challenge of coordination…</a:t>
            </a:r>
          </a:p>
        </p:txBody>
      </p:sp>
      <p:sp>
        <p:nvSpPr>
          <p:cNvPr id="4" name="Rectangle 3">
            <a:extLst>
              <a:ext uri="{FF2B5EF4-FFF2-40B4-BE49-F238E27FC236}">
                <a16:creationId xmlns:a16="http://schemas.microsoft.com/office/drawing/2014/main" id="{562B14C3-A07A-4241-8BBF-46B538A1DB7B}"/>
              </a:ext>
            </a:extLst>
          </p:cNvPr>
          <p:cNvSpPr/>
          <p:nvPr/>
        </p:nvSpPr>
        <p:spPr bwMode="auto">
          <a:xfrm>
            <a:off x="0" y="5705475"/>
            <a:ext cx="9158288" cy="11525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31748" name="Picture 1">
            <a:extLst>
              <a:ext uri="{FF2B5EF4-FFF2-40B4-BE49-F238E27FC236}">
                <a16:creationId xmlns:a16="http://schemas.microsoft.com/office/drawing/2014/main" id="{13CACFFB-0F89-4D51-8615-8640704A4C5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05263" y="5899150"/>
            <a:ext cx="1147762"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10">
            <a:extLst>
              <a:ext uri="{FF2B5EF4-FFF2-40B4-BE49-F238E27FC236}">
                <a16:creationId xmlns:a16="http://schemas.microsoft.com/office/drawing/2014/main" id="{752E68FA-C89C-4A02-86CB-D5F516A92F1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73800" y="5721350"/>
            <a:ext cx="2852738" cy="112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ubtitle 2">
            <a:extLst>
              <a:ext uri="{FF2B5EF4-FFF2-40B4-BE49-F238E27FC236}">
                <a16:creationId xmlns:a16="http://schemas.microsoft.com/office/drawing/2014/main" id="{66EFDD87-910F-43F2-B0B3-F39FCD60FD15}"/>
              </a:ext>
            </a:extLst>
          </p:cNvPr>
          <p:cNvSpPr>
            <a:spLocks noGrp="1"/>
          </p:cNvSpPr>
          <p:nvPr>
            <p:ph type="subTitle" idx="1"/>
          </p:nvPr>
        </p:nvSpPr>
        <p:spPr>
          <a:xfrm>
            <a:off x="393700" y="820738"/>
            <a:ext cx="8169275" cy="3990975"/>
          </a:xfrm>
        </p:spPr>
        <p:txBody>
          <a:bodyPr rtlCol="0">
            <a:normAutofit lnSpcReduction="10000"/>
          </a:bodyPr>
          <a:lstStyle/>
          <a:p>
            <a:pPr lvl="2" algn="just" eaLnBrk="1" fontAlgn="auto" hangingPunct="1">
              <a:spcAft>
                <a:spcPts val="0"/>
              </a:spcAft>
              <a:buFont typeface="Arial" charset="0"/>
              <a:buNone/>
              <a:defRPr/>
            </a:pPr>
            <a:endParaRPr lang="fr-BE" sz="1600" dirty="0">
              <a:latin typeface="Arial" panose="020B0604020202020204" pitchFamily="34" charset="0"/>
              <a:cs typeface="Arial" panose="020B0604020202020204" pitchFamily="34" charset="0"/>
            </a:endParaRPr>
          </a:p>
          <a:p>
            <a:pPr marL="180000" lvl="2" algn="just" eaLnBrk="1" fontAlgn="auto" hangingPunct="1">
              <a:spcAft>
                <a:spcPts val="0"/>
              </a:spcAft>
              <a:buFont typeface="Arial" charset="0"/>
              <a:buNone/>
              <a:defRPr/>
            </a:pPr>
            <a:endParaRPr lang="fr-BE" sz="1600" dirty="0">
              <a:latin typeface="Arial" panose="020B0604020202020204" pitchFamily="34" charset="0"/>
              <a:cs typeface="Arial" panose="020B0604020202020204" pitchFamily="34" charset="0"/>
            </a:endParaRPr>
          </a:p>
          <a:p>
            <a:pPr lvl="2" algn="just" eaLnBrk="1" fontAlgn="auto" hangingPunct="1">
              <a:spcAft>
                <a:spcPts val="0"/>
              </a:spcAft>
              <a:buFont typeface="Arial" charset="0"/>
              <a:buNone/>
              <a:defRPr/>
            </a:pPr>
            <a:endParaRPr lang="fr-BE" sz="1600" dirty="0">
              <a:latin typeface="Arial" panose="020B0604020202020204" pitchFamily="34" charset="0"/>
              <a:cs typeface="Arial" panose="020B0604020202020204" pitchFamily="34" charset="0"/>
            </a:endParaRPr>
          </a:p>
          <a:p>
            <a:pPr lvl="2" algn="just" eaLnBrk="1" fontAlgn="auto" hangingPunct="1">
              <a:spcAft>
                <a:spcPts val="0"/>
              </a:spcAft>
              <a:buFont typeface="Arial" charset="0"/>
              <a:buNone/>
              <a:defRPr/>
            </a:pPr>
            <a:endParaRPr lang="fr-BE" sz="1600" dirty="0">
              <a:latin typeface="Arial" panose="020B0604020202020204" pitchFamily="34" charset="0"/>
              <a:cs typeface="Arial" panose="020B0604020202020204" pitchFamily="34" charset="0"/>
            </a:endParaRPr>
          </a:p>
          <a:p>
            <a:pPr lvl="2" algn="just" eaLnBrk="1" fontAlgn="auto" hangingPunct="1">
              <a:spcAft>
                <a:spcPts val="0"/>
              </a:spcAft>
              <a:buFont typeface="Arial" charset="0"/>
              <a:buNone/>
              <a:defRPr/>
            </a:pPr>
            <a:endParaRPr lang="fr-BE" sz="1600" dirty="0">
              <a:latin typeface="Arial" panose="020B0604020202020204" pitchFamily="34" charset="0"/>
              <a:cs typeface="Arial" panose="020B0604020202020204" pitchFamily="34" charset="0"/>
            </a:endParaRPr>
          </a:p>
          <a:p>
            <a:pPr lvl="2" algn="just" eaLnBrk="1" fontAlgn="auto" hangingPunct="1">
              <a:spcAft>
                <a:spcPts val="0"/>
              </a:spcAft>
              <a:buFont typeface="Arial" charset="0"/>
              <a:buNone/>
              <a:defRPr/>
            </a:pPr>
            <a:endParaRPr lang="fr-BE" sz="1600" dirty="0">
              <a:latin typeface="Arial" panose="020B0604020202020204" pitchFamily="34" charset="0"/>
              <a:cs typeface="Arial" panose="020B0604020202020204" pitchFamily="34" charset="0"/>
            </a:endParaRPr>
          </a:p>
          <a:p>
            <a:pPr lvl="2" algn="just" eaLnBrk="1" fontAlgn="auto" hangingPunct="1">
              <a:spcAft>
                <a:spcPts val="0"/>
              </a:spcAft>
              <a:buFont typeface="Arial" charset="0"/>
              <a:buNone/>
              <a:defRPr/>
            </a:pPr>
            <a:endParaRPr lang="fr-BE" sz="1600" dirty="0">
              <a:latin typeface="Arial" panose="020B0604020202020204" pitchFamily="34" charset="0"/>
              <a:cs typeface="Arial" panose="020B0604020202020204" pitchFamily="34" charset="0"/>
            </a:endParaRPr>
          </a:p>
          <a:p>
            <a:pPr lvl="2" algn="just" eaLnBrk="1" fontAlgn="auto" hangingPunct="1">
              <a:spcAft>
                <a:spcPts val="0"/>
              </a:spcAft>
              <a:buFont typeface="Arial" charset="0"/>
              <a:buNone/>
              <a:defRPr/>
            </a:pPr>
            <a:endParaRPr lang="fr-BE" sz="1600" dirty="0">
              <a:latin typeface="Arial" panose="020B0604020202020204" pitchFamily="34" charset="0"/>
              <a:cs typeface="Arial" panose="020B0604020202020204" pitchFamily="34" charset="0"/>
            </a:endParaRPr>
          </a:p>
          <a:p>
            <a:pPr lvl="2" algn="just" eaLnBrk="1" fontAlgn="auto" hangingPunct="1">
              <a:spcAft>
                <a:spcPts val="0"/>
              </a:spcAft>
              <a:buFont typeface="Arial" charset="0"/>
              <a:buNone/>
              <a:defRPr/>
            </a:pPr>
            <a:endParaRPr lang="fr-BE" sz="1000" dirty="0">
              <a:latin typeface="Arial" panose="020B0604020202020204" pitchFamily="34" charset="0"/>
              <a:cs typeface="Arial" panose="020B0604020202020204" pitchFamily="34" charset="0"/>
              <a:hlinkClick r:id="rId4"/>
            </a:endParaRPr>
          </a:p>
          <a:p>
            <a:pPr lvl="2" algn="just" eaLnBrk="1" fontAlgn="auto" hangingPunct="1">
              <a:spcAft>
                <a:spcPts val="0"/>
              </a:spcAft>
              <a:buFont typeface="Arial" charset="0"/>
              <a:buNone/>
              <a:defRPr/>
            </a:pPr>
            <a:endParaRPr lang="fr-BE" sz="1000" dirty="0">
              <a:latin typeface="Arial" panose="020B0604020202020204" pitchFamily="34" charset="0"/>
              <a:cs typeface="Arial" panose="020B0604020202020204" pitchFamily="34" charset="0"/>
              <a:hlinkClick r:id="rId4"/>
            </a:endParaRPr>
          </a:p>
          <a:p>
            <a:pPr lvl="2" algn="just" eaLnBrk="1" fontAlgn="auto" hangingPunct="1">
              <a:spcAft>
                <a:spcPts val="0"/>
              </a:spcAft>
              <a:buFont typeface="Arial" charset="0"/>
              <a:buNone/>
              <a:defRPr/>
            </a:pPr>
            <a:endParaRPr lang="fr-BE" sz="1000" dirty="0">
              <a:latin typeface="Arial" panose="020B0604020202020204" pitchFamily="34" charset="0"/>
              <a:cs typeface="Arial" panose="020B0604020202020204" pitchFamily="34" charset="0"/>
              <a:hlinkClick r:id="rId4"/>
            </a:endParaRPr>
          </a:p>
          <a:p>
            <a:pPr lvl="2" algn="just" eaLnBrk="1" fontAlgn="auto" hangingPunct="1">
              <a:spcAft>
                <a:spcPts val="0"/>
              </a:spcAft>
              <a:buFont typeface="Arial" charset="0"/>
              <a:buNone/>
              <a:defRPr/>
            </a:pPr>
            <a:endParaRPr lang="fr-BE" sz="1000" dirty="0">
              <a:latin typeface="Arial" panose="020B0604020202020204" pitchFamily="34" charset="0"/>
              <a:cs typeface="Arial" panose="020B0604020202020204" pitchFamily="34" charset="0"/>
              <a:hlinkClick r:id="rId4"/>
            </a:endParaRPr>
          </a:p>
          <a:p>
            <a:pPr lvl="2" algn="just" eaLnBrk="1" fontAlgn="auto" hangingPunct="1">
              <a:spcAft>
                <a:spcPts val="0"/>
              </a:spcAft>
              <a:buFont typeface="Arial" charset="0"/>
              <a:buNone/>
              <a:defRPr/>
            </a:pPr>
            <a:endParaRPr lang="fr-BE" sz="1000" dirty="0">
              <a:latin typeface="Arial" panose="020B0604020202020204" pitchFamily="34" charset="0"/>
              <a:cs typeface="Arial" panose="020B0604020202020204" pitchFamily="34" charset="0"/>
              <a:hlinkClick r:id="rId4"/>
            </a:endParaRPr>
          </a:p>
          <a:p>
            <a:pPr lvl="2" algn="just" eaLnBrk="1" fontAlgn="auto" hangingPunct="1">
              <a:spcAft>
                <a:spcPts val="0"/>
              </a:spcAft>
              <a:buFont typeface="Arial" charset="0"/>
              <a:buNone/>
              <a:defRPr/>
            </a:pPr>
            <a:endParaRPr lang="fr-BE" sz="1000" dirty="0">
              <a:latin typeface="Arial" panose="020B0604020202020204" pitchFamily="34" charset="0"/>
              <a:cs typeface="Arial" panose="020B0604020202020204" pitchFamily="34" charset="0"/>
              <a:hlinkClick r:id="rId4"/>
            </a:endParaRPr>
          </a:p>
          <a:p>
            <a:pPr lvl="2" algn="just" eaLnBrk="1" fontAlgn="auto" hangingPunct="1">
              <a:spcAft>
                <a:spcPts val="0"/>
              </a:spcAft>
              <a:buFont typeface="Arial" charset="0"/>
              <a:buNone/>
              <a:defRPr/>
            </a:pPr>
            <a:endParaRPr lang="fr-BE" sz="1000" dirty="0">
              <a:latin typeface="Arial" panose="020B0604020202020204" pitchFamily="34" charset="0"/>
              <a:cs typeface="Arial" panose="020B0604020202020204" pitchFamily="34" charset="0"/>
              <a:hlinkClick r:id="rId4"/>
            </a:endParaRPr>
          </a:p>
          <a:p>
            <a:pPr lvl="2" algn="just" eaLnBrk="1" fontAlgn="auto" hangingPunct="1">
              <a:spcAft>
                <a:spcPts val="0"/>
              </a:spcAft>
              <a:buFont typeface="Arial" charset="0"/>
              <a:buNone/>
              <a:defRPr/>
            </a:pPr>
            <a:endParaRPr lang="fr-BE" sz="1000" dirty="0">
              <a:latin typeface="Arial" panose="020B0604020202020204" pitchFamily="34" charset="0"/>
              <a:cs typeface="Arial" panose="020B0604020202020204" pitchFamily="34" charset="0"/>
              <a:hlinkClick r:id="rId4"/>
            </a:endParaRPr>
          </a:p>
          <a:p>
            <a:pPr lvl="2" algn="just" eaLnBrk="1" fontAlgn="auto" hangingPunct="1">
              <a:spcAft>
                <a:spcPts val="0"/>
              </a:spcAft>
              <a:buFont typeface="Arial" charset="0"/>
              <a:buNone/>
              <a:defRPr/>
            </a:pPr>
            <a:r>
              <a:rPr lang="fr-BE" sz="1000" dirty="0">
                <a:solidFill>
                  <a:schemeClr val="tx1"/>
                </a:solidFill>
                <a:latin typeface="Arial" panose="020B0604020202020204" pitchFamily="34" charset="0"/>
                <a:cs typeface="Arial" panose="020B0604020202020204" pitchFamily="34" charset="0"/>
                <a:hlinkClick r:id="rId4"/>
              </a:rPr>
              <a:t>/</a:t>
            </a:r>
            <a:r>
              <a:rPr lang="fr-BE" sz="1000" dirty="0">
                <a:solidFill>
                  <a:schemeClr val="tx1"/>
                </a:solidFill>
                <a:latin typeface="Arial" panose="020B0604020202020204" pitchFamily="34" charset="0"/>
                <a:cs typeface="Arial" panose="020B0604020202020204" pitchFamily="34" charset="0"/>
              </a:rPr>
              <a:t> </a:t>
            </a:r>
          </a:p>
          <a:p>
            <a:pPr lvl="2" algn="just" eaLnBrk="1" fontAlgn="auto" hangingPunct="1">
              <a:spcAft>
                <a:spcPts val="0"/>
              </a:spcAft>
              <a:buFont typeface="Arial" charset="0"/>
              <a:buNone/>
              <a:defRPr/>
            </a:pPr>
            <a:endParaRPr lang="fr-BE" sz="1000" dirty="0">
              <a:solidFill>
                <a:schemeClr val="tx1"/>
              </a:solidFill>
              <a:latin typeface="Arial" panose="020B0604020202020204" pitchFamily="34" charset="0"/>
              <a:cs typeface="Arial" panose="020B0604020202020204" pitchFamily="34" charset="0"/>
            </a:endParaRPr>
          </a:p>
        </p:txBody>
      </p:sp>
      <p:pic>
        <p:nvPicPr>
          <p:cNvPr id="31751" name="Picture 1">
            <a:extLst>
              <a:ext uri="{FF2B5EF4-FFF2-40B4-BE49-F238E27FC236}">
                <a16:creationId xmlns:a16="http://schemas.microsoft.com/office/drawing/2014/main" id="{A38B9B72-A01C-4EC7-954D-FF0025C123E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09613" y="1658938"/>
            <a:ext cx="2063750" cy="2189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2" name="Picture 5">
            <a:extLst>
              <a:ext uri="{FF2B5EF4-FFF2-40B4-BE49-F238E27FC236}">
                <a16:creationId xmlns:a16="http://schemas.microsoft.com/office/drawing/2014/main" id="{CB5FA035-3E25-4A7E-8429-3EA2E6A7D732}"/>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514725" y="938213"/>
            <a:ext cx="5211763" cy="466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2980D6EA-205F-49C6-B4E7-4A4D41F12BE3}"/>
              </a:ext>
            </a:extLst>
          </p:cNvPr>
          <p:cNvSpPr>
            <a:spLocks noGrp="1"/>
          </p:cNvSpPr>
          <p:nvPr>
            <p:ph type="ctrTitle"/>
          </p:nvPr>
        </p:nvSpPr>
        <p:spPr>
          <a:xfrm>
            <a:off x="222250" y="434975"/>
            <a:ext cx="8408988" cy="820738"/>
          </a:xfrm>
        </p:spPr>
        <p:txBody>
          <a:bodyPr/>
          <a:lstStyle/>
          <a:p>
            <a:pPr eaLnBrk="1" hangingPunct="1">
              <a:defRPr/>
            </a:pPr>
            <a:r>
              <a:rPr lang="en-GB" altLang="en-US" sz="3800" dirty="0">
                <a:latin typeface="+mn-lt"/>
                <a:cs typeface="Arial" charset="0"/>
              </a:rPr>
              <a:t>AU </a:t>
            </a:r>
            <a:r>
              <a:rPr lang="en-GB" altLang="en-US" sz="3800">
                <a:latin typeface="+mn-lt"/>
                <a:cs typeface="Arial" charset="0"/>
              </a:rPr>
              <a:t>Budget 2020: a few figures...</a:t>
            </a:r>
            <a:endParaRPr lang="en-GB" altLang="en-US" sz="3800" dirty="0">
              <a:latin typeface="+mn-lt"/>
              <a:cs typeface="Arial" charset="0"/>
            </a:endParaRPr>
          </a:p>
        </p:txBody>
      </p:sp>
      <p:sp>
        <p:nvSpPr>
          <p:cNvPr id="4" name="Rectangle 3">
            <a:extLst>
              <a:ext uri="{FF2B5EF4-FFF2-40B4-BE49-F238E27FC236}">
                <a16:creationId xmlns:a16="http://schemas.microsoft.com/office/drawing/2014/main" id="{EDE19236-82FD-45DC-8960-EE6BCE756F5C}"/>
              </a:ext>
            </a:extLst>
          </p:cNvPr>
          <p:cNvSpPr/>
          <p:nvPr/>
        </p:nvSpPr>
        <p:spPr bwMode="auto">
          <a:xfrm>
            <a:off x="0" y="5705475"/>
            <a:ext cx="9158288" cy="11525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33796" name="Picture 1">
            <a:extLst>
              <a:ext uri="{FF2B5EF4-FFF2-40B4-BE49-F238E27FC236}">
                <a16:creationId xmlns:a16="http://schemas.microsoft.com/office/drawing/2014/main" id="{D7E38EEC-E988-4BD9-812A-72500A91B6E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05263" y="5899150"/>
            <a:ext cx="1147762"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7" name="Picture 10">
            <a:extLst>
              <a:ext uri="{FF2B5EF4-FFF2-40B4-BE49-F238E27FC236}">
                <a16:creationId xmlns:a16="http://schemas.microsoft.com/office/drawing/2014/main" id="{FA5D10FA-5C6C-46DE-867A-386C6536C96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73800" y="5721350"/>
            <a:ext cx="2852738" cy="112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2">
            <a:extLst>
              <a:ext uri="{FF2B5EF4-FFF2-40B4-BE49-F238E27FC236}">
                <a16:creationId xmlns:a16="http://schemas.microsoft.com/office/drawing/2014/main" id="{208313C5-216A-6F4E-BD50-0AD4B363D3D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78744" y="1449388"/>
            <a:ext cx="6096000" cy="3125878"/>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2980D6EA-205F-49C6-B4E7-4A4D41F12BE3}"/>
              </a:ext>
            </a:extLst>
          </p:cNvPr>
          <p:cNvSpPr>
            <a:spLocks noGrp="1"/>
          </p:cNvSpPr>
          <p:nvPr>
            <p:ph type="ctrTitle"/>
          </p:nvPr>
        </p:nvSpPr>
        <p:spPr>
          <a:xfrm>
            <a:off x="222250" y="434975"/>
            <a:ext cx="8408988" cy="820738"/>
          </a:xfrm>
        </p:spPr>
        <p:txBody>
          <a:bodyPr/>
          <a:lstStyle/>
          <a:p>
            <a:pPr eaLnBrk="1" hangingPunct="1">
              <a:defRPr/>
            </a:pPr>
            <a:r>
              <a:rPr lang="en-GB" altLang="en-US" sz="3800" dirty="0">
                <a:latin typeface="+mn-lt"/>
                <a:cs typeface="Arial" charset="0"/>
              </a:rPr>
              <a:t>“AUSP” (PANAF) </a:t>
            </a:r>
            <a:br>
              <a:rPr lang="en-GB" altLang="en-US" sz="3800" dirty="0">
                <a:latin typeface="+mn-lt"/>
                <a:cs typeface="Arial" charset="0"/>
              </a:rPr>
            </a:br>
            <a:r>
              <a:rPr lang="en-GB" altLang="en-US" sz="3800" dirty="0">
                <a:latin typeface="+mn-lt"/>
                <a:cs typeface="Arial" charset="0"/>
              </a:rPr>
              <a:t>Contributions to AU budget</a:t>
            </a:r>
          </a:p>
        </p:txBody>
      </p:sp>
      <p:sp>
        <p:nvSpPr>
          <p:cNvPr id="3" name="Subtitle 2">
            <a:extLst>
              <a:ext uri="{FF2B5EF4-FFF2-40B4-BE49-F238E27FC236}">
                <a16:creationId xmlns:a16="http://schemas.microsoft.com/office/drawing/2014/main" id="{9D57522C-7552-4871-8E91-719DF638240C}"/>
              </a:ext>
            </a:extLst>
          </p:cNvPr>
          <p:cNvSpPr>
            <a:spLocks noGrp="1"/>
          </p:cNvSpPr>
          <p:nvPr>
            <p:ph type="subTitle" idx="1"/>
          </p:nvPr>
        </p:nvSpPr>
        <p:spPr>
          <a:xfrm>
            <a:off x="668338" y="1589088"/>
            <a:ext cx="7553325" cy="3725862"/>
          </a:xfrm>
        </p:spPr>
        <p:txBody>
          <a:bodyPr rtlCol="0">
            <a:normAutofit/>
          </a:bodyPr>
          <a:lstStyle/>
          <a:p>
            <a:pPr marL="342900" indent="-342900" algn="just" eaLnBrk="1" fontAlgn="auto" hangingPunct="1">
              <a:spcAft>
                <a:spcPts val="0"/>
              </a:spcAft>
              <a:buFontTx/>
              <a:buChar char="-"/>
              <a:defRPr/>
            </a:pPr>
            <a:r>
              <a:rPr lang="en-GB" sz="2400">
                <a:cs typeface="Arial" panose="020B0604020202020204" pitchFamily="34" charset="0"/>
              </a:rPr>
              <a:t>EU/AUSP contribution to AU Budget (without P&amp;S): </a:t>
            </a:r>
          </a:p>
          <a:p>
            <a:pPr lvl="1" algn="just" eaLnBrk="1" fontAlgn="auto" hangingPunct="1">
              <a:spcAft>
                <a:spcPts val="0"/>
              </a:spcAft>
              <a:defRPr/>
            </a:pPr>
            <a:r>
              <a:rPr lang="en-GB" sz="2000">
                <a:cs typeface="Arial" panose="020B0604020202020204" pitchFamily="34" charset="0"/>
              </a:rPr>
              <a:t>~  13 Mo EUR/ year allocated</a:t>
            </a:r>
          </a:p>
          <a:p>
            <a:pPr marL="342900" indent="-342900" algn="just" eaLnBrk="1" fontAlgn="auto" hangingPunct="1">
              <a:spcAft>
                <a:spcPts val="0"/>
              </a:spcAft>
              <a:buFontTx/>
              <a:buChar char="-"/>
              <a:defRPr/>
            </a:pPr>
            <a:r>
              <a:rPr lang="fr-BE" sz="2400">
                <a:cs typeface="Arial" panose="020B0604020202020204" pitchFamily="34" charset="0"/>
              </a:rPr>
              <a:t>Support </a:t>
            </a:r>
            <a:r>
              <a:rPr lang="fr-BE" sz="2400" dirty="0">
                <a:cs typeface="Arial" panose="020B0604020202020204" pitchFamily="34" charset="0"/>
              </a:rPr>
              <a:t>to infrastructure :</a:t>
            </a:r>
          </a:p>
          <a:p>
            <a:pPr marL="800100" lvl="1" indent="-342900" algn="just" eaLnBrk="1" fontAlgn="auto" hangingPunct="1">
              <a:spcAft>
                <a:spcPts val="0"/>
              </a:spcAft>
              <a:buFontTx/>
              <a:buChar char="-"/>
              <a:defRPr/>
            </a:pPr>
            <a:r>
              <a:rPr lang="en-GB" sz="2000" dirty="0">
                <a:cs typeface="Arial" panose="020B0604020202020204" pitchFamily="34" charset="0"/>
              </a:rPr>
              <a:t>Support (complementary to partners, in particular </a:t>
            </a:r>
            <a:r>
              <a:rPr lang="en-GB" sz="2000" b="1" dirty="0">
                <a:cs typeface="Arial" panose="020B0604020202020204" pitchFamily="34" charset="0"/>
              </a:rPr>
              <a:t>GIZ</a:t>
            </a:r>
            <a:r>
              <a:rPr lang="en-GB" sz="2000" dirty="0">
                <a:cs typeface="Arial" panose="020B0604020202020204" pitchFamily="34" charset="0"/>
              </a:rPr>
              <a:t>) </a:t>
            </a:r>
            <a:r>
              <a:rPr lang="en-GB" sz="2000">
                <a:cs typeface="Arial" panose="020B0604020202020204" pitchFamily="34" charset="0"/>
              </a:rPr>
              <a:t>to Titles PIDA &amp;IAIDA + Energy</a:t>
            </a:r>
            <a:r>
              <a:rPr lang="en-GB" sz="2000" dirty="0">
                <a:cs typeface="Arial" panose="020B0604020202020204" pitchFamily="34" charset="0"/>
              </a:rPr>
              <a:t>, Transport and Telecom/</a:t>
            </a:r>
            <a:r>
              <a:rPr lang="en-GB" sz="2000">
                <a:cs typeface="Arial" panose="020B0604020202020204" pitchFamily="34" charset="0"/>
              </a:rPr>
              <a:t>ICT Divisions + Contribution </a:t>
            </a:r>
            <a:r>
              <a:rPr lang="en-GB" sz="2000" dirty="0">
                <a:cs typeface="Arial" panose="020B0604020202020204" pitchFamily="34" charset="0"/>
              </a:rPr>
              <a:t>to infrastructure flagships (AREI, AEEP, </a:t>
            </a:r>
            <a:r>
              <a:rPr lang="en-GB" sz="2000">
                <a:cs typeface="Arial" panose="020B0604020202020204" pitchFamily="34" charset="0"/>
              </a:rPr>
              <a:t>…)</a:t>
            </a:r>
            <a:r>
              <a:rPr lang="fr-BE" sz="2000">
                <a:cs typeface="Arial" panose="020B0604020202020204" pitchFamily="34" charset="0"/>
              </a:rPr>
              <a:t> </a:t>
            </a:r>
            <a:endParaRPr lang="en-GB" sz="2000">
              <a:cs typeface="Arial" panose="020B0604020202020204" pitchFamily="34" charset="0"/>
            </a:endParaRPr>
          </a:p>
          <a:p>
            <a:pPr marL="800100" lvl="1" indent="-342900" algn="just" eaLnBrk="1" fontAlgn="auto" hangingPunct="1">
              <a:spcAft>
                <a:spcPts val="0"/>
              </a:spcAft>
              <a:buFontTx/>
              <a:buChar char="-"/>
              <a:defRPr/>
            </a:pPr>
            <a:r>
              <a:rPr lang="en-GB" sz="2000">
                <a:cs typeface="Arial" panose="020B0604020202020204" pitchFamily="34" charset="0"/>
              </a:rPr>
              <a:t>Level: 1.5-2 Mo EUR/ year</a:t>
            </a:r>
            <a:endParaRPr lang="fr-BE" sz="2000" dirty="0">
              <a:cs typeface="Arial" panose="020B0604020202020204" pitchFamily="34" charset="0"/>
            </a:endParaRPr>
          </a:p>
        </p:txBody>
      </p:sp>
      <p:sp>
        <p:nvSpPr>
          <p:cNvPr id="4" name="Rectangle 3">
            <a:extLst>
              <a:ext uri="{FF2B5EF4-FFF2-40B4-BE49-F238E27FC236}">
                <a16:creationId xmlns:a16="http://schemas.microsoft.com/office/drawing/2014/main" id="{EDE19236-82FD-45DC-8960-EE6BCE756F5C}"/>
              </a:ext>
            </a:extLst>
          </p:cNvPr>
          <p:cNvSpPr/>
          <p:nvPr/>
        </p:nvSpPr>
        <p:spPr bwMode="auto">
          <a:xfrm>
            <a:off x="0" y="5705475"/>
            <a:ext cx="9158288" cy="11525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32773" name="Picture 1">
            <a:extLst>
              <a:ext uri="{FF2B5EF4-FFF2-40B4-BE49-F238E27FC236}">
                <a16:creationId xmlns:a16="http://schemas.microsoft.com/office/drawing/2014/main" id="{306C63E3-375C-461E-B273-7FC328D8B6D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05263" y="5899150"/>
            <a:ext cx="1147762"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4" name="Picture 10">
            <a:extLst>
              <a:ext uri="{FF2B5EF4-FFF2-40B4-BE49-F238E27FC236}">
                <a16:creationId xmlns:a16="http://schemas.microsoft.com/office/drawing/2014/main" id="{215EFB4F-A80E-4A0F-A984-C2E1323F5EC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73800" y="5721350"/>
            <a:ext cx="2852738" cy="112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2980D6EA-205F-49C6-B4E7-4A4D41F12BE3}"/>
              </a:ext>
            </a:extLst>
          </p:cNvPr>
          <p:cNvSpPr>
            <a:spLocks noGrp="1"/>
          </p:cNvSpPr>
          <p:nvPr>
            <p:ph type="ctrTitle"/>
          </p:nvPr>
        </p:nvSpPr>
        <p:spPr>
          <a:xfrm>
            <a:off x="222250" y="434975"/>
            <a:ext cx="8408988" cy="820738"/>
          </a:xfrm>
        </p:spPr>
        <p:txBody>
          <a:bodyPr/>
          <a:lstStyle/>
          <a:p>
            <a:pPr eaLnBrk="1" hangingPunct="1">
              <a:defRPr/>
            </a:pPr>
            <a:r>
              <a:rPr lang="en-GB" altLang="en-US" sz="3800" dirty="0">
                <a:latin typeface="+mn-lt"/>
                <a:cs typeface="Arial" charset="0"/>
              </a:rPr>
              <a:t>2. EU-AU cooperation</a:t>
            </a:r>
          </a:p>
        </p:txBody>
      </p:sp>
      <p:sp>
        <p:nvSpPr>
          <p:cNvPr id="3" name="Subtitle 2">
            <a:extLst>
              <a:ext uri="{FF2B5EF4-FFF2-40B4-BE49-F238E27FC236}">
                <a16:creationId xmlns:a16="http://schemas.microsoft.com/office/drawing/2014/main" id="{9D57522C-7552-4871-8E91-719DF638240C}"/>
              </a:ext>
            </a:extLst>
          </p:cNvPr>
          <p:cNvSpPr>
            <a:spLocks noGrp="1"/>
          </p:cNvSpPr>
          <p:nvPr>
            <p:ph type="subTitle" idx="1"/>
          </p:nvPr>
        </p:nvSpPr>
        <p:spPr>
          <a:xfrm>
            <a:off x="222250" y="1589088"/>
            <a:ext cx="8664575" cy="2940050"/>
          </a:xfrm>
        </p:spPr>
        <p:txBody>
          <a:bodyPr rtlCol="0">
            <a:normAutofit/>
          </a:bodyPr>
          <a:lstStyle/>
          <a:p>
            <a:pPr marL="742950" indent="-742950" algn="just" eaLnBrk="1" fontAlgn="auto" hangingPunct="1">
              <a:spcAft>
                <a:spcPts val="0"/>
              </a:spcAft>
              <a:buFont typeface="+mj-lt"/>
              <a:buAutoNum type="arabicPeriod"/>
              <a:defRPr/>
            </a:pPr>
            <a:r>
              <a:rPr lang="en-GB" dirty="0">
                <a:solidFill>
                  <a:schemeClr val="tx1"/>
                </a:solidFill>
                <a:cs typeface="Arial" panose="020B0604020202020204" pitchFamily="34" charset="0"/>
              </a:rPr>
              <a:t>Collaboration between AU&amp;EU institutions</a:t>
            </a:r>
          </a:p>
          <a:p>
            <a:pPr marL="742950" indent="-742950" algn="just" eaLnBrk="1" fontAlgn="auto" hangingPunct="1">
              <a:spcAft>
                <a:spcPts val="0"/>
              </a:spcAft>
              <a:buFont typeface="+mj-lt"/>
              <a:buAutoNum type="arabicPeriod"/>
              <a:defRPr/>
            </a:pPr>
            <a:r>
              <a:rPr lang="en-GB" dirty="0">
                <a:solidFill>
                  <a:schemeClr val="tx1"/>
                </a:solidFill>
                <a:cs typeface="Arial" panose="020B0604020202020204" pitchFamily="34" charset="0"/>
              </a:rPr>
              <a:t>Support to AU Budget (AU processes)</a:t>
            </a:r>
          </a:p>
          <a:p>
            <a:pPr marL="742950" indent="-742950" algn="just" eaLnBrk="1" fontAlgn="auto" hangingPunct="1">
              <a:spcAft>
                <a:spcPts val="0"/>
              </a:spcAft>
              <a:buFont typeface="+mj-lt"/>
              <a:buAutoNum type="arabicPeriod"/>
              <a:defRPr/>
            </a:pPr>
            <a:r>
              <a:rPr lang="en-GB" dirty="0">
                <a:solidFill>
                  <a:srgbClr val="00B050"/>
                </a:solidFill>
                <a:cs typeface="Arial" panose="020B0604020202020204" pitchFamily="34" charset="0"/>
              </a:rPr>
              <a:t>Technical Assistances (expertise)</a:t>
            </a:r>
          </a:p>
          <a:p>
            <a:pPr marL="342900" indent="-342900" algn="just" eaLnBrk="1" fontAlgn="auto" hangingPunct="1">
              <a:spcAft>
                <a:spcPts val="0"/>
              </a:spcAft>
              <a:buFontTx/>
              <a:buChar char="-"/>
              <a:defRPr/>
            </a:pPr>
            <a:endParaRPr lang="en-GB" dirty="0">
              <a:cs typeface="Arial" panose="020B0604020202020204" pitchFamily="34" charset="0"/>
            </a:endParaRPr>
          </a:p>
          <a:p>
            <a:pPr marL="800100" lvl="1" indent="-342900" algn="just" eaLnBrk="1" fontAlgn="auto" hangingPunct="1">
              <a:spcAft>
                <a:spcPts val="0"/>
              </a:spcAft>
              <a:buFontTx/>
              <a:buChar char="-"/>
              <a:defRPr/>
            </a:pPr>
            <a:endParaRPr lang="en-GB" sz="4000" dirty="0">
              <a:cs typeface="Arial" panose="020B0604020202020204" pitchFamily="34" charset="0"/>
            </a:endParaRPr>
          </a:p>
        </p:txBody>
      </p:sp>
      <p:sp>
        <p:nvSpPr>
          <p:cNvPr id="4" name="Rectangle 3">
            <a:extLst>
              <a:ext uri="{FF2B5EF4-FFF2-40B4-BE49-F238E27FC236}">
                <a16:creationId xmlns:a16="http://schemas.microsoft.com/office/drawing/2014/main" id="{EDE19236-82FD-45DC-8960-EE6BCE756F5C}"/>
              </a:ext>
            </a:extLst>
          </p:cNvPr>
          <p:cNvSpPr/>
          <p:nvPr/>
        </p:nvSpPr>
        <p:spPr bwMode="auto">
          <a:xfrm>
            <a:off x="0" y="5705475"/>
            <a:ext cx="9158288" cy="11525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34821" name="Picture 1">
            <a:extLst>
              <a:ext uri="{FF2B5EF4-FFF2-40B4-BE49-F238E27FC236}">
                <a16:creationId xmlns:a16="http://schemas.microsoft.com/office/drawing/2014/main" id="{13749A09-BB27-4970-9352-52616FF64F8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05263" y="5899150"/>
            <a:ext cx="1147762"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2" name="Picture 10">
            <a:extLst>
              <a:ext uri="{FF2B5EF4-FFF2-40B4-BE49-F238E27FC236}">
                <a16:creationId xmlns:a16="http://schemas.microsoft.com/office/drawing/2014/main" id="{5AB84FF0-4011-4CC5-80CC-974E4D38F8B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73800" y="5721350"/>
            <a:ext cx="2852738" cy="112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DECB87D9-205C-46AF-AC29-CAD7FAA53DFA}"/>
              </a:ext>
            </a:extLst>
          </p:cNvPr>
          <p:cNvSpPr>
            <a:spLocks noGrp="1"/>
          </p:cNvSpPr>
          <p:nvPr>
            <p:ph type="ctrTitle"/>
          </p:nvPr>
        </p:nvSpPr>
        <p:spPr>
          <a:xfrm>
            <a:off x="263525" y="263525"/>
            <a:ext cx="8631238" cy="779463"/>
          </a:xfrm>
        </p:spPr>
        <p:txBody>
          <a:bodyPr/>
          <a:lstStyle/>
          <a:p>
            <a:pPr eaLnBrk="1" hangingPunct="1">
              <a:defRPr/>
            </a:pPr>
            <a:r>
              <a:rPr lang="en-GB" altLang="en-US" sz="2800" dirty="0">
                <a:latin typeface="+mn-lt"/>
                <a:cs typeface="Arial" charset="0"/>
              </a:rPr>
              <a:t>Some ongoing/recent actions with AUC on</a:t>
            </a:r>
            <a:br>
              <a:rPr lang="en-GB" altLang="en-US" sz="2800" dirty="0">
                <a:latin typeface="+mn-lt"/>
                <a:cs typeface="Arial" charset="0"/>
              </a:rPr>
            </a:br>
            <a:r>
              <a:rPr lang="en-GB" altLang="en-US" sz="2800" dirty="0">
                <a:latin typeface="+mn-lt"/>
                <a:cs typeface="Arial" charset="0"/>
              </a:rPr>
              <a:t>Policy and regulatory frameworks</a:t>
            </a:r>
          </a:p>
        </p:txBody>
      </p:sp>
      <p:sp>
        <p:nvSpPr>
          <p:cNvPr id="4" name="Rectangle 3">
            <a:extLst>
              <a:ext uri="{FF2B5EF4-FFF2-40B4-BE49-F238E27FC236}">
                <a16:creationId xmlns:a16="http://schemas.microsoft.com/office/drawing/2014/main" id="{D1E2C01B-429B-404A-AF90-D98304B06C92}"/>
              </a:ext>
            </a:extLst>
          </p:cNvPr>
          <p:cNvSpPr/>
          <p:nvPr/>
        </p:nvSpPr>
        <p:spPr bwMode="auto">
          <a:xfrm>
            <a:off x="0" y="5705475"/>
            <a:ext cx="9158288" cy="11525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35844" name="Picture 1">
            <a:extLst>
              <a:ext uri="{FF2B5EF4-FFF2-40B4-BE49-F238E27FC236}">
                <a16:creationId xmlns:a16="http://schemas.microsoft.com/office/drawing/2014/main" id="{C2C19CE1-8BF2-45B5-A7B9-1C16AB548DC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05263" y="5899150"/>
            <a:ext cx="1147762"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5" name="Picture 10">
            <a:extLst>
              <a:ext uri="{FF2B5EF4-FFF2-40B4-BE49-F238E27FC236}">
                <a16:creationId xmlns:a16="http://schemas.microsoft.com/office/drawing/2014/main" id="{FA13F438-F9B7-4F6A-B4D0-FB55A59D32B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73800" y="5721350"/>
            <a:ext cx="2852738" cy="112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ubtitle 2">
            <a:extLst>
              <a:ext uri="{FF2B5EF4-FFF2-40B4-BE49-F238E27FC236}">
                <a16:creationId xmlns:a16="http://schemas.microsoft.com/office/drawing/2014/main" id="{22D3BAFC-17E4-43AE-BB21-C6FD38EE4EEB}"/>
              </a:ext>
            </a:extLst>
          </p:cNvPr>
          <p:cNvSpPr>
            <a:spLocks noGrp="1"/>
          </p:cNvSpPr>
          <p:nvPr>
            <p:ph type="subTitle" idx="1"/>
          </p:nvPr>
        </p:nvSpPr>
        <p:spPr>
          <a:xfrm>
            <a:off x="344488" y="1152525"/>
            <a:ext cx="8631237" cy="4568825"/>
          </a:xfrm>
        </p:spPr>
        <p:txBody>
          <a:bodyPr rtlCol="0">
            <a:normAutofit/>
          </a:bodyPr>
          <a:lstStyle/>
          <a:p>
            <a:pPr marL="342900" indent="-342900" algn="just" eaLnBrk="1" fontAlgn="auto" hangingPunct="1">
              <a:spcAft>
                <a:spcPts val="0"/>
              </a:spcAft>
              <a:buFontTx/>
              <a:buChar char="-"/>
              <a:defRPr/>
            </a:pPr>
            <a:r>
              <a:rPr lang="en-GB" sz="2400" dirty="0">
                <a:cs typeface="Arial" panose="020B0604020202020204" pitchFamily="34" charset="0"/>
              </a:rPr>
              <a:t>Transport – </a:t>
            </a:r>
            <a:r>
              <a:rPr lang="en-GB" sz="2000" dirty="0">
                <a:cs typeface="Arial" panose="020B0604020202020204" pitchFamily="34" charset="0"/>
              </a:rPr>
              <a:t>Support to Transport Sector Development (STSD, 2014-2017)</a:t>
            </a:r>
          </a:p>
          <a:p>
            <a:pPr marL="800100" lvl="1" indent="-342900" algn="just" eaLnBrk="1" fontAlgn="auto" hangingPunct="1">
              <a:spcAft>
                <a:spcPts val="0"/>
              </a:spcAft>
              <a:buFontTx/>
              <a:buChar char="-"/>
              <a:defRPr/>
            </a:pPr>
            <a:r>
              <a:rPr lang="fr-BE" sz="1600" dirty="0">
                <a:solidFill>
                  <a:schemeClr val="tx1"/>
                </a:solidFill>
                <a:cs typeface="Arial" panose="020B0604020202020204" pitchFamily="34" charset="0"/>
              </a:rPr>
              <a:t>Continental Transport Policy Paper, Smart corridors, Air Transport  - SAATM</a:t>
            </a:r>
          </a:p>
          <a:p>
            <a:pPr marL="342900" indent="-342900" algn="just" eaLnBrk="1" fontAlgn="auto" hangingPunct="1">
              <a:spcAft>
                <a:spcPts val="0"/>
              </a:spcAft>
              <a:buFontTx/>
              <a:buChar char="-"/>
              <a:defRPr/>
            </a:pPr>
            <a:r>
              <a:rPr lang="fr-BE" sz="2400" dirty="0">
                <a:solidFill>
                  <a:srgbClr val="FFFF00"/>
                </a:solidFill>
                <a:cs typeface="Arial" panose="020B0604020202020204" pitchFamily="34" charset="0"/>
              </a:rPr>
              <a:t>Energy – </a:t>
            </a:r>
            <a:r>
              <a:rPr lang="fr-BE" sz="2000" dirty="0" err="1">
                <a:solidFill>
                  <a:srgbClr val="FFFF00"/>
                </a:solidFill>
                <a:cs typeface="Arial" panose="020B0604020202020204" pitchFamily="34" charset="0"/>
              </a:rPr>
              <a:t>Harmonization</a:t>
            </a:r>
            <a:r>
              <a:rPr lang="fr-BE" sz="2000" dirty="0">
                <a:solidFill>
                  <a:srgbClr val="FFFF00"/>
                </a:solidFill>
                <a:cs typeface="Arial" panose="020B0604020202020204" pitchFamily="34" charset="0"/>
              </a:rPr>
              <a:t> of </a:t>
            </a:r>
            <a:r>
              <a:rPr lang="fr-BE" sz="2000" dirty="0" err="1">
                <a:solidFill>
                  <a:srgbClr val="FFFF00"/>
                </a:solidFill>
                <a:cs typeface="Arial" panose="020B0604020202020204" pitchFamily="34" charset="0"/>
              </a:rPr>
              <a:t>regulatory</a:t>
            </a:r>
            <a:r>
              <a:rPr lang="fr-BE" sz="2000" dirty="0">
                <a:solidFill>
                  <a:srgbClr val="FFFF00"/>
                </a:solidFill>
                <a:cs typeface="Arial" panose="020B0604020202020204" pitchFamily="34" charset="0"/>
              </a:rPr>
              <a:t> </a:t>
            </a:r>
            <a:r>
              <a:rPr lang="fr-BE" sz="2000" dirty="0" err="1">
                <a:solidFill>
                  <a:srgbClr val="FFFF00"/>
                </a:solidFill>
                <a:cs typeface="Arial" panose="020B0604020202020204" pitchFamily="34" charset="0"/>
              </a:rPr>
              <a:t>frameworks</a:t>
            </a:r>
            <a:r>
              <a:rPr lang="fr-BE" sz="2000" dirty="0">
                <a:solidFill>
                  <a:srgbClr val="FFFF00"/>
                </a:solidFill>
                <a:cs typeface="Arial" panose="020B0604020202020204" pitchFamily="34" charset="0"/>
              </a:rPr>
              <a:t> for the </a:t>
            </a:r>
            <a:r>
              <a:rPr lang="fr-BE" sz="2000" dirty="0" err="1">
                <a:solidFill>
                  <a:srgbClr val="FFFF00"/>
                </a:solidFill>
                <a:cs typeface="Arial" panose="020B0604020202020204" pitchFamily="34" charset="0"/>
              </a:rPr>
              <a:t>electricity</a:t>
            </a:r>
            <a:r>
              <a:rPr lang="fr-BE" sz="2000" dirty="0">
                <a:solidFill>
                  <a:srgbClr val="FFFF00"/>
                </a:solidFill>
                <a:cs typeface="Arial" panose="020B0604020202020204" pitchFamily="34" charset="0"/>
              </a:rPr>
              <a:t> </a:t>
            </a:r>
            <a:r>
              <a:rPr lang="fr-BE" sz="2000" dirty="0" err="1">
                <a:solidFill>
                  <a:srgbClr val="FFFF00"/>
                </a:solidFill>
                <a:cs typeface="Arial" panose="020B0604020202020204" pitchFamily="34" charset="0"/>
              </a:rPr>
              <a:t>market</a:t>
            </a:r>
            <a:r>
              <a:rPr lang="fr-BE" sz="2000" dirty="0">
                <a:solidFill>
                  <a:srgbClr val="FFFF00"/>
                </a:solidFill>
                <a:cs typeface="Arial" panose="020B0604020202020204" pitchFamily="34" charset="0"/>
              </a:rPr>
              <a:t> (Energy TAF)</a:t>
            </a:r>
          </a:p>
          <a:p>
            <a:pPr marL="800100" lvl="1" indent="-342900" algn="just" eaLnBrk="1" fontAlgn="auto" hangingPunct="1">
              <a:spcAft>
                <a:spcPts val="0"/>
              </a:spcAft>
              <a:buFontTx/>
              <a:buChar char="-"/>
              <a:defRPr/>
            </a:pPr>
            <a:r>
              <a:rPr lang="fr-BE" sz="1600" dirty="0" err="1">
                <a:solidFill>
                  <a:srgbClr val="FFFF00"/>
                </a:solidFill>
                <a:cs typeface="Arial" panose="020B0604020202020204" pitchFamily="34" charset="0"/>
              </a:rPr>
              <a:t>Strategy</a:t>
            </a:r>
            <a:r>
              <a:rPr lang="fr-BE" sz="1600" dirty="0">
                <a:solidFill>
                  <a:srgbClr val="FFFF00"/>
                </a:solidFill>
                <a:cs typeface="Arial" panose="020B0604020202020204" pitchFamily="34" charset="0"/>
              </a:rPr>
              <a:t> and Action Plan, Focus on Coordination, Transmission </a:t>
            </a:r>
            <a:r>
              <a:rPr lang="fr-BE" sz="1600" dirty="0" err="1">
                <a:solidFill>
                  <a:srgbClr val="FFFF00"/>
                </a:solidFill>
                <a:cs typeface="Arial" panose="020B0604020202020204" pitchFamily="34" charset="0"/>
              </a:rPr>
              <a:t>Tariffs</a:t>
            </a:r>
            <a:r>
              <a:rPr lang="fr-BE" sz="1600" dirty="0">
                <a:solidFill>
                  <a:srgbClr val="FFFF00"/>
                </a:solidFill>
                <a:cs typeface="Arial" panose="020B0604020202020204" pitchFamily="34" charset="0"/>
              </a:rPr>
              <a:t>, Energy </a:t>
            </a:r>
            <a:r>
              <a:rPr lang="fr-BE" sz="1600" dirty="0" err="1">
                <a:solidFill>
                  <a:srgbClr val="FFFF00"/>
                </a:solidFill>
                <a:cs typeface="Arial" panose="020B0604020202020204" pitchFamily="34" charset="0"/>
              </a:rPr>
              <a:t>Efficiency</a:t>
            </a:r>
            <a:r>
              <a:rPr lang="fr-BE" sz="1600" dirty="0">
                <a:solidFill>
                  <a:srgbClr val="FFFF00"/>
                </a:solidFill>
                <a:cs typeface="Arial" panose="020B0604020202020204" pitchFamily="34" charset="0"/>
              </a:rPr>
              <a:t>, mini and micro </a:t>
            </a:r>
            <a:r>
              <a:rPr lang="fr-BE" sz="1600" dirty="0" err="1">
                <a:solidFill>
                  <a:srgbClr val="FFFF00"/>
                </a:solidFill>
                <a:cs typeface="Arial" panose="020B0604020202020204" pitchFamily="34" charset="0"/>
              </a:rPr>
              <a:t>grid</a:t>
            </a:r>
            <a:r>
              <a:rPr lang="fr-BE" sz="1600" dirty="0">
                <a:solidFill>
                  <a:srgbClr val="FFFF00"/>
                </a:solidFill>
                <a:cs typeface="Arial" panose="020B0604020202020204" pitchFamily="34" charset="0"/>
              </a:rPr>
              <a:t> and Off-</a:t>
            </a:r>
            <a:r>
              <a:rPr lang="fr-BE" sz="1600" dirty="0" err="1">
                <a:solidFill>
                  <a:srgbClr val="FFFF00"/>
                </a:solidFill>
                <a:cs typeface="Arial" panose="020B0604020202020204" pitchFamily="34" charset="0"/>
              </a:rPr>
              <a:t>grid</a:t>
            </a:r>
            <a:r>
              <a:rPr lang="fr-BE" sz="1600" dirty="0">
                <a:solidFill>
                  <a:srgbClr val="FFFF00"/>
                </a:solidFill>
                <a:cs typeface="Arial" panose="020B0604020202020204" pitchFamily="34" charset="0"/>
              </a:rPr>
              <a:t>, NEW: « </a:t>
            </a:r>
            <a:r>
              <a:rPr lang="fr-BE" sz="1600" dirty="0" err="1">
                <a:solidFill>
                  <a:srgbClr val="FFFF00"/>
                </a:solidFill>
                <a:cs typeface="Arial" panose="020B0604020202020204" pitchFamily="34" charset="0"/>
              </a:rPr>
              <a:t>African</a:t>
            </a:r>
            <a:r>
              <a:rPr lang="fr-BE" sz="1600" dirty="0">
                <a:solidFill>
                  <a:srgbClr val="FFFF00"/>
                </a:solidFill>
                <a:cs typeface="Arial" panose="020B0604020202020204" pitchFamily="34" charset="0"/>
              </a:rPr>
              <a:t> </a:t>
            </a:r>
            <a:r>
              <a:rPr lang="fr-BE" sz="1600" dirty="0" err="1">
                <a:solidFill>
                  <a:srgbClr val="FFFF00"/>
                </a:solidFill>
                <a:cs typeface="Arial" panose="020B0604020202020204" pitchFamily="34" charset="0"/>
              </a:rPr>
              <a:t>Electricity</a:t>
            </a:r>
            <a:r>
              <a:rPr lang="fr-BE" sz="1600" dirty="0">
                <a:solidFill>
                  <a:srgbClr val="FFFF00"/>
                </a:solidFill>
                <a:cs typeface="Arial" panose="020B0604020202020204" pitchFamily="34" charset="0"/>
              </a:rPr>
              <a:t> </a:t>
            </a:r>
            <a:r>
              <a:rPr lang="fr-BE" sz="1600" dirty="0" err="1">
                <a:solidFill>
                  <a:srgbClr val="FFFF00"/>
                </a:solidFill>
                <a:cs typeface="Arial" panose="020B0604020202020204" pitchFamily="34" charset="0"/>
              </a:rPr>
              <a:t>Market</a:t>
            </a:r>
            <a:r>
              <a:rPr lang="fr-BE" sz="1600" dirty="0">
                <a:solidFill>
                  <a:srgbClr val="FFFF00"/>
                </a:solidFill>
                <a:cs typeface="Arial" panose="020B0604020202020204" pitchFamily="34" charset="0"/>
              </a:rPr>
              <a:t> » (2021)</a:t>
            </a:r>
          </a:p>
          <a:p>
            <a:pPr marL="342900" indent="-342900" algn="just" eaLnBrk="1" fontAlgn="auto" hangingPunct="1">
              <a:spcAft>
                <a:spcPts val="0"/>
              </a:spcAft>
              <a:buFontTx/>
              <a:buChar char="-"/>
              <a:defRPr/>
            </a:pPr>
            <a:r>
              <a:rPr lang="fr-BE" sz="2400" dirty="0">
                <a:cs typeface="Arial" panose="020B0604020202020204" pitchFamily="34" charset="0"/>
              </a:rPr>
              <a:t>Digitalisation – </a:t>
            </a:r>
            <a:r>
              <a:rPr lang="fr-BE" sz="2000" dirty="0">
                <a:cs typeface="Arial" panose="020B0604020202020204" pitchFamily="34" charset="0"/>
              </a:rPr>
              <a:t>Policy and </a:t>
            </a:r>
            <a:r>
              <a:rPr lang="fr-BE" sz="2000" dirty="0" err="1">
                <a:cs typeface="Arial" panose="020B0604020202020204" pitchFamily="34" charset="0"/>
              </a:rPr>
              <a:t>Regulation</a:t>
            </a:r>
            <a:r>
              <a:rPr lang="fr-BE" sz="2000" dirty="0">
                <a:cs typeface="Arial" panose="020B0604020202020204" pitchFamily="34" charset="0"/>
              </a:rPr>
              <a:t> Initiative for Digital </a:t>
            </a:r>
            <a:r>
              <a:rPr lang="fr-BE" sz="2000" dirty="0" err="1">
                <a:cs typeface="Arial" panose="020B0604020202020204" pitchFamily="34" charset="0"/>
              </a:rPr>
              <a:t>Africa</a:t>
            </a:r>
            <a:r>
              <a:rPr lang="fr-BE" sz="2000" dirty="0">
                <a:cs typeface="Arial" panose="020B0604020202020204" pitchFamily="34" charset="0"/>
              </a:rPr>
              <a:t> (PRIDA, 2018-2022)</a:t>
            </a:r>
          </a:p>
          <a:p>
            <a:pPr marL="800100" lvl="1" indent="-342900" algn="just" eaLnBrk="1" fontAlgn="auto" hangingPunct="1">
              <a:spcAft>
                <a:spcPts val="0"/>
              </a:spcAft>
              <a:buFontTx/>
              <a:buChar char="-"/>
              <a:defRPr/>
            </a:pPr>
            <a:r>
              <a:rPr lang="fr-BE" sz="1600" dirty="0">
                <a:solidFill>
                  <a:schemeClr val="tx1"/>
                </a:solidFill>
                <a:cs typeface="Arial" panose="020B0604020202020204" pitchFamily="34" charset="0"/>
              </a:rPr>
              <a:t>3 components: 1°Radio Spectrum management (ITU), 2°M&amp;E for </a:t>
            </a:r>
            <a:r>
              <a:rPr lang="fr-BE" sz="1600" dirty="0" err="1">
                <a:solidFill>
                  <a:schemeClr val="tx1"/>
                </a:solidFill>
                <a:cs typeface="Arial" panose="020B0604020202020204" pitchFamily="34" charset="0"/>
              </a:rPr>
              <a:t>harmonization</a:t>
            </a:r>
            <a:r>
              <a:rPr lang="fr-BE" sz="1600" dirty="0">
                <a:solidFill>
                  <a:schemeClr val="tx1"/>
                </a:solidFill>
                <a:cs typeface="Arial" panose="020B0604020202020204" pitchFamily="34" charset="0"/>
              </a:rPr>
              <a:t>  of </a:t>
            </a:r>
            <a:r>
              <a:rPr lang="fr-BE" sz="1600" dirty="0" err="1">
                <a:solidFill>
                  <a:schemeClr val="tx1"/>
                </a:solidFill>
                <a:cs typeface="Arial" panose="020B0604020202020204" pitchFamily="34" charset="0"/>
              </a:rPr>
              <a:t>policies</a:t>
            </a:r>
            <a:r>
              <a:rPr lang="fr-BE" sz="1600" dirty="0">
                <a:solidFill>
                  <a:schemeClr val="tx1"/>
                </a:solidFill>
                <a:cs typeface="Arial" panose="020B0604020202020204" pitchFamily="34" charset="0"/>
              </a:rPr>
              <a:t> and </a:t>
            </a:r>
            <a:r>
              <a:rPr lang="fr-BE" sz="1600" dirty="0" err="1">
                <a:solidFill>
                  <a:schemeClr val="tx1"/>
                </a:solidFill>
                <a:cs typeface="Arial" panose="020B0604020202020204" pitchFamily="34" charset="0"/>
              </a:rPr>
              <a:t>regulations</a:t>
            </a:r>
            <a:r>
              <a:rPr lang="fr-BE" sz="1600" dirty="0">
                <a:solidFill>
                  <a:schemeClr val="tx1"/>
                </a:solidFill>
                <a:cs typeface="Arial" panose="020B0604020202020204" pitchFamily="34" charset="0"/>
              </a:rPr>
              <a:t> (topics </a:t>
            </a:r>
            <a:r>
              <a:rPr lang="fr-BE" sz="1600" dirty="0" err="1">
                <a:solidFill>
                  <a:schemeClr val="tx1"/>
                </a:solidFill>
                <a:cs typeface="Arial" panose="020B0604020202020204" pitchFamily="34" charset="0"/>
              </a:rPr>
              <a:t>such</a:t>
            </a:r>
            <a:r>
              <a:rPr lang="fr-BE" sz="1600" dirty="0">
                <a:solidFill>
                  <a:schemeClr val="tx1"/>
                </a:solidFill>
                <a:cs typeface="Arial" panose="020B0604020202020204" pitchFamily="34" charset="0"/>
              </a:rPr>
              <a:t> as </a:t>
            </a:r>
            <a:r>
              <a:rPr lang="fr-BE" sz="1600" dirty="0" err="1">
                <a:solidFill>
                  <a:schemeClr val="tx1"/>
                </a:solidFill>
                <a:cs typeface="Arial" panose="020B0604020202020204" pitchFamily="34" charset="0"/>
              </a:rPr>
              <a:t>Quality</a:t>
            </a:r>
            <a:r>
              <a:rPr lang="fr-BE" sz="1600" dirty="0">
                <a:solidFill>
                  <a:schemeClr val="tx1"/>
                </a:solidFill>
                <a:cs typeface="Arial" panose="020B0604020202020204" pitchFamily="34" charset="0"/>
              </a:rPr>
              <a:t> of Service, </a:t>
            </a:r>
            <a:r>
              <a:rPr lang="fr-BE" sz="1600" dirty="0" err="1">
                <a:solidFill>
                  <a:schemeClr val="tx1"/>
                </a:solidFill>
                <a:cs typeface="Arial" panose="020B0604020202020204" pitchFamily="34" charset="0"/>
              </a:rPr>
              <a:t>Licensing</a:t>
            </a:r>
            <a:r>
              <a:rPr lang="fr-BE" sz="1600" dirty="0">
                <a:solidFill>
                  <a:schemeClr val="tx1"/>
                </a:solidFill>
                <a:cs typeface="Arial" panose="020B0604020202020204" pitchFamily="34" charset="0"/>
              </a:rPr>
              <a:t>)  (AUC+TA), 3° Internet Governance (AUC+TA)</a:t>
            </a:r>
            <a:endParaRPr lang="en-GB" sz="2000" dirty="0">
              <a:latin typeface="Arial" panose="020B0604020202020204" pitchFamily="34" charset="0"/>
              <a:cs typeface="Arial" panose="020B0604020202020204" pitchFamily="34" charset="0"/>
            </a:endParaRPr>
          </a:p>
          <a:p>
            <a:pPr marL="342900" indent="-342900" algn="just" eaLnBrk="1" fontAlgn="auto" hangingPunct="1">
              <a:spcAft>
                <a:spcPts val="0"/>
              </a:spcAft>
              <a:buFontTx/>
              <a:buChar char="-"/>
              <a:defRPr/>
            </a:pPr>
            <a:r>
              <a:rPr lang="en-GB" sz="2400" dirty="0">
                <a:solidFill>
                  <a:srgbClr val="FFFF00"/>
                </a:solidFill>
                <a:cs typeface="Arial" panose="020B0604020202020204" pitchFamily="34" charset="0"/>
              </a:rPr>
              <a:t>“TA to AU – Infrastructure Support Mechanism/ISM II” (11/2019-11/2022)</a:t>
            </a:r>
            <a:endParaRPr lang="en-GB" sz="2000" dirty="0">
              <a:solidFill>
                <a:srgbClr val="FFFF00"/>
              </a:solidFill>
              <a:cs typeface="Arial" panose="020B0604020202020204" pitchFamily="34" charset="0"/>
            </a:endParaRPr>
          </a:p>
          <a:p>
            <a:pPr marL="800100" lvl="1" indent="-342900" algn="just" eaLnBrk="1" fontAlgn="auto" hangingPunct="1">
              <a:spcAft>
                <a:spcPts val="0"/>
              </a:spcAft>
              <a:buFontTx/>
              <a:buChar char="-"/>
              <a:defRPr/>
            </a:pPr>
            <a:endParaRPr lang="en-GB" sz="2000" dirty="0">
              <a:cs typeface="Arial" panose="020B0604020202020204" pitchFamily="34" charset="0"/>
            </a:endParaRPr>
          </a:p>
          <a:p>
            <a:pPr marL="800100" lvl="1" indent="-342900" algn="just" eaLnBrk="1" fontAlgn="auto" hangingPunct="1">
              <a:spcAft>
                <a:spcPts val="0"/>
              </a:spcAft>
              <a:buFontTx/>
              <a:buChar char="-"/>
              <a:defRPr/>
            </a:pPr>
            <a:endParaRPr lang="en-GB" sz="2000" dirty="0">
              <a:cs typeface="Arial" panose="020B0604020202020204" pitchFamily="34" charset="0"/>
            </a:endParaRPr>
          </a:p>
          <a:p>
            <a:pPr marL="800100" lvl="1" indent="-342900" algn="just" eaLnBrk="1" fontAlgn="auto" hangingPunct="1">
              <a:spcAft>
                <a:spcPts val="0"/>
              </a:spcAft>
              <a:buFontTx/>
              <a:buChar char="-"/>
              <a:defRPr/>
            </a:pPr>
            <a:endParaRPr lang="en-GB" sz="2000" dirty="0">
              <a:cs typeface="Arial" panose="020B0604020202020204"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AF771A34-DE2D-4923-A6EA-BF469EA4DC26}"/>
              </a:ext>
            </a:extLst>
          </p:cNvPr>
          <p:cNvSpPr>
            <a:spLocks noGrp="1"/>
          </p:cNvSpPr>
          <p:nvPr>
            <p:ph type="ctrTitle"/>
          </p:nvPr>
        </p:nvSpPr>
        <p:spPr>
          <a:xfrm>
            <a:off x="222250" y="434975"/>
            <a:ext cx="8724900" cy="914400"/>
          </a:xfrm>
        </p:spPr>
        <p:txBody>
          <a:bodyPr/>
          <a:lstStyle/>
          <a:p>
            <a:pPr eaLnBrk="1" hangingPunct="1">
              <a:defRPr/>
            </a:pPr>
            <a:r>
              <a:rPr lang="en-GB" altLang="en-US" sz="4000" dirty="0">
                <a:solidFill>
                  <a:srgbClr val="FFFF00"/>
                </a:solidFill>
                <a:latin typeface="+mn-lt"/>
                <a:cs typeface="Arial" charset="0"/>
              </a:rPr>
              <a:t>Harmonization of regulatory frameworks for the electricity market (1)</a:t>
            </a:r>
          </a:p>
        </p:txBody>
      </p:sp>
      <p:sp>
        <p:nvSpPr>
          <p:cNvPr id="3" name="Subtitle 2">
            <a:extLst>
              <a:ext uri="{FF2B5EF4-FFF2-40B4-BE49-F238E27FC236}">
                <a16:creationId xmlns:a16="http://schemas.microsoft.com/office/drawing/2014/main" id="{FFED3E7D-5637-4095-8E6A-E8C97B806574}"/>
              </a:ext>
            </a:extLst>
          </p:cNvPr>
          <p:cNvSpPr>
            <a:spLocks noGrp="1"/>
          </p:cNvSpPr>
          <p:nvPr>
            <p:ph type="subTitle" idx="1"/>
          </p:nvPr>
        </p:nvSpPr>
        <p:spPr>
          <a:xfrm>
            <a:off x="393700" y="1636713"/>
            <a:ext cx="3862388" cy="3584575"/>
          </a:xfrm>
        </p:spPr>
        <p:txBody>
          <a:bodyPr rtlCol="0">
            <a:normAutofit fontScale="70000" lnSpcReduction="20000"/>
          </a:bodyPr>
          <a:lstStyle/>
          <a:p>
            <a:pPr marL="342900" indent="-342900" algn="just" eaLnBrk="1" fontAlgn="auto" hangingPunct="1">
              <a:spcAft>
                <a:spcPts val="0"/>
              </a:spcAft>
              <a:buFontTx/>
              <a:buChar char="-"/>
              <a:defRPr/>
            </a:pPr>
            <a:r>
              <a:rPr lang="en-GB" sz="2400" dirty="0">
                <a:cs typeface="Arial" panose="020B0604020202020204" pitchFamily="34" charset="0"/>
              </a:rPr>
              <a:t>Started end of 2015, 4 phases</a:t>
            </a:r>
          </a:p>
          <a:p>
            <a:pPr marL="342900" indent="-342900" algn="just" eaLnBrk="1" fontAlgn="auto" hangingPunct="1">
              <a:spcAft>
                <a:spcPts val="0"/>
              </a:spcAft>
              <a:buFontTx/>
              <a:buChar char="-"/>
              <a:defRPr/>
            </a:pPr>
            <a:r>
              <a:rPr lang="fr-BE" sz="2400" dirty="0">
                <a:cs typeface="Arial" panose="020B0604020202020204" pitchFamily="34" charset="0"/>
              </a:rPr>
              <a:t>First phase: </a:t>
            </a:r>
            <a:r>
              <a:rPr lang="fr-BE" sz="2400" dirty="0" err="1">
                <a:cs typeface="Arial" panose="020B0604020202020204" pitchFamily="34" charset="0"/>
              </a:rPr>
              <a:t>Strategy</a:t>
            </a:r>
            <a:r>
              <a:rPr lang="fr-BE" sz="2400" dirty="0">
                <a:cs typeface="Arial" panose="020B0604020202020204" pitchFamily="34" charset="0"/>
              </a:rPr>
              <a:t> (6 objectives) and Action Plan</a:t>
            </a:r>
          </a:p>
          <a:p>
            <a:pPr marL="914400" lvl="1" indent="-457200" algn="just" eaLnBrk="1" fontAlgn="auto" hangingPunct="1">
              <a:spcAft>
                <a:spcPts val="0"/>
              </a:spcAft>
              <a:buFont typeface="+mj-lt"/>
              <a:buAutoNum type="arabicPeriod"/>
              <a:defRPr/>
            </a:pPr>
            <a:r>
              <a:rPr lang="en-GB" sz="2000" i="1" dirty="0">
                <a:cs typeface="Arial" panose="020B0604020202020204" pitchFamily="34" charset="0"/>
              </a:rPr>
              <a:t>Developing effective Regional and Continental Electricity markets;</a:t>
            </a:r>
          </a:p>
          <a:p>
            <a:pPr marL="914400" lvl="1" indent="-457200" algn="just" eaLnBrk="1" fontAlgn="auto" hangingPunct="1">
              <a:spcAft>
                <a:spcPts val="0"/>
              </a:spcAft>
              <a:buFont typeface="+mj-lt"/>
              <a:buAutoNum type="arabicPeriod"/>
              <a:defRPr/>
            </a:pPr>
            <a:r>
              <a:rPr lang="en-GB" sz="2000" i="1" dirty="0">
                <a:cs typeface="Arial" panose="020B0604020202020204" pitchFamily="34" charset="0"/>
              </a:rPr>
              <a:t>Improving the operational efficiency and performance of the Electricity Supply Industry;</a:t>
            </a:r>
          </a:p>
          <a:p>
            <a:pPr marL="914400" lvl="1" indent="-457200" algn="just" eaLnBrk="1" fontAlgn="auto" hangingPunct="1">
              <a:spcAft>
                <a:spcPts val="0"/>
              </a:spcAft>
              <a:buFont typeface="+mj-lt"/>
              <a:buAutoNum type="arabicPeriod"/>
              <a:defRPr/>
            </a:pPr>
            <a:r>
              <a:rPr lang="en-GB" sz="2000" i="1" dirty="0">
                <a:cs typeface="Arial" panose="020B0604020202020204" pitchFamily="34" charset="0"/>
              </a:rPr>
              <a:t>Creating stable, transparent and predictable environment to attract investment;</a:t>
            </a:r>
          </a:p>
          <a:p>
            <a:pPr marL="914400" lvl="1" indent="-457200" algn="just" eaLnBrk="1" fontAlgn="auto" hangingPunct="1">
              <a:spcAft>
                <a:spcPts val="0"/>
              </a:spcAft>
              <a:buFont typeface="+mj-lt"/>
              <a:buAutoNum type="arabicPeriod"/>
              <a:defRPr/>
            </a:pPr>
            <a:r>
              <a:rPr lang="en-GB" sz="2000" i="1" dirty="0">
                <a:cs typeface="Arial" panose="020B0604020202020204" pitchFamily="34" charset="0"/>
              </a:rPr>
              <a:t>Enhancing electricity markets frameworks to increase access;</a:t>
            </a:r>
          </a:p>
          <a:p>
            <a:pPr marL="914400" lvl="1" indent="-457200" algn="just" eaLnBrk="1" fontAlgn="auto" hangingPunct="1">
              <a:spcAft>
                <a:spcPts val="0"/>
              </a:spcAft>
              <a:buFont typeface="+mj-lt"/>
              <a:buAutoNum type="arabicPeriod"/>
              <a:defRPr/>
            </a:pPr>
            <a:r>
              <a:rPr lang="en-GB" sz="2000" i="1" dirty="0">
                <a:cs typeface="Arial" panose="020B0604020202020204" pitchFamily="34" charset="0"/>
              </a:rPr>
              <a:t>Enhance Renewable Energy Frameworks;</a:t>
            </a:r>
          </a:p>
          <a:p>
            <a:pPr marL="914400" lvl="1" indent="-457200" algn="just" eaLnBrk="1" fontAlgn="auto" hangingPunct="1">
              <a:spcAft>
                <a:spcPts val="0"/>
              </a:spcAft>
              <a:buFont typeface="+mj-lt"/>
              <a:buAutoNum type="arabicPeriod"/>
              <a:defRPr/>
            </a:pPr>
            <a:r>
              <a:rPr lang="en-GB" sz="2000" i="1" dirty="0">
                <a:cs typeface="Arial" panose="020B0604020202020204" pitchFamily="34" charset="0"/>
              </a:rPr>
              <a:t>Establish norms, standards and frameworks for energy efficiency</a:t>
            </a:r>
            <a:endParaRPr lang="en-GB" sz="1800" dirty="0">
              <a:latin typeface="Arial" panose="020B0604020202020204" pitchFamily="34" charset="0"/>
              <a:cs typeface="Arial" panose="020B0604020202020204" pitchFamily="34" charset="0"/>
            </a:endParaRPr>
          </a:p>
          <a:p>
            <a:pPr lvl="1" algn="just" eaLnBrk="1" fontAlgn="auto" hangingPunct="1">
              <a:spcAft>
                <a:spcPts val="0"/>
              </a:spcAft>
              <a:buFont typeface="Arial" charset="0"/>
              <a:buNone/>
              <a:defRPr/>
            </a:pPr>
            <a:endParaRPr lang="en-GB" sz="2000"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C2E5A5FF-850D-42FB-B375-2156524E33F5}"/>
              </a:ext>
            </a:extLst>
          </p:cNvPr>
          <p:cNvSpPr/>
          <p:nvPr/>
        </p:nvSpPr>
        <p:spPr bwMode="auto">
          <a:xfrm>
            <a:off x="0" y="5705475"/>
            <a:ext cx="9158288" cy="11525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36869" name="Picture 1">
            <a:extLst>
              <a:ext uri="{FF2B5EF4-FFF2-40B4-BE49-F238E27FC236}">
                <a16:creationId xmlns:a16="http://schemas.microsoft.com/office/drawing/2014/main" id="{511CA649-BFB8-42F3-8C28-A7814413A1D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05263" y="5899150"/>
            <a:ext cx="1147762"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0" name="Picture 10">
            <a:extLst>
              <a:ext uri="{FF2B5EF4-FFF2-40B4-BE49-F238E27FC236}">
                <a16:creationId xmlns:a16="http://schemas.microsoft.com/office/drawing/2014/main" id="{305BE1E0-E1C1-4B63-A972-90F24601450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73800" y="5721350"/>
            <a:ext cx="2852738" cy="112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1" name="Picture 6">
            <a:extLst>
              <a:ext uri="{FF2B5EF4-FFF2-40B4-BE49-F238E27FC236}">
                <a16:creationId xmlns:a16="http://schemas.microsoft.com/office/drawing/2014/main" id="{424B72EF-FD68-48B2-ABA8-857A6A73C5E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79938" y="2178050"/>
            <a:ext cx="1874837" cy="265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2" name="Picture 7">
            <a:extLst>
              <a:ext uri="{FF2B5EF4-FFF2-40B4-BE49-F238E27FC236}">
                <a16:creationId xmlns:a16="http://schemas.microsoft.com/office/drawing/2014/main" id="{1B8F9E56-6B59-4548-8422-1D0D1F2036D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683375" y="2178050"/>
            <a:ext cx="1897063" cy="265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2980D6EA-205F-49C6-B4E7-4A4D41F12BE3}"/>
              </a:ext>
            </a:extLst>
          </p:cNvPr>
          <p:cNvSpPr>
            <a:spLocks noGrp="1"/>
          </p:cNvSpPr>
          <p:nvPr>
            <p:ph type="ctrTitle"/>
          </p:nvPr>
        </p:nvSpPr>
        <p:spPr>
          <a:xfrm>
            <a:off x="366713" y="2020888"/>
            <a:ext cx="8410575" cy="820737"/>
          </a:xfrm>
        </p:spPr>
        <p:txBody>
          <a:bodyPr/>
          <a:lstStyle/>
          <a:p>
            <a:pPr eaLnBrk="1" hangingPunct="1">
              <a:defRPr/>
            </a:pPr>
            <a:r>
              <a:rPr lang="en-GB" altLang="en-US" sz="4800" dirty="0">
                <a:latin typeface="+mn-lt"/>
                <a:cs typeface="Arial" charset="0"/>
              </a:rPr>
              <a:t>1. PIDA and “PIDA PAP2” process</a:t>
            </a:r>
          </a:p>
        </p:txBody>
      </p:sp>
      <p:sp>
        <p:nvSpPr>
          <p:cNvPr id="4" name="Rectangle 3">
            <a:extLst>
              <a:ext uri="{FF2B5EF4-FFF2-40B4-BE49-F238E27FC236}">
                <a16:creationId xmlns:a16="http://schemas.microsoft.com/office/drawing/2014/main" id="{EDE19236-82FD-45DC-8960-EE6BCE756F5C}"/>
              </a:ext>
            </a:extLst>
          </p:cNvPr>
          <p:cNvSpPr/>
          <p:nvPr/>
        </p:nvSpPr>
        <p:spPr bwMode="auto">
          <a:xfrm>
            <a:off x="0" y="5705475"/>
            <a:ext cx="9158288" cy="11525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6148" name="Picture 1">
            <a:extLst>
              <a:ext uri="{FF2B5EF4-FFF2-40B4-BE49-F238E27FC236}">
                <a16:creationId xmlns:a16="http://schemas.microsoft.com/office/drawing/2014/main" id="{05ED4DE7-D7F6-49AA-8890-51478EFE5C0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05263" y="5899150"/>
            <a:ext cx="1147762"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10">
            <a:extLst>
              <a:ext uri="{FF2B5EF4-FFF2-40B4-BE49-F238E27FC236}">
                <a16:creationId xmlns:a16="http://schemas.microsoft.com/office/drawing/2014/main" id="{732537C5-9442-448F-90D8-187A70CBA08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73800" y="5721350"/>
            <a:ext cx="2852738" cy="112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E10131F2-0B7E-4873-B7BB-FC39E331F9A7}"/>
              </a:ext>
            </a:extLst>
          </p:cNvPr>
          <p:cNvSpPr>
            <a:spLocks noGrp="1"/>
          </p:cNvSpPr>
          <p:nvPr>
            <p:ph type="ctrTitle"/>
          </p:nvPr>
        </p:nvSpPr>
        <p:spPr>
          <a:xfrm>
            <a:off x="222250" y="434975"/>
            <a:ext cx="8724900" cy="914400"/>
          </a:xfrm>
        </p:spPr>
        <p:txBody>
          <a:bodyPr/>
          <a:lstStyle/>
          <a:p>
            <a:pPr eaLnBrk="1" hangingPunct="1">
              <a:defRPr/>
            </a:pPr>
            <a:r>
              <a:rPr lang="en-GB" altLang="en-US" sz="4000" dirty="0">
                <a:solidFill>
                  <a:srgbClr val="FFFF00"/>
                </a:solidFill>
                <a:latin typeface="+mn-lt"/>
                <a:cs typeface="Arial" charset="0"/>
              </a:rPr>
              <a:t>Harmonization of regulatory frameworks for the electricity market (2)</a:t>
            </a:r>
          </a:p>
        </p:txBody>
      </p:sp>
      <p:sp>
        <p:nvSpPr>
          <p:cNvPr id="3" name="Subtitle 2">
            <a:extLst>
              <a:ext uri="{FF2B5EF4-FFF2-40B4-BE49-F238E27FC236}">
                <a16:creationId xmlns:a16="http://schemas.microsoft.com/office/drawing/2014/main" id="{2B28AC51-4BAE-4796-9559-53E3362EC426}"/>
              </a:ext>
            </a:extLst>
          </p:cNvPr>
          <p:cNvSpPr>
            <a:spLocks noGrp="1"/>
          </p:cNvSpPr>
          <p:nvPr>
            <p:ph type="subTitle" idx="1"/>
          </p:nvPr>
        </p:nvSpPr>
        <p:spPr>
          <a:xfrm>
            <a:off x="660400" y="2098675"/>
            <a:ext cx="7493000" cy="3003550"/>
          </a:xfrm>
        </p:spPr>
        <p:txBody>
          <a:bodyPr rtlCol="0">
            <a:normAutofit/>
          </a:bodyPr>
          <a:lstStyle/>
          <a:p>
            <a:pPr marL="342900" indent="-342900" algn="just" eaLnBrk="1" fontAlgn="auto" hangingPunct="1">
              <a:spcAft>
                <a:spcPts val="0"/>
              </a:spcAft>
              <a:buFontTx/>
              <a:buChar char="-"/>
              <a:defRPr/>
            </a:pPr>
            <a:r>
              <a:rPr lang="en-GB" sz="2400" dirty="0">
                <a:cs typeface="Arial" panose="020B0604020202020204" pitchFamily="34" charset="0"/>
              </a:rPr>
              <a:t>Phase 4: 2019-2020, 4 main areas of work (7 lots): </a:t>
            </a:r>
          </a:p>
          <a:p>
            <a:pPr marL="800100" lvl="1" indent="-342900" algn="just" eaLnBrk="1" fontAlgn="auto" hangingPunct="1">
              <a:spcAft>
                <a:spcPts val="0"/>
              </a:spcAft>
              <a:buFontTx/>
              <a:buChar char="-"/>
              <a:defRPr/>
            </a:pPr>
            <a:r>
              <a:rPr lang="en-GB" sz="2000" dirty="0">
                <a:cs typeface="Arial" panose="020B0604020202020204" pitchFamily="34" charset="0"/>
              </a:rPr>
              <a:t>(A) Monitoring &amp; Coordination Framework of the continental Strategy and Action Plan</a:t>
            </a:r>
          </a:p>
          <a:p>
            <a:pPr marL="800100" lvl="1" indent="-342900" algn="just" eaLnBrk="1" fontAlgn="auto" hangingPunct="1">
              <a:spcAft>
                <a:spcPts val="0"/>
              </a:spcAft>
              <a:buFontTx/>
              <a:buChar char="-"/>
              <a:defRPr/>
            </a:pPr>
            <a:r>
              <a:rPr lang="en-GB" sz="2000" dirty="0">
                <a:cs typeface="Arial" panose="020B0604020202020204" pitchFamily="34" charset="0"/>
              </a:rPr>
              <a:t>(B) Energy Efficiency – Minimum Energy Performance Standards (MEPS) and Energy Efficiency Labelling</a:t>
            </a:r>
          </a:p>
          <a:p>
            <a:pPr marL="800100" lvl="1" indent="-342900" algn="just" eaLnBrk="1" fontAlgn="auto" hangingPunct="1">
              <a:spcAft>
                <a:spcPts val="0"/>
              </a:spcAft>
              <a:buFontTx/>
              <a:buChar char="-"/>
              <a:defRPr/>
            </a:pPr>
            <a:r>
              <a:rPr lang="en-GB" sz="2000" dirty="0">
                <a:cs typeface="Arial" panose="020B0604020202020204" pitchFamily="34" charset="0"/>
              </a:rPr>
              <a:t>(C) Quality Assurance framework for Off-grid Appliances </a:t>
            </a:r>
          </a:p>
          <a:p>
            <a:pPr marL="800100" lvl="1" indent="-342900" algn="just" eaLnBrk="1" fontAlgn="auto" hangingPunct="1">
              <a:spcAft>
                <a:spcPts val="0"/>
              </a:spcAft>
              <a:buFontTx/>
              <a:buChar char="-"/>
              <a:defRPr/>
            </a:pPr>
            <a:r>
              <a:rPr lang="en-GB" sz="2000" dirty="0">
                <a:cs typeface="Arial" panose="020B0604020202020204" pitchFamily="34" charset="0"/>
              </a:rPr>
              <a:t>(D) Transmission System Tariff and Network Management</a:t>
            </a:r>
          </a:p>
          <a:p>
            <a:pPr marL="800100" lvl="1" indent="-342900" algn="just" eaLnBrk="1" fontAlgn="auto" hangingPunct="1">
              <a:spcAft>
                <a:spcPts val="0"/>
              </a:spcAft>
              <a:buFontTx/>
              <a:buChar char="-"/>
              <a:defRPr/>
            </a:pPr>
            <a:endParaRPr lang="en-GB" sz="1600" dirty="0">
              <a:cs typeface="Arial" panose="020B0604020202020204" pitchFamily="34" charset="0"/>
            </a:endParaRPr>
          </a:p>
          <a:p>
            <a:pPr marL="342900" indent="-342900" algn="just" eaLnBrk="1" fontAlgn="auto" hangingPunct="1">
              <a:spcAft>
                <a:spcPts val="0"/>
              </a:spcAft>
              <a:buFontTx/>
              <a:buChar char="-"/>
              <a:defRPr/>
            </a:pPr>
            <a:endParaRPr lang="en-GB" sz="2000" dirty="0">
              <a:cs typeface="Arial" panose="020B0604020202020204" pitchFamily="34" charset="0"/>
            </a:endParaRPr>
          </a:p>
          <a:p>
            <a:pPr marL="800100" lvl="1" indent="-342900" algn="just" eaLnBrk="1" fontAlgn="auto" hangingPunct="1">
              <a:spcAft>
                <a:spcPts val="0"/>
              </a:spcAft>
              <a:buFontTx/>
              <a:buChar char="-"/>
              <a:defRPr/>
            </a:pPr>
            <a:endParaRPr lang="en-GB" sz="2000" dirty="0">
              <a:cs typeface="Arial" panose="020B0604020202020204" pitchFamily="34" charset="0"/>
            </a:endParaRPr>
          </a:p>
          <a:p>
            <a:pPr marL="800100" lvl="1" indent="-342900" algn="just" eaLnBrk="1" fontAlgn="auto" hangingPunct="1">
              <a:spcAft>
                <a:spcPts val="0"/>
              </a:spcAft>
              <a:buFontTx/>
              <a:buChar char="-"/>
              <a:defRPr/>
            </a:pPr>
            <a:endParaRPr lang="en-GB" sz="1800" dirty="0">
              <a:latin typeface="Arial" panose="020B0604020202020204" pitchFamily="34" charset="0"/>
              <a:cs typeface="Arial" panose="020B0604020202020204" pitchFamily="34" charset="0"/>
            </a:endParaRPr>
          </a:p>
          <a:p>
            <a:pPr marL="800100" lvl="1" indent="-342900" algn="just" eaLnBrk="1" fontAlgn="auto" hangingPunct="1">
              <a:spcAft>
                <a:spcPts val="0"/>
              </a:spcAft>
              <a:buFontTx/>
              <a:buChar char="-"/>
              <a:defRPr/>
            </a:pPr>
            <a:endParaRPr lang="en-GB" sz="2000" dirty="0">
              <a:latin typeface="Arial" panose="020B0604020202020204" pitchFamily="34" charset="0"/>
              <a:cs typeface="Arial" panose="020B0604020202020204" pitchFamily="34" charset="0"/>
            </a:endParaRPr>
          </a:p>
          <a:p>
            <a:pPr marL="342900" indent="-342900" algn="just" eaLnBrk="1" fontAlgn="auto" hangingPunct="1">
              <a:spcAft>
                <a:spcPts val="0"/>
              </a:spcAft>
              <a:buFontTx/>
              <a:buChar char="-"/>
              <a:defRPr/>
            </a:pPr>
            <a:endParaRPr lang="en-GB" dirty="0">
              <a:latin typeface="Arial" panose="020B0604020202020204" pitchFamily="34" charset="0"/>
              <a:cs typeface="Arial" panose="020B0604020202020204" pitchFamily="34" charset="0"/>
            </a:endParaRPr>
          </a:p>
          <a:p>
            <a:pPr marL="800100" lvl="1" indent="-342900" algn="just" eaLnBrk="1" fontAlgn="auto" hangingPunct="1">
              <a:spcAft>
                <a:spcPts val="0"/>
              </a:spcAft>
              <a:buFontTx/>
              <a:buChar char="-"/>
              <a:defRPr/>
            </a:pPr>
            <a:endParaRPr lang="en-GB" sz="2000"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6BDBBDA3-F127-41A5-98AD-C3F761887DC4}"/>
              </a:ext>
            </a:extLst>
          </p:cNvPr>
          <p:cNvSpPr/>
          <p:nvPr/>
        </p:nvSpPr>
        <p:spPr bwMode="auto">
          <a:xfrm>
            <a:off x="0" y="5705475"/>
            <a:ext cx="9158288" cy="11525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37893" name="Picture 1">
            <a:extLst>
              <a:ext uri="{FF2B5EF4-FFF2-40B4-BE49-F238E27FC236}">
                <a16:creationId xmlns:a16="http://schemas.microsoft.com/office/drawing/2014/main" id="{9E3C6BE3-1961-4EDA-B3EB-226FF92788C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05263" y="5899150"/>
            <a:ext cx="1147762"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4" name="Picture 10">
            <a:extLst>
              <a:ext uri="{FF2B5EF4-FFF2-40B4-BE49-F238E27FC236}">
                <a16:creationId xmlns:a16="http://schemas.microsoft.com/office/drawing/2014/main" id="{D21839E1-6E78-4E8A-B12D-9E7A66F8810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73800" y="5721350"/>
            <a:ext cx="2852738" cy="112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E05E2859-07EE-4E5E-830C-5D4D3F8F5465}"/>
              </a:ext>
            </a:extLst>
          </p:cNvPr>
          <p:cNvSpPr>
            <a:spLocks noGrp="1"/>
          </p:cNvSpPr>
          <p:nvPr>
            <p:ph type="ctrTitle"/>
          </p:nvPr>
        </p:nvSpPr>
        <p:spPr>
          <a:xfrm>
            <a:off x="693738" y="342900"/>
            <a:ext cx="7864475" cy="914400"/>
          </a:xfrm>
        </p:spPr>
        <p:txBody>
          <a:bodyPr/>
          <a:lstStyle/>
          <a:p>
            <a:pPr eaLnBrk="1" hangingPunct="1">
              <a:defRPr/>
            </a:pPr>
            <a:r>
              <a:rPr lang="en-GB" altLang="en-US" sz="4000" dirty="0">
                <a:solidFill>
                  <a:srgbClr val="FFFF00"/>
                </a:solidFill>
                <a:latin typeface="+mn-lt"/>
                <a:cs typeface="Arial" charset="0"/>
              </a:rPr>
              <a:t>TA to AU – “ISM II” (1)</a:t>
            </a:r>
          </a:p>
        </p:txBody>
      </p:sp>
      <p:sp>
        <p:nvSpPr>
          <p:cNvPr id="3" name="Subtitle 2">
            <a:extLst>
              <a:ext uri="{FF2B5EF4-FFF2-40B4-BE49-F238E27FC236}">
                <a16:creationId xmlns:a16="http://schemas.microsoft.com/office/drawing/2014/main" id="{E08C5B31-DDDB-4620-9655-7C0BC5DD5422}"/>
              </a:ext>
            </a:extLst>
          </p:cNvPr>
          <p:cNvSpPr>
            <a:spLocks noGrp="1"/>
          </p:cNvSpPr>
          <p:nvPr>
            <p:ph type="subTitle" idx="1"/>
          </p:nvPr>
        </p:nvSpPr>
        <p:spPr>
          <a:xfrm>
            <a:off x="693738" y="1257300"/>
            <a:ext cx="7864475" cy="4086225"/>
          </a:xfrm>
        </p:spPr>
        <p:txBody>
          <a:bodyPr rtlCol="0">
            <a:normAutofit/>
          </a:bodyPr>
          <a:lstStyle/>
          <a:p>
            <a:pPr marL="342900" indent="-342900" algn="just" eaLnBrk="1" fontAlgn="auto" hangingPunct="1">
              <a:spcAft>
                <a:spcPts val="0"/>
              </a:spcAft>
              <a:buFontTx/>
              <a:buChar char="-"/>
              <a:defRPr/>
            </a:pPr>
            <a:r>
              <a:rPr lang="en-GB" sz="2400" dirty="0">
                <a:cs typeface="Arial" panose="020B0604020202020204" pitchFamily="34" charset="0"/>
              </a:rPr>
              <a:t>Follows up on “ISM1” taking account of MTR + “reshaping”</a:t>
            </a:r>
          </a:p>
          <a:p>
            <a:pPr marL="342900" indent="-342900" algn="just" eaLnBrk="1" fontAlgn="auto" hangingPunct="1">
              <a:spcAft>
                <a:spcPts val="0"/>
              </a:spcAft>
              <a:buFontTx/>
              <a:buChar char="-"/>
              <a:defRPr/>
            </a:pPr>
            <a:r>
              <a:rPr lang="en-GB" sz="2400" dirty="0">
                <a:cs typeface="Arial" panose="020B0604020202020204" pitchFamily="34" charset="0"/>
              </a:rPr>
              <a:t>3 Mo€, 36 Months (11/2019-11/2022) </a:t>
            </a:r>
          </a:p>
          <a:p>
            <a:pPr marL="342900" indent="-342900" algn="just" eaLnBrk="1" fontAlgn="auto" hangingPunct="1">
              <a:spcAft>
                <a:spcPts val="0"/>
              </a:spcAft>
              <a:buFontTx/>
              <a:buChar char="-"/>
              <a:defRPr/>
            </a:pPr>
            <a:r>
              <a:rPr lang="fr-BE" sz="2400" b="1" i="1" u="sng" dirty="0">
                <a:solidFill>
                  <a:schemeClr val="tx1"/>
                </a:solidFill>
                <a:cs typeface="Arial" panose="020B0604020202020204" pitchFamily="34" charset="0"/>
              </a:rPr>
              <a:t>Infrastructure as an </a:t>
            </a:r>
            <a:r>
              <a:rPr lang="fr-BE" sz="2400" b="1" i="1" u="sng" dirty="0" err="1">
                <a:solidFill>
                  <a:schemeClr val="tx1"/>
                </a:solidFill>
                <a:cs typeface="Arial" panose="020B0604020202020204" pitchFamily="34" charset="0"/>
              </a:rPr>
              <a:t>enabler</a:t>
            </a:r>
            <a:r>
              <a:rPr lang="fr-BE" sz="2400" b="1" i="1" u="sng" dirty="0">
                <a:solidFill>
                  <a:schemeClr val="tx1"/>
                </a:solidFill>
                <a:cs typeface="Arial" panose="020B0604020202020204" pitchFamily="34" charset="0"/>
              </a:rPr>
              <a:t> of the </a:t>
            </a:r>
            <a:r>
              <a:rPr lang="fr-BE" sz="2400" b="1" i="1" u="sng" dirty="0" err="1">
                <a:solidFill>
                  <a:schemeClr val="tx1"/>
                </a:solidFill>
                <a:cs typeface="Arial" panose="020B0604020202020204" pitchFamily="34" charset="0"/>
              </a:rPr>
              <a:t>AfCFTA</a:t>
            </a:r>
            <a:endParaRPr lang="en-GB" sz="2400" b="1" i="1" u="sng" dirty="0">
              <a:solidFill>
                <a:schemeClr val="tx1"/>
              </a:solidFill>
              <a:cs typeface="Arial" panose="020B0604020202020204" pitchFamily="34" charset="0"/>
            </a:endParaRPr>
          </a:p>
          <a:p>
            <a:pPr marL="342900" indent="-342900" algn="just" eaLnBrk="1" fontAlgn="auto" hangingPunct="1">
              <a:spcAft>
                <a:spcPts val="0"/>
              </a:spcAft>
              <a:buFontTx/>
              <a:buChar char="-"/>
              <a:defRPr/>
            </a:pPr>
            <a:r>
              <a:rPr lang="en-GB" sz="2400" dirty="0">
                <a:cs typeface="Arial" panose="020B0604020202020204" pitchFamily="34" charset="0"/>
              </a:rPr>
              <a:t>Overall objective: </a:t>
            </a:r>
            <a:r>
              <a:rPr lang="en-GB" sz="2400" i="1" dirty="0">
                <a:cs typeface="Arial" panose="020B0604020202020204" pitchFamily="34" charset="0"/>
              </a:rPr>
              <a:t>help improving access to integrated regional and continental infrastructure networks in the fields of water, energy, transport and ICT</a:t>
            </a:r>
          </a:p>
          <a:p>
            <a:pPr marL="342900" indent="-342900" algn="just" eaLnBrk="1" fontAlgn="auto" hangingPunct="1">
              <a:spcAft>
                <a:spcPts val="0"/>
              </a:spcAft>
              <a:buFontTx/>
              <a:buChar char="-"/>
              <a:defRPr/>
            </a:pPr>
            <a:endParaRPr lang="en-GB" sz="2400" i="1" dirty="0">
              <a:cs typeface="Arial" panose="020B0604020202020204" pitchFamily="34" charset="0"/>
            </a:endParaRPr>
          </a:p>
        </p:txBody>
      </p:sp>
      <p:sp>
        <p:nvSpPr>
          <p:cNvPr id="4" name="Rectangle 3">
            <a:extLst>
              <a:ext uri="{FF2B5EF4-FFF2-40B4-BE49-F238E27FC236}">
                <a16:creationId xmlns:a16="http://schemas.microsoft.com/office/drawing/2014/main" id="{AA855917-F055-4D8A-AF8B-838C72FAB6EA}"/>
              </a:ext>
            </a:extLst>
          </p:cNvPr>
          <p:cNvSpPr/>
          <p:nvPr/>
        </p:nvSpPr>
        <p:spPr bwMode="auto">
          <a:xfrm>
            <a:off x="0" y="5705475"/>
            <a:ext cx="9158288" cy="11525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39941" name="Picture 1">
            <a:extLst>
              <a:ext uri="{FF2B5EF4-FFF2-40B4-BE49-F238E27FC236}">
                <a16:creationId xmlns:a16="http://schemas.microsoft.com/office/drawing/2014/main" id="{5B39F654-3080-4C6F-B852-9F484F4CE39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05263" y="5899150"/>
            <a:ext cx="1147762"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2" name="Picture 10">
            <a:extLst>
              <a:ext uri="{FF2B5EF4-FFF2-40B4-BE49-F238E27FC236}">
                <a16:creationId xmlns:a16="http://schemas.microsoft.com/office/drawing/2014/main" id="{E0017E35-43FC-4575-BC88-4C4AE6FC024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73800" y="5721350"/>
            <a:ext cx="2852738" cy="112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D897EE25-B6F3-408A-9FA9-EC0E8F9FFBCA}"/>
              </a:ext>
            </a:extLst>
          </p:cNvPr>
          <p:cNvSpPr>
            <a:spLocks noGrp="1"/>
          </p:cNvSpPr>
          <p:nvPr>
            <p:ph type="ctrTitle"/>
          </p:nvPr>
        </p:nvSpPr>
        <p:spPr>
          <a:xfrm>
            <a:off x="693738" y="285750"/>
            <a:ext cx="7864475" cy="914400"/>
          </a:xfrm>
        </p:spPr>
        <p:txBody>
          <a:bodyPr/>
          <a:lstStyle/>
          <a:p>
            <a:pPr eaLnBrk="1" hangingPunct="1">
              <a:defRPr/>
            </a:pPr>
            <a:r>
              <a:rPr lang="en-GB" altLang="en-US" sz="4000" dirty="0">
                <a:solidFill>
                  <a:srgbClr val="FFFF00"/>
                </a:solidFill>
                <a:cs typeface="Arial" charset="0"/>
              </a:rPr>
              <a:t>TA to AU – “ISM II” </a:t>
            </a:r>
            <a:r>
              <a:rPr lang="en-GB" altLang="en-US" sz="4000" dirty="0">
                <a:solidFill>
                  <a:srgbClr val="FFFF00"/>
                </a:solidFill>
                <a:latin typeface="+mn-lt"/>
                <a:cs typeface="Arial" charset="0"/>
              </a:rPr>
              <a:t>(2)</a:t>
            </a:r>
          </a:p>
        </p:txBody>
      </p:sp>
      <p:sp>
        <p:nvSpPr>
          <p:cNvPr id="3" name="Subtitle 2">
            <a:extLst>
              <a:ext uri="{FF2B5EF4-FFF2-40B4-BE49-F238E27FC236}">
                <a16:creationId xmlns:a16="http://schemas.microsoft.com/office/drawing/2014/main" id="{F246854E-5B14-478B-AF76-2BD47D72EC52}"/>
              </a:ext>
            </a:extLst>
          </p:cNvPr>
          <p:cNvSpPr>
            <a:spLocks noGrp="1"/>
          </p:cNvSpPr>
          <p:nvPr>
            <p:ph type="subTitle" idx="1"/>
          </p:nvPr>
        </p:nvSpPr>
        <p:spPr>
          <a:xfrm>
            <a:off x="147638" y="1385888"/>
            <a:ext cx="8847137" cy="4086225"/>
          </a:xfrm>
        </p:spPr>
        <p:txBody>
          <a:bodyPr rtlCol="0">
            <a:normAutofit fontScale="92500" lnSpcReduction="20000"/>
          </a:bodyPr>
          <a:lstStyle/>
          <a:p>
            <a:pPr marL="342900" indent="-342900" algn="just" eaLnBrk="1" fontAlgn="auto" hangingPunct="1">
              <a:spcAft>
                <a:spcPts val="0"/>
              </a:spcAft>
              <a:buFontTx/>
              <a:buChar char="-"/>
              <a:defRPr/>
            </a:pPr>
            <a:r>
              <a:rPr lang="en-GB" sz="2400" i="1" u="sng" dirty="0">
                <a:cs typeface="Arial" panose="020B0604020202020204" pitchFamily="34" charset="0"/>
              </a:rPr>
              <a:t>Output 1:</a:t>
            </a:r>
            <a:r>
              <a:rPr lang="en-GB" sz="2400" i="1" dirty="0">
                <a:cs typeface="Arial" panose="020B0604020202020204" pitchFamily="34" charset="0"/>
              </a:rPr>
              <a:t> AU-EU infrastructure joint priorities of the </a:t>
            </a:r>
            <a:r>
              <a:rPr lang="en-GB" sz="2400" i="1" dirty="0">
                <a:solidFill>
                  <a:srgbClr val="00B050"/>
                </a:solidFill>
                <a:cs typeface="Arial" panose="020B0604020202020204" pitchFamily="34" charset="0"/>
              </a:rPr>
              <a:t>5</a:t>
            </a:r>
            <a:r>
              <a:rPr lang="en-GB" sz="2400" i="1" baseline="30000" dirty="0">
                <a:solidFill>
                  <a:srgbClr val="00B050"/>
                </a:solidFill>
                <a:cs typeface="Arial" panose="020B0604020202020204" pitchFamily="34" charset="0"/>
              </a:rPr>
              <a:t>th</a:t>
            </a:r>
            <a:r>
              <a:rPr lang="en-GB" sz="2400" i="1" dirty="0">
                <a:solidFill>
                  <a:srgbClr val="00B050"/>
                </a:solidFill>
                <a:cs typeface="Arial" panose="020B0604020202020204" pitchFamily="34" charset="0"/>
              </a:rPr>
              <a:t> AU-EU Summit </a:t>
            </a:r>
            <a:r>
              <a:rPr lang="en-GB" sz="2400" i="1" dirty="0">
                <a:cs typeface="Arial" panose="020B0604020202020204" pitchFamily="34" charset="0"/>
              </a:rPr>
              <a:t>monitored and implemented</a:t>
            </a:r>
          </a:p>
          <a:p>
            <a:pPr marL="342900" indent="-342900" algn="just" eaLnBrk="1" fontAlgn="auto" hangingPunct="1">
              <a:spcAft>
                <a:spcPts val="0"/>
              </a:spcAft>
              <a:buFontTx/>
              <a:buChar char="-"/>
              <a:defRPr/>
            </a:pPr>
            <a:r>
              <a:rPr lang="en-GB" sz="2400" i="1" u="sng" dirty="0">
                <a:cs typeface="Arial" panose="020B0604020202020204" pitchFamily="34" charset="0"/>
              </a:rPr>
              <a:t>Output 2:</a:t>
            </a:r>
            <a:r>
              <a:rPr lang="en-GB" sz="2400" i="1" dirty="0">
                <a:cs typeface="Arial" panose="020B0604020202020204" pitchFamily="34" charset="0"/>
              </a:rPr>
              <a:t> Programming and prioritisation processes at AUC and NEPAD related to the infrastructure cooperation agenda are improved, particularly those relevant to PIDA and its </a:t>
            </a:r>
            <a:r>
              <a:rPr lang="en-GB" sz="2400" i="1" dirty="0">
                <a:solidFill>
                  <a:srgbClr val="00B050"/>
                </a:solidFill>
                <a:cs typeface="Arial" panose="020B0604020202020204" pitchFamily="34" charset="0"/>
              </a:rPr>
              <a:t>Priority Action Plan 2 (PAP 2)</a:t>
            </a:r>
          </a:p>
          <a:p>
            <a:pPr marL="342900" indent="-342900" algn="just" eaLnBrk="1" fontAlgn="auto" hangingPunct="1">
              <a:spcAft>
                <a:spcPts val="0"/>
              </a:spcAft>
              <a:buFontTx/>
              <a:buChar char="-"/>
              <a:defRPr/>
            </a:pPr>
            <a:r>
              <a:rPr lang="en-GB" sz="2400" i="1" u="sng" dirty="0">
                <a:cs typeface="Arial" panose="020B0604020202020204" pitchFamily="34" charset="0"/>
              </a:rPr>
              <a:t>Output 3:</a:t>
            </a:r>
            <a:r>
              <a:rPr lang="en-GB" sz="2400" i="1" dirty="0">
                <a:cs typeface="Arial" panose="020B0604020202020204" pitchFamily="34" charset="0"/>
              </a:rPr>
              <a:t> Coordination is ensured through the </a:t>
            </a:r>
            <a:r>
              <a:rPr lang="en-GB" sz="2400" i="1" dirty="0">
                <a:solidFill>
                  <a:srgbClr val="00B050"/>
                </a:solidFill>
                <a:cs typeface="Arial" panose="020B0604020202020204" pitchFamily="34" charset="0"/>
              </a:rPr>
              <a:t>RGI and cross-sectoral coordination </a:t>
            </a:r>
            <a:r>
              <a:rPr lang="en-GB" sz="2400" i="1" dirty="0">
                <a:cs typeface="Arial" panose="020B0604020202020204" pitchFamily="34" charset="0"/>
              </a:rPr>
              <a:t>in the transport, energy, water and digital domains</a:t>
            </a:r>
          </a:p>
          <a:p>
            <a:pPr marL="342900" indent="-342900" algn="just" eaLnBrk="1" fontAlgn="auto" hangingPunct="1">
              <a:spcAft>
                <a:spcPts val="0"/>
              </a:spcAft>
              <a:buFontTx/>
              <a:buChar char="-"/>
              <a:defRPr/>
            </a:pPr>
            <a:r>
              <a:rPr lang="en-GB" sz="2400" i="1" u="sng" dirty="0">
                <a:cs typeface="Arial" panose="020B0604020202020204" pitchFamily="34" charset="0"/>
              </a:rPr>
              <a:t>Output 4:</a:t>
            </a:r>
            <a:r>
              <a:rPr lang="en-GB" sz="2400" i="1" dirty="0">
                <a:cs typeface="Arial" panose="020B0604020202020204" pitchFamily="34" charset="0"/>
              </a:rPr>
              <a:t> Synergies between the </a:t>
            </a:r>
            <a:r>
              <a:rPr lang="en-GB" sz="2400" i="1" dirty="0">
                <a:solidFill>
                  <a:srgbClr val="00B050"/>
                </a:solidFill>
                <a:cs typeface="Arial" panose="020B0604020202020204" pitchFamily="34" charset="0"/>
              </a:rPr>
              <a:t>AU and EU instruments </a:t>
            </a:r>
            <a:r>
              <a:rPr lang="en-GB" sz="2400" i="1" dirty="0">
                <a:cs typeface="Arial" panose="020B0604020202020204" pitchFamily="34" charset="0"/>
              </a:rPr>
              <a:t>are strengthened, in particular between the PIDA and the EIP</a:t>
            </a:r>
          </a:p>
          <a:p>
            <a:pPr marL="342900" indent="-342900" algn="just" eaLnBrk="1" fontAlgn="auto" hangingPunct="1">
              <a:spcAft>
                <a:spcPts val="0"/>
              </a:spcAft>
              <a:buFontTx/>
              <a:buChar char="-"/>
              <a:defRPr/>
            </a:pPr>
            <a:r>
              <a:rPr lang="fr-BE" sz="2400" i="1" u="sng" dirty="0">
                <a:cs typeface="Arial" panose="020B0604020202020204" pitchFamily="34" charset="0"/>
              </a:rPr>
              <a:t>Output 5:</a:t>
            </a:r>
            <a:r>
              <a:rPr lang="fr-BE" sz="2400" i="1" dirty="0">
                <a:cs typeface="Arial" panose="020B0604020202020204" pitchFamily="34" charset="0"/>
              </a:rPr>
              <a:t> </a:t>
            </a:r>
            <a:r>
              <a:rPr lang="en-GB" sz="2400" i="1" dirty="0">
                <a:solidFill>
                  <a:srgbClr val="00B050"/>
                </a:solidFill>
                <a:cs typeface="Arial" panose="020B0604020202020204" pitchFamily="34" charset="0"/>
              </a:rPr>
              <a:t>PIDA Project Packaging Transaction Advisory capacity </a:t>
            </a:r>
            <a:r>
              <a:rPr lang="en-GB" sz="2400" i="1" dirty="0">
                <a:cs typeface="Arial" panose="020B0604020202020204" pitchFamily="34" charset="0"/>
              </a:rPr>
              <a:t>at NEPAD enhanced and project pipeline of bankable PIDA projects increased</a:t>
            </a:r>
          </a:p>
          <a:p>
            <a:pPr marL="342900" indent="-342900" algn="just" eaLnBrk="1" fontAlgn="auto" hangingPunct="1">
              <a:spcAft>
                <a:spcPts val="0"/>
              </a:spcAft>
              <a:buFontTx/>
              <a:buChar char="-"/>
              <a:defRPr/>
            </a:pPr>
            <a:r>
              <a:rPr lang="en-GB" sz="2400" i="1" u="sng" dirty="0">
                <a:cs typeface="Arial" panose="020B0604020202020204" pitchFamily="34" charset="0"/>
              </a:rPr>
              <a:t>Output 6:</a:t>
            </a:r>
            <a:r>
              <a:rPr lang="en-GB" sz="2400" i="1" dirty="0">
                <a:cs typeface="Arial" panose="020B0604020202020204" pitchFamily="34" charset="0"/>
              </a:rPr>
              <a:t> Sustainability, dissemination of project results, </a:t>
            </a:r>
            <a:r>
              <a:rPr lang="en-GB" sz="2400" i="1" dirty="0">
                <a:solidFill>
                  <a:srgbClr val="00B050"/>
                </a:solidFill>
                <a:cs typeface="Arial" panose="020B0604020202020204" pitchFamily="34" charset="0"/>
              </a:rPr>
              <a:t>Communication and Visibility</a:t>
            </a:r>
          </a:p>
        </p:txBody>
      </p:sp>
      <p:sp>
        <p:nvSpPr>
          <p:cNvPr id="4" name="Rectangle 3">
            <a:extLst>
              <a:ext uri="{FF2B5EF4-FFF2-40B4-BE49-F238E27FC236}">
                <a16:creationId xmlns:a16="http://schemas.microsoft.com/office/drawing/2014/main" id="{D474C8B6-E229-4768-81E1-D5241B31680C}"/>
              </a:ext>
            </a:extLst>
          </p:cNvPr>
          <p:cNvSpPr/>
          <p:nvPr/>
        </p:nvSpPr>
        <p:spPr bwMode="auto">
          <a:xfrm>
            <a:off x="0" y="5705475"/>
            <a:ext cx="9158288" cy="11525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40965" name="Picture 1">
            <a:extLst>
              <a:ext uri="{FF2B5EF4-FFF2-40B4-BE49-F238E27FC236}">
                <a16:creationId xmlns:a16="http://schemas.microsoft.com/office/drawing/2014/main" id="{CACD709C-4E37-47CE-AE77-C20979F1EE4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05263" y="5899150"/>
            <a:ext cx="1147762"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6" name="Picture 10">
            <a:extLst>
              <a:ext uri="{FF2B5EF4-FFF2-40B4-BE49-F238E27FC236}">
                <a16:creationId xmlns:a16="http://schemas.microsoft.com/office/drawing/2014/main" id="{1AC9D1BD-8072-4EB2-B2CD-DA309204C1D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73800" y="5721350"/>
            <a:ext cx="2852738" cy="112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638DFA5D-E94D-4796-BBA5-93348B300635}"/>
              </a:ext>
            </a:extLst>
          </p:cNvPr>
          <p:cNvSpPr>
            <a:spLocks noGrp="1"/>
          </p:cNvSpPr>
          <p:nvPr>
            <p:ph type="ctrTitle"/>
          </p:nvPr>
        </p:nvSpPr>
        <p:spPr>
          <a:xfrm>
            <a:off x="222250" y="434975"/>
            <a:ext cx="8521700" cy="914400"/>
          </a:xfrm>
        </p:spPr>
        <p:txBody>
          <a:bodyPr/>
          <a:lstStyle/>
          <a:p>
            <a:pPr eaLnBrk="1" hangingPunct="1">
              <a:defRPr/>
            </a:pPr>
            <a:r>
              <a:rPr lang="en-GB" altLang="en-US" sz="4000" dirty="0">
                <a:latin typeface="+mn-lt"/>
                <a:cs typeface="Arial" charset="0"/>
              </a:rPr>
              <a:t>Complementary actions</a:t>
            </a:r>
          </a:p>
        </p:txBody>
      </p:sp>
      <p:sp>
        <p:nvSpPr>
          <p:cNvPr id="3" name="Subtitle 2">
            <a:extLst>
              <a:ext uri="{FF2B5EF4-FFF2-40B4-BE49-F238E27FC236}">
                <a16:creationId xmlns:a16="http://schemas.microsoft.com/office/drawing/2014/main" id="{3ADC094F-92C5-48E0-8712-44ECA857A495}"/>
              </a:ext>
            </a:extLst>
          </p:cNvPr>
          <p:cNvSpPr>
            <a:spLocks noGrp="1"/>
          </p:cNvSpPr>
          <p:nvPr>
            <p:ph type="subTitle" idx="1"/>
          </p:nvPr>
        </p:nvSpPr>
        <p:spPr>
          <a:xfrm>
            <a:off x="744538" y="1406525"/>
            <a:ext cx="7999412" cy="4121150"/>
          </a:xfrm>
        </p:spPr>
        <p:txBody>
          <a:bodyPr rtlCol="0">
            <a:normAutofit fontScale="92500" lnSpcReduction="20000"/>
          </a:bodyPr>
          <a:lstStyle/>
          <a:p>
            <a:pPr marL="342900" indent="-342900" algn="just" eaLnBrk="1" fontAlgn="auto" hangingPunct="1">
              <a:spcAft>
                <a:spcPts val="0"/>
              </a:spcAft>
              <a:buFontTx/>
              <a:buChar char="-"/>
              <a:defRPr/>
            </a:pPr>
            <a:r>
              <a:rPr lang="fr-BE" sz="2400" dirty="0">
                <a:cs typeface="Arial" panose="020B0604020202020204" pitchFamily="34" charset="0"/>
              </a:rPr>
              <a:t>The </a:t>
            </a:r>
            <a:r>
              <a:rPr lang="fr-BE" sz="2400" dirty="0" err="1">
                <a:cs typeface="Arial" panose="020B0604020202020204" pitchFamily="34" charset="0"/>
              </a:rPr>
              <a:t>External</a:t>
            </a:r>
            <a:r>
              <a:rPr lang="fr-BE" sz="2400" dirty="0">
                <a:cs typeface="Arial" panose="020B0604020202020204" pitchFamily="34" charset="0"/>
              </a:rPr>
              <a:t> Investment Plan (EIP) and </a:t>
            </a:r>
            <a:r>
              <a:rPr lang="fr-BE" sz="2400" dirty="0" err="1">
                <a:cs typeface="Arial" panose="020B0604020202020204" pitchFamily="34" charset="0"/>
              </a:rPr>
              <a:t>its</a:t>
            </a:r>
            <a:r>
              <a:rPr lang="fr-BE" sz="2400" dirty="0">
                <a:cs typeface="Arial" panose="020B0604020202020204" pitchFamily="34" charset="0"/>
              </a:rPr>
              <a:t> </a:t>
            </a:r>
            <a:r>
              <a:rPr lang="fr-BE" sz="2400" dirty="0" err="1">
                <a:cs typeface="Arial" panose="020B0604020202020204" pitchFamily="34" charset="0"/>
              </a:rPr>
              <a:t>three</a:t>
            </a:r>
            <a:r>
              <a:rPr lang="fr-BE" sz="2400" dirty="0">
                <a:cs typeface="Arial" panose="020B0604020202020204" pitchFamily="34" charset="0"/>
              </a:rPr>
              <a:t> </a:t>
            </a:r>
            <a:r>
              <a:rPr lang="fr-BE" sz="2400" dirty="0" err="1">
                <a:cs typeface="Arial" panose="020B0604020202020204" pitchFamily="34" charset="0"/>
              </a:rPr>
              <a:t>pillars</a:t>
            </a:r>
            <a:r>
              <a:rPr lang="fr-BE" sz="2400" dirty="0">
                <a:cs typeface="Arial" panose="020B0604020202020204" pitchFamily="34" charset="0"/>
              </a:rPr>
              <a:t>…</a:t>
            </a:r>
          </a:p>
          <a:p>
            <a:pPr marL="342900" indent="-342900" algn="just" eaLnBrk="1" fontAlgn="auto" hangingPunct="1">
              <a:spcAft>
                <a:spcPts val="0"/>
              </a:spcAft>
              <a:buFontTx/>
              <a:buChar char="-"/>
              <a:defRPr/>
            </a:pPr>
            <a:r>
              <a:rPr lang="fr-BE" sz="2400" dirty="0">
                <a:cs typeface="Arial" panose="020B0604020202020204" pitchFamily="34" charset="0"/>
              </a:rPr>
              <a:t>PANAF </a:t>
            </a:r>
            <a:r>
              <a:rPr lang="fr-BE" sz="2400" dirty="0" err="1">
                <a:cs typeface="Arial" panose="020B0604020202020204" pitchFamily="34" charset="0"/>
              </a:rPr>
              <a:t>funded</a:t>
            </a:r>
            <a:r>
              <a:rPr lang="fr-BE" sz="2400" dirty="0">
                <a:cs typeface="Arial" panose="020B0604020202020204" pitchFamily="34" charset="0"/>
              </a:rPr>
              <a:t> programmes: </a:t>
            </a:r>
          </a:p>
          <a:p>
            <a:pPr marL="800100" lvl="1" indent="-342900" algn="just" eaLnBrk="1" fontAlgn="auto" hangingPunct="1">
              <a:spcAft>
                <a:spcPts val="0"/>
              </a:spcAft>
              <a:buFontTx/>
              <a:buChar char="-"/>
              <a:defRPr/>
            </a:pPr>
            <a:r>
              <a:rPr lang="en-GB" sz="2000" dirty="0">
                <a:cs typeface="Arial" panose="020B0604020202020204" pitchFamily="34" charset="0"/>
              </a:rPr>
              <a:t>Support to </a:t>
            </a:r>
            <a:r>
              <a:rPr lang="en-GB" sz="2000" dirty="0" err="1">
                <a:cs typeface="Arial" panose="020B0604020202020204" pitchFamily="34" charset="0"/>
              </a:rPr>
              <a:t>AfCFTA</a:t>
            </a:r>
            <a:r>
              <a:rPr lang="en-GB" sz="2000" dirty="0">
                <a:cs typeface="Arial" panose="020B0604020202020204" pitchFamily="34" charset="0"/>
              </a:rPr>
              <a:t>, </a:t>
            </a:r>
          </a:p>
          <a:p>
            <a:pPr marL="800100" lvl="1" indent="-342900" algn="just" eaLnBrk="1" fontAlgn="auto" hangingPunct="1">
              <a:spcAft>
                <a:spcPts val="0"/>
              </a:spcAft>
              <a:buFontTx/>
              <a:buChar char="-"/>
              <a:defRPr/>
            </a:pPr>
            <a:r>
              <a:rPr lang="en-GB" sz="2000" dirty="0">
                <a:cs typeface="Arial" panose="020B0604020202020204" pitchFamily="34" charset="0"/>
              </a:rPr>
              <a:t>European Geostationary Navigation Overlay Service (EGNOS)</a:t>
            </a:r>
          </a:p>
          <a:p>
            <a:pPr marL="800100" lvl="1" indent="-342900" algn="just" eaLnBrk="1" fontAlgn="auto" hangingPunct="1">
              <a:spcAft>
                <a:spcPts val="0"/>
              </a:spcAft>
              <a:buFontTx/>
              <a:buChar char="-"/>
              <a:defRPr/>
            </a:pPr>
            <a:r>
              <a:rPr lang="en-GB" sz="2000" dirty="0">
                <a:cs typeface="Arial" panose="020B0604020202020204" pitchFamily="34" charset="0"/>
              </a:rPr>
              <a:t>EU-Africa Safety in Aviation Project</a:t>
            </a:r>
          </a:p>
          <a:p>
            <a:pPr marL="800100" lvl="1" indent="-342900" algn="just" eaLnBrk="1" fontAlgn="auto" hangingPunct="1">
              <a:spcAft>
                <a:spcPts val="0"/>
              </a:spcAft>
              <a:buFontTx/>
              <a:buChar char="-"/>
              <a:defRPr/>
            </a:pPr>
            <a:r>
              <a:rPr lang="en-GB" sz="2000" dirty="0">
                <a:cs typeface="Arial" panose="020B0604020202020204" pitchFamily="34" charset="0"/>
              </a:rPr>
              <a:t>EU-Africa Partnership on Infrastructure Support to Africa Transport Policy Programme (SSATP) - Development Plan 2014-2018</a:t>
            </a:r>
          </a:p>
          <a:p>
            <a:pPr marL="800100" lvl="1" indent="-342900" algn="just" eaLnBrk="1" fontAlgn="auto" hangingPunct="1">
              <a:spcAft>
                <a:spcPts val="0"/>
              </a:spcAft>
              <a:buFontTx/>
              <a:buChar char="-"/>
              <a:defRPr/>
            </a:pPr>
            <a:r>
              <a:rPr lang="fr-BE" sz="2000" dirty="0" err="1">
                <a:cs typeface="Arial" panose="020B0604020202020204" pitchFamily="34" charset="0"/>
              </a:rPr>
              <a:t>Africa</a:t>
            </a:r>
            <a:r>
              <a:rPr lang="fr-BE" sz="2000" dirty="0">
                <a:cs typeface="Arial" panose="020B0604020202020204" pitchFamily="34" charset="0"/>
              </a:rPr>
              <a:t> </a:t>
            </a:r>
            <a:r>
              <a:rPr lang="fr-BE" sz="2000" dirty="0" err="1">
                <a:cs typeface="Arial" panose="020B0604020202020204" pitchFamily="34" charset="0"/>
              </a:rPr>
              <a:t>Connect</a:t>
            </a:r>
            <a:endParaRPr lang="en-GB" sz="2000" dirty="0">
              <a:cs typeface="Arial" panose="020B0604020202020204" pitchFamily="34" charset="0"/>
            </a:endParaRPr>
          </a:p>
          <a:p>
            <a:pPr marL="800100" lvl="1" indent="-342900" algn="just" eaLnBrk="1" fontAlgn="auto" hangingPunct="1">
              <a:spcAft>
                <a:spcPts val="0"/>
              </a:spcAft>
              <a:buFontTx/>
              <a:buChar char="-"/>
              <a:defRPr/>
            </a:pPr>
            <a:r>
              <a:rPr lang="en-GB" sz="2000" dirty="0">
                <a:cs typeface="Arial" panose="020B0604020202020204" pitchFamily="34" charset="0"/>
              </a:rPr>
              <a:t>EU-AU Skills for Youth Employability Programme </a:t>
            </a:r>
          </a:p>
          <a:p>
            <a:pPr marL="800100" lvl="1" indent="-342900" algn="just" eaLnBrk="1" fontAlgn="auto" hangingPunct="1">
              <a:spcAft>
                <a:spcPts val="0"/>
              </a:spcAft>
              <a:buFontTx/>
              <a:buChar char="-"/>
              <a:defRPr/>
            </a:pPr>
            <a:r>
              <a:rPr lang="en-GB" sz="2000" dirty="0">
                <a:cs typeface="Arial" panose="020B0604020202020204" pitchFamily="34" charset="0"/>
              </a:rPr>
              <a:t>GMES and Africa Support Programme</a:t>
            </a:r>
          </a:p>
          <a:p>
            <a:pPr marL="800100" lvl="1" indent="-342900" algn="just" eaLnBrk="1" fontAlgn="auto" hangingPunct="1">
              <a:spcAft>
                <a:spcPts val="0"/>
              </a:spcAft>
              <a:buFontTx/>
              <a:buChar char="-"/>
              <a:defRPr/>
            </a:pPr>
            <a:r>
              <a:rPr lang="en-GB" sz="2000" dirty="0">
                <a:cs typeface="Arial" panose="020B0604020202020204" pitchFamily="34" charset="0"/>
              </a:rPr>
              <a:t>…</a:t>
            </a:r>
          </a:p>
          <a:p>
            <a:pPr marL="342900" indent="-342900" algn="just" eaLnBrk="1" fontAlgn="auto" hangingPunct="1">
              <a:spcAft>
                <a:spcPts val="0"/>
              </a:spcAft>
              <a:buFontTx/>
              <a:buChar char="-"/>
              <a:defRPr/>
            </a:pPr>
            <a:r>
              <a:rPr lang="fr-BE" sz="2400" dirty="0">
                <a:cs typeface="Arial" panose="020B0604020202020204" pitchFamily="34" charset="0"/>
              </a:rPr>
              <a:t>EDF </a:t>
            </a:r>
            <a:r>
              <a:rPr lang="fr-BE" sz="2400" dirty="0" err="1">
                <a:cs typeface="Arial" panose="020B0604020202020204" pitchFamily="34" charset="0"/>
              </a:rPr>
              <a:t>Regional</a:t>
            </a:r>
            <a:r>
              <a:rPr lang="fr-BE" sz="2400" dirty="0">
                <a:cs typeface="Arial" panose="020B0604020202020204" pitchFamily="34" charset="0"/>
              </a:rPr>
              <a:t>/National Indicative Programmes (</a:t>
            </a:r>
            <a:r>
              <a:rPr lang="fr-BE" sz="2400" dirty="0" err="1">
                <a:cs typeface="Arial" panose="020B0604020202020204" pitchFamily="34" charset="0"/>
              </a:rPr>
              <a:t>RIPs</a:t>
            </a:r>
            <a:r>
              <a:rPr lang="fr-BE" sz="2400" dirty="0">
                <a:cs typeface="Arial" panose="020B0604020202020204" pitchFamily="34" charset="0"/>
              </a:rPr>
              <a:t>/</a:t>
            </a:r>
            <a:r>
              <a:rPr lang="fr-BE" sz="2400" dirty="0" err="1">
                <a:cs typeface="Arial" panose="020B0604020202020204" pitchFamily="34" charset="0"/>
              </a:rPr>
              <a:t>NIPs</a:t>
            </a:r>
            <a:r>
              <a:rPr lang="fr-BE" sz="2400" dirty="0">
                <a:cs typeface="Arial" panose="020B0604020202020204" pitchFamily="34" charset="0"/>
              </a:rPr>
              <a:t>)</a:t>
            </a:r>
          </a:p>
          <a:p>
            <a:pPr marL="342900" indent="-342900" algn="just" eaLnBrk="1" fontAlgn="auto" hangingPunct="1">
              <a:spcAft>
                <a:spcPts val="0"/>
              </a:spcAft>
              <a:buFontTx/>
              <a:buChar char="-"/>
              <a:defRPr/>
            </a:pPr>
            <a:r>
              <a:rPr lang="fr-BE" sz="2400" dirty="0">
                <a:cs typeface="Arial" panose="020B0604020202020204" pitchFamily="34" charset="0"/>
              </a:rPr>
              <a:t>EU </a:t>
            </a:r>
            <a:r>
              <a:rPr lang="fr-BE" sz="2400" dirty="0" err="1">
                <a:cs typeface="Arial" panose="020B0604020202020204" pitchFamily="34" charset="0"/>
              </a:rPr>
              <a:t>Member</a:t>
            </a:r>
            <a:r>
              <a:rPr lang="fr-BE" sz="2400" dirty="0">
                <a:cs typeface="Arial" panose="020B0604020202020204" pitchFamily="34" charset="0"/>
              </a:rPr>
              <a:t> States…</a:t>
            </a:r>
            <a:r>
              <a:rPr lang="fr-BE" sz="2400" dirty="0">
                <a:latin typeface="Arial" panose="020B0604020202020204" pitchFamily="34" charset="0"/>
                <a:cs typeface="Arial" panose="020B0604020202020204" pitchFamily="34" charset="0"/>
              </a:rPr>
              <a:t> </a:t>
            </a:r>
          </a:p>
          <a:p>
            <a:pPr marL="800100" lvl="1" indent="-342900" algn="just" eaLnBrk="1" fontAlgn="auto" hangingPunct="1">
              <a:spcAft>
                <a:spcPts val="0"/>
              </a:spcAft>
              <a:buFontTx/>
              <a:buChar char="-"/>
              <a:defRPr/>
            </a:pPr>
            <a:endParaRPr lang="en-GB" sz="1800" dirty="0">
              <a:latin typeface="Arial" panose="020B0604020202020204" pitchFamily="34" charset="0"/>
              <a:cs typeface="Arial" panose="020B0604020202020204" pitchFamily="34" charset="0"/>
            </a:endParaRPr>
          </a:p>
          <a:p>
            <a:pPr marL="800100" lvl="1" indent="-342900" algn="just" eaLnBrk="1" fontAlgn="auto" hangingPunct="1">
              <a:spcAft>
                <a:spcPts val="0"/>
              </a:spcAft>
              <a:buFontTx/>
              <a:buChar char="-"/>
              <a:defRPr/>
            </a:pPr>
            <a:endParaRPr lang="en-GB" sz="2000" dirty="0">
              <a:latin typeface="Arial" panose="020B0604020202020204" pitchFamily="34" charset="0"/>
              <a:cs typeface="Arial" panose="020B0604020202020204" pitchFamily="34" charset="0"/>
            </a:endParaRPr>
          </a:p>
          <a:p>
            <a:pPr marL="342900" indent="-342900" algn="just" eaLnBrk="1" fontAlgn="auto" hangingPunct="1">
              <a:spcAft>
                <a:spcPts val="0"/>
              </a:spcAft>
              <a:buFontTx/>
              <a:buChar char="-"/>
              <a:defRPr/>
            </a:pPr>
            <a:endParaRPr lang="en-GB" dirty="0">
              <a:latin typeface="Arial" panose="020B0604020202020204" pitchFamily="34" charset="0"/>
              <a:cs typeface="Arial" panose="020B0604020202020204" pitchFamily="34" charset="0"/>
            </a:endParaRPr>
          </a:p>
          <a:p>
            <a:pPr marL="800100" lvl="1" indent="-342900" algn="just" eaLnBrk="1" fontAlgn="auto" hangingPunct="1">
              <a:spcAft>
                <a:spcPts val="0"/>
              </a:spcAft>
              <a:buFontTx/>
              <a:buChar char="-"/>
              <a:defRPr/>
            </a:pPr>
            <a:endParaRPr lang="en-GB" sz="2000"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4F5ACE8A-ABDE-4C3C-A3D5-581AB1DEE14B}"/>
              </a:ext>
            </a:extLst>
          </p:cNvPr>
          <p:cNvSpPr/>
          <p:nvPr/>
        </p:nvSpPr>
        <p:spPr bwMode="auto">
          <a:xfrm>
            <a:off x="0" y="5705475"/>
            <a:ext cx="9158288" cy="11525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43013" name="Picture 1">
            <a:extLst>
              <a:ext uri="{FF2B5EF4-FFF2-40B4-BE49-F238E27FC236}">
                <a16:creationId xmlns:a16="http://schemas.microsoft.com/office/drawing/2014/main" id="{62B305DD-4DF3-4E44-AEA8-76B790AA296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05263" y="5899150"/>
            <a:ext cx="1147762"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4" name="Picture 10">
            <a:extLst>
              <a:ext uri="{FF2B5EF4-FFF2-40B4-BE49-F238E27FC236}">
                <a16:creationId xmlns:a16="http://schemas.microsoft.com/office/drawing/2014/main" id="{A802A0F7-486D-4C92-B507-12753138ABF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73800" y="5721350"/>
            <a:ext cx="2852738" cy="112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5" name="Rectangle 5"/>
          <p:cNvSpPr>
            <a:spLocks noGrp="1" noChangeArrowheads="1"/>
          </p:cNvSpPr>
          <p:nvPr>
            <p:ph type="ctrTitle"/>
          </p:nvPr>
        </p:nvSpPr>
        <p:spPr>
          <a:xfrm>
            <a:off x="1835696" y="3140968"/>
            <a:ext cx="5688632" cy="790575"/>
          </a:xfrm>
        </p:spPr>
        <p:txBody>
          <a:bodyPr/>
          <a:lstStyle/>
          <a:p>
            <a:pPr algn="ctr"/>
            <a:r>
              <a:rPr lang="fr-FR" altLang="en-US" sz="2800" dirty="0"/>
              <a:t>Programme d'appui à la gouvernance des infrastructures régionales et nationales en Afrique centrale (</a:t>
            </a:r>
            <a:r>
              <a:rPr lang="fr-FR" altLang="en-US" sz="2800" dirty="0" smtClean="0"/>
              <a:t>PAGIRN)</a:t>
            </a:r>
            <a:r>
              <a:rPr lang="fr-BE" altLang="en-US" sz="2800" dirty="0" smtClean="0"/>
              <a:t> </a:t>
            </a:r>
            <a:endParaRPr lang="en-GB" altLang="en-US" sz="2800" dirty="0"/>
          </a:p>
        </p:txBody>
      </p:sp>
      <p:sp>
        <p:nvSpPr>
          <p:cNvPr id="81926" name="Rectangle 6"/>
          <p:cNvSpPr>
            <a:spLocks noGrp="1" noChangeArrowheads="1"/>
          </p:cNvSpPr>
          <p:nvPr>
            <p:ph type="subTitle" idx="1"/>
          </p:nvPr>
        </p:nvSpPr>
        <p:spPr>
          <a:xfrm>
            <a:off x="251520" y="5229200"/>
            <a:ext cx="8676456" cy="720080"/>
          </a:xfrm>
        </p:spPr>
        <p:txBody>
          <a:bodyPr/>
          <a:lstStyle/>
          <a:p>
            <a:pPr algn="r"/>
            <a:r>
              <a:rPr lang="fr-BE" altLang="en-US" sz="2400" dirty="0" smtClean="0"/>
              <a:t>CISA 2019  4 </a:t>
            </a:r>
            <a:r>
              <a:rPr lang="fr-BE" altLang="en-US" sz="2400" dirty="0" err="1" smtClean="0"/>
              <a:t>December</a:t>
            </a:r>
            <a:r>
              <a:rPr lang="fr-BE" altLang="en-US" sz="2400" dirty="0" smtClean="0"/>
              <a:t> 2019 </a:t>
            </a:r>
          </a:p>
          <a:p>
            <a:pPr algn="r"/>
            <a:endParaRPr lang="fr-BE" altLang="en-US" sz="2400" dirty="0"/>
          </a:p>
          <a:p>
            <a:pPr algn="r"/>
            <a:endParaRPr lang="en-GB" altLang="en-US" sz="800" dirty="0"/>
          </a:p>
        </p:txBody>
      </p:sp>
    </p:spTree>
    <p:extLst>
      <p:ext uri="{BB962C8B-B14F-4D97-AF65-F5344CB8AC3E}">
        <p14:creationId xmlns:p14="http://schemas.microsoft.com/office/powerpoint/2010/main" val="72406964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xfrm>
            <a:off x="107504" y="1396676"/>
            <a:ext cx="8229600" cy="432965"/>
          </a:xfrm>
        </p:spPr>
        <p:txBody>
          <a:bodyPr/>
          <a:lstStyle/>
          <a:p>
            <a:r>
              <a:rPr lang="en-US" altLang="en-US" sz="2400" dirty="0" smtClean="0">
                <a:latin typeface="Calibri" panose="020F0502020204030204" pitchFamily="34" charset="0"/>
              </a:rPr>
              <a:t>Overview  </a:t>
            </a:r>
            <a:endParaRPr lang="en-US" altLang="en-US" sz="2400" dirty="0">
              <a:latin typeface="Calibri" panose="020F0502020204030204" pitchFamily="34" charset="0"/>
            </a:endParaRPr>
          </a:p>
        </p:txBody>
      </p:sp>
      <p:sp>
        <p:nvSpPr>
          <p:cNvPr id="8" name="TextBox 7"/>
          <p:cNvSpPr txBox="1"/>
          <p:nvPr/>
        </p:nvSpPr>
        <p:spPr>
          <a:xfrm>
            <a:off x="1979712" y="832480"/>
            <a:ext cx="6696744" cy="707886"/>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fr-BE" sz="1600" b="0" i="0" u="none" strike="noStrike" kern="1200" cap="none" spc="0" normalizeH="0" baseline="0" noProof="0" dirty="0" smtClean="0">
              <a:ln>
                <a:noFill/>
              </a:ln>
              <a:solidFill>
                <a:srgbClr val="0F5494"/>
              </a:solidFill>
              <a:effectLst/>
              <a:uLnTx/>
              <a:uFillTx/>
              <a:latin typeface="Calibri" panose="020F0502020204030204" pitchFamily="34"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fr-BE" sz="1200" b="0" i="0" u="none" strike="noStrike" kern="1200" cap="none" spc="0" normalizeH="0" baseline="0" noProof="0" dirty="0">
              <a:ln>
                <a:noFill/>
              </a:ln>
              <a:solidFill>
                <a:srgbClr val="0F5494"/>
              </a:solidFill>
              <a:effectLst/>
              <a:uLnTx/>
              <a:uFillTx/>
              <a:latin typeface="Verdana" pitchFamily="34"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dirty="0">
              <a:ln>
                <a:noFill/>
              </a:ln>
              <a:solidFill>
                <a:srgbClr val="0F5494"/>
              </a:solidFill>
              <a:effectLst/>
              <a:uLnTx/>
              <a:uFillTx/>
              <a:latin typeface="Verdana" pitchFamily="34" charset="0"/>
              <a:ea typeface="+mn-ea"/>
              <a:cs typeface="+mn-cs"/>
            </a:endParaRPr>
          </a:p>
        </p:txBody>
      </p:sp>
      <p:sp>
        <p:nvSpPr>
          <p:cNvPr id="3" name="Rectangle 2"/>
          <p:cNvSpPr/>
          <p:nvPr/>
        </p:nvSpPr>
        <p:spPr>
          <a:xfrm>
            <a:off x="873932" y="1825522"/>
            <a:ext cx="7632848" cy="4832092"/>
          </a:xfrm>
          <a:prstGeom prst="rect">
            <a:avLst/>
          </a:prstGeom>
        </p:spPr>
        <p:txBody>
          <a:bodyPr wrap="square">
            <a:spAutoFit/>
          </a:bodyPr>
          <a:lstStyle/>
          <a:p>
            <a:pPr marL="0" marR="0" lvl="0" indent="0" algn="just" defTabSz="914400" rtl="0" eaLnBrk="1" fontAlgn="base" latinLnBrk="0" hangingPunct="1">
              <a:lnSpc>
                <a:spcPct val="100000"/>
              </a:lnSpc>
              <a:spcBef>
                <a:spcPct val="0"/>
              </a:spcBef>
              <a:spcAft>
                <a:spcPts val="1200"/>
              </a:spcAft>
              <a:buClrTx/>
              <a:buSzTx/>
              <a:buFontTx/>
              <a:buNone/>
              <a:tabLst/>
              <a:defRPr/>
            </a:pPr>
            <a:r>
              <a:rPr kumimoji="0" lang="en-GB" sz="2400" b="0" i="0" u="none" strike="noStrike" kern="1200" cap="none" spc="0" normalizeH="0" baseline="0" noProof="0" dirty="0">
                <a:ln>
                  <a:noFill/>
                </a:ln>
                <a:solidFill>
                  <a:srgbClr val="0F5494"/>
                </a:solidFill>
                <a:effectLst/>
                <a:uLnTx/>
                <a:uFillTx/>
                <a:latin typeface="Times New Roman" panose="02020603050405020304" pitchFamily="18" charset="0"/>
                <a:ea typeface="Times New Roman" panose="02020603050405020304" pitchFamily="18" charset="0"/>
                <a:cs typeface="+mn-cs"/>
              </a:rPr>
              <a:t>The </a:t>
            </a:r>
            <a:r>
              <a:rPr kumimoji="0" lang="en-GB" sz="2400" b="0" i="0" u="none" strike="noStrike" kern="1200" cap="none" spc="0" normalizeH="0" baseline="0" noProof="0" dirty="0" smtClean="0">
                <a:ln>
                  <a:noFill/>
                </a:ln>
                <a:solidFill>
                  <a:srgbClr val="0F5494"/>
                </a:solidFill>
                <a:effectLst/>
                <a:uLnTx/>
                <a:uFillTx/>
                <a:latin typeface="Times New Roman" panose="02020603050405020304" pitchFamily="18" charset="0"/>
                <a:ea typeface="Times New Roman" panose="02020603050405020304" pitchFamily="18" charset="0"/>
                <a:cs typeface="+mn-cs"/>
              </a:rPr>
              <a:t>20 M€ programme </a:t>
            </a:r>
            <a:r>
              <a:rPr kumimoji="0" lang="en-GB" sz="2400" b="0" i="0" u="none" strike="noStrike" kern="1200" cap="none" spc="0" normalizeH="0" baseline="0" noProof="0" dirty="0">
                <a:ln>
                  <a:noFill/>
                </a:ln>
                <a:solidFill>
                  <a:srgbClr val="0F5494"/>
                </a:solidFill>
                <a:effectLst/>
                <a:uLnTx/>
                <a:uFillTx/>
                <a:latin typeface="Times New Roman" panose="02020603050405020304" pitchFamily="18" charset="0"/>
                <a:ea typeface="Times New Roman" panose="02020603050405020304" pitchFamily="18" charset="0"/>
                <a:cs typeface="+mn-cs"/>
              </a:rPr>
              <a:t>is financed under the RIP for Central </a:t>
            </a:r>
            <a:r>
              <a:rPr kumimoji="0" lang="en-GB" sz="2400" b="0" i="0" u="none" strike="noStrike" kern="1200" cap="none" spc="0" normalizeH="0" baseline="0" noProof="0" dirty="0" smtClean="0">
                <a:ln>
                  <a:noFill/>
                </a:ln>
                <a:solidFill>
                  <a:srgbClr val="0F5494"/>
                </a:solidFill>
                <a:effectLst/>
                <a:uLnTx/>
                <a:uFillTx/>
                <a:latin typeface="Times New Roman" panose="02020603050405020304" pitchFamily="18" charset="0"/>
                <a:ea typeface="Times New Roman" panose="02020603050405020304" pitchFamily="18" charset="0"/>
                <a:cs typeface="+mn-cs"/>
              </a:rPr>
              <a:t>Africa. </a:t>
            </a:r>
            <a:endParaRPr kumimoji="0" lang="en-GB" sz="2400" b="0" i="0" u="none" strike="noStrike" kern="1200" cap="none" spc="0" normalizeH="0" baseline="0" noProof="0" dirty="0">
              <a:ln>
                <a:noFill/>
              </a:ln>
              <a:solidFill>
                <a:srgbClr val="0F5494"/>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914400" rtl="0" eaLnBrk="1" fontAlgn="base" latinLnBrk="0" hangingPunct="1">
              <a:lnSpc>
                <a:spcPct val="100000"/>
              </a:lnSpc>
              <a:spcBef>
                <a:spcPct val="0"/>
              </a:spcBef>
              <a:spcAft>
                <a:spcPts val="1200"/>
              </a:spcAft>
              <a:buClrTx/>
              <a:buSzTx/>
              <a:buFontTx/>
              <a:buNone/>
              <a:tabLst/>
              <a:defRPr/>
            </a:pPr>
            <a:r>
              <a:rPr kumimoji="0" lang="en-GB" sz="2400" b="0" i="0" u="none" strike="noStrike" kern="1200" cap="none" spc="0" normalizeH="0" baseline="0" noProof="0" dirty="0">
                <a:ln>
                  <a:noFill/>
                </a:ln>
                <a:solidFill>
                  <a:srgbClr val="0F5494"/>
                </a:solidFill>
                <a:effectLst/>
                <a:uLnTx/>
                <a:uFillTx/>
                <a:latin typeface="Times New Roman" panose="02020603050405020304" pitchFamily="18" charset="0"/>
                <a:ea typeface="Times New Roman" panose="02020603050405020304" pitchFamily="18" charset="0"/>
                <a:cs typeface="+mn-cs"/>
              </a:rPr>
              <a:t>The objective of the action is to support the governance of regional and national infrastructures mainly by reinforcing the management and planning capacities of the entities supported, as well as the implementation of sector-specific activities in this area.</a:t>
            </a:r>
          </a:p>
          <a:p>
            <a:pPr marL="0" marR="0" lvl="0" indent="0" algn="just" defTabSz="914400" rtl="0" eaLnBrk="1" fontAlgn="base" latinLnBrk="0" hangingPunct="1">
              <a:lnSpc>
                <a:spcPct val="100000"/>
              </a:lnSpc>
              <a:spcBef>
                <a:spcPct val="0"/>
              </a:spcBef>
              <a:spcAft>
                <a:spcPts val="1200"/>
              </a:spcAft>
              <a:buClrTx/>
              <a:buSzTx/>
              <a:buFontTx/>
              <a:buNone/>
              <a:tabLst/>
              <a:defRPr/>
            </a:pPr>
            <a:r>
              <a:rPr kumimoji="0" lang="en-GB" sz="2400" b="0" i="0" u="none" strike="noStrike" kern="1200" cap="none" spc="0" normalizeH="0" baseline="0" noProof="0" dirty="0">
                <a:ln>
                  <a:noFill/>
                </a:ln>
                <a:solidFill>
                  <a:srgbClr val="0F5494"/>
                </a:solidFill>
                <a:effectLst/>
                <a:uLnTx/>
                <a:uFillTx/>
                <a:latin typeface="Times New Roman" panose="02020603050405020304" pitchFamily="18" charset="0"/>
                <a:ea typeface="Times New Roman" panose="02020603050405020304" pitchFamily="18" charset="0"/>
                <a:cs typeface="+mn-cs"/>
              </a:rPr>
              <a:t>Four concrete objectives will be achieved: enhanced governance of (1) transport infrastructure; (2) energy infrastructure; (3) information and communication technology infrastructure and (4) enhanced coordination and ownership of regional blending infrastructure projects.</a:t>
            </a:r>
          </a:p>
        </p:txBody>
      </p:sp>
    </p:spTree>
    <p:extLst>
      <p:ext uri="{BB962C8B-B14F-4D97-AF65-F5344CB8AC3E}">
        <p14:creationId xmlns:p14="http://schemas.microsoft.com/office/powerpoint/2010/main" val="295152394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395536" y="1628800"/>
            <a:ext cx="8229600" cy="72925"/>
          </a:xfrm>
        </p:spPr>
        <p:txBody>
          <a:bodyPr/>
          <a:lstStyle/>
          <a:p>
            <a:r>
              <a:rPr lang="en-US" altLang="en-US" sz="2400" dirty="0" err="1" smtClean="0">
                <a:latin typeface="Calibri" panose="020F0502020204030204" pitchFamily="34" charset="0"/>
              </a:rPr>
              <a:t>Programme</a:t>
            </a:r>
            <a:r>
              <a:rPr lang="en-US" altLang="en-US" sz="2400" dirty="0" smtClean="0">
                <a:latin typeface="Calibri" panose="020F0502020204030204" pitchFamily="34" charset="0"/>
              </a:rPr>
              <a:t> </a:t>
            </a:r>
            <a:r>
              <a:rPr lang="en-US" altLang="en-US" sz="2400" dirty="0" err="1" smtClean="0">
                <a:latin typeface="Calibri" panose="020F0502020204030204" pitchFamily="34" charset="0"/>
              </a:rPr>
              <a:t>d'appui</a:t>
            </a:r>
            <a:r>
              <a:rPr lang="en-US" altLang="en-US" sz="2400" dirty="0" smtClean="0">
                <a:latin typeface="Calibri" panose="020F0502020204030204" pitchFamily="34" charset="0"/>
              </a:rPr>
              <a:t> à la </a:t>
            </a:r>
            <a:r>
              <a:rPr lang="en-US" altLang="en-US" sz="2400" dirty="0" err="1" smtClean="0">
                <a:latin typeface="Calibri" panose="020F0502020204030204" pitchFamily="34" charset="0"/>
              </a:rPr>
              <a:t>gouvernance</a:t>
            </a:r>
            <a:r>
              <a:rPr lang="en-US" altLang="en-US" sz="2400" dirty="0" smtClean="0">
                <a:latin typeface="Calibri" panose="020F0502020204030204" pitchFamily="34" charset="0"/>
              </a:rPr>
              <a:t> des infrastructures </a:t>
            </a:r>
            <a:r>
              <a:rPr lang="en-US" altLang="en-US" sz="2400" dirty="0" err="1" smtClean="0">
                <a:latin typeface="Calibri" panose="020F0502020204030204" pitchFamily="34" charset="0"/>
              </a:rPr>
              <a:t>régionales</a:t>
            </a:r>
            <a:r>
              <a:rPr lang="en-US" altLang="en-US" sz="2400" dirty="0" smtClean="0">
                <a:latin typeface="Calibri" panose="020F0502020204030204" pitchFamily="34" charset="0"/>
              </a:rPr>
              <a:t> </a:t>
            </a:r>
            <a:r>
              <a:rPr lang="en-US" altLang="en-US" sz="2400" dirty="0" err="1" smtClean="0">
                <a:latin typeface="Calibri" panose="020F0502020204030204" pitchFamily="34" charset="0"/>
              </a:rPr>
              <a:t>en</a:t>
            </a:r>
            <a:r>
              <a:rPr lang="en-US" altLang="en-US" sz="2400" dirty="0" smtClean="0">
                <a:latin typeface="Calibri" panose="020F0502020204030204" pitchFamily="34" charset="0"/>
              </a:rPr>
              <a:t> </a:t>
            </a:r>
            <a:r>
              <a:rPr lang="en-US" altLang="en-US" sz="2400" dirty="0" err="1" smtClean="0">
                <a:latin typeface="Calibri" panose="020F0502020204030204" pitchFamily="34" charset="0"/>
              </a:rPr>
              <a:t>nationales</a:t>
            </a:r>
            <a:r>
              <a:rPr lang="en-US" altLang="en-US" sz="2400" dirty="0" smtClean="0">
                <a:latin typeface="Calibri" panose="020F0502020204030204" pitchFamily="34" charset="0"/>
              </a:rPr>
              <a:t> </a:t>
            </a:r>
            <a:r>
              <a:rPr lang="en-US" altLang="en-US" sz="2400" dirty="0" err="1" smtClean="0">
                <a:latin typeface="Calibri" panose="020F0502020204030204" pitchFamily="34" charset="0"/>
              </a:rPr>
              <a:t>en</a:t>
            </a:r>
            <a:r>
              <a:rPr lang="en-US" altLang="en-US" sz="2400" dirty="0" smtClean="0">
                <a:latin typeface="Calibri" panose="020F0502020204030204" pitchFamily="34" charset="0"/>
              </a:rPr>
              <a:t> </a:t>
            </a:r>
            <a:r>
              <a:rPr lang="en-US" altLang="en-US" sz="2400" dirty="0" err="1" smtClean="0">
                <a:latin typeface="Calibri" panose="020F0502020204030204" pitchFamily="34" charset="0"/>
              </a:rPr>
              <a:t>Afrique</a:t>
            </a:r>
            <a:r>
              <a:rPr lang="en-US" altLang="en-US" sz="2400" dirty="0" smtClean="0">
                <a:latin typeface="Calibri" panose="020F0502020204030204" pitchFamily="34" charset="0"/>
              </a:rPr>
              <a:t> Centrale - PAGIRN</a:t>
            </a:r>
            <a:endParaRPr lang="en-US" altLang="en-US" sz="2400" dirty="0">
              <a:latin typeface="Calibri" panose="020F0502020204030204" pitchFamily="34" charset="0"/>
            </a:endParaRPr>
          </a:p>
        </p:txBody>
      </p:sp>
      <p:graphicFrame>
        <p:nvGraphicFramePr>
          <p:cNvPr id="2" name="Table 1"/>
          <p:cNvGraphicFramePr>
            <a:graphicFrameLocks noGrp="1"/>
          </p:cNvGraphicFramePr>
          <p:nvPr>
            <p:extLst/>
          </p:nvPr>
        </p:nvGraphicFramePr>
        <p:xfrm>
          <a:off x="827584" y="2050595"/>
          <a:ext cx="7316075" cy="4635156"/>
        </p:xfrm>
        <a:graphic>
          <a:graphicData uri="http://schemas.openxmlformats.org/drawingml/2006/table">
            <a:tbl>
              <a:tblPr firstRow="1" firstCol="1" bandRow="1">
                <a:tableStyleId>{5C22544A-7EE6-4342-B048-85BDC9FD1C3A}</a:tableStyleId>
              </a:tblPr>
              <a:tblGrid>
                <a:gridCol w="1652917">
                  <a:extLst>
                    <a:ext uri="{9D8B030D-6E8A-4147-A177-3AD203B41FA5}">
                      <a16:colId xmlns:a16="http://schemas.microsoft.com/office/drawing/2014/main" val="20000"/>
                    </a:ext>
                  </a:extLst>
                </a:gridCol>
                <a:gridCol w="1199585">
                  <a:extLst>
                    <a:ext uri="{9D8B030D-6E8A-4147-A177-3AD203B41FA5}">
                      <a16:colId xmlns:a16="http://schemas.microsoft.com/office/drawing/2014/main" val="20001"/>
                    </a:ext>
                  </a:extLst>
                </a:gridCol>
                <a:gridCol w="3115202">
                  <a:extLst>
                    <a:ext uri="{9D8B030D-6E8A-4147-A177-3AD203B41FA5}">
                      <a16:colId xmlns:a16="http://schemas.microsoft.com/office/drawing/2014/main" val="20002"/>
                    </a:ext>
                  </a:extLst>
                </a:gridCol>
                <a:gridCol w="1348371">
                  <a:extLst>
                    <a:ext uri="{9D8B030D-6E8A-4147-A177-3AD203B41FA5}">
                      <a16:colId xmlns:a16="http://schemas.microsoft.com/office/drawing/2014/main" val="20003"/>
                    </a:ext>
                  </a:extLst>
                </a:gridCol>
              </a:tblGrid>
              <a:tr h="328455">
                <a:tc>
                  <a:txBody>
                    <a:bodyPr/>
                    <a:lstStyle/>
                    <a:p>
                      <a:pPr marL="0" marR="0">
                        <a:lnSpc>
                          <a:spcPct val="115000"/>
                        </a:lnSpc>
                        <a:spcBef>
                          <a:spcPts val="0"/>
                        </a:spcBef>
                        <a:spcAft>
                          <a:spcPts val="0"/>
                        </a:spcAft>
                      </a:pPr>
                      <a:r>
                        <a:rPr lang="en-GB" sz="1000" dirty="0">
                          <a:solidFill>
                            <a:schemeClr val="accent4">
                              <a:lumMod val="85000"/>
                              <a:lumOff val="15000"/>
                            </a:schemeClr>
                          </a:solidFill>
                          <a:effectLst/>
                        </a:rPr>
                        <a:t>PAGIRN</a:t>
                      </a:r>
                      <a:endParaRPr lang="en-GB" sz="1000" dirty="0">
                        <a:solidFill>
                          <a:schemeClr val="accent4">
                            <a:lumMod val="85000"/>
                            <a:lumOff val="15000"/>
                          </a:schemeClr>
                        </a:solidFill>
                        <a:effectLst/>
                        <a:latin typeface="Calibri"/>
                        <a:ea typeface="Calibri"/>
                        <a:cs typeface="Times New Roman"/>
                      </a:endParaRPr>
                    </a:p>
                  </a:txBody>
                  <a:tcPr marL="62769" marR="62769" marT="0" marB="0"/>
                </a:tc>
                <a:tc>
                  <a:txBody>
                    <a:bodyPr/>
                    <a:lstStyle/>
                    <a:p>
                      <a:pPr marL="0" marR="0">
                        <a:lnSpc>
                          <a:spcPct val="115000"/>
                        </a:lnSpc>
                        <a:spcBef>
                          <a:spcPts val="0"/>
                        </a:spcBef>
                        <a:spcAft>
                          <a:spcPts val="0"/>
                        </a:spcAft>
                      </a:pPr>
                      <a:r>
                        <a:rPr lang="en-GB" sz="1000">
                          <a:solidFill>
                            <a:schemeClr val="accent4">
                              <a:lumMod val="85000"/>
                              <a:lumOff val="15000"/>
                            </a:schemeClr>
                          </a:solidFill>
                          <a:effectLst/>
                        </a:rPr>
                        <a:t>Financing Agreements</a:t>
                      </a:r>
                      <a:endParaRPr lang="en-GB" sz="1000">
                        <a:solidFill>
                          <a:schemeClr val="accent4">
                            <a:lumMod val="85000"/>
                            <a:lumOff val="15000"/>
                          </a:schemeClr>
                        </a:solidFill>
                        <a:effectLst/>
                        <a:latin typeface="Calibri"/>
                        <a:ea typeface="Calibri"/>
                        <a:cs typeface="Times New Roman"/>
                      </a:endParaRPr>
                    </a:p>
                  </a:txBody>
                  <a:tcPr marL="62769" marR="62769" marT="0" marB="0"/>
                </a:tc>
                <a:tc>
                  <a:txBody>
                    <a:bodyPr/>
                    <a:lstStyle/>
                    <a:p>
                      <a:pPr marL="0" marR="0">
                        <a:lnSpc>
                          <a:spcPct val="115000"/>
                        </a:lnSpc>
                        <a:spcBef>
                          <a:spcPts val="0"/>
                        </a:spcBef>
                        <a:spcAft>
                          <a:spcPts val="0"/>
                        </a:spcAft>
                      </a:pPr>
                      <a:r>
                        <a:rPr lang="en-GB" sz="1000" dirty="0">
                          <a:solidFill>
                            <a:schemeClr val="accent4">
                              <a:lumMod val="85000"/>
                              <a:lumOff val="15000"/>
                            </a:schemeClr>
                          </a:solidFill>
                          <a:effectLst/>
                        </a:rPr>
                        <a:t>Actions</a:t>
                      </a:r>
                      <a:endParaRPr lang="en-GB" sz="1000" dirty="0">
                        <a:solidFill>
                          <a:schemeClr val="accent4">
                            <a:lumMod val="85000"/>
                            <a:lumOff val="15000"/>
                          </a:schemeClr>
                        </a:solidFill>
                        <a:effectLst/>
                        <a:latin typeface="Calibri"/>
                        <a:ea typeface="Calibri"/>
                        <a:cs typeface="Times New Roman"/>
                      </a:endParaRPr>
                    </a:p>
                  </a:txBody>
                  <a:tcPr marL="62769" marR="62769" marT="0" marB="0"/>
                </a:tc>
                <a:tc>
                  <a:txBody>
                    <a:bodyPr/>
                    <a:lstStyle/>
                    <a:p>
                      <a:pPr marL="0" marR="0">
                        <a:lnSpc>
                          <a:spcPct val="115000"/>
                        </a:lnSpc>
                        <a:spcBef>
                          <a:spcPts val="0"/>
                        </a:spcBef>
                        <a:spcAft>
                          <a:spcPts val="0"/>
                        </a:spcAft>
                      </a:pPr>
                      <a:r>
                        <a:rPr lang="en-GB" sz="1000">
                          <a:effectLst/>
                        </a:rPr>
                        <a:t> </a:t>
                      </a:r>
                      <a:endParaRPr lang="en-GB" sz="1000">
                        <a:effectLst/>
                        <a:latin typeface="Calibri"/>
                        <a:ea typeface="Calibri"/>
                        <a:cs typeface="Times New Roman"/>
                      </a:endParaRPr>
                    </a:p>
                  </a:txBody>
                  <a:tcPr marL="62769" marR="62769" marT="0" marB="0"/>
                </a:tc>
                <a:extLst>
                  <a:ext uri="{0D108BD9-81ED-4DB2-BD59-A6C34878D82A}">
                    <a16:rowId xmlns:a16="http://schemas.microsoft.com/office/drawing/2014/main" val="10000"/>
                  </a:ext>
                </a:extLst>
              </a:tr>
              <a:tr h="196921">
                <a:tc>
                  <a:txBody>
                    <a:bodyPr/>
                    <a:lstStyle/>
                    <a:p>
                      <a:pPr marL="0" marR="0">
                        <a:lnSpc>
                          <a:spcPct val="115000"/>
                        </a:lnSpc>
                        <a:spcBef>
                          <a:spcPts val="0"/>
                        </a:spcBef>
                        <a:spcAft>
                          <a:spcPts val="0"/>
                        </a:spcAft>
                      </a:pPr>
                      <a:r>
                        <a:rPr lang="en-GB" sz="1000">
                          <a:solidFill>
                            <a:schemeClr val="accent4">
                              <a:lumMod val="85000"/>
                              <a:lumOff val="15000"/>
                            </a:schemeClr>
                          </a:solidFill>
                          <a:effectLst/>
                        </a:rPr>
                        <a:t>Delegation Bangui</a:t>
                      </a:r>
                      <a:endParaRPr lang="en-GB" sz="1000">
                        <a:solidFill>
                          <a:schemeClr val="accent4">
                            <a:lumMod val="85000"/>
                            <a:lumOff val="15000"/>
                          </a:schemeClr>
                        </a:solidFill>
                        <a:effectLst/>
                        <a:latin typeface="Calibri"/>
                        <a:ea typeface="Calibri"/>
                        <a:cs typeface="Times New Roman"/>
                      </a:endParaRPr>
                    </a:p>
                  </a:txBody>
                  <a:tcPr marL="62769" marR="62769" marT="0" marB="0"/>
                </a:tc>
                <a:tc>
                  <a:txBody>
                    <a:bodyPr/>
                    <a:lstStyle/>
                    <a:p>
                      <a:pPr marL="0" marR="0">
                        <a:lnSpc>
                          <a:spcPct val="115000"/>
                        </a:lnSpc>
                        <a:spcBef>
                          <a:spcPts val="0"/>
                        </a:spcBef>
                        <a:spcAft>
                          <a:spcPts val="0"/>
                        </a:spcAft>
                      </a:pPr>
                      <a:r>
                        <a:rPr lang="en-GB" sz="1000">
                          <a:effectLst/>
                        </a:rPr>
                        <a:t>2016 / 039-167</a:t>
                      </a:r>
                      <a:endParaRPr lang="en-GB" sz="1000">
                        <a:effectLst/>
                        <a:latin typeface="Calibri"/>
                        <a:ea typeface="Calibri"/>
                        <a:cs typeface="Times New Roman"/>
                      </a:endParaRPr>
                    </a:p>
                  </a:txBody>
                  <a:tcPr marL="62769" marR="62769" marT="0" marB="0"/>
                </a:tc>
                <a:tc>
                  <a:txBody>
                    <a:bodyPr/>
                    <a:lstStyle/>
                    <a:p>
                      <a:pPr marL="0" marR="0">
                        <a:lnSpc>
                          <a:spcPct val="115000"/>
                        </a:lnSpc>
                        <a:spcBef>
                          <a:spcPts val="0"/>
                        </a:spcBef>
                        <a:spcAft>
                          <a:spcPts val="0"/>
                        </a:spcAft>
                      </a:pPr>
                      <a:r>
                        <a:rPr lang="fr-BE" sz="1000" dirty="0" err="1">
                          <a:effectLst/>
                        </a:rPr>
                        <a:t>Contract</a:t>
                      </a:r>
                      <a:r>
                        <a:rPr lang="fr-BE" sz="1000" dirty="0">
                          <a:effectLst/>
                        </a:rPr>
                        <a:t> </a:t>
                      </a:r>
                      <a:r>
                        <a:rPr lang="fr-BE" sz="1000" dirty="0" err="1">
                          <a:effectLst/>
                        </a:rPr>
                        <a:t>with</a:t>
                      </a:r>
                      <a:r>
                        <a:rPr lang="fr-BE" sz="1000" dirty="0">
                          <a:effectLst/>
                        </a:rPr>
                        <a:t> CEMAC </a:t>
                      </a:r>
                      <a:r>
                        <a:rPr lang="fr-BE" sz="1000" dirty="0">
                          <a:effectLst/>
                          <a:highlight>
                            <a:srgbClr val="FFFF00"/>
                          </a:highlight>
                        </a:rPr>
                        <a:t>(R11)</a:t>
                      </a:r>
                      <a:endParaRPr lang="en-GB" sz="1000" dirty="0">
                        <a:effectLst/>
                        <a:latin typeface="Calibri"/>
                        <a:ea typeface="Calibri"/>
                        <a:cs typeface="Times New Roman"/>
                      </a:endParaRPr>
                    </a:p>
                  </a:txBody>
                  <a:tcPr marL="62769" marR="62769" marT="0" marB="0"/>
                </a:tc>
                <a:tc>
                  <a:txBody>
                    <a:bodyPr/>
                    <a:lstStyle/>
                    <a:p>
                      <a:pPr marL="0" marR="0" algn="r">
                        <a:lnSpc>
                          <a:spcPct val="115000"/>
                        </a:lnSpc>
                        <a:spcBef>
                          <a:spcPts val="0"/>
                        </a:spcBef>
                        <a:spcAft>
                          <a:spcPts val="0"/>
                        </a:spcAft>
                      </a:pPr>
                      <a:r>
                        <a:rPr lang="fr-BE" sz="1000">
                          <a:effectLst/>
                        </a:rPr>
                        <a:t>2.000.000</a:t>
                      </a:r>
                      <a:endParaRPr lang="en-GB" sz="1000">
                        <a:effectLst/>
                        <a:latin typeface="Calibri"/>
                        <a:ea typeface="Calibri"/>
                        <a:cs typeface="Times New Roman"/>
                      </a:endParaRPr>
                    </a:p>
                  </a:txBody>
                  <a:tcPr marL="62769" marR="62769" marT="0" marB="0"/>
                </a:tc>
                <a:extLst>
                  <a:ext uri="{0D108BD9-81ED-4DB2-BD59-A6C34878D82A}">
                    <a16:rowId xmlns:a16="http://schemas.microsoft.com/office/drawing/2014/main" val="10001"/>
                  </a:ext>
                </a:extLst>
              </a:tr>
              <a:tr h="196921">
                <a:tc>
                  <a:txBody>
                    <a:bodyPr/>
                    <a:lstStyle/>
                    <a:p>
                      <a:pPr marL="0" marR="0">
                        <a:lnSpc>
                          <a:spcPct val="115000"/>
                        </a:lnSpc>
                        <a:spcBef>
                          <a:spcPts val="0"/>
                        </a:spcBef>
                        <a:spcAft>
                          <a:spcPts val="0"/>
                        </a:spcAft>
                      </a:pPr>
                      <a:r>
                        <a:rPr lang="fr-BE" sz="1000">
                          <a:solidFill>
                            <a:schemeClr val="accent4">
                              <a:lumMod val="85000"/>
                              <a:lumOff val="15000"/>
                            </a:schemeClr>
                          </a:solidFill>
                          <a:effectLst/>
                        </a:rPr>
                        <a:t>Delegation Kigali</a:t>
                      </a:r>
                      <a:endParaRPr lang="en-GB" sz="1000">
                        <a:solidFill>
                          <a:schemeClr val="accent4">
                            <a:lumMod val="85000"/>
                            <a:lumOff val="15000"/>
                          </a:schemeClr>
                        </a:solidFill>
                        <a:effectLst/>
                        <a:latin typeface="Calibri"/>
                        <a:ea typeface="Calibri"/>
                        <a:cs typeface="Times New Roman"/>
                      </a:endParaRPr>
                    </a:p>
                  </a:txBody>
                  <a:tcPr marL="62769" marR="62769" marT="0" marB="0"/>
                </a:tc>
                <a:tc>
                  <a:txBody>
                    <a:bodyPr/>
                    <a:lstStyle/>
                    <a:p>
                      <a:pPr marL="0" marR="0">
                        <a:lnSpc>
                          <a:spcPct val="115000"/>
                        </a:lnSpc>
                        <a:spcBef>
                          <a:spcPts val="0"/>
                        </a:spcBef>
                        <a:spcAft>
                          <a:spcPts val="0"/>
                        </a:spcAft>
                      </a:pPr>
                      <a:r>
                        <a:rPr lang="fr-BE" sz="1000">
                          <a:effectLst/>
                        </a:rPr>
                        <a:t>2017 /  040-735</a:t>
                      </a:r>
                      <a:endParaRPr lang="en-GB" sz="1000">
                        <a:effectLst/>
                        <a:latin typeface="Calibri"/>
                        <a:ea typeface="Calibri"/>
                        <a:cs typeface="Times New Roman"/>
                      </a:endParaRPr>
                    </a:p>
                  </a:txBody>
                  <a:tcPr marL="62769" marR="62769" marT="0" marB="0"/>
                </a:tc>
                <a:tc>
                  <a:txBody>
                    <a:bodyPr/>
                    <a:lstStyle/>
                    <a:p>
                      <a:pPr marL="0" marR="0">
                        <a:lnSpc>
                          <a:spcPct val="115000"/>
                        </a:lnSpc>
                        <a:spcBef>
                          <a:spcPts val="0"/>
                        </a:spcBef>
                        <a:spcAft>
                          <a:spcPts val="0"/>
                        </a:spcAft>
                      </a:pPr>
                      <a:r>
                        <a:rPr lang="fr-BE" sz="1000">
                          <a:effectLst/>
                        </a:rPr>
                        <a:t>Contract with GIZ </a:t>
                      </a:r>
                      <a:r>
                        <a:rPr lang="fr-BE" sz="1000">
                          <a:effectLst/>
                          <a:highlight>
                            <a:srgbClr val="FFFF00"/>
                          </a:highlight>
                        </a:rPr>
                        <a:t>(R6)</a:t>
                      </a:r>
                      <a:endParaRPr lang="en-GB" sz="1000">
                        <a:effectLst/>
                        <a:latin typeface="Calibri"/>
                        <a:ea typeface="Calibri"/>
                        <a:cs typeface="Times New Roman"/>
                      </a:endParaRPr>
                    </a:p>
                  </a:txBody>
                  <a:tcPr marL="62769" marR="62769" marT="0" marB="0"/>
                </a:tc>
                <a:tc>
                  <a:txBody>
                    <a:bodyPr/>
                    <a:lstStyle/>
                    <a:p>
                      <a:pPr marL="0" marR="0" algn="r">
                        <a:lnSpc>
                          <a:spcPct val="115000"/>
                        </a:lnSpc>
                        <a:spcBef>
                          <a:spcPts val="0"/>
                        </a:spcBef>
                        <a:spcAft>
                          <a:spcPts val="0"/>
                        </a:spcAft>
                      </a:pPr>
                      <a:r>
                        <a:rPr lang="fr-BE" sz="1000">
                          <a:effectLst/>
                        </a:rPr>
                        <a:t>2.000.000</a:t>
                      </a:r>
                      <a:endParaRPr lang="en-GB" sz="1000">
                        <a:effectLst/>
                        <a:latin typeface="Calibri"/>
                        <a:ea typeface="Calibri"/>
                        <a:cs typeface="Times New Roman"/>
                      </a:endParaRPr>
                    </a:p>
                  </a:txBody>
                  <a:tcPr marL="62769" marR="62769" marT="0" marB="0"/>
                </a:tc>
                <a:extLst>
                  <a:ext uri="{0D108BD9-81ED-4DB2-BD59-A6C34878D82A}">
                    <a16:rowId xmlns:a16="http://schemas.microsoft.com/office/drawing/2014/main" val="10002"/>
                  </a:ext>
                </a:extLst>
              </a:tr>
              <a:tr h="1551555">
                <a:tc>
                  <a:txBody>
                    <a:bodyPr/>
                    <a:lstStyle/>
                    <a:p>
                      <a:pPr marL="0" marR="0">
                        <a:lnSpc>
                          <a:spcPct val="115000"/>
                        </a:lnSpc>
                        <a:spcBef>
                          <a:spcPts val="0"/>
                        </a:spcBef>
                        <a:spcAft>
                          <a:spcPts val="0"/>
                        </a:spcAft>
                      </a:pPr>
                      <a:r>
                        <a:rPr lang="fr-BE" sz="1000" dirty="0" err="1">
                          <a:solidFill>
                            <a:schemeClr val="accent4">
                              <a:lumMod val="85000"/>
                              <a:lumOff val="15000"/>
                            </a:schemeClr>
                          </a:solidFill>
                          <a:effectLst/>
                        </a:rPr>
                        <a:t>Delegation</a:t>
                      </a:r>
                      <a:r>
                        <a:rPr lang="fr-BE" sz="1000" dirty="0">
                          <a:solidFill>
                            <a:schemeClr val="accent4">
                              <a:lumMod val="85000"/>
                              <a:lumOff val="15000"/>
                            </a:schemeClr>
                          </a:solidFill>
                          <a:effectLst/>
                        </a:rPr>
                        <a:t> </a:t>
                      </a:r>
                      <a:r>
                        <a:rPr lang="fr-BE" sz="1000" dirty="0" err="1">
                          <a:solidFill>
                            <a:schemeClr val="accent4">
                              <a:lumMod val="85000"/>
                              <a:lumOff val="15000"/>
                            </a:schemeClr>
                          </a:solidFill>
                          <a:effectLst/>
                        </a:rPr>
                        <a:t>Cameroon</a:t>
                      </a:r>
                      <a:endParaRPr lang="en-GB" sz="1000" dirty="0">
                        <a:solidFill>
                          <a:schemeClr val="accent4">
                            <a:lumMod val="85000"/>
                            <a:lumOff val="15000"/>
                          </a:schemeClr>
                        </a:solidFill>
                        <a:effectLst/>
                        <a:latin typeface="Calibri"/>
                        <a:ea typeface="Calibri"/>
                        <a:cs typeface="Times New Roman"/>
                      </a:endParaRPr>
                    </a:p>
                  </a:txBody>
                  <a:tcPr marL="62769" marR="62769" marT="0" marB="0"/>
                </a:tc>
                <a:tc>
                  <a:txBody>
                    <a:bodyPr/>
                    <a:lstStyle/>
                    <a:p>
                      <a:pPr marL="0" marR="0">
                        <a:lnSpc>
                          <a:spcPct val="115000"/>
                        </a:lnSpc>
                        <a:spcBef>
                          <a:spcPts val="0"/>
                        </a:spcBef>
                        <a:spcAft>
                          <a:spcPts val="0"/>
                        </a:spcAft>
                      </a:pPr>
                      <a:r>
                        <a:rPr lang="fr-BE" sz="1000">
                          <a:effectLst/>
                        </a:rPr>
                        <a:t>2017 / 040-731</a:t>
                      </a:r>
                      <a:endParaRPr lang="en-GB" sz="1000">
                        <a:effectLst/>
                        <a:latin typeface="Calibri"/>
                        <a:ea typeface="Calibri"/>
                        <a:cs typeface="Times New Roman"/>
                      </a:endParaRPr>
                    </a:p>
                  </a:txBody>
                  <a:tcPr marL="62769" marR="62769" marT="0" marB="0"/>
                </a:tc>
                <a:tc>
                  <a:txBody>
                    <a:bodyPr/>
                    <a:lstStyle/>
                    <a:p>
                      <a:pPr marL="0" marR="0">
                        <a:lnSpc>
                          <a:spcPct val="115000"/>
                        </a:lnSpc>
                        <a:spcBef>
                          <a:spcPts val="0"/>
                        </a:spcBef>
                        <a:spcAft>
                          <a:spcPts val="0"/>
                        </a:spcAft>
                      </a:pPr>
                      <a:r>
                        <a:rPr lang="fr-BE" sz="1000">
                          <a:effectLst/>
                        </a:rPr>
                        <a:t>Gestion pérenne des corridors et harmonisation des dispositifs de contrôle des charges </a:t>
                      </a:r>
                      <a:r>
                        <a:rPr lang="fr-BE" sz="1000">
                          <a:effectLst/>
                          <a:highlight>
                            <a:srgbClr val="FFFF00"/>
                          </a:highlight>
                        </a:rPr>
                        <a:t>(R1)</a:t>
                      </a:r>
                      <a:r>
                        <a:rPr lang="fr-BE" sz="1000">
                          <a:effectLst/>
                        </a:rPr>
                        <a:t> (1.8 mio) </a:t>
                      </a:r>
                      <a:endParaRPr lang="en-GB" sz="1000">
                        <a:effectLst/>
                      </a:endParaRPr>
                    </a:p>
                    <a:p>
                      <a:pPr marL="0" marR="0">
                        <a:lnSpc>
                          <a:spcPct val="115000"/>
                        </a:lnSpc>
                        <a:spcBef>
                          <a:spcPts val="0"/>
                        </a:spcBef>
                        <a:spcAft>
                          <a:spcPts val="0"/>
                        </a:spcAft>
                      </a:pPr>
                      <a:r>
                        <a:rPr lang="fr-BE" sz="1000">
                          <a:effectLst/>
                        </a:rPr>
                        <a:t>Mise en place d’un Observatoire des pratiques anormales (OPA) sur les corridors </a:t>
                      </a:r>
                      <a:r>
                        <a:rPr lang="fr-BE" sz="1000">
                          <a:effectLst/>
                          <a:highlight>
                            <a:srgbClr val="FFFF00"/>
                          </a:highlight>
                        </a:rPr>
                        <a:t>(R2)</a:t>
                      </a:r>
                      <a:r>
                        <a:rPr lang="fr-BE" sz="1000">
                          <a:effectLst/>
                        </a:rPr>
                        <a:t> (1.5 mio) </a:t>
                      </a:r>
                      <a:endParaRPr lang="en-GB" sz="1000">
                        <a:effectLst/>
                      </a:endParaRPr>
                    </a:p>
                    <a:p>
                      <a:pPr marL="0" marR="0">
                        <a:lnSpc>
                          <a:spcPct val="115000"/>
                        </a:lnSpc>
                        <a:spcBef>
                          <a:spcPts val="0"/>
                        </a:spcBef>
                        <a:spcAft>
                          <a:spcPts val="0"/>
                        </a:spcAft>
                      </a:pPr>
                      <a:r>
                        <a:rPr lang="fr-BE" sz="1000">
                          <a:effectLst/>
                        </a:rPr>
                        <a:t>Sécurité routière </a:t>
                      </a:r>
                      <a:r>
                        <a:rPr lang="fr-BE" sz="1000">
                          <a:effectLst/>
                          <a:highlight>
                            <a:srgbClr val="FFFF00"/>
                          </a:highlight>
                        </a:rPr>
                        <a:t>(R4)</a:t>
                      </a:r>
                      <a:r>
                        <a:rPr lang="fr-BE" sz="1000">
                          <a:effectLst/>
                        </a:rPr>
                        <a:t> (0.5 mio) </a:t>
                      </a:r>
                      <a:endParaRPr lang="en-GB" sz="1000">
                        <a:effectLst/>
                      </a:endParaRPr>
                    </a:p>
                    <a:p>
                      <a:pPr marL="0" marR="0">
                        <a:lnSpc>
                          <a:spcPct val="115000"/>
                        </a:lnSpc>
                        <a:spcBef>
                          <a:spcPts val="0"/>
                        </a:spcBef>
                        <a:spcAft>
                          <a:spcPts val="0"/>
                        </a:spcAft>
                      </a:pPr>
                      <a:r>
                        <a:rPr lang="fr-BE" sz="1000">
                          <a:effectLst/>
                        </a:rPr>
                        <a:t>Prospective et planification TIC </a:t>
                      </a:r>
                      <a:r>
                        <a:rPr lang="fr-BE" sz="1000">
                          <a:effectLst/>
                          <a:highlight>
                            <a:srgbClr val="FFFF00"/>
                          </a:highlight>
                        </a:rPr>
                        <a:t>(R10)</a:t>
                      </a:r>
                      <a:r>
                        <a:rPr lang="fr-BE" sz="1000">
                          <a:effectLst/>
                        </a:rPr>
                        <a:t> (2 mio) </a:t>
                      </a:r>
                      <a:endParaRPr lang="en-GB" sz="1000">
                        <a:effectLst/>
                        <a:latin typeface="Calibri"/>
                        <a:ea typeface="Calibri"/>
                        <a:cs typeface="Times New Roman"/>
                      </a:endParaRPr>
                    </a:p>
                  </a:txBody>
                  <a:tcPr marL="62769" marR="62769" marT="0" marB="0"/>
                </a:tc>
                <a:tc>
                  <a:txBody>
                    <a:bodyPr/>
                    <a:lstStyle/>
                    <a:p>
                      <a:pPr marL="0" marR="0" algn="r">
                        <a:lnSpc>
                          <a:spcPct val="115000"/>
                        </a:lnSpc>
                        <a:spcBef>
                          <a:spcPts val="0"/>
                        </a:spcBef>
                        <a:spcAft>
                          <a:spcPts val="0"/>
                        </a:spcAft>
                      </a:pPr>
                      <a:r>
                        <a:rPr lang="fr-BE" sz="1000">
                          <a:effectLst/>
                        </a:rPr>
                        <a:t>5.800.000</a:t>
                      </a:r>
                      <a:endParaRPr lang="en-GB" sz="1000">
                        <a:effectLst/>
                        <a:latin typeface="Calibri"/>
                        <a:ea typeface="Calibri"/>
                        <a:cs typeface="Times New Roman"/>
                      </a:endParaRPr>
                    </a:p>
                  </a:txBody>
                  <a:tcPr marL="62769" marR="62769" marT="0" marB="0"/>
                </a:tc>
                <a:extLst>
                  <a:ext uri="{0D108BD9-81ED-4DB2-BD59-A6C34878D82A}">
                    <a16:rowId xmlns:a16="http://schemas.microsoft.com/office/drawing/2014/main" val="10003"/>
                  </a:ext>
                </a:extLst>
              </a:tr>
              <a:tr h="1551555">
                <a:tc>
                  <a:txBody>
                    <a:bodyPr/>
                    <a:lstStyle/>
                    <a:p>
                      <a:pPr marL="0" marR="0">
                        <a:lnSpc>
                          <a:spcPct val="115000"/>
                        </a:lnSpc>
                        <a:spcBef>
                          <a:spcPts val="0"/>
                        </a:spcBef>
                        <a:spcAft>
                          <a:spcPts val="0"/>
                        </a:spcAft>
                      </a:pPr>
                      <a:r>
                        <a:rPr lang="fr-BE" sz="1000">
                          <a:solidFill>
                            <a:schemeClr val="accent4">
                              <a:lumMod val="85000"/>
                              <a:lumOff val="15000"/>
                            </a:schemeClr>
                          </a:solidFill>
                          <a:effectLst/>
                        </a:rPr>
                        <a:t>Delegation Kinshasa</a:t>
                      </a:r>
                      <a:endParaRPr lang="en-GB" sz="1000">
                        <a:solidFill>
                          <a:schemeClr val="accent4">
                            <a:lumMod val="85000"/>
                            <a:lumOff val="15000"/>
                          </a:schemeClr>
                        </a:solidFill>
                        <a:effectLst/>
                        <a:latin typeface="Calibri"/>
                        <a:ea typeface="Calibri"/>
                        <a:cs typeface="Times New Roman"/>
                      </a:endParaRPr>
                    </a:p>
                  </a:txBody>
                  <a:tcPr marL="62769" marR="62769" marT="0" marB="0"/>
                </a:tc>
                <a:tc>
                  <a:txBody>
                    <a:bodyPr/>
                    <a:lstStyle/>
                    <a:p>
                      <a:pPr marL="0" marR="0">
                        <a:lnSpc>
                          <a:spcPct val="115000"/>
                        </a:lnSpc>
                        <a:spcBef>
                          <a:spcPts val="0"/>
                        </a:spcBef>
                        <a:spcAft>
                          <a:spcPts val="0"/>
                        </a:spcAft>
                      </a:pPr>
                      <a:r>
                        <a:rPr lang="fr-BE" sz="1000">
                          <a:effectLst/>
                        </a:rPr>
                        <a:t>2017 / 040-729</a:t>
                      </a:r>
                      <a:endParaRPr lang="en-GB" sz="1000">
                        <a:effectLst/>
                        <a:latin typeface="Calibri"/>
                        <a:ea typeface="Calibri"/>
                        <a:cs typeface="Times New Roman"/>
                      </a:endParaRPr>
                    </a:p>
                  </a:txBody>
                  <a:tcPr marL="62769" marR="62769" marT="0" marB="0"/>
                </a:tc>
                <a:tc>
                  <a:txBody>
                    <a:bodyPr/>
                    <a:lstStyle/>
                    <a:p>
                      <a:pPr marL="0" marR="0">
                        <a:lnSpc>
                          <a:spcPct val="115000"/>
                        </a:lnSpc>
                        <a:spcBef>
                          <a:spcPts val="0"/>
                        </a:spcBef>
                        <a:spcAft>
                          <a:spcPts val="0"/>
                        </a:spcAft>
                      </a:pPr>
                      <a:r>
                        <a:rPr lang="fr-BE" sz="1000" dirty="0">
                          <a:effectLst/>
                        </a:rPr>
                        <a:t>Réglementation, facilitation, sécurisation  et durabilité du transport fluvial  dans la zone CICOS </a:t>
                      </a:r>
                      <a:r>
                        <a:rPr lang="fr-BE" sz="1000" dirty="0">
                          <a:effectLst/>
                          <a:highlight>
                            <a:srgbClr val="FFFF00"/>
                          </a:highlight>
                        </a:rPr>
                        <a:t>(R3)</a:t>
                      </a:r>
                      <a:r>
                        <a:rPr lang="fr-BE" sz="1000" dirty="0">
                          <a:effectLst/>
                        </a:rPr>
                        <a:t> (2 </a:t>
                      </a:r>
                      <a:r>
                        <a:rPr lang="fr-BE" sz="1000" dirty="0" err="1">
                          <a:effectLst/>
                        </a:rPr>
                        <a:t>mio</a:t>
                      </a:r>
                      <a:r>
                        <a:rPr lang="fr-BE" sz="1000" dirty="0">
                          <a:effectLst/>
                        </a:rPr>
                        <a:t>)</a:t>
                      </a:r>
                      <a:endParaRPr lang="en-GB" sz="1000" dirty="0">
                        <a:effectLst/>
                      </a:endParaRPr>
                    </a:p>
                    <a:p>
                      <a:pPr marL="0" marR="0">
                        <a:lnSpc>
                          <a:spcPct val="115000"/>
                        </a:lnSpc>
                        <a:spcBef>
                          <a:spcPts val="0"/>
                        </a:spcBef>
                        <a:spcAft>
                          <a:spcPts val="0"/>
                        </a:spcAft>
                      </a:pPr>
                      <a:r>
                        <a:rPr lang="fr-BE" sz="1000" dirty="0">
                          <a:effectLst/>
                        </a:rPr>
                        <a:t>Renforcement de la concurrence et la régulation des télécommunications et de la société numérique </a:t>
                      </a:r>
                      <a:r>
                        <a:rPr lang="fr-BE" sz="1000" dirty="0">
                          <a:effectLst/>
                          <a:highlight>
                            <a:srgbClr val="FFFF00"/>
                          </a:highlight>
                        </a:rPr>
                        <a:t>(R8)</a:t>
                      </a:r>
                      <a:r>
                        <a:rPr lang="fr-BE" sz="1000" dirty="0">
                          <a:effectLst/>
                        </a:rPr>
                        <a:t> (2 </a:t>
                      </a:r>
                      <a:r>
                        <a:rPr lang="fr-BE" sz="1000" dirty="0" err="1">
                          <a:effectLst/>
                        </a:rPr>
                        <a:t>mio</a:t>
                      </a:r>
                      <a:r>
                        <a:rPr lang="fr-BE" sz="1000" dirty="0">
                          <a:effectLst/>
                        </a:rPr>
                        <a:t>), </a:t>
                      </a:r>
                      <a:r>
                        <a:rPr lang="fr-BE" sz="1000" dirty="0" err="1">
                          <a:effectLst/>
                        </a:rPr>
                        <a:t>Benchmarking</a:t>
                      </a:r>
                      <a:r>
                        <a:rPr lang="fr-BE" sz="1000" dirty="0">
                          <a:effectLst/>
                        </a:rPr>
                        <a:t> des TIC en Afrique centrale </a:t>
                      </a:r>
                      <a:r>
                        <a:rPr lang="fr-BE" sz="1000" dirty="0">
                          <a:effectLst/>
                          <a:highlight>
                            <a:srgbClr val="FFFF00"/>
                          </a:highlight>
                        </a:rPr>
                        <a:t>(R9)</a:t>
                      </a:r>
                      <a:r>
                        <a:rPr lang="fr-BE" sz="1000" dirty="0">
                          <a:effectLst/>
                        </a:rPr>
                        <a:t> (1 </a:t>
                      </a:r>
                      <a:r>
                        <a:rPr lang="fr-BE" sz="1000" dirty="0" err="1">
                          <a:effectLst/>
                        </a:rPr>
                        <a:t>mio</a:t>
                      </a:r>
                      <a:r>
                        <a:rPr lang="fr-BE" sz="1000" dirty="0">
                          <a:effectLst/>
                        </a:rPr>
                        <a:t>)</a:t>
                      </a:r>
                      <a:endParaRPr lang="en-GB" sz="1000" dirty="0">
                        <a:effectLst/>
                        <a:latin typeface="Calibri"/>
                        <a:ea typeface="Calibri"/>
                        <a:cs typeface="Times New Roman"/>
                      </a:endParaRPr>
                    </a:p>
                  </a:txBody>
                  <a:tcPr marL="62769" marR="62769" marT="0" marB="0"/>
                </a:tc>
                <a:tc>
                  <a:txBody>
                    <a:bodyPr/>
                    <a:lstStyle/>
                    <a:p>
                      <a:pPr marL="0" marR="0" algn="r">
                        <a:lnSpc>
                          <a:spcPct val="115000"/>
                        </a:lnSpc>
                        <a:spcBef>
                          <a:spcPts val="0"/>
                        </a:spcBef>
                        <a:spcAft>
                          <a:spcPts val="0"/>
                        </a:spcAft>
                      </a:pPr>
                      <a:r>
                        <a:rPr lang="fr-BE" sz="1000" dirty="0">
                          <a:effectLst/>
                        </a:rPr>
                        <a:t>5.000.000</a:t>
                      </a:r>
                      <a:endParaRPr lang="en-GB" sz="1000" dirty="0">
                        <a:effectLst/>
                        <a:latin typeface="Calibri"/>
                        <a:ea typeface="Calibri"/>
                        <a:cs typeface="Times New Roman"/>
                      </a:endParaRPr>
                    </a:p>
                  </a:txBody>
                  <a:tcPr marL="62769" marR="62769" marT="0" marB="0"/>
                </a:tc>
                <a:extLst>
                  <a:ext uri="{0D108BD9-81ED-4DB2-BD59-A6C34878D82A}">
                    <a16:rowId xmlns:a16="http://schemas.microsoft.com/office/drawing/2014/main" val="10004"/>
                  </a:ext>
                </a:extLst>
              </a:tr>
              <a:tr h="196921">
                <a:tc>
                  <a:txBody>
                    <a:bodyPr/>
                    <a:lstStyle/>
                    <a:p>
                      <a:pPr marL="0" marR="0">
                        <a:lnSpc>
                          <a:spcPct val="115000"/>
                        </a:lnSpc>
                        <a:spcBef>
                          <a:spcPts val="0"/>
                        </a:spcBef>
                        <a:spcAft>
                          <a:spcPts val="0"/>
                        </a:spcAft>
                      </a:pPr>
                      <a:r>
                        <a:rPr lang="en-GB" sz="1000">
                          <a:solidFill>
                            <a:schemeClr val="accent4">
                              <a:lumMod val="85000"/>
                              <a:lumOff val="15000"/>
                            </a:schemeClr>
                          </a:solidFill>
                          <a:effectLst/>
                        </a:rPr>
                        <a:t>Delegation Chad</a:t>
                      </a:r>
                      <a:endParaRPr lang="en-GB" sz="1000">
                        <a:solidFill>
                          <a:schemeClr val="accent4">
                            <a:lumMod val="85000"/>
                            <a:lumOff val="15000"/>
                          </a:schemeClr>
                        </a:solidFill>
                        <a:effectLst/>
                        <a:latin typeface="Calibri"/>
                        <a:ea typeface="Calibri"/>
                        <a:cs typeface="Times New Roman"/>
                      </a:endParaRPr>
                    </a:p>
                  </a:txBody>
                  <a:tcPr marL="62769" marR="62769" marT="0" marB="0"/>
                </a:tc>
                <a:tc>
                  <a:txBody>
                    <a:bodyPr/>
                    <a:lstStyle/>
                    <a:p>
                      <a:pPr marL="0" marR="0">
                        <a:lnSpc>
                          <a:spcPct val="115000"/>
                        </a:lnSpc>
                        <a:spcBef>
                          <a:spcPts val="0"/>
                        </a:spcBef>
                        <a:spcAft>
                          <a:spcPts val="0"/>
                        </a:spcAft>
                      </a:pPr>
                      <a:r>
                        <a:rPr lang="en-GB" sz="1000">
                          <a:effectLst/>
                        </a:rPr>
                        <a:t>2017 / 040-730</a:t>
                      </a:r>
                      <a:endParaRPr lang="en-GB" sz="1000">
                        <a:effectLst/>
                        <a:latin typeface="Calibri"/>
                        <a:ea typeface="Calibri"/>
                        <a:cs typeface="Times New Roman"/>
                      </a:endParaRPr>
                    </a:p>
                  </a:txBody>
                  <a:tcPr marL="62769" marR="62769" marT="0" marB="0"/>
                </a:tc>
                <a:tc>
                  <a:txBody>
                    <a:bodyPr/>
                    <a:lstStyle/>
                    <a:p>
                      <a:pPr marL="0" marR="0">
                        <a:lnSpc>
                          <a:spcPct val="115000"/>
                        </a:lnSpc>
                        <a:spcBef>
                          <a:spcPts val="0"/>
                        </a:spcBef>
                        <a:spcAft>
                          <a:spcPts val="0"/>
                        </a:spcAft>
                      </a:pPr>
                      <a:r>
                        <a:rPr lang="en-GB" sz="1000">
                          <a:effectLst/>
                        </a:rPr>
                        <a:t>Sécurité aérienne </a:t>
                      </a:r>
                      <a:r>
                        <a:rPr lang="en-GB" sz="1000">
                          <a:effectLst/>
                          <a:highlight>
                            <a:srgbClr val="FFFF00"/>
                          </a:highlight>
                        </a:rPr>
                        <a:t>(R5)</a:t>
                      </a:r>
                      <a:endParaRPr lang="en-GB" sz="1000">
                        <a:effectLst/>
                        <a:latin typeface="Calibri"/>
                        <a:ea typeface="Calibri"/>
                        <a:cs typeface="Times New Roman"/>
                      </a:endParaRPr>
                    </a:p>
                  </a:txBody>
                  <a:tcPr marL="62769" marR="62769" marT="0" marB="0"/>
                </a:tc>
                <a:tc>
                  <a:txBody>
                    <a:bodyPr/>
                    <a:lstStyle/>
                    <a:p>
                      <a:pPr marL="0" marR="0" algn="r">
                        <a:lnSpc>
                          <a:spcPct val="115000"/>
                        </a:lnSpc>
                        <a:spcBef>
                          <a:spcPts val="0"/>
                        </a:spcBef>
                        <a:spcAft>
                          <a:spcPts val="0"/>
                        </a:spcAft>
                      </a:pPr>
                      <a:r>
                        <a:rPr lang="en-GB" sz="1000">
                          <a:effectLst/>
                        </a:rPr>
                        <a:t>1.700.000</a:t>
                      </a:r>
                      <a:endParaRPr lang="en-GB" sz="1000">
                        <a:effectLst/>
                        <a:latin typeface="Calibri"/>
                        <a:ea typeface="Calibri"/>
                        <a:cs typeface="Times New Roman"/>
                      </a:endParaRPr>
                    </a:p>
                  </a:txBody>
                  <a:tcPr marL="62769" marR="62769" marT="0" marB="0"/>
                </a:tc>
                <a:extLst>
                  <a:ext uri="{0D108BD9-81ED-4DB2-BD59-A6C34878D82A}">
                    <a16:rowId xmlns:a16="http://schemas.microsoft.com/office/drawing/2014/main" val="10005"/>
                  </a:ext>
                </a:extLst>
              </a:tr>
              <a:tr h="393842">
                <a:tc>
                  <a:txBody>
                    <a:bodyPr/>
                    <a:lstStyle/>
                    <a:p>
                      <a:pPr marL="0" marR="0">
                        <a:lnSpc>
                          <a:spcPct val="115000"/>
                        </a:lnSpc>
                        <a:spcBef>
                          <a:spcPts val="0"/>
                        </a:spcBef>
                        <a:spcAft>
                          <a:spcPts val="0"/>
                        </a:spcAft>
                      </a:pPr>
                      <a:r>
                        <a:rPr lang="en-GB" sz="1000">
                          <a:solidFill>
                            <a:schemeClr val="accent4">
                              <a:lumMod val="85000"/>
                              <a:lumOff val="15000"/>
                            </a:schemeClr>
                          </a:solidFill>
                          <a:effectLst/>
                        </a:rPr>
                        <a:t>Delegation Brazzaville</a:t>
                      </a:r>
                      <a:endParaRPr lang="en-GB" sz="1000">
                        <a:solidFill>
                          <a:schemeClr val="accent4">
                            <a:lumMod val="85000"/>
                            <a:lumOff val="15000"/>
                          </a:schemeClr>
                        </a:solidFill>
                        <a:effectLst/>
                        <a:latin typeface="Calibri"/>
                        <a:ea typeface="Calibri"/>
                        <a:cs typeface="Times New Roman"/>
                      </a:endParaRPr>
                    </a:p>
                  </a:txBody>
                  <a:tcPr marL="62769" marR="62769" marT="0" marB="0"/>
                </a:tc>
                <a:tc>
                  <a:txBody>
                    <a:bodyPr/>
                    <a:lstStyle/>
                    <a:p>
                      <a:pPr marL="0" marR="0">
                        <a:lnSpc>
                          <a:spcPct val="115000"/>
                        </a:lnSpc>
                        <a:spcBef>
                          <a:spcPts val="0"/>
                        </a:spcBef>
                        <a:spcAft>
                          <a:spcPts val="0"/>
                        </a:spcAft>
                      </a:pPr>
                      <a:r>
                        <a:rPr lang="en-GB" sz="1000">
                          <a:effectLst/>
                        </a:rPr>
                        <a:t>2017 / 040 - 727</a:t>
                      </a:r>
                      <a:endParaRPr lang="en-GB" sz="1000">
                        <a:effectLst/>
                        <a:latin typeface="Calibri"/>
                        <a:ea typeface="Calibri"/>
                        <a:cs typeface="Times New Roman"/>
                      </a:endParaRPr>
                    </a:p>
                  </a:txBody>
                  <a:tcPr marL="62769" marR="62769" marT="0" marB="0"/>
                </a:tc>
                <a:tc>
                  <a:txBody>
                    <a:bodyPr/>
                    <a:lstStyle/>
                    <a:p>
                      <a:pPr marL="0" marR="0">
                        <a:lnSpc>
                          <a:spcPct val="115000"/>
                        </a:lnSpc>
                        <a:spcBef>
                          <a:spcPts val="0"/>
                        </a:spcBef>
                        <a:spcAft>
                          <a:spcPts val="0"/>
                        </a:spcAft>
                      </a:pPr>
                      <a:r>
                        <a:rPr lang="fr-BE" sz="1000">
                          <a:effectLst/>
                        </a:rPr>
                        <a:t>Appui à la mise en œuvre du Livre Blanc CEEAC / CEMAC et du DSPER </a:t>
                      </a:r>
                      <a:r>
                        <a:rPr lang="fr-BE" sz="1000">
                          <a:effectLst/>
                          <a:highlight>
                            <a:srgbClr val="FFFF00"/>
                          </a:highlight>
                        </a:rPr>
                        <a:t>(R7)</a:t>
                      </a:r>
                      <a:endParaRPr lang="en-GB" sz="1000">
                        <a:effectLst/>
                        <a:latin typeface="Calibri"/>
                        <a:ea typeface="Calibri"/>
                        <a:cs typeface="Times New Roman"/>
                      </a:endParaRPr>
                    </a:p>
                  </a:txBody>
                  <a:tcPr marL="62769" marR="62769" marT="0" marB="0"/>
                </a:tc>
                <a:tc>
                  <a:txBody>
                    <a:bodyPr/>
                    <a:lstStyle/>
                    <a:p>
                      <a:pPr marL="0" marR="0" algn="r">
                        <a:lnSpc>
                          <a:spcPct val="115000"/>
                        </a:lnSpc>
                        <a:spcBef>
                          <a:spcPts val="0"/>
                        </a:spcBef>
                        <a:spcAft>
                          <a:spcPts val="0"/>
                        </a:spcAft>
                      </a:pPr>
                      <a:r>
                        <a:rPr lang="en-GB" sz="1000">
                          <a:effectLst/>
                        </a:rPr>
                        <a:t>3.500.000</a:t>
                      </a:r>
                      <a:endParaRPr lang="en-GB" sz="1000">
                        <a:effectLst/>
                        <a:latin typeface="Calibri"/>
                        <a:ea typeface="Calibri"/>
                        <a:cs typeface="Times New Roman"/>
                      </a:endParaRPr>
                    </a:p>
                  </a:txBody>
                  <a:tcPr marL="62769" marR="62769" marT="0" marB="0"/>
                </a:tc>
                <a:extLst>
                  <a:ext uri="{0D108BD9-81ED-4DB2-BD59-A6C34878D82A}">
                    <a16:rowId xmlns:a16="http://schemas.microsoft.com/office/drawing/2014/main" val="10006"/>
                  </a:ext>
                </a:extLst>
              </a:tr>
              <a:tr h="196921">
                <a:tc>
                  <a:txBody>
                    <a:bodyPr/>
                    <a:lstStyle/>
                    <a:p>
                      <a:pPr marL="0" marR="0">
                        <a:lnSpc>
                          <a:spcPct val="115000"/>
                        </a:lnSpc>
                        <a:spcBef>
                          <a:spcPts val="0"/>
                        </a:spcBef>
                        <a:spcAft>
                          <a:spcPts val="0"/>
                        </a:spcAft>
                      </a:pPr>
                      <a:r>
                        <a:rPr lang="en-GB" sz="1000" dirty="0">
                          <a:solidFill>
                            <a:schemeClr val="accent4">
                              <a:lumMod val="85000"/>
                              <a:lumOff val="15000"/>
                            </a:schemeClr>
                          </a:solidFill>
                          <a:effectLst/>
                        </a:rPr>
                        <a:t>TOTAL</a:t>
                      </a:r>
                      <a:endParaRPr lang="en-GB" sz="1000" dirty="0">
                        <a:solidFill>
                          <a:schemeClr val="accent4">
                            <a:lumMod val="85000"/>
                            <a:lumOff val="15000"/>
                          </a:schemeClr>
                        </a:solidFill>
                        <a:effectLst/>
                        <a:latin typeface="Calibri"/>
                        <a:ea typeface="Calibri"/>
                        <a:cs typeface="Times New Roman"/>
                      </a:endParaRPr>
                    </a:p>
                  </a:txBody>
                  <a:tcPr marL="62769" marR="62769" marT="0" marB="0"/>
                </a:tc>
                <a:tc>
                  <a:txBody>
                    <a:bodyPr/>
                    <a:lstStyle/>
                    <a:p>
                      <a:pPr marL="0" marR="0">
                        <a:lnSpc>
                          <a:spcPct val="115000"/>
                        </a:lnSpc>
                        <a:spcBef>
                          <a:spcPts val="0"/>
                        </a:spcBef>
                        <a:spcAft>
                          <a:spcPts val="0"/>
                        </a:spcAft>
                      </a:pPr>
                      <a:r>
                        <a:rPr lang="en-GB" sz="1000">
                          <a:effectLst/>
                        </a:rPr>
                        <a:t> </a:t>
                      </a:r>
                      <a:endParaRPr lang="en-GB" sz="1000">
                        <a:effectLst/>
                        <a:latin typeface="Calibri"/>
                        <a:ea typeface="Calibri"/>
                        <a:cs typeface="Times New Roman"/>
                      </a:endParaRPr>
                    </a:p>
                  </a:txBody>
                  <a:tcPr marL="62769" marR="62769" marT="0" marB="0"/>
                </a:tc>
                <a:tc>
                  <a:txBody>
                    <a:bodyPr/>
                    <a:lstStyle/>
                    <a:p>
                      <a:pPr marL="0" marR="0">
                        <a:lnSpc>
                          <a:spcPct val="115000"/>
                        </a:lnSpc>
                        <a:spcBef>
                          <a:spcPts val="0"/>
                        </a:spcBef>
                        <a:spcAft>
                          <a:spcPts val="0"/>
                        </a:spcAft>
                      </a:pPr>
                      <a:r>
                        <a:rPr lang="fr-BE" sz="1000" dirty="0">
                          <a:effectLst/>
                        </a:rPr>
                        <a:t> </a:t>
                      </a:r>
                      <a:endParaRPr lang="en-GB" sz="1000" dirty="0">
                        <a:effectLst/>
                        <a:latin typeface="Calibri"/>
                        <a:ea typeface="Calibri"/>
                        <a:cs typeface="Times New Roman"/>
                      </a:endParaRPr>
                    </a:p>
                  </a:txBody>
                  <a:tcPr marL="62769" marR="62769" marT="0" marB="0"/>
                </a:tc>
                <a:tc>
                  <a:txBody>
                    <a:bodyPr/>
                    <a:lstStyle/>
                    <a:p>
                      <a:pPr marL="0" marR="0" algn="r">
                        <a:lnSpc>
                          <a:spcPct val="115000"/>
                        </a:lnSpc>
                        <a:spcBef>
                          <a:spcPts val="0"/>
                        </a:spcBef>
                        <a:spcAft>
                          <a:spcPts val="0"/>
                        </a:spcAft>
                      </a:pPr>
                      <a:r>
                        <a:rPr lang="en-GB" sz="1000" dirty="0">
                          <a:effectLst/>
                        </a:rPr>
                        <a:t>20.000.000</a:t>
                      </a:r>
                      <a:endParaRPr lang="en-GB" sz="1000" dirty="0">
                        <a:effectLst/>
                        <a:latin typeface="Calibri"/>
                        <a:ea typeface="Calibri"/>
                        <a:cs typeface="Times New Roman"/>
                      </a:endParaRPr>
                    </a:p>
                  </a:txBody>
                  <a:tcPr marL="62769" marR="62769" marT="0" marB="0"/>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96652774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4" name="Title 1"/>
          <p:cNvSpPr>
            <a:spLocks noGrp="1"/>
          </p:cNvSpPr>
          <p:nvPr>
            <p:ph type="ctrTitle"/>
          </p:nvPr>
        </p:nvSpPr>
        <p:spPr>
          <a:xfrm>
            <a:off x="600075" y="2363788"/>
            <a:ext cx="7878763" cy="3473450"/>
          </a:xfrm>
        </p:spPr>
        <p:txBody>
          <a:bodyPr/>
          <a:lstStyle/>
          <a:p>
            <a:pPr eaLnBrk="1" hangingPunct="1"/>
            <a:r>
              <a:rPr lang="fr-BE" altLang="en-US" sz="3200" smtClean="0">
                <a:solidFill>
                  <a:schemeClr val="bg1"/>
                </a:solidFill>
              </a:rPr>
              <a:t>Regional Technical Assistance Facility (TAF) for Digitalisation for Development (D4D) &amp; Infrastructure - </a:t>
            </a:r>
            <a:br>
              <a:rPr lang="fr-BE" altLang="en-US" sz="3200" smtClean="0">
                <a:solidFill>
                  <a:schemeClr val="bg1"/>
                </a:solidFill>
              </a:rPr>
            </a:br>
            <a:r>
              <a:rPr lang="fr-BE" altLang="en-US" sz="3200" smtClean="0">
                <a:solidFill>
                  <a:schemeClr val="bg1"/>
                </a:solidFill>
              </a:rPr>
              <a:t>CRIS 41880 (14 MEUR)</a:t>
            </a:r>
            <a:r>
              <a:rPr lang="fr-BE" altLang="en-US" sz="3600" smtClean="0">
                <a:solidFill>
                  <a:schemeClr val="bg1"/>
                </a:solidFill>
              </a:rPr>
              <a:t/>
            </a:r>
            <a:br>
              <a:rPr lang="fr-BE" altLang="en-US" sz="3600" smtClean="0">
                <a:solidFill>
                  <a:schemeClr val="bg1"/>
                </a:solidFill>
              </a:rPr>
            </a:br>
            <a:r>
              <a:rPr lang="fr-BE" altLang="en-US" sz="3600" smtClean="0">
                <a:solidFill>
                  <a:schemeClr val="bg1"/>
                </a:solidFill>
              </a:rPr>
              <a:t/>
            </a:r>
            <a:br>
              <a:rPr lang="fr-BE" altLang="en-US" sz="3600" smtClean="0">
                <a:solidFill>
                  <a:schemeClr val="bg1"/>
                </a:solidFill>
              </a:rPr>
            </a:br>
            <a:r>
              <a:rPr lang="fr-BE" altLang="en-US" sz="2800" smtClean="0">
                <a:solidFill>
                  <a:schemeClr val="bg1"/>
                </a:solidFill>
              </a:rPr>
              <a:t>covers</a:t>
            </a:r>
            <a:r>
              <a:rPr lang="fr-BE" altLang="en-US" sz="3600" smtClean="0">
                <a:solidFill>
                  <a:schemeClr val="bg1"/>
                </a:solidFill>
              </a:rPr>
              <a:t> </a:t>
            </a:r>
            <a:r>
              <a:rPr lang="fr-BE" altLang="en-US" sz="2800" smtClean="0">
                <a:solidFill>
                  <a:schemeClr val="bg1"/>
                </a:solidFill>
              </a:rPr>
              <a:t>Eastern &amp; Southern Africa and Indian Ocean</a:t>
            </a:r>
            <a:br>
              <a:rPr lang="fr-BE" altLang="en-US" sz="2800" smtClean="0">
                <a:solidFill>
                  <a:schemeClr val="bg1"/>
                </a:solidFill>
              </a:rPr>
            </a:br>
            <a:r>
              <a:rPr lang="fr-BE" altLang="en-US" sz="3600" smtClean="0">
                <a:solidFill>
                  <a:schemeClr val="bg1"/>
                </a:solidFill>
              </a:rPr>
              <a:t/>
            </a:r>
            <a:br>
              <a:rPr lang="fr-BE" altLang="en-US" sz="3600" smtClean="0">
                <a:solidFill>
                  <a:schemeClr val="bg1"/>
                </a:solidFill>
              </a:rPr>
            </a:br>
            <a:r>
              <a:rPr lang="fr-BE" altLang="en-US" sz="1800" smtClean="0">
                <a:solidFill>
                  <a:schemeClr val="bg1"/>
                </a:solidFill>
              </a:rPr>
              <a:t>AAP 2019 Part 1 (adopted 10/07/2019) &amp; managed by DEL Mauritius</a:t>
            </a:r>
            <a:r>
              <a:rPr lang="fr-BE" altLang="en-US" sz="3600" smtClean="0">
                <a:solidFill>
                  <a:schemeClr val="bg1"/>
                </a:solidFill>
              </a:rPr>
              <a:t/>
            </a:r>
            <a:br>
              <a:rPr lang="fr-BE" altLang="en-US" sz="3600" smtClean="0">
                <a:solidFill>
                  <a:schemeClr val="bg1"/>
                </a:solidFill>
              </a:rPr>
            </a:br>
            <a:endParaRPr lang="en-GB" altLang="en-US" sz="3600" smtClean="0">
              <a:solidFill>
                <a:schemeClr val="bg1"/>
              </a:solidFill>
            </a:endParaRPr>
          </a:p>
        </p:txBody>
      </p:sp>
      <p:sp>
        <p:nvSpPr>
          <p:cNvPr id="3075" name="Subtitle 2"/>
          <p:cNvSpPr>
            <a:spLocks noGrp="1"/>
          </p:cNvSpPr>
          <p:nvPr>
            <p:ph type="subTitle" idx="1"/>
          </p:nvPr>
        </p:nvSpPr>
        <p:spPr>
          <a:xfrm>
            <a:off x="1371600" y="5597525"/>
            <a:ext cx="6400800" cy="493713"/>
          </a:xfrm>
        </p:spPr>
        <p:txBody>
          <a:bodyPr/>
          <a:lstStyle/>
          <a:p>
            <a:pPr algn="l" eaLnBrk="1" hangingPunct="1"/>
            <a:endParaRPr lang="fr-BE" altLang="en-US" sz="2400" smtClean="0">
              <a:solidFill>
                <a:schemeClr val="bg1"/>
              </a:solidFill>
            </a:endParaRPr>
          </a:p>
          <a:p>
            <a:pPr algn="l" eaLnBrk="1" hangingPunct="1"/>
            <a:endParaRPr lang="fr-BE" altLang="en-US" sz="1800" smtClean="0">
              <a:solidFill>
                <a:schemeClr val="bg1"/>
              </a:solidFill>
            </a:endParaRPr>
          </a:p>
        </p:txBody>
      </p:sp>
      <p:pic>
        <p:nvPicPr>
          <p:cNvPr id="3076" name="Picture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173538" y="6408738"/>
            <a:ext cx="706437" cy="44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77" name="Group 11"/>
          <p:cNvGrpSpPr>
            <a:grpSpLocks/>
          </p:cNvGrpSpPr>
          <p:nvPr/>
        </p:nvGrpSpPr>
        <p:grpSpPr bwMode="auto">
          <a:xfrm>
            <a:off x="0" y="-171450"/>
            <a:ext cx="9158288" cy="1592263"/>
            <a:chOff x="0" y="-171400"/>
            <a:chExt cx="9158325" cy="1592645"/>
          </a:xfrm>
        </p:grpSpPr>
        <p:sp>
          <p:nvSpPr>
            <p:cNvPr id="4" name="Rectangle 3"/>
            <p:cNvSpPr/>
            <p:nvPr/>
          </p:nvSpPr>
          <p:spPr>
            <a:xfrm>
              <a:off x="0" y="-171400"/>
              <a:ext cx="9158325" cy="1197262"/>
            </a:xfrm>
            <a:prstGeom prst="rect">
              <a:avLst/>
            </a:prstGeom>
            <a:solidFill>
              <a:srgbClr val="24439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pic>
          <p:nvPicPr>
            <p:cNvPr id="3079" name="Picture 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31962" y="92485"/>
              <a:ext cx="1900195" cy="1328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23834978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098" name="Title 1"/>
          <p:cNvSpPr>
            <a:spLocks noGrp="1"/>
          </p:cNvSpPr>
          <p:nvPr>
            <p:ph type="ctrTitle"/>
          </p:nvPr>
        </p:nvSpPr>
        <p:spPr>
          <a:xfrm>
            <a:off x="760413" y="1387475"/>
            <a:ext cx="7772400" cy="865188"/>
          </a:xfrm>
        </p:spPr>
        <p:txBody>
          <a:bodyPr/>
          <a:lstStyle/>
          <a:p>
            <a:pPr eaLnBrk="1" hangingPunct="1"/>
            <a:r>
              <a:rPr lang="fr-BE" altLang="en-US" sz="2800" smtClean="0">
                <a:solidFill>
                  <a:schemeClr val="bg1"/>
                </a:solidFill>
              </a:rPr>
              <a:t>Regional Technical Assistance Facility</a:t>
            </a:r>
            <a:endParaRPr lang="en-GB" altLang="en-US" sz="2800" smtClean="0">
              <a:solidFill>
                <a:schemeClr val="bg1"/>
              </a:solidFill>
            </a:endParaRPr>
          </a:p>
        </p:txBody>
      </p:sp>
      <p:sp>
        <p:nvSpPr>
          <p:cNvPr id="4099" name="Subtitle 2"/>
          <p:cNvSpPr>
            <a:spLocks noGrp="1"/>
          </p:cNvSpPr>
          <p:nvPr>
            <p:ph type="subTitle" idx="1"/>
          </p:nvPr>
        </p:nvSpPr>
        <p:spPr>
          <a:xfrm>
            <a:off x="1547813" y="2401888"/>
            <a:ext cx="6400800" cy="3644900"/>
          </a:xfrm>
        </p:spPr>
        <p:txBody>
          <a:bodyPr/>
          <a:lstStyle/>
          <a:p>
            <a:pPr algn="l" eaLnBrk="1" hangingPunct="1"/>
            <a:r>
              <a:rPr lang="en-GB" altLang="en-US" sz="1800" smtClean="0">
                <a:solidFill>
                  <a:schemeClr val="bg1"/>
                </a:solidFill>
              </a:rPr>
              <a:t>Specific objectives are:</a:t>
            </a:r>
          </a:p>
          <a:p>
            <a:pPr algn="l" eaLnBrk="1" hangingPunct="1"/>
            <a:endParaRPr lang="en-GB" altLang="en-US" sz="1800" smtClean="0">
              <a:solidFill>
                <a:schemeClr val="bg1"/>
              </a:solidFill>
            </a:endParaRPr>
          </a:p>
          <a:p>
            <a:pPr algn="l"/>
            <a:r>
              <a:rPr lang="en-GB" altLang="en-US" sz="1800" smtClean="0">
                <a:solidFill>
                  <a:schemeClr val="bg1"/>
                </a:solidFill>
              </a:rPr>
              <a:t>(1) to strengthen regional coordination in preparation of the digital and infrastructure project pipeline,</a:t>
            </a:r>
          </a:p>
          <a:p>
            <a:pPr algn="l"/>
            <a:r>
              <a:rPr lang="en-GB" altLang="en-US" sz="1800" smtClean="0">
                <a:solidFill>
                  <a:schemeClr val="bg1"/>
                </a:solidFill>
              </a:rPr>
              <a:t>(2) to contribute to enhanced project prioritisation, identification, appraisal and preparation for subsequent requests for infrastructure investment,</a:t>
            </a:r>
          </a:p>
          <a:p>
            <a:pPr algn="l"/>
            <a:r>
              <a:rPr lang="en-GB" altLang="en-US" sz="1800" smtClean="0">
                <a:solidFill>
                  <a:schemeClr val="bg1"/>
                </a:solidFill>
              </a:rPr>
              <a:t>(3) to improve capacity of digitalisation and transport infrastructure institutions at regional and national level.</a:t>
            </a:r>
            <a:endParaRPr lang="fr-BE" altLang="en-US" sz="1800" smtClean="0">
              <a:solidFill>
                <a:schemeClr val="bg1"/>
              </a:solidFill>
            </a:endParaRPr>
          </a:p>
          <a:p>
            <a:pPr algn="l" eaLnBrk="1" hangingPunct="1"/>
            <a:endParaRPr lang="fr-BE" altLang="en-US" sz="2400" smtClean="0">
              <a:solidFill>
                <a:schemeClr val="bg1"/>
              </a:solidFill>
            </a:endParaRPr>
          </a:p>
          <a:p>
            <a:pPr algn="l" eaLnBrk="1" hangingPunct="1"/>
            <a:endParaRPr lang="fr-BE" altLang="en-US" sz="2400" smtClean="0">
              <a:solidFill>
                <a:schemeClr val="bg1"/>
              </a:solidFill>
            </a:endParaRPr>
          </a:p>
        </p:txBody>
      </p:sp>
      <p:pic>
        <p:nvPicPr>
          <p:cNvPr id="4100" name="Picture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173538" y="6408738"/>
            <a:ext cx="706437" cy="44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01" name="Group 11"/>
          <p:cNvGrpSpPr>
            <a:grpSpLocks/>
          </p:cNvGrpSpPr>
          <p:nvPr/>
        </p:nvGrpSpPr>
        <p:grpSpPr bwMode="auto">
          <a:xfrm>
            <a:off x="0" y="-171450"/>
            <a:ext cx="9158288" cy="1592263"/>
            <a:chOff x="0" y="-171400"/>
            <a:chExt cx="9158325" cy="1592645"/>
          </a:xfrm>
        </p:grpSpPr>
        <p:sp>
          <p:nvSpPr>
            <p:cNvPr id="4" name="Rectangle 3"/>
            <p:cNvSpPr/>
            <p:nvPr/>
          </p:nvSpPr>
          <p:spPr>
            <a:xfrm>
              <a:off x="0" y="-171400"/>
              <a:ext cx="9158325" cy="1197262"/>
            </a:xfrm>
            <a:prstGeom prst="rect">
              <a:avLst/>
            </a:prstGeom>
            <a:solidFill>
              <a:srgbClr val="24439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pic>
          <p:nvPicPr>
            <p:cNvPr id="4103" name="Picture 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31962" y="92485"/>
              <a:ext cx="1900195" cy="1328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6896026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122" name="Title 1"/>
          <p:cNvSpPr>
            <a:spLocks noGrp="1"/>
          </p:cNvSpPr>
          <p:nvPr>
            <p:ph type="ctrTitle"/>
          </p:nvPr>
        </p:nvSpPr>
        <p:spPr>
          <a:xfrm>
            <a:off x="658813" y="1420813"/>
            <a:ext cx="7772400" cy="865187"/>
          </a:xfrm>
        </p:spPr>
        <p:txBody>
          <a:bodyPr/>
          <a:lstStyle/>
          <a:p>
            <a:pPr eaLnBrk="1" hangingPunct="1"/>
            <a:r>
              <a:rPr lang="fr-BE" altLang="en-US" sz="2800" smtClean="0">
                <a:solidFill>
                  <a:schemeClr val="bg1"/>
                </a:solidFill>
              </a:rPr>
              <a:t>Regional Technical Assistance Facility (TAF)</a:t>
            </a:r>
            <a:endParaRPr lang="en-GB" altLang="en-US" sz="2800" smtClean="0">
              <a:solidFill>
                <a:schemeClr val="bg1"/>
              </a:solidFill>
            </a:endParaRPr>
          </a:p>
        </p:txBody>
      </p:sp>
      <p:sp>
        <p:nvSpPr>
          <p:cNvPr id="5123" name="Subtitle 2"/>
          <p:cNvSpPr>
            <a:spLocks noGrp="1"/>
          </p:cNvSpPr>
          <p:nvPr>
            <p:ph type="subTitle" idx="1"/>
          </p:nvPr>
        </p:nvSpPr>
        <p:spPr>
          <a:xfrm>
            <a:off x="1547813" y="2401888"/>
            <a:ext cx="6400800" cy="3644900"/>
          </a:xfrm>
        </p:spPr>
        <p:txBody>
          <a:bodyPr/>
          <a:lstStyle/>
          <a:p>
            <a:pPr algn="l" eaLnBrk="1" hangingPunct="1"/>
            <a:r>
              <a:rPr lang="en-GB" altLang="en-US" sz="1800" smtClean="0">
                <a:solidFill>
                  <a:schemeClr val="bg1"/>
                </a:solidFill>
              </a:rPr>
              <a:t>Outputs are:</a:t>
            </a:r>
          </a:p>
          <a:p>
            <a:pPr algn="l" eaLnBrk="1" hangingPunct="1"/>
            <a:endParaRPr lang="en-GB" altLang="en-US" sz="1800" smtClean="0">
              <a:solidFill>
                <a:schemeClr val="bg1"/>
              </a:solidFill>
            </a:endParaRPr>
          </a:p>
          <a:p>
            <a:pPr algn="l"/>
            <a:r>
              <a:rPr lang="en-GB" altLang="en-US" sz="1800" smtClean="0">
                <a:solidFill>
                  <a:schemeClr val="bg1"/>
                </a:solidFill>
              </a:rPr>
              <a:t>(1) </a:t>
            </a:r>
            <a:r>
              <a:rPr lang="en-US" altLang="en-US" sz="1800" smtClean="0">
                <a:solidFill>
                  <a:schemeClr val="bg1"/>
                </a:solidFill>
              </a:rPr>
              <a:t>Stocktaking of sectors situation, prioritisation of needs and coordination of activities</a:t>
            </a:r>
            <a:r>
              <a:rPr lang="en-GB" altLang="en-US" sz="1800" smtClean="0">
                <a:solidFill>
                  <a:schemeClr val="bg1"/>
                </a:solidFill>
              </a:rPr>
              <a:t> (1 MEUR);</a:t>
            </a:r>
          </a:p>
          <a:p>
            <a:pPr algn="l"/>
            <a:r>
              <a:rPr lang="en-GB" altLang="en-US" sz="1800" smtClean="0">
                <a:solidFill>
                  <a:schemeClr val="bg1"/>
                </a:solidFill>
              </a:rPr>
              <a:t>(2) S</a:t>
            </a:r>
            <a:r>
              <a:rPr lang="en-US" altLang="en-US" sz="1800" smtClean="0">
                <a:solidFill>
                  <a:schemeClr val="bg1"/>
                </a:solidFill>
              </a:rPr>
              <a:t>upport to preparation of strategic studies (master planning, identification, formulation studies) and development of criteria for appraisal by Project Steering Committee (9 MEUR);</a:t>
            </a:r>
          </a:p>
          <a:p>
            <a:pPr algn="l"/>
            <a:r>
              <a:rPr lang="en-GB" altLang="en-US" sz="1800" smtClean="0">
                <a:solidFill>
                  <a:schemeClr val="bg1"/>
                </a:solidFill>
              </a:rPr>
              <a:t>(3) </a:t>
            </a:r>
            <a:r>
              <a:rPr lang="en-US" altLang="en-US" sz="1800" smtClean="0">
                <a:solidFill>
                  <a:schemeClr val="bg1"/>
                </a:solidFill>
              </a:rPr>
              <a:t>Delivering technical assistance and capacity building of national institutions mainly (</a:t>
            </a:r>
            <a:r>
              <a:rPr lang="en-GB" altLang="en-US" sz="1800" smtClean="0">
                <a:solidFill>
                  <a:schemeClr val="bg1"/>
                </a:solidFill>
              </a:rPr>
              <a:t>3 MEUR).</a:t>
            </a:r>
            <a:endParaRPr lang="fr-BE" altLang="en-US" sz="1800" smtClean="0">
              <a:solidFill>
                <a:schemeClr val="bg1"/>
              </a:solidFill>
            </a:endParaRPr>
          </a:p>
          <a:p>
            <a:pPr algn="l" eaLnBrk="1" hangingPunct="1"/>
            <a:endParaRPr lang="fr-BE" altLang="en-US" sz="2400" smtClean="0">
              <a:solidFill>
                <a:schemeClr val="bg1"/>
              </a:solidFill>
            </a:endParaRPr>
          </a:p>
          <a:p>
            <a:pPr algn="l" eaLnBrk="1" hangingPunct="1"/>
            <a:endParaRPr lang="fr-BE" altLang="en-US" sz="2400" smtClean="0">
              <a:solidFill>
                <a:schemeClr val="bg1"/>
              </a:solidFill>
            </a:endParaRPr>
          </a:p>
        </p:txBody>
      </p:sp>
      <p:pic>
        <p:nvPicPr>
          <p:cNvPr id="5124" name="Picture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173538" y="6408738"/>
            <a:ext cx="706437" cy="44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125" name="Group 11"/>
          <p:cNvGrpSpPr>
            <a:grpSpLocks/>
          </p:cNvGrpSpPr>
          <p:nvPr/>
        </p:nvGrpSpPr>
        <p:grpSpPr bwMode="auto">
          <a:xfrm>
            <a:off x="0" y="-171450"/>
            <a:ext cx="9158288" cy="1592263"/>
            <a:chOff x="0" y="-171400"/>
            <a:chExt cx="9158325" cy="1592645"/>
          </a:xfrm>
        </p:grpSpPr>
        <p:sp>
          <p:nvSpPr>
            <p:cNvPr id="4" name="Rectangle 3"/>
            <p:cNvSpPr/>
            <p:nvPr/>
          </p:nvSpPr>
          <p:spPr>
            <a:xfrm>
              <a:off x="0" y="-171400"/>
              <a:ext cx="9158325" cy="1197262"/>
            </a:xfrm>
            <a:prstGeom prst="rect">
              <a:avLst/>
            </a:prstGeom>
            <a:solidFill>
              <a:srgbClr val="24439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pic>
          <p:nvPicPr>
            <p:cNvPr id="5127" name="Picture 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31962" y="92485"/>
              <a:ext cx="1900195" cy="1328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76995661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Number Placeholder 3">
            <a:extLst>
              <a:ext uri="{FF2B5EF4-FFF2-40B4-BE49-F238E27FC236}">
                <a16:creationId xmlns:a16="http://schemas.microsoft.com/office/drawing/2014/main" id="{7E826680-5E83-45C1-9D7D-CF14E9F6F43D}"/>
              </a:ext>
            </a:extLst>
          </p:cNvPr>
          <p:cNvSpPr>
            <a:spLocks noGrp="1" noChangeArrowheads="1"/>
          </p:cNvSpPr>
          <p:nvPr>
            <p:ph type="sldNum" sz="quarter" idx="12"/>
          </p:nvPr>
        </p:nvSpPr>
        <p:spPr bwMode="auto">
          <a:xfrm>
            <a:off x="6553200" y="6327775"/>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2023FE56-847F-4B2C-A7AA-55C61DCCD721}" type="slidenum">
              <a:rPr lang="en-US" altLang="en-US" sz="1200" smtClean="0">
                <a:solidFill>
                  <a:srgbClr val="FFFFFF"/>
                </a:solidFill>
              </a:rPr>
              <a:pPr>
                <a:spcBef>
                  <a:spcPct val="0"/>
                </a:spcBef>
                <a:buFontTx/>
                <a:buNone/>
              </a:pPr>
              <a:t>4</a:t>
            </a:fld>
            <a:endParaRPr lang="en-US" altLang="en-US" sz="1200">
              <a:solidFill>
                <a:srgbClr val="FFFFFF"/>
              </a:solidFill>
            </a:endParaRPr>
          </a:p>
        </p:txBody>
      </p:sp>
      <p:pic>
        <p:nvPicPr>
          <p:cNvPr id="7171" name="Image 19">
            <a:extLst>
              <a:ext uri="{FF2B5EF4-FFF2-40B4-BE49-F238E27FC236}">
                <a16:creationId xmlns:a16="http://schemas.microsoft.com/office/drawing/2014/main" id="{66E4705A-2A98-4595-8C4D-2A13B898505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7970" t="16499" r="27187" b="5251"/>
          <a:stretch>
            <a:fillRect/>
          </a:stretch>
        </p:blipFill>
        <p:spPr bwMode="auto">
          <a:xfrm>
            <a:off x="0" y="-34925"/>
            <a:ext cx="8474075" cy="639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2" name="Subtitle 2">
            <a:extLst>
              <a:ext uri="{FF2B5EF4-FFF2-40B4-BE49-F238E27FC236}">
                <a16:creationId xmlns:a16="http://schemas.microsoft.com/office/drawing/2014/main" id="{7BAF636D-E8F5-4C98-A92B-4197241A49B7}"/>
              </a:ext>
            </a:extLst>
          </p:cNvPr>
          <p:cNvSpPr txBox="1">
            <a:spLocks/>
          </p:cNvSpPr>
          <p:nvPr/>
        </p:nvSpPr>
        <p:spPr bwMode="auto">
          <a:xfrm>
            <a:off x="152400" y="6459538"/>
            <a:ext cx="6400800"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buFont typeface="Arial" panose="020B0604020202020204" pitchFamily="34" charset="0"/>
              <a:buNone/>
            </a:pPr>
            <a:r>
              <a:rPr lang="en-GB" altLang="en-US" sz="1200">
                <a:latin typeface="Arial" panose="020B0604020202020204" pitchFamily="34" charset="0"/>
              </a:rPr>
              <a:t>Source: 5</a:t>
            </a:r>
            <a:r>
              <a:rPr lang="en-GB" altLang="en-US" sz="1200" baseline="30000">
                <a:latin typeface="Arial" panose="020B0604020202020204" pitchFamily="34" charset="0"/>
              </a:rPr>
              <a:t>th</a:t>
            </a:r>
            <a:r>
              <a:rPr lang="en-GB" altLang="en-US" sz="1200">
                <a:latin typeface="Arial" panose="020B0604020202020204" pitchFamily="34" charset="0"/>
              </a:rPr>
              <a:t> PIDA WEEK, Cairo 23-29/11/2019 </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146" name="Title 1"/>
          <p:cNvSpPr>
            <a:spLocks noGrp="1"/>
          </p:cNvSpPr>
          <p:nvPr>
            <p:ph type="ctrTitle"/>
          </p:nvPr>
        </p:nvSpPr>
        <p:spPr>
          <a:xfrm>
            <a:off x="685800" y="1420813"/>
            <a:ext cx="7772400" cy="865187"/>
          </a:xfrm>
        </p:spPr>
        <p:txBody>
          <a:bodyPr/>
          <a:lstStyle/>
          <a:p>
            <a:pPr eaLnBrk="1" hangingPunct="1"/>
            <a:r>
              <a:rPr lang="fr-BE" altLang="en-US" sz="2800" smtClean="0">
                <a:solidFill>
                  <a:schemeClr val="bg1"/>
                </a:solidFill>
              </a:rPr>
              <a:t> </a:t>
            </a:r>
            <a:endParaRPr lang="en-GB" altLang="en-US" sz="2800" smtClean="0">
              <a:solidFill>
                <a:schemeClr val="bg1"/>
              </a:solidFill>
            </a:endParaRPr>
          </a:p>
        </p:txBody>
      </p:sp>
      <p:sp>
        <p:nvSpPr>
          <p:cNvPr id="12291" name="Subtitle 2"/>
          <p:cNvSpPr>
            <a:spLocks noGrp="1"/>
          </p:cNvSpPr>
          <p:nvPr>
            <p:ph type="subTitle" idx="1"/>
          </p:nvPr>
        </p:nvSpPr>
        <p:spPr>
          <a:xfrm>
            <a:off x="1547813" y="1816100"/>
            <a:ext cx="6400800" cy="4230688"/>
          </a:xfrm>
        </p:spPr>
        <p:txBody>
          <a:bodyPr/>
          <a:lstStyle/>
          <a:p>
            <a:pPr algn="l" eaLnBrk="1" hangingPunct="1">
              <a:defRPr/>
            </a:pPr>
            <a:r>
              <a:rPr lang="fr-BE" altLang="en-US" sz="2000" b="1" dirty="0">
                <a:solidFill>
                  <a:schemeClr val="bg1"/>
                </a:solidFill>
              </a:rPr>
              <a:t>Project </a:t>
            </a:r>
            <a:r>
              <a:rPr lang="fr-BE" altLang="en-US" sz="2000" b="1" dirty="0" err="1">
                <a:solidFill>
                  <a:schemeClr val="bg1"/>
                </a:solidFill>
              </a:rPr>
              <a:t>Steering</a:t>
            </a:r>
            <a:r>
              <a:rPr lang="fr-BE" altLang="en-US" sz="2000" b="1" dirty="0">
                <a:solidFill>
                  <a:schemeClr val="bg1"/>
                </a:solidFill>
              </a:rPr>
              <a:t> </a:t>
            </a:r>
            <a:r>
              <a:rPr lang="fr-BE" altLang="en-US" sz="2000" b="1" dirty="0" err="1" smtClean="0">
                <a:solidFill>
                  <a:schemeClr val="bg1"/>
                </a:solidFill>
              </a:rPr>
              <a:t>Committee</a:t>
            </a:r>
            <a:r>
              <a:rPr lang="fr-BE" altLang="en-US" sz="2000" b="1" dirty="0" smtClean="0">
                <a:solidFill>
                  <a:schemeClr val="bg1"/>
                </a:solidFill>
              </a:rPr>
              <a:t> (PSC)</a:t>
            </a:r>
            <a:endParaRPr lang="en-GB" altLang="en-US" sz="2000" b="1" dirty="0">
              <a:solidFill>
                <a:schemeClr val="bg1"/>
              </a:solidFill>
            </a:endParaRPr>
          </a:p>
          <a:p>
            <a:pPr marL="285750" indent="-285750" algn="l" eaLnBrk="1" hangingPunct="1">
              <a:buFont typeface="Arial" panose="020B0604020202020204" pitchFamily="34" charset="0"/>
              <a:buChar char="•"/>
              <a:defRPr/>
            </a:pPr>
            <a:r>
              <a:rPr lang="en-US" altLang="en-US" sz="1600" dirty="0" smtClean="0">
                <a:solidFill>
                  <a:schemeClr val="bg1"/>
                </a:solidFill>
              </a:rPr>
              <a:t>decision </a:t>
            </a:r>
            <a:r>
              <a:rPr lang="en-US" altLang="en-US" sz="1600" dirty="0">
                <a:solidFill>
                  <a:schemeClr val="bg1"/>
                </a:solidFill>
              </a:rPr>
              <a:t>making body of </a:t>
            </a:r>
            <a:r>
              <a:rPr lang="en-US" altLang="en-US" sz="1600" dirty="0" smtClean="0">
                <a:solidFill>
                  <a:schemeClr val="bg1"/>
                </a:solidFill>
              </a:rPr>
              <a:t>TAF</a:t>
            </a:r>
          </a:p>
          <a:p>
            <a:pPr marL="285750" indent="-285750" algn="l" eaLnBrk="1" hangingPunct="1">
              <a:buFont typeface="Arial" panose="020B0604020202020204" pitchFamily="34" charset="0"/>
              <a:buChar char="•"/>
              <a:defRPr/>
            </a:pPr>
            <a:r>
              <a:rPr lang="en-US" altLang="en-US" sz="1600" dirty="0" smtClean="0">
                <a:solidFill>
                  <a:schemeClr val="bg1"/>
                </a:solidFill>
              </a:rPr>
              <a:t>Chaired by DMROs (rotating) and EU</a:t>
            </a:r>
          </a:p>
          <a:p>
            <a:pPr marL="285750" indent="-285750" algn="l" eaLnBrk="1" hangingPunct="1">
              <a:buFont typeface="Arial" panose="020B0604020202020204" pitchFamily="34" charset="0"/>
              <a:buChar char="•"/>
              <a:defRPr/>
            </a:pPr>
            <a:r>
              <a:rPr lang="en-US" altLang="en-US" sz="1600" dirty="0">
                <a:solidFill>
                  <a:schemeClr val="bg1"/>
                </a:solidFill>
              </a:rPr>
              <a:t>will include </a:t>
            </a:r>
            <a:r>
              <a:rPr lang="en-US" altLang="en-US" sz="1600" dirty="0" smtClean="0">
                <a:solidFill>
                  <a:schemeClr val="bg1"/>
                </a:solidFill>
              </a:rPr>
              <a:t>representatives </a:t>
            </a:r>
            <a:r>
              <a:rPr lang="en-US" altLang="en-US" sz="1600" dirty="0">
                <a:solidFill>
                  <a:schemeClr val="bg1"/>
                </a:solidFill>
              </a:rPr>
              <a:t>of </a:t>
            </a:r>
            <a:r>
              <a:rPr lang="en-US" altLang="en-US" sz="1600" dirty="0" smtClean="0">
                <a:solidFill>
                  <a:schemeClr val="bg1"/>
                </a:solidFill>
              </a:rPr>
              <a:t>five </a:t>
            </a:r>
            <a:r>
              <a:rPr lang="en-US" altLang="en-US" sz="1600" dirty="0">
                <a:solidFill>
                  <a:schemeClr val="bg1"/>
                </a:solidFill>
              </a:rPr>
              <a:t>DMROs, </a:t>
            </a:r>
            <a:r>
              <a:rPr lang="en-US" altLang="en-US" sz="1600" dirty="0" smtClean="0">
                <a:solidFill>
                  <a:schemeClr val="bg1"/>
                </a:solidFill>
              </a:rPr>
              <a:t>five EU </a:t>
            </a:r>
            <a:r>
              <a:rPr lang="en-US" altLang="en-US" sz="1600" dirty="0">
                <a:solidFill>
                  <a:schemeClr val="bg1"/>
                </a:solidFill>
              </a:rPr>
              <a:t>Delegations in charge of RECs and </a:t>
            </a:r>
            <a:r>
              <a:rPr lang="en-US" altLang="en-US" sz="1600" dirty="0" smtClean="0">
                <a:solidFill>
                  <a:schemeClr val="bg1"/>
                </a:solidFill>
              </a:rPr>
              <a:t>TAF </a:t>
            </a:r>
            <a:r>
              <a:rPr lang="en-US" altLang="en-US" sz="1600" dirty="0">
                <a:solidFill>
                  <a:schemeClr val="bg1"/>
                </a:solidFill>
              </a:rPr>
              <a:t>Technical Assistance Team (Financial Institutions </a:t>
            </a:r>
            <a:r>
              <a:rPr lang="en-US" altLang="en-US" sz="1600" dirty="0" smtClean="0">
                <a:solidFill>
                  <a:schemeClr val="bg1"/>
                </a:solidFill>
              </a:rPr>
              <a:t>may be invited)</a:t>
            </a:r>
          </a:p>
          <a:p>
            <a:pPr marL="285750" indent="-285750" algn="l" eaLnBrk="1" hangingPunct="1">
              <a:buFont typeface="Arial" panose="020B0604020202020204" pitchFamily="34" charset="0"/>
              <a:buChar char="•"/>
              <a:defRPr/>
            </a:pPr>
            <a:endParaRPr lang="en-US" altLang="en-US" sz="1800" dirty="0">
              <a:solidFill>
                <a:schemeClr val="bg1"/>
              </a:solidFill>
            </a:endParaRPr>
          </a:p>
          <a:p>
            <a:pPr algn="l" eaLnBrk="1" hangingPunct="1">
              <a:defRPr/>
            </a:pPr>
            <a:r>
              <a:rPr lang="en-GB" altLang="en-US" sz="2000" b="1" dirty="0">
                <a:solidFill>
                  <a:schemeClr val="bg1"/>
                </a:solidFill>
              </a:rPr>
              <a:t>Subgroup on Infrastructures (</a:t>
            </a:r>
            <a:r>
              <a:rPr lang="en-GB" altLang="en-US" sz="2000" b="1" dirty="0" err="1">
                <a:solidFill>
                  <a:schemeClr val="bg1"/>
                </a:solidFill>
              </a:rPr>
              <a:t>SoI</a:t>
            </a:r>
            <a:r>
              <a:rPr lang="en-GB" altLang="en-US" sz="2000" b="1" dirty="0" smtClean="0">
                <a:solidFill>
                  <a:schemeClr val="bg1"/>
                </a:solidFill>
              </a:rPr>
              <a:t>)</a:t>
            </a:r>
          </a:p>
          <a:p>
            <a:pPr marL="285750" indent="-285750" algn="l" eaLnBrk="1" hangingPunct="1">
              <a:buFont typeface="Arial" panose="020B0604020202020204" pitchFamily="34" charset="0"/>
              <a:buChar char="•"/>
              <a:defRPr/>
            </a:pPr>
            <a:r>
              <a:rPr lang="en-US" altLang="en-US" sz="1600" dirty="0" smtClean="0">
                <a:solidFill>
                  <a:schemeClr val="bg1"/>
                </a:solidFill>
              </a:rPr>
              <a:t>will </a:t>
            </a:r>
            <a:r>
              <a:rPr lang="en-US" altLang="en-US" sz="1600" dirty="0">
                <a:solidFill>
                  <a:schemeClr val="bg1"/>
                </a:solidFill>
              </a:rPr>
              <a:t>include technical experts on </a:t>
            </a:r>
            <a:r>
              <a:rPr lang="en-US" altLang="en-US" sz="1600" dirty="0" err="1">
                <a:solidFill>
                  <a:schemeClr val="bg1"/>
                </a:solidFill>
              </a:rPr>
              <a:t>digitalisation</a:t>
            </a:r>
            <a:r>
              <a:rPr lang="en-US" altLang="en-US" sz="1600" dirty="0">
                <a:solidFill>
                  <a:schemeClr val="bg1"/>
                </a:solidFill>
              </a:rPr>
              <a:t> and transports from </a:t>
            </a:r>
            <a:r>
              <a:rPr lang="en-US" altLang="en-US" sz="1600" dirty="0" smtClean="0">
                <a:solidFill>
                  <a:schemeClr val="bg1"/>
                </a:solidFill>
              </a:rPr>
              <a:t>TAF team, 5 DMROs </a:t>
            </a:r>
            <a:r>
              <a:rPr lang="en-US" altLang="en-US" sz="1600" dirty="0">
                <a:solidFill>
                  <a:schemeClr val="bg1"/>
                </a:solidFill>
              </a:rPr>
              <a:t>and, on an ad-hoc basis, from </a:t>
            </a:r>
            <a:r>
              <a:rPr lang="en-US" altLang="en-US" sz="1600" dirty="0" smtClean="0">
                <a:solidFill>
                  <a:schemeClr val="bg1"/>
                </a:solidFill>
              </a:rPr>
              <a:t>beneficiary countries (</a:t>
            </a:r>
            <a:r>
              <a:rPr lang="en-US" altLang="en-US" sz="1600" dirty="0">
                <a:solidFill>
                  <a:schemeClr val="bg1"/>
                </a:solidFill>
              </a:rPr>
              <a:t>Financial Institutions </a:t>
            </a:r>
            <a:r>
              <a:rPr lang="en-US" altLang="en-US" sz="1600" dirty="0" smtClean="0">
                <a:solidFill>
                  <a:schemeClr val="bg1"/>
                </a:solidFill>
              </a:rPr>
              <a:t>&amp; EU experts may </a:t>
            </a:r>
            <a:r>
              <a:rPr lang="en-US" altLang="en-US" sz="1600" dirty="0">
                <a:solidFill>
                  <a:schemeClr val="bg1"/>
                </a:solidFill>
              </a:rPr>
              <a:t>be invited</a:t>
            </a:r>
            <a:r>
              <a:rPr lang="en-US" altLang="en-US" sz="1600" dirty="0" smtClean="0">
                <a:solidFill>
                  <a:schemeClr val="bg1"/>
                </a:solidFill>
              </a:rPr>
              <a:t>)</a:t>
            </a:r>
          </a:p>
          <a:p>
            <a:pPr marL="285750" indent="-285750" algn="l" eaLnBrk="1" hangingPunct="1">
              <a:buFont typeface="Arial" panose="020B0604020202020204" pitchFamily="34" charset="0"/>
              <a:buChar char="•"/>
              <a:defRPr/>
            </a:pPr>
            <a:r>
              <a:rPr lang="en-US" altLang="en-US" sz="1600" dirty="0" smtClean="0">
                <a:solidFill>
                  <a:schemeClr val="bg1"/>
                </a:solidFill>
              </a:rPr>
              <a:t>Tasks: prepares PSC meetings, assessing and </a:t>
            </a:r>
            <a:r>
              <a:rPr lang="en-US" altLang="en-US" sz="1600" dirty="0" err="1" smtClean="0">
                <a:solidFill>
                  <a:schemeClr val="bg1"/>
                </a:solidFill>
              </a:rPr>
              <a:t>prioritising</a:t>
            </a:r>
            <a:r>
              <a:rPr lang="en-US" altLang="en-US" sz="1600" dirty="0" smtClean="0">
                <a:solidFill>
                  <a:schemeClr val="bg1"/>
                </a:solidFill>
              </a:rPr>
              <a:t> project proposals (i.e. establish a </a:t>
            </a:r>
            <a:r>
              <a:rPr lang="en-US" altLang="en-US" sz="1600" dirty="0" err="1" smtClean="0">
                <a:solidFill>
                  <a:schemeClr val="bg1"/>
                </a:solidFill>
              </a:rPr>
              <a:t>prioritised</a:t>
            </a:r>
            <a:r>
              <a:rPr lang="en-US" altLang="en-US" sz="1600" dirty="0" smtClean="0">
                <a:solidFill>
                  <a:schemeClr val="bg1"/>
                </a:solidFill>
              </a:rPr>
              <a:t> pipeline of projects under TAF), stocktaking on the existing project pipelines, coordinating the experts of TAF and regularly reporting on different activities</a:t>
            </a:r>
            <a:endParaRPr lang="en-GB" altLang="en-US" sz="1600" dirty="0" smtClean="0">
              <a:solidFill>
                <a:schemeClr val="bg1"/>
              </a:solidFill>
            </a:endParaRPr>
          </a:p>
          <a:p>
            <a:pPr algn="l">
              <a:defRPr/>
            </a:pPr>
            <a:endParaRPr lang="fr-BE" altLang="en-US" sz="2400" dirty="0" smtClean="0">
              <a:solidFill>
                <a:schemeClr val="bg1"/>
              </a:solidFill>
            </a:endParaRPr>
          </a:p>
          <a:p>
            <a:pPr algn="l" eaLnBrk="1" hangingPunct="1">
              <a:defRPr/>
            </a:pPr>
            <a:endParaRPr lang="fr-BE" altLang="en-US" sz="2400" dirty="0" smtClean="0">
              <a:solidFill>
                <a:schemeClr val="bg1"/>
              </a:solidFill>
            </a:endParaRPr>
          </a:p>
        </p:txBody>
      </p:sp>
      <p:pic>
        <p:nvPicPr>
          <p:cNvPr id="6148" name="Picture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173538" y="6408738"/>
            <a:ext cx="706437" cy="44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149" name="Group 11"/>
          <p:cNvGrpSpPr>
            <a:grpSpLocks/>
          </p:cNvGrpSpPr>
          <p:nvPr/>
        </p:nvGrpSpPr>
        <p:grpSpPr bwMode="auto">
          <a:xfrm>
            <a:off x="0" y="-171450"/>
            <a:ext cx="9158288" cy="1592263"/>
            <a:chOff x="0" y="-171400"/>
            <a:chExt cx="9158325" cy="1592645"/>
          </a:xfrm>
        </p:grpSpPr>
        <p:sp>
          <p:nvSpPr>
            <p:cNvPr id="4" name="Rectangle 3"/>
            <p:cNvSpPr/>
            <p:nvPr/>
          </p:nvSpPr>
          <p:spPr>
            <a:xfrm>
              <a:off x="0" y="-171400"/>
              <a:ext cx="9158325" cy="1197262"/>
            </a:xfrm>
            <a:prstGeom prst="rect">
              <a:avLst/>
            </a:prstGeom>
            <a:solidFill>
              <a:srgbClr val="24439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pic>
          <p:nvPicPr>
            <p:cNvPr id="6151" name="Picture 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31962" y="92485"/>
              <a:ext cx="1900195" cy="1328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80476993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170" name="Title 1"/>
          <p:cNvSpPr>
            <a:spLocks noGrp="1"/>
          </p:cNvSpPr>
          <p:nvPr>
            <p:ph type="ctrTitle"/>
          </p:nvPr>
        </p:nvSpPr>
        <p:spPr>
          <a:xfrm>
            <a:off x="685800" y="1420813"/>
            <a:ext cx="7772400" cy="865187"/>
          </a:xfrm>
        </p:spPr>
        <p:txBody>
          <a:bodyPr/>
          <a:lstStyle/>
          <a:p>
            <a:pPr eaLnBrk="1" hangingPunct="1"/>
            <a:r>
              <a:rPr lang="fr-BE" altLang="en-US" sz="2800" smtClean="0">
                <a:solidFill>
                  <a:schemeClr val="bg1"/>
                </a:solidFill>
              </a:rPr>
              <a:t>Service contract (13 MEUR)</a:t>
            </a:r>
            <a:endParaRPr lang="en-GB" altLang="en-US" sz="2800" smtClean="0">
              <a:solidFill>
                <a:schemeClr val="bg1"/>
              </a:solidFill>
            </a:endParaRPr>
          </a:p>
        </p:txBody>
      </p:sp>
      <p:sp>
        <p:nvSpPr>
          <p:cNvPr id="7171" name="Subtitle 2"/>
          <p:cNvSpPr>
            <a:spLocks noGrp="1"/>
          </p:cNvSpPr>
          <p:nvPr>
            <p:ph type="subTitle" idx="1"/>
          </p:nvPr>
        </p:nvSpPr>
        <p:spPr>
          <a:xfrm>
            <a:off x="1547813" y="2936875"/>
            <a:ext cx="6400800" cy="2281238"/>
          </a:xfrm>
        </p:spPr>
        <p:txBody>
          <a:bodyPr/>
          <a:lstStyle/>
          <a:p>
            <a:pPr algn="l" eaLnBrk="1" hangingPunct="1"/>
            <a:endParaRPr lang="fr-BE" altLang="en-US" sz="2800" smtClean="0">
              <a:solidFill>
                <a:schemeClr val="bg1"/>
              </a:solidFill>
            </a:endParaRPr>
          </a:p>
        </p:txBody>
      </p:sp>
      <p:pic>
        <p:nvPicPr>
          <p:cNvPr id="7172" name="Picture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173538" y="6408738"/>
            <a:ext cx="706437" cy="44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173" name="Group 11"/>
          <p:cNvGrpSpPr>
            <a:grpSpLocks/>
          </p:cNvGrpSpPr>
          <p:nvPr/>
        </p:nvGrpSpPr>
        <p:grpSpPr bwMode="auto">
          <a:xfrm>
            <a:off x="0" y="-171450"/>
            <a:ext cx="9158288" cy="1592263"/>
            <a:chOff x="0" y="-171400"/>
            <a:chExt cx="9158325" cy="1592645"/>
          </a:xfrm>
        </p:grpSpPr>
        <p:sp>
          <p:nvSpPr>
            <p:cNvPr id="4" name="Rectangle 3"/>
            <p:cNvSpPr/>
            <p:nvPr/>
          </p:nvSpPr>
          <p:spPr>
            <a:xfrm>
              <a:off x="0" y="-171400"/>
              <a:ext cx="9158325" cy="1197262"/>
            </a:xfrm>
            <a:prstGeom prst="rect">
              <a:avLst/>
            </a:prstGeom>
            <a:solidFill>
              <a:srgbClr val="24439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pic>
          <p:nvPicPr>
            <p:cNvPr id="7198" name="Picture 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31962" y="92485"/>
              <a:ext cx="1900195" cy="1328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aphicFrame>
        <p:nvGraphicFramePr>
          <p:cNvPr id="2" name="Table 1"/>
          <p:cNvGraphicFramePr>
            <a:graphicFrameLocks noGrp="1"/>
          </p:cNvGraphicFramePr>
          <p:nvPr/>
        </p:nvGraphicFramePr>
        <p:xfrm>
          <a:off x="1630363" y="2681288"/>
          <a:ext cx="5897562" cy="3063874"/>
        </p:xfrm>
        <a:graphic>
          <a:graphicData uri="http://schemas.openxmlformats.org/drawingml/2006/table">
            <a:tbl>
              <a:tblPr firstRow="1" firstCol="1" bandRow="1">
                <a:tableStyleId>{5C22544A-7EE6-4342-B048-85BDC9FD1C3A}</a:tableStyleId>
              </a:tblPr>
              <a:tblGrid>
                <a:gridCol w="3338780">
                  <a:extLst>
                    <a:ext uri="{9D8B030D-6E8A-4147-A177-3AD203B41FA5}">
                      <a16:colId xmlns:a16="http://schemas.microsoft.com/office/drawing/2014/main" val="844596239"/>
                    </a:ext>
                  </a:extLst>
                </a:gridCol>
                <a:gridCol w="2558782">
                  <a:extLst>
                    <a:ext uri="{9D8B030D-6E8A-4147-A177-3AD203B41FA5}">
                      <a16:colId xmlns:a16="http://schemas.microsoft.com/office/drawing/2014/main" val="3709294396"/>
                    </a:ext>
                  </a:extLst>
                </a:gridCol>
              </a:tblGrid>
              <a:tr h="459050">
                <a:tc>
                  <a:txBody>
                    <a:bodyPr/>
                    <a:lstStyle/>
                    <a:p>
                      <a:pPr>
                        <a:spcBef>
                          <a:spcPts val="500"/>
                        </a:spcBef>
                        <a:spcAft>
                          <a:spcPts val="500"/>
                        </a:spcAft>
                      </a:pPr>
                      <a:r>
                        <a:rPr lang="en-US" sz="1600">
                          <a:effectLst/>
                        </a:rPr>
                        <a:t>Publication Prior Information Notice</a:t>
                      </a:r>
                      <a:endParaRPr lang="en-GB"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76" marR="68576" marT="0" marB="0"/>
                </a:tc>
                <a:tc>
                  <a:txBody>
                    <a:bodyPr/>
                    <a:lstStyle/>
                    <a:p>
                      <a:pPr>
                        <a:spcBef>
                          <a:spcPts val="500"/>
                        </a:spcBef>
                        <a:spcAft>
                          <a:spcPts val="500"/>
                        </a:spcAft>
                      </a:pPr>
                      <a:r>
                        <a:rPr lang="en-US" sz="1600" dirty="0">
                          <a:effectLst/>
                        </a:rPr>
                        <a:t>23 September 2019</a:t>
                      </a:r>
                      <a:endParaRPr lang="en-GB"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76" marR="68576" marT="0" marB="0"/>
                </a:tc>
                <a:extLst>
                  <a:ext uri="{0D108BD9-81ED-4DB2-BD59-A6C34878D82A}">
                    <a16:rowId xmlns:a16="http://schemas.microsoft.com/office/drawing/2014/main" val="1605572574"/>
                  </a:ext>
                </a:extLst>
              </a:tr>
              <a:tr h="537749">
                <a:tc>
                  <a:txBody>
                    <a:bodyPr/>
                    <a:lstStyle/>
                    <a:p>
                      <a:pPr>
                        <a:spcBef>
                          <a:spcPts val="500"/>
                        </a:spcBef>
                        <a:spcAft>
                          <a:spcPts val="500"/>
                        </a:spcAft>
                      </a:pPr>
                      <a:r>
                        <a:rPr lang="en-US" sz="1600">
                          <a:effectLst/>
                        </a:rPr>
                        <a:t>Publication Contract Notice</a:t>
                      </a:r>
                      <a:endParaRPr lang="en-GB"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76" marR="68576" marT="0" marB="0"/>
                </a:tc>
                <a:tc>
                  <a:txBody>
                    <a:bodyPr/>
                    <a:lstStyle/>
                    <a:p>
                      <a:pPr>
                        <a:spcBef>
                          <a:spcPts val="500"/>
                        </a:spcBef>
                        <a:spcAft>
                          <a:spcPts val="500"/>
                        </a:spcAft>
                      </a:pPr>
                      <a:r>
                        <a:rPr lang="en-US" sz="1600" b="1" dirty="0">
                          <a:solidFill>
                            <a:schemeClr val="tx1"/>
                          </a:solidFill>
                          <a:effectLst/>
                        </a:rPr>
                        <a:t>25 October 2019</a:t>
                      </a:r>
                      <a:endParaRPr lang="en-GB" sz="16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76" marR="68576" marT="0" marB="0">
                    <a:solidFill>
                      <a:schemeClr val="accent1"/>
                    </a:solidFill>
                  </a:tcPr>
                </a:tc>
                <a:extLst>
                  <a:ext uri="{0D108BD9-81ED-4DB2-BD59-A6C34878D82A}">
                    <a16:rowId xmlns:a16="http://schemas.microsoft.com/office/drawing/2014/main" val="2972246738"/>
                  </a:ext>
                </a:extLst>
              </a:tr>
              <a:tr h="639196">
                <a:tc>
                  <a:txBody>
                    <a:bodyPr/>
                    <a:lstStyle/>
                    <a:p>
                      <a:pPr>
                        <a:spcBef>
                          <a:spcPts val="500"/>
                        </a:spcBef>
                        <a:spcAft>
                          <a:spcPts val="500"/>
                        </a:spcAft>
                      </a:pPr>
                      <a:r>
                        <a:rPr lang="en-US" sz="1600" dirty="0">
                          <a:effectLst/>
                        </a:rPr>
                        <a:t>Deadline for submission of Applications</a:t>
                      </a:r>
                      <a:endParaRPr lang="en-GB"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76" marR="68576" marT="0" marB="0"/>
                </a:tc>
                <a:tc>
                  <a:txBody>
                    <a:bodyPr/>
                    <a:lstStyle/>
                    <a:p>
                      <a:pPr>
                        <a:spcBef>
                          <a:spcPts val="500"/>
                        </a:spcBef>
                        <a:spcAft>
                          <a:spcPts val="500"/>
                        </a:spcAft>
                      </a:pPr>
                      <a:r>
                        <a:rPr lang="en-US" sz="1600" b="1" dirty="0">
                          <a:solidFill>
                            <a:schemeClr val="tx1"/>
                          </a:solidFill>
                          <a:effectLst/>
                        </a:rPr>
                        <a:t>02 December 2019</a:t>
                      </a:r>
                      <a:endParaRPr lang="en-GB" sz="16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76" marR="68576" marT="0" marB="0">
                    <a:solidFill>
                      <a:schemeClr val="accent1"/>
                    </a:solidFill>
                  </a:tcPr>
                </a:tc>
                <a:extLst>
                  <a:ext uri="{0D108BD9-81ED-4DB2-BD59-A6C34878D82A}">
                    <a16:rowId xmlns:a16="http://schemas.microsoft.com/office/drawing/2014/main" val="694363183"/>
                  </a:ext>
                </a:extLst>
              </a:tr>
              <a:tr h="448561">
                <a:tc>
                  <a:txBody>
                    <a:bodyPr/>
                    <a:lstStyle/>
                    <a:p>
                      <a:pPr>
                        <a:spcBef>
                          <a:spcPts val="500"/>
                        </a:spcBef>
                        <a:spcAft>
                          <a:spcPts val="500"/>
                        </a:spcAft>
                      </a:pPr>
                      <a:r>
                        <a:rPr lang="en-US" sz="1600" dirty="0">
                          <a:effectLst/>
                        </a:rPr>
                        <a:t>Shortlisting &amp; Tender Dossier</a:t>
                      </a:r>
                      <a:endParaRPr lang="en-GB"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76" marR="68576" marT="0" marB="0"/>
                </a:tc>
                <a:tc>
                  <a:txBody>
                    <a:bodyPr/>
                    <a:lstStyle/>
                    <a:p>
                      <a:pPr>
                        <a:spcBef>
                          <a:spcPts val="500"/>
                        </a:spcBef>
                        <a:spcAft>
                          <a:spcPts val="500"/>
                        </a:spcAft>
                      </a:pPr>
                      <a:r>
                        <a:rPr lang="en-US" sz="1600" dirty="0">
                          <a:effectLst/>
                        </a:rPr>
                        <a:t>31 January 2020</a:t>
                      </a:r>
                      <a:endParaRPr lang="en-GB"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76" marR="68576" marT="0" marB="0"/>
                </a:tc>
                <a:extLst>
                  <a:ext uri="{0D108BD9-81ED-4DB2-BD59-A6C34878D82A}">
                    <a16:rowId xmlns:a16="http://schemas.microsoft.com/office/drawing/2014/main" val="1722039264"/>
                  </a:ext>
                </a:extLst>
              </a:tr>
              <a:tr h="489499">
                <a:tc>
                  <a:txBody>
                    <a:bodyPr/>
                    <a:lstStyle/>
                    <a:p>
                      <a:pPr>
                        <a:spcBef>
                          <a:spcPts val="500"/>
                        </a:spcBef>
                        <a:spcAft>
                          <a:spcPts val="500"/>
                        </a:spcAft>
                      </a:pPr>
                      <a:r>
                        <a:rPr lang="en-US" sz="1600">
                          <a:effectLst/>
                        </a:rPr>
                        <a:t>Submission of Tenders </a:t>
                      </a:r>
                      <a:endParaRPr lang="en-GB"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76" marR="68576" marT="0" marB="0"/>
                </a:tc>
                <a:tc>
                  <a:txBody>
                    <a:bodyPr/>
                    <a:lstStyle/>
                    <a:p>
                      <a:pPr>
                        <a:spcBef>
                          <a:spcPts val="500"/>
                        </a:spcBef>
                        <a:spcAft>
                          <a:spcPts val="500"/>
                        </a:spcAft>
                      </a:pPr>
                      <a:r>
                        <a:rPr lang="en-US" sz="1600" dirty="0">
                          <a:effectLst/>
                        </a:rPr>
                        <a:t>30 March 2020</a:t>
                      </a:r>
                      <a:endParaRPr lang="en-GB"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76" marR="68576" marT="0" marB="0"/>
                </a:tc>
                <a:extLst>
                  <a:ext uri="{0D108BD9-81ED-4DB2-BD59-A6C34878D82A}">
                    <a16:rowId xmlns:a16="http://schemas.microsoft.com/office/drawing/2014/main" val="1274514147"/>
                  </a:ext>
                </a:extLst>
              </a:tr>
              <a:tr h="489819">
                <a:tc>
                  <a:txBody>
                    <a:bodyPr/>
                    <a:lstStyle/>
                    <a:p>
                      <a:pPr>
                        <a:spcBef>
                          <a:spcPts val="500"/>
                        </a:spcBef>
                        <a:spcAft>
                          <a:spcPts val="500"/>
                        </a:spcAft>
                      </a:pPr>
                      <a:r>
                        <a:rPr lang="en-US" sz="1600" dirty="0">
                          <a:effectLst/>
                        </a:rPr>
                        <a:t>Evaluation of tenders &amp; Contract Award </a:t>
                      </a:r>
                      <a:endParaRPr lang="en-GB"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76" marR="68576" marT="0" marB="0"/>
                </a:tc>
                <a:tc>
                  <a:txBody>
                    <a:bodyPr/>
                    <a:lstStyle/>
                    <a:p>
                      <a:pPr>
                        <a:spcBef>
                          <a:spcPts val="500"/>
                        </a:spcBef>
                        <a:spcAft>
                          <a:spcPts val="500"/>
                        </a:spcAft>
                      </a:pPr>
                      <a:r>
                        <a:rPr lang="en-US" sz="1600" dirty="0">
                          <a:effectLst/>
                        </a:rPr>
                        <a:t>30 June 2020</a:t>
                      </a:r>
                      <a:endParaRPr lang="en-GB"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76" marR="68576" marT="0" marB="0"/>
                </a:tc>
                <a:extLst>
                  <a:ext uri="{0D108BD9-81ED-4DB2-BD59-A6C34878D82A}">
                    <a16:rowId xmlns:a16="http://schemas.microsoft.com/office/drawing/2014/main" val="972518386"/>
                  </a:ext>
                </a:extLst>
              </a:tr>
            </a:tbl>
          </a:graphicData>
        </a:graphic>
      </p:graphicFrame>
    </p:spTree>
    <p:extLst>
      <p:ext uri="{BB962C8B-B14F-4D97-AF65-F5344CB8AC3E}">
        <p14:creationId xmlns:p14="http://schemas.microsoft.com/office/powerpoint/2010/main" val="317258623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4" name="Title 1"/>
          <p:cNvSpPr>
            <a:spLocks noGrp="1"/>
          </p:cNvSpPr>
          <p:nvPr>
            <p:ph type="ctrTitle"/>
          </p:nvPr>
        </p:nvSpPr>
        <p:spPr>
          <a:xfrm>
            <a:off x="600075" y="1897626"/>
            <a:ext cx="7878763" cy="3939612"/>
          </a:xfrm>
        </p:spPr>
        <p:txBody>
          <a:bodyPr/>
          <a:lstStyle/>
          <a:p>
            <a:pPr eaLnBrk="1" hangingPunct="1"/>
            <a:r>
              <a:rPr lang="fr-BE" altLang="en-US" sz="3600" dirty="0" smtClean="0">
                <a:solidFill>
                  <a:schemeClr val="bg1"/>
                </a:solidFill>
              </a:rPr>
              <a:t>Appui à la Gouvernance des Transports (38M€) et Appui à la Gouvernance du Secteur de l’Énergie (32M€) en </a:t>
            </a:r>
            <a:br>
              <a:rPr lang="fr-BE" altLang="en-US" sz="3600" dirty="0" smtClean="0">
                <a:solidFill>
                  <a:schemeClr val="bg1"/>
                </a:solidFill>
              </a:rPr>
            </a:br>
            <a:r>
              <a:rPr lang="fr-BE" altLang="en-US" sz="3600" dirty="0" smtClean="0">
                <a:solidFill>
                  <a:schemeClr val="bg1"/>
                </a:solidFill>
              </a:rPr>
              <a:t>Afrique de l’Ouest</a:t>
            </a:r>
            <a:br>
              <a:rPr lang="fr-BE" altLang="en-US" sz="3600" dirty="0" smtClean="0">
                <a:solidFill>
                  <a:schemeClr val="bg1"/>
                </a:solidFill>
              </a:rPr>
            </a:br>
            <a:r>
              <a:rPr lang="fr-BE" altLang="en-US" sz="2800" dirty="0" smtClean="0">
                <a:solidFill>
                  <a:schemeClr val="bg1"/>
                </a:solidFill>
              </a:rPr>
              <a:t/>
            </a:r>
            <a:br>
              <a:rPr lang="fr-BE" altLang="en-US" sz="2800" dirty="0" smtClean="0">
                <a:solidFill>
                  <a:schemeClr val="bg1"/>
                </a:solidFill>
              </a:rPr>
            </a:br>
            <a:r>
              <a:rPr lang="fr-BE" altLang="en-US" sz="3600" dirty="0" smtClean="0">
                <a:solidFill>
                  <a:schemeClr val="bg1"/>
                </a:solidFill>
              </a:rPr>
              <a:t/>
            </a:r>
            <a:br>
              <a:rPr lang="fr-BE" altLang="en-US" sz="3600" dirty="0" smtClean="0">
                <a:solidFill>
                  <a:schemeClr val="bg1"/>
                </a:solidFill>
              </a:rPr>
            </a:br>
            <a:r>
              <a:rPr lang="fr-BE" altLang="en-US" sz="2800" dirty="0" err="1" smtClean="0">
                <a:solidFill>
                  <a:schemeClr val="bg1"/>
                </a:solidFill>
              </a:rPr>
              <a:t>PIR</a:t>
            </a:r>
            <a:r>
              <a:rPr lang="fr-BE" altLang="en-US" sz="2800" dirty="0" smtClean="0">
                <a:solidFill>
                  <a:schemeClr val="bg1"/>
                </a:solidFill>
              </a:rPr>
              <a:t> 11</a:t>
            </a:r>
            <a:r>
              <a:rPr lang="fr-BE" altLang="en-US" sz="2800" baseline="30000" dirty="0" smtClean="0">
                <a:solidFill>
                  <a:schemeClr val="bg1"/>
                </a:solidFill>
              </a:rPr>
              <a:t>ème</a:t>
            </a:r>
            <a:r>
              <a:rPr lang="fr-BE" altLang="en-US" sz="2800" dirty="0" smtClean="0">
                <a:solidFill>
                  <a:schemeClr val="bg1"/>
                </a:solidFill>
              </a:rPr>
              <a:t> FED</a:t>
            </a:r>
            <a:r>
              <a:rPr lang="fr-BE" altLang="en-US" sz="3600" dirty="0" smtClean="0">
                <a:solidFill>
                  <a:schemeClr val="bg1"/>
                </a:solidFill>
              </a:rPr>
              <a:t/>
            </a:r>
            <a:br>
              <a:rPr lang="fr-BE" altLang="en-US" sz="3600" dirty="0" smtClean="0">
                <a:solidFill>
                  <a:schemeClr val="bg1"/>
                </a:solidFill>
              </a:rPr>
            </a:br>
            <a:endParaRPr lang="en-GB" altLang="en-US" sz="3600" dirty="0" smtClean="0">
              <a:solidFill>
                <a:schemeClr val="bg1"/>
              </a:solidFill>
            </a:endParaRPr>
          </a:p>
        </p:txBody>
      </p:sp>
      <p:sp>
        <p:nvSpPr>
          <p:cNvPr id="3075" name="Subtitle 2"/>
          <p:cNvSpPr>
            <a:spLocks noGrp="1"/>
          </p:cNvSpPr>
          <p:nvPr>
            <p:ph type="subTitle" idx="1"/>
          </p:nvPr>
        </p:nvSpPr>
        <p:spPr>
          <a:xfrm>
            <a:off x="1371600" y="5597525"/>
            <a:ext cx="6400800" cy="493713"/>
          </a:xfrm>
        </p:spPr>
        <p:txBody>
          <a:bodyPr/>
          <a:lstStyle/>
          <a:p>
            <a:pPr algn="l" eaLnBrk="1" hangingPunct="1"/>
            <a:endParaRPr lang="fr-BE" altLang="en-US" sz="2400" smtClean="0">
              <a:solidFill>
                <a:schemeClr val="bg1"/>
              </a:solidFill>
            </a:endParaRPr>
          </a:p>
          <a:p>
            <a:pPr algn="l" eaLnBrk="1" hangingPunct="1"/>
            <a:endParaRPr lang="fr-BE" altLang="en-US" sz="1800" smtClean="0">
              <a:solidFill>
                <a:schemeClr val="bg1"/>
              </a:solidFill>
            </a:endParaRPr>
          </a:p>
        </p:txBody>
      </p:sp>
      <p:pic>
        <p:nvPicPr>
          <p:cNvPr id="3076" name="Picture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173538" y="6408738"/>
            <a:ext cx="706437" cy="44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77" name="Group 11"/>
          <p:cNvGrpSpPr>
            <a:grpSpLocks/>
          </p:cNvGrpSpPr>
          <p:nvPr/>
        </p:nvGrpSpPr>
        <p:grpSpPr bwMode="auto">
          <a:xfrm>
            <a:off x="0" y="-171450"/>
            <a:ext cx="9158288" cy="1592263"/>
            <a:chOff x="0" y="-171400"/>
            <a:chExt cx="9158325" cy="1592645"/>
          </a:xfrm>
        </p:grpSpPr>
        <p:sp>
          <p:nvSpPr>
            <p:cNvPr id="4" name="Rectangle 3"/>
            <p:cNvSpPr/>
            <p:nvPr/>
          </p:nvSpPr>
          <p:spPr>
            <a:xfrm>
              <a:off x="0" y="-171400"/>
              <a:ext cx="9158325" cy="1197262"/>
            </a:xfrm>
            <a:prstGeom prst="rect">
              <a:avLst/>
            </a:prstGeom>
            <a:solidFill>
              <a:srgbClr val="24439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pic>
          <p:nvPicPr>
            <p:cNvPr id="3079" name="Picture 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31962" y="92485"/>
              <a:ext cx="1900195" cy="1328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5155553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43835" y="1317766"/>
            <a:ext cx="8930870" cy="4209729"/>
          </a:xfrm>
          <a:prstGeom prst="rect">
            <a:avLst/>
          </a:prstGeom>
        </p:spPr>
      </p:pic>
      <p:sp>
        <p:nvSpPr>
          <p:cNvPr id="6" name="Title 1"/>
          <p:cNvSpPr>
            <a:spLocks noGrp="1"/>
          </p:cNvSpPr>
          <p:nvPr>
            <p:ph type="title"/>
          </p:nvPr>
        </p:nvSpPr>
        <p:spPr>
          <a:xfrm>
            <a:off x="457200" y="274638"/>
            <a:ext cx="8229600" cy="865793"/>
          </a:xfrm>
        </p:spPr>
        <p:txBody>
          <a:bodyPr/>
          <a:lstStyle/>
          <a:p>
            <a:pPr algn="l"/>
            <a:r>
              <a:rPr lang="en-IE" dirty="0" smtClean="0"/>
              <a:t>Transport </a:t>
            </a:r>
            <a:r>
              <a:rPr lang="en-IE" dirty="0" err="1" smtClean="0"/>
              <a:t>Afrique</a:t>
            </a:r>
            <a:r>
              <a:rPr lang="en-IE" dirty="0" smtClean="0"/>
              <a:t> de </a:t>
            </a:r>
            <a:r>
              <a:rPr lang="en-IE" dirty="0" err="1" smtClean="0"/>
              <a:t>l’Ouest</a:t>
            </a:r>
            <a:endParaRPr lang="en-IE" dirty="0"/>
          </a:p>
        </p:txBody>
      </p:sp>
    </p:spTree>
    <p:extLst>
      <p:ext uri="{BB962C8B-B14F-4D97-AF65-F5344CB8AC3E}">
        <p14:creationId xmlns:p14="http://schemas.microsoft.com/office/powerpoint/2010/main" val="166845482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5793"/>
          </a:xfrm>
        </p:spPr>
        <p:txBody>
          <a:bodyPr/>
          <a:lstStyle/>
          <a:p>
            <a:pPr algn="l"/>
            <a:r>
              <a:rPr lang="en-IE" dirty="0" err="1" smtClean="0"/>
              <a:t>Energie</a:t>
            </a:r>
            <a:r>
              <a:rPr lang="en-IE" dirty="0" smtClean="0"/>
              <a:t> </a:t>
            </a:r>
            <a:r>
              <a:rPr lang="en-IE" dirty="0" err="1" smtClean="0"/>
              <a:t>Afrique</a:t>
            </a:r>
            <a:r>
              <a:rPr lang="en-IE" dirty="0" smtClean="0"/>
              <a:t> de </a:t>
            </a:r>
            <a:r>
              <a:rPr lang="en-IE" dirty="0" err="1" smtClean="0"/>
              <a:t>l’Ouest</a:t>
            </a:r>
            <a:r>
              <a:rPr lang="en-IE" dirty="0" smtClean="0"/>
              <a:t> (</a:t>
            </a:r>
            <a:r>
              <a:rPr lang="en-IE" dirty="0" err="1" smtClean="0"/>
              <a:t>AGOSE</a:t>
            </a:r>
            <a:r>
              <a:rPr lang="en-IE" dirty="0" smtClean="0"/>
              <a:t>)</a:t>
            </a:r>
            <a:endParaRPr lang="en-IE" dirty="0"/>
          </a:p>
        </p:txBody>
      </p:sp>
      <p:sp>
        <p:nvSpPr>
          <p:cNvPr id="3" name="Content Placeholder 2"/>
          <p:cNvSpPr>
            <a:spLocks noGrp="1"/>
          </p:cNvSpPr>
          <p:nvPr>
            <p:ph idx="1"/>
          </p:nvPr>
        </p:nvSpPr>
        <p:spPr>
          <a:xfrm>
            <a:off x="102742" y="1065944"/>
            <a:ext cx="8722760" cy="5315191"/>
          </a:xfrm>
        </p:spPr>
        <p:txBody>
          <a:bodyPr/>
          <a:lstStyle/>
          <a:p>
            <a:r>
              <a:rPr lang="fr-BE" sz="1600" dirty="0"/>
              <a:t>Le programme </a:t>
            </a:r>
            <a:r>
              <a:rPr lang="fr-BE" sz="1600" dirty="0" err="1"/>
              <a:t>AGoSE</a:t>
            </a:r>
            <a:r>
              <a:rPr lang="fr-BE" sz="1600" dirty="0"/>
              <a:t> a été lancé en mai 2018 et est financé par le </a:t>
            </a:r>
            <a:r>
              <a:rPr lang="fr-BE" sz="1600" dirty="0" smtClean="0"/>
              <a:t>11</a:t>
            </a:r>
            <a:r>
              <a:rPr lang="fr-BE" sz="1600" baseline="30000" dirty="0" smtClean="0"/>
              <a:t>ème</a:t>
            </a:r>
            <a:r>
              <a:rPr lang="fr-BE" sz="1600" dirty="0" smtClean="0"/>
              <a:t> FED </a:t>
            </a:r>
            <a:r>
              <a:rPr lang="fr-BE" sz="1600" dirty="0"/>
              <a:t>à hauteur de 32 </a:t>
            </a:r>
            <a:r>
              <a:rPr lang="fr-BE" sz="1600" dirty="0" smtClean="0"/>
              <a:t>millions d'euros</a:t>
            </a:r>
            <a:r>
              <a:rPr lang="fr-BE" sz="1600" dirty="0"/>
              <a:t>. Le projet est mis en </a:t>
            </a:r>
            <a:r>
              <a:rPr lang="fr-BE" sz="1600" dirty="0" smtClean="0"/>
              <a:t>œuvre </a:t>
            </a:r>
            <a:r>
              <a:rPr lang="fr-BE" sz="1600" dirty="0"/>
              <a:t>à travers différents partenaires :</a:t>
            </a:r>
          </a:p>
          <a:p>
            <a:pPr lvl="1"/>
            <a:r>
              <a:rPr lang="fr-BE" sz="1600" dirty="0" smtClean="0"/>
              <a:t>Au </a:t>
            </a:r>
            <a:r>
              <a:rPr lang="fr-BE" sz="1600" dirty="0"/>
              <a:t>Nigeria, la Direction de l’énergie de la CEDEAO, auprès de laquelle une </a:t>
            </a:r>
            <a:r>
              <a:rPr lang="fr-BE" sz="1600" dirty="0" smtClean="0"/>
              <a:t>assistance technique </a:t>
            </a:r>
            <a:r>
              <a:rPr lang="fr-BE" sz="1600" dirty="0"/>
              <a:t>globale du programme a été confiée au bureau d’études </a:t>
            </a:r>
            <a:r>
              <a:rPr lang="fr-BE" sz="1600" dirty="0" err="1"/>
              <a:t>NTU</a:t>
            </a:r>
            <a:r>
              <a:rPr lang="fr-BE" sz="1600" dirty="0"/>
              <a:t> International. </a:t>
            </a:r>
            <a:r>
              <a:rPr lang="fr-BE" sz="1600" dirty="0" smtClean="0"/>
              <a:t>Le reste </a:t>
            </a:r>
            <a:r>
              <a:rPr lang="fr-BE" sz="1600" dirty="0"/>
              <a:t>d’activités gérées à ce niveau ne sont pas encore contractualisées.</a:t>
            </a:r>
          </a:p>
          <a:p>
            <a:pPr lvl="1"/>
            <a:r>
              <a:rPr lang="fr-BE" sz="1600" dirty="0" smtClean="0"/>
              <a:t>Au </a:t>
            </a:r>
            <a:r>
              <a:rPr lang="fr-BE" sz="1600" dirty="0"/>
              <a:t>Ghana, l’Autorité régionale de régulation de l'électricité de la CEDEAO (</a:t>
            </a:r>
            <a:r>
              <a:rPr lang="fr-BE" sz="1600" dirty="0" err="1"/>
              <a:t>ARREC</a:t>
            </a:r>
            <a:r>
              <a:rPr lang="fr-BE" sz="1600" dirty="0"/>
              <a:t>/</a:t>
            </a:r>
            <a:r>
              <a:rPr lang="fr-BE" sz="1600" dirty="0" err="1"/>
              <a:t>ERERA</a:t>
            </a:r>
            <a:r>
              <a:rPr lang="fr-BE" sz="1600" dirty="0" smtClean="0"/>
              <a:t>), qui </a:t>
            </a:r>
            <a:r>
              <a:rPr lang="fr-BE" sz="1600" dirty="0"/>
              <a:t>bénéfice d’une AT (</a:t>
            </a:r>
            <a:r>
              <a:rPr lang="fr-BE" sz="1600" dirty="0" err="1"/>
              <a:t>STANTEC</a:t>
            </a:r>
            <a:r>
              <a:rPr lang="fr-BE" sz="1600" dirty="0"/>
              <a:t>) et d’une subvention</a:t>
            </a:r>
            <a:r>
              <a:rPr lang="fr-BE" sz="1600" dirty="0" smtClean="0"/>
              <a:t>.</a:t>
            </a:r>
          </a:p>
          <a:p>
            <a:pPr lvl="1"/>
            <a:r>
              <a:rPr lang="fr-BE" sz="1600" dirty="0"/>
              <a:t> </a:t>
            </a:r>
            <a:r>
              <a:rPr lang="fr-BE" sz="1600" dirty="0" smtClean="0"/>
              <a:t>Au Cabo Verde, le Centre de la CEDEAO pour les énergies renouvelables et l'efficacité énergétique (</a:t>
            </a:r>
            <a:r>
              <a:rPr lang="fr-BE" sz="1600" dirty="0" err="1" smtClean="0"/>
              <a:t>ECREEE</a:t>
            </a:r>
            <a:r>
              <a:rPr lang="fr-BE" sz="1600" dirty="0" smtClean="0"/>
              <a:t>), qui est appuyé à travers un </a:t>
            </a:r>
            <a:r>
              <a:rPr lang="fr-BE" sz="1600" dirty="0" err="1" smtClean="0"/>
              <a:t>PAGoDA</a:t>
            </a:r>
            <a:r>
              <a:rPr lang="fr-BE" sz="1600" dirty="0" smtClean="0"/>
              <a:t> avec la GIZ, et le Centre pour les Énergies renouvelables et la Maintenance Industrielle (</a:t>
            </a:r>
            <a:r>
              <a:rPr lang="fr-BE" sz="1600" dirty="0" err="1" smtClean="0"/>
              <a:t>CERMI</a:t>
            </a:r>
            <a:r>
              <a:rPr lang="fr-BE" sz="1600" dirty="0" smtClean="0"/>
              <a:t>) qui reçoit le soutien de l’UE par une subvention signée avec </a:t>
            </a:r>
            <a:r>
              <a:rPr lang="fr-BE" sz="1600" dirty="0" err="1" smtClean="0"/>
              <a:t>LuxDev</a:t>
            </a:r>
            <a:r>
              <a:rPr lang="fr-BE" sz="1600" dirty="0" smtClean="0"/>
              <a:t>.</a:t>
            </a:r>
          </a:p>
          <a:p>
            <a:pPr lvl="1"/>
            <a:r>
              <a:rPr lang="fr-BE" sz="1600" dirty="0" smtClean="0"/>
              <a:t>Au Benin : le Pool énergétique ouest-africain (WAPP/</a:t>
            </a:r>
            <a:r>
              <a:rPr lang="fr-BE" sz="1600" dirty="0" err="1" smtClean="0"/>
              <a:t>EEEOA</a:t>
            </a:r>
            <a:r>
              <a:rPr lang="fr-BE" sz="1600" dirty="0" smtClean="0"/>
              <a:t>), soutenu par un contrat de subvention, une assistante technique type jumelage avec RTE International (France) et le financement de l’étude pour l’élaboration du Plan Directeur de l’Énergie dans la CEDEAO.</a:t>
            </a:r>
          </a:p>
          <a:p>
            <a:pPr lvl="1"/>
            <a:r>
              <a:rPr lang="fr-BE" sz="1600" dirty="0" smtClean="0"/>
              <a:t>Au Burkina Faso, la Direction de l’énergie de l’UEMOA, auprès de laquelle une AT va être contractualisé pour la finalisation du système d’information énergétique des pays UEMOA.</a:t>
            </a:r>
          </a:p>
          <a:p>
            <a:pPr marL="457200" lvl="1" indent="0">
              <a:buNone/>
            </a:pPr>
            <a:r>
              <a:rPr lang="fr-BE" sz="1600" dirty="0" smtClean="0"/>
              <a:t>Tandis que la décision est gérée par la DUE à Abuja, les contrats sont gérés par les Délégations de l’UE auprès des pays où se trouvent les institutions/agences régionales (Cap Vert, Benin, Burkina Faso, Ghana, et Nigeria).</a:t>
            </a:r>
            <a:endParaRPr lang="en-IE" sz="1600" dirty="0"/>
          </a:p>
        </p:txBody>
      </p:sp>
    </p:spTree>
    <p:extLst>
      <p:ext uri="{BB962C8B-B14F-4D97-AF65-F5344CB8AC3E}">
        <p14:creationId xmlns:p14="http://schemas.microsoft.com/office/powerpoint/2010/main" val="170316858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a:extLst>
              <a:ext uri="{FF2B5EF4-FFF2-40B4-BE49-F238E27FC236}">
                <a16:creationId xmlns:a16="http://schemas.microsoft.com/office/drawing/2014/main" id="{008FB319-DB9B-4660-BBFB-6629B4CF25B6}"/>
              </a:ext>
            </a:extLst>
          </p:cNvPr>
          <p:cNvSpPr>
            <a:spLocks noGrp="1"/>
          </p:cNvSpPr>
          <p:nvPr>
            <p:ph type="ctrTitle"/>
          </p:nvPr>
        </p:nvSpPr>
        <p:spPr>
          <a:xfrm>
            <a:off x="222250" y="434975"/>
            <a:ext cx="8521700" cy="914400"/>
          </a:xfrm>
        </p:spPr>
        <p:txBody>
          <a:bodyPr/>
          <a:lstStyle/>
          <a:p>
            <a:pPr eaLnBrk="1" hangingPunct="1"/>
            <a:r>
              <a:rPr lang="en-GB" altLang="en-US" sz="4000">
                <a:latin typeface="Arial" panose="020B0604020202020204" pitchFamily="34" charset="0"/>
                <a:cs typeface="Arial" panose="020B0604020202020204" pitchFamily="34" charset="0"/>
              </a:rPr>
              <a:t/>
            </a:r>
            <a:br>
              <a:rPr lang="en-GB" altLang="en-US" sz="4000">
                <a:latin typeface="Arial" panose="020B0604020202020204" pitchFamily="34" charset="0"/>
                <a:cs typeface="Arial" panose="020B0604020202020204" pitchFamily="34" charset="0"/>
              </a:rPr>
            </a:br>
            <a:endParaRPr lang="en-GB" altLang="en-US" sz="4000">
              <a:latin typeface="Arial" panose="020B0604020202020204" pitchFamily="34" charset="0"/>
              <a:cs typeface="Arial" panose="020B0604020202020204" pitchFamily="34" charset="0"/>
            </a:endParaRPr>
          </a:p>
        </p:txBody>
      </p:sp>
      <p:sp>
        <p:nvSpPr>
          <p:cNvPr id="3" name="Subtitle 2">
            <a:extLst>
              <a:ext uri="{FF2B5EF4-FFF2-40B4-BE49-F238E27FC236}">
                <a16:creationId xmlns:a16="http://schemas.microsoft.com/office/drawing/2014/main" id="{CFD87CED-C285-496E-BA9C-05940CAA8F60}"/>
              </a:ext>
            </a:extLst>
          </p:cNvPr>
          <p:cNvSpPr>
            <a:spLocks noGrp="1"/>
          </p:cNvSpPr>
          <p:nvPr>
            <p:ph type="subTitle" idx="1"/>
          </p:nvPr>
        </p:nvSpPr>
        <p:spPr>
          <a:xfrm>
            <a:off x="668338" y="1790700"/>
            <a:ext cx="7493000" cy="1712913"/>
          </a:xfrm>
        </p:spPr>
        <p:txBody>
          <a:bodyPr rtlCol="0">
            <a:normAutofit/>
          </a:bodyPr>
          <a:lstStyle/>
          <a:p>
            <a:pPr lvl="1" algn="just" eaLnBrk="1" fontAlgn="auto" hangingPunct="1">
              <a:spcAft>
                <a:spcPts val="0"/>
              </a:spcAft>
              <a:buFont typeface="Arial" charset="0"/>
              <a:buNone/>
              <a:defRPr/>
            </a:pPr>
            <a:endParaRPr lang="fr-BE" sz="1800" dirty="0">
              <a:latin typeface="Arial" panose="020B0604020202020204" pitchFamily="34" charset="0"/>
              <a:cs typeface="Arial" panose="020B0604020202020204" pitchFamily="34" charset="0"/>
            </a:endParaRPr>
          </a:p>
          <a:p>
            <a:pPr lvl="1" algn="just" eaLnBrk="1" fontAlgn="auto" hangingPunct="1">
              <a:spcAft>
                <a:spcPts val="0"/>
              </a:spcAft>
              <a:buFont typeface="Arial" charset="0"/>
              <a:buNone/>
              <a:defRPr/>
            </a:pPr>
            <a:endParaRPr lang="fr-BE" sz="1800" dirty="0">
              <a:latin typeface="Arial" panose="020B0604020202020204" pitchFamily="34" charset="0"/>
              <a:cs typeface="Arial" panose="020B0604020202020204" pitchFamily="34" charset="0"/>
            </a:endParaRPr>
          </a:p>
          <a:p>
            <a:pPr lvl="1" eaLnBrk="1" fontAlgn="auto" hangingPunct="1">
              <a:spcAft>
                <a:spcPts val="0"/>
              </a:spcAft>
              <a:buFont typeface="Arial" charset="0"/>
              <a:buNone/>
              <a:defRPr/>
            </a:pPr>
            <a:r>
              <a:rPr lang="fr-BE" sz="4000" dirty="0" err="1">
                <a:latin typeface="Arial" panose="020B0604020202020204" pitchFamily="34" charset="0"/>
                <a:cs typeface="Arial" panose="020B0604020202020204" pitchFamily="34" charset="0"/>
              </a:rPr>
              <a:t>Thank</a:t>
            </a:r>
            <a:r>
              <a:rPr lang="fr-BE" sz="4000" dirty="0">
                <a:latin typeface="Arial" panose="020B0604020202020204" pitchFamily="34" charset="0"/>
                <a:cs typeface="Arial" panose="020B0604020202020204" pitchFamily="34" charset="0"/>
              </a:rPr>
              <a:t> </a:t>
            </a:r>
            <a:r>
              <a:rPr lang="fr-BE" sz="4000" dirty="0" err="1">
                <a:latin typeface="Arial" panose="020B0604020202020204" pitchFamily="34" charset="0"/>
                <a:cs typeface="Arial" panose="020B0604020202020204" pitchFamily="34" charset="0"/>
              </a:rPr>
              <a:t>you</a:t>
            </a:r>
            <a:r>
              <a:rPr lang="fr-BE" sz="4000" dirty="0">
                <a:latin typeface="Arial" panose="020B0604020202020204" pitchFamily="34" charset="0"/>
                <a:cs typeface="Arial" panose="020B0604020202020204" pitchFamily="34" charset="0"/>
              </a:rPr>
              <a:t>… </a:t>
            </a:r>
            <a:endParaRPr lang="en-GB" sz="4000" dirty="0">
              <a:latin typeface="Arial" panose="020B0604020202020204" pitchFamily="34" charset="0"/>
              <a:cs typeface="Arial" panose="020B0604020202020204" pitchFamily="34" charset="0"/>
            </a:endParaRPr>
          </a:p>
          <a:p>
            <a:pPr marL="800100" lvl="1" indent="-342900" algn="just" eaLnBrk="1" fontAlgn="auto" hangingPunct="1">
              <a:spcAft>
                <a:spcPts val="0"/>
              </a:spcAft>
              <a:buFontTx/>
              <a:buChar char="-"/>
              <a:defRPr/>
            </a:pPr>
            <a:endParaRPr lang="en-GB" sz="2000" dirty="0">
              <a:latin typeface="Arial" panose="020B0604020202020204" pitchFamily="34" charset="0"/>
              <a:cs typeface="Arial" panose="020B0604020202020204" pitchFamily="34" charset="0"/>
            </a:endParaRPr>
          </a:p>
          <a:p>
            <a:pPr marL="342900" indent="-342900" algn="just" eaLnBrk="1" fontAlgn="auto" hangingPunct="1">
              <a:spcAft>
                <a:spcPts val="0"/>
              </a:spcAft>
              <a:buFontTx/>
              <a:buChar char="-"/>
              <a:defRPr/>
            </a:pPr>
            <a:endParaRPr lang="en-GB" dirty="0">
              <a:latin typeface="Arial" panose="020B0604020202020204" pitchFamily="34" charset="0"/>
              <a:cs typeface="Arial" panose="020B0604020202020204" pitchFamily="34" charset="0"/>
            </a:endParaRPr>
          </a:p>
          <a:p>
            <a:pPr marL="800100" lvl="1" indent="-342900" algn="just" eaLnBrk="1" fontAlgn="auto" hangingPunct="1">
              <a:spcAft>
                <a:spcPts val="0"/>
              </a:spcAft>
              <a:buFontTx/>
              <a:buChar char="-"/>
              <a:defRPr/>
            </a:pPr>
            <a:endParaRPr lang="en-GB" sz="2000"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819A56B3-294B-4D46-97D0-B299ACEBF4D8}"/>
              </a:ext>
            </a:extLst>
          </p:cNvPr>
          <p:cNvSpPr/>
          <p:nvPr/>
        </p:nvSpPr>
        <p:spPr bwMode="auto">
          <a:xfrm>
            <a:off x="0" y="5705475"/>
            <a:ext cx="9158288" cy="11525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44037" name="Picture 1">
            <a:extLst>
              <a:ext uri="{FF2B5EF4-FFF2-40B4-BE49-F238E27FC236}">
                <a16:creationId xmlns:a16="http://schemas.microsoft.com/office/drawing/2014/main" id="{BE2B9891-886D-4418-9E34-41658361B7E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05263" y="5899150"/>
            <a:ext cx="1147762"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8" name="Picture 10">
            <a:extLst>
              <a:ext uri="{FF2B5EF4-FFF2-40B4-BE49-F238E27FC236}">
                <a16:creationId xmlns:a16="http://schemas.microsoft.com/office/drawing/2014/main" id="{6463D8FE-A2B2-4258-A7D4-C11A7B2EE7B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73800" y="5721350"/>
            <a:ext cx="2852738" cy="112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638DFA5D-E94D-4796-BBA5-93348B300635}"/>
              </a:ext>
            </a:extLst>
          </p:cNvPr>
          <p:cNvSpPr>
            <a:spLocks noGrp="1"/>
          </p:cNvSpPr>
          <p:nvPr>
            <p:ph type="ctrTitle"/>
          </p:nvPr>
        </p:nvSpPr>
        <p:spPr>
          <a:xfrm>
            <a:off x="222250" y="434975"/>
            <a:ext cx="8521700" cy="914400"/>
          </a:xfrm>
        </p:spPr>
        <p:txBody>
          <a:bodyPr/>
          <a:lstStyle/>
          <a:p>
            <a:pPr eaLnBrk="1" hangingPunct="1">
              <a:defRPr/>
            </a:pPr>
            <a:r>
              <a:rPr lang="en-GB" altLang="en-US" sz="4000" dirty="0">
                <a:latin typeface="+mn-lt"/>
                <a:cs typeface="Arial" charset="0"/>
              </a:rPr>
              <a:t>Questions / discussion</a:t>
            </a:r>
          </a:p>
        </p:txBody>
      </p:sp>
      <p:sp>
        <p:nvSpPr>
          <p:cNvPr id="3" name="Subtitle 2">
            <a:extLst>
              <a:ext uri="{FF2B5EF4-FFF2-40B4-BE49-F238E27FC236}">
                <a16:creationId xmlns:a16="http://schemas.microsoft.com/office/drawing/2014/main" id="{3ADC094F-92C5-48E0-8712-44ECA857A495}"/>
              </a:ext>
            </a:extLst>
          </p:cNvPr>
          <p:cNvSpPr>
            <a:spLocks noGrp="1"/>
          </p:cNvSpPr>
          <p:nvPr>
            <p:ph type="subTitle" idx="1"/>
          </p:nvPr>
        </p:nvSpPr>
        <p:spPr>
          <a:xfrm>
            <a:off x="744538" y="1406525"/>
            <a:ext cx="7999412" cy="4121150"/>
          </a:xfrm>
        </p:spPr>
        <p:txBody>
          <a:bodyPr rtlCol="0">
            <a:normAutofit/>
          </a:bodyPr>
          <a:lstStyle/>
          <a:p>
            <a:pPr marL="342900" indent="-342900" algn="just" eaLnBrk="1" fontAlgn="auto" hangingPunct="1">
              <a:spcAft>
                <a:spcPts val="0"/>
              </a:spcAft>
              <a:buFontTx/>
              <a:buChar char="-"/>
              <a:defRPr/>
            </a:pPr>
            <a:r>
              <a:rPr lang="en-GB" sz="2400" dirty="0">
                <a:latin typeface="Arial" panose="020B0604020202020204" pitchFamily="34" charset="0"/>
                <a:cs typeface="Arial" panose="020B0604020202020204" pitchFamily="34" charset="0"/>
              </a:rPr>
              <a:t>What are the key regional infrastructure priorities and governance issues in your region?</a:t>
            </a:r>
          </a:p>
          <a:p>
            <a:pPr marL="342900" indent="-342900" algn="just" eaLnBrk="1" fontAlgn="auto" hangingPunct="1">
              <a:spcAft>
                <a:spcPts val="0"/>
              </a:spcAft>
              <a:buFontTx/>
              <a:buChar char="-"/>
              <a:defRPr/>
            </a:pPr>
            <a:endParaRPr lang="en-GB" sz="2400" dirty="0">
              <a:latin typeface="Arial" panose="020B0604020202020204" pitchFamily="34" charset="0"/>
              <a:cs typeface="Arial" panose="020B0604020202020204" pitchFamily="34" charset="0"/>
            </a:endParaRPr>
          </a:p>
          <a:p>
            <a:pPr marL="342900" indent="-342900" algn="just" eaLnBrk="1" fontAlgn="auto" hangingPunct="1">
              <a:spcAft>
                <a:spcPts val="0"/>
              </a:spcAft>
              <a:buFontTx/>
              <a:buChar char="-"/>
              <a:defRPr/>
            </a:pPr>
            <a:r>
              <a:rPr lang="en-GB" sz="2400" dirty="0">
                <a:latin typeface="Arial" panose="020B0604020202020204" pitchFamily="34" charset="0"/>
                <a:cs typeface="Arial" panose="020B0604020202020204" pitchFamily="34" charset="0"/>
              </a:rPr>
              <a:t>How and at which level can EU programme and then support the implementation and maintenance of the infrastructure priorities?</a:t>
            </a:r>
          </a:p>
          <a:p>
            <a:pPr marL="342900" indent="-342900" algn="just" eaLnBrk="1" fontAlgn="auto" hangingPunct="1">
              <a:spcAft>
                <a:spcPts val="0"/>
              </a:spcAft>
              <a:buFontTx/>
              <a:buChar char="-"/>
              <a:defRPr/>
            </a:pPr>
            <a:endParaRPr lang="en-GB" sz="2400" dirty="0">
              <a:latin typeface="Arial" panose="020B0604020202020204" pitchFamily="34" charset="0"/>
              <a:cs typeface="Arial" panose="020B0604020202020204" pitchFamily="34" charset="0"/>
            </a:endParaRPr>
          </a:p>
          <a:p>
            <a:pPr marL="342900" indent="-342900" algn="just" eaLnBrk="1" fontAlgn="auto" hangingPunct="1">
              <a:spcAft>
                <a:spcPts val="0"/>
              </a:spcAft>
              <a:buFontTx/>
              <a:buChar char="-"/>
              <a:defRPr/>
            </a:pPr>
            <a:r>
              <a:rPr lang="en-GB" sz="2400" dirty="0">
                <a:latin typeface="Arial" panose="020B0604020202020204" pitchFamily="34" charset="0"/>
                <a:cs typeface="Arial" panose="020B0604020202020204" pitchFamily="34" charset="0"/>
              </a:rPr>
              <a:t>What kind of support do the Delegations require in order to deliver on our priorities?</a:t>
            </a:r>
          </a:p>
          <a:p>
            <a:pPr marL="342900" indent="-342900" algn="just" eaLnBrk="1" fontAlgn="auto" hangingPunct="1">
              <a:spcAft>
                <a:spcPts val="0"/>
              </a:spcAft>
              <a:buFontTx/>
              <a:buChar char="-"/>
              <a:defRPr/>
            </a:pPr>
            <a:endParaRPr lang="fr-BE" sz="2400" dirty="0">
              <a:latin typeface="Arial" panose="020B0604020202020204" pitchFamily="34" charset="0"/>
              <a:cs typeface="Arial" panose="020B0604020202020204" pitchFamily="34" charset="0"/>
            </a:endParaRPr>
          </a:p>
          <a:p>
            <a:pPr marL="800100" lvl="1" indent="-342900" algn="just" eaLnBrk="1" fontAlgn="auto" hangingPunct="1">
              <a:spcAft>
                <a:spcPts val="0"/>
              </a:spcAft>
              <a:buFontTx/>
              <a:buChar char="-"/>
              <a:defRPr/>
            </a:pPr>
            <a:endParaRPr lang="en-GB" sz="1800" dirty="0">
              <a:latin typeface="Arial" panose="020B0604020202020204" pitchFamily="34" charset="0"/>
              <a:cs typeface="Arial" panose="020B0604020202020204" pitchFamily="34" charset="0"/>
            </a:endParaRPr>
          </a:p>
          <a:p>
            <a:pPr marL="800100" lvl="1" indent="-342900" algn="just" eaLnBrk="1" fontAlgn="auto" hangingPunct="1">
              <a:spcAft>
                <a:spcPts val="0"/>
              </a:spcAft>
              <a:buFontTx/>
              <a:buChar char="-"/>
              <a:defRPr/>
            </a:pPr>
            <a:endParaRPr lang="en-GB" sz="2000" dirty="0">
              <a:latin typeface="Arial" panose="020B0604020202020204" pitchFamily="34" charset="0"/>
              <a:cs typeface="Arial" panose="020B0604020202020204" pitchFamily="34" charset="0"/>
            </a:endParaRPr>
          </a:p>
          <a:p>
            <a:pPr marL="342900" indent="-342900" algn="just" eaLnBrk="1" fontAlgn="auto" hangingPunct="1">
              <a:spcAft>
                <a:spcPts val="0"/>
              </a:spcAft>
              <a:buFontTx/>
              <a:buChar char="-"/>
              <a:defRPr/>
            </a:pPr>
            <a:endParaRPr lang="en-GB" dirty="0">
              <a:latin typeface="Arial" panose="020B0604020202020204" pitchFamily="34" charset="0"/>
              <a:cs typeface="Arial" panose="020B0604020202020204" pitchFamily="34" charset="0"/>
            </a:endParaRPr>
          </a:p>
          <a:p>
            <a:pPr marL="800100" lvl="1" indent="-342900" algn="just" eaLnBrk="1" fontAlgn="auto" hangingPunct="1">
              <a:spcAft>
                <a:spcPts val="0"/>
              </a:spcAft>
              <a:buFontTx/>
              <a:buChar char="-"/>
              <a:defRPr/>
            </a:pPr>
            <a:endParaRPr lang="en-GB" sz="2000"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4F5ACE8A-ABDE-4C3C-A3D5-581AB1DEE14B}"/>
              </a:ext>
            </a:extLst>
          </p:cNvPr>
          <p:cNvSpPr/>
          <p:nvPr/>
        </p:nvSpPr>
        <p:spPr bwMode="auto">
          <a:xfrm>
            <a:off x="0" y="5705475"/>
            <a:ext cx="9158288" cy="11525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45061" name="Picture 1">
            <a:extLst>
              <a:ext uri="{FF2B5EF4-FFF2-40B4-BE49-F238E27FC236}">
                <a16:creationId xmlns:a16="http://schemas.microsoft.com/office/drawing/2014/main" id="{A1DBB13B-2831-4C6E-B195-F02946DAE42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05263" y="5899150"/>
            <a:ext cx="1147762"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2" name="Picture 10">
            <a:extLst>
              <a:ext uri="{FF2B5EF4-FFF2-40B4-BE49-F238E27FC236}">
                <a16:creationId xmlns:a16="http://schemas.microsoft.com/office/drawing/2014/main" id="{A4655F54-117A-46B9-93D7-AABCBE051AE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73800" y="5721350"/>
            <a:ext cx="2852738" cy="112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2980D6EA-205F-49C6-B4E7-4A4D41F12BE3}"/>
              </a:ext>
            </a:extLst>
          </p:cNvPr>
          <p:cNvSpPr>
            <a:spLocks noGrp="1"/>
          </p:cNvSpPr>
          <p:nvPr>
            <p:ph type="ctrTitle"/>
          </p:nvPr>
        </p:nvSpPr>
        <p:spPr>
          <a:xfrm>
            <a:off x="222250" y="434975"/>
            <a:ext cx="8408988" cy="820738"/>
          </a:xfrm>
        </p:spPr>
        <p:txBody>
          <a:bodyPr/>
          <a:lstStyle/>
          <a:p>
            <a:pPr eaLnBrk="1" hangingPunct="1">
              <a:defRPr/>
            </a:pPr>
            <a:r>
              <a:rPr lang="en-GB" altLang="en-US" sz="3800" dirty="0">
                <a:latin typeface="+mn-lt"/>
                <a:cs typeface="Arial" charset="0"/>
              </a:rPr>
              <a:t>PIDA “PAP 1” (2012-2020)</a:t>
            </a:r>
          </a:p>
        </p:txBody>
      </p:sp>
      <p:sp>
        <p:nvSpPr>
          <p:cNvPr id="4" name="Rectangle 3">
            <a:extLst>
              <a:ext uri="{FF2B5EF4-FFF2-40B4-BE49-F238E27FC236}">
                <a16:creationId xmlns:a16="http://schemas.microsoft.com/office/drawing/2014/main" id="{EDE19236-82FD-45DC-8960-EE6BCE756F5C}"/>
              </a:ext>
            </a:extLst>
          </p:cNvPr>
          <p:cNvSpPr/>
          <p:nvPr/>
        </p:nvSpPr>
        <p:spPr bwMode="auto">
          <a:xfrm>
            <a:off x="0" y="5705475"/>
            <a:ext cx="9158288" cy="11525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9220" name="Picture 1">
            <a:extLst>
              <a:ext uri="{FF2B5EF4-FFF2-40B4-BE49-F238E27FC236}">
                <a16:creationId xmlns:a16="http://schemas.microsoft.com/office/drawing/2014/main" id="{4E049B91-C6A7-4B40-ABA5-97B119E9EED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05263" y="5899150"/>
            <a:ext cx="1147762"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10">
            <a:extLst>
              <a:ext uri="{FF2B5EF4-FFF2-40B4-BE49-F238E27FC236}">
                <a16:creationId xmlns:a16="http://schemas.microsoft.com/office/drawing/2014/main" id="{1CE454E4-54D6-4A7C-BD9D-EDBD17B349B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73800" y="5721350"/>
            <a:ext cx="2852738" cy="112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Picture 4">
            <a:extLst>
              <a:ext uri="{FF2B5EF4-FFF2-40B4-BE49-F238E27FC236}">
                <a16:creationId xmlns:a16="http://schemas.microsoft.com/office/drawing/2014/main" id="{7B48866E-EA93-4CDF-B966-1824B291A18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22820" t="11388" r="33340" b="4982"/>
          <a:stretch>
            <a:fillRect/>
          </a:stretch>
        </p:blipFill>
        <p:spPr bwMode="auto">
          <a:xfrm>
            <a:off x="0" y="2084388"/>
            <a:ext cx="2120900" cy="293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3" name="Picture 1">
            <a:extLst>
              <a:ext uri="{FF2B5EF4-FFF2-40B4-BE49-F238E27FC236}">
                <a16:creationId xmlns:a16="http://schemas.microsoft.com/office/drawing/2014/main" id="{B0532A67-F0FD-429C-A028-67DFAC2B81E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25677" t="12390" r="35957" b="6148"/>
          <a:stretch>
            <a:fillRect/>
          </a:stretch>
        </p:blipFill>
        <p:spPr bwMode="auto">
          <a:xfrm>
            <a:off x="2306638" y="2084388"/>
            <a:ext cx="2120900" cy="293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4" name="Picture 5">
            <a:extLst>
              <a:ext uri="{FF2B5EF4-FFF2-40B4-BE49-F238E27FC236}">
                <a16:creationId xmlns:a16="http://schemas.microsoft.com/office/drawing/2014/main" id="{751F7737-520B-4E3D-A312-42314C11432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26224" t="11325" r="34514" b="4982"/>
          <a:stretch>
            <a:fillRect/>
          </a:stretch>
        </p:blipFill>
        <p:spPr bwMode="auto">
          <a:xfrm>
            <a:off x="4656138" y="2105025"/>
            <a:ext cx="2120900" cy="289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5" name="Picture 6">
            <a:extLst>
              <a:ext uri="{FF2B5EF4-FFF2-40B4-BE49-F238E27FC236}">
                <a16:creationId xmlns:a16="http://schemas.microsoft.com/office/drawing/2014/main" id="{E61C72EF-488D-4616-B26B-907493B1FA2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l="27824" t="17827" r="36504" b="5695"/>
          <a:stretch>
            <a:fillRect/>
          </a:stretch>
        </p:blipFill>
        <p:spPr bwMode="auto">
          <a:xfrm>
            <a:off x="7005638" y="2125663"/>
            <a:ext cx="212090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Subtitle 2">
            <a:extLst>
              <a:ext uri="{FF2B5EF4-FFF2-40B4-BE49-F238E27FC236}">
                <a16:creationId xmlns:a16="http://schemas.microsoft.com/office/drawing/2014/main" id="{411390F1-5191-4679-AFE6-5B02F598A4AE}"/>
              </a:ext>
            </a:extLst>
          </p:cNvPr>
          <p:cNvSpPr txBox="1">
            <a:spLocks/>
          </p:cNvSpPr>
          <p:nvPr/>
        </p:nvSpPr>
        <p:spPr bwMode="auto">
          <a:xfrm>
            <a:off x="374650" y="1471613"/>
            <a:ext cx="1625600"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92500" lnSpcReduction="10000"/>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eaLnBrk="1" fontAlgn="auto" hangingPunct="1">
              <a:spcAft>
                <a:spcPts val="0"/>
              </a:spcAft>
              <a:buFont typeface="Arial" panose="020B0604020202020204" pitchFamily="34" charset="0"/>
              <a:buNone/>
              <a:defRPr/>
            </a:pPr>
            <a:r>
              <a:rPr lang="en-GB" sz="1200" b="1" dirty="0">
                <a:latin typeface="Arial" panose="020B0604020202020204" pitchFamily="34" charset="0"/>
                <a:cs typeface="Arial" panose="020B0604020202020204" pitchFamily="34" charset="0"/>
              </a:rPr>
              <a:t>TRANSPORT </a:t>
            </a:r>
          </a:p>
          <a:p>
            <a:pPr marL="0" indent="0" algn="ctr" eaLnBrk="1" fontAlgn="auto" hangingPunct="1">
              <a:spcAft>
                <a:spcPts val="0"/>
              </a:spcAft>
              <a:buFont typeface="Arial" panose="020B0604020202020204" pitchFamily="34" charset="0"/>
              <a:buNone/>
              <a:defRPr/>
            </a:pPr>
            <a:r>
              <a:rPr lang="en-GB" sz="1200" dirty="0">
                <a:latin typeface="Arial" panose="020B0604020202020204" pitchFamily="34" charset="0"/>
                <a:cs typeface="Arial" panose="020B0604020202020204" pitchFamily="34" charset="0"/>
              </a:rPr>
              <a:t>24 priority “programmes”</a:t>
            </a:r>
          </a:p>
        </p:txBody>
      </p:sp>
      <p:sp>
        <p:nvSpPr>
          <p:cNvPr id="13" name="Subtitle 2">
            <a:extLst>
              <a:ext uri="{FF2B5EF4-FFF2-40B4-BE49-F238E27FC236}">
                <a16:creationId xmlns:a16="http://schemas.microsoft.com/office/drawing/2014/main" id="{369734DD-7EEA-4758-A613-B00DC5F52DA9}"/>
              </a:ext>
            </a:extLst>
          </p:cNvPr>
          <p:cNvSpPr txBox="1">
            <a:spLocks/>
          </p:cNvSpPr>
          <p:nvPr/>
        </p:nvSpPr>
        <p:spPr bwMode="auto">
          <a:xfrm>
            <a:off x="2649538" y="1471613"/>
            <a:ext cx="162718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92500" lnSpcReduction="10000"/>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eaLnBrk="1" fontAlgn="auto" hangingPunct="1">
              <a:spcAft>
                <a:spcPts val="0"/>
              </a:spcAft>
              <a:buFont typeface="Arial" panose="020B0604020202020204" pitchFamily="34" charset="0"/>
              <a:buNone/>
              <a:defRPr/>
            </a:pPr>
            <a:r>
              <a:rPr lang="en-GB" sz="1200" b="1" dirty="0">
                <a:latin typeface="Arial" panose="020B0604020202020204" pitchFamily="34" charset="0"/>
                <a:cs typeface="Arial" panose="020B0604020202020204" pitchFamily="34" charset="0"/>
              </a:rPr>
              <a:t>ENERGY </a:t>
            </a:r>
          </a:p>
          <a:p>
            <a:pPr marL="0" indent="0" algn="ctr" eaLnBrk="1" fontAlgn="auto" hangingPunct="1">
              <a:spcAft>
                <a:spcPts val="0"/>
              </a:spcAft>
              <a:buFont typeface="Arial" panose="020B0604020202020204" pitchFamily="34" charset="0"/>
              <a:buNone/>
              <a:defRPr/>
            </a:pPr>
            <a:r>
              <a:rPr lang="en-GB" sz="1200" dirty="0">
                <a:latin typeface="Arial" panose="020B0604020202020204" pitchFamily="34" charset="0"/>
                <a:cs typeface="Arial" panose="020B0604020202020204" pitchFamily="34" charset="0"/>
              </a:rPr>
              <a:t>15 priority “programmes”</a:t>
            </a:r>
          </a:p>
        </p:txBody>
      </p:sp>
      <p:sp>
        <p:nvSpPr>
          <p:cNvPr id="14" name="Subtitle 2">
            <a:extLst>
              <a:ext uri="{FF2B5EF4-FFF2-40B4-BE49-F238E27FC236}">
                <a16:creationId xmlns:a16="http://schemas.microsoft.com/office/drawing/2014/main" id="{033AC5D6-F87B-4E06-92E0-69E02A5F07E4}"/>
              </a:ext>
            </a:extLst>
          </p:cNvPr>
          <p:cNvSpPr txBox="1">
            <a:spLocks/>
          </p:cNvSpPr>
          <p:nvPr/>
        </p:nvSpPr>
        <p:spPr bwMode="auto">
          <a:xfrm>
            <a:off x="4951413" y="1471613"/>
            <a:ext cx="1625600"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92500" lnSpcReduction="10000"/>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eaLnBrk="1" fontAlgn="auto" hangingPunct="1">
              <a:spcAft>
                <a:spcPts val="0"/>
              </a:spcAft>
              <a:buFont typeface="Arial" panose="020B0604020202020204" pitchFamily="34" charset="0"/>
              <a:buNone/>
              <a:defRPr/>
            </a:pPr>
            <a:r>
              <a:rPr lang="en-GB" sz="1200" b="1" dirty="0">
                <a:latin typeface="Arial" panose="020B0604020202020204" pitchFamily="34" charset="0"/>
                <a:cs typeface="Arial" panose="020B0604020202020204" pitchFamily="34" charset="0"/>
              </a:rPr>
              <a:t>WATER</a:t>
            </a:r>
          </a:p>
          <a:p>
            <a:pPr marL="0" indent="0" algn="ctr" eaLnBrk="1" fontAlgn="auto" hangingPunct="1">
              <a:spcAft>
                <a:spcPts val="0"/>
              </a:spcAft>
              <a:buFont typeface="Arial" panose="020B0604020202020204" pitchFamily="34" charset="0"/>
              <a:buNone/>
              <a:defRPr/>
            </a:pPr>
            <a:r>
              <a:rPr lang="en-GB" sz="1200" dirty="0">
                <a:latin typeface="Arial" panose="020B0604020202020204" pitchFamily="34" charset="0"/>
                <a:cs typeface="Arial" panose="020B0604020202020204" pitchFamily="34" charset="0"/>
              </a:rPr>
              <a:t>9 priority “programmes”  </a:t>
            </a:r>
          </a:p>
        </p:txBody>
      </p:sp>
      <p:sp>
        <p:nvSpPr>
          <p:cNvPr id="15" name="Subtitle 2">
            <a:extLst>
              <a:ext uri="{FF2B5EF4-FFF2-40B4-BE49-F238E27FC236}">
                <a16:creationId xmlns:a16="http://schemas.microsoft.com/office/drawing/2014/main" id="{376CFA7D-5938-4F7A-A7ED-B797E8CE3C36}"/>
              </a:ext>
            </a:extLst>
          </p:cNvPr>
          <p:cNvSpPr txBox="1">
            <a:spLocks/>
          </p:cNvSpPr>
          <p:nvPr/>
        </p:nvSpPr>
        <p:spPr bwMode="auto">
          <a:xfrm>
            <a:off x="7381875" y="1471613"/>
            <a:ext cx="1625600"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92500" lnSpcReduction="10000"/>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eaLnBrk="1" fontAlgn="auto" hangingPunct="1">
              <a:spcAft>
                <a:spcPts val="0"/>
              </a:spcAft>
              <a:buFont typeface="Arial" panose="020B0604020202020204" pitchFamily="34" charset="0"/>
              <a:buNone/>
              <a:defRPr/>
            </a:pPr>
            <a:r>
              <a:rPr lang="en-GB" sz="1200" b="1" dirty="0">
                <a:latin typeface="Arial" panose="020B0604020202020204" pitchFamily="34" charset="0"/>
                <a:cs typeface="Arial" panose="020B0604020202020204" pitchFamily="34" charset="0"/>
              </a:rPr>
              <a:t>ICT</a:t>
            </a:r>
          </a:p>
          <a:p>
            <a:pPr marL="0" indent="0" algn="ctr" eaLnBrk="1" fontAlgn="auto" hangingPunct="1">
              <a:spcAft>
                <a:spcPts val="0"/>
              </a:spcAft>
              <a:buFont typeface="Arial" panose="020B0604020202020204" pitchFamily="34" charset="0"/>
              <a:buNone/>
              <a:defRPr/>
            </a:pPr>
            <a:r>
              <a:rPr lang="en-GB" sz="1200" dirty="0">
                <a:latin typeface="Arial" panose="020B0604020202020204" pitchFamily="34" charset="0"/>
                <a:cs typeface="Arial" panose="020B0604020202020204" pitchFamily="34" charset="0"/>
              </a:rPr>
              <a:t>3 priority “programmes”  </a:t>
            </a:r>
          </a:p>
        </p:txBody>
      </p:sp>
      <p:sp>
        <p:nvSpPr>
          <p:cNvPr id="9230" name="Subtitle 2">
            <a:extLst>
              <a:ext uri="{FF2B5EF4-FFF2-40B4-BE49-F238E27FC236}">
                <a16:creationId xmlns:a16="http://schemas.microsoft.com/office/drawing/2014/main" id="{A1C12E68-2187-45B0-94CE-732B8E73E195}"/>
              </a:ext>
            </a:extLst>
          </p:cNvPr>
          <p:cNvSpPr txBox="1">
            <a:spLocks/>
          </p:cNvSpPr>
          <p:nvPr/>
        </p:nvSpPr>
        <p:spPr bwMode="auto">
          <a:xfrm>
            <a:off x="0" y="5300663"/>
            <a:ext cx="63388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buFont typeface="Arial" panose="020B0604020202020204" pitchFamily="34" charset="0"/>
              <a:buNone/>
            </a:pPr>
            <a:r>
              <a:rPr lang="en-GB" altLang="en-US" sz="1200">
                <a:latin typeface="Arial" panose="020B0604020202020204" pitchFamily="34" charset="0"/>
              </a:rPr>
              <a:t>More information: Virtual PIDA Information Center (VPIC): https://www.au-pida.org/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Number Placeholder 2">
            <a:extLst>
              <a:ext uri="{FF2B5EF4-FFF2-40B4-BE49-F238E27FC236}">
                <a16:creationId xmlns:a16="http://schemas.microsoft.com/office/drawing/2014/main" id="{9A51E867-74D1-420C-8A2C-8FBE66109118}"/>
              </a:ext>
            </a:extLst>
          </p:cNvPr>
          <p:cNvSpPr>
            <a:spLocks noGrp="1" noChangeArrowheads="1"/>
          </p:cNvSpPr>
          <p:nvPr>
            <p:ph type="sldNum" sz="quarter" idx="12"/>
          </p:nvPr>
        </p:nvSpPr>
        <p:spPr bwMode="auto">
          <a:xfrm>
            <a:off x="8061325" y="6221413"/>
            <a:ext cx="56515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BFAF42D0-AD81-4222-897C-042DE0EF7D32}" type="slidenum">
              <a:rPr lang="en-US" altLang="en-US" sz="1200" smtClean="0">
                <a:solidFill>
                  <a:srgbClr val="FFFFFF"/>
                </a:solidFill>
              </a:rPr>
              <a:pPr>
                <a:spcBef>
                  <a:spcPct val="0"/>
                </a:spcBef>
                <a:buFontTx/>
                <a:buNone/>
              </a:pPr>
              <a:t>6</a:t>
            </a:fld>
            <a:endParaRPr lang="en-US" altLang="en-US" sz="1200">
              <a:solidFill>
                <a:srgbClr val="FFFFFF"/>
              </a:solidFill>
            </a:endParaRPr>
          </a:p>
        </p:txBody>
      </p:sp>
      <p:pic>
        <p:nvPicPr>
          <p:cNvPr id="10243" name="Picture 3">
            <a:extLst>
              <a:ext uri="{FF2B5EF4-FFF2-40B4-BE49-F238E27FC236}">
                <a16:creationId xmlns:a16="http://schemas.microsoft.com/office/drawing/2014/main" id="{F36E2C0E-2B78-43DE-BD7F-933B43764D9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508000"/>
            <a:ext cx="5300663" cy="358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4" name="Subtitle 2">
            <a:extLst>
              <a:ext uri="{FF2B5EF4-FFF2-40B4-BE49-F238E27FC236}">
                <a16:creationId xmlns:a16="http://schemas.microsoft.com/office/drawing/2014/main" id="{9E9CEACA-EDC3-4EFD-B493-9BF92690C4F0}"/>
              </a:ext>
            </a:extLst>
          </p:cNvPr>
          <p:cNvSpPr txBox="1">
            <a:spLocks/>
          </p:cNvSpPr>
          <p:nvPr/>
        </p:nvSpPr>
        <p:spPr bwMode="auto">
          <a:xfrm>
            <a:off x="228600" y="142875"/>
            <a:ext cx="815816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buFont typeface="Arial" panose="020B0604020202020204" pitchFamily="34" charset="0"/>
              <a:buNone/>
            </a:pPr>
            <a:r>
              <a:rPr lang="en-GB" altLang="en-US" sz="1600">
                <a:latin typeface="Arial" panose="020B0604020202020204" pitchFamily="34" charset="0"/>
              </a:rPr>
              <a:t>PIDA “IAIDA” (Institutional Architecture for Infrastructure Development in Africa, 2012) :</a:t>
            </a:r>
          </a:p>
        </p:txBody>
      </p:sp>
      <p:pic>
        <p:nvPicPr>
          <p:cNvPr id="6" name="Picture 2">
            <a:extLst>
              <a:ext uri="{FF2B5EF4-FFF2-40B4-BE49-F238E27FC236}">
                <a16:creationId xmlns:a16="http://schemas.microsoft.com/office/drawing/2014/main" id="{79FF15BA-9AAC-4A3B-B274-BF55BB9D2C93}"/>
              </a:ext>
            </a:extLst>
          </p:cNvPr>
          <p:cNvPicPr/>
          <p:nvPr/>
        </p:nvPicPr>
        <p:blipFill>
          <a:blip r:embed="rId3"/>
          <a:srcRect/>
          <a:stretch>
            <a:fillRect/>
          </a:stretch>
        </p:blipFill>
        <p:spPr bwMode="auto">
          <a:xfrm>
            <a:off x="3913188" y="4324350"/>
            <a:ext cx="4430712" cy="2390775"/>
          </a:xfrm>
          <a:prstGeom prst="rect">
            <a:avLst/>
          </a:prstGeom>
          <a:noFill/>
          <a:ln w="25400">
            <a:solidFill>
              <a:schemeClr val="accent3">
                <a:lumMod val="75000"/>
              </a:schemeClr>
            </a:solidFill>
            <a:round/>
          </a:ln>
        </p:spPr>
      </p:pic>
      <p:sp>
        <p:nvSpPr>
          <p:cNvPr id="7" name="Subtitle 2">
            <a:extLst>
              <a:ext uri="{FF2B5EF4-FFF2-40B4-BE49-F238E27FC236}">
                <a16:creationId xmlns:a16="http://schemas.microsoft.com/office/drawing/2014/main" id="{96F600D5-D1DC-47B3-8544-5AF346A2D464}"/>
              </a:ext>
            </a:extLst>
          </p:cNvPr>
          <p:cNvSpPr txBox="1">
            <a:spLocks/>
          </p:cNvSpPr>
          <p:nvPr/>
        </p:nvSpPr>
        <p:spPr bwMode="auto">
          <a:xfrm>
            <a:off x="800100" y="5102225"/>
            <a:ext cx="305752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92500"/>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eaLnBrk="1" fontAlgn="auto" hangingPunct="1">
              <a:spcAft>
                <a:spcPts val="0"/>
              </a:spcAft>
              <a:buFont typeface="Arial" panose="020B0604020202020204" pitchFamily="34" charset="0"/>
              <a:buNone/>
              <a:defRPr/>
            </a:pPr>
            <a:r>
              <a:rPr lang="en-GB" sz="1600" dirty="0">
                <a:latin typeface="Arial" panose="020B0604020202020204" pitchFamily="34" charset="0"/>
                <a:cs typeface="Arial" panose="020B0604020202020204" pitchFamily="34" charset="0"/>
              </a:rPr>
              <a:t>PIDA “Instruments”:</a:t>
            </a:r>
          </a:p>
          <a:p>
            <a:pPr marL="0" indent="0" eaLnBrk="1" fontAlgn="auto" hangingPunct="1">
              <a:spcAft>
                <a:spcPts val="0"/>
              </a:spcAft>
              <a:buFont typeface="Arial" panose="020B0604020202020204" pitchFamily="34" charset="0"/>
              <a:buNone/>
              <a:defRPr/>
            </a:pPr>
            <a:r>
              <a:rPr lang="en-GB" sz="1600" dirty="0">
                <a:latin typeface="Arial" panose="020B0604020202020204" pitchFamily="34" charset="0"/>
                <a:cs typeface="Arial" panose="020B0604020202020204" pitchFamily="34" charset="0"/>
              </a:rPr>
              <a:t>(“Dakar Financing Summit”, 2014)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2980D6EA-205F-49C6-B4E7-4A4D41F12BE3}"/>
              </a:ext>
            </a:extLst>
          </p:cNvPr>
          <p:cNvSpPr>
            <a:spLocks noGrp="1"/>
          </p:cNvSpPr>
          <p:nvPr>
            <p:ph type="ctrTitle"/>
          </p:nvPr>
        </p:nvSpPr>
        <p:spPr>
          <a:xfrm>
            <a:off x="222250" y="434975"/>
            <a:ext cx="8408988" cy="820738"/>
          </a:xfrm>
        </p:spPr>
        <p:txBody>
          <a:bodyPr/>
          <a:lstStyle/>
          <a:p>
            <a:pPr eaLnBrk="1" hangingPunct="1">
              <a:defRPr/>
            </a:pPr>
            <a:r>
              <a:rPr lang="en-GB" altLang="en-US" sz="3800" dirty="0">
                <a:latin typeface="+mn-lt"/>
                <a:cs typeface="Arial" charset="0"/>
              </a:rPr>
              <a:t>PIDA “PAP 1” Results</a:t>
            </a:r>
          </a:p>
        </p:txBody>
      </p:sp>
      <p:sp>
        <p:nvSpPr>
          <p:cNvPr id="3" name="Subtitle 2">
            <a:extLst>
              <a:ext uri="{FF2B5EF4-FFF2-40B4-BE49-F238E27FC236}">
                <a16:creationId xmlns:a16="http://schemas.microsoft.com/office/drawing/2014/main" id="{9D57522C-7552-4871-8E91-719DF638240C}"/>
              </a:ext>
            </a:extLst>
          </p:cNvPr>
          <p:cNvSpPr>
            <a:spLocks noGrp="1"/>
          </p:cNvSpPr>
          <p:nvPr>
            <p:ph type="subTitle" idx="1"/>
          </p:nvPr>
        </p:nvSpPr>
        <p:spPr>
          <a:xfrm>
            <a:off x="80963" y="1298575"/>
            <a:ext cx="8693150" cy="5124450"/>
          </a:xfrm>
        </p:spPr>
        <p:txBody>
          <a:bodyPr rtlCol="0">
            <a:normAutofit/>
          </a:bodyPr>
          <a:lstStyle/>
          <a:p>
            <a:pPr marL="800100" lvl="1" indent="-342900" algn="just" eaLnBrk="1" fontAlgn="auto" hangingPunct="1">
              <a:spcAft>
                <a:spcPts val="0"/>
              </a:spcAft>
              <a:buFontTx/>
              <a:buChar char="-"/>
              <a:defRPr/>
            </a:pPr>
            <a:r>
              <a:rPr lang="en-GB" sz="2000" i="1" dirty="0">
                <a:cs typeface="Arial" panose="020B0604020202020204" pitchFamily="34" charset="0"/>
              </a:rPr>
              <a:t>433 projects in 51 cross-border “</a:t>
            </a:r>
            <a:r>
              <a:rPr lang="en-GB" sz="2000" i="1">
                <a:cs typeface="Arial" panose="020B0604020202020204" pitchFamily="34" charset="0"/>
              </a:rPr>
              <a:t>programmes” (235 transport, 54 energy, 113 ICT, 9 water)</a:t>
            </a:r>
            <a:endParaRPr lang="en-GB" sz="2000" i="1" dirty="0">
              <a:cs typeface="Arial" panose="020B0604020202020204" pitchFamily="34" charset="0"/>
            </a:endParaRPr>
          </a:p>
          <a:p>
            <a:pPr marL="1257300" lvl="2" indent="-342900" algn="just" eaLnBrk="1" fontAlgn="auto" hangingPunct="1">
              <a:spcAft>
                <a:spcPts val="0"/>
              </a:spcAft>
              <a:buFontTx/>
              <a:buChar char="-"/>
              <a:defRPr/>
            </a:pPr>
            <a:r>
              <a:rPr lang="en-GB" sz="2000" i="1">
                <a:cs typeface="Arial" panose="020B0604020202020204" pitchFamily="34" charset="0"/>
              </a:rPr>
              <a:t>26%: concept </a:t>
            </a:r>
            <a:r>
              <a:rPr lang="en-GB" sz="2000" i="1" dirty="0">
                <a:cs typeface="Arial" panose="020B0604020202020204" pitchFamily="34" charset="0"/>
              </a:rPr>
              <a:t>to pre-feasibility </a:t>
            </a:r>
            <a:r>
              <a:rPr lang="en-GB" sz="2000" i="1">
                <a:cs typeface="Arial" panose="020B0604020202020204" pitchFamily="34" charset="0"/>
              </a:rPr>
              <a:t>or feasibility</a:t>
            </a:r>
            <a:endParaRPr lang="en-GB" sz="2000" i="1" dirty="0">
              <a:cs typeface="Arial" panose="020B0604020202020204" pitchFamily="34" charset="0"/>
            </a:endParaRPr>
          </a:p>
          <a:p>
            <a:pPr marL="1257300" lvl="2" indent="-342900" algn="just" eaLnBrk="1" fontAlgn="auto" hangingPunct="1">
              <a:spcAft>
                <a:spcPts val="0"/>
              </a:spcAft>
              <a:buFontTx/>
              <a:buChar char="-"/>
              <a:defRPr/>
            </a:pPr>
            <a:r>
              <a:rPr lang="en-GB" sz="2000" i="1">
                <a:cs typeface="Arial" panose="020B0604020202020204" pitchFamily="34" charset="0"/>
              </a:rPr>
              <a:t>16%: being </a:t>
            </a:r>
            <a:r>
              <a:rPr lang="en-GB" sz="2000" i="1" dirty="0">
                <a:cs typeface="Arial" panose="020B0604020202020204" pitchFamily="34" charset="0"/>
              </a:rPr>
              <a:t>structured for tendering</a:t>
            </a:r>
          </a:p>
          <a:p>
            <a:pPr marL="1257300" lvl="2" indent="-342900" algn="just" eaLnBrk="1" fontAlgn="auto" hangingPunct="1">
              <a:spcAft>
                <a:spcPts val="0"/>
              </a:spcAft>
              <a:buFontTx/>
              <a:buChar char="-"/>
              <a:defRPr/>
            </a:pPr>
            <a:r>
              <a:rPr lang="en-GB" sz="2000" i="1" u="sng">
                <a:cs typeface="Arial" panose="020B0604020202020204" pitchFamily="34" charset="0"/>
              </a:rPr>
              <a:t>32%: </a:t>
            </a:r>
            <a:r>
              <a:rPr lang="en-GB" sz="2000" i="1">
                <a:cs typeface="Arial" panose="020B0604020202020204" pitchFamily="34" charset="0"/>
              </a:rPr>
              <a:t>under </a:t>
            </a:r>
            <a:r>
              <a:rPr lang="en-GB" sz="2000" i="1" dirty="0">
                <a:cs typeface="Arial" panose="020B0604020202020204" pitchFamily="34" charset="0"/>
              </a:rPr>
              <a:t>construction </a:t>
            </a:r>
            <a:r>
              <a:rPr lang="en-GB" sz="2000" i="1">
                <a:cs typeface="Arial" panose="020B0604020202020204" pitchFamily="34" charset="0"/>
              </a:rPr>
              <a:t>or operational</a:t>
            </a:r>
          </a:p>
          <a:p>
            <a:pPr lvl="2" algn="just" eaLnBrk="1" fontAlgn="auto" hangingPunct="1">
              <a:spcAft>
                <a:spcPts val="0"/>
              </a:spcAft>
              <a:defRPr/>
            </a:pPr>
            <a:endParaRPr lang="en-GB" sz="2000" i="1">
              <a:solidFill>
                <a:srgbClr val="00B050"/>
              </a:solidFill>
              <a:cs typeface="Arial" panose="020B0604020202020204" pitchFamily="34" charset="0"/>
            </a:endParaRPr>
          </a:p>
          <a:p>
            <a:pPr lvl="2" algn="just" eaLnBrk="1" fontAlgn="auto" hangingPunct="1">
              <a:spcAft>
                <a:spcPts val="0"/>
              </a:spcAft>
              <a:defRPr/>
            </a:pPr>
            <a:endParaRPr lang="en-GB" sz="2000" i="1" dirty="0">
              <a:solidFill>
                <a:srgbClr val="00B050"/>
              </a:solidFill>
              <a:cs typeface="Arial" panose="020B0604020202020204" pitchFamily="34" charset="0"/>
            </a:endParaRPr>
          </a:p>
          <a:p>
            <a:pPr marL="800100" lvl="1" indent="-342900" algn="just" eaLnBrk="1" fontAlgn="auto" hangingPunct="1">
              <a:spcAft>
                <a:spcPts val="0"/>
              </a:spcAft>
              <a:buFontTx/>
              <a:buChar char="-"/>
              <a:defRPr/>
            </a:pPr>
            <a:r>
              <a:rPr lang="en-GB" sz="2000" i="1" dirty="0">
                <a:cs typeface="Arial" panose="020B0604020202020204" pitchFamily="34" charset="0"/>
              </a:rPr>
              <a:t>Development impacts </a:t>
            </a:r>
          </a:p>
          <a:p>
            <a:pPr marL="1257300" lvl="2" indent="-342900" algn="just" eaLnBrk="1" fontAlgn="auto" hangingPunct="1">
              <a:spcAft>
                <a:spcPts val="0"/>
              </a:spcAft>
              <a:buFontTx/>
              <a:buChar char="-"/>
              <a:defRPr/>
            </a:pPr>
            <a:r>
              <a:rPr lang="en-GB" sz="1600" i="1" dirty="0">
                <a:cs typeface="Arial" panose="020B0604020202020204" pitchFamily="34" charset="0"/>
              </a:rPr>
              <a:t>(</a:t>
            </a:r>
            <a:r>
              <a:rPr lang="en-GB" sz="1600" i="1" dirty="0" err="1">
                <a:cs typeface="Arial" panose="020B0604020202020204" pitchFamily="34" charset="0"/>
              </a:rPr>
              <a:t>i</a:t>
            </a:r>
            <a:r>
              <a:rPr lang="en-GB" sz="1600" i="1" dirty="0">
                <a:cs typeface="Arial" panose="020B0604020202020204" pitchFamily="34" charset="0"/>
              </a:rPr>
              <a:t>) ~16.066 KM road </a:t>
            </a:r>
            <a:r>
              <a:rPr lang="en-GB" sz="1600" i="1">
                <a:cs typeface="Arial" panose="020B0604020202020204" pitchFamily="34" charset="0"/>
              </a:rPr>
              <a:t>built </a:t>
            </a:r>
            <a:endParaRPr lang="en-GB" sz="1600" i="1" dirty="0">
              <a:cs typeface="Arial" panose="020B0604020202020204" pitchFamily="34" charset="0"/>
            </a:endParaRPr>
          </a:p>
          <a:p>
            <a:pPr marL="1257300" lvl="2" indent="-342900" algn="just" eaLnBrk="1" fontAlgn="auto" hangingPunct="1">
              <a:spcAft>
                <a:spcPts val="0"/>
              </a:spcAft>
              <a:buFontTx/>
              <a:buChar char="-"/>
              <a:defRPr/>
            </a:pPr>
            <a:r>
              <a:rPr lang="en-GB" sz="1600" i="1" dirty="0">
                <a:cs typeface="Arial" panose="020B0604020202020204" pitchFamily="34" charset="0"/>
              </a:rPr>
              <a:t>(ii) ~4.077 KMs of railway built</a:t>
            </a:r>
          </a:p>
          <a:p>
            <a:pPr marL="1257300" lvl="2" indent="-342900" algn="just" eaLnBrk="1" fontAlgn="auto" hangingPunct="1">
              <a:spcAft>
                <a:spcPts val="0"/>
              </a:spcAft>
              <a:buFontTx/>
              <a:buChar char="-"/>
              <a:defRPr/>
            </a:pPr>
            <a:r>
              <a:rPr lang="en-GB" sz="1600" i="1" dirty="0">
                <a:cs typeface="Arial" panose="020B0604020202020204" pitchFamily="34" charset="0"/>
              </a:rPr>
              <a:t>(iii) ~3 506 KM </a:t>
            </a:r>
            <a:r>
              <a:rPr lang="en-GB" sz="1600" i="1">
                <a:cs typeface="Arial" panose="020B0604020202020204" pitchFamily="34" charset="0"/>
              </a:rPr>
              <a:t>Transmission added</a:t>
            </a:r>
            <a:endParaRPr lang="en-GB" sz="1600" i="1" dirty="0">
              <a:cs typeface="Arial" panose="020B0604020202020204" pitchFamily="34" charset="0"/>
            </a:endParaRPr>
          </a:p>
          <a:p>
            <a:pPr marL="1257300" lvl="2" indent="-342900" algn="just" eaLnBrk="1" fontAlgn="auto" hangingPunct="1">
              <a:spcAft>
                <a:spcPts val="0"/>
              </a:spcAft>
              <a:buFontTx/>
              <a:buChar char="-"/>
              <a:defRPr/>
            </a:pPr>
            <a:r>
              <a:rPr lang="en-GB" sz="1600" i="1" dirty="0">
                <a:cs typeface="Arial" panose="020B0604020202020204" pitchFamily="34" charset="0"/>
              </a:rPr>
              <a:t>(iv) 17 </a:t>
            </a:r>
            <a:r>
              <a:rPr lang="en-GB" sz="1600" i="1">
                <a:cs typeface="Arial" panose="020B0604020202020204" pitchFamily="34" charset="0"/>
              </a:rPr>
              <a:t>Countries connected </a:t>
            </a:r>
            <a:r>
              <a:rPr lang="en-GB" sz="1600" i="1" dirty="0">
                <a:cs typeface="Arial" panose="020B0604020202020204" pitchFamily="34" charset="0"/>
              </a:rPr>
              <a:t>with regional </a:t>
            </a:r>
            <a:r>
              <a:rPr lang="en-GB" sz="1600" i="1">
                <a:cs typeface="Arial" panose="020B0604020202020204" pitchFamily="34" charset="0"/>
              </a:rPr>
              <a:t>fibre optic </a:t>
            </a:r>
            <a:endParaRPr lang="en-GB" sz="1600" i="1" dirty="0">
              <a:cs typeface="Arial" panose="020B0604020202020204" pitchFamily="34" charset="0"/>
            </a:endParaRPr>
          </a:p>
          <a:p>
            <a:pPr marL="1257300" lvl="2" indent="-342900" algn="just" eaLnBrk="1" fontAlgn="auto" hangingPunct="1">
              <a:spcAft>
                <a:spcPts val="0"/>
              </a:spcAft>
              <a:buFontTx/>
              <a:buChar char="-"/>
              <a:defRPr/>
            </a:pPr>
            <a:r>
              <a:rPr lang="en-GB" sz="1600" i="1" dirty="0">
                <a:cs typeface="Arial" panose="020B0604020202020204" pitchFamily="34" charset="0"/>
              </a:rPr>
              <a:t>(v) ~112.900 direct and ~49.400 indirect jobs created</a:t>
            </a:r>
          </a:p>
          <a:p>
            <a:pPr marL="800100" lvl="1" indent="-342900" algn="just" eaLnBrk="1" fontAlgn="auto" hangingPunct="1">
              <a:spcAft>
                <a:spcPts val="0"/>
              </a:spcAft>
              <a:buFontTx/>
              <a:buChar char="-"/>
              <a:defRPr/>
            </a:pPr>
            <a:endParaRPr lang="en-GB" sz="2000" dirty="0">
              <a:cs typeface="Arial" panose="020B0604020202020204" pitchFamily="34" charset="0"/>
            </a:endParaRPr>
          </a:p>
        </p:txBody>
      </p:sp>
      <p:sp>
        <p:nvSpPr>
          <p:cNvPr id="4" name="Rectangle 3">
            <a:extLst>
              <a:ext uri="{FF2B5EF4-FFF2-40B4-BE49-F238E27FC236}">
                <a16:creationId xmlns:a16="http://schemas.microsoft.com/office/drawing/2014/main" id="{EDE19236-82FD-45DC-8960-EE6BCE756F5C}"/>
              </a:ext>
            </a:extLst>
          </p:cNvPr>
          <p:cNvSpPr/>
          <p:nvPr/>
        </p:nvSpPr>
        <p:spPr bwMode="auto">
          <a:xfrm>
            <a:off x="0" y="5705475"/>
            <a:ext cx="9158288" cy="11525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11269" name="Picture 1">
            <a:extLst>
              <a:ext uri="{FF2B5EF4-FFF2-40B4-BE49-F238E27FC236}">
                <a16:creationId xmlns:a16="http://schemas.microsoft.com/office/drawing/2014/main" id="{8B81C005-67A9-4622-8FB1-789ABDB12B0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05263" y="5899150"/>
            <a:ext cx="1147762"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0" name="Picture 10">
            <a:extLst>
              <a:ext uri="{FF2B5EF4-FFF2-40B4-BE49-F238E27FC236}">
                <a16:creationId xmlns:a16="http://schemas.microsoft.com/office/drawing/2014/main" id="{453C1F9D-8E59-4152-A026-2777A364E0B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73800" y="5721350"/>
            <a:ext cx="2852738" cy="112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4">
            <a:extLst>
              <a:ext uri="{FF2B5EF4-FFF2-40B4-BE49-F238E27FC236}">
                <a16:creationId xmlns:a16="http://schemas.microsoft.com/office/drawing/2014/main" id="{E7DF479D-49C4-B940-B0C4-5AD626CE2AFF}"/>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5374237" y="3274603"/>
            <a:ext cx="3257001" cy="1606294"/>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2980D6EA-205F-49C6-B4E7-4A4D41F12BE3}"/>
              </a:ext>
            </a:extLst>
          </p:cNvPr>
          <p:cNvSpPr>
            <a:spLocks noGrp="1"/>
          </p:cNvSpPr>
          <p:nvPr>
            <p:ph type="ctrTitle"/>
          </p:nvPr>
        </p:nvSpPr>
        <p:spPr>
          <a:xfrm>
            <a:off x="222250" y="0"/>
            <a:ext cx="8408988" cy="820738"/>
          </a:xfrm>
        </p:spPr>
        <p:txBody>
          <a:bodyPr/>
          <a:lstStyle/>
          <a:p>
            <a:pPr eaLnBrk="1" hangingPunct="1">
              <a:defRPr/>
            </a:pPr>
            <a:r>
              <a:rPr lang="en-GB" altLang="en-US" sz="3800" dirty="0">
                <a:latin typeface="+mn-lt"/>
                <a:cs typeface="Arial" charset="0"/>
              </a:rPr>
              <a:t>PIDA “PAP 1” MTR</a:t>
            </a:r>
          </a:p>
        </p:txBody>
      </p:sp>
      <p:sp>
        <p:nvSpPr>
          <p:cNvPr id="4" name="Rectangle 3">
            <a:extLst>
              <a:ext uri="{FF2B5EF4-FFF2-40B4-BE49-F238E27FC236}">
                <a16:creationId xmlns:a16="http://schemas.microsoft.com/office/drawing/2014/main" id="{EDE19236-82FD-45DC-8960-EE6BCE756F5C}"/>
              </a:ext>
            </a:extLst>
          </p:cNvPr>
          <p:cNvSpPr/>
          <p:nvPr/>
        </p:nvSpPr>
        <p:spPr bwMode="auto">
          <a:xfrm>
            <a:off x="0" y="5705475"/>
            <a:ext cx="9158288" cy="11525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12292" name="Picture 1">
            <a:extLst>
              <a:ext uri="{FF2B5EF4-FFF2-40B4-BE49-F238E27FC236}">
                <a16:creationId xmlns:a16="http://schemas.microsoft.com/office/drawing/2014/main" id="{EE58583F-75D4-4031-B964-644EB12C989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05263" y="5899150"/>
            <a:ext cx="1147762"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Picture 10">
            <a:extLst>
              <a:ext uri="{FF2B5EF4-FFF2-40B4-BE49-F238E27FC236}">
                <a16:creationId xmlns:a16="http://schemas.microsoft.com/office/drawing/2014/main" id="{26C91C74-393D-49A7-AF9B-58F55527B50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73800" y="5721350"/>
            <a:ext cx="2852738" cy="112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4" name="Image 5">
            <a:extLst>
              <a:ext uri="{FF2B5EF4-FFF2-40B4-BE49-F238E27FC236}">
                <a16:creationId xmlns:a16="http://schemas.microsoft.com/office/drawing/2014/main" id="{4FBBE808-2F68-49ED-8A20-246EC117833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0625" t="17250" r="27969" b="37750"/>
          <a:stretch>
            <a:fillRect/>
          </a:stretch>
        </p:blipFill>
        <p:spPr bwMode="auto">
          <a:xfrm>
            <a:off x="214313" y="836613"/>
            <a:ext cx="748665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2980D6EA-205F-49C6-B4E7-4A4D41F12BE3}"/>
              </a:ext>
            </a:extLst>
          </p:cNvPr>
          <p:cNvSpPr>
            <a:spLocks noGrp="1"/>
          </p:cNvSpPr>
          <p:nvPr>
            <p:ph type="ctrTitle"/>
          </p:nvPr>
        </p:nvSpPr>
        <p:spPr>
          <a:xfrm>
            <a:off x="222250" y="0"/>
            <a:ext cx="8408988" cy="820738"/>
          </a:xfrm>
        </p:spPr>
        <p:txBody>
          <a:bodyPr/>
          <a:lstStyle/>
          <a:p>
            <a:pPr eaLnBrk="1" hangingPunct="1">
              <a:defRPr/>
            </a:pPr>
            <a:r>
              <a:rPr lang="en-GB" altLang="en-US" sz="3800" dirty="0">
                <a:latin typeface="+mn-lt"/>
                <a:cs typeface="Arial" charset="0"/>
              </a:rPr>
              <a:t>PIDA “PAP 1” MTR</a:t>
            </a:r>
          </a:p>
        </p:txBody>
      </p:sp>
      <p:sp>
        <p:nvSpPr>
          <p:cNvPr id="4" name="Rectangle 3">
            <a:extLst>
              <a:ext uri="{FF2B5EF4-FFF2-40B4-BE49-F238E27FC236}">
                <a16:creationId xmlns:a16="http://schemas.microsoft.com/office/drawing/2014/main" id="{EDE19236-82FD-45DC-8960-EE6BCE756F5C}"/>
              </a:ext>
            </a:extLst>
          </p:cNvPr>
          <p:cNvSpPr/>
          <p:nvPr/>
        </p:nvSpPr>
        <p:spPr bwMode="auto">
          <a:xfrm>
            <a:off x="0" y="5705475"/>
            <a:ext cx="9158288" cy="11525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13316" name="Picture 1">
            <a:extLst>
              <a:ext uri="{FF2B5EF4-FFF2-40B4-BE49-F238E27FC236}">
                <a16:creationId xmlns:a16="http://schemas.microsoft.com/office/drawing/2014/main" id="{6E150887-36B3-40BB-A5F5-41796462043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05263" y="5899150"/>
            <a:ext cx="1147762"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10">
            <a:extLst>
              <a:ext uri="{FF2B5EF4-FFF2-40B4-BE49-F238E27FC236}">
                <a16:creationId xmlns:a16="http://schemas.microsoft.com/office/drawing/2014/main" id="{E8EF66A7-4635-4837-8B4F-8A4D21DF731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73800" y="5721350"/>
            <a:ext cx="2852738" cy="112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8" name="Image 1">
            <a:extLst>
              <a:ext uri="{FF2B5EF4-FFF2-40B4-BE49-F238E27FC236}">
                <a16:creationId xmlns:a16="http://schemas.microsoft.com/office/drawing/2014/main" id="{AB866502-5762-46CC-83C9-61F0F2CB749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7813" t="17000" r="32970" b="34250"/>
          <a:stretch>
            <a:fillRect/>
          </a:stretch>
        </p:blipFill>
        <p:spPr bwMode="auto">
          <a:xfrm>
            <a:off x="222250" y="820738"/>
            <a:ext cx="6464300" cy="332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9" name="Image 2">
            <a:extLst>
              <a:ext uri="{FF2B5EF4-FFF2-40B4-BE49-F238E27FC236}">
                <a16:creationId xmlns:a16="http://schemas.microsoft.com/office/drawing/2014/main" id="{15FC3251-7DBD-4166-AA86-06B3617909B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7970" t="28250" r="34062" b="46889"/>
          <a:stretch>
            <a:fillRect/>
          </a:stretch>
        </p:blipFill>
        <p:spPr bwMode="auto">
          <a:xfrm>
            <a:off x="222250" y="4146550"/>
            <a:ext cx="6491288" cy="170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Blank">
  <a:themeElements>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lide_Master">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altLang="en-US" sz="1200" b="0" i="0" u="none" strike="noStrike" cap="none" normalizeH="0" baseline="0" smtClean="0">
            <a:ln>
              <a:noFill/>
            </a:ln>
            <a:solidFill>
              <a:srgbClr val="0F5494"/>
            </a:solidFill>
            <a:effectLst/>
            <a:latin typeface="Verdana"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altLang="en-US" sz="1200" b="0" i="0" u="none" strike="noStrike" cap="none" normalizeH="0" baseline="0" smtClean="0">
            <a:ln>
              <a:noFill/>
            </a:ln>
            <a:solidFill>
              <a:srgbClr val="0F5494"/>
            </a:solidFill>
            <a:effectLst/>
            <a:latin typeface="Verdana" pitchFamily="34" charset="0"/>
          </a:defRPr>
        </a:defPPr>
      </a:lstStyle>
    </a:lnDef>
  </a:objectDefaults>
  <a:extraClrSchemeLst>
    <a:extraClrScheme>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lide_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lide_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lide_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lide_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lide_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lide_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lide_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lide_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lide_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lide_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lide_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LongProperties xmlns="http://schemas.microsoft.com/office/2006/metadata/long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DD36E4CF2EBEB4480D513B1F84EE30D" ma:contentTypeVersion="1" ma:contentTypeDescription="Create a new document." ma:contentTypeScope="" ma:versionID="cf09907f399971e6c51e538bcd2477ee">
  <xsd:schema xmlns:xsd="http://www.w3.org/2001/XMLSchema" xmlns:xs="http://www.w3.org/2001/XMLSchema" xmlns:p="http://schemas.microsoft.com/office/2006/metadata/properties" xmlns:ns1="http://schemas.microsoft.com/sharepoint/v3" targetNamespace="http://schemas.microsoft.com/office/2006/metadata/properties" ma:root="true" ma:fieldsID="19883d5510c150174a0ef4ce7e9d0213"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186CB35-4BEC-4C76-B7A1-705AC579320A}">
  <ds:schemaRefs>
    <ds:schemaRef ds:uri="http://schemas.microsoft.com/office/2006/metadata/longProperties"/>
  </ds:schemaRefs>
</ds:datastoreItem>
</file>

<file path=customXml/itemProps2.xml><?xml version="1.0" encoding="utf-8"?>
<ds:datastoreItem xmlns:ds="http://schemas.openxmlformats.org/officeDocument/2006/customXml" ds:itemID="{3225DB3D-5AAF-45EC-8627-D6B2645668BF}">
  <ds:schemaRefs>
    <ds:schemaRef ds:uri="http://schemas.microsoft.com/office/2006/metadata/contentType"/>
    <ds:schemaRef ds:uri="http://schemas.microsoft.com/office/2006/metadata/properties/metaAttributes"/>
    <ds:schemaRef ds:uri="http://www.w3.org/2000/xmlns/"/>
    <ds:schemaRef ds:uri="http://www.w3.org/2001/XMLSchema"/>
    <ds:schemaRef ds:uri="http://schemas.microsoft.com/sharepoint/v3"/>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1001</TotalTime>
  <Words>2342</Words>
  <Application>Microsoft Office PowerPoint</Application>
  <PresentationFormat>On-screen Show (4:3)</PresentationFormat>
  <Paragraphs>289</Paragraphs>
  <Slides>46</Slides>
  <Notes>1</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46</vt:i4>
      </vt:variant>
    </vt:vector>
  </HeadingPairs>
  <TitlesOfParts>
    <vt:vector size="53" baseType="lpstr">
      <vt:lpstr>Arial</vt:lpstr>
      <vt:lpstr>Calibri</vt:lpstr>
      <vt:lpstr>Times New Roman</vt:lpstr>
      <vt:lpstr>Verdana</vt:lpstr>
      <vt:lpstr>Office Theme</vt:lpstr>
      <vt:lpstr>Blank</vt:lpstr>
      <vt:lpstr>1_Office Theme</vt:lpstr>
      <vt:lpstr>DEVCO Infrastructure Seminar 2019 - Session 3.5:  Developing Pan African infrastructure priorities: Nexus investments-TA &amp; perspectives for the new programming - Highlights on actions with the AU</vt:lpstr>
      <vt:lpstr>5th AU-EU Summit, November 2017</vt:lpstr>
      <vt:lpstr>1. PIDA and “PIDA PAP2” process</vt:lpstr>
      <vt:lpstr>PowerPoint Presentation</vt:lpstr>
      <vt:lpstr>PIDA “PAP 1” (2012-2020)</vt:lpstr>
      <vt:lpstr>PowerPoint Presentation</vt:lpstr>
      <vt:lpstr>PIDA “PAP 1” Results</vt:lpstr>
      <vt:lpstr>PIDA “PAP 1” MTR</vt:lpstr>
      <vt:lpstr>PIDA “PAP 1” MTR</vt:lpstr>
      <vt:lpstr>PIDA PAP 2 (2020-2030)</vt:lpstr>
      <vt:lpstr>PowerPoint Presentation</vt:lpstr>
      <vt:lpstr>PowerPoint Presentation</vt:lpstr>
      <vt:lpstr>PowerPoint Presentation</vt:lpstr>
      <vt:lpstr>PowerPoint Presentation</vt:lpstr>
      <vt:lpstr>PowerPoint Presentation</vt:lpstr>
      <vt:lpstr>Timeline and relevance with…</vt:lpstr>
      <vt:lpstr>Other features regarding PIDA</vt:lpstr>
      <vt:lpstr>2. EU-AU cooperation</vt:lpstr>
      <vt:lpstr>2. EU-AU cooperation</vt:lpstr>
      <vt:lpstr>Africa-Europe Alliance  TASK FORCES</vt:lpstr>
      <vt:lpstr>Collaboration between AU&amp;EU Institutions</vt:lpstr>
      <vt:lpstr>2. EU-AU cooperation</vt:lpstr>
      <vt:lpstr>AU Decision Making process</vt:lpstr>
      <vt:lpstr>Challenge of coordination…</vt:lpstr>
      <vt:lpstr>AU Budget 2020: a few figures...</vt:lpstr>
      <vt:lpstr>“AUSP” (PANAF)  Contributions to AU budget</vt:lpstr>
      <vt:lpstr>2. EU-AU cooperation</vt:lpstr>
      <vt:lpstr>Some ongoing/recent actions with AUC on Policy and regulatory frameworks</vt:lpstr>
      <vt:lpstr>Harmonization of regulatory frameworks for the electricity market (1)</vt:lpstr>
      <vt:lpstr>Harmonization of regulatory frameworks for the electricity market (2)</vt:lpstr>
      <vt:lpstr>TA to AU – “ISM II” (1)</vt:lpstr>
      <vt:lpstr>TA to AU – “ISM II” (2)</vt:lpstr>
      <vt:lpstr>Complementary actions</vt:lpstr>
      <vt:lpstr>Programme d'appui à la gouvernance des infrastructures régionales et nationales en Afrique centrale (PAGIRN) </vt:lpstr>
      <vt:lpstr>Overview  </vt:lpstr>
      <vt:lpstr>Programme d'appui à la gouvernance des infrastructures régionales en nationales en Afrique Centrale - PAGIRN</vt:lpstr>
      <vt:lpstr>Regional Technical Assistance Facility (TAF) for Digitalisation for Development (D4D) &amp; Infrastructure -  CRIS 41880 (14 MEUR)  covers Eastern &amp; Southern Africa and Indian Ocean  AAP 2019 Part 1 (adopted 10/07/2019) &amp; managed by DEL Mauritius </vt:lpstr>
      <vt:lpstr>Regional Technical Assistance Facility</vt:lpstr>
      <vt:lpstr>Regional Technical Assistance Facility (TAF)</vt:lpstr>
      <vt:lpstr> </vt:lpstr>
      <vt:lpstr>Service contract (13 MEUR)</vt:lpstr>
      <vt:lpstr>Appui à la Gouvernance des Transports (38M€) et Appui à la Gouvernance du Secteur de l’Énergie (32M€) en  Afrique de l’Ouest   PIR 11ème FED </vt:lpstr>
      <vt:lpstr>Transport Afrique de l’Ouest</vt:lpstr>
      <vt:lpstr>Energie Afrique de l’Ouest (AGOSE)</vt:lpstr>
      <vt:lpstr> </vt:lpstr>
      <vt:lpstr>Questions / discussion</vt:lpstr>
    </vt:vector>
  </TitlesOfParts>
  <Company>European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DEROO Marise (DEVCO)</dc:creator>
  <cp:lastModifiedBy>OLIETE JOSA Sergio (DEVCO)</cp:lastModifiedBy>
  <cp:revision>100</cp:revision>
  <cp:lastPrinted>2019-10-29T16:17:35Z</cp:lastPrinted>
  <dcterms:created xsi:type="dcterms:W3CDTF">2015-01-21T08:50:12Z</dcterms:created>
  <dcterms:modified xsi:type="dcterms:W3CDTF">2019-12-04T14:34:06Z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Editor">
    <vt:lpwstr>DEBOIS Amélie</vt:lpwstr>
  </property>
  <property fmtid="{D5CDD505-2E9C-101B-9397-08002B2CF9AE}" pid="3" name="xd_Signature">
    <vt:lpwstr/>
  </property>
  <property fmtid="{D5CDD505-2E9C-101B-9397-08002B2CF9AE}" pid="4" name="Order">
    <vt:lpwstr>10800.0000000000</vt:lpwstr>
  </property>
  <property fmtid="{D5CDD505-2E9C-101B-9397-08002B2CF9AE}" pid="5" name="TemplateUrl">
    <vt:lpwstr/>
  </property>
  <property fmtid="{D5CDD505-2E9C-101B-9397-08002B2CF9AE}" pid="6" name="xd_ProgID">
    <vt:lpwstr/>
  </property>
  <property fmtid="{D5CDD505-2E9C-101B-9397-08002B2CF9AE}" pid="7" name="PublishingStartDate">
    <vt:lpwstr/>
  </property>
  <property fmtid="{D5CDD505-2E9C-101B-9397-08002B2CF9AE}" pid="8" name="PublishingExpirationDate">
    <vt:lpwstr/>
  </property>
  <property fmtid="{D5CDD505-2E9C-101B-9397-08002B2CF9AE}" pid="9" name="display_urn:schemas-microsoft-com:office:office#Author">
    <vt:lpwstr>DEBOIS Amélie</vt:lpwstr>
  </property>
  <property fmtid="{D5CDD505-2E9C-101B-9397-08002B2CF9AE}" pid="10" name="ContentTypeId">
    <vt:lpwstr>0x010100D64BDE03F9F0DA4A90C9F816DA12452C</vt:lpwstr>
  </property>
  <property fmtid="{D5CDD505-2E9C-101B-9397-08002B2CF9AE}" pid="11" name="_SourceUrl">
    <vt:lpwstr/>
  </property>
  <property fmtid="{D5CDD505-2E9C-101B-9397-08002B2CF9AE}" pid="12" name="_SharedFileIndex">
    <vt:lpwstr/>
  </property>
</Properties>
</file>