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charts/chart6.xml" ContentType="application/vnd.openxmlformats-officedocument.drawingml.chart+xml"/>
  <Override PartName="/ppt/theme/themeOverride5.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61" r:id="rId1"/>
  </p:sldMasterIdLst>
  <p:notesMasterIdLst>
    <p:notesMasterId r:id="rId27"/>
  </p:notesMasterIdLst>
  <p:handoutMasterIdLst>
    <p:handoutMasterId r:id="rId28"/>
  </p:handoutMasterIdLst>
  <p:sldIdLst>
    <p:sldId id="318" r:id="rId2"/>
    <p:sldId id="337" r:id="rId3"/>
    <p:sldId id="382" r:id="rId4"/>
    <p:sldId id="396" r:id="rId5"/>
    <p:sldId id="380" r:id="rId6"/>
    <p:sldId id="340" r:id="rId7"/>
    <p:sldId id="379" r:id="rId8"/>
    <p:sldId id="384" r:id="rId9"/>
    <p:sldId id="407" r:id="rId10"/>
    <p:sldId id="419" r:id="rId11"/>
    <p:sldId id="417" r:id="rId12"/>
    <p:sldId id="413" r:id="rId13"/>
    <p:sldId id="397" r:id="rId14"/>
    <p:sldId id="385" r:id="rId15"/>
    <p:sldId id="414" r:id="rId16"/>
    <p:sldId id="347" r:id="rId17"/>
    <p:sldId id="375" r:id="rId18"/>
    <p:sldId id="383" r:id="rId19"/>
    <p:sldId id="409" r:id="rId20"/>
    <p:sldId id="343" r:id="rId21"/>
    <p:sldId id="410" r:id="rId22"/>
    <p:sldId id="411" r:id="rId23"/>
    <p:sldId id="408" r:id="rId24"/>
    <p:sldId id="416" r:id="rId25"/>
    <p:sldId id="406" r:id="rId26"/>
  </p:sldIdLst>
  <p:sldSz cx="9144000" cy="5143500" type="screen16x9"/>
  <p:notesSz cx="6669088" cy="9926638"/>
  <p:embeddedFontLst>
    <p:embeddedFont>
      <p:font typeface="ＭＳ Ｐゴシック" panose="020B0600070205080204" pitchFamily="34" charset="-128"/>
      <p:regular r:id="rId29"/>
    </p:embeddedFont>
    <p:embeddedFont>
      <p:font typeface="Calibri" panose="020F0502020204030204" pitchFamily="34" charset="0"/>
      <p:regular r:id="rId30"/>
      <p:bold r:id="rId31"/>
      <p:italic r:id="rId32"/>
      <p:boldItalic r:id="rId33"/>
    </p:embeddedFont>
    <p:embeddedFont>
      <p:font typeface="Verdana" panose="020B0604030504040204" pitchFamily="34" charset="0"/>
      <p:regular r:id="rId34"/>
      <p:bold r:id="rId35"/>
      <p:italic r:id="rId36"/>
      <p:boldItalic r:id="rId37"/>
    </p:embeddedFont>
    <p:embeddedFont>
      <p:font typeface="EC Square Sans Pro" panose="020B0506040000020004" pitchFamily="34" charset="0"/>
      <p:regular r:id="rId38"/>
      <p:bold r:id="rId39"/>
      <p:italic r:id="rId40"/>
      <p:boldItalic r:id="rId41"/>
    </p:embeddedFont>
    <p:embeddedFont>
      <p:font typeface="Helvetica" panose="020B0604020202020204" pitchFamily="34" charset="0"/>
      <p:regular r:id="rId42"/>
      <p:bold r:id="rId43"/>
      <p:italic r:id="rId44"/>
      <p:boldItalic r:id="rId45"/>
    </p:embeddedFont>
    <p:embeddedFont>
      <p:font typeface="Nunito Sans" panose="020B0604020202020204" charset="0"/>
      <p:regular r:id="rId46"/>
      <p:bold r:id="rId47"/>
      <p:italic r:id="rId48"/>
      <p:boldItalic r:id="rId49"/>
    </p:embeddedFont>
    <p:embeddedFont>
      <p:font typeface="EC Square Sans Pro Medium" panose="020B0500000000020004" pitchFamily="34" charset="0"/>
      <p:regular r:id="rId50"/>
      <p: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89BA48BD-AF1D-3F48-AF25-A58B6BC14FAE}">
          <p14:sldIdLst>
            <p14:sldId id="318"/>
            <p14:sldId id="337"/>
            <p14:sldId id="382"/>
            <p14:sldId id="396"/>
            <p14:sldId id="380"/>
            <p14:sldId id="340"/>
            <p14:sldId id="379"/>
            <p14:sldId id="384"/>
            <p14:sldId id="407"/>
            <p14:sldId id="419"/>
            <p14:sldId id="417"/>
            <p14:sldId id="413"/>
            <p14:sldId id="397"/>
            <p14:sldId id="385"/>
            <p14:sldId id="414"/>
            <p14:sldId id="347"/>
            <p14:sldId id="375"/>
            <p14:sldId id="383"/>
            <p14:sldId id="409"/>
            <p14:sldId id="343"/>
            <p14:sldId id="410"/>
            <p14:sldId id="411"/>
            <p14:sldId id="408"/>
            <p14:sldId id="416"/>
            <p14:sldId id="406"/>
          </p14:sldIdLst>
        </p14:section>
        <p14:section name="Superfluous slides" id="{E11B5832-4D58-1F4E-A808-BF957DAD55E0}">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Rg st="1" end="29"/>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E2063"/>
    <a:srgbClr val="FF9801"/>
    <a:srgbClr val="E1B565"/>
    <a:srgbClr val="E6E6E6"/>
    <a:srgbClr val="FFFFFF"/>
    <a:srgbClr val="0F5494"/>
    <a:srgbClr val="988C96"/>
    <a:srgbClr val="B9448E"/>
    <a:srgbClr val="19B3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4FACF90-ECDA-45CA-866D-A3D61C85727F}">
  <a:tblStyle styleId="{F4FACF90-ECDA-45CA-866D-A3D61C85727F}"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58" autoAdjust="0"/>
    <p:restoredTop sz="62527" autoAdjust="0"/>
  </p:normalViewPr>
  <p:slideViewPr>
    <p:cSldViewPr snapToGrid="0" snapToObjects="1">
      <p:cViewPr varScale="1">
        <p:scale>
          <a:sx n="101" d="100"/>
          <a:sy n="101" d="100"/>
        </p:scale>
        <p:origin x="1944" y="102"/>
      </p:cViewPr>
      <p:guideLst>
        <p:guide orient="horz" pos="1620"/>
        <p:guide pos="2880"/>
      </p:guideLst>
    </p:cSldViewPr>
  </p:slideViewPr>
  <p:outlineViewPr>
    <p:cViewPr>
      <p:scale>
        <a:sx n="33" d="100"/>
        <a:sy n="33" d="100"/>
      </p:scale>
      <p:origin x="0" y="-14672"/>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8" d="100"/>
          <a:sy n="58" d="100"/>
        </p:scale>
        <p:origin x="3928"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font" Target="fonts/font22.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49" Type="http://schemas.openxmlformats.org/officeDocument/2006/relationships/font" Target="fonts/font2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font" Target="fonts/font20.fntdata"/><Relationship Id="rId8" Type="http://schemas.openxmlformats.org/officeDocument/2006/relationships/slide" Target="slides/slide7.xml"/><Relationship Id="rId51" Type="http://schemas.openxmlformats.org/officeDocument/2006/relationships/font" Target="fonts/font23.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baseline="0" dirty="0" smtClean="0"/>
              <a:t>a</a:t>
            </a:r>
            <a:r>
              <a:rPr lang="en-GB" b="1" dirty="0" smtClean="0"/>
              <a:t>nnual net </a:t>
            </a:r>
            <a:r>
              <a:rPr lang="en-GB" b="1" dirty="0"/>
              <a:t>approvals (€</a:t>
            </a:r>
            <a:r>
              <a:rPr lang="en-GB" b="1" baseline="0" dirty="0"/>
              <a:t> million</a:t>
            </a:r>
            <a:r>
              <a:rPr lang="en-GB" b="1" baseline="0" dirty="0" smtClean="0"/>
              <a:t>)</a:t>
            </a:r>
          </a:p>
          <a:p>
            <a:pPr>
              <a:defRPr/>
            </a:pPr>
            <a:r>
              <a:rPr lang="en-GB" b="1" baseline="0" dirty="0" smtClean="0"/>
              <a:t>10/2019 </a:t>
            </a:r>
            <a:r>
              <a:rPr lang="en-GB" b="1" dirty="0" smtClean="0"/>
              <a:t>  </a:t>
            </a:r>
            <a:endParaRPr lang="en-GB" b="1"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manualLayout>
          <c:layoutTarget val="inner"/>
          <c:xMode val="edge"/>
          <c:yMode val="edge"/>
          <c:x val="0.10024759405074365"/>
          <c:y val="0.17171296296296298"/>
          <c:w val="0.84375951410998595"/>
          <c:h val="0.68744798204572255"/>
        </c:manualLayout>
      </c:layout>
      <c:barChart>
        <c:barDir val="col"/>
        <c:grouping val="stacked"/>
        <c:varyColors val="0"/>
        <c:ser>
          <c:idx val="0"/>
          <c:order val="0"/>
          <c:tx>
            <c:strRef>
              <c:f>ju!$B$6</c:f>
              <c:strCache>
                <c:ptCount val="1"/>
                <c:pt idx="0">
                  <c:v>NIF</c:v>
                </c:pt>
              </c:strCache>
            </c:strRef>
          </c:tx>
          <c:spPr>
            <a:solidFill>
              <a:srgbClr val="00B050"/>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ju!$C$6:$O$6</c:f>
              <c:numCache>
                <c:formatCode>0</c:formatCode>
                <c:ptCount val="13"/>
                <c:pt idx="1">
                  <c:v>72.5</c:v>
                </c:pt>
                <c:pt idx="2">
                  <c:v>96.5</c:v>
                </c:pt>
                <c:pt idx="3">
                  <c:v>108.63</c:v>
                </c:pt>
                <c:pt idx="4">
                  <c:v>145.63999999999999</c:v>
                </c:pt>
                <c:pt idx="5">
                  <c:v>182.97</c:v>
                </c:pt>
                <c:pt idx="6">
                  <c:v>171.19</c:v>
                </c:pt>
                <c:pt idx="7">
                  <c:v>287.08999999999997</c:v>
                </c:pt>
                <c:pt idx="8">
                  <c:v>366.98</c:v>
                </c:pt>
                <c:pt idx="9">
                  <c:v>169.34</c:v>
                </c:pt>
                <c:pt idx="10">
                  <c:v>395.15</c:v>
                </c:pt>
                <c:pt idx="11">
                  <c:v>323.67</c:v>
                </c:pt>
                <c:pt idx="12">
                  <c:v>131.36000000000001</c:v>
                </c:pt>
              </c:numCache>
            </c:numRef>
          </c:val>
          <c:extLst>
            <c:ext xmlns:c16="http://schemas.microsoft.com/office/drawing/2014/chart" uri="{C3380CC4-5D6E-409C-BE32-E72D297353CC}">
              <c16:uniqueId val="{00000000-91E2-4008-A2D9-BDA457D8B733}"/>
            </c:ext>
          </c:extLst>
        </c:ser>
        <c:ser>
          <c:idx val="1"/>
          <c:order val="1"/>
          <c:tx>
            <c:strRef>
              <c:f>ju!$B$7</c:f>
              <c:strCache>
                <c:ptCount val="1"/>
                <c:pt idx="0">
                  <c:v>ITF</c:v>
                </c:pt>
              </c:strCache>
            </c:strRef>
          </c:tx>
          <c:spPr>
            <a:solidFill>
              <a:srgbClr val="FF9801"/>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ju!$C$7:$O$7</c:f>
              <c:numCache>
                <c:formatCode>0</c:formatCode>
                <c:ptCount val="13"/>
                <c:pt idx="0">
                  <c:v>15.44</c:v>
                </c:pt>
                <c:pt idx="1">
                  <c:v>35.630000000000003</c:v>
                </c:pt>
                <c:pt idx="2">
                  <c:v>31.51</c:v>
                </c:pt>
                <c:pt idx="3">
                  <c:v>98.67</c:v>
                </c:pt>
                <c:pt idx="4">
                  <c:v>78</c:v>
                </c:pt>
                <c:pt idx="5">
                  <c:v>73.09</c:v>
                </c:pt>
                <c:pt idx="6">
                  <c:v>117.23</c:v>
                </c:pt>
                <c:pt idx="7">
                  <c:v>46.33</c:v>
                </c:pt>
                <c:pt idx="8">
                  <c:v>156.76999999999998</c:v>
                </c:pt>
                <c:pt idx="9">
                  <c:v>59.46</c:v>
                </c:pt>
                <c:pt idx="10">
                  <c:v>64.569999999999993</c:v>
                </c:pt>
                <c:pt idx="11">
                  <c:v>18.559999999999999</c:v>
                </c:pt>
                <c:pt idx="12">
                  <c:v>50.39</c:v>
                </c:pt>
              </c:numCache>
            </c:numRef>
          </c:val>
          <c:extLst>
            <c:ext xmlns:c16="http://schemas.microsoft.com/office/drawing/2014/chart" uri="{C3380CC4-5D6E-409C-BE32-E72D297353CC}">
              <c16:uniqueId val="{00000001-91E2-4008-A2D9-BDA457D8B733}"/>
            </c:ext>
          </c:extLst>
        </c:ser>
        <c:ser>
          <c:idx val="2"/>
          <c:order val="2"/>
          <c:tx>
            <c:strRef>
              <c:f>ju!$B$8</c:f>
              <c:strCache>
                <c:ptCount val="1"/>
                <c:pt idx="0">
                  <c:v>AfIF</c:v>
                </c:pt>
              </c:strCache>
            </c:strRef>
          </c:tx>
          <c:spPr>
            <a:solidFill>
              <a:srgbClr val="FF9801"/>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ju!$C$8:$O$8</c:f>
              <c:numCache>
                <c:formatCode>General</c:formatCode>
                <c:ptCount val="13"/>
                <c:pt idx="9" formatCode="0">
                  <c:v>293.68</c:v>
                </c:pt>
                <c:pt idx="10" formatCode="0">
                  <c:v>750.25</c:v>
                </c:pt>
                <c:pt idx="11" formatCode="0">
                  <c:v>380.05</c:v>
                </c:pt>
                <c:pt idx="12" formatCode="0">
                  <c:v>274.3</c:v>
                </c:pt>
              </c:numCache>
            </c:numRef>
          </c:val>
          <c:extLst>
            <c:ext xmlns:c16="http://schemas.microsoft.com/office/drawing/2014/chart" uri="{C3380CC4-5D6E-409C-BE32-E72D297353CC}">
              <c16:uniqueId val="{00000002-91E2-4008-A2D9-BDA457D8B733}"/>
            </c:ext>
          </c:extLst>
        </c:ser>
        <c:ser>
          <c:idx val="3"/>
          <c:order val="3"/>
          <c:tx>
            <c:strRef>
              <c:f>ju!$B$9</c:f>
              <c:strCache>
                <c:ptCount val="1"/>
                <c:pt idx="0">
                  <c:v>LAIF</c:v>
                </c:pt>
              </c:strCache>
            </c:strRef>
          </c:tx>
          <c:spPr>
            <a:solidFill>
              <a:srgbClr val="3A81BA"/>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ju!$C$9:$O$9</c:f>
              <c:numCache>
                <c:formatCode>General</c:formatCode>
                <c:ptCount val="13"/>
                <c:pt idx="3" formatCode="0">
                  <c:v>21.69</c:v>
                </c:pt>
                <c:pt idx="4" formatCode="0">
                  <c:v>7.1599999999999993</c:v>
                </c:pt>
                <c:pt idx="5" formatCode="0">
                  <c:v>118.61999999999999</c:v>
                </c:pt>
                <c:pt idx="6" formatCode="0">
                  <c:v>24.9</c:v>
                </c:pt>
                <c:pt idx="7" formatCode="0">
                  <c:v>5.2</c:v>
                </c:pt>
                <c:pt idx="8" formatCode="0">
                  <c:v>45.980000000000004</c:v>
                </c:pt>
                <c:pt idx="9" formatCode="0">
                  <c:v>63.57</c:v>
                </c:pt>
                <c:pt idx="10" formatCode="0">
                  <c:v>41.58</c:v>
                </c:pt>
                <c:pt idx="11" formatCode="0">
                  <c:v>38.1</c:v>
                </c:pt>
                <c:pt idx="12" formatCode="0">
                  <c:v>76.45</c:v>
                </c:pt>
              </c:numCache>
            </c:numRef>
          </c:val>
          <c:extLst>
            <c:ext xmlns:c16="http://schemas.microsoft.com/office/drawing/2014/chart" uri="{C3380CC4-5D6E-409C-BE32-E72D297353CC}">
              <c16:uniqueId val="{00000003-91E2-4008-A2D9-BDA457D8B733}"/>
            </c:ext>
          </c:extLst>
        </c:ser>
        <c:ser>
          <c:idx val="4"/>
          <c:order val="4"/>
          <c:tx>
            <c:strRef>
              <c:f>ju!$B$10</c:f>
              <c:strCache>
                <c:ptCount val="1"/>
                <c:pt idx="0">
                  <c:v>Thematic</c:v>
                </c:pt>
              </c:strCache>
            </c:strRef>
          </c:tx>
          <c:spPr>
            <a:solidFill>
              <a:srgbClr val="92D050"/>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ju!$C$10:$O$10</c:f>
              <c:numCache>
                <c:formatCode>General</c:formatCode>
                <c:ptCount val="13"/>
                <c:pt idx="8" formatCode="0">
                  <c:v>74.849999999999994</c:v>
                </c:pt>
                <c:pt idx="9" formatCode="0">
                  <c:v>105.08</c:v>
                </c:pt>
                <c:pt idx="10" formatCode="0">
                  <c:v>184.44</c:v>
                </c:pt>
                <c:pt idx="11" formatCode="0">
                  <c:v>202.72</c:v>
                </c:pt>
              </c:numCache>
            </c:numRef>
          </c:val>
          <c:extLst>
            <c:ext xmlns:c16="http://schemas.microsoft.com/office/drawing/2014/chart" uri="{C3380CC4-5D6E-409C-BE32-E72D297353CC}">
              <c16:uniqueId val="{00000004-91E2-4008-A2D9-BDA457D8B733}"/>
            </c:ext>
          </c:extLst>
        </c:ser>
        <c:ser>
          <c:idx val="5"/>
          <c:order val="5"/>
          <c:tx>
            <c:strRef>
              <c:f>ju!$B$11</c:f>
              <c:strCache>
                <c:ptCount val="1"/>
                <c:pt idx="0">
                  <c:v>IFCA</c:v>
                </c:pt>
              </c:strCache>
            </c:strRef>
          </c:tx>
          <c:spPr>
            <a:solidFill>
              <a:srgbClr val="9E2063"/>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ju!$C$11:$O$11</c:f>
              <c:numCache>
                <c:formatCode>General</c:formatCode>
                <c:ptCount val="13"/>
                <c:pt idx="4" formatCode="0">
                  <c:v>22.7</c:v>
                </c:pt>
                <c:pt idx="5" formatCode="0">
                  <c:v>19.240000000000002</c:v>
                </c:pt>
                <c:pt idx="6" formatCode="0">
                  <c:v>18.91</c:v>
                </c:pt>
                <c:pt idx="7" formatCode="0">
                  <c:v>14.26</c:v>
                </c:pt>
                <c:pt idx="8" formatCode="0">
                  <c:v>38.78</c:v>
                </c:pt>
                <c:pt idx="9" formatCode="0">
                  <c:v>24.680000000000003</c:v>
                </c:pt>
                <c:pt idx="10" formatCode="0">
                  <c:v>21.150000000000002</c:v>
                </c:pt>
                <c:pt idx="11" formatCode="0">
                  <c:v>12.969999999999999</c:v>
                </c:pt>
                <c:pt idx="12" formatCode="0">
                  <c:v>25.25</c:v>
                </c:pt>
              </c:numCache>
            </c:numRef>
          </c:val>
          <c:extLst>
            <c:ext xmlns:c16="http://schemas.microsoft.com/office/drawing/2014/chart" uri="{C3380CC4-5D6E-409C-BE32-E72D297353CC}">
              <c16:uniqueId val="{00000005-91E2-4008-A2D9-BDA457D8B733}"/>
            </c:ext>
          </c:extLst>
        </c:ser>
        <c:ser>
          <c:idx val="6"/>
          <c:order val="6"/>
          <c:tx>
            <c:strRef>
              <c:f>ju!$B$12</c:f>
              <c:strCache>
                <c:ptCount val="1"/>
                <c:pt idx="0">
                  <c:v>AIF</c:v>
                </c:pt>
              </c:strCache>
            </c:strRef>
          </c:tx>
          <c:spPr>
            <a:solidFill>
              <a:srgbClr val="7030A0"/>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ju!$C$12:$O$12</c:f>
              <c:numCache>
                <c:formatCode>General</c:formatCode>
                <c:ptCount val="13"/>
                <c:pt idx="5" formatCode="0">
                  <c:v>8.9</c:v>
                </c:pt>
                <c:pt idx="6" formatCode="0">
                  <c:v>21.62</c:v>
                </c:pt>
                <c:pt idx="7" formatCode="0">
                  <c:v>27.02</c:v>
                </c:pt>
                <c:pt idx="8" formatCode="0">
                  <c:v>24.439999999999998</c:v>
                </c:pt>
                <c:pt idx="9" formatCode="0">
                  <c:v>59.529999999999994</c:v>
                </c:pt>
                <c:pt idx="10" formatCode="0">
                  <c:v>42.76</c:v>
                </c:pt>
                <c:pt idx="11" formatCode="0">
                  <c:v>35.510000000000005</c:v>
                </c:pt>
                <c:pt idx="12" formatCode="0">
                  <c:v>107.82</c:v>
                </c:pt>
              </c:numCache>
            </c:numRef>
          </c:val>
          <c:extLst>
            <c:ext xmlns:c16="http://schemas.microsoft.com/office/drawing/2014/chart" uri="{C3380CC4-5D6E-409C-BE32-E72D297353CC}">
              <c16:uniqueId val="{00000006-91E2-4008-A2D9-BDA457D8B733}"/>
            </c:ext>
          </c:extLst>
        </c:ser>
        <c:ser>
          <c:idx val="7"/>
          <c:order val="7"/>
          <c:tx>
            <c:strRef>
              <c:f>ju!$B$13</c:f>
              <c:strCache>
                <c:ptCount val="1"/>
                <c:pt idx="0">
                  <c:v>CIF</c:v>
                </c:pt>
              </c:strCache>
            </c:strRef>
          </c:tx>
          <c:spPr>
            <a:solidFill>
              <a:srgbClr val="FF0000"/>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ju!$C$13:$O$13</c:f>
              <c:numCache>
                <c:formatCode>General</c:formatCode>
                <c:ptCount val="13"/>
                <c:pt idx="6" formatCode="0">
                  <c:v>35.94</c:v>
                </c:pt>
                <c:pt idx="8" formatCode="0">
                  <c:v>34.729999999999997</c:v>
                </c:pt>
                <c:pt idx="9" formatCode="0">
                  <c:v>15.51</c:v>
                </c:pt>
                <c:pt idx="10" formatCode="0">
                  <c:v>9.17</c:v>
                </c:pt>
                <c:pt idx="11" formatCode="0">
                  <c:v>33.049999999999997</c:v>
                </c:pt>
                <c:pt idx="12" formatCode="0">
                  <c:v>41.31</c:v>
                </c:pt>
              </c:numCache>
            </c:numRef>
          </c:val>
          <c:extLst>
            <c:ext xmlns:c16="http://schemas.microsoft.com/office/drawing/2014/chart" uri="{C3380CC4-5D6E-409C-BE32-E72D297353CC}">
              <c16:uniqueId val="{00000007-91E2-4008-A2D9-BDA457D8B733}"/>
            </c:ext>
          </c:extLst>
        </c:ser>
        <c:ser>
          <c:idx val="8"/>
          <c:order val="8"/>
          <c:tx>
            <c:strRef>
              <c:f>ju!$B$14</c:f>
              <c:strCache>
                <c:ptCount val="1"/>
                <c:pt idx="0">
                  <c:v>IFP</c:v>
                </c:pt>
              </c:strCache>
            </c:strRef>
          </c:tx>
          <c:spPr>
            <a:solidFill>
              <a:srgbClr val="E1B565"/>
            </a:solidFill>
            <a:ln>
              <a:noFill/>
            </a:ln>
            <a:effectLst/>
          </c:spPr>
          <c:invertIfNegative val="0"/>
          <c:cat>
            <c:numRef>
              <c:f>ju!$C$5:$O$5</c:f>
              <c:numCache>
                <c:formatCode>General</c:formatCod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numCache>
            </c:numRef>
          </c:cat>
          <c:val>
            <c:numRef>
              <c:f>ju!$C$14:$O$14</c:f>
              <c:numCache>
                <c:formatCode>General</c:formatCode>
                <c:ptCount val="13"/>
                <c:pt idx="7" formatCode="0">
                  <c:v>9.67</c:v>
                </c:pt>
                <c:pt idx="11" formatCode="0">
                  <c:v>20.05</c:v>
                </c:pt>
                <c:pt idx="12" formatCode="0">
                  <c:v>18</c:v>
                </c:pt>
              </c:numCache>
            </c:numRef>
          </c:val>
          <c:extLst>
            <c:ext xmlns:c16="http://schemas.microsoft.com/office/drawing/2014/chart" uri="{C3380CC4-5D6E-409C-BE32-E72D297353CC}">
              <c16:uniqueId val="{00000008-91E2-4008-A2D9-BDA457D8B733}"/>
            </c:ext>
          </c:extLst>
        </c:ser>
        <c:dLbls>
          <c:showLegendKey val="0"/>
          <c:showVal val="0"/>
          <c:showCatName val="0"/>
          <c:showSerName val="0"/>
          <c:showPercent val="0"/>
          <c:showBubbleSize val="0"/>
        </c:dLbls>
        <c:gapWidth val="150"/>
        <c:overlap val="100"/>
        <c:axId val="889248928"/>
        <c:axId val="889244336"/>
      </c:barChart>
      <c:catAx>
        <c:axId val="889248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889244336"/>
        <c:crosses val="autoZero"/>
        <c:auto val="1"/>
        <c:lblAlgn val="ctr"/>
        <c:lblOffset val="100"/>
        <c:noMultiLvlLbl val="0"/>
      </c:catAx>
      <c:valAx>
        <c:axId val="8892443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889248928"/>
        <c:crosses val="autoZero"/>
        <c:crossBetween val="between"/>
      </c:valAx>
      <c:dTable>
        <c:showHorzBorder val="0"/>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fr-FR"/>
          </a:p>
        </c:txPr>
      </c:dTable>
      <c:spPr>
        <a:noFill/>
        <a:ln>
          <a:noFill/>
        </a:ln>
        <a:effectLst/>
      </c:spPr>
    </c:plotArea>
    <c:plotVisOnly val="1"/>
    <c:dispBlanksAs val="gap"/>
    <c:showDLblsOverMax val="0"/>
  </c:chart>
  <c:spPr>
    <a:noFill/>
    <a:ln>
      <a:noFill/>
    </a:ln>
    <a:effectLst/>
  </c:spPr>
  <c:txPr>
    <a:bodyPr/>
    <a:lstStyle/>
    <a:p>
      <a:pPr>
        <a:defRPr/>
      </a:pPr>
      <a:endParaRPr lang="fr-FR"/>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Approvals by</a:t>
            </a:r>
            <a:r>
              <a:rPr lang="en-GB" baseline="0"/>
              <a:t> sector (%)</a:t>
            </a:r>
            <a:endParaRPr lang="en-GB"/>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manualLayout>
          <c:layoutTarget val="inner"/>
          <c:xMode val="edge"/>
          <c:yMode val="edge"/>
          <c:x val="0.2822363507922091"/>
          <c:y val="0.20508664228491819"/>
          <c:w val="0.66470279543849031"/>
          <c:h val="0.6666401079763149"/>
        </c:manualLayout>
      </c:layout>
      <c:barChart>
        <c:barDir val="bar"/>
        <c:grouping val="clustered"/>
        <c:varyColors val="0"/>
        <c:ser>
          <c:idx val="0"/>
          <c:order val="0"/>
          <c:spPr>
            <a:solidFill>
              <a:schemeClr val="accent1"/>
            </a:solidFill>
            <a:ln>
              <a:solidFill>
                <a:schemeClr val="tx1"/>
              </a:solidFill>
            </a:ln>
            <a:effectLst/>
          </c:spPr>
          <c:invertIfNegative val="0"/>
          <c:dPt>
            <c:idx val="1"/>
            <c:invertIfNegative val="0"/>
            <c:bubble3D val="0"/>
            <c:spPr>
              <a:solidFill>
                <a:srgbClr val="FF0000"/>
              </a:solidFill>
              <a:ln>
                <a:solidFill>
                  <a:schemeClr val="tx1"/>
                </a:solidFill>
              </a:ln>
              <a:effectLst/>
            </c:spPr>
            <c:extLst>
              <c:ext xmlns:c16="http://schemas.microsoft.com/office/drawing/2014/chart" uri="{C3380CC4-5D6E-409C-BE32-E72D297353CC}">
                <c16:uniqueId val="{00000001-8781-416F-B94B-3B9799F7C6C6}"/>
              </c:ext>
            </c:extLst>
          </c:dPt>
          <c:dPt>
            <c:idx val="2"/>
            <c:invertIfNegative val="0"/>
            <c:bubble3D val="0"/>
            <c:spPr>
              <a:solidFill>
                <a:srgbClr val="92D050"/>
              </a:solidFill>
              <a:ln>
                <a:solidFill>
                  <a:schemeClr val="tx1"/>
                </a:solidFill>
              </a:ln>
              <a:effectLst/>
            </c:spPr>
            <c:extLst>
              <c:ext xmlns:c16="http://schemas.microsoft.com/office/drawing/2014/chart" uri="{C3380CC4-5D6E-409C-BE32-E72D297353CC}">
                <c16:uniqueId val="{00000003-8781-416F-B94B-3B9799F7C6C6}"/>
              </c:ext>
            </c:extLst>
          </c:dPt>
          <c:dPt>
            <c:idx val="3"/>
            <c:invertIfNegative val="0"/>
            <c:bubble3D val="0"/>
            <c:spPr>
              <a:solidFill>
                <a:srgbClr val="00B050"/>
              </a:solidFill>
              <a:ln>
                <a:solidFill>
                  <a:schemeClr val="tx1"/>
                </a:solidFill>
              </a:ln>
              <a:effectLst/>
            </c:spPr>
            <c:extLst>
              <c:ext xmlns:c16="http://schemas.microsoft.com/office/drawing/2014/chart" uri="{C3380CC4-5D6E-409C-BE32-E72D297353CC}">
                <c16:uniqueId val="{00000005-8781-416F-B94B-3B9799F7C6C6}"/>
              </c:ext>
            </c:extLst>
          </c:dPt>
          <c:dPt>
            <c:idx val="4"/>
            <c:invertIfNegative val="0"/>
            <c:bubble3D val="0"/>
            <c:spPr>
              <a:solidFill>
                <a:srgbClr val="FFFF00"/>
              </a:solidFill>
              <a:ln>
                <a:solidFill>
                  <a:schemeClr val="tx1"/>
                </a:solidFill>
              </a:ln>
              <a:effectLst/>
            </c:spPr>
            <c:extLst>
              <c:ext xmlns:c16="http://schemas.microsoft.com/office/drawing/2014/chart" uri="{C3380CC4-5D6E-409C-BE32-E72D297353CC}">
                <c16:uniqueId val="{00000007-8781-416F-B94B-3B9799F7C6C6}"/>
              </c:ext>
            </c:extLst>
          </c:dPt>
          <c:dPt>
            <c:idx val="6"/>
            <c:invertIfNegative val="0"/>
            <c:bubble3D val="0"/>
            <c:spPr>
              <a:solidFill>
                <a:schemeClr val="accent2"/>
              </a:solidFill>
              <a:ln>
                <a:solidFill>
                  <a:schemeClr val="tx1"/>
                </a:solidFill>
              </a:ln>
              <a:effectLst/>
            </c:spPr>
            <c:extLst>
              <c:ext xmlns:c16="http://schemas.microsoft.com/office/drawing/2014/chart" uri="{C3380CC4-5D6E-409C-BE32-E72D297353CC}">
                <c16:uniqueId val="{00000009-8781-416F-B94B-3B9799F7C6C6}"/>
              </c:ext>
            </c:extLst>
          </c:dPt>
          <c:dLbls>
            <c:dLbl>
              <c:idx val="0"/>
              <c:layout/>
              <c:tx>
                <c:rich>
                  <a:bodyPr/>
                  <a:lstStyle/>
                  <a:p>
                    <a:fld id="{06629B7D-80D2-497C-8BBE-F4C1C9BBF4B1}"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A-8781-416F-B94B-3B9799F7C6C6}"/>
                </c:ext>
              </c:extLst>
            </c:dLbl>
            <c:dLbl>
              <c:idx val="1"/>
              <c:layout/>
              <c:tx>
                <c:rich>
                  <a:bodyPr/>
                  <a:lstStyle/>
                  <a:p>
                    <a:fld id="{C57F8431-9344-489C-B1B1-1A22125ACDD9}"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8781-416F-B94B-3B9799F7C6C6}"/>
                </c:ext>
              </c:extLst>
            </c:dLbl>
            <c:dLbl>
              <c:idx val="2"/>
              <c:layout/>
              <c:tx>
                <c:rich>
                  <a:bodyPr/>
                  <a:lstStyle/>
                  <a:p>
                    <a:fld id="{88B7495F-3935-4F43-8679-4A2F843ADF69}"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8781-416F-B94B-3B9799F7C6C6}"/>
                </c:ext>
              </c:extLst>
            </c:dLbl>
            <c:dLbl>
              <c:idx val="3"/>
              <c:layout/>
              <c:tx>
                <c:rich>
                  <a:bodyPr/>
                  <a:lstStyle/>
                  <a:p>
                    <a:fld id="{31D457D9-8BE2-44C1-BC12-AEAE063B6AC0}"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8781-416F-B94B-3B9799F7C6C6}"/>
                </c:ext>
              </c:extLst>
            </c:dLbl>
            <c:dLbl>
              <c:idx val="4"/>
              <c:layout/>
              <c:tx>
                <c:rich>
                  <a:bodyPr/>
                  <a:lstStyle/>
                  <a:p>
                    <a:fld id="{87CB3C08-B67E-42CC-9AD2-101E24EA5FBB}"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7-8781-416F-B94B-3B9799F7C6C6}"/>
                </c:ext>
              </c:extLst>
            </c:dLbl>
            <c:dLbl>
              <c:idx val="5"/>
              <c:layout/>
              <c:tx>
                <c:rich>
                  <a:bodyPr/>
                  <a:lstStyle/>
                  <a:p>
                    <a:fld id="{12440F8B-4F65-4ED4-B149-F759ADA27ABB}"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B-8781-416F-B94B-3B9799F7C6C6}"/>
                </c:ext>
              </c:extLst>
            </c:dLbl>
            <c:dLbl>
              <c:idx val="6"/>
              <c:layout/>
              <c:tx>
                <c:rich>
                  <a:bodyPr/>
                  <a:lstStyle/>
                  <a:p>
                    <a:fld id="{0E717C23-35CF-41C6-BF28-B25A49F97A5B}" type="VALUE">
                      <a:rPr lang="en-US"/>
                      <a:pPr/>
                      <a:t>[VALUE]</a:t>
                    </a:fld>
                    <a:r>
                      <a:rPr lang="en-US"/>
                      <a:t> %</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9-8781-416F-B94B-3B9799F7C6C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Sheet1!$B$4:$B$10</c:f>
              <c:strCache>
                <c:ptCount val="7"/>
                <c:pt idx="0">
                  <c:v>Urban Development</c:v>
                </c:pt>
                <c:pt idx="1">
                  <c:v>ICT</c:v>
                </c:pt>
                <c:pt idx="2">
                  <c:v>Agriculture</c:v>
                </c:pt>
                <c:pt idx="3">
                  <c:v>Environment</c:v>
                </c:pt>
                <c:pt idx="4">
                  <c:v>Private Sector</c:v>
                </c:pt>
                <c:pt idx="5">
                  <c:v>Transport</c:v>
                </c:pt>
                <c:pt idx="6">
                  <c:v>Energy</c:v>
                </c:pt>
              </c:strCache>
            </c:strRef>
          </c:cat>
          <c:val>
            <c:numRef>
              <c:f>Sheet1!$H$4:$H$10</c:f>
              <c:numCache>
                <c:formatCode>0.0</c:formatCode>
                <c:ptCount val="7"/>
                <c:pt idx="0">
                  <c:v>0.15469180236575331</c:v>
                </c:pt>
                <c:pt idx="1">
                  <c:v>1.5247455319851084</c:v>
                </c:pt>
                <c:pt idx="2">
                  <c:v>6.2170635370796257</c:v>
                </c:pt>
                <c:pt idx="3">
                  <c:v>5.6184062619241599</c:v>
                </c:pt>
                <c:pt idx="4">
                  <c:v>15.763610300411479</c:v>
                </c:pt>
                <c:pt idx="5">
                  <c:v>40.52512710509761</c:v>
                </c:pt>
                <c:pt idx="6">
                  <c:v>30.19635546113626</c:v>
                </c:pt>
              </c:numCache>
            </c:numRef>
          </c:val>
          <c:extLst>
            <c:ext xmlns:c16="http://schemas.microsoft.com/office/drawing/2014/chart" uri="{C3380CC4-5D6E-409C-BE32-E72D297353CC}">
              <c16:uniqueId val="{0000000C-8781-416F-B94B-3B9799F7C6C6}"/>
            </c:ext>
          </c:extLst>
        </c:ser>
        <c:dLbls>
          <c:dLblPos val="outEnd"/>
          <c:showLegendKey val="0"/>
          <c:showVal val="1"/>
          <c:showCatName val="0"/>
          <c:showSerName val="0"/>
          <c:showPercent val="0"/>
          <c:showBubbleSize val="0"/>
        </c:dLbls>
        <c:gapWidth val="182"/>
        <c:axId val="1281088784"/>
        <c:axId val="1281082224"/>
      </c:barChart>
      <c:catAx>
        <c:axId val="128108878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281082224"/>
        <c:crosses val="autoZero"/>
        <c:auto val="1"/>
        <c:lblAlgn val="ctr"/>
        <c:lblOffset val="100"/>
        <c:noMultiLvlLbl val="0"/>
      </c:catAx>
      <c:valAx>
        <c:axId val="128108222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281088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Approvals</a:t>
            </a:r>
            <a:r>
              <a:rPr lang="en-US" baseline="0" dirty="0"/>
              <a:t> by type </a:t>
            </a:r>
            <a:r>
              <a:rPr lang="en-US" baseline="0" dirty="0" smtClean="0"/>
              <a:t>(%)</a:t>
            </a:r>
            <a:endParaRPr lang="en-US" baseline="0"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887-4563-AA5F-2228DF44491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887-4563-AA5F-2228DF44491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887-4563-AA5F-2228DF44491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887-4563-AA5F-2228DF44491B}"/>
              </c:ext>
            </c:extLst>
          </c:dPt>
          <c:dPt>
            <c:idx val="4"/>
            <c:bubble3D val="0"/>
            <c:spPr>
              <a:solidFill>
                <a:srgbClr val="92D050"/>
              </a:solidFill>
              <a:ln w="19050">
                <a:solidFill>
                  <a:schemeClr val="lt1"/>
                </a:solidFill>
              </a:ln>
              <a:effectLst/>
            </c:spPr>
            <c:extLst>
              <c:ext xmlns:c16="http://schemas.microsoft.com/office/drawing/2014/chart" uri="{C3380CC4-5D6E-409C-BE32-E72D297353CC}">
                <c16:uniqueId val="{00000009-0887-4563-AA5F-2228DF44491B}"/>
              </c:ext>
            </c:extLst>
          </c:dPt>
          <c:dLbls>
            <c:dLbl>
              <c:idx val="0"/>
              <c:layout/>
              <c:tx>
                <c:rich>
                  <a:bodyPr/>
                  <a:lstStyle/>
                  <a:p>
                    <a:r>
                      <a:rPr lang="en-US"/>
                      <a:t>IG; </a:t>
                    </a:r>
                    <a:fld id="{AD4C5DCA-3278-4C0C-95EA-9C6B58CE3CE2}" type="VALUE">
                      <a:rPr lang="en-US"/>
                      <a:pPr/>
                      <a:t>[VALUE]</a:t>
                    </a:fld>
                    <a:r>
                      <a:rPr lang="en-US"/>
                      <a:t> %</a:t>
                    </a:r>
                  </a:p>
                </c:rich>
              </c:tx>
              <c:dLblPos val="outEnd"/>
              <c:showLegendKey val="0"/>
              <c:showVal val="1"/>
              <c:showCatName val="1"/>
              <c:showSerName val="1"/>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0887-4563-AA5F-2228DF44491B}"/>
                </c:ext>
              </c:extLst>
            </c:dLbl>
            <c:dLbl>
              <c:idx val="1"/>
              <c:layout/>
              <c:tx>
                <c:rich>
                  <a:bodyPr/>
                  <a:lstStyle/>
                  <a:p>
                    <a:r>
                      <a:rPr lang="en-US"/>
                      <a:t>TA; </a:t>
                    </a:r>
                    <a:fld id="{4C737C7D-6C92-40F7-B3B4-6E3200BD60B6}" type="VALUE">
                      <a:rPr lang="en-US"/>
                      <a:pPr/>
                      <a:t>[VALUE]</a:t>
                    </a:fld>
                    <a:r>
                      <a:rPr lang="en-US"/>
                      <a:t> %</a:t>
                    </a:r>
                  </a:p>
                </c:rich>
              </c:tx>
              <c:dLblPos val="outEnd"/>
              <c:showLegendKey val="0"/>
              <c:showVal val="1"/>
              <c:showCatName val="1"/>
              <c:showSerName val="1"/>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0887-4563-AA5F-2228DF44491B}"/>
                </c:ext>
              </c:extLst>
            </c:dLbl>
            <c:dLbl>
              <c:idx val="2"/>
              <c:layout/>
              <c:tx>
                <c:rich>
                  <a:bodyPr/>
                  <a:lstStyle/>
                  <a:p>
                    <a:r>
                      <a:rPr lang="en-US"/>
                      <a:t>IRS; </a:t>
                    </a:r>
                    <a:fld id="{986FA766-7E72-4818-8ABC-51277BA19D2E}" type="VALUE">
                      <a:rPr lang="en-US"/>
                      <a:pPr/>
                      <a:t>[VALUE]</a:t>
                    </a:fld>
                    <a:r>
                      <a:rPr lang="en-US"/>
                      <a:t> %</a:t>
                    </a:r>
                  </a:p>
                </c:rich>
              </c:tx>
              <c:dLblPos val="outEnd"/>
              <c:showLegendKey val="0"/>
              <c:showVal val="1"/>
              <c:showCatName val="1"/>
              <c:showSerName val="1"/>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0887-4563-AA5F-2228DF44491B}"/>
                </c:ext>
              </c:extLst>
            </c:dLbl>
            <c:dLbl>
              <c:idx val="3"/>
              <c:layout/>
              <c:tx>
                <c:rich>
                  <a:bodyPr/>
                  <a:lstStyle/>
                  <a:p>
                    <a:r>
                      <a:rPr lang="en-US"/>
                      <a:t>Equity; </a:t>
                    </a:r>
                    <a:fld id="{97538E3E-3AD9-4C46-84AC-B135F392E3A5}" type="VALUE">
                      <a:rPr lang="en-US"/>
                      <a:pPr/>
                      <a:t>[VALUE]</a:t>
                    </a:fld>
                    <a:r>
                      <a:rPr lang="en-US"/>
                      <a:t> %</a:t>
                    </a:r>
                  </a:p>
                </c:rich>
              </c:tx>
              <c:dLblPos val="outEnd"/>
              <c:showLegendKey val="0"/>
              <c:showVal val="1"/>
              <c:showCatName val="1"/>
              <c:showSerName val="1"/>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7-0887-4563-AA5F-2228DF44491B}"/>
                </c:ext>
              </c:extLst>
            </c:dLbl>
            <c:dLbl>
              <c:idx val="4"/>
              <c:layout/>
              <c:tx>
                <c:rich>
                  <a:bodyPr/>
                  <a:lstStyle/>
                  <a:p>
                    <a:r>
                      <a:rPr lang="en-US"/>
                      <a:t>Guarantees; </a:t>
                    </a:r>
                    <a:fld id="{0B50E01D-AAF1-47C5-940A-8D9013906FEC}" type="VALUE">
                      <a:rPr lang="en-US"/>
                      <a:pPr/>
                      <a:t>[VALUE]</a:t>
                    </a:fld>
                    <a:r>
                      <a:rPr lang="en-US"/>
                      <a:t> %</a:t>
                    </a:r>
                  </a:p>
                </c:rich>
              </c:tx>
              <c:dLblPos val="outEnd"/>
              <c:showLegendKey val="0"/>
              <c:showVal val="1"/>
              <c:showCatName val="1"/>
              <c:showSerName val="1"/>
              <c:showPercent val="0"/>
              <c:showBubbleSize val="0"/>
              <c:extLst>
                <c:ext xmlns:c15="http://schemas.microsoft.com/office/drawing/2012/chart" uri="{CE6537A1-D6FC-4f65-9D91-7224C49458BB}">
                  <c15:layout>
                    <c:manualLayout>
                      <c:w val="0.29095342617822179"/>
                      <c:h val="0.1380699233716475"/>
                    </c:manualLayout>
                  </c15:layout>
                  <c15:dlblFieldTable/>
                  <c15:showDataLabelsRange val="0"/>
                </c:ext>
                <c:ext xmlns:c16="http://schemas.microsoft.com/office/drawing/2014/chart" uri="{C3380CC4-5D6E-409C-BE32-E72D297353CC}">
                  <c16:uniqueId val="{00000009-0887-4563-AA5F-2228DF44491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1"/>
            <c:showSerName val="1"/>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Sheet1!$B$16:$B$20</c:f>
              <c:strCache>
                <c:ptCount val="5"/>
                <c:pt idx="0">
                  <c:v>IG</c:v>
                </c:pt>
                <c:pt idx="1">
                  <c:v>TA</c:v>
                </c:pt>
                <c:pt idx="2">
                  <c:v>IRS</c:v>
                </c:pt>
                <c:pt idx="3">
                  <c:v>Equity</c:v>
                </c:pt>
                <c:pt idx="4">
                  <c:v>Guarantee</c:v>
                </c:pt>
              </c:strCache>
            </c:strRef>
          </c:cat>
          <c:val>
            <c:numRef>
              <c:f>Sheet1!$D$16:$D$20</c:f>
              <c:numCache>
                <c:formatCode>0.0</c:formatCode>
                <c:ptCount val="5"/>
                <c:pt idx="0">
                  <c:v>66.644738953245849</c:v>
                </c:pt>
                <c:pt idx="1">
                  <c:v>14.928494261356956</c:v>
                </c:pt>
                <c:pt idx="2">
                  <c:v>0.45994715955887866</c:v>
                </c:pt>
                <c:pt idx="3">
                  <c:v>15.437110248264505</c:v>
                </c:pt>
                <c:pt idx="4">
                  <c:v>2.5297093775738326</c:v>
                </c:pt>
              </c:numCache>
            </c:numRef>
          </c:val>
          <c:extLst>
            <c:ext xmlns:c16="http://schemas.microsoft.com/office/drawing/2014/chart" uri="{C3380CC4-5D6E-409C-BE32-E72D297353CC}">
              <c16:uniqueId val="{0000000A-0887-4563-AA5F-2228DF44491B}"/>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tx>
            <c:strRef>
              <c:f>Sheet1!$B$1</c:f>
              <c:strCache>
                <c:ptCount val="1"/>
                <c:pt idx="0">
                  <c:v> </c:v>
                </c:pt>
              </c:strCache>
            </c:strRef>
          </c:tx>
          <c:spPr>
            <a:ln>
              <a:solidFill>
                <a:schemeClr val="bg2"/>
              </a:solidFill>
            </a:ln>
          </c:spPr>
          <c:dPt>
            <c:idx val="0"/>
            <c:bubble3D val="0"/>
            <c:spPr>
              <a:solidFill>
                <a:schemeClr val="accent1"/>
              </a:solidFill>
              <a:ln w="19050">
                <a:solidFill>
                  <a:schemeClr val="bg2"/>
                </a:solidFill>
              </a:ln>
              <a:effectLst/>
            </c:spPr>
            <c:extLst>
              <c:ext xmlns:c16="http://schemas.microsoft.com/office/drawing/2014/chart" uri="{C3380CC4-5D6E-409C-BE32-E72D297353CC}">
                <c16:uniqueId val="{00000001-5E02-4782-B48F-5CA957916B6E}"/>
              </c:ext>
            </c:extLst>
          </c:dPt>
          <c:dPt>
            <c:idx val="1"/>
            <c:bubble3D val="0"/>
            <c:spPr>
              <a:solidFill>
                <a:schemeClr val="accent2"/>
              </a:solidFill>
              <a:ln w="19050">
                <a:solidFill>
                  <a:schemeClr val="bg2"/>
                </a:solidFill>
              </a:ln>
              <a:effectLst/>
            </c:spPr>
            <c:extLst>
              <c:ext xmlns:c16="http://schemas.microsoft.com/office/drawing/2014/chart" uri="{C3380CC4-5D6E-409C-BE32-E72D297353CC}">
                <c16:uniqueId val="{00000003-5E02-4782-B48F-5CA957916B6E}"/>
              </c:ext>
            </c:extLst>
          </c:dPt>
          <c:dPt>
            <c:idx val="2"/>
            <c:bubble3D val="0"/>
            <c:spPr>
              <a:solidFill>
                <a:schemeClr val="accent3"/>
              </a:solidFill>
              <a:ln w="19050">
                <a:solidFill>
                  <a:schemeClr val="bg2"/>
                </a:solidFill>
              </a:ln>
              <a:effectLst/>
            </c:spPr>
            <c:extLst>
              <c:ext xmlns:c16="http://schemas.microsoft.com/office/drawing/2014/chart" uri="{C3380CC4-5D6E-409C-BE32-E72D297353CC}">
                <c16:uniqueId val="{00000005-5E02-4782-B48F-5CA957916B6E}"/>
              </c:ext>
            </c:extLst>
          </c:dPt>
          <c:dPt>
            <c:idx val="3"/>
            <c:bubble3D val="0"/>
            <c:spPr>
              <a:solidFill>
                <a:schemeClr val="accent4"/>
              </a:solidFill>
              <a:ln w="19050">
                <a:solidFill>
                  <a:schemeClr val="bg2"/>
                </a:solidFill>
              </a:ln>
              <a:effectLst/>
            </c:spPr>
            <c:extLst>
              <c:ext xmlns:c16="http://schemas.microsoft.com/office/drawing/2014/chart" uri="{C3380CC4-5D6E-409C-BE32-E72D297353CC}">
                <c16:uniqueId val="{00000007-5E02-4782-B48F-5CA957916B6E}"/>
              </c:ext>
            </c:extLst>
          </c:dPt>
          <c:dPt>
            <c:idx val="4"/>
            <c:bubble3D val="0"/>
            <c:spPr>
              <a:solidFill>
                <a:schemeClr val="accent5"/>
              </a:solidFill>
              <a:ln w="19050">
                <a:solidFill>
                  <a:schemeClr val="bg2"/>
                </a:solidFill>
              </a:ln>
              <a:effectLst/>
            </c:spPr>
            <c:extLst>
              <c:ext xmlns:c16="http://schemas.microsoft.com/office/drawing/2014/chart" uri="{C3380CC4-5D6E-409C-BE32-E72D297353CC}">
                <c16:uniqueId val="{00000002-84D2-4F75-BB7D-EB06544DF09C}"/>
              </c:ext>
            </c:extLst>
          </c:dPt>
          <c:dPt>
            <c:idx val="5"/>
            <c:bubble3D val="0"/>
            <c:spPr>
              <a:solidFill>
                <a:schemeClr val="accent6"/>
              </a:solidFill>
              <a:ln w="19050">
                <a:solidFill>
                  <a:schemeClr val="bg2"/>
                </a:solidFill>
              </a:ln>
              <a:effectLst/>
            </c:spPr>
            <c:extLst>
              <c:ext xmlns:c16="http://schemas.microsoft.com/office/drawing/2014/chart" uri="{C3380CC4-5D6E-409C-BE32-E72D297353CC}">
                <c16:uniqueId val="{00000003-84D2-4F75-BB7D-EB06544DF09C}"/>
              </c:ext>
            </c:extLst>
          </c:dPt>
          <c:dPt>
            <c:idx val="6"/>
            <c:bubble3D val="0"/>
            <c:spPr>
              <a:solidFill>
                <a:schemeClr val="accent1">
                  <a:lumMod val="60000"/>
                </a:schemeClr>
              </a:solidFill>
              <a:ln w="19050">
                <a:solidFill>
                  <a:schemeClr val="bg2"/>
                </a:solidFill>
              </a:ln>
              <a:effectLst/>
            </c:spPr>
            <c:extLst>
              <c:ext xmlns:c16="http://schemas.microsoft.com/office/drawing/2014/chart" uri="{C3380CC4-5D6E-409C-BE32-E72D297353CC}">
                <c16:uniqueId val="{00000004-84D2-4F75-BB7D-EB06544DF09C}"/>
              </c:ext>
            </c:extLst>
          </c:dPt>
          <c:dPt>
            <c:idx val="7"/>
            <c:bubble3D val="0"/>
            <c:spPr>
              <a:solidFill>
                <a:schemeClr val="accent2">
                  <a:lumMod val="60000"/>
                </a:schemeClr>
              </a:solidFill>
              <a:ln w="19050">
                <a:solidFill>
                  <a:schemeClr val="bg2"/>
                </a:solidFill>
              </a:ln>
              <a:effectLst/>
            </c:spPr>
            <c:extLst>
              <c:ext xmlns:c16="http://schemas.microsoft.com/office/drawing/2014/chart" uri="{C3380CC4-5D6E-409C-BE32-E72D297353CC}">
                <c16:uniqueId val="{00000001-84D2-4F75-BB7D-EB06544DF09C}"/>
              </c:ext>
            </c:extLst>
          </c:dPt>
          <c:dLbls>
            <c:dLbl>
              <c:idx val="4"/>
              <c:layout>
                <c:manualLayout>
                  <c:x val="-7.2916666666666671E-2"/>
                  <c:y val="9.3749999999999997E-3"/>
                </c:manualLayout>
              </c:layout>
              <c:dLblPos val="bestFi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84D2-4F75-BB7D-EB06544DF09C}"/>
                </c:ext>
              </c:extLst>
            </c:dLbl>
            <c:dLbl>
              <c:idx val="5"/>
              <c:layout>
                <c:manualLayout>
                  <c:x val="-0.1"/>
                  <c:y val="-2.5000000000000001E-2"/>
                </c:manualLayout>
              </c:layout>
              <c:dLblPos val="bestFi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84D2-4F75-BB7D-EB06544DF09C}"/>
                </c:ext>
              </c:extLst>
            </c:dLbl>
            <c:dLbl>
              <c:idx val="6"/>
              <c:layout>
                <c:manualLayout>
                  <c:x val="3.3333333333333333E-2"/>
                  <c:y val="-3.4375000000000003E-2"/>
                </c:manualLayout>
              </c:layout>
              <c:dLblPos val="bestFi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84D2-4F75-BB7D-EB06544DF09C}"/>
                </c:ext>
              </c:extLst>
            </c:dLbl>
            <c:dLbl>
              <c:idx val="7"/>
              <c:layout>
                <c:manualLayout>
                  <c:x val="0.17499999999999999"/>
                  <c:y val="1.8749999999999999E-2"/>
                </c:manualLayout>
              </c:layout>
              <c:dLblPos val="bestFi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84D2-4F75-BB7D-EB06544DF09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0000"/>
                    </a:solidFill>
                    <a:latin typeface="+mn-lt"/>
                    <a:ea typeface="+mn-ea"/>
                    <a:cs typeface="+mn-cs"/>
                  </a:defRPr>
                </a:pPr>
                <a:endParaRPr lang="fr-FR"/>
              </a:p>
            </c:txPr>
            <c:dLblPos val="outEnd"/>
            <c:showLegendKey val="0"/>
            <c:showVal val="1"/>
            <c:showCatName val="1"/>
            <c:showSerName val="0"/>
            <c:showPercent val="0"/>
            <c:showBubbleSize val="0"/>
            <c:showLeaderLines val="1"/>
            <c:leaderLines>
              <c:spPr>
                <a:ln w="9525" cap="flat" cmpd="sng" algn="ctr">
                  <a:solidFill>
                    <a:srgbClr val="000000"/>
                  </a:solidFill>
                  <a:round/>
                </a:ln>
                <a:effectLst/>
              </c:spPr>
            </c:leaderLines>
            <c:extLst>
              <c:ext xmlns:c15="http://schemas.microsoft.com/office/drawing/2012/chart" uri="{CE6537A1-D6FC-4f65-9D91-7224C49458BB}">
                <c15:layout/>
              </c:ext>
            </c:extLst>
          </c:dLbls>
          <c:cat>
            <c:strRef>
              <c:f>Sheet1!$A$2:$A$9</c:f>
              <c:strCache>
                <c:ptCount val="8"/>
                <c:pt idx="0">
                  <c:v>AFD</c:v>
                </c:pt>
                <c:pt idx="1">
                  <c:v>AfDB</c:v>
                </c:pt>
                <c:pt idx="2">
                  <c:v>EIB</c:v>
                </c:pt>
                <c:pt idx="3">
                  <c:v>KfW</c:v>
                </c:pt>
                <c:pt idx="4">
                  <c:v>FMO</c:v>
                </c:pt>
                <c:pt idx="5">
                  <c:v>IFAD</c:v>
                </c:pt>
                <c:pt idx="6">
                  <c:v>COFIDES / AECID </c:v>
                </c:pt>
                <c:pt idx="7">
                  <c:v>PROPARCO</c:v>
                </c:pt>
              </c:strCache>
            </c:strRef>
          </c:cat>
          <c:val>
            <c:numRef>
              <c:f>Sheet1!$B$2:$B$9</c:f>
              <c:numCache>
                <c:formatCode>0%</c:formatCode>
                <c:ptCount val="8"/>
                <c:pt idx="0">
                  <c:v>0.31</c:v>
                </c:pt>
                <c:pt idx="1">
                  <c:v>0.28999999999999998</c:v>
                </c:pt>
                <c:pt idx="2">
                  <c:v>0.2</c:v>
                </c:pt>
                <c:pt idx="3">
                  <c:v>0.1</c:v>
                </c:pt>
                <c:pt idx="4">
                  <c:v>0.05</c:v>
                </c:pt>
                <c:pt idx="5">
                  <c:v>0.02</c:v>
                </c:pt>
                <c:pt idx="6">
                  <c:v>0.02</c:v>
                </c:pt>
                <c:pt idx="7">
                  <c:v>0.01</c:v>
                </c:pt>
              </c:numCache>
            </c:numRef>
          </c:val>
          <c:extLst>
            <c:ext xmlns:c16="http://schemas.microsoft.com/office/drawing/2014/chart" uri="{C3380CC4-5D6E-409C-BE32-E72D297353CC}">
              <c16:uniqueId val="{00000000-84D2-4F75-BB7D-EB06544DF09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1" i="0" u="none" strike="noStrike" kern="1200" spc="0" baseline="0" dirty="0">
                <a:solidFill>
                  <a:prstClr val="black">
                    <a:lumMod val="65000"/>
                    <a:lumOff val="35000"/>
                  </a:prstClr>
                </a:solidFill>
                <a:latin typeface="+mn-lt"/>
                <a:ea typeface="+mn-ea"/>
                <a:cs typeface="+mn-cs"/>
              </a:rPr>
              <a:t>Distribution of EFSD Guarantee allocations per FI</a:t>
            </a:r>
          </a:p>
        </c:rich>
      </c:tx>
      <c:layout>
        <c:manualLayout>
          <c:xMode val="edge"/>
          <c:yMode val="edge"/>
          <c:x val="0.15752252252252252"/>
          <c:y val="2.226144105144116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dLbls>
          <c:dLblPos val="outEnd"/>
          <c:showLegendKey val="0"/>
          <c:showVal val="1"/>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100" b="1" dirty="0"/>
              <a:t>Distribution of</a:t>
            </a:r>
            <a:r>
              <a:rPr lang="en-US" sz="1100" b="1" baseline="0" dirty="0"/>
              <a:t> proposed </a:t>
            </a:r>
            <a:r>
              <a:rPr lang="en-US" sz="1100" b="1" dirty="0"/>
              <a:t>EFSD Guarantee</a:t>
            </a:r>
            <a:r>
              <a:rPr lang="en-US" sz="1100" b="1" baseline="0" dirty="0"/>
              <a:t> allocations per Investment Window</a:t>
            </a:r>
          </a:p>
          <a:p>
            <a:pPr>
              <a:defRPr sz="1400" b="0" i="0" u="none" strike="noStrike" kern="1200" spc="0" baseline="0">
                <a:solidFill>
                  <a:schemeClr val="tx1">
                    <a:lumMod val="65000"/>
                    <a:lumOff val="35000"/>
                  </a:schemeClr>
                </a:solidFill>
                <a:latin typeface="+mn-lt"/>
                <a:ea typeface="+mn-ea"/>
                <a:cs typeface="+mn-cs"/>
              </a:defRPr>
            </a:pPr>
            <a:r>
              <a:rPr lang="en-US" dirty="0"/>
              <a:t> </a:t>
            </a:r>
          </a:p>
        </c:rich>
      </c:tx>
      <c:layout>
        <c:manualLayout>
          <c:xMode val="edge"/>
          <c:yMode val="edge"/>
          <c:x val="0.13922854357178704"/>
          <c:y val="2.4442067429699423E-2"/>
        </c:manualLayout>
      </c:layout>
      <c:overlay val="0"/>
      <c:spPr>
        <a:noFill/>
        <a:ln>
          <a:noFill/>
        </a:ln>
        <a:effectLst/>
      </c:spPr>
    </c:title>
    <c:autoTitleDeleted val="0"/>
    <c:plotArea>
      <c:layout/>
      <c:pieChart>
        <c:varyColors val="1"/>
        <c:ser>
          <c:idx val="0"/>
          <c:order val="0"/>
          <c:cat>
            <c:strRef>
              <c:f>graphs!$A$44:$A$49</c:f>
              <c:strCache>
                <c:ptCount val="6"/>
                <c:pt idx="0">
                  <c:v>MSMEs</c:v>
                </c:pt>
                <c:pt idx="1">
                  <c:v>Energy and Connectivity</c:v>
                </c:pt>
                <c:pt idx="2">
                  <c:v>Cities</c:v>
                </c:pt>
                <c:pt idx="3">
                  <c:v>Agriculture</c:v>
                </c:pt>
                <c:pt idx="4">
                  <c:v>D4D</c:v>
                </c:pt>
                <c:pt idx="5">
                  <c:v>Local Currency</c:v>
                </c:pt>
              </c:strCache>
            </c:strRef>
          </c:cat>
          <c:val>
            <c:numRef>
              <c:f>graphs!$B$44:$B$49</c:f>
            </c:numRef>
          </c:val>
          <c:extLst>
            <c:ext xmlns:c16="http://schemas.microsoft.com/office/drawing/2014/chart" uri="{C3380CC4-5D6E-409C-BE32-E72D297353CC}">
              <c16:uniqueId val="{00000000-D1E7-4AC7-BA67-0F52CF2709BE}"/>
            </c:ext>
          </c:extLst>
        </c:ser>
        <c:ser>
          <c:idx val="1"/>
          <c:order val="1"/>
          <c:cat>
            <c:strRef>
              <c:f>graphs!$A$44:$A$49</c:f>
              <c:strCache>
                <c:ptCount val="6"/>
                <c:pt idx="0">
                  <c:v>MSMEs</c:v>
                </c:pt>
                <c:pt idx="1">
                  <c:v>Energy and Connectivity</c:v>
                </c:pt>
                <c:pt idx="2">
                  <c:v>Cities</c:v>
                </c:pt>
                <c:pt idx="3">
                  <c:v>Agriculture</c:v>
                </c:pt>
                <c:pt idx="4">
                  <c:v>D4D</c:v>
                </c:pt>
                <c:pt idx="5">
                  <c:v>Local Currency</c:v>
                </c:pt>
              </c:strCache>
            </c:strRef>
          </c:cat>
          <c:val>
            <c:numRef>
              <c:f>graphs!$C$44:$C$49</c:f>
            </c:numRef>
          </c:val>
          <c:extLst>
            <c:ext xmlns:c16="http://schemas.microsoft.com/office/drawing/2014/chart" uri="{C3380CC4-5D6E-409C-BE32-E72D297353CC}">
              <c16:uniqueId val="{00000001-D1E7-4AC7-BA67-0F52CF2709BE}"/>
            </c:ext>
          </c:extLst>
        </c:ser>
        <c:ser>
          <c:idx val="2"/>
          <c:order val="2"/>
          <c:cat>
            <c:strRef>
              <c:f>graphs!$A$44:$A$49</c:f>
              <c:strCache>
                <c:ptCount val="6"/>
                <c:pt idx="0">
                  <c:v>MSMEs</c:v>
                </c:pt>
                <c:pt idx="1">
                  <c:v>Energy and Connectivity</c:v>
                </c:pt>
                <c:pt idx="2">
                  <c:v>Cities</c:v>
                </c:pt>
                <c:pt idx="3">
                  <c:v>Agriculture</c:v>
                </c:pt>
                <c:pt idx="4">
                  <c:v>D4D</c:v>
                </c:pt>
                <c:pt idx="5">
                  <c:v>Local Currency</c:v>
                </c:pt>
              </c:strCache>
            </c:strRef>
          </c:cat>
          <c:val>
            <c:numRef>
              <c:f>graphs!$D$44:$D$49</c:f>
            </c:numRef>
          </c:val>
          <c:extLst>
            <c:ext xmlns:c16="http://schemas.microsoft.com/office/drawing/2014/chart" uri="{C3380CC4-5D6E-409C-BE32-E72D297353CC}">
              <c16:uniqueId val="{00000002-D1E7-4AC7-BA67-0F52CF2709BE}"/>
            </c:ext>
          </c:extLst>
        </c:ser>
        <c:ser>
          <c:idx val="3"/>
          <c:order val="3"/>
          <c:cat>
            <c:strRef>
              <c:f>graphs!$A$44:$A$49</c:f>
              <c:strCache>
                <c:ptCount val="6"/>
                <c:pt idx="0">
                  <c:v>MSMEs</c:v>
                </c:pt>
                <c:pt idx="1">
                  <c:v>Energy and Connectivity</c:v>
                </c:pt>
                <c:pt idx="2">
                  <c:v>Cities</c:v>
                </c:pt>
                <c:pt idx="3">
                  <c:v>Agriculture</c:v>
                </c:pt>
                <c:pt idx="4">
                  <c:v>D4D</c:v>
                </c:pt>
                <c:pt idx="5">
                  <c:v>Local Currency</c:v>
                </c:pt>
              </c:strCache>
            </c:strRef>
          </c:cat>
          <c:val>
            <c:numRef>
              <c:f>graphs!$E$44:$E$49</c:f>
            </c:numRef>
          </c:val>
          <c:extLst>
            <c:ext xmlns:c16="http://schemas.microsoft.com/office/drawing/2014/chart" uri="{C3380CC4-5D6E-409C-BE32-E72D297353CC}">
              <c16:uniqueId val="{00000003-D1E7-4AC7-BA67-0F52CF2709BE}"/>
            </c:ext>
          </c:extLst>
        </c:ser>
        <c:ser>
          <c:idx val="4"/>
          <c:order val="4"/>
          <c:cat>
            <c:strRef>
              <c:f>graphs!$A$44:$A$49</c:f>
              <c:strCache>
                <c:ptCount val="6"/>
                <c:pt idx="0">
                  <c:v>MSMEs</c:v>
                </c:pt>
                <c:pt idx="1">
                  <c:v>Energy and Connectivity</c:v>
                </c:pt>
                <c:pt idx="2">
                  <c:v>Cities</c:v>
                </c:pt>
                <c:pt idx="3">
                  <c:v>Agriculture</c:v>
                </c:pt>
                <c:pt idx="4">
                  <c:v>D4D</c:v>
                </c:pt>
                <c:pt idx="5">
                  <c:v>Local Currency</c:v>
                </c:pt>
              </c:strCache>
            </c:strRef>
          </c:cat>
          <c:val>
            <c:numRef>
              <c:f>graphs!$F$44:$F$49</c:f>
            </c:numRef>
          </c:val>
          <c:extLst>
            <c:ext xmlns:c16="http://schemas.microsoft.com/office/drawing/2014/chart" uri="{C3380CC4-5D6E-409C-BE32-E72D297353CC}">
              <c16:uniqueId val="{00000004-D1E7-4AC7-BA67-0F52CF2709BE}"/>
            </c:ext>
          </c:extLst>
        </c:ser>
        <c:ser>
          <c:idx val="5"/>
          <c:order val="5"/>
          <c:cat>
            <c:strRef>
              <c:f>graphs!$A$44:$A$49</c:f>
              <c:strCache>
                <c:ptCount val="6"/>
                <c:pt idx="0">
                  <c:v>MSMEs</c:v>
                </c:pt>
                <c:pt idx="1">
                  <c:v>Energy and Connectivity</c:v>
                </c:pt>
                <c:pt idx="2">
                  <c:v>Cities</c:v>
                </c:pt>
                <c:pt idx="3">
                  <c:v>Agriculture</c:v>
                </c:pt>
                <c:pt idx="4">
                  <c:v>D4D</c:v>
                </c:pt>
                <c:pt idx="5">
                  <c:v>Local Currency</c:v>
                </c:pt>
              </c:strCache>
            </c:strRef>
          </c:cat>
          <c:val>
            <c:numRef>
              <c:f>graphs!$G$44:$G$49</c:f>
            </c:numRef>
          </c:val>
          <c:extLst>
            <c:ext xmlns:c16="http://schemas.microsoft.com/office/drawing/2014/chart" uri="{C3380CC4-5D6E-409C-BE32-E72D297353CC}">
              <c16:uniqueId val="{00000005-D1E7-4AC7-BA67-0F52CF2709BE}"/>
            </c:ext>
          </c:extLst>
        </c:ser>
        <c:ser>
          <c:idx val="6"/>
          <c:order val="6"/>
          <c:cat>
            <c:strRef>
              <c:f>graphs!$A$44:$A$49</c:f>
              <c:strCache>
                <c:ptCount val="6"/>
                <c:pt idx="0">
                  <c:v>MSMEs</c:v>
                </c:pt>
                <c:pt idx="1">
                  <c:v>Energy and Connectivity</c:v>
                </c:pt>
                <c:pt idx="2">
                  <c:v>Cities</c:v>
                </c:pt>
                <c:pt idx="3">
                  <c:v>Agriculture</c:v>
                </c:pt>
                <c:pt idx="4">
                  <c:v>D4D</c:v>
                </c:pt>
                <c:pt idx="5">
                  <c:v>Local Currency</c:v>
                </c:pt>
              </c:strCache>
            </c:strRef>
          </c:cat>
          <c:val>
            <c:numRef>
              <c:f>graphs!$H$44:$H$49</c:f>
            </c:numRef>
          </c:val>
          <c:extLst>
            <c:ext xmlns:c16="http://schemas.microsoft.com/office/drawing/2014/chart" uri="{C3380CC4-5D6E-409C-BE32-E72D297353CC}">
              <c16:uniqueId val="{00000006-D1E7-4AC7-BA67-0F52CF2709BE}"/>
            </c:ext>
          </c:extLst>
        </c:ser>
        <c:ser>
          <c:idx val="7"/>
          <c:order val="7"/>
          <c:cat>
            <c:strRef>
              <c:f>graphs!$A$44:$A$49</c:f>
              <c:strCache>
                <c:ptCount val="6"/>
                <c:pt idx="0">
                  <c:v>MSMEs</c:v>
                </c:pt>
                <c:pt idx="1">
                  <c:v>Energy and Connectivity</c:v>
                </c:pt>
                <c:pt idx="2">
                  <c:v>Cities</c:v>
                </c:pt>
                <c:pt idx="3">
                  <c:v>Agriculture</c:v>
                </c:pt>
                <c:pt idx="4">
                  <c:v>D4D</c:v>
                </c:pt>
                <c:pt idx="5">
                  <c:v>Local Currency</c:v>
                </c:pt>
              </c:strCache>
            </c:strRef>
          </c:cat>
          <c:val>
            <c:numRef>
              <c:f>graphs!$I$44:$I$49</c:f>
            </c:numRef>
          </c:val>
          <c:extLst>
            <c:ext xmlns:c16="http://schemas.microsoft.com/office/drawing/2014/chart" uri="{C3380CC4-5D6E-409C-BE32-E72D297353CC}">
              <c16:uniqueId val="{00000007-D1E7-4AC7-BA67-0F52CF2709BE}"/>
            </c:ext>
          </c:extLst>
        </c:ser>
        <c:ser>
          <c:idx val="8"/>
          <c:order val="8"/>
          <c:cat>
            <c:strRef>
              <c:f>graphs!$A$44:$A$49</c:f>
              <c:strCache>
                <c:ptCount val="6"/>
                <c:pt idx="0">
                  <c:v>MSMEs</c:v>
                </c:pt>
                <c:pt idx="1">
                  <c:v>Energy and Connectivity</c:v>
                </c:pt>
                <c:pt idx="2">
                  <c:v>Cities</c:v>
                </c:pt>
                <c:pt idx="3">
                  <c:v>Agriculture</c:v>
                </c:pt>
                <c:pt idx="4">
                  <c:v>D4D</c:v>
                </c:pt>
                <c:pt idx="5">
                  <c:v>Local Currency</c:v>
                </c:pt>
              </c:strCache>
            </c:strRef>
          </c:cat>
          <c:val>
            <c:numRef>
              <c:f>graphs!$J$44:$J$49</c:f>
            </c:numRef>
          </c:val>
          <c:extLst>
            <c:ext xmlns:c16="http://schemas.microsoft.com/office/drawing/2014/chart" uri="{C3380CC4-5D6E-409C-BE32-E72D297353CC}">
              <c16:uniqueId val="{00000008-D1E7-4AC7-BA67-0F52CF2709BE}"/>
            </c:ext>
          </c:extLst>
        </c:ser>
        <c:ser>
          <c:idx val="9"/>
          <c:order val="9"/>
          <c:cat>
            <c:strRef>
              <c:f>graphs!$A$44:$A$49</c:f>
              <c:strCache>
                <c:ptCount val="6"/>
                <c:pt idx="0">
                  <c:v>MSMEs</c:v>
                </c:pt>
                <c:pt idx="1">
                  <c:v>Energy and Connectivity</c:v>
                </c:pt>
                <c:pt idx="2">
                  <c:v>Cities</c:v>
                </c:pt>
                <c:pt idx="3">
                  <c:v>Agriculture</c:v>
                </c:pt>
                <c:pt idx="4">
                  <c:v>D4D</c:v>
                </c:pt>
                <c:pt idx="5">
                  <c:v>Local Currency</c:v>
                </c:pt>
              </c:strCache>
            </c:strRef>
          </c:cat>
          <c:val>
            <c:numRef>
              <c:f>graphs!$K$44:$K$49</c:f>
            </c:numRef>
          </c:val>
          <c:extLst>
            <c:ext xmlns:c16="http://schemas.microsoft.com/office/drawing/2014/chart" uri="{C3380CC4-5D6E-409C-BE32-E72D297353CC}">
              <c16:uniqueId val="{00000009-D1E7-4AC7-BA67-0F52CF2709BE}"/>
            </c:ext>
          </c:extLst>
        </c:ser>
        <c:ser>
          <c:idx val="10"/>
          <c:order val="10"/>
          <c:dPt>
            <c:idx val="0"/>
            <c:bubble3D val="0"/>
            <c:spPr>
              <a:solidFill>
                <a:schemeClr val="accent1"/>
              </a:solidFill>
              <a:ln>
                <a:noFill/>
              </a:ln>
              <a:effectLst/>
            </c:spPr>
            <c:extLst>
              <c:ext xmlns:c16="http://schemas.microsoft.com/office/drawing/2014/chart" uri="{C3380CC4-5D6E-409C-BE32-E72D297353CC}">
                <c16:uniqueId val="{0000000B-D1E7-4AC7-BA67-0F52CF2709BE}"/>
              </c:ext>
            </c:extLst>
          </c:dPt>
          <c:dPt>
            <c:idx val="1"/>
            <c:bubble3D val="0"/>
            <c:spPr>
              <a:solidFill>
                <a:schemeClr val="accent2"/>
              </a:solidFill>
              <a:ln>
                <a:noFill/>
              </a:ln>
              <a:effectLst/>
            </c:spPr>
            <c:extLst>
              <c:ext xmlns:c16="http://schemas.microsoft.com/office/drawing/2014/chart" uri="{C3380CC4-5D6E-409C-BE32-E72D297353CC}">
                <c16:uniqueId val="{0000000D-D1E7-4AC7-BA67-0F52CF2709BE}"/>
              </c:ext>
            </c:extLst>
          </c:dPt>
          <c:dPt>
            <c:idx val="2"/>
            <c:bubble3D val="0"/>
            <c:spPr>
              <a:solidFill>
                <a:schemeClr val="accent3"/>
              </a:solidFill>
              <a:ln>
                <a:noFill/>
              </a:ln>
              <a:effectLst/>
            </c:spPr>
            <c:extLst>
              <c:ext xmlns:c16="http://schemas.microsoft.com/office/drawing/2014/chart" uri="{C3380CC4-5D6E-409C-BE32-E72D297353CC}">
                <c16:uniqueId val="{0000000F-D1E7-4AC7-BA67-0F52CF2709BE}"/>
              </c:ext>
            </c:extLst>
          </c:dPt>
          <c:dPt>
            <c:idx val="3"/>
            <c:bubble3D val="0"/>
            <c:spPr>
              <a:solidFill>
                <a:schemeClr val="accent4"/>
              </a:solidFill>
              <a:ln>
                <a:noFill/>
              </a:ln>
              <a:effectLst/>
            </c:spPr>
            <c:extLst>
              <c:ext xmlns:c16="http://schemas.microsoft.com/office/drawing/2014/chart" uri="{C3380CC4-5D6E-409C-BE32-E72D297353CC}">
                <c16:uniqueId val="{00000011-D1E7-4AC7-BA67-0F52CF2709BE}"/>
              </c:ext>
            </c:extLst>
          </c:dPt>
          <c:dPt>
            <c:idx val="4"/>
            <c:bubble3D val="0"/>
            <c:spPr>
              <a:solidFill>
                <a:schemeClr val="accent5"/>
              </a:solidFill>
              <a:ln>
                <a:noFill/>
              </a:ln>
              <a:effectLst/>
            </c:spPr>
            <c:extLst>
              <c:ext xmlns:c16="http://schemas.microsoft.com/office/drawing/2014/chart" uri="{C3380CC4-5D6E-409C-BE32-E72D297353CC}">
                <c16:uniqueId val="{00000013-D1E7-4AC7-BA67-0F52CF2709BE}"/>
              </c:ext>
            </c:extLst>
          </c:dPt>
          <c:dPt>
            <c:idx val="5"/>
            <c:bubble3D val="0"/>
            <c:spPr>
              <a:solidFill>
                <a:schemeClr val="accent6"/>
              </a:solidFill>
              <a:ln>
                <a:noFill/>
              </a:ln>
              <a:effectLst/>
            </c:spPr>
            <c:extLst>
              <c:ext xmlns:c16="http://schemas.microsoft.com/office/drawing/2014/chart" uri="{C3380CC4-5D6E-409C-BE32-E72D297353CC}">
                <c16:uniqueId val="{00000015-D1E7-4AC7-BA67-0F52CF2709BE}"/>
              </c:ext>
            </c:extLst>
          </c:dPt>
          <c:dLbls>
            <c:dLbl>
              <c:idx val="4"/>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800" b="0" i="0" u="none" strike="noStrike" kern="1200" baseline="0">
                      <a:solidFill>
                        <a:schemeClr val="dk1">
                          <a:lumMod val="65000"/>
                          <a:lumOff val="35000"/>
                        </a:schemeClr>
                      </a:solidFill>
                      <a:latin typeface="+mn-lt"/>
                      <a:ea typeface="+mn-ea"/>
                      <a:cs typeface="+mn-cs"/>
                    </a:defRPr>
                  </a:pPr>
                  <a:endParaRPr lang="fr-FR"/>
                </a:p>
              </c:txPr>
              <c:dLblPos val="outEnd"/>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D1E7-4AC7-BA67-0F52CF2709BE}"/>
                </c:ext>
              </c:extLst>
            </c:dLbl>
            <c:dLbl>
              <c:idx val="5"/>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800" b="0" i="0" u="none" strike="noStrike" kern="1200" baseline="0">
                      <a:solidFill>
                        <a:schemeClr val="dk1">
                          <a:lumMod val="65000"/>
                          <a:lumOff val="35000"/>
                        </a:schemeClr>
                      </a:solidFill>
                      <a:latin typeface="+mn-lt"/>
                      <a:ea typeface="+mn-ea"/>
                      <a:cs typeface="+mn-cs"/>
                    </a:defRPr>
                  </a:pPr>
                  <a:endParaRPr lang="fr-FR"/>
                </a:p>
              </c:txPr>
              <c:dLblPos val="outEnd"/>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D1E7-4AC7-BA67-0F52CF2709BE}"/>
                </c:ext>
              </c:extLst>
            </c:dLbl>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800" b="0" i="0" u="none" strike="noStrike" kern="1200" baseline="0">
                    <a:solidFill>
                      <a:schemeClr val="dk1">
                        <a:lumMod val="65000"/>
                        <a:lumOff val="35000"/>
                      </a:schemeClr>
                    </a:solidFill>
                    <a:latin typeface="+mn-lt"/>
                    <a:ea typeface="+mn-ea"/>
                    <a:cs typeface="+mn-cs"/>
                  </a:defRPr>
                </a:pPr>
                <a:endParaRPr lang="fr-FR"/>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c15:spPr>
                <c15:layout/>
              </c:ext>
            </c:extLst>
          </c:dLbls>
          <c:cat>
            <c:strRef>
              <c:f>graphs!$A$44:$A$49</c:f>
              <c:strCache>
                <c:ptCount val="6"/>
                <c:pt idx="0">
                  <c:v>MSMEs</c:v>
                </c:pt>
                <c:pt idx="1">
                  <c:v>Energy and Connectivity</c:v>
                </c:pt>
                <c:pt idx="2">
                  <c:v>Cities</c:v>
                </c:pt>
                <c:pt idx="3">
                  <c:v>Agriculture</c:v>
                </c:pt>
                <c:pt idx="4">
                  <c:v>D4D</c:v>
                </c:pt>
                <c:pt idx="5">
                  <c:v>Local Currency</c:v>
                </c:pt>
              </c:strCache>
            </c:strRef>
          </c:cat>
          <c:val>
            <c:numRef>
              <c:f>graphs!$L$44:$L$49</c:f>
              <c:numCache>
                <c:formatCode>0</c:formatCode>
                <c:ptCount val="6"/>
                <c:pt idx="0">
                  <c:v>437</c:v>
                </c:pt>
                <c:pt idx="1">
                  <c:v>603.5</c:v>
                </c:pt>
                <c:pt idx="2">
                  <c:v>167</c:v>
                </c:pt>
                <c:pt idx="3">
                  <c:v>85</c:v>
                </c:pt>
                <c:pt idx="4">
                  <c:v>220</c:v>
                </c:pt>
                <c:pt idx="5">
                  <c:v>27.5</c:v>
                </c:pt>
              </c:numCache>
            </c:numRef>
          </c:val>
          <c:extLst>
            <c:ext xmlns:c16="http://schemas.microsoft.com/office/drawing/2014/chart" uri="{C3380CC4-5D6E-409C-BE32-E72D297353CC}">
              <c16:uniqueId val="{00000016-D1E7-4AC7-BA67-0F52CF2709BE}"/>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fr-FR"/>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7D288C1-F4C7-5B42-94D1-1128272E2F9B}"/>
              </a:ext>
            </a:extLst>
          </p:cNvPr>
          <p:cNvSpPr>
            <a:spLocks noGrp="1"/>
          </p:cNvSpPr>
          <p:nvPr>
            <p:ph type="hdr" sz="quarter"/>
          </p:nvPr>
        </p:nvSpPr>
        <p:spPr>
          <a:xfrm>
            <a:off x="1" y="2"/>
            <a:ext cx="2889938" cy="498055"/>
          </a:xfrm>
          <a:prstGeom prst="rect">
            <a:avLst/>
          </a:prstGeom>
        </p:spPr>
        <p:txBody>
          <a:bodyPr vert="horz" lIns="92807" tIns="46403" rIns="92807" bIns="46403" rtlCol="0"/>
          <a:lstStyle>
            <a:lvl1pPr algn="l">
              <a:defRPr sz="1200"/>
            </a:lvl1pPr>
          </a:lstStyle>
          <a:p>
            <a:endParaRPr lang="en-US"/>
          </a:p>
        </p:txBody>
      </p:sp>
      <p:sp>
        <p:nvSpPr>
          <p:cNvPr id="3" name="Date Placeholder 2">
            <a:extLst>
              <a:ext uri="{FF2B5EF4-FFF2-40B4-BE49-F238E27FC236}">
                <a16:creationId xmlns:a16="http://schemas.microsoft.com/office/drawing/2014/main" id="{728DB7FE-8676-994C-8BA7-53C2B9F51C30}"/>
              </a:ext>
            </a:extLst>
          </p:cNvPr>
          <p:cNvSpPr>
            <a:spLocks noGrp="1"/>
          </p:cNvSpPr>
          <p:nvPr>
            <p:ph type="dt" sz="quarter" idx="1"/>
          </p:nvPr>
        </p:nvSpPr>
        <p:spPr>
          <a:xfrm>
            <a:off x="3777608" y="2"/>
            <a:ext cx="2889938" cy="498055"/>
          </a:xfrm>
          <a:prstGeom prst="rect">
            <a:avLst/>
          </a:prstGeom>
        </p:spPr>
        <p:txBody>
          <a:bodyPr vert="horz" lIns="92807" tIns="46403" rIns="92807" bIns="46403" rtlCol="0"/>
          <a:lstStyle>
            <a:lvl1pPr algn="r">
              <a:defRPr sz="1200"/>
            </a:lvl1pPr>
          </a:lstStyle>
          <a:p>
            <a:fld id="{4C9BCB9D-1059-8241-9D3D-2763C92B5325}" type="datetimeFigureOut">
              <a:rPr lang="en-US" smtClean="0"/>
              <a:t>12/4/2019</a:t>
            </a:fld>
            <a:endParaRPr lang="en-US"/>
          </a:p>
        </p:txBody>
      </p:sp>
      <p:sp>
        <p:nvSpPr>
          <p:cNvPr id="4" name="Footer Placeholder 3">
            <a:extLst>
              <a:ext uri="{FF2B5EF4-FFF2-40B4-BE49-F238E27FC236}">
                <a16:creationId xmlns:a16="http://schemas.microsoft.com/office/drawing/2014/main" id="{BACE9D20-5780-7B4F-BBE3-4778DA0313CB}"/>
              </a:ext>
            </a:extLst>
          </p:cNvPr>
          <p:cNvSpPr>
            <a:spLocks noGrp="1"/>
          </p:cNvSpPr>
          <p:nvPr>
            <p:ph type="ftr" sz="quarter" idx="2"/>
          </p:nvPr>
        </p:nvSpPr>
        <p:spPr>
          <a:xfrm>
            <a:off x="1" y="9428585"/>
            <a:ext cx="2889938" cy="498054"/>
          </a:xfrm>
          <a:prstGeom prst="rect">
            <a:avLst/>
          </a:prstGeom>
        </p:spPr>
        <p:txBody>
          <a:bodyPr vert="horz" lIns="92807" tIns="46403" rIns="92807" bIns="46403"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955AC7A-28A3-1341-A94C-9E8C3D77FC6C}"/>
              </a:ext>
            </a:extLst>
          </p:cNvPr>
          <p:cNvSpPr>
            <a:spLocks noGrp="1"/>
          </p:cNvSpPr>
          <p:nvPr>
            <p:ph type="sldNum" sz="quarter" idx="3"/>
          </p:nvPr>
        </p:nvSpPr>
        <p:spPr>
          <a:xfrm>
            <a:off x="3777608" y="9428585"/>
            <a:ext cx="2889938" cy="498054"/>
          </a:xfrm>
          <a:prstGeom prst="rect">
            <a:avLst/>
          </a:prstGeom>
        </p:spPr>
        <p:txBody>
          <a:bodyPr vert="horz" lIns="92807" tIns="46403" rIns="92807" bIns="46403" rtlCol="0" anchor="b"/>
          <a:lstStyle>
            <a:lvl1pPr algn="r">
              <a:defRPr sz="1200"/>
            </a:lvl1pPr>
          </a:lstStyle>
          <a:p>
            <a:fld id="{11E110D1-269A-1B4A-A22C-6E0D7FE624CA}" type="slidenum">
              <a:rPr lang="en-US" smtClean="0"/>
              <a:t>‹#›</a:t>
            </a:fld>
            <a:endParaRPr lang="en-US"/>
          </a:p>
        </p:txBody>
      </p:sp>
    </p:spTree>
    <p:extLst>
      <p:ext uri="{BB962C8B-B14F-4D97-AF65-F5344CB8AC3E}">
        <p14:creationId xmlns:p14="http://schemas.microsoft.com/office/powerpoint/2010/main" val="2879067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66909" y="4715154"/>
            <a:ext cx="5335270" cy="4466987"/>
          </a:xfrm>
          <a:prstGeom prst="rect">
            <a:avLst/>
          </a:prstGeom>
          <a:noFill/>
          <a:ln>
            <a:noFill/>
          </a:ln>
        </p:spPr>
        <p:txBody>
          <a:bodyPr spcFirstLastPara="1" wrap="square" lIns="92792" tIns="92792" rIns="92792" bIns="92792"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
        <p:nvSpPr>
          <p:cNvPr id="2" name="Slide Number Placeholder 1">
            <a:extLst>
              <a:ext uri="{FF2B5EF4-FFF2-40B4-BE49-F238E27FC236}">
                <a16:creationId xmlns:a16="http://schemas.microsoft.com/office/drawing/2014/main" id="{0E207F36-F79C-1D44-B285-A80E9F812117}"/>
              </a:ext>
            </a:extLst>
          </p:cNvPr>
          <p:cNvSpPr>
            <a:spLocks noGrp="1"/>
          </p:cNvSpPr>
          <p:nvPr>
            <p:ph type="sldNum" sz="quarter" idx="5"/>
          </p:nvPr>
        </p:nvSpPr>
        <p:spPr>
          <a:xfrm>
            <a:off x="3778250" y="9429014"/>
            <a:ext cx="2889250" cy="497625"/>
          </a:xfrm>
          <a:prstGeom prst="rect">
            <a:avLst/>
          </a:prstGeom>
        </p:spPr>
        <p:txBody>
          <a:bodyPr vert="horz" lIns="92807" tIns="46403" rIns="92807" bIns="46403" rtlCol="0" anchor="b"/>
          <a:lstStyle>
            <a:lvl1pPr algn="r">
              <a:defRPr sz="1200"/>
            </a:lvl1pPr>
          </a:lstStyle>
          <a:p>
            <a:fld id="{3A9B3B41-2063-794F-90DA-656321D43185}" type="slidenum">
              <a:rPr lang="en-US" smtClean="0"/>
              <a:t>‹#›</a:t>
            </a:fld>
            <a:endParaRPr lang="en-US"/>
          </a:p>
        </p:txBody>
      </p:sp>
    </p:spTree>
    <p:extLst>
      <p:ext uri="{BB962C8B-B14F-4D97-AF65-F5344CB8AC3E}">
        <p14:creationId xmlns:p14="http://schemas.microsoft.com/office/powerpoint/2010/main" val="28940869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1139" indent="0">
              <a:buNone/>
            </a:pPr>
            <a:endParaRPr lang="en-US" b="1" u="sng" baseline="0" dirty="0" smtClean="0"/>
          </a:p>
          <a:p>
            <a:pPr marL="372093" indent="-230955">
              <a:buFont typeface="+mj-lt"/>
              <a:buAutoNum type="arabicPeriod"/>
            </a:pPr>
            <a:endParaRPr lang="en-US" b="0" u="none" baseline="0" dirty="0" smtClean="0"/>
          </a:p>
          <a:p>
            <a:pPr marL="372093" indent="-230955">
              <a:buFont typeface="+mj-lt"/>
              <a:buAutoNum type="arabicPeriod" startAt="7"/>
            </a:pPr>
            <a:endParaRPr lang="en-US" b="0" u="none" baseline="0" dirty="0" smtClean="0"/>
          </a:p>
          <a:p>
            <a:pPr marL="372093" indent="-230955">
              <a:buFont typeface="+mj-lt"/>
              <a:buAutoNum type="arabicPeriod" startAt="7"/>
            </a:pPr>
            <a:endParaRPr lang="en-US" b="0" u="none" baseline="0" dirty="0" smtClean="0"/>
          </a:p>
        </p:txBody>
      </p:sp>
    </p:spTree>
    <p:extLst>
      <p:ext uri="{BB962C8B-B14F-4D97-AF65-F5344CB8AC3E}">
        <p14:creationId xmlns:p14="http://schemas.microsoft.com/office/powerpoint/2010/main" val="3724313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1139" indent="0">
              <a:buNone/>
            </a:pPr>
            <a:endParaRPr lang="en-GB" dirty="0"/>
          </a:p>
        </p:txBody>
      </p:sp>
      <p:sp>
        <p:nvSpPr>
          <p:cNvPr id="4" name="Slide Number Placeholder 3"/>
          <p:cNvSpPr>
            <a:spLocks noGrp="1"/>
          </p:cNvSpPr>
          <p:nvPr>
            <p:ph type="sldNum" sz="quarter" idx="10"/>
          </p:nvPr>
        </p:nvSpPr>
        <p:spPr/>
        <p:txBody>
          <a:bodyPr/>
          <a:lstStyle/>
          <a:p>
            <a:fld id="{3A9B3B41-2063-794F-90DA-656321D43185}" type="slidenum">
              <a:rPr lang="en-US" smtClean="0"/>
              <a:t>10</a:t>
            </a:fld>
            <a:endParaRPr lang="en-US"/>
          </a:p>
        </p:txBody>
      </p:sp>
    </p:spTree>
    <p:extLst>
      <p:ext uri="{BB962C8B-B14F-4D97-AF65-F5344CB8AC3E}">
        <p14:creationId xmlns:p14="http://schemas.microsoft.com/office/powerpoint/2010/main" val="1033643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1909" indent="-320770"/>
            <a:endParaRPr lang="en-IE" baseline="0" dirty="0" smtClean="0"/>
          </a:p>
          <a:p>
            <a:pPr marL="461909" indent="-320770"/>
            <a:r>
              <a:rPr lang="en-IE" baseline="0" dirty="0" smtClean="0"/>
              <a:t>Remaining funds until end of MFF</a:t>
            </a:r>
          </a:p>
          <a:p>
            <a:pPr marL="919109" lvl="1" indent="-320770"/>
            <a:r>
              <a:rPr lang="en-IE" baseline="0" dirty="0" smtClean="0"/>
              <a:t>No funds left under regional envelopes, de-/recommitments expected under RIP WA</a:t>
            </a:r>
          </a:p>
          <a:p>
            <a:pPr marL="1376309" lvl="2" indent="-320770"/>
            <a:r>
              <a:rPr lang="en-IE" baseline="0" dirty="0" smtClean="0"/>
              <a:t>Exception: EASAIO funds come from various decisions – funds left in EASAIO are earmarked for Madagascar and Indian Ocean (29), other funds (20) to be de-committed given contracting deadline end 2019</a:t>
            </a:r>
          </a:p>
          <a:p>
            <a:pPr marL="919109" lvl="1" indent="-320770"/>
            <a:r>
              <a:rPr lang="en-IE" baseline="0" dirty="0" smtClean="0"/>
              <a:t>Remaining funds in</a:t>
            </a:r>
          </a:p>
          <a:p>
            <a:pPr marL="1376309" lvl="2" indent="-320770"/>
            <a:r>
              <a:rPr lang="en-IE" baseline="0" dirty="0" smtClean="0"/>
              <a:t>PANAF: limited funds left</a:t>
            </a:r>
          </a:p>
          <a:p>
            <a:pPr marL="1376309" lvl="2" indent="-320770"/>
            <a:r>
              <a:rPr lang="en-IE" baseline="0" dirty="0" smtClean="0"/>
              <a:t>Mainly in NIPs</a:t>
            </a:r>
          </a:p>
          <a:p>
            <a:pPr marL="919109" lvl="1" indent="-320770"/>
            <a:r>
              <a:rPr lang="en-IE" baseline="0" dirty="0" smtClean="0"/>
              <a:t>Projects for remaining funds and those still to be committed to AIP until end of MFF are identified in “priority project list”, based on AAPs (funds already committed to AIP through Commission Decision) or preliminary discussions at SSC / QRG (also reflected in priority project list, as far as possible)</a:t>
            </a:r>
          </a:p>
          <a:p>
            <a:pPr marL="919109" lvl="1" indent="-320770"/>
            <a:r>
              <a:rPr lang="en-IE" b="1" baseline="0" dirty="0" smtClean="0"/>
              <a:t>Roughly more than EUR 600 million still left for blending under current MFF – of which around EUR 450 million can be expected to be for infrastructure</a:t>
            </a:r>
          </a:p>
          <a:p>
            <a:pPr marL="461909" indent="-320770"/>
            <a:endParaRPr lang="en-IE" baseline="0" dirty="0" smtClean="0"/>
          </a:p>
          <a:p>
            <a:pPr marL="461909" indent="-320770"/>
            <a:endParaRPr lang="en-IE" baseline="0" dirty="0" smtClean="0"/>
          </a:p>
          <a:p>
            <a:pPr marL="141139" indent="0">
              <a:buNone/>
            </a:pPr>
            <a:endParaRPr lang="en-GB" dirty="0"/>
          </a:p>
        </p:txBody>
      </p:sp>
      <p:sp>
        <p:nvSpPr>
          <p:cNvPr id="4" name="Slide Number Placeholder 3"/>
          <p:cNvSpPr>
            <a:spLocks noGrp="1"/>
          </p:cNvSpPr>
          <p:nvPr>
            <p:ph type="sldNum" sz="quarter" idx="10"/>
          </p:nvPr>
        </p:nvSpPr>
        <p:spPr/>
        <p:txBody>
          <a:bodyPr/>
          <a:lstStyle/>
          <a:p>
            <a:fld id="{3A9B3B41-2063-794F-90DA-656321D43185}" type="slidenum">
              <a:rPr lang="en-US" smtClean="0"/>
              <a:t>11</a:t>
            </a:fld>
            <a:endParaRPr lang="en-US"/>
          </a:p>
        </p:txBody>
      </p:sp>
    </p:spTree>
    <p:extLst>
      <p:ext uri="{BB962C8B-B14F-4D97-AF65-F5344CB8AC3E}">
        <p14:creationId xmlns:p14="http://schemas.microsoft.com/office/powerpoint/2010/main" val="722446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endParaRPr lang="en-US" baseline="0" dirty="0"/>
          </a:p>
        </p:txBody>
      </p:sp>
    </p:spTree>
    <p:extLst>
      <p:ext uri="{BB962C8B-B14F-4D97-AF65-F5344CB8AC3E}">
        <p14:creationId xmlns:p14="http://schemas.microsoft.com/office/powerpoint/2010/main" val="2195450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endParaRPr lang="en-US" baseline="0" dirty="0"/>
          </a:p>
        </p:txBody>
      </p:sp>
    </p:spTree>
    <p:extLst>
      <p:ext uri="{BB962C8B-B14F-4D97-AF65-F5344CB8AC3E}">
        <p14:creationId xmlns:p14="http://schemas.microsoft.com/office/powerpoint/2010/main" val="4282513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algn="ctr">
              <a:defRPr/>
            </a:pPr>
            <a:r>
              <a:rPr lang="en-GB" dirty="0">
                <a:solidFill>
                  <a:srgbClr val="002060"/>
                </a:solidFill>
                <a:latin typeface="Arial" panose="020B0604020202020204" pitchFamily="34" charset="0"/>
                <a:sym typeface="Helvetica"/>
              </a:rPr>
              <a:t>A risk mitigation mechanism </a:t>
            </a:r>
            <a:r>
              <a:rPr lang="en-GB" dirty="0" smtClean="0">
                <a:solidFill>
                  <a:srgbClr val="002060"/>
                </a:solidFill>
                <a:latin typeface="Arial" panose="020B0604020202020204" pitchFamily="34" charset="0"/>
                <a:sym typeface="Helvetica"/>
              </a:rPr>
              <a:t>to </a:t>
            </a:r>
            <a:r>
              <a:rPr lang="en-GB" dirty="0">
                <a:solidFill>
                  <a:srgbClr val="002060"/>
                </a:solidFill>
                <a:latin typeface="Arial" panose="020B0604020202020204" pitchFamily="34" charset="0"/>
                <a:sym typeface="Helvetica"/>
              </a:rPr>
              <a:t>stimulate investments in Africa and in the Neighbourhood</a:t>
            </a:r>
          </a:p>
          <a:p>
            <a:pPr algn="ctr">
              <a:defRPr/>
            </a:pPr>
            <a:r>
              <a:rPr lang="en-GB" altLang="en-US" dirty="0">
                <a:solidFill>
                  <a:srgbClr val="002060"/>
                </a:solidFill>
                <a:latin typeface="Arial" panose="020B0604020202020204" pitchFamily="34" charset="0"/>
              </a:rPr>
              <a:t>A guarantee capacity for credit </a:t>
            </a:r>
            <a:r>
              <a:rPr lang="en-GB" altLang="en-US" baseline="0" dirty="0" smtClean="0">
                <a:solidFill>
                  <a:srgbClr val="002060"/>
                </a:solidFill>
                <a:latin typeface="Arial" panose="020B0604020202020204" pitchFamily="34" charset="0"/>
              </a:rPr>
              <a:t> </a:t>
            </a:r>
            <a:r>
              <a:rPr lang="en-GB" altLang="en-US" dirty="0" smtClean="0">
                <a:solidFill>
                  <a:srgbClr val="002060"/>
                </a:solidFill>
                <a:latin typeface="Arial" panose="020B0604020202020204" pitchFamily="34" charset="0"/>
              </a:rPr>
              <a:t>enhancement </a:t>
            </a:r>
            <a:r>
              <a:rPr lang="en-GB" altLang="en-US" dirty="0">
                <a:solidFill>
                  <a:srgbClr val="002060"/>
                </a:solidFill>
                <a:latin typeface="Arial" panose="020B0604020202020204" pitchFamily="34" charset="0"/>
              </a:rPr>
              <a:t>will ultimately benefit </a:t>
            </a:r>
            <a:r>
              <a:rPr lang="en-GB" altLang="en-US" baseline="0" dirty="0" smtClean="0">
                <a:solidFill>
                  <a:srgbClr val="002060"/>
                </a:solidFill>
                <a:latin typeface="Arial" panose="020B0604020202020204" pitchFamily="34" charset="0"/>
              </a:rPr>
              <a:t> </a:t>
            </a:r>
            <a:r>
              <a:rPr lang="en-GB" altLang="en-US" dirty="0" smtClean="0">
                <a:solidFill>
                  <a:srgbClr val="002060"/>
                </a:solidFill>
                <a:latin typeface="Arial" panose="020B0604020202020204" pitchFamily="34" charset="0"/>
              </a:rPr>
              <a:t>the </a:t>
            </a:r>
            <a:r>
              <a:rPr lang="en-GB" altLang="en-US" dirty="0">
                <a:solidFill>
                  <a:srgbClr val="002060"/>
                </a:solidFill>
                <a:latin typeface="Arial" panose="020B0604020202020204" pitchFamily="34" charset="0"/>
              </a:rPr>
              <a:t>final investments and allow risk </a:t>
            </a:r>
            <a:r>
              <a:rPr lang="en-GB" altLang="en-US" dirty="0" smtClean="0">
                <a:solidFill>
                  <a:srgbClr val="002060"/>
                </a:solidFill>
                <a:latin typeface="Arial" panose="020B0604020202020204" pitchFamily="34" charset="0"/>
              </a:rPr>
              <a:t>sharing</a:t>
            </a:r>
            <a:r>
              <a:rPr lang="en-GB" altLang="en-US" baseline="0" dirty="0" smtClean="0">
                <a:solidFill>
                  <a:srgbClr val="002060"/>
                </a:solidFill>
                <a:latin typeface="Arial" panose="020B0604020202020204" pitchFamily="34" charset="0"/>
              </a:rPr>
              <a:t> </a:t>
            </a:r>
            <a:r>
              <a:rPr lang="en-GB" altLang="en-US" dirty="0" smtClean="0">
                <a:solidFill>
                  <a:srgbClr val="002060"/>
                </a:solidFill>
                <a:latin typeface="Arial" panose="020B0604020202020204" pitchFamily="34" charset="0"/>
              </a:rPr>
              <a:t>with </a:t>
            </a:r>
            <a:r>
              <a:rPr lang="en-GB" altLang="en-US" dirty="0">
                <a:solidFill>
                  <a:srgbClr val="002060"/>
                </a:solidFill>
                <a:latin typeface="Arial" panose="020B0604020202020204" pitchFamily="34" charset="0"/>
              </a:rPr>
              <a:t>other investors, notably private actors</a:t>
            </a:r>
          </a:p>
          <a:p>
            <a:pPr marL="346432" indent="-346432" defTabSz="923818" fontAlgn="base">
              <a:spcBef>
                <a:spcPct val="20000"/>
              </a:spcBef>
              <a:spcAft>
                <a:spcPct val="0"/>
              </a:spcAft>
              <a:buClr>
                <a:srgbClr val="0F5494"/>
              </a:buClr>
              <a:buFont typeface="Arial" pitchFamily="34" charset="0"/>
              <a:buChar char="•"/>
              <a:defRPr/>
            </a:pPr>
            <a:r>
              <a:rPr lang="en-GB" altLang="en-US" dirty="0">
                <a:solidFill>
                  <a:srgbClr val="002060"/>
                </a:solidFill>
                <a:latin typeface="Arial" panose="020B0604020202020204" pitchFamily="34" charset="0"/>
                <a:cs typeface="Arial" panose="020B0604020202020204" pitchFamily="34" charset="0"/>
                <a:sym typeface="Calibri" panose="020F0502020204030204" pitchFamily="34" charset="0"/>
              </a:rPr>
              <a:t>Will leverage additional financing, in particular from the private sector (crowding in), by reducing the risk associated with specific operations</a:t>
            </a:r>
          </a:p>
          <a:p>
            <a:pPr marL="346432" indent="-346432" defTabSz="923818" fontAlgn="base">
              <a:spcBef>
                <a:spcPct val="20000"/>
              </a:spcBef>
              <a:spcAft>
                <a:spcPct val="0"/>
              </a:spcAft>
              <a:buClr>
                <a:srgbClr val="0F5494"/>
              </a:buClr>
              <a:buFont typeface="Arial" pitchFamily="34" charset="0"/>
              <a:buChar char="•"/>
              <a:defRPr/>
            </a:pPr>
            <a:r>
              <a:rPr lang="en-GB" altLang="en-US" dirty="0">
                <a:solidFill>
                  <a:srgbClr val="002060"/>
                </a:solidFill>
                <a:latin typeface="Arial" panose="020B0604020202020204" pitchFamily="34" charset="0"/>
                <a:cs typeface="Arial" panose="020B0604020202020204" pitchFamily="34" charset="0"/>
                <a:sym typeface="Calibri" panose="020F0502020204030204" pitchFamily="34" charset="0"/>
              </a:rPr>
              <a:t>Will provide liquidity from its guarantee fund (liquidity cushion)</a:t>
            </a:r>
          </a:p>
          <a:p>
            <a:pPr marL="346432" indent="-346432" defTabSz="923818" fontAlgn="base">
              <a:spcBef>
                <a:spcPct val="20000"/>
              </a:spcBef>
              <a:spcAft>
                <a:spcPct val="0"/>
              </a:spcAft>
              <a:buClr>
                <a:srgbClr val="0F5494"/>
              </a:buClr>
              <a:buFont typeface="Arial" pitchFamily="34" charset="0"/>
              <a:buChar char="•"/>
              <a:defRPr/>
            </a:pPr>
            <a:endParaRPr lang="en-IE" altLang="en-US" dirty="0" smtClean="0">
              <a:solidFill>
                <a:srgbClr val="002060"/>
              </a:solidFill>
              <a:latin typeface="Arial" panose="020B0604020202020204" pitchFamily="34" charset="0"/>
              <a:cs typeface="Arial" panose="020B0604020202020204" pitchFamily="34" charset="0"/>
              <a:sym typeface="Calibri" panose="020F0502020204030204" pitchFamily="34" charset="0"/>
            </a:endParaRPr>
          </a:p>
          <a:p>
            <a:pPr marL="346432" indent="-346432" defTabSz="923818" fontAlgn="base">
              <a:spcBef>
                <a:spcPct val="20000"/>
              </a:spcBef>
              <a:spcAft>
                <a:spcPct val="0"/>
              </a:spcAft>
              <a:buClr>
                <a:srgbClr val="0F5494"/>
              </a:buClr>
              <a:buFont typeface="Arial" pitchFamily="34" charset="0"/>
              <a:buChar char="•"/>
              <a:defRPr/>
            </a:pPr>
            <a:endParaRPr lang="en-IE" altLang="en-US" dirty="0" smtClean="0">
              <a:solidFill>
                <a:srgbClr val="002060"/>
              </a:solidFill>
              <a:latin typeface="Arial" panose="020B0604020202020204" pitchFamily="34" charset="0"/>
              <a:cs typeface="Arial" panose="020B0604020202020204" pitchFamily="34" charset="0"/>
              <a:sym typeface="Calibri" panose="020F0502020204030204" pitchFamily="34" charset="0"/>
            </a:endParaRPr>
          </a:p>
          <a:p>
            <a:pPr marL="257175" indent="-257175" defTabSz="685800">
              <a:defRPr/>
            </a:pPr>
            <a:r>
              <a:rPr lang="en-GB" sz="1100" dirty="0" smtClean="0">
                <a:solidFill>
                  <a:srgbClr val="002060"/>
                </a:solidFill>
                <a:latin typeface="Calibri" panose="020F0502020204030204" pitchFamily="34" charset="0"/>
                <a:cs typeface="Calibri" panose="020F0502020204030204" pitchFamily="34" charset="0"/>
              </a:rPr>
              <a:t>Signed so far: FMO NASIRA, FMO Ventures, CDP/</a:t>
            </a:r>
            <a:r>
              <a:rPr lang="en-GB" sz="1100" dirty="0" err="1" smtClean="0">
                <a:solidFill>
                  <a:srgbClr val="002060"/>
                </a:solidFill>
                <a:latin typeface="Calibri" panose="020F0502020204030204" pitchFamily="34" charset="0"/>
                <a:cs typeface="Calibri" panose="020F0502020204030204" pitchFamily="34" charset="0"/>
              </a:rPr>
              <a:t>AfDB</a:t>
            </a:r>
            <a:r>
              <a:rPr lang="en-GB" sz="1100" dirty="0" smtClean="0">
                <a:solidFill>
                  <a:srgbClr val="002060"/>
                </a:solidFill>
                <a:latin typeface="Calibri" panose="020F0502020204030204" pitchFamily="34" charset="0"/>
                <a:cs typeface="Calibri" panose="020F0502020204030204" pitchFamily="34" charset="0"/>
              </a:rPr>
              <a:t> Archipelagos.</a:t>
            </a:r>
          </a:p>
          <a:p>
            <a:pPr marL="257175" indent="-257175" defTabSz="685800">
              <a:defRPr/>
            </a:pPr>
            <a:endParaRPr lang="en-GB" sz="1100" dirty="0" smtClean="0">
              <a:solidFill>
                <a:srgbClr val="002060"/>
              </a:solidFill>
              <a:latin typeface="Calibri" panose="020F0502020204030204" pitchFamily="34" charset="0"/>
              <a:cs typeface="Calibri" panose="020F0502020204030204" pitchFamily="34" charset="0"/>
            </a:endParaRPr>
          </a:p>
          <a:p>
            <a:pPr marL="257175" indent="-257175" defTabSz="685800">
              <a:defRPr/>
            </a:pPr>
            <a:r>
              <a:rPr lang="en-GB" sz="1100" dirty="0" smtClean="0">
                <a:solidFill>
                  <a:srgbClr val="002060"/>
                </a:solidFill>
                <a:latin typeface="Calibri" panose="020F0502020204030204" pitchFamily="34" charset="0"/>
                <a:cs typeface="Calibri" panose="020F0502020204030204" pitchFamily="34" charset="0"/>
              </a:rPr>
              <a:t>Signatures scheduled for end 2020: FISEA+ (AFD), RECIDE ( AECID), Access to finance (EIB), Boosting energy investments (EBRD), DESCO(</a:t>
            </a:r>
            <a:r>
              <a:rPr lang="en-GB" sz="1100" dirty="0" err="1" smtClean="0">
                <a:solidFill>
                  <a:srgbClr val="002060"/>
                </a:solidFill>
                <a:latin typeface="Calibri" panose="020F0502020204030204" pitchFamily="34" charset="0"/>
                <a:cs typeface="Calibri" panose="020F0502020204030204" pitchFamily="34" charset="0"/>
              </a:rPr>
              <a:t>AfDB</a:t>
            </a:r>
            <a:r>
              <a:rPr lang="en-GB" sz="1100" dirty="0" smtClean="0">
                <a:solidFill>
                  <a:srgbClr val="002060"/>
                </a:solidFill>
                <a:latin typeface="Calibri" panose="020F0502020204030204" pitchFamily="34" charset="0"/>
                <a:cs typeface="Calibri" panose="020F0502020204030204" pitchFamily="34" charset="0"/>
              </a:rPr>
              <a:t>), SLGP(IFC), AEGF (</a:t>
            </a:r>
            <a:r>
              <a:rPr lang="en-GB" sz="1100" dirty="0" err="1" smtClean="0">
                <a:solidFill>
                  <a:srgbClr val="002060"/>
                </a:solidFill>
                <a:latin typeface="Calibri" panose="020F0502020204030204" pitchFamily="34" charset="0"/>
                <a:cs typeface="Calibri" panose="020F0502020204030204" pitchFamily="34" charset="0"/>
              </a:rPr>
              <a:t>KfW</a:t>
            </a:r>
            <a:r>
              <a:rPr lang="en-GB" sz="1100" dirty="0" smtClean="0">
                <a:solidFill>
                  <a:srgbClr val="002060"/>
                </a:solidFill>
                <a:latin typeface="Calibri" panose="020F0502020204030204" pitchFamily="34" charset="0"/>
                <a:cs typeface="Calibri" panose="020F0502020204030204" pitchFamily="34" charset="0"/>
              </a:rPr>
              <a:t>)</a:t>
            </a:r>
          </a:p>
          <a:p>
            <a:pPr marL="257175" indent="-257175" defTabSz="685800">
              <a:defRPr/>
            </a:pPr>
            <a:r>
              <a:rPr lang="en-GB" altLang="en-US" sz="1100" dirty="0" smtClean="0">
                <a:solidFill>
                  <a:srgbClr val="002060"/>
                </a:solidFill>
                <a:latin typeface="Calibri" panose="020F0502020204030204" pitchFamily="34" charset="0"/>
                <a:cs typeface="Calibri" panose="020F0502020204030204" pitchFamily="34" charset="0"/>
              </a:rPr>
              <a:t>Thus, all current DFI partners are covered by this set of contracts</a:t>
            </a:r>
          </a:p>
          <a:p>
            <a:pPr marL="257175" indent="-257175" defTabSz="685800">
              <a:defRPr/>
            </a:pPr>
            <a:r>
              <a:rPr lang="en-GB" altLang="en-US" sz="1100" dirty="0" smtClean="0">
                <a:solidFill>
                  <a:srgbClr val="002060"/>
                </a:solidFill>
                <a:latin typeface="Calibri" panose="020F0502020204030204" pitchFamily="34" charset="0"/>
                <a:cs typeface="Calibri" panose="020F0502020204030204" pitchFamily="34" charset="0"/>
              </a:rPr>
              <a:t>It is expected that subsequent guarantee agreements will be concluded substantially faster, as horizontal provisions remain largely the same</a:t>
            </a:r>
          </a:p>
          <a:p>
            <a:pPr marL="257175" indent="-257175" defTabSz="685800">
              <a:defRPr/>
            </a:pPr>
            <a:endParaRPr lang="fr-BE" sz="1100" dirty="0" smtClean="0">
              <a:solidFill>
                <a:srgbClr val="002060"/>
              </a:solidFill>
              <a:latin typeface="Verdana"/>
            </a:endParaRPr>
          </a:p>
          <a:p>
            <a:pPr marL="346432" indent="-346432" defTabSz="923818" fontAlgn="base">
              <a:spcBef>
                <a:spcPct val="20000"/>
              </a:spcBef>
              <a:spcAft>
                <a:spcPct val="0"/>
              </a:spcAft>
              <a:buClr>
                <a:srgbClr val="0F5494"/>
              </a:buClr>
              <a:buFont typeface="Arial" pitchFamily="34" charset="0"/>
              <a:buChar char="•"/>
              <a:defRPr/>
            </a:pPr>
            <a:endParaRPr lang="en-IE" altLang="en-US" dirty="0">
              <a:solidFill>
                <a:srgbClr val="002060"/>
              </a:solidFill>
              <a:latin typeface="Arial" panose="020B0604020202020204" pitchFamily="34" charset="0"/>
              <a:cs typeface="Arial" panose="020B0604020202020204" pitchFamily="34" charset="0"/>
              <a:sym typeface="Calibri" panose="020F0502020204030204" pitchFamily="34" charset="0"/>
            </a:endParaRPr>
          </a:p>
          <a:p>
            <a:pPr marL="346432" indent="-346432" defTabSz="923818" fontAlgn="base">
              <a:spcBef>
                <a:spcPct val="20000"/>
              </a:spcBef>
              <a:spcAft>
                <a:spcPct val="0"/>
              </a:spcAft>
              <a:buClr>
                <a:srgbClr val="0F5494"/>
              </a:buClr>
              <a:buFont typeface="Arial" pitchFamily="34" charset="0"/>
              <a:buChar char="•"/>
              <a:defRPr/>
            </a:pPr>
            <a:endParaRPr lang="en-GB" altLang="en-US" dirty="0">
              <a:solidFill>
                <a:srgbClr val="002060"/>
              </a:solidFill>
              <a:latin typeface="Arial" panose="020B0604020202020204" pitchFamily="34" charset="0"/>
              <a:cs typeface="Arial" panose="020B0604020202020204" pitchFamily="34" charset="0"/>
              <a:sym typeface="Calibri" panose="020F0502020204030204" pitchFamily="34" charset="0"/>
            </a:endParaRPr>
          </a:p>
          <a:p>
            <a:pPr marL="346432" indent="-346432" defTabSz="923818" fontAlgn="base">
              <a:spcBef>
                <a:spcPct val="20000"/>
              </a:spcBef>
              <a:spcAft>
                <a:spcPct val="0"/>
              </a:spcAft>
              <a:buClr>
                <a:srgbClr val="0F5494"/>
              </a:buClr>
              <a:buFont typeface="Arial" pitchFamily="34" charset="0"/>
              <a:buChar char="•"/>
              <a:defRPr/>
            </a:pPr>
            <a:endParaRPr lang="en-IE" dirty="0">
              <a:solidFill>
                <a:srgbClr val="0F5494"/>
              </a:solidFill>
              <a:latin typeface="Arial" panose="020B0604020202020204" pitchFamily="34" charset="0"/>
              <a:ea typeface="ＭＳ Ｐゴシック" pitchFamily="34" charset="-128"/>
              <a:cs typeface="Arial" panose="020B0604020202020204" pitchFamily="34" charset="0"/>
              <a:sym typeface="Helvetica"/>
            </a:endParaRPr>
          </a:p>
          <a:p>
            <a:pPr marL="346432" indent="-346432" defTabSz="923818" fontAlgn="base">
              <a:spcBef>
                <a:spcPct val="20000"/>
              </a:spcBef>
              <a:spcAft>
                <a:spcPct val="0"/>
              </a:spcAft>
              <a:buClr>
                <a:srgbClr val="0F5494"/>
              </a:buClr>
              <a:buFont typeface="Arial" pitchFamily="34" charset="0"/>
              <a:buChar char="•"/>
              <a:defRPr/>
            </a:pPr>
            <a:endParaRPr lang="en-IE" dirty="0">
              <a:solidFill>
                <a:srgbClr val="0F5494"/>
              </a:solidFill>
              <a:latin typeface="Arial" panose="020B0604020202020204" pitchFamily="34" charset="0"/>
              <a:ea typeface="ＭＳ Ｐゴシック" pitchFamily="34" charset="-128"/>
              <a:cs typeface="Arial" panose="020B0604020202020204" pitchFamily="34" charset="0"/>
              <a:sym typeface="Helvetica"/>
            </a:endParaRPr>
          </a:p>
          <a:p>
            <a:pPr marL="346432" indent="-346432" defTabSz="923818" fontAlgn="base">
              <a:spcBef>
                <a:spcPct val="20000"/>
              </a:spcBef>
              <a:spcAft>
                <a:spcPct val="0"/>
              </a:spcAft>
              <a:buClr>
                <a:srgbClr val="0F5494"/>
              </a:buClr>
              <a:buFont typeface="Arial" pitchFamily="34" charset="0"/>
              <a:buChar char="•"/>
              <a:defRPr/>
            </a:pPr>
            <a:endParaRPr lang="en-IE" dirty="0">
              <a:solidFill>
                <a:srgbClr val="0F5494"/>
              </a:solidFill>
              <a:latin typeface="Arial" panose="020B0604020202020204" pitchFamily="34" charset="0"/>
              <a:ea typeface="ＭＳ Ｐゴシック" pitchFamily="34" charset="-128"/>
              <a:cs typeface="Arial" panose="020B0604020202020204" pitchFamily="34" charset="0"/>
              <a:sym typeface="Helvetica"/>
            </a:endParaRPr>
          </a:p>
          <a:p>
            <a:pPr marL="346432" indent="-346432" defTabSz="923818" fontAlgn="base">
              <a:spcBef>
                <a:spcPct val="20000"/>
              </a:spcBef>
              <a:spcAft>
                <a:spcPct val="0"/>
              </a:spcAft>
              <a:buClr>
                <a:srgbClr val="0F5494"/>
              </a:buClr>
              <a:buFont typeface="Arial" pitchFamily="34" charset="0"/>
              <a:buChar char="•"/>
              <a:defRPr/>
            </a:pPr>
            <a:r>
              <a:rPr lang="en-IE" dirty="0">
                <a:solidFill>
                  <a:srgbClr val="0F5494"/>
                </a:solidFill>
                <a:latin typeface="Arial" panose="020B0604020202020204" pitchFamily="34" charset="0"/>
                <a:ea typeface="ＭＳ Ｐゴシック" pitchFamily="34" charset="-128"/>
                <a:cs typeface="Arial" panose="020B0604020202020204" pitchFamily="34" charset="0"/>
                <a:sym typeface="Helvetica"/>
              </a:rPr>
              <a:t>5 priority investment windows</a:t>
            </a:r>
            <a:endParaRPr lang="en-GB" dirty="0">
              <a:solidFill>
                <a:srgbClr val="0F5494"/>
              </a:solidFill>
              <a:latin typeface="Arial" panose="020B0604020202020204" pitchFamily="34" charset="0"/>
              <a:ea typeface="ＭＳ Ｐゴシック" pitchFamily="34" charset="-128"/>
              <a:cs typeface="Arial" panose="020B0604020202020204" pitchFamily="34" charset="0"/>
              <a:sym typeface="Helvetica"/>
            </a:endParaRPr>
          </a:p>
          <a:p>
            <a:pPr marL="346432" indent="-346432" defTabSz="923818" fontAlgn="base">
              <a:spcBef>
                <a:spcPct val="20000"/>
              </a:spcBef>
              <a:spcAft>
                <a:spcPct val="0"/>
              </a:spcAft>
              <a:buClr>
                <a:srgbClr val="0F5494"/>
              </a:buClr>
              <a:buFont typeface="Arial" pitchFamily="34" charset="0"/>
              <a:buChar char="•"/>
              <a:defRPr/>
            </a:pPr>
            <a:r>
              <a:rPr lang="en-GB" dirty="0">
                <a:solidFill>
                  <a:srgbClr val="0F5494"/>
                </a:solidFill>
                <a:latin typeface="Arial" panose="020B0604020202020204" pitchFamily="34" charset="0"/>
                <a:ea typeface="ＭＳ Ｐゴシック" pitchFamily="34" charset="-128"/>
                <a:cs typeface="Arial" panose="020B0604020202020204" pitchFamily="34" charset="0"/>
                <a:sym typeface="Helvetica"/>
              </a:rPr>
              <a:t>Cross-cutting objective: local currency financing, focus on fragile states, not-distorting market competition</a:t>
            </a:r>
          </a:p>
          <a:p>
            <a:pPr marL="346432" indent="-346432" defTabSz="923818" fontAlgn="base">
              <a:spcBef>
                <a:spcPct val="20000"/>
              </a:spcBef>
              <a:spcAft>
                <a:spcPct val="0"/>
              </a:spcAft>
              <a:buClr>
                <a:srgbClr val="0F5494"/>
              </a:buClr>
              <a:buFont typeface="Arial" pitchFamily="34" charset="0"/>
              <a:buChar char="•"/>
              <a:defRPr/>
            </a:pPr>
            <a:r>
              <a:rPr lang="en-GB" b="1" dirty="0">
                <a:sym typeface="Wingdings" panose="05000000000000000000" pitchFamily="2" charset="2"/>
              </a:rPr>
              <a:t>Leading Sector </a:t>
            </a:r>
            <a:r>
              <a:rPr lang="en-GB" b="1" dirty="0">
                <a:solidFill>
                  <a:schemeClr val="tx1"/>
                </a:solidFill>
                <a:sym typeface="Wingdings" panose="05000000000000000000" pitchFamily="2" charset="2"/>
              </a:rPr>
              <a:t>- Sustainable Energy</a:t>
            </a:r>
            <a:r>
              <a:rPr lang="en-GB" dirty="0">
                <a:solidFill>
                  <a:schemeClr val="tx1"/>
                </a:solidFill>
                <a:sym typeface="Wingdings" panose="05000000000000000000" pitchFamily="2" charset="2"/>
              </a:rPr>
              <a:t>, </a:t>
            </a:r>
            <a:r>
              <a:rPr lang="en-GB" sz="900" dirty="0" err="1">
                <a:solidFill>
                  <a:schemeClr val="tx1"/>
                </a:solidFill>
                <a:sym typeface="Wingdings" panose="05000000000000000000" pitchFamily="2" charset="2"/>
              </a:rPr>
              <a:t>incl</a:t>
            </a:r>
            <a:r>
              <a:rPr lang="en-GB" sz="900" dirty="0">
                <a:solidFill>
                  <a:schemeClr val="tx1"/>
                </a:solidFill>
                <a:sym typeface="Wingdings" panose="05000000000000000000" pitchFamily="2" charset="2"/>
              </a:rPr>
              <a:t> renewable energy</a:t>
            </a:r>
          </a:p>
          <a:p>
            <a:pPr marL="346432" indent="-346432" fontAlgn="base">
              <a:spcBef>
                <a:spcPct val="20000"/>
              </a:spcBef>
              <a:spcAft>
                <a:spcPct val="0"/>
              </a:spcAft>
              <a:buClr>
                <a:srgbClr val="0F5494"/>
              </a:buClr>
              <a:buFont typeface="Arial" pitchFamily="34" charset="0"/>
              <a:buChar char="•"/>
              <a:defRPr/>
            </a:pPr>
            <a:endParaRPr lang="en-GB" i="1" dirty="0" smtClean="0">
              <a:solidFill>
                <a:srgbClr val="002060"/>
              </a:solidFill>
              <a:latin typeface="Calibri" panose="020F0502020204030204" pitchFamily="34" charset="0"/>
              <a:cs typeface="Calibri" panose="020F0502020204030204" pitchFamily="34" charset="0"/>
            </a:endParaRPr>
          </a:p>
          <a:p>
            <a:pPr marL="346432" indent="-346432" fontAlgn="base">
              <a:spcBef>
                <a:spcPct val="20000"/>
              </a:spcBef>
              <a:spcAft>
                <a:spcPct val="0"/>
              </a:spcAft>
              <a:buClr>
                <a:srgbClr val="0F5494"/>
              </a:buClr>
              <a:buFont typeface="Arial" pitchFamily="34" charset="0"/>
              <a:buChar char="•"/>
              <a:defRPr/>
            </a:pPr>
            <a:endParaRPr lang="en-GB" i="1" dirty="0" smtClean="0">
              <a:solidFill>
                <a:srgbClr val="002060"/>
              </a:solidFill>
              <a:latin typeface="Calibri" panose="020F0502020204030204" pitchFamily="34" charset="0"/>
              <a:cs typeface="Calibri" panose="020F0502020204030204" pitchFamily="34" charset="0"/>
            </a:endParaRPr>
          </a:p>
          <a:p>
            <a:pPr marL="346432" indent="-346432" fontAlgn="base">
              <a:spcBef>
                <a:spcPct val="20000"/>
              </a:spcBef>
              <a:spcAft>
                <a:spcPct val="0"/>
              </a:spcAft>
              <a:buClr>
                <a:srgbClr val="0F5494"/>
              </a:buClr>
              <a:buFont typeface="Arial" pitchFamily="34" charset="0"/>
              <a:buChar char="•"/>
              <a:defRPr/>
            </a:pPr>
            <a:r>
              <a:rPr lang="en-GB" i="1" dirty="0" smtClean="0">
                <a:solidFill>
                  <a:srgbClr val="002060"/>
                </a:solidFill>
                <a:latin typeface="Calibri" panose="020F0502020204030204" pitchFamily="34" charset="0"/>
                <a:cs typeface="Calibri" panose="020F0502020204030204" pitchFamily="34" charset="0"/>
              </a:rPr>
              <a:t>Signed so far: FMO NASIRA, FMO Ventures, CDP/</a:t>
            </a:r>
            <a:r>
              <a:rPr lang="en-GB" i="1" dirty="0" err="1" smtClean="0">
                <a:solidFill>
                  <a:srgbClr val="002060"/>
                </a:solidFill>
                <a:latin typeface="Calibri" panose="020F0502020204030204" pitchFamily="34" charset="0"/>
                <a:cs typeface="Calibri" panose="020F0502020204030204" pitchFamily="34" charset="0"/>
              </a:rPr>
              <a:t>AfDB</a:t>
            </a:r>
            <a:r>
              <a:rPr lang="en-GB" i="1" dirty="0" smtClean="0">
                <a:solidFill>
                  <a:srgbClr val="002060"/>
                </a:solidFill>
                <a:latin typeface="Calibri" panose="020F0502020204030204" pitchFamily="34" charset="0"/>
                <a:cs typeface="Calibri" panose="020F0502020204030204" pitchFamily="34" charset="0"/>
              </a:rPr>
              <a:t> Archipelagos.</a:t>
            </a:r>
          </a:p>
          <a:p>
            <a:pPr marL="346432" indent="-346432" fontAlgn="base">
              <a:spcBef>
                <a:spcPct val="20000"/>
              </a:spcBef>
              <a:spcAft>
                <a:spcPct val="0"/>
              </a:spcAft>
              <a:buClr>
                <a:srgbClr val="0F5494"/>
              </a:buClr>
              <a:buFont typeface="Arial" pitchFamily="34" charset="0"/>
              <a:buChar char="•"/>
              <a:defRPr/>
            </a:pPr>
            <a:endParaRPr lang="en-GB" i="1" dirty="0" smtClean="0">
              <a:solidFill>
                <a:srgbClr val="002060"/>
              </a:solidFill>
              <a:latin typeface="Calibri" panose="020F0502020204030204" pitchFamily="34" charset="0"/>
              <a:cs typeface="Calibri" panose="020F0502020204030204" pitchFamily="34" charset="0"/>
            </a:endParaRPr>
          </a:p>
          <a:p>
            <a:pPr marL="346432" indent="-346432" fontAlgn="base">
              <a:spcBef>
                <a:spcPct val="20000"/>
              </a:spcBef>
              <a:spcAft>
                <a:spcPct val="0"/>
              </a:spcAft>
              <a:buClr>
                <a:srgbClr val="0F5494"/>
              </a:buClr>
              <a:buFont typeface="Arial" pitchFamily="34" charset="0"/>
              <a:buChar char="•"/>
              <a:defRPr/>
            </a:pPr>
            <a:r>
              <a:rPr lang="en-GB" i="1" dirty="0" smtClean="0">
                <a:solidFill>
                  <a:srgbClr val="002060"/>
                </a:solidFill>
                <a:latin typeface="Calibri" panose="020F0502020204030204" pitchFamily="34" charset="0"/>
                <a:cs typeface="Calibri" panose="020F0502020204030204" pitchFamily="34" charset="0"/>
              </a:rPr>
              <a:t>Signatures scheduled for end 2020: FISEA+ (AFD), RECIDE ( AECID), Access to finance (EIB), Boosting energy investments (EBRD), DESCO(</a:t>
            </a:r>
            <a:r>
              <a:rPr lang="en-GB" i="1" dirty="0" err="1" smtClean="0">
                <a:solidFill>
                  <a:srgbClr val="002060"/>
                </a:solidFill>
                <a:latin typeface="Calibri" panose="020F0502020204030204" pitchFamily="34" charset="0"/>
                <a:cs typeface="Calibri" panose="020F0502020204030204" pitchFamily="34" charset="0"/>
              </a:rPr>
              <a:t>AfDB</a:t>
            </a:r>
            <a:r>
              <a:rPr lang="en-GB" i="1" dirty="0" smtClean="0">
                <a:solidFill>
                  <a:srgbClr val="002060"/>
                </a:solidFill>
                <a:latin typeface="Calibri" panose="020F0502020204030204" pitchFamily="34" charset="0"/>
                <a:cs typeface="Calibri" panose="020F0502020204030204" pitchFamily="34" charset="0"/>
              </a:rPr>
              <a:t>), SLGP(IFC), AEGF (</a:t>
            </a:r>
            <a:r>
              <a:rPr lang="en-GB" i="1" dirty="0" err="1" smtClean="0">
                <a:solidFill>
                  <a:srgbClr val="002060"/>
                </a:solidFill>
                <a:latin typeface="Calibri" panose="020F0502020204030204" pitchFamily="34" charset="0"/>
                <a:cs typeface="Calibri" panose="020F0502020204030204" pitchFamily="34" charset="0"/>
              </a:rPr>
              <a:t>KfW</a:t>
            </a:r>
            <a:r>
              <a:rPr lang="en-GB" i="1" dirty="0" smtClean="0">
                <a:solidFill>
                  <a:srgbClr val="002060"/>
                </a:solidFill>
                <a:latin typeface="Calibri" panose="020F0502020204030204" pitchFamily="34" charset="0"/>
                <a:cs typeface="Calibri" panose="020F0502020204030204" pitchFamily="34" charset="0"/>
              </a:rPr>
              <a:t>)</a:t>
            </a:r>
          </a:p>
          <a:p>
            <a:pPr>
              <a:defRPr/>
            </a:pPr>
            <a:r>
              <a:rPr lang="en-GB" altLang="en-US" dirty="0" smtClean="0">
                <a:solidFill>
                  <a:srgbClr val="002060"/>
                </a:solidFill>
                <a:latin typeface="Calibri" panose="020F0502020204030204" pitchFamily="34" charset="0"/>
                <a:cs typeface="Calibri" panose="020F0502020204030204" pitchFamily="34" charset="0"/>
              </a:rPr>
              <a:t>Thus, all current DFI partners are covered by this set of contracts</a:t>
            </a:r>
          </a:p>
          <a:p>
            <a:pPr>
              <a:defRPr/>
            </a:pPr>
            <a:r>
              <a:rPr lang="en-GB" altLang="en-US" dirty="0" smtClean="0">
                <a:solidFill>
                  <a:srgbClr val="002060"/>
                </a:solidFill>
                <a:latin typeface="Calibri" panose="020F0502020204030204" pitchFamily="34" charset="0"/>
                <a:cs typeface="Calibri" panose="020F0502020204030204" pitchFamily="34" charset="0"/>
              </a:rPr>
              <a:t>It is expected that subsequent guarantee agreements will be concluded substantially faster, as horizontal provisions remain largely the same</a:t>
            </a:r>
          </a:p>
          <a:p>
            <a:pPr>
              <a:defRPr/>
            </a:pPr>
            <a:endParaRPr lang="en-IE" altLang="en-US" dirty="0" smtClean="0">
              <a:solidFill>
                <a:srgbClr val="002060"/>
              </a:solidFill>
              <a:latin typeface="Calibri" panose="020F0502020204030204" pitchFamily="34" charset="0"/>
              <a:cs typeface="Calibri" panose="020F0502020204030204" pitchFamily="34" charset="0"/>
            </a:endParaRPr>
          </a:p>
          <a:p>
            <a:pPr>
              <a:defRPr/>
            </a:pPr>
            <a:endParaRPr lang="en-GB" altLang="en-US"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673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endParaRPr lang="en-US" baseline="0" dirty="0"/>
          </a:p>
        </p:txBody>
      </p:sp>
    </p:spTree>
    <p:extLst>
      <p:ext uri="{BB962C8B-B14F-4D97-AF65-F5344CB8AC3E}">
        <p14:creationId xmlns:p14="http://schemas.microsoft.com/office/powerpoint/2010/main" val="4090132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endParaRPr lang="en-GB" dirty="0" smtClean="0">
              <a:solidFill>
                <a:srgbClr val="0F5494"/>
              </a:solidFill>
            </a:endParaRPr>
          </a:p>
          <a:p>
            <a:r>
              <a:rPr lang="en-GB" dirty="0" smtClean="0">
                <a:solidFill>
                  <a:srgbClr val="0F5494"/>
                </a:solidFill>
              </a:rPr>
              <a:t>EUR </a:t>
            </a:r>
            <a:r>
              <a:rPr lang="en-GB" dirty="0">
                <a:solidFill>
                  <a:srgbClr val="0F5494"/>
                </a:solidFill>
              </a:rPr>
              <a:t>500 million in technical assistance supports the definition of viable projects under the guarantee and blending operations </a:t>
            </a:r>
            <a:endParaRPr lang="en-GB" dirty="0" smtClean="0">
              <a:solidFill>
                <a:srgbClr val="0F5494"/>
              </a:solidFill>
            </a:endParaRPr>
          </a:p>
          <a:p>
            <a:pPr marL="141139" indent="0">
              <a:buNone/>
            </a:pPr>
            <a:endParaRPr lang="en-GB" dirty="0">
              <a:solidFill>
                <a:srgbClr val="0F5494"/>
              </a:solidFill>
            </a:endParaRPr>
          </a:p>
          <a:p>
            <a:r>
              <a:rPr lang="en-GB" dirty="0">
                <a:solidFill>
                  <a:srgbClr val="0F5494"/>
                </a:solidFill>
              </a:rPr>
              <a:t>Technical assistance is foreseen to accompany activities under the Plan, including at present:</a:t>
            </a:r>
          </a:p>
          <a:p>
            <a:endParaRPr lang="en-GB" dirty="0">
              <a:solidFill>
                <a:srgbClr val="0F5494"/>
              </a:solidFill>
            </a:endParaRPr>
          </a:p>
          <a:p>
            <a:pPr marL="635922" lvl="1" indent="-174013">
              <a:buFont typeface="Arial" panose="020B0604020202020204" pitchFamily="34" charset="0"/>
              <a:buChar char="•"/>
            </a:pPr>
            <a:r>
              <a:rPr lang="en-GB" dirty="0">
                <a:solidFill>
                  <a:srgbClr val="0F5494"/>
                </a:solidFill>
              </a:rPr>
              <a:t>EUR 146 million to accompany the </a:t>
            </a:r>
            <a:r>
              <a:rPr lang="en-GB" dirty="0" smtClean="0">
                <a:solidFill>
                  <a:srgbClr val="0F5494"/>
                </a:solidFill>
              </a:rPr>
              <a:t>guarantees</a:t>
            </a:r>
          </a:p>
          <a:p>
            <a:pPr marL="635922" lvl="1" indent="-174013">
              <a:buFont typeface="Arial" panose="020B0604020202020204" pitchFamily="34" charset="0"/>
              <a:buChar char="•"/>
            </a:pPr>
            <a:r>
              <a:rPr lang="en-GB" dirty="0" smtClean="0">
                <a:solidFill>
                  <a:srgbClr val="0F5494"/>
                </a:solidFill>
              </a:rPr>
              <a:t>Example </a:t>
            </a:r>
            <a:r>
              <a:rPr lang="en-GB" dirty="0">
                <a:solidFill>
                  <a:srgbClr val="0F5494"/>
                </a:solidFill>
              </a:rPr>
              <a:t>of a supported activity: enhancing a local banks’ capacity to lend to women </a:t>
            </a:r>
            <a:r>
              <a:rPr lang="en-GB" dirty="0" smtClean="0">
                <a:solidFill>
                  <a:srgbClr val="0F5494"/>
                </a:solidFill>
              </a:rPr>
              <a:t>entrepreneurs </a:t>
            </a:r>
            <a:r>
              <a:rPr lang="en-GB" dirty="0">
                <a:solidFill>
                  <a:srgbClr val="0F5494"/>
                </a:solidFill>
              </a:rPr>
              <a:t>or to pursue energy efficiency </a:t>
            </a:r>
            <a:r>
              <a:rPr lang="en-GB" dirty="0" smtClean="0">
                <a:solidFill>
                  <a:srgbClr val="0F5494"/>
                </a:solidFill>
              </a:rPr>
              <a:t>projects.</a:t>
            </a:r>
          </a:p>
          <a:p>
            <a:pPr marL="635922" lvl="1" indent="-174013">
              <a:buFont typeface="Arial" panose="020B0604020202020204" pitchFamily="34" charset="0"/>
              <a:buChar char="•"/>
            </a:pPr>
            <a:endParaRPr lang="en-GB" dirty="0" smtClean="0">
              <a:solidFill>
                <a:srgbClr val="0F5494"/>
              </a:solidFill>
            </a:endParaRPr>
          </a:p>
          <a:p>
            <a:pPr marL="635922" lvl="1" indent="-174013">
              <a:buFont typeface="Arial" panose="020B0604020202020204" pitchFamily="34" charset="0"/>
              <a:buChar char="•"/>
            </a:pPr>
            <a:r>
              <a:rPr lang="en-GB" dirty="0" smtClean="0">
                <a:solidFill>
                  <a:srgbClr val="0F5494"/>
                </a:solidFill>
              </a:rPr>
              <a:t>EUR </a:t>
            </a:r>
            <a:r>
              <a:rPr lang="en-GB" dirty="0">
                <a:solidFill>
                  <a:srgbClr val="0F5494"/>
                </a:solidFill>
              </a:rPr>
              <a:t>208 million in Sub-Saharan Africa and EUR 146 million in the Neighbourhood for blending </a:t>
            </a:r>
            <a:endParaRPr lang="en-GB" dirty="0" smtClean="0">
              <a:solidFill>
                <a:srgbClr val="0F5494"/>
              </a:solidFill>
            </a:endParaRPr>
          </a:p>
          <a:p>
            <a:pPr marL="635922" lvl="1" indent="-174013">
              <a:buFont typeface="Arial" panose="020B0604020202020204" pitchFamily="34" charset="0"/>
              <a:buChar char="•"/>
            </a:pPr>
            <a:r>
              <a:rPr lang="en-GB" dirty="0" smtClean="0">
                <a:solidFill>
                  <a:srgbClr val="0F5494"/>
                </a:solidFill>
              </a:rPr>
              <a:t>This </a:t>
            </a:r>
            <a:r>
              <a:rPr lang="en-GB" dirty="0">
                <a:solidFill>
                  <a:srgbClr val="0F5494"/>
                </a:solidFill>
              </a:rPr>
              <a:t>allows for instance to finance feasibility studies to prepare projects, but also </a:t>
            </a:r>
            <a:r>
              <a:rPr lang="en-GB" dirty="0" smtClean="0">
                <a:solidFill>
                  <a:srgbClr val="0F5494"/>
                </a:solidFill>
              </a:rPr>
              <a:t>enhance capacity </a:t>
            </a:r>
            <a:r>
              <a:rPr lang="en-GB" dirty="0">
                <a:solidFill>
                  <a:srgbClr val="0F5494"/>
                </a:solidFill>
              </a:rPr>
              <a:t>of public utilities and public institutions in a variety of sectors relevant </a:t>
            </a:r>
            <a:r>
              <a:rPr lang="en-GB" dirty="0" smtClean="0">
                <a:solidFill>
                  <a:srgbClr val="0F5494"/>
                </a:solidFill>
              </a:rPr>
              <a:t>for </a:t>
            </a:r>
            <a:r>
              <a:rPr lang="en-GB" dirty="0">
                <a:solidFill>
                  <a:srgbClr val="0F5494"/>
                </a:solidFill>
              </a:rPr>
              <a:t>investment</a:t>
            </a:r>
            <a:r>
              <a:rPr lang="en-GB" dirty="0" smtClean="0">
                <a:solidFill>
                  <a:srgbClr val="0F5494"/>
                </a:solidFill>
              </a:rPr>
              <a:t>.</a:t>
            </a:r>
          </a:p>
          <a:p>
            <a:pPr marL="635922" lvl="1" indent="-174013">
              <a:buFont typeface="Arial" panose="020B0604020202020204" pitchFamily="34" charset="0"/>
              <a:buChar char="•"/>
            </a:pPr>
            <a:endParaRPr lang="en-GB" dirty="0" smtClean="0">
              <a:solidFill>
                <a:srgbClr val="0F5494"/>
              </a:solidFill>
            </a:endParaRPr>
          </a:p>
          <a:p>
            <a:pPr marL="635922" lvl="1" indent="-174013">
              <a:buFont typeface="Arial" panose="020B0604020202020204" pitchFamily="34" charset="0"/>
              <a:buChar char="•"/>
            </a:pPr>
            <a:r>
              <a:rPr lang="en-GB" dirty="0" smtClean="0">
                <a:solidFill>
                  <a:srgbClr val="0F5494"/>
                </a:solidFill>
              </a:rPr>
              <a:t>Role</a:t>
            </a:r>
            <a:r>
              <a:rPr lang="en-GB" baseline="0" dirty="0" smtClean="0">
                <a:solidFill>
                  <a:srgbClr val="0F5494"/>
                </a:solidFill>
              </a:rPr>
              <a:t> of EUD:</a:t>
            </a:r>
          </a:p>
          <a:p>
            <a:pPr lvl="1"/>
            <a:r>
              <a:rPr lang="en-GB" dirty="0" smtClean="0"/>
              <a:t>TA in PIPs and blending: influencer – broker – watchdog of financial institutions active in the country</a:t>
            </a:r>
          </a:p>
          <a:p>
            <a:pPr lvl="1"/>
            <a:r>
              <a:rPr lang="en-GB" dirty="0" smtClean="0"/>
              <a:t>TA NIPs/RIPs – by Delegations, business as usual, align with EIP objectives</a:t>
            </a:r>
          </a:p>
          <a:p>
            <a:pPr lvl="1"/>
            <a:r>
              <a:rPr lang="en-GB" dirty="0" smtClean="0"/>
              <a:t>TA support in HQ (flex/on-demand) – know, broker, access, </a:t>
            </a:r>
          </a:p>
          <a:p>
            <a:pPr lvl="1"/>
            <a:r>
              <a:rPr lang="en-GB" dirty="0" smtClean="0"/>
              <a:t>EIP Secretariat as one-stop-shop receives requests with action descriptions</a:t>
            </a:r>
          </a:p>
          <a:p>
            <a:pPr marL="1097831" lvl="2" indent="-174013">
              <a:buFont typeface="Arial" panose="020B0604020202020204" pitchFamily="34" charset="0"/>
              <a:buChar char="•"/>
            </a:pPr>
            <a:endParaRPr lang="en-GB" dirty="0">
              <a:solidFill>
                <a:srgbClr val="0F5494"/>
              </a:solidFill>
            </a:endParaRPr>
          </a:p>
          <a:p>
            <a:endParaRPr lang="en-GB" sz="1200" dirty="0"/>
          </a:p>
          <a:p>
            <a:pPr marL="0" indent="0">
              <a:buNone/>
            </a:pPr>
            <a:endParaRPr lang="en-US" baseline="0" dirty="0"/>
          </a:p>
        </p:txBody>
      </p:sp>
    </p:spTree>
    <p:extLst>
      <p:ext uri="{BB962C8B-B14F-4D97-AF65-F5344CB8AC3E}">
        <p14:creationId xmlns:p14="http://schemas.microsoft.com/office/powerpoint/2010/main" val="25019276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42863" y="757238"/>
            <a:ext cx="6716712" cy="377983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80134" y="4788674"/>
            <a:ext cx="5441069" cy="4536636"/>
          </a:xfrm>
          <a:prstGeom prst="rect">
            <a:avLst/>
          </a:prstGeom>
        </p:spPr>
        <p:txBody>
          <a:bodyPr spcFirstLastPara="1" wrap="square" lIns="94397" tIns="94397" rIns="94397" bIns="94397" anchor="t" anchorCtr="0">
            <a:noAutofit/>
          </a:bodyPr>
          <a:lstStyle/>
          <a:p>
            <a:pPr lvl="1"/>
            <a:r>
              <a:rPr lang="en-IE" dirty="0" smtClean="0">
                <a:solidFill>
                  <a:srgbClr val="0F5494"/>
                </a:solidFill>
              </a:rPr>
              <a:t>Pillar</a:t>
            </a:r>
            <a:r>
              <a:rPr lang="en-IE" baseline="0" dirty="0" smtClean="0">
                <a:solidFill>
                  <a:srgbClr val="0F5494"/>
                </a:solidFill>
              </a:rPr>
              <a:t> 3 is of particular concern to EUDs</a:t>
            </a:r>
          </a:p>
          <a:p>
            <a:pPr lvl="1"/>
            <a:endParaRPr lang="en-GB" dirty="0">
              <a:solidFill>
                <a:srgbClr val="0F5494"/>
              </a:solidFill>
            </a:endParaRPr>
          </a:p>
        </p:txBody>
      </p:sp>
    </p:spTree>
    <p:extLst>
      <p:ext uri="{BB962C8B-B14F-4D97-AF65-F5344CB8AC3E}">
        <p14:creationId xmlns:p14="http://schemas.microsoft.com/office/powerpoint/2010/main" val="846166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42863" y="757238"/>
            <a:ext cx="6716712" cy="377983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80134" y="4788674"/>
            <a:ext cx="5441069" cy="4536636"/>
          </a:xfrm>
          <a:prstGeom prst="rect">
            <a:avLst/>
          </a:prstGeom>
        </p:spPr>
        <p:txBody>
          <a:bodyPr spcFirstLastPara="1" wrap="square" lIns="94397" tIns="94397" rIns="94397" bIns="94397" anchor="t" anchorCtr="0">
            <a:noAutofit/>
          </a:bodyPr>
          <a:lstStyle/>
          <a:p>
            <a:pPr lvl="1"/>
            <a:r>
              <a:rPr lang="en-IE" dirty="0" smtClean="0">
                <a:solidFill>
                  <a:srgbClr val="0F5494"/>
                </a:solidFill>
              </a:rPr>
              <a:t>Current SB4A dialogue established</a:t>
            </a:r>
          </a:p>
          <a:p>
            <a:pPr lvl="1"/>
            <a:r>
              <a:rPr lang="en-IE" baseline="0" dirty="0" smtClean="0">
                <a:solidFill>
                  <a:srgbClr val="0F5494"/>
                </a:solidFill>
              </a:rPr>
              <a:t>Partial dialogue in x countries</a:t>
            </a:r>
          </a:p>
          <a:p>
            <a:pPr lvl="1"/>
            <a:r>
              <a:rPr lang="en-IE" baseline="0" dirty="0" smtClean="0">
                <a:solidFill>
                  <a:srgbClr val="0F5494"/>
                </a:solidFill>
              </a:rPr>
              <a:t>No dialogue in x countries </a:t>
            </a:r>
            <a:endParaRPr lang="en-GB" dirty="0">
              <a:solidFill>
                <a:srgbClr val="0F5494"/>
              </a:solidFill>
            </a:endParaRPr>
          </a:p>
        </p:txBody>
      </p:sp>
    </p:spTree>
    <p:extLst>
      <p:ext uri="{BB962C8B-B14F-4D97-AF65-F5344CB8AC3E}">
        <p14:creationId xmlns:p14="http://schemas.microsoft.com/office/powerpoint/2010/main" val="3228231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1139" indent="0">
              <a:buNone/>
            </a:pPr>
            <a:r>
              <a:rPr lang="en-IE" dirty="0" smtClean="0"/>
              <a:t>[increasing</a:t>
            </a:r>
            <a:r>
              <a:rPr lang="en-IE" baseline="0" dirty="0" smtClean="0"/>
              <a:t> visibility]</a:t>
            </a:r>
          </a:p>
        </p:txBody>
      </p:sp>
      <p:sp>
        <p:nvSpPr>
          <p:cNvPr id="4" name="Slide Number Placeholder 3"/>
          <p:cNvSpPr>
            <a:spLocks noGrp="1"/>
          </p:cNvSpPr>
          <p:nvPr>
            <p:ph type="sldNum" sz="quarter" idx="10"/>
          </p:nvPr>
        </p:nvSpPr>
        <p:spPr/>
        <p:txBody>
          <a:bodyPr/>
          <a:lstStyle/>
          <a:p>
            <a:fld id="{3A9B3B41-2063-794F-90DA-656321D43185}" type="slidenum">
              <a:rPr lang="en-US" smtClean="0"/>
              <a:t>19</a:t>
            </a:fld>
            <a:endParaRPr lang="en-US"/>
          </a:p>
        </p:txBody>
      </p:sp>
    </p:spTree>
    <p:extLst>
      <p:ext uri="{BB962C8B-B14F-4D97-AF65-F5344CB8AC3E}">
        <p14:creationId xmlns:p14="http://schemas.microsoft.com/office/powerpoint/2010/main" val="3219446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1789" indent="0">
              <a:buNone/>
            </a:pPr>
            <a:r>
              <a:rPr lang="en-GB" dirty="0" smtClean="0"/>
              <a:t> 3 Pillars</a:t>
            </a:r>
            <a:endParaRPr lang="en-GB" dirty="0"/>
          </a:p>
        </p:txBody>
      </p:sp>
      <p:sp>
        <p:nvSpPr>
          <p:cNvPr id="4" name="Slide Number Placeholder 3"/>
          <p:cNvSpPr>
            <a:spLocks noGrp="1"/>
          </p:cNvSpPr>
          <p:nvPr>
            <p:ph type="sldNum" sz="quarter" idx="5"/>
          </p:nvPr>
        </p:nvSpPr>
        <p:spPr/>
        <p:txBody>
          <a:bodyPr/>
          <a:lstStyle/>
          <a:p>
            <a:fld id="{3A9B3B41-2063-794F-90DA-656321D43185}" type="slidenum">
              <a:rPr lang="en-US" smtClean="0"/>
              <a:t>2</a:t>
            </a:fld>
            <a:endParaRPr lang="en-US"/>
          </a:p>
        </p:txBody>
      </p:sp>
    </p:spTree>
    <p:extLst>
      <p:ext uri="{BB962C8B-B14F-4D97-AF65-F5344CB8AC3E}">
        <p14:creationId xmlns:p14="http://schemas.microsoft.com/office/powerpoint/2010/main" val="3068423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28114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r>
              <a:rPr lang="en-US" baseline="0" dirty="0" smtClean="0"/>
              <a:t>Structural example from NASIRA</a:t>
            </a:r>
            <a:endParaRPr lang="en-US" baseline="0" dirty="0"/>
          </a:p>
        </p:txBody>
      </p:sp>
    </p:spTree>
    <p:extLst>
      <p:ext uri="{BB962C8B-B14F-4D97-AF65-F5344CB8AC3E}">
        <p14:creationId xmlns:p14="http://schemas.microsoft.com/office/powerpoint/2010/main" val="3424333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r>
              <a:rPr lang="en-US" baseline="0" dirty="0" smtClean="0"/>
              <a:t>Structural example from FMO Ventures</a:t>
            </a:r>
            <a:endParaRPr lang="en-US" baseline="0" dirty="0"/>
          </a:p>
        </p:txBody>
      </p:sp>
    </p:spTree>
    <p:extLst>
      <p:ext uri="{BB962C8B-B14F-4D97-AF65-F5344CB8AC3E}">
        <p14:creationId xmlns:p14="http://schemas.microsoft.com/office/powerpoint/2010/main" val="35384433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1139" indent="0">
              <a:buNone/>
            </a:pPr>
            <a:endParaRPr lang="en-GB" dirty="0"/>
          </a:p>
        </p:txBody>
      </p:sp>
      <p:sp>
        <p:nvSpPr>
          <p:cNvPr id="4" name="Slide Number Placeholder 3"/>
          <p:cNvSpPr>
            <a:spLocks noGrp="1"/>
          </p:cNvSpPr>
          <p:nvPr>
            <p:ph type="sldNum" sz="quarter" idx="10"/>
          </p:nvPr>
        </p:nvSpPr>
        <p:spPr/>
        <p:txBody>
          <a:bodyPr/>
          <a:lstStyle/>
          <a:p>
            <a:fld id="{3A9B3B41-2063-794F-90DA-656321D43185}" type="slidenum">
              <a:rPr lang="en-US" smtClean="0"/>
              <a:t>23</a:t>
            </a:fld>
            <a:endParaRPr lang="en-US"/>
          </a:p>
        </p:txBody>
      </p:sp>
    </p:spTree>
    <p:extLst>
      <p:ext uri="{BB962C8B-B14F-4D97-AF65-F5344CB8AC3E}">
        <p14:creationId xmlns:p14="http://schemas.microsoft.com/office/powerpoint/2010/main" val="2016419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1909" indent="-320770"/>
            <a:endParaRPr lang="en-IE" baseline="0" dirty="0" smtClean="0"/>
          </a:p>
          <a:p>
            <a:pPr marL="461909" indent="-320770"/>
            <a:r>
              <a:rPr lang="en-IE" baseline="0" dirty="0" smtClean="0"/>
              <a:t>Remaining funds until end of MFF</a:t>
            </a:r>
          </a:p>
          <a:p>
            <a:pPr marL="919109" lvl="1" indent="-320770"/>
            <a:r>
              <a:rPr lang="en-IE" baseline="0" dirty="0" smtClean="0"/>
              <a:t>No funds left under regional envelopes, de-/recommitments expected under RIP WA</a:t>
            </a:r>
          </a:p>
          <a:p>
            <a:pPr marL="1376309" lvl="2" indent="-320770"/>
            <a:r>
              <a:rPr lang="en-IE" baseline="0" dirty="0" smtClean="0"/>
              <a:t>Exception: EASAIO funds come from various decisions – funds left in EASAIO are earmarked for Madagascar and Indian Ocean (29), other funds (20) to be de-committed given contracting deadline end 2019</a:t>
            </a:r>
          </a:p>
          <a:p>
            <a:pPr marL="919109" lvl="1" indent="-320770"/>
            <a:r>
              <a:rPr lang="en-IE" baseline="0" dirty="0" smtClean="0"/>
              <a:t>Remaining funds in</a:t>
            </a:r>
          </a:p>
          <a:p>
            <a:pPr marL="1376309" lvl="2" indent="-320770"/>
            <a:r>
              <a:rPr lang="en-IE" baseline="0" dirty="0" smtClean="0"/>
              <a:t>PANAF: limited funds left</a:t>
            </a:r>
          </a:p>
          <a:p>
            <a:pPr marL="1376309" lvl="2" indent="-320770"/>
            <a:r>
              <a:rPr lang="en-IE" baseline="0" dirty="0" smtClean="0"/>
              <a:t>Mainly in NIPs</a:t>
            </a:r>
          </a:p>
          <a:p>
            <a:pPr marL="919109" lvl="1" indent="-320770"/>
            <a:r>
              <a:rPr lang="en-IE" baseline="0" dirty="0" smtClean="0"/>
              <a:t>Projects for remaining funds and those still to be committed to AIP until end of MFF are identified in “priority project list”, based on AAPs (funds already committed to AIP through Commission Decision) or preliminary discussions at SSC / QRG (also reflected in priority project list, as far as possible)</a:t>
            </a:r>
          </a:p>
          <a:p>
            <a:pPr marL="919109" lvl="1" indent="-320770"/>
            <a:r>
              <a:rPr lang="en-IE" b="1" baseline="0" dirty="0" smtClean="0"/>
              <a:t>Roughly more than EUR 600 million still left for blending under current MFF – of which around EUR 450 million can be expected to be for infrastructure</a:t>
            </a:r>
          </a:p>
          <a:p>
            <a:pPr marL="461909" indent="-320770"/>
            <a:endParaRPr lang="en-IE" baseline="0" dirty="0" smtClean="0"/>
          </a:p>
          <a:p>
            <a:pPr marL="461909" indent="-320770"/>
            <a:endParaRPr lang="en-IE" baseline="0" dirty="0" smtClean="0"/>
          </a:p>
          <a:p>
            <a:pPr marL="141139" indent="0">
              <a:buNone/>
            </a:pPr>
            <a:endParaRPr lang="en-GB" dirty="0"/>
          </a:p>
        </p:txBody>
      </p:sp>
      <p:sp>
        <p:nvSpPr>
          <p:cNvPr id="4" name="Slide Number Placeholder 3"/>
          <p:cNvSpPr>
            <a:spLocks noGrp="1"/>
          </p:cNvSpPr>
          <p:nvPr>
            <p:ph type="sldNum" sz="quarter" idx="10"/>
          </p:nvPr>
        </p:nvSpPr>
        <p:spPr/>
        <p:txBody>
          <a:bodyPr/>
          <a:lstStyle/>
          <a:p>
            <a:fld id="{3A9B3B41-2063-794F-90DA-656321D43185}" type="slidenum">
              <a:rPr lang="en-US" smtClean="0"/>
              <a:t>24</a:t>
            </a:fld>
            <a:endParaRPr lang="en-US"/>
          </a:p>
        </p:txBody>
      </p:sp>
    </p:spTree>
    <p:extLst>
      <p:ext uri="{BB962C8B-B14F-4D97-AF65-F5344CB8AC3E}">
        <p14:creationId xmlns:p14="http://schemas.microsoft.com/office/powerpoint/2010/main" val="35295854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r>
              <a:rPr lang="en-GB" dirty="0" smtClean="0">
                <a:solidFill>
                  <a:srgbClr val="0F5494"/>
                </a:solidFill>
              </a:rPr>
              <a:t>Role</a:t>
            </a:r>
            <a:r>
              <a:rPr lang="en-GB" baseline="0" dirty="0" smtClean="0">
                <a:solidFill>
                  <a:srgbClr val="0F5494"/>
                </a:solidFill>
              </a:rPr>
              <a:t> of EUD:</a:t>
            </a:r>
          </a:p>
          <a:p>
            <a:pPr lvl="1"/>
            <a:r>
              <a:rPr lang="en-GB" dirty="0" smtClean="0"/>
              <a:t>Influencer / honest broker</a:t>
            </a:r>
          </a:p>
          <a:p>
            <a:pPr lvl="1"/>
            <a:r>
              <a:rPr lang="en-GB" dirty="0" smtClean="0"/>
              <a:t>Political economy / safeguards watch-dog </a:t>
            </a:r>
          </a:p>
          <a:p>
            <a:pPr lvl="1"/>
            <a:r>
              <a:rPr lang="en-GB" dirty="0" smtClean="0"/>
              <a:t>Smart use of TA (pillar 1 and 3)</a:t>
            </a:r>
          </a:p>
          <a:p>
            <a:pPr lvl="1"/>
            <a:r>
              <a:rPr lang="en-GB" dirty="0" smtClean="0"/>
              <a:t>Contracting in case of blending</a:t>
            </a:r>
            <a:endParaRPr lang="en-US" baseline="0" dirty="0" smtClean="0"/>
          </a:p>
          <a:p>
            <a:pPr lvl="0"/>
            <a:r>
              <a:rPr lang="en-US" baseline="0" dirty="0" smtClean="0"/>
              <a:t>Investment Steering Committee</a:t>
            </a:r>
          </a:p>
          <a:p>
            <a:pPr lvl="1"/>
            <a:r>
              <a:rPr lang="en-US" baseline="0" dirty="0" smtClean="0"/>
              <a:t>Chaired by DG, all DEVCO directors invited – geo Directors present proposals which have been submitted for upcoming TAM </a:t>
            </a:r>
            <a:r>
              <a:rPr lang="en-US" baseline="0" dirty="0" smtClean="0">
                <a:sym typeface="Wingdings" panose="05000000000000000000" pitchFamily="2" charset="2"/>
              </a:rPr>
              <a:t> TAM only after green light from </a:t>
            </a:r>
            <a:r>
              <a:rPr lang="en-US" baseline="0" dirty="0" err="1" smtClean="0">
                <a:sym typeface="Wingdings" panose="05000000000000000000" pitchFamily="2" charset="2"/>
              </a:rPr>
              <a:t>InvSC</a:t>
            </a:r>
            <a:endParaRPr lang="en-GB" dirty="0" smtClean="0"/>
          </a:p>
        </p:txBody>
      </p:sp>
    </p:spTree>
    <p:extLst>
      <p:ext uri="{BB962C8B-B14F-4D97-AF65-F5344CB8AC3E}">
        <p14:creationId xmlns:p14="http://schemas.microsoft.com/office/powerpoint/2010/main" val="3790813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r>
              <a:rPr lang="en-US" baseline="0" dirty="0" smtClean="0"/>
              <a:t>[explain the structure of the fund and transition into blending]</a:t>
            </a:r>
            <a:endParaRPr lang="en-US" baseline="0" dirty="0"/>
          </a:p>
        </p:txBody>
      </p:sp>
    </p:spTree>
    <p:extLst>
      <p:ext uri="{BB962C8B-B14F-4D97-AF65-F5344CB8AC3E}">
        <p14:creationId xmlns:p14="http://schemas.microsoft.com/office/powerpoint/2010/main" val="1390768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r>
              <a:rPr lang="en-US" u="sng" baseline="0" dirty="0" smtClean="0"/>
              <a:t>[how leverage works]</a:t>
            </a:r>
          </a:p>
          <a:p>
            <a:pPr marL="0" indent="0">
              <a:buNone/>
            </a:pPr>
            <a:endParaRPr lang="en-US" u="sng" baseline="0" dirty="0" smtClean="0"/>
          </a:p>
          <a:p>
            <a:pPr marL="0" indent="0">
              <a:buNone/>
            </a:pPr>
            <a:r>
              <a:rPr lang="en-US" b="1" u="sng" baseline="0" dirty="0" smtClean="0"/>
              <a:t>NB DISCLAIMER: </a:t>
            </a:r>
            <a:r>
              <a:rPr lang="en-US" b="1" baseline="0" dirty="0" smtClean="0"/>
              <a:t>FIGURES ARE FROM OCTOBER</a:t>
            </a:r>
            <a:endParaRPr lang="en-US" b="0" baseline="0" dirty="0" smtClean="0"/>
          </a:p>
          <a:p>
            <a:pPr marL="0" indent="0">
              <a:buNone/>
            </a:pPr>
            <a:endParaRPr lang="en-US" baseline="0" dirty="0" smtClean="0"/>
          </a:p>
          <a:p>
            <a:r>
              <a:rPr lang="en-GB" dirty="0" smtClean="0">
                <a:solidFill>
                  <a:srgbClr val="0F5494"/>
                </a:solidFill>
              </a:rPr>
              <a:t>Well on track to deliver the EUR 44 billion target of leveraged funding for strategic sustainable investments in priority countries – EUR 41.5 billion being in </a:t>
            </a:r>
            <a:r>
              <a:rPr lang="en-GB" dirty="0" smtClean="0">
                <a:solidFill>
                  <a:srgbClr val="0F5494"/>
                </a:solidFill>
              </a:rPr>
              <a:t>motion</a:t>
            </a:r>
          </a:p>
          <a:p>
            <a:pPr lvl="1"/>
            <a:r>
              <a:rPr lang="en-GB" dirty="0" smtClean="0">
                <a:solidFill>
                  <a:srgbClr val="0F5494"/>
                </a:solidFill>
              </a:rPr>
              <a:t>Blending: </a:t>
            </a:r>
            <a:r>
              <a:rPr lang="en-GB" b="1" dirty="0" smtClean="0">
                <a:solidFill>
                  <a:srgbClr val="0F5494"/>
                </a:solidFill>
              </a:rPr>
              <a:t>127 projects are unlocking around EUR 24 billion in Neighbourhood &amp; Sub-Saharan</a:t>
            </a:r>
            <a:r>
              <a:rPr lang="en-GB" b="1" baseline="0" dirty="0" smtClean="0">
                <a:solidFill>
                  <a:srgbClr val="0F5494"/>
                </a:solidFill>
              </a:rPr>
              <a:t> Africa</a:t>
            </a:r>
            <a:endParaRPr lang="en-GB" b="1" dirty="0" smtClean="0">
              <a:solidFill>
                <a:srgbClr val="0F5494"/>
              </a:solidFill>
            </a:endParaRPr>
          </a:p>
          <a:p>
            <a:pPr lvl="1"/>
            <a:r>
              <a:rPr lang="en-GB" dirty="0" smtClean="0">
                <a:solidFill>
                  <a:srgbClr val="0F5494"/>
                </a:solidFill>
              </a:rPr>
              <a:t>Guarantee: </a:t>
            </a:r>
            <a:r>
              <a:rPr lang="en-GB" sz="1100" b="1" i="0" u="none" strike="noStrike" cap="none" dirty="0" smtClean="0">
                <a:solidFill>
                  <a:srgbClr val="000000"/>
                </a:solidFill>
                <a:effectLst/>
                <a:latin typeface="Arial"/>
                <a:ea typeface="Arial"/>
                <a:cs typeface="Arial"/>
                <a:sym typeface="Arial"/>
              </a:rPr>
              <a:t>EUR 1.54 billion is expected to leverage up to EUR 17.5 billion in investments </a:t>
            </a:r>
            <a:r>
              <a:rPr lang="en-GB" sz="1100" b="0" i="0" u="none" strike="noStrike" cap="none" dirty="0" smtClean="0">
                <a:solidFill>
                  <a:srgbClr val="000000"/>
                </a:solidFill>
                <a:effectLst/>
                <a:latin typeface="Arial"/>
                <a:ea typeface="Arial"/>
                <a:cs typeface="Arial"/>
                <a:sym typeface="Arial"/>
              </a:rPr>
              <a:t>through </a:t>
            </a:r>
            <a:r>
              <a:rPr lang="en-GB" sz="1100" b="1" i="0" u="none" strike="noStrike" cap="none" dirty="0" smtClean="0">
                <a:solidFill>
                  <a:srgbClr val="000000"/>
                </a:solidFill>
                <a:effectLst/>
                <a:latin typeface="Arial"/>
                <a:ea typeface="Arial"/>
                <a:cs typeface="Arial"/>
                <a:sym typeface="Arial"/>
              </a:rPr>
              <a:t>28 proposed investment programmes</a:t>
            </a:r>
            <a:r>
              <a:rPr lang="en-GB" sz="1100" b="0" i="0" u="none" strike="noStrike" cap="none" dirty="0" smtClean="0">
                <a:solidFill>
                  <a:srgbClr val="000000"/>
                </a:solidFill>
                <a:effectLst/>
                <a:latin typeface="Arial"/>
                <a:ea typeface="Arial"/>
                <a:cs typeface="Arial"/>
                <a:sym typeface="Arial"/>
              </a:rPr>
              <a:t>. </a:t>
            </a:r>
          </a:p>
          <a:p>
            <a:pPr lvl="1"/>
            <a:endParaRPr lang="en-GB" dirty="0" smtClean="0">
              <a:solidFill>
                <a:srgbClr val="0F5494"/>
              </a:solidFill>
            </a:endParaRPr>
          </a:p>
          <a:p>
            <a:pPr marL="139700" lvl="0" indent="0">
              <a:buNone/>
            </a:pPr>
            <a:endParaRPr lang="en-GB" dirty="0" smtClean="0">
              <a:solidFill>
                <a:srgbClr val="0F5494"/>
              </a:solidFill>
            </a:endParaRPr>
          </a:p>
          <a:p>
            <a:endParaRPr lang="en-GB" dirty="0" smtClean="0">
              <a:solidFill>
                <a:srgbClr val="0F5494"/>
              </a:solidFill>
            </a:endParaRPr>
          </a:p>
          <a:p>
            <a:pPr marL="0" indent="0">
              <a:buNone/>
            </a:pPr>
            <a:endParaRPr lang="en-US" baseline="0" dirty="0" smtClean="0"/>
          </a:p>
          <a:p>
            <a:pPr marL="0" indent="0">
              <a:buNone/>
            </a:pPr>
            <a:endParaRPr lang="en-US" baseline="0" dirty="0"/>
          </a:p>
        </p:txBody>
      </p:sp>
    </p:spTree>
    <p:extLst>
      <p:ext uri="{BB962C8B-B14F-4D97-AF65-F5344CB8AC3E}">
        <p14:creationId xmlns:p14="http://schemas.microsoft.com/office/powerpoint/2010/main" val="3963321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r>
              <a:rPr lang="en-US" baseline="0" dirty="0" smtClean="0"/>
              <a:t>[overview of geographical coverage]</a:t>
            </a:r>
          </a:p>
          <a:p>
            <a:pPr marL="171450" indent="-171450"/>
            <a:r>
              <a:rPr lang="en-US" baseline="0" dirty="0" smtClean="0"/>
              <a:t>EFSD only covers NIP and AIP</a:t>
            </a:r>
          </a:p>
        </p:txBody>
      </p:sp>
    </p:spTree>
    <p:extLst>
      <p:ext uri="{BB962C8B-B14F-4D97-AF65-F5344CB8AC3E}">
        <p14:creationId xmlns:p14="http://schemas.microsoft.com/office/powerpoint/2010/main" val="1831785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u="sng" baseline="0" dirty="0" smtClean="0"/>
              <a:t>NB DISCLAIMER: </a:t>
            </a:r>
            <a:r>
              <a:rPr lang="en-US" b="1" baseline="0" dirty="0" smtClean="0"/>
              <a:t>FIGURES ARE FROM OCTOBER</a:t>
            </a:r>
            <a:endParaRPr lang="en-US" b="0" baseline="0" dirty="0" smtClean="0"/>
          </a:p>
          <a:p>
            <a:endParaRPr lang="en-GB" dirty="0" smtClean="0">
              <a:solidFill>
                <a:srgbClr val="0F5494"/>
              </a:solidFill>
            </a:endParaRPr>
          </a:p>
          <a:p>
            <a:endParaRPr lang="en-GB" dirty="0" smtClean="0">
              <a:solidFill>
                <a:srgbClr val="0F5494"/>
              </a:solidFill>
            </a:endParaRPr>
          </a:p>
          <a:p>
            <a:r>
              <a:rPr lang="en-GB" dirty="0" smtClean="0">
                <a:solidFill>
                  <a:srgbClr val="0F5494"/>
                </a:solidFill>
              </a:rPr>
              <a:t>Blending well established implementation modality</a:t>
            </a:r>
            <a:r>
              <a:rPr lang="en-GB" baseline="0" dirty="0" smtClean="0">
                <a:solidFill>
                  <a:srgbClr val="0F5494"/>
                </a:solidFill>
              </a:rPr>
              <a:t> – start in Africa in 2007 with AITF and then the NIF in 2008. </a:t>
            </a:r>
          </a:p>
          <a:p>
            <a:r>
              <a:rPr lang="en-GB" baseline="0" dirty="0" smtClean="0">
                <a:solidFill>
                  <a:srgbClr val="0F5494"/>
                </a:solidFill>
              </a:rPr>
              <a:t>In Africa, evolution from AITF (managed by EIB, focus on infrastructure only) to </a:t>
            </a:r>
            <a:r>
              <a:rPr lang="en-GB" baseline="0" dirty="0" err="1" smtClean="0">
                <a:solidFill>
                  <a:srgbClr val="0F5494"/>
                </a:solidFill>
              </a:rPr>
              <a:t>AfIF</a:t>
            </a:r>
            <a:r>
              <a:rPr lang="en-GB" baseline="0" dirty="0" smtClean="0">
                <a:solidFill>
                  <a:srgbClr val="0F5494"/>
                </a:solidFill>
              </a:rPr>
              <a:t> with similar governance structure than other blending facilities, which then in turn was the basis for the AIP with the creation of the EIP in 2017.</a:t>
            </a:r>
          </a:p>
          <a:p>
            <a:r>
              <a:rPr lang="en-GB" baseline="0" dirty="0" smtClean="0">
                <a:solidFill>
                  <a:srgbClr val="0F5494"/>
                </a:solidFill>
              </a:rPr>
              <a:t>Biggest facility: NIF &amp; AIP – under AIP, peak in 2017 with approvals for RIP WA envelope</a:t>
            </a:r>
          </a:p>
          <a:p>
            <a:r>
              <a:rPr lang="en-GB" baseline="0" dirty="0" smtClean="0">
                <a:solidFill>
                  <a:srgbClr val="0F5494"/>
                </a:solidFill>
              </a:rPr>
              <a:t>Reminder: EIP covers Neighbourhood &amp; Sub-Saharan Africa</a:t>
            </a:r>
          </a:p>
          <a:p>
            <a:pPr marL="141139" indent="0">
              <a:buNone/>
            </a:pPr>
            <a:endParaRPr lang="en-GB" dirty="0" smtClean="0">
              <a:solidFill>
                <a:srgbClr val="0F5494"/>
              </a:solidFill>
            </a:endParaRPr>
          </a:p>
          <a:p>
            <a:pPr lvl="1"/>
            <a:endParaRPr lang="en-GB" dirty="0">
              <a:solidFill>
                <a:srgbClr val="0F5494"/>
              </a:solidFill>
            </a:endParaRPr>
          </a:p>
          <a:p>
            <a:endParaRPr lang="en-GB" sz="100" dirty="0"/>
          </a:p>
          <a:p>
            <a:pPr marL="0" indent="0">
              <a:buNone/>
            </a:pPr>
            <a:endParaRPr lang="en-US" baseline="0" dirty="0"/>
          </a:p>
        </p:txBody>
      </p:sp>
    </p:spTree>
    <p:extLst>
      <p:ext uri="{BB962C8B-B14F-4D97-AF65-F5344CB8AC3E}">
        <p14:creationId xmlns:p14="http://schemas.microsoft.com/office/powerpoint/2010/main" val="4151239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pPr marL="0" indent="0">
              <a:buNone/>
            </a:pPr>
            <a:r>
              <a:rPr lang="en-US" baseline="0" dirty="0" smtClean="0"/>
              <a:t>Lead IFIs</a:t>
            </a:r>
            <a:endParaRPr lang="en-US" baseline="0" dirty="0"/>
          </a:p>
        </p:txBody>
      </p:sp>
    </p:spTree>
    <p:extLst>
      <p:ext uri="{BB962C8B-B14F-4D97-AF65-F5344CB8AC3E}">
        <p14:creationId xmlns:p14="http://schemas.microsoft.com/office/powerpoint/2010/main" val="286132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29:notes"/>
          <p:cNvSpPr>
            <a:spLocks noGrp="1" noRot="1" noChangeAspect="1"/>
          </p:cNvSpPr>
          <p:nvPr>
            <p:ph type="sldImg" idx="2"/>
          </p:nvPr>
        </p:nvSpPr>
        <p:spPr>
          <a:xfrm>
            <a:off x="26988" y="746125"/>
            <a:ext cx="6615112" cy="3721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29:notes"/>
          <p:cNvSpPr txBox="1">
            <a:spLocks noGrp="1"/>
          </p:cNvSpPr>
          <p:nvPr>
            <p:ph type="body" idx="1"/>
          </p:nvPr>
        </p:nvSpPr>
        <p:spPr>
          <a:xfrm>
            <a:off x="666909" y="4715154"/>
            <a:ext cx="5335270" cy="4466987"/>
          </a:xfrm>
          <a:prstGeom prst="rect">
            <a:avLst/>
          </a:prstGeom>
        </p:spPr>
        <p:txBody>
          <a:bodyPr spcFirstLastPara="1" wrap="square" lIns="92792" tIns="92792" rIns="92792" bIns="92792" anchor="t" anchorCtr="0">
            <a:noAutofit/>
          </a:bodyPr>
          <a:lstStyle/>
          <a:p>
            <a:r>
              <a:rPr lang="en-GB" dirty="0" smtClean="0">
                <a:solidFill>
                  <a:srgbClr val="0F5494"/>
                </a:solidFill>
              </a:rPr>
              <a:t>Infrastructure</a:t>
            </a:r>
            <a:r>
              <a:rPr lang="en-GB" baseline="0" dirty="0" smtClean="0">
                <a:solidFill>
                  <a:srgbClr val="0F5494"/>
                </a:solidFill>
              </a:rPr>
              <a:t> as main </a:t>
            </a:r>
            <a:r>
              <a:rPr lang="en-GB" baseline="0" dirty="0" smtClean="0">
                <a:solidFill>
                  <a:srgbClr val="0F5494"/>
                </a:solidFill>
              </a:rPr>
              <a:t>sector: ICT</a:t>
            </a:r>
            <a:r>
              <a:rPr lang="en-GB" baseline="0" dirty="0" smtClean="0">
                <a:solidFill>
                  <a:srgbClr val="0F5494"/>
                </a:solidFill>
              </a:rPr>
              <a:t>, Urban Development, Energy and Transport together make up 60</a:t>
            </a:r>
            <a:r>
              <a:rPr lang="en-GB" baseline="0" dirty="0" smtClean="0">
                <a:solidFill>
                  <a:srgbClr val="0F5494"/>
                </a:solidFill>
              </a:rPr>
              <a:t>%</a:t>
            </a:r>
            <a:endParaRPr lang="en-GB" dirty="0" smtClean="0"/>
          </a:p>
          <a:p>
            <a:pPr lvl="1"/>
            <a:endParaRPr lang="en-GB" dirty="0" smtClean="0">
              <a:solidFill>
                <a:srgbClr val="0F5494"/>
              </a:solidFill>
            </a:endParaRPr>
          </a:p>
          <a:p>
            <a:endParaRPr lang="en-GB" sz="100" dirty="0"/>
          </a:p>
          <a:p>
            <a:pPr marL="0" indent="0">
              <a:buNone/>
            </a:pPr>
            <a:endParaRPr lang="en-US" baseline="0" dirty="0"/>
          </a:p>
        </p:txBody>
      </p:sp>
    </p:spTree>
    <p:extLst>
      <p:ext uri="{BB962C8B-B14F-4D97-AF65-F5344CB8AC3E}">
        <p14:creationId xmlns:p14="http://schemas.microsoft.com/office/powerpoint/2010/main" val="3644282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1909" indent="-320770"/>
            <a:r>
              <a:rPr lang="en-IE" b="0" dirty="0" smtClean="0"/>
              <a:t>Figures up to</a:t>
            </a:r>
            <a:r>
              <a:rPr lang="en-IE" b="0" baseline="0" dirty="0" smtClean="0"/>
              <a:t> 03/12/19</a:t>
            </a:r>
          </a:p>
          <a:p>
            <a:pPr marL="461909" indent="-320770"/>
            <a:r>
              <a:rPr lang="en-IE" b="0" u="sng" baseline="0" dirty="0" smtClean="0"/>
              <a:t>Figures are AIP + Thematic</a:t>
            </a:r>
            <a:endParaRPr lang="en-IE" b="0" u="sng" dirty="0" smtClean="0"/>
          </a:p>
          <a:p>
            <a:pPr marL="461909" indent="-320770"/>
            <a:endParaRPr lang="en-IE" b="1" dirty="0" smtClean="0"/>
          </a:p>
          <a:p>
            <a:pPr marL="461909" indent="-320770"/>
            <a:r>
              <a:rPr lang="en-IE" b="0" dirty="0" smtClean="0"/>
              <a:t>Note how</a:t>
            </a:r>
            <a:r>
              <a:rPr lang="en-IE" b="0" baseline="0" dirty="0" smtClean="0"/>
              <a:t> majority of the projects under AIP are in transport and energy</a:t>
            </a:r>
          </a:p>
          <a:p>
            <a:pPr marL="461909" indent="-320770"/>
            <a:r>
              <a:rPr lang="en-IE" b="0" baseline="0" dirty="0" smtClean="0"/>
              <a:t>This is because reliable energy and connectivity spur development</a:t>
            </a:r>
          </a:p>
          <a:p>
            <a:pPr marL="461909" indent="-320770"/>
            <a:endParaRPr lang="en-IE" b="1" baseline="0" dirty="0" smtClean="0"/>
          </a:p>
          <a:p>
            <a:pPr marL="461909" indent="-320770"/>
            <a:r>
              <a:rPr lang="en-IE" b="0" baseline="0" dirty="0" smtClean="0"/>
              <a:t>EU contribution to 80 operations</a:t>
            </a:r>
          </a:p>
          <a:p>
            <a:pPr marL="461909" indent="-320770"/>
            <a:r>
              <a:rPr lang="en-IE" b="0" baseline="0" dirty="0" smtClean="0"/>
              <a:t>€ 1,912 million</a:t>
            </a:r>
          </a:p>
          <a:p>
            <a:pPr marL="461909" indent="-320770"/>
            <a:r>
              <a:rPr lang="en-IE" b="0" baseline="0" dirty="0" smtClean="0"/>
              <a:t>Average: € 23.9 million per operation</a:t>
            </a:r>
          </a:p>
          <a:p>
            <a:pPr marL="141139" indent="0">
              <a:buNone/>
            </a:pPr>
            <a:endParaRPr lang="en-IE" b="1" baseline="0" dirty="0" smtClean="0"/>
          </a:p>
          <a:p>
            <a:pPr marL="461909" indent="-320770"/>
            <a:endParaRPr lang="en-IE" b="1" baseline="0" dirty="0" smtClean="0"/>
          </a:p>
          <a:p>
            <a:pPr marL="461909" indent="-320770"/>
            <a:r>
              <a:rPr lang="en-US" b="0" baseline="0" dirty="0" smtClean="0"/>
              <a:t>EFIs financing to approved projects2</a:t>
            </a:r>
          </a:p>
          <a:p>
            <a:pPr marL="461909" indent="-320770"/>
            <a:r>
              <a:rPr lang="en-US" b="0" baseline="0" dirty="0" smtClean="0"/>
              <a:t>€ 3,689 million</a:t>
            </a:r>
          </a:p>
          <a:p>
            <a:pPr marL="461909" indent="-320770"/>
            <a:r>
              <a:rPr lang="en-US" b="0" baseline="0" dirty="0" smtClean="0"/>
              <a:t>Leverage: 1.9</a:t>
            </a:r>
          </a:p>
          <a:p>
            <a:pPr marL="461909" indent="-320770"/>
            <a:endParaRPr lang="en-US" b="1" baseline="0" dirty="0" smtClean="0"/>
          </a:p>
          <a:p>
            <a:pPr marL="461909" indent="-320770"/>
            <a:r>
              <a:rPr lang="en-US" b="0" baseline="0" dirty="0" smtClean="0"/>
              <a:t>Total investment amount</a:t>
            </a:r>
          </a:p>
          <a:p>
            <a:pPr marL="461909" indent="-320770"/>
            <a:r>
              <a:rPr lang="en-US" b="0" baseline="0" dirty="0" smtClean="0"/>
              <a:t>€ 14,558 million</a:t>
            </a:r>
          </a:p>
          <a:p>
            <a:pPr marL="461909" indent="-320770"/>
            <a:r>
              <a:rPr lang="en-US" b="0" baseline="0" dirty="0" smtClean="0"/>
              <a:t>Leverage: </a:t>
            </a:r>
            <a:r>
              <a:rPr lang="en-US" b="0" baseline="0" dirty="0" smtClean="0"/>
              <a:t>7.6</a:t>
            </a:r>
          </a:p>
          <a:p>
            <a:pPr marL="461909" marR="0" lvl="0" indent="-32077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b="0" baseline="0" dirty="0" smtClean="0"/>
          </a:p>
          <a:p>
            <a:pPr marL="461909" marR="0" lvl="0" indent="-32077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b="0" baseline="0" dirty="0" smtClean="0"/>
              <a:t>FYI: </a:t>
            </a:r>
            <a:r>
              <a:rPr lang="en-GB" dirty="0" smtClean="0">
                <a:solidFill>
                  <a:srgbClr val="0F5494"/>
                </a:solidFill>
              </a:rPr>
              <a:t>NIP Blending – status October</a:t>
            </a:r>
            <a:r>
              <a:rPr lang="en-GB" baseline="0" dirty="0" smtClean="0">
                <a:solidFill>
                  <a:srgbClr val="0F5494"/>
                </a:solidFill>
              </a:rPr>
              <a:t> 2019</a:t>
            </a:r>
            <a:r>
              <a:rPr lang="en-GB" dirty="0" smtClean="0">
                <a:solidFill>
                  <a:srgbClr val="0F5494"/>
                </a:solidFill>
              </a:rPr>
              <a:t>: more than EUR 12 billion </a:t>
            </a:r>
            <a:r>
              <a:rPr lang="en-GB" b="1" dirty="0" smtClean="0">
                <a:solidFill>
                  <a:srgbClr val="0F5494"/>
                </a:solidFill>
              </a:rPr>
              <a:t>in 57 projects</a:t>
            </a:r>
            <a:r>
              <a:rPr lang="en-GB" dirty="0" smtClean="0">
                <a:solidFill>
                  <a:srgbClr val="0F5494"/>
                </a:solidFill>
              </a:rPr>
              <a:t>, out of which </a:t>
            </a:r>
            <a:r>
              <a:rPr lang="en-GB" b="1" dirty="0" smtClean="0">
                <a:solidFill>
                  <a:srgbClr val="0F5494"/>
                </a:solidFill>
              </a:rPr>
              <a:t>EUR 5.2 billion in North Africa</a:t>
            </a:r>
            <a:r>
              <a:rPr lang="en-GB" dirty="0" smtClean="0">
                <a:solidFill>
                  <a:srgbClr val="0F5494"/>
                </a:solidFill>
              </a:rPr>
              <a:t>.</a:t>
            </a:r>
          </a:p>
          <a:p>
            <a:pPr marL="461909" indent="-320770"/>
            <a:endParaRPr lang="en-US" b="0" baseline="0" dirty="0" smtClean="0"/>
          </a:p>
          <a:p>
            <a:pPr marL="461909" indent="-320770"/>
            <a:endParaRPr lang="en-US" baseline="0" dirty="0" smtClean="0"/>
          </a:p>
          <a:p>
            <a:pPr marL="461909" indent="-320770"/>
            <a:endParaRPr lang="en-IE" baseline="0" dirty="0" smtClean="0"/>
          </a:p>
          <a:p>
            <a:pPr marL="461909" indent="-320770"/>
            <a:endParaRPr lang="en-IE" baseline="0" dirty="0" smtClean="0"/>
          </a:p>
          <a:p>
            <a:pPr marL="461909" indent="-320770"/>
            <a:endParaRPr lang="en-IE" baseline="0" dirty="0" smtClean="0"/>
          </a:p>
          <a:p>
            <a:pPr marL="461909" indent="-320770"/>
            <a:endParaRPr lang="en-IE" baseline="0" dirty="0" smtClean="0"/>
          </a:p>
          <a:p>
            <a:pPr marL="461909" indent="-320770"/>
            <a:endParaRPr lang="en-IE" baseline="0" dirty="0" smtClean="0"/>
          </a:p>
          <a:p>
            <a:pPr marL="461909" indent="-320770"/>
            <a:endParaRPr lang="en-IE" baseline="0" dirty="0" smtClean="0"/>
          </a:p>
          <a:p>
            <a:pPr marL="141139" indent="0">
              <a:buNone/>
            </a:pPr>
            <a:endParaRPr lang="en-GB" dirty="0"/>
          </a:p>
        </p:txBody>
      </p:sp>
      <p:sp>
        <p:nvSpPr>
          <p:cNvPr id="4" name="Slide Number Placeholder 3"/>
          <p:cNvSpPr>
            <a:spLocks noGrp="1"/>
          </p:cNvSpPr>
          <p:nvPr>
            <p:ph type="sldNum" sz="quarter" idx="10"/>
          </p:nvPr>
        </p:nvSpPr>
        <p:spPr/>
        <p:txBody>
          <a:bodyPr/>
          <a:lstStyle/>
          <a:p>
            <a:fld id="{3A9B3B41-2063-794F-90DA-656321D43185}" type="slidenum">
              <a:rPr lang="en-US" smtClean="0"/>
              <a:t>9</a:t>
            </a:fld>
            <a:endParaRPr lang="en-US"/>
          </a:p>
        </p:txBody>
      </p:sp>
    </p:spTree>
    <p:extLst>
      <p:ext uri="{BB962C8B-B14F-4D97-AF65-F5344CB8AC3E}">
        <p14:creationId xmlns:p14="http://schemas.microsoft.com/office/powerpoint/2010/main" val="2609533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72"/>
        <p:cNvGrpSpPr/>
        <p:nvPr/>
      </p:nvGrpSpPr>
      <p:grpSpPr>
        <a:xfrm>
          <a:off x="0" y="0"/>
          <a:ext cx="0" cy="0"/>
          <a:chOff x="0" y="0"/>
          <a:chExt cx="0" cy="0"/>
        </a:xfrm>
      </p:grpSpPr>
      <p:sp>
        <p:nvSpPr>
          <p:cNvPr id="73" name="Google Shape;73;p12"/>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4" name="Google Shape;74;p12"/>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2"/>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76" name="Google Shape;76;p12"/>
          <p:cNvSpPr txBox="1">
            <a:spLocks noGrp="1"/>
          </p:cNvSpPr>
          <p:nvPr>
            <p:ph type="body" idx="1"/>
          </p:nvPr>
        </p:nvSpPr>
        <p:spPr>
          <a:xfrm>
            <a:off x="3069325" y="575500"/>
            <a:ext cx="1789800" cy="3981000"/>
          </a:xfrm>
          <a:prstGeom prst="rect">
            <a:avLst/>
          </a:prstGeom>
        </p:spPr>
        <p:txBody>
          <a:bodyPr spcFirstLastPara="1" wrap="square" lIns="91425" tIns="91425" rIns="91425" bIns="91425" anchor="t" anchorCtr="0"/>
          <a:lstStyle>
            <a:lvl1pPr marL="457200" lvl="0" indent="-285750" rtl="0">
              <a:spcBef>
                <a:spcPts val="600"/>
              </a:spcBef>
              <a:spcAft>
                <a:spcPts val="0"/>
              </a:spcAft>
              <a:buSzPts val="900"/>
              <a:buChar char="▪"/>
              <a:defRPr sz="900"/>
            </a:lvl1pPr>
            <a:lvl2pPr marL="914400" lvl="1" indent="-285750" rtl="0">
              <a:spcBef>
                <a:spcPts val="0"/>
              </a:spcBef>
              <a:spcAft>
                <a:spcPts val="0"/>
              </a:spcAft>
              <a:buSzPts val="900"/>
              <a:buChar char="-"/>
              <a:defRPr sz="900"/>
            </a:lvl2pPr>
            <a:lvl3pPr marL="1371600" lvl="2" indent="-285750" rtl="0">
              <a:spcBef>
                <a:spcPts val="0"/>
              </a:spcBef>
              <a:spcAft>
                <a:spcPts val="0"/>
              </a:spcAft>
              <a:buSzPts val="900"/>
              <a:buChar char="-"/>
              <a:defRPr sz="900"/>
            </a:lvl3pPr>
            <a:lvl4pPr marL="1828800" lvl="3" indent="-285750" rtl="0">
              <a:spcBef>
                <a:spcPts val="0"/>
              </a:spcBef>
              <a:spcAft>
                <a:spcPts val="0"/>
              </a:spcAft>
              <a:buSzPts val="900"/>
              <a:buChar char="-"/>
              <a:defRPr sz="900"/>
            </a:lvl4pPr>
            <a:lvl5pPr marL="2286000" lvl="4" indent="-285750" rtl="0">
              <a:spcBef>
                <a:spcPts val="0"/>
              </a:spcBef>
              <a:spcAft>
                <a:spcPts val="0"/>
              </a:spcAft>
              <a:buSzPts val="900"/>
              <a:buChar char="-"/>
              <a:defRPr sz="900"/>
            </a:lvl5pPr>
            <a:lvl6pPr marL="2743200" lvl="5" indent="-285750" rtl="0">
              <a:spcBef>
                <a:spcPts val="0"/>
              </a:spcBef>
              <a:spcAft>
                <a:spcPts val="0"/>
              </a:spcAft>
              <a:buSzPts val="900"/>
              <a:buChar char="-"/>
              <a:defRPr sz="900"/>
            </a:lvl6pPr>
            <a:lvl7pPr marL="3200400" lvl="6" indent="-285750" rtl="0">
              <a:spcBef>
                <a:spcPts val="0"/>
              </a:spcBef>
              <a:spcAft>
                <a:spcPts val="0"/>
              </a:spcAft>
              <a:buSzPts val="900"/>
              <a:buChar char="-"/>
              <a:defRPr sz="900"/>
            </a:lvl7pPr>
            <a:lvl8pPr marL="3657600" lvl="7" indent="-285750" rtl="0">
              <a:spcBef>
                <a:spcPts val="0"/>
              </a:spcBef>
              <a:spcAft>
                <a:spcPts val="0"/>
              </a:spcAft>
              <a:buSzPts val="900"/>
              <a:buChar char="-"/>
              <a:defRPr sz="900"/>
            </a:lvl8pPr>
            <a:lvl9pPr marL="4114800" lvl="8" indent="-285750" rtl="0">
              <a:spcBef>
                <a:spcPts val="0"/>
              </a:spcBef>
              <a:spcAft>
                <a:spcPts val="0"/>
              </a:spcAft>
              <a:buSzPts val="900"/>
              <a:buChar char="-"/>
              <a:defRPr sz="900"/>
            </a:lvl9pPr>
          </a:lstStyle>
          <a:p>
            <a:endParaRPr/>
          </a:p>
        </p:txBody>
      </p:sp>
      <p:sp>
        <p:nvSpPr>
          <p:cNvPr id="77" name="Google Shape;77;p12"/>
          <p:cNvSpPr txBox="1">
            <a:spLocks noGrp="1"/>
          </p:cNvSpPr>
          <p:nvPr>
            <p:ph type="body" idx="2"/>
          </p:nvPr>
        </p:nvSpPr>
        <p:spPr>
          <a:xfrm>
            <a:off x="4951006" y="575500"/>
            <a:ext cx="1789800" cy="3981000"/>
          </a:xfrm>
          <a:prstGeom prst="rect">
            <a:avLst/>
          </a:prstGeom>
        </p:spPr>
        <p:txBody>
          <a:bodyPr spcFirstLastPara="1" wrap="square" lIns="91425" tIns="91425" rIns="91425" bIns="91425" anchor="t" anchorCtr="0"/>
          <a:lstStyle>
            <a:lvl1pPr marL="457200" lvl="0" indent="-285750" rtl="0">
              <a:spcBef>
                <a:spcPts val="600"/>
              </a:spcBef>
              <a:spcAft>
                <a:spcPts val="0"/>
              </a:spcAft>
              <a:buSzPts val="900"/>
              <a:buChar char="▪"/>
              <a:defRPr sz="900"/>
            </a:lvl1pPr>
            <a:lvl2pPr marL="914400" lvl="1" indent="-285750" rtl="0">
              <a:spcBef>
                <a:spcPts val="0"/>
              </a:spcBef>
              <a:spcAft>
                <a:spcPts val="0"/>
              </a:spcAft>
              <a:buSzPts val="900"/>
              <a:buChar char="-"/>
              <a:defRPr sz="900"/>
            </a:lvl2pPr>
            <a:lvl3pPr marL="1371600" lvl="2" indent="-285750" rtl="0">
              <a:spcBef>
                <a:spcPts val="0"/>
              </a:spcBef>
              <a:spcAft>
                <a:spcPts val="0"/>
              </a:spcAft>
              <a:buSzPts val="900"/>
              <a:buChar char="-"/>
              <a:defRPr sz="900"/>
            </a:lvl3pPr>
            <a:lvl4pPr marL="1828800" lvl="3" indent="-285750" rtl="0">
              <a:spcBef>
                <a:spcPts val="0"/>
              </a:spcBef>
              <a:spcAft>
                <a:spcPts val="0"/>
              </a:spcAft>
              <a:buSzPts val="900"/>
              <a:buChar char="-"/>
              <a:defRPr sz="900"/>
            </a:lvl4pPr>
            <a:lvl5pPr marL="2286000" lvl="4" indent="-285750" rtl="0">
              <a:spcBef>
                <a:spcPts val="0"/>
              </a:spcBef>
              <a:spcAft>
                <a:spcPts val="0"/>
              </a:spcAft>
              <a:buSzPts val="900"/>
              <a:buChar char="-"/>
              <a:defRPr sz="900"/>
            </a:lvl5pPr>
            <a:lvl6pPr marL="2743200" lvl="5" indent="-285750" rtl="0">
              <a:spcBef>
                <a:spcPts val="0"/>
              </a:spcBef>
              <a:spcAft>
                <a:spcPts val="0"/>
              </a:spcAft>
              <a:buSzPts val="900"/>
              <a:buChar char="-"/>
              <a:defRPr sz="900"/>
            </a:lvl6pPr>
            <a:lvl7pPr marL="3200400" lvl="6" indent="-285750" rtl="0">
              <a:spcBef>
                <a:spcPts val="0"/>
              </a:spcBef>
              <a:spcAft>
                <a:spcPts val="0"/>
              </a:spcAft>
              <a:buSzPts val="900"/>
              <a:buChar char="-"/>
              <a:defRPr sz="900"/>
            </a:lvl7pPr>
            <a:lvl8pPr marL="3657600" lvl="7" indent="-285750" rtl="0">
              <a:spcBef>
                <a:spcPts val="0"/>
              </a:spcBef>
              <a:spcAft>
                <a:spcPts val="0"/>
              </a:spcAft>
              <a:buSzPts val="900"/>
              <a:buChar char="-"/>
              <a:defRPr sz="900"/>
            </a:lvl8pPr>
            <a:lvl9pPr marL="4114800" lvl="8" indent="-285750" rtl="0">
              <a:spcBef>
                <a:spcPts val="0"/>
              </a:spcBef>
              <a:spcAft>
                <a:spcPts val="0"/>
              </a:spcAft>
              <a:buSzPts val="900"/>
              <a:buChar char="-"/>
              <a:defRPr sz="900"/>
            </a:lvl9pPr>
          </a:lstStyle>
          <a:p>
            <a:endParaRPr/>
          </a:p>
        </p:txBody>
      </p:sp>
      <p:sp>
        <p:nvSpPr>
          <p:cNvPr id="78" name="Google Shape;78;p12"/>
          <p:cNvSpPr txBox="1">
            <a:spLocks noGrp="1"/>
          </p:cNvSpPr>
          <p:nvPr>
            <p:ph type="body" idx="3"/>
          </p:nvPr>
        </p:nvSpPr>
        <p:spPr>
          <a:xfrm>
            <a:off x="6832686" y="575500"/>
            <a:ext cx="1789800" cy="3981000"/>
          </a:xfrm>
          <a:prstGeom prst="rect">
            <a:avLst/>
          </a:prstGeom>
        </p:spPr>
        <p:txBody>
          <a:bodyPr spcFirstLastPara="1" wrap="square" lIns="91425" tIns="91425" rIns="91425" bIns="91425" anchor="t" anchorCtr="0"/>
          <a:lstStyle>
            <a:lvl1pPr marL="457200" lvl="0" indent="-285750" rtl="0">
              <a:spcBef>
                <a:spcPts val="600"/>
              </a:spcBef>
              <a:spcAft>
                <a:spcPts val="0"/>
              </a:spcAft>
              <a:buSzPts val="900"/>
              <a:buChar char="▪"/>
              <a:defRPr sz="900"/>
            </a:lvl1pPr>
            <a:lvl2pPr marL="914400" lvl="1" indent="-285750" rtl="0">
              <a:spcBef>
                <a:spcPts val="0"/>
              </a:spcBef>
              <a:spcAft>
                <a:spcPts val="0"/>
              </a:spcAft>
              <a:buSzPts val="900"/>
              <a:buChar char="-"/>
              <a:defRPr sz="900"/>
            </a:lvl2pPr>
            <a:lvl3pPr marL="1371600" lvl="2" indent="-285750" rtl="0">
              <a:spcBef>
                <a:spcPts val="0"/>
              </a:spcBef>
              <a:spcAft>
                <a:spcPts val="0"/>
              </a:spcAft>
              <a:buSzPts val="900"/>
              <a:buChar char="-"/>
              <a:defRPr sz="900"/>
            </a:lvl3pPr>
            <a:lvl4pPr marL="1828800" lvl="3" indent="-285750" rtl="0">
              <a:spcBef>
                <a:spcPts val="0"/>
              </a:spcBef>
              <a:spcAft>
                <a:spcPts val="0"/>
              </a:spcAft>
              <a:buSzPts val="900"/>
              <a:buChar char="-"/>
              <a:defRPr sz="900"/>
            </a:lvl4pPr>
            <a:lvl5pPr marL="2286000" lvl="4" indent="-285750" rtl="0">
              <a:spcBef>
                <a:spcPts val="0"/>
              </a:spcBef>
              <a:spcAft>
                <a:spcPts val="0"/>
              </a:spcAft>
              <a:buSzPts val="900"/>
              <a:buChar char="-"/>
              <a:defRPr sz="900"/>
            </a:lvl5pPr>
            <a:lvl6pPr marL="2743200" lvl="5" indent="-285750" rtl="0">
              <a:spcBef>
                <a:spcPts val="0"/>
              </a:spcBef>
              <a:spcAft>
                <a:spcPts val="0"/>
              </a:spcAft>
              <a:buSzPts val="900"/>
              <a:buChar char="-"/>
              <a:defRPr sz="900"/>
            </a:lvl6pPr>
            <a:lvl7pPr marL="3200400" lvl="6" indent="-285750" rtl="0">
              <a:spcBef>
                <a:spcPts val="0"/>
              </a:spcBef>
              <a:spcAft>
                <a:spcPts val="0"/>
              </a:spcAft>
              <a:buSzPts val="900"/>
              <a:buChar char="-"/>
              <a:defRPr sz="900"/>
            </a:lvl7pPr>
            <a:lvl8pPr marL="3657600" lvl="7" indent="-285750" rtl="0">
              <a:spcBef>
                <a:spcPts val="0"/>
              </a:spcBef>
              <a:spcAft>
                <a:spcPts val="0"/>
              </a:spcAft>
              <a:buSzPts val="900"/>
              <a:buChar char="-"/>
              <a:defRPr sz="900"/>
            </a:lvl8pPr>
            <a:lvl9pPr marL="4114800" lvl="8" indent="-285750" rtl="0">
              <a:spcBef>
                <a:spcPts val="0"/>
              </a:spcBef>
              <a:spcAft>
                <a:spcPts val="0"/>
              </a:spcAft>
              <a:buSzPts val="900"/>
              <a:buChar char="-"/>
              <a:defRPr sz="900"/>
            </a:lvl9pPr>
          </a:lstStyle>
          <a:p>
            <a:endParaRPr/>
          </a:p>
        </p:txBody>
      </p:sp>
      <p:sp>
        <p:nvSpPr>
          <p:cNvPr id="79" name="Google Shape;79;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transition spd="med" advTm="229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EFBCCF7-4FF1-8A4B-ABB7-7B805E7AD54B}"/>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89557292"/>
      </p:ext>
    </p:extLst>
  </p:cSld>
  <p:clrMapOvr>
    <a:masterClrMapping/>
  </p:clrMapOvr>
  <p:transition spd="med" advTm="229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bg>
      <p:bgRef idx="1001">
        <a:schemeClr val="bg2"/>
      </p:bgRef>
    </p:bg>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overrideClrMapping bg1="lt1" tx1="dk1" bg2="lt2" tx2="dk2" accent1="accent1" accent2="accent2" accent3="accent3" accent4="accent4" accent5="accent5" accent6="accent6" hlink="hlink" folHlink="folHlink"/>
  </p:clrMapOvr>
  <p:transition spd="med" advTm="229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131E2-3DF2-C04E-AD82-7F65D7E78071}"/>
              </a:ext>
            </a:extLst>
          </p:cNvPr>
          <p:cNvSpPr>
            <a:spLocks noGrp="1"/>
          </p:cNvSpPr>
          <p:nvPr>
            <p:ph type="title"/>
          </p:nvPr>
        </p:nvSpPr>
        <p:spPr>
          <a:xfrm>
            <a:off x="6679095" y="581250"/>
            <a:ext cx="2382205" cy="3981000"/>
          </a:xfrm>
        </p:spPr>
        <p:txBody>
          <a:bodyPr/>
          <a:lstStyle/>
          <a:p>
            <a:r>
              <a:rPr lang="en-US" dirty="0"/>
              <a:t>Click to edit Master title style</a:t>
            </a:r>
            <a:endParaRPr lang="en-GB" dirty="0"/>
          </a:p>
        </p:txBody>
      </p:sp>
      <p:sp>
        <p:nvSpPr>
          <p:cNvPr id="3" name="Slide Number Placeholder 2">
            <a:extLst>
              <a:ext uri="{FF2B5EF4-FFF2-40B4-BE49-F238E27FC236}">
                <a16:creationId xmlns:a16="http://schemas.microsoft.com/office/drawing/2014/main" id="{8014C5E5-04D8-A64A-91BD-826245528CC0}"/>
              </a:ext>
            </a:extLst>
          </p:cNvPr>
          <p:cNvSpPr>
            <a:spLocks noGrp="1"/>
          </p:cNvSpPr>
          <p:nvPr>
            <p:ph type="sldNum" idx="10"/>
          </p:nvPr>
        </p:nvSpPr>
        <p:spPr/>
        <p:txBody>
          <a:bodyPr/>
          <a:lstStyle/>
          <a:p>
            <a:fld id="{00000000-1234-1234-1234-123412341234}" type="slidenum">
              <a:rPr lang="en" smtClean="0"/>
              <a:pPr/>
              <a:t>‹#›</a:t>
            </a:fld>
            <a:endParaRPr lang="en"/>
          </a:p>
        </p:txBody>
      </p:sp>
      <p:sp>
        <p:nvSpPr>
          <p:cNvPr id="4" name="Google Shape;82;p13">
            <a:extLst>
              <a:ext uri="{FF2B5EF4-FFF2-40B4-BE49-F238E27FC236}">
                <a16:creationId xmlns:a16="http://schemas.microsoft.com/office/drawing/2014/main" id="{A5744A83-4936-2E46-882A-C27D17F87572}"/>
              </a:ext>
            </a:extLst>
          </p:cNvPr>
          <p:cNvSpPr/>
          <p:nvPr userDrawn="1"/>
        </p:nvSpPr>
        <p:spPr>
          <a:xfrm>
            <a:off x="1303"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6411062"/>
      </p:ext>
    </p:extLst>
  </p:cSld>
  <p:clrMapOvr>
    <a:overrideClrMapping bg1="lt1" tx1="dk1" bg2="lt2" tx2="dk2" accent1="accent1" accent2="accent2" accent3="accent3" accent4="accent4" accent5="accent5" accent6="accent6" hlink="hlink" folHlink="folHlink"/>
  </p:clrMapOvr>
  <p:transition spd="med" advTm="2290">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Ref idx="1001">
        <a:schemeClr val="bg1"/>
      </p:bgRef>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540648"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r>
              <a:rPr lang="en-GB" dirty="0"/>
              <a:t>The EU External Investment Plan</a:t>
            </a:r>
            <a:endParaRPr dirty="0"/>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dirty="0"/>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EC Square Sans Pro" panose="020B0506040000020004" pitchFamily="34" charset="0"/>
                <a:ea typeface="EC Square Sans Pro" panose="020B0506040000020004" pitchFamily="34" charset="0"/>
                <a:cs typeface="EC Square Sans Pro" panose="020B0506040000020004" pitchFamily="34" charset="0"/>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fld id="{00000000-1234-1234-1234-123412341234}" type="slidenum">
              <a:rPr lang="en" smtClean="0"/>
              <a:pPr/>
              <a:t>‹#›</a:t>
            </a:fld>
            <a:endParaRPr lang="en"/>
          </a:p>
        </p:txBody>
      </p:sp>
    </p:spTree>
  </p:cSld>
  <p:clrMap bg1="lt1" tx1="dk1" bg2="lt2" tx2="dk2" accent1="accent1" accent2="accent2" accent3="accent3" accent4="accent4" accent5="accent5" accent6="accent6" hlink="hlink" folHlink="folHlink"/>
  <p:sldLayoutIdLst>
    <p:sldLayoutId id="2147483658" r:id="rId1"/>
    <p:sldLayoutId id="2147483662" r:id="rId2"/>
    <p:sldLayoutId id="2147483660" r:id="rId3"/>
    <p:sldLayoutId id="2147483663" r:id="rId4"/>
  </p:sldLayoutIdLst>
  <p:transition spd="med" advTm="2290">
    <p:pull/>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image" Target="../media/image3.png"/><Relationship Id="rId7"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chart" Target="../charts/chart5.xml"/><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hyperlink" Target="https://youtu.be/AOnNCZxvbG8" TargetMode="External"/><Relationship Id="rId3" Type="http://schemas.openxmlformats.org/officeDocument/2006/relationships/hyperlink" Target="https://audiovisual.ec.europa.eu/en/video/I-180847" TargetMode="External"/><Relationship Id="rId7" Type="http://schemas.openxmlformats.org/officeDocument/2006/relationships/hyperlink" Target="https://audiovisual.ec.europa.eu/en/video/I-180846"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youtu.be/V2KCSMTt3Rs" TargetMode="External"/><Relationship Id="rId5" Type="http://schemas.openxmlformats.org/officeDocument/2006/relationships/hyperlink" Target="https://audiovisual.ec.europa.eu/en/video/I-180845" TargetMode="External"/><Relationship Id="rId10" Type="http://schemas.openxmlformats.org/officeDocument/2006/relationships/hyperlink" Target="https://youtu.be/ptRgRW-ezm0" TargetMode="External"/><Relationship Id="rId4" Type="http://schemas.openxmlformats.org/officeDocument/2006/relationships/hyperlink" Target="https://youtu.be/9df3nuHh6FU" TargetMode="External"/><Relationship Id="rId9" Type="http://schemas.openxmlformats.org/officeDocument/2006/relationships/hyperlink" Target="https://audiovisual.ec.europa.eu/en/video/I-18084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39.jp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a:t>
            </a:fld>
            <a:endParaRPr lang="en" dirty="0"/>
          </a:p>
        </p:txBody>
      </p:sp>
      <p:sp>
        <p:nvSpPr>
          <p:cNvPr id="3" name="Rectangle 2"/>
          <p:cNvSpPr/>
          <p:nvPr/>
        </p:nvSpPr>
        <p:spPr bwMode="auto">
          <a:xfrm>
            <a:off x="0" y="-1"/>
            <a:ext cx="4572794" cy="5143451"/>
          </a:xfrm>
          <a:prstGeom prst="rect">
            <a:avLst/>
          </a:prstGeom>
          <a:solidFill>
            <a:srgbClr val="9E1F62"/>
          </a:solidFill>
          <a:ln>
            <a:noFill/>
          </a:ln>
          <a:effectLst/>
          <a:extLst/>
        </p:spPr>
        <p:txBody>
          <a:bodyPr vert="horz" wrap="square" lIns="91440" tIns="45720" rIns="91440" bIns="45720" numCol="1" rtlCol="0" anchor="ctr" anchorCtr="0" compatLnSpc="1">
            <a:prstTxWarp prst="textNoShape">
              <a:avLst/>
            </a:prstTxWarp>
          </a:bodyPr>
          <a:lstStyle/>
          <a:p>
            <a:pPr marL="3175"/>
            <a:endParaRPr lang="en-GB" dirty="0"/>
          </a:p>
        </p:txBody>
      </p:sp>
      <p:sp>
        <p:nvSpPr>
          <p:cNvPr id="19" name="Google Shape;121;p18"/>
          <p:cNvSpPr txBox="1">
            <a:spLocks/>
          </p:cNvSpPr>
          <p:nvPr/>
        </p:nvSpPr>
        <p:spPr>
          <a:xfrm>
            <a:off x="513582" y="880805"/>
            <a:ext cx="3521683" cy="3631722"/>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800" dirty="0">
                <a:solidFill>
                  <a:schemeClr val="bg2"/>
                </a:solidFill>
                <a:latin typeface="EC Square Sans Pro Medium" panose="020B0500000000020004" pitchFamily="34" charset="0"/>
              </a:rPr>
              <a:t>The EU External </a:t>
            </a:r>
          </a:p>
          <a:p>
            <a:r>
              <a:rPr lang="en-US" sz="1800" dirty="0">
                <a:solidFill>
                  <a:schemeClr val="bg2"/>
                </a:solidFill>
                <a:latin typeface="EC Square Sans Pro Medium" panose="020B0500000000020004" pitchFamily="34" charset="0"/>
              </a:rPr>
              <a:t>Investment Plan</a:t>
            </a:r>
          </a:p>
          <a:p>
            <a:endParaRPr lang="en-US" sz="1800" dirty="0">
              <a:solidFill>
                <a:schemeClr val="bg2"/>
              </a:solidFill>
              <a:latin typeface="EC Square Sans Pro Medium" panose="020B0500000000020004" pitchFamily="34" charset="0"/>
            </a:endParaRPr>
          </a:p>
          <a:p>
            <a:endParaRPr lang="en-US" sz="1800" dirty="0">
              <a:solidFill>
                <a:schemeClr val="bg2"/>
              </a:solidFill>
              <a:latin typeface="EC Square Sans Pro Medium" panose="020B0500000000020004" pitchFamily="34" charset="0"/>
            </a:endParaRPr>
          </a:p>
          <a:p>
            <a:endParaRPr lang="en-US" sz="1800" dirty="0">
              <a:solidFill>
                <a:schemeClr val="bg2"/>
              </a:solidFill>
              <a:latin typeface="EC Square Sans Pro Medium" panose="020B0500000000020004" pitchFamily="34" charset="0"/>
            </a:endParaRPr>
          </a:p>
          <a:p>
            <a:r>
              <a:rPr lang="en-US" sz="1800" dirty="0">
                <a:solidFill>
                  <a:schemeClr val="bg2"/>
                </a:solidFill>
                <a:latin typeface="EC Square Sans Pro Medium" panose="020B0500000000020004" pitchFamily="34" charset="0"/>
              </a:rPr>
              <a:t>Infrastructure seminar 2019</a:t>
            </a:r>
          </a:p>
          <a:p>
            <a:r>
              <a:rPr lang="en-US" sz="1800" dirty="0">
                <a:solidFill>
                  <a:schemeClr val="bg2"/>
                </a:solidFill>
                <a:latin typeface="EC Square Sans Pro Medium" panose="020B0500000000020004" pitchFamily="34" charset="0"/>
              </a:rPr>
              <a:t>EIP State of Play</a:t>
            </a:r>
          </a:p>
          <a:p>
            <a:endParaRPr lang="en-US" sz="1800" dirty="0">
              <a:solidFill>
                <a:schemeClr val="bg2"/>
              </a:solidFill>
              <a:latin typeface="EC Square Sans Pro Medium" panose="020B0500000000020004" pitchFamily="34" charset="0"/>
            </a:endParaRPr>
          </a:p>
          <a:p>
            <a:endParaRPr lang="en-US" sz="1800" dirty="0">
              <a:solidFill>
                <a:schemeClr val="bg2"/>
              </a:solidFill>
              <a:latin typeface="EC Square Sans Pro Medium" panose="020B0500000000020004" pitchFamily="34" charset="0"/>
            </a:endParaRPr>
          </a:p>
          <a:p>
            <a:endParaRPr lang="en-US" sz="1800" dirty="0">
              <a:solidFill>
                <a:schemeClr val="bg2"/>
              </a:solidFill>
              <a:latin typeface="EC Square Sans Pro Medium" panose="020B0500000000020004" pitchFamily="34" charset="0"/>
            </a:endParaRPr>
          </a:p>
          <a:p>
            <a:r>
              <a:rPr lang="en-US" sz="1800" dirty="0">
                <a:solidFill>
                  <a:schemeClr val="bg2"/>
                </a:solidFill>
                <a:latin typeface="EC Square Sans Pro Medium" panose="020B0500000000020004" pitchFamily="34" charset="0"/>
              </a:rPr>
              <a:t>Brussels</a:t>
            </a:r>
          </a:p>
          <a:p>
            <a:r>
              <a:rPr lang="en-US" sz="1800" dirty="0">
                <a:solidFill>
                  <a:schemeClr val="bg2"/>
                </a:solidFill>
                <a:latin typeface="EC Square Sans Pro Medium" panose="020B0500000000020004" pitchFamily="34" charset="0"/>
              </a:rPr>
              <a:t>Wednesday, 04 December 2019</a:t>
            </a:r>
          </a:p>
        </p:txBody>
      </p:sp>
      <p:cxnSp>
        <p:nvCxnSpPr>
          <p:cNvPr id="5" name="Straight Connector 4"/>
          <p:cNvCxnSpPr>
            <a:cxnSpLocks/>
          </p:cNvCxnSpPr>
          <p:nvPr/>
        </p:nvCxnSpPr>
        <p:spPr>
          <a:xfrm>
            <a:off x="591881" y="1530250"/>
            <a:ext cx="330925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572F92F-7283-6148-AC1D-0436449F0B5F}"/>
              </a:ext>
            </a:extLst>
          </p:cNvPr>
          <p:cNvSpPr txBox="1"/>
          <p:nvPr/>
        </p:nvSpPr>
        <p:spPr>
          <a:xfrm>
            <a:off x="541494" y="1530250"/>
            <a:ext cx="3465857" cy="276999"/>
          </a:xfrm>
          <a:prstGeom prst="rect">
            <a:avLst/>
          </a:prstGeom>
          <a:noFill/>
          <a:effectLst>
            <a:outerShdw blurRad="50800" dist="38100" dir="8100000" algn="tr" rotWithShape="0">
              <a:prstClr val="black">
                <a:alpha val="40000"/>
              </a:prstClr>
            </a:outerShdw>
          </a:effectLst>
        </p:spPr>
        <p:txBody>
          <a:bodyPr wrap="square" rtlCol="0" anchor="ctr">
            <a:spAutoFit/>
          </a:bodyPr>
          <a:lstStyle/>
          <a:p>
            <a:endParaRPr lang="en-US" sz="1200" dirty="0">
              <a:solidFill>
                <a:schemeClr val="bg2"/>
              </a:solidFill>
              <a:latin typeface="EC Square Sans Pro Medium" panose="020B0500000000020004" pitchFamily="34" charset="0"/>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50133"/>
          <a:stretch/>
        </p:blipFill>
        <p:spPr>
          <a:xfrm>
            <a:off x="4548847" y="0"/>
            <a:ext cx="4595153" cy="5143500"/>
          </a:xfrm>
          <a:prstGeom prst="rect">
            <a:avLst/>
          </a:prstGeom>
        </p:spPr>
      </p:pic>
    </p:spTree>
    <p:custDataLst>
      <p:tags r:id="rId1"/>
    </p:custDataLst>
    <p:extLst>
      <p:ext uri="{BB962C8B-B14F-4D97-AF65-F5344CB8AC3E}">
        <p14:creationId xmlns:p14="http://schemas.microsoft.com/office/powerpoint/2010/main" val="2764179990"/>
      </p:ext>
    </p:extLst>
  </p:cSld>
  <p:clrMapOvr>
    <a:masterClrMapping/>
  </p:clrMapOvr>
  <mc:AlternateContent xmlns:mc="http://schemas.openxmlformats.org/markup-compatibility/2006" xmlns:p14="http://schemas.microsoft.com/office/powerpoint/2010/main">
    <mc:Choice Requires="p14">
      <p:transition spd="med" p14:dur="700" advTm="56046">
        <p:fade/>
      </p:transition>
    </mc:Choice>
    <mc:Fallback xmlns="">
      <p:transition spd="med" advTm="56046">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836020" y="178685"/>
            <a:ext cx="4244895" cy="523220"/>
          </a:xfrm>
          <a:prstGeom prst="rect">
            <a:avLst/>
          </a:prstGeom>
          <a:noFill/>
        </p:spPr>
        <p:txBody>
          <a:bodyPr wrap="square" rtlCol="0">
            <a:spAutoFit/>
          </a:bodyPr>
          <a:lstStyle/>
          <a:p>
            <a:pPr algn="ctr"/>
            <a:r>
              <a:rPr lang="en-IE" b="1" kern="1200" dirty="0" smtClean="0">
                <a:solidFill>
                  <a:prstClr val="black">
                    <a:lumMod val="65000"/>
                    <a:lumOff val="35000"/>
                  </a:prstClr>
                </a:solidFill>
                <a:latin typeface="+mn-lt"/>
                <a:ea typeface="+mn-ea"/>
                <a:cs typeface="+mn-cs"/>
              </a:rPr>
              <a:t>AIP 2017-2019</a:t>
            </a:r>
          </a:p>
          <a:p>
            <a:pPr algn="ctr"/>
            <a:r>
              <a:rPr lang="en-IE" b="1" kern="1200" dirty="0" smtClean="0">
                <a:solidFill>
                  <a:prstClr val="black">
                    <a:lumMod val="65000"/>
                    <a:lumOff val="35000"/>
                  </a:prstClr>
                </a:solidFill>
                <a:latin typeface="+mn-lt"/>
                <a:ea typeface="+mn-ea"/>
                <a:cs typeface="+mn-cs"/>
              </a:rPr>
              <a:t>Lead partner institutions</a:t>
            </a:r>
            <a:endParaRPr lang="en-GB" b="1" kern="1200" dirty="0">
              <a:solidFill>
                <a:prstClr val="black">
                  <a:lumMod val="65000"/>
                  <a:lumOff val="35000"/>
                </a:prstClr>
              </a:solidFill>
              <a:latin typeface="+mn-lt"/>
              <a:ea typeface="+mn-ea"/>
              <a:cs typeface="+mn-cs"/>
            </a:endParaRPr>
          </a:p>
        </p:txBody>
      </p:sp>
      <p:sp>
        <p:nvSpPr>
          <p:cNvPr id="24" name="Google Shape;136;p20"/>
          <p:cNvSpPr txBox="1">
            <a:spLocks noGrp="1"/>
          </p:cNvSpPr>
          <p:nvPr>
            <p:ph type="title"/>
          </p:nvPr>
        </p:nvSpPr>
        <p:spPr>
          <a:xfrm>
            <a:off x="72787" y="575500"/>
            <a:ext cx="2336457"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a:solidFill>
                  <a:schemeClr val="bg2"/>
                </a:solidFill>
                <a:latin typeface="EC Square Sans Pro Medium" panose="020B0500000000020004" pitchFamily="34" charset="0"/>
              </a:rPr>
              <a:t>Pillar </a:t>
            </a:r>
            <a:r>
              <a:rPr lang="en" sz="3000" dirty="0" smtClean="0">
                <a:solidFill>
                  <a:schemeClr val="bg2"/>
                </a:solidFill>
                <a:latin typeface="EC Square Sans Pro Medium" panose="020B0500000000020004" pitchFamily="34" charset="0"/>
              </a:rPr>
              <a:t>1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a:solidFill>
                  <a:schemeClr val="bg2"/>
                </a:solidFill>
                <a:latin typeface="EC Square Sans Pro Medium" panose="020B0500000000020004" pitchFamily="34" charset="0"/>
              </a:rPr>
              <a:t> </a:t>
            </a:r>
            <a:r>
              <a:rPr lang="en" sz="3000" dirty="0">
                <a:solidFill>
                  <a:schemeClr val="bg2"/>
                </a:solidFill>
                <a:latin typeface="EC Square Sans Pro Medium" panose="020B0500000000020004" pitchFamily="34" charset="0"/>
              </a:rPr>
              <a:t>B</a:t>
            </a:r>
            <a:r>
              <a:rPr lang="en" sz="3000" smtClean="0">
                <a:solidFill>
                  <a:schemeClr val="bg2"/>
                </a:solidFill>
                <a:latin typeface="EC Square Sans Pro Medium" panose="020B0500000000020004" pitchFamily="34" charset="0"/>
              </a:rPr>
              <a:t>lending </a:t>
            </a:r>
            <a:r>
              <a:rPr lang="en" sz="3000" dirty="0" smtClean="0">
                <a:solidFill>
                  <a:schemeClr val="bg2"/>
                </a:solidFill>
                <a:latin typeface="EC Square Sans Pro Medium" panose="020B0500000000020004" pitchFamily="34" charset="0"/>
              </a:rPr>
              <a:t>in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Sub-Saharan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Africa</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07" y="3080500"/>
            <a:ext cx="1476000" cy="1476000"/>
          </a:xfrm>
          <a:prstGeom prst="rect">
            <a:avLst/>
          </a:prstGeom>
          <a:effectLst>
            <a:outerShdw blurRad="50800" dist="38100" dir="8100000" algn="tr" rotWithShape="0">
              <a:prstClr val="black">
                <a:alpha val="40000"/>
              </a:prstClr>
            </a:outerShdw>
          </a:effectLst>
        </p:spPr>
      </p:pic>
      <p:graphicFrame>
        <p:nvGraphicFramePr>
          <p:cNvPr id="4" name="Chart 3"/>
          <p:cNvGraphicFramePr/>
          <p:nvPr>
            <p:extLst>
              <p:ext uri="{D42A27DB-BD31-4B8C-83A1-F6EECF244321}">
                <p14:modId xmlns:p14="http://schemas.microsoft.com/office/powerpoint/2010/main" val="1660186601"/>
              </p:ext>
            </p:extLst>
          </p:nvPr>
        </p:nvGraphicFramePr>
        <p:xfrm>
          <a:off x="2858664" y="779456"/>
          <a:ext cx="6096000" cy="4064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21974084"/>
      </p:ext>
    </p:extLst>
  </p:cSld>
  <p:clrMapOvr>
    <a:masterClrMapping/>
  </p:clrMapOvr>
  <mc:AlternateContent xmlns:mc="http://schemas.openxmlformats.org/markup-compatibility/2006" xmlns:p14="http://schemas.microsoft.com/office/powerpoint/2010/main">
    <mc:Choice Requires="p14">
      <p:transition spd="med" p14:dur="700" advTm="2290">
        <p:fade/>
      </p:transition>
    </mc:Choice>
    <mc:Fallback xmlns="">
      <p:transition spd="med" advTm="229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Google Shape;136;p20"/>
          <p:cNvSpPr txBox="1">
            <a:spLocks noGrp="1"/>
          </p:cNvSpPr>
          <p:nvPr>
            <p:ph type="title"/>
          </p:nvPr>
        </p:nvSpPr>
        <p:spPr>
          <a:xfrm>
            <a:off x="72787" y="575500"/>
            <a:ext cx="2336457"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a:solidFill>
                  <a:schemeClr val="bg2"/>
                </a:solidFill>
                <a:latin typeface="EC Square Sans Pro Medium" panose="020B0500000000020004" pitchFamily="34" charset="0"/>
              </a:rPr>
              <a:t>Pillar </a:t>
            </a:r>
            <a:r>
              <a:rPr lang="en" sz="3000" dirty="0" smtClean="0">
                <a:solidFill>
                  <a:schemeClr val="bg2"/>
                </a:solidFill>
                <a:latin typeface="EC Square Sans Pro Medium" panose="020B0500000000020004" pitchFamily="34" charset="0"/>
              </a:rPr>
              <a:t>1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B</a:t>
            </a:r>
            <a:r>
              <a:rPr lang="en" sz="3000" dirty="0" smtClean="0">
                <a:solidFill>
                  <a:schemeClr val="bg2"/>
                </a:solidFill>
                <a:latin typeface="EC Square Sans Pro Medium" panose="020B0500000000020004" pitchFamily="34" charset="0"/>
              </a:rPr>
              <a:t>lending in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Sub-Saharan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Africa</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07" y="3080500"/>
            <a:ext cx="1476000" cy="1476000"/>
          </a:xfrm>
          <a:prstGeom prst="rect">
            <a:avLst/>
          </a:prstGeom>
          <a:effectLst>
            <a:outerShdw blurRad="50800" dist="38100" dir="8100000" algn="tr" rotWithShape="0">
              <a:prstClr val="black">
                <a:alpha val="40000"/>
              </a:prstClr>
            </a:outerShdw>
          </a:effectLst>
        </p:spPr>
      </p:pic>
      <p:sp>
        <p:nvSpPr>
          <p:cNvPr id="13" name="TextBox 12"/>
          <p:cNvSpPr txBox="1"/>
          <p:nvPr/>
        </p:nvSpPr>
        <p:spPr>
          <a:xfrm>
            <a:off x="3836020" y="114137"/>
            <a:ext cx="4244895" cy="307777"/>
          </a:xfrm>
          <a:prstGeom prst="rect">
            <a:avLst/>
          </a:prstGeom>
          <a:noFill/>
        </p:spPr>
        <p:txBody>
          <a:bodyPr wrap="square" rtlCol="0">
            <a:spAutoFit/>
          </a:bodyPr>
          <a:lstStyle/>
          <a:p>
            <a:pPr algn="ctr"/>
            <a:r>
              <a:rPr lang="en-IE" b="1" kern="1200" dirty="0" smtClean="0">
                <a:solidFill>
                  <a:prstClr val="black">
                    <a:lumMod val="65000"/>
                    <a:lumOff val="35000"/>
                  </a:prstClr>
                </a:solidFill>
                <a:latin typeface="+mn-lt"/>
                <a:ea typeface="+mn-ea"/>
                <a:cs typeface="+mn-cs"/>
              </a:rPr>
              <a:t>Overview of funds until end of current MFF</a:t>
            </a:r>
            <a:endParaRPr lang="en-GB" b="1" kern="1200" dirty="0">
              <a:solidFill>
                <a:prstClr val="black">
                  <a:lumMod val="65000"/>
                  <a:lumOff val="35000"/>
                </a:prstClr>
              </a:solidFill>
              <a:latin typeface="+mn-lt"/>
              <a:ea typeface="+mn-ea"/>
              <a:cs typeface="+mn-cs"/>
            </a:endParaRPr>
          </a:p>
        </p:txBody>
      </p:sp>
      <p:graphicFrame>
        <p:nvGraphicFramePr>
          <p:cNvPr id="3" name="Table 2"/>
          <p:cNvGraphicFramePr>
            <a:graphicFrameLocks noGrp="1"/>
          </p:cNvGraphicFramePr>
          <p:nvPr>
            <p:extLst>
              <p:ext uri="{D42A27DB-BD31-4B8C-83A1-F6EECF244321}">
                <p14:modId xmlns:p14="http://schemas.microsoft.com/office/powerpoint/2010/main" val="2271558142"/>
              </p:ext>
            </p:extLst>
          </p:nvPr>
        </p:nvGraphicFramePr>
        <p:xfrm>
          <a:off x="2771887" y="577368"/>
          <a:ext cx="6096000" cy="4282440"/>
        </p:xfrm>
        <a:graphic>
          <a:graphicData uri="http://schemas.openxmlformats.org/drawingml/2006/table">
            <a:tbl>
              <a:tblPr firstRow="1" bandRow="1">
                <a:tableStyleId>{F4FACF90-ECDA-45CA-866D-A3D61C85727F}</a:tableStyleId>
              </a:tblPr>
              <a:tblGrid>
                <a:gridCol w="2032000">
                  <a:extLst>
                    <a:ext uri="{9D8B030D-6E8A-4147-A177-3AD203B41FA5}">
                      <a16:colId xmlns:a16="http://schemas.microsoft.com/office/drawing/2014/main" val="1647889962"/>
                    </a:ext>
                  </a:extLst>
                </a:gridCol>
                <a:gridCol w="2032000">
                  <a:extLst>
                    <a:ext uri="{9D8B030D-6E8A-4147-A177-3AD203B41FA5}">
                      <a16:colId xmlns:a16="http://schemas.microsoft.com/office/drawing/2014/main" val="643624147"/>
                    </a:ext>
                  </a:extLst>
                </a:gridCol>
                <a:gridCol w="2032000">
                  <a:extLst>
                    <a:ext uri="{9D8B030D-6E8A-4147-A177-3AD203B41FA5}">
                      <a16:colId xmlns:a16="http://schemas.microsoft.com/office/drawing/2014/main" val="2102278012"/>
                    </a:ext>
                  </a:extLst>
                </a:gridCol>
              </a:tblGrid>
              <a:tr h="370840">
                <a:tc>
                  <a:txBody>
                    <a:bodyPr/>
                    <a:lstStyle/>
                    <a:p>
                      <a:r>
                        <a:rPr lang="fr-BE" b="1" dirty="0" err="1" smtClean="0">
                          <a:solidFill>
                            <a:schemeClr val="bg2"/>
                          </a:solidFill>
                        </a:rPr>
                        <a:t>Funding</a:t>
                      </a:r>
                      <a:r>
                        <a:rPr lang="fr-BE" b="1" dirty="0" smtClean="0">
                          <a:solidFill>
                            <a:schemeClr val="bg2"/>
                          </a:solidFill>
                        </a:rPr>
                        <a:t> sources</a:t>
                      </a:r>
                      <a:endParaRPr lang="fr-BE" b="1" dirty="0">
                        <a:solidFill>
                          <a:schemeClr val="bg2"/>
                        </a:solidFill>
                      </a:endParaRPr>
                    </a:p>
                  </a:txBody>
                  <a:tcPr>
                    <a:solidFill>
                      <a:schemeClr val="accent1"/>
                    </a:solidFill>
                  </a:tcPr>
                </a:tc>
                <a:tc>
                  <a:txBody>
                    <a:bodyPr/>
                    <a:lstStyle/>
                    <a:p>
                      <a:r>
                        <a:rPr lang="fr-BE" b="1" dirty="0" err="1" smtClean="0">
                          <a:solidFill>
                            <a:schemeClr val="bg2"/>
                          </a:solidFill>
                        </a:rPr>
                        <a:t>Remaining</a:t>
                      </a:r>
                      <a:r>
                        <a:rPr lang="fr-BE" b="1" dirty="0" smtClean="0">
                          <a:solidFill>
                            <a:schemeClr val="bg2"/>
                          </a:solidFill>
                        </a:rPr>
                        <a:t> </a:t>
                      </a:r>
                      <a:r>
                        <a:rPr lang="fr-BE" b="1" dirty="0" err="1" smtClean="0">
                          <a:solidFill>
                            <a:schemeClr val="bg2"/>
                          </a:solidFill>
                        </a:rPr>
                        <a:t>funds</a:t>
                      </a:r>
                      <a:r>
                        <a:rPr lang="fr-BE" b="1" dirty="0" smtClean="0">
                          <a:solidFill>
                            <a:schemeClr val="bg2"/>
                          </a:solidFill>
                        </a:rPr>
                        <a:t> </a:t>
                      </a:r>
                      <a:r>
                        <a:rPr lang="fr-BE" b="1" dirty="0" err="1" smtClean="0">
                          <a:solidFill>
                            <a:schemeClr val="bg2"/>
                          </a:solidFill>
                        </a:rPr>
                        <a:t>from</a:t>
                      </a:r>
                      <a:r>
                        <a:rPr lang="fr-BE" b="1" dirty="0" smtClean="0">
                          <a:solidFill>
                            <a:schemeClr val="bg2"/>
                          </a:solidFill>
                        </a:rPr>
                        <a:t> </a:t>
                      </a:r>
                      <a:r>
                        <a:rPr lang="fr-BE" b="1" dirty="0" err="1" smtClean="0">
                          <a:solidFill>
                            <a:schemeClr val="bg2"/>
                          </a:solidFill>
                        </a:rPr>
                        <a:t>committments</a:t>
                      </a:r>
                      <a:r>
                        <a:rPr lang="fr-BE" b="1" baseline="0" dirty="0" smtClean="0">
                          <a:solidFill>
                            <a:schemeClr val="bg2"/>
                          </a:solidFill>
                        </a:rPr>
                        <a:t> to AIP </a:t>
                      </a:r>
                      <a:r>
                        <a:rPr lang="fr-BE" b="1" baseline="0" dirty="0" err="1" smtClean="0">
                          <a:solidFill>
                            <a:schemeClr val="bg2"/>
                          </a:solidFill>
                        </a:rPr>
                        <a:t>so</a:t>
                      </a:r>
                      <a:r>
                        <a:rPr lang="fr-BE" b="1" baseline="0" dirty="0" smtClean="0">
                          <a:solidFill>
                            <a:schemeClr val="bg2"/>
                          </a:solidFill>
                        </a:rPr>
                        <a:t> far</a:t>
                      </a:r>
                      <a:endParaRPr lang="fr-BE" b="1" dirty="0" smtClean="0">
                        <a:solidFill>
                          <a:schemeClr val="bg2"/>
                        </a:solidFil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BE" b="1" dirty="0" smtClean="0">
                          <a:solidFill>
                            <a:schemeClr val="bg2"/>
                          </a:solidFill>
                        </a:rPr>
                        <a:t>(in EUR million)</a:t>
                      </a:r>
                    </a:p>
                  </a:txBody>
                  <a:tcPr>
                    <a:solidFill>
                      <a:schemeClr val="accent1"/>
                    </a:solidFill>
                  </a:tcPr>
                </a:tc>
                <a:tc>
                  <a:txBody>
                    <a:bodyPr/>
                    <a:lstStyle/>
                    <a:p>
                      <a:r>
                        <a:rPr lang="fr-BE" b="1" dirty="0" err="1" smtClean="0">
                          <a:solidFill>
                            <a:schemeClr val="bg2"/>
                          </a:solidFill>
                        </a:rPr>
                        <a:t>Expected</a:t>
                      </a:r>
                      <a:r>
                        <a:rPr lang="fr-BE" b="1" baseline="0" dirty="0" smtClean="0">
                          <a:solidFill>
                            <a:schemeClr val="bg2"/>
                          </a:solidFill>
                        </a:rPr>
                        <a:t> </a:t>
                      </a:r>
                      <a:r>
                        <a:rPr lang="fr-BE" b="1" baseline="0" dirty="0" err="1" smtClean="0">
                          <a:solidFill>
                            <a:schemeClr val="bg2"/>
                          </a:solidFill>
                        </a:rPr>
                        <a:t>f</a:t>
                      </a:r>
                      <a:r>
                        <a:rPr lang="fr-BE" b="1" dirty="0" err="1" smtClean="0">
                          <a:solidFill>
                            <a:schemeClr val="bg2"/>
                          </a:solidFill>
                        </a:rPr>
                        <a:t>unds</a:t>
                      </a:r>
                      <a:r>
                        <a:rPr lang="fr-BE" b="1" dirty="0" smtClean="0">
                          <a:solidFill>
                            <a:schemeClr val="bg2"/>
                          </a:solidFill>
                        </a:rPr>
                        <a:t> to </a:t>
                      </a:r>
                      <a:r>
                        <a:rPr lang="fr-BE" b="1" dirty="0" err="1" smtClean="0">
                          <a:solidFill>
                            <a:schemeClr val="bg2"/>
                          </a:solidFill>
                        </a:rPr>
                        <a:t>be</a:t>
                      </a:r>
                      <a:r>
                        <a:rPr lang="fr-BE" b="1" dirty="0" smtClean="0">
                          <a:solidFill>
                            <a:schemeClr val="bg2"/>
                          </a:solidFill>
                        </a:rPr>
                        <a:t> </a:t>
                      </a:r>
                      <a:r>
                        <a:rPr lang="fr-BE" b="1" dirty="0" err="1" smtClean="0">
                          <a:solidFill>
                            <a:schemeClr val="bg2"/>
                          </a:solidFill>
                        </a:rPr>
                        <a:t>committed</a:t>
                      </a:r>
                      <a:r>
                        <a:rPr lang="fr-BE" b="1" dirty="0" smtClean="0">
                          <a:solidFill>
                            <a:schemeClr val="bg2"/>
                          </a:solidFill>
                        </a:rPr>
                        <a:t> to AIP </a:t>
                      </a:r>
                      <a:r>
                        <a:rPr lang="fr-BE" b="1" dirty="0" err="1" smtClean="0">
                          <a:solidFill>
                            <a:schemeClr val="bg2"/>
                          </a:solidFill>
                        </a:rPr>
                        <a:t>til</a:t>
                      </a:r>
                      <a:r>
                        <a:rPr lang="fr-BE" b="1" baseline="0" dirty="0" smtClean="0">
                          <a:solidFill>
                            <a:schemeClr val="bg2"/>
                          </a:solidFill>
                        </a:rPr>
                        <a:t> </a:t>
                      </a:r>
                      <a:r>
                        <a:rPr lang="fr-BE" b="1" dirty="0" smtClean="0">
                          <a:solidFill>
                            <a:schemeClr val="bg2"/>
                          </a:solidFill>
                        </a:rPr>
                        <a:t>end of </a:t>
                      </a:r>
                      <a:r>
                        <a:rPr lang="fr-BE" b="1" dirty="0" err="1" smtClean="0">
                          <a:solidFill>
                            <a:schemeClr val="bg2"/>
                          </a:solidFill>
                        </a:rPr>
                        <a:t>current</a:t>
                      </a:r>
                      <a:r>
                        <a:rPr lang="fr-BE" b="1" baseline="0" dirty="0" smtClean="0">
                          <a:solidFill>
                            <a:schemeClr val="bg2"/>
                          </a:solidFill>
                        </a:rPr>
                        <a:t> MFF</a:t>
                      </a:r>
                      <a:endParaRPr lang="fr-BE" b="1" dirty="0" smtClean="0">
                        <a:solidFill>
                          <a:schemeClr val="bg2"/>
                        </a:solidFill>
                      </a:endParaRPr>
                    </a:p>
                    <a:p>
                      <a:r>
                        <a:rPr lang="fr-BE" b="1" dirty="0" smtClean="0">
                          <a:solidFill>
                            <a:schemeClr val="bg2"/>
                          </a:solidFill>
                        </a:rPr>
                        <a:t>(in EUR million)</a:t>
                      </a:r>
                      <a:endParaRPr lang="fr-BE" b="1" dirty="0">
                        <a:solidFill>
                          <a:schemeClr val="bg2"/>
                        </a:solidFill>
                      </a:endParaRPr>
                    </a:p>
                  </a:txBody>
                  <a:tcPr>
                    <a:solidFill>
                      <a:schemeClr val="accent1"/>
                    </a:solidFill>
                  </a:tcPr>
                </a:tc>
                <a:extLst>
                  <a:ext uri="{0D108BD9-81ED-4DB2-BD59-A6C34878D82A}">
                    <a16:rowId xmlns:a16="http://schemas.microsoft.com/office/drawing/2014/main" val="867844421"/>
                  </a:ext>
                </a:extLst>
              </a:tr>
              <a:tr h="370840">
                <a:tc>
                  <a:txBody>
                    <a:bodyPr/>
                    <a:lstStyle/>
                    <a:p>
                      <a:r>
                        <a:rPr lang="fr-BE" dirty="0" smtClean="0"/>
                        <a:t>RIP CA</a:t>
                      </a:r>
                      <a:endParaRPr lang="fr-BE" dirty="0"/>
                    </a:p>
                  </a:txBody>
                  <a:tcPr/>
                </a:tc>
                <a:tc>
                  <a:txBody>
                    <a:bodyPr/>
                    <a:lstStyle/>
                    <a:p>
                      <a:r>
                        <a:rPr lang="fr-BE" dirty="0" smtClean="0"/>
                        <a:t>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3806841254"/>
                  </a:ext>
                </a:extLst>
              </a:tr>
              <a:tr h="370840">
                <a:tc>
                  <a:txBody>
                    <a:bodyPr/>
                    <a:lstStyle/>
                    <a:p>
                      <a:r>
                        <a:rPr lang="fr-BE" dirty="0" smtClean="0"/>
                        <a:t>RIP EASAIO</a:t>
                      </a:r>
                      <a:endParaRPr lang="fr-BE" dirty="0"/>
                    </a:p>
                  </a:txBody>
                  <a:tcPr/>
                </a:tc>
                <a:tc>
                  <a:txBody>
                    <a:bodyPr/>
                    <a:lstStyle/>
                    <a:p>
                      <a:r>
                        <a:rPr lang="fr-BE" dirty="0" smtClean="0"/>
                        <a:t>50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1844741749"/>
                  </a:ext>
                </a:extLst>
              </a:tr>
              <a:tr h="370840">
                <a:tc>
                  <a:txBody>
                    <a:bodyPr/>
                    <a:lstStyle/>
                    <a:p>
                      <a:r>
                        <a:rPr lang="fr-BE" dirty="0" smtClean="0"/>
                        <a:t>RIP WA</a:t>
                      </a:r>
                      <a:endParaRPr lang="fr-BE" dirty="0"/>
                    </a:p>
                  </a:txBody>
                  <a:tcPr/>
                </a:tc>
                <a:tc>
                  <a:txBody>
                    <a:bodyPr/>
                    <a:lstStyle/>
                    <a:p>
                      <a:r>
                        <a:rPr lang="fr-BE" dirty="0" smtClean="0"/>
                        <a:t>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3550703063"/>
                  </a:ext>
                </a:extLst>
              </a:tr>
              <a:tr h="370840">
                <a:tc>
                  <a:txBody>
                    <a:bodyPr/>
                    <a:lstStyle/>
                    <a:p>
                      <a:r>
                        <a:rPr lang="fr-BE" dirty="0" smtClean="0"/>
                        <a:t>Pan-</a:t>
                      </a:r>
                      <a:r>
                        <a:rPr lang="fr-BE" dirty="0" err="1" smtClean="0"/>
                        <a:t>African</a:t>
                      </a:r>
                      <a:endParaRPr lang="fr-BE" dirty="0"/>
                    </a:p>
                  </a:txBody>
                  <a:tcPr/>
                </a:tc>
                <a:tc>
                  <a:txBody>
                    <a:bodyPr/>
                    <a:lstStyle/>
                    <a:p>
                      <a:r>
                        <a:rPr lang="fr-BE" dirty="0" smtClean="0"/>
                        <a:t>60,44</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3889657658"/>
                  </a:ext>
                </a:extLst>
              </a:tr>
              <a:tr h="370840">
                <a:tc>
                  <a:txBody>
                    <a:bodyPr/>
                    <a:lstStyle/>
                    <a:p>
                      <a:r>
                        <a:rPr lang="fr-BE" dirty="0" smtClean="0"/>
                        <a:t>NIP Western </a:t>
                      </a:r>
                      <a:r>
                        <a:rPr lang="fr-BE" dirty="0" err="1" smtClean="0"/>
                        <a:t>Africa</a:t>
                      </a:r>
                      <a:endParaRPr lang="fr-BE" dirty="0"/>
                    </a:p>
                  </a:txBody>
                  <a:tcPr/>
                </a:tc>
                <a:tc>
                  <a:txBody>
                    <a:bodyPr/>
                    <a:lstStyle/>
                    <a:p>
                      <a:r>
                        <a:rPr lang="fr-BE" dirty="0" smtClean="0"/>
                        <a:t>95,75</a:t>
                      </a:r>
                      <a:endParaRPr lang="fr-BE" dirty="0"/>
                    </a:p>
                  </a:txBody>
                  <a:tcPr/>
                </a:tc>
                <a:tc>
                  <a:txBody>
                    <a:bodyPr/>
                    <a:lstStyle/>
                    <a:p>
                      <a:r>
                        <a:rPr lang="fr-BE" dirty="0" smtClean="0"/>
                        <a:t>58</a:t>
                      </a:r>
                      <a:endParaRPr lang="fr-BE" dirty="0"/>
                    </a:p>
                  </a:txBody>
                  <a:tcPr/>
                </a:tc>
                <a:extLst>
                  <a:ext uri="{0D108BD9-81ED-4DB2-BD59-A6C34878D82A}">
                    <a16:rowId xmlns:a16="http://schemas.microsoft.com/office/drawing/2014/main" val="3817876245"/>
                  </a:ext>
                </a:extLst>
              </a:tr>
              <a:tr h="370840">
                <a:tc>
                  <a:txBody>
                    <a:bodyPr/>
                    <a:lstStyle/>
                    <a:p>
                      <a:r>
                        <a:rPr lang="fr-BE" dirty="0" smtClean="0"/>
                        <a:t>NIP Central</a:t>
                      </a:r>
                      <a:r>
                        <a:rPr lang="fr-BE" baseline="0" dirty="0" smtClean="0"/>
                        <a:t> </a:t>
                      </a:r>
                      <a:r>
                        <a:rPr lang="fr-BE" baseline="0" dirty="0" err="1" smtClean="0"/>
                        <a:t>Africa</a:t>
                      </a:r>
                      <a:endParaRPr lang="fr-BE" dirty="0"/>
                    </a:p>
                  </a:txBody>
                  <a:tcPr/>
                </a:tc>
                <a:tc>
                  <a:txBody>
                    <a:bodyPr/>
                    <a:lstStyle/>
                    <a:p>
                      <a:r>
                        <a:rPr lang="fr-BE" dirty="0" smtClean="0"/>
                        <a:t>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2164659939"/>
                  </a:ext>
                </a:extLst>
              </a:tr>
              <a:tr h="370840">
                <a:tc>
                  <a:txBody>
                    <a:bodyPr/>
                    <a:lstStyle/>
                    <a:p>
                      <a:r>
                        <a:rPr lang="fr-BE" dirty="0" smtClean="0"/>
                        <a:t>NIP </a:t>
                      </a:r>
                      <a:r>
                        <a:rPr lang="fr-BE" dirty="0" err="1" smtClean="0"/>
                        <a:t>Eastern</a:t>
                      </a:r>
                      <a:r>
                        <a:rPr lang="fr-BE" baseline="0" dirty="0" smtClean="0"/>
                        <a:t> </a:t>
                      </a:r>
                      <a:r>
                        <a:rPr lang="fr-BE" baseline="0" dirty="0" err="1" smtClean="0"/>
                        <a:t>Africa</a:t>
                      </a:r>
                      <a:endParaRPr lang="fr-BE" dirty="0"/>
                    </a:p>
                  </a:txBody>
                  <a:tcPr/>
                </a:tc>
                <a:tc>
                  <a:txBody>
                    <a:bodyPr/>
                    <a:lstStyle/>
                    <a:p>
                      <a:r>
                        <a:rPr lang="fr-BE" dirty="0" smtClean="0"/>
                        <a:t>175</a:t>
                      </a:r>
                      <a:endParaRPr lang="fr-BE" dirty="0"/>
                    </a:p>
                  </a:txBody>
                  <a:tcPr/>
                </a:tc>
                <a:tc>
                  <a:txBody>
                    <a:bodyPr/>
                    <a:lstStyle/>
                    <a:p>
                      <a:r>
                        <a:rPr lang="fr-BE" dirty="0" smtClean="0"/>
                        <a:t>101</a:t>
                      </a:r>
                      <a:endParaRPr lang="fr-BE" dirty="0"/>
                    </a:p>
                  </a:txBody>
                  <a:tcPr/>
                </a:tc>
                <a:extLst>
                  <a:ext uri="{0D108BD9-81ED-4DB2-BD59-A6C34878D82A}">
                    <a16:rowId xmlns:a16="http://schemas.microsoft.com/office/drawing/2014/main" val="4036905964"/>
                  </a:ext>
                </a:extLst>
              </a:tr>
              <a:tr h="370840">
                <a:tc>
                  <a:txBody>
                    <a:bodyPr/>
                    <a:lstStyle/>
                    <a:p>
                      <a:r>
                        <a:rPr lang="fr-BE" dirty="0" smtClean="0"/>
                        <a:t>NIP </a:t>
                      </a:r>
                      <a:r>
                        <a:rPr lang="fr-BE" dirty="0" err="1" smtClean="0"/>
                        <a:t>Southern</a:t>
                      </a:r>
                      <a:r>
                        <a:rPr lang="fr-BE" dirty="0" smtClean="0"/>
                        <a:t> </a:t>
                      </a:r>
                      <a:r>
                        <a:rPr lang="fr-BE" dirty="0" err="1" smtClean="0"/>
                        <a:t>Africa</a:t>
                      </a:r>
                      <a:endParaRPr lang="fr-BE" dirty="0"/>
                    </a:p>
                  </a:txBody>
                  <a:tcPr/>
                </a:tc>
                <a:tc>
                  <a:txBody>
                    <a:bodyPr/>
                    <a:lstStyle/>
                    <a:p>
                      <a:r>
                        <a:rPr lang="fr-BE" dirty="0" smtClean="0"/>
                        <a:t>82</a:t>
                      </a:r>
                      <a:endParaRPr lang="fr-BE" dirty="0"/>
                    </a:p>
                  </a:txBody>
                  <a:tcPr/>
                </a:tc>
                <a:tc>
                  <a:txBody>
                    <a:bodyPr/>
                    <a:lstStyle/>
                    <a:p>
                      <a:r>
                        <a:rPr lang="fr-BE" dirty="0" smtClean="0"/>
                        <a:t>12</a:t>
                      </a:r>
                      <a:endParaRPr lang="fr-BE" dirty="0"/>
                    </a:p>
                  </a:txBody>
                  <a:tcPr/>
                </a:tc>
                <a:extLst>
                  <a:ext uri="{0D108BD9-81ED-4DB2-BD59-A6C34878D82A}">
                    <a16:rowId xmlns:a16="http://schemas.microsoft.com/office/drawing/2014/main" val="2633814266"/>
                  </a:ext>
                </a:extLst>
              </a:tr>
              <a:tr h="370840">
                <a:tc>
                  <a:txBody>
                    <a:bodyPr/>
                    <a:lstStyle/>
                    <a:p>
                      <a:r>
                        <a:rPr lang="fr-BE" i="1" dirty="0" smtClean="0"/>
                        <a:t>TOTAL</a:t>
                      </a:r>
                      <a:endParaRPr lang="fr-BE" i="1" dirty="0"/>
                    </a:p>
                  </a:txBody>
                  <a:tcPr/>
                </a:tc>
                <a:tc>
                  <a:txBody>
                    <a:bodyPr/>
                    <a:lstStyle/>
                    <a:p>
                      <a:r>
                        <a:rPr lang="fr-BE" i="1" dirty="0" smtClean="0"/>
                        <a:t>473,02</a:t>
                      </a:r>
                      <a:endParaRPr lang="fr-BE" i="1" dirty="0"/>
                    </a:p>
                  </a:txBody>
                  <a:tcPr/>
                </a:tc>
                <a:tc>
                  <a:txBody>
                    <a:bodyPr/>
                    <a:lstStyle/>
                    <a:p>
                      <a:r>
                        <a:rPr lang="fr-BE" i="1" dirty="0" smtClean="0"/>
                        <a:t>171,8</a:t>
                      </a:r>
                      <a:endParaRPr lang="fr-BE" i="1" dirty="0"/>
                    </a:p>
                  </a:txBody>
                  <a:tcPr/>
                </a:tc>
                <a:extLst>
                  <a:ext uri="{0D108BD9-81ED-4DB2-BD59-A6C34878D82A}">
                    <a16:rowId xmlns:a16="http://schemas.microsoft.com/office/drawing/2014/main" val="1361201473"/>
                  </a:ext>
                </a:extLst>
              </a:tr>
            </a:tbl>
          </a:graphicData>
        </a:graphic>
      </p:graphicFrame>
    </p:spTree>
    <p:extLst>
      <p:ext uri="{BB962C8B-B14F-4D97-AF65-F5344CB8AC3E}">
        <p14:creationId xmlns:p14="http://schemas.microsoft.com/office/powerpoint/2010/main" val="2594765531"/>
      </p:ext>
    </p:extLst>
  </p:cSld>
  <p:clrMapOvr>
    <a:masterClrMapping/>
  </p:clrMapOvr>
  <mc:AlternateContent xmlns:mc="http://schemas.openxmlformats.org/markup-compatibility/2006" xmlns:p14="http://schemas.microsoft.com/office/powerpoint/2010/main">
    <mc:Choice Requires="p14">
      <p:transition spd="med" p14:dur="700" advTm="2290">
        <p:fade/>
      </p:transition>
    </mc:Choice>
    <mc:Fallback xmlns="">
      <p:transition spd="med" advTm="229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Guarantee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12</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graphicFrame>
        <p:nvGraphicFramePr>
          <p:cNvPr id="16" name="Chart 15"/>
          <p:cNvGraphicFramePr>
            <a:graphicFrameLocks/>
          </p:cNvGraphicFramePr>
          <p:nvPr>
            <p:extLst/>
          </p:nvPr>
        </p:nvGraphicFramePr>
        <p:xfrm>
          <a:off x="2667600" y="765309"/>
          <a:ext cx="6476400" cy="3891600"/>
        </p:xfrm>
        <a:graphic>
          <a:graphicData uri="http://schemas.openxmlformats.org/drawingml/2006/chart">
            <c:chart xmlns:c="http://schemas.openxmlformats.org/drawingml/2006/chart" xmlns:r="http://schemas.openxmlformats.org/officeDocument/2006/relationships" r:id="rId4"/>
          </a:graphicData>
        </a:graphic>
      </p:graphicFrame>
      <p:sp>
        <p:nvSpPr>
          <p:cNvPr id="6" name="Sustainable Energy and Sustainable Connectivity…"/>
          <p:cNvSpPr txBox="1"/>
          <p:nvPr/>
        </p:nvSpPr>
        <p:spPr>
          <a:xfrm>
            <a:off x="3941604" y="342268"/>
            <a:ext cx="3453187" cy="1455853"/>
          </a:xfrm>
          <a:prstGeom prst="rect">
            <a:avLst/>
          </a:prstGeom>
          <a:ln w="12700">
            <a:miter lim="400000"/>
          </a:ln>
          <a:extLst>
            <a:ext uri="{C572A759-6A51-4108-AA02-DFA0A04FC94B}">
              <ma14:wrappingTextBoxFlag xmlns="" xmlns:ma14="http://schemas.microsoft.com/office/mac/drawingml/2011/main" val="1"/>
            </a:ext>
          </a:extLst>
        </p:spPr>
        <p:txBody>
          <a:bodyPr wrap="square" lIns="30451" tIns="30451" rIns="30451" bIns="30451">
            <a:spAutoFit/>
          </a:bodyPr>
          <a:lstStyle/>
          <a:p>
            <a:pPr marL="142469" indent="-142469" defTabSz="609059" hangingPunct="0">
              <a:buClrTx/>
              <a:buSzPct val="100000"/>
              <a:buFontTx/>
              <a:buAutoNum type="arabicPeriod"/>
              <a:defRPr sz="1600" b="1">
                <a:solidFill>
                  <a:srgbClr val="0F5494"/>
                </a:solidFill>
                <a:latin typeface="Arial"/>
                <a:ea typeface="Arial"/>
                <a:cs typeface="Arial"/>
                <a:sym typeface="Arial"/>
              </a:defRPr>
            </a:pPr>
            <a:r>
              <a:rPr sz="1066" b="1" dirty="0"/>
              <a:t>Sustainable Energy and Sustainable Connectivity</a:t>
            </a:r>
          </a:p>
          <a:p>
            <a:pPr marL="53426" indent="-53426" defTabSz="609059" hangingPunct="0">
              <a:buClrTx/>
              <a:buSzPct val="100000"/>
              <a:buFontTx/>
              <a:buAutoNum type="arabicPeriod"/>
              <a:defRPr sz="600" b="1">
                <a:solidFill>
                  <a:srgbClr val="0F5494"/>
                </a:solidFill>
                <a:latin typeface="Arial"/>
                <a:ea typeface="Arial"/>
                <a:cs typeface="Arial"/>
                <a:sym typeface="Arial"/>
              </a:defRPr>
            </a:pPr>
            <a:endParaRPr sz="400" b="1" dirty="0"/>
          </a:p>
          <a:p>
            <a:pPr marL="142469" indent="-142469" defTabSz="609059" hangingPunct="0">
              <a:buClrTx/>
              <a:buSzPct val="100000"/>
              <a:buFontTx/>
              <a:buAutoNum type="arabicPeriod" startAt="2"/>
              <a:defRPr sz="1600" b="1">
                <a:solidFill>
                  <a:srgbClr val="0F5494"/>
                </a:solidFill>
                <a:latin typeface="Arial"/>
                <a:ea typeface="Arial"/>
                <a:cs typeface="Arial"/>
                <a:sym typeface="Arial"/>
              </a:defRPr>
            </a:pPr>
            <a:r>
              <a:rPr sz="1066" b="1" dirty="0"/>
              <a:t>Micro, Small and Medium Enterprises (MSMEs) Financing</a:t>
            </a:r>
          </a:p>
          <a:p>
            <a:pPr marL="53426" indent="-53426" defTabSz="609059" hangingPunct="0">
              <a:buClrTx/>
              <a:buSzPct val="100000"/>
              <a:buFontTx/>
              <a:buAutoNum type="arabicPeriod" startAt="2"/>
              <a:defRPr sz="600" b="1">
                <a:solidFill>
                  <a:srgbClr val="0F5494"/>
                </a:solidFill>
                <a:latin typeface="Arial"/>
                <a:ea typeface="Arial"/>
                <a:cs typeface="Arial"/>
                <a:sym typeface="Arial"/>
              </a:defRPr>
            </a:pPr>
            <a:endParaRPr sz="400" b="1" dirty="0"/>
          </a:p>
          <a:p>
            <a:pPr marL="142469" indent="-142469" defTabSz="609059" hangingPunct="0">
              <a:buClrTx/>
              <a:buSzPct val="100000"/>
              <a:buFontTx/>
              <a:buAutoNum type="arabicPeriod" startAt="3"/>
              <a:defRPr sz="1600" b="1">
                <a:solidFill>
                  <a:srgbClr val="0F5494"/>
                </a:solidFill>
                <a:latin typeface="Arial"/>
                <a:ea typeface="Arial"/>
                <a:cs typeface="Arial"/>
                <a:sym typeface="Arial"/>
              </a:defRPr>
            </a:pPr>
            <a:r>
              <a:rPr sz="1066" b="1" dirty="0"/>
              <a:t>Sustainable Agriculture, Rural Entrepreneurs and </a:t>
            </a:r>
            <a:r>
              <a:rPr sz="1066" b="1" dirty="0" err="1"/>
              <a:t>Agr</a:t>
            </a:r>
            <a:r>
              <a:rPr lang="en-GB" sz="1066" b="1" dirty="0" err="1"/>
              <a:t>ibusiness</a:t>
            </a:r>
            <a:endParaRPr sz="1066" b="1" dirty="0"/>
          </a:p>
          <a:p>
            <a:pPr marL="53426" indent="-53426" defTabSz="609059" hangingPunct="0">
              <a:buClrTx/>
              <a:buSzPct val="100000"/>
              <a:buFontTx/>
              <a:buAutoNum type="arabicPeriod" startAt="3"/>
              <a:defRPr sz="600" b="1">
                <a:solidFill>
                  <a:srgbClr val="0F5494"/>
                </a:solidFill>
                <a:latin typeface="Arial"/>
                <a:ea typeface="Arial"/>
                <a:cs typeface="Arial"/>
                <a:sym typeface="Arial"/>
              </a:defRPr>
            </a:pPr>
            <a:endParaRPr sz="400" b="1" dirty="0"/>
          </a:p>
          <a:p>
            <a:pPr marL="142469" indent="-142469" defTabSz="609059" hangingPunct="0">
              <a:buClrTx/>
              <a:buSzPct val="100000"/>
              <a:buFontTx/>
              <a:buAutoNum type="arabicPeriod" startAt="4"/>
              <a:defRPr sz="1600" b="1">
                <a:solidFill>
                  <a:srgbClr val="0F5494"/>
                </a:solidFill>
                <a:latin typeface="Arial"/>
                <a:ea typeface="Arial"/>
                <a:cs typeface="Arial"/>
                <a:sym typeface="Arial"/>
              </a:defRPr>
            </a:pPr>
            <a:r>
              <a:rPr sz="1066" b="1" dirty="0"/>
              <a:t>Sustainable Cities</a:t>
            </a:r>
          </a:p>
          <a:p>
            <a:pPr marL="53426" indent="-53426" defTabSz="609059" hangingPunct="0">
              <a:buClrTx/>
              <a:buSzPct val="100000"/>
              <a:buFontTx/>
              <a:buAutoNum type="arabicPeriod" startAt="4"/>
              <a:defRPr sz="600" b="1">
                <a:solidFill>
                  <a:srgbClr val="0F5494"/>
                </a:solidFill>
                <a:latin typeface="Arial"/>
                <a:ea typeface="Arial"/>
                <a:cs typeface="Arial"/>
                <a:sym typeface="Arial"/>
              </a:defRPr>
            </a:pPr>
            <a:endParaRPr sz="400" b="1" dirty="0"/>
          </a:p>
          <a:p>
            <a:pPr marL="142469" indent="-142469" defTabSz="609059" hangingPunct="0">
              <a:buClrTx/>
              <a:buSzPct val="100000"/>
              <a:buFontTx/>
              <a:buAutoNum type="arabicPeriod" startAt="5"/>
              <a:defRPr sz="1600" b="1">
                <a:solidFill>
                  <a:srgbClr val="0F5494"/>
                </a:solidFill>
                <a:latin typeface="Arial"/>
                <a:ea typeface="Arial"/>
                <a:cs typeface="Arial"/>
                <a:sym typeface="Arial"/>
              </a:defRPr>
            </a:pPr>
            <a:r>
              <a:rPr sz="1066" b="1" dirty="0" err="1"/>
              <a:t>Digitalisation</a:t>
            </a:r>
            <a:r>
              <a:rPr sz="1066" b="1" dirty="0"/>
              <a:t> for Sustainable Development                                                       </a:t>
            </a:r>
            <a:r>
              <a:rPr sz="1066" dirty="0">
                <a:solidFill>
                  <a:srgbClr val="0F5494"/>
                </a:solidFill>
              </a:rPr>
              <a:t>  </a:t>
            </a:r>
          </a:p>
        </p:txBody>
      </p:sp>
      <p:sp>
        <p:nvSpPr>
          <p:cNvPr id="7" name="Rectangle 6"/>
          <p:cNvSpPr/>
          <p:nvPr/>
        </p:nvSpPr>
        <p:spPr>
          <a:xfrm>
            <a:off x="3906171" y="1853461"/>
            <a:ext cx="4127238" cy="420371"/>
          </a:xfrm>
          <a:prstGeom prst="rect">
            <a:avLst/>
          </a:prstGeom>
          <a:solidFill>
            <a:srgbClr val="92D050"/>
          </a:solidFill>
        </p:spPr>
        <p:txBody>
          <a:bodyPr wrap="square">
            <a:spAutoFit/>
          </a:bodyPr>
          <a:lstStyle/>
          <a:p>
            <a:pPr marL="238971" lvl="1" algn="just" defTabSz="609059" hangingPunct="0">
              <a:spcBef>
                <a:spcPct val="0"/>
              </a:spcBef>
              <a:buClrTx/>
              <a:defRPr/>
            </a:pPr>
            <a:r>
              <a:rPr lang="en-GB" sz="1066" b="1" dirty="0">
                <a:solidFill>
                  <a:srgbClr val="0F5494"/>
                </a:solidFill>
                <a:latin typeface="Arial" panose="020B0604020202020204" pitchFamily="34" charset="0"/>
                <a:ea typeface="ＭＳ Ｐゴシック" pitchFamily="34" charset="-128"/>
                <a:cs typeface="Arial" panose="020B0604020202020204" pitchFamily="34" charset="0"/>
                <a:sym typeface="Helvetica"/>
              </a:rPr>
              <a:t>Cross-cutting objective: </a:t>
            </a:r>
            <a:r>
              <a:rPr lang="en-GB" sz="1066" dirty="0">
                <a:solidFill>
                  <a:srgbClr val="0F5494"/>
                </a:solidFill>
                <a:latin typeface="Arial" panose="020B0604020202020204" pitchFamily="34" charset="0"/>
                <a:ea typeface="ＭＳ Ｐゴシック" pitchFamily="34" charset="-128"/>
                <a:cs typeface="Arial" panose="020B0604020202020204" pitchFamily="34" charset="0"/>
                <a:sym typeface="Helvetica"/>
              </a:rPr>
              <a:t>local currency financing, focus on fragile states, not-distorting market competition</a:t>
            </a:r>
          </a:p>
        </p:txBody>
      </p:sp>
      <p:pic>
        <p:nvPicPr>
          <p:cNvPr id="8" name="Content Placeholder 2"/>
          <p:cNvPicPr>
            <a:picLocks noChangeAspect="1"/>
          </p:cNvPicPr>
          <p:nvPr/>
        </p:nvPicPr>
        <p:blipFill>
          <a:blip r:embed="rId5"/>
          <a:stretch>
            <a:fillRect/>
          </a:stretch>
        </p:blipFill>
        <p:spPr>
          <a:xfrm>
            <a:off x="2761847" y="2450320"/>
            <a:ext cx="5078166" cy="2693082"/>
          </a:xfrm>
          <a:prstGeom prst="rect">
            <a:avLst/>
          </a:prstGeom>
          <a:noFill/>
          <a:ln>
            <a:noFill/>
          </a:ln>
        </p:spPr>
      </p:pic>
      <p:pic>
        <p:nvPicPr>
          <p:cNvPr id="10" name="pvcrops.jpg" descr="pvcrops.jpg"/>
          <p:cNvPicPr>
            <a:picLocks noChangeAspect="1"/>
          </p:cNvPicPr>
          <p:nvPr/>
        </p:nvPicPr>
        <p:blipFill>
          <a:blip r:embed="rId6" cstate="print"/>
          <a:srcRect l="4888" t="2289" r="38044" b="2289"/>
          <a:stretch>
            <a:fillRect/>
          </a:stretch>
        </p:blipFill>
        <p:spPr>
          <a:xfrm>
            <a:off x="2761848" y="1258207"/>
            <a:ext cx="1084578" cy="1020083"/>
          </a:xfrm>
          <a:prstGeom prst="rect">
            <a:avLst/>
          </a:prstGeom>
          <a:ln w="12700">
            <a:miter lim="400000"/>
          </a:ln>
        </p:spPr>
      </p:pic>
      <p:pic>
        <p:nvPicPr>
          <p:cNvPr id="11" name="eu_day_4-24.jpg" descr="eu_day_4-24.jpg"/>
          <p:cNvPicPr>
            <a:picLocks noChangeAspect="1"/>
          </p:cNvPicPr>
          <p:nvPr/>
        </p:nvPicPr>
        <p:blipFill>
          <a:blip r:embed="rId7" cstate="print"/>
          <a:srcRect l="23982" t="3594" r="9331" b="3594"/>
          <a:stretch>
            <a:fillRect/>
          </a:stretch>
        </p:blipFill>
        <p:spPr>
          <a:xfrm>
            <a:off x="2761847" y="175686"/>
            <a:ext cx="1084579" cy="1006426"/>
          </a:xfrm>
          <a:prstGeom prst="rect">
            <a:avLst/>
          </a:prstGeom>
          <a:ln w="12700">
            <a:miter lim="400000"/>
          </a:ln>
        </p:spPr>
      </p:pic>
      <p:graphicFrame>
        <p:nvGraphicFramePr>
          <p:cNvPr id="12" name="Content Placeholder 4"/>
          <p:cNvGraphicFramePr>
            <a:graphicFrameLocks/>
          </p:cNvGraphicFramePr>
          <p:nvPr>
            <p:extLst>
              <p:ext uri="{D42A27DB-BD31-4B8C-83A1-F6EECF244321}">
                <p14:modId xmlns:p14="http://schemas.microsoft.com/office/powerpoint/2010/main" val="3826705230"/>
              </p:ext>
            </p:extLst>
          </p:nvPr>
        </p:nvGraphicFramePr>
        <p:xfrm>
          <a:off x="487885" y="2587070"/>
          <a:ext cx="2528284" cy="2556381"/>
        </p:xfrm>
        <a:graphic>
          <a:graphicData uri="http://schemas.openxmlformats.org/drawingml/2006/chart">
            <c:chart xmlns:c="http://schemas.openxmlformats.org/drawingml/2006/chart" xmlns:r="http://schemas.openxmlformats.org/officeDocument/2006/relationships" r:id="rId8"/>
          </a:graphicData>
        </a:graphic>
      </p:graphicFrame>
      <p:pic>
        <p:nvPicPr>
          <p:cNvPr id="13" name="Picture 12"/>
          <p:cNvPicPr>
            <a:picLocks noChangeAspect="1"/>
          </p:cNvPicPr>
          <p:nvPr/>
        </p:nvPicPr>
        <p:blipFill>
          <a:blip r:embed="rId9"/>
          <a:stretch>
            <a:fillRect/>
          </a:stretch>
        </p:blipFill>
        <p:spPr>
          <a:xfrm>
            <a:off x="6491736" y="3021713"/>
            <a:ext cx="2735669" cy="1808402"/>
          </a:xfrm>
          <a:prstGeom prst="rect">
            <a:avLst/>
          </a:prstGeom>
          <a:ln>
            <a:noFill/>
          </a:ln>
        </p:spPr>
      </p:pic>
    </p:spTree>
    <p:extLst>
      <p:ext uri="{BB962C8B-B14F-4D97-AF65-F5344CB8AC3E}">
        <p14:creationId xmlns:p14="http://schemas.microsoft.com/office/powerpoint/2010/main" val="1286496695"/>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Guarantee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xfrm>
            <a:off x="8410563" y="4563430"/>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13</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pic>
        <p:nvPicPr>
          <p:cNvPr id="6" name="Picture 5"/>
          <p:cNvPicPr>
            <a:picLocks noChangeAspect="1"/>
          </p:cNvPicPr>
          <p:nvPr/>
        </p:nvPicPr>
        <p:blipFill>
          <a:blip r:embed="rId4"/>
          <a:stretch>
            <a:fillRect/>
          </a:stretch>
        </p:blipFill>
        <p:spPr>
          <a:xfrm>
            <a:off x="3016674" y="1332641"/>
            <a:ext cx="1810439" cy="605913"/>
          </a:xfrm>
          <a:prstGeom prst="rect">
            <a:avLst/>
          </a:prstGeom>
        </p:spPr>
      </p:pic>
      <p:pic>
        <p:nvPicPr>
          <p:cNvPr id="7" name="Picture 6"/>
          <p:cNvPicPr>
            <a:picLocks noChangeAspect="1"/>
          </p:cNvPicPr>
          <p:nvPr/>
        </p:nvPicPr>
        <p:blipFill>
          <a:blip r:embed="rId5"/>
          <a:stretch>
            <a:fillRect/>
          </a:stretch>
        </p:blipFill>
        <p:spPr>
          <a:xfrm>
            <a:off x="7749928" y="2406068"/>
            <a:ext cx="865913" cy="706052"/>
          </a:xfrm>
          <a:prstGeom prst="rect">
            <a:avLst/>
          </a:prstGeom>
        </p:spPr>
      </p:pic>
      <p:pic>
        <p:nvPicPr>
          <p:cNvPr id="8" name="Picture 7"/>
          <p:cNvPicPr>
            <a:picLocks noChangeAspect="1"/>
          </p:cNvPicPr>
          <p:nvPr/>
        </p:nvPicPr>
        <p:blipFill>
          <a:blip r:embed="rId6"/>
          <a:stretch>
            <a:fillRect/>
          </a:stretch>
        </p:blipFill>
        <p:spPr>
          <a:xfrm>
            <a:off x="7590864" y="1480602"/>
            <a:ext cx="1032124" cy="367667"/>
          </a:xfrm>
          <a:prstGeom prst="rect">
            <a:avLst/>
          </a:prstGeom>
        </p:spPr>
      </p:pic>
      <p:pic>
        <p:nvPicPr>
          <p:cNvPr id="10" name="Picture 9"/>
          <p:cNvPicPr>
            <a:picLocks noChangeAspect="1"/>
          </p:cNvPicPr>
          <p:nvPr/>
        </p:nvPicPr>
        <p:blipFill>
          <a:blip r:embed="rId7"/>
          <a:stretch>
            <a:fillRect/>
          </a:stretch>
        </p:blipFill>
        <p:spPr>
          <a:xfrm>
            <a:off x="3024685" y="3897348"/>
            <a:ext cx="1917948" cy="442604"/>
          </a:xfrm>
          <a:prstGeom prst="rect">
            <a:avLst/>
          </a:prstGeom>
        </p:spPr>
      </p:pic>
      <p:pic>
        <p:nvPicPr>
          <p:cNvPr id="11" name="Picture 10"/>
          <p:cNvPicPr>
            <a:picLocks noChangeAspect="1"/>
          </p:cNvPicPr>
          <p:nvPr/>
        </p:nvPicPr>
        <p:blipFill>
          <a:blip r:embed="rId8"/>
          <a:stretch>
            <a:fillRect/>
          </a:stretch>
        </p:blipFill>
        <p:spPr>
          <a:xfrm>
            <a:off x="6986845" y="3406005"/>
            <a:ext cx="1931081" cy="441083"/>
          </a:xfrm>
          <a:prstGeom prst="rect">
            <a:avLst/>
          </a:prstGeom>
        </p:spPr>
      </p:pic>
      <p:pic>
        <p:nvPicPr>
          <p:cNvPr id="12" name="Picture 11"/>
          <p:cNvPicPr>
            <a:picLocks noChangeAspect="1"/>
          </p:cNvPicPr>
          <p:nvPr/>
        </p:nvPicPr>
        <p:blipFill>
          <a:blip r:embed="rId9"/>
          <a:stretch>
            <a:fillRect/>
          </a:stretch>
        </p:blipFill>
        <p:spPr>
          <a:xfrm>
            <a:off x="5533233" y="1544542"/>
            <a:ext cx="1297447" cy="541577"/>
          </a:xfrm>
          <a:prstGeom prst="rect">
            <a:avLst/>
          </a:prstGeom>
        </p:spPr>
      </p:pic>
      <p:pic>
        <p:nvPicPr>
          <p:cNvPr id="13" name="Picture 12"/>
          <p:cNvPicPr>
            <a:picLocks noChangeAspect="1"/>
          </p:cNvPicPr>
          <p:nvPr/>
        </p:nvPicPr>
        <p:blipFill>
          <a:blip r:embed="rId10"/>
          <a:stretch>
            <a:fillRect/>
          </a:stretch>
        </p:blipFill>
        <p:spPr>
          <a:xfrm>
            <a:off x="5806175" y="2406068"/>
            <a:ext cx="1150141" cy="619307"/>
          </a:xfrm>
          <a:prstGeom prst="rect">
            <a:avLst/>
          </a:prstGeom>
        </p:spPr>
      </p:pic>
      <p:pic>
        <p:nvPicPr>
          <p:cNvPr id="14" name="Picture 13"/>
          <p:cNvPicPr>
            <a:picLocks noChangeAspect="1"/>
          </p:cNvPicPr>
          <p:nvPr/>
        </p:nvPicPr>
        <p:blipFill>
          <a:blip r:embed="rId11"/>
          <a:stretch>
            <a:fillRect/>
          </a:stretch>
        </p:blipFill>
        <p:spPr>
          <a:xfrm>
            <a:off x="5163023" y="3570048"/>
            <a:ext cx="1286303" cy="372842"/>
          </a:xfrm>
          <a:prstGeom prst="rect">
            <a:avLst/>
          </a:prstGeom>
        </p:spPr>
      </p:pic>
      <p:pic>
        <p:nvPicPr>
          <p:cNvPr id="15" name="Picture 14"/>
          <p:cNvPicPr>
            <a:picLocks noChangeAspect="1"/>
          </p:cNvPicPr>
          <p:nvPr/>
        </p:nvPicPr>
        <p:blipFill>
          <a:blip r:embed="rId12"/>
          <a:stretch>
            <a:fillRect/>
          </a:stretch>
        </p:blipFill>
        <p:spPr>
          <a:xfrm>
            <a:off x="6088222" y="4140973"/>
            <a:ext cx="2138351" cy="426711"/>
          </a:xfrm>
          <a:prstGeom prst="rect">
            <a:avLst/>
          </a:prstGeom>
        </p:spPr>
      </p:pic>
      <p:pic>
        <p:nvPicPr>
          <p:cNvPr id="16" name="Picture 15"/>
          <p:cNvPicPr>
            <a:picLocks noChangeAspect="1"/>
          </p:cNvPicPr>
          <p:nvPr/>
        </p:nvPicPr>
        <p:blipFill>
          <a:blip r:embed="rId13"/>
          <a:stretch>
            <a:fillRect/>
          </a:stretch>
        </p:blipFill>
        <p:spPr>
          <a:xfrm>
            <a:off x="3514325" y="2196170"/>
            <a:ext cx="1869951" cy="452568"/>
          </a:xfrm>
          <a:prstGeom prst="rect">
            <a:avLst/>
          </a:prstGeom>
        </p:spPr>
      </p:pic>
      <p:sp>
        <p:nvSpPr>
          <p:cNvPr id="17" name="How we act? The Three Pillar Approach"/>
          <p:cNvSpPr txBox="1"/>
          <p:nvPr/>
        </p:nvSpPr>
        <p:spPr>
          <a:xfrm>
            <a:off x="2680348" y="102293"/>
            <a:ext cx="3272047" cy="346247"/>
          </a:xfrm>
          <a:prstGeom prst="rect">
            <a:avLst/>
          </a:prstGeom>
          <a:ln w="12700">
            <a:miter lim="400000"/>
          </a:ln>
          <a:extLst>
            <a:ext uri="{C572A759-6A51-4108-AA02-DFA0A04FC94B}">
              <ma14:wrappingTextBoxFlag xmlns:ma14="http://schemas.microsoft.com/office/mac/drawingml/2011/main" xmlns="" val="1"/>
            </a:ext>
          </a:extLst>
        </p:spPr>
        <p:txBody>
          <a:bodyPr wrap="square" lIns="34289" tIns="34289" rIns="34289" bIns="34289">
            <a:spAutoFit/>
          </a:bodyPr>
          <a:lstStyle>
            <a:lvl1pPr>
              <a:defRPr sz="2400" b="1">
                <a:solidFill>
                  <a:srgbClr val="24439C"/>
                </a:solidFill>
                <a:latin typeface="Arial"/>
                <a:ea typeface="Arial"/>
                <a:cs typeface="Arial"/>
                <a:sym typeface="Arial"/>
              </a:defRPr>
            </a:lvl1pPr>
          </a:lstStyle>
          <a:p>
            <a:pPr defTabSz="685800" hangingPunct="0">
              <a:buClrTx/>
              <a:defRPr/>
            </a:pPr>
            <a:r>
              <a:rPr sz="1800" dirty="0">
                <a:solidFill>
                  <a:schemeClr val="tx2"/>
                </a:solidFill>
              </a:rPr>
              <a:t>How</a:t>
            </a:r>
            <a:r>
              <a:rPr lang="en-GB" sz="1800" dirty="0">
                <a:solidFill>
                  <a:schemeClr val="tx2"/>
                </a:solidFill>
              </a:rPr>
              <a:t> to benefit from EIP</a:t>
            </a:r>
            <a:r>
              <a:rPr lang="en-US" sz="1800" dirty="0">
                <a:solidFill>
                  <a:schemeClr val="tx2"/>
                </a:solidFill>
              </a:rPr>
              <a:t>?</a:t>
            </a:r>
            <a:endParaRPr sz="1800" dirty="0">
              <a:solidFill>
                <a:schemeClr val="tx2"/>
              </a:solidFill>
            </a:endParaRPr>
          </a:p>
        </p:txBody>
      </p:sp>
      <p:sp>
        <p:nvSpPr>
          <p:cNvPr id="18" name="How we act? The Three Pillar Approach"/>
          <p:cNvSpPr txBox="1"/>
          <p:nvPr/>
        </p:nvSpPr>
        <p:spPr>
          <a:xfrm>
            <a:off x="2680348" y="668714"/>
            <a:ext cx="3768978" cy="300080"/>
          </a:xfrm>
          <a:prstGeom prst="rect">
            <a:avLst/>
          </a:prstGeom>
          <a:ln w="12700">
            <a:miter lim="400000"/>
          </a:ln>
          <a:extLst>
            <a:ext uri="{C572A759-6A51-4108-AA02-DFA0A04FC94B}">
              <ma14:wrappingTextBoxFlag xmlns:ma14="http://schemas.microsoft.com/office/mac/drawingml/2011/main" xmlns="" val="1"/>
            </a:ext>
          </a:extLst>
        </p:spPr>
        <p:txBody>
          <a:bodyPr wrap="none" lIns="34289" tIns="34289" rIns="34289" bIns="34289">
            <a:spAutoFit/>
          </a:bodyPr>
          <a:lstStyle>
            <a:lvl1pPr>
              <a:defRPr sz="2400" b="1">
                <a:solidFill>
                  <a:srgbClr val="24439C"/>
                </a:solidFill>
                <a:latin typeface="Arial"/>
                <a:ea typeface="Arial"/>
                <a:cs typeface="Arial"/>
                <a:sym typeface="Arial"/>
              </a:defRPr>
            </a:lvl1pPr>
          </a:lstStyle>
          <a:p>
            <a:pPr defTabSz="685800" hangingPunct="0">
              <a:buClrTx/>
              <a:defRPr/>
            </a:pPr>
            <a:r>
              <a:rPr lang="en-US" sz="1500" dirty="0">
                <a:ea typeface="ＭＳ Ｐゴシック"/>
              </a:rPr>
              <a:t>In partnership with financial </a:t>
            </a:r>
            <a:r>
              <a:rPr lang="en-US" sz="1500" dirty="0" smtClean="0">
                <a:ea typeface="ＭＳ Ｐゴシック"/>
              </a:rPr>
              <a:t>institutions:</a:t>
            </a:r>
            <a:endParaRPr sz="1500" dirty="0">
              <a:ea typeface="ＭＳ Ｐゴシック"/>
            </a:endParaRPr>
          </a:p>
        </p:txBody>
      </p:sp>
      <p:pic>
        <p:nvPicPr>
          <p:cNvPr id="19" name="Picture 18"/>
          <p:cNvPicPr>
            <a:picLocks noChangeAspect="1"/>
          </p:cNvPicPr>
          <p:nvPr/>
        </p:nvPicPr>
        <p:blipFill>
          <a:blip r:embed="rId14"/>
          <a:stretch>
            <a:fillRect/>
          </a:stretch>
        </p:blipFill>
        <p:spPr>
          <a:xfrm>
            <a:off x="3338757" y="2963202"/>
            <a:ext cx="1080135" cy="557651"/>
          </a:xfrm>
          <a:prstGeom prst="rect">
            <a:avLst/>
          </a:prstGeom>
        </p:spPr>
      </p:pic>
    </p:spTree>
    <p:extLst>
      <p:ext uri="{BB962C8B-B14F-4D97-AF65-F5344CB8AC3E}">
        <p14:creationId xmlns:p14="http://schemas.microsoft.com/office/powerpoint/2010/main" val="3196449686"/>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Guarantee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14</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pic>
        <p:nvPicPr>
          <p:cNvPr id="6" name="Picture 5"/>
          <p:cNvPicPr>
            <a:picLocks noChangeAspect="1"/>
          </p:cNvPicPr>
          <p:nvPr/>
        </p:nvPicPr>
        <p:blipFill rotWithShape="1">
          <a:blip r:embed="rId4"/>
          <a:srcRect t="7067"/>
          <a:stretch/>
        </p:blipFill>
        <p:spPr>
          <a:xfrm>
            <a:off x="2821090" y="59473"/>
            <a:ext cx="4793679" cy="5084027"/>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4965" y="298906"/>
            <a:ext cx="900000" cy="900000"/>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94965" y="2251934"/>
            <a:ext cx="900000" cy="900000"/>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94883" y="1288740"/>
            <a:ext cx="900000" cy="900000"/>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94883" y="4106500"/>
            <a:ext cx="900000" cy="90000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94965" y="3182544"/>
            <a:ext cx="900000" cy="900000"/>
          </a:xfrm>
          <a:prstGeom prst="rect">
            <a:avLst/>
          </a:prstGeom>
        </p:spPr>
      </p:pic>
      <p:sp>
        <p:nvSpPr>
          <p:cNvPr id="19" name="Explosion 2 18"/>
          <p:cNvSpPr/>
          <p:nvPr/>
        </p:nvSpPr>
        <p:spPr>
          <a:xfrm rot="20899057">
            <a:off x="-1114245" y="555573"/>
            <a:ext cx="5755866" cy="2623160"/>
          </a:xfrm>
          <a:prstGeom prst="irregularSeal2">
            <a:avLst/>
          </a:prstGeom>
          <a:solidFill>
            <a:srgbClr val="FFFF0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GB" sz="1000" b="0" dirty="0" smtClean="0">
                <a:solidFill>
                  <a:srgbClr val="7030A0"/>
                </a:solidFill>
              </a:rPr>
              <a:t>11/11/2019 </a:t>
            </a:r>
            <a:r>
              <a:rPr lang="en-GB" sz="1600" cap="small" dirty="0" smtClean="0">
                <a:solidFill>
                  <a:srgbClr val="7030A0"/>
                </a:solidFill>
              </a:rPr>
              <a:t>News Flash!</a:t>
            </a:r>
            <a:r>
              <a:rPr lang="en-GB" sz="1600" b="0" cap="small" dirty="0" smtClean="0">
                <a:solidFill>
                  <a:srgbClr val="7030A0"/>
                </a:solidFill>
              </a:rPr>
              <a:t> </a:t>
            </a:r>
            <a:r>
              <a:rPr lang="en-GB" sz="1600" dirty="0" smtClean="0">
                <a:solidFill>
                  <a:srgbClr val="7030A0"/>
                </a:solidFill>
                <a:latin typeface="Arial" panose="020B0604020202020204" pitchFamily="34" charset="0"/>
                <a:cs typeface="Arial" panose="020B0604020202020204" pitchFamily="34" charset="0"/>
              </a:rPr>
              <a:t>Two more guarantees signed: FMO Ventures and CDP Archipelagos </a:t>
            </a:r>
            <a:endParaRPr lang="en-GB" sz="1600"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6111826"/>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Guarantee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xfrm>
            <a:off x="8410563" y="4563430"/>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15</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sp>
        <p:nvSpPr>
          <p:cNvPr id="20" name="Title 1"/>
          <p:cNvSpPr txBox="1">
            <a:spLocks/>
          </p:cNvSpPr>
          <p:nvPr/>
        </p:nvSpPr>
        <p:spPr bwMode="auto">
          <a:xfrm>
            <a:off x="2935836" y="171449"/>
            <a:ext cx="5978051" cy="1113588"/>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4763" indent="-4763" defTabSz="685800">
              <a:buClrTx/>
              <a:defRPr/>
            </a:pPr>
            <a:r>
              <a:rPr lang="en-US" sz="2250" dirty="0">
                <a:solidFill>
                  <a:srgbClr val="002060"/>
                </a:solidFill>
                <a:latin typeface="Verdana"/>
              </a:rPr>
              <a:t>Contracting – State-of-play</a:t>
            </a:r>
          </a:p>
        </p:txBody>
      </p:sp>
      <p:sp>
        <p:nvSpPr>
          <p:cNvPr id="21" name="Content Placeholder 1"/>
          <p:cNvSpPr txBox="1">
            <a:spLocks/>
          </p:cNvSpPr>
          <p:nvPr/>
        </p:nvSpPr>
        <p:spPr bwMode="auto">
          <a:xfrm>
            <a:off x="2859368" y="1424152"/>
            <a:ext cx="5701168" cy="3132348"/>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1" fontAlgn="base" hangingPunct="1">
              <a:spcBef>
                <a:spcPct val="20000"/>
              </a:spcBef>
              <a:spcAft>
                <a:spcPct val="0"/>
              </a:spcAft>
              <a:buClr>
                <a:srgbClr val="0F5494"/>
              </a:buClr>
              <a:buFont typeface="Arial" pitchFamily="34" charset="0"/>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F5494"/>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257175" indent="-257175" defTabSz="685800">
              <a:defRPr/>
            </a:pPr>
            <a:r>
              <a:rPr lang="en-GB" sz="1800" dirty="0">
                <a:solidFill>
                  <a:srgbClr val="002060"/>
                </a:solidFill>
                <a:latin typeface="Calibri" panose="020F0502020204030204" pitchFamily="34" charset="0"/>
                <a:cs typeface="Calibri" panose="020F0502020204030204" pitchFamily="34" charset="0"/>
              </a:rPr>
              <a:t>Signed so far: FMO NASIRA, FMO Ventures, CDP/AfDB Archipelagos.</a:t>
            </a:r>
          </a:p>
          <a:p>
            <a:pPr marL="257175" indent="-257175" defTabSz="685800">
              <a:defRPr/>
            </a:pPr>
            <a:endParaRPr lang="en-GB" sz="1800" dirty="0">
              <a:solidFill>
                <a:srgbClr val="002060"/>
              </a:solidFill>
              <a:latin typeface="Calibri" panose="020F0502020204030204" pitchFamily="34" charset="0"/>
              <a:cs typeface="Calibri" panose="020F0502020204030204" pitchFamily="34" charset="0"/>
            </a:endParaRPr>
          </a:p>
          <a:p>
            <a:pPr marL="257175" indent="-257175" defTabSz="685800">
              <a:defRPr/>
            </a:pPr>
            <a:r>
              <a:rPr lang="en-GB" sz="1800" dirty="0">
                <a:solidFill>
                  <a:srgbClr val="002060"/>
                </a:solidFill>
                <a:latin typeface="Calibri" panose="020F0502020204030204" pitchFamily="34" charset="0"/>
                <a:cs typeface="Calibri" panose="020F0502020204030204" pitchFamily="34" charset="0"/>
              </a:rPr>
              <a:t>Signatures scheduled for end 2020: FISEA+ (AFD), RECIDE ( AECID), Access to finance (EIB), Boosting energy investments (EBRD), DESCO(AfDB), SLGP(IFC), AEGF (</a:t>
            </a:r>
            <a:r>
              <a:rPr lang="en-GB" sz="1800" dirty="0" err="1">
                <a:solidFill>
                  <a:srgbClr val="002060"/>
                </a:solidFill>
                <a:latin typeface="Calibri" panose="020F0502020204030204" pitchFamily="34" charset="0"/>
                <a:cs typeface="Calibri" panose="020F0502020204030204" pitchFamily="34" charset="0"/>
              </a:rPr>
              <a:t>KfW</a:t>
            </a:r>
            <a:r>
              <a:rPr lang="en-GB" sz="1800" dirty="0">
                <a:solidFill>
                  <a:srgbClr val="002060"/>
                </a:solidFill>
                <a:latin typeface="Calibri" panose="020F0502020204030204" pitchFamily="34" charset="0"/>
                <a:cs typeface="Calibri" panose="020F0502020204030204" pitchFamily="34" charset="0"/>
              </a:rPr>
              <a:t>)</a:t>
            </a:r>
          </a:p>
          <a:p>
            <a:pPr marL="257175" indent="-257175" defTabSz="685800">
              <a:defRPr/>
            </a:pPr>
            <a:r>
              <a:rPr lang="en-GB" altLang="en-US" sz="1800" dirty="0">
                <a:solidFill>
                  <a:srgbClr val="002060"/>
                </a:solidFill>
                <a:latin typeface="Calibri" panose="020F0502020204030204" pitchFamily="34" charset="0"/>
                <a:cs typeface="Calibri" panose="020F0502020204030204" pitchFamily="34" charset="0"/>
              </a:rPr>
              <a:t>Thus, all current DFI partners are covered by this set of contracts</a:t>
            </a:r>
          </a:p>
          <a:p>
            <a:pPr marL="257175" indent="-257175" defTabSz="685800">
              <a:defRPr/>
            </a:pPr>
            <a:r>
              <a:rPr lang="en-GB" altLang="en-US" sz="1800" dirty="0">
                <a:solidFill>
                  <a:srgbClr val="002060"/>
                </a:solidFill>
                <a:latin typeface="Calibri" panose="020F0502020204030204" pitchFamily="34" charset="0"/>
                <a:cs typeface="Calibri" panose="020F0502020204030204" pitchFamily="34" charset="0"/>
              </a:rPr>
              <a:t>It is expected that subsequent guarantee agreements will be concluded substantially faster, as horizontal provisions remain largely the same</a:t>
            </a:r>
          </a:p>
          <a:p>
            <a:pPr marL="257175" indent="-257175" defTabSz="685800">
              <a:defRPr/>
            </a:pPr>
            <a:endParaRPr lang="fr-BE" sz="1800" dirty="0">
              <a:solidFill>
                <a:srgbClr val="002060"/>
              </a:solidFill>
              <a:latin typeface="Verdana"/>
            </a:endParaRPr>
          </a:p>
        </p:txBody>
      </p:sp>
    </p:spTree>
    <p:extLst>
      <p:ext uri="{BB962C8B-B14F-4D97-AF65-F5344CB8AC3E}">
        <p14:creationId xmlns:p14="http://schemas.microsoft.com/office/powerpoint/2010/main" val="2316642334"/>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2</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Technical</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Assistance</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483" y="3352736"/>
            <a:ext cx="1485067" cy="1478827"/>
          </a:xfrm>
          <a:prstGeom prst="rect">
            <a:avLst/>
          </a:prstGeom>
          <a:effectLst>
            <a:outerShdw blurRad="50800" dist="38100" dir="8100000" algn="tr" rotWithShape="0">
              <a:prstClr val="black">
                <a:alpha val="40000"/>
              </a:prstClr>
            </a:outerShdw>
          </a:effectLst>
        </p:spPr>
      </p:pic>
      <p:sp>
        <p:nvSpPr>
          <p:cNvPr id="29" name="Support Pillar 3"/>
          <p:cNvSpPr txBox="1"/>
          <p:nvPr/>
        </p:nvSpPr>
        <p:spPr>
          <a:xfrm>
            <a:off x="3311028" y="-34980"/>
            <a:ext cx="1649704" cy="353880"/>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wrap="none" lIns="50739" tIns="50739" rIns="50739" bIns="50739"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sz="1600" dirty="0">
                <a:solidFill>
                  <a:srgbClr val="002060"/>
                </a:solidFill>
              </a:rPr>
              <a:t>Support </a:t>
            </a:r>
            <a:r>
              <a:rPr sz="1600" dirty="0" smtClean="0">
                <a:solidFill>
                  <a:srgbClr val="002060"/>
                </a:solidFill>
              </a:rPr>
              <a:t>Pillar </a:t>
            </a:r>
            <a:r>
              <a:rPr sz="1600" dirty="0">
                <a:solidFill>
                  <a:srgbClr val="002060"/>
                </a:solidFill>
              </a:rPr>
              <a:t>3</a:t>
            </a:r>
          </a:p>
        </p:txBody>
      </p:sp>
      <p:sp>
        <p:nvSpPr>
          <p:cNvPr id="30" name="Linea"/>
          <p:cNvSpPr/>
          <p:nvPr/>
        </p:nvSpPr>
        <p:spPr>
          <a:xfrm>
            <a:off x="3325563" y="327603"/>
            <a:ext cx="2637656" cy="1"/>
          </a:xfrm>
          <a:prstGeom prst="line">
            <a:avLst/>
          </a:prstGeom>
          <a:ln w="25400">
            <a:solidFill>
              <a:srgbClr val="002060"/>
            </a:solidFill>
            <a:miter lim="400000"/>
          </a:ln>
        </p:spPr>
        <p:txBody>
          <a:bodyPr lIns="50739" tIns="50739" rIns="50739" bIns="5073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2200" b="0">
                <a:solidFill>
                  <a:srgbClr val="FFFFFF"/>
                </a:solidFill>
                <a:latin typeface="+mn-lt"/>
                <a:ea typeface="+mn-ea"/>
                <a:cs typeface="+mn-cs"/>
                <a:sym typeface="Helvetica Neue Medium"/>
              </a:defRPr>
            </a:pPr>
            <a:endParaRPr sz="1600" b="0">
              <a:solidFill>
                <a:srgbClr val="002060"/>
              </a:solidFill>
              <a:latin typeface="Verdana"/>
              <a:ea typeface="ＭＳ Ｐゴシック"/>
              <a:cs typeface="+mn-cs"/>
              <a:sym typeface="Helvetica Neue Medium"/>
            </a:endParaRPr>
          </a:p>
        </p:txBody>
      </p:sp>
      <p:sp>
        <p:nvSpPr>
          <p:cNvPr id="31" name="Developing effective institutions"/>
          <p:cNvSpPr/>
          <p:nvPr/>
        </p:nvSpPr>
        <p:spPr>
          <a:xfrm>
            <a:off x="2588117" y="465531"/>
            <a:ext cx="3324160" cy="469570"/>
          </a:xfrm>
          <a:prstGeom prst="rightArrow">
            <a:avLst>
              <a:gd name="adj1" fmla="val 100000"/>
              <a:gd name="adj2" fmla="val 95764"/>
            </a:avLst>
          </a:prstGeom>
          <a:solidFill>
            <a:srgbClr val="2F956E"/>
          </a:solidFill>
          <a:ln w="12700">
            <a:miter lim="400000"/>
          </a:ln>
          <a:effectLst>
            <a:outerShdw blurRad="177800" dist="220334" dir="693812" rotWithShape="0">
              <a:srgbClr val="000000">
                <a:alpha val="14595"/>
              </a:srgbClr>
            </a:outerShdw>
          </a:effectLst>
          <a:extLst>
            <a:ext uri="{C572A759-6A51-4108-AA02-DFA0A04FC94B}">
              <ma14:wrappingTextBoxFlag xmlns="" xmlns:ma14="http://schemas.microsoft.com/office/mac/drawingml/2011/main" xmlns:lc="http://schemas.openxmlformats.org/drawingml/2006/lockedCanvas" val="1"/>
            </a:ext>
          </a:extLst>
        </p:spPr>
        <p:txBody>
          <a:bodyPr lIns="45658" tIns="45658" rIns="45658" bIns="4565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lang="en-GB" sz="1200" dirty="0">
                <a:solidFill>
                  <a:srgbClr val="FFFFFF"/>
                </a:solidFill>
              </a:rPr>
              <a:t>Market intelligence, Investment Climate Analysis, Dialogue </a:t>
            </a:r>
          </a:p>
        </p:txBody>
      </p:sp>
      <p:sp>
        <p:nvSpPr>
          <p:cNvPr id="32" name="Structured dialogue with business"/>
          <p:cNvSpPr/>
          <p:nvPr/>
        </p:nvSpPr>
        <p:spPr>
          <a:xfrm>
            <a:off x="2588118" y="1052774"/>
            <a:ext cx="3324159" cy="432048"/>
          </a:xfrm>
          <a:prstGeom prst="rightArrow">
            <a:avLst>
              <a:gd name="adj1" fmla="val 100000"/>
              <a:gd name="adj2" fmla="val 95764"/>
            </a:avLst>
          </a:prstGeom>
          <a:solidFill>
            <a:srgbClr val="2F956E"/>
          </a:solidFill>
          <a:ln w="12700">
            <a:miter lim="400000"/>
          </a:ln>
          <a:effectLst>
            <a:outerShdw blurRad="177800" dist="220334" dir="693812" rotWithShape="0">
              <a:srgbClr val="000000">
                <a:alpha val="14595"/>
              </a:srgbClr>
            </a:outerShdw>
          </a:effectLst>
          <a:extLst>
            <a:ext uri="{C572A759-6A51-4108-AA02-DFA0A04FC94B}">
              <ma14:wrappingTextBoxFlag xmlns="" xmlns:ma14="http://schemas.microsoft.com/office/mac/drawingml/2011/main" xmlns:lc="http://schemas.openxmlformats.org/drawingml/2006/lockedCanvas" val="1"/>
            </a:ext>
          </a:extLst>
        </p:spPr>
        <p:txBody>
          <a:bodyPr lIns="45658" tIns="45658" rIns="45658" bIns="4565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lang="fi-FI" sz="1200" dirty="0">
                <a:solidFill>
                  <a:srgbClr val="FFFFFF"/>
                </a:solidFill>
              </a:rPr>
              <a:t>Government Reforms</a:t>
            </a:r>
            <a:endParaRPr lang="en-GB" sz="1200" dirty="0">
              <a:solidFill>
                <a:srgbClr val="FFFFFF"/>
              </a:solidFill>
            </a:endParaRPr>
          </a:p>
        </p:txBody>
      </p:sp>
      <p:sp>
        <p:nvSpPr>
          <p:cNvPr id="33" name="Private capacity building"/>
          <p:cNvSpPr/>
          <p:nvPr/>
        </p:nvSpPr>
        <p:spPr>
          <a:xfrm>
            <a:off x="2588118" y="1599282"/>
            <a:ext cx="3324160" cy="576064"/>
          </a:xfrm>
          <a:prstGeom prst="rightArrow">
            <a:avLst>
              <a:gd name="adj1" fmla="val 100000"/>
              <a:gd name="adj2" fmla="val 95764"/>
            </a:avLst>
          </a:prstGeom>
          <a:solidFill>
            <a:srgbClr val="2F956E"/>
          </a:solidFill>
          <a:ln w="12700">
            <a:miter lim="400000"/>
          </a:ln>
          <a:effectLst>
            <a:outerShdw blurRad="177800" dist="220334" dir="693812" rotWithShape="0">
              <a:srgbClr val="000000">
                <a:alpha val="14595"/>
              </a:srgbClr>
            </a:outerShdw>
          </a:effectLst>
          <a:extLst>
            <a:ext uri="{C572A759-6A51-4108-AA02-DFA0A04FC94B}">
              <ma14:wrappingTextBoxFlag xmlns="" xmlns:ma14="http://schemas.microsoft.com/office/mac/drawingml/2011/main" xmlns:lc="http://schemas.openxmlformats.org/drawingml/2006/lockedCanvas" val="1"/>
            </a:ext>
          </a:extLst>
        </p:spPr>
        <p:txBody>
          <a:bodyPr lIns="45658" tIns="45658" rIns="45658" bIns="4565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lang="fi-FI" sz="1200" dirty="0">
                <a:solidFill>
                  <a:srgbClr val="FFFFFF"/>
                </a:solidFill>
              </a:rPr>
              <a:t>C</a:t>
            </a:r>
            <a:r>
              <a:rPr sz="1200" dirty="0" err="1">
                <a:solidFill>
                  <a:srgbClr val="FFFFFF"/>
                </a:solidFill>
              </a:rPr>
              <a:t>apacity</a:t>
            </a:r>
            <a:r>
              <a:rPr sz="1200" dirty="0">
                <a:solidFill>
                  <a:srgbClr val="FFFFFF"/>
                </a:solidFill>
              </a:rPr>
              <a:t> building</a:t>
            </a:r>
            <a:r>
              <a:rPr lang="fi-FI" sz="1200" dirty="0">
                <a:solidFill>
                  <a:srgbClr val="FFFFFF"/>
                </a:solidFill>
              </a:rPr>
              <a:t> and </a:t>
            </a:r>
            <a:r>
              <a:rPr lang="fi-FI" sz="1200" dirty="0" err="1">
                <a:solidFill>
                  <a:srgbClr val="FFFFFF"/>
                </a:solidFill>
              </a:rPr>
              <a:t>value</a:t>
            </a:r>
            <a:r>
              <a:rPr lang="fi-FI" sz="1200" dirty="0">
                <a:solidFill>
                  <a:srgbClr val="FFFFFF"/>
                </a:solidFill>
              </a:rPr>
              <a:t> </a:t>
            </a:r>
            <a:r>
              <a:rPr lang="fi-FI" sz="1200" dirty="0" err="1">
                <a:solidFill>
                  <a:srgbClr val="FFFFFF"/>
                </a:solidFill>
              </a:rPr>
              <a:t>chains</a:t>
            </a:r>
            <a:r>
              <a:rPr lang="fi-FI" sz="1200" dirty="0">
                <a:solidFill>
                  <a:srgbClr val="FFFFFF"/>
                </a:solidFill>
              </a:rPr>
              <a:t> </a:t>
            </a:r>
            <a:r>
              <a:rPr lang="fi-FI" sz="1200" dirty="0" err="1">
                <a:solidFill>
                  <a:srgbClr val="FFFFFF"/>
                </a:solidFill>
              </a:rPr>
              <a:t>upgrading</a:t>
            </a:r>
            <a:endParaRPr sz="1200" dirty="0">
              <a:solidFill>
                <a:srgbClr val="FFFFFF"/>
              </a:solidFill>
            </a:endParaRPr>
          </a:p>
        </p:txBody>
      </p:sp>
      <p:sp>
        <p:nvSpPr>
          <p:cNvPr id="34" name="Support Pillar 1"/>
          <p:cNvSpPr txBox="1"/>
          <p:nvPr/>
        </p:nvSpPr>
        <p:spPr>
          <a:xfrm>
            <a:off x="6574814" y="4741021"/>
            <a:ext cx="1649704" cy="353880"/>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wrap="none" lIns="50739" tIns="50739" rIns="50739" bIns="50739"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sz="1600" dirty="0">
                <a:solidFill>
                  <a:srgbClr val="002060"/>
                </a:solidFill>
              </a:rPr>
              <a:t>Support Pillar </a:t>
            </a:r>
            <a:r>
              <a:rPr sz="1600" dirty="0" smtClean="0">
                <a:solidFill>
                  <a:srgbClr val="002060"/>
                </a:solidFill>
              </a:rPr>
              <a:t>1</a:t>
            </a:r>
            <a:endParaRPr sz="1600" dirty="0">
              <a:solidFill>
                <a:srgbClr val="002060"/>
              </a:solidFill>
            </a:endParaRPr>
          </a:p>
        </p:txBody>
      </p:sp>
      <p:sp>
        <p:nvSpPr>
          <p:cNvPr id="35" name="Linea"/>
          <p:cNvSpPr/>
          <p:nvPr/>
        </p:nvSpPr>
        <p:spPr>
          <a:xfrm>
            <a:off x="5665854" y="5122917"/>
            <a:ext cx="2701512" cy="0"/>
          </a:xfrm>
          <a:prstGeom prst="line">
            <a:avLst/>
          </a:prstGeom>
          <a:ln w="25400">
            <a:solidFill>
              <a:srgbClr val="002060"/>
            </a:solidFill>
            <a:miter lim="400000"/>
          </a:ln>
        </p:spPr>
        <p:txBody>
          <a:bodyPr lIns="50739" tIns="50739" rIns="50739" bIns="50739"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2200" b="0">
                <a:solidFill>
                  <a:srgbClr val="FFFFFF"/>
                </a:solidFill>
                <a:latin typeface="+mn-lt"/>
                <a:ea typeface="+mn-ea"/>
                <a:cs typeface="+mn-cs"/>
                <a:sym typeface="Helvetica Neue Medium"/>
              </a:defRPr>
            </a:pPr>
            <a:endParaRPr sz="1600" b="0">
              <a:solidFill>
                <a:srgbClr val="002060"/>
              </a:solidFill>
              <a:latin typeface="Verdana"/>
              <a:ea typeface="ＭＳ Ｐゴシック"/>
              <a:cs typeface="+mn-cs"/>
              <a:sym typeface="Helvetica Neue Medium"/>
            </a:endParaRPr>
          </a:p>
        </p:txBody>
      </p:sp>
      <p:sp>
        <p:nvSpPr>
          <p:cNvPr id="36" name="Investment pre-identification phase"/>
          <p:cNvSpPr/>
          <p:nvPr/>
        </p:nvSpPr>
        <p:spPr>
          <a:xfrm>
            <a:off x="5721550" y="3068584"/>
            <a:ext cx="3422450" cy="419101"/>
          </a:xfrm>
          <a:custGeom>
            <a:avLst/>
            <a:gdLst/>
            <a:ahLst/>
            <a:cxnLst>
              <a:cxn ang="0">
                <a:pos x="wd2" y="hd2"/>
              </a:cxn>
              <a:cxn ang="5400000">
                <a:pos x="wd2" y="hd2"/>
              </a:cxn>
              <a:cxn ang="10800000">
                <a:pos x="wd2" y="hd2"/>
              </a:cxn>
              <a:cxn ang="16200000">
                <a:pos x="wd2" y="hd2"/>
              </a:cxn>
            </a:cxnLst>
            <a:rect l="0" t="0" r="r" b="b"/>
            <a:pathLst>
              <a:path w="21600" h="21600" extrusionOk="0">
                <a:moveTo>
                  <a:pt x="2135" y="21600"/>
                </a:moveTo>
                <a:lnTo>
                  <a:pt x="2135" y="21600"/>
                </a:lnTo>
                <a:lnTo>
                  <a:pt x="0" y="10800"/>
                </a:lnTo>
                <a:lnTo>
                  <a:pt x="2135" y="0"/>
                </a:lnTo>
                <a:lnTo>
                  <a:pt x="2135" y="0"/>
                </a:lnTo>
                <a:lnTo>
                  <a:pt x="21600" y="0"/>
                </a:lnTo>
                <a:lnTo>
                  <a:pt x="21600" y="21600"/>
                </a:lnTo>
                <a:close/>
              </a:path>
            </a:pathLst>
          </a:custGeom>
          <a:solidFill>
            <a:srgbClr val="BB0066">
              <a:alpha val="81027"/>
            </a:srgbClr>
          </a:solidFill>
          <a:ln w="12700">
            <a:miter lim="400000"/>
          </a:ln>
          <a:effectLst>
            <a:outerShdw blurRad="177800" dist="220334" dir="9598321" rotWithShape="0">
              <a:srgbClr val="000000">
                <a:alpha val="14595"/>
              </a:srgbClr>
            </a:outerShdw>
          </a:effectLst>
          <a:extLst>
            <a:ext uri="{C572A759-6A51-4108-AA02-DFA0A04FC94B}">
              <ma14:wrappingTextBoxFlag xmlns="" xmlns:ma14="http://schemas.microsoft.com/office/mac/drawingml/2011/main" xmlns:lc="http://schemas.openxmlformats.org/drawingml/2006/lockedCanvas" val="1"/>
            </a:ext>
          </a:extLst>
        </p:spPr>
        <p:txBody>
          <a:bodyPr lIns="45658" tIns="45658" rIns="45658" bIns="4565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lang="en-GB" sz="1600" dirty="0">
                <a:solidFill>
                  <a:srgbClr val="FFFFFF"/>
                </a:solidFill>
              </a:rPr>
              <a:t>   </a:t>
            </a:r>
            <a:r>
              <a:rPr lang="en-GB" sz="1200" dirty="0">
                <a:solidFill>
                  <a:srgbClr val="FFFFFF"/>
                </a:solidFill>
              </a:rPr>
              <a:t>Investment pre-identification phase </a:t>
            </a:r>
            <a:endParaRPr lang="en-GB" sz="1600" dirty="0">
              <a:solidFill>
                <a:srgbClr val="FFFFFF"/>
              </a:solidFill>
            </a:endParaRPr>
          </a:p>
        </p:txBody>
      </p:sp>
      <p:sp>
        <p:nvSpPr>
          <p:cNvPr id="37" name="Investment phase"/>
          <p:cNvSpPr/>
          <p:nvPr/>
        </p:nvSpPr>
        <p:spPr>
          <a:xfrm>
            <a:off x="5741197" y="4250517"/>
            <a:ext cx="3402803" cy="419101"/>
          </a:xfrm>
          <a:custGeom>
            <a:avLst/>
            <a:gdLst/>
            <a:ahLst/>
            <a:cxnLst>
              <a:cxn ang="0">
                <a:pos x="wd2" y="hd2"/>
              </a:cxn>
              <a:cxn ang="5400000">
                <a:pos x="wd2" y="hd2"/>
              </a:cxn>
              <a:cxn ang="10800000">
                <a:pos x="wd2" y="hd2"/>
              </a:cxn>
              <a:cxn ang="16200000">
                <a:pos x="wd2" y="hd2"/>
              </a:cxn>
            </a:cxnLst>
            <a:rect l="0" t="0" r="r" b="b"/>
            <a:pathLst>
              <a:path w="21600" h="21600" extrusionOk="0">
                <a:moveTo>
                  <a:pt x="2135" y="21600"/>
                </a:moveTo>
                <a:lnTo>
                  <a:pt x="2135" y="21600"/>
                </a:lnTo>
                <a:lnTo>
                  <a:pt x="0" y="10800"/>
                </a:lnTo>
                <a:lnTo>
                  <a:pt x="2135" y="0"/>
                </a:lnTo>
                <a:lnTo>
                  <a:pt x="2135" y="0"/>
                </a:lnTo>
                <a:lnTo>
                  <a:pt x="21600" y="0"/>
                </a:lnTo>
                <a:lnTo>
                  <a:pt x="21600" y="21600"/>
                </a:lnTo>
                <a:close/>
              </a:path>
            </a:pathLst>
          </a:custGeom>
          <a:solidFill>
            <a:srgbClr val="BB0066">
              <a:alpha val="81027"/>
            </a:srgbClr>
          </a:solidFill>
          <a:ln w="12700">
            <a:miter lim="400000"/>
          </a:ln>
          <a:effectLst>
            <a:outerShdw blurRad="177800" dist="220334" dir="9598321" rotWithShape="0">
              <a:srgbClr val="000000">
                <a:alpha val="14595"/>
              </a:srgbClr>
            </a:outerShdw>
          </a:effectLst>
          <a:extLst>
            <a:ext uri="{C572A759-6A51-4108-AA02-DFA0A04FC94B}">
              <ma14:wrappingTextBoxFlag xmlns="" xmlns:ma14="http://schemas.microsoft.com/office/mac/drawingml/2011/main" xmlns:lc="http://schemas.openxmlformats.org/drawingml/2006/lockedCanvas" val="1"/>
            </a:ext>
          </a:extLst>
        </p:spPr>
        <p:txBody>
          <a:bodyPr lIns="45658" tIns="45658" rIns="45658" bIns="4565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sz="1200" dirty="0">
                <a:solidFill>
                  <a:srgbClr val="FFFFFF"/>
                </a:solidFill>
              </a:rPr>
              <a:t>Investment phase</a:t>
            </a:r>
          </a:p>
        </p:txBody>
      </p:sp>
      <p:sp>
        <p:nvSpPr>
          <p:cNvPr id="38" name="Investment preparation"/>
          <p:cNvSpPr/>
          <p:nvPr/>
        </p:nvSpPr>
        <p:spPr>
          <a:xfrm>
            <a:off x="5741197" y="3668662"/>
            <a:ext cx="3402803" cy="419101"/>
          </a:xfrm>
          <a:custGeom>
            <a:avLst/>
            <a:gdLst/>
            <a:ahLst/>
            <a:cxnLst>
              <a:cxn ang="0">
                <a:pos x="wd2" y="hd2"/>
              </a:cxn>
              <a:cxn ang="5400000">
                <a:pos x="wd2" y="hd2"/>
              </a:cxn>
              <a:cxn ang="10800000">
                <a:pos x="wd2" y="hd2"/>
              </a:cxn>
              <a:cxn ang="16200000">
                <a:pos x="wd2" y="hd2"/>
              </a:cxn>
            </a:cxnLst>
            <a:rect l="0" t="0" r="r" b="b"/>
            <a:pathLst>
              <a:path w="21600" h="21600" extrusionOk="0">
                <a:moveTo>
                  <a:pt x="2135" y="21600"/>
                </a:moveTo>
                <a:lnTo>
                  <a:pt x="2135" y="21600"/>
                </a:lnTo>
                <a:lnTo>
                  <a:pt x="0" y="10800"/>
                </a:lnTo>
                <a:lnTo>
                  <a:pt x="2135" y="0"/>
                </a:lnTo>
                <a:lnTo>
                  <a:pt x="2135" y="0"/>
                </a:lnTo>
                <a:lnTo>
                  <a:pt x="21600" y="0"/>
                </a:lnTo>
                <a:lnTo>
                  <a:pt x="21600" y="21600"/>
                </a:lnTo>
                <a:close/>
              </a:path>
            </a:pathLst>
          </a:custGeom>
          <a:solidFill>
            <a:srgbClr val="BB0066">
              <a:alpha val="81027"/>
            </a:srgbClr>
          </a:solidFill>
          <a:ln w="12700">
            <a:miter lim="400000"/>
          </a:ln>
          <a:effectLst>
            <a:outerShdw blurRad="177800" dist="220334" dir="9598321" rotWithShape="0">
              <a:srgbClr val="000000">
                <a:alpha val="14595"/>
              </a:srgbClr>
            </a:outerShdw>
          </a:effectLst>
          <a:extLst>
            <a:ext uri="{C572A759-6A51-4108-AA02-DFA0A04FC94B}">
              <ma14:wrappingTextBoxFlag xmlns="" xmlns:ma14="http://schemas.microsoft.com/office/mac/drawingml/2011/main" xmlns:lc="http://schemas.openxmlformats.org/drawingml/2006/lockedCanvas" val="1"/>
            </a:ext>
          </a:extLst>
        </p:spPr>
        <p:txBody>
          <a:bodyPr lIns="45658" tIns="45658" rIns="45658" bIns="45658" anchor="ct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r>
              <a:rPr lang="en-GB" sz="1200" dirty="0">
                <a:solidFill>
                  <a:srgbClr val="FFFFFF"/>
                </a:solidFill>
              </a:rPr>
              <a:t> </a:t>
            </a:r>
            <a:r>
              <a:rPr sz="1200" dirty="0">
                <a:solidFill>
                  <a:srgbClr val="FFFFFF"/>
                </a:solidFill>
              </a:rPr>
              <a:t>Investment preparation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4518" y="575500"/>
            <a:ext cx="1260000" cy="12600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1028" y="3410628"/>
            <a:ext cx="1303134" cy="1259876"/>
          </a:xfrm>
          <a:prstGeom prst="rect">
            <a:avLst/>
          </a:prstGeom>
        </p:spPr>
      </p:pic>
    </p:spTree>
    <p:extLst>
      <p:ext uri="{BB962C8B-B14F-4D97-AF65-F5344CB8AC3E}">
        <p14:creationId xmlns:p14="http://schemas.microsoft.com/office/powerpoint/2010/main" val="930607408"/>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3</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Investment</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Climate</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17</a:t>
            </a:fld>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893" y="3349917"/>
            <a:ext cx="1459605" cy="1459605"/>
          </a:xfrm>
          <a:prstGeom prst="rect">
            <a:avLst/>
          </a:prstGeom>
          <a:effectLst>
            <a:outerShdw blurRad="50800" dist="38100" dir="8100000" algn="tr" rotWithShape="0">
              <a:prstClr val="black">
                <a:alpha val="40000"/>
              </a:prstClr>
            </a:outerShdw>
          </a:effectLst>
        </p:spPr>
      </p:pic>
      <p:sp>
        <p:nvSpPr>
          <p:cNvPr id="21" name="Content Placeholder 2"/>
          <p:cNvSpPr txBox="1">
            <a:spLocks/>
          </p:cNvSpPr>
          <p:nvPr/>
        </p:nvSpPr>
        <p:spPr>
          <a:xfrm>
            <a:off x="6427122" y="1146392"/>
            <a:ext cx="2716878" cy="163797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285750" algn="l" rtl="0">
              <a:lnSpc>
                <a:spcPct val="115000"/>
              </a:lnSpc>
              <a:spcBef>
                <a:spcPts val="60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1pPr>
            <a:lvl2pPr marL="914400" marR="0" lvl="1"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2pPr>
            <a:lvl3pPr marL="1371600" marR="0" lvl="2"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3pPr>
            <a:lvl4pPr marL="1828800" marR="0" lvl="3"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4pPr>
            <a:lvl5pPr marL="2286000" marR="0" lvl="4"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5pPr>
            <a:lvl6pPr marL="2743200" marR="0" lvl="5"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6pPr>
            <a:lvl7pPr marL="3200400" marR="0" lvl="6"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7pPr>
            <a:lvl8pPr marL="3657600" marR="0" lvl="7"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8pPr>
            <a:lvl9pPr marL="4114800" marR="0" lvl="8" indent="-285750" algn="l" rtl="0">
              <a:lnSpc>
                <a:spcPct val="115000"/>
              </a:lnSpc>
              <a:spcBef>
                <a:spcPts val="0"/>
              </a:spcBef>
              <a:spcAft>
                <a:spcPts val="0"/>
              </a:spcAft>
              <a:buClr>
                <a:srgbClr val="CCCCCC"/>
              </a:buClr>
              <a:buSzPts val="900"/>
              <a:buFont typeface="Nunito Sans"/>
              <a:buChar char="-"/>
              <a:defRPr sz="900" b="0" i="0" u="none" strike="noStrike" cap="none">
                <a:solidFill>
                  <a:srgbClr val="666666"/>
                </a:solidFill>
                <a:latin typeface="Nunito Sans"/>
                <a:ea typeface="Nunito Sans"/>
                <a:cs typeface="Nunito Sans"/>
                <a:sym typeface="Nunito Sans"/>
              </a:defRPr>
            </a:lvl9pPr>
          </a:lstStyle>
          <a:p>
            <a:pPr marL="0" indent="0">
              <a:lnSpc>
                <a:spcPct val="100000"/>
              </a:lnSpc>
              <a:spcBef>
                <a:spcPts val="0"/>
              </a:spcBef>
              <a:buFont typeface="Nunito Sans"/>
              <a:buNone/>
            </a:pPr>
            <a:endParaRPr lang="en-GB" sz="1600" dirty="0">
              <a:solidFill>
                <a:srgbClr val="0F5494"/>
              </a:solidFill>
              <a:latin typeface="EC Square Sans Pro" panose="020B0604020202020204" charset="0"/>
              <a:ea typeface="Arial"/>
              <a:cs typeface="Arial"/>
              <a:sym typeface="Arial"/>
            </a:endParaRPr>
          </a:p>
        </p:txBody>
      </p:sp>
      <p:sp>
        <p:nvSpPr>
          <p:cNvPr id="2" name="TextBox 1"/>
          <p:cNvSpPr txBox="1"/>
          <p:nvPr/>
        </p:nvSpPr>
        <p:spPr>
          <a:xfrm>
            <a:off x="2837919" y="449646"/>
            <a:ext cx="5694218" cy="307777"/>
          </a:xfrm>
          <a:prstGeom prst="rect">
            <a:avLst/>
          </a:prstGeom>
          <a:noFill/>
        </p:spPr>
        <p:txBody>
          <a:bodyPr wrap="square" rtlCol="0">
            <a:spAutoFit/>
          </a:bodyPr>
          <a:lstStyle/>
          <a:p>
            <a:pPr algn="ctr"/>
            <a:r>
              <a:rPr lang="fr-BE" b="1" kern="1200" dirty="0">
                <a:solidFill>
                  <a:prstClr val="black">
                    <a:lumMod val="65000"/>
                    <a:lumOff val="35000"/>
                  </a:prstClr>
                </a:solidFill>
                <a:latin typeface="+mn-lt"/>
                <a:ea typeface="+mn-ea"/>
                <a:cs typeface="+mn-cs"/>
              </a:rPr>
              <a:t>The building blocks of </a:t>
            </a:r>
            <a:r>
              <a:rPr lang="fr-BE" b="1" kern="1200" dirty="0" err="1">
                <a:solidFill>
                  <a:prstClr val="black">
                    <a:lumMod val="65000"/>
                    <a:lumOff val="35000"/>
                  </a:prstClr>
                </a:solidFill>
                <a:latin typeface="+mn-lt"/>
                <a:ea typeface="+mn-ea"/>
                <a:cs typeface="+mn-cs"/>
              </a:rPr>
              <a:t>Pillar</a:t>
            </a:r>
            <a:r>
              <a:rPr lang="fr-BE" b="1" kern="1200" dirty="0">
                <a:solidFill>
                  <a:prstClr val="black">
                    <a:lumMod val="65000"/>
                    <a:lumOff val="35000"/>
                  </a:prstClr>
                </a:solidFill>
                <a:latin typeface="+mn-lt"/>
                <a:ea typeface="+mn-ea"/>
                <a:cs typeface="+mn-cs"/>
              </a:rPr>
              <a:t> 3</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7919" y="957581"/>
            <a:ext cx="6103296" cy="3543849"/>
          </a:xfrm>
          <a:prstGeom prst="rect">
            <a:avLst/>
          </a:prstGeom>
        </p:spPr>
      </p:pic>
      <p:sp>
        <p:nvSpPr>
          <p:cNvPr id="8" name="TextBox 7"/>
          <p:cNvSpPr txBox="1"/>
          <p:nvPr/>
        </p:nvSpPr>
        <p:spPr>
          <a:xfrm>
            <a:off x="6463171" y="964709"/>
            <a:ext cx="2093613" cy="748410"/>
          </a:xfrm>
          <a:prstGeom prst="rect">
            <a:avLst/>
          </a:prstGeom>
          <a:noFill/>
        </p:spPr>
        <p:txBody>
          <a:bodyPr wrap="square" rtlCol="0">
            <a:spAutoFit/>
          </a:bodyPr>
          <a:lstStyle/>
          <a:p>
            <a:pPr marL="253775" indent="-253775" defTabSz="812079" fontAlgn="base" hangingPunct="1">
              <a:spcBef>
                <a:spcPct val="0"/>
              </a:spcBef>
              <a:spcAft>
                <a:spcPct val="0"/>
              </a:spcAft>
              <a:buFont typeface="Arial" panose="020B0604020202020204" pitchFamily="34" charset="0"/>
              <a:buChar char="•"/>
            </a:pPr>
            <a:r>
              <a:rPr lang="en-GB" sz="1066" kern="1200" dirty="0">
                <a:solidFill>
                  <a:srgbClr val="0F5494"/>
                </a:solidFill>
                <a:latin typeface="Verdana" pitchFamily="34" charset="0"/>
                <a:ea typeface="+mn-ea"/>
                <a:cs typeface="+mn-cs"/>
              </a:rPr>
              <a:t>Evidence based data</a:t>
            </a:r>
          </a:p>
          <a:p>
            <a:pPr marL="253775" indent="-253775" defTabSz="812079" fontAlgn="base" hangingPunct="1">
              <a:spcBef>
                <a:spcPct val="0"/>
              </a:spcBef>
              <a:spcAft>
                <a:spcPct val="0"/>
              </a:spcAft>
              <a:buFont typeface="Arial" panose="020B0604020202020204" pitchFamily="34" charset="0"/>
              <a:buChar char="•"/>
            </a:pPr>
            <a:r>
              <a:rPr lang="en-GB" sz="1066" kern="1200" dirty="0">
                <a:solidFill>
                  <a:srgbClr val="0F5494"/>
                </a:solidFill>
                <a:latin typeface="Verdana" pitchFamily="34" charset="0"/>
                <a:ea typeface="+mn-ea"/>
                <a:cs typeface="+mn-cs"/>
              </a:rPr>
              <a:t>Country analysis: Jobs and Growth Compacts, </a:t>
            </a:r>
            <a:r>
              <a:rPr lang="en-GB" sz="1066" kern="1200" dirty="0" smtClean="0">
                <a:solidFill>
                  <a:srgbClr val="0F5494"/>
                </a:solidFill>
                <a:latin typeface="Verdana" pitchFamily="34" charset="0"/>
                <a:ea typeface="+mn-ea"/>
                <a:cs typeface="+mn-cs"/>
              </a:rPr>
              <a:t>CSO input, other</a:t>
            </a:r>
            <a:r>
              <a:rPr lang="en-GB" sz="1066" kern="1200" dirty="0">
                <a:solidFill>
                  <a:srgbClr val="0F5494"/>
                </a:solidFill>
                <a:latin typeface="Verdana" pitchFamily="34" charset="0"/>
                <a:ea typeface="+mn-ea"/>
                <a:cs typeface="+mn-cs"/>
              </a:rPr>
              <a:t>…</a:t>
            </a:r>
          </a:p>
        </p:txBody>
      </p:sp>
      <p:sp>
        <p:nvSpPr>
          <p:cNvPr id="9" name="TextBox 8"/>
          <p:cNvSpPr txBox="1"/>
          <p:nvPr/>
        </p:nvSpPr>
        <p:spPr>
          <a:xfrm>
            <a:off x="6649689" y="4087550"/>
            <a:ext cx="2455795" cy="748410"/>
          </a:xfrm>
          <a:prstGeom prst="rect">
            <a:avLst/>
          </a:prstGeom>
          <a:noFill/>
        </p:spPr>
        <p:txBody>
          <a:bodyPr wrap="square" rtlCol="0">
            <a:spAutoFit/>
          </a:bodyPr>
          <a:lstStyle/>
          <a:p>
            <a:pPr marL="253775" indent="-253775" defTabSz="812079" fontAlgn="base" hangingPunct="1">
              <a:spcBef>
                <a:spcPct val="0"/>
              </a:spcBef>
              <a:spcAft>
                <a:spcPct val="0"/>
              </a:spcAft>
              <a:buFont typeface="Arial" panose="020B0604020202020204" pitchFamily="34" charset="0"/>
              <a:buChar char="•"/>
            </a:pPr>
            <a:r>
              <a:rPr lang="en-GB" sz="1066" kern="1200" dirty="0">
                <a:solidFill>
                  <a:srgbClr val="0F5494"/>
                </a:solidFill>
                <a:latin typeface="Verdana" pitchFamily="34" charset="0"/>
                <a:ea typeface="+mn-ea"/>
                <a:cs typeface="+mn-cs"/>
              </a:rPr>
              <a:t>Private Sector Engagement</a:t>
            </a:r>
          </a:p>
          <a:p>
            <a:pPr marL="253775" indent="-253775" defTabSz="812079" fontAlgn="base" hangingPunct="1">
              <a:spcBef>
                <a:spcPct val="0"/>
              </a:spcBef>
              <a:spcAft>
                <a:spcPct val="0"/>
              </a:spcAft>
              <a:buFont typeface="Arial" panose="020B0604020202020204" pitchFamily="34" charset="0"/>
              <a:buChar char="•"/>
            </a:pPr>
            <a:r>
              <a:rPr lang="en-GB" sz="1066" kern="1200" dirty="0">
                <a:solidFill>
                  <a:srgbClr val="0F5494"/>
                </a:solidFill>
                <a:latin typeface="Verdana" pitchFamily="34" charset="0"/>
                <a:ea typeface="+mn-ea"/>
                <a:cs typeface="+mn-cs"/>
              </a:rPr>
              <a:t>Sustainable Business for Africa (SB4A, other </a:t>
            </a:r>
            <a:r>
              <a:rPr lang="en-GB" sz="1066" kern="1200" dirty="0" smtClean="0">
                <a:solidFill>
                  <a:srgbClr val="0F5494"/>
                </a:solidFill>
                <a:latin typeface="Verdana" pitchFamily="34" charset="0"/>
                <a:ea typeface="+mn-ea"/>
                <a:cs typeface="+mn-cs"/>
              </a:rPr>
              <a:t>PPDs involving CSOs)</a:t>
            </a:r>
            <a:endParaRPr lang="en-GB" sz="1066" kern="1200" dirty="0">
              <a:solidFill>
                <a:srgbClr val="0F5494"/>
              </a:solidFill>
              <a:latin typeface="Verdana" pitchFamily="34" charset="0"/>
              <a:ea typeface="+mn-ea"/>
              <a:cs typeface="+mn-cs"/>
            </a:endParaRPr>
          </a:p>
        </p:txBody>
      </p:sp>
      <p:sp>
        <p:nvSpPr>
          <p:cNvPr id="10" name="TextBox 9"/>
          <p:cNvSpPr txBox="1"/>
          <p:nvPr/>
        </p:nvSpPr>
        <p:spPr>
          <a:xfrm>
            <a:off x="2627258" y="4081070"/>
            <a:ext cx="2461813" cy="1076449"/>
          </a:xfrm>
          <a:prstGeom prst="rect">
            <a:avLst/>
          </a:prstGeom>
          <a:noFill/>
        </p:spPr>
        <p:txBody>
          <a:bodyPr wrap="square" rtlCol="0">
            <a:spAutoFit/>
          </a:bodyPr>
          <a:lstStyle/>
          <a:p>
            <a:pPr marL="253775" indent="-253775" defTabSz="812079" fontAlgn="base" hangingPunct="1">
              <a:spcBef>
                <a:spcPct val="0"/>
              </a:spcBef>
              <a:spcAft>
                <a:spcPct val="0"/>
              </a:spcAft>
              <a:buFont typeface="Arial" panose="020B0604020202020204" pitchFamily="34" charset="0"/>
              <a:buChar char="•"/>
            </a:pPr>
            <a:r>
              <a:rPr lang="en-GB" sz="1066" kern="1200" dirty="0">
                <a:solidFill>
                  <a:srgbClr val="0F5494"/>
                </a:solidFill>
                <a:latin typeface="Verdana" pitchFamily="34" charset="0"/>
                <a:ea typeface="+mn-ea"/>
                <a:cs typeface="+mn-cs"/>
              </a:rPr>
              <a:t>Support countries’ reforms and optimise policy mix</a:t>
            </a:r>
          </a:p>
          <a:p>
            <a:pPr marL="253775" indent="-253775" defTabSz="812079" fontAlgn="base" hangingPunct="1">
              <a:spcBef>
                <a:spcPct val="0"/>
              </a:spcBef>
              <a:spcAft>
                <a:spcPct val="0"/>
              </a:spcAft>
              <a:buFont typeface="Arial" panose="020B0604020202020204" pitchFamily="34" charset="0"/>
              <a:buChar char="•"/>
            </a:pPr>
            <a:r>
              <a:rPr lang="en-GB" sz="1066" kern="1200" dirty="0">
                <a:solidFill>
                  <a:srgbClr val="0F5494"/>
                </a:solidFill>
                <a:latin typeface="Verdana" pitchFamily="34" charset="0"/>
                <a:ea typeface="+mn-ea"/>
                <a:cs typeface="+mn-cs"/>
              </a:rPr>
              <a:t>Policy dialogue, budget support and TA</a:t>
            </a:r>
          </a:p>
          <a:p>
            <a:pPr marL="253775" indent="-253775" defTabSz="812079" fontAlgn="base" hangingPunct="1">
              <a:spcBef>
                <a:spcPct val="0"/>
              </a:spcBef>
              <a:spcAft>
                <a:spcPct val="0"/>
              </a:spcAft>
              <a:buFont typeface="Arial" panose="020B0604020202020204" pitchFamily="34" charset="0"/>
              <a:buChar char="•"/>
            </a:pPr>
            <a:r>
              <a:rPr lang="en-GB" sz="1066" kern="1200" dirty="0">
                <a:solidFill>
                  <a:srgbClr val="0F5494"/>
                </a:solidFill>
                <a:latin typeface="Verdana" pitchFamily="34" charset="0"/>
                <a:ea typeface="+mn-ea"/>
                <a:cs typeface="+mn-cs"/>
              </a:rPr>
              <a:t>Capacity building to public and private actors</a:t>
            </a:r>
          </a:p>
        </p:txBody>
      </p:sp>
      <p:sp>
        <p:nvSpPr>
          <p:cNvPr id="11" name="TextBox 10"/>
          <p:cNvSpPr txBox="1"/>
          <p:nvPr/>
        </p:nvSpPr>
        <p:spPr>
          <a:xfrm>
            <a:off x="5455078" y="2590720"/>
            <a:ext cx="1927030" cy="420371"/>
          </a:xfrm>
          <a:prstGeom prst="rect">
            <a:avLst/>
          </a:prstGeom>
          <a:noFill/>
        </p:spPr>
        <p:txBody>
          <a:bodyPr wrap="square" rtlCol="0">
            <a:spAutoFit/>
          </a:bodyPr>
          <a:lstStyle/>
          <a:p>
            <a:pPr defTabSz="812079" fontAlgn="base" hangingPunct="1">
              <a:spcBef>
                <a:spcPct val="0"/>
              </a:spcBef>
              <a:spcAft>
                <a:spcPct val="0"/>
              </a:spcAft>
            </a:pPr>
            <a:r>
              <a:rPr lang="en-GB" sz="1066" b="1" kern="1200" dirty="0">
                <a:solidFill>
                  <a:srgbClr val="0F5494"/>
                </a:solidFill>
                <a:latin typeface="Verdana" pitchFamily="34" charset="0"/>
                <a:ea typeface="+mn-ea"/>
                <a:cs typeface="+mn-cs"/>
              </a:rPr>
              <a:t>ROLE OF </a:t>
            </a:r>
          </a:p>
          <a:p>
            <a:pPr defTabSz="812079" fontAlgn="base" hangingPunct="1">
              <a:spcBef>
                <a:spcPct val="0"/>
              </a:spcBef>
              <a:spcAft>
                <a:spcPct val="0"/>
              </a:spcAft>
            </a:pPr>
            <a:r>
              <a:rPr lang="en-GB" sz="1066" b="1" kern="1200" dirty="0">
                <a:solidFill>
                  <a:srgbClr val="0F5494"/>
                </a:solidFill>
                <a:latin typeface="Verdana" pitchFamily="34" charset="0"/>
                <a:ea typeface="+mn-ea"/>
                <a:cs typeface="+mn-cs"/>
              </a:rPr>
              <a:t>EUDELs</a:t>
            </a:r>
          </a:p>
        </p:txBody>
      </p:sp>
      <p:sp>
        <p:nvSpPr>
          <p:cNvPr id="12" name="Curved Right Arrow 11"/>
          <p:cNvSpPr/>
          <p:nvPr/>
        </p:nvSpPr>
        <p:spPr>
          <a:xfrm>
            <a:off x="5089071" y="2332949"/>
            <a:ext cx="478383" cy="932140"/>
          </a:xfrm>
          <a:prstGeom prst="curved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06039" hangingPunct="1"/>
            <a:endParaRPr lang="en-GB" sz="1599" kern="1200">
              <a:solidFill>
                <a:srgbClr val="000000"/>
              </a:solidFill>
              <a:latin typeface="Verdana"/>
            </a:endParaRPr>
          </a:p>
        </p:txBody>
      </p:sp>
      <p:sp>
        <p:nvSpPr>
          <p:cNvPr id="13" name="Curved Up Arrow 12"/>
          <p:cNvSpPr/>
          <p:nvPr/>
        </p:nvSpPr>
        <p:spPr>
          <a:xfrm rot="16200000">
            <a:off x="5771877" y="2494625"/>
            <a:ext cx="931442" cy="501569"/>
          </a:xfrm>
          <a:prstGeom prst="curvedUp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06039" hangingPunct="1"/>
            <a:endParaRPr lang="en-GB" sz="1599" kern="1200">
              <a:solidFill>
                <a:srgbClr val="000000"/>
              </a:solidFill>
              <a:latin typeface="Verdana"/>
            </a:endParaRPr>
          </a:p>
        </p:txBody>
      </p:sp>
    </p:spTree>
    <p:extLst>
      <p:ext uri="{BB962C8B-B14F-4D97-AF65-F5344CB8AC3E}">
        <p14:creationId xmlns:p14="http://schemas.microsoft.com/office/powerpoint/2010/main" val="3413665221"/>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3</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Investment</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Climate</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18</a:t>
            </a:fld>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893" y="3349917"/>
            <a:ext cx="1459605" cy="1459605"/>
          </a:xfrm>
          <a:prstGeom prst="rect">
            <a:avLst/>
          </a:prstGeom>
          <a:effectLst>
            <a:outerShdw blurRad="50800" dist="38100" dir="8100000" algn="tr" rotWithShape="0">
              <a:prstClr val="black">
                <a:alpha val="40000"/>
              </a:prstClr>
            </a:outerShdw>
          </a:effectLst>
        </p:spPr>
      </p:pic>
      <p:pic>
        <p:nvPicPr>
          <p:cNvPr id="4" name="Picture 3"/>
          <p:cNvPicPr>
            <a:picLocks noChangeAspect="1"/>
          </p:cNvPicPr>
          <p:nvPr/>
        </p:nvPicPr>
        <p:blipFill rotWithShape="1">
          <a:blip r:embed="rId4"/>
          <a:srcRect l="-198" b="124"/>
          <a:stretch/>
        </p:blipFill>
        <p:spPr>
          <a:xfrm>
            <a:off x="3954967" y="808265"/>
            <a:ext cx="3773524" cy="3667091"/>
          </a:xfrm>
          <a:prstGeom prst="rect">
            <a:avLst/>
          </a:prstGeom>
        </p:spPr>
      </p:pic>
      <p:pic>
        <p:nvPicPr>
          <p:cNvPr id="5" name="Picture 4"/>
          <p:cNvPicPr>
            <a:picLocks noChangeAspect="1"/>
          </p:cNvPicPr>
          <p:nvPr/>
        </p:nvPicPr>
        <p:blipFill>
          <a:blip r:embed="rId5"/>
          <a:stretch>
            <a:fillRect/>
          </a:stretch>
        </p:blipFill>
        <p:spPr>
          <a:xfrm>
            <a:off x="2728332" y="2685877"/>
            <a:ext cx="1256417" cy="1751369"/>
          </a:xfrm>
          <a:prstGeom prst="rect">
            <a:avLst/>
          </a:prstGeom>
        </p:spPr>
      </p:pic>
      <p:pic>
        <p:nvPicPr>
          <p:cNvPr id="7" name="Picture 6"/>
          <p:cNvPicPr>
            <a:picLocks noChangeAspect="1"/>
          </p:cNvPicPr>
          <p:nvPr/>
        </p:nvPicPr>
        <p:blipFill>
          <a:blip r:embed="rId6"/>
          <a:stretch>
            <a:fillRect/>
          </a:stretch>
        </p:blipFill>
        <p:spPr>
          <a:xfrm>
            <a:off x="6843826" y="956948"/>
            <a:ext cx="1769327" cy="882876"/>
          </a:xfrm>
          <a:prstGeom prst="rect">
            <a:avLst/>
          </a:prstGeom>
        </p:spPr>
      </p:pic>
      <p:sp>
        <p:nvSpPr>
          <p:cNvPr id="8" name="TextBox 7"/>
          <p:cNvSpPr txBox="1"/>
          <p:nvPr/>
        </p:nvSpPr>
        <p:spPr>
          <a:xfrm>
            <a:off x="3719281" y="409143"/>
            <a:ext cx="4244895" cy="307777"/>
          </a:xfrm>
          <a:prstGeom prst="rect">
            <a:avLst/>
          </a:prstGeom>
          <a:noFill/>
        </p:spPr>
        <p:txBody>
          <a:bodyPr wrap="square" rtlCol="0">
            <a:spAutoFit/>
          </a:bodyPr>
          <a:lstStyle/>
          <a:p>
            <a:r>
              <a:rPr lang="en-IE" b="1" kern="1200" dirty="0">
                <a:solidFill>
                  <a:prstClr val="black">
                    <a:lumMod val="65000"/>
                    <a:lumOff val="35000"/>
                  </a:prstClr>
                </a:solidFill>
                <a:latin typeface="+mn-lt"/>
                <a:ea typeface="+mn-ea"/>
                <a:cs typeface="+mn-cs"/>
              </a:rPr>
              <a:t>Support missions to EUDs through PPD/SB4A</a:t>
            </a:r>
            <a:endParaRPr lang="en-GB" b="1" kern="1200" dirty="0">
              <a:solidFill>
                <a:prstClr val="black">
                  <a:lumMod val="65000"/>
                  <a:lumOff val="35000"/>
                </a:prstClr>
              </a:solidFill>
              <a:latin typeface="+mn-lt"/>
              <a:ea typeface="+mn-ea"/>
              <a:cs typeface="+mn-cs"/>
            </a:endParaRPr>
          </a:p>
        </p:txBody>
      </p:sp>
    </p:spTree>
    <p:extLst>
      <p:ext uri="{BB962C8B-B14F-4D97-AF65-F5344CB8AC3E}">
        <p14:creationId xmlns:p14="http://schemas.microsoft.com/office/powerpoint/2010/main" val="3231850532"/>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Google Shape;136;p20"/>
          <p:cNvSpPr txBox="1">
            <a:spLocks noGrp="1"/>
          </p:cNvSpPr>
          <p:nvPr>
            <p:ph type="title"/>
          </p:nvPr>
        </p:nvSpPr>
        <p:spPr>
          <a:xfrm>
            <a:off x="0" y="575500"/>
            <a:ext cx="2505307"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EIP</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Stories</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811114301"/>
              </p:ext>
            </p:extLst>
          </p:nvPr>
        </p:nvGraphicFramePr>
        <p:xfrm>
          <a:off x="2676144" y="479838"/>
          <a:ext cx="6339840" cy="4294632"/>
        </p:xfrm>
        <a:graphic>
          <a:graphicData uri="http://schemas.openxmlformats.org/drawingml/2006/table">
            <a:tbl>
              <a:tblPr firstRow="1" firstCol="1" bandRow="1">
                <a:tableStyleId>{F4FACF90-ECDA-45CA-866D-A3D61C85727F}</a:tableStyleId>
              </a:tblPr>
              <a:tblGrid>
                <a:gridCol w="2956602">
                  <a:extLst>
                    <a:ext uri="{9D8B030D-6E8A-4147-A177-3AD203B41FA5}">
                      <a16:colId xmlns:a16="http://schemas.microsoft.com/office/drawing/2014/main" val="556032392"/>
                    </a:ext>
                  </a:extLst>
                </a:gridCol>
                <a:gridCol w="1908006">
                  <a:extLst>
                    <a:ext uri="{9D8B030D-6E8A-4147-A177-3AD203B41FA5}">
                      <a16:colId xmlns:a16="http://schemas.microsoft.com/office/drawing/2014/main" val="1376931258"/>
                    </a:ext>
                  </a:extLst>
                </a:gridCol>
                <a:gridCol w="1475232">
                  <a:extLst>
                    <a:ext uri="{9D8B030D-6E8A-4147-A177-3AD203B41FA5}">
                      <a16:colId xmlns:a16="http://schemas.microsoft.com/office/drawing/2014/main" val="86363703"/>
                    </a:ext>
                  </a:extLst>
                </a:gridCol>
              </a:tblGrid>
              <a:tr h="713232">
                <a:tc>
                  <a:txBody>
                    <a:bodyPr/>
                    <a:lstStyle/>
                    <a:p>
                      <a:pPr algn="ctr">
                        <a:spcAft>
                          <a:spcPts val="0"/>
                        </a:spcAft>
                      </a:pPr>
                      <a:r>
                        <a:rPr lang="en-GB" sz="1200" b="1" dirty="0">
                          <a:solidFill>
                            <a:schemeClr val="bg2"/>
                          </a:solidFill>
                          <a:effectLst/>
                        </a:rPr>
                        <a:t>Type of video </a:t>
                      </a:r>
                      <a:endParaRPr lang="en-GB" sz="1200" b="1" dirty="0">
                        <a:solidFill>
                          <a:schemeClr val="bg2"/>
                        </a:solidFill>
                        <a:effectLst/>
                        <a:latin typeface="Calibri" panose="020F0502020204030204" pitchFamily="34" charset="0"/>
                        <a:ea typeface="Calibri" panose="020F0502020204030204" pitchFamily="34" charset="0"/>
                      </a:endParaRPr>
                    </a:p>
                  </a:txBody>
                  <a:tcPr marL="41821" marR="41821" marT="0" marB="0" anchor="ctr">
                    <a:solidFill>
                      <a:schemeClr val="bg1"/>
                    </a:solidFill>
                  </a:tcPr>
                </a:tc>
                <a:tc>
                  <a:txBody>
                    <a:bodyPr/>
                    <a:lstStyle/>
                    <a:p>
                      <a:pPr algn="ctr">
                        <a:spcAft>
                          <a:spcPts val="0"/>
                        </a:spcAft>
                      </a:pPr>
                      <a:r>
                        <a:rPr lang="en-GB" sz="1200" b="1" dirty="0">
                          <a:solidFill>
                            <a:schemeClr val="bg2"/>
                          </a:solidFill>
                          <a:effectLst/>
                        </a:rPr>
                        <a:t>Link to EC Audio-visual library</a:t>
                      </a:r>
                      <a:endParaRPr lang="en-GB" sz="1200" b="1" dirty="0">
                        <a:solidFill>
                          <a:schemeClr val="bg2"/>
                        </a:solidFill>
                        <a:effectLst/>
                        <a:latin typeface="Calibri" panose="020F0502020204030204" pitchFamily="34" charset="0"/>
                        <a:ea typeface="Calibri" panose="020F0502020204030204" pitchFamily="34" charset="0"/>
                      </a:endParaRPr>
                    </a:p>
                  </a:txBody>
                  <a:tcPr marL="41821" marR="41821" marT="0" marB="0" anchor="ctr">
                    <a:solidFill>
                      <a:schemeClr val="bg1"/>
                    </a:solidFill>
                  </a:tcPr>
                </a:tc>
                <a:tc>
                  <a:txBody>
                    <a:bodyPr/>
                    <a:lstStyle/>
                    <a:p>
                      <a:pPr algn="ctr">
                        <a:spcAft>
                          <a:spcPts val="0"/>
                        </a:spcAft>
                      </a:pPr>
                      <a:r>
                        <a:rPr lang="en-GB" sz="1200" b="1" dirty="0">
                          <a:solidFill>
                            <a:schemeClr val="bg2"/>
                          </a:solidFill>
                          <a:effectLst/>
                        </a:rPr>
                        <a:t>Link to EU Tube</a:t>
                      </a:r>
                      <a:endParaRPr lang="en-GB" sz="1200" b="1" dirty="0">
                        <a:solidFill>
                          <a:schemeClr val="bg2"/>
                        </a:solidFill>
                        <a:effectLst/>
                        <a:latin typeface="Calibri" panose="020F0502020204030204" pitchFamily="34" charset="0"/>
                        <a:ea typeface="Calibri" panose="020F0502020204030204" pitchFamily="34" charset="0"/>
                      </a:endParaRPr>
                    </a:p>
                  </a:txBody>
                  <a:tcPr marL="41821" marR="41821" marT="0" marB="0" anchor="ctr">
                    <a:solidFill>
                      <a:schemeClr val="bg1"/>
                    </a:solidFill>
                  </a:tcPr>
                </a:tc>
                <a:extLst>
                  <a:ext uri="{0D108BD9-81ED-4DB2-BD59-A6C34878D82A}">
                    <a16:rowId xmlns:a16="http://schemas.microsoft.com/office/drawing/2014/main" val="2571772470"/>
                  </a:ext>
                </a:extLst>
              </a:tr>
              <a:tr h="353180">
                <a:tc>
                  <a:txBody>
                    <a:bodyPr/>
                    <a:lstStyle/>
                    <a:p>
                      <a:pPr algn="ctr">
                        <a:spcAft>
                          <a:spcPts val="600"/>
                        </a:spcAft>
                      </a:pPr>
                      <a:endParaRPr lang="en-GB" sz="1200" dirty="0" smtClean="0">
                        <a:effectLst/>
                      </a:endParaRPr>
                    </a:p>
                    <a:p>
                      <a:pPr algn="ctr">
                        <a:spcAft>
                          <a:spcPts val="600"/>
                        </a:spcAft>
                      </a:pPr>
                      <a:r>
                        <a:rPr lang="en-GB" sz="1200" dirty="0" smtClean="0">
                          <a:effectLst/>
                        </a:rPr>
                        <a:t>EIP </a:t>
                      </a:r>
                      <a:r>
                        <a:rPr lang="en-GB" sz="1200" dirty="0">
                          <a:effectLst/>
                        </a:rPr>
                        <a:t>explained in 90 seconds </a:t>
                      </a:r>
                      <a:endParaRPr lang="en-GB" sz="1200" dirty="0" smtClean="0">
                        <a:effectLst/>
                      </a:endParaRPr>
                    </a:p>
                    <a:p>
                      <a:pPr algn="ctr">
                        <a:spcAft>
                          <a:spcPts val="600"/>
                        </a:spcAft>
                      </a:pPr>
                      <a:endParaRPr lang="en-GB" sz="1200" dirty="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GB" sz="900" u="sng">
                          <a:effectLst/>
                          <a:hlinkClick r:id="rId3"/>
                        </a:rPr>
                        <a:t>https://audiovisual.ec.europa.eu/en/video/I-180847</a:t>
                      </a:r>
                      <a:endParaRPr lang="en-GB" sz="90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GB" sz="900" u="sng">
                          <a:effectLst/>
                          <a:hlinkClick r:id="rId4"/>
                        </a:rPr>
                        <a:t>https://youtu.be/9df3nuHh6FU</a:t>
                      </a:r>
                      <a:endParaRPr lang="en-GB" sz="800">
                        <a:effectLst/>
                        <a:latin typeface="Times New Roman" panose="02020603050405020304" pitchFamily="18" charset="0"/>
                        <a:ea typeface="Calibri" panose="020F0502020204030204" pitchFamily="34" charset="0"/>
                      </a:endParaRPr>
                    </a:p>
                  </a:txBody>
                  <a:tcPr marL="41821" marR="41821" marT="0" marB="0" anchor="ctr"/>
                </a:tc>
                <a:extLst>
                  <a:ext uri="{0D108BD9-81ED-4DB2-BD59-A6C34878D82A}">
                    <a16:rowId xmlns:a16="http://schemas.microsoft.com/office/drawing/2014/main" val="4105084796"/>
                  </a:ext>
                </a:extLst>
              </a:tr>
              <a:tr h="353180">
                <a:tc>
                  <a:txBody>
                    <a:bodyPr/>
                    <a:lstStyle/>
                    <a:p>
                      <a:pPr algn="ctr">
                        <a:spcAft>
                          <a:spcPts val="600"/>
                        </a:spcAft>
                      </a:pPr>
                      <a:endParaRPr lang="en-GB" sz="1200" dirty="0" smtClean="0">
                        <a:effectLst/>
                      </a:endParaRPr>
                    </a:p>
                    <a:p>
                      <a:pPr algn="ctr">
                        <a:spcAft>
                          <a:spcPts val="600"/>
                        </a:spcAft>
                      </a:pPr>
                      <a:r>
                        <a:rPr lang="en-GB" sz="1200" dirty="0" smtClean="0">
                          <a:effectLst/>
                        </a:rPr>
                        <a:t>Story </a:t>
                      </a:r>
                      <a:r>
                        <a:rPr lang="en-GB" sz="1200" dirty="0">
                          <a:effectLst/>
                        </a:rPr>
                        <a:t>of </a:t>
                      </a:r>
                      <a:r>
                        <a:rPr lang="en-GB" sz="1200" dirty="0" err="1">
                          <a:effectLst/>
                        </a:rPr>
                        <a:t>Milembe</a:t>
                      </a:r>
                      <a:r>
                        <a:rPr lang="en-GB" sz="1200" dirty="0">
                          <a:effectLst/>
                        </a:rPr>
                        <a:t> in Tanzania </a:t>
                      </a:r>
                      <a:endParaRPr lang="en-GB" sz="1200" dirty="0" smtClean="0">
                        <a:effectLst/>
                      </a:endParaRPr>
                    </a:p>
                    <a:p>
                      <a:pPr algn="ctr">
                        <a:spcAft>
                          <a:spcPts val="600"/>
                        </a:spcAft>
                      </a:pPr>
                      <a:r>
                        <a:rPr lang="en-GB" sz="1200" dirty="0" smtClean="0">
                          <a:effectLst/>
                        </a:rPr>
                        <a:t>(</a:t>
                      </a:r>
                      <a:r>
                        <a:rPr lang="en-GB" sz="1200" dirty="0">
                          <a:effectLst/>
                        </a:rPr>
                        <a:t>blending project</a:t>
                      </a:r>
                      <a:r>
                        <a:rPr lang="en-GB" sz="1200" dirty="0" smtClean="0">
                          <a:effectLst/>
                        </a:rPr>
                        <a:t>)</a:t>
                      </a:r>
                    </a:p>
                    <a:p>
                      <a:pPr algn="ctr">
                        <a:spcAft>
                          <a:spcPts val="600"/>
                        </a:spcAft>
                      </a:pPr>
                      <a:endParaRPr lang="en-GB" sz="1200" dirty="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US" sz="900" u="sng">
                          <a:effectLst/>
                          <a:hlinkClick r:id="rId5"/>
                        </a:rPr>
                        <a:t>https://audiovisual.ec.europa.eu/en/video/I-180845</a:t>
                      </a:r>
                      <a:endParaRPr lang="en-GB" sz="90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GB" sz="900" u="sng">
                          <a:effectLst/>
                          <a:hlinkClick r:id="rId6"/>
                        </a:rPr>
                        <a:t>https://youtu.be/V2KCSMTt3Rs</a:t>
                      </a:r>
                      <a:endParaRPr lang="en-GB" sz="800">
                        <a:effectLst/>
                        <a:latin typeface="Times New Roman" panose="02020603050405020304" pitchFamily="18" charset="0"/>
                        <a:ea typeface="Calibri" panose="020F0502020204030204" pitchFamily="34" charset="0"/>
                      </a:endParaRPr>
                    </a:p>
                  </a:txBody>
                  <a:tcPr marL="41821" marR="41821" marT="0" marB="0" anchor="ctr"/>
                </a:tc>
                <a:extLst>
                  <a:ext uri="{0D108BD9-81ED-4DB2-BD59-A6C34878D82A}">
                    <a16:rowId xmlns:a16="http://schemas.microsoft.com/office/drawing/2014/main" val="660437123"/>
                  </a:ext>
                </a:extLst>
              </a:tr>
              <a:tr h="353180">
                <a:tc>
                  <a:txBody>
                    <a:bodyPr/>
                    <a:lstStyle/>
                    <a:p>
                      <a:pPr algn="ctr">
                        <a:spcAft>
                          <a:spcPts val="600"/>
                        </a:spcAft>
                      </a:pPr>
                      <a:endParaRPr lang="en-GB" sz="1200" dirty="0" smtClean="0">
                        <a:effectLst/>
                      </a:endParaRPr>
                    </a:p>
                    <a:p>
                      <a:pPr algn="ctr">
                        <a:spcAft>
                          <a:spcPts val="600"/>
                        </a:spcAft>
                      </a:pPr>
                      <a:r>
                        <a:rPr lang="en-GB" sz="1200" dirty="0" smtClean="0">
                          <a:effectLst/>
                        </a:rPr>
                        <a:t>Story </a:t>
                      </a:r>
                      <a:r>
                        <a:rPr lang="en-GB" sz="1200" dirty="0">
                          <a:effectLst/>
                        </a:rPr>
                        <a:t>of Jeannette in Madagascar </a:t>
                      </a:r>
                      <a:endParaRPr lang="en-GB" sz="1200" dirty="0" smtClean="0">
                        <a:effectLst/>
                      </a:endParaRPr>
                    </a:p>
                    <a:p>
                      <a:pPr algn="ctr">
                        <a:spcAft>
                          <a:spcPts val="600"/>
                        </a:spcAft>
                      </a:pPr>
                      <a:r>
                        <a:rPr lang="en-GB" sz="1200" dirty="0" smtClean="0">
                          <a:effectLst/>
                        </a:rPr>
                        <a:t>(</a:t>
                      </a:r>
                      <a:r>
                        <a:rPr lang="en-GB" sz="1200" dirty="0">
                          <a:effectLst/>
                        </a:rPr>
                        <a:t>investment climate support</a:t>
                      </a:r>
                      <a:r>
                        <a:rPr lang="en-GB" sz="1200" dirty="0" smtClean="0">
                          <a:effectLst/>
                        </a:rPr>
                        <a:t>)</a:t>
                      </a:r>
                    </a:p>
                    <a:p>
                      <a:pPr algn="ctr">
                        <a:spcAft>
                          <a:spcPts val="600"/>
                        </a:spcAft>
                      </a:pPr>
                      <a:endParaRPr lang="en-GB" sz="1200" dirty="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US" sz="900" u="sng">
                          <a:effectLst/>
                          <a:hlinkClick r:id="rId7"/>
                        </a:rPr>
                        <a:t>https://audiovisual.ec.europa.eu/en/video/I-180846</a:t>
                      </a:r>
                      <a:r>
                        <a:rPr lang="en-GB" sz="900">
                          <a:effectLst/>
                        </a:rPr>
                        <a:t> </a:t>
                      </a:r>
                      <a:endParaRPr lang="en-GB" sz="90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GB" sz="900" u="sng">
                          <a:effectLst/>
                          <a:hlinkClick r:id="rId8"/>
                        </a:rPr>
                        <a:t>https://youtu.be/AOnNCZxvbG8</a:t>
                      </a:r>
                      <a:endParaRPr lang="en-GB" sz="800">
                        <a:effectLst/>
                        <a:latin typeface="Times New Roman" panose="02020603050405020304" pitchFamily="18" charset="0"/>
                        <a:ea typeface="Calibri" panose="020F0502020204030204" pitchFamily="34" charset="0"/>
                      </a:endParaRPr>
                    </a:p>
                  </a:txBody>
                  <a:tcPr marL="41821" marR="41821" marT="0" marB="0" anchor="ctr"/>
                </a:tc>
                <a:extLst>
                  <a:ext uri="{0D108BD9-81ED-4DB2-BD59-A6C34878D82A}">
                    <a16:rowId xmlns:a16="http://schemas.microsoft.com/office/drawing/2014/main" val="3370906874"/>
                  </a:ext>
                </a:extLst>
              </a:tr>
              <a:tr h="341376">
                <a:tc>
                  <a:txBody>
                    <a:bodyPr/>
                    <a:lstStyle/>
                    <a:p>
                      <a:pPr algn="ctr">
                        <a:spcAft>
                          <a:spcPts val="600"/>
                        </a:spcAft>
                      </a:pPr>
                      <a:endParaRPr lang="en-GB" sz="1200" dirty="0" smtClean="0">
                        <a:effectLst/>
                      </a:endParaRPr>
                    </a:p>
                    <a:p>
                      <a:pPr algn="ctr">
                        <a:spcAft>
                          <a:spcPts val="600"/>
                        </a:spcAft>
                      </a:pPr>
                      <a:r>
                        <a:rPr lang="en-GB" sz="1200" dirty="0" smtClean="0">
                          <a:effectLst/>
                        </a:rPr>
                        <a:t>Story </a:t>
                      </a:r>
                      <a:r>
                        <a:rPr lang="en-GB" sz="1200" dirty="0">
                          <a:effectLst/>
                        </a:rPr>
                        <a:t>of </a:t>
                      </a:r>
                      <a:r>
                        <a:rPr lang="en-GB" sz="1200" dirty="0" err="1">
                          <a:effectLst/>
                        </a:rPr>
                        <a:t>Mulhem</a:t>
                      </a:r>
                      <a:r>
                        <a:rPr lang="en-GB" sz="1200" dirty="0">
                          <a:effectLst/>
                        </a:rPr>
                        <a:t> in </a:t>
                      </a:r>
                      <a:r>
                        <a:rPr lang="en-GB" sz="1200" dirty="0" smtClean="0">
                          <a:effectLst/>
                        </a:rPr>
                        <a:t>Jordan</a:t>
                      </a:r>
                    </a:p>
                    <a:p>
                      <a:pPr algn="ctr">
                        <a:spcAft>
                          <a:spcPts val="600"/>
                        </a:spcAft>
                      </a:pPr>
                      <a:r>
                        <a:rPr lang="en-GB" sz="1200" dirty="0" smtClean="0">
                          <a:effectLst/>
                        </a:rPr>
                        <a:t> </a:t>
                      </a:r>
                      <a:r>
                        <a:rPr lang="en-GB" sz="1200" dirty="0">
                          <a:effectLst/>
                        </a:rPr>
                        <a:t>(guarantee</a:t>
                      </a:r>
                      <a:r>
                        <a:rPr lang="en-GB" sz="1200" dirty="0" smtClean="0">
                          <a:effectLst/>
                        </a:rPr>
                        <a:t>)</a:t>
                      </a:r>
                    </a:p>
                    <a:p>
                      <a:pPr algn="ctr">
                        <a:spcAft>
                          <a:spcPts val="600"/>
                        </a:spcAft>
                      </a:pPr>
                      <a:endParaRPr lang="en-GB" sz="1200" dirty="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GB" sz="900" u="sng" dirty="0">
                          <a:effectLst/>
                          <a:hlinkClick r:id="rId9"/>
                        </a:rPr>
                        <a:t>https://audiovisual.ec.europa.eu/en/video/I-180848</a:t>
                      </a:r>
                      <a:endParaRPr lang="en-GB" sz="900" dirty="0">
                        <a:effectLst/>
                        <a:latin typeface="Calibri" panose="020F0502020204030204" pitchFamily="34" charset="0"/>
                        <a:ea typeface="Calibri" panose="020F0502020204030204" pitchFamily="34" charset="0"/>
                      </a:endParaRPr>
                    </a:p>
                  </a:txBody>
                  <a:tcPr marL="41821" marR="41821" marT="0" marB="0" anchor="ctr"/>
                </a:tc>
                <a:tc>
                  <a:txBody>
                    <a:bodyPr/>
                    <a:lstStyle/>
                    <a:p>
                      <a:pPr algn="ctr">
                        <a:spcAft>
                          <a:spcPts val="600"/>
                        </a:spcAft>
                      </a:pPr>
                      <a:r>
                        <a:rPr lang="en-GB" sz="900" u="sng" dirty="0">
                          <a:effectLst/>
                          <a:hlinkClick r:id="rId10"/>
                        </a:rPr>
                        <a:t>https://youtu.be/ptRgRW-ezm0</a:t>
                      </a:r>
                      <a:endParaRPr lang="en-GB" sz="900" dirty="0">
                        <a:effectLst/>
                        <a:latin typeface="Calibri" panose="020F0502020204030204" pitchFamily="34" charset="0"/>
                        <a:ea typeface="Calibri" panose="020F0502020204030204" pitchFamily="34" charset="0"/>
                      </a:endParaRPr>
                    </a:p>
                  </a:txBody>
                  <a:tcPr marL="41821" marR="41821" marT="0" marB="0" anchor="ctr"/>
                </a:tc>
                <a:extLst>
                  <a:ext uri="{0D108BD9-81ED-4DB2-BD59-A6C34878D82A}">
                    <a16:rowId xmlns:a16="http://schemas.microsoft.com/office/drawing/2014/main" val="3096968091"/>
                  </a:ext>
                </a:extLst>
              </a:tr>
            </a:tbl>
          </a:graphicData>
        </a:graphic>
      </p:graphicFrame>
    </p:spTree>
    <p:extLst>
      <p:ext uri="{BB962C8B-B14F-4D97-AF65-F5344CB8AC3E}">
        <p14:creationId xmlns:p14="http://schemas.microsoft.com/office/powerpoint/2010/main" val="1510788972"/>
      </p:ext>
    </p:extLst>
  </p:cSld>
  <p:clrMapOvr>
    <a:masterClrMapping/>
  </p:clrMapOvr>
  <mc:AlternateContent xmlns:mc="http://schemas.openxmlformats.org/markup-compatibility/2006" xmlns:p14="http://schemas.microsoft.com/office/powerpoint/2010/main">
    <mc:Choice Requires="p14">
      <p:transition spd="med" p14:dur="700" advTm="2290">
        <p:fade/>
      </p:transition>
    </mc:Choice>
    <mc:Fallback xmlns="">
      <p:transition spd="med" advTm="229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4294967295"/>
          </p:nvPr>
        </p:nvSpPr>
        <p:spPr>
          <a:xfrm>
            <a:off x="8594725" y="4749800"/>
            <a:ext cx="549275" cy="393700"/>
          </a:xfrm>
        </p:spPr>
        <p:txBody>
          <a:bodyPr/>
          <a:lstStyle/>
          <a:p>
            <a:pPr marL="0" lvl="0" indent="0" algn="r" rtl="0">
              <a:spcBef>
                <a:spcPts val="0"/>
              </a:spcBef>
              <a:spcAft>
                <a:spcPts val="0"/>
              </a:spcAft>
              <a:buNone/>
            </a:pPr>
            <a:endParaRPr lang="en" dirty="0"/>
          </a:p>
        </p:txBody>
      </p:sp>
      <p:pic>
        <p:nvPicPr>
          <p:cNvPr id="10" name="Picture 2" descr="\\NET1.cec.eu.int\homes\102\garlaef\Desktop\wee.png"/>
          <p:cNvPicPr>
            <a:picLocks noChangeAspect="1" noChangeArrowheads="1"/>
          </p:cNvPicPr>
          <p:nvPr/>
        </p:nvPicPr>
        <p:blipFill rotWithShape="1">
          <a:blip r:embed="rId3">
            <a:extLst>
              <a:ext uri="{28A0092B-C50C-407E-A947-70E740481C1C}">
                <a14:useLocalDpi xmlns:a14="http://schemas.microsoft.com/office/drawing/2010/main" val="0"/>
              </a:ext>
            </a:extLst>
          </a:blip>
          <a:srcRect r="65770" b="12674"/>
          <a:stretch/>
        </p:blipFill>
        <p:spPr bwMode="auto">
          <a:xfrm>
            <a:off x="349718" y="971545"/>
            <a:ext cx="2791050" cy="400124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NET1.cec.eu.int\homes\102\garlaef\Desktop\wee.png"/>
          <p:cNvPicPr>
            <a:picLocks noChangeAspect="1" noChangeArrowheads="1"/>
          </p:cNvPicPr>
          <p:nvPr/>
        </p:nvPicPr>
        <p:blipFill rotWithShape="1">
          <a:blip r:embed="rId3">
            <a:extLst>
              <a:ext uri="{28A0092B-C50C-407E-A947-70E740481C1C}">
                <a14:useLocalDpi xmlns:a14="http://schemas.microsoft.com/office/drawing/2010/main" val="0"/>
              </a:ext>
            </a:extLst>
          </a:blip>
          <a:srcRect l="66382" b="12674"/>
          <a:stretch/>
        </p:blipFill>
        <p:spPr bwMode="auto">
          <a:xfrm>
            <a:off x="5804454" y="971545"/>
            <a:ext cx="2741127" cy="40012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NET1.cec.eu.int\homes\102\garlaef\Desktop\wee.png"/>
          <p:cNvPicPr>
            <a:picLocks noChangeAspect="1" noChangeArrowheads="1"/>
          </p:cNvPicPr>
          <p:nvPr/>
        </p:nvPicPr>
        <p:blipFill rotWithShape="1">
          <a:blip r:embed="rId3">
            <a:extLst>
              <a:ext uri="{28A0092B-C50C-407E-A947-70E740481C1C}">
                <a14:useLocalDpi xmlns:a14="http://schemas.microsoft.com/office/drawing/2010/main" val="0"/>
              </a:ext>
            </a:extLst>
          </a:blip>
          <a:srcRect l="34035" r="33004" b="12674"/>
          <a:stretch/>
        </p:blipFill>
        <p:spPr bwMode="auto">
          <a:xfrm>
            <a:off x="3140768" y="971545"/>
            <a:ext cx="2687542" cy="400124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23528" y="446049"/>
            <a:ext cx="8496944" cy="307777"/>
          </a:xfrm>
          <a:prstGeom prst="rect">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fontAlgn="base" hangingPunct="1">
              <a:spcBef>
                <a:spcPct val="0"/>
              </a:spcBef>
              <a:spcAft>
                <a:spcPct val="0"/>
              </a:spcAft>
            </a:pPr>
            <a:r>
              <a:rPr lang="en-GB" sz="1400" b="1" kern="1200" dirty="0">
                <a:solidFill>
                  <a:srgbClr val="FFFFFF"/>
                </a:solidFill>
              </a:rPr>
              <a:t>EU </a:t>
            </a:r>
            <a:r>
              <a:rPr lang="en-GB" sz="1400" b="1" kern="1200" dirty="0" smtClean="0">
                <a:solidFill>
                  <a:srgbClr val="FFFFFF"/>
                </a:solidFill>
              </a:rPr>
              <a:t>External Investment Plan – More than financing - 3 pillar integrated approach</a:t>
            </a:r>
            <a:endParaRPr lang="en-GB" sz="1200" kern="1200" dirty="0">
              <a:solidFill>
                <a:srgbClr val="FFFFFF"/>
              </a:solidFill>
            </a:endParaRPr>
          </a:p>
        </p:txBody>
      </p:sp>
    </p:spTree>
    <p:extLst>
      <p:ext uri="{BB962C8B-B14F-4D97-AF65-F5344CB8AC3E}">
        <p14:creationId xmlns:p14="http://schemas.microsoft.com/office/powerpoint/2010/main" val="3142839476"/>
      </p:ext>
    </p:extLst>
  </p:cSld>
  <p:clrMapOvr>
    <a:masterClrMapping/>
  </p:clrMapOvr>
  <mc:AlternateContent xmlns:mc="http://schemas.openxmlformats.org/markup-compatibility/2006" xmlns:p14="http://schemas.microsoft.com/office/powerpoint/2010/main">
    <mc:Choice Requires="p14">
      <p:transition spd="med" p14:dur="700" advTm="2290">
        <p:fade/>
      </p:transition>
    </mc:Choice>
    <mc:Fallback xmlns="">
      <p:transition spd="med" advTm="229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l="15417" r="41775" b="29298"/>
          <a:stretch/>
        </p:blipFill>
        <p:spPr>
          <a:xfrm flipH="1">
            <a:off x="4411979" y="0"/>
            <a:ext cx="4732021" cy="5143500"/>
          </a:xfrm>
          <a:prstGeom prst="rect">
            <a:avLst/>
          </a:prstGeom>
        </p:spPr>
      </p:pic>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dirty="0"/>
          </a:p>
        </p:txBody>
      </p:sp>
      <p:sp>
        <p:nvSpPr>
          <p:cNvPr id="3" name="Rectangle 2"/>
          <p:cNvSpPr/>
          <p:nvPr/>
        </p:nvSpPr>
        <p:spPr bwMode="auto">
          <a:xfrm>
            <a:off x="0" y="-49"/>
            <a:ext cx="4572794" cy="5143500"/>
          </a:xfrm>
          <a:prstGeom prst="rect">
            <a:avLst/>
          </a:prstGeom>
          <a:solidFill>
            <a:srgbClr val="9E1F62"/>
          </a:solidFill>
          <a:ln>
            <a:noFill/>
          </a:ln>
          <a:effectLst/>
          <a:extLst/>
        </p:spPr>
        <p:txBody>
          <a:bodyPr vert="horz" wrap="square" lIns="91440" tIns="45720" rIns="91440" bIns="45720" numCol="1" rtlCol="0" anchor="ctr" anchorCtr="0" compatLnSpc="1">
            <a:prstTxWarp prst="textNoShape">
              <a:avLst/>
            </a:prstTxWarp>
          </a:bodyPr>
          <a:lstStyle/>
          <a:p>
            <a:pPr marL="3175"/>
            <a:endParaRPr lang="en-GB" dirty="0"/>
          </a:p>
        </p:txBody>
      </p:sp>
      <p:sp>
        <p:nvSpPr>
          <p:cNvPr id="19" name="Google Shape;121;p18"/>
          <p:cNvSpPr txBox="1">
            <a:spLocks/>
          </p:cNvSpPr>
          <p:nvPr/>
        </p:nvSpPr>
        <p:spPr>
          <a:xfrm>
            <a:off x="639337" y="2116803"/>
            <a:ext cx="3069064" cy="909895"/>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800" dirty="0" smtClean="0">
                <a:solidFill>
                  <a:schemeClr val="bg2"/>
                </a:solidFill>
                <a:latin typeface="EC Square Sans Pro Medium" panose="020B0500000000020004" pitchFamily="34" charset="0"/>
              </a:rPr>
              <a:t>Questions?</a:t>
            </a:r>
            <a:endParaRPr lang="en-US" sz="4800" b="1" dirty="0">
              <a:solidFill>
                <a:schemeClr val="bg2"/>
              </a:solidFill>
              <a:latin typeface="EC Square Sans Pro Medium" panose="020B0500000000020004" pitchFamily="34" charset="0"/>
            </a:endParaRPr>
          </a:p>
        </p:txBody>
      </p:sp>
    </p:spTree>
    <p:custDataLst>
      <p:tags r:id="rId1"/>
    </p:custDataLst>
    <p:extLst>
      <p:ext uri="{BB962C8B-B14F-4D97-AF65-F5344CB8AC3E}">
        <p14:creationId xmlns:p14="http://schemas.microsoft.com/office/powerpoint/2010/main" val="3139448039"/>
      </p:ext>
    </p:extLst>
  </p:cSld>
  <p:clrMapOvr>
    <a:masterClrMapping/>
  </p:clrMapOvr>
  <mc:AlternateContent xmlns:mc="http://schemas.openxmlformats.org/markup-compatibility/2006" xmlns:p14="http://schemas.microsoft.com/office/powerpoint/2010/main">
    <mc:Choice Requires="p14">
      <p:transition spd="med" p14:dur="700" advTm="56046">
        <p:fade/>
      </p:transition>
    </mc:Choice>
    <mc:Fallback xmlns="">
      <p:transition spd="med" advTm="56046">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Guarantee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Structure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21</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5499" y="270564"/>
            <a:ext cx="6478501" cy="4750900"/>
          </a:xfrm>
          <a:prstGeom prst="rect">
            <a:avLst/>
          </a:prstGeom>
        </p:spPr>
      </p:pic>
    </p:spTree>
    <p:extLst>
      <p:ext uri="{BB962C8B-B14F-4D97-AF65-F5344CB8AC3E}">
        <p14:creationId xmlns:p14="http://schemas.microsoft.com/office/powerpoint/2010/main" val="1220221274"/>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Guarantee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Structure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22</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pic>
        <p:nvPicPr>
          <p:cNvPr id="5" name="Picture 4">
            <a:extLst>
              <a:ext uri="{FF2B5EF4-FFF2-40B4-BE49-F238E27FC236}">
                <a16:creationId xmlns:a16="http://schemas.microsoft.com/office/drawing/2014/main" id="{B48FB679-CB47-4B9B-B2A1-A8258F413E6F}"/>
              </a:ext>
            </a:extLst>
          </p:cNvPr>
          <p:cNvPicPr>
            <a:picLocks noChangeAspect="1"/>
          </p:cNvPicPr>
          <p:nvPr/>
        </p:nvPicPr>
        <p:blipFill>
          <a:blip r:embed="rId4"/>
          <a:stretch>
            <a:fillRect/>
          </a:stretch>
        </p:blipFill>
        <p:spPr>
          <a:xfrm>
            <a:off x="2597272" y="758644"/>
            <a:ext cx="6546728" cy="3991207"/>
          </a:xfrm>
          <a:prstGeom prst="rect">
            <a:avLst/>
          </a:prstGeom>
        </p:spPr>
      </p:pic>
    </p:spTree>
    <p:extLst>
      <p:ext uri="{BB962C8B-B14F-4D97-AF65-F5344CB8AC3E}">
        <p14:creationId xmlns:p14="http://schemas.microsoft.com/office/powerpoint/2010/main" val="1910784111"/>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Google Shape;136;p20"/>
          <p:cNvSpPr txBox="1">
            <a:spLocks noGrp="1"/>
          </p:cNvSpPr>
          <p:nvPr>
            <p:ph type="title"/>
          </p:nvPr>
        </p:nvSpPr>
        <p:spPr>
          <a:xfrm>
            <a:off x="72787" y="575500"/>
            <a:ext cx="2336457"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Expected results</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07" y="3080500"/>
            <a:ext cx="1476000" cy="1476000"/>
          </a:xfrm>
          <a:prstGeom prst="rect">
            <a:avLst/>
          </a:prstGeom>
          <a:effectLst>
            <a:outerShdw blurRad="50800" dist="38100" dir="8100000" algn="tr" rotWithShape="0">
              <a:prstClr val="black">
                <a:alpha val="40000"/>
              </a:prstClr>
            </a:outerShdw>
          </a:effectLst>
        </p:spPr>
      </p:pic>
      <p:graphicFrame>
        <p:nvGraphicFramePr>
          <p:cNvPr id="6" name="Table 5"/>
          <p:cNvGraphicFramePr>
            <a:graphicFrameLocks noGrp="1"/>
          </p:cNvGraphicFramePr>
          <p:nvPr>
            <p:extLst>
              <p:ext uri="{D42A27DB-BD31-4B8C-83A1-F6EECF244321}">
                <p14:modId xmlns:p14="http://schemas.microsoft.com/office/powerpoint/2010/main" val="2945898282"/>
              </p:ext>
            </p:extLst>
          </p:nvPr>
        </p:nvGraphicFramePr>
        <p:xfrm>
          <a:off x="2762019" y="929500"/>
          <a:ext cx="6071084" cy="1925999"/>
        </p:xfrm>
        <a:graphic>
          <a:graphicData uri="http://schemas.openxmlformats.org/drawingml/2006/table">
            <a:tbl>
              <a:tblPr>
                <a:tableStyleId>{F4FACF90-ECDA-45CA-866D-A3D61C85727F}</a:tableStyleId>
              </a:tblPr>
              <a:tblGrid>
                <a:gridCol w="1517771">
                  <a:extLst>
                    <a:ext uri="{9D8B030D-6E8A-4147-A177-3AD203B41FA5}">
                      <a16:colId xmlns:a16="http://schemas.microsoft.com/office/drawing/2014/main" val="3172098111"/>
                    </a:ext>
                  </a:extLst>
                </a:gridCol>
                <a:gridCol w="1517771">
                  <a:extLst>
                    <a:ext uri="{9D8B030D-6E8A-4147-A177-3AD203B41FA5}">
                      <a16:colId xmlns:a16="http://schemas.microsoft.com/office/drawing/2014/main" val="3681687149"/>
                    </a:ext>
                  </a:extLst>
                </a:gridCol>
                <a:gridCol w="1517771">
                  <a:extLst>
                    <a:ext uri="{9D8B030D-6E8A-4147-A177-3AD203B41FA5}">
                      <a16:colId xmlns:a16="http://schemas.microsoft.com/office/drawing/2014/main" val="4066040999"/>
                    </a:ext>
                  </a:extLst>
                </a:gridCol>
                <a:gridCol w="1517771">
                  <a:extLst>
                    <a:ext uri="{9D8B030D-6E8A-4147-A177-3AD203B41FA5}">
                      <a16:colId xmlns:a16="http://schemas.microsoft.com/office/drawing/2014/main" val="2331825035"/>
                    </a:ext>
                  </a:extLst>
                </a:gridCol>
              </a:tblGrid>
              <a:tr h="407414">
                <a:tc gridSpan="4">
                  <a:txBody>
                    <a:bodyPr/>
                    <a:lstStyle/>
                    <a:p>
                      <a:pPr algn="ctr" fontAlgn="ctr"/>
                      <a:r>
                        <a:rPr lang="en-GB" sz="1100" u="none" strike="noStrike" dirty="0" smtClean="0">
                          <a:effectLst/>
                        </a:rPr>
                        <a:t>ENERGY</a:t>
                      </a:r>
                      <a:endParaRPr lang="en-GB" sz="1100" b="1" i="0" u="none" strike="noStrike" dirty="0">
                        <a:solidFill>
                          <a:srgbClr val="000000"/>
                        </a:solidFill>
                        <a:effectLst/>
                        <a:latin typeface="Calibri" panose="020F0502020204030204" pitchFamily="34" charset="0"/>
                      </a:endParaRPr>
                    </a:p>
                  </a:txBody>
                  <a:tcPr marL="0" marR="0" marT="0" marB="0" anchor="ctr">
                    <a:solidFill>
                      <a:srgbClr val="FFC000"/>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078266029"/>
                  </a:ext>
                </a:extLst>
              </a:tr>
              <a:tr h="1149997">
                <a:tc>
                  <a:txBody>
                    <a:bodyPr/>
                    <a:lstStyle/>
                    <a:p>
                      <a:pPr algn="ctr" fontAlgn="ctr"/>
                      <a:r>
                        <a:rPr lang="en-US" sz="1100" u="none" strike="noStrike" dirty="0" smtClean="0">
                          <a:effectLst/>
                        </a:rPr>
                        <a:t>Additional </a:t>
                      </a:r>
                      <a:r>
                        <a:rPr lang="en-US" sz="1100" u="none" strike="noStrike" dirty="0">
                          <a:effectLst/>
                        </a:rPr>
                        <a:t>Generation </a:t>
                      </a:r>
                      <a:r>
                        <a:rPr lang="en-US" sz="1100" u="none" strike="noStrike" dirty="0" smtClean="0">
                          <a:effectLst/>
                        </a:rPr>
                        <a:t>Capacity</a:t>
                      </a:r>
                    </a:p>
                    <a:p>
                      <a:pPr algn="ctr" fontAlgn="ctr"/>
                      <a:r>
                        <a:rPr lang="en-US" sz="1100" u="none" strike="noStrike" dirty="0">
                          <a:effectLst/>
                        </a:rPr>
                        <a:t/>
                      </a:r>
                      <a:br>
                        <a:rPr lang="en-US" sz="1100" u="none" strike="noStrike" dirty="0">
                          <a:effectLst/>
                        </a:rPr>
                      </a:br>
                      <a:r>
                        <a:rPr lang="en-US" sz="1100" u="none" strike="noStrike" dirty="0">
                          <a:effectLst/>
                        </a:rPr>
                        <a:t>[MW]</a:t>
                      </a:r>
                      <a:endParaRPr lang="en-US"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100" u="none" strike="noStrike" dirty="0" smtClean="0">
                          <a:effectLst/>
                        </a:rPr>
                        <a:t>Additional </a:t>
                      </a:r>
                      <a:r>
                        <a:rPr lang="en-US" sz="1100" u="none" strike="noStrike" dirty="0">
                          <a:effectLst/>
                        </a:rPr>
                        <a:t>renewable </a:t>
                      </a:r>
                      <a:r>
                        <a:rPr lang="en-US" sz="1100" u="none" strike="noStrike" dirty="0" smtClean="0">
                          <a:effectLst/>
                        </a:rPr>
                        <a:t>production</a:t>
                      </a:r>
                    </a:p>
                    <a:p>
                      <a:pPr algn="ctr" fontAlgn="ctr"/>
                      <a:r>
                        <a:rPr lang="en-US" sz="1100" u="none" strike="noStrike" dirty="0">
                          <a:effectLst/>
                        </a:rPr>
                        <a:t/>
                      </a:r>
                      <a:br>
                        <a:rPr lang="en-US" sz="1100" u="none" strike="noStrike" dirty="0">
                          <a:effectLst/>
                        </a:rPr>
                      </a:br>
                      <a:r>
                        <a:rPr lang="en-US" sz="1100" u="none" strike="noStrike" dirty="0">
                          <a:effectLst/>
                        </a:rPr>
                        <a:t>[</a:t>
                      </a:r>
                      <a:r>
                        <a:rPr lang="en-US" sz="1100" u="none" strike="noStrike" dirty="0" err="1">
                          <a:effectLst/>
                        </a:rPr>
                        <a:t>GWh</a:t>
                      </a:r>
                      <a:r>
                        <a:rPr lang="en-US" sz="1100" u="none" strike="noStrike" dirty="0">
                          <a:effectLst/>
                        </a:rPr>
                        <a:t>/year]</a:t>
                      </a:r>
                      <a:endParaRPr lang="en-US"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smtClean="0">
                          <a:effectLst/>
                        </a:rPr>
                        <a:t>Energy savings</a:t>
                      </a:r>
                    </a:p>
                    <a:p>
                      <a:pPr algn="ctr" fontAlgn="ctr"/>
                      <a:r>
                        <a:rPr lang="en-GB" sz="1100" u="none" strike="noStrike" dirty="0">
                          <a:effectLst/>
                        </a:rPr>
                        <a:t/>
                      </a:r>
                      <a:br>
                        <a:rPr lang="en-GB" sz="1100" u="none" strike="noStrike" dirty="0">
                          <a:effectLst/>
                        </a:rPr>
                      </a:br>
                      <a:r>
                        <a:rPr lang="en-GB" sz="1100" u="none" strike="noStrike" dirty="0">
                          <a:effectLst/>
                        </a:rPr>
                        <a:t>[</a:t>
                      </a:r>
                      <a:r>
                        <a:rPr lang="en-GB" sz="1100" u="none" strike="noStrike" dirty="0" err="1">
                          <a:effectLst/>
                        </a:rPr>
                        <a:t>GWh</a:t>
                      </a:r>
                      <a:r>
                        <a:rPr lang="en-GB" sz="1100" u="none" strike="noStrike" dirty="0">
                          <a:effectLst/>
                        </a:rPr>
                        <a:t>/year]</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smtClean="0">
                          <a:effectLst/>
                        </a:rPr>
                        <a:t>Transmission / Distribution lines</a:t>
                      </a:r>
                    </a:p>
                    <a:p>
                      <a:pPr algn="ctr" fontAlgn="ctr"/>
                      <a:r>
                        <a:rPr lang="en-GB" sz="1100" u="none" strike="noStrike" dirty="0">
                          <a:effectLst/>
                        </a:rPr>
                        <a:t/>
                      </a:r>
                      <a:br>
                        <a:rPr lang="en-GB" sz="1100" u="none" strike="noStrike" dirty="0">
                          <a:effectLst/>
                        </a:rPr>
                      </a:br>
                      <a:r>
                        <a:rPr lang="en-GB" sz="1100" u="none" strike="noStrike" dirty="0">
                          <a:effectLst/>
                        </a:rPr>
                        <a:t>[km]</a:t>
                      </a:r>
                      <a:endParaRPr lang="en-GB" sz="11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68958578"/>
                  </a:ext>
                </a:extLst>
              </a:tr>
              <a:tr h="368588">
                <a:tc>
                  <a:txBody>
                    <a:bodyPr/>
                    <a:lstStyle/>
                    <a:p>
                      <a:pPr algn="ctr" fontAlgn="ctr"/>
                      <a:r>
                        <a:rPr lang="en-GB" sz="1100" b="1" u="none" strike="noStrike" dirty="0">
                          <a:effectLst/>
                        </a:rPr>
                        <a:t> </a:t>
                      </a:r>
                      <a:r>
                        <a:rPr lang="en-GB" sz="1100" b="1" u="none" strike="noStrike" dirty="0" smtClean="0">
                          <a:effectLst/>
                        </a:rPr>
                        <a:t>7.800</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b="1" u="none" strike="noStrike" dirty="0">
                          <a:effectLst/>
                        </a:rPr>
                        <a:t> </a:t>
                      </a:r>
                      <a:r>
                        <a:rPr lang="en-GB" sz="1100" b="1" u="none" strike="noStrike" dirty="0" smtClean="0">
                          <a:effectLst/>
                        </a:rPr>
                        <a:t>40.300</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b="1" u="none" strike="noStrike" dirty="0">
                          <a:effectLst/>
                        </a:rPr>
                        <a:t> </a:t>
                      </a:r>
                      <a:r>
                        <a:rPr lang="en-GB" sz="1100" b="1" u="none" strike="noStrike" dirty="0" smtClean="0">
                          <a:effectLst/>
                        </a:rPr>
                        <a:t>2.400</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b="1" u="none" strike="noStrike" dirty="0">
                          <a:effectLst/>
                        </a:rPr>
                        <a:t> </a:t>
                      </a:r>
                      <a:r>
                        <a:rPr lang="en-GB" sz="1100" b="1" u="none" strike="noStrike" dirty="0" smtClean="0">
                          <a:effectLst/>
                        </a:rPr>
                        <a:t>19.300</a:t>
                      </a:r>
                      <a:endParaRPr lang="en-GB" sz="11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43833122"/>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642303428"/>
              </p:ext>
            </p:extLst>
          </p:nvPr>
        </p:nvGraphicFramePr>
        <p:xfrm>
          <a:off x="2762019" y="2855499"/>
          <a:ext cx="6071084" cy="1926001"/>
        </p:xfrm>
        <a:graphic>
          <a:graphicData uri="http://schemas.openxmlformats.org/drawingml/2006/table">
            <a:tbl>
              <a:tblPr>
                <a:tableStyleId>{F4FACF90-ECDA-45CA-866D-A3D61C85727F}</a:tableStyleId>
              </a:tblPr>
              <a:tblGrid>
                <a:gridCol w="1517771">
                  <a:extLst>
                    <a:ext uri="{9D8B030D-6E8A-4147-A177-3AD203B41FA5}">
                      <a16:colId xmlns:a16="http://schemas.microsoft.com/office/drawing/2014/main" val="244606722"/>
                    </a:ext>
                  </a:extLst>
                </a:gridCol>
                <a:gridCol w="1517771">
                  <a:extLst>
                    <a:ext uri="{9D8B030D-6E8A-4147-A177-3AD203B41FA5}">
                      <a16:colId xmlns:a16="http://schemas.microsoft.com/office/drawing/2014/main" val="710483334"/>
                    </a:ext>
                  </a:extLst>
                </a:gridCol>
                <a:gridCol w="1517771">
                  <a:extLst>
                    <a:ext uri="{9D8B030D-6E8A-4147-A177-3AD203B41FA5}">
                      <a16:colId xmlns:a16="http://schemas.microsoft.com/office/drawing/2014/main" val="2928488920"/>
                    </a:ext>
                  </a:extLst>
                </a:gridCol>
                <a:gridCol w="1517771">
                  <a:extLst>
                    <a:ext uri="{9D8B030D-6E8A-4147-A177-3AD203B41FA5}">
                      <a16:colId xmlns:a16="http://schemas.microsoft.com/office/drawing/2014/main" val="1515513624"/>
                    </a:ext>
                  </a:extLst>
                </a:gridCol>
              </a:tblGrid>
              <a:tr h="407413">
                <a:tc gridSpan="4">
                  <a:txBody>
                    <a:bodyPr/>
                    <a:lstStyle/>
                    <a:p>
                      <a:pPr algn="ctr" fontAlgn="ctr"/>
                      <a:r>
                        <a:rPr lang="en-GB" sz="1100" u="none" strike="noStrike" dirty="0" smtClean="0">
                          <a:effectLst/>
                        </a:rPr>
                        <a:t>TRANSPORT</a:t>
                      </a:r>
                      <a:endParaRPr lang="en-GB" sz="1100" b="1" i="0" u="none" strike="noStrike" dirty="0">
                        <a:solidFill>
                          <a:srgbClr val="000000"/>
                        </a:solidFill>
                        <a:effectLst/>
                        <a:latin typeface="Calibri" panose="020F0502020204030204" pitchFamily="34" charset="0"/>
                      </a:endParaRPr>
                    </a:p>
                  </a:txBody>
                  <a:tcPr marL="0" marR="0" marT="0" marB="0" anchor="ctr">
                    <a:solidFill>
                      <a:srgbClr val="00B0F0"/>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931376063"/>
                  </a:ext>
                </a:extLst>
              </a:tr>
              <a:tr h="1149998">
                <a:tc>
                  <a:txBody>
                    <a:bodyPr/>
                    <a:lstStyle/>
                    <a:p>
                      <a:pPr algn="ctr" fontAlgn="ctr"/>
                      <a:r>
                        <a:rPr lang="en-GB" sz="1100" u="none" strike="noStrike" dirty="0" smtClean="0">
                          <a:effectLst/>
                        </a:rPr>
                        <a:t>Roads </a:t>
                      </a:r>
                    </a:p>
                    <a:p>
                      <a:pPr algn="ctr" fontAlgn="ctr"/>
                      <a:r>
                        <a:rPr lang="en-GB" sz="1100" u="none" strike="noStrike" dirty="0">
                          <a:effectLst/>
                        </a:rPr>
                        <a:t/>
                      </a:r>
                      <a:br>
                        <a:rPr lang="en-GB" sz="1100" u="none" strike="noStrike" dirty="0">
                          <a:effectLst/>
                        </a:rPr>
                      </a:br>
                      <a:r>
                        <a:rPr lang="en-GB" sz="1100" u="none" strike="noStrike" dirty="0">
                          <a:effectLst/>
                        </a:rPr>
                        <a:t>[km]</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u="none" strike="noStrike" dirty="0" smtClean="0">
                          <a:effectLst/>
                        </a:rPr>
                        <a:t>Railroads</a:t>
                      </a:r>
                    </a:p>
                    <a:p>
                      <a:pPr algn="ctr" fontAlgn="ctr"/>
                      <a:r>
                        <a:rPr lang="en-GB" sz="1100" u="none" strike="noStrike" dirty="0" smtClean="0">
                          <a:effectLst/>
                        </a:rPr>
                        <a:t> </a:t>
                      </a:r>
                      <a:r>
                        <a:rPr lang="en-GB" sz="1100" u="none" strike="noStrike" dirty="0">
                          <a:effectLst/>
                        </a:rPr>
                        <a:t/>
                      </a:r>
                      <a:br>
                        <a:rPr lang="en-GB" sz="1100" u="none" strike="noStrike" dirty="0">
                          <a:effectLst/>
                        </a:rPr>
                      </a:br>
                      <a:r>
                        <a:rPr lang="en-GB" sz="1100" u="none" strike="noStrike" dirty="0">
                          <a:effectLst/>
                        </a:rPr>
                        <a:t>[km]</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050" u="none" strike="noStrike" dirty="0" smtClean="0">
                          <a:effectLst/>
                        </a:rPr>
                        <a:t>Additional </a:t>
                      </a:r>
                      <a:r>
                        <a:rPr lang="en-US" sz="1050" u="none" strike="noStrike" dirty="0">
                          <a:effectLst/>
                        </a:rPr>
                        <a:t>container port capacity </a:t>
                      </a:r>
                      <a:endParaRPr lang="en-US" sz="1050" u="none" strike="noStrike" dirty="0" smtClean="0">
                        <a:effectLst/>
                      </a:endParaRPr>
                    </a:p>
                    <a:p>
                      <a:pPr algn="ctr" fontAlgn="ctr"/>
                      <a:r>
                        <a:rPr lang="en-US" sz="1050" u="none" strike="noStrike" dirty="0">
                          <a:effectLst/>
                        </a:rPr>
                        <a:t/>
                      </a:r>
                      <a:br>
                        <a:rPr lang="en-US" sz="1050" u="none" strike="noStrike" dirty="0">
                          <a:effectLst/>
                        </a:rPr>
                      </a:br>
                      <a:r>
                        <a:rPr lang="en-US" sz="1050" u="none" strike="noStrike" dirty="0">
                          <a:effectLst/>
                        </a:rPr>
                        <a:t>[TEU/year]</a:t>
                      </a:r>
                      <a:endParaRPr lang="en-US" sz="105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100" u="none" strike="noStrike" dirty="0" smtClean="0">
                          <a:effectLst/>
                        </a:rPr>
                        <a:t>Additional </a:t>
                      </a:r>
                      <a:r>
                        <a:rPr lang="en-US" sz="1100" u="none" strike="noStrike" dirty="0">
                          <a:effectLst/>
                        </a:rPr>
                        <a:t>cargo port </a:t>
                      </a:r>
                      <a:r>
                        <a:rPr lang="en-US" sz="1100" u="none" strike="noStrike" dirty="0" smtClean="0">
                          <a:effectLst/>
                        </a:rPr>
                        <a:t>capacity</a:t>
                      </a:r>
                    </a:p>
                    <a:p>
                      <a:pPr algn="ctr" fontAlgn="ctr"/>
                      <a:r>
                        <a:rPr lang="en-US" sz="1100" u="none" strike="noStrike" dirty="0" smtClean="0">
                          <a:effectLst/>
                        </a:rPr>
                        <a:t> </a:t>
                      </a:r>
                      <a:r>
                        <a:rPr lang="en-US" sz="1100" u="none" strike="noStrike" dirty="0">
                          <a:effectLst/>
                        </a:rPr>
                        <a:t/>
                      </a:r>
                      <a:br>
                        <a:rPr lang="en-US" sz="1100" u="none" strike="noStrike" dirty="0">
                          <a:effectLst/>
                        </a:rPr>
                      </a:br>
                      <a:r>
                        <a:rPr lang="en-US" sz="1100" u="none" strike="noStrike" dirty="0">
                          <a:effectLst/>
                        </a:rPr>
                        <a:t>[Tons/year]</a:t>
                      </a:r>
                      <a:endParaRPr lang="en-US" sz="11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30270867"/>
                  </a:ext>
                </a:extLst>
              </a:tr>
              <a:tr h="368590">
                <a:tc>
                  <a:txBody>
                    <a:bodyPr/>
                    <a:lstStyle/>
                    <a:p>
                      <a:pPr algn="ctr" fontAlgn="ctr"/>
                      <a:r>
                        <a:rPr lang="en-GB" sz="1100" b="1" u="none" strike="noStrike" dirty="0">
                          <a:effectLst/>
                        </a:rPr>
                        <a:t> </a:t>
                      </a:r>
                      <a:r>
                        <a:rPr lang="en-GB" sz="1100" b="1" u="none" strike="noStrike" dirty="0" smtClean="0">
                          <a:effectLst/>
                        </a:rPr>
                        <a:t>4.000</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b="1" u="none" strike="noStrike" dirty="0">
                          <a:effectLst/>
                        </a:rPr>
                        <a:t> </a:t>
                      </a:r>
                      <a:r>
                        <a:rPr lang="en-GB" sz="1100" b="1" u="none" strike="noStrike" dirty="0" smtClean="0">
                          <a:effectLst/>
                        </a:rPr>
                        <a:t>330</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b="1" u="none" strike="noStrike" dirty="0">
                          <a:effectLst/>
                        </a:rPr>
                        <a:t> </a:t>
                      </a:r>
                      <a:r>
                        <a:rPr lang="en-GB" sz="1100" b="1" u="none" strike="noStrike" dirty="0" smtClean="0">
                          <a:effectLst/>
                        </a:rPr>
                        <a:t>940.000</a:t>
                      </a:r>
                      <a:endParaRPr lang="en-GB"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GB" sz="1100" b="1" u="none" strike="noStrike" dirty="0">
                          <a:effectLst/>
                        </a:rPr>
                        <a:t> </a:t>
                      </a:r>
                      <a:r>
                        <a:rPr lang="en-GB" sz="1100" b="1" u="none" strike="noStrike" dirty="0" smtClean="0">
                          <a:effectLst/>
                        </a:rPr>
                        <a:t>1.300.000</a:t>
                      </a:r>
                      <a:endParaRPr lang="en-GB" sz="11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382848206"/>
                  </a:ext>
                </a:extLst>
              </a:tr>
            </a:tbl>
          </a:graphicData>
        </a:graphic>
      </p:graphicFrame>
      <p:sp>
        <p:nvSpPr>
          <p:cNvPr id="10" name="TextBox 9"/>
          <p:cNvSpPr txBox="1"/>
          <p:nvPr/>
        </p:nvSpPr>
        <p:spPr>
          <a:xfrm>
            <a:off x="3836020" y="178685"/>
            <a:ext cx="4244895" cy="523220"/>
          </a:xfrm>
          <a:prstGeom prst="rect">
            <a:avLst/>
          </a:prstGeom>
          <a:noFill/>
        </p:spPr>
        <p:txBody>
          <a:bodyPr wrap="square" rtlCol="0">
            <a:spAutoFit/>
          </a:bodyPr>
          <a:lstStyle/>
          <a:p>
            <a:pPr algn="ctr"/>
            <a:r>
              <a:rPr lang="en-IE" b="1" kern="1200" dirty="0" smtClean="0">
                <a:solidFill>
                  <a:prstClr val="black">
                    <a:lumMod val="65000"/>
                    <a:lumOff val="35000"/>
                  </a:prstClr>
                </a:solidFill>
                <a:latin typeface="+mn-lt"/>
                <a:ea typeface="+mn-ea"/>
                <a:cs typeface="+mn-cs"/>
              </a:rPr>
              <a:t>EFSD blending &amp; guarantees 2017-10/2019 - Expected Results (estimate)</a:t>
            </a:r>
            <a:endParaRPr lang="en-GB" b="1" kern="1200" dirty="0">
              <a:solidFill>
                <a:prstClr val="black">
                  <a:lumMod val="65000"/>
                  <a:lumOff val="35000"/>
                </a:prstClr>
              </a:solidFill>
              <a:latin typeface="+mn-lt"/>
              <a:ea typeface="+mn-ea"/>
              <a:cs typeface="+mn-cs"/>
            </a:endParaRPr>
          </a:p>
        </p:txBody>
      </p:sp>
    </p:spTree>
    <p:extLst>
      <p:ext uri="{BB962C8B-B14F-4D97-AF65-F5344CB8AC3E}">
        <p14:creationId xmlns:p14="http://schemas.microsoft.com/office/powerpoint/2010/main" val="2482171496"/>
      </p:ext>
    </p:extLst>
  </p:cSld>
  <p:clrMapOvr>
    <a:masterClrMapping/>
  </p:clrMapOvr>
  <mc:AlternateContent xmlns:mc="http://schemas.openxmlformats.org/markup-compatibility/2006" xmlns:p14="http://schemas.microsoft.com/office/powerpoint/2010/main">
    <mc:Choice Requires="p14">
      <p:transition spd="med" p14:dur="700" advTm="2290">
        <p:fade/>
      </p:transition>
    </mc:Choice>
    <mc:Fallback xmlns="">
      <p:transition spd="med" advTm="229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Google Shape;136;p20"/>
          <p:cNvSpPr txBox="1">
            <a:spLocks noGrp="1"/>
          </p:cNvSpPr>
          <p:nvPr>
            <p:ph type="title"/>
          </p:nvPr>
        </p:nvSpPr>
        <p:spPr>
          <a:xfrm>
            <a:off x="72787" y="575500"/>
            <a:ext cx="2336457"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a:solidFill>
                  <a:schemeClr val="bg2"/>
                </a:solidFill>
                <a:latin typeface="EC Square Sans Pro Medium" panose="020B0500000000020004" pitchFamily="34" charset="0"/>
              </a:rPr>
              <a:t>Pillar </a:t>
            </a:r>
            <a:r>
              <a:rPr lang="en" sz="3000" dirty="0" smtClean="0">
                <a:solidFill>
                  <a:schemeClr val="bg2"/>
                </a:solidFill>
                <a:latin typeface="EC Square Sans Pro Medium" panose="020B0500000000020004" pitchFamily="34" charset="0"/>
              </a:rPr>
              <a:t>1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B</a:t>
            </a:r>
            <a:r>
              <a:rPr lang="en" sz="3000" dirty="0" smtClean="0">
                <a:solidFill>
                  <a:schemeClr val="bg2"/>
                </a:solidFill>
                <a:latin typeface="EC Square Sans Pro Medium" panose="020B0500000000020004" pitchFamily="34" charset="0"/>
              </a:rPr>
              <a:t>lending in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Sub-Saharan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Africa</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07" y="3080500"/>
            <a:ext cx="1476000" cy="1476000"/>
          </a:xfrm>
          <a:prstGeom prst="rect">
            <a:avLst/>
          </a:prstGeom>
          <a:effectLst>
            <a:outerShdw blurRad="50800" dist="38100" dir="8100000" algn="tr" rotWithShape="0">
              <a:prstClr val="black">
                <a:alpha val="40000"/>
              </a:prstClr>
            </a:outerShdw>
          </a:effectLst>
        </p:spPr>
      </p:pic>
      <p:graphicFrame>
        <p:nvGraphicFramePr>
          <p:cNvPr id="2" name="Table 1"/>
          <p:cNvGraphicFramePr>
            <a:graphicFrameLocks noGrp="1"/>
          </p:cNvGraphicFramePr>
          <p:nvPr/>
        </p:nvGraphicFramePr>
        <p:xfrm>
          <a:off x="2642796" y="475730"/>
          <a:ext cx="6253779" cy="4658360"/>
        </p:xfrm>
        <a:graphic>
          <a:graphicData uri="http://schemas.openxmlformats.org/drawingml/2006/table">
            <a:tbl>
              <a:tblPr firstRow="1" bandRow="1">
                <a:tableStyleId>{F4FACF90-ECDA-45CA-866D-A3D61C85727F}</a:tableStyleId>
              </a:tblPr>
              <a:tblGrid>
                <a:gridCol w="1383188">
                  <a:extLst>
                    <a:ext uri="{9D8B030D-6E8A-4147-A177-3AD203B41FA5}">
                      <a16:colId xmlns:a16="http://schemas.microsoft.com/office/drawing/2014/main" val="1443189392"/>
                    </a:ext>
                  </a:extLst>
                </a:gridCol>
                <a:gridCol w="1118323">
                  <a:extLst>
                    <a:ext uri="{9D8B030D-6E8A-4147-A177-3AD203B41FA5}">
                      <a16:colId xmlns:a16="http://schemas.microsoft.com/office/drawing/2014/main" val="1179057226"/>
                    </a:ext>
                  </a:extLst>
                </a:gridCol>
                <a:gridCol w="1250756">
                  <a:extLst>
                    <a:ext uri="{9D8B030D-6E8A-4147-A177-3AD203B41FA5}">
                      <a16:colId xmlns:a16="http://schemas.microsoft.com/office/drawing/2014/main" val="327868528"/>
                    </a:ext>
                  </a:extLst>
                </a:gridCol>
                <a:gridCol w="1250756">
                  <a:extLst>
                    <a:ext uri="{9D8B030D-6E8A-4147-A177-3AD203B41FA5}">
                      <a16:colId xmlns:a16="http://schemas.microsoft.com/office/drawing/2014/main" val="2187120444"/>
                    </a:ext>
                  </a:extLst>
                </a:gridCol>
                <a:gridCol w="1250756">
                  <a:extLst>
                    <a:ext uri="{9D8B030D-6E8A-4147-A177-3AD203B41FA5}">
                      <a16:colId xmlns:a16="http://schemas.microsoft.com/office/drawing/2014/main" val="1304278213"/>
                    </a:ext>
                  </a:extLst>
                </a:gridCol>
              </a:tblGrid>
              <a:tr h="370840">
                <a:tc>
                  <a:txBody>
                    <a:bodyPr/>
                    <a:lstStyle/>
                    <a:p>
                      <a:r>
                        <a:rPr lang="fr-BE" b="1" dirty="0" err="1" smtClean="0"/>
                        <a:t>Funding</a:t>
                      </a:r>
                      <a:r>
                        <a:rPr lang="fr-BE" b="1" dirty="0" smtClean="0"/>
                        <a:t> sources</a:t>
                      </a:r>
                      <a:endParaRPr lang="fr-BE" b="1" dirty="0"/>
                    </a:p>
                  </a:txBody>
                  <a:tcPr/>
                </a:tc>
                <a:tc>
                  <a:txBody>
                    <a:bodyPr/>
                    <a:lstStyle/>
                    <a:p>
                      <a:r>
                        <a:rPr lang="fr-BE" b="1" dirty="0" err="1" smtClean="0"/>
                        <a:t>Allocated</a:t>
                      </a:r>
                      <a:endParaRPr lang="fr-BE" b="1" dirty="0" smtClean="0"/>
                    </a:p>
                    <a:p>
                      <a:r>
                        <a:rPr lang="fr-BE" b="1" dirty="0" smtClean="0"/>
                        <a:t>(in EUR million)</a:t>
                      </a:r>
                      <a:endParaRPr lang="fr-BE" b="1" dirty="0"/>
                    </a:p>
                  </a:txBody>
                  <a:tcPr/>
                </a:tc>
                <a:tc>
                  <a:txBody>
                    <a:bodyPr/>
                    <a:lstStyle/>
                    <a:p>
                      <a:r>
                        <a:rPr lang="fr-BE" b="1" dirty="0" err="1" smtClean="0"/>
                        <a:t>Used</a:t>
                      </a:r>
                      <a:endParaRPr lang="fr-BE" b="1" dirty="0" smtClean="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BE" b="1" dirty="0" smtClean="0"/>
                        <a:t>(in EUR million)</a:t>
                      </a:r>
                    </a:p>
                  </a:txBody>
                  <a:tcPr/>
                </a:tc>
                <a:tc>
                  <a:txBody>
                    <a:bodyPr/>
                    <a:lstStyle/>
                    <a:p>
                      <a:r>
                        <a:rPr lang="fr-BE" b="1" dirty="0" err="1" smtClean="0"/>
                        <a:t>Remaining</a:t>
                      </a:r>
                      <a:r>
                        <a:rPr lang="fr-BE" b="1" dirty="0" smtClean="0"/>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BE" b="1" dirty="0" smtClean="0"/>
                        <a:t>(in EUR million)</a:t>
                      </a:r>
                    </a:p>
                  </a:txBody>
                  <a:tcPr/>
                </a:tc>
                <a:tc>
                  <a:txBody>
                    <a:bodyPr/>
                    <a:lstStyle/>
                    <a:p>
                      <a:r>
                        <a:rPr lang="fr-BE" b="1" dirty="0" err="1" smtClean="0"/>
                        <a:t>Expected</a:t>
                      </a:r>
                      <a:r>
                        <a:rPr lang="fr-BE" b="1" baseline="0" dirty="0" smtClean="0"/>
                        <a:t> </a:t>
                      </a:r>
                      <a:r>
                        <a:rPr lang="fr-BE" b="1" baseline="0" dirty="0" err="1" smtClean="0"/>
                        <a:t>f</a:t>
                      </a:r>
                      <a:r>
                        <a:rPr lang="fr-BE" b="1" dirty="0" err="1" smtClean="0"/>
                        <a:t>unds</a:t>
                      </a:r>
                      <a:r>
                        <a:rPr lang="fr-BE" b="1" dirty="0" smtClean="0"/>
                        <a:t> (in EUR million)</a:t>
                      </a:r>
                      <a:endParaRPr lang="fr-BE" b="1" dirty="0"/>
                    </a:p>
                  </a:txBody>
                  <a:tcPr/>
                </a:tc>
                <a:extLst>
                  <a:ext uri="{0D108BD9-81ED-4DB2-BD59-A6C34878D82A}">
                    <a16:rowId xmlns:a16="http://schemas.microsoft.com/office/drawing/2014/main" val="2048099952"/>
                  </a:ext>
                </a:extLst>
              </a:tr>
              <a:tr h="370840">
                <a:tc>
                  <a:txBody>
                    <a:bodyPr/>
                    <a:lstStyle/>
                    <a:p>
                      <a:r>
                        <a:rPr lang="fr-BE" dirty="0" smtClean="0"/>
                        <a:t>RIP CA</a:t>
                      </a:r>
                      <a:endParaRPr lang="fr-BE" dirty="0"/>
                    </a:p>
                  </a:txBody>
                  <a:tcPr/>
                </a:tc>
                <a:tc>
                  <a:txBody>
                    <a:bodyPr/>
                    <a:lstStyle/>
                    <a:p>
                      <a:r>
                        <a:rPr lang="fr-BE" dirty="0" smtClean="0"/>
                        <a:t>135</a:t>
                      </a:r>
                      <a:endParaRPr lang="fr-BE" dirty="0"/>
                    </a:p>
                  </a:txBody>
                  <a:tcPr/>
                </a:tc>
                <a:tc>
                  <a:txBody>
                    <a:bodyPr/>
                    <a:lstStyle/>
                    <a:p>
                      <a:r>
                        <a:rPr lang="fr-BE" dirty="0" smtClean="0"/>
                        <a:t>135</a:t>
                      </a:r>
                      <a:endParaRPr lang="fr-BE" dirty="0"/>
                    </a:p>
                  </a:txBody>
                  <a:tcPr/>
                </a:tc>
                <a:tc>
                  <a:txBody>
                    <a:bodyPr/>
                    <a:lstStyle/>
                    <a:p>
                      <a:r>
                        <a:rPr lang="fr-BE" dirty="0" smtClean="0"/>
                        <a:t>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226276261"/>
                  </a:ext>
                </a:extLst>
              </a:tr>
              <a:tr h="370840">
                <a:tc>
                  <a:txBody>
                    <a:bodyPr/>
                    <a:lstStyle/>
                    <a:p>
                      <a:r>
                        <a:rPr lang="fr-BE" dirty="0" smtClean="0"/>
                        <a:t>RIP EASAIO</a:t>
                      </a:r>
                      <a:endParaRPr lang="fr-BE" dirty="0"/>
                    </a:p>
                  </a:txBody>
                  <a:tcPr/>
                </a:tc>
                <a:tc>
                  <a:txBody>
                    <a:bodyPr/>
                    <a:lstStyle/>
                    <a:p>
                      <a:r>
                        <a:rPr lang="fr-BE" dirty="0" smtClean="0"/>
                        <a:t>404</a:t>
                      </a:r>
                      <a:endParaRPr lang="fr-BE" dirty="0"/>
                    </a:p>
                  </a:txBody>
                  <a:tcPr/>
                </a:tc>
                <a:tc>
                  <a:txBody>
                    <a:bodyPr/>
                    <a:lstStyle/>
                    <a:p>
                      <a:r>
                        <a:rPr lang="fr-BE" dirty="0" smtClean="0"/>
                        <a:t>354</a:t>
                      </a:r>
                      <a:endParaRPr lang="fr-BE" dirty="0"/>
                    </a:p>
                  </a:txBody>
                  <a:tcPr/>
                </a:tc>
                <a:tc>
                  <a:txBody>
                    <a:bodyPr/>
                    <a:lstStyle/>
                    <a:p>
                      <a:r>
                        <a:rPr lang="fr-BE" dirty="0" smtClean="0"/>
                        <a:t>50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2469597120"/>
                  </a:ext>
                </a:extLst>
              </a:tr>
              <a:tr h="370840">
                <a:tc>
                  <a:txBody>
                    <a:bodyPr/>
                    <a:lstStyle/>
                    <a:p>
                      <a:r>
                        <a:rPr lang="fr-BE" dirty="0" smtClean="0"/>
                        <a:t>RIP WA</a:t>
                      </a:r>
                      <a:endParaRPr lang="fr-BE" dirty="0"/>
                    </a:p>
                  </a:txBody>
                  <a:tcPr/>
                </a:tc>
                <a:tc>
                  <a:txBody>
                    <a:bodyPr/>
                    <a:lstStyle/>
                    <a:p>
                      <a:r>
                        <a:rPr lang="fr-BE" dirty="0" smtClean="0"/>
                        <a:t>360</a:t>
                      </a:r>
                      <a:endParaRPr lang="fr-BE" dirty="0"/>
                    </a:p>
                  </a:txBody>
                  <a:tcPr/>
                </a:tc>
                <a:tc>
                  <a:txBody>
                    <a:bodyPr/>
                    <a:lstStyle/>
                    <a:p>
                      <a:r>
                        <a:rPr lang="fr-BE" dirty="0" smtClean="0"/>
                        <a:t>360</a:t>
                      </a:r>
                      <a:endParaRPr lang="fr-BE" dirty="0"/>
                    </a:p>
                  </a:txBody>
                  <a:tcPr/>
                </a:tc>
                <a:tc>
                  <a:txBody>
                    <a:bodyPr/>
                    <a:lstStyle/>
                    <a:p>
                      <a:r>
                        <a:rPr lang="fr-BE" dirty="0" smtClean="0"/>
                        <a:t>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2171577437"/>
                  </a:ext>
                </a:extLst>
              </a:tr>
              <a:tr h="370840">
                <a:tc>
                  <a:txBody>
                    <a:bodyPr/>
                    <a:lstStyle/>
                    <a:p>
                      <a:r>
                        <a:rPr lang="fr-BE" dirty="0" smtClean="0"/>
                        <a:t>Pan-</a:t>
                      </a:r>
                      <a:r>
                        <a:rPr lang="fr-BE" dirty="0" err="1" smtClean="0"/>
                        <a:t>African</a:t>
                      </a:r>
                      <a:endParaRPr lang="fr-BE" dirty="0"/>
                    </a:p>
                  </a:txBody>
                  <a:tcPr/>
                </a:tc>
                <a:tc>
                  <a:txBody>
                    <a:bodyPr/>
                    <a:lstStyle/>
                    <a:p>
                      <a:r>
                        <a:rPr lang="fr-BE" dirty="0" smtClean="0"/>
                        <a:t>160</a:t>
                      </a:r>
                      <a:endParaRPr lang="fr-BE" dirty="0"/>
                    </a:p>
                  </a:txBody>
                  <a:tcPr/>
                </a:tc>
                <a:tc>
                  <a:txBody>
                    <a:bodyPr/>
                    <a:lstStyle/>
                    <a:p>
                      <a:r>
                        <a:rPr lang="fr-BE" dirty="0" smtClean="0"/>
                        <a:t>99,5</a:t>
                      </a:r>
                      <a:endParaRPr lang="fr-BE" dirty="0"/>
                    </a:p>
                  </a:txBody>
                  <a:tcPr/>
                </a:tc>
                <a:tc>
                  <a:txBody>
                    <a:bodyPr/>
                    <a:lstStyle/>
                    <a:p>
                      <a:r>
                        <a:rPr lang="fr-BE" dirty="0" smtClean="0"/>
                        <a:t>60,44</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2097129984"/>
                  </a:ext>
                </a:extLst>
              </a:tr>
              <a:tr h="370840">
                <a:tc>
                  <a:txBody>
                    <a:bodyPr/>
                    <a:lstStyle/>
                    <a:p>
                      <a:r>
                        <a:rPr lang="fr-BE" dirty="0" smtClean="0"/>
                        <a:t>NIP Western </a:t>
                      </a:r>
                      <a:r>
                        <a:rPr lang="fr-BE" dirty="0" err="1" smtClean="0"/>
                        <a:t>Africa</a:t>
                      </a:r>
                      <a:endParaRPr lang="fr-BE" dirty="0"/>
                    </a:p>
                  </a:txBody>
                  <a:tcPr/>
                </a:tc>
                <a:tc>
                  <a:txBody>
                    <a:bodyPr/>
                    <a:lstStyle/>
                    <a:p>
                      <a:r>
                        <a:rPr lang="fr-BE" dirty="0" smtClean="0"/>
                        <a:t>458</a:t>
                      </a:r>
                      <a:endParaRPr lang="fr-BE" dirty="0"/>
                    </a:p>
                  </a:txBody>
                  <a:tcPr/>
                </a:tc>
                <a:tc>
                  <a:txBody>
                    <a:bodyPr/>
                    <a:lstStyle/>
                    <a:p>
                      <a:r>
                        <a:rPr lang="fr-BE" dirty="0" smtClean="0"/>
                        <a:t>362</a:t>
                      </a:r>
                      <a:endParaRPr lang="fr-BE" dirty="0"/>
                    </a:p>
                  </a:txBody>
                  <a:tcPr/>
                </a:tc>
                <a:tc>
                  <a:txBody>
                    <a:bodyPr/>
                    <a:lstStyle/>
                    <a:p>
                      <a:r>
                        <a:rPr lang="fr-BE" dirty="0" smtClean="0"/>
                        <a:t>95,75</a:t>
                      </a:r>
                      <a:endParaRPr lang="fr-BE" dirty="0"/>
                    </a:p>
                  </a:txBody>
                  <a:tcPr/>
                </a:tc>
                <a:tc>
                  <a:txBody>
                    <a:bodyPr/>
                    <a:lstStyle/>
                    <a:p>
                      <a:r>
                        <a:rPr lang="fr-BE" dirty="0" smtClean="0"/>
                        <a:t>58</a:t>
                      </a:r>
                      <a:endParaRPr lang="fr-BE" dirty="0"/>
                    </a:p>
                  </a:txBody>
                  <a:tcPr/>
                </a:tc>
                <a:extLst>
                  <a:ext uri="{0D108BD9-81ED-4DB2-BD59-A6C34878D82A}">
                    <a16:rowId xmlns:a16="http://schemas.microsoft.com/office/drawing/2014/main" val="3712760579"/>
                  </a:ext>
                </a:extLst>
              </a:tr>
              <a:tr h="370840">
                <a:tc>
                  <a:txBody>
                    <a:bodyPr/>
                    <a:lstStyle/>
                    <a:p>
                      <a:r>
                        <a:rPr lang="fr-BE" dirty="0" smtClean="0"/>
                        <a:t>NIP Central</a:t>
                      </a:r>
                      <a:r>
                        <a:rPr lang="fr-BE" baseline="0" dirty="0" smtClean="0"/>
                        <a:t> </a:t>
                      </a:r>
                      <a:r>
                        <a:rPr lang="fr-BE" baseline="0" dirty="0" err="1" smtClean="0"/>
                        <a:t>Africa</a:t>
                      </a:r>
                      <a:endParaRPr lang="fr-BE" dirty="0"/>
                    </a:p>
                  </a:txBody>
                  <a:tcPr/>
                </a:tc>
                <a:tc>
                  <a:txBody>
                    <a:bodyPr/>
                    <a:lstStyle/>
                    <a:p>
                      <a:r>
                        <a:rPr lang="fr-BE" dirty="0" smtClean="0"/>
                        <a:t>56,15</a:t>
                      </a:r>
                      <a:endParaRPr lang="fr-BE" dirty="0"/>
                    </a:p>
                  </a:txBody>
                  <a:tcPr/>
                </a:tc>
                <a:tc>
                  <a:txBody>
                    <a:bodyPr/>
                    <a:lstStyle/>
                    <a:p>
                      <a:r>
                        <a:rPr lang="fr-BE" dirty="0" smtClean="0"/>
                        <a:t>46,13</a:t>
                      </a:r>
                      <a:endParaRPr lang="fr-BE" dirty="0"/>
                    </a:p>
                  </a:txBody>
                  <a:tcPr/>
                </a:tc>
                <a:tc>
                  <a:txBody>
                    <a:bodyPr/>
                    <a:lstStyle/>
                    <a:p>
                      <a:r>
                        <a:rPr lang="fr-BE" dirty="0" smtClean="0"/>
                        <a:t>0</a:t>
                      </a:r>
                      <a:endParaRPr lang="fr-BE" dirty="0"/>
                    </a:p>
                  </a:txBody>
                  <a:tcPr/>
                </a:tc>
                <a:tc>
                  <a:txBody>
                    <a:bodyPr/>
                    <a:lstStyle/>
                    <a:p>
                      <a:r>
                        <a:rPr lang="fr-BE" dirty="0" smtClean="0"/>
                        <a:t>0</a:t>
                      </a:r>
                      <a:endParaRPr lang="fr-BE" dirty="0"/>
                    </a:p>
                  </a:txBody>
                  <a:tcPr/>
                </a:tc>
                <a:extLst>
                  <a:ext uri="{0D108BD9-81ED-4DB2-BD59-A6C34878D82A}">
                    <a16:rowId xmlns:a16="http://schemas.microsoft.com/office/drawing/2014/main" val="1099412668"/>
                  </a:ext>
                </a:extLst>
              </a:tr>
              <a:tr h="370840">
                <a:tc>
                  <a:txBody>
                    <a:bodyPr/>
                    <a:lstStyle/>
                    <a:p>
                      <a:r>
                        <a:rPr lang="fr-BE" dirty="0" smtClean="0"/>
                        <a:t>NIP </a:t>
                      </a:r>
                      <a:r>
                        <a:rPr lang="fr-BE" dirty="0" err="1" smtClean="0"/>
                        <a:t>Eastern</a:t>
                      </a:r>
                      <a:r>
                        <a:rPr lang="fr-BE" baseline="0" dirty="0" smtClean="0"/>
                        <a:t> </a:t>
                      </a:r>
                      <a:r>
                        <a:rPr lang="fr-BE" baseline="0" dirty="0" err="1" smtClean="0"/>
                        <a:t>Africa</a:t>
                      </a:r>
                      <a:endParaRPr lang="fr-BE" dirty="0"/>
                    </a:p>
                  </a:txBody>
                  <a:tcPr/>
                </a:tc>
                <a:tc>
                  <a:txBody>
                    <a:bodyPr/>
                    <a:lstStyle/>
                    <a:p>
                      <a:r>
                        <a:rPr lang="fr-BE" dirty="0" smtClean="0"/>
                        <a:t>309,7</a:t>
                      </a:r>
                      <a:endParaRPr lang="fr-BE" dirty="0"/>
                    </a:p>
                  </a:txBody>
                  <a:tcPr/>
                </a:tc>
                <a:tc>
                  <a:txBody>
                    <a:bodyPr/>
                    <a:lstStyle/>
                    <a:p>
                      <a:r>
                        <a:rPr lang="fr-BE" dirty="0" smtClean="0"/>
                        <a:t>135</a:t>
                      </a:r>
                      <a:endParaRPr lang="fr-BE" dirty="0"/>
                    </a:p>
                  </a:txBody>
                  <a:tcPr/>
                </a:tc>
                <a:tc>
                  <a:txBody>
                    <a:bodyPr/>
                    <a:lstStyle/>
                    <a:p>
                      <a:r>
                        <a:rPr lang="fr-BE" dirty="0" smtClean="0"/>
                        <a:t>175</a:t>
                      </a:r>
                      <a:endParaRPr lang="fr-BE" dirty="0"/>
                    </a:p>
                  </a:txBody>
                  <a:tcPr/>
                </a:tc>
                <a:tc>
                  <a:txBody>
                    <a:bodyPr/>
                    <a:lstStyle/>
                    <a:p>
                      <a:r>
                        <a:rPr lang="fr-BE" dirty="0" smtClean="0"/>
                        <a:t>101</a:t>
                      </a:r>
                      <a:endParaRPr lang="fr-BE" dirty="0"/>
                    </a:p>
                  </a:txBody>
                  <a:tcPr/>
                </a:tc>
                <a:extLst>
                  <a:ext uri="{0D108BD9-81ED-4DB2-BD59-A6C34878D82A}">
                    <a16:rowId xmlns:a16="http://schemas.microsoft.com/office/drawing/2014/main" val="2384818750"/>
                  </a:ext>
                </a:extLst>
              </a:tr>
              <a:tr h="370840">
                <a:tc>
                  <a:txBody>
                    <a:bodyPr/>
                    <a:lstStyle/>
                    <a:p>
                      <a:r>
                        <a:rPr lang="fr-BE" dirty="0" smtClean="0"/>
                        <a:t>NIP </a:t>
                      </a:r>
                      <a:r>
                        <a:rPr lang="fr-BE" dirty="0" err="1" smtClean="0"/>
                        <a:t>Southern</a:t>
                      </a:r>
                      <a:r>
                        <a:rPr lang="fr-BE" dirty="0" smtClean="0"/>
                        <a:t> </a:t>
                      </a:r>
                      <a:r>
                        <a:rPr lang="fr-BE" dirty="0" err="1" smtClean="0"/>
                        <a:t>Africa</a:t>
                      </a:r>
                      <a:endParaRPr lang="fr-BE" dirty="0"/>
                    </a:p>
                  </a:txBody>
                  <a:tcPr/>
                </a:tc>
                <a:tc>
                  <a:txBody>
                    <a:bodyPr/>
                    <a:lstStyle/>
                    <a:p>
                      <a:r>
                        <a:rPr lang="fr-BE" dirty="0" smtClean="0"/>
                        <a:t>388</a:t>
                      </a:r>
                      <a:endParaRPr lang="fr-BE" dirty="0"/>
                    </a:p>
                  </a:txBody>
                  <a:tcPr/>
                </a:tc>
                <a:tc>
                  <a:txBody>
                    <a:bodyPr/>
                    <a:lstStyle/>
                    <a:p>
                      <a:r>
                        <a:rPr lang="fr-BE" dirty="0" smtClean="0"/>
                        <a:t>306</a:t>
                      </a:r>
                      <a:endParaRPr lang="fr-BE" dirty="0"/>
                    </a:p>
                  </a:txBody>
                  <a:tcPr/>
                </a:tc>
                <a:tc>
                  <a:txBody>
                    <a:bodyPr/>
                    <a:lstStyle/>
                    <a:p>
                      <a:r>
                        <a:rPr lang="fr-BE" dirty="0" smtClean="0"/>
                        <a:t>82</a:t>
                      </a:r>
                      <a:endParaRPr lang="fr-BE" dirty="0"/>
                    </a:p>
                  </a:txBody>
                  <a:tcPr/>
                </a:tc>
                <a:tc>
                  <a:txBody>
                    <a:bodyPr/>
                    <a:lstStyle/>
                    <a:p>
                      <a:r>
                        <a:rPr lang="fr-BE" dirty="0" smtClean="0"/>
                        <a:t>12</a:t>
                      </a:r>
                      <a:endParaRPr lang="fr-BE" dirty="0"/>
                    </a:p>
                  </a:txBody>
                  <a:tcPr/>
                </a:tc>
                <a:extLst>
                  <a:ext uri="{0D108BD9-81ED-4DB2-BD59-A6C34878D82A}">
                    <a16:rowId xmlns:a16="http://schemas.microsoft.com/office/drawing/2014/main" val="2521554132"/>
                  </a:ext>
                </a:extLst>
              </a:tr>
              <a:tr h="370840">
                <a:tc>
                  <a:txBody>
                    <a:bodyPr/>
                    <a:lstStyle/>
                    <a:p>
                      <a:r>
                        <a:rPr lang="fr-BE" dirty="0" smtClean="0"/>
                        <a:t>TOTAL</a:t>
                      </a:r>
                      <a:endParaRPr lang="fr-BE" dirty="0"/>
                    </a:p>
                  </a:txBody>
                  <a:tcPr/>
                </a:tc>
                <a:tc>
                  <a:txBody>
                    <a:bodyPr/>
                    <a:lstStyle/>
                    <a:p>
                      <a:r>
                        <a:rPr lang="fr-BE" dirty="0" smtClean="0"/>
                        <a:t>2 270,9</a:t>
                      </a:r>
                      <a:endParaRPr lang="fr-BE" dirty="0"/>
                    </a:p>
                  </a:txBody>
                  <a:tcPr/>
                </a:tc>
                <a:tc>
                  <a:txBody>
                    <a:bodyPr/>
                    <a:lstStyle/>
                    <a:p>
                      <a:r>
                        <a:rPr lang="fr-BE" dirty="0" smtClean="0"/>
                        <a:t>1 797,83</a:t>
                      </a:r>
                      <a:endParaRPr lang="fr-BE" dirty="0"/>
                    </a:p>
                  </a:txBody>
                  <a:tcPr/>
                </a:tc>
                <a:tc>
                  <a:txBody>
                    <a:bodyPr/>
                    <a:lstStyle/>
                    <a:p>
                      <a:r>
                        <a:rPr lang="fr-BE" dirty="0" smtClean="0"/>
                        <a:t>473,02</a:t>
                      </a:r>
                      <a:endParaRPr lang="fr-BE" dirty="0"/>
                    </a:p>
                  </a:txBody>
                  <a:tcPr/>
                </a:tc>
                <a:tc>
                  <a:txBody>
                    <a:bodyPr/>
                    <a:lstStyle/>
                    <a:p>
                      <a:r>
                        <a:rPr lang="fr-BE" dirty="0" smtClean="0"/>
                        <a:t>171,8</a:t>
                      </a:r>
                      <a:endParaRPr lang="fr-BE" dirty="0"/>
                    </a:p>
                  </a:txBody>
                  <a:tcPr/>
                </a:tc>
                <a:extLst>
                  <a:ext uri="{0D108BD9-81ED-4DB2-BD59-A6C34878D82A}">
                    <a16:rowId xmlns:a16="http://schemas.microsoft.com/office/drawing/2014/main" val="954073539"/>
                  </a:ext>
                </a:extLst>
              </a:tr>
            </a:tbl>
          </a:graphicData>
        </a:graphic>
      </p:graphicFrame>
      <p:sp>
        <p:nvSpPr>
          <p:cNvPr id="13" name="TextBox 12"/>
          <p:cNvSpPr txBox="1"/>
          <p:nvPr/>
        </p:nvSpPr>
        <p:spPr>
          <a:xfrm>
            <a:off x="3836020" y="114137"/>
            <a:ext cx="4244895" cy="307777"/>
          </a:xfrm>
          <a:prstGeom prst="rect">
            <a:avLst/>
          </a:prstGeom>
          <a:noFill/>
        </p:spPr>
        <p:txBody>
          <a:bodyPr wrap="square" rtlCol="0">
            <a:spAutoFit/>
          </a:bodyPr>
          <a:lstStyle/>
          <a:p>
            <a:pPr algn="ctr"/>
            <a:r>
              <a:rPr lang="en-IE" b="1" kern="1200" dirty="0" smtClean="0">
                <a:solidFill>
                  <a:prstClr val="black">
                    <a:lumMod val="65000"/>
                    <a:lumOff val="35000"/>
                  </a:prstClr>
                </a:solidFill>
                <a:latin typeface="+mn-lt"/>
                <a:ea typeface="+mn-ea"/>
                <a:cs typeface="+mn-cs"/>
              </a:rPr>
              <a:t>Overview of funds until end of current MFF</a:t>
            </a:r>
            <a:endParaRPr lang="en-GB" b="1" kern="1200" dirty="0">
              <a:solidFill>
                <a:prstClr val="black">
                  <a:lumMod val="65000"/>
                  <a:lumOff val="35000"/>
                </a:prstClr>
              </a:solidFill>
              <a:latin typeface="+mn-lt"/>
              <a:ea typeface="+mn-ea"/>
              <a:cs typeface="+mn-cs"/>
            </a:endParaRPr>
          </a:p>
        </p:txBody>
      </p:sp>
    </p:spTree>
    <p:extLst>
      <p:ext uri="{BB962C8B-B14F-4D97-AF65-F5344CB8AC3E}">
        <p14:creationId xmlns:p14="http://schemas.microsoft.com/office/powerpoint/2010/main" val="1205090755"/>
      </p:ext>
    </p:extLst>
  </p:cSld>
  <p:clrMapOvr>
    <a:masterClrMapping/>
  </p:clrMapOvr>
  <mc:AlternateContent xmlns:mc="http://schemas.openxmlformats.org/markup-compatibility/2006" xmlns:p14="http://schemas.microsoft.com/office/powerpoint/2010/main">
    <mc:Choice Requires="p14">
      <p:transition spd="med" p14:dur="700" advTm="2290">
        <p:fade/>
      </p:transition>
    </mc:Choice>
    <mc:Fallback xmlns="">
      <p:transition spd="med" advTm="229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70" name="Picture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sp>
        <p:nvSpPr>
          <p:cNvPr id="94" name="Google Shape;136;p20"/>
          <p:cNvSpPr txBox="1">
            <a:spLocks noGrp="1"/>
          </p:cNvSpPr>
          <p:nvPr>
            <p:ph type="title"/>
          </p:nvPr>
        </p:nvSpPr>
        <p:spPr>
          <a:xfrm>
            <a:off x="234450" y="575500"/>
            <a:ext cx="2046300"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Blending</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Decision</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P</a:t>
            </a:r>
            <a:r>
              <a:rPr lang="en" sz="3000" dirty="0" smtClean="0">
                <a:solidFill>
                  <a:schemeClr val="bg2"/>
                </a:solidFill>
                <a:latin typeface="EC Square Sans Pro Medium" panose="020B0500000000020004" pitchFamily="34" charset="0"/>
              </a:rPr>
              <a:t>rocess</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0977" y="0"/>
            <a:ext cx="6503023" cy="5143500"/>
          </a:xfrm>
          <a:prstGeom prst="rect">
            <a:avLst/>
          </a:prstGeom>
        </p:spPr>
      </p:pic>
    </p:spTree>
    <p:extLst>
      <p:ext uri="{BB962C8B-B14F-4D97-AF65-F5344CB8AC3E}">
        <p14:creationId xmlns:p14="http://schemas.microsoft.com/office/powerpoint/2010/main" val="4260722913"/>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70" name="Picture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pic>
        <p:nvPicPr>
          <p:cNvPr id="5" name="Picture 4"/>
          <p:cNvPicPr>
            <a:picLocks noChangeAspect="1"/>
          </p:cNvPicPr>
          <p:nvPr/>
        </p:nvPicPr>
        <p:blipFill rotWithShape="1">
          <a:blip r:embed="rId4"/>
          <a:srcRect t="8150" b="9206"/>
          <a:stretch/>
        </p:blipFill>
        <p:spPr>
          <a:xfrm>
            <a:off x="2368384" y="1053296"/>
            <a:ext cx="6926087" cy="3345083"/>
          </a:xfrm>
          <a:prstGeom prst="rect">
            <a:avLst/>
          </a:prstGeom>
        </p:spPr>
      </p:pic>
      <p:sp>
        <p:nvSpPr>
          <p:cNvPr id="94" name="Google Shape;136;p20"/>
          <p:cNvSpPr txBox="1">
            <a:spLocks noGrp="1"/>
          </p:cNvSpPr>
          <p:nvPr>
            <p:ph type="title"/>
          </p:nvPr>
        </p:nvSpPr>
        <p:spPr>
          <a:xfrm>
            <a:off x="234450" y="575500"/>
            <a:ext cx="2046300"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Structure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95" name="TextBox 94"/>
          <p:cNvSpPr txBox="1"/>
          <p:nvPr/>
        </p:nvSpPr>
        <p:spPr>
          <a:xfrm>
            <a:off x="2571576" y="4758098"/>
            <a:ext cx="3456384" cy="276999"/>
          </a:xfrm>
          <a:prstGeom prst="rect">
            <a:avLst/>
          </a:prstGeom>
          <a:noFill/>
        </p:spPr>
        <p:txBody>
          <a:bodyPr wrap="square" rtlCol="0">
            <a:spAutoFit/>
          </a:bodyPr>
          <a:lstStyle/>
          <a:p>
            <a:r>
              <a:rPr lang="en-GB" sz="1200" dirty="0" smtClean="0">
                <a:solidFill>
                  <a:srgbClr val="0070C0"/>
                </a:solidFill>
              </a:rPr>
              <a:t>* Plus a €0.75 billion contingent liability</a:t>
            </a:r>
            <a:endParaRPr lang="en-GB" sz="1200" dirty="0">
              <a:solidFill>
                <a:srgbClr val="0070C0"/>
              </a:solidFill>
            </a:endParaRPr>
          </a:p>
        </p:txBody>
      </p:sp>
    </p:spTree>
    <p:extLst>
      <p:ext uri="{BB962C8B-B14F-4D97-AF65-F5344CB8AC3E}">
        <p14:creationId xmlns:p14="http://schemas.microsoft.com/office/powerpoint/2010/main" val="1591343253"/>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70" name="Picture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sp>
        <p:nvSpPr>
          <p:cNvPr id="94" name="Google Shape;136;p20"/>
          <p:cNvSpPr txBox="1">
            <a:spLocks noGrp="1"/>
          </p:cNvSpPr>
          <p:nvPr>
            <p:ph type="title"/>
          </p:nvPr>
        </p:nvSpPr>
        <p:spPr>
          <a:xfrm>
            <a:off x="234450" y="575500"/>
            <a:ext cx="2046300"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Leverage</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7083" y="179907"/>
            <a:ext cx="6556917" cy="4635449"/>
          </a:xfrm>
          <a:prstGeom prst="rect">
            <a:avLst/>
          </a:prstGeom>
        </p:spPr>
      </p:pic>
    </p:spTree>
    <p:extLst>
      <p:ext uri="{BB962C8B-B14F-4D97-AF65-F5344CB8AC3E}">
        <p14:creationId xmlns:p14="http://schemas.microsoft.com/office/powerpoint/2010/main" val="3838833082"/>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0976" y="949123"/>
            <a:ext cx="6503023" cy="3541551"/>
          </a:xfrm>
          <a:prstGeom prst="rect">
            <a:avLst/>
          </a:prstGeom>
        </p:spPr>
      </p:pic>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Blending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sp>
        <p:nvSpPr>
          <p:cNvPr id="3" name="TextBox 2"/>
          <p:cNvSpPr txBox="1"/>
          <p:nvPr/>
        </p:nvSpPr>
        <p:spPr>
          <a:xfrm>
            <a:off x="3803255" y="641346"/>
            <a:ext cx="4668800" cy="307777"/>
          </a:xfrm>
          <a:prstGeom prst="rect">
            <a:avLst/>
          </a:prstGeom>
          <a:noFill/>
        </p:spPr>
        <p:txBody>
          <a:bodyPr wrap="square" rtlCol="0">
            <a:spAutoFit/>
          </a:bodyPr>
          <a:lstStyle/>
          <a:p>
            <a:r>
              <a:rPr lang="en-IE" b="1" kern="1200" dirty="0">
                <a:solidFill>
                  <a:prstClr val="black">
                    <a:lumMod val="65000"/>
                    <a:lumOff val="35000"/>
                  </a:prstClr>
                </a:solidFill>
                <a:latin typeface="+mn-lt"/>
                <a:ea typeface="+mn-ea"/>
                <a:cs typeface="+mn-cs"/>
              </a:rPr>
              <a:t>Geographical Coverage of </a:t>
            </a:r>
            <a:r>
              <a:rPr lang="en-IE" b="1" kern="1200" dirty="0" smtClean="0">
                <a:solidFill>
                  <a:prstClr val="black">
                    <a:lumMod val="65000"/>
                    <a:lumOff val="35000"/>
                  </a:prstClr>
                </a:solidFill>
                <a:latin typeface="+mn-lt"/>
                <a:ea typeface="+mn-ea"/>
                <a:cs typeface="+mn-cs"/>
              </a:rPr>
              <a:t>all EU </a:t>
            </a:r>
            <a:r>
              <a:rPr lang="en-IE" b="1" kern="1200" dirty="0">
                <a:solidFill>
                  <a:prstClr val="black">
                    <a:lumMod val="65000"/>
                    <a:lumOff val="35000"/>
                  </a:prstClr>
                </a:solidFill>
                <a:latin typeface="+mn-lt"/>
                <a:ea typeface="+mn-ea"/>
                <a:cs typeface="+mn-cs"/>
              </a:rPr>
              <a:t>Blending Facilities</a:t>
            </a:r>
            <a:endParaRPr lang="en-GB" b="1" kern="1200" dirty="0">
              <a:solidFill>
                <a:prstClr val="black">
                  <a:lumMod val="65000"/>
                  <a:lumOff val="35000"/>
                </a:prstClr>
              </a:solidFill>
              <a:latin typeface="+mn-lt"/>
              <a:ea typeface="+mn-ea"/>
              <a:cs typeface="+mn-cs"/>
            </a:endParaRPr>
          </a:p>
        </p:txBody>
      </p:sp>
      <p:sp>
        <p:nvSpPr>
          <p:cNvPr id="4" name="Oval 3"/>
          <p:cNvSpPr/>
          <p:nvPr/>
        </p:nvSpPr>
        <p:spPr>
          <a:xfrm>
            <a:off x="4854498" y="3144644"/>
            <a:ext cx="1196898" cy="8028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4408448" y="1515566"/>
            <a:ext cx="1806497" cy="8028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83222403"/>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Blending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graphicFrame>
        <p:nvGraphicFramePr>
          <p:cNvPr id="19" name="Chart 18"/>
          <p:cNvGraphicFramePr>
            <a:graphicFrameLocks/>
          </p:cNvGraphicFramePr>
          <p:nvPr>
            <p:extLst>
              <p:ext uri="{D42A27DB-BD31-4B8C-83A1-F6EECF244321}">
                <p14:modId xmlns:p14="http://schemas.microsoft.com/office/powerpoint/2010/main" val="2540916756"/>
              </p:ext>
            </p:extLst>
          </p:nvPr>
        </p:nvGraphicFramePr>
        <p:xfrm>
          <a:off x="2747040" y="368894"/>
          <a:ext cx="6296569" cy="4774557"/>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5"/>
          <p:cNvSpPr/>
          <p:nvPr/>
        </p:nvSpPr>
        <p:spPr>
          <a:xfrm>
            <a:off x="2611188" y="103168"/>
            <a:ext cx="3316935" cy="307777"/>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GB" b="1" kern="1200" dirty="0">
                <a:solidFill>
                  <a:prstClr val="black">
                    <a:lumMod val="65000"/>
                    <a:lumOff val="35000"/>
                  </a:prstClr>
                </a:solidFill>
                <a:latin typeface="+mn-lt"/>
                <a:ea typeface="+mn-ea"/>
                <a:cs typeface="+mn-cs"/>
              </a:rPr>
              <a:t>Blending global </a:t>
            </a:r>
            <a:r>
              <a:rPr lang="en-GB" b="1" kern="1200" dirty="0" smtClean="0">
                <a:solidFill>
                  <a:prstClr val="black">
                    <a:lumMod val="65000"/>
                    <a:lumOff val="35000"/>
                  </a:prstClr>
                </a:solidFill>
                <a:latin typeface="+mn-lt"/>
                <a:ea typeface="+mn-ea"/>
                <a:cs typeface="+mn-cs"/>
              </a:rPr>
              <a:t>(EFSD </a:t>
            </a:r>
            <a:r>
              <a:rPr lang="en-GB" b="1" kern="1200" dirty="0">
                <a:solidFill>
                  <a:prstClr val="black">
                    <a:lumMod val="65000"/>
                    <a:lumOff val="35000"/>
                  </a:prstClr>
                </a:solidFill>
                <a:latin typeface="+mn-lt"/>
                <a:ea typeface="+mn-ea"/>
                <a:cs typeface="+mn-cs"/>
              </a:rPr>
              <a:t>&amp; </a:t>
            </a:r>
            <a:r>
              <a:rPr lang="en-GB" b="1" kern="1200" dirty="0" smtClean="0">
                <a:solidFill>
                  <a:prstClr val="black">
                    <a:lumMod val="65000"/>
                    <a:lumOff val="35000"/>
                  </a:prstClr>
                </a:solidFill>
                <a:latin typeface="+mn-lt"/>
                <a:ea typeface="+mn-ea"/>
                <a:cs typeface="+mn-cs"/>
              </a:rPr>
              <a:t>non-EFSD) </a:t>
            </a:r>
            <a:endParaRPr lang="fr-BE" b="1" kern="1200" dirty="0">
              <a:solidFill>
                <a:prstClr val="black">
                  <a:lumMod val="65000"/>
                  <a:lumOff val="35000"/>
                </a:prstClr>
              </a:solidFill>
              <a:latin typeface="+mn-lt"/>
              <a:ea typeface="+mn-ea"/>
              <a:cs typeface="+mn-cs"/>
            </a:endParaRPr>
          </a:p>
        </p:txBody>
      </p:sp>
    </p:spTree>
    <p:extLst>
      <p:ext uri="{BB962C8B-B14F-4D97-AF65-F5344CB8AC3E}">
        <p14:creationId xmlns:p14="http://schemas.microsoft.com/office/powerpoint/2010/main" val="3350995681"/>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Blending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7948" y="585112"/>
            <a:ext cx="6457536" cy="3716080"/>
          </a:xfrm>
          <a:prstGeom prst="rect">
            <a:avLst/>
          </a:prstGeom>
        </p:spPr>
      </p:pic>
      <p:sp>
        <p:nvSpPr>
          <p:cNvPr id="8" name="Rectangle 7"/>
          <p:cNvSpPr/>
          <p:nvPr/>
        </p:nvSpPr>
        <p:spPr>
          <a:xfrm>
            <a:off x="2611188" y="103168"/>
            <a:ext cx="3316935" cy="307777"/>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GB" b="1" kern="1200" dirty="0">
                <a:solidFill>
                  <a:prstClr val="black">
                    <a:lumMod val="65000"/>
                    <a:lumOff val="35000"/>
                  </a:prstClr>
                </a:solidFill>
                <a:latin typeface="+mn-lt"/>
                <a:ea typeface="+mn-ea"/>
                <a:cs typeface="+mn-cs"/>
              </a:rPr>
              <a:t>Blending global </a:t>
            </a:r>
            <a:r>
              <a:rPr lang="en-GB" b="1" kern="1200" dirty="0" smtClean="0">
                <a:solidFill>
                  <a:prstClr val="black">
                    <a:lumMod val="65000"/>
                    <a:lumOff val="35000"/>
                  </a:prstClr>
                </a:solidFill>
                <a:latin typeface="+mn-lt"/>
                <a:ea typeface="+mn-ea"/>
                <a:cs typeface="+mn-cs"/>
              </a:rPr>
              <a:t>(EFSD </a:t>
            </a:r>
            <a:r>
              <a:rPr lang="en-GB" b="1" kern="1200" dirty="0">
                <a:solidFill>
                  <a:prstClr val="black">
                    <a:lumMod val="65000"/>
                    <a:lumOff val="35000"/>
                  </a:prstClr>
                </a:solidFill>
                <a:latin typeface="+mn-lt"/>
                <a:ea typeface="+mn-ea"/>
                <a:cs typeface="+mn-cs"/>
              </a:rPr>
              <a:t>&amp; </a:t>
            </a:r>
            <a:r>
              <a:rPr lang="en-GB" b="1" kern="1200" dirty="0" smtClean="0">
                <a:solidFill>
                  <a:prstClr val="black">
                    <a:lumMod val="65000"/>
                    <a:lumOff val="35000"/>
                  </a:prstClr>
                </a:solidFill>
                <a:latin typeface="+mn-lt"/>
                <a:ea typeface="+mn-ea"/>
                <a:cs typeface="+mn-cs"/>
              </a:rPr>
              <a:t>non-EFSD) </a:t>
            </a:r>
            <a:endParaRPr lang="fr-BE" b="1" kern="1200" dirty="0">
              <a:solidFill>
                <a:prstClr val="black">
                  <a:lumMod val="65000"/>
                  <a:lumOff val="35000"/>
                </a:prstClr>
              </a:solidFill>
              <a:latin typeface="+mn-lt"/>
              <a:ea typeface="+mn-ea"/>
              <a:cs typeface="+mn-cs"/>
            </a:endParaRPr>
          </a:p>
        </p:txBody>
      </p:sp>
    </p:spTree>
    <p:extLst>
      <p:ext uri="{BB962C8B-B14F-4D97-AF65-F5344CB8AC3E}">
        <p14:creationId xmlns:p14="http://schemas.microsoft.com/office/powerpoint/2010/main" val="3600415519"/>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Pillar 1</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EFSD</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Blending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sp>
        <p:nvSpPr>
          <p:cNvPr id="138" name="Google Shape;138;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a:t>
            </a:fld>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677" y="3468016"/>
            <a:ext cx="1325846" cy="1281835"/>
          </a:xfrm>
          <a:prstGeom prst="rect">
            <a:avLst/>
          </a:prstGeom>
          <a:effectLst>
            <a:outerShdw blurRad="50800" dist="38100" dir="8100000" algn="tr" rotWithShape="0">
              <a:prstClr val="black">
                <a:alpha val="40000"/>
              </a:prstClr>
            </a:outerShdw>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6014" y="575500"/>
            <a:ext cx="6477986" cy="3890250"/>
          </a:xfrm>
          <a:prstGeom prst="rect">
            <a:avLst/>
          </a:prstGeom>
        </p:spPr>
      </p:pic>
      <p:sp>
        <p:nvSpPr>
          <p:cNvPr id="7" name="Rectangle 6"/>
          <p:cNvSpPr/>
          <p:nvPr/>
        </p:nvSpPr>
        <p:spPr>
          <a:xfrm>
            <a:off x="2611188" y="103168"/>
            <a:ext cx="3316935" cy="307777"/>
          </a:xfrm>
          <a:prstGeom prst="rect">
            <a:avLst/>
          </a:prstGeom>
        </p:spPr>
        <p:txBody>
          <a:bodyPr wrap="none">
            <a:spAutoFit/>
          </a:bodyPr>
          <a:lstStyle/>
          <a:p>
            <a:pPr algn="ctr">
              <a:defRPr sz="1400" b="0" i="0" u="none" strike="noStrike" kern="1200" spc="0" baseline="0">
                <a:solidFill>
                  <a:prstClr val="black">
                    <a:lumMod val="65000"/>
                    <a:lumOff val="35000"/>
                  </a:prstClr>
                </a:solidFill>
                <a:latin typeface="+mn-lt"/>
                <a:ea typeface="+mn-ea"/>
                <a:cs typeface="+mn-cs"/>
              </a:defRPr>
            </a:pPr>
            <a:r>
              <a:rPr lang="en-GB" b="1" kern="1200" dirty="0">
                <a:solidFill>
                  <a:prstClr val="black">
                    <a:lumMod val="65000"/>
                    <a:lumOff val="35000"/>
                  </a:prstClr>
                </a:solidFill>
                <a:latin typeface="+mn-lt"/>
                <a:ea typeface="+mn-ea"/>
                <a:cs typeface="+mn-cs"/>
              </a:rPr>
              <a:t>Blending global </a:t>
            </a:r>
            <a:r>
              <a:rPr lang="en-GB" b="1" kern="1200" dirty="0" smtClean="0">
                <a:solidFill>
                  <a:prstClr val="black">
                    <a:lumMod val="65000"/>
                    <a:lumOff val="35000"/>
                  </a:prstClr>
                </a:solidFill>
                <a:latin typeface="+mn-lt"/>
                <a:ea typeface="+mn-ea"/>
                <a:cs typeface="+mn-cs"/>
              </a:rPr>
              <a:t>(EFSD </a:t>
            </a:r>
            <a:r>
              <a:rPr lang="en-GB" b="1" kern="1200" dirty="0">
                <a:solidFill>
                  <a:prstClr val="black">
                    <a:lumMod val="65000"/>
                    <a:lumOff val="35000"/>
                  </a:prstClr>
                </a:solidFill>
                <a:latin typeface="+mn-lt"/>
                <a:ea typeface="+mn-ea"/>
                <a:cs typeface="+mn-cs"/>
              </a:rPr>
              <a:t>&amp; </a:t>
            </a:r>
            <a:r>
              <a:rPr lang="en-GB" b="1" kern="1200" dirty="0" smtClean="0">
                <a:solidFill>
                  <a:prstClr val="black">
                    <a:lumMod val="65000"/>
                    <a:lumOff val="35000"/>
                  </a:prstClr>
                </a:solidFill>
                <a:latin typeface="+mn-lt"/>
                <a:ea typeface="+mn-ea"/>
                <a:cs typeface="+mn-cs"/>
              </a:rPr>
              <a:t>non-EFSD) </a:t>
            </a:r>
            <a:endParaRPr lang="fr-BE" b="1" kern="1200" dirty="0">
              <a:solidFill>
                <a:prstClr val="black">
                  <a:lumMod val="65000"/>
                  <a:lumOff val="35000"/>
                </a:prstClr>
              </a:solidFill>
              <a:latin typeface="+mn-lt"/>
              <a:ea typeface="+mn-ea"/>
              <a:cs typeface="+mn-cs"/>
            </a:endParaRPr>
          </a:p>
        </p:txBody>
      </p:sp>
    </p:spTree>
    <p:extLst>
      <p:ext uri="{BB962C8B-B14F-4D97-AF65-F5344CB8AC3E}">
        <p14:creationId xmlns:p14="http://schemas.microsoft.com/office/powerpoint/2010/main" val="3191959142"/>
      </p:ext>
    </p:extLst>
  </p:cSld>
  <p:clrMapOvr>
    <a:masterClrMapping/>
  </p:clrMapOvr>
  <mc:AlternateContent xmlns:mc="http://schemas.openxmlformats.org/markup-compatibility/2006" xmlns:p14="http://schemas.microsoft.com/office/powerpoint/2010/main">
    <mc:Choice Requires="p14">
      <p:transition spd="med" p14:dur="700" advTm="13002">
        <p:fade/>
      </p:transition>
    </mc:Choice>
    <mc:Fallback xmlns="">
      <p:transition spd="med" advTm="13002">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836020" y="178685"/>
            <a:ext cx="4244895" cy="307777"/>
          </a:xfrm>
          <a:prstGeom prst="rect">
            <a:avLst/>
          </a:prstGeom>
          <a:noFill/>
        </p:spPr>
        <p:txBody>
          <a:bodyPr wrap="square" rtlCol="0">
            <a:spAutoFit/>
          </a:bodyPr>
          <a:lstStyle/>
          <a:p>
            <a:pPr algn="ctr"/>
            <a:r>
              <a:rPr lang="en-IE" b="1" kern="1200" dirty="0" smtClean="0">
                <a:solidFill>
                  <a:prstClr val="black">
                    <a:lumMod val="65000"/>
                    <a:lumOff val="35000"/>
                  </a:prstClr>
                </a:solidFill>
                <a:latin typeface="+mn-lt"/>
                <a:ea typeface="+mn-ea"/>
                <a:cs typeface="+mn-cs"/>
              </a:rPr>
              <a:t>EIP Blending 2017-2019</a:t>
            </a:r>
            <a:endParaRPr lang="en-GB" b="1" kern="1200" dirty="0">
              <a:solidFill>
                <a:prstClr val="black">
                  <a:lumMod val="65000"/>
                  <a:lumOff val="35000"/>
                </a:prstClr>
              </a:solidFill>
              <a:latin typeface="+mn-lt"/>
              <a:ea typeface="+mn-ea"/>
              <a:cs typeface="+mn-cs"/>
            </a:endParaRPr>
          </a:p>
        </p:txBody>
      </p:sp>
      <p:sp>
        <p:nvSpPr>
          <p:cNvPr id="19" name="Rounded Rectangle 18"/>
          <p:cNvSpPr/>
          <p:nvPr/>
        </p:nvSpPr>
        <p:spPr>
          <a:xfrm>
            <a:off x="3092468" y="3463097"/>
            <a:ext cx="1626870" cy="1457960"/>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ysClr val="window" lastClr="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EU contribution to</a:t>
            </a:r>
            <a:br>
              <a:rPr kumimoji="0" lang="en-IE" sz="1100" b="1" i="0" u="none" strike="noStrike" kern="0" cap="none" spc="0" normalizeH="0" baseline="0" noProof="0" dirty="0">
                <a:ln>
                  <a:noFill/>
                </a:ln>
                <a:solidFill>
                  <a:sysClr val="window" lastClr="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br>
            <a:r>
              <a:rPr kumimoji="0" lang="en-IE" sz="1100" b="1" i="0" u="none" strike="noStrike" kern="0" cap="none" spc="0" normalizeH="0" baseline="0" noProof="0" dirty="0" smtClean="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80 operations</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 </a:t>
            </a:r>
            <a:r>
              <a:rPr kumimoji="0" lang="en-IE" sz="1100" b="1" i="0" u="none" strike="noStrike" kern="0" cap="none" spc="0" normalizeH="0" baseline="0" noProof="0" dirty="0" smtClean="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1,912 </a:t>
            </a: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million</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Average: € </a:t>
            </a:r>
            <a:r>
              <a:rPr kumimoji="0" lang="en-IE" sz="1100" b="1" i="0" u="none" strike="noStrike" kern="0" cap="none" spc="0" normalizeH="0" baseline="0" noProof="0" dirty="0" smtClean="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23.9 </a:t>
            </a: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million per operation</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20" name="Rounded Rectangle 19"/>
          <p:cNvSpPr/>
          <p:nvPr/>
        </p:nvSpPr>
        <p:spPr>
          <a:xfrm>
            <a:off x="5145032" y="3464019"/>
            <a:ext cx="1626870" cy="1457960"/>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ysClr val="window" lastClr="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EFIs financing to approved projects</a:t>
            </a:r>
            <a:r>
              <a:rPr kumimoji="0" lang="en-IE" sz="1100" b="1" i="0" u="none" strike="noStrike" kern="0" cap="none" spc="0" normalizeH="0" baseline="30000" noProof="0" dirty="0">
                <a:ln>
                  <a:noFill/>
                </a:ln>
                <a:solidFill>
                  <a:sysClr val="window" lastClr="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2</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 </a:t>
            </a:r>
            <a:r>
              <a:rPr kumimoji="0" lang="en-IE" sz="1100" b="1" i="0" u="none" strike="noStrike" kern="0" cap="none" spc="0" normalizeH="0" baseline="0" noProof="0" dirty="0" smtClean="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3,689 million</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Leverage: </a:t>
            </a:r>
            <a:r>
              <a:rPr kumimoji="0" lang="en-IE" sz="1100" b="1" i="0" u="none" strike="noStrike" kern="0" cap="none" spc="0" normalizeH="0" baseline="0" noProof="0" dirty="0" smtClean="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1.9</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200" b="1" i="0" u="none" strike="noStrike" kern="0" cap="none" spc="0" normalizeH="0" baseline="0" noProof="0" dirty="0">
                <a:ln>
                  <a:noFill/>
                </a:ln>
                <a:solidFill>
                  <a:sysClr val="window" lastClr="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 </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21" name="Rounded Rectangle 20"/>
          <p:cNvSpPr/>
          <p:nvPr/>
        </p:nvSpPr>
        <p:spPr>
          <a:xfrm>
            <a:off x="7156432" y="3464019"/>
            <a:ext cx="1626870" cy="1457960"/>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ysClr val="window" lastClr="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Total investment </a:t>
            </a: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amount</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 </a:t>
            </a:r>
            <a:r>
              <a:rPr kumimoji="0" lang="en-IE" sz="1100" b="1" i="0" u="none" strike="noStrike" kern="0" cap="none" spc="0" normalizeH="0" baseline="0" noProof="0" dirty="0" smtClean="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14,558 million</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100" b="1" i="0" u="none" strike="noStrike" kern="0" cap="none" spc="0" normalizeH="0" baseline="0" noProof="0" dirty="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Leverage: </a:t>
            </a:r>
            <a:r>
              <a:rPr kumimoji="0" lang="en-IE" sz="1100" b="1" i="0" u="none" strike="noStrike" kern="0" cap="none" spc="0" normalizeH="0" baseline="0" noProof="0" dirty="0" smtClean="0">
                <a:ln>
                  <a:noFill/>
                </a:ln>
                <a:solidFill>
                  <a:srgbClr val="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7.6</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07000"/>
              </a:lnSpc>
              <a:spcBef>
                <a:spcPts val="0"/>
              </a:spcBef>
              <a:spcAft>
                <a:spcPts val="800"/>
              </a:spcAft>
              <a:buClrTx/>
              <a:buSzTx/>
              <a:buFontTx/>
              <a:buNone/>
              <a:tabLst/>
              <a:defRPr/>
            </a:pPr>
            <a:r>
              <a:rPr kumimoji="0" lang="en-IE" sz="1200" b="1" i="0" u="none" strike="noStrike" kern="0" cap="none" spc="0" normalizeH="0" baseline="0" noProof="0" dirty="0">
                <a:ln>
                  <a:noFill/>
                </a:ln>
                <a:solidFill>
                  <a:sysClr val="window" lastClr="FFFFFF"/>
                </a:solidFill>
                <a:effectLst>
                  <a:outerShdw blurRad="50800" dist="38100" dir="8100000" algn="tr">
                    <a:srgbClr val="000000">
                      <a:alpha val="40000"/>
                    </a:srgbClr>
                  </a:outerShdw>
                </a:effectLst>
                <a:uLnTx/>
                <a:uFillTx/>
                <a:latin typeface="Calibri" panose="020F0502020204030204"/>
                <a:ea typeface="Calibri" panose="020F0502020204030204" pitchFamily="34" charset="0"/>
                <a:cs typeface="Times New Roman" panose="02020603050405020304" pitchFamily="18" charset="0"/>
              </a:rPr>
              <a:t> </a:t>
            </a:r>
            <a:endParaRPr kumimoji="0" lang="en-GB"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24" name="Google Shape;136;p20"/>
          <p:cNvSpPr txBox="1">
            <a:spLocks noGrp="1"/>
          </p:cNvSpPr>
          <p:nvPr>
            <p:ph type="title"/>
          </p:nvPr>
        </p:nvSpPr>
        <p:spPr>
          <a:xfrm>
            <a:off x="72787" y="575500"/>
            <a:ext cx="2336457" cy="3981000"/>
          </a:xfrm>
          <a:prstGeom prst="rect">
            <a:avLst/>
          </a:prstGeom>
          <a:effectLst>
            <a:outerShdw blurRad="50800" dist="38100" dir="8100000" algn="tr" rotWithShape="0">
              <a:prstClr val="black">
                <a:alpha val="40000"/>
              </a:prstClr>
            </a:outerShdw>
          </a:effectLst>
        </p:spPr>
        <p:txBody>
          <a:bodyPr spcFirstLastPara="1" wrap="square" lIns="91425" tIns="91425" rIns="91425" bIns="91425" anchor="ctr" anchorCtr="0">
            <a:noAutofit/>
          </a:bodyPr>
          <a:lstStyle/>
          <a:p>
            <a:pPr lvl="0" algn="ctr"/>
            <a:r>
              <a:rPr lang="en" sz="3000" dirty="0" smtClean="0">
                <a:solidFill>
                  <a:schemeClr val="bg1"/>
                </a:solidFill>
                <a:latin typeface="EC Square Sans Pro Medium" panose="020B0500000000020004" pitchFamily="34" charset="0"/>
              </a:rPr>
              <a:t> </a:t>
            </a:r>
            <a:r>
              <a:rPr lang="en" sz="3000" dirty="0">
                <a:solidFill>
                  <a:schemeClr val="bg1"/>
                </a:solidFill>
                <a:latin typeface="EC Square Sans Pro Medium" panose="020B0500000000020004" pitchFamily="34" charset="0"/>
              </a:rPr>
              <a:t/>
            </a:r>
            <a:br>
              <a:rPr lang="en" sz="3000" dirty="0">
                <a:solidFill>
                  <a:schemeClr val="bg1"/>
                </a:solidFill>
                <a:latin typeface="EC Square Sans Pro Medium" panose="020B0500000000020004" pitchFamily="34" charset="0"/>
              </a:rPr>
            </a:br>
            <a:r>
              <a:rPr lang="en" sz="3000" dirty="0">
                <a:solidFill>
                  <a:schemeClr val="bg2"/>
                </a:solidFill>
                <a:latin typeface="EC Square Sans Pro Medium" panose="020B0500000000020004" pitchFamily="34" charset="0"/>
              </a:rPr>
              <a:t>Pillar </a:t>
            </a:r>
            <a:r>
              <a:rPr lang="en" sz="3000" dirty="0" smtClean="0">
                <a:solidFill>
                  <a:schemeClr val="bg2"/>
                </a:solidFill>
                <a:latin typeface="EC Square Sans Pro Medium" panose="020B0500000000020004" pitchFamily="34" charset="0"/>
              </a:rPr>
              <a:t>1 </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a:solidFill>
                  <a:schemeClr val="bg2"/>
                </a:solidFill>
                <a:latin typeface="EC Square Sans Pro Medium" panose="020B0500000000020004" pitchFamily="34" charset="0"/>
              </a:rPr>
              <a:t> </a:t>
            </a:r>
            <a:r>
              <a:rPr lang="en" sz="3000" dirty="0">
                <a:solidFill>
                  <a:schemeClr val="bg2"/>
                </a:solidFill>
                <a:latin typeface="EC Square Sans Pro Medium" panose="020B0500000000020004" pitchFamily="34" charset="0"/>
              </a:rPr>
              <a:t>B</a:t>
            </a:r>
            <a:r>
              <a:rPr lang="en" sz="3000" smtClean="0">
                <a:solidFill>
                  <a:schemeClr val="bg2"/>
                </a:solidFill>
                <a:latin typeface="EC Square Sans Pro Medium" panose="020B0500000000020004" pitchFamily="34" charset="0"/>
              </a:rPr>
              <a:t>lending </a:t>
            </a:r>
            <a:r>
              <a:rPr lang="en" sz="3000" dirty="0" smtClean="0">
                <a:solidFill>
                  <a:schemeClr val="bg2"/>
                </a:solidFill>
                <a:latin typeface="EC Square Sans Pro Medium" panose="020B0500000000020004" pitchFamily="34" charset="0"/>
              </a:rPr>
              <a:t>in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Sub-Saharan</a:t>
            </a:r>
            <a:br>
              <a:rPr lang="en" sz="3000" dirty="0" smtClean="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Africa</a:t>
            </a: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sz="3000" dirty="0">
                <a:solidFill>
                  <a:schemeClr val="bg2"/>
                </a:solidFill>
                <a:latin typeface="EC Square Sans Pro Medium" panose="020B0500000000020004" pitchFamily="34" charset="0"/>
              </a:rPr>
              <a:t/>
            </a:r>
            <a:br>
              <a:rPr lang="en" sz="3000" dirty="0">
                <a:solidFill>
                  <a:schemeClr val="bg2"/>
                </a:solidFill>
                <a:latin typeface="EC Square Sans Pro Medium" panose="020B0500000000020004" pitchFamily="34" charset="0"/>
              </a:rPr>
            </a:br>
            <a:r>
              <a:rPr lang="en" sz="3000" dirty="0" smtClean="0">
                <a:solidFill>
                  <a:schemeClr val="bg2"/>
                </a:solidFill>
                <a:latin typeface="EC Square Sans Pro Medium" panose="020B0500000000020004" pitchFamily="34" charset="0"/>
              </a:rPr>
              <a:t/>
            </a:r>
            <a:br>
              <a:rPr lang="en" sz="3000" dirty="0" smtClean="0">
                <a:solidFill>
                  <a:schemeClr val="bg2"/>
                </a:solidFill>
                <a:latin typeface="EC Square Sans Pro Medium" panose="020B0500000000020004" pitchFamily="34" charset="0"/>
              </a:rPr>
            </a:br>
            <a:r>
              <a:rPr lang="en" dirty="0">
                <a:solidFill>
                  <a:schemeClr val="bg1"/>
                </a:solidFill>
                <a:latin typeface="EC Square Sans Pro Medium" panose="020B0500000000020004" pitchFamily="34" charset="0"/>
              </a:rPr>
              <a:t/>
            </a:r>
            <a:br>
              <a:rPr lang="en" dirty="0">
                <a:solidFill>
                  <a:schemeClr val="bg1"/>
                </a:solidFill>
                <a:latin typeface="EC Square Sans Pro Medium" panose="020B0500000000020004" pitchFamily="34" charset="0"/>
              </a:rPr>
            </a:br>
            <a:endParaRPr sz="3000" b="0" dirty="0">
              <a:solidFill>
                <a:schemeClr val="bg1"/>
              </a:solidFill>
              <a:latin typeface="EC Square Sans Pro Medium" panose="020B0500000000020004" pitchFamily="34" charset="0"/>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207" y="3080500"/>
            <a:ext cx="1476000" cy="1476000"/>
          </a:xfrm>
          <a:prstGeom prst="rect">
            <a:avLst/>
          </a:prstGeom>
          <a:effectLst>
            <a:outerShdw blurRad="50800" dist="38100" dir="8100000" algn="tr" rotWithShape="0">
              <a:prstClr val="black">
                <a:alpha val="40000"/>
              </a:prstClr>
            </a:outerShdw>
          </a:effectLst>
        </p:spPr>
      </p:pic>
      <p:graphicFrame>
        <p:nvGraphicFramePr>
          <p:cNvPr id="15" name="Chart 14"/>
          <p:cNvGraphicFramePr>
            <a:graphicFrameLocks/>
          </p:cNvGraphicFramePr>
          <p:nvPr>
            <p:extLst>
              <p:ext uri="{D42A27DB-BD31-4B8C-83A1-F6EECF244321}">
                <p14:modId xmlns:p14="http://schemas.microsoft.com/office/powerpoint/2010/main" val="1860298666"/>
              </p:ext>
            </p:extLst>
          </p:nvPr>
        </p:nvGraphicFramePr>
        <p:xfrm>
          <a:off x="2605395" y="877220"/>
          <a:ext cx="3963600" cy="2296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p:cNvGraphicFramePr>
            <a:graphicFrameLocks/>
          </p:cNvGraphicFramePr>
          <p:nvPr>
            <p:extLst>
              <p:ext uri="{D42A27DB-BD31-4B8C-83A1-F6EECF244321}">
                <p14:modId xmlns:p14="http://schemas.microsoft.com/office/powerpoint/2010/main" val="34847935"/>
              </p:ext>
            </p:extLst>
          </p:nvPr>
        </p:nvGraphicFramePr>
        <p:xfrm>
          <a:off x="5958467" y="877220"/>
          <a:ext cx="3963600" cy="22968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97726200"/>
      </p:ext>
    </p:extLst>
  </p:cSld>
  <p:clrMapOvr>
    <a:masterClrMapping/>
  </p:clrMapOvr>
  <mc:AlternateContent xmlns:mc="http://schemas.openxmlformats.org/markup-compatibility/2006" xmlns:p14="http://schemas.microsoft.com/office/powerpoint/2010/main">
    <mc:Choice Requires="p14">
      <p:transition spd="med" p14:dur="700" advTm="2290">
        <p:fade/>
      </p:transition>
    </mc:Choice>
    <mc:Fallback xmlns="">
      <p:transition spd="med" advTm="229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0.9|0.3|16.6|0.3"/>
</p:tagLst>
</file>

<file path=ppt/tags/tag2.xml><?xml version="1.0" encoding="utf-8"?>
<p:tagLst xmlns:a="http://schemas.openxmlformats.org/drawingml/2006/main" xmlns:r="http://schemas.openxmlformats.org/officeDocument/2006/relationships" xmlns:p="http://schemas.openxmlformats.org/presentationml/2006/main">
  <p:tag name="TIMING" val="|30.9|0.3|16.6|0.3"/>
</p:tagLst>
</file>

<file path=ppt/theme/theme1.xml><?xml version="1.0" encoding="utf-8"?>
<a:theme xmlns:a="http://schemas.openxmlformats.org/drawingml/2006/main" name="Ulysses template">
  <a:themeElements>
    <a:clrScheme name="Custom 5">
      <a:dk1>
        <a:srgbClr val="9E2063"/>
      </a:dk1>
      <a:lt1>
        <a:srgbClr val="9E2063"/>
      </a:lt1>
      <a:dk2>
        <a:srgbClr val="9E2063"/>
      </a:dk2>
      <a:lt2>
        <a:srgbClr val="FEFFFF"/>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KfW">
    <a:dk1>
      <a:srgbClr val="000000"/>
    </a:dk1>
    <a:lt1>
      <a:srgbClr val="FFFFFF"/>
    </a:lt1>
    <a:dk2>
      <a:srgbClr val="005A8C"/>
    </a:dk2>
    <a:lt2>
      <a:srgbClr val="506E5F"/>
    </a:lt2>
    <a:accent1>
      <a:srgbClr val="738C82"/>
    </a:accent1>
    <a:accent2>
      <a:srgbClr val="BEB9B4"/>
    </a:accent2>
    <a:accent3>
      <a:srgbClr val="5A9BBE"/>
    </a:accent3>
    <a:accent4>
      <a:srgbClr val="7DA514"/>
    </a:accent4>
    <a:accent5>
      <a:srgbClr val="F0EBE6"/>
    </a:accent5>
    <a:accent6>
      <a:srgbClr val="B9C8C4"/>
    </a:accent6>
    <a:hlink>
      <a:srgbClr val="7030A0"/>
    </a:hlink>
    <a:folHlink>
      <a:srgbClr val="0070C0"/>
    </a:folHlink>
  </a:clrScheme>
  <a:fontScheme name="KfW">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26073</TotalTime>
  <Words>1898</Words>
  <Application>Microsoft Office PowerPoint</Application>
  <PresentationFormat>On-screen Show (16:9)</PresentationFormat>
  <Paragraphs>409</Paragraphs>
  <Slides>25</Slides>
  <Notes>25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25</vt:i4>
      </vt:variant>
    </vt:vector>
  </HeadingPairs>
  <TitlesOfParts>
    <vt:vector size="38" baseType="lpstr">
      <vt:lpstr>ＭＳ Ｐゴシック</vt:lpstr>
      <vt:lpstr>Helvetica Neue Medium</vt:lpstr>
      <vt:lpstr>Calibri</vt:lpstr>
      <vt:lpstr>Verdana</vt:lpstr>
      <vt:lpstr>EC Square Sans Pro</vt:lpstr>
      <vt:lpstr>Helvetica</vt:lpstr>
      <vt:lpstr>Wingdings</vt:lpstr>
      <vt:lpstr>Times New Roman</vt:lpstr>
      <vt:lpstr>Helvetica Neue</vt:lpstr>
      <vt:lpstr>Nunito Sans</vt:lpstr>
      <vt:lpstr>Arial</vt:lpstr>
      <vt:lpstr>EC Square Sans Pro Medium</vt:lpstr>
      <vt:lpstr>Ulysses template</vt:lpstr>
      <vt:lpstr>PowerPoint Presentation</vt:lpstr>
      <vt:lpstr>PowerPoint Presentation</vt:lpstr>
      <vt:lpstr>  Pillar 1  EFSD  Structure     </vt:lpstr>
      <vt:lpstr>  Pillar 1  Leverage     </vt:lpstr>
      <vt:lpstr>  Pillar 1  EFSD Blending      </vt:lpstr>
      <vt:lpstr>  Pillar 1  EFSD Blending      </vt:lpstr>
      <vt:lpstr>  Pillar 1  EFSD Blending      </vt:lpstr>
      <vt:lpstr>  Pillar 1  EFSD Blending      </vt:lpstr>
      <vt:lpstr>  Pillar 1     Blending in Sub-Saharan Africa     </vt:lpstr>
      <vt:lpstr>  Pillar 1     Blending in Sub-Saharan Africa     </vt:lpstr>
      <vt:lpstr>  Pillar 1     Blending in Sub-Saharan Africa     </vt:lpstr>
      <vt:lpstr>  Pillar 1  EFSD Guarantee     </vt:lpstr>
      <vt:lpstr>  Pillar 1  EFSD Guarantee     </vt:lpstr>
      <vt:lpstr>  Pillar 1  EFSD Guarantee     </vt:lpstr>
      <vt:lpstr>  Pillar 1  EFSD Guarantee     </vt:lpstr>
      <vt:lpstr>  Pillar 2  Technical Assistance     </vt:lpstr>
      <vt:lpstr>  Pillar 3  Investment Climate     </vt:lpstr>
      <vt:lpstr>  Pillar 3  Investment Climate     </vt:lpstr>
      <vt:lpstr>   EIP  Stories    </vt:lpstr>
      <vt:lpstr>PowerPoint Presentation</vt:lpstr>
      <vt:lpstr>  Pillar 1  EFSD Guarantee Structure     </vt:lpstr>
      <vt:lpstr>  Pillar 1  EFSD Guarantee Structure     </vt:lpstr>
      <vt:lpstr>  Pillar 1  Expected results     </vt:lpstr>
      <vt:lpstr>  Pillar 1     Blending in Sub-Saharan Africa     </vt:lpstr>
      <vt:lpstr>  Pillar 1  Blending Decision Process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WALFORD Alexander (DEVCO)</dc:creator>
  <cp:lastModifiedBy>MARTIN Esther (DEVCO)</cp:lastModifiedBy>
  <cp:revision>461</cp:revision>
  <cp:lastPrinted>2019-12-04T07:30:04Z</cp:lastPrinted>
  <dcterms:modified xsi:type="dcterms:W3CDTF">2019-12-04T07:30:53Z</dcterms:modified>
</cp:coreProperties>
</file>