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66" r:id="rId2"/>
  </p:sldMasterIdLst>
  <p:notesMasterIdLst>
    <p:notesMasterId r:id="rId9"/>
  </p:notesMasterIdLst>
  <p:handoutMasterIdLst>
    <p:handoutMasterId r:id="rId10"/>
  </p:handoutMasterIdLst>
  <p:sldIdLst>
    <p:sldId id="261" r:id="rId3"/>
    <p:sldId id="303" r:id="rId4"/>
    <p:sldId id="304" r:id="rId5"/>
    <p:sldId id="305" r:id="rId6"/>
    <p:sldId id="306" r:id="rId7"/>
    <p:sldId id="308" r:id="rId8"/>
  </p:sldIdLst>
  <p:sldSz cx="9144000" cy="6858000" type="screen4x3"/>
  <p:notesSz cx="6669088" cy="9753600"/>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72" userDrawn="1">
          <p15:clr>
            <a:srgbClr val="A4A3A4"/>
          </p15:clr>
        </p15:guide>
        <p15:guide id="2" pos="210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5494"/>
    <a:srgbClr val="000000"/>
    <a:srgbClr val="BBE0E3"/>
    <a:srgbClr val="FFCCFF"/>
    <a:srgbClr val="BDDEFF"/>
    <a:srgbClr val="99CCFF"/>
    <a:srgbClr val="009FBA"/>
    <a:srgbClr val="CC0099"/>
    <a:srgbClr val="2D5EC1"/>
    <a:srgbClr val="FFD6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85363" autoAdjust="0"/>
  </p:normalViewPr>
  <p:slideViewPr>
    <p:cSldViewPr>
      <p:cViewPr varScale="1">
        <p:scale>
          <a:sx n="80" d="100"/>
          <a:sy n="80" d="100"/>
        </p:scale>
        <p:origin x="1733" y="21"/>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2" d="100"/>
          <a:sy n="62" d="100"/>
        </p:scale>
        <p:origin x="-2850" y="-78"/>
      </p:cViewPr>
      <p:guideLst>
        <p:guide orient="horz" pos="3072"/>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890665" cy="488226"/>
          </a:xfrm>
          <a:prstGeom prst="rect">
            <a:avLst/>
          </a:prstGeom>
          <a:noFill/>
          <a:ln w="9525">
            <a:noFill/>
            <a:miter lim="800000"/>
            <a:headEnd/>
            <a:tailEnd/>
          </a:ln>
          <a:effectLst/>
        </p:spPr>
        <p:txBody>
          <a:bodyPr vert="horz" wrap="square" lIns="89774" tIns="44887" rIns="89774" bIns="44887"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776867" y="0"/>
            <a:ext cx="2890665" cy="488226"/>
          </a:xfrm>
          <a:prstGeom prst="rect">
            <a:avLst/>
          </a:prstGeom>
          <a:noFill/>
          <a:ln w="9525">
            <a:noFill/>
            <a:miter lim="800000"/>
            <a:headEnd/>
            <a:tailEnd/>
          </a:ln>
          <a:effectLst/>
        </p:spPr>
        <p:txBody>
          <a:bodyPr vert="horz" wrap="square" lIns="89774" tIns="44887" rIns="89774" bIns="44887"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263815"/>
            <a:ext cx="2890665" cy="488225"/>
          </a:xfrm>
          <a:prstGeom prst="rect">
            <a:avLst/>
          </a:prstGeom>
          <a:noFill/>
          <a:ln w="9525">
            <a:noFill/>
            <a:miter lim="800000"/>
            <a:headEnd/>
            <a:tailEnd/>
          </a:ln>
          <a:effectLst/>
        </p:spPr>
        <p:txBody>
          <a:bodyPr vert="horz" wrap="square" lIns="89774" tIns="44887" rIns="89774" bIns="44887"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776867" y="9263815"/>
            <a:ext cx="2890665" cy="488225"/>
          </a:xfrm>
          <a:prstGeom prst="rect">
            <a:avLst/>
          </a:prstGeom>
          <a:noFill/>
          <a:ln w="9525">
            <a:noFill/>
            <a:miter lim="800000"/>
            <a:headEnd/>
            <a:tailEnd/>
          </a:ln>
          <a:effectLst/>
        </p:spPr>
        <p:txBody>
          <a:bodyPr vert="horz" wrap="square" lIns="89774" tIns="44887" rIns="89774" bIns="44887"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a:p>
        </p:txBody>
      </p:sp>
    </p:spTree>
    <p:extLst>
      <p:ext uri="{BB962C8B-B14F-4D97-AF65-F5344CB8AC3E}">
        <p14:creationId xmlns:p14="http://schemas.microsoft.com/office/powerpoint/2010/main" val="1500096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890665" cy="488226"/>
          </a:xfrm>
          <a:prstGeom prst="rect">
            <a:avLst/>
          </a:prstGeom>
          <a:noFill/>
          <a:ln w="9525">
            <a:noFill/>
            <a:miter lim="800000"/>
            <a:headEnd/>
            <a:tailEnd/>
          </a:ln>
          <a:effectLst/>
        </p:spPr>
        <p:txBody>
          <a:bodyPr vert="horz" wrap="square" lIns="89774" tIns="44887" rIns="89774" bIns="44887"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776867" y="0"/>
            <a:ext cx="2890665" cy="488226"/>
          </a:xfrm>
          <a:prstGeom prst="rect">
            <a:avLst/>
          </a:prstGeom>
          <a:noFill/>
          <a:ln w="9525">
            <a:noFill/>
            <a:miter lim="800000"/>
            <a:headEnd/>
            <a:tailEnd/>
          </a:ln>
          <a:effectLst/>
        </p:spPr>
        <p:txBody>
          <a:bodyPr vert="horz" wrap="square" lIns="89774" tIns="44887" rIns="89774" bIns="44887"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896938" y="731838"/>
            <a:ext cx="4876800" cy="3657600"/>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66598" y="4632687"/>
            <a:ext cx="5335893" cy="4389354"/>
          </a:xfrm>
          <a:prstGeom prst="rect">
            <a:avLst/>
          </a:prstGeom>
          <a:noFill/>
          <a:ln w="9525">
            <a:noFill/>
            <a:miter lim="800000"/>
            <a:headEnd/>
            <a:tailEnd/>
          </a:ln>
          <a:effectLst/>
        </p:spPr>
        <p:txBody>
          <a:bodyPr vert="horz" wrap="square" lIns="89774" tIns="44887" rIns="89774" bIns="44887"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263815"/>
            <a:ext cx="2890665" cy="488225"/>
          </a:xfrm>
          <a:prstGeom prst="rect">
            <a:avLst/>
          </a:prstGeom>
          <a:noFill/>
          <a:ln w="9525">
            <a:noFill/>
            <a:miter lim="800000"/>
            <a:headEnd/>
            <a:tailEnd/>
          </a:ln>
          <a:effectLst/>
        </p:spPr>
        <p:txBody>
          <a:bodyPr vert="horz" wrap="square" lIns="89774" tIns="44887" rIns="89774" bIns="44887"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776867" y="9263815"/>
            <a:ext cx="2890665" cy="488225"/>
          </a:xfrm>
          <a:prstGeom prst="rect">
            <a:avLst/>
          </a:prstGeom>
          <a:noFill/>
          <a:ln w="9525">
            <a:noFill/>
            <a:miter lim="800000"/>
            <a:headEnd/>
            <a:tailEnd/>
          </a:ln>
          <a:effectLst/>
        </p:spPr>
        <p:txBody>
          <a:bodyPr vert="horz" wrap="square" lIns="89774" tIns="44887" rIns="89774" bIns="44887"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a:p>
        </p:txBody>
      </p:sp>
    </p:spTree>
    <p:extLst>
      <p:ext uri="{BB962C8B-B14F-4D97-AF65-F5344CB8AC3E}">
        <p14:creationId xmlns:p14="http://schemas.microsoft.com/office/powerpoint/2010/main" val="807406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a:t>
            </a:fld>
            <a:endParaRPr lang="en-GB"/>
          </a:p>
        </p:txBody>
      </p:sp>
    </p:spTree>
    <p:extLst>
      <p:ext uri="{BB962C8B-B14F-4D97-AF65-F5344CB8AC3E}">
        <p14:creationId xmlns:p14="http://schemas.microsoft.com/office/powerpoint/2010/main" val="3587204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GB" sz="1200" b="1" kern="1200" dirty="0" smtClean="0">
                <a:solidFill>
                  <a:schemeClr val="tx1"/>
                </a:solidFill>
                <a:effectLst/>
                <a:latin typeface="Arial" charset="0"/>
                <a:ea typeface="+mn-ea"/>
                <a:cs typeface="+mn-cs"/>
              </a:rPr>
              <a:t>Core results areas of support to cities and local authorities</a:t>
            </a:r>
            <a:endParaRPr lang="fr-BE" sz="1200" b="1"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Supporting sustainable urban development require an integrated approach, across government levels and among sectors. The local or city authorities will often be at the heart of such interventions but the nature of national policy framework, the condition for financing of urban actions, the links to specific sector policies and the interactions among layers of governments will all be factors that may decisively influence effectiveness of actions.</a:t>
            </a:r>
            <a:endParaRPr lang="fr-BE"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Urban interventions have often focused on specific sectors, seeking to advance funding of specific projects, improving services levels. One of the core element from the SWD on cities and LAs is the need for a paradigm change, moving towards a more integrated approach.</a:t>
            </a:r>
            <a:endParaRPr lang="fr-BE" sz="1200" kern="1200" dirty="0" smtClean="0">
              <a:solidFill>
                <a:schemeClr val="tx1"/>
              </a:solidFill>
              <a:effectLst/>
              <a:latin typeface="Arial" charset="0"/>
              <a:ea typeface="+mn-ea"/>
              <a:cs typeface="+mn-cs"/>
            </a:endParaRPr>
          </a:p>
          <a:p>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2</a:t>
            </a:fld>
            <a:endParaRPr lang="en-GB"/>
          </a:p>
        </p:txBody>
      </p:sp>
    </p:spTree>
    <p:extLst>
      <p:ext uri="{BB962C8B-B14F-4D97-AF65-F5344CB8AC3E}">
        <p14:creationId xmlns:p14="http://schemas.microsoft.com/office/powerpoint/2010/main" val="2376650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National Urban Planning. </a:t>
            </a:r>
            <a:r>
              <a:rPr lang="en-US" dirty="0" err="1" smtClean="0"/>
              <a:t>Urbanisation</a:t>
            </a:r>
            <a:r>
              <a:rPr lang="en-US" dirty="0" smtClean="0"/>
              <a:t> is not just a question for the cities but also a central question to overall country development strategies, linked to economic development, relations between metropolises and the wider system of cities, links to cities and their hinterland, links to export markets. Urban development forms a central element of a number of countries development strategies whereas for others this focus is still lacking.</a:t>
            </a:r>
          </a:p>
          <a:p>
            <a:r>
              <a:rPr lang="en-US" dirty="0" smtClean="0"/>
              <a:t>In particular, national urban policies (NUP) are key to </a:t>
            </a:r>
            <a:r>
              <a:rPr lang="en-US" dirty="0" err="1" smtClean="0"/>
              <a:t>maximise</a:t>
            </a:r>
            <a:r>
              <a:rPr lang="en-US" dirty="0" smtClean="0"/>
              <a:t> the potential of cities of all size to advance national prosperity. They help leverage the territorial assets of small, intermediary and large cities to generate growth and well-being for their immediate and nearby residents and users. They also provide the framework to support systems and networks of cities, thus allowing synergies across resources and capacities. Last, they also allow coordinating responsibilities and resources across levels of governments to meet concomitantly place-specific needs and national commitments. At least 18 African countries have NUP or policies that resemble NUP, which highlights a low financial means/high impact area where the EU could intervene.</a:t>
            </a:r>
          </a:p>
          <a:p>
            <a:r>
              <a:rPr lang="en-US" dirty="0" smtClean="0"/>
              <a:t>Urban development and NUP will of course link up closely with the work on territorial development, </a:t>
            </a:r>
            <a:r>
              <a:rPr lang="en-US" dirty="0" err="1" smtClean="0"/>
              <a:t>decentralisation</a:t>
            </a:r>
            <a:r>
              <a:rPr lang="en-US" dirty="0" smtClean="0"/>
              <a:t> and clarifying roles and responsibilities of subnational levels of government, fiscal </a:t>
            </a:r>
            <a:r>
              <a:rPr lang="en-US" dirty="0" err="1" smtClean="0"/>
              <a:t>decentralisation</a:t>
            </a:r>
            <a:r>
              <a:rPr lang="en-US" dirty="0" smtClean="0"/>
              <a:t> and arrangements for subnational finance etc.</a:t>
            </a:r>
          </a:p>
          <a:p>
            <a:r>
              <a:rPr lang="en-US" dirty="0" smtClean="0"/>
              <a:t>Urban Development Plans at city level. At the sub-national (regional) level strategic or framework-setting instruments, are typical, defining concrete policies and references for decision making and providing a frame of reference for coordinated action. At the local level, most planning instruments are regulative in nature (land use plans, with zoning and building schemes).</a:t>
            </a:r>
          </a:p>
          <a:p>
            <a:r>
              <a:rPr lang="en-US" dirty="0" smtClean="0"/>
              <a:t>Both levels of planning would seek to </a:t>
            </a:r>
            <a:r>
              <a:rPr lang="en-US" dirty="0" err="1" smtClean="0"/>
              <a:t>optimise</a:t>
            </a:r>
            <a:r>
              <a:rPr lang="en-US" dirty="0" smtClean="0"/>
              <a:t> the population and economic density of urban settlements, where appropriate, ensuring mixed land-use, diversity, better social capital, innovation and improved connectivity in order to take advantage of agglomeration economies and to </a:t>
            </a:r>
            <a:r>
              <a:rPr lang="en-US" dirty="0" err="1" smtClean="0"/>
              <a:t>minimise</a:t>
            </a:r>
            <a:r>
              <a:rPr lang="en-US" dirty="0" smtClean="0"/>
              <a:t> mobility demand.</a:t>
            </a:r>
          </a:p>
          <a:p>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3</a:t>
            </a:fld>
            <a:endParaRPr lang="en-GB"/>
          </a:p>
        </p:txBody>
      </p:sp>
    </p:spTree>
    <p:extLst>
      <p:ext uri="{BB962C8B-B14F-4D97-AF65-F5344CB8AC3E}">
        <p14:creationId xmlns:p14="http://schemas.microsoft.com/office/powerpoint/2010/main" val="2171427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0" lvl="2" indent="-228600" algn="just">
              <a:spcAft>
                <a:spcPts val="1200"/>
              </a:spcAft>
              <a:buFont typeface="+mj-lt"/>
              <a:buAutoNum type="arabicPeriod"/>
              <a:tabLst>
                <a:tab pos="1220470" algn="l"/>
              </a:tabLst>
            </a:pPr>
            <a:r>
              <a:rPr lang="en-GB" sz="1200" i="1" dirty="0" smtClean="0">
                <a:solidFill>
                  <a:schemeClr val="tx1"/>
                </a:solidFill>
                <a:latin typeface="Times New Roman" panose="02020603050405020304" pitchFamily="18" charset="0"/>
              </a:rPr>
              <a:t>Support sector strategies and interventions under an integrated urban planning approach</a:t>
            </a:r>
            <a:endParaRPr lang="fr-BE" sz="1200" i="1" dirty="0" smtClean="0">
              <a:solidFill>
                <a:schemeClr val="tx1"/>
              </a:solidFill>
              <a:latin typeface="Times New Roman" panose="02020603050405020304" pitchFamily="18" charset="0"/>
            </a:endParaRPr>
          </a:p>
          <a:p>
            <a:pPr algn="just">
              <a:spcAft>
                <a:spcPts val="1200"/>
              </a:spcAft>
            </a:pPr>
            <a:r>
              <a:rPr lang="en-GB" sz="1200" dirty="0" smtClean="0">
                <a:solidFill>
                  <a:schemeClr val="tx1"/>
                </a:solidFill>
                <a:latin typeface="Times New Roman" panose="02020603050405020304" pitchFamily="18" charset="0"/>
                <a:ea typeface="Times New Roman" panose="02020603050405020304" pitchFamily="18" charset="0"/>
              </a:rPr>
              <a:t>It is essential to strengthen evidence-based knowledge on integrated urban planning at city level to foster a more orderly urbanisation, giving more importance to planning of land use and city development strategies, in the context of which urban services could be provided in a more coordinated fashion. The costs of service delivery, the degree to which cities may underpin job creation and economic activities, dealing with environmental challenges will all hinge crucially on more orderly city expansion/renewal patterns. </a:t>
            </a:r>
            <a:endParaRPr lang="fr-BE" sz="1200" dirty="0" smtClean="0">
              <a:solidFill>
                <a:schemeClr val="tx1"/>
              </a:solidFill>
              <a:latin typeface="Times New Roman" panose="02020603050405020304" pitchFamily="18" charset="0"/>
              <a:ea typeface="Times New Roman" panose="02020603050405020304" pitchFamily="18" charset="0"/>
            </a:endParaRPr>
          </a:p>
          <a:p>
            <a:pPr algn="just">
              <a:spcAft>
                <a:spcPts val="1200"/>
              </a:spcAft>
            </a:pPr>
            <a:r>
              <a:rPr lang="en-GB" sz="1200" dirty="0" smtClean="0">
                <a:solidFill>
                  <a:schemeClr val="tx1"/>
                </a:solidFill>
                <a:latin typeface="Times New Roman" panose="02020603050405020304" pitchFamily="18" charset="0"/>
                <a:ea typeface="Times New Roman" panose="02020603050405020304" pitchFamily="18" charset="0"/>
              </a:rPr>
              <a:t>Within a broader urban planning framework, as explained above, specific interventions or projects often revolve around the following sectoral themes:</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Circular economy and solid waste management </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Urban mobility</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Housing/slum upgrading</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Urban water supply and sanitation</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Energy and electricity affordability</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Air quality/environmental quality</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Urban resilience</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120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Local economic development and employment creation</a:t>
            </a:r>
            <a:endParaRPr lang="fr-BE" sz="1200" dirty="0" smtClean="0">
              <a:solidFill>
                <a:schemeClr val="tx1"/>
              </a:solidFill>
              <a:latin typeface="Times New Roman" panose="02020603050405020304" pitchFamily="18" charset="0"/>
              <a:ea typeface="Times New Roman" panose="02020603050405020304" pitchFamily="18" charset="0"/>
            </a:endParaRPr>
          </a:p>
          <a:p>
            <a:pPr algn="just">
              <a:spcAft>
                <a:spcPts val="1200"/>
              </a:spcAft>
            </a:pPr>
            <a:r>
              <a:rPr lang="en-GB" sz="1200" dirty="0" smtClean="0">
                <a:solidFill>
                  <a:schemeClr val="tx1"/>
                </a:solidFill>
                <a:latin typeface="Times New Roman" panose="02020603050405020304" pitchFamily="18" charset="0"/>
                <a:ea typeface="Times New Roman" panose="02020603050405020304" pitchFamily="18" charset="0"/>
              </a:rPr>
              <a:t>While a number of EU financed interventions have focused on these sectors, only a limited number have so far managed to do so while embedding them into a broader urban vision. The main challenge also lies with prioritisation of investments based on urban planning (multi-annual municipal investment plans); in a context of scarcity of resources at local level (see infra.)</a:t>
            </a:r>
            <a:endParaRPr lang="fr-BE" sz="1200" dirty="0" smtClean="0">
              <a:solidFill>
                <a:schemeClr val="tx1"/>
              </a:solidFill>
              <a:latin typeface="Times New Roman" panose="02020603050405020304" pitchFamily="18" charset="0"/>
              <a:ea typeface="Times New Roman" panose="02020603050405020304" pitchFamily="18" charset="0"/>
            </a:endParaRPr>
          </a:p>
          <a:p>
            <a:pPr marL="226695" indent="-226695" algn="just">
              <a:spcAft>
                <a:spcPts val="600"/>
              </a:spcAft>
            </a:pPr>
            <a:r>
              <a:rPr lang="en-US" sz="1000" dirty="0" smtClean="0">
                <a:solidFill>
                  <a:schemeClr val="tx1"/>
                </a:solidFill>
                <a:latin typeface="Times New Roman" panose="02020603050405020304" pitchFamily="18" charset="0"/>
                <a:ea typeface="Times New Roman" panose="02020603050405020304" pitchFamily="18" charset="0"/>
              </a:rPr>
              <a:t>URBAIYTI in Haiti and SANITA in Guinea Conakry (both 11</a:t>
            </a:r>
            <a:r>
              <a:rPr lang="en-US" sz="1000" baseline="30000" dirty="0" smtClean="0">
                <a:solidFill>
                  <a:schemeClr val="tx1"/>
                </a:solidFill>
                <a:latin typeface="Times New Roman" panose="02020603050405020304" pitchFamily="18" charset="0"/>
                <a:ea typeface="Times New Roman" panose="02020603050405020304" pitchFamily="18" charset="0"/>
              </a:rPr>
              <a:t>th</a:t>
            </a:r>
            <a:r>
              <a:rPr lang="en-US" sz="1000" dirty="0" smtClean="0">
                <a:solidFill>
                  <a:schemeClr val="tx1"/>
                </a:solidFill>
                <a:latin typeface="Times New Roman" panose="02020603050405020304" pitchFamily="18" charset="0"/>
                <a:ea typeface="Times New Roman" panose="02020603050405020304" pitchFamily="18" charset="0"/>
              </a:rPr>
              <a:t> EDF) are two </a:t>
            </a:r>
            <a:r>
              <a:rPr lang="en-US" sz="1000" dirty="0" err="1" smtClean="0">
                <a:solidFill>
                  <a:schemeClr val="tx1"/>
                </a:solidFill>
                <a:latin typeface="Times New Roman" panose="02020603050405020304" pitchFamily="18" charset="0"/>
                <a:ea typeface="Times New Roman" panose="02020603050405020304" pitchFamily="18" charset="0"/>
              </a:rPr>
              <a:t>programmes</a:t>
            </a:r>
            <a:r>
              <a:rPr lang="en-US" sz="1000" dirty="0" smtClean="0">
                <a:solidFill>
                  <a:schemeClr val="tx1"/>
                </a:solidFill>
                <a:latin typeface="Times New Roman" panose="02020603050405020304" pitchFamily="18" charset="0"/>
                <a:ea typeface="Times New Roman" panose="02020603050405020304" pitchFamily="18" charset="0"/>
              </a:rPr>
              <a:t> integrating this logic</a:t>
            </a:r>
            <a:endParaRPr lang="fr-BE" sz="1000" dirty="0">
              <a:solidFill>
                <a:schemeClr val="tx1"/>
              </a:solidFill>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4</a:t>
            </a:fld>
            <a:endParaRPr lang="en-GB"/>
          </a:p>
        </p:txBody>
      </p:sp>
    </p:spTree>
    <p:extLst>
      <p:ext uri="{BB962C8B-B14F-4D97-AF65-F5344CB8AC3E}">
        <p14:creationId xmlns:p14="http://schemas.microsoft.com/office/powerpoint/2010/main" val="4152811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pic>
        <p:nvPicPr>
          <p:cNvPr id="5" name="Picture 6" descr="LOGO CE-EN-quadri.eps"/>
          <p:cNvPicPr>
            <a:picLocks noChangeAspect="1"/>
          </p:cNvPicPr>
          <p:nvPr userDrawn="1"/>
        </p:nvPicPr>
        <p:blipFill>
          <a:blip r:embed="rId2" cstate="print"/>
          <a:srcRect/>
          <a:stretch>
            <a:fillRect/>
          </a:stretch>
        </p:blipFill>
        <p:spPr bwMode="auto">
          <a:xfrm>
            <a:off x="3906000" y="309600"/>
            <a:ext cx="1584325" cy="1100138"/>
          </a:xfrm>
          <a:prstGeom prst="rect">
            <a:avLst/>
          </a:prstGeom>
          <a:noFill/>
          <a:ln w="9525">
            <a:noFill/>
            <a:miter lim="800000"/>
            <a:headEnd/>
            <a:tailEnd/>
          </a:ln>
        </p:spPr>
      </p:pic>
      <p:sp>
        <p:nvSpPr>
          <p:cNvPr id="6" name="Rectangle 5"/>
          <p:cNvSpPr/>
          <p:nvPr userDrawn="1"/>
        </p:nvSpPr>
        <p:spPr>
          <a:xfrm>
            <a:off x="4230000" y="6669360"/>
            <a:ext cx="684213"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2" name="Title 1"/>
          <p:cNvSpPr>
            <a:spLocks noGrp="1"/>
          </p:cNvSpPr>
          <p:nvPr>
            <p:ph type="title" hasCustomPrompt="1"/>
          </p:nvPr>
        </p:nvSpPr>
        <p:spPr>
          <a:xfrm>
            <a:off x="4139952" y="1641600"/>
            <a:ext cx="4536504" cy="2088232"/>
          </a:xfrm>
        </p:spPr>
        <p:txBody>
          <a:bodyPr/>
          <a:lstStyle>
            <a:lvl1pPr indent="0">
              <a:defRPr sz="4800">
                <a:solidFill>
                  <a:srgbClr val="FFD624"/>
                </a:solidFill>
              </a:defRPr>
            </a:lvl1pPr>
          </a:lstStyle>
          <a:p>
            <a:r>
              <a:rPr lang="en-GB" dirty="0" smtClean="0"/>
              <a:t>Title</a:t>
            </a:r>
            <a:endParaRPr lang="en-GB" dirty="0"/>
          </a:p>
        </p:txBody>
      </p:sp>
      <p:sp>
        <p:nvSpPr>
          <p:cNvPr id="3" name="Content Placeholder 2"/>
          <p:cNvSpPr>
            <a:spLocks noGrp="1"/>
          </p:cNvSpPr>
          <p:nvPr>
            <p:ph idx="1" hasCustomPrompt="1"/>
          </p:nvPr>
        </p:nvSpPr>
        <p:spPr>
          <a:xfrm>
            <a:off x="467544"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dirty="0" smtClean="0"/>
              <a:t>Subtitle</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endParaRPr lang="en-GB" dirty="0"/>
          </a:p>
        </p:txBody>
      </p:sp>
      <p:sp>
        <p:nvSpPr>
          <p:cNvPr id="8" name="Rectangle 5"/>
          <p:cNvSpPr>
            <a:spLocks noGrp="1" noChangeArrowheads="1"/>
          </p:cNvSpPr>
          <p:nvPr>
            <p:ph type="ftr" sz="quarter" idx="11"/>
          </p:nvPr>
        </p:nvSpPr>
        <p:spPr/>
        <p:txBody>
          <a:bodyPr/>
          <a:lstStyle>
            <a:lvl1pPr>
              <a:defRPr dirty="0">
                <a:solidFill>
                  <a:schemeClr val="bg1"/>
                </a:solidFill>
              </a:defRPr>
            </a:lvl1pPr>
          </a:lstStyle>
          <a:p>
            <a:pPr>
              <a:defRPr/>
            </a:pPr>
            <a:endParaRPr lang="en-GB" dirty="0"/>
          </a:p>
        </p:txBody>
      </p:sp>
      <p:sp>
        <p:nvSpPr>
          <p:cNvPr id="9" name="Rectangle 6"/>
          <p:cNvSpPr>
            <a:spLocks noGrp="1" noChangeArrowheads="1"/>
          </p:cNvSpPr>
          <p:nvPr>
            <p:ph type="sldNum" sz="quarter" idx="12"/>
          </p:nvPr>
        </p:nvSpPr>
        <p:spPr/>
        <p:txBody>
          <a:bodyPr/>
          <a:lstStyle>
            <a:lvl1pPr>
              <a:defRPr smtClean="0">
                <a:solidFill>
                  <a:schemeClr val="bg1"/>
                </a:solidFill>
              </a:defRPr>
            </a:lvl1pPr>
          </a:lstStyle>
          <a:p>
            <a:pPr>
              <a:defRPr/>
            </a:pPr>
            <a:fld id="{2BB59E6E-B967-488E-B209-8B7FA0D7AF99}" type="slidenum">
              <a:rPr lang="en-GB"/>
              <a:pPr>
                <a:defRPr/>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DE98375-5C84-4176-84A5-B6A3E0825F02}"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77C7773-6390-40B5-8F3A-46FD9E5B7090}"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Titre de présentation">
    <p:spTree>
      <p:nvGrpSpPr>
        <p:cNvPr id="1" name=""/>
        <p:cNvGrpSpPr/>
        <p:nvPr/>
      </p:nvGrpSpPr>
      <p:grpSpPr>
        <a:xfrm>
          <a:off x="0" y="0"/>
          <a:ext cx="0" cy="0"/>
          <a:chOff x="0" y="0"/>
          <a:chExt cx="0" cy="0"/>
        </a:xfrm>
      </p:grpSpPr>
      <p:sp>
        <p:nvSpPr>
          <p:cNvPr id="7" name="Rectangle 6"/>
          <p:cNvSpPr/>
          <p:nvPr userDrawn="1"/>
        </p:nvSpPr>
        <p:spPr>
          <a:xfrm>
            <a:off x="1727956" y="2051846"/>
            <a:ext cx="5641102" cy="3222432"/>
          </a:xfrm>
          <a:custGeom>
            <a:avLst/>
            <a:gdLst>
              <a:gd name="connsiteX0" fmla="*/ 0 w 3280919"/>
              <a:gd name="connsiteY0" fmla="*/ 0 h 3176126"/>
              <a:gd name="connsiteX1" fmla="*/ 3280919 w 3280919"/>
              <a:gd name="connsiteY1" fmla="*/ 0 h 3176126"/>
              <a:gd name="connsiteX2" fmla="*/ 3280919 w 3280919"/>
              <a:gd name="connsiteY2" fmla="*/ 3176126 h 3176126"/>
              <a:gd name="connsiteX3" fmla="*/ 0 w 3280919"/>
              <a:gd name="connsiteY3" fmla="*/ 3176126 h 3176126"/>
              <a:gd name="connsiteX4" fmla="*/ 0 w 3280919"/>
              <a:gd name="connsiteY4" fmla="*/ 0 h 3176126"/>
              <a:gd name="connsiteX0" fmla="*/ 0 w 3357891"/>
              <a:gd name="connsiteY0" fmla="*/ 0 h 3176126"/>
              <a:gd name="connsiteX1" fmla="*/ 3357891 w 3357891"/>
              <a:gd name="connsiteY1" fmla="*/ 885214 h 3176126"/>
              <a:gd name="connsiteX2" fmla="*/ 3280919 w 3357891"/>
              <a:gd name="connsiteY2" fmla="*/ 3176126 h 3176126"/>
              <a:gd name="connsiteX3" fmla="*/ 0 w 3357891"/>
              <a:gd name="connsiteY3" fmla="*/ 3176126 h 3176126"/>
              <a:gd name="connsiteX4" fmla="*/ 0 w 3357891"/>
              <a:gd name="connsiteY4" fmla="*/ 0 h 3176126"/>
              <a:gd name="connsiteX0" fmla="*/ 0 w 4127608"/>
              <a:gd name="connsiteY0" fmla="*/ 346387 h 2290912"/>
              <a:gd name="connsiteX1" fmla="*/ 4127608 w 4127608"/>
              <a:gd name="connsiteY1" fmla="*/ 0 h 2290912"/>
              <a:gd name="connsiteX2" fmla="*/ 4050636 w 4127608"/>
              <a:gd name="connsiteY2" fmla="*/ 2290912 h 2290912"/>
              <a:gd name="connsiteX3" fmla="*/ 769717 w 4127608"/>
              <a:gd name="connsiteY3" fmla="*/ 2290912 h 2290912"/>
              <a:gd name="connsiteX4" fmla="*/ 0 w 4127608"/>
              <a:gd name="connsiteY4" fmla="*/ 346387 h 2290912"/>
              <a:gd name="connsiteX0" fmla="*/ 346373 w 4473981"/>
              <a:gd name="connsiteY0" fmla="*/ 346387 h 2290912"/>
              <a:gd name="connsiteX1" fmla="*/ 4473981 w 4473981"/>
              <a:gd name="connsiteY1" fmla="*/ 0 h 2290912"/>
              <a:gd name="connsiteX2" fmla="*/ 4397009 w 4473981"/>
              <a:gd name="connsiteY2" fmla="*/ 2290912 h 2290912"/>
              <a:gd name="connsiteX3" fmla="*/ 0 w 4473981"/>
              <a:gd name="connsiteY3" fmla="*/ 2233180 h 2290912"/>
              <a:gd name="connsiteX4" fmla="*/ 346373 w 4473981"/>
              <a:gd name="connsiteY4" fmla="*/ 346387 h 2290912"/>
              <a:gd name="connsiteX0" fmla="*/ 346373 w 4541331"/>
              <a:gd name="connsiteY0" fmla="*/ 346387 h 2762384"/>
              <a:gd name="connsiteX1" fmla="*/ 4473981 w 4541331"/>
              <a:gd name="connsiteY1" fmla="*/ 0 h 2762384"/>
              <a:gd name="connsiteX2" fmla="*/ 4541331 w 4541331"/>
              <a:gd name="connsiteY2" fmla="*/ 2762384 h 2762384"/>
              <a:gd name="connsiteX3" fmla="*/ 0 w 4541331"/>
              <a:gd name="connsiteY3" fmla="*/ 2233180 h 2762384"/>
              <a:gd name="connsiteX4" fmla="*/ 346373 w 4541331"/>
              <a:gd name="connsiteY4" fmla="*/ 346387 h 2762384"/>
              <a:gd name="connsiteX0" fmla="*/ 288644 w 4483602"/>
              <a:gd name="connsiteY0" fmla="*/ 346387 h 2762384"/>
              <a:gd name="connsiteX1" fmla="*/ 4416252 w 4483602"/>
              <a:gd name="connsiteY1" fmla="*/ 0 h 2762384"/>
              <a:gd name="connsiteX2" fmla="*/ 4483602 w 4483602"/>
              <a:gd name="connsiteY2" fmla="*/ 2762384 h 2762384"/>
              <a:gd name="connsiteX3" fmla="*/ 0 w 4483602"/>
              <a:gd name="connsiteY3" fmla="*/ 2223559 h 2762384"/>
              <a:gd name="connsiteX4" fmla="*/ 288644 w 4483602"/>
              <a:gd name="connsiteY4" fmla="*/ 346387 h 2762384"/>
              <a:gd name="connsiteX0" fmla="*/ 288644 w 4483602"/>
              <a:gd name="connsiteY0" fmla="*/ 346387 h 2829738"/>
              <a:gd name="connsiteX1" fmla="*/ 4416252 w 4483602"/>
              <a:gd name="connsiteY1" fmla="*/ 0 h 2829738"/>
              <a:gd name="connsiteX2" fmla="*/ 4483602 w 4483602"/>
              <a:gd name="connsiteY2" fmla="*/ 2829738 h 2829738"/>
              <a:gd name="connsiteX3" fmla="*/ 0 w 4483602"/>
              <a:gd name="connsiteY3" fmla="*/ 2223559 h 2829738"/>
              <a:gd name="connsiteX4" fmla="*/ 288644 w 4483602"/>
              <a:gd name="connsiteY4" fmla="*/ 346387 h 2829738"/>
              <a:gd name="connsiteX0" fmla="*/ 288644 w 4474727"/>
              <a:gd name="connsiteY0" fmla="*/ 346387 h 2537781"/>
              <a:gd name="connsiteX1" fmla="*/ 4416252 w 4474727"/>
              <a:gd name="connsiteY1" fmla="*/ 0 h 2537781"/>
              <a:gd name="connsiteX2" fmla="*/ 4474727 w 4474727"/>
              <a:gd name="connsiteY2" fmla="*/ 2537781 h 2537781"/>
              <a:gd name="connsiteX3" fmla="*/ 0 w 4474727"/>
              <a:gd name="connsiteY3" fmla="*/ 2223559 h 2537781"/>
              <a:gd name="connsiteX4" fmla="*/ 288644 w 4474727"/>
              <a:gd name="connsiteY4" fmla="*/ 346387 h 2537781"/>
              <a:gd name="connsiteX0" fmla="*/ 288644 w 4474727"/>
              <a:gd name="connsiteY0" fmla="*/ 346387 h 2447949"/>
              <a:gd name="connsiteX1" fmla="*/ 4416252 w 4474727"/>
              <a:gd name="connsiteY1" fmla="*/ 0 h 2447949"/>
              <a:gd name="connsiteX2" fmla="*/ 4474727 w 4474727"/>
              <a:gd name="connsiteY2" fmla="*/ 2447949 h 2447949"/>
              <a:gd name="connsiteX3" fmla="*/ 0 w 4474727"/>
              <a:gd name="connsiteY3" fmla="*/ 2223559 h 2447949"/>
              <a:gd name="connsiteX4" fmla="*/ 288644 w 4474727"/>
              <a:gd name="connsiteY4" fmla="*/ 346387 h 2447949"/>
              <a:gd name="connsiteX0" fmla="*/ 288644 w 4474727"/>
              <a:gd name="connsiteY0" fmla="*/ 346387 h 2335658"/>
              <a:gd name="connsiteX1" fmla="*/ 4416252 w 4474727"/>
              <a:gd name="connsiteY1" fmla="*/ 0 h 2335658"/>
              <a:gd name="connsiteX2" fmla="*/ 4474727 w 4474727"/>
              <a:gd name="connsiteY2" fmla="*/ 2335658 h 2335658"/>
              <a:gd name="connsiteX3" fmla="*/ 0 w 4474727"/>
              <a:gd name="connsiteY3" fmla="*/ 2223559 h 2335658"/>
              <a:gd name="connsiteX4" fmla="*/ 288644 w 4474727"/>
              <a:gd name="connsiteY4" fmla="*/ 346387 h 2335658"/>
              <a:gd name="connsiteX0" fmla="*/ 288644 w 4474727"/>
              <a:gd name="connsiteY0" fmla="*/ 166721 h 2155992"/>
              <a:gd name="connsiteX1" fmla="*/ 4416252 w 4474727"/>
              <a:gd name="connsiteY1" fmla="*/ 0 h 2155992"/>
              <a:gd name="connsiteX2" fmla="*/ 4474727 w 4474727"/>
              <a:gd name="connsiteY2" fmla="*/ 2155992 h 2155992"/>
              <a:gd name="connsiteX3" fmla="*/ 0 w 4474727"/>
              <a:gd name="connsiteY3" fmla="*/ 2043893 h 2155992"/>
              <a:gd name="connsiteX4" fmla="*/ 288644 w 4474727"/>
              <a:gd name="connsiteY4" fmla="*/ 166721 h 2155992"/>
              <a:gd name="connsiteX0" fmla="*/ 199892 w 4474727"/>
              <a:gd name="connsiteY0" fmla="*/ 204152 h 2155992"/>
              <a:gd name="connsiteX1" fmla="*/ 4416252 w 4474727"/>
              <a:gd name="connsiteY1" fmla="*/ 0 h 2155992"/>
              <a:gd name="connsiteX2" fmla="*/ 4474727 w 4474727"/>
              <a:gd name="connsiteY2" fmla="*/ 2155992 h 2155992"/>
              <a:gd name="connsiteX3" fmla="*/ 0 w 4474727"/>
              <a:gd name="connsiteY3" fmla="*/ 2043893 h 2155992"/>
              <a:gd name="connsiteX4" fmla="*/ 199892 w 4474727"/>
              <a:gd name="connsiteY4" fmla="*/ 204152 h 215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4727" h="2155992">
                <a:moveTo>
                  <a:pt x="199892" y="204152"/>
                </a:moveTo>
                <a:lnTo>
                  <a:pt x="4416252" y="0"/>
                </a:lnTo>
                <a:lnTo>
                  <a:pt x="4474727" y="2155992"/>
                </a:lnTo>
                <a:lnTo>
                  <a:pt x="0" y="2043893"/>
                </a:lnTo>
                <a:lnTo>
                  <a:pt x="199892" y="204152"/>
                </a:lnTo>
                <a:close/>
              </a:path>
            </a:pathLst>
          </a:custGeom>
          <a:solidFill>
            <a:srgbClr val="8A10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2094471" y="2493551"/>
            <a:ext cx="4945318" cy="2427017"/>
          </a:xfrm>
          <a:prstGeom prst="rect">
            <a:avLst/>
          </a:prstGeom>
        </p:spPr>
        <p:txBody>
          <a:bodyPr anchor="ctr"/>
          <a:lstStyle>
            <a:lvl1pPr algn="l">
              <a:defRPr sz="2800" b="1" cap="all">
                <a:solidFill>
                  <a:schemeClr val="bg1"/>
                </a:solidFill>
              </a:defRPr>
            </a:lvl1pPr>
          </a:lstStyle>
          <a:p>
            <a:r>
              <a:rPr lang="en-US" smtClean="0"/>
              <a:t>Cliquez et modifiez le titre</a:t>
            </a:r>
            <a:endParaRPr lang="fr-FR" dirty="0"/>
          </a:p>
        </p:txBody>
      </p:sp>
      <p:sp>
        <p:nvSpPr>
          <p:cNvPr id="3" name="Espace réservé du texte 2"/>
          <p:cNvSpPr>
            <a:spLocks noGrp="1"/>
          </p:cNvSpPr>
          <p:nvPr>
            <p:ph type="body" idx="1"/>
          </p:nvPr>
        </p:nvSpPr>
        <p:spPr>
          <a:xfrm>
            <a:off x="2094471" y="5522963"/>
            <a:ext cx="4945318" cy="894497"/>
          </a:xfrm>
          <a:prstGeom prst="rect">
            <a:avLst/>
          </a:prstGeom>
        </p:spPr>
        <p:txBody>
          <a:bodyPr anchor="b">
            <a:normAutofit/>
          </a:bodyPr>
          <a:lstStyle>
            <a:lvl1pPr marL="0" indent="0" algn="ctr">
              <a:buNone/>
              <a:defRPr sz="1600">
                <a:solidFill>
                  <a:srgbClr val="2AB0D4"/>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Cliquez pour modifier les styles du texte du masque</a:t>
            </a:r>
          </a:p>
        </p:txBody>
      </p:sp>
      <p:pic>
        <p:nvPicPr>
          <p:cNvPr id="8" name="Image 7" descr="Logo couv pp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89571" y="416451"/>
            <a:ext cx="3374004" cy="1423713"/>
          </a:xfrm>
          <a:prstGeom prst="rect">
            <a:avLst/>
          </a:prstGeom>
        </p:spPr>
      </p:pic>
    </p:spTree>
    <p:extLst>
      <p:ext uri="{BB962C8B-B14F-4D97-AF65-F5344CB8AC3E}">
        <p14:creationId xmlns:p14="http://schemas.microsoft.com/office/powerpoint/2010/main" val="262853794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re et image">
    <p:spTree>
      <p:nvGrpSpPr>
        <p:cNvPr id="1" name=""/>
        <p:cNvGrpSpPr/>
        <p:nvPr/>
      </p:nvGrpSpPr>
      <p:grpSpPr>
        <a:xfrm>
          <a:off x="0" y="0"/>
          <a:ext cx="0" cy="0"/>
          <a:chOff x="0" y="0"/>
          <a:chExt cx="0" cy="0"/>
        </a:xfrm>
      </p:grpSpPr>
      <p:sp>
        <p:nvSpPr>
          <p:cNvPr id="8" name="Espace réservé pour une image  7"/>
          <p:cNvSpPr>
            <a:spLocks noGrp="1"/>
          </p:cNvSpPr>
          <p:nvPr>
            <p:ph type="pic" sz="quarter" idx="13"/>
          </p:nvPr>
        </p:nvSpPr>
        <p:spPr>
          <a:xfrm>
            <a:off x="457200" y="1600200"/>
            <a:ext cx="8229600" cy="4654027"/>
          </a:xfrm>
        </p:spPr>
        <p:txBody>
          <a:bodyPr/>
          <a:lstStyle/>
          <a:p>
            <a:r>
              <a:rPr lang="en-US" smtClean="0"/>
              <a:t>Faire glisser l'image vers l'espace réservé ou cliquer sur l'icône pour l'ajouter</a:t>
            </a:r>
            <a:endParaRPr lang="fr-FR"/>
          </a:p>
        </p:txBody>
      </p:sp>
      <p:sp>
        <p:nvSpPr>
          <p:cNvPr id="9" name="Espace réservé du pied de page 4"/>
          <p:cNvSpPr>
            <a:spLocks noGrp="1"/>
          </p:cNvSpPr>
          <p:nvPr>
            <p:ph type="ftr" sz="quarter" idx="3"/>
          </p:nvPr>
        </p:nvSpPr>
        <p:spPr>
          <a:xfrm>
            <a:off x="1500949" y="6327974"/>
            <a:ext cx="5942241" cy="224034"/>
          </a:xfrm>
          <a:prstGeom prst="rect">
            <a:avLst/>
          </a:prstGeom>
        </p:spPr>
        <p:txBody>
          <a:bodyPr vert="horz" lIns="91440" tIns="45720" rIns="91440" bIns="45720" rtlCol="0" anchor="ctr"/>
          <a:lstStyle>
            <a:lvl1pPr algn="ctr">
              <a:defRPr sz="1050">
                <a:solidFill>
                  <a:srgbClr val="C7D41E"/>
                </a:solidFill>
                <a:latin typeface="Trebuchet MS"/>
                <a:cs typeface="Trebuchet MS"/>
              </a:defRPr>
            </a:lvl1pPr>
          </a:lstStyle>
          <a:p>
            <a:endParaRPr lang="fr-FR" dirty="0"/>
          </a:p>
        </p:txBody>
      </p:sp>
      <p:sp>
        <p:nvSpPr>
          <p:cNvPr id="10" name="Espace réservé du numéro de diapositive 5"/>
          <p:cNvSpPr>
            <a:spLocks noGrp="1"/>
          </p:cNvSpPr>
          <p:nvPr>
            <p:ph type="sldNum" sz="quarter" idx="4"/>
          </p:nvPr>
        </p:nvSpPr>
        <p:spPr>
          <a:xfrm>
            <a:off x="457200" y="6327974"/>
            <a:ext cx="515736" cy="224034"/>
          </a:xfrm>
          <a:prstGeom prst="rect">
            <a:avLst/>
          </a:prstGeom>
        </p:spPr>
        <p:txBody>
          <a:bodyPr vert="horz" lIns="91440" tIns="45720" rIns="91440" bIns="45720" rtlCol="0" anchor="ctr"/>
          <a:lstStyle>
            <a:lvl1pPr algn="l">
              <a:defRPr sz="1050">
                <a:solidFill>
                  <a:srgbClr val="C7D41E"/>
                </a:solidFill>
                <a:latin typeface="Trebuchet MS"/>
                <a:cs typeface="Trebuchet MS"/>
              </a:defRPr>
            </a:lvl1pPr>
          </a:lstStyle>
          <a:p>
            <a:fld id="{C82DD3F1-B6AF-C648-BF1F-E907BEFF148F}" type="slidenum">
              <a:rPr lang="fr-FR" smtClean="0"/>
              <a:pPr/>
              <a:t>‹#›</a:t>
            </a:fld>
            <a:endParaRPr lang="fr-FR" dirty="0"/>
          </a:p>
        </p:txBody>
      </p:sp>
      <p:sp>
        <p:nvSpPr>
          <p:cNvPr id="11" name="Espace réservé du titre 1"/>
          <p:cNvSpPr>
            <a:spLocks noGrp="1"/>
          </p:cNvSpPr>
          <p:nvPr>
            <p:ph type="title"/>
          </p:nvPr>
        </p:nvSpPr>
        <p:spPr>
          <a:xfrm>
            <a:off x="380228" y="442105"/>
            <a:ext cx="7062963" cy="1033227"/>
          </a:xfrm>
          <a:prstGeom prst="rect">
            <a:avLst/>
          </a:prstGeom>
        </p:spPr>
        <p:txBody>
          <a:bodyPr vert="horz" lIns="91440" tIns="45720" rIns="91440" bIns="45720" rtlCol="0" anchor="t">
            <a:noAutofit/>
          </a:bodyPr>
          <a:lstStyle/>
          <a:p>
            <a:r>
              <a:rPr lang="en-US" smtClean="0"/>
              <a:t>Cliquez et modifiez le titre</a:t>
            </a:r>
            <a:endParaRPr lang="fr-FR" dirty="0"/>
          </a:p>
        </p:txBody>
      </p:sp>
    </p:spTree>
    <p:extLst>
      <p:ext uri="{BB962C8B-B14F-4D97-AF65-F5344CB8AC3E}">
        <p14:creationId xmlns:p14="http://schemas.microsoft.com/office/powerpoint/2010/main" val="151662253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8" name="Espace réservé pour une image  7"/>
          <p:cNvSpPr>
            <a:spLocks noGrp="1"/>
          </p:cNvSpPr>
          <p:nvPr>
            <p:ph type="pic" sz="quarter" idx="13"/>
          </p:nvPr>
        </p:nvSpPr>
        <p:spPr>
          <a:xfrm>
            <a:off x="0" y="0"/>
            <a:ext cx="9144000" cy="6369689"/>
          </a:xfrm>
        </p:spPr>
        <p:txBody>
          <a:bodyPr/>
          <a:lstStyle/>
          <a:p>
            <a:r>
              <a:rPr lang="en-US" smtClean="0"/>
              <a:t>Faire glisser l'image vers l'espace réservé ou cliquer sur l'icône pour l'ajouter</a:t>
            </a:r>
            <a:endParaRPr lang="fr-FR"/>
          </a:p>
        </p:txBody>
      </p:sp>
    </p:spTree>
    <p:extLst>
      <p:ext uri="{BB962C8B-B14F-4D97-AF65-F5344CB8AC3E}">
        <p14:creationId xmlns:p14="http://schemas.microsoft.com/office/powerpoint/2010/main" val="133895861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u libre">
    <p:spTree>
      <p:nvGrpSpPr>
        <p:cNvPr id="1" name=""/>
        <p:cNvGrpSpPr/>
        <p:nvPr/>
      </p:nvGrpSpPr>
      <p:grpSpPr>
        <a:xfrm>
          <a:off x="0" y="0"/>
          <a:ext cx="0" cy="0"/>
          <a:chOff x="0" y="0"/>
          <a:chExt cx="0" cy="0"/>
        </a:xfrm>
      </p:grpSpPr>
      <p:sp>
        <p:nvSpPr>
          <p:cNvPr id="9" name="Espace réservé du pied de page 4"/>
          <p:cNvSpPr>
            <a:spLocks noGrp="1"/>
          </p:cNvSpPr>
          <p:nvPr>
            <p:ph type="ftr" sz="quarter" idx="3"/>
          </p:nvPr>
        </p:nvSpPr>
        <p:spPr>
          <a:xfrm>
            <a:off x="1500949" y="6327974"/>
            <a:ext cx="5942241" cy="224034"/>
          </a:xfrm>
          <a:prstGeom prst="rect">
            <a:avLst/>
          </a:prstGeom>
        </p:spPr>
        <p:txBody>
          <a:bodyPr vert="horz" lIns="91440" tIns="45720" rIns="91440" bIns="45720" rtlCol="0" anchor="ctr"/>
          <a:lstStyle>
            <a:lvl1pPr algn="ctr">
              <a:defRPr sz="1050">
                <a:solidFill>
                  <a:srgbClr val="C7D41E"/>
                </a:solidFill>
                <a:latin typeface="Trebuchet MS"/>
                <a:cs typeface="Trebuchet MS"/>
              </a:defRPr>
            </a:lvl1pPr>
          </a:lstStyle>
          <a:p>
            <a:endParaRPr lang="fr-FR" dirty="0"/>
          </a:p>
        </p:txBody>
      </p:sp>
      <p:sp>
        <p:nvSpPr>
          <p:cNvPr id="10" name="Espace réservé du numéro de diapositive 5"/>
          <p:cNvSpPr>
            <a:spLocks noGrp="1"/>
          </p:cNvSpPr>
          <p:nvPr>
            <p:ph type="sldNum" sz="quarter" idx="4"/>
          </p:nvPr>
        </p:nvSpPr>
        <p:spPr>
          <a:xfrm>
            <a:off x="457200" y="6327974"/>
            <a:ext cx="515736" cy="224034"/>
          </a:xfrm>
          <a:prstGeom prst="rect">
            <a:avLst/>
          </a:prstGeom>
        </p:spPr>
        <p:txBody>
          <a:bodyPr vert="horz" lIns="91440" tIns="45720" rIns="91440" bIns="45720" rtlCol="0" anchor="ctr"/>
          <a:lstStyle>
            <a:lvl1pPr algn="l">
              <a:defRPr sz="1050">
                <a:solidFill>
                  <a:srgbClr val="C7D41E"/>
                </a:solidFill>
                <a:latin typeface="Trebuchet MS"/>
                <a:cs typeface="Trebuchet MS"/>
              </a:defRPr>
            </a:lvl1pPr>
          </a:lstStyle>
          <a:p>
            <a:fld id="{C82DD3F1-B6AF-C648-BF1F-E907BEFF148F}" type="slidenum">
              <a:rPr lang="fr-FR" smtClean="0"/>
              <a:pPr/>
              <a:t>‹#›</a:t>
            </a:fld>
            <a:endParaRPr lang="fr-FR" dirty="0"/>
          </a:p>
        </p:txBody>
      </p:sp>
    </p:spTree>
    <p:extLst>
      <p:ext uri="{BB962C8B-B14F-4D97-AF65-F5344CB8AC3E}">
        <p14:creationId xmlns:p14="http://schemas.microsoft.com/office/powerpoint/2010/main" val="66065716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82DD3F1-B6AF-C648-BF1F-E907BEFF148F}" type="slidenum">
              <a:rPr lang="fr-FR" smtClean="0"/>
              <a:t>‹#›</a:t>
            </a:fld>
            <a:endParaRPr lang="fr-FR"/>
          </a:p>
        </p:txBody>
      </p:sp>
    </p:spTree>
    <p:extLst>
      <p:ext uri="{BB962C8B-B14F-4D97-AF65-F5344CB8AC3E}">
        <p14:creationId xmlns:p14="http://schemas.microsoft.com/office/powerpoint/2010/main" val="1555819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a:lstStyle/>
          <a:p>
            <a:fld id="{21948B63-5193-094B-97DF-63BD3D1F0CC2}" type="datetimeFigureOut">
              <a:rPr lang="fr-FR" smtClean="0"/>
              <a:t>04/12/2019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7AFB254-5D6D-D34D-98FF-AE733B8DB1DC}" type="slidenum">
              <a:rPr lang="fr-FR" smtClean="0"/>
              <a:t>‹#›</a:t>
            </a:fld>
            <a:endParaRPr lang="fr-FR"/>
          </a:p>
        </p:txBody>
      </p:sp>
    </p:spTree>
    <p:extLst>
      <p:ext uri="{BB962C8B-B14F-4D97-AF65-F5344CB8AC3E}">
        <p14:creationId xmlns:p14="http://schemas.microsoft.com/office/powerpoint/2010/main" val="93297523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Intertitres">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380228" y="3885158"/>
            <a:ext cx="7062962" cy="1752600"/>
          </a:xfrm>
        </p:spPr>
        <p:txBody>
          <a:bodyPr>
            <a:normAutofit/>
          </a:bodyPr>
          <a:lstStyle>
            <a:lvl1pPr marL="0" indent="0" algn="l">
              <a:buNone/>
              <a:defRPr sz="1800">
                <a:solidFill>
                  <a:srgbClr val="2AB0D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style des sous-titres du masque</a:t>
            </a:r>
            <a:endParaRPr lang="fr-FR" dirty="0"/>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82DD3F1-B6AF-C648-BF1F-E907BEFF148F}" type="slidenum">
              <a:rPr lang="fr-FR" smtClean="0"/>
              <a:t>‹#›</a:t>
            </a:fld>
            <a:endParaRPr lang="fr-FR" dirty="0"/>
          </a:p>
        </p:txBody>
      </p:sp>
      <p:sp>
        <p:nvSpPr>
          <p:cNvPr id="9" name="Espace réservé du titre 1"/>
          <p:cNvSpPr>
            <a:spLocks noGrp="1"/>
          </p:cNvSpPr>
          <p:nvPr>
            <p:ph type="title"/>
          </p:nvPr>
        </p:nvSpPr>
        <p:spPr>
          <a:xfrm>
            <a:off x="380228" y="2770601"/>
            <a:ext cx="7062963" cy="1033227"/>
          </a:xfrm>
          <a:prstGeom prst="rect">
            <a:avLst/>
          </a:prstGeom>
        </p:spPr>
        <p:txBody>
          <a:bodyPr vert="horz" lIns="91440" tIns="45720" rIns="91440" bIns="45720" rtlCol="0" anchor="b">
            <a:normAutofit/>
          </a:bodyPr>
          <a:lstStyle/>
          <a:p>
            <a:r>
              <a:rPr lang="fr-FR" dirty="0" smtClean="0"/>
              <a:t>CLIQUEZ ET MODIFIEZ LE TITRE</a:t>
            </a:r>
            <a:endParaRPr lang="fr-FR" dirty="0"/>
          </a:p>
        </p:txBody>
      </p:sp>
    </p:spTree>
    <p:extLst>
      <p:ext uri="{BB962C8B-B14F-4D97-AF65-F5344CB8AC3E}">
        <p14:creationId xmlns:p14="http://schemas.microsoft.com/office/powerpoint/2010/main" val="40979951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 Option 1">
    <p:spTree>
      <p:nvGrpSpPr>
        <p:cNvPr id="1" name=""/>
        <p:cNvGrpSpPr/>
        <p:nvPr/>
      </p:nvGrpSpPr>
      <p:grpSpPr>
        <a:xfrm>
          <a:off x="0" y="0"/>
          <a:ext cx="0" cy="0"/>
          <a:chOff x="0" y="0"/>
          <a:chExt cx="0" cy="0"/>
        </a:xfrm>
      </p:grpSpPr>
      <p:sp>
        <p:nvSpPr>
          <p:cNvPr id="7" name="Titel 3"/>
          <p:cNvSpPr txBox="1">
            <a:spLocks/>
          </p:cNvSpPr>
          <p:nvPr userDrawn="1"/>
        </p:nvSpPr>
        <p:spPr>
          <a:xfrm>
            <a:off x="139714" y="220457"/>
            <a:ext cx="4381486" cy="617928"/>
          </a:xfrm>
          <a:prstGeom prst="rect">
            <a:avLst/>
          </a:prstGeom>
        </p:spPr>
        <p:txBody>
          <a:bodyPr/>
          <a:lst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a:lstStyle>
          <a:p>
            <a:endParaRPr lang="de-DE" b="1" kern="0" dirty="0"/>
          </a:p>
        </p:txBody>
      </p:sp>
      <p:sp>
        <p:nvSpPr>
          <p:cNvPr id="8" name="Titel 1"/>
          <p:cNvSpPr>
            <a:spLocks noGrp="1"/>
          </p:cNvSpPr>
          <p:nvPr>
            <p:ph type="title" hasCustomPrompt="1"/>
          </p:nvPr>
        </p:nvSpPr>
        <p:spPr>
          <a:xfrm>
            <a:off x="684000" y="1483200"/>
            <a:ext cx="7776000" cy="617928"/>
          </a:xfrm>
          <a:prstGeom prst="rect">
            <a:avLst/>
          </a:prstGeom>
        </p:spPr>
        <p:txBody>
          <a:bodyPr/>
          <a:lstStyle>
            <a:lvl1pPr>
              <a:defRPr>
                <a:solidFill>
                  <a:srgbClr val="086D98"/>
                </a:solidFill>
              </a:defRPr>
            </a:lvl1pPr>
          </a:lstStyle>
          <a:p>
            <a:r>
              <a:rPr lang="en-GB" noProof="0" dirty="0" smtClean="0"/>
              <a:t>Click here to add title</a:t>
            </a:r>
            <a:endParaRPr lang="de-DE" noProof="0" dirty="0"/>
          </a:p>
        </p:txBody>
      </p:sp>
      <p:sp>
        <p:nvSpPr>
          <p:cNvPr id="9" name="Inhaltsplatzhalter 2"/>
          <p:cNvSpPr>
            <a:spLocks noGrp="1"/>
          </p:cNvSpPr>
          <p:nvPr>
            <p:ph idx="1" hasCustomPrompt="1"/>
          </p:nvPr>
        </p:nvSpPr>
        <p:spPr>
          <a:xfrm>
            <a:off x="684000" y="2448000"/>
            <a:ext cx="7776000" cy="3816000"/>
          </a:xfrm>
          <a:prstGeom prst="rect">
            <a:avLst/>
          </a:prstGeo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solidFill>
                  <a:schemeClr val="tx1">
                    <a:lumMod val="65000"/>
                    <a:lumOff val="35000"/>
                  </a:schemeClr>
                </a:solidFill>
              </a:defRPr>
            </a:lvl1pPr>
            <a:lvl2pPr marL="268288" indent="-268288">
              <a:buClr>
                <a:srgbClr val="086D98"/>
              </a:buClr>
              <a:buFont typeface="Wingdings" panose="05000000000000000000" pitchFamily="2" charset="2"/>
              <a:buChar char="§"/>
              <a:defRPr sz="1800">
                <a:solidFill>
                  <a:schemeClr val="tx1">
                    <a:lumMod val="65000"/>
                    <a:lumOff val="35000"/>
                  </a:schemeClr>
                </a:solidFill>
              </a:defRPr>
            </a:lvl2pPr>
            <a:lvl3pPr marL="538163" indent="-271463">
              <a:buClr>
                <a:srgbClr val="086D98"/>
              </a:buClr>
              <a:buFont typeface="Symbol" panose="05050102010706020507" pitchFamily="18" charset="2"/>
              <a:buChar char="-"/>
              <a:defRPr sz="1800">
                <a:solidFill>
                  <a:schemeClr val="tx1">
                    <a:lumMod val="65000"/>
                    <a:lumOff val="35000"/>
                  </a:schemeClr>
                </a:solidFill>
              </a:defRPr>
            </a:lvl3pPr>
            <a:lvl4pPr marL="981075" indent="-260350">
              <a:buClr>
                <a:srgbClr val="086D98"/>
              </a:buClr>
              <a:defRPr sz="1800" baseline="0">
                <a:solidFill>
                  <a:schemeClr val="tx1">
                    <a:lumMod val="65000"/>
                    <a:lumOff val="35000"/>
                  </a:schemeClr>
                </a:solidFill>
              </a:defRPr>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67868293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5" descr="LOGO CE-EN-NEG-quadri.ai"/>
          <p:cNvPicPr>
            <a:picLocks noChangeAspect="1"/>
          </p:cNvPicPr>
          <p:nvPr userDrawn="1"/>
        </p:nvPicPr>
        <p:blipFill>
          <a:blip r:embed="rId2" cstate="print"/>
          <a:srcRect/>
          <a:stretch>
            <a:fillRect/>
          </a:stretch>
        </p:blipFill>
        <p:spPr bwMode="auto">
          <a:xfrm>
            <a:off x="3920400" y="3600"/>
            <a:ext cx="1511300" cy="1511300"/>
          </a:xfrm>
          <a:prstGeom prst="rect">
            <a:avLst/>
          </a:prstGeom>
          <a:noFill/>
          <a:ln w="9525">
            <a:noFill/>
            <a:miter lim="800000"/>
            <a:headEnd/>
            <a:tailEnd/>
          </a:ln>
        </p:spPr>
      </p:pic>
      <p:sp>
        <p:nvSpPr>
          <p:cNvPr id="6" name="Rectangle 5"/>
          <p:cNvSpPr/>
          <p:nvPr userDrawn="1"/>
        </p:nvSpPr>
        <p:spPr>
          <a:xfrm>
            <a:off x="4262438" y="6669360"/>
            <a:ext cx="596900" cy="198438"/>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normAutofit fontScale="40000" lnSpcReduction="20000"/>
          </a:bodyPr>
          <a:lstStyle/>
          <a:p>
            <a:pPr algn="ctr" defTabSz="457200" fontAlgn="auto">
              <a:spcBef>
                <a:spcPts val="0"/>
              </a:spcBef>
              <a:spcAft>
                <a:spcPts val="0"/>
              </a:spcAft>
              <a:defRPr/>
            </a:pPr>
            <a:fld id="{46861DAA-5BBC-4812-876F-0D7C7B9EA75C}" type="slidenum">
              <a:rPr lang="en-GB" sz="1800" smtClean="0"/>
              <a:pPr/>
              <a:t>‹#›</a:t>
            </a:fld>
            <a:endParaRPr lang="en-US" sz="1800" b="0" dirty="0"/>
          </a:p>
        </p:txBody>
      </p:sp>
      <p:sp>
        <p:nvSpPr>
          <p:cNvPr id="2" name="Title 1"/>
          <p:cNvSpPr>
            <a:spLocks noGrp="1"/>
          </p:cNvSpPr>
          <p:nvPr>
            <p:ph type="title"/>
          </p:nvPr>
        </p:nvSpPr>
        <p:spPr>
          <a:xfrm>
            <a:off x="468313" y="1556271"/>
            <a:ext cx="8229600" cy="936625"/>
          </a:xfrm>
        </p:spPr>
        <p:txBody>
          <a:bodyPr/>
          <a:lstStyle/>
          <a:p>
            <a:r>
              <a:rPr lang="en-US" dirty="0" smtClean="0"/>
              <a:t>Click to edit Master title style</a:t>
            </a:r>
            <a:endParaRPr lang="en-GB" dirty="0"/>
          </a:p>
        </p:txBody>
      </p:sp>
      <p:sp>
        <p:nvSpPr>
          <p:cNvPr id="7" name="Rectangle 4"/>
          <p:cNvSpPr>
            <a:spLocks noGrp="1" noChangeArrowheads="1"/>
          </p:cNvSpPr>
          <p:nvPr>
            <p:ph type="dt" sz="half" idx="10"/>
          </p:nvPr>
        </p:nvSpPr>
        <p:spPr/>
        <p:txBody>
          <a:bodyPr/>
          <a:lstStyle>
            <a:lvl1pPr>
              <a:defRPr/>
            </a:lvl1pPr>
          </a:lstStyle>
          <a:p>
            <a:pPr>
              <a:defRPr/>
            </a:pPr>
            <a:endParaRPr lang="en-GB" dirty="0"/>
          </a:p>
        </p:txBody>
      </p:sp>
      <p:sp>
        <p:nvSpPr>
          <p:cNvPr id="8" name="Rectangle 5"/>
          <p:cNvSpPr>
            <a:spLocks noGrp="1" noChangeArrowheads="1"/>
          </p:cNvSpPr>
          <p:nvPr>
            <p:ph type="ftr" sz="quarter" idx="11"/>
          </p:nvPr>
        </p:nvSpPr>
        <p:spPr>
          <a:xfrm>
            <a:off x="3124200" y="6237288"/>
            <a:ext cx="2895600" cy="484187"/>
          </a:xfrm>
        </p:spPr>
        <p:txBody>
          <a:bodyPr/>
          <a:lstStyle>
            <a:lvl1pPr>
              <a:defRPr/>
            </a:lvl1pPr>
          </a:lstStyle>
          <a:p>
            <a:pPr>
              <a:defRPr/>
            </a:pPr>
            <a:endParaRPr lang="en-GB"/>
          </a:p>
        </p:txBody>
      </p:sp>
      <p:sp>
        <p:nvSpPr>
          <p:cNvPr id="9" name="Rectangle 6"/>
          <p:cNvSpPr>
            <a:spLocks noGrp="1" noChangeArrowheads="1"/>
          </p:cNvSpPr>
          <p:nvPr>
            <p:ph type="sldNum" sz="quarter" idx="12"/>
          </p:nvPr>
        </p:nvSpPr>
        <p:spPr/>
        <p:txBody>
          <a:bodyPr/>
          <a:lstStyle>
            <a:lvl1pPr>
              <a:defRPr/>
            </a:lvl1pPr>
          </a:lstStyle>
          <a:p>
            <a:pPr>
              <a:defRPr/>
            </a:pP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6028" y="2130652"/>
            <a:ext cx="7771946" cy="1469571"/>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2054" y="3885974"/>
            <a:ext cx="6399893" cy="1753054"/>
          </a:xfrm>
        </p:spPr>
        <p:txBody>
          <a:bodyPr/>
          <a:lstStyle>
            <a:lvl1pPr marL="0" indent="0" algn="ctr">
              <a:buNone/>
              <a:defRPr/>
            </a:lvl1pPr>
            <a:lvl2pPr marL="326532" indent="0" algn="ctr">
              <a:buNone/>
              <a:defRPr/>
            </a:lvl2pPr>
            <a:lvl3pPr marL="653064" indent="0" algn="ctr">
              <a:buNone/>
              <a:defRPr/>
            </a:lvl3pPr>
            <a:lvl4pPr marL="979597" indent="0" algn="ctr">
              <a:buNone/>
              <a:defRPr/>
            </a:lvl4pPr>
            <a:lvl5pPr marL="1306129" indent="0" algn="ctr">
              <a:buNone/>
              <a:defRPr/>
            </a:lvl5pPr>
            <a:lvl6pPr marL="1632661" indent="0" algn="ctr">
              <a:buNone/>
              <a:defRPr/>
            </a:lvl6pPr>
            <a:lvl7pPr marL="1959193" indent="0" algn="ctr">
              <a:buNone/>
              <a:defRPr/>
            </a:lvl7pPr>
            <a:lvl8pPr marL="2285726" indent="0" algn="ctr">
              <a:buNone/>
              <a:defRPr/>
            </a:lvl8pPr>
            <a:lvl9pPr marL="2612258" indent="0" algn="ctr">
              <a:buNone/>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a:xfrm>
            <a:off x="456974" y="6245679"/>
            <a:ext cx="2134054" cy="476250"/>
          </a:xfrm>
          <a:prstGeom prst="rect">
            <a:avLst/>
          </a:prstGeom>
        </p:spPr>
        <p:txBody>
          <a:bodyPr lIns="65306" tIns="32653" rIns="65306" bIns="32653"/>
          <a:lstStyle>
            <a:lvl1pPr>
              <a:defRPr/>
            </a:lvl1pPr>
          </a:lstStyle>
          <a:p>
            <a:endParaRPr lang="fr-FR" altLang="de-DE"/>
          </a:p>
        </p:txBody>
      </p:sp>
      <p:sp>
        <p:nvSpPr>
          <p:cNvPr id="5" name="Fußzeilenplatzhalter 4"/>
          <p:cNvSpPr>
            <a:spLocks noGrp="1"/>
          </p:cNvSpPr>
          <p:nvPr>
            <p:ph type="ftr" sz="quarter" idx="11"/>
          </p:nvPr>
        </p:nvSpPr>
        <p:spPr/>
        <p:txBody>
          <a:bodyPr/>
          <a:lstStyle>
            <a:lvl1pPr>
              <a:defRPr/>
            </a:lvl1pPr>
          </a:lstStyle>
          <a:p>
            <a:endParaRPr lang="fr-FR" altLang="de-DE"/>
          </a:p>
        </p:txBody>
      </p:sp>
      <p:sp>
        <p:nvSpPr>
          <p:cNvPr id="6" name="Foliennummernplatzhalter 5"/>
          <p:cNvSpPr>
            <a:spLocks noGrp="1"/>
          </p:cNvSpPr>
          <p:nvPr>
            <p:ph type="sldNum" sz="quarter" idx="12"/>
          </p:nvPr>
        </p:nvSpPr>
        <p:spPr/>
        <p:txBody>
          <a:bodyPr/>
          <a:lstStyle>
            <a:lvl1pPr>
              <a:defRPr/>
            </a:lvl1pPr>
          </a:lstStyle>
          <a:p>
            <a:fld id="{DD9BFAF1-1AAC-4888-B4DC-949D2D19760D}" type="slidenum">
              <a:rPr lang="fr-FR" altLang="de-DE"/>
              <a:pPr/>
              <a:t>‹#›</a:t>
            </a:fld>
            <a:endParaRPr lang="fr-FR" altLang="de-DE"/>
          </a:p>
        </p:txBody>
      </p:sp>
    </p:spTree>
    <p:extLst>
      <p:ext uri="{BB962C8B-B14F-4D97-AF65-F5344CB8AC3E}">
        <p14:creationId xmlns:p14="http://schemas.microsoft.com/office/powerpoint/2010/main" val="1443201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5E88F9B-71EE-4D5C-B44E-012EF44E925A}"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96CDD1B-50E0-44E8-82B7-F85F69F6D40C}"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0E8177A-0CE3-43B6-B11B-ED2E8AEAD8D3}"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BD855DDF-6655-40F2-8D9E-CA15739A7ECF}"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1DEBFC62-E3CF-4012-8A8B-ABF1C18EA022}"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88800BF-55FD-4017-8F82-94A8DE4F5750}"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4747253-C9BC-4251-8AE3-8910CE9253F2}"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endParaRPr lang="en-GB" dirty="0" smtClean="0"/>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Espace réservé du titre 1"/>
          <p:cNvSpPr>
            <a:spLocks noGrp="1"/>
          </p:cNvSpPr>
          <p:nvPr>
            <p:ph type="title"/>
          </p:nvPr>
        </p:nvSpPr>
        <p:spPr>
          <a:xfrm>
            <a:off x="380228" y="442105"/>
            <a:ext cx="7062963" cy="1033227"/>
          </a:xfrm>
          <a:prstGeom prst="rect">
            <a:avLst/>
          </a:prstGeom>
        </p:spPr>
        <p:txBody>
          <a:bodyPr vert="horz" lIns="91440" tIns="45720" rIns="91440" bIns="45720" rtlCol="0" anchor="t">
            <a:noAutofit/>
          </a:bodyPr>
          <a:lstStyle/>
          <a:p>
            <a:r>
              <a:rPr lang="fr-FR" dirty="0" smtClean="0"/>
              <a:t>CLIQUEZ ET MODIFIEZ LE TITRE</a:t>
            </a:r>
            <a:endParaRPr lang="fr-FR" dirty="0"/>
          </a:p>
        </p:txBody>
      </p:sp>
      <p:sp>
        <p:nvSpPr>
          <p:cNvPr id="23" name="Espace réservé du pied de page 4"/>
          <p:cNvSpPr>
            <a:spLocks noGrp="1"/>
          </p:cNvSpPr>
          <p:nvPr>
            <p:ph type="ftr" sz="quarter" idx="3"/>
          </p:nvPr>
        </p:nvSpPr>
        <p:spPr>
          <a:xfrm>
            <a:off x="1500949" y="6327974"/>
            <a:ext cx="5942241" cy="224034"/>
          </a:xfrm>
          <a:prstGeom prst="rect">
            <a:avLst/>
          </a:prstGeom>
        </p:spPr>
        <p:txBody>
          <a:bodyPr vert="horz" lIns="91440" tIns="45720" rIns="91440" bIns="45720" rtlCol="0" anchor="ctr"/>
          <a:lstStyle>
            <a:lvl1pPr algn="ctr">
              <a:defRPr sz="1050">
                <a:solidFill>
                  <a:srgbClr val="C7D41E"/>
                </a:solidFill>
                <a:latin typeface="Trebuchet MS"/>
                <a:cs typeface="Trebuchet MS"/>
              </a:defRPr>
            </a:lvl1pPr>
          </a:lstStyle>
          <a:p>
            <a:endParaRPr lang="fr-FR" dirty="0"/>
          </a:p>
        </p:txBody>
      </p:sp>
      <p:sp>
        <p:nvSpPr>
          <p:cNvPr id="24" name="Espace réservé du numéro de diapositive 5"/>
          <p:cNvSpPr>
            <a:spLocks noGrp="1"/>
          </p:cNvSpPr>
          <p:nvPr>
            <p:ph type="sldNum" sz="quarter" idx="4"/>
          </p:nvPr>
        </p:nvSpPr>
        <p:spPr>
          <a:xfrm>
            <a:off x="380228" y="6327974"/>
            <a:ext cx="515736" cy="224034"/>
          </a:xfrm>
          <a:prstGeom prst="rect">
            <a:avLst/>
          </a:prstGeom>
        </p:spPr>
        <p:txBody>
          <a:bodyPr vert="horz" lIns="91440" tIns="45720" rIns="91440" bIns="45720" rtlCol="0" anchor="ctr"/>
          <a:lstStyle>
            <a:lvl1pPr algn="l">
              <a:defRPr sz="1050">
                <a:solidFill>
                  <a:srgbClr val="C7D41E"/>
                </a:solidFill>
                <a:latin typeface="Trebuchet MS"/>
                <a:cs typeface="Trebuchet MS"/>
              </a:defRPr>
            </a:lvl1pPr>
          </a:lstStyle>
          <a:p>
            <a:fld id="{C82DD3F1-B6AF-C648-BF1F-E907BEFF148F}" type="slidenum">
              <a:rPr lang="fr-FR" smtClean="0"/>
              <a:pPr/>
              <a:t>‹#›</a:t>
            </a:fld>
            <a:endParaRPr lang="fr-FR" dirty="0"/>
          </a:p>
        </p:txBody>
      </p:sp>
      <p:cxnSp>
        <p:nvCxnSpPr>
          <p:cNvPr id="25" name="Connecteur droit 24"/>
          <p:cNvCxnSpPr/>
          <p:nvPr/>
        </p:nvCxnSpPr>
        <p:spPr>
          <a:xfrm>
            <a:off x="457198" y="6621091"/>
            <a:ext cx="8254800" cy="0"/>
          </a:xfrm>
          <a:prstGeom prst="line">
            <a:avLst/>
          </a:prstGeom>
          <a:ln cap="rnd">
            <a:solidFill>
              <a:srgbClr val="9E2986"/>
            </a:solidFill>
          </a:ln>
          <a:effectLst/>
        </p:spPr>
        <p:style>
          <a:lnRef idx="2">
            <a:schemeClr val="accent1"/>
          </a:lnRef>
          <a:fillRef idx="0">
            <a:schemeClr val="accent1"/>
          </a:fillRef>
          <a:effectRef idx="1">
            <a:schemeClr val="accent1"/>
          </a:effectRef>
          <a:fontRef idx="minor">
            <a:schemeClr val="tx1"/>
          </a:fontRef>
        </p:style>
      </p:cxnSp>
      <p:sp>
        <p:nvSpPr>
          <p:cNvPr id="27" name="Espace réservé du texte 2"/>
          <p:cNvSpPr>
            <a:spLocks noGrp="1"/>
          </p:cNvSpPr>
          <p:nvPr>
            <p:ph type="body" idx="1"/>
          </p:nvPr>
        </p:nvSpPr>
        <p:spPr>
          <a:xfrm>
            <a:off x="380228" y="1600201"/>
            <a:ext cx="7062963" cy="4336504"/>
          </a:xfrm>
          <a:prstGeom prst="rect">
            <a:avLst/>
          </a:prstGeom>
        </p:spPr>
        <p:txBody>
          <a:bodyPr vert="horz" lIns="91440" tIns="45720" rIns="91440" bIns="45720" rtlCol="0">
            <a:normAutofit/>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1147548568"/>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Lst>
  <p:timing>
    <p:tnLst>
      <p:par>
        <p:cTn id="1" dur="indefinite" restart="never" nodeType="tmRoot"/>
      </p:par>
    </p:tnLst>
  </p:timing>
  <p:txStyles>
    <p:titleStyle>
      <a:lvl1pPr algn="l" defTabSz="457200" rtl="0" eaLnBrk="1" latinLnBrk="0" hangingPunct="1">
        <a:spcBef>
          <a:spcPct val="0"/>
        </a:spcBef>
        <a:buNone/>
        <a:defRPr sz="2800" b="1" kern="1200">
          <a:solidFill>
            <a:srgbClr val="8A1073"/>
          </a:solidFill>
          <a:latin typeface="Trebuchet MS"/>
          <a:ea typeface="+mj-ea"/>
          <a:cs typeface="Trebuchet MS"/>
        </a:defRPr>
      </a:lvl1pPr>
    </p:titleStyle>
    <p:bodyStyle>
      <a:lvl1pPr marL="342900" indent="-342900" algn="l" defTabSz="457200" rtl="0" eaLnBrk="1" latinLnBrk="0" hangingPunct="1">
        <a:spcBef>
          <a:spcPct val="20000"/>
        </a:spcBef>
        <a:buFont typeface="Arial"/>
        <a:buChar char="•"/>
        <a:defRPr sz="2200" kern="1200">
          <a:solidFill>
            <a:srgbClr val="8A1073"/>
          </a:solidFill>
          <a:latin typeface="Trebuchet MS"/>
          <a:ea typeface="+mn-ea"/>
          <a:cs typeface="Trebuchet MS"/>
        </a:defRPr>
      </a:lvl1pPr>
      <a:lvl2pPr marL="454025" indent="-271463" algn="l" defTabSz="457200" rtl="0" eaLnBrk="1" latinLnBrk="0" hangingPunct="1">
        <a:spcBef>
          <a:spcPct val="20000"/>
        </a:spcBef>
        <a:buFont typeface="Arial"/>
        <a:buChar char="•"/>
        <a:defRPr sz="2000" kern="1200">
          <a:solidFill>
            <a:srgbClr val="2AB0D4"/>
          </a:solidFill>
          <a:latin typeface="Trebuchet MS"/>
          <a:ea typeface="+mn-ea"/>
          <a:cs typeface="Trebuchet MS"/>
        </a:defRPr>
      </a:lvl2pPr>
      <a:lvl3pPr marL="623888" indent="-228600" algn="l" defTabSz="457200" rtl="0" eaLnBrk="1" latinLnBrk="0" hangingPunct="1">
        <a:spcBef>
          <a:spcPct val="20000"/>
        </a:spcBef>
        <a:buFont typeface="Arial"/>
        <a:buChar char="•"/>
        <a:defRPr sz="1800" kern="1200">
          <a:solidFill>
            <a:schemeClr val="tx1"/>
          </a:solidFill>
          <a:latin typeface="Trebuchet MS"/>
          <a:ea typeface="+mn-ea"/>
          <a:cs typeface="Trebuchet MS"/>
        </a:defRPr>
      </a:lvl3pPr>
      <a:lvl4pPr marL="628650" indent="-228600" algn="l" defTabSz="457200" rtl="0" eaLnBrk="1" latinLnBrk="0" hangingPunct="1">
        <a:spcBef>
          <a:spcPct val="20000"/>
        </a:spcBef>
        <a:buFont typeface="Arial"/>
        <a:buChar char="–"/>
        <a:defRPr sz="1600" kern="1200">
          <a:solidFill>
            <a:schemeClr val="tx1"/>
          </a:solidFill>
          <a:latin typeface="Trebuchet MS"/>
          <a:ea typeface="+mn-ea"/>
          <a:cs typeface="Trebuchet MS"/>
        </a:defRPr>
      </a:lvl4pPr>
      <a:lvl5pPr marL="623888" indent="-228600" algn="l" defTabSz="457200" rtl="0" eaLnBrk="1" latinLnBrk="0" hangingPunct="1">
        <a:spcBef>
          <a:spcPct val="20000"/>
        </a:spcBef>
        <a:buFont typeface="Arial"/>
        <a:buChar char="»"/>
        <a:defRPr sz="1600" kern="1200">
          <a:solidFill>
            <a:schemeClr val="tx1"/>
          </a:solidFill>
          <a:latin typeface="Trebuchet MS"/>
          <a:ea typeface="+mn-ea"/>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653" y="2564904"/>
            <a:ext cx="7272808" cy="2088232"/>
          </a:xfrm>
        </p:spPr>
        <p:txBody>
          <a:bodyPr>
            <a:normAutofit/>
          </a:bodyPr>
          <a:lstStyle/>
          <a:p>
            <a:r>
              <a:rPr lang="en-US" sz="3000" dirty="0" smtClean="0"/>
              <a:t>The 3 Urban building blocks </a:t>
            </a:r>
            <a:r>
              <a:rPr lang="en-US" sz="3000" dirty="0" smtClean="0"/>
              <a:t/>
            </a:r>
            <a:br>
              <a:rPr lang="en-US" sz="3000" dirty="0" smtClean="0"/>
            </a:br>
            <a:endParaRPr lang="en-GB" sz="3000" dirty="0"/>
          </a:p>
        </p:txBody>
      </p:sp>
      <p:sp>
        <p:nvSpPr>
          <p:cNvPr id="3" name="Content Placeholder 2"/>
          <p:cNvSpPr>
            <a:spLocks noGrp="1"/>
          </p:cNvSpPr>
          <p:nvPr>
            <p:ph idx="1"/>
          </p:nvPr>
        </p:nvSpPr>
        <p:spPr>
          <a:xfrm>
            <a:off x="467544" y="3933056"/>
            <a:ext cx="6696744" cy="1872208"/>
          </a:xfrm>
        </p:spPr>
        <p:txBody>
          <a:bodyPr wrap="square">
            <a:normAutofit/>
          </a:bodyPr>
          <a:lstStyle/>
          <a:p>
            <a:endParaRPr lang="en-GB" dirty="0" smtClean="0"/>
          </a:p>
          <a:p>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323528" y="2071811"/>
            <a:ext cx="8568952" cy="1141165"/>
          </a:xfrm>
          <a:prstGeom prst="triangle">
            <a:avLst>
              <a:gd name="adj" fmla="val 49652"/>
            </a:avLst>
          </a:prstGeom>
          <a:solidFill>
            <a:srgbClr val="FF0000">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
        <p:nvSpPr>
          <p:cNvPr id="13" name="Rectangle 12"/>
          <p:cNvSpPr/>
          <p:nvPr/>
        </p:nvSpPr>
        <p:spPr>
          <a:xfrm>
            <a:off x="6300192" y="3495485"/>
            <a:ext cx="2592288" cy="2597811"/>
          </a:xfrm>
          <a:prstGeom prst="rect">
            <a:avLst/>
          </a:prstGeom>
          <a:solidFill>
            <a:srgbClr val="BBE0E3">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
        <p:nvSpPr>
          <p:cNvPr id="14" name="Rectangle 13"/>
          <p:cNvSpPr/>
          <p:nvPr/>
        </p:nvSpPr>
        <p:spPr>
          <a:xfrm>
            <a:off x="3300298" y="3495485"/>
            <a:ext cx="2592288" cy="2597811"/>
          </a:xfrm>
          <a:prstGeom prst="rect">
            <a:avLst/>
          </a:prstGeom>
          <a:solidFill>
            <a:srgbClr val="BBE0E3">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
        <p:nvSpPr>
          <p:cNvPr id="4" name="Rectangle 3"/>
          <p:cNvSpPr/>
          <p:nvPr/>
        </p:nvSpPr>
        <p:spPr>
          <a:xfrm>
            <a:off x="2322004" y="2187435"/>
            <a:ext cx="4572000" cy="1046440"/>
          </a:xfrm>
          <a:prstGeom prst="rect">
            <a:avLst/>
          </a:prstGeom>
        </p:spPr>
        <p:txBody>
          <a:bodyPr>
            <a:spAutoFit/>
          </a:bodyPr>
          <a:lstStyle/>
          <a:p>
            <a:pPr algn="ctr">
              <a:spcAft>
                <a:spcPts val="1200"/>
              </a:spcAft>
            </a:pPr>
            <a:r>
              <a:rPr lang="en-GB" sz="1400" b="0" dirty="0" smtClean="0">
                <a:solidFill>
                  <a:srgbClr val="C00000"/>
                </a:solidFill>
                <a:latin typeface="+mn-lt"/>
                <a:ea typeface="Calibri" panose="020F0502020204030204" pitchFamily="34" charset="0"/>
              </a:rPr>
              <a:t>INTEGRATED </a:t>
            </a:r>
          </a:p>
          <a:p>
            <a:pPr algn="ctr">
              <a:spcAft>
                <a:spcPts val="1200"/>
              </a:spcAft>
            </a:pPr>
            <a:r>
              <a:rPr lang="en-GB" sz="1400" b="0" dirty="0" smtClean="0">
                <a:solidFill>
                  <a:srgbClr val="C00000"/>
                </a:solidFill>
                <a:latin typeface="+mn-lt"/>
                <a:ea typeface="Calibri" panose="020F0502020204030204" pitchFamily="34" charset="0"/>
              </a:rPr>
              <a:t>URBAN DEVELOPMENT </a:t>
            </a:r>
          </a:p>
          <a:p>
            <a:pPr algn="ctr">
              <a:spcAft>
                <a:spcPts val="1200"/>
              </a:spcAft>
            </a:pPr>
            <a:r>
              <a:rPr lang="en-GB" sz="1400" dirty="0" smtClean="0">
                <a:solidFill>
                  <a:srgbClr val="C00000"/>
                </a:solidFill>
                <a:latin typeface="+mn-lt"/>
                <a:ea typeface="Calibri" panose="020F0502020204030204" pitchFamily="34" charset="0"/>
              </a:rPr>
              <a:t>AS VECTOR OF DEVELOPMENT</a:t>
            </a:r>
            <a:endParaRPr lang="fr-BE" sz="1400" dirty="0" smtClean="0">
              <a:solidFill>
                <a:srgbClr val="C00000"/>
              </a:solidFill>
              <a:latin typeface="+mn-lt"/>
              <a:ea typeface="Calibri" panose="020F0502020204030204" pitchFamily="34" charset="0"/>
            </a:endParaRPr>
          </a:p>
        </p:txBody>
      </p:sp>
      <p:sp>
        <p:nvSpPr>
          <p:cNvPr id="5" name="Rectangle 4"/>
          <p:cNvSpPr/>
          <p:nvPr/>
        </p:nvSpPr>
        <p:spPr>
          <a:xfrm>
            <a:off x="1025525" y="-47418307"/>
            <a:ext cx="4572000" cy="2462213"/>
          </a:xfrm>
          <a:prstGeom prst="rect">
            <a:avLst/>
          </a:prstGeom>
        </p:spPr>
        <p:txBody>
          <a:bodyPr>
            <a:spAutoFit/>
          </a:bodyPr>
          <a:lstStyle/>
          <a:p>
            <a:pPr algn="just">
              <a:spcAft>
                <a:spcPts val="1200"/>
              </a:spcAft>
            </a:pPr>
            <a:r>
              <a:rPr lang="en-GB" sz="1200" b="0" dirty="0">
                <a:solidFill>
                  <a:schemeClr val="tx1"/>
                </a:solidFill>
                <a:latin typeface="+mn-lt"/>
                <a:ea typeface="Calibri" panose="020F0502020204030204" pitchFamily="34" charset="0"/>
              </a:rPr>
              <a:t>Interventions linked to urban development can be structured around three main levels or elements:</a:t>
            </a:r>
            <a:endParaRPr lang="fr-BE" sz="1200" b="0" dirty="0">
              <a:solidFill>
                <a:schemeClr val="tx1"/>
              </a:solidFill>
              <a:latin typeface="+mn-lt"/>
              <a:ea typeface="Calibri" panose="020F0502020204030204" pitchFamily="34" charset="0"/>
            </a:endParaRPr>
          </a:p>
          <a:p>
            <a:pPr marL="342900" lvl="0" indent="-342900" algn="just">
              <a:spcAft>
                <a:spcPts val="0"/>
              </a:spcAft>
              <a:buFont typeface="+mj-lt"/>
              <a:buAutoNum type="alphaLcParenR"/>
            </a:pPr>
            <a:r>
              <a:rPr lang="en-GB" sz="1200" b="0" dirty="0">
                <a:solidFill>
                  <a:schemeClr val="tx1"/>
                </a:solidFill>
                <a:latin typeface="+mn-lt"/>
                <a:ea typeface="Calibri" panose="020F0502020204030204" pitchFamily="34" charset="0"/>
              </a:rPr>
              <a:t>Strengthening broad-based planning and institutional frameworks – both at national and city levels </a:t>
            </a:r>
            <a:endParaRPr lang="fr-BE" sz="1200" b="0" dirty="0">
              <a:solidFill>
                <a:schemeClr val="tx1"/>
              </a:solidFill>
              <a:latin typeface="+mn-lt"/>
              <a:ea typeface="Calibri" panose="020F0502020204030204" pitchFamily="34" charset="0"/>
            </a:endParaRPr>
          </a:p>
          <a:p>
            <a:pPr marL="342900" lvl="0" indent="-342900" algn="just">
              <a:spcAft>
                <a:spcPts val="0"/>
              </a:spcAft>
              <a:buFont typeface="+mj-lt"/>
              <a:buAutoNum type="alphaLcParenR"/>
            </a:pPr>
            <a:r>
              <a:rPr lang="en-GB" sz="1200" b="0" dirty="0">
                <a:solidFill>
                  <a:schemeClr val="tx1"/>
                </a:solidFill>
                <a:latin typeface="+mn-lt"/>
                <a:ea typeface="Calibri" panose="020F0502020204030204" pitchFamily="34" charset="0"/>
              </a:rPr>
              <a:t>Strengthening/improving sector planning, provision of municipal services, looking at such sector interventions in the context of wider visions for the development of urban areas</a:t>
            </a:r>
            <a:endParaRPr lang="fr-BE" sz="1200" b="0" dirty="0">
              <a:solidFill>
                <a:schemeClr val="tx1"/>
              </a:solidFill>
              <a:latin typeface="+mn-lt"/>
              <a:ea typeface="Calibri" panose="020F0502020204030204" pitchFamily="34" charset="0"/>
            </a:endParaRPr>
          </a:p>
          <a:p>
            <a:pPr marL="342900" lvl="0" indent="-342900" algn="just">
              <a:spcAft>
                <a:spcPts val="1200"/>
              </a:spcAft>
              <a:buFont typeface="+mj-lt"/>
              <a:buAutoNum type="alphaLcParenR"/>
            </a:pPr>
            <a:r>
              <a:rPr lang="en-GB" sz="1200" b="0" dirty="0">
                <a:solidFill>
                  <a:schemeClr val="tx1"/>
                </a:solidFill>
                <a:latin typeface="+mn-lt"/>
                <a:ea typeface="Calibri" panose="020F0502020204030204" pitchFamily="34" charset="0"/>
              </a:rPr>
              <a:t>Support to financing of investments, improving capacity for implementation, in particular linked to strengthening funding</a:t>
            </a:r>
            <a:endParaRPr lang="fr-BE" sz="1200" b="0" dirty="0">
              <a:solidFill>
                <a:schemeClr val="tx1"/>
              </a:solidFill>
              <a:latin typeface="+mn-lt"/>
              <a:ea typeface="Calibri" panose="020F0502020204030204" pitchFamily="34" charset="0"/>
            </a:endParaRPr>
          </a:p>
        </p:txBody>
      </p:sp>
      <p:sp>
        <p:nvSpPr>
          <p:cNvPr id="2" name="Rectangle 1"/>
          <p:cNvSpPr/>
          <p:nvPr/>
        </p:nvSpPr>
        <p:spPr>
          <a:xfrm>
            <a:off x="323528" y="3495485"/>
            <a:ext cx="2592288" cy="2597811"/>
          </a:xfrm>
          <a:prstGeom prst="rect">
            <a:avLst/>
          </a:prstGeom>
          <a:solidFill>
            <a:srgbClr val="BBE0E3">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
        <p:nvSpPr>
          <p:cNvPr id="10" name="Rectangle 9"/>
          <p:cNvSpPr/>
          <p:nvPr/>
        </p:nvSpPr>
        <p:spPr>
          <a:xfrm>
            <a:off x="539552" y="3631083"/>
            <a:ext cx="2088232" cy="2308324"/>
          </a:xfrm>
          <a:prstGeom prst="rect">
            <a:avLst/>
          </a:prstGeom>
        </p:spPr>
        <p:txBody>
          <a:bodyPr wrap="square">
            <a:spAutoFit/>
          </a:bodyPr>
          <a:lstStyle/>
          <a:p>
            <a:pPr lvl="0" algn="ctr">
              <a:spcAft>
                <a:spcPts val="0"/>
              </a:spcAft>
            </a:pPr>
            <a:r>
              <a:rPr lang="en-GB" sz="1600" dirty="0" smtClean="0">
                <a:solidFill>
                  <a:srgbClr val="C00000"/>
                </a:solidFill>
                <a:latin typeface="+mn-lt"/>
                <a:ea typeface="Calibri" panose="020F0502020204030204" pitchFamily="34" charset="0"/>
              </a:rPr>
              <a:t>A</a:t>
            </a:r>
          </a:p>
          <a:p>
            <a:pPr lvl="0" algn="ctr">
              <a:spcAft>
                <a:spcPts val="0"/>
              </a:spcAft>
            </a:pPr>
            <a:endParaRPr lang="en-GB" sz="1600" dirty="0" smtClean="0">
              <a:solidFill>
                <a:srgbClr val="C00000"/>
              </a:solidFill>
              <a:latin typeface="+mn-lt"/>
              <a:ea typeface="Calibri" panose="020F0502020204030204" pitchFamily="34" charset="0"/>
            </a:endParaRPr>
          </a:p>
          <a:p>
            <a:pPr lvl="0" algn="ctr">
              <a:spcAft>
                <a:spcPts val="0"/>
              </a:spcAft>
            </a:pPr>
            <a:r>
              <a:rPr lang="en-GB" sz="1600" b="0" dirty="0" smtClean="0">
                <a:solidFill>
                  <a:srgbClr val="0F5494"/>
                </a:solidFill>
                <a:latin typeface="+mn-lt"/>
                <a:ea typeface="Calibri" panose="020F0502020204030204" pitchFamily="34" charset="0"/>
              </a:rPr>
              <a:t>Strengthening </a:t>
            </a:r>
            <a:r>
              <a:rPr lang="en-GB" sz="1600" dirty="0" smtClean="0">
                <a:solidFill>
                  <a:srgbClr val="0F5494"/>
                </a:solidFill>
                <a:latin typeface="+mn-lt"/>
                <a:ea typeface="Calibri" panose="020F0502020204030204" pitchFamily="34" charset="0"/>
              </a:rPr>
              <a:t>broad-based planning and institutional frameworks </a:t>
            </a:r>
            <a:r>
              <a:rPr lang="en-GB" sz="1600" b="0" dirty="0" smtClean="0">
                <a:solidFill>
                  <a:srgbClr val="0F5494"/>
                </a:solidFill>
                <a:latin typeface="+mn-lt"/>
                <a:ea typeface="Calibri" panose="020F0502020204030204" pitchFamily="34" charset="0"/>
              </a:rPr>
              <a:t>– both at national and city levels </a:t>
            </a:r>
            <a:endParaRPr lang="fr-BE" sz="1600" b="0" dirty="0" smtClean="0">
              <a:solidFill>
                <a:srgbClr val="0F5494"/>
              </a:solidFill>
              <a:latin typeface="+mn-lt"/>
              <a:ea typeface="Calibri" panose="020F0502020204030204" pitchFamily="34" charset="0"/>
            </a:endParaRPr>
          </a:p>
        </p:txBody>
      </p:sp>
      <p:sp>
        <p:nvSpPr>
          <p:cNvPr id="11" name="Rectangle 10"/>
          <p:cNvSpPr/>
          <p:nvPr/>
        </p:nvSpPr>
        <p:spPr>
          <a:xfrm>
            <a:off x="3412249" y="3631083"/>
            <a:ext cx="2368387" cy="1815882"/>
          </a:xfrm>
          <a:prstGeom prst="rect">
            <a:avLst/>
          </a:prstGeom>
        </p:spPr>
        <p:txBody>
          <a:bodyPr wrap="square">
            <a:spAutoFit/>
          </a:bodyPr>
          <a:lstStyle/>
          <a:p>
            <a:pPr algn="ctr">
              <a:spcAft>
                <a:spcPts val="0"/>
              </a:spcAft>
            </a:pPr>
            <a:r>
              <a:rPr lang="en-GB" sz="1600" dirty="0" smtClean="0">
                <a:solidFill>
                  <a:srgbClr val="C00000"/>
                </a:solidFill>
                <a:ea typeface="Calibri" panose="020F0502020204030204" pitchFamily="34" charset="0"/>
              </a:rPr>
              <a:t>B</a:t>
            </a:r>
            <a:endParaRPr lang="en-GB" sz="1600" dirty="0">
              <a:solidFill>
                <a:srgbClr val="C00000"/>
              </a:solidFill>
              <a:ea typeface="Calibri" panose="020F0502020204030204" pitchFamily="34" charset="0"/>
            </a:endParaRPr>
          </a:p>
          <a:p>
            <a:pPr lvl="0" algn="ctr">
              <a:spcAft>
                <a:spcPts val="0"/>
              </a:spcAft>
            </a:pPr>
            <a:endParaRPr lang="en-GB" sz="1600" b="0" dirty="0" smtClean="0">
              <a:solidFill>
                <a:srgbClr val="0F5494"/>
              </a:solidFill>
              <a:latin typeface="+mn-lt"/>
              <a:ea typeface="Calibri" panose="020F0502020204030204" pitchFamily="34" charset="0"/>
            </a:endParaRPr>
          </a:p>
          <a:p>
            <a:pPr lvl="0" algn="ctr">
              <a:spcAft>
                <a:spcPts val="0"/>
              </a:spcAft>
            </a:pPr>
            <a:r>
              <a:rPr lang="en-GB" sz="1600" b="0" dirty="0" smtClean="0">
                <a:solidFill>
                  <a:srgbClr val="0F5494"/>
                </a:solidFill>
                <a:latin typeface="+mn-lt"/>
                <a:ea typeface="Calibri" panose="020F0502020204030204" pitchFamily="34" charset="0"/>
              </a:rPr>
              <a:t>Strengthening sector planning, provision of </a:t>
            </a:r>
            <a:r>
              <a:rPr lang="en-GB" sz="1600" dirty="0" smtClean="0">
                <a:solidFill>
                  <a:srgbClr val="0F5494"/>
                </a:solidFill>
                <a:latin typeface="+mn-lt"/>
                <a:ea typeface="Calibri" panose="020F0502020204030204" pitchFamily="34" charset="0"/>
              </a:rPr>
              <a:t>municipal services</a:t>
            </a:r>
            <a:r>
              <a:rPr lang="en-GB" sz="1600" b="0" dirty="0" smtClean="0">
                <a:solidFill>
                  <a:srgbClr val="0F5494"/>
                </a:solidFill>
                <a:latin typeface="+mn-lt"/>
                <a:ea typeface="Calibri" panose="020F0502020204030204" pitchFamily="34" charset="0"/>
              </a:rPr>
              <a:t>, looking sector interventions</a:t>
            </a:r>
            <a:endParaRPr lang="fr-BE" sz="1600" b="0" dirty="0" smtClean="0">
              <a:solidFill>
                <a:srgbClr val="0F5494"/>
              </a:solidFill>
              <a:latin typeface="+mn-lt"/>
              <a:ea typeface="Calibri" panose="020F0502020204030204" pitchFamily="34" charset="0"/>
            </a:endParaRPr>
          </a:p>
        </p:txBody>
      </p:sp>
      <p:sp>
        <p:nvSpPr>
          <p:cNvPr id="12" name="Rectangle 11"/>
          <p:cNvSpPr/>
          <p:nvPr/>
        </p:nvSpPr>
        <p:spPr>
          <a:xfrm>
            <a:off x="6410113" y="3631083"/>
            <a:ext cx="2266343" cy="2462213"/>
          </a:xfrm>
          <a:prstGeom prst="rect">
            <a:avLst/>
          </a:prstGeom>
        </p:spPr>
        <p:txBody>
          <a:bodyPr wrap="square">
            <a:spAutoFit/>
          </a:bodyPr>
          <a:lstStyle/>
          <a:p>
            <a:pPr algn="ctr">
              <a:spcAft>
                <a:spcPts val="1200"/>
              </a:spcAft>
            </a:pPr>
            <a:r>
              <a:rPr lang="en-GB" sz="1600" dirty="0" smtClean="0">
                <a:solidFill>
                  <a:srgbClr val="C00000"/>
                </a:solidFill>
                <a:ea typeface="Calibri" panose="020F0502020204030204" pitchFamily="34" charset="0"/>
              </a:rPr>
              <a:t>C</a:t>
            </a:r>
            <a:endParaRPr lang="en-GB" sz="1600" b="0" dirty="0" smtClean="0">
              <a:solidFill>
                <a:srgbClr val="0F5494"/>
              </a:solidFill>
              <a:latin typeface="+mn-lt"/>
              <a:ea typeface="Calibri" panose="020F0502020204030204" pitchFamily="34" charset="0"/>
            </a:endParaRPr>
          </a:p>
          <a:p>
            <a:pPr lvl="0" algn="ctr">
              <a:spcAft>
                <a:spcPts val="1200"/>
              </a:spcAft>
            </a:pPr>
            <a:r>
              <a:rPr lang="en-GB" sz="1600" b="0" dirty="0" smtClean="0">
                <a:solidFill>
                  <a:srgbClr val="0F5494"/>
                </a:solidFill>
                <a:latin typeface="+mn-lt"/>
                <a:ea typeface="Calibri" panose="020F0502020204030204" pitchFamily="34" charset="0"/>
              </a:rPr>
              <a:t>Support to </a:t>
            </a:r>
            <a:r>
              <a:rPr lang="en-GB" sz="1600" dirty="0" smtClean="0">
                <a:solidFill>
                  <a:srgbClr val="0F5494"/>
                </a:solidFill>
                <a:latin typeface="+mn-lt"/>
                <a:ea typeface="Calibri" panose="020F0502020204030204" pitchFamily="34" charset="0"/>
              </a:rPr>
              <a:t>financing</a:t>
            </a:r>
            <a:r>
              <a:rPr lang="en-GB" sz="1600" b="0" dirty="0" smtClean="0">
                <a:solidFill>
                  <a:srgbClr val="0F5494"/>
                </a:solidFill>
                <a:latin typeface="+mn-lt"/>
                <a:ea typeface="Calibri" panose="020F0502020204030204" pitchFamily="34" charset="0"/>
              </a:rPr>
              <a:t> of investments, improving capacity for implementation, in particular linked to strengthening funding</a:t>
            </a:r>
            <a:endParaRPr lang="fr-BE" sz="1600" b="0" dirty="0">
              <a:solidFill>
                <a:srgbClr val="0F5494"/>
              </a:solidFill>
              <a:effectLst/>
              <a:latin typeface="+mn-lt"/>
              <a:ea typeface="Calibri" panose="020F0502020204030204" pitchFamily="34" charset="0"/>
            </a:endParaRPr>
          </a:p>
        </p:txBody>
      </p:sp>
      <p:pic>
        <p:nvPicPr>
          <p:cNvPr id="19" name="Picture 18"/>
          <p:cNvPicPr>
            <a:picLocks noChangeAspect="1"/>
          </p:cNvPicPr>
          <p:nvPr/>
        </p:nvPicPr>
        <p:blipFill rotWithShape="1">
          <a:blip r:embed="rId3">
            <a:extLst>
              <a:ext uri="{28A0092B-C50C-407E-A947-70E740481C1C}">
                <a14:useLocalDpi xmlns:a14="http://schemas.microsoft.com/office/drawing/2010/main" val="0"/>
              </a:ext>
            </a:extLst>
          </a:blip>
          <a:srcRect b="88450"/>
          <a:stretch/>
        </p:blipFill>
        <p:spPr>
          <a:xfrm>
            <a:off x="2860855" y="6077920"/>
            <a:ext cx="3494297" cy="595769"/>
          </a:xfrm>
          <a:prstGeom prst="rect">
            <a:avLst/>
          </a:prstGeom>
        </p:spPr>
      </p:pic>
      <p:pic>
        <p:nvPicPr>
          <p:cNvPr id="28" name="Picture 27"/>
          <p:cNvPicPr>
            <a:picLocks noChangeAspect="1"/>
          </p:cNvPicPr>
          <p:nvPr/>
        </p:nvPicPr>
        <p:blipFill>
          <a:blip r:embed="rId4"/>
          <a:stretch>
            <a:fillRect/>
          </a:stretch>
        </p:blipFill>
        <p:spPr>
          <a:xfrm>
            <a:off x="4292547" y="1333216"/>
            <a:ext cx="607790" cy="607790"/>
          </a:xfrm>
          <a:prstGeom prst="rect">
            <a:avLst/>
          </a:prstGeom>
        </p:spPr>
      </p:pic>
      <p:pic>
        <p:nvPicPr>
          <p:cNvPr id="31" name="Picture 30"/>
          <p:cNvPicPr>
            <a:picLocks noChangeAspect="1"/>
          </p:cNvPicPr>
          <p:nvPr/>
        </p:nvPicPr>
        <p:blipFill>
          <a:blip r:embed="rId5"/>
          <a:stretch>
            <a:fillRect/>
          </a:stretch>
        </p:blipFill>
        <p:spPr>
          <a:xfrm>
            <a:off x="4238541" y="1310436"/>
            <a:ext cx="715802" cy="715802"/>
          </a:xfrm>
          <a:prstGeom prst="rect">
            <a:avLst/>
          </a:prstGeom>
        </p:spPr>
      </p:pic>
    </p:spTree>
    <p:extLst>
      <p:ext uri="{BB962C8B-B14F-4D97-AF65-F5344CB8AC3E}">
        <p14:creationId xmlns:p14="http://schemas.microsoft.com/office/powerpoint/2010/main" val="692974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9498" y="1268760"/>
            <a:ext cx="6480720" cy="5940088"/>
          </a:xfrm>
          <a:prstGeom prst="rect">
            <a:avLst/>
          </a:prstGeom>
        </p:spPr>
        <p:txBody>
          <a:bodyPr wrap="square">
            <a:spAutoFit/>
          </a:bodyPr>
          <a:lstStyle/>
          <a:p>
            <a:pPr lvl="2" algn="ctr">
              <a:spcAft>
                <a:spcPts val="1200"/>
              </a:spcAft>
              <a:tabLst>
                <a:tab pos="1220470" algn="l"/>
              </a:tabLst>
            </a:pPr>
            <a:r>
              <a:rPr lang="en-GB" sz="1600" dirty="0" smtClean="0">
                <a:solidFill>
                  <a:srgbClr val="C00000"/>
                </a:solidFill>
                <a:latin typeface="+mn-lt"/>
                <a:ea typeface="Calibri" panose="020F0502020204030204" pitchFamily="34" charset="0"/>
              </a:rPr>
              <a:t>A</a:t>
            </a:r>
          </a:p>
          <a:p>
            <a:pPr lvl="2" algn="ctr">
              <a:spcAft>
                <a:spcPts val="1200"/>
              </a:spcAft>
              <a:tabLst>
                <a:tab pos="1220470" algn="l"/>
              </a:tabLst>
            </a:pPr>
            <a:r>
              <a:rPr lang="en-GB" sz="1600" dirty="0" smtClean="0">
                <a:solidFill>
                  <a:srgbClr val="C00000"/>
                </a:solidFill>
                <a:latin typeface="+mn-lt"/>
                <a:ea typeface="Calibri" panose="020F0502020204030204" pitchFamily="34" charset="0"/>
              </a:rPr>
              <a:t>Strengthening </a:t>
            </a:r>
            <a:r>
              <a:rPr lang="en-GB" sz="1600" dirty="0">
                <a:solidFill>
                  <a:srgbClr val="C00000"/>
                </a:solidFill>
                <a:latin typeface="+mn-lt"/>
                <a:ea typeface="Calibri" panose="020F0502020204030204" pitchFamily="34" charset="0"/>
              </a:rPr>
              <a:t>institutional and planning framework for sustainable urban development </a:t>
            </a:r>
            <a:endParaRPr lang="fr-BE" sz="1600" dirty="0">
              <a:solidFill>
                <a:srgbClr val="C00000"/>
              </a:solidFill>
              <a:latin typeface="+mn-lt"/>
              <a:ea typeface="Calibri" panose="020F0502020204030204" pitchFamily="34" charset="0"/>
            </a:endParaRPr>
          </a:p>
          <a:p>
            <a:pPr algn="just">
              <a:spcAft>
                <a:spcPts val="1200"/>
              </a:spcAft>
            </a:pPr>
            <a:r>
              <a:rPr lang="en-GB" sz="1600" dirty="0">
                <a:solidFill>
                  <a:srgbClr val="0F5494"/>
                </a:solidFill>
                <a:latin typeface="+mn-lt"/>
                <a:ea typeface="Calibri" panose="020F0502020204030204" pitchFamily="34" charset="0"/>
              </a:rPr>
              <a:t>National Urban </a:t>
            </a:r>
            <a:r>
              <a:rPr lang="en-GB" sz="1600" dirty="0" smtClean="0">
                <a:solidFill>
                  <a:srgbClr val="0F5494"/>
                </a:solidFill>
                <a:latin typeface="+mn-lt"/>
                <a:ea typeface="Calibri" panose="020F0502020204030204" pitchFamily="34" charset="0"/>
              </a:rPr>
              <a:t>Policies</a:t>
            </a:r>
            <a:endParaRPr lang="en-GB" sz="1600" dirty="0">
              <a:solidFill>
                <a:srgbClr val="0F5494"/>
              </a:solidFill>
              <a:latin typeface="+mn-lt"/>
              <a:ea typeface="Calibri" panose="020F0502020204030204" pitchFamily="34" charset="0"/>
            </a:endParaRPr>
          </a:p>
          <a:p>
            <a:pPr marL="285750" indent="-285750" algn="just">
              <a:spcAft>
                <a:spcPts val="1200"/>
              </a:spcAft>
              <a:buFont typeface="Arial" panose="020B0604020202020204" pitchFamily="34" charset="0"/>
              <a:buChar char="•"/>
            </a:pPr>
            <a:r>
              <a:rPr lang="en-GB" sz="1600" b="0" dirty="0">
                <a:solidFill>
                  <a:srgbClr val="0F5494"/>
                </a:solidFill>
                <a:latin typeface="+mn-lt"/>
                <a:ea typeface="Calibri" panose="020F0502020204030204" pitchFamily="34" charset="0"/>
              </a:rPr>
              <a:t>At least 18 African countries have NUP </a:t>
            </a:r>
            <a:endParaRPr lang="en-GB" sz="1600" b="0" dirty="0" smtClean="0">
              <a:solidFill>
                <a:srgbClr val="0F5494"/>
              </a:solidFill>
              <a:latin typeface="+mn-lt"/>
              <a:ea typeface="Calibri" panose="020F0502020204030204" pitchFamily="34" charset="0"/>
            </a:endParaRPr>
          </a:p>
          <a:p>
            <a:pPr algn="just">
              <a:spcAft>
                <a:spcPts val="1200"/>
              </a:spcAft>
            </a:pPr>
            <a:r>
              <a:rPr lang="en-GB" sz="1200" b="0" dirty="0" smtClean="0">
                <a:solidFill>
                  <a:srgbClr val="0F5494"/>
                </a:solidFill>
                <a:latin typeface="+mn-lt"/>
                <a:ea typeface="Calibri" panose="020F0502020204030204" pitchFamily="34" charset="0"/>
              </a:rPr>
              <a:t>&gt; </a:t>
            </a:r>
            <a:r>
              <a:rPr lang="en-GB" sz="1200" b="0" dirty="0">
                <a:solidFill>
                  <a:srgbClr val="0F5494"/>
                </a:solidFill>
                <a:latin typeface="+mn-lt"/>
                <a:ea typeface="Calibri" panose="020F0502020204030204" pitchFamily="34" charset="0"/>
              </a:rPr>
              <a:t>link up closely with territorial development, decentralisation, fiscal decentralisation and arrangements for subnational </a:t>
            </a:r>
            <a:r>
              <a:rPr lang="en-GB" sz="1200" b="0" dirty="0" smtClean="0">
                <a:solidFill>
                  <a:srgbClr val="0F5494"/>
                </a:solidFill>
                <a:latin typeface="+mn-lt"/>
                <a:ea typeface="Calibri" panose="020F0502020204030204" pitchFamily="34" charset="0"/>
              </a:rPr>
              <a:t>finance.</a:t>
            </a:r>
            <a:endParaRPr lang="fr-BE" sz="1200" b="0" dirty="0">
              <a:solidFill>
                <a:srgbClr val="0F5494"/>
              </a:solidFill>
              <a:latin typeface="+mn-lt"/>
              <a:ea typeface="Calibri" panose="020F0502020204030204" pitchFamily="34" charset="0"/>
            </a:endParaRPr>
          </a:p>
          <a:p>
            <a:pPr algn="just">
              <a:spcAft>
                <a:spcPts val="1200"/>
              </a:spcAft>
            </a:pPr>
            <a:endParaRPr lang="en-GB" sz="1600" dirty="0" smtClean="0">
              <a:solidFill>
                <a:srgbClr val="0F5494"/>
              </a:solidFill>
              <a:latin typeface="+mn-lt"/>
              <a:ea typeface="Calibri" panose="020F0502020204030204" pitchFamily="34" charset="0"/>
            </a:endParaRPr>
          </a:p>
          <a:p>
            <a:pPr algn="just">
              <a:spcAft>
                <a:spcPts val="1200"/>
              </a:spcAft>
            </a:pPr>
            <a:r>
              <a:rPr lang="en-GB" sz="1600" dirty="0" smtClean="0">
                <a:solidFill>
                  <a:srgbClr val="0F5494"/>
                </a:solidFill>
                <a:latin typeface="+mn-lt"/>
                <a:ea typeface="Calibri" panose="020F0502020204030204" pitchFamily="34" charset="0"/>
              </a:rPr>
              <a:t>Urban </a:t>
            </a:r>
            <a:r>
              <a:rPr lang="en-GB" sz="1600" dirty="0">
                <a:solidFill>
                  <a:srgbClr val="0F5494"/>
                </a:solidFill>
                <a:latin typeface="+mn-lt"/>
                <a:ea typeface="Calibri" panose="020F0502020204030204" pitchFamily="34" charset="0"/>
              </a:rPr>
              <a:t>Development Plans at city </a:t>
            </a:r>
            <a:r>
              <a:rPr lang="en-GB" sz="1600" dirty="0" smtClean="0">
                <a:solidFill>
                  <a:srgbClr val="0F5494"/>
                </a:solidFill>
                <a:latin typeface="+mn-lt"/>
                <a:ea typeface="Calibri" panose="020F0502020204030204" pitchFamily="34" charset="0"/>
              </a:rPr>
              <a:t>level</a:t>
            </a:r>
            <a:endParaRPr lang="en-GB" sz="1600" dirty="0">
              <a:solidFill>
                <a:srgbClr val="0F5494"/>
              </a:solidFill>
              <a:latin typeface="+mn-lt"/>
              <a:ea typeface="Calibri" panose="020F0502020204030204" pitchFamily="34" charset="0"/>
            </a:endParaRPr>
          </a:p>
          <a:p>
            <a:pPr marL="285750" indent="-285750" algn="just">
              <a:spcAft>
                <a:spcPts val="1200"/>
              </a:spcAft>
              <a:buFont typeface="Arial" panose="020B0604020202020204" pitchFamily="34" charset="0"/>
              <a:buChar char="•"/>
            </a:pPr>
            <a:r>
              <a:rPr lang="en-GB" sz="1600" b="0" dirty="0">
                <a:solidFill>
                  <a:srgbClr val="0F5494"/>
                </a:solidFill>
                <a:latin typeface="+mn-lt"/>
                <a:ea typeface="Calibri" panose="020F0502020204030204" pitchFamily="34" charset="0"/>
              </a:rPr>
              <a:t>At the sub-national </a:t>
            </a:r>
            <a:r>
              <a:rPr lang="en-GB" sz="1600" b="0" dirty="0" smtClean="0">
                <a:solidFill>
                  <a:srgbClr val="0F5494"/>
                </a:solidFill>
                <a:latin typeface="+mn-lt"/>
                <a:ea typeface="Calibri" panose="020F0502020204030204" pitchFamily="34" charset="0"/>
              </a:rPr>
              <a:t>level, framework-setting </a:t>
            </a:r>
            <a:r>
              <a:rPr lang="en-GB" sz="1600" b="0" dirty="0">
                <a:solidFill>
                  <a:srgbClr val="0F5494"/>
                </a:solidFill>
                <a:latin typeface="+mn-lt"/>
                <a:ea typeface="Calibri" panose="020F0502020204030204" pitchFamily="34" charset="0"/>
              </a:rPr>
              <a:t>instruments</a:t>
            </a:r>
          </a:p>
          <a:p>
            <a:pPr marL="285750" indent="-285750" algn="just">
              <a:spcAft>
                <a:spcPts val="1200"/>
              </a:spcAft>
              <a:buFont typeface="Arial" panose="020B0604020202020204" pitchFamily="34" charset="0"/>
              <a:buChar char="•"/>
            </a:pPr>
            <a:r>
              <a:rPr lang="en-GB" sz="1600" b="0" dirty="0">
                <a:solidFill>
                  <a:srgbClr val="0F5494"/>
                </a:solidFill>
                <a:latin typeface="+mn-lt"/>
                <a:ea typeface="Calibri" panose="020F0502020204030204" pitchFamily="34" charset="0"/>
              </a:rPr>
              <a:t>At the local level, most planning instruments are regulative in nature (land use plans, with zoning and building schemes</a:t>
            </a:r>
            <a:r>
              <a:rPr lang="en-GB" sz="1600" b="0" dirty="0" smtClean="0">
                <a:solidFill>
                  <a:srgbClr val="0F5494"/>
                </a:solidFill>
                <a:latin typeface="+mn-lt"/>
                <a:ea typeface="Calibri" panose="020F0502020204030204" pitchFamily="34" charset="0"/>
              </a:rPr>
              <a:t>)</a:t>
            </a:r>
            <a:endParaRPr lang="fr-BE" sz="1600" b="0" dirty="0">
              <a:solidFill>
                <a:srgbClr val="0F5494"/>
              </a:solidFill>
              <a:latin typeface="+mn-lt"/>
              <a:ea typeface="Calibri" panose="020F0502020204030204" pitchFamily="34" charset="0"/>
            </a:endParaRPr>
          </a:p>
          <a:p>
            <a:pPr algn="just">
              <a:spcAft>
                <a:spcPts val="1200"/>
              </a:spcAft>
            </a:pPr>
            <a:r>
              <a:rPr lang="en-GB" sz="1200" b="0" dirty="0">
                <a:solidFill>
                  <a:srgbClr val="0F5494"/>
                </a:solidFill>
                <a:ea typeface="Calibri" panose="020F0502020204030204" pitchFamily="34" charset="0"/>
              </a:rPr>
              <a:t>&gt; </a:t>
            </a:r>
            <a:r>
              <a:rPr lang="en-GB" sz="1200" b="0" dirty="0" smtClean="0">
                <a:solidFill>
                  <a:srgbClr val="0F5494"/>
                </a:solidFill>
                <a:latin typeface="+mn-lt"/>
                <a:ea typeface="Calibri" panose="020F0502020204030204" pitchFamily="34" charset="0"/>
              </a:rPr>
              <a:t>Both </a:t>
            </a:r>
            <a:r>
              <a:rPr lang="en-GB" sz="1200" b="0" dirty="0">
                <a:solidFill>
                  <a:srgbClr val="0F5494"/>
                </a:solidFill>
                <a:latin typeface="+mn-lt"/>
                <a:ea typeface="Calibri" panose="020F0502020204030204" pitchFamily="34" charset="0"/>
              </a:rPr>
              <a:t>levels of planning would seek to optimise the population and economic density of urban settlements, where appropriate, ensuring mixed land-use, diversity, better social capital, green and safe urban </a:t>
            </a:r>
            <a:r>
              <a:rPr lang="en-GB" sz="1200" b="0" dirty="0" smtClean="0">
                <a:solidFill>
                  <a:srgbClr val="0F5494"/>
                </a:solidFill>
                <a:latin typeface="+mn-lt"/>
                <a:ea typeface="Calibri" panose="020F0502020204030204" pitchFamily="34" charset="0"/>
              </a:rPr>
              <a:t>solutions, </a:t>
            </a:r>
            <a:r>
              <a:rPr lang="en-GB" sz="1200" b="0" dirty="0">
                <a:solidFill>
                  <a:srgbClr val="0F5494"/>
                </a:solidFill>
                <a:latin typeface="+mn-lt"/>
                <a:ea typeface="Calibri" panose="020F0502020204030204" pitchFamily="34" charset="0"/>
              </a:rPr>
              <a:t>innovation and improved connectivity in order to take advantage of agglomeration economies .</a:t>
            </a:r>
          </a:p>
          <a:p>
            <a:pPr algn="just">
              <a:spcAft>
                <a:spcPts val="1200"/>
              </a:spcAft>
            </a:pPr>
            <a:endParaRPr lang="en-GB" sz="1200" dirty="0">
              <a:solidFill>
                <a:schemeClr val="tx1"/>
              </a:solidFill>
              <a:effectLst/>
              <a:latin typeface="Times New Roman" panose="02020603050405020304" pitchFamily="18" charset="0"/>
              <a:ea typeface="Times New Roman" panose="02020603050405020304" pitchFamily="18" charset="0"/>
            </a:endParaRPr>
          </a:p>
          <a:p>
            <a:pPr algn="just">
              <a:spcAft>
                <a:spcPts val="1200"/>
              </a:spcAft>
            </a:pPr>
            <a:endParaRPr lang="fr-BE" sz="1000" dirty="0">
              <a:solidFill>
                <a:schemeClr val="tx1"/>
              </a:solidFill>
              <a:effectLst/>
              <a:latin typeface="Times New Roman" panose="02020603050405020304" pitchFamily="18" charset="0"/>
              <a:ea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9345" y="3563900"/>
            <a:ext cx="1697900" cy="127178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62786" y="5229200"/>
            <a:ext cx="1171017" cy="1171017"/>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4755" r="63630"/>
          <a:stretch/>
        </p:blipFill>
        <p:spPr>
          <a:xfrm>
            <a:off x="7150359" y="2348880"/>
            <a:ext cx="1995873" cy="951938"/>
          </a:xfrm>
          <a:prstGeom prst="rect">
            <a:avLst/>
          </a:prstGeom>
        </p:spPr>
      </p:pic>
      <p:cxnSp>
        <p:nvCxnSpPr>
          <p:cNvPr id="9" name="Straight Arrow Connector 8"/>
          <p:cNvCxnSpPr/>
          <p:nvPr/>
        </p:nvCxnSpPr>
        <p:spPr bwMode="auto">
          <a:xfrm>
            <a:off x="8118599" y="3351311"/>
            <a:ext cx="0" cy="212589"/>
          </a:xfrm>
          <a:prstGeom prst="straightConnector1">
            <a:avLst/>
          </a:prstGeom>
          <a:noFill/>
          <a:ln w="76200" cap="flat" cmpd="sng" algn="ctr">
            <a:solidFill>
              <a:schemeClr val="accent1"/>
            </a:solidFill>
            <a:prstDash val="solid"/>
            <a:round/>
            <a:headEnd type="none" w="med" len="med"/>
            <a:tailEnd type="triangle"/>
          </a:ln>
          <a:effectLst/>
        </p:spPr>
      </p:cxnSp>
      <p:cxnSp>
        <p:nvCxnSpPr>
          <p:cNvPr id="15" name="Straight Arrow Connector 14"/>
          <p:cNvCxnSpPr/>
          <p:nvPr/>
        </p:nvCxnSpPr>
        <p:spPr bwMode="auto">
          <a:xfrm>
            <a:off x="8121235" y="5016611"/>
            <a:ext cx="0" cy="212589"/>
          </a:xfrm>
          <a:prstGeom prst="straightConnector1">
            <a:avLst/>
          </a:prstGeom>
          <a:noFill/>
          <a:ln w="76200" cap="flat" cmpd="sng" algn="ctr">
            <a:solidFill>
              <a:schemeClr val="accent1"/>
            </a:solidFill>
            <a:prstDash val="solid"/>
            <a:round/>
            <a:headEnd type="none" w="med" len="med"/>
            <a:tailEnd type="triangle"/>
          </a:ln>
          <a:effectLst/>
        </p:spPr>
      </p:cxnSp>
      <p:sp>
        <p:nvSpPr>
          <p:cNvPr id="16" name="AutoShape 2" descr="Resultado de imagen de BOMBILLA"/>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BE"/>
          </a:p>
        </p:txBody>
      </p:sp>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629" y="3102491"/>
            <a:ext cx="497640" cy="497640"/>
          </a:xfrm>
          <a:prstGeom prst="rect">
            <a:avLst/>
          </a:prstGeom>
        </p:spPr>
      </p:pic>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500" y="5565888"/>
            <a:ext cx="497640" cy="497640"/>
          </a:xfrm>
          <a:prstGeom prst="rect">
            <a:avLst/>
          </a:prstGeom>
        </p:spPr>
      </p:pic>
      <p:sp>
        <p:nvSpPr>
          <p:cNvPr id="21" name="Isosceles Triangle 20"/>
          <p:cNvSpPr/>
          <p:nvPr/>
        </p:nvSpPr>
        <p:spPr>
          <a:xfrm>
            <a:off x="63500" y="1093801"/>
            <a:ext cx="8568952" cy="1141165"/>
          </a:xfrm>
          <a:prstGeom prst="triangle">
            <a:avLst>
              <a:gd name="adj" fmla="val 49652"/>
            </a:avLst>
          </a:prstGeom>
          <a:solidFill>
            <a:srgbClr val="000000">
              <a:alpha val="3922"/>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Tree>
    <p:extLst>
      <p:ext uri="{BB962C8B-B14F-4D97-AF65-F5344CB8AC3E}">
        <p14:creationId xmlns:p14="http://schemas.microsoft.com/office/powerpoint/2010/main" val="1878926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43608" y="1164134"/>
            <a:ext cx="7128792" cy="4893647"/>
          </a:xfrm>
          <a:prstGeom prst="rect">
            <a:avLst/>
          </a:prstGeom>
        </p:spPr>
        <p:txBody>
          <a:bodyPr wrap="square">
            <a:spAutoFit/>
          </a:bodyPr>
          <a:lstStyle/>
          <a:p>
            <a:pPr lvl="2">
              <a:spcAft>
                <a:spcPts val="1200"/>
              </a:spcAft>
              <a:tabLst>
                <a:tab pos="1220470" algn="l"/>
              </a:tabLst>
            </a:pPr>
            <a:r>
              <a:rPr lang="en-GB" sz="1600" dirty="0" smtClean="0">
                <a:solidFill>
                  <a:srgbClr val="C00000"/>
                </a:solidFill>
                <a:latin typeface="+mn-lt"/>
                <a:ea typeface="Calibri" panose="020F0502020204030204" pitchFamily="34" charset="0"/>
              </a:rPr>
              <a:t>   </a:t>
            </a:r>
            <a:r>
              <a:rPr lang="en-GB" sz="1400" dirty="0" smtClean="0">
                <a:solidFill>
                  <a:srgbClr val="C00000"/>
                </a:solidFill>
                <a:latin typeface="+mn-lt"/>
                <a:ea typeface="Calibri" panose="020F0502020204030204" pitchFamily="34" charset="0"/>
              </a:rPr>
              <a:t>   </a:t>
            </a:r>
            <a:r>
              <a:rPr lang="en-GB" sz="1600" dirty="0" smtClean="0">
                <a:solidFill>
                  <a:srgbClr val="C00000"/>
                </a:solidFill>
                <a:latin typeface="+mn-lt"/>
                <a:ea typeface="Calibri" panose="020F0502020204030204" pitchFamily="34" charset="0"/>
              </a:rPr>
              <a:t>                           B</a:t>
            </a:r>
            <a:endParaRPr lang="en-GB" sz="1600" dirty="0">
              <a:solidFill>
                <a:srgbClr val="C00000"/>
              </a:solidFill>
              <a:latin typeface="+mn-lt"/>
              <a:ea typeface="Calibri" panose="020F0502020204030204" pitchFamily="34" charset="0"/>
            </a:endParaRPr>
          </a:p>
          <a:p>
            <a:pPr lvl="2" algn="ctr">
              <a:spcAft>
                <a:spcPts val="1200"/>
              </a:spcAft>
              <a:tabLst>
                <a:tab pos="1220470" algn="l"/>
              </a:tabLst>
            </a:pPr>
            <a:r>
              <a:rPr lang="en-GB" sz="1600" dirty="0">
                <a:solidFill>
                  <a:srgbClr val="C00000"/>
                </a:solidFill>
                <a:latin typeface="+mn-lt"/>
                <a:ea typeface="Calibri" panose="020F0502020204030204" pitchFamily="34" charset="0"/>
              </a:rPr>
              <a:t>Support sector strategies and interventions under an integrated urban planning approach</a:t>
            </a:r>
            <a:endParaRPr lang="fr-BE" sz="1600" dirty="0">
              <a:solidFill>
                <a:srgbClr val="C00000"/>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endParaRPr lang="en-GB" sz="1600" dirty="0" smtClean="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smtClean="0">
                <a:solidFill>
                  <a:srgbClr val="0F5494"/>
                </a:solidFill>
                <a:latin typeface="+mn-lt"/>
                <a:ea typeface="Calibri" panose="020F0502020204030204" pitchFamily="34" charset="0"/>
              </a:rPr>
              <a:t>Circular </a:t>
            </a:r>
            <a:r>
              <a:rPr lang="en-GB" sz="1600" dirty="0">
                <a:solidFill>
                  <a:srgbClr val="0F5494"/>
                </a:solidFill>
                <a:latin typeface="+mn-lt"/>
                <a:ea typeface="Calibri" panose="020F0502020204030204" pitchFamily="34" charset="0"/>
              </a:rPr>
              <a:t>economy and solid waste management </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Urban mobility</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Housing/slum upgrading</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Urban water supply and sanitation</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Energy and electricity affordability</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Air quality/environmental quality</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Urban resilience</a:t>
            </a:r>
            <a:endParaRPr lang="fr-BE" sz="1600" dirty="0">
              <a:solidFill>
                <a:srgbClr val="0F5494"/>
              </a:solidFill>
              <a:latin typeface="+mn-lt"/>
              <a:ea typeface="Calibri" panose="020F0502020204030204" pitchFamily="34" charset="0"/>
            </a:endParaRPr>
          </a:p>
          <a:p>
            <a:pPr marL="342900" lvl="0" indent="-342900" algn="just">
              <a:spcAft>
                <a:spcPts val="1200"/>
              </a:spcAft>
              <a:buFont typeface="Symbol" panose="05050102010706020507" pitchFamily="18" charset="2"/>
              <a:buChar char=""/>
            </a:pPr>
            <a:r>
              <a:rPr lang="en-GB" sz="1600" dirty="0">
                <a:solidFill>
                  <a:srgbClr val="0F5494"/>
                </a:solidFill>
                <a:latin typeface="+mn-lt"/>
                <a:ea typeface="Calibri" panose="020F0502020204030204" pitchFamily="34" charset="0"/>
              </a:rPr>
              <a:t>Local economic development and employment creation</a:t>
            </a:r>
            <a:endParaRPr lang="fr-BE" sz="1600" dirty="0">
              <a:solidFill>
                <a:srgbClr val="0F5494"/>
              </a:solidFill>
              <a:latin typeface="+mn-lt"/>
              <a:ea typeface="Calibri" panose="020F0502020204030204" pitchFamily="34" charset="0"/>
            </a:endParaRPr>
          </a:p>
          <a:p>
            <a:pPr algn="just">
              <a:spcAft>
                <a:spcPts val="1200"/>
              </a:spcAft>
            </a:pPr>
            <a:r>
              <a:rPr lang="en-GB" sz="1600" b="0" dirty="0">
                <a:solidFill>
                  <a:srgbClr val="0F5494"/>
                </a:solidFill>
                <a:latin typeface="+mn-lt"/>
                <a:ea typeface="Calibri" panose="020F0502020204030204" pitchFamily="34" charset="0"/>
              </a:rPr>
              <a:t>While a number of EU financed interventions have focused on these sectors, only a limited number have so far managed to do so while embedding them into a broader urban vision. </a:t>
            </a:r>
          </a:p>
          <a:p>
            <a:pPr algn="just">
              <a:spcAft>
                <a:spcPts val="1200"/>
              </a:spcAft>
            </a:pPr>
            <a:r>
              <a:rPr lang="en-US" sz="1600" b="0" dirty="0" smtClean="0">
                <a:solidFill>
                  <a:srgbClr val="0F5494"/>
                </a:solidFill>
                <a:latin typeface="+mn-lt"/>
                <a:ea typeface="Calibri" panose="020F0502020204030204" pitchFamily="34" charset="0"/>
              </a:rPr>
              <a:t>&gt; URBAIYTI </a:t>
            </a:r>
            <a:r>
              <a:rPr lang="en-US" sz="1600" b="0" dirty="0">
                <a:solidFill>
                  <a:srgbClr val="0F5494"/>
                </a:solidFill>
                <a:latin typeface="+mn-lt"/>
                <a:ea typeface="Calibri" panose="020F0502020204030204" pitchFamily="34" charset="0"/>
              </a:rPr>
              <a:t>in Haiti and SANITA in Guinea Conakry (both 11th EDF) are two </a:t>
            </a:r>
            <a:r>
              <a:rPr lang="en-US" sz="1600" b="0" dirty="0" err="1">
                <a:solidFill>
                  <a:srgbClr val="0F5494"/>
                </a:solidFill>
                <a:latin typeface="+mn-lt"/>
                <a:ea typeface="Calibri" panose="020F0502020204030204" pitchFamily="34" charset="0"/>
              </a:rPr>
              <a:t>programmes</a:t>
            </a:r>
            <a:r>
              <a:rPr lang="en-US" sz="1600" b="0" dirty="0">
                <a:solidFill>
                  <a:srgbClr val="0F5494"/>
                </a:solidFill>
                <a:latin typeface="+mn-lt"/>
                <a:ea typeface="Calibri" panose="020F0502020204030204" pitchFamily="34" charset="0"/>
              </a:rPr>
              <a:t> integrating this logic</a:t>
            </a:r>
            <a:endParaRPr lang="fr-BE" sz="1600" b="0" dirty="0">
              <a:solidFill>
                <a:srgbClr val="0F5494"/>
              </a:solidFill>
              <a:latin typeface="+mn-lt"/>
              <a:ea typeface="Calibri" panose="020F050202020403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968" y="5733256"/>
            <a:ext cx="497640" cy="497640"/>
          </a:xfrm>
          <a:prstGeom prst="rect">
            <a:avLst/>
          </a:prstGeom>
        </p:spPr>
      </p:pic>
      <p:sp>
        <p:nvSpPr>
          <p:cNvPr id="6" name="Isosceles Triangle 5"/>
          <p:cNvSpPr/>
          <p:nvPr/>
        </p:nvSpPr>
        <p:spPr>
          <a:xfrm>
            <a:off x="0" y="1164134"/>
            <a:ext cx="8568952" cy="1141165"/>
          </a:xfrm>
          <a:prstGeom prst="triangle">
            <a:avLst>
              <a:gd name="adj" fmla="val 49652"/>
            </a:avLst>
          </a:prstGeom>
          <a:solidFill>
            <a:srgbClr val="000000">
              <a:alpha val="3922"/>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600" b="0" dirty="0"/>
          </a:p>
        </p:txBody>
      </p:sp>
    </p:spTree>
    <p:extLst>
      <p:ext uri="{BB962C8B-B14F-4D97-AF65-F5344CB8AC3E}">
        <p14:creationId xmlns:p14="http://schemas.microsoft.com/office/powerpoint/2010/main" val="320833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268760"/>
            <a:ext cx="7398568" cy="3262432"/>
          </a:xfrm>
          <a:prstGeom prst="rect">
            <a:avLst/>
          </a:prstGeom>
        </p:spPr>
        <p:txBody>
          <a:bodyPr wrap="square">
            <a:spAutoFit/>
          </a:bodyPr>
          <a:lstStyle/>
          <a:p>
            <a:pPr lvl="2" algn="ctr">
              <a:spcAft>
                <a:spcPts val="1200"/>
              </a:spcAft>
              <a:tabLst>
                <a:tab pos="1220470" algn="l"/>
              </a:tabLst>
            </a:pPr>
            <a:r>
              <a:rPr lang="en-GB" sz="1600" dirty="0" smtClean="0">
                <a:solidFill>
                  <a:srgbClr val="C00000"/>
                </a:solidFill>
                <a:latin typeface="+mn-lt"/>
                <a:ea typeface="Calibri" panose="020F0502020204030204" pitchFamily="34" charset="0"/>
              </a:rPr>
              <a:t>C</a:t>
            </a:r>
          </a:p>
          <a:p>
            <a:pPr lvl="2" algn="ctr">
              <a:spcAft>
                <a:spcPts val="1200"/>
              </a:spcAft>
              <a:tabLst>
                <a:tab pos="1220470" algn="l"/>
              </a:tabLst>
            </a:pPr>
            <a:r>
              <a:rPr lang="en-GB" sz="1600" dirty="0" smtClean="0">
                <a:solidFill>
                  <a:srgbClr val="C00000"/>
                </a:solidFill>
                <a:latin typeface="+mn-lt"/>
                <a:ea typeface="Calibri" panose="020F0502020204030204" pitchFamily="34" charset="0"/>
              </a:rPr>
              <a:t>Financing </a:t>
            </a:r>
            <a:r>
              <a:rPr lang="en-GB" sz="1600" dirty="0">
                <a:solidFill>
                  <a:srgbClr val="C00000"/>
                </a:solidFill>
                <a:latin typeface="+mn-lt"/>
                <a:ea typeface="Calibri" panose="020F0502020204030204" pitchFamily="34" charset="0"/>
              </a:rPr>
              <a:t>and effective implementation of urban investments</a:t>
            </a:r>
            <a:endParaRPr lang="fr-BE" sz="1600" dirty="0">
              <a:solidFill>
                <a:srgbClr val="C00000"/>
              </a:solidFill>
              <a:latin typeface="+mn-lt"/>
              <a:ea typeface="Calibri" panose="020F0502020204030204" pitchFamily="34" charset="0"/>
            </a:endParaRPr>
          </a:p>
          <a:p>
            <a:pPr marL="969645" indent="-285750" algn="just">
              <a:spcAft>
                <a:spcPts val="1200"/>
              </a:spcAft>
              <a:buFont typeface="Symbol" panose="05050102010706020507" pitchFamily="18" charset="2"/>
              <a:buChar char=""/>
            </a:pPr>
            <a:r>
              <a:rPr lang="en-US" sz="1600" b="0" dirty="0">
                <a:solidFill>
                  <a:srgbClr val="0F5494"/>
                </a:solidFill>
                <a:latin typeface="+mn-lt"/>
                <a:ea typeface="Calibri" panose="020F0502020204030204" pitchFamily="34" charset="0"/>
              </a:rPr>
              <a:t>A core element of and constraint for urban development is access to finance for urban infrastructure. </a:t>
            </a:r>
            <a:endParaRPr lang="en-US" sz="1600" b="0" dirty="0" smtClean="0">
              <a:solidFill>
                <a:srgbClr val="0F5494"/>
              </a:solidFill>
              <a:latin typeface="+mn-lt"/>
              <a:ea typeface="Calibri" panose="020F0502020204030204" pitchFamily="34" charset="0"/>
            </a:endParaRPr>
          </a:p>
          <a:p>
            <a:pPr marL="969645" indent="-285750" algn="just">
              <a:spcAft>
                <a:spcPts val="1200"/>
              </a:spcAft>
              <a:buFont typeface="Symbol" panose="05050102010706020507" pitchFamily="18" charset="2"/>
              <a:buChar char=""/>
            </a:pPr>
            <a:r>
              <a:rPr lang="en-US" sz="1600" b="0" dirty="0" smtClean="0">
                <a:solidFill>
                  <a:srgbClr val="0F5494"/>
                </a:solidFill>
                <a:latin typeface="+mn-lt"/>
                <a:ea typeface="Calibri" panose="020F0502020204030204" pitchFamily="34" charset="0"/>
              </a:rPr>
              <a:t>Elements </a:t>
            </a:r>
            <a:r>
              <a:rPr lang="en-US" sz="1600" b="0" dirty="0">
                <a:solidFill>
                  <a:srgbClr val="0F5494"/>
                </a:solidFill>
                <a:latin typeface="+mn-lt"/>
                <a:ea typeface="Calibri" panose="020F0502020204030204" pitchFamily="34" charset="0"/>
              </a:rPr>
              <a:t>include enhancing access to finance, specific arrangements for enhancing revenue generation and wider elements of credit enhancements. The importance of accessing private finance, both as means to alleviate financing gaps but also to harness private sector efficiencies, will be essential to consider.</a:t>
            </a:r>
            <a:endParaRPr lang="fr-BE" sz="1600" b="0" dirty="0">
              <a:solidFill>
                <a:srgbClr val="0F5494"/>
              </a:solidFill>
              <a:latin typeface="+mn-lt"/>
              <a:ea typeface="Calibri" panose="020F0502020204030204" pitchFamily="34" charset="0"/>
            </a:endParaRPr>
          </a:p>
        </p:txBody>
      </p:sp>
      <p:pic>
        <p:nvPicPr>
          <p:cNvPr id="2" name="Picture 1"/>
          <p:cNvPicPr>
            <a:picLocks noChangeAspect="1"/>
          </p:cNvPicPr>
          <p:nvPr/>
        </p:nvPicPr>
        <p:blipFill rotWithShape="1">
          <a:blip r:embed="rId2"/>
          <a:srcRect l="26739" t="23000" r="23831" b="36500"/>
          <a:stretch/>
        </p:blipFill>
        <p:spPr>
          <a:xfrm>
            <a:off x="179512" y="2924944"/>
            <a:ext cx="816091" cy="720080"/>
          </a:xfrm>
          <a:prstGeom prst="rect">
            <a:avLst/>
          </a:prstGeom>
        </p:spPr>
      </p:pic>
      <p:sp>
        <p:nvSpPr>
          <p:cNvPr id="5" name="Isosceles Triangle 4"/>
          <p:cNvSpPr/>
          <p:nvPr/>
        </p:nvSpPr>
        <p:spPr>
          <a:xfrm>
            <a:off x="63500" y="1093801"/>
            <a:ext cx="8568952" cy="1141165"/>
          </a:xfrm>
          <a:prstGeom prst="triangle">
            <a:avLst>
              <a:gd name="adj" fmla="val 49652"/>
            </a:avLst>
          </a:prstGeom>
          <a:solidFill>
            <a:srgbClr val="000000">
              <a:alpha val="3922"/>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Tree>
    <p:extLst>
      <p:ext uri="{BB962C8B-B14F-4D97-AF65-F5344CB8AC3E}">
        <p14:creationId xmlns:p14="http://schemas.microsoft.com/office/powerpoint/2010/main" val="3894933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8797"/>
          <a:stretch/>
        </p:blipFill>
        <p:spPr>
          <a:xfrm>
            <a:off x="2771800" y="1916832"/>
            <a:ext cx="3376389" cy="3519264"/>
          </a:xfrm>
          <a:prstGeom prst="rect">
            <a:avLst/>
          </a:prstGeom>
        </p:spPr>
      </p:pic>
    </p:spTree>
    <p:extLst>
      <p:ext uri="{BB962C8B-B14F-4D97-AF65-F5344CB8AC3E}">
        <p14:creationId xmlns:p14="http://schemas.microsoft.com/office/powerpoint/2010/main" val="13516978"/>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MobiliseYourCity-2015-1">
  <a:themeElements>
    <a:clrScheme name="MobiliseYourCity">
      <a:dk1>
        <a:sysClr val="windowText" lastClr="000000"/>
      </a:dk1>
      <a:lt1>
        <a:sysClr val="window" lastClr="FFFFFF"/>
      </a:lt1>
      <a:dk2>
        <a:srgbClr val="1F497D"/>
      </a:dk2>
      <a:lt2>
        <a:srgbClr val="EEECE1"/>
      </a:lt2>
      <a:accent1>
        <a:srgbClr val="9E2986"/>
      </a:accent1>
      <a:accent2>
        <a:srgbClr val="2AB0D4"/>
      </a:accent2>
      <a:accent3>
        <a:srgbClr val="9BBB59"/>
      </a:accent3>
      <a:accent4>
        <a:srgbClr val="F8AC06"/>
      </a:accent4>
      <a:accent5>
        <a:srgbClr val="E61B57"/>
      </a:accent5>
      <a:accent6>
        <a:srgbClr val="B4B4B4"/>
      </a:accent6>
      <a:hlink>
        <a:srgbClr val="2AB0D4"/>
      </a:hlink>
      <a:folHlink>
        <a:srgbClr val="2AB0D4"/>
      </a:folHlink>
    </a:clrScheme>
    <a:fontScheme name="Sillage">
      <a:majorFont>
        <a:latin typeface="Trebuchet MS"/>
        <a:ea typeface=""/>
        <a:cs typeface=""/>
        <a:font script="Jpan" typeface="ＭＳ ゴシック"/>
        <a:font script="Hang" typeface="HY그래픽B"/>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ＭＳ ゴシック"/>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4303</TotalTime>
  <Words>1131</Words>
  <Application>Microsoft Office PowerPoint</Application>
  <PresentationFormat>On-screen Show (4:3)</PresentationFormat>
  <Paragraphs>68</Paragraphs>
  <Slides>6</Slides>
  <Notes>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vt:i4>
      </vt:variant>
    </vt:vector>
  </HeadingPairs>
  <TitlesOfParts>
    <vt:vector size="15" baseType="lpstr">
      <vt:lpstr>Arial</vt:lpstr>
      <vt:lpstr>Calibri</vt:lpstr>
      <vt:lpstr>Symbol</vt:lpstr>
      <vt:lpstr>Times New Roman</vt:lpstr>
      <vt:lpstr>Trebuchet MS</vt:lpstr>
      <vt:lpstr>Verdana</vt:lpstr>
      <vt:lpstr>Wingdings</vt:lpstr>
      <vt:lpstr>Default Design</vt:lpstr>
      <vt:lpstr>Theme-MobiliseYourCity-2015-1</vt:lpstr>
      <vt:lpstr>The 3 Urban building blocks  </vt:lpstr>
      <vt:lpstr>PowerPoint Presentation</vt:lpstr>
      <vt:lpstr>PowerPoint Presentation</vt:lpstr>
      <vt:lpstr>PowerPoint Presentation</vt:lpstr>
      <vt:lpstr>PowerPoint Presentation</vt:lpstr>
      <vt:lpstr>PowerPoint Presentation</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SBITRI Zakaria (DEVCO)</cp:lastModifiedBy>
  <cp:revision>260</cp:revision>
  <cp:lastPrinted>2019-08-27T10:05:23Z</cp:lastPrinted>
  <dcterms:created xsi:type="dcterms:W3CDTF">2011-10-28T10:25:18Z</dcterms:created>
  <dcterms:modified xsi:type="dcterms:W3CDTF">2019-12-04T15:47:54Z</dcterms:modified>
</cp:coreProperties>
</file>