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1" r:id="rId2"/>
    <p:sldId id="265" r:id="rId3"/>
    <p:sldId id="273" r:id="rId4"/>
    <p:sldId id="270" r:id="rId5"/>
    <p:sldId id="271" r:id="rId6"/>
    <p:sldId id="274" r:id="rId7"/>
  </p:sldIdLst>
  <p:sldSz cx="9144000" cy="6858000" type="screen4x3"/>
  <p:notesSz cx="67246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8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494"/>
    <a:srgbClr val="9900CC"/>
    <a:srgbClr val="B3A1FD"/>
    <a:srgbClr val="BAB4EA"/>
    <a:srgbClr val="E1BDCD"/>
    <a:srgbClr val="AAB6F4"/>
    <a:srgbClr val="A50021"/>
    <a:srgbClr val="CC0066"/>
    <a:srgbClr val="009FBA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566" y="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078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D6CA80-216D-42EA-9CAB-6FED5B13B964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F72AF1F-700F-4475-9360-B984F5F5A5B3}">
      <dgm:prSet/>
      <dgm:spPr>
        <a:solidFill>
          <a:schemeClr val="accent6">
            <a:lumMod val="60000"/>
            <a:lumOff val="40000"/>
          </a:schemeClr>
        </a:solidFill>
      </dgm:spPr>
      <dgm:t>
        <a:bodyPr anchor="t" anchorCtr="0"/>
        <a:lstStyle/>
        <a:p>
          <a:pPr rtl="0"/>
          <a:r>
            <a:rPr lang="en-GB" b="1" dirty="0" smtClean="0"/>
            <a:t>Transport</a:t>
          </a:r>
          <a:r>
            <a:rPr lang="en-GB" dirty="0" smtClean="0"/>
            <a:t>: </a:t>
          </a:r>
        </a:p>
        <a:p>
          <a:pPr rtl="0"/>
          <a:r>
            <a:rPr lang="en-GB" dirty="0" smtClean="0"/>
            <a:t>Road and railway networks, Bus Rapid Transit (BRT) systems,…</a:t>
          </a:r>
        </a:p>
        <a:p>
          <a:pPr rtl="0"/>
          <a:r>
            <a:rPr lang="fr-BE" b="1" dirty="0" smtClean="0"/>
            <a:t>Ex</a:t>
          </a:r>
          <a:r>
            <a:rPr lang="fr-BE" dirty="0" smtClean="0"/>
            <a:t>: </a:t>
          </a:r>
          <a:r>
            <a:rPr lang="en-GB" dirty="0" smtClean="0"/>
            <a:t>Vientiane Sustainable Urban Transport Project </a:t>
          </a:r>
          <a:endParaRPr lang="en-GB" dirty="0"/>
        </a:p>
      </dgm:t>
    </dgm:pt>
    <dgm:pt modelId="{E7442FC0-7D3D-40F3-B1E9-A38E788387A6}" type="parTrans" cxnId="{9DCA1BE1-0A7A-4C5C-805F-8418C8188136}">
      <dgm:prSet/>
      <dgm:spPr/>
      <dgm:t>
        <a:bodyPr/>
        <a:lstStyle/>
        <a:p>
          <a:endParaRPr lang="en-GB"/>
        </a:p>
      </dgm:t>
    </dgm:pt>
    <dgm:pt modelId="{25138E88-E130-4CED-9D10-B73C58986E86}" type="sibTrans" cxnId="{9DCA1BE1-0A7A-4C5C-805F-8418C8188136}">
      <dgm:prSet/>
      <dgm:spPr/>
      <dgm:t>
        <a:bodyPr/>
        <a:lstStyle/>
        <a:p>
          <a:endParaRPr lang="en-GB"/>
        </a:p>
      </dgm:t>
    </dgm:pt>
    <dgm:pt modelId="{7DAFCD89-DE3C-4F77-ADFF-ED0418A0B73C}">
      <dgm:prSet/>
      <dgm:spPr>
        <a:solidFill>
          <a:schemeClr val="accent6">
            <a:lumMod val="60000"/>
            <a:lumOff val="40000"/>
          </a:schemeClr>
        </a:solidFill>
      </dgm:spPr>
      <dgm:t>
        <a:bodyPr anchor="t"/>
        <a:lstStyle/>
        <a:p>
          <a:pPr algn="ctr" rtl="0"/>
          <a:r>
            <a:rPr lang="en-GB" b="1" dirty="0" smtClean="0"/>
            <a:t>Water</a:t>
          </a:r>
          <a:r>
            <a:rPr lang="en-GB" dirty="0" smtClean="0"/>
            <a:t>: </a:t>
          </a:r>
        </a:p>
        <a:p>
          <a:pPr algn="ctr" rtl="0"/>
          <a:r>
            <a:rPr lang="en-GB" dirty="0" smtClean="0"/>
            <a:t>Water supply, treatment and sanitation plants</a:t>
          </a:r>
        </a:p>
        <a:p>
          <a:pPr algn="l" rtl="0"/>
          <a:r>
            <a:rPr lang="fr-BE" b="1" dirty="0" smtClean="0"/>
            <a:t>Ex</a:t>
          </a:r>
          <a:r>
            <a:rPr lang="fr-BE" dirty="0" smtClean="0"/>
            <a:t>: </a:t>
          </a:r>
          <a:r>
            <a:rPr lang="en-GB" dirty="0" smtClean="0"/>
            <a:t>Improved Water and Wastewater Services Programme Upper Egypt (IWSP) </a:t>
          </a:r>
          <a:endParaRPr lang="en-GB" dirty="0"/>
        </a:p>
      </dgm:t>
    </dgm:pt>
    <dgm:pt modelId="{9FCB5F32-8B90-44C4-A6BA-4C28E140699A}" type="parTrans" cxnId="{81619427-9E42-438C-94A1-0C564A4B4EAD}">
      <dgm:prSet/>
      <dgm:spPr/>
      <dgm:t>
        <a:bodyPr/>
        <a:lstStyle/>
        <a:p>
          <a:endParaRPr lang="en-GB"/>
        </a:p>
      </dgm:t>
    </dgm:pt>
    <dgm:pt modelId="{221B7114-6D5A-4C7B-B82E-85641C60FF7C}" type="sibTrans" cxnId="{81619427-9E42-438C-94A1-0C564A4B4EAD}">
      <dgm:prSet/>
      <dgm:spPr/>
      <dgm:t>
        <a:bodyPr/>
        <a:lstStyle/>
        <a:p>
          <a:endParaRPr lang="en-GB"/>
        </a:p>
      </dgm:t>
    </dgm:pt>
    <dgm:pt modelId="{F38A43B2-3CCB-4C97-989D-B5FA9AD0DD72}">
      <dgm:prSet/>
      <dgm:spPr>
        <a:solidFill>
          <a:schemeClr val="accent6">
            <a:lumMod val="60000"/>
            <a:lumOff val="40000"/>
          </a:schemeClr>
        </a:solidFill>
      </dgm:spPr>
      <dgm:t>
        <a:bodyPr anchor="t"/>
        <a:lstStyle/>
        <a:p>
          <a:pPr algn="ctr" rtl="0"/>
          <a:r>
            <a:rPr lang="fr-BE" b="1" dirty="0" err="1" smtClean="0"/>
            <a:t>Urban</a:t>
          </a:r>
          <a:r>
            <a:rPr lang="fr-BE" b="1" dirty="0" smtClean="0"/>
            <a:t> </a:t>
          </a:r>
          <a:r>
            <a:rPr lang="fr-BE" b="1" dirty="0" err="1" smtClean="0"/>
            <a:t>development</a:t>
          </a:r>
          <a:r>
            <a:rPr lang="fr-BE" dirty="0" smtClean="0"/>
            <a:t>:</a:t>
          </a:r>
        </a:p>
        <a:p>
          <a:pPr algn="ctr" rtl="0"/>
          <a:r>
            <a:rPr lang="fr-BE" dirty="0" err="1" smtClean="0"/>
            <a:t>Urban</a:t>
          </a:r>
          <a:r>
            <a:rPr lang="fr-BE" dirty="0" smtClean="0"/>
            <a:t> </a:t>
          </a:r>
          <a:r>
            <a:rPr lang="fr-BE" dirty="0" err="1" smtClean="0"/>
            <a:t>renewal</a:t>
          </a:r>
          <a:r>
            <a:rPr lang="fr-BE" dirty="0" smtClean="0"/>
            <a:t>, </a:t>
          </a:r>
          <a:r>
            <a:rPr lang="fr-BE" dirty="0" err="1" smtClean="0"/>
            <a:t>housing</a:t>
          </a:r>
          <a:r>
            <a:rPr lang="fr-BE" dirty="0" smtClean="0"/>
            <a:t>,…</a:t>
          </a:r>
        </a:p>
        <a:p>
          <a:pPr algn="l" rtl="0"/>
          <a:r>
            <a:rPr lang="fr-BE" dirty="0" smtClean="0"/>
            <a:t> </a:t>
          </a:r>
        </a:p>
        <a:p>
          <a:pPr algn="l" rtl="0"/>
          <a:r>
            <a:rPr lang="fr-BE" b="1" dirty="0" smtClean="0"/>
            <a:t>Ex</a:t>
          </a:r>
          <a:r>
            <a:rPr lang="fr-BE" dirty="0" smtClean="0"/>
            <a:t>: </a:t>
          </a:r>
          <a:r>
            <a:rPr lang="en-GB" dirty="0" smtClean="0"/>
            <a:t>Sustainable urban infrastructure development in </a:t>
          </a:r>
          <a:r>
            <a:rPr lang="en-GB" dirty="0" err="1" smtClean="0"/>
            <a:t>Ho</a:t>
          </a:r>
          <a:r>
            <a:rPr lang="en-GB" dirty="0" smtClean="0"/>
            <a:t> Chi Minh City area</a:t>
          </a:r>
          <a:endParaRPr lang="en-GB" dirty="0"/>
        </a:p>
      </dgm:t>
    </dgm:pt>
    <dgm:pt modelId="{A4A91BF6-FB9E-41F2-965E-DE93977A6141}" type="parTrans" cxnId="{6714DB0D-44D0-456C-9E60-E97C2D62C196}">
      <dgm:prSet/>
      <dgm:spPr/>
      <dgm:t>
        <a:bodyPr/>
        <a:lstStyle/>
        <a:p>
          <a:endParaRPr lang="en-GB"/>
        </a:p>
      </dgm:t>
    </dgm:pt>
    <dgm:pt modelId="{A7D0E91A-E499-4703-B773-6EA943007054}" type="sibTrans" cxnId="{6714DB0D-44D0-456C-9E60-E97C2D62C196}">
      <dgm:prSet/>
      <dgm:spPr/>
      <dgm:t>
        <a:bodyPr/>
        <a:lstStyle/>
        <a:p>
          <a:endParaRPr lang="en-GB"/>
        </a:p>
      </dgm:t>
    </dgm:pt>
    <dgm:pt modelId="{1A3C9D39-F569-4473-B302-0D6AB6B26C5A}">
      <dgm:prSet/>
      <dgm:spPr>
        <a:solidFill>
          <a:schemeClr val="accent6">
            <a:lumMod val="60000"/>
            <a:lumOff val="40000"/>
          </a:schemeClr>
        </a:solidFill>
      </dgm:spPr>
      <dgm:t>
        <a:bodyPr anchor="t"/>
        <a:lstStyle/>
        <a:p>
          <a:pPr rtl="0"/>
          <a:r>
            <a:rPr lang="fr-BE" b="1" dirty="0" smtClean="0"/>
            <a:t>Solid </a:t>
          </a:r>
          <a:r>
            <a:rPr lang="fr-BE" b="1" dirty="0" err="1" smtClean="0"/>
            <a:t>Waste</a:t>
          </a:r>
          <a:r>
            <a:rPr lang="fr-BE" b="1" dirty="0" smtClean="0"/>
            <a:t> Management:</a:t>
          </a:r>
        </a:p>
        <a:p>
          <a:pPr rtl="0"/>
          <a:r>
            <a:rPr lang="en-GB" b="0" dirty="0" smtClean="0"/>
            <a:t>Integrated Solid Waste Management </a:t>
          </a:r>
        </a:p>
        <a:p>
          <a:pPr rtl="0"/>
          <a:r>
            <a:rPr lang="fr-BE" b="1" dirty="0" smtClean="0"/>
            <a:t>Ex</a:t>
          </a:r>
          <a:r>
            <a:rPr lang="fr-BE" b="0" dirty="0" smtClean="0"/>
            <a:t>: </a:t>
          </a:r>
          <a:r>
            <a:rPr lang="en-GB" b="0" dirty="0" err="1" smtClean="0"/>
            <a:t>Kotayk</a:t>
          </a:r>
          <a:r>
            <a:rPr lang="en-GB" b="0" dirty="0" smtClean="0"/>
            <a:t> Solid Waste Project  in Armenia</a:t>
          </a:r>
        </a:p>
      </dgm:t>
    </dgm:pt>
    <dgm:pt modelId="{9183484B-918A-436A-951C-B57DBFB2D170}" type="parTrans" cxnId="{621291AA-4EA6-46E6-9238-75A3287B21ED}">
      <dgm:prSet/>
      <dgm:spPr/>
      <dgm:t>
        <a:bodyPr/>
        <a:lstStyle/>
        <a:p>
          <a:endParaRPr lang="en-GB"/>
        </a:p>
      </dgm:t>
    </dgm:pt>
    <dgm:pt modelId="{F69E1C76-A617-437A-98F4-B964853E0261}" type="sibTrans" cxnId="{621291AA-4EA6-46E6-9238-75A3287B21ED}">
      <dgm:prSet/>
      <dgm:spPr/>
      <dgm:t>
        <a:bodyPr/>
        <a:lstStyle/>
        <a:p>
          <a:endParaRPr lang="en-GB"/>
        </a:p>
      </dgm:t>
    </dgm:pt>
    <dgm:pt modelId="{3EC9AC7F-E6FB-4722-B828-89F3DA5CC7A5}" type="pres">
      <dgm:prSet presAssocID="{A4D6CA80-216D-42EA-9CAB-6FED5B13B96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6F3EFC3-8F91-4070-931C-B2FCBA9CC333}" type="pres">
      <dgm:prSet presAssocID="{A4D6CA80-216D-42EA-9CAB-6FED5B13B964}" presName="fgShape" presStyleLbl="fgShp" presStyleIdx="0" presStyleCnt="1" custFlipHor="1" custScaleX="7960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D16BAD83-A2FC-4B87-8259-8F76502BB01F}" type="pres">
      <dgm:prSet presAssocID="{A4D6CA80-216D-42EA-9CAB-6FED5B13B964}" presName="linComp" presStyleCnt="0"/>
      <dgm:spPr/>
    </dgm:pt>
    <dgm:pt modelId="{146201CE-DAC7-418A-9051-0CB5D3B143D3}" type="pres">
      <dgm:prSet presAssocID="{5F72AF1F-700F-4475-9360-B984F5F5A5B3}" presName="compNode" presStyleCnt="0"/>
      <dgm:spPr/>
    </dgm:pt>
    <dgm:pt modelId="{491C6DC9-DD40-4EB5-92D3-0784118F6B4D}" type="pres">
      <dgm:prSet presAssocID="{5F72AF1F-700F-4475-9360-B984F5F5A5B3}" presName="bkgdShape" presStyleLbl="node1" presStyleIdx="0" presStyleCnt="4"/>
      <dgm:spPr/>
      <dgm:t>
        <a:bodyPr/>
        <a:lstStyle/>
        <a:p>
          <a:endParaRPr lang="en-GB"/>
        </a:p>
      </dgm:t>
    </dgm:pt>
    <dgm:pt modelId="{66EEA6D9-8C79-4966-8457-7B7EE36596B2}" type="pres">
      <dgm:prSet presAssocID="{5F72AF1F-700F-4475-9360-B984F5F5A5B3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609511B-9397-4A6A-B61A-BE17D363FA07}" type="pres">
      <dgm:prSet presAssocID="{5F72AF1F-700F-4475-9360-B984F5F5A5B3}" presName="invisiNode" presStyleLbl="node1" presStyleIdx="0" presStyleCnt="4"/>
      <dgm:spPr/>
    </dgm:pt>
    <dgm:pt modelId="{0CF01AA3-B5FA-489D-897A-DFBED0FF174F}" type="pres">
      <dgm:prSet presAssocID="{5F72AF1F-700F-4475-9360-B984F5F5A5B3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51A219B7-E29C-40B5-BA73-1E7AC99180F2}" type="pres">
      <dgm:prSet presAssocID="{25138E88-E130-4CED-9D10-B73C58986E86}" presName="sibTrans" presStyleLbl="sibTrans2D1" presStyleIdx="0" presStyleCnt="0"/>
      <dgm:spPr/>
      <dgm:t>
        <a:bodyPr/>
        <a:lstStyle/>
        <a:p>
          <a:endParaRPr lang="en-GB"/>
        </a:p>
      </dgm:t>
    </dgm:pt>
    <dgm:pt modelId="{2211E4BE-89DA-4E1B-B3A4-F8775F5C9FD0}" type="pres">
      <dgm:prSet presAssocID="{7DAFCD89-DE3C-4F77-ADFF-ED0418A0B73C}" presName="compNode" presStyleCnt="0"/>
      <dgm:spPr/>
    </dgm:pt>
    <dgm:pt modelId="{98B090C9-7C7E-4A81-8282-0F8541D73BE3}" type="pres">
      <dgm:prSet presAssocID="{7DAFCD89-DE3C-4F77-ADFF-ED0418A0B73C}" presName="bkgdShape" presStyleLbl="node1" presStyleIdx="1" presStyleCnt="4"/>
      <dgm:spPr/>
      <dgm:t>
        <a:bodyPr/>
        <a:lstStyle/>
        <a:p>
          <a:endParaRPr lang="en-GB"/>
        </a:p>
      </dgm:t>
    </dgm:pt>
    <dgm:pt modelId="{32624EFA-754A-4498-9C13-D1109591AF6D}" type="pres">
      <dgm:prSet presAssocID="{7DAFCD89-DE3C-4F77-ADFF-ED0418A0B73C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4057C4-A867-4344-B48E-6085DEF939DA}" type="pres">
      <dgm:prSet presAssocID="{7DAFCD89-DE3C-4F77-ADFF-ED0418A0B73C}" presName="invisiNode" presStyleLbl="node1" presStyleIdx="1" presStyleCnt="4"/>
      <dgm:spPr/>
    </dgm:pt>
    <dgm:pt modelId="{B6A2A09E-D6CB-4B3C-A926-ED554A94A7D3}" type="pres">
      <dgm:prSet presAssocID="{7DAFCD89-DE3C-4F77-ADFF-ED0418A0B73C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092F2A28-7871-4694-81A2-724FC9C61871}" type="pres">
      <dgm:prSet presAssocID="{221B7114-6D5A-4C7B-B82E-85641C60FF7C}" presName="sibTrans" presStyleLbl="sibTrans2D1" presStyleIdx="0" presStyleCnt="0"/>
      <dgm:spPr/>
      <dgm:t>
        <a:bodyPr/>
        <a:lstStyle/>
        <a:p>
          <a:endParaRPr lang="en-GB"/>
        </a:p>
      </dgm:t>
    </dgm:pt>
    <dgm:pt modelId="{E95964E8-7FD0-4CE4-A78E-0E9F17F7F71D}" type="pres">
      <dgm:prSet presAssocID="{F38A43B2-3CCB-4C97-989D-B5FA9AD0DD72}" presName="compNode" presStyleCnt="0"/>
      <dgm:spPr/>
    </dgm:pt>
    <dgm:pt modelId="{62F192E7-88FD-40FC-A2DA-6ACE6B7C23A6}" type="pres">
      <dgm:prSet presAssocID="{F38A43B2-3CCB-4C97-989D-B5FA9AD0DD72}" presName="bkgdShape" presStyleLbl="node1" presStyleIdx="2" presStyleCnt="4" custLinFactNeighborX="-222" custLinFactNeighborY="-210"/>
      <dgm:spPr/>
      <dgm:t>
        <a:bodyPr/>
        <a:lstStyle/>
        <a:p>
          <a:endParaRPr lang="en-GB"/>
        </a:p>
      </dgm:t>
    </dgm:pt>
    <dgm:pt modelId="{D407443D-082D-4076-A0CD-41D2A86DD043}" type="pres">
      <dgm:prSet presAssocID="{F38A43B2-3CCB-4C97-989D-B5FA9AD0DD7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65C893-D40D-4002-88C5-1E98196B3580}" type="pres">
      <dgm:prSet presAssocID="{F38A43B2-3CCB-4C97-989D-B5FA9AD0DD72}" presName="invisiNode" presStyleLbl="node1" presStyleIdx="2" presStyleCnt="4"/>
      <dgm:spPr/>
    </dgm:pt>
    <dgm:pt modelId="{F4A78E00-95A7-4B8B-9E03-17ABBA6352DE}" type="pres">
      <dgm:prSet presAssocID="{F38A43B2-3CCB-4C97-989D-B5FA9AD0DD72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A5DFCA2B-43DE-4CFF-B014-494C866BF74C}" type="pres">
      <dgm:prSet presAssocID="{A7D0E91A-E499-4703-B773-6EA94300705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2DF691DD-2255-4F4B-B1C6-E2092285058C}" type="pres">
      <dgm:prSet presAssocID="{1A3C9D39-F569-4473-B302-0D6AB6B26C5A}" presName="compNode" presStyleCnt="0"/>
      <dgm:spPr/>
    </dgm:pt>
    <dgm:pt modelId="{60740F33-F826-4B29-8CC6-D746D46EF93C}" type="pres">
      <dgm:prSet presAssocID="{1A3C9D39-F569-4473-B302-0D6AB6B26C5A}" presName="bkgdShape" presStyleLbl="node1" presStyleIdx="3" presStyleCnt="4" custLinFactNeighborX="96"/>
      <dgm:spPr/>
      <dgm:t>
        <a:bodyPr/>
        <a:lstStyle/>
        <a:p>
          <a:endParaRPr lang="en-GB"/>
        </a:p>
      </dgm:t>
    </dgm:pt>
    <dgm:pt modelId="{2A582462-6BFB-47A9-8E5D-14D921336167}" type="pres">
      <dgm:prSet presAssocID="{1A3C9D39-F569-4473-B302-0D6AB6B26C5A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163E67-00F8-4B37-98D4-6C2F940A3226}" type="pres">
      <dgm:prSet presAssocID="{1A3C9D39-F569-4473-B302-0D6AB6B26C5A}" presName="invisiNode" presStyleLbl="node1" presStyleIdx="3" presStyleCnt="4"/>
      <dgm:spPr/>
    </dgm:pt>
    <dgm:pt modelId="{01DE2784-6BD2-4215-B558-02E6C5D2C23B}" type="pres">
      <dgm:prSet presAssocID="{1A3C9D39-F569-4473-B302-0D6AB6B26C5A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921E2789-8865-4052-946C-DA6909D9ADC8}" type="presOf" srcId="{A7D0E91A-E499-4703-B773-6EA943007054}" destId="{A5DFCA2B-43DE-4CFF-B014-494C866BF74C}" srcOrd="0" destOrd="0" presId="urn:microsoft.com/office/officeart/2005/8/layout/hList7"/>
    <dgm:cxn modelId="{A8C1C516-EC6D-4D47-9CC9-C8F1A42FBD37}" type="presOf" srcId="{F38A43B2-3CCB-4C97-989D-B5FA9AD0DD72}" destId="{62F192E7-88FD-40FC-A2DA-6ACE6B7C23A6}" srcOrd="0" destOrd="0" presId="urn:microsoft.com/office/officeart/2005/8/layout/hList7"/>
    <dgm:cxn modelId="{81619427-9E42-438C-94A1-0C564A4B4EAD}" srcId="{A4D6CA80-216D-42EA-9CAB-6FED5B13B964}" destId="{7DAFCD89-DE3C-4F77-ADFF-ED0418A0B73C}" srcOrd="1" destOrd="0" parTransId="{9FCB5F32-8B90-44C4-A6BA-4C28E140699A}" sibTransId="{221B7114-6D5A-4C7B-B82E-85641C60FF7C}"/>
    <dgm:cxn modelId="{F1F4DF46-358F-4EE3-884F-AB345D28A8B2}" type="presOf" srcId="{1A3C9D39-F569-4473-B302-0D6AB6B26C5A}" destId="{60740F33-F826-4B29-8CC6-D746D46EF93C}" srcOrd="0" destOrd="0" presId="urn:microsoft.com/office/officeart/2005/8/layout/hList7"/>
    <dgm:cxn modelId="{BD68F8DD-0ABC-47F4-BA90-DE3FDCE1B1D9}" type="presOf" srcId="{F38A43B2-3CCB-4C97-989D-B5FA9AD0DD72}" destId="{D407443D-082D-4076-A0CD-41D2A86DD043}" srcOrd="1" destOrd="0" presId="urn:microsoft.com/office/officeart/2005/8/layout/hList7"/>
    <dgm:cxn modelId="{CDC1F097-ADC3-494F-9CA6-B404C134EC80}" type="presOf" srcId="{7DAFCD89-DE3C-4F77-ADFF-ED0418A0B73C}" destId="{98B090C9-7C7E-4A81-8282-0F8541D73BE3}" srcOrd="0" destOrd="0" presId="urn:microsoft.com/office/officeart/2005/8/layout/hList7"/>
    <dgm:cxn modelId="{F364DFC4-6811-497A-A91B-D9306D692A10}" type="presOf" srcId="{5F72AF1F-700F-4475-9360-B984F5F5A5B3}" destId="{491C6DC9-DD40-4EB5-92D3-0784118F6B4D}" srcOrd="0" destOrd="0" presId="urn:microsoft.com/office/officeart/2005/8/layout/hList7"/>
    <dgm:cxn modelId="{255CCDB5-E49E-4045-BE6F-8AF74CB2DF45}" type="presOf" srcId="{5F72AF1F-700F-4475-9360-B984F5F5A5B3}" destId="{66EEA6D9-8C79-4966-8457-7B7EE36596B2}" srcOrd="1" destOrd="0" presId="urn:microsoft.com/office/officeart/2005/8/layout/hList7"/>
    <dgm:cxn modelId="{9DCA1BE1-0A7A-4C5C-805F-8418C8188136}" srcId="{A4D6CA80-216D-42EA-9CAB-6FED5B13B964}" destId="{5F72AF1F-700F-4475-9360-B984F5F5A5B3}" srcOrd="0" destOrd="0" parTransId="{E7442FC0-7D3D-40F3-B1E9-A38E788387A6}" sibTransId="{25138E88-E130-4CED-9D10-B73C58986E86}"/>
    <dgm:cxn modelId="{621291AA-4EA6-46E6-9238-75A3287B21ED}" srcId="{A4D6CA80-216D-42EA-9CAB-6FED5B13B964}" destId="{1A3C9D39-F569-4473-B302-0D6AB6B26C5A}" srcOrd="3" destOrd="0" parTransId="{9183484B-918A-436A-951C-B57DBFB2D170}" sibTransId="{F69E1C76-A617-437A-98F4-B964853E0261}"/>
    <dgm:cxn modelId="{E13F1115-9471-4B27-A601-CEC83847B96C}" type="presOf" srcId="{221B7114-6D5A-4C7B-B82E-85641C60FF7C}" destId="{092F2A28-7871-4694-81A2-724FC9C61871}" srcOrd="0" destOrd="0" presId="urn:microsoft.com/office/officeart/2005/8/layout/hList7"/>
    <dgm:cxn modelId="{978BD4F9-3111-48FB-949F-3B1F6AEA7998}" type="presOf" srcId="{A4D6CA80-216D-42EA-9CAB-6FED5B13B964}" destId="{3EC9AC7F-E6FB-4722-B828-89F3DA5CC7A5}" srcOrd="0" destOrd="0" presId="urn:microsoft.com/office/officeart/2005/8/layout/hList7"/>
    <dgm:cxn modelId="{99F636FE-6D6F-4B15-B268-B3D28DDB897D}" type="presOf" srcId="{7DAFCD89-DE3C-4F77-ADFF-ED0418A0B73C}" destId="{32624EFA-754A-4498-9C13-D1109591AF6D}" srcOrd="1" destOrd="0" presId="urn:microsoft.com/office/officeart/2005/8/layout/hList7"/>
    <dgm:cxn modelId="{6714DB0D-44D0-456C-9E60-E97C2D62C196}" srcId="{A4D6CA80-216D-42EA-9CAB-6FED5B13B964}" destId="{F38A43B2-3CCB-4C97-989D-B5FA9AD0DD72}" srcOrd="2" destOrd="0" parTransId="{A4A91BF6-FB9E-41F2-965E-DE93977A6141}" sibTransId="{A7D0E91A-E499-4703-B773-6EA943007054}"/>
    <dgm:cxn modelId="{7F57E251-3E4D-4F83-B98A-ED21CCAF11B9}" type="presOf" srcId="{25138E88-E130-4CED-9D10-B73C58986E86}" destId="{51A219B7-E29C-40B5-BA73-1E7AC99180F2}" srcOrd="0" destOrd="0" presId="urn:microsoft.com/office/officeart/2005/8/layout/hList7"/>
    <dgm:cxn modelId="{D9CD38A5-D4A1-4FE6-8A66-70A04D01070F}" type="presOf" srcId="{1A3C9D39-F569-4473-B302-0D6AB6B26C5A}" destId="{2A582462-6BFB-47A9-8E5D-14D921336167}" srcOrd="1" destOrd="0" presId="urn:microsoft.com/office/officeart/2005/8/layout/hList7"/>
    <dgm:cxn modelId="{7DCDD630-D78E-4071-951A-C119158248F2}" type="presParOf" srcId="{3EC9AC7F-E6FB-4722-B828-89F3DA5CC7A5}" destId="{C6F3EFC3-8F91-4070-931C-B2FCBA9CC333}" srcOrd="0" destOrd="0" presId="urn:microsoft.com/office/officeart/2005/8/layout/hList7"/>
    <dgm:cxn modelId="{F2379BC7-E586-47D3-A3D4-BEC1B5272C19}" type="presParOf" srcId="{3EC9AC7F-E6FB-4722-B828-89F3DA5CC7A5}" destId="{D16BAD83-A2FC-4B87-8259-8F76502BB01F}" srcOrd="1" destOrd="0" presId="urn:microsoft.com/office/officeart/2005/8/layout/hList7"/>
    <dgm:cxn modelId="{F24E1A88-6F79-41A3-883C-78EF3A630EDC}" type="presParOf" srcId="{D16BAD83-A2FC-4B87-8259-8F76502BB01F}" destId="{146201CE-DAC7-418A-9051-0CB5D3B143D3}" srcOrd="0" destOrd="0" presId="urn:microsoft.com/office/officeart/2005/8/layout/hList7"/>
    <dgm:cxn modelId="{329AAAA2-D6C4-4586-B1E1-0077EF01D59C}" type="presParOf" srcId="{146201CE-DAC7-418A-9051-0CB5D3B143D3}" destId="{491C6DC9-DD40-4EB5-92D3-0784118F6B4D}" srcOrd="0" destOrd="0" presId="urn:microsoft.com/office/officeart/2005/8/layout/hList7"/>
    <dgm:cxn modelId="{38F64192-B2E8-49DE-B9A0-38BB33127B36}" type="presParOf" srcId="{146201CE-DAC7-418A-9051-0CB5D3B143D3}" destId="{66EEA6D9-8C79-4966-8457-7B7EE36596B2}" srcOrd="1" destOrd="0" presId="urn:microsoft.com/office/officeart/2005/8/layout/hList7"/>
    <dgm:cxn modelId="{FB863484-74C4-4F2F-B993-C3E1BACFF033}" type="presParOf" srcId="{146201CE-DAC7-418A-9051-0CB5D3B143D3}" destId="{F609511B-9397-4A6A-B61A-BE17D363FA07}" srcOrd="2" destOrd="0" presId="urn:microsoft.com/office/officeart/2005/8/layout/hList7"/>
    <dgm:cxn modelId="{D18A93D3-D421-48A7-8C39-D4581644303D}" type="presParOf" srcId="{146201CE-DAC7-418A-9051-0CB5D3B143D3}" destId="{0CF01AA3-B5FA-489D-897A-DFBED0FF174F}" srcOrd="3" destOrd="0" presId="urn:microsoft.com/office/officeart/2005/8/layout/hList7"/>
    <dgm:cxn modelId="{74720B0D-D941-4F70-A21E-FB2BE80B43C6}" type="presParOf" srcId="{D16BAD83-A2FC-4B87-8259-8F76502BB01F}" destId="{51A219B7-E29C-40B5-BA73-1E7AC99180F2}" srcOrd="1" destOrd="0" presId="urn:microsoft.com/office/officeart/2005/8/layout/hList7"/>
    <dgm:cxn modelId="{44C88EF0-93AB-440D-A2EC-CA85490147B0}" type="presParOf" srcId="{D16BAD83-A2FC-4B87-8259-8F76502BB01F}" destId="{2211E4BE-89DA-4E1B-B3A4-F8775F5C9FD0}" srcOrd="2" destOrd="0" presId="urn:microsoft.com/office/officeart/2005/8/layout/hList7"/>
    <dgm:cxn modelId="{75664B9C-8405-4F0F-98D7-E8532312EAAB}" type="presParOf" srcId="{2211E4BE-89DA-4E1B-B3A4-F8775F5C9FD0}" destId="{98B090C9-7C7E-4A81-8282-0F8541D73BE3}" srcOrd="0" destOrd="0" presId="urn:microsoft.com/office/officeart/2005/8/layout/hList7"/>
    <dgm:cxn modelId="{64875BCE-5921-493C-A834-2A676A46A04B}" type="presParOf" srcId="{2211E4BE-89DA-4E1B-B3A4-F8775F5C9FD0}" destId="{32624EFA-754A-4498-9C13-D1109591AF6D}" srcOrd="1" destOrd="0" presId="urn:microsoft.com/office/officeart/2005/8/layout/hList7"/>
    <dgm:cxn modelId="{7800A18E-F98E-482B-A0C8-0608EF37B248}" type="presParOf" srcId="{2211E4BE-89DA-4E1B-B3A4-F8775F5C9FD0}" destId="{914057C4-A867-4344-B48E-6085DEF939DA}" srcOrd="2" destOrd="0" presId="urn:microsoft.com/office/officeart/2005/8/layout/hList7"/>
    <dgm:cxn modelId="{06AC63E7-1876-40CA-80BC-0CED9B703552}" type="presParOf" srcId="{2211E4BE-89DA-4E1B-B3A4-F8775F5C9FD0}" destId="{B6A2A09E-D6CB-4B3C-A926-ED554A94A7D3}" srcOrd="3" destOrd="0" presId="urn:microsoft.com/office/officeart/2005/8/layout/hList7"/>
    <dgm:cxn modelId="{7B7AAFCD-1095-4414-A52D-029AA4A719C6}" type="presParOf" srcId="{D16BAD83-A2FC-4B87-8259-8F76502BB01F}" destId="{092F2A28-7871-4694-81A2-724FC9C61871}" srcOrd="3" destOrd="0" presId="urn:microsoft.com/office/officeart/2005/8/layout/hList7"/>
    <dgm:cxn modelId="{EE2FF466-511F-4EAF-AA73-92D3DCDAE5A1}" type="presParOf" srcId="{D16BAD83-A2FC-4B87-8259-8F76502BB01F}" destId="{E95964E8-7FD0-4CE4-A78E-0E9F17F7F71D}" srcOrd="4" destOrd="0" presId="urn:microsoft.com/office/officeart/2005/8/layout/hList7"/>
    <dgm:cxn modelId="{9D82BB4D-BDEF-4A7C-8C5F-F61863C9AC8E}" type="presParOf" srcId="{E95964E8-7FD0-4CE4-A78E-0E9F17F7F71D}" destId="{62F192E7-88FD-40FC-A2DA-6ACE6B7C23A6}" srcOrd="0" destOrd="0" presId="urn:microsoft.com/office/officeart/2005/8/layout/hList7"/>
    <dgm:cxn modelId="{FDCB3897-3F55-44DF-87BC-A798119F51A5}" type="presParOf" srcId="{E95964E8-7FD0-4CE4-A78E-0E9F17F7F71D}" destId="{D407443D-082D-4076-A0CD-41D2A86DD043}" srcOrd="1" destOrd="0" presId="urn:microsoft.com/office/officeart/2005/8/layout/hList7"/>
    <dgm:cxn modelId="{DA908C79-C9CE-4A3A-BECA-A2D02DD59BCA}" type="presParOf" srcId="{E95964E8-7FD0-4CE4-A78E-0E9F17F7F71D}" destId="{AF65C893-D40D-4002-88C5-1E98196B3580}" srcOrd="2" destOrd="0" presId="urn:microsoft.com/office/officeart/2005/8/layout/hList7"/>
    <dgm:cxn modelId="{B5C96AAC-7328-4061-9A0F-90A752639084}" type="presParOf" srcId="{E95964E8-7FD0-4CE4-A78E-0E9F17F7F71D}" destId="{F4A78E00-95A7-4B8B-9E03-17ABBA6352DE}" srcOrd="3" destOrd="0" presId="urn:microsoft.com/office/officeart/2005/8/layout/hList7"/>
    <dgm:cxn modelId="{2A19C8D6-F42C-4568-9D39-206824751F73}" type="presParOf" srcId="{D16BAD83-A2FC-4B87-8259-8F76502BB01F}" destId="{A5DFCA2B-43DE-4CFF-B014-494C866BF74C}" srcOrd="5" destOrd="0" presId="urn:microsoft.com/office/officeart/2005/8/layout/hList7"/>
    <dgm:cxn modelId="{6859BDCA-58DB-446B-91B9-1B1DBD78124A}" type="presParOf" srcId="{D16BAD83-A2FC-4B87-8259-8F76502BB01F}" destId="{2DF691DD-2255-4F4B-B1C6-E2092285058C}" srcOrd="6" destOrd="0" presId="urn:microsoft.com/office/officeart/2005/8/layout/hList7"/>
    <dgm:cxn modelId="{333167C2-ADA4-4916-A40D-C5B43AFFDA6A}" type="presParOf" srcId="{2DF691DD-2255-4F4B-B1C6-E2092285058C}" destId="{60740F33-F826-4B29-8CC6-D746D46EF93C}" srcOrd="0" destOrd="0" presId="urn:microsoft.com/office/officeart/2005/8/layout/hList7"/>
    <dgm:cxn modelId="{8D03761C-71AD-456A-B441-079E239E11EB}" type="presParOf" srcId="{2DF691DD-2255-4F4B-B1C6-E2092285058C}" destId="{2A582462-6BFB-47A9-8E5D-14D921336167}" srcOrd="1" destOrd="0" presId="urn:microsoft.com/office/officeart/2005/8/layout/hList7"/>
    <dgm:cxn modelId="{6BE12C82-7E0B-4C5D-AB8C-B81F9EE93973}" type="presParOf" srcId="{2DF691DD-2255-4F4B-B1C6-E2092285058C}" destId="{86163E67-00F8-4B37-98D4-6C2F940A3226}" srcOrd="2" destOrd="0" presId="urn:microsoft.com/office/officeart/2005/8/layout/hList7"/>
    <dgm:cxn modelId="{75A68C14-3A50-40AD-9735-158600885793}" type="presParOf" srcId="{2DF691DD-2255-4F4B-B1C6-E2092285058C}" destId="{01DE2784-6BD2-4215-B558-02E6C5D2C23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C6DC9-DD40-4EB5-92D3-0784118F6B4D}">
      <dsp:nvSpPr>
        <dsp:cNvPr id="0" name=""/>
        <dsp:cNvSpPr/>
      </dsp:nvSpPr>
      <dsp:spPr>
        <a:xfrm>
          <a:off x="1941" y="0"/>
          <a:ext cx="2035460" cy="423440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Transport</a:t>
          </a:r>
          <a:r>
            <a:rPr lang="en-GB" sz="1100" kern="1200" dirty="0" smtClean="0"/>
            <a:t>: 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Road and railway networks, Bus Rapid Transit (BRT) systems,…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smtClean="0"/>
            <a:t>Ex</a:t>
          </a:r>
          <a:r>
            <a:rPr lang="fr-BE" sz="1100" kern="1200" dirty="0" smtClean="0"/>
            <a:t>: </a:t>
          </a:r>
          <a:r>
            <a:rPr lang="en-GB" sz="1100" kern="1200" dirty="0" smtClean="0"/>
            <a:t>Vientiane Sustainable Urban Transport Project </a:t>
          </a:r>
          <a:endParaRPr lang="en-GB" sz="1100" kern="1200" dirty="0"/>
        </a:p>
      </dsp:txBody>
      <dsp:txXfrm>
        <a:off x="1941" y="1693761"/>
        <a:ext cx="2035460" cy="1693761"/>
      </dsp:txXfrm>
    </dsp:sp>
    <dsp:sp modelId="{0CF01AA3-B5FA-489D-897A-DFBED0FF174F}">
      <dsp:nvSpPr>
        <dsp:cNvPr id="0" name=""/>
        <dsp:cNvSpPr/>
      </dsp:nvSpPr>
      <dsp:spPr>
        <a:xfrm>
          <a:off x="314643" y="254064"/>
          <a:ext cx="1410056" cy="141005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090C9-7C7E-4A81-8282-0F8541D73BE3}">
      <dsp:nvSpPr>
        <dsp:cNvPr id="0" name=""/>
        <dsp:cNvSpPr/>
      </dsp:nvSpPr>
      <dsp:spPr>
        <a:xfrm>
          <a:off x="2098466" y="0"/>
          <a:ext cx="2035460" cy="423440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Water</a:t>
          </a:r>
          <a:r>
            <a:rPr lang="en-GB" sz="1100" kern="1200" dirty="0" smtClean="0"/>
            <a:t>: 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Water supply, treatment and sanitation plants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smtClean="0"/>
            <a:t>Ex</a:t>
          </a:r>
          <a:r>
            <a:rPr lang="fr-BE" sz="1100" kern="1200" dirty="0" smtClean="0"/>
            <a:t>: </a:t>
          </a:r>
          <a:r>
            <a:rPr lang="en-GB" sz="1100" kern="1200" dirty="0" smtClean="0"/>
            <a:t>Improved Water and Wastewater Services Programme Upper Egypt (IWSP) </a:t>
          </a:r>
          <a:endParaRPr lang="en-GB" sz="1100" kern="1200" dirty="0"/>
        </a:p>
      </dsp:txBody>
      <dsp:txXfrm>
        <a:off x="2098466" y="1693761"/>
        <a:ext cx="2035460" cy="1693761"/>
      </dsp:txXfrm>
    </dsp:sp>
    <dsp:sp modelId="{B6A2A09E-D6CB-4B3C-A926-ED554A94A7D3}">
      <dsp:nvSpPr>
        <dsp:cNvPr id="0" name=""/>
        <dsp:cNvSpPr/>
      </dsp:nvSpPr>
      <dsp:spPr>
        <a:xfrm>
          <a:off x="2411168" y="254064"/>
          <a:ext cx="1410056" cy="141005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F192E7-88FD-40FC-A2DA-6ACE6B7C23A6}">
      <dsp:nvSpPr>
        <dsp:cNvPr id="0" name=""/>
        <dsp:cNvSpPr/>
      </dsp:nvSpPr>
      <dsp:spPr>
        <a:xfrm>
          <a:off x="4190471" y="0"/>
          <a:ext cx="2035460" cy="423440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err="1" smtClean="0"/>
            <a:t>Urban</a:t>
          </a:r>
          <a:r>
            <a:rPr lang="fr-BE" sz="1100" b="1" kern="1200" dirty="0" smtClean="0"/>
            <a:t> </a:t>
          </a:r>
          <a:r>
            <a:rPr lang="fr-BE" sz="1100" b="1" kern="1200" dirty="0" err="1" smtClean="0"/>
            <a:t>development</a:t>
          </a:r>
          <a:r>
            <a:rPr lang="fr-BE" sz="1100" kern="1200" dirty="0" smtClean="0"/>
            <a:t>: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kern="1200" dirty="0" err="1" smtClean="0"/>
            <a:t>Urban</a:t>
          </a:r>
          <a:r>
            <a:rPr lang="fr-BE" sz="1100" kern="1200" dirty="0" smtClean="0"/>
            <a:t> </a:t>
          </a:r>
          <a:r>
            <a:rPr lang="fr-BE" sz="1100" kern="1200" dirty="0" err="1" smtClean="0"/>
            <a:t>renewal</a:t>
          </a:r>
          <a:r>
            <a:rPr lang="fr-BE" sz="1100" kern="1200" dirty="0" smtClean="0"/>
            <a:t>, </a:t>
          </a:r>
          <a:r>
            <a:rPr lang="fr-BE" sz="1100" kern="1200" dirty="0" err="1" smtClean="0"/>
            <a:t>housing</a:t>
          </a:r>
          <a:r>
            <a:rPr lang="fr-BE" sz="1100" kern="1200" dirty="0" smtClean="0"/>
            <a:t>,…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kern="1200" dirty="0" smtClean="0"/>
            <a:t> 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smtClean="0"/>
            <a:t>Ex</a:t>
          </a:r>
          <a:r>
            <a:rPr lang="fr-BE" sz="1100" kern="1200" dirty="0" smtClean="0"/>
            <a:t>: </a:t>
          </a:r>
          <a:r>
            <a:rPr lang="en-GB" sz="1100" kern="1200" dirty="0" smtClean="0"/>
            <a:t>Sustainable urban infrastructure development in </a:t>
          </a:r>
          <a:r>
            <a:rPr lang="en-GB" sz="1100" kern="1200" dirty="0" err="1" smtClean="0"/>
            <a:t>Ho</a:t>
          </a:r>
          <a:r>
            <a:rPr lang="en-GB" sz="1100" kern="1200" dirty="0" smtClean="0"/>
            <a:t> Chi Minh City area</a:t>
          </a:r>
          <a:endParaRPr lang="en-GB" sz="1100" kern="1200" dirty="0"/>
        </a:p>
      </dsp:txBody>
      <dsp:txXfrm>
        <a:off x="4190471" y="1693761"/>
        <a:ext cx="2035460" cy="1693761"/>
      </dsp:txXfrm>
    </dsp:sp>
    <dsp:sp modelId="{F4A78E00-95A7-4B8B-9E03-17ABBA6352DE}">
      <dsp:nvSpPr>
        <dsp:cNvPr id="0" name=""/>
        <dsp:cNvSpPr/>
      </dsp:nvSpPr>
      <dsp:spPr>
        <a:xfrm>
          <a:off x="4507692" y="254064"/>
          <a:ext cx="1410056" cy="141005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740F33-F826-4B29-8CC6-D746D46EF93C}">
      <dsp:nvSpPr>
        <dsp:cNvPr id="0" name=""/>
        <dsp:cNvSpPr/>
      </dsp:nvSpPr>
      <dsp:spPr>
        <a:xfrm>
          <a:off x="6293456" y="0"/>
          <a:ext cx="2035460" cy="4234404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smtClean="0"/>
            <a:t>Solid </a:t>
          </a:r>
          <a:r>
            <a:rPr lang="fr-BE" sz="1100" b="1" kern="1200" dirty="0" err="1" smtClean="0"/>
            <a:t>Waste</a:t>
          </a:r>
          <a:r>
            <a:rPr lang="fr-BE" sz="1100" b="1" kern="1200" dirty="0" smtClean="0"/>
            <a:t> Management: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 smtClean="0"/>
            <a:t>Integrated Solid Waste Management 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100" b="1" kern="1200" dirty="0" smtClean="0"/>
            <a:t>Ex</a:t>
          </a:r>
          <a:r>
            <a:rPr lang="fr-BE" sz="1100" b="0" kern="1200" dirty="0" smtClean="0"/>
            <a:t>: </a:t>
          </a:r>
          <a:r>
            <a:rPr lang="en-GB" sz="1100" b="0" kern="1200" dirty="0" err="1" smtClean="0"/>
            <a:t>Kotayk</a:t>
          </a:r>
          <a:r>
            <a:rPr lang="en-GB" sz="1100" b="0" kern="1200" dirty="0" smtClean="0"/>
            <a:t> Solid Waste Project  in Armenia</a:t>
          </a:r>
        </a:p>
      </dsp:txBody>
      <dsp:txXfrm>
        <a:off x="6293456" y="1693761"/>
        <a:ext cx="2035460" cy="1693761"/>
      </dsp:txXfrm>
    </dsp:sp>
    <dsp:sp modelId="{01DE2784-6BD2-4215-B558-02E6C5D2C23B}">
      <dsp:nvSpPr>
        <dsp:cNvPr id="0" name=""/>
        <dsp:cNvSpPr/>
      </dsp:nvSpPr>
      <dsp:spPr>
        <a:xfrm>
          <a:off x="6604216" y="254064"/>
          <a:ext cx="1410056" cy="141005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3EFC3-8F91-4070-931C-B2FCBA9CC333}">
      <dsp:nvSpPr>
        <dsp:cNvPr id="0" name=""/>
        <dsp:cNvSpPr/>
      </dsp:nvSpPr>
      <dsp:spPr>
        <a:xfrm flipH="1">
          <a:off x="3859486" y="3387523"/>
          <a:ext cx="609943" cy="63516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33425"/>
            <a:ext cx="48879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151" y="4642490"/>
            <a:ext cx="5380348" cy="439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err="1" smtClean="0"/>
              <a:t>Mainly</a:t>
            </a:r>
            <a:r>
              <a:rPr lang="fr-BE" dirty="0" smtClean="0"/>
              <a:t> Asia/Latin </a:t>
            </a:r>
            <a:r>
              <a:rPr lang="fr-BE" dirty="0" err="1" smtClean="0"/>
              <a:t>America</a:t>
            </a:r>
            <a:r>
              <a:rPr lang="fr-BE" dirty="0" smtClean="0"/>
              <a:t>/</a:t>
            </a:r>
            <a:r>
              <a:rPr lang="fr-BE" dirty="0" err="1" smtClean="0"/>
              <a:t>Neighbourhood</a:t>
            </a:r>
            <a:r>
              <a:rPr lang="fr-BE" dirty="0" smtClean="0"/>
              <a:t> – Africa </a:t>
            </a:r>
            <a:r>
              <a:rPr lang="fr-BE" dirty="0" err="1" smtClean="0"/>
              <a:t>lagging</a:t>
            </a:r>
            <a:r>
              <a:rPr lang="fr-BE" dirty="0" smtClean="0"/>
              <a:t> </a:t>
            </a:r>
            <a:r>
              <a:rPr lang="fr-BE" dirty="0" err="1" smtClean="0"/>
              <a:t>behind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06D6C-012F-403B-8340-7C4B4BEEAB3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18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2438" y="6669360"/>
            <a:ext cx="5969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424936" cy="2088232"/>
          </a:xfrm>
        </p:spPr>
        <p:txBody>
          <a:bodyPr>
            <a:normAutofit/>
          </a:bodyPr>
          <a:lstStyle/>
          <a:p>
            <a:r>
              <a:rPr lang="en-US" dirty="0" smtClean="0"/>
              <a:t>Urban interventions and the EIP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/>
              <a:t>Cit</a:t>
            </a:r>
            <a:r>
              <a:rPr lang="fr-BE" dirty="0" err="1" smtClean="0"/>
              <a:t>ies</a:t>
            </a:r>
            <a:r>
              <a:rPr lang="fr-BE" dirty="0" smtClean="0"/>
              <a:t> and </a:t>
            </a:r>
            <a:r>
              <a:rPr lang="fr-BE" dirty="0" err="1" smtClean="0"/>
              <a:t>financial</a:t>
            </a:r>
            <a:r>
              <a:rPr lang="fr-BE" dirty="0" smtClean="0"/>
              <a:t> instruments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 wrap="square">
            <a:normAutofit/>
          </a:bodyPr>
          <a:lstStyle/>
          <a:p>
            <a:pPr marL="457200" lvl="1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b="0" dirty="0"/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Blending</a:t>
            </a:r>
            <a:r>
              <a:rPr lang="en-US" b="0" dirty="0" smtClean="0"/>
              <a:t>: modality used for several urban projects, in the form of technical assistance, investments grants</a:t>
            </a:r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571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Guarantees (EFSD+)</a:t>
            </a:r>
            <a:r>
              <a:rPr lang="en-US" dirty="0" smtClean="0"/>
              <a:t>: 3 “guarantee</a:t>
            </a:r>
            <a:r>
              <a:rPr lang="en-US" b="1" dirty="0" smtClean="0"/>
              <a:t> </a:t>
            </a:r>
            <a:r>
              <a:rPr lang="en-US" dirty="0" smtClean="0"/>
              <a:t>tools” approved so far, with different approaches</a:t>
            </a: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77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71325582"/>
              </p:ext>
            </p:extLst>
          </p:nvPr>
        </p:nvGraphicFramePr>
        <p:xfrm>
          <a:off x="419546" y="2086497"/>
          <a:ext cx="8328917" cy="423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0668"/>
            <a:ext cx="8229600" cy="936625"/>
          </a:xfrm>
        </p:spPr>
        <p:txBody>
          <a:bodyPr wrap="square">
            <a:normAutofit/>
          </a:bodyPr>
          <a:lstStyle/>
          <a:p>
            <a:r>
              <a:rPr lang="fr-BE" sz="2700" dirty="0" err="1"/>
              <a:t>Cities</a:t>
            </a:r>
            <a:r>
              <a:rPr lang="fr-BE" sz="2700" dirty="0"/>
              <a:t> and </a:t>
            </a:r>
            <a:r>
              <a:rPr lang="fr-BE" sz="2700" dirty="0" err="1" smtClean="0"/>
              <a:t>blending</a:t>
            </a: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124511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/>
              <a:t>Cities</a:t>
            </a:r>
            <a:r>
              <a:rPr lang="fr-BE" dirty="0"/>
              <a:t> and </a:t>
            </a:r>
            <a:r>
              <a:rPr lang="fr-BE" dirty="0" err="1" smtClean="0"/>
              <a:t>guarantees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3650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en-US" sz="1700" b="1" dirty="0">
                <a:latin typeface="+mj-lt"/>
                <a:ea typeface="Yu Gothic" panose="020B0400000000000000" pitchFamily="34" charset="-128"/>
              </a:rPr>
              <a:t>Resilient City Development: </a:t>
            </a:r>
            <a:r>
              <a:rPr lang="en-US" sz="1700" b="1" dirty="0" smtClean="0">
                <a:latin typeface="+mj-lt"/>
                <a:ea typeface="Yu Gothic" panose="020B0400000000000000" pitchFamily="34" charset="-128"/>
              </a:rPr>
              <a:t>RECIDE (AECID/WB)</a:t>
            </a:r>
            <a:endParaRPr lang="en-US" sz="1700" b="1" dirty="0">
              <a:latin typeface="+mj-lt"/>
              <a:ea typeface="Yu Gothic" panose="020B0400000000000000" pitchFamily="34" charset="-128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sz="1700" b="0" dirty="0">
                <a:solidFill>
                  <a:srgbClr val="92D050"/>
                </a:solidFill>
                <a:latin typeface="+mj-lt"/>
                <a:ea typeface="Yu Gothic" panose="020B0400000000000000" pitchFamily="34" charset="-128"/>
              </a:rPr>
              <a:t>What: </a:t>
            </a:r>
            <a:r>
              <a:rPr lang="en-US" sz="1700" b="0" dirty="0">
                <a:latin typeface="+mj-lt"/>
                <a:ea typeface="Yu Gothic" panose="020B0400000000000000" pitchFamily="34" charset="-128"/>
              </a:rPr>
              <a:t>help cities develop PPPs and lower risk for financing infrastructure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en-US" sz="1700" b="1" dirty="0" smtClean="0">
                <a:latin typeface="+mj-lt"/>
                <a:ea typeface="Yu Gothic" panose="020B0400000000000000" pitchFamily="34" charset="-128"/>
              </a:rPr>
              <a:t>Sustainable </a:t>
            </a:r>
            <a:r>
              <a:rPr lang="en-US" sz="1700" b="1" dirty="0">
                <a:latin typeface="+mj-lt"/>
                <a:ea typeface="Yu Gothic" panose="020B0400000000000000" pitchFamily="34" charset="-128"/>
              </a:rPr>
              <a:t>Cities Investment Fund </a:t>
            </a:r>
            <a:r>
              <a:rPr lang="en-US" sz="1700" b="1" dirty="0" smtClean="0">
                <a:latin typeface="+mj-lt"/>
                <a:ea typeface="Yu Gothic" panose="020B0400000000000000" pitchFamily="34" charset="-128"/>
              </a:rPr>
              <a:t>Platform (EIB)</a:t>
            </a:r>
            <a:endParaRPr lang="en-US" sz="1700" b="1" dirty="0">
              <a:latin typeface="+mj-lt"/>
              <a:ea typeface="Yu Gothic" panose="020B0400000000000000" pitchFamily="34" charset="-128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sz="1700" b="0" dirty="0">
                <a:solidFill>
                  <a:srgbClr val="92D050"/>
                </a:solidFill>
                <a:latin typeface="+mj-lt"/>
                <a:ea typeface="Yu Gothic" panose="020B0400000000000000" pitchFamily="34" charset="-128"/>
              </a:rPr>
              <a:t>What: </a:t>
            </a:r>
            <a:r>
              <a:rPr lang="en-US" sz="1700" b="0" dirty="0">
                <a:latin typeface="+mj-lt"/>
                <a:ea typeface="Yu Gothic" panose="020B0400000000000000" pitchFamily="34" charset="-128"/>
              </a:rPr>
              <a:t>address market failures hampering investments in urban infrastructure and </a:t>
            </a:r>
            <a:r>
              <a:rPr lang="en-US" sz="1700" b="0" dirty="0" err="1">
                <a:latin typeface="+mj-lt"/>
                <a:ea typeface="Yu Gothic" panose="020B0400000000000000" pitchFamily="34" charset="-128"/>
              </a:rPr>
              <a:t>mobilise</a:t>
            </a:r>
            <a:r>
              <a:rPr lang="en-US" sz="1700" b="0" dirty="0">
                <a:latin typeface="+mj-lt"/>
                <a:ea typeface="Yu Gothic" panose="020B0400000000000000" pitchFamily="34" charset="-128"/>
              </a:rPr>
              <a:t> public and private capital where resilient municipal infrastructure lacks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en-US" sz="1700" b="1" dirty="0" smtClean="0">
                <a:latin typeface="+mj-lt"/>
                <a:ea typeface="Yu Gothic" panose="020B0400000000000000" pitchFamily="34" charset="-128"/>
              </a:rPr>
              <a:t>European </a:t>
            </a:r>
            <a:r>
              <a:rPr lang="en-US" sz="1700" b="1" dirty="0">
                <a:latin typeface="+mj-lt"/>
                <a:ea typeface="Yu Gothic" panose="020B0400000000000000" pitchFamily="34" charset="-128"/>
              </a:rPr>
              <a:t>Guarantee to increase Local Governments’ access to </a:t>
            </a:r>
            <a:r>
              <a:rPr lang="en-US" sz="1700" b="1" dirty="0" smtClean="0">
                <a:latin typeface="+mj-lt"/>
                <a:ea typeface="Yu Gothic" panose="020B0400000000000000" pitchFamily="34" charset="-128"/>
              </a:rPr>
              <a:t>finance (AFD)</a:t>
            </a:r>
            <a:endParaRPr lang="en-US" sz="1700" b="1" dirty="0">
              <a:latin typeface="+mj-lt"/>
              <a:ea typeface="Yu Gothic" panose="020B0400000000000000" pitchFamily="34" charset="-128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ClrTx/>
            </a:pPr>
            <a:r>
              <a:rPr lang="en-US" sz="1700" b="0" dirty="0">
                <a:solidFill>
                  <a:srgbClr val="92D050"/>
                </a:solidFill>
                <a:latin typeface="+mj-lt"/>
                <a:ea typeface="Yu Gothic" panose="020B0400000000000000" pitchFamily="34" charset="-128"/>
              </a:rPr>
              <a:t>What: </a:t>
            </a:r>
            <a:r>
              <a:rPr lang="en-US" sz="1700" b="0" dirty="0">
                <a:latin typeface="+mj-lt"/>
                <a:ea typeface="Yu Gothic" panose="020B0400000000000000" pitchFamily="34" charset="-128"/>
              </a:rPr>
              <a:t> creating incentives for domestic commercial banks </a:t>
            </a:r>
            <a:r>
              <a:rPr lang="en-US" sz="1700" b="0" dirty="0" smtClean="0">
                <a:latin typeface="+mj-lt"/>
                <a:ea typeface="Yu Gothic" panose="020B0400000000000000" pitchFamily="34" charset="-128"/>
              </a:rPr>
              <a:t>in </a:t>
            </a:r>
            <a:r>
              <a:rPr lang="en-US" sz="1700" b="0" dirty="0">
                <a:latin typeface="+mj-lt"/>
                <a:ea typeface="Yu Gothic" panose="020B0400000000000000" pitchFamily="34" charset="-128"/>
              </a:rPr>
              <a:t>Africa to lend at affordable rates to local governments and public sector companies. Developing the local borrowing market.</a:t>
            </a:r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75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/>
              <a:t>Cities</a:t>
            </a:r>
            <a:r>
              <a:rPr lang="fr-BE" dirty="0"/>
              <a:t> </a:t>
            </a:r>
            <a:r>
              <a:rPr lang="fr-BE" dirty="0" smtClean="0"/>
              <a:t>in the EIP architecture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0372"/>
          </a:xfrm>
        </p:spPr>
        <p:txBody>
          <a:bodyPr>
            <a:normAutofit/>
          </a:bodyPr>
          <a:lstStyle/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48" y="2326580"/>
            <a:ext cx="893763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504825" y="3140968"/>
            <a:ext cx="233898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dirty="0" smtClean="0">
              <a:solidFill>
                <a:srgbClr val="0F5494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04825" y="3284984"/>
            <a:ext cx="226697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/>
            <a:endParaRPr lang="en-GB" dirty="0" smtClean="0">
              <a:solidFill>
                <a:srgbClr val="0F549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877" y="3300382"/>
            <a:ext cx="3080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F5494"/>
                </a:solidFill>
              </a:rPr>
              <a:t>The European Fund for Sustainable Development (EFSD)</a:t>
            </a:r>
          </a:p>
          <a:p>
            <a:pPr algn="ctr"/>
            <a:endParaRPr lang="en-GB" sz="1200" b="1" dirty="0">
              <a:solidFill>
                <a:srgbClr val="0F5494"/>
              </a:solidFill>
            </a:endParaRPr>
          </a:p>
          <a:p>
            <a:pPr algn="ctr"/>
            <a:r>
              <a:rPr lang="en-GB" sz="1200" b="1" dirty="0" smtClean="0">
                <a:solidFill>
                  <a:srgbClr val="0F5494"/>
                </a:solidFill>
              </a:rPr>
              <a:t>Development Finance</a:t>
            </a:r>
            <a:endParaRPr lang="en-GB" sz="1200" b="1" dirty="0">
              <a:solidFill>
                <a:srgbClr val="0F5494"/>
              </a:solidFill>
            </a:endParaRPr>
          </a:p>
          <a:p>
            <a:pPr algn="ctr"/>
            <a:endParaRPr lang="en-GB" sz="1200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F5494"/>
                </a:solidFill>
              </a:rPr>
              <a:t>Regional Investment Platforms </a:t>
            </a:r>
            <a:r>
              <a:rPr lang="en-GB" sz="1200" dirty="0" smtClean="0">
                <a:solidFill>
                  <a:srgbClr val="0F5494"/>
                </a:solidFill>
              </a:rPr>
              <a:t>(EU Neighbourhood and Africa): </a:t>
            </a:r>
            <a:r>
              <a:rPr lang="en-GB" sz="1200" b="1" dirty="0" smtClean="0">
                <a:solidFill>
                  <a:srgbClr val="0F5494"/>
                </a:solidFill>
              </a:rPr>
              <a:t>Blending operations</a:t>
            </a:r>
          </a:p>
          <a:p>
            <a:endParaRPr lang="en-GB" sz="1200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1" dirty="0" smtClean="0">
                <a:solidFill>
                  <a:srgbClr val="0F5494"/>
                </a:solidFill>
              </a:rPr>
              <a:t>EU </a:t>
            </a:r>
            <a:r>
              <a:rPr lang="en-GB" sz="1200" b="1" dirty="0" smtClean="0">
                <a:solidFill>
                  <a:srgbClr val="0F5494"/>
                </a:solidFill>
              </a:rPr>
              <a:t>guarantee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1880" y="3318291"/>
            <a:ext cx="2736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F5494"/>
                </a:solidFill>
              </a:rPr>
              <a:t>Enhanced technical </a:t>
            </a:r>
          </a:p>
          <a:p>
            <a:pPr algn="ctr"/>
            <a:r>
              <a:rPr lang="en-GB" sz="1200" b="1" dirty="0" smtClean="0">
                <a:solidFill>
                  <a:srgbClr val="0F5494"/>
                </a:solidFill>
              </a:rPr>
              <a:t>Assistance</a:t>
            </a:r>
          </a:p>
          <a:p>
            <a:pPr algn="ctr"/>
            <a:endParaRPr lang="en-GB" sz="1200" b="1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0F5494"/>
                </a:solidFill>
              </a:rPr>
              <a:t>(1) To help developing bankable projects which could be financed under pillar </a:t>
            </a:r>
            <a:r>
              <a:rPr lang="en-GB" sz="1200" dirty="0">
                <a:solidFill>
                  <a:srgbClr val="0F5494"/>
                </a:solidFill>
              </a:rPr>
              <a:t>1</a:t>
            </a:r>
            <a:endParaRPr lang="en-GB" sz="1200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0F5494"/>
                </a:solidFill>
              </a:rPr>
              <a:t>(2) To support activities aimed at enhancing business climate under pillar 3</a:t>
            </a:r>
          </a:p>
          <a:p>
            <a:endParaRPr lang="fr-BE" sz="1200" dirty="0" smtClean="0">
              <a:solidFill>
                <a:srgbClr val="C00000"/>
              </a:solidFill>
            </a:endParaRPr>
          </a:p>
          <a:p>
            <a:r>
              <a:rPr lang="fr-BE" sz="1200" dirty="0" err="1" smtClean="0">
                <a:solidFill>
                  <a:srgbClr val="C00000"/>
                </a:solidFill>
              </a:rPr>
              <a:t>Broader</a:t>
            </a:r>
            <a:r>
              <a:rPr lang="fr-BE" sz="1200" dirty="0" smtClean="0">
                <a:solidFill>
                  <a:srgbClr val="C00000"/>
                </a:solidFill>
              </a:rPr>
              <a:t> </a:t>
            </a:r>
            <a:r>
              <a:rPr lang="fr-BE" sz="1200" dirty="0" err="1" smtClean="0">
                <a:solidFill>
                  <a:srgbClr val="C00000"/>
                </a:solidFill>
              </a:rPr>
              <a:t>sense</a:t>
            </a:r>
            <a:r>
              <a:rPr lang="fr-BE" sz="1200" dirty="0" smtClean="0">
                <a:solidFill>
                  <a:srgbClr val="C00000"/>
                </a:solidFill>
              </a:rPr>
              <a:t> for </a:t>
            </a:r>
            <a:r>
              <a:rPr lang="fr-BE" sz="1200" dirty="0" err="1" smtClean="0">
                <a:solidFill>
                  <a:srgbClr val="C00000"/>
                </a:solidFill>
              </a:rPr>
              <a:t>cities</a:t>
            </a:r>
            <a:r>
              <a:rPr lang="fr-BE" sz="1200" dirty="0" smtClean="0">
                <a:solidFill>
                  <a:srgbClr val="C00000"/>
                </a:solidFill>
              </a:rPr>
              <a:t>: </a:t>
            </a:r>
            <a:r>
              <a:rPr lang="fr-BE" sz="1200" dirty="0" err="1" smtClean="0">
                <a:solidFill>
                  <a:srgbClr val="C00000"/>
                </a:solidFill>
              </a:rPr>
              <a:t>urban</a:t>
            </a:r>
            <a:r>
              <a:rPr lang="fr-BE" sz="1200" dirty="0" smtClean="0">
                <a:solidFill>
                  <a:srgbClr val="C00000"/>
                </a:solidFill>
              </a:rPr>
              <a:t> planning, capital </a:t>
            </a:r>
            <a:r>
              <a:rPr lang="fr-BE" sz="1200" dirty="0" err="1" smtClean="0">
                <a:solidFill>
                  <a:srgbClr val="C00000"/>
                </a:solidFill>
              </a:rPr>
              <a:t>investment</a:t>
            </a:r>
            <a:r>
              <a:rPr lang="fr-BE" sz="1200" dirty="0" smtClean="0">
                <a:solidFill>
                  <a:srgbClr val="C00000"/>
                </a:solidFill>
              </a:rPr>
              <a:t> plans, </a:t>
            </a:r>
            <a:r>
              <a:rPr lang="fr-BE" sz="1200" dirty="0" err="1" smtClean="0">
                <a:solidFill>
                  <a:srgbClr val="C00000"/>
                </a:solidFill>
              </a:rPr>
              <a:t>tariffs</a:t>
            </a:r>
            <a:endParaRPr lang="en-GB" sz="1200" dirty="0" smtClean="0">
              <a:solidFill>
                <a:srgbClr val="C00000"/>
              </a:solidFill>
            </a:endParaRPr>
          </a:p>
          <a:p>
            <a:pPr algn="ctr"/>
            <a:endParaRPr lang="en-GB" b="1" dirty="0">
              <a:solidFill>
                <a:srgbClr val="0F5494"/>
              </a:solidFill>
            </a:endParaRPr>
          </a:p>
          <a:p>
            <a:endParaRPr lang="en-GB" dirty="0" smtClean="0">
              <a:solidFill>
                <a:srgbClr val="0F5494"/>
              </a:solidFill>
            </a:endParaRPr>
          </a:p>
          <a:p>
            <a:endParaRPr lang="en-GB" dirty="0" smtClean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3263988"/>
            <a:ext cx="244827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F5494"/>
                </a:solidFill>
              </a:rPr>
              <a:t>More dynamic business environment</a:t>
            </a:r>
          </a:p>
          <a:p>
            <a:endParaRPr lang="en-GB" sz="1200" b="1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0F5494"/>
                </a:solidFill>
              </a:rPr>
              <a:t>Political and policy dialogue for economic reforms </a:t>
            </a:r>
            <a:r>
              <a:rPr lang="en-GB" sz="1200" dirty="0" smtClean="0">
                <a:solidFill>
                  <a:srgbClr val="C00000"/>
                </a:solidFill>
              </a:rPr>
              <a:t>but also fiscal decentralisation etc.</a:t>
            </a:r>
          </a:p>
          <a:p>
            <a:endParaRPr lang="en-GB" sz="1200" dirty="0" smtClean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F5494"/>
                </a:solidFill>
              </a:rPr>
              <a:t>Support legal, institutional and regulatory </a:t>
            </a:r>
            <a:r>
              <a:rPr lang="en-GB" sz="1200" dirty="0" smtClean="0">
                <a:solidFill>
                  <a:srgbClr val="0F5494"/>
                </a:solidFill>
              </a:rPr>
              <a:t>frameworks </a:t>
            </a:r>
            <a:r>
              <a:rPr lang="en-GB" sz="1200" dirty="0" smtClean="0">
                <a:solidFill>
                  <a:srgbClr val="C00000"/>
                </a:solidFill>
              </a:rPr>
              <a:t>and sectoral policies reforms</a:t>
            </a:r>
          </a:p>
          <a:p>
            <a:endParaRPr lang="en-GB" sz="1200" dirty="0">
              <a:solidFill>
                <a:srgbClr val="0F549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0F5494"/>
                </a:solidFill>
              </a:rPr>
              <a:t>Engaging with the private sector </a:t>
            </a:r>
            <a:r>
              <a:rPr lang="en-GB" sz="1200" dirty="0" smtClean="0">
                <a:solidFill>
                  <a:srgbClr val="C00000"/>
                </a:solidFill>
              </a:rPr>
              <a:t>and cities</a:t>
            </a:r>
          </a:p>
          <a:p>
            <a:endParaRPr lang="en-GB" dirty="0">
              <a:solidFill>
                <a:srgbClr val="0F5494"/>
              </a:solidFill>
            </a:endParaRPr>
          </a:p>
        </p:txBody>
      </p:sp>
      <p:sp>
        <p:nvSpPr>
          <p:cNvPr id="11" name="Slide Number Placeholder 1"/>
          <p:cNvSpPr txBox="1">
            <a:spLocks/>
          </p:cNvSpPr>
          <p:nvPr/>
        </p:nvSpPr>
        <p:spPr>
          <a:xfrm>
            <a:off x="8496300" y="6543675"/>
            <a:ext cx="647700" cy="198438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fld id="{0BDDCBAD-EA37-4519-849D-8A267C8172A5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868144" y="2613643"/>
            <a:ext cx="504056" cy="3545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F5494"/>
              </a:solidFill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3134111" y="2627582"/>
            <a:ext cx="502518" cy="3406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F5494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10" y="2331857"/>
            <a:ext cx="8937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856" y="2326580"/>
            <a:ext cx="893763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204075" y="1914793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err="1" smtClean="0">
                <a:solidFill>
                  <a:srgbClr val="0F5494"/>
                </a:solidFill>
              </a:rPr>
              <a:t>Pillar</a:t>
            </a:r>
            <a:r>
              <a:rPr lang="pt-PT" sz="1600" dirty="0" smtClean="0">
                <a:solidFill>
                  <a:srgbClr val="0F5494"/>
                </a:solidFill>
              </a:rPr>
              <a:t> 1</a:t>
            </a:r>
            <a:endParaRPr lang="en-GB" sz="1600" dirty="0">
              <a:solidFill>
                <a:srgbClr val="0F549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33408" y="1922011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err="1" smtClean="0">
                <a:solidFill>
                  <a:srgbClr val="0F5494"/>
                </a:solidFill>
              </a:rPr>
              <a:t>Pillar</a:t>
            </a:r>
            <a:r>
              <a:rPr lang="pt-PT" sz="1600" dirty="0" smtClean="0">
                <a:solidFill>
                  <a:srgbClr val="0F5494"/>
                </a:solidFill>
              </a:rPr>
              <a:t> 2</a:t>
            </a:r>
            <a:endParaRPr lang="en-GB" sz="1600" dirty="0">
              <a:solidFill>
                <a:srgbClr val="0F549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6296" y="1922279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err="1" smtClean="0">
                <a:solidFill>
                  <a:srgbClr val="0F5494"/>
                </a:solidFill>
              </a:rPr>
              <a:t>Pillar</a:t>
            </a:r>
            <a:r>
              <a:rPr lang="pt-PT" sz="1600" dirty="0" smtClean="0">
                <a:solidFill>
                  <a:srgbClr val="0F5494"/>
                </a:solidFill>
              </a:rPr>
              <a:t> 3</a:t>
            </a:r>
            <a:endParaRPr lang="en-GB" sz="1600" dirty="0">
              <a:solidFill>
                <a:srgbClr val="0F549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87824" y="2253347"/>
            <a:ext cx="986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err="1" smtClean="0">
                <a:solidFill>
                  <a:srgbClr val="0F5494"/>
                </a:solidFill>
              </a:rPr>
              <a:t>Support</a:t>
            </a:r>
            <a:endParaRPr lang="en-GB" sz="1400" dirty="0">
              <a:solidFill>
                <a:srgbClr val="0F5494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96818" y="2260833"/>
            <a:ext cx="986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err="1" smtClean="0">
                <a:solidFill>
                  <a:srgbClr val="0F5494"/>
                </a:solidFill>
              </a:rPr>
              <a:t>Support</a:t>
            </a:r>
            <a:endParaRPr lang="en-GB" sz="1400" dirty="0">
              <a:solidFill>
                <a:srgbClr val="0F5494"/>
              </a:solidFill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411760" y="5733256"/>
            <a:ext cx="432048" cy="36004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19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04577"/>
          </a:xfrm>
        </p:spPr>
        <p:txBody>
          <a:bodyPr>
            <a:normAutofit fontScale="90000"/>
          </a:bodyPr>
          <a:lstStyle/>
          <a:p>
            <a:pPr marL="0" indent="0"/>
            <a:r>
              <a:rPr lang="fr-BE" dirty="0" err="1" smtClean="0"/>
              <a:t>Sub</a:t>
            </a:r>
            <a:r>
              <a:rPr lang="fr-BE" dirty="0" smtClean="0"/>
              <a:t>-national </a:t>
            </a:r>
            <a:r>
              <a:rPr lang="fr-BE" dirty="0" err="1" smtClean="0"/>
              <a:t>financing</a:t>
            </a:r>
            <a:r>
              <a:rPr lang="fr-BE" dirty="0" smtClean="0"/>
              <a:t> </a:t>
            </a:r>
            <a:r>
              <a:rPr lang="fr-BE" dirty="0" err="1" smtClean="0"/>
              <a:t>specificities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 smtClean="0">
                <a:latin typeface="+mj-lt"/>
              </a:rPr>
              <a:t>In </a:t>
            </a:r>
            <a:r>
              <a:rPr lang="en-US" sz="2000" dirty="0">
                <a:latin typeface="+mj-lt"/>
              </a:rPr>
              <a:t>most countries, municipal </a:t>
            </a:r>
            <a:r>
              <a:rPr lang="en-US" sz="2000" dirty="0" smtClean="0">
                <a:latin typeface="+mj-lt"/>
              </a:rPr>
              <a:t>budgets are barely sufficient </a:t>
            </a:r>
            <a:r>
              <a:rPr lang="en-US" sz="2000" dirty="0">
                <a:latin typeface="+mj-lt"/>
              </a:rPr>
              <a:t>to cover cities’ operating costs </a:t>
            </a:r>
            <a:r>
              <a:rPr lang="en-US" sz="2000" dirty="0" smtClean="0">
                <a:latin typeface="+mj-lt"/>
              </a:rPr>
              <a:t>but not </a:t>
            </a:r>
            <a:r>
              <a:rPr lang="en-US" sz="2000" dirty="0">
                <a:latin typeface="+mj-lt"/>
              </a:rPr>
              <a:t>to </a:t>
            </a:r>
            <a:r>
              <a:rPr lang="en-US" sz="2000" dirty="0" smtClean="0">
                <a:latin typeface="+mj-lt"/>
              </a:rPr>
              <a:t>finance capital </a:t>
            </a:r>
            <a:r>
              <a:rPr lang="en-US" sz="2000" dirty="0">
                <a:latin typeface="+mj-lt"/>
              </a:rPr>
              <a:t>investments. </a:t>
            </a:r>
            <a:endParaRPr lang="fr-BE" sz="2000" dirty="0" smtClean="0">
              <a:latin typeface="+mj-lt"/>
            </a:endParaRPr>
          </a:p>
          <a:p>
            <a:pPr marL="0" indent="0">
              <a:buNone/>
            </a:pPr>
            <a:endParaRPr lang="en-US" sz="2000" b="1" dirty="0" smtClean="0">
              <a:latin typeface="+mj-lt"/>
            </a:endParaRPr>
          </a:p>
          <a:p>
            <a:pPr marL="0" indent="0">
              <a:buNone/>
            </a:pPr>
            <a:r>
              <a:rPr lang="en-US" sz="2000" b="1" dirty="0" smtClean="0">
                <a:latin typeface="+mj-lt"/>
              </a:rPr>
              <a:t>Intergovernmental transfers</a:t>
            </a:r>
            <a:r>
              <a:rPr lang="en-US" sz="2000" dirty="0" smtClean="0">
                <a:latin typeface="+mj-lt"/>
              </a:rPr>
              <a:t>: a </a:t>
            </a:r>
            <a:r>
              <a:rPr lang="en-US" sz="2000" dirty="0">
                <a:latin typeface="+mj-lt"/>
              </a:rPr>
              <a:t>structural necessity </a:t>
            </a:r>
            <a:r>
              <a:rPr lang="en-US" sz="2000" dirty="0" smtClean="0">
                <a:latin typeface="+mj-lt"/>
              </a:rPr>
              <a:t>-&gt; local </a:t>
            </a:r>
            <a:r>
              <a:rPr lang="en-US" sz="2000" dirty="0">
                <a:latin typeface="+mj-lt"/>
              </a:rPr>
              <a:t>taxes </a:t>
            </a:r>
            <a:r>
              <a:rPr lang="en-US" sz="2000" dirty="0" smtClean="0">
                <a:latin typeface="+mj-lt"/>
              </a:rPr>
              <a:t>are never sufficient </a:t>
            </a:r>
            <a:r>
              <a:rPr lang="en-US" sz="2000" dirty="0">
                <a:latin typeface="+mj-lt"/>
              </a:rPr>
              <a:t>to finance local public </a:t>
            </a:r>
            <a:r>
              <a:rPr lang="en-US" sz="2000" dirty="0" smtClean="0">
                <a:latin typeface="+mj-lt"/>
              </a:rPr>
              <a:t>policies, fiscal </a:t>
            </a:r>
            <a:r>
              <a:rPr lang="en-US" sz="2000" dirty="0" err="1" smtClean="0">
                <a:latin typeface="+mj-lt"/>
              </a:rPr>
              <a:t>decentralisation</a:t>
            </a:r>
            <a:r>
              <a:rPr lang="en-US" sz="2000" dirty="0" smtClean="0">
                <a:latin typeface="+mj-lt"/>
              </a:rPr>
              <a:t> suboptimal and skewed towards major cities</a:t>
            </a:r>
          </a:p>
          <a:p>
            <a:pPr marL="0" indent="0">
              <a:buNone/>
            </a:pPr>
            <a:endParaRPr lang="en-US" sz="2000" dirty="0" smtClean="0">
              <a:latin typeface="+mj-lt"/>
            </a:endParaRPr>
          </a:p>
          <a:p>
            <a:pPr marL="0" indent="0">
              <a:buNone/>
            </a:pPr>
            <a:r>
              <a:rPr lang="en-US" sz="2000" b="1" dirty="0">
                <a:latin typeface="+mj-lt"/>
              </a:rPr>
              <a:t>Own resources</a:t>
            </a:r>
            <a:r>
              <a:rPr lang="en-US" sz="2000" dirty="0">
                <a:latin typeface="+mj-lt"/>
              </a:rPr>
              <a:t>: </a:t>
            </a:r>
            <a:r>
              <a:rPr lang="en-US" sz="2000" dirty="0" smtClean="0">
                <a:latin typeface="+mj-lt"/>
              </a:rPr>
              <a:t>weak resource base of </a:t>
            </a:r>
            <a:r>
              <a:rPr lang="en-US" sz="2000" dirty="0">
                <a:latin typeface="+mj-lt"/>
              </a:rPr>
              <a:t>local </a:t>
            </a:r>
            <a:r>
              <a:rPr lang="en-US" sz="2000" dirty="0" smtClean="0">
                <a:latin typeface="+mj-lt"/>
              </a:rPr>
              <a:t>governments and suboptimal knowledge of tax base/tax collection</a:t>
            </a:r>
          </a:p>
          <a:p>
            <a:pPr marL="0" indent="0">
              <a:buNone/>
            </a:pPr>
            <a:endParaRPr lang="en-US" sz="2000" dirty="0" smtClean="0">
              <a:latin typeface="+mj-lt"/>
            </a:endParaRPr>
          </a:p>
          <a:p>
            <a:pPr marL="0" indent="0">
              <a:buNone/>
            </a:pPr>
            <a:r>
              <a:rPr lang="en-US" sz="2000" b="1" dirty="0" smtClean="0">
                <a:latin typeface="+mj-lt"/>
              </a:rPr>
              <a:t>Access to external sources of financing</a:t>
            </a:r>
            <a:r>
              <a:rPr lang="en-US" sz="2000" b="0" dirty="0" smtClean="0">
                <a:latin typeface="+mj-lt"/>
              </a:rPr>
              <a:t>: prohibited by law in </a:t>
            </a:r>
            <a:r>
              <a:rPr lang="en-US" sz="2000" dirty="0">
                <a:latin typeface="+mj-lt"/>
              </a:rPr>
              <a:t>many </a:t>
            </a:r>
            <a:r>
              <a:rPr lang="en-US" sz="2000" dirty="0" smtClean="0">
                <a:latin typeface="+mj-lt"/>
              </a:rPr>
              <a:t>countries or under heavy scrutiny by central government</a:t>
            </a:r>
          </a:p>
          <a:p>
            <a:pPr marL="0" indent="0">
              <a:buNone/>
            </a:pPr>
            <a:endParaRPr lang="en-US" sz="2000" dirty="0" smtClean="0">
              <a:latin typeface="+mj-lt"/>
            </a:endParaRPr>
          </a:p>
          <a:p>
            <a:pPr marL="0" indent="0">
              <a:buNone/>
            </a:pPr>
            <a:r>
              <a:rPr lang="en-US" sz="2000" b="0" dirty="0" smtClean="0">
                <a:solidFill>
                  <a:srgbClr val="00B050"/>
                </a:solidFill>
                <a:latin typeface="+mj-lt"/>
              </a:rPr>
              <a:t>-&gt; Emphasizes the importance of action around all pillars/the need to work with other actors (but key role of LA in needs assessment in any case)</a:t>
            </a:r>
            <a:endParaRPr lang="en-US" sz="2000" b="0" dirty="0">
              <a:solidFill>
                <a:srgbClr val="00B050"/>
              </a:solidFill>
              <a:latin typeface="+mj-lt"/>
            </a:endParaRPr>
          </a:p>
          <a:p>
            <a:pPr marL="0" indent="0">
              <a:buNone/>
            </a:pPr>
            <a:endParaRPr lang="en-US" b="0" dirty="0" smtClean="0"/>
          </a:p>
          <a:p>
            <a:pPr marL="914400" lvl="1" indent="-45720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602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</TotalTime>
  <Words>467</Words>
  <Application>Microsoft Office PowerPoint</Application>
  <PresentationFormat>On-screen Show (4:3)</PresentationFormat>
  <Paragraphs>79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Yu Gothic</vt:lpstr>
      <vt:lpstr>Arial</vt:lpstr>
      <vt:lpstr>Verdana</vt:lpstr>
      <vt:lpstr>Default Design</vt:lpstr>
      <vt:lpstr>Urban interventions and the EIP</vt:lpstr>
      <vt:lpstr>Cities and financial instruments</vt:lpstr>
      <vt:lpstr>Cities and blending</vt:lpstr>
      <vt:lpstr>Cities and guarantees</vt:lpstr>
      <vt:lpstr>Cities in the EIP architecture</vt:lpstr>
      <vt:lpstr>Sub-national financing specificities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SBITRI Zakaria (DEVCO)</cp:lastModifiedBy>
  <cp:revision>160</cp:revision>
  <cp:lastPrinted>2019-10-09T08:41:37Z</cp:lastPrinted>
  <dcterms:created xsi:type="dcterms:W3CDTF">2011-10-28T10:25:18Z</dcterms:created>
  <dcterms:modified xsi:type="dcterms:W3CDTF">2019-12-04T15:35:53Z</dcterms:modified>
</cp:coreProperties>
</file>