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91" r:id="rId3"/>
    <p:sldId id="299" r:id="rId4"/>
    <p:sldId id="273" r:id="rId5"/>
    <p:sldId id="302" r:id="rId6"/>
    <p:sldId id="303" r:id="rId7"/>
    <p:sldId id="304" r:id="rId8"/>
    <p:sldId id="305" r:id="rId9"/>
    <p:sldId id="306" r:id="rId10"/>
    <p:sldId id="290" r:id="rId11"/>
  </p:sldIdLst>
  <p:sldSz cx="9144000" cy="6858000" type="screen4x3"/>
  <p:notesSz cx="6799263" cy="99853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ep, Bao Tim" initials="DBT" lastIdx="2" clrIdx="0"/>
  <p:cmAuthor id="2" name="SBITRI Zakaria (DEVCO)" initials="ZS" lastIdx="2" clrIdx="1">
    <p:extLst>
      <p:ext uri="{19B8F6BF-5375-455C-9EA6-DF929625EA0E}">
        <p15:presenceInfo xmlns:p15="http://schemas.microsoft.com/office/powerpoint/2012/main" userId="SBITRI Zakaria (DEVCO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66"/>
    <a:srgbClr val="FFFFCC"/>
    <a:srgbClr val="99FF33"/>
    <a:srgbClr val="D4E24E"/>
    <a:srgbClr val="FF5050"/>
    <a:srgbClr val="CD3005"/>
    <a:srgbClr val="2E13F9"/>
    <a:srgbClr val="D7D0FE"/>
    <a:srgbClr val="FFFFFF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Style moyen 4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Style moyen 3 - 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7292A2E-F333-43FB-9621-5CBBE7FDCDCB}" styleName="Style léger 2 - Accentuation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Style léger 3 - Accentuation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987" autoAdjust="0"/>
    <p:restoredTop sz="95064" autoAdjust="0"/>
  </p:normalViewPr>
  <p:slideViewPr>
    <p:cSldViewPr snapToGrid="0">
      <p:cViewPr varScale="1">
        <p:scale>
          <a:sx n="72" d="100"/>
          <a:sy n="72" d="100"/>
        </p:scale>
        <p:origin x="93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5010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5010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44CC75-B434-4371-8F0D-765A2964D316}" type="datetimeFigureOut">
              <a:rPr lang="fr-FR" smtClean="0"/>
              <a:t>05/12/2019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54113" y="1247775"/>
            <a:ext cx="4491037" cy="33702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927" y="4805462"/>
            <a:ext cx="5439410" cy="39317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84374"/>
            <a:ext cx="2946347" cy="50100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2" y="9484374"/>
            <a:ext cx="2946347" cy="50100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6EA2DA-DC17-4AD3-93F8-437B8E7678FF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9873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54113" y="1247775"/>
            <a:ext cx="4491037" cy="33702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EA2DA-DC17-4AD3-93F8-437B8E7678FF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8799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22E0-26DC-4CC5-8008-07C14FB56895}" type="datetime1">
              <a:rPr lang="fr-FR" smtClean="0"/>
              <a:t>05/12/2019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9B16-5A9A-4325-AD89-2879A9939FC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589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99BF8-580A-4650-8DFE-CE25C72E7A01}" type="datetime1">
              <a:rPr lang="fr-FR" smtClean="0"/>
              <a:t>05/12/2019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9B16-5A9A-4325-AD89-2879A9939FC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2439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9BF8-2766-4652-BEA2-8E941A0F48F6}" type="datetime1">
              <a:rPr lang="fr-FR" smtClean="0"/>
              <a:t>05/12/2019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9B16-5A9A-4325-AD89-2879A9939FC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8514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6B348-19DB-4C9F-A3AF-D4979AF91C7A}" type="datetime1">
              <a:rPr lang="fr-FR" smtClean="0"/>
              <a:t>05/12/2019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9B16-5A9A-4325-AD89-2879A9939FC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6383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C38B-1E9E-47EB-853A-E62528D6D7AE}" type="datetime1">
              <a:rPr lang="fr-FR" smtClean="0"/>
              <a:t>05/12/2019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9B16-5A9A-4325-AD89-2879A9939FC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7955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6E66F-8EA3-4143-B316-1CCFD9D1E313}" type="datetime1">
              <a:rPr lang="fr-FR" smtClean="0"/>
              <a:t>05/12/2019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9B16-5A9A-4325-AD89-2879A9939FC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2453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A9218-6B23-4082-9BC6-3F859252BFEB}" type="datetime1">
              <a:rPr lang="fr-FR" smtClean="0"/>
              <a:t>05/12/2019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9B16-5A9A-4325-AD89-2879A9939FC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453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0BE47-BA0C-4208-85EA-AD4C8B580F11}" type="datetime1">
              <a:rPr lang="fr-FR" smtClean="0"/>
              <a:t>05/12/2019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9B16-5A9A-4325-AD89-2879A9939FC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2145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7B2E0-6323-4AE8-8038-3720F1E5AE65}" type="datetime1">
              <a:rPr lang="fr-FR" smtClean="0"/>
              <a:t>05/12/2019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9B16-5A9A-4325-AD89-2879A9939FC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3451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0A42A-4C24-4C0E-A2A7-D500BC0F994F}" type="datetime1">
              <a:rPr lang="fr-FR" smtClean="0"/>
              <a:t>05/12/2019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9B16-5A9A-4325-AD89-2879A9939FC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6347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E3C-4B28-4BEC-B08B-AC94B8A781E2}" type="datetime1">
              <a:rPr lang="fr-FR" smtClean="0"/>
              <a:t>05/12/2019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9B16-5A9A-4325-AD89-2879A9939FC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947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93196-2A63-49C3-BE32-29AC1DCC1060}" type="datetime1">
              <a:rPr lang="fr-FR" smtClean="0"/>
              <a:t>05/12/2019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89B16-5A9A-4325-AD89-2879A9939FCB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6998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082578"/>
            <a:ext cx="9144001" cy="3472493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2564" y="2202445"/>
            <a:ext cx="8234134" cy="33265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78154" y="482954"/>
            <a:ext cx="65554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40" algn="ctr"/>
            <a:r>
              <a:rPr lang="fr-FR" sz="2400" b="1" cap="small" spc="-40" dirty="0">
                <a:solidFill>
                  <a:srgbClr val="0044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Cooperation between the European Union and Guinea</a:t>
            </a:r>
            <a:endParaRPr lang="fr-FR" sz="2400" b="1" cap="small" spc="-11" dirty="0">
              <a:solidFill>
                <a:srgbClr val="00449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pPr marL="2540" algn="ctr"/>
            <a:r>
              <a:rPr lang="fr-FR" sz="2400" b="1" cap="small" spc="-11" dirty="0">
                <a:solidFill>
                  <a:srgbClr val="0044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in the field of sustainable Urban Development</a:t>
            </a:r>
          </a:p>
          <a:p>
            <a:pPr marL="2540" algn="ctr"/>
            <a:r>
              <a:rPr lang="fr-FR" sz="2400" b="1" cap="small" spc="-11" dirty="0">
                <a:solidFill>
                  <a:srgbClr val="0044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- Sanitation – Solid Waste Management -</a:t>
            </a:r>
          </a:p>
        </p:txBody>
      </p:sp>
      <p:sp>
        <p:nvSpPr>
          <p:cNvPr id="4" name="Forme libre : forme 3"/>
          <p:cNvSpPr/>
          <p:nvPr/>
        </p:nvSpPr>
        <p:spPr>
          <a:xfrm>
            <a:off x="-12701" y="3269967"/>
            <a:ext cx="4372665" cy="3340100"/>
          </a:xfrm>
          <a:custGeom>
            <a:avLst/>
            <a:gdLst>
              <a:gd name="connsiteX0" fmla="*/ 0 w 2908300"/>
              <a:gd name="connsiteY0" fmla="*/ 3340100 h 3340100"/>
              <a:gd name="connsiteX1" fmla="*/ 1841500 w 2908300"/>
              <a:gd name="connsiteY1" fmla="*/ 3340100 h 3340100"/>
              <a:gd name="connsiteX2" fmla="*/ 2908300 w 2908300"/>
              <a:gd name="connsiteY2" fmla="*/ 0 h 3340100"/>
              <a:gd name="connsiteX3" fmla="*/ 0 w 2908300"/>
              <a:gd name="connsiteY3" fmla="*/ 0 h 3340100"/>
              <a:gd name="connsiteX4" fmla="*/ 0 w 2908300"/>
              <a:gd name="connsiteY4" fmla="*/ 3340100 h 33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8300" h="3340100">
                <a:moveTo>
                  <a:pt x="0" y="3340100"/>
                </a:moveTo>
                <a:lnTo>
                  <a:pt x="1841500" y="3340100"/>
                </a:lnTo>
                <a:lnTo>
                  <a:pt x="2908300" y="0"/>
                </a:lnTo>
                <a:lnTo>
                  <a:pt x="0" y="0"/>
                </a:lnTo>
                <a:lnTo>
                  <a:pt x="0" y="3340100"/>
                </a:lnTo>
                <a:close/>
              </a:path>
            </a:pathLst>
          </a:custGeom>
          <a:solidFill>
            <a:srgbClr val="FFFF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540"/>
            <a:endParaRPr lang="fr-FR" b="1" cap="small" dirty="0">
              <a:solidFill>
                <a:srgbClr val="00449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pPr marL="2540"/>
            <a:endParaRPr lang="fr-FR" b="1" cap="small" dirty="0">
              <a:solidFill>
                <a:srgbClr val="00449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pPr marL="2540"/>
            <a:endParaRPr lang="fr-FR" b="1" cap="small" dirty="0">
              <a:solidFill>
                <a:srgbClr val="00449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pPr marL="2540"/>
            <a:endParaRPr lang="fr-FR" b="1" cap="small" dirty="0">
              <a:solidFill>
                <a:srgbClr val="00449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pPr marL="2540"/>
            <a:endParaRPr lang="fr-FR" b="1" cap="small" dirty="0">
              <a:solidFill>
                <a:srgbClr val="00449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pPr marL="2540"/>
            <a:endParaRPr lang="fr-FR" b="1" cap="small" dirty="0">
              <a:solidFill>
                <a:srgbClr val="00449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pPr marL="2540"/>
            <a:endParaRPr lang="fr-FR" b="1" cap="small" dirty="0">
              <a:solidFill>
                <a:srgbClr val="00449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pPr marL="2540"/>
            <a:endParaRPr lang="fr-FR" b="1" cap="small" dirty="0">
              <a:solidFill>
                <a:srgbClr val="00449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pPr marL="2540"/>
            <a:r>
              <a:rPr lang="fr-FR" sz="2400" b="1" cap="small" dirty="0">
                <a:solidFill>
                  <a:srgbClr val="0044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Brussels, 06 December 2019</a:t>
            </a:r>
          </a:p>
        </p:txBody>
      </p:sp>
      <p:sp>
        <p:nvSpPr>
          <p:cNvPr id="14" name="Forme libre : forme 13"/>
          <p:cNvSpPr/>
          <p:nvPr/>
        </p:nvSpPr>
        <p:spPr>
          <a:xfrm>
            <a:off x="-12701" y="2199199"/>
            <a:ext cx="1473104" cy="3340100"/>
          </a:xfrm>
          <a:custGeom>
            <a:avLst/>
            <a:gdLst>
              <a:gd name="connsiteX0" fmla="*/ 0 w 2908300"/>
              <a:gd name="connsiteY0" fmla="*/ 3340100 h 3340100"/>
              <a:gd name="connsiteX1" fmla="*/ 1841500 w 2908300"/>
              <a:gd name="connsiteY1" fmla="*/ 3340100 h 3340100"/>
              <a:gd name="connsiteX2" fmla="*/ 2908300 w 2908300"/>
              <a:gd name="connsiteY2" fmla="*/ 0 h 3340100"/>
              <a:gd name="connsiteX3" fmla="*/ 0 w 2908300"/>
              <a:gd name="connsiteY3" fmla="*/ 0 h 3340100"/>
              <a:gd name="connsiteX4" fmla="*/ 0 w 2908300"/>
              <a:gd name="connsiteY4" fmla="*/ 3340100 h 33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8300" h="3340100">
                <a:moveTo>
                  <a:pt x="0" y="3340100"/>
                </a:moveTo>
                <a:lnTo>
                  <a:pt x="1841500" y="3340100"/>
                </a:lnTo>
                <a:lnTo>
                  <a:pt x="2908300" y="0"/>
                </a:lnTo>
                <a:lnTo>
                  <a:pt x="0" y="0"/>
                </a:lnTo>
                <a:lnTo>
                  <a:pt x="0" y="3340100"/>
                </a:lnTo>
                <a:close/>
              </a:path>
            </a:pathLst>
          </a:custGeom>
          <a:solidFill>
            <a:srgbClr val="FFFF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</p:txBody>
      </p:sp>
      <p:pic>
        <p:nvPicPr>
          <p:cNvPr id="15" name="Picture 14" descr="cid:image001.png@01D23F55.B744438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55" y="270682"/>
            <a:ext cx="1036592" cy="83099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Forme libre : forme 15"/>
          <p:cNvSpPr/>
          <p:nvPr/>
        </p:nvSpPr>
        <p:spPr>
          <a:xfrm rot="10800000">
            <a:off x="6235700" y="2215348"/>
            <a:ext cx="2908300" cy="3340100"/>
          </a:xfrm>
          <a:custGeom>
            <a:avLst/>
            <a:gdLst>
              <a:gd name="connsiteX0" fmla="*/ 0 w 2908300"/>
              <a:gd name="connsiteY0" fmla="*/ 3340100 h 3340100"/>
              <a:gd name="connsiteX1" fmla="*/ 1841500 w 2908300"/>
              <a:gd name="connsiteY1" fmla="*/ 3340100 h 3340100"/>
              <a:gd name="connsiteX2" fmla="*/ 2908300 w 2908300"/>
              <a:gd name="connsiteY2" fmla="*/ 0 h 3340100"/>
              <a:gd name="connsiteX3" fmla="*/ 0 w 2908300"/>
              <a:gd name="connsiteY3" fmla="*/ 0 h 3340100"/>
              <a:gd name="connsiteX4" fmla="*/ 0 w 2908300"/>
              <a:gd name="connsiteY4" fmla="*/ 3340100 h 33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8300" h="3340100">
                <a:moveTo>
                  <a:pt x="0" y="3340100"/>
                </a:moveTo>
                <a:lnTo>
                  <a:pt x="1841500" y="3340100"/>
                </a:lnTo>
                <a:lnTo>
                  <a:pt x="2908300" y="0"/>
                </a:lnTo>
                <a:lnTo>
                  <a:pt x="0" y="0"/>
                </a:lnTo>
                <a:lnTo>
                  <a:pt x="0" y="3340100"/>
                </a:lnTo>
                <a:close/>
              </a:path>
            </a:pathLst>
          </a:custGeom>
          <a:solidFill>
            <a:srgbClr val="FFFF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7871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oneTexte 17"/>
          <p:cNvSpPr txBox="1"/>
          <p:nvPr/>
        </p:nvSpPr>
        <p:spPr>
          <a:xfrm>
            <a:off x="0" y="240156"/>
            <a:ext cx="4494634" cy="400110"/>
          </a:xfrm>
          <a:prstGeom prst="rect">
            <a:avLst/>
          </a:prstGeom>
          <a:solidFill>
            <a:srgbClr val="C52033"/>
          </a:solidFill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</a:rPr>
              <a:t>Challenges – What needs to be done</a:t>
            </a:r>
          </a:p>
        </p:txBody>
      </p:sp>
      <p:sp>
        <p:nvSpPr>
          <p:cNvPr id="3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3028950" y="6206570"/>
            <a:ext cx="3192235" cy="529682"/>
          </a:xfrm>
        </p:spPr>
        <p:txBody>
          <a:bodyPr/>
          <a:lstStyle/>
          <a:p>
            <a:r>
              <a:rPr lang="fr-FR" dirty="0"/>
              <a:t>7</a:t>
            </a:r>
          </a:p>
        </p:txBody>
      </p:sp>
      <p:pic>
        <p:nvPicPr>
          <p:cNvPr id="9" name="Picture 8" descr="cid:image001.png@01D23F55.B744438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72" y="6333381"/>
            <a:ext cx="600075" cy="40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47" y="6530385"/>
            <a:ext cx="3773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81694" y="1175657"/>
            <a:ext cx="4400550" cy="42127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Important sector in the post Ebola context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A sector that needs to be structured and framed institutionally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Major funding needs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Partially implemented decentralisation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A young regulatory and coordinating body with reduced resources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Coordination of actors and initiatives complex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Limited funding: by government, by other donors, Private Sector Investments, establishing an autonomous financing mechanism based on the "polluter pays" principle</a:t>
            </a:r>
            <a:endParaRPr lang="fr-BE" sz="1600" dirty="0">
              <a:solidFill>
                <a:schemeClr val="tx1"/>
              </a:solidFill>
            </a:endParaRPr>
          </a:p>
        </p:txBody>
      </p:sp>
      <p:pic>
        <p:nvPicPr>
          <p:cNvPr id="16" name="Image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6572" y="0"/>
            <a:ext cx="4037428" cy="608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19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-1" y="240156"/>
            <a:ext cx="4219238" cy="400110"/>
          </a:xfrm>
          <a:prstGeom prst="rect">
            <a:avLst/>
          </a:prstGeom>
          <a:solidFill>
            <a:srgbClr val="C520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Sector context </a:t>
            </a:r>
          </a:p>
        </p:txBody>
      </p:sp>
      <p:pic>
        <p:nvPicPr>
          <p:cNvPr id="53" name="Picture 52" descr="cid:image001.png@01D23F55.B744438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26" y="6267850"/>
            <a:ext cx="600075" cy="40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01" y="6472637"/>
            <a:ext cx="3773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4538888" y="6389856"/>
            <a:ext cx="220436" cy="365125"/>
          </a:xfrm>
        </p:spPr>
        <p:txBody>
          <a:bodyPr/>
          <a:lstStyle/>
          <a:p>
            <a:fld id="{17089B16-5A9A-4325-AD89-2879A9939FCB}" type="slidenum">
              <a:rPr lang="fr-FR" smtClean="0"/>
              <a:t>2</a:t>
            </a:fld>
            <a:endParaRPr lang="fr-FR" dirty="0"/>
          </a:p>
        </p:txBody>
      </p:sp>
      <p:sp>
        <p:nvSpPr>
          <p:cNvPr id="72" name="Rounded Rectangle 71"/>
          <p:cNvSpPr/>
          <p:nvPr/>
        </p:nvSpPr>
        <p:spPr>
          <a:xfrm>
            <a:off x="6456562" y="4363749"/>
            <a:ext cx="1681841" cy="473527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400" dirty="0">
              <a:solidFill>
                <a:schemeClr val="tx1"/>
              </a:solidFill>
            </a:endParaRPr>
          </a:p>
          <a:p>
            <a:pPr algn="ctr"/>
            <a:endParaRPr lang="fr-BE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6194164" y="3864368"/>
            <a:ext cx="1681841" cy="473527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400" dirty="0">
              <a:solidFill>
                <a:schemeClr val="tx1"/>
              </a:solidFill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4332826" y="4697074"/>
            <a:ext cx="1746477" cy="63409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400" dirty="0">
              <a:solidFill>
                <a:schemeClr val="tx1"/>
              </a:solidFill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829325" y="1225935"/>
            <a:ext cx="7309078" cy="555150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general</a:t>
            </a: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Exponential population growth, Population 12.7 million, 55% below the poverty 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Government: </a:t>
            </a: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 Disengagement, Lack of Urban Planning, Complex Institutional Context, Lack of Capacity and Municipality Capacity, Lack of Funding, Lack of Infrastructure and Equipment</a:t>
            </a:r>
          </a:p>
          <a:p>
            <a:r>
              <a:rPr lang="fr-BE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Public Health: </a:t>
            </a: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Degraded Health Situation, Prevalence of Waterborne Diseases</a:t>
            </a:r>
          </a:p>
          <a:p>
            <a:r>
              <a:rPr lang="fr-BE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assistance architecture: </a:t>
            </a: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absence of TFP, Development banks and other donors focus on governance, the economy and the extractive industries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BE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&gt;&gt;	</a:t>
            </a: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European Union and Guinea have defined "Urban 	sanitation" as focal sector in the NIP (11th EDF)</a:t>
            </a:r>
            <a:r>
              <a:rPr lang="fr-BE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BE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122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8762" y="1397202"/>
            <a:ext cx="871945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&amp;quot"/>
              </a:rPr>
              <a:t>General Objective</a:t>
            </a:r>
            <a:r>
              <a:rPr lang="en-US" sz="2000" dirty="0">
                <a:latin typeface="&amp;quot"/>
              </a:rPr>
              <a:t>: To improve urban management, particularly in Conakry and other urban centers in Guinea, to accelerate the achievement of the SDGs.</a:t>
            </a:r>
          </a:p>
          <a:p>
            <a:br>
              <a:rPr lang="en-US" sz="2000" dirty="0"/>
            </a:br>
            <a:r>
              <a:rPr lang="en-US" sz="2000" b="1" dirty="0">
                <a:latin typeface="&amp;quot"/>
              </a:rPr>
              <a:t>Specific objectives:</a:t>
            </a:r>
            <a:br>
              <a:rPr lang="en-US" sz="2000" dirty="0"/>
            </a:br>
            <a:endParaRPr lang="en-US" sz="2000" dirty="0"/>
          </a:p>
          <a:p>
            <a:r>
              <a:rPr lang="en-US" sz="2000" dirty="0">
                <a:latin typeface="&amp;quot"/>
              </a:rPr>
              <a:t>1. a planning policy is developed and adopted, including land use planning and other key areas for sanitation.</a:t>
            </a:r>
            <a:br>
              <a:rPr lang="en-US" sz="2000" dirty="0"/>
            </a:br>
            <a:br>
              <a:rPr lang="en-US" sz="2000" dirty="0"/>
            </a:br>
            <a:r>
              <a:rPr lang="en-US" sz="2000" dirty="0"/>
              <a:t>2. </a:t>
            </a:r>
            <a:r>
              <a:rPr lang="en-US" sz="2000" dirty="0">
                <a:latin typeface="&amp;quot"/>
              </a:rPr>
              <a:t>sanitation infrastructure and services are implemented in the capital and secondary cities, in line with the sanitation policies adopted and covering waste, wastewater and rainwater management and air quality.</a:t>
            </a:r>
            <a:br>
              <a:rPr lang="en-US" sz="2000" dirty="0"/>
            </a:br>
            <a:br>
              <a:rPr lang="en-US" sz="2000" dirty="0"/>
            </a:br>
            <a:r>
              <a:rPr lang="en-US" sz="2000" dirty="0">
                <a:latin typeface="&amp;quot"/>
              </a:rPr>
              <a:t>Allocation 84 million euros</a:t>
            </a:r>
            <a:endParaRPr lang="fr-BE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ZoneTexte 10"/>
          <p:cNvSpPr txBox="1"/>
          <p:nvPr/>
        </p:nvSpPr>
        <p:spPr>
          <a:xfrm>
            <a:off x="-1" y="240156"/>
            <a:ext cx="4188280" cy="400110"/>
          </a:xfrm>
          <a:prstGeom prst="rect">
            <a:avLst/>
          </a:prstGeom>
          <a:solidFill>
            <a:srgbClr val="C52033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Approach of the European Union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7" name="Picture 6" descr="cid:image001.png@01D23F55.B744438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29" y="6320375"/>
            <a:ext cx="600075" cy="40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04" y="6508010"/>
            <a:ext cx="3773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4604658" y="6472638"/>
            <a:ext cx="187779" cy="365125"/>
          </a:xfrm>
        </p:spPr>
        <p:txBody>
          <a:bodyPr/>
          <a:lstStyle/>
          <a:p>
            <a:fld id="{17089B16-5A9A-4325-AD89-2879A9939FCB}" type="slidenum">
              <a:rPr lang="fr-FR" smtClean="0"/>
              <a:t>3</a:t>
            </a:fld>
            <a:endParaRPr lang="fr-FR" dirty="0"/>
          </a:p>
        </p:txBody>
      </p:sp>
      <p:pic>
        <p:nvPicPr>
          <p:cNvPr id="11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850"/>
            <a:ext cx="918051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5102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/>
          <p:cNvSpPr txBox="1"/>
          <p:nvPr/>
        </p:nvSpPr>
        <p:spPr>
          <a:xfrm>
            <a:off x="-1" y="240156"/>
            <a:ext cx="2493819" cy="400110"/>
          </a:xfrm>
          <a:prstGeom prst="rect">
            <a:avLst/>
          </a:prstGeom>
          <a:solidFill>
            <a:srgbClr val="C52033"/>
          </a:solidFill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</a:rPr>
              <a:t>What we do</a:t>
            </a:r>
          </a:p>
        </p:txBody>
      </p:sp>
      <p:sp>
        <p:nvSpPr>
          <p:cNvPr id="9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3028950" y="6206570"/>
            <a:ext cx="3192235" cy="529682"/>
          </a:xfrm>
        </p:spPr>
        <p:txBody>
          <a:bodyPr/>
          <a:lstStyle/>
          <a:p>
            <a:endParaRPr lang="fr-FR" dirty="0"/>
          </a:p>
          <a:p>
            <a:r>
              <a:rPr lang="fr-FR" dirty="0"/>
              <a:t>6</a:t>
            </a:r>
          </a:p>
        </p:txBody>
      </p:sp>
      <p:sp>
        <p:nvSpPr>
          <p:cNvPr id="6" name="Forme libre : forme 5"/>
          <p:cNvSpPr/>
          <p:nvPr/>
        </p:nvSpPr>
        <p:spPr>
          <a:xfrm>
            <a:off x="-2586793" y="1250326"/>
            <a:ext cx="2707865" cy="1647916"/>
          </a:xfrm>
          <a:custGeom>
            <a:avLst/>
            <a:gdLst>
              <a:gd name="connsiteX0" fmla="*/ 0 w 2125755"/>
              <a:gd name="connsiteY0" fmla="*/ 0 h 1647916"/>
              <a:gd name="connsiteX1" fmla="*/ 2125755 w 2125755"/>
              <a:gd name="connsiteY1" fmla="*/ 0 h 1647916"/>
              <a:gd name="connsiteX2" fmla="*/ 2125755 w 2125755"/>
              <a:gd name="connsiteY2" fmla="*/ 1647916 h 1647916"/>
              <a:gd name="connsiteX3" fmla="*/ 0 w 2125755"/>
              <a:gd name="connsiteY3" fmla="*/ 1647916 h 1647916"/>
              <a:gd name="connsiteX4" fmla="*/ 0 w 2125755"/>
              <a:gd name="connsiteY4" fmla="*/ 0 h 1647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5755" h="1647916">
                <a:moveTo>
                  <a:pt x="0" y="0"/>
                </a:moveTo>
                <a:lnTo>
                  <a:pt x="2125755" y="0"/>
                </a:lnTo>
                <a:lnTo>
                  <a:pt x="2125755" y="1647916"/>
                </a:lnTo>
                <a:lnTo>
                  <a:pt x="0" y="164791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692" tIns="0" rIns="0" bIns="0" numCol="1" spcCol="1270" anchor="t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fr-FR" sz="1400" kern="1200" dirty="0"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Picture 15" descr="cid:image001.png@01D23F55.B744438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72" y="6333381"/>
            <a:ext cx="600075" cy="40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47" y="6530385"/>
            <a:ext cx="3773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32509" y="1055716"/>
            <a:ext cx="8603673" cy="44306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chemeClr val="tx1"/>
                </a:solidFill>
              </a:rPr>
              <a:t>An integrated approach combining urban development, solid waste management and sanitation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chemeClr val="tx1"/>
                </a:solidFill>
              </a:rPr>
              <a:t>The Urban Development and Sanitation Program in Guinea (SANITA) totals 84 million euros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chemeClr val="tx1"/>
                </a:solidFill>
              </a:rPr>
              <a:t>Grand Conakry Vision 2040: Summary document whose content, based on a comprehensive diagnosis, presents the issues and key questions of </a:t>
            </a:r>
            <a:r>
              <a:rPr lang="en-US" sz="2000" dirty="0" err="1">
                <a:solidFill>
                  <a:schemeClr val="tx1"/>
                </a:solidFill>
              </a:rPr>
              <a:t>metropolisation</a:t>
            </a:r>
            <a:r>
              <a:rPr lang="en-US" sz="2000" dirty="0">
                <a:solidFill>
                  <a:schemeClr val="tx1"/>
                </a:solidFill>
              </a:rPr>
              <a:t> (urban planning, mobility, transport, environment, economic and social development, etc.) financed by the EU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Phase I </a:t>
            </a:r>
            <a:r>
              <a:rPr lang="en-US" sz="2000" dirty="0">
                <a:solidFill>
                  <a:schemeClr val="tx1"/>
                </a:solidFill>
              </a:rPr>
              <a:t>(€ 42 million) is implemented by </a:t>
            </a:r>
            <a:r>
              <a:rPr lang="en-US" sz="2000" dirty="0" err="1">
                <a:solidFill>
                  <a:schemeClr val="tx1"/>
                </a:solidFill>
              </a:rPr>
              <a:t>Enabel</a:t>
            </a:r>
            <a:r>
              <a:rPr lang="en-US" sz="2000" dirty="0">
                <a:solidFill>
                  <a:schemeClr val="tx1"/>
                </a:solidFill>
              </a:rPr>
              <a:t> and UN Habitat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chemeClr val="tx1"/>
                </a:solidFill>
              </a:rPr>
              <a:t>Budget support 9 million € (sanitation indicators)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Phase II </a:t>
            </a:r>
            <a:r>
              <a:rPr lang="en-US" sz="2000" dirty="0">
                <a:solidFill>
                  <a:schemeClr val="tx1"/>
                </a:solidFill>
              </a:rPr>
              <a:t>with € 33 million under construction for the construction of a SW treatment plant and support for waste management in secondary cities implemented by AFD and </a:t>
            </a:r>
            <a:r>
              <a:rPr lang="en-US" sz="2000" dirty="0" err="1">
                <a:solidFill>
                  <a:schemeClr val="tx1"/>
                </a:solidFill>
              </a:rPr>
              <a:t>Enabel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endParaRPr lang="fr-BE" sz="2000" dirty="0">
              <a:solidFill>
                <a:schemeClr val="tx1"/>
              </a:solidFill>
            </a:endParaRPr>
          </a:p>
        </p:txBody>
      </p:sp>
      <p:pic>
        <p:nvPicPr>
          <p:cNvPr id="11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850"/>
            <a:ext cx="918051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1746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-1" y="240156"/>
            <a:ext cx="4219238" cy="400110"/>
          </a:xfrm>
          <a:prstGeom prst="rect">
            <a:avLst/>
          </a:prstGeom>
          <a:solidFill>
            <a:srgbClr val="C520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What we do: In detail </a:t>
            </a:r>
          </a:p>
        </p:txBody>
      </p:sp>
      <p:pic>
        <p:nvPicPr>
          <p:cNvPr id="53" name="Picture 52" descr="cid:image001.png@01D23F55.B744438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26" y="6267850"/>
            <a:ext cx="600075" cy="40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01" y="6472637"/>
            <a:ext cx="3773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4538888" y="6389856"/>
            <a:ext cx="220436" cy="365125"/>
          </a:xfrm>
        </p:spPr>
        <p:txBody>
          <a:bodyPr/>
          <a:lstStyle/>
          <a:p>
            <a:fld id="{17089B16-5A9A-4325-AD89-2879A9939FCB}" type="slidenum">
              <a:rPr lang="fr-FR" smtClean="0"/>
              <a:t>5</a:t>
            </a:fld>
            <a:endParaRPr lang="fr-FR" dirty="0"/>
          </a:p>
        </p:txBody>
      </p:sp>
      <p:sp>
        <p:nvSpPr>
          <p:cNvPr id="72" name="Rounded Rectangle 71"/>
          <p:cNvSpPr/>
          <p:nvPr/>
        </p:nvSpPr>
        <p:spPr>
          <a:xfrm>
            <a:off x="6456562" y="4363749"/>
            <a:ext cx="1681841" cy="473527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400" dirty="0">
              <a:solidFill>
                <a:schemeClr val="tx1"/>
              </a:solidFill>
            </a:endParaRPr>
          </a:p>
          <a:p>
            <a:pPr algn="ctr"/>
            <a:endParaRPr lang="fr-BE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6194164" y="3864368"/>
            <a:ext cx="1681841" cy="473527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400" dirty="0">
              <a:solidFill>
                <a:schemeClr val="tx1"/>
              </a:solidFill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4332826" y="4697074"/>
            <a:ext cx="1746477" cy="63409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400" dirty="0">
              <a:solidFill>
                <a:schemeClr val="tx1"/>
              </a:solidFill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165326" y="934391"/>
            <a:ext cx="7973077" cy="555150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SANITA Phase I – </a:t>
            </a:r>
            <a:r>
              <a:rPr lang="en-US" sz="2000" b="1" dirty="0" err="1">
                <a:solidFill>
                  <a:schemeClr val="tx1"/>
                </a:solidFill>
              </a:rPr>
              <a:t>villes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propres</a:t>
            </a:r>
            <a:r>
              <a:rPr lang="en-US" sz="2000" b="1" dirty="0">
                <a:solidFill>
                  <a:schemeClr val="tx1"/>
                </a:solidFill>
              </a:rPr>
              <a:t> - Waste management, roads and drainage in Conakry and </a:t>
            </a:r>
            <a:r>
              <a:rPr lang="en-US" sz="2000" b="1" dirty="0" err="1">
                <a:solidFill>
                  <a:schemeClr val="tx1"/>
                </a:solidFill>
              </a:rPr>
              <a:t>Kindia</a:t>
            </a:r>
            <a:r>
              <a:rPr lang="en-US" sz="2000" b="1" dirty="0">
                <a:solidFill>
                  <a:schemeClr val="tx1"/>
                </a:solidFill>
              </a:rPr>
              <a:t> implemented by </a:t>
            </a:r>
            <a:r>
              <a:rPr lang="en-US" sz="2000" b="1" dirty="0" err="1">
                <a:solidFill>
                  <a:schemeClr val="tx1"/>
                </a:solidFill>
              </a:rPr>
              <a:t>Enabel</a:t>
            </a:r>
            <a:r>
              <a:rPr lang="en-US" sz="2000" b="1" dirty="0">
                <a:solidFill>
                  <a:schemeClr val="tx1"/>
                </a:solidFill>
              </a:rPr>
              <a:t> (35 million Euros 05/2018 – 12/2022)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What </a:t>
            </a:r>
            <a:r>
              <a:rPr lang="en-US" sz="2000" dirty="0" err="1">
                <a:solidFill>
                  <a:schemeClr val="tx1"/>
                </a:solidFill>
              </a:rPr>
              <a:t>Enabel</a:t>
            </a:r>
            <a:r>
              <a:rPr lang="en-US" sz="2000" dirty="0">
                <a:solidFill>
                  <a:schemeClr val="tx1"/>
                </a:solidFill>
              </a:rPr>
              <a:t> is doing: Awareness-raising, organization and effective reinforcement of key actors (population and SMEs)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Clustering points =&gt; improved transit and sorting / recycling areas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Create deposits (in “transit zones”) and</a:t>
            </a:r>
          </a:p>
          <a:p>
            <a:r>
              <a:rPr lang="en-US" sz="2000" dirty="0">
                <a:solidFill>
                  <a:schemeClr val="tx1"/>
                </a:solidFill>
              </a:rPr>
              <a:t>	 reduce the volume of waste to be</a:t>
            </a:r>
          </a:p>
          <a:p>
            <a:r>
              <a:rPr lang="en-US" sz="2000" dirty="0">
                <a:solidFill>
                  <a:schemeClr val="tx1"/>
                </a:solidFill>
              </a:rPr>
              <a:t>	 transported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Contribute to an urban strategy via </a:t>
            </a:r>
          </a:p>
          <a:p>
            <a:r>
              <a:rPr lang="en-US" sz="2000" dirty="0">
                <a:solidFill>
                  <a:schemeClr val="tx1"/>
                </a:solidFill>
              </a:rPr>
              <a:t>	waste management master 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BE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3021B1-3863-43B3-A71C-024D04E762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5426" y="3313043"/>
            <a:ext cx="3494696" cy="354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00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-1" y="240156"/>
            <a:ext cx="4219238" cy="400110"/>
          </a:xfrm>
          <a:prstGeom prst="rect">
            <a:avLst/>
          </a:prstGeom>
          <a:solidFill>
            <a:srgbClr val="C520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What we do: In detail </a:t>
            </a:r>
          </a:p>
        </p:txBody>
      </p:sp>
      <p:pic>
        <p:nvPicPr>
          <p:cNvPr id="53" name="Picture 52" descr="cid:image001.png@01D23F55.B744438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26" y="6267850"/>
            <a:ext cx="600075" cy="40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01" y="6472637"/>
            <a:ext cx="3773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4538888" y="6389856"/>
            <a:ext cx="220436" cy="365125"/>
          </a:xfrm>
        </p:spPr>
        <p:txBody>
          <a:bodyPr/>
          <a:lstStyle/>
          <a:p>
            <a:fld id="{17089B16-5A9A-4325-AD89-2879A9939FCB}" type="slidenum">
              <a:rPr lang="fr-FR" smtClean="0"/>
              <a:t>6</a:t>
            </a:fld>
            <a:endParaRPr lang="fr-FR" dirty="0"/>
          </a:p>
        </p:txBody>
      </p:sp>
      <p:sp>
        <p:nvSpPr>
          <p:cNvPr id="72" name="Rounded Rectangle 71"/>
          <p:cNvSpPr/>
          <p:nvPr/>
        </p:nvSpPr>
        <p:spPr>
          <a:xfrm>
            <a:off x="6456562" y="4363749"/>
            <a:ext cx="1681841" cy="473527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400" dirty="0">
              <a:solidFill>
                <a:schemeClr val="tx1"/>
              </a:solidFill>
            </a:endParaRPr>
          </a:p>
          <a:p>
            <a:pPr algn="ctr"/>
            <a:endParaRPr lang="fr-BE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6194164" y="3864368"/>
            <a:ext cx="1681841" cy="473527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400" dirty="0">
              <a:solidFill>
                <a:schemeClr val="tx1"/>
              </a:solidFill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4332826" y="4697074"/>
            <a:ext cx="1746477" cy="63409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400" dirty="0">
              <a:solidFill>
                <a:schemeClr val="tx1"/>
              </a:solidFill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829325" y="-1987826"/>
            <a:ext cx="8149349" cy="10554283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tx1"/>
                </a:solidFill>
              </a:rPr>
              <a:t>Sanita</a:t>
            </a:r>
            <a:r>
              <a:rPr lang="en-US" sz="2000" b="1" dirty="0">
                <a:solidFill>
                  <a:schemeClr val="tx1"/>
                </a:solidFill>
              </a:rPr>
              <a:t> through </a:t>
            </a:r>
            <a:r>
              <a:rPr lang="en-US" sz="2000" b="1" dirty="0" err="1">
                <a:solidFill>
                  <a:schemeClr val="tx1"/>
                </a:solidFill>
              </a:rPr>
              <a:t>Enabel</a:t>
            </a:r>
            <a:r>
              <a:rPr lang="en-US" sz="2000" b="1" dirty="0">
                <a:solidFill>
                  <a:schemeClr val="tx1"/>
                </a:solidFill>
              </a:rPr>
              <a:t> will: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tx1"/>
              </a:solidFill>
            </a:endParaRP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Create a waste management system for the circular economy that will create resources from waste, plastics, metals, aluminum, ... 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Separate organic matter, </a:t>
            </a:r>
            <a:r>
              <a:rPr lang="en-US" sz="2000" dirty="0" err="1">
                <a:solidFill>
                  <a:schemeClr val="tx1"/>
                </a:solidFill>
              </a:rPr>
              <a:t>biomethanisation</a:t>
            </a:r>
            <a:r>
              <a:rPr lang="en-US" sz="2000" dirty="0">
                <a:solidFill>
                  <a:schemeClr val="tx1"/>
                </a:solidFill>
              </a:rPr>
              <a:t> and compost, value chain development (energy domain and fertilizers) 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The waste management system for the circular economy will reduce methane emissions (methane being 25 times more powerful than carbon dioxide)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65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-1" y="240156"/>
            <a:ext cx="4219238" cy="400110"/>
          </a:xfrm>
          <a:prstGeom prst="rect">
            <a:avLst/>
          </a:prstGeom>
          <a:solidFill>
            <a:srgbClr val="C520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What we do: In detail </a:t>
            </a:r>
          </a:p>
        </p:txBody>
      </p:sp>
      <p:pic>
        <p:nvPicPr>
          <p:cNvPr id="53" name="Picture 52" descr="cid:image001.png@01D23F55.B744438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26" y="6267850"/>
            <a:ext cx="600075" cy="40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01" y="6472637"/>
            <a:ext cx="3773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4538888" y="6389856"/>
            <a:ext cx="220436" cy="365125"/>
          </a:xfrm>
        </p:spPr>
        <p:txBody>
          <a:bodyPr/>
          <a:lstStyle/>
          <a:p>
            <a:fld id="{17089B16-5A9A-4325-AD89-2879A9939FCB}" type="slidenum">
              <a:rPr lang="fr-FR" smtClean="0"/>
              <a:t>7</a:t>
            </a:fld>
            <a:endParaRPr lang="fr-FR" dirty="0"/>
          </a:p>
        </p:txBody>
      </p:sp>
      <p:sp>
        <p:nvSpPr>
          <p:cNvPr id="72" name="Rounded Rectangle 71"/>
          <p:cNvSpPr/>
          <p:nvPr/>
        </p:nvSpPr>
        <p:spPr>
          <a:xfrm>
            <a:off x="6456562" y="4363749"/>
            <a:ext cx="1681841" cy="473527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400" dirty="0">
              <a:solidFill>
                <a:schemeClr val="tx1"/>
              </a:solidFill>
            </a:endParaRPr>
          </a:p>
          <a:p>
            <a:pPr algn="ctr"/>
            <a:endParaRPr lang="fr-BE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6194164" y="3864368"/>
            <a:ext cx="1681841" cy="473527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400" dirty="0">
              <a:solidFill>
                <a:schemeClr val="tx1"/>
              </a:solidFill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4332826" y="4697074"/>
            <a:ext cx="1746477" cy="63409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400" dirty="0">
              <a:solidFill>
                <a:schemeClr val="tx1"/>
              </a:solidFill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829325" y="1278938"/>
            <a:ext cx="7309078" cy="555150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b="1" dirty="0">
                <a:solidFill>
                  <a:schemeClr val="tx1"/>
                </a:solidFill>
              </a:rPr>
              <a:t>SANITA I </a:t>
            </a:r>
            <a:r>
              <a:rPr lang="de-DE" sz="2000" b="1" dirty="0" err="1">
                <a:solidFill>
                  <a:schemeClr val="tx1"/>
                </a:solidFill>
              </a:rPr>
              <a:t>Component</a:t>
            </a:r>
            <a:r>
              <a:rPr lang="de-DE" sz="2000" b="1" dirty="0">
                <a:solidFill>
                  <a:schemeClr val="tx1"/>
                </a:solidFill>
              </a:rPr>
              <a:t> 2: SANITA – </a:t>
            </a:r>
            <a:r>
              <a:rPr lang="de-DE" sz="2000" b="1" dirty="0" err="1">
                <a:solidFill>
                  <a:schemeClr val="tx1"/>
                </a:solidFill>
              </a:rPr>
              <a:t>villes</a:t>
            </a:r>
            <a:r>
              <a:rPr lang="de-DE" sz="2000" b="1" dirty="0">
                <a:solidFill>
                  <a:schemeClr val="tx1"/>
                </a:solidFill>
              </a:rPr>
              <a:t> durables implemented by UN Habitat (5 million Euros)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Improve the legal, regulatory and institutional framework of urban development at the national level and the city of Conakry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Strengthen the institutional capacities and skills of the stakeholders in the development and implementation of urban and spatial planning and policy through participatory approach with a focus on gender equality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Elaborate a national urban policy defining the strategic orientations, the roles and the responsibilities of the different actors 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Validate and define the implementation of the National Planning Scheme (SNAT) of 1991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fr-BE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fr-BE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BE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53C61C2-AD48-4227-95F0-55DA6DA8BB07}"/>
              </a:ext>
            </a:extLst>
          </p:cNvPr>
          <p:cNvSpPr/>
          <p:nvPr/>
        </p:nvSpPr>
        <p:spPr>
          <a:xfrm>
            <a:off x="333900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3469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-1" y="240156"/>
            <a:ext cx="4219238" cy="400110"/>
          </a:xfrm>
          <a:prstGeom prst="rect">
            <a:avLst/>
          </a:prstGeom>
          <a:solidFill>
            <a:srgbClr val="C520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What we do: In detail </a:t>
            </a:r>
          </a:p>
        </p:txBody>
      </p:sp>
      <p:pic>
        <p:nvPicPr>
          <p:cNvPr id="53" name="Picture 52" descr="cid:image001.png@01D23F55.B744438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26" y="6267850"/>
            <a:ext cx="600075" cy="40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01" y="6472637"/>
            <a:ext cx="3773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4538888" y="6389856"/>
            <a:ext cx="220436" cy="365125"/>
          </a:xfrm>
        </p:spPr>
        <p:txBody>
          <a:bodyPr/>
          <a:lstStyle/>
          <a:p>
            <a:fld id="{17089B16-5A9A-4325-AD89-2879A9939FCB}" type="slidenum">
              <a:rPr lang="fr-FR" smtClean="0"/>
              <a:t>8</a:t>
            </a:fld>
            <a:endParaRPr lang="fr-FR" dirty="0"/>
          </a:p>
        </p:txBody>
      </p:sp>
      <p:sp>
        <p:nvSpPr>
          <p:cNvPr id="72" name="Rounded Rectangle 71"/>
          <p:cNvSpPr/>
          <p:nvPr/>
        </p:nvSpPr>
        <p:spPr>
          <a:xfrm>
            <a:off x="6456562" y="4363749"/>
            <a:ext cx="1681841" cy="473527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400" dirty="0">
              <a:solidFill>
                <a:schemeClr val="tx1"/>
              </a:solidFill>
            </a:endParaRPr>
          </a:p>
          <a:p>
            <a:pPr algn="ctr"/>
            <a:endParaRPr lang="fr-BE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6194164" y="3864368"/>
            <a:ext cx="1681841" cy="473527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400" dirty="0">
              <a:solidFill>
                <a:schemeClr val="tx1"/>
              </a:solidFill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829325" y="1053230"/>
            <a:ext cx="7309078" cy="555150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de-DE" sz="2000" b="1" dirty="0">
                <a:solidFill>
                  <a:schemeClr val="tx1"/>
                </a:solidFill>
              </a:rPr>
              <a:t>Component 2: UN Habitat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de-DE" sz="2000" b="1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Alignment: To equip the institutional actors directly involved in the implementation of the project so that they ensure in a concerted manner the development of instruments aimed at improving good urban governance taking into account the orientations of the </a:t>
            </a:r>
            <a:r>
              <a:rPr lang="fr-FR" sz="2000" b="1" dirty="0">
                <a:solidFill>
                  <a:schemeClr val="tx1"/>
                </a:solidFill>
              </a:rPr>
              <a:t>Plan National de Développement Économique et Social</a:t>
            </a:r>
            <a:r>
              <a:rPr lang="fr-FR" sz="2000" dirty="0">
                <a:solidFill>
                  <a:schemeClr val="tx1"/>
                </a:solidFill>
              </a:rPr>
              <a:t> (PNDES) 2016-2020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fr-FR" sz="2000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Foster ownership of the project's intervention approach by local elected officials, communicators, public institutions, and senior government officials by promoting high-level advocacy and public awareness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Provide a city master plan which will help identify priority areas for some of the works done by </a:t>
            </a:r>
            <a:r>
              <a:rPr lang="en-US" sz="2000" dirty="0" err="1">
                <a:solidFill>
                  <a:schemeClr val="tx1"/>
                </a:solidFill>
              </a:rPr>
              <a:t>Enabel</a:t>
            </a:r>
            <a:endParaRPr lang="en-US" sz="20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BE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53C61C2-AD48-4227-95F0-55DA6DA8BB07}"/>
              </a:ext>
            </a:extLst>
          </p:cNvPr>
          <p:cNvSpPr/>
          <p:nvPr/>
        </p:nvSpPr>
        <p:spPr>
          <a:xfrm>
            <a:off x="333900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89374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-1" y="240156"/>
            <a:ext cx="4929810" cy="400110"/>
          </a:xfrm>
          <a:prstGeom prst="rect">
            <a:avLst/>
          </a:prstGeom>
          <a:solidFill>
            <a:srgbClr val="C520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The way forward: What has to be done</a:t>
            </a:r>
          </a:p>
        </p:txBody>
      </p:sp>
      <p:pic>
        <p:nvPicPr>
          <p:cNvPr id="53" name="Picture 52" descr="cid:image001.png@01D23F55.B744438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26" y="6267850"/>
            <a:ext cx="600075" cy="40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01" y="6472637"/>
            <a:ext cx="3773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4538888" y="6389856"/>
            <a:ext cx="220436" cy="365125"/>
          </a:xfrm>
        </p:spPr>
        <p:txBody>
          <a:bodyPr/>
          <a:lstStyle/>
          <a:p>
            <a:fld id="{17089B16-5A9A-4325-AD89-2879A9939FCB}" type="slidenum">
              <a:rPr lang="fr-FR" smtClean="0"/>
              <a:t>9</a:t>
            </a:fld>
            <a:endParaRPr lang="fr-FR" dirty="0"/>
          </a:p>
        </p:txBody>
      </p:sp>
      <p:sp>
        <p:nvSpPr>
          <p:cNvPr id="72" name="Rounded Rectangle 71"/>
          <p:cNvSpPr/>
          <p:nvPr/>
        </p:nvSpPr>
        <p:spPr>
          <a:xfrm>
            <a:off x="6456562" y="4363749"/>
            <a:ext cx="1681841" cy="473527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400" dirty="0">
              <a:solidFill>
                <a:schemeClr val="tx1"/>
              </a:solidFill>
            </a:endParaRPr>
          </a:p>
          <a:p>
            <a:pPr algn="ctr"/>
            <a:endParaRPr lang="fr-BE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829325" y="351282"/>
            <a:ext cx="7309078" cy="555150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Sustainability: business attraction for scaling up SANITA I</a:t>
            </a:r>
            <a:endParaRPr lang="en-US" sz="2000" dirty="0">
              <a:solidFill>
                <a:srgbClr val="FF0000"/>
              </a:solidFill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Demonstration of technical and economic feasibility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Help in identifying sources of funding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Circular Economy Business Environment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Change management, take into account the existing cultural habits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(relationship with waste, memory of the beautiful Conakry, authoritarian period, cultural preferences)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Take inspiration from existing public circular economy plans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Planning in detail: SANITA II</a:t>
            </a:r>
            <a:r>
              <a:rPr lang="en-US" sz="2000" dirty="0">
                <a:solidFill>
                  <a:schemeClr val="tx1"/>
                </a:solidFill>
              </a:rPr>
              <a:t> &gt; </a:t>
            </a:r>
            <a:r>
              <a:rPr lang="en-US" sz="2000" dirty="0" err="1">
                <a:solidFill>
                  <a:schemeClr val="tx1"/>
                </a:solidFill>
              </a:rPr>
              <a:t>Villes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Propres</a:t>
            </a:r>
            <a:r>
              <a:rPr lang="en-US" sz="2000" dirty="0">
                <a:solidFill>
                  <a:schemeClr val="tx1"/>
                </a:solidFill>
              </a:rPr>
              <a:t> by </a:t>
            </a:r>
            <a:r>
              <a:rPr lang="en-US" sz="2000" dirty="0" err="1">
                <a:solidFill>
                  <a:schemeClr val="tx1"/>
                </a:solidFill>
              </a:rPr>
              <a:t>Enabel</a:t>
            </a:r>
            <a:r>
              <a:rPr lang="en-US" sz="2000" dirty="0">
                <a:solidFill>
                  <a:schemeClr val="tx1"/>
                </a:solidFill>
              </a:rPr>
              <a:t>, SW treatment plant by AFD</a:t>
            </a:r>
          </a:p>
          <a:p>
            <a:pPr algn="ctr"/>
            <a:endParaRPr lang="fr-BE" sz="1400" dirty="0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53C61C2-AD48-4227-95F0-55DA6DA8BB07}"/>
              </a:ext>
            </a:extLst>
          </p:cNvPr>
          <p:cNvSpPr/>
          <p:nvPr/>
        </p:nvSpPr>
        <p:spPr>
          <a:xfrm>
            <a:off x="333900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2767176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914</Words>
  <Application>Microsoft Office PowerPoint</Application>
  <PresentationFormat>Bildschirmpräsentation (4:3)</PresentationFormat>
  <Paragraphs>117</Paragraphs>
  <Slides>10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6" baseType="lpstr">
      <vt:lpstr>&amp;quot</vt:lpstr>
      <vt:lpstr>Arial</vt:lpstr>
      <vt:lpstr>Calibri</vt:lpstr>
      <vt:lpstr>Calibri Light</vt:lpstr>
      <vt:lpstr>Wingdings</vt:lpstr>
      <vt:lpstr>Thème 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Phytorestore</dc:creator>
  <cp:lastModifiedBy>Evelyn Valle Kielar</cp:lastModifiedBy>
  <cp:revision>453</cp:revision>
  <cp:lastPrinted>2017-05-09T19:15:38Z</cp:lastPrinted>
  <dcterms:created xsi:type="dcterms:W3CDTF">2017-04-10T07:19:08Z</dcterms:created>
  <dcterms:modified xsi:type="dcterms:W3CDTF">2019-12-05T18:19:42Z</dcterms:modified>
</cp:coreProperties>
</file>