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  <p:sldMasterId id="2147483721" r:id="rId2"/>
  </p:sldMasterIdLst>
  <p:notesMasterIdLst>
    <p:notesMasterId r:id="rId13"/>
  </p:notesMasterIdLst>
  <p:handoutMasterIdLst>
    <p:handoutMasterId r:id="rId14"/>
  </p:handoutMasterIdLst>
  <p:sldIdLst>
    <p:sldId id="259" r:id="rId3"/>
    <p:sldId id="260" r:id="rId4"/>
    <p:sldId id="277" r:id="rId5"/>
    <p:sldId id="261" r:id="rId6"/>
    <p:sldId id="266" r:id="rId7"/>
    <p:sldId id="279" r:id="rId8"/>
    <p:sldId id="278" r:id="rId9"/>
    <p:sldId id="258" r:id="rId10"/>
    <p:sldId id="280" r:id="rId11"/>
    <p:sldId id="267" r:id="rId12"/>
  </p:sldIdLst>
  <p:sldSz cx="9144000" cy="6858000" type="screen4x3"/>
  <p:notesSz cx="6808788" cy="99409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54">
          <p15:clr>
            <a:srgbClr val="A4A3A4"/>
          </p15:clr>
        </p15:guide>
        <p15:guide id="2" orient="horz" pos="2158">
          <p15:clr>
            <a:srgbClr val="A4A3A4"/>
          </p15:clr>
        </p15:guide>
        <p15:guide id="3" orient="horz" pos="1017">
          <p15:clr>
            <a:srgbClr val="A4A3A4"/>
          </p15:clr>
        </p15:guide>
        <p15:guide id="4" pos="2880">
          <p15:clr>
            <a:srgbClr val="A4A3A4"/>
          </p15:clr>
        </p15:guide>
        <p15:guide id="5" pos="5376">
          <p15:clr>
            <a:srgbClr val="A4A3A4"/>
          </p15:clr>
        </p15:guide>
        <p15:guide id="6" pos="3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00"/>
    <a:srgbClr val="FDD60C"/>
    <a:srgbClr val="FDD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Style léger 1 - Accentuation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05" autoAdjust="0"/>
    <p:restoredTop sz="86364" autoAdjust="0"/>
  </p:normalViewPr>
  <p:slideViewPr>
    <p:cSldViewPr snapToGrid="0" snapToObjects="1" showGuides="1">
      <p:cViewPr varScale="1">
        <p:scale>
          <a:sx n="75" d="100"/>
          <a:sy n="75" d="100"/>
        </p:scale>
        <p:origin x="972" y="54"/>
      </p:cViewPr>
      <p:guideLst>
        <p:guide orient="horz" pos="3754"/>
        <p:guide orient="horz" pos="2158"/>
        <p:guide orient="horz" pos="1017"/>
        <p:guide pos="2880"/>
        <p:guide pos="5376"/>
        <p:guide pos="3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37C3B4-6E30-409D-9F25-830F63AC2245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0A846C-AA80-47A4-B571-64E8072EB2B6}">
      <dgm:prSet phldrT="[Text]" custT="1"/>
      <dgm:spPr/>
      <dgm:t>
        <a:bodyPr/>
        <a:lstStyle/>
        <a:p>
          <a:r>
            <a:rPr lang="en-US" sz="1800" dirty="0" smtClean="0"/>
            <a:t>Providing capacity building for cities</a:t>
          </a:r>
          <a:endParaRPr lang="en-US" sz="1800" dirty="0"/>
        </a:p>
      </dgm:t>
    </dgm:pt>
    <dgm:pt modelId="{5635F0A2-ECA8-4BDB-BD28-FE3AF48644C9}" type="parTrans" cxnId="{AE83AF23-C60C-428A-81E8-A8F1AC781339}">
      <dgm:prSet/>
      <dgm:spPr/>
      <dgm:t>
        <a:bodyPr/>
        <a:lstStyle/>
        <a:p>
          <a:endParaRPr lang="en-US" sz="1800"/>
        </a:p>
      </dgm:t>
    </dgm:pt>
    <dgm:pt modelId="{5E318ED3-7368-4C6F-9671-98EA1094BDFD}" type="sibTrans" cxnId="{AE83AF23-C60C-428A-81E8-A8F1AC781339}">
      <dgm:prSet/>
      <dgm:spPr/>
      <dgm:t>
        <a:bodyPr/>
        <a:lstStyle/>
        <a:p>
          <a:endParaRPr lang="en-US" sz="1800"/>
        </a:p>
      </dgm:t>
    </dgm:pt>
    <dgm:pt modelId="{AB6337CC-AE30-4A50-910E-ADD59248461E}">
      <dgm:prSet phldrT="[Text]" custT="1"/>
      <dgm:spPr/>
      <dgm:t>
        <a:bodyPr/>
        <a:lstStyle/>
        <a:p>
          <a:r>
            <a:rPr lang="en-US" sz="1800" dirty="0" smtClean="0"/>
            <a:t>Developing municipal financing strategies and plans</a:t>
          </a:r>
          <a:endParaRPr lang="en-US" sz="1800" dirty="0"/>
        </a:p>
      </dgm:t>
    </dgm:pt>
    <dgm:pt modelId="{13B6EA5A-BF96-407F-B3F8-5948A6ADB77B}" type="parTrans" cxnId="{C7FD530A-E028-4C36-8347-E61F83A2877C}">
      <dgm:prSet/>
      <dgm:spPr/>
      <dgm:t>
        <a:bodyPr/>
        <a:lstStyle/>
        <a:p>
          <a:endParaRPr lang="en-US" sz="1800"/>
        </a:p>
      </dgm:t>
    </dgm:pt>
    <dgm:pt modelId="{2DDDE93B-C13E-41A1-BF50-3A337049C68A}" type="sibTrans" cxnId="{C7FD530A-E028-4C36-8347-E61F83A2877C}">
      <dgm:prSet/>
      <dgm:spPr/>
      <dgm:t>
        <a:bodyPr/>
        <a:lstStyle/>
        <a:p>
          <a:endParaRPr lang="en-US" sz="1800"/>
        </a:p>
      </dgm:t>
    </dgm:pt>
    <dgm:pt modelId="{D25C05D5-CF0D-4AD2-8840-983CDF34076C}">
      <dgm:prSet phldrT="[Text]" custT="1"/>
      <dgm:spPr/>
      <dgm:t>
        <a:bodyPr/>
        <a:lstStyle/>
        <a:p>
          <a:r>
            <a:rPr lang="en-US" sz="1800" dirty="0" smtClean="0"/>
            <a:t>Providing financial advisory support for selected projects</a:t>
          </a:r>
          <a:endParaRPr lang="en-US" sz="1800" dirty="0"/>
        </a:p>
      </dgm:t>
    </dgm:pt>
    <dgm:pt modelId="{E0E054B7-CB02-4222-8DF3-23964977CE3C}" type="parTrans" cxnId="{B595A40B-7F7F-40B9-8F7A-A2EBAD824AEC}">
      <dgm:prSet/>
      <dgm:spPr/>
      <dgm:t>
        <a:bodyPr/>
        <a:lstStyle/>
        <a:p>
          <a:endParaRPr lang="en-US" sz="1800"/>
        </a:p>
      </dgm:t>
    </dgm:pt>
    <dgm:pt modelId="{7B3F9304-CB39-4772-A10B-215C197D0AD9}" type="sibTrans" cxnId="{B595A40B-7F7F-40B9-8F7A-A2EBAD824AEC}">
      <dgm:prSet/>
      <dgm:spPr/>
      <dgm:t>
        <a:bodyPr/>
        <a:lstStyle/>
        <a:p>
          <a:endParaRPr lang="en-US" sz="1800"/>
        </a:p>
      </dgm:t>
    </dgm:pt>
    <dgm:pt modelId="{7C17752A-A596-421E-ACB0-4023F075D81E}">
      <dgm:prSet phldrT="[Text]" custT="1"/>
      <dgm:spPr/>
      <dgm:t>
        <a:bodyPr/>
        <a:lstStyle/>
        <a:p>
          <a:r>
            <a:rPr lang="en-US" sz="1800" dirty="0" smtClean="0"/>
            <a:t>Connecting cities with potential investors and donors</a:t>
          </a:r>
          <a:endParaRPr lang="en-US" sz="1800" dirty="0"/>
        </a:p>
      </dgm:t>
    </dgm:pt>
    <dgm:pt modelId="{D00CE57E-D530-4B3F-8D38-43DA07E28360}" type="parTrans" cxnId="{2100E662-DD05-42EF-BDAC-3CF81E56C49E}">
      <dgm:prSet/>
      <dgm:spPr/>
      <dgm:t>
        <a:bodyPr/>
        <a:lstStyle/>
        <a:p>
          <a:endParaRPr lang="en-US" sz="1800"/>
        </a:p>
      </dgm:t>
    </dgm:pt>
    <dgm:pt modelId="{6F98B42E-2FBA-4FF9-B817-8DF115A4AEC3}" type="sibTrans" cxnId="{2100E662-DD05-42EF-BDAC-3CF81E56C49E}">
      <dgm:prSet/>
      <dgm:spPr/>
      <dgm:t>
        <a:bodyPr/>
        <a:lstStyle/>
        <a:p>
          <a:endParaRPr lang="en-US" sz="1800"/>
        </a:p>
      </dgm:t>
    </dgm:pt>
    <dgm:pt modelId="{444210C2-29E8-46B7-A32E-D6E9C2F2B9DA}" type="pres">
      <dgm:prSet presAssocID="{2137C3B4-6E30-409D-9F25-830F63AC224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A15A37-7E4A-4707-842E-F52067178F91}" type="pres">
      <dgm:prSet presAssocID="{320A846C-AA80-47A4-B571-64E8072EB2B6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C3CEA-4410-44D0-B7DC-6A653AD014BF}" type="pres">
      <dgm:prSet presAssocID="{5E318ED3-7368-4C6F-9671-98EA1094BDFD}" presName="space" presStyleCnt="0"/>
      <dgm:spPr/>
    </dgm:pt>
    <dgm:pt modelId="{55A16603-BCFB-40ED-8F82-39FF02BA5670}" type="pres">
      <dgm:prSet presAssocID="{AB6337CC-AE30-4A50-910E-ADD59248461E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015FAB-D75E-4672-91C9-699953A2FA78}" type="pres">
      <dgm:prSet presAssocID="{2DDDE93B-C13E-41A1-BF50-3A337049C68A}" presName="space" presStyleCnt="0"/>
      <dgm:spPr/>
    </dgm:pt>
    <dgm:pt modelId="{73D8F651-F99E-41E2-BC58-8B745045DF71}" type="pres">
      <dgm:prSet presAssocID="{D25C05D5-CF0D-4AD2-8840-983CDF34076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10783A-E198-47DF-AFB0-E52407C5DCA4}" type="pres">
      <dgm:prSet presAssocID="{7B3F9304-CB39-4772-A10B-215C197D0AD9}" presName="space" presStyleCnt="0"/>
      <dgm:spPr/>
    </dgm:pt>
    <dgm:pt modelId="{28BD8FB5-7A28-41A9-9735-E1865EA8DCB9}" type="pres">
      <dgm:prSet presAssocID="{7C17752A-A596-421E-ACB0-4023F075D81E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FCA013-4364-4814-BE9B-983011993139}" type="presOf" srcId="{320A846C-AA80-47A4-B571-64E8072EB2B6}" destId="{64A15A37-7E4A-4707-842E-F52067178F91}" srcOrd="0" destOrd="0" presId="urn:microsoft.com/office/officeart/2005/8/layout/venn3"/>
    <dgm:cxn modelId="{C7FD530A-E028-4C36-8347-E61F83A2877C}" srcId="{2137C3B4-6E30-409D-9F25-830F63AC2245}" destId="{AB6337CC-AE30-4A50-910E-ADD59248461E}" srcOrd="1" destOrd="0" parTransId="{13B6EA5A-BF96-407F-B3F8-5948A6ADB77B}" sibTransId="{2DDDE93B-C13E-41A1-BF50-3A337049C68A}"/>
    <dgm:cxn modelId="{B595A40B-7F7F-40B9-8F7A-A2EBAD824AEC}" srcId="{2137C3B4-6E30-409D-9F25-830F63AC2245}" destId="{D25C05D5-CF0D-4AD2-8840-983CDF34076C}" srcOrd="2" destOrd="0" parTransId="{E0E054B7-CB02-4222-8DF3-23964977CE3C}" sibTransId="{7B3F9304-CB39-4772-A10B-215C197D0AD9}"/>
    <dgm:cxn modelId="{E10BB726-26EB-4A93-BAE4-4E70B6E1CB96}" type="presOf" srcId="{AB6337CC-AE30-4A50-910E-ADD59248461E}" destId="{55A16603-BCFB-40ED-8F82-39FF02BA5670}" srcOrd="0" destOrd="0" presId="urn:microsoft.com/office/officeart/2005/8/layout/venn3"/>
    <dgm:cxn modelId="{2100E662-DD05-42EF-BDAC-3CF81E56C49E}" srcId="{2137C3B4-6E30-409D-9F25-830F63AC2245}" destId="{7C17752A-A596-421E-ACB0-4023F075D81E}" srcOrd="3" destOrd="0" parTransId="{D00CE57E-D530-4B3F-8D38-43DA07E28360}" sibTransId="{6F98B42E-2FBA-4FF9-B817-8DF115A4AEC3}"/>
    <dgm:cxn modelId="{44D3FB96-9681-4310-AF75-6F87A0B07444}" type="presOf" srcId="{D25C05D5-CF0D-4AD2-8840-983CDF34076C}" destId="{73D8F651-F99E-41E2-BC58-8B745045DF71}" srcOrd="0" destOrd="0" presId="urn:microsoft.com/office/officeart/2005/8/layout/venn3"/>
    <dgm:cxn modelId="{3B58D9A7-E4D0-4DC3-8512-A2D36AAAD515}" type="presOf" srcId="{2137C3B4-6E30-409D-9F25-830F63AC2245}" destId="{444210C2-29E8-46B7-A32E-D6E9C2F2B9DA}" srcOrd="0" destOrd="0" presId="urn:microsoft.com/office/officeart/2005/8/layout/venn3"/>
    <dgm:cxn modelId="{6C098909-C74B-47C7-BEFB-6AA0EC895D35}" type="presOf" srcId="{7C17752A-A596-421E-ACB0-4023F075D81E}" destId="{28BD8FB5-7A28-41A9-9735-E1865EA8DCB9}" srcOrd="0" destOrd="0" presId="urn:microsoft.com/office/officeart/2005/8/layout/venn3"/>
    <dgm:cxn modelId="{AE83AF23-C60C-428A-81E8-A8F1AC781339}" srcId="{2137C3B4-6E30-409D-9F25-830F63AC2245}" destId="{320A846C-AA80-47A4-B571-64E8072EB2B6}" srcOrd="0" destOrd="0" parTransId="{5635F0A2-ECA8-4BDB-BD28-FE3AF48644C9}" sibTransId="{5E318ED3-7368-4C6F-9671-98EA1094BDFD}"/>
    <dgm:cxn modelId="{1B7828A5-A2E4-443F-88A3-C2FB24CE416C}" type="presParOf" srcId="{444210C2-29E8-46B7-A32E-D6E9C2F2B9DA}" destId="{64A15A37-7E4A-4707-842E-F52067178F91}" srcOrd="0" destOrd="0" presId="urn:microsoft.com/office/officeart/2005/8/layout/venn3"/>
    <dgm:cxn modelId="{349E9A4A-9192-4AEF-801D-EE59987BDA1A}" type="presParOf" srcId="{444210C2-29E8-46B7-A32E-D6E9C2F2B9DA}" destId="{9A1C3CEA-4410-44D0-B7DC-6A653AD014BF}" srcOrd="1" destOrd="0" presId="urn:microsoft.com/office/officeart/2005/8/layout/venn3"/>
    <dgm:cxn modelId="{0292AE94-B112-4100-A979-0104A8122363}" type="presParOf" srcId="{444210C2-29E8-46B7-A32E-D6E9C2F2B9DA}" destId="{55A16603-BCFB-40ED-8F82-39FF02BA5670}" srcOrd="2" destOrd="0" presId="urn:microsoft.com/office/officeart/2005/8/layout/venn3"/>
    <dgm:cxn modelId="{30F6162D-9AD1-4C54-BD34-B43EC9343542}" type="presParOf" srcId="{444210C2-29E8-46B7-A32E-D6E9C2F2B9DA}" destId="{BA015FAB-D75E-4672-91C9-699953A2FA78}" srcOrd="3" destOrd="0" presId="urn:microsoft.com/office/officeart/2005/8/layout/venn3"/>
    <dgm:cxn modelId="{5E95F275-5082-4BD7-AFCC-F7C4EBD0F70C}" type="presParOf" srcId="{444210C2-29E8-46B7-A32E-D6E9C2F2B9DA}" destId="{73D8F651-F99E-41E2-BC58-8B745045DF71}" srcOrd="4" destOrd="0" presId="urn:microsoft.com/office/officeart/2005/8/layout/venn3"/>
    <dgm:cxn modelId="{491F9ABB-65C7-485C-8FF1-CA32DBB3E36B}" type="presParOf" srcId="{444210C2-29E8-46B7-A32E-D6E9C2F2B9DA}" destId="{0B10783A-E198-47DF-AFB0-E52407C5DCA4}" srcOrd="5" destOrd="0" presId="urn:microsoft.com/office/officeart/2005/8/layout/venn3"/>
    <dgm:cxn modelId="{1E542413-0098-4249-978E-4D5ED58F4D3E}" type="presParOf" srcId="{444210C2-29E8-46B7-A32E-D6E9C2F2B9DA}" destId="{28BD8FB5-7A28-41A9-9735-E1865EA8DCB9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15A37-7E4A-4707-842E-F52067178F91}">
      <dsp:nvSpPr>
        <dsp:cNvPr id="0" name=""/>
        <dsp:cNvSpPr/>
      </dsp:nvSpPr>
      <dsp:spPr>
        <a:xfrm>
          <a:off x="1884" y="284388"/>
          <a:ext cx="1890899" cy="1890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062" tIns="22860" rIns="10406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Providing capacity building for cities</a:t>
          </a:r>
          <a:endParaRPr lang="en-US" sz="1800" kern="1200" dirty="0"/>
        </a:p>
      </dsp:txBody>
      <dsp:txXfrm>
        <a:off x="278800" y="561304"/>
        <a:ext cx="1337067" cy="1337067"/>
      </dsp:txXfrm>
    </dsp:sp>
    <dsp:sp modelId="{55A16603-BCFB-40ED-8F82-39FF02BA5670}">
      <dsp:nvSpPr>
        <dsp:cNvPr id="0" name=""/>
        <dsp:cNvSpPr/>
      </dsp:nvSpPr>
      <dsp:spPr>
        <a:xfrm>
          <a:off x="1514603" y="284388"/>
          <a:ext cx="1890899" cy="1890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062" tIns="22860" rIns="10406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Developing municipal financing strategies and plans</a:t>
          </a:r>
          <a:endParaRPr lang="en-US" sz="1800" kern="1200" dirty="0"/>
        </a:p>
      </dsp:txBody>
      <dsp:txXfrm>
        <a:off x="1791519" y="561304"/>
        <a:ext cx="1337067" cy="1337067"/>
      </dsp:txXfrm>
    </dsp:sp>
    <dsp:sp modelId="{73D8F651-F99E-41E2-BC58-8B745045DF71}">
      <dsp:nvSpPr>
        <dsp:cNvPr id="0" name=""/>
        <dsp:cNvSpPr/>
      </dsp:nvSpPr>
      <dsp:spPr>
        <a:xfrm>
          <a:off x="3027323" y="284388"/>
          <a:ext cx="1890899" cy="1890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062" tIns="22860" rIns="10406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Providing financial advisory support for selected projects</a:t>
          </a:r>
          <a:endParaRPr lang="en-US" sz="1800" kern="1200" dirty="0"/>
        </a:p>
      </dsp:txBody>
      <dsp:txXfrm>
        <a:off x="3304239" y="561304"/>
        <a:ext cx="1337067" cy="1337067"/>
      </dsp:txXfrm>
    </dsp:sp>
    <dsp:sp modelId="{28BD8FB5-7A28-41A9-9735-E1865EA8DCB9}">
      <dsp:nvSpPr>
        <dsp:cNvPr id="0" name=""/>
        <dsp:cNvSpPr/>
      </dsp:nvSpPr>
      <dsp:spPr>
        <a:xfrm>
          <a:off x="4540042" y="284388"/>
          <a:ext cx="1890899" cy="18908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062" tIns="22860" rIns="10406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Connecting cities with potential investors and donors</a:t>
          </a:r>
          <a:endParaRPr lang="en-US" sz="1800" kern="1200" dirty="0"/>
        </a:p>
      </dsp:txBody>
      <dsp:txXfrm>
        <a:off x="4816958" y="561304"/>
        <a:ext cx="1337067" cy="13370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6737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35984-4CA4-CF4D-B666-B92C6CA20A01}" type="datetimeFigureOut">
              <a:rPr lang="fr-FR" smtClean="0"/>
              <a:t>28/11/2019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3A798-1A72-684A-BBD9-C3A9372D39B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022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198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A6C80-7565-E24E-AE78-89500580C83E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8" name="Date Placeholder 7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1BB65-6336-4790-9020-5C6B5195ADF4}" type="datetimeFigureOut">
              <a:rPr lang="en-GB" smtClean="0"/>
              <a:t>28/11/2019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76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rgbClr val="FF0000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A6C80-7565-E24E-AE78-89500580C83E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061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956484" y="6660000"/>
            <a:ext cx="972000" cy="144000"/>
          </a:xfrm>
        </p:spPr>
        <p:txBody>
          <a:bodyPr/>
          <a:lstStyle/>
          <a:p>
            <a:fld id="{6280D2ED-F7BB-43BC-9415-B44C432CC2F1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16000" y="6660000"/>
            <a:ext cx="4140000" cy="144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372200" y="6660000"/>
            <a:ext cx="1080000" cy="144000"/>
          </a:xfrm>
        </p:spPr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2659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 and lab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3"/>
          </p:nvPr>
        </p:nvSpPr>
        <p:spPr>
          <a:xfrm>
            <a:off x="121920" y="2632075"/>
            <a:ext cx="2174240" cy="21742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8" name="Espace réservé pour une image  6"/>
          <p:cNvSpPr>
            <a:spLocks noGrp="1"/>
          </p:cNvSpPr>
          <p:nvPr>
            <p:ph type="pic" sz="quarter" idx="14"/>
          </p:nvPr>
        </p:nvSpPr>
        <p:spPr>
          <a:xfrm>
            <a:off x="2367280" y="2632075"/>
            <a:ext cx="2174240" cy="21742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9" name="Espace réservé pour une image  6"/>
          <p:cNvSpPr>
            <a:spLocks noGrp="1"/>
          </p:cNvSpPr>
          <p:nvPr>
            <p:ph type="pic" sz="quarter" idx="15"/>
          </p:nvPr>
        </p:nvSpPr>
        <p:spPr>
          <a:xfrm>
            <a:off x="4622800" y="2632075"/>
            <a:ext cx="2174240" cy="21742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0" name="Espace réservé pour une image  6"/>
          <p:cNvSpPr>
            <a:spLocks noGrp="1"/>
          </p:cNvSpPr>
          <p:nvPr>
            <p:ph type="pic" sz="quarter" idx="16"/>
          </p:nvPr>
        </p:nvSpPr>
        <p:spPr>
          <a:xfrm>
            <a:off x="6868160" y="2632075"/>
            <a:ext cx="2174240" cy="21742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7"/>
          </p:nvPr>
        </p:nvSpPr>
        <p:spPr>
          <a:xfrm>
            <a:off x="111760" y="2001520"/>
            <a:ext cx="2194559" cy="5492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8"/>
          </p:nvPr>
        </p:nvSpPr>
        <p:spPr>
          <a:xfrm>
            <a:off x="2357120" y="2001520"/>
            <a:ext cx="2194559" cy="5492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9"/>
          </p:nvPr>
        </p:nvSpPr>
        <p:spPr>
          <a:xfrm>
            <a:off x="4592320" y="2001520"/>
            <a:ext cx="2194559" cy="5492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20"/>
          </p:nvPr>
        </p:nvSpPr>
        <p:spPr>
          <a:xfrm>
            <a:off x="6837680" y="2001520"/>
            <a:ext cx="2194559" cy="5492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6" name="Espace réservé du texte 11"/>
          <p:cNvSpPr>
            <a:spLocks noGrp="1"/>
          </p:cNvSpPr>
          <p:nvPr>
            <p:ph type="body" sz="quarter" idx="21"/>
          </p:nvPr>
        </p:nvSpPr>
        <p:spPr>
          <a:xfrm>
            <a:off x="111760" y="4998720"/>
            <a:ext cx="2194559" cy="549275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7" name="Espace réservé du texte 11"/>
          <p:cNvSpPr>
            <a:spLocks noGrp="1"/>
          </p:cNvSpPr>
          <p:nvPr>
            <p:ph type="body" sz="quarter" idx="22"/>
          </p:nvPr>
        </p:nvSpPr>
        <p:spPr>
          <a:xfrm>
            <a:off x="2357120" y="4998720"/>
            <a:ext cx="2194559" cy="549275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8" name="Espace réservé du texte 11"/>
          <p:cNvSpPr>
            <a:spLocks noGrp="1"/>
          </p:cNvSpPr>
          <p:nvPr>
            <p:ph type="body" sz="quarter" idx="23"/>
          </p:nvPr>
        </p:nvSpPr>
        <p:spPr>
          <a:xfrm>
            <a:off x="4592320" y="4998720"/>
            <a:ext cx="2194559" cy="549275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19" name="Espace réservé du texte 11"/>
          <p:cNvSpPr>
            <a:spLocks noGrp="1"/>
          </p:cNvSpPr>
          <p:nvPr>
            <p:ph type="body" sz="quarter" idx="24"/>
          </p:nvPr>
        </p:nvSpPr>
        <p:spPr>
          <a:xfrm>
            <a:off x="6837680" y="4998720"/>
            <a:ext cx="2194559" cy="549275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 smtClean="0"/>
              <a:t>Cliquez </a:t>
            </a:r>
            <a:endParaRPr lang="fr-FR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0CA2E9E3-E55B-4860-957C-855E33B6F9BE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9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3" hasCustomPrompt="1"/>
          </p:nvPr>
        </p:nvSpPr>
        <p:spPr>
          <a:xfrm>
            <a:off x="260977" y="1730375"/>
            <a:ext cx="1440000" cy="180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 hasCustomPrompt="1"/>
          </p:nvPr>
        </p:nvSpPr>
        <p:spPr>
          <a:xfrm>
            <a:off x="1700335" y="1730375"/>
            <a:ext cx="1440000" cy="1800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Insérer du texte</a:t>
            </a:r>
            <a:endParaRPr lang="fr-FR" dirty="0"/>
          </a:p>
        </p:txBody>
      </p:sp>
      <p:sp>
        <p:nvSpPr>
          <p:cNvPr id="10" name="Espace réservé pour une image  6"/>
          <p:cNvSpPr>
            <a:spLocks noGrp="1"/>
          </p:cNvSpPr>
          <p:nvPr>
            <p:ph type="pic" sz="quarter" idx="15" hasCustomPrompt="1"/>
          </p:nvPr>
        </p:nvSpPr>
        <p:spPr>
          <a:xfrm>
            <a:off x="3142819" y="1730375"/>
            <a:ext cx="1440000" cy="180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1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4582177" y="1730375"/>
            <a:ext cx="1440000" cy="1800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Insérer du texte</a:t>
            </a:r>
            <a:endParaRPr lang="fr-FR" dirty="0"/>
          </a:p>
        </p:txBody>
      </p:sp>
      <p:sp>
        <p:nvSpPr>
          <p:cNvPr id="12" name="Espace réservé pour une image  6"/>
          <p:cNvSpPr>
            <a:spLocks noGrp="1"/>
          </p:cNvSpPr>
          <p:nvPr>
            <p:ph type="pic" sz="quarter" idx="17" hasCustomPrompt="1"/>
          </p:nvPr>
        </p:nvSpPr>
        <p:spPr>
          <a:xfrm>
            <a:off x="6026604" y="1730375"/>
            <a:ext cx="1440000" cy="180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3" name="Espace réservé du texte 8"/>
          <p:cNvSpPr>
            <a:spLocks noGrp="1"/>
          </p:cNvSpPr>
          <p:nvPr>
            <p:ph type="body" sz="quarter" idx="18" hasCustomPrompt="1"/>
          </p:nvPr>
        </p:nvSpPr>
        <p:spPr>
          <a:xfrm>
            <a:off x="7470062" y="1730375"/>
            <a:ext cx="1440000" cy="1800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Insérer du texte</a:t>
            </a:r>
            <a:endParaRPr lang="fr-FR" dirty="0"/>
          </a:p>
        </p:txBody>
      </p:sp>
      <p:sp>
        <p:nvSpPr>
          <p:cNvPr id="14" name="Espace réservé pour une image  6"/>
          <p:cNvSpPr>
            <a:spLocks noGrp="1"/>
          </p:cNvSpPr>
          <p:nvPr>
            <p:ph type="pic" sz="quarter" idx="19" hasCustomPrompt="1"/>
          </p:nvPr>
        </p:nvSpPr>
        <p:spPr>
          <a:xfrm>
            <a:off x="1699998" y="3530239"/>
            <a:ext cx="1440000" cy="180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20" hasCustomPrompt="1"/>
          </p:nvPr>
        </p:nvSpPr>
        <p:spPr>
          <a:xfrm>
            <a:off x="3139356" y="3530239"/>
            <a:ext cx="1440000" cy="1800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Insérer du texte</a:t>
            </a:r>
            <a:endParaRPr lang="fr-FR" dirty="0"/>
          </a:p>
        </p:txBody>
      </p:sp>
      <p:sp>
        <p:nvSpPr>
          <p:cNvPr id="16" name="Espace réservé pour une image  6"/>
          <p:cNvSpPr>
            <a:spLocks noGrp="1"/>
          </p:cNvSpPr>
          <p:nvPr>
            <p:ph type="pic" sz="quarter" idx="21" hasCustomPrompt="1"/>
          </p:nvPr>
        </p:nvSpPr>
        <p:spPr>
          <a:xfrm>
            <a:off x="4583319" y="3530239"/>
            <a:ext cx="1440000" cy="180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7" name="Espace réservé du texte 8"/>
          <p:cNvSpPr>
            <a:spLocks noGrp="1"/>
          </p:cNvSpPr>
          <p:nvPr>
            <p:ph type="body" sz="quarter" idx="22" hasCustomPrompt="1"/>
          </p:nvPr>
        </p:nvSpPr>
        <p:spPr>
          <a:xfrm>
            <a:off x="6029398" y="3530239"/>
            <a:ext cx="1440000" cy="1800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Insérer du texte</a:t>
            </a:r>
            <a:endParaRPr lang="fr-FR" dirty="0"/>
          </a:p>
        </p:txBody>
      </p:sp>
      <p:sp>
        <p:nvSpPr>
          <p:cNvPr id="18" name="Espace réservé pour une image  6"/>
          <p:cNvSpPr>
            <a:spLocks noGrp="1"/>
          </p:cNvSpPr>
          <p:nvPr>
            <p:ph type="pic" sz="quarter" idx="23" hasCustomPrompt="1"/>
          </p:nvPr>
        </p:nvSpPr>
        <p:spPr>
          <a:xfrm>
            <a:off x="7474209" y="3530239"/>
            <a:ext cx="1440000" cy="180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9" name="Espace réservé du texte 8"/>
          <p:cNvSpPr>
            <a:spLocks noGrp="1"/>
          </p:cNvSpPr>
          <p:nvPr>
            <p:ph type="body" sz="quarter" idx="24" hasCustomPrompt="1"/>
          </p:nvPr>
        </p:nvSpPr>
        <p:spPr>
          <a:xfrm>
            <a:off x="257452" y="3530239"/>
            <a:ext cx="1440000" cy="1800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Insérer du texte</a:t>
            </a:r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55B26081-A8E2-42F4-81FC-404B9600B88F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A47DE-C2DA-4E65-8E46-706195AAB7F2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69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CD12-6B3C-4F1A-890D-7AAA447C339F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28.11.2019</a:t>
            </a:fld>
            <a:endParaRPr lang="de-DE" noProof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2"/>
                </a:solidFill>
              </a:defRPr>
            </a:lvl4pPr>
            <a:lvl5pPr>
              <a:defRPr sz="1800"/>
            </a:lvl5pPr>
          </a:lstStyle>
          <a:p>
            <a:pPr lvl="0"/>
            <a:r>
              <a:rPr lang="en-GB" noProof="0"/>
              <a:t>Erste Ebene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3072194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28.11.2019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0E5D8B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 dirty="0"/>
              <a:t>Text durch klicken hinzufügen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5840367" y="534252"/>
            <a:ext cx="5239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accent6"/>
                </a:solidFill>
              </a:rPr>
              <a:t>Global Climate</a:t>
            </a:r>
            <a:r>
              <a:rPr lang="en-US" sz="1600" i="1" baseline="0" dirty="0" smtClean="0">
                <a:solidFill>
                  <a:schemeClr val="accent6"/>
                </a:solidFill>
              </a:rPr>
              <a:t> City Challenge</a:t>
            </a:r>
            <a:endParaRPr lang="en-US" sz="1600" i="1" dirty="0">
              <a:solidFill>
                <a:schemeClr val="accent6"/>
              </a:solidFill>
            </a:endParaRPr>
          </a:p>
        </p:txBody>
      </p:sp>
      <p:pic>
        <p:nvPicPr>
          <p:cNvPr id="14" name="Grafik 6">
            <a:extLst>
              <a:ext uri="{FF2B5EF4-FFF2-40B4-BE49-F238E27FC236}">
                <a16:creationId xmlns:a16="http://schemas.microsoft.com/office/drawing/2014/main" id="{036A3009-7E2B-704E-9362-FDBCDCE28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18" t="26952" r="49396" b="29933"/>
          <a:stretch/>
        </p:blipFill>
        <p:spPr>
          <a:xfrm>
            <a:off x="148093" y="100908"/>
            <a:ext cx="1909823" cy="8778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21" y="200918"/>
            <a:ext cx="1830447" cy="66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37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28.11.2019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0E5D8B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 dirty="0"/>
              <a:t>Text durch klicken hinzufügen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auf Platzhalter ziehen oder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759203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28.11.2019</a:t>
            </a:fld>
            <a:endParaRPr lang="de-DE" noProof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0E5D8B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 dirty="0"/>
              <a:t>Text durch klicken hinzufügen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0E5D8B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de-DE" noProof="0" dirty="0"/>
              <a:t>Text durch klicken hinzufügen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85687261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28.11.2019</a:t>
            </a:fld>
            <a:endParaRPr lang="de-DE" noProof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noProof="0"/>
              <a:t>Erste Ebene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767876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ss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Präsentationstitel hier eintragen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317A057-C766-48FB-B1EC-CC1898F04EF1}" type="datetime1">
              <a:rPr lang="de-DE" noProof="0" smtClean="0"/>
              <a:t>28.11.2019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516293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956484" y="6660000"/>
            <a:ext cx="972000" cy="144000"/>
          </a:xfrm>
        </p:spPr>
        <p:txBody>
          <a:bodyPr/>
          <a:lstStyle/>
          <a:p>
            <a:fld id="{0AC34F93-70C1-4DD8-9545-6B43D6E12B85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16000" y="6660000"/>
            <a:ext cx="4140000" cy="144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372200" y="6660000"/>
            <a:ext cx="1080000" cy="144000"/>
          </a:xfrm>
        </p:spPr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12000" y="4762800"/>
            <a:ext cx="7920000" cy="720000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12000" y="5482800"/>
            <a:ext cx="7920000" cy="54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638670" y="6046680"/>
            <a:ext cx="7920000" cy="54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</a:rPr>
              <a:t>Author: 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55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0266A-1577-41E9-8D24-5CCE020706D9}" type="datetime1">
              <a:rPr lang="fr-LU" smtClean="0"/>
              <a:t>28/11/2019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6D8CE-DF9A-4FC9-98C1-36228A9B7D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30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CD06-5822-4F5B-A49E-CE3980F47A5B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819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770" y="273687"/>
            <a:ext cx="7886700" cy="576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D2C0E-35D6-45A6-9A7D-8B41DE3842B5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‹#›</a:t>
            </a:fld>
            <a:endParaRPr lang="fr-FR"/>
          </a:p>
        </p:txBody>
      </p:sp>
      <p:sp>
        <p:nvSpPr>
          <p:cNvPr id="7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190800" y="870585"/>
            <a:ext cx="7885112" cy="5760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44796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C62E-A158-47D4-A9C0-F8D1ECF43654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961" y="263526"/>
            <a:ext cx="8321119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768E1-E5AC-4CF9-A43B-AB6BF6A1304F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06C1-68F6-4EB6-83B3-4FB7FB4815BB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3"/>
          </p:nvPr>
        </p:nvSpPr>
        <p:spPr>
          <a:xfrm>
            <a:off x="639763" y="1706563"/>
            <a:ext cx="3027997" cy="1992312"/>
          </a:xfrm>
        </p:spPr>
        <p:txBody>
          <a:bodyPr/>
          <a:lstStyle/>
          <a:p>
            <a:endParaRPr lang="fr-FR"/>
          </a:p>
        </p:txBody>
      </p:sp>
      <p:sp>
        <p:nvSpPr>
          <p:cNvPr id="9" name="Espace réservé pour une image  8"/>
          <p:cNvSpPr>
            <a:spLocks noGrp="1"/>
          </p:cNvSpPr>
          <p:nvPr>
            <p:ph type="pic" sz="quarter" idx="14"/>
          </p:nvPr>
        </p:nvSpPr>
        <p:spPr>
          <a:xfrm>
            <a:off x="630238" y="3830638"/>
            <a:ext cx="3037522" cy="2001837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5"/>
          </p:nvPr>
        </p:nvSpPr>
        <p:spPr>
          <a:xfrm>
            <a:off x="3860800" y="1685925"/>
            <a:ext cx="4622800" cy="20129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 smtClean="0"/>
              <a:t>Cliquez pour </a:t>
            </a:r>
            <a:r>
              <a:rPr lang="fr-FR" smtClean="0"/>
              <a:t>modifier les</a:t>
            </a:r>
            <a:endParaRPr lang="fr-FR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6"/>
          </p:nvPr>
        </p:nvSpPr>
        <p:spPr>
          <a:xfrm>
            <a:off x="3870325" y="3840163"/>
            <a:ext cx="4613275" cy="199231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 smtClean="0"/>
              <a:t>Cliquez pour modifier les</a:t>
            </a:r>
            <a:endParaRPr lang="fr-FR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60EA0C1B-346C-4716-8AD1-C0E5E6B6561A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218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1770" y="273687"/>
            <a:ext cx="7886700" cy="10585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6110" y="1591945"/>
            <a:ext cx="7886700" cy="460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</a:t>
            </a:r>
            <a:endParaRPr lang="fr-FR" dirty="0" smtClean="0"/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7956484" y="6480000"/>
            <a:ext cx="972000" cy="1440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B1FB5DC8-742E-4FAA-94C8-A4105E4D7CF4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6000" y="6480000"/>
            <a:ext cx="4140000" cy="1440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72200" y="6480000"/>
            <a:ext cx="1080000" cy="1440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FD0A51CA-4611-42BC-8C78-05A9D4A054C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6805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15" r:id="rId4"/>
    <p:sldLayoutId id="2147483716" r:id="rId5"/>
    <p:sldLayoutId id="2147483664" r:id="rId6"/>
    <p:sldLayoutId id="2147483665" r:id="rId7"/>
    <p:sldLayoutId id="2147483666" r:id="rId8"/>
    <p:sldLayoutId id="2147483670" r:id="rId9"/>
    <p:sldLayoutId id="2147483671" r:id="rId10"/>
    <p:sldLayoutId id="2147483668" r:id="rId11"/>
    <p:sldLayoutId id="2147483672" r:id="rId12"/>
    <p:sldLayoutId id="2147483667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80000"/>
        <a:buFont typeface=".AppleSystemUIFont" charset="-120"/>
        <a:buChar char="‣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.AppleSystemUIFont" charset="-120"/>
        <a:buChar char="‣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.AppleSystemUIFont" charset="-120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.AppleSystemUIFont" charset="-120"/>
        <a:buChar char="‣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.AppleSystemUIFont" charset="-120"/>
        <a:buChar char="‣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19784CE6-D438-1544-A017-B7F29D581B15}"/>
              </a:ext>
            </a:extLst>
          </p:cNvPr>
          <p:cNvSpPr/>
          <p:nvPr userDrawn="1"/>
        </p:nvSpPr>
        <p:spPr bwMode="auto">
          <a:xfrm>
            <a:off x="-4" y="0"/>
            <a:ext cx="9144004" cy="6581001"/>
          </a:xfrm>
          <a:prstGeom prst="rect">
            <a:avLst/>
          </a:prstGeom>
          <a:solidFill>
            <a:schemeClr val="accent4">
              <a:lumMod val="60000"/>
              <a:lumOff val="40000"/>
              <a:alpha val="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1" i="0" u="none" strike="noStrike" cap="none" normalizeH="0" baseline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06C6E26-8DB1-9940-B3A6-CFFBD09008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047"/>
          <a:stretch/>
        </p:blipFill>
        <p:spPr>
          <a:xfrm flipH="1">
            <a:off x="0" y="1"/>
            <a:ext cx="9144001" cy="6584202"/>
          </a:xfrm>
          <a:prstGeom prst="rect">
            <a:avLst/>
          </a:prstGeom>
          <a:ln>
            <a:noFill/>
          </a:ln>
        </p:spPr>
      </p:pic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Titel durch Klicken hinzufügen</a:t>
            </a:r>
          </a:p>
        </p:txBody>
      </p:sp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/>
              <a:t>Erste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r>
              <a:rPr lang="de-DE"/>
              <a:t>Präsentationstitel hier eintragen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fld id="{9317A057-C766-48FB-B1EC-CC1898F04EF1}" type="datetime1">
              <a:rPr lang="de-DE" smtClean="0"/>
              <a:pPr/>
              <a:t>28.11.2019</a:t>
            </a:fld>
            <a:endParaRPr lang="de-DE" dirty="0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1000" b="0" noProof="0" dirty="0" err="1">
                <a:solidFill>
                  <a:schemeClr val="tx2"/>
                </a:solidFill>
                <a:latin typeface="Arial Narrow" pitchFamily="34" charset="0"/>
              </a:rPr>
              <a:t>page</a:t>
            </a:r>
            <a:r>
              <a:rPr lang="de-DE" sz="1000" b="0" noProof="0" dirty="0">
                <a:solidFill>
                  <a:schemeClr val="tx2"/>
                </a:solidFill>
                <a:latin typeface="Arial Narrow" pitchFamily="34" charset="0"/>
              </a:rPr>
              <a:t> </a:t>
            </a:r>
            <a:fld id="{327115CA-E6A4-425F-BB4F-A64D48743A27}" type="slidenum">
              <a:rPr lang="de-DE" sz="1000" b="0" noProof="0">
                <a:solidFill>
                  <a:schemeClr val="tx2"/>
                </a:solidFill>
                <a:latin typeface="Arial Narrow" pitchFamily="34" charset="0"/>
              </a:rPr>
              <a:pPr/>
              <a:t>‹#›</a:t>
            </a:fld>
            <a:endParaRPr lang="de-DE" sz="1000" b="0" noProof="0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87E008D-4A68-AB47-AC52-3FBCE8BE4C60}"/>
              </a:ext>
            </a:extLst>
          </p:cNvPr>
          <p:cNvSpPr/>
          <p:nvPr userDrawn="1"/>
        </p:nvSpPr>
        <p:spPr bwMode="auto">
          <a:xfrm>
            <a:off x="0" y="1"/>
            <a:ext cx="9143999" cy="1479998"/>
          </a:xfrm>
          <a:prstGeom prst="rect">
            <a:avLst/>
          </a:prstGeom>
          <a:gradFill>
            <a:gsLst>
              <a:gs pos="17000">
                <a:schemeClr val="bg1"/>
              </a:gs>
              <a:gs pos="76000">
                <a:srgbClr val="FFFFFF">
                  <a:alpha val="69000"/>
                </a:srgbClr>
              </a:gs>
              <a:gs pos="36000">
                <a:schemeClr val="bg1"/>
              </a:gs>
              <a:gs pos="95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200" b="1" i="0" u="none" strike="noStrike" cap="none" normalizeH="0" baseline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42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chemeClr val="accent4"/>
        </a:buClr>
        <a:buFont typeface="Arial" pitchFamily="34" charset="0"/>
        <a:buChar char="•"/>
        <a:tabLst>
          <a:tab pos="2190750" algn="l"/>
        </a:tabLst>
        <a:defRPr sz="1800">
          <a:solidFill>
            <a:schemeClr val="tx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chemeClr val="tx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chemeClr val="tx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chemeClr val="tx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g.muscat@eib.org" TargetMode="External"/><Relationship Id="rId2" Type="http://schemas.openxmlformats.org/officeDocument/2006/relationships/hyperlink" Target="http://www.eib.org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k.eisele@eib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ib.org/fr/products/advising/felicity/index.htm" TargetMode="External"/><Relationship Id="rId2" Type="http://schemas.openxmlformats.org/officeDocument/2006/relationships/hyperlink" Target="http://eiah.eib.org/about/initiative-urbis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hyperlink" Target="http://upfi-med.eib.org/e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34F93-70C1-4DD8-9545-6B43D6E12B85}" type="datetime1">
              <a:rPr lang="fr-LU" smtClean="0"/>
              <a:t>28/11/2019</a:t>
            </a:fld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A51CA-4611-42BC-8C78-05A9D4A054CC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DEVCO Infra </a:t>
            </a:r>
            <a:r>
              <a:rPr lang="fr-BE" dirty="0" err="1" smtClean="0"/>
              <a:t>Seminar</a:t>
            </a:r>
            <a:r>
              <a:rPr lang="fr-BE" dirty="0" smtClean="0"/>
              <a:t> </a:t>
            </a:r>
            <a:r>
              <a:rPr lang="fr-BE" dirty="0" err="1" smtClean="0"/>
              <a:t>with</a:t>
            </a:r>
            <a:r>
              <a:rPr lang="fr-BE" dirty="0" smtClean="0"/>
              <a:t> EC </a:t>
            </a:r>
            <a:r>
              <a:rPr lang="fr-BE" dirty="0" err="1" smtClean="0"/>
              <a:t>Delegations</a:t>
            </a:r>
            <a:r>
              <a:rPr lang="fr-BE" dirty="0" smtClean="0"/>
              <a:t> </a:t>
            </a:r>
            <a:br>
              <a:rPr lang="fr-BE" dirty="0" smtClean="0"/>
            </a:br>
            <a:r>
              <a:rPr lang="fr-BE" dirty="0" smtClean="0"/>
              <a:t>– Urban Development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30647" y="5515360"/>
            <a:ext cx="7920000" cy="540000"/>
          </a:xfrm>
        </p:spPr>
        <p:txBody>
          <a:bodyPr/>
          <a:lstStyle/>
          <a:p>
            <a:r>
              <a:rPr lang="en-GB" dirty="0" smtClean="0"/>
              <a:t>Dec 2019 - Brussels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029199" y="6038014"/>
            <a:ext cx="3899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Gerry Muscat, Kristina Eisele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690829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74896"/>
            <a:ext cx="7886700" cy="1058560"/>
          </a:xfrm>
        </p:spPr>
        <p:txBody>
          <a:bodyPr>
            <a:normAutofit/>
          </a:bodyPr>
          <a:lstStyle/>
          <a:p>
            <a:pPr algn="ctr"/>
            <a:r>
              <a:rPr lang="fr-FR" sz="4400" dirty="0" err="1"/>
              <a:t>Thank</a:t>
            </a:r>
            <a:r>
              <a:rPr lang="fr-FR" sz="4400" dirty="0"/>
              <a:t> </a:t>
            </a:r>
            <a:r>
              <a:rPr lang="fr-FR" sz="4400" dirty="0" err="1"/>
              <a:t>you</a:t>
            </a:r>
            <a:r>
              <a:rPr lang="fr-FR" sz="4400" dirty="0"/>
              <a:t>!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6110" y="3425825"/>
            <a:ext cx="7886700" cy="2774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3600" dirty="0"/>
              <a:t>More information at: </a:t>
            </a:r>
            <a:r>
              <a:rPr lang="fr-FR" sz="3600" u="sng" dirty="0">
                <a:hlinkClick r:id="rId2"/>
              </a:rPr>
              <a:t>www.eib.org</a:t>
            </a:r>
            <a:r>
              <a:rPr lang="fr-FR" sz="3600" u="sng" dirty="0"/>
              <a:t>/</a:t>
            </a:r>
            <a:r>
              <a:rPr lang="fr-FR" sz="3600" u="sng" dirty="0">
                <a:solidFill>
                  <a:srgbClr val="FF0000"/>
                </a:solidFill>
              </a:rPr>
              <a:t>urban</a:t>
            </a:r>
          </a:p>
          <a:p>
            <a:pPr marL="0" indent="0" algn="ctr">
              <a:buNone/>
            </a:pPr>
            <a:r>
              <a:rPr lang="fr-FR" sz="3600" dirty="0" smtClean="0">
                <a:hlinkClick r:id="rId3"/>
              </a:rPr>
              <a:t>g.muscat@eib.org</a:t>
            </a:r>
            <a:r>
              <a:rPr lang="fr-FR" sz="3600" dirty="0" smtClean="0"/>
              <a:t> </a:t>
            </a:r>
          </a:p>
          <a:p>
            <a:pPr marL="0" indent="0" algn="ctr">
              <a:buNone/>
            </a:pPr>
            <a:r>
              <a:rPr lang="fr-FR" sz="3600" dirty="0" smtClean="0">
                <a:hlinkClick r:id="rId4"/>
              </a:rPr>
              <a:t>k.eisele@eib.org</a:t>
            </a:r>
            <a:endParaRPr lang="fr-FR" sz="3600" dirty="0" smtClean="0"/>
          </a:p>
          <a:p>
            <a:pPr marL="0" indent="0" algn="ctr">
              <a:buNone/>
            </a:pPr>
            <a:endParaRPr lang="fr-FR" sz="3600" dirty="0"/>
          </a:p>
          <a:p>
            <a:endParaRPr lang="en-US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503B0-C89C-6348-B03F-73B7AF7A7674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183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3" t="211" r="7850" b="-211"/>
          <a:stretch/>
        </p:blipFill>
        <p:spPr>
          <a:xfrm>
            <a:off x="0" y="-9792"/>
            <a:ext cx="9144000" cy="686779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The EIB: the EU </a:t>
            </a:r>
            <a:r>
              <a:rPr lang="fr-FR" dirty="0" err="1">
                <a:solidFill>
                  <a:schemeClr val="bg1"/>
                </a:solidFill>
              </a:rPr>
              <a:t>bank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078470" y="7437943"/>
            <a:ext cx="972000" cy="144000"/>
          </a:xfrm>
        </p:spPr>
        <p:txBody>
          <a:bodyPr/>
          <a:lstStyle/>
          <a:p>
            <a:fld id="{B232F7C2-8A4C-4EEA-B245-53B187DA95D0}" type="datetime1">
              <a:rPr lang="fr-LU" smtClean="0"/>
              <a:pPr/>
              <a:t>28/11/2019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8" name="Espace réservé du contenu 3"/>
          <p:cNvSpPr txBox="1">
            <a:spLocks/>
          </p:cNvSpPr>
          <p:nvPr/>
        </p:nvSpPr>
        <p:spPr>
          <a:xfrm>
            <a:off x="5831840" y="-12860"/>
            <a:ext cx="3312160" cy="6870859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anchor="t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2400" dirty="0"/>
          </a:p>
          <a:p>
            <a:r>
              <a:rPr lang="en-US" sz="2400" dirty="0"/>
              <a:t>The world’s largest multilateral lender </a:t>
            </a:r>
            <a:r>
              <a:rPr lang="en-US" sz="2400" dirty="0" smtClean="0"/>
              <a:t>(EUR 55,6bn in 2018) and </a:t>
            </a:r>
            <a:r>
              <a:rPr lang="en-US" sz="2400" dirty="0"/>
              <a:t>the biggest provider of climate </a:t>
            </a:r>
            <a:r>
              <a:rPr lang="en-US" sz="2400" dirty="0" smtClean="0"/>
              <a:t>finance.</a:t>
            </a:r>
          </a:p>
          <a:p>
            <a:r>
              <a:rPr lang="fr-FR" sz="2400" dirty="0" err="1" smtClean="0"/>
              <a:t>Around</a:t>
            </a:r>
            <a:r>
              <a:rPr lang="fr-FR" sz="2400" dirty="0" smtClean="0"/>
              <a:t> </a:t>
            </a:r>
            <a:r>
              <a:rPr lang="fr-FR" sz="2400" dirty="0"/>
              <a:t>90% of </a:t>
            </a:r>
            <a:r>
              <a:rPr lang="fr-FR" sz="2400" dirty="0" err="1"/>
              <a:t>lending</a:t>
            </a:r>
            <a:r>
              <a:rPr lang="fr-FR" sz="2400" dirty="0"/>
              <a:t>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within</a:t>
            </a:r>
            <a:r>
              <a:rPr lang="fr-FR" sz="2400" dirty="0"/>
              <a:t> the </a:t>
            </a:r>
            <a:r>
              <a:rPr lang="fr-FR" sz="2400" dirty="0" smtClean="0"/>
              <a:t>EU, EUR 2,2bn in </a:t>
            </a:r>
            <a:r>
              <a:rPr lang="fr-FR" sz="2400" dirty="0" err="1" smtClean="0"/>
              <a:t>Mediterraneans</a:t>
            </a:r>
            <a:r>
              <a:rPr lang="fr-FR" sz="2400" dirty="0" smtClean="0"/>
              <a:t> and EUR 1,7bn in ACP countries</a:t>
            </a:r>
          </a:p>
          <a:p>
            <a:r>
              <a:rPr lang="fr-FR" sz="2400" dirty="0" err="1" smtClean="0"/>
              <a:t>Loans</a:t>
            </a:r>
            <a:r>
              <a:rPr lang="fr-FR" sz="2400" dirty="0" smtClean="0"/>
              <a:t>, </a:t>
            </a:r>
            <a:r>
              <a:rPr lang="fr-FR" sz="2400" dirty="0" err="1" smtClean="0"/>
              <a:t>blending</a:t>
            </a:r>
            <a:r>
              <a:rPr lang="fr-FR" sz="2400" dirty="0" smtClean="0"/>
              <a:t>, </a:t>
            </a:r>
            <a:r>
              <a:rPr lang="fr-FR" sz="2400" dirty="0" err="1" smtClean="0"/>
              <a:t>equity</a:t>
            </a:r>
            <a:r>
              <a:rPr lang="fr-FR" sz="2400" dirty="0" smtClean="0"/>
              <a:t>, </a:t>
            </a:r>
            <a:r>
              <a:rPr lang="fr-FR" sz="2400" dirty="0" err="1" smtClean="0"/>
              <a:t>guarantees</a:t>
            </a:r>
            <a:r>
              <a:rPr lang="fr-FR" sz="2400" dirty="0" smtClean="0"/>
              <a:t>, </a:t>
            </a:r>
            <a:r>
              <a:rPr lang="fr-FR" sz="2400" dirty="0" err="1" smtClean="0"/>
              <a:t>advisory</a:t>
            </a:r>
            <a:endParaRPr lang="fr-FR" sz="2400" dirty="0"/>
          </a:p>
          <a:p>
            <a:r>
              <a:rPr lang="fr-FR" sz="2400" dirty="0" err="1"/>
              <a:t>Governed</a:t>
            </a:r>
            <a:r>
              <a:rPr lang="fr-FR" sz="2400" dirty="0"/>
              <a:t> by the EU </a:t>
            </a:r>
            <a:r>
              <a:rPr lang="fr-FR" sz="2400" dirty="0" err="1"/>
              <a:t>Member</a:t>
            </a:r>
            <a:r>
              <a:rPr lang="fr-FR" sz="2400" dirty="0"/>
              <a:t> States</a:t>
            </a:r>
          </a:p>
          <a:p>
            <a:pPr marL="0" indent="0" algn="ctr">
              <a:buNone/>
            </a:pPr>
            <a:endParaRPr lang="en-US" b="1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chemeClr val="tx2"/>
                </a:solidFill>
              </a:rPr>
              <a:t>Improving the quality of life for people in Europe and beyond </a:t>
            </a:r>
            <a:endParaRPr lang="fr-FR" sz="2400" dirty="0"/>
          </a:p>
        </p:txBody>
      </p:sp>
      <p:pic>
        <p:nvPicPr>
          <p:cNvPr id="8" name="Content Placeholder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9999"/>
            <a:ext cx="4010453" cy="214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7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EIB urban lending: sectors and geographies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CD06-5822-4F5B-A49E-CE3980F47A5B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3</a:t>
            </a:fld>
            <a:endParaRPr lang="fr-FR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" y="2963666"/>
            <a:ext cx="5040630" cy="3287734"/>
          </a:xfrm>
          <a:prstGeom prst="rect">
            <a:avLst/>
          </a:prstGeom>
          <a:noFill/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09800" y="908960"/>
            <a:ext cx="4322439" cy="2938527"/>
          </a:xfrm>
          <a:prstGeom prst="rect">
            <a:avLst/>
          </a:prstGeom>
        </p:spPr>
      </p:pic>
      <p:sp>
        <p:nvSpPr>
          <p:cNvPr id="8" name="Rechteck 5">
            <a:extLst>
              <a:ext uri="{FF2B5EF4-FFF2-40B4-BE49-F238E27FC236}">
                <a16:creationId xmlns:a16="http://schemas.microsoft.com/office/drawing/2014/main" id="{DEA9154C-876E-F447-8980-93EA1412B881}"/>
              </a:ext>
            </a:extLst>
          </p:cNvPr>
          <p:cNvSpPr/>
          <p:nvPr/>
        </p:nvSpPr>
        <p:spPr>
          <a:xfrm>
            <a:off x="267970" y="908960"/>
            <a:ext cx="4565630" cy="1655996"/>
          </a:xfrm>
          <a:prstGeom prst="rect">
            <a:avLst/>
          </a:prstGeom>
          <a:noFill/>
          <a:ln w="12700" cap="flat" cmpd="sng" algn="ctr">
            <a:solidFill>
              <a:srgbClr val="D0CBC1"/>
            </a:solidFill>
            <a:prstDash val="dash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EIB has established a solid record in supporting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subnational entities,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with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over EUR 150 billion of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urban lending since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2012,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of which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EUR 14 billion outside EU </a:t>
            </a:r>
            <a:endParaRPr kumimoji="0" lang="de-DE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73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From the EU Urban Agenda…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A51CA-4611-42BC-8C78-05A9D4A054CC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485067"/>
              </p:ext>
            </p:extLst>
          </p:nvPr>
        </p:nvGraphicFramePr>
        <p:xfrm>
          <a:off x="143508" y="764704"/>
          <a:ext cx="8820980" cy="249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6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2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2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96656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Inclusive Cities</a:t>
                      </a:r>
                      <a:endParaRPr lang="en-GB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Jobs and skills in the local economy*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Urban poverty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Housing*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Inclusion of migrants and refugees*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Culture*</a:t>
                      </a:r>
                      <a:endParaRPr lang="en-GB" sz="1600" dirty="0" smtClean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US" sz="1600" dirty="0" smtClean="0"/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600" dirty="0" smtClean="0"/>
                        <a:t>*</a:t>
                      </a:r>
                      <a:r>
                        <a:rPr lang="en-US" sz="1600" baseline="0" dirty="0" smtClean="0"/>
                        <a:t> = Partnership in which EIB active</a:t>
                      </a:r>
                      <a:endParaRPr lang="en-GB" sz="1600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sz="2400" dirty="0" smtClean="0">
                          <a:solidFill>
                            <a:srgbClr val="92D050"/>
                          </a:solidFill>
                        </a:rPr>
                        <a:t>Green Cities</a:t>
                      </a:r>
                      <a:endParaRPr lang="en-GB" sz="2400" dirty="0" smtClean="0">
                        <a:solidFill>
                          <a:srgbClr val="92D050"/>
                        </a:solidFill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Sustainable use of land and Nature-Based solutions*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Circular economy*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Climate adaptation*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Energy transition*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Smart Cities</a:t>
                      </a:r>
                      <a:endParaRPr lang="en-GB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Urban mobility*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Air quality*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Digital transition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/>
                        <a:t>Innovative and responsible public procurement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Public space/security*</a:t>
                      </a:r>
                      <a:endParaRPr lang="en-GB" sz="1600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172" y="3459480"/>
            <a:ext cx="8017692" cy="326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32198" y="3613492"/>
            <a:ext cx="2815802" cy="25028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/>
              <a:t>…to the </a:t>
            </a:r>
          </a:p>
          <a:p>
            <a:pPr algn="l"/>
            <a:r>
              <a:rPr lang="en-US" dirty="0" smtClean="0"/>
              <a:t>New </a:t>
            </a:r>
          </a:p>
          <a:p>
            <a:pPr algn="l"/>
            <a:r>
              <a:rPr lang="en-US" dirty="0" smtClean="0"/>
              <a:t>Urban Agenda…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619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Challenges and solutions</a:t>
            </a:r>
            <a:endParaRPr lang="fr-B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CD06-5822-4F5B-A49E-CE3980F47A5B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5</a:t>
            </a:fld>
            <a:endParaRPr lang="fr-FR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605670" y="2365513"/>
            <a:ext cx="2797810" cy="626166"/>
          </a:xfrm>
        </p:spPr>
        <p:txBody>
          <a:bodyPr>
            <a:normAutofit fontScale="70000" lnSpcReduction="20000"/>
          </a:bodyPr>
          <a:lstStyle/>
          <a:p>
            <a:r>
              <a:rPr lang="fr-BE" dirty="0" smtClean="0"/>
              <a:t>Identification and </a:t>
            </a:r>
            <a:r>
              <a:rPr lang="fr-BE" dirty="0" err="1" smtClean="0"/>
              <a:t>project</a:t>
            </a:r>
            <a:r>
              <a:rPr lang="fr-BE" dirty="0" smtClean="0"/>
              <a:t> </a:t>
            </a:r>
            <a:r>
              <a:rPr lang="fr-BE" dirty="0" err="1" smtClean="0"/>
              <a:t>preparation</a:t>
            </a:r>
            <a:r>
              <a:rPr lang="fr-BE" dirty="0" smtClean="0"/>
              <a:t> TA</a:t>
            </a:r>
            <a:endParaRPr lang="fr-BE" dirty="0"/>
          </a:p>
        </p:txBody>
      </p:sp>
      <p:sp>
        <p:nvSpPr>
          <p:cNvPr id="10" name="Oval Callout 9"/>
          <p:cNvSpPr/>
          <p:nvPr/>
        </p:nvSpPr>
        <p:spPr>
          <a:xfrm>
            <a:off x="5804397" y="377686"/>
            <a:ext cx="2534533" cy="1639957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1" name="TextBox 10"/>
          <p:cNvSpPr txBox="1"/>
          <p:nvPr/>
        </p:nvSpPr>
        <p:spPr>
          <a:xfrm>
            <a:off x="5948654" y="647995"/>
            <a:ext cx="22600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000" dirty="0" err="1" smtClean="0"/>
              <a:t>Difficulties</a:t>
            </a:r>
            <a:r>
              <a:rPr lang="fr-BE" sz="2000" dirty="0" smtClean="0"/>
              <a:t> for </a:t>
            </a:r>
            <a:r>
              <a:rPr lang="fr-BE" sz="2000" dirty="0" err="1" smtClean="0"/>
              <a:t>integrated</a:t>
            </a:r>
            <a:r>
              <a:rPr lang="fr-BE" sz="2000" dirty="0" smtClean="0"/>
              <a:t> </a:t>
            </a:r>
            <a:r>
              <a:rPr lang="fr-BE" sz="2000" dirty="0" err="1" smtClean="0"/>
              <a:t>urban</a:t>
            </a:r>
            <a:r>
              <a:rPr lang="fr-BE" sz="2000" dirty="0" smtClean="0"/>
              <a:t> </a:t>
            </a:r>
            <a:r>
              <a:rPr lang="fr-BE" sz="2000" dirty="0" err="1" smtClean="0"/>
              <a:t>projects</a:t>
            </a:r>
            <a:r>
              <a:rPr lang="fr-BE" sz="2000" dirty="0" smtClean="0"/>
              <a:t> to </a:t>
            </a:r>
            <a:r>
              <a:rPr lang="fr-BE" sz="2000" dirty="0" err="1" smtClean="0"/>
              <a:t>emerge</a:t>
            </a:r>
            <a:endParaRPr lang="fr-BE" sz="2000" dirty="0"/>
          </a:p>
        </p:txBody>
      </p:sp>
      <p:sp>
        <p:nvSpPr>
          <p:cNvPr id="12" name="Oval Callout 11"/>
          <p:cNvSpPr/>
          <p:nvPr/>
        </p:nvSpPr>
        <p:spPr>
          <a:xfrm>
            <a:off x="998882" y="793028"/>
            <a:ext cx="1798982" cy="1167849"/>
          </a:xfrm>
          <a:prstGeom prst="wedgeEllipseCallout">
            <a:avLst>
              <a:gd name="adj1" fmla="val 22261"/>
              <a:gd name="adj2" fmla="val 595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TextBox 12"/>
          <p:cNvSpPr txBox="1"/>
          <p:nvPr/>
        </p:nvSpPr>
        <p:spPr>
          <a:xfrm>
            <a:off x="1103382" y="1009081"/>
            <a:ext cx="1515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dirty="0" err="1" smtClean="0"/>
              <a:t>Reach</a:t>
            </a:r>
            <a:r>
              <a:rPr lang="fr-BE" dirty="0" smtClean="0"/>
              <a:t> </a:t>
            </a:r>
            <a:r>
              <a:rPr lang="fr-BE" dirty="0" err="1" smtClean="0"/>
              <a:t>small</a:t>
            </a:r>
            <a:r>
              <a:rPr lang="fr-BE" dirty="0" smtClean="0"/>
              <a:t> </a:t>
            </a:r>
            <a:r>
              <a:rPr lang="fr-BE" dirty="0" err="1" smtClean="0"/>
              <a:t>projects</a:t>
            </a:r>
            <a:endParaRPr lang="fr-BE" dirty="0"/>
          </a:p>
        </p:txBody>
      </p:sp>
      <p:sp>
        <p:nvSpPr>
          <p:cNvPr id="15" name="Content Placeholder 6"/>
          <p:cNvSpPr txBox="1">
            <a:spLocks/>
          </p:cNvSpPr>
          <p:nvPr/>
        </p:nvSpPr>
        <p:spPr>
          <a:xfrm>
            <a:off x="1828799" y="2153679"/>
            <a:ext cx="2797810" cy="88127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 smtClean="0"/>
              <a:t>Programme </a:t>
            </a:r>
            <a:r>
              <a:rPr lang="fr-BE" dirty="0" err="1" smtClean="0"/>
              <a:t>financing</a:t>
            </a:r>
            <a:r>
              <a:rPr lang="fr-BE" dirty="0" smtClean="0"/>
              <a:t> </a:t>
            </a:r>
            <a:r>
              <a:rPr lang="fr-BE" dirty="0" err="1" smtClean="0"/>
              <a:t>through</a:t>
            </a:r>
            <a:r>
              <a:rPr lang="fr-BE" dirty="0" smtClean="0"/>
              <a:t> </a:t>
            </a:r>
            <a:r>
              <a:rPr lang="fr-BE" dirty="0" err="1" smtClean="0"/>
              <a:t>framework</a:t>
            </a:r>
            <a:r>
              <a:rPr lang="fr-BE" dirty="0" smtClean="0"/>
              <a:t> </a:t>
            </a:r>
            <a:r>
              <a:rPr lang="fr-BE" dirty="0" err="1" smtClean="0"/>
              <a:t>loans</a:t>
            </a:r>
            <a:endParaRPr lang="fr-BE" dirty="0" smtClean="0"/>
          </a:p>
          <a:p>
            <a:r>
              <a:rPr lang="fr-BE" dirty="0" err="1" smtClean="0"/>
              <a:t>Urban</a:t>
            </a:r>
            <a:r>
              <a:rPr lang="fr-BE" dirty="0" smtClean="0"/>
              <a:t> </a:t>
            </a:r>
            <a:r>
              <a:rPr lang="fr-BE" dirty="0" err="1" smtClean="0"/>
              <a:t>intermediaries</a:t>
            </a:r>
            <a:endParaRPr lang="fr-BE" dirty="0"/>
          </a:p>
        </p:txBody>
      </p:sp>
      <p:sp>
        <p:nvSpPr>
          <p:cNvPr id="16" name="Oval Callout 15"/>
          <p:cNvSpPr/>
          <p:nvPr/>
        </p:nvSpPr>
        <p:spPr>
          <a:xfrm>
            <a:off x="4691268" y="2973312"/>
            <a:ext cx="1719469" cy="1321904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7" name="TextBox 16"/>
          <p:cNvSpPr txBox="1"/>
          <p:nvPr/>
        </p:nvSpPr>
        <p:spPr>
          <a:xfrm>
            <a:off x="4772745" y="3488726"/>
            <a:ext cx="1556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dirty="0" smtClean="0"/>
              <a:t>Public </a:t>
            </a:r>
            <a:r>
              <a:rPr lang="fr-BE" dirty="0" err="1" smtClean="0"/>
              <a:t>debt</a:t>
            </a:r>
            <a:r>
              <a:rPr lang="fr-BE" dirty="0" smtClean="0"/>
              <a:t> </a:t>
            </a:r>
            <a:r>
              <a:rPr lang="fr-BE" dirty="0" err="1" smtClean="0"/>
              <a:t>limits</a:t>
            </a:r>
            <a:endParaRPr lang="fr-BE" dirty="0"/>
          </a:p>
        </p:txBody>
      </p:sp>
      <p:sp>
        <p:nvSpPr>
          <p:cNvPr id="18" name="Content Placeholder 6"/>
          <p:cNvSpPr txBox="1">
            <a:spLocks/>
          </p:cNvSpPr>
          <p:nvPr/>
        </p:nvSpPr>
        <p:spPr>
          <a:xfrm>
            <a:off x="4031152" y="4362989"/>
            <a:ext cx="2797810" cy="1080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1800" dirty="0" smtClean="0"/>
              <a:t>Focus on </a:t>
            </a:r>
            <a:r>
              <a:rPr lang="fr-BE" sz="1800" dirty="0" err="1" smtClean="0"/>
              <a:t>projects</a:t>
            </a:r>
            <a:r>
              <a:rPr lang="fr-BE" sz="1800" dirty="0" smtClean="0"/>
              <a:t> </a:t>
            </a:r>
            <a:r>
              <a:rPr lang="fr-BE" sz="1800" dirty="0" err="1" smtClean="0"/>
              <a:t>with</a:t>
            </a:r>
            <a:r>
              <a:rPr lang="fr-BE" sz="1800" dirty="0" smtClean="0"/>
              <a:t> high </a:t>
            </a:r>
            <a:r>
              <a:rPr lang="fr-BE" sz="1800" dirty="0" err="1" smtClean="0"/>
              <a:t>economic</a:t>
            </a:r>
            <a:r>
              <a:rPr lang="fr-BE" sz="1800" dirty="0" smtClean="0"/>
              <a:t> and </a:t>
            </a:r>
            <a:r>
              <a:rPr lang="fr-BE" sz="1800" dirty="0" err="1" smtClean="0"/>
              <a:t>financial</a:t>
            </a:r>
            <a:r>
              <a:rPr lang="fr-BE" sz="1800" dirty="0" smtClean="0"/>
              <a:t> </a:t>
            </a:r>
            <a:r>
              <a:rPr lang="fr-BE" sz="1800" dirty="0" err="1" smtClean="0"/>
              <a:t>returns</a:t>
            </a:r>
            <a:endParaRPr lang="fr-BE" sz="1800" dirty="0" smtClean="0"/>
          </a:p>
          <a:p>
            <a:r>
              <a:rPr lang="fr-BE" sz="1800" dirty="0" smtClean="0"/>
              <a:t>Local </a:t>
            </a:r>
            <a:r>
              <a:rPr lang="fr-BE" sz="1800" dirty="0" err="1" smtClean="0"/>
              <a:t>authorities</a:t>
            </a:r>
            <a:r>
              <a:rPr lang="fr-BE" sz="1800" dirty="0" smtClean="0"/>
              <a:t> </a:t>
            </a:r>
            <a:r>
              <a:rPr lang="fr-BE" sz="1800" dirty="0" err="1" smtClean="0"/>
              <a:t>guarantees</a:t>
            </a:r>
            <a:r>
              <a:rPr lang="fr-BE" sz="1800" dirty="0" smtClean="0"/>
              <a:t> </a:t>
            </a:r>
            <a:r>
              <a:rPr lang="fr-BE" sz="1800" dirty="0" err="1" smtClean="0"/>
              <a:t>mechanisms</a:t>
            </a:r>
            <a:endParaRPr lang="fr-BE" sz="1800" dirty="0" smtClean="0"/>
          </a:p>
          <a:p>
            <a:r>
              <a:rPr lang="fr-BE" sz="1800" dirty="0" smtClean="0"/>
              <a:t>Bank </a:t>
            </a:r>
            <a:r>
              <a:rPr lang="fr-BE" sz="1800" dirty="0" err="1" smtClean="0"/>
              <a:t>intermediation</a:t>
            </a:r>
            <a:endParaRPr lang="fr-BE" sz="1800" dirty="0" smtClean="0"/>
          </a:p>
          <a:p>
            <a:r>
              <a:rPr lang="fr-BE" sz="1800" dirty="0" err="1" smtClean="0"/>
              <a:t>PPPs</a:t>
            </a:r>
            <a:endParaRPr lang="fr-BE" sz="1800" dirty="0"/>
          </a:p>
        </p:txBody>
      </p:sp>
      <p:sp>
        <p:nvSpPr>
          <p:cNvPr id="19" name="Oval Callout 18"/>
          <p:cNvSpPr/>
          <p:nvPr/>
        </p:nvSpPr>
        <p:spPr>
          <a:xfrm>
            <a:off x="318052" y="4959627"/>
            <a:ext cx="1361661" cy="1033670"/>
          </a:xfrm>
          <a:prstGeom prst="wedgeEllipseCallout">
            <a:avLst>
              <a:gd name="adj1" fmla="val 30407"/>
              <a:gd name="adj2" fmla="val 6137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0" name="TextBox 19"/>
          <p:cNvSpPr txBox="1"/>
          <p:nvPr/>
        </p:nvSpPr>
        <p:spPr>
          <a:xfrm>
            <a:off x="377687" y="5165035"/>
            <a:ext cx="14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dirty="0" err="1" smtClean="0"/>
              <a:t>Foreign</a:t>
            </a:r>
            <a:r>
              <a:rPr lang="fr-BE" sz="1200" dirty="0" smtClean="0"/>
              <a:t> </a:t>
            </a:r>
            <a:r>
              <a:rPr lang="fr-BE" sz="1200" dirty="0" err="1" smtClean="0"/>
              <a:t>currency</a:t>
            </a:r>
            <a:r>
              <a:rPr lang="fr-BE" sz="1200" dirty="0" smtClean="0"/>
              <a:t> </a:t>
            </a:r>
            <a:r>
              <a:rPr lang="fr-BE" sz="1200" dirty="0" err="1" smtClean="0"/>
              <a:t>financing</a:t>
            </a:r>
            <a:r>
              <a:rPr lang="fr-BE" sz="1200" dirty="0" smtClean="0"/>
              <a:t> for local </a:t>
            </a:r>
            <a:r>
              <a:rPr lang="fr-BE" sz="1200" dirty="0" err="1" smtClean="0"/>
              <a:t>currency</a:t>
            </a:r>
            <a:r>
              <a:rPr lang="fr-BE" sz="1200" dirty="0" smtClean="0"/>
              <a:t> </a:t>
            </a:r>
            <a:r>
              <a:rPr lang="fr-BE" sz="1200" dirty="0" err="1" smtClean="0"/>
              <a:t>projects</a:t>
            </a:r>
            <a:endParaRPr lang="fr-BE" sz="1200" dirty="0"/>
          </a:p>
        </p:txBody>
      </p:sp>
      <p:sp>
        <p:nvSpPr>
          <p:cNvPr id="21" name="Content Placeholder 6"/>
          <p:cNvSpPr txBox="1">
            <a:spLocks/>
          </p:cNvSpPr>
          <p:nvPr/>
        </p:nvSpPr>
        <p:spPr>
          <a:xfrm>
            <a:off x="1575352" y="5572539"/>
            <a:ext cx="2797810" cy="626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1400" dirty="0" smtClean="0"/>
              <a:t>Local </a:t>
            </a:r>
            <a:r>
              <a:rPr lang="fr-BE" sz="1400" dirty="0" err="1" smtClean="0"/>
              <a:t>currency</a:t>
            </a:r>
            <a:r>
              <a:rPr lang="fr-BE" sz="1400" dirty="0" smtClean="0"/>
              <a:t> </a:t>
            </a:r>
            <a:r>
              <a:rPr lang="fr-BE" sz="1400" dirty="0" err="1" smtClean="0"/>
              <a:t>loans</a:t>
            </a:r>
            <a:endParaRPr lang="fr-BE" sz="1400" dirty="0" smtClean="0"/>
          </a:p>
          <a:p>
            <a:r>
              <a:rPr lang="fr-BE" sz="1400" dirty="0" smtClean="0"/>
              <a:t>Bank </a:t>
            </a:r>
            <a:r>
              <a:rPr lang="fr-BE" sz="1400" dirty="0" err="1" smtClean="0"/>
              <a:t>intermediation</a:t>
            </a:r>
            <a:endParaRPr lang="fr-BE" sz="1400" dirty="0" smtClean="0"/>
          </a:p>
          <a:p>
            <a:r>
              <a:rPr lang="fr-BE" sz="1400" dirty="0" err="1" smtClean="0"/>
              <a:t>Macro-economic</a:t>
            </a:r>
            <a:r>
              <a:rPr lang="fr-BE" sz="1400" dirty="0" smtClean="0"/>
              <a:t> </a:t>
            </a:r>
            <a:r>
              <a:rPr lang="fr-BE" sz="1400" dirty="0" err="1" smtClean="0"/>
              <a:t>stabilization</a:t>
            </a:r>
            <a:endParaRPr lang="fr-BE" sz="1400" dirty="0"/>
          </a:p>
        </p:txBody>
      </p:sp>
      <p:sp>
        <p:nvSpPr>
          <p:cNvPr id="22" name="Oval Callout 21"/>
          <p:cNvSpPr/>
          <p:nvPr/>
        </p:nvSpPr>
        <p:spPr>
          <a:xfrm>
            <a:off x="6912200" y="3795326"/>
            <a:ext cx="1401417" cy="1043609"/>
          </a:xfrm>
          <a:prstGeom prst="wedgeEllipseCallout">
            <a:avLst>
              <a:gd name="adj1" fmla="val 24557"/>
              <a:gd name="adj2" fmla="val 6535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3" name="TextBox 22"/>
          <p:cNvSpPr txBox="1"/>
          <p:nvPr/>
        </p:nvSpPr>
        <p:spPr>
          <a:xfrm>
            <a:off x="7078677" y="3865999"/>
            <a:ext cx="1136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dirty="0" err="1" smtClean="0"/>
              <a:t>Lack</a:t>
            </a:r>
            <a:r>
              <a:rPr lang="fr-BE" dirty="0" smtClean="0"/>
              <a:t> of </a:t>
            </a:r>
            <a:r>
              <a:rPr lang="fr-BE" dirty="0" err="1" smtClean="0"/>
              <a:t>blending</a:t>
            </a:r>
            <a:r>
              <a:rPr lang="fr-BE" dirty="0" smtClean="0"/>
              <a:t> support</a:t>
            </a:r>
            <a:endParaRPr lang="fr-BE" dirty="0"/>
          </a:p>
        </p:txBody>
      </p:sp>
      <p:sp>
        <p:nvSpPr>
          <p:cNvPr id="24" name="Content Placeholder 6"/>
          <p:cNvSpPr txBox="1">
            <a:spLocks/>
          </p:cNvSpPr>
          <p:nvPr/>
        </p:nvSpPr>
        <p:spPr>
          <a:xfrm>
            <a:off x="7205870" y="5078894"/>
            <a:ext cx="1828800" cy="95415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 err="1" smtClean="0"/>
              <a:t>Urban</a:t>
            </a:r>
            <a:r>
              <a:rPr lang="fr-BE" dirty="0" smtClean="0"/>
              <a:t> </a:t>
            </a:r>
            <a:r>
              <a:rPr lang="fr-BE" dirty="0" err="1" smtClean="0"/>
              <a:t>approach</a:t>
            </a:r>
            <a:r>
              <a:rPr lang="fr-BE" dirty="0" smtClean="0"/>
              <a:t>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identified</a:t>
            </a:r>
            <a:r>
              <a:rPr lang="fr-BE" dirty="0" smtClean="0"/>
              <a:t> as </a:t>
            </a:r>
            <a:r>
              <a:rPr lang="fr-BE" dirty="0" err="1" smtClean="0"/>
              <a:t>such</a:t>
            </a:r>
            <a:endParaRPr lang="fr-BE" dirty="0" smtClean="0"/>
          </a:p>
          <a:p>
            <a:r>
              <a:rPr lang="fr-BE" dirty="0" smtClean="0"/>
              <a:t>More </a:t>
            </a:r>
            <a:r>
              <a:rPr lang="fr-BE" dirty="0" err="1" smtClean="0"/>
              <a:t>integrated</a:t>
            </a:r>
            <a:r>
              <a:rPr lang="fr-BE" dirty="0" smtClean="0"/>
              <a:t> </a:t>
            </a:r>
            <a:r>
              <a:rPr lang="fr-BE" dirty="0" err="1" smtClean="0"/>
              <a:t>appraisal</a:t>
            </a:r>
            <a:r>
              <a:rPr lang="fr-BE" dirty="0" smtClean="0"/>
              <a:t> </a:t>
            </a:r>
            <a:r>
              <a:rPr lang="fr-BE" dirty="0" err="1" smtClean="0"/>
              <a:t>processes</a:t>
            </a:r>
            <a:endParaRPr lang="fr-BE" dirty="0"/>
          </a:p>
        </p:txBody>
      </p:sp>
      <p:sp>
        <p:nvSpPr>
          <p:cNvPr id="25" name="Oval Callout 24"/>
          <p:cNvSpPr/>
          <p:nvPr/>
        </p:nvSpPr>
        <p:spPr>
          <a:xfrm>
            <a:off x="191770" y="2826876"/>
            <a:ext cx="1637029" cy="1417133"/>
          </a:xfrm>
          <a:prstGeom prst="wedgeEllipseCallout">
            <a:avLst>
              <a:gd name="adj1" fmla="val 54266"/>
              <a:gd name="adj2" fmla="val 3810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6" name="TextBox 25"/>
          <p:cNvSpPr txBox="1"/>
          <p:nvPr/>
        </p:nvSpPr>
        <p:spPr>
          <a:xfrm>
            <a:off x="366725" y="3044501"/>
            <a:ext cx="1287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dirty="0" smtClean="0"/>
              <a:t>Heavy and </a:t>
            </a:r>
            <a:r>
              <a:rPr lang="fr-BE" dirty="0" err="1" smtClean="0"/>
              <a:t>unadapted</a:t>
            </a:r>
            <a:r>
              <a:rPr lang="fr-BE" dirty="0" smtClean="0"/>
              <a:t> </a:t>
            </a:r>
            <a:r>
              <a:rPr lang="fr-BE" dirty="0" err="1" smtClean="0"/>
              <a:t>procedures</a:t>
            </a:r>
            <a:endParaRPr lang="fr-BE" dirty="0"/>
          </a:p>
        </p:txBody>
      </p:sp>
      <p:sp>
        <p:nvSpPr>
          <p:cNvPr id="27" name="Content Placeholder 6"/>
          <p:cNvSpPr txBox="1">
            <a:spLocks/>
          </p:cNvSpPr>
          <p:nvPr/>
        </p:nvSpPr>
        <p:spPr>
          <a:xfrm>
            <a:off x="1893457" y="3778482"/>
            <a:ext cx="1760787" cy="114138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80000"/>
              <a:buFont typeface=".AppleSystemUIFont" charset="-120"/>
              <a:buChar char="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dirty="0" smtClean="0"/>
              <a:t>Taylor-made and </a:t>
            </a:r>
            <a:r>
              <a:rPr lang="fr-BE" dirty="0" err="1" smtClean="0"/>
              <a:t>innovative</a:t>
            </a:r>
            <a:r>
              <a:rPr lang="fr-BE" dirty="0" smtClean="0"/>
              <a:t> </a:t>
            </a:r>
            <a:r>
              <a:rPr lang="fr-BE" dirty="0" err="1" smtClean="0"/>
              <a:t>approach</a:t>
            </a:r>
            <a:endParaRPr lang="fr-BE" dirty="0" smtClean="0"/>
          </a:p>
          <a:p>
            <a:r>
              <a:rPr lang="fr-BE" dirty="0" smtClean="0"/>
              <a:t>Local </a:t>
            </a:r>
            <a:r>
              <a:rPr lang="fr-BE" dirty="0" err="1" smtClean="0"/>
              <a:t>presence</a:t>
            </a: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380385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770" y="0"/>
            <a:ext cx="7886700" cy="1058560"/>
          </a:xfrm>
        </p:spPr>
        <p:txBody>
          <a:bodyPr/>
          <a:lstStyle/>
          <a:p>
            <a:r>
              <a:rPr lang="en-US" dirty="0" smtClean="0"/>
              <a:t>EIB Partnerships and Facilities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6484769"/>
              </p:ext>
            </p:extLst>
          </p:nvPr>
        </p:nvGraphicFramePr>
        <p:xfrm>
          <a:off x="0" y="558799"/>
          <a:ext cx="9144000" cy="629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666">
                  <a:extLst>
                    <a:ext uri="{9D8B030D-6E8A-4147-A177-3AD203B41FA5}">
                      <a16:colId xmlns:a16="http://schemas.microsoft.com/office/drawing/2014/main" val="4283744891"/>
                    </a:ext>
                  </a:extLst>
                </a:gridCol>
                <a:gridCol w="6925334">
                  <a:extLst>
                    <a:ext uri="{9D8B030D-6E8A-4147-A177-3AD203B41FA5}">
                      <a16:colId xmlns:a16="http://schemas.microsoft.com/office/drawing/2014/main" val="1199439378"/>
                    </a:ext>
                  </a:extLst>
                </a:gridCol>
              </a:tblGrid>
              <a:tr h="632753">
                <a:tc>
                  <a:txBody>
                    <a:bodyPr/>
                    <a:lstStyle/>
                    <a:p>
                      <a:r>
                        <a:rPr lang="en-US" dirty="0" smtClean="0"/>
                        <a:t>Partnership/Facility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Key Features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845899"/>
                  </a:ext>
                </a:extLst>
              </a:tr>
              <a:tr h="1473276">
                <a:tc>
                  <a:txBody>
                    <a:bodyPr/>
                    <a:lstStyle/>
                    <a:p>
                      <a:r>
                        <a:rPr lang="en-US" sz="12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EIB-GCOM GLOBAL CITIES CLIMATE CHALLENGE</a:t>
                      </a:r>
                      <a:r>
                        <a:rPr lang="en-US" sz="12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12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(supported by GIZ, ICLEI, C40 )</a:t>
                      </a:r>
                      <a:endParaRPr lang="en-GB" sz="1200" b="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200" i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Call for global urban climate investments: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145 projects in over 100 cities responded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Projects cover e-mobility, waste, greening, adaptation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 to be provided to reach bankability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 under review in Benin, Brazil, Indonesia, Uganda</a:t>
                      </a:r>
                    </a:p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847898"/>
                  </a:ext>
                </a:extLst>
              </a:tr>
              <a:tr h="1246619">
                <a:tc>
                  <a:txBody>
                    <a:bodyPr/>
                    <a:lstStyle/>
                    <a:p>
                      <a:r>
                        <a:rPr lang="en-US" sz="12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FELICITY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 </a:t>
                      </a:r>
                      <a:endParaRPr lang="en-US" sz="1200" b="1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(co-implemented with GIZ / supported by the German Environment Ministry)</a:t>
                      </a:r>
                      <a:endParaRPr lang="fr-FR" sz="1200" b="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i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Financing Energy for Low-carbon Investment – Cities Advisory Facility </a:t>
                      </a: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(FELICITY)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urban projects expected to reduce greenhouse gas emissions by providing advisory services and capacity development in Brazil, China and Mexico 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Currently supporting low-carbon investment projects in 5 cities in Latin America and collaborates with one financial intermediary</a:t>
                      </a:r>
                      <a:endParaRPr lang="en-US" sz="120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411477"/>
                  </a:ext>
                </a:extLst>
              </a:tr>
              <a:tr h="1473276">
                <a:tc>
                  <a:txBody>
                    <a:bodyPr/>
                    <a:lstStyle/>
                    <a:p>
                      <a:r>
                        <a:rPr lang="en-US" sz="12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/>
                        </a:rPr>
                        <a:t>UPFI </a:t>
                      </a:r>
                      <a:endParaRPr lang="en-US" sz="1200" b="1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(co-implemented with AFD / UfM supported by the European Commission)</a:t>
                      </a:r>
                      <a:endParaRPr lang="fr-FR" sz="1200" b="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i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Urban Projects Finance Initiative 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Supports project promoters in the Mediterranean and Western Balkans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Helps prepare and to finance ambitious urban development projects, which aim to create jobs, to reduce poverty and to upgrade the urban fabric 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Supports Economic Resilience Initiative</a:t>
                      </a:r>
                      <a:endParaRPr lang="en-GB" sz="120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757702"/>
                  </a:ext>
                </a:extLst>
              </a:tr>
              <a:tr h="14732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SUSTAINABLE CITIES INVESTMENT FUNDS FACILITY</a:t>
                      </a:r>
                      <a:endParaRPr lang="en-US" sz="1200" b="1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(PIP approved under EFSD Sustainable Cities Window)</a:t>
                      </a:r>
                      <a:endParaRPr lang="fr-FR" sz="1200" b="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Set of 3-5 private sector urban investment funds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 funding to provide a guarantee to enable and leverage EIB and private finance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soft co-funding via city networks / philanthropies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 process of setting up facility</a:t>
                      </a:r>
                      <a:endParaRPr lang="en-US" sz="1200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624083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CD06-5822-4F5B-A49E-CE3980F47A5B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6</a:t>
            </a:fld>
            <a:endParaRPr lang="fr-F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368" y="3191692"/>
            <a:ext cx="655416" cy="6554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61" y="1319477"/>
            <a:ext cx="1648818" cy="59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75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208899" y="750507"/>
            <a:ext cx="4343565" cy="2957594"/>
          </a:xfrm>
          <a:prstGeom prst="rect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1200" cap="none" spc="0" normalizeH="0" baseline="0" noProof="0" smtClean="0">
              <a:ln>
                <a:noFill/>
              </a:ln>
              <a:solidFill>
                <a:srgbClr val="9999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770" y="109459"/>
            <a:ext cx="7886700" cy="1058560"/>
          </a:xfrm>
        </p:spPr>
        <p:txBody>
          <a:bodyPr/>
          <a:lstStyle/>
          <a:p>
            <a:r>
              <a:rPr lang="en-GB" b="1" dirty="0"/>
              <a:t>EIB urban lending: </a:t>
            </a:r>
            <a:r>
              <a:rPr lang="en-GB" b="1" dirty="0" smtClean="0"/>
              <a:t>examples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CD06-5822-4F5B-A49E-CE3980F47A5B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7</a:t>
            </a:fld>
            <a:endParaRPr lang="fr-FR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565" y="1161032"/>
            <a:ext cx="1854426" cy="239474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171075" y="1251672"/>
            <a:ext cx="22929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EUR 150m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loan</a:t>
            </a:r>
            <a:r>
              <a:rPr kumimoji="0" lang="en-US" sz="1200" b="0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 (with </a:t>
            </a:r>
            <a:r>
              <a:rPr lang="en-US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charset="0"/>
              </a:rPr>
              <a:t>AFD and EU grant)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to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develop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a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carefully planned,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mixed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use,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sustainable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city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Arial" charset="0"/>
              </a:rPr>
              <a:t>D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esigned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to mitigate climate change impact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Up to 30% of the land reserved for public parks to moderate high temperatures and promote biodiversity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565" y="817270"/>
            <a:ext cx="3511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Zenata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: Building the first eco-city in Morocco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800435" y="3802493"/>
            <a:ext cx="4343565" cy="2957594"/>
          </a:xfrm>
          <a:prstGeom prst="rect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1200" cap="none" spc="0" normalizeH="0" baseline="0" noProof="0" smtClean="0">
              <a:ln>
                <a:noFill/>
              </a:ln>
              <a:solidFill>
                <a:srgbClr val="9999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783259" y="705065"/>
            <a:ext cx="4343565" cy="2957594"/>
          </a:xfrm>
          <a:prstGeom prst="rect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1200" cap="none" spc="0" normalizeH="0" baseline="0" noProof="0" smtClean="0">
              <a:ln>
                <a:noFill/>
              </a:ln>
              <a:solidFill>
                <a:srgbClr val="9999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04469" y="3802911"/>
            <a:ext cx="4343565" cy="2957594"/>
          </a:xfrm>
          <a:prstGeom prst="rect">
            <a:avLst/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1200" cap="none" spc="0" normalizeH="0" baseline="0" noProof="0" smtClean="0">
              <a:ln>
                <a:noFill/>
              </a:ln>
              <a:solidFill>
                <a:srgbClr val="99999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8" name="Picture 17" descr="E:\Afryka\DSC_656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6" y="4209266"/>
            <a:ext cx="1854426" cy="24059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567348" y="3867589"/>
            <a:ext cx="4035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Affordable EE</a:t>
            </a:r>
            <a:r>
              <a:rPr kumimoji="0" lang="en-US" sz="1200" b="1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housing Botswana Namibia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71663" y="4374595"/>
            <a:ext cx="2099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EIB</a:t>
            </a:r>
            <a:r>
              <a:rPr kumimoji="0" lang="en-US" sz="1200" b="0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USD 25m in a USD 75m private investment fund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charset="0"/>
              </a:rPr>
              <a:t>Income criteria to reach citizen target segment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charset="0"/>
              </a:rPr>
              <a:t>Planning-led approach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charset="0"/>
              </a:rPr>
              <a:t>Energy efficient housing meeting EDGE standard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02713" y="3802911"/>
            <a:ext cx="39944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Tunisia – Rehabilitation </a:t>
            </a:r>
            <a:r>
              <a:rPr kumimoji="0" lang="en-US" sz="1200" b="1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of informal settlements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434" y="4027774"/>
            <a:ext cx="1343712" cy="258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6521896" y="4164298"/>
            <a:ext cx="226457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Upgrade of 146 informal settlements in 100 municipalities across Tunisia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Implemented by Agency for Urban Renovation and Regeneration ARRU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charset="0"/>
              </a:rPr>
              <a:t>EIB-AFD-EU: EUR 196m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Total</a:t>
            </a:r>
            <a:r>
              <a:rPr kumimoji="0" lang="en-US" sz="1200" b="0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</a:rPr>
              <a:t> cost EUR 250m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/>
          <a:srcRect l="5332"/>
          <a:stretch/>
        </p:blipFill>
        <p:spPr>
          <a:xfrm>
            <a:off x="4937650" y="1287348"/>
            <a:ext cx="1784902" cy="2145819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6722552" y="1439214"/>
            <a:ext cx="23010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EUR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42m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loan and EUR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11m EU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grant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to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develop a new urban waste management plant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to treat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200 000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tons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of waste 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Provision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of solid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waste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/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services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to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800,000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people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Contribution to combating climate change by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reducing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GHG emissions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from landfill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02713" y="857707"/>
            <a:ext cx="3776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Jujuy's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urban waste management plan 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706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EIB Sustainable African Cities Initiative (SACI)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784" y="1076555"/>
            <a:ext cx="7886700" cy="5041611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EIB will launch a new municipal finance TA </a:t>
            </a:r>
            <a:r>
              <a:rPr lang="en-US" sz="2200" dirty="0" err="1" smtClean="0"/>
              <a:t>programme</a:t>
            </a:r>
            <a:r>
              <a:rPr lang="en-US" sz="2200" dirty="0" smtClean="0"/>
              <a:t> in 2020 to support cities in Sub-Saharan Africa</a:t>
            </a:r>
          </a:p>
          <a:p>
            <a:r>
              <a:rPr lang="en-US" sz="2200" dirty="0" smtClean="0"/>
              <a:t>Secondary cities are the focus because they are often neglected and yet have high development needs </a:t>
            </a:r>
          </a:p>
          <a:p>
            <a:r>
              <a:rPr lang="en-US" sz="2200" dirty="0"/>
              <a:t>EIB will enhance its efforts to localize the global development agenda and explore subnational financing structures through</a:t>
            </a:r>
            <a:r>
              <a:rPr lang="en-US" sz="2200" dirty="0" smtClean="0"/>
              <a:t>: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SACI will build a pipeline of projects that can be supported by later stage TA and potentially be financed by EIB in the future</a:t>
            </a:r>
          </a:p>
          <a:p>
            <a:r>
              <a:rPr lang="en-US" sz="2200" dirty="0" smtClean="0"/>
              <a:t>Local ownership and complementarity to other initiatives are key</a:t>
            </a:r>
            <a:endParaRPr lang="en-GB" sz="22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465F1-0524-4ECD-B205-7AC2C28240AA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8</a:t>
            </a:fld>
            <a:endParaRPr lang="fr-FR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07765290"/>
              </p:ext>
            </p:extLst>
          </p:nvPr>
        </p:nvGraphicFramePr>
        <p:xfrm>
          <a:off x="1189945" y="2719153"/>
          <a:ext cx="6432826" cy="2459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1492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154927"/>
            <a:ext cx="7886700" cy="1058560"/>
          </a:xfrm>
        </p:spPr>
        <p:txBody>
          <a:bodyPr/>
          <a:lstStyle/>
          <a:p>
            <a:r>
              <a:rPr lang="en-US" dirty="0"/>
              <a:t>EIB interaction with EU Delegations – challenges and opportunities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231900"/>
            <a:ext cx="8195310" cy="496804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Opportunities</a:t>
            </a:r>
          </a:p>
          <a:p>
            <a:r>
              <a:rPr lang="en-US" dirty="0"/>
              <a:t>Project identification and preparation – supports prioritization, facilitates potential EU co-financing</a:t>
            </a:r>
          </a:p>
          <a:p>
            <a:r>
              <a:rPr lang="en-US" dirty="0"/>
              <a:t>Article 19 process – all EIB projects are notified to EC as part of the EIB investment process prior to EIB Board Approval.  Delegation involvement adds value.</a:t>
            </a:r>
          </a:p>
          <a:p>
            <a:r>
              <a:rPr lang="en-US" dirty="0"/>
              <a:t>For strategic initiatives, could potentially provide a network close to the projects / promoters</a:t>
            </a:r>
          </a:p>
          <a:p>
            <a:pPr marL="0" indent="0">
              <a:buNone/>
            </a:pPr>
            <a:r>
              <a:rPr lang="en-US" b="1" dirty="0"/>
              <a:t>Challenges</a:t>
            </a:r>
          </a:p>
          <a:p>
            <a:r>
              <a:rPr lang="en-US" dirty="0"/>
              <a:t>Urban development not always an assigned staff responsibility</a:t>
            </a:r>
          </a:p>
          <a:p>
            <a:r>
              <a:rPr lang="en-US" dirty="0"/>
              <a:t>Staff dealing with “urban” change frequently</a:t>
            </a:r>
          </a:p>
          <a:p>
            <a:r>
              <a:rPr lang="en-US" dirty="0"/>
              <a:t>Modalities for bringing knowledge together and consolidating </a:t>
            </a:r>
            <a:r>
              <a:rPr lang="en-US" dirty="0" err="1"/>
              <a:t>eg</a:t>
            </a:r>
            <a:r>
              <a:rPr lang="en-US" dirty="0"/>
              <a:t>. at regional level?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ECD06-5822-4F5B-A49E-CE3980F47A5B}" type="datetime1">
              <a:rPr lang="fr-LU" smtClean="0"/>
              <a:t>28/11/2019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9C87-4400-0E45-97C7-BDEE4D66133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9781724"/>
      </p:ext>
    </p:extLst>
  </p:cSld>
  <p:clrMapOvr>
    <a:masterClrMapping/>
  </p:clrMapOvr>
</p:sld>
</file>

<file path=ppt/theme/theme1.xml><?xml version="1.0" encoding="utf-8"?>
<a:theme xmlns:a="http://schemas.openxmlformats.org/drawingml/2006/main" name="EIB Corporate Theme">
  <a:themeElements>
    <a:clrScheme name="BEI">
      <a:dk1>
        <a:srgbClr val="000000"/>
      </a:dk1>
      <a:lt1>
        <a:srgbClr val="FFFFFF"/>
      </a:lt1>
      <a:dk2>
        <a:srgbClr val="0051A5"/>
      </a:dk2>
      <a:lt2>
        <a:srgbClr val="E7E6E6"/>
      </a:lt2>
      <a:accent1>
        <a:srgbClr val="0051A5"/>
      </a:accent1>
      <a:accent2>
        <a:srgbClr val="9B9E9F"/>
      </a:accent2>
      <a:accent3>
        <a:srgbClr val="E4702A"/>
      </a:accent3>
      <a:accent4>
        <a:srgbClr val="2CA7D3"/>
      </a:accent4>
      <a:accent5>
        <a:srgbClr val="DC3D50"/>
      </a:accent5>
      <a:accent6>
        <a:srgbClr val="8CC13F"/>
      </a:accent6>
      <a:hlink>
        <a:srgbClr val="0051A5"/>
      </a:hlink>
      <a:folHlink>
        <a:srgbClr val="6E4EA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iz-powerpoint-20141103-v3">
  <a:themeElements>
    <a:clrScheme name="Benutzerdefiniert 33">
      <a:dk1>
        <a:srgbClr val="000000"/>
      </a:dk1>
      <a:lt1>
        <a:srgbClr val="FFFFFF"/>
      </a:lt1>
      <a:dk2>
        <a:srgbClr val="646364"/>
      </a:dk2>
      <a:lt2>
        <a:srgbClr val="C8C8C8"/>
      </a:lt2>
      <a:accent1>
        <a:srgbClr val="005D85"/>
      </a:accent1>
      <a:accent2>
        <a:srgbClr val="C8C8C8"/>
      </a:accent2>
      <a:accent3>
        <a:srgbClr val="646364"/>
      </a:accent3>
      <a:accent4>
        <a:srgbClr val="007E85"/>
      </a:accent4>
      <a:accent5>
        <a:srgbClr val="E42000"/>
      </a:accent5>
      <a:accent6>
        <a:srgbClr val="007992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912</Words>
  <Application>Microsoft Office PowerPoint</Application>
  <PresentationFormat>On-screen Show (4:3)</PresentationFormat>
  <Paragraphs>154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.AppleSystemUIFont</vt:lpstr>
      <vt:lpstr>Arial</vt:lpstr>
      <vt:lpstr>Arial Narrow</vt:lpstr>
      <vt:lpstr>Calibri</vt:lpstr>
      <vt:lpstr>EIB Corporate Theme</vt:lpstr>
      <vt:lpstr>giz-powerpoint-20141103-v3</vt:lpstr>
      <vt:lpstr>DEVCO Infra Seminar with EC Delegations  – Urban Development</vt:lpstr>
      <vt:lpstr>The EIB: the EU bank</vt:lpstr>
      <vt:lpstr>EIB urban lending: sectors and geographies</vt:lpstr>
      <vt:lpstr>From the EU Urban Agenda…</vt:lpstr>
      <vt:lpstr>Challenges and solutions</vt:lpstr>
      <vt:lpstr>EIB Partnerships and Facilities</vt:lpstr>
      <vt:lpstr>EIB urban lending: examples</vt:lpstr>
      <vt:lpstr>EIB Sustainable African Cities Initiative (SACI)</vt:lpstr>
      <vt:lpstr>EIB interaction with EU Delegations – challenges and opportunities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2019-01-18T10:22:09Z</dcterms:created>
  <dcterms:modified xsi:type="dcterms:W3CDTF">2019-11-28T11:56:20Z</dcterms:modified>
</cp:coreProperties>
</file>