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0" r:id="rId1"/>
  </p:sldMasterIdLst>
  <p:notesMasterIdLst>
    <p:notesMasterId r:id="rId14"/>
  </p:notesMasterIdLst>
  <p:sldIdLst>
    <p:sldId id="256" r:id="rId2"/>
    <p:sldId id="299" r:id="rId3"/>
    <p:sldId id="298" r:id="rId4"/>
    <p:sldId id="311" r:id="rId5"/>
    <p:sldId id="312" r:id="rId6"/>
    <p:sldId id="262" r:id="rId7"/>
    <p:sldId id="300" r:id="rId8"/>
    <p:sldId id="310" r:id="rId9"/>
    <p:sldId id="301" r:id="rId10"/>
    <p:sldId id="308" r:id="rId11"/>
    <p:sldId id="313" r:id="rId12"/>
    <p:sldId id="286" r:id="rId13"/>
  </p:sldIdLst>
  <p:sldSz cx="24377650" cy="13716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F25"/>
    <a:srgbClr val="4FAD54"/>
    <a:srgbClr val="FF9966"/>
    <a:srgbClr val="D3A029"/>
    <a:srgbClr val="2C99B4"/>
    <a:srgbClr val="437737"/>
    <a:srgbClr val="8F1838"/>
    <a:srgbClr val="C4821E"/>
    <a:srgbClr val="0C51A1"/>
    <a:srgbClr val="3E6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1" autoAdjust="0"/>
    <p:restoredTop sz="99842" autoAdjust="0"/>
  </p:normalViewPr>
  <p:slideViewPr>
    <p:cSldViewPr snapToGrid="0">
      <p:cViewPr varScale="1">
        <p:scale>
          <a:sx n="34" d="100"/>
          <a:sy n="34" d="100"/>
        </p:scale>
        <p:origin x="284" y="88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Montserrat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9237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51dee27360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/>
          </a:p>
        </p:txBody>
      </p:sp>
      <p:sp>
        <p:nvSpPr>
          <p:cNvPr id="18" name="Google Shape;18;g51dee27360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1dee27360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dirty="0"/>
          </a:p>
        </p:txBody>
      </p:sp>
      <p:sp>
        <p:nvSpPr>
          <p:cNvPr id="77" name="Google Shape;77;g51dee27360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840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1dee27360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dirty="0"/>
          </a:p>
        </p:txBody>
      </p:sp>
      <p:sp>
        <p:nvSpPr>
          <p:cNvPr id="77" name="Google Shape;77;g51dee27360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1998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1dee27360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dirty="0"/>
          </a:p>
        </p:txBody>
      </p:sp>
      <p:sp>
        <p:nvSpPr>
          <p:cNvPr id="77" name="Google Shape;77;g51dee27360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1dee27360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dirty="0"/>
          </a:p>
        </p:txBody>
      </p:sp>
      <p:sp>
        <p:nvSpPr>
          <p:cNvPr id="77" name="Google Shape;77;g51dee27360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4059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1dee27360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dirty="0"/>
          </a:p>
        </p:txBody>
      </p:sp>
      <p:sp>
        <p:nvSpPr>
          <p:cNvPr id="77" name="Google Shape;77;g51dee27360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2233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1dee27360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1dee27360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2" name="Google Shape;422;g51dee27360_0_19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Montserrat"/>
              <a:buNone/>
            </a:pPr>
            <a:fld id="{00000000-1234-1234-1234-123412341234}" type="slidenum">
              <a:rPr lang="en-US"/>
              <a:t>12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2C80-BE8A-468F-AB60-233F15E71563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28D1-C3F0-4962-8B72-0E1DC1710D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04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24849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23111056" y="564820"/>
            <a:ext cx="858174" cy="492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00"/>
              <a:buFont typeface="Montserrat"/>
              <a:buNone/>
            </a:pPr>
            <a:fld id="{00000000-1234-1234-1234-123412341234}" type="slidenum">
              <a:rPr lang="en-US" sz="2000" b="1" i="0" u="none" strike="noStrike" cap="none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r>
              <a:rPr lang="en-US" sz="2000" b="1" i="0" u="none" strike="noStrike" cap="none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11049000" y="610975"/>
            <a:ext cx="121464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00"/>
              <a:buFont typeface="Montserrat"/>
              <a:buNone/>
            </a:pPr>
            <a:r>
              <a:rPr lang="en-US" sz="1800" b="1">
                <a:latin typeface="Montserrat"/>
                <a:ea typeface="Montserrat"/>
                <a:cs typeface="Montserrat"/>
                <a:sym typeface="Montserrat"/>
              </a:rPr>
              <a:t>Development Smart Innovation through Research in Agriculture (DeSIRA)</a:t>
            </a:r>
            <a:endParaRPr sz="18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/>
        </p:nvSpPr>
        <p:spPr>
          <a:xfrm>
            <a:off x="8212904" y="8184444"/>
            <a:ext cx="16164745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endParaRPr lang="en-US" sz="24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chemeClr val="dk2"/>
              </a:buClr>
              <a:buSzPts val="1650"/>
            </a:pPr>
            <a:r>
              <a:rPr lang="en-US" sz="2800" b="1" dirty="0" smtClean="0">
                <a:solidFill>
                  <a:srgbClr val="D3A029"/>
                </a:solidFill>
                <a:latin typeface="Montserrat"/>
                <a:ea typeface="Montserrat"/>
                <a:cs typeface="Montserrat"/>
              </a:rPr>
              <a:t>DEVELOPMENT SMART INNOVATION THROUGH RESEARCH IN AGRICULTURE (</a:t>
            </a:r>
            <a:r>
              <a:rPr lang="en-US" sz="2800" b="1" dirty="0" err="1" smtClean="0">
                <a:solidFill>
                  <a:srgbClr val="D3A029"/>
                </a:solidFill>
                <a:latin typeface="Montserrat"/>
                <a:ea typeface="Montserrat"/>
                <a:cs typeface="Montserrat"/>
              </a:rPr>
              <a:t>DeSIRA</a:t>
            </a:r>
            <a:r>
              <a:rPr lang="en-US" sz="2800" b="1" dirty="0" smtClean="0">
                <a:solidFill>
                  <a:srgbClr val="D3A029"/>
                </a:solidFill>
                <a:latin typeface="Montserrat"/>
                <a:ea typeface="Montserrat"/>
                <a:cs typeface="Montserrat"/>
              </a:rPr>
              <a:t>)</a:t>
            </a:r>
            <a:endParaRPr lang="en-US" sz="2800" b="1" dirty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4"/>
          <p:cNvSpPr txBox="1"/>
          <p:nvPr/>
        </p:nvSpPr>
        <p:spPr>
          <a:xfrm>
            <a:off x="9326925" y="10684309"/>
            <a:ext cx="627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</a:pPr>
            <a:endParaRPr sz="2400" b="1" dirty="0">
              <a:solidFill>
                <a:srgbClr val="607C8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649" y="2884099"/>
            <a:ext cx="24377650" cy="5142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8184682" y="2935111"/>
            <a:ext cx="161929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2"/>
              </a:buClr>
              <a:buSzPts val="1650"/>
            </a:pPr>
            <a:endParaRPr lang="en-US" sz="44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chemeClr val="dk2"/>
              </a:buClr>
              <a:buSzPts val="1650"/>
            </a:pPr>
            <a:r>
              <a:rPr lang="en-US" sz="6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Research and </a:t>
            </a:r>
            <a:r>
              <a:rPr lang="en-US" sz="60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Innovation </a:t>
            </a:r>
            <a:r>
              <a:rPr lang="en-US" sz="6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for </a:t>
            </a:r>
            <a:r>
              <a:rPr lang="en-US" sz="60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Agricultural </a:t>
            </a:r>
            <a:r>
              <a:rPr lang="en-US" sz="6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</a:p>
          <a:p>
            <a:pPr algn="ctr">
              <a:buClr>
                <a:schemeClr val="dk2"/>
              </a:buClr>
              <a:buSzPts val="1650"/>
            </a:pPr>
            <a:r>
              <a:rPr lang="en-US" sz="6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US" sz="60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ood </a:t>
            </a:r>
            <a:r>
              <a:rPr lang="en-US" sz="6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60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ystems </a:t>
            </a:r>
            <a:r>
              <a:rPr lang="en-US" sz="6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60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ransformation </a:t>
            </a:r>
            <a:r>
              <a:rPr lang="en-US" sz="6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in </a:t>
            </a:r>
            <a:r>
              <a:rPr lang="en-US" sz="60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Developing Countries</a:t>
            </a:r>
            <a:endParaRPr lang="en-US" sz="60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13493719" y="10893149"/>
            <a:ext cx="5372895" cy="1201016"/>
            <a:chOff x="765128" y="11683371"/>
            <a:chExt cx="5372895" cy="1201016"/>
          </a:xfrm>
        </p:grpSpPr>
        <p:pic>
          <p:nvPicPr>
            <p:cNvPr id="11" name="Google Shape;23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65128" y="11683371"/>
              <a:ext cx="3552084" cy="1184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3451" y="11683371"/>
              <a:ext cx="1804572" cy="1201016"/>
            </a:xfrm>
            <a:prstGeom prst="rect">
              <a:avLst/>
            </a:prstGeom>
          </p:spPr>
        </p:pic>
      </p:grpSp>
      <p:pic>
        <p:nvPicPr>
          <p:cNvPr id="13" name="Picture 14"/>
          <p:cNvPicPr>
            <a:picLocks noChangeAspect="1"/>
          </p:cNvPicPr>
          <p:nvPr/>
        </p:nvPicPr>
        <p:blipFill rotWithShape="1">
          <a:blip r:embed="rId6"/>
          <a:srcRect l="20545" t="-946" r="27997" b="-1"/>
          <a:stretch/>
        </p:blipFill>
        <p:spPr>
          <a:xfrm>
            <a:off x="0" y="-110511"/>
            <a:ext cx="8193742" cy="13826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788" y="2785310"/>
            <a:ext cx="19588921" cy="2170915"/>
          </a:xfrm>
        </p:spPr>
        <p:txBody>
          <a:bodyPr/>
          <a:lstStyle/>
          <a:p>
            <a:pPr marL="228600" indent="0">
              <a:lnSpc>
                <a:spcPct val="150000"/>
              </a:lnSpc>
            </a:pPr>
            <a:r>
              <a:rPr lang="fr-BE" sz="3600" b="1" dirty="0" smtClean="0">
                <a:solidFill>
                  <a:srgbClr val="D3A029"/>
                </a:solidFill>
                <a:sym typeface="Arial"/>
              </a:rPr>
              <a:t>SUPPORT, KNOWLEDGE SHARING, CAPITALISATION </a:t>
            </a:r>
            <a:r>
              <a:rPr lang="fr-BE" sz="3200" dirty="0" smtClean="0">
                <a:solidFill>
                  <a:schemeClr val="bg2"/>
                </a:solidFill>
                <a:sym typeface="Arial"/>
              </a:rPr>
              <a:t>are to be provided through:</a:t>
            </a:r>
            <a:endParaRPr lang="fr-BE" sz="3200" dirty="0">
              <a:solidFill>
                <a:schemeClr val="bg2"/>
              </a:solidFill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28D1-C3F0-4962-8B72-0E1DC1710D0D}" type="slidenum">
              <a:rPr lang="fr-FR" smtClean="0"/>
              <a:t>10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87"/>
            <a:ext cx="13579813" cy="17898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0"/>
            <a:ext cx="13511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2"/>
              </a:buClr>
              <a:buSzPts val="1650"/>
            </a:pPr>
            <a:r>
              <a:rPr lang="en-US" sz="48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SUPPORT AND KNOWLEDGE SHARING</a:t>
            </a:r>
            <a:endParaRPr lang="en-US" sz="48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4414" y="5334505"/>
            <a:ext cx="123274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200" b="1" dirty="0" smtClean="0"/>
              <a:t>WEBSITE </a:t>
            </a:r>
            <a:r>
              <a:rPr lang="fr-BE" sz="3200" b="1" dirty="0"/>
              <a:t>: https://</a:t>
            </a:r>
            <a:r>
              <a:rPr lang="fr-BE" sz="3200" b="1" dirty="0" smtClean="0"/>
              <a:t>europa.eu/capacity4dev/desira/</a:t>
            </a:r>
          </a:p>
          <a:p>
            <a:pPr marL="13716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200" b="1" dirty="0" smtClean="0"/>
              <a:t>NEWSLETTERS</a:t>
            </a:r>
          </a:p>
          <a:p>
            <a:pPr marL="13716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200" b="1" dirty="0" smtClean="0"/>
              <a:t>AGRINATURA </a:t>
            </a:r>
            <a:r>
              <a:rPr lang="fr-BE" sz="3200" b="1" dirty="0"/>
              <a:t>project </a:t>
            </a:r>
            <a:r>
              <a:rPr lang="fr-BE" sz="3200" dirty="0"/>
              <a:t>to improve the culture of innovation, to draw lessons and design policy recommendations</a:t>
            </a:r>
          </a:p>
          <a:p>
            <a:pPr marL="13716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200" b="1" dirty="0" smtClean="0"/>
              <a:t>MONITORING </a:t>
            </a:r>
            <a:r>
              <a:rPr lang="fr-BE" sz="3200" b="1" dirty="0"/>
              <a:t>and </a:t>
            </a:r>
            <a:r>
              <a:rPr lang="fr-BE" sz="3200" b="1" dirty="0" smtClean="0"/>
              <a:t>EVALUATION </a:t>
            </a:r>
            <a:r>
              <a:rPr lang="fr-BE" sz="3200" dirty="0" smtClean="0"/>
              <a:t>based upon key </a:t>
            </a:r>
            <a:r>
              <a:rPr lang="fr-BE" sz="3200" dirty="0" err="1" smtClean="0"/>
              <a:t>indicators</a:t>
            </a:r>
            <a:endParaRPr lang="fr-BE" sz="3200" dirty="0" smtClean="0"/>
          </a:p>
          <a:p>
            <a:pPr marL="13716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sz="32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316" y="5268889"/>
            <a:ext cx="4789304" cy="4566371"/>
          </a:xfrm>
          <a:prstGeom prst="rect">
            <a:avLst/>
          </a:prstGeom>
        </p:spPr>
      </p:pic>
      <p:grpSp>
        <p:nvGrpSpPr>
          <p:cNvPr id="16" name="Gruppo 15"/>
          <p:cNvGrpSpPr/>
          <p:nvPr/>
        </p:nvGrpSpPr>
        <p:grpSpPr>
          <a:xfrm>
            <a:off x="765128" y="11710391"/>
            <a:ext cx="5372895" cy="1201016"/>
            <a:chOff x="765128" y="11683371"/>
            <a:chExt cx="5372895" cy="1201016"/>
          </a:xfrm>
        </p:grpSpPr>
        <p:pic>
          <p:nvPicPr>
            <p:cNvPr id="17" name="Google Shape;23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65128" y="11683371"/>
              <a:ext cx="3552084" cy="1184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3451" y="11683371"/>
              <a:ext cx="1804572" cy="1201016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273" y="6171794"/>
            <a:ext cx="2799887" cy="21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/>
        </p:nvSpPr>
        <p:spPr>
          <a:xfrm>
            <a:off x="2379805" y="-1652635"/>
            <a:ext cx="790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Montserrat"/>
              <a:buNone/>
            </a:pPr>
            <a:r>
              <a:rPr lang="en-US" sz="2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ANNOUNCED DECEMBER 2017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0321707" y="4303700"/>
            <a:ext cx="2752883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600"/>
            </a:pPr>
            <a:r>
              <a:rPr lang="en-US" sz="24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4887"/>
            <a:ext cx="13579813" cy="1789889"/>
          </a:xfrm>
          <a:prstGeom prst="rect">
            <a:avLst/>
          </a:prstGeom>
        </p:spPr>
      </p:pic>
      <p:sp>
        <p:nvSpPr>
          <p:cNvPr id="19" name="Google Shape;21;p4"/>
          <p:cNvSpPr txBox="1"/>
          <p:nvPr/>
        </p:nvSpPr>
        <p:spPr>
          <a:xfrm>
            <a:off x="179294" y="26432"/>
            <a:ext cx="13231906" cy="180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endParaRPr sz="66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21;p4"/>
          <p:cNvSpPr txBox="1"/>
          <p:nvPr/>
        </p:nvSpPr>
        <p:spPr>
          <a:xfrm>
            <a:off x="0" y="0"/>
            <a:ext cx="13247649" cy="1449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2"/>
              </a:buClr>
              <a:buSzPts val="1650"/>
            </a:pPr>
            <a:r>
              <a:rPr lang="en-US" sz="54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FUNDINGS</a:t>
            </a:r>
            <a:endParaRPr lang="en-US" sz="66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75394" y="1903280"/>
            <a:ext cx="20594056" cy="9012369"/>
          </a:xfrm>
        </p:spPr>
        <p:txBody>
          <a:bodyPr numCol="2"/>
          <a:lstStyle/>
          <a:p>
            <a:pPr marL="228600" indent="0">
              <a:lnSpc>
                <a:spcPct val="150000"/>
              </a:lnSpc>
            </a:pPr>
            <a:r>
              <a:rPr lang="fr-BE" sz="8000" b="1" dirty="0">
                <a:solidFill>
                  <a:srgbClr val="D3A029"/>
                </a:solidFill>
                <a:sym typeface="Arial"/>
              </a:rPr>
              <a:t>2018 </a:t>
            </a:r>
            <a:r>
              <a:rPr lang="fr-BE" sz="3600" b="1" dirty="0" smtClean="0">
                <a:solidFill>
                  <a:srgbClr val="D3A029"/>
                </a:solidFill>
                <a:sym typeface="Arial"/>
              </a:rPr>
              <a:t>CONTRACTS</a:t>
            </a:r>
            <a:r>
              <a:rPr lang="fr-BE" b="1" dirty="0" smtClean="0">
                <a:solidFill>
                  <a:srgbClr val="D3A029"/>
                </a:solidFill>
                <a:sym typeface="Arial"/>
              </a:rPr>
              <a:t> </a:t>
            </a:r>
            <a:r>
              <a:rPr lang="fr-BE" sz="3200" dirty="0">
                <a:solidFill>
                  <a:srgbClr val="000000"/>
                </a:solidFill>
                <a:sym typeface="Arial"/>
              </a:rPr>
              <a:t>signed in </a:t>
            </a:r>
            <a:r>
              <a:rPr lang="fr-BE" sz="3200" dirty="0" smtClean="0">
                <a:solidFill>
                  <a:srgbClr val="000000"/>
                </a:solidFill>
                <a:sym typeface="Arial"/>
              </a:rPr>
              <a:t>2019</a:t>
            </a:r>
            <a:endParaRPr lang="fr-BE" sz="3200" dirty="0">
              <a:solidFill>
                <a:srgbClr val="000000"/>
              </a:solidFill>
              <a:sym typeface="Arial"/>
            </a:endParaRPr>
          </a:p>
          <a:p>
            <a:pPr marL="13716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sz="4400" b="1" dirty="0" smtClean="0">
                <a:solidFill>
                  <a:srgbClr val="000000"/>
                </a:solidFill>
                <a:sym typeface="Arial"/>
              </a:rPr>
              <a:t>28</a:t>
            </a:r>
            <a:r>
              <a:rPr lang="fr-BE" sz="3200" b="1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fr-BE" sz="3200" dirty="0" smtClean="0">
                <a:solidFill>
                  <a:schemeClr val="dk2"/>
                </a:solidFill>
                <a:sym typeface="Arial"/>
              </a:rPr>
              <a:t>projects</a:t>
            </a:r>
            <a:r>
              <a:rPr lang="fr-BE" sz="3200" b="1" dirty="0" smtClean="0">
                <a:solidFill>
                  <a:srgbClr val="000000"/>
                </a:solidFill>
                <a:sym typeface="Arial"/>
              </a:rPr>
              <a:t> </a:t>
            </a:r>
          </a:p>
          <a:p>
            <a:pPr marL="685800" lvl="1" indent="0">
              <a:lnSpc>
                <a:spcPct val="100000"/>
              </a:lnSpc>
            </a:pPr>
            <a:r>
              <a:rPr lang="fr-BE" sz="3200" dirty="0" err="1" smtClean="0">
                <a:solidFill>
                  <a:schemeClr val="dk2"/>
                </a:solidFill>
                <a:sym typeface="Arial"/>
              </a:rPr>
              <a:t>Including</a:t>
            </a:r>
            <a:r>
              <a:rPr lang="fr-BE" sz="3200" dirty="0" smtClean="0">
                <a:solidFill>
                  <a:schemeClr val="dk2"/>
                </a:solidFill>
                <a:sym typeface="Arial"/>
              </a:rPr>
              <a:t> :</a:t>
            </a:r>
            <a:r>
              <a:rPr lang="fr-BE" sz="3200" dirty="0" err="1" smtClean="0">
                <a:solidFill>
                  <a:schemeClr val="dk2"/>
                </a:solidFill>
                <a:sym typeface="Arial"/>
              </a:rPr>
              <a:t>upport</a:t>
            </a:r>
            <a:r>
              <a:rPr lang="fr-BE" sz="3200" dirty="0" smtClean="0">
                <a:solidFill>
                  <a:schemeClr val="dk2"/>
                </a:solidFill>
                <a:sym typeface="Arial"/>
              </a:rPr>
              <a:t> </a:t>
            </a:r>
            <a:r>
              <a:rPr lang="fr-BE" sz="3200" dirty="0">
                <a:solidFill>
                  <a:schemeClr val="dk2"/>
                </a:solidFill>
                <a:sym typeface="Arial"/>
              </a:rPr>
              <a:t>to </a:t>
            </a:r>
            <a:r>
              <a:rPr lang="fr-BE" sz="3200" dirty="0" smtClean="0">
                <a:solidFill>
                  <a:schemeClr val="dk2"/>
                </a:solidFill>
                <a:sym typeface="Arial"/>
              </a:rPr>
              <a:t>GFAR</a:t>
            </a:r>
            <a:r>
              <a:rPr lang="fr-BE" sz="3200" dirty="0">
                <a:solidFill>
                  <a:schemeClr val="dk2"/>
                </a:solidFill>
                <a:sym typeface="Arial"/>
              </a:rPr>
              <a:t>, TAP/FAO and CAADP </a:t>
            </a:r>
            <a:r>
              <a:rPr lang="fr-BE" sz="3200" dirty="0" smtClean="0">
                <a:solidFill>
                  <a:schemeClr val="dk2"/>
                </a:solidFill>
                <a:sym typeface="Arial"/>
              </a:rPr>
              <a:t>organisations </a:t>
            </a:r>
            <a:endParaRPr lang="fr-BE" sz="3200" dirty="0">
              <a:solidFill>
                <a:schemeClr val="dk2"/>
              </a:solidFill>
              <a:sym typeface="Arial"/>
            </a:endParaRPr>
          </a:p>
          <a:p>
            <a:pPr marL="13716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4400" b="1" dirty="0" smtClean="0">
                <a:solidFill>
                  <a:schemeClr val="dk2"/>
                </a:solidFill>
                <a:sym typeface="Arial"/>
              </a:rPr>
              <a:t>42 </a:t>
            </a:r>
            <a:r>
              <a:rPr lang="fr-BE" sz="3200" dirty="0">
                <a:solidFill>
                  <a:schemeClr val="dk2"/>
                </a:solidFill>
                <a:sym typeface="Arial"/>
              </a:rPr>
              <a:t>countries </a:t>
            </a:r>
          </a:p>
          <a:p>
            <a:pPr marL="685800" lvl="1" indent="0">
              <a:lnSpc>
                <a:spcPct val="150000"/>
              </a:lnSpc>
            </a:pPr>
            <a:r>
              <a:rPr lang="fr-BE" sz="3200" dirty="0" err="1" smtClean="0">
                <a:solidFill>
                  <a:schemeClr val="dk2"/>
                </a:solidFill>
                <a:sym typeface="Arial"/>
              </a:rPr>
              <a:t>Including</a:t>
            </a:r>
            <a:r>
              <a:rPr lang="fr-BE" sz="3200" dirty="0" smtClean="0">
                <a:solidFill>
                  <a:schemeClr val="dk2"/>
                </a:solidFill>
                <a:sym typeface="Arial"/>
              </a:rPr>
              <a:t> </a:t>
            </a:r>
            <a:r>
              <a:rPr lang="fr-BE" sz="3200" dirty="0" err="1" smtClean="0">
                <a:solidFill>
                  <a:schemeClr val="dk2"/>
                </a:solidFill>
                <a:sym typeface="Arial"/>
              </a:rPr>
              <a:t>regional</a:t>
            </a:r>
            <a:r>
              <a:rPr lang="fr-BE" sz="3200" dirty="0" smtClean="0">
                <a:solidFill>
                  <a:schemeClr val="dk2"/>
                </a:solidFill>
                <a:sym typeface="Arial"/>
              </a:rPr>
              <a:t> </a:t>
            </a:r>
            <a:r>
              <a:rPr lang="fr-BE" sz="3200" dirty="0" err="1" smtClean="0">
                <a:solidFill>
                  <a:schemeClr val="dk2"/>
                </a:solidFill>
                <a:sym typeface="Arial"/>
              </a:rPr>
              <a:t>projects</a:t>
            </a:r>
            <a:endParaRPr lang="fr-BE" sz="3200" dirty="0" smtClean="0">
              <a:solidFill>
                <a:schemeClr val="dk2"/>
              </a:solidFill>
              <a:sym typeface="Arial"/>
            </a:endParaRPr>
          </a:p>
          <a:p>
            <a:pPr marL="13716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rgbClr val="000000"/>
                </a:solidFill>
                <a:sym typeface="Arial"/>
              </a:rPr>
              <a:t>€ </a:t>
            </a:r>
            <a:r>
              <a:rPr lang="fr-BE" sz="4400" b="1" dirty="0">
                <a:solidFill>
                  <a:srgbClr val="000000"/>
                </a:solidFill>
                <a:sym typeface="Arial"/>
              </a:rPr>
              <a:t>103,5</a:t>
            </a:r>
            <a:r>
              <a:rPr lang="fr-BE" sz="3200" b="1" dirty="0">
                <a:solidFill>
                  <a:srgbClr val="000000"/>
                </a:solidFill>
                <a:sym typeface="Arial"/>
              </a:rPr>
              <a:t> </a:t>
            </a:r>
            <a:r>
              <a:rPr lang="fr-BE" sz="3200" dirty="0">
                <a:solidFill>
                  <a:srgbClr val="000000"/>
                </a:solidFill>
                <a:sym typeface="Arial"/>
              </a:rPr>
              <a:t>millions </a:t>
            </a:r>
          </a:p>
          <a:p>
            <a:pPr marL="685800" lvl="1" indent="0">
              <a:lnSpc>
                <a:spcPct val="100000"/>
              </a:lnSpc>
            </a:pPr>
            <a:r>
              <a:rPr lang="fr-BE" sz="3200" dirty="0" err="1">
                <a:solidFill>
                  <a:srgbClr val="000000"/>
                </a:solidFill>
                <a:sym typeface="Arial"/>
              </a:rPr>
              <a:t>including</a:t>
            </a:r>
            <a:r>
              <a:rPr lang="fr-BE" sz="3200" dirty="0">
                <a:solidFill>
                  <a:srgbClr val="000000"/>
                </a:solidFill>
                <a:sym typeface="Arial"/>
              </a:rPr>
              <a:t> </a:t>
            </a:r>
            <a:r>
              <a:rPr lang="fr-BE" sz="3200" dirty="0" err="1" smtClean="0">
                <a:solidFill>
                  <a:srgbClr val="000000"/>
                </a:solidFill>
                <a:sym typeface="Arial"/>
              </a:rPr>
              <a:t>co-funding</a:t>
            </a:r>
            <a:r>
              <a:rPr lang="fr-BE" sz="3200" dirty="0" smtClean="0">
                <a:solidFill>
                  <a:srgbClr val="000000"/>
                </a:solidFill>
                <a:sym typeface="Arial"/>
              </a:rPr>
              <a:t> of </a:t>
            </a:r>
            <a:r>
              <a:rPr lang="fr-BE" sz="3200" dirty="0" err="1" smtClean="0">
                <a:solidFill>
                  <a:srgbClr val="000000"/>
                </a:solidFill>
                <a:sym typeface="Arial"/>
              </a:rPr>
              <a:t>Member</a:t>
            </a:r>
            <a:r>
              <a:rPr lang="fr-BE" sz="3200" dirty="0" smtClean="0">
                <a:solidFill>
                  <a:srgbClr val="000000"/>
                </a:solidFill>
                <a:sym typeface="Arial"/>
              </a:rPr>
              <a:t> States</a:t>
            </a:r>
            <a:endParaRPr lang="fr-BE" sz="3200" dirty="0">
              <a:solidFill>
                <a:srgbClr val="000000"/>
              </a:solidFill>
              <a:sym typeface="Arial"/>
            </a:endParaRPr>
          </a:p>
          <a:p>
            <a:pPr marL="685800" lvl="1" indent="0">
              <a:lnSpc>
                <a:spcPct val="150000"/>
              </a:lnSpc>
            </a:pPr>
            <a:endParaRPr lang="fr-BE" sz="3200" dirty="0" smtClean="0">
              <a:solidFill>
                <a:schemeClr val="dk2"/>
              </a:solidFill>
              <a:sym typeface="Arial"/>
            </a:endParaRPr>
          </a:p>
          <a:p>
            <a:pPr marL="228600" indent="0">
              <a:lnSpc>
                <a:spcPct val="150000"/>
              </a:lnSpc>
            </a:pPr>
            <a:endParaRPr lang="fr-BE" sz="8000" b="1" dirty="0" smtClean="0">
              <a:solidFill>
                <a:srgbClr val="D3A029"/>
              </a:solidFill>
              <a:sym typeface="Arial"/>
            </a:endParaRPr>
          </a:p>
          <a:p>
            <a:pPr marL="228600" indent="0">
              <a:lnSpc>
                <a:spcPct val="150000"/>
              </a:lnSpc>
            </a:pPr>
            <a:r>
              <a:rPr lang="fr-BE" sz="8000" b="1" dirty="0" smtClean="0">
                <a:solidFill>
                  <a:srgbClr val="D3A029"/>
                </a:solidFill>
                <a:sym typeface="Arial"/>
              </a:rPr>
              <a:t>2019 </a:t>
            </a:r>
            <a:r>
              <a:rPr lang="fr-BE" sz="3600" b="1" dirty="0" smtClean="0">
                <a:solidFill>
                  <a:srgbClr val="D3A029"/>
                </a:solidFill>
                <a:sym typeface="Arial"/>
              </a:rPr>
              <a:t>CONTRACTS </a:t>
            </a:r>
            <a:r>
              <a:rPr lang="fr-BE" sz="3200" dirty="0" smtClean="0">
                <a:solidFill>
                  <a:srgbClr val="000000"/>
                </a:solidFill>
                <a:sym typeface="Arial"/>
              </a:rPr>
              <a:t>to </a:t>
            </a:r>
            <a:r>
              <a:rPr lang="fr-BE" sz="3200" dirty="0">
                <a:solidFill>
                  <a:srgbClr val="000000"/>
                </a:solidFill>
                <a:sym typeface="Arial"/>
              </a:rPr>
              <a:t>be signed</a:t>
            </a:r>
          </a:p>
          <a:p>
            <a:pPr marL="13716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4400" b="1" dirty="0" smtClean="0">
                <a:solidFill>
                  <a:srgbClr val="000000"/>
                </a:solidFill>
                <a:sym typeface="Arial"/>
              </a:rPr>
              <a:t>24</a:t>
            </a:r>
            <a:r>
              <a:rPr lang="fr-BE" sz="3200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fr-BE" sz="3200" dirty="0">
                <a:solidFill>
                  <a:srgbClr val="000000"/>
                </a:solidFill>
                <a:sym typeface="Arial"/>
              </a:rPr>
              <a:t>projects</a:t>
            </a:r>
          </a:p>
          <a:p>
            <a:pPr marL="13716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4400" b="1" dirty="0" smtClean="0">
                <a:solidFill>
                  <a:srgbClr val="000000"/>
                </a:solidFill>
                <a:sym typeface="Arial"/>
              </a:rPr>
              <a:t>33 </a:t>
            </a:r>
            <a:r>
              <a:rPr lang="fr-BE" sz="3200" dirty="0" smtClean="0">
                <a:solidFill>
                  <a:schemeClr val="dk2"/>
                </a:solidFill>
                <a:sym typeface="Arial"/>
              </a:rPr>
              <a:t>countries</a:t>
            </a:r>
          </a:p>
          <a:p>
            <a:pPr marL="13716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rgbClr val="000000"/>
                </a:solidFill>
                <a:sym typeface="Arial"/>
              </a:rPr>
              <a:t>€ </a:t>
            </a:r>
            <a:r>
              <a:rPr lang="fr-BE" sz="4400" b="1" dirty="0">
                <a:solidFill>
                  <a:srgbClr val="000000"/>
                </a:solidFill>
                <a:sym typeface="Arial"/>
              </a:rPr>
              <a:t>93,5</a:t>
            </a:r>
            <a:r>
              <a:rPr lang="fr-BE" sz="3200" dirty="0">
                <a:solidFill>
                  <a:srgbClr val="000000"/>
                </a:solidFill>
                <a:sym typeface="Arial"/>
              </a:rPr>
              <a:t> millions </a:t>
            </a:r>
          </a:p>
          <a:p>
            <a:pPr marL="685800" lvl="1" indent="0">
              <a:lnSpc>
                <a:spcPct val="100000"/>
              </a:lnSpc>
            </a:pPr>
            <a:r>
              <a:rPr lang="fr-BE" sz="3200" dirty="0" err="1">
                <a:solidFill>
                  <a:srgbClr val="000000"/>
                </a:solidFill>
                <a:sym typeface="Arial"/>
              </a:rPr>
              <a:t>Including</a:t>
            </a:r>
            <a:r>
              <a:rPr lang="fr-BE" sz="3200" dirty="0">
                <a:solidFill>
                  <a:srgbClr val="000000"/>
                </a:solidFill>
                <a:sym typeface="Arial"/>
              </a:rPr>
              <a:t> </a:t>
            </a:r>
            <a:r>
              <a:rPr lang="fr-BE" sz="3200" dirty="0" err="1" smtClean="0">
                <a:solidFill>
                  <a:srgbClr val="000000"/>
                </a:solidFill>
                <a:sym typeface="Arial"/>
              </a:rPr>
              <a:t>co-funding</a:t>
            </a:r>
            <a:r>
              <a:rPr lang="fr-BE" sz="3200" dirty="0" smtClean="0">
                <a:solidFill>
                  <a:srgbClr val="000000"/>
                </a:solidFill>
                <a:sym typeface="Arial"/>
              </a:rPr>
              <a:t> of </a:t>
            </a:r>
            <a:r>
              <a:rPr lang="fr-BE" sz="3200" dirty="0" err="1" smtClean="0">
                <a:solidFill>
                  <a:srgbClr val="000000"/>
                </a:solidFill>
                <a:sym typeface="Arial"/>
              </a:rPr>
              <a:t>Member</a:t>
            </a:r>
            <a:r>
              <a:rPr lang="fr-BE" sz="3200" dirty="0" smtClean="0">
                <a:solidFill>
                  <a:srgbClr val="000000"/>
                </a:solidFill>
                <a:sym typeface="Arial"/>
              </a:rPr>
              <a:t> States</a:t>
            </a:r>
            <a:endParaRPr lang="fr-BE" sz="3200" dirty="0">
              <a:solidFill>
                <a:srgbClr val="000000"/>
              </a:solidFill>
              <a:sym typeface="Arial"/>
            </a:endParaRPr>
          </a:p>
          <a:p>
            <a:pPr marL="13716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sz="3200" dirty="0">
              <a:solidFill>
                <a:schemeClr val="dk2"/>
              </a:solidFill>
              <a:sym typeface="Arial"/>
            </a:endParaRPr>
          </a:p>
          <a:p>
            <a:pPr marL="685800" lvl="1" indent="0">
              <a:lnSpc>
                <a:spcPct val="100000"/>
              </a:lnSpc>
            </a:pPr>
            <a:endParaRPr lang="fr-BE" sz="3200" b="1" dirty="0" smtClean="0">
              <a:solidFill>
                <a:schemeClr val="dk2"/>
              </a:solidFill>
              <a:sym typeface="Arial"/>
            </a:endParaRPr>
          </a:p>
          <a:p>
            <a:pPr marL="685800" lvl="1" indent="0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517945" y="9074766"/>
            <a:ext cx="880376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1" indent="0">
              <a:lnSpc>
                <a:spcPct val="150000"/>
              </a:lnSpc>
            </a:pPr>
            <a:r>
              <a:rPr lang="fr-BE" sz="4800" b="1" dirty="0">
                <a:solidFill>
                  <a:srgbClr val="D3A029"/>
                </a:solidFill>
                <a:latin typeface="Montserrat"/>
                <a:ea typeface="Montserrat"/>
                <a:cs typeface="Montserrat"/>
              </a:rPr>
              <a:t>2020 </a:t>
            </a:r>
            <a:r>
              <a:rPr lang="mr-IN" sz="3600" b="1" dirty="0" smtClean="0">
                <a:solidFill>
                  <a:srgbClr val="D3A029"/>
                </a:solidFill>
                <a:latin typeface="Montserrat"/>
                <a:ea typeface="Montserrat"/>
                <a:cs typeface="Montserrat"/>
              </a:rPr>
              <a:t>–</a:t>
            </a:r>
            <a:r>
              <a:rPr lang="fr-BE" sz="3600" b="1" dirty="0" smtClean="0">
                <a:solidFill>
                  <a:srgbClr val="D3A029"/>
                </a:solidFill>
                <a:latin typeface="Montserrat"/>
                <a:ea typeface="Montserrat"/>
                <a:cs typeface="Montserrat"/>
              </a:rPr>
              <a:t> NEW CALL TO BE LAUNCHED</a:t>
            </a:r>
            <a:endParaRPr lang="fr-BE" sz="3600" b="1" dirty="0">
              <a:solidFill>
                <a:srgbClr val="D3A029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6778" y="8187045"/>
            <a:ext cx="6539841" cy="4674450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765128" y="11683371"/>
            <a:ext cx="5372895" cy="1201016"/>
            <a:chOff x="765128" y="11683371"/>
            <a:chExt cx="5372895" cy="1201016"/>
          </a:xfrm>
        </p:grpSpPr>
        <p:pic>
          <p:nvPicPr>
            <p:cNvPr id="15" name="Google Shape;23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5128" y="11683371"/>
              <a:ext cx="3552084" cy="1184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3451" y="11683371"/>
              <a:ext cx="1804572" cy="1201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27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7C89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34"/>
          <p:cNvGrpSpPr/>
          <p:nvPr/>
        </p:nvGrpSpPr>
        <p:grpSpPr>
          <a:xfrm>
            <a:off x="4220825" y="5505725"/>
            <a:ext cx="15936000" cy="5082566"/>
            <a:chOff x="4220825" y="5772150"/>
            <a:chExt cx="15936000" cy="5082566"/>
          </a:xfrm>
        </p:grpSpPr>
        <p:sp>
          <p:nvSpPr>
            <p:cNvPr id="425" name="Google Shape;425;p34"/>
            <p:cNvSpPr/>
            <p:nvPr/>
          </p:nvSpPr>
          <p:spPr>
            <a:xfrm>
              <a:off x="5587925" y="5772150"/>
              <a:ext cx="14268600" cy="4686300"/>
            </a:xfrm>
            <a:prstGeom prst="rect">
              <a:avLst/>
            </a:prstGeom>
            <a:solidFill>
              <a:srgbClr val="FB5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 txBox="1"/>
            <p:nvPr/>
          </p:nvSpPr>
          <p:spPr>
            <a:xfrm>
              <a:off x="4220825" y="7222916"/>
              <a:ext cx="15936000" cy="36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75"/>
                <a:buFont typeface="Montserrat"/>
                <a:buNone/>
              </a:pPr>
              <a:r>
                <a:rPr lang="en-US" sz="11500" b="1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THANK YOU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1707" y="4303700"/>
            <a:ext cx="2752883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600"/>
            </a:pPr>
            <a:r>
              <a:rPr lang="en-US" sz="24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7103"/>
            <a:ext cx="14649450" cy="1789889"/>
          </a:xfrm>
          <a:prstGeom prst="rect">
            <a:avLst/>
          </a:prstGeom>
        </p:spPr>
      </p:pic>
      <p:sp>
        <p:nvSpPr>
          <p:cNvPr id="19" name="Google Shape;21;p4"/>
          <p:cNvSpPr txBox="1"/>
          <p:nvPr/>
        </p:nvSpPr>
        <p:spPr>
          <a:xfrm>
            <a:off x="400050" y="104735"/>
            <a:ext cx="17278350" cy="170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IE" sz="54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BACKGROUND: NEW DIRECTION FOR INNOVATION TO ADDRESS THE SDG</a:t>
            </a:r>
            <a:endParaRPr lang="en-IE" sz="66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28629" y="2168176"/>
            <a:ext cx="20577960" cy="9699973"/>
          </a:xfrm>
        </p:spPr>
        <p:txBody>
          <a:bodyPr numCol="2" spcCol="1080000"/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  <a:sym typeface="Arial"/>
              </a:rPr>
              <a:t>Need </a:t>
            </a:r>
            <a:r>
              <a:rPr lang="en-US" sz="3200" dirty="0">
                <a:solidFill>
                  <a:schemeClr val="accent2"/>
                </a:solidFill>
                <a:sym typeface="Arial"/>
              </a:rPr>
              <a:t>for </a:t>
            </a:r>
            <a:r>
              <a:rPr lang="en-US" sz="3200" b="1" dirty="0">
                <a:solidFill>
                  <a:schemeClr val="accent2"/>
                </a:solidFill>
                <a:sym typeface="Arial"/>
              </a:rPr>
              <a:t>systemic changes </a:t>
            </a:r>
            <a:r>
              <a:rPr lang="en-US" sz="3200" dirty="0">
                <a:solidFill>
                  <a:schemeClr val="accent2"/>
                </a:solidFill>
                <a:sym typeface="Arial"/>
              </a:rPr>
              <a:t>for agricultural and food systems transformation to address </a:t>
            </a:r>
            <a:r>
              <a:rPr lang="en-US" sz="3200" dirty="0" smtClean="0">
                <a:solidFill>
                  <a:schemeClr val="accent2"/>
                </a:solidFill>
                <a:sym typeface="Arial"/>
              </a:rPr>
              <a:t>SDGs</a:t>
            </a:r>
            <a:endParaRPr lang="en-US" sz="3200" dirty="0">
              <a:solidFill>
                <a:schemeClr val="accent2"/>
              </a:solidFill>
              <a:sym typeface="Arial"/>
            </a:endParaRP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sym typeface="Arial"/>
              </a:rPr>
              <a:t>Importance of </a:t>
            </a:r>
            <a:r>
              <a:rPr lang="en-US" sz="3200" b="1" dirty="0">
                <a:solidFill>
                  <a:schemeClr val="accent2"/>
                </a:solidFill>
                <a:sym typeface="Arial"/>
              </a:rPr>
              <a:t>innovation</a:t>
            </a:r>
            <a:r>
              <a:rPr lang="en-US" sz="3200" dirty="0">
                <a:solidFill>
                  <a:schemeClr val="accent2"/>
                </a:solidFill>
                <a:sym typeface="Arial"/>
              </a:rPr>
              <a:t> to support systemic changes able to address urgent challenges (climate change, biodiversity, food security, etc.</a:t>
            </a:r>
            <a:r>
              <a:rPr lang="en-US" sz="3200" dirty="0" smtClean="0">
                <a:solidFill>
                  <a:schemeClr val="accent2"/>
                </a:solidFill>
                <a:sym typeface="Arial"/>
              </a:rPr>
              <a:t>)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endParaRPr lang="en-US" sz="3200" dirty="0" smtClean="0">
              <a:solidFill>
                <a:schemeClr val="accent2"/>
              </a:solidFill>
            </a:endParaRPr>
          </a:p>
          <a:p>
            <a:pPr indent="-457200">
              <a:lnSpc>
                <a:spcPct val="150000"/>
              </a:lnSpc>
              <a:spcBef>
                <a:spcPts val="26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</a:rPr>
              <a:t>Limit of the </a:t>
            </a:r>
            <a:r>
              <a:rPr lang="en-US" sz="3200" dirty="0">
                <a:solidFill>
                  <a:schemeClr val="accent2"/>
                </a:solidFill>
              </a:rPr>
              <a:t>top-down </a:t>
            </a:r>
            <a:r>
              <a:rPr lang="en-US" sz="3200" b="1" dirty="0">
                <a:solidFill>
                  <a:schemeClr val="accent2"/>
                </a:solidFill>
              </a:rPr>
              <a:t>transfer of knowledge </a:t>
            </a:r>
            <a:r>
              <a:rPr lang="en-US" sz="3200" dirty="0">
                <a:solidFill>
                  <a:schemeClr val="accent2"/>
                </a:solidFill>
              </a:rPr>
              <a:t>and technology model </a:t>
            </a:r>
            <a:r>
              <a:rPr lang="en-US" sz="3200" dirty="0" smtClean="0">
                <a:solidFill>
                  <a:schemeClr val="accent2"/>
                </a:solidFill>
              </a:rPr>
              <a:t>to </a:t>
            </a:r>
            <a:r>
              <a:rPr lang="en-US" sz="3200" dirty="0">
                <a:solidFill>
                  <a:schemeClr val="accent2"/>
                </a:solidFill>
              </a:rPr>
              <a:t>address systemic changes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accent2"/>
              </a:solidFill>
            </a:endParaRP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2"/>
              </a:solidFill>
            </a:endParaRP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accent2"/>
              </a:solidFill>
            </a:endParaRP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</a:rPr>
              <a:t>Importance of the Agricultural </a:t>
            </a:r>
            <a:r>
              <a:rPr lang="en-US" sz="3200" dirty="0">
                <a:solidFill>
                  <a:schemeClr val="accent2"/>
                </a:solidFill>
              </a:rPr>
              <a:t>Innovation Systems </a:t>
            </a:r>
            <a:r>
              <a:rPr lang="en-US" sz="3200" dirty="0" smtClean="0">
                <a:solidFill>
                  <a:schemeClr val="accent2"/>
                </a:solidFill>
              </a:rPr>
              <a:t>emphasizing the key </a:t>
            </a:r>
            <a:r>
              <a:rPr lang="fr-FR" altLang="fr-FR" sz="3200" dirty="0" err="1" smtClean="0">
                <a:solidFill>
                  <a:schemeClr val="accent2"/>
                </a:solidFill>
              </a:rPr>
              <a:t>role</a:t>
            </a:r>
            <a:r>
              <a:rPr lang="fr-FR" altLang="fr-FR" sz="3200" dirty="0" smtClean="0">
                <a:solidFill>
                  <a:schemeClr val="accent2"/>
                </a:solidFill>
              </a:rPr>
              <a:t> </a:t>
            </a:r>
            <a:r>
              <a:rPr lang="fr-FR" altLang="fr-FR" sz="3200" dirty="0">
                <a:solidFill>
                  <a:schemeClr val="accent2"/>
                </a:solidFill>
              </a:rPr>
              <a:t>of </a:t>
            </a:r>
            <a:r>
              <a:rPr lang="fr-FR" altLang="fr-FR" sz="3200" b="1" dirty="0" smtClean="0">
                <a:solidFill>
                  <a:schemeClr val="accent2"/>
                </a:solidFill>
              </a:rPr>
              <a:t>networks </a:t>
            </a:r>
            <a:r>
              <a:rPr lang="fr-FR" altLang="fr-FR" sz="3200" dirty="0" smtClean="0">
                <a:solidFill>
                  <a:schemeClr val="accent2"/>
                </a:solidFill>
              </a:rPr>
              <a:t>to </a:t>
            </a:r>
            <a:r>
              <a:rPr lang="fr-FR" altLang="fr-FR" sz="3200" dirty="0" err="1">
                <a:solidFill>
                  <a:schemeClr val="accent2"/>
                </a:solidFill>
              </a:rPr>
              <a:t>create</a:t>
            </a:r>
            <a:r>
              <a:rPr lang="fr-FR" altLang="fr-FR" sz="3200" dirty="0">
                <a:solidFill>
                  <a:schemeClr val="accent2"/>
                </a:solidFill>
              </a:rPr>
              <a:t> </a:t>
            </a:r>
            <a:r>
              <a:rPr lang="fr-FR" altLang="fr-FR" sz="3200" dirty="0" err="1">
                <a:solidFill>
                  <a:schemeClr val="accent2"/>
                </a:solidFill>
              </a:rPr>
              <a:t>knowledge</a:t>
            </a:r>
            <a:r>
              <a:rPr lang="fr-FR" altLang="fr-FR" sz="3200" dirty="0">
                <a:solidFill>
                  <a:schemeClr val="accent2"/>
                </a:solidFill>
              </a:rPr>
              <a:t>, </a:t>
            </a:r>
            <a:r>
              <a:rPr lang="fr-FR" altLang="fr-FR" sz="3200" dirty="0" err="1">
                <a:solidFill>
                  <a:schemeClr val="accent2"/>
                </a:solidFill>
              </a:rPr>
              <a:t>access</a:t>
            </a:r>
            <a:r>
              <a:rPr lang="fr-FR" altLang="fr-FR" sz="3200" dirty="0">
                <a:solidFill>
                  <a:schemeClr val="accent2"/>
                </a:solidFill>
              </a:rPr>
              <a:t> </a:t>
            </a:r>
            <a:r>
              <a:rPr lang="fr-FR" altLang="fr-FR" sz="3200" dirty="0" err="1">
                <a:solidFill>
                  <a:schemeClr val="accent2"/>
                </a:solidFill>
              </a:rPr>
              <a:t>resources</a:t>
            </a:r>
            <a:r>
              <a:rPr lang="fr-FR" altLang="fr-FR" sz="3200" dirty="0">
                <a:solidFill>
                  <a:schemeClr val="accent2"/>
                </a:solidFill>
              </a:rPr>
              <a:t>, and </a:t>
            </a:r>
            <a:r>
              <a:rPr lang="fr-FR" altLang="fr-FR" sz="3200" dirty="0" err="1">
                <a:solidFill>
                  <a:schemeClr val="accent2"/>
                </a:solidFill>
              </a:rPr>
              <a:t>mobilize</a:t>
            </a:r>
            <a:r>
              <a:rPr lang="fr-FR" altLang="fr-FR" sz="3200" dirty="0">
                <a:solidFill>
                  <a:schemeClr val="accent2"/>
                </a:solidFill>
              </a:rPr>
              <a:t> </a:t>
            </a:r>
            <a:r>
              <a:rPr lang="fr-FR" altLang="fr-FR" sz="3200" dirty="0" err="1">
                <a:solidFill>
                  <a:schemeClr val="accent2"/>
                </a:solidFill>
              </a:rPr>
              <a:t>competencies</a:t>
            </a:r>
            <a:endParaRPr lang="fr-FR" altLang="fr-FR" sz="3200" dirty="0">
              <a:solidFill>
                <a:schemeClr val="accent2"/>
              </a:solidFill>
            </a:endParaRP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dk2"/>
              </a:solidFill>
              <a:sym typeface="Arial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dk2"/>
              </a:solidFill>
            </a:endParaRPr>
          </a:p>
          <a:p>
            <a:pPr marL="285750" lvl="2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dk2"/>
              </a:solidFill>
            </a:endParaRPr>
          </a:p>
          <a:p>
            <a:pPr marL="285750" lvl="4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dk2"/>
              </a:solidFill>
            </a:endParaRPr>
          </a:p>
          <a:p>
            <a:pPr marL="457200" lvl="1" indent="0"/>
            <a:endParaRPr lang="en-US" altLang="fr-FR" sz="2800" b="1" dirty="0">
              <a:solidFill>
                <a:schemeClr val="dk2"/>
              </a:solidFill>
              <a:cs typeface="Arial" charset="0"/>
            </a:endParaRPr>
          </a:p>
          <a:p>
            <a:pPr marL="457200" lvl="1" indent="0"/>
            <a:endParaRPr lang="fr-FR" altLang="fr-FR" dirty="0">
              <a:cs typeface="Arial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765128" y="11683371"/>
            <a:ext cx="5372895" cy="1201016"/>
            <a:chOff x="765128" y="11683371"/>
            <a:chExt cx="5372895" cy="1201016"/>
          </a:xfrm>
        </p:grpSpPr>
        <p:pic>
          <p:nvPicPr>
            <p:cNvPr id="11" name="Google Shape;23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65128" y="11683371"/>
              <a:ext cx="3552084" cy="1184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3451" y="11683371"/>
              <a:ext cx="1804572" cy="120101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2463495" y="6424439"/>
            <a:ext cx="9086025" cy="4939266"/>
            <a:chOff x="855406" y="2853614"/>
            <a:chExt cx="9063740" cy="5621032"/>
          </a:xfrm>
        </p:grpSpPr>
        <p:grpSp>
          <p:nvGrpSpPr>
            <p:cNvPr id="15" name="Group 14"/>
            <p:cNvGrpSpPr/>
            <p:nvPr/>
          </p:nvGrpSpPr>
          <p:grpSpPr>
            <a:xfrm>
              <a:off x="855406" y="2853614"/>
              <a:ext cx="9063740" cy="5621032"/>
              <a:chOff x="855406" y="2853614"/>
              <a:chExt cx="9063740" cy="5621032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871729" y="4887578"/>
                <a:ext cx="3185375" cy="16749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2800" dirty="0" smtClean="0"/>
                  <a:t>AGRICOLTURAL PRODUCERS</a:t>
                </a:r>
                <a:endParaRPr lang="en-US" sz="2800" dirty="0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855406" y="2853614"/>
                <a:ext cx="9063740" cy="5621032"/>
                <a:chOff x="855406" y="2853614"/>
                <a:chExt cx="9063740" cy="5621032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855406" y="5940241"/>
                  <a:ext cx="3126659" cy="2391379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sz="2800" dirty="0" smtClean="0">
                      <a:solidFill>
                        <a:srgbClr val="D3A029"/>
                      </a:solidFill>
                    </a:rPr>
                    <a:t>SUPPORT SYSTEMS</a:t>
                  </a:r>
                  <a:endParaRPr lang="en-US" sz="2800" dirty="0">
                    <a:solidFill>
                      <a:srgbClr val="D3A029"/>
                    </a:solidFill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890056" y="2853614"/>
                  <a:ext cx="3126659" cy="2391379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sz="2800" dirty="0" smtClean="0">
                      <a:solidFill>
                        <a:srgbClr val="D3A029"/>
                      </a:solidFill>
                    </a:rPr>
                    <a:t>RESEARCH</a:t>
                  </a:r>
                  <a:endParaRPr lang="en-US" sz="2800" dirty="0">
                    <a:solidFill>
                      <a:srgbClr val="D3A029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792487" y="2904986"/>
                  <a:ext cx="3126659" cy="2391379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sz="2700" dirty="0" smtClean="0">
                      <a:solidFill>
                        <a:srgbClr val="D3A029"/>
                      </a:solidFill>
                    </a:rPr>
                    <a:t>EXTENSION</a:t>
                  </a:r>
                  <a:endParaRPr lang="en-US" sz="2700" dirty="0">
                    <a:solidFill>
                      <a:srgbClr val="D3A029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6789906" y="6083267"/>
                  <a:ext cx="3126659" cy="2391379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sz="2700" dirty="0" smtClean="0">
                      <a:solidFill>
                        <a:srgbClr val="D3A029"/>
                      </a:solidFill>
                    </a:rPr>
                    <a:t>EDUCATION</a:t>
                  </a:r>
                  <a:endParaRPr lang="en-US" sz="2700" dirty="0">
                    <a:solidFill>
                      <a:srgbClr val="D3A029"/>
                    </a:solidFill>
                  </a:endParaRPr>
                </a:p>
              </p:txBody>
            </p:sp>
            <p:sp>
              <p:nvSpPr>
                <p:cNvPr id="25" name="Up-Down Arrow 24"/>
                <p:cNvSpPr/>
                <p:nvPr/>
              </p:nvSpPr>
              <p:spPr>
                <a:xfrm>
                  <a:off x="2119051" y="4812307"/>
                  <a:ext cx="521508" cy="1458250"/>
                </a:xfrm>
                <a:prstGeom prst="up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Left-Right Arrow 25"/>
                <p:cNvSpPr/>
                <p:nvPr/>
              </p:nvSpPr>
              <p:spPr>
                <a:xfrm>
                  <a:off x="3871729" y="3658743"/>
                  <a:ext cx="3134364" cy="52531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Left-Right Arrow 26"/>
                <p:cNvSpPr/>
                <p:nvPr/>
              </p:nvSpPr>
              <p:spPr>
                <a:xfrm>
                  <a:off x="3897234" y="6975767"/>
                  <a:ext cx="3134364" cy="52531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Left-Right Arrow 27"/>
                <p:cNvSpPr/>
                <p:nvPr/>
              </p:nvSpPr>
              <p:spPr>
                <a:xfrm rot="2962054">
                  <a:off x="3137034" y="4498181"/>
                  <a:ext cx="1256392" cy="686212"/>
                </a:xfrm>
                <a:prstGeom prst="leftRightArrow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Left-Right Arrow 28"/>
                <p:cNvSpPr/>
                <p:nvPr/>
              </p:nvSpPr>
              <p:spPr>
                <a:xfrm rot="2962054">
                  <a:off x="6469011" y="6195145"/>
                  <a:ext cx="1256392" cy="686212"/>
                </a:xfrm>
                <a:prstGeom prst="leftRightArrow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Left-Right Arrow 19"/>
              <p:cNvSpPr/>
              <p:nvPr/>
            </p:nvSpPr>
            <p:spPr>
              <a:xfrm rot="7650735">
                <a:off x="3240984" y="6312639"/>
                <a:ext cx="1256392" cy="686212"/>
              </a:xfrm>
              <a:prstGeom prst="leftRightArrow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Up-Down Arrow 15"/>
            <p:cNvSpPr/>
            <p:nvPr/>
          </p:nvSpPr>
          <p:spPr>
            <a:xfrm>
              <a:off x="8054587" y="4922997"/>
              <a:ext cx="521508" cy="145825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95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1707" y="4303700"/>
            <a:ext cx="2752883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600"/>
            </a:pPr>
            <a:r>
              <a:rPr lang="en-US" sz="24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4887"/>
            <a:ext cx="13579813" cy="1789889"/>
          </a:xfrm>
          <a:prstGeom prst="rect">
            <a:avLst/>
          </a:prstGeom>
        </p:spPr>
      </p:pic>
      <p:sp>
        <p:nvSpPr>
          <p:cNvPr id="19" name="Google Shape;21;p4"/>
          <p:cNvSpPr txBox="1"/>
          <p:nvPr/>
        </p:nvSpPr>
        <p:spPr>
          <a:xfrm>
            <a:off x="247650" y="-44887"/>
            <a:ext cx="13538260" cy="167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IE" sz="54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BACKGROUND: NEW DIRECTION FOR RESEARCH TO SUPPORT INNOVATION</a:t>
            </a:r>
            <a:endParaRPr sz="54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31859" y="2714532"/>
            <a:ext cx="21907144" cy="9191217"/>
          </a:xfrm>
        </p:spPr>
        <p:txBody>
          <a:bodyPr numCol="2" spcCol="1440000"/>
          <a:lstStyle/>
          <a:p>
            <a:pPr marL="685800" lvl="1" indent="0">
              <a:lnSpc>
                <a:spcPct val="150000"/>
              </a:lnSpc>
            </a:pPr>
            <a:r>
              <a:rPr lang="fr-BE" sz="3600" b="1" dirty="0">
                <a:solidFill>
                  <a:srgbClr val="D3A029"/>
                </a:solidFill>
                <a:sym typeface="Arial"/>
              </a:rPr>
              <a:t>New </a:t>
            </a:r>
            <a:r>
              <a:rPr lang="fr-BE" sz="3600" b="1" dirty="0" smtClean="0">
                <a:solidFill>
                  <a:srgbClr val="D3A029"/>
                </a:solidFill>
                <a:sym typeface="Arial"/>
              </a:rPr>
              <a:t>vision of </a:t>
            </a:r>
            <a:r>
              <a:rPr lang="fr-BE" sz="3600" b="1" dirty="0" err="1" smtClean="0">
                <a:solidFill>
                  <a:srgbClr val="D3A029"/>
                </a:solidFill>
                <a:sym typeface="Arial"/>
              </a:rPr>
              <a:t>research</a:t>
            </a:r>
            <a:endParaRPr lang="fr-BE" sz="3600" b="1" dirty="0">
              <a:solidFill>
                <a:srgbClr val="D3A029"/>
              </a:solidFill>
              <a:sym typeface="Arial"/>
            </a:endParaRPr>
          </a:p>
          <a:p>
            <a:pPr marL="13716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200" b="1" dirty="0" smtClean="0">
                <a:solidFill>
                  <a:schemeClr val="dk2"/>
                </a:solidFill>
                <a:sym typeface="Arial"/>
              </a:rPr>
              <a:t>More </a:t>
            </a:r>
            <a:r>
              <a:rPr lang="fr-BE" sz="3200" b="1" dirty="0">
                <a:solidFill>
                  <a:schemeClr val="dk2"/>
                </a:solidFill>
                <a:sym typeface="Arial"/>
              </a:rPr>
              <a:t>science </a:t>
            </a:r>
            <a:r>
              <a:rPr lang="fr-BE" sz="3200" b="1" dirty="0" smtClean="0">
                <a:solidFill>
                  <a:schemeClr val="dk2"/>
                </a:solidFill>
                <a:sym typeface="Arial"/>
              </a:rPr>
              <a:t>in </a:t>
            </a:r>
            <a:r>
              <a:rPr lang="fr-BE" sz="3200" b="1" dirty="0" err="1" smtClean="0">
                <a:solidFill>
                  <a:schemeClr val="dk2"/>
                </a:solidFill>
                <a:sym typeface="Arial"/>
              </a:rPr>
              <a:t>development</a:t>
            </a:r>
            <a:r>
              <a:rPr lang="fr-BE" sz="3200" dirty="0" smtClean="0">
                <a:solidFill>
                  <a:schemeClr val="dk2"/>
                </a:solidFill>
                <a:sym typeface="Arial"/>
              </a:rPr>
              <a:t> for </a:t>
            </a:r>
            <a:r>
              <a:rPr lang="fr-BE" sz="3200" dirty="0" err="1" smtClean="0">
                <a:solidFill>
                  <a:schemeClr val="dk2"/>
                </a:solidFill>
                <a:sym typeface="Arial"/>
              </a:rPr>
              <a:t>contributing</a:t>
            </a:r>
            <a:r>
              <a:rPr lang="fr-BE" sz="3200" dirty="0" smtClean="0">
                <a:solidFill>
                  <a:schemeClr val="dk2"/>
                </a:solidFill>
                <a:sym typeface="Arial"/>
              </a:rPr>
              <a:t> to impact at </a:t>
            </a:r>
            <a:r>
              <a:rPr lang="fr-BE" sz="3200" dirty="0" err="1" smtClean="0">
                <a:solidFill>
                  <a:schemeClr val="dk2"/>
                </a:solidFill>
                <a:sym typeface="Arial"/>
              </a:rPr>
              <a:t>scale</a:t>
            </a:r>
            <a:endParaRPr lang="fr-BE" sz="3200" dirty="0" smtClean="0">
              <a:solidFill>
                <a:schemeClr val="dk2"/>
              </a:solidFill>
              <a:sym typeface="Arial"/>
            </a:endParaRPr>
          </a:p>
          <a:p>
            <a:pPr marL="13716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200" b="1" dirty="0" smtClean="0">
                <a:solidFill>
                  <a:schemeClr val="dk2"/>
                </a:solidFill>
                <a:sym typeface="Arial"/>
              </a:rPr>
              <a:t>More interaction </a:t>
            </a:r>
            <a:r>
              <a:rPr lang="fr-BE" sz="3200" b="1" dirty="0" err="1" smtClean="0">
                <a:solidFill>
                  <a:schemeClr val="dk2"/>
                </a:solidFill>
                <a:sym typeface="Arial"/>
              </a:rPr>
              <a:t>with</a:t>
            </a:r>
            <a:r>
              <a:rPr lang="fr-BE" sz="3200" b="1" dirty="0" smtClean="0">
                <a:solidFill>
                  <a:schemeClr val="dk2"/>
                </a:solidFill>
                <a:sym typeface="Arial"/>
              </a:rPr>
              <a:t> </a:t>
            </a:r>
            <a:r>
              <a:rPr lang="fr-BE" sz="3200" b="1" dirty="0" err="1" smtClean="0">
                <a:solidFill>
                  <a:schemeClr val="dk2"/>
                </a:solidFill>
                <a:sym typeface="Arial"/>
              </a:rPr>
              <a:t>actors</a:t>
            </a:r>
            <a:r>
              <a:rPr lang="fr-BE" sz="3200" b="1" dirty="0" smtClean="0">
                <a:solidFill>
                  <a:schemeClr val="dk2"/>
                </a:solidFill>
                <a:sym typeface="Arial"/>
              </a:rPr>
              <a:t> </a:t>
            </a:r>
            <a:r>
              <a:rPr lang="fr-BE" sz="3200" dirty="0" smtClean="0">
                <a:solidFill>
                  <a:schemeClr val="dk2"/>
                </a:solidFill>
                <a:sym typeface="Arial"/>
              </a:rPr>
              <a:t>to </a:t>
            </a:r>
            <a:r>
              <a:rPr lang="fr-BE" sz="3200" dirty="0" err="1" smtClean="0">
                <a:solidFill>
                  <a:schemeClr val="dk2"/>
                </a:solidFill>
                <a:sym typeface="Arial"/>
              </a:rPr>
              <a:t>s</a:t>
            </a:r>
            <a:r>
              <a:rPr lang="fr-BE" sz="3200" b="1" dirty="0" err="1" smtClean="0">
                <a:solidFill>
                  <a:schemeClr val="dk2"/>
                </a:solidFill>
                <a:sym typeface="Arial"/>
              </a:rPr>
              <a:t>trengthen</a:t>
            </a:r>
            <a:r>
              <a:rPr lang="fr-BE" sz="3200" b="1" dirty="0" smtClean="0">
                <a:solidFill>
                  <a:schemeClr val="dk2"/>
                </a:solidFill>
                <a:sym typeface="Arial"/>
              </a:rPr>
              <a:t> the </a:t>
            </a:r>
            <a:r>
              <a:rPr lang="fr-BE" sz="3200" b="1" dirty="0" err="1" smtClean="0">
                <a:solidFill>
                  <a:schemeClr val="dk2"/>
                </a:solidFill>
                <a:sym typeface="Arial"/>
              </a:rPr>
              <a:t>capacities</a:t>
            </a:r>
            <a:r>
              <a:rPr lang="fr-BE" sz="3200" b="1" dirty="0" smtClean="0">
                <a:solidFill>
                  <a:schemeClr val="dk2"/>
                </a:solidFill>
                <a:sym typeface="Arial"/>
              </a:rPr>
              <a:t> to </a:t>
            </a:r>
            <a:r>
              <a:rPr lang="fr-BE" sz="3200" b="1" dirty="0" err="1">
                <a:solidFill>
                  <a:schemeClr val="dk2"/>
                </a:solidFill>
                <a:sym typeface="Arial"/>
              </a:rPr>
              <a:t>innovate</a:t>
            </a:r>
            <a:r>
              <a:rPr lang="fr-BE" sz="3200" b="1" dirty="0">
                <a:solidFill>
                  <a:schemeClr val="dk2"/>
                </a:solidFill>
                <a:sym typeface="Arial"/>
              </a:rPr>
              <a:t> </a:t>
            </a:r>
            <a:r>
              <a:rPr lang="fr-BE" sz="3200" dirty="0">
                <a:solidFill>
                  <a:schemeClr val="dk2"/>
                </a:solidFill>
                <a:sym typeface="Arial"/>
              </a:rPr>
              <a:t>(</a:t>
            </a:r>
            <a:r>
              <a:rPr lang="fr-BE" sz="3200" dirty="0" err="1">
                <a:solidFill>
                  <a:schemeClr val="dk2"/>
                </a:solidFill>
                <a:sym typeface="Arial"/>
              </a:rPr>
              <a:t>farmers</a:t>
            </a:r>
            <a:r>
              <a:rPr lang="fr-BE" sz="3200" dirty="0">
                <a:solidFill>
                  <a:schemeClr val="dk2"/>
                </a:solidFill>
                <a:sym typeface="Arial"/>
              </a:rPr>
              <a:t>, </a:t>
            </a:r>
            <a:r>
              <a:rPr lang="fr-BE" sz="3200" dirty="0" err="1">
                <a:solidFill>
                  <a:schemeClr val="dk2"/>
                </a:solidFill>
                <a:sym typeface="Arial"/>
              </a:rPr>
              <a:t>farmers</a:t>
            </a:r>
            <a:r>
              <a:rPr lang="fr-BE" sz="3200" dirty="0">
                <a:solidFill>
                  <a:schemeClr val="dk2"/>
                </a:solidFill>
                <a:sym typeface="Arial"/>
              </a:rPr>
              <a:t>’ </a:t>
            </a:r>
            <a:r>
              <a:rPr lang="fr-BE" sz="3200" dirty="0" err="1">
                <a:solidFill>
                  <a:schemeClr val="dk2"/>
                </a:solidFill>
                <a:sym typeface="Arial"/>
              </a:rPr>
              <a:t>organizations</a:t>
            </a:r>
            <a:r>
              <a:rPr lang="fr-BE" sz="3200" dirty="0">
                <a:solidFill>
                  <a:schemeClr val="dk2"/>
                </a:solidFill>
                <a:sym typeface="Arial"/>
              </a:rPr>
              <a:t>, local </a:t>
            </a:r>
            <a:r>
              <a:rPr lang="fr-BE" sz="3200" dirty="0" err="1">
                <a:solidFill>
                  <a:schemeClr val="dk2"/>
                </a:solidFill>
                <a:sym typeface="Arial"/>
              </a:rPr>
              <a:t>communities</a:t>
            </a:r>
            <a:r>
              <a:rPr lang="fr-BE" sz="3200" dirty="0">
                <a:solidFill>
                  <a:schemeClr val="dk2"/>
                </a:solidFill>
                <a:sym typeface="Arial"/>
              </a:rPr>
              <a:t>, </a:t>
            </a:r>
            <a:r>
              <a:rPr lang="fr-BE" sz="3200" dirty="0" err="1">
                <a:solidFill>
                  <a:schemeClr val="dk2"/>
                </a:solidFill>
                <a:sym typeface="Arial"/>
              </a:rPr>
              <a:t>NGOs</a:t>
            </a:r>
            <a:r>
              <a:rPr lang="fr-BE" sz="3200" dirty="0">
                <a:solidFill>
                  <a:schemeClr val="dk2"/>
                </a:solidFill>
                <a:sym typeface="Arial"/>
              </a:rPr>
              <a:t>, </a:t>
            </a:r>
            <a:r>
              <a:rPr lang="fr-BE" sz="3200" dirty="0" err="1">
                <a:solidFill>
                  <a:schemeClr val="dk2"/>
                </a:solidFill>
                <a:sym typeface="Arial"/>
              </a:rPr>
              <a:t>private</a:t>
            </a:r>
            <a:r>
              <a:rPr lang="fr-BE" sz="3200" dirty="0">
                <a:solidFill>
                  <a:schemeClr val="dk2"/>
                </a:solidFill>
                <a:sym typeface="Arial"/>
              </a:rPr>
              <a:t> </a:t>
            </a:r>
            <a:r>
              <a:rPr lang="fr-BE" sz="3200" dirty="0" err="1">
                <a:solidFill>
                  <a:schemeClr val="dk2"/>
                </a:solidFill>
                <a:sym typeface="Arial"/>
              </a:rPr>
              <a:t>sector</a:t>
            </a:r>
            <a:r>
              <a:rPr lang="fr-BE" sz="3200" dirty="0">
                <a:solidFill>
                  <a:schemeClr val="dk2"/>
                </a:solidFill>
                <a:sym typeface="Arial"/>
              </a:rPr>
              <a:t>, public </a:t>
            </a:r>
            <a:r>
              <a:rPr lang="fr-BE" sz="3200" dirty="0" err="1">
                <a:solidFill>
                  <a:schemeClr val="dk2"/>
                </a:solidFill>
                <a:sym typeface="Arial"/>
              </a:rPr>
              <a:t>sector</a:t>
            </a:r>
            <a:r>
              <a:rPr lang="fr-BE" sz="3200" dirty="0" smtClean="0">
                <a:solidFill>
                  <a:schemeClr val="dk2"/>
                </a:solidFill>
                <a:sym typeface="Arial"/>
              </a:rPr>
              <a:t>)</a:t>
            </a:r>
          </a:p>
          <a:p>
            <a:pPr marL="685800" lvl="1" indent="0">
              <a:lnSpc>
                <a:spcPct val="150000"/>
              </a:lnSpc>
            </a:pPr>
            <a:endParaRPr lang="fr-BE" sz="3600" b="1" dirty="0" smtClean="0">
              <a:solidFill>
                <a:srgbClr val="D3A029"/>
              </a:solidFill>
            </a:endParaRPr>
          </a:p>
          <a:p>
            <a:pPr marL="685800" lvl="1" indent="0">
              <a:lnSpc>
                <a:spcPct val="150000"/>
              </a:lnSpc>
            </a:pPr>
            <a:endParaRPr lang="fr-BE" sz="3600" b="1" dirty="0">
              <a:solidFill>
                <a:srgbClr val="D3A029"/>
              </a:solidFill>
            </a:endParaRPr>
          </a:p>
          <a:p>
            <a:pPr marL="685800" lvl="1" indent="0">
              <a:lnSpc>
                <a:spcPct val="150000"/>
              </a:lnSpc>
            </a:pPr>
            <a:endParaRPr lang="fr-BE" sz="3600" b="1" dirty="0" smtClean="0">
              <a:solidFill>
                <a:srgbClr val="D3A029"/>
              </a:solidFill>
            </a:endParaRPr>
          </a:p>
          <a:p>
            <a:pPr marL="685800" lvl="1" indent="0">
              <a:lnSpc>
                <a:spcPct val="150000"/>
              </a:lnSpc>
            </a:pPr>
            <a:r>
              <a:rPr lang="fr-BE" sz="3600" b="1" dirty="0" smtClean="0">
                <a:solidFill>
                  <a:srgbClr val="D3A029"/>
                </a:solidFill>
              </a:rPr>
              <a:t>New </a:t>
            </a:r>
            <a:r>
              <a:rPr lang="fr-BE" sz="3600" b="1" dirty="0" err="1" smtClean="0">
                <a:solidFill>
                  <a:srgbClr val="D3A029"/>
                </a:solidFill>
              </a:rPr>
              <a:t>approaches</a:t>
            </a:r>
            <a:endParaRPr lang="fr-BE" sz="3600" b="1" dirty="0">
              <a:solidFill>
                <a:srgbClr val="D3A029"/>
              </a:solidFill>
            </a:endParaRP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200" b="1" dirty="0" smtClean="0">
                <a:solidFill>
                  <a:schemeClr val="dk2"/>
                </a:solidFill>
              </a:rPr>
              <a:t>Combine</a:t>
            </a:r>
            <a:r>
              <a:rPr lang="fr-BE" sz="3200" dirty="0" smtClean="0">
                <a:solidFill>
                  <a:schemeClr val="dk2"/>
                </a:solidFill>
              </a:rPr>
              <a:t> </a:t>
            </a:r>
            <a:r>
              <a:rPr lang="fr-BE" sz="3200" dirty="0">
                <a:solidFill>
                  <a:schemeClr val="dk2"/>
                </a:solidFill>
              </a:rPr>
              <a:t>several </a:t>
            </a:r>
            <a:r>
              <a:rPr lang="fr-BE" sz="3200" b="1" dirty="0" err="1">
                <a:solidFill>
                  <a:schemeClr val="dk2"/>
                </a:solidFill>
              </a:rPr>
              <a:t>research</a:t>
            </a:r>
            <a:r>
              <a:rPr lang="fr-BE" sz="3200" b="1" dirty="0">
                <a:solidFill>
                  <a:schemeClr val="dk2"/>
                </a:solidFill>
              </a:rPr>
              <a:t> </a:t>
            </a:r>
            <a:r>
              <a:rPr lang="fr-BE" sz="3200" b="1" dirty="0" err="1" smtClean="0">
                <a:solidFill>
                  <a:schemeClr val="dk2"/>
                </a:solidFill>
              </a:rPr>
              <a:t>approaches</a:t>
            </a:r>
            <a:r>
              <a:rPr lang="fr-BE" sz="3200" dirty="0" smtClean="0">
                <a:solidFill>
                  <a:schemeClr val="dk2"/>
                </a:solidFill>
              </a:rPr>
              <a:t>:</a:t>
            </a:r>
            <a:r>
              <a:rPr lang="fr-BE" sz="3200" b="1" dirty="0" smtClean="0">
                <a:solidFill>
                  <a:schemeClr val="dk2"/>
                </a:solidFill>
              </a:rPr>
              <a:t> </a:t>
            </a:r>
            <a:r>
              <a:rPr lang="fr-BE" sz="3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academic </a:t>
            </a:r>
            <a:r>
              <a:rPr lang="fr-BE" sz="3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research, participatory research, action-research, farmers research</a:t>
            </a:r>
          </a:p>
          <a:p>
            <a:pPr marL="13716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200" b="1" dirty="0" err="1" smtClean="0">
                <a:solidFill>
                  <a:schemeClr val="dk2"/>
                </a:solidFill>
              </a:rPr>
              <a:t>Conduct</a:t>
            </a:r>
            <a:r>
              <a:rPr lang="fr-BE" sz="3200" dirty="0" smtClean="0">
                <a:solidFill>
                  <a:schemeClr val="dk2"/>
                </a:solidFill>
              </a:rPr>
              <a:t> </a:t>
            </a:r>
            <a:r>
              <a:rPr lang="fr-BE" sz="3200" dirty="0">
                <a:solidFill>
                  <a:schemeClr val="dk2"/>
                </a:solidFill>
              </a:rPr>
              <a:t>several </a:t>
            </a:r>
            <a:r>
              <a:rPr lang="fr-BE" sz="3200" b="1" dirty="0">
                <a:solidFill>
                  <a:schemeClr val="dk2"/>
                </a:solidFill>
              </a:rPr>
              <a:t>research </a:t>
            </a:r>
            <a:r>
              <a:rPr lang="fr-BE" sz="3200" b="1" dirty="0" smtClean="0">
                <a:solidFill>
                  <a:schemeClr val="dk2"/>
                </a:solidFill>
              </a:rPr>
              <a:t>activities</a:t>
            </a:r>
            <a:r>
              <a:rPr lang="fr-BE" sz="3200" dirty="0" smtClean="0">
                <a:solidFill>
                  <a:schemeClr val="dk2"/>
                </a:solidFill>
              </a:rPr>
              <a:t>: </a:t>
            </a:r>
            <a:r>
              <a:rPr lang="fr-BE" sz="3200" dirty="0">
                <a:solidFill>
                  <a:schemeClr val="dk2"/>
                </a:solidFill>
              </a:rPr>
              <a:t>knowledge production, design of methods, facilitation, capacity building, expertise</a:t>
            </a:r>
          </a:p>
          <a:p>
            <a:pPr marL="685800" lvl="1" indent="0"/>
            <a:endParaRPr lang="fr-BE" sz="3200" dirty="0">
              <a:solidFill>
                <a:schemeClr val="dk2"/>
              </a:solidFill>
              <a:sym typeface="Arial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765128" y="11683371"/>
            <a:ext cx="5372895" cy="1201016"/>
            <a:chOff x="765128" y="11683371"/>
            <a:chExt cx="5372895" cy="1201016"/>
          </a:xfrm>
        </p:grpSpPr>
        <p:pic>
          <p:nvPicPr>
            <p:cNvPr id="12" name="Google Shape;23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65128" y="11683371"/>
              <a:ext cx="3552084" cy="1184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3451" y="11683371"/>
              <a:ext cx="1804572" cy="1201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3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28D1-C3F0-4962-8B72-0E1DC1710D0D}" type="slidenum">
              <a:rPr lang="fr-FR" smtClean="0"/>
              <a:t>4</a:t>
            </a:fld>
            <a:endParaRPr lang="fr-FR"/>
          </a:p>
        </p:txBody>
      </p:sp>
      <p:grpSp>
        <p:nvGrpSpPr>
          <p:cNvPr id="8" name="Gruppo 7"/>
          <p:cNvGrpSpPr/>
          <p:nvPr/>
        </p:nvGrpSpPr>
        <p:grpSpPr>
          <a:xfrm>
            <a:off x="765128" y="11683371"/>
            <a:ext cx="5372895" cy="1201016"/>
            <a:chOff x="765128" y="11683371"/>
            <a:chExt cx="5372895" cy="1201016"/>
          </a:xfrm>
        </p:grpSpPr>
        <p:pic>
          <p:nvPicPr>
            <p:cNvPr id="9" name="Google Shape;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65128" y="11683371"/>
              <a:ext cx="3552084" cy="1184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3451" y="11683371"/>
              <a:ext cx="1804572" cy="1201016"/>
            </a:xfrm>
            <a:prstGeom prst="rect">
              <a:avLst/>
            </a:prstGeom>
          </p:spPr>
        </p:pic>
      </p:grpSp>
      <p:sp>
        <p:nvSpPr>
          <p:cNvPr id="18" name="Google Shape;21;p4"/>
          <p:cNvSpPr txBox="1"/>
          <p:nvPr/>
        </p:nvSpPr>
        <p:spPr>
          <a:xfrm>
            <a:off x="1" y="0"/>
            <a:ext cx="13592304" cy="1717499"/>
          </a:xfrm>
          <a:prstGeom prst="rect">
            <a:avLst/>
          </a:prstGeom>
          <a:solidFill>
            <a:srgbClr val="F63F2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Clr>
                <a:schemeClr val="dk2"/>
              </a:buClr>
              <a:buSzPts val="1650"/>
              <a:buFont typeface="Arial"/>
              <a:buNone/>
            </a:pPr>
            <a:r>
              <a:rPr lang="en-IE" sz="5400" b="1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DeSIRA</a:t>
            </a:r>
            <a:r>
              <a:rPr lang="en-IE" sz="54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Origin </a:t>
            </a:r>
            <a:endParaRPr sz="54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373776" y="3355644"/>
            <a:ext cx="1701744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500"/>
            </a:pPr>
            <a:r>
              <a:rPr lang="en-IE" sz="3200" dirty="0" err="1" smtClean="0">
                <a:latin typeface="Montserrat"/>
                <a:ea typeface="Montserrat"/>
                <a:cs typeface="Montserrat"/>
                <a:sym typeface="Montserrat"/>
              </a:rPr>
              <a:t>DeSIRA</a:t>
            </a:r>
            <a:r>
              <a:rPr lang="en-IE" sz="3200" dirty="0" smtClean="0">
                <a:latin typeface="Montserrat"/>
                <a:ea typeface="Montserrat"/>
                <a:cs typeface="Montserrat"/>
                <a:sym typeface="Montserrat"/>
              </a:rPr>
              <a:t> was launched in 2017 with first projects in 2019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500"/>
            </a:pPr>
            <a:endParaRPr lang="en-IE" sz="32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ts val="500"/>
            </a:pPr>
            <a:r>
              <a:rPr lang="en-IE" sz="3200" dirty="0" err="1" smtClean="0">
                <a:latin typeface="Montserrat"/>
                <a:ea typeface="Montserrat"/>
                <a:cs typeface="Montserrat"/>
                <a:sym typeface="Montserrat"/>
              </a:rPr>
              <a:t>DeSIRA</a:t>
            </a:r>
            <a:r>
              <a:rPr lang="en-IE" sz="3200" dirty="0" smtClean="0">
                <a:latin typeface="Montserrat"/>
                <a:ea typeface="Montserrat"/>
                <a:cs typeface="Montserrat"/>
                <a:sym typeface="Montserrat"/>
              </a:rPr>
              <a:t> was </a:t>
            </a:r>
            <a:r>
              <a:rPr lang="en-IE" sz="3200" dirty="0">
                <a:latin typeface="Montserrat"/>
                <a:ea typeface="Montserrat"/>
                <a:cs typeface="Montserrat"/>
                <a:sym typeface="Montserrat"/>
              </a:rPr>
              <a:t>supported by</a:t>
            </a:r>
            <a:endParaRPr lang="en-IE" sz="3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IE" sz="3200" b="1" dirty="0">
                <a:latin typeface="Montserrat"/>
                <a:ea typeface="Montserrat"/>
                <a:cs typeface="Montserrat"/>
                <a:sym typeface="Montserrat"/>
              </a:rPr>
              <a:t>Key Commitments </a:t>
            </a:r>
            <a:r>
              <a:rPr lang="en-IE" sz="3200" b="1" dirty="0" smtClean="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IE" sz="3200" dirty="0" smtClean="0">
                <a:latin typeface="Montserrat"/>
                <a:ea typeface="Montserrat"/>
                <a:cs typeface="Montserrat"/>
                <a:sym typeface="Montserrat"/>
              </a:rPr>
              <a:t>COP21</a:t>
            </a:r>
            <a:r>
              <a:rPr lang="en-IE" sz="3200" dirty="0">
                <a:latin typeface="Montserrat"/>
                <a:ea typeface="Montserrat"/>
                <a:cs typeface="Montserrat"/>
                <a:sym typeface="Montserrat"/>
              </a:rPr>
              <a:t>, One Plant Summit 2017, Ouagadougou Declaration </a:t>
            </a:r>
            <a:r>
              <a:rPr lang="en-IE" sz="3200" dirty="0" smtClean="0"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IE" sz="3200" b="1" dirty="0" smtClean="0">
                <a:latin typeface="Montserrat"/>
                <a:ea typeface="Montserrat"/>
                <a:cs typeface="Montserrat"/>
                <a:sym typeface="Montserrat"/>
              </a:rPr>
              <a:t>Key </a:t>
            </a:r>
            <a:r>
              <a:rPr lang="en-IE" sz="3200" b="1" dirty="0">
                <a:latin typeface="Montserrat"/>
                <a:ea typeface="Montserrat"/>
                <a:cs typeface="Montserrat"/>
                <a:sym typeface="Montserrat"/>
              </a:rPr>
              <a:t>Consultations </a:t>
            </a:r>
            <a:r>
              <a:rPr lang="en-IE" sz="3200" b="1" dirty="0" smtClean="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IE" sz="3200" dirty="0" smtClean="0">
                <a:latin typeface="Montserrat"/>
                <a:ea typeface="Montserrat"/>
                <a:cs typeface="Montserrat"/>
                <a:sym typeface="Montserrat"/>
              </a:rPr>
              <a:t>Member State, European Delegations, IFAD, FAO, BMG Foundation </a:t>
            </a: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IE" sz="32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-IE" sz="3200" dirty="0" err="1" smtClean="0">
                <a:latin typeface="Montserrat"/>
                <a:ea typeface="Montserrat"/>
                <a:cs typeface="Montserrat"/>
                <a:sym typeface="Montserrat"/>
              </a:rPr>
              <a:t>DeSIRA</a:t>
            </a:r>
            <a:r>
              <a:rPr lang="en-IE" sz="3200" dirty="0" smtClean="0">
                <a:latin typeface="Montserrat"/>
                <a:ea typeface="Montserrat"/>
                <a:cs typeface="Montserrat"/>
                <a:sym typeface="Montserrat"/>
              </a:rPr>
              <a:t> is in line with the new EU Green Deal Policy and its Farm to Fork  dimension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</a:pPr>
            <a:endParaRPr lang="en-US" sz="3200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-US" sz="3200" dirty="0" err="1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DeSIRA</a:t>
            </a:r>
            <a:r>
              <a:rPr lang="en-US" sz="3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addresses </a:t>
            </a:r>
            <a:r>
              <a:rPr lang="en-US" sz="3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multiples and interconnected SDGs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ct val="100000"/>
            </a:pPr>
            <a:endParaRPr lang="en-IE" sz="32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-IE" sz="3200" dirty="0" err="1" smtClean="0">
                <a:latin typeface="Montserrat"/>
                <a:ea typeface="Montserrat"/>
                <a:cs typeface="Montserrat"/>
                <a:sym typeface="Montserrat"/>
              </a:rPr>
              <a:t>DeSIRA</a:t>
            </a:r>
            <a:r>
              <a:rPr lang="en-IE" sz="3200" dirty="0" smtClean="0">
                <a:latin typeface="Montserrat"/>
                <a:ea typeface="Montserrat"/>
                <a:cs typeface="Montserrat"/>
                <a:sym typeface="Montserrat"/>
              </a:rPr>
              <a:t> is funded by the European Commission : €300 million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308" t="26935" r="81642" b="53433"/>
          <a:stretch/>
        </p:blipFill>
        <p:spPr>
          <a:xfrm>
            <a:off x="18391224" y="2181809"/>
            <a:ext cx="2203808" cy="28080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8698" t="26342" r="65174" b="53397"/>
          <a:stretch/>
        </p:blipFill>
        <p:spPr>
          <a:xfrm>
            <a:off x="20595032" y="2181810"/>
            <a:ext cx="2891838" cy="2808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581" t="66331" r="81236" b="13160"/>
          <a:stretch/>
        </p:blipFill>
        <p:spPr>
          <a:xfrm>
            <a:off x="20729632" y="5266394"/>
            <a:ext cx="3243714" cy="26614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8717" t="46272" r="65223" b="33853"/>
          <a:stretch/>
        </p:blipFill>
        <p:spPr>
          <a:xfrm>
            <a:off x="18137031" y="5266394"/>
            <a:ext cx="2782460" cy="26614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35186" t="66236" r="49196" b="12278"/>
          <a:stretch/>
        </p:blipFill>
        <p:spPr>
          <a:xfrm>
            <a:off x="18230863" y="8223965"/>
            <a:ext cx="2729396" cy="29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6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28D1-C3F0-4962-8B72-0E1DC1710D0D}" type="slidenum">
              <a:rPr lang="fr-FR" smtClean="0"/>
              <a:t>5</a:t>
            </a:fld>
            <a:endParaRPr lang="fr-FR"/>
          </a:p>
        </p:txBody>
      </p:sp>
      <p:grpSp>
        <p:nvGrpSpPr>
          <p:cNvPr id="8" name="Gruppo 7"/>
          <p:cNvGrpSpPr/>
          <p:nvPr/>
        </p:nvGrpSpPr>
        <p:grpSpPr>
          <a:xfrm>
            <a:off x="765128" y="11683371"/>
            <a:ext cx="5372895" cy="1201016"/>
            <a:chOff x="765128" y="11683371"/>
            <a:chExt cx="5372895" cy="1201016"/>
          </a:xfrm>
        </p:grpSpPr>
        <p:pic>
          <p:nvPicPr>
            <p:cNvPr id="9" name="Google Shape;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65128" y="11683371"/>
              <a:ext cx="3552084" cy="1184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3451" y="11683371"/>
              <a:ext cx="1804572" cy="1201016"/>
            </a:xfrm>
            <a:prstGeom prst="rect">
              <a:avLst/>
            </a:prstGeom>
          </p:spPr>
        </p:pic>
      </p:grpSp>
      <p:sp>
        <p:nvSpPr>
          <p:cNvPr id="18" name="Google Shape;21;p4"/>
          <p:cNvSpPr txBox="1"/>
          <p:nvPr/>
        </p:nvSpPr>
        <p:spPr>
          <a:xfrm>
            <a:off x="1" y="0"/>
            <a:ext cx="13592304" cy="1717499"/>
          </a:xfrm>
          <a:prstGeom prst="rect">
            <a:avLst/>
          </a:prstGeom>
          <a:solidFill>
            <a:srgbClr val="F63F2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Clr>
                <a:schemeClr val="dk2"/>
              </a:buClr>
              <a:buSzPts val="1650"/>
              <a:buFont typeface="Arial"/>
              <a:buNone/>
            </a:pPr>
            <a:r>
              <a:rPr lang="en-IE" sz="5400" b="1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DeSIRA</a:t>
            </a:r>
            <a:r>
              <a:rPr lang="en-IE" sz="54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Objectives </a:t>
            </a:r>
            <a:endParaRPr sz="54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" y="10185973"/>
            <a:ext cx="24377650" cy="5016757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algn="ctr"/>
            <a:endParaRPr lang="en-US" sz="3200" b="1" dirty="0" smtClean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lang="en-US" sz="3200" b="1" dirty="0" smtClean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lang="en-IE" sz="3200" b="1" dirty="0" smtClean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lang="en-IE" sz="3200" b="1" dirty="0" smtClean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lang="en-IE" sz="3200" b="1" dirty="0" smtClean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lang="en-IE" sz="3200" b="1" dirty="0" smtClean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lang="en-IE" sz="3200" b="1" dirty="0" smtClean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lang="en-IE" sz="3200" b="1" dirty="0" smtClean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lang="en-IE" sz="3200" b="1" dirty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lang="en-IE" sz="3200" b="1" dirty="0" smtClean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lang="en-IE" sz="3200" b="1" dirty="0" smtClean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lang="en-IE" sz="3200" b="1" dirty="0" smtClean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lang="en-IE" sz="3200" b="1" dirty="0" smtClean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lang="en-IE" sz="3200" b="1" dirty="0" smtClean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lang="en-IE" sz="3200" b="1" dirty="0" smtClean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lang="en-IE" sz="3200" b="1" dirty="0" smtClean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7086600" y="4332188"/>
            <a:ext cx="17017448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-US" sz="3200" b="1" dirty="0" smtClean="0">
                <a:latin typeface="Montserrat"/>
                <a:ea typeface="Montserrat"/>
                <a:cs typeface="Montserrat"/>
                <a:sym typeface="Montserrat"/>
              </a:rPr>
              <a:t>FOSTER INNOVATION TROUGH RESEARCH TO CONTRIBUTE TO TRANSFORMATION OF AGRICULTURE AND FOOD SYSTEMS IN LOW AND MIDDLE-INCOMES COUNTRIES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</a:pPr>
            <a:endParaRPr lang="en-US" sz="3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-US" sz="3200" b="1" dirty="0">
                <a:solidFill>
                  <a:srgbClr val="D3A029"/>
                </a:solidFill>
                <a:latin typeface="Montserrat"/>
                <a:ea typeface="Montserrat"/>
                <a:cs typeface="Montserrat"/>
                <a:sym typeface="Montserrat"/>
              </a:rPr>
              <a:t>Support innovation in agriculture for sustainable agricultural and food systems (productive, inclusive, climate-sensitive)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</a:pPr>
            <a:endParaRPr lang="en-US" sz="3200" b="1" dirty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-IE" sz="3200" b="1" dirty="0" smtClean="0">
                <a:solidFill>
                  <a:srgbClr val="D3A029"/>
                </a:solidFill>
                <a:latin typeface="Montserrat"/>
                <a:ea typeface="Montserrat"/>
                <a:cs typeface="Montserrat"/>
                <a:sym typeface="Montserrat"/>
              </a:rPr>
              <a:t>Strengthen research capacities and governance mechanisms for improved Agricultural Innovation Systems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</a:pPr>
            <a:endParaRPr lang="en-US" sz="3200" b="1" dirty="0" smtClean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-US" sz="3200" b="1" dirty="0">
                <a:solidFill>
                  <a:srgbClr val="D3A029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US" sz="3200" b="1" dirty="0" smtClean="0">
                <a:solidFill>
                  <a:srgbClr val="D3A029"/>
                </a:solidFill>
                <a:latin typeface="Montserrat"/>
                <a:ea typeface="Montserrat"/>
                <a:cs typeface="Montserrat"/>
                <a:sym typeface="Montserrat"/>
              </a:rPr>
              <a:t>nhance evidence for innovation and advisory services policies design and monitoring</a:t>
            </a:r>
            <a:endParaRPr lang="en-US" sz="3200" i="1" dirty="0" smtClean="0">
              <a:solidFill>
                <a:srgbClr val="0C51A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</a:pPr>
            <a:endParaRPr lang="en-US" sz="3200" b="1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ct val="100000"/>
            </a:pPr>
            <a:endParaRPr lang="en-IE" sz="3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106079"/>
            <a:ext cx="4907915" cy="707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/>
        </p:nvSpPr>
        <p:spPr>
          <a:xfrm>
            <a:off x="2379805" y="-1652635"/>
            <a:ext cx="790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Montserrat"/>
              <a:buNone/>
            </a:pPr>
            <a:r>
              <a:rPr lang="en-US" sz="2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ANNOUNCED DECEMBER 2017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0321707" y="4303700"/>
            <a:ext cx="2752883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600"/>
            </a:pPr>
            <a:r>
              <a:rPr lang="en-US" sz="24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17" name="Google Shape;79;p10"/>
          <p:cNvSpPr txBox="1"/>
          <p:nvPr/>
        </p:nvSpPr>
        <p:spPr>
          <a:xfrm>
            <a:off x="6237291" y="2652889"/>
            <a:ext cx="17667623" cy="8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Joint Construction of  </a:t>
            </a:r>
            <a:r>
              <a:rPr lang="en-US" sz="3200" dirty="0" err="1" smtClean="0">
                <a:latin typeface="Montserrat"/>
                <a:ea typeface="Montserrat"/>
                <a:cs typeface="Montserrat"/>
                <a:sym typeface="Montserrat"/>
              </a:rPr>
              <a:t>DeSIRA</a:t>
            </a: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 interventions in line with both EU and MS </a:t>
            </a:r>
            <a:r>
              <a:rPr lang="en-US" sz="3200" b="1" dirty="0" smtClean="0">
                <a:latin typeface="Montserrat"/>
                <a:ea typeface="Montserrat"/>
                <a:cs typeface="Montserrat"/>
                <a:sym typeface="Montserrat"/>
              </a:rPr>
              <a:t>development </a:t>
            </a:r>
            <a:r>
              <a:rPr lang="en-US" sz="3200" b="1" dirty="0">
                <a:latin typeface="Montserrat"/>
                <a:ea typeface="Montserrat"/>
                <a:cs typeface="Montserrat"/>
                <a:sym typeface="Montserrat"/>
              </a:rPr>
              <a:t>agendas </a:t>
            </a: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en-US" sz="3200" b="1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b="1" dirty="0">
                <a:latin typeface="Montserrat"/>
                <a:ea typeface="Montserrat"/>
                <a:cs typeface="Montserrat"/>
                <a:sym typeface="Montserrat"/>
              </a:rPr>
              <a:t>national </a:t>
            </a:r>
            <a:r>
              <a:rPr lang="en-US" sz="3200" b="1" dirty="0" smtClean="0">
                <a:latin typeface="Montserrat"/>
                <a:ea typeface="Montserrat"/>
                <a:cs typeface="Montserrat"/>
                <a:sym typeface="Montserrat"/>
              </a:rPr>
              <a:t>priorities</a:t>
            </a: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 on agriculture and food systems</a:t>
            </a:r>
            <a:endParaRPr lang="en-US" sz="3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Linking </a:t>
            </a:r>
            <a:r>
              <a:rPr lang="en-US" sz="3200" b="1" dirty="0">
                <a:latin typeface="Montserrat"/>
                <a:ea typeface="Montserrat"/>
                <a:cs typeface="Montserrat"/>
                <a:sym typeface="Montserrat"/>
              </a:rPr>
              <a:t>research and innovation </a:t>
            </a:r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to contribute to impacts at scale addressing climate change with clusters of projects funded by </a:t>
            </a: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EU and EU MS</a:t>
            </a:r>
            <a:endParaRPr lang="en-US" sz="3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Strengthening </a:t>
            </a:r>
            <a:r>
              <a:rPr lang="en-US" sz="3200" b="1" dirty="0" smtClean="0">
                <a:latin typeface="Montserrat"/>
                <a:ea typeface="Montserrat"/>
                <a:cs typeface="Montserrat"/>
                <a:sym typeface="Montserrat"/>
              </a:rPr>
              <a:t>national </a:t>
            </a:r>
            <a:r>
              <a:rPr lang="en-US" sz="3200" b="1" dirty="0">
                <a:latin typeface="Montserrat"/>
                <a:ea typeface="Montserrat"/>
                <a:cs typeface="Montserrat"/>
                <a:sym typeface="Montserrat"/>
              </a:rPr>
              <a:t>research </a:t>
            </a:r>
            <a:r>
              <a:rPr lang="en-US" sz="3200" b="1" dirty="0" smtClean="0">
                <a:latin typeface="Montserrat"/>
                <a:ea typeface="Montserrat"/>
                <a:cs typeface="Montserrat"/>
                <a:sym typeface="Montserrat"/>
              </a:rPr>
              <a:t>capacities</a:t>
            </a: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 both at individual and organizational levels</a:t>
            </a:r>
          </a:p>
          <a:p>
            <a:pPr marL="285750" lvl="0" indent="-285750">
              <a:lnSpc>
                <a:spcPct val="14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Contributing to the </a:t>
            </a: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African (FARA, CORAF, ASARECA, CCARDESA, AFAAS) and </a:t>
            </a:r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global </a:t>
            </a:r>
            <a:r>
              <a:rPr lang="en-US" sz="3200" b="1" dirty="0">
                <a:latin typeface="Montserrat"/>
                <a:ea typeface="Montserrat"/>
                <a:cs typeface="Montserrat"/>
                <a:sym typeface="Montserrat"/>
              </a:rPr>
              <a:t>governance of research </a:t>
            </a: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fr-BE" sz="3200" dirty="0" smtClean="0">
                <a:latin typeface="Montserrat"/>
                <a:ea typeface="Montserrat"/>
                <a:cs typeface="Montserrat"/>
              </a:rPr>
              <a:t>GFAR</a:t>
            </a:r>
            <a:r>
              <a:rPr lang="fr-BE" sz="3200" dirty="0">
                <a:latin typeface="Montserrat"/>
                <a:ea typeface="Montserrat"/>
                <a:cs typeface="Montserrat"/>
              </a:rPr>
              <a:t>, TAP/FAO, CGIAR, AIRCA)</a:t>
            </a:r>
            <a:endParaRPr lang="en-US" sz="3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Building strong </a:t>
            </a:r>
            <a:r>
              <a:rPr lang="en-US" sz="3200" b="1" dirty="0">
                <a:latin typeface="Montserrat"/>
                <a:ea typeface="Montserrat"/>
                <a:cs typeface="Montserrat"/>
                <a:sym typeface="Montserrat"/>
              </a:rPr>
              <a:t>partnerships</a:t>
            </a:r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involving European, International and National research capacities</a:t>
            </a:r>
            <a:endParaRPr lang="en-US" sz="3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Fostering of </a:t>
            </a:r>
            <a:r>
              <a:rPr lang="en-US" sz="3200" b="1" dirty="0" smtClean="0">
                <a:latin typeface="Montserrat"/>
                <a:ea typeface="Montserrat"/>
                <a:cs typeface="Montserrat"/>
                <a:sym typeface="Montserrat"/>
              </a:rPr>
              <a:t>Agricultural Innovation Systems </a:t>
            </a: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and national innovation policies with a capacity to</a:t>
            </a:r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innovate based approach</a:t>
            </a:r>
            <a:endParaRPr lang="en-US" sz="3200" dirty="0">
              <a:latin typeface="Montserrat"/>
              <a:ea typeface="Montserrat"/>
              <a:cs typeface="Montserrat"/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ts val="600"/>
            </a:pPr>
            <a:endParaRPr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4887"/>
            <a:ext cx="13579813" cy="1789889"/>
          </a:xfrm>
          <a:prstGeom prst="rect">
            <a:avLst/>
          </a:prstGeom>
        </p:spPr>
      </p:pic>
      <p:sp>
        <p:nvSpPr>
          <p:cNvPr id="19" name="Google Shape;21;p4"/>
          <p:cNvSpPr txBox="1"/>
          <p:nvPr/>
        </p:nvSpPr>
        <p:spPr>
          <a:xfrm>
            <a:off x="0" y="0"/>
            <a:ext cx="14249400" cy="1756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2"/>
              </a:buClr>
              <a:buSzPts val="1650"/>
            </a:pPr>
            <a:r>
              <a:rPr lang="en-US" sz="5400" b="1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DeSIRA</a:t>
            </a:r>
            <a:r>
              <a:rPr lang="en-US" sz="54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STRATEGY</a:t>
            </a:r>
            <a:endParaRPr lang="en-US" sz="54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65128" y="11683371"/>
            <a:ext cx="5372895" cy="1201016"/>
            <a:chOff x="765128" y="11683371"/>
            <a:chExt cx="5372895" cy="1201016"/>
          </a:xfrm>
        </p:grpSpPr>
        <p:pic>
          <p:nvPicPr>
            <p:cNvPr id="14" name="Google Shape;23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65128" y="11683371"/>
              <a:ext cx="3552084" cy="1184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3451" y="11683371"/>
              <a:ext cx="1804572" cy="120101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7" y="4667250"/>
            <a:ext cx="5677513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1707" y="4303700"/>
            <a:ext cx="2752883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600"/>
            </a:pPr>
            <a:r>
              <a:rPr lang="en-US" sz="24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17" name="Google Shape;79;p10"/>
          <p:cNvSpPr txBox="1"/>
          <p:nvPr/>
        </p:nvSpPr>
        <p:spPr>
          <a:xfrm>
            <a:off x="5124450" y="3390900"/>
            <a:ext cx="18449541" cy="687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40000"/>
              </a:lnSpc>
            </a:pPr>
            <a:endParaRPr lang="en-US" sz="3600" b="1" dirty="0" smtClean="0">
              <a:solidFill>
                <a:srgbClr val="D3A0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8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Addressing key challenges to</a:t>
            </a:r>
            <a:r>
              <a:rPr lang="en-US" sz="3200" b="1" dirty="0" smtClean="0">
                <a:latin typeface="Montserrat"/>
                <a:ea typeface="Montserrat"/>
                <a:cs typeface="Montserrat"/>
                <a:sym typeface="Montserrat"/>
              </a:rPr>
              <a:t> promote FNSSA </a:t>
            </a: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with climate change perspective</a:t>
            </a:r>
          </a:p>
          <a:p>
            <a:pPr marL="457200" lvl="8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Designing </a:t>
            </a:r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and monitoring an impact pathway approach based on a plausible theory of change </a:t>
            </a:r>
            <a:endParaRPr lang="en-US" sz="32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8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Implementing a</a:t>
            </a:r>
            <a:r>
              <a:rPr lang="en-US" sz="3200" b="1" dirty="0" smtClean="0">
                <a:latin typeface="Montserrat"/>
                <a:ea typeface="Montserrat"/>
                <a:cs typeface="Montserrat"/>
                <a:sym typeface="Montserrat"/>
              </a:rPr>
              <a:t> multi-stakeholder approach </a:t>
            </a:r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mobilizing farmers, private sector, public sector, </a:t>
            </a: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civil society </a:t>
            </a:r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and researchers to </a:t>
            </a: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promote </a:t>
            </a:r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innovation processes </a:t>
            </a:r>
          </a:p>
          <a:p>
            <a:pPr marL="457200" lvl="8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Joint designing of innovation with local actors based </a:t>
            </a:r>
            <a:r>
              <a:rPr lang="en-US" sz="3200" b="1" dirty="0" smtClean="0">
                <a:latin typeface="Montserrat"/>
                <a:ea typeface="Montserrat"/>
                <a:cs typeface="Montserrat"/>
                <a:sym typeface="Montserrat"/>
              </a:rPr>
              <a:t>on science and</a:t>
            </a: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 other source of knowledge to change behaviors, skills and agricultural/managerial practices</a:t>
            </a:r>
          </a:p>
          <a:p>
            <a:pPr marL="457200" lvl="8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Strengthening innovation support services including advisory services</a:t>
            </a:r>
            <a:endParaRPr lang="en-IE" sz="28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ts val="600"/>
            </a:pPr>
            <a:endParaRPr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4887"/>
            <a:ext cx="13579813" cy="1789889"/>
          </a:xfrm>
          <a:prstGeom prst="rect">
            <a:avLst/>
          </a:prstGeom>
        </p:spPr>
      </p:pic>
      <p:sp>
        <p:nvSpPr>
          <p:cNvPr id="19" name="Google Shape;21;p4"/>
          <p:cNvSpPr txBox="1"/>
          <p:nvPr/>
        </p:nvSpPr>
        <p:spPr>
          <a:xfrm>
            <a:off x="179294" y="26432"/>
            <a:ext cx="13231906" cy="180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endParaRPr sz="66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21;p4"/>
          <p:cNvSpPr txBox="1"/>
          <p:nvPr/>
        </p:nvSpPr>
        <p:spPr>
          <a:xfrm>
            <a:off x="0" y="0"/>
            <a:ext cx="13590494" cy="170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2"/>
              </a:buClr>
              <a:buSzPts val="1650"/>
            </a:pPr>
            <a:r>
              <a:rPr lang="en-US" sz="54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CHARACTERISTICS OF PROJECTS FOR RESEARCH AND INNOVATION INNOVATIONTYPOLOGIES</a:t>
            </a:r>
            <a:endParaRPr lang="en-US" sz="54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65128" y="11683371"/>
            <a:ext cx="5372895" cy="1201016"/>
            <a:chOff x="765128" y="11683371"/>
            <a:chExt cx="5372895" cy="1201016"/>
          </a:xfrm>
        </p:grpSpPr>
        <p:pic>
          <p:nvPicPr>
            <p:cNvPr id="14" name="Google Shape;23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65128" y="11683371"/>
              <a:ext cx="3552084" cy="1184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3451" y="11683371"/>
              <a:ext cx="1804572" cy="120101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6" y="4078232"/>
            <a:ext cx="4041013" cy="38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00250" y="3242392"/>
            <a:ext cx="21101280" cy="8187043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dk1"/>
              </a:buClr>
              <a:buSzPts val="600"/>
            </a:pPr>
            <a:endParaRPr lang="en-US" sz="3600" b="1" dirty="0">
              <a:solidFill>
                <a:srgbClr val="D3A029"/>
              </a:solidFill>
            </a:endParaRPr>
          </a:p>
          <a:p>
            <a:pPr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Contributing to the governance of agricultural research and innovation in Africa and at global level</a:t>
            </a:r>
          </a:p>
          <a:p>
            <a:pPr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Designing </a:t>
            </a:r>
            <a:r>
              <a:rPr lang="en-US" sz="3200" dirty="0">
                <a:solidFill>
                  <a:srgbClr val="000000"/>
                </a:solidFill>
              </a:rPr>
              <a:t>and monitoring </a:t>
            </a:r>
            <a:r>
              <a:rPr lang="en-US" sz="3200" dirty="0" smtClean="0">
                <a:solidFill>
                  <a:srgbClr val="000000"/>
                </a:solidFill>
              </a:rPr>
              <a:t>an </a:t>
            </a:r>
            <a:r>
              <a:rPr lang="en-US" sz="3200" dirty="0">
                <a:solidFill>
                  <a:srgbClr val="000000"/>
                </a:solidFill>
              </a:rPr>
              <a:t>impact pathway approach for research institutions based on a plausible theory of change </a:t>
            </a:r>
            <a:r>
              <a:rPr lang="en-US" sz="3200" b="1" dirty="0">
                <a:solidFill>
                  <a:srgbClr val="000000"/>
                </a:solidFill>
              </a:rPr>
              <a:t>with climate change </a:t>
            </a:r>
            <a:r>
              <a:rPr lang="en-US" sz="3200" b="1" dirty="0" smtClean="0">
                <a:solidFill>
                  <a:srgbClr val="000000"/>
                </a:solidFill>
              </a:rPr>
              <a:t>perspective</a:t>
            </a:r>
          </a:p>
          <a:p>
            <a:pPr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</a:rPr>
              <a:t>Support to projects for research and innovation</a:t>
            </a:r>
            <a:endParaRPr lang="en-US" sz="3200" dirty="0">
              <a:solidFill>
                <a:srgbClr val="00000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28D1-C3F0-4962-8B72-0E1DC1710D0D}" type="slidenum">
              <a:rPr lang="fr-FR" smtClean="0"/>
              <a:t>8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-44887"/>
            <a:ext cx="13579813" cy="345875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4532" y="48928"/>
            <a:ext cx="135652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2"/>
              </a:buClr>
              <a:buSzPts val="1650"/>
            </a:pPr>
            <a:r>
              <a:rPr lang="en-US" sz="54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CHARACTERISTICS OF PROJECTS FOR STRENGTHENING INSTITUTIONAL RESEARCH CAPACITIES</a:t>
            </a:r>
            <a:endParaRPr lang="en-US" sz="54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765128" y="11683371"/>
            <a:ext cx="5372895" cy="1201016"/>
            <a:chOff x="765128" y="11683371"/>
            <a:chExt cx="5372895" cy="1201016"/>
          </a:xfrm>
        </p:grpSpPr>
        <p:pic>
          <p:nvPicPr>
            <p:cNvPr id="11" name="Google Shape;2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5128" y="11683371"/>
              <a:ext cx="3552084" cy="1184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3451" y="11683371"/>
              <a:ext cx="1804572" cy="120101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684" y="7427099"/>
            <a:ext cx="171450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247" y="7258050"/>
            <a:ext cx="2523637" cy="237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976" y="9352181"/>
            <a:ext cx="1043298" cy="340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494" y="7779586"/>
            <a:ext cx="4145929" cy="1572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671" y="10813814"/>
            <a:ext cx="4546098" cy="14851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69" y="11106149"/>
            <a:ext cx="4292082" cy="12163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958" y="11106150"/>
            <a:ext cx="3103331" cy="13633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8255075"/>
            <a:ext cx="1345320" cy="17889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28" y="8572500"/>
            <a:ext cx="3391522" cy="14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322" y="2363566"/>
            <a:ext cx="12742116" cy="9646119"/>
          </a:xfrm>
        </p:spPr>
        <p:txBody>
          <a:bodyPr/>
          <a:lstStyle/>
          <a:p>
            <a:pPr marL="228600" indent="0">
              <a:lnSpc>
                <a:spcPct val="100000"/>
              </a:lnSpc>
            </a:pPr>
            <a:r>
              <a:rPr lang="fr-BE" sz="3600" b="1" dirty="0" smtClean="0">
                <a:solidFill>
                  <a:srgbClr val="D3A029"/>
                </a:solidFill>
              </a:rPr>
              <a:t>PROJECTS IDENTIFICATION</a:t>
            </a:r>
          </a:p>
          <a:p>
            <a:pPr marL="228600" indent="0">
              <a:lnSpc>
                <a:spcPct val="100000"/>
              </a:lnSpc>
            </a:pPr>
            <a:r>
              <a:rPr lang="fr-BE" sz="3200" dirty="0" smtClean="0">
                <a:solidFill>
                  <a:schemeClr val="bg2"/>
                </a:solidFill>
              </a:rPr>
              <a:t>is carried out by</a:t>
            </a:r>
            <a:endParaRPr lang="fr-BE" sz="3200" b="1" dirty="0" smtClean="0">
              <a:solidFill>
                <a:schemeClr val="bg2"/>
              </a:solidFill>
            </a:endParaRP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sz="3200" b="1" dirty="0" smtClean="0">
                <a:solidFill>
                  <a:schemeClr val="dk2"/>
                </a:solidFill>
              </a:rPr>
              <a:t>EU DELEGATIONS</a:t>
            </a:r>
            <a:r>
              <a:rPr lang="fr-BE" sz="3200" dirty="0" smtClean="0">
                <a:solidFill>
                  <a:schemeClr val="dk2"/>
                </a:solidFill>
              </a:rPr>
              <a:t> based </a:t>
            </a:r>
            <a:r>
              <a:rPr lang="fr-BE" sz="3200" dirty="0">
                <a:solidFill>
                  <a:schemeClr val="dk2"/>
                </a:solidFill>
              </a:rPr>
              <a:t>on national or regional </a:t>
            </a:r>
            <a:r>
              <a:rPr lang="fr-BE" sz="3200" dirty="0" smtClean="0">
                <a:solidFill>
                  <a:schemeClr val="dk2"/>
                </a:solidFill>
              </a:rPr>
              <a:t>priorities;</a:t>
            </a:r>
            <a:endParaRPr lang="fr-BE" sz="3200" dirty="0">
              <a:solidFill>
                <a:schemeClr val="dk2"/>
              </a:solidFill>
            </a:endParaRP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sz="3200" b="1" dirty="0" smtClean="0">
                <a:solidFill>
                  <a:schemeClr val="dk2"/>
                </a:solidFill>
              </a:rPr>
              <a:t>MEMBER STATES </a:t>
            </a:r>
            <a:r>
              <a:rPr lang="fr-BE" sz="3200" dirty="0" smtClean="0">
                <a:solidFill>
                  <a:schemeClr val="dk2"/>
                </a:solidFill>
              </a:rPr>
              <a:t>under a </a:t>
            </a:r>
            <a:r>
              <a:rPr lang="fr-BE" sz="3200" dirty="0">
                <a:solidFill>
                  <a:schemeClr val="dk2"/>
                </a:solidFill>
              </a:rPr>
              <a:t>co-funding </a:t>
            </a:r>
            <a:r>
              <a:rPr lang="fr-BE" sz="3200" dirty="0" smtClean="0">
                <a:solidFill>
                  <a:schemeClr val="dk2"/>
                </a:solidFill>
              </a:rPr>
              <a:t>framework;</a:t>
            </a:r>
            <a:endParaRPr lang="fr-BE" sz="3200" dirty="0">
              <a:solidFill>
                <a:schemeClr val="dk2"/>
              </a:solidFill>
            </a:endParaRP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sz="3200" dirty="0" smtClean="0">
                <a:solidFill>
                  <a:schemeClr val="dk2"/>
                </a:solidFill>
              </a:rPr>
              <a:t>Concertation </a:t>
            </a:r>
            <a:r>
              <a:rPr lang="fr-BE" sz="3200" dirty="0">
                <a:solidFill>
                  <a:schemeClr val="dk2"/>
                </a:solidFill>
              </a:rPr>
              <a:t>with </a:t>
            </a:r>
            <a:r>
              <a:rPr lang="fr-BE" sz="3200" b="1" dirty="0" smtClean="0">
                <a:solidFill>
                  <a:schemeClr val="dk2"/>
                </a:solidFill>
              </a:rPr>
              <a:t>GLOBAL ACTORS</a:t>
            </a:r>
            <a:r>
              <a:rPr lang="fr-BE" sz="3200" dirty="0" smtClean="0">
                <a:solidFill>
                  <a:schemeClr val="dk2"/>
                </a:solidFill>
              </a:rPr>
              <a:t>, as CAADP</a:t>
            </a:r>
            <a:r>
              <a:rPr lang="fr-BE" sz="3200" dirty="0">
                <a:solidFill>
                  <a:schemeClr val="dk2"/>
                </a:solidFill>
              </a:rPr>
              <a:t>, GFAR, </a:t>
            </a:r>
            <a:r>
              <a:rPr lang="fr-BE" sz="3200" dirty="0" smtClean="0">
                <a:solidFill>
                  <a:schemeClr val="dk2"/>
                </a:solidFill>
              </a:rPr>
              <a:t>TAP </a:t>
            </a:r>
          </a:p>
          <a:p>
            <a:pPr marL="228600" indent="0">
              <a:lnSpc>
                <a:spcPct val="100000"/>
              </a:lnSpc>
            </a:pPr>
            <a:r>
              <a:rPr lang="fr-BE" sz="3600" b="1" dirty="0">
                <a:solidFill>
                  <a:srgbClr val="D3A029"/>
                </a:solidFill>
              </a:rPr>
              <a:t>PROJECTS </a:t>
            </a:r>
            <a:r>
              <a:rPr lang="fr-BE" sz="3600" b="1" dirty="0" smtClean="0">
                <a:solidFill>
                  <a:srgbClr val="D3A029"/>
                </a:solidFill>
              </a:rPr>
              <a:t>MANAGEMENT</a:t>
            </a: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sz="3200" b="1" dirty="0">
                <a:solidFill>
                  <a:schemeClr val="dk2"/>
                </a:solidFill>
              </a:rPr>
              <a:t>EU DELEGATIONS</a:t>
            </a:r>
          </a:p>
          <a:p>
            <a:pPr marL="228600" indent="0">
              <a:lnSpc>
                <a:spcPct val="150000"/>
              </a:lnSpc>
            </a:pPr>
            <a:r>
              <a:rPr lang="fr-BE" sz="3600" b="1" dirty="0" smtClean="0">
                <a:solidFill>
                  <a:srgbClr val="D3A029"/>
                </a:solidFill>
              </a:rPr>
              <a:t>GOVERNANCE</a:t>
            </a:r>
            <a:endParaRPr lang="fr-BE" sz="3600" b="1" dirty="0">
              <a:solidFill>
                <a:srgbClr val="D3A029"/>
              </a:solidFill>
            </a:endParaRPr>
          </a:p>
          <a:p>
            <a:pPr marL="685800" indent="-457200">
              <a:lnSpc>
                <a:spcPct val="100000"/>
              </a:lnSpc>
              <a:buFont typeface="Arial"/>
              <a:buChar char="•"/>
            </a:pPr>
            <a:r>
              <a:rPr lang="fr-BE" sz="3200" b="1" dirty="0" smtClean="0">
                <a:solidFill>
                  <a:schemeClr val="dk2"/>
                </a:solidFill>
              </a:rPr>
              <a:t>PLATFORM</a:t>
            </a:r>
            <a:r>
              <a:rPr lang="fr-BE" sz="3200" dirty="0" smtClean="0">
                <a:solidFill>
                  <a:schemeClr val="dk2"/>
                </a:solidFill>
              </a:rPr>
              <a:t> involving </a:t>
            </a:r>
            <a:r>
              <a:rPr lang="fr-BE" sz="3200" dirty="0">
                <a:solidFill>
                  <a:schemeClr val="dk2"/>
                </a:solidFill>
              </a:rPr>
              <a:t>EU Member States </a:t>
            </a:r>
            <a:r>
              <a:rPr lang="fr-BE" sz="3200" dirty="0" smtClean="0">
                <a:solidFill>
                  <a:schemeClr val="dk2"/>
                </a:solidFill>
              </a:rPr>
              <a:t>and </a:t>
            </a:r>
            <a:r>
              <a:rPr lang="fr-BE" sz="3200" dirty="0">
                <a:solidFill>
                  <a:schemeClr val="dk2"/>
                </a:solidFill>
              </a:rPr>
              <a:t>key </a:t>
            </a:r>
            <a:r>
              <a:rPr lang="fr-BE" sz="3200" dirty="0" smtClean="0">
                <a:solidFill>
                  <a:schemeClr val="dk2"/>
                </a:solidFill>
              </a:rPr>
              <a:t>strategic partners</a:t>
            </a:r>
            <a:endParaRPr lang="fr-BE" sz="3200" dirty="0">
              <a:solidFill>
                <a:schemeClr val="dk2"/>
              </a:solidFill>
            </a:endParaRPr>
          </a:p>
          <a:p>
            <a:pPr marL="685800" indent="-457200">
              <a:lnSpc>
                <a:spcPct val="100000"/>
              </a:lnSpc>
              <a:buFont typeface="Arial"/>
              <a:buChar char="•"/>
            </a:pPr>
            <a:r>
              <a:rPr lang="fr-BE" sz="3200" b="1" dirty="0" smtClean="0">
                <a:solidFill>
                  <a:schemeClr val="dk2"/>
                </a:solidFill>
              </a:rPr>
              <a:t>TECHNICAL ADVISORY BOARD</a:t>
            </a:r>
          </a:p>
          <a:p>
            <a:pPr marL="228600" indent="0"/>
            <a:endParaRPr lang="fr-BE" sz="3200" dirty="0" smtClean="0">
              <a:solidFill>
                <a:schemeClr val="dk2"/>
              </a:solidFill>
            </a:endParaRPr>
          </a:p>
          <a:p>
            <a:pPr marL="1371600" lvl="1" indent="-685800">
              <a:buFont typeface="Arial" panose="020B0604020202020204" pitchFamily="34" charset="0"/>
              <a:buChar char="•"/>
            </a:pPr>
            <a:endParaRPr lang="fr-BE" sz="3200" dirty="0" smtClean="0"/>
          </a:p>
          <a:p>
            <a:pPr marL="685800" lvl="1" indent="0"/>
            <a:endParaRPr lang="fr-BE" sz="3200" dirty="0" smtClean="0"/>
          </a:p>
          <a:p>
            <a:pPr marL="685800" lvl="1" indent="0"/>
            <a:endParaRPr lang="fr-BE" sz="3200" dirty="0" smtClean="0"/>
          </a:p>
          <a:p>
            <a:pPr marL="1371600" lvl="1" indent="-6858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28D1-C3F0-4962-8B72-0E1DC1710D0D}" type="slidenum">
              <a:rPr lang="fr-FR" smtClean="0"/>
              <a:t>9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87"/>
            <a:ext cx="13579813" cy="1789889"/>
          </a:xfrm>
          <a:prstGeom prst="rect">
            <a:avLst/>
          </a:prstGeom>
        </p:spPr>
      </p:pic>
      <p:sp>
        <p:nvSpPr>
          <p:cNvPr id="6" name="Google Shape;21;p4"/>
          <p:cNvSpPr txBox="1"/>
          <p:nvPr/>
        </p:nvSpPr>
        <p:spPr>
          <a:xfrm>
            <a:off x="0" y="0"/>
            <a:ext cx="13231906" cy="180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2"/>
              </a:buClr>
              <a:buSzPts val="1650"/>
            </a:pPr>
            <a:r>
              <a:rPr lang="en-US" sz="54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MANAGEMENT OF DESIRA</a:t>
            </a:r>
            <a:endParaRPr lang="en-US" sz="66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31317"/>
              </p:ext>
            </p:extLst>
          </p:nvPr>
        </p:nvGraphicFramePr>
        <p:xfrm>
          <a:off x="18227380" y="5808575"/>
          <a:ext cx="3095754" cy="2350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5754">
                  <a:extLst>
                    <a:ext uri="{9D8B030D-6E8A-4147-A177-3AD203B41FA5}">
                      <a16:colId xmlns:a16="http://schemas.microsoft.com/office/drawing/2014/main" val="3717267553"/>
                    </a:ext>
                  </a:extLst>
                </a:gridCol>
              </a:tblGrid>
              <a:tr h="2350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FF996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TROPICAL AGRICULTURE PLATFORM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>
                    <a:solidFill>
                      <a:srgbClr val="D3A0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9571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2954" y="5808576"/>
            <a:ext cx="3186444" cy="2387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3680" y="8311141"/>
            <a:ext cx="7007659" cy="178610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509324" y="3896128"/>
            <a:ext cx="6822590" cy="1719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 smtClean="0"/>
              <a:t>EUROPEAN RESEARCH ORGANIZATIONS  NETWORK</a:t>
            </a:r>
            <a:endParaRPr lang="en-GB" sz="2400" b="1" dirty="0"/>
          </a:p>
        </p:txBody>
      </p:sp>
      <p:grpSp>
        <p:nvGrpSpPr>
          <p:cNvPr id="13" name="Gruppo 12"/>
          <p:cNvGrpSpPr/>
          <p:nvPr/>
        </p:nvGrpSpPr>
        <p:grpSpPr>
          <a:xfrm>
            <a:off x="765128" y="11683371"/>
            <a:ext cx="5372895" cy="1201016"/>
            <a:chOff x="765128" y="11683371"/>
            <a:chExt cx="5372895" cy="1201016"/>
          </a:xfrm>
        </p:grpSpPr>
        <p:pic>
          <p:nvPicPr>
            <p:cNvPr id="14" name="Google Shape;23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5128" y="11683371"/>
              <a:ext cx="3552084" cy="1184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3451" y="11683371"/>
              <a:ext cx="1804572" cy="1201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37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park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C09F63"/>
      </a:accent1>
      <a:accent2>
        <a:srgbClr val="000000"/>
      </a:accent2>
      <a:accent3>
        <a:srgbClr val="6D6D6D"/>
      </a:accent3>
      <a:accent4>
        <a:srgbClr val="B3B3B3"/>
      </a:accent4>
      <a:accent5>
        <a:srgbClr val="DFDEDB"/>
      </a:accent5>
      <a:accent6>
        <a:srgbClr val="EBEBEB"/>
      </a:accent6>
      <a:hlink>
        <a:srgbClr val="E7E7E7"/>
      </a:hlink>
      <a:folHlink>
        <a:srgbClr val="D878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5991</TotalTime>
  <Words>761</Words>
  <Application>Microsoft Office PowerPoint</Application>
  <PresentationFormat>Custom</PresentationFormat>
  <Paragraphs>139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Montserrat</vt:lpstr>
      <vt:lpstr>Lato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PIROLLI Milena (DEVCO)</dc:creator>
  <cp:lastModifiedBy>FAURE Guy (DEVCO)</cp:lastModifiedBy>
  <cp:revision>272</cp:revision>
  <cp:lastPrinted>2020-02-19T15:12:55Z</cp:lastPrinted>
  <dcterms:modified xsi:type="dcterms:W3CDTF">2020-05-01T15:46:58Z</dcterms:modified>
</cp:coreProperties>
</file>