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66" r:id="rId3"/>
    <p:sldId id="285" r:id="rId4"/>
    <p:sldId id="294" r:id="rId5"/>
    <p:sldId id="275" r:id="rId6"/>
    <p:sldId id="286" r:id="rId7"/>
    <p:sldId id="288" r:id="rId8"/>
    <p:sldId id="299" r:id="rId9"/>
    <p:sldId id="298" r:id="rId10"/>
    <p:sldId id="300" r:id="rId11"/>
    <p:sldId id="289" r:id="rId12"/>
    <p:sldId id="296" r:id="rId13"/>
    <p:sldId id="293" r:id="rId14"/>
    <p:sldId id="295"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144"/>
    <a:srgbClr val="90AD7F"/>
    <a:srgbClr val="F18E83"/>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94" autoAdjust="0"/>
  </p:normalViewPr>
  <p:slideViewPr>
    <p:cSldViewPr snapToGrid="0">
      <p:cViewPr varScale="1">
        <p:scale>
          <a:sx n="62" d="100"/>
          <a:sy n="62" d="100"/>
        </p:scale>
        <p:origin x="792" y="4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99279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457765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Overview of the situation for ENI:</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Out of the 75 ROM reviews that were left in our </a:t>
            </a:r>
            <a:r>
              <a:rPr lang="en-US" sz="1100" kern="1200" dirty="0" err="1" smtClean="0">
                <a:solidFill>
                  <a:schemeClr val="tx1"/>
                </a:solidFill>
                <a:effectLst/>
                <a:latin typeface="+mn-lt"/>
                <a:ea typeface="+mn-ea"/>
                <a:cs typeface="+mn-cs"/>
              </a:rPr>
              <a:t>programme</a:t>
            </a:r>
            <a:r>
              <a:rPr lang="en-US" sz="1100" kern="1200" dirty="0" smtClean="0">
                <a:solidFill>
                  <a:schemeClr val="tx1"/>
                </a:solidFill>
                <a:effectLst/>
                <a:latin typeface="+mn-lt"/>
                <a:ea typeface="+mn-ea"/>
                <a:cs typeface="+mn-cs"/>
              </a:rPr>
              <a:t>, 12 OMs opted for the full remote , 20 for the split and 43 OMs preferred to postpone the ROM review and keep the standard approach. 7 remote are already completed, all the rest is on going.  OMs are satisfied from the way things have been </a:t>
            </a:r>
            <a:r>
              <a:rPr lang="en-US" sz="1100" kern="1200" dirty="0" err="1" smtClean="0">
                <a:solidFill>
                  <a:schemeClr val="tx1"/>
                </a:solidFill>
                <a:effectLst/>
                <a:latin typeface="+mn-lt"/>
                <a:ea typeface="+mn-ea"/>
                <a:cs typeface="+mn-cs"/>
              </a:rPr>
              <a:t>organised</a:t>
            </a:r>
            <a:r>
              <a:rPr lang="en-US" sz="1100" kern="1200" dirty="0" smtClean="0">
                <a:solidFill>
                  <a:schemeClr val="tx1"/>
                </a:solidFill>
                <a:effectLst/>
                <a:latin typeface="+mn-lt"/>
                <a:ea typeface="+mn-ea"/>
                <a:cs typeface="+mn-cs"/>
              </a:rPr>
              <a:t> but this sample is in our view too small to draw any  conclusion.</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Nevertheless we could do a survey, but would rather propose to do it when all the currently programmed ROM remote are completed.</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Other observations:</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We can see that Jordan, NEAR B2, NEAR C3, EUD Tunisia and EUD Ukraine have a higher percentage of Remote ROMs  than others but again the numbers are too small to draw conclusions at the moment.</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As regards sectors, we see that Agriculture &amp; rural </a:t>
            </a:r>
            <a:r>
              <a:rPr lang="en-US" sz="1100" kern="1200" dirty="0" err="1" smtClean="0">
                <a:solidFill>
                  <a:schemeClr val="tx1"/>
                </a:solidFill>
                <a:effectLst/>
                <a:latin typeface="+mn-lt"/>
                <a:ea typeface="+mn-ea"/>
                <a:cs typeface="+mn-cs"/>
              </a:rPr>
              <a:t>devt</a:t>
            </a:r>
            <a:r>
              <a:rPr lang="en-US" sz="1100" kern="1200" dirty="0" smtClean="0">
                <a:solidFill>
                  <a:schemeClr val="tx1"/>
                </a:solidFill>
                <a:effectLst/>
                <a:latin typeface="+mn-lt"/>
                <a:ea typeface="+mn-ea"/>
                <a:cs typeface="+mn-cs"/>
              </a:rPr>
              <a:t>; Civil society; Employment, Invest. Climate and private sector development (incl. SMEs); </a:t>
            </a:r>
            <a:r>
              <a:rPr lang="en-US" sz="1100" kern="1200" dirty="0" err="1" smtClean="0">
                <a:solidFill>
                  <a:schemeClr val="tx1"/>
                </a:solidFill>
                <a:effectLst/>
                <a:latin typeface="+mn-lt"/>
                <a:ea typeface="+mn-ea"/>
                <a:cs typeface="+mn-cs"/>
              </a:rPr>
              <a:t>HR,fundamental</a:t>
            </a:r>
            <a:r>
              <a:rPr lang="en-US" sz="1100" kern="1200" dirty="0" smtClean="0">
                <a:solidFill>
                  <a:schemeClr val="tx1"/>
                </a:solidFill>
                <a:effectLst/>
                <a:latin typeface="+mn-lt"/>
                <a:ea typeface="+mn-ea"/>
                <a:cs typeface="+mn-cs"/>
              </a:rPr>
              <a:t> rights and Gender; investment climate and </a:t>
            </a:r>
            <a:r>
              <a:rPr lang="en-US" sz="1100" kern="1200" dirty="0" err="1" smtClean="0">
                <a:solidFill>
                  <a:schemeClr val="tx1"/>
                </a:solidFill>
                <a:effectLst/>
                <a:latin typeface="+mn-lt"/>
                <a:ea typeface="+mn-ea"/>
                <a:cs typeface="+mn-cs"/>
              </a:rPr>
              <a:t>SMes</a:t>
            </a:r>
            <a:r>
              <a:rPr lang="en-US" sz="1100" kern="1200" dirty="0" smtClean="0">
                <a:solidFill>
                  <a:schemeClr val="tx1"/>
                </a:solidFill>
                <a:effectLst/>
                <a:latin typeface="+mn-lt"/>
                <a:ea typeface="+mn-ea"/>
                <a:cs typeface="+mn-cs"/>
              </a:rPr>
              <a:t>; Migrations; are the sectors that preferred to keep a standard approach.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PAR, education, Democracy &amp; rule of law; Border management; were more interested by remote or split.</a:t>
            </a:r>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endParaRPr lang="en-US" sz="1000"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888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8442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252011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6604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404066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8025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1200" b="1" i="1" dirty="0" smtClean="0"/>
          </a:p>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835548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25552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europa.eu/capacity4dev/rom/discussion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uropa.eu/capacity4dev/file/103882/download?token=SSAOr5_f"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europa.eu/capacity4dev/file/103882/download?token=SSAOr5_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4500" dirty="0" smtClean="0"/>
              <a:t>The </a:t>
            </a:r>
            <a:r>
              <a:rPr lang="en-US" sz="4500" dirty="0"/>
              <a:t>new </a:t>
            </a:r>
            <a:r>
              <a:rPr lang="en-US" sz="4500" dirty="0" smtClean="0"/>
              <a:t>ROM: </a:t>
            </a:r>
            <a:br>
              <a:rPr lang="en-US" sz="4500" dirty="0" smtClean="0"/>
            </a:br>
            <a:r>
              <a:rPr lang="en-US" sz="4500" dirty="0" smtClean="0"/>
              <a:t>Enhanced </a:t>
            </a:r>
            <a:r>
              <a:rPr lang="en-US" sz="4500" dirty="0"/>
              <a:t>methodologies </a:t>
            </a:r>
            <a:r>
              <a:rPr lang="en-US" sz="4500" dirty="0" smtClean="0"/>
              <a:t>and </a:t>
            </a:r>
            <a:br>
              <a:rPr lang="en-US" sz="4500" dirty="0" smtClean="0"/>
            </a:br>
            <a:r>
              <a:rPr lang="en-US" sz="4500" dirty="0" smtClean="0"/>
              <a:t>confinement </a:t>
            </a:r>
            <a:r>
              <a:rPr lang="en-US" sz="4500" dirty="0"/>
              <a:t>challenges </a:t>
            </a:r>
            <a:endParaRPr lang="en-GB" sz="4500" dirty="0"/>
          </a:p>
        </p:txBody>
      </p:sp>
      <p:sp>
        <p:nvSpPr>
          <p:cNvPr id="7" name="Subtitle 6"/>
          <p:cNvSpPr>
            <a:spLocks noGrp="1"/>
          </p:cNvSpPr>
          <p:nvPr>
            <p:ph type="subTitle" idx="1"/>
          </p:nvPr>
        </p:nvSpPr>
        <p:spPr/>
        <p:txBody>
          <a:bodyPr/>
          <a:lstStyle/>
          <a:p>
            <a:r>
              <a:rPr lang="en-US" dirty="0" smtClean="0"/>
              <a:t>Meeting </a:t>
            </a:r>
            <a:r>
              <a:rPr lang="en-US" dirty="0"/>
              <a:t>of the Heads of EU Evaluation Services for External/Development Cooperation (EU-HES)</a:t>
            </a:r>
            <a:endParaRPr lang="en-GB" dirty="0"/>
          </a:p>
        </p:txBody>
      </p:sp>
      <p:sp>
        <p:nvSpPr>
          <p:cNvPr id="8" name="Text Placeholder 7"/>
          <p:cNvSpPr>
            <a:spLocks noGrp="1"/>
          </p:cNvSpPr>
          <p:nvPr>
            <p:ph type="body" sz="quarter" idx="13"/>
          </p:nvPr>
        </p:nvSpPr>
        <p:spPr>
          <a:xfrm>
            <a:off x="6096000" y="5740784"/>
            <a:ext cx="5040313" cy="528998"/>
          </a:xfrm>
        </p:spPr>
        <p:txBody>
          <a:bodyPr/>
          <a:lstStyle/>
          <a:p>
            <a:r>
              <a:rPr lang="en-GB" dirty="0" smtClean="0"/>
              <a:t>DEVCO 04 – Evaluation and Results</a:t>
            </a:r>
            <a:endParaRPr lang="en-GB"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6029" y="1259569"/>
            <a:ext cx="7000542" cy="3769957"/>
          </a:xfrm>
        </p:spPr>
        <p:txBody>
          <a:bodyPr/>
          <a:lstStyle/>
          <a:p>
            <a:pPr marL="0" indent="0">
              <a:buNone/>
            </a:pPr>
            <a:r>
              <a:rPr lang="en-IE" sz="2000" dirty="0"/>
              <a:t>No travelling possible due to COVID-19 </a:t>
            </a:r>
            <a:r>
              <a:rPr lang="en-IE" sz="2000" dirty="0" smtClean="0"/>
              <a:t>outbreak. </a:t>
            </a:r>
            <a:endParaRPr lang="en-US" sz="2000" dirty="0"/>
          </a:p>
          <a:p>
            <a:pPr marL="0" indent="0">
              <a:buNone/>
            </a:pPr>
            <a:r>
              <a:rPr lang="en-US" sz="2000" b="1" dirty="0" smtClean="0"/>
              <a:t>Context</a:t>
            </a:r>
            <a:r>
              <a:rPr lang="en-US" sz="2000" dirty="0" smtClean="0"/>
              <a:t>: Technical assistance to the Ministry of Commerce of Angola and to private sector business associations, run </a:t>
            </a:r>
            <a:r>
              <a:rPr lang="en-US" sz="2000" dirty="0"/>
              <a:t>by </a:t>
            </a:r>
            <a:r>
              <a:rPr lang="en-US" sz="2000" dirty="0" smtClean="0"/>
              <a:t>UNCTAD. EU staff</a:t>
            </a:r>
            <a:r>
              <a:rPr lang="en-US" sz="2000" dirty="0"/>
              <a:t>, </a:t>
            </a:r>
            <a:r>
              <a:rPr lang="en-US" sz="2000" dirty="0" smtClean="0"/>
              <a:t>UNCTAD and other stakeholders were highly committed to the monitoring exercise. The project had suspended its activities due to COVID-19.</a:t>
            </a:r>
            <a:endParaRPr lang="en-US" sz="2000" dirty="0"/>
          </a:p>
          <a:p>
            <a:pPr marL="0" indent="0">
              <a:buNone/>
            </a:pPr>
            <a:r>
              <a:rPr lang="en-US" sz="2000" b="1" dirty="0"/>
              <a:t>Benefits</a:t>
            </a:r>
            <a:r>
              <a:rPr lang="en-US" sz="2000" b="1" dirty="0" smtClean="0"/>
              <a:t>: </a:t>
            </a:r>
            <a:r>
              <a:rPr lang="en-US" sz="2000" dirty="0" smtClean="0"/>
              <a:t>A total of 37 people were interviewed, including NAO staff, staff from the Ministry of Commerce and final beneficiaries. Although there were issues in connectivity, the amount of information collected is comparable to that of a standard field visit. The ROM review helped to start a revision of the </a:t>
            </a:r>
            <a:r>
              <a:rPr lang="en-US" sz="2000" dirty="0" err="1" smtClean="0"/>
              <a:t>logframe</a:t>
            </a:r>
            <a:r>
              <a:rPr lang="en-US" sz="2000" dirty="0" smtClean="0"/>
              <a:t> following the COVID-19 crisis. Further support is likely to be provided later, to </a:t>
            </a:r>
            <a:r>
              <a:rPr lang="en-US" sz="2000" dirty="0" err="1" smtClean="0"/>
              <a:t>finalise</a:t>
            </a:r>
            <a:r>
              <a:rPr lang="en-US" sz="2000" dirty="0" smtClean="0"/>
              <a:t> the revision.</a:t>
            </a:r>
          </a:p>
          <a:p>
            <a:pPr marL="0" indent="0">
              <a:buNone/>
            </a:pPr>
            <a:r>
              <a:rPr lang="en-US" sz="2000" b="1" dirty="0" smtClean="0"/>
              <a:t>Challenges: </a:t>
            </a:r>
            <a:r>
              <a:rPr lang="en-US" sz="2000" dirty="0" smtClean="0"/>
              <a:t>Interviews over 13 days</a:t>
            </a:r>
            <a:endParaRPr lang="en-US" sz="2000" dirty="0"/>
          </a:p>
          <a:p>
            <a:endParaRPr lang="en-US" sz="2000" dirty="0"/>
          </a:p>
        </p:txBody>
      </p:sp>
      <p:sp>
        <p:nvSpPr>
          <p:cNvPr id="3" name="Title 2"/>
          <p:cNvSpPr>
            <a:spLocks noGrp="1"/>
          </p:cNvSpPr>
          <p:nvPr>
            <p:ph type="title"/>
          </p:nvPr>
        </p:nvSpPr>
        <p:spPr>
          <a:xfrm>
            <a:off x="4756026" y="163545"/>
            <a:ext cx="6173229" cy="782357"/>
          </a:xfrm>
        </p:spPr>
        <p:txBody>
          <a:bodyPr/>
          <a:lstStyle/>
          <a:p>
            <a:r>
              <a:rPr lang="en-GB" dirty="0"/>
              <a:t>Case </a:t>
            </a:r>
            <a:r>
              <a:rPr lang="en-GB" dirty="0" smtClean="0"/>
              <a:t>III: Angola (remote)</a:t>
            </a:r>
            <a:endParaRPr lang="en-US" dirty="0"/>
          </a:p>
        </p:txBody>
      </p:sp>
      <p:pic>
        <p:nvPicPr>
          <p:cNvPr id="9" name="Picture Placeholder 8"/>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5196" r="39498"/>
          <a:stretch/>
        </p:blipFill>
        <p:spPr>
          <a:xfrm>
            <a:off x="-46383" y="-31871"/>
            <a:ext cx="4275476" cy="6876000"/>
          </a:xfrm>
        </p:spPr>
      </p:pic>
      <p:sp>
        <p:nvSpPr>
          <p:cNvPr id="10" name="TextBox 9"/>
          <p:cNvSpPr txBox="1"/>
          <p:nvPr/>
        </p:nvSpPr>
        <p:spPr>
          <a:xfrm>
            <a:off x="-43542" y="6323905"/>
            <a:ext cx="4284000" cy="523220"/>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0" lvl="1">
              <a:spcBef>
                <a:spcPts val="1800"/>
              </a:spcBef>
              <a:spcAft>
                <a:spcPts val="1200"/>
              </a:spcAft>
            </a:pPr>
            <a:r>
              <a:rPr lang="en-US" sz="1400" b="1" dirty="0" smtClean="0"/>
              <a:t>Project: </a:t>
            </a:r>
            <a:r>
              <a:rPr lang="es-ES" sz="1400" dirty="0" smtClean="0"/>
              <a:t>Train </a:t>
            </a:r>
            <a:r>
              <a:rPr lang="es-ES" sz="1400" dirty="0" err="1" smtClean="0"/>
              <a:t>for</a:t>
            </a:r>
            <a:r>
              <a:rPr lang="es-ES" sz="1400" dirty="0" smtClean="0"/>
              <a:t> </a:t>
            </a:r>
            <a:r>
              <a:rPr lang="es-ES" sz="1400" dirty="0" err="1" smtClean="0"/>
              <a:t>Trade</a:t>
            </a:r>
            <a:r>
              <a:rPr lang="es-ES" sz="1400" dirty="0" smtClean="0"/>
              <a:t> II </a:t>
            </a:r>
            <a:r>
              <a:rPr lang="en-US" sz="1400" dirty="0" smtClean="0"/>
              <a:t>(EU co</a:t>
            </a:r>
            <a:r>
              <a:rPr lang="en-US" sz="1400" dirty="0"/>
              <a:t>ntribution: EUR 5,497,216</a:t>
            </a:r>
            <a:r>
              <a:rPr lang="en-US" sz="1400" dirty="0" smtClean="0"/>
              <a:t>). </a:t>
            </a:r>
            <a:r>
              <a:rPr lang="en-US" sz="1000" dirty="0">
                <a:solidFill>
                  <a:srgbClr val="4D4D4D"/>
                </a:solidFill>
              </a:rPr>
              <a:t>Picture: </a:t>
            </a:r>
            <a:r>
              <a:rPr lang="en-US" sz="1000" dirty="0" smtClean="0">
                <a:solidFill>
                  <a:srgbClr val="4D4D4D"/>
                </a:solidFill>
              </a:rPr>
              <a:t>UNCTAD/Facebook</a:t>
            </a:r>
            <a:endParaRPr lang="en-US" sz="1400" dirty="0"/>
          </a:p>
        </p:txBody>
      </p:sp>
    </p:spTree>
    <p:extLst>
      <p:ext uri="{BB962C8B-B14F-4D97-AF65-F5344CB8AC3E}">
        <p14:creationId xmlns:p14="http://schemas.microsoft.com/office/powerpoint/2010/main" val="1117487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General good response by projects. ROM reviews could also address challenges raising from COVID-19</a:t>
            </a:r>
          </a:p>
          <a:p>
            <a:r>
              <a:rPr lang="en-GB" dirty="0"/>
              <a:t>Remote meetings are short and </a:t>
            </a:r>
            <a:r>
              <a:rPr lang="en-GB" dirty="0" smtClean="0"/>
              <a:t>intensive, </a:t>
            </a:r>
            <a:r>
              <a:rPr lang="en-GB" dirty="0"/>
              <a:t>and require </a:t>
            </a:r>
            <a:r>
              <a:rPr lang="en-GB" dirty="0" smtClean="0"/>
              <a:t>thorough preparation: the </a:t>
            </a:r>
            <a:r>
              <a:rPr lang="en-GB" dirty="0"/>
              <a:t>desk (preparatory) phase takes longer</a:t>
            </a:r>
          </a:p>
          <a:p>
            <a:r>
              <a:rPr lang="en-GB" dirty="0" smtClean="0"/>
              <a:t>Remote reviews span over a longer period of time: interviewees take time to confirm their availability; sometimes more than one meeting is required for each stakeholder, up to daily check-ins with lead implementing partner</a:t>
            </a:r>
          </a:p>
          <a:p>
            <a:r>
              <a:rPr lang="en-GB" dirty="0" smtClean="0"/>
              <a:t>Lots of flexibility required on the experts’ side (calls outside of working hours, using various means of communications, challenges in using interpreters)</a:t>
            </a:r>
            <a:r>
              <a:rPr lang="en-GB" dirty="0"/>
              <a:t/>
            </a:r>
            <a:br>
              <a:rPr lang="en-GB" dirty="0"/>
            </a:br>
            <a:endParaRPr lang="en-GB" dirty="0"/>
          </a:p>
        </p:txBody>
      </p:sp>
      <p:sp>
        <p:nvSpPr>
          <p:cNvPr id="2" name="Title 1"/>
          <p:cNvSpPr>
            <a:spLocks noGrp="1"/>
          </p:cNvSpPr>
          <p:nvPr>
            <p:ph type="title"/>
          </p:nvPr>
        </p:nvSpPr>
        <p:spPr/>
        <p:txBody>
          <a:bodyPr/>
          <a:lstStyle/>
          <a:p>
            <a:r>
              <a:rPr lang="en-GB" dirty="0" smtClean="0"/>
              <a:t>Preliminary observations</a:t>
            </a:r>
            <a:endParaRPr lang="en-GB" dirty="0"/>
          </a:p>
        </p:txBody>
      </p:sp>
    </p:spTree>
    <p:extLst>
      <p:ext uri="{BB962C8B-B14F-4D97-AF65-F5344CB8AC3E}">
        <p14:creationId xmlns:p14="http://schemas.microsoft.com/office/powerpoint/2010/main" val="164561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rot="21246205">
            <a:off x="1000181" y="1779796"/>
            <a:ext cx="5328000" cy="1781175"/>
          </a:xfrm>
          <a:solidFill>
            <a:srgbClr val="90AD7F">
              <a:alpha val="61961"/>
            </a:srgbClr>
          </a:solidFill>
        </p:spPr>
        <p:txBody>
          <a:bodyPr/>
          <a:lstStyle/>
          <a:p>
            <a:pPr marL="0" indent="0">
              <a:buNone/>
            </a:pPr>
            <a:r>
              <a:rPr lang="en-US" sz="1500" i="1" dirty="0"/>
              <a:t>Though a peculiar exercise due to its remote </a:t>
            </a:r>
            <a:r>
              <a:rPr lang="en-US" sz="1500" i="1" dirty="0" smtClean="0"/>
              <a:t>nature […] </a:t>
            </a:r>
            <a:r>
              <a:rPr lang="en-US" sz="1500" i="1" dirty="0"/>
              <a:t>which has of course limited the opportunity to grasp more policy dynamics, the report covers the main aspects and provides important findings/recommendations to support both the beneficiaries, the state authorities and the EU in build on those lessons to further support </a:t>
            </a:r>
            <a:r>
              <a:rPr lang="en-US" sz="1500" i="1" dirty="0" smtClean="0"/>
              <a:t>TVET </a:t>
            </a:r>
            <a:r>
              <a:rPr lang="en-US" sz="1500" i="1" dirty="0"/>
              <a:t>in the renewable energy sector. […] </a:t>
            </a:r>
            <a:r>
              <a:rPr lang="en-US" sz="1500" b="1" i="1" dirty="0" smtClean="0"/>
              <a:t>EUD Malawi</a:t>
            </a:r>
          </a:p>
          <a:p>
            <a:pPr marL="0" indent="0">
              <a:buNone/>
            </a:pPr>
            <a:r>
              <a:rPr lang="en-US" sz="1500" i="1" dirty="0"/>
              <a:t/>
            </a:r>
            <a:br>
              <a:rPr lang="en-US" sz="1500" i="1" dirty="0"/>
            </a:br>
            <a:endParaRPr lang="en-US" sz="1500" dirty="0"/>
          </a:p>
        </p:txBody>
      </p:sp>
      <p:sp>
        <p:nvSpPr>
          <p:cNvPr id="2" name="Title 1"/>
          <p:cNvSpPr>
            <a:spLocks noGrp="1"/>
          </p:cNvSpPr>
          <p:nvPr>
            <p:ph type="title"/>
          </p:nvPr>
        </p:nvSpPr>
        <p:spPr/>
        <p:txBody>
          <a:bodyPr/>
          <a:lstStyle/>
          <a:p>
            <a:r>
              <a:rPr lang="en-GB" dirty="0" smtClean="0"/>
              <a:t>Feedback from Delegations</a:t>
            </a:r>
            <a:endParaRPr lang="en-GB" dirty="0"/>
          </a:p>
        </p:txBody>
      </p:sp>
      <p:sp>
        <p:nvSpPr>
          <p:cNvPr id="9" name="Content Placeholder 3"/>
          <p:cNvSpPr>
            <a:spLocks noGrp="1"/>
          </p:cNvSpPr>
          <p:nvPr>
            <p:ph sz="half" idx="1"/>
          </p:nvPr>
        </p:nvSpPr>
        <p:spPr>
          <a:xfrm rot="233140">
            <a:off x="7721466" y="1504498"/>
            <a:ext cx="3221815" cy="1653176"/>
          </a:xfrm>
          <a:solidFill>
            <a:schemeClr val="accent4">
              <a:lumMod val="40000"/>
              <a:lumOff val="60000"/>
            </a:schemeClr>
          </a:solidFill>
        </p:spPr>
        <p:txBody>
          <a:bodyPr/>
          <a:lstStyle/>
          <a:p>
            <a:pPr marL="0" lvl="0" indent="0">
              <a:buNone/>
            </a:pPr>
            <a:r>
              <a:rPr lang="en-GB" sz="1500" i="1" dirty="0" smtClean="0"/>
              <a:t>The implementing partner will </a:t>
            </a:r>
            <a:r>
              <a:rPr lang="en-GB" sz="1500" i="1" dirty="0"/>
              <a:t>be extremely busy in the upcoming months as French Red Cross is the main partner in Congo to deal with </a:t>
            </a:r>
            <a:r>
              <a:rPr lang="en-GB" sz="1500" i="1" dirty="0" smtClean="0"/>
              <a:t>the Covid-19 </a:t>
            </a:r>
            <a:r>
              <a:rPr lang="en-GB" sz="1500" i="1" dirty="0"/>
              <a:t>emergency situation </a:t>
            </a:r>
            <a:r>
              <a:rPr lang="en-GB" sz="1500" i="1" dirty="0" smtClean="0"/>
              <a:t>in the </a:t>
            </a:r>
            <a:r>
              <a:rPr lang="en-GB" sz="1500" i="1" dirty="0"/>
              <a:t>field</a:t>
            </a:r>
            <a:r>
              <a:rPr lang="en-GB" sz="1500" i="1" dirty="0" smtClean="0"/>
              <a:t>. So it is not a good time for the exercise. </a:t>
            </a:r>
            <a:r>
              <a:rPr lang="en-GB" sz="1500" b="1" i="1" dirty="0" smtClean="0"/>
              <a:t>EUD Congo </a:t>
            </a:r>
            <a:endParaRPr lang="en-US" sz="1500" b="1" i="1" dirty="0"/>
          </a:p>
        </p:txBody>
      </p:sp>
      <p:sp>
        <p:nvSpPr>
          <p:cNvPr id="12" name="Content Placeholder 3"/>
          <p:cNvSpPr>
            <a:spLocks noGrp="1"/>
          </p:cNvSpPr>
          <p:nvPr>
            <p:ph sz="half" idx="1"/>
          </p:nvPr>
        </p:nvSpPr>
        <p:spPr>
          <a:xfrm rot="20780418">
            <a:off x="1103237" y="4011842"/>
            <a:ext cx="3670584" cy="1561904"/>
          </a:xfrm>
          <a:solidFill>
            <a:schemeClr val="accent4">
              <a:lumMod val="20000"/>
              <a:lumOff val="80000"/>
              <a:alpha val="61961"/>
            </a:schemeClr>
          </a:solidFill>
        </p:spPr>
        <p:txBody>
          <a:bodyPr/>
          <a:lstStyle/>
          <a:p>
            <a:pPr marL="0" indent="0">
              <a:buNone/>
            </a:pPr>
            <a:r>
              <a:rPr lang="en-GB" sz="1500" i="1" dirty="0"/>
              <a:t>Enhancing CSO's in Kenema District is coordinated by APT in the UK but implemented on the ground by 5 CSO's located in a COVID-19 hot spot with less access to connectivity. </a:t>
            </a:r>
            <a:r>
              <a:rPr lang="en-GB" sz="1500" b="1" i="1" dirty="0"/>
              <a:t>EUD Sierra </a:t>
            </a:r>
            <a:r>
              <a:rPr lang="en-GB" sz="1500" b="1" i="1" dirty="0" smtClean="0"/>
              <a:t>Leone</a:t>
            </a:r>
            <a:endParaRPr lang="en-US" sz="1500" dirty="0"/>
          </a:p>
        </p:txBody>
      </p:sp>
      <p:sp>
        <p:nvSpPr>
          <p:cNvPr id="13" name="Content Placeholder 3"/>
          <p:cNvSpPr>
            <a:spLocks noGrp="1"/>
          </p:cNvSpPr>
          <p:nvPr>
            <p:ph sz="half" idx="1"/>
          </p:nvPr>
        </p:nvSpPr>
        <p:spPr>
          <a:xfrm>
            <a:off x="5658607" y="3477712"/>
            <a:ext cx="3021483" cy="1885883"/>
          </a:xfrm>
          <a:solidFill>
            <a:schemeClr val="bg2">
              <a:alpha val="61961"/>
            </a:schemeClr>
          </a:solidFill>
        </p:spPr>
        <p:txBody>
          <a:bodyPr/>
          <a:lstStyle/>
          <a:p>
            <a:pPr marL="0" lvl="0" indent="0">
              <a:buNone/>
            </a:pPr>
            <a:r>
              <a:rPr lang="en-GB" sz="1500" i="1" dirty="0"/>
              <a:t>The project has an education component involving teachers in each district. Schools are presently closed and because of that it'll prove difficult to mobilize any kind of communication </a:t>
            </a:r>
            <a:endParaRPr lang="en-US" sz="1500" i="1" dirty="0"/>
          </a:p>
        </p:txBody>
      </p:sp>
      <p:sp>
        <p:nvSpPr>
          <p:cNvPr id="15" name="Content Placeholder 3"/>
          <p:cNvSpPr>
            <a:spLocks noGrp="1"/>
          </p:cNvSpPr>
          <p:nvPr>
            <p:ph sz="half" idx="1"/>
          </p:nvPr>
        </p:nvSpPr>
        <p:spPr>
          <a:xfrm>
            <a:off x="8835823" y="3420210"/>
            <a:ext cx="2986069" cy="1829578"/>
          </a:xfrm>
          <a:solidFill>
            <a:schemeClr val="accent5">
              <a:lumMod val="20000"/>
              <a:lumOff val="80000"/>
            </a:schemeClr>
          </a:solidFill>
        </p:spPr>
        <p:txBody>
          <a:bodyPr/>
          <a:lstStyle/>
          <a:p>
            <a:pPr marL="0" lvl="0" indent="0">
              <a:buNone/>
            </a:pPr>
            <a:r>
              <a:rPr lang="en-IE" sz="1500" i="1" dirty="0" smtClean="0"/>
              <a:t>Opted for a split ROM review because resettlement has been the most difficult aspect of the operation, and through a remote mission it would not be possible to see the situation on the ground.</a:t>
            </a:r>
            <a:r>
              <a:rPr lang="en-GB" sz="1500" i="1" dirty="0"/>
              <a:t> </a:t>
            </a:r>
            <a:r>
              <a:rPr lang="en-IE" sz="1500" b="1" i="1" dirty="0"/>
              <a:t>EUD Kenya</a:t>
            </a:r>
            <a:endParaRPr lang="en-US" sz="1500" b="1" i="1"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7579" y="2382383"/>
            <a:ext cx="576000" cy="57600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7233" y="3930018"/>
            <a:ext cx="764950" cy="838503"/>
          </a:xfrm>
          <a:prstGeom prst="rect">
            <a:avLst/>
          </a:prstGeom>
        </p:spPr>
      </p:pic>
      <p:sp>
        <p:nvSpPr>
          <p:cNvPr id="18" name="Rectangle 17"/>
          <p:cNvSpPr/>
          <p:nvPr/>
        </p:nvSpPr>
        <p:spPr>
          <a:xfrm>
            <a:off x="3069579" y="5540517"/>
            <a:ext cx="6096000" cy="1015663"/>
          </a:xfrm>
          <a:prstGeom prst="rect">
            <a:avLst/>
          </a:prstGeom>
          <a:solidFill>
            <a:srgbClr val="F18E83">
              <a:alpha val="61961"/>
            </a:srgbClr>
          </a:solidFill>
        </p:spPr>
        <p:txBody>
          <a:bodyPr>
            <a:spAutoFit/>
          </a:bodyPr>
          <a:lstStyle/>
          <a:p>
            <a:r>
              <a:rPr lang="en-US" sz="1500" i="1" dirty="0"/>
              <a:t>Both the EUD and </a:t>
            </a:r>
            <a:r>
              <a:rPr lang="en-US" sz="1500" i="1" dirty="0" smtClean="0"/>
              <a:t>the IP </a:t>
            </a:r>
            <a:r>
              <a:rPr lang="en-US" sz="1500" i="1" dirty="0"/>
              <a:t>consider the report of an excellent quality, which is a lot to say given the sudden closure of the mission due to COVID </a:t>
            </a:r>
            <a:r>
              <a:rPr lang="en-US" sz="1500" i="1" dirty="0" smtClean="0"/>
              <a:t>crisis. […] The expert connected well with the team </a:t>
            </a:r>
          </a:p>
          <a:p>
            <a:r>
              <a:rPr lang="en-US" sz="1500" b="1" i="1" dirty="0" smtClean="0"/>
              <a:t>EUD Myanmar</a:t>
            </a:r>
            <a:endParaRPr lang="en-US" sz="1500" b="1" i="1" dirty="0"/>
          </a:p>
        </p:txBody>
      </p:sp>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4748" y="4871356"/>
            <a:ext cx="761789" cy="835214"/>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77579" y="5932932"/>
            <a:ext cx="576000" cy="57600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925089" y="2088337"/>
            <a:ext cx="896803" cy="985403"/>
          </a:xfrm>
          <a:prstGeom prst="rect">
            <a:avLst/>
          </a:prstGeom>
        </p:spPr>
      </p:pic>
    </p:spTree>
    <p:extLst>
      <p:ext uri="{BB962C8B-B14F-4D97-AF65-F5344CB8AC3E}">
        <p14:creationId xmlns:p14="http://schemas.microsoft.com/office/powerpoint/2010/main" val="431123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Methodological challenges</a:t>
            </a:r>
            <a:endParaRPr lang="en-GB" dirty="0"/>
          </a:p>
        </p:txBody>
      </p:sp>
      <p:grpSp>
        <p:nvGrpSpPr>
          <p:cNvPr id="18" name="Group 17"/>
          <p:cNvGrpSpPr/>
          <p:nvPr/>
        </p:nvGrpSpPr>
        <p:grpSpPr>
          <a:xfrm>
            <a:off x="4781262" y="1654039"/>
            <a:ext cx="2043802" cy="4754155"/>
            <a:chOff x="5072806" y="1654039"/>
            <a:chExt cx="2043802" cy="4754155"/>
          </a:xfrm>
        </p:grpSpPr>
        <p:sp>
          <p:nvSpPr>
            <p:cNvPr id="4" name="Oval 3"/>
            <p:cNvSpPr>
              <a:spLocks noChangeAspect="1"/>
            </p:cNvSpPr>
            <p:nvPr/>
          </p:nvSpPr>
          <p:spPr>
            <a:xfrm>
              <a:off x="5495808" y="5328194"/>
              <a:ext cx="1103164" cy="1080000"/>
            </a:xfrm>
            <a:prstGeom prst="ellipse">
              <a:avLst/>
            </a:prstGeom>
            <a:solidFill>
              <a:srgbClr val="90AD7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 name="Oval 4"/>
            <p:cNvSpPr>
              <a:spLocks noChangeAspect="1"/>
            </p:cNvSpPr>
            <p:nvPr/>
          </p:nvSpPr>
          <p:spPr>
            <a:xfrm>
              <a:off x="5962797" y="4201863"/>
              <a:ext cx="1103164" cy="1080000"/>
            </a:xfrm>
            <a:prstGeom prst="ellipse">
              <a:avLst/>
            </a:prstGeom>
            <a:solidFill>
              <a:srgbClr val="F18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Oval 5"/>
            <p:cNvSpPr>
              <a:spLocks noChangeAspect="1"/>
            </p:cNvSpPr>
            <p:nvPr/>
          </p:nvSpPr>
          <p:spPr>
            <a:xfrm rot="2079282">
              <a:off x="5286602" y="3127151"/>
              <a:ext cx="1103164" cy="1080000"/>
            </a:xfrm>
            <a:prstGeom prst="ellipse">
              <a:avLst/>
            </a:prstGeom>
            <a:solidFill>
              <a:srgbClr val="90A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 name="Rectangle 7"/>
            <p:cNvSpPr/>
            <p:nvPr/>
          </p:nvSpPr>
          <p:spPr>
            <a:xfrm rot="20120902">
              <a:off x="5496873" y="4108965"/>
              <a:ext cx="1493839" cy="155009"/>
            </a:xfrm>
            <a:prstGeom prst="rect">
              <a:avLst/>
            </a:prstGeom>
            <a:solidFill>
              <a:srgbClr val="2C314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rot="961504">
              <a:off x="5622769" y="5268533"/>
              <a:ext cx="1493839" cy="155009"/>
            </a:xfrm>
            <a:prstGeom prst="rect">
              <a:avLst/>
            </a:prstGeom>
            <a:solidFill>
              <a:srgbClr val="2C314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rot="457208">
              <a:off x="5072806" y="2956029"/>
              <a:ext cx="1493839" cy="155009"/>
            </a:xfrm>
            <a:prstGeom prst="rect">
              <a:avLst/>
            </a:prstGeom>
            <a:solidFill>
              <a:srgbClr val="2C314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6119">
              <a:off x="5374523" y="1654039"/>
              <a:ext cx="1095789" cy="1294492"/>
            </a:xfrm>
            <a:prstGeom prst="rect">
              <a:avLst/>
            </a:prstGeom>
          </p:spPr>
        </p:pic>
      </p:grpSp>
      <p:sp>
        <p:nvSpPr>
          <p:cNvPr id="15" name="Content Placeholder 1"/>
          <p:cNvSpPr>
            <a:spLocks noGrp="1"/>
          </p:cNvSpPr>
          <p:nvPr>
            <p:ph idx="1"/>
          </p:nvPr>
        </p:nvSpPr>
        <p:spPr>
          <a:xfrm>
            <a:off x="970723" y="1834354"/>
            <a:ext cx="3727262" cy="1082949"/>
          </a:xfrm>
        </p:spPr>
        <p:txBody>
          <a:bodyPr/>
          <a:lstStyle/>
          <a:p>
            <a:pPr marL="0" indent="0">
              <a:buNone/>
            </a:pPr>
            <a:r>
              <a:rPr lang="en-US" sz="2000" dirty="0" smtClean="0"/>
              <a:t>The principles and structure of ROM reviews apply also to remote work</a:t>
            </a:r>
            <a:endParaRPr lang="en-US" sz="2000" dirty="0"/>
          </a:p>
        </p:txBody>
      </p:sp>
      <p:sp>
        <p:nvSpPr>
          <p:cNvPr id="16" name="Content Placeholder 1"/>
          <p:cNvSpPr txBox="1">
            <a:spLocks/>
          </p:cNvSpPr>
          <p:nvPr/>
        </p:nvSpPr>
        <p:spPr>
          <a:xfrm>
            <a:off x="7266118" y="1780425"/>
            <a:ext cx="4326219" cy="1082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Many experts lack practical experience in remote monitoring and the methodology is being developed as we go</a:t>
            </a:r>
            <a:endParaRPr lang="en-US" sz="2000" dirty="0"/>
          </a:p>
        </p:txBody>
      </p:sp>
      <p:sp>
        <p:nvSpPr>
          <p:cNvPr id="19" name="Content Placeholder 1"/>
          <p:cNvSpPr txBox="1">
            <a:spLocks/>
          </p:cNvSpPr>
          <p:nvPr/>
        </p:nvSpPr>
        <p:spPr>
          <a:xfrm>
            <a:off x="970722" y="3211222"/>
            <a:ext cx="3197171" cy="1082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Experts have relatively short remote meetings with key stakeholders where they need to collect a lot of information</a:t>
            </a:r>
            <a:endParaRPr lang="en-US" sz="2000" dirty="0"/>
          </a:p>
        </p:txBody>
      </p:sp>
      <p:sp>
        <p:nvSpPr>
          <p:cNvPr id="20" name="Content Placeholder 1"/>
          <p:cNvSpPr txBox="1">
            <a:spLocks/>
          </p:cNvSpPr>
          <p:nvPr/>
        </p:nvSpPr>
        <p:spPr>
          <a:xfrm>
            <a:off x="7297359" y="3249155"/>
            <a:ext cx="3595928" cy="1082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Difficult to show empathy, establish trust, share findings and knowledge</a:t>
            </a:r>
            <a:endParaRPr lang="en-US" sz="2000" dirty="0"/>
          </a:p>
        </p:txBody>
      </p:sp>
      <p:sp>
        <p:nvSpPr>
          <p:cNvPr id="21" name="Content Placeholder 1"/>
          <p:cNvSpPr txBox="1">
            <a:spLocks/>
          </p:cNvSpPr>
          <p:nvPr/>
        </p:nvSpPr>
        <p:spPr>
          <a:xfrm>
            <a:off x="970721" y="5085249"/>
            <a:ext cx="3197171" cy="1082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Impartiality/external eye</a:t>
            </a:r>
          </a:p>
          <a:p>
            <a:pPr marL="0" indent="0">
              <a:buFont typeface="Arial" panose="020B0604020202020204" pitchFamily="34" charset="0"/>
              <a:buNone/>
            </a:pPr>
            <a:r>
              <a:rPr lang="en-IE" sz="2000" dirty="0" smtClean="0"/>
              <a:t>High level of expertise in EU methodologies</a:t>
            </a:r>
            <a:endParaRPr lang="en-IE" sz="2000" dirty="0"/>
          </a:p>
        </p:txBody>
      </p:sp>
      <p:sp>
        <p:nvSpPr>
          <p:cNvPr id="22" name="Content Placeholder 1"/>
          <p:cNvSpPr txBox="1">
            <a:spLocks/>
          </p:cNvSpPr>
          <p:nvPr/>
        </p:nvSpPr>
        <p:spPr>
          <a:xfrm>
            <a:off x="7297359" y="4424998"/>
            <a:ext cx="4188963" cy="8568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2000" dirty="0" smtClean="0"/>
              <a:t>Higher dependency on implementing partners</a:t>
            </a:r>
            <a:endParaRPr lang="en-IE" sz="2000" dirty="0"/>
          </a:p>
        </p:txBody>
      </p:sp>
      <p:sp>
        <p:nvSpPr>
          <p:cNvPr id="23" name="Content Placeholder 1"/>
          <p:cNvSpPr txBox="1">
            <a:spLocks/>
          </p:cNvSpPr>
          <p:nvPr/>
        </p:nvSpPr>
        <p:spPr>
          <a:xfrm>
            <a:off x="7297359" y="5507947"/>
            <a:ext cx="3197171" cy="1082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2000" dirty="0" smtClean="0"/>
              <a:t>Build pool of trained experts based in partner countries</a:t>
            </a:r>
            <a:endParaRPr lang="en-IE" sz="2000" dirty="0"/>
          </a:p>
        </p:txBody>
      </p:sp>
    </p:spTree>
    <p:extLst>
      <p:ext uri="{BB962C8B-B14F-4D97-AF65-F5344CB8AC3E}">
        <p14:creationId xmlns:p14="http://schemas.microsoft.com/office/powerpoint/2010/main" val="290054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perspectives</a:t>
            </a:r>
            <a:endParaRPr lang="en-GB" dirty="0"/>
          </a:p>
        </p:txBody>
      </p:sp>
      <p:sp>
        <p:nvSpPr>
          <p:cNvPr id="3" name="Content Placeholder 2"/>
          <p:cNvSpPr>
            <a:spLocks noGrp="1"/>
          </p:cNvSpPr>
          <p:nvPr>
            <p:ph idx="1"/>
          </p:nvPr>
        </p:nvSpPr>
        <p:spPr>
          <a:xfrm>
            <a:off x="838199" y="1825625"/>
            <a:ext cx="10905699" cy="3881904"/>
          </a:xfrm>
        </p:spPr>
        <p:txBody>
          <a:bodyPr/>
          <a:lstStyle/>
          <a:p>
            <a:r>
              <a:rPr lang="en-GB" b="1" dirty="0" smtClean="0"/>
              <a:t>Learning</a:t>
            </a:r>
            <a:r>
              <a:rPr lang="en-GB" dirty="0" smtClean="0"/>
              <a:t> through quality assurance of ongoing remote/split missions</a:t>
            </a:r>
          </a:p>
          <a:p>
            <a:r>
              <a:rPr lang="en-GB" dirty="0" smtClean="0"/>
              <a:t>Reflect on the use of </a:t>
            </a:r>
            <a:r>
              <a:rPr lang="en-GB" b="1" dirty="0" smtClean="0"/>
              <a:t>external data </a:t>
            </a:r>
            <a:r>
              <a:rPr lang="en-GB" dirty="0" smtClean="0"/>
              <a:t>and/or include this aspect in the standard ROM methodology (now it’s left to the discretion of the contractor/expert and project team including data in their reports). Longer term opportunities:</a:t>
            </a:r>
          </a:p>
          <a:p>
            <a:pPr lvl="1"/>
            <a:r>
              <a:rPr lang="en-GB" dirty="0" smtClean="0"/>
              <a:t>Identify data needs / list available data</a:t>
            </a:r>
          </a:p>
          <a:p>
            <a:pPr lvl="1"/>
            <a:r>
              <a:rPr lang="en-GB" dirty="0" smtClean="0"/>
              <a:t>Create alliances with organisations that hold relevant data</a:t>
            </a:r>
          </a:p>
          <a:p>
            <a:r>
              <a:rPr lang="en-GB" dirty="0" smtClean="0"/>
              <a:t>Recruit more experts based in partner countries and build capacity of IPs</a:t>
            </a:r>
          </a:p>
          <a:p>
            <a:r>
              <a:rPr lang="en-GB" dirty="0" smtClean="0"/>
              <a:t>Participate to the </a:t>
            </a:r>
            <a:r>
              <a:rPr lang="en-GB" b="1" dirty="0" smtClean="0"/>
              <a:t>global discussion</a:t>
            </a:r>
            <a:r>
              <a:rPr lang="en-GB" dirty="0" smtClean="0"/>
              <a:t> on remote monitoring and evaluation, including on </a:t>
            </a:r>
            <a:r>
              <a:rPr lang="en-GB" dirty="0" smtClean="0">
                <a:hlinkClick r:id="rId3"/>
              </a:rPr>
              <a:t>Capacity4Dev</a:t>
            </a:r>
            <a:r>
              <a:rPr lang="en-GB" b="1" dirty="0" smtClean="0"/>
              <a:t> </a:t>
            </a:r>
          </a:p>
          <a:p>
            <a:pPr marL="0" indent="0">
              <a:buNone/>
            </a:pPr>
            <a:r>
              <a:rPr lang="en-GB" dirty="0"/>
              <a:t/>
            </a:r>
            <a:br>
              <a:rPr lang="en-GB" dirty="0"/>
            </a:br>
            <a:endParaRPr lang="en-GB" dirty="0"/>
          </a:p>
        </p:txBody>
      </p:sp>
    </p:spTree>
    <p:extLst>
      <p:ext uri="{BB962C8B-B14F-4D97-AF65-F5344CB8AC3E}">
        <p14:creationId xmlns:p14="http://schemas.microsoft.com/office/powerpoint/2010/main" val="1286385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4923971" cy="3881904"/>
          </a:xfrm>
        </p:spPr>
        <p:txBody>
          <a:bodyPr/>
          <a:lstStyle/>
          <a:p>
            <a:r>
              <a:rPr lang="en-GB" dirty="0" smtClean="0"/>
              <a:t>A system and methodology for </a:t>
            </a:r>
            <a:r>
              <a:rPr lang="en-GB" b="1" dirty="0" smtClean="0"/>
              <a:t>external support to monitoring</a:t>
            </a:r>
            <a:r>
              <a:rPr lang="en-GB" dirty="0" smtClean="0"/>
              <a:t>, which accompanies EU-funded interventions throughout their lifecycle</a:t>
            </a:r>
          </a:p>
          <a:p>
            <a:r>
              <a:rPr lang="en-GB" dirty="0" smtClean="0"/>
              <a:t>Exists since 2001, latest revision in 2019 (</a:t>
            </a:r>
            <a:r>
              <a:rPr lang="en-GB" dirty="0" smtClean="0">
                <a:hlinkClick r:id="rId2"/>
              </a:rPr>
              <a:t>ROM Handbook v.6</a:t>
            </a:r>
            <a:r>
              <a:rPr lang="en-GB" dirty="0" smtClean="0"/>
              <a:t>). In the current version offers </a:t>
            </a:r>
            <a:r>
              <a:rPr lang="en-GB" b="1" dirty="0" smtClean="0"/>
              <a:t>three services</a:t>
            </a:r>
            <a:r>
              <a:rPr lang="en-GB" dirty="0" smtClean="0"/>
              <a:t> aiming at strengthening results-based management of operations</a:t>
            </a:r>
          </a:p>
        </p:txBody>
      </p:sp>
      <p:sp>
        <p:nvSpPr>
          <p:cNvPr id="2" name="Title 1"/>
          <p:cNvSpPr>
            <a:spLocks noGrp="1"/>
          </p:cNvSpPr>
          <p:nvPr>
            <p:ph type="title"/>
          </p:nvPr>
        </p:nvSpPr>
        <p:spPr/>
        <p:txBody>
          <a:bodyPr/>
          <a:lstStyle/>
          <a:p>
            <a:r>
              <a:rPr lang="en-GB" dirty="0" smtClean="0"/>
              <a:t>The ROM system</a:t>
            </a:r>
            <a:endParaRPr lang="en-GB" dirty="0"/>
          </a:p>
        </p:txBody>
      </p:sp>
      <p:sp>
        <p:nvSpPr>
          <p:cNvPr id="6" name="TextBox 5"/>
          <p:cNvSpPr txBox="1"/>
          <p:nvPr/>
        </p:nvSpPr>
        <p:spPr>
          <a:xfrm>
            <a:off x="7293538" y="4604377"/>
            <a:ext cx="2520820" cy="646331"/>
          </a:xfrm>
          <a:prstGeom prst="rect">
            <a:avLst/>
          </a:prstGeom>
          <a:noFill/>
        </p:spPr>
        <p:txBody>
          <a:bodyPr wrap="square" rtlCol="0">
            <a:spAutoFit/>
          </a:bodyPr>
          <a:lstStyle/>
          <a:p>
            <a:pPr lvl="0"/>
            <a:r>
              <a:rPr lang="en-GB" sz="1800" b="1" dirty="0" smtClean="0">
                <a:solidFill>
                  <a:schemeClr val="tx1"/>
                </a:solidFill>
                <a:latin typeface="Arial" panose="020B0604020202020204" pitchFamily="34" charset="0"/>
                <a:cs typeface="Arial" panose="020B0604020202020204" pitchFamily="34" charset="0"/>
              </a:rPr>
              <a:t>Monitoring of ongoing operations</a:t>
            </a:r>
            <a:endParaRPr lang="en-GB" dirty="0"/>
          </a:p>
        </p:txBody>
      </p:sp>
      <p:sp>
        <p:nvSpPr>
          <p:cNvPr id="7" name="TextBox 6"/>
          <p:cNvSpPr txBox="1"/>
          <p:nvPr/>
        </p:nvSpPr>
        <p:spPr>
          <a:xfrm>
            <a:off x="6515180" y="2473132"/>
            <a:ext cx="2232248" cy="923330"/>
          </a:xfrm>
          <a:prstGeom prst="rect">
            <a:avLst/>
          </a:prstGeom>
          <a:noFill/>
        </p:spPr>
        <p:txBody>
          <a:bodyPr wrap="square" rtlCol="0">
            <a:spAutoFit/>
          </a:bodyPr>
          <a:lstStyle/>
          <a:p>
            <a:pPr lvl="0"/>
            <a:r>
              <a:rPr lang="en-GB" sz="1800" b="1" dirty="0" smtClean="0">
                <a:solidFill>
                  <a:schemeClr val="tx1"/>
                </a:solidFill>
                <a:latin typeface="Arial" panose="020B0604020202020204" pitchFamily="34" charset="0"/>
                <a:cs typeface="Arial" panose="020B0604020202020204" pitchFamily="34" charset="0"/>
              </a:rPr>
              <a:t>Learning and results data collection</a:t>
            </a:r>
            <a:endParaRPr lang="en-GB" sz="1800" b="1" dirty="0">
              <a:solidFill>
                <a:schemeClr val="tx1"/>
              </a:solidFill>
              <a:latin typeface="Arial" panose="020B0604020202020204" pitchFamily="34" charset="0"/>
              <a:cs typeface="Arial" panose="020B0604020202020204" pitchFamily="34" charset="0"/>
            </a:endParaRPr>
          </a:p>
        </p:txBody>
      </p:sp>
      <p:sp>
        <p:nvSpPr>
          <p:cNvPr id="20" name="TextBox 19"/>
          <p:cNvSpPr txBox="1"/>
          <p:nvPr/>
        </p:nvSpPr>
        <p:spPr>
          <a:xfrm>
            <a:off x="9297238" y="958251"/>
            <a:ext cx="2502875" cy="923330"/>
          </a:xfrm>
          <a:prstGeom prst="rect">
            <a:avLst/>
          </a:prstGeom>
          <a:noFill/>
        </p:spPr>
        <p:txBody>
          <a:bodyPr wrap="square" rtlCol="0">
            <a:spAutoFit/>
          </a:bodyPr>
          <a:lstStyle/>
          <a:p>
            <a:pPr lvl="0"/>
            <a:r>
              <a:rPr lang="en-GB" sz="1800" b="1" dirty="0" smtClean="0">
                <a:solidFill>
                  <a:schemeClr val="tx1"/>
                </a:solidFill>
                <a:latin typeface="Arial" panose="020B0604020202020204" pitchFamily="34" charset="0"/>
                <a:cs typeface="Arial" panose="020B0604020202020204" pitchFamily="34" charset="0"/>
              </a:rPr>
              <a:t>Support to design of </a:t>
            </a:r>
            <a:r>
              <a:rPr lang="en-GB" sz="1800" b="1" dirty="0" err="1" smtClean="0">
                <a:solidFill>
                  <a:schemeClr val="tx1"/>
                </a:solidFill>
                <a:latin typeface="Arial" panose="020B0604020202020204" pitchFamily="34" charset="0"/>
                <a:cs typeface="Arial" panose="020B0604020202020204" pitchFamily="34" charset="0"/>
              </a:rPr>
              <a:t>logframes</a:t>
            </a:r>
            <a:r>
              <a:rPr lang="en-GB" sz="1800" b="1" dirty="0" smtClean="0">
                <a:solidFill>
                  <a:schemeClr val="tx1"/>
                </a:solidFill>
                <a:latin typeface="Arial" panose="020B0604020202020204" pitchFamily="34" charset="0"/>
                <a:cs typeface="Arial" panose="020B0604020202020204" pitchFamily="34" charset="0"/>
              </a:rPr>
              <a:t> and monitoring systems</a:t>
            </a:r>
            <a:endParaRPr lang="en-GB" sz="1800" b="1" dirty="0">
              <a:solidFill>
                <a:schemeClr val="tx1"/>
              </a:solidFill>
              <a:latin typeface="Arial" panose="020B0604020202020204" pitchFamily="34" charset="0"/>
              <a:cs typeface="Arial" panose="020B0604020202020204" pitchFamily="34" charset="0"/>
            </a:endParaRPr>
          </a:p>
        </p:txBody>
      </p:sp>
      <p:pic>
        <p:nvPicPr>
          <p:cNvPr id="21" name="Espace réservé du contenu 9">
            <a:extLst>
              <a:ext uri="{FF2B5EF4-FFF2-40B4-BE49-F238E27FC236}">
                <a16:creationId xmlns:a16="http://schemas.microsoft.com/office/drawing/2014/main" id="{090E4E67-5045-4E43-8EA1-E56752C9A569}"/>
              </a:ext>
            </a:extLst>
          </p:cNvPr>
          <p:cNvPicPr>
            <a:picLocks noChangeAspect="1"/>
          </p:cNvPicPr>
          <p:nvPr/>
        </p:nvPicPr>
        <p:blipFill>
          <a:blip r:embed="rId3"/>
          <a:stretch>
            <a:fillRect/>
          </a:stretch>
        </p:blipFill>
        <p:spPr>
          <a:xfrm>
            <a:off x="9631901" y="2005335"/>
            <a:ext cx="1279931" cy="1469857"/>
          </a:xfrm>
          <a:prstGeom prst="rect">
            <a:avLst/>
          </a:prstGeom>
        </p:spPr>
      </p:pic>
      <p:pic>
        <p:nvPicPr>
          <p:cNvPr id="22" name="Image 26">
            <a:extLst>
              <a:ext uri="{FF2B5EF4-FFF2-40B4-BE49-F238E27FC236}">
                <a16:creationId xmlns:a16="http://schemas.microsoft.com/office/drawing/2014/main" id="{441C7580-AE78-40B3-933B-27CBE9200FD4}"/>
              </a:ext>
            </a:extLst>
          </p:cNvPr>
          <p:cNvPicPr>
            <a:picLocks noChangeAspect="1"/>
          </p:cNvPicPr>
          <p:nvPr/>
        </p:nvPicPr>
        <p:blipFill>
          <a:blip r:embed="rId4"/>
          <a:stretch>
            <a:fillRect/>
          </a:stretch>
        </p:blipFill>
        <p:spPr>
          <a:xfrm>
            <a:off x="8988232" y="3173798"/>
            <a:ext cx="1196769" cy="1469857"/>
          </a:xfrm>
          <a:prstGeom prst="rect">
            <a:avLst/>
          </a:prstGeom>
        </p:spPr>
      </p:pic>
      <p:pic>
        <p:nvPicPr>
          <p:cNvPr id="23" name="Tijdelijke aanduiding voor inhoud 3">
            <a:extLst>
              <a:ext uri="{FF2B5EF4-FFF2-40B4-BE49-F238E27FC236}">
                <a16:creationId xmlns:a16="http://schemas.microsoft.com/office/drawing/2014/main" id="{35BBD5F1-3BAA-4138-936B-C3726A68EF89}"/>
              </a:ext>
            </a:extLst>
          </p:cNvPr>
          <p:cNvPicPr>
            <a:picLocks noGrp="1"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19664" y="2004543"/>
            <a:ext cx="1380774" cy="1469857"/>
          </a:xfrm>
          <a:prstGeom prst="rect">
            <a:avLst/>
          </a:prstGeom>
        </p:spPr>
      </p:pic>
    </p:spTree>
    <p:extLst>
      <p:ext uri="{BB962C8B-B14F-4D97-AF65-F5344CB8AC3E}">
        <p14:creationId xmlns:p14="http://schemas.microsoft.com/office/powerpoint/2010/main" val="105856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ROM services along the project cycle</a:t>
            </a:r>
            <a:endParaRPr lang="en-GB" dirty="0"/>
          </a:p>
        </p:txBody>
      </p:sp>
      <p:pic>
        <p:nvPicPr>
          <p:cNvPr id="13" name="Picture 12"/>
          <p:cNvPicPr>
            <a:picLocks noChangeAspect="1"/>
          </p:cNvPicPr>
          <p:nvPr/>
        </p:nvPicPr>
        <p:blipFill>
          <a:blip r:embed="rId2"/>
          <a:stretch>
            <a:fillRect/>
          </a:stretch>
        </p:blipFill>
        <p:spPr>
          <a:xfrm>
            <a:off x="1072456" y="1470768"/>
            <a:ext cx="9241721" cy="5148000"/>
          </a:xfrm>
          <a:prstGeom prst="rect">
            <a:avLst/>
          </a:prstGeom>
        </p:spPr>
      </p:pic>
    </p:spTree>
    <p:extLst>
      <p:ext uri="{BB962C8B-B14F-4D97-AF65-F5344CB8AC3E}">
        <p14:creationId xmlns:p14="http://schemas.microsoft.com/office/powerpoint/2010/main" val="2849312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07295" y="1593273"/>
            <a:ext cx="7389612" cy="3881904"/>
          </a:xfrm>
        </p:spPr>
        <p:txBody>
          <a:bodyPr/>
          <a:lstStyle/>
          <a:p>
            <a:r>
              <a:rPr lang="en-IE" dirty="0" smtClean="0"/>
              <a:t>ROM reviews are a standardised external assessment of ongoing operations</a:t>
            </a:r>
          </a:p>
          <a:p>
            <a:r>
              <a:rPr lang="en-IE" dirty="0" smtClean="0"/>
              <a:t>The main outputs are a report and a set of monitoring question (working document, internal) as well as a lesson learning log (optional)</a:t>
            </a:r>
          </a:p>
          <a:p>
            <a:r>
              <a:rPr lang="en-IE" dirty="0" smtClean="0"/>
              <a:t>Based on OECD-DAC criteria (</a:t>
            </a:r>
            <a:r>
              <a:rPr lang="en-US" dirty="0"/>
              <a:t>relevance, efficiency, </a:t>
            </a:r>
            <a:r>
              <a:rPr lang="en-US" dirty="0" smtClean="0"/>
              <a:t>effectiveness and sustainability)</a:t>
            </a:r>
            <a:r>
              <a:rPr lang="en-IE" dirty="0" smtClean="0"/>
              <a:t> and EU own criteria: </a:t>
            </a:r>
            <a:r>
              <a:rPr lang="en-US" dirty="0" smtClean="0"/>
              <a:t>Coordination</a:t>
            </a:r>
            <a:r>
              <a:rPr lang="en-US" dirty="0"/>
              <a:t>, complementarity and EU added value; Intervention Logic, Monitoring and Learning; Cross cutting issues; Communication and Visibility </a:t>
            </a:r>
          </a:p>
          <a:p>
            <a:endParaRPr lang="en-IE" dirty="0" smtClean="0"/>
          </a:p>
          <a:p>
            <a:endParaRPr lang="en-US" dirty="0"/>
          </a:p>
        </p:txBody>
      </p:sp>
      <p:sp>
        <p:nvSpPr>
          <p:cNvPr id="3" name="Title 2"/>
          <p:cNvSpPr>
            <a:spLocks noGrp="1"/>
          </p:cNvSpPr>
          <p:nvPr>
            <p:ph type="title"/>
          </p:nvPr>
        </p:nvSpPr>
        <p:spPr/>
        <p:txBody>
          <a:bodyPr/>
          <a:lstStyle/>
          <a:p>
            <a:r>
              <a:rPr lang="en-IE" dirty="0" smtClean="0"/>
              <a:t>Zoom on ROM reviews</a:t>
            </a:r>
            <a:endParaRPr lang="en-US" dirty="0"/>
          </a:p>
        </p:txBody>
      </p:sp>
      <p:grpSp>
        <p:nvGrpSpPr>
          <p:cNvPr id="9" name="Group 8"/>
          <p:cNvGrpSpPr>
            <a:grpSpLocks noChangeAspect="1"/>
          </p:cNvGrpSpPr>
          <p:nvPr/>
        </p:nvGrpSpPr>
        <p:grpSpPr>
          <a:xfrm>
            <a:off x="838199" y="1593273"/>
            <a:ext cx="3157848" cy="2196000"/>
            <a:chOff x="838199" y="1593274"/>
            <a:chExt cx="1921604" cy="1336303"/>
          </a:xfrm>
        </p:grpSpPr>
        <p:pic>
          <p:nvPicPr>
            <p:cNvPr id="4" name="Afbeelding 6">
              <a:extLst>
                <a:ext uri="{FF2B5EF4-FFF2-40B4-BE49-F238E27FC236}">
                  <a16:creationId xmlns:a16="http://schemas.microsoft.com/office/drawing/2014/main" id="{3588C042-ADDA-624B-9CE4-EEACAD12F3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199" y="1593274"/>
              <a:ext cx="1538170" cy="1336303"/>
            </a:xfrm>
            <a:prstGeom prst="rect">
              <a:avLst/>
            </a:prstGeom>
          </p:spPr>
        </p:pic>
        <p:grpSp>
          <p:nvGrpSpPr>
            <p:cNvPr id="5" name="Group 1">
              <a:extLst>
                <a:ext uri="{FF2B5EF4-FFF2-40B4-BE49-F238E27FC236}">
                  <a16:creationId xmlns:a16="http://schemas.microsoft.com/office/drawing/2014/main" id="{C516939A-E392-4A9D-88D0-A045A98CB9F5}"/>
                </a:ext>
              </a:extLst>
            </p:cNvPr>
            <p:cNvGrpSpPr>
              <a:grpSpLocks/>
            </p:cNvGrpSpPr>
            <p:nvPr/>
          </p:nvGrpSpPr>
          <p:grpSpPr bwMode="auto">
            <a:xfrm>
              <a:off x="2312665" y="2185622"/>
              <a:ext cx="447138" cy="503527"/>
              <a:chOff x="0" y="0"/>
              <a:chExt cx="2303" cy="2657"/>
            </a:xfrm>
          </p:grpSpPr>
          <p:sp>
            <p:nvSpPr>
              <p:cNvPr id="6" name="Freeform 4">
                <a:extLst>
                  <a:ext uri="{FF2B5EF4-FFF2-40B4-BE49-F238E27FC236}">
                    <a16:creationId xmlns:a16="http://schemas.microsoft.com/office/drawing/2014/main" id="{01741C6D-C009-459C-9396-50C1F929BCEA}"/>
                  </a:ext>
                </a:extLst>
              </p:cNvPr>
              <p:cNvSpPr>
                <a:spLocks/>
              </p:cNvSpPr>
              <p:nvPr/>
            </p:nvSpPr>
            <p:spPr bwMode="auto">
              <a:xfrm>
                <a:off x="0" y="0"/>
                <a:ext cx="2303" cy="2657"/>
              </a:xfrm>
              <a:custGeom>
                <a:avLst/>
                <a:gdLst>
                  <a:gd name="T0" fmla="*/ 1149 w 2303"/>
                  <a:gd name="T1" fmla="*/ 0 h 2657"/>
                  <a:gd name="T2" fmla="*/ 0 w 2303"/>
                  <a:gd name="T3" fmla="*/ 666 h 2657"/>
                  <a:gd name="T4" fmla="*/ 2 w 2303"/>
                  <a:gd name="T5" fmla="*/ 1994 h 2657"/>
                  <a:gd name="T6" fmla="*/ 1154 w 2303"/>
                  <a:gd name="T7" fmla="*/ 2656 h 2657"/>
                  <a:gd name="T8" fmla="*/ 2303 w 2303"/>
                  <a:gd name="T9" fmla="*/ 1990 h 2657"/>
                  <a:gd name="T10" fmla="*/ 2300 w 2303"/>
                  <a:gd name="T11" fmla="*/ 695 h 2657"/>
                  <a:gd name="T12" fmla="*/ 1149 w 2303"/>
                  <a:gd name="T13" fmla="*/ 0 h 2657"/>
                </a:gdLst>
                <a:ahLst/>
                <a:cxnLst>
                  <a:cxn ang="0">
                    <a:pos x="T0" y="T1"/>
                  </a:cxn>
                  <a:cxn ang="0">
                    <a:pos x="T2" y="T3"/>
                  </a:cxn>
                  <a:cxn ang="0">
                    <a:pos x="T4" y="T5"/>
                  </a:cxn>
                  <a:cxn ang="0">
                    <a:pos x="T6" y="T7"/>
                  </a:cxn>
                  <a:cxn ang="0">
                    <a:pos x="T8" y="T9"/>
                  </a:cxn>
                  <a:cxn ang="0">
                    <a:pos x="T10" y="T11"/>
                  </a:cxn>
                  <a:cxn ang="0">
                    <a:pos x="T12" y="T13"/>
                  </a:cxn>
                </a:cxnLst>
                <a:rect l="0" t="0" r="r" b="b"/>
                <a:pathLst>
                  <a:path w="2303" h="2657">
                    <a:moveTo>
                      <a:pt x="1149" y="0"/>
                    </a:moveTo>
                    <a:lnTo>
                      <a:pt x="0" y="666"/>
                    </a:lnTo>
                    <a:lnTo>
                      <a:pt x="2" y="1994"/>
                    </a:lnTo>
                    <a:lnTo>
                      <a:pt x="1154" y="2656"/>
                    </a:lnTo>
                    <a:lnTo>
                      <a:pt x="2303" y="1990"/>
                    </a:lnTo>
                    <a:lnTo>
                      <a:pt x="2300" y="695"/>
                    </a:lnTo>
                    <a:lnTo>
                      <a:pt x="1149" y="0"/>
                    </a:lnTo>
                    <a:close/>
                  </a:path>
                </a:pathLst>
              </a:custGeom>
              <a:solidFill>
                <a:srgbClr val="576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x-none"/>
              </a:p>
            </p:txBody>
          </p:sp>
          <p:sp>
            <p:nvSpPr>
              <p:cNvPr id="7" name="AutoShape 3">
                <a:extLst>
                  <a:ext uri="{FF2B5EF4-FFF2-40B4-BE49-F238E27FC236}">
                    <a16:creationId xmlns:a16="http://schemas.microsoft.com/office/drawing/2014/main" id="{65965CD9-01E3-40C7-BFDB-1AAB5E3B9FEF}"/>
                  </a:ext>
                </a:extLst>
              </p:cNvPr>
              <p:cNvSpPr>
                <a:spLocks/>
              </p:cNvSpPr>
              <p:nvPr/>
            </p:nvSpPr>
            <p:spPr bwMode="auto">
              <a:xfrm>
                <a:off x="0" y="400"/>
                <a:ext cx="2025" cy="2246"/>
              </a:xfrm>
              <a:custGeom>
                <a:avLst/>
                <a:gdLst>
                  <a:gd name="T0" fmla="*/ 1917 w 2025"/>
                  <a:gd name="T1" fmla="+- 0 1493 401"/>
                  <a:gd name="T2" fmla="*/ 1493 h 2246"/>
                  <a:gd name="T3" fmla="*/ 1896 w 2025"/>
                  <a:gd name="T4" fmla="+- 0 1613 401"/>
                  <a:gd name="T5" fmla="*/ 1613 h 2246"/>
                  <a:gd name="T6" fmla="*/ 1856 w 2025"/>
                  <a:gd name="T7" fmla="+- 0 1829 401"/>
                  <a:gd name="T8" fmla="*/ 1829 h 2246"/>
                  <a:gd name="T9" fmla="*/ 1772 w 2025"/>
                  <a:gd name="T10" fmla="+- 0 2027 401"/>
                  <a:gd name="T11" fmla="*/ 2027 h 2246"/>
                  <a:gd name="T12" fmla="*/ 1650 w 2025"/>
                  <a:gd name="T13" fmla="+- 0 2200 401"/>
                  <a:gd name="T14" fmla="*/ 2200 h 2246"/>
                  <a:gd name="T15" fmla="*/ 1496 w 2025"/>
                  <a:gd name="T16" fmla="+- 0 2344 401"/>
                  <a:gd name="T17" fmla="*/ 2344 h 2246"/>
                  <a:gd name="T18" fmla="*/ 1314 w 2025"/>
                  <a:gd name="T19" fmla="+- 0 2454 401"/>
                  <a:gd name="T20" fmla="*/ 2454 h 2246"/>
                  <a:gd name="T21" fmla="*/ 1110 w 2025"/>
                  <a:gd name="T22" fmla="+- 0 2523 401"/>
                  <a:gd name="T23" fmla="*/ 2523 h 2246"/>
                  <a:gd name="T24" fmla="*/ 961 w 2025"/>
                  <a:gd name="T25" fmla="+- 0 2545 401"/>
                  <a:gd name="T26" fmla="*/ 2545 h 2246"/>
                  <a:gd name="T27" fmla="*/ 1198 w 2025"/>
                  <a:gd name="T28" fmla="+- 0 2631 401"/>
                  <a:gd name="T29" fmla="*/ 2631 h 2246"/>
                  <a:gd name="T30" fmla="*/ 1762 w 2025"/>
                  <a:gd name="T31" fmla="+- 0 2264 401"/>
                  <a:gd name="T32" fmla="*/ 2264 h 2246"/>
                  <a:gd name="T33" fmla="*/ 1881 w 2025"/>
                  <a:gd name="T34" fmla="+- 0 2091 401"/>
                  <a:gd name="T35" fmla="*/ 2091 h 2246"/>
                  <a:gd name="T36" fmla="*/ 1967 w 2025"/>
                  <a:gd name="T37" fmla="+- 0 1897 401"/>
                  <a:gd name="T38" fmla="*/ 1897 h 2246"/>
                  <a:gd name="T39" fmla="*/ 2015 w 2025"/>
                  <a:gd name="T40" fmla="+- 0 1686 401"/>
                  <a:gd name="T41" fmla="*/ 1686 h 2246"/>
                  <a:gd name="T42" fmla="*/ 2020 w 2025"/>
                  <a:gd name="T43" fmla="+- 0 1513 401"/>
                  <a:gd name="T44" fmla="*/ 1513 h 2246"/>
                  <a:gd name="T45" fmla="*/ 1962 w 2025"/>
                  <a:gd name="T46" fmla="+- 0 1475 401"/>
                  <a:gd name="T47" fmla="*/ 1475 h 2246"/>
                  <a:gd name="T48" fmla="*/ 741 w 2025"/>
                  <a:gd name="T49" fmla="+- 0 412 401"/>
                  <a:gd name="T50" fmla="*/ 412 h 2246"/>
                  <a:gd name="T51" fmla="*/ 530 w 2025"/>
                  <a:gd name="T52" fmla="+- 0 460 401"/>
                  <a:gd name="T53" fmla="*/ 460 h 2246"/>
                  <a:gd name="T54" fmla="*/ 336 w 2025"/>
                  <a:gd name="T55" fmla="+- 0 546 401"/>
                  <a:gd name="T56" fmla="*/ 546 h 2246"/>
                  <a:gd name="T57" fmla="*/ 163 w 2025"/>
                  <a:gd name="T58" fmla="+- 0 665 401"/>
                  <a:gd name="T59" fmla="*/ 665 h 2246"/>
                  <a:gd name="T60" fmla="*/ 15 w 2025"/>
                  <a:gd name="T61" fmla="+- 0 813 401"/>
                  <a:gd name="T62" fmla="*/ 813 h 2246"/>
                  <a:gd name="T63" fmla="*/ 5 w 2025"/>
                  <a:gd name="T64" fmla="+- 0 1049 401"/>
                  <a:gd name="T65" fmla="*/ 1049 h 2246"/>
                  <a:gd name="T66" fmla="*/ 127 w 2025"/>
                  <a:gd name="T67" fmla="+- 0 876 401"/>
                  <a:gd name="T68" fmla="*/ 876 h 2246"/>
                  <a:gd name="T69" fmla="*/ 281 w 2025"/>
                  <a:gd name="T70" fmla="+- 0 732 401"/>
                  <a:gd name="T71" fmla="*/ 732 h 2246"/>
                  <a:gd name="T72" fmla="*/ 463 w 2025"/>
                  <a:gd name="T73" fmla="+- 0 622 401"/>
                  <a:gd name="T74" fmla="*/ 622 h 2246"/>
                  <a:gd name="T75" fmla="*/ 668 w 2025"/>
                  <a:gd name="T76" fmla="+- 0 553 401"/>
                  <a:gd name="T77" fmla="*/ 553 h 2246"/>
                  <a:gd name="T78" fmla="*/ 889 w 2025"/>
                  <a:gd name="T79" fmla="+- 0 528 401"/>
                  <a:gd name="T80" fmla="*/ 528 h 2246"/>
                  <a:gd name="T81" fmla="*/ 1327 w 2025"/>
                  <a:gd name="T82" fmla="+- 0 490 401"/>
                  <a:gd name="T83" fmla="*/ 490 h 2246"/>
                  <a:gd name="T84" fmla="*/ 1114 w 2025"/>
                  <a:gd name="T85" fmla="+- 0 424 401"/>
                  <a:gd name="T86" fmla="*/ 424 h 2246"/>
                  <a:gd name="T87" fmla="*/ 889 w 2025"/>
                  <a:gd name="T88" fmla="+- 0 402 401"/>
                  <a:gd name="T89" fmla="*/ 402 h 2246"/>
                  <a:gd name="T90" fmla="*/ 965 w 2025"/>
                  <a:gd name="T91" fmla="+- 0 531 401"/>
                  <a:gd name="T92" fmla="*/ 531 h 2246"/>
                  <a:gd name="T93" fmla="*/ 1188 w 2025"/>
                  <a:gd name="T94" fmla="+- 0 573 401"/>
                  <a:gd name="T95" fmla="*/ 573 h 2246"/>
                  <a:gd name="T96" fmla="*/ 1394 w 2025"/>
                  <a:gd name="T97" fmla="+- 0 663 401"/>
                  <a:gd name="T98" fmla="*/ 663 h 2246"/>
                  <a:gd name="T99" fmla="*/ 1326 w 2025"/>
                  <a:gd name="T100" fmla="+- 0 800 401"/>
                  <a:gd name="T101" fmla="*/ 800 h 2246"/>
                  <a:gd name="T102" fmla="*/ 1280 w 2025"/>
                  <a:gd name="T103" fmla="+- 0 852 401"/>
                  <a:gd name="T104" fmla="*/ 852 h 2246"/>
                  <a:gd name="T105" fmla="*/ 1304 w 2025"/>
                  <a:gd name="T106" fmla="+- 0 911 401"/>
                  <a:gd name="T107" fmla="*/ 911 h 2246"/>
                  <a:gd name="T108" fmla="*/ 1348 w 2025"/>
                  <a:gd name="T109" fmla="+- 0 924 401"/>
                  <a:gd name="T110" fmla="*/ 924 h 2246"/>
                  <a:gd name="T111" fmla="*/ 1682 w 2025"/>
                  <a:gd name="T112" fmla="+- 0 832 401"/>
                  <a:gd name="T113" fmla="*/ 832 h 2246"/>
                  <a:gd name="T114" fmla="*/ 1710 w 2025"/>
                  <a:gd name="T115" fmla="+- 0 780 401"/>
                  <a:gd name="T116" fmla="*/ 780 h 2246"/>
                  <a:gd name="T117" fmla="*/ 1523 w 2025"/>
                  <a:gd name="T118" fmla="+- 0 596 401"/>
                  <a:gd name="T119" fmla="*/ 596 h 2246"/>
                  <a:gd name="T120" fmla="*/ 1647 w 2025"/>
                  <a:gd name="T121" fmla="+- 0 401 401"/>
                  <a:gd name="T122" fmla="*/ 401 h 2246"/>
                  <a:gd name="T123" fmla="*/ 1589 w 2025"/>
                  <a:gd name="T124" fmla="+- 0 439 401"/>
                  <a:gd name="T125" fmla="*/ 439 h 2246"/>
                  <a:gd name="T126" fmla="*/ 1710 w 2025"/>
                  <a:gd name="T127" fmla="+- 0 640 401"/>
                  <a:gd name="T128" fmla="*/ 640 h 2246"/>
                  <a:gd name="T129" fmla="*/ 1692 w 2025"/>
                  <a:gd name="T130" fmla="+- 0 419 401"/>
                  <a:gd name="T131" fmla="*/ 419 h 224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Lst>
                <a:rect l="0" t="0" r="r" b="b"/>
                <a:pathLst>
                  <a:path w="2025" h="2246">
                    <a:moveTo>
                      <a:pt x="1962" y="1074"/>
                    </a:moveTo>
                    <a:lnTo>
                      <a:pt x="1937" y="1079"/>
                    </a:lnTo>
                    <a:lnTo>
                      <a:pt x="1917" y="1092"/>
                    </a:lnTo>
                    <a:lnTo>
                      <a:pt x="1903" y="1112"/>
                    </a:lnTo>
                    <a:lnTo>
                      <a:pt x="1898" y="1137"/>
                    </a:lnTo>
                    <a:lnTo>
                      <a:pt x="1896" y="1212"/>
                    </a:lnTo>
                    <a:lnTo>
                      <a:pt x="1887" y="1286"/>
                    </a:lnTo>
                    <a:lnTo>
                      <a:pt x="1874" y="1358"/>
                    </a:lnTo>
                    <a:lnTo>
                      <a:pt x="1856" y="1428"/>
                    </a:lnTo>
                    <a:lnTo>
                      <a:pt x="1832" y="1496"/>
                    </a:lnTo>
                    <a:lnTo>
                      <a:pt x="1804" y="1562"/>
                    </a:lnTo>
                    <a:lnTo>
                      <a:pt x="1772" y="1626"/>
                    </a:lnTo>
                    <a:lnTo>
                      <a:pt x="1736" y="1686"/>
                    </a:lnTo>
                    <a:lnTo>
                      <a:pt x="1695" y="1744"/>
                    </a:lnTo>
                    <a:lnTo>
                      <a:pt x="1650" y="1799"/>
                    </a:lnTo>
                    <a:lnTo>
                      <a:pt x="1602" y="1851"/>
                    </a:lnTo>
                    <a:lnTo>
                      <a:pt x="1551" y="1899"/>
                    </a:lnTo>
                    <a:lnTo>
                      <a:pt x="1496" y="1943"/>
                    </a:lnTo>
                    <a:lnTo>
                      <a:pt x="1438" y="1984"/>
                    </a:lnTo>
                    <a:lnTo>
                      <a:pt x="1377" y="2020"/>
                    </a:lnTo>
                    <a:lnTo>
                      <a:pt x="1314" y="2053"/>
                    </a:lnTo>
                    <a:lnTo>
                      <a:pt x="1248" y="2081"/>
                    </a:lnTo>
                    <a:lnTo>
                      <a:pt x="1180" y="2104"/>
                    </a:lnTo>
                    <a:lnTo>
                      <a:pt x="1110" y="2122"/>
                    </a:lnTo>
                    <a:lnTo>
                      <a:pt x="1038" y="2136"/>
                    </a:lnTo>
                    <a:lnTo>
                      <a:pt x="964" y="2144"/>
                    </a:lnTo>
                    <a:lnTo>
                      <a:pt x="961" y="2144"/>
                    </a:lnTo>
                    <a:lnTo>
                      <a:pt x="1136" y="2245"/>
                    </a:lnTo>
                    <a:lnTo>
                      <a:pt x="1179" y="2236"/>
                    </a:lnTo>
                    <a:lnTo>
                      <a:pt x="1198" y="2230"/>
                    </a:lnTo>
                    <a:lnTo>
                      <a:pt x="1681" y="1949"/>
                    </a:lnTo>
                    <a:lnTo>
                      <a:pt x="1716" y="1915"/>
                    </a:lnTo>
                    <a:lnTo>
                      <a:pt x="1762" y="1863"/>
                    </a:lnTo>
                    <a:lnTo>
                      <a:pt x="1805" y="1808"/>
                    </a:lnTo>
                    <a:lnTo>
                      <a:pt x="1845" y="1750"/>
                    </a:lnTo>
                    <a:lnTo>
                      <a:pt x="1881" y="1690"/>
                    </a:lnTo>
                    <a:lnTo>
                      <a:pt x="1913" y="1627"/>
                    </a:lnTo>
                    <a:lnTo>
                      <a:pt x="1942" y="1562"/>
                    </a:lnTo>
                    <a:lnTo>
                      <a:pt x="1967" y="1496"/>
                    </a:lnTo>
                    <a:lnTo>
                      <a:pt x="1987" y="1427"/>
                    </a:lnTo>
                    <a:lnTo>
                      <a:pt x="2003" y="1357"/>
                    </a:lnTo>
                    <a:lnTo>
                      <a:pt x="2015" y="1285"/>
                    </a:lnTo>
                    <a:lnTo>
                      <a:pt x="2022" y="1212"/>
                    </a:lnTo>
                    <a:lnTo>
                      <a:pt x="2025" y="1137"/>
                    </a:lnTo>
                    <a:lnTo>
                      <a:pt x="2020" y="1112"/>
                    </a:lnTo>
                    <a:lnTo>
                      <a:pt x="2006" y="1092"/>
                    </a:lnTo>
                    <a:lnTo>
                      <a:pt x="1986" y="1079"/>
                    </a:lnTo>
                    <a:lnTo>
                      <a:pt x="1962" y="1074"/>
                    </a:lnTo>
                    <a:close/>
                    <a:moveTo>
                      <a:pt x="889" y="1"/>
                    </a:moveTo>
                    <a:lnTo>
                      <a:pt x="814" y="3"/>
                    </a:lnTo>
                    <a:lnTo>
                      <a:pt x="741" y="11"/>
                    </a:lnTo>
                    <a:lnTo>
                      <a:pt x="669" y="22"/>
                    </a:lnTo>
                    <a:lnTo>
                      <a:pt x="599" y="39"/>
                    </a:lnTo>
                    <a:lnTo>
                      <a:pt x="530" y="59"/>
                    </a:lnTo>
                    <a:lnTo>
                      <a:pt x="463" y="84"/>
                    </a:lnTo>
                    <a:lnTo>
                      <a:pt x="399" y="112"/>
                    </a:lnTo>
                    <a:lnTo>
                      <a:pt x="336" y="145"/>
                    </a:lnTo>
                    <a:lnTo>
                      <a:pt x="276" y="181"/>
                    </a:lnTo>
                    <a:lnTo>
                      <a:pt x="218" y="221"/>
                    </a:lnTo>
                    <a:lnTo>
                      <a:pt x="163" y="264"/>
                    </a:lnTo>
                    <a:lnTo>
                      <a:pt x="111" y="310"/>
                    </a:lnTo>
                    <a:lnTo>
                      <a:pt x="62" y="359"/>
                    </a:lnTo>
                    <a:lnTo>
                      <a:pt x="15" y="412"/>
                    </a:lnTo>
                    <a:lnTo>
                      <a:pt x="0" y="431"/>
                    </a:lnTo>
                    <a:lnTo>
                      <a:pt x="1" y="657"/>
                    </a:lnTo>
                    <a:lnTo>
                      <a:pt x="5" y="648"/>
                    </a:lnTo>
                    <a:lnTo>
                      <a:pt x="42" y="588"/>
                    </a:lnTo>
                    <a:lnTo>
                      <a:pt x="82" y="530"/>
                    </a:lnTo>
                    <a:lnTo>
                      <a:pt x="127" y="475"/>
                    </a:lnTo>
                    <a:lnTo>
                      <a:pt x="175" y="423"/>
                    </a:lnTo>
                    <a:lnTo>
                      <a:pt x="227" y="375"/>
                    </a:lnTo>
                    <a:lnTo>
                      <a:pt x="281" y="331"/>
                    </a:lnTo>
                    <a:lnTo>
                      <a:pt x="339" y="290"/>
                    </a:lnTo>
                    <a:lnTo>
                      <a:pt x="400" y="254"/>
                    </a:lnTo>
                    <a:lnTo>
                      <a:pt x="463" y="221"/>
                    </a:lnTo>
                    <a:lnTo>
                      <a:pt x="529" y="193"/>
                    </a:lnTo>
                    <a:lnTo>
                      <a:pt x="597" y="170"/>
                    </a:lnTo>
                    <a:lnTo>
                      <a:pt x="668" y="152"/>
                    </a:lnTo>
                    <a:lnTo>
                      <a:pt x="740" y="138"/>
                    </a:lnTo>
                    <a:lnTo>
                      <a:pt x="813" y="130"/>
                    </a:lnTo>
                    <a:lnTo>
                      <a:pt x="889" y="127"/>
                    </a:lnTo>
                    <a:lnTo>
                      <a:pt x="1409" y="127"/>
                    </a:lnTo>
                    <a:lnTo>
                      <a:pt x="1395" y="120"/>
                    </a:lnTo>
                    <a:lnTo>
                      <a:pt x="1327" y="89"/>
                    </a:lnTo>
                    <a:lnTo>
                      <a:pt x="1258" y="62"/>
                    </a:lnTo>
                    <a:lnTo>
                      <a:pt x="1187" y="40"/>
                    </a:lnTo>
                    <a:lnTo>
                      <a:pt x="1114" y="23"/>
                    </a:lnTo>
                    <a:lnTo>
                      <a:pt x="1040" y="11"/>
                    </a:lnTo>
                    <a:lnTo>
                      <a:pt x="965" y="4"/>
                    </a:lnTo>
                    <a:lnTo>
                      <a:pt x="889" y="1"/>
                    </a:lnTo>
                    <a:close/>
                    <a:moveTo>
                      <a:pt x="1409" y="127"/>
                    </a:moveTo>
                    <a:lnTo>
                      <a:pt x="889" y="127"/>
                    </a:lnTo>
                    <a:lnTo>
                      <a:pt x="965" y="130"/>
                    </a:lnTo>
                    <a:lnTo>
                      <a:pt x="1041" y="139"/>
                    </a:lnTo>
                    <a:lnTo>
                      <a:pt x="1115" y="153"/>
                    </a:lnTo>
                    <a:lnTo>
                      <a:pt x="1188" y="172"/>
                    </a:lnTo>
                    <a:lnTo>
                      <a:pt x="1259" y="197"/>
                    </a:lnTo>
                    <a:lnTo>
                      <a:pt x="1327" y="227"/>
                    </a:lnTo>
                    <a:lnTo>
                      <a:pt x="1394" y="262"/>
                    </a:lnTo>
                    <a:lnTo>
                      <a:pt x="1457" y="303"/>
                    </a:lnTo>
                    <a:lnTo>
                      <a:pt x="1518" y="348"/>
                    </a:lnTo>
                    <a:lnTo>
                      <a:pt x="1326" y="399"/>
                    </a:lnTo>
                    <a:lnTo>
                      <a:pt x="1304" y="410"/>
                    </a:lnTo>
                    <a:lnTo>
                      <a:pt x="1288" y="429"/>
                    </a:lnTo>
                    <a:lnTo>
                      <a:pt x="1280" y="451"/>
                    </a:lnTo>
                    <a:lnTo>
                      <a:pt x="1282" y="476"/>
                    </a:lnTo>
                    <a:lnTo>
                      <a:pt x="1290" y="496"/>
                    </a:lnTo>
                    <a:lnTo>
                      <a:pt x="1304" y="510"/>
                    </a:lnTo>
                    <a:lnTo>
                      <a:pt x="1322" y="520"/>
                    </a:lnTo>
                    <a:lnTo>
                      <a:pt x="1343" y="523"/>
                    </a:lnTo>
                    <a:lnTo>
                      <a:pt x="1348" y="523"/>
                    </a:lnTo>
                    <a:lnTo>
                      <a:pt x="1353" y="523"/>
                    </a:lnTo>
                    <a:lnTo>
                      <a:pt x="1664" y="439"/>
                    </a:lnTo>
                    <a:lnTo>
                      <a:pt x="1682" y="431"/>
                    </a:lnTo>
                    <a:lnTo>
                      <a:pt x="1697" y="417"/>
                    </a:lnTo>
                    <a:lnTo>
                      <a:pt x="1707" y="399"/>
                    </a:lnTo>
                    <a:lnTo>
                      <a:pt x="1710" y="379"/>
                    </a:lnTo>
                    <a:lnTo>
                      <a:pt x="1710" y="239"/>
                    </a:lnTo>
                    <a:lnTo>
                      <a:pt x="1584" y="239"/>
                    </a:lnTo>
                    <a:lnTo>
                      <a:pt x="1523" y="195"/>
                    </a:lnTo>
                    <a:lnTo>
                      <a:pt x="1460" y="155"/>
                    </a:lnTo>
                    <a:lnTo>
                      <a:pt x="1409" y="127"/>
                    </a:lnTo>
                    <a:close/>
                    <a:moveTo>
                      <a:pt x="1647" y="0"/>
                    </a:moveTo>
                    <a:lnTo>
                      <a:pt x="1623" y="5"/>
                    </a:lnTo>
                    <a:lnTo>
                      <a:pt x="1603" y="18"/>
                    </a:lnTo>
                    <a:lnTo>
                      <a:pt x="1589" y="38"/>
                    </a:lnTo>
                    <a:lnTo>
                      <a:pt x="1584" y="62"/>
                    </a:lnTo>
                    <a:lnTo>
                      <a:pt x="1584" y="239"/>
                    </a:lnTo>
                    <a:lnTo>
                      <a:pt x="1710" y="239"/>
                    </a:lnTo>
                    <a:lnTo>
                      <a:pt x="1710" y="62"/>
                    </a:lnTo>
                    <a:lnTo>
                      <a:pt x="1705" y="38"/>
                    </a:lnTo>
                    <a:lnTo>
                      <a:pt x="1692" y="18"/>
                    </a:lnTo>
                    <a:lnTo>
                      <a:pt x="1672" y="5"/>
                    </a:lnTo>
                    <a:lnTo>
                      <a:pt x="1647" y="0"/>
                    </a:lnTo>
                    <a:close/>
                  </a:path>
                </a:pathLst>
              </a:custGeom>
              <a:solidFill>
                <a:srgbClr val="F3D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x-none"/>
              </a:p>
            </p:txBody>
          </p:sp>
          <p:sp>
            <p:nvSpPr>
              <p:cNvPr id="8" name="AutoShape 2">
                <a:extLst>
                  <a:ext uri="{FF2B5EF4-FFF2-40B4-BE49-F238E27FC236}">
                    <a16:creationId xmlns:a16="http://schemas.microsoft.com/office/drawing/2014/main" id="{FCFA107F-1F35-498C-A4EE-8E9170B4CFF5}"/>
                  </a:ext>
                </a:extLst>
              </p:cNvPr>
              <p:cNvSpPr>
                <a:spLocks/>
              </p:cNvSpPr>
              <p:nvPr/>
            </p:nvSpPr>
            <p:spPr bwMode="auto">
              <a:xfrm>
                <a:off x="103" y="840"/>
                <a:ext cx="1439" cy="1439"/>
              </a:xfrm>
              <a:custGeom>
                <a:avLst/>
                <a:gdLst>
                  <a:gd name="T0" fmla="+- 0 543 103"/>
                  <a:gd name="T1" fmla="*/ T0 w 1439"/>
                  <a:gd name="T2" fmla="+- 0 897 840"/>
                  <a:gd name="T3" fmla="*/ 897 h 1439"/>
                  <a:gd name="T4" fmla="+- 0 268 103"/>
                  <a:gd name="T5" fmla="*/ T4 w 1439"/>
                  <a:gd name="T6" fmla="+- 0 1102 840"/>
                  <a:gd name="T7" fmla="*/ 1102 h 1439"/>
                  <a:gd name="T8" fmla="+- 0 118 103"/>
                  <a:gd name="T9" fmla="*/ T8 w 1439"/>
                  <a:gd name="T10" fmla="+- 0 1415 840"/>
                  <a:gd name="T11" fmla="*/ 1415 h 1439"/>
                  <a:gd name="T12" fmla="+- 0 136 103"/>
                  <a:gd name="T13" fmla="*/ T12 w 1439"/>
                  <a:gd name="T14" fmla="+- 0 1773 840"/>
                  <a:gd name="T15" fmla="*/ 1773 h 1439"/>
                  <a:gd name="T16" fmla="+- 0 314 103"/>
                  <a:gd name="T17" fmla="*/ T16 w 1439"/>
                  <a:gd name="T18" fmla="+- 0 2068 840"/>
                  <a:gd name="T19" fmla="*/ 2068 h 1439"/>
                  <a:gd name="T20" fmla="+- 0 609 103"/>
                  <a:gd name="T21" fmla="*/ T20 w 1439"/>
                  <a:gd name="T22" fmla="+- 0 2246 840"/>
                  <a:gd name="T23" fmla="*/ 2246 h 1439"/>
                  <a:gd name="T24" fmla="+- 0 967 103"/>
                  <a:gd name="T25" fmla="*/ T24 w 1439"/>
                  <a:gd name="T26" fmla="+- 0 2264 840"/>
                  <a:gd name="T27" fmla="*/ 2264 h 1439"/>
                  <a:gd name="T28" fmla="+- 0 822 103"/>
                  <a:gd name="T29" fmla="*/ T28 w 1439"/>
                  <a:gd name="T30" fmla="+- 0 2179 840"/>
                  <a:gd name="T31" fmla="*/ 2179 h 1439"/>
                  <a:gd name="T32" fmla="+- 0 545 103"/>
                  <a:gd name="T33" fmla="*/ T32 w 1439"/>
                  <a:gd name="T34" fmla="+- 0 2066 840"/>
                  <a:gd name="T35" fmla="*/ 2066 h 1439"/>
                  <a:gd name="T36" fmla="+- 0 268 103"/>
                  <a:gd name="T37" fmla="*/ T36 w 1439"/>
                  <a:gd name="T38" fmla="+- 0 1836 840"/>
                  <a:gd name="T39" fmla="*/ 1836 h 1439"/>
                  <a:gd name="T40" fmla="+- 0 326 103"/>
                  <a:gd name="T41" fmla="*/ T40 w 1439"/>
                  <a:gd name="T42" fmla="+- 0 1504 840"/>
                  <a:gd name="T43" fmla="*/ 1504 h 1439"/>
                  <a:gd name="T44" fmla="+- 0 309 103"/>
                  <a:gd name="T45" fmla="*/ T44 w 1439"/>
                  <a:gd name="T46" fmla="+- 0 1213 840"/>
                  <a:gd name="T47" fmla="*/ 1213 h 1439"/>
                  <a:gd name="T48" fmla="+- 0 685 103"/>
                  <a:gd name="T49" fmla="*/ T48 w 1439"/>
                  <a:gd name="T50" fmla="+- 0 1050 840"/>
                  <a:gd name="T51" fmla="*/ 1050 h 1439"/>
                  <a:gd name="T52" fmla="+- 0 754 103"/>
                  <a:gd name="T53" fmla="*/ T52 w 1439"/>
                  <a:gd name="T54" fmla="+- 0 944 840"/>
                  <a:gd name="T55" fmla="*/ 944 h 1439"/>
                  <a:gd name="T56" fmla="+- 0 1036 103"/>
                  <a:gd name="T57" fmla="*/ T56 w 1439"/>
                  <a:gd name="T58" fmla="+- 0 873 840"/>
                  <a:gd name="T59" fmla="*/ 873 h 1439"/>
                  <a:gd name="T60" fmla="+- 0 561 103"/>
                  <a:gd name="T61" fmla="*/ T60 w 1439"/>
                  <a:gd name="T62" fmla="+- 0 1699 840"/>
                  <a:gd name="T63" fmla="*/ 1699 h 1439"/>
                  <a:gd name="T64" fmla="+- 0 727 103"/>
                  <a:gd name="T65" fmla="*/ T64 w 1439"/>
                  <a:gd name="T66" fmla="+- 0 1865 840"/>
                  <a:gd name="T67" fmla="*/ 1865 h 1439"/>
                  <a:gd name="T68" fmla="+- 0 1083 103"/>
                  <a:gd name="T69" fmla="*/ T68 w 1439"/>
                  <a:gd name="T70" fmla="+- 0 2121 840"/>
                  <a:gd name="T71" fmla="*/ 2121 h 1439"/>
                  <a:gd name="T72" fmla="+- 0 1185 103"/>
                  <a:gd name="T73" fmla="*/ T72 w 1439"/>
                  <a:gd name="T74" fmla="+- 0 2179 840"/>
                  <a:gd name="T75" fmla="*/ 2179 h 1439"/>
                  <a:gd name="T76" fmla="+- 0 1175 103"/>
                  <a:gd name="T77" fmla="*/ T76 w 1439"/>
                  <a:gd name="T78" fmla="+- 0 2069 840"/>
                  <a:gd name="T79" fmla="*/ 2069 h 1439"/>
                  <a:gd name="T80" fmla="+- 0 845 103"/>
                  <a:gd name="T81" fmla="*/ T80 w 1439"/>
                  <a:gd name="T82" fmla="+- 0 1892 840"/>
                  <a:gd name="T83" fmla="*/ 1892 h 1439"/>
                  <a:gd name="T84" fmla="+- 0 960 103"/>
                  <a:gd name="T85" fmla="*/ T84 w 1439"/>
                  <a:gd name="T86" fmla="+- 0 1821 840"/>
                  <a:gd name="T87" fmla="*/ 1821 h 1439"/>
                  <a:gd name="T88" fmla="+- 0 1125 103"/>
                  <a:gd name="T89" fmla="*/ T88 w 1439"/>
                  <a:gd name="T90" fmla="+- 0 1781 840"/>
                  <a:gd name="T91" fmla="*/ 1781 h 1439"/>
                  <a:gd name="T92" fmla="+- 0 1175 103"/>
                  <a:gd name="T93" fmla="*/ T92 w 1439"/>
                  <a:gd name="T94" fmla="+- 0 2069 840"/>
                  <a:gd name="T95" fmla="*/ 2069 h 1439"/>
                  <a:gd name="T96" fmla="+- 0 1439 103"/>
                  <a:gd name="T97" fmla="*/ T96 w 1439"/>
                  <a:gd name="T98" fmla="+- 0 1615 840"/>
                  <a:gd name="T99" fmla="*/ 1615 h 1439"/>
                  <a:gd name="T100" fmla="+- 0 1289 103"/>
                  <a:gd name="T101" fmla="*/ T100 w 1439"/>
                  <a:gd name="T102" fmla="+- 0 1967 840"/>
                  <a:gd name="T103" fmla="*/ 1967 h 1439"/>
                  <a:gd name="T104" fmla="+- 0 1377 103"/>
                  <a:gd name="T105" fmla="*/ T104 w 1439"/>
                  <a:gd name="T106" fmla="+- 0 2017 840"/>
                  <a:gd name="T107" fmla="*/ 2017 h 1439"/>
                  <a:gd name="T108" fmla="+- 0 1527 103"/>
                  <a:gd name="T109" fmla="*/ T108 w 1439"/>
                  <a:gd name="T110" fmla="+- 0 1704 840"/>
                  <a:gd name="T111" fmla="*/ 1704 h 1439"/>
                  <a:gd name="T112" fmla="+- 0 552 103"/>
                  <a:gd name="T113" fmla="*/ T112 w 1439"/>
                  <a:gd name="T114" fmla="+- 0 1438 840"/>
                  <a:gd name="T115" fmla="*/ 1438 h 1439"/>
                  <a:gd name="T116" fmla="+- 0 527 103"/>
                  <a:gd name="T117" fmla="*/ T116 w 1439"/>
                  <a:gd name="T118" fmla="+- 0 1583 840"/>
                  <a:gd name="T119" fmla="*/ 1583 h 1439"/>
                  <a:gd name="T120" fmla="+- 0 452 103"/>
                  <a:gd name="T121" fmla="*/ T120 w 1439"/>
                  <a:gd name="T122" fmla="+- 0 1844 840"/>
                  <a:gd name="T123" fmla="*/ 1844 h 1439"/>
                  <a:gd name="T124" fmla="+- 0 523 103"/>
                  <a:gd name="T125" fmla="*/ T124 w 1439"/>
                  <a:gd name="T126" fmla="+- 0 1913 840"/>
                  <a:gd name="T127" fmla="*/ 1913 h 1439"/>
                  <a:gd name="T128" fmla="+- 0 643 103"/>
                  <a:gd name="T129" fmla="*/ T128 w 1439"/>
                  <a:gd name="T130" fmla="+- 0 1690 840"/>
                  <a:gd name="T131" fmla="*/ 1690 h 1439"/>
                  <a:gd name="T132" fmla="+- 0 669 103"/>
                  <a:gd name="T133" fmla="*/ T132 w 1439"/>
                  <a:gd name="T134" fmla="+- 0 1403 840"/>
                  <a:gd name="T135" fmla="*/ 1403 h 1439"/>
                  <a:gd name="T136" fmla="+- 0 822 103"/>
                  <a:gd name="T137" fmla="*/ T136 w 1439"/>
                  <a:gd name="T138" fmla="+- 0 1856 840"/>
                  <a:gd name="T139" fmla="*/ 1856 h 1439"/>
                  <a:gd name="T140" fmla="+- 0 1005 103"/>
                  <a:gd name="T141" fmla="*/ T140 w 1439"/>
                  <a:gd name="T142" fmla="+- 0 1797 840"/>
                  <a:gd name="T143" fmla="*/ 1797 h 1439"/>
                  <a:gd name="T144" fmla="+- 0 953 103"/>
                  <a:gd name="T145" fmla="*/ T144 w 1439"/>
                  <a:gd name="T146" fmla="+- 0 1380 840"/>
                  <a:gd name="T147" fmla="*/ 1380 h 1439"/>
                  <a:gd name="T148" fmla="+- 0 1001 103"/>
                  <a:gd name="T149" fmla="*/ T148 w 1439"/>
                  <a:gd name="T150" fmla="+- 0 1690 840"/>
                  <a:gd name="T151" fmla="*/ 1690 h 1439"/>
                  <a:gd name="T152" fmla="+- 0 1177 103"/>
                  <a:gd name="T153" fmla="*/ T152 w 1439"/>
                  <a:gd name="T154" fmla="+- 0 1768 840"/>
                  <a:gd name="T155" fmla="*/ 1768 h 1439"/>
                  <a:gd name="T156" fmla="+- 0 1107 103"/>
                  <a:gd name="T157" fmla="*/ T156 w 1439"/>
                  <a:gd name="T158" fmla="+- 0 1643 840"/>
                  <a:gd name="T159" fmla="*/ 1643 h 1439"/>
                  <a:gd name="T160" fmla="+- 0 1116 103"/>
                  <a:gd name="T161" fmla="*/ T160 w 1439"/>
                  <a:gd name="T162" fmla="+- 0 1524 840"/>
                  <a:gd name="T163" fmla="*/ 1524 h 1439"/>
                  <a:gd name="T164" fmla="+- 0 1057 103"/>
                  <a:gd name="T165" fmla="*/ T164 w 1439"/>
                  <a:gd name="T166" fmla="+- 0 1378 840"/>
                  <a:gd name="T167" fmla="*/ 1378 h 1439"/>
                  <a:gd name="T168" fmla="+- 0 1238 103"/>
                  <a:gd name="T169" fmla="*/ T168 w 1439"/>
                  <a:gd name="T170" fmla="+- 0 1101 840"/>
                  <a:gd name="T171" fmla="*/ 1101 h 1439"/>
                  <a:gd name="T172" fmla="+- 0 1428 103"/>
                  <a:gd name="T173" fmla="*/ T172 w 1439"/>
                  <a:gd name="T174" fmla="+- 0 1430 840"/>
                  <a:gd name="T175" fmla="*/ 1430 h 1439"/>
                  <a:gd name="T176" fmla="+- 0 1240 103"/>
                  <a:gd name="T177" fmla="*/ T176 w 1439"/>
                  <a:gd name="T178" fmla="+- 0 1663 840"/>
                  <a:gd name="T179" fmla="*/ 1663 h 1439"/>
                  <a:gd name="T180" fmla="+- 0 1348 103"/>
                  <a:gd name="T181" fmla="*/ T180 w 1439"/>
                  <a:gd name="T182" fmla="+- 0 1687 840"/>
                  <a:gd name="T183" fmla="*/ 1687 h 1439"/>
                  <a:gd name="T184" fmla="+- 0 1527 103"/>
                  <a:gd name="T185" fmla="*/ T184 w 1439"/>
                  <a:gd name="T186" fmla="+- 0 1415 840"/>
                  <a:gd name="T187" fmla="*/ 1415 h 1439"/>
                  <a:gd name="T188" fmla="+- 0 1377 103"/>
                  <a:gd name="T189" fmla="*/ T188 w 1439"/>
                  <a:gd name="T190" fmla="+- 0 1102 840"/>
                  <a:gd name="T191" fmla="*/ 1102 h 1439"/>
                  <a:gd name="T192" fmla="+- 0 727 103"/>
                  <a:gd name="T193" fmla="*/ T192 w 1439"/>
                  <a:gd name="T194" fmla="+- 0 1279 840"/>
                  <a:gd name="T195" fmla="*/ 1279 h 1439"/>
                  <a:gd name="T196" fmla="+- 0 476 103"/>
                  <a:gd name="T197" fmla="*/ T196 w 1439"/>
                  <a:gd name="T198" fmla="+- 0 1349 840"/>
                  <a:gd name="T199" fmla="*/ 1349 h 1439"/>
                  <a:gd name="T200" fmla="+- 0 340 103"/>
                  <a:gd name="T201" fmla="*/ T200 w 1439"/>
                  <a:gd name="T202" fmla="+- 0 1494 840"/>
                  <a:gd name="T203" fmla="*/ 1494 h 1439"/>
                  <a:gd name="T204" fmla="+- 0 669 103"/>
                  <a:gd name="T205" fmla="*/ T204 w 1439"/>
                  <a:gd name="T206" fmla="+- 0 1403 840"/>
                  <a:gd name="T207" fmla="*/ 1403 h 1439"/>
                  <a:gd name="T208" fmla="+- 0 983 103"/>
                  <a:gd name="T209" fmla="*/ T208 w 1439"/>
                  <a:gd name="T210" fmla="+- 0 1311 840"/>
                  <a:gd name="T211" fmla="*/ 1311 h 1439"/>
                  <a:gd name="T212" fmla="+- 0 826 103"/>
                  <a:gd name="T213" fmla="*/ T212 w 1439"/>
                  <a:gd name="T214" fmla="+- 0 1263 840"/>
                  <a:gd name="T215" fmla="*/ 1263 h 1439"/>
                  <a:gd name="T216" fmla="+- 0 1025 103"/>
                  <a:gd name="T217" fmla="*/ T216 w 1439"/>
                  <a:gd name="T218" fmla="+- 0 974 840"/>
                  <a:gd name="T219" fmla="*/ 974 h 1439"/>
                  <a:gd name="T220" fmla="+- 0 1102 103"/>
                  <a:gd name="T221" fmla="*/ T220 w 1439"/>
                  <a:gd name="T222" fmla="+- 0 1363 840"/>
                  <a:gd name="T223" fmla="*/ 1363 h 1439"/>
                  <a:gd name="T224" fmla="+- 0 1195 103"/>
                  <a:gd name="T225" fmla="*/ T224 w 1439"/>
                  <a:gd name="T226" fmla="+- 0 1171 840"/>
                  <a:gd name="T227" fmla="*/ 1171 h 1439"/>
                  <a:gd name="T228" fmla="+- 0 1224 103"/>
                  <a:gd name="T229" fmla="*/ T228 w 1439"/>
                  <a:gd name="T230" fmla="+- 0 963 840"/>
                  <a:gd name="T231" fmla="*/ 963 h 1439"/>
                  <a:gd name="T232" fmla="+- 0 638 103"/>
                  <a:gd name="T233" fmla="*/ T232 w 1439"/>
                  <a:gd name="T234" fmla="+- 0 1109 840"/>
                  <a:gd name="T235" fmla="*/ 1109 h 1439"/>
                  <a:gd name="T236" fmla="+- 0 924 103"/>
                  <a:gd name="T237" fmla="*/ T236 w 1439"/>
                  <a:gd name="T238" fmla="+- 0 1264 840"/>
                  <a:gd name="T239" fmla="*/ 1264 h 1439"/>
                  <a:gd name="T240" fmla="+- 0 685 103"/>
                  <a:gd name="T241" fmla="*/ T240 w 1439"/>
                  <a:gd name="T242" fmla="+- 0 1050 840"/>
                  <a:gd name="T243" fmla="*/ 1050 h 14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439" h="1439">
                    <a:moveTo>
                      <a:pt x="719" y="0"/>
                    </a:moveTo>
                    <a:lnTo>
                      <a:pt x="646" y="4"/>
                    </a:lnTo>
                    <a:lnTo>
                      <a:pt x="575" y="15"/>
                    </a:lnTo>
                    <a:lnTo>
                      <a:pt x="506" y="33"/>
                    </a:lnTo>
                    <a:lnTo>
                      <a:pt x="440" y="57"/>
                    </a:lnTo>
                    <a:lnTo>
                      <a:pt x="377" y="87"/>
                    </a:lnTo>
                    <a:lnTo>
                      <a:pt x="318" y="123"/>
                    </a:lnTo>
                    <a:lnTo>
                      <a:pt x="262" y="165"/>
                    </a:lnTo>
                    <a:lnTo>
                      <a:pt x="211" y="211"/>
                    </a:lnTo>
                    <a:lnTo>
                      <a:pt x="165" y="262"/>
                    </a:lnTo>
                    <a:lnTo>
                      <a:pt x="123" y="318"/>
                    </a:lnTo>
                    <a:lnTo>
                      <a:pt x="87" y="377"/>
                    </a:lnTo>
                    <a:lnTo>
                      <a:pt x="57" y="440"/>
                    </a:lnTo>
                    <a:lnTo>
                      <a:pt x="33" y="506"/>
                    </a:lnTo>
                    <a:lnTo>
                      <a:pt x="15" y="575"/>
                    </a:lnTo>
                    <a:lnTo>
                      <a:pt x="4" y="646"/>
                    </a:lnTo>
                    <a:lnTo>
                      <a:pt x="0" y="720"/>
                    </a:lnTo>
                    <a:lnTo>
                      <a:pt x="4" y="793"/>
                    </a:lnTo>
                    <a:lnTo>
                      <a:pt x="15" y="864"/>
                    </a:lnTo>
                    <a:lnTo>
                      <a:pt x="33" y="933"/>
                    </a:lnTo>
                    <a:lnTo>
                      <a:pt x="57" y="999"/>
                    </a:lnTo>
                    <a:lnTo>
                      <a:pt x="87" y="1062"/>
                    </a:lnTo>
                    <a:lnTo>
                      <a:pt x="123" y="1121"/>
                    </a:lnTo>
                    <a:lnTo>
                      <a:pt x="165" y="1177"/>
                    </a:lnTo>
                    <a:lnTo>
                      <a:pt x="211" y="1228"/>
                    </a:lnTo>
                    <a:lnTo>
                      <a:pt x="262" y="1274"/>
                    </a:lnTo>
                    <a:lnTo>
                      <a:pt x="318" y="1316"/>
                    </a:lnTo>
                    <a:lnTo>
                      <a:pt x="377" y="1352"/>
                    </a:lnTo>
                    <a:lnTo>
                      <a:pt x="440" y="1382"/>
                    </a:lnTo>
                    <a:lnTo>
                      <a:pt x="506" y="1406"/>
                    </a:lnTo>
                    <a:lnTo>
                      <a:pt x="575" y="1424"/>
                    </a:lnTo>
                    <a:lnTo>
                      <a:pt x="646" y="1435"/>
                    </a:lnTo>
                    <a:lnTo>
                      <a:pt x="719" y="1439"/>
                    </a:lnTo>
                    <a:lnTo>
                      <a:pt x="793" y="1435"/>
                    </a:lnTo>
                    <a:lnTo>
                      <a:pt x="864" y="1424"/>
                    </a:lnTo>
                    <a:lnTo>
                      <a:pt x="933" y="1406"/>
                    </a:lnTo>
                    <a:lnTo>
                      <a:pt x="999" y="1382"/>
                    </a:lnTo>
                    <a:lnTo>
                      <a:pt x="1062" y="1352"/>
                    </a:lnTo>
                    <a:lnTo>
                      <a:pt x="1082" y="1339"/>
                    </a:lnTo>
                    <a:lnTo>
                      <a:pt x="719" y="1339"/>
                    </a:lnTo>
                    <a:lnTo>
                      <a:pt x="649" y="1335"/>
                    </a:lnTo>
                    <a:lnTo>
                      <a:pt x="582" y="1324"/>
                    </a:lnTo>
                    <a:lnTo>
                      <a:pt x="517" y="1305"/>
                    </a:lnTo>
                    <a:lnTo>
                      <a:pt x="455" y="1279"/>
                    </a:lnTo>
                    <a:lnTo>
                      <a:pt x="442" y="1226"/>
                    </a:lnTo>
                    <a:lnTo>
                      <a:pt x="363" y="1226"/>
                    </a:lnTo>
                    <a:lnTo>
                      <a:pt x="303" y="1178"/>
                    </a:lnTo>
                    <a:lnTo>
                      <a:pt x="250" y="1123"/>
                    </a:lnTo>
                    <a:lnTo>
                      <a:pt x="204" y="1062"/>
                    </a:lnTo>
                    <a:lnTo>
                      <a:pt x="165" y="996"/>
                    </a:lnTo>
                    <a:lnTo>
                      <a:pt x="135" y="925"/>
                    </a:lnTo>
                    <a:lnTo>
                      <a:pt x="114" y="849"/>
                    </a:lnTo>
                    <a:lnTo>
                      <a:pt x="102" y="770"/>
                    </a:lnTo>
                    <a:lnTo>
                      <a:pt x="170" y="704"/>
                    </a:lnTo>
                    <a:lnTo>
                      <a:pt x="223" y="664"/>
                    </a:lnTo>
                    <a:lnTo>
                      <a:pt x="103" y="664"/>
                    </a:lnTo>
                    <a:lnTo>
                      <a:pt x="115" y="585"/>
                    </a:lnTo>
                    <a:lnTo>
                      <a:pt x="137" y="510"/>
                    </a:lnTo>
                    <a:lnTo>
                      <a:pt x="167" y="439"/>
                    </a:lnTo>
                    <a:lnTo>
                      <a:pt x="206" y="373"/>
                    </a:lnTo>
                    <a:lnTo>
                      <a:pt x="253" y="312"/>
                    </a:lnTo>
                    <a:lnTo>
                      <a:pt x="307" y="258"/>
                    </a:lnTo>
                    <a:lnTo>
                      <a:pt x="367" y="210"/>
                    </a:lnTo>
                    <a:lnTo>
                      <a:pt x="582" y="210"/>
                    </a:lnTo>
                    <a:lnTo>
                      <a:pt x="569" y="202"/>
                    </a:lnTo>
                    <a:lnTo>
                      <a:pt x="459" y="158"/>
                    </a:lnTo>
                    <a:lnTo>
                      <a:pt x="520" y="133"/>
                    </a:lnTo>
                    <a:lnTo>
                      <a:pt x="584" y="115"/>
                    </a:lnTo>
                    <a:lnTo>
                      <a:pt x="651" y="104"/>
                    </a:lnTo>
                    <a:lnTo>
                      <a:pt x="719" y="100"/>
                    </a:lnTo>
                    <a:lnTo>
                      <a:pt x="1082" y="100"/>
                    </a:lnTo>
                    <a:lnTo>
                      <a:pt x="1062" y="87"/>
                    </a:lnTo>
                    <a:lnTo>
                      <a:pt x="999" y="57"/>
                    </a:lnTo>
                    <a:lnTo>
                      <a:pt x="933" y="33"/>
                    </a:lnTo>
                    <a:lnTo>
                      <a:pt x="864" y="15"/>
                    </a:lnTo>
                    <a:lnTo>
                      <a:pt x="793" y="4"/>
                    </a:lnTo>
                    <a:lnTo>
                      <a:pt x="719" y="0"/>
                    </a:lnTo>
                    <a:close/>
                    <a:moveTo>
                      <a:pt x="549" y="859"/>
                    </a:moveTo>
                    <a:lnTo>
                      <a:pt x="458" y="859"/>
                    </a:lnTo>
                    <a:lnTo>
                      <a:pt x="485" y="901"/>
                    </a:lnTo>
                    <a:lnTo>
                      <a:pt x="519" y="938"/>
                    </a:lnTo>
                    <a:lnTo>
                      <a:pt x="559" y="968"/>
                    </a:lnTo>
                    <a:lnTo>
                      <a:pt x="603" y="992"/>
                    </a:lnTo>
                    <a:lnTo>
                      <a:pt x="624" y="1025"/>
                    </a:lnTo>
                    <a:lnTo>
                      <a:pt x="659" y="1072"/>
                    </a:lnTo>
                    <a:lnTo>
                      <a:pt x="711" y="1126"/>
                    </a:lnTo>
                    <a:lnTo>
                      <a:pt x="781" y="1183"/>
                    </a:lnTo>
                    <a:lnTo>
                      <a:pt x="870" y="1237"/>
                    </a:lnTo>
                    <a:lnTo>
                      <a:pt x="980" y="1281"/>
                    </a:lnTo>
                    <a:lnTo>
                      <a:pt x="919" y="1306"/>
                    </a:lnTo>
                    <a:lnTo>
                      <a:pt x="855" y="1324"/>
                    </a:lnTo>
                    <a:lnTo>
                      <a:pt x="788" y="1335"/>
                    </a:lnTo>
                    <a:lnTo>
                      <a:pt x="719" y="1339"/>
                    </a:lnTo>
                    <a:lnTo>
                      <a:pt x="1082" y="1339"/>
                    </a:lnTo>
                    <a:lnTo>
                      <a:pt x="1121" y="1316"/>
                    </a:lnTo>
                    <a:lnTo>
                      <a:pt x="1177" y="1274"/>
                    </a:lnTo>
                    <a:lnTo>
                      <a:pt x="1227" y="1229"/>
                    </a:lnTo>
                    <a:lnTo>
                      <a:pt x="1072" y="1229"/>
                    </a:lnTo>
                    <a:lnTo>
                      <a:pt x="981" y="1203"/>
                    </a:lnTo>
                    <a:lnTo>
                      <a:pt x="904" y="1170"/>
                    </a:lnTo>
                    <a:lnTo>
                      <a:pt x="838" y="1132"/>
                    </a:lnTo>
                    <a:lnTo>
                      <a:pt x="785" y="1092"/>
                    </a:lnTo>
                    <a:lnTo>
                      <a:pt x="742" y="1052"/>
                    </a:lnTo>
                    <a:lnTo>
                      <a:pt x="709" y="1015"/>
                    </a:lnTo>
                    <a:lnTo>
                      <a:pt x="726" y="1015"/>
                    </a:lnTo>
                    <a:lnTo>
                      <a:pt x="768" y="1012"/>
                    </a:lnTo>
                    <a:lnTo>
                      <a:pt x="814" y="1000"/>
                    </a:lnTo>
                    <a:lnTo>
                      <a:pt x="857" y="981"/>
                    </a:lnTo>
                    <a:lnTo>
                      <a:pt x="897" y="956"/>
                    </a:lnTo>
                    <a:lnTo>
                      <a:pt x="904" y="956"/>
                    </a:lnTo>
                    <a:lnTo>
                      <a:pt x="943" y="955"/>
                    </a:lnTo>
                    <a:lnTo>
                      <a:pt x="1001" y="947"/>
                    </a:lnTo>
                    <a:lnTo>
                      <a:pt x="1022" y="941"/>
                    </a:lnTo>
                    <a:lnTo>
                      <a:pt x="719" y="941"/>
                    </a:lnTo>
                    <a:lnTo>
                      <a:pt x="649" y="930"/>
                    </a:lnTo>
                    <a:lnTo>
                      <a:pt x="588" y="899"/>
                    </a:lnTo>
                    <a:lnTo>
                      <a:pt x="549" y="859"/>
                    </a:lnTo>
                    <a:close/>
                    <a:moveTo>
                      <a:pt x="1072" y="1229"/>
                    </a:moveTo>
                    <a:lnTo>
                      <a:pt x="1072" y="1229"/>
                    </a:lnTo>
                    <a:close/>
                    <a:moveTo>
                      <a:pt x="1436" y="775"/>
                    </a:moveTo>
                    <a:lnTo>
                      <a:pt x="1336" y="775"/>
                    </a:lnTo>
                    <a:lnTo>
                      <a:pt x="1324" y="854"/>
                    </a:lnTo>
                    <a:lnTo>
                      <a:pt x="1302" y="929"/>
                    </a:lnTo>
                    <a:lnTo>
                      <a:pt x="1271" y="1000"/>
                    </a:lnTo>
                    <a:lnTo>
                      <a:pt x="1232" y="1067"/>
                    </a:lnTo>
                    <a:lnTo>
                      <a:pt x="1186" y="1127"/>
                    </a:lnTo>
                    <a:lnTo>
                      <a:pt x="1132" y="1181"/>
                    </a:lnTo>
                    <a:lnTo>
                      <a:pt x="1072" y="1229"/>
                    </a:lnTo>
                    <a:lnTo>
                      <a:pt x="1227" y="1229"/>
                    </a:lnTo>
                    <a:lnTo>
                      <a:pt x="1228" y="1228"/>
                    </a:lnTo>
                    <a:lnTo>
                      <a:pt x="1274" y="1177"/>
                    </a:lnTo>
                    <a:lnTo>
                      <a:pt x="1316" y="1121"/>
                    </a:lnTo>
                    <a:lnTo>
                      <a:pt x="1352" y="1062"/>
                    </a:lnTo>
                    <a:lnTo>
                      <a:pt x="1382" y="999"/>
                    </a:lnTo>
                    <a:lnTo>
                      <a:pt x="1406" y="933"/>
                    </a:lnTo>
                    <a:lnTo>
                      <a:pt x="1424" y="864"/>
                    </a:lnTo>
                    <a:lnTo>
                      <a:pt x="1435" y="793"/>
                    </a:lnTo>
                    <a:lnTo>
                      <a:pt x="1436" y="775"/>
                    </a:lnTo>
                    <a:close/>
                    <a:moveTo>
                      <a:pt x="566" y="563"/>
                    </a:moveTo>
                    <a:lnTo>
                      <a:pt x="469" y="563"/>
                    </a:lnTo>
                    <a:lnTo>
                      <a:pt x="449" y="598"/>
                    </a:lnTo>
                    <a:lnTo>
                      <a:pt x="435" y="637"/>
                    </a:lnTo>
                    <a:lnTo>
                      <a:pt x="426" y="677"/>
                    </a:lnTo>
                    <a:lnTo>
                      <a:pt x="423" y="720"/>
                    </a:lnTo>
                    <a:lnTo>
                      <a:pt x="423" y="731"/>
                    </a:lnTo>
                    <a:lnTo>
                      <a:pt x="424" y="743"/>
                    </a:lnTo>
                    <a:lnTo>
                      <a:pt x="425" y="755"/>
                    </a:lnTo>
                    <a:lnTo>
                      <a:pt x="407" y="789"/>
                    </a:lnTo>
                    <a:lnTo>
                      <a:pt x="385" y="843"/>
                    </a:lnTo>
                    <a:lnTo>
                      <a:pt x="363" y="915"/>
                    </a:lnTo>
                    <a:lnTo>
                      <a:pt x="349" y="1004"/>
                    </a:lnTo>
                    <a:lnTo>
                      <a:pt x="347" y="1108"/>
                    </a:lnTo>
                    <a:lnTo>
                      <a:pt x="363" y="1226"/>
                    </a:lnTo>
                    <a:lnTo>
                      <a:pt x="442" y="1226"/>
                    </a:lnTo>
                    <a:lnTo>
                      <a:pt x="428" y="1171"/>
                    </a:lnTo>
                    <a:lnTo>
                      <a:pt x="420" y="1073"/>
                    </a:lnTo>
                    <a:lnTo>
                      <a:pt x="425" y="988"/>
                    </a:lnTo>
                    <a:lnTo>
                      <a:pt x="439" y="916"/>
                    </a:lnTo>
                    <a:lnTo>
                      <a:pt x="458" y="859"/>
                    </a:lnTo>
                    <a:lnTo>
                      <a:pt x="549" y="859"/>
                    </a:lnTo>
                    <a:lnTo>
                      <a:pt x="540" y="850"/>
                    </a:lnTo>
                    <a:lnTo>
                      <a:pt x="509" y="790"/>
                    </a:lnTo>
                    <a:lnTo>
                      <a:pt x="498" y="720"/>
                    </a:lnTo>
                    <a:lnTo>
                      <a:pt x="509" y="649"/>
                    </a:lnTo>
                    <a:lnTo>
                      <a:pt x="540" y="589"/>
                    </a:lnTo>
                    <a:lnTo>
                      <a:pt x="566" y="563"/>
                    </a:lnTo>
                    <a:close/>
                    <a:moveTo>
                      <a:pt x="726" y="1015"/>
                    </a:moveTo>
                    <a:lnTo>
                      <a:pt x="709" y="1015"/>
                    </a:lnTo>
                    <a:lnTo>
                      <a:pt x="713" y="1015"/>
                    </a:lnTo>
                    <a:lnTo>
                      <a:pt x="716" y="1016"/>
                    </a:lnTo>
                    <a:lnTo>
                      <a:pt x="719" y="1016"/>
                    </a:lnTo>
                    <a:lnTo>
                      <a:pt x="726" y="1015"/>
                    </a:lnTo>
                    <a:close/>
                    <a:moveTo>
                      <a:pt x="904" y="956"/>
                    </a:moveTo>
                    <a:lnTo>
                      <a:pt x="897" y="956"/>
                    </a:lnTo>
                    <a:lnTo>
                      <a:pt x="899" y="957"/>
                    </a:lnTo>
                    <a:lnTo>
                      <a:pt x="902" y="957"/>
                    </a:lnTo>
                    <a:lnTo>
                      <a:pt x="904" y="956"/>
                    </a:lnTo>
                    <a:close/>
                    <a:moveTo>
                      <a:pt x="915" y="498"/>
                    </a:moveTo>
                    <a:lnTo>
                      <a:pt x="719" y="498"/>
                    </a:lnTo>
                    <a:lnTo>
                      <a:pt x="789" y="509"/>
                    </a:lnTo>
                    <a:lnTo>
                      <a:pt x="850" y="540"/>
                    </a:lnTo>
                    <a:lnTo>
                      <a:pt x="898" y="589"/>
                    </a:lnTo>
                    <a:lnTo>
                      <a:pt x="930" y="649"/>
                    </a:lnTo>
                    <a:lnTo>
                      <a:pt x="941" y="720"/>
                    </a:lnTo>
                    <a:lnTo>
                      <a:pt x="930" y="790"/>
                    </a:lnTo>
                    <a:lnTo>
                      <a:pt x="898" y="850"/>
                    </a:lnTo>
                    <a:lnTo>
                      <a:pt x="850" y="899"/>
                    </a:lnTo>
                    <a:lnTo>
                      <a:pt x="789" y="930"/>
                    </a:lnTo>
                    <a:lnTo>
                      <a:pt x="719" y="941"/>
                    </a:lnTo>
                    <a:lnTo>
                      <a:pt x="1022" y="941"/>
                    </a:lnTo>
                    <a:lnTo>
                      <a:pt x="1074" y="928"/>
                    </a:lnTo>
                    <a:lnTo>
                      <a:pt x="1156" y="896"/>
                    </a:lnTo>
                    <a:lnTo>
                      <a:pt x="1192" y="876"/>
                    </a:lnTo>
                    <a:lnTo>
                      <a:pt x="970" y="876"/>
                    </a:lnTo>
                    <a:lnTo>
                      <a:pt x="990" y="841"/>
                    </a:lnTo>
                    <a:lnTo>
                      <a:pt x="1004" y="803"/>
                    </a:lnTo>
                    <a:lnTo>
                      <a:pt x="1013" y="762"/>
                    </a:lnTo>
                    <a:lnTo>
                      <a:pt x="1016" y="720"/>
                    </a:lnTo>
                    <a:lnTo>
                      <a:pt x="1016" y="708"/>
                    </a:lnTo>
                    <a:lnTo>
                      <a:pt x="1015" y="696"/>
                    </a:lnTo>
                    <a:lnTo>
                      <a:pt x="1013" y="684"/>
                    </a:lnTo>
                    <a:lnTo>
                      <a:pt x="1032" y="650"/>
                    </a:lnTo>
                    <a:lnTo>
                      <a:pt x="1054" y="596"/>
                    </a:lnTo>
                    <a:lnTo>
                      <a:pt x="1059" y="580"/>
                    </a:lnTo>
                    <a:lnTo>
                      <a:pt x="981" y="580"/>
                    </a:lnTo>
                    <a:lnTo>
                      <a:pt x="954" y="538"/>
                    </a:lnTo>
                    <a:lnTo>
                      <a:pt x="920" y="501"/>
                    </a:lnTo>
                    <a:lnTo>
                      <a:pt x="915" y="498"/>
                    </a:lnTo>
                    <a:close/>
                    <a:moveTo>
                      <a:pt x="1229" y="213"/>
                    </a:moveTo>
                    <a:lnTo>
                      <a:pt x="1076" y="213"/>
                    </a:lnTo>
                    <a:lnTo>
                      <a:pt x="1135" y="261"/>
                    </a:lnTo>
                    <a:lnTo>
                      <a:pt x="1189" y="316"/>
                    </a:lnTo>
                    <a:lnTo>
                      <a:pt x="1235" y="377"/>
                    </a:lnTo>
                    <a:lnTo>
                      <a:pt x="1274" y="443"/>
                    </a:lnTo>
                    <a:lnTo>
                      <a:pt x="1304" y="514"/>
                    </a:lnTo>
                    <a:lnTo>
                      <a:pt x="1325" y="590"/>
                    </a:lnTo>
                    <a:lnTo>
                      <a:pt x="1337" y="669"/>
                    </a:lnTo>
                    <a:lnTo>
                      <a:pt x="1269" y="735"/>
                    </a:lnTo>
                    <a:lnTo>
                      <a:pt x="1202" y="785"/>
                    </a:lnTo>
                    <a:lnTo>
                      <a:pt x="1137" y="823"/>
                    </a:lnTo>
                    <a:lnTo>
                      <a:pt x="1075" y="849"/>
                    </a:lnTo>
                    <a:lnTo>
                      <a:pt x="1019" y="867"/>
                    </a:lnTo>
                    <a:lnTo>
                      <a:pt x="970" y="876"/>
                    </a:lnTo>
                    <a:lnTo>
                      <a:pt x="1192" y="876"/>
                    </a:lnTo>
                    <a:lnTo>
                      <a:pt x="1245" y="847"/>
                    </a:lnTo>
                    <a:lnTo>
                      <a:pt x="1336" y="775"/>
                    </a:lnTo>
                    <a:lnTo>
                      <a:pt x="1436" y="775"/>
                    </a:lnTo>
                    <a:lnTo>
                      <a:pt x="1439" y="720"/>
                    </a:lnTo>
                    <a:lnTo>
                      <a:pt x="1435" y="646"/>
                    </a:lnTo>
                    <a:lnTo>
                      <a:pt x="1424" y="575"/>
                    </a:lnTo>
                    <a:lnTo>
                      <a:pt x="1406" y="506"/>
                    </a:lnTo>
                    <a:lnTo>
                      <a:pt x="1382" y="440"/>
                    </a:lnTo>
                    <a:lnTo>
                      <a:pt x="1352" y="377"/>
                    </a:lnTo>
                    <a:lnTo>
                      <a:pt x="1316" y="318"/>
                    </a:lnTo>
                    <a:lnTo>
                      <a:pt x="1274" y="262"/>
                    </a:lnTo>
                    <a:lnTo>
                      <a:pt x="1229" y="213"/>
                    </a:lnTo>
                    <a:close/>
                    <a:moveTo>
                      <a:pt x="723" y="423"/>
                    </a:moveTo>
                    <a:lnTo>
                      <a:pt x="719" y="423"/>
                    </a:lnTo>
                    <a:lnTo>
                      <a:pt x="671" y="427"/>
                    </a:lnTo>
                    <a:lnTo>
                      <a:pt x="624" y="439"/>
                    </a:lnTo>
                    <a:lnTo>
                      <a:pt x="581" y="458"/>
                    </a:lnTo>
                    <a:lnTo>
                      <a:pt x="542" y="483"/>
                    </a:lnTo>
                    <a:lnTo>
                      <a:pt x="504" y="484"/>
                    </a:lnTo>
                    <a:lnTo>
                      <a:pt x="446" y="491"/>
                    </a:lnTo>
                    <a:lnTo>
                      <a:pt x="373" y="509"/>
                    </a:lnTo>
                    <a:lnTo>
                      <a:pt x="288" y="541"/>
                    </a:lnTo>
                    <a:lnTo>
                      <a:pt x="197" y="591"/>
                    </a:lnTo>
                    <a:lnTo>
                      <a:pt x="103" y="664"/>
                    </a:lnTo>
                    <a:lnTo>
                      <a:pt x="223" y="664"/>
                    </a:lnTo>
                    <a:lnTo>
                      <a:pt x="237" y="654"/>
                    </a:lnTo>
                    <a:lnTo>
                      <a:pt x="302" y="616"/>
                    </a:lnTo>
                    <a:lnTo>
                      <a:pt x="364" y="590"/>
                    </a:lnTo>
                    <a:lnTo>
                      <a:pt x="420" y="573"/>
                    </a:lnTo>
                    <a:lnTo>
                      <a:pt x="469" y="563"/>
                    </a:lnTo>
                    <a:lnTo>
                      <a:pt x="566" y="563"/>
                    </a:lnTo>
                    <a:lnTo>
                      <a:pt x="588" y="540"/>
                    </a:lnTo>
                    <a:lnTo>
                      <a:pt x="649" y="509"/>
                    </a:lnTo>
                    <a:lnTo>
                      <a:pt x="719" y="498"/>
                    </a:lnTo>
                    <a:lnTo>
                      <a:pt x="915" y="498"/>
                    </a:lnTo>
                    <a:lnTo>
                      <a:pt x="880" y="471"/>
                    </a:lnTo>
                    <a:lnTo>
                      <a:pt x="836" y="447"/>
                    </a:lnTo>
                    <a:lnTo>
                      <a:pt x="821" y="424"/>
                    </a:lnTo>
                    <a:lnTo>
                      <a:pt x="730" y="424"/>
                    </a:lnTo>
                    <a:lnTo>
                      <a:pt x="726" y="424"/>
                    </a:lnTo>
                    <a:lnTo>
                      <a:pt x="723" y="423"/>
                    </a:lnTo>
                    <a:close/>
                    <a:moveTo>
                      <a:pt x="1082" y="100"/>
                    </a:moveTo>
                    <a:lnTo>
                      <a:pt x="719" y="100"/>
                    </a:lnTo>
                    <a:lnTo>
                      <a:pt x="790" y="104"/>
                    </a:lnTo>
                    <a:lnTo>
                      <a:pt x="857" y="116"/>
                    </a:lnTo>
                    <a:lnTo>
                      <a:pt x="922" y="134"/>
                    </a:lnTo>
                    <a:lnTo>
                      <a:pt x="984" y="160"/>
                    </a:lnTo>
                    <a:lnTo>
                      <a:pt x="1010" y="268"/>
                    </a:lnTo>
                    <a:lnTo>
                      <a:pt x="1019" y="366"/>
                    </a:lnTo>
                    <a:lnTo>
                      <a:pt x="1014" y="451"/>
                    </a:lnTo>
                    <a:lnTo>
                      <a:pt x="999" y="523"/>
                    </a:lnTo>
                    <a:lnTo>
                      <a:pt x="981" y="580"/>
                    </a:lnTo>
                    <a:lnTo>
                      <a:pt x="1059" y="580"/>
                    </a:lnTo>
                    <a:lnTo>
                      <a:pt x="1076" y="524"/>
                    </a:lnTo>
                    <a:lnTo>
                      <a:pt x="1090" y="435"/>
                    </a:lnTo>
                    <a:lnTo>
                      <a:pt x="1092" y="331"/>
                    </a:lnTo>
                    <a:lnTo>
                      <a:pt x="1076" y="213"/>
                    </a:lnTo>
                    <a:lnTo>
                      <a:pt x="1229" y="213"/>
                    </a:lnTo>
                    <a:lnTo>
                      <a:pt x="1228" y="211"/>
                    </a:lnTo>
                    <a:lnTo>
                      <a:pt x="1177" y="165"/>
                    </a:lnTo>
                    <a:lnTo>
                      <a:pt x="1121" y="123"/>
                    </a:lnTo>
                    <a:lnTo>
                      <a:pt x="1082" y="100"/>
                    </a:lnTo>
                    <a:close/>
                    <a:moveTo>
                      <a:pt x="582" y="210"/>
                    </a:moveTo>
                    <a:lnTo>
                      <a:pt x="367" y="210"/>
                    </a:lnTo>
                    <a:lnTo>
                      <a:pt x="458" y="236"/>
                    </a:lnTo>
                    <a:lnTo>
                      <a:pt x="535" y="269"/>
                    </a:lnTo>
                    <a:lnTo>
                      <a:pt x="600" y="307"/>
                    </a:lnTo>
                    <a:lnTo>
                      <a:pt x="654" y="347"/>
                    </a:lnTo>
                    <a:lnTo>
                      <a:pt x="697" y="387"/>
                    </a:lnTo>
                    <a:lnTo>
                      <a:pt x="730" y="424"/>
                    </a:lnTo>
                    <a:lnTo>
                      <a:pt x="821" y="424"/>
                    </a:lnTo>
                    <a:lnTo>
                      <a:pt x="815" y="414"/>
                    </a:lnTo>
                    <a:lnTo>
                      <a:pt x="780" y="367"/>
                    </a:lnTo>
                    <a:lnTo>
                      <a:pt x="728" y="313"/>
                    </a:lnTo>
                    <a:lnTo>
                      <a:pt x="658" y="256"/>
                    </a:lnTo>
                    <a:lnTo>
                      <a:pt x="582" y="210"/>
                    </a:lnTo>
                    <a:close/>
                  </a:path>
                </a:pathLst>
              </a:custGeom>
              <a:solidFill>
                <a:srgbClr val="F3D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x-none"/>
              </a:p>
            </p:txBody>
          </p:sp>
        </p:grpSp>
      </p:grpSp>
      <p:sp>
        <p:nvSpPr>
          <p:cNvPr id="12" name="TextBox 11"/>
          <p:cNvSpPr txBox="1"/>
          <p:nvPr/>
        </p:nvSpPr>
        <p:spPr>
          <a:xfrm>
            <a:off x="465065" y="5529624"/>
            <a:ext cx="3044569" cy="646331"/>
          </a:xfrm>
          <a:prstGeom prst="rect">
            <a:avLst/>
          </a:prstGeom>
          <a:noFill/>
        </p:spPr>
        <p:txBody>
          <a:bodyPr wrap="square" rtlCol="0">
            <a:spAutoFit/>
          </a:bodyPr>
          <a:lstStyle/>
          <a:p>
            <a:r>
              <a:rPr lang="en-IE" sz="1200" dirty="0" smtClean="0"/>
              <a:t>Full details on allocation of working days for different type of reviews are available </a:t>
            </a:r>
            <a:r>
              <a:rPr lang="en-IE" sz="1200" dirty="0" smtClean="0">
                <a:hlinkClick r:id="rId4"/>
              </a:rPr>
              <a:t>here</a:t>
            </a:r>
            <a:endParaRPr lang="en-US" sz="1200" dirty="0"/>
          </a:p>
        </p:txBody>
      </p:sp>
      <p:graphicFrame>
        <p:nvGraphicFramePr>
          <p:cNvPr id="15" name="Table 14"/>
          <p:cNvGraphicFramePr>
            <a:graphicFrameLocks noGrp="1"/>
          </p:cNvGraphicFramePr>
          <p:nvPr>
            <p:extLst>
              <p:ext uri="{D42A27DB-BD31-4B8C-83A1-F6EECF244321}">
                <p14:modId xmlns:p14="http://schemas.microsoft.com/office/powerpoint/2010/main" val="1677004912"/>
              </p:ext>
            </p:extLst>
          </p:nvPr>
        </p:nvGraphicFramePr>
        <p:xfrm>
          <a:off x="496106" y="4376507"/>
          <a:ext cx="3640465" cy="1066800"/>
        </p:xfrm>
        <a:graphic>
          <a:graphicData uri="http://schemas.openxmlformats.org/drawingml/2006/table">
            <a:tbl>
              <a:tblPr firstRow="1" lastRow="1">
                <a:tableStyleId>{073A0DAA-6AF3-43AB-8588-CEC1D06C72B9}</a:tableStyleId>
              </a:tblPr>
              <a:tblGrid>
                <a:gridCol w="1507505">
                  <a:extLst>
                    <a:ext uri="{9D8B030D-6E8A-4147-A177-3AD203B41FA5}">
                      <a16:colId xmlns:a16="http://schemas.microsoft.com/office/drawing/2014/main" val="2758604585"/>
                    </a:ext>
                  </a:extLst>
                </a:gridCol>
                <a:gridCol w="2132960">
                  <a:extLst>
                    <a:ext uri="{9D8B030D-6E8A-4147-A177-3AD203B41FA5}">
                      <a16:colId xmlns:a16="http://schemas.microsoft.com/office/drawing/2014/main" val="2200238650"/>
                    </a:ext>
                  </a:extLst>
                </a:gridCol>
              </a:tblGrid>
              <a:tr h="206071">
                <a:tc>
                  <a:txBody>
                    <a:bodyPr/>
                    <a:lstStyle/>
                    <a:p>
                      <a:pPr algn="l" fontAlgn="b"/>
                      <a:r>
                        <a:rPr lang="en-US" sz="1400" u="none" strike="noStrike">
                          <a:effectLst/>
                          <a:latin typeface="Calibri" panose="020F0502020204030204" pitchFamily="34" charset="0"/>
                          <a:cs typeface="Calibri" panose="020F0502020204030204" pitchFamily="34" charset="0"/>
                        </a:rPr>
                        <a:t>Allocation of days</a:t>
                      </a:r>
                      <a:endParaRPr lang="en-US" sz="1400" b="1" i="0" u="none" strike="noStrike">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en-US" sz="1400" u="none" strike="noStrike">
                          <a:effectLst/>
                          <a:latin typeface="Calibri" panose="020F0502020204030204" pitchFamily="34" charset="0"/>
                          <a:cs typeface="Calibri" panose="020F0502020204030204" pitchFamily="34" charset="0"/>
                        </a:rPr>
                        <a:t>for single-country projects</a:t>
                      </a:r>
                      <a:endParaRPr lang="en-US" sz="1400" b="1" i="0" u="none" strike="noStrike">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078843842"/>
                  </a:ext>
                </a:extLst>
              </a:tr>
              <a:tr h="206071">
                <a:tc>
                  <a:txBody>
                    <a:bodyPr/>
                    <a:lstStyle/>
                    <a:p>
                      <a:pPr algn="l" fontAlgn="b"/>
                      <a:r>
                        <a:rPr lang="en-US" sz="1400" u="none" strike="noStrike" dirty="0" smtClean="0">
                          <a:effectLst/>
                          <a:latin typeface="Calibri" panose="020F0502020204030204" pitchFamily="34" charset="0"/>
                          <a:cs typeface="Calibri" panose="020F0502020204030204" pitchFamily="34" charset="0"/>
                        </a:rPr>
                        <a:t>Desk phase</a:t>
                      </a:r>
                      <a:endParaRPr lang="en-US" sz="14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en-US" sz="1400" u="none" strike="noStrike">
                          <a:effectLst/>
                          <a:latin typeface="Calibri" panose="020F0502020204030204" pitchFamily="34" charset="0"/>
                          <a:cs typeface="Calibri" panose="020F0502020204030204" pitchFamily="34" charset="0"/>
                        </a:rPr>
                        <a:t>1,5</a:t>
                      </a:r>
                      <a:endParaRPr lang="en-US" sz="1400" b="0" i="0" u="none" strike="noStrike">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2830991724"/>
                  </a:ext>
                </a:extLst>
              </a:tr>
              <a:tr h="206071">
                <a:tc>
                  <a:txBody>
                    <a:bodyPr/>
                    <a:lstStyle/>
                    <a:p>
                      <a:pPr algn="l" fontAlgn="b"/>
                      <a:r>
                        <a:rPr lang="en-US" sz="1400" u="none" strike="noStrike" dirty="0" smtClean="0">
                          <a:effectLst/>
                          <a:latin typeface="Calibri" panose="020F0502020204030204" pitchFamily="34" charset="0"/>
                          <a:cs typeface="Calibri" panose="020F0502020204030204" pitchFamily="34" charset="0"/>
                        </a:rPr>
                        <a:t>Field phase</a:t>
                      </a:r>
                      <a:endParaRPr lang="en-US" sz="14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en-US" sz="1400" u="none" strike="noStrike">
                          <a:effectLst/>
                          <a:latin typeface="Calibri" panose="020F0502020204030204" pitchFamily="34" charset="0"/>
                          <a:cs typeface="Calibri" panose="020F0502020204030204" pitchFamily="34" charset="0"/>
                        </a:rPr>
                        <a:t>9</a:t>
                      </a:r>
                      <a:endParaRPr lang="en-US" sz="1400" b="0" i="0" u="none" strike="noStrike">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302581021"/>
                  </a:ext>
                </a:extLst>
              </a:tr>
              <a:tr h="206071">
                <a:tc>
                  <a:txBody>
                    <a:bodyPr/>
                    <a:lstStyle/>
                    <a:p>
                      <a:pPr algn="l" fontAlgn="b"/>
                      <a:r>
                        <a:rPr lang="en-US" sz="1400" u="none" strike="noStrike" dirty="0" smtClean="0">
                          <a:effectLst/>
                          <a:latin typeface="Calibri" panose="020F0502020204030204" pitchFamily="34" charset="0"/>
                          <a:cs typeface="Calibri" panose="020F0502020204030204" pitchFamily="34" charset="0"/>
                        </a:rPr>
                        <a:t>Reporting &amp; QC</a:t>
                      </a:r>
                      <a:endParaRPr lang="en-US" sz="14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en-US" sz="1400" u="none" strike="noStrike">
                          <a:effectLst/>
                          <a:latin typeface="Calibri" panose="020F0502020204030204" pitchFamily="34" charset="0"/>
                          <a:cs typeface="Calibri" panose="020F0502020204030204" pitchFamily="34" charset="0"/>
                        </a:rPr>
                        <a:t>2</a:t>
                      </a:r>
                      <a:endParaRPr lang="en-US" sz="1400" b="0" i="0" u="none" strike="noStrike">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014795026"/>
                  </a:ext>
                </a:extLst>
              </a:tr>
              <a:tr h="206071">
                <a:tc>
                  <a:txBody>
                    <a:bodyPr/>
                    <a:lstStyle/>
                    <a:p>
                      <a:pPr algn="l" fontAlgn="b"/>
                      <a:r>
                        <a:rPr lang="en-US" sz="1400" u="none" strike="noStrike">
                          <a:effectLst/>
                          <a:latin typeface="Calibri" panose="020F0502020204030204" pitchFamily="34" charset="0"/>
                          <a:cs typeface="Calibri" panose="020F0502020204030204" pitchFamily="34" charset="0"/>
                        </a:rPr>
                        <a:t>Total</a:t>
                      </a:r>
                      <a:endParaRPr lang="en-US" sz="1400" b="0" i="0" u="none" strike="noStrike">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en-US" sz="1400" u="none" strike="noStrike" dirty="0">
                          <a:effectLst/>
                          <a:latin typeface="Calibri" panose="020F0502020204030204" pitchFamily="34" charset="0"/>
                          <a:cs typeface="Calibri" panose="020F0502020204030204" pitchFamily="34" charset="0"/>
                        </a:rPr>
                        <a:t>12,5</a:t>
                      </a:r>
                      <a:endParaRPr lang="en-US" sz="14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val="1927453805"/>
                  </a:ext>
                </a:extLst>
              </a:tr>
            </a:tbl>
          </a:graphicData>
        </a:graphic>
      </p:graphicFrame>
    </p:spTree>
    <p:extLst>
      <p:ext uri="{BB962C8B-B14F-4D97-AF65-F5344CB8AC3E}">
        <p14:creationId xmlns:p14="http://schemas.microsoft.com/office/powerpoint/2010/main" val="216961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500" dirty="0" smtClean="0"/>
              <a:t>ROM during the COVID-19 crisis</a:t>
            </a:r>
            <a:endParaRPr lang="en-GB" sz="4500" dirty="0"/>
          </a:p>
        </p:txBody>
      </p:sp>
    </p:spTree>
    <p:extLst>
      <p:ext uri="{BB962C8B-B14F-4D97-AF65-F5344CB8AC3E}">
        <p14:creationId xmlns:p14="http://schemas.microsoft.com/office/powerpoint/2010/main" val="1658662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5359401" cy="3881904"/>
          </a:xfrm>
        </p:spPr>
        <p:txBody>
          <a:bodyPr/>
          <a:lstStyle/>
          <a:p>
            <a:r>
              <a:rPr lang="en-GB" dirty="0" smtClean="0"/>
              <a:t>Decision to suspend or continue travelling taken case-by-case until complete stop on 18/03/2020 (total of </a:t>
            </a:r>
            <a:r>
              <a:rPr lang="en-GB" b="1" dirty="0" smtClean="0"/>
              <a:t>197 missions affected </a:t>
            </a:r>
            <a:r>
              <a:rPr lang="en-GB" dirty="0" smtClean="0"/>
              <a:t>in DEVCO)</a:t>
            </a:r>
          </a:p>
          <a:p>
            <a:r>
              <a:rPr lang="en-GB" dirty="0" smtClean="0"/>
              <a:t>Experts in the field had to return</a:t>
            </a:r>
          </a:p>
          <a:p>
            <a:r>
              <a:rPr lang="en-GB" dirty="0" smtClean="0"/>
              <a:t>Adoption of ICT tools for remote meetings (e.g. G-Suite, Microsoft Teams but also simply Skype and </a:t>
            </a:r>
            <a:r>
              <a:rPr lang="en-GB" dirty="0" err="1" smtClean="0"/>
              <a:t>Whatsapp</a:t>
            </a:r>
            <a:r>
              <a:rPr lang="en-GB" dirty="0" smtClean="0"/>
              <a:t>)</a:t>
            </a:r>
            <a:r>
              <a:rPr lang="en-GB" dirty="0"/>
              <a:t/>
            </a:r>
            <a:br>
              <a:rPr lang="en-GB" dirty="0"/>
            </a:br>
            <a:endParaRPr lang="en-GB" dirty="0"/>
          </a:p>
        </p:txBody>
      </p:sp>
      <p:sp>
        <p:nvSpPr>
          <p:cNvPr id="2" name="Title 1"/>
          <p:cNvSpPr>
            <a:spLocks noGrp="1"/>
          </p:cNvSpPr>
          <p:nvPr>
            <p:ph type="title"/>
          </p:nvPr>
        </p:nvSpPr>
        <p:spPr/>
        <p:txBody>
          <a:bodyPr/>
          <a:lstStyle/>
          <a:p>
            <a:r>
              <a:rPr lang="en-GB" dirty="0" smtClean="0"/>
              <a:t>Immediate challenges</a:t>
            </a:r>
            <a:endParaRPr lang="en-GB" dirty="0"/>
          </a:p>
        </p:txBody>
      </p:sp>
      <p:sp>
        <p:nvSpPr>
          <p:cNvPr id="10" name="Oval 9"/>
          <p:cNvSpPr/>
          <p:nvPr/>
        </p:nvSpPr>
        <p:spPr>
          <a:xfrm>
            <a:off x="9545326" y="2222287"/>
            <a:ext cx="1940996" cy="1940996"/>
          </a:xfrm>
          <a:prstGeom prst="ellipse">
            <a:avLst/>
          </a:prstGeom>
          <a:solidFill>
            <a:srgbClr val="F18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smtClean="0"/>
              <a:t>54</a:t>
            </a:r>
            <a:endParaRPr lang="en-IE" sz="4000" b="1" dirty="0"/>
          </a:p>
          <a:p>
            <a:pPr algn="ctr"/>
            <a:r>
              <a:rPr lang="en-IE" sz="1600" dirty="0" smtClean="0"/>
              <a:t>Reviews to be done remotely</a:t>
            </a:r>
            <a:endParaRPr lang="en-GB" sz="1600" dirty="0"/>
          </a:p>
        </p:txBody>
      </p:sp>
      <p:sp>
        <p:nvSpPr>
          <p:cNvPr id="11" name="Oval 10"/>
          <p:cNvSpPr/>
          <p:nvPr/>
        </p:nvSpPr>
        <p:spPr>
          <a:xfrm>
            <a:off x="8010303" y="3965217"/>
            <a:ext cx="2160000" cy="2160000"/>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smtClean="0"/>
              <a:t>61</a:t>
            </a:r>
            <a:endParaRPr lang="en-IE" sz="4800" b="1" dirty="0"/>
          </a:p>
          <a:p>
            <a:pPr algn="ctr"/>
            <a:r>
              <a:rPr lang="en-IE" dirty="0" smtClean="0"/>
              <a:t>Reviews postponed</a:t>
            </a:r>
            <a:endParaRPr lang="en-GB" dirty="0"/>
          </a:p>
        </p:txBody>
      </p:sp>
      <p:sp>
        <p:nvSpPr>
          <p:cNvPr id="12" name="Oval 11"/>
          <p:cNvSpPr/>
          <p:nvPr/>
        </p:nvSpPr>
        <p:spPr>
          <a:xfrm>
            <a:off x="6660303" y="1265217"/>
            <a:ext cx="2700000" cy="2700000"/>
          </a:xfrm>
          <a:prstGeom prst="ellipse">
            <a:avLst/>
          </a:prstGeom>
          <a:solidFill>
            <a:srgbClr val="90A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400" b="1" dirty="0" smtClean="0"/>
              <a:t>82</a:t>
            </a:r>
            <a:endParaRPr lang="en-IE" sz="4400" b="1" dirty="0"/>
          </a:p>
          <a:p>
            <a:pPr algn="ctr"/>
            <a:r>
              <a:rPr lang="en-IE" sz="1600" dirty="0" smtClean="0"/>
              <a:t>Reviews completed (approx. 50% from home) </a:t>
            </a:r>
            <a:endParaRPr lang="en-GB" sz="1600" dirty="0"/>
          </a:p>
        </p:txBody>
      </p:sp>
    </p:spTree>
    <p:extLst>
      <p:ext uri="{BB962C8B-B14F-4D97-AF65-F5344CB8AC3E}">
        <p14:creationId xmlns:p14="http://schemas.microsoft.com/office/powerpoint/2010/main" val="220116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35125"/>
            <a:ext cx="10905699" cy="830489"/>
          </a:xfrm>
        </p:spPr>
        <p:txBody>
          <a:bodyPr/>
          <a:lstStyle/>
          <a:p>
            <a:r>
              <a:rPr lang="en-GB" dirty="0" smtClean="0"/>
              <a:t>Full collaboration across contractors and services: decision to swiftly issue light guidance to be refined with learning.</a:t>
            </a:r>
          </a:p>
          <a:p>
            <a:pPr marL="0" indent="0" algn="ctr">
              <a:buNone/>
            </a:pPr>
            <a:r>
              <a:rPr lang="en-GB" sz="2000" b="1" dirty="0" smtClean="0"/>
              <a:t>Adapted formats of ROM reviews:</a:t>
            </a:r>
            <a:endParaRPr lang="en-GB" sz="2000" b="1" dirty="0"/>
          </a:p>
        </p:txBody>
      </p:sp>
      <p:sp>
        <p:nvSpPr>
          <p:cNvPr id="2" name="Title 1"/>
          <p:cNvSpPr>
            <a:spLocks noGrp="1"/>
          </p:cNvSpPr>
          <p:nvPr>
            <p:ph type="title"/>
          </p:nvPr>
        </p:nvSpPr>
        <p:spPr/>
        <p:txBody>
          <a:bodyPr/>
          <a:lstStyle/>
          <a:p>
            <a:r>
              <a:rPr lang="en-GB" dirty="0" smtClean="0"/>
              <a:t>New provisions</a:t>
            </a:r>
            <a:endParaRPr lang="en-GB" dirty="0"/>
          </a:p>
        </p:txBody>
      </p:sp>
      <p:sp>
        <p:nvSpPr>
          <p:cNvPr id="4" name="Content Placeholder 3">
            <a:extLst>
              <a:ext uri="{FF2B5EF4-FFF2-40B4-BE49-F238E27FC236}">
                <a16:creationId xmlns:a16="http://schemas.microsoft.com/office/drawing/2014/main" id="{ABC7BBFA-7368-4129-A802-27556CBC7E57}"/>
              </a:ext>
            </a:extLst>
          </p:cNvPr>
          <p:cNvSpPr txBox="1">
            <a:spLocks/>
          </p:cNvSpPr>
          <p:nvPr/>
        </p:nvSpPr>
        <p:spPr>
          <a:xfrm>
            <a:off x="839255" y="4043808"/>
            <a:ext cx="4883803" cy="8509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0" indent="-285750" fontAlgn="base">
              <a:spcAft>
                <a:spcPts val="500"/>
              </a:spcAft>
            </a:pPr>
            <a:r>
              <a:rPr lang="en-GB" sz="1800" b="1" dirty="0" smtClean="0">
                <a:solidFill>
                  <a:srgbClr val="5F5F5F"/>
                </a:solidFill>
              </a:rPr>
              <a:t>Remote: </a:t>
            </a:r>
            <a:r>
              <a:rPr lang="en-US" sz="1800" dirty="0" smtClean="0">
                <a:solidFill>
                  <a:srgbClr val="5F5F5F"/>
                </a:solidFill>
              </a:rPr>
              <a:t>Field visits are replaced with remote interviews and written exchanges with key actors</a:t>
            </a:r>
            <a:endParaRPr lang="en-GB" sz="1800" b="1" dirty="0">
              <a:solidFill>
                <a:srgbClr val="5F5F5F"/>
              </a:solidFill>
            </a:endParaRPr>
          </a:p>
        </p:txBody>
      </p:sp>
      <p:sp>
        <p:nvSpPr>
          <p:cNvPr id="6" name="Rectangle 5">
            <a:extLst>
              <a:ext uri="{FF2B5EF4-FFF2-40B4-BE49-F238E27FC236}">
                <a16:creationId xmlns:a16="http://schemas.microsoft.com/office/drawing/2014/main" id="{81D2B266-475D-481B-909E-3447276BF861}"/>
              </a:ext>
            </a:extLst>
          </p:cNvPr>
          <p:cNvSpPr/>
          <p:nvPr/>
        </p:nvSpPr>
        <p:spPr>
          <a:xfrm>
            <a:off x="5864826" y="4136551"/>
            <a:ext cx="5323974" cy="504000"/>
          </a:xfrm>
          <a:prstGeom prst="rect">
            <a:avLst/>
          </a:prstGeom>
          <a:solidFill>
            <a:srgbClr val="F18E83">
              <a:alpha val="6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a:solidFill>
                  <a:schemeClr val="tx1"/>
                </a:solidFill>
                <a:latin typeface="+mj-lt"/>
                <a:cs typeface="Calibri" panose="020F0502020204030204" pitchFamily="34" charset="0"/>
              </a:rPr>
              <a:t>Remote interviews</a:t>
            </a:r>
            <a:endParaRPr lang="LID4096" sz="1600" b="1" dirty="0">
              <a:solidFill>
                <a:schemeClr val="tx1"/>
              </a:solidFill>
              <a:latin typeface="+mj-lt"/>
              <a:cs typeface="Calibri" panose="020F0502020204030204" pitchFamily="34" charset="0"/>
            </a:endParaRPr>
          </a:p>
        </p:txBody>
      </p:sp>
      <p:sp>
        <p:nvSpPr>
          <p:cNvPr id="7" name="Rectangle 6">
            <a:extLst>
              <a:ext uri="{FF2B5EF4-FFF2-40B4-BE49-F238E27FC236}">
                <a16:creationId xmlns:a16="http://schemas.microsoft.com/office/drawing/2014/main" id="{11AA39D3-9A87-4421-B8EB-DC4F696C79FE}"/>
              </a:ext>
            </a:extLst>
          </p:cNvPr>
          <p:cNvSpPr/>
          <p:nvPr/>
        </p:nvSpPr>
        <p:spPr>
          <a:xfrm>
            <a:off x="8517788" y="5244045"/>
            <a:ext cx="2731169" cy="504000"/>
          </a:xfrm>
          <a:prstGeom prst="rect">
            <a:avLst/>
          </a:prstGeom>
          <a:solidFill>
            <a:srgbClr val="90AD7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mj-lt"/>
                <a:cs typeface="Calibri" panose="020F0502020204030204" pitchFamily="34" charset="0"/>
              </a:rPr>
              <a:t>In-Situ Field Phase</a:t>
            </a:r>
            <a:endParaRPr lang="LID4096" sz="1600" b="1" dirty="0">
              <a:solidFill>
                <a:schemeClr val="tx1"/>
              </a:solidFill>
              <a:latin typeface="+mj-lt"/>
              <a:cs typeface="Calibri" panose="020F0502020204030204" pitchFamily="34" charset="0"/>
            </a:endParaRPr>
          </a:p>
        </p:txBody>
      </p:sp>
      <p:sp>
        <p:nvSpPr>
          <p:cNvPr id="8" name="Rectangle 7">
            <a:extLst>
              <a:ext uri="{FF2B5EF4-FFF2-40B4-BE49-F238E27FC236}">
                <a16:creationId xmlns:a16="http://schemas.microsoft.com/office/drawing/2014/main" id="{0363ACF6-ADAC-4D5C-A707-1A779ECAEF4D}"/>
              </a:ext>
            </a:extLst>
          </p:cNvPr>
          <p:cNvSpPr/>
          <p:nvPr/>
        </p:nvSpPr>
        <p:spPr>
          <a:xfrm>
            <a:off x="5864826" y="5244131"/>
            <a:ext cx="2652962" cy="504000"/>
          </a:xfrm>
          <a:prstGeom prst="rect">
            <a:avLst/>
          </a:prstGeom>
          <a:solidFill>
            <a:srgbClr val="F18E83">
              <a:alpha val="6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a:solidFill>
                  <a:schemeClr val="tx1"/>
                </a:solidFill>
                <a:latin typeface="+mj-lt"/>
                <a:cs typeface="Calibri" panose="020F0502020204030204" pitchFamily="34" charset="0"/>
              </a:rPr>
              <a:t>Remote interviews</a:t>
            </a:r>
            <a:endParaRPr lang="LID4096" sz="1600" b="1" dirty="0">
              <a:solidFill>
                <a:schemeClr val="tx1"/>
              </a:solidFill>
              <a:latin typeface="+mj-lt"/>
              <a:cs typeface="Calibri" panose="020F0502020204030204" pitchFamily="34" charset="0"/>
            </a:endParaRPr>
          </a:p>
        </p:txBody>
      </p:sp>
      <p:sp>
        <p:nvSpPr>
          <p:cNvPr id="9" name="Rectangle 8">
            <a:extLst>
              <a:ext uri="{FF2B5EF4-FFF2-40B4-BE49-F238E27FC236}">
                <a16:creationId xmlns:a16="http://schemas.microsoft.com/office/drawing/2014/main" id="{6CD4F33A-F652-4007-90FA-99754FE124E4}"/>
              </a:ext>
            </a:extLst>
          </p:cNvPr>
          <p:cNvSpPr/>
          <p:nvPr/>
        </p:nvSpPr>
        <p:spPr>
          <a:xfrm>
            <a:off x="5864826" y="3310706"/>
            <a:ext cx="2731169" cy="504000"/>
          </a:xfrm>
          <a:prstGeom prst="rect">
            <a:avLst/>
          </a:prstGeom>
          <a:solidFill>
            <a:srgbClr val="90AD7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mj-lt"/>
                <a:cs typeface="Calibri" panose="020F0502020204030204" pitchFamily="34" charset="0"/>
              </a:rPr>
              <a:t>In-Situ Field Phase</a:t>
            </a:r>
            <a:endParaRPr lang="LID4096" sz="1600" b="1" dirty="0">
              <a:solidFill>
                <a:schemeClr val="tx1"/>
              </a:solidFill>
              <a:latin typeface="+mj-lt"/>
              <a:cs typeface="Calibri" panose="020F0502020204030204" pitchFamily="34" charset="0"/>
            </a:endParaRPr>
          </a:p>
        </p:txBody>
      </p:sp>
      <p:sp>
        <p:nvSpPr>
          <p:cNvPr id="10" name="Rectangle 9">
            <a:extLst>
              <a:ext uri="{FF2B5EF4-FFF2-40B4-BE49-F238E27FC236}">
                <a16:creationId xmlns:a16="http://schemas.microsoft.com/office/drawing/2014/main" id="{F66C981C-9B64-4D02-AC42-31AF61900BFC}"/>
              </a:ext>
            </a:extLst>
          </p:cNvPr>
          <p:cNvSpPr/>
          <p:nvPr/>
        </p:nvSpPr>
        <p:spPr>
          <a:xfrm>
            <a:off x="8595995" y="3313173"/>
            <a:ext cx="2652962" cy="504000"/>
          </a:xfrm>
          <a:prstGeom prst="rect">
            <a:avLst/>
          </a:prstGeom>
          <a:solidFill>
            <a:srgbClr val="F18E83">
              <a:alpha val="6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a:solidFill>
                  <a:schemeClr val="tx1"/>
                </a:solidFill>
                <a:latin typeface="+mj-lt"/>
                <a:cs typeface="Calibri" panose="020F0502020204030204" pitchFamily="34" charset="0"/>
              </a:rPr>
              <a:t>Remote interviews</a:t>
            </a:r>
            <a:endParaRPr lang="LID4096" sz="1600" b="1" dirty="0">
              <a:solidFill>
                <a:schemeClr val="tx1"/>
              </a:solidFill>
              <a:latin typeface="+mj-lt"/>
              <a:cs typeface="Calibri" panose="020F0502020204030204" pitchFamily="34" charset="0"/>
            </a:endParaRPr>
          </a:p>
        </p:txBody>
      </p:sp>
      <p:sp>
        <p:nvSpPr>
          <p:cNvPr id="11" name="Content Placeholder 3">
            <a:extLst>
              <a:ext uri="{FF2B5EF4-FFF2-40B4-BE49-F238E27FC236}">
                <a16:creationId xmlns:a16="http://schemas.microsoft.com/office/drawing/2014/main" id="{7B945FB3-ECBE-44E6-B448-309388E00221}"/>
              </a:ext>
            </a:extLst>
          </p:cNvPr>
          <p:cNvSpPr txBox="1">
            <a:spLocks/>
          </p:cNvSpPr>
          <p:nvPr/>
        </p:nvSpPr>
        <p:spPr>
          <a:xfrm>
            <a:off x="839255" y="3211125"/>
            <a:ext cx="4883803" cy="5898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0" indent="-285750" fontAlgn="base">
              <a:spcAft>
                <a:spcPts val="500"/>
              </a:spcAft>
            </a:pPr>
            <a:r>
              <a:rPr lang="en-GB" sz="1800" b="1" dirty="0" smtClean="0">
                <a:solidFill>
                  <a:srgbClr val="5F5F5F"/>
                </a:solidFill>
              </a:rPr>
              <a:t>Hybrid: </a:t>
            </a:r>
            <a:r>
              <a:rPr lang="en-US" sz="1800" dirty="0" smtClean="0">
                <a:solidFill>
                  <a:srgbClr val="5F5F5F"/>
                </a:solidFill>
              </a:rPr>
              <a:t>When the field visit has to be interrupted due to emergency reasons</a:t>
            </a:r>
            <a:endParaRPr lang="en-GB" sz="1800" dirty="0">
              <a:solidFill>
                <a:srgbClr val="5F5F5F"/>
              </a:solidFill>
            </a:endParaRPr>
          </a:p>
        </p:txBody>
      </p:sp>
      <p:sp>
        <p:nvSpPr>
          <p:cNvPr id="12" name="Content Placeholder 3">
            <a:extLst>
              <a:ext uri="{FF2B5EF4-FFF2-40B4-BE49-F238E27FC236}">
                <a16:creationId xmlns:a16="http://schemas.microsoft.com/office/drawing/2014/main" id="{56F15274-FC64-4F67-A424-9F141B194640}"/>
              </a:ext>
            </a:extLst>
          </p:cNvPr>
          <p:cNvSpPr txBox="1">
            <a:spLocks/>
          </p:cNvSpPr>
          <p:nvPr/>
        </p:nvSpPr>
        <p:spPr>
          <a:xfrm>
            <a:off x="796552" y="5137660"/>
            <a:ext cx="4926506" cy="8509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0" indent="-285750" fontAlgn="base">
              <a:spcAft>
                <a:spcPts val="500"/>
              </a:spcAft>
            </a:pPr>
            <a:r>
              <a:rPr lang="en-GB" sz="1800" b="1" dirty="0" smtClean="0">
                <a:solidFill>
                  <a:srgbClr val="5F5F5F"/>
                </a:solidFill>
              </a:rPr>
              <a:t>Split: </a:t>
            </a:r>
            <a:r>
              <a:rPr lang="en-US" sz="1800" dirty="0" smtClean="0">
                <a:solidFill>
                  <a:srgbClr val="5F5F5F"/>
                </a:solidFill>
              </a:rPr>
              <a:t>Remote interviews and submission of a preliminary ROM report is followed by a short field phase conducted within a reasonable timeframe</a:t>
            </a:r>
            <a:endParaRPr lang="en-GB" sz="1800" b="1" dirty="0">
              <a:solidFill>
                <a:srgbClr val="5F5F5F"/>
              </a:solidFill>
            </a:endParaRPr>
          </a:p>
        </p:txBody>
      </p:sp>
    </p:spTree>
    <p:extLst>
      <p:ext uri="{BB962C8B-B14F-4D97-AF65-F5344CB8AC3E}">
        <p14:creationId xmlns:p14="http://schemas.microsoft.com/office/powerpoint/2010/main" val="236930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6029" y="1259569"/>
            <a:ext cx="7000542" cy="3769957"/>
          </a:xfrm>
        </p:spPr>
        <p:txBody>
          <a:bodyPr/>
          <a:lstStyle/>
          <a:p>
            <a:pPr marL="0" indent="0">
              <a:buNone/>
            </a:pPr>
            <a:r>
              <a:rPr lang="en-US" sz="2000" dirty="0" smtClean="0"/>
              <a:t>Expert had to leave after 4 days in the field because </a:t>
            </a:r>
            <a:r>
              <a:rPr lang="en-US" sz="2000" dirty="0"/>
              <a:t>of the COVID-19 outbreak</a:t>
            </a:r>
          </a:p>
          <a:p>
            <a:pPr marL="0" indent="0">
              <a:buNone/>
            </a:pPr>
            <a:r>
              <a:rPr lang="en-US" sz="2000" b="1" dirty="0" smtClean="0"/>
              <a:t>Context</a:t>
            </a:r>
            <a:r>
              <a:rPr lang="en-US" sz="2000" dirty="0" smtClean="0"/>
              <a:t>: Due </a:t>
            </a:r>
            <a:r>
              <a:rPr lang="en-US" sz="2000" dirty="0"/>
              <a:t>to government-imposed travel restrictions to </a:t>
            </a:r>
            <a:r>
              <a:rPr lang="en-US" sz="2000" dirty="0" err="1" smtClean="0"/>
              <a:t>Rakhine</a:t>
            </a:r>
            <a:r>
              <a:rPr lang="en-US" sz="2000" dirty="0"/>
              <a:t>, interviews with beneficiaries from </a:t>
            </a:r>
            <a:r>
              <a:rPr lang="en-US" sz="2000" dirty="0" smtClean="0"/>
              <a:t>conflict-affected </a:t>
            </a:r>
            <a:r>
              <a:rPr lang="en-US" sz="2000" dirty="0"/>
              <a:t>areas </a:t>
            </a:r>
            <a:r>
              <a:rPr lang="en-US" sz="2000" dirty="0" smtClean="0"/>
              <a:t>are </a:t>
            </a:r>
            <a:r>
              <a:rPr lang="en-US" sz="2000" dirty="0"/>
              <a:t>conducted remotely. After the interruption of the mission, the communication with the </a:t>
            </a:r>
            <a:r>
              <a:rPr lang="en-US" sz="2000" dirty="0" smtClean="0"/>
              <a:t>IP continued </a:t>
            </a:r>
            <a:r>
              <a:rPr lang="en-US" sz="2000" dirty="0"/>
              <a:t>and debriefings with both </a:t>
            </a:r>
            <a:r>
              <a:rPr lang="en-US" sz="2000" dirty="0" smtClean="0"/>
              <a:t>IP </a:t>
            </a:r>
            <a:r>
              <a:rPr lang="en-US" sz="2000" dirty="0"/>
              <a:t>and the </a:t>
            </a:r>
            <a:r>
              <a:rPr lang="en-US" sz="2000" dirty="0" smtClean="0"/>
              <a:t>EU were </a:t>
            </a:r>
            <a:r>
              <a:rPr lang="en-US" sz="2000" dirty="0"/>
              <a:t>conducted remotely.</a:t>
            </a:r>
          </a:p>
          <a:p>
            <a:pPr marL="0" indent="0">
              <a:buNone/>
            </a:pPr>
            <a:r>
              <a:rPr lang="en-US" sz="2000" b="1" dirty="0"/>
              <a:t>Benefits</a:t>
            </a:r>
            <a:r>
              <a:rPr lang="en-US" sz="2000" b="1" dirty="0" smtClean="0"/>
              <a:t>: </a:t>
            </a:r>
            <a:r>
              <a:rPr lang="en-US" sz="2000" dirty="0" smtClean="0"/>
              <a:t>Even from remote, interviews </a:t>
            </a:r>
            <a:r>
              <a:rPr lang="en-US" sz="2000" dirty="0"/>
              <a:t>with beneficiaries from conflict zones provided </a:t>
            </a:r>
            <a:r>
              <a:rPr lang="en-US" sz="2000" dirty="0" smtClean="0"/>
              <a:t>essential human </a:t>
            </a:r>
            <a:r>
              <a:rPr lang="en-US" sz="2000" dirty="0"/>
              <a:t>rights </a:t>
            </a:r>
            <a:r>
              <a:rPr lang="en-US" sz="2000" dirty="0" smtClean="0"/>
              <a:t>information</a:t>
            </a:r>
            <a:r>
              <a:rPr lang="en-US" sz="2000" dirty="0"/>
              <a:t>, in areas </a:t>
            </a:r>
            <a:r>
              <a:rPr lang="en-US" sz="2000" dirty="0" smtClean="0"/>
              <a:t>where donors cannot visit the projects directly. </a:t>
            </a:r>
            <a:r>
              <a:rPr lang="en-US" sz="2000" dirty="0"/>
              <a:t>Access to such information is highly relevant for the </a:t>
            </a:r>
            <a:r>
              <a:rPr lang="en-US" sz="2000" dirty="0" smtClean="0"/>
              <a:t>Delegation </a:t>
            </a:r>
            <a:r>
              <a:rPr lang="en-US" sz="2000" dirty="0"/>
              <a:t>given the political context with the ongoing genocide trial against Myanmar before the ICJ. </a:t>
            </a:r>
          </a:p>
          <a:p>
            <a:endParaRPr lang="en-US" sz="2000" dirty="0"/>
          </a:p>
        </p:txBody>
      </p:sp>
      <p:sp>
        <p:nvSpPr>
          <p:cNvPr id="3" name="Title 2"/>
          <p:cNvSpPr>
            <a:spLocks noGrp="1"/>
          </p:cNvSpPr>
          <p:nvPr>
            <p:ph type="title"/>
          </p:nvPr>
        </p:nvSpPr>
        <p:spPr>
          <a:xfrm>
            <a:off x="4756026" y="163545"/>
            <a:ext cx="6173229" cy="782357"/>
          </a:xfrm>
        </p:spPr>
        <p:txBody>
          <a:bodyPr/>
          <a:lstStyle/>
          <a:p>
            <a:r>
              <a:rPr lang="en-GB" dirty="0"/>
              <a:t>Case I: Myanmar (hybrid)</a:t>
            </a:r>
            <a:endParaRPr lang="en-US"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847" b="10847"/>
          <a:stretch>
            <a:fillRect/>
          </a:stretch>
        </p:blipFill>
        <p:spPr>
          <a:xfrm>
            <a:off x="0" y="-15388"/>
            <a:ext cx="4248000" cy="6859027"/>
          </a:xfr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0457" y="2629291"/>
            <a:ext cx="526706" cy="515256"/>
          </a:xfrm>
          <a:prstGeom prst="rect">
            <a:avLst/>
          </a:prstGeom>
        </p:spPr>
      </p:pic>
      <p:sp>
        <p:nvSpPr>
          <p:cNvPr id="7" name="TextBox 6"/>
          <p:cNvSpPr txBox="1"/>
          <p:nvPr/>
        </p:nvSpPr>
        <p:spPr>
          <a:xfrm>
            <a:off x="0" y="5892105"/>
            <a:ext cx="4248000" cy="95410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0" lvl="1">
              <a:spcBef>
                <a:spcPts val="1800"/>
              </a:spcBef>
              <a:spcAft>
                <a:spcPts val="1200"/>
              </a:spcAft>
            </a:pPr>
            <a:r>
              <a:rPr lang="en-US" sz="1400" b="1" dirty="0" smtClean="0"/>
              <a:t>Project: </a:t>
            </a:r>
            <a:r>
              <a:rPr lang="en-US" sz="1400" dirty="0" smtClean="0"/>
              <a:t>Enhancing Social and Economic Development through Civil Society and Local Authorities Engagement in </a:t>
            </a:r>
            <a:r>
              <a:rPr lang="en-US" sz="1400" dirty="0" err="1" smtClean="0"/>
              <a:t>Rakhine</a:t>
            </a:r>
            <a:r>
              <a:rPr lang="en-US" sz="1400" dirty="0" smtClean="0"/>
              <a:t> State (EU contribution: EUR </a:t>
            </a:r>
            <a:r>
              <a:rPr lang="es-ES" sz="1400" dirty="0" smtClean="0"/>
              <a:t>2,850,000</a:t>
            </a:r>
            <a:r>
              <a:rPr lang="en-US" sz="1400" dirty="0" smtClean="0"/>
              <a:t>) </a:t>
            </a:r>
            <a:r>
              <a:rPr lang="en-US" sz="1000" dirty="0" smtClean="0">
                <a:solidFill>
                  <a:srgbClr val="4D4D4D"/>
                </a:solidFill>
              </a:rPr>
              <a:t>Map: Google Maps</a:t>
            </a:r>
            <a:endParaRPr lang="en-US" sz="1400" dirty="0"/>
          </a:p>
        </p:txBody>
      </p:sp>
    </p:spTree>
    <p:extLst>
      <p:ext uri="{BB962C8B-B14F-4D97-AF65-F5344CB8AC3E}">
        <p14:creationId xmlns:p14="http://schemas.microsoft.com/office/powerpoint/2010/main" val="292992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455" y="1259569"/>
            <a:ext cx="7000542" cy="3769957"/>
          </a:xfrm>
        </p:spPr>
        <p:txBody>
          <a:bodyPr/>
          <a:lstStyle/>
          <a:p>
            <a:pPr marL="0" indent="0">
              <a:buNone/>
            </a:pPr>
            <a:r>
              <a:rPr lang="en-IE" sz="2000" dirty="0" smtClean="0"/>
              <a:t>No travelling possible due to COVID-19 outbreak</a:t>
            </a:r>
            <a:endParaRPr lang="en-US" sz="2000" dirty="0"/>
          </a:p>
          <a:p>
            <a:pPr marL="0" indent="0">
              <a:buNone/>
            </a:pPr>
            <a:r>
              <a:rPr lang="en-US" sz="2000" b="1" dirty="0" smtClean="0"/>
              <a:t>Context</a:t>
            </a:r>
            <a:r>
              <a:rPr lang="en-US" sz="2000" dirty="0" smtClean="0"/>
              <a:t>: The project was not progressing as expected and the EU Delegation had to decide whether to cancel the grant or continue with it. They needed the expert focus on design, interviewing EU Delegation staff, implementing partner, and key stakeholders</a:t>
            </a:r>
            <a:endParaRPr lang="en-US" sz="2000" dirty="0"/>
          </a:p>
          <a:p>
            <a:pPr marL="0" indent="0">
              <a:buNone/>
            </a:pPr>
            <a:r>
              <a:rPr lang="en-US" sz="2000" b="1" dirty="0"/>
              <a:t>Benefits</a:t>
            </a:r>
            <a:r>
              <a:rPr lang="en-US" sz="2000" b="1" dirty="0" smtClean="0"/>
              <a:t>: </a:t>
            </a:r>
            <a:r>
              <a:rPr lang="en-US" sz="2000" dirty="0" smtClean="0"/>
              <a:t>The EU Delegation could have a timely opinion on the project and practical recommendations. A short field mission is planned for Q4 2020, to check the implementation of recommendations and carry out additional interviews</a:t>
            </a:r>
          </a:p>
          <a:p>
            <a:pPr marL="0" indent="0">
              <a:buNone/>
            </a:pPr>
            <a:r>
              <a:rPr lang="en-IE" sz="2000" b="1" dirty="0" smtClean="0"/>
              <a:t>Challenges</a:t>
            </a:r>
            <a:r>
              <a:rPr lang="en-IE" sz="2000" dirty="0" smtClean="0"/>
              <a:t>:</a:t>
            </a:r>
            <a:r>
              <a:rPr lang="en-US" sz="2000" dirty="0" smtClean="0"/>
              <a:t> </a:t>
            </a:r>
            <a:r>
              <a:rPr lang="en-US" sz="2000" dirty="0"/>
              <a:t>Implementation of the second part of the mission </a:t>
            </a:r>
            <a:r>
              <a:rPr lang="en-US" sz="2000" dirty="0" smtClean="0"/>
              <a:t>depended on the </a:t>
            </a:r>
            <a:r>
              <a:rPr lang="en-US" sz="2000" dirty="0"/>
              <a:t>results of first </a:t>
            </a:r>
            <a:r>
              <a:rPr lang="en-US" sz="2000" dirty="0" smtClean="0"/>
              <a:t>and </a:t>
            </a:r>
            <a:r>
              <a:rPr lang="en-US" sz="2000" dirty="0"/>
              <a:t>on the possibility to travel: uncertainty for the </a:t>
            </a:r>
            <a:r>
              <a:rPr lang="en-US" sz="2000" dirty="0" smtClean="0"/>
              <a:t>expert. Field mission will be short (combined with another visit in the same country)</a:t>
            </a:r>
            <a:endParaRPr lang="en-US" sz="2000" dirty="0"/>
          </a:p>
          <a:p>
            <a:endParaRPr lang="en-US" sz="2000" dirty="0"/>
          </a:p>
        </p:txBody>
      </p:sp>
      <p:sp>
        <p:nvSpPr>
          <p:cNvPr id="3" name="Title 2"/>
          <p:cNvSpPr>
            <a:spLocks noGrp="1"/>
          </p:cNvSpPr>
          <p:nvPr>
            <p:ph type="title"/>
          </p:nvPr>
        </p:nvSpPr>
        <p:spPr>
          <a:xfrm>
            <a:off x="619452" y="163545"/>
            <a:ext cx="6173229" cy="782357"/>
          </a:xfrm>
        </p:spPr>
        <p:txBody>
          <a:bodyPr/>
          <a:lstStyle/>
          <a:p>
            <a:r>
              <a:rPr lang="en-GB" dirty="0"/>
              <a:t>Case </a:t>
            </a:r>
            <a:r>
              <a:rPr lang="en-GB" dirty="0" smtClean="0"/>
              <a:t>II: Bolivia (split)</a:t>
            </a:r>
            <a:endParaRPr lang="en-US" dirty="0"/>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21758" r="20947"/>
          <a:stretch/>
        </p:blipFill>
        <p:spPr>
          <a:xfrm>
            <a:off x="7929486" y="554723"/>
            <a:ext cx="4104000" cy="4030325"/>
          </a:xfrm>
          <a:prstGeom prst="rect">
            <a:avLst/>
          </a:prstGeom>
          <a:ln w="38100"/>
        </p:spPr>
      </p:pic>
      <p:sp>
        <p:nvSpPr>
          <p:cNvPr id="7" name="TextBox 6"/>
          <p:cNvSpPr txBox="1"/>
          <p:nvPr/>
        </p:nvSpPr>
        <p:spPr>
          <a:xfrm>
            <a:off x="7929486" y="4347705"/>
            <a:ext cx="4093028" cy="1538883"/>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0" lvl="1">
              <a:spcBef>
                <a:spcPts val="1800"/>
              </a:spcBef>
              <a:spcAft>
                <a:spcPts val="1200"/>
              </a:spcAft>
            </a:pPr>
            <a:r>
              <a:rPr lang="en-US" sz="1400" b="1" dirty="0" smtClean="0"/>
              <a:t>Project: </a:t>
            </a:r>
            <a:r>
              <a:rPr lang="es-ES" sz="1400" dirty="0" err="1"/>
              <a:t>Restoring</a:t>
            </a:r>
            <a:r>
              <a:rPr lang="es-ES" sz="1400" dirty="0"/>
              <a:t> </a:t>
            </a:r>
            <a:r>
              <a:rPr lang="es-ES" sz="1400" dirty="0" err="1"/>
              <a:t>Justice</a:t>
            </a:r>
            <a:r>
              <a:rPr lang="es-ES" sz="1400" dirty="0"/>
              <a:t>: promoviendo modelos de </a:t>
            </a:r>
            <a:r>
              <a:rPr lang="es-ES" sz="1400" dirty="0" smtClean="0"/>
              <a:t>servicios de </a:t>
            </a:r>
            <a:r>
              <a:rPr lang="es-ES" sz="1400" dirty="0"/>
              <a:t>acceso a la </a:t>
            </a:r>
            <a:r>
              <a:rPr lang="es-ES" sz="1400" dirty="0" smtClean="0"/>
              <a:t>justicia </a:t>
            </a:r>
            <a:r>
              <a:rPr lang="es-ES" sz="1400" dirty="0"/>
              <a:t>de grupos en situación de vulnerabilidad, procesos de reforma del </a:t>
            </a:r>
            <a:r>
              <a:rPr lang="es-ES" sz="1400" dirty="0" smtClean="0"/>
              <a:t>sistema </a:t>
            </a:r>
            <a:r>
              <a:rPr lang="es-ES" sz="1400" dirty="0"/>
              <a:t>de Justicia y la difusión del enfoque restaurativo en Bolivia desde la </a:t>
            </a:r>
            <a:r>
              <a:rPr lang="es-ES" sz="1400" dirty="0" smtClean="0"/>
              <a:t>sociedad </a:t>
            </a:r>
            <a:r>
              <a:rPr lang="es-ES" sz="1400" dirty="0"/>
              <a:t>civil </a:t>
            </a:r>
            <a:r>
              <a:rPr lang="en-US" sz="1400" dirty="0" smtClean="0"/>
              <a:t>(EU contribution: EUR </a:t>
            </a:r>
            <a:r>
              <a:rPr lang="es-ES" sz="1400" dirty="0" smtClean="0"/>
              <a:t>1,249,925</a:t>
            </a:r>
            <a:r>
              <a:rPr lang="en-US" sz="1400" dirty="0" smtClean="0"/>
              <a:t>). </a:t>
            </a:r>
            <a:r>
              <a:rPr lang="en-US" sz="1000" dirty="0" smtClean="0"/>
              <a:t>Picture: </a:t>
            </a:r>
            <a:r>
              <a:rPr lang="en-US" sz="1000" dirty="0" err="1" smtClean="0"/>
              <a:t>Udemy</a:t>
            </a:r>
            <a:endParaRPr lang="en-US" sz="1000" dirty="0"/>
          </a:p>
        </p:txBody>
      </p:sp>
    </p:spTree>
    <p:extLst>
      <p:ext uri="{BB962C8B-B14F-4D97-AF65-F5344CB8AC3E}">
        <p14:creationId xmlns:p14="http://schemas.microsoft.com/office/powerpoint/2010/main" val="114591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2139</TotalTime>
  <Words>1733</Words>
  <Application>Microsoft Office PowerPoint</Application>
  <PresentationFormat>Widescreen</PresentationFormat>
  <Paragraphs>110</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The new ROM:  Enhanced methodologies and  confinement challenges </vt:lpstr>
      <vt:lpstr>The ROM system</vt:lpstr>
      <vt:lpstr>The ROM services along the project cycle</vt:lpstr>
      <vt:lpstr>Zoom on ROM reviews</vt:lpstr>
      <vt:lpstr>ROM during the COVID-19 crisis</vt:lpstr>
      <vt:lpstr>Immediate challenges</vt:lpstr>
      <vt:lpstr>New provisions</vt:lpstr>
      <vt:lpstr>Case I: Myanmar (hybrid)</vt:lpstr>
      <vt:lpstr>Case II: Bolivia (split)</vt:lpstr>
      <vt:lpstr>Case III: Angola (remote)</vt:lpstr>
      <vt:lpstr>Preliminary observations</vt:lpstr>
      <vt:lpstr>Feedback from Delegations</vt:lpstr>
      <vt:lpstr>Methodological challenges</vt:lpstr>
      <vt:lpstr>Future perspectives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ROM:  Enhanced methodologies and  confinement challenges</dc:title>
  <dc:creator>MARASSI Valentina (DEVCO)</dc:creator>
  <cp:lastModifiedBy>KALAMPOKA Eleni (DEVCO)</cp:lastModifiedBy>
  <cp:revision>64</cp:revision>
  <dcterms:created xsi:type="dcterms:W3CDTF">2020-06-03T13:48:02Z</dcterms:created>
  <dcterms:modified xsi:type="dcterms:W3CDTF">2020-06-15T08:07:28Z</dcterms:modified>
</cp:coreProperties>
</file>