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8" r:id="rId2"/>
    <p:sldId id="287" r:id="rId3"/>
    <p:sldId id="291" r:id="rId4"/>
    <p:sldId id="361" r:id="rId5"/>
    <p:sldId id="341" r:id="rId6"/>
    <p:sldId id="302" r:id="rId7"/>
    <p:sldId id="289" r:id="rId8"/>
    <p:sldId id="293" r:id="rId9"/>
    <p:sldId id="294" r:id="rId10"/>
    <p:sldId id="296" r:id="rId11"/>
    <p:sldId id="343" r:id="rId12"/>
    <p:sldId id="303" r:id="rId13"/>
    <p:sldId id="307" r:id="rId14"/>
    <p:sldId id="308" r:id="rId15"/>
    <p:sldId id="310" r:id="rId16"/>
    <p:sldId id="345" r:id="rId17"/>
    <p:sldId id="362" r:id="rId18"/>
    <p:sldId id="297" r:id="rId19"/>
    <p:sldId id="318" r:id="rId20"/>
    <p:sldId id="299" r:id="rId21"/>
    <p:sldId id="335" r:id="rId22"/>
    <p:sldId id="346" r:id="rId23"/>
    <p:sldId id="327" r:id="rId24"/>
    <p:sldId id="328" r:id="rId25"/>
    <p:sldId id="363" r:id="rId26"/>
    <p:sldId id="364" r:id="rId27"/>
    <p:sldId id="350" r:id="rId28"/>
    <p:sldId id="329" r:id="rId29"/>
    <p:sldId id="365" r:id="rId30"/>
    <p:sldId id="348" r:id="rId31"/>
    <p:sldId id="330" r:id="rId32"/>
    <p:sldId id="352" r:id="rId33"/>
    <p:sldId id="338" r:id="rId34"/>
    <p:sldId id="354" r:id="rId35"/>
    <p:sldId id="333" r:id="rId36"/>
    <p:sldId id="356" r:id="rId37"/>
    <p:sldId id="286" r:id="rId38"/>
    <p:sldId id="322" r:id="rId39"/>
    <p:sldId id="323" r:id="rId40"/>
    <p:sldId id="325" r:id="rId41"/>
    <p:sldId id="358" r:id="rId42"/>
    <p:sldId id="306" r:id="rId43"/>
    <p:sldId id="337" r:id="rId44"/>
    <p:sldId id="319" r:id="rId45"/>
    <p:sldId id="339" r:id="rId46"/>
    <p:sldId id="340" r:id="rId47"/>
    <p:sldId id="359" r:id="rId48"/>
    <p:sldId id="28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56B1"/>
    <a:srgbClr val="024EA2"/>
    <a:srgbClr val="024B9C"/>
    <a:srgbClr val="035DC1"/>
    <a:srgbClr val="004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36598B-7E73-4B1B-9F7C-AFFCF6E81D36}" v="150" dt="2020-02-21T12:19:34.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varScale="1">
        <p:scale>
          <a:sx n="54" d="100"/>
          <a:sy n="54" d="100"/>
        </p:scale>
        <p:origin x="328" y="56"/>
      </p:cViewPr>
      <p:guideLst>
        <p:guide orient="horz" pos="2092"/>
        <p:guide pos="3840"/>
      </p:guideLst>
    </p:cSldViewPr>
  </p:slideViewPr>
  <p:outlineViewPr>
    <p:cViewPr>
      <p:scale>
        <a:sx n="25" d="100"/>
        <a:sy n="25" d="100"/>
      </p:scale>
      <p:origin x="0" y="-23776"/>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021717-CD93-474B-BDFE-7A30DF5871A7}" type="doc">
      <dgm:prSet loTypeId="urn:microsoft.com/office/officeart/2005/8/layout/lProcess3" loCatId="process" qsTypeId="urn:microsoft.com/office/officeart/2005/8/quickstyle/simple1" qsCatId="simple" csTypeId="urn:microsoft.com/office/officeart/2005/8/colors/accent2_2" csCatId="accent2" phldr="1"/>
      <dgm:spPr/>
      <dgm:t>
        <a:bodyPr/>
        <a:lstStyle/>
        <a:p>
          <a:endParaRPr lang="en-US"/>
        </a:p>
      </dgm:t>
    </dgm:pt>
    <dgm:pt modelId="{24493375-E655-440F-A10A-EE553AB2D443}">
      <dgm:prSet phldrT="[Text]" custT="1"/>
      <dgm:spPr/>
      <dgm:t>
        <a:bodyPr/>
        <a:lstStyle/>
        <a:p>
          <a:r>
            <a:rPr lang="en-US" sz="1900" dirty="0"/>
            <a:t>Sin tax</a:t>
          </a:r>
        </a:p>
      </dgm:t>
    </dgm:pt>
    <dgm:pt modelId="{80BA2D1E-9FE8-48D3-B248-10C2183DAA56}" type="parTrans" cxnId="{060A0BF9-8BA7-415F-A6CF-53FFC246E49A}">
      <dgm:prSet/>
      <dgm:spPr/>
      <dgm:t>
        <a:bodyPr/>
        <a:lstStyle/>
        <a:p>
          <a:endParaRPr lang="en-US"/>
        </a:p>
      </dgm:t>
    </dgm:pt>
    <dgm:pt modelId="{194EA2E5-5B47-4153-878A-1BB270CBF765}" type="sibTrans" cxnId="{060A0BF9-8BA7-415F-A6CF-53FFC246E49A}">
      <dgm:prSet/>
      <dgm:spPr/>
      <dgm:t>
        <a:bodyPr/>
        <a:lstStyle/>
        <a:p>
          <a:endParaRPr lang="en-US"/>
        </a:p>
      </dgm:t>
    </dgm:pt>
    <dgm:pt modelId="{43124B0E-B407-4A22-B7F6-D38DAEA1C897}">
      <dgm:prSet phldrT="[Text]"/>
      <dgm:spPr/>
      <dgm:t>
        <a:bodyPr/>
        <a:lstStyle/>
        <a:p>
          <a:r>
            <a:rPr lang="en-US" dirty="0"/>
            <a:t>Tobacco, alcohol, soft drinks?</a:t>
          </a:r>
        </a:p>
      </dgm:t>
    </dgm:pt>
    <dgm:pt modelId="{D3BE5C13-90D4-42A6-A1EC-6B4F7DE2688E}" type="parTrans" cxnId="{F5B16BD3-8A74-4D88-BA9F-B1A35F9E8DEB}">
      <dgm:prSet/>
      <dgm:spPr/>
      <dgm:t>
        <a:bodyPr/>
        <a:lstStyle/>
        <a:p>
          <a:endParaRPr lang="en-US"/>
        </a:p>
      </dgm:t>
    </dgm:pt>
    <dgm:pt modelId="{DB0EF883-9818-4893-8BD1-B7A47215EF22}" type="sibTrans" cxnId="{F5B16BD3-8A74-4D88-BA9F-B1A35F9E8DEB}">
      <dgm:prSet/>
      <dgm:spPr/>
      <dgm:t>
        <a:bodyPr/>
        <a:lstStyle/>
        <a:p>
          <a:endParaRPr lang="en-US"/>
        </a:p>
      </dgm:t>
    </dgm:pt>
    <dgm:pt modelId="{CFB134A3-1284-4CE3-A478-B019BAA5F5A7}">
      <dgm:prSet phldrT="[Text]"/>
      <dgm:spPr/>
      <dgm:t>
        <a:bodyPr/>
        <a:lstStyle/>
        <a:p>
          <a:r>
            <a:rPr lang="en-US" dirty="0"/>
            <a:t>Very regressive</a:t>
          </a:r>
        </a:p>
      </dgm:t>
    </dgm:pt>
    <dgm:pt modelId="{60A6446C-0F58-46F6-A8DA-708E88555242}" type="parTrans" cxnId="{52C25B62-842B-4429-88E8-A5FE8BB900DF}">
      <dgm:prSet/>
      <dgm:spPr/>
      <dgm:t>
        <a:bodyPr/>
        <a:lstStyle/>
        <a:p>
          <a:endParaRPr lang="en-US"/>
        </a:p>
      </dgm:t>
    </dgm:pt>
    <dgm:pt modelId="{D139902D-D561-4F40-8CBB-785D06C7BEF7}" type="sibTrans" cxnId="{52C25B62-842B-4429-88E8-A5FE8BB900DF}">
      <dgm:prSet/>
      <dgm:spPr/>
      <dgm:t>
        <a:bodyPr/>
        <a:lstStyle/>
        <a:p>
          <a:endParaRPr lang="en-US"/>
        </a:p>
      </dgm:t>
    </dgm:pt>
    <dgm:pt modelId="{62A4A47E-23F0-4CCA-BCAA-722C86A83C89}">
      <dgm:prSet phldrT="[Text]" custT="1"/>
      <dgm:spPr/>
      <dgm:t>
        <a:bodyPr/>
        <a:lstStyle/>
        <a:p>
          <a:r>
            <a:rPr lang="en-US" sz="1900" dirty="0"/>
            <a:t>Luxury tax</a:t>
          </a:r>
        </a:p>
      </dgm:t>
    </dgm:pt>
    <dgm:pt modelId="{D844729A-7A9A-47B4-9E3E-BCDB724E223E}" type="parTrans" cxnId="{0E7AE603-E163-47F0-828A-85720DA513F0}">
      <dgm:prSet/>
      <dgm:spPr/>
      <dgm:t>
        <a:bodyPr/>
        <a:lstStyle/>
        <a:p>
          <a:endParaRPr lang="en-US"/>
        </a:p>
      </dgm:t>
    </dgm:pt>
    <dgm:pt modelId="{1A407B47-6884-4703-8317-05DAF700CC6E}" type="sibTrans" cxnId="{0E7AE603-E163-47F0-828A-85720DA513F0}">
      <dgm:prSet/>
      <dgm:spPr/>
      <dgm:t>
        <a:bodyPr/>
        <a:lstStyle/>
        <a:p>
          <a:endParaRPr lang="en-US"/>
        </a:p>
      </dgm:t>
    </dgm:pt>
    <dgm:pt modelId="{C4893D18-4FC5-413B-B993-B06EC6A46F15}">
      <dgm:prSet phldrT="[Text]"/>
      <dgm:spPr/>
      <dgm:t>
        <a:bodyPr/>
        <a:lstStyle/>
        <a:p>
          <a:r>
            <a:rPr lang="en-US" dirty="0"/>
            <a:t>Gold, diamonds, yachts</a:t>
          </a:r>
        </a:p>
      </dgm:t>
    </dgm:pt>
    <dgm:pt modelId="{10F71493-6FCE-4EB9-9386-DBA0C15B44AB}" type="parTrans" cxnId="{EE3F654A-5E30-427D-815C-8E6674D8410C}">
      <dgm:prSet/>
      <dgm:spPr/>
      <dgm:t>
        <a:bodyPr/>
        <a:lstStyle/>
        <a:p>
          <a:endParaRPr lang="en-US"/>
        </a:p>
      </dgm:t>
    </dgm:pt>
    <dgm:pt modelId="{DBBE8124-C0B2-43C4-995C-7989103B523D}" type="sibTrans" cxnId="{EE3F654A-5E30-427D-815C-8E6674D8410C}">
      <dgm:prSet/>
      <dgm:spPr/>
      <dgm:t>
        <a:bodyPr/>
        <a:lstStyle/>
        <a:p>
          <a:endParaRPr lang="en-US"/>
        </a:p>
      </dgm:t>
    </dgm:pt>
    <dgm:pt modelId="{51DFDA3F-5EE9-41FA-BD9B-23D9957D7A62}">
      <dgm:prSet phldrT="[Text]"/>
      <dgm:spPr/>
      <dgm:t>
        <a:bodyPr/>
        <a:lstStyle/>
        <a:p>
          <a:r>
            <a:rPr lang="en-US" dirty="0"/>
            <a:t>Usually progressive</a:t>
          </a:r>
        </a:p>
      </dgm:t>
    </dgm:pt>
    <dgm:pt modelId="{83256F7D-E188-4711-AE9A-C1E176973CA0}" type="parTrans" cxnId="{B717E3B0-C742-4747-9C1E-505BD6319217}">
      <dgm:prSet/>
      <dgm:spPr/>
      <dgm:t>
        <a:bodyPr/>
        <a:lstStyle/>
        <a:p>
          <a:endParaRPr lang="en-US"/>
        </a:p>
      </dgm:t>
    </dgm:pt>
    <dgm:pt modelId="{D9BC589A-732F-4487-A955-913FD1ADE9E3}" type="sibTrans" cxnId="{B717E3B0-C742-4747-9C1E-505BD6319217}">
      <dgm:prSet/>
      <dgm:spPr/>
      <dgm:t>
        <a:bodyPr/>
        <a:lstStyle/>
        <a:p>
          <a:endParaRPr lang="en-US"/>
        </a:p>
      </dgm:t>
    </dgm:pt>
    <dgm:pt modelId="{682A869F-6D4F-4464-BB61-5AF4155199C1}">
      <dgm:prSet phldrT="[Text]" custT="1"/>
      <dgm:spPr/>
      <dgm:t>
        <a:bodyPr/>
        <a:lstStyle/>
        <a:p>
          <a:r>
            <a:rPr lang="en-US" sz="1800" dirty="0"/>
            <a:t>Externalities (Green Tax)</a:t>
          </a:r>
        </a:p>
      </dgm:t>
    </dgm:pt>
    <dgm:pt modelId="{ED3284F1-5C3F-469E-8769-C7C8F70BC991}" type="parTrans" cxnId="{4EF6339E-4576-4F06-85A3-3F29F3D8BEC7}">
      <dgm:prSet/>
      <dgm:spPr/>
      <dgm:t>
        <a:bodyPr/>
        <a:lstStyle/>
        <a:p>
          <a:endParaRPr lang="en-US"/>
        </a:p>
      </dgm:t>
    </dgm:pt>
    <dgm:pt modelId="{8ED52EDE-1D6D-4223-9234-E5EAD6215495}" type="sibTrans" cxnId="{4EF6339E-4576-4F06-85A3-3F29F3D8BEC7}">
      <dgm:prSet/>
      <dgm:spPr/>
      <dgm:t>
        <a:bodyPr/>
        <a:lstStyle/>
        <a:p>
          <a:endParaRPr lang="en-US"/>
        </a:p>
      </dgm:t>
    </dgm:pt>
    <dgm:pt modelId="{C9AAFBB7-B7F3-4245-8478-B0CB01F013DA}">
      <dgm:prSet phldrT="[Text]"/>
      <dgm:spPr/>
      <dgm:t>
        <a:bodyPr/>
        <a:lstStyle/>
        <a:p>
          <a:r>
            <a:rPr lang="en-US" dirty="0"/>
            <a:t>Unit or value of products that cause pollution or other “negative” externalities</a:t>
          </a:r>
        </a:p>
      </dgm:t>
    </dgm:pt>
    <dgm:pt modelId="{5FF65437-40B0-4CC1-901D-1C3E3BAABC15}" type="parTrans" cxnId="{B7CC1F11-C285-4A18-B608-ED1C1BAD6478}">
      <dgm:prSet/>
      <dgm:spPr/>
      <dgm:t>
        <a:bodyPr/>
        <a:lstStyle/>
        <a:p>
          <a:endParaRPr lang="en-US"/>
        </a:p>
      </dgm:t>
    </dgm:pt>
    <dgm:pt modelId="{ECF91D1C-3142-4DF8-95AE-62B5504AAFE3}" type="sibTrans" cxnId="{B7CC1F11-C285-4A18-B608-ED1C1BAD6478}">
      <dgm:prSet/>
      <dgm:spPr/>
      <dgm:t>
        <a:bodyPr/>
        <a:lstStyle/>
        <a:p>
          <a:endParaRPr lang="en-US"/>
        </a:p>
      </dgm:t>
    </dgm:pt>
    <dgm:pt modelId="{BE9CDF4B-4F6B-40DF-A698-1D94ED6BC18D}">
      <dgm:prSet phldrT="[Text]"/>
      <dgm:spPr/>
      <dgm:t>
        <a:bodyPr/>
        <a:lstStyle/>
        <a:p>
          <a:r>
            <a:rPr lang="en-US" dirty="0"/>
            <a:t>Unclear, more regressive</a:t>
          </a:r>
        </a:p>
      </dgm:t>
    </dgm:pt>
    <dgm:pt modelId="{599B83B7-D418-4D24-9FF1-78372A5A6AAE}" type="parTrans" cxnId="{100D4D3C-B6C3-4835-9A6C-EA8D27B0D375}">
      <dgm:prSet/>
      <dgm:spPr/>
      <dgm:t>
        <a:bodyPr/>
        <a:lstStyle/>
        <a:p>
          <a:endParaRPr lang="en-US"/>
        </a:p>
      </dgm:t>
    </dgm:pt>
    <dgm:pt modelId="{CAEB032E-A410-4F75-B211-A7F64B9CE729}" type="sibTrans" cxnId="{100D4D3C-B6C3-4835-9A6C-EA8D27B0D375}">
      <dgm:prSet/>
      <dgm:spPr/>
      <dgm:t>
        <a:bodyPr/>
        <a:lstStyle/>
        <a:p>
          <a:endParaRPr lang="en-US"/>
        </a:p>
      </dgm:t>
    </dgm:pt>
    <dgm:pt modelId="{4AE062CD-5FEF-4352-9DAA-97A2B02919CE}">
      <dgm:prSet/>
      <dgm:spPr/>
      <dgm:t>
        <a:bodyPr/>
        <a:lstStyle/>
        <a:p>
          <a:r>
            <a:rPr lang="en-US" dirty="0"/>
            <a:t>Earmarking? Discourage bad behavior?</a:t>
          </a:r>
        </a:p>
      </dgm:t>
    </dgm:pt>
    <dgm:pt modelId="{604459C6-7DB1-45E8-91E4-15B9C21A3859}" type="parTrans" cxnId="{C0162EED-7224-4A9D-B909-D55D8892687C}">
      <dgm:prSet/>
      <dgm:spPr/>
      <dgm:t>
        <a:bodyPr/>
        <a:lstStyle/>
        <a:p>
          <a:endParaRPr lang="en-US"/>
        </a:p>
      </dgm:t>
    </dgm:pt>
    <dgm:pt modelId="{2C9F4661-6B28-4888-B3C6-C4519B2347E5}" type="sibTrans" cxnId="{C0162EED-7224-4A9D-B909-D55D8892687C}">
      <dgm:prSet/>
      <dgm:spPr/>
      <dgm:t>
        <a:bodyPr/>
        <a:lstStyle/>
        <a:p>
          <a:endParaRPr lang="en-US"/>
        </a:p>
      </dgm:t>
    </dgm:pt>
    <dgm:pt modelId="{37B57A46-A388-4BA1-8D05-847FCA1DE5AE}">
      <dgm:prSet/>
      <dgm:spPr/>
      <dgm:t>
        <a:bodyPr/>
        <a:lstStyle/>
        <a:p>
          <a:r>
            <a:rPr lang="en-US" dirty="0"/>
            <a:t>Tax on pollutants in factories, hydrocarbons</a:t>
          </a:r>
        </a:p>
      </dgm:t>
    </dgm:pt>
    <dgm:pt modelId="{56B75E88-AB5F-405C-A304-415B7A1E9006}" type="parTrans" cxnId="{CCC58565-5F52-41EB-9663-7A6F239B1064}">
      <dgm:prSet/>
      <dgm:spPr/>
      <dgm:t>
        <a:bodyPr/>
        <a:lstStyle/>
        <a:p>
          <a:endParaRPr lang="en-US"/>
        </a:p>
      </dgm:t>
    </dgm:pt>
    <dgm:pt modelId="{ACE5B4BE-CA2E-4D49-94A8-06CD2391CC8D}" type="sibTrans" cxnId="{CCC58565-5F52-41EB-9663-7A6F239B1064}">
      <dgm:prSet/>
      <dgm:spPr/>
      <dgm:t>
        <a:bodyPr/>
        <a:lstStyle/>
        <a:p>
          <a:endParaRPr lang="en-US"/>
        </a:p>
      </dgm:t>
    </dgm:pt>
    <dgm:pt modelId="{04F2D80C-35AA-46F8-A112-63068422A451}">
      <dgm:prSet/>
      <dgm:spPr/>
      <dgm:t>
        <a:bodyPr/>
        <a:lstStyle/>
        <a:p>
          <a:r>
            <a:rPr lang="en-US" dirty="0"/>
            <a:t>Revenue focus</a:t>
          </a:r>
        </a:p>
      </dgm:t>
    </dgm:pt>
    <dgm:pt modelId="{1322E0C0-3F09-43BC-801F-CE0732D423B0}" type="parTrans" cxnId="{6581A7B5-05C2-4C73-8044-38C7C3491541}">
      <dgm:prSet/>
      <dgm:spPr/>
      <dgm:t>
        <a:bodyPr/>
        <a:lstStyle/>
        <a:p>
          <a:endParaRPr lang="en-US"/>
        </a:p>
      </dgm:t>
    </dgm:pt>
    <dgm:pt modelId="{81DF7C07-3A42-43A0-A151-1BF137D68E11}" type="sibTrans" cxnId="{6581A7B5-05C2-4C73-8044-38C7C3491541}">
      <dgm:prSet/>
      <dgm:spPr/>
      <dgm:t>
        <a:bodyPr/>
        <a:lstStyle/>
        <a:p>
          <a:endParaRPr lang="en-US"/>
        </a:p>
      </dgm:t>
    </dgm:pt>
    <dgm:pt modelId="{5DA46CB1-5593-474D-969F-93D6EB7402D2}" type="pres">
      <dgm:prSet presAssocID="{CA021717-CD93-474B-BDFE-7A30DF5871A7}" presName="Name0" presStyleCnt="0">
        <dgm:presLayoutVars>
          <dgm:chPref val="3"/>
          <dgm:dir/>
          <dgm:animLvl val="lvl"/>
          <dgm:resizeHandles/>
        </dgm:presLayoutVars>
      </dgm:prSet>
      <dgm:spPr/>
    </dgm:pt>
    <dgm:pt modelId="{697AA01E-1715-4678-B89E-19B8782E2E9D}" type="pres">
      <dgm:prSet presAssocID="{24493375-E655-440F-A10A-EE553AB2D443}" presName="horFlow" presStyleCnt="0"/>
      <dgm:spPr/>
    </dgm:pt>
    <dgm:pt modelId="{A30DE236-256A-4631-B6B8-20891320B62D}" type="pres">
      <dgm:prSet presAssocID="{24493375-E655-440F-A10A-EE553AB2D443}" presName="bigChev" presStyleLbl="node1" presStyleIdx="0" presStyleCnt="3"/>
      <dgm:spPr/>
    </dgm:pt>
    <dgm:pt modelId="{00DE6FFF-59BB-47EE-ADE6-6B552B9FD6B4}" type="pres">
      <dgm:prSet presAssocID="{D3BE5C13-90D4-42A6-A1EC-6B4F7DE2688E}" presName="parTrans" presStyleCnt="0"/>
      <dgm:spPr/>
    </dgm:pt>
    <dgm:pt modelId="{B841E79D-C9CF-41BB-A584-DC07E39EC495}" type="pres">
      <dgm:prSet presAssocID="{43124B0E-B407-4A22-B7F6-D38DAEA1C897}" presName="node" presStyleLbl="alignAccFollowNode1" presStyleIdx="0" presStyleCnt="9">
        <dgm:presLayoutVars>
          <dgm:bulletEnabled val="1"/>
        </dgm:presLayoutVars>
      </dgm:prSet>
      <dgm:spPr/>
    </dgm:pt>
    <dgm:pt modelId="{46A683D4-3EF0-4542-9FF7-7258FCEF3D42}" type="pres">
      <dgm:prSet presAssocID="{DB0EF883-9818-4893-8BD1-B7A47215EF22}" presName="sibTrans" presStyleCnt="0"/>
      <dgm:spPr/>
    </dgm:pt>
    <dgm:pt modelId="{DB536EE7-1270-41C3-B8F3-83F0084BB2E0}" type="pres">
      <dgm:prSet presAssocID="{CFB134A3-1284-4CE3-A478-B019BAA5F5A7}" presName="node" presStyleLbl="alignAccFollowNode1" presStyleIdx="1" presStyleCnt="9">
        <dgm:presLayoutVars>
          <dgm:bulletEnabled val="1"/>
        </dgm:presLayoutVars>
      </dgm:prSet>
      <dgm:spPr/>
    </dgm:pt>
    <dgm:pt modelId="{6AA02077-5928-4606-B306-F39840CD0E83}" type="pres">
      <dgm:prSet presAssocID="{D139902D-D561-4F40-8CBB-785D06C7BEF7}" presName="sibTrans" presStyleCnt="0"/>
      <dgm:spPr/>
    </dgm:pt>
    <dgm:pt modelId="{49D7989E-2380-40F5-8FEB-986F86DBE95B}" type="pres">
      <dgm:prSet presAssocID="{4AE062CD-5FEF-4352-9DAA-97A2B02919CE}" presName="node" presStyleLbl="alignAccFollowNode1" presStyleIdx="2" presStyleCnt="9">
        <dgm:presLayoutVars>
          <dgm:bulletEnabled val="1"/>
        </dgm:presLayoutVars>
      </dgm:prSet>
      <dgm:spPr/>
    </dgm:pt>
    <dgm:pt modelId="{F1F1A00F-DB9D-423E-AD47-D503154954DB}" type="pres">
      <dgm:prSet presAssocID="{24493375-E655-440F-A10A-EE553AB2D443}" presName="vSp" presStyleCnt="0"/>
      <dgm:spPr/>
    </dgm:pt>
    <dgm:pt modelId="{D4501B4D-1DFA-4FD9-A7BA-5DB1E235895F}" type="pres">
      <dgm:prSet presAssocID="{62A4A47E-23F0-4CCA-BCAA-722C86A83C89}" presName="horFlow" presStyleCnt="0"/>
      <dgm:spPr/>
    </dgm:pt>
    <dgm:pt modelId="{85C01D65-1440-4A2B-9C3E-5B6EFD03EC3A}" type="pres">
      <dgm:prSet presAssocID="{62A4A47E-23F0-4CCA-BCAA-722C86A83C89}" presName="bigChev" presStyleLbl="node1" presStyleIdx="1" presStyleCnt="3"/>
      <dgm:spPr/>
    </dgm:pt>
    <dgm:pt modelId="{35771AB9-A9CB-4657-BE0A-DC3A07321C75}" type="pres">
      <dgm:prSet presAssocID="{10F71493-6FCE-4EB9-9386-DBA0C15B44AB}" presName="parTrans" presStyleCnt="0"/>
      <dgm:spPr/>
    </dgm:pt>
    <dgm:pt modelId="{D4C7E235-E589-45C5-8C15-DD0B9511B603}" type="pres">
      <dgm:prSet presAssocID="{C4893D18-4FC5-413B-B993-B06EC6A46F15}" presName="node" presStyleLbl="alignAccFollowNode1" presStyleIdx="3" presStyleCnt="9">
        <dgm:presLayoutVars>
          <dgm:bulletEnabled val="1"/>
        </dgm:presLayoutVars>
      </dgm:prSet>
      <dgm:spPr/>
    </dgm:pt>
    <dgm:pt modelId="{86E432EF-6D33-4D67-BBDA-35D0588241CA}" type="pres">
      <dgm:prSet presAssocID="{DBBE8124-C0B2-43C4-995C-7989103B523D}" presName="sibTrans" presStyleCnt="0"/>
      <dgm:spPr/>
    </dgm:pt>
    <dgm:pt modelId="{707E26DD-DF52-40B9-8DA3-0E8D09E33D64}" type="pres">
      <dgm:prSet presAssocID="{51DFDA3F-5EE9-41FA-BD9B-23D9957D7A62}" presName="node" presStyleLbl="alignAccFollowNode1" presStyleIdx="4" presStyleCnt="9">
        <dgm:presLayoutVars>
          <dgm:bulletEnabled val="1"/>
        </dgm:presLayoutVars>
      </dgm:prSet>
      <dgm:spPr/>
    </dgm:pt>
    <dgm:pt modelId="{C946F62F-116B-4428-B013-3CC0B3DFBEAF}" type="pres">
      <dgm:prSet presAssocID="{D9BC589A-732F-4487-A955-913FD1ADE9E3}" presName="sibTrans" presStyleCnt="0"/>
      <dgm:spPr/>
    </dgm:pt>
    <dgm:pt modelId="{EB7346FE-3504-47F3-8BAB-ECBBED6D5169}" type="pres">
      <dgm:prSet presAssocID="{04F2D80C-35AA-46F8-A112-63068422A451}" presName="node" presStyleLbl="alignAccFollowNode1" presStyleIdx="5" presStyleCnt="9">
        <dgm:presLayoutVars>
          <dgm:bulletEnabled val="1"/>
        </dgm:presLayoutVars>
      </dgm:prSet>
      <dgm:spPr/>
    </dgm:pt>
    <dgm:pt modelId="{E1274140-2DE8-404B-BF41-8B4C5DFA901D}" type="pres">
      <dgm:prSet presAssocID="{62A4A47E-23F0-4CCA-BCAA-722C86A83C89}" presName="vSp" presStyleCnt="0"/>
      <dgm:spPr/>
    </dgm:pt>
    <dgm:pt modelId="{B442FD35-B829-484E-9CDB-9BB76D1AC66D}" type="pres">
      <dgm:prSet presAssocID="{682A869F-6D4F-4464-BB61-5AF4155199C1}" presName="horFlow" presStyleCnt="0"/>
      <dgm:spPr/>
    </dgm:pt>
    <dgm:pt modelId="{CD98DFEF-8ED0-4D86-98B9-E90EE6B37423}" type="pres">
      <dgm:prSet presAssocID="{682A869F-6D4F-4464-BB61-5AF4155199C1}" presName="bigChev" presStyleLbl="node1" presStyleIdx="2" presStyleCnt="3"/>
      <dgm:spPr/>
    </dgm:pt>
    <dgm:pt modelId="{1EED7781-BA35-469B-BF4D-D1C8E30471AE}" type="pres">
      <dgm:prSet presAssocID="{5FF65437-40B0-4CC1-901D-1C3E3BAABC15}" presName="parTrans" presStyleCnt="0"/>
      <dgm:spPr/>
    </dgm:pt>
    <dgm:pt modelId="{5442EF7C-DF5A-4A03-A46E-851A5181A4A1}" type="pres">
      <dgm:prSet presAssocID="{C9AAFBB7-B7F3-4245-8478-B0CB01F013DA}" presName="node" presStyleLbl="alignAccFollowNode1" presStyleIdx="6" presStyleCnt="9">
        <dgm:presLayoutVars>
          <dgm:bulletEnabled val="1"/>
        </dgm:presLayoutVars>
      </dgm:prSet>
      <dgm:spPr/>
    </dgm:pt>
    <dgm:pt modelId="{4C102475-857E-4A13-86D9-A05436F57B6A}" type="pres">
      <dgm:prSet presAssocID="{ECF91D1C-3142-4DF8-95AE-62B5504AAFE3}" presName="sibTrans" presStyleCnt="0"/>
      <dgm:spPr/>
    </dgm:pt>
    <dgm:pt modelId="{74C44E3A-6F45-47D7-9F6D-B9583B27F921}" type="pres">
      <dgm:prSet presAssocID="{BE9CDF4B-4F6B-40DF-A698-1D94ED6BC18D}" presName="node" presStyleLbl="alignAccFollowNode1" presStyleIdx="7" presStyleCnt="9">
        <dgm:presLayoutVars>
          <dgm:bulletEnabled val="1"/>
        </dgm:presLayoutVars>
      </dgm:prSet>
      <dgm:spPr/>
    </dgm:pt>
    <dgm:pt modelId="{D592F52E-54A1-46F1-814B-97B71867DB0B}" type="pres">
      <dgm:prSet presAssocID="{CAEB032E-A410-4F75-B211-A7F64B9CE729}" presName="sibTrans" presStyleCnt="0"/>
      <dgm:spPr/>
    </dgm:pt>
    <dgm:pt modelId="{17581A80-96D3-450D-AC42-4B99A2FFCCA6}" type="pres">
      <dgm:prSet presAssocID="{37B57A46-A388-4BA1-8D05-847FCA1DE5AE}" presName="node" presStyleLbl="alignAccFollowNode1" presStyleIdx="8" presStyleCnt="9">
        <dgm:presLayoutVars>
          <dgm:bulletEnabled val="1"/>
        </dgm:presLayoutVars>
      </dgm:prSet>
      <dgm:spPr/>
    </dgm:pt>
  </dgm:ptLst>
  <dgm:cxnLst>
    <dgm:cxn modelId="{0E7AE603-E163-47F0-828A-85720DA513F0}" srcId="{CA021717-CD93-474B-BDFE-7A30DF5871A7}" destId="{62A4A47E-23F0-4CCA-BCAA-722C86A83C89}" srcOrd="1" destOrd="0" parTransId="{D844729A-7A9A-47B4-9E3E-BCDB724E223E}" sibTransId="{1A407B47-6884-4703-8317-05DAF700CC6E}"/>
    <dgm:cxn modelId="{B7CC1F11-C285-4A18-B608-ED1C1BAD6478}" srcId="{682A869F-6D4F-4464-BB61-5AF4155199C1}" destId="{C9AAFBB7-B7F3-4245-8478-B0CB01F013DA}" srcOrd="0" destOrd="0" parTransId="{5FF65437-40B0-4CC1-901D-1C3E3BAABC15}" sibTransId="{ECF91D1C-3142-4DF8-95AE-62B5504AAFE3}"/>
    <dgm:cxn modelId="{45894B32-9DD6-45F1-A572-447D7E71BC41}" type="presOf" srcId="{C4893D18-4FC5-413B-B993-B06EC6A46F15}" destId="{D4C7E235-E589-45C5-8C15-DD0B9511B603}" srcOrd="0" destOrd="0" presId="urn:microsoft.com/office/officeart/2005/8/layout/lProcess3"/>
    <dgm:cxn modelId="{14285839-02A0-4CAF-8759-FEDA63115D6F}" type="presOf" srcId="{37B57A46-A388-4BA1-8D05-847FCA1DE5AE}" destId="{17581A80-96D3-450D-AC42-4B99A2FFCCA6}" srcOrd="0" destOrd="0" presId="urn:microsoft.com/office/officeart/2005/8/layout/lProcess3"/>
    <dgm:cxn modelId="{100D4D3C-B6C3-4835-9A6C-EA8D27B0D375}" srcId="{682A869F-6D4F-4464-BB61-5AF4155199C1}" destId="{BE9CDF4B-4F6B-40DF-A698-1D94ED6BC18D}" srcOrd="1" destOrd="0" parTransId="{599B83B7-D418-4D24-9FF1-78372A5A6AAE}" sibTransId="{CAEB032E-A410-4F75-B211-A7F64B9CE729}"/>
    <dgm:cxn modelId="{B246865B-CA09-415C-AE71-65A156503C7F}" type="presOf" srcId="{51DFDA3F-5EE9-41FA-BD9B-23D9957D7A62}" destId="{707E26DD-DF52-40B9-8DA3-0E8D09E33D64}" srcOrd="0" destOrd="0" presId="urn:microsoft.com/office/officeart/2005/8/layout/lProcess3"/>
    <dgm:cxn modelId="{4969FA5B-163F-425C-8850-3F3D1C70D5B1}" type="presOf" srcId="{CA021717-CD93-474B-BDFE-7A30DF5871A7}" destId="{5DA46CB1-5593-474D-969F-93D6EB7402D2}" srcOrd="0" destOrd="0" presId="urn:microsoft.com/office/officeart/2005/8/layout/lProcess3"/>
    <dgm:cxn modelId="{D93AB75D-4005-4516-99D6-AC8075F27B9A}" type="presOf" srcId="{04F2D80C-35AA-46F8-A112-63068422A451}" destId="{EB7346FE-3504-47F3-8BAB-ECBBED6D5169}" srcOrd="0" destOrd="0" presId="urn:microsoft.com/office/officeart/2005/8/layout/lProcess3"/>
    <dgm:cxn modelId="{52C25B62-842B-4429-88E8-A5FE8BB900DF}" srcId="{24493375-E655-440F-A10A-EE553AB2D443}" destId="{CFB134A3-1284-4CE3-A478-B019BAA5F5A7}" srcOrd="1" destOrd="0" parTransId="{60A6446C-0F58-46F6-A8DA-708E88555242}" sibTransId="{D139902D-D561-4F40-8CBB-785D06C7BEF7}"/>
    <dgm:cxn modelId="{CCC58565-5F52-41EB-9663-7A6F239B1064}" srcId="{682A869F-6D4F-4464-BB61-5AF4155199C1}" destId="{37B57A46-A388-4BA1-8D05-847FCA1DE5AE}" srcOrd="2" destOrd="0" parTransId="{56B75E88-AB5F-405C-A304-415B7A1E9006}" sibTransId="{ACE5B4BE-CA2E-4D49-94A8-06CD2391CC8D}"/>
    <dgm:cxn modelId="{0726FC45-D18B-4B84-9473-8E195D5B29F7}" type="presOf" srcId="{BE9CDF4B-4F6B-40DF-A698-1D94ED6BC18D}" destId="{74C44E3A-6F45-47D7-9F6D-B9583B27F921}" srcOrd="0" destOrd="0" presId="urn:microsoft.com/office/officeart/2005/8/layout/lProcess3"/>
    <dgm:cxn modelId="{34555369-2B21-4DEE-881A-85F329B56E5F}" type="presOf" srcId="{24493375-E655-440F-A10A-EE553AB2D443}" destId="{A30DE236-256A-4631-B6B8-20891320B62D}" srcOrd="0" destOrd="0" presId="urn:microsoft.com/office/officeart/2005/8/layout/lProcess3"/>
    <dgm:cxn modelId="{EE3F654A-5E30-427D-815C-8E6674D8410C}" srcId="{62A4A47E-23F0-4CCA-BCAA-722C86A83C89}" destId="{C4893D18-4FC5-413B-B993-B06EC6A46F15}" srcOrd="0" destOrd="0" parTransId="{10F71493-6FCE-4EB9-9386-DBA0C15B44AB}" sibTransId="{DBBE8124-C0B2-43C4-995C-7989103B523D}"/>
    <dgm:cxn modelId="{6D5FDB58-CB4C-4468-B2CB-3F23A5F65777}" type="presOf" srcId="{62A4A47E-23F0-4CCA-BCAA-722C86A83C89}" destId="{85C01D65-1440-4A2B-9C3E-5B6EFD03EC3A}" srcOrd="0" destOrd="0" presId="urn:microsoft.com/office/officeart/2005/8/layout/lProcess3"/>
    <dgm:cxn modelId="{4EF6339E-4576-4F06-85A3-3F29F3D8BEC7}" srcId="{CA021717-CD93-474B-BDFE-7A30DF5871A7}" destId="{682A869F-6D4F-4464-BB61-5AF4155199C1}" srcOrd="2" destOrd="0" parTransId="{ED3284F1-5C3F-469E-8769-C7C8F70BC991}" sibTransId="{8ED52EDE-1D6D-4223-9234-E5EAD6215495}"/>
    <dgm:cxn modelId="{E574ABA6-4269-4BED-864F-0607309096C1}" type="presOf" srcId="{C9AAFBB7-B7F3-4245-8478-B0CB01F013DA}" destId="{5442EF7C-DF5A-4A03-A46E-851A5181A4A1}" srcOrd="0" destOrd="0" presId="urn:microsoft.com/office/officeart/2005/8/layout/lProcess3"/>
    <dgm:cxn modelId="{9337B5A6-223A-428F-9259-8F3CF65960B3}" type="presOf" srcId="{4AE062CD-5FEF-4352-9DAA-97A2B02919CE}" destId="{49D7989E-2380-40F5-8FEB-986F86DBE95B}" srcOrd="0" destOrd="0" presId="urn:microsoft.com/office/officeart/2005/8/layout/lProcess3"/>
    <dgm:cxn modelId="{D621AEAC-C247-4D10-BA8A-869BC818CAF7}" type="presOf" srcId="{43124B0E-B407-4A22-B7F6-D38DAEA1C897}" destId="{B841E79D-C9CF-41BB-A584-DC07E39EC495}" srcOrd="0" destOrd="0" presId="urn:microsoft.com/office/officeart/2005/8/layout/lProcess3"/>
    <dgm:cxn modelId="{9589ACAE-4872-4C06-A9BD-DBD994CA8DDD}" type="presOf" srcId="{682A869F-6D4F-4464-BB61-5AF4155199C1}" destId="{CD98DFEF-8ED0-4D86-98B9-E90EE6B37423}" srcOrd="0" destOrd="0" presId="urn:microsoft.com/office/officeart/2005/8/layout/lProcess3"/>
    <dgm:cxn modelId="{B717E3B0-C742-4747-9C1E-505BD6319217}" srcId="{62A4A47E-23F0-4CCA-BCAA-722C86A83C89}" destId="{51DFDA3F-5EE9-41FA-BD9B-23D9957D7A62}" srcOrd="1" destOrd="0" parTransId="{83256F7D-E188-4711-AE9A-C1E176973CA0}" sibTransId="{D9BC589A-732F-4487-A955-913FD1ADE9E3}"/>
    <dgm:cxn modelId="{324C97B2-CA14-4224-877C-AB74F453F420}" type="presOf" srcId="{CFB134A3-1284-4CE3-A478-B019BAA5F5A7}" destId="{DB536EE7-1270-41C3-B8F3-83F0084BB2E0}" srcOrd="0" destOrd="0" presId="urn:microsoft.com/office/officeart/2005/8/layout/lProcess3"/>
    <dgm:cxn modelId="{6581A7B5-05C2-4C73-8044-38C7C3491541}" srcId="{62A4A47E-23F0-4CCA-BCAA-722C86A83C89}" destId="{04F2D80C-35AA-46F8-A112-63068422A451}" srcOrd="2" destOrd="0" parTransId="{1322E0C0-3F09-43BC-801F-CE0732D423B0}" sibTransId="{81DF7C07-3A42-43A0-A151-1BF137D68E11}"/>
    <dgm:cxn modelId="{F5B16BD3-8A74-4D88-BA9F-B1A35F9E8DEB}" srcId="{24493375-E655-440F-A10A-EE553AB2D443}" destId="{43124B0E-B407-4A22-B7F6-D38DAEA1C897}" srcOrd="0" destOrd="0" parTransId="{D3BE5C13-90D4-42A6-A1EC-6B4F7DE2688E}" sibTransId="{DB0EF883-9818-4893-8BD1-B7A47215EF22}"/>
    <dgm:cxn modelId="{C0162EED-7224-4A9D-B909-D55D8892687C}" srcId="{24493375-E655-440F-A10A-EE553AB2D443}" destId="{4AE062CD-5FEF-4352-9DAA-97A2B02919CE}" srcOrd="2" destOrd="0" parTransId="{604459C6-7DB1-45E8-91E4-15B9C21A3859}" sibTransId="{2C9F4661-6B28-4888-B3C6-C4519B2347E5}"/>
    <dgm:cxn modelId="{060A0BF9-8BA7-415F-A6CF-53FFC246E49A}" srcId="{CA021717-CD93-474B-BDFE-7A30DF5871A7}" destId="{24493375-E655-440F-A10A-EE553AB2D443}" srcOrd="0" destOrd="0" parTransId="{80BA2D1E-9FE8-48D3-B248-10C2183DAA56}" sibTransId="{194EA2E5-5B47-4153-878A-1BB270CBF765}"/>
    <dgm:cxn modelId="{4FDD2247-8CF5-497E-94BB-C6639AA01EAA}" type="presParOf" srcId="{5DA46CB1-5593-474D-969F-93D6EB7402D2}" destId="{697AA01E-1715-4678-B89E-19B8782E2E9D}" srcOrd="0" destOrd="0" presId="urn:microsoft.com/office/officeart/2005/8/layout/lProcess3"/>
    <dgm:cxn modelId="{45AA6370-347D-457F-9CEC-776B1BDEDCEC}" type="presParOf" srcId="{697AA01E-1715-4678-B89E-19B8782E2E9D}" destId="{A30DE236-256A-4631-B6B8-20891320B62D}" srcOrd="0" destOrd="0" presId="urn:microsoft.com/office/officeart/2005/8/layout/lProcess3"/>
    <dgm:cxn modelId="{C51A58E4-163C-4F05-B739-AEFE84A5F811}" type="presParOf" srcId="{697AA01E-1715-4678-B89E-19B8782E2E9D}" destId="{00DE6FFF-59BB-47EE-ADE6-6B552B9FD6B4}" srcOrd="1" destOrd="0" presId="urn:microsoft.com/office/officeart/2005/8/layout/lProcess3"/>
    <dgm:cxn modelId="{C53F3D5C-05F0-49DC-9FD5-9B6E84222E3B}" type="presParOf" srcId="{697AA01E-1715-4678-B89E-19B8782E2E9D}" destId="{B841E79D-C9CF-41BB-A584-DC07E39EC495}" srcOrd="2" destOrd="0" presId="urn:microsoft.com/office/officeart/2005/8/layout/lProcess3"/>
    <dgm:cxn modelId="{E486F280-103C-41FB-A6CB-C526BFD9BF07}" type="presParOf" srcId="{697AA01E-1715-4678-B89E-19B8782E2E9D}" destId="{46A683D4-3EF0-4542-9FF7-7258FCEF3D42}" srcOrd="3" destOrd="0" presId="urn:microsoft.com/office/officeart/2005/8/layout/lProcess3"/>
    <dgm:cxn modelId="{4ED1F93A-9C83-42C5-B391-C362852C432B}" type="presParOf" srcId="{697AA01E-1715-4678-B89E-19B8782E2E9D}" destId="{DB536EE7-1270-41C3-B8F3-83F0084BB2E0}" srcOrd="4" destOrd="0" presId="urn:microsoft.com/office/officeart/2005/8/layout/lProcess3"/>
    <dgm:cxn modelId="{ED0C44B1-34D5-4B87-8B19-208B80F983C0}" type="presParOf" srcId="{697AA01E-1715-4678-B89E-19B8782E2E9D}" destId="{6AA02077-5928-4606-B306-F39840CD0E83}" srcOrd="5" destOrd="0" presId="urn:microsoft.com/office/officeart/2005/8/layout/lProcess3"/>
    <dgm:cxn modelId="{DAC74C2D-ACA8-43A1-909D-E46CC08447D2}" type="presParOf" srcId="{697AA01E-1715-4678-B89E-19B8782E2E9D}" destId="{49D7989E-2380-40F5-8FEB-986F86DBE95B}" srcOrd="6" destOrd="0" presId="urn:microsoft.com/office/officeart/2005/8/layout/lProcess3"/>
    <dgm:cxn modelId="{3220A92B-B2AD-4157-BB20-CC758E31305A}" type="presParOf" srcId="{5DA46CB1-5593-474D-969F-93D6EB7402D2}" destId="{F1F1A00F-DB9D-423E-AD47-D503154954DB}" srcOrd="1" destOrd="0" presId="urn:microsoft.com/office/officeart/2005/8/layout/lProcess3"/>
    <dgm:cxn modelId="{0CD6B627-ACE1-4D2B-9E3B-1A8E2DAF49A4}" type="presParOf" srcId="{5DA46CB1-5593-474D-969F-93D6EB7402D2}" destId="{D4501B4D-1DFA-4FD9-A7BA-5DB1E235895F}" srcOrd="2" destOrd="0" presId="urn:microsoft.com/office/officeart/2005/8/layout/lProcess3"/>
    <dgm:cxn modelId="{D5F0C0F4-1A87-44F7-BB5B-ED06E80C6CD8}" type="presParOf" srcId="{D4501B4D-1DFA-4FD9-A7BA-5DB1E235895F}" destId="{85C01D65-1440-4A2B-9C3E-5B6EFD03EC3A}" srcOrd="0" destOrd="0" presId="urn:microsoft.com/office/officeart/2005/8/layout/lProcess3"/>
    <dgm:cxn modelId="{EAFB4CD2-3B08-4B36-92A0-B6B866A69220}" type="presParOf" srcId="{D4501B4D-1DFA-4FD9-A7BA-5DB1E235895F}" destId="{35771AB9-A9CB-4657-BE0A-DC3A07321C75}" srcOrd="1" destOrd="0" presId="urn:microsoft.com/office/officeart/2005/8/layout/lProcess3"/>
    <dgm:cxn modelId="{1A037DA5-6AA5-4ECB-A952-42EC1F4445F9}" type="presParOf" srcId="{D4501B4D-1DFA-4FD9-A7BA-5DB1E235895F}" destId="{D4C7E235-E589-45C5-8C15-DD0B9511B603}" srcOrd="2" destOrd="0" presId="urn:microsoft.com/office/officeart/2005/8/layout/lProcess3"/>
    <dgm:cxn modelId="{5D092BE7-47B4-44D9-A9D0-2F81B4772950}" type="presParOf" srcId="{D4501B4D-1DFA-4FD9-A7BA-5DB1E235895F}" destId="{86E432EF-6D33-4D67-BBDA-35D0588241CA}" srcOrd="3" destOrd="0" presId="urn:microsoft.com/office/officeart/2005/8/layout/lProcess3"/>
    <dgm:cxn modelId="{3E6FC29F-6AA8-429C-88FC-717B2D69F2FB}" type="presParOf" srcId="{D4501B4D-1DFA-4FD9-A7BA-5DB1E235895F}" destId="{707E26DD-DF52-40B9-8DA3-0E8D09E33D64}" srcOrd="4" destOrd="0" presId="urn:microsoft.com/office/officeart/2005/8/layout/lProcess3"/>
    <dgm:cxn modelId="{F86030FC-50F4-4760-9D04-28423B055AC8}" type="presParOf" srcId="{D4501B4D-1DFA-4FD9-A7BA-5DB1E235895F}" destId="{C946F62F-116B-4428-B013-3CC0B3DFBEAF}" srcOrd="5" destOrd="0" presId="urn:microsoft.com/office/officeart/2005/8/layout/lProcess3"/>
    <dgm:cxn modelId="{73938C3F-572B-4872-B96E-818B6DE500EF}" type="presParOf" srcId="{D4501B4D-1DFA-4FD9-A7BA-5DB1E235895F}" destId="{EB7346FE-3504-47F3-8BAB-ECBBED6D5169}" srcOrd="6" destOrd="0" presId="urn:microsoft.com/office/officeart/2005/8/layout/lProcess3"/>
    <dgm:cxn modelId="{107EB47E-ECB8-44DF-BF62-5C3D84CBF856}" type="presParOf" srcId="{5DA46CB1-5593-474D-969F-93D6EB7402D2}" destId="{E1274140-2DE8-404B-BF41-8B4C5DFA901D}" srcOrd="3" destOrd="0" presId="urn:microsoft.com/office/officeart/2005/8/layout/lProcess3"/>
    <dgm:cxn modelId="{86A07D83-4FB2-46EB-83BE-D7BBAB86DEFF}" type="presParOf" srcId="{5DA46CB1-5593-474D-969F-93D6EB7402D2}" destId="{B442FD35-B829-484E-9CDB-9BB76D1AC66D}" srcOrd="4" destOrd="0" presId="urn:microsoft.com/office/officeart/2005/8/layout/lProcess3"/>
    <dgm:cxn modelId="{1EE19AA5-636A-444D-A265-F710C0FCE98F}" type="presParOf" srcId="{B442FD35-B829-484E-9CDB-9BB76D1AC66D}" destId="{CD98DFEF-8ED0-4D86-98B9-E90EE6B37423}" srcOrd="0" destOrd="0" presId="urn:microsoft.com/office/officeart/2005/8/layout/lProcess3"/>
    <dgm:cxn modelId="{3F0E2995-504E-45CD-815F-CA80BEF37E46}" type="presParOf" srcId="{B442FD35-B829-484E-9CDB-9BB76D1AC66D}" destId="{1EED7781-BA35-469B-BF4D-D1C8E30471AE}" srcOrd="1" destOrd="0" presId="urn:microsoft.com/office/officeart/2005/8/layout/lProcess3"/>
    <dgm:cxn modelId="{8C13A338-D26C-4640-9BDF-F321A7F02B43}" type="presParOf" srcId="{B442FD35-B829-484E-9CDB-9BB76D1AC66D}" destId="{5442EF7C-DF5A-4A03-A46E-851A5181A4A1}" srcOrd="2" destOrd="0" presId="urn:microsoft.com/office/officeart/2005/8/layout/lProcess3"/>
    <dgm:cxn modelId="{E3C6DD96-40FD-4FC6-B072-EE9CBCD1DA21}" type="presParOf" srcId="{B442FD35-B829-484E-9CDB-9BB76D1AC66D}" destId="{4C102475-857E-4A13-86D9-A05436F57B6A}" srcOrd="3" destOrd="0" presId="urn:microsoft.com/office/officeart/2005/8/layout/lProcess3"/>
    <dgm:cxn modelId="{4E7B05C9-E9C4-4081-83B0-CE775F1B11EE}" type="presParOf" srcId="{B442FD35-B829-484E-9CDB-9BB76D1AC66D}" destId="{74C44E3A-6F45-47D7-9F6D-B9583B27F921}" srcOrd="4" destOrd="0" presId="urn:microsoft.com/office/officeart/2005/8/layout/lProcess3"/>
    <dgm:cxn modelId="{214769E0-096C-4236-A792-34EE703C58CC}" type="presParOf" srcId="{B442FD35-B829-484E-9CDB-9BB76D1AC66D}" destId="{D592F52E-54A1-46F1-814B-97B71867DB0B}" srcOrd="5" destOrd="0" presId="urn:microsoft.com/office/officeart/2005/8/layout/lProcess3"/>
    <dgm:cxn modelId="{F9BD6360-7A98-4CE3-88A4-30D8FF88B4B4}" type="presParOf" srcId="{B442FD35-B829-484E-9CDB-9BB76D1AC66D}" destId="{17581A80-96D3-450D-AC42-4B99A2FFCCA6}" srcOrd="6"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0D6DD2-AB11-4719-B90C-18A170A4F2CE}"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GB"/>
        </a:p>
      </dgm:t>
    </dgm:pt>
    <dgm:pt modelId="{23396B45-E19B-4859-BC8A-F47C76355D5A}">
      <dgm:prSet phldrT="[Text]" custT="1"/>
      <dgm:spPr/>
      <dgm:t>
        <a:bodyPr/>
        <a:lstStyle/>
        <a:p>
          <a:r>
            <a:rPr lang="en-US" sz="1800" dirty="0"/>
            <a:t>Local budget</a:t>
          </a:r>
          <a:endParaRPr lang="en-GB" sz="1800" dirty="0"/>
        </a:p>
      </dgm:t>
    </dgm:pt>
    <dgm:pt modelId="{F13773D2-6B32-4617-A7D0-01991E35B218}" type="parTrans" cxnId="{FC800A17-A7C8-46C2-A83E-90B246832294}">
      <dgm:prSet/>
      <dgm:spPr/>
      <dgm:t>
        <a:bodyPr/>
        <a:lstStyle/>
        <a:p>
          <a:endParaRPr lang="en-GB" sz="1800"/>
        </a:p>
      </dgm:t>
    </dgm:pt>
    <dgm:pt modelId="{443B2EB3-8469-489B-BAD5-EC10B2D64A96}" type="sibTrans" cxnId="{FC800A17-A7C8-46C2-A83E-90B246832294}">
      <dgm:prSet/>
      <dgm:spPr/>
      <dgm:t>
        <a:bodyPr/>
        <a:lstStyle/>
        <a:p>
          <a:endParaRPr lang="en-GB" sz="1800"/>
        </a:p>
      </dgm:t>
    </dgm:pt>
    <dgm:pt modelId="{E3D9FB1E-0F81-44C1-8A9D-C586312471F0}">
      <dgm:prSet phldrT="[Text]" custT="1"/>
      <dgm:spPr/>
      <dgm:t>
        <a:bodyPr/>
        <a:lstStyle/>
        <a:p>
          <a:r>
            <a:rPr lang="en-US" sz="1800" dirty="0"/>
            <a:t>Services and infrastructure</a:t>
          </a:r>
          <a:endParaRPr lang="en-GB" sz="1800" dirty="0"/>
        </a:p>
      </dgm:t>
    </dgm:pt>
    <dgm:pt modelId="{D07E53AF-79E9-4C3D-B6A0-003E14518089}" type="parTrans" cxnId="{70CCF3AB-8370-4746-AB3B-F2BE64EA4550}">
      <dgm:prSet/>
      <dgm:spPr/>
      <dgm:t>
        <a:bodyPr/>
        <a:lstStyle/>
        <a:p>
          <a:endParaRPr lang="en-GB" sz="1800"/>
        </a:p>
      </dgm:t>
    </dgm:pt>
    <dgm:pt modelId="{A6A61D60-F579-469B-A245-431C67A1EAD3}" type="sibTrans" cxnId="{70CCF3AB-8370-4746-AB3B-F2BE64EA4550}">
      <dgm:prSet/>
      <dgm:spPr/>
      <dgm:t>
        <a:bodyPr/>
        <a:lstStyle/>
        <a:p>
          <a:endParaRPr lang="en-GB" sz="1800"/>
        </a:p>
      </dgm:t>
    </dgm:pt>
    <dgm:pt modelId="{06AB679B-B7E7-41B6-B13E-932D17FC008B}">
      <dgm:prSet phldrT="[Text]" custT="1"/>
      <dgm:spPr/>
      <dgm:t>
        <a:bodyPr/>
        <a:lstStyle/>
        <a:p>
          <a:r>
            <a:rPr lang="en-US" sz="1800" dirty="0"/>
            <a:t>Property values increase</a:t>
          </a:r>
          <a:endParaRPr lang="en-GB" sz="1800" dirty="0"/>
        </a:p>
      </dgm:t>
    </dgm:pt>
    <dgm:pt modelId="{EEA381CE-EEE2-4AA9-9225-5EE8C1DEA22F}" type="parTrans" cxnId="{1F9765B7-0B9B-4C3F-9C12-77A750F9F126}">
      <dgm:prSet/>
      <dgm:spPr/>
      <dgm:t>
        <a:bodyPr/>
        <a:lstStyle/>
        <a:p>
          <a:endParaRPr lang="en-GB" sz="1800"/>
        </a:p>
      </dgm:t>
    </dgm:pt>
    <dgm:pt modelId="{7CA01126-4093-49EF-878B-4F122C02E7DF}" type="sibTrans" cxnId="{1F9765B7-0B9B-4C3F-9C12-77A750F9F126}">
      <dgm:prSet/>
      <dgm:spPr/>
      <dgm:t>
        <a:bodyPr/>
        <a:lstStyle/>
        <a:p>
          <a:endParaRPr lang="en-GB" sz="1800"/>
        </a:p>
      </dgm:t>
    </dgm:pt>
    <dgm:pt modelId="{40FAAC07-267A-44FB-8761-B447849656B9}">
      <dgm:prSet phldrT="[Text]" custT="1"/>
      <dgm:spPr/>
      <dgm:t>
        <a:bodyPr/>
        <a:lstStyle/>
        <a:p>
          <a:r>
            <a:rPr lang="en-US" sz="1800" dirty="0"/>
            <a:t>Revenues increase</a:t>
          </a:r>
          <a:endParaRPr lang="en-GB" sz="1800" dirty="0"/>
        </a:p>
      </dgm:t>
    </dgm:pt>
    <dgm:pt modelId="{1C926D65-27C8-44C1-90F1-5EE129702272}" type="parTrans" cxnId="{D6A9CFFF-1E2E-4663-BAD8-858A9E9C1BC3}">
      <dgm:prSet/>
      <dgm:spPr/>
      <dgm:t>
        <a:bodyPr/>
        <a:lstStyle/>
        <a:p>
          <a:endParaRPr lang="en-GB" sz="1800"/>
        </a:p>
      </dgm:t>
    </dgm:pt>
    <dgm:pt modelId="{219499C1-98A5-4AFF-8DB9-111F7402D594}" type="sibTrans" cxnId="{D6A9CFFF-1E2E-4663-BAD8-858A9E9C1BC3}">
      <dgm:prSet/>
      <dgm:spPr/>
      <dgm:t>
        <a:bodyPr/>
        <a:lstStyle/>
        <a:p>
          <a:endParaRPr lang="en-GB" sz="1800"/>
        </a:p>
      </dgm:t>
    </dgm:pt>
    <dgm:pt modelId="{77BA6696-C5A2-481D-91D9-EF8A521B736D}" type="pres">
      <dgm:prSet presAssocID="{080D6DD2-AB11-4719-B90C-18A170A4F2CE}" presName="cycle" presStyleCnt="0">
        <dgm:presLayoutVars>
          <dgm:dir/>
          <dgm:resizeHandles val="exact"/>
        </dgm:presLayoutVars>
      </dgm:prSet>
      <dgm:spPr/>
    </dgm:pt>
    <dgm:pt modelId="{832DDA7E-42DA-4B06-8B86-83E14AA22CD9}" type="pres">
      <dgm:prSet presAssocID="{23396B45-E19B-4859-BC8A-F47C76355D5A}" presName="dummy" presStyleCnt="0"/>
      <dgm:spPr/>
    </dgm:pt>
    <dgm:pt modelId="{3A745384-7E08-442D-93AB-02EDE382C0E2}" type="pres">
      <dgm:prSet presAssocID="{23396B45-E19B-4859-BC8A-F47C76355D5A}" presName="node" presStyleLbl="revTx" presStyleIdx="0" presStyleCnt="4">
        <dgm:presLayoutVars>
          <dgm:bulletEnabled val="1"/>
        </dgm:presLayoutVars>
      </dgm:prSet>
      <dgm:spPr/>
    </dgm:pt>
    <dgm:pt modelId="{0F7A9F86-4F32-4BB5-B45B-97780511E2C6}" type="pres">
      <dgm:prSet presAssocID="{443B2EB3-8469-489B-BAD5-EC10B2D64A96}" presName="sibTrans" presStyleLbl="node1" presStyleIdx="0" presStyleCnt="4"/>
      <dgm:spPr/>
    </dgm:pt>
    <dgm:pt modelId="{1CF1EB19-F20F-4EBE-B181-6A95B6A069A9}" type="pres">
      <dgm:prSet presAssocID="{E3D9FB1E-0F81-44C1-8A9D-C586312471F0}" presName="dummy" presStyleCnt="0"/>
      <dgm:spPr/>
    </dgm:pt>
    <dgm:pt modelId="{820DFA7F-3C20-4119-BD42-C9DD53BA9E59}" type="pres">
      <dgm:prSet presAssocID="{E3D9FB1E-0F81-44C1-8A9D-C586312471F0}" presName="node" presStyleLbl="revTx" presStyleIdx="1" presStyleCnt="4" custScaleX="110452" custScaleY="84278" custRadScaleRad="116453" custRadScaleInc="-19049">
        <dgm:presLayoutVars>
          <dgm:bulletEnabled val="1"/>
        </dgm:presLayoutVars>
      </dgm:prSet>
      <dgm:spPr/>
    </dgm:pt>
    <dgm:pt modelId="{77D03A6B-A91F-41C2-97FC-678CC0485AA6}" type="pres">
      <dgm:prSet presAssocID="{A6A61D60-F579-469B-A245-431C67A1EAD3}" presName="sibTrans" presStyleLbl="node1" presStyleIdx="1" presStyleCnt="4" custLinFactNeighborX="-4743" custLinFactNeighborY="-2789"/>
      <dgm:spPr/>
    </dgm:pt>
    <dgm:pt modelId="{68EA7AC7-63F4-433C-BCC8-2C17DB69A20C}" type="pres">
      <dgm:prSet presAssocID="{06AB679B-B7E7-41B6-B13E-932D17FC008B}" presName="dummy" presStyleCnt="0"/>
      <dgm:spPr/>
    </dgm:pt>
    <dgm:pt modelId="{943A8DCC-80DB-457A-BB91-92267EFDFF4E}" type="pres">
      <dgm:prSet presAssocID="{06AB679B-B7E7-41B6-B13E-932D17FC008B}" presName="node" presStyleLbl="revTx" presStyleIdx="2" presStyleCnt="4">
        <dgm:presLayoutVars>
          <dgm:bulletEnabled val="1"/>
        </dgm:presLayoutVars>
      </dgm:prSet>
      <dgm:spPr/>
    </dgm:pt>
    <dgm:pt modelId="{AF927161-8903-4C28-A38E-15CDED158512}" type="pres">
      <dgm:prSet presAssocID="{7CA01126-4093-49EF-878B-4F122C02E7DF}" presName="sibTrans" presStyleLbl="node1" presStyleIdx="2" presStyleCnt="4"/>
      <dgm:spPr/>
    </dgm:pt>
    <dgm:pt modelId="{4525C061-5FD9-4317-A7A1-6AA95B348D6F}" type="pres">
      <dgm:prSet presAssocID="{40FAAC07-267A-44FB-8761-B447849656B9}" presName="dummy" presStyleCnt="0"/>
      <dgm:spPr/>
    </dgm:pt>
    <dgm:pt modelId="{6C9A436B-749F-4D16-B02F-651CAF1F60A9}" type="pres">
      <dgm:prSet presAssocID="{40FAAC07-267A-44FB-8761-B447849656B9}" presName="node" presStyleLbl="revTx" presStyleIdx="3" presStyleCnt="4">
        <dgm:presLayoutVars>
          <dgm:bulletEnabled val="1"/>
        </dgm:presLayoutVars>
      </dgm:prSet>
      <dgm:spPr/>
    </dgm:pt>
    <dgm:pt modelId="{B7C7BA77-E4BF-4CBD-A247-BF891044940E}" type="pres">
      <dgm:prSet presAssocID="{219499C1-98A5-4AFF-8DB9-111F7402D594}" presName="sibTrans" presStyleLbl="node1" presStyleIdx="3" presStyleCnt="4"/>
      <dgm:spPr/>
    </dgm:pt>
  </dgm:ptLst>
  <dgm:cxnLst>
    <dgm:cxn modelId="{910FFB16-F589-4B7C-9B6A-5D90B5DF82C7}" type="presOf" srcId="{7CA01126-4093-49EF-878B-4F122C02E7DF}" destId="{AF927161-8903-4C28-A38E-15CDED158512}" srcOrd="0" destOrd="0" presId="urn:microsoft.com/office/officeart/2005/8/layout/cycle1"/>
    <dgm:cxn modelId="{FC800A17-A7C8-46C2-A83E-90B246832294}" srcId="{080D6DD2-AB11-4719-B90C-18A170A4F2CE}" destId="{23396B45-E19B-4859-BC8A-F47C76355D5A}" srcOrd="0" destOrd="0" parTransId="{F13773D2-6B32-4617-A7D0-01991E35B218}" sibTransId="{443B2EB3-8469-489B-BAD5-EC10B2D64A96}"/>
    <dgm:cxn modelId="{E3074466-523A-46BE-94E2-F2002F664C58}" type="presOf" srcId="{06AB679B-B7E7-41B6-B13E-932D17FC008B}" destId="{943A8DCC-80DB-457A-BB91-92267EFDFF4E}" srcOrd="0" destOrd="0" presId="urn:microsoft.com/office/officeart/2005/8/layout/cycle1"/>
    <dgm:cxn modelId="{0F25486A-38C3-45EE-8812-549B0655A521}" type="presOf" srcId="{443B2EB3-8469-489B-BAD5-EC10B2D64A96}" destId="{0F7A9F86-4F32-4BB5-B45B-97780511E2C6}" srcOrd="0" destOrd="0" presId="urn:microsoft.com/office/officeart/2005/8/layout/cycle1"/>
    <dgm:cxn modelId="{54CA3D9A-357D-430D-91B7-3CB8FE1C612D}" type="presOf" srcId="{40FAAC07-267A-44FB-8761-B447849656B9}" destId="{6C9A436B-749F-4D16-B02F-651CAF1F60A9}" srcOrd="0" destOrd="0" presId="urn:microsoft.com/office/officeart/2005/8/layout/cycle1"/>
    <dgm:cxn modelId="{2FC6439A-0F40-4C32-AE3C-278C7FEE7E43}" type="presOf" srcId="{23396B45-E19B-4859-BC8A-F47C76355D5A}" destId="{3A745384-7E08-442D-93AB-02EDE382C0E2}" srcOrd="0" destOrd="0" presId="urn:microsoft.com/office/officeart/2005/8/layout/cycle1"/>
    <dgm:cxn modelId="{569AE19F-E183-4C73-962E-6F1EAEF52637}" type="presOf" srcId="{A6A61D60-F579-469B-A245-431C67A1EAD3}" destId="{77D03A6B-A91F-41C2-97FC-678CC0485AA6}" srcOrd="0" destOrd="0" presId="urn:microsoft.com/office/officeart/2005/8/layout/cycle1"/>
    <dgm:cxn modelId="{70CCF3AB-8370-4746-AB3B-F2BE64EA4550}" srcId="{080D6DD2-AB11-4719-B90C-18A170A4F2CE}" destId="{E3D9FB1E-0F81-44C1-8A9D-C586312471F0}" srcOrd="1" destOrd="0" parTransId="{D07E53AF-79E9-4C3D-B6A0-003E14518089}" sibTransId="{A6A61D60-F579-469B-A245-431C67A1EAD3}"/>
    <dgm:cxn modelId="{1F9765B7-0B9B-4C3F-9C12-77A750F9F126}" srcId="{080D6DD2-AB11-4719-B90C-18A170A4F2CE}" destId="{06AB679B-B7E7-41B6-B13E-932D17FC008B}" srcOrd="2" destOrd="0" parTransId="{EEA381CE-EEE2-4AA9-9225-5EE8C1DEA22F}" sibTransId="{7CA01126-4093-49EF-878B-4F122C02E7DF}"/>
    <dgm:cxn modelId="{06A05CE9-958B-4294-B9BE-87213769A6E0}" type="presOf" srcId="{219499C1-98A5-4AFF-8DB9-111F7402D594}" destId="{B7C7BA77-E4BF-4CBD-A247-BF891044940E}" srcOrd="0" destOrd="0" presId="urn:microsoft.com/office/officeart/2005/8/layout/cycle1"/>
    <dgm:cxn modelId="{C94F71E9-9259-402B-B451-22B1D7880247}" type="presOf" srcId="{080D6DD2-AB11-4719-B90C-18A170A4F2CE}" destId="{77BA6696-C5A2-481D-91D9-EF8A521B736D}" srcOrd="0" destOrd="0" presId="urn:microsoft.com/office/officeart/2005/8/layout/cycle1"/>
    <dgm:cxn modelId="{D37C47FB-D501-4E89-8408-B0998AC0E5E8}" type="presOf" srcId="{E3D9FB1E-0F81-44C1-8A9D-C586312471F0}" destId="{820DFA7F-3C20-4119-BD42-C9DD53BA9E59}" srcOrd="0" destOrd="0" presId="urn:microsoft.com/office/officeart/2005/8/layout/cycle1"/>
    <dgm:cxn modelId="{D6A9CFFF-1E2E-4663-BAD8-858A9E9C1BC3}" srcId="{080D6DD2-AB11-4719-B90C-18A170A4F2CE}" destId="{40FAAC07-267A-44FB-8761-B447849656B9}" srcOrd="3" destOrd="0" parTransId="{1C926D65-27C8-44C1-90F1-5EE129702272}" sibTransId="{219499C1-98A5-4AFF-8DB9-111F7402D594}"/>
    <dgm:cxn modelId="{F7E02710-661D-494E-B2C2-4775C36D7695}" type="presParOf" srcId="{77BA6696-C5A2-481D-91D9-EF8A521B736D}" destId="{832DDA7E-42DA-4B06-8B86-83E14AA22CD9}" srcOrd="0" destOrd="0" presId="urn:microsoft.com/office/officeart/2005/8/layout/cycle1"/>
    <dgm:cxn modelId="{6C63C664-409D-4DEE-81F3-71F890A7ABEB}" type="presParOf" srcId="{77BA6696-C5A2-481D-91D9-EF8A521B736D}" destId="{3A745384-7E08-442D-93AB-02EDE382C0E2}" srcOrd="1" destOrd="0" presId="urn:microsoft.com/office/officeart/2005/8/layout/cycle1"/>
    <dgm:cxn modelId="{90FCBAFD-934A-4AA0-80BF-1CFCF18E9026}" type="presParOf" srcId="{77BA6696-C5A2-481D-91D9-EF8A521B736D}" destId="{0F7A9F86-4F32-4BB5-B45B-97780511E2C6}" srcOrd="2" destOrd="0" presId="urn:microsoft.com/office/officeart/2005/8/layout/cycle1"/>
    <dgm:cxn modelId="{99152D21-CED1-4CF5-BD3A-136E50EE310E}" type="presParOf" srcId="{77BA6696-C5A2-481D-91D9-EF8A521B736D}" destId="{1CF1EB19-F20F-4EBE-B181-6A95B6A069A9}" srcOrd="3" destOrd="0" presId="urn:microsoft.com/office/officeart/2005/8/layout/cycle1"/>
    <dgm:cxn modelId="{DA2242A5-4AC0-411D-B4BA-653368D010BA}" type="presParOf" srcId="{77BA6696-C5A2-481D-91D9-EF8A521B736D}" destId="{820DFA7F-3C20-4119-BD42-C9DD53BA9E59}" srcOrd="4" destOrd="0" presId="urn:microsoft.com/office/officeart/2005/8/layout/cycle1"/>
    <dgm:cxn modelId="{B8AC8F72-8B29-4243-9B3F-32FA532AEE45}" type="presParOf" srcId="{77BA6696-C5A2-481D-91D9-EF8A521B736D}" destId="{77D03A6B-A91F-41C2-97FC-678CC0485AA6}" srcOrd="5" destOrd="0" presId="urn:microsoft.com/office/officeart/2005/8/layout/cycle1"/>
    <dgm:cxn modelId="{DAD4A908-FB7E-4CB7-AC12-DFF106A12767}" type="presParOf" srcId="{77BA6696-C5A2-481D-91D9-EF8A521B736D}" destId="{68EA7AC7-63F4-433C-BCC8-2C17DB69A20C}" srcOrd="6" destOrd="0" presId="urn:microsoft.com/office/officeart/2005/8/layout/cycle1"/>
    <dgm:cxn modelId="{E04BBC2B-7D55-4963-8AAD-A572DD1CEB9B}" type="presParOf" srcId="{77BA6696-C5A2-481D-91D9-EF8A521B736D}" destId="{943A8DCC-80DB-457A-BB91-92267EFDFF4E}" srcOrd="7" destOrd="0" presId="urn:microsoft.com/office/officeart/2005/8/layout/cycle1"/>
    <dgm:cxn modelId="{ACA5AD81-B6B3-41BC-98BD-0B983D92D57C}" type="presParOf" srcId="{77BA6696-C5A2-481D-91D9-EF8A521B736D}" destId="{AF927161-8903-4C28-A38E-15CDED158512}" srcOrd="8" destOrd="0" presId="urn:microsoft.com/office/officeart/2005/8/layout/cycle1"/>
    <dgm:cxn modelId="{0DD88C0A-06C1-4C8B-8FBA-A4257CB51D5C}" type="presParOf" srcId="{77BA6696-C5A2-481D-91D9-EF8A521B736D}" destId="{4525C061-5FD9-4317-A7A1-6AA95B348D6F}" srcOrd="9" destOrd="0" presId="urn:microsoft.com/office/officeart/2005/8/layout/cycle1"/>
    <dgm:cxn modelId="{D93C0837-833C-4984-939A-88631D1093DF}" type="presParOf" srcId="{77BA6696-C5A2-481D-91D9-EF8A521B736D}" destId="{6C9A436B-749F-4D16-B02F-651CAF1F60A9}" srcOrd="10" destOrd="0" presId="urn:microsoft.com/office/officeart/2005/8/layout/cycle1"/>
    <dgm:cxn modelId="{33EC4C1B-0489-41A4-819B-049A03E9892A}" type="presParOf" srcId="{77BA6696-C5A2-481D-91D9-EF8A521B736D}" destId="{B7C7BA77-E4BF-4CBD-A247-BF891044940E}"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DE236-256A-4631-B6B8-20891320B62D}">
      <dsp:nvSpPr>
        <dsp:cNvPr id="0" name=""/>
        <dsp:cNvSpPr/>
      </dsp:nvSpPr>
      <dsp:spPr>
        <a:xfrm>
          <a:off x="831224" y="1899"/>
          <a:ext cx="2955517" cy="1182206"/>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US" sz="1900" kern="1200" dirty="0"/>
            <a:t>Sin tax</a:t>
          </a:r>
        </a:p>
      </dsp:txBody>
      <dsp:txXfrm>
        <a:off x="1422327" y="1899"/>
        <a:ext cx="1773311" cy="1182206"/>
      </dsp:txXfrm>
    </dsp:sp>
    <dsp:sp modelId="{B841E79D-C9CF-41BB-A584-DC07E39EC495}">
      <dsp:nvSpPr>
        <dsp:cNvPr id="0" name=""/>
        <dsp:cNvSpPr/>
      </dsp:nvSpPr>
      <dsp:spPr>
        <a:xfrm>
          <a:off x="3402524" y="102387"/>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Tobacco, alcohol, soft drinks?</a:t>
          </a:r>
        </a:p>
      </dsp:txBody>
      <dsp:txXfrm>
        <a:off x="3893140" y="102387"/>
        <a:ext cx="1471848" cy="981231"/>
      </dsp:txXfrm>
    </dsp:sp>
    <dsp:sp modelId="{DB536EE7-1270-41C3-B8F3-83F0084BB2E0}">
      <dsp:nvSpPr>
        <dsp:cNvPr id="0" name=""/>
        <dsp:cNvSpPr/>
      </dsp:nvSpPr>
      <dsp:spPr>
        <a:xfrm>
          <a:off x="5512172" y="102387"/>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Very regressive</a:t>
          </a:r>
        </a:p>
      </dsp:txBody>
      <dsp:txXfrm>
        <a:off x="6002788" y="102387"/>
        <a:ext cx="1471848" cy="981231"/>
      </dsp:txXfrm>
    </dsp:sp>
    <dsp:sp modelId="{49D7989E-2380-40F5-8FEB-986F86DBE95B}">
      <dsp:nvSpPr>
        <dsp:cNvPr id="0" name=""/>
        <dsp:cNvSpPr/>
      </dsp:nvSpPr>
      <dsp:spPr>
        <a:xfrm>
          <a:off x="7621821" y="102387"/>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Earmarking? Discourage bad behavior?</a:t>
          </a:r>
        </a:p>
      </dsp:txBody>
      <dsp:txXfrm>
        <a:off x="8112437" y="102387"/>
        <a:ext cx="1471848" cy="981231"/>
      </dsp:txXfrm>
    </dsp:sp>
    <dsp:sp modelId="{85C01D65-1440-4A2B-9C3E-5B6EFD03EC3A}">
      <dsp:nvSpPr>
        <dsp:cNvPr id="0" name=""/>
        <dsp:cNvSpPr/>
      </dsp:nvSpPr>
      <dsp:spPr>
        <a:xfrm>
          <a:off x="831224" y="1349615"/>
          <a:ext cx="2955517" cy="1182206"/>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12065" rIns="0" bIns="12065" numCol="1" spcCol="1270" anchor="ctr" anchorCtr="0">
          <a:noAutofit/>
        </a:bodyPr>
        <a:lstStyle/>
        <a:p>
          <a:pPr marL="0" lvl="0" indent="0" algn="ctr" defTabSz="844550">
            <a:lnSpc>
              <a:spcPct val="90000"/>
            </a:lnSpc>
            <a:spcBef>
              <a:spcPct val="0"/>
            </a:spcBef>
            <a:spcAft>
              <a:spcPct val="35000"/>
            </a:spcAft>
            <a:buNone/>
          </a:pPr>
          <a:r>
            <a:rPr lang="en-US" sz="1900" kern="1200" dirty="0"/>
            <a:t>Luxury tax</a:t>
          </a:r>
        </a:p>
      </dsp:txBody>
      <dsp:txXfrm>
        <a:off x="1422327" y="1349615"/>
        <a:ext cx="1773311" cy="1182206"/>
      </dsp:txXfrm>
    </dsp:sp>
    <dsp:sp modelId="{D4C7E235-E589-45C5-8C15-DD0B9511B603}">
      <dsp:nvSpPr>
        <dsp:cNvPr id="0" name=""/>
        <dsp:cNvSpPr/>
      </dsp:nvSpPr>
      <dsp:spPr>
        <a:xfrm>
          <a:off x="3402524" y="1450103"/>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Gold, diamonds, yachts</a:t>
          </a:r>
        </a:p>
      </dsp:txBody>
      <dsp:txXfrm>
        <a:off x="3893140" y="1450103"/>
        <a:ext cx="1471848" cy="981231"/>
      </dsp:txXfrm>
    </dsp:sp>
    <dsp:sp modelId="{707E26DD-DF52-40B9-8DA3-0E8D09E33D64}">
      <dsp:nvSpPr>
        <dsp:cNvPr id="0" name=""/>
        <dsp:cNvSpPr/>
      </dsp:nvSpPr>
      <dsp:spPr>
        <a:xfrm>
          <a:off x="5512172" y="1450103"/>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Usually progressive</a:t>
          </a:r>
        </a:p>
      </dsp:txBody>
      <dsp:txXfrm>
        <a:off x="6002788" y="1450103"/>
        <a:ext cx="1471848" cy="981231"/>
      </dsp:txXfrm>
    </dsp:sp>
    <dsp:sp modelId="{EB7346FE-3504-47F3-8BAB-ECBBED6D5169}">
      <dsp:nvSpPr>
        <dsp:cNvPr id="0" name=""/>
        <dsp:cNvSpPr/>
      </dsp:nvSpPr>
      <dsp:spPr>
        <a:xfrm>
          <a:off x="7621821" y="1450103"/>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Revenue focus</a:t>
          </a:r>
        </a:p>
      </dsp:txBody>
      <dsp:txXfrm>
        <a:off x="8112437" y="1450103"/>
        <a:ext cx="1471848" cy="981231"/>
      </dsp:txXfrm>
    </dsp:sp>
    <dsp:sp modelId="{CD98DFEF-8ED0-4D86-98B9-E90EE6B37423}">
      <dsp:nvSpPr>
        <dsp:cNvPr id="0" name=""/>
        <dsp:cNvSpPr/>
      </dsp:nvSpPr>
      <dsp:spPr>
        <a:xfrm>
          <a:off x="831224" y="2697331"/>
          <a:ext cx="2955517" cy="1182206"/>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en-US" sz="1800" kern="1200" dirty="0"/>
            <a:t>Externalities (Green Tax)</a:t>
          </a:r>
        </a:p>
      </dsp:txBody>
      <dsp:txXfrm>
        <a:off x="1422327" y="2697331"/>
        <a:ext cx="1773311" cy="1182206"/>
      </dsp:txXfrm>
    </dsp:sp>
    <dsp:sp modelId="{5442EF7C-DF5A-4A03-A46E-851A5181A4A1}">
      <dsp:nvSpPr>
        <dsp:cNvPr id="0" name=""/>
        <dsp:cNvSpPr/>
      </dsp:nvSpPr>
      <dsp:spPr>
        <a:xfrm>
          <a:off x="3402524" y="2797819"/>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Unit or value of products that cause pollution or other “negative” externalities</a:t>
          </a:r>
        </a:p>
      </dsp:txBody>
      <dsp:txXfrm>
        <a:off x="3893140" y="2797819"/>
        <a:ext cx="1471848" cy="981231"/>
      </dsp:txXfrm>
    </dsp:sp>
    <dsp:sp modelId="{74C44E3A-6F45-47D7-9F6D-B9583B27F921}">
      <dsp:nvSpPr>
        <dsp:cNvPr id="0" name=""/>
        <dsp:cNvSpPr/>
      </dsp:nvSpPr>
      <dsp:spPr>
        <a:xfrm>
          <a:off x="5512172" y="2797819"/>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Unclear, more regressive</a:t>
          </a:r>
        </a:p>
      </dsp:txBody>
      <dsp:txXfrm>
        <a:off x="6002788" y="2797819"/>
        <a:ext cx="1471848" cy="981231"/>
      </dsp:txXfrm>
    </dsp:sp>
    <dsp:sp modelId="{17581A80-96D3-450D-AC42-4B99A2FFCCA6}">
      <dsp:nvSpPr>
        <dsp:cNvPr id="0" name=""/>
        <dsp:cNvSpPr/>
      </dsp:nvSpPr>
      <dsp:spPr>
        <a:xfrm>
          <a:off x="7621821" y="2797819"/>
          <a:ext cx="2453079" cy="981231"/>
        </a:xfrm>
        <a:prstGeom prst="chevron">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Tax on pollutants in factories, hydrocarbons</a:t>
          </a:r>
        </a:p>
      </dsp:txBody>
      <dsp:txXfrm>
        <a:off x="8112437" y="2797819"/>
        <a:ext cx="1471848" cy="981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745384-7E08-442D-93AB-02EDE382C0E2}">
      <dsp:nvSpPr>
        <dsp:cNvPr id="0" name=""/>
        <dsp:cNvSpPr/>
      </dsp:nvSpPr>
      <dsp:spPr>
        <a:xfrm>
          <a:off x="2901347" y="90906"/>
          <a:ext cx="1454065" cy="1454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Local budget</a:t>
          </a:r>
          <a:endParaRPr lang="en-GB" sz="1800" kern="1200" dirty="0"/>
        </a:p>
      </dsp:txBody>
      <dsp:txXfrm>
        <a:off x="2901347" y="90906"/>
        <a:ext cx="1454065" cy="1454065"/>
      </dsp:txXfrm>
    </dsp:sp>
    <dsp:sp modelId="{0F7A9F86-4F32-4BB5-B45B-97780511E2C6}">
      <dsp:nvSpPr>
        <dsp:cNvPr id="0" name=""/>
        <dsp:cNvSpPr/>
      </dsp:nvSpPr>
      <dsp:spPr>
        <a:xfrm>
          <a:off x="531594" y="418595"/>
          <a:ext cx="4106175" cy="4106175"/>
        </a:xfrm>
        <a:prstGeom prst="circularArrow">
          <a:avLst>
            <a:gd name="adj1" fmla="val 6905"/>
            <a:gd name="adj2" fmla="val 465607"/>
            <a:gd name="adj3" fmla="val 39182"/>
            <a:gd name="adj4" fmla="val 19676476"/>
            <a:gd name="adj5" fmla="val 805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0DFA7F-3C20-4119-BD42-C9DD53BA9E59}">
      <dsp:nvSpPr>
        <dsp:cNvPr id="0" name=""/>
        <dsp:cNvSpPr/>
      </dsp:nvSpPr>
      <dsp:spPr>
        <a:xfrm>
          <a:off x="3164489" y="2727128"/>
          <a:ext cx="1606043" cy="1225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Services and infrastructure</a:t>
          </a:r>
          <a:endParaRPr lang="en-GB" sz="1800" kern="1200" dirty="0"/>
        </a:p>
      </dsp:txBody>
      <dsp:txXfrm>
        <a:off x="3164489" y="2727128"/>
        <a:ext cx="1606043" cy="1225456"/>
      </dsp:txXfrm>
    </dsp:sp>
    <dsp:sp modelId="{77D03A6B-A91F-41C2-97FC-678CC0485AA6}">
      <dsp:nvSpPr>
        <dsp:cNvPr id="0" name=""/>
        <dsp:cNvSpPr/>
      </dsp:nvSpPr>
      <dsp:spPr>
        <a:xfrm>
          <a:off x="541545" y="61188"/>
          <a:ext cx="4106175" cy="4106175"/>
        </a:xfrm>
        <a:prstGeom prst="circularArrow">
          <a:avLst>
            <a:gd name="adj1" fmla="val 6905"/>
            <a:gd name="adj2" fmla="val 465607"/>
            <a:gd name="adj3" fmla="val 6803271"/>
            <a:gd name="adj4" fmla="val 4655616"/>
            <a:gd name="adj5" fmla="val 805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3A8DCC-80DB-457A-BB91-92267EFDFF4E}">
      <dsp:nvSpPr>
        <dsp:cNvPr id="0" name=""/>
        <dsp:cNvSpPr/>
      </dsp:nvSpPr>
      <dsp:spPr>
        <a:xfrm>
          <a:off x="432248" y="2560005"/>
          <a:ext cx="1454065" cy="1454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Property values increase</a:t>
          </a:r>
          <a:endParaRPr lang="en-GB" sz="1800" kern="1200" dirty="0"/>
        </a:p>
      </dsp:txBody>
      <dsp:txXfrm>
        <a:off x="432248" y="2560005"/>
        <a:ext cx="1454065" cy="1454065"/>
      </dsp:txXfrm>
    </dsp:sp>
    <dsp:sp modelId="{AF927161-8903-4C28-A38E-15CDED158512}">
      <dsp:nvSpPr>
        <dsp:cNvPr id="0" name=""/>
        <dsp:cNvSpPr/>
      </dsp:nvSpPr>
      <dsp:spPr>
        <a:xfrm>
          <a:off x="340742" y="-599"/>
          <a:ext cx="4106175" cy="4106175"/>
        </a:xfrm>
        <a:prstGeom prst="circularArrow">
          <a:avLst>
            <a:gd name="adj1" fmla="val 6905"/>
            <a:gd name="adj2" fmla="val 465607"/>
            <a:gd name="adj3" fmla="val 11348342"/>
            <a:gd name="adj4" fmla="val 9786051"/>
            <a:gd name="adj5" fmla="val 805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9A436B-749F-4D16-B02F-651CAF1F60A9}">
      <dsp:nvSpPr>
        <dsp:cNvPr id="0" name=""/>
        <dsp:cNvSpPr/>
      </dsp:nvSpPr>
      <dsp:spPr>
        <a:xfrm>
          <a:off x="432248" y="90906"/>
          <a:ext cx="1454065" cy="1454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Revenues increase</a:t>
          </a:r>
          <a:endParaRPr lang="en-GB" sz="1800" kern="1200" dirty="0"/>
        </a:p>
      </dsp:txBody>
      <dsp:txXfrm>
        <a:off x="432248" y="90906"/>
        <a:ext cx="1454065" cy="1454065"/>
      </dsp:txXfrm>
    </dsp:sp>
    <dsp:sp modelId="{B7C7BA77-E4BF-4CBD-A247-BF891044940E}">
      <dsp:nvSpPr>
        <dsp:cNvPr id="0" name=""/>
        <dsp:cNvSpPr/>
      </dsp:nvSpPr>
      <dsp:spPr>
        <a:xfrm>
          <a:off x="340742" y="-599"/>
          <a:ext cx="4106175" cy="4106175"/>
        </a:xfrm>
        <a:prstGeom prst="circularArrow">
          <a:avLst>
            <a:gd name="adj1" fmla="val 6905"/>
            <a:gd name="adj2" fmla="val 465607"/>
            <a:gd name="adj3" fmla="val 16748342"/>
            <a:gd name="adj4" fmla="val 15186051"/>
            <a:gd name="adj5" fmla="val 805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28/08/2020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28/08/2020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mf.org/external/np/pp/eng/2011/030811.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mf.org/external/np/fad/fari/"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ltLang="fr-FR" dirty="0"/>
              <a:t>Informal </a:t>
            </a:r>
            <a:r>
              <a:rPr lang="fr-FR" altLang="fr-FR" dirty="0" err="1"/>
              <a:t>sector</a:t>
            </a:r>
            <a:r>
              <a:rPr lang="fr-FR" altLang="fr-FR" dirty="0"/>
              <a:t> and </a:t>
            </a:r>
            <a:r>
              <a:rPr lang="fr-FR" altLang="fr-FR" dirty="0" err="1"/>
              <a:t>small-scale</a:t>
            </a:r>
            <a:r>
              <a:rPr lang="fr-FR" altLang="fr-FR" dirty="0"/>
              <a:t> </a:t>
            </a:r>
            <a:r>
              <a:rPr lang="fr-FR" altLang="fr-FR" dirty="0" err="1"/>
              <a:t>firms</a:t>
            </a:r>
            <a:endParaRPr lang="fr-FR" altLang="fr-FR" dirty="0"/>
          </a:p>
          <a:p>
            <a:pPr lvl="1"/>
            <a:r>
              <a:rPr lang="fr-FR" altLang="fr-FR" b="0" dirty="0"/>
              <a:t>Dual </a:t>
            </a:r>
            <a:r>
              <a:rPr lang="fr-FR" altLang="fr-FR" b="0" dirty="0" err="1"/>
              <a:t>approach</a:t>
            </a:r>
            <a:r>
              <a:rPr lang="fr-FR" altLang="fr-FR" b="0" dirty="0"/>
              <a:t> of </a:t>
            </a:r>
            <a:r>
              <a:rPr lang="fr-FR" altLang="fr-FR" b="0" dirty="0" err="1"/>
              <a:t>development</a:t>
            </a:r>
            <a:r>
              <a:rPr lang="fr-FR" altLang="fr-FR" b="0" dirty="0"/>
              <a:t> </a:t>
            </a:r>
            <a:r>
              <a:rPr lang="fr-FR" altLang="fr-FR" b="0" dirty="0" err="1"/>
              <a:t>economics</a:t>
            </a:r>
            <a:endParaRPr lang="fr-FR" altLang="fr-FR" b="0" dirty="0"/>
          </a:p>
          <a:p>
            <a:r>
              <a:rPr lang="fr-FR" altLang="fr-FR" dirty="0"/>
              <a:t>Natural </a:t>
            </a:r>
            <a:r>
              <a:rPr lang="fr-FR" altLang="fr-FR" dirty="0" err="1"/>
              <a:t>resource</a:t>
            </a:r>
            <a:r>
              <a:rPr lang="fr-FR" altLang="fr-FR" dirty="0"/>
              <a:t> </a:t>
            </a:r>
            <a:r>
              <a:rPr lang="fr-FR" altLang="fr-FR" dirty="0" err="1"/>
              <a:t>sector</a:t>
            </a:r>
            <a:endParaRPr lang="fr-FR" altLang="fr-FR" dirty="0"/>
          </a:p>
          <a:p>
            <a:pPr lvl="1"/>
            <a:r>
              <a:rPr lang="fr-FR" altLang="fr-FR" b="0" dirty="0"/>
              <a:t>Resource </a:t>
            </a:r>
            <a:r>
              <a:rPr lang="fr-FR" altLang="fr-FR" b="0" dirty="0" err="1"/>
              <a:t>rent</a:t>
            </a:r>
            <a:r>
              <a:rPr lang="fr-FR" altLang="fr-FR" b="0" dirty="0"/>
              <a:t> sharing issue</a:t>
            </a:r>
          </a:p>
          <a:p>
            <a:pPr lvl="1"/>
            <a:r>
              <a:rPr lang="fr-FR" altLang="fr-FR" b="0" dirty="0"/>
              <a:t>Resource </a:t>
            </a:r>
            <a:r>
              <a:rPr lang="fr-FR" altLang="fr-FR" b="0" dirty="0" err="1"/>
              <a:t>curse</a:t>
            </a:r>
            <a:endParaRPr lang="fr-FR" altLang="fr-FR" b="0" dirty="0"/>
          </a:p>
          <a:p>
            <a:r>
              <a:rPr lang="fr-FR" altLang="fr-FR" dirty="0" err="1"/>
              <a:t>Weak</a:t>
            </a:r>
            <a:r>
              <a:rPr lang="fr-FR" altLang="fr-FR" dirty="0"/>
              <a:t> </a:t>
            </a:r>
            <a:r>
              <a:rPr lang="fr-FR" altLang="fr-FR" dirty="0" err="1"/>
              <a:t>political</a:t>
            </a:r>
            <a:r>
              <a:rPr lang="fr-FR" altLang="fr-FR" dirty="0"/>
              <a:t> institutions</a:t>
            </a:r>
          </a:p>
          <a:p>
            <a:pPr lvl="1"/>
            <a:r>
              <a:rPr lang="fr-FR" altLang="fr-FR" b="0" dirty="0" err="1"/>
              <a:t>Aid</a:t>
            </a:r>
            <a:r>
              <a:rPr lang="fr-FR" altLang="fr-FR" b="0" dirty="0"/>
              <a:t>: </a:t>
            </a:r>
            <a:r>
              <a:rPr lang="fr-FR" altLang="fr-FR" b="0" dirty="0" err="1"/>
              <a:t>Samaritan</a:t>
            </a:r>
            <a:r>
              <a:rPr lang="fr-FR" altLang="fr-FR" b="0" dirty="0"/>
              <a:t> </a:t>
            </a:r>
            <a:r>
              <a:rPr lang="fr-FR" altLang="fr-FR" b="0" dirty="0" err="1"/>
              <a:t>dilemna</a:t>
            </a:r>
            <a:r>
              <a:rPr lang="fr-FR" altLang="fr-FR" b="0" dirty="0"/>
              <a:t> </a:t>
            </a:r>
          </a:p>
          <a:p>
            <a:pPr lvl="1"/>
            <a:r>
              <a:rPr lang="fr-FR" altLang="fr-FR" b="0" dirty="0" err="1"/>
              <a:t>Low</a:t>
            </a:r>
            <a:r>
              <a:rPr lang="fr-FR" altLang="fr-FR" b="0" dirty="0"/>
              <a:t> </a:t>
            </a:r>
            <a:r>
              <a:rPr lang="fr-FR" altLang="fr-FR" b="0" dirty="0" err="1"/>
              <a:t>contestability</a:t>
            </a:r>
            <a:r>
              <a:rPr lang="fr-FR" altLang="fr-FR" b="0" dirty="0"/>
              <a:t> of power/</a:t>
            </a:r>
            <a:r>
              <a:rPr lang="fr-FR" altLang="fr-FR" b="0" dirty="0" err="1"/>
              <a:t>accountability</a:t>
            </a:r>
            <a:endParaRPr lang="fr-FR" altLang="fr-FR" b="0" dirty="0"/>
          </a:p>
          <a:p>
            <a:pPr lvl="1"/>
            <a:r>
              <a:rPr lang="fr-FR" altLang="fr-FR" b="0" dirty="0"/>
              <a:t>Corruption (of </a:t>
            </a:r>
            <a:r>
              <a:rPr lang="fr-FR" altLang="fr-FR" b="0" dirty="0" err="1"/>
              <a:t>government</a:t>
            </a:r>
            <a:r>
              <a:rPr lang="fr-FR" altLang="fr-FR" b="0" dirty="0"/>
              <a:t> </a:t>
            </a:r>
            <a:r>
              <a:rPr lang="fr-FR" altLang="fr-FR" b="0" dirty="0" err="1"/>
              <a:t>officials</a:t>
            </a:r>
            <a:r>
              <a:rPr lang="fr-FR" altLang="fr-FR" b="0" dirty="0"/>
              <a:t>)</a:t>
            </a:r>
          </a:p>
          <a:p>
            <a:pPr lvl="1"/>
            <a:r>
              <a:rPr lang="fr-FR" altLang="fr-FR" b="0" dirty="0"/>
              <a:t>Culture, </a:t>
            </a:r>
            <a:r>
              <a:rPr lang="fr-FR" altLang="fr-FR" b="0" dirty="0" err="1"/>
              <a:t>norms</a:t>
            </a:r>
            <a:r>
              <a:rPr lang="fr-FR" altLang="fr-FR" b="0" dirty="0"/>
              <a:t>, and </a:t>
            </a:r>
            <a:r>
              <a:rPr lang="fr-FR" altLang="fr-FR" b="0" dirty="0" err="1"/>
              <a:t>identity</a:t>
            </a:r>
            <a:r>
              <a:rPr lang="fr-FR" altLang="fr-FR" b="0" dirty="0"/>
              <a:t>?</a:t>
            </a:r>
          </a:p>
          <a:p>
            <a:r>
              <a:rPr lang="fr-FR" altLang="fr-FR" dirty="0" err="1"/>
              <a:t>Lack</a:t>
            </a:r>
            <a:r>
              <a:rPr lang="fr-FR" altLang="fr-FR" dirty="0"/>
              <a:t> of </a:t>
            </a:r>
            <a:r>
              <a:rPr lang="fr-FR" altLang="fr-FR" dirty="0" err="1"/>
              <a:t>political</a:t>
            </a:r>
            <a:r>
              <a:rPr lang="fr-FR" altLang="fr-FR" dirty="0"/>
              <a:t> </a:t>
            </a:r>
            <a:r>
              <a:rPr lang="fr-FR" altLang="fr-FR" dirty="0" err="1"/>
              <a:t>will</a:t>
            </a:r>
            <a:r>
              <a:rPr lang="fr-FR" altLang="fr-FR" dirty="0"/>
              <a:t> to  </a:t>
            </a:r>
            <a:r>
              <a:rPr lang="fr-FR" altLang="fr-FR" dirty="0" err="1"/>
              <a:t>reform</a:t>
            </a:r>
            <a:endParaRPr lang="fr-FR" altLang="fr-FR" dirty="0"/>
          </a:p>
          <a:p>
            <a:pPr lvl="1"/>
            <a:r>
              <a:rPr lang="fr-FR" altLang="fr-FR" b="0" dirty="0"/>
              <a:t>Lobbying, corruption (of </a:t>
            </a:r>
            <a:r>
              <a:rPr lang="fr-FR" altLang="fr-FR" b="0" dirty="0" err="1"/>
              <a:t>policy</a:t>
            </a:r>
            <a:r>
              <a:rPr lang="fr-FR" altLang="fr-FR" b="0" dirty="0"/>
              <a:t> </a:t>
            </a:r>
            <a:r>
              <a:rPr lang="fr-FR" altLang="fr-FR" b="0" dirty="0" err="1"/>
              <a:t>makers</a:t>
            </a:r>
            <a:r>
              <a:rPr lang="fr-FR" altLang="fr-FR" b="0" dirty="0"/>
              <a:t>)</a:t>
            </a:r>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2</a:t>
            </a:fld>
            <a:endParaRPr lang="en-GB"/>
          </a:p>
        </p:txBody>
      </p:sp>
    </p:spTree>
    <p:extLst>
      <p:ext uri="{BB962C8B-B14F-4D97-AF65-F5344CB8AC3E}">
        <p14:creationId xmlns:p14="http://schemas.microsoft.com/office/powerpoint/2010/main" val="1438195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1200">
                <a:solidFill>
                  <a:srgbClr val="0F5494"/>
                </a:solidFill>
                <a:latin typeface="Verdana" panose="020B0604030504040204" pitchFamily="34" charset="0"/>
                <a:ea typeface="MS PGothic" panose="020B0600070205080204" pitchFamily="34" charset="-128"/>
              </a:defRPr>
            </a:lvl1pPr>
            <a:lvl2pPr marL="742950" indent="-285750">
              <a:defRPr sz="1200">
                <a:solidFill>
                  <a:srgbClr val="0F5494"/>
                </a:solidFill>
                <a:latin typeface="Verdana" panose="020B0604030504040204" pitchFamily="34" charset="0"/>
                <a:ea typeface="MS PGothic" panose="020B0600070205080204" pitchFamily="34" charset="-128"/>
              </a:defRPr>
            </a:lvl2pPr>
            <a:lvl3pPr marL="1143000" indent="-228600">
              <a:defRPr sz="1200">
                <a:solidFill>
                  <a:srgbClr val="0F5494"/>
                </a:solidFill>
                <a:latin typeface="Verdana" panose="020B0604030504040204" pitchFamily="34" charset="0"/>
                <a:ea typeface="MS PGothic" panose="020B0600070205080204" pitchFamily="34" charset="-128"/>
              </a:defRPr>
            </a:lvl3pPr>
            <a:lvl4pPr marL="1600200" indent="-228600">
              <a:defRPr sz="1200">
                <a:solidFill>
                  <a:srgbClr val="0F5494"/>
                </a:solidFill>
                <a:latin typeface="Verdana" panose="020B0604030504040204" pitchFamily="34" charset="0"/>
                <a:ea typeface="MS PGothic" panose="020B0600070205080204" pitchFamily="34" charset="-128"/>
              </a:defRPr>
            </a:lvl4pPr>
            <a:lvl5pPr marL="2057400" indent="-228600">
              <a:defRPr sz="1200">
                <a:solidFill>
                  <a:srgbClr val="0F5494"/>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9pPr>
          </a:lstStyle>
          <a:p>
            <a:fld id="{BE5E6EA4-F03D-49DC-B393-F9C345A17E6D}" type="slidenum">
              <a:rPr lang="en-US" altLang="fr-FR" smtClean="0">
                <a:solidFill>
                  <a:schemeClr val="tx1"/>
                </a:solidFill>
                <a:latin typeface="Arial" panose="020B0604020202020204" pitchFamily="34" charset="0"/>
              </a:rPr>
              <a:pPr/>
              <a:t>21</a:t>
            </a:fld>
            <a:endParaRPr lang="en-US" altLang="fr-FR">
              <a:solidFill>
                <a:schemeClr val="tx1"/>
              </a:solidFill>
              <a:latin typeface="Arial" panose="020B0604020202020204" pitchFamily="34"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lnSpc>
                <a:spcPct val="150000"/>
              </a:lnSpc>
              <a:spcBef>
                <a:spcPct val="0"/>
              </a:spcBef>
            </a:pPr>
            <a:r>
              <a:rPr lang="en-US" altLang="fr-FR" sz="1000" dirty="0"/>
              <a:t>For a somewhat dated study on trends in tax reform, see </a:t>
            </a:r>
            <a:r>
              <a:rPr lang="en-US" altLang="fr-FR" sz="1000" dirty="0" err="1"/>
              <a:t>Norregaard</a:t>
            </a:r>
            <a:r>
              <a:rPr lang="en-US" altLang="fr-FR" sz="1000" dirty="0"/>
              <a:t> and Khan: https://www.imf.org/external/pubs/ft/wp/2007/wp07274.pdf </a:t>
            </a:r>
          </a:p>
          <a:p>
            <a:pPr eaLnBrk="1" hangingPunct="1">
              <a:lnSpc>
                <a:spcPct val="150000"/>
              </a:lnSpc>
              <a:spcBef>
                <a:spcPct val="0"/>
              </a:spcBef>
            </a:pPr>
            <a:r>
              <a:rPr lang="en-US" altLang="fr-FR" sz="1000" i="1" dirty="0"/>
              <a:t>Revenue Mobilization in Developing Countries</a:t>
            </a:r>
            <a:r>
              <a:rPr lang="en-US" altLang="fr-FR" sz="1000" dirty="0"/>
              <a:t>. IMF. 2011: </a:t>
            </a:r>
            <a:r>
              <a:rPr lang="en-US" altLang="fr-FR" sz="1000" dirty="0">
                <a:hlinkClick r:id="rId3"/>
              </a:rPr>
              <a:t>https://www.imf.org/external/np/pp/eng/2011/030811.pdf</a:t>
            </a:r>
            <a:r>
              <a:rPr lang="en-US" altLang="fr-FR" sz="1000" dirty="0"/>
              <a:t> </a:t>
            </a:r>
          </a:p>
          <a:p>
            <a:pPr eaLnBrk="1" hangingPunct="1">
              <a:spcBef>
                <a:spcPct val="0"/>
              </a:spcBef>
              <a:buFontTx/>
              <a:buChar char="•"/>
            </a:pPr>
            <a:r>
              <a:rPr lang="en-US" altLang="fr-FR" sz="1000" dirty="0"/>
              <a:t>Eliminate archaic taxes, such as stamps, legal seals</a:t>
            </a:r>
          </a:p>
          <a:p>
            <a:pPr eaLnBrk="1" hangingPunct="1">
              <a:spcBef>
                <a:spcPct val="0"/>
              </a:spcBef>
              <a:buFontTx/>
              <a:buChar char="•"/>
            </a:pPr>
            <a:r>
              <a:rPr lang="en-US" altLang="fr-FR" sz="1000" dirty="0"/>
              <a:t>Eliminate sales and turnover taxes</a:t>
            </a:r>
          </a:p>
          <a:p>
            <a:pPr eaLnBrk="1" hangingPunct="1">
              <a:spcBef>
                <a:spcPct val="0"/>
              </a:spcBef>
              <a:buFontTx/>
              <a:buChar char="•"/>
            </a:pPr>
            <a:r>
              <a:rPr lang="en-US" altLang="fr-FR" sz="1000" dirty="0"/>
              <a:t>Introduce VAT</a:t>
            </a:r>
          </a:p>
          <a:p>
            <a:pPr eaLnBrk="1" hangingPunct="1">
              <a:spcBef>
                <a:spcPct val="0"/>
              </a:spcBef>
              <a:buFontTx/>
              <a:buChar char="•"/>
            </a:pPr>
            <a:r>
              <a:rPr lang="en-US" altLang="fr-FR" sz="1000" dirty="0"/>
              <a:t>Reduce import duties and introduce more uniform rates</a:t>
            </a:r>
          </a:p>
          <a:p>
            <a:pPr eaLnBrk="1" hangingPunct="1">
              <a:spcBef>
                <a:spcPct val="0"/>
              </a:spcBef>
              <a:buFontTx/>
              <a:buChar char="•"/>
            </a:pPr>
            <a:r>
              <a:rPr lang="en-US" altLang="fr-FR" sz="1000" dirty="0"/>
              <a:t>Reduce excises</a:t>
            </a:r>
          </a:p>
          <a:p>
            <a:pPr eaLnBrk="1" hangingPunct="1">
              <a:spcBef>
                <a:spcPct val="0"/>
              </a:spcBef>
              <a:buFontTx/>
              <a:buChar char="•"/>
            </a:pPr>
            <a:r>
              <a:rPr lang="en-US" altLang="fr-FR" sz="1000" dirty="0"/>
              <a:t>Strengthen and modernize CIT and PIT</a:t>
            </a:r>
          </a:p>
          <a:p>
            <a:pPr eaLnBrk="1" hangingPunct="1">
              <a:spcBef>
                <a:spcPct val="0"/>
              </a:spcBef>
              <a:buFontTx/>
              <a:buChar char="•"/>
            </a:pPr>
            <a:r>
              <a:rPr lang="en-US" altLang="fr-FR" sz="1000" dirty="0"/>
              <a:t>- some discussion of Dual Income Taxes </a:t>
            </a:r>
          </a:p>
          <a:p>
            <a:pPr eaLnBrk="1" hangingPunct="1">
              <a:spcBef>
                <a:spcPct val="0"/>
              </a:spcBef>
              <a:buFontTx/>
              <a:buChar char="•"/>
            </a:pPr>
            <a:r>
              <a:rPr lang="en-US" altLang="fr-FR" sz="1000" dirty="0"/>
              <a:t>- some discussion of Flat Tax</a:t>
            </a:r>
          </a:p>
          <a:p>
            <a:pPr eaLnBrk="1" hangingPunct="1">
              <a:spcBef>
                <a:spcPct val="0"/>
              </a:spcBef>
              <a:buFontTx/>
              <a:buChar char="•"/>
            </a:pPr>
            <a:r>
              <a:rPr lang="en-US" altLang="fr-FR" sz="1000" dirty="0"/>
              <a:t>- interest in eliminating CIT – see Estonia and Moldova</a:t>
            </a:r>
          </a:p>
          <a:p>
            <a:pPr eaLnBrk="1" hangingPunct="1">
              <a:spcBef>
                <a:spcPct val="0"/>
              </a:spcBef>
              <a:buFontTx/>
              <a:buChar char="•"/>
            </a:pPr>
            <a:r>
              <a:rPr lang="en-US" altLang="fr-FR" sz="1000" dirty="0"/>
              <a:t>Almost whole world has VAT now</a:t>
            </a:r>
          </a:p>
          <a:p>
            <a:pPr eaLnBrk="1" hangingPunct="1">
              <a:spcBef>
                <a:spcPct val="0"/>
              </a:spcBef>
              <a:buFontTx/>
              <a:buChar char="•"/>
            </a:pPr>
            <a:r>
              <a:rPr lang="en-US" altLang="fr-FR" sz="1000" dirty="0"/>
              <a:t>PIT and CIT rates have come down considerably</a:t>
            </a:r>
          </a:p>
          <a:p>
            <a:pPr eaLnBrk="1" hangingPunct="1">
              <a:spcBef>
                <a:spcPct val="0"/>
              </a:spcBef>
              <a:buFontTx/>
              <a:buChar char="•"/>
            </a:pPr>
            <a:r>
              <a:rPr lang="en-US" altLang="fr-FR" sz="1000" dirty="0"/>
              <a:t>Lots of international competition in CIT rates</a:t>
            </a:r>
          </a:p>
          <a:p>
            <a:pPr eaLnBrk="1" hangingPunct="1">
              <a:spcBef>
                <a:spcPct val="0"/>
              </a:spcBef>
              <a:buFontTx/>
              <a:buChar char="•"/>
            </a:pPr>
            <a:r>
              <a:rPr lang="en-US" altLang="fr-FR" sz="1000" dirty="0"/>
              <a:t>In rich countries we have closed </a:t>
            </a:r>
            <a:r>
              <a:rPr lang="en-US" altLang="en-US" sz="1000" dirty="0"/>
              <a:t>“</a:t>
            </a:r>
            <a:r>
              <a:rPr lang="en-US" altLang="fr-FR" sz="1000" dirty="0"/>
              <a:t>tax incentives</a:t>
            </a:r>
            <a:r>
              <a:rPr lang="en-US" altLang="en-US" sz="1000" dirty="0"/>
              <a:t>”</a:t>
            </a:r>
            <a:r>
              <a:rPr lang="en-US" altLang="fr-FR" sz="1000" dirty="0"/>
              <a:t> and lowered rates, while revenues continue to climb</a:t>
            </a:r>
          </a:p>
          <a:p>
            <a:pPr eaLnBrk="1" hangingPunct="1">
              <a:spcBef>
                <a:spcPct val="0"/>
              </a:spcBef>
              <a:buFontTx/>
              <a:buChar char="•"/>
            </a:pPr>
            <a:r>
              <a:rPr lang="en-US" altLang="fr-FR" sz="1000" dirty="0"/>
              <a:t>In poor countries we have often increased </a:t>
            </a:r>
            <a:r>
              <a:rPr lang="en-US" altLang="en-US" sz="1000" dirty="0"/>
              <a:t>“</a:t>
            </a:r>
            <a:r>
              <a:rPr lang="en-US" altLang="fr-FR" sz="1000" dirty="0"/>
              <a:t>tax incentives</a:t>
            </a:r>
            <a:r>
              <a:rPr lang="en-US" altLang="en-US" sz="1000" dirty="0"/>
              <a:t>”</a:t>
            </a:r>
            <a:r>
              <a:rPr lang="en-US" altLang="fr-FR" sz="1000" dirty="0"/>
              <a:t> and lowered rates, sometimes revenue increased.</a:t>
            </a:r>
          </a:p>
          <a:p>
            <a:pPr eaLnBrk="1" hangingPunct="1">
              <a:lnSpc>
                <a:spcPct val="150000"/>
              </a:lnSpc>
            </a:pPr>
            <a:endParaRPr lang="en-US" altLang="fr-FR" sz="1100" dirty="0"/>
          </a:p>
          <a:p>
            <a:pPr eaLnBrk="1" hangingPunct="1">
              <a:lnSpc>
                <a:spcPct val="150000"/>
              </a:lnSpc>
            </a:pPr>
            <a:endParaRPr lang="en-US" altLang="fr-FR" sz="1100" dirty="0"/>
          </a:p>
        </p:txBody>
      </p:sp>
    </p:spTree>
    <p:extLst>
      <p:ext uri="{BB962C8B-B14F-4D97-AF65-F5344CB8AC3E}">
        <p14:creationId xmlns:p14="http://schemas.microsoft.com/office/powerpoint/2010/main" val="810606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ltLang="fr-FR" sz="1200" b="1" u="sng"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24</a:t>
            </a:fld>
            <a:endParaRPr lang="en-GB"/>
          </a:p>
        </p:txBody>
      </p:sp>
    </p:spTree>
    <p:extLst>
      <p:ext uri="{BB962C8B-B14F-4D97-AF65-F5344CB8AC3E}">
        <p14:creationId xmlns:p14="http://schemas.microsoft.com/office/powerpoint/2010/main" val="3292712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ltLang="fr-FR" sz="1200" b="1" u="sng" dirty="0"/>
              <a:t>VAT </a:t>
            </a:r>
            <a:r>
              <a:rPr lang="fr-FR" altLang="fr-FR" sz="1200" b="1" u="sng" dirty="0" err="1"/>
              <a:t>credit</a:t>
            </a:r>
            <a:r>
              <a:rPr lang="fr-FR" altLang="fr-FR" sz="1200" b="1" u="sng" dirty="0"/>
              <a:t> </a:t>
            </a:r>
            <a:r>
              <a:rPr lang="fr-FR" altLang="fr-FR" sz="1200" b="1" u="sng" dirty="0" err="1"/>
              <a:t>refund</a:t>
            </a:r>
            <a:r>
              <a:rPr lang="fr-FR" altLang="fr-FR" sz="1200" b="1" u="sng" dirty="0"/>
              <a:t>:</a:t>
            </a:r>
          </a:p>
          <a:p>
            <a:r>
              <a:rPr lang="fr-FR" altLang="fr-FR" sz="1200" dirty="0"/>
              <a:t>The issue of VAT </a:t>
            </a:r>
            <a:r>
              <a:rPr lang="fr-FR" altLang="fr-FR" sz="1200" dirty="0" err="1"/>
              <a:t>credit</a:t>
            </a:r>
            <a:r>
              <a:rPr lang="fr-FR" altLang="fr-FR" sz="1200" dirty="0"/>
              <a:t> </a:t>
            </a:r>
            <a:r>
              <a:rPr lang="fr-FR" altLang="fr-FR" sz="1200" dirty="0" err="1"/>
              <a:t>refunds</a:t>
            </a:r>
            <a:r>
              <a:rPr lang="fr-FR" altLang="fr-FR" sz="1200" dirty="0"/>
              <a:t>: </a:t>
            </a:r>
            <a:r>
              <a:rPr lang="fr-FR" altLang="fr-FR" sz="1200" dirty="0" err="1"/>
              <a:t>Very</a:t>
            </a:r>
            <a:r>
              <a:rPr lang="fr-FR" altLang="fr-FR" sz="1200" dirty="0"/>
              <a:t> sensitive issue in </a:t>
            </a:r>
            <a:r>
              <a:rPr lang="fr-FR" altLang="fr-FR" sz="1200" dirty="0" err="1"/>
              <a:t>resource</a:t>
            </a:r>
            <a:r>
              <a:rPr lang="fr-FR" altLang="fr-FR" sz="1200" dirty="0"/>
              <a:t> </a:t>
            </a:r>
            <a:r>
              <a:rPr lang="fr-FR" altLang="fr-FR" sz="1200" dirty="0" err="1"/>
              <a:t>rich</a:t>
            </a:r>
            <a:r>
              <a:rPr lang="fr-FR" altLang="fr-FR" sz="1200" dirty="0"/>
              <a:t> countries</a:t>
            </a:r>
          </a:p>
          <a:p>
            <a:pPr lvl="1"/>
            <a:r>
              <a:rPr lang="fr-FR" altLang="fr-FR" sz="1200" b="0" dirty="0" err="1"/>
              <a:t>Exporters</a:t>
            </a:r>
            <a:r>
              <a:rPr lang="fr-FR" altLang="fr-FR" sz="1200" b="0" dirty="0"/>
              <a:t> (extractive industries) are </a:t>
            </a:r>
            <a:r>
              <a:rPr lang="fr-FR" altLang="fr-FR" sz="1200" b="0" dirty="0" err="1"/>
              <a:t>taxed</a:t>
            </a:r>
            <a:r>
              <a:rPr lang="fr-FR" altLang="fr-FR" sz="1200" b="0" dirty="0"/>
              <a:t> at </a:t>
            </a:r>
            <a:r>
              <a:rPr lang="fr-FR" altLang="fr-FR" sz="1200" b="0" dirty="0" err="1"/>
              <a:t>zero</a:t>
            </a:r>
            <a:r>
              <a:rPr lang="fr-FR" altLang="fr-FR" sz="1200" b="0" dirty="0"/>
              <a:t> rate.</a:t>
            </a:r>
          </a:p>
          <a:p>
            <a:pPr lvl="1"/>
            <a:r>
              <a:rPr lang="fr-FR" altLang="fr-FR" sz="1200" b="0" dirty="0" err="1"/>
              <a:t>Thus</a:t>
            </a:r>
            <a:r>
              <a:rPr lang="fr-FR" altLang="fr-FR" sz="1200" b="0" dirty="0"/>
              <a:t>, </a:t>
            </a:r>
            <a:r>
              <a:rPr lang="fr-FR" altLang="fr-FR" sz="1200" b="0" dirty="0" err="1"/>
              <a:t>exporters</a:t>
            </a:r>
            <a:r>
              <a:rPr lang="fr-FR" altLang="fr-FR" sz="1200" b="0" dirty="0"/>
              <a:t> are </a:t>
            </a:r>
            <a:r>
              <a:rPr lang="fr-FR" altLang="fr-FR" sz="1200" b="0" dirty="0" err="1"/>
              <a:t>eligible</a:t>
            </a:r>
            <a:r>
              <a:rPr lang="fr-FR" altLang="fr-FR" sz="1200" b="0" dirty="0"/>
              <a:t> to VAT </a:t>
            </a:r>
            <a:r>
              <a:rPr lang="fr-FR" altLang="fr-FR" sz="1200" b="0" dirty="0" err="1"/>
              <a:t>refund</a:t>
            </a:r>
            <a:r>
              <a:rPr lang="fr-FR" altLang="fr-FR" sz="1200" b="0" dirty="0"/>
              <a:t> for the VAT </a:t>
            </a:r>
            <a:r>
              <a:rPr lang="fr-FR" altLang="fr-FR" sz="1200" b="0" dirty="0" err="1"/>
              <a:t>paid</a:t>
            </a:r>
            <a:r>
              <a:rPr lang="fr-FR" altLang="fr-FR" sz="1200" b="0" dirty="0"/>
              <a:t> on </a:t>
            </a:r>
            <a:r>
              <a:rPr lang="fr-FR" altLang="fr-FR" sz="1200" b="0" dirty="0" err="1"/>
              <a:t>their</a:t>
            </a:r>
            <a:r>
              <a:rPr lang="fr-FR" altLang="fr-FR" sz="1200" b="0" dirty="0"/>
              <a:t> inputs.</a:t>
            </a:r>
          </a:p>
          <a:p>
            <a:pPr lvl="1"/>
            <a:r>
              <a:rPr lang="fr-FR" altLang="fr-FR" sz="1200" b="0" dirty="0"/>
              <a:t>The issue </a:t>
            </a:r>
            <a:r>
              <a:rPr lang="fr-FR" altLang="fr-FR" sz="1200" b="0" dirty="0" err="1"/>
              <a:t>is</a:t>
            </a:r>
            <a:r>
              <a:rPr lang="fr-FR" altLang="fr-FR" sz="1200" b="0" dirty="0"/>
              <a:t> </a:t>
            </a:r>
            <a:r>
              <a:rPr lang="fr-FR" altLang="fr-FR" sz="1200" b="0" dirty="0" err="1"/>
              <a:t>that</a:t>
            </a:r>
            <a:r>
              <a:rPr lang="fr-FR" altLang="fr-FR" sz="1200" b="0" dirty="0"/>
              <a:t> </a:t>
            </a:r>
            <a:r>
              <a:rPr lang="fr-FR" altLang="fr-FR" sz="1200" b="0" dirty="0" err="1"/>
              <a:t>governements</a:t>
            </a:r>
            <a:r>
              <a:rPr lang="fr-FR" altLang="fr-FR" sz="1200" b="0" dirty="0"/>
              <a:t> in </a:t>
            </a:r>
            <a:r>
              <a:rPr lang="fr-FR" altLang="fr-FR" sz="1200" b="0" dirty="0" err="1"/>
              <a:t>developing</a:t>
            </a:r>
            <a:r>
              <a:rPr lang="fr-FR" altLang="fr-FR" sz="1200" b="0" dirty="0"/>
              <a:t> countries are not able to </a:t>
            </a:r>
            <a:r>
              <a:rPr lang="fr-FR" altLang="fr-FR" sz="1200" b="0" dirty="0" err="1"/>
              <a:t>refund</a:t>
            </a:r>
            <a:r>
              <a:rPr lang="fr-FR" altLang="fr-FR" sz="1200" b="0" dirty="0"/>
              <a:t> </a:t>
            </a:r>
            <a:r>
              <a:rPr lang="fr-FR" altLang="fr-FR" sz="1200" b="0" dirty="0" err="1"/>
              <a:t>these</a:t>
            </a:r>
            <a:r>
              <a:rPr lang="fr-FR" altLang="fr-FR" sz="1200" b="0" dirty="0"/>
              <a:t> </a:t>
            </a:r>
            <a:r>
              <a:rPr lang="fr-FR" altLang="fr-FR" sz="1200" b="0" dirty="0" err="1"/>
              <a:t>amounts</a:t>
            </a:r>
            <a:r>
              <a:rPr lang="fr-FR" altLang="fr-FR" sz="1200" b="0" dirty="0"/>
              <a:t>.</a:t>
            </a:r>
          </a:p>
          <a:p>
            <a:r>
              <a:rPr lang="fr-FR" altLang="fr-FR" sz="1200" dirty="0"/>
              <a:t>VAT </a:t>
            </a:r>
            <a:r>
              <a:rPr lang="fr-FR" altLang="fr-FR" sz="1200" dirty="0" err="1"/>
              <a:t>becomes</a:t>
            </a:r>
            <a:r>
              <a:rPr lang="fr-FR" altLang="fr-FR" sz="1200" dirty="0"/>
              <a:t> a turnover </a:t>
            </a:r>
            <a:r>
              <a:rPr lang="fr-FR" altLang="fr-FR" sz="1200" dirty="0" err="1"/>
              <a:t>tax</a:t>
            </a:r>
            <a:r>
              <a:rPr lang="fr-FR" altLang="fr-FR" sz="1200" dirty="0"/>
              <a:t> at a </a:t>
            </a:r>
            <a:r>
              <a:rPr lang="fr-FR" altLang="fr-FR" sz="1200" dirty="0" err="1"/>
              <a:t>very</a:t>
            </a:r>
            <a:r>
              <a:rPr lang="fr-FR" altLang="fr-FR" sz="1200" dirty="0"/>
              <a:t> high rate.</a:t>
            </a:r>
          </a:p>
          <a:p>
            <a:r>
              <a:rPr lang="fr-FR" altLang="fr-FR" sz="1200" dirty="0" err="1"/>
              <a:t>Firms</a:t>
            </a:r>
            <a:r>
              <a:rPr lang="fr-FR" altLang="fr-FR" sz="1200" dirty="0"/>
              <a:t>’ </a:t>
            </a:r>
            <a:r>
              <a:rPr lang="fr-FR" altLang="fr-FR" sz="1200" dirty="0" err="1"/>
              <a:t>reactions</a:t>
            </a:r>
            <a:r>
              <a:rPr lang="fr-FR" altLang="fr-FR" sz="1200" dirty="0"/>
              <a:t>: </a:t>
            </a:r>
            <a:r>
              <a:rPr lang="fr-FR" altLang="fr-FR" sz="1200" b="0" dirty="0"/>
              <a:t>No </a:t>
            </a:r>
            <a:r>
              <a:rPr lang="fr-FR" altLang="fr-FR" sz="1200" b="0" dirty="0" err="1"/>
              <a:t>payment</a:t>
            </a:r>
            <a:r>
              <a:rPr lang="fr-FR" altLang="fr-FR" sz="1200" b="0" dirty="0"/>
              <a:t> of the </a:t>
            </a:r>
            <a:r>
              <a:rPr lang="fr-FR" altLang="fr-FR" sz="1200" b="0" dirty="0" err="1"/>
              <a:t>other</a:t>
            </a:r>
            <a:r>
              <a:rPr lang="fr-FR" altLang="fr-FR" sz="1200" b="0" dirty="0"/>
              <a:t> taxes (CIT) or compensation; </a:t>
            </a:r>
            <a:r>
              <a:rPr lang="fr-FR" altLang="fr-FR" sz="1200" b="0" dirty="0" err="1"/>
              <a:t>Demand</a:t>
            </a:r>
            <a:r>
              <a:rPr lang="fr-FR" altLang="fr-FR" sz="1200" b="0" dirty="0"/>
              <a:t> for VAT exemptions.</a:t>
            </a:r>
          </a:p>
          <a:p>
            <a:endParaRPr lang="fr-FR" altLang="fr-FR" sz="1200" b="0" dirty="0"/>
          </a:p>
          <a:p>
            <a:r>
              <a:rPr lang="fr-FR" altLang="fr-FR" sz="1200" b="1" u="sng" dirty="0"/>
              <a:t>VAT and </a:t>
            </a:r>
            <a:r>
              <a:rPr lang="fr-FR" altLang="fr-FR" sz="1200" b="1" u="sng" dirty="0" err="1"/>
              <a:t>informality</a:t>
            </a:r>
            <a:endParaRPr lang="fr-FR" altLang="fr-FR" sz="1200" b="1" u="sng" dirty="0"/>
          </a:p>
          <a:p>
            <a:pPr>
              <a:defRPr/>
            </a:pPr>
            <a:r>
              <a:rPr lang="en-US" sz="1200" dirty="0">
                <a:ea typeface="+mn-ea"/>
              </a:rPr>
              <a:t>VAT: an indirect way to tax informal firm</a:t>
            </a:r>
          </a:p>
          <a:p>
            <a:pPr>
              <a:defRPr/>
            </a:pPr>
            <a:r>
              <a:rPr lang="en-US" sz="1200" dirty="0">
                <a:ea typeface="+mn-ea"/>
              </a:rPr>
              <a:t>Third-party reporting feature of the VAT =&gt; </a:t>
            </a:r>
            <a:r>
              <a:rPr lang="en-US" sz="1200" dirty="0"/>
              <a:t>Backward linkages</a:t>
            </a:r>
          </a:p>
          <a:p>
            <a:pPr>
              <a:defRPr/>
            </a:pPr>
            <a:r>
              <a:rPr lang="en-US" sz="1200" dirty="0"/>
              <a:t>VAT revenue is partly or mainly raised on intermediate consumption of informal firms.</a:t>
            </a:r>
          </a:p>
          <a:p>
            <a:pPr lvl="1">
              <a:defRPr/>
            </a:pPr>
            <a:r>
              <a:rPr lang="en-US" sz="1200" b="0" dirty="0">
                <a:ea typeface="+mn-ea"/>
              </a:rPr>
              <a:t>Purchase of inputs by non VAT liable firms and sold by VAT liable firms</a:t>
            </a:r>
          </a:p>
          <a:p>
            <a:pPr lvl="1">
              <a:defRPr/>
            </a:pPr>
            <a:r>
              <a:rPr lang="en-US" sz="1200" b="0" dirty="0">
                <a:ea typeface="+mn-ea"/>
              </a:rPr>
              <a:t>Ex.: Oil products, power, telecommunications…</a:t>
            </a:r>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26</a:t>
            </a:fld>
            <a:endParaRPr lang="en-GB"/>
          </a:p>
        </p:txBody>
      </p:sp>
    </p:spTree>
    <p:extLst>
      <p:ext uri="{BB962C8B-B14F-4D97-AF65-F5344CB8AC3E}">
        <p14:creationId xmlns:p14="http://schemas.microsoft.com/office/powerpoint/2010/main" val="1733255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27</a:t>
            </a:fld>
            <a:endParaRPr lang="en-GB"/>
          </a:p>
        </p:txBody>
      </p:sp>
    </p:spTree>
    <p:extLst>
      <p:ext uri="{BB962C8B-B14F-4D97-AF65-F5344CB8AC3E}">
        <p14:creationId xmlns:p14="http://schemas.microsoft.com/office/powerpoint/2010/main" val="275471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BEPS: Base</a:t>
            </a:r>
            <a:r>
              <a:rPr lang="fr-FR" baseline="0" dirty="0"/>
              <a:t> Erosion and Profit </a:t>
            </a:r>
            <a:r>
              <a:rPr lang="fr-FR" baseline="0" dirty="0" err="1"/>
              <a:t>Shifting</a:t>
            </a:r>
            <a:endParaRPr lang="fr-FR" baseline="0" dirty="0"/>
          </a:p>
          <a:p>
            <a:r>
              <a:rPr lang="fr-FR" dirty="0"/>
              <a:t>https://www.oecd.org/tax/beps/</a:t>
            </a: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33</a:t>
            </a:fld>
            <a:endParaRPr lang="en-GB"/>
          </a:p>
        </p:txBody>
      </p:sp>
    </p:spTree>
    <p:extLst>
      <p:ext uri="{BB962C8B-B14F-4D97-AF65-F5344CB8AC3E}">
        <p14:creationId xmlns:p14="http://schemas.microsoft.com/office/powerpoint/2010/main" val="1654102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Ahmad, E., </a:t>
            </a:r>
            <a:r>
              <a:rPr lang="fr-FR" dirty="0" err="1"/>
              <a:t>Brosio</a:t>
            </a:r>
            <a:r>
              <a:rPr lang="fr-FR" dirty="0"/>
              <a:t>,</a:t>
            </a:r>
            <a:r>
              <a:rPr lang="fr-FR" baseline="0" dirty="0"/>
              <a:t> G., and J </a:t>
            </a:r>
            <a:r>
              <a:rPr lang="fr-FR" baseline="0" dirty="0" err="1"/>
              <a:t>Gerbrandy</a:t>
            </a:r>
            <a:r>
              <a:rPr lang="fr-FR" baseline="0" dirty="0"/>
              <a:t>, 2017, </a:t>
            </a:r>
            <a:r>
              <a:rPr lang="fr-FR" i="1" dirty="0" err="1"/>
              <a:t>Property</a:t>
            </a:r>
            <a:r>
              <a:rPr lang="fr-FR" i="1" dirty="0"/>
              <a:t> taxation. </a:t>
            </a:r>
            <a:r>
              <a:rPr lang="fr-FR" i="1" dirty="0" err="1"/>
              <a:t>Economic</a:t>
            </a:r>
            <a:r>
              <a:rPr lang="fr-FR" i="1" dirty="0"/>
              <a:t> </a:t>
            </a:r>
            <a:r>
              <a:rPr lang="fr-FR" i="1" dirty="0" err="1"/>
              <a:t>features</a:t>
            </a:r>
            <a:r>
              <a:rPr lang="fr-FR" i="1" dirty="0"/>
              <a:t>, revenue </a:t>
            </a:r>
            <a:r>
              <a:rPr lang="fr-FR" i="1" dirty="0" err="1"/>
              <a:t>potential</a:t>
            </a:r>
            <a:r>
              <a:rPr lang="fr-FR" i="1" dirty="0"/>
              <a:t> and administrative issues in a </a:t>
            </a:r>
            <a:r>
              <a:rPr lang="fr-FR" i="1" dirty="0" err="1"/>
              <a:t>development</a:t>
            </a:r>
            <a:r>
              <a:rPr lang="fr-FR" i="1" dirty="0"/>
              <a:t> </a:t>
            </a:r>
            <a:r>
              <a:rPr lang="fr-FR" i="1" dirty="0" err="1"/>
              <a:t>context</a:t>
            </a:r>
            <a:r>
              <a:rPr lang="fr-FR" dirty="0"/>
              <a:t>, EU</a:t>
            </a: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35</a:t>
            </a:fld>
            <a:endParaRPr lang="en-GB"/>
          </a:p>
        </p:txBody>
      </p:sp>
    </p:spTree>
    <p:extLst>
      <p:ext uri="{BB962C8B-B14F-4D97-AF65-F5344CB8AC3E}">
        <p14:creationId xmlns:p14="http://schemas.microsoft.com/office/powerpoint/2010/main" val="498191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rtl="0" eaLnBrk="0" fontAlgn="base" hangingPunct="0"/>
            <a:r>
              <a:rPr lang="en-US" sz="1200" i="0" kern="1200" dirty="0">
                <a:solidFill>
                  <a:schemeClr val="tx1"/>
                </a:solidFill>
                <a:effectLst/>
                <a:latin typeface="+mn-lt"/>
                <a:ea typeface="+mn-ea"/>
                <a:cs typeface="+mn-cs"/>
              </a:rPr>
              <a:t>Two conditions: </a:t>
            </a:r>
            <a:endParaRPr lang="fr-FR" dirty="0">
              <a:effectLst/>
            </a:endParaRPr>
          </a:p>
          <a:p>
            <a:pPr rtl="0" eaLnBrk="0" fontAlgn="base" hangingPunct="0"/>
            <a:r>
              <a:rPr lang="en-US" sz="1200" b="0" kern="1200" dirty="0">
                <a:solidFill>
                  <a:schemeClr val="tx1"/>
                </a:solidFill>
                <a:effectLst/>
                <a:latin typeface="+mn-lt"/>
                <a:ea typeface="+mn-ea"/>
                <a:cs typeface="+mn-cs"/>
              </a:rPr>
              <a:t>(1) a reduction in government tax revenue, and </a:t>
            </a:r>
            <a:endParaRPr lang="fr-FR" dirty="0">
              <a:effectLst/>
            </a:endParaRPr>
          </a:p>
          <a:p>
            <a:pPr rtl="0" eaLnBrk="0" fontAlgn="base" hangingPunct="0"/>
            <a:r>
              <a:rPr lang="en-US" sz="1200" b="0" kern="1200" dirty="0">
                <a:solidFill>
                  <a:schemeClr val="tx1"/>
                </a:solidFill>
                <a:effectLst/>
                <a:latin typeface="+mn-lt"/>
                <a:ea typeface="+mn-ea"/>
                <a:cs typeface="+mn-cs"/>
              </a:rPr>
              <a:t>(2) a deviation from the tax norm, called the benchmark tax system.</a:t>
            </a:r>
            <a:endParaRPr lang="fr-FR" dirty="0">
              <a:effectLst/>
            </a:endParaRP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37</a:t>
            </a:fld>
            <a:endParaRPr lang="en-GB"/>
          </a:p>
        </p:txBody>
      </p:sp>
    </p:spTree>
    <p:extLst>
      <p:ext uri="{BB962C8B-B14F-4D97-AF65-F5344CB8AC3E}">
        <p14:creationId xmlns:p14="http://schemas.microsoft.com/office/powerpoint/2010/main" val="3907994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p:spPr>
        <p:txBody>
          <a:bodyPr/>
          <a:lstStyle/>
          <a:p>
            <a:r>
              <a:rPr lang="fr-FR" altLang="fr-FR" dirty="0" err="1"/>
              <a:t>These</a:t>
            </a:r>
            <a:r>
              <a:rPr lang="fr-FR" altLang="fr-FR" dirty="0"/>
              <a:t> </a:t>
            </a:r>
            <a:r>
              <a:rPr lang="fr-FR" altLang="fr-FR" dirty="0" err="1"/>
              <a:t>examples</a:t>
            </a:r>
            <a:r>
              <a:rPr lang="fr-FR" altLang="fr-FR" dirty="0"/>
              <a:t> of </a:t>
            </a:r>
            <a:r>
              <a:rPr lang="fr-FR" altLang="fr-FR" dirty="0" err="1"/>
              <a:t>tax</a:t>
            </a:r>
            <a:r>
              <a:rPr lang="fr-FR" altLang="fr-FR" dirty="0"/>
              <a:t> </a:t>
            </a:r>
            <a:r>
              <a:rPr lang="fr-FR" altLang="fr-FR" dirty="0" err="1"/>
              <a:t>expenditures</a:t>
            </a:r>
            <a:r>
              <a:rPr lang="fr-FR" altLang="fr-FR" dirty="0"/>
              <a:t> </a:t>
            </a:r>
            <a:r>
              <a:rPr lang="fr-FR" altLang="fr-FR" dirty="0" err="1"/>
              <a:t>may</a:t>
            </a:r>
            <a:r>
              <a:rPr lang="fr-FR" altLang="fr-FR" dirty="0"/>
              <a:t> </a:t>
            </a:r>
            <a:r>
              <a:rPr lang="fr-FR" altLang="fr-FR" dirty="0" err="1"/>
              <a:t>depend</a:t>
            </a:r>
            <a:r>
              <a:rPr lang="fr-FR" altLang="fr-FR" dirty="0"/>
              <a:t> on the </a:t>
            </a:r>
            <a:r>
              <a:rPr lang="fr-FR" altLang="fr-FR" dirty="0" err="1"/>
              <a:t>definition</a:t>
            </a:r>
            <a:r>
              <a:rPr lang="fr-FR" altLang="fr-FR" dirty="0"/>
              <a:t> of the Benchmark </a:t>
            </a:r>
            <a:r>
              <a:rPr lang="fr-FR" altLang="fr-FR" dirty="0" err="1"/>
              <a:t>Tax</a:t>
            </a:r>
            <a:r>
              <a:rPr lang="fr-FR" altLang="fr-FR" dirty="0"/>
              <a:t> System.</a:t>
            </a:r>
          </a:p>
          <a:p>
            <a:endParaRPr lang="fr-FR" altLang="fr-FR" dirty="0"/>
          </a:p>
          <a:p>
            <a:r>
              <a:rPr lang="fr-FR" altLang="fr-FR" dirty="0"/>
              <a:t>The </a:t>
            </a:r>
            <a:r>
              <a:rPr lang="fr-FR" altLang="fr-FR" dirty="0" err="1"/>
              <a:t>equity</a:t>
            </a:r>
            <a:r>
              <a:rPr lang="fr-FR" altLang="fr-FR" dirty="0"/>
              <a:t> of </a:t>
            </a:r>
            <a:r>
              <a:rPr lang="fr-FR" altLang="fr-FR" dirty="0" err="1"/>
              <a:t>tax</a:t>
            </a:r>
            <a:r>
              <a:rPr lang="fr-FR" altLang="fr-FR" dirty="0"/>
              <a:t> </a:t>
            </a:r>
            <a:r>
              <a:rPr lang="fr-FR" altLang="fr-FR" dirty="0" err="1"/>
              <a:t>expenditures</a:t>
            </a:r>
            <a:r>
              <a:rPr lang="fr-FR" altLang="fr-FR" dirty="0"/>
              <a:t> </a:t>
            </a:r>
            <a:r>
              <a:rPr lang="fr-FR" altLang="fr-FR" dirty="0" err="1"/>
              <a:t>is</a:t>
            </a:r>
            <a:r>
              <a:rPr lang="fr-FR" altLang="fr-FR" dirty="0"/>
              <a:t> more and more </a:t>
            </a:r>
            <a:r>
              <a:rPr lang="fr-FR" altLang="fr-FR" dirty="0" err="1"/>
              <a:t>studied</a:t>
            </a:r>
            <a:r>
              <a:rPr lang="fr-FR" altLang="fr-FR" dirty="0"/>
              <a:t>.</a:t>
            </a:r>
          </a:p>
          <a:p>
            <a:r>
              <a:rPr lang="fr-FR" altLang="fr-FR" dirty="0"/>
              <a:t>For instance, in lot of </a:t>
            </a:r>
            <a:r>
              <a:rPr lang="fr-FR" altLang="fr-FR" dirty="0" err="1"/>
              <a:t>African</a:t>
            </a:r>
            <a:r>
              <a:rPr lang="fr-FR" altLang="fr-FR" dirty="0"/>
              <a:t> countries, </a:t>
            </a:r>
            <a:r>
              <a:rPr lang="fr-FR" altLang="fr-FR" dirty="0" err="1"/>
              <a:t>piped</a:t>
            </a:r>
            <a:r>
              <a:rPr lang="fr-FR" altLang="fr-FR" dirty="0"/>
              <a:t> water and </a:t>
            </a:r>
            <a:r>
              <a:rPr lang="fr-FR" altLang="fr-FR" dirty="0" err="1"/>
              <a:t>electricity</a:t>
            </a:r>
            <a:r>
              <a:rPr lang="fr-FR" altLang="fr-FR" dirty="0"/>
              <a:t> are VAT </a:t>
            </a:r>
            <a:r>
              <a:rPr lang="fr-FR" altLang="fr-FR" dirty="0" err="1"/>
              <a:t>exempted</a:t>
            </a:r>
            <a:r>
              <a:rPr lang="fr-FR" altLang="fr-FR" dirty="0"/>
              <a:t> for a first social </a:t>
            </a:r>
            <a:r>
              <a:rPr lang="fr-FR" altLang="fr-FR" dirty="0" err="1"/>
              <a:t>bracket</a:t>
            </a:r>
            <a:r>
              <a:rPr lang="fr-FR" altLang="fr-FR" dirty="0"/>
              <a:t>. Is </a:t>
            </a:r>
            <a:r>
              <a:rPr lang="fr-FR" altLang="fr-FR" dirty="0" err="1"/>
              <a:t>it</a:t>
            </a:r>
            <a:r>
              <a:rPr lang="fr-FR" altLang="fr-FR" dirty="0"/>
              <a:t> </a:t>
            </a:r>
            <a:r>
              <a:rPr lang="fr-FR" altLang="fr-FR" dirty="0" err="1"/>
              <a:t>equitable</a:t>
            </a:r>
            <a:r>
              <a:rPr lang="fr-FR" altLang="fr-FR" dirty="0"/>
              <a:t>?</a:t>
            </a:r>
          </a:p>
          <a:p>
            <a:endParaRPr lang="fr-FR" altLang="fr-FR" dirty="0"/>
          </a:p>
        </p:txBody>
      </p:sp>
      <p:sp>
        <p:nvSpPr>
          <p:cNvPr id="36868" name="Espace réservé du numéro de diapositive 3"/>
          <p:cNvSpPr>
            <a:spLocks noGrp="1"/>
          </p:cNvSpPr>
          <p:nvPr>
            <p:ph type="sldNum" sz="quarter" idx="5"/>
          </p:nvPr>
        </p:nvSpPr>
        <p:spPr>
          <a:noFill/>
        </p:spPr>
        <p:txBody>
          <a:bodyPr/>
          <a:lstStyle>
            <a:lvl1pPr>
              <a:defRPr sz="1200">
                <a:solidFill>
                  <a:srgbClr val="0F5494"/>
                </a:solidFill>
                <a:latin typeface="Verdana" panose="020B0604030504040204" pitchFamily="34" charset="0"/>
                <a:ea typeface="MS PGothic" panose="020B0600070205080204" pitchFamily="34" charset="-128"/>
              </a:defRPr>
            </a:lvl1pPr>
            <a:lvl2pPr marL="742950" indent="-285750">
              <a:defRPr sz="1200">
                <a:solidFill>
                  <a:srgbClr val="0F5494"/>
                </a:solidFill>
                <a:latin typeface="Verdana" panose="020B0604030504040204" pitchFamily="34" charset="0"/>
                <a:ea typeface="MS PGothic" panose="020B0600070205080204" pitchFamily="34" charset="-128"/>
              </a:defRPr>
            </a:lvl2pPr>
            <a:lvl3pPr marL="1143000" indent="-228600">
              <a:defRPr sz="1200">
                <a:solidFill>
                  <a:srgbClr val="0F5494"/>
                </a:solidFill>
                <a:latin typeface="Verdana" panose="020B0604030504040204" pitchFamily="34" charset="0"/>
                <a:ea typeface="MS PGothic" panose="020B0600070205080204" pitchFamily="34" charset="-128"/>
              </a:defRPr>
            </a:lvl3pPr>
            <a:lvl4pPr marL="1600200" indent="-228600">
              <a:defRPr sz="1200">
                <a:solidFill>
                  <a:srgbClr val="0F5494"/>
                </a:solidFill>
                <a:latin typeface="Verdana" panose="020B0604030504040204" pitchFamily="34" charset="0"/>
                <a:ea typeface="MS PGothic" panose="020B0600070205080204" pitchFamily="34" charset="-128"/>
              </a:defRPr>
            </a:lvl4pPr>
            <a:lvl5pPr marL="2057400" indent="-228600">
              <a:defRPr sz="1200">
                <a:solidFill>
                  <a:srgbClr val="0F5494"/>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9pPr>
          </a:lstStyle>
          <a:p>
            <a:fld id="{3FA5F647-92FB-4CEA-B7A9-78599D794D8D}" type="slidenum">
              <a:rPr lang="en-GB" altLang="fr-FR" smtClean="0">
                <a:solidFill>
                  <a:schemeClr val="tx1"/>
                </a:solidFill>
                <a:latin typeface="Arial" panose="020B0604020202020204" pitchFamily="34" charset="0"/>
              </a:rPr>
              <a:pPr/>
              <a:t>40</a:t>
            </a:fld>
            <a:endParaRPr lang="en-GB" altLang="fr-FR">
              <a:solidFill>
                <a:schemeClr val="tx1"/>
              </a:solidFill>
              <a:latin typeface="Arial" panose="020B0604020202020204" pitchFamily="34" charset="0"/>
            </a:endParaRPr>
          </a:p>
        </p:txBody>
      </p:sp>
    </p:spTree>
    <p:extLst>
      <p:ext uri="{BB962C8B-B14F-4D97-AF65-F5344CB8AC3E}">
        <p14:creationId xmlns:p14="http://schemas.microsoft.com/office/powerpoint/2010/main" val="423904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Resource </a:t>
            </a:r>
            <a:r>
              <a:rPr lang="fr-FR" dirty="0" err="1"/>
              <a:t>curse</a:t>
            </a:r>
            <a:r>
              <a:rPr lang="fr-FR" baseline="0" dirty="0"/>
              <a:t>: a </a:t>
            </a:r>
            <a:r>
              <a:rPr lang="fr-FR" baseline="0" dirty="0" err="1"/>
              <a:t>resource</a:t>
            </a:r>
            <a:r>
              <a:rPr lang="fr-FR" baseline="0" dirty="0"/>
              <a:t> </a:t>
            </a:r>
            <a:r>
              <a:rPr lang="fr-FR" baseline="0" dirty="0" err="1"/>
              <a:t>rich</a:t>
            </a:r>
            <a:r>
              <a:rPr lang="fr-FR" baseline="0" dirty="0"/>
              <a:t> country has a </a:t>
            </a:r>
            <a:r>
              <a:rPr lang="fr-FR" baseline="0" dirty="0" err="1"/>
              <a:t>lower</a:t>
            </a:r>
            <a:r>
              <a:rPr lang="fr-FR" baseline="0" dirty="0"/>
              <a:t> </a:t>
            </a:r>
            <a:r>
              <a:rPr lang="fr-FR" baseline="0" dirty="0" err="1"/>
              <a:t>growth</a:t>
            </a:r>
            <a:r>
              <a:rPr lang="fr-FR" baseline="0" dirty="0"/>
              <a:t> rate.</a:t>
            </a:r>
          </a:p>
          <a:p>
            <a:r>
              <a:rPr lang="fr-FR" dirty="0"/>
              <a:t>EITI: https://eiti.org</a:t>
            </a:r>
          </a:p>
          <a:p>
            <a:r>
              <a:rPr lang="fr-FR" dirty="0"/>
              <a:t> </a:t>
            </a:r>
          </a:p>
          <a:p>
            <a:r>
              <a:rPr lang="fr-FR" dirty="0" err="1"/>
              <a:t>Progressivity</a:t>
            </a:r>
            <a:r>
              <a:rPr lang="fr-FR" dirty="0"/>
              <a:t>: </a:t>
            </a:r>
          </a:p>
          <a:p>
            <a:r>
              <a:rPr lang="fr-FR" altLang="en-US" dirty="0"/>
              <a:t>A </a:t>
            </a:r>
            <a:r>
              <a:rPr lang="fr-FR" altLang="en-US" dirty="0" err="1"/>
              <a:t>mining</a:t>
            </a:r>
            <a:r>
              <a:rPr lang="fr-FR" altLang="en-US" dirty="0"/>
              <a:t> </a:t>
            </a:r>
            <a:r>
              <a:rPr lang="fr-FR" altLang="en-US" dirty="0" err="1"/>
              <a:t>tax</a:t>
            </a:r>
            <a:r>
              <a:rPr lang="fr-FR" altLang="en-US" dirty="0"/>
              <a:t> </a:t>
            </a:r>
            <a:r>
              <a:rPr lang="fr-FR" altLang="en-US" dirty="0" err="1"/>
              <a:t>regime</a:t>
            </a:r>
            <a:r>
              <a:rPr lang="fr-FR" altLang="en-US" dirty="0"/>
              <a:t> </a:t>
            </a:r>
            <a:r>
              <a:rPr lang="fr-FR" altLang="en-US" dirty="0" err="1"/>
              <a:t>is</a:t>
            </a:r>
            <a:r>
              <a:rPr lang="fr-FR" altLang="en-US" dirty="0"/>
              <a:t> progressive if the </a:t>
            </a:r>
            <a:r>
              <a:rPr lang="fr-FR" altLang="en-US" dirty="0" err="1"/>
              <a:t>mining</a:t>
            </a:r>
            <a:r>
              <a:rPr lang="fr-FR" altLang="en-US" dirty="0"/>
              <a:t> </a:t>
            </a:r>
            <a:r>
              <a:rPr lang="fr-FR" altLang="en-US" dirty="0" err="1"/>
              <a:t>rent</a:t>
            </a:r>
            <a:r>
              <a:rPr lang="fr-FR" altLang="en-US" dirty="0"/>
              <a:t> </a:t>
            </a:r>
            <a:r>
              <a:rPr lang="fr-FR" altLang="en-US" dirty="0" err="1"/>
              <a:t>share</a:t>
            </a:r>
            <a:r>
              <a:rPr lang="fr-FR" altLang="en-US" dirty="0"/>
              <a:t> for the </a:t>
            </a:r>
            <a:r>
              <a:rPr lang="fr-FR" altLang="en-US" dirty="0" err="1"/>
              <a:t>government</a:t>
            </a:r>
            <a:r>
              <a:rPr lang="fr-FR" altLang="en-US" dirty="0"/>
              <a:t> </a:t>
            </a:r>
            <a:r>
              <a:rPr lang="fr-FR" altLang="en-US" dirty="0" err="1"/>
              <a:t>increases</a:t>
            </a:r>
            <a:r>
              <a:rPr lang="fr-FR" altLang="en-US" dirty="0"/>
              <a:t> </a:t>
            </a:r>
            <a:r>
              <a:rPr lang="fr-FR" altLang="en-US" dirty="0" err="1"/>
              <a:t>automatically</a:t>
            </a:r>
            <a:r>
              <a:rPr lang="fr-FR" altLang="en-US" dirty="0"/>
              <a:t> </a:t>
            </a:r>
            <a:r>
              <a:rPr lang="fr-FR" altLang="en-US" dirty="0" err="1"/>
              <a:t>with</a:t>
            </a:r>
            <a:r>
              <a:rPr lang="fr-FR" altLang="en-US" dirty="0"/>
              <a:t> the </a:t>
            </a:r>
            <a:r>
              <a:rPr lang="fr-FR" altLang="en-US" dirty="0" err="1"/>
              <a:t>profitability</a:t>
            </a:r>
            <a:r>
              <a:rPr lang="fr-FR" altLang="en-US" dirty="0"/>
              <a:t> of the </a:t>
            </a:r>
            <a:r>
              <a:rPr lang="fr-FR" altLang="en-US" dirty="0" err="1"/>
              <a:t>mining</a:t>
            </a:r>
            <a:r>
              <a:rPr lang="fr-FR" altLang="en-US" dirty="0"/>
              <a:t> </a:t>
            </a:r>
            <a:r>
              <a:rPr lang="fr-FR" altLang="en-US" dirty="0" err="1"/>
              <a:t>project</a:t>
            </a:r>
            <a:r>
              <a:rPr lang="fr-FR" altLang="en-US" dirty="0"/>
              <a:t>.</a:t>
            </a:r>
          </a:p>
          <a:p>
            <a:r>
              <a:rPr lang="fr-FR" altLang="en-US" dirty="0"/>
              <a:t>Sharing the </a:t>
            </a:r>
            <a:r>
              <a:rPr lang="fr-FR" altLang="en-US" dirty="0" err="1"/>
              <a:t>rent</a:t>
            </a:r>
            <a:r>
              <a:rPr lang="fr-FR" altLang="en-US" dirty="0"/>
              <a:t> =&gt; sharing the </a:t>
            </a:r>
            <a:r>
              <a:rPr lang="fr-FR" altLang="en-US" dirty="0" err="1"/>
              <a:t>risk</a:t>
            </a:r>
            <a:r>
              <a:rPr lang="fr-FR" altLang="en-US" dirty="0"/>
              <a:t> </a:t>
            </a:r>
            <a:r>
              <a:rPr lang="fr-FR" altLang="en-US" dirty="0" err="1"/>
              <a:t>too</a:t>
            </a:r>
            <a:endParaRPr lang="fr-FR" altLang="en-US" dirty="0"/>
          </a:p>
          <a:p>
            <a:endParaRPr lang="fr-FR" dirty="0"/>
          </a:p>
          <a:p>
            <a:pPr>
              <a:defRPr/>
            </a:pPr>
            <a:r>
              <a:rPr lang="fr-FR" dirty="0">
                <a:latin typeface="Arial" charset="0"/>
                <a:ea typeface="MS PGothic" charset="0"/>
              </a:rPr>
              <a:t>FARI (Fiscal </a:t>
            </a:r>
            <a:r>
              <a:rPr lang="fr-FR" dirty="0" err="1">
                <a:latin typeface="Arial" charset="0"/>
                <a:ea typeface="MS PGothic" charset="0"/>
              </a:rPr>
              <a:t>Analysis</a:t>
            </a:r>
            <a:r>
              <a:rPr lang="fr-FR" dirty="0">
                <a:latin typeface="Arial" charset="0"/>
                <a:ea typeface="MS PGothic" charset="0"/>
              </a:rPr>
              <a:t> of </a:t>
            </a:r>
            <a:r>
              <a:rPr lang="fr-FR" dirty="0" err="1">
                <a:latin typeface="Arial" charset="0"/>
                <a:ea typeface="MS PGothic" charset="0"/>
              </a:rPr>
              <a:t>Resources</a:t>
            </a:r>
            <a:r>
              <a:rPr lang="fr-FR" dirty="0">
                <a:latin typeface="Arial" charset="0"/>
                <a:ea typeface="MS PGothic" charset="0"/>
              </a:rPr>
              <a:t> </a:t>
            </a:r>
            <a:r>
              <a:rPr lang="fr-FR" dirty="0" err="1">
                <a:latin typeface="Arial" charset="0"/>
                <a:ea typeface="MS PGothic" charset="0"/>
              </a:rPr>
              <a:t>Indsutries</a:t>
            </a:r>
            <a:r>
              <a:rPr lang="fr-FR" dirty="0">
                <a:latin typeface="Arial" charset="0"/>
                <a:ea typeface="MS PGothic" charset="0"/>
              </a:rPr>
              <a:t>)</a:t>
            </a:r>
          </a:p>
          <a:p>
            <a:pPr>
              <a:defRPr/>
            </a:pPr>
            <a:r>
              <a:rPr lang="fr-FR" dirty="0" err="1">
                <a:latin typeface="Arial" charset="0"/>
                <a:ea typeface="MS PGothic" charset="0"/>
              </a:rPr>
              <a:t>Estimate</a:t>
            </a:r>
            <a:r>
              <a:rPr lang="fr-FR" dirty="0">
                <a:latin typeface="Arial" charset="0"/>
                <a:ea typeface="MS PGothic" charset="0"/>
              </a:rPr>
              <a:t> the </a:t>
            </a:r>
            <a:r>
              <a:rPr lang="fr-FR" dirty="0" err="1">
                <a:latin typeface="Arial" charset="0"/>
                <a:ea typeface="MS PGothic" charset="0"/>
              </a:rPr>
              <a:t>Average</a:t>
            </a:r>
            <a:r>
              <a:rPr lang="fr-FR" dirty="0">
                <a:latin typeface="Arial" charset="0"/>
                <a:ea typeface="MS PGothic" charset="0"/>
              </a:rPr>
              <a:t> Effective </a:t>
            </a:r>
            <a:r>
              <a:rPr lang="fr-FR" dirty="0" err="1">
                <a:latin typeface="Arial" charset="0"/>
                <a:ea typeface="MS PGothic" charset="0"/>
              </a:rPr>
              <a:t>Tax</a:t>
            </a:r>
            <a:r>
              <a:rPr lang="fr-FR" dirty="0">
                <a:latin typeface="Arial" charset="0"/>
                <a:ea typeface="MS PGothic" charset="0"/>
              </a:rPr>
              <a:t> Rate of a </a:t>
            </a:r>
            <a:r>
              <a:rPr lang="fr-FR" dirty="0" err="1">
                <a:latin typeface="Arial" charset="0"/>
                <a:ea typeface="MS PGothic" charset="0"/>
              </a:rPr>
              <a:t>given</a:t>
            </a:r>
            <a:r>
              <a:rPr lang="fr-FR" dirty="0">
                <a:latin typeface="Arial" charset="0"/>
                <a:ea typeface="MS PGothic" charset="0"/>
              </a:rPr>
              <a:t> </a:t>
            </a:r>
            <a:r>
              <a:rPr lang="fr-FR" dirty="0" err="1">
                <a:latin typeface="Arial" charset="0"/>
                <a:ea typeface="MS PGothic" charset="0"/>
              </a:rPr>
              <a:t>mining</a:t>
            </a:r>
            <a:r>
              <a:rPr lang="fr-FR" dirty="0">
                <a:latin typeface="Arial" charset="0"/>
                <a:ea typeface="MS PGothic" charset="0"/>
              </a:rPr>
              <a:t> </a:t>
            </a:r>
            <a:r>
              <a:rPr lang="fr-FR" dirty="0" err="1">
                <a:latin typeface="Arial" charset="0"/>
                <a:ea typeface="MS PGothic" charset="0"/>
              </a:rPr>
              <a:t>project</a:t>
            </a:r>
            <a:r>
              <a:rPr lang="fr-FR" dirty="0">
                <a:latin typeface="Arial" charset="0"/>
                <a:ea typeface="MS PGothic" charset="0"/>
              </a:rPr>
              <a:t>. </a:t>
            </a:r>
          </a:p>
          <a:p>
            <a:pPr>
              <a:defRPr/>
            </a:pPr>
            <a:r>
              <a:rPr lang="fr-FR" dirty="0">
                <a:latin typeface="Arial" charset="0"/>
                <a:ea typeface="MS PGothic" charset="0"/>
              </a:rPr>
              <a:t>IMF: </a:t>
            </a:r>
            <a:r>
              <a:rPr lang="fr-FR" dirty="0">
                <a:latin typeface="Arial" charset="0"/>
                <a:ea typeface="MS PGothic" charset="0"/>
                <a:hlinkClick r:id="rId3"/>
              </a:rPr>
              <a:t>http://www.imf.org/external/np/fad/fari/</a:t>
            </a:r>
            <a:r>
              <a:rPr lang="fr-FR" dirty="0">
                <a:latin typeface="Arial" charset="0"/>
                <a:ea typeface="MS PGothic" charset="0"/>
              </a:rPr>
              <a:t> </a:t>
            </a: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43</a:t>
            </a:fld>
            <a:endParaRPr lang="en-GB"/>
          </a:p>
        </p:txBody>
      </p:sp>
    </p:spTree>
    <p:extLst>
      <p:ext uri="{BB962C8B-B14F-4D97-AF65-F5344CB8AC3E}">
        <p14:creationId xmlns:p14="http://schemas.microsoft.com/office/powerpoint/2010/main" val="60963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ltLang="fr-FR" dirty="0"/>
              <a:t>Solutions/recommandations</a:t>
            </a:r>
          </a:p>
          <a:p>
            <a:r>
              <a:rPr lang="fr-FR" altLang="fr-FR" dirty="0" err="1"/>
              <a:t>Transparency</a:t>
            </a:r>
            <a:endParaRPr lang="fr-FR" altLang="fr-FR" dirty="0"/>
          </a:p>
          <a:p>
            <a:pPr lvl="1"/>
            <a:r>
              <a:rPr lang="fr-FR" altLang="fr-FR" b="0" dirty="0"/>
              <a:t>The publication of </a:t>
            </a:r>
            <a:r>
              <a:rPr lang="fr-FR" altLang="fr-FR" b="0" dirty="0" err="1"/>
              <a:t>tax</a:t>
            </a:r>
            <a:r>
              <a:rPr lang="fr-FR" altLang="fr-FR" b="0" dirty="0"/>
              <a:t> reports:</a:t>
            </a:r>
            <a:r>
              <a:rPr lang="fr-FR" altLang="fr-FR" b="0" baseline="0" dirty="0"/>
              <a:t> </a:t>
            </a:r>
            <a:r>
              <a:rPr lang="fr-FR" altLang="fr-FR" dirty="0"/>
              <a:t>Country by country Report (CBCR) initiative</a:t>
            </a:r>
          </a:p>
          <a:p>
            <a:pPr lvl="1"/>
            <a:r>
              <a:rPr lang="fr-FR" altLang="fr-FR" b="0" dirty="0" err="1"/>
              <a:t>Examples</a:t>
            </a:r>
            <a:r>
              <a:rPr lang="fr-FR" altLang="fr-FR" b="0" dirty="0"/>
              <a:t>: Banking </a:t>
            </a:r>
            <a:r>
              <a:rPr lang="fr-FR" altLang="fr-FR" b="0" dirty="0" err="1"/>
              <a:t>sector</a:t>
            </a:r>
            <a:r>
              <a:rPr lang="fr-FR" altLang="fr-FR" b="0" dirty="0"/>
              <a:t> in EU and WAEMU</a:t>
            </a:r>
          </a:p>
          <a:p>
            <a:pPr lvl="1"/>
            <a:r>
              <a:rPr lang="fr-FR" altLang="fr-FR" b="0" dirty="0" err="1"/>
              <a:t>Political</a:t>
            </a:r>
            <a:r>
              <a:rPr lang="fr-FR" altLang="fr-FR" b="0" dirty="0"/>
              <a:t> sensitive: </a:t>
            </a:r>
            <a:r>
              <a:rPr lang="fr-FR" altLang="fr-FR" b="0" dirty="0" err="1"/>
              <a:t>Tax</a:t>
            </a:r>
            <a:r>
              <a:rPr lang="fr-FR" altLang="fr-FR" b="0" dirty="0"/>
              <a:t> </a:t>
            </a:r>
            <a:r>
              <a:rPr lang="fr-FR" altLang="fr-FR" b="0" dirty="0" err="1"/>
              <a:t>secrecy</a:t>
            </a:r>
            <a:endParaRPr lang="fr-FR" altLang="fr-FR" b="0" dirty="0"/>
          </a:p>
          <a:p>
            <a:pPr lvl="1"/>
            <a:r>
              <a:rPr lang="fr-FR" altLang="fr-FR" b="0" dirty="0"/>
              <a:t>Name and </a:t>
            </a:r>
            <a:r>
              <a:rPr lang="fr-FR" altLang="fr-FR" b="0" dirty="0" err="1"/>
              <a:t>shame</a:t>
            </a:r>
            <a:r>
              <a:rPr lang="fr-FR" altLang="fr-FR" b="0" dirty="0"/>
              <a:t> </a:t>
            </a:r>
            <a:r>
              <a:rPr lang="fr-FR" altLang="fr-FR" b="0" dirty="0" err="1"/>
              <a:t>approach</a:t>
            </a:r>
            <a:endParaRPr lang="fr-FR" altLang="fr-FR" b="0" dirty="0"/>
          </a:p>
          <a:p>
            <a:r>
              <a:rPr lang="fr-FR" altLang="fr-FR" dirty="0" err="1"/>
              <a:t>Withholding</a:t>
            </a:r>
            <a:r>
              <a:rPr lang="fr-FR" altLang="fr-FR" dirty="0"/>
              <a:t> </a:t>
            </a:r>
            <a:r>
              <a:rPr lang="fr-FR" altLang="fr-FR" dirty="0" err="1"/>
              <a:t>tax</a:t>
            </a:r>
            <a:r>
              <a:rPr lang="fr-FR" altLang="fr-FR" dirty="0"/>
              <a:t> </a:t>
            </a:r>
            <a:r>
              <a:rPr lang="fr-FR" altLang="fr-FR" dirty="0" err="1"/>
              <a:t>regime</a:t>
            </a:r>
            <a:endParaRPr lang="fr-FR" altLang="fr-FR" dirty="0"/>
          </a:p>
          <a:p>
            <a:pPr lvl="1"/>
            <a:r>
              <a:rPr lang="fr-FR" altLang="fr-FR" b="0" dirty="0" err="1"/>
              <a:t>DTAs</a:t>
            </a:r>
            <a:r>
              <a:rPr lang="fr-FR" altLang="fr-FR" b="0" dirty="0"/>
              <a:t> </a:t>
            </a:r>
            <a:r>
              <a:rPr lang="fr-FR" altLang="fr-FR" b="0" dirty="0" err="1"/>
              <a:t>limit</a:t>
            </a:r>
            <a:r>
              <a:rPr lang="fr-FR" altLang="fr-FR" b="0" dirty="0"/>
              <a:t> the </a:t>
            </a:r>
            <a:r>
              <a:rPr lang="fr-FR" altLang="fr-FR" b="0" dirty="0" err="1"/>
              <a:t>efficiency</a:t>
            </a:r>
            <a:r>
              <a:rPr lang="fr-FR" altLang="fr-FR" b="0" dirty="0"/>
              <a:t> of </a:t>
            </a:r>
            <a:r>
              <a:rPr lang="fr-FR" altLang="fr-FR" b="0" dirty="0" err="1"/>
              <a:t>withholding</a:t>
            </a:r>
            <a:r>
              <a:rPr lang="fr-FR" altLang="fr-FR" b="0" dirty="0"/>
              <a:t> taxes.</a:t>
            </a:r>
          </a:p>
          <a:p>
            <a:pPr lvl="1"/>
            <a:r>
              <a:rPr lang="fr-FR" altLang="fr-FR" b="0" dirty="0" err="1"/>
              <a:t>Reviewing</a:t>
            </a:r>
            <a:r>
              <a:rPr lang="fr-FR" altLang="fr-FR" b="0" dirty="0"/>
              <a:t> </a:t>
            </a:r>
            <a:r>
              <a:rPr lang="fr-FR" altLang="fr-FR" b="0" dirty="0" err="1"/>
              <a:t>DTAs</a:t>
            </a:r>
            <a:endParaRPr lang="fr-FR" altLang="fr-FR" b="0" dirty="0"/>
          </a:p>
          <a:p>
            <a:pPr lvl="1"/>
            <a:r>
              <a:rPr lang="fr-FR" altLang="fr-FR" b="0" dirty="0"/>
              <a:t>Ex. : </a:t>
            </a:r>
            <a:r>
              <a:rPr lang="fr-FR" altLang="fr-FR" b="0" dirty="0" err="1"/>
              <a:t>Mongolia</a:t>
            </a:r>
            <a:r>
              <a:rPr lang="fr-FR" altLang="fr-FR" b="0" dirty="0"/>
              <a:t> and </a:t>
            </a:r>
            <a:r>
              <a:rPr lang="fr-FR" altLang="fr-FR" b="0" dirty="0" err="1"/>
              <a:t>Netherlands</a:t>
            </a:r>
            <a:endParaRPr lang="fr-FR" altLang="fr-FR" b="0" dirty="0"/>
          </a:p>
          <a:p>
            <a:endParaRPr lang="fr-FR" altLang="fr-FR" b="1" u="sng" dirty="0"/>
          </a:p>
          <a:p>
            <a:r>
              <a:rPr lang="fr-FR" altLang="fr-FR" b="1" u="sng" dirty="0" err="1"/>
              <a:t>Arm’s</a:t>
            </a:r>
            <a:r>
              <a:rPr lang="fr-FR" altLang="fr-FR" b="1" u="sng" dirty="0"/>
              <a:t> </a:t>
            </a:r>
            <a:r>
              <a:rPr lang="fr-FR" altLang="fr-FR" b="1" u="sng" dirty="0" err="1"/>
              <a:t>length</a:t>
            </a:r>
            <a:r>
              <a:rPr lang="fr-FR" altLang="fr-FR" b="1" u="sng" dirty="0"/>
              <a:t> </a:t>
            </a:r>
            <a:r>
              <a:rPr lang="fr-FR" altLang="fr-FR" b="1" u="sng" dirty="0" err="1"/>
              <a:t>principles</a:t>
            </a:r>
            <a:endParaRPr lang="fr-FR" altLang="fr-FR" b="1" u="sng" dirty="0"/>
          </a:p>
          <a:p>
            <a:r>
              <a:rPr lang="fr-FR" altLang="fr-FR" dirty="0" err="1"/>
              <a:t>Arm’s</a:t>
            </a:r>
            <a:r>
              <a:rPr lang="fr-FR" altLang="fr-FR" dirty="0"/>
              <a:t> </a:t>
            </a:r>
            <a:r>
              <a:rPr lang="fr-FR" altLang="fr-FR" dirty="0" err="1"/>
              <a:t>length</a:t>
            </a:r>
            <a:r>
              <a:rPr lang="fr-FR" altLang="fr-FR" dirty="0"/>
              <a:t> </a:t>
            </a:r>
            <a:r>
              <a:rPr lang="fr-FR" altLang="fr-FR" dirty="0" err="1"/>
              <a:t>principle</a:t>
            </a:r>
            <a:endParaRPr lang="fr-FR" altLang="fr-FR" dirty="0"/>
          </a:p>
          <a:p>
            <a:pPr>
              <a:defRPr/>
            </a:pPr>
            <a:r>
              <a:rPr lang="fr-FR" sz="2800" dirty="0"/>
              <a:t>Important </a:t>
            </a:r>
            <a:r>
              <a:rPr lang="fr-FR" sz="2800" dirty="0" err="1"/>
              <a:t>works</a:t>
            </a:r>
            <a:r>
              <a:rPr lang="fr-FR" sz="2800" dirty="0"/>
              <a:t> </a:t>
            </a:r>
            <a:r>
              <a:rPr lang="fr-FR" sz="2800" dirty="0" err="1"/>
              <a:t>done</a:t>
            </a:r>
            <a:r>
              <a:rPr lang="fr-FR" sz="2800" dirty="0"/>
              <a:t> by OECD and UN</a:t>
            </a:r>
          </a:p>
          <a:p>
            <a:pPr>
              <a:defRPr/>
            </a:pPr>
            <a:r>
              <a:rPr lang="fr-FR" sz="2800" dirty="0"/>
              <a:t>5-6 guidelines to </a:t>
            </a:r>
            <a:r>
              <a:rPr lang="fr-FR" sz="2800" dirty="0" err="1"/>
              <a:t>determine</a:t>
            </a:r>
            <a:r>
              <a:rPr lang="fr-FR" sz="2800" dirty="0"/>
              <a:t> the </a:t>
            </a:r>
            <a:r>
              <a:rPr lang="fr-FR" sz="2800" u="sng" dirty="0"/>
              <a:t>right </a:t>
            </a:r>
            <a:r>
              <a:rPr lang="fr-FR" sz="2800" dirty="0" err="1"/>
              <a:t>price</a:t>
            </a:r>
            <a:r>
              <a:rPr lang="fr-FR" sz="2800" dirty="0"/>
              <a:t> of an </a:t>
            </a:r>
            <a:r>
              <a:rPr lang="fr-FR" sz="2800" dirty="0" err="1"/>
              <a:t>intragroup</a:t>
            </a:r>
            <a:r>
              <a:rPr lang="fr-FR" sz="2800" dirty="0"/>
              <a:t> transaction</a:t>
            </a:r>
          </a:p>
          <a:p>
            <a:pPr lvl="1">
              <a:defRPr/>
            </a:pPr>
            <a:r>
              <a:rPr lang="en-US" b="0" dirty="0"/>
              <a:t>Comparable uncontrolled price method.</a:t>
            </a:r>
          </a:p>
          <a:p>
            <a:pPr lvl="1">
              <a:defRPr/>
            </a:pPr>
            <a:r>
              <a:rPr lang="en-US" b="0" dirty="0"/>
              <a:t>Resale price method, </a:t>
            </a:r>
          </a:p>
          <a:p>
            <a:pPr lvl="1">
              <a:defRPr/>
            </a:pPr>
            <a:r>
              <a:rPr lang="en-US" b="0" dirty="0"/>
              <a:t>Cost plus method,</a:t>
            </a:r>
          </a:p>
          <a:p>
            <a:pPr lvl="1">
              <a:defRPr/>
            </a:pPr>
            <a:r>
              <a:rPr lang="en-US" b="0" dirty="0"/>
              <a:t>Transactional net margin method,</a:t>
            </a:r>
          </a:p>
          <a:p>
            <a:pPr lvl="1">
              <a:defRPr/>
            </a:pPr>
            <a:r>
              <a:rPr lang="en-US" b="0" dirty="0"/>
              <a:t>Transactional profit split method.</a:t>
            </a:r>
          </a:p>
          <a:p>
            <a:pPr>
              <a:defRPr/>
            </a:pPr>
            <a:r>
              <a:rPr lang="en-US" i="0" dirty="0">
                <a:cs typeface="+mn-cs"/>
              </a:rPr>
              <a:t>More or less complex to implement</a:t>
            </a:r>
            <a:endParaRPr lang="en-US" b="1" i="0" dirty="0">
              <a:cs typeface="+mn-cs"/>
            </a:endParaRPr>
          </a:p>
          <a:p>
            <a:pPr>
              <a:defRPr/>
            </a:pPr>
            <a:r>
              <a:rPr lang="en-US" i="0" dirty="0">
                <a:cs typeface="+mn-cs"/>
              </a:rPr>
              <a:t>Let some room to tax bargaining.</a:t>
            </a:r>
            <a:endParaRPr lang="fr-FR" dirty="0">
              <a:solidFill>
                <a:schemeClr val="tx1"/>
              </a:solidFill>
              <a:ea typeface="+mn-ea"/>
              <a:cs typeface="+mn-cs"/>
            </a:endParaRPr>
          </a:p>
          <a:p>
            <a:r>
              <a:rPr lang="fr-FR" altLang="fr-FR" dirty="0" err="1"/>
              <a:t>Thin</a:t>
            </a:r>
            <a:r>
              <a:rPr lang="fr-FR" altLang="fr-FR" dirty="0"/>
              <a:t> </a:t>
            </a:r>
            <a:r>
              <a:rPr lang="fr-FR" altLang="fr-FR" dirty="0" err="1"/>
              <a:t>Capitalization</a:t>
            </a:r>
            <a:r>
              <a:rPr lang="fr-FR" altLang="fr-FR" dirty="0"/>
              <a:t> </a:t>
            </a:r>
            <a:r>
              <a:rPr lang="fr-FR" altLang="fr-FR" dirty="0" err="1"/>
              <a:t>Rule</a:t>
            </a:r>
            <a:endParaRPr lang="fr-FR" altLang="fr-FR" dirty="0"/>
          </a:p>
          <a:p>
            <a:r>
              <a:rPr lang="fr-FR" altLang="fr-FR" dirty="0" err="1"/>
              <a:t>Debt</a:t>
            </a:r>
            <a:r>
              <a:rPr lang="fr-FR" altLang="fr-FR" dirty="0"/>
              <a:t>/</a:t>
            </a:r>
            <a:r>
              <a:rPr lang="fr-FR" altLang="fr-FR" dirty="0" err="1"/>
              <a:t>Equity</a:t>
            </a:r>
            <a:r>
              <a:rPr lang="fr-FR" altLang="fr-FR" dirty="0"/>
              <a:t> ratio </a:t>
            </a:r>
          </a:p>
          <a:p>
            <a:pPr lvl="1"/>
            <a:r>
              <a:rPr lang="fr-FR" altLang="fr-FR" b="0" dirty="0" err="1"/>
              <a:t>Related</a:t>
            </a:r>
            <a:r>
              <a:rPr lang="fr-FR" altLang="fr-FR" b="0" dirty="0"/>
              <a:t> party </a:t>
            </a:r>
            <a:r>
              <a:rPr lang="fr-FR" altLang="fr-FR" b="0" dirty="0" err="1"/>
              <a:t>debt</a:t>
            </a:r>
            <a:r>
              <a:rPr lang="fr-FR" altLang="fr-FR" b="0" dirty="0"/>
              <a:t> or total </a:t>
            </a:r>
            <a:r>
              <a:rPr lang="fr-FR" altLang="fr-FR" b="0" dirty="0" err="1"/>
              <a:t>debt</a:t>
            </a:r>
            <a:endParaRPr lang="fr-FR" altLang="fr-FR" b="0" dirty="0"/>
          </a:p>
          <a:p>
            <a:pPr lvl="1"/>
            <a:r>
              <a:rPr lang="fr-FR" altLang="fr-FR" b="0" dirty="0" err="1"/>
              <a:t>Deductible</a:t>
            </a:r>
            <a:r>
              <a:rPr lang="fr-FR" altLang="fr-FR" b="0" dirty="0"/>
              <a:t> </a:t>
            </a:r>
            <a:r>
              <a:rPr lang="fr-FR" altLang="fr-FR" b="0" dirty="0" err="1"/>
              <a:t>interests</a:t>
            </a:r>
            <a:r>
              <a:rPr lang="fr-FR" altLang="fr-FR" b="0" dirty="0"/>
              <a:t>.</a:t>
            </a:r>
          </a:p>
          <a:p>
            <a:r>
              <a:rPr lang="fr-FR" altLang="fr-FR" dirty="0" err="1"/>
              <a:t>Earning</a:t>
            </a:r>
            <a:r>
              <a:rPr lang="fr-FR" altLang="fr-FR" dirty="0"/>
              <a:t> stripping ratio</a:t>
            </a:r>
          </a:p>
          <a:p>
            <a:pPr lvl="1"/>
            <a:r>
              <a:rPr lang="fr-FR" altLang="fr-FR" b="0" dirty="0" err="1"/>
              <a:t>Deductible</a:t>
            </a:r>
            <a:r>
              <a:rPr lang="fr-FR" altLang="fr-FR" b="0" dirty="0"/>
              <a:t> </a:t>
            </a:r>
            <a:r>
              <a:rPr lang="fr-FR" altLang="fr-FR" b="0" dirty="0" err="1"/>
              <a:t>interest</a:t>
            </a:r>
            <a:r>
              <a:rPr lang="fr-FR" altLang="fr-FR" b="0" dirty="0"/>
              <a:t> </a:t>
            </a:r>
            <a:r>
              <a:rPr lang="fr-FR" altLang="fr-FR" b="0" dirty="0" err="1"/>
              <a:t>limited</a:t>
            </a:r>
            <a:r>
              <a:rPr lang="fr-FR" altLang="fr-FR" b="0" dirty="0"/>
              <a:t> to a </a:t>
            </a:r>
            <a:r>
              <a:rPr lang="fr-FR" altLang="fr-FR" b="0" dirty="0" err="1"/>
              <a:t>percentage</a:t>
            </a:r>
            <a:r>
              <a:rPr lang="fr-FR" altLang="fr-FR" b="0" dirty="0"/>
              <a:t> of EBITDA or </a:t>
            </a:r>
            <a:r>
              <a:rPr lang="fr-FR" altLang="fr-FR" b="0" dirty="0" err="1"/>
              <a:t>tunrover</a:t>
            </a:r>
            <a:r>
              <a:rPr lang="fr-FR" altLang="fr-FR" b="0" dirty="0"/>
              <a:t>.</a:t>
            </a:r>
          </a:p>
          <a:p>
            <a:pPr lvl="1"/>
            <a:r>
              <a:rPr lang="fr-FR" altLang="fr-FR" b="0" dirty="0"/>
              <a:t>Germany </a:t>
            </a:r>
            <a:r>
              <a:rPr lang="fr-FR" altLang="fr-FR" b="0" dirty="0" err="1"/>
              <a:t>example</a:t>
            </a:r>
            <a:r>
              <a:rPr lang="fr-FR" altLang="fr-FR" b="0" dirty="0"/>
              <a:t>.</a:t>
            </a:r>
          </a:p>
          <a:p>
            <a:r>
              <a:rPr lang="fr-FR" altLang="fr-FR" dirty="0" err="1"/>
              <a:t>Tax</a:t>
            </a:r>
            <a:r>
              <a:rPr lang="fr-FR" altLang="fr-FR" dirty="0"/>
              <a:t> </a:t>
            </a:r>
            <a:r>
              <a:rPr lang="fr-FR" altLang="fr-FR" dirty="0" err="1"/>
              <a:t>Ruling</a:t>
            </a:r>
            <a:endParaRPr lang="fr-FR" altLang="fr-FR" dirty="0"/>
          </a:p>
          <a:p>
            <a:r>
              <a:rPr lang="fr-FR" altLang="fr-FR" dirty="0"/>
              <a:t>A </a:t>
            </a:r>
            <a:r>
              <a:rPr lang="fr-FR" altLang="fr-FR" dirty="0" err="1"/>
              <a:t>bargaining</a:t>
            </a:r>
            <a:r>
              <a:rPr lang="fr-FR" altLang="fr-FR" dirty="0"/>
              <a:t> on </a:t>
            </a:r>
            <a:r>
              <a:rPr lang="fr-FR" altLang="fr-FR" dirty="0" err="1"/>
              <a:t>tax</a:t>
            </a:r>
            <a:r>
              <a:rPr lang="fr-FR" altLang="fr-FR" dirty="0"/>
              <a:t> </a:t>
            </a:r>
            <a:r>
              <a:rPr lang="fr-FR" altLang="fr-FR" dirty="0" err="1"/>
              <a:t>law</a:t>
            </a:r>
            <a:r>
              <a:rPr lang="fr-FR" altLang="fr-FR" dirty="0"/>
              <a:t> </a:t>
            </a:r>
            <a:r>
              <a:rPr lang="fr-FR" altLang="fr-FR" dirty="0" err="1"/>
              <a:t>interpretation</a:t>
            </a:r>
            <a:r>
              <a:rPr lang="fr-FR" altLang="fr-FR" dirty="0"/>
              <a:t> </a:t>
            </a:r>
            <a:r>
              <a:rPr lang="fr-FR" altLang="fr-FR" dirty="0" err="1"/>
              <a:t>between</a:t>
            </a:r>
            <a:r>
              <a:rPr lang="fr-FR" altLang="fr-FR" dirty="0"/>
              <a:t> the </a:t>
            </a:r>
            <a:r>
              <a:rPr lang="fr-FR" altLang="fr-FR" dirty="0" err="1"/>
              <a:t>taxpayer</a:t>
            </a:r>
            <a:r>
              <a:rPr lang="fr-FR" altLang="fr-FR" dirty="0"/>
              <a:t> and the </a:t>
            </a:r>
            <a:r>
              <a:rPr lang="fr-FR" altLang="fr-FR" dirty="0" err="1"/>
              <a:t>tax</a:t>
            </a:r>
            <a:r>
              <a:rPr lang="fr-FR" altLang="fr-FR" dirty="0"/>
              <a:t> administration</a:t>
            </a:r>
          </a:p>
          <a:p>
            <a:pPr lvl="1"/>
            <a:r>
              <a:rPr lang="fr-FR" altLang="fr-FR" b="0" dirty="0"/>
              <a:t>The </a:t>
            </a:r>
            <a:r>
              <a:rPr lang="fr-FR" altLang="fr-FR" b="0" dirty="0" err="1"/>
              <a:t>complexity</a:t>
            </a:r>
            <a:r>
              <a:rPr lang="fr-FR" altLang="fr-FR" b="0" dirty="0"/>
              <a:t> of </a:t>
            </a:r>
            <a:r>
              <a:rPr lang="fr-FR" altLang="fr-FR" b="0" dirty="0" err="1"/>
              <a:t>tax</a:t>
            </a:r>
            <a:r>
              <a:rPr lang="fr-FR" altLang="fr-FR" b="0" dirty="0"/>
              <a:t> </a:t>
            </a:r>
            <a:r>
              <a:rPr lang="fr-FR" altLang="fr-FR" b="0" dirty="0" err="1"/>
              <a:t>laws</a:t>
            </a:r>
            <a:r>
              <a:rPr lang="fr-FR" altLang="fr-FR" b="0" dirty="0"/>
              <a:t> = </a:t>
            </a:r>
          </a:p>
          <a:p>
            <a:r>
              <a:rPr lang="fr-FR" altLang="fr-FR" dirty="0"/>
              <a:t>The case of Luxembourg: How to look as a standard country and </a:t>
            </a:r>
            <a:r>
              <a:rPr lang="fr-FR" altLang="fr-FR" dirty="0" err="1"/>
              <a:t>behave</a:t>
            </a:r>
            <a:r>
              <a:rPr lang="fr-FR" altLang="fr-FR" dirty="0"/>
              <a:t> as a </a:t>
            </a:r>
            <a:r>
              <a:rPr lang="fr-FR" altLang="fr-FR" dirty="0" err="1"/>
              <a:t>tax</a:t>
            </a:r>
            <a:r>
              <a:rPr lang="fr-FR" altLang="fr-FR" dirty="0"/>
              <a:t> </a:t>
            </a:r>
            <a:r>
              <a:rPr lang="fr-FR" altLang="fr-FR" dirty="0" err="1"/>
              <a:t>heaven</a:t>
            </a:r>
            <a:r>
              <a:rPr lang="fr-FR" altLang="fr-FR" dirty="0"/>
              <a:t>?</a:t>
            </a:r>
          </a:p>
          <a:p>
            <a:pPr lvl="1"/>
            <a:r>
              <a:rPr lang="fr-FR" altLang="fr-FR" b="0" dirty="0"/>
              <a:t>Lux-</a:t>
            </a:r>
            <a:r>
              <a:rPr lang="fr-FR" altLang="fr-FR" b="0" dirty="0" err="1"/>
              <a:t>Leaks</a:t>
            </a:r>
            <a:r>
              <a:rPr lang="fr-FR" altLang="fr-FR" b="0" dirty="0"/>
              <a:t> </a:t>
            </a:r>
            <a:r>
              <a:rPr lang="fr-FR" altLang="fr-FR" b="0" dirty="0" err="1"/>
              <a:t>scandal</a:t>
            </a:r>
            <a:endParaRPr lang="fr-FR" altLang="fr-FR" b="0" dirty="0"/>
          </a:p>
          <a:p>
            <a:endParaRPr lang="fr-FR" altLang="fr-FR" dirty="0"/>
          </a:p>
          <a:p>
            <a:r>
              <a:rPr lang="fr-FR" altLang="fr-FR" b="1" u="sng" dirty="0"/>
              <a:t>OECD and EU packages</a:t>
            </a:r>
          </a:p>
          <a:p>
            <a:pPr>
              <a:defRPr/>
            </a:pPr>
            <a:r>
              <a:rPr lang="fr-FR" altLang="fr-FR" sz="2000" dirty="0"/>
              <a:t>=&gt; OECD: BEPS package and inclusive </a:t>
            </a:r>
            <a:r>
              <a:rPr lang="fr-FR" altLang="fr-FR" sz="2000" dirty="0" err="1"/>
              <a:t>framework</a:t>
            </a:r>
            <a:endParaRPr lang="fr-FR" altLang="fr-FR" sz="2000" dirty="0"/>
          </a:p>
          <a:p>
            <a:pPr>
              <a:defRPr/>
            </a:pPr>
            <a:r>
              <a:rPr lang="fr-FR" altLang="fr-FR" sz="1400" dirty="0"/>
              <a:t>15 actions: </a:t>
            </a:r>
            <a:r>
              <a:rPr lang="fr-FR" altLang="fr-FR" sz="1400" dirty="0" err="1"/>
              <a:t>Hybrid</a:t>
            </a:r>
            <a:r>
              <a:rPr lang="fr-FR" altLang="fr-FR" sz="1400" dirty="0"/>
              <a:t> arrangements, </a:t>
            </a:r>
            <a:r>
              <a:rPr lang="fr-FR" altLang="fr-FR" sz="1400" dirty="0" err="1"/>
              <a:t>harmful</a:t>
            </a:r>
            <a:r>
              <a:rPr lang="fr-FR" altLang="fr-FR" sz="1400" dirty="0"/>
              <a:t> </a:t>
            </a:r>
            <a:r>
              <a:rPr lang="fr-FR" altLang="fr-FR" sz="1400" dirty="0" err="1"/>
              <a:t>tax</a:t>
            </a:r>
            <a:r>
              <a:rPr lang="fr-FR" altLang="fr-FR" sz="1400" dirty="0"/>
              <a:t> practices (</a:t>
            </a:r>
            <a:r>
              <a:rPr lang="fr-FR" altLang="fr-FR" sz="1400" dirty="0" err="1"/>
              <a:t>tax</a:t>
            </a:r>
            <a:r>
              <a:rPr lang="fr-FR" altLang="fr-FR" sz="1400" dirty="0"/>
              <a:t> </a:t>
            </a:r>
            <a:r>
              <a:rPr lang="fr-FR" altLang="fr-FR" sz="1400" dirty="0" err="1"/>
              <a:t>rulings</a:t>
            </a:r>
            <a:r>
              <a:rPr lang="fr-FR" altLang="fr-FR" sz="1400" dirty="0"/>
              <a:t>), </a:t>
            </a:r>
            <a:r>
              <a:rPr lang="fr-FR" altLang="fr-FR" sz="1400" dirty="0" err="1"/>
              <a:t>Treaty</a:t>
            </a:r>
            <a:r>
              <a:rPr lang="fr-FR" altLang="fr-FR" sz="1400" dirty="0"/>
              <a:t> abuse, </a:t>
            </a:r>
            <a:r>
              <a:rPr lang="fr-FR" altLang="fr-FR" sz="1400" dirty="0" err="1"/>
              <a:t>transfer</a:t>
            </a:r>
            <a:r>
              <a:rPr lang="fr-FR" altLang="fr-FR" sz="1400" dirty="0"/>
              <a:t> </a:t>
            </a:r>
            <a:r>
              <a:rPr lang="fr-FR" altLang="fr-FR" sz="1400" dirty="0" err="1"/>
              <a:t>pricing</a:t>
            </a:r>
            <a:r>
              <a:rPr lang="fr-FR" altLang="fr-FR" sz="1400" dirty="0"/>
              <a:t>…</a:t>
            </a:r>
          </a:p>
          <a:p>
            <a:pPr lvl="1">
              <a:defRPr/>
            </a:pPr>
            <a:endParaRPr lang="fr-FR" altLang="fr-FR" sz="500" b="0" dirty="0"/>
          </a:p>
          <a:p>
            <a:pPr>
              <a:defRPr/>
            </a:pPr>
            <a:r>
              <a:rPr lang="en-US" altLang="fr-FR" sz="2000" dirty="0"/>
              <a:t>=&gt; OECD Exchange of information standards</a:t>
            </a:r>
          </a:p>
          <a:p>
            <a:pPr>
              <a:defRPr/>
            </a:pPr>
            <a:r>
              <a:rPr lang="en-US" altLang="fr-FR" sz="1400" dirty="0"/>
              <a:t>Global forum for exchange of </a:t>
            </a:r>
            <a:r>
              <a:rPr lang="en-US" altLang="fr-FR" sz="1400" dirty="0" err="1"/>
              <a:t>informations</a:t>
            </a:r>
            <a:r>
              <a:rPr lang="en-US" altLang="fr-FR" sz="1400" dirty="0"/>
              <a:t> on tax purposes (exchange on request/ automatic / </a:t>
            </a:r>
            <a:r>
              <a:rPr lang="en-GB" sz="1400" dirty="0"/>
              <a:t>Convention on Mutual Administrative Assistance in Tax Matters (MAAC) / Multilateral Competent Authority Agreement (MCAA)</a:t>
            </a:r>
            <a:r>
              <a:rPr lang="en-US" altLang="fr-FR" sz="1400" dirty="0"/>
              <a:t>).</a:t>
            </a:r>
          </a:p>
          <a:p>
            <a:pPr>
              <a:defRPr/>
            </a:pPr>
            <a:endParaRPr lang="en-US" altLang="fr-FR" sz="500" dirty="0"/>
          </a:p>
          <a:p>
            <a:pPr marL="342900" indent="-342900">
              <a:buFont typeface="Symbol" panose="05050102010706020507" pitchFamily="18" charset="2"/>
              <a:buChar char="Þ"/>
              <a:defRPr/>
            </a:pPr>
            <a:r>
              <a:rPr lang="en-US" altLang="fr-FR" sz="2000" dirty="0"/>
              <a:t>EU: Anti Tax Avoidance Package (January 2016)</a:t>
            </a:r>
          </a:p>
          <a:p>
            <a:pPr marL="171450" indent="-171450">
              <a:buFont typeface="Symbol" panose="05050102010706020507" pitchFamily="18" charset="2"/>
              <a:buChar char="Þ"/>
              <a:defRPr/>
            </a:pPr>
            <a:r>
              <a:rPr lang="en-US" altLang="fr-FR" i="1" dirty="0">
                <a:cs typeface="ＭＳ Ｐゴシック" charset="0"/>
              </a:rPr>
              <a:t>Anti-avoidance directive / </a:t>
            </a:r>
            <a:r>
              <a:rPr lang="en-US" altLang="fr-FR" i="1" dirty="0" err="1">
                <a:cs typeface="ＭＳ Ｐゴシック" charset="0"/>
              </a:rPr>
              <a:t>Recommandations</a:t>
            </a:r>
            <a:r>
              <a:rPr lang="en-US" altLang="fr-FR" i="1" dirty="0">
                <a:cs typeface="ＭＳ Ｐゴシック" charset="0"/>
              </a:rPr>
              <a:t> on tax treaties / revised Administrative cooperation directive / Communication on external strategy </a:t>
            </a:r>
          </a:p>
          <a:p>
            <a:pPr lvl="1">
              <a:defRPr/>
            </a:pPr>
            <a:endParaRPr lang="en-US" altLang="fr-FR" sz="500" i="1" dirty="0"/>
          </a:p>
          <a:p>
            <a:pPr lvl="2">
              <a:defRPr/>
            </a:pPr>
            <a:endParaRPr lang="en-US" altLang="fr-FR" sz="500" dirty="0"/>
          </a:p>
          <a:p>
            <a:pPr>
              <a:defRPr/>
            </a:pPr>
            <a:r>
              <a:rPr lang="en-US" altLang="fr-FR" sz="2000" dirty="0"/>
              <a:t>=&gt; EU Listing of Non cooperative Jurisdictions</a:t>
            </a:r>
          </a:p>
          <a:p>
            <a:pPr lvl="1">
              <a:defRPr/>
            </a:pPr>
            <a:r>
              <a:rPr lang="en-GB" sz="1400" i="1" dirty="0">
                <a:cs typeface="ＭＳ Ｐゴシック" charset="0"/>
              </a:rPr>
              <a:t>Criteria </a:t>
            </a:r>
            <a:r>
              <a:rPr lang="en-GB" sz="1400" b="0" i="1" dirty="0">
                <a:cs typeface="ＭＳ Ｐゴシック" charset="0"/>
              </a:rPr>
              <a:t>Tax transparency / Fair taxation / anti-Base Erosion and Profit Shifting (BEPS)</a:t>
            </a:r>
          </a:p>
          <a:p>
            <a:pPr lvl="1">
              <a:defRPr/>
            </a:pPr>
            <a:r>
              <a:rPr lang="en-GB" sz="1400" b="0" i="1" dirty="0">
                <a:cs typeface="ＭＳ Ｐゴシック" charset="0"/>
              </a:rPr>
              <a:t>list published on </a:t>
            </a:r>
            <a:r>
              <a:rPr lang="en-GB" sz="1400" i="1" dirty="0">
                <a:cs typeface="ＭＳ Ｐゴシック" charset="0"/>
              </a:rPr>
              <a:t>5 December 2017</a:t>
            </a:r>
            <a:r>
              <a:rPr lang="en-GB" sz="1400" b="0" i="1" dirty="0">
                <a:cs typeface="ＭＳ Ｐゴシック" charset="0"/>
              </a:rPr>
              <a:t>, and </a:t>
            </a:r>
            <a:r>
              <a:rPr lang="en-GB" sz="1400" i="1" dirty="0">
                <a:cs typeface="ＭＳ Ｐゴシック" charset="0"/>
              </a:rPr>
              <a:t>revised on 23 January 2018</a:t>
            </a:r>
            <a:endParaRPr lang="en-US" altLang="fr-FR" sz="1400" i="1" dirty="0">
              <a:cs typeface="ＭＳ Ｐゴシック" charset="0"/>
            </a:endParaRPr>
          </a:p>
          <a:p>
            <a:pPr>
              <a:defRPr/>
            </a:pPr>
            <a:endParaRPr lang="en-US" altLang="fr-FR" sz="500" dirty="0"/>
          </a:p>
          <a:p>
            <a:pPr>
              <a:defRPr/>
            </a:pPr>
            <a:r>
              <a:rPr lang="en-US" altLang="fr-FR" sz="2000" dirty="0"/>
              <a:t>=&gt; Common Consolidated Corporate Tax Base (CCCTB)</a:t>
            </a:r>
          </a:p>
          <a:p>
            <a:pPr marL="457200" lvl="1" indent="0">
              <a:buFontTx/>
              <a:buNone/>
              <a:defRPr/>
            </a:pPr>
            <a:r>
              <a:rPr lang="en-US" altLang="fr-FR" sz="1400" b="0" i="1" dirty="0">
                <a:cs typeface="ＭＳ Ｐゴシック" charset="0"/>
              </a:rPr>
              <a:t>A solution to profit shifting in the EU (only).</a:t>
            </a:r>
            <a:r>
              <a:rPr lang="en-US" altLang="fr-FR" dirty="0"/>
              <a:t>		</a:t>
            </a: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44</a:t>
            </a:fld>
            <a:endParaRPr lang="en-GB"/>
          </a:p>
        </p:txBody>
      </p:sp>
    </p:spTree>
    <p:extLst>
      <p:ext uri="{BB962C8B-B14F-4D97-AF65-F5344CB8AC3E}">
        <p14:creationId xmlns:p14="http://schemas.microsoft.com/office/powerpoint/2010/main" val="1776167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Social contract:</a:t>
            </a:r>
          </a:p>
          <a:p>
            <a:r>
              <a:rPr lang="en-US" sz="1200" dirty="0"/>
              <a:t>US, UK vs Continental model</a:t>
            </a:r>
          </a:p>
          <a:p>
            <a:r>
              <a:rPr lang="en-US" sz="1200" dirty="0"/>
              <a:t>Health, Education</a:t>
            </a:r>
            <a:r>
              <a:rPr lang="en-US" sz="1200" baseline="0" dirty="0"/>
              <a:t> =&gt; Public or private </a:t>
            </a:r>
            <a:r>
              <a:rPr lang="en-US" sz="1200" baseline="0" dirty="0" err="1"/>
              <a:t>spendings</a:t>
            </a:r>
            <a:r>
              <a:rPr lang="en-US" sz="1200" baseline="0" dirty="0"/>
              <a:t>?</a:t>
            </a:r>
          </a:p>
          <a:p>
            <a:endParaRPr lang="en-US" sz="1200" baseline="0" dirty="0"/>
          </a:p>
          <a:p>
            <a:r>
              <a:rPr lang="en-US" altLang="fr-FR" dirty="0"/>
              <a:t>Taxation in Economic Science</a:t>
            </a:r>
            <a:endParaRPr lang="fr-FR" altLang="fr-FR" dirty="0"/>
          </a:p>
          <a:p>
            <a:pPr>
              <a:defRPr/>
            </a:pPr>
            <a:r>
              <a:rPr lang="en-US" sz="1200" kern="1200" dirty="0">
                <a:solidFill>
                  <a:schemeClr val="tx1"/>
                </a:solidFill>
                <a:latin typeface="+mn-lt"/>
                <a:ea typeface="+mn-ea"/>
                <a:cs typeface="+mn-cs"/>
              </a:rPr>
              <a:t>Public economics</a:t>
            </a:r>
            <a:endParaRPr lang="fr-FR" sz="1200" kern="1200" dirty="0">
              <a:solidFill>
                <a:schemeClr val="tx1"/>
              </a:solidFill>
              <a:latin typeface="+mn-lt"/>
              <a:ea typeface="+mn-ea"/>
              <a:cs typeface="+mn-cs"/>
            </a:endParaRPr>
          </a:p>
          <a:p>
            <a:pPr lvl="1">
              <a:defRPr/>
            </a:pPr>
            <a:r>
              <a:rPr lang="en-US" sz="1200" b="0" kern="1200" dirty="0">
                <a:solidFill>
                  <a:schemeClr val="tx1"/>
                </a:solidFill>
                <a:latin typeface="+mn-lt"/>
                <a:ea typeface="+mn-ea"/>
                <a:cs typeface="ＭＳ Ｐゴシック" charset="0"/>
              </a:rPr>
              <a:t>Market failure =&gt; The State = Benevolent Leviathan</a:t>
            </a:r>
            <a:endParaRPr lang="fr-FR" sz="1200" b="0" kern="1200" dirty="0">
              <a:solidFill>
                <a:schemeClr val="tx1"/>
              </a:solidFill>
              <a:latin typeface="+mn-lt"/>
              <a:ea typeface="+mn-ea"/>
              <a:cs typeface="ＭＳ Ｐゴシック" charset="0"/>
            </a:endParaRPr>
          </a:p>
          <a:p>
            <a:pPr lvl="1">
              <a:defRPr/>
            </a:pPr>
            <a:r>
              <a:rPr lang="en-US" sz="1200" b="0" kern="1200" dirty="0">
                <a:solidFill>
                  <a:schemeClr val="tx1"/>
                </a:solidFill>
                <a:latin typeface="+mn-lt"/>
                <a:ea typeface="+mn-ea"/>
                <a:cs typeface="ＭＳ Ｐゴシック" charset="0"/>
              </a:rPr>
              <a:t>Theory of optimal taxation: </a:t>
            </a:r>
            <a:r>
              <a:rPr lang="en-US" sz="1200" b="0" kern="1200" dirty="0" err="1">
                <a:solidFill>
                  <a:schemeClr val="tx1"/>
                </a:solidFill>
                <a:latin typeface="+mn-lt"/>
                <a:ea typeface="+mn-ea"/>
                <a:cs typeface="ＭＳ Ｐゴシック" charset="0"/>
              </a:rPr>
              <a:t>Mirrlees</a:t>
            </a:r>
            <a:r>
              <a:rPr lang="en-US" sz="1200" b="0" kern="1200" dirty="0">
                <a:solidFill>
                  <a:schemeClr val="tx1"/>
                </a:solidFill>
                <a:latin typeface="+mn-lt"/>
                <a:ea typeface="+mn-ea"/>
                <a:cs typeface="ＭＳ Ｐゴシック" charset="0"/>
              </a:rPr>
              <a:t> and Diamond (1974)</a:t>
            </a:r>
            <a:endParaRPr lang="fr-FR" sz="1200" b="0" kern="1200" dirty="0">
              <a:solidFill>
                <a:schemeClr val="tx1"/>
              </a:solidFill>
              <a:latin typeface="+mn-lt"/>
              <a:ea typeface="+mn-ea"/>
              <a:cs typeface="ＭＳ Ｐゴシック" charset="0"/>
            </a:endParaRPr>
          </a:p>
          <a:p>
            <a:pPr>
              <a:defRPr/>
            </a:pPr>
            <a:r>
              <a:rPr lang="en-US" sz="1200" kern="1200" dirty="0">
                <a:solidFill>
                  <a:schemeClr val="tx1"/>
                </a:solidFill>
                <a:latin typeface="+mn-lt"/>
                <a:ea typeface="+mn-ea"/>
                <a:cs typeface="+mn-cs"/>
              </a:rPr>
              <a:t>Public Choice School</a:t>
            </a:r>
            <a:endParaRPr lang="fr-FR" sz="1200" kern="1200" dirty="0">
              <a:solidFill>
                <a:schemeClr val="tx1"/>
              </a:solidFill>
              <a:latin typeface="+mn-lt"/>
              <a:ea typeface="+mn-ea"/>
              <a:cs typeface="+mn-cs"/>
            </a:endParaRPr>
          </a:p>
          <a:p>
            <a:pPr lvl="1">
              <a:defRPr/>
            </a:pPr>
            <a:r>
              <a:rPr lang="en-US" sz="1200" b="0" kern="1200" dirty="0">
                <a:solidFill>
                  <a:schemeClr val="tx1"/>
                </a:solidFill>
                <a:latin typeface="+mn-lt"/>
                <a:ea typeface="+mn-ea"/>
                <a:cs typeface="ＭＳ Ｐゴシック" charset="0"/>
              </a:rPr>
              <a:t>But, State failure.</a:t>
            </a:r>
          </a:p>
          <a:p>
            <a:pPr lvl="1">
              <a:defRPr/>
            </a:pPr>
            <a:r>
              <a:rPr lang="en-US" sz="1200" b="0" kern="1200" dirty="0">
                <a:solidFill>
                  <a:schemeClr val="tx1"/>
                </a:solidFill>
                <a:latin typeface="+mn-lt"/>
                <a:ea typeface="+mn-ea"/>
                <a:cs typeface="ＭＳ Ｐゴシック" charset="0"/>
              </a:rPr>
              <a:t>Buchanan and </a:t>
            </a:r>
            <a:r>
              <a:rPr lang="en-US" sz="1200" b="0" kern="1200" dirty="0" err="1">
                <a:solidFill>
                  <a:schemeClr val="tx1"/>
                </a:solidFill>
                <a:latin typeface="+mn-lt"/>
                <a:ea typeface="+mn-ea"/>
                <a:cs typeface="ＭＳ Ｐゴシック" charset="0"/>
              </a:rPr>
              <a:t>Tullock</a:t>
            </a:r>
            <a:r>
              <a:rPr lang="en-US" sz="1200" b="0" kern="1200" dirty="0">
                <a:solidFill>
                  <a:schemeClr val="tx1"/>
                </a:solidFill>
                <a:latin typeface="+mn-lt"/>
                <a:ea typeface="+mn-ea"/>
                <a:cs typeface="ＭＳ Ｐゴシック" charset="0"/>
              </a:rPr>
              <a:t> (1962): </a:t>
            </a:r>
            <a:r>
              <a:rPr lang="en-US" sz="1200" b="0" i="1" kern="1200" dirty="0">
                <a:solidFill>
                  <a:schemeClr val="tx1"/>
                </a:solidFill>
                <a:latin typeface="+mn-lt"/>
                <a:ea typeface="+mn-ea"/>
                <a:cs typeface="ＭＳ Ｐゴシック" charset="0"/>
              </a:rPr>
              <a:t>The calculus of consent: Logical </a:t>
            </a:r>
            <a:r>
              <a:rPr lang="en-US" sz="1200" b="0" i="1" kern="1200" dirty="0" err="1">
                <a:solidFill>
                  <a:schemeClr val="tx1"/>
                </a:solidFill>
                <a:latin typeface="+mn-lt"/>
                <a:ea typeface="+mn-ea"/>
                <a:cs typeface="ＭＳ Ｐゴシック" charset="0"/>
              </a:rPr>
              <a:t>fondations</a:t>
            </a:r>
            <a:r>
              <a:rPr lang="en-US" sz="1200" b="0" i="1" kern="1200" dirty="0">
                <a:solidFill>
                  <a:schemeClr val="tx1"/>
                </a:solidFill>
                <a:latin typeface="+mn-lt"/>
                <a:ea typeface="+mn-ea"/>
                <a:cs typeface="ＭＳ Ｐゴシック" charset="0"/>
              </a:rPr>
              <a:t> of Constitutional Democracy</a:t>
            </a:r>
            <a:r>
              <a:rPr lang="en-US" sz="1200" b="0" kern="1200" dirty="0">
                <a:solidFill>
                  <a:schemeClr val="tx1"/>
                </a:solidFill>
                <a:latin typeface="+mn-lt"/>
                <a:ea typeface="+mn-ea"/>
                <a:cs typeface="ＭＳ Ｐゴシック" charset="0"/>
              </a:rPr>
              <a:t>.</a:t>
            </a:r>
            <a:endParaRPr lang="fr-FR" sz="1200" b="0" kern="1200" dirty="0">
              <a:solidFill>
                <a:schemeClr val="tx1"/>
              </a:solidFill>
              <a:latin typeface="+mn-lt"/>
              <a:ea typeface="+mn-ea"/>
              <a:cs typeface="ＭＳ Ｐゴシック" charset="0"/>
            </a:endParaRPr>
          </a:p>
          <a:p>
            <a:pPr lvl="1">
              <a:defRPr/>
            </a:pPr>
            <a:r>
              <a:rPr lang="en-US" sz="1200" b="0" kern="1200" dirty="0">
                <a:solidFill>
                  <a:schemeClr val="tx1"/>
                </a:solidFill>
                <a:latin typeface="+mn-lt"/>
                <a:ea typeface="+mn-ea"/>
                <a:cs typeface="ＭＳ Ｐゴシック" charset="0"/>
              </a:rPr>
              <a:t>Posner: Theory of regulation</a:t>
            </a:r>
            <a:endParaRPr lang="fr-FR" sz="1200" b="0" kern="1200" dirty="0">
              <a:solidFill>
                <a:schemeClr val="tx1"/>
              </a:solidFill>
              <a:latin typeface="+mn-lt"/>
              <a:ea typeface="+mn-ea"/>
              <a:cs typeface="ＭＳ Ｐゴシック" charset="0"/>
            </a:endParaRPr>
          </a:p>
          <a:p>
            <a:pPr>
              <a:defRPr/>
            </a:pPr>
            <a:r>
              <a:rPr lang="en-US" sz="1200" kern="1200" dirty="0">
                <a:solidFill>
                  <a:schemeClr val="tx1"/>
                </a:solidFill>
                <a:latin typeface="+mn-lt"/>
                <a:ea typeface="+mn-ea"/>
                <a:cs typeface="+mn-cs"/>
              </a:rPr>
              <a:t>Political economy</a:t>
            </a:r>
            <a:endParaRPr lang="fr-FR" sz="1200" kern="1200" dirty="0">
              <a:solidFill>
                <a:schemeClr val="tx1"/>
              </a:solidFill>
              <a:latin typeface="+mn-lt"/>
              <a:ea typeface="+mn-ea"/>
              <a:cs typeface="+mn-cs"/>
            </a:endParaRPr>
          </a:p>
          <a:p>
            <a:pPr lvl="1">
              <a:defRPr/>
            </a:pPr>
            <a:r>
              <a:rPr lang="en-US" sz="1200" b="0" kern="1200" dirty="0">
                <a:solidFill>
                  <a:schemeClr val="tx1"/>
                </a:solidFill>
                <a:latin typeface="+mn-lt"/>
                <a:ea typeface="+mn-ea"/>
                <a:cs typeface="ＭＳ Ｐゴシック" charset="0"/>
              </a:rPr>
              <a:t>Voting models</a:t>
            </a:r>
            <a:endParaRPr lang="fr-FR" sz="1200" b="0" kern="1200" dirty="0">
              <a:solidFill>
                <a:schemeClr val="tx1"/>
              </a:solidFill>
              <a:latin typeface="+mn-lt"/>
              <a:ea typeface="+mn-ea"/>
              <a:cs typeface="ＭＳ Ｐゴシック" charset="0"/>
            </a:endParaRPr>
          </a:p>
          <a:p>
            <a:pPr>
              <a:defRPr/>
            </a:pPr>
            <a:r>
              <a:rPr lang="en-US" sz="1200" kern="1200" dirty="0">
                <a:solidFill>
                  <a:schemeClr val="tx1"/>
                </a:solidFill>
                <a:latin typeface="+mn-lt"/>
                <a:ea typeface="+mn-ea"/>
                <a:cs typeface="+mn-cs"/>
              </a:rPr>
              <a:t>Tax system analysis: tax policy and tax administration. </a:t>
            </a:r>
            <a:r>
              <a:rPr lang="en-US" sz="1400" dirty="0" err="1">
                <a:cs typeface="+mn-cs"/>
              </a:rPr>
              <a:t>Gillitzer</a:t>
            </a:r>
            <a:r>
              <a:rPr lang="en-US" sz="1400" dirty="0">
                <a:cs typeface="+mn-cs"/>
              </a:rPr>
              <a:t> and </a:t>
            </a:r>
            <a:r>
              <a:rPr lang="en-US" sz="1400" dirty="0" err="1">
                <a:cs typeface="+mn-cs"/>
              </a:rPr>
              <a:t>Slemrod</a:t>
            </a:r>
            <a:r>
              <a:rPr lang="en-US" sz="1400" dirty="0">
                <a:cs typeface="+mn-cs"/>
              </a:rPr>
              <a:t> (2015), Tax system, MIT Press.</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3</a:t>
            </a:fld>
            <a:endParaRPr lang="en-GB"/>
          </a:p>
        </p:txBody>
      </p:sp>
    </p:spTree>
    <p:extLst>
      <p:ext uri="{BB962C8B-B14F-4D97-AF65-F5344CB8AC3E}">
        <p14:creationId xmlns:p14="http://schemas.microsoft.com/office/powerpoint/2010/main" val="4081502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p:spPr>
        <p:txBody>
          <a:bodyPr/>
          <a:lstStyle/>
          <a:p>
            <a:r>
              <a:rPr lang="en-US" altLang="fr-FR"/>
              <a:t>The audit suggested that Mopani sold copper at artificially low prices to Glencore in Switzerland under a deal struck with the fim’s UK subsidiary. The metal was then sold on, allowing Glencore to take advantage of Switzerland’s ultra-low tax regime. </a:t>
            </a:r>
          </a:p>
          <a:p>
            <a:r>
              <a:rPr lang="en-US" altLang="fr-FR"/>
              <a:t>The audit concluded that “the Mopani cost structure cannot be trusted to represent the true nature of the costs of the Mopani mining operation”. In addition, the audit alleged that Mopani had “resisted the pilot audit at every stage”.</a:t>
            </a:r>
            <a:br>
              <a:rPr lang="en-US" altLang="fr-FR"/>
            </a:br>
            <a:br>
              <a:rPr lang="en-US" altLang="fr-FR"/>
            </a:br>
            <a:r>
              <a:rPr lang="en-US" altLang="fr-FR"/>
              <a:t>Source: Grant Thornton, </a:t>
            </a:r>
            <a:r>
              <a:rPr lang="en-US" altLang="fr-FR" i="1"/>
              <a:t>Pilot Audit Report – Mopani Copper Mines</a:t>
            </a:r>
            <a:r>
              <a:rPr lang="en-US" altLang="fr-FR"/>
              <a:t> </a:t>
            </a:r>
            <a:r>
              <a:rPr lang="en-US" altLang="fr-FR" i="1"/>
              <a:t>Plc, </a:t>
            </a:r>
            <a:r>
              <a:rPr lang="en-US" altLang="fr-FR"/>
              <a:t>2011, available at – http://www.actionaid.org.uk/taxjustice/glencore-tax-dodging-in-zambia</a:t>
            </a:r>
            <a:br>
              <a:rPr lang="en-US" altLang="fr-FR"/>
            </a:br>
            <a:br>
              <a:rPr lang="en-US" altLang="fr-FR"/>
            </a:br>
            <a:endParaRPr lang="fr-FR" altLang="fr-FR"/>
          </a:p>
        </p:txBody>
      </p:sp>
      <p:sp>
        <p:nvSpPr>
          <p:cNvPr id="40964" name="Espace réservé du numéro de diapositive 3"/>
          <p:cNvSpPr>
            <a:spLocks noGrp="1"/>
          </p:cNvSpPr>
          <p:nvPr>
            <p:ph type="sldNum" sz="quarter" idx="5"/>
          </p:nvPr>
        </p:nvSpPr>
        <p:spPr>
          <a:noFill/>
        </p:spPr>
        <p:txBody>
          <a:bodyPr/>
          <a:lstStyle>
            <a:lvl1pPr>
              <a:defRPr sz="1200">
                <a:solidFill>
                  <a:srgbClr val="0F5494"/>
                </a:solidFill>
                <a:latin typeface="Verdana" panose="020B0604030504040204" pitchFamily="34" charset="0"/>
                <a:ea typeface="MS PGothic" panose="020B0600070205080204" pitchFamily="34" charset="-128"/>
              </a:defRPr>
            </a:lvl1pPr>
            <a:lvl2pPr marL="742950" indent="-285750">
              <a:defRPr sz="1200">
                <a:solidFill>
                  <a:srgbClr val="0F5494"/>
                </a:solidFill>
                <a:latin typeface="Verdana" panose="020B0604030504040204" pitchFamily="34" charset="0"/>
                <a:ea typeface="MS PGothic" panose="020B0600070205080204" pitchFamily="34" charset="-128"/>
              </a:defRPr>
            </a:lvl2pPr>
            <a:lvl3pPr marL="1143000" indent="-228600">
              <a:defRPr sz="1200">
                <a:solidFill>
                  <a:srgbClr val="0F5494"/>
                </a:solidFill>
                <a:latin typeface="Verdana" panose="020B0604030504040204" pitchFamily="34" charset="0"/>
                <a:ea typeface="MS PGothic" panose="020B0600070205080204" pitchFamily="34" charset="-128"/>
              </a:defRPr>
            </a:lvl3pPr>
            <a:lvl4pPr marL="1600200" indent="-228600">
              <a:defRPr sz="1200">
                <a:solidFill>
                  <a:srgbClr val="0F5494"/>
                </a:solidFill>
                <a:latin typeface="Verdana" panose="020B0604030504040204" pitchFamily="34" charset="0"/>
                <a:ea typeface="MS PGothic" panose="020B0600070205080204" pitchFamily="34" charset="-128"/>
              </a:defRPr>
            </a:lvl4pPr>
            <a:lvl5pPr marL="2057400" indent="-228600">
              <a:defRPr sz="1200">
                <a:solidFill>
                  <a:srgbClr val="0F5494"/>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9pPr>
          </a:lstStyle>
          <a:p>
            <a:fld id="{C6351332-2442-4C3B-9749-3C3601BCF6E4}" type="slidenum">
              <a:rPr lang="en-GB" altLang="fr-FR">
                <a:solidFill>
                  <a:schemeClr val="tx1"/>
                </a:solidFill>
                <a:latin typeface="Arial" panose="020B0604020202020204" pitchFamily="34" charset="0"/>
              </a:rPr>
              <a:pPr/>
              <a:t>45</a:t>
            </a:fld>
            <a:endParaRPr lang="en-GB" altLang="fr-FR">
              <a:solidFill>
                <a:schemeClr val="tx1"/>
              </a:solidFill>
              <a:latin typeface="Arial" panose="020B0604020202020204" pitchFamily="34" charset="0"/>
            </a:endParaRPr>
          </a:p>
        </p:txBody>
      </p:sp>
    </p:spTree>
    <p:extLst>
      <p:ext uri="{BB962C8B-B14F-4D97-AF65-F5344CB8AC3E}">
        <p14:creationId xmlns:p14="http://schemas.microsoft.com/office/powerpoint/2010/main" val="3365379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9794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CF2995-AB43-4B7C-B8CD-9DC7C3692A9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751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rtl="0" eaLnBrk="0" fontAlgn="base" hangingPunct="0"/>
            <a:r>
              <a:rPr lang="en-US" sz="2400" i="1" kern="1200" dirty="0">
                <a:solidFill>
                  <a:schemeClr val="tx1"/>
                </a:solidFill>
                <a:effectLst/>
                <a:latin typeface="+mn-lt"/>
                <a:ea typeface="+mn-ea"/>
                <a:cs typeface="+mn-cs"/>
              </a:rPr>
              <a:t>“How a tax system is administered affects its yield, its incidence, and its efficiency. Tax administration is too important to policy outcomes to be neglected by tax policy reformers.”</a:t>
            </a:r>
            <a:endParaRPr lang="fr-FR" sz="2400" dirty="0">
              <a:effectLst/>
            </a:endParaRPr>
          </a:p>
          <a:p>
            <a:pPr marL="457200" lvl="1" indent="0" rtl="0" eaLnBrk="0" fontAlgn="base" hangingPunct="0">
              <a:buNone/>
            </a:pPr>
            <a:r>
              <a:rPr lang="en-US" sz="2000" i="1" kern="1200" dirty="0">
                <a:solidFill>
                  <a:schemeClr val="tx1"/>
                </a:solidFill>
                <a:effectLst/>
                <a:latin typeface="+mn-lt"/>
                <a:ea typeface="+mn-ea"/>
                <a:cs typeface="+mn-cs"/>
              </a:rPr>
              <a:t>Bird (2011)</a:t>
            </a:r>
          </a:p>
          <a:p>
            <a:pPr marL="457200" lvl="1" indent="0" rtl="0" eaLnBrk="0" fontAlgn="base" hangingPunct="0">
              <a:buNone/>
            </a:pPr>
            <a:endParaRPr lang="en-US" sz="2000" i="1" kern="1200" dirty="0">
              <a:solidFill>
                <a:schemeClr val="tx1"/>
              </a:solidFill>
              <a:effectLst/>
              <a:latin typeface="+mn-lt"/>
              <a:ea typeface="+mn-ea"/>
              <a:cs typeface="+mn-cs"/>
            </a:endParaRPr>
          </a:p>
          <a:p>
            <a:pPr marL="457200" lvl="1" indent="0" rtl="0" eaLnBrk="0" fontAlgn="base" hangingPunct="0">
              <a:buNone/>
            </a:pPr>
            <a:r>
              <a:rPr lang="en-US" sz="1200" i="1" kern="1200" dirty="0">
                <a:solidFill>
                  <a:schemeClr val="tx1"/>
                </a:solidFill>
                <a:effectLst/>
                <a:latin typeface="+mn-lt"/>
                <a:ea typeface="+mn-ea"/>
                <a:cs typeface="+mn-cs"/>
              </a:rPr>
              <a:t>Customs is often the largest source of VAT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Potential trade-off: Doing Business (easing importation) vs DRM (collecting revenue)</a:t>
            </a:r>
            <a:endParaRPr lang="fr-FR" dirty="0">
              <a:effectLst/>
            </a:endParaRPr>
          </a:p>
          <a:p>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12</a:t>
            </a:fld>
            <a:endParaRPr lang="en-GB"/>
          </a:p>
        </p:txBody>
      </p:sp>
    </p:spTree>
    <p:extLst>
      <p:ext uri="{BB962C8B-B14F-4D97-AF65-F5344CB8AC3E}">
        <p14:creationId xmlns:p14="http://schemas.microsoft.com/office/powerpoint/2010/main" val="2204096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spcBef>
                <a:spcPct val="0"/>
              </a:spcBef>
              <a:defRPr/>
            </a:pPr>
            <a:r>
              <a:rPr lang="en-US" altLang="fr-FR" sz="1200" b="1" dirty="0">
                <a:cs typeface="Arial" panose="020B0604020202020204" pitchFamily="34" charset="0"/>
              </a:rPr>
              <a:t>Functional organization of tax administration</a:t>
            </a:r>
          </a:p>
          <a:p>
            <a:pPr>
              <a:spcBef>
                <a:spcPct val="0"/>
              </a:spcBef>
              <a:defRPr/>
            </a:pPr>
            <a:r>
              <a:rPr lang="en-US" altLang="fr-FR" sz="1200" dirty="0">
                <a:cs typeface="Arial" panose="020B0604020202020204" pitchFamily="34" charset="0"/>
              </a:rPr>
              <a:t>Olden days, many countries had organized their tax administrations by tax type:</a:t>
            </a:r>
          </a:p>
          <a:p>
            <a:pPr>
              <a:spcBef>
                <a:spcPct val="0"/>
              </a:spcBef>
              <a:defRPr/>
            </a:pPr>
            <a:r>
              <a:rPr lang="en-US" altLang="fr-FR" sz="1200" dirty="0">
                <a:cs typeface="Arial" panose="020B0604020202020204" pitchFamily="34" charset="0"/>
              </a:rPr>
              <a:t>- income tax department</a:t>
            </a:r>
          </a:p>
          <a:p>
            <a:pPr>
              <a:spcBef>
                <a:spcPct val="0"/>
              </a:spcBef>
              <a:defRPr/>
            </a:pPr>
            <a:r>
              <a:rPr lang="en-US" altLang="fr-FR" sz="1200" dirty="0">
                <a:cs typeface="Arial" panose="020B0604020202020204" pitchFamily="34" charset="0"/>
              </a:rPr>
              <a:t>- sales tax department</a:t>
            </a:r>
          </a:p>
          <a:p>
            <a:pPr>
              <a:spcBef>
                <a:spcPct val="0"/>
              </a:spcBef>
              <a:defRPr/>
            </a:pPr>
            <a:r>
              <a:rPr lang="en-US" altLang="fr-FR" sz="1200" dirty="0">
                <a:cs typeface="Arial" panose="020B0604020202020204" pitchFamily="34" charset="0"/>
              </a:rPr>
              <a:t>- excise tax department</a:t>
            </a:r>
          </a:p>
          <a:p>
            <a:pPr>
              <a:spcBef>
                <a:spcPct val="0"/>
              </a:spcBef>
              <a:defRPr/>
            </a:pPr>
            <a:r>
              <a:rPr lang="en-US" altLang="fr-FR" sz="1200" dirty="0">
                <a:cs typeface="Arial" panose="020B0604020202020204" pitchFamily="34" charset="0"/>
              </a:rPr>
              <a:t>Each tax department would have a complete set of functions</a:t>
            </a:r>
          </a:p>
          <a:p>
            <a:pPr>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It should also be properly organized. When tasked with administering several taxes, as most are, some tax administrations are organized by type of tax.  These tax‐type organizations may have a VAT section and an income tax section.  Modern tax administrations, however, recognize the similarity of functions across taxes and are organized by function, gaining efficiency with principal activities across functions and allowing for the integrated treatment of taxpayers across taxes.    </a:t>
            </a:r>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Tax administrations organized by function have sections responsible for – across all taxes combined – registration, taxpayer services, return and payment processing, collections, audit, and objections and appeals, in addition to support units responsible for human resources, information technology, legal services, planning, budgeting, performance monitoring and evaluation, and internal audit. Functional organization allows for an integrated look at the taxpayer base during registration, the revenue stream during payment processing, and the net outstanding tax owed during collections. </a:t>
            </a:r>
          </a:p>
          <a:p>
            <a:pPr>
              <a:spcBef>
                <a:spcPct val="0"/>
              </a:spcBef>
              <a:defRPr/>
            </a:pPr>
            <a:endParaRPr lang="en-US" altLang="fr-FR" sz="1200" dirty="0">
              <a:cs typeface="Arial" panose="020B0604020202020204" pitchFamily="34" charset="0"/>
            </a:endParaRPr>
          </a:p>
          <a:p>
            <a:pPr>
              <a:spcBef>
                <a:spcPct val="0"/>
              </a:spcBef>
              <a:defRPr/>
            </a:pPr>
            <a:r>
              <a:rPr lang="en-US" altLang="fr-FR" sz="1200" b="1" dirty="0">
                <a:cs typeface="Arial" panose="020B0604020202020204" pitchFamily="34" charset="0"/>
              </a:rPr>
              <a:t>Segmentation: LTU, MTU, STU</a:t>
            </a:r>
          </a:p>
          <a:p>
            <a:pPr eaLnBrk="1" hangingPunct="1">
              <a:spcBef>
                <a:spcPct val="0"/>
              </a:spcBef>
              <a:defRPr/>
            </a:pPr>
            <a:r>
              <a:rPr lang="en-US" dirty="0"/>
              <a:t>The introduction of LTUs contributes to the effort of rationalizing a tax administration by consolidating all its functions under one umbrella for large taxpayers. The emphasis on segmentation of taxpayers according to size, of which the LTU is one organizational form, occurred initially in Latin America in the late 70s, and is considered as one of the most important features of the modernization of tax administrations in developing countries. It consists in establishing a self-contained office within the tax administration, acting as a single clearance window for large taxpayers for the main domestic taxes: income taxes, VAT, sector-specific taxes (e.g. resource royalties), etc. </a:t>
            </a:r>
            <a:endParaRPr lang="fr-FR" dirty="0"/>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Many tax administrations also recognize that the taxpaying population is complex and vary taxpayer treatment by the taxpayers' size.  They usually define 'large taxpayers' as those taxpayers with assets or turnover above a certain threshold and, in some cases, taxpayers in certain industries (e.g., financial institutions, extractives, telecoms), since these taxpayers pose the highest risk to tax revenues. Large taxpayers represent as little as 10 percent or less of all taxpayers, but can often account for 80-90 percent or more of total tax collections. Large taxpayers are often also involved in complex international transactions, may wield influence within business and government circles, and usually maintain proper books and records.</a:t>
            </a:r>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Although definitions may vary, medium‐size taxpayers are roughly those taxpayers that are not large, but are above the threshold over which registration and payment of VAT is required.  In contrast with large taxpayers, medium-size taxpayers often have less formal structures, such as sole proprietorships or partnerships; have moderate levels of activity that are often cash based; and possibly use less diligent bookkeeping resulting in opportunities to under‐record income and evade taxes.</a:t>
            </a:r>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A potentially much larger segment of small or micro‐businesses, including self‐employed professionals, poses difficulties to identify, regulate, and ensure that their tax contributions are commensurate with their size and capacity to pay.   A large share of this group may be in the informal sector.    Proper record‐keeping is often non‐existent, and the whereabouts of taxpayers may be difficult to determine. The demarcation between the large, medium, and small taxpayer segments can sometimes be ambiguous.    In many countries, the dividing lines are based on turnover. The cutoff between segments and any related special measures are determined by balancing the desire of the tax administration to closely monitor the larger amount of revenue from larger taxpayers and the limited ability of the tax administration to closely administer the larger number of smaller taxpayers.</a:t>
            </a:r>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altLang="fr-FR" sz="1200" b="1" dirty="0">
                <a:cs typeface="Arial" panose="020B0604020202020204" pitchFamily="34" charset="0"/>
              </a:rPr>
              <a:t>Semi-Autonomous Revenue Authority (SARA)</a:t>
            </a:r>
          </a:p>
          <a:p>
            <a:pPr eaLnBrk="1" hangingPunct="1">
              <a:spcBef>
                <a:spcPct val="0"/>
              </a:spcBef>
              <a:defRPr/>
            </a:pPr>
            <a:r>
              <a:rPr lang="en-US" altLang="fr-FR" sz="1200" dirty="0">
                <a:cs typeface="Arial" panose="020B0604020202020204" pitchFamily="34" charset="0"/>
              </a:rPr>
              <a:t>As alluded to above, one trend in developing countries, is for tax administrations, usually through legislation, to become semi-autonomous revenue authorities (SARAs) in hopes that this arrangement will lead to more adequate funding, higher salaries and other benefits. The SARA model has received a great deal of attention among tax and customs administration experts, finance ministries and international donor organizations. SARAs are tax administrations that have greater than usual autonomy along several organizational design dimensions, including: legal character, financing, governance, personnel policy, procurement policy, and accountability relationships. Many SARAs also combine tax and customs administration under one roof. </a:t>
            </a:r>
          </a:p>
          <a:p>
            <a:pPr eaLnBrk="1" hangingPunct="1">
              <a:spcBef>
                <a:spcPct val="0"/>
              </a:spcBef>
              <a:defRPr/>
            </a:pPr>
            <a:endParaRPr lang="en-US" altLang="fr-FR" sz="1200" dirty="0">
              <a:cs typeface="Arial" panose="020B0604020202020204" pitchFamily="34" charset="0"/>
            </a:endParaRPr>
          </a:p>
          <a:p>
            <a:pPr eaLnBrk="1" hangingPunct="1">
              <a:spcBef>
                <a:spcPct val="0"/>
              </a:spcBef>
              <a:defRPr/>
            </a:pPr>
            <a:r>
              <a:rPr lang="en-US" dirty="0"/>
              <a:t>The autonomy, which may differ significantly across countries, is a signal to a more credible audit policy, since control should be realized without any political interference. For </a:t>
            </a:r>
            <a:r>
              <a:rPr lang="en-US" dirty="0" err="1"/>
              <a:t>Taliercio</a:t>
            </a:r>
            <a:r>
              <a:rPr lang="en-US" dirty="0"/>
              <a:t> (2004), SARA is even a credible commitment of the government towards more competent, effective, and fair tax collection.</a:t>
            </a:r>
          </a:p>
          <a:p>
            <a:pPr eaLnBrk="1" hangingPunct="1">
              <a:spcBef>
                <a:spcPct val="0"/>
              </a:spcBef>
              <a:defRPr/>
            </a:pPr>
            <a:endParaRPr lang="en-US" altLang="fr-FR" dirty="0">
              <a:cs typeface="Arial" panose="020B0604020202020204" pitchFamily="34" charset="0"/>
            </a:endParaRPr>
          </a:p>
          <a:p>
            <a:pPr eaLnBrk="1" hangingPunct="1">
              <a:spcBef>
                <a:spcPct val="0"/>
              </a:spcBef>
              <a:defRPr/>
            </a:pPr>
            <a:r>
              <a:rPr lang="en-US" altLang="fr-FR" sz="1200" dirty="0">
                <a:cs typeface="Arial" panose="020B0604020202020204" pitchFamily="34" charset="0"/>
              </a:rPr>
              <a:t>Many advocates see SARAs as solutions not only to inadequate budgets and salaries, but also to low rates of tax compliance, ineffective tax administration staff, and corruption. The SARA model, in effect, takes the tax administration out of the MOF and reconstitutes it as a semi-autonomous entity. While there are many variations around a similar basic theme, the principal characteristics include: personnel systems outside of the civil service purview; self-financing mechanisms (often with a given percentage of gross collections); and boards of directors that usually include the Minister of Finance, other key Ministries, and private sector representatives. A recent IMF conference listed several common arguments in favor of establishing SARAs, including easier reform, addressing civil service rewards, reduced corruption, and autonomy from political motivations. However, the IMF added that, except for "autonomy from political motivation," most of the expected benefits have not been realized. </a:t>
            </a:r>
          </a:p>
          <a:p>
            <a:pPr>
              <a:spcBef>
                <a:spcPct val="0"/>
              </a:spcBef>
              <a:defRPr/>
            </a:pPr>
            <a:endParaRPr lang="en-US" altLang="fr-FR" sz="1200" b="1" dirty="0">
              <a:cs typeface="Arial" panose="020B0604020202020204" pitchFamily="34" charset="0"/>
            </a:endParaRPr>
          </a:p>
          <a:p>
            <a:pPr>
              <a:spcBef>
                <a:spcPct val="0"/>
              </a:spcBef>
              <a:defRPr/>
            </a:pPr>
            <a:r>
              <a:rPr lang="en-US" altLang="fr-FR" sz="1200" dirty="0">
                <a:cs typeface="Arial" panose="020B0604020202020204" pitchFamily="34" charset="0"/>
              </a:rPr>
              <a:t>EU deserves particular credit for the establishment of the </a:t>
            </a:r>
            <a:r>
              <a:rPr lang="en-US" altLang="fr-FR" sz="1200" b="1" dirty="0">
                <a:cs typeface="Arial" panose="020B0604020202020204" pitchFamily="34" charset="0"/>
              </a:rPr>
              <a:t>Indirect Tax Authority </a:t>
            </a:r>
            <a:r>
              <a:rPr lang="en-US" altLang="fr-FR" sz="1200" dirty="0">
                <a:cs typeface="Arial" panose="020B0604020202020204" pitchFamily="34" charset="0"/>
              </a:rPr>
              <a:t>in Bosnia and Herzegovina, which is a SARA.</a:t>
            </a:r>
          </a:p>
          <a:p>
            <a:pPr>
              <a:spcBef>
                <a:spcPct val="0"/>
              </a:spcBef>
              <a:defRPr/>
            </a:pPr>
            <a:endParaRPr lang="en-GB" altLang="fr-FR" sz="1200" dirty="0">
              <a:cs typeface="Arial" panose="020B0604020202020204" pitchFamily="34" charset="0"/>
            </a:endParaRPr>
          </a:p>
          <a:p>
            <a:pPr>
              <a:spcBef>
                <a:spcPct val="0"/>
              </a:spcBef>
              <a:defRPr/>
            </a:pPr>
            <a:r>
              <a:rPr lang="en-GB" altLang="fr-FR" sz="1200" dirty="0">
                <a:cs typeface="Arial" panose="020B0604020202020204" pitchFamily="34" charset="0"/>
              </a:rPr>
              <a:t>Tax farming:</a:t>
            </a:r>
          </a:p>
          <a:p>
            <a:pPr>
              <a:spcBef>
                <a:spcPct val="0"/>
              </a:spcBef>
              <a:defRPr/>
            </a:pPr>
            <a:r>
              <a:rPr lang="en-US" dirty="0"/>
              <a:t>From the Roman Empire through the French Monarchy, regimes sold the rights to collect taxes to “tax farmers,” who then kept a fraction of the tax revenue they collected from a given area. US states similarly experimented with highly incentivized “tax ferrets” to collect property taxes in the 19th century. </a:t>
            </a:r>
          </a:p>
          <a:p>
            <a:pPr>
              <a:spcBef>
                <a:spcPct val="0"/>
              </a:spcBef>
              <a:defRPr/>
            </a:pPr>
            <a:r>
              <a:rPr lang="en-US" dirty="0"/>
              <a:t>But the empowered tax officials in these regimes were unpopular, and over the past several hundred years the world has moved increasingly to salaried tax officials.</a:t>
            </a:r>
          </a:p>
          <a:p>
            <a:pPr>
              <a:spcBef>
                <a:spcPct val="0"/>
              </a:spcBef>
              <a:defRPr/>
            </a:pPr>
            <a:r>
              <a:rPr lang="en-US" dirty="0"/>
              <a:t>The issue remains poorly studied/hidden in developing countries.</a:t>
            </a:r>
            <a:br>
              <a:rPr lang="en-US" dirty="0"/>
            </a:br>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13</a:t>
            </a:fld>
            <a:endParaRPr lang="en-GB"/>
          </a:p>
        </p:txBody>
      </p:sp>
    </p:spTree>
    <p:extLst>
      <p:ext uri="{BB962C8B-B14F-4D97-AF65-F5344CB8AC3E}">
        <p14:creationId xmlns:p14="http://schemas.microsoft.com/office/powerpoint/2010/main" val="2317055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eaLnBrk="1" hangingPunct="1">
              <a:spcBef>
                <a:spcPct val="0"/>
              </a:spcBef>
            </a:pPr>
            <a:r>
              <a:rPr lang="en-US" altLang="fr-FR" sz="1200" dirty="0"/>
              <a:t>To facilitate voluntary compliance, tax administrations must provide all necessary information, support, and taxpayer education across all tax administration functions. These must be tailored according to taxpayer segment and / or type of tax, and must include answers to frequently asked questions, easily accessible instructions, generalist officers responding to routine issues, expert advice for complex queries, and multiple service channels (e.g., web information, paper brochures, and telephone inquiries).</a:t>
            </a:r>
          </a:p>
          <a:p>
            <a:pPr eaLnBrk="1" hangingPunct="1">
              <a:spcBef>
                <a:spcPct val="0"/>
              </a:spcBef>
            </a:pPr>
            <a:endParaRPr lang="en-US" altLang="fr-FR" sz="1200" dirty="0"/>
          </a:p>
          <a:p>
            <a:pPr eaLnBrk="1" hangingPunct="1">
              <a:spcBef>
                <a:spcPct val="0"/>
              </a:spcBef>
            </a:pPr>
            <a:r>
              <a:rPr lang="en-US" altLang="fr-FR" sz="1200" dirty="0"/>
              <a:t>USAID's Business Climate Reform project in Georgia (2005‐2009) aggressive implementation of IT improvements, including:</a:t>
            </a:r>
          </a:p>
          <a:p>
            <a:pPr eaLnBrk="1" hangingPunct="1">
              <a:spcBef>
                <a:spcPct val="0"/>
              </a:spcBef>
            </a:pPr>
            <a:endParaRPr lang="en-US" altLang="fr-FR" sz="1200" dirty="0"/>
          </a:p>
          <a:p>
            <a:pPr eaLnBrk="1" hangingPunct="1">
              <a:spcBef>
                <a:spcPct val="0"/>
              </a:spcBef>
              <a:buFontTx/>
              <a:buChar char="•"/>
            </a:pPr>
            <a:r>
              <a:rPr lang="en-US" altLang="fr-FR" sz="1200" dirty="0"/>
              <a:t>a one‐stop web portal for the public that enabled easy access to information on tax and customs legislation, procedures, forms, and other revenue related issues;</a:t>
            </a:r>
          </a:p>
          <a:p>
            <a:pPr eaLnBrk="1" hangingPunct="1">
              <a:spcBef>
                <a:spcPct val="0"/>
              </a:spcBef>
              <a:buFontTx/>
              <a:buChar char="•"/>
            </a:pPr>
            <a:r>
              <a:rPr lang="en-US" altLang="fr-FR" sz="1200" dirty="0"/>
              <a:t>electronic registration, tax / trader card issuance, property tax calculation; and</a:t>
            </a:r>
          </a:p>
          <a:p>
            <a:pPr eaLnBrk="1" hangingPunct="1">
              <a:spcBef>
                <a:spcPct val="0"/>
              </a:spcBef>
              <a:buFontTx/>
              <a:buChar char="•"/>
            </a:pPr>
            <a:r>
              <a:rPr lang="en-US" altLang="fr-FR" sz="1200" dirty="0"/>
              <a:t>e‐filing for all tax obligations.</a:t>
            </a:r>
          </a:p>
          <a:p>
            <a:pPr eaLnBrk="1" hangingPunct="1">
              <a:spcBef>
                <a:spcPct val="0"/>
              </a:spcBef>
            </a:pPr>
            <a:endParaRPr lang="en-US" altLang="fr-FR" sz="1200" dirty="0"/>
          </a:p>
          <a:p>
            <a:pPr eaLnBrk="1" hangingPunct="1">
              <a:spcBef>
                <a:spcPct val="0"/>
              </a:spcBef>
            </a:pPr>
            <a:r>
              <a:rPr lang="en-US" altLang="fr-FR" sz="1200" dirty="0"/>
              <a:t>The taxpayer service initiatives in Georgia led to a dramatic rise in registration and tax compliance by the public. Among others, the number of registered taxpayers increased by 121 percent between 2005 and 2008, and tax receipts rose from only 12% of GDP before the Rose Revolution to close to 25%, even amid reforms that lowered tax rates and eliminated a number of unproductive taxes.</a:t>
            </a:r>
          </a:p>
          <a:p>
            <a:pPr marL="0" indent="0">
              <a:buFontTx/>
              <a:buNone/>
              <a:defRPr/>
            </a:pPr>
            <a:endParaRPr lang="en-US" sz="2000" kern="1200" dirty="0">
              <a:solidFill>
                <a:srgbClr val="3166CF"/>
              </a:solidFill>
              <a:latin typeface="+mn-lt"/>
              <a:ea typeface="ＭＳ Ｐゴシック" charset="0"/>
              <a:cs typeface="+mn-cs"/>
            </a:endParaRPr>
          </a:p>
          <a:p>
            <a:pPr marL="0" indent="0">
              <a:buFontTx/>
              <a:buNone/>
              <a:defRPr/>
            </a:pPr>
            <a:r>
              <a:rPr lang="en-US" sz="2000" kern="1200" dirty="0">
                <a:solidFill>
                  <a:srgbClr val="3166CF"/>
                </a:solidFill>
                <a:latin typeface="+mn-lt"/>
                <a:ea typeface="ＭＳ Ｐゴシック" charset="0"/>
                <a:cs typeface="+mn-cs"/>
              </a:rPr>
              <a:t>Risk-based audit</a:t>
            </a:r>
            <a:endParaRPr lang="en-US" sz="1600" kern="1200" dirty="0">
              <a:solidFill>
                <a:srgbClr val="3166CF"/>
              </a:solidFill>
              <a:latin typeface="+mn-lt"/>
              <a:ea typeface="ＭＳ Ｐゴシック" charset="0"/>
              <a:cs typeface="+mn-cs"/>
            </a:endParaRPr>
          </a:p>
          <a:p>
            <a:pPr lvl="1" eaLnBrk="1" hangingPunct="1">
              <a:buClr>
                <a:srgbClr val="0F5494"/>
              </a:buClr>
              <a:defRPr/>
            </a:pPr>
            <a:r>
              <a:rPr lang="en-US" sz="1600" b="0" kern="1200" dirty="0">
                <a:solidFill>
                  <a:srgbClr val="3166CF"/>
                </a:solidFill>
                <a:latin typeface="+mn-lt"/>
                <a:ea typeface="ＭＳ Ｐゴシック" charset="0"/>
                <a:cs typeface="+mn-cs"/>
              </a:rPr>
              <a:t>Reduces discretion in audit selection</a:t>
            </a:r>
          </a:p>
          <a:p>
            <a:pPr lvl="1" eaLnBrk="1" hangingPunct="1">
              <a:buClr>
                <a:srgbClr val="0F5494"/>
              </a:buClr>
              <a:defRPr/>
            </a:pPr>
            <a:r>
              <a:rPr lang="en-US" sz="1600" b="0" kern="1200" dirty="0">
                <a:solidFill>
                  <a:srgbClr val="3166CF"/>
                </a:solidFill>
                <a:latin typeface="+mn-lt"/>
                <a:ea typeface="ＭＳ Ｐゴシック" charset="0"/>
                <a:cs typeface="+mn-cs"/>
              </a:rPr>
              <a:t>Selects cases based on defined risks</a:t>
            </a:r>
          </a:p>
          <a:p>
            <a:pPr lvl="1" eaLnBrk="1" hangingPunct="1">
              <a:buClr>
                <a:srgbClr val="0F5494"/>
              </a:buClr>
              <a:defRPr/>
            </a:pPr>
            <a:r>
              <a:rPr lang="en-US" sz="1600" b="0" kern="1200" dirty="0">
                <a:solidFill>
                  <a:srgbClr val="3166CF"/>
                </a:solidFill>
                <a:latin typeface="+mn-lt"/>
                <a:ea typeface="ＭＳ Ｐゴシック" charset="0"/>
                <a:cs typeface="+mn-cs"/>
              </a:rPr>
              <a:t>Deploys limited audit resources to highest risks</a:t>
            </a:r>
          </a:p>
          <a:p>
            <a:pPr lvl="1" eaLnBrk="1" hangingPunct="1">
              <a:buClr>
                <a:srgbClr val="0F5494"/>
              </a:buClr>
              <a:defRPr/>
            </a:pPr>
            <a:r>
              <a:rPr lang="en-US" sz="1600" b="0" kern="1200" dirty="0">
                <a:solidFill>
                  <a:srgbClr val="3166CF"/>
                </a:solidFill>
                <a:latin typeface="+mn-lt"/>
                <a:ea typeface="ＭＳ Ｐゴシック" charset="0"/>
                <a:cs typeface="+mn-cs"/>
              </a:rPr>
              <a:t>Rewards compliant taxpayers by leaving them alone</a:t>
            </a:r>
          </a:p>
          <a:p>
            <a:pPr lvl="1" eaLnBrk="1" hangingPunct="1">
              <a:buClr>
                <a:srgbClr val="0F5494"/>
              </a:buClr>
              <a:defRPr/>
            </a:pPr>
            <a:r>
              <a:rPr lang="en-US" sz="1600" b="0" kern="1200" dirty="0">
                <a:solidFill>
                  <a:srgbClr val="3166CF"/>
                </a:solidFill>
                <a:latin typeface="+mn-lt"/>
                <a:ea typeface="ＭＳ Ｐゴシック" charset="0"/>
                <a:cs typeface="+mn-cs"/>
              </a:rPr>
              <a:t>Leads to fewer but better quality audits</a:t>
            </a:r>
          </a:p>
          <a:p>
            <a:pPr eaLnBrk="1" hangingPunct="1">
              <a:spcBef>
                <a:spcPct val="0"/>
              </a:spcBef>
            </a:pPr>
            <a:endParaRPr lang="en-US" altLang="fr-FR" sz="1200"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14</a:t>
            </a:fld>
            <a:endParaRPr lang="en-GB"/>
          </a:p>
        </p:txBody>
      </p:sp>
    </p:spTree>
    <p:extLst>
      <p:ext uri="{BB962C8B-B14F-4D97-AF65-F5344CB8AC3E}">
        <p14:creationId xmlns:p14="http://schemas.microsoft.com/office/powerpoint/2010/main" val="877526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a:ln/>
        </p:spPr>
      </p:sp>
      <p:sp>
        <p:nvSpPr>
          <p:cNvPr id="43011" name="Espace réservé des commentaires 2"/>
          <p:cNvSpPr>
            <a:spLocks noGrp="1"/>
          </p:cNvSpPr>
          <p:nvPr>
            <p:ph type="body" idx="1"/>
          </p:nvPr>
        </p:nvSpPr>
        <p:spPr>
          <a:noFill/>
        </p:spPr>
        <p:txBody>
          <a:bodyPr/>
          <a:lstStyle/>
          <a:p>
            <a:r>
              <a:rPr lang="fr-FR" altLang="fr-FR"/>
              <a:t>TADAT follows the Public Expenditure and Financial Accountability (PEFA) framework for PFM.</a:t>
            </a:r>
          </a:p>
        </p:txBody>
      </p:sp>
      <p:sp>
        <p:nvSpPr>
          <p:cNvPr id="43012" name="Espace réservé du numéro de diapositive 3"/>
          <p:cNvSpPr>
            <a:spLocks noGrp="1"/>
          </p:cNvSpPr>
          <p:nvPr>
            <p:ph type="sldNum" sz="quarter" idx="5"/>
          </p:nvPr>
        </p:nvSpPr>
        <p:spPr>
          <a:noFill/>
        </p:spPr>
        <p:txBody>
          <a:bodyPr/>
          <a:lstStyle>
            <a:lvl1pPr>
              <a:defRPr sz="1200">
                <a:solidFill>
                  <a:srgbClr val="0F5494"/>
                </a:solidFill>
                <a:latin typeface="Verdana" panose="020B0604030504040204" pitchFamily="34" charset="0"/>
                <a:ea typeface="MS PGothic" panose="020B0600070205080204" pitchFamily="34" charset="-128"/>
              </a:defRPr>
            </a:lvl1pPr>
            <a:lvl2pPr marL="742950" indent="-285750">
              <a:defRPr sz="1200">
                <a:solidFill>
                  <a:srgbClr val="0F5494"/>
                </a:solidFill>
                <a:latin typeface="Verdana" panose="020B0604030504040204" pitchFamily="34" charset="0"/>
                <a:ea typeface="MS PGothic" panose="020B0600070205080204" pitchFamily="34" charset="-128"/>
              </a:defRPr>
            </a:lvl2pPr>
            <a:lvl3pPr marL="1143000" indent="-228600">
              <a:defRPr sz="1200">
                <a:solidFill>
                  <a:srgbClr val="0F5494"/>
                </a:solidFill>
                <a:latin typeface="Verdana" panose="020B0604030504040204" pitchFamily="34" charset="0"/>
                <a:ea typeface="MS PGothic" panose="020B0600070205080204" pitchFamily="34" charset="-128"/>
              </a:defRPr>
            </a:lvl3pPr>
            <a:lvl4pPr marL="1600200" indent="-228600">
              <a:defRPr sz="1200">
                <a:solidFill>
                  <a:srgbClr val="0F5494"/>
                </a:solidFill>
                <a:latin typeface="Verdana" panose="020B0604030504040204" pitchFamily="34" charset="0"/>
                <a:ea typeface="MS PGothic" panose="020B0600070205080204" pitchFamily="34" charset="-128"/>
              </a:defRPr>
            </a:lvl4pPr>
            <a:lvl5pPr marL="2057400" indent="-228600">
              <a:defRPr sz="1200">
                <a:solidFill>
                  <a:srgbClr val="0F5494"/>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200">
                <a:solidFill>
                  <a:srgbClr val="0F5494"/>
                </a:solidFill>
                <a:latin typeface="Verdana" panose="020B0604030504040204" pitchFamily="34" charset="0"/>
                <a:ea typeface="MS PGothic" panose="020B0600070205080204" pitchFamily="34" charset="-128"/>
              </a:defRPr>
            </a:lvl9pPr>
          </a:lstStyle>
          <a:p>
            <a:fld id="{300B6BE7-4A30-419B-8421-077D1719646D}" type="slidenum">
              <a:rPr lang="en-GB" altLang="fr-FR" smtClean="0">
                <a:solidFill>
                  <a:schemeClr val="tx1"/>
                </a:solidFill>
                <a:latin typeface="Arial" panose="020B0604020202020204" pitchFamily="34" charset="0"/>
              </a:rPr>
              <a:pPr/>
              <a:t>15</a:t>
            </a:fld>
            <a:endParaRPr lang="en-GB" altLang="fr-FR">
              <a:solidFill>
                <a:schemeClr val="tx1"/>
              </a:solidFill>
              <a:latin typeface="Arial" panose="020B0604020202020204" pitchFamily="34" charset="0"/>
            </a:endParaRPr>
          </a:p>
        </p:txBody>
      </p:sp>
    </p:spTree>
    <p:extLst>
      <p:ext uri="{BB962C8B-B14F-4D97-AF65-F5344CB8AC3E}">
        <p14:creationId xmlns:p14="http://schemas.microsoft.com/office/powerpoint/2010/main" val="794835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Tax</a:t>
            </a:r>
            <a:r>
              <a:rPr lang="fr-FR" dirty="0"/>
              <a:t> exemptions on </a:t>
            </a:r>
            <a:r>
              <a:rPr lang="fr-FR" dirty="0" err="1"/>
              <a:t>foodstuff</a:t>
            </a:r>
            <a:r>
              <a:rPr lang="fr-FR" dirty="0"/>
              <a:t> =&gt; </a:t>
            </a:r>
            <a:r>
              <a:rPr lang="fr-FR" dirty="0" err="1"/>
              <a:t>Reduction</a:t>
            </a:r>
            <a:r>
              <a:rPr lang="fr-FR" dirty="0"/>
              <a:t> of the </a:t>
            </a:r>
            <a:r>
              <a:rPr lang="fr-FR" dirty="0" err="1"/>
              <a:t>price</a:t>
            </a:r>
            <a:r>
              <a:rPr lang="fr-FR" dirty="0"/>
              <a:t> of </a:t>
            </a:r>
            <a:r>
              <a:rPr lang="fr-FR" dirty="0" err="1"/>
              <a:t>food</a:t>
            </a:r>
            <a:r>
              <a:rPr lang="fr-FR" dirty="0"/>
              <a:t>?</a:t>
            </a:r>
          </a:p>
          <a:p>
            <a:r>
              <a:rPr lang="fr-FR" dirty="0"/>
              <a:t>The </a:t>
            </a:r>
            <a:r>
              <a:rPr lang="fr-FR" dirty="0" err="1"/>
              <a:t>agriculturl</a:t>
            </a:r>
            <a:r>
              <a:rPr lang="fr-FR" dirty="0"/>
              <a:t> </a:t>
            </a:r>
            <a:r>
              <a:rPr lang="fr-FR" dirty="0" err="1"/>
              <a:t>sector</a:t>
            </a:r>
            <a:r>
              <a:rPr lang="fr-FR" dirty="0"/>
              <a:t> </a:t>
            </a:r>
            <a:r>
              <a:rPr lang="fr-FR" dirty="0" err="1"/>
              <a:t>is</a:t>
            </a:r>
            <a:r>
              <a:rPr lang="fr-FR" dirty="0"/>
              <a:t> </a:t>
            </a:r>
            <a:r>
              <a:rPr lang="fr-FR" dirty="0" err="1"/>
              <a:t>tax</a:t>
            </a:r>
            <a:r>
              <a:rPr lang="fr-FR" dirty="0"/>
              <a:t> </a:t>
            </a:r>
            <a:r>
              <a:rPr lang="fr-FR" dirty="0" err="1"/>
              <a:t>exempted</a:t>
            </a:r>
            <a:r>
              <a:rPr lang="fr-FR" dirty="0"/>
              <a:t>.</a:t>
            </a:r>
          </a:p>
          <a:p>
            <a:r>
              <a:rPr lang="fr-FR" dirty="0"/>
              <a:t>CGE: Computable General </a:t>
            </a:r>
            <a:r>
              <a:rPr lang="fr-FR" dirty="0" err="1"/>
              <a:t>Equilibrium</a:t>
            </a:r>
            <a:endParaRPr lang="fr-FR" dirty="0"/>
          </a:p>
          <a:p>
            <a:r>
              <a:rPr lang="fr-FR" dirty="0"/>
              <a:t>DSGE: </a:t>
            </a:r>
            <a:r>
              <a:rPr lang="fr-FR" dirty="0" err="1"/>
              <a:t>Dynamic</a:t>
            </a:r>
            <a:r>
              <a:rPr lang="fr-FR" dirty="0"/>
              <a:t> </a:t>
            </a:r>
            <a:r>
              <a:rPr lang="fr-FR" dirty="0" err="1"/>
              <a:t>Stochastic</a:t>
            </a:r>
            <a:r>
              <a:rPr lang="fr-FR" baseline="0" dirty="0"/>
              <a:t> General </a:t>
            </a:r>
            <a:r>
              <a:rPr lang="fr-FR" baseline="0" dirty="0" err="1"/>
              <a:t>Equilibrium</a:t>
            </a:r>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17</a:t>
            </a:fld>
            <a:endParaRPr lang="en-GB"/>
          </a:p>
        </p:txBody>
      </p:sp>
    </p:spTree>
    <p:extLst>
      <p:ext uri="{BB962C8B-B14F-4D97-AF65-F5344CB8AC3E}">
        <p14:creationId xmlns:p14="http://schemas.microsoft.com/office/powerpoint/2010/main" val="2049849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ltLang="en-US" sz="1000" dirty="0"/>
              <a:t>“</a:t>
            </a:r>
            <a:r>
              <a:rPr lang="en-US" altLang="ja-JP" sz="1000" b="1" dirty="0"/>
              <a:t>Tax capacity</a:t>
            </a:r>
            <a:r>
              <a:rPr lang="en-US" altLang="en-US" sz="1000" dirty="0"/>
              <a:t>”</a:t>
            </a:r>
            <a:r>
              <a:rPr lang="en-US" altLang="ja-JP" sz="1000" dirty="0"/>
              <a:t> is a concept that indicates how much a country should be able to generate in tax revenue, given a number of </a:t>
            </a:r>
            <a:r>
              <a:rPr lang="en-US" altLang="en-US" sz="1000" dirty="0"/>
              <a:t>“</a:t>
            </a:r>
            <a:r>
              <a:rPr lang="en-US" altLang="ja-JP" sz="1000" dirty="0"/>
              <a:t>tax handles</a:t>
            </a:r>
            <a:r>
              <a:rPr lang="en-US" altLang="en-US" sz="1000" dirty="0"/>
              <a:t>”</a:t>
            </a:r>
            <a:r>
              <a:rPr lang="en-US" altLang="ja-JP" sz="1000" dirty="0"/>
              <a:t> and other features.</a:t>
            </a:r>
          </a:p>
          <a:p>
            <a:r>
              <a:rPr lang="en-US" altLang="fr-FR" sz="1000" dirty="0"/>
              <a:t>A </a:t>
            </a:r>
            <a:r>
              <a:rPr lang="en-US" altLang="fr-FR" sz="1000" b="1" dirty="0"/>
              <a:t>tax handle </a:t>
            </a:r>
            <a:r>
              <a:rPr lang="en-US" altLang="fr-FR" sz="1000" dirty="0"/>
              <a:t>is a feature or institution of an economy that helps to facilitate the collection of taxes. The more tax handles an economy has, the more easily the government should be able to impose taxes without unduly burdening the economy.</a:t>
            </a:r>
          </a:p>
          <a:p>
            <a:r>
              <a:rPr lang="en-US" altLang="en-US" sz="1000" dirty="0"/>
              <a:t>“</a:t>
            </a:r>
            <a:r>
              <a:rPr lang="en-US" altLang="ja-JP" sz="1000" b="1" dirty="0"/>
              <a:t>Tax effort</a:t>
            </a:r>
            <a:r>
              <a:rPr lang="en-US" altLang="en-US" sz="1000" dirty="0"/>
              <a:t>”</a:t>
            </a:r>
            <a:r>
              <a:rPr lang="en-US" altLang="ja-JP" sz="1000" dirty="0"/>
              <a:t> is the ratio of how much is collected versus an economy</a:t>
            </a:r>
            <a:r>
              <a:rPr lang="en-US" altLang="en-US" sz="1000" dirty="0"/>
              <a:t>’</a:t>
            </a:r>
            <a:r>
              <a:rPr lang="en-US" altLang="ja-JP" sz="1000" dirty="0"/>
              <a:t>s tax capacity.</a:t>
            </a:r>
          </a:p>
          <a:p>
            <a:r>
              <a:rPr lang="en-US" altLang="fr-FR" sz="1000" dirty="0"/>
              <a:t>Tax capacity is not actually observed but rather is a concept that we calculate based on some sophisticated econometric analysis.  Today the methodology is called </a:t>
            </a:r>
            <a:r>
              <a:rPr lang="en-US" altLang="fr-FR" sz="1000" b="1" dirty="0"/>
              <a:t>Stochastic Frontier Analysis</a:t>
            </a:r>
            <a:r>
              <a:rPr lang="en-US" altLang="fr-FR" sz="1000" dirty="0"/>
              <a:t>.</a:t>
            </a:r>
          </a:p>
          <a:p>
            <a:r>
              <a:rPr lang="en-US" altLang="fr-FR" sz="1000" dirty="0"/>
              <a:t>The purposes of calculating tax effort include:</a:t>
            </a:r>
          </a:p>
          <a:p>
            <a:pPr>
              <a:buFontTx/>
              <a:buChar char="-"/>
            </a:pPr>
            <a:r>
              <a:rPr lang="en-US" altLang="fr-FR" sz="1000" dirty="0"/>
              <a:t>Compare </a:t>
            </a:r>
            <a:r>
              <a:rPr lang="en-US" altLang="fr-FR" sz="1000" dirty="0" err="1"/>
              <a:t>coutries</a:t>
            </a:r>
            <a:endParaRPr lang="en-US" altLang="fr-FR" sz="1000" dirty="0"/>
          </a:p>
          <a:p>
            <a:pPr>
              <a:buFontTx/>
              <a:buChar char="-"/>
            </a:pPr>
            <a:r>
              <a:rPr lang="en-US" altLang="fr-FR" sz="1000" dirty="0"/>
              <a:t>See if a country is a high or low-tax country</a:t>
            </a:r>
          </a:p>
          <a:p>
            <a:pPr>
              <a:buFontTx/>
              <a:buChar char="-"/>
            </a:pPr>
            <a:r>
              <a:rPr lang="en-US" altLang="fr-FR" sz="1000" dirty="0"/>
              <a:t>Quick assessment to judge whether the tax system might be a good avenue for developing more DRM4D.</a:t>
            </a:r>
          </a:p>
          <a:p>
            <a:r>
              <a:rPr lang="en-US" altLang="fr-FR" sz="1000" dirty="0"/>
              <a:t>Handles and capacity:  Following are explained</a:t>
            </a:r>
          </a:p>
          <a:p>
            <a:pPr>
              <a:buFontTx/>
              <a:buChar char="-"/>
            </a:pPr>
            <a:r>
              <a:rPr lang="en-US" altLang="fr-FR" sz="1000" dirty="0"/>
              <a:t>Better educated public more capable of complying with sophisticated tax system</a:t>
            </a:r>
          </a:p>
          <a:p>
            <a:pPr>
              <a:buFontTx/>
              <a:buChar char="-"/>
            </a:pPr>
            <a:r>
              <a:rPr lang="en-US" altLang="fr-FR" sz="1000" dirty="0"/>
              <a:t>More international trading positive because of VAT and import duties and excises, too</a:t>
            </a:r>
          </a:p>
          <a:p>
            <a:pPr>
              <a:buFontTx/>
              <a:buChar char="-"/>
            </a:pPr>
            <a:r>
              <a:rPr lang="en-US" altLang="fr-FR" sz="1000" dirty="0"/>
              <a:t>The general level of GDP per capita as a proxy for economic development, because more banked society, more information, more formalization in general</a:t>
            </a:r>
          </a:p>
          <a:p>
            <a:pPr>
              <a:buFontTx/>
              <a:buChar char="-"/>
            </a:pPr>
            <a:r>
              <a:rPr lang="en-US" altLang="fr-FR" sz="1000" dirty="0"/>
              <a:t>The large the agricultural sector, the more difficult it is to collect taxes.</a:t>
            </a:r>
          </a:p>
          <a:p>
            <a:r>
              <a:rPr lang="en-US" altLang="fr-FR" sz="1000" dirty="0"/>
              <a:t>Apparently, income inequality and inflation seem to be negatively associated with tax capacity, but the direction of causality is not clear, likely it goes both ways.</a:t>
            </a:r>
          </a:p>
          <a:p>
            <a:endParaRPr lang="en-US" altLang="fr-FR" sz="1000" dirty="0"/>
          </a:p>
          <a:p>
            <a:endParaRPr lang="en-GB" altLang="fr-FR" sz="1000"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19</a:t>
            </a:fld>
            <a:endParaRPr lang="en-GB"/>
          </a:p>
        </p:txBody>
      </p:sp>
    </p:spTree>
    <p:extLst>
      <p:ext uri="{BB962C8B-B14F-4D97-AF65-F5344CB8AC3E}">
        <p14:creationId xmlns:p14="http://schemas.microsoft.com/office/powerpoint/2010/main" val="803537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ltLang="fr-FR" sz="1200" b="0" dirty="0">
                <a:latin typeface="Arial" panose="020B0604020202020204" pitchFamily="34" charset="0"/>
                <a:cs typeface="Arial" panose="020B0604020202020204" pitchFamily="34" charset="0"/>
              </a:rPr>
              <a:t>Ricardo </a:t>
            </a:r>
            <a:r>
              <a:rPr lang="en-US" altLang="fr-FR" sz="1200" b="0" dirty="0" err="1">
                <a:latin typeface="Arial" panose="020B0604020202020204" pitchFamily="34" charset="0"/>
                <a:cs typeface="Arial" panose="020B0604020202020204" pitchFamily="34" charset="0"/>
              </a:rPr>
              <a:t>Fenochietto</a:t>
            </a:r>
            <a:r>
              <a:rPr lang="en-US" altLang="fr-FR" sz="1200" b="0" dirty="0">
                <a:latin typeface="Arial" panose="020B0604020202020204" pitchFamily="34" charset="0"/>
                <a:cs typeface="Arial" panose="020B0604020202020204" pitchFamily="34" charset="0"/>
              </a:rPr>
              <a:t> and </a:t>
            </a:r>
            <a:r>
              <a:rPr lang="en-US" altLang="fr-FR" sz="1200" b="0" dirty="0" err="1">
                <a:latin typeface="Arial" panose="020B0604020202020204" pitchFamily="34" charset="0"/>
                <a:cs typeface="Arial" panose="020B0604020202020204" pitchFamily="34" charset="0"/>
              </a:rPr>
              <a:t>Carola</a:t>
            </a:r>
            <a:r>
              <a:rPr lang="en-US" altLang="fr-FR" sz="1200" b="0" dirty="0">
                <a:latin typeface="Arial" panose="020B0604020202020204" pitchFamily="34" charset="0"/>
                <a:cs typeface="Arial" panose="020B0604020202020204" pitchFamily="34" charset="0"/>
              </a:rPr>
              <a:t> </a:t>
            </a:r>
            <a:r>
              <a:rPr lang="en-US" altLang="fr-FR" sz="1200" b="0" dirty="0" err="1">
                <a:latin typeface="Arial" panose="020B0604020202020204" pitchFamily="34" charset="0"/>
                <a:cs typeface="Arial" panose="020B0604020202020204" pitchFamily="34" charset="0"/>
              </a:rPr>
              <a:t>Pessimo</a:t>
            </a:r>
            <a:r>
              <a:rPr lang="en-US" altLang="fr-FR" sz="1200" b="0" dirty="0">
                <a:latin typeface="Arial" panose="020B0604020202020204" pitchFamily="34" charset="0"/>
                <a:cs typeface="Arial" panose="020B0604020202020204" pitchFamily="34" charset="0"/>
              </a:rPr>
              <a:t> (2013). </a:t>
            </a:r>
            <a:r>
              <a:rPr lang="en-US" altLang="en-US" sz="1200" b="0" dirty="0">
                <a:latin typeface="Arial" panose="020B0604020202020204" pitchFamily="34" charset="0"/>
                <a:cs typeface="Arial" panose="020B0604020202020204" pitchFamily="34" charset="0"/>
              </a:rPr>
              <a:t>“</a:t>
            </a:r>
            <a:r>
              <a:rPr lang="en-US" altLang="fr-FR" sz="1200" b="0" dirty="0">
                <a:latin typeface="Arial" panose="020B0604020202020204" pitchFamily="34" charset="0"/>
                <a:cs typeface="Arial" panose="020B0604020202020204" pitchFamily="34" charset="0"/>
              </a:rPr>
              <a:t>Understanding Countries</a:t>
            </a:r>
            <a:r>
              <a:rPr lang="en-US" altLang="en-US" sz="1200" b="0" dirty="0">
                <a:latin typeface="Arial" panose="020B0604020202020204" pitchFamily="34" charset="0"/>
                <a:cs typeface="Arial" panose="020B0604020202020204" pitchFamily="34" charset="0"/>
              </a:rPr>
              <a:t>’</a:t>
            </a:r>
            <a:r>
              <a:rPr lang="en-US" altLang="fr-FR" sz="1200" b="0" dirty="0">
                <a:latin typeface="Arial" panose="020B0604020202020204" pitchFamily="34" charset="0"/>
                <a:cs typeface="Arial" panose="020B0604020202020204" pitchFamily="34" charset="0"/>
              </a:rPr>
              <a:t> Tax Effort, IMF </a:t>
            </a:r>
            <a:r>
              <a:rPr lang="en-US" altLang="fr-FR" sz="1200" b="0" i="1" dirty="0">
                <a:latin typeface="Arial" panose="020B0604020202020204" pitchFamily="34" charset="0"/>
                <a:cs typeface="Arial" panose="020B0604020202020204" pitchFamily="34" charset="0"/>
              </a:rPr>
              <a:t>Working Paper</a:t>
            </a:r>
            <a:endParaRPr lang="fr-FR" dirty="0"/>
          </a:p>
        </p:txBody>
      </p:sp>
      <p:sp>
        <p:nvSpPr>
          <p:cNvPr id="4" name="Espace réservé du numéro de diapositive 3"/>
          <p:cNvSpPr>
            <a:spLocks noGrp="1"/>
          </p:cNvSpPr>
          <p:nvPr>
            <p:ph type="sldNum" sz="quarter" idx="10"/>
          </p:nvPr>
        </p:nvSpPr>
        <p:spPr/>
        <p:txBody>
          <a:bodyPr/>
          <a:lstStyle/>
          <a:p>
            <a:fld id="{59CF2995-AB43-4B7C-B8CD-9DC7C3692A9C}" type="slidenum">
              <a:rPr lang="en-GB" smtClean="0"/>
              <a:t>20</a:t>
            </a:fld>
            <a:endParaRPr lang="en-GB"/>
          </a:p>
        </p:txBody>
      </p:sp>
    </p:spTree>
    <p:extLst>
      <p:ext uri="{BB962C8B-B14F-4D97-AF65-F5344CB8AC3E}">
        <p14:creationId xmlns:p14="http://schemas.microsoft.com/office/powerpoint/2010/main" val="3931783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557903"/>
            <a:ext cx="5040313" cy="528998"/>
          </a:xfrm>
        </p:spPr>
        <p:txBody>
          <a:bodyPr>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399218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2467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79"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sz="half" idx="14"/>
          </p:nvPr>
        </p:nvSpPr>
        <p:spPr>
          <a:xfrm>
            <a:off x="8371761" y="1825625"/>
            <a:ext cx="3358489" cy="3763134"/>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207101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6172200" y="1681163"/>
            <a:ext cx="5183188" cy="823912"/>
          </a:xfr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742694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484301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r>
              <a:rPr lang="en-US"/>
              <a:t>Click icon to add picture</a:t>
            </a:r>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17840629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r>
              <a:rPr lang="en-US"/>
              <a:t>Click icon to add picture</a:t>
            </a:r>
            <a:endParaRPr lang="en-GB" dirty="0"/>
          </a:p>
        </p:txBody>
      </p:sp>
    </p:spTree>
    <p:extLst>
      <p:ext uri="{BB962C8B-B14F-4D97-AF65-F5344CB8AC3E}">
        <p14:creationId xmlns:p14="http://schemas.microsoft.com/office/powerpoint/2010/main" val="3692034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363855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67746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2414118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88"/>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6" name="Title 1"/>
          <p:cNvSpPr>
            <a:spLocks noGrp="1"/>
          </p:cNvSpPr>
          <p:nvPr>
            <p:ph type="ctrTitle"/>
          </p:nvPr>
        </p:nvSpPr>
        <p:spPr>
          <a:xfrm>
            <a:off x="1071350" y="1992572"/>
            <a:ext cx="10065224" cy="872647"/>
          </a:xfrm>
        </p:spPr>
        <p:txBody>
          <a:bodyPr anchor="t">
            <a:norm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19" name="Text Placeholder 18"/>
          <p:cNvSpPr>
            <a:spLocks noGrp="1"/>
          </p:cNvSpPr>
          <p:nvPr>
            <p:ph type="body" sz="quarter" idx="13"/>
          </p:nvPr>
        </p:nvSpPr>
        <p:spPr>
          <a:xfrm>
            <a:off x="6096000" y="5783535"/>
            <a:ext cx="5040313" cy="528998"/>
          </a:xfrm>
        </p:spPr>
        <p:txBody>
          <a:bodyPr anchor="b" anchorCtr="0">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069985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3"/>
            <a:ext cx="12197346"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solidFill>
                <a:schemeClr val="accent4"/>
              </a:solidFill>
            </a:endParaRPr>
          </a:p>
        </p:txBody>
      </p:sp>
      <p:sp>
        <p:nvSpPr>
          <p:cNvPr id="2" name="Rectangle 1"/>
          <p:cNvSpPr/>
          <p:nvPr userDrawn="1"/>
        </p:nvSpPr>
        <p:spPr>
          <a:xfrm>
            <a:off x="0" y="0"/>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1"/>
          <p:cNvSpPr>
            <a:spLocks noGrp="1"/>
          </p:cNvSpPr>
          <p:nvPr>
            <p:ph type="ctrTitle"/>
          </p:nvPr>
        </p:nvSpPr>
        <p:spPr>
          <a:xfrm>
            <a:off x="1071350" y="1992572"/>
            <a:ext cx="10065224" cy="2149523"/>
          </a:xfrm>
        </p:spPr>
        <p:txBody>
          <a:bodyPr wrap="none" anchor="t">
            <a:noAutofit/>
          </a:bodyPr>
          <a:lstStyle>
            <a:lvl1pPr algn="l">
              <a:defRPr sz="6000" b="0">
                <a:solidFill>
                  <a:schemeClr val="bg1"/>
                </a:solidFill>
              </a:defRPr>
            </a:lvl1pPr>
          </a:lstStyle>
          <a:p>
            <a:r>
              <a:rPr lang="en-US"/>
              <a:t>Click to edit Master title style</a:t>
            </a:r>
            <a:endParaRPr lang="en-GB" dirty="0"/>
          </a:p>
        </p:txBody>
      </p:sp>
      <p:cxnSp>
        <p:nvCxnSpPr>
          <p:cNvPr id="7" name="Straight Connector 6"/>
          <p:cNvCxnSpPr/>
          <p:nvPr userDrawn="1"/>
        </p:nvCxnSpPr>
        <p:spPr>
          <a:xfrm>
            <a:off x="838200" y="1978925"/>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58"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800" i="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3" y="258042"/>
            <a:ext cx="1659793" cy="1152460"/>
          </a:xfrm>
          <a:prstGeom prst="rect">
            <a:avLst/>
          </a:prstGeom>
        </p:spPr>
      </p:pic>
      <p:sp>
        <p:nvSpPr>
          <p:cNvPr id="16" name="Text Placeholder 18"/>
          <p:cNvSpPr>
            <a:spLocks noGrp="1"/>
          </p:cNvSpPr>
          <p:nvPr>
            <p:ph type="body" sz="quarter" idx="13"/>
          </p:nvPr>
        </p:nvSpPr>
        <p:spPr>
          <a:xfrm>
            <a:off x="6096000" y="5557903"/>
            <a:ext cx="5040313" cy="528998"/>
          </a:xfrm>
        </p:spPr>
        <p:txBody>
          <a:bodyPr wrap="none">
            <a:noAutofit/>
          </a:bodyPr>
          <a:lstStyle>
            <a:lvl1pPr marL="0" indent="0" algn="r">
              <a:buFontTx/>
              <a:buNone/>
              <a:defRPr sz="2200" i="1">
                <a:solidFill>
                  <a:schemeClr val="bg1"/>
                </a:solidFill>
              </a:defRPr>
            </a:lvl1pPr>
          </a:lstStyle>
          <a:p>
            <a:pPr lvl="0"/>
            <a:r>
              <a:rPr lang="en-US"/>
              <a:t>Edit Master text styles</a:t>
            </a:r>
          </a:p>
        </p:txBody>
      </p:sp>
    </p:spTree>
    <p:extLst>
      <p:ext uri="{BB962C8B-B14F-4D97-AF65-F5344CB8AC3E}">
        <p14:creationId xmlns:p14="http://schemas.microsoft.com/office/powerpoint/2010/main" val="1824428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7"/>
            <a:ext cx="1718512" cy="451153"/>
          </a:xfrm>
          <a:prstGeom prst="rect">
            <a:avLst/>
          </a:prstGeom>
        </p:spPr>
      </p:pic>
    </p:spTree>
    <p:extLst>
      <p:ext uri="{BB962C8B-B14F-4D97-AF65-F5344CB8AC3E}">
        <p14:creationId xmlns:p14="http://schemas.microsoft.com/office/powerpoint/2010/main" val="3788699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2509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8860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accent5"/>
                </a:solidFill>
              </a:defRPr>
            </a:lvl1pPr>
          </a:lstStyle>
          <a:p>
            <a:r>
              <a:rPr lang="en-US"/>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88339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3042341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402250" y="1825625"/>
            <a:ext cx="5328000" cy="3906435"/>
          </a:xfrm>
          <a:noFill/>
        </p:spPr>
        <p:txBody>
          <a:bodyPr>
            <a:noAutofit/>
          </a:bodyPr>
          <a:lstStyle>
            <a:lvl1pPr marL="0" indent="0">
              <a:buNone/>
              <a:defRPr/>
            </a:lvl1pPr>
          </a:lstStyle>
          <a:p>
            <a:pPr lvl="0"/>
            <a:r>
              <a:rPr lang="en-US"/>
              <a:t>Edit Master text styles</a:t>
            </a:r>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2803839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033852" y="6045988"/>
            <a:ext cx="1715733" cy="450423"/>
          </a:xfrm>
          <a:prstGeom prst="rect">
            <a:avLst/>
          </a:prstGeom>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62" r:id="rId2"/>
    <p:sldLayoutId id="2147483657" r:id="rId3"/>
    <p:sldLayoutId id="2147483649" r:id="rId4"/>
    <p:sldLayoutId id="2147483651" r:id="rId5"/>
    <p:sldLayoutId id="2147483669" r:id="rId6"/>
    <p:sldLayoutId id="2147483670" r:id="rId7"/>
    <p:sldLayoutId id="2147483650" r:id="rId8"/>
    <p:sldLayoutId id="2147483660" r:id="rId9"/>
    <p:sldLayoutId id="2147483652" r:id="rId10"/>
    <p:sldLayoutId id="2147483661" r:id="rId11"/>
    <p:sldLayoutId id="2147483653" r:id="rId12"/>
    <p:sldLayoutId id="2147483654" r:id="rId13"/>
    <p:sldLayoutId id="2147483659" r:id="rId14"/>
    <p:sldLayoutId id="2147483658" r:id="rId15"/>
    <p:sldLayoutId id="2147483666" r:id="rId16"/>
    <p:sldLayoutId id="2147483667" r:id="rId17"/>
    <p:sldLayoutId id="2147483668" r:id="rId18"/>
    <p:sldLayoutId id="2147483655" r:id="rId19"/>
  </p:sldLayoutIdLst>
  <p:hf sldNum="0" hdr="0" ftr="0" dt="0"/>
  <p:txStyles>
    <p:titleStyle>
      <a:lvl1pPr algn="l" defTabSz="914400" rtl="0" eaLnBrk="1" latinLnBrk="0" hangingPunct="1">
        <a:lnSpc>
          <a:spcPct val="90000"/>
        </a:lnSpc>
        <a:spcBef>
          <a:spcPct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tadat.org/"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hyperlink" Target="https://twitter.com/capacity4dev" TargetMode="External"/><Relationship Id="rId7" Type="http://schemas.openxmlformats.org/officeDocument/2006/relationships/hyperlink" Target="https://www.linkedin.com/company/capacity4dev/" TargetMode="External"/><Relationship Id="rId12" Type="http://schemas.openxmlformats.org/officeDocument/2006/relationships/hyperlink" Target="https://soundcloud.com/capacity4dev" TargetMode="Externa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7.png"/><Relationship Id="rId5" Type="http://schemas.openxmlformats.org/officeDocument/2006/relationships/hyperlink" Target="https://www.facebook.com/capacity4dev.eu/?ref=bookmarks" TargetMode="External"/><Relationship Id="rId10"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hyperlink" Target="https://www.youtube.com/channel/UCPE9vOTOGEIUbyTDTcVeXTQ?view_as=subscriber" TargetMode="External"/><Relationship Id="rId14" Type="http://schemas.openxmlformats.org/officeDocument/2006/relationships/hyperlink" Target="https://europa.eu/capacity4dev/"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GB" dirty="0"/>
              <a:t>Domestic Revenue </a:t>
            </a:r>
            <a:br>
              <a:rPr lang="en-GB" dirty="0"/>
            </a:br>
            <a:r>
              <a:rPr lang="en-GB" dirty="0"/>
              <a:t>Mobilization</a:t>
            </a:r>
          </a:p>
        </p:txBody>
      </p:sp>
      <p:sp>
        <p:nvSpPr>
          <p:cNvPr id="7" name="Subtitle 6"/>
          <p:cNvSpPr>
            <a:spLocks noGrp="1"/>
          </p:cNvSpPr>
          <p:nvPr>
            <p:ph type="subTitle" idx="1"/>
          </p:nvPr>
        </p:nvSpPr>
        <p:spPr/>
        <p:txBody>
          <a:bodyPr/>
          <a:lstStyle/>
          <a:p>
            <a:endParaRPr lang="en-GB" dirty="0"/>
          </a:p>
        </p:txBody>
      </p:sp>
      <p:sp>
        <p:nvSpPr>
          <p:cNvPr id="8" name="Text Placeholder 7"/>
          <p:cNvSpPr>
            <a:spLocks noGrp="1"/>
          </p:cNvSpPr>
          <p:nvPr>
            <p:ph type="body" sz="quarter" idx="13"/>
          </p:nvPr>
        </p:nvSpPr>
        <p:spPr/>
        <p:txBody>
          <a:bodyPr/>
          <a:lstStyle/>
          <a:p>
            <a:endParaRPr lang="en-GB" dirty="0"/>
          </a:p>
        </p:txBody>
      </p:sp>
    </p:spTree>
    <p:extLst>
      <p:ext uri="{BB962C8B-B14F-4D97-AF65-F5344CB8AC3E}">
        <p14:creationId xmlns:p14="http://schemas.microsoft.com/office/powerpoint/2010/main" val="1121371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1" y="1194254"/>
            <a:ext cx="10905699" cy="3881904"/>
          </a:xfrm>
        </p:spPr>
        <p:txBody>
          <a:bodyPr/>
          <a:lstStyle/>
          <a:p>
            <a:r>
              <a:rPr lang="fr-FR" dirty="0" err="1"/>
              <a:t>Simplicity</a:t>
            </a:r>
            <a:endParaRPr lang="fr-FR" dirty="0"/>
          </a:p>
          <a:p>
            <a:r>
              <a:rPr lang="fr-FR" dirty="0" err="1"/>
              <a:t>Efficiency</a:t>
            </a:r>
            <a:endParaRPr lang="fr-FR" dirty="0"/>
          </a:p>
          <a:p>
            <a:r>
              <a:rPr lang="fr-FR" dirty="0" err="1"/>
              <a:t>Equity</a:t>
            </a:r>
            <a:r>
              <a:rPr lang="fr-FR" dirty="0"/>
              <a:t>, </a:t>
            </a:r>
            <a:r>
              <a:rPr lang="fr-FR" dirty="0" err="1"/>
              <a:t>fairness</a:t>
            </a:r>
            <a:r>
              <a:rPr lang="fr-FR" dirty="0"/>
              <a:t>, </a:t>
            </a:r>
            <a:r>
              <a:rPr lang="fr-FR" dirty="0" err="1"/>
              <a:t>inclusiveness</a:t>
            </a:r>
            <a:endParaRPr lang="fr-FR" dirty="0"/>
          </a:p>
          <a:p>
            <a:r>
              <a:rPr lang="fr-FR" dirty="0"/>
              <a:t>Be </a:t>
            </a:r>
            <a:r>
              <a:rPr lang="fr-FR" dirty="0" err="1"/>
              <a:t>carreful</a:t>
            </a:r>
            <a:r>
              <a:rPr lang="fr-FR" dirty="0"/>
              <a:t>:  </a:t>
            </a:r>
            <a:r>
              <a:rPr lang="fr-FR" dirty="0" err="1"/>
              <a:t>Potential</a:t>
            </a:r>
            <a:r>
              <a:rPr lang="fr-FR" dirty="0"/>
              <a:t> </a:t>
            </a:r>
            <a:r>
              <a:rPr lang="fr-FR" dirty="0" err="1"/>
              <a:t>trade</a:t>
            </a:r>
            <a:r>
              <a:rPr lang="fr-FR" dirty="0"/>
              <a:t>-off.</a:t>
            </a:r>
          </a:p>
          <a:p>
            <a:pPr lvl="1"/>
            <a:r>
              <a:rPr lang="fr-FR" dirty="0"/>
              <a:t>For instance, an </a:t>
            </a:r>
            <a:r>
              <a:rPr lang="fr-FR" dirty="0" err="1"/>
              <a:t>equitable</a:t>
            </a:r>
            <a:r>
              <a:rPr lang="fr-FR" dirty="0"/>
              <a:t> PIT </a:t>
            </a:r>
            <a:r>
              <a:rPr lang="fr-FR" dirty="0" err="1"/>
              <a:t>may</a:t>
            </a:r>
            <a:r>
              <a:rPr lang="fr-FR" dirty="0"/>
              <a:t> </a:t>
            </a:r>
            <a:r>
              <a:rPr lang="fr-FR" dirty="0" err="1"/>
              <a:t>be</a:t>
            </a:r>
            <a:r>
              <a:rPr lang="fr-FR" dirty="0"/>
              <a:t> </a:t>
            </a:r>
            <a:r>
              <a:rPr lang="fr-FR" dirty="0" err="1"/>
              <a:t>very</a:t>
            </a:r>
            <a:r>
              <a:rPr lang="fr-FR" dirty="0"/>
              <a:t> </a:t>
            </a:r>
            <a:r>
              <a:rPr lang="fr-FR" dirty="0" err="1"/>
              <a:t>complex</a:t>
            </a:r>
            <a:r>
              <a:rPr lang="fr-FR" dirty="0"/>
              <a:t> to </a:t>
            </a:r>
            <a:r>
              <a:rPr lang="fr-FR" dirty="0" err="1"/>
              <a:t>administer</a:t>
            </a:r>
            <a:r>
              <a:rPr lang="fr-FR" dirty="0"/>
              <a:t>.</a:t>
            </a:r>
          </a:p>
          <a:p>
            <a:pPr lvl="0"/>
            <a:r>
              <a:rPr lang="fr-FR" sz="2400" kern="1200" dirty="0" err="1">
                <a:solidFill>
                  <a:schemeClr val="tx1"/>
                </a:solidFill>
                <a:effectLst/>
                <a:latin typeface="+mn-lt"/>
                <a:ea typeface="+mn-ea"/>
                <a:cs typeface="+mn-cs"/>
              </a:rPr>
              <a:t>Low</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tax</a:t>
            </a:r>
            <a:r>
              <a:rPr lang="fr-FR" sz="2400" kern="1200" dirty="0">
                <a:solidFill>
                  <a:schemeClr val="tx1"/>
                </a:solidFill>
                <a:effectLst/>
                <a:latin typeface="+mn-lt"/>
                <a:ea typeface="+mn-ea"/>
                <a:cs typeface="+mn-cs"/>
              </a:rPr>
              <a:t> rates and large </a:t>
            </a:r>
            <a:r>
              <a:rPr lang="fr-FR" sz="2400" kern="1200" dirty="0" err="1">
                <a:solidFill>
                  <a:schemeClr val="tx1"/>
                </a:solidFill>
                <a:effectLst/>
                <a:latin typeface="+mn-lt"/>
                <a:ea typeface="+mn-ea"/>
                <a:cs typeface="+mn-cs"/>
              </a:rPr>
              <a:t>tax</a:t>
            </a:r>
            <a:r>
              <a:rPr lang="fr-FR" sz="2400" kern="1200" dirty="0">
                <a:solidFill>
                  <a:schemeClr val="tx1"/>
                </a:solidFill>
                <a:effectLst/>
                <a:latin typeface="+mn-lt"/>
                <a:ea typeface="+mn-ea"/>
                <a:cs typeface="+mn-cs"/>
              </a:rPr>
              <a:t> base.</a:t>
            </a:r>
          </a:p>
          <a:p>
            <a:pPr lvl="0"/>
            <a:r>
              <a:rPr lang="fr-FR" sz="2400" kern="1200" dirty="0" err="1">
                <a:solidFill>
                  <a:schemeClr val="tx1"/>
                </a:solidFill>
                <a:effectLst/>
                <a:latin typeface="+mn-lt"/>
                <a:ea typeface="+mn-ea"/>
                <a:cs typeface="+mn-cs"/>
              </a:rPr>
              <a:t>Reducing</a:t>
            </a:r>
            <a:r>
              <a:rPr lang="fr-FR" sz="2400" kern="1200" dirty="0">
                <a:solidFill>
                  <a:schemeClr val="tx1"/>
                </a:solidFill>
                <a:effectLst/>
                <a:latin typeface="+mn-lt"/>
                <a:ea typeface="+mn-ea"/>
                <a:cs typeface="+mn-cs"/>
              </a:rPr>
              <a:t> or </a:t>
            </a:r>
            <a:r>
              <a:rPr lang="fr-FR" sz="2400" kern="1200" dirty="0" err="1">
                <a:solidFill>
                  <a:schemeClr val="tx1"/>
                </a:solidFill>
                <a:effectLst/>
                <a:latin typeface="+mn-lt"/>
                <a:ea typeface="+mn-ea"/>
                <a:cs typeface="+mn-cs"/>
              </a:rPr>
              <a:t>increasing</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some</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tax</a:t>
            </a:r>
            <a:r>
              <a:rPr lang="fr-FR" sz="2400" kern="1200" dirty="0">
                <a:solidFill>
                  <a:schemeClr val="tx1"/>
                </a:solidFill>
                <a:effectLst/>
                <a:latin typeface="+mn-lt"/>
                <a:ea typeface="+mn-ea"/>
                <a:cs typeface="+mn-cs"/>
              </a:rPr>
              <a:t> rates, </a:t>
            </a:r>
            <a:r>
              <a:rPr lang="fr-FR" sz="2400" kern="1200" dirty="0" err="1">
                <a:solidFill>
                  <a:schemeClr val="tx1"/>
                </a:solidFill>
                <a:effectLst/>
                <a:latin typeface="+mn-lt"/>
                <a:ea typeface="+mn-ea"/>
                <a:cs typeface="+mn-cs"/>
              </a:rPr>
              <a:t>suppressing</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some</a:t>
            </a:r>
            <a:r>
              <a:rPr lang="fr-FR" sz="2400" kern="1200" dirty="0">
                <a:solidFill>
                  <a:schemeClr val="tx1"/>
                </a:solidFill>
                <a:effectLst/>
                <a:latin typeface="+mn-lt"/>
                <a:ea typeface="+mn-ea"/>
                <a:cs typeface="+mn-cs"/>
              </a:rPr>
              <a:t> taxes.</a:t>
            </a:r>
          </a:p>
          <a:p>
            <a:pPr lvl="0"/>
            <a:r>
              <a:rPr lang="fr-FR" sz="2400" kern="1200" dirty="0" err="1">
                <a:solidFill>
                  <a:schemeClr val="tx1"/>
                </a:solidFill>
                <a:effectLst/>
                <a:latin typeface="+mn-lt"/>
                <a:ea typeface="+mn-ea"/>
                <a:cs typeface="+mn-cs"/>
              </a:rPr>
              <a:t>Broadening</a:t>
            </a:r>
            <a:r>
              <a:rPr lang="fr-FR" sz="2400" kern="1200" dirty="0">
                <a:solidFill>
                  <a:schemeClr val="tx1"/>
                </a:solidFill>
                <a:effectLst/>
                <a:latin typeface="+mn-lt"/>
                <a:ea typeface="+mn-ea"/>
                <a:cs typeface="+mn-cs"/>
              </a:rPr>
              <a:t> the </a:t>
            </a:r>
            <a:r>
              <a:rPr lang="fr-FR" sz="2400" kern="1200" dirty="0" err="1">
                <a:solidFill>
                  <a:schemeClr val="tx1"/>
                </a:solidFill>
                <a:effectLst/>
                <a:latin typeface="+mn-lt"/>
                <a:ea typeface="+mn-ea"/>
                <a:cs typeface="+mn-cs"/>
              </a:rPr>
              <a:t>tax</a:t>
            </a:r>
            <a:r>
              <a:rPr lang="fr-FR" sz="2400" kern="1200" dirty="0">
                <a:solidFill>
                  <a:schemeClr val="tx1"/>
                </a:solidFill>
                <a:effectLst/>
                <a:latin typeface="+mn-lt"/>
                <a:ea typeface="+mn-ea"/>
                <a:cs typeface="+mn-cs"/>
              </a:rPr>
              <a:t> bases.</a:t>
            </a:r>
          </a:p>
          <a:p>
            <a:pPr lvl="0"/>
            <a:r>
              <a:rPr lang="fr-FR" sz="2400" kern="1200" dirty="0" err="1">
                <a:solidFill>
                  <a:schemeClr val="tx1"/>
                </a:solidFill>
                <a:effectLst/>
                <a:latin typeface="+mn-lt"/>
                <a:ea typeface="+mn-ea"/>
                <a:cs typeface="+mn-cs"/>
              </a:rPr>
              <a:t>Tax</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flexibility</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crisis</a:t>
            </a:r>
            <a:r>
              <a:rPr lang="fr-FR" sz="2400" kern="1200" dirty="0">
                <a:solidFill>
                  <a:schemeClr val="tx1"/>
                </a:solidFill>
                <a:effectLst/>
                <a:latin typeface="+mn-lt"/>
                <a:ea typeface="+mn-ea"/>
                <a:cs typeface="+mn-cs"/>
              </a:rPr>
              <a:t>).</a:t>
            </a:r>
          </a:p>
        </p:txBody>
      </p:sp>
      <p:sp>
        <p:nvSpPr>
          <p:cNvPr id="3" name="Titre 2"/>
          <p:cNvSpPr>
            <a:spLocks noGrp="1"/>
          </p:cNvSpPr>
          <p:nvPr>
            <p:ph type="title"/>
          </p:nvPr>
        </p:nvSpPr>
        <p:spPr>
          <a:xfrm>
            <a:off x="970721" y="188946"/>
            <a:ext cx="10515600" cy="782357"/>
          </a:xfrm>
        </p:spPr>
        <p:txBody>
          <a:bodyPr/>
          <a:lstStyle/>
          <a:p>
            <a:r>
              <a:rPr lang="fr-FR" dirty="0"/>
              <a:t>General </a:t>
            </a:r>
            <a:r>
              <a:rPr lang="fr-FR" dirty="0" err="1"/>
              <a:t>recommendations</a:t>
            </a:r>
            <a:r>
              <a:rPr lang="fr-FR" dirty="0"/>
              <a:t> in </a:t>
            </a:r>
            <a:r>
              <a:rPr lang="fr-FR" dirty="0" err="1"/>
              <a:t>tax</a:t>
            </a:r>
            <a:r>
              <a:rPr lang="fr-FR" dirty="0"/>
              <a:t> </a:t>
            </a:r>
            <a:r>
              <a:rPr lang="fr-FR" dirty="0" err="1"/>
              <a:t>policy</a:t>
            </a:r>
            <a:endParaRPr lang="fr-FR" dirty="0"/>
          </a:p>
        </p:txBody>
      </p:sp>
    </p:spTree>
    <p:extLst>
      <p:ext uri="{BB962C8B-B14F-4D97-AF65-F5344CB8AC3E}">
        <p14:creationId xmlns:p14="http://schemas.microsoft.com/office/powerpoint/2010/main" val="4290363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1891735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2" y="1564368"/>
            <a:ext cx="10905699" cy="3881904"/>
          </a:xfrm>
        </p:spPr>
        <p:txBody>
          <a:bodyPr/>
          <a:lstStyle/>
          <a:p>
            <a:pPr rtl="0" eaLnBrk="0" fontAlgn="base" latinLnBrk="0" hangingPunct="0"/>
            <a:r>
              <a:rPr lang="en-US" sz="2400" i="1" kern="1200" dirty="0">
                <a:solidFill>
                  <a:schemeClr val="tx1"/>
                </a:solidFill>
                <a:effectLst/>
                <a:latin typeface="+mn-lt"/>
                <a:ea typeface="+mn-ea"/>
                <a:cs typeface="+mn-cs"/>
              </a:rPr>
              <a:t>Collect the right amount of tax</a:t>
            </a:r>
            <a:endParaRPr lang="fr-FR" sz="2400" dirty="0">
              <a:effectLst/>
            </a:endParaRPr>
          </a:p>
          <a:p>
            <a:pPr lvl="1" rtl="0" eaLnBrk="0" fontAlgn="base" latinLnBrk="0" hangingPunct="0"/>
            <a:r>
              <a:rPr lang="en-US" sz="2000" i="1" kern="1200" dirty="0">
                <a:solidFill>
                  <a:schemeClr val="tx1"/>
                </a:solidFill>
                <a:effectLst/>
                <a:latin typeface="+mn-lt"/>
                <a:ea typeface="+mn-ea"/>
                <a:cs typeface="+mn-cs"/>
              </a:rPr>
              <a:t>…at the right </a:t>
            </a:r>
            <a:r>
              <a:rPr lang="en-US" sz="2000" b="1" i="1" kern="1200" dirty="0">
                <a:solidFill>
                  <a:schemeClr val="tx1"/>
                </a:solidFill>
                <a:effectLst/>
                <a:latin typeface="+mn-lt"/>
                <a:ea typeface="+mn-ea"/>
                <a:cs typeface="+mn-cs"/>
              </a:rPr>
              <a:t>time</a:t>
            </a:r>
            <a:endParaRPr lang="fr-FR" dirty="0">
              <a:effectLst/>
            </a:endParaRPr>
          </a:p>
          <a:p>
            <a:pPr lvl="1" rtl="0" eaLnBrk="0" fontAlgn="base" latinLnBrk="0" hangingPunct="0"/>
            <a:r>
              <a:rPr lang="en-US" sz="2000" i="1" kern="1200" dirty="0">
                <a:solidFill>
                  <a:schemeClr val="tx1"/>
                </a:solidFill>
                <a:effectLst/>
                <a:latin typeface="+mn-lt"/>
                <a:ea typeface="+mn-ea"/>
                <a:cs typeface="+mn-cs"/>
              </a:rPr>
              <a:t>…at minimal </a:t>
            </a:r>
            <a:r>
              <a:rPr lang="en-US" sz="2000" b="1" i="1" kern="1200" dirty="0">
                <a:solidFill>
                  <a:schemeClr val="tx1"/>
                </a:solidFill>
                <a:effectLst/>
                <a:latin typeface="+mn-lt"/>
                <a:ea typeface="+mn-ea"/>
                <a:cs typeface="+mn-cs"/>
              </a:rPr>
              <a:t>cost</a:t>
            </a:r>
            <a:r>
              <a:rPr lang="en-US" sz="2000" i="1" kern="1200" dirty="0">
                <a:solidFill>
                  <a:schemeClr val="tx1"/>
                </a:solidFill>
                <a:effectLst/>
                <a:latin typeface="+mn-lt"/>
                <a:ea typeface="+mn-ea"/>
                <a:cs typeface="+mn-cs"/>
              </a:rPr>
              <a:t> to the government</a:t>
            </a:r>
            <a:endParaRPr lang="fr-FR" dirty="0">
              <a:effectLst/>
            </a:endParaRPr>
          </a:p>
          <a:p>
            <a:pPr lvl="1"/>
            <a:r>
              <a:rPr lang="en-US" sz="2000" i="1" kern="1200" dirty="0">
                <a:solidFill>
                  <a:schemeClr val="tx1"/>
                </a:solidFill>
                <a:effectLst/>
                <a:latin typeface="+mn-lt"/>
                <a:ea typeface="+mn-ea"/>
                <a:cs typeface="+mn-cs"/>
              </a:rPr>
              <a:t>…while imposing the least </a:t>
            </a:r>
            <a:r>
              <a:rPr lang="en-US" sz="2000" b="1" i="1" kern="1200" dirty="0">
                <a:solidFill>
                  <a:schemeClr val="tx1"/>
                </a:solidFill>
                <a:effectLst/>
                <a:latin typeface="+mn-lt"/>
                <a:ea typeface="+mn-ea"/>
                <a:cs typeface="+mn-cs"/>
              </a:rPr>
              <a:t>burden</a:t>
            </a:r>
            <a:r>
              <a:rPr lang="en-US" sz="2000" i="1" kern="1200" dirty="0">
                <a:solidFill>
                  <a:schemeClr val="tx1"/>
                </a:solidFill>
                <a:effectLst/>
                <a:latin typeface="+mn-lt"/>
                <a:ea typeface="+mn-ea"/>
                <a:cs typeface="+mn-cs"/>
              </a:rPr>
              <a:t> on taxpayers</a:t>
            </a:r>
          </a:p>
          <a:p>
            <a:r>
              <a:rPr lang="en-US" sz="2400" i="1" kern="1200" dirty="0">
                <a:solidFill>
                  <a:schemeClr val="tx1"/>
                </a:solidFill>
                <a:effectLst/>
                <a:latin typeface="+mn-lt"/>
                <a:ea typeface="+mn-ea"/>
                <a:cs typeface="+mn-cs"/>
              </a:rPr>
              <a:t>Customs (very important in LDCs to raise revenue</a:t>
            </a:r>
          </a:p>
          <a:p>
            <a:pPr lvl="1"/>
            <a:r>
              <a:rPr lang="en-US" sz="2000" i="1" kern="1200" dirty="0">
                <a:solidFill>
                  <a:schemeClr val="tx1"/>
                </a:solidFill>
                <a:effectLst/>
                <a:latin typeface="+mn-lt"/>
                <a:ea typeface="+mn-ea"/>
                <a:cs typeface="+mn-cs"/>
              </a:rPr>
              <a:t>Maintain a balance between trade facilitation, revenue generation and border protection.</a:t>
            </a:r>
            <a:endParaRPr lang="fr-FR" dirty="0">
              <a:effectLst/>
            </a:endParaRPr>
          </a:p>
          <a:p>
            <a:pPr lvl="1" rtl="0" eaLnBrk="1" fontAlgn="base" hangingPunct="1"/>
            <a:r>
              <a:rPr lang="en-US" sz="2000" i="1" kern="1200" dirty="0">
                <a:solidFill>
                  <a:schemeClr val="tx1"/>
                </a:solidFill>
                <a:effectLst/>
                <a:latin typeface="+mn-lt"/>
                <a:ea typeface="+mn-ea"/>
                <a:cs typeface="+mn-cs"/>
              </a:rPr>
              <a:t>Ensure proper classification and valuation of goods</a:t>
            </a:r>
            <a:endParaRPr lang="fr-FR" dirty="0">
              <a:effectLst/>
            </a:endParaRPr>
          </a:p>
          <a:p>
            <a:pPr lvl="1" rtl="0" eaLnBrk="1" fontAlgn="base" hangingPunct="1"/>
            <a:r>
              <a:rPr lang="en-US" sz="2000" i="1" kern="1200" dirty="0">
                <a:solidFill>
                  <a:schemeClr val="tx1"/>
                </a:solidFill>
                <a:effectLst/>
                <a:latin typeface="+mn-lt"/>
                <a:ea typeface="+mn-ea"/>
                <a:cs typeface="+mn-cs"/>
              </a:rPr>
              <a:t>Clear goods promptly but manage risks well</a:t>
            </a:r>
            <a:endParaRPr lang="fr-FR" dirty="0">
              <a:effectLst/>
            </a:endParaRPr>
          </a:p>
        </p:txBody>
      </p:sp>
      <p:sp>
        <p:nvSpPr>
          <p:cNvPr id="3" name="Titre 2"/>
          <p:cNvSpPr>
            <a:spLocks noGrp="1"/>
          </p:cNvSpPr>
          <p:nvPr>
            <p:ph type="title"/>
          </p:nvPr>
        </p:nvSpPr>
        <p:spPr/>
        <p:txBody>
          <a:bodyPr/>
          <a:lstStyle/>
          <a:p>
            <a:r>
              <a:rPr lang="fr-FR" dirty="0" err="1"/>
              <a:t>Tax</a:t>
            </a:r>
            <a:r>
              <a:rPr lang="fr-FR" dirty="0"/>
              <a:t> administration (Goals)</a:t>
            </a:r>
          </a:p>
        </p:txBody>
      </p:sp>
    </p:spTree>
    <p:extLst>
      <p:ext uri="{BB962C8B-B14F-4D97-AF65-F5344CB8AC3E}">
        <p14:creationId xmlns:p14="http://schemas.microsoft.com/office/powerpoint/2010/main" val="588482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92628" y="1509939"/>
            <a:ext cx="10905699" cy="3881904"/>
          </a:xfrm>
        </p:spPr>
        <p:txBody>
          <a:bodyPr/>
          <a:lstStyle/>
          <a:p>
            <a:pPr rtl="0" eaLnBrk="1" fontAlgn="base" hangingPunct="1"/>
            <a:r>
              <a:rPr lang="en-US" sz="2400" i="1" kern="1200" dirty="0">
                <a:solidFill>
                  <a:schemeClr val="tx1"/>
                </a:solidFill>
                <a:effectLst/>
                <a:latin typeface="+mn-lt"/>
                <a:ea typeface="+mn-ea"/>
                <a:cs typeface="+mn-cs"/>
              </a:rPr>
              <a:t>Taxpayer registration (TIN)</a:t>
            </a:r>
            <a:endParaRPr lang="fr-FR" sz="2400" dirty="0">
              <a:effectLst/>
            </a:endParaRPr>
          </a:p>
          <a:p>
            <a:pPr lvl="1" rtl="0" eaLnBrk="1" fontAlgn="base" hangingPunct="1"/>
            <a:r>
              <a:rPr lang="en-US" sz="2000" b="0" kern="1200" dirty="0">
                <a:solidFill>
                  <a:schemeClr val="tx1"/>
                </a:solidFill>
                <a:effectLst/>
                <a:latin typeface="+mn-lt"/>
                <a:ea typeface="+mn-ea"/>
                <a:cs typeface="+mn-cs"/>
              </a:rPr>
              <a:t>Publication online of TIN?</a:t>
            </a:r>
            <a:r>
              <a:rPr lang="fr-FR" sz="2000" b="0" kern="1200" baseline="0" dirty="0">
                <a:solidFill>
                  <a:schemeClr val="tx1"/>
                </a:solidFill>
                <a:effectLst/>
                <a:latin typeface="+mn-lt"/>
                <a:ea typeface="+mn-ea"/>
                <a:cs typeface="+mn-cs"/>
              </a:rPr>
              <a:t> (</a:t>
            </a:r>
            <a:r>
              <a:rPr lang="fr-FR" sz="2000" b="0" kern="1200" baseline="0" dirty="0" err="1">
                <a:solidFill>
                  <a:schemeClr val="tx1"/>
                </a:solidFill>
                <a:effectLst/>
                <a:latin typeface="+mn-lt"/>
                <a:ea typeface="+mn-ea"/>
                <a:cs typeface="+mn-cs"/>
              </a:rPr>
              <a:t>e.g</a:t>
            </a:r>
            <a:r>
              <a:rPr lang="fr-FR" sz="2000" b="0" kern="1200" baseline="0" dirty="0">
                <a:solidFill>
                  <a:schemeClr val="tx1"/>
                </a:solidFill>
                <a:effectLst/>
                <a:latin typeface="+mn-lt"/>
                <a:ea typeface="+mn-ea"/>
                <a:cs typeface="+mn-cs"/>
              </a:rPr>
              <a:t>. </a:t>
            </a:r>
            <a:r>
              <a:rPr lang="en-US" sz="2000" b="0" kern="1200" dirty="0">
                <a:solidFill>
                  <a:schemeClr val="tx1"/>
                </a:solidFill>
                <a:effectLst/>
                <a:latin typeface="+mn-lt"/>
                <a:ea typeface="+mn-ea"/>
                <a:cs typeface="+mn-cs"/>
              </a:rPr>
              <a:t>Burkina Faso</a:t>
            </a:r>
            <a:r>
              <a:rPr lang="en-US" sz="2400" b="0" kern="1200" dirty="0">
                <a:solidFill>
                  <a:schemeClr val="tx1"/>
                </a:solidFill>
                <a:effectLst/>
                <a:latin typeface="+mn-lt"/>
                <a:ea typeface="+mn-ea"/>
                <a:cs typeface="+mn-cs"/>
              </a:rPr>
              <a:t>).</a:t>
            </a:r>
            <a:endParaRPr lang="fr-FR" b="0" dirty="0">
              <a:effectLst/>
            </a:endParaRPr>
          </a:p>
          <a:p>
            <a:pPr marL="228600" marR="0" lvl="0" indent="-228600" algn="l" defTabSz="914400" rtl="0" eaLnBrk="1" fontAlgn="base" latinLnBrk="0" hangingPunct="1">
              <a:lnSpc>
                <a:spcPct val="100000"/>
              </a:lnSpc>
              <a:spcBef>
                <a:spcPts val="0"/>
              </a:spcBef>
              <a:spcAft>
                <a:spcPts val="1800"/>
              </a:spcAft>
              <a:buClr>
                <a:schemeClr val="tx2"/>
              </a:buClr>
              <a:buSzTx/>
              <a:buFont typeface="Arial" panose="020B0604020202020204" pitchFamily="34" charset="0"/>
              <a:buChar char="•"/>
              <a:tabLst/>
              <a:defRPr/>
            </a:pPr>
            <a:r>
              <a:rPr lang="en-US" sz="2400" i="1" kern="1200" dirty="0">
                <a:solidFill>
                  <a:schemeClr val="tx1"/>
                </a:solidFill>
                <a:effectLst/>
                <a:latin typeface="+mn-lt"/>
                <a:ea typeface="+mn-ea"/>
                <a:cs typeface="+mn-cs"/>
              </a:rPr>
              <a:t>E-Filling, Taxpayer services</a:t>
            </a:r>
            <a:endParaRPr lang="fr-FR" sz="2400" dirty="0">
              <a:effectLst/>
            </a:endParaRPr>
          </a:p>
          <a:p>
            <a:pPr rtl="0" eaLnBrk="1" fontAlgn="base" hangingPunct="1"/>
            <a:r>
              <a:rPr lang="en-US" sz="2400" i="1" kern="1200" dirty="0">
                <a:solidFill>
                  <a:schemeClr val="tx1"/>
                </a:solidFill>
                <a:effectLst/>
                <a:latin typeface="+mn-lt"/>
                <a:ea typeface="+mn-ea"/>
                <a:cs typeface="+mn-cs"/>
              </a:rPr>
              <a:t>Audit, Objections and appeals</a:t>
            </a:r>
          </a:p>
          <a:p>
            <a:pPr rtl="0" eaLnBrk="0" fontAlgn="base" hangingPunct="0"/>
            <a:r>
              <a:rPr lang="en-US" sz="2400" i="1" kern="1200" dirty="0">
                <a:solidFill>
                  <a:schemeClr val="tx1"/>
                </a:solidFill>
                <a:effectLst/>
                <a:latin typeface="+mn-lt"/>
                <a:ea typeface="+mn-ea"/>
                <a:cs typeface="+mn-cs"/>
              </a:rPr>
              <a:t>Functional organization of tax administration</a:t>
            </a:r>
            <a:endParaRPr lang="fr-FR" sz="2400" dirty="0">
              <a:effectLst/>
            </a:endParaRPr>
          </a:p>
          <a:p>
            <a:pPr lvl="1" rtl="0" eaLnBrk="0" fontAlgn="base" hangingPunct="0"/>
            <a:r>
              <a:rPr lang="en-US" sz="2000" i="1" kern="1200" dirty="0">
                <a:solidFill>
                  <a:schemeClr val="tx1"/>
                </a:solidFill>
                <a:effectLst/>
                <a:latin typeface="+mn-lt"/>
                <a:ea typeface="+mn-ea"/>
                <a:cs typeface="+mn-cs"/>
              </a:rPr>
              <a:t>Customer segmentation: Large Taxpayer Unit</a:t>
            </a:r>
            <a:endParaRPr lang="fr-FR" dirty="0">
              <a:effectLst/>
            </a:endParaRPr>
          </a:p>
          <a:p>
            <a:pPr lvl="1" rtl="0" eaLnBrk="0" fontAlgn="base" hangingPunct="0"/>
            <a:r>
              <a:rPr lang="en-US" sz="2000" i="1" kern="1200" dirty="0">
                <a:solidFill>
                  <a:schemeClr val="tx1"/>
                </a:solidFill>
                <a:effectLst/>
                <a:latin typeface="+mn-lt"/>
                <a:ea typeface="+mn-ea"/>
                <a:cs typeface="+mn-cs"/>
              </a:rPr>
              <a:t>Semi-Autonomous Revenue Authority (SARA)</a:t>
            </a:r>
            <a:endParaRPr lang="fr-FR" dirty="0">
              <a:effectLst/>
            </a:endParaRPr>
          </a:p>
          <a:p>
            <a:pPr lvl="1" rtl="0" eaLnBrk="0" fontAlgn="base" hangingPunct="0"/>
            <a:r>
              <a:rPr lang="en-US" sz="2000" i="1" kern="1200" dirty="0">
                <a:solidFill>
                  <a:schemeClr val="tx1"/>
                </a:solidFill>
                <a:effectLst/>
                <a:latin typeface="+mn-lt"/>
                <a:ea typeface="+mn-ea"/>
                <a:cs typeface="+mn-cs"/>
              </a:rPr>
              <a:t>Tax farming: a long history</a:t>
            </a:r>
          </a:p>
        </p:txBody>
      </p:sp>
      <p:sp>
        <p:nvSpPr>
          <p:cNvPr id="3" name="Titre 2"/>
          <p:cNvSpPr>
            <a:spLocks noGrp="1"/>
          </p:cNvSpPr>
          <p:nvPr>
            <p:ph type="title"/>
          </p:nvPr>
        </p:nvSpPr>
        <p:spPr/>
        <p:txBody>
          <a:bodyPr/>
          <a:lstStyle/>
          <a:p>
            <a:r>
              <a:rPr lang="fr-FR" dirty="0" err="1"/>
              <a:t>Tax</a:t>
            </a:r>
            <a:r>
              <a:rPr lang="fr-FR" dirty="0"/>
              <a:t> administrations (Tools)</a:t>
            </a:r>
          </a:p>
        </p:txBody>
      </p:sp>
    </p:spTree>
    <p:extLst>
      <p:ext uri="{BB962C8B-B14F-4D97-AF65-F5344CB8AC3E}">
        <p14:creationId xmlns:p14="http://schemas.microsoft.com/office/powerpoint/2010/main" val="2606777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2" y="1553482"/>
            <a:ext cx="10905699" cy="3881904"/>
          </a:xfrm>
        </p:spPr>
        <p:txBody>
          <a:bodyPr/>
          <a:lstStyle/>
          <a:p>
            <a:pPr rtl="0" eaLnBrk="1" fontAlgn="base" hangingPunct="1"/>
            <a:r>
              <a:rPr lang="en-US" sz="2400" i="1" kern="1200" dirty="0">
                <a:solidFill>
                  <a:schemeClr val="tx1"/>
                </a:solidFill>
                <a:effectLst/>
                <a:latin typeface="+mn-lt"/>
                <a:ea typeface="+mn-ea"/>
                <a:cs typeface="+mn-cs"/>
              </a:rPr>
              <a:t>Improve</a:t>
            </a:r>
            <a:r>
              <a:rPr lang="en-US" sz="2400" i="1" kern="1200" baseline="0" dirty="0">
                <a:solidFill>
                  <a:schemeClr val="tx1"/>
                </a:solidFill>
                <a:effectLst/>
                <a:latin typeface="+mn-lt"/>
                <a:ea typeface="+mn-ea"/>
                <a:cs typeface="+mn-cs"/>
              </a:rPr>
              <a:t> </a:t>
            </a:r>
            <a:r>
              <a:rPr lang="en-US" sz="2400" i="1" kern="1200" dirty="0">
                <a:solidFill>
                  <a:schemeClr val="tx1"/>
                </a:solidFill>
                <a:effectLst/>
                <a:latin typeface="+mn-lt"/>
                <a:ea typeface="+mn-ea"/>
                <a:cs typeface="+mn-cs"/>
              </a:rPr>
              <a:t>taxpayer databases</a:t>
            </a:r>
          </a:p>
          <a:p>
            <a:pPr lvl="1" rtl="0" eaLnBrk="1" fontAlgn="base" hangingPunct="1"/>
            <a:r>
              <a:rPr lang="en-US" sz="2000" i="1" kern="1200" dirty="0">
                <a:solidFill>
                  <a:schemeClr val="tx1"/>
                </a:solidFill>
                <a:effectLst/>
                <a:latin typeface="+mn-lt"/>
                <a:ea typeface="+mn-ea"/>
                <a:cs typeface="+mn-cs"/>
              </a:rPr>
              <a:t>Lack of coordination between tax administration</a:t>
            </a:r>
            <a:r>
              <a:rPr lang="en-US" sz="2000" i="1" kern="1200" baseline="0" dirty="0">
                <a:solidFill>
                  <a:schemeClr val="tx1"/>
                </a:solidFill>
                <a:effectLst/>
                <a:latin typeface="+mn-lt"/>
                <a:ea typeface="+mn-ea"/>
                <a:cs typeface="+mn-cs"/>
              </a:rPr>
              <a:t> and customs.</a:t>
            </a:r>
            <a:endParaRPr lang="fr-FR" sz="2000" dirty="0">
              <a:effectLst/>
            </a:endParaRPr>
          </a:p>
          <a:p>
            <a:pPr rtl="0" eaLnBrk="1" fontAlgn="base" hangingPunct="1"/>
            <a:r>
              <a:rPr lang="en-US" sz="2400" i="1" kern="1200" dirty="0">
                <a:solidFill>
                  <a:schemeClr val="tx1"/>
                </a:solidFill>
                <a:effectLst/>
                <a:latin typeface="+mn-lt"/>
                <a:ea typeface="+mn-ea"/>
                <a:cs typeface="+mn-cs"/>
              </a:rPr>
              <a:t>Improve taxpayer services</a:t>
            </a:r>
            <a:endParaRPr lang="fr-FR" dirty="0">
              <a:effectLst/>
            </a:endParaRPr>
          </a:p>
          <a:p>
            <a:pPr rtl="0" eaLnBrk="1" fontAlgn="base" hangingPunct="1"/>
            <a:r>
              <a:rPr lang="en-US" sz="2400" i="1" kern="1200" dirty="0">
                <a:solidFill>
                  <a:schemeClr val="tx1"/>
                </a:solidFill>
                <a:effectLst/>
                <a:latin typeface="+mn-lt"/>
                <a:ea typeface="+mn-ea"/>
                <a:cs typeface="+mn-cs"/>
              </a:rPr>
              <a:t>Simplify tax payment processes </a:t>
            </a:r>
          </a:p>
          <a:p>
            <a:pPr lvl="1" rtl="0" eaLnBrk="1" fontAlgn="base" hangingPunct="1"/>
            <a:r>
              <a:rPr lang="fr-FR" dirty="0" err="1">
                <a:effectLst/>
              </a:rPr>
              <a:t>Lowering</a:t>
            </a:r>
            <a:r>
              <a:rPr lang="fr-FR" baseline="0" dirty="0">
                <a:effectLst/>
              </a:rPr>
              <a:t> compliance </a:t>
            </a:r>
            <a:r>
              <a:rPr lang="fr-FR" baseline="0" dirty="0" err="1">
                <a:effectLst/>
              </a:rPr>
              <a:t>costs</a:t>
            </a:r>
            <a:endParaRPr lang="fr-FR" dirty="0">
              <a:effectLst/>
            </a:endParaRPr>
          </a:p>
          <a:p>
            <a:pPr rtl="0" eaLnBrk="1" fontAlgn="base" hangingPunct="1"/>
            <a:r>
              <a:rPr lang="en-US" sz="2400" i="1" kern="1200" dirty="0">
                <a:solidFill>
                  <a:schemeClr val="tx1"/>
                </a:solidFill>
                <a:effectLst/>
                <a:latin typeface="+mn-lt"/>
                <a:ea typeface="+mn-ea"/>
                <a:cs typeface="+mn-cs"/>
              </a:rPr>
              <a:t>Risk-based</a:t>
            </a:r>
            <a:r>
              <a:rPr lang="en-US" sz="2400" i="1" kern="1200" baseline="0" dirty="0">
                <a:solidFill>
                  <a:schemeClr val="tx1"/>
                </a:solidFill>
                <a:effectLst/>
                <a:latin typeface="+mn-lt"/>
                <a:ea typeface="+mn-ea"/>
                <a:cs typeface="+mn-cs"/>
              </a:rPr>
              <a:t> audit</a:t>
            </a:r>
          </a:p>
          <a:p>
            <a:pPr rtl="0" eaLnBrk="1" fontAlgn="base" hangingPunct="1"/>
            <a:r>
              <a:rPr lang="en-US" sz="2400" i="1" kern="1200" dirty="0">
                <a:solidFill>
                  <a:schemeClr val="tx1"/>
                </a:solidFill>
                <a:effectLst/>
                <a:latin typeface="+mn-lt"/>
                <a:ea typeface="+mn-ea"/>
                <a:cs typeface="+mn-cs"/>
              </a:rPr>
              <a:t>Reinforce internal control (corruption)</a:t>
            </a:r>
          </a:p>
          <a:p>
            <a:pPr rtl="0" eaLnBrk="1" fontAlgn="base" latinLnBrk="0" hangingPunct="1"/>
            <a:r>
              <a:rPr lang="en-US" sz="2400" i="1" kern="1200" dirty="0">
                <a:solidFill>
                  <a:schemeClr val="tx1"/>
                </a:solidFill>
                <a:effectLst/>
                <a:latin typeface="+mn-lt"/>
                <a:ea typeface="+mn-ea"/>
                <a:cs typeface="+mn-cs"/>
              </a:rPr>
              <a:t>Appeals processes (often inadequate, unfair or nonexistent) </a:t>
            </a:r>
          </a:p>
        </p:txBody>
      </p:sp>
      <p:sp>
        <p:nvSpPr>
          <p:cNvPr id="3" name="Titre 2"/>
          <p:cNvSpPr>
            <a:spLocks noGrp="1"/>
          </p:cNvSpPr>
          <p:nvPr>
            <p:ph type="title"/>
          </p:nvPr>
        </p:nvSpPr>
        <p:spPr/>
        <p:txBody>
          <a:bodyPr/>
          <a:lstStyle/>
          <a:p>
            <a:r>
              <a:rPr lang="fr-FR" dirty="0"/>
              <a:t>General recommandations in </a:t>
            </a:r>
            <a:r>
              <a:rPr lang="fr-FR" dirty="0" err="1"/>
              <a:t>Tax</a:t>
            </a:r>
            <a:r>
              <a:rPr lang="fr-FR" dirty="0"/>
              <a:t> administration</a:t>
            </a:r>
          </a:p>
        </p:txBody>
      </p:sp>
    </p:spTree>
    <p:extLst>
      <p:ext uri="{BB962C8B-B14F-4D97-AF65-F5344CB8AC3E}">
        <p14:creationId xmlns:p14="http://schemas.microsoft.com/office/powerpoint/2010/main" val="2705841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re 1"/>
          <p:cNvSpPr>
            <a:spLocks noGrp="1"/>
          </p:cNvSpPr>
          <p:nvPr>
            <p:ph type="title"/>
          </p:nvPr>
        </p:nvSpPr>
        <p:spPr/>
        <p:txBody>
          <a:bodyPr/>
          <a:lstStyle/>
          <a:p>
            <a:r>
              <a:rPr lang="fr-FR" altLang="fr-FR" dirty="0" err="1"/>
              <a:t>Tax</a:t>
            </a:r>
            <a:r>
              <a:rPr lang="fr-FR" altLang="fr-FR" dirty="0"/>
              <a:t> Administration Diagnostic </a:t>
            </a:r>
            <a:r>
              <a:rPr lang="fr-FR" altLang="fr-FR" dirty="0" err="1"/>
              <a:t>Assessment</a:t>
            </a:r>
            <a:r>
              <a:rPr lang="fr-FR" altLang="fr-FR" dirty="0"/>
              <a:t> </a:t>
            </a:r>
            <a:r>
              <a:rPr lang="fr-FR" altLang="fr-FR" dirty="0" err="1"/>
              <a:t>Tool</a:t>
            </a:r>
            <a:r>
              <a:rPr lang="fr-FR" altLang="fr-FR" dirty="0"/>
              <a:t> (TADAT)</a:t>
            </a:r>
          </a:p>
        </p:txBody>
      </p:sp>
      <p:sp>
        <p:nvSpPr>
          <p:cNvPr id="41987" name="Espace réservé du contenu 2"/>
          <p:cNvSpPr>
            <a:spLocks noGrp="1"/>
          </p:cNvSpPr>
          <p:nvPr>
            <p:ph idx="1"/>
          </p:nvPr>
        </p:nvSpPr>
        <p:spPr/>
        <p:txBody>
          <a:bodyPr/>
          <a:lstStyle/>
          <a:p>
            <a:r>
              <a:rPr lang="en-US" altLang="fr-FR" i="0" u="sng" dirty="0"/>
              <a:t>Purpose:</a:t>
            </a:r>
            <a:r>
              <a:rPr lang="en-US" altLang="fr-FR" i="0" dirty="0"/>
              <a:t> provide an objective and standardized assessment of the relative strengths and weaknesses of the administration of a country’s tax system.</a:t>
            </a:r>
          </a:p>
          <a:p>
            <a:pPr lvl="1"/>
            <a:r>
              <a:rPr lang="en-US" altLang="fr-FR" dirty="0"/>
              <a:t>Customs are not covered.</a:t>
            </a:r>
          </a:p>
          <a:p>
            <a:pPr lvl="1"/>
            <a:r>
              <a:rPr lang="en-US" altLang="fr-FR" dirty="0"/>
              <a:t>Scoring approach.</a:t>
            </a:r>
          </a:p>
          <a:p>
            <a:pPr lvl="1"/>
            <a:r>
              <a:rPr lang="en-US" altLang="fr-FR" dirty="0"/>
              <a:t>Public Reports: Jordan, Liberia, Georgia, Zambia.</a:t>
            </a:r>
          </a:p>
          <a:p>
            <a:pPr marL="0" indent="0">
              <a:buNone/>
            </a:pPr>
            <a:r>
              <a:rPr lang="fr-FR" altLang="fr-FR" dirty="0">
                <a:hlinkClick r:id="rId3"/>
              </a:rPr>
              <a:t>http://www.tadat.org/</a:t>
            </a:r>
            <a:r>
              <a:rPr lang="fr-FR" altLang="fr-FR" dirty="0"/>
              <a:t> </a:t>
            </a:r>
          </a:p>
        </p:txBody>
      </p:sp>
      <p:sp>
        <p:nvSpPr>
          <p:cNvPr id="41988" name="Espace réservé du numéro de diapositive 4"/>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ea typeface="MS PGothic" panose="020B0600070205080204" pitchFamily="34" charset="-128"/>
              </a:defRPr>
            </a:lvl1pPr>
            <a:lvl2pPr marL="742950" indent="-285750">
              <a:spcBef>
                <a:spcPct val="20000"/>
              </a:spcBef>
              <a:buClr>
                <a:srgbClr val="009FBA"/>
              </a:buClr>
              <a:buChar char="•"/>
              <a:defRPr sz="2000" b="1">
                <a:solidFill>
                  <a:srgbClr val="0F5494"/>
                </a:solidFill>
                <a:latin typeface="Verdana" panose="020B0604030504040204" pitchFamily="34" charset="0"/>
                <a:ea typeface="MS PGothic" panose="020B0600070205080204" pitchFamily="34" charset="-128"/>
              </a:defRPr>
            </a:lvl2pPr>
            <a:lvl3pPr marL="1143000" indent="-228600">
              <a:spcBef>
                <a:spcPct val="20000"/>
              </a:spcBef>
              <a:defRPr sz="1400">
                <a:solidFill>
                  <a:srgbClr val="0F5494"/>
                </a:solidFill>
                <a:latin typeface="Verdan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fld id="{FC71C665-FD4D-4662-AEB7-42E540F03866}" type="slidenum">
              <a:rPr lang="en-GB" altLang="fr-FR" sz="1400" i="0">
                <a:solidFill>
                  <a:schemeClr val="tx1"/>
                </a:solidFill>
                <a:latin typeface="Arial" panose="020B0604020202020204" pitchFamily="34" charset="0"/>
              </a:rPr>
              <a:pPr>
                <a:spcBef>
                  <a:spcPct val="0"/>
                </a:spcBef>
                <a:buClrTx/>
                <a:buFontTx/>
                <a:buNone/>
              </a:pPr>
              <a:t>15</a:t>
            </a:fld>
            <a:endParaRPr lang="en-GB" altLang="fr-FR" sz="1400" i="0">
              <a:solidFill>
                <a:schemeClr val="tx1"/>
              </a:solidFill>
              <a:latin typeface="Arial" panose="020B0604020202020204" pitchFamily="34" charset="0"/>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719360" y="2616650"/>
            <a:ext cx="4024538" cy="387976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935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528481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1" y="1292225"/>
            <a:ext cx="10905699" cy="3881904"/>
          </a:xfrm>
        </p:spPr>
        <p:txBody>
          <a:bodyPr/>
          <a:lstStyle/>
          <a:p>
            <a:r>
              <a:rPr lang="fr-FR" dirty="0"/>
              <a:t>How the </a:t>
            </a:r>
            <a:r>
              <a:rPr lang="fr-FR" dirty="0" err="1"/>
              <a:t>tax</a:t>
            </a:r>
            <a:r>
              <a:rPr lang="fr-FR" baseline="0" dirty="0"/>
              <a:t> </a:t>
            </a:r>
            <a:r>
              <a:rPr lang="fr-FR" baseline="0" dirty="0" err="1"/>
              <a:t>burden</a:t>
            </a:r>
            <a:r>
              <a:rPr lang="fr-FR" baseline="0" dirty="0"/>
              <a:t> </a:t>
            </a:r>
            <a:r>
              <a:rPr lang="fr-FR" baseline="0" dirty="0" err="1"/>
              <a:t>is</a:t>
            </a:r>
            <a:r>
              <a:rPr lang="fr-FR" baseline="0" dirty="0"/>
              <a:t> </a:t>
            </a:r>
            <a:r>
              <a:rPr lang="fr-FR" baseline="0" dirty="0" err="1"/>
              <a:t>shared</a:t>
            </a:r>
            <a:r>
              <a:rPr lang="fr-FR" baseline="0" dirty="0"/>
              <a:t> </a:t>
            </a:r>
            <a:r>
              <a:rPr lang="fr-FR" baseline="0" dirty="0" err="1"/>
              <a:t>between</a:t>
            </a:r>
            <a:r>
              <a:rPr lang="fr-FR" baseline="0" dirty="0"/>
              <a:t> </a:t>
            </a:r>
            <a:r>
              <a:rPr lang="fr-FR" baseline="0" dirty="0" err="1"/>
              <a:t>producer</a:t>
            </a:r>
            <a:r>
              <a:rPr lang="fr-FR" baseline="0" dirty="0"/>
              <a:t> and consumer?</a:t>
            </a:r>
          </a:p>
          <a:p>
            <a:pPr lvl="1"/>
            <a:r>
              <a:rPr lang="fr-FR" baseline="0" dirty="0" err="1"/>
              <a:t>Whoever</a:t>
            </a:r>
            <a:r>
              <a:rPr lang="fr-FR" baseline="0" dirty="0"/>
              <a:t> </a:t>
            </a:r>
            <a:r>
              <a:rPr lang="fr-FR" baseline="0" dirty="0" err="1"/>
              <a:t>is</a:t>
            </a:r>
            <a:r>
              <a:rPr lang="fr-FR" baseline="0" dirty="0"/>
              <a:t> </a:t>
            </a:r>
            <a:r>
              <a:rPr lang="fr-FR" baseline="0" dirty="0" err="1"/>
              <a:t>paying</a:t>
            </a:r>
            <a:r>
              <a:rPr lang="fr-FR" baseline="0" dirty="0"/>
              <a:t> the </a:t>
            </a:r>
            <a:r>
              <a:rPr lang="fr-FR" baseline="0" dirty="0" err="1"/>
              <a:t>tax</a:t>
            </a:r>
            <a:r>
              <a:rPr lang="fr-FR" baseline="0" dirty="0"/>
              <a:t> (consumer or </a:t>
            </a:r>
            <a:r>
              <a:rPr lang="fr-FR" baseline="0" dirty="0" err="1"/>
              <a:t>producer</a:t>
            </a:r>
            <a:r>
              <a:rPr lang="fr-FR" baseline="0" dirty="0"/>
              <a:t>).</a:t>
            </a:r>
          </a:p>
          <a:p>
            <a:pPr lvl="1"/>
            <a:r>
              <a:rPr lang="fr-FR" baseline="0" dirty="0" err="1"/>
              <a:t>Does</a:t>
            </a:r>
            <a:r>
              <a:rPr lang="fr-FR" baseline="0" dirty="0"/>
              <a:t> a </a:t>
            </a:r>
            <a:r>
              <a:rPr lang="fr-FR" baseline="0" dirty="0" err="1"/>
              <a:t>tax</a:t>
            </a:r>
            <a:r>
              <a:rPr lang="fr-FR" baseline="0" dirty="0"/>
              <a:t> on </a:t>
            </a:r>
            <a:r>
              <a:rPr lang="fr-FR" baseline="0" dirty="0" err="1"/>
              <a:t>beer</a:t>
            </a:r>
            <a:r>
              <a:rPr lang="fr-FR" baseline="0" dirty="0"/>
              <a:t> (excise) </a:t>
            </a:r>
            <a:r>
              <a:rPr lang="fr-FR" baseline="0" dirty="0" err="1"/>
              <a:t>increase</a:t>
            </a:r>
            <a:r>
              <a:rPr lang="fr-FR" baseline="0" dirty="0"/>
              <a:t> the </a:t>
            </a:r>
            <a:r>
              <a:rPr lang="fr-FR" baseline="0" dirty="0" err="1"/>
              <a:t>price</a:t>
            </a:r>
            <a:r>
              <a:rPr lang="fr-FR" baseline="0" dirty="0"/>
              <a:t> of </a:t>
            </a:r>
            <a:r>
              <a:rPr lang="fr-FR" baseline="0" dirty="0" err="1"/>
              <a:t>beer</a:t>
            </a:r>
            <a:r>
              <a:rPr lang="fr-FR" baseline="0" dirty="0"/>
              <a:t> or </a:t>
            </a:r>
            <a:r>
              <a:rPr lang="fr-FR" baseline="0" dirty="0" err="1"/>
              <a:t>reduce</a:t>
            </a:r>
            <a:r>
              <a:rPr lang="fr-FR" baseline="0" dirty="0"/>
              <a:t> the profit of </a:t>
            </a:r>
            <a:r>
              <a:rPr lang="fr-FR" baseline="0" dirty="0" err="1"/>
              <a:t>brewery</a:t>
            </a:r>
            <a:r>
              <a:rPr lang="fr-FR" baseline="0" dirty="0"/>
              <a:t>?</a:t>
            </a:r>
          </a:p>
          <a:p>
            <a:pPr lvl="0"/>
            <a:r>
              <a:rPr lang="fr-FR" baseline="0" dirty="0" err="1"/>
              <a:t>Depends</a:t>
            </a:r>
            <a:r>
              <a:rPr lang="fr-FR" baseline="0" dirty="0"/>
              <a:t> on</a:t>
            </a:r>
          </a:p>
          <a:p>
            <a:pPr lvl="1"/>
            <a:r>
              <a:rPr lang="fr-FR" baseline="0" dirty="0" err="1"/>
              <a:t>Elasticity</a:t>
            </a:r>
            <a:r>
              <a:rPr lang="fr-FR" baseline="0" dirty="0"/>
              <a:t> of </a:t>
            </a:r>
            <a:r>
              <a:rPr lang="fr-FR" baseline="0" dirty="0" err="1"/>
              <a:t>price</a:t>
            </a:r>
            <a:r>
              <a:rPr lang="fr-FR" baseline="0" dirty="0"/>
              <a:t> </a:t>
            </a:r>
            <a:r>
              <a:rPr lang="fr-FR" baseline="0" dirty="0" err="1"/>
              <a:t>demand</a:t>
            </a:r>
            <a:r>
              <a:rPr lang="fr-FR" baseline="0" dirty="0"/>
              <a:t> (consumer), </a:t>
            </a:r>
            <a:r>
              <a:rPr lang="fr-FR" baseline="0" dirty="0" err="1"/>
              <a:t>substitutability</a:t>
            </a:r>
            <a:r>
              <a:rPr lang="fr-FR" baseline="0" dirty="0"/>
              <a:t> of the </a:t>
            </a:r>
            <a:r>
              <a:rPr lang="fr-FR" baseline="0" dirty="0" err="1"/>
              <a:t>taxed</a:t>
            </a:r>
            <a:r>
              <a:rPr lang="fr-FR" baseline="0" dirty="0"/>
              <a:t> good, service or factor.</a:t>
            </a:r>
          </a:p>
          <a:p>
            <a:pPr lvl="1"/>
            <a:r>
              <a:rPr lang="fr-FR" baseline="0" dirty="0" err="1"/>
              <a:t>Market</a:t>
            </a:r>
            <a:r>
              <a:rPr lang="fr-FR" baseline="0" dirty="0"/>
              <a:t> structure (</a:t>
            </a:r>
            <a:r>
              <a:rPr lang="fr-FR" baseline="0" dirty="0" err="1"/>
              <a:t>monopoly</a:t>
            </a:r>
            <a:r>
              <a:rPr lang="fr-FR" baseline="0" dirty="0"/>
              <a:t>, </a:t>
            </a:r>
            <a:r>
              <a:rPr lang="fr-FR" baseline="0" dirty="0" err="1"/>
              <a:t>oligoploy</a:t>
            </a:r>
            <a:r>
              <a:rPr lang="fr-FR" baseline="0" dirty="0"/>
              <a:t>, </a:t>
            </a:r>
            <a:r>
              <a:rPr lang="fr-FR" baseline="0" dirty="0" err="1"/>
              <a:t>perfect</a:t>
            </a:r>
            <a:r>
              <a:rPr lang="fr-FR" baseline="0" dirty="0"/>
              <a:t> </a:t>
            </a:r>
            <a:r>
              <a:rPr lang="fr-FR" baseline="0" dirty="0" err="1"/>
              <a:t>competition</a:t>
            </a:r>
            <a:r>
              <a:rPr lang="fr-FR" baseline="0" dirty="0"/>
              <a:t>).</a:t>
            </a:r>
          </a:p>
          <a:p>
            <a:pPr lvl="0"/>
            <a:r>
              <a:rPr lang="fr-FR" baseline="0" dirty="0" err="1"/>
              <a:t>Pass</a:t>
            </a:r>
            <a:r>
              <a:rPr lang="fr-FR" baseline="0" dirty="0"/>
              <a:t> </a:t>
            </a:r>
            <a:r>
              <a:rPr lang="fr-FR" baseline="0" dirty="0" err="1"/>
              <a:t>through</a:t>
            </a:r>
            <a:r>
              <a:rPr lang="fr-FR" baseline="0" dirty="0"/>
              <a:t> </a:t>
            </a:r>
            <a:r>
              <a:rPr lang="fr-FR" baseline="0" dirty="0" err="1"/>
              <a:t>analysis</a:t>
            </a:r>
            <a:endParaRPr lang="fr-FR" baseline="0" dirty="0"/>
          </a:p>
          <a:p>
            <a:pPr lvl="0"/>
            <a:r>
              <a:rPr lang="fr-FR" dirty="0"/>
              <a:t>Beyond, Marginal </a:t>
            </a:r>
            <a:r>
              <a:rPr lang="fr-FR" dirty="0" err="1"/>
              <a:t>Excess</a:t>
            </a:r>
            <a:r>
              <a:rPr lang="fr-FR" dirty="0"/>
              <a:t> </a:t>
            </a:r>
            <a:r>
              <a:rPr lang="fr-FR" dirty="0" err="1"/>
              <a:t>Burden</a:t>
            </a:r>
            <a:r>
              <a:rPr lang="fr-FR" dirty="0"/>
              <a:t> of taxation, </a:t>
            </a:r>
          </a:p>
          <a:p>
            <a:pPr lvl="1"/>
            <a:r>
              <a:rPr lang="fr-FR" dirty="0" err="1"/>
              <a:t>Haberger</a:t>
            </a:r>
            <a:r>
              <a:rPr lang="fr-FR" dirty="0"/>
              <a:t> triangle, CGEE, DSGE</a:t>
            </a:r>
            <a:endParaRPr lang="fr-FR" baseline="0" dirty="0"/>
          </a:p>
        </p:txBody>
      </p:sp>
      <p:sp>
        <p:nvSpPr>
          <p:cNvPr id="3" name="Titre 2"/>
          <p:cNvSpPr>
            <a:spLocks noGrp="1"/>
          </p:cNvSpPr>
          <p:nvPr>
            <p:ph type="title"/>
          </p:nvPr>
        </p:nvSpPr>
        <p:spPr>
          <a:xfrm>
            <a:off x="970721" y="330460"/>
            <a:ext cx="10515600" cy="782357"/>
          </a:xfrm>
        </p:spPr>
        <p:txBody>
          <a:bodyPr/>
          <a:lstStyle/>
          <a:p>
            <a:r>
              <a:rPr lang="fr-FR" dirty="0" err="1"/>
              <a:t>Tax</a:t>
            </a:r>
            <a:r>
              <a:rPr lang="fr-FR" dirty="0"/>
              <a:t> incidence</a:t>
            </a:r>
          </a:p>
        </p:txBody>
      </p:sp>
    </p:spTree>
    <p:extLst>
      <p:ext uri="{BB962C8B-B14F-4D97-AF65-F5344CB8AC3E}">
        <p14:creationId xmlns:p14="http://schemas.microsoft.com/office/powerpoint/2010/main" val="2500612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59971" y="1640568"/>
            <a:ext cx="10905699" cy="3881904"/>
          </a:xfrm>
        </p:spPr>
        <p:txBody>
          <a:bodyPr/>
          <a:lstStyle/>
          <a:p>
            <a:pPr rtl="0" eaLnBrk="0" fontAlgn="base" hangingPunct="0"/>
            <a:r>
              <a:rPr lang="en-US" sz="2400" b="0" i="0" kern="1200" dirty="0">
                <a:solidFill>
                  <a:schemeClr val="tx1"/>
                </a:solidFill>
                <a:effectLst/>
                <a:latin typeface="+mn-lt"/>
                <a:ea typeface="+mn-ea"/>
                <a:cs typeface="+mn-cs"/>
              </a:rPr>
              <a:t>Tax policy gap</a:t>
            </a:r>
            <a:endParaRPr lang="fr-FR" sz="2400" i="0" dirty="0">
              <a:effectLst/>
            </a:endParaRPr>
          </a:p>
          <a:p>
            <a:pPr lvl="1" rtl="0" eaLnBrk="0" fontAlgn="base" hangingPunct="0"/>
            <a:r>
              <a:rPr lang="en-US" sz="2000" b="0" i="0" kern="1200" dirty="0">
                <a:solidFill>
                  <a:schemeClr val="tx1"/>
                </a:solidFill>
                <a:effectLst/>
                <a:latin typeface="+mn-lt"/>
                <a:ea typeface="+mn-ea"/>
                <a:cs typeface="+mn-cs"/>
              </a:rPr>
              <a:t>Difference between tax due under “optimal” tax policy and that</a:t>
            </a:r>
            <a:r>
              <a:rPr lang="en-US" sz="2000" b="0" i="0" kern="1200" baseline="0" dirty="0">
                <a:solidFill>
                  <a:schemeClr val="tx1"/>
                </a:solidFill>
                <a:effectLst/>
                <a:latin typeface="+mn-lt"/>
                <a:ea typeface="+mn-ea"/>
                <a:cs typeface="+mn-cs"/>
              </a:rPr>
              <a:t> under current tax policy. </a:t>
            </a:r>
            <a:endParaRPr lang="fr-FR" i="0" dirty="0">
              <a:effectLst/>
            </a:endParaRPr>
          </a:p>
          <a:p>
            <a:pPr lvl="1" rtl="0" eaLnBrk="0" fontAlgn="base" hangingPunct="0"/>
            <a:r>
              <a:rPr lang="en-US" sz="2000" b="0" i="0" kern="1200" baseline="0" dirty="0">
                <a:solidFill>
                  <a:schemeClr val="tx1"/>
                </a:solidFill>
                <a:effectLst/>
                <a:latin typeface="+mn-lt"/>
                <a:ea typeface="+mn-ea"/>
                <a:cs typeface="+mn-cs"/>
              </a:rPr>
              <a:t>Focus on tax policies to close loopholes, broaden base, and tax expenditures.</a:t>
            </a:r>
            <a:endParaRPr lang="fr-FR" i="0" dirty="0">
              <a:effectLst/>
            </a:endParaRPr>
          </a:p>
          <a:p>
            <a:pPr rtl="0" eaLnBrk="0" fontAlgn="base" hangingPunct="0"/>
            <a:r>
              <a:rPr lang="en-US" sz="2400" b="0" i="0" kern="1200" baseline="0" dirty="0">
                <a:solidFill>
                  <a:schemeClr val="tx1"/>
                </a:solidFill>
                <a:effectLst/>
                <a:latin typeface="+mn-lt"/>
                <a:ea typeface="+mn-ea"/>
                <a:cs typeface="+mn-cs"/>
              </a:rPr>
              <a:t>Tax compliance gap</a:t>
            </a:r>
            <a:endParaRPr lang="fr-FR" i="0" dirty="0">
              <a:effectLst/>
            </a:endParaRPr>
          </a:p>
          <a:p>
            <a:pPr lvl="1" rtl="0" eaLnBrk="0" fontAlgn="base" hangingPunct="0"/>
            <a:r>
              <a:rPr lang="en-US" sz="2000" b="0" i="0" kern="1200" baseline="0" dirty="0">
                <a:solidFill>
                  <a:schemeClr val="tx1"/>
                </a:solidFill>
                <a:effectLst/>
                <a:latin typeface="+mn-lt"/>
                <a:ea typeface="+mn-ea"/>
                <a:cs typeface="+mn-cs"/>
              </a:rPr>
              <a:t>Difference between tax due under current tax policy and that actually collected. </a:t>
            </a:r>
            <a:endParaRPr lang="fr-FR" i="0" dirty="0">
              <a:effectLst/>
            </a:endParaRPr>
          </a:p>
          <a:p>
            <a:pPr lvl="1" rtl="0" eaLnBrk="0" fontAlgn="base" hangingPunct="0"/>
            <a:r>
              <a:rPr lang="en-US" sz="2000" b="0" i="0" kern="1200" baseline="0" dirty="0">
                <a:solidFill>
                  <a:schemeClr val="tx1"/>
                </a:solidFill>
                <a:effectLst/>
                <a:latin typeface="+mn-lt"/>
                <a:ea typeface="+mn-ea"/>
                <a:cs typeface="+mn-cs"/>
              </a:rPr>
              <a:t>Focus on efficiency and effectiveness of tax administration, reinforcing voluntary compliance, good tax governance, and fighting evasion and illicit financial flows</a:t>
            </a:r>
            <a:endParaRPr lang="fr-FR" i="0" dirty="0"/>
          </a:p>
        </p:txBody>
      </p:sp>
      <p:sp>
        <p:nvSpPr>
          <p:cNvPr id="3" name="Titre 2"/>
          <p:cNvSpPr>
            <a:spLocks noGrp="1"/>
          </p:cNvSpPr>
          <p:nvPr>
            <p:ph type="title"/>
          </p:nvPr>
        </p:nvSpPr>
        <p:spPr/>
        <p:txBody>
          <a:bodyPr/>
          <a:lstStyle/>
          <a:p>
            <a:r>
              <a:rPr lang="fr-FR" dirty="0" err="1"/>
              <a:t>Tax</a:t>
            </a:r>
            <a:r>
              <a:rPr lang="fr-FR" dirty="0"/>
              <a:t> gaps (</a:t>
            </a:r>
            <a:r>
              <a:rPr lang="fr-FR" dirty="0" err="1"/>
              <a:t>macroeconomics</a:t>
            </a:r>
            <a:r>
              <a:rPr lang="fr-FR" dirty="0"/>
              <a:t>)</a:t>
            </a:r>
          </a:p>
        </p:txBody>
      </p:sp>
    </p:spTree>
    <p:extLst>
      <p:ext uri="{BB962C8B-B14F-4D97-AF65-F5344CB8AC3E}">
        <p14:creationId xmlns:p14="http://schemas.microsoft.com/office/powerpoint/2010/main" val="2223124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
          </p:nvPr>
        </p:nvSpPr>
        <p:spPr>
          <a:xfrm>
            <a:off x="7226220" y="2677877"/>
            <a:ext cx="4965780" cy="1915894"/>
          </a:xfrm>
        </p:spPr>
        <p:txBody>
          <a:bodyPr/>
          <a:lstStyle/>
          <a:p>
            <a:r>
              <a:rPr lang="fr-FR" dirty="0" err="1"/>
              <a:t>Empirical</a:t>
            </a:r>
            <a:r>
              <a:rPr lang="fr-FR" dirty="0"/>
              <a:t> </a:t>
            </a:r>
            <a:r>
              <a:rPr lang="fr-FR" dirty="0" err="1"/>
              <a:t>analysis</a:t>
            </a:r>
            <a:r>
              <a:rPr lang="fr-FR" dirty="0"/>
              <a:t> (</a:t>
            </a:r>
            <a:r>
              <a:rPr lang="fr-FR" dirty="0" err="1"/>
              <a:t>Stochastic</a:t>
            </a:r>
            <a:r>
              <a:rPr lang="fr-FR" dirty="0"/>
              <a:t> </a:t>
            </a:r>
            <a:r>
              <a:rPr lang="fr-FR" dirty="0" err="1"/>
              <a:t>frontier</a:t>
            </a:r>
            <a:r>
              <a:rPr lang="fr-FR" dirty="0"/>
              <a:t>) </a:t>
            </a:r>
            <a:r>
              <a:rPr lang="fr-FR" dirty="0" err="1"/>
              <a:t>between</a:t>
            </a:r>
            <a:r>
              <a:rPr lang="fr-FR" dirty="0"/>
              <a:t> </a:t>
            </a:r>
            <a:r>
              <a:rPr lang="fr-FR" dirty="0" err="1"/>
              <a:t>potential</a:t>
            </a:r>
            <a:r>
              <a:rPr lang="fr-FR" dirty="0"/>
              <a:t> </a:t>
            </a:r>
            <a:r>
              <a:rPr lang="fr-FR" dirty="0" err="1"/>
              <a:t>tax</a:t>
            </a:r>
            <a:r>
              <a:rPr lang="fr-FR" dirty="0"/>
              <a:t> revenue and </a:t>
            </a:r>
            <a:r>
              <a:rPr lang="fr-FR" dirty="0" err="1"/>
              <a:t>actual</a:t>
            </a:r>
            <a:r>
              <a:rPr lang="fr-FR" dirty="0"/>
              <a:t> </a:t>
            </a:r>
            <a:r>
              <a:rPr lang="fr-FR" dirty="0" err="1"/>
              <a:t>collected</a:t>
            </a:r>
            <a:r>
              <a:rPr lang="fr-FR" dirty="0"/>
              <a:t> </a:t>
            </a:r>
            <a:r>
              <a:rPr lang="fr-FR" dirty="0" err="1"/>
              <a:t>tax</a:t>
            </a:r>
            <a:r>
              <a:rPr lang="fr-FR" dirty="0"/>
              <a:t> revenue.</a:t>
            </a:r>
            <a:endParaRPr lang="en-GB" dirty="0"/>
          </a:p>
        </p:txBody>
      </p:sp>
      <p:sp>
        <p:nvSpPr>
          <p:cNvPr id="6" name="Title 5"/>
          <p:cNvSpPr>
            <a:spLocks noGrp="1"/>
          </p:cNvSpPr>
          <p:nvPr>
            <p:ph type="title"/>
          </p:nvPr>
        </p:nvSpPr>
        <p:spPr/>
        <p:txBody>
          <a:bodyPr/>
          <a:lstStyle/>
          <a:p>
            <a:r>
              <a:rPr lang="en-GB" dirty="0"/>
              <a:t>Tax effort (empirical)</a:t>
            </a:r>
          </a:p>
        </p:txBody>
      </p:sp>
      <p:pic>
        <p:nvPicPr>
          <p:cNvPr id="4" name="Espace réservé du contenu 3"/>
          <p:cNvPicPr>
            <a:picLocks noGrp="1" noChangeAspect="1"/>
          </p:cNvPicPr>
          <p:nvPr>
            <p:ph sz="half" idx="2"/>
          </p:nvPr>
        </p:nvPicPr>
        <p:blipFill>
          <a:blip r:embed="rId3"/>
          <a:stretch>
            <a:fillRect/>
          </a:stretch>
        </p:blipFill>
        <p:spPr>
          <a:xfrm>
            <a:off x="398223" y="1660983"/>
            <a:ext cx="6318263" cy="4266953"/>
          </a:xfrm>
          <a:prstGeom prst="rect">
            <a:avLst/>
          </a:prstGeom>
        </p:spPr>
      </p:pic>
    </p:spTree>
    <p:extLst>
      <p:ext uri="{BB962C8B-B14F-4D97-AF65-F5344CB8AC3E}">
        <p14:creationId xmlns:p14="http://schemas.microsoft.com/office/powerpoint/2010/main" val="3768622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2" y="1390196"/>
            <a:ext cx="10905699" cy="3881904"/>
          </a:xfrm>
        </p:spPr>
        <p:txBody>
          <a:bodyPr/>
          <a:lstStyle/>
          <a:p>
            <a:r>
              <a:rPr lang="fr-FR" dirty="0" err="1"/>
              <a:t>Tax</a:t>
            </a:r>
            <a:r>
              <a:rPr lang="fr-FR" dirty="0"/>
              <a:t> Revenue to GDP ratio</a:t>
            </a:r>
          </a:p>
          <a:p>
            <a:pPr lvl="1"/>
            <a:r>
              <a:rPr lang="fr-FR" dirty="0"/>
              <a:t>OECD</a:t>
            </a:r>
            <a:r>
              <a:rPr lang="fr-FR" baseline="0" dirty="0"/>
              <a:t> countries: </a:t>
            </a:r>
            <a:r>
              <a:rPr lang="fr-FR" baseline="0" dirty="0" err="1"/>
              <a:t>around</a:t>
            </a:r>
            <a:r>
              <a:rPr lang="fr-FR" baseline="0" dirty="0"/>
              <a:t> 35 percent (</a:t>
            </a:r>
            <a:r>
              <a:rPr lang="fr-FR" baseline="0" dirty="0" err="1"/>
              <a:t>Denmark</a:t>
            </a:r>
            <a:r>
              <a:rPr lang="fr-FR" baseline="0" dirty="0"/>
              <a:t>,</a:t>
            </a:r>
            <a:r>
              <a:rPr lang="fr-FR" dirty="0"/>
              <a:t> </a:t>
            </a:r>
            <a:r>
              <a:rPr lang="fr-FR" baseline="0" dirty="0"/>
              <a:t>France </a:t>
            </a:r>
            <a:r>
              <a:rPr lang="fr-FR" baseline="0" dirty="0" err="1"/>
              <a:t>above</a:t>
            </a:r>
            <a:r>
              <a:rPr lang="fr-FR" baseline="0" dirty="0"/>
              <a:t> 50 percent)</a:t>
            </a:r>
          </a:p>
          <a:p>
            <a:pPr lvl="1"/>
            <a:r>
              <a:rPr lang="fr-FR" baseline="0" dirty="0" err="1"/>
              <a:t>Developing</a:t>
            </a:r>
            <a:r>
              <a:rPr lang="fr-FR" baseline="0" dirty="0"/>
              <a:t> countries: </a:t>
            </a:r>
            <a:r>
              <a:rPr lang="fr-FR" baseline="0" dirty="0" err="1"/>
              <a:t>around</a:t>
            </a:r>
            <a:r>
              <a:rPr lang="fr-FR" baseline="0" dirty="0"/>
              <a:t> 15 percent (Nigeria, DRC </a:t>
            </a:r>
            <a:r>
              <a:rPr lang="fr-FR" baseline="0" dirty="0" err="1"/>
              <a:t>less</a:t>
            </a:r>
            <a:r>
              <a:rPr lang="fr-FR" baseline="0" dirty="0"/>
              <a:t> </a:t>
            </a:r>
            <a:r>
              <a:rPr lang="fr-FR" baseline="0" dirty="0" err="1"/>
              <a:t>than</a:t>
            </a:r>
            <a:r>
              <a:rPr lang="fr-FR" baseline="0" dirty="0"/>
              <a:t> 10 percent)</a:t>
            </a:r>
          </a:p>
          <a:p>
            <a:pPr lvl="0"/>
            <a:r>
              <a:rPr lang="fr-FR" baseline="0" dirty="0"/>
              <a:t>ECOWAS,</a:t>
            </a:r>
            <a:r>
              <a:rPr lang="fr-FR" dirty="0"/>
              <a:t> WAEMU</a:t>
            </a:r>
            <a:r>
              <a:rPr lang="fr-FR" baseline="0" dirty="0"/>
              <a:t>: 20 percent (one of the convergence </a:t>
            </a:r>
            <a:r>
              <a:rPr lang="fr-FR" baseline="0" dirty="0" err="1"/>
              <a:t>criteria</a:t>
            </a:r>
            <a:r>
              <a:rPr lang="fr-FR" baseline="0" dirty="0"/>
              <a:t>).</a:t>
            </a:r>
            <a:r>
              <a:rPr lang="fr-FR" dirty="0"/>
              <a:t> </a:t>
            </a:r>
            <a:endParaRPr lang="fr-FR" baseline="0" dirty="0"/>
          </a:p>
          <a:p>
            <a:r>
              <a:rPr lang="fr-FR" baseline="0" dirty="0"/>
              <a:t>World Bank, UN:</a:t>
            </a:r>
          </a:p>
          <a:p>
            <a:pPr lvl="1"/>
            <a:r>
              <a:rPr lang="fr-FR" dirty="0" err="1"/>
              <a:t>Depend</a:t>
            </a:r>
            <a:r>
              <a:rPr lang="fr-FR" dirty="0"/>
              <a:t> on the </a:t>
            </a:r>
            <a:r>
              <a:rPr lang="fr-FR" dirty="0" err="1"/>
              <a:t>definition</a:t>
            </a:r>
            <a:r>
              <a:rPr lang="fr-FR" dirty="0"/>
              <a:t> of the </a:t>
            </a:r>
            <a:r>
              <a:rPr lang="fr-FR" dirty="0" err="1"/>
              <a:t>failed</a:t>
            </a:r>
            <a:r>
              <a:rPr lang="fr-FR" dirty="0"/>
              <a:t>, </a:t>
            </a:r>
            <a:r>
              <a:rPr lang="fr-FR" dirty="0" err="1"/>
              <a:t>failing</a:t>
            </a:r>
            <a:r>
              <a:rPr lang="fr-FR" dirty="0"/>
              <a:t>, and fragile States</a:t>
            </a:r>
          </a:p>
          <a:p>
            <a:pPr lvl="1"/>
            <a:r>
              <a:rPr lang="fr-FR" dirty="0" err="1"/>
              <a:t>Below</a:t>
            </a:r>
            <a:r>
              <a:rPr lang="fr-FR" dirty="0"/>
              <a:t> 10 percent, </a:t>
            </a:r>
            <a:r>
              <a:rPr lang="fr-FR" b="1" dirty="0"/>
              <a:t>Fragile States</a:t>
            </a:r>
            <a:r>
              <a:rPr lang="fr-FR" dirty="0"/>
              <a:t> (</a:t>
            </a:r>
            <a:r>
              <a:rPr lang="fr-FR" dirty="0" err="1"/>
              <a:t>unable</a:t>
            </a:r>
            <a:r>
              <a:rPr lang="fr-FR" dirty="0"/>
              <a:t> to </a:t>
            </a:r>
            <a:r>
              <a:rPr lang="fr-FR" dirty="0" err="1"/>
              <a:t>deliver</a:t>
            </a:r>
            <a:r>
              <a:rPr lang="fr-FR" dirty="0"/>
              <a:t> basic public </a:t>
            </a:r>
            <a:r>
              <a:rPr lang="fr-FR" dirty="0" err="1"/>
              <a:t>goods</a:t>
            </a:r>
            <a:r>
              <a:rPr lang="fr-FR" dirty="0"/>
              <a:t> and services).</a:t>
            </a:r>
            <a:endParaRPr lang="fr-FR" baseline="0" dirty="0"/>
          </a:p>
          <a:p>
            <a:pPr lvl="0"/>
            <a:r>
              <a:rPr lang="fr-FR" baseline="0" dirty="0" err="1"/>
              <a:t>Why</a:t>
            </a:r>
            <a:r>
              <a:rPr lang="fr-FR" baseline="0" dirty="0"/>
              <a:t> do </a:t>
            </a:r>
            <a:r>
              <a:rPr lang="fr-FR" baseline="0" dirty="0" err="1"/>
              <a:t>developing</a:t>
            </a:r>
            <a:r>
              <a:rPr lang="fr-FR" baseline="0" dirty="0"/>
              <a:t> countries </a:t>
            </a:r>
            <a:r>
              <a:rPr lang="fr-FR" baseline="0" dirty="0" err="1"/>
              <a:t>tax</a:t>
            </a:r>
            <a:r>
              <a:rPr lang="fr-FR" baseline="0" dirty="0"/>
              <a:t> </a:t>
            </a:r>
            <a:r>
              <a:rPr lang="fr-FR" baseline="0" dirty="0" err="1"/>
              <a:t>so</a:t>
            </a:r>
            <a:r>
              <a:rPr lang="fr-FR" baseline="0" dirty="0"/>
              <a:t> </a:t>
            </a:r>
            <a:r>
              <a:rPr lang="fr-FR" baseline="0" dirty="0" err="1"/>
              <a:t>little</a:t>
            </a:r>
            <a:r>
              <a:rPr lang="fr-FR" baseline="0" dirty="0"/>
              <a:t>?</a:t>
            </a:r>
          </a:p>
          <a:p>
            <a:pPr lvl="1"/>
            <a:r>
              <a:rPr lang="fr-FR" baseline="0" dirty="0" err="1"/>
              <a:t>Huge</a:t>
            </a:r>
            <a:r>
              <a:rPr lang="fr-FR" baseline="0" dirty="0"/>
              <a:t> </a:t>
            </a:r>
            <a:r>
              <a:rPr lang="fr-FR" baseline="0" dirty="0" err="1"/>
              <a:t>academic</a:t>
            </a:r>
            <a:r>
              <a:rPr lang="fr-FR" baseline="0" dirty="0"/>
              <a:t> </a:t>
            </a:r>
            <a:r>
              <a:rPr lang="fr-FR" baseline="0" dirty="0" err="1"/>
              <a:t>literature</a:t>
            </a:r>
            <a:r>
              <a:rPr lang="fr-FR" baseline="0" dirty="0"/>
              <a:t>: </a:t>
            </a:r>
            <a:r>
              <a:rPr lang="fr-FR" baseline="0" dirty="0" err="1"/>
              <a:t>Informality</a:t>
            </a:r>
            <a:r>
              <a:rPr lang="fr-FR" baseline="0" dirty="0"/>
              <a:t>, </a:t>
            </a:r>
            <a:r>
              <a:rPr lang="fr-FR" baseline="0" dirty="0" err="1"/>
              <a:t>natural</a:t>
            </a:r>
            <a:r>
              <a:rPr lang="fr-FR" baseline="0" dirty="0"/>
              <a:t> </a:t>
            </a:r>
            <a:r>
              <a:rPr lang="fr-FR" baseline="0" dirty="0" err="1"/>
              <a:t>resources</a:t>
            </a:r>
            <a:r>
              <a:rPr lang="fr-FR" baseline="0" dirty="0"/>
              <a:t>, institutions…</a:t>
            </a:r>
          </a:p>
        </p:txBody>
      </p:sp>
      <p:sp>
        <p:nvSpPr>
          <p:cNvPr id="3" name="Titre 2"/>
          <p:cNvSpPr>
            <a:spLocks noGrp="1"/>
          </p:cNvSpPr>
          <p:nvPr>
            <p:ph type="title"/>
          </p:nvPr>
        </p:nvSpPr>
        <p:spPr/>
        <p:txBody>
          <a:bodyPr/>
          <a:lstStyle/>
          <a:p>
            <a:r>
              <a:rPr lang="fr-FR" dirty="0"/>
              <a:t>DRM (Introduction)</a:t>
            </a:r>
          </a:p>
        </p:txBody>
      </p:sp>
    </p:spTree>
    <p:extLst>
      <p:ext uri="{BB962C8B-B14F-4D97-AF65-F5344CB8AC3E}">
        <p14:creationId xmlns:p14="http://schemas.microsoft.com/office/powerpoint/2010/main" val="3626246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3"/>
          <a:stretch>
            <a:fillRect/>
          </a:stretch>
        </p:blipFill>
        <p:spPr>
          <a:xfrm>
            <a:off x="1896008" y="1265217"/>
            <a:ext cx="8238592" cy="4944425"/>
          </a:xfrm>
          <a:prstGeom prst="rect">
            <a:avLst/>
          </a:prstGeom>
        </p:spPr>
      </p:pic>
      <p:sp>
        <p:nvSpPr>
          <p:cNvPr id="3" name="Titre 2"/>
          <p:cNvSpPr>
            <a:spLocks noGrp="1"/>
          </p:cNvSpPr>
          <p:nvPr>
            <p:ph type="title"/>
          </p:nvPr>
        </p:nvSpPr>
        <p:spPr/>
        <p:txBody>
          <a:bodyPr/>
          <a:lstStyle/>
          <a:p>
            <a:r>
              <a:rPr lang="fr-FR" dirty="0" err="1"/>
              <a:t>Tax</a:t>
            </a:r>
            <a:r>
              <a:rPr lang="fr-FR" dirty="0"/>
              <a:t> effort</a:t>
            </a:r>
          </a:p>
        </p:txBody>
      </p:sp>
    </p:spTree>
    <p:extLst>
      <p:ext uri="{BB962C8B-B14F-4D97-AF65-F5344CB8AC3E}">
        <p14:creationId xmlns:p14="http://schemas.microsoft.com/office/powerpoint/2010/main" val="553142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30767" y="117644"/>
            <a:ext cx="10252584" cy="936625"/>
          </a:xfrm>
        </p:spPr>
        <p:txBody>
          <a:bodyPr/>
          <a:lstStyle/>
          <a:p>
            <a:pPr>
              <a:defRPr/>
            </a:pPr>
            <a:r>
              <a:rPr lang="en-US" dirty="0">
                <a:ea typeface="ＭＳ Ｐゴシック" charset="0"/>
                <a:cs typeface="+mj-cs"/>
              </a:rPr>
              <a:t>Worldwide Long-Term Trends in Tax Reform</a:t>
            </a:r>
          </a:p>
        </p:txBody>
      </p:sp>
      <p:sp>
        <p:nvSpPr>
          <p:cNvPr id="33795" name="Rectangle 3"/>
          <p:cNvSpPr>
            <a:spLocks noGrp="1" noChangeArrowheads="1"/>
          </p:cNvSpPr>
          <p:nvPr>
            <p:ph type="body" idx="1"/>
          </p:nvPr>
        </p:nvSpPr>
        <p:spPr>
          <a:xfrm>
            <a:off x="1218289" y="1221759"/>
            <a:ext cx="10183572" cy="3529013"/>
          </a:xfrm>
        </p:spPr>
        <p:txBody>
          <a:bodyPr/>
          <a:lstStyle/>
          <a:p>
            <a:pPr eaLnBrk="1" hangingPunct="1">
              <a:lnSpc>
                <a:spcPct val="150000"/>
              </a:lnSpc>
              <a:buClr>
                <a:srgbClr val="0F5494"/>
              </a:buClr>
              <a:defRPr/>
            </a:pPr>
            <a:r>
              <a:rPr lang="en-US" dirty="0">
                <a:ea typeface="ＭＳ Ｐゴシック" charset="0"/>
              </a:rPr>
              <a:t>Tax transition (DRM)</a:t>
            </a:r>
          </a:p>
          <a:p>
            <a:pPr lvl="1">
              <a:lnSpc>
                <a:spcPct val="150000"/>
              </a:lnSpc>
              <a:buClr>
                <a:srgbClr val="0F5494"/>
              </a:buClr>
              <a:defRPr/>
            </a:pPr>
            <a:r>
              <a:rPr lang="en-US" dirty="0">
                <a:ea typeface="ＭＳ Ｐゴシック" charset="0"/>
              </a:rPr>
              <a:t>Increased pressure to reduce tariff duties (free trade)</a:t>
            </a:r>
          </a:p>
          <a:p>
            <a:pPr lvl="1">
              <a:lnSpc>
                <a:spcPct val="150000"/>
              </a:lnSpc>
              <a:buClr>
                <a:srgbClr val="0F5494"/>
              </a:buClr>
              <a:defRPr/>
            </a:pPr>
            <a:r>
              <a:rPr lang="en-US" dirty="0">
                <a:ea typeface="ＭＳ Ｐゴシック" charset="0"/>
              </a:rPr>
              <a:t>Increased reliance on VAT</a:t>
            </a:r>
          </a:p>
          <a:p>
            <a:pPr eaLnBrk="1" hangingPunct="1">
              <a:lnSpc>
                <a:spcPct val="150000"/>
              </a:lnSpc>
              <a:buClr>
                <a:srgbClr val="0F5494"/>
              </a:buClr>
              <a:defRPr/>
            </a:pPr>
            <a:r>
              <a:rPr lang="en-US" dirty="0">
                <a:ea typeface="ＭＳ Ｐゴシック" charset="0"/>
              </a:rPr>
              <a:t>Increased tax competition for foreign direct and portfolio investment</a:t>
            </a:r>
          </a:p>
          <a:p>
            <a:pPr lvl="1">
              <a:lnSpc>
                <a:spcPct val="150000"/>
              </a:lnSpc>
              <a:buClr>
                <a:srgbClr val="0F5494"/>
              </a:buClr>
              <a:defRPr/>
            </a:pPr>
            <a:r>
              <a:rPr lang="en-US" dirty="0">
                <a:ea typeface="ＭＳ Ｐゴシック" charset="0"/>
              </a:rPr>
              <a:t>Switch to dual income tax system</a:t>
            </a:r>
          </a:p>
          <a:p>
            <a:pPr eaLnBrk="1" hangingPunct="1">
              <a:lnSpc>
                <a:spcPct val="150000"/>
              </a:lnSpc>
              <a:buClr>
                <a:srgbClr val="0F5494"/>
              </a:buClr>
              <a:defRPr/>
            </a:pPr>
            <a:r>
              <a:rPr lang="en-US" dirty="0">
                <a:ea typeface="ＭＳ Ｐゴシック" charset="0"/>
              </a:rPr>
              <a:t>Reduction in top tax rates under personal income tax system</a:t>
            </a:r>
          </a:p>
          <a:p>
            <a:pPr eaLnBrk="1" hangingPunct="1">
              <a:lnSpc>
                <a:spcPct val="150000"/>
              </a:lnSpc>
              <a:buClr>
                <a:srgbClr val="0F5494"/>
              </a:buClr>
              <a:defRPr/>
            </a:pPr>
            <a:r>
              <a:rPr lang="en-US" dirty="0">
                <a:ea typeface="ＭＳ Ｐゴシック" charset="0"/>
              </a:rPr>
              <a:t>Reduction in top tax rates under business profits tax (CIT)</a:t>
            </a:r>
          </a:p>
        </p:txBody>
      </p:sp>
    </p:spTree>
    <p:extLst>
      <p:ext uri="{BB962C8B-B14F-4D97-AF65-F5344CB8AC3E}">
        <p14:creationId xmlns:p14="http://schemas.microsoft.com/office/powerpoint/2010/main" val="4090093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2693787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38199" y="1825625"/>
            <a:ext cx="3592607" cy="3881904"/>
          </a:xfrm>
        </p:spPr>
        <p:txBody>
          <a:bodyPr/>
          <a:lstStyle/>
          <a:p>
            <a:r>
              <a:rPr lang="fr-FR" sz="2800" dirty="0"/>
              <a:t>Indirect taxation</a:t>
            </a:r>
          </a:p>
          <a:p>
            <a:pPr lvl="1"/>
            <a:r>
              <a:rPr lang="fr-FR" sz="2400" dirty="0"/>
              <a:t>VAT</a:t>
            </a:r>
          </a:p>
          <a:p>
            <a:pPr lvl="1"/>
            <a:r>
              <a:rPr lang="fr-FR" sz="2400" dirty="0"/>
              <a:t>Excises</a:t>
            </a:r>
          </a:p>
          <a:p>
            <a:r>
              <a:rPr lang="fr-FR" sz="2800" dirty="0"/>
              <a:t>Direct taxation</a:t>
            </a:r>
          </a:p>
          <a:p>
            <a:pPr lvl="1"/>
            <a:r>
              <a:rPr lang="fr-FR" sz="2400" dirty="0"/>
              <a:t>PIT</a:t>
            </a:r>
          </a:p>
          <a:p>
            <a:pPr lvl="1"/>
            <a:r>
              <a:rPr lang="fr-FR" sz="2400" dirty="0"/>
              <a:t>CIT</a:t>
            </a:r>
          </a:p>
        </p:txBody>
      </p:sp>
      <p:sp>
        <p:nvSpPr>
          <p:cNvPr id="3" name="Titre 2"/>
          <p:cNvSpPr>
            <a:spLocks noGrp="1"/>
          </p:cNvSpPr>
          <p:nvPr>
            <p:ph type="title"/>
          </p:nvPr>
        </p:nvSpPr>
        <p:spPr/>
        <p:txBody>
          <a:bodyPr/>
          <a:lstStyle/>
          <a:p>
            <a:r>
              <a:rPr lang="fr-FR" dirty="0" err="1"/>
              <a:t>Taxonomy</a:t>
            </a:r>
            <a:r>
              <a:rPr lang="fr-FR" dirty="0"/>
              <a:t> of taxes</a:t>
            </a:r>
          </a:p>
        </p:txBody>
      </p:sp>
      <p:sp>
        <p:nvSpPr>
          <p:cNvPr id="4" name="Espace réservé du contenu 1"/>
          <p:cNvSpPr txBox="1">
            <a:spLocks/>
          </p:cNvSpPr>
          <p:nvPr/>
        </p:nvSpPr>
        <p:spPr>
          <a:xfrm>
            <a:off x="5127171" y="1825625"/>
            <a:ext cx="6359151" cy="388190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800" dirty="0" err="1"/>
              <a:t>Others</a:t>
            </a:r>
            <a:endParaRPr lang="fr-FR" sz="2800" dirty="0"/>
          </a:p>
          <a:p>
            <a:pPr lvl="1"/>
            <a:r>
              <a:rPr lang="fr-FR" sz="2400" dirty="0" err="1"/>
              <a:t>Property</a:t>
            </a:r>
            <a:r>
              <a:rPr lang="fr-FR" sz="2400" dirty="0"/>
              <a:t> taxes</a:t>
            </a:r>
          </a:p>
          <a:p>
            <a:pPr lvl="1"/>
            <a:r>
              <a:rPr lang="fr-FR" sz="2400" dirty="0"/>
              <a:t>Natural </a:t>
            </a:r>
            <a:r>
              <a:rPr lang="fr-FR" sz="2400" dirty="0" err="1"/>
              <a:t>resource</a:t>
            </a:r>
            <a:r>
              <a:rPr lang="fr-FR" sz="2400" dirty="0"/>
              <a:t> taxation</a:t>
            </a:r>
          </a:p>
          <a:p>
            <a:r>
              <a:rPr lang="fr-FR" sz="2800" dirty="0"/>
              <a:t>The </a:t>
            </a:r>
            <a:r>
              <a:rPr lang="fr-FR" sz="2800" dirty="0" err="1"/>
              <a:t>progressivity</a:t>
            </a:r>
            <a:r>
              <a:rPr lang="fr-FR" sz="2800" dirty="0"/>
              <a:t> or </a:t>
            </a:r>
            <a:r>
              <a:rPr lang="fr-FR" sz="2800" dirty="0" err="1"/>
              <a:t>regressivity</a:t>
            </a:r>
            <a:r>
              <a:rPr lang="fr-FR" sz="2800" dirty="0"/>
              <a:t> of </a:t>
            </a:r>
            <a:r>
              <a:rPr lang="fr-FR" sz="2800" dirty="0" err="1"/>
              <a:t>tax</a:t>
            </a:r>
            <a:endParaRPr lang="fr-FR" sz="2800" dirty="0"/>
          </a:p>
          <a:p>
            <a:pPr lvl="1"/>
            <a:r>
              <a:rPr lang="fr-FR" sz="2400" dirty="0" err="1"/>
              <a:t>Equity</a:t>
            </a:r>
            <a:r>
              <a:rPr lang="fr-FR" sz="2400" dirty="0"/>
              <a:t>, </a:t>
            </a:r>
            <a:r>
              <a:rPr lang="fr-FR" sz="2400" dirty="0" err="1"/>
              <a:t>fairness</a:t>
            </a:r>
            <a:r>
              <a:rPr lang="fr-FR" sz="2400" dirty="0"/>
              <a:t> of the </a:t>
            </a:r>
            <a:r>
              <a:rPr lang="fr-FR" sz="2400" dirty="0" err="1"/>
              <a:t>tax</a:t>
            </a:r>
            <a:r>
              <a:rPr lang="fr-FR" sz="2400" dirty="0"/>
              <a:t> system</a:t>
            </a:r>
          </a:p>
        </p:txBody>
      </p:sp>
    </p:spTree>
    <p:extLst>
      <p:ext uri="{BB962C8B-B14F-4D97-AF65-F5344CB8AC3E}">
        <p14:creationId xmlns:p14="http://schemas.microsoft.com/office/powerpoint/2010/main" val="3784103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51647" y="1462555"/>
            <a:ext cx="10393296" cy="3881904"/>
          </a:xfrm>
        </p:spPr>
        <p:txBody>
          <a:bodyPr/>
          <a:lstStyle/>
          <a:p>
            <a:r>
              <a:rPr lang="fr-FR" dirty="0"/>
              <a:t>The main source of </a:t>
            </a:r>
            <a:r>
              <a:rPr lang="fr-FR" dirty="0" err="1"/>
              <a:t>tax</a:t>
            </a:r>
            <a:r>
              <a:rPr lang="fr-FR" dirty="0"/>
              <a:t> revenue</a:t>
            </a:r>
          </a:p>
          <a:p>
            <a:r>
              <a:rPr lang="fr-FR" dirty="0"/>
              <a:t>VAT: An important </a:t>
            </a:r>
            <a:r>
              <a:rPr lang="fr-FR" dirty="0" err="1"/>
              <a:t>tax</a:t>
            </a:r>
            <a:r>
              <a:rPr lang="fr-FR" dirty="0"/>
              <a:t> innovation (France, 1947; 190 countries)</a:t>
            </a:r>
          </a:p>
          <a:p>
            <a:pPr lvl="1"/>
            <a:r>
              <a:rPr lang="fr-FR" dirty="0" err="1"/>
              <a:t>Delegate</a:t>
            </a:r>
            <a:r>
              <a:rPr lang="fr-FR" dirty="0"/>
              <a:t> the effort of </a:t>
            </a:r>
            <a:r>
              <a:rPr lang="fr-FR" dirty="0" err="1"/>
              <a:t>tax</a:t>
            </a:r>
            <a:r>
              <a:rPr lang="fr-FR" dirty="0"/>
              <a:t> collection to the </a:t>
            </a:r>
            <a:r>
              <a:rPr lang="fr-FR" dirty="0" err="1"/>
              <a:t>private</a:t>
            </a:r>
            <a:r>
              <a:rPr lang="fr-FR" dirty="0"/>
              <a:t> </a:t>
            </a:r>
            <a:r>
              <a:rPr lang="fr-FR" dirty="0" err="1"/>
              <a:t>sector</a:t>
            </a:r>
            <a:r>
              <a:rPr lang="fr-FR" dirty="0"/>
              <a:t> (VA Chain)</a:t>
            </a:r>
          </a:p>
          <a:p>
            <a:r>
              <a:rPr lang="fr-FR" dirty="0"/>
              <a:t>The </a:t>
            </a:r>
            <a:r>
              <a:rPr lang="fr-FR" dirty="0" err="1"/>
              <a:t>Tax</a:t>
            </a:r>
            <a:r>
              <a:rPr lang="fr-FR" dirty="0"/>
              <a:t> transition: </a:t>
            </a:r>
            <a:r>
              <a:rPr lang="fr-FR" dirty="0" err="1"/>
              <a:t>Decrease</a:t>
            </a:r>
            <a:r>
              <a:rPr lang="fr-FR" dirty="0"/>
              <a:t> </a:t>
            </a:r>
            <a:r>
              <a:rPr lang="fr-FR" dirty="0" err="1"/>
              <a:t>tariff</a:t>
            </a:r>
            <a:r>
              <a:rPr lang="fr-FR" dirty="0"/>
              <a:t> rate and</a:t>
            </a:r>
            <a:r>
              <a:rPr lang="fr-FR" baseline="0" dirty="0"/>
              <a:t> </a:t>
            </a:r>
            <a:r>
              <a:rPr lang="fr-FR" baseline="0" dirty="0" err="1"/>
              <a:t>a</a:t>
            </a:r>
            <a:r>
              <a:rPr lang="fr-FR" dirty="0" err="1"/>
              <a:t>dopt</a:t>
            </a:r>
            <a:r>
              <a:rPr lang="fr-FR" dirty="0"/>
              <a:t> VAT</a:t>
            </a:r>
          </a:p>
          <a:p>
            <a:r>
              <a:rPr lang="fr-FR" dirty="0"/>
              <a:t>C-</a:t>
            </a:r>
            <a:r>
              <a:rPr lang="fr-FR" dirty="0" err="1"/>
              <a:t>efficiency</a:t>
            </a:r>
            <a:r>
              <a:rPr lang="fr-FR" dirty="0"/>
              <a:t> of VAT= VAT/(t*GDP)</a:t>
            </a:r>
          </a:p>
          <a:p>
            <a:r>
              <a:rPr lang="fr-FR" dirty="0"/>
              <a:t>VAT </a:t>
            </a:r>
            <a:r>
              <a:rPr lang="fr-FR" dirty="0" err="1"/>
              <a:t>is</a:t>
            </a:r>
            <a:r>
              <a:rPr lang="fr-FR" dirty="0"/>
              <a:t> </a:t>
            </a:r>
            <a:r>
              <a:rPr lang="fr-FR" dirty="0" err="1"/>
              <a:t>neutral</a:t>
            </a:r>
            <a:r>
              <a:rPr lang="fr-FR" dirty="0"/>
              <a:t> (?)</a:t>
            </a:r>
          </a:p>
          <a:p>
            <a:pPr marL="228600" marR="0" lvl="0" indent="-228600" algn="l" defTabSz="914400" rtl="0" eaLnBrk="1" fontAlgn="auto" latinLnBrk="0" hangingPunct="1">
              <a:lnSpc>
                <a:spcPct val="100000"/>
              </a:lnSpc>
              <a:spcBef>
                <a:spcPts val="0"/>
              </a:spcBef>
              <a:spcAft>
                <a:spcPts val="1800"/>
              </a:spcAft>
              <a:buClr>
                <a:schemeClr val="tx2"/>
              </a:buClr>
              <a:buSzTx/>
              <a:buFont typeface="Arial" panose="020B0604020202020204" pitchFamily="34" charset="0"/>
              <a:buChar char="•"/>
              <a:tabLst/>
              <a:defRPr/>
            </a:pPr>
            <a:r>
              <a:rPr lang="fr-FR" sz="2400" kern="1200" dirty="0">
                <a:solidFill>
                  <a:schemeClr val="tx1"/>
                </a:solidFill>
                <a:effectLst/>
                <a:latin typeface="+mn-lt"/>
                <a:ea typeface="+mn-ea"/>
                <a:cs typeface="+mn-cs"/>
              </a:rPr>
              <a:t>VAT</a:t>
            </a:r>
            <a:r>
              <a:rPr lang="fr-FR" sz="2400" kern="1200" baseline="0" dirty="0">
                <a:solidFill>
                  <a:schemeClr val="tx1"/>
                </a:solidFill>
                <a:effectLst/>
                <a:latin typeface="+mn-lt"/>
                <a:ea typeface="+mn-ea"/>
                <a:cs typeface="+mn-cs"/>
              </a:rPr>
              <a:t> </a:t>
            </a:r>
            <a:r>
              <a:rPr lang="fr-FR" sz="2400" kern="1200" baseline="0" dirty="0" err="1">
                <a:solidFill>
                  <a:schemeClr val="tx1"/>
                </a:solidFill>
                <a:effectLst/>
                <a:latin typeface="+mn-lt"/>
                <a:ea typeface="+mn-ea"/>
                <a:cs typeface="+mn-cs"/>
              </a:rPr>
              <a:t>liability</a:t>
            </a:r>
            <a:r>
              <a:rPr lang="fr-FR" sz="2400" kern="1200" baseline="0" dirty="0">
                <a:solidFill>
                  <a:schemeClr val="tx1"/>
                </a:solidFill>
                <a:effectLst/>
                <a:latin typeface="+mn-lt"/>
                <a:ea typeface="+mn-ea"/>
                <a:cs typeface="+mn-cs"/>
              </a:rPr>
              <a:t> </a:t>
            </a:r>
            <a:r>
              <a:rPr lang="fr-FR" sz="2400" kern="1200" baseline="0" dirty="0" err="1">
                <a:solidFill>
                  <a:schemeClr val="tx1"/>
                </a:solidFill>
                <a:effectLst/>
                <a:latin typeface="+mn-lt"/>
                <a:ea typeface="+mn-ea"/>
                <a:cs typeface="+mn-cs"/>
              </a:rPr>
              <a:t>threshold</a:t>
            </a:r>
            <a:r>
              <a:rPr lang="fr-FR" sz="2400" kern="1200" baseline="0" dirty="0">
                <a:solidFill>
                  <a:schemeClr val="tx1"/>
                </a:solidFill>
                <a:effectLst/>
                <a:latin typeface="+mn-lt"/>
                <a:ea typeface="+mn-ea"/>
                <a:cs typeface="+mn-cs"/>
              </a:rPr>
              <a:t>: a </a:t>
            </a:r>
            <a:r>
              <a:rPr lang="fr-FR" sz="2400" kern="1200" baseline="0" dirty="0" err="1">
                <a:solidFill>
                  <a:schemeClr val="tx1"/>
                </a:solidFill>
                <a:effectLst/>
                <a:latin typeface="+mn-lt"/>
                <a:ea typeface="+mn-ea"/>
                <a:cs typeface="+mn-cs"/>
              </a:rPr>
              <a:t>level</a:t>
            </a:r>
            <a:r>
              <a:rPr lang="fr-FR" sz="2400" kern="1200" baseline="0" dirty="0">
                <a:solidFill>
                  <a:schemeClr val="tx1"/>
                </a:solidFill>
                <a:effectLst/>
                <a:latin typeface="+mn-lt"/>
                <a:ea typeface="+mn-ea"/>
                <a:cs typeface="+mn-cs"/>
              </a:rPr>
              <a:t> of turnover</a:t>
            </a:r>
            <a:endParaRPr lang="fr-FR" sz="2400" dirty="0">
              <a:effectLst/>
            </a:endParaRPr>
          </a:p>
          <a:p>
            <a:endParaRPr lang="fr-FR" dirty="0"/>
          </a:p>
        </p:txBody>
      </p:sp>
      <p:sp>
        <p:nvSpPr>
          <p:cNvPr id="3" name="Titre 2"/>
          <p:cNvSpPr>
            <a:spLocks noGrp="1"/>
          </p:cNvSpPr>
          <p:nvPr>
            <p:ph type="title"/>
          </p:nvPr>
        </p:nvSpPr>
        <p:spPr/>
        <p:txBody>
          <a:bodyPr/>
          <a:lstStyle/>
          <a:p>
            <a:r>
              <a:rPr lang="fr-FR" dirty="0"/>
              <a:t>VAT</a:t>
            </a:r>
          </a:p>
        </p:txBody>
      </p:sp>
    </p:spTree>
    <p:extLst>
      <p:ext uri="{BB962C8B-B14F-4D97-AF65-F5344CB8AC3E}">
        <p14:creationId xmlns:p14="http://schemas.microsoft.com/office/powerpoint/2010/main" val="7622873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1" y="1080160"/>
            <a:ext cx="10905699" cy="3881904"/>
          </a:xfrm>
        </p:spPr>
        <p:txBody>
          <a:bodyPr/>
          <a:lstStyle/>
          <a:p>
            <a:pPr lvl="0">
              <a:spcAft>
                <a:spcPts val="600"/>
              </a:spcAft>
            </a:pPr>
            <a:r>
              <a:rPr lang="fr-FR" sz="2400" kern="1200" dirty="0" err="1">
                <a:solidFill>
                  <a:schemeClr val="tx1"/>
                </a:solidFill>
                <a:effectLst/>
                <a:latin typeface="+mj-lt"/>
                <a:ea typeface="+mj-ea"/>
                <a:cs typeface="+mj-cs"/>
              </a:rPr>
              <a:t>Classic</a:t>
            </a:r>
            <a:r>
              <a:rPr lang="fr-FR" sz="2400" kern="1200" dirty="0">
                <a:solidFill>
                  <a:schemeClr val="tx1"/>
                </a:solidFill>
                <a:effectLst/>
                <a:latin typeface="+mj-lt"/>
                <a:ea typeface="+mj-ea"/>
                <a:cs typeface="+mj-cs"/>
              </a:rPr>
              <a:t> </a:t>
            </a:r>
            <a:r>
              <a:rPr lang="fr-FR" sz="2400" kern="1200" dirty="0" err="1">
                <a:solidFill>
                  <a:schemeClr val="tx1"/>
                </a:solidFill>
                <a:effectLst/>
                <a:latin typeface="+mj-lt"/>
                <a:ea typeface="+mj-ea"/>
                <a:cs typeface="+mj-cs"/>
              </a:rPr>
              <a:t>approach</a:t>
            </a:r>
            <a:r>
              <a:rPr lang="fr-FR" sz="2400" kern="1200" dirty="0">
                <a:solidFill>
                  <a:schemeClr val="tx1"/>
                </a:solidFill>
                <a:effectLst/>
                <a:latin typeface="+mj-lt"/>
                <a:ea typeface="+mj-ea"/>
                <a:cs typeface="+mj-cs"/>
              </a:rPr>
              <a:t> (</a:t>
            </a:r>
            <a:r>
              <a:rPr lang="fr-FR" sz="2400" kern="1200" dirty="0" err="1">
                <a:solidFill>
                  <a:schemeClr val="tx1"/>
                </a:solidFill>
                <a:effectLst/>
                <a:latin typeface="+mj-lt"/>
                <a:ea typeface="+mj-ea"/>
                <a:cs typeface="+mj-cs"/>
              </a:rPr>
              <a:t>developed</a:t>
            </a:r>
            <a:r>
              <a:rPr lang="fr-FR" sz="2400" kern="1200" dirty="0">
                <a:solidFill>
                  <a:schemeClr val="tx1"/>
                </a:solidFill>
                <a:effectLst/>
                <a:latin typeface="+mj-lt"/>
                <a:ea typeface="+mj-ea"/>
                <a:cs typeface="+mj-cs"/>
              </a:rPr>
              <a:t>  countries) </a:t>
            </a:r>
            <a:endParaRPr lang="fr-FR" sz="1400" dirty="0">
              <a:solidFill>
                <a:schemeClr val="tx1"/>
              </a:solidFill>
              <a:effectLst/>
            </a:endParaRPr>
          </a:p>
          <a:p>
            <a:pPr lvl="1">
              <a:spcAft>
                <a:spcPts val="600"/>
              </a:spcAft>
            </a:pPr>
            <a:r>
              <a:rPr lang="fr-FR" sz="2000" b="0" kern="1200" dirty="0">
                <a:solidFill>
                  <a:schemeClr val="tx1"/>
                </a:solidFill>
                <a:effectLst/>
                <a:latin typeface="+mj-lt"/>
                <a:ea typeface="+mj-ea"/>
                <a:cs typeface="+mj-cs"/>
              </a:rPr>
              <a:t>Final consumer (</a:t>
            </a:r>
            <a:r>
              <a:rPr lang="fr-FR" sz="2000" b="0" kern="1200" dirty="0" err="1">
                <a:solidFill>
                  <a:schemeClr val="tx1"/>
                </a:solidFill>
                <a:effectLst/>
                <a:latin typeface="+mj-lt"/>
                <a:ea typeface="+mj-ea"/>
                <a:cs typeface="+mj-cs"/>
              </a:rPr>
              <a:t>household</a:t>
            </a:r>
            <a:r>
              <a:rPr lang="fr-FR" sz="2000" b="0" kern="1200" dirty="0">
                <a:solidFill>
                  <a:schemeClr val="tx1"/>
                </a:solidFill>
                <a:effectLst/>
                <a:latin typeface="+mj-lt"/>
                <a:ea typeface="+mj-ea"/>
                <a:cs typeface="+mj-cs"/>
              </a:rPr>
              <a:t>) pays VAT.</a:t>
            </a:r>
            <a:endParaRPr lang="fr-FR" sz="1200" dirty="0">
              <a:solidFill>
                <a:schemeClr val="tx1"/>
              </a:solidFill>
              <a:effectLst/>
            </a:endParaRPr>
          </a:p>
          <a:p>
            <a:pPr lvl="1">
              <a:spcAft>
                <a:spcPts val="600"/>
              </a:spcAft>
            </a:pPr>
            <a:r>
              <a:rPr lang="fr-FR" sz="2000" b="0" kern="1200" dirty="0">
                <a:solidFill>
                  <a:schemeClr val="tx1"/>
                </a:solidFill>
                <a:effectLst/>
                <a:latin typeface="+mj-lt"/>
                <a:ea typeface="+mj-ea"/>
                <a:cs typeface="+mj-cs"/>
              </a:rPr>
              <a:t>VAT </a:t>
            </a:r>
            <a:r>
              <a:rPr lang="fr-FR" sz="2000" b="0" kern="1200" dirty="0" err="1">
                <a:solidFill>
                  <a:schemeClr val="tx1"/>
                </a:solidFill>
                <a:effectLst/>
                <a:latin typeface="+mj-lt"/>
                <a:ea typeface="+mj-ea"/>
                <a:cs typeface="+mj-cs"/>
              </a:rPr>
              <a:t>is</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inequitable</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since</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poorer</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households</a:t>
            </a:r>
            <a:r>
              <a:rPr lang="fr-FR" sz="2000" b="0" kern="1200" dirty="0">
                <a:solidFill>
                  <a:schemeClr val="tx1"/>
                </a:solidFill>
                <a:effectLst/>
                <a:latin typeface="+mj-lt"/>
                <a:ea typeface="+mj-ea"/>
                <a:cs typeface="+mj-cs"/>
              </a:rPr>
              <a:t> consume </a:t>
            </a:r>
            <a:r>
              <a:rPr lang="fr-FR" sz="2000" b="0" kern="1200" dirty="0" err="1">
                <a:solidFill>
                  <a:schemeClr val="tx1"/>
                </a:solidFill>
                <a:effectLst/>
                <a:latin typeface="+mj-lt"/>
                <a:ea typeface="+mj-ea"/>
                <a:cs typeface="+mj-cs"/>
              </a:rPr>
              <a:t>relatively</a:t>
            </a:r>
            <a:r>
              <a:rPr lang="fr-FR" sz="2000" b="0" kern="1200" dirty="0">
                <a:solidFill>
                  <a:schemeClr val="tx1"/>
                </a:solidFill>
                <a:effectLst/>
                <a:latin typeface="+mj-lt"/>
                <a:ea typeface="+mj-ea"/>
                <a:cs typeface="+mj-cs"/>
              </a:rPr>
              <a:t> more </a:t>
            </a:r>
            <a:r>
              <a:rPr lang="fr-FR" sz="2000" b="0" kern="1200" dirty="0" err="1">
                <a:solidFill>
                  <a:schemeClr val="tx1"/>
                </a:solidFill>
                <a:effectLst/>
                <a:latin typeface="+mj-lt"/>
                <a:ea typeface="+mj-ea"/>
                <a:cs typeface="+mj-cs"/>
              </a:rPr>
              <a:t>than</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richer</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households</a:t>
            </a:r>
            <a:r>
              <a:rPr lang="fr-FR" sz="2000" b="0" kern="1200" dirty="0">
                <a:solidFill>
                  <a:schemeClr val="tx1"/>
                </a:solidFill>
                <a:effectLst/>
                <a:latin typeface="+mj-lt"/>
                <a:ea typeface="+mj-ea"/>
                <a:cs typeface="+mj-cs"/>
              </a:rPr>
              <a:t>.</a:t>
            </a:r>
            <a:endParaRPr lang="fr-FR" sz="1200" dirty="0">
              <a:solidFill>
                <a:schemeClr val="tx1"/>
              </a:solidFill>
              <a:effectLst/>
            </a:endParaRPr>
          </a:p>
          <a:p>
            <a:pPr lvl="1">
              <a:spcAft>
                <a:spcPts val="600"/>
              </a:spcAft>
            </a:pPr>
            <a:r>
              <a:rPr lang="fr-FR" sz="2000" kern="1200" dirty="0">
                <a:solidFill>
                  <a:schemeClr val="tx1"/>
                </a:solidFill>
                <a:effectLst/>
                <a:latin typeface="+mj-lt"/>
                <a:ea typeface="+mj-ea"/>
                <a:cs typeface="+mj-cs"/>
              </a:rPr>
              <a:t>Multiplication of VAT rates and VAT exemptions </a:t>
            </a:r>
            <a:r>
              <a:rPr lang="fr-FR" sz="2000" b="0" kern="1200" dirty="0">
                <a:solidFill>
                  <a:schemeClr val="tx1"/>
                </a:solidFill>
                <a:effectLst/>
                <a:latin typeface="+mj-lt"/>
                <a:ea typeface="+mj-ea"/>
                <a:cs typeface="+mj-cs"/>
              </a:rPr>
              <a:t>in </a:t>
            </a:r>
            <a:r>
              <a:rPr lang="fr-FR" sz="2000" b="0" kern="1200" dirty="0" err="1">
                <a:solidFill>
                  <a:schemeClr val="tx1"/>
                </a:solidFill>
                <a:effectLst/>
                <a:latin typeface="+mj-lt"/>
                <a:ea typeface="+mj-ea"/>
                <a:cs typeface="+mj-cs"/>
              </a:rPr>
              <a:t>order</a:t>
            </a:r>
            <a:r>
              <a:rPr lang="fr-FR" sz="2000" b="0" kern="1200" dirty="0">
                <a:solidFill>
                  <a:schemeClr val="tx1"/>
                </a:solidFill>
                <a:effectLst/>
                <a:latin typeface="+mj-lt"/>
                <a:ea typeface="+mj-ea"/>
                <a:cs typeface="+mj-cs"/>
              </a:rPr>
              <a:t> to </a:t>
            </a:r>
            <a:r>
              <a:rPr lang="fr-FR" sz="2000" b="0" kern="1200" dirty="0" err="1">
                <a:solidFill>
                  <a:schemeClr val="tx1"/>
                </a:solidFill>
                <a:effectLst/>
                <a:latin typeface="+mj-lt"/>
                <a:ea typeface="+mj-ea"/>
                <a:cs typeface="+mj-cs"/>
              </a:rPr>
              <a:t>protect</a:t>
            </a:r>
            <a:r>
              <a:rPr lang="fr-FR" sz="2000" b="0" kern="1200" dirty="0">
                <a:solidFill>
                  <a:schemeClr val="tx1"/>
                </a:solidFill>
                <a:effectLst/>
                <a:latin typeface="+mj-lt"/>
                <a:ea typeface="+mj-ea"/>
                <a:cs typeface="+mj-cs"/>
              </a:rPr>
              <a:t> the </a:t>
            </a:r>
            <a:r>
              <a:rPr lang="fr-FR" sz="2000" b="0" kern="1200" dirty="0" err="1">
                <a:solidFill>
                  <a:schemeClr val="tx1"/>
                </a:solidFill>
                <a:effectLst/>
                <a:latin typeface="+mj-lt"/>
                <a:ea typeface="+mj-ea"/>
                <a:cs typeface="+mj-cs"/>
              </a:rPr>
              <a:t>poorest</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household</a:t>
            </a:r>
            <a:r>
              <a:rPr lang="fr-FR" sz="2000" b="0" kern="1200" dirty="0">
                <a:solidFill>
                  <a:schemeClr val="tx1"/>
                </a:solidFill>
                <a:effectLst/>
                <a:latin typeface="+mj-lt"/>
                <a:ea typeface="+mj-ea"/>
                <a:cs typeface="+mj-cs"/>
              </a:rPr>
              <a:t> and restore </a:t>
            </a:r>
            <a:r>
              <a:rPr lang="fr-FR" sz="2000" b="0" kern="1200" dirty="0" err="1">
                <a:solidFill>
                  <a:schemeClr val="tx1"/>
                </a:solidFill>
                <a:effectLst/>
                <a:latin typeface="+mj-lt"/>
                <a:ea typeface="+mj-ea"/>
                <a:cs typeface="+mj-cs"/>
              </a:rPr>
              <a:t>some</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progressivity</a:t>
            </a:r>
            <a:r>
              <a:rPr lang="fr-FR" sz="2000" b="0" kern="1200" dirty="0">
                <a:solidFill>
                  <a:schemeClr val="tx1"/>
                </a:solidFill>
                <a:effectLst/>
                <a:latin typeface="+mj-lt"/>
                <a:ea typeface="+mj-ea"/>
                <a:cs typeface="+mj-cs"/>
              </a:rPr>
              <a:t> for VAT.</a:t>
            </a:r>
            <a:endParaRPr lang="fr-FR" sz="1200" dirty="0">
              <a:solidFill>
                <a:schemeClr val="tx1"/>
              </a:solidFill>
              <a:effectLst/>
            </a:endParaRPr>
          </a:p>
          <a:p>
            <a:pPr lvl="0">
              <a:spcAft>
                <a:spcPts val="600"/>
              </a:spcAft>
            </a:pPr>
            <a:r>
              <a:rPr lang="fr-FR" sz="2400" i="1" kern="1200" dirty="0" err="1">
                <a:solidFill>
                  <a:schemeClr val="tx1"/>
                </a:solidFill>
                <a:effectLst/>
                <a:latin typeface="+mj-lt"/>
                <a:ea typeface="+mj-ea"/>
                <a:cs typeface="+mj-cs"/>
              </a:rPr>
              <a:t>Developing</a:t>
            </a:r>
            <a:r>
              <a:rPr lang="fr-FR" sz="2400" i="1" kern="1200" dirty="0">
                <a:solidFill>
                  <a:schemeClr val="tx1"/>
                </a:solidFill>
                <a:effectLst/>
                <a:latin typeface="+mj-lt"/>
                <a:ea typeface="+mj-ea"/>
                <a:cs typeface="+mj-cs"/>
              </a:rPr>
              <a:t> countries</a:t>
            </a:r>
            <a:endParaRPr lang="fr-FR" sz="1400" dirty="0">
              <a:solidFill>
                <a:schemeClr val="tx1"/>
              </a:solidFill>
              <a:effectLst/>
            </a:endParaRPr>
          </a:p>
          <a:p>
            <a:pPr lvl="1">
              <a:spcAft>
                <a:spcPts val="600"/>
              </a:spcAft>
            </a:pPr>
            <a:r>
              <a:rPr lang="fr-FR" sz="2000" b="0" kern="1200" dirty="0" err="1">
                <a:solidFill>
                  <a:schemeClr val="tx1"/>
                </a:solidFill>
                <a:effectLst/>
                <a:latin typeface="+mj-lt"/>
                <a:ea typeface="+mj-ea"/>
                <a:cs typeface="+mj-cs"/>
              </a:rPr>
              <a:t>Does</a:t>
            </a:r>
            <a:r>
              <a:rPr lang="fr-FR" sz="2000" b="0" kern="1200" dirty="0">
                <a:solidFill>
                  <a:schemeClr val="tx1"/>
                </a:solidFill>
                <a:effectLst/>
                <a:latin typeface="+mj-lt"/>
                <a:ea typeface="+mj-ea"/>
                <a:cs typeface="+mj-cs"/>
              </a:rPr>
              <a:t> the </a:t>
            </a:r>
            <a:r>
              <a:rPr lang="fr-FR" sz="2000" b="0" kern="1200" dirty="0" err="1">
                <a:solidFill>
                  <a:schemeClr val="tx1"/>
                </a:solidFill>
                <a:effectLst/>
                <a:latin typeface="+mj-lt"/>
                <a:ea typeface="+mj-ea"/>
                <a:cs typeface="+mj-cs"/>
              </a:rPr>
              <a:t>poorest</a:t>
            </a:r>
            <a:r>
              <a:rPr lang="fr-FR" sz="2000" b="0" kern="1200" dirty="0">
                <a:solidFill>
                  <a:schemeClr val="tx1"/>
                </a:solidFill>
                <a:effectLst/>
                <a:latin typeface="+mj-lt"/>
                <a:ea typeface="+mj-ea"/>
                <a:cs typeface="+mj-cs"/>
              </a:rPr>
              <a:t> </a:t>
            </a:r>
            <a:r>
              <a:rPr lang="fr-FR" sz="2000" b="0" kern="1200" dirty="0" err="1">
                <a:solidFill>
                  <a:schemeClr val="tx1"/>
                </a:solidFill>
                <a:effectLst/>
                <a:latin typeface="+mj-lt"/>
                <a:ea typeface="+mj-ea"/>
                <a:cs typeface="+mj-cs"/>
              </a:rPr>
              <a:t>household</a:t>
            </a:r>
            <a:r>
              <a:rPr lang="fr-FR" sz="2000" b="0" kern="1200" dirty="0">
                <a:solidFill>
                  <a:schemeClr val="tx1"/>
                </a:solidFill>
                <a:effectLst/>
                <a:latin typeface="+mj-lt"/>
                <a:ea typeface="+mj-ea"/>
                <a:cs typeface="+mj-cs"/>
              </a:rPr>
              <a:t> have </a:t>
            </a:r>
            <a:r>
              <a:rPr lang="fr-FR" sz="2000" b="0" kern="1200" dirty="0" err="1">
                <a:solidFill>
                  <a:schemeClr val="tx1"/>
                </a:solidFill>
                <a:effectLst/>
                <a:latin typeface="+mj-lt"/>
                <a:ea typeface="+mj-ea"/>
                <a:cs typeface="+mj-cs"/>
              </a:rPr>
              <a:t>access</a:t>
            </a:r>
            <a:r>
              <a:rPr lang="fr-FR" sz="2000" b="0" kern="1200" dirty="0">
                <a:solidFill>
                  <a:schemeClr val="tx1"/>
                </a:solidFill>
                <a:effectLst/>
                <a:latin typeface="+mj-lt"/>
                <a:ea typeface="+mj-ea"/>
                <a:cs typeface="+mj-cs"/>
              </a:rPr>
              <a:t> to the </a:t>
            </a:r>
            <a:r>
              <a:rPr lang="fr-FR" sz="2000" b="0" kern="1200" dirty="0" err="1">
                <a:solidFill>
                  <a:schemeClr val="tx1"/>
                </a:solidFill>
                <a:effectLst/>
                <a:latin typeface="+mj-lt"/>
                <a:ea typeface="+mj-ea"/>
                <a:cs typeface="+mj-cs"/>
              </a:rPr>
              <a:t>market</a:t>
            </a:r>
            <a:r>
              <a:rPr lang="fr-FR" sz="2000" b="0" kern="1200" dirty="0">
                <a:solidFill>
                  <a:schemeClr val="tx1"/>
                </a:solidFill>
                <a:effectLst/>
                <a:latin typeface="+mj-lt"/>
                <a:ea typeface="+mj-ea"/>
                <a:cs typeface="+mj-cs"/>
              </a:rPr>
              <a:t>?</a:t>
            </a:r>
            <a:endParaRPr lang="fr-FR" sz="1200" dirty="0">
              <a:solidFill>
                <a:schemeClr val="tx1"/>
              </a:solidFill>
              <a:effectLst/>
            </a:endParaRPr>
          </a:p>
          <a:p>
            <a:pPr lvl="1">
              <a:spcAft>
                <a:spcPts val="600"/>
              </a:spcAft>
            </a:pPr>
            <a:r>
              <a:rPr lang="fr-FR" sz="2000" b="0" kern="1200" dirty="0">
                <a:solidFill>
                  <a:schemeClr val="tx1"/>
                </a:solidFill>
                <a:effectLst/>
                <a:latin typeface="+mj-lt"/>
                <a:ea typeface="+mj-ea"/>
                <a:cs typeface="+mj-cs"/>
              </a:rPr>
              <a:t>Farmer are </a:t>
            </a:r>
            <a:r>
              <a:rPr lang="fr-FR" sz="2000" b="0" kern="1200" dirty="0" err="1">
                <a:solidFill>
                  <a:schemeClr val="tx1"/>
                </a:solidFill>
                <a:effectLst/>
                <a:latin typeface="+mj-lt"/>
                <a:ea typeface="+mj-ea"/>
                <a:cs typeface="+mj-cs"/>
              </a:rPr>
              <a:t>selfconsumers</a:t>
            </a:r>
            <a:r>
              <a:rPr lang="fr-FR" sz="2000" b="0" kern="1200" dirty="0">
                <a:solidFill>
                  <a:schemeClr val="tx1"/>
                </a:solidFill>
                <a:effectLst/>
                <a:latin typeface="+mj-lt"/>
                <a:ea typeface="+mj-ea"/>
                <a:cs typeface="+mj-cs"/>
              </a:rPr>
              <a:t>.</a:t>
            </a:r>
            <a:endParaRPr lang="fr-FR" sz="1200" dirty="0">
              <a:solidFill>
                <a:schemeClr val="tx1"/>
              </a:solidFill>
              <a:effectLst/>
            </a:endParaRPr>
          </a:p>
          <a:p>
            <a:pPr lvl="1">
              <a:spcAft>
                <a:spcPts val="600"/>
              </a:spcAft>
            </a:pPr>
            <a:r>
              <a:rPr lang="fr-FR" sz="2000" kern="1200" dirty="0" err="1">
                <a:solidFill>
                  <a:schemeClr val="tx1"/>
                </a:solidFill>
                <a:effectLst/>
                <a:latin typeface="+mj-lt"/>
                <a:ea typeface="+mj-ea"/>
                <a:cs typeface="+mj-cs"/>
              </a:rPr>
              <a:t>Moreover</a:t>
            </a:r>
            <a:r>
              <a:rPr lang="fr-FR" sz="2000" kern="1200" dirty="0">
                <a:solidFill>
                  <a:schemeClr val="tx1"/>
                </a:solidFill>
                <a:effectLst/>
                <a:latin typeface="+mj-lt"/>
                <a:ea typeface="+mj-ea"/>
                <a:cs typeface="+mj-cs"/>
              </a:rPr>
              <a:t>, VAT </a:t>
            </a:r>
            <a:r>
              <a:rPr lang="fr-FR" sz="2000" kern="1200" dirty="0" err="1">
                <a:solidFill>
                  <a:schemeClr val="tx1"/>
                </a:solidFill>
                <a:effectLst/>
                <a:latin typeface="+mj-lt"/>
                <a:ea typeface="+mj-ea"/>
                <a:cs typeface="+mj-cs"/>
              </a:rPr>
              <a:t>acts</a:t>
            </a:r>
            <a:r>
              <a:rPr lang="fr-FR" sz="2000" kern="1200" dirty="0">
                <a:solidFill>
                  <a:schemeClr val="tx1"/>
                </a:solidFill>
                <a:effectLst/>
                <a:latin typeface="+mj-lt"/>
                <a:ea typeface="+mj-ea"/>
                <a:cs typeface="+mj-cs"/>
              </a:rPr>
              <a:t> as a protective </a:t>
            </a:r>
            <a:r>
              <a:rPr lang="fr-FR" sz="2000" kern="1200" dirty="0" err="1">
                <a:solidFill>
                  <a:schemeClr val="tx1"/>
                </a:solidFill>
                <a:effectLst/>
                <a:latin typeface="+mj-lt"/>
                <a:ea typeface="+mj-ea"/>
                <a:cs typeface="+mj-cs"/>
              </a:rPr>
              <a:t>tariff</a:t>
            </a:r>
            <a:r>
              <a:rPr lang="fr-FR" sz="2000" kern="1200" dirty="0">
                <a:solidFill>
                  <a:schemeClr val="tx1"/>
                </a:solidFill>
                <a:effectLst/>
                <a:latin typeface="+mj-lt"/>
                <a:ea typeface="+mj-ea"/>
                <a:cs typeface="+mj-cs"/>
              </a:rPr>
              <a:t> for </a:t>
            </a:r>
            <a:r>
              <a:rPr lang="fr-FR" sz="2000" kern="1200" dirty="0" err="1">
                <a:solidFill>
                  <a:schemeClr val="tx1"/>
                </a:solidFill>
                <a:effectLst/>
                <a:latin typeface="+mj-lt"/>
                <a:ea typeface="+mj-ea"/>
                <a:cs typeface="+mj-cs"/>
              </a:rPr>
              <a:t>these</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farmers</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since</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their</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activity</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is</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below</a:t>
            </a:r>
            <a:r>
              <a:rPr lang="fr-FR" sz="2000" kern="1200" dirty="0">
                <a:solidFill>
                  <a:schemeClr val="tx1"/>
                </a:solidFill>
                <a:effectLst/>
                <a:latin typeface="+mj-lt"/>
                <a:ea typeface="+mj-ea"/>
                <a:cs typeface="+mj-cs"/>
              </a:rPr>
              <a:t> the </a:t>
            </a:r>
            <a:r>
              <a:rPr lang="fr-FR" sz="2000" kern="1200" dirty="0" err="1">
                <a:solidFill>
                  <a:schemeClr val="tx1"/>
                </a:solidFill>
                <a:effectLst/>
                <a:latin typeface="+mj-lt"/>
                <a:ea typeface="+mj-ea"/>
                <a:cs typeface="+mj-cs"/>
              </a:rPr>
              <a:t>threshold</a:t>
            </a:r>
            <a:r>
              <a:rPr lang="fr-FR" sz="2000" kern="1200" dirty="0">
                <a:solidFill>
                  <a:schemeClr val="tx1"/>
                </a:solidFill>
                <a:effectLst/>
                <a:latin typeface="+mj-lt"/>
                <a:ea typeface="+mj-ea"/>
                <a:cs typeface="+mj-cs"/>
              </a:rPr>
              <a:t>.</a:t>
            </a:r>
            <a:endParaRPr lang="fr-FR" sz="1200" dirty="0">
              <a:solidFill>
                <a:schemeClr val="tx1"/>
              </a:solidFill>
              <a:effectLst/>
            </a:endParaRPr>
          </a:p>
          <a:p>
            <a:pPr lvl="1">
              <a:spcAft>
                <a:spcPts val="600"/>
              </a:spcAft>
            </a:pPr>
            <a:r>
              <a:rPr lang="fr-FR" sz="2000" kern="1200" dirty="0">
                <a:solidFill>
                  <a:schemeClr val="tx1"/>
                </a:solidFill>
                <a:effectLst/>
                <a:latin typeface="+mj-lt"/>
                <a:ea typeface="+mj-ea"/>
                <a:cs typeface="+mj-cs"/>
              </a:rPr>
              <a:t>VAT exemption on </a:t>
            </a:r>
            <a:r>
              <a:rPr lang="fr-FR" sz="2000" kern="1200" dirty="0" err="1">
                <a:solidFill>
                  <a:schemeClr val="tx1"/>
                </a:solidFill>
                <a:effectLst/>
                <a:latin typeface="+mj-lt"/>
                <a:ea typeface="+mj-ea"/>
                <a:cs typeface="+mj-cs"/>
              </a:rPr>
              <a:t>food</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products</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which</a:t>
            </a:r>
            <a:r>
              <a:rPr lang="fr-FR" sz="2000" kern="1200" dirty="0">
                <a:solidFill>
                  <a:schemeClr val="tx1"/>
                </a:solidFill>
                <a:effectLst/>
                <a:latin typeface="+mj-lt"/>
                <a:ea typeface="+mj-ea"/>
                <a:cs typeface="+mj-cs"/>
              </a:rPr>
              <a:t> are </a:t>
            </a:r>
            <a:r>
              <a:rPr lang="fr-FR" sz="2000" kern="1200" dirty="0" err="1">
                <a:solidFill>
                  <a:schemeClr val="tx1"/>
                </a:solidFill>
                <a:effectLst/>
                <a:latin typeface="+mj-lt"/>
                <a:ea typeface="+mj-ea"/>
                <a:cs typeface="+mj-cs"/>
              </a:rPr>
              <a:t>locally</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produced</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reduced</a:t>
            </a:r>
            <a:r>
              <a:rPr lang="fr-FR" sz="2000" kern="1200" dirty="0">
                <a:solidFill>
                  <a:schemeClr val="tx1"/>
                </a:solidFill>
                <a:effectLst/>
                <a:latin typeface="+mj-lt"/>
                <a:ea typeface="+mj-ea"/>
                <a:cs typeface="+mj-cs"/>
              </a:rPr>
              <a:t> the </a:t>
            </a:r>
            <a:r>
              <a:rPr lang="fr-FR" sz="2000" kern="1200" dirty="0" err="1">
                <a:solidFill>
                  <a:schemeClr val="tx1"/>
                </a:solidFill>
                <a:effectLst/>
                <a:latin typeface="+mj-lt"/>
                <a:ea typeface="+mj-ea"/>
                <a:cs typeface="+mj-cs"/>
              </a:rPr>
              <a:t>income</a:t>
            </a:r>
            <a:r>
              <a:rPr lang="fr-FR" sz="2000" kern="1200" dirty="0">
                <a:solidFill>
                  <a:schemeClr val="tx1"/>
                </a:solidFill>
                <a:effectLst/>
                <a:latin typeface="+mj-lt"/>
                <a:ea typeface="+mj-ea"/>
                <a:cs typeface="+mj-cs"/>
              </a:rPr>
              <a:t> of </a:t>
            </a:r>
            <a:r>
              <a:rPr lang="fr-FR" sz="2000" kern="1200" dirty="0" err="1">
                <a:solidFill>
                  <a:schemeClr val="tx1"/>
                </a:solidFill>
                <a:effectLst/>
                <a:latin typeface="+mj-lt"/>
                <a:ea typeface="+mj-ea"/>
                <a:cs typeface="+mj-cs"/>
              </a:rPr>
              <a:t>farmers</a:t>
            </a:r>
            <a:r>
              <a:rPr lang="fr-FR" sz="2000" kern="1200" dirty="0">
                <a:solidFill>
                  <a:schemeClr val="tx1"/>
                </a:solidFill>
                <a:effectLst/>
                <a:latin typeface="+mj-lt"/>
                <a:ea typeface="+mj-ea"/>
                <a:cs typeface="+mj-cs"/>
              </a:rPr>
              <a:t>.</a:t>
            </a:r>
            <a:endParaRPr lang="fr-FR" sz="1200" dirty="0">
              <a:solidFill>
                <a:schemeClr val="tx1"/>
              </a:solidFill>
              <a:effectLst/>
            </a:endParaRPr>
          </a:p>
          <a:p>
            <a:pPr lvl="1">
              <a:spcAft>
                <a:spcPts val="600"/>
              </a:spcAft>
            </a:pPr>
            <a:r>
              <a:rPr lang="fr-FR" sz="2000" kern="1200" dirty="0">
                <a:solidFill>
                  <a:schemeClr val="tx1"/>
                </a:solidFill>
                <a:effectLst/>
                <a:latin typeface="+mj-lt"/>
                <a:ea typeface="+mj-ea"/>
                <a:cs typeface="+mj-cs"/>
              </a:rPr>
              <a:t>Unique VAT rate </a:t>
            </a:r>
            <a:r>
              <a:rPr lang="fr-FR" sz="2000" kern="1200" dirty="0" err="1">
                <a:solidFill>
                  <a:schemeClr val="tx1"/>
                </a:solidFill>
                <a:effectLst/>
                <a:latin typeface="+mj-lt"/>
                <a:ea typeface="+mj-ea"/>
                <a:cs typeface="+mj-cs"/>
              </a:rPr>
              <a:t>is</a:t>
            </a:r>
            <a:r>
              <a:rPr lang="fr-FR" sz="2000" kern="1200" dirty="0">
                <a:solidFill>
                  <a:schemeClr val="tx1"/>
                </a:solidFill>
                <a:effectLst/>
                <a:latin typeface="+mj-lt"/>
                <a:ea typeface="+mj-ea"/>
                <a:cs typeface="+mj-cs"/>
              </a:rPr>
              <a:t> </a:t>
            </a:r>
            <a:r>
              <a:rPr lang="fr-FR" sz="2000" kern="1200" dirty="0" err="1">
                <a:solidFill>
                  <a:schemeClr val="tx1"/>
                </a:solidFill>
                <a:effectLst/>
                <a:latin typeface="+mj-lt"/>
                <a:ea typeface="+mj-ea"/>
                <a:cs typeface="+mj-cs"/>
              </a:rPr>
              <a:t>simpler</a:t>
            </a:r>
            <a:r>
              <a:rPr lang="fr-FR" sz="2000" kern="1200" dirty="0">
                <a:solidFill>
                  <a:schemeClr val="tx1"/>
                </a:solidFill>
                <a:effectLst/>
                <a:latin typeface="+mj-lt"/>
                <a:ea typeface="+mj-ea"/>
                <a:cs typeface="+mj-cs"/>
              </a:rPr>
              <a:t> to </a:t>
            </a:r>
            <a:r>
              <a:rPr lang="fr-FR" sz="2000" kern="1200" dirty="0" err="1">
                <a:solidFill>
                  <a:schemeClr val="tx1"/>
                </a:solidFill>
                <a:effectLst/>
                <a:latin typeface="+mj-lt"/>
                <a:ea typeface="+mj-ea"/>
                <a:cs typeface="+mj-cs"/>
              </a:rPr>
              <a:t>administer</a:t>
            </a:r>
            <a:r>
              <a:rPr lang="fr-FR" sz="2000" kern="1200" dirty="0">
                <a:solidFill>
                  <a:schemeClr val="tx1"/>
                </a:solidFill>
                <a:effectLst/>
                <a:latin typeface="+mj-lt"/>
                <a:ea typeface="+mj-ea"/>
                <a:cs typeface="+mj-cs"/>
              </a:rPr>
              <a:t>.</a:t>
            </a:r>
          </a:p>
        </p:txBody>
      </p:sp>
      <p:sp>
        <p:nvSpPr>
          <p:cNvPr id="3" name="Titre 2"/>
          <p:cNvSpPr>
            <a:spLocks noGrp="1"/>
          </p:cNvSpPr>
          <p:nvPr>
            <p:ph type="title"/>
          </p:nvPr>
        </p:nvSpPr>
        <p:spPr>
          <a:xfrm>
            <a:off x="970721" y="297803"/>
            <a:ext cx="10515600" cy="782357"/>
          </a:xfrm>
        </p:spPr>
        <p:txBody>
          <a:bodyPr/>
          <a:lstStyle/>
          <a:p>
            <a:r>
              <a:rPr lang="fr-FR" dirty="0"/>
              <a:t>The </a:t>
            </a:r>
            <a:r>
              <a:rPr lang="fr-FR" dirty="0" err="1"/>
              <a:t>regressivity</a:t>
            </a:r>
            <a:r>
              <a:rPr lang="fr-FR" dirty="0"/>
              <a:t> of VAT</a:t>
            </a:r>
          </a:p>
        </p:txBody>
      </p:sp>
    </p:spTree>
    <p:extLst>
      <p:ext uri="{BB962C8B-B14F-4D97-AF65-F5344CB8AC3E}">
        <p14:creationId xmlns:p14="http://schemas.microsoft.com/office/powerpoint/2010/main" val="24243529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rtl="0" eaLnBrk="1" latinLnBrk="0" hangingPunct="1"/>
            <a:r>
              <a:rPr lang="fr-FR" sz="2400" kern="1200" dirty="0">
                <a:solidFill>
                  <a:schemeClr val="tx1"/>
                </a:solidFill>
                <a:effectLst/>
                <a:latin typeface="+mn-lt"/>
                <a:ea typeface="+mn-ea"/>
                <a:cs typeface="+mn-cs"/>
              </a:rPr>
              <a:t>VAT exemption or </a:t>
            </a:r>
            <a:r>
              <a:rPr lang="fr-FR" sz="2400" kern="1200" dirty="0" err="1">
                <a:solidFill>
                  <a:schemeClr val="tx1"/>
                </a:solidFill>
                <a:effectLst/>
                <a:latin typeface="+mn-lt"/>
                <a:ea typeface="+mn-ea"/>
                <a:cs typeface="+mn-cs"/>
              </a:rPr>
              <a:t>zero</a:t>
            </a:r>
            <a:r>
              <a:rPr lang="fr-FR" sz="2400" kern="1200" dirty="0">
                <a:solidFill>
                  <a:schemeClr val="tx1"/>
                </a:solidFill>
                <a:effectLst/>
                <a:latin typeface="+mn-lt"/>
                <a:ea typeface="+mn-ea"/>
                <a:cs typeface="+mn-cs"/>
              </a:rPr>
              <a:t> VAT rate</a:t>
            </a:r>
          </a:p>
          <a:p>
            <a:pPr lvl="1" rtl="0" eaLnBrk="1" latinLnBrk="0" hangingPunct="1"/>
            <a:r>
              <a:rPr lang="fr-FR" sz="2000" kern="1200" dirty="0" err="1">
                <a:solidFill>
                  <a:schemeClr val="tx1"/>
                </a:solidFill>
                <a:effectLst/>
                <a:latin typeface="+mn-lt"/>
                <a:ea typeface="+mn-ea"/>
                <a:cs typeface="+mn-cs"/>
              </a:rPr>
              <a:t>Tax</a:t>
            </a:r>
            <a:r>
              <a:rPr lang="fr-FR" sz="2000" kern="1200" dirty="0">
                <a:solidFill>
                  <a:schemeClr val="tx1"/>
                </a:solidFill>
                <a:effectLst/>
                <a:latin typeface="+mn-lt"/>
                <a:ea typeface="+mn-ea"/>
                <a:cs typeface="+mn-cs"/>
              </a:rPr>
              <a:t> incidence: </a:t>
            </a:r>
            <a:r>
              <a:rPr lang="fr-FR" sz="2000" kern="1200" dirty="0" err="1">
                <a:solidFill>
                  <a:schemeClr val="tx1"/>
                </a:solidFill>
                <a:effectLst/>
                <a:latin typeface="+mn-lt"/>
                <a:ea typeface="+mn-ea"/>
                <a:cs typeface="+mn-cs"/>
              </a:rPr>
              <a:t>Protecting</a:t>
            </a:r>
            <a:r>
              <a:rPr lang="fr-FR" sz="2000" kern="1200" dirty="0">
                <a:solidFill>
                  <a:schemeClr val="tx1"/>
                </a:solidFill>
                <a:effectLst/>
                <a:latin typeface="+mn-lt"/>
                <a:ea typeface="+mn-ea"/>
                <a:cs typeface="+mn-cs"/>
              </a:rPr>
              <a:t> the </a:t>
            </a:r>
            <a:r>
              <a:rPr lang="fr-FR" sz="2000" kern="1200" dirty="0" err="1">
                <a:solidFill>
                  <a:schemeClr val="tx1"/>
                </a:solidFill>
                <a:effectLst/>
                <a:latin typeface="+mn-lt"/>
                <a:ea typeface="+mn-ea"/>
                <a:cs typeface="+mn-cs"/>
              </a:rPr>
              <a:t>poorest</a:t>
            </a:r>
            <a:r>
              <a:rPr lang="fr-FR" sz="2000" kern="1200" dirty="0">
                <a:solidFill>
                  <a:schemeClr val="tx1"/>
                </a:solidFill>
                <a:effectLst/>
                <a:latin typeface="+mn-lt"/>
                <a:ea typeface="+mn-ea"/>
                <a:cs typeface="+mn-cs"/>
              </a:rPr>
              <a:t>?</a:t>
            </a:r>
          </a:p>
          <a:p>
            <a:pPr lvl="1" rtl="0" eaLnBrk="1" latinLnBrk="0" hangingPunct="1"/>
            <a:r>
              <a:rPr lang="fr-FR" sz="2000" kern="1200" dirty="0" err="1">
                <a:solidFill>
                  <a:schemeClr val="tx1"/>
                </a:solidFill>
                <a:effectLst/>
                <a:latin typeface="+mn-lt"/>
                <a:ea typeface="+mn-ea"/>
                <a:cs typeface="+mn-cs"/>
              </a:rPr>
              <a:t>Zero</a:t>
            </a:r>
            <a:r>
              <a:rPr lang="fr-FR" sz="2000" kern="1200" baseline="0" dirty="0">
                <a:solidFill>
                  <a:schemeClr val="tx1"/>
                </a:solidFill>
                <a:effectLst/>
                <a:latin typeface="+mn-lt"/>
                <a:ea typeface="+mn-ea"/>
                <a:cs typeface="+mn-cs"/>
              </a:rPr>
              <a:t> rate: exportations</a:t>
            </a:r>
            <a:r>
              <a:rPr lang="fr-FR" sz="2000" kern="1200" dirty="0">
                <a:solidFill>
                  <a:schemeClr val="tx1"/>
                </a:solidFill>
                <a:effectLst/>
                <a:latin typeface="+mn-lt"/>
                <a:ea typeface="+mn-ea"/>
                <a:cs typeface="+mn-cs"/>
              </a:rPr>
              <a:t> </a:t>
            </a:r>
          </a:p>
          <a:p>
            <a:pPr rtl="0" eaLnBrk="1" latinLnBrk="0" hangingPunct="1"/>
            <a:r>
              <a:rPr lang="en-US" sz="2400" kern="1200" dirty="0">
                <a:solidFill>
                  <a:schemeClr val="tx1"/>
                </a:solidFill>
                <a:effectLst/>
                <a:latin typeface="+mn-lt"/>
                <a:ea typeface="+mn-ea"/>
                <a:cs typeface="+mn-cs"/>
              </a:rPr>
              <a:t>Non deductibility =&gt; VAT = Sales tax</a:t>
            </a:r>
            <a:endParaRPr lang="fr-FR" dirty="0">
              <a:effectLst/>
            </a:endParaRPr>
          </a:p>
          <a:p>
            <a:pPr lvl="1" rtl="0" eaLnBrk="1" latinLnBrk="0" hangingPunct="1"/>
            <a:r>
              <a:rPr lang="en-US" sz="2000" b="0" kern="1200" dirty="0">
                <a:solidFill>
                  <a:schemeClr val="tx1"/>
                </a:solidFill>
                <a:effectLst/>
                <a:latin typeface="+mn-lt"/>
                <a:ea typeface="+mn-ea"/>
                <a:cs typeface="+mn-cs"/>
              </a:rPr>
              <a:t>Petroleum products: Risk of smuggling?</a:t>
            </a:r>
            <a:endParaRPr lang="fr-FR" dirty="0">
              <a:effectLst/>
            </a:endParaRPr>
          </a:p>
          <a:p>
            <a:pPr rtl="0" eaLnBrk="1" latinLnBrk="0" hangingPunct="1"/>
            <a:r>
              <a:rPr lang="en-US" sz="2400" b="0" i="0" kern="1200" dirty="0">
                <a:solidFill>
                  <a:schemeClr val="tx1"/>
                </a:solidFill>
                <a:effectLst/>
                <a:latin typeface="+mn-lt"/>
                <a:ea typeface="+mn-ea"/>
                <a:cs typeface="+mn-cs"/>
              </a:rPr>
              <a:t>Tax expenditure issue.</a:t>
            </a:r>
            <a:endParaRPr lang="fr-FR" dirty="0">
              <a:effectLst/>
            </a:endParaRPr>
          </a:p>
          <a:p>
            <a:pPr rtl="0" eaLnBrk="1" latinLnBrk="0" hangingPunct="1"/>
            <a:r>
              <a:rPr lang="fr-FR" sz="2400" kern="1200" dirty="0">
                <a:solidFill>
                  <a:schemeClr val="tx1"/>
                </a:solidFill>
                <a:effectLst/>
                <a:latin typeface="+mn-lt"/>
                <a:ea typeface="+mn-ea"/>
                <a:cs typeface="+mn-cs"/>
              </a:rPr>
              <a:t>VAT </a:t>
            </a:r>
            <a:r>
              <a:rPr lang="fr-FR" sz="2400" kern="1200" dirty="0" err="1">
                <a:solidFill>
                  <a:schemeClr val="tx1"/>
                </a:solidFill>
                <a:effectLst/>
                <a:latin typeface="+mn-lt"/>
                <a:ea typeface="+mn-ea"/>
                <a:cs typeface="+mn-cs"/>
              </a:rPr>
              <a:t>credit</a:t>
            </a:r>
            <a:r>
              <a:rPr lang="fr-FR" sz="2400" kern="1200" dirty="0">
                <a:solidFill>
                  <a:schemeClr val="tx1"/>
                </a:solidFill>
                <a:effectLst/>
                <a:latin typeface="+mn-lt"/>
                <a:ea typeface="+mn-ea"/>
                <a:cs typeface="+mn-cs"/>
              </a:rPr>
              <a:t> </a:t>
            </a:r>
            <a:r>
              <a:rPr lang="fr-FR" sz="2400" kern="1200" dirty="0" err="1">
                <a:solidFill>
                  <a:schemeClr val="tx1"/>
                </a:solidFill>
                <a:effectLst/>
                <a:latin typeface="+mn-lt"/>
                <a:ea typeface="+mn-ea"/>
                <a:cs typeface="+mn-cs"/>
              </a:rPr>
              <a:t>refund</a:t>
            </a:r>
            <a:r>
              <a:rPr lang="fr-FR" sz="2400" kern="1200" dirty="0">
                <a:solidFill>
                  <a:schemeClr val="tx1"/>
                </a:solidFill>
                <a:effectLst/>
                <a:latin typeface="+mn-lt"/>
                <a:ea typeface="+mn-ea"/>
                <a:cs typeface="+mn-cs"/>
              </a:rPr>
              <a:t> </a:t>
            </a:r>
            <a:endParaRPr lang="fr-FR" dirty="0">
              <a:effectLst/>
            </a:endParaRPr>
          </a:p>
          <a:p>
            <a:pPr rtl="0" eaLnBrk="1" latinLnBrk="0" hangingPunct="1"/>
            <a:r>
              <a:rPr lang="fr-FR" sz="2400" kern="1200" dirty="0">
                <a:solidFill>
                  <a:schemeClr val="tx1"/>
                </a:solidFill>
                <a:effectLst/>
                <a:latin typeface="+mn-lt"/>
                <a:ea typeface="+mn-ea"/>
                <a:cs typeface="+mn-cs"/>
              </a:rPr>
              <a:t>VAT and </a:t>
            </a:r>
            <a:r>
              <a:rPr lang="fr-FR" sz="2400" kern="1200" dirty="0" err="1">
                <a:solidFill>
                  <a:schemeClr val="tx1"/>
                </a:solidFill>
                <a:effectLst/>
                <a:latin typeface="+mn-lt"/>
                <a:ea typeface="+mn-ea"/>
                <a:cs typeface="+mn-cs"/>
              </a:rPr>
              <a:t>informality</a:t>
            </a:r>
            <a:endParaRPr lang="fr-FR" dirty="0">
              <a:effectLst/>
            </a:endParaRPr>
          </a:p>
          <a:p>
            <a:endParaRPr lang="fr-FR" dirty="0"/>
          </a:p>
        </p:txBody>
      </p:sp>
      <p:sp>
        <p:nvSpPr>
          <p:cNvPr id="3" name="Titre 2"/>
          <p:cNvSpPr>
            <a:spLocks noGrp="1"/>
          </p:cNvSpPr>
          <p:nvPr>
            <p:ph type="title"/>
          </p:nvPr>
        </p:nvSpPr>
        <p:spPr/>
        <p:txBody>
          <a:bodyPr/>
          <a:lstStyle/>
          <a:p>
            <a:r>
              <a:rPr lang="fr-FR" dirty="0"/>
              <a:t>Main VAT issues</a:t>
            </a:r>
          </a:p>
        </p:txBody>
      </p:sp>
    </p:spTree>
    <p:extLst>
      <p:ext uri="{BB962C8B-B14F-4D97-AF65-F5344CB8AC3E}">
        <p14:creationId xmlns:p14="http://schemas.microsoft.com/office/powerpoint/2010/main" val="477198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2563903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a:t>Excises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76745695"/>
              </p:ext>
            </p:extLst>
          </p:nvPr>
        </p:nvGraphicFramePr>
        <p:xfrm>
          <a:off x="838200" y="1825625"/>
          <a:ext cx="10906125" cy="3881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9277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Ad valorem, </a:t>
            </a:r>
            <a:r>
              <a:rPr lang="fr-FR" dirty="0" err="1"/>
              <a:t>specific</a:t>
            </a:r>
            <a:r>
              <a:rPr lang="fr-FR" dirty="0"/>
              <a:t> or </a:t>
            </a:r>
            <a:r>
              <a:rPr lang="fr-FR" dirty="0" err="1"/>
              <a:t>both</a:t>
            </a:r>
            <a:endParaRPr lang="fr-FR" dirty="0"/>
          </a:p>
          <a:p>
            <a:r>
              <a:rPr lang="fr-FR" dirty="0" err="1"/>
              <a:t>Elasticity</a:t>
            </a:r>
            <a:r>
              <a:rPr lang="fr-FR" dirty="0"/>
              <a:t> of </a:t>
            </a:r>
            <a:r>
              <a:rPr lang="fr-FR" dirty="0" err="1"/>
              <a:t>demand</a:t>
            </a:r>
            <a:endParaRPr lang="fr-FR" dirty="0"/>
          </a:p>
          <a:p>
            <a:pPr lvl="1"/>
            <a:r>
              <a:rPr lang="fr-FR" dirty="0" err="1"/>
              <a:t>Ramsey</a:t>
            </a:r>
            <a:r>
              <a:rPr lang="fr-FR" dirty="0"/>
              <a:t> </a:t>
            </a:r>
            <a:r>
              <a:rPr lang="fr-FR" dirty="0" err="1"/>
              <a:t>law</a:t>
            </a:r>
            <a:r>
              <a:rPr lang="fr-FR" dirty="0"/>
              <a:t>: the rate </a:t>
            </a:r>
            <a:r>
              <a:rPr lang="fr-FR" dirty="0" err="1"/>
              <a:t>is</a:t>
            </a:r>
            <a:r>
              <a:rPr lang="fr-FR" dirty="0"/>
              <a:t> </a:t>
            </a:r>
            <a:r>
              <a:rPr lang="fr-FR" dirty="0" err="1"/>
              <a:t>inversely</a:t>
            </a:r>
            <a:r>
              <a:rPr lang="fr-FR" dirty="0"/>
              <a:t> </a:t>
            </a:r>
            <a:r>
              <a:rPr lang="fr-FR" dirty="0" err="1"/>
              <a:t>proportional</a:t>
            </a:r>
            <a:r>
              <a:rPr lang="fr-FR" dirty="0"/>
              <a:t> to the </a:t>
            </a:r>
            <a:r>
              <a:rPr lang="fr-FR" dirty="0" err="1"/>
              <a:t>demand</a:t>
            </a:r>
            <a:r>
              <a:rPr lang="fr-FR" dirty="0"/>
              <a:t> </a:t>
            </a:r>
            <a:r>
              <a:rPr lang="fr-FR" dirty="0" err="1"/>
              <a:t>elasticity</a:t>
            </a:r>
            <a:r>
              <a:rPr lang="fr-FR" dirty="0"/>
              <a:t>.</a:t>
            </a:r>
          </a:p>
          <a:p>
            <a:r>
              <a:rPr lang="fr-FR" dirty="0" err="1"/>
              <a:t>Tax</a:t>
            </a:r>
            <a:r>
              <a:rPr lang="fr-FR" dirty="0"/>
              <a:t> à la Pigou</a:t>
            </a:r>
          </a:p>
          <a:p>
            <a:pPr lvl="1"/>
            <a:r>
              <a:rPr lang="fr-FR" dirty="0" err="1"/>
              <a:t>Internalize</a:t>
            </a:r>
            <a:r>
              <a:rPr lang="fr-FR" dirty="0"/>
              <a:t> </a:t>
            </a:r>
            <a:r>
              <a:rPr lang="fr-FR" dirty="0" err="1"/>
              <a:t>negative</a:t>
            </a:r>
            <a:r>
              <a:rPr lang="fr-FR" dirty="0"/>
              <a:t> </a:t>
            </a:r>
            <a:r>
              <a:rPr lang="fr-FR" dirty="0" err="1"/>
              <a:t>externalities</a:t>
            </a:r>
            <a:r>
              <a:rPr lang="fr-FR" dirty="0"/>
              <a:t>/</a:t>
            </a:r>
            <a:r>
              <a:rPr lang="fr-FR" dirty="0" err="1"/>
              <a:t>spillovers</a:t>
            </a:r>
            <a:endParaRPr lang="fr-FR" dirty="0"/>
          </a:p>
          <a:p>
            <a:pPr lvl="1"/>
            <a:r>
              <a:rPr lang="fr-FR" dirty="0" err="1"/>
              <a:t>Carbon</a:t>
            </a:r>
            <a:r>
              <a:rPr lang="fr-FR" dirty="0"/>
              <a:t> </a:t>
            </a:r>
            <a:r>
              <a:rPr lang="fr-FR" dirty="0" err="1"/>
              <a:t>tax</a:t>
            </a:r>
            <a:r>
              <a:rPr lang="fr-FR" dirty="0"/>
              <a:t>.</a:t>
            </a:r>
          </a:p>
          <a:p>
            <a:endParaRPr lang="fr-FR" dirty="0"/>
          </a:p>
        </p:txBody>
      </p:sp>
      <p:sp>
        <p:nvSpPr>
          <p:cNvPr id="3" name="Titre 2"/>
          <p:cNvSpPr>
            <a:spLocks noGrp="1"/>
          </p:cNvSpPr>
          <p:nvPr>
            <p:ph type="title"/>
          </p:nvPr>
        </p:nvSpPr>
        <p:spPr/>
        <p:txBody>
          <a:bodyPr/>
          <a:lstStyle/>
          <a:p>
            <a:r>
              <a:rPr lang="fr-FR" dirty="0"/>
              <a:t>Excises</a:t>
            </a:r>
          </a:p>
        </p:txBody>
      </p:sp>
    </p:spTree>
    <p:extLst>
      <p:ext uri="{BB962C8B-B14F-4D97-AF65-F5344CB8AC3E}">
        <p14:creationId xmlns:p14="http://schemas.microsoft.com/office/powerpoint/2010/main" val="290564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38199" y="1589314"/>
            <a:ext cx="10905699" cy="4118215"/>
          </a:xfrm>
        </p:spPr>
        <p:txBody>
          <a:bodyPr/>
          <a:lstStyle/>
          <a:p>
            <a:pPr marL="457200" indent="-457200">
              <a:buAutoNum type="arabicPeriod"/>
            </a:pPr>
            <a:r>
              <a:rPr lang="fr-FR" sz="2800" dirty="0" err="1"/>
              <a:t>Tax</a:t>
            </a:r>
            <a:r>
              <a:rPr lang="fr-FR" sz="2800" dirty="0"/>
              <a:t> </a:t>
            </a:r>
            <a:r>
              <a:rPr lang="fr-FR" sz="2800" dirty="0" err="1"/>
              <a:t>is</a:t>
            </a:r>
            <a:r>
              <a:rPr lang="fr-FR" sz="2800" dirty="0"/>
              <a:t> an important</a:t>
            </a:r>
            <a:r>
              <a:rPr lang="fr-FR" sz="2800" baseline="0" dirty="0"/>
              <a:t> source for </a:t>
            </a:r>
            <a:r>
              <a:rPr lang="fr-FR" sz="2800" baseline="0" dirty="0" err="1"/>
              <a:t>financing</a:t>
            </a:r>
            <a:r>
              <a:rPr lang="fr-FR" sz="2800" baseline="0" dirty="0"/>
              <a:t> public </a:t>
            </a:r>
            <a:r>
              <a:rPr lang="fr-FR" sz="2800" baseline="0" dirty="0" err="1"/>
              <a:t>expenditures</a:t>
            </a:r>
            <a:r>
              <a:rPr lang="fr-FR" sz="2800" baseline="0" dirty="0"/>
              <a:t>.</a:t>
            </a:r>
          </a:p>
          <a:p>
            <a:pPr marL="457200" lvl="1" indent="0">
              <a:spcBef>
                <a:spcPts val="0"/>
              </a:spcBef>
              <a:spcAft>
                <a:spcPts val="0"/>
              </a:spcAft>
              <a:buNone/>
            </a:pPr>
            <a:r>
              <a:rPr lang="fr-FR" sz="2400" dirty="0"/>
              <a:t>	Alternative </a:t>
            </a:r>
            <a:r>
              <a:rPr lang="fr-FR" sz="2400" dirty="0" err="1"/>
              <a:t>ways</a:t>
            </a:r>
            <a:r>
              <a:rPr lang="fr-FR" sz="2400" dirty="0"/>
              <a:t>: </a:t>
            </a:r>
            <a:r>
              <a:rPr lang="fr-FR" sz="2400" dirty="0" err="1"/>
              <a:t>Debt</a:t>
            </a:r>
            <a:r>
              <a:rPr lang="fr-FR" sz="2400" dirty="0"/>
              <a:t>, </a:t>
            </a:r>
            <a:r>
              <a:rPr lang="fr-FR" sz="2400" dirty="0" err="1"/>
              <a:t>seignoriage</a:t>
            </a:r>
            <a:r>
              <a:rPr lang="fr-FR" sz="2400" dirty="0"/>
              <a:t> (Zimbabwe=&gt;hyperinflation), ODA.</a:t>
            </a:r>
          </a:p>
          <a:p>
            <a:pPr marL="457200" lvl="1" indent="0">
              <a:spcBef>
                <a:spcPts val="0"/>
              </a:spcBef>
              <a:spcAft>
                <a:spcPts val="0"/>
              </a:spcAft>
              <a:buNone/>
            </a:pPr>
            <a:r>
              <a:rPr lang="fr-FR" sz="2400" dirty="0"/>
              <a:t>	</a:t>
            </a:r>
            <a:r>
              <a:rPr lang="fr-FR" sz="2400" kern="1200" dirty="0" err="1">
                <a:solidFill>
                  <a:schemeClr val="tx1"/>
                </a:solidFill>
                <a:effectLst/>
                <a:latin typeface="+mn-lt"/>
                <a:ea typeface="+mn-ea"/>
                <a:cs typeface="+mn-cs"/>
              </a:rPr>
              <a:t>Which</a:t>
            </a:r>
            <a:r>
              <a:rPr lang="fr-FR" sz="2400" kern="1200" dirty="0">
                <a:solidFill>
                  <a:schemeClr val="tx1"/>
                </a:solidFill>
                <a:effectLst/>
                <a:latin typeface="+mn-lt"/>
                <a:ea typeface="+mn-ea"/>
                <a:cs typeface="+mn-cs"/>
              </a:rPr>
              <a:t> social </a:t>
            </a:r>
            <a:r>
              <a:rPr lang="fr-FR" sz="2400" kern="1200" dirty="0" err="1">
                <a:solidFill>
                  <a:schemeClr val="tx1"/>
                </a:solidFill>
                <a:effectLst/>
                <a:latin typeface="+mn-lt"/>
                <a:ea typeface="+mn-ea"/>
                <a:cs typeface="+mn-cs"/>
              </a:rPr>
              <a:t>contract</a:t>
            </a:r>
            <a:r>
              <a:rPr lang="fr-FR" sz="2400" kern="1200" dirty="0">
                <a:solidFill>
                  <a:schemeClr val="tx1"/>
                </a:solidFill>
                <a:effectLst/>
                <a:latin typeface="+mn-lt"/>
                <a:ea typeface="+mn-ea"/>
                <a:cs typeface="+mn-cs"/>
              </a:rPr>
              <a:t>? Public </a:t>
            </a:r>
            <a:r>
              <a:rPr lang="fr-FR" sz="2400" kern="1200" dirty="0" err="1">
                <a:solidFill>
                  <a:schemeClr val="tx1"/>
                </a:solidFill>
                <a:effectLst/>
                <a:latin typeface="+mn-lt"/>
                <a:ea typeface="+mn-ea"/>
                <a:cs typeface="+mn-cs"/>
              </a:rPr>
              <a:t>expenditure</a:t>
            </a:r>
            <a:r>
              <a:rPr lang="fr-FR" sz="2400" kern="1200" dirty="0">
                <a:solidFill>
                  <a:schemeClr val="tx1"/>
                </a:solidFill>
                <a:effectLst/>
                <a:latin typeface="+mn-lt"/>
                <a:ea typeface="+mn-ea"/>
                <a:cs typeface="+mn-cs"/>
              </a:rPr>
              <a:t> (the COVID 19 case).</a:t>
            </a:r>
          </a:p>
          <a:p>
            <a:pPr marL="457200" lvl="1" indent="0">
              <a:spcBef>
                <a:spcPts val="0"/>
              </a:spcBef>
              <a:spcAft>
                <a:spcPts val="0"/>
              </a:spcAft>
              <a:buNone/>
            </a:pPr>
            <a:endParaRPr lang="fr-FR" sz="2400" baseline="0" dirty="0"/>
          </a:p>
          <a:p>
            <a:pPr marL="457200" indent="-457200">
              <a:buAutoNum type="arabicPeriod"/>
            </a:pPr>
            <a:r>
              <a:rPr lang="fr-FR" sz="2800" dirty="0" err="1"/>
              <a:t>Addis</a:t>
            </a:r>
            <a:r>
              <a:rPr lang="fr-FR" sz="2800" dirty="0"/>
              <a:t> </a:t>
            </a:r>
            <a:r>
              <a:rPr lang="fr-FR" sz="2800" dirty="0" err="1"/>
              <a:t>Tax</a:t>
            </a:r>
            <a:r>
              <a:rPr lang="fr-FR" sz="2800" dirty="0"/>
              <a:t> Initiative (August, 2015)</a:t>
            </a:r>
          </a:p>
          <a:p>
            <a:pPr marL="457200" lvl="1" indent="0">
              <a:buNone/>
            </a:pPr>
            <a:r>
              <a:rPr lang="fr-FR" sz="2400" dirty="0"/>
              <a:t>	</a:t>
            </a:r>
            <a:r>
              <a:rPr lang="fr-FR" sz="2400" dirty="0" err="1"/>
              <a:t>Tax</a:t>
            </a:r>
            <a:r>
              <a:rPr lang="fr-FR" sz="2400" dirty="0"/>
              <a:t>= </a:t>
            </a:r>
            <a:r>
              <a:rPr lang="fr-FR" sz="2400" dirty="0" err="1"/>
              <a:t>Priviliged</a:t>
            </a:r>
            <a:r>
              <a:rPr lang="fr-FR" sz="2400" dirty="0"/>
              <a:t> </a:t>
            </a:r>
            <a:r>
              <a:rPr lang="fr-FR" sz="2400" dirty="0" err="1"/>
              <a:t>tool</a:t>
            </a:r>
            <a:r>
              <a:rPr lang="fr-FR" sz="2400" dirty="0"/>
              <a:t> for </a:t>
            </a:r>
            <a:r>
              <a:rPr lang="fr-FR" sz="2400" dirty="0" err="1"/>
              <a:t>financing</a:t>
            </a:r>
            <a:r>
              <a:rPr lang="fr-FR" sz="2400" dirty="0"/>
              <a:t> </a:t>
            </a:r>
            <a:r>
              <a:rPr lang="fr-FR" sz="2400" dirty="0" err="1"/>
              <a:t>SDGs</a:t>
            </a:r>
            <a:endParaRPr lang="fr-FR" sz="2400" dirty="0"/>
          </a:p>
          <a:p>
            <a:pPr marL="457200" indent="-457200">
              <a:buAutoNum type="arabicPeriod"/>
            </a:pPr>
            <a:r>
              <a:rPr lang="fr-FR" sz="2800" dirty="0" err="1"/>
              <a:t>Why</a:t>
            </a:r>
            <a:r>
              <a:rPr lang="fr-FR" sz="2800" dirty="0"/>
              <a:t> </a:t>
            </a:r>
            <a:r>
              <a:rPr lang="fr-FR" sz="2800" b="1" dirty="0"/>
              <a:t>D</a:t>
            </a:r>
            <a:r>
              <a:rPr lang="fr-FR" sz="2800" dirty="0"/>
              <a:t>RM?</a:t>
            </a:r>
          </a:p>
          <a:p>
            <a:pPr marL="914400" lvl="2" indent="0">
              <a:spcBef>
                <a:spcPts val="0"/>
              </a:spcBef>
              <a:spcAft>
                <a:spcPts val="0"/>
              </a:spcAft>
              <a:buNone/>
            </a:pPr>
            <a:r>
              <a:rPr lang="fr-FR" sz="2400" b="1" dirty="0" err="1"/>
              <a:t>Domestic</a:t>
            </a:r>
            <a:r>
              <a:rPr lang="fr-FR" sz="2400" b="1" dirty="0"/>
              <a:t> </a:t>
            </a:r>
            <a:r>
              <a:rPr lang="fr-FR" sz="2400" dirty="0" err="1"/>
              <a:t>because</a:t>
            </a:r>
            <a:r>
              <a:rPr lang="fr-FR" sz="2400" dirty="0"/>
              <a:t> of the </a:t>
            </a:r>
            <a:r>
              <a:rPr lang="fr-FR" sz="2400" dirty="0" err="1"/>
              <a:t>worldwide</a:t>
            </a:r>
            <a:r>
              <a:rPr lang="fr-FR" sz="2400" dirty="0"/>
              <a:t> </a:t>
            </a:r>
            <a:r>
              <a:rPr lang="fr-FR" sz="2400" dirty="0" err="1"/>
              <a:t>tax</a:t>
            </a:r>
            <a:r>
              <a:rPr lang="fr-FR" sz="2400" dirty="0"/>
              <a:t> transition</a:t>
            </a:r>
            <a:r>
              <a:rPr lang="fr-FR" sz="2400" b="1" dirty="0"/>
              <a:t>:</a:t>
            </a:r>
            <a:r>
              <a:rPr lang="fr-FR" sz="2400" dirty="0"/>
              <a:t> </a:t>
            </a:r>
          </a:p>
          <a:p>
            <a:pPr marL="914400" lvl="2" indent="0">
              <a:spcBef>
                <a:spcPts val="0"/>
              </a:spcBef>
              <a:spcAft>
                <a:spcPts val="0"/>
              </a:spcAft>
              <a:buNone/>
            </a:pPr>
            <a:r>
              <a:rPr lang="fr-FR" sz="2400" dirty="0" err="1"/>
              <a:t>Decrease</a:t>
            </a:r>
            <a:r>
              <a:rPr lang="fr-FR" sz="2400" dirty="0"/>
              <a:t> in </a:t>
            </a:r>
            <a:r>
              <a:rPr lang="fr-FR" sz="2400" dirty="0" err="1"/>
              <a:t>tariff</a:t>
            </a:r>
            <a:r>
              <a:rPr lang="fr-FR" sz="2400" dirty="0"/>
              <a:t> rates and revenue (Free </a:t>
            </a:r>
            <a:r>
              <a:rPr lang="fr-FR" sz="2400" dirty="0" err="1"/>
              <a:t>trade</a:t>
            </a:r>
            <a:r>
              <a:rPr lang="fr-FR" sz="2400" dirty="0"/>
              <a:t>, WTO) </a:t>
            </a:r>
          </a:p>
          <a:p>
            <a:pPr marL="1143000" lvl="2" indent="-228600">
              <a:spcBef>
                <a:spcPts val="0"/>
              </a:spcBef>
              <a:spcAft>
                <a:spcPts val="0"/>
              </a:spcAft>
              <a:buFont typeface="Symbol" panose="05050102010706020507" pitchFamily="18" charset="2"/>
              <a:buChar char="Þ"/>
            </a:pPr>
            <a:r>
              <a:rPr lang="fr-FR" sz="2400" dirty="0" err="1"/>
              <a:t>Increase</a:t>
            </a:r>
            <a:r>
              <a:rPr lang="fr-FR" sz="2400" dirty="0"/>
              <a:t> in the taxation of </a:t>
            </a:r>
            <a:r>
              <a:rPr lang="fr-FR" sz="2400" dirty="0" err="1"/>
              <a:t>domestic</a:t>
            </a:r>
            <a:r>
              <a:rPr lang="fr-FR" sz="2400" dirty="0"/>
              <a:t> </a:t>
            </a:r>
            <a:r>
              <a:rPr lang="fr-FR" sz="2400" dirty="0" err="1"/>
              <a:t>activity</a:t>
            </a:r>
            <a:r>
              <a:rPr lang="fr-FR" sz="2400" dirty="0"/>
              <a:t>.</a:t>
            </a:r>
          </a:p>
        </p:txBody>
      </p:sp>
      <p:sp>
        <p:nvSpPr>
          <p:cNvPr id="3" name="Titre 2"/>
          <p:cNvSpPr>
            <a:spLocks noGrp="1"/>
          </p:cNvSpPr>
          <p:nvPr>
            <p:ph type="title"/>
          </p:nvPr>
        </p:nvSpPr>
        <p:spPr/>
        <p:txBody>
          <a:bodyPr/>
          <a:lstStyle/>
          <a:p>
            <a:r>
              <a:rPr lang="fr-FR" dirty="0"/>
              <a:t>DRM (Introduction)</a:t>
            </a:r>
          </a:p>
        </p:txBody>
      </p:sp>
    </p:spTree>
    <p:extLst>
      <p:ext uri="{BB962C8B-B14F-4D97-AF65-F5344CB8AC3E}">
        <p14:creationId xmlns:p14="http://schemas.microsoft.com/office/powerpoint/2010/main" val="3043282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2869543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5672" y="1506448"/>
            <a:ext cx="10905699" cy="3881904"/>
          </a:xfrm>
        </p:spPr>
        <p:txBody>
          <a:bodyPr/>
          <a:lstStyle/>
          <a:p>
            <a:r>
              <a:rPr lang="fr-FR" dirty="0" err="1"/>
              <a:t>Taxing</a:t>
            </a:r>
            <a:r>
              <a:rPr lang="fr-FR" dirty="0"/>
              <a:t> </a:t>
            </a:r>
            <a:r>
              <a:rPr lang="fr-FR" dirty="0" err="1"/>
              <a:t>individual</a:t>
            </a:r>
            <a:r>
              <a:rPr lang="fr-FR" dirty="0"/>
              <a:t> or </a:t>
            </a:r>
            <a:r>
              <a:rPr lang="fr-FR" dirty="0" err="1"/>
              <a:t>household</a:t>
            </a:r>
            <a:r>
              <a:rPr lang="fr-FR" baseline="0" dirty="0"/>
              <a:t> </a:t>
            </a:r>
          </a:p>
          <a:p>
            <a:pPr lvl="1"/>
            <a:r>
              <a:rPr lang="fr-FR" dirty="0" err="1"/>
              <a:t>Gender</a:t>
            </a:r>
            <a:r>
              <a:rPr lang="fr-FR" dirty="0"/>
              <a:t> issue if </a:t>
            </a:r>
            <a:r>
              <a:rPr lang="fr-FR" sz="2000" kern="1200" dirty="0" err="1">
                <a:solidFill>
                  <a:schemeClr val="tx1"/>
                </a:solidFill>
                <a:effectLst/>
                <a:latin typeface="+mn-lt"/>
                <a:ea typeface="+mn-ea"/>
                <a:cs typeface="+mn-cs"/>
              </a:rPr>
              <a:t>household</a:t>
            </a:r>
            <a:endParaRPr lang="fr-FR" sz="2000" kern="1200" dirty="0">
              <a:solidFill>
                <a:schemeClr val="tx1"/>
              </a:solidFill>
              <a:effectLst/>
              <a:latin typeface="+mn-lt"/>
              <a:ea typeface="+mn-ea"/>
              <a:cs typeface="+mn-cs"/>
            </a:endParaRPr>
          </a:p>
          <a:p>
            <a:pPr lvl="1"/>
            <a:r>
              <a:rPr lang="fr-FR" sz="2000" kern="1200" dirty="0" err="1">
                <a:solidFill>
                  <a:schemeClr val="tx1"/>
                </a:solidFill>
                <a:effectLst/>
                <a:latin typeface="+mn-lt"/>
                <a:ea typeface="+mn-ea"/>
                <a:cs typeface="+mn-cs"/>
              </a:rPr>
              <a:t>Family</a:t>
            </a:r>
            <a:r>
              <a:rPr lang="fr-FR" sz="2000" kern="1200" dirty="0">
                <a:solidFill>
                  <a:schemeClr val="tx1"/>
                </a:solidFill>
                <a:effectLst/>
                <a:latin typeface="+mn-lt"/>
                <a:ea typeface="+mn-ea"/>
                <a:cs typeface="+mn-cs"/>
              </a:rPr>
              <a:t> coefficient in </a:t>
            </a:r>
            <a:r>
              <a:rPr lang="fr-FR" sz="2000" kern="1200" dirty="0" err="1">
                <a:solidFill>
                  <a:schemeClr val="tx1"/>
                </a:solidFill>
                <a:effectLst/>
                <a:latin typeface="+mn-lt"/>
                <a:ea typeface="+mn-ea"/>
                <a:cs typeface="+mn-cs"/>
              </a:rPr>
              <a:t>Africa</a:t>
            </a:r>
            <a:r>
              <a:rPr lang="fr-FR" sz="2000" kern="1200" dirty="0">
                <a:solidFill>
                  <a:schemeClr val="tx1"/>
                </a:solidFill>
                <a:effectLst/>
                <a:latin typeface="+mn-lt"/>
                <a:ea typeface="+mn-ea"/>
                <a:cs typeface="+mn-cs"/>
              </a:rPr>
              <a:t> (relevant?)</a:t>
            </a:r>
            <a:endParaRPr lang="fr-FR" dirty="0"/>
          </a:p>
          <a:p>
            <a:pPr lvl="0"/>
            <a:r>
              <a:rPr lang="fr-FR" dirty="0" err="1"/>
              <a:t>Several</a:t>
            </a:r>
            <a:r>
              <a:rPr lang="fr-FR" dirty="0"/>
              <a:t> sources of </a:t>
            </a:r>
            <a:r>
              <a:rPr lang="fr-FR" dirty="0" err="1"/>
              <a:t>invidual</a:t>
            </a:r>
            <a:r>
              <a:rPr lang="fr-FR" dirty="0"/>
              <a:t> </a:t>
            </a:r>
            <a:r>
              <a:rPr lang="fr-FR" dirty="0" err="1"/>
              <a:t>income</a:t>
            </a:r>
            <a:r>
              <a:rPr lang="fr-FR" dirty="0"/>
              <a:t>:</a:t>
            </a:r>
            <a:r>
              <a:rPr lang="fr-FR" baseline="0" dirty="0"/>
              <a:t> </a:t>
            </a:r>
            <a:r>
              <a:rPr lang="fr-FR" baseline="0" dirty="0" err="1"/>
              <a:t>wages</a:t>
            </a:r>
            <a:r>
              <a:rPr lang="fr-FR" baseline="0" dirty="0"/>
              <a:t>, </a:t>
            </a:r>
            <a:r>
              <a:rPr lang="fr-FR" baseline="0" dirty="0" err="1"/>
              <a:t>rent</a:t>
            </a:r>
            <a:r>
              <a:rPr lang="fr-FR" baseline="0" dirty="0"/>
              <a:t>, capital </a:t>
            </a:r>
            <a:r>
              <a:rPr lang="fr-FR" baseline="0" dirty="0" err="1"/>
              <a:t>income</a:t>
            </a:r>
            <a:r>
              <a:rPr lang="fr-FR" baseline="0" dirty="0"/>
              <a:t>, profit (self-</a:t>
            </a:r>
            <a:r>
              <a:rPr lang="fr-FR" baseline="0" dirty="0" err="1"/>
              <a:t>employee</a:t>
            </a:r>
            <a:r>
              <a:rPr lang="fr-FR" baseline="0" dirty="0"/>
              <a:t>)</a:t>
            </a:r>
          </a:p>
          <a:p>
            <a:pPr lvl="0"/>
            <a:r>
              <a:rPr lang="fr-FR" baseline="0" dirty="0" err="1"/>
              <a:t>Three</a:t>
            </a:r>
            <a:r>
              <a:rPr lang="fr-FR" baseline="0" dirty="0"/>
              <a:t> main </a:t>
            </a:r>
            <a:r>
              <a:rPr lang="fr-FR" baseline="0" dirty="0" err="1"/>
              <a:t>systems</a:t>
            </a:r>
            <a:endParaRPr lang="fr-FR" baseline="0" dirty="0"/>
          </a:p>
          <a:p>
            <a:pPr lvl="1"/>
            <a:r>
              <a:rPr lang="fr-FR" dirty="0" err="1"/>
              <a:t>Comprehensive</a:t>
            </a:r>
            <a:r>
              <a:rPr lang="fr-FR" dirty="0"/>
              <a:t> </a:t>
            </a:r>
            <a:r>
              <a:rPr lang="fr-FR" dirty="0" err="1"/>
              <a:t>income</a:t>
            </a:r>
            <a:r>
              <a:rPr lang="fr-FR" dirty="0"/>
              <a:t> </a:t>
            </a:r>
            <a:r>
              <a:rPr lang="fr-FR" dirty="0" err="1"/>
              <a:t>tax</a:t>
            </a:r>
            <a:r>
              <a:rPr lang="fr-FR" dirty="0"/>
              <a:t>; Dual </a:t>
            </a:r>
            <a:r>
              <a:rPr lang="fr-FR" dirty="0" err="1"/>
              <a:t>income</a:t>
            </a:r>
            <a:r>
              <a:rPr lang="fr-FR" dirty="0"/>
              <a:t> </a:t>
            </a:r>
            <a:r>
              <a:rPr lang="fr-FR" dirty="0" err="1"/>
              <a:t>tax</a:t>
            </a:r>
            <a:r>
              <a:rPr lang="fr-FR" dirty="0"/>
              <a:t>; Flat</a:t>
            </a:r>
            <a:r>
              <a:rPr lang="fr-FR" baseline="0" dirty="0"/>
              <a:t> </a:t>
            </a:r>
            <a:r>
              <a:rPr lang="fr-FR" baseline="0" dirty="0" err="1"/>
              <a:t>tax</a:t>
            </a:r>
            <a:endParaRPr lang="fr-FR" baseline="0" dirty="0"/>
          </a:p>
          <a:p>
            <a:r>
              <a:rPr lang="fr-FR" dirty="0" err="1"/>
              <a:t>Political</a:t>
            </a:r>
            <a:r>
              <a:rPr lang="fr-FR" dirty="0"/>
              <a:t> </a:t>
            </a:r>
            <a:r>
              <a:rPr lang="fr-FR" dirty="0" err="1"/>
              <a:t>debate</a:t>
            </a:r>
            <a:r>
              <a:rPr lang="fr-FR" dirty="0"/>
              <a:t> </a:t>
            </a:r>
            <a:r>
              <a:rPr lang="fr-FR" dirty="0" err="1"/>
              <a:t>around</a:t>
            </a:r>
            <a:r>
              <a:rPr lang="fr-FR" dirty="0"/>
              <a:t> the Top </a:t>
            </a:r>
            <a:r>
              <a:rPr lang="fr-FR" dirty="0" err="1"/>
              <a:t>margin</a:t>
            </a:r>
            <a:r>
              <a:rPr lang="fr-FR" dirty="0"/>
              <a:t> </a:t>
            </a:r>
            <a:r>
              <a:rPr lang="fr-FR" dirty="0" err="1"/>
              <a:t>tax</a:t>
            </a:r>
            <a:r>
              <a:rPr lang="fr-FR" dirty="0"/>
              <a:t> rate: </a:t>
            </a:r>
            <a:r>
              <a:rPr lang="fr-FR" dirty="0" err="1"/>
              <a:t>Progressivity</a:t>
            </a:r>
            <a:r>
              <a:rPr lang="fr-FR" dirty="0"/>
              <a:t> of PIT.</a:t>
            </a:r>
          </a:p>
        </p:txBody>
      </p:sp>
      <p:sp>
        <p:nvSpPr>
          <p:cNvPr id="3" name="Titre 2"/>
          <p:cNvSpPr>
            <a:spLocks noGrp="1"/>
          </p:cNvSpPr>
          <p:nvPr>
            <p:ph type="title"/>
          </p:nvPr>
        </p:nvSpPr>
        <p:spPr/>
        <p:txBody>
          <a:bodyPr/>
          <a:lstStyle/>
          <a:p>
            <a:r>
              <a:rPr lang="fr-FR" dirty="0"/>
              <a:t>PIT (</a:t>
            </a:r>
            <a:r>
              <a:rPr lang="fr-FR" dirty="0" err="1"/>
              <a:t>Personal</a:t>
            </a:r>
            <a:r>
              <a:rPr lang="fr-FR" dirty="0"/>
              <a:t> </a:t>
            </a:r>
            <a:r>
              <a:rPr lang="fr-FR" dirty="0" err="1"/>
              <a:t>income</a:t>
            </a:r>
            <a:r>
              <a:rPr lang="fr-FR" dirty="0"/>
              <a:t> </a:t>
            </a:r>
            <a:r>
              <a:rPr lang="fr-FR" dirty="0" err="1"/>
              <a:t>Tax</a:t>
            </a:r>
            <a:r>
              <a:rPr lang="fr-FR" dirty="0"/>
              <a:t>)</a:t>
            </a:r>
          </a:p>
        </p:txBody>
      </p:sp>
    </p:spTree>
    <p:extLst>
      <p:ext uri="{BB962C8B-B14F-4D97-AF65-F5344CB8AC3E}">
        <p14:creationId xmlns:p14="http://schemas.microsoft.com/office/powerpoint/2010/main" val="36972013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1195177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err="1"/>
              <a:t>Tax</a:t>
            </a:r>
            <a:r>
              <a:rPr lang="fr-FR" dirty="0"/>
              <a:t> on Profit</a:t>
            </a:r>
          </a:p>
          <a:p>
            <a:pPr lvl="1"/>
            <a:r>
              <a:rPr lang="fr-FR" dirty="0" err="1"/>
              <a:t>Definition</a:t>
            </a:r>
            <a:r>
              <a:rPr lang="fr-FR" dirty="0"/>
              <a:t> of Profit (</a:t>
            </a:r>
            <a:r>
              <a:rPr lang="fr-FR" dirty="0" err="1"/>
              <a:t>very</a:t>
            </a:r>
            <a:r>
              <a:rPr lang="fr-FR" dirty="0"/>
              <a:t> </a:t>
            </a:r>
            <a:r>
              <a:rPr lang="fr-FR" dirty="0" err="1"/>
              <a:t>complex</a:t>
            </a:r>
            <a:r>
              <a:rPr lang="fr-FR" dirty="0"/>
              <a:t>)</a:t>
            </a:r>
          </a:p>
          <a:p>
            <a:pPr lvl="1"/>
            <a:r>
              <a:rPr lang="fr-FR" dirty="0" err="1"/>
              <a:t>Physicial</a:t>
            </a:r>
            <a:r>
              <a:rPr lang="fr-FR" baseline="0" dirty="0"/>
              <a:t> </a:t>
            </a:r>
            <a:r>
              <a:rPr lang="fr-FR" baseline="0" dirty="0" err="1"/>
              <a:t>person</a:t>
            </a:r>
            <a:r>
              <a:rPr lang="fr-FR" baseline="0" dirty="0"/>
              <a:t> and corporations</a:t>
            </a:r>
          </a:p>
          <a:p>
            <a:pPr lvl="0"/>
            <a:r>
              <a:rPr lang="fr-FR" dirty="0"/>
              <a:t>More important revenue</a:t>
            </a:r>
            <a:r>
              <a:rPr lang="fr-FR" baseline="0" dirty="0"/>
              <a:t> in </a:t>
            </a:r>
            <a:r>
              <a:rPr lang="fr-FR" baseline="0" dirty="0" err="1"/>
              <a:t>developing</a:t>
            </a:r>
            <a:r>
              <a:rPr lang="fr-FR" baseline="0" dirty="0"/>
              <a:t> countries </a:t>
            </a:r>
            <a:r>
              <a:rPr lang="fr-FR" baseline="0" dirty="0" err="1"/>
              <a:t>than</a:t>
            </a:r>
            <a:r>
              <a:rPr lang="fr-FR" baseline="0" dirty="0"/>
              <a:t> in </a:t>
            </a:r>
            <a:r>
              <a:rPr lang="fr-FR" baseline="0" dirty="0" err="1"/>
              <a:t>developped</a:t>
            </a:r>
            <a:r>
              <a:rPr lang="fr-FR" baseline="0" dirty="0"/>
              <a:t> </a:t>
            </a:r>
            <a:r>
              <a:rPr lang="fr-FR" baseline="0" dirty="0" err="1"/>
              <a:t>ones</a:t>
            </a:r>
            <a:r>
              <a:rPr lang="fr-FR" baseline="0" dirty="0"/>
              <a:t>.</a:t>
            </a:r>
          </a:p>
          <a:p>
            <a:pPr lvl="1"/>
            <a:r>
              <a:rPr lang="fr-FR" dirty="0" err="1"/>
              <a:t>Highly</a:t>
            </a:r>
            <a:r>
              <a:rPr lang="fr-FR" dirty="0"/>
              <a:t> </a:t>
            </a:r>
            <a:r>
              <a:rPr lang="fr-FR" dirty="0" err="1"/>
              <a:t>concentrated</a:t>
            </a:r>
            <a:r>
              <a:rPr lang="fr-FR" dirty="0"/>
              <a:t> in </a:t>
            </a:r>
            <a:r>
              <a:rPr lang="fr-FR" dirty="0" err="1"/>
              <a:t>devloping</a:t>
            </a:r>
            <a:r>
              <a:rPr lang="fr-FR" dirty="0"/>
              <a:t> countries (&lt;30 </a:t>
            </a:r>
            <a:r>
              <a:rPr lang="fr-FR" dirty="0" err="1"/>
              <a:t>firms</a:t>
            </a:r>
            <a:r>
              <a:rPr lang="fr-FR" dirty="0"/>
              <a:t> = 70%</a:t>
            </a:r>
            <a:r>
              <a:rPr lang="fr-FR" baseline="0" dirty="0"/>
              <a:t> of CIT revenue)</a:t>
            </a:r>
          </a:p>
          <a:p>
            <a:pPr lvl="1"/>
            <a:r>
              <a:rPr lang="fr-FR" baseline="0" dirty="0"/>
              <a:t>Minimum </a:t>
            </a:r>
            <a:r>
              <a:rPr lang="fr-FR" baseline="0" dirty="0" err="1"/>
              <a:t>tax</a:t>
            </a:r>
            <a:r>
              <a:rPr lang="fr-FR" baseline="0" dirty="0"/>
              <a:t> </a:t>
            </a:r>
            <a:r>
              <a:rPr lang="fr-FR" baseline="0" dirty="0" err="1"/>
              <a:t>based</a:t>
            </a:r>
            <a:r>
              <a:rPr lang="fr-FR" baseline="0" dirty="0"/>
              <a:t> on turnover</a:t>
            </a:r>
          </a:p>
          <a:p>
            <a:pPr lvl="0"/>
            <a:r>
              <a:rPr lang="fr-FR" dirty="0"/>
              <a:t>Agressive </a:t>
            </a:r>
            <a:r>
              <a:rPr lang="fr-FR" dirty="0" err="1"/>
              <a:t>tax</a:t>
            </a:r>
            <a:r>
              <a:rPr lang="fr-FR" dirty="0"/>
              <a:t> planning:</a:t>
            </a:r>
            <a:r>
              <a:rPr lang="fr-FR" baseline="0" dirty="0"/>
              <a:t> BEPS (OECD) </a:t>
            </a:r>
          </a:p>
          <a:p>
            <a:pPr lvl="1"/>
            <a:r>
              <a:rPr lang="fr-FR" baseline="0" dirty="0" err="1"/>
              <a:t>See</a:t>
            </a:r>
            <a:r>
              <a:rPr lang="fr-FR" baseline="0" dirty="0"/>
              <a:t> Issue 3.</a:t>
            </a:r>
          </a:p>
        </p:txBody>
      </p:sp>
      <p:sp>
        <p:nvSpPr>
          <p:cNvPr id="3" name="Titre 2"/>
          <p:cNvSpPr>
            <a:spLocks noGrp="1"/>
          </p:cNvSpPr>
          <p:nvPr>
            <p:ph type="title"/>
          </p:nvPr>
        </p:nvSpPr>
        <p:spPr/>
        <p:txBody>
          <a:bodyPr/>
          <a:lstStyle/>
          <a:p>
            <a:r>
              <a:rPr lang="fr-FR" dirty="0"/>
              <a:t>CIT (</a:t>
            </a:r>
            <a:r>
              <a:rPr lang="fr-FR" dirty="0" err="1"/>
              <a:t>Corporate</a:t>
            </a:r>
            <a:r>
              <a:rPr lang="fr-FR" dirty="0"/>
              <a:t> </a:t>
            </a:r>
            <a:r>
              <a:rPr lang="fr-FR" dirty="0" err="1"/>
              <a:t>Income</a:t>
            </a:r>
            <a:r>
              <a:rPr lang="fr-FR" dirty="0"/>
              <a:t> </a:t>
            </a:r>
            <a:r>
              <a:rPr lang="fr-FR" dirty="0" err="1"/>
              <a:t>Tax</a:t>
            </a:r>
            <a:r>
              <a:rPr lang="fr-FR" dirty="0"/>
              <a:t>)</a:t>
            </a:r>
          </a:p>
        </p:txBody>
      </p:sp>
    </p:spTree>
    <p:extLst>
      <p:ext uri="{BB962C8B-B14F-4D97-AF65-F5344CB8AC3E}">
        <p14:creationId xmlns:p14="http://schemas.microsoft.com/office/powerpoint/2010/main" val="32359785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1167298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72885" y="1499054"/>
            <a:ext cx="5321061" cy="3881904"/>
          </a:xfrm>
        </p:spPr>
        <p:txBody>
          <a:bodyPr/>
          <a:lstStyle/>
          <a:p>
            <a:r>
              <a:rPr lang="fr-FR" dirty="0"/>
              <a:t>The </a:t>
            </a:r>
            <a:r>
              <a:rPr lang="fr-FR" dirty="0" err="1"/>
              <a:t>missing</a:t>
            </a:r>
            <a:r>
              <a:rPr lang="fr-FR" dirty="0"/>
              <a:t> </a:t>
            </a:r>
            <a:r>
              <a:rPr lang="fr-FR" dirty="0" err="1"/>
              <a:t>tax</a:t>
            </a:r>
            <a:r>
              <a:rPr lang="fr-FR" dirty="0"/>
              <a:t> in </a:t>
            </a:r>
            <a:r>
              <a:rPr lang="fr-FR" dirty="0" err="1"/>
              <a:t>developing</a:t>
            </a:r>
            <a:r>
              <a:rPr lang="fr-FR" dirty="0"/>
              <a:t> countries (3-5%</a:t>
            </a:r>
            <a:r>
              <a:rPr lang="fr-FR" baseline="0" dirty="0"/>
              <a:t> of GDP in OECD)</a:t>
            </a:r>
          </a:p>
          <a:p>
            <a:r>
              <a:rPr lang="fr-FR" baseline="0" dirty="0" err="1"/>
              <a:t>Tax</a:t>
            </a:r>
            <a:r>
              <a:rPr lang="fr-FR" baseline="0" dirty="0"/>
              <a:t> on land and </a:t>
            </a:r>
            <a:r>
              <a:rPr lang="fr-FR" baseline="0" dirty="0" err="1"/>
              <a:t>fixed</a:t>
            </a:r>
            <a:r>
              <a:rPr lang="fr-FR" baseline="0" dirty="0"/>
              <a:t> </a:t>
            </a:r>
            <a:r>
              <a:rPr lang="fr-FR" baseline="0" dirty="0" err="1"/>
              <a:t>assets</a:t>
            </a:r>
            <a:r>
              <a:rPr lang="fr-FR" baseline="0" dirty="0"/>
              <a:t> (first </a:t>
            </a:r>
            <a:r>
              <a:rPr lang="fr-FR" baseline="0" dirty="0" err="1"/>
              <a:t>step</a:t>
            </a:r>
            <a:r>
              <a:rPr lang="fr-FR" baseline="0" dirty="0"/>
              <a:t> </a:t>
            </a:r>
            <a:r>
              <a:rPr lang="fr-FR" baseline="0" dirty="0" err="1"/>
              <a:t>towards</a:t>
            </a:r>
            <a:r>
              <a:rPr lang="fr-FR" baseline="0" dirty="0"/>
              <a:t> a </a:t>
            </a:r>
            <a:r>
              <a:rPr lang="fr-FR" baseline="0" dirty="0" err="1"/>
              <a:t>Wealth</a:t>
            </a:r>
            <a:r>
              <a:rPr lang="fr-FR" baseline="0" dirty="0"/>
              <a:t> </a:t>
            </a:r>
            <a:r>
              <a:rPr lang="fr-FR" baseline="0" dirty="0" err="1"/>
              <a:t>tax</a:t>
            </a:r>
            <a:r>
              <a:rPr lang="fr-FR" baseline="0" dirty="0"/>
              <a:t>)</a:t>
            </a:r>
          </a:p>
          <a:p>
            <a:r>
              <a:rPr lang="fr-FR" baseline="0" dirty="0"/>
              <a:t>Efficient and </a:t>
            </a:r>
            <a:r>
              <a:rPr lang="fr-FR" baseline="0" dirty="0" err="1"/>
              <a:t>redistributive</a:t>
            </a:r>
            <a:r>
              <a:rPr lang="fr-FR" baseline="0" dirty="0"/>
              <a:t> </a:t>
            </a:r>
            <a:r>
              <a:rPr lang="fr-FR" baseline="0" dirty="0" err="1"/>
              <a:t>tax</a:t>
            </a:r>
            <a:endParaRPr lang="fr-FR" baseline="0" dirty="0"/>
          </a:p>
          <a:p>
            <a:r>
              <a:rPr lang="fr-FR" baseline="0" dirty="0" err="1"/>
              <a:t>Political</a:t>
            </a:r>
            <a:r>
              <a:rPr lang="fr-FR" baseline="0" dirty="0"/>
              <a:t> issues (</a:t>
            </a:r>
            <a:r>
              <a:rPr lang="fr-FR" baseline="0" dirty="0" err="1"/>
              <a:t>very</a:t>
            </a:r>
            <a:r>
              <a:rPr lang="fr-FR" baseline="0" dirty="0"/>
              <a:t> sensitive):</a:t>
            </a:r>
          </a:p>
          <a:p>
            <a:pPr lvl="1"/>
            <a:r>
              <a:rPr lang="fr-FR" dirty="0" err="1"/>
              <a:t>Property</a:t>
            </a:r>
            <a:r>
              <a:rPr lang="fr-FR" dirty="0"/>
              <a:t> </a:t>
            </a:r>
            <a:r>
              <a:rPr lang="fr-FR" dirty="0" err="1"/>
              <a:t>rights</a:t>
            </a:r>
            <a:r>
              <a:rPr lang="fr-FR" dirty="0"/>
              <a:t>,</a:t>
            </a:r>
          </a:p>
          <a:p>
            <a:pPr lvl="1"/>
            <a:r>
              <a:rPr lang="fr-FR" dirty="0"/>
              <a:t>Value </a:t>
            </a:r>
            <a:r>
              <a:rPr lang="fr-FR" dirty="0" err="1"/>
              <a:t>assessment</a:t>
            </a:r>
            <a:r>
              <a:rPr lang="fr-FR" dirty="0"/>
              <a:t> (2 </a:t>
            </a:r>
            <a:r>
              <a:rPr lang="fr-FR" dirty="0" err="1"/>
              <a:t>mechanisms</a:t>
            </a:r>
            <a:r>
              <a:rPr lang="fr-FR" dirty="0"/>
              <a:t>: rural, </a:t>
            </a:r>
            <a:r>
              <a:rPr lang="fr-FR" dirty="0" err="1"/>
              <a:t>urban</a:t>
            </a:r>
            <a:r>
              <a:rPr lang="fr-FR" dirty="0"/>
              <a:t>), </a:t>
            </a:r>
          </a:p>
          <a:p>
            <a:pPr lvl="1"/>
            <a:r>
              <a:rPr lang="fr-FR" dirty="0" err="1"/>
              <a:t>Blockchain</a:t>
            </a:r>
            <a:r>
              <a:rPr lang="fr-FR" dirty="0"/>
              <a:t> (</a:t>
            </a:r>
            <a:r>
              <a:rPr lang="fr-FR" dirty="0" err="1"/>
              <a:t>Sweden</a:t>
            </a:r>
            <a:r>
              <a:rPr lang="fr-FR" dirty="0"/>
              <a:t>, Ghana, Rwanda)</a:t>
            </a:r>
          </a:p>
        </p:txBody>
      </p:sp>
      <p:sp>
        <p:nvSpPr>
          <p:cNvPr id="3" name="Titre 2"/>
          <p:cNvSpPr>
            <a:spLocks noGrp="1"/>
          </p:cNvSpPr>
          <p:nvPr>
            <p:ph type="title"/>
          </p:nvPr>
        </p:nvSpPr>
        <p:spPr/>
        <p:txBody>
          <a:bodyPr/>
          <a:lstStyle/>
          <a:p>
            <a:r>
              <a:rPr lang="fr-FR" dirty="0" err="1"/>
              <a:t>Property</a:t>
            </a:r>
            <a:r>
              <a:rPr lang="fr-FR" dirty="0"/>
              <a:t> Taxes</a:t>
            </a:r>
          </a:p>
        </p:txBody>
      </p:sp>
      <p:graphicFrame>
        <p:nvGraphicFramePr>
          <p:cNvPr id="4" name="Content Placeholder 5"/>
          <p:cNvGraphicFramePr>
            <a:graphicFrameLocks/>
          </p:cNvGraphicFramePr>
          <p:nvPr>
            <p:extLst>
              <p:ext uri="{D42A27DB-BD31-4B8C-83A1-F6EECF244321}">
                <p14:modId xmlns:p14="http://schemas.microsoft.com/office/powerpoint/2010/main" val="2348647390"/>
              </p:ext>
            </p:extLst>
          </p:nvPr>
        </p:nvGraphicFramePr>
        <p:xfrm>
          <a:off x="6394432" y="1499054"/>
          <a:ext cx="4787661" cy="41049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306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36101343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rtl="0" eaLnBrk="0" fontAlgn="base" hangingPunct="0"/>
            <a:r>
              <a:rPr lang="en-US" sz="2400" i="0" kern="1200" dirty="0">
                <a:solidFill>
                  <a:schemeClr val="tx1"/>
                </a:solidFill>
                <a:effectLst/>
                <a:latin typeface="+mn-lt"/>
                <a:ea typeface="+mn-ea"/>
                <a:cs typeface="+mn-cs"/>
              </a:rPr>
              <a:t>Tax expenditure is transfer of public funds resulting from a reduction of tax obligations in relation to a standard, rather than direct spending (OECD, 2010). </a:t>
            </a:r>
            <a:endParaRPr lang="fr-FR" sz="2400" dirty="0">
              <a:effectLst/>
            </a:endParaRPr>
          </a:p>
          <a:p>
            <a:pPr lvl="1" eaLnBrk="0" fontAlgn="base" hangingPunct="0"/>
            <a:r>
              <a:rPr lang="en-US" b="0" kern="1200" dirty="0">
                <a:solidFill>
                  <a:schemeClr val="tx1"/>
                </a:solidFill>
                <a:effectLst/>
                <a:latin typeface="+mn-lt"/>
                <a:ea typeface="+mn-ea"/>
                <a:cs typeface="+mn-cs"/>
              </a:rPr>
              <a:t>Tax reliefs, tax subsidies or tax aids</a:t>
            </a:r>
          </a:p>
          <a:p>
            <a:pPr lvl="1" eaLnBrk="0" fontAlgn="base" hangingPunct="0"/>
            <a:r>
              <a:rPr lang="en-US" b="0" kern="1200" dirty="0">
                <a:solidFill>
                  <a:schemeClr val="tx1"/>
                </a:solidFill>
                <a:effectLst/>
                <a:latin typeface="+mn-lt"/>
                <a:ea typeface="+mn-ea"/>
                <a:cs typeface="+mn-cs"/>
              </a:rPr>
              <a:t>Exemptions, reduced rates…</a:t>
            </a:r>
          </a:p>
        </p:txBody>
      </p:sp>
      <p:sp>
        <p:nvSpPr>
          <p:cNvPr id="3" name="Titre 2"/>
          <p:cNvSpPr>
            <a:spLocks noGrp="1"/>
          </p:cNvSpPr>
          <p:nvPr>
            <p:ph type="title"/>
          </p:nvPr>
        </p:nvSpPr>
        <p:spPr/>
        <p:txBody>
          <a:bodyPr/>
          <a:lstStyle/>
          <a:p>
            <a:r>
              <a:rPr lang="fr-FR" dirty="0" err="1"/>
              <a:t>Tax</a:t>
            </a:r>
            <a:r>
              <a:rPr lang="fr-FR" dirty="0"/>
              <a:t> </a:t>
            </a:r>
            <a:r>
              <a:rPr lang="fr-FR" dirty="0" err="1"/>
              <a:t>Expenditures</a:t>
            </a:r>
            <a:endParaRPr lang="fr-FR" dirty="0"/>
          </a:p>
        </p:txBody>
      </p:sp>
      <p:pic>
        <p:nvPicPr>
          <p:cNvPr id="4" name="Picture 5" descr="220px-Rosetta_Sto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673" y="3016970"/>
            <a:ext cx="2689225" cy="290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72456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lvl="0"/>
            <a:r>
              <a:rPr lang="en-US" altLang="fr-FR" dirty="0"/>
              <a:t>An important tool to streamline tax systems.</a:t>
            </a:r>
          </a:p>
          <a:p>
            <a:pPr lvl="1"/>
            <a:r>
              <a:rPr lang="en-US" altLang="fr-FR" dirty="0"/>
              <a:t>Proliferation of tax expenditures (=the results of lobby groups or policy).</a:t>
            </a:r>
          </a:p>
          <a:p>
            <a:pPr lvl="1"/>
            <a:r>
              <a:rPr lang="en-US" altLang="fr-FR" dirty="0"/>
              <a:t>Tax expenditures seem less harmful than direct tax due to the lack of their estimation.</a:t>
            </a:r>
          </a:p>
          <a:p>
            <a:r>
              <a:rPr lang="en-US" altLang="fr-FR" dirty="0"/>
              <a:t>Improving fiscal transparency:</a:t>
            </a:r>
          </a:p>
          <a:p>
            <a:pPr lvl="1"/>
            <a:r>
              <a:rPr lang="en-US" altLang="fr-FR" dirty="0"/>
              <a:t>The publication of tax expenditures estimations as an Appendix to the Finance Law.</a:t>
            </a:r>
          </a:p>
          <a:p>
            <a:r>
              <a:rPr lang="en-US" altLang="fr-FR" dirty="0"/>
              <a:t>Reinforcing the power of the </a:t>
            </a:r>
            <a:r>
              <a:rPr lang="en-US" altLang="fr-FR" dirty="0" err="1"/>
              <a:t>MoF</a:t>
            </a:r>
            <a:r>
              <a:rPr lang="en-US" altLang="fr-FR" dirty="0"/>
              <a:t> on the tax system.</a:t>
            </a:r>
          </a:p>
        </p:txBody>
      </p:sp>
      <p:sp>
        <p:nvSpPr>
          <p:cNvPr id="3" name="Titre 2"/>
          <p:cNvSpPr>
            <a:spLocks noGrp="1"/>
          </p:cNvSpPr>
          <p:nvPr>
            <p:ph type="title"/>
          </p:nvPr>
        </p:nvSpPr>
        <p:spPr/>
        <p:txBody>
          <a:bodyPr/>
          <a:lstStyle/>
          <a:p>
            <a:pPr lvl="0" eaLnBrk="0" fontAlgn="base" hangingPunct="0"/>
            <a:r>
              <a:rPr lang="en-US" dirty="0"/>
              <a:t>Tax expenditure assessment</a:t>
            </a:r>
            <a:endParaRPr lang="fr-FR" dirty="0"/>
          </a:p>
        </p:txBody>
      </p:sp>
    </p:spTree>
    <p:extLst>
      <p:ext uri="{BB962C8B-B14F-4D97-AF65-F5344CB8AC3E}">
        <p14:creationId xmlns:p14="http://schemas.microsoft.com/office/powerpoint/2010/main" val="2834981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p:txBody>
          <a:bodyPr/>
          <a:lstStyle/>
          <a:p>
            <a:r>
              <a:rPr lang="fr-FR" altLang="fr-FR" dirty="0" err="1"/>
              <a:t>Tax</a:t>
            </a:r>
            <a:r>
              <a:rPr lang="fr-FR" altLang="fr-FR" dirty="0"/>
              <a:t> </a:t>
            </a:r>
            <a:r>
              <a:rPr lang="fr-FR" altLang="fr-FR" dirty="0" err="1"/>
              <a:t>expenditures</a:t>
            </a:r>
            <a:r>
              <a:rPr lang="fr-FR" altLang="fr-FR" dirty="0"/>
              <a:t> </a:t>
            </a:r>
            <a:r>
              <a:rPr lang="fr-FR" altLang="fr-FR" dirty="0" err="1"/>
              <a:t>promoting</a:t>
            </a:r>
            <a:r>
              <a:rPr lang="fr-FR" altLang="fr-FR" dirty="0"/>
              <a:t> </a:t>
            </a:r>
            <a:r>
              <a:rPr lang="fr-FR" altLang="fr-FR" dirty="0" err="1"/>
              <a:t>investment</a:t>
            </a:r>
            <a:r>
              <a:rPr lang="fr-FR" altLang="fr-FR" dirty="0"/>
              <a:t>: </a:t>
            </a:r>
            <a:r>
              <a:rPr lang="fr-FR" altLang="fr-FR" dirty="0" err="1"/>
              <a:t>Tax</a:t>
            </a:r>
            <a:r>
              <a:rPr lang="fr-FR" altLang="fr-FR" dirty="0"/>
              <a:t> </a:t>
            </a:r>
            <a:r>
              <a:rPr lang="fr-FR" altLang="fr-FR" dirty="0" err="1"/>
              <a:t>incentives</a:t>
            </a:r>
            <a:endParaRPr lang="fr-FR" altLang="fr-FR" dirty="0"/>
          </a:p>
        </p:txBody>
      </p:sp>
      <p:sp>
        <p:nvSpPr>
          <p:cNvPr id="18435" name="Rectangle 3"/>
          <p:cNvSpPr>
            <a:spLocks noGrp="1"/>
          </p:cNvSpPr>
          <p:nvPr>
            <p:ph idx="1"/>
          </p:nvPr>
        </p:nvSpPr>
        <p:spPr/>
        <p:txBody>
          <a:bodyPr/>
          <a:lstStyle/>
          <a:p>
            <a:pPr>
              <a:lnSpc>
                <a:spcPct val="80000"/>
              </a:lnSpc>
            </a:pPr>
            <a:r>
              <a:rPr lang="fr-FR" altLang="fr-FR" sz="2800" dirty="0" err="1"/>
              <a:t>Another</a:t>
            </a:r>
            <a:r>
              <a:rPr lang="fr-FR" altLang="fr-FR" sz="2800" dirty="0"/>
              <a:t> </a:t>
            </a:r>
            <a:r>
              <a:rPr lang="fr-FR" altLang="fr-FR" sz="2800" dirty="0" err="1"/>
              <a:t>kind</a:t>
            </a:r>
            <a:r>
              <a:rPr lang="fr-FR" altLang="fr-FR" sz="2800" dirty="0"/>
              <a:t> of </a:t>
            </a:r>
            <a:r>
              <a:rPr lang="fr-FR" altLang="fr-FR" sz="2800" dirty="0" err="1"/>
              <a:t>tax</a:t>
            </a:r>
            <a:r>
              <a:rPr lang="fr-FR" altLang="fr-FR" sz="2800" dirty="0"/>
              <a:t> </a:t>
            </a:r>
            <a:r>
              <a:rPr lang="fr-FR" altLang="fr-FR" sz="2800" dirty="0" err="1"/>
              <a:t>competition</a:t>
            </a:r>
            <a:endParaRPr lang="fr-FR" altLang="fr-FR" sz="2800" dirty="0"/>
          </a:p>
          <a:p>
            <a:pPr>
              <a:lnSpc>
                <a:spcPct val="80000"/>
              </a:lnSpc>
            </a:pPr>
            <a:r>
              <a:rPr lang="fr-FR" altLang="fr-FR" sz="2800" dirty="0" err="1"/>
              <a:t>Discretionary</a:t>
            </a:r>
            <a:r>
              <a:rPr lang="fr-FR" altLang="fr-FR" sz="2800" dirty="0"/>
              <a:t> or </a:t>
            </a:r>
            <a:r>
              <a:rPr lang="fr-FR" altLang="fr-FR" sz="2800" dirty="0" err="1"/>
              <a:t>rule</a:t>
            </a:r>
            <a:endParaRPr lang="fr-FR" altLang="fr-FR" sz="2800" dirty="0"/>
          </a:p>
          <a:p>
            <a:pPr lvl="1">
              <a:lnSpc>
                <a:spcPct val="80000"/>
              </a:lnSpc>
            </a:pPr>
            <a:r>
              <a:rPr lang="fr-FR" altLang="fr-FR" sz="2400" dirty="0"/>
              <a:t>Investment code, Free Area Law, </a:t>
            </a:r>
            <a:r>
              <a:rPr lang="fr-FR" altLang="fr-FR" sz="2400" dirty="0" err="1"/>
              <a:t>Individual</a:t>
            </a:r>
            <a:r>
              <a:rPr lang="fr-FR" altLang="fr-FR" sz="2400" dirty="0"/>
              <a:t> </a:t>
            </a:r>
            <a:r>
              <a:rPr lang="fr-FR" altLang="fr-FR" sz="2400" dirty="0" err="1"/>
              <a:t>tax</a:t>
            </a:r>
            <a:r>
              <a:rPr lang="fr-FR" altLang="fr-FR" sz="2400" dirty="0"/>
              <a:t> </a:t>
            </a:r>
            <a:r>
              <a:rPr lang="fr-FR" altLang="fr-FR" sz="2400" dirty="0" err="1"/>
              <a:t>agreements</a:t>
            </a:r>
            <a:r>
              <a:rPr lang="fr-FR" altLang="fr-FR" sz="2400" dirty="0"/>
              <a:t>, </a:t>
            </a:r>
            <a:r>
              <a:rPr lang="fr-FR" altLang="fr-FR" sz="2400" dirty="0" err="1"/>
              <a:t>etc</a:t>
            </a:r>
            <a:endParaRPr lang="fr-FR" altLang="fr-FR" sz="2400" dirty="0"/>
          </a:p>
          <a:p>
            <a:pPr>
              <a:lnSpc>
                <a:spcPct val="80000"/>
              </a:lnSpc>
            </a:pPr>
            <a:r>
              <a:rPr lang="fr-FR" altLang="fr-FR" sz="2800" dirty="0" err="1"/>
              <a:t>Who</a:t>
            </a:r>
            <a:r>
              <a:rPr lang="fr-FR" altLang="fr-FR" sz="2800" dirty="0"/>
              <a:t> </a:t>
            </a:r>
            <a:r>
              <a:rPr lang="fr-FR" altLang="fr-FR" sz="2800" dirty="0" err="1"/>
              <a:t>ask</a:t>
            </a:r>
            <a:r>
              <a:rPr lang="fr-FR" altLang="fr-FR" sz="2800" dirty="0"/>
              <a:t> for </a:t>
            </a:r>
            <a:r>
              <a:rPr lang="fr-FR" altLang="fr-FR" sz="2800" dirty="0" err="1"/>
              <a:t>tax</a:t>
            </a:r>
            <a:r>
              <a:rPr lang="fr-FR" altLang="fr-FR" sz="2800" dirty="0"/>
              <a:t> exemptions/</a:t>
            </a:r>
            <a:r>
              <a:rPr lang="fr-FR" altLang="fr-FR" sz="2800" dirty="0" err="1"/>
              <a:t>derogations</a:t>
            </a:r>
            <a:r>
              <a:rPr lang="fr-FR" altLang="fr-FR" sz="2800" dirty="0"/>
              <a:t>?</a:t>
            </a:r>
          </a:p>
          <a:p>
            <a:pPr lvl="1">
              <a:lnSpc>
                <a:spcPct val="80000"/>
              </a:lnSpc>
            </a:pPr>
            <a:r>
              <a:rPr lang="fr-FR" altLang="fr-FR" sz="2400" dirty="0"/>
              <a:t>Lobby groups (</a:t>
            </a:r>
            <a:r>
              <a:rPr lang="fr-FR" altLang="fr-FR" sz="2400" dirty="0" err="1"/>
              <a:t>firms</a:t>
            </a:r>
            <a:r>
              <a:rPr lang="fr-FR" altLang="fr-FR" sz="2400" dirty="0"/>
              <a:t>)</a:t>
            </a:r>
          </a:p>
          <a:p>
            <a:pPr lvl="1">
              <a:lnSpc>
                <a:spcPct val="80000"/>
              </a:lnSpc>
            </a:pPr>
            <a:r>
              <a:rPr lang="fr-FR" altLang="fr-FR" sz="2400" dirty="0" err="1"/>
              <a:t>Sectorial</a:t>
            </a:r>
            <a:r>
              <a:rPr lang="fr-FR" altLang="fr-FR" sz="2400" dirty="0"/>
              <a:t> </a:t>
            </a:r>
            <a:r>
              <a:rPr lang="fr-FR" altLang="fr-FR" sz="2400" dirty="0" err="1"/>
              <a:t>ministers</a:t>
            </a:r>
            <a:r>
              <a:rPr lang="fr-FR" altLang="fr-FR" sz="2400" dirty="0"/>
              <a:t> (</a:t>
            </a:r>
            <a:r>
              <a:rPr lang="fr-FR" altLang="fr-FR" sz="2400" dirty="0" err="1"/>
              <a:t>mining</a:t>
            </a:r>
            <a:r>
              <a:rPr lang="fr-FR" altLang="fr-FR" sz="2400" dirty="0"/>
              <a:t>, </a:t>
            </a:r>
            <a:r>
              <a:rPr lang="fr-FR" altLang="fr-FR" sz="2400" dirty="0" err="1"/>
              <a:t>oil</a:t>
            </a:r>
            <a:r>
              <a:rPr lang="fr-FR" altLang="fr-FR" sz="2400" dirty="0"/>
              <a:t>, </a:t>
            </a:r>
            <a:r>
              <a:rPr lang="fr-FR" altLang="fr-FR" sz="2400" dirty="0" err="1"/>
              <a:t>tourism</a:t>
            </a:r>
            <a:r>
              <a:rPr lang="fr-FR" altLang="fr-FR" sz="2400" dirty="0"/>
              <a:t>, agriculture, </a:t>
            </a:r>
            <a:r>
              <a:rPr lang="fr-FR" altLang="fr-FR" sz="2400" dirty="0" err="1"/>
              <a:t>etc</a:t>
            </a:r>
            <a:r>
              <a:rPr lang="fr-FR" altLang="fr-FR" sz="2400" dirty="0"/>
              <a:t>)</a:t>
            </a:r>
          </a:p>
          <a:p>
            <a:pPr lvl="2">
              <a:lnSpc>
                <a:spcPct val="80000"/>
              </a:lnSpc>
            </a:pPr>
            <a:r>
              <a:rPr lang="fr-FR" altLang="fr-FR" dirty="0"/>
              <a:t>Mining code, Tourisme code, Agricultural code…</a:t>
            </a:r>
          </a:p>
        </p:txBody>
      </p:sp>
    </p:spTree>
    <p:extLst>
      <p:ext uri="{BB962C8B-B14F-4D97-AF65-F5344CB8AC3E}">
        <p14:creationId xmlns:p14="http://schemas.microsoft.com/office/powerpoint/2010/main" val="33036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Taxation  = « The </a:t>
            </a:r>
            <a:r>
              <a:rPr lang="fr-FR" dirty="0" err="1"/>
              <a:t>thunder</a:t>
            </a:r>
            <a:r>
              <a:rPr lang="fr-FR" dirty="0"/>
              <a:t> of </a:t>
            </a:r>
            <a:r>
              <a:rPr lang="fr-FR" dirty="0" err="1"/>
              <a:t>history</a:t>
            </a:r>
            <a:r>
              <a:rPr lang="fr-FR" dirty="0"/>
              <a:t> », Schumpeter</a:t>
            </a:r>
          </a:p>
          <a:p>
            <a:pPr lvl="1"/>
            <a:r>
              <a:rPr lang="fr-FR" dirty="0"/>
              <a:t>Taxation and </a:t>
            </a:r>
            <a:r>
              <a:rPr lang="fr-FR" dirty="0" err="1"/>
              <a:t>wars</a:t>
            </a:r>
            <a:endParaRPr lang="fr-FR" dirty="0"/>
          </a:p>
          <a:p>
            <a:r>
              <a:rPr lang="fr-FR" dirty="0"/>
              <a:t>Monopoly of </a:t>
            </a:r>
            <a:r>
              <a:rPr lang="fr-FR" dirty="0" err="1"/>
              <a:t>legitimate</a:t>
            </a:r>
            <a:r>
              <a:rPr lang="fr-FR" dirty="0"/>
              <a:t> violence, Weber</a:t>
            </a:r>
          </a:p>
          <a:p>
            <a:pPr lvl="1"/>
            <a:r>
              <a:rPr lang="fr-FR" dirty="0"/>
              <a:t>DRC, </a:t>
            </a:r>
            <a:r>
              <a:rPr lang="fr-FR" dirty="0" err="1"/>
              <a:t>Failed</a:t>
            </a:r>
            <a:r>
              <a:rPr lang="fr-FR" dirty="0"/>
              <a:t> States.</a:t>
            </a:r>
          </a:p>
          <a:p>
            <a:r>
              <a:rPr lang="fr-FR" dirty="0" err="1"/>
              <a:t>Accountability</a:t>
            </a:r>
            <a:r>
              <a:rPr lang="fr-FR" dirty="0"/>
              <a:t> of </a:t>
            </a:r>
            <a:r>
              <a:rPr lang="fr-FR" dirty="0" err="1"/>
              <a:t>government</a:t>
            </a:r>
            <a:endParaRPr lang="fr-FR" dirty="0"/>
          </a:p>
          <a:p>
            <a:r>
              <a:rPr lang="fr-FR" dirty="0"/>
              <a:t>State </a:t>
            </a:r>
            <a:r>
              <a:rPr lang="fr-FR" dirty="0" err="1"/>
              <a:t>capacity</a:t>
            </a:r>
            <a:endParaRPr lang="fr-FR" dirty="0"/>
          </a:p>
          <a:p>
            <a:pPr lvl="1"/>
            <a:r>
              <a:rPr lang="fr-FR" dirty="0"/>
              <a:t>Taxation, </a:t>
            </a:r>
            <a:r>
              <a:rPr lang="fr-FR" dirty="0" err="1"/>
              <a:t>tax</a:t>
            </a:r>
            <a:r>
              <a:rPr lang="fr-FR" dirty="0"/>
              <a:t> administration, </a:t>
            </a:r>
            <a:r>
              <a:rPr lang="fr-FR" dirty="0" err="1"/>
              <a:t>tax</a:t>
            </a:r>
            <a:r>
              <a:rPr lang="fr-FR" dirty="0"/>
              <a:t> </a:t>
            </a:r>
            <a:r>
              <a:rPr lang="fr-FR" dirty="0" err="1"/>
              <a:t>policy</a:t>
            </a:r>
            <a:endParaRPr lang="fr-FR" dirty="0"/>
          </a:p>
        </p:txBody>
      </p:sp>
      <p:sp>
        <p:nvSpPr>
          <p:cNvPr id="3" name="Titre 2"/>
          <p:cNvSpPr>
            <a:spLocks noGrp="1"/>
          </p:cNvSpPr>
          <p:nvPr>
            <p:ph type="title"/>
          </p:nvPr>
        </p:nvSpPr>
        <p:spPr/>
        <p:txBody>
          <a:bodyPr/>
          <a:lstStyle/>
          <a:p>
            <a:r>
              <a:rPr lang="fr-FR" dirty="0"/>
              <a:t>DRM: A </a:t>
            </a:r>
            <a:r>
              <a:rPr lang="fr-FR" dirty="0" err="1"/>
              <a:t>tool</a:t>
            </a:r>
            <a:r>
              <a:rPr lang="fr-FR" dirty="0"/>
              <a:t> for State building</a:t>
            </a:r>
          </a:p>
        </p:txBody>
      </p:sp>
    </p:spTree>
    <p:extLst>
      <p:ext uri="{BB962C8B-B14F-4D97-AF65-F5344CB8AC3E}">
        <p14:creationId xmlns:p14="http://schemas.microsoft.com/office/powerpoint/2010/main" val="16842546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nvPr>
        </p:nvSpPr>
        <p:spPr/>
        <p:txBody>
          <a:bodyPr/>
          <a:lstStyle/>
          <a:p>
            <a:r>
              <a:rPr lang="fr-FR" altLang="fr-FR" dirty="0" err="1"/>
              <a:t>Tax</a:t>
            </a:r>
            <a:r>
              <a:rPr lang="fr-FR" altLang="fr-FR" dirty="0"/>
              <a:t> </a:t>
            </a:r>
            <a:r>
              <a:rPr lang="fr-FR" altLang="fr-FR" dirty="0" err="1"/>
              <a:t>expenditure</a:t>
            </a:r>
            <a:r>
              <a:rPr lang="fr-FR" altLang="fr-FR" dirty="0"/>
              <a:t> in </a:t>
            </a:r>
            <a:r>
              <a:rPr lang="fr-FR" altLang="fr-FR" dirty="0" err="1"/>
              <a:t>favor</a:t>
            </a:r>
            <a:r>
              <a:rPr lang="fr-FR" altLang="fr-FR" dirty="0"/>
              <a:t> of </a:t>
            </a:r>
            <a:r>
              <a:rPr lang="fr-FR" altLang="fr-FR" dirty="0" err="1"/>
              <a:t>consumption</a:t>
            </a:r>
            <a:endParaRPr lang="fr-FR" altLang="fr-FR" dirty="0"/>
          </a:p>
        </p:txBody>
      </p:sp>
      <p:sp>
        <p:nvSpPr>
          <p:cNvPr id="35843" name="Espace réservé du numéro de diapositive 4"/>
          <p:cNvSpPr>
            <a:spLocks noGrp="1"/>
          </p:cNvSpPr>
          <p:nvPr>
            <p:ph type="sldNum" sz="quarter" idx="12"/>
          </p:nvPr>
        </p:nvSpPr>
        <p:spPr>
          <a:noFill/>
        </p:spPr>
        <p:txBody>
          <a:bodyPr/>
          <a:lstStyle>
            <a:lvl1pPr>
              <a:spcBef>
                <a:spcPct val="20000"/>
              </a:spcBef>
              <a:buClr>
                <a:schemeClr val="bg1"/>
              </a:buClr>
              <a:buChar char="•"/>
              <a:defRPr sz="2400" i="1">
                <a:solidFill>
                  <a:srgbClr val="0F5494"/>
                </a:solidFill>
                <a:latin typeface="Verdana" panose="020B0604030504040204" pitchFamily="34" charset="0"/>
                <a:ea typeface="MS PGothic" panose="020B0600070205080204" pitchFamily="34" charset="-128"/>
              </a:defRPr>
            </a:lvl1pPr>
            <a:lvl2pPr marL="742950" indent="-285750">
              <a:spcBef>
                <a:spcPct val="20000"/>
              </a:spcBef>
              <a:buClr>
                <a:srgbClr val="009FBA"/>
              </a:buClr>
              <a:buChar char="•"/>
              <a:defRPr sz="2000" b="1">
                <a:solidFill>
                  <a:srgbClr val="0F5494"/>
                </a:solidFill>
                <a:latin typeface="Verdana" panose="020B0604030504040204" pitchFamily="34" charset="0"/>
                <a:ea typeface="MS PGothic" panose="020B0600070205080204" pitchFamily="34" charset="-128"/>
              </a:defRPr>
            </a:lvl2pPr>
            <a:lvl3pPr marL="1143000" indent="-228600">
              <a:spcBef>
                <a:spcPct val="20000"/>
              </a:spcBef>
              <a:defRPr sz="1400">
                <a:solidFill>
                  <a:srgbClr val="0F5494"/>
                </a:solidFill>
                <a:latin typeface="Verdana" panose="020B060403050404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ClrTx/>
              <a:buFontTx/>
              <a:buNone/>
            </a:pPr>
            <a:fld id="{80384310-3B2E-4040-B5DF-391B9D075B2C}" type="slidenum">
              <a:rPr lang="en-GB" altLang="fr-FR" sz="1400" i="0">
                <a:solidFill>
                  <a:schemeClr val="tx1"/>
                </a:solidFill>
                <a:latin typeface="Arial" panose="020B0604020202020204" pitchFamily="34" charset="0"/>
              </a:rPr>
              <a:pPr>
                <a:spcBef>
                  <a:spcPct val="0"/>
                </a:spcBef>
                <a:buClrTx/>
                <a:buFontTx/>
                <a:buNone/>
              </a:pPr>
              <a:t>40</a:t>
            </a:fld>
            <a:endParaRPr lang="en-GB" altLang="fr-FR" sz="1400" i="0">
              <a:solidFill>
                <a:schemeClr val="tx1"/>
              </a:solidFill>
              <a:latin typeface="Arial" panose="020B0604020202020204" pitchFamily="34" charset="0"/>
            </a:endParaRPr>
          </a:p>
        </p:txBody>
      </p:sp>
      <p:sp>
        <p:nvSpPr>
          <p:cNvPr id="35844" name="Espace réservé du contenu 2"/>
          <p:cNvSpPr>
            <a:spLocks noGrp="1"/>
          </p:cNvSpPr>
          <p:nvPr>
            <p:ph idx="1"/>
          </p:nvPr>
        </p:nvSpPr>
        <p:spPr>
          <a:xfrm>
            <a:off x="696686" y="1698171"/>
            <a:ext cx="10352314" cy="4251779"/>
          </a:xfrm>
        </p:spPr>
        <p:txBody>
          <a:bodyPr/>
          <a:lstStyle/>
          <a:p>
            <a:r>
              <a:rPr lang="fr-FR" altLang="fr-FR" dirty="0" err="1"/>
              <a:t>Reduced</a:t>
            </a:r>
            <a:r>
              <a:rPr lang="fr-FR" altLang="fr-FR" dirty="0"/>
              <a:t> or </a:t>
            </a:r>
            <a:r>
              <a:rPr lang="fr-FR" altLang="fr-FR" dirty="0" err="1"/>
              <a:t>zero</a:t>
            </a:r>
            <a:r>
              <a:rPr lang="fr-FR" altLang="fr-FR" dirty="0"/>
              <a:t> VAT rates</a:t>
            </a:r>
          </a:p>
          <a:p>
            <a:pPr lvl="1"/>
            <a:r>
              <a:rPr lang="fr-FR" altLang="fr-FR" b="0" dirty="0"/>
              <a:t>Incidence </a:t>
            </a:r>
            <a:r>
              <a:rPr lang="fr-FR" altLang="fr-FR" b="0" dirty="0" err="1"/>
              <a:t>theory</a:t>
            </a:r>
            <a:r>
              <a:rPr lang="fr-FR" altLang="fr-FR" b="0" dirty="0"/>
              <a:t>: </a:t>
            </a:r>
            <a:r>
              <a:rPr lang="fr-FR" altLang="fr-FR" b="0" dirty="0" err="1"/>
              <a:t>Assuming</a:t>
            </a:r>
            <a:r>
              <a:rPr lang="fr-FR" altLang="fr-FR" b="0" dirty="0"/>
              <a:t> </a:t>
            </a:r>
            <a:r>
              <a:rPr lang="fr-FR" altLang="fr-FR" b="0" dirty="0" err="1"/>
              <a:t>that</a:t>
            </a:r>
            <a:r>
              <a:rPr lang="fr-FR" altLang="fr-FR" b="0" dirty="0"/>
              <a:t> the </a:t>
            </a:r>
            <a:r>
              <a:rPr lang="fr-FR" altLang="fr-FR" b="0" dirty="0" err="1"/>
              <a:t>reduction</a:t>
            </a:r>
            <a:r>
              <a:rPr lang="fr-FR" altLang="fr-FR" b="0" dirty="0"/>
              <a:t> in </a:t>
            </a:r>
            <a:r>
              <a:rPr lang="fr-FR" altLang="fr-FR" b="0" dirty="0" err="1"/>
              <a:t>tax</a:t>
            </a:r>
            <a:r>
              <a:rPr lang="fr-FR" altLang="fr-FR" b="0" dirty="0"/>
              <a:t> rate </a:t>
            </a:r>
            <a:r>
              <a:rPr lang="fr-FR" altLang="fr-FR" b="0" dirty="0" err="1"/>
              <a:t>will</a:t>
            </a:r>
            <a:r>
              <a:rPr lang="fr-FR" altLang="fr-FR" b="0" dirty="0"/>
              <a:t> </a:t>
            </a:r>
            <a:r>
              <a:rPr lang="fr-FR" altLang="fr-FR" b="0" dirty="0" err="1"/>
              <a:t>be</a:t>
            </a:r>
            <a:r>
              <a:rPr lang="fr-FR" altLang="fr-FR" b="0" dirty="0"/>
              <a:t> </a:t>
            </a:r>
            <a:r>
              <a:rPr lang="fr-FR" altLang="fr-FR" b="0" dirty="0" err="1"/>
              <a:t>reflected</a:t>
            </a:r>
            <a:r>
              <a:rPr lang="fr-FR" altLang="fr-FR" b="0" dirty="0"/>
              <a:t> in </a:t>
            </a:r>
            <a:r>
              <a:rPr lang="fr-FR" altLang="fr-FR" b="0" dirty="0" err="1"/>
              <a:t>prices</a:t>
            </a:r>
            <a:r>
              <a:rPr lang="fr-FR" altLang="fr-FR" b="0" dirty="0"/>
              <a:t>.</a:t>
            </a:r>
          </a:p>
          <a:p>
            <a:r>
              <a:rPr lang="fr-FR" altLang="fr-FR" dirty="0"/>
              <a:t>PIT:</a:t>
            </a:r>
          </a:p>
          <a:p>
            <a:pPr lvl="1"/>
            <a:r>
              <a:rPr lang="fr-FR" altLang="fr-FR" b="0" dirty="0" err="1"/>
              <a:t>Mortgage</a:t>
            </a:r>
            <a:r>
              <a:rPr lang="fr-FR" altLang="fr-FR" b="0" dirty="0"/>
              <a:t> </a:t>
            </a:r>
            <a:r>
              <a:rPr lang="fr-FR" altLang="fr-FR" b="0" dirty="0" err="1"/>
              <a:t>interest</a:t>
            </a:r>
            <a:r>
              <a:rPr lang="fr-FR" altLang="fr-FR" b="0" dirty="0"/>
              <a:t> </a:t>
            </a:r>
            <a:r>
              <a:rPr lang="fr-FR" altLang="fr-FR" b="0" dirty="0" err="1"/>
              <a:t>deductibility</a:t>
            </a:r>
            <a:r>
              <a:rPr lang="fr-FR" altLang="fr-FR" b="0" dirty="0"/>
              <a:t>: 59 Billions of USD in 2016 (US)</a:t>
            </a:r>
          </a:p>
          <a:p>
            <a:pPr lvl="1"/>
            <a:r>
              <a:rPr lang="fr-FR" altLang="fr-FR" b="0" dirty="0" err="1"/>
              <a:t>Family</a:t>
            </a:r>
            <a:r>
              <a:rPr lang="fr-FR" altLang="fr-FR" b="0" dirty="0"/>
              <a:t> quotient, </a:t>
            </a:r>
            <a:r>
              <a:rPr lang="fr-FR" altLang="fr-FR" b="0" dirty="0" err="1"/>
              <a:t>credit</a:t>
            </a:r>
            <a:r>
              <a:rPr lang="fr-FR" altLang="fr-FR" b="0" dirty="0"/>
              <a:t> for </a:t>
            </a:r>
            <a:r>
              <a:rPr lang="fr-FR" altLang="fr-FR" b="0" dirty="0" err="1"/>
              <a:t>child</a:t>
            </a:r>
            <a:r>
              <a:rPr lang="fr-FR" altLang="fr-FR" b="0" dirty="0"/>
              <a:t> </a:t>
            </a:r>
            <a:r>
              <a:rPr lang="fr-FR" altLang="fr-FR" b="0" dirty="0" err="1"/>
              <a:t>dependent</a:t>
            </a:r>
            <a:r>
              <a:rPr lang="fr-FR" altLang="fr-FR" b="0" dirty="0"/>
              <a:t>,</a:t>
            </a:r>
          </a:p>
          <a:p>
            <a:pPr lvl="1"/>
            <a:r>
              <a:rPr lang="fr-FR" altLang="fr-FR" b="0" dirty="0" err="1"/>
              <a:t>Deductions</a:t>
            </a:r>
            <a:r>
              <a:rPr lang="fr-FR" altLang="fr-FR" b="0" dirty="0"/>
              <a:t> for </a:t>
            </a:r>
            <a:r>
              <a:rPr lang="fr-FR" altLang="fr-FR" b="0" dirty="0" err="1"/>
              <a:t>medical</a:t>
            </a:r>
            <a:r>
              <a:rPr lang="fr-FR" altLang="fr-FR" b="0" dirty="0"/>
              <a:t> </a:t>
            </a:r>
            <a:r>
              <a:rPr lang="fr-FR" altLang="fr-FR" b="0" dirty="0" err="1"/>
              <a:t>expenses</a:t>
            </a:r>
            <a:r>
              <a:rPr lang="fr-FR" altLang="fr-FR" b="0" dirty="0"/>
              <a:t>, for </a:t>
            </a:r>
            <a:r>
              <a:rPr lang="fr-FR" altLang="fr-FR" b="0" dirty="0" err="1"/>
              <a:t>education</a:t>
            </a:r>
            <a:r>
              <a:rPr lang="fr-FR" altLang="fr-FR" b="0" dirty="0"/>
              <a:t> </a:t>
            </a:r>
            <a:r>
              <a:rPr lang="fr-FR" altLang="fr-FR" b="0" dirty="0" err="1"/>
              <a:t>expenses</a:t>
            </a:r>
            <a:r>
              <a:rPr lang="fr-FR" altLang="fr-FR" b="0" dirty="0"/>
              <a:t>, etc.</a:t>
            </a:r>
          </a:p>
          <a:p>
            <a:r>
              <a:rPr lang="fr-FR" altLang="fr-FR" dirty="0"/>
              <a:t>Beyond the estimation of </a:t>
            </a:r>
            <a:r>
              <a:rPr lang="fr-FR" altLang="fr-FR" dirty="0" err="1"/>
              <a:t>tax</a:t>
            </a:r>
            <a:r>
              <a:rPr lang="fr-FR" altLang="fr-FR" dirty="0"/>
              <a:t> </a:t>
            </a:r>
            <a:r>
              <a:rPr lang="fr-FR" altLang="fr-FR" dirty="0" err="1"/>
              <a:t>expenditures</a:t>
            </a:r>
            <a:r>
              <a:rPr lang="fr-FR" altLang="fr-FR" dirty="0"/>
              <a:t>, are </a:t>
            </a:r>
            <a:r>
              <a:rPr lang="fr-FR" altLang="fr-FR" dirty="0" err="1"/>
              <a:t>they</a:t>
            </a:r>
            <a:r>
              <a:rPr lang="fr-FR" altLang="fr-FR" dirty="0"/>
              <a:t> </a:t>
            </a:r>
            <a:r>
              <a:rPr lang="fr-FR" altLang="fr-FR" dirty="0" err="1"/>
              <a:t>equitable</a:t>
            </a:r>
            <a:r>
              <a:rPr lang="fr-FR" altLang="fr-FR" dirty="0"/>
              <a:t>?</a:t>
            </a:r>
          </a:p>
        </p:txBody>
      </p:sp>
    </p:spTree>
    <p:extLst>
      <p:ext uri="{BB962C8B-B14F-4D97-AF65-F5344CB8AC3E}">
        <p14:creationId xmlns:p14="http://schemas.microsoft.com/office/powerpoint/2010/main" val="595845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1872520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fr-FR" altLang="fr-FR" dirty="0"/>
              <a:t>Issue 1 : The fragmentation of </a:t>
            </a:r>
            <a:r>
              <a:rPr lang="fr-FR" altLang="fr-FR" dirty="0" err="1"/>
              <a:t>taxing</a:t>
            </a:r>
            <a:r>
              <a:rPr lang="fr-FR" altLang="fr-FR" dirty="0"/>
              <a:t> power</a:t>
            </a:r>
          </a:p>
        </p:txBody>
      </p:sp>
      <p:sp>
        <p:nvSpPr>
          <p:cNvPr id="26627" name="Espace réservé du contenu 2"/>
          <p:cNvSpPr>
            <a:spLocks noGrp="1"/>
          </p:cNvSpPr>
          <p:nvPr>
            <p:ph idx="1"/>
          </p:nvPr>
        </p:nvSpPr>
        <p:spPr/>
        <p:txBody>
          <a:bodyPr/>
          <a:lstStyle/>
          <a:p>
            <a:r>
              <a:rPr lang="fr-FR" altLang="fr-FR" dirty="0"/>
              <a:t>How </a:t>
            </a:r>
            <a:r>
              <a:rPr lang="fr-FR" altLang="fr-FR" dirty="0" err="1"/>
              <a:t>tax</a:t>
            </a:r>
            <a:r>
              <a:rPr lang="fr-FR" altLang="fr-FR" dirty="0"/>
              <a:t> </a:t>
            </a:r>
            <a:r>
              <a:rPr lang="fr-FR" altLang="fr-FR" dirty="0" err="1"/>
              <a:t>policy</a:t>
            </a:r>
            <a:r>
              <a:rPr lang="fr-FR" altLang="fr-FR" dirty="0"/>
              <a:t> </a:t>
            </a:r>
            <a:r>
              <a:rPr lang="fr-FR" altLang="fr-FR" dirty="0" err="1"/>
              <a:t>is</a:t>
            </a:r>
            <a:r>
              <a:rPr lang="fr-FR" altLang="fr-FR" dirty="0"/>
              <a:t> </a:t>
            </a:r>
            <a:r>
              <a:rPr lang="fr-FR" altLang="fr-FR" dirty="0" err="1"/>
              <a:t>defined</a:t>
            </a:r>
            <a:r>
              <a:rPr lang="fr-FR" altLang="fr-FR" dirty="0"/>
              <a:t> in the country?</a:t>
            </a:r>
          </a:p>
          <a:p>
            <a:pPr lvl="1"/>
            <a:r>
              <a:rPr lang="fr-FR" altLang="fr-FR" dirty="0" err="1"/>
              <a:t>Who</a:t>
            </a:r>
            <a:r>
              <a:rPr lang="fr-FR" altLang="fr-FR" dirty="0"/>
              <a:t> </a:t>
            </a:r>
            <a:r>
              <a:rPr lang="fr-FR" altLang="fr-FR" dirty="0" err="1"/>
              <a:t>does</a:t>
            </a:r>
            <a:r>
              <a:rPr lang="fr-FR" altLang="fr-FR" dirty="0"/>
              <a:t> </a:t>
            </a:r>
            <a:r>
              <a:rPr lang="fr-FR" altLang="fr-FR" dirty="0" err="1"/>
              <a:t>determine</a:t>
            </a:r>
            <a:r>
              <a:rPr lang="fr-FR" altLang="fr-FR" dirty="0"/>
              <a:t> the </a:t>
            </a:r>
            <a:r>
              <a:rPr lang="fr-FR" altLang="fr-FR" dirty="0" err="1"/>
              <a:t>tax</a:t>
            </a:r>
            <a:r>
              <a:rPr lang="fr-FR" altLang="fr-FR" dirty="0"/>
              <a:t> </a:t>
            </a:r>
            <a:r>
              <a:rPr lang="fr-FR" altLang="fr-FR" dirty="0" err="1"/>
              <a:t>law</a:t>
            </a:r>
            <a:r>
              <a:rPr lang="fr-FR" altLang="fr-FR" dirty="0"/>
              <a:t>?</a:t>
            </a:r>
          </a:p>
          <a:p>
            <a:pPr lvl="1"/>
            <a:r>
              <a:rPr lang="fr-FR" altLang="fr-FR" i="1" dirty="0" err="1"/>
              <a:t>MoF</a:t>
            </a:r>
            <a:r>
              <a:rPr lang="fr-FR" altLang="fr-FR" i="1" dirty="0"/>
              <a:t> versus </a:t>
            </a:r>
            <a:r>
              <a:rPr lang="fr-FR" altLang="fr-FR" i="1" dirty="0" err="1"/>
              <a:t>other</a:t>
            </a:r>
            <a:r>
              <a:rPr lang="fr-FR" altLang="fr-FR" i="1" dirty="0"/>
              <a:t> </a:t>
            </a:r>
            <a:r>
              <a:rPr lang="fr-FR" altLang="fr-FR" i="1" dirty="0" err="1"/>
              <a:t>Ministries</a:t>
            </a:r>
            <a:r>
              <a:rPr lang="fr-FR" altLang="fr-FR" i="1" dirty="0"/>
              <a:t> (</a:t>
            </a:r>
            <a:r>
              <a:rPr lang="fr-FR" altLang="fr-FR" i="1" dirty="0" err="1"/>
              <a:t>e.g</a:t>
            </a:r>
            <a:r>
              <a:rPr lang="fr-FR" altLang="fr-FR" i="1" dirty="0"/>
              <a:t>. Ministry of Mining)</a:t>
            </a:r>
            <a:endParaRPr lang="fr-FR" altLang="fr-FR" dirty="0"/>
          </a:p>
          <a:p>
            <a:r>
              <a:rPr lang="fr-FR" altLang="fr-FR" dirty="0" err="1"/>
              <a:t>Implementation</a:t>
            </a:r>
            <a:r>
              <a:rPr lang="fr-FR" altLang="fr-FR" dirty="0"/>
              <a:t> of </a:t>
            </a:r>
            <a:r>
              <a:rPr lang="fr-FR" altLang="fr-FR" dirty="0" err="1"/>
              <a:t>tax</a:t>
            </a:r>
            <a:r>
              <a:rPr lang="fr-FR" altLang="fr-FR" dirty="0"/>
              <a:t> </a:t>
            </a:r>
            <a:r>
              <a:rPr lang="fr-FR" altLang="fr-FR" dirty="0" err="1"/>
              <a:t>policy</a:t>
            </a:r>
            <a:endParaRPr lang="fr-FR" altLang="fr-FR" dirty="0"/>
          </a:p>
          <a:p>
            <a:pPr lvl="1"/>
            <a:r>
              <a:rPr lang="fr-FR" altLang="fr-FR" dirty="0" err="1"/>
              <a:t>Who</a:t>
            </a:r>
            <a:r>
              <a:rPr lang="fr-FR" altLang="fr-FR" dirty="0"/>
              <a:t> </a:t>
            </a:r>
            <a:r>
              <a:rPr lang="fr-FR" altLang="fr-FR" dirty="0" err="1"/>
              <a:t>does</a:t>
            </a:r>
            <a:r>
              <a:rPr lang="fr-FR" altLang="fr-FR" dirty="0"/>
              <a:t> </a:t>
            </a:r>
            <a:r>
              <a:rPr lang="fr-FR" altLang="fr-FR" dirty="0" err="1"/>
              <a:t>collect</a:t>
            </a:r>
            <a:r>
              <a:rPr lang="fr-FR" altLang="fr-FR" dirty="0"/>
              <a:t> </a:t>
            </a:r>
            <a:r>
              <a:rPr lang="fr-FR" altLang="fr-FR" dirty="0" err="1"/>
              <a:t>tax</a:t>
            </a:r>
            <a:r>
              <a:rPr lang="fr-FR" altLang="fr-FR" dirty="0"/>
              <a:t>?</a:t>
            </a:r>
          </a:p>
          <a:p>
            <a:pPr lvl="1"/>
            <a:r>
              <a:rPr lang="fr-FR" altLang="fr-FR" dirty="0"/>
              <a:t>Quasi-</a:t>
            </a:r>
            <a:r>
              <a:rPr lang="fr-FR" altLang="fr-FR" dirty="0" err="1"/>
              <a:t>tax</a:t>
            </a:r>
            <a:r>
              <a:rPr lang="fr-FR" altLang="fr-FR" dirty="0"/>
              <a:t>/Parafiscalité</a:t>
            </a:r>
          </a:p>
          <a:p>
            <a:r>
              <a:rPr lang="fr-FR" altLang="fr-FR" dirty="0"/>
              <a:t>Ex.: </a:t>
            </a:r>
            <a:r>
              <a:rPr lang="fr-FR" altLang="fr-FR" dirty="0" err="1"/>
              <a:t>Dem</a:t>
            </a:r>
            <a:r>
              <a:rPr lang="fr-FR" altLang="fr-FR" dirty="0"/>
              <a:t>. </a:t>
            </a:r>
            <a:r>
              <a:rPr lang="fr-FR" altLang="fr-FR" dirty="0" err="1"/>
              <a:t>Rep</a:t>
            </a:r>
            <a:r>
              <a:rPr lang="fr-FR" altLang="fr-FR" dirty="0"/>
              <a:t>. Congo, DGRAD</a:t>
            </a:r>
          </a:p>
          <a:p>
            <a:pPr lvl="1"/>
            <a:r>
              <a:rPr lang="fr-FR" altLang="fr-FR" dirty="0" err="1"/>
              <a:t>Agencies</a:t>
            </a:r>
            <a:r>
              <a:rPr lang="fr-FR" altLang="fr-FR" dirty="0"/>
              <a:t>…</a:t>
            </a:r>
          </a:p>
        </p:txBody>
      </p:sp>
    </p:spTree>
    <p:extLst>
      <p:ext uri="{BB962C8B-B14F-4D97-AF65-F5344CB8AC3E}">
        <p14:creationId xmlns:p14="http://schemas.microsoft.com/office/powerpoint/2010/main" val="40550729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Resource </a:t>
            </a:r>
            <a:r>
              <a:rPr lang="fr-FR" dirty="0" err="1"/>
              <a:t>curse</a:t>
            </a:r>
            <a:r>
              <a:rPr lang="fr-FR" dirty="0"/>
              <a:t> (</a:t>
            </a:r>
            <a:r>
              <a:rPr lang="fr-FR" dirty="0" err="1"/>
              <a:t>oil</a:t>
            </a:r>
            <a:r>
              <a:rPr lang="fr-FR" dirty="0"/>
              <a:t>, </a:t>
            </a:r>
            <a:r>
              <a:rPr lang="fr-FR" dirty="0" err="1"/>
              <a:t>mining</a:t>
            </a:r>
            <a:r>
              <a:rPr lang="fr-FR" dirty="0"/>
              <a:t>)</a:t>
            </a:r>
          </a:p>
          <a:p>
            <a:r>
              <a:rPr lang="fr-FR" dirty="0"/>
              <a:t>Main recommandations for Natural </a:t>
            </a:r>
            <a:r>
              <a:rPr lang="fr-FR" dirty="0" err="1"/>
              <a:t>resource</a:t>
            </a:r>
            <a:r>
              <a:rPr lang="fr-FR" dirty="0"/>
              <a:t> </a:t>
            </a:r>
            <a:r>
              <a:rPr lang="fr-FR" dirty="0" err="1"/>
              <a:t>tax</a:t>
            </a:r>
            <a:r>
              <a:rPr lang="fr-FR" dirty="0"/>
              <a:t> </a:t>
            </a:r>
            <a:r>
              <a:rPr lang="fr-FR" dirty="0" err="1"/>
              <a:t>regimes</a:t>
            </a:r>
            <a:endParaRPr lang="fr-FR" dirty="0"/>
          </a:p>
          <a:p>
            <a:pPr marL="914400" lvl="1" indent="-457200">
              <a:buAutoNum type="arabicPeriod"/>
            </a:pPr>
            <a:r>
              <a:rPr lang="fr-FR" dirty="0" err="1"/>
              <a:t>Transparency</a:t>
            </a:r>
            <a:r>
              <a:rPr lang="fr-FR" dirty="0"/>
              <a:t> (EITI)</a:t>
            </a:r>
          </a:p>
          <a:p>
            <a:pPr marL="914400" lvl="1" indent="-457200">
              <a:buAutoNum type="arabicPeriod"/>
            </a:pPr>
            <a:r>
              <a:rPr lang="fr-FR" dirty="0" err="1"/>
              <a:t>Simplicity</a:t>
            </a:r>
            <a:r>
              <a:rPr lang="fr-FR" dirty="0"/>
              <a:t> (</a:t>
            </a:r>
            <a:r>
              <a:rPr lang="fr-FR" dirty="0" err="1"/>
              <a:t>e.g</a:t>
            </a:r>
            <a:r>
              <a:rPr lang="fr-FR" dirty="0"/>
              <a:t>. Ring </a:t>
            </a:r>
            <a:r>
              <a:rPr lang="fr-FR" dirty="0" err="1"/>
              <a:t>fencing</a:t>
            </a:r>
            <a:r>
              <a:rPr lang="fr-FR" dirty="0"/>
              <a:t> </a:t>
            </a:r>
            <a:r>
              <a:rPr lang="fr-FR" dirty="0" err="1"/>
              <a:t>principle</a:t>
            </a:r>
            <a:r>
              <a:rPr lang="fr-FR" dirty="0"/>
              <a:t>)</a:t>
            </a:r>
          </a:p>
          <a:p>
            <a:pPr marL="914400" lvl="1" indent="-457200">
              <a:buAutoNum type="arabicPeriod"/>
            </a:pPr>
            <a:r>
              <a:rPr lang="fr-FR" dirty="0" err="1"/>
              <a:t>Stability</a:t>
            </a:r>
            <a:r>
              <a:rPr lang="fr-FR" dirty="0"/>
              <a:t> (</a:t>
            </a:r>
            <a:r>
              <a:rPr lang="fr-FR" dirty="0" err="1"/>
              <a:t>Asymmetric</a:t>
            </a:r>
            <a:r>
              <a:rPr lang="fr-FR" dirty="0"/>
              <a:t> </a:t>
            </a:r>
            <a:r>
              <a:rPr lang="fr-FR" dirty="0" err="1"/>
              <a:t>stability</a:t>
            </a:r>
            <a:r>
              <a:rPr lang="fr-FR" dirty="0"/>
              <a:t> clauses)</a:t>
            </a:r>
          </a:p>
          <a:p>
            <a:pPr marL="914400" lvl="1" indent="-457200">
              <a:buAutoNum type="arabicPeriod"/>
            </a:pPr>
            <a:r>
              <a:rPr lang="fr-FR" dirty="0" err="1"/>
              <a:t>Progressivity</a:t>
            </a:r>
            <a:endParaRPr lang="fr-FR" dirty="0"/>
          </a:p>
          <a:p>
            <a:pPr marL="0" indent="0">
              <a:buNone/>
            </a:pPr>
            <a:r>
              <a:rPr lang="fr-FR" dirty="0"/>
              <a:t>Ad valorem </a:t>
            </a:r>
            <a:r>
              <a:rPr lang="fr-FR" dirty="0" err="1"/>
              <a:t>Royalty</a:t>
            </a:r>
            <a:r>
              <a:rPr lang="fr-FR" dirty="0"/>
              <a:t>, CIT…</a:t>
            </a:r>
          </a:p>
        </p:txBody>
      </p:sp>
      <p:sp>
        <p:nvSpPr>
          <p:cNvPr id="3" name="Titre 2"/>
          <p:cNvSpPr>
            <a:spLocks noGrp="1"/>
          </p:cNvSpPr>
          <p:nvPr>
            <p:ph type="title"/>
          </p:nvPr>
        </p:nvSpPr>
        <p:spPr/>
        <p:txBody>
          <a:bodyPr/>
          <a:lstStyle/>
          <a:p>
            <a:r>
              <a:rPr lang="fr-FR" dirty="0"/>
              <a:t>Issue 2: Natural </a:t>
            </a:r>
            <a:r>
              <a:rPr lang="fr-FR" dirty="0" err="1"/>
              <a:t>resources</a:t>
            </a:r>
            <a:r>
              <a:rPr lang="fr-FR" dirty="0"/>
              <a:t> </a:t>
            </a:r>
            <a:r>
              <a:rPr lang="fr-FR" dirty="0" err="1"/>
              <a:t>tax</a:t>
            </a:r>
            <a:r>
              <a:rPr lang="fr-FR" dirty="0"/>
              <a:t> </a:t>
            </a:r>
            <a:r>
              <a:rPr lang="fr-FR" dirty="0" err="1"/>
              <a:t>regime</a:t>
            </a:r>
            <a:endParaRPr lang="fr-FR" dirty="0"/>
          </a:p>
        </p:txBody>
      </p:sp>
    </p:spTree>
    <p:extLst>
      <p:ext uri="{BB962C8B-B14F-4D97-AF65-F5344CB8AC3E}">
        <p14:creationId xmlns:p14="http://schemas.microsoft.com/office/powerpoint/2010/main" val="39576848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38199" y="1518249"/>
            <a:ext cx="10905699" cy="4189280"/>
          </a:xfrm>
        </p:spPr>
        <p:txBody>
          <a:bodyPr/>
          <a:lstStyle/>
          <a:p>
            <a:r>
              <a:rPr lang="fr-FR" dirty="0" err="1"/>
              <a:t>Mutlinational</a:t>
            </a:r>
            <a:r>
              <a:rPr lang="fr-FR" dirty="0"/>
              <a:t> </a:t>
            </a:r>
            <a:r>
              <a:rPr lang="fr-FR" dirty="0" err="1"/>
              <a:t>Enterprises</a:t>
            </a:r>
            <a:r>
              <a:rPr lang="fr-FR" dirty="0"/>
              <a:t> &amp; </a:t>
            </a:r>
            <a:r>
              <a:rPr lang="fr-FR" dirty="0" err="1"/>
              <a:t>Tax</a:t>
            </a:r>
            <a:r>
              <a:rPr lang="fr-FR" dirty="0"/>
              <a:t> </a:t>
            </a:r>
            <a:r>
              <a:rPr lang="fr-FR" dirty="0" err="1"/>
              <a:t>havens</a:t>
            </a:r>
            <a:endParaRPr lang="fr-FR" dirty="0"/>
          </a:p>
          <a:p>
            <a:r>
              <a:rPr lang="fr-FR" dirty="0" err="1"/>
              <a:t>Avoid</a:t>
            </a:r>
            <a:r>
              <a:rPr lang="fr-FR" dirty="0"/>
              <a:t> to </a:t>
            </a:r>
            <a:r>
              <a:rPr lang="fr-FR" dirty="0" err="1"/>
              <a:t>pay</a:t>
            </a:r>
            <a:r>
              <a:rPr lang="fr-FR" dirty="0"/>
              <a:t> </a:t>
            </a:r>
            <a:r>
              <a:rPr lang="fr-FR" dirty="0" err="1"/>
              <a:t>tax</a:t>
            </a:r>
            <a:r>
              <a:rPr lang="fr-FR" dirty="0"/>
              <a:t> in a country by </a:t>
            </a:r>
            <a:r>
              <a:rPr lang="fr-FR" dirty="0" err="1"/>
              <a:t>manipulating</a:t>
            </a:r>
            <a:r>
              <a:rPr lang="fr-FR" dirty="0"/>
              <a:t> the </a:t>
            </a:r>
            <a:r>
              <a:rPr lang="fr-FR" dirty="0" err="1"/>
              <a:t>costs</a:t>
            </a:r>
            <a:r>
              <a:rPr lang="fr-FR" dirty="0"/>
              <a:t> or </a:t>
            </a:r>
            <a:r>
              <a:rPr lang="fr-FR" dirty="0" err="1"/>
              <a:t>reducing</a:t>
            </a:r>
            <a:r>
              <a:rPr lang="fr-FR" dirty="0"/>
              <a:t> the turnover </a:t>
            </a:r>
            <a:r>
              <a:rPr lang="fr-FR" dirty="0" err="1"/>
              <a:t>through</a:t>
            </a:r>
            <a:r>
              <a:rPr lang="fr-FR" dirty="0"/>
              <a:t> </a:t>
            </a:r>
            <a:r>
              <a:rPr lang="fr-FR" dirty="0" err="1"/>
              <a:t>transfer</a:t>
            </a:r>
            <a:r>
              <a:rPr lang="fr-FR" dirty="0"/>
              <a:t> </a:t>
            </a:r>
            <a:r>
              <a:rPr lang="fr-FR" dirty="0" err="1"/>
              <a:t>pricing</a:t>
            </a:r>
            <a:r>
              <a:rPr lang="fr-FR" dirty="0"/>
              <a:t>, </a:t>
            </a:r>
            <a:r>
              <a:rPr lang="fr-FR" dirty="0" err="1"/>
              <a:t>debt</a:t>
            </a:r>
            <a:r>
              <a:rPr lang="fr-FR" dirty="0"/>
              <a:t> </a:t>
            </a:r>
            <a:r>
              <a:rPr lang="fr-FR" dirty="0" err="1"/>
              <a:t>shifting</a:t>
            </a:r>
            <a:r>
              <a:rPr lang="fr-FR" dirty="0"/>
              <a:t>…</a:t>
            </a:r>
          </a:p>
          <a:p>
            <a:pPr lvl="1"/>
            <a:r>
              <a:rPr lang="fr-FR" dirty="0"/>
              <a:t>Double </a:t>
            </a:r>
            <a:r>
              <a:rPr lang="fr-FR" dirty="0" err="1"/>
              <a:t>Tax</a:t>
            </a:r>
            <a:r>
              <a:rPr lang="fr-FR" dirty="0"/>
              <a:t> Agreement (DTA) </a:t>
            </a:r>
          </a:p>
          <a:p>
            <a:r>
              <a:rPr lang="fr-FR" dirty="0"/>
              <a:t>Solutions (on </a:t>
            </a:r>
            <a:r>
              <a:rPr lang="fr-FR" dirty="0" err="1"/>
              <a:t>going</a:t>
            </a:r>
            <a:r>
              <a:rPr lang="fr-FR" dirty="0"/>
              <a:t>)</a:t>
            </a:r>
          </a:p>
          <a:p>
            <a:pPr lvl="1"/>
            <a:r>
              <a:rPr lang="fr-FR" dirty="0" err="1"/>
              <a:t>Transparency</a:t>
            </a:r>
            <a:r>
              <a:rPr lang="fr-FR" dirty="0"/>
              <a:t>, </a:t>
            </a:r>
            <a:r>
              <a:rPr lang="fr-FR" dirty="0" err="1"/>
              <a:t>whitholding</a:t>
            </a:r>
            <a:r>
              <a:rPr lang="fr-FR" dirty="0"/>
              <a:t> </a:t>
            </a:r>
            <a:r>
              <a:rPr lang="fr-FR" dirty="0" err="1"/>
              <a:t>tax</a:t>
            </a:r>
            <a:r>
              <a:rPr lang="fr-FR" dirty="0"/>
              <a:t> </a:t>
            </a:r>
            <a:r>
              <a:rPr lang="fr-FR" dirty="0" err="1"/>
              <a:t>regimes</a:t>
            </a:r>
            <a:r>
              <a:rPr lang="fr-FR" dirty="0"/>
              <a:t> (</a:t>
            </a:r>
            <a:r>
              <a:rPr lang="fr-FR" dirty="0" err="1"/>
              <a:t>DTAs</a:t>
            </a:r>
            <a:r>
              <a:rPr lang="fr-FR" dirty="0"/>
              <a:t>)</a:t>
            </a:r>
          </a:p>
          <a:p>
            <a:pPr lvl="1"/>
            <a:r>
              <a:rPr lang="fr-FR" dirty="0"/>
              <a:t> </a:t>
            </a:r>
            <a:r>
              <a:rPr lang="fr-FR" dirty="0" err="1"/>
              <a:t>Arm’s</a:t>
            </a:r>
            <a:r>
              <a:rPr lang="fr-FR" dirty="0"/>
              <a:t> </a:t>
            </a:r>
            <a:r>
              <a:rPr lang="fr-FR" dirty="0" err="1"/>
              <a:t>length</a:t>
            </a:r>
            <a:r>
              <a:rPr lang="fr-FR" dirty="0"/>
              <a:t> </a:t>
            </a:r>
            <a:r>
              <a:rPr lang="fr-FR" dirty="0" err="1"/>
              <a:t>principles</a:t>
            </a:r>
            <a:r>
              <a:rPr lang="fr-FR" dirty="0"/>
              <a:t>, </a:t>
            </a:r>
            <a:r>
              <a:rPr lang="fr-FR" dirty="0" err="1"/>
              <a:t>Thin</a:t>
            </a:r>
            <a:r>
              <a:rPr lang="fr-FR" dirty="0"/>
              <a:t> </a:t>
            </a:r>
            <a:r>
              <a:rPr lang="fr-FR" dirty="0" err="1"/>
              <a:t>capitalization</a:t>
            </a:r>
            <a:r>
              <a:rPr lang="fr-FR" dirty="0"/>
              <a:t> </a:t>
            </a:r>
            <a:r>
              <a:rPr lang="fr-FR" dirty="0" err="1"/>
              <a:t>rule</a:t>
            </a:r>
            <a:r>
              <a:rPr lang="fr-FR" dirty="0"/>
              <a:t>…</a:t>
            </a:r>
          </a:p>
          <a:p>
            <a:pPr lvl="1"/>
            <a:r>
              <a:rPr lang="fr-FR" dirty="0"/>
              <a:t>OECD/BEPS package and inclusive </a:t>
            </a:r>
            <a:r>
              <a:rPr lang="fr-FR" dirty="0" err="1"/>
              <a:t>framework</a:t>
            </a:r>
            <a:endParaRPr lang="fr-FR" dirty="0"/>
          </a:p>
        </p:txBody>
      </p:sp>
      <p:sp>
        <p:nvSpPr>
          <p:cNvPr id="3" name="Titre 2"/>
          <p:cNvSpPr>
            <a:spLocks noGrp="1"/>
          </p:cNvSpPr>
          <p:nvPr>
            <p:ph type="title"/>
          </p:nvPr>
        </p:nvSpPr>
        <p:spPr/>
        <p:txBody>
          <a:bodyPr/>
          <a:lstStyle/>
          <a:p>
            <a:r>
              <a:rPr lang="fr-FR" dirty="0"/>
              <a:t>Issue 3:</a:t>
            </a:r>
            <a:r>
              <a:rPr lang="fr-FR" baseline="0" dirty="0"/>
              <a:t> Agressive </a:t>
            </a:r>
            <a:r>
              <a:rPr lang="fr-FR" baseline="0" dirty="0" err="1"/>
              <a:t>tax</a:t>
            </a:r>
            <a:r>
              <a:rPr lang="fr-FR" baseline="0" dirty="0"/>
              <a:t> planning</a:t>
            </a:r>
            <a:endParaRPr lang="fr-FR" dirty="0"/>
          </a:p>
        </p:txBody>
      </p:sp>
    </p:spTree>
    <p:extLst>
      <p:ext uri="{BB962C8B-B14F-4D97-AF65-F5344CB8AC3E}">
        <p14:creationId xmlns:p14="http://schemas.microsoft.com/office/powerpoint/2010/main" val="28450147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1003179" y="495810"/>
            <a:ext cx="10245665" cy="685800"/>
          </a:xfrm>
        </p:spPr>
        <p:txBody>
          <a:bodyPr/>
          <a:lstStyle/>
          <a:p>
            <a:r>
              <a:rPr lang="fr-FR" altLang="fr-FR" dirty="0"/>
              <a:t>Ex. of agressive </a:t>
            </a:r>
            <a:r>
              <a:rPr lang="fr-FR" altLang="fr-FR" dirty="0" err="1"/>
              <a:t>tax</a:t>
            </a:r>
            <a:r>
              <a:rPr lang="fr-FR" altLang="fr-FR" dirty="0"/>
              <a:t> planning: </a:t>
            </a:r>
            <a:r>
              <a:rPr lang="fr-FR" altLang="fr-FR" dirty="0" err="1"/>
              <a:t>Minimizing</a:t>
            </a:r>
            <a:r>
              <a:rPr lang="fr-FR" altLang="fr-FR" dirty="0"/>
              <a:t> turnover</a:t>
            </a:r>
          </a:p>
        </p:txBody>
      </p:sp>
      <p:sp>
        <p:nvSpPr>
          <p:cNvPr id="19459" name="Espace réservé du contenu 2"/>
          <p:cNvSpPr>
            <a:spLocks noGrp="1"/>
          </p:cNvSpPr>
          <p:nvPr>
            <p:ph idx="1"/>
          </p:nvPr>
        </p:nvSpPr>
        <p:spPr>
          <a:xfrm>
            <a:off x="1003180" y="1475117"/>
            <a:ext cx="10582095" cy="5632121"/>
          </a:xfrm>
        </p:spPr>
        <p:txBody>
          <a:bodyPr/>
          <a:lstStyle/>
          <a:p>
            <a:r>
              <a:rPr lang="en-US" altLang="fr-FR" dirty="0"/>
              <a:t>Concerned sectors: Extractive industry, exporting sectors.</a:t>
            </a:r>
          </a:p>
          <a:p>
            <a:pPr lvl="1"/>
            <a:r>
              <a:rPr lang="en-US" altLang="fr-FR" b="0" dirty="0"/>
              <a:t>Reducing reported turnover</a:t>
            </a:r>
          </a:p>
          <a:p>
            <a:pPr lvl="1"/>
            <a:r>
              <a:rPr lang="en-US" altLang="fr-FR" b="0" dirty="0"/>
              <a:t>Decreasing CIT, mining royalties, government oil share</a:t>
            </a:r>
          </a:p>
          <a:p>
            <a:r>
              <a:rPr lang="en-US" altLang="fr-FR" dirty="0"/>
              <a:t>Hedging contract between a subsidiary located in a standard tax rate country and a subsidiary in a tax heaven.</a:t>
            </a:r>
          </a:p>
          <a:p>
            <a:pPr lvl="1"/>
            <a:r>
              <a:rPr lang="en-US" altLang="fr-FR" b="0" dirty="0"/>
              <a:t>Selling the produced good below its market value.</a:t>
            </a:r>
          </a:p>
          <a:p>
            <a:r>
              <a:rPr lang="en-US" altLang="fr-FR" dirty="0"/>
              <a:t>Example : Glencore in Zambia</a:t>
            </a:r>
          </a:p>
        </p:txBody>
      </p:sp>
    </p:spTree>
    <p:extLst>
      <p:ext uri="{BB962C8B-B14F-4D97-AF65-F5344CB8AC3E}">
        <p14:creationId xmlns:p14="http://schemas.microsoft.com/office/powerpoint/2010/main" val="14720532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63490" y="403386"/>
            <a:ext cx="9259437" cy="581573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522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57236" y="451395"/>
            <a:ext cx="10515600" cy="782357"/>
          </a:xfrm>
        </p:spPr>
        <p:txBody>
          <a:bodyPr/>
          <a:lstStyle/>
          <a:p>
            <a:pPr algn="ctr"/>
            <a:r>
              <a:rPr lang="en-IE" dirty="0"/>
              <a:t>Keep in touch</a:t>
            </a:r>
            <a:endParaRPr lang="en-GB" dirty="0"/>
          </a:p>
        </p:txBody>
      </p:sp>
      <p:pic>
        <p:nvPicPr>
          <p:cNvPr id="8" name="Picture 7">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7511" y="4674363"/>
            <a:ext cx="620230" cy="679867"/>
          </a:xfrm>
          <a:prstGeom prst="rect">
            <a:avLst/>
          </a:prstGeom>
        </p:spPr>
      </p:pic>
      <p:pic>
        <p:nvPicPr>
          <p:cNvPr id="11" name="Picture 10">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10101" y="4656315"/>
            <a:ext cx="620230" cy="681506"/>
          </a:xfrm>
          <a:prstGeom prst="rect">
            <a:avLst/>
          </a:prstGeom>
        </p:spPr>
      </p:pic>
      <p:pic>
        <p:nvPicPr>
          <p:cNvPr id="13" name="Picture 12">
            <a:hlinkClick r:id="rId7"/>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04921" y="4656315"/>
            <a:ext cx="620230" cy="681506"/>
          </a:xfrm>
          <a:prstGeom prst="rect">
            <a:avLst/>
          </a:prstGeom>
        </p:spPr>
      </p:pic>
      <p:pic>
        <p:nvPicPr>
          <p:cNvPr id="19" name="Picture 18">
            <a:hlinkClick r:id="rId9"/>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52331" y="4611817"/>
            <a:ext cx="660728" cy="726004"/>
          </a:xfrm>
          <a:prstGeom prst="rect">
            <a:avLst/>
          </a:prstGeom>
        </p:spPr>
      </p:pic>
      <p:pic>
        <p:nvPicPr>
          <p:cNvPr id="22" name="Picture 21" descr="A close up of a logo&#10;&#10;Description automatically generated">
            <a:extLst>
              <a:ext uri="{FF2B5EF4-FFF2-40B4-BE49-F238E27FC236}">
                <a16:creationId xmlns:a16="http://schemas.microsoft.com/office/drawing/2014/main" id="{61301B42-330B-4382-9A17-6E37568F703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36643" y="2231283"/>
            <a:ext cx="647562" cy="615895"/>
          </a:xfrm>
          <a:prstGeom prst="rect">
            <a:avLst/>
          </a:prstGeom>
        </p:spPr>
      </p:pic>
      <p:pic>
        <p:nvPicPr>
          <p:cNvPr id="26" name="Picture 25" descr="A picture containing drawing&#10;&#10;Description automatically generated">
            <a:hlinkClick r:id="rId12"/>
            <a:extLst>
              <a:ext uri="{FF2B5EF4-FFF2-40B4-BE49-F238E27FC236}">
                <a16:creationId xmlns:a16="http://schemas.microsoft.com/office/drawing/2014/main" id="{B8D4B071-F24A-4A9E-A53F-CA2F105B04B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40239" y="4684380"/>
            <a:ext cx="585770" cy="585770"/>
          </a:xfrm>
          <a:prstGeom prst="rect">
            <a:avLst/>
          </a:prstGeom>
        </p:spPr>
      </p:pic>
      <p:sp>
        <p:nvSpPr>
          <p:cNvPr id="28" name="TextBox 27">
            <a:extLst>
              <a:ext uri="{FF2B5EF4-FFF2-40B4-BE49-F238E27FC236}">
                <a16:creationId xmlns:a16="http://schemas.microsoft.com/office/drawing/2014/main" id="{518A66C2-DC66-4415-88DF-69DF0062CA45}"/>
              </a:ext>
            </a:extLst>
          </p:cNvPr>
          <p:cNvSpPr txBox="1"/>
          <p:nvPr/>
        </p:nvSpPr>
        <p:spPr>
          <a:xfrm>
            <a:off x="1193600" y="2021070"/>
            <a:ext cx="9804800" cy="820417"/>
          </a:xfrm>
          <a:prstGeom prst="rect">
            <a:avLst/>
          </a:prstGeom>
          <a:noFill/>
        </p:spPr>
        <p:txBody>
          <a:bodyPr wrap="square" rtlCol="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4D4D4D"/>
                </a:solidFill>
                <a:effectLst/>
                <a:uLnTx/>
                <a:uFillTx/>
                <a:latin typeface="Arial"/>
                <a:ea typeface="+mn-ea"/>
                <a:cs typeface="+mn-cs"/>
              </a:rPr>
              <a:t>Use your </a:t>
            </a:r>
            <a:r>
              <a:rPr kumimoji="0" lang="en-GB" sz="2800" b="1" i="0" u="none" strike="noStrike" kern="1200" cap="none" spc="0" normalizeH="0" baseline="0" noProof="0" dirty="0">
                <a:ln>
                  <a:noFill/>
                </a:ln>
                <a:solidFill>
                  <a:srgbClr val="034EA2"/>
                </a:solidFill>
                <a:effectLst/>
                <a:uLnTx/>
                <a:uFillTx/>
                <a:latin typeface="Arial"/>
                <a:ea typeface="+mn-ea"/>
                <a:cs typeface="+mn-cs"/>
              </a:rPr>
              <a:t>EU Login </a:t>
            </a:r>
            <a:r>
              <a:rPr kumimoji="0" lang="en-GB" sz="2800" b="0" i="0" u="none" strike="noStrike" kern="1200" cap="none" spc="0" normalizeH="0" baseline="0" noProof="0" dirty="0">
                <a:ln>
                  <a:noFill/>
                </a:ln>
                <a:solidFill>
                  <a:srgbClr val="4D4D4D"/>
                </a:solidFill>
                <a:effectLst/>
                <a:uLnTx/>
                <a:uFillTx/>
                <a:latin typeface="Arial"/>
                <a:ea typeface="+mn-ea"/>
                <a:cs typeface="+mn-cs"/>
              </a:rPr>
              <a:t>credentials to join </a:t>
            </a:r>
            <a:r>
              <a:rPr kumimoji="0" lang="en-GB" sz="2800" b="1" i="0" u="none" strike="noStrike" kern="1200" cap="none" spc="0" normalizeH="0" baseline="0" noProof="0" dirty="0">
                <a:ln>
                  <a:noFill/>
                </a:ln>
                <a:solidFill>
                  <a:srgbClr val="034EA2"/>
                </a:solidFill>
                <a:effectLst/>
                <a:uLnTx/>
                <a:uFillTx/>
                <a:latin typeface="Arial"/>
                <a:ea typeface="+mn-ea"/>
                <a:cs typeface="+mn-cs"/>
                <a:hlinkClick r:id="rId14"/>
              </a:rPr>
              <a:t>Capacity4dev.eu</a:t>
            </a:r>
            <a:r>
              <a:rPr kumimoji="0" lang="en-GB" sz="2800" b="1" i="0" u="none" strike="noStrike" kern="1200" cap="none" spc="0" normalizeH="0" baseline="0" noProof="0" dirty="0">
                <a:ln>
                  <a:noFill/>
                </a:ln>
                <a:solidFill>
                  <a:srgbClr val="034EA2"/>
                </a:solidFill>
                <a:effectLst/>
                <a:uLnTx/>
                <a:uFillTx/>
                <a:latin typeface="Arial"/>
                <a:ea typeface="+mn-ea"/>
                <a:cs typeface="+mn-cs"/>
              </a:rPr>
              <a:t> </a:t>
            </a:r>
          </a:p>
        </p:txBody>
      </p:sp>
      <p:sp>
        <p:nvSpPr>
          <p:cNvPr id="2" name="TextBox 1">
            <a:extLst>
              <a:ext uri="{FF2B5EF4-FFF2-40B4-BE49-F238E27FC236}">
                <a16:creationId xmlns:a16="http://schemas.microsoft.com/office/drawing/2014/main" id="{742F8889-76A9-4E26-91DA-2A2DD26B88CD}"/>
              </a:ext>
            </a:extLst>
          </p:cNvPr>
          <p:cNvSpPr txBox="1"/>
          <p:nvPr/>
        </p:nvSpPr>
        <p:spPr>
          <a:xfrm>
            <a:off x="4717319" y="3697151"/>
            <a:ext cx="29954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4D4D4D"/>
                </a:solidFill>
                <a:effectLst/>
                <a:uLnTx/>
                <a:uFillTx/>
                <a:latin typeface="Arial"/>
                <a:ea typeface="+mn-ea"/>
                <a:cs typeface="+mn-cs"/>
              </a:rPr>
              <a:t>Connect with us</a:t>
            </a:r>
          </a:p>
        </p:txBody>
      </p:sp>
    </p:spTree>
    <p:extLst>
      <p:ext uri="{BB962C8B-B14F-4D97-AF65-F5344CB8AC3E}">
        <p14:creationId xmlns:p14="http://schemas.microsoft.com/office/powerpoint/2010/main" val="40091264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a:t>Thank you</a:t>
            </a:r>
            <a:endParaRPr lang="en-GB" dirty="0"/>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dirty="0"/>
              <a:t>© European Union 2020</a:t>
            </a:r>
          </a:p>
          <a:p>
            <a:r>
              <a:rPr lang="en-US" sz="1050" dirty="0"/>
              <a:t>Unless otherwise noted the reuse of this presentation is </a:t>
            </a:r>
            <a:r>
              <a:rPr lang="en-US" sz="1050" dirty="0" err="1"/>
              <a:t>authorised</a:t>
            </a:r>
            <a:r>
              <a:rPr lang="en-US" sz="1050" dirty="0"/>
              <a:t> under the </a:t>
            </a:r>
            <a:r>
              <a:rPr lang="en-US" sz="1050" dirty="0">
                <a:hlinkClick r:id="rId3"/>
              </a:rPr>
              <a:t>CC BY 4.0 </a:t>
            </a:r>
            <a:r>
              <a:rPr lang="en-US" sz="1050" dirty="0"/>
              <a:t>license. For any use or reproduction of elements that are not owned by the EU, permission may need to be sought directly from the respective right holders.</a:t>
            </a:r>
          </a:p>
          <a:p>
            <a:r>
              <a:rPr lang="en-US" sz="1050" dirty="0">
                <a:solidFill>
                  <a:schemeClr val="tx1"/>
                </a:solidFill>
              </a:rPr>
              <a:t>Slide 6: chart, source: OECD 2018.</a:t>
            </a:r>
            <a:endParaRPr lang="en-GB" sz="1050" dirty="0">
              <a:solidFill>
                <a:schemeClr val="tx1"/>
              </a:soli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0524" y="4858246"/>
            <a:ext cx="1023496" cy="358097"/>
          </a:xfrm>
          <a:prstGeom prst="rect">
            <a:avLst/>
          </a:prstGeom>
        </p:spPr>
      </p:pic>
    </p:spTree>
    <p:extLst>
      <p:ext uri="{BB962C8B-B14F-4D97-AF65-F5344CB8AC3E}">
        <p14:creationId xmlns:p14="http://schemas.microsoft.com/office/powerpoint/2010/main" val="4273619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84379" y="2834174"/>
            <a:ext cx="6943192" cy="782357"/>
          </a:xfrm>
        </p:spPr>
        <p:txBody>
          <a:bodyPr/>
          <a:lstStyle/>
          <a:p>
            <a:r>
              <a:rPr lang="fr-FR" dirty="0"/>
              <a:t>Questions?</a:t>
            </a:r>
          </a:p>
        </p:txBody>
      </p:sp>
    </p:spTree>
    <p:extLst>
      <p:ext uri="{BB962C8B-B14F-4D97-AF65-F5344CB8AC3E}">
        <p14:creationId xmlns:p14="http://schemas.microsoft.com/office/powerpoint/2010/main" val="2611132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948951" y="276031"/>
            <a:ext cx="10515600" cy="782357"/>
          </a:xfrm>
        </p:spPr>
        <p:txBody>
          <a:bodyPr/>
          <a:lstStyle/>
          <a:p>
            <a:r>
              <a:rPr lang="en-GB" sz="4000" kern="1200" dirty="0">
                <a:solidFill>
                  <a:schemeClr val="tx2"/>
                </a:solidFill>
                <a:effectLst/>
                <a:latin typeface="+mj-lt"/>
                <a:ea typeface="+mj-ea"/>
                <a:cs typeface="+mj-cs"/>
              </a:rPr>
              <a:t>Tax revenue</a:t>
            </a:r>
            <a:endParaRPr lang="fr-FR" dirty="0"/>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90057" y="1058388"/>
            <a:ext cx="7598229" cy="5363456"/>
          </a:xfrm>
        </p:spPr>
      </p:pic>
    </p:spTree>
    <p:extLst>
      <p:ext uri="{BB962C8B-B14F-4D97-AF65-F5344CB8AC3E}">
        <p14:creationId xmlns:p14="http://schemas.microsoft.com/office/powerpoint/2010/main" val="2875328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err="1"/>
              <a:t>Tax</a:t>
            </a:r>
            <a:r>
              <a:rPr lang="fr-FR" dirty="0"/>
              <a:t> system: </a:t>
            </a:r>
            <a:r>
              <a:rPr lang="fr-FR" dirty="0" err="1"/>
              <a:t>Tax</a:t>
            </a:r>
            <a:r>
              <a:rPr lang="fr-FR" dirty="0"/>
              <a:t> </a:t>
            </a:r>
            <a:r>
              <a:rPr lang="fr-FR" dirty="0" err="1"/>
              <a:t>policy</a:t>
            </a:r>
            <a:r>
              <a:rPr lang="fr-FR" dirty="0"/>
              <a:t> and </a:t>
            </a:r>
            <a:r>
              <a:rPr lang="fr-FR" dirty="0" err="1"/>
              <a:t>Tax</a:t>
            </a:r>
            <a:r>
              <a:rPr lang="fr-FR" dirty="0"/>
              <a:t> administration</a:t>
            </a:r>
          </a:p>
          <a:p>
            <a:r>
              <a:rPr lang="fr-FR" dirty="0" err="1"/>
              <a:t>Tax</a:t>
            </a:r>
            <a:r>
              <a:rPr lang="fr-FR" dirty="0"/>
              <a:t> </a:t>
            </a:r>
            <a:r>
              <a:rPr lang="fr-FR" dirty="0" err="1"/>
              <a:t>policy</a:t>
            </a:r>
            <a:r>
              <a:rPr lang="fr-FR" dirty="0"/>
              <a:t>:</a:t>
            </a:r>
            <a:r>
              <a:rPr lang="fr-FR" baseline="0" dirty="0"/>
              <a:t> </a:t>
            </a:r>
          </a:p>
          <a:p>
            <a:pPr lvl="1"/>
            <a:r>
              <a:rPr lang="fr-FR" baseline="0" dirty="0"/>
              <a:t>Finance Law, </a:t>
            </a:r>
            <a:r>
              <a:rPr lang="fr-FR" baseline="0" dirty="0" err="1"/>
              <a:t>Tax</a:t>
            </a:r>
            <a:r>
              <a:rPr lang="fr-FR" baseline="0" dirty="0"/>
              <a:t> Code or </a:t>
            </a:r>
            <a:r>
              <a:rPr lang="fr-FR" baseline="0" dirty="0" err="1"/>
              <a:t>Act</a:t>
            </a:r>
            <a:r>
              <a:rPr lang="fr-FR" baseline="0" dirty="0"/>
              <a:t>, </a:t>
            </a:r>
            <a:r>
              <a:rPr lang="fr-FR" baseline="0" dirty="0" err="1"/>
              <a:t>Sectoral</a:t>
            </a:r>
            <a:r>
              <a:rPr lang="fr-FR" baseline="0" dirty="0"/>
              <a:t> Codes (Mining, Petroleum, Forest, Agricultural…).</a:t>
            </a:r>
          </a:p>
          <a:p>
            <a:r>
              <a:rPr lang="fr-FR" dirty="0" err="1"/>
              <a:t>Tax</a:t>
            </a:r>
            <a:r>
              <a:rPr lang="fr-FR" dirty="0"/>
              <a:t> administration:</a:t>
            </a:r>
          </a:p>
          <a:p>
            <a:pPr lvl="1"/>
            <a:r>
              <a:rPr lang="fr-FR" baseline="0" dirty="0" err="1"/>
              <a:t>Organization</a:t>
            </a:r>
            <a:r>
              <a:rPr lang="fr-FR" baseline="0" dirty="0"/>
              <a:t> of the </a:t>
            </a:r>
            <a:r>
              <a:rPr lang="fr-FR" baseline="0" dirty="0" err="1"/>
              <a:t>tax</a:t>
            </a:r>
            <a:r>
              <a:rPr lang="fr-FR" baseline="0" dirty="0"/>
              <a:t> </a:t>
            </a:r>
            <a:r>
              <a:rPr lang="fr-FR" baseline="0" dirty="0" err="1"/>
              <a:t>authority</a:t>
            </a:r>
            <a:r>
              <a:rPr lang="fr-FR" baseline="0" dirty="0"/>
              <a:t>: administrations, </a:t>
            </a:r>
            <a:r>
              <a:rPr lang="fr-FR" baseline="0" dirty="0" err="1"/>
              <a:t>agency</a:t>
            </a:r>
            <a:r>
              <a:rPr lang="fr-FR" baseline="0" dirty="0"/>
              <a:t>, privatisation…</a:t>
            </a:r>
          </a:p>
        </p:txBody>
      </p:sp>
      <p:sp>
        <p:nvSpPr>
          <p:cNvPr id="3" name="Titre 2"/>
          <p:cNvSpPr>
            <a:spLocks noGrp="1"/>
          </p:cNvSpPr>
          <p:nvPr>
            <p:ph type="title"/>
          </p:nvPr>
        </p:nvSpPr>
        <p:spPr/>
        <p:txBody>
          <a:bodyPr/>
          <a:lstStyle/>
          <a:p>
            <a:r>
              <a:rPr lang="fr-FR" dirty="0" err="1"/>
              <a:t>Tax</a:t>
            </a:r>
            <a:r>
              <a:rPr lang="fr-FR" dirty="0"/>
              <a:t> </a:t>
            </a:r>
            <a:r>
              <a:rPr lang="fr-FR" dirty="0" err="1"/>
              <a:t>policy</a:t>
            </a:r>
            <a:r>
              <a:rPr lang="fr-FR" dirty="0"/>
              <a:t> and </a:t>
            </a:r>
            <a:r>
              <a:rPr lang="fr-FR" dirty="0" err="1"/>
              <a:t>tax</a:t>
            </a:r>
            <a:r>
              <a:rPr lang="fr-FR" dirty="0"/>
              <a:t> administration</a:t>
            </a:r>
          </a:p>
        </p:txBody>
      </p:sp>
    </p:spTree>
    <p:extLst>
      <p:ext uri="{BB962C8B-B14F-4D97-AF65-F5344CB8AC3E}">
        <p14:creationId xmlns:p14="http://schemas.microsoft.com/office/powerpoint/2010/main" val="3470858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lvl="0"/>
            <a:r>
              <a:rPr lang="fr-FR" baseline="0" dirty="0" err="1"/>
              <a:t>Increasing</a:t>
            </a:r>
            <a:r>
              <a:rPr lang="fr-FR" baseline="0" dirty="0"/>
              <a:t> the </a:t>
            </a:r>
            <a:r>
              <a:rPr lang="fr-FR" baseline="0" dirty="0" err="1"/>
              <a:t>tax</a:t>
            </a:r>
            <a:r>
              <a:rPr lang="fr-FR" baseline="0" dirty="0"/>
              <a:t> revenue to GDP ratio; </a:t>
            </a:r>
          </a:p>
          <a:p>
            <a:pPr lvl="0"/>
            <a:r>
              <a:rPr lang="fr-FR" baseline="0" dirty="0" err="1"/>
              <a:t>Improving</a:t>
            </a:r>
            <a:r>
              <a:rPr lang="fr-FR" baseline="0" dirty="0"/>
              <a:t> the </a:t>
            </a:r>
            <a:r>
              <a:rPr lang="fr-FR" baseline="0" dirty="0" err="1"/>
              <a:t>efficiency</a:t>
            </a:r>
            <a:r>
              <a:rPr lang="fr-FR" baseline="0" dirty="0"/>
              <a:t> (</a:t>
            </a:r>
            <a:r>
              <a:rPr lang="fr-FR" baseline="0" dirty="0" err="1"/>
              <a:t>neutrality</a:t>
            </a:r>
            <a:r>
              <a:rPr lang="fr-FR" baseline="0" dirty="0"/>
              <a:t>) of the </a:t>
            </a:r>
            <a:r>
              <a:rPr lang="fr-FR" baseline="0" dirty="0" err="1"/>
              <a:t>tax</a:t>
            </a:r>
            <a:r>
              <a:rPr lang="fr-FR" baseline="0" dirty="0"/>
              <a:t> system;</a:t>
            </a:r>
          </a:p>
          <a:p>
            <a:pPr lvl="0"/>
            <a:r>
              <a:rPr lang="fr-FR" dirty="0" err="1"/>
              <a:t>Improving</a:t>
            </a:r>
            <a:r>
              <a:rPr lang="fr-FR" dirty="0"/>
              <a:t> the </a:t>
            </a:r>
            <a:r>
              <a:rPr lang="fr-FR" dirty="0" err="1"/>
              <a:t>fairness</a:t>
            </a:r>
            <a:r>
              <a:rPr lang="fr-FR" dirty="0"/>
              <a:t> of the </a:t>
            </a:r>
            <a:r>
              <a:rPr lang="fr-FR" dirty="0" err="1"/>
              <a:t>tax</a:t>
            </a:r>
            <a:r>
              <a:rPr lang="fr-FR" dirty="0"/>
              <a:t> system (</a:t>
            </a:r>
            <a:r>
              <a:rPr lang="fr-FR" dirty="0" err="1"/>
              <a:t>equity</a:t>
            </a:r>
            <a:r>
              <a:rPr lang="fr-FR" dirty="0"/>
              <a:t>, </a:t>
            </a:r>
            <a:r>
              <a:rPr lang="fr-FR" dirty="0" err="1"/>
              <a:t>gender</a:t>
            </a:r>
            <a:r>
              <a:rPr lang="fr-FR" dirty="0"/>
              <a:t> issue…).</a:t>
            </a:r>
            <a:endParaRPr lang="fr-FR" baseline="0" dirty="0"/>
          </a:p>
        </p:txBody>
      </p:sp>
      <p:sp>
        <p:nvSpPr>
          <p:cNvPr id="3" name="Titre 2"/>
          <p:cNvSpPr>
            <a:spLocks noGrp="1"/>
          </p:cNvSpPr>
          <p:nvPr>
            <p:ph type="title"/>
          </p:nvPr>
        </p:nvSpPr>
        <p:spPr/>
        <p:txBody>
          <a:bodyPr/>
          <a:lstStyle/>
          <a:p>
            <a:pPr lvl="0"/>
            <a:r>
              <a:rPr lang="fr-FR" baseline="0" dirty="0" err="1"/>
              <a:t>Tax</a:t>
            </a:r>
            <a:r>
              <a:rPr lang="fr-FR" baseline="0" dirty="0"/>
              <a:t> Policy (Goals)</a:t>
            </a:r>
            <a:endParaRPr lang="fr-FR" dirty="0"/>
          </a:p>
        </p:txBody>
      </p:sp>
    </p:spTree>
    <p:extLst>
      <p:ext uri="{BB962C8B-B14F-4D97-AF65-F5344CB8AC3E}">
        <p14:creationId xmlns:p14="http://schemas.microsoft.com/office/powerpoint/2010/main" val="4040147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lvl="0"/>
            <a:r>
              <a:rPr lang="fr-FR" baseline="0" dirty="0"/>
              <a:t>Direct Taxes </a:t>
            </a:r>
          </a:p>
          <a:p>
            <a:pPr marL="457200" lvl="1" indent="0">
              <a:buNone/>
            </a:pPr>
            <a:r>
              <a:rPr lang="fr-FR" baseline="0" dirty="0" err="1"/>
              <a:t>Personal</a:t>
            </a:r>
            <a:r>
              <a:rPr lang="fr-FR" baseline="0" dirty="0"/>
              <a:t> </a:t>
            </a:r>
            <a:r>
              <a:rPr lang="fr-FR" baseline="0" dirty="0" err="1"/>
              <a:t>Income</a:t>
            </a:r>
            <a:r>
              <a:rPr lang="fr-FR" baseline="0" dirty="0"/>
              <a:t> </a:t>
            </a:r>
            <a:r>
              <a:rPr lang="fr-FR" baseline="0" dirty="0" err="1"/>
              <a:t>Tax</a:t>
            </a:r>
            <a:r>
              <a:rPr lang="fr-FR" baseline="0" dirty="0"/>
              <a:t> (PIT), </a:t>
            </a:r>
            <a:r>
              <a:rPr lang="fr-FR" baseline="0" dirty="0" err="1"/>
              <a:t>Corporate</a:t>
            </a:r>
            <a:r>
              <a:rPr lang="fr-FR" baseline="0" dirty="0"/>
              <a:t> </a:t>
            </a:r>
            <a:r>
              <a:rPr lang="fr-FR" baseline="0" dirty="0" err="1"/>
              <a:t>Income</a:t>
            </a:r>
            <a:r>
              <a:rPr lang="fr-FR" baseline="0" dirty="0"/>
              <a:t> </a:t>
            </a:r>
            <a:r>
              <a:rPr lang="fr-FR" baseline="0" dirty="0" err="1"/>
              <a:t>Tax</a:t>
            </a:r>
            <a:r>
              <a:rPr lang="fr-FR" baseline="0" dirty="0"/>
              <a:t> (CIT)</a:t>
            </a:r>
          </a:p>
          <a:p>
            <a:pPr lvl="0"/>
            <a:r>
              <a:rPr lang="fr-FR" baseline="0" dirty="0"/>
              <a:t>Indirect Taxes</a:t>
            </a:r>
          </a:p>
          <a:p>
            <a:pPr marL="457200" marR="0" lvl="1" indent="0" algn="l" defTabSz="914400" rtl="0" eaLnBrk="1" fontAlgn="auto" latinLnBrk="0" hangingPunct="1">
              <a:lnSpc>
                <a:spcPct val="100000"/>
              </a:lnSpc>
              <a:spcBef>
                <a:spcPts val="0"/>
              </a:spcBef>
              <a:spcAft>
                <a:spcPts val="1800"/>
              </a:spcAft>
              <a:buClr>
                <a:schemeClr val="tx2"/>
              </a:buClr>
              <a:buSzTx/>
              <a:buFont typeface="Arial" panose="020B0604020202020204" pitchFamily="34" charset="0"/>
              <a:buNone/>
              <a:tabLst/>
              <a:defRPr/>
            </a:pPr>
            <a:r>
              <a:rPr lang="fr-FR" sz="2000" kern="1200" baseline="0" dirty="0">
                <a:solidFill>
                  <a:schemeClr val="tx1"/>
                </a:solidFill>
                <a:effectLst/>
                <a:latin typeface="+mn-lt"/>
                <a:ea typeface="+mn-ea"/>
                <a:cs typeface="+mn-cs"/>
              </a:rPr>
              <a:t>Value </a:t>
            </a:r>
            <a:r>
              <a:rPr lang="fr-FR" sz="2000" kern="1200" baseline="0" dirty="0" err="1">
                <a:solidFill>
                  <a:schemeClr val="tx1"/>
                </a:solidFill>
                <a:effectLst/>
                <a:latin typeface="+mn-lt"/>
                <a:ea typeface="+mn-ea"/>
                <a:cs typeface="+mn-cs"/>
              </a:rPr>
              <a:t>Added</a:t>
            </a:r>
            <a:r>
              <a:rPr lang="fr-FR" sz="2000" kern="1200" baseline="0" dirty="0">
                <a:solidFill>
                  <a:schemeClr val="tx1"/>
                </a:solidFill>
                <a:effectLst/>
                <a:latin typeface="+mn-lt"/>
                <a:ea typeface="+mn-ea"/>
                <a:cs typeface="+mn-cs"/>
              </a:rPr>
              <a:t> </a:t>
            </a:r>
            <a:r>
              <a:rPr lang="fr-FR" sz="2000" kern="1200" baseline="0" dirty="0" err="1">
                <a:solidFill>
                  <a:schemeClr val="tx1"/>
                </a:solidFill>
                <a:effectLst/>
                <a:latin typeface="+mn-lt"/>
                <a:ea typeface="+mn-ea"/>
                <a:cs typeface="+mn-cs"/>
              </a:rPr>
              <a:t>Tax</a:t>
            </a:r>
            <a:r>
              <a:rPr lang="fr-FR" sz="2000" kern="1200" baseline="0" dirty="0">
                <a:solidFill>
                  <a:schemeClr val="tx1"/>
                </a:solidFill>
                <a:effectLst/>
                <a:latin typeface="+mn-lt"/>
                <a:ea typeface="+mn-ea"/>
                <a:cs typeface="+mn-cs"/>
              </a:rPr>
              <a:t> (VAT), Excises</a:t>
            </a:r>
            <a:endParaRPr lang="fr-FR" dirty="0">
              <a:effectLst/>
            </a:endParaRPr>
          </a:p>
          <a:p>
            <a:pPr lvl="0"/>
            <a:r>
              <a:rPr lang="fr-FR" baseline="0" dirty="0" err="1"/>
              <a:t>Other</a:t>
            </a:r>
            <a:r>
              <a:rPr lang="fr-FR" baseline="0" dirty="0"/>
              <a:t> taxes</a:t>
            </a:r>
          </a:p>
          <a:p>
            <a:pPr marL="457200" marR="0" lvl="1" indent="0" algn="l" defTabSz="914400" rtl="0" eaLnBrk="1" fontAlgn="auto" latinLnBrk="0" hangingPunct="1">
              <a:lnSpc>
                <a:spcPct val="100000"/>
              </a:lnSpc>
              <a:spcBef>
                <a:spcPts val="0"/>
              </a:spcBef>
              <a:spcAft>
                <a:spcPts val="1800"/>
              </a:spcAft>
              <a:buClr>
                <a:schemeClr val="tx2"/>
              </a:buClr>
              <a:buSzTx/>
              <a:buFont typeface="Arial" panose="020B0604020202020204" pitchFamily="34" charset="0"/>
              <a:buNone/>
              <a:tabLst/>
              <a:defRPr/>
            </a:pPr>
            <a:r>
              <a:rPr lang="fr-FR" sz="2000" kern="1200" baseline="0" dirty="0" err="1">
                <a:solidFill>
                  <a:schemeClr val="tx1"/>
                </a:solidFill>
                <a:effectLst/>
                <a:latin typeface="+mn-lt"/>
                <a:ea typeface="+mn-ea"/>
                <a:cs typeface="+mn-cs"/>
              </a:rPr>
              <a:t>Property</a:t>
            </a:r>
            <a:r>
              <a:rPr lang="fr-FR" sz="2000" kern="1200" baseline="0" dirty="0">
                <a:solidFill>
                  <a:schemeClr val="tx1"/>
                </a:solidFill>
                <a:effectLst/>
                <a:latin typeface="+mn-lt"/>
                <a:ea typeface="+mn-ea"/>
                <a:cs typeface="+mn-cs"/>
              </a:rPr>
              <a:t> taxes, </a:t>
            </a:r>
            <a:r>
              <a:rPr lang="fr-FR" sz="2000" kern="1200" baseline="0" dirty="0" err="1">
                <a:solidFill>
                  <a:schemeClr val="tx1"/>
                </a:solidFill>
                <a:effectLst/>
                <a:latin typeface="+mn-lt"/>
                <a:ea typeface="+mn-ea"/>
                <a:cs typeface="+mn-cs"/>
              </a:rPr>
              <a:t>fees</a:t>
            </a:r>
            <a:r>
              <a:rPr lang="fr-FR" sz="2000" kern="1200" baseline="0" dirty="0">
                <a:solidFill>
                  <a:schemeClr val="tx1"/>
                </a:solidFill>
                <a:effectLst/>
                <a:latin typeface="+mn-lt"/>
                <a:ea typeface="+mn-ea"/>
                <a:cs typeface="+mn-cs"/>
              </a:rPr>
              <a:t> </a:t>
            </a:r>
            <a:endParaRPr lang="fr-FR" dirty="0">
              <a:effectLst/>
            </a:endParaRPr>
          </a:p>
          <a:p>
            <a:pPr lvl="0"/>
            <a:r>
              <a:rPr lang="fr-FR" baseline="0" dirty="0"/>
              <a:t>Beyond taxes</a:t>
            </a:r>
          </a:p>
          <a:p>
            <a:pPr marL="457200" lvl="1" indent="0">
              <a:buNone/>
            </a:pPr>
            <a:r>
              <a:rPr lang="fr-FR" baseline="0" dirty="0"/>
              <a:t>Tarifs, Quasi-taxes…</a:t>
            </a:r>
          </a:p>
        </p:txBody>
      </p:sp>
      <p:sp>
        <p:nvSpPr>
          <p:cNvPr id="3" name="Titre 2"/>
          <p:cNvSpPr>
            <a:spLocks noGrp="1"/>
          </p:cNvSpPr>
          <p:nvPr>
            <p:ph type="title"/>
          </p:nvPr>
        </p:nvSpPr>
        <p:spPr/>
        <p:txBody>
          <a:bodyPr/>
          <a:lstStyle/>
          <a:p>
            <a:pPr lvl="0"/>
            <a:r>
              <a:rPr lang="fr-FR" baseline="0" dirty="0" err="1"/>
              <a:t>Tax</a:t>
            </a:r>
            <a:r>
              <a:rPr lang="fr-FR" baseline="0" dirty="0"/>
              <a:t> Policy (Instruments)</a:t>
            </a:r>
            <a:endParaRPr lang="fr-FR" dirty="0"/>
          </a:p>
        </p:txBody>
      </p:sp>
    </p:spTree>
    <p:extLst>
      <p:ext uri="{BB962C8B-B14F-4D97-AF65-F5344CB8AC3E}">
        <p14:creationId xmlns:p14="http://schemas.microsoft.com/office/powerpoint/2010/main" val="560397853"/>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Corporate_PPT_Template" id="{9E25CBC4-264C-4E5F-8DDF-C73C2B944108}" vid="{63966CC3-CC63-46CF-BE8C-07ABBDCD62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10726</TotalTime>
  <Words>5067</Words>
  <Application>Microsoft Office PowerPoint</Application>
  <PresentationFormat>Widescreen</PresentationFormat>
  <Paragraphs>515</Paragraphs>
  <Slides>48</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Arial</vt:lpstr>
      <vt:lpstr>Calibri</vt:lpstr>
      <vt:lpstr>Symbol</vt:lpstr>
      <vt:lpstr>Office Theme</vt:lpstr>
      <vt:lpstr>Domestic Revenue  Mobilization</vt:lpstr>
      <vt:lpstr>DRM (Introduction)</vt:lpstr>
      <vt:lpstr>DRM (Introduction)</vt:lpstr>
      <vt:lpstr>DRM: A tool for State building</vt:lpstr>
      <vt:lpstr>Questions?</vt:lpstr>
      <vt:lpstr>Tax revenue</vt:lpstr>
      <vt:lpstr>Tax policy and tax administration</vt:lpstr>
      <vt:lpstr>Tax Policy (Goals)</vt:lpstr>
      <vt:lpstr>Tax Policy (Instruments)</vt:lpstr>
      <vt:lpstr>General recommendations in tax policy</vt:lpstr>
      <vt:lpstr>Questions?</vt:lpstr>
      <vt:lpstr>Tax administration (Goals)</vt:lpstr>
      <vt:lpstr>Tax administrations (Tools)</vt:lpstr>
      <vt:lpstr>General recommandations in Tax administration</vt:lpstr>
      <vt:lpstr>Tax Administration Diagnostic Assessment Tool (TADAT)</vt:lpstr>
      <vt:lpstr>Questions?</vt:lpstr>
      <vt:lpstr>Tax incidence</vt:lpstr>
      <vt:lpstr>Tax gaps (macroeconomics)</vt:lpstr>
      <vt:lpstr>Tax effort (empirical)</vt:lpstr>
      <vt:lpstr>Tax effort</vt:lpstr>
      <vt:lpstr>Worldwide Long-Term Trends in Tax Reform</vt:lpstr>
      <vt:lpstr>Questions?</vt:lpstr>
      <vt:lpstr>Taxonomy of taxes</vt:lpstr>
      <vt:lpstr>VAT</vt:lpstr>
      <vt:lpstr>The regressivity of VAT</vt:lpstr>
      <vt:lpstr>Main VAT issues</vt:lpstr>
      <vt:lpstr>Questions?</vt:lpstr>
      <vt:lpstr>Excises</vt:lpstr>
      <vt:lpstr>Excises</vt:lpstr>
      <vt:lpstr>Questions?</vt:lpstr>
      <vt:lpstr>PIT (Personal income Tax)</vt:lpstr>
      <vt:lpstr>Questions?</vt:lpstr>
      <vt:lpstr>CIT (Corporate Income Tax)</vt:lpstr>
      <vt:lpstr>Questions?</vt:lpstr>
      <vt:lpstr>Property Taxes</vt:lpstr>
      <vt:lpstr>Questions?</vt:lpstr>
      <vt:lpstr>Tax Expenditures</vt:lpstr>
      <vt:lpstr>Tax expenditure assessment</vt:lpstr>
      <vt:lpstr>Tax expenditures promoting investment: Tax incentives</vt:lpstr>
      <vt:lpstr>Tax expenditure in favor of consumption</vt:lpstr>
      <vt:lpstr>Questions?</vt:lpstr>
      <vt:lpstr>Issue 1 : The fragmentation of taxing power</vt:lpstr>
      <vt:lpstr>Issue 2: Natural resources tax regime</vt:lpstr>
      <vt:lpstr>Issue 3: Agressive tax planning</vt:lpstr>
      <vt:lpstr>Ex. of agressive tax planning: Minimizing turnover</vt:lpstr>
      <vt:lpstr>PowerPoint Presentation</vt:lpstr>
      <vt:lpstr>Keep in touch</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KELECOM Diane (DEVCO-EXT)</dc:creator>
  <cp:lastModifiedBy>Paola Viniello</cp:lastModifiedBy>
  <cp:revision>84</cp:revision>
  <dcterms:created xsi:type="dcterms:W3CDTF">2020-02-21T11:23:23Z</dcterms:created>
  <dcterms:modified xsi:type="dcterms:W3CDTF">2020-08-28T08:36:42Z</dcterms:modified>
</cp:coreProperties>
</file>