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7" r:id="rId3"/>
    <p:sldId id="281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5" r:id="rId14"/>
    <p:sldId id="294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88799" autoAdjust="0"/>
  </p:normalViewPr>
  <p:slideViewPr>
    <p:cSldViewPr snapToGrid="0">
      <p:cViewPr varScale="1">
        <p:scale>
          <a:sx n="56" d="100"/>
          <a:sy n="56" d="100"/>
        </p:scale>
        <p:origin x="1000" y="48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286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/>
              <a:t>Green</a:t>
            </a:r>
            <a:r>
              <a:rPr lang="en-IE" baseline="0" dirty="0"/>
              <a:t> and taxation: Top commission priority, carbon transition, phasing out of fuel subsidies (IMF </a:t>
            </a:r>
            <a:r>
              <a:rPr lang="en-IE" baseline="0" dirty="0" err="1"/>
              <a:t>Giorgieva</a:t>
            </a:r>
            <a:r>
              <a:rPr lang="en-IE" baseline="0" dirty="0"/>
              <a:t> call)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238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dg/devco/eu-development-policy/budget-support-public-finance-domestic-revenue/Pages/budget-support.aspx" TargetMode="External"/><Relationship Id="rId2" Type="http://schemas.openxmlformats.org/officeDocument/2006/relationships/hyperlink" Target="https://myintracomm.ec.europa.eu/dg/devco/eu-development-policy/budget-support-public-finance-domestic-revenue/Pages/technical-notes-2a4.aspx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DEVCO’s DRM agenda </a:t>
            </a:r>
            <a:br>
              <a:rPr lang="en-GB" dirty="0"/>
            </a:br>
            <a:r>
              <a:rPr lang="en-GB" sz="4000" dirty="0"/>
              <a:t>Collect more – spend better 2.0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GB" dirty="0"/>
              <a:t>DRM Webinar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GB" dirty="0" err="1"/>
              <a:t>Benedikt</a:t>
            </a:r>
            <a:r>
              <a:rPr lang="en-GB" dirty="0"/>
              <a:t> </a:t>
            </a:r>
            <a:r>
              <a:rPr lang="en-GB" dirty="0" err="1"/>
              <a:t>Madl</a:t>
            </a:r>
            <a:r>
              <a:rPr lang="en-GB" dirty="0"/>
              <a:t>, DRM </a:t>
            </a:r>
            <a:r>
              <a:rPr lang="en-GB" dirty="0" err="1"/>
              <a:t>teamleader</a:t>
            </a:r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DG DEVCO Unit A4 </a:t>
            </a:r>
          </a:p>
          <a:p>
            <a:pPr>
              <a:spcAft>
                <a:spcPts val="600"/>
              </a:spcAft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7D6BA4-D7D9-4601-8377-FDE1C0EE0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926840"/>
          </a:xfrm>
        </p:spPr>
        <p:txBody>
          <a:bodyPr/>
          <a:lstStyle/>
          <a:p>
            <a:r>
              <a:rPr lang="en-GB" dirty="0"/>
              <a:t>What the Commissioner expects </a:t>
            </a:r>
            <a:br>
              <a:rPr lang="en-GB" dirty="0"/>
            </a:br>
            <a:r>
              <a:rPr lang="en-GB" dirty="0"/>
              <a:t>from us on DRM</a:t>
            </a:r>
            <a:endParaRPr lang="en-BE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ACA1962-C518-4FF4-9189-EE69323825B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34" r="34"/>
          <a:stretch/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4D5DD96-414B-4C9F-B602-915936F1E43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16123" r="16123"/>
          <a:stretch/>
        </p:blipFill>
        <p:spPr>
          <a:xfrm>
            <a:off x="4436086" y="2284665"/>
            <a:ext cx="3141663" cy="2090737"/>
          </a:xfr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8FEB123-A4C1-4A6A-BDC3-55B716D83CC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sz="2400" i="1" dirty="0"/>
              <a:t>Think green and taxation</a:t>
            </a:r>
          </a:p>
          <a:p>
            <a:endParaRPr lang="en-BE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FEBA5A2-58AA-4F49-AFE8-74CEAA1312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sz="2400" i="1" dirty="0"/>
              <a:t>Think digital and taxation</a:t>
            </a:r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B3416617-CAB1-40B4-BD92-F722043B82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/>
          <a:srcRect l="8338" r="8338"/>
          <a:stretch/>
        </p:blipFill>
        <p:spPr/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CCB7B53-DE17-4305-90D0-E55FBEAB56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sz="2400" i="1" dirty="0"/>
              <a:t>Think inequalities and taxation</a:t>
            </a:r>
            <a:endParaRPr lang="en-GB" i="1" dirty="0"/>
          </a:p>
          <a:p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425778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D45-44CF-427A-93A2-635ABCEEF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but also…</a:t>
            </a:r>
            <a:endParaRPr lang="en-BE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0F67221-374B-4300-8FF2-944626A239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5537" b="5537"/>
          <a:stretch/>
        </p:blipFill>
        <p:spPr>
          <a:xfrm>
            <a:off x="1740939" y="1955800"/>
            <a:ext cx="3635455" cy="241935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FBB5B6-0D0F-490E-9E9F-E9A86140A7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59274" y="4038684"/>
            <a:ext cx="2669558" cy="1524235"/>
          </a:xfrm>
        </p:spPr>
        <p:txBody>
          <a:bodyPr/>
          <a:lstStyle/>
          <a:p>
            <a:r>
              <a:rPr lang="en-GB" sz="2400" i="1" dirty="0"/>
              <a:t>Involve CSO on DRM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12DA7BDC-A8D7-44C7-8D91-C23E9801201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t="10080" b="10080"/>
          <a:stretch/>
        </p:blipFill>
        <p:spPr>
          <a:xfrm>
            <a:off x="6378302" y="1955800"/>
            <a:ext cx="3439152" cy="2419350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3D181A-010A-4001-BCE3-BEA235243A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43839" y="4041944"/>
            <a:ext cx="2669558" cy="1524235"/>
          </a:xfrm>
        </p:spPr>
        <p:txBody>
          <a:bodyPr/>
          <a:lstStyle/>
          <a:p>
            <a:r>
              <a:rPr lang="en-GB" sz="2400" i="1" dirty="0"/>
              <a:t>Address Illicit Financial Flows</a:t>
            </a:r>
          </a:p>
        </p:txBody>
      </p:sp>
    </p:spTree>
    <p:extLst>
      <p:ext uri="{BB962C8B-B14F-4D97-AF65-F5344CB8AC3E}">
        <p14:creationId xmlns:p14="http://schemas.microsoft.com/office/powerpoint/2010/main" val="248912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F6F19A7-84E8-4A99-9EA3-F8C5FD91A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905699" cy="4283075"/>
          </a:xfrm>
        </p:spPr>
        <p:txBody>
          <a:bodyPr/>
          <a:lstStyle/>
          <a:p>
            <a:r>
              <a:rPr lang="en-IE" dirty="0"/>
              <a:t>Diagnostic Tools </a:t>
            </a:r>
          </a:p>
          <a:p>
            <a:endParaRPr lang="en-IE" dirty="0"/>
          </a:p>
          <a:p>
            <a:r>
              <a:rPr lang="en-IE" dirty="0"/>
              <a:t>Technical Assistance/Peer to peer learning</a:t>
            </a:r>
          </a:p>
          <a:p>
            <a:endParaRPr lang="en-IE" dirty="0"/>
          </a:p>
          <a:p>
            <a:r>
              <a:rPr lang="en-IE" dirty="0"/>
              <a:t>Budget Support Indicators</a:t>
            </a:r>
          </a:p>
          <a:p>
            <a:endParaRPr lang="en-IE" dirty="0"/>
          </a:p>
          <a:p>
            <a:r>
              <a:rPr lang="en-IE" dirty="0"/>
              <a:t>Policy dialogue (PFM/DRM)</a:t>
            </a:r>
          </a:p>
          <a:p>
            <a:endParaRPr lang="en-B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1B8E52-9F07-4971-89B9-D42AF6631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(y)our tools…</a:t>
            </a:r>
            <a:endParaRPr lang="en-BE" dirty="0"/>
          </a:p>
        </p:txBody>
      </p:sp>
      <p:pic>
        <p:nvPicPr>
          <p:cNvPr id="11" name="Picture 10" descr="C:\Users\madlbbe\AppData\Local\Microsoft\Windows\INetCache\Content.MSO\7E3A3C03.tmp">
            <a:extLst>
              <a:ext uri="{FF2B5EF4-FFF2-40B4-BE49-F238E27FC236}">
                <a16:creationId xmlns:a16="http://schemas.microsoft.com/office/drawing/2014/main" id="{8D89CFC6-2253-4FFB-8602-F9D4DD8E777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060" y="1679575"/>
            <a:ext cx="1388110" cy="50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PCaB | PEFA">
            <a:extLst>
              <a:ext uri="{FF2B5EF4-FFF2-40B4-BE49-F238E27FC236}">
                <a16:creationId xmlns:a16="http://schemas.microsoft.com/office/drawing/2014/main" id="{882AE69D-4865-4EFB-BFEE-A4F6E4110DF0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11151" r="20687" b="14874"/>
          <a:stretch/>
        </p:blipFill>
        <p:spPr bwMode="auto">
          <a:xfrm>
            <a:off x="6036220" y="1558592"/>
            <a:ext cx="1139825" cy="8153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Technical, Machine, Assistance, Tag, Icon, Logo">
            <a:extLst>
              <a:ext uri="{FF2B5EF4-FFF2-40B4-BE49-F238E27FC236}">
                <a16:creationId xmlns:a16="http://schemas.microsoft.com/office/drawing/2014/main" id="{76F3FA8A-2DE2-468C-BA25-415DC52BCC4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584" y="2754153"/>
            <a:ext cx="998220" cy="989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C:\Users\madlbbe\AppData\Local\Microsoft\Windows\INetCache\Content.MSO\4A287FFF.tmp">
            <a:extLst>
              <a:ext uri="{FF2B5EF4-FFF2-40B4-BE49-F238E27FC236}">
                <a16:creationId xmlns:a16="http://schemas.microsoft.com/office/drawing/2014/main" id="{D9F7C8AA-D988-4A0A-9CEA-C3BC3DA986C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652" y="2739071"/>
            <a:ext cx="1867639" cy="1116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EU Budget Support - Trends and Results 2019 DevelopmentAid">
            <a:extLst>
              <a:ext uri="{FF2B5EF4-FFF2-40B4-BE49-F238E27FC236}">
                <a16:creationId xmlns:a16="http://schemas.microsoft.com/office/drawing/2014/main" id="{380FAA1C-06E0-4A7F-93CF-5E6170FE0682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170" y="4002721"/>
            <a:ext cx="2674186" cy="824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Face, Faces, Dialogue, Talk, Psyche">
            <a:extLst>
              <a:ext uri="{FF2B5EF4-FFF2-40B4-BE49-F238E27FC236}">
                <a16:creationId xmlns:a16="http://schemas.microsoft.com/office/drawing/2014/main" id="{2DB0D105-8D64-4B50-91FC-C8350D46D8A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433" y="5328885"/>
            <a:ext cx="1204178" cy="92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5489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92C719-554A-4B3C-B4AA-C2E2FDEAA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IE" dirty="0"/>
              <a:t>Base Erosion and Profit Shifting (BEPS)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Inclusive Framework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Global Forum on transparency and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exchange of information for tax proposes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IE" dirty="0"/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TADAT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Revenue Mobilisation TF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Managing Natural Resources Wealth TF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RTACS</a:t>
            </a:r>
          </a:p>
          <a:p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D566E8-126D-4FF8-9C27-1A37A446B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(Y)our tools…international TA/processes</a:t>
            </a:r>
            <a:endParaRPr lang="en-BE" dirty="0"/>
          </a:p>
        </p:txBody>
      </p:sp>
      <p:pic>
        <p:nvPicPr>
          <p:cNvPr id="5" name="Picture 4" descr="News: OECD publishes statistics on homelessness">
            <a:extLst>
              <a:ext uri="{FF2B5EF4-FFF2-40B4-BE49-F238E27FC236}">
                <a16:creationId xmlns:a16="http://schemas.microsoft.com/office/drawing/2014/main" id="{FF9F4F66-4A1D-430A-8773-1EBCF05416BD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0" t="3403" r="18738" b="2703"/>
          <a:stretch/>
        </p:blipFill>
        <p:spPr bwMode="auto">
          <a:xfrm>
            <a:off x="7886700" y="1825625"/>
            <a:ext cx="1689100" cy="1596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International Monetary Fund">
            <a:extLst>
              <a:ext uri="{FF2B5EF4-FFF2-40B4-BE49-F238E27FC236}">
                <a16:creationId xmlns:a16="http://schemas.microsoft.com/office/drawing/2014/main" id="{C8D2EDA8-7E4A-4199-9924-CB323BB00EB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8" t="827" r="38100" b="18914"/>
          <a:stretch/>
        </p:blipFill>
        <p:spPr bwMode="auto">
          <a:xfrm>
            <a:off x="7753350" y="4288939"/>
            <a:ext cx="1955800" cy="1596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4202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76931B1-E98C-44A7-8EC4-8967C8EBF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722" y="1673224"/>
            <a:ext cx="10905699" cy="495617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IE" dirty="0"/>
              <a:t>We have interesting 2A4s on the topic </a:t>
            </a:r>
            <a:endParaRPr lang="en-IE" sz="2400" dirty="0">
              <a:hlinkClick r:id="rId2"/>
            </a:endParaRPr>
          </a:p>
          <a:p>
            <a:pPr marL="0" indent="0">
              <a:buNone/>
            </a:pPr>
            <a:r>
              <a:rPr lang="en-IE" sz="1600" dirty="0">
                <a:hlinkClick r:id="rId2"/>
              </a:rPr>
              <a:t>https://myintracomm.ec.europa.eu/dg/devco/eu-development-policy/budget-support-public-finance-domestic-revenue/Pages/technical-notes-2a4.aspx</a:t>
            </a:r>
            <a:endParaRPr lang="en-IE" sz="1600" dirty="0"/>
          </a:p>
          <a:p>
            <a:pPr marL="0" indent="0">
              <a:spcAft>
                <a:spcPts val="600"/>
              </a:spcAft>
              <a:buNone/>
            </a:pPr>
            <a:r>
              <a:rPr lang="en-IE" dirty="0"/>
              <a:t>We have a database of all (incl. DRM) indicators to consult</a:t>
            </a:r>
          </a:p>
          <a:p>
            <a:pPr marL="0" indent="0">
              <a:buNone/>
            </a:pPr>
            <a:r>
              <a:rPr lang="en-IE" sz="1600" dirty="0">
                <a:hlinkClick r:id="rId3"/>
              </a:rPr>
              <a:t>https://myintracomm.ec.europa.eu/dg/devco/eu-development-policy/budget-support-public-finance-domestic-revenue/Pages/budget-support.aspx</a:t>
            </a:r>
            <a:endParaRPr lang="en-IE" sz="1600" dirty="0"/>
          </a:p>
          <a:p>
            <a:pPr marL="0" indent="0">
              <a:buNone/>
            </a:pPr>
            <a:r>
              <a:rPr lang="en-IE" dirty="0"/>
              <a:t>Please encode DRM projects under the right DAC code (15110)</a:t>
            </a:r>
          </a:p>
          <a:p>
            <a:pPr marL="0" indent="0">
              <a:spcAft>
                <a:spcPts val="2400"/>
              </a:spcAft>
              <a:buNone/>
            </a:pPr>
            <a:endParaRPr lang="en-IE" dirty="0"/>
          </a:p>
          <a:p>
            <a:pPr marL="0" indent="0">
              <a:buNone/>
            </a:pPr>
            <a:r>
              <a:rPr lang="en-IE" dirty="0"/>
              <a:t>Together with the GEOs, the DRM team in A4 is more than happy to support you. </a:t>
            </a:r>
          </a:p>
          <a:p>
            <a:endParaRPr lang="en-BE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12320704-2F6C-44F3-BE60-16BAFCA95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Some final points…</a:t>
            </a:r>
            <a:endParaRPr lang="en-B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067342-D1D2-4DD1-B49A-7A8310DF5080}"/>
              </a:ext>
            </a:extLst>
          </p:cNvPr>
          <p:cNvPicPr/>
          <p:nvPr/>
        </p:nvPicPr>
        <p:blipFill rotWithShape="1">
          <a:blip r:embed="rId4"/>
          <a:srcRect l="14254" t="61822" r="46652" b="27455"/>
          <a:stretch/>
        </p:blipFill>
        <p:spPr bwMode="auto">
          <a:xfrm>
            <a:off x="2318792" y="4464696"/>
            <a:ext cx="6285136" cy="720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9464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9575" y="4646435"/>
            <a:ext cx="8941016" cy="1853519"/>
          </a:xfrm>
        </p:spPr>
        <p:txBody>
          <a:bodyPr wrap="square" anchor="b" anchorCtr="0"/>
          <a:lstStyle/>
          <a:p>
            <a:r>
              <a:rPr lang="en-US" sz="1050" b="1" dirty="0"/>
              <a:t>© European Union 2020</a:t>
            </a:r>
          </a:p>
          <a:p>
            <a:r>
              <a:rPr lang="en-US" sz="1050" dirty="0"/>
              <a:t>Unless otherwise noted the reuse of this presentation is </a:t>
            </a:r>
            <a:r>
              <a:rPr lang="en-US" sz="1050" dirty="0" err="1"/>
              <a:t>authorised</a:t>
            </a:r>
            <a:r>
              <a:rPr lang="en-US" sz="1050" dirty="0"/>
              <a:t> under the </a:t>
            </a:r>
            <a:r>
              <a:rPr lang="en-US" sz="1050" dirty="0">
                <a:hlinkClick r:id="rId3"/>
              </a:rPr>
              <a:t>CC BY 4.0 </a:t>
            </a:r>
            <a:r>
              <a:rPr lang="en-US" sz="1050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4" y="4858246"/>
            <a:ext cx="1023496" cy="35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E9DF743-F3E3-4C93-B4E4-2E89404F9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Political guidance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Why DRM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Where do we come from 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Where do we go to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What are (y)our </a:t>
            </a:r>
            <a:r>
              <a:rPr lang="en-GB" dirty="0" err="1"/>
              <a:t>toolsSome</a:t>
            </a:r>
            <a:r>
              <a:rPr lang="en-GB" dirty="0"/>
              <a:t> final points</a:t>
            </a:r>
          </a:p>
          <a:p>
            <a:endParaRPr lang="en-B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417256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38EC3C-709E-4101-8BC1-F18D3C7AF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000" dirty="0"/>
              <a:t>One of the key foundations of our social market economy is that </a:t>
            </a:r>
            <a:r>
              <a:rPr lang="en-GB" sz="2000" b="1" dirty="0">
                <a:solidFill>
                  <a:schemeClr val="accent6"/>
                </a:solidFill>
              </a:rPr>
              <a:t>everybody pays their fair share.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/>
              <a:t>(…) A race to the bottom on taxations undermines the ability of countries to set tax policies that meet the needs of their economies and people.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GB" sz="2000" dirty="0"/>
              <a:t>(…) I will step up the </a:t>
            </a:r>
            <a:r>
              <a:rPr lang="en-GB" sz="2000" b="1" dirty="0">
                <a:solidFill>
                  <a:schemeClr val="accent6"/>
                </a:solidFill>
              </a:rPr>
              <a:t>fight against tax fraud </a:t>
            </a:r>
            <a:r>
              <a:rPr lang="en-GB" sz="2000" dirty="0"/>
              <a:t>and make our action against </a:t>
            </a:r>
            <a:r>
              <a:rPr lang="en-GB" sz="2000" dirty="0" err="1"/>
              <a:t>harmul</a:t>
            </a:r>
            <a:r>
              <a:rPr lang="en-GB" sz="2000" dirty="0"/>
              <a:t> tax regimes in third countries stronger. </a:t>
            </a:r>
          </a:p>
          <a:p>
            <a:pPr>
              <a:lnSpc>
                <a:spcPct val="90000"/>
              </a:lnSpc>
            </a:pPr>
            <a:endParaRPr lang="en-BE" sz="20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FE5735-FECC-4B6D-B7B8-8B1A69D31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</p:spPr>
        <p:txBody>
          <a:bodyPr anchor="b">
            <a:normAutofit/>
          </a:bodyPr>
          <a:lstStyle/>
          <a:p>
            <a:r>
              <a:rPr lang="en-GB" sz="3700"/>
              <a:t>Political guidelines…</a:t>
            </a:r>
            <a:endParaRPr lang="en-BE" sz="3700"/>
          </a:p>
        </p:txBody>
      </p:sp>
      <p:pic>
        <p:nvPicPr>
          <p:cNvPr id="8" name="Picture 4" descr="https://ec.europa.eu/avservices/avs/files/video6/repository/prod/photo/store/store2/2/P042322-385364.jpg">
            <a:extLst>
              <a:ext uri="{FF2B5EF4-FFF2-40B4-BE49-F238E27FC236}">
                <a16:creationId xmlns:a16="http://schemas.microsoft.com/office/drawing/2014/main" id="{8A8582E8-AE94-41A6-BE72-F4A2DBC5D949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321"/>
          <a:stretch/>
        </p:blipFill>
        <p:spPr bwMode="auto">
          <a:xfrm>
            <a:off x="-46383" y="-46383"/>
            <a:ext cx="6142383" cy="696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45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6D404381-4AF4-4297-9B89-4BB7BF554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9484" y="1262994"/>
            <a:ext cx="5827578" cy="478599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“Lead international efforts to find an agreed approach on </a:t>
            </a:r>
            <a:r>
              <a:rPr lang="en-GB" sz="2000" b="1" dirty="0">
                <a:solidFill>
                  <a:schemeClr val="accent6"/>
                </a:solidFill>
              </a:rPr>
              <a:t>digital taxation </a:t>
            </a:r>
            <a:r>
              <a:rPr lang="en-GB" sz="2000" dirty="0"/>
              <a:t>(…) if no consensus </a:t>
            </a:r>
            <a:r>
              <a:rPr lang="en-GB" sz="2000" dirty="0" err="1"/>
              <a:t>ermerges</a:t>
            </a:r>
            <a:r>
              <a:rPr lang="en-GB" sz="2000" dirty="0"/>
              <a:t> by the end of 2020, you should lead on the proposal for a fair European digital tax”</a:t>
            </a:r>
          </a:p>
          <a:p>
            <a:pPr marL="0" indent="0">
              <a:buNone/>
            </a:pPr>
            <a:r>
              <a:rPr lang="en-GB" sz="2000" dirty="0"/>
              <a:t>“Taxation must play a central role in the European Green Deal…You should lead on the proposal of a </a:t>
            </a:r>
            <a:r>
              <a:rPr lang="en-GB" sz="2000" b="1" dirty="0">
                <a:solidFill>
                  <a:schemeClr val="accent6"/>
                </a:solidFill>
              </a:rPr>
              <a:t>Carbon Border Tax</a:t>
            </a:r>
            <a:r>
              <a:rPr lang="en-GB" sz="2000" b="1" dirty="0"/>
              <a:t>” </a:t>
            </a:r>
          </a:p>
          <a:p>
            <a:pPr marL="0" indent="0">
              <a:buNone/>
            </a:pPr>
            <a:r>
              <a:rPr lang="en-GB" sz="2000" dirty="0"/>
              <a:t>Europe must step up </a:t>
            </a:r>
            <a:r>
              <a:rPr lang="en-GB" sz="2000" b="1" dirty="0">
                <a:solidFill>
                  <a:schemeClr val="accent6"/>
                </a:solidFill>
              </a:rPr>
              <a:t>the fight against tax fraud, tax evasion and tax avoidance. </a:t>
            </a:r>
          </a:p>
          <a:p>
            <a:pPr marL="0" indent="0">
              <a:buNone/>
            </a:pPr>
            <a:r>
              <a:rPr lang="en-GB" sz="2000" dirty="0"/>
              <a:t>You should help develop </a:t>
            </a:r>
            <a:r>
              <a:rPr lang="en-GB" sz="2000" b="1" dirty="0">
                <a:solidFill>
                  <a:schemeClr val="accent6"/>
                </a:solidFill>
              </a:rPr>
              <a:t>stronger measures to combat harmful tax regimes around the world, </a:t>
            </a:r>
            <a:r>
              <a:rPr lang="en-GB" sz="2000" dirty="0"/>
              <a:t>including by making full use of the list of non-cooperative jurisdictions for tax purposes</a:t>
            </a:r>
          </a:p>
          <a:p>
            <a:endParaRPr lang="en-US" sz="2000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36AE8C7-1773-471B-907B-C652D25F6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1661"/>
            <a:ext cx="6919265" cy="782357"/>
          </a:xfrm>
        </p:spPr>
        <p:txBody>
          <a:bodyPr/>
          <a:lstStyle/>
          <a:p>
            <a:r>
              <a:rPr lang="en-US" dirty="0"/>
              <a:t>…international priorities…</a:t>
            </a:r>
          </a:p>
        </p:txBody>
      </p:sp>
      <p:pic>
        <p:nvPicPr>
          <p:cNvPr id="6" name="Picture 2" descr="https://ec.europa.eu/avservices/avs/files/video6/repository/prod/photo/store/store2/8/P041028-558512.jpg">
            <a:extLst>
              <a:ext uri="{FF2B5EF4-FFF2-40B4-BE49-F238E27FC236}">
                <a16:creationId xmlns:a16="http://schemas.microsoft.com/office/drawing/2014/main" id="{A7D47C6E-EE15-4275-8E08-ED078BAF5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1" r="18853" b="2"/>
          <a:stretch/>
        </p:blipFill>
        <p:spPr bwMode="auto">
          <a:xfrm>
            <a:off x="0" y="0"/>
            <a:ext cx="5982478" cy="6858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5"/>
            </a:solidFill>
          </a:ln>
        </p:spPr>
      </p:pic>
    </p:spTree>
    <p:extLst>
      <p:ext uri="{BB962C8B-B14F-4D97-AF65-F5344CB8AC3E}">
        <p14:creationId xmlns:p14="http://schemas.microsoft.com/office/powerpoint/2010/main" val="2012228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E6085F09-AA98-4B8C-9994-0E2CE5A7B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16" y="1825625"/>
            <a:ext cx="5374945" cy="376995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“For real and sustainable development, countries need to have – not only the vital development aid and support – but also their own resources, investments, and fiscal systems and institutions that work.</a:t>
            </a:r>
          </a:p>
          <a:p>
            <a:pPr marL="0" indent="0">
              <a:buNone/>
            </a:pPr>
            <a:r>
              <a:rPr lang="en-GB" dirty="0"/>
              <a:t>We</a:t>
            </a:r>
            <a:r>
              <a:rPr lang="en-GB" b="1" dirty="0">
                <a:solidFill>
                  <a:schemeClr val="accent6"/>
                </a:solidFill>
              </a:rPr>
              <a:t> need to put domestic public finance at the heart of efforts to achieve inclusive growth, poverty eradication and sustainable development.</a:t>
            </a:r>
            <a:r>
              <a:rPr lang="en-GB" dirty="0"/>
              <a:t>” </a:t>
            </a:r>
          </a:p>
          <a:p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847E18C0-69D1-4044-8E2D-342484323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16" y="314794"/>
            <a:ext cx="5374945" cy="1130306"/>
          </a:xfrm>
        </p:spPr>
        <p:txBody>
          <a:bodyPr/>
          <a:lstStyle/>
          <a:p>
            <a:r>
              <a:rPr lang="en-GB" dirty="0"/>
              <a:t>…translating into the development agenda</a:t>
            </a:r>
            <a:endParaRPr lang="en-US" dirty="0"/>
          </a:p>
        </p:txBody>
      </p:sp>
      <p:pic>
        <p:nvPicPr>
          <p:cNvPr id="5" name="Picture 2" descr="https://ec.europa.eu/avservices/avs/files/video6/repository/prod/photo/store/store2/12/P041152-455056.jpg">
            <a:extLst>
              <a:ext uri="{FF2B5EF4-FFF2-40B4-BE49-F238E27FC236}">
                <a16:creationId xmlns:a16="http://schemas.microsoft.com/office/drawing/2014/main" id="{2FE8C26F-9A9A-4639-9642-D43CEA8E6395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" r="34937" b="-2"/>
          <a:stretch/>
        </p:blipFill>
        <p:spPr bwMode="auto">
          <a:xfrm>
            <a:off x="-46038" y="-46038"/>
            <a:ext cx="6142038" cy="6964363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003834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162A0D-655F-460B-BCED-42D54BEB4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/>
              <a:t>Main source to finance sustainable development</a:t>
            </a:r>
          </a:p>
          <a:p>
            <a:pPr>
              <a:lnSpc>
                <a:spcPct val="150000"/>
              </a:lnSpc>
            </a:pPr>
            <a:r>
              <a:rPr lang="en-GB" dirty="0"/>
              <a:t>Minimum required to finance basic social services</a:t>
            </a:r>
          </a:p>
          <a:p>
            <a:pPr>
              <a:lnSpc>
                <a:spcPct val="150000"/>
              </a:lnSpc>
            </a:pPr>
            <a:r>
              <a:rPr lang="en-GB" dirty="0"/>
              <a:t>Both collection as well as other policy objectives </a:t>
            </a:r>
          </a:p>
          <a:p>
            <a:pPr>
              <a:lnSpc>
                <a:spcPct val="150000"/>
              </a:lnSpc>
            </a:pPr>
            <a:r>
              <a:rPr lang="en-GB" dirty="0"/>
              <a:t>Part of business climate</a:t>
            </a:r>
          </a:p>
          <a:p>
            <a:endParaRPr lang="en-BE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4BCCFA-EB34-465D-A9D8-426565101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 why DRM?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87125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2FF2EF-E62A-474C-B8B2-9D9E88736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GB" dirty="0"/>
              <a:t>Addis Ababa Action Agenda</a:t>
            </a:r>
          </a:p>
          <a:p>
            <a:pPr>
              <a:spcAft>
                <a:spcPts val="2400"/>
              </a:spcAft>
            </a:pPr>
            <a:endParaRPr lang="en-GB" dirty="0"/>
          </a:p>
          <a:p>
            <a:pPr>
              <a:spcAft>
                <a:spcPts val="2400"/>
              </a:spcAft>
            </a:pPr>
            <a:r>
              <a:rPr lang="en-GB" dirty="0"/>
              <a:t>Collect more – spend better</a:t>
            </a:r>
          </a:p>
          <a:p>
            <a:pPr>
              <a:spcAft>
                <a:spcPts val="2400"/>
              </a:spcAft>
            </a:pPr>
            <a:endParaRPr lang="en-GB" dirty="0"/>
          </a:p>
          <a:p>
            <a:pPr>
              <a:spcAft>
                <a:spcPts val="2400"/>
              </a:spcAft>
            </a:pPr>
            <a:r>
              <a:rPr lang="en-GB" dirty="0"/>
              <a:t>Addis Tax Initiative</a:t>
            </a:r>
          </a:p>
          <a:p>
            <a:pPr>
              <a:spcAft>
                <a:spcPts val="2400"/>
              </a:spcAft>
            </a:pPr>
            <a:endParaRPr lang="en-GB" dirty="0"/>
          </a:p>
          <a:p>
            <a:pPr>
              <a:spcAft>
                <a:spcPts val="2400"/>
              </a:spcAft>
            </a:pPr>
            <a:r>
              <a:rPr lang="en-GB" dirty="0"/>
              <a:t>ECA report 2016</a:t>
            </a:r>
          </a:p>
          <a:p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B5C529-BF7C-4D97-ACD7-DB240CB16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Where do we come from…</a:t>
            </a:r>
            <a:endParaRPr lang="en-B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03AD8A-5606-4EBF-BD5D-F372E7EBD934}"/>
              </a:ext>
            </a:extLst>
          </p:cNvPr>
          <p:cNvPicPr/>
          <p:nvPr/>
        </p:nvPicPr>
        <p:blipFill rotWithShape="1">
          <a:blip r:embed="rId2"/>
          <a:srcRect l="30298" t="47400" r="30732" b="31246"/>
          <a:stretch/>
        </p:blipFill>
        <p:spPr bwMode="auto">
          <a:xfrm>
            <a:off x="3791598" y="5773704"/>
            <a:ext cx="2232660" cy="6877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C:\Users\madlbbe\AppData\Local\Microsoft\Windows\INetCache\Content.MSO\605ADC91.tmp">
            <a:extLst>
              <a:ext uri="{FF2B5EF4-FFF2-40B4-BE49-F238E27FC236}">
                <a16:creationId xmlns:a16="http://schemas.microsoft.com/office/drawing/2014/main" id="{DA250F31-CBDD-4112-9FB7-A9363596B76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4" r="20444" b="1573"/>
          <a:stretch/>
        </p:blipFill>
        <p:spPr bwMode="auto">
          <a:xfrm>
            <a:off x="4199268" y="4092854"/>
            <a:ext cx="1723390" cy="1435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Content Placeholder 10">
            <a:extLst>
              <a:ext uri="{FF2B5EF4-FFF2-40B4-BE49-F238E27FC236}">
                <a16:creationId xmlns:a16="http://schemas.microsoft.com/office/drawing/2014/main" id="{4E650001-E087-4A14-A727-A19ABBFCAB6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6344955" y="4127152"/>
            <a:ext cx="1012562" cy="1435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335373-9E80-4F38-8A6B-40E0CEBD167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436938" y="4123162"/>
            <a:ext cx="984588" cy="1427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4F9D29-10E3-4ADF-A5F7-5462ECF1400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500947" y="4123162"/>
            <a:ext cx="1038558" cy="1418635"/>
          </a:xfrm>
          <a:prstGeom prst="rect">
            <a:avLst/>
          </a:prstGeom>
        </p:spPr>
      </p:pic>
      <p:pic>
        <p:nvPicPr>
          <p:cNvPr id="15" name="Picture 14" descr="Opening and introduction to Domestic Revenue Mobilization - ppt ...">
            <a:extLst>
              <a:ext uri="{FF2B5EF4-FFF2-40B4-BE49-F238E27FC236}">
                <a16:creationId xmlns:a16="http://schemas.microsoft.com/office/drawing/2014/main" id="{26BDC906-3503-4EBE-BB30-394EC5F89F4C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7" t="18453" r="12566"/>
          <a:stretch/>
        </p:blipFill>
        <p:spPr bwMode="auto">
          <a:xfrm>
            <a:off x="5191346" y="2642870"/>
            <a:ext cx="1809308" cy="15442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 descr="C:\Users\madlbbe\AppData\Local\Microsoft\Windows\INetCache\Content.MSO\ADFC9A75.tmp">
            <a:extLst>
              <a:ext uri="{FF2B5EF4-FFF2-40B4-BE49-F238E27FC236}">
                <a16:creationId xmlns:a16="http://schemas.microsoft.com/office/drawing/2014/main" id="{7F6BC134-927E-4F5A-9F74-1B1C8E36B607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799" y="1626259"/>
            <a:ext cx="2083435" cy="817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8704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5645F9-F22F-43E8-A41B-29128AE55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722" y="1901825"/>
            <a:ext cx="10905699" cy="3881904"/>
          </a:xfrm>
        </p:spPr>
        <p:txBody>
          <a:bodyPr/>
          <a:lstStyle/>
          <a:p>
            <a:r>
              <a:rPr lang="en-GB" dirty="0"/>
              <a:t>DG TAXUD Communication on Tax Good Governance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Addis Tax Initiative post 2020</a:t>
            </a:r>
          </a:p>
          <a:p>
            <a:endParaRPr lang="en-GB" dirty="0"/>
          </a:p>
          <a:p>
            <a:r>
              <a:rPr lang="en-GB" dirty="0"/>
              <a:t>Collect more – spend better 2.0</a:t>
            </a:r>
          </a:p>
          <a:p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DA8072-D955-4409-98FC-16271A418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Where do we go to…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34115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52229A-DA61-4249-BC93-EBB4A981C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ATI post 2020</a:t>
            </a:r>
            <a:endParaRPr lang="en-BE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A50619-83A6-46A4-AC8A-AAADE6507CFF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12824" t="17593" r="12446" b="17246"/>
          <a:stretch/>
        </p:blipFill>
        <p:spPr bwMode="auto">
          <a:xfrm>
            <a:off x="970722" y="1265217"/>
            <a:ext cx="10515600" cy="48307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57609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" id="{9E25CBC4-264C-4E5F-8DDF-C73C2B944108}" vid="{63966CC3-CC63-46CF-BE8C-07ABBDCD6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645</Words>
  <Application>Microsoft Office PowerPoint</Application>
  <PresentationFormat>Widescreen</PresentationFormat>
  <Paragraphs>82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DEVCO’s DRM agenda  Collect more – spend better 2.0</vt:lpstr>
      <vt:lpstr>Overview</vt:lpstr>
      <vt:lpstr>Political guidelines…</vt:lpstr>
      <vt:lpstr>…international priorities…</vt:lpstr>
      <vt:lpstr>…translating into the development agenda</vt:lpstr>
      <vt:lpstr>So why DRM?</vt:lpstr>
      <vt:lpstr>Where do we come from…</vt:lpstr>
      <vt:lpstr>Where do we go to…</vt:lpstr>
      <vt:lpstr>ATI post 2020</vt:lpstr>
      <vt:lpstr>What the Commissioner expects  from us on DRM</vt:lpstr>
      <vt:lpstr>but also…</vt:lpstr>
      <vt:lpstr>What are (y)our tools…</vt:lpstr>
      <vt:lpstr>(Y)our tools…international TA/processes</vt:lpstr>
      <vt:lpstr>Some final points…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DEVCO’s DRM agenda  Collect more – spend better 2.0</dc:title>
  <dc:creator>Paola Viniello</dc:creator>
  <cp:lastModifiedBy>Paola Viniello</cp:lastModifiedBy>
  <cp:revision>8</cp:revision>
  <dcterms:created xsi:type="dcterms:W3CDTF">2020-08-26T08:39:50Z</dcterms:created>
  <dcterms:modified xsi:type="dcterms:W3CDTF">2020-08-26T13:51:16Z</dcterms:modified>
</cp:coreProperties>
</file>