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co-sd-tech2" initials="" lastIdx="0" clrIdx="0"/>
  <p:cmAuthor id="1" name="Sebastian Schrader" initials="SS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C8A976-CE95-419D-863B-EA2B3AF1F69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1D331-7975-4CBE-9EE2-9954A6CA8A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1756C-E8A3-425B-964D-678561CA443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8AD8883-C98F-462F-99C8-73F701E88AE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3BE732-DBDD-4A36-8F6E-B440D2E1C96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2A1ABF-4182-40D0-AB5B-4C2A9F62C33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377C41-1B4D-4B87-A794-93BFB863341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8E4E9-5BA4-44A0-AC26-6F5581594E7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DAF128-6FFC-476C-A586-BA4619C35F3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E18852-8FA7-4F43-AD1C-F7B8B4D2913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EB959-9DC4-4048-9452-8E7BE54A0F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29E03-7555-4B87-81E4-54851B0066A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6F609FA-1E91-4306-A665-A3390CBAA9F9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4" descr="European 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115888"/>
            <a:ext cx="1189038" cy="79057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83568" y="1484784"/>
            <a:ext cx="77768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/>
              <a:t>Organisation</a:t>
            </a:r>
            <a:r>
              <a:rPr lang="en-GB" dirty="0" smtClean="0"/>
              <a:t>: SGS </a:t>
            </a:r>
            <a:r>
              <a:rPr lang="en-GB" dirty="0" err="1" smtClean="0"/>
              <a:t>Société</a:t>
            </a:r>
            <a:r>
              <a:rPr lang="en-GB" dirty="0" smtClean="0"/>
              <a:t> </a:t>
            </a:r>
            <a:r>
              <a:rPr lang="en-GB" dirty="0" err="1" smtClean="0"/>
              <a:t>Générale</a:t>
            </a:r>
            <a:r>
              <a:rPr lang="en-GB" dirty="0" smtClean="0"/>
              <a:t> de Surveillance S.A.</a:t>
            </a:r>
          </a:p>
          <a:p>
            <a:endParaRPr lang="en-GB" dirty="0" smtClean="0"/>
          </a:p>
          <a:p>
            <a:r>
              <a:rPr lang="en-GB" b="1" dirty="0" smtClean="0"/>
              <a:t>Objectives</a:t>
            </a:r>
            <a:r>
              <a:rPr lang="en-GB" dirty="0" smtClean="0"/>
              <a:t>: Assist Governments in the development and implementation of timber traceability and legality systems</a:t>
            </a:r>
          </a:p>
          <a:p>
            <a:endParaRPr lang="en-GB" dirty="0" smtClean="0"/>
          </a:p>
          <a:p>
            <a:r>
              <a:rPr lang="en-GB" b="1" dirty="0" smtClean="0"/>
              <a:t>Countries: </a:t>
            </a:r>
          </a:p>
          <a:p>
            <a:r>
              <a:rPr lang="en-GB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Liberia </a:t>
            </a:r>
          </a:p>
          <a:p>
            <a:endParaRPr lang="en-GB" dirty="0" smtClean="0"/>
          </a:p>
          <a:p>
            <a:endParaRPr lang="en-GB" dirty="0" smtClean="0"/>
          </a:p>
          <a:p>
            <a:pPr>
              <a:buFont typeface="Arial" pitchFamily="34" charset="0"/>
              <a:buChar char="•"/>
            </a:pPr>
            <a:endParaRPr lang="en-GB" dirty="0" smtClean="0"/>
          </a:p>
          <a:p>
            <a:pPr>
              <a:buFont typeface="Arial" pitchFamily="34" charset="0"/>
              <a:buChar char="•"/>
            </a:pPr>
            <a:endParaRPr lang="en-GB" dirty="0" smtClean="0"/>
          </a:p>
          <a:p>
            <a:pPr>
              <a:buFont typeface="Arial" pitchFamily="34" charset="0"/>
              <a:buChar char="•"/>
            </a:pPr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Cameroon </a:t>
            </a:r>
          </a:p>
          <a:p>
            <a:endParaRPr lang="en-GB" dirty="0" smtClean="0"/>
          </a:p>
          <a:p>
            <a:pPr>
              <a:buFont typeface="Arial" pitchFamily="34" charset="0"/>
              <a:buChar char="•"/>
            </a:pPr>
            <a:endParaRPr lang="en-GB" dirty="0" smtClean="0"/>
          </a:p>
        </p:txBody>
      </p:sp>
      <p:pic>
        <p:nvPicPr>
          <p:cNvPr id="6" name="Picture 5" descr="SGS_RGB_30mm_scaleab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332656"/>
            <a:ext cx="2057400" cy="971550"/>
          </a:xfrm>
          <a:prstGeom prst="rect">
            <a:avLst/>
          </a:prstGeom>
        </p:spPr>
      </p:pic>
      <p:pic>
        <p:nvPicPr>
          <p:cNvPr id="7" name="Picture 6" descr="STBC New logo 5fev1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75656" y="5445224"/>
            <a:ext cx="1152128" cy="1179491"/>
          </a:xfrm>
          <a:prstGeom prst="rect">
            <a:avLst/>
          </a:prstGeom>
        </p:spPr>
      </p:pic>
      <p:pic>
        <p:nvPicPr>
          <p:cNvPr id="8" name="Picture 4" descr="liberfo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3933056"/>
            <a:ext cx="2232248" cy="620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4355976" y="2852936"/>
            <a:ext cx="42568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b="1" dirty="0" smtClean="0"/>
          </a:p>
          <a:p>
            <a:endParaRPr lang="en-GB" dirty="0" smtClean="0"/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Republic of Congo</a:t>
            </a:r>
          </a:p>
          <a:p>
            <a:pPr>
              <a:buFont typeface="Arial" pitchFamily="34" charset="0"/>
              <a:buChar char="•"/>
            </a:pPr>
            <a:endParaRPr lang="en-GB" dirty="0" smtClean="0"/>
          </a:p>
          <a:p>
            <a:endParaRPr lang="en-GB" dirty="0" smtClean="0"/>
          </a:p>
          <a:p>
            <a:pPr>
              <a:buFont typeface="Arial" pitchFamily="34" charset="0"/>
              <a:buChar char="•"/>
            </a:pP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 Democratic Republic of Congo</a:t>
            </a:r>
          </a:p>
          <a:p>
            <a:endParaRPr lang="en-GB" dirty="0" smtClean="0"/>
          </a:p>
        </p:txBody>
      </p:sp>
      <p:pic>
        <p:nvPicPr>
          <p:cNvPr id="10" name="Picture 9" descr="LogoSN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76056" y="3740485"/>
            <a:ext cx="1008112" cy="106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1" descr="image00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64088" y="5445224"/>
            <a:ext cx="1296144" cy="116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6" name="Rectangle 98"/>
          <p:cNvSpPr>
            <a:spLocks noChangeArrowheads="1"/>
          </p:cNvSpPr>
          <p:nvPr/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600">
                <a:solidFill>
                  <a:schemeClr val="tx2"/>
                </a:solidFill>
              </a:rPr>
              <a:t/>
            </a:r>
            <a:br>
              <a:rPr lang="en-US" sz="1600">
                <a:solidFill>
                  <a:schemeClr val="tx2"/>
                </a:solidFill>
              </a:rPr>
            </a:br>
            <a:r>
              <a:rPr lang="en-US" sz="1600">
                <a:solidFill>
                  <a:schemeClr val="tx2"/>
                </a:solidFill>
              </a:rPr>
              <a:t/>
            </a:r>
            <a:br>
              <a:rPr lang="en-US" sz="1600">
                <a:solidFill>
                  <a:schemeClr val="tx2"/>
                </a:solidFill>
              </a:rPr>
            </a:br>
            <a:r>
              <a:rPr lang="en-US" sz="1600">
                <a:solidFill>
                  <a:schemeClr val="tx2"/>
                </a:solidFill>
              </a:rPr>
              <a:t/>
            </a:r>
            <a:br>
              <a:rPr lang="en-US" sz="1600">
                <a:solidFill>
                  <a:schemeClr val="tx2"/>
                </a:solidFill>
              </a:rPr>
            </a:br>
            <a:endParaRPr lang="en-GB" sz="1600">
              <a:solidFill>
                <a:schemeClr val="tx2"/>
              </a:solidFill>
            </a:endParaRPr>
          </a:p>
        </p:txBody>
      </p:sp>
      <p:sp>
        <p:nvSpPr>
          <p:cNvPr id="2148" name="Text Box 100"/>
          <p:cNvSpPr txBox="1">
            <a:spLocks noChangeArrowheads="1"/>
          </p:cNvSpPr>
          <p:nvPr/>
        </p:nvSpPr>
        <p:spPr bwMode="auto">
          <a:xfrm>
            <a:off x="684213" y="981075"/>
            <a:ext cx="77755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150" name="Text Box 102"/>
          <p:cNvSpPr txBox="1">
            <a:spLocks noChangeArrowheads="1"/>
          </p:cNvSpPr>
          <p:nvPr/>
        </p:nvSpPr>
        <p:spPr bwMode="auto">
          <a:xfrm>
            <a:off x="323850" y="980728"/>
            <a:ext cx="8351838" cy="572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tx2"/>
                </a:solidFill>
              </a:rPr>
              <a:t>LiberFor </a:t>
            </a:r>
          </a:p>
          <a:p>
            <a:pPr algn="ctr"/>
            <a:endParaRPr lang="en-GB" dirty="0" smtClean="0"/>
          </a:p>
          <a:p>
            <a:r>
              <a:rPr lang="en-GB" b="1" dirty="0" smtClean="0"/>
              <a:t>Organisation</a:t>
            </a:r>
            <a:r>
              <a:rPr lang="en-GB" dirty="0" smtClean="0"/>
              <a:t>: SGS </a:t>
            </a:r>
            <a:r>
              <a:rPr lang="en-GB" dirty="0" err="1" smtClean="0"/>
              <a:t>Société</a:t>
            </a:r>
            <a:r>
              <a:rPr lang="en-GB" dirty="0" smtClean="0"/>
              <a:t> </a:t>
            </a:r>
            <a:r>
              <a:rPr lang="en-GB" dirty="0" err="1" smtClean="0"/>
              <a:t>Générale</a:t>
            </a:r>
            <a:r>
              <a:rPr lang="en-GB" dirty="0" smtClean="0"/>
              <a:t> de Surveillance S.A.</a:t>
            </a:r>
          </a:p>
          <a:p>
            <a:endParaRPr lang="en-GB" dirty="0" smtClean="0"/>
          </a:p>
          <a:p>
            <a:r>
              <a:rPr lang="en-GB" b="1" dirty="0" smtClean="0"/>
              <a:t>Objectives</a:t>
            </a:r>
            <a:r>
              <a:rPr lang="en-GB" dirty="0" smtClean="0"/>
              <a:t>: Develop, implement, and manage a Chain of Custody Information System (COCIS); develop national capacities (forest administration staff and private companies), and conduct regular field inspections at critical points in the supply chain.</a:t>
            </a:r>
          </a:p>
          <a:p>
            <a:endParaRPr lang="en-GB" dirty="0" smtClean="0"/>
          </a:p>
          <a:p>
            <a:r>
              <a:rPr lang="en-GB" b="1" dirty="0" smtClean="0"/>
              <a:t>Main target groups</a:t>
            </a:r>
            <a:r>
              <a:rPr lang="en-GB" dirty="0" smtClean="0"/>
              <a:t>: Multi-stakeholder groups</a:t>
            </a:r>
          </a:p>
          <a:p>
            <a:endParaRPr lang="en-GB" dirty="0" smtClean="0"/>
          </a:p>
          <a:p>
            <a:r>
              <a:rPr lang="en-GB" b="1" dirty="0" smtClean="0"/>
              <a:t>Main area of work</a:t>
            </a:r>
            <a:r>
              <a:rPr lang="en-GB" dirty="0" smtClean="0"/>
              <a:t>: Verification systems</a:t>
            </a:r>
          </a:p>
          <a:p>
            <a:endParaRPr lang="en-GB" dirty="0" smtClean="0"/>
          </a:p>
          <a:p>
            <a:r>
              <a:rPr lang="en-GB" b="1" dirty="0" smtClean="0"/>
              <a:t>Location</a:t>
            </a:r>
            <a:r>
              <a:rPr lang="en-GB" dirty="0" smtClean="0"/>
              <a:t>: Liberia (HQ Monrovia; bush offices in Buchanan, Greenville, </a:t>
            </a:r>
            <a:r>
              <a:rPr lang="en-GB" dirty="0" err="1" smtClean="0"/>
              <a:t>Zwedru</a:t>
            </a:r>
            <a:r>
              <a:rPr lang="en-GB" dirty="0" smtClean="0"/>
              <a:t>)</a:t>
            </a:r>
          </a:p>
          <a:p>
            <a:r>
              <a:rPr lang="en-GB" b="1" dirty="0" smtClean="0"/>
              <a:t>Main local partners</a:t>
            </a:r>
            <a:r>
              <a:rPr lang="en-GB" dirty="0" smtClean="0"/>
              <a:t>: Forestry Development Authority (FDA), forest companies, USAID, US Forest Service, Helveta</a:t>
            </a:r>
          </a:p>
          <a:p>
            <a:endParaRPr lang="en-GB" dirty="0" smtClean="0"/>
          </a:p>
          <a:p>
            <a:r>
              <a:rPr lang="en-GB" b="1" dirty="0" smtClean="0"/>
              <a:t>Dates of implementation</a:t>
            </a:r>
            <a:r>
              <a:rPr lang="en-GB" dirty="0" smtClean="0"/>
              <a:t>: January 2008 to January 2013</a:t>
            </a:r>
            <a:br>
              <a:rPr lang="en-GB" dirty="0" smtClean="0"/>
            </a:br>
            <a:r>
              <a:rPr lang="en-GB" b="1" dirty="0" smtClean="0"/>
              <a:t>Budget</a:t>
            </a:r>
            <a:r>
              <a:rPr lang="en-GB" dirty="0" smtClean="0"/>
              <a:t>: € 7.5 million </a:t>
            </a:r>
          </a:p>
          <a:p>
            <a:r>
              <a:rPr lang="en-GB" b="1" dirty="0" smtClean="0"/>
              <a:t>Funding partners</a:t>
            </a:r>
            <a:r>
              <a:rPr lang="en-GB" dirty="0" smtClean="0"/>
              <a:t>: Word Bank, DFID, and </a:t>
            </a:r>
            <a:r>
              <a:rPr lang="en-GB" dirty="0" err="1" smtClean="0"/>
              <a:t>autofinancing</a:t>
            </a:r>
            <a:endParaRPr lang="en-GB" dirty="0"/>
          </a:p>
        </p:txBody>
      </p:sp>
      <p:pic>
        <p:nvPicPr>
          <p:cNvPr id="2152" name="Picture 104" descr="European 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115888"/>
            <a:ext cx="1189038" cy="790575"/>
          </a:xfrm>
          <a:prstGeom prst="rect">
            <a:avLst/>
          </a:prstGeom>
          <a:noFill/>
        </p:spPr>
      </p:pic>
      <p:pic>
        <p:nvPicPr>
          <p:cNvPr id="7" name="Picture 4" descr="liberf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60648"/>
            <a:ext cx="259228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268413"/>
            <a:ext cx="8075613" cy="5112915"/>
          </a:xfrm>
        </p:spPr>
        <p:txBody>
          <a:bodyPr/>
          <a:lstStyle/>
          <a:p>
            <a:pPr algn="just"/>
            <a:r>
              <a:rPr lang="en-GB" sz="1800" dirty="0" smtClean="0"/>
              <a:t>The project has set the </a:t>
            </a:r>
            <a:r>
              <a:rPr lang="en-GB" sz="1800" b="1" dirty="0" smtClean="0"/>
              <a:t>foundations for the Legality Assurance System </a:t>
            </a:r>
            <a:r>
              <a:rPr lang="en-GB" sz="1800" dirty="0" smtClean="0"/>
              <a:t>which is to be established in Liberia, by ensuring: </a:t>
            </a:r>
          </a:p>
          <a:p>
            <a:pPr lvl="1" algn="just"/>
            <a:r>
              <a:rPr lang="en-GB" sz="1600" dirty="0" smtClean="0"/>
              <a:t>Full traceability of logs and processed wood back to the forest of origin</a:t>
            </a:r>
          </a:p>
          <a:p>
            <a:pPr lvl="1" algn="just">
              <a:spcAft>
                <a:spcPts val="1800"/>
              </a:spcAft>
            </a:pPr>
            <a:r>
              <a:rPr lang="en-GB" sz="1600" dirty="0" smtClean="0"/>
              <a:t>Verification of key aspects of legal compliance along the supply chain</a:t>
            </a:r>
          </a:p>
          <a:p>
            <a:pPr algn="just">
              <a:spcAft>
                <a:spcPts val="1800"/>
              </a:spcAft>
            </a:pPr>
            <a:r>
              <a:rPr lang="en-GB" sz="1800" dirty="0" smtClean="0"/>
              <a:t>The main tool being used is the </a:t>
            </a:r>
            <a:r>
              <a:rPr lang="en-GB" sz="1800" b="1" dirty="0" smtClean="0"/>
              <a:t>COCIS</a:t>
            </a:r>
            <a:r>
              <a:rPr lang="en-GB" sz="1800" dirty="0" smtClean="0"/>
              <a:t> online database hosted in the </a:t>
            </a:r>
            <a:r>
              <a:rPr lang="en-GB" sz="1800" dirty="0"/>
              <a:t>UK, which </a:t>
            </a:r>
            <a:r>
              <a:rPr lang="en-GB" sz="1800" dirty="0" smtClean="0"/>
              <a:t>uses barcoded </a:t>
            </a:r>
            <a:r>
              <a:rPr lang="en-GB" sz="1800" dirty="0"/>
              <a:t>tags, PDAs </a:t>
            </a:r>
            <a:r>
              <a:rPr lang="en-GB" sz="1800" dirty="0" smtClean="0"/>
              <a:t>and electronic data-entry forms to monitor forestry activities and wood </a:t>
            </a:r>
            <a:r>
              <a:rPr lang="en-GB" sz="1800" smtClean="0"/>
              <a:t>flows in close to real-time</a:t>
            </a:r>
            <a:r>
              <a:rPr lang="en-GB" sz="1800" dirty="0" smtClean="0"/>
              <a:t>.</a:t>
            </a:r>
            <a:endParaRPr lang="en-GB" sz="1800" b="1" dirty="0" smtClean="0"/>
          </a:p>
          <a:p>
            <a:pPr algn="just">
              <a:spcAft>
                <a:spcPts val="1800"/>
              </a:spcAft>
            </a:pPr>
            <a:r>
              <a:rPr lang="en-GB" sz="1800" dirty="0"/>
              <a:t>The project </a:t>
            </a:r>
            <a:r>
              <a:rPr lang="en-GB" sz="1800" b="1" dirty="0"/>
              <a:t>calculates taxes </a:t>
            </a:r>
            <a:r>
              <a:rPr lang="en-GB" sz="1800" dirty="0"/>
              <a:t>due by private operators and </a:t>
            </a:r>
            <a:r>
              <a:rPr lang="en-GB" sz="1800" b="1" dirty="0"/>
              <a:t>monitors payments</a:t>
            </a:r>
            <a:r>
              <a:rPr lang="en-GB" sz="1800" dirty="0"/>
              <a:t> to the Government of Liberia. </a:t>
            </a:r>
            <a:endParaRPr lang="en-GB" sz="1800" dirty="0" smtClean="0"/>
          </a:p>
          <a:p>
            <a:pPr algn="just">
              <a:spcAft>
                <a:spcPts val="1800"/>
              </a:spcAft>
            </a:pPr>
            <a:r>
              <a:rPr lang="en-GB" sz="1800" dirty="0" smtClean="0"/>
              <a:t>The project </a:t>
            </a:r>
            <a:r>
              <a:rPr lang="en-GB" sz="1800" b="1" dirty="0" smtClean="0"/>
              <a:t>develops capacities </a:t>
            </a:r>
            <a:r>
              <a:rPr lang="en-GB" sz="1800" dirty="0" smtClean="0"/>
              <a:t>through training to the FDA staff and forest companies.</a:t>
            </a:r>
            <a:endParaRPr lang="en-GB" sz="1800" dirty="0"/>
          </a:p>
          <a:p>
            <a:pPr algn="just">
              <a:spcAft>
                <a:spcPts val="1800"/>
              </a:spcAft>
            </a:pPr>
            <a:r>
              <a:rPr lang="en-GB" sz="1800" dirty="0" smtClean="0"/>
              <a:t>A good traceability system </a:t>
            </a:r>
            <a:r>
              <a:rPr lang="en-GB" sz="1800" smtClean="0"/>
              <a:t>is </a:t>
            </a:r>
            <a:r>
              <a:rPr lang="en-GB" sz="1800" b="1" smtClean="0"/>
              <a:t>prerequisite</a:t>
            </a:r>
            <a:r>
              <a:rPr lang="en-GB" sz="1800" smtClean="0"/>
              <a:t> </a:t>
            </a:r>
            <a:r>
              <a:rPr lang="en-GB" sz="1800" dirty="0" smtClean="0"/>
              <a:t>to the development of a legality verification system to issue Certificates of Legality and </a:t>
            </a:r>
            <a:r>
              <a:rPr lang="en-GB" sz="1800" smtClean="0"/>
              <a:t>FLEGT licences</a:t>
            </a:r>
            <a:r>
              <a:rPr lang="en-GB" sz="1800" dirty="0" smtClean="0"/>
              <a:t>. </a:t>
            </a:r>
            <a:endParaRPr lang="en-GB" sz="1800" dirty="0"/>
          </a:p>
        </p:txBody>
      </p:sp>
      <p:pic>
        <p:nvPicPr>
          <p:cNvPr id="3083" name="Picture 11" descr="European 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115888"/>
            <a:ext cx="1189038" cy="790575"/>
          </a:xfrm>
          <a:prstGeom prst="rect">
            <a:avLst/>
          </a:prstGeom>
          <a:noFill/>
        </p:spPr>
      </p:pic>
      <p:pic>
        <p:nvPicPr>
          <p:cNvPr id="5" name="Picture 4" descr="liberf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60648"/>
            <a:ext cx="212689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4525962"/>
          </a:xfrm>
          <a:noFill/>
          <a:ln/>
        </p:spPr>
        <p:txBody>
          <a:bodyPr/>
          <a:lstStyle/>
          <a:p>
            <a:pPr marL="0" indent="0">
              <a:buNone/>
            </a:pPr>
            <a:r>
              <a:rPr lang="en-GB" sz="1800" b="1" dirty="0" smtClean="0"/>
              <a:t>To make our contribution stronger </a:t>
            </a:r>
          </a:p>
          <a:p>
            <a:r>
              <a:rPr lang="en-GB" sz="1800" b="1" dirty="0"/>
              <a:t>W</a:t>
            </a:r>
            <a:r>
              <a:rPr lang="en-GB" sz="1800" b="1" dirty="0" smtClean="0"/>
              <a:t>e should:</a:t>
            </a:r>
          </a:p>
          <a:p>
            <a:pPr lvl="1"/>
            <a:r>
              <a:rPr lang="en-GB" sz="1800" dirty="0" smtClean="0"/>
              <a:t>Enhance capacity building through additional training sessions for FDA</a:t>
            </a:r>
          </a:p>
          <a:p>
            <a:pPr lvl="1"/>
            <a:r>
              <a:rPr lang="en-GB" sz="1800" dirty="0" smtClean="0"/>
              <a:t>Enhance communication with the private sector</a:t>
            </a:r>
          </a:p>
          <a:p>
            <a:pPr lvl="1"/>
            <a:r>
              <a:rPr lang="en-GB" sz="1800" dirty="0" smtClean="0"/>
              <a:t>Gradually increase the number of bush offices in order to improve the frequency and efficiency of inspection activities </a:t>
            </a:r>
          </a:p>
          <a:p>
            <a:pPr lvl="1"/>
            <a:r>
              <a:rPr lang="en-GB" sz="1800" dirty="0" smtClean="0"/>
              <a:t>Manage the project with a real </a:t>
            </a:r>
            <a:r>
              <a:rPr lang="en-GB" sz="1800" dirty="0"/>
              <a:t>c</a:t>
            </a:r>
            <a:r>
              <a:rPr lang="en-GB" sz="1800" dirty="0" smtClean="0"/>
              <a:t>hange </a:t>
            </a:r>
            <a:r>
              <a:rPr lang="en-GB" sz="1800" dirty="0"/>
              <a:t>m</a:t>
            </a:r>
            <a:r>
              <a:rPr lang="en-GB" sz="1800" dirty="0" smtClean="0"/>
              <a:t>anagement strategy accompanying the introduction of new technology</a:t>
            </a:r>
          </a:p>
          <a:p>
            <a:pPr lvl="1"/>
            <a:r>
              <a:rPr lang="en-GB" sz="1800" dirty="0" smtClean="0"/>
              <a:t>Develop a legality verification module</a:t>
            </a:r>
          </a:p>
          <a:p>
            <a:pPr lvl="1"/>
            <a:r>
              <a:rPr lang="en-GB" sz="1800" dirty="0" smtClean="0"/>
              <a:t>Improve the user experience of the current online database </a:t>
            </a:r>
          </a:p>
          <a:p>
            <a:endParaRPr lang="en-GB" sz="1800" b="1" dirty="0" smtClean="0"/>
          </a:p>
          <a:p>
            <a:r>
              <a:rPr lang="en-GB" sz="1800" b="1" dirty="0"/>
              <a:t>FDA should: </a:t>
            </a:r>
          </a:p>
          <a:p>
            <a:pPr lvl="1"/>
            <a:r>
              <a:rPr lang="en-GB" sz="1800" dirty="0" smtClean="0"/>
              <a:t>Gradually take ownership of the COCIS operations</a:t>
            </a:r>
          </a:p>
          <a:p>
            <a:pPr marL="457200" lvl="1" indent="0">
              <a:buNone/>
            </a:pPr>
            <a:endParaRPr lang="en-GB" sz="1400" dirty="0"/>
          </a:p>
        </p:txBody>
      </p:sp>
      <p:pic>
        <p:nvPicPr>
          <p:cNvPr id="5124" name="Picture 4" descr="European Fl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115888"/>
            <a:ext cx="1189038" cy="790575"/>
          </a:xfrm>
          <a:prstGeom prst="rect">
            <a:avLst/>
          </a:prstGeom>
          <a:noFill/>
        </p:spPr>
      </p:pic>
      <p:pic>
        <p:nvPicPr>
          <p:cNvPr id="5" name="Picture 4" descr="liberfo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60648"/>
            <a:ext cx="212689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367</Words>
  <Application>Microsoft Office PowerPoint</Application>
  <PresentationFormat>On-screen Show (4:3)</PresentationFormat>
  <Paragraphs>56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 Design</vt:lpstr>
      <vt:lpstr>Slide 1</vt:lpstr>
      <vt:lpstr>Slide 2</vt:lpstr>
      <vt:lpstr>Slide 3</vt:lpstr>
      <vt:lpstr>Slide 4</vt:lpstr>
    </vt:vector>
  </TitlesOfParts>
  <Company>European Commission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aidco-sd-tech2</dc:creator>
  <cp:lastModifiedBy>Robert Douglas Simpson</cp:lastModifiedBy>
  <cp:revision>31</cp:revision>
  <dcterms:created xsi:type="dcterms:W3CDTF">2012-03-28T12:16:55Z</dcterms:created>
  <dcterms:modified xsi:type="dcterms:W3CDTF">2012-04-25T20:47:32Z</dcterms:modified>
</cp:coreProperties>
</file>