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57" r:id="rId4"/>
    <p:sldId id="263" r:id="rId5"/>
    <p:sldId id="259" r:id="rId6"/>
    <p:sldId id="266" r:id="rId7"/>
    <p:sldId id="258" r:id="rId8"/>
    <p:sldId id="260" r:id="rId9"/>
    <p:sldId id="261" r:id="rId10"/>
    <p:sldId id="269" r:id="rId11"/>
    <p:sldId id="267" r:id="rId12"/>
    <p:sldId id="262" r:id="rId13"/>
    <p:sldId id="268" r:id="rId1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4C43"/>
    <a:srgbClr val="FFE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4690"/>
  </p:normalViewPr>
  <p:slideViewPr>
    <p:cSldViewPr snapToGrid="0" snapToObjects="1" showGuides="1">
      <p:cViewPr varScale="1">
        <p:scale>
          <a:sx n="109" d="100"/>
          <a:sy n="109" d="100"/>
        </p:scale>
        <p:origin x="4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AA90992-C7CF-914A-B851-6C8F047CFF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9CDE83-A9C9-5941-BAE4-A23869383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8482" y="2542784"/>
            <a:ext cx="5381785" cy="1440494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5C4C43"/>
                </a:solidFill>
                <a:latin typeface="Ubuntu" panose="020B0504030602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pt-PT" dirty="0"/>
          </a:p>
        </p:txBody>
      </p:sp>
      <p:pic>
        <p:nvPicPr>
          <p:cNvPr id="4" name="Imagem 3" descr="Uma imagem contendo clip-art&#10;&#10;Descrição gerada automaticamente">
            <a:extLst>
              <a:ext uri="{FF2B5EF4-FFF2-40B4-BE49-F238E27FC236}">
                <a16:creationId xmlns:a16="http://schemas.microsoft.com/office/drawing/2014/main" id="{6BD6A1AA-EAC5-094C-B76F-AE443AB778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724" y="5504641"/>
            <a:ext cx="2137544" cy="8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7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bg>
      <p:bgPr>
        <a:solidFill>
          <a:srgbClr val="FFE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F133911-DBE1-2640-9B45-E4001BDA1074}"/>
              </a:ext>
            </a:extLst>
          </p:cNvPr>
          <p:cNvSpPr/>
          <p:nvPr userDrawn="1"/>
        </p:nvSpPr>
        <p:spPr>
          <a:xfrm>
            <a:off x="242487" y="253652"/>
            <a:ext cx="11682292" cy="6325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198D80-5DD2-C346-945F-D1F529A3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365" y="1709738"/>
            <a:ext cx="4591920" cy="2852737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872AC8C-CFAC-5B4E-90A0-E03A94117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723" y="1264798"/>
            <a:ext cx="5919000" cy="491130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9E148CE-A7C3-EB4D-ABD3-4B37499B50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898" y="406859"/>
            <a:ext cx="1756042" cy="68290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93F4A48-A8D8-1447-9952-68FB154C78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91" y="6069024"/>
            <a:ext cx="565017" cy="3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bg>
      <p:bgPr>
        <a:solidFill>
          <a:srgbClr val="FFE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F133911-DBE1-2640-9B45-E4001BDA1074}"/>
              </a:ext>
            </a:extLst>
          </p:cNvPr>
          <p:cNvSpPr/>
          <p:nvPr userDrawn="1"/>
        </p:nvSpPr>
        <p:spPr>
          <a:xfrm>
            <a:off x="242487" y="253652"/>
            <a:ext cx="11682292" cy="6325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953BEC-EBBD-1F4C-A25A-2E74DB63A7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401" y="1242971"/>
            <a:ext cx="5600822" cy="485708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198D80-5DD2-C346-945F-D1F529A3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365" y="1709738"/>
            <a:ext cx="4591920" cy="2852737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E148CE-A7C3-EB4D-ABD3-4B37499B50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898" y="406859"/>
            <a:ext cx="1756042" cy="68290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93F4A48-A8D8-1447-9952-68FB154C78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91" y="6069024"/>
            <a:ext cx="565017" cy="3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36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FB058-2277-E34D-9EF4-34F22A7C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65" y="365125"/>
            <a:ext cx="95144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66A12-DEFD-6947-8F14-2DBECFA1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65" y="1825625"/>
            <a:ext cx="951446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7DF33F-7712-1642-92EB-CE1B8CAE0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898" y="406859"/>
            <a:ext cx="1756042" cy="6829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0E3F43E-D252-EA4E-8979-2EF730E4F7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18" y="6078547"/>
            <a:ext cx="565017" cy="37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4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E3FB8-BF39-D545-92EE-807E0200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8" y="387123"/>
            <a:ext cx="9485708" cy="67608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CAF44B-E75D-9B49-A2FE-A4B22FDE17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898" y="406859"/>
            <a:ext cx="1756042" cy="6829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805D33B-B933-5D48-B2B1-95A9E55DFC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460" y="6061251"/>
            <a:ext cx="466956" cy="3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23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667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bg>
      <p:bgPr>
        <a:solidFill>
          <a:srgbClr val="FFE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DA3A8A4-1163-7949-928F-D23BF2D3D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0122BC-D94B-7C4A-A851-9C18D021A9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3" y="5809461"/>
            <a:ext cx="1756042" cy="6829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169CB6-BBE3-144E-B3C7-93F9D2E864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905" y="5998354"/>
            <a:ext cx="685306" cy="45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8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FB058-2277-E34D-9EF4-34F22A7C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965" y="455048"/>
            <a:ext cx="7896616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66A12-DEFD-6947-8F14-2DBECFA1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965" y="1915548"/>
            <a:ext cx="7896616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FF2F89-0106-6B48-A727-493E91A79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" y="2104373"/>
            <a:ext cx="3271873" cy="4261415"/>
          </a:xfrm>
          <a:prstGeom prst="rect">
            <a:avLst/>
          </a:prstGeom>
        </p:spPr>
      </p:pic>
      <p:pic>
        <p:nvPicPr>
          <p:cNvPr id="6" name="Imagem 5" descr="Uma imagem contendo clip-art&#10;&#10;Descrição gerada automaticamente">
            <a:extLst>
              <a:ext uri="{FF2B5EF4-FFF2-40B4-BE49-F238E27FC236}">
                <a16:creationId xmlns:a16="http://schemas.microsoft.com/office/drawing/2014/main" id="{AFBD8E7A-45DF-1647-985B-99FE60C9F4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" y="455048"/>
            <a:ext cx="2137544" cy="8312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33D7506-D9CA-8544-BF0E-6FBBA2F4FE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3681" y="6326119"/>
            <a:ext cx="466956" cy="3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A6E4E1B-E244-F448-8E83-7EC09B491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12" y="1856315"/>
            <a:ext cx="3967659" cy="34407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8AFB058-2277-E34D-9EF4-34F22A7C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965" y="455048"/>
            <a:ext cx="7896616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66A12-DEFD-6947-8F14-2DBECFA1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965" y="1915548"/>
            <a:ext cx="7896616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pic>
        <p:nvPicPr>
          <p:cNvPr id="6" name="Imagem 5" descr="Uma imagem contendo clip-art&#10;&#10;Descrição gerada automaticamente">
            <a:extLst>
              <a:ext uri="{FF2B5EF4-FFF2-40B4-BE49-F238E27FC236}">
                <a16:creationId xmlns:a16="http://schemas.microsoft.com/office/drawing/2014/main" id="{AFBD8E7A-45DF-1647-985B-99FE60C9F4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" y="455048"/>
            <a:ext cx="2137544" cy="8312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33D7506-D9CA-8544-BF0E-6FBBA2F4FE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3681" y="6326119"/>
            <a:ext cx="466956" cy="3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7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D455778B-390E-EB42-8EE7-FC1407499A44}"/>
              </a:ext>
            </a:extLst>
          </p:cNvPr>
          <p:cNvSpPr/>
          <p:nvPr userDrawn="1"/>
        </p:nvSpPr>
        <p:spPr>
          <a:xfrm>
            <a:off x="-225151" y="-62630"/>
            <a:ext cx="3933173" cy="6958208"/>
          </a:xfrm>
          <a:prstGeom prst="rect">
            <a:avLst/>
          </a:prstGeom>
          <a:solidFill>
            <a:srgbClr val="FFE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AFB058-2277-E34D-9EF4-34F22A7C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173" y="455048"/>
            <a:ext cx="7896616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66A12-DEFD-6947-8F14-2DBECFA1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173" y="1915548"/>
            <a:ext cx="7896616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FF2F89-0106-6B48-A727-493E91A79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" y="2104373"/>
            <a:ext cx="3271873" cy="426141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AAA55EB-0AF0-E147-A815-55F61FA3DF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" y="406859"/>
            <a:ext cx="1931270" cy="75104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72C2B0C-4D7E-194F-9F41-8DEC12D3A2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3681" y="6326119"/>
            <a:ext cx="466956" cy="3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5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FB058-2277-E34D-9EF4-34F22A7C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65" y="365125"/>
            <a:ext cx="7683427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66A12-DEFD-6947-8F14-2DBECFA1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65" y="1825625"/>
            <a:ext cx="7683427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121D732-B3A0-4F44-B92A-6695A91B7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160" y="492212"/>
            <a:ext cx="1548453" cy="5161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70F24CA-52CD-7D46-B537-DA1B72D42A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940" y="1724895"/>
            <a:ext cx="3470439" cy="46408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580DC0-C1BE-934E-8291-1DBD0731BC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20" y="6326119"/>
            <a:ext cx="466956" cy="3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3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0EF2C86-7F14-E440-98AB-CF7199A2B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912" y="1690688"/>
            <a:ext cx="3967659" cy="34407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8AFB058-2277-E34D-9EF4-34F22A7C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65" y="365125"/>
            <a:ext cx="7683427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66A12-DEFD-6947-8F14-2DBECFA1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65" y="1825625"/>
            <a:ext cx="7683427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121D732-B3A0-4F44-B92A-6695A91B70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160" y="492212"/>
            <a:ext cx="1548453" cy="5161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580DC0-C1BE-934E-8291-1DBD0731BC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20" y="6326119"/>
            <a:ext cx="466956" cy="3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EF443A6-9898-D747-ABB6-6469DE55606E}"/>
              </a:ext>
            </a:extLst>
          </p:cNvPr>
          <p:cNvSpPr/>
          <p:nvPr userDrawn="1"/>
        </p:nvSpPr>
        <p:spPr>
          <a:xfrm>
            <a:off x="8367385" y="-62630"/>
            <a:ext cx="3933173" cy="6958208"/>
          </a:xfrm>
          <a:prstGeom prst="rect">
            <a:avLst/>
          </a:prstGeom>
          <a:solidFill>
            <a:srgbClr val="FFE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AFB058-2277-E34D-9EF4-34F22A7C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65" y="365125"/>
            <a:ext cx="7683427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66A12-DEFD-6947-8F14-2DBECFA1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65" y="1825625"/>
            <a:ext cx="7683427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70F24CA-52CD-7D46-B537-DA1B72D42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940" y="1724895"/>
            <a:ext cx="3470439" cy="46408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FE9D345-4033-B04D-83C1-BDAF2CD53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765" y="406859"/>
            <a:ext cx="1931270" cy="7510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FDF516D-075F-5C41-8278-BBDCAD07EE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20" y="6326119"/>
            <a:ext cx="466956" cy="3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F133911-DBE1-2640-9B45-E4001BDA1074}"/>
              </a:ext>
            </a:extLst>
          </p:cNvPr>
          <p:cNvSpPr/>
          <p:nvPr userDrawn="1"/>
        </p:nvSpPr>
        <p:spPr>
          <a:xfrm>
            <a:off x="242487" y="253652"/>
            <a:ext cx="11682292" cy="6325644"/>
          </a:xfrm>
          <a:prstGeom prst="rect">
            <a:avLst/>
          </a:prstGeom>
          <a:solidFill>
            <a:srgbClr val="FFE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198D80-5DD2-C346-945F-D1F529A3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365" y="1709738"/>
            <a:ext cx="4591920" cy="2852737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pic>
        <p:nvPicPr>
          <p:cNvPr id="9" name="Imagem 8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E71BB7EC-E44B-F947-8BFA-BD603967D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285" y="681900"/>
            <a:ext cx="5496584" cy="54691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83ED5D-B9B0-FB40-9FA7-17B6E2E812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898" y="406859"/>
            <a:ext cx="1756042" cy="68290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34900DA-0027-8E4E-922F-F43A0A901A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91" y="6069024"/>
            <a:ext cx="565017" cy="3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A2BE7F9-41AC-E142-868D-D1C75A3DB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961"/>
            <a:ext cx="12192000" cy="6384078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983C4DE-F451-574E-96C2-0407A7B540F6}"/>
              </a:ext>
            </a:extLst>
          </p:cNvPr>
          <p:cNvSpPr txBox="1">
            <a:spLocks/>
          </p:cNvSpPr>
          <p:nvPr userDrawn="1"/>
        </p:nvSpPr>
        <p:spPr>
          <a:xfrm>
            <a:off x="9916160" y="0"/>
            <a:ext cx="1998070" cy="10897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5C4C43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198D80-5DD2-C346-945F-D1F529A3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445" y="1709738"/>
            <a:ext cx="4591920" cy="2852737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83ED5D-B9B0-FB40-9FA7-17B6E2E812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898" y="305259"/>
            <a:ext cx="1756042" cy="68290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34900DA-0027-8E4E-922F-F43A0A901A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31" y="5987744"/>
            <a:ext cx="565017" cy="3766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2445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915BEBC-02BF-F142-AF0A-559DF480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6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Clique para editar o título Mestre</a:t>
            </a:r>
            <a:endParaRPr lang="pt-PT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2BC325-0558-D343-A6C2-2AFD080BA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972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8" r:id="rId4"/>
    <p:sldLayoutId id="2147483656" r:id="rId5"/>
    <p:sldLayoutId id="2147483664" r:id="rId6"/>
    <p:sldLayoutId id="2147483657" r:id="rId7"/>
    <p:sldLayoutId id="2147483651" r:id="rId8"/>
    <p:sldLayoutId id="2147483662" r:id="rId9"/>
    <p:sldLayoutId id="2147483659" r:id="rId10"/>
    <p:sldLayoutId id="2147483663" r:id="rId11"/>
    <p:sldLayoutId id="2147483661" r:id="rId12"/>
    <p:sldLayoutId id="2147483654" r:id="rId13"/>
    <p:sldLayoutId id="2147483655" r:id="rId14"/>
    <p:sldLayoutId id="21474836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5C4C43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rgbClr val="5C4C43"/>
          </a:solidFill>
          <a:latin typeface="Ubuntu Light" panose="020B03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5C4C43"/>
          </a:solidFill>
          <a:latin typeface="Ubuntu Light" panose="020B03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C4C43"/>
          </a:solidFill>
          <a:latin typeface="Ubuntu Light" panose="020B03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5C4C43"/>
          </a:solidFill>
          <a:latin typeface="Ubuntu Light" panose="020B03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5C4C43"/>
          </a:solidFill>
          <a:latin typeface="Ubuntu Light" panose="020B03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EE37D-B7F6-6E46-B123-47C2E746E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DEAR Communication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93758EC-A963-8446-844C-C5F78C9FA718}"/>
              </a:ext>
            </a:extLst>
          </p:cNvPr>
          <p:cNvSpPr/>
          <p:nvPr/>
        </p:nvSpPr>
        <p:spPr>
          <a:xfrm>
            <a:off x="10161639" y="322636"/>
            <a:ext cx="1432392" cy="842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26E44B0-7442-C940-A767-58BE55CFCC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499" y="403289"/>
            <a:ext cx="831273" cy="5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31E3D-C3AF-8E4B-B797-A9C88780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Social Media</a:t>
            </a:r>
          </a:p>
        </p:txBody>
      </p:sp>
      <p:pic>
        <p:nvPicPr>
          <p:cNvPr id="5" name="Picture 6" descr="Image result for start the change">
            <a:extLst>
              <a:ext uri="{FF2B5EF4-FFF2-40B4-BE49-F238E27FC236}">
                <a16:creationId xmlns:a16="http://schemas.microsoft.com/office/drawing/2014/main" id="{D51D2DB2-0D7F-294C-A355-E91F775007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61" y="4786654"/>
            <a:ext cx="2368820" cy="14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23A9B-4CCD-244A-A522-C86C0CC3EBEF}"/>
              </a:ext>
            </a:extLst>
          </p:cNvPr>
          <p:cNvSpPr txBox="1"/>
          <p:nvPr/>
        </p:nvSpPr>
        <p:spPr>
          <a:xfrm>
            <a:off x="445965" y="3577225"/>
            <a:ext cx="555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C4C43"/>
                </a:solidFill>
              </a:rPr>
              <a:t>Be interactive with games, polls, participatory campaigns. Choose relevant hashtags and keep your social media lively and engaging.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A57012-EEE8-8F4E-94EA-DE0B1029F9C9}"/>
              </a:ext>
            </a:extLst>
          </p:cNvPr>
          <p:cNvSpPr txBox="1"/>
          <p:nvPr/>
        </p:nvSpPr>
        <p:spPr>
          <a:xfrm>
            <a:off x="445965" y="1330456"/>
            <a:ext cx="494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C4C43"/>
                </a:solidFill>
              </a:rPr>
              <a:t>For good use of Twitter and Facebook events function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0AE1F3D-5570-9946-A2D5-EA2BE0A9E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31" y="1792754"/>
            <a:ext cx="4259629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14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052AA-8EB5-254B-BC40-B96B60671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2857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340E9A-F689-584B-934F-8FE98331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55501"/>
            <a:ext cx="9005104" cy="894566"/>
          </a:xfrm>
        </p:spPr>
        <p:txBody>
          <a:bodyPr>
            <a:normAutofit/>
          </a:bodyPr>
          <a:lstStyle/>
          <a:p>
            <a:r>
              <a:rPr lang="en-GB" dirty="0"/>
              <a:t>DEAR Social Media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6EA3F-6BF4-6D46-B096-2BC72465B8AF}"/>
              </a:ext>
            </a:extLst>
          </p:cNvPr>
          <p:cNvSpPr txBox="1"/>
          <p:nvPr/>
        </p:nvSpPr>
        <p:spPr>
          <a:xfrm>
            <a:off x="902825" y="1724628"/>
            <a:ext cx="42594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C4C43"/>
                </a:solidFill>
              </a:rPr>
              <a:t>Use #</a:t>
            </a:r>
            <a:r>
              <a:rPr lang="en-GB" sz="2400" dirty="0" err="1">
                <a:solidFill>
                  <a:srgbClr val="5C4C43"/>
                </a:solidFill>
              </a:rPr>
              <a:t>DEARProgramme</a:t>
            </a:r>
            <a:r>
              <a:rPr lang="en-GB" sz="2400" dirty="0">
                <a:solidFill>
                  <a:srgbClr val="5C4C43"/>
                </a:solidFill>
              </a:rPr>
              <a:t> hashtag</a:t>
            </a:r>
            <a:br>
              <a:rPr lang="en-GB" sz="2400" dirty="0">
                <a:solidFill>
                  <a:srgbClr val="5C4C43"/>
                </a:solidFill>
              </a:rPr>
            </a:br>
            <a:endParaRPr lang="en-GB" sz="2400" dirty="0">
              <a:solidFill>
                <a:srgbClr val="5C4C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C4C43"/>
                </a:solidFill>
              </a:rPr>
              <a:t>Tag @EuropeAid</a:t>
            </a:r>
            <a:br>
              <a:rPr lang="en-GB" sz="2400" dirty="0">
                <a:solidFill>
                  <a:srgbClr val="5C4C43"/>
                </a:solidFill>
              </a:rPr>
            </a:br>
            <a:endParaRPr lang="en-GB" sz="2400" dirty="0">
              <a:solidFill>
                <a:srgbClr val="5C4C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C4C43"/>
                </a:solidFill>
              </a:rPr>
              <a:t>Share social media handles</a:t>
            </a:r>
            <a:br>
              <a:rPr lang="en-GB" sz="2400" dirty="0">
                <a:solidFill>
                  <a:srgbClr val="5C4C43"/>
                </a:solidFill>
              </a:rPr>
            </a:br>
            <a:endParaRPr lang="en-GB" sz="2400" dirty="0">
              <a:solidFill>
                <a:srgbClr val="5C4C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C4C43"/>
                </a:solidFill>
              </a:rPr>
              <a:t>Be systematic in following, sharing or liking each others’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EA14D-A521-5F47-8314-30F3B9D6F57D}"/>
              </a:ext>
            </a:extLst>
          </p:cNvPr>
          <p:cNvSpPr txBox="1"/>
          <p:nvPr/>
        </p:nvSpPr>
        <p:spPr>
          <a:xfrm>
            <a:off x="1134320" y="4074289"/>
            <a:ext cx="496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5C4C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39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DC6CA-2D8A-CE4D-BB80-6CD569493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444" y="1709738"/>
            <a:ext cx="5659555" cy="2852737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!</a:t>
            </a:r>
            <a:br>
              <a:rPr lang="pt-PT" dirty="0"/>
            </a:br>
            <a:br>
              <a:rPr lang="pt-PT" dirty="0"/>
            </a:br>
            <a:r>
              <a:rPr lang="pt-PT" sz="3600" dirty="0"/>
              <a:t>s.simpsonharris@eprd.pl</a:t>
            </a:r>
            <a:br>
              <a:rPr lang="pt-PT" sz="3600" dirty="0"/>
            </a:br>
            <a:br>
              <a:rPr lang="pt-PT" sz="3600" dirty="0"/>
            </a:br>
            <a:r>
              <a:rPr lang="pt-PT" sz="3600" dirty="0"/>
              <a:t>www.capacity4dev.eu/dear</a:t>
            </a:r>
            <a:br>
              <a:rPr lang="pt-PT" sz="3600" dirty="0"/>
            </a:br>
            <a:br>
              <a:rPr lang="pt-PT" sz="3600" dirty="0"/>
            </a:br>
            <a:r>
              <a:rPr lang="pt-PT" sz="3600" dirty="0"/>
              <a:t>www.dearprogramme.eu</a:t>
            </a:r>
            <a:br>
              <a:rPr lang="pt-PT" sz="3600" dirty="0"/>
            </a:br>
            <a:endParaRPr lang="pt-PT" sz="3600" dirty="0"/>
          </a:p>
        </p:txBody>
      </p:sp>
    </p:spTree>
    <p:extLst>
      <p:ext uri="{BB962C8B-B14F-4D97-AF65-F5344CB8AC3E}">
        <p14:creationId xmlns:p14="http://schemas.microsoft.com/office/powerpoint/2010/main" val="408090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0301E8-2417-6140-9DFF-056B9543D765}"/>
              </a:ext>
            </a:extLst>
          </p:cNvPr>
          <p:cNvSpPr/>
          <p:nvPr/>
        </p:nvSpPr>
        <p:spPr>
          <a:xfrm>
            <a:off x="3832965" y="2706829"/>
            <a:ext cx="7896616" cy="69770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5B7DA7-3FFD-3149-870D-8BD3DC084262}"/>
              </a:ext>
            </a:extLst>
          </p:cNvPr>
          <p:cNvSpPr/>
          <p:nvPr/>
        </p:nvSpPr>
        <p:spPr>
          <a:xfrm>
            <a:off x="3818676" y="3787992"/>
            <a:ext cx="7896616" cy="69770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D86246-C5F4-EB41-89B5-7AB0343B0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 plan basics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571F9B-58FB-2249-A0FF-5ACF50D313C9}"/>
              </a:ext>
            </a:extLst>
          </p:cNvPr>
          <p:cNvSpPr/>
          <p:nvPr/>
        </p:nvSpPr>
        <p:spPr>
          <a:xfrm>
            <a:off x="3832965" y="1599021"/>
            <a:ext cx="7896616" cy="69770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EDE989-9836-2440-8227-A9FE236FCD1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32965" y="1705026"/>
            <a:ext cx="7896616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Identify your target audience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C26D7C5-31FA-964E-8F65-08EC94A3D837}"/>
              </a:ext>
            </a:extLst>
          </p:cNvPr>
          <p:cNvSpPr txBox="1">
            <a:spLocks/>
          </p:cNvSpPr>
          <p:nvPr/>
        </p:nvSpPr>
        <p:spPr>
          <a:xfrm>
            <a:off x="3832965" y="2745313"/>
            <a:ext cx="7896616" cy="50597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Develop your message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3492E65-A99E-0B4F-90B4-A72B3BEAE99A}"/>
              </a:ext>
            </a:extLst>
          </p:cNvPr>
          <p:cNvSpPr txBox="1">
            <a:spLocks/>
          </p:cNvSpPr>
          <p:nvPr/>
        </p:nvSpPr>
        <p:spPr>
          <a:xfrm>
            <a:off x="3818676" y="3814637"/>
            <a:ext cx="7896616" cy="50597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5C4C43"/>
                </a:solidFill>
                <a:latin typeface="Ubuntu Light" panose="020B03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Create a plan of action and review</a:t>
            </a:r>
          </a:p>
        </p:txBody>
      </p:sp>
      <p:pic>
        <p:nvPicPr>
          <p:cNvPr id="13" name="Graphic 12" descr="Alarm clock">
            <a:extLst>
              <a:ext uri="{FF2B5EF4-FFF2-40B4-BE49-F238E27FC236}">
                <a16:creationId xmlns:a16="http://schemas.microsoft.com/office/drawing/2014/main" id="{3805769F-38FF-D945-AA6B-6DD88C14B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445" y="5542912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9ACBCA-5C04-B040-B7E1-95D53C87AD95}"/>
              </a:ext>
            </a:extLst>
          </p:cNvPr>
          <p:cNvSpPr/>
          <p:nvPr/>
        </p:nvSpPr>
        <p:spPr>
          <a:xfrm>
            <a:off x="2916820" y="5479622"/>
            <a:ext cx="8601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C4C43"/>
                </a:solidFill>
              </a:rPr>
              <a:t>Projects that signed in 2019 - Comms Plans to Task Managers within the next 3 months</a:t>
            </a:r>
          </a:p>
          <a:p>
            <a:endParaRPr lang="en-GB" dirty="0">
              <a:solidFill>
                <a:srgbClr val="5C4C43"/>
              </a:solidFill>
            </a:endParaRPr>
          </a:p>
          <a:p>
            <a:r>
              <a:rPr lang="en-GB" dirty="0">
                <a:solidFill>
                  <a:srgbClr val="5C4C43"/>
                </a:solidFill>
              </a:rPr>
              <a:t>Projects that signed in 2020 - Comms Plans to Task Managers within the next 6 months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220DE52A-FC94-5B47-B265-1E430C7F94CB}"/>
              </a:ext>
            </a:extLst>
          </p:cNvPr>
          <p:cNvSpPr/>
          <p:nvPr/>
        </p:nvSpPr>
        <p:spPr>
          <a:xfrm>
            <a:off x="2534856" y="5349737"/>
            <a:ext cx="8705874" cy="1254451"/>
          </a:xfrm>
          <a:prstGeom prst="frame">
            <a:avLst>
              <a:gd name="adj1" fmla="val 1562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3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17A5D-8ED9-A248-BCB3-8F49CC21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Implementing your Communication Plan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492EF6-ABC5-5B4B-834B-DAB75530F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965" y="1915548"/>
            <a:ext cx="7896616" cy="3408806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Prepare your own communication guidelines</a:t>
            </a:r>
            <a:br>
              <a:rPr lang="en-GB" dirty="0"/>
            </a:br>
            <a:r>
              <a:rPr lang="en-GB" dirty="0"/>
              <a:t>A great way to ensure numerous partners stay on track and correctly interpret ‘The Rules’</a:t>
            </a:r>
            <a:br>
              <a:rPr lang="en-GB" dirty="0"/>
            </a:br>
            <a:r>
              <a:rPr lang="en-GB" dirty="0"/>
              <a:t>How to communicate about DEAR</a:t>
            </a:r>
            <a:br>
              <a:rPr lang="en-GB" dirty="0"/>
            </a:br>
            <a:r>
              <a:rPr lang="en-GB" dirty="0"/>
              <a:t>Can cover more than communication</a:t>
            </a:r>
          </a:p>
          <a:p>
            <a:r>
              <a:rPr lang="en-GB" b="1" dirty="0"/>
              <a:t>Set up a system for checking</a:t>
            </a:r>
            <a:br>
              <a:rPr lang="en-GB" dirty="0"/>
            </a:br>
            <a:r>
              <a:rPr lang="en-GB" dirty="0"/>
              <a:t>You may want to check partners are implementing rules correctly especially in the early stages</a:t>
            </a:r>
          </a:p>
        </p:txBody>
      </p:sp>
    </p:spTree>
    <p:extLst>
      <p:ext uri="{BB962C8B-B14F-4D97-AF65-F5344CB8AC3E}">
        <p14:creationId xmlns:p14="http://schemas.microsoft.com/office/powerpoint/2010/main" val="130004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74E7E-0AE7-5942-9C41-4C48FC9B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err="1"/>
              <a:t>www.dearprogramme.eu</a:t>
            </a:r>
            <a:endParaRPr lang="pt-PT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249F736-B363-E047-9A80-E8F3EE6E4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31"/>
          <a:stretch/>
        </p:blipFill>
        <p:spPr>
          <a:xfrm>
            <a:off x="1325880" y="1105388"/>
            <a:ext cx="9110303" cy="5071575"/>
          </a:xfr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A91E19C1-09E0-E94E-8B2F-4E394007F026}"/>
              </a:ext>
            </a:extLst>
          </p:cNvPr>
          <p:cNvSpPr/>
          <p:nvPr/>
        </p:nvSpPr>
        <p:spPr>
          <a:xfrm>
            <a:off x="455888" y="513531"/>
            <a:ext cx="788475" cy="277368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77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2B8CC-3B9E-F342-AF6C-A71A1CF4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65" y="365125"/>
            <a:ext cx="7683427" cy="1246981"/>
          </a:xfrm>
        </p:spPr>
        <p:txBody>
          <a:bodyPr/>
          <a:lstStyle/>
          <a:p>
            <a:r>
              <a:rPr lang="pt-PT" dirty="0" err="1"/>
              <a:t>Fish</a:t>
            </a:r>
            <a:r>
              <a:rPr lang="pt-PT" dirty="0"/>
              <a:t> </a:t>
            </a:r>
            <a:r>
              <a:rPr lang="pt-PT" dirty="0" err="1"/>
              <a:t>Forward</a:t>
            </a:r>
            <a:endParaRPr lang="pt-P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B28C6D-C311-0B4D-A101-E0AA9C1BA1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64" y="1469231"/>
            <a:ext cx="7403413" cy="488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BB506F-1A20-C948-B2C3-27873015C950}"/>
              </a:ext>
            </a:extLst>
          </p:cNvPr>
          <p:cNvSpPr txBox="1"/>
          <p:nvPr/>
        </p:nvSpPr>
        <p:spPr>
          <a:xfrm>
            <a:off x="445965" y="1061144"/>
            <a:ext cx="3525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C4C43"/>
                </a:solidFill>
              </a:rPr>
              <a:t>Target: consumers and corporates</a:t>
            </a:r>
          </a:p>
          <a:p>
            <a:endParaRPr lang="en-US" dirty="0">
              <a:solidFill>
                <a:srgbClr val="5C4C43"/>
              </a:solidFill>
            </a:endParaRPr>
          </a:p>
          <a:p>
            <a:r>
              <a:rPr lang="en-US" dirty="0">
                <a:solidFill>
                  <a:srgbClr val="5C4C43"/>
                </a:solidFill>
              </a:rPr>
              <a:t>Consumers engaged through games, quizzes and practical sustainable seafood guides and Apps</a:t>
            </a:r>
          </a:p>
          <a:p>
            <a:endParaRPr lang="en-US" dirty="0">
              <a:solidFill>
                <a:srgbClr val="5C4C43"/>
              </a:solidFill>
            </a:endParaRPr>
          </a:p>
          <a:p>
            <a:r>
              <a:rPr lang="en-US" dirty="0">
                <a:solidFill>
                  <a:srgbClr val="5C4C43"/>
                </a:solidFill>
              </a:rPr>
              <a:t>Corporates targeted at industry events</a:t>
            </a:r>
          </a:p>
        </p:txBody>
      </p:sp>
      <p:pic>
        <p:nvPicPr>
          <p:cNvPr id="6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DAF85E-B13C-4F47-B4F9-86BF3E5CC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79" b="53320"/>
          <a:stretch/>
        </p:blipFill>
        <p:spPr>
          <a:xfrm>
            <a:off x="185053" y="3831430"/>
            <a:ext cx="4502711" cy="25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96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877FA-17C9-804F-8843-9726F010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Fish</a:t>
            </a:r>
            <a:r>
              <a:rPr lang="pt-PT" dirty="0"/>
              <a:t> </a:t>
            </a:r>
            <a:r>
              <a:rPr lang="pt-PT" dirty="0" err="1"/>
              <a:t>Forward</a:t>
            </a:r>
            <a:endParaRPr lang="pt-PT" dirty="0"/>
          </a:p>
        </p:txBody>
      </p:sp>
      <p:pic>
        <p:nvPicPr>
          <p:cNvPr id="3074" name="Picture 2" descr="Nothing's as ugly as overfishing&quot; - Fish Forward (WWF)">
            <a:extLst>
              <a:ext uri="{FF2B5EF4-FFF2-40B4-BE49-F238E27FC236}">
                <a16:creationId xmlns:a16="http://schemas.microsoft.com/office/drawing/2014/main" id="{F73336EC-707E-824B-A8CA-337D3269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3" y="4156949"/>
            <a:ext cx="3842039" cy="259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WF's Fish Forward campaign (completely) on Behance">
            <a:extLst>
              <a:ext uri="{FF2B5EF4-FFF2-40B4-BE49-F238E27FC236}">
                <a16:creationId xmlns:a16="http://schemas.microsoft.com/office/drawing/2014/main" id="{65B95893-9E0D-524A-85AB-FB1CC681AE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5" y="1350969"/>
            <a:ext cx="3893108" cy="259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WF's Fish Forward campaign (completely) on Behance">
            <a:extLst>
              <a:ext uri="{FF2B5EF4-FFF2-40B4-BE49-F238E27FC236}">
                <a16:creationId xmlns:a16="http://schemas.microsoft.com/office/drawing/2014/main" id="{0ACC7ED5-7BB6-B142-98B4-578D9D23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58" y="1350968"/>
            <a:ext cx="3893108" cy="259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WWF's Fish Forward campaign (completely) on Behance">
            <a:extLst>
              <a:ext uri="{FF2B5EF4-FFF2-40B4-BE49-F238E27FC236}">
                <a16:creationId xmlns:a16="http://schemas.microsoft.com/office/drawing/2014/main" id="{D491F397-A344-434F-BC0B-4DC36A58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58" y="4156947"/>
            <a:ext cx="3893108" cy="259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7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4AC64-92E7-A944-8584-93DC90073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173" y="455049"/>
            <a:ext cx="7896616" cy="702240"/>
          </a:xfrm>
        </p:spPr>
        <p:txBody>
          <a:bodyPr/>
          <a:lstStyle/>
          <a:p>
            <a:r>
              <a:rPr lang="pt-PT" dirty="0" err="1"/>
              <a:t>Make</a:t>
            </a:r>
            <a:r>
              <a:rPr lang="pt-PT" dirty="0"/>
              <a:t> </a:t>
            </a:r>
            <a:r>
              <a:rPr lang="pt-PT" dirty="0" err="1"/>
              <a:t>Fruit</a:t>
            </a:r>
            <a:r>
              <a:rPr lang="pt-PT" dirty="0"/>
              <a:t> Fair!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A11996-5B59-384F-9FEF-305428363E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73" y="1021380"/>
            <a:ext cx="2839239" cy="12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9709CE-FFAC-E045-BEEF-78B529335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" t="16041" r="31337" b="23750"/>
          <a:stretch/>
        </p:blipFill>
        <p:spPr>
          <a:xfrm>
            <a:off x="3933173" y="3890359"/>
            <a:ext cx="4825065" cy="271292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6FA8F5B-7AC2-174E-A1ED-56B84F64C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6" t="16875" r="31337" b="23673"/>
          <a:stretch/>
        </p:blipFill>
        <p:spPr>
          <a:xfrm>
            <a:off x="7162800" y="748567"/>
            <a:ext cx="4895590" cy="2718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564B86-4CCF-D444-A03D-739617F9061B}"/>
              </a:ext>
            </a:extLst>
          </p:cNvPr>
          <p:cNvSpPr txBox="1"/>
          <p:nvPr/>
        </p:nvSpPr>
        <p:spPr>
          <a:xfrm>
            <a:off x="9172314" y="4259691"/>
            <a:ext cx="2657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C4C43"/>
                </a:solidFill>
              </a:rPr>
              <a:t>Be memorable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C4C43"/>
                </a:solidFill>
              </a:rPr>
              <a:t>Be funny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C4C43"/>
                </a:solidFill>
              </a:rPr>
              <a:t>Be prepared to shock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9DAA81-F6AC-8A46-AA4D-FCD16545C290}"/>
              </a:ext>
            </a:extLst>
          </p:cNvPr>
          <p:cNvSpPr txBox="1"/>
          <p:nvPr/>
        </p:nvSpPr>
        <p:spPr>
          <a:xfrm>
            <a:off x="8872278" y="702358"/>
            <a:ext cx="318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youtu.be</a:t>
            </a:r>
            <a:r>
              <a:rPr lang="en-US" dirty="0">
                <a:solidFill>
                  <a:schemeClr val="bg1"/>
                </a:solidFill>
              </a:rPr>
              <a:t>/SH4Aj_TUbJw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85ED5-AD89-3A45-9F14-3285672B1459}"/>
              </a:ext>
            </a:extLst>
          </p:cNvPr>
          <p:cNvSpPr txBox="1"/>
          <p:nvPr/>
        </p:nvSpPr>
        <p:spPr>
          <a:xfrm>
            <a:off x="3933173" y="3890359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youtu.be</a:t>
            </a:r>
            <a:r>
              <a:rPr lang="en-US" dirty="0">
                <a:solidFill>
                  <a:schemeClr val="bg1"/>
                </a:solidFill>
              </a:rPr>
              <a:t>/Gxcrt34QPTA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F52027-4650-244A-A2F7-0236CA1881ED}"/>
              </a:ext>
            </a:extLst>
          </p:cNvPr>
          <p:cNvSpPr/>
          <p:nvPr/>
        </p:nvSpPr>
        <p:spPr>
          <a:xfrm>
            <a:off x="-128442" y="1643063"/>
            <a:ext cx="3686175" cy="5072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155C71-E683-AF4E-9195-F8ECFBF9A073}"/>
              </a:ext>
            </a:extLst>
          </p:cNvPr>
          <p:cNvSpPr/>
          <p:nvPr/>
        </p:nvSpPr>
        <p:spPr>
          <a:xfrm>
            <a:off x="-4205005" y="1817687"/>
            <a:ext cx="3686175" cy="537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Logo">
            <a:extLst>
              <a:ext uri="{FF2B5EF4-FFF2-40B4-BE49-F238E27FC236}">
                <a16:creationId xmlns:a16="http://schemas.microsoft.com/office/drawing/2014/main" id="{DBB75787-1AEF-F24A-88CE-9F1EB8812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9" y="2022842"/>
            <a:ext cx="2616116" cy="431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7+ Banana Pictures | Download Free Images on Unsplash">
            <a:extLst>
              <a:ext uri="{FF2B5EF4-FFF2-40B4-BE49-F238E27FC236}">
                <a16:creationId xmlns:a16="http://schemas.microsoft.com/office/drawing/2014/main" id="{3083DF0D-3ED7-CC4A-AB8F-CD41F6F6F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73" y="2404656"/>
            <a:ext cx="1392990" cy="13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sh Organic Bananas Bundle (3 lbs.): Amazon.com: Grocery &amp; Gourmet Food">
            <a:extLst>
              <a:ext uri="{FF2B5EF4-FFF2-40B4-BE49-F238E27FC236}">
                <a16:creationId xmlns:a16="http://schemas.microsoft.com/office/drawing/2014/main" id="{000AFE4F-D6C4-B74C-BA58-C235AB2A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51" y="2448401"/>
            <a:ext cx="1349462" cy="13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31E3D-C3AF-8E4B-B797-A9C88780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Social Media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4844B9-94CC-D94F-B04C-C0C009F1D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65" y="1226916"/>
            <a:ext cx="7683427" cy="495004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Bridging the gap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6F328C1-100C-864D-8447-2BF97ACAD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6" t="12321" r="29978" b="34177"/>
          <a:stretch/>
        </p:blipFill>
        <p:spPr>
          <a:xfrm>
            <a:off x="844951" y="2099238"/>
            <a:ext cx="7066111" cy="36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27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8165C-33AC-B848-B5B0-D1AD33A0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36" y="540696"/>
            <a:ext cx="4591920" cy="1230232"/>
          </a:xfrm>
        </p:spPr>
        <p:txBody>
          <a:bodyPr>
            <a:normAutofit/>
          </a:bodyPr>
          <a:lstStyle/>
          <a:p>
            <a:r>
              <a:rPr lang="en-GB" dirty="0"/>
              <a:t>Social Media</a:t>
            </a:r>
            <a:br>
              <a:rPr lang="en-GB" dirty="0"/>
            </a:br>
            <a:r>
              <a:rPr lang="en-GB" sz="2400" dirty="0"/>
              <a:t>Plan, review and plan some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6D34B-C54F-494F-B682-BF8D4BA54AB0}"/>
              </a:ext>
            </a:extLst>
          </p:cNvPr>
          <p:cNvSpPr txBox="1"/>
          <p:nvPr/>
        </p:nvSpPr>
        <p:spPr>
          <a:xfrm>
            <a:off x="299525" y="1806446"/>
            <a:ext cx="317563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dirty="0">
                <a:solidFill>
                  <a:srgbClr val="5C4C43"/>
                </a:solidFill>
              </a:rPr>
              <a:t>Cascading social </a:t>
            </a:r>
          </a:p>
          <a:p>
            <a:r>
              <a:rPr lang="en-GB" dirty="0">
                <a:solidFill>
                  <a:srgbClr val="5C4C43"/>
                </a:solidFill>
              </a:rPr>
              <a:t>media output?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C0415-DFD6-1B44-B872-FE450472B012}"/>
              </a:ext>
            </a:extLst>
          </p:cNvPr>
          <p:cNvSpPr txBox="1"/>
          <p:nvPr/>
        </p:nvSpPr>
        <p:spPr>
          <a:xfrm>
            <a:off x="2625926" y="1804321"/>
            <a:ext cx="387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C4C43"/>
                </a:solidFill>
              </a:rPr>
              <a:t>Centralised </a:t>
            </a:r>
          </a:p>
          <a:p>
            <a:r>
              <a:rPr lang="en-GB" dirty="0">
                <a:solidFill>
                  <a:srgbClr val="5C4C43"/>
                </a:solidFill>
              </a:rPr>
              <a:t>social media output?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AC0CAAF-CDA3-CB40-9BFC-AD6BEB9D3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8" t="18397" r="34986" b="55903"/>
          <a:stretch/>
        </p:blipFill>
        <p:spPr>
          <a:xfrm>
            <a:off x="296557" y="3567110"/>
            <a:ext cx="1469985" cy="504141"/>
          </a:xfrm>
          <a:prstGeom prst="rect">
            <a:avLst/>
          </a:prstGeo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BCA5BC1-15C3-9746-B41B-9735CE3E3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8" t="31726" r="17581" b="18212"/>
          <a:stretch/>
        </p:blipFill>
        <p:spPr>
          <a:xfrm>
            <a:off x="296557" y="2467664"/>
            <a:ext cx="1590786" cy="951332"/>
          </a:xfrm>
          <a:prstGeom prst="rect">
            <a:avLst/>
          </a:prstGeom>
        </p:spPr>
      </p:pic>
      <p:pic>
        <p:nvPicPr>
          <p:cNvPr id="1034" name="Picture 10" descr="Shaping fair cities Sverige - Home | Facebook">
            <a:extLst>
              <a:ext uri="{FF2B5EF4-FFF2-40B4-BE49-F238E27FC236}">
                <a16:creationId xmlns:a16="http://schemas.microsoft.com/office/drawing/2014/main" id="{B650E91D-A454-C841-80FA-6CAB88A8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91" y="3103568"/>
            <a:ext cx="1011210" cy="101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B74A6A-7F41-5647-86C8-38DB1849B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89" r="43003" b="72877"/>
          <a:stretch/>
        </p:blipFill>
        <p:spPr>
          <a:xfrm>
            <a:off x="2644366" y="2511467"/>
            <a:ext cx="2503990" cy="4759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999F82-01C4-FD46-A4BC-3186CC5589A5}"/>
              </a:ext>
            </a:extLst>
          </p:cNvPr>
          <p:cNvSpPr txBox="1"/>
          <p:nvPr/>
        </p:nvSpPr>
        <p:spPr>
          <a:xfrm>
            <a:off x="916010" y="5155757"/>
            <a:ext cx="2359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5C4C43"/>
              </a:solidFill>
            </a:endParaRPr>
          </a:p>
          <a:p>
            <a:r>
              <a:rPr lang="en-GB" dirty="0">
                <a:solidFill>
                  <a:srgbClr val="5C4C43"/>
                </a:solidFill>
              </a:rPr>
              <a:t>OR a mix of the two?</a:t>
            </a:r>
          </a:p>
          <a:p>
            <a:endParaRPr lang="en-GB" dirty="0"/>
          </a:p>
        </p:txBody>
      </p:sp>
      <p:pic>
        <p:nvPicPr>
          <p:cNvPr id="1038" name="Picture 14" descr="Home">
            <a:extLst>
              <a:ext uri="{FF2B5EF4-FFF2-40B4-BE49-F238E27FC236}">
                <a16:creationId xmlns:a16="http://schemas.microsoft.com/office/drawing/2014/main" id="{54DE99B3-51B3-6A48-B403-8926645F8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77" y="5251392"/>
            <a:ext cx="2359626" cy="9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231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AR_ppt_template_270919  -  Somente Leitura" id="{315D85CD-BDE9-C34B-AB84-17BC59F379EA}" vid="{E013A7B7-4217-8E48-A1F6-39356FDC21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do Office</Template>
  <TotalTime>4363</TotalTime>
  <Words>299</Words>
  <Application>Microsoft Macintosh PowerPoint</Application>
  <PresentationFormat>Widescreen</PresentationFormat>
  <Paragraphs>44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Ubuntu</vt:lpstr>
      <vt:lpstr>Ubuntu Light</vt:lpstr>
      <vt:lpstr>Tema do Office</vt:lpstr>
      <vt:lpstr>DEAR Communication</vt:lpstr>
      <vt:lpstr>Communication plan basics</vt:lpstr>
      <vt:lpstr>Implementing your Communication Plan</vt:lpstr>
      <vt:lpstr>www.dearprogramme.eu</vt:lpstr>
      <vt:lpstr>Fish Forward</vt:lpstr>
      <vt:lpstr>Fish Forward</vt:lpstr>
      <vt:lpstr>Make Fruit Fair!</vt:lpstr>
      <vt:lpstr>Social Media</vt:lpstr>
      <vt:lpstr>Social Media Plan, review and plan some more</vt:lpstr>
      <vt:lpstr>Social Media</vt:lpstr>
      <vt:lpstr>What next?</vt:lpstr>
      <vt:lpstr>DEAR Social Media network</vt:lpstr>
      <vt:lpstr>Thank you!  s.simpsonharris@eprd.pl  www.capacity4dev.eu/dear  www.dearprogramme.eu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DEAR Communication</dc:title>
  <dc:creator>Sarah Harris</dc:creator>
  <cp:lastModifiedBy>Sarah Harris</cp:lastModifiedBy>
  <cp:revision>34</cp:revision>
  <dcterms:created xsi:type="dcterms:W3CDTF">2020-09-14T08:59:38Z</dcterms:created>
  <dcterms:modified xsi:type="dcterms:W3CDTF">2020-09-17T13:38:14Z</dcterms:modified>
</cp:coreProperties>
</file>