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65" r:id="rId3"/>
    <p:sldId id="263" r:id="rId4"/>
    <p:sldId id="264" r:id="rId5"/>
    <p:sldId id="256" r:id="rId6"/>
    <p:sldId id="261" r:id="rId7"/>
    <p:sldId id="259" r:id="rId8"/>
    <p:sldId id="260" r:id="rId9"/>
    <p:sldId id="258" r:id="rId10"/>
    <p:sldId id="266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61B37-4A1A-4CC6-80CD-22B6F0D9217A}" type="datetimeFigureOut">
              <a:rPr lang="es-CR" smtClean="0"/>
              <a:pPr/>
              <a:t>26/04/2012</a:t>
            </a:fld>
            <a:endParaRPr lang="es-C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FC955-2C31-4860-92FD-110C5F64D0D6}" type="slidenum">
              <a:rPr lang="es-CR" smtClean="0"/>
              <a:pPr/>
              <a:t>‹Nº›</a:t>
            </a:fld>
            <a:endParaRPr lang="es-C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A6F27-273A-4EB8-AB35-263D813DC5A0}" type="datetimeFigureOut">
              <a:rPr lang="es-ES" smtClean="0"/>
              <a:pPr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B861F-F361-4B52-9D1B-8B9A8303216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91680" y="2420888"/>
            <a:ext cx="5832648" cy="1440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800" b="1" dirty="0" smtClean="0">
                <a:solidFill>
                  <a:srgbClr val="FFFF99"/>
                </a:solidFill>
              </a:rPr>
              <a:t>Proyecto de Modernización </a:t>
            </a:r>
          </a:p>
          <a:p>
            <a:pPr algn="ctr">
              <a:buNone/>
            </a:pPr>
            <a:r>
              <a:rPr lang="es-ES_tradnl" sz="2800" b="1" dirty="0" smtClean="0">
                <a:solidFill>
                  <a:srgbClr val="FFFF99"/>
                </a:solidFill>
              </a:rPr>
              <a:t>del  Sector  Forestal de Honduras</a:t>
            </a:r>
          </a:p>
          <a:p>
            <a:pPr algn="ctr">
              <a:buNone/>
            </a:pPr>
            <a:r>
              <a:rPr lang="es-ES_tradnl" sz="2800" b="1" dirty="0" smtClean="0">
                <a:solidFill>
                  <a:srgbClr val="FFFF99"/>
                </a:solidFill>
              </a:rPr>
              <a:t>( MOSEF )</a:t>
            </a:r>
            <a:endParaRPr lang="es-ES" sz="2800" b="1" dirty="0">
              <a:solidFill>
                <a:srgbClr val="FFFF99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827584" y="18864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 smtClean="0">
                <a:solidFill>
                  <a:schemeClr val="bg1">
                    <a:lumMod val="95000"/>
                  </a:schemeClr>
                </a:solidFill>
              </a:rPr>
              <a:t>Instituto Nacional de Conservación y Desarrollo Forestal, Áreas Protegidas y Vida Silvestre (ICF)</a:t>
            </a:r>
            <a:endParaRPr lang="es-ES" sz="24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581128"/>
            <a:ext cx="2304256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 descr="C:\Users\Usuario\AppData\Local\Microsoft\Windows\Temporary Internet Files\Low\Content.IE5\3AZ05H3O\LOGO%20ICF%20CORRECTO%20SIN%20CUADRO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4077072"/>
            <a:ext cx="2843808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634082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>
                <a:solidFill>
                  <a:schemeClr val="bg1"/>
                </a:solidFill>
                <a:latin typeface="Agency FB" pitchFamily="34" charset="0"/>
              </a:rPr>
              <a:t>RE 4</a:t>
            </a:r>
            <a:endParaRPr lang="es-ES" dirty="0">
              <a:solidFill>
                <a:schemeClr val="bg1"/>
              </a:solidFill>
              <a:latin typeface="Agency FB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949280"/>
            <a:ext cx="11521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>
              <a:solidFill>
                <a:schemeClr val="bg1"/>
              </a:solidFill>
              <a:latin typeface="Agency FB" pitchFamily="34" charset="0"/>
            </a:endParaRPr>
          </a:p>
          <a:p>
            <a:endParaRPr lang="es-ES" dirty="0" smtClean="0">
              <a:solidFill>
                <a:schemeClr val="bg1"/>
              </a:solidFill>
              <a:latin typeface="Agency FB" pitchFamily="34" charset="0"/>
            </a:endParaRPr>
          </a:p>
          <a:p>
            <a:r>
              <a:rPr lang="es-ES" dirty="0" smtClean="0">
                <a:solidFill>
                  <a:schemeClr val="bg1"/>
                </a:solidFill>
              </a:rPr>
              <a:t>Identificados elementos claves para un nuevo programa/proyecto complementario al MOSEF (un eventual Programa de Apoyo Presupuestario Sectorial).</a:t>
            </a:r>
            <a:endParaRPr lang="es-ES" dirty="0"/>
          </a:p>
        </p:txBody>
      </p:sp>
      <p:pic>
        <p:nvPicPr>
          <p:cNvPr id="8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172400" y="6021288"/>
            <a:ext cx="6159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s-MX" sz="9600" dirty="0" smtClean="0">
              <a:latin typeface="Comic Sans MS" pitchFamily="66" charset="0"/>
            </a:endParaRPr>
          </a:p>
          <a:p>
            <a:pPr algn="ctr">
              <a:buNone/>
            </a:pPr>
            <a:r>
              <a:rPr lang="es-MX" sz="9600" dirty="0" smtClean="0">
                <a:latin typeface="Comic Sans MS" pitchFamily="66" charset="0"/>
              </a:rPr>
              <a:t>GRACIAS</a:t>
            </a:r>
            <a:endParaRPr lang="es-MX" sz="9600" dirty="0">
              <a:latin typeface="Comic Sans MS" pitchFamily="66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589240"/>
            <a:ext cx="1500198" cy="1007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7884368" y="5733256"/>
            <a:ext cx="97599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>
                <a:solidFill>
                  <a:schemeClr val="bg1"/>
                </a:solidFill>
              </a:rPr>
              <a:t>Financiamiento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Convenio de Financiación </a:t>
            </a:r>
            <a:r>
              <a:rPr lang="es-ES" sz="2000" dirty="0" smtClean="0">
                <a:solidFill>
                  <a:schemeClr val="bg1"/>
                </a:solidFill>
              </a:rPr>
              <a:t>No. DCI-ALA/2010/021-598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21.5 Millones de Euros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Donación UE: 21.0 Millones de Euros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Contrapartida: 0.5 Millones de Euros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Duración: 6.5 años</a:t>
            </a:r>
          </a:p>
          <a:p>
            <a:r>
              <a:rPr lang="es-ES" dirty="0" smtClean="0">
                <a:solidFill>
                  <a:schemeClr val="bg1"/>
                </a:solidFill>
              </a:rPr>
              <a:t>Fecha de inicio: 26 de abril del 2011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5877272"/>
            <a:ext cx="103505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Proyectode</a:t>
            </a: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2050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100392" y="6021288"/>
            <a:ext cx="6159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1285860"/>
            <a:ext cx="6572296" cy="4357718"/>
          </a:xfrm>
        </p:spPr>
        <p:txBody>
          <a:bodyPr>
            <a:noAutofit/>
          </a:bodyPr>
          <a:lstStyle/>
          <a:p>
            <a:pPr algn="l"/>
            <a:r>
              <a:rPr lang="es-HN" sz="2400" b="1" u="sng" dirty="0" smtClean="0">
                <a:solidFill>
                  <a:schemeClr val="bg1"/>
                </a:solidFill>
                <a:latin typeface="+mn-lt"/>
              </a:rPr>
              <a:t>Nacional</a:t>
            </a:r>
            <a:r>
              <a:rPr lang="es-HN" sz="2400" b="1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s-HN" sz="2400" dirty="0" smtClean="0">
                <a:solidFill>
                  <a:schemeClr val="bg1"/>
                </a:solidFill>
                <a:latin typeface="+mn-lt"/>
              </a:rPr>
              <a:t>que apunta a mejorar el nivel político del Sector y de su Institución líder, a través de fortalecimiento de la imagen y desconcentración.</a:t>
            </a:r>
            <a:br>
              <a:rPr lang="es-HN" sz="2400" dirty="0" smtClean="0">
                <a:solidFill>
                  <a:schemeClr val="bg1"/>
                </a:solidFill>
                <a:latin typeface="+mn-lt"/>
              </a:rPr>
            </a:br>
            <a:r>
              <a:rPr lang="es-HN" sz="24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s-HN" sz="2400" dirty="0" smtClean="0">
                <a:solidFill>
                  <a:schemeClr val="bg1"/>
                </a:solidFill>
                <a:latin typeface="+mn-lt"/>
              </a:rPr>
            </a:br>
            <a:r>
              <a:rPr lang="es-HN" sz="2400" b="1" u="sng" dirty="0" smtClean="0">
                <a:solidFill>
                  <a:schemeClr val="bg1"/>
                </a:solidFill>
                <a:latin typeface="+mn-lt"/>
              </a:rPr>
              <a:t>Municipal</a:t>
            </a:r>
            <a:r>
              <a:rPr lang="es-HN" sz="2400" dirty="0" smtClean="0">
                <a:solidFill>
                  <a:schemeClr val="bg1"/>
                </a:solidFill>
                <a:latin typeface="+mn-lt"/>
              </a:rPr>
              <a:t>, para crear fortalezas en los Gobiernos Locales y promover descentralización de funciones.</a:t>
            </a:r>
            <a:br>
              <a:rPr lang="es-HN" sz="2400" dirty="0" smtClean="0">
                <a:solidFill>
                  <a:schemeClr val="bg1"/>
                </a:solidFill>
                <a:latin typeface="+mn-lt"/>
              </a:rPr>
            </a:br>
            <a:r>
              <a:rPr lang="es-HN" sz="24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s-HN" sz="2400" dirty="0" smtClean="0">
                <a:solidFill>
                  <a:schemeClr val="bg1"/>
                </a:solidFill>
                <a:latin typeface="+mn-lt"/>
              </a:rPr>
            </a:br>
            <a:r>
              <a:rPr lang="es-HN" sz="2400" b="1" u="sng" dirty="0" smtClean="0">
                <a:solidFill>
                  <a:schemeClr val="bg1"/>
                </a:solidFill>
                <a:latin typeface="+mn-lt"/>
              </a:rPr>
              <a:t>Comunitario</a:t>
            </a:r>
            <a:r>
              <a:rPr lang="es-HN" sz="2400" b="1" dirty="0" smtClean="0">
                <a:solidFill>
                  <a:schemeClr val="bg1"/>
                </a:solidFill>
                <a:latin typeface="+mn-lt"/>
              </a:rPr>
              <a:t>, </a:t>
            </a:r>
            <a:r>
              <a:rPr lang="es-HN" sz="2400" dirty="0" smtClean="0">
                <a:solidFill>
                  <a:schemeClr val="bg1"/>
                </a:solidFill>
                <a:latin typeface="+mn-lt"/>
              </a:rPr>
              <a:t>para crear capital y talento humano y oportunidades económicas para las comunidades que habitan las zonas rurales-forestales.  </a:t>
            </a:r>
            <a:endParaRPr lang="es-ES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428596" y="191136"/>
            <a:ext cx="72866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>
                <a:solidFill>
                  <a:schemeClr val="bg1"/>
                </a:solidFill>
                <a:latin typeface="Agency FB" pitchFamily="34" charset="0"/>
                <a:ea typeface="+mj-ea"/>
                <a:cs typeface="+mj-cs"/>
              </a:rPr>
              <a:t>E</a:t>
            </a:r>
            <a:r>
              <a:rPr lang="es-HN" sz="2800" b="1" dirty="0" smtClean="0">
                <a:solidFill>
                  <a:schemeClr val="bg1"/>
                </a:solidFill>
                <a:latin typeface="Agency FB" pitchFamily="34" charset="0"/>
                <a:ea typeface="+mj-ea"/>
                <a:cs typeface="+mj-cs"/>
              </a:rPr>
              <a:t>l </a:t>
            </a:r>
            <a:r>
              <a:rPr lang="es-HN" sz="2800" b="1" dirty="0">
                <a:solidFill>
                  <a:schemeClr val="bg1"/>
                </a:solidFill>
                <a:latin typeface="Agency FB" pitchFamily="34" charset="0"/>
                <a:ea typeface="+mj-ea"/>
                <a:cs typeface="+mj-cs"/>
              </a:rPr>
              <a:t>Programa estructurará su accionar a tres niveles: </a:t>
            </a:r>
            <a:endParaRPr lang="es-ES" sz="2800" b="1" dirty="0">
              <a:solidFill>
                <a:schemeClr val="bg1"/>
              </a:solidFill>
              <a:latin typeface="Agency FB" pitchFamily="34" charset="0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500694" y="6143644"/>
            <a:ext cx="2239658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Programa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6021288"/>
            <a:ext cx="1118498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7812360" y="6137920"/>
            <a:ext cx="79208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s-CR" dirty="0" smtClean="0">
                <a:solidFill>
                  <a:schemeClr val="bg1"/>
                </a:solidFill>
                <a:latin typeface="+mn-lt"/>
              </a:rPr>
              <a:t>Objetivo general</a:t>
            </a:r>
            <a:endParaRPr lang="es-C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/>
          <a:lstStyle/>
          <a:p>
            <a:r>
              <a:rPr lang="es-ES" b="1" i="1" dirty="0" smtClean="0">
                <a:solidFill>
                  <a:schemeClr val="bg1"/>
                </a:solidFill>
              </a:rPr>
              <a:t>Aumentar la gobernabilidad del Sector Forestal, Áreas Protegidas y Vida Silvestre en Honduras.</a:t>
            </a:r>
            <a:endParaRPr lang="es-CR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857892"/>
            <a:ext cx="1035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3074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100392" y="6021288"/>
            <a:ext cx="6159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7224" y="2058987"/>
            <a:ext cx="7429552" cy="2584459"/>
          </a:xfrm>
        </p:spPr>
        <p:txBody>
          <a:bodyPr>
            <a:noAutofit/>
          </a:bodyPr>
          <a:lstStyle/>
          <a:p>
            <a:pPr algn="just"/>
            <a:r>
              <a:rPr lang="es-ES" sz="28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Apoyar </a:t>
            </a:r>
            <a:r>
              <a:rPr lang="es-ES" sz="2800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el accionar del ICF en dinamizar el desarrollo local del SF, AP-VS, a través de la acción conjunta de las instituciones centrales, regionales, municipios, mancomunidades y de los actores locales, en el marco de la política de desarrollo productivo y social y de la descentralización del </a:t>
            </a:r>
            <a:r>
              <a:rPr lang="es-ES" sz="28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Estado.</a:t>
            </a:r>
            <a:endParaRPr lang="es-ES" sz="28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57158" y="214290"/>
            <a:ext cx="3297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solidFill>
                  <a:schemeClr val="bg1">
                    <a:lumMod val="95000"/>
                  </a:schemeClr>
                </a:solidFill>
                <a:latin typeface="Agency FB" pitchFamily="34" charset="0"/>
              </a:rPr>
              <a:t>OBJETIVO ESPECÍFICO</a:t>
            </a:r>
            <a:endParaRPr lang="es-HN" sz="3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857892"/>
            <a:ext cx="1035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100392" y="6021288"/>
            <a:ext cx="6159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1647" y="3319175"/>
            <a:ext cx="8229600" cy="82420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ES" sz="4000" b="1" cap="all" dirty="0" smtClean="0">
                <a:solidFill>
                  <a:schemeClr val="bg1">
                    <a:lumMod val="95000"/>
                  </a:schemeClr>
                </a:solidFill>
              </a:rPr>
              <a:t>Resultados Esperados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28604"/>
            <a:ext cx="1571636" cy="1055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5122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028384" y="6021288"/>
            <a:ext cx="1115616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5804" y="-24"/>
            <a:ext cx="8229600" cy="1000132"/>
          </a:xfrm>
        </p:spPr>
        <p:txBody>
          <a:bodyPr>
            <a:noAutofit/>
          </a:bodyPr>
          <a:lstStyle/>
          <a:p>
            <a:pPr algn="l"/>
            <a:r>
              <a:rPr lang="es-CO" sz="3200" b="1" dirty="0" smtClean="0">
                <a:solidFill>
                  <a:schemeClr val="bg1">
                    <a:lumMod val="95000"/>
                  </a:schemeClr>
                </a:solidFill>
                <a:latin typeface="Agency FB" pitchFamily="34" charset="0"/>
              </a:rPr>
              <a:t>RE1:</a:t>
            </a:r>
            <a:endParaRPr lang="es-ES" sz="3200" dirty="0">
              <a:solidFill>
                <a:schemeClr val="bg1">
                  <a:lumMod val="95000"/>
                </a:schemeClr>
              </a:solidFill>
              <a:latin typeface="Agency FB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4348" y="2500306"/>
            <a:ext cx="7643866" cy="2857520"/>
          </a:xfrm>
        </p:spPr>
        <p:txBody>
          <a:bodyPr>
            <a:no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</a:rPr>
              <a:t>A1.1    Apoyo al ICF acorde a las necesidades de aplicación de la nueva Ley Forestal AP-VS y del PRONAFOR.</a:t>
            </a:r>
          </a:p>
          <a:p>
            <a:r>
              <a:rPr lang="es-CO" sz="2400" b="1" dirty="0" smtClean="0">
                <a:solidFill>
                  <a:schemeClr val="bg1"/>
                </a:solidFill>
              </a:rPr>
              <a:t> A1.2     Apoyo al estudio cuantitativo y cualitativo del patrimonio forestal nacional.-</a:t>
            </a:r>
          </a:p>
          <a:p>
            <a:r>
              <a:rPr lang="es-CO" sz="2400" b="1" dirty="0" smtClean="0">
                <a:solidFill>
                  <a:schemeClr val="bg1"/>
                </a:solidFill>
              </a:rPr>
              <a:t>A1.3     Apoyo al proceso de titulación de las áreas forestales estatales .</a:t>
            </a:r>
          </a:p>
          <a:p>
            <a:pPr algn="just"/>
            <a:endParaRPr lang="es-ES" sz="2400" dirty="0">
              <a:solidFill>
                <a:schemeClr val="bg1">
                  <a:lumMod val="95000"/>
                </a:schemeClr>
              </a:solidFill>
              <a:latin typeface="Agency FB" pitchFamily="34" charset="0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14348" y="1189009"/>
            <a:ext cx="77153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800" b="1" dirty="0" smtClean="0">
                <a:solidFill>
                  <a:schemeClr val="bg1">
                    <a:lumMod val="95000"/>
                  </a:schemeClr>
                </a:solidFill>
              </a:rPr>
              <a:t>Fortalecida la capacidad operativa del ICF para optimizar la gestión del Sector Forestal-AP-VS.</a:t>
            </a:r>
            <a:endParaRPr lang="es-HN" sz="2800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5929330"/>
            <a:ext cx="1035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244408" y="6021288"/>
            <a:ext cx="6159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14348" y="980728"/>
            <a:ext cx="7715304" cy="1728192"/>
          </a:xfrm>
        </p:spPr>
        <p:txBody>
          <a:bodyPr>
            <a:noAutofit/>
          </a:bodyPr>
          <a:lstStyle/>
          <a:p>
            <a:pPr algn="just"/>
            <a:r>
              <a:rPr lang="es-CO" sz="2800" b="1" dirty="0" smtClean="0">
                <a:solidFill>
                  <a:schemeClr val="bg1">
                    <a:lumMod val="95000"/>
                  </a:schemeClr>
                </a:solidFill>
                <a:latin typeface="Agency FB" pitchFamily="34" charset="0"/>
              </a:rPr>
              <a:t/>
            </a:r>
            <a:br>
              <a:rPr lang="es-CO" sz="2800" b="1" dirty="0" smtClean="0">
                <a:solidFill>
                  <a:schemeClr val="bg1">
                    <a:lumMod val="95000"/>
                  </a:schemeClr>
                </a:solidFill>
                <a:latin typeface="Agency FB" pitchFamily="34" charset="0"/>
              </a:rPr>
            </a:br>
            <a:r>
              <a:rPr lang="es-ES" sz="2800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Desarrollada y reforzada la capacidad institucional de los Gobiernos locales para asumir la administración y gestión de los recursos forestales de sus territorios.</a:t>
            </a:r>
            <a:br>
              <a:rPr lang="es-ES" sz="2800" b="1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</a:br>
            <a:endParaRPr lang="es-ES" sz="2800" b="1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4348" y="3212977"/>
            <a:ext cx="7643866" cy="1944215"/>
          </a:xfrm>
        </p:spPr>
        <p:txBody>
          <a:bodyPr>
            <a:noAutofit/>
          </a:bodyPr>
          <a:lstStyle/>
          <a:p>
            <a:r>
              <a:rPr lang="es-CO" sz="2400" b="1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s-CO" sz="2400" b="1" dirty="0" smtClean="0">
                <a:solidFill>
                  <a:schemeClr val="bg1"/>
                </a:solidFill>
              </a:rPr>
              <a:t>A2.1     Consolidación del sistema de gestión forestal a nivel municipal y de mancomunidades</a:t>
            </a:r>
          </a:p>
          <a:p>
            <a:r>
              <a:rPr lang="es-CO" sz="2400" b="1" dirty="0" smtClean="0">
                <a:solidFill>
                  <a:schemeClr val="bg1"/>
                </a:solidFill>
              </a:rPr>
              <a:t>A2.2     Fortalecimiento del sistema catastral municipal</a:t>
            </a:r>
          </a:p>
          <a:p>
            <a:r>
              <a:rPr lang="es-CO" sz="2400" b="1" dirty="0" smtClean="0">
                <a:solidFill>
                  <a:schemeClr val="bg1"/>
                </a:solidFill>
              </a:rPr>
              <a:t>A2.3     Apoyo al Ordenamiento Territorial (OT) Municipal (experiencia piloto local:  municipal,   intermunicipal, de una etnia).- </a:t>
            </a:r>
          </a:p>
          <a:p>
            <a:pPr algn="just">
              <a:buNone/>
            </a:pPr>
            <a:endParaRPr lang="es-ES" sz="2400" dirty="0">
              <a:solidFill>
                <a:schemeClr val="bg1">
                  <a:lumMod val="95000"/>
                </a:schemeClr>
              </a:solidFill>
              <a:latin typeface="Agency FB" pitchFamily="34" charset="0"/>
            </a:endParaRPr>
          </a:p>
          <a:p>
            <a:pPr algn="just">
              <a:buNone/>
            </a:pPr>
            <a:endParaRPr lang="es-ES" sz="2400" dirty="0">
              <a:solidFill>
                <a:schemeClr val="bg1">
                  <a:lumMod val="95000"/>
                </a:schemeClr>
              </a:solidFill>
              <a:latin typeface="Agency FB" pitchFamily="34" charset="0"/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485804" y="-24"/>
            <a:ext cx="8229600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Agency FB" pitchFamily="34" charset="0"/>
                <a:ea typeface="+mj-ea"/>
                <a:cs typeface="+mj-cs"/>
              </a:rPr>
              <a:t>RE2: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gency FB" pitchFamily="34" charset="0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929330"/>
            <a:ext cx="1035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100392" y="6021288"/>
            <a:ext cx="6159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785787" y="1070416"/>
            <a:ext cx="757242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es-ES" sz="2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ea typeface="Times New Roman" pitchFamily="18" charset="0"/>
              </a:rPr>
              <a:t>Impulsadas y apoyadas las iniciativas sociales de producción y conservación de los recursos forestales.</a:t>
            </a:r>
            <a:endParaRPr kumimoji="0" lang="es-ES" sz="28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</a:endParaRPr>
          </a:p>
        </p:txBody>
      </p: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857224" y="2643182"/>
            <a:ext cx="7429552" cy="1865938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s-ES" sz="2400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es-CO" sz="2400" b="1" dirty="0" smtClean="0">
                <a:solidFill>
                  <a:schemeClr val="bg1"/>
                </a:solidFill>
              </a:rPr>
              <a:t>A3.1     Impulso a los procesos organizativos comunitarios para la gestión y manejo sostenible de las áreas forestales</a:t>
            </a:r>
          </a:p>
          <a:p>
            <a:r>
              <a:rPr lang="es-CO" sz="2400" b="1" dirty="0" smtClean="0">
                <a:solidFill>
                  <a:schemeClr val="bg1"/>
                </a:solidFill>
              </a:rPr>
              <a:t>A3.2     AT, Capacitación y Educación ambiental</a:t>
            </a:r>
          </a:p>
          <a:p>
            <a:r>
              <a:rPr lang="es-CO" sz="2400" b="1" dirty="0" smtClean="0">
                <a:solidFill>
                  <a:schemeClr val="bg1"/>
                </a:solidFill>
              </a:rPr>
              <a:t>A3.3     Impulso y promoción de las Mi Pymes agro-forestales</a:t>
            </a:r>
            <a:r>
              <a:rPr lang="es-ES" sz="2400" dirty="0" smtClean="0">
                <a:solidFill>
                  <a:schemeClr val="bg1"/>
                </a:solidFill>
              </a:rPr>
              <a:t/>
            </a:r>
            <a:br>
              <a:rPr lang="es-ES" sz="2400" dirty="0" smtClean="0">
                <a:solidFill>
                  <a:schemeClr val="bg1"/>
                </a:solidFill>
              </a:rPr>
            </a:br>
            <a:endParaRPr lang="es-E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85804" y="-24"/>
            <a:ext cx="8229600" cy="10001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  <a:latin typeface="Agency FB" pitchFamily="34" charset="0"/>
                <a:ea typeface="+mj-ea"/>
                <a:cs typeface="+mj-cs"/>
              </a:rPr>
              <a:t>RE3: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gency FB" pitchFamily="34" charset="0"/>
              <a:ea typeface="+mj-ea"/>
              <a:cs typeface="+mj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5500694" y="6143644"/>
            <a:ext cx="2514560" cy="7143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Proyecto de Modernización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del  Sector  Forestal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S_tradnl" sz="1000" i="1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95000"/>
                  </a:schemeClr>
                </a:solidFill>
                <a:effectLst/>
                <a:uLnTx/>
                <a:uFillTx/>
              </a:rPr>
              <a:t>( MOSEF )</a:t>
            </a:r>
            <a:endParaRPr kumimoji="0" lang="es-ES" sz="1000" i="1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857892"/>
            <a:ext cx="103505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Imagen 1" descr="Descripción: logo ICF (ok)"/>
          <p:cNvPicPr>
            <a:picLocks noChangeAspect="1" noChangeArrowheads="1"/>
          </p:cNvPicPr>
          <p:nvPr/>
        </p:nvPicPr>
        <p:blipFill>
          <a:blip r:embed="rId3" cstate="print"/>
          <a:srcRect l="18576" t="9790" r="23026" b="10878"/>
          <a:stretch>
            <a:fillRect/>
          </a:stretch>
        </p:blipFill>
        <p:spPr bwMode="auto">
          <a:xfrm>
            <a:off x="8244408" y="6021288"/>
            <a:ext cx="61595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</TotalTime>
  <Words>434</Words>
  <Application>Microsoft Office PowerPoint</Application>
  <PresentationFormat>Presentación en pantalla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Financiamiento</vt:lpstr>
      <vt:lpstr>Nacional, que apunta a mejorar el nivel político del Sector y de su Institución líder, a través de fortalecimiento de la imagen y desconcentración.  Municipal, para crear fortalezas en los Gobiernos Locales y promover descentralización de funciones.  Comunitario, para crear capital y talento humano y oportunidades económicas para las comunidades que habitan las zonas rurales-forestales.  </vt:lpstr>
      <vt:lpstr>Objetivo general</vt:lpstr>
      <vt:lpstr>Apoyar el accionar del ICF en dinamizar el desarrollo local del SF, AP-VS, a través de la acción conjunta de las instituciones centrales, regionales, municipios, mancomunidades y de los actores locales, en el marco de la política de desarrollo productivo y social y de la descentralización del Estado.</vt:lpstr>
      <vt:lpstr>Diapositiva 6</vt:lpstr>
      <vt:lpstr>RE1:</vt:lpstr>
      <vt:lpstr> Desarrollada y reforzada la capacidad institucional de los Gobiernos locales para asumir la administración y gestión de los recursos forestales de sus territorios. </vt:lpstr>
      <vt:lpstr>Diapositiva 9</vt:lpstr>
      <vt:lpstr>RE 4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Nacional de Conservación y Desarrollo Forestal, Áreas Protegidas y Vida Silvestre (ICF)</dc:title>
  <dc:creator>Fausto</dc:creator>
  <cp:lastModifiedBy>Usuario</cp:lastModifiedBy>
  <cp:revision>61</cp:revision>
  <dcterms:created xsi:type="dcterms:W3CDTF">2010-09-23T22:41:24Z</dcterms:created>
  <dcterms:modified xsi:type="dcterms:W3CDTF">2012-04-26T07:46:26Z</dcterms:modified>
</cp:coreProperties>
</file>