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95" r:id="rId2"/>
    <p:sldId id="424" r:id="rId3"/>
    <p:sldId id="397" r:id="rId4"/>
    <p:sldId id="406" r:id="rId5"/>
    <p:sldId id="417" r:id="rId6"/>
    <p:sldId id="425" r:id="rId7"/>
    <p:sldId id="414" r:id="rId8"/>
    <p:sldId id="415" r:id="rId9"/>
    <p:sldId id="416" r:id="rId10"/>
    <p:sldId id="402" r:id="rId11"/>
    <p:sldId id="372" r:id="rId12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003300"/>
    <a:srgbClr val="323232"/>
    <a:srgbClr val="808000"/>
    <a:srgbClr val="FFFF66"/>
    <a:srgbClr val="CCFF66"/>
    <a:srgbClr val="36A353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8" autoAdjust="0"/>
    <p:restoredTop sz="99819" autoAdjust="0"/>
  </p:normalViewPr>
  <p:slideViewPr>
    <p:cSldViewPr>
      <p:cViewPr>
        <p:scale>
          <a:sx n="70" d="100"/>
          <a:sy n="70" d="100"/>
        </p:scale>
        <p:origin x="-1224" y="-10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>
        <p:scale>
          <a:sx n="110" d="100"/>
          <a:sy n="110" d="100"/>
        </p:scale>
        <p:origin x="-102" y="196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fld id="{B337463B-D9BD-4D8C-9ED6-C0DF241C12B2}" type="datetimeFigureOut">
              <a:rPr lang="en-GB"/>
              <a:pPr>
                <a:defRPr/>
              </a:pPr>
              <a:t>26/04/2012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fld id="{8AE34D11-57B3-47A1-9486-9A16B69A3A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fld id="{D8D4D8BC-6C25-40FE-B8F7-30BF44D524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FB5173-DB9B-4B06-85F4-8BAAC840ECB1}" type="slidenum">
              <a:rPr lang="en-US" smtClean="0">
                <a:ea typeface="ＭＳ Ｐゴシック"/>
                <a:cs typeface="ＭＳ Ｐゴシック"/>
              </a:rPr>
              <a:pPr/>
              <a:t>2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GB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40CE5E-4570-41A2-9CDC-A4FC8BAA5E3B}" type="slidenum">
              <a:rPr lang="en-US" smtClean="0">
                <a:ea typeface="ＭＳ Ｐゴシック"/>
                <a:cs typeface="ＭＳ Ｐゴシック"/>
              </a:rPr>
              <a:pPr/>
              <a:t>11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GB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05EF27-BA9A-4976-A4EE-D137C681DF37}" type="slidenum">
              <a:rPr lang="en-US" smtClean="0">
                <a:ea typeface="ＭＳ Ｐゴシック"/>
                <a:cs typeface="ＭＳ Ｐゴシック"/>
              </a:rPr>
              <a:pPr/>
              <a:t>3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GB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E92061-408E-47B9-882B-C33D9D21548E}" type="slidenum">
              <a:rPr lang="en-US" smtClean="0">
                <a:ea typeface="ＭＳ Ｐゴシック"/>
                <a:cs typeface="ＭＳ Ｐゴシック"/>
              </a:rPr>
              <a:pPr/>
              <a:t>4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GB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5F37E0-1344-4840-A114-2D6683944FD2}" type="slidenum">
              <a:rPr lang="en-US" smtClean="0">
                <a:ea typeface="ＭＳ Ｐゴシック"/>
                <a:cs typeface="ＭＳ Ｐゴシック"/>
              </a:rPr>
              <a:pPr/>
              <a:t>5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42F677-18A5-41BC-AC93-A5C5BF403AA1}" type="slidenum">
              <a:rPr lang="en-US" smtClean="0">
                <a:ea typeface="ＭＳ Ｐゴシック"/>
                <a:cs typeface="ＭＳ Ｐゴシック"/>
              </a:rPr>
              <a:pPr/>
              <a:t>6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D0D605-55E7-49AB-B6D7-0BAEC30D4AAD}" type="slidenum">
              <a:rPr lang="en-US" smtClean="0">
                <a:ea typeface="ＭＳ Ｐゴシック"/>
                <a:cs typeface="ＭＳ Ｐゴシック"/>
              </a:rPr>
              <a:pPr/>
              <a:t>7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99A843-C997-4849-96FC-7323AD21DE7D}" type="slidenum">
              <a:rPr lang="en-US" smtClean="0">
                <a:ea typeface="ＭＳ Ｐゴシック"/>
                <a:cs typeface="ＭＳ Ｐゴシック"/>
              </a:rPr>
              <a:pPr/>
              <a:t>8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8B2D4D-DA5F-43B0-B13C-03F196B21D6A}" type="slidenum">
              <a:rPr lang="en-US" smtClean="0">
                <a:ea typeface="ＭＳ Ｐゴシック"/>
                <a:cs typeface="ＭＳ Ｐゴシック"/>
              </a:rPr>
              <a:pPr/>
              <a:t>9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2BD4BE-D706-43BA-B34D-C7A7F3EC5ABD}" type="slidenum">
              <a:rPr lang="en-US" smtClean="0">
                <a:ea typeface="ＭＳ Ｐゴシック"/>
                <a:cs typeface="ＭＳ Ｐゴシック"/>
              </a:rPr>
              <a:pPr/>
              <a:t>10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>
              <a:ea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D3D96AEA-561A-43A5-8743-9E2C7A673B08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7465B187-5390-4245-970A-A0A8B86CE1D7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6A2FBF4F-28F2-410D-BB86-0AA83F841C21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473E1343-0982-4D18-B7B6-2D6FEBC15C1E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4F9BA063-1529-4CEB-A488-3FE729B2FBFA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92BBAF45-17A8-45EB-843E-DB38C7567CFE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A3DBDE6D-D73B-4B63-B7BA-DEEFACF2005E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B0E37543-51F9-4B2E-BD03-8B4B66A2CEDF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867B627C-3D9F-41AA-9105-B791FA98B711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1FABCD97-5FE9-452E-9182-A18226F07016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</a:t>
            </a:r>
            <a:fld id="{08AE5F02-1129-4B04-BFF8-7B842BC2799D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6" name="AutoShape 12"/>
          <p:cNvCxnSpPr>
            <a:cxnSpLocks noChangeShapeType="1"/>
          </p:cNvCxnSpPr>
          <p:nvPr userDrawn="1"/>
        </p:nvCxnSpPr>
        <p:spPr bwMode="auto">
          <a:xfrm>
            <a:off x="381000" y="6172200"/>
            <a:ext cx="8382000" cy="0"/>
          </a:xfrm>
          <a:prstGeom prst="straightConnector1">
            <a:avLst/>
          </a:prstGeom>
          <a:noFill/>
          <a:ln w="9525">
            <a:solidFill>
              <a:srgbClr val="B2B2B2"/>
            </a:solidFill>
            <a:round/>
            <a:headEnd/>
            <a:tailEnd/>
          </a:ln>
        </p:spPr>
      </p:cxnSp>
      <p:pic>
        <p:nvPicPr>
          <p:cNvPr id="1027" name="Picture 14" descr="2909_EFI_Powerpoint_back_base2a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345363" y="6248400"/>
            <a:ext cx="179863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- </a:t>
            </a:r>
            <a:fld id="{98C28C36-08A2-4DD6-BACD-277103D395C8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  <a:cs typeface="ＭＳ Ｐゴシック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euflegt.efi.in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flegt.efi.in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flegt.efi.in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euflegt.efi.int/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flegt.efi.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flegt.efi.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flegt.efi.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flegt.efi.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flegt.efi.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flegt.efi.in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flegt.efi.int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hyperlink" Target="http://www.euflegt.efi.int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flegt.efi.in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7375"/>
            <a:ext cx="7772400" cy="2428875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3200" b="1" spc="300" dirty="0" smtClean="0">
                <a:solidFill>
                  <a:srgbClr val="808000"/>
                </a:solidFill>
                <a:cs typeface="+mj-cs"/>
              </a:rPr>
              <a:t>European Forest Institute</a:t>
            </a:r>
            <a:br>
              <a:rPr lang="en-US" sz="3200" b="1" spc="300" dirty="0" smtClean="0">
                <a:solidFill>
                  <a:srgbClr val="808000"/>
                </a:solidFill>
                <a:cs typeface="+mj-cs"/>
              </a:rPr>
            </a:br>
            <a:r>
              <a:rPr lang="en-US" sz="3000" b="1" dirty="0" smtClean="0">
                <a:solidFill>
                  <a:srgbClr val="808000"/>
                </a:solidFill>
                <a:cs typeface="+mj-cs"/>
              </a:rPr>
              <a:t/>
            </a:r>
            <a:br>
              <a:rPr lang="en-US" sz="3000" b="1" dirty="0" smtClean="0">
                <a:solidFill>
                  <a:srgbClr val="808000"/>
                </a:solidFill>
                <a:cs typeface="+mj-cs"/>
              </a:rPr>
            </a:br>
            <a:r>
              <a:rPr lang="en-US" sz="1400" b="1" dirty="0" smtClean="0">
                <a:solidFill>
                  <a:srgbClr val="808000"/>
                </a:solidFill>
                <a:cs typeface="+mj-cs"/>
              </a:rPr>
              <a:t/>
            </a:r>
            <a:br>
              <a:rPr lang="en-US" sz="1400" b="1" dirty="0" smtClean="0">
                <a:solidFill>
                  <a:srgbClr val="808000"/>
                </a:solidFill>
                <a:cs typeface="+mj-cs"/>
              </a:rPr>
            </a:br>
            <a:r>
              <a:rPr lang="en-US" sz="5300" b="1" spc="300" dirty="0" smtClean="0">
                <a:solidFill>
                  <a:srgbClr val="808000"/>
                </a:solidFill>
                <a:cs typeface="+mj-cs"/>
              </a:rPr>
              <a:t>EU FLEGT Facility</a:t>
            </a:r>
            <a:endParaRPr lang="en-US" sz="5300" b="1" spc="300" dirty="0">
              <a:solidFill>
                <a:srgbClr val="808000"/>
              </a:solidFill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3188" y="4941888"/>
            <a:ext cx="6043612" cy="1058862"/>
          </a:xfrm>
        </p:spPr>
        <p:txBody>
          <a:bodyPr rtlCol="0">
            <a:no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b="1" u="sng" dirty="0" smtClean="0">
              <a:solidFill>
                <a:schemeClr val="bg1">
                  <a:lumMod val="50000"/>
                </a:schemeClr>
              </a:solidFill>
              <a:cs typeface="+mn-cs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u="sng" dirty="0" smtClean="0">
                <a:solidFill>
                  <a:schemeClr val="bg1">
                    <a:lumMod val="50000"/>
                  </a:schemeClr>
                </a:solidFill>
                <a:cs typeface="+mn-cs"/>
              </a:rPr>
              <a:t>www.euflegt.efi.int</a:t>
            </a:r>
          </a:p>
        </p:txBody>
      </p:sp>
      <p:pic>
        <p:nvPicPr>
          <p:cNvPr id="15363" name="Picture 9" descr="2909_EFI_Powerpoint_background1a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6"/>
          <p:cNvSpPr txBox="1">
            <a:spLocks noChangeArrowheads="1"/>
          </p:cNvSpPr>
          <p:nvPr/>
        </p:nvSpPr>
        <p:spPr bwMode="auto">
          <a:xfrm>
            <a:off x="395288" y="2205038"/>
            <a:ext cx="8748712" cy="33559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28650" indent="-457200" defTabSz="449263" eaLnBrk="0" hangingPunct="0">
              <a:lnSpc>
                <a:spcPct val="110000"/>
              </a:lnSpc>
              <a:spcBef>
                <a:spcPts val="1800"/>
              </a:spcBef>
              <a:buFont typeface="Wingdings" pitchFamily="2" charset="2"/>
              <a:buChar char="Ø"/>
              <a:tabLst>
                <a:tab pos="733425" algn="l"/>
                <a:tab pos="1181100" algn="l"/>
                <a:tab pos="1630363" algn="l"/>
                <a:tab pos="2079625" algn="l"/>
                <a:tab pos="2528888" algn="l"/>
                <a:tab pos="2978150" algn="l"/>
                <a:tab pos="3427413" algn="l"/>
                <a:tab pos="3876675" algn="l"/>
                <a:tab pos="4325938" algn="l"/>
                <a:tab pos="4775200" algn="l"/>
                <a:tab pos="5224463" algn="l"/>
                <a:tab pos="5673725" algn="l"/>
                <a:tab pos="6122988" algn="l"/>
                <a:tab pos="6572250" algn="l"/>
                <a:tab pos="7021513" algn="l"/>
                <a:tab pos="7470775" algn="l"/>
                <a:tab pos="7920038" algn="l"/>
                <a:tab pos="8369300" algn="l"/>
                <a:tab pos="8818563" algn="l"/>
                <a:tab pos="9267825" algn="l"/>
                <a:tab pos="9717088" algn="l"/>
              </a:tabLst>
            </a:pPr>
            <a:r>
              <a:rPr lang="en-US" sz="1800" b="1">
                <a:solidFill>
                  <a:srgbClr val="336600"/>
                </a:solidFill>
              </a:rPr>
              <a:t>relation between governance systems within the forest sector</a:t>
            </a:r>
          </a:p>
          <a:p>
            <a:pPr marL="628650" indent="-457200" defTabSz="449263" eaLnBrk="0" hangingPunct="0">
              <a:lnSpc>
                <a:spcPct val="110000"/>
              </a:lnSpc>
              <a:spcBef>
                <a:spcPts val="1800"/>
              </a:spcBef>
              <a:buFont typeface="Wingdings" pitchFamily="2" charset="2"/>
              <a:buChar char="Ø"/>
              <a:tabLst>
                <a:tab pos="733425" algn="l"/>
                <a:tab pos="1181100" algn="l"/>
                <a:tab pos="1630363" algn="l"/>
                <a:tab pos="2079625" algn="l"/>
                <a:tab pos="2528888" algn="l"/>
                <a:tab pos="2978150" algn="l"/>
                <a:tab pos="3427413" algn="l"/>
                <a:tab pos="3876675" algn="l"/>
                <a:tab pos="4325938" algn="l"/>
                <a:tab pos="4775200" algn="l"/>
                <a:tab pos="5224463" algn="l"/>
                <a:tab pos="5673725" algn="l"/>
                <a:tab pos="6122988" algn="l"/>
                <a:tab pos="6572250" algn="l"/>
                <a:tab pos="7021513" algn="l"/>
                <a:tab pos="7470775" algn="l"/>
                <a:tab pos="7920038" algn="l"/>
                <a:tab pos="8369300" algn="l"/>
                <a:tab pos="8818563" algn="l"/>
                <a:tab pos="9267825" algn="l"/>
                <a:tab pos="9717088" algn="l"/>
              </a:tabLst>
            </a:pPr>
            <a:r>
              <a:rPr lang="en-US" sz="1800" b="1">
                <a:solidFill>
                  <a:srgbClr val="336600"/>
                </a:solidFill>
              </a:rPr>
              <a:t>relations of forest sector governance systems to other governance systems</a:t>
            </a:r>
          </a:p>
          <a:p>
            <a:pPr marL="628650" indent="-457200" defTabSz="449263" eaLnBrk="0" hangingPunct="0">
              <a:lnSpc>
                <a:spcPct val="110000"/>
              </a:lnSpc>
              <a:spcBef>
                <a:spcPts val="1800"/>
              </a:spcBef>
              <a:buFont typeface="Wingdings" pitchFamily="2" charset="2"/>
              <a:buChar char="Ø"/>
              <a:tabLst>
                <a:tab pos="733425" algn="l"/>
                <a:tab pos="1181100" algn="l"/>
                <a:tab pos="1630363" algn="l"/>
                <a:tab pos="2079625" algn="l"/>
                <a:tab pos="2528888" algn="l"/>
                <a:tab pos="2978150" algn="l"/>
                <a:tab pos="3427413" algn="l"/>
                <a:tab pos="3876675" algn="l"/>
                <a:tab pos="4325938" algn="l"/>
                <a:tab pos="4775200" algn="l"/>
                <a:tab pos="5224463" algn="l"/>
                <a:tab pos="5673725" algn="l"/>
                <a:tab pos="6122988" algn="l"/>
                <a:tab pos="6572250" algn="l"/>
                <a:tab pos="7021513" algn="l"/>
                <a:tab pos="7470775" algn="l"/>
                <a:tab pos="7920038" algn="l"/>
                <a:tab pos="8369300" algn="l"/>
                <a:tab pos="8818563" algn="l"/>
                <a:tab pos="9267825" algn="l"/>
                <a:tab pos="9717088" algn="l"/>
              </a:tabLst>
            </a:pPr>
            <a:r>
              <a:rPr lang="en-US" sz="1800" b="1">
                <a:solidFill>
                  <a:srgbClr val="336600"/>
                </a:solidFill>
              </a:rPr>
              <a:t>handling export / import timber </a:t>
            </a:r>
          </a:p>
          <a:p>
            <a:pPr marL="628650" indent="-457200" defTabSz="449263" eaLnBrk="0" hangingPunct="0">
              <a:lnSpc>
                <a:spcPct val="110000"/>
              </a:lnSpc>
              <a:spcBef>
                <a:spcPts val="1800"/>
              </a:spcBef>
              <a:buFont typeface="Wingdings" pitchFamily="2" charset="2"/>
              <a:buChar char="Ø"/>
              <a:tabLst>
                <a:tab pos="733425" algn="l"/>
                <a:tab pos="1181100" algn="l"/>
                <a:tab pos="1630363" algn="l"/>
                <a:tab pos="2079625" algn="l"/>
                <a:tab pos="2528888" algn="l"/>
                <a:tab pos="2978150" algn="l"/>
                <a:tab pos="3427413" algn="l"/>
                <a:tab pos="3876675" algn="l"/>
                <a:tab pos="4325938" algn="l"/>
                <a:tab pos="4775200" algn="l"/>
                <a:tab pos="5224463" algn="l"/>
                <a:tab pos="5673725" algn="l"/>
                <a:tab pos="6122988" algn="l"/>
                <a:tab pos="6572250" algn="l"/>
                <a:tab pos="7021513" algn="l"/>
                <a:tab pos="7470775" algn="l"/>
                <a:tab pos="7920038" algn="l"/>
                <a:tab pos="8369300" algn="l"/>
                <a:tab pos="8818563" algn="l"/>
                <a:tab pos="9267825" algn="l"/>
                <a:tab pos="9717088" algn="l"/>
              </a:tabLst>
            </a:pPr>
            <a:r>
              <a:rPr lang="en-US" sz="1800" b="1">
                <a:solidFill>
                  <a:srgbClr val="336600"/>
                </a:solidFill>
              </a:rPr>
              <a:t>economic, social, environmental impacts of governance reforms</a:t>
            </a:r>
          </a:p>
          <a:p>
            <a:pPr marL="628650" indent="-457200" defTabSz="449263" eaLnBrk="0" hangingPunct="0">
              <a:lnSpc>
                <a:spcPct val="110000"/>
              </a:lnSpc>
              <a:spcBef>
                <a:spcPts val="1800"/>
              </a:spcBef>
              <a:buFont typeface="Wingdings" pitchFamily="2" charset="2"/>
              <a:buChar char="Ø"/>
              <a:tabLst>
                <a:tab pos="733425" algn="l"/>
                <a:tab pos="1181100" algn="l"/>
                <a:tab pos="1630363" algn="l"/>
                <a:tab pos="2079625" algn="l"/>
                <a:tab pos="2528888" algn="l"/>
                <a:tab pos="2978150" algn="l"/>
                <a:tab pos="3427413" algn="l"/>
                <a:tab pos="3876675" algn="l"/>
                <a:tab pos="4325938" algn="l"/>
                <a:tab pos="4775200" algn="l"/>
                <a:tab pos="5224463" algn="l"/>
                <a:tab pos="5673725" algn="l"/>
                <a:tab pos="6122988" algn="l"/>
                <a:tab pos="6572250" algn="l"/>
                <a:tab pos="7021513" algn="l"/>
                <a:tab pos="7470775" algn="l"/>
                <a:tab pos="7920038" algn="l"/>
                <a:tab pos="8369300" algn="l"/>
                <a:tab pos="8818563" algn="l"/>
                <a:tab pos="9267825" algn="l"/>
                <a:tab pos="9717088" algn="l"/>
              </a:tabLst>
            </a:pPr>
            <a:r>
              <a:rPr lang="en-US" sz="1800" b="1">
                <a:solidFill>
                  <a:srgbClr val="336600"/>
                </a:solidFill>
              </a:rPr>
              <a:t>role of / impact on countries without VPA </a:t>
            </a:r>
          </a:p>
          <a:p>
            <a:pPr marL="628650" indent="-457200" defTabSz="449263" eaLnBrk="0" hangingPunct="0">
              <a:lnSpc>
                <a:spcPct val="110000"/>
              </a:lnSpc>
              <a:spcBef>
                <a:spcPts val="1800"/>
              </a:spcBef>
              <a:buFont typeface="Wingdings" pitchFamily="2" charset="2"/>
              <a:buChar char="Ø"/>
              <a:tabLst>
                <a:tab pos="733425" algn="l"/>
                <a:tab pos="1181100" algn="l"/>
                <a:tab pos="1630363" algn="l"/>
                <a:tab pos="2079625" algn="l"/>
                <a:tab pos="2528888" algn="l"/>
                <a:tab pos="2978150" algn="l"/>
                <a:tab pos="3427413" algn="l"/>
                <a:tab pos="3876675" algn="l"/>
                <a:tab pos="4325938" algn="l"/>
                <a:tab pos="4775200" algn="l"/>
                <a:tab pos="5224463" algn="l"/>
                <a:tab pos="5673725" algn="l"/>
                <a:tab pos="6122988" algn="l"/>
                <a:tab pos="6572250" algn="l"/>
                <a:tab pos="7021513" algn="l"/>
                <a:tab pos="7470775" algn="l"/>
                <a:tab pos="7920038" algn="l"/>
                <a:tab pos="8369300" algn="l"/>
                <a:tab pos="8818563" algn="l"/>
                <a:tab pos="9267825" algn="l"/>
                <a:tab pos="9717088" algn="l"/>
              </a:tabLst>
            </a:pPr>
            <a:r>
              <a:rPr lang="en-US" sz="1800" b="1">
                <a:solidFill>
                  <a:srgbClr val="336600"/>
                </a:solidFill>
              </a:rPr>
              <a:t>outreach to and mobilizing constituents</a:t>
            </a:r>
          </a:p>
        </p:txBody>
      </p:sp>
      <p:sp>
        <p:nvSpPr>
          <p:cNvPr id="32770" name="Text Box 7"/>
          <p:cNvSpPr txBox="1">
            <a:spLocks noChangeArrowheads="1"/>
          </p:cNvSpPr>
          <p:nvPr/>
        </p:nvSpPr>
        <p:spPr bwMode="auto">
          <a:xfrm>
            <a:off x="228600" y="1428750"/>
            <a:ext cx="89154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</a:pPr>
            <a:r>
              <a:rPr lang="en-US" sz="3200" b="1">
                <a:solidFill>
                  <a:srgbClr val="808000"/>
                </a:solidFill>
              </a:rPr>
              <a:t>Further issues related to FLEGT</a:t>
            </a:r>
          </a:p>
        </p:txBody>
      </p:sp>
      <p:pic>
        <p:nvPicPr>
          <p:cNvPr id="32771" name="Picture 12" descr="2909_EFI_Powerpoint_background4b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7"/>
          <p:cNvSpPr txBox="1">
            <a:spLocks noChangeArrowheads="1"/>
          </p:cNvSpPr>
          <p:nvPr/>
        </p:nvSpPr>
        <p:spPr bwMode="auto">
          <a:xfrm>
            <a:off x="228600" y="1620838"/>
            <a:ext cx="87725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auto" hangingPunct="0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600" b="1" kern="1800" spc="670" dirty="0">
                <a:solidFill>
                  <a:srgbClr val="808000"/>
                </a:solidFill>
                <a:latin typeface="+mj-lt"/>
                <a:ea typeface="+mj-ea"/>
                <a:cs typeface="+mj-cs"/>
              </a:rPr>
              <a:t>Supported by</a:t>
            </a:r>
          </a:p>
        </p:txBody>
      </p:sp>
      <p:pic>
        <p:nvPicPr>
          <p:cNvPr id="34818" name="Picture 12" descr="2909_EFI_Powerpoint_background4b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9" name="Picture 11" descr="donorlogos3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16013" y="2636838"/>
            <a:ext cx="6832600" cy="199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79388" y="5013325"/>
            <a:ext cx="8772525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600" b="1" kern="1800" spc="670" dirty="0">
                <a:solidFill>
                  <a:srgbClr val="808000"/>
                </a:solidFill>
                <a:latin typeface="Arial" pitchFamily="34" charset="0"/>
                <a:ea typeface="+mj-ea"/>
                <a:cs typeface="Arial" pitchFamily="34" charset="0"/>
              </a:rPr>
              <a:t>Thank   You</a:t>
            </a:r>
          </a:p>
          <a:p>
            <a:pPr algn="ctr" eaLnBrk="0" fontAlgn="auto" hangingPunct="0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800" b="1" u="sng" dirty="0">
                <a:solidFill>
                  <a:srgbClr val="8080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  <a:hlinkClick r:id="rId6"/>
              </a:rPr>
              <a:t>www.euflegt.efi.int</a:t>
            </a:r>
            <a:r>
              <a:rPr lang="en-US" sz="2800" b="1" u="sng" dirty="0">
                <a:solidFill>
                  <a:srgbClr val="8080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 </a:t>
            </a:r>
            <a:endParaRPr lang="en-US" sz="2800" b="1" kern="1800" spc="670" dirty="0">
              <a:solidFill>
                <a:srgbClr val="808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9" descr="2909_EFI_Powerpoint_background4c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1412875"/>
            <a:ext cx="8415338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auto" hangingPunc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3600" b="1" spc="300" dirty="0">
                <a:solidFill>
                  <a:srgbClr val="808000"/>
                </a:solidFill>
                <a:latin typeface="+mj-lt"/>
                <a:ea typeface="ＭＳ Ｐゴシック" pitchFamily="-96" charset="-128"/>
                <a:cs typeface="+mn-cs"/>
              </a:rPr>
              <a:t>EU FLEGT Facility</a:t>
            </a:r>
            <a:endParaRPr lang="en-US" sz="3600" b="1" spc="300" dirty="0">
              <a:solidFill>
                <a:srgbClr val="808000"/>
              </a:solidFill>
              <a:latin typeface="+mj-lt"/>
              <a:ea typeface="ＭＳ Ｐゴシック" pitchFamily="-96" charset="-128"/>
              <a:cs typeface="+mn-cs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395288" y="2133600"/>
            <a:ext cx="8218487" cy="3959225"/>
          </a:xfrm>
          <a:prstGeom prst="rect">
            <a:avLst/>
          </a:prstGeom>
          <a:noFill/>
          <a:ln/>
        </p:spPr>
        <p:txBody>
          <a:bodyPr/>
          <a:lstStyle/>
          <a:p>
            <a:pPr marL="216000" indent="-216000" eaLnBrk="0" fontAlgn="auto" hangingPunct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1800" b="1" u="sng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E</a:t>
            </a:r>
            <a:r>
              <a:rPr lang="en-US" sz="1800" b="1" u="sng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stablished by EFI in 2007 to support implementation of the FLEGT Action Plan:</a:t>
            </a:r>
          </a:p>
          <a:p>
            <a:pPr marL="720725" indent="-365125" eaLnBrk="0" fontAlgn="auto" hangingPunct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facilitate implementation of Voluntary Partnership agreements by: </a:t>
            </a:r>
          </a:p>
          <a:p>
            <a:pPr marL="1177925" lvl="1" indent="-365125" eaLnBrk="0" fontAlgn="auto" hangingPunct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providing support to EC, EU delegations, JIC in VPA countries</a:t>
            </a:r>
          </a:p>
          <a:p>
            <a:pPr marL="1177925" lvl="1" indent="-365125" eaLnBrk="0" fontAlgn="auto" hangingPunct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providing support to public sector, private sector, civil society constituents; </a:t>
            </a:r>
          </a:p>
          <a:p>
            <a:pPr marL="1177925" lvl="1" indent="-365125" eaLnBrk="0" fontAlgn="auto" hangingPunct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providing technical advice on TLAS systems; </a:t>
            </a:r>
          </a:p>
          <a:p>
            <a:pPr marL="720725" indent="-365125" eaLnBrk="0" fontAlgn="auto" hangingPunct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aligning comprehensive and consistent communications;  </a:t>
            </a:r>
          </a:p>
          <a:p>
            <a:pPr marL="720725" indent="-365125" eaLnBrk="0" fontAlgn="auto" hangingPunct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providing impact monitoring and ensuring lessons learned.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9" descr="2909_EFI_Powerpoint_background4c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1412875"/>
            <a:ext cx="8415338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auto" hangingPunc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3600" b="1" spc="300" dirty="0">
                <a:solidFill>
                  <a:srgbClr val="808000"/>
                </a:solidFill>
                <a:latin typeface="+mj-lt"/>
                <a:ea typeface="ＭＳ Ｐゴシック" pitchFamily="-96" charset="-128"/>
                <a:cs typeface="+mn-cs"/>
              </a:rPr>
              <a:t>EU FLEGT Facility</a:t>
            </a:r>
            <a:endParaRPr lang="en-US" sz="3600" b="1" spc="300" dirty="0">
              <a:solidFill>
                <a:srgbClr val="808000"/>
              </a:solidFill>
              <a:latin typeface="+mj-lt"/>
              <a:ea typeface="ＭＳ Ｐゴシック" pitchFamily="-96" charset="-128"/>
              <a:cs typeface="+mn-cs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395288" y="2420938"/>
            <a:ext cx="8218487" cy="3600450"/>
          </a:xfrm>
          <a:prstGeom prst="rect">
            <a:avLst/>
          </a:prstGeom>
          <a:noFill/>
          <a:ln/>
        </p:spPr>
        <p:txBody>
          <a:bodyPr/>
          <a:lstStyle/>
          <a:p>
            <a:pPr marL="216000" indent="-216000" eaLnBrk="0" fontAlgn="auto" hangingPunct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1800" b="1" u="sng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FLEGT </a:t>
            </a:r>
            <a:r>
              <a:rPr lang="en-US" sz="1800" b="1" u="sng" dirty="0" err="1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Factility</a:t>
            </a:r>
            <a:r>
              <a:rPr lang="en-US" sz="1800" b="1" u="sng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 in 2012</a:t>
            </a:r>
          </a:p>
          <a:p>
            <a:pPr marL="720725" indent="-365125" eaLnBrk="0" fontAlgn="auto" hangingPunct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app. 35 staff; </a:t>
            </a:r>
          </a:p>
          <a:p>
            <a:pPr marL="720725" indent="-365125" eaLnBrk="0" fontAlgn="auto" hangingPunct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activities in over 30 countries;</a:t>
            </a:r>
          </a:p>
          <a:p>
            <a:pPr marL="720725" indent="-365125" eaLnBrk="0" fontAlgn="auto" hangingPunct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funding: </a:t>
            </a:r>
            <a:r>
              <a:rPr lang="en-US" sz="1800" b="1" dirty="0" err="1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EuropeAid</a:t>
            </a:r>
            <a:r>
              <a:rPr lang="en-US" sz="1800" b="1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 and EU MS: UK, Netherlands, Finland, France, Germany; in-kind support from Spain; </a:t>
            </a:r>
          </a:p>
          <a:p>
            <a:pPr marL="720725" indent="-365125" eaLnBrk="0" fontAlgn="auto" hangingPunct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support to EU member states and EC in their policy implementation (i.e. FLEGT Action Plan) as required.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9" descr="2909_EFI_Powerpoint_background4c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1412875"/>
            <a:ext cx="8415338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auto" hangingPunc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3600" b="1" spc="300" dirty="0">
                <a:solidFill>
                  <a:srgbClr val="808000"/>
                </a:solidFill>
                <a:latin typeface="+mj-lt"/>
                <a:ea typeface="ＭＳ Ｐゴシック" pitchFamily="-96" charset="-128"/>
                <a:cs typeface="+mn-cs"/>
              </a:rPr>
              <a:t>FLEGT Facility</a:t>
            </a:r>
            <a:endParaRPr lang="en-US" sz="3600" b="1" spc="300" dirty="0">
              <a:solidFill>
                <a:srgbClr val="808000"/>
              </a:solidFill>
              <a:latin typeface="+mj-lt"/>
              <a:ea typeface="ＭＳ Ｐゴシック" pitchFamily="-96" charset="-128"/>
              <a:cs typeface="+mn-cs"/>
            </a:endParaRPr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92725" y="2133600"/>
            <a:ext cx="3189288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23850" y="2997200"/>
            <a:ext cx="4724400" cy="25241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spcBef>
                <a:spcPts val="1200"/>
              </a:spcBef>
              <a:defRPr/>
            </a:pPr>
            <a:r>
              <a:rPr lang="en-US" sz="1800" b="1" u="sng" dirty="0">
                <a:solidFill>
                  <a:srgbClr val="336600"/>
                </a:solidFill>
                <a:ea typeface="ＭＳ Ｐゴシック" pitchFamily="-96" charset="-128"/>
                <a:cs typeface="+mn-cs"/>
              </a:rPr>
              <a:t>Headquarter in Barcelona</a:t>
            </a:r>
          </a:p>
          <a:p>
            <a:pPr marL="355600" indent="-355600" eaLnBrk="0" hangingPunct="0">
              <a:spcBef>
                <a:spcPts val="1200"/>
              </a:spcBef>
              <a:defRPr/>
            </a:pPr>
            <a:r>
              <a:rPr lang="en-US" sz="1800" b="1" dirty="0">
                <a:solidFill>
                  <a:srgbClr val="336600"/>
                </a:solidFill>
                <a:ea typeface="ＭＳ Ｐゴシック" pitchFamily="-96" charset="-128"/>
                <a:cs typeface="+mn-cs"/>
              </a:rPr>
              <a:t>Offices in:</a:t>
            </a:r>
          </a:p>
          <a:p>
            <a:pPr marL="355600" indent="-355600" eaLnBrk="0" hangingPunct="0">
              <a:spcBef>
                <a:spcPts val="1200"/>
              </a:spcBef>
              <a:buFont typeface="Wingdings" pitchFamily="2" charset="2"/>
              <a:buChar char="Ø"/>
              <a:defRPr/>
            </a:pPr>
            <a:r>
              <a:rPr lang="en-US" sz="1800" b="1" dirty="0" err="1">
                <a:solidFill>
                  <a:srgbClr val="336600"/>
                </a:solidFill>
                <a:ea typeface="ＭＳ Ｐゴシック" pitchFamily="-96" charset="-128"/>
                <a:cs typeface="+mn-cs"/>
              </a:rPr>
              <a:t>Joensuu</a:t>
            </a:r>
            <a:r>
              <a:rPr lang="en-US" sz="1800" b="1" dirty="0">
                <a:solidFill>
                  <a:srgbClr val="336600"/>
                </a:solidFill>
                <a:ea typeface="ＭＳ Ｐゴシック" pitchFamily="-96" charset="-128"/>
                <a:cs typeface="+mn-cs"/>
              </a:rPr>
              <a:t> – administration;</a:t>
            </a:r>
          </a:p>
          <a:p>
            <a:pPr marL="355600" indent="-355600" eaLnBrk="0" hangingPunct="0">
              <a:spcBef>
                <a:spcPts val="1200"/>
              </a:spcBef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ea typeface="ＭＳ Ｐゴシック" pitchFamily="-96" charset="-128"/>
                <a:cs typeface="+mn-cs"/>
              </a:rPr>
              <a:t>Brussels – EC relations &amp; networking;</a:t>
            </a:r>
          </a:p>
          <a:p>
            <a:pPr marL="355600" indent="-355600" eaLnBrk="0" hangingPunct="0">
              <a:spcBef>
                <a:spcPts val="1200"/>
              </a:spcBef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ea typeface="ＭＳ Ｐゴシック" pitchFamily="-96" charset="-128"/>
                <a:cs typeface="+mn-cs"/>
              </a:rPr>
              <a:t>Kuala Lumpur – FLEGT Asia;</a:t>
            </a:r>
          </a:p>
          <a:p>
            <a:pPr marL="355600" indent="-355600" eaLnBrk="0" hangingPunct="0">
              <a:spcBef>
                <a:spcPts val="1200"/>
              </a:spcBef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ea typeface="ＭＳ Ｐゴシック" pitchFamily="-96" charset="-128"/>
                <a:cs typeface="+mn-cs"/>
              </a:rPr>
              <a:t>Guatemala – FLEGT LAC;</a:t>
            </a:r>
            <a:endParaRPr lang="en-US" sz="1800" b="1" dirty="0">
              <a:solidFill>
                <a:srgbClr val="336600"/>
              </a:solidFill>
              <a:ea typeface="ＭＳ Ｐゴシック" pitchFamily="-96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769938" y="2133600"/>
            <a:ext cx="1349375" cy="3863975"/>
          </a:xfrm>
          <a:prstGeom prst="roundRect">
            <a:avLst>
              <a:gd name="adj" fmla="val 16667"/>
            </a:avLst>
          </a:prstGeom>
          <a:solidFill>
            <a:schemeClr val="accent2">
              <a:lumMod val="75000"/>
              <a:alpha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72000" rIns="0" bIns="0"/>
          <a:lstStyle/>
          <a:p>
            <a:pPr algn="ctr" eaLnBrk="0" hangingPunct="0">
              <a:defRPr/>
            </a:pPr>
            <a:r>
              <a:rPr lang="en-US" sz="1600" b="1" u="sng">
                <a:solidFill>
                  <a:srgbClr val="FFFF66"/>
                </a:solidFill>
                <a:ea typeface="ＭＳ Ｐゴシック" pitchFamily="-96" charset="-128"/>
                <a:cs typeface="+mn-cs"/>
              </a:rPr>
              <a:t>Governance</a:t>
            </a:r>
            <a:endParaRPr lang="en-US" sz="1600" b="1" u="sng">
              <a:solidFill>
                <a:srgbClr val="FFFF66"/>
              </a:solidFill>
              <a:ea typeface="ＭＳ Ｐゴシック" pitchFamily="-96" charset="-128"/>
              <a:cs typeface="+mn-cs"/>
            </a:endParaRPr>
          </a:p>
        </p:txBody>
      </p:sp>
      <p:sp>
        <p:nvSpPr>
          <p:cNvPr id="1030" name="AutoShape 6"/>
          <p:cNvSpPr>
            <a:spLocks noChangeArrowheads="1"/>
          </p:cNvSpPr>
          <p:nvPr/>
        </p:nvSpPr>
        <p:spPr bwMode="auto">
          <a:xfrm>
            <a:off x="2265363" y="2133600"/>
            <a:ext cx="1295400" cy="3887788"/>
          </a:xfrm>
          <a:prstGeom prst="roundRect">
            <a:avLst>
              <a:gd name="adj" fmla="val 16667"/>
            </a:avLst>
          </a:prstGeom>
          <a:solidFill>
            <a:schemeClr val="accent2">
              <a:lumMod val="75000"/>
              <a:alpha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72000" rIns="0" bIns="0"/>
          <a:lstStyle/>
          <a:p>
            <a:pPr algn="ctr" eaLnBrk="0" hangingPunct="0">
              <a:defRPr/>
            </a:pPr>
            <a:r>
              <a:rPr lang="en-US" sz="1600" b="1" u="sng">
                <a:solidFill>
                  <a:srgbClr val="FFFF66"/>
                </a:solidFill>
                <a:ea typeface="ＭＳ Ｐゴシック" pitchFamily="-96" charset="-128"/>
                <a:cs typeface="+mn-cs"/>
              </a:rPr>
              <a:t>Technical</a:t>
            </a:r>
            <a:endParaRPr lang="en-US" sz="1600" b="1" u="sng">
              <a:solidFill>
                <a:srgbClr val="FFFF66"/>
              </a:solidFill>
              <a:ea typeface="ＭＳ Ｐゴシック" pitchFamily="-96" charset="-128"/>
              <a:cs typeface="+mn-cs"/>
            </a:endParaRPr>
          </a:p>
        </p:txBody>
      </p:sp>
      <p:sp>
        <p:nvSpPr>
          <p:cNvPr id="13" name="AutoShape 6"/>
          <p:cNvSpPr>
            <a:spLocks noChangeArrowheads="1"/>
          </p:cNvSpPr>
          <p:nvPr/>
        </p:nvSpPr>
        <p:spPr bwMode="auto">
          <a:xfrm>
            <a:off x="3706813" y="2133600"/>
            <a:ext cx="1728787" cy="3887788"/>
          </a:xfrm>
          <a:prstGeom prst="roundRect">
            <a:avLst>
              <a:gd name="adj" fmla="val 16667"/>
            </a:avLst>
          </a:prstGeom>
          <a:solidFill>
            <a:schemeClr val="accent2">
              <a:lumMod val="75000"/>
              <a:alpha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72000" rIns="0" bIns="0"/>
          <a:lstStyle/>
          <a:p>
            <a:pPr algn="ctr" eaLnBrk="0" hangingPunct="0">
              <a:defRPr/>
            </a:pPr>
            <a:r>
              <a:rPr lang="en-US" sz="1600" b="1" u="sng">
                <a:solidFill>
                  <a:srgbClr val="FFFF66"/>
                </a:solidFill>
                <a:ea typeface="ＭＳ Ｐゴシック" pitchFamily="-96" charset="-128"/>
                <a:cs typeface="+mn-cs"/>
              </a:rPr>
              <a:t>Communication</a:t>
            </a:r>
            <a:endParaRPr lang="en-US" sz="1600" b="1" u="sng">
              <a:solidFill>
                <a:srgbClr val="FFFF66"/>
              </a:solidFill>
              <a:ea typeface="ＭＳ Ｐゴシック" pitchFamily="-96" charset="-128"/>
              <a:cs typeface="+mn-cs"/>
            </a:endParaRP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5580063" y="2133600"/>
            <a:ext cx="1295400" cy="3887788"/>
          </a:xfrm>
          <a:prstGeom prst="roundRect">
            <a:avLst>
              <a:gd name="adj" fmla="val 16667"/>
            </a:avLst>
          </a:prstGeom>
          <a:solidFill>
            <a:schemeClr val="accent2">
              <a:lumMod val="75000"/>
              <a:alpha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72000" rIns="0" bIns="0"/>
          <a:lstStyle/>
          <a:p>
            <a:pPr algn="ctr" eaLnBrk="0" hangingPunct="0">
              <a:defRPr/>
            </a:pPr>
            <a:r>
              <a:rPr lang="en-US" sz="1600" b="1" u="sng">
                <a:solidFill>
                  <a:srgbClr val="FFFF66"/>
                </a:solidFill>
                <a:ea typeface="ＭＳ Ｐゴシック" pitchFamily="-96" charset="-128"/>
                <a:cs typeface="+mn-cs"/>
              </a:rPr>
              <a:t>Analysis</a:t>
            </a:r>
            <a:endParaRPr lang="en-US" sz="1600" b="1" u="sng">
              <a:solidFill>
                <a:srgbClr val="FFFF66"/>
              </a:solidFill>
              <a:ea typeface="ＭＳ Ｐゴシック" pitchFamily="-96" charset="-128"/>
              <a:cs typeface="+mn-cs"/>
            </a:endParaRPr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228600" y="1412875"/>
            <a:ext cx="89154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</a:pPr>
            <a:r>
              <a:rPr lang="en-US" sz="3200" b="1">
                <a:solidFill>
                  <a:srgbClr val="808000"/>
                </a:solidFill>
              </a:rPr>
              <a:t>Organization of the FLEGT team</a:t>
            </a:r>
          </a:p>
        </p:txBody>
      </p:sp>
      <p:pic>
        <p:nvPicPr>
          <p:cNvPr id="22534" name="Picture 12" descr="2909_EFI_Powerpoint_background4b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AutoShape 4"/>
          <p:cNvSpPr>
            <a:spLocks noChangeArrowheads="1"/>
          </p:cNvSpPr>
          <p:nvPr/>
        </p:nvSpPr>
        <p:spPr bwMode="auto">
          <a:xfrm>
            <a:off x="395288" y="2781300"/>
            <a:ext cx="8497887" cy="863600"/>
          </a:xfrm>
          <a:prstGeom prst="roundRect">
            <a:avLst>
              <a:gd name="adj" fmla="val 16667"/>
            </a:avLst>
          </a:prstGeom>
          <a:solidFill>
            <a:srgbClr val="FFFF00">
              <a:alpha val="59999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en-US" sz="1800" b="1" u="sng"/>
              <a:t>Africa</a:t>
            </a:r>
          </a:p>
        </p:txBody>
      </p:sp>
      <p:sp>
        <p:nvSpPr>
          <p:cNvPr id="22536" name="AutoShape 4"/>
          <p:cNvSpPr>
            <a:spLocks noChangeArrowheads="1"/>
          </p:cNvSpPr>
          <p:nvPr/>
        </p:nvSpPr>
        <p:spPr bwMode="auto">
          <a:xfrm>
            <a:off x="395288" y="3824288"/>
            <a:ext cx="8497887" cy="865187"/>
          </a:xfrm>
          <a:prstGeom prst="roundRect">
            <a:avLst>
              <a:gd name="adj" fmla="val 16667"/>
            </a:avLst>
          </a:prstGeom>
          <a:solidFill>
            <a:srgbClr val="FFFF00">
              <a:alpha val="59999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en-US" sz="1800" b="1" u="sng"/>
              <a:t>Asia</a:t>
            </a:r>
          </a:p>
        </p:txBody>
      </p:sp>
      <p:sp>
        <p:nvSpPr>
          <p:cNvPr id="22537" name="AutoShape 4"/>
          <p:cNvSpPr>
            <a:spLocks noChangeArrowheads="1"/>
          </p:cNvSpPr>
          <p:nvPr/>
        </p:nvSpPr>
        <p:spPr bwMode="auto">
          <a:xfrm>
            <a:off x="395288" y="4868863"/>
            <a:ext cx="8497887" cy="863600"/>
          </a:xfrm>
          <a:prstGeom prst="roundRect">
            <a:avLst>
              <a:gd name="adj" fmla="val 16667"/>
            </a:avLst>
          </a:prstGeom>
          <a:solidFill>
            <a:srgbClr val="FFFF00">
              <a:alpha val="59999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en-US" sz="1800" b="1" u="sng"/>
              <a:t>Latin America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1042988" y="2997200"/>
            <a:ext cx="5473700" cy="2447925"/>
          </a:xfrm>
          <a:prstGeom prst="roundRect">
            <a:avLst/>
          </a:prstGeom>
          <a:solidFill>
            <a:srgbClr val="CC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144000" rIns="0" bIns="0" anchor="ctr"/>
          <a:lstStyle/>
          <a:p>
            <a:pPr marL="174625" indent="3175" eaLnBrk="0" fontAlgn="auto" hangingPunct="0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600" b="1" u="sng">
                <a:solidFill>
                  <a:srgbClr val="0033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closely integrated team facilitating in collaboration with local, national, regional and global partners</a:t>
            </a:r>
            <a:r>
              <a:rPr lang="en-US" sz="1600" b="1">
                <a:solidFill>
                  <a:srgbClr val="0033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: </a:t>
            </a:r>
          </a:p>
          <a:p>
            <a:pPr marL="720725" indent="-365125" eaLnBrk="0" fontAlgn="auto" hangingPunct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600" b="1">
                <a:solidFill>
                  <a:srgbClr val="0033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support to VPA processes; </a:t>
            </a:r>
          </a:p>
          <a:p>
            <a:pPr marL="720725" indent="-365125" eaLnBrk="0" fontAlgn="auto" hangingPunct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600" b="1">
                <a:solidFill>
                  <a:srgbClr val="0033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support related to forest sector governance and trade; </a:t>
            </a:r>
          </a:p>
          <a:p>
            <a:pPr marL="720725" indent="-365125" eaLnBrk="0" fontAlgn="auto" hangingPunct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600" b="1">
                <a:solidFill>
                  <a:srgbClr val="0033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communication and capacity building;  </a:t>
            </a:r>
          </a:p>
          <a:p>
            <a:pPr marL="720725" indent="-365125" eaLnBrk="0" fontAlgn="auto" hangingPunct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600" b="1">
                <a:solidFill>
                  <a:srgbClr val="0033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analysis and monitoring;</a:t>
            </a:r>
            <a:endParaRPr lang="en-US" sz="1600" b="1">
              <a:solidFill>
                <a:srgbClr val="003300"/>
              </a:solidFill>
              <a:latin typeface="Arial" pitchFamily="34" charset="0"/>
              <a:ea typeface="ＭＳ Ｐゴシック" pitchFamily="-96" charset="-128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6"/>
          <p:cNvSpPr txBox="1">
            <a:spLocks noChangeArrowheads="1"/>
          </p:cNvSpPr>
          <p:nvPr/>
        </p:nvSpPr>
        <p:spPr bwMode="auto">
          <a:xfrm>
            <a:off x="179388" y="2492375"/>
            <a:ext cx="8964612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7063" lvl="2" indent="-449263" eaLnBrk="0" hangingPunct="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b="1">
                <a:solidFill>
                  <a:srgbClr val="336600"/>
                </a:solidFill>
                <a:cs typeface="Arial" charset="0"/>
              </a:rPr>
              <a:t>information/VPA pre-negotiation – VPA negotiation – VPA implementation</a:t>
            </a:r>
          </a:p>
          <a:p>
            <a:pPr marL="1084263" lvl="3" indent="-449263" eaLnBrk="0" hangingPunct="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b="1">
                <a:solidFill>
                  <a:srgbClr val="336600"/>
                </a:solidFill>
                <a:cs typeface="Arial" charset="0"/>
              </a:rPr>
              <a:t>fact finding and information to constituents</a:t>
            </a:r>
          </a:p>
          <a:p>
            <a:pPr marL="1084263" lvl="3" indent="-449263" eaLnBrk="0" hangingPunct="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b="1">
                <a:solidFill>
                  <a:srgbClr val="336600"/>
                </a:solidFill>
                <a:cs typeface="Arial" charset="0"/>
              </a:rPr>
              <a:t>support to key-initiatives leading to VPA processes</a:t>
            </a:r>
          </a:p>
          <a:p>
            <a:pPr marL="1084263" lvl="3" indent="-449263" eaLnBrk="0" hangingPunct="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b="1">
                <a:solidFill>
                  <a:srgbClr val="336600"/>
                </a:solidFill>
                <a:cs typeface="Arial" charset="0"/>
              </a:rPr>
              <a:t>technical support to EC and EU delegations</a:t>
            </a:r>
          </a:p>
          <a:p>
            <a:pPr marL="1084263" lvl="3" indent="-449263" eaLnBrk="0" hangingPunct="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b="1">
                <a:solidFill>
                  <a:srgbClr val="336600"/>
                </a:solidFill>
                <a:cs typeface="Arial" charset="0"/>
              </a:rPr>
              <a:t>t</a:t>
            </a:r>
            <a:r>
              <a:rPr lang="en-US" sz="1800" b="1">
                <a:solidFill>
                  <a:srgbClr val="336600"/>
                </a:solidFill>
                <a:ea typeface="Times New Roman" pitchFamily="18" charset="0"/>
                <a:cs typeface="Arial" charset="0"/>
              </a:rPr>
              <a:t>echnical support to JIC; </a:t>
            </a:r>
          </a:p>
          <a:p>
            <a:pPr marL="1084263" lvl="3" indent="-449263" eaLnBrk="0" hangingPunct="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b="1">
                <a:solidFill>
                  <a:srgbClr val="336600"/>
                </a:solidFill>
                <a:ea typeface="Times New Roman" pitchFamily="18" charset="0"/>
                <a:cs typeface="Arial" charset="0"/>
              </a:rPr>
              <a:t>technical support to VPA partner countries; </a:t>
            </a:r>
          </a:p>
          <a:p>
            <a:pPr marL="627063" lvl="2" indent="-449263" eaLnBrk="0" hangingPunct="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b="1">
                <a:solidFill>
                  <a:srgbClr val="336600"/>
                </a:solidFill>
                <a:ea typeface="Times New Roman" pitchFamily="18" charset="0"/>
                <a:cs typeface="Arial" charset="0"/>
              </a:rPr>
              <a:t>support to communication plans in different phases; </a:t>
            </a:r>
          </a:p>
          <a:p>
            <a:pPr marL="627063" lvl="2" indent="-449263" eaLnBrk="0" hangingPunct="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b="1">
                <a:solidFill>
                  <a:srgbClr val="336600"/>
                </a:solidFill>
                <a:ea typeface="Times New Roman" pitchFamily="18" charset="0"/>
                <a:cs typeface="Arial" charset="0"/>
              </a:rPr>
              <a:t>support to implementation roadmaps; </a:t>
            </a:r>
          </a:p>
          <a:p>
            <a:pPr marL="627063" lvl="2" indent="-449263" eaLnBrk="0" hangingPunct="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b="1">
                <a:solidFill>
                  <a:srgbClr val="336600"/>
                </a:solidFill>
                <a:ea typeface="Times New Roman" pitchFamily="18" charset="0"/>
                <a:cs typeface="Arial" charset="0"/>
              </a:rPr>
              <a:t>VPA impact monitoring.  </a:t>
            </a:r>
            <a:endParaRPr lang="en-US" sz="1800" b="1">
              <a:solidFill>
                <a:srgbClr val="336600"/>
              </a:solidFill>
              <a:cs typeface="Arial" charset="0"/>
            </a:endParaRPr>
          </a:p>
        </p:txBody>
      </p:sp>
      <p:sp>
        <p:nvSpPr>
          <p:cNvPr id="24578" name="Text Box 7"/>
          <p:cNvSpPr txBox="1">
            <a:spLocks noChangeArrowheads="1"/>
          </p:cNvSpPr>
          <p:nvPr/>
        </p:nvSpPr>
        <p:spPr bwMode="auto">
          <a:xfrm>
            <a:off x="228600" y="1428750"/>
            <a:ext cx="8915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200" b="1">
                <a:solidFill>
                  <a:srgbClr val="808000"/>
                </a:solidFill>
              </a:rPr>
              <a:t>Support to VPA Processes</a:t>
            </a:r>
          </a:p>
        </p:txBody>
      </p:sp>
      <p:pic>
        <p:nvPicPr>
          <p:cNvPr id="24579" name="Picture 12" descr="2909_EFI_Powerpoint_background4b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6"/>
          <p:cNvSpPr txBox="1">
            <a:spLocks noChangeArrowheads="1"/>
          </p:cNvSpPr>
          <p:nvPr/>
        </p:nvSpPr>
        <p:spPr bwMode="auto">
          <a:xfrm>
            <a:off x="179388" y="2924175"/>
            <a:ext cx="8964612" cy="309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8650" indent="-457200" defTabSz="449263" eaLnBrk="0" hangingPunct="0">
              <a:spcBef>
                <a:spcPts val="1200"/>
              </a:spcBef>
              <a:buFont typeface="Wingdings" pitchFamily="2" charset="2"/>
              <a:buChar char="Ø"/>
              <a:tabLst>
                <a:tab pos="733425" algn="l"/>
                <a:tab pos="1181100" algn="l"/>
                <a:tab pos="1630363" algn="l"/>
                <a:tab pos="2079625" algn="l"/>
                <a:tab pos="2528888" algn="l"/>
                <a:tab pos="2978150" algn="l"/>
                <a:tab pos="3427413" algn="l"/>
                <a:tab pos="3876675" algn="l"/>
                <a:tab pos="4325938" algn="l"/>
                <a:tab pos="4775200" algn="l"/>
                <a:tab pos="5224463" algn="l"/>
                <a:tab pos="5673725" algn="l"/>
                <a:tab pos="6122988" algn="l"/>
                <a:tab pos="6572250" algn="l"/>
                <a:tab pos="7021513" algn="l"/>
                <a:tab pos="7470775" algn="l"/>
                <a:tab pos="7920038" algn="l"/>
                <a:tab pos="8369300" algn="l"/>
                <a:tab pos="8818563" algn="l"/>
                <a:tab pos="9267825" algn="l"/>
                <a:tab pos="9717088" algn="l"/>
              </a:tabLst>
            </a:pPr>
            <a:r>
              <a:rPr lang="en-US" sz="1800" b="1">
                <a:solidFill>
                  <a:srgbClr val="336600"/>
                </a:solidFill>
                <a:cs typeface="Arial" charset="0"/>
              </a:rPr>
              <a:t>information and support to community of affected constituents (e.g. public sector, private sector, civil society, EU, etc.);  </a:t>
            </a:r>
          </a:p>
          <a:p>
            <a:pPr marL="628650" indent="-457200" defTabSz="449263" eaLnBrk="0" hangingPunct="0">
              <a:spcBef>
                <a:spcPts val="1200"/>
              </a:spcBef>
              <a:buFont typeface="Wingdings" pitchFamily="2" charset="2"/>
              <a:buChar char="Ø"/>
              <a:tabLst>
                <a:tab pos="733425" algn="l"/>
                <a:tab pos="1181100" algn="l"/>
                <a:tab pos="1630363" algn="l"/>
                <a:tab pos="2079625" algn="l"/>
                <a:tab pos="2528888" algn="l"/>
                <a:tab pos="2978150" algn="l"/>
                <a:tab pos="3427413" algn="l"/>
                <a:tab pos="3876675" algn="l"/>
                <a:tab pos="4325938" algn="l"/>
                <a:tab pos="4775200" algn="l"/>
                <a:tab pos="5224463" algn="l"/>
                <a:tab pos="5673725" algn="l"/>
                <a:tab pos="6122988" algn="l"/>
                <a:tab pos="6572250" algn="l"/>
                <a:tab pos="7021513" algn="l"/>
                <a:tab pos="7470775" algn="l"/>
                <a:tab pos="7920038" algn="l"/>
                <a:tab pos="8369300" algn="l"/>
                <a:tab pos="8818563" algn="l"/>
                <a:tab pos="9267825" algn="l"/>
                <a:tab pos="9717088" algn="l"/>
              </a:tabLst>
            </a:pPr>
            <a:r>
              <a:rPr lang="en-US" sz="1800" b="1">
                <a:solidFill>
                  <a:srgbClr val="336600"/>
                </a:solidFill>
                <a:cs typeface="Arial" charset="0"/>
              </a:rPr>
              <a:t>support analysis of relevant governance systems related to forest sector (e.g. improve country image &amp; sector credibility; advance forest sector reform agenda; mobilize linkages to REDD objectives and projects); </a:t>
            </a:r>
          </a:p>
          <a:p>
            <a:pPr marL="628650" indent="-457200" defTabSz="449263" eaLnBrk="0" hangingPunct="0">
              <a:spcBef>
                <a:spcPts val="1200"/>
              </a:spcBef>
              <a:buFont typeface="Wingdings" pitchFamily="2" charset="2"/>
              <a:buChar char="Ø"/>
              <a:tabLst>
                <a:tab pos="733425" algn="l"/>
                <a:tab pos="1181100" algn="l"/>
                <a:tab pos="1630363" algn="l"/>
                <a:tab pos="2079625" algn="l"/>
                <a:tab pos="2528888" algn="l"/>
                <a:tab pos="2978150" algn="l"/>
                <a:tab pos="3427413" algn="l"/>
                <a:tab pos="3876675" algn="l"/>
                <a:tab pos="4325938" algn="l"/>
                <a:tab pos="4775200" algn="l"/>
                <a:tab pos="5224463" algn="l"/>
                <a:tab pos="5673725" algn="l"/>
                <a:tab pos="6122988" algn="l"/>
                <a:tab pos="6572250" algn="l"/>
                <a:tab pos="7021513" algn="l"/>
                <a:tab pos="7470775" algn="l"/>
                <a:tab pos="7920038" algn="l"/>
                <a:tab pos="8369300" algn="l"/>
                <a:tab pos="8818563" algn="l"/>
                <a:tab pos="9267825" algn="l"/>
                <a:tab pos="9717088" algn="l"/>
              </a:tabLst>
            </a:pPr>
            <a:r>
              <a:rPr lang="en-US" sz="1800" b="1">
                <a:solidFill>
                  <a:srgbClr val="336600"/>
                </a:solidFill>
                <a:cs typeface="Arial" charset="0"/>
              </a:rPr>
              <a:t>facilitate outreach to and awareness raising among constituents;  </a:t>
            </a:r>
          </a:p>
          <a:p>
            <a:pPr marL="628650" lvl="1" indent="-457200" defTabSz="449263" eaLnBrk="0" hangingPunct="0">
              <a:spcBef>
                <a:spcPts val="1200"/>
              </a:spcBef>
              <a:buFont typeface="Wingdings" pitchFamily="2" charset="2"/>
              <a:buChar char="Ø"/>
              <a:tabLst>
                <a:tab pos="733425" algn="l"/>
                <a:tab pos="1181100" algn="l"/>
                <a:tab pos="1630363" algn="l"/>
                <a:tab pos="2079625" algn="l"/>
                <a:tab pos="2528888" algn="l"/>
                <a:tab pos="2978150" algn="l"/>
                <a:tab pos="3427413" algn="l"/>
                <a:tab pos="3876675" algn="l"/>
                <a:tab pos="4325938" algn="l"/>
                <a:tab pos="4775200" algn="l"/>
                <a:tab pos="5224463" algn="l"/>
                <a:tab pos="5673725" algn="l"/>
                <a:tab pos="6122988" algn="l"/>
                <a:tab pos="6572250" algn="l"/>
                <a:tab pos="7021513" algn="l"/>
                <a:tab pos="7470775" algn="l"/>
                <a:tab pos="7920038" algn="l"/>
                <a:tab pos="8369300" algn="l"/>
                <a:tab pos="8818563" algn="l"/>
                <a:tab pos="9267825" algn="l"/>
                <a:tab pos="9717088" algn="l"/>
              </a:tabLst>
            </a:pPr>
            <a:r>
              <a:rPr lang="en-US" sz="1800" b="1">
                <a:solidFill>
                  <a:srgbClr val="336600"/>
                </a:solidFill>
                <a:cs typeface="Arial" charset="0"/>
              </a:rPr>
              <a:t>analyze and support forest products trade dynamics - realize full economic value of the resource - secure market opportunities. </a:t>
            </a:r>
          </a:p>
        </p:txBody>
      </p:sp>
      <p:sp>
        <p:nvSpPr>
          <p:cNvPr id="26626" name="Text Box 7"/>
          <p:cNvSpPr txBox="1">
            <a:spLocks noChangeArrowheads="1"/>
          </p:cNvSpPr>
          <p:nvPr/>
        </p:nvSpPr>
        <p:spPr bwMode="auto">
          <a:xfrm>
            <a:off x="228600" y="1428750"/>
            <a:ext cx="8915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200" b="1">
                <a:solidFill>
                  <a:srgbClr val="808000"/>
                </a:solidFill>
              </a:rPr>
              <a:t>Support related to Forest Sector </a:t>
            </a:r>
          </a:p>
          <a:p>
            <a:pPr eaLnBrk="0" hangingPunct="0"/>
            <a:r>
              <a:rPr lang="en-US" sz="3200" b="1">
                <a:solidFill>
                  <a:srgbClr val="808000"/>
                </a:solidFill>
              </a:rPr>
              <a:t>Governance and Trade</a:t>
            </a:r>
          </a:p>
        </p:txBody>
      </p:sp>
      <p:pic>
        <p:nvPicPr>
          <p:cNvPr id="26627" name="Picture 12" descr="2909_EFI_Powerpoint_background4b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6"/>
          <p:cNvSpPr txBox="1">
            <a:spLocks noChangeArrowheads="1"/>
          </p:cNvSpPr>
          <p:nvPr/>
        </p:nvSpPr>
        <p:spPr bwMode="auto">
          <a:xfrm>
            <a:off x="395288" y="1989138"/>
            <a:ext cx="8280400" cy="41036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8650" indent="-457200" defTabSz="449263" eaLnBrk="0" hangingPunct="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733425" algn="l"/>
                <a:tab pos="1181100" algn="l"/>
                <a:tab pos="1630363" algn="l"/>
                <a:tab pos="2079625" algn="l"/>
                <a:tab pos="2528888" algn="l"/>
                <a:tab pos="2978150" algn="l"/>
                <a:tab pos="3427413" algn="l"/>
                <a:tab pos="3876675" algn="l"/>
                <a:tab pos="4325938" algn="l"/>
                <a:tab pos="4775200" algn="l"/>
                <a:tab pos="5224463" algn="l"/>
                <a:tab pos="5673725" algn="l"/>
                <a:tab pos="6122988" algn="l"/>
                <a:tab pos="6572250" algn="l"/>
                <a:tab pos="7021513" algn="l"/>
                <a:tab pos="7470775" algn="l"/>
                <a:tab pos="7920038" algn="l"/>
                <a:tab pos="8369300" algn="l"/>
                <a:tab pos="8818563" algn="l"/>
                <a:tab pos="9267825" algn="l"/>
                <a:tab pos="9717088" algn="l"/>
              </a:tabLst>
            </a:pPr>
            <a:r>
              <a:rPr lang="en-US" sz="1800" b="1">
                <a:solidFill>
                  <a:srgbClr val="336600"/>
                </a:solidFill>
              </a:rPr>
              <a:t>build understanding and ownership with different constituents on the scope dynamics and extent of the processes; </a:t>
            </a:r>
          </a:p>
          <a:p>
            <a:pPr marL="628650" indent="-457200" defTabSz="449263" eaLnBrk="0" hangingPunct="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733425" algn="l"/>
                <a:tab pos="1181100" algn="l"/>
                <a:tab pos="1630363" algn="l"/>
                <a:tab pos="2079625" algn="l"/>
                <a:tab pos="2528888" algn="l"/>
                <a:tab pos="2978150" algn="l"/>
                <a:tab pos="3427413" algn="l"/>
                <a:tab pos="3876675" algn="l"/>
                <a:tab pos="4325938" algn="l"/>
                <a:tab pos="4775200" algn="l"/>
                <a:tab pos="5224463" algn="l"/>
                <a:tab pos="5673725" algn="l"/>
                <a:tab pos="6122988" algn="l"/>
                <a:tab pos="6572250" algn="l"/>
                <a:tab pos="7021513" algn="l"/>
                <a:tab pos="7470775" algn="l"/>
                <a:tab pos="7920038" algn="l"/>
                <a:tab pos="8369300" algn="l"/>
                <a:tab pos="8818563" algn="l"/>
                <a:tab pos="9267825" algn="l"/>
                <a:tab pos="9717088" algn="l"/>
              </a:tabLst>
            </a:pPr>
            <a:r>
              <a:rPr lang="en-US" sz="1800" b="1">
                <a:solidFill>
                  <a:srgbClr val="336600"/>
                </a:solidFill>
              </a:rPr>
              <a:t>facilitate and support comprehensive communications in partner countries; </a:t>
            </a:r>
          </a:p>
          <a:p>
            <a:pPr marL="628650" indent="-457200" defTabSz="449263" eaLnBrk="0" hangingPunct="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733425" algn="l"/>
                <a:tab pos="1181100" algn="l"/>
                <a:tab pos="1630363" algn="l"/>
                <a:tab pos="2079625" algn="l"/>
                <a:tab pos="2528888" algn="l"/>
                <a:tab pos="2978150" algn="l"/>
                <a:tab pos="3427413" algn="l"/>
                <a:tab pos="3876675" algn="l"/>
                <a:tab pos="4325938" algn="l"/>
                <a:tab pos="4775200" algn="l"/>
                <a:tab pos="5224463" algn="l"/>
                <a:tab pos="5673725" algn="l"/>
                <a:tab pos="6122988" algn="l"/>
                <a:tab pos="6572250" algn="l"/>
                <a:tab pos="7021513" algn="l"/>
                <a:tab pos="7470775" algn="l"/>
                <a:tab pos="7920038" algn="l"/>
                <a:tab pos="8369300" algn="l"/>
                <a:tab pos="8818563" algn="l"/>
                <a:tab pos="9267825" algn="l"/>
                <a:tab pos="9717088" algn="l"/>
              </a:tabLst>
            </a:pPr>
            <a:r>
              <a:rPr lang="en-US" sz="1800" b="1">
                <a:solidFill>
                  <a:srgbClr val="336600"/>
                </a:solidFill>
              </a:rPr>
              <a:t>facilitate a global FLEGT communication strategy (e.g. aligned communication by key multipliers, dissemination of key messages, joint communication instruments, etc.); </a:t>
            </a:r>
          </a:p>
          <a:p>
            <a:pPr marL="628650" indent="-457200" defTabSz="449263" eaLnBrk="0" hangingPunct="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733425" algn="l"/>
                <a:tab pos="1181100" algn="l"/>
                <a:tab pos="1630363" algn="l"/>
                <a:tab pos="2079625" algn="l"/>
                <a:tab pos="2528888" algn="l"/>
                <a:tab pos="2978150" algn="l"/>
                <a:tab pos="3427413" algn="l"/>
                <a:tab pos="3876675" algn="l"/>
                <a:tab pos="4325938" algn="l"/>
                <a:tab pos="4775200" algn="l"/>
                <a:tab pos="5224463" algn="l"/>
                <a:tab pos="5673725" algn="l"/>
                <a:tab pos="6122988" algn="l"/>
                <a:tab pos="6572250" algn="l"/>
                <a:tab pos="7021513" algn="l"/>
                <a:tab pos="7470775" algn="l"/>
                <a:tab pos="7920038" algn="l"/>
                <a:tab pos="8369300" algn="l"/>
                <a:tab pos="8818563" algn="l"/>
                <a:tab pos="9267825" algn="l"/>
                <a:tab pos="9717088" algn="l"/>
              </a:tabLst>
            </a:pPr>
            <a:r>
              <a:rPr lang="en-US" sz="1800" b="1">
                <a:solidFill>
                  <a:srgbClr val="336600"/>
                </a:solidFill>
              </a:rPr>
              <a:t>communicate relation of FLEGT VPA, EUTR and other systems (e.g. forest certification, etc.) in VPA countries, Europe and worldwide;  </a:t>
            </a:r>
          </a:p>
          <a:p>
            <a:pPr marL="628650" indent="-457200" defTabSz="449263" eaLnBrk="0" hangingPunct="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733425" algn="l"/>
                <a:tab pos="1181100" algn="l"/>
                <a:tab pos="1630363" algn="l"/>
                <a:tab pos="2079625" algn="l"/>
                <a:tab pos="2528888" algn="l"/>
                <a:tab pos="2978150" algn="l"/>
                <a:tab pos="3427413" algn="l"/>
                <a:tab pos="3876675" algn="l"/>
                <a:tab pos="4325938" algn="l"/>
                <a:tab pos="4775200" algn="l"/>
                <a:tab pos="5224463" algn="l"/>
                <a:tab pos="5673725" algn="l"/>
                <a:tab pos="6122988" algn="l"/>
                <a:tab pos="6572250" algn="l"/>
                <a:tab pos="7021513" algn="l"/>
                <a:tab pos="7470775" algn="l"/>
                <a:tab pos="7920038" algn="l"/>
                <a:tab pos="8369300" algn="l"/>
                <a:tab pos="8818563" algn="l"/>
                <a:tab pos="9267825" algn="l"/>
                <a:tab pos="9717088" algn="l"/>
              </a:tabLst>
            </a:pPr>
            <a:r>
              <a:rPr lang="en-US" sz="1800" b="1">
                <a:solidFill>
                  <a:srgbClr val="336600"/>
                </a:solidFill>
              </a:rPr>
              <a:t>facilitate dedicated training; </a:t>
            </a:r>
          </a:p>
          <a:p>
            <a:pPr marL="628650" indent="-457200" defTabSz="449263" eaLnBrk="0" hangingPunct="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733425" algn="l"/>
                <a:tab pos="1181100" algn="l"/>
                <a:tab pos="1630363" algn="l"/>
                <a:tab pos="2079625" algn="l"/>
                <a:tab pos="2528888" algn="l"/>
                <a:tab pos="2978150" algn="l"/>
                <a:tab pos="3427413" algn="l"/>
                <a:tab pos="3876675" algn="l"/>
                <a:tab pos="4325938" algn="l"/>
                <a:tab pos="4775200" algn="l"/>
                <a:tab pos="5224463" algn="l"/>
                <a:tab pos="5673725" algn="l"/>
                <a:tab pos="6122988" algn="l"/>
                <a:tab pos="6572250" algn="l"/>
                <a:tab pos="7021513" algn="l"/>
                <a:tab pos="7470775" algn="l"/>
                <a:tab pos="7920038" algn="l"/>
                <a:tab pos="8369300" algn="l"/>
                <a:tab pos="8818563" algn="l"/>
                <a:tab pos="9267825" algn="l"/>
                <a:tab pos="9717088" algn="l"/>
              </a:tabLst>
            </a:pPr>
            <a:r>
              <a:rPr lang="en-US" sz="1800" b="1">
                <a:solidFill>
                  <a:srgbClr val="336600"/>
                </a:solidFill>
              </a:rPr>
              <a:t>FLEGT newsletter and </a:t>
            </a:r>
            <a:r>
              <a:rPr lang="fi-FI" sz="1800" b="1" u="sng">
                <a:solidFill>
                  <a:srgbClr val="323232"/>
                </a:solidFill>
                <a:hlinkClick r:id="rId3"/>
              </a:rPr>
              <a:t>www.euflegt.efi.int</a:t>
            </a:r>
            <a:r>
              <a:rPr lang="en-US" sz="1800" b="1">
                <a:solidFill>
                  <a:srgbClr val="323232"/>
                </a:solidFill>
              </a:rPr>
              <a:t>.   </a:t>
            </a:r>
          </a:p>
        </p:txBody>
      </p:sp>
      <p:sp>
        <p:nvSpPr>
          <p:cNvPr id="28674" name="Text Box 7"/>
          <p:cNvSpPr txBox="1">
            <a:spLocks noChangeArrowheads="1"/>
          </p:cNvSpPr>
          <p:nvPr/>
        </p:nvSpPr>
        <p:spPr bwMode="auto">
          <a:xfrm>
            <a:off x="228600" y="1428750"/>
            <a:ext cx="89154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</a:pPr>
            <a:r>
              <a:rPr lang="en-US" sz="3200" b="1">
                <a:solidFill>
                  <a:srgbClr val="808000"/>
                </a:solidFill>
              </a:rPr>
              <a:t>Communication and Capacity  Building</a:t>
            </a:r>
          </a:p>
        </p:txBody>
      </p:sp>
      <p:pic>
        <p:nvPicPr>
          <p:cNvPr id="28675" name="Picture 12" descr="2909_EFI_Powerpoint_background4b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7"/>
          <p:cNvSpPr txBox="1">
            <a:spLocks noChangeArrowheads="1"/>
          </p:cNvSpPr>
          <p:nvPr/>
        </p:nvSpPr>
        <p:spPr bwMode="auto">
          <a:xfrm>
            <a:off x="228600" y="1341438"/>
            <a:ext cx="8915400" cy="59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</a:pPr>
            <a:r>
              <a:rPr lang="en-US" sz="3200" b="1">
                <a:solidFill>
                  <a:srgbClr val="808000"/>
                </a:solidFill>
              </a:rPr>
              <a:t>Analysis and Monitoring</a:t>
            </a:r>
          </a:p>
        </p:txBody>
      </p:sp>
      <p:pic>
        <p:nvPicPr>
          <p:cNvPr id="30722" name="Picture 12" descr="2909_EFI_Powerpoint_background4b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79388" y="1989138"/>
            <a:ext cx="8964612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1813" indent="-354013" eaLnBrk="0" hangingPunct="0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+mj-lt"/>
                <a:ea typeface="ＭＳ Ｐゴシック" pitchFamily="-96" charset="-128"/>
                <a:cs typeface="+mn-cs"/>
              </a:rPr>
              <a:t>studies </a:t>
            </a:r>
            <a:r>
              <a:rPr lang="en-US" sz="1800" b="1" dirty="0">
                <a:solidFill>
                  <a:srgbClr val="336600"/>
                </a:solidFill>
                <a:latin typeface="+mj-lt"/>
                <a:ea typeface="ＭＳ Ｐゴシック" pitchFamily="-96" charset="-128"/>
                <a:cs typeface="+mn-cs"/>
              </a:rPr>
              <a:t>to inform </a:t>
            </a:r>
            <a:r>
              <a:rPr lang="en-US" sz="1800" b="1" dirty="0">
                <a:solidFill>
                  <a:srgbClr val="336600"/>
                </a:solidFill>
                <a:latin typeface="+mj-lt"/>
                <a:ea typeface="ＭＳ Ｐゴシック" pitchFamily="-96" charset="-128"/>
                <a:cs typeface="+mn-cs"/>
              </a:rPr>
              <a:t>VPA negotiations; </a:t>
            </a:r>
          </a:p>
          <a:p>
            <a:pPr marL="531813" indent="-354013" eaLnBrk="0" hangingPunct="0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+mj-lt"/>
                <a:ea typeface="ＭＳ Ｐゴシック" pitchFamily="-96" charset="-128"/>
                <a:cs typeface="+mn-cs"/>
              </a:rPr>
              <a:t>compile timber trade statistics &amp; dynamics, timber flow studies </a:t>
            </a:r>
            <a:r>
              <a:rPr lang="en-US" sz="1800" b="1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- realize full economic value of the resource - secure market opportunities</a:t>
            </a:r>
            <a:r>
              <a:rPr lang="en-US" sz="1800" b="1" dirty="0">
                <a:solidFill>
                  <a:srgbClr val="336600"/>
                </a:solidFill>
                <a:latin typeface="+mj-lt"/>
                <a:ea typeface="ＭＳ Ｐゴシック" pitchFamily="-96" charset="-128"/>
                <a:cs typeface="+mn-cs"/>
              </a:rPr>
              <a:t>; </a:t>
            </a:r>
          </a:p>
          <a:p>
            <a:pPr marL="531813" indent="-354013" eaLnBrk="0" hangingPunct="0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+mj-lt"/>
                <a:ea typeface="ＭＳ Ｐゴシック" pitchFamily="-96" charset="-128"/>
                <a:cs typeface="+mn-cs"/>
              </a:rPr>
              <a:t>summarize VPA processes and draw lessons learnt; </a:t>
            </a:r>
          </a:p>
          <a:p>
            <a:pPr marL="531813" indent="-354013" eaLnBrk="0" hangingPunct="0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+mj-lt"/>
                <a:ea typeface="ＭＳ Ｐゴシック" pitchFamily="-96" charset="-128"/>
                <a:cs typeface="+mn-cs"/>
              </a:rPr>
              <a:t>strengthen understanding of VPA elements and issues (imports, seized timber, customary rights, etc); </a:t>
            </a:r>
          </a:p>
          <a:p>
            <a:pPr marL="531813" indent="-354013" eaLnBrk="0" hangingPunct="0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+mj-lt"/>
                <a:ea typeface="ＭＳ Ｐゴシック" pitchFamily="-96" charset="-128"/>
                <a:cs typeface="+mn-cs"/>
              </a:rPr>
              <a:t>analysis </a:t>
            </a:r>
            <a:r>
              <a:rPr lang="en-US" sz="1800" b="1" dirty="0">
                <a:solidFill>
                  <a:srgbClr val="336600"/>
                </a:solidFill>
                <a:latin typeface="+mj-lt"/>
                <a:ea typeface="ＭＳ Ｐゴシック" pitchFamily="-96" charset="-128"/>
                <a:cs typeface="+mn-cs"/>
              </a:rPr>
              <a:t>of potential </a:t>
            </a:r>
            <a:r>
              <a:rPr lang="en-US" sz="1800" b="1" dirty="0">
                <a:solidFill>
                  <a:srgbClr val="336600"/>
                </a:solidFill>
                <a:latin typeface="+mj-lt"/>
                <a:ea typeface="ＭＳ Ｐゴシック" pitchFamily="-96" charset="-128"/>
                <a:cs typeface="+mn-cs"/>
              </a:rPr>
              <a:t>impacts </a:t>
            </a:r>
            <a:r>
              <a:rPr lang="en-US" sz="1800" b="1" dirty="0">
                <a:solidFill>
                  <a:srgbClr val="336600"/>
                </a:solidFill>
                <a:latin typeface="+mj-lt"/>
                <a:ea typeface="ＭＳ Ｐゴシック" pitchFamily="-96" charset="-128"/>
                <a:cs typeface="+mn-cs"/>
              </a:rPr>
              <a:t>of </a:t>
            </a:r>
            <a:r>
              <a:rPr lang="en-US" sz="1800" b="1" dirty="0">
                <a:solidFill>
                  <a:srgbClr val="336600"/>
                </a:solidFill>
                <a:latin typeface="+mj-lt"/>
                <a:ea typeface="ＭＳ Ｐゴシック" pitchFamily="-96" charset="-128"/>
                <a:cs typeface="+mn-cs"/>
              </a:rPr>
              <a:t>VPA (e.g. on poverty, on timber trade, etc.); </a:t>
            </a:r>
            <a:endParaRPr lang="en-US" sz="1800" b="1" dirty="0">
              <a:solidFill>
                <a:srgbClr val="336600"/>
              </a:solidFill>
              <a:latin typeface="+mj-lt"/>
              <a:ea typeface="ＭＳ Ｐゴシック" pitchFamily="-96" charset="-128"/>
              <a:cs typeface="+mn-cs"/>
            </a:endParaRPr>
          </a:p>
          <a:p>
            <a:pPr marL="531813" indent="-354013" eaLnBrk="0" hangingPunct="0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+mj-lt"/>
                <a:ea typeface="ＭＳ Ｐゴシック" pitchFamily="-96" charset="-128"/>
                <a:cs typeface="+mn-cs"/>
              </a:rPr>
              <a:t>analysis </a:t>
            </a:r>
            <a:r>
              <a:rPr lang="en-US" sz="1800" b="1" dirty="0">
                <a:solidFill>
                  <a:srgbClr val="336600"/>
                </a:solidFill>
                <a:latin typeface="+mj-lt"/>
                <a:ea typeface="ＭＳ Ｐゴシック" pitchFamily="-96" charset="-128"/>
                <a:cs typeface="+mn-cs"/>
              </a:rPr>
              <a:t>of law enforcement/judiciary </a:t>
            </a:r>
            <a:r>
              <a:rPr lang="en-US" sz="1800" b="1" dirty="0">
                <a:solidFill>
                  <a:srgbClr val="336600"/>
                </a:solidFill>
                <a:latin typeface="+mj-lt"/>
                <a:ea typeface="ＭＳ Ｐゴシック" pitchFamily="-96" charset="-128"/>
                <a:cs typeface="+mn-cs"/>
              </a:rPr>
              <a:t>challenges - stock-taking </a:t>
            </a:r>
            <a:r>
              <a:rPr lang="en-US" sz="1800" b="1" dirty="0">
                <a:solidFill>
                  <a:srgbClr val="336600"/>
                </a:solidFill>
                <a:latin typeface="+mj-lt"/>
                <a:ea typeface="ＭＳ Ｐゴシック" pitchFamily="-96" charset="-128"/>
                <a:cs typeface="+mn-cs"/>
              </a:rPr>
              <a:t>of existing initiatives to tackle </a:t>
            </a:r>
            <a:r>
              <a:rPr lang="en-US" sz="1800" b="1" dirty="0">
                <a:solidFill>
                  <a:srgbClr val="336600"/>
                </a:solidFill>
                <a:latin typeface="+mj-lt"/>
                <a:ea typeface="ＭＳ Ｐゴシック" pitchFamily="-96" charset="-128"/>
                <a:cs typeface="+mn-cs"/>
              </a:rPr>
              <a:t>corruption; </a:t>
            </a:r>
          </a:p>
          <a:p>
            <a:pPr marL="531813" indent="-354013" eaLnBrk="0" hangingPunct="0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facilitate a collaborative forest governance research agenda; </a:t>
            </a:r>
          </a:p>
          <a:p>
            <a:pPr marL="531813" indent="-354013" eaLnBrk="0" hangingPunct="0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800" b="1" dirty="0">
                <a:solidFill>
                  <a:srgbClr val="336600"/>
                </a:solidFill>
                <a:latin typeface="Arial" pitchFamily="34" charset="0"/>
                <a:ea typeface="ＭＳ Ｐゴシック" pitchFamily="-96" charset="-128"/>
                <a:cs typeface="Arial" pitchFamily="34" charset="0"/>
              </a:rPr>
              <a:t>linkages between FLEGT and REDD+. </a:t>
            </a:r>
            <a:endParaRPr lang="en-US" sz="1800" b="1" dirty="0">
              <a:solidFill>
                <a:srgbClr val="336600"/>
              </a:solidFill>
              <a:latin typeface="+mj-lt"/>
              <a:ea typeface="ＭＳ Ｐゴシック" pitchFamily="-96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666666"/>
      </a:hlink>
      <a:folHlink>
        <a:srgbClr val="999999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529</Words>
  <Application>Microsoft Office PowerPoint</Application>
  <PresentationFormat>On-screen Show (4:3)</PresentationFormat>
  <Paragraphs>89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ＭＳ Ｐゴシック</vt:lpstr>
      <vt:lpstr>Wingdings</vt:lpstr>
      <vt:lpstr>Times New Roman</vt:lpstr>
      <vt:lpstr>Blank Presentation</vt:lpstr>
      <vt:lpstr>European Forest Institute   EU FLEGT Facility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1977 Design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Heiko Liedeker</dc:creator>
  <cp:lastModifiedBy>scic-visitor</cp:lastModifiedBy>
  <cp:revision>406</cp:revision>
  <dcterms:modified xsi:type="dcterms:W3CDTF">2012-04-26T14:24:01Z</dcterms:modified>
</cp:coreProperties>
</file>