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83" r:id="rId4"/>
    <p:sldId id="274" r:id="rId5"/>
    <p:sldId id="304" r:id="rId6"/>
    <p:sldId id="305" r:id="rId7"/>
    <p:sldId id="306" r:id="rId8"/>
    <p:sldId id="308" r:id="rId9"/>
    <p:sldId id="263" r:id="rId10"/>
    <p:sldId id="310" r:id="rId11"/>
    <p:sldId id="311" r:id="rId12"/>
    <p:sldId id="284" r:id="rId13"/>
    <p:sldId id="257" r:id="rId14"/>
    <p:sldId id="259" r:id="rId15"/>
    <p:sldId id="260" r:id="rId16"/>
    <p:sldId id="258" r:id="rId17"/>
    <p:sldId id="281" r:id="rId18"/>
    <p:sldId id="286" r:id="rId19"/>
    <p:sldId id="282" r:id="rId20"/>
    <p:sldId id="262" r:id="rId21"/>
    <p:sldId id="267" r:id="rId22"/>
    <p:sldId id="290" r:id="rId23"/>
    <p:sldId id="291" r:id="rId24"/>
    <p:sldId id="265" r:id="rId25"/>
    <p:sldId id="266" r:id="rId26"/>
    <p:sldId id="315" r:id="rId27"/>
    <p:sldId id="285" r:id="rId28"/>
    <p:sldId id="297" r:id="rId29"/>
    <p:sldId id="268" r:id="rId30"/>
    <p:sldId id="294" r:id="rId31"/>
    <p:sldId id="309" r:id="rId32"/>
    <p:sldId id="287" r:id="rId33"/>
    <p:sldId id="292" r:id="rId34"/>
    <p:sldId id="300" r:id="rId35"/>
    <p:sldId id="301" r:id="rId36"/>
    <p:sldId id="303" r:id="rId37"/>
    <p:sldId id="278" r:id="rId38"/>
    <p:sldId id="275" r:id="rId39"/>
    <p:sldId id="318" r:id="rId40"/>
    <p:sldId id="312" r:id="rId41"/>
    <p:sldId id="317" r:id="rId42"/>
    <p:sldId id="321" r:id="rId43"/>
    <p:sldId id="322" r:id="rId44"/>
    <p:sldId id="319" r:id="rId45"/>
    <p:sldId id="320" r:id="rId46"/>
    <p:sldId id="295"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71663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93782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342025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57999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8130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30757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28151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72608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91343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46085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1384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164480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80333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986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1028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281612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378383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735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398117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341011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141021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5A01AE-DB67-4D76-B53C-0E9FA5BDB01D}" type="datetimeFigureOut">
              <a:rPr lang="en-US" smtClean="0"/>
              <a:t>12/16/2018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6A6E76-2496-4688-8D88-EF0A3834724F}" type="slidenum">
              <a:rPr lang="en-US" smtClean="0"/>
              <a:t>‹#›</a:t>
            </a:fld>
            <a:endParaRPr lang="en-US" dirty="0"/>
          </a:p>
        </p:txBody>
      </p:sp>
    </p:spTree>
    <p:extLst>
      <p:ext uri="{BB962C8B-B14F-4D97-AF65-F5344CB8AC3E}">
        <p14:creationId xmlns:p14="http://schemas.microsoft.com/office/powerpoint/2010/main" val="2704003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A01AE-DB67-4D76-B53C-0E9FA5BDB01D}" type="datetimeFigureOut">
              <a:rPr lang="en-US" smtClean="0"/>
              <a:t>12/16/2018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A6E76-2496-4688-8D88-EF0A3834724F}" type="slidenum">
              <a:rPr lang="en-US" smtClean="0"/>
              <a:t>‹#›</a:t>
            </a:fld>
            <a:endParaRPr lang="en-US" dirty="0"/>
          </a:p>
        </p:txBody>
      </p:sp>
    </p:spTree>
    <p:extLst>
      <p:ext uri="{BB962C8B-B14F-4D97-AF65-F5344CB8AC3E}">
        <p14:creationId xmlns:p14="http://schemas.microsoft.com/office/powerpoint/2010/main" val="588256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79C35-1A6E-4316-B54D-BE6F4CF11746}" type="datetimeFigureOut">
              <a:rPr lang="en-US" smtClean="0">
                <a:solidFill>
                  <a:prstClr val="white">
                    <a:tint val="75000"/>
                  </a:prstClr>
                </a:solidFill>
              </a:rPr>
              <a:pPr/>
              <a:t>12/16/2018</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3E8EB-EBD5-49DB-B769-A8447D793E6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657927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855531"/>
            <a:ext cx="10396151" cy="1571410"/>
          </a:xfrm>
        </p:spPr>
        <p:txBody>
          <a:bodyPr>
            <a:normAutofit fontScale="90000"/>
          </a:bodyPr>
          <a:lstStyle/>
          <a:p>
            <a:r>
              <a:rPr lang="en-US" sz="3600" b="1" dirty="0">
                <a:latin typeface="+mn-lt"/>
              </a:rPr>
              <a:t>The </a:t>
            </a:r>
            <a:r>
              <a:rPr lang="en-US" sz="3600" b="1" dirty="0" smtClean="0">
                <a:latin typeface="+mn-lt"/>
              </a:rPr>
              <a:t>Amur/Heilong </a:t>
            </a:r>
            <a:r>
              <a:rPr lang="en-US" sz="3600" b="1" dirty="0">
                <a:latin typeface="+mn-lt"/>
              </a:rPr>
              <a:t>River in China-Russia Relations: Conflict, Crisis, and Cooperation-Past, Present and Future</a:t>
            </a:r>
          </a:p>
        </p:txBody>
      </p:sp>
      <p:sp>
        <p:nvSpPr>
          <p:cNvPr id="3" name="Subtitle 2"/>
          <p:cNvSpPr>
            <a:spLocks noGrp="1"/>
          </p:cNvSpPr>
          <p:nvPr>
            <p:ph type="subTitle" idx="1"/>
          </p:nvPr>
        </p:nvSpPr>
        <p:spPr>
          <a:xfrm>
            <a:off x="1524000" y="3602038"/>
            <a:ext cx="9144000" cy="1068816"/>
          </a:xfrm>
        </p:spPr>
        <p:txBody>
          <a:bodyPr/>
          <a:lstStyle/>
          <a:p>
            <a:r>
              <a:rPr lang="en-US" dirty="0" smtClean="0"/>
              <a:t>Gaye Christoffersen</a:t>
            </a:r>
          </a:p>
          <a:p>
            <a:r>
              <a:rPr lang="en-US" dirty="0" smtClean="0"/>
              <a:t>Johns Hopkins University, SAIS, Nanjing Center</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784" y="4615148"/>
            <a:ext cx="3509319" cy="2250093"/>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45" y="226756"/>
            <a:ext cx="3660843" cy="2129266"/>
          </a:xfrm>
          <a:prstGeom prst="rect">
            <a:avLst/>
          </a:prstGeom>
        </p:spPr>
      </p:pic>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898" y="192785"/>
            <a:ext cx="3898976" cy="2317948"/>
          </a:xfrm>
          <a:prstGeom prst="rect">
            <a:avLst/>
          </a:prstGeom>
        </p:spPr>
      </p:pic>
      <p:pic>
        <p:nvPicPr>
          <p:cNvPr id="8" name="Content Placeholder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15149"/>
            <a:ext cx="3806702" cy="2151614"/>
          </a:xfrm>
          <a:prstGeom prst="rect">
            <a:avLst/>
          </a:prstGeom>
        </p:spPr>
      </p:pic>
      <p:pic>
        <p:nvPicPr>
          <p:cNvPr id="9" name="Content Placeholder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9050" y="178327"/>
            <a:ext cx="2774992" cy="2078292"/>
          </a:xfrm>
          <a:prstGeom prst="rect">
            <a:avLst/>
          </a:prstGeom>
        </p:spPr>
      </p:pic>
      <p:pic>
        <p:nvPicPr>
          <p:cNvPr id="10" name="Content Placeholder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5762" y="4031670"/>
            <a:ext cx="2943482" cy="2735093"/>
          </a:xfrm>
          <a:prstGeom prst="rect">
            <a:avLst/>
          </a:prstGeom>
        </p:spPr>
      </p:pic>
    </p:spTree>
    <p:extLst>
      <p:ext uri="{BB962C8B-B14F-4D97-AF65-F5344CB8AC3E}">
        <p14:creationId xmlns:p14="http://schemas.microsoft.com/office/powerpoint/2010/main" val="892786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325"/>
            <a:ext cx="10515600" cy="442183"/>
          </a:xfrm>
        </p:spPr>
        <p:txBody>
          <a:bodyPr>
            <a:noAutofit/>
          </a:bodyPr>
          <a:lstStyle/>
          <a:p>
            <a:r>
              <a:rPr lang="en-US" sz="3200" b="1" dirty="0" smtClean="0"/>
              <a:t>Moscow &amp; Beijing negotiate Amur River Basin agreements</a:t>
            </a:r>
            <a:endParaRPr lang="en-US" sz="3200" b="1" dirty="0"/>
          </a:p>
        </p:txBody>
      </p:sp>
      <p:sp>
        <p:nvSpPr>
          <p:cNvPr id="3" name="Content Placeholder 2"/>
          <p:cNvSpPr>
            <a:spLocks noGrp="1"/>
          </p:cNvSpPr>
          <p:nvPr>
            <p:ph idx="1"/>
          </p:nvPr>
        </p:nvSpPr>
        <p:spPr>
          <a:xfrm>
            <a:off x="255373" y="617838"/>
            <a:ext cx="11098427" cy="6005383"/>
          </a:xfrm>
        </p:spPr>
        <p:txBody>
          <a:bodyPr>
            <a:normAutofit/>
          </a:bodyPr>
          <a:lstStyle/>
          <a:p>
            <a:r>
              <a:rPr lang="en-US" sz="2400" dirty="0"/>
              <a:t>1956 Sino-Soviet Agreement </a:t>
            </a:r>
            <a:r>
              <a:rPr lang="en-US" sz="2400" dirty="0" smtClean="0"/>
              <a:t>on Development </a:t>
            </a:r>
            <a:r>
              <a:rPr lang="en-US" sz="2400" dirty="0"/>
              <a:t>of Grand </a:t>
            </a:r>
            <a:r>
              <a:rPr lang="en-US" sz="2400" dirty="0" smtClean="0"/>
              <a:t>Amur Scheme</a:t>
            </a:r>
          </a:p>
          <a:p>
            <a:r>
              <a:rPr lang="en-US" sz="2400" dirty="0"/>
              <a:t>1986 Sino-Soviet Agreement </a:t>
            </a:r>
            <a:r>
              <a:rPr lang="en-US" sz="2400" dirty="0" smtClean="0"/>
              <a:t>on Development </a:t>
            </a:r>
            <a:r>
              <a:rPr lang="en-US" sz="2400" dirty="0"/>
              <a:t>of </a:t>
            </a:r>
            <a:r>
              <a:rPr lang="en-US" sz="2400" dirty="0" smtClean="0"/>
              <a:t>Joint Comprehensive </a:t>
            </a:r>
            <a:r>
              <a:rPr lang="en-US" sz="2400" dirty="0"/>
              <a:t>Scheme </a:t>
            </a:r>
            <a:r>
              <a:rPr lang="en-US" sz="2400" dirty="0" smtClean="0"/>
              <a:t>for Water </a:t>
            </a:r>
            <a:r>
              <a:rPr lang="en-US" sz="2400" dirty="0"/>
              <a:t>Management on </a:t>
            </a:r>
            <a:r>
              <a:rPr lang="en-US" sz="2400" dirty="0" smtClean="0"/>
              <a:t>Amur and </a:t>
            </a:r>
            <a:r>
              <a:rPr lang="en-US" sz="2400" dirty="0"/>
              <a:t>Argun </a:t>
            </a:r>
            <a:r>
              <a:rPr lang="en-US" sz="2400" dirty="0" smtClean="0"/>
              <a:t>Rivers</a:t>
            </a:r>
          </a:p>
          <a:p>
            <a:r>
              <a:rPr lang="en-US" sz="2400" dirty="0"/>
              <a:t>1994 Russia-China Agreement </a:t>
            </a:r>
            <a:r>
              <a:rPr lang="en-US" sz="2400" dirty="0" smtClean="0"/>
              <a:t>on Protection </a:t>
            </a:r>
            <a:r>
              <a:rPr lang="en-US" sz="2400" dirty="0"/>
              <a:t>of </a:t>
            </a:r>
            <a:r>
              <a:rPr lang="en-US" sz="2400" dirty="0" smtClean="0"/>
              <a:t>Aquatic Bio-resources in Transboundary Amur </a:t>
            </a:r>
            <a:r>
              <a:rPr lang="en-US" sz="2400" dirty="0"/>
              <a:t>and Ussuri </a:t>
            </a:r>
            <a:r>
              <a:rPr lang="en-US" sz="2400" dirty="0" smtClean="0"/>
              <a:t>Rivers</a:t>
            </a:r>
          </a:p>
          <a:p>
            <a:r>
              <a:rPr lang="en-US" sz="2400" dirty="0"/>
              <a:t>1994 Russia-China Cooperation </a:t>
            </a:r>
            <a:r>
              <a:rPr lang="en-US" sz="2400" dirty="0" smtClean="0"/>
              <a:t>in Protection </a:t>
            </a:r>
            <a:r>
              <a:rPr lang="en-US" sz="2400" dirty="0"/>
              <a:t>of the </a:t>
            </a:r>
            <a:r>
              <a:rPr lang="en-US" sz="2400" dirty="0" smtClean="0"/>
              <a:t>Natural Environment</a:t>
            </a:r>
          </a:p>
          <a:p>
            <a:r>
              <a:rPr lang="en-US" sz="2400" dirty="0"/>
              <a:t>1996 Russia-China Agreement </a:t>
            </a:r>
            <a:r>
              <a:rPr lang="en-US" sz="2400" dirty="0" smtClean="0"/>
              <a:t>on Khanka/</a:t>
            </a:r>
            <a:r>
              <a:rPr lang="en-US" sz="2400" dirty="0" err="1" smtClean="0"/>
              <a:t>Xingkai</a:t>
            </a:r>
            <a:r>
              <a:rPr lang="en-US" sz="2400" dirty="0" smtClean="0"/>
              <a:t> Lake International </a:t>
            </a:r>
            <a:r>
              <a:rPr lang="en-US" sz="2400" dirty="0"/>
              <a:t>Nature </a:t>
            </a:r>
            <a:r>
              <a:rPr lang="en-US" sz="2400" dirty="0" smtClean="0"/>
              <a:t>Reserve</a:t>
            </a:r>
          </a:p>
          <a:p>
            <a:r>
              <a:rPr lang="en-US" sz="2400" dirty="0"/>
              <a:t>2006 Sino-Russian Protocol </a:t>
            </a:r>
            <a:r>
              <a:rPr lang="en-US" sz="2400" dirty="0" smtClean="0"/>
              <a:t>on Common </a:t>
            </a:r>
            <a:r>
              <a:rPr lang="en-US" sz="2400" dirty="0"/>
              <a:t>Approaches </a:t>
            </a:r>
            <a:r>
              <a:rPr lang="en-US" sz="2400" dirty="0" smtClean="0"/>
              <a:t>to Monitoring of Transboundary Waters</a:t>
            </a:r>
          </a:p>
          <a:p>
            <a:r>
              <a:rPr lang="en-US" sz="2400" dirty="0"/>
              <a:t>2008 Sino-Russian Agreement </a:t>
            </a:r>
            <a:r>
              <a:rPr lang="en-US" sz="2400" dirty="0" smtClean="0"/>
              <a:t>on Use </a:t>
            </a:r>
            <a:r>
              <a:rPr lang="en-US" sz="2400" dirty="0"/>
              <a:t>and Protection </a:t>
            </a:r>
            <a:r>
              <a:rPr lang="en-US" sz="2400" dirty="0" smtClean="0"/>
              <a:t>of Transboundary Waters</a:t>
            </a:r>
          </a:p>
          <a:p>
            <a:r>
              <a:rPr lang="en-US" sz="2400" dirty="0"/>
              <a:t>2011 Sino-Russian Strategy </a:t>
            </a:r>
            <a:r>
              <a:rPr lang="en-US" sz="2400" dirty="0" smtClean="0"/>
              <a:t>for Development </a:t>
            </a:r>
            <a:r>
              <a:rPr lang="en-US" sz="2400" dirty="0"/>
              <a:t>of </a:t>
            </a:r>
            <a:r>
              <a:rPr lang="en-US" sz="2400" dirty="0" smtClean="0"/>
              <a:t>Transboundary Protected </a:t>
            </a:r>
            <a:r>
              <a:rPr lang="en-US" sz="2400" dirty="0"/>
              <a:t>Area </a:t>
            </a:r>
            <a:r>
              <a:rPr lang="en-US" sz="2400" dirty="0" smtClean="0"/>
              <a:t>Network in </a:t>
            </a:r>
            <a:r>
              <a:rPr lang="en-US" sz="2400" dirty="0"/>
              <a:t>Amur River </a:t>
            </a:r>
            <a:r>
              <a:rPr lang="en-US" sz="2400" dirty="0" smtClean="0"/>
              <a:t>Basin</a:t>
            </a:r>
          </a:p>
          <a:p>
            <a:r>
              <a:rPr lang="en-US" sz="2400" dirty="0"/>
              <a:t>2014 Intergovernmental </a:t>
            </a:r>
            <a:r>
              <a:rPr lang="en-US" sz="2400" dirty="0" smtClean="0"/>
              <a:t>Memorandum of </a:t>
            </a:r>
            <a:r>
              <a:rPr lang="en-US" sz="2400" dirty="0"/>
              <a:t>Intent on </a:t>
            </a:r>
            <a:r>
              <a:rPr lang="en-US" sz="2400" dirty="0" smtClean="0"/>
              <a:t>Flood Management Cooperation</a:t>
            </a:r>
          </a:p>
          <a:p>
            <a:r>
              <a:rPr lang="en-US" sz="2400" dirty="0" smtClean="0"/>
              <a:t>1994-2004 most agreements non-binding; not tools for </a:t>
            </a:r>
            <a:r>
              <a:rPr lang="en-US" sz="2400" dirty="0"/>
              <a:t>joint control </a:t>
            </a:r>
            <a:r>
              <a:rPr lang="en-US" sz="2400" dirty="0" smtClean="0"/>
              <a:t>over river </a:t>
            </a:r>
            <a:endParaRPr lang="en-US" sz="2400" dirty="0"/>
          </a:p>
          <a:p>
            <a:endParaRPr lang="en-US" sz="2400" dirty="0"/>
          </a:p>
        </p:txBody>
      </p:sp>
    </p:spTree>
    <p:extLst>
      <p:ext uri="{BB962C8B-B14F-4D97-AF65-F5344CB8AC3E}">
        <p14:creationId xmlns:p14="http://schemas.microsoft.com/office/powerpoint/2010/main" val="247634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6324"/>
          </a:xfrm>
        </p:spPr>
        <p:txBody>
          <a:bodyPr>
            <a:noAutofit/>
          </a:bodyPr>
          <a:lstStyle/>
          <a:p>
            <a:pPr algn="ctr"/>
            <a:r>
              <a:rPr lang="en-US" sz="3200" dirty="0"/>
              <a:t>Blagoveshchensk – </a:t>
            </a:r>
            <a:r>
              <a:rPr lang="en-US" sz="3200" dirty="0" smtClean="0"/>
              <a:t>Heihe Bridge Vision</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81865"/>
            <a:ext cx="10515600" cy="2038858"/>
          </a:xfrm>
        </p:spPr>
      </p:pic>
    </p:spTree>
    <p:extLst>
      <p:ext uri="{BB962C8B-B14F-4D97-AF65-F5344CB8AC3E}">
        <p14:creationId xmlns:p14="http://schemas.microsoft.com/office/powerpoint/2010/main" val="302014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0"/>
            <a:ext cx="11705967" cy="2383987"/>
          </a:xfrm>
        </p:spPr>
        <p:txBody>
          <a:bodyPr>
            <a:noAutofit/>
          </a:bodyPr>
          <a:lstStyle/>
          <a:p>
            <a:r>
              <a:rPr lang="en-US" sz="3200" dirty="0">
                <a:latin typeface="+mn-lt"/>
              </a:rPr>
              <a:t>Amur/Heilongjiang Railroad Bridge –Nizhneleninskoye – </a:t>
            </a:r>
            <a:r>
              <a:rPr lang="en-US" sz="3200" dirty="0" smtClean="0">
                <a:latin typeface="+mn-lt"/>
              </a:rPr>
              <a:t>Tongjiang</a:t>
            </a:r>
            <a:br>
              <a:rPr lang="en-US" sz="3200" dirty="0" smtClean="0">
                <a:latin typeface="+mn-lt"/>
              </a:rPr>
            </a:br>
            <a:r>
              <a:rPr lang="en-US" sz="3200" dirty="0" smtClean="0">
                <a:latin typeface="+mn-lt"/>
              </a:rPr>
              <a:t>Chinese </a:t>
            </a:r>
            <a:r>
              <a:rPr lang="en-US" sz="3200" dirty="0">
                <a:latin typeface="+mn-lt"/>
              </a:rPr>
              <a:t>side finished - Symbol of </a:t>
            </a:r>
            <a:r>
              <a:rPr lang="en-US" sz="3200" dirty="0" smtClean="0">
                <a:latin typeface="+mn-lt"/>
              </a:rPr>
              <a:t>Russian Local </a:t>
            </a:r>
            <a:r>
              <a:rPr lang="en-US" sz="3200" dirty="0" smtClean="0">
                <a:latin typeface="+mn-lt"/>
              </a:rPr>
              <a:t>Non-cooperation-</a:t>
            </a:r>
            <a:r>
              <a:rPr lang="en-US" sz="3200" dirty="0" smtClean="0">
                <a:latin typeface="+mn-lt"/>
              </a:rPr>
              <a:t/>
            </a:r>
            <a:br>
              <a:rPr lang="en-US" sz="3200" dirty="0" smtClean="0">
                <a:latin typeface="+mn-lt"/>
              </a:rPr>
            </a:br>
            <a:r>
              <a:rPr lang="en-US" sz="3200" dirty="0">
                <a:latin typeface="+mn-lt"/>
              </a:rPr>
              <a:t>Chinese Export-Import Bank </a:t>
            </a:r>
            <a:r>
              <a:rPr lang="en-US" sz="3200" dirty="0" smtClean="0">
                <a:latin typeface="+mn-lt"/>
              </a:rPr>
              <a:t>allocated </a:t>
            </a:r>
            <a:r>
              <a:rPr lang="en-US" sz="3200" dirty="0">
                <a:latin typeface="+mn-lt"/>
              </a:rPr>
              <a:t>over $96.5 million to </a:t>
            </a:r>
            <a:r>
              <a:rPr lang="en-US" sz="3200" dirty="0" smtClean="0">
                <a:latin typeface="+mn-lt"/>
              </a:rPr>
              <a:t>construct;</a:t>
            </a:r>
            <a:r>
              <a:rPr lang="en-US" sz="3200" dirty="0" smtClean="0">
                <a:latin typeface="+mn-lt"/>
              </a:rPr>
              <a:t/>
            </a:r>
            <a:br>
              <a:rPr lang="en-US" sz="3200" dirty="0" smtClean="0">
                <a:latin typeface="+mn-lt"/>
              </a:rPr>
            </a:br>
            <a:r>
              <a:rPr lang="en-US" sz="3200" dirty="0" smtClean="0">
                <a:latin typeface="+mn-lt"/>
              </a:rPr>
              <a:t>agreed to 1988; planned completion 2016; Russia started 2018; may finish in 2019 </a:t>
            </a:r>
            <a:endParaRPr lang="en-US" sz="3200"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0463" y="2383988"/>
            <a:ext cx="6610099" cy="4403989"/>
          </a:xfrm>
        </p:spPr>
      </p:pic>
    </p:spTree>
    <p:extLst>
      <p:ext uri="{BB962C8B-B14F-4D97-AF65-F5344CB8AC3E}">
        <p14:creationId xmlns:p14="http://schemas.microsoft.com/office/powerpoint/2010/main" val="746437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665"/>
            <a:ext cx="11829535" cy="1664043"/>
          </a:xfrm>
        </p:spPr>
        <p:txBody>
          <a:bodyPr>
            <a:noAutofit/>
          </a:bodyPr>
          <a:lstStyle/>
          <a:p>
            <a:r>
              <a:rPr lang="en-US" sz="3200" dirty="0" smtClean="0"/>
              <a:t>Russians capable of building bridges over the Amur</a:t>
            </a:r>
            <a:r>
              <a:rPr lang="en-US" sz="3200" dirty="0"/>
              <a:t/>
            </a:r>
            <a:br>
              <a:rPr lang="en-US" sz="3200" dirty="0"/>
            </a:br>
            <a:r>
              <a:rPr lang="en-US" sz="3200" dirty="0"/>
              <a:t>Khabarovsk </a:t>
            </a:r>
            <a:r>
              <a:rPr lang="en-US" sz="3200" dirty="0" smtClean="0"/>
              <a:t>-old </a:t>
            </a:r>
            <a:r>
              <a:rPr lang="en-US" sz="3200" dirty="0"/>
              <a:t>bridge opened Trans-Siberian Railway 1916 [L] </a:t>
            </a:r>
            <a:br>
              <a:rPr lang="en-US" sz="3200" dirty="0"/>
            </a:br>
            <a:r>
              <a:rPr lang="en-US" sz="3200" dirty="0"/>
              <a:t>new bridge over Amur River Khabarovsk (1999) [R]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2176" y="1908004"/>
            <a:ext cx="6743301" cy="4351338"/>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53" y="2637437"/>
            <a:ext cx="4998323" cy="2892472"/>
          </a:xfrm>
          <a:prstGeom prst="rect">
            <a:avLst/>
          </a:prstGeom>
        </p:spPr>
      </p:pic>
    </p:spTree>
    <p:extLst>
      <p:ext uri="{BB962C8B-B14F-4D97-AF65-F5344CB8AC3E}">
        <p14:creationId xmlns:p14="http://schemas.microsoft.com/office/powerpoint/2010/main" val="135883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6410"/>
          </a:xfrm>
        </p:spPr>
        <p:txBody>
          <a:bodyPr>
            <a:normAutofit/>
          </a:bodyPr>
          <a:lstStyle/>
          <a:p>
            <a:r>
              <a:rPr lang="en-US" sz="2400" dirty="0"/>
              <a:t>Bridge to Russky Island in Vladivostok -  built in 2012 for the APEC summit; crosses the Golden Horn Bay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2514" y="1326292"/>
            <a:ext cx="7583508" cy="5477515"/>
          </a:xfrm>
        </p:spPr>
      </p:pic>
    </p:spTree>
    <p:extLst>
      <p:ext uri="{BB962C8B-B14F-4D97-AF65-F5344CB8AC3E}">
        <p14:creationId xmlns:p14="http://schemas.microsoft.com/office/powerpoint/2010/main" val="343720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614615"/>
          </a:xfrm>
        </p:spPr>
        <p:txBody>
          <a:bodyPr>
            <a:noAutofit/>
          </a:bodyPr>
          <a:lstStyle/>
          <a:p>
            <a:r>
              <a:rPr lang="en-US" sz="2800" dirty="0"/>
              <a:t>Amur/Heilongjiang </a:t>
            </a:r>
            <a:r>
              <a:rPr lang="en-US" sz="2800" dirty="0" smtClean="0"/>
              <a:t>Automobile </a:t>
            </a:r>
            <a:r>
              <a:rPr lang="en-US" sz="2800" dirty="0"/>
              <a:t>Bridge -</a:t>
            </a:r>
            <a:r>
              <a:rPr lang="en-US" sz="2800" dirty="0" smtClean="0"/>
              <a:t>Blagoveshchensk–Heihe</a:t>
            </a:r>
            <a:r>
              <a:rPr lang="en-US" sz="2800" dirty="0"/>
              <a:t/>
            </a:r>
            <a:br>
              <a:rPr lang="en-US" sz="2800" dirty="0"/>
            </a:br>
            <a:r>
              <a:rPr lang="en-US" sz="2800" dirty="0" smtClean="0"/>
              <a:t>still under construction</a:t>
            </a:r>
            <a:br>
              <a:rPr lang="en-US" sz="2800" dirty="0" smtClean="0"/>
            </a:br>
            <a:r>
              <a:rPr lang="en-US" sz="2800" dirty="0" smtClean="0"/>
              <a:t>1988 proposed but could not agree on terms until 2015</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049" y="1845275"/>
            <a:ext cx="5875564" cy="3303373"/>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032" y="2068632"/>
            <a:ext cx="5609968" cy="3442481"/>
          </a:xfrm>
          <a:prstGeom prst="rect">
            <a:avLst/>
          </a:prstGeom>
        </p:spPr>
      </p:pic>
    </p:spTree>
    <p:extLst>
      <p:ext uri="{BB962C8B-B14F-4D97-AF65-F5344CB8AC3E}">
        <p14:creationId xmlns:p14="http://schemas.microsoft.com/office/powerpoint/2010/main" val="37154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8" y="0"/>
            <a:ext cx="11156092" cy="675504"/>
          </a:xfrm>
        </p:spPr>
        <p:txBody>
          <a:bodyPr>
            <a:normAutofit fontScale="90000"/>
          </a:bodyPr>
          <a:lstStyle/>
          <a:p>
            <a:r>
              <a:rPr lang="en-US" dirty="0"/>
              <a:t>Military conflict: 1900; 1917-1920; </a:t>
            </a:r>
            <a:r>
              <a:rPr lang="en-US" dirty="0" smtClean="0"/>
              <a:t>1929; 1969</a:t>
            </a:r>
            <a:endParaRPr lang="en-US" dirty="0"/>
          </a:p>
        </p:txBody>
      </p:sp>
      <p:sp>
        <p:nvSpPr>
          <p:cNvPr id="3" name="Content Placeholder 2"/>
          <p:cNvSpPr>
            <a:spLocks noGrp="1"/>
          </p:cNvSpPr>
          <p:nvPr>
            <p:ph idx="1"/>
          </p:nvPr>
        </p:nvSpPr>
        <p:spPr>
          <a:xfrm>
            <a:off x="838200" y="939114"/>
            <a:ext cx="10515600" cy="5237849"/>
          </a:xfrm>
        </p:spPr>
        <p:txBody>
          <a:bodyPr>
            <a:normAutofit fontScale="92500" lnSpcReduction="10000"/>
          </a:bodyPr>
          <a:lstStyle/>
          <a:p>
            <a:r>
              <a:rPr lang="en-US" sz="2400" dirty="0" smtClean="0"/>
              <a:t>conflicts preceded 1689 </a:t>
            </a:r>
            <a:r>
              <a:rPr lang="en-US" sz="2400" dirty="0"/>
              <a:t>Treaty of Nerchinsk- </a:t>
            </a:r>
            <a:r>
              <a:rPr lang="en-US" sz="2400" dirty="0" smtClean="0"/>
              <a:t>1st </a:t>
            </a:r>
            <a:r>
              <a:rPr lang="en-US" sz="2400" dirty="0"/>
              <a:t>treaty between Russia </a:t>
            </a:r>
            <a:r>
              <a:rPr lang="en-US" sz="2400" dirty="0" smtClean="0"/>
              <a:t>&amp; China</a:t>
            </a:r>
            <a:r>
              <a:rPr lang="en-US" sz="2400" dirty="0"/>
              <a:t>; </a:t>
            </a:r>
            <a:r>
              <a:rPr lang="en-US" sz="2400" dirty="0" smtClean="0"/>
              <a:t>Russia </a:t>
            </a:r>
            <a:r>
              <a:rPr lang="en-US" sz="2400" dirty="0"/>
              <a:t>recognized Chinese suzerainty over </a:t>
            </a:r>
            <a:r>
              <a:rPr lang="en-US" sz="2400" dirty="0" smtClean="0"/>
              <a:t>both </a:t>
            </a:r>
            <a:r>
              <a:rPr lang="en-US" sz="2400" dirty="0"/>
              <a:t>sides of the </a:t>
            </a:r>
            <a:r>
              <a:rPr lang="en-US" sz="2400" dirty="0" smtClean="0"/>
              <a:t>Amur; R-C border on the Gorbitsa [Amur tributary]</a:t>
            </a:r>
          </a:p>
          <a:p>
            <a:r>
              <a:rPr lang="en-US" sz="2400" dirty="0" smtClean="0"/>
              <a:t>Buryat</a:t>
            </a:r>
            <a:r>
              <a:rPr lang="en-US" sz="2400" dirty="0"/>
              <a:t>, </a:t>
            </a:r>
            <a:r>
              <a:rPr lang="en-US" sz="2400" dirty="0" smtClean="0"/>
              <a:t>Sakha, Nanai</a:t>
            </a:r>
            <a:r>
              <a:rPr lang="en-US" sz="2400" dirty="0"/>
              <a:t>, </a:t>
            </a:r>
            <a:r>
              <a:rPr lang="en-US" sz="2400" dirty="0" smtClean="0"/>
              <a:t>Nivkh, </a:t>
            </a:r>
            <a:r>
              <a:rPr lang="en-US" sz="2400" dirty="0"/>
              <a:t>Udegey, </a:t>
            </a:r>
            <a:r>
              <a:rPr lang="en-US" sz="2400" dirty="0" smtClean="0"/>
              <a:t>&amp; Orok</a:t>
            </a:r>
            <a:r>
              <a:rPr lang="en-US" sz="2400" dirty="0"/>
              <a:t> </a:t>
            </a:r>
            <a:r>
              <a:rPr lang="en-US" sz="2400" dirty="0" smtClean="0"/>
              <a:t>on Amur north bank; Manchu &amp; Mongol on Amur south bank</a:t>
            </a:r>
            <a:endParaRPr lang="en-US" sz="2400" dirty="0"/>
          </a:p>
          <a:p>
            <a:r>
              <a:rPr lang="en-US" sz="2400" dirty="0"/>
              <a:t>Russians gave up the area north of the Amur River as far as the Stanovoy Range and kept the area between the Argun River and Lake Baikal. This border along the Argun River and Stanovoy Range lasted until the Amur Annexation in 1860</a:t>
            </a:r>
          </a:p>
          <a:p>
            <a:r>
              <a:rPr lang="en-US" sz="2400" dirty="0"/>
              <a:t>1858 Treaty of </a:t>
            </a:r>
            <a:r>
              <a:rPr lang="en-US" sz="2400" dirty="0" smtClean="0"/>
              <a:t>Argun–Qing </a:t>
            </a:r>
            <a:r>
              <a:rPr lang="en-US" sz="2400" dirty="0"/>
              <a:t>ceded north bank of the Amur to Russia; Qing subjects, 64 Manchu-inhabited villages, resident north of </a:t>
            </a:r>
            <a:r>
              <a:rPr lang="en-US" sz="2400" dirty="0" smtClean="0"/>
              <a:t>Amur </a:t>
            </a:r>
            <a:r>
              <a:rPr lang="en-US" sz="2400" dirty="0"/>
              <a:t>could </a:t>
            </a:r>
            <a:r>
              <a:rPr lang="en-US" sz="2400" dirty="0" smtClean="0"/>
              <a:t>remain</a:t>
            </a:r>
          </a:p>
          <a:p>
            <a:r>
              <a:rPr lang="en-US" sz="2400" dirty="0" smtClean="0"/>
              <a:t>1860 </a:t>
            </a:r>
            <a:r>
              <a:rPr lang="en-US" sz="2400" dirty="0"/>
              <a:t>Treaty of </a:t>
            </a:r>
            <a:r>
              <a:rPr lang="en-US" sz="2400" dirty="0" smtClean="0"/>
              <a:t>Peking – Qing ceded land east of </a:t>
            </a:r>
            <a:r>
              <a:rPr lang="en-US" sz="2400" dirty="0"/>
              <a:t>Ussuri River; Qing lost </a:t>
            </a:r>
            <a:r>
              <a:rPr lang="en-US" sz="2400" dirty="0" smtClean="0"/>
              <a:t>“Outer Manchuria”</a:t>
            </a:r>
            <a:endParaRPr lang="en-US" sz="2400" dirty="0"/>
          </a:p>
          <a:p>
            <a:r>
              <a:rPr lang="en-US" sz="2400" dirty="0" smtClean="0"/>
              <a:t>1900 </a:t>
            </a:r>
            <a:r>
              <a:rPr lang="en-US" sz="2400" dirty="0"/>
              <a:t>Boxer Rebellion - Qing forces blockaded Russian boat traffic on the Amur river near Argun; attacked Blagoveshchensk</a:t>
            </a:r>
          </a:p>
          <a:p>
            <a:r>
              <a:rPr lang="en-US" sz="2400" dirty="0" smtClean="0"/>
              <a:t>1900 Blagoveshchensk </a:t>
            </a:r>
            <a:r>
              <a:rPr lang="en-US" sz="2400" dirty="0"/>
              <a:t>massacre -  8,000 unarmed Chinese men, women, &amp; children driven by bayonets used by Russian soldiers into the Amur and </a:t>
            </a:r>
            <a:r>
              <a:rPr lang="en-US" sz="2400" dirty="0" smtClean="0"/>
              <a:t>drowned</a:t>
            </a:r>
          </a:p>
          <a:p>
            <a:endParaRPr lang="en-US" sz="2400" dirty="0"/>
          </a:p>
        </p:txBody>
      </p:sp>
    </p:spTree>
    <p:extLst>
      <p:ext uri="{BB962C8B-B14F-4D97-AF65-F5344CB8AC3E}">
        <p14:creationId xmlns:p14="http://schemas.microsoft.com/office/powerpoint/2010/main" val="18620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83" y="365126"/>
            <a:ext cx="11804821" cy="598702"/>
          </a:xfrm>
        </p:spPr>
        <p:txBody>
          <a:bodyPr>
            <a:normAutofit fontScale="90000"/>
          </a:bodyPr>
          <a:lstStyle/>
          <a:p>
            <a:r>
              <a:rPr lang="en-US" sz="2800" dirty="0"/>
              <a:t>Boxer Rebellion 1900 </a:t>
            </a:r>
            <a:r>
              <a:rPr lang="en-US" sz="2800" dirty="0" smtClean="0"/>
              <a:t>-Russian </a:t>
            </a:r>
            <a:r>
              <a:rPr lang="en-US" sz="2800" dirty="0"/>
              <a:t>troops in Blagoveshchensk starting </a:t>
            </a:r>
            <a:r>
              <a:rPr lang="en-US" sz="2800" dirty="0" smtClean="0"/>
              <a:t>incursion into Manchuria</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3421" y="963828"/>
            <a:ext cx="7999824" cy="5894171"/>
          </a:xfrm>
        </p:spPr>
      </p:pic>
    </p:spTree>
    <p:extLst>
      <p:ext uri="{BB962C8B-B14F-4D97-AF65-F5344CB8AC3E}">
        <p14:creationId xmlns:p14="http://schemas.microsoft.com/office/powerpoint/2010/main" val="435073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75134"/>
          </a:xfrm>
        </p:spPr>
        <p:txBody>
          <a:bodyPr>
            <a:noAutofit/>
          </a:bodyPr>
          <a:lstStyle/>
          <a:p>
            <a:pPr algn="ctr"/>
            <a:r>
              <a:rPr lang="en-US" sz="3200" dirty="0" smtClean="0"/>
              <a:t>Violence &amp; Conflict</a:t>
            </a:r>
            <a:r>
              <a:rPr lang="en-US" sz="3200" dirty="0"/>
              <a:t>: 1900; 1917-1920; </a:t>
            </a:r>
            <a:r>
              <a:rPr lang="en-US" sz="3200" dirty="0" smtClean="0"/>
              <a:t>1929; 1969</a:t>
            </a:r>
            <a:endParaRPr lang="en-US" sz="3200" dirty="0"/>
          </a:p>
        </p:txBody>
      </p:sp>
      <p:sp>
        <p:nvSpPr>
          <p:cNvPr id="3" name="Content Placeholder 2"/>
          <p:cNvSpPr>
            <a:spLocks noGrp="1"/>
          </p:cNvSpPr>
          <p:nvPr>
            <p:ph idx="1"/>
          </p:nvPr>
        </p:nvSpPr>
        <p:spPr>
          <a:xfrm>
            <a:off x="838200" y="1268626"/>
            <a:ext cx="10515600" cy="5255741"/>
          </a:xfrm>
        </p:spPr>
        <p:txBody>
          <a:bodyPr>
            <a:normAutofit lnSpcReduction="10000"/>
          </a:bodyPr>
          <a:lstStyle/>
          <a:p>
            <a:r>
              <a:rPr lang="en-US" sz="2400" dirty="0" smtClean="0"/>
              <a:t>Russian expanded influence to Harbin &amp; Dairen [Dalian]</a:t>
            </a:r>
          </a:p>
          <a:p>
            <a:r>
              <a:rPr lang="en-US" sz="2400" dirty="0" smtClean="0"/>
              <a:t>Honghuzi </a:t>
            </a:r>
            <a:r>
              <a:rPr lang="en-US" sz="2400" dirty="0"/>
              <a:t>“Red Beards” </a:t>
            </a:r>
            <a:r>
              <a:rPr lang="zh-CN" altLang="en-US" sz="2400" dirty="0"/>
              <a:t>红胡子 </a:t>
            </a:r>
            <a:r>
              <a:rPr lang="en-US" altLang="zh-CN" sz="2400" dirty="0"/>
              <a:t>– Han bandits along the Sino-Russian borderlands</a:t>
            </a:r>
          </a:p>
          <a:p>
            <a:r>
              <a:rPr lang="en-US" altLang="zh-CN" sz="2400" dirty="0"/>
              <a:t>guerrilla warfare against the Russian presence</a:t>
            </a:r>
          </a:p>
          <a:p>
            <a:r>
              <a:rPr lang="en-US" altLang="zh-CN" sz="2400" dirty="0"/>
              <a:t>participated in Boxer </a:t>
            </a:r>
            <a:r>
              <a:rPr lang="en-US" altLang="zh-CN" sz="2400" dirty="0" smtClean="0"/>
              <a:t>Rebellion &amp; Russo-Japanese War on Japanese side, </a:t>
            </a:r>
            <a:endParaRPr lang="en-US" altLang="zh-CN" sz="2400" dirty="0"/>
          </a:p>
          <a:p>
            <a:r>
              <a:rPr lang="en-US" altLang="zh-CN" sz="2400" dirty="0" smtClean="0"/>
              <a:t>1916-28 </a:t>
            </a:r>
            <a:r>
              <a:rPr lang="en-US" altLang="zh-CN" sz="2400" dirty="0"/>
              <a:t>warlord of Manchuria Zhang Zuolin led a large army of </a:t>
            </a:r>
            <a:r>
              <a:rPr lang="en-US" altLang="zh-CN" sz="2400" dirty="0" smtClean="0"/>
              <a:t>Honghuzi; USSR blew up his train in 1928; blamed it on Japanese</a:t>
            </a:r>
          </a:p>
          <a:p>
            <a:r>
              <a:rPr lang="en-US" sz="2400" dirty="0"/>
              <a:t>Republic of China sent troops to </a:t>
            </a:r>
            <a:r>
              <a:rPr lang="en-US" sz="2400" dirty="0" smtClean="0"/>
              <a:t>Vladivostok </a:t>
            </a:r>
            <a:r>
              <a:rPr lang="en-US" sz="2400" dirty="0"/>
              <a:t>in Siberian Intervention </a:t>
            </a:r>
            <a:r>
              <a:rPr lang="en-US" sz="2400" dirty="0" smtClean="0"/>
              <a:t>1918-1920; </a:t>
            </a:r>
            <a:r>
              <a:rPr lang="en-US" sz="2400" dirty="0"/>
              <a:t>fought against both Bolsheviks </a:t>
            </a:r>
            <a:r>
              <a:rPr lang="en-US" sz="2400" dirty="0" smtClean="0"/>
              <a:t>&amp; Cossacks –protect Chinese business</a:t>
            </a:r>
          </a:p>
          <a:p>
            <a:r>
              <a:rPr lang="en-US" sz="2400" dirty="0" smtClean="0"/>
              <a:t>1929 Sino-Soviet War over Chinese Eastern Railroad –shortcut across Manchuria for </a:t>
            </a:r>
            <a:r>
              <a:rPr lang="en-US" sz="2400" dirty="0"/>
              <a:t>Trans-Siberian Railroad -border highly militarized zone</a:t>
            </a:r>
          </a:p>
          <a:p>
            <a:r>
              <a:rPr lang="en-US" sz="2400" dirty="0" smtClean="0"/>
              <a:t>1931 Japanese control of </a:t>
            </a:r>
            <a:r>
              <a:rPr lang="en-US" sz="2400" dirty="0"/>
              <a:t>Manchuria – border </a:t>
            </a:r>
            <a:r>
              <a:rPr lang="en-US" sz="2400" dirty="0" smtClean="0"/>
              <a:t>even more militarized</a:t>
            </a:r>
          </a:p>
          <a:p>
            <a:r>
              <a:rPr lang="en-US" sz="2400" dirty="0" smtClean="0"/>
              <a:t>USSR </a:t>
            </a:r>
            <a:r>
              <a:rPr lang="en-US" sz="2400" dirty="0"/>
              <a:t>Constitution of 1936 deprived local </a:t>
            </a:r>
            <a:r>
              <a:rPr lang="en-US" sz="2400" dirty="0" smtClean="0"/>
              <a:t>administrative </a:t>
            </a:r>
            <a:r>
              <a:rPr lang="en-US" sz="2400" dirty="0"/>
              <a:t>bodies of any decision-making power related to </a:t>
            </a:r>
            <a:r>
              <a:rPr lang="en-US" sz="2400" dirty="0" smtClean="0"/>
              <a:t>neighboring countries</a:t>
            </a:r>
          </a:p>
          <a:p>
            <a:endParaRPr lang="en-US" sz="2400" dirty="0" smtClean="0"/>
          </a:p>
          <a:p>
            <a:endParaRPr lang="en-US" sz="2400" dirty="0" smtClean="0"/>
          </a:p>
          <a:p>
            <a:endParaRPr lang="en-US" sz="2400" dirty="0"/>
          </a:p>
          <a:p>
            <a:endParaRPr lang="en-US" altLang="zh-CN" sz="2400" dirty="0"/>
          </a:p>
          <a:p>
            <a:endParaRPr lang="en-US" sz="2400" dirty="0"/>
          </a:p>
        </p:txBody>
      </p:sp>
    </p:spTree>
    <p:extLst>
      <p:ext uri="{BB962C8B-B14F-4D97-AF65-F5344CB8AC3E}">
        <p14:creationId xmlns:p14="http://schemas.microsoft.com/office/powerpoint/2010/main" val="255772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25707"/>
          </a:xfrm>
        </p:spPr>
        <p:txBody>
          <a:bodyPr>
            <a:noAutofit/>
          </a:bodyPr>
          <a:lstStyle/>
          <a:p>
            <a:r>
              <a:rPr lang="en-US" sz="2800" dirty="0"/>
              <a:t>Sino-Soviet Ussuri River Clash 1969 –March 2 to September 11, 1969</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6598" y="2371869"/>
            <a:ext cx="5077160" cy="3715893"/>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05" y="2117075"/>
            <a:ext cx="5984708" cy="3492893"/>
          </a:xfrm>
          <a:prstGeom prst="rect">
            <a:avLst/>
          </a:prstGeom>
        </p:spPr>
      </p:pic>
    </p:spTree>
    <p:extLst>
      <p:ext uri="{BB962C8B-B14F-4D97-AF65-F5344CB8AC3E}">
        <p14:creationId xmlns:p14="http://schemas.microsoft.com/office/powerpoint/2010/main" val="366807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0507"/>
          </a:xfrm>
        </p:spPr>
        <p:txBody>
          <a:bodyPr/>
          <a:lstStyle/>
          <a:p>
            <a:pPr algn="ctr"/>
            <a:r>
              <a:rPr lang="en-US" dirty="0" smtClean="0"/>
              <a:t>Thesis</a:t>
            </a:r>
            <a:endParaRPr lang="en-US" dirty="0"/>
          </a:p>
        </p:txBody>
      </p:sp>
      <p:sp>
        <p:nvSpPr>
          <p:cNvPr id="3" name="Content Placeholder 2"/>
          <p:cNvSpPr>
            <a:spLocks noGrp="1"/>
          </p:cNvSpPr>
          <p:nvPr>
            <p:ph idx="1"/>
          </p:nvPr>
        </p:nvSpPr>
        <p:spPr>
          <a:xfrm>
            <a:off x="321275" y="1351005"/>
            <a:ext cx="11491783" cy="4825958"/>
          </a:xfrm>
        </p:spPr>
        <p:txBody>
          <a:bodyPr>
            <a:normAutofit lnSpcReduction="10000"/>
          </a:bodyPr>
          <a:lstStyle/>
          <a:p>
            <a:r>
              <a:rPr lang="en-US" dirty="0" smtClean="0"/>
              <a:t>Amur/Heilongjiang River unstable Sino-Russian boundary</a:t>
            </a:r>
          </a:p>
          <a:p>
            <a:r>
              <a:rPr lang="en-US" dirty="0" smtClean="0"/>
              <a:t>Amur/Heilongjiang site of conflict, crisis &amp; cooperation</a:t>
            </a:r>
          </a:p>
          <a:p>
            <a:r>
              <a:rPr lang="en-US" dirty="0" smtClean="0"/>
              <a:t>Chinese </a:t>
            </a:r>
            <a:r>
              <a:rPr lang="en-US" dirty="0"/>
              <a:t>and Russian </a:t>
            </a:r>
            <a:r>
              <a:rPr lang="en-US" dirty="0" smtClean="0"/>
              <a:t>different values &amp; </a:t>
            </a:r>
            <a:r>
              <a:rPr lang="en-US" dirty="0"/>
              <a:t>views of river boundaries</a:t>
            </a:r>
            <a:r>
              <a:rPr lang="en-US" dirty="0" smtClean="0"/>
              <a:t>, infrastructure, pollution, &amp; </a:t>
            </a:r>
            <a:r>
              <a:rPr lang="en-US" dirty="0"/>
              <a:t>water </a:t>
            </a:r>
            <a:r>
              <a:rPr lang="en-US" dirty="0" smtClean="0"/>
              <a:t>management  </a:t>
            </a:r>
          </a:p>
          <a:p>
            <a:r>
              <a:rPr lang="en-US" dirty="0" smtClean="0"/>
              <a:t>Differences </a:t>
            </a:r>
            <a:r>
              <a:rPr lang="en-US" dirty="0"/>
              <a:t>have delayed construction of </a:t>
            </a:r>
            <a:r>
              <a:rPr lang="en-US" dirty="0" smtClean="0"/>
              <a:t>infrastructure</a:t>
            </a:r>
          </a:p>
          <a:p>
            <a:r>
              <a:rPr lang="en-US" dirty="0" smtClean="0"/>
              <a:t>Moscow &amp; Beijing make agreements; ask localities to implement but limited funding &amp; resources</a:t>
            </a:r>
          </a:p>
          <a:p>
            <a:r>
              <a:rPr lang="en-US" dirty="0" smtClean="0"/>
              <a:t>Russian </a:t>
            </a:r>
            <a:r>
              <a:rPr lang="en-US" dirty="0"/>
              <a:t>center-local differences &amp; Chinese center-local differences </a:t>
            </a:r>
            <a:r>
              <a:rPr lang="en-US" dirty="0" smtClean="0"/>
              <a:t>complicate cooperation</a:t>
            </a:r>
            <a:endParaRPr lang="en-US" dirty="0"/>
          </a:p>
          <a:p>
            <a:r>
              <a:rPr lang="en-US" dirty="0" smtClean="0"/>
              <a:t>Memories of violent past slow down cooperation</a:t>
            </a:r>
            <a:endParaRPr lang="en-US" dirty="0" smtClean="0"/>
          </a:p>
          <a:p>
            <a:r>
              <a:rPr lang="en-US" dirty="0" smtClean="0"/>
              <a:t>environmental </a:t>
            </a:r>
            <a:r>
              <a:rPr lang="en-US" dirty="0" smtClean="0"/>
              <a:t>crises force better </a:t>
            </a:r>
            <a:r>
              <a:rPr lang="en-US" dirty="0" smtClean="0"/>
              <a:t>cooperation but also distrust</a:t>
            </a:r>
            <a:endParaRPr lang="en-US" dirty="0" smtClean="0"/>
          </a:p>
          <a:p>
            <a:endParaRPr lang="en-US" dirty="0"/>
          </a:p>
        </p:txBody>
      </p:sp>
    </p:spTree>
    <p:extLst>
      <p:ext uri="{BB962C8B-B14F-4D97-AF65-F5344CB8AC3E}">
        <p14:creationId xmlns:p14="http://schemas.microsoft.com/office/powerpoint/2010/main" val="3118041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5" y="365126"/>
            <a:ext cx="12002530" cy="376280"/>
          </a:xfrm>
        </p:spPr>
        <p:txBody>
          <a:bodyPr>
            <a:noAutofit/>
          </a:bodyPr>
          <a:lstStyle/>
          <a:p>
            <a:r>
              <a:rPr lang="en-US" sz="2400" dirty="0"/>
              <a:t>Soviet ship uses a water cannon against a Chinese fisherman on the Ussuri River on 6 May 1969</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4635" y="955590"/>
            <a:ext cx="8152673" cy="5840626"/>
          </a:xfrm>
        </p:spPr>
      </p:pic>
    </p:spTree>
    <p:extLst>
      <p:ext uri="{BB962C8B-B14F-4D97-AF65-F5344CB8AC3E}">
        <p14:creationId xmlns:p14="http://schemas.microsoft.com/office/powerpoint/2010/main" val="58031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09600"/>
          </a:xfrm>
        </p:spPr>
        <p:txBody>
          <a:bodyPr>
            <a:normAutofit fontScale="90000"/>
          </a:bodyPr>
          <a:lstStyle/>
          <a:p>
            <a:r>
              <a:rPr lang="en-US" dirty="0"/>
              <a:t>1950s Sino-Soviet Friendship</a:t>
            </a:r>
          </a:p>
        </p:txBody>
      </p:sp>
      <p:pic>
        <p:nvPicPr>
          <p:cNvPr id="4" name="Content Placeholder 3" descr="sov.jpeg"/>
          <p:cNvPicPr>
            <a:picLocks noGrp="1" noChangeAspect="1"/>
          </p:cNvPicPr>
          <p:nvPr>
            <p:ph idx="1"/>
          </p:nvPr>
        </p:nvPicPr>
        <p:blipFill>
          <a:blip r:embed="rId2" cstate="print"/>
          <a:stretch>
            <a:fillRect/>
          </a:stretch>
        </p:blipFill>
        <p:spPr>
          <a:xfrm>
            <a:off x="3810000" y="610008"/>
            <a:ext cx="4343400" cy="6247993"/>
          </a:xfrm>
        </p:spPr>
      </p:pic>
    </p:spTree>
    <p:extLst>
      <p:ext uri="{BB962C8B-B14F-4D97-AF65-F5344CB8AC3E}">
        <p14:creationId xmlns:p14="http://schemas.microsoft.com/office/powerpoint/2010/main" val="3686860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a:xfrm>
            <a:off x="164757" y="0"/>
            <a:ext cx="10046043" cy="533400"/>
          </a:xfrm>
        </p:spPr>
        <p:txBody>
          <a:bodyPr>
            <a:normAutofit fontScale="90000"/>
          </a:bodyPr>
          <a:lstStyle/>
          <a:p>
            <a:pPr algn="ctr"/>
            <a:r>
              <a:rPr lang="en-US" sz="2400" dirty="0" smtClean="0"/>
              <a:t>Cultural Revolution - 1967 </a:t>
            </a:r>
            <a:r>
              <a:rPr lang="en-US" sz="2400" dirty="0"/>
              <a:t>Chinese poster: Down with the Soviet Revisionists!</a:t>
            </a:r>
            <a:br>
              <a:rPr lang="en-US" sz="2400" dirty="0"/>
            </a:br>
            <a:endParaRPr lang="en-US" sz="2400" dirty="0"/>
          </a:p>
        </p:txBody>
      </p:sp>
      <p:pic>
        <p:nvPicPr>
          <p:cNvPr id="83974" name="Picture 6" descr="Destroy_soviet_revisionistsposter"/>
          <p:cNvPicPr>
            <a:picLocks noChangeAspect="1" noChangeArrowheads="1"/>
          </p:cNvPicPr>
          <p:nvPr/>
        </p:nvPicPr>
        <p:blipFill>
          <a:blip r:embed="rId2" cstate="print"/>
          <a:srcRect/>
          <a:stretch>
            <a:fillRect/>
          </a:stretch>
        </p:blipFill>
        <p:spPr bwMode="auto">
          <a:xfrm>
            <a:off x="3505200" y="319969"/>
            <a:ext cx="4343400" cy="6298959"/>
          </a:xfrm>
          <a:prstGeom prst="rect">
            <a:avLst/>
          </a:prstGeom>
          <a:noFill/>
        </p:spPr>
      </p:pic>
    </p:spTree>
    <p:extLst>
      <p:ext uri="{BB962C8B-B14F-4D97-AF65-F5344CB8AC3E}">
        <p14:creationId xmlns:p14="http://schemas.microsoft.com/office/powerpoint/2010/main" val="4056679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732"/>
            <a:ext cx="12109622" cy="2273643"/>
          </a:xfrm>
        </p:spPr>
        <p:txBody>
          <a:bodyPr>
            <a:noAutofit/>
          </a:bodyPr>
          <a:lstStyle/>
          <a:p>
            <a:r>
              <a:rPr lang="en-US" sz="2800" dirty="0" smtClean="0"/>
              <a:t>March1969 most serious clash near </a:t>
            </a:r>
            <a:r>
              <a:rPr lang="en-US" sz="2800" dirty="0"/>
              <a:t>Zhenbao Island (</a:t>
            </a:r>
            <a:r>
              <a:rPr lang="zh-CN" altLang="en-US" sz="2800" dirty="0"/>
              <a:t>珍宝岛</a:t>
            </a:r>
            <a:r>
              <a:rPr lang="en-US" altLang="zh-CN" sz="2800" dirty="0"/>
              <a:t>) </a:t>
            </a:r>
            <a:r>
              <a:rPr lang="en-US" altLang="zh-CN" sz="2800" dirty="0" smtClean="0"/>
              <a:t>[Damansky Island] </a:t>
            </a:r>
            <a:r>
              <a:rPr lang="en-US" sz="2800" dirty="0"/>
              <a:t>on the Ussuri </a:t>
            </a:r>
            <a:r>
              <a:rPr lang="en-US" sz="2800" dirty="0" smtClean="0"/>
              <a:t>River; PLA troops </a:t>
            </a:r>
            <a:r>
              <a:rPr lang="en-US" sz="2800" dirty="0"/>
              <a:t>ambushed Soviet border guards on Zhenbao </a:t>
            </a:r>
            <a:r>
              <a:rPr lang="en-US" sz="2800" dirty="0" smtClean="0"/>
              <a:t>Island;</a:t>
            </a:r>
            <a:br>
              <a:rPr lang="en-US" sz="2800" dirty="0" smtClean="0"/>
            </a:br>
            <a:r>
              <a:rPr lang="en-US" sz="2800" dirty="0" smtClean="0"/>
              <a:t>Russians outnumbered; local Russian decision </a:t>
            </a:r>
            <a:r>
              <a:rPr lang="en-US" sz="2800" dirty="0"/>
              <a:t>to </a:t>
            </a:r>
            <a:r>
              <a:rPr lang="en-US" sz="2800" dirty="0" smtClean="0"/>
              <a:t>fire </a:t>
            </a:r>
            <a:r>
              <a:rPr lang="en-US" sz="2800" dirty="0"/>
              <a:t>10,000 artillery </a:t>
            </a:r>
            <a:r>
              <a:rPr lang="en-US" sz="2800" dirty="0" smtClean="0"/>
              <a:t>rounds; </a:t>
            </a:r>
            <a:br>
              <a:rPr lang="en-US" sz="2800" dirty="0" smtClean="0"/>
            </a:br>
            <a:r>
              <a:rPr lang="en-US" sz="2800" dirty="0" smtClean="0"/>
              <a:t>Russia: 248 </a:t>
            </a:r>
            <a:r>
              <a:rPr lang="en-US" sz="2800" dirty="0"/>
              <a:t>Chinese </a:t>
            </a:r>
            <a:r>
              <a:rPr lang="en-US" sz="2800" dirty="0" smtClean="0"/>
              <a:t>soldiers killed, 58 Soviets killed; Chinese estimated less killed</a:t>
            </a:r>
            <a:r>
              <a:rPr lang="en-US" sz="2800" dirty="0"/>
              <a:t>; </a:t>
            </a:r>
            <a:r>
              <a:rPr lang="en-US" sz="2800" dirty="0" smtClean="0"/>
              <a:t>many atrocities</a:t>
            </a:r>
            <a:r>
              <a:rPr lang="en-US" sz="2800" dirty="0"/>
              <a:t>; </a:t>
            </a:r>
            <a:r>
              <a:rPr lang="en-US" sz="2800" dirty="0" smtClean="0"/>
              <a:t>disagreement </a:t>
            </a:r>
            <a:r>
              <a:rPr lang="en-US" sz="2800" dirty="0"/>
              <a:t>over who started conflict &amp; who </a:t>
            </a:r>
            <a:r>
              <a:rPr lang="en-US" sz="2800" dirty="0" smtClean="0"/>
              <a:t>won</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4390" y="2362375"/>
            <a:ext cx="6678018" cy="4424187"/>
          </a:xfrm>
        </p:spPr>
      </p:pic>
    </p:spTree>
    <p:extLst>
      <p:ext uri="{BB962C8B-B14F-4D97-AF65-F5344CB8AC3E}">
        <p14:creationId xmlns:p14="http://schemas.microsoft.com/office/powerpoint/2010/main" val="45138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86" y="101515"/>
            <a:ext cx="10515600" cy="483372"/>
          </a:xfrm>
        </p:spPr>
        <p:txBody>
          <a:bodyPr>
            <a:normAutofit fontScale="90000"/>
          </a:bodyPr>
          <a:lstStyle/>
          <a:p>
            <a:r>
              <a:rPr lang="en-US" dirty="0"/>
              <a:t>Sino-Soviet border – pink </a:t>
            </a:r>
            <a:r>
              <a:rPr lang="en-US" dirty="0" smtClean="0"/>
              <a:t>zones </a:t>
            </a:r>
            <a:r>
              <a:rPr lang="en-US" dirty="0"/>
              <a:t>disputed </a:t>
            </a:r>
            <a:r>
              <a:rPr lang="en-US" dirty="0" smtClean="0"/>
              <a:t>areas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5751" y="637198"/>
            <a:ext cx="5066271" cy="6288509"/>
          </a:xfrm>
        </p:spPr>
      </p:pic>
    </p:spTree>
    <p:extLst>
      <p:ext uri="{BB962C8B-B14F-4D97-AF65-F5344CB8AC3E}">
        <p14:creationId xmlns:p14="http://schemas.microsoft.com/office/powerpoint/2010/main" val="3109170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9891"/>
          </a:xfrm>
        </p:spPr>
        <p:txBody>
          <a:bodyPr>
            <a:normAutofit/>
          </a:bodyPr>
          <a:lstStyle/>
          <a:p>
            <a:r>
              <a:rPr lang="en-US" sz="3200" dirty="0" smtClean="0"/>
              <a:t>19th &amp; 20th c. Amur </a:t>
            </a:r>
            <a:r>
              <a:rPr lang="en-US" sz="3200" dirty="0"/>
              <a:t>Basin intergovernmental </a:t>
            </a:r>
            <a:r>
              <a:rPr lang="en-US" sz="3200" dirty="0" smtClean="0"/>
              <a:t>negotiations</a:t>
            </a:r>
            <a:endParaRPr lang="en-US" sz="3200" dirty="0"/>
          </a:p>
        </p:txBody>
      </p:sp>
      <p:sp>
        <p:nvSpPr>
          <p:cNvPr id="3" name="Content Placeholder 2"/>
          <p:cNvSpPr>
            <a:spLocks noGrp="1"/>
          </p:cNvSpPr>
          <p:nvPr>
            <p:ph idx="1"/>
          </p:nvPr>
        </p:nvSpPr>
        <p:spPr>
          <a:xfrm>
            <a:off x="838200" y="1235676"/>
            <a:ext cx="10515600" cy="4941287"/>
          </a:xfrm>
        </p:spPr>
        <p:txBody>
          <a:bodyPr>
            <a:normAutofit fontScale="92500" lnSpcReduction="10000"/>
          </a:bodyPr>
          <a:lstStyle/>
          <a:p>
            <a:r>
              <a:rPr lang="en-US" sz="2400" dirty="0" smtClean="0"/>
              <a:t>bilateral government negotiations focus on immediate threats, creating order:</a:t>
            </a:r>
          </a:p>
          <a:p>
            <a:pPr lvl="1"/>
            <a:r>
              <a:rPr lang="en-US" dirty="0" smtClean="0"/>
              <a:t>Border </a:t>
            </a:r>
            <a:r>
              <a:rPr lang="en-US" dirty="0"/>
              <a:t>demarcation rules and related engineering practices</a:t>
            </a:r>
          </a:p>
          <a:p>
            <a:pPr lvl="1"/>
            <a:r>
              <a:rPr lang="en-US" dirty="0" smtClean="0"/>
              <a:t>Navigation </a:t>
            </a:r>
            <a:r>
              <a:rPr lang="en-US" dirty="0"/>
              <a:t>rights and sustaining navigable channels</a:t>
            </a:r>
          </a:p>
          <a:p>
            <a:pPr lvl="1"/>
            <a:r>
              <a:rPr lang="en-US" dirty="0" smtClean="0"/>
              <a:t>Military </a:t>
            </a:r>
            <a:r>
              <a:rPr lang="en-US" dirty="0"/>
              <a:t>security issues</a:t>
            </a:r>
          </a:p>
          <a:p>
            <a:pPr lvl="1"/>
            <a:r>
              <a:rPr lang="en-US" dirty="0" smtClean="0"/>
              <a:t>Energy </a:t>
            </a:r>
            <a:r>
              <a:rPr lang="en-US" dirty="0"/>
              <a:t>policies, primarily hydropower</a:t>
            </a:r>
          </a:p>
          <a:p>
            <a:pPr lvl="1"/>
            <a:r>
              <a:rPr lang="en-US" dirty="0" smtClean="0"/>
              <a:t>Joint </a:t>
            </a:r>
            <a:r>
              <a:rPr lang="en-US" dirty="0"/>
              <a:t>use of disputed </a:t>
            </a:r>
            <a:r>
              <a:rPr lang="en-US" dirty="0" smtClean="0"/>
              <a:t>islands</a:t>
            </a:r>
          </a:p>
          <a:p>
            <a:r>
              <a:rPr lang="en-US" sz="2400" dirty="0" smtClean="0"/>
              <a:t>Russians more concerned about environmental impact than Chinese but not priority</a:t>
            </a:r>
          </a:p>
          <a:p>
            <a:r>
              <a:rPr lang="en-US" sz="2400" dirty="0" smtClean="0"/>
              <a:t>1997 discussions began on framework </a:t>
            </a:r>
            <a:r>
              <a:rPr lang="en-US" sz="2400" dirty="0"/>
              <a:t>agreement </a:t>
            </a:r>
            <a:r>
              <a:rPr lang="en-US" sz="2400" dirty="0" smtClean="0"/>
              <a:t>between Chinese &amp; Russian water management agencies</a:t>
            </a:r>
          </a:p>
          <a:p>
            <a:r>
              <a:rPr lang="en-US" sz="2400" dirty="0"/>
              <a:t>narrowly focused on water </a:t>
            </a:r>
            <a:r>
              <a:rPr lang="en-US" sz="2400" dirty="0" smtClean="0"/>
              <a:t>resources</a:t>
            </a:r>
            <a:r>
              <a:rPr lang="en-US" sz="2400" dirty="0"/>
              <a:t>; </a:t>
            </a:r>
            <a:r>
              <a:rPr lang="en-US" sz="2400" dirty="0" smtClean="0"/>
              <a:t>omitted </a:t>
            </a:r>
            <a:r>
              <a:rPr lang="en-US" sz="2400" dirty="0"/>
              <a:t>environmental </a:t>
            </a:r>
            <a:r>
              <a:rPr lang="en-US" sz="2400" dirty="0" smtClean="0"/>
              <a:t>issues, </a:t>
            </a:r>
            <a:r>
              <a:rPr lang="en-US" sz="2400" dirty="0"/>
              <a:t>water-use </a:t>
            </a:r>
            <a:r>
              <a:rPr lang="en-US" sz="2400" dirty="0" smtClean="0"/>
              <a:t>limits &amp; mechanisms for </a:t>
            </a:r>
            <a:r>
              <a:rPr lang="en-US" sz="2400" dirty="0"/>
              <a:t>regulating water </a:t>
            </a:r>
            <a:r>
              <a:rPr lang="en-US" sz="2400" dirty="0" smtClean="0"/>
              <a:t>flow</a:t>
            </a:r>
          </a:p>
          <a:p>
            <a:r>
              <a:rPr lang="en-US" sz="2400" dirty="0" smtClean="0"/>
              <a:t>no </a:t>
            </a:r>
            <a:r>
              <a:rPr lang="en-US" sz="2400" dirty="0"/>
              <a:t>binding requirements; just mutual information exchange </a:t>
            </a:r>
            <a:r>
              <a:rPr lang="en-US" sz="2400" dirty="0" smtClean="0"/>
              <a:t>&amp; </a:t>
            </a:r>
            <a:r>
              <a:rPr lang="en-US" sz="2400" dirty="0"/>
              <a:t>consultations</a:t>
            </a:r>
            <a:endParaRPr lang="en-US" sz="2400" dirty="0" smtClean="0"/>
          </a:p>
          <a:p>
            <a:r>
              <a:rPr lang="en-US" sz="2400" dirty="0" smtClean="0"/>
              <a:t>opened </a:t>
            </a:r>
            <a:r>
              <a:rPr lang="en-US" sz="2400" dirty="0"/>
              <a:t>communication </a:t>
            </a:r>
            <a:r>
              <a:rPr lang="en-US" sz="2400" dirty="0" smtClean="0"/>
              <a:t>channels; not signed until 2008 </a:t>
            </a:r>
            <a:endParaRPr lang="en-US" sz="2400" dirty="0"/>
          </a:p>
        </p:txBody>
      </p:sp>
    </p:spTree>
    <p:extLst>
      <p:ext uri="{BB962C8B-B14F-4D97-AF65-F5344CB8AC3E}">
        <p14:creationId xmlns:p14="http://schemas.microsoft.com/office/powerpoint/2010/main" val="3629155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3416"/>
          </a:xfrm>
        </p:spPr>
        <p:txBody>
          <a:bodyPr>
            <a:normAutofit/>
          </a:bodyPr>
          <a:lstStyle/>
          <a:p>
            <a:pPr algn="ctr"/>
            <a:r>
              <a:rPr lang="en-US" sz="3200" dirty="0" smtClean="0"/>
              <a:t>Khabarovsk </a:t>
            </a:r>
            <a:r>
              <a:rPr lang="en-US" sz="3200" dirty="0" smtClean="0"/>
              <a:t>Promoted Cooperation </a:t>
            </a:r>
            <a:endParaRPr lang="en-US" sz="3200" dirty="0"/>
          </a:p>
        </p:txBody>
      </p:sp>
      <p:sp>
        <p:nvSpPr>
          <p:cNvPr id="3" name="Content Placeholder 2"/>
          <p:cNvSpPr>
            <a:spLocks noGrp="1"/>
          </p:cNvSpPr>
          <p:nvPr>
            <p:ph idx="1"/>
          </p:nvPr>
        </p:nvSpPr>
        <p:spPr>
          <a:xfrm>
            <a:off x="838200" y="1145058"/>
            <a:ext cx="10515600" cy="5461687"/>
          </a:xfrm>
        </p:spPr>
        <p:txBody>
          <a:bodyPr>
            <a:normAutofit/>
          </a:bodyPr>
          <a:lstStyle/>
          <a:p>
            <a:r>
              <a:rPr lang="en-US" sz="2400" dirty="0" smtClean="0"/>
              <a:t>1956-1962: </a:t>
            </a:r>
            <a:r>
              <a:rPr lang="en-US" sz="2400" dirty="0"/>
              <a:t>China </a:t>
            </a:r>
            <a:r>
              <a:rPr lang="en-US" sz="2400" dirty="0" smtClean="0"/>
              <a:t>&amp; USSR </a:t>
            </a:r>
            <a:r>
              <a:rPr lang="en-US" sz="2400" dirty="0"/>
              <a:t>cooperatively researched </a:t>
            </a:r>
            <a:r>
              <a:rPr lang="en-US" sz="2400" dirty="0" smtClean="0"/>
              <a:t>Amur </a:t>
            </a:r>
            <a:r>
              <a:rPr lang="en-US" sz="2400" dirty="0"/>
              <a:t>River Basin in agriculture, industrial development, fisheries and wildlife </a:t>
            </a:r>
            <a:r>
              <a:rPr lang="en-US" sz="2400" dirty="0" smtClean="0"/>
              <a:t>management; planned </a:t>
            </a:r>
            <a:r>
              <a:rPr lang="en-US" sz="2400" dirty="0"/>
              <a:t>for water infrastructure </a:t>
            </a:r>
            <a:r>
              <a:rPr lang="en-US" sz="2400" dirty="0" smtClean="0"/>
              <a:t>for </a:t>
            </a:r>
            <a:r>
              <a:rPr lang="en-US" sz="2400" dirty="0"/>
              <a:t>flood prevention </a:t>
            </a:r>
            <a:r>
              <a:rPr lang="en-US" sz="2400" dirty="0" smtClean="0"/>
              <a:t>&amp; </a:t>
            </a:r>
            <a:r>
              <a:rPr lang="en-US" sz="2400" dirty="0"/>
              <a:t>hydropower </a:t>
            </a:r>
            <a:r>
              <a:rPr lang="en-US" sz="2400" dirty="0" smtClean="0"/>
              <a:t>generation</a:t>
            </a:r>
          </a:p>
          <a:p>
            <a:r>
              <a:rPr lang="en-US" sz="2400" dirty="0" smtClean="0"/>
              <a:t>Gao Gang, power base in Dongbei, very close to USSR; </a:t>
            </a:r>
            <a:r>
              <a:rPr lang="en-US" sz="2400" dirty="0" smtClean="0"/>
              <a:t>1940s suggested </a:t>
            </a:r>
            <a:r>
              <a:rPr lang="en-US" sz="2400" dirty="0" smtClean="0"/>
              <a:t>integrating Dongbei with USSR</a:t>
            </a:r>
          </a:p>
          <a:p>
            <a:r>
              <a:rPr lang="en-US" sz="2400" dirty="0" smtClean="0"/>
              <a:t>1960s </a:t>
            </a:r>
            <a:r>
              <a:rPr lang="en-US" sz="2400" dirty="0"/>
              <a:t>dispute: </a:t>
            </a:r>
            <a:r>
              <a:rPr lang="en-US" sz="2400" dirty="0" smtClean="0"/>
              <a:t>China &amp; USSR aggressively developed </a:t>
            </a:r>
            <a:r>
              <a:rPr lang="en-US" sz="2400" dirty="0"/>
              <a:t>water resources on their own side without coordination with the other </a:t>
            </a:r>
            <a:r>
              <a:rPr lang="en-US" sz="2400" dirty="0" smtClean="0"/>
              <a:t>side</a:t>
            </a:r>
          </a:p>
          <a:p>
            <a:r>
              <a:rPr lang="en-US" sz="2400" dirty="0" smtClean="0"/>
              <a:t>Khabarovsk local </a:t>
            </a:r>
            <a:r>
              <a:rPr lang="en-US" sz="2400" dirty="0"/>
              <a:t>Russians benefited from border trade; continued during hostilities till 1966 </a:t>
            </a:r>
            <a:endParaRPr lang="en-US" sz="2400" dirty="0" smtClean="0"/>
          </a:p>
          <a:p>
            <a:r>
              <a:rPr lang="en-US" sz="2400" dirty="0" smtClean="0"/>
              <a:t>1969 Sino-Russian border talks began; continued for 3 decades </a:t>
            </a:r>
            <a:endParaRPr lang="en-US" sz="2400" dirty="0"/>
          </a:p>
          <a:p>
            <a:r>
              <a:rPr lang="en-US" sz="2400" dirty="0" smtClean="0"/>
              <a:t>1972 </a:t>
            </a:r>
            <a:r>
              <a:rPr lang="en-US" sz="2400" dirty="0" smtClean="0"/>
              <a:t>Khabarovsk promoted </a:t>
            </a:r>
            <a:r>
              <a:rPr lang="en-US" sz="2400" dirty="0" smtClean="0"/>
              <a:t>re-opening border trade; </a:t>
            </a:r>
            <a:r>
              <a:rPr lang="en-US" sz="2400" dirty="0" smtClean="0"/>
              <a:t>Moscow didn’t open till 1983</a:t>
            </a:r>
            <a:endParaRPr lang="en-US" sz="2400" dirty="0" smtClean="0"/>
          </a:p>
        </p:txBody>
      </p:sp>
    </p:spTree>
    <p:extLst>
      <p:ext uri="{BB962C8B-B14F-4D97-AF65-F5344CB8AC3E}">
        <p14:creationId xmlns:p14="http://schemas.microsoft.com/office/powerpoint/2010/main" val="2453974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81080"/>
          </a:xfrm>
        </p:spPr>
        <p:txBody>
          <a:bodyPr>
            <a:normAutofit/>
          </a:bodyPr>
          <a:lstStyle/>
          <a:p>
            <a:pPr algn="ctr"/>
            <a:r>
              <a:rPr lang="en-US" sz="3200" b="1" dirty="0" smtClean="0"/>
              <a:t>Away from Conflict –Towards Cooperation</a:t>
            </a:r>
            <a:endParaRPr lang="en-US" sz="3200" b="1" dirty="0"/>
          </a:p>
        </p:txBody>
      </p:sp>
      <p:sp>
        <p:nvSpPr>
          <p:cNvPr id="3" name="Content Placeholder 2"/>
          <p:cNvSpPr>
            <a:spLocks noGrp="1"/>
          </p:cNvSpPr>
          <p:nvPr>
            <p:ph idx="1"/>
          </p:nvPr>
        </p:nvSpPr>
        <p:spPr>
          <a:xfrm>
            <a:off x="838200" y="1219200"/>
            <a:ext cx="10515600" cy="4957763"/>
          </a:xfrm>
        </p:spPr>
        <p:txBody>
          <a:bodyPr>
            <a:normAutofit lnSpcReduction="10000"/>
          </a:bodyPr>
          <a:lstStyle/>
          <a:p>
            <a:r>
              <a:rPr lang="en-US" sz="2400" dirty="0"/>
              <a:t>1989 Sino-Russian normalized </a:t>
            </a:r>
            <a:r>
              <a:rPr lang="en-US" sz="2400" dirty="0" smtClean="0"/>
              <a:t>relations</a:t>
            </a:r>
          </a:p>
          <a:p>
            <a:r>
              <a:rPr lang="en-US" sz="2400" dirty="0" smtClean="0"/>
              <a:t>1986 signed </a:t>
            </a:r>
            <a:r>
              <a:rPr lang="en-US" sz="2400" i="1" dirty="0">
                <a:ea typeface="SimSun" panose="02010600030101010101" pitchFamily="2" charset="-122"/>
              </a:rPr>
              <a:t>Russia-China Joint Comprehensive Scheme for Water Development in Transboundary Waters of the Argun and Amur Rivers; </a:t>
            </a:r>
            <a:r>
              <a:rPr lang="en-US" sz="2400" dirty="0">
                <a:ea typeface="SimSun" panose="02010600030101010101" pitchFamily="2" charset="-122"/>
              </a:rPr>
              <a:t>same sectors as in </a:t>
            </a:r>
            <a:r>
              <a:rPr lang="en-US" sz="2400" dirty="0" smtClean="0">
                <a:ea typeface="SimSun" panose="02010600030101010101" pitchFamily="2" charset="-122"/>
              </a:rPr>
              <a:t>1950s</a:t>
            </a:r>
          </a:p>
          <a:p>
            <a:r>
              <a:rPr lang="en-US" sz="2400" dirty="0">
                <a:ea typeface="SimSun" panose="02010600030101010101" pitchFamily="2" charset="-122"/>
              </a:rPr>
              <a:t>China prioritized </a:t>
            </a:r>
            <a:r>
              <a:rPr lang="en-US" sz="2400" dirty="0" smtClean="0">
                <a:ea typeface="SimSun" panose="02010600030101010101" pitchFamily="2" charset="-122"/>
              </a:rPr>
              <a:t>hydropower; wanted 10 </a:t>
            </a:r>
            <a:r>
              <a:rPr lang="en-US" sz="2400" dirty="0">
                <a:ea typeface="SimSun" panose="02010600030101010101" pitchFamily="2" charset="-122"/>
              </a:rPr>
              <a:t>dams on </a:t>
            </a:r>
            <a:r>
              <a:rPr lang="en-US" sz="2400" dirty="0" smtClean="0">
                <a:ea typeface="SimSun" panose="02010600030101010101" pitchFamily="2" charset="-122"/>
              </a:rPr>
              <a:t>Amur </a:t>
            </a:r>
            <a:r>
              <a:rPr lang="en-US" sz="2400" dirty="0">
                <a:ea typeface="SimSun" panose="02010600030101010101" pitchFamily="2" charset="-122"/>
              </a:rPr>
              <a:t>River </a:t>
            </a:r>
            <a:r>
              <a:rPr lang="en-US" sz="2400" dirty="0" smtClean="0">
                <a:ea typeface="SimSun" panose="02010600030101010101" pitchFamily="2" charset="-122"/>
              </a:rPr>
              <a:t>&amp; </a:t>
            </a:r>
            <a:r>
              <a:rPr lang="en-US" sz="2400" dirty="0">
                <a:ea typeface="SimSun" panose="02010600030101010101" pitchFamily="2" charset="-122"/>
              </a:rPr>
              <a:t>its tributaries</a:t>
            </a:r>
            <a:endParaRPr lang="en-US" sz="2400" dirty="0" smtClean="0">
              <a:ea typeface="SimSun" panose="02010600030101010101" pitchFamily="2" charset="-122"/>
            </a:endParaRPr>
          </a:p>
          <a:p>
            <a:r>
              <a:rPr lang="en-US" sz="2400" dirty="0"/>
              <a:t>Russians disagreed: </a:t>
            </a:r>
            <a:r>
              <a:rPr lang="en-US" sz="2400" dirty="0" smtClean="0"/>
              <a:t>would </a:t>
            </a:r>
            <a:r>
              <a:rPr lang="en-US" sz="2400" dirty="0" smtClean="0"/>
              <a:t>block </a:t>
            </a:r>
            <a:r>
              <a:rPr lang="en-US" sz="2400" dirty="0"/>
              <a:t>migrating fish, sedimentation patterns in the Lower Amur, alteration </a:t>
            </a:r>
            <a:r>
              <a:rPr lang="en-US" sz="2400" dirty="0" smtClean="0"/>
              <a:t>of </a:t>
            </a:r>
            <a:r>
              <a:rPr lang="en-US" sz="2400" dirty="0"/>
              <a:t>wetland hydrological regime in </a:t>
            </a:r>
            <a:r>
              <a:rPr lang="en-US" sz="2400" dirty="0" smtClean="0"/>
              <a:t>Amur </a:t>
            </a:r>
            <a:r>
              <a:rPr lang="en-US" sz="2400" dirty="0"/>
              <a:t>River </a:t>
            </a:r>
            <a:r>
              <a:rPr lang="en-US" sz="2400" dirty="0" smtClean="0"/>
              <a:t>Valley</a:t>
            </a:r>
          </a:p>
          <a:p>
            <a:r>
              <a:rPr lang="en-US" sz="2400" dirty="0" smtClean="0"/>
              <a:t>concerned </a:t>
            </a:r>
            <a:r>
              <a:rPr lang="en-US" sz="2400" dirty="0"/>
              <a:t>with </a:t>
            </a:r>
            <a:r>
              <a:rPr lang="en-US" sz="2400" dirty="0" smtClean="0"/>
              <a:t>environmental impact; </a:t>
            </a:r>
            <a:r>
              <a:rPr lang="en-US" sz="2400" dirty="0" smtClean="0"/>
              <a:t>joint scheme </a:t>
            </a:r>
            <a:r>
              <a:rPr lang="en-US" sz="2400" dirty="0"/>
              <a:t>not </a:t>
            </a:r>
            <a:r>
              <a:rPr lang="en-US" sz="2400" dirty="0" smtClean="0"/>
              <a:t>implemented</a:t>
            </a:r>
            <a:endParaRPr lang="en-US" sz="2400" dirty="0"/>
          </a:p>
          <a:p>
            <a:r>
              <a:rPr lang="en-US" sz="2400" dirty="0"/>
              <a:t>1991 Sino-Soviet Border Agreement -PRC renounced sovereignty of the 64 Manchu villages</a:t>
            </a:r>
          </a:p>
          <a:p>
            <a:r>
              <a:rPr lang="en-US" sz="2400" dirty="0" smtClean="0"/>
              <a:t>October 14, 2003 border </a:t>
            </a:r>
            <a:r>
              <a:rPr lang="en-US" sz="2400" dirty="0"/>
              <a:t>agreement signed; Russia agreed to transfer Yinlong </a:t>
            </a:r>
            <a:r>
              <a:rPr lang="en-US" sz="2400" dirty="0" smtClean="0"/>
              <a:t>Island, Zhenbao Island &amp; ½ Heixiazi </a:t>
            </a:r>
            <a:r>
              <a:rPr lang="en-US" sz="2400" dirty="0"/>
              <a:t>Island to </a:t>
            </a:r>
            <a:r>
              <a:rPr lang="en-US" sz="2400" dirty="0" smtClean="0"/>
              <a:t>China</a:t>
            </a:r>
          </a:p>
          <a:p>
            <a:r>
              <a:rPr lang="en-US" sz="2400" dirty="0" smtClean="0"/>
              <a:t>2008 </a:t>
            </a:r>
            <a:r>
              <a:rPr lang="en-US" sz="2400" dirty="0"/>
              <a:t>Sino-Russian Border Line </a:t>
            </a:r>
            <a:r>
              <a:rPr lang="en-US" sz="2400" dirty="0" smtClean="0"/>
              <a:t>Agreement; </a:t>
            </a:r>
            <a:r>
              <a:rPr lang="en-US" sz="2400" dirty="0"/>
              <a:t>acceptance of </a:t>
            </a:r>
            <a:r>
              <a:rPr lang="en-US" sz="2400" dirty="0" smtClean="0"/>
              <a:t>demarcation </a:t>
            </a:r>
            <a:r>
              <a:rPr lang="en-US" sz="2400" dirty="0"/>
              <a:t>of the eastern portion of the Chinese-Russian </a:t>
            </a:r>
            <a:r>
              <a:rPr lang="en-US" sz="2400" dirty="0" smtClean="0"/>
              <a:t>border, east of Ussuri River </a:t>
            </a:r>
            <a:endParaRPr lang="en-US" sz="2400" dirty="0" smtClean="0"/>
          </a:p>
          <a:p>
            <a:endParaRPr lang="en-US" sz="2400" dirty="0" smtClean="0"/>
          </a:p>
          <a:p>
            <a:endParaRPr lang="en-US" sz="2400" dirty="0"/>
          </a:p>
          <a:p>
            <a:endParaRPr lang="en-US" sz="2400" dirty="0"/>
          </a:p>
          <a:p>
            <a:endParaRPr lang="en-US" sz="2400" dirty="0"/>
          </a:p>
        </p:txBody>
      </p:sp>
    </p:spTree>
    <p:extLst>
      <p:ext uri="{BB962C8B-B14F-4D97-AF65-F5344CB8AC3E}">
        <p14:creationId xmlns:p14="http://schemas.microsoft.com/office/powerpoint/2010/main" val="1959775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34334" cy="812885"/>
          </a:xfrm>
        </p:spPr>
        <p:txBody>
          <a:bodyPr>
            <a:noAutofit/>
          </a:bodyPr>
          <a:lstStyle/>
          <a:p>
            <a:r>
              <a:rPr lang="en-US" sz="2400" dirty="0"/>
              <a:t>Mainstream Transboundary Dams "Joint Comprehensive Scheme on Amur and Argun </a:t>
            </a:r>
            <a:r>
              <a:rPr lang="en-US" sz="2400" dirty="0" smtClean="0"/>
              <a:t>rivers</a:t>
            </a:r>
            <a:br>
              <a:rPr lang="en-US" sz="2400" dirty="0" smtClean="0"/>
            </a:br>
            <a:r>
              <a:rPr lang="en-US" sz="2400" dirty="0" smtClean="0"/>
              <a:t>no agreement </a:t>
            </a:r>
            <a:r>
              <a:rPr lang="en-US" sz="1800" dirty="0" smtClean="0"/>
              <a:t>(Difference </a:t>
            </a:r>
            <a:r>
              <a:rPr lang="en-US" sz="1800" dirty="0"/>
              <a:t>in figures in Russian version of the design shown in brackets); Source: Rivers without Boundaries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339" y="812885"/>
            <a:ext cx="9115554" cy="5958618"/>
          </a:xfrm>
        </p:spPr>
      </p:pic>
    </p:spTree>
    <p:extLst>
      <p:ext uri="{BB962C8B-B14F-4D97-AF65-F5344CB8AC3E}">
        <p14:creationId xmlns:p14="http://schemas.microsoft.com/office/powerpoint/2010/main" val="1155506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35480" cy="457200"/>
          </a:xfrm>
        </p:spPr>
        <p:txBody>
          <a:bodyPr>
            <a:noAutofit/>
          </a:bodyPr>
          <a:lstStyle/>
          <a:p>
            <a:r>
              <a:rPr lang="en-US" sz="2800" dirty="0" smtClean="0">
                <a:solidFill>
                  <a:schemeClr val="bg1"/>
                </a:solidFill>
              </a:rPr>
              <a:t>21st c. Heilongjiang’s </a:t>
            </a:r>
            <a:r>
              <a:rPr lang="en-US" sz="2800" dirty="0">
                <a:solidFill>
                  <a:schemeClr val="bg1"/>
                </a:solidFill>
              </a:rPr>
              <a:t>Plans : </a:t>
            </a:r>
            <a:r>
              <a:rPr lang="en-US" sz="2800" dirty="0" smtClean="0">
                <a:solidFill>
                  <a:schemeClr val="bg1"/>
                </a:solidFill>
              </a:rPr>
              <a:t>RFE-Dongbei Integration</a:t>
            </a:r>
            <a:endParaRPr lang="en-US" sz="2800" dirty="0">
              <a:solidFill>
                <a:schemeClr val="bg1"/>
              </a:solidFill>
            </a:endParaRPr>
          </a:p>
        </p:txBody>
      </p:sp>
      <p:sp>
        <p:nvSpPr>
          <p:cNvPr id="3" name="Content Placeholder 2"/>
          <p:cNvSpPr>
            <a:spLocks noGrp="1"/>
          </p:cNvSpPr>
          <p:nvPr>
            <p:ph idx="1"/>
          </p:nvPr>
        </p:nvSpPr>
        <p:spPr>
          <a:xfrm>
            <a:off x="222421" y="457200"/>
            <a:ext cx="11500021" cy="6400800"/>
          </a:xfrm>
        </p:spPr>
        <p:txBody>
          <a:bodyPr>
            <a:normAutofit fontScale="77500" lnSpcReduction="20000"/>
          </a:bodyPr>
          <a:lstStyle/>
          <a:p>
            <a:r>
              <a:rPr lang="en-US" dirty="0" smtClean="0">
                <a:solidFill>
                  <a:schemeClr val="bg1"/>
                </a:solidFill>
              </a:rPr>
              <a:t>Heilongjiang’s efforts to create a single economic space, a Natural Economic Territory (NET), between Heilongjiang and the Russian Far East.</a:t>
            </a:r>
          </a:p>
          <a:p>
            <a:r>
              <a:rPr lang="en-US" dirty="0" smtClean="0">
                <a:solidFill>
                  <a:schemeClr val="bg1"/>
                </a:solidFill>
              </a:rPr>
              <a:t>1998: Moscow &amp; Beijing organized Russian-Chinese Coordinative Commission on Interregional and Border Trade and Economic Cooperation to facilitate the economic integration of Dongbei-RFE</a:t>
            </a:r>
          </a:p>
          <a:p>
            <a:r>
              <a:rPr lang="en-US" dirty="0" smtClean="0">
                <a:solidFill>
                  <a:schemeClr val="bg1"/>
                </a:solidFill>
              </a:rPr>
              <a:t>2003:Beijing - Revitalization of the Northeast Industrial Base program; program included assumption of economic integration between RFE &amp; Dongbei</a:t>
            </a:r>
          </a:p>
          <a:p>
            <a:r>
              <a:rPr lang="en-US" dirty="0" smtClean="0">
                <a:solidFill>
                  <a:schemeClr val="bg1"/>
                </a:solidFill>
              </a:rPr>
              <a:t>2004: China-Russia Trade-Economic Forum; Gov. Darkin </a:t>
            </a:r>
            <a:r>
              <a:rPr lang="en-US" dirty="0" smtClean="0">
                <a:solidFill>
                  <a:schemeClr val="bg1"/>
                </a:solidFill>
              </a:rPr>
              <a:t>asked </a:t>
            </a:r>
            <a:r>
              <a:rPr lang="en-US" dirty="0" smtClean="0">
                <a:solidFill>
                  <a:schemeClr val="bg1"/>
                </a:solidFill>
              </a:rPr>
              <a:t>for Chinese </a:t>
            </a:r>
            <a:r>
              <a:rPr lang="en-US" dirty="0" smtClean="0">
                <a:solidFill>
                  <a:schemeClr val="bg1"/>
                </a:solidFill>
              </a:rPr>
              <a:t>investment in Primorye; help it enter </a:t>
            </a:r>
            <a:r>
              <a:rPr lang="en-US" dirty="0" smtClean="0">
                <a:solidFill>
                  <a:schemeClr val="bg1"/>
                </a:solidFill>
              </a:rPr>
              <a:t>Asia-Pacific economic, political, and cultural life</a:t>
            </a:r>
            <a:r>
              <a:rPr lang="en-US" dirty="0" smtClean="0">
                <a:solidFill>
                  <a:schemeClr val="bg1"/>
                </a:solidFill>
              </a:rPr>
              <a:t>; not towards Dongbei</a:t>
            </a:r>
          </a:p>
          <a:p>
            <a:r>
              <a:rPr lang="en-US" dirty="0" smtClean="0">
                <a:solidFill>
                  <a:schemeClr val="bg1"/>
                </a:solidFill>
              </a:rPr>
              <a:t>Heilongjiang </a:t>
            </a:r>
            <a:r>
              <a:rPr lang="en-US" dirty="0" smtClean="0">
                <a:solidFill>
                  <a:schemeClr val="bg1"/>
                </a:solidFill>
              </a:rPr>
              <a:t>Gov Zhang Zuoji called for Russian </a:t>
            </a:r>
            <a:r>
              <a:rPr lang="en-US" dirty="0" smtClean="0">
                <a:solidFill>
                  <a:schemeClr val="bg1"/>
                </a:solidFill>
              </a:rPr>
              <a:t>investment in Heilongjiang; upgrade its </a:t>
            </a:r>
            <a:r>
              <a:rPr lang="en-US" dirty="0" smtClean="0">
                <a:solidFill>
                  <a:schemeClr val="bg1"/>
                </a:solidFill>
              </a:rPr>
              <a:t>rusting industrial base; needed </a:t>
            </a:r>
            <a:r>
              <a:rPr lang="en-US" dirty="0" smtClean="0">
                <a:solidFill>
                  <a:schemeClr val="bg1"/>
                </a:solidFill>
              </a:rPr>
              <a:t>transit via </a:t>
            </a:r>
            <a:r>
              <a:rPr lang="en-US" dirty="0" smtClean="0">
                <a:solidFill>
                  <a:schemeClr val="bg1"/>
                </a:solidFill>
              </a:rPr>
              <a:t>Primorye’s transportation </a:t>
            </a:r>
            <a:r>
              <a:rPr lang="en-US" dirty="0" smtClean="0">
                <a:solidFill>
                  <a:schemeClr val="bg1"/>
                </a:solidFill>
              </a:rPr>
              <a:t>system</a:t>
            </a:r>
            <a:endParaRPr lang="en-US" dirty="0" smtClean="0">
              <a:solidFill>
                <a:schemeClr val="bg1"/>
              </a:solidFill>
            </a:endParaRPr>
          </a:p>
          <a:p>
            <a:r>
              <a:rPr lang="en-US" dirty="0" smtClean="0">
                <a:solidFill>
                  <a:schemeClr val="bg1"/>
                </a:solidFill>
              </a:rPr>
              <a:t>2005 HLJ: would construct an industrial corridor linking Harbin, Daqing, </a:t>
            </a:r>
            <a:r>
              <a:rPr lang="en-US" dirty="0" smtClean="0">
                <a:solidFill>
                  <a:schemeClr val="bg1"/>
                </a:solidFill>
              </a:rPr>
              <a:t>&amp; Qiqihar</a:t>
            </a:r>
            <a:r>
              <a:rPr lang="en-US" dirty="0" smtClean="0">
                <a:solidFill>
                  <a:schemeClr val="bg1"/>
                </a:solidFill>
              </a:rPr>
              <a:t>, the “Ha-Da-Qi” corridor, as part of the revitalization of </a:t>
            </a:r>
            <a:r>
              <a:rPr lang="en-US" dirty="0" smtClean="0">
                <a:solidFill>
                  <a:schemeClr val="bg1"/>
                </a:solidFill>
              </a:rPr>
              <a:t>Dongbei </a:t>
            </a:r>
            <a:endParaRPr lang="en-US" dirty="0" smtClean="0">
              <a:solidFill>
                <a:schemeClr val="bg1"/>
              </a:solidFill>
            </a:endParaRPr>
          </a:p>
          <a:p>
            <a:r>
              <a:rPr lang="en-US" dirty="0" smtClean="0">
                <a:solidFill>
                  <a:schemeClr val="bg1"/>
                </a:solidFill>
              </a:rPr>
              <a:t>Dongbei’s industrial revitalization depended on the realization of the NET that would allow exports of commodities, sold in Russian markets by Chinese traders, and imports of Russian </a:t>
            </a:r>
            <a:r>
              <a:rPr lang="en-US" dirty="0" smtClean="0">
                <a:solidFill>
                  <a:schemeClr val="bg1"/>
                </a:solidFill>
              </a:rPr>
              <a:t>oil for Ha-Da-Qi</a:t>
            </a: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6462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3945"/>
          </a:xfrm>
        </p:spPr>
        <p:txBody>
          <a:bodyPr>
            <a:noAutofit/>
          </a:bodyPr>
          <a:lstStyle/>
          <a:p>
            <a:pPr algn="ctr"/>
            <a:r>
              <a:rPr lang="en-US" sz="3200" dirty="0"/>
              <a:t>Amur River Watershed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7741" y="926494"/>
            <a:ext cx="7500726" cy="5931506"/>
          </a:xfrm>
        </p:spPr>
      </p:pic>
    </p:spTree>
    <p:extLst>
      <p:ext uri="{BB962C8B-B14F-4D97-AF65-F5344CB8AC3E}">
        <p14:creationId xmlns:p14="http://schemas.microsoft.com/office/powerpoint/2010/main" val="3411388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-1990s Vladivostok more xenophobic than Khabarovsk,</a:t>
            </a:r>
            <a:br>
              <a:rPr lang="en-US" sz="2800" dirty="0" smtClean="0"/>
            </a:br>
            <a:r>
              <a:rPr lang="en-US" sz="2800" dirty="0" smtClean="0"/>
              <a:t>-rejected Yeltsin’s border liberalization for Chinese trade</a:t>
            </a:r>
            <a:br>
              <a:rPr lang="en-US" sz="2800" dirty="0" smtClean="0"/>
            </a:br>
            <a:r>
              <a:rPr lang="en-US" sz="2800" dirty="0" smtClean="0"/>
              <a:t>-2006-2007 top-down programs to promote societal interaction</a:t>
            </a:r>
            <a:endParaRPr lang="en-US" sz="2800" dirty="0"/>
          </a:p>
        </p:txBody>
      </p:sp>
      <p:pic>
        <p:nvPicPr>
          <p:cNvPr id="4" name="Content Placeholder 3"/>
          <p:cNvPicPr>
            <a:picLocks noGrp="1" noChangeAspect="1"/>
          </p:cNvPicPr>
          <p:nvPr>
            <p:ph idx="1"/>
          </p:nvPr>
        </p:nvPicPr>
        <p:blipFill>
          <a:blip r:embed="rId2"/>
          <a:stretch>
            <a:fillRect/>
          </a:stretch>
        </p:blipFill>
        <p:spPr>
          <a:xfrm>
            <a:off x="656377" y="2118802"/>
            <a:ext cx="2213040" cy="3353091"/>
          </a:xfrm>
          <a:prstGeom prst="rect">
            <a:avLst/>
          </a:prstGeom>
        </p:spPr>
      </p:pic>
      <p:pic>
        <p:nvPicPr>
          <p:cNvPr id="5" name="Picture 4"/>
          <p:cNvPicPr>
            <a:picLocks noChangeAspect="1"/>
          </p:cNvPicPr>
          <p:nvPr/>
        </p:nvPicPr>
        <p:blipFill>
          <a:blip r:embed="rId3"/>
          <a:stretch>
            <a:fillRect/>
          </a:stretch>
        </p:blipFill>
        <p:spPr>
          <a:xfrm>
            <a:off x="3765028" y="1667659"/>
            <a:ext cx="7413379" cy="902286"/>
          </a:xfrm>
          <a:prstGeom prst="rect">
            <a:avLst/>
          </a:prstGeom>
        </p:spPr>
      </p:pic>
      <p:pic>
        <p:nvPicPr>
          <p:cNvPr id="6" name="Picture 5"/>
          <p:cNvPicPr>
            <a:picLocks noChangeAspect="1"/>
          </p:cNvPicPr>
          <p:nvPr/>
        </p:nvPicPr>
        <p:blipFill>
          <a:blip r:embed="rId4"/>
          <a:stretch>
            <a:fillRect/>
          </a:stretch>
        </p:blipFill>
        <p:spPr>
          <a:xfrm>
            <a:off x="4901514" y="2627736"/>
            <a:ext cx="6185586" cy="4149301"/>
          </a:xfrm>
          <a:prstGeom prst="rect">
            <a:avLst/>
          </a:prstGeom>
        </p:spPr>
      </p:pic>
    </p:spTree>
    <p:extLst>
      <p:ext uri="{BB962C8B-B14F-4D97-AF65-F5344CB8AC3E}">
        <p14:creationId xmlns:p14="http://schemas.microsoft.com/office/powerpoint/2010/main" val="2646718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6519" y="0"/>
            <a:ext cx="11887200" cy="1062681"/>
          </a:xfrm>
        </p:spPr>
        <p:txBody>
          <a:bodyPr>
            <a:normAutofit fontScale="90000"/>
          </a:bodyPr>
          <a:lstStyle/>
          <a:p>
            <a:pPr eaLnBrk="1" hangingPunct="1"/>
            <a:r>
              <a:rPr lang="en-US" sz="2400" dirty="0">
                <a:latin typeface="+mn-lt"/>
              </a:rPr>
              <a:t>14</a:t>
            </a:r>
            <a:r>
              <a:rPr lang="en-US" sz="2400" baseline="30000" dirty="0">
                <a:latin typeface="+mn-lt"/>
              </a:rPr>
              <a:t>th</a:t>
            </a:r>
            <a:r>
              <a:rPr lang="en-US" sz="2400" dirty="0">
                <a:latin typeface="+mn-lt"/>
              </a:rPr>
              <a:t> annual meeting Russian &amp; Chinese prime ministers </a:t>
            </a:r>
            <a:r>
              <a:rPr lang="en-US" sz="2400" dirty="0" smtClean="0">
                <a:latin typeface="+mn-lt"/>
              </a:rPr>
              <a:t>agreement </a:t>
            </a:r>
            <a:r>
              <a:rPr lang="en-US" sz="2400" dirty="0">
                <a:latin typeface="+mn-lt"/>
              </a:rPr>
              <a:t>on </a:t>
            </a:r>
            <a:r>
              <a:rPr lang="en-US" sz="2400" dirty="0" smtClean="0">
                <a:latin typeface="+mn-lt"/>
              </a:rPr>
              <a:t>RFE-Dongbei coop, </a:t>
            </a:r>
            <a:r>
              <a:rPr lang="en-US" sz="2400" dirty="0">
                <a:latin typeface="+mn-lt"/>
              </a:rPr>
              <a:t/>
            </a:r>
            <a:br>
              <a:rPr lang="en-US" sz="2400" dirty="0">
                <a:latin typeface="+mn-lt"/>
              </a:rPr>
            </a:br>
            <a:r>
              <a:rPr lang="en-US" sz="2400" dirty="0">
                <a:latin typeface="+mn-lt"/>
              </a:rPr>
              <a:t>linked to progress on ESPO, Beijing Oct 2009</a:t>
            </a:r>
            <a:br>
              <a:rPr lang="en-US" sz="2400" dirty="0">
                <a:latin typeface="+mn-lt"/>
              </a:rPr>
            </a:br>
            <a:r>
              <a:rPr lang="en-US" sz="2400" dirty="0" smtClean="0">
                <a:latin typeface="+mn-lt"/>
              </a:rPr>
              <a:t>[Russia forced into RFE-Dongbei </a:t>
            </a:r>
            <a:r>
              <a:rPr lang="en-US" sz="2400" dirty="0">
                <a:latin typeface="+mn-lt"/>
              </a:rPr>
              <a:t>economic </a:t>
            </a:r>
            <a:r>
              <a:rPr lang="en-US" sz="2400" dirty="0" smtClean="0">
                <a:latin typeface="+mn-lt"/>
              </a:rPr>
              <a:t>integration; local Russians never </a:t>
            </a:r>
            <a:r>
              <a:rPr lang="en-US" sz="2400" dirty="0">
                <a:latin typeface="+mn-lt"/>
              </a:rPr>
              <a:t>implemented]</a:t>
            </a:r>
          </a:p>
        </p:txBody>
      </p:sp>
      <p:pic>
        <p:nvPicPr>
          <p:cNvPr id="26627" name="Content Placeholder 3" descr="14th regular meeting between chinese russian prime ministers in beijing oct 09.jpg"/>
          <p:cNvPicPr>
            <a:picLocks noGrp="1" noChangeAspect="1"/>
          </p:cNvPicPr>
          <p:nvPr>
            <p:ph idx="1"/>
          </p:nvPr>
        </p:nvPicPr>
        <p:blipFill>
          <a:blip r:embed="rId2" cstate="print"/>
          <a:srcRect/>
          <a:stretch>
            <a:fillRect/>
          </a:stretch>
        </p:blipFill>
        <p:spPr>
          <a:xfrm>
            <a:off x="1285103" y="1095486"/>
            <a:ext cx="8468497" cy="5659541"/>
          </a:xfrm>
        </p:spPr>
      </p:pic>
    </p:spTree>
    <p:extLst>
      <p:ext uri="{BB962C8B-B14F-4D97-AF65-F5344CB8AC3E}">
        <p14:creationId xmlns:p14="http://schemas.microsoft.com/office/powerpoint/2010/main" val="3171599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09600"/>
          </a:xfrm>
        </p:spPr>
        <p:txBody>
          <a:bodyPr>
            <a:normAutofit fontScale="90000"/>
          </a:bodyPr>
          <a:lstStyle/>
          <a:p>
            <a:r>
              <a:rPr lang="en-US" dirty="0"/>
              <a:t>Sino-Russian oil pipeline</a:t>
            </a:r>
          </a:p>
        </p:txBody>
      </p:sp>
      <p:pic>
        <p:nvPicPr>
          <p:cNvPr id="9218" name="Picture 2"/>
          <p:cNvPicPr>
            <a:picLocks noChangeAspect="1" noChangeArrowheads="1"/>
          </p:cNvPicPr>
          <p:nvPr/>
        </p:nvPicPr>
        <p:blipFill>
          <a:blip r:embed="rId2" cstate="print"/>
          <a:srcRect/>
          <a:stretch>
            <a:fillRect/>
          </a:stretch>
        </p:blipFill>
        <p:spPr bwMode="auto">
          <a:xfrm>
            <a:off x="4114800" y="2862249"/>
            <a:ext cx="6553200" cy="3817951"/>
          </a:xfrm>
          <a:prstGeom prst="rect">
            <a:avLst/>
          </a:prstGeom>
          <a:noFill/>
          <a:ln w="9525">
            <a:noFill/>
            <a:miter lim="800000"/>
            <a:headEnd/>
            <a:tailEnd/>
          </a:ln>
          <a:effectLst/>
        </p:spPr>
      </p:pic>
      <p:pic>
        <p:nvPicPr>
          <p:cNvPr id="4" name="Picture 6" descr="704px-Transneft_logo"/>
          <p:cNvPicPr>
            <a:picLocks noChangeAspect="1" noChangeArrowheads="1"/>
          </p:cNvPicPr>
          <p:nvPr/>
        </p:nvPicPr>
        <p:blipFill>
          <a:blip r:embed="rId3" cstate="print"/>
          <a:srcRect/>
          <a:stretch>
            <a:fillRect/>
          </a:stretch>
        </p:blipFill>
        <p:spPr bwMode="auto">
          <a:xfrm>
            <a:off x="1828800" y="762000"/>
            <a:ext cx="2667000" cy="2267799"/>
          </a:xfrm>
          <a:prstGeom prst="rect">
            <a:avLst/>
          </a:prstGeom>
          <a:noFill/>
          <a:ln w="9525">
            <a:noFill/>
            <a:miter lim="800000"/>
            <a:headEnd/>
            <a:tailEnd/>
          </a:ln>
        </p:spPr>
      </p:pic>
      <p:pic>
        <p:nvPicPr>
          <p:cNvPr id="5" name="Content Placeholder 3" descr="russia_china_468.jpg"/>
          <p:cNvPicPr>
            <a:picLocks noChangeAspect="1"/>
          </p:cNvPicPr>
          <p:nvPr/>
        </p:nvPicPr>
        <p:blipFill>
          <a:blip r:embed="rId4" cstate="print"/>
          <a:stretch>
            <a:fillRect/>
          </a:stretch>
        </p:blipFill>
        <p:spPr>
          <a:xfrm>
            <a:off x="7239000" y="533400"/>
            <a:ext cx="3086100" cy="2057400"/>
          </a:xfrm>
          <a:prstGeom prst="rect">
            <a:avLst/>
          </a:prstGeom>
        </p:spPr>
      </p:pic>
      <p:pic>
        <p:nvPicPr>
          <p:cNvPr id="6" name="Picture 5" descr="China"/>
          <p:cNvPicPr>
            <a:picLocks noChangeAspect="1" noChangeArrowheads="1"/>
          </p:cNvPicPr>
          <p:nvPr/>
        </p:nvPicPr>
        <p:blipFill>
          <a:blip r:embed="rId5" cstate="print"/>
          <a:srcRect/>
          <a:stretch>
            <a:fillRect/>
          </a:stretch>
        </p:blipFill>
        <p:spPr bwMode="auto">
          <a:xfrm>
            <a:off x="1905000" y="3429000"/>
            <a:ext cx="1828800" cy="1828800"/>
          </a:xfrm>
          <a:prstGeom prst="rect">
            <a:avLst/>
          </a:prstGeom>
          <a:noFill/>
        </p:spPr>
      </p:pic>
    </p:spTree>
    <p:extLst>
      <p:ext uri="{BB962C8B-B14F-4D97-AF65-F5344CB8AC3E}">
        <p14:creationId xmlns:p14="http://schemas.microsoft.com/office/powerpoint/2010/main" val="1289730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15178"/>
          </a:xfrm>
        </p:spPr>
        <p:txBody>
          <a:bodyPr>
            <a:normAutofit/>
          </a:bodyPr>
          <a:lstStyle/>
          <a:p>
            <a:pPr algn="ctr"/>
            <a:r>
              <a:rPr lang="en-US" sz="3200" dirty="0" smtClean="0"/>
              <a:t>ESPO oil pipeline – crosses the Amur River</a:t>
            </a:r>
            <a:endParaRPr lang="en-US" sz="3200" dirty="0"/>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27" y="1111070"/>
            <a:ext cx="11788673" cy="5553341"/>
          </a:xfrm>
          <a:prstGeom prst="rect">
            <a:avLst/>
          </a:prstGeom>
        </p:spPr>
      </p:pic>
    </p:spTree>
    <p:extLst>
      <p:ext uri="{BB962C8B-B14F-4D97-AF65-F5344CB8AC3E}">
        <p14:creationId xmlns:p14="http://schemas.microsoft.com/office/powerpoint/2010/main" val="1762276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27312" y="82378"/>
            <a:ext cx="6937375" cy="688498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01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151" y="101514"/>
            <a:ext cx="10515600" cy="450421"/>
          </a:xfrm>
        </p:spPr>
        <p:txBody>
          <a:bodyPr>
            <a:normAutofit fontScale="90000"/>
          </a:bodyPr>
          <a:lstStyle/>
          <a:p>
            <a:pPr algn="ctr"/>
            <a:r>
              <a:rPr lang="en-US" dirty="0" smtClean="0"/>
              <a:t>Amur River dams – hydropower plants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768" y="624604"/>
            <a:ext cx="8774504" cy="6233395"/>
          </a:xfrm>
        </p:spPr>
      </p:pic>
    </p:spTree>
    <p:extLst>
      <p:ext uri="{BB962C8B-B14F-4D97-AF65-F5344CB8AC3E}">
        <p14:creationId xmlns:p14="http://schemas.microsoft.com/office/powerpoint/2010/main" val="244733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59D510-FAB4-4798-BDB8-59B2EB68FEEE}"/>
              </a:ext>
            </a:extLst>
          </p:cNvPr>
          <p:cNvSpPr>
            <a:spLocks noGrp="1"/>
          </p:cNvSpPr>
          <p:nvPr>
            <p:ph type="title"/>
          </p:nvPr>
        </p:nvSpPr>
        <p:spPr/>
        <p:txBody>
          <a:bodyPr/>
          <a:lstStyle/>
          <a:p>
            <a:pPr algn="ctr"/>
            <a:endParaRPr lang="en-US" dirty="0"/>
          </a:p>
        </p:txBody>
      </p:sp>
      <p:pic>
        <p:nvPicPr>
          <p:cNvPr id="9" name="Content Placeholder 8">
            <a:extLst>
              <a:ext uri="{FF2B5EF4-FFF2-40B4-BE49-F238E27FC236}">
                <a16:creationId xmlns="" xmlns:a16="http://schemas.microsoft.com/office/drawing/2014/main" id="{5C407DE5-ACFD-4D01-826B-CD88F71170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713" y="0"/>
            <a:ext cx="9247669" cy="6863415"/>
          </a:xfrm>
        </p:spPr>
      </p:pic>
    </p:spTree>
    <p:extLst>
      <p:ext uri="{BB962C8B-B14F-4D97-AF65-F5344CB8AC3E}">
        <p14:creationId xmlns:p14="http://schemas.microsoft.com/office/powerpoint/2010/main" val="4099955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7" y="0"/>
            <a:ext cx="11247783" cy="1232452"/>
          </a:xfrm>
        </p:spPr>
        <p:txBody>
          <a:bodyPr>
            <a:normAutofit/>
          </a:bodyPr>
          <a:lstStyle/>
          <a:p>
            <a:r>
              <a:rPr lang="en-US" sz="3200" b="1" dirty="0"/>
              <a:t>2012 Grid infrastructure </a:t>
            </a:r>
            <a:r>
              <a:rPr lang="en-US" sz="3200" b="1" dirty="0" smtClean="0"/>
              <a:t>planning in Russia’s </a:t>
            </a:r>
            <a:r>
              <a:rPr lang="en-US" sz="3200" b="1" dirty="0"/>
              <a:t>East Siberia for electricity export to China -Eurosibenergo</a:t>
            </a:r>
          </a:p>
        </p:txBody>
      </p:sp>
      <p:pic>
        <p:nvPicPr>
          <p:cNvPr id="8" name="Content Placeholder 7">
            <a:extLst>
              <a:ext uri="{FF2B5EF4-FFF2-40B4-BE49-F238E27FC236}">
                <a16:creationId xmlns="" xmlns:a16="http://schemas.microsoft.com/office/drawing/2014/main" id="{14A3AB8E-6B0F-4ECF-9FEA-96881E5F48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44066"/>
            <a:ext cx="12192000" cy="4845771"/>
          </a:xfrm>
        </p:spPr>
      </p:pic>
    </p:spTree>
    <p:extLst>
      <p:ext uri="{BB962C8B-B14F-4D97-AF65-F5344CB8AC3E}">
        <p14:creationId xmlns:p14="http://schemas.microsoft.com/office/powerpoint/2010/main" val="4030648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81" y="0"/>
            <a:ext cx="11205519" cy="840260"/>
          </a:xfrm>
        </p:spPr>
        <p:txBody>
          <a:bodyPr>
            <a:noAutofit/>
          </a:bodyPr>
          <a:lstStyle/>
          <a:p>
            <a:r>
              <a:rPr lang="en-US" sz="2800" dirty="0" smtClean="0"/>
              <a:t>Russian Far East –transport corridors – special economic zones –free ports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4892" y="922638"/>
            <a:ext cx="5226764" cy="5935361"/>
          </a:xfrm>
        </p:spPr>
      </p:pic>
    </p:spTree>
    <p:extLst>
      <p:ext uri="{BB962C8B-B14F-4D97-AF65-F5344CB8AC3E}">
        <p14:creationId xmlns:p14="http://schemas.microsoft.com/office/powerpoint/2010/main" val="862155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569"/>
            <a:ext cx="10515600" cy="601362"/>
          </a:xfrm>
        </p:spPr>
        <p:txBody>
          <a:bodyPr>
            <a:normAutofit/>
          </a:bodyPr>
          <a:lstStyle/>
          <a:p>
            <a:pPr algn="ctr"/>
            <a:r>
              <a:rPr lang="en-US" sz="3200" dirty="0" smtClean="0"/>
              <a:t>2005 Songhua River Toxic Spill Crisis</a:t>
            </a:r>
            <a:endParaRPr lang="en-US" sz="3200" dirty="0"/>
          </a:p>
        </p:txBody>
      </p:sp>
      <p:sp>
        <p:nvSpPr>
          <p:cNvPr id="3" name="Content Placeholder 2"/>
          <p:cNvSpPr>
            <a:spLocks noGrp="1"/>
          </p:cNvSpPr>
          <p:nvPr>
            <p:ph idx="1"/>
          </p:nvPr>
        </p:nvSpPr>
        <p:spPr>
          <a:xfrm>
            <a:off x="197708" y="963828"/>
            <a:ext cx="11156092" cy="5213136"/>
          </a:xfrm>
        </p:spPr>
        <p:txBody>
          <a:bodyPr>
            <a:normAutofit fontScale="62500" lnSpcReduction="20000"/>
          </a:bodyPr>
          <a:lstStyle/>
          <a:p>
            <a:r>
              <a:rPr lang="en-US" sz="4400" dirty="0" smtClean="0"/>
              <a:t>Chinese industry, petrochemicals &amp; pulp </a:t>
            </a:r>
            <a:r>
              <a:rPr lang="en-US" sz="4400" dirty="0"/>
              <a:t>plants, </a:t>
            </a:r>
            <a:r>
              <a:rPr lang="en-US" sz="4400" dirty="0" smtClean="0"/>
              <a:t>mining, heavy </a:t>
            </a:r>
            <a:r>
              <a:rPr lang="en-US" sz="4400" dirty="0"/>
              <a:t>use of agricultural </a:t>
            </a:r>
            <a:r>
              <a:rPr lang="en-US" sz="4400" dirty="0" smtClean="0"/>
              <a:t>fertilizers &amp; pesticides, discharge wastewater into Songhua River</a:t>
            </a:r>
          </a:p>
          <a:p>
            <a:r>
              <a:rPr lang="en-US" sz="4400" dirty="0" smtClean="0"/>
              <a:t>impacts </a:t>
            </a:r>
            <a:r>
              <a:rPr lang="en-US" sz="4400" dirty="0"/>
              <a:t>water quality </a:t>
            </a:r>
            <a:r>
              <a:rPr lang="en-US" sz="4400" dirty="0" smtClean="0"/>
              <a:t>in </a:t>
            </a:r>
            <a:r>
              <a:rPr lang="en-US" sz="4400" dirty="0"/>
              <a:t>Argun, Amur </a:t>
            </a:r>
            <a:r>
              <a:rPr lang="en-US" sz="4400" dirty="0" smtClean="0"/>
              <a:t>&amp; Ussuri; especially where Songhua River runs into Amur</a:t>
            </a:r>
          </a:p>
          <a:p>
            <a:r>
              <a:rPr lang="en-US" sz="4400" dirty="0" smtClean="0"/>
              <a:t>Nov. </a:t>
            </a:r>
            <a:r>
              <a:rPr lang="en-US" sz="4400" dirty="0"/>
              <a:t>13, </a:t>
            </a:r>
            <a:r>
              <a:rPr lang="en-US" sz="4400" dirty="0" smtClean="0"/>
              <a:t>2005: </a:t>
            </a:r>
            <a:r>
              <a:rPr lang="en-US" sz="4400" dirty="0"/>
              <a:t>CNPC Jilin Petrochemicals plant in Jilin City exploded, spilling 100 tons of benzene, </a:t>
            </a:r>
            <a:r>
              <a:rPr lang="en-US" sz="4400" dirty="0" smtClean="0"/>
              <a:t>aniline, &amp; nitrobenzene into Songhua River</a:t>
            </a:r>
          </a:p>
          <a:p>
            <a:r>
              <a:rPr lang="en-US" sz="4400" dirty="0"/>
              <a:t>Local officials had very poor emergency response </a:t>
            </a:r>
            <a:r>
              <a:rPr lang="en-US" sz="4400" dirty="0" smtClean="0"/>
              <a:t>capacity; tried to cover up; didn’t notify downstream Chinese cities; didn’t notify Beijing for 5 days; 80 </a:t>
            </a:r>
            <a:r>
              <a:rPr lang="en-US" sz="4400" dirty="0"/>
              <a:t>km long toxic </a:t>
            </a:r>
            <a:r>
              <a:rPr lang="en-US" sz="4400" dirty="0" smtClean="0"/>
              <a:t>slick couldn’t be hidden</a:t>
            </a:r>
          </a:p>
          <a:p>
            <a:r>
              <a:rPr lang="en-US" sz="4400" dirty="0" smtClean="0"/>
              <a:t>as toxic </a:t>
            </a:r>
            <a:r>
              <a:rPr lang="en-US" sz="4400" dirty="0"/>
              <a:t>slick approached Harbin, </a:t>
            </a:r>
            <a:r>
              <a:rPr lang="en-US" sz="4400" dirty="0" smtClean="0"/>
              <a:t>gov’t. </a:t>
            </a:r>
            <a:r>
              <a:rPr lang="en-US" sz="4400" dirty="0"/>
              <a:t>officials notified </a:t>
            </a:r>
            <a:r>
              <a:rPr lang="en-US" sz="4400" dirty="0" smtClean="0"/>
              <a:t>public &amp; UNEP; Harbin’s drinking water from Songhua</a:t>
            </a:r>
          </a:p>
          <a:p>
            <a:r>
              <a:rPr lang="en-US" sz="4400" dirty="0"/>
              <a:t>SEPA coordinated emergency </a:t>
            </a:r>
            <a:r>
              <a:rPr lang="en-US" sz="4400" dirty="0" smtClean="0"/>
              <a:t>response; monitored, diluted with water from reservoirs, reduced pollution dumping in Songhua, banned fishing</a:t>
            </a:r>
            <a:endParaRPr lang="en-US" sz="4400" dirty="0"/>
          </a:p>
          <a:p>
            <a:endParaRPr lang="en-US" sz="4400" dirty="0"/>
          </a:p>
        </p:txBody>
      </p:sp>
    </p:spTree>
    <p:extLst>
      <p:ext uri="{BB962C8B-B14F-4D97-AF65-F5344CB8AC3E}">
        <p14:creationId xmlns:p14="http://schemas.microsoft.com/office/powerpoint/2010/main" val="1483137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86" y="0"/>
            <a:ext cx="10515600" cy="420130"/>
          </a:xfrm>
        </p:spPr>
        <p:txBody>
          <a:bodyPr>
            <a:normAutofit fontScale="90000"/>
          </a:bodyPr>
          <a:lstStyle/>
          <a:p>
            <a:r>
              <a:rPr lang="en-US" dirty="0"/>
              <a:t>Upper Amur River –Lake Baikal - Ulaanbaatar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5939" y="510746"/>
            <a:ext cx="6164528" cy="6347253"/>
          </a:xfrm>
        </p:spPr>
      </p:pic>
    </p:spTree>
    <p:extLst>
      <p:ext uri="{BB962C8B-B14F-4D97-AF65-F5344CB8AC3E}">
        <p14:creationId xmlns:p14="http://schemas.microsoft.com/office/powerpoint/2010/main" val="1243777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9848"/>
          </a:xfrm>
        </p:spPr>
        <p:txBody>
          <a:bodyPr>
            <a:noAutofit/>
          </a:bodyPr>
          <a:lstStyle/>
          <a:p>
            <a:pPr algn="ctr"/>
            <a:r>
              <a:rPr lang="en-US" sz="3200" dirty="0"/>
              <a:t>2005 Songhua River Toxic Spill Crisis</a:t>
            </a:r>
          </a:p>
        </p:txBody>
      </p:sp>
      <p:sp>
        <p:nvSpPr>
          <p:cNvPr id="3" name="Content Placeholder 2"/>
          <p:cNvSpPr>
            <a:spLocks noGrp="1"/>
          </p:cNvSpPr>
          <p:nvPr>
            <p:ph idx="1"/>
          </p:nvPr>
        </p:nvSpPr>
        <p:spPr>
          <a:xfrm>
            <a:off x="82378" y="1021492"/>
            <a:ext cx="11788346" cy="5155471"/>
          </a:xfrm>
        </p:spPr>
        <p:txBody>
          <a:bodyPr>
            <a:normAutofit fontScale="92500" lnSpcReduction="20000"/>
          </a:bodyPr>
          <a:lstStyle/>
          <a:p>
            <a:r>
              <a:rPr lang="en-US" sz="2400" dirty="0" smtClean="0"/>
              <a:t>SEPA notified Russia 11 days after spill; agreed </a:t>
            </a:r>
            <a:r>
              <a:rPr lang="en-US" sz="2400" dirty="0"/>
              <a:t>on a joint </a:t>
            </a:r>
            <a:r>
              <a:rPr lang="en-US" sz="2400" dirty="0" smtClean="0"/>
              <a:t>monitoring protocol</a:t>
            </a:r>
          </a:p>
          <a:p>
            <a:r>
              <a:rPr lang="en-US" sz="2400" dirty="0"/>
              <a:t>Moscow authorities </a:t>
            </a:r>
            <a:r>
              <a:rPr lang="en-US" sz="2400" dirty="0" smtClean="0"/>
              <a:t>unprepared; frequented </a:t>
            </a:r>
            <a:r>
              <a:rPr lang="en-US" sz="2400" dirty="0"/>
              <a:t>Khabarovsk </a:t>
            </a:r>
            <a:r>
              <a:rPr lang="en-US" sz="2400" dirty="0" smtClean="0"/>
              <a:t>in late </a:t>
            </a:r>
            <a:r>
              <a:rPr lang="en-US" sz="2400" dirty="0"/>
              <a:t>November onward </a:t>
            </a:r>
            <a:r>
              <a:rPr lang="en-US" sz="2400" dirty="0" smtClean="0"/>
              <a:t>but with </a:t>
            </a:r>
            <a:r>
              <a:rPr lang="en-US" sz="2400" dirty="0"/>
              <a:t>little coordination or purpose; called press-conferences </a:t>
            </a:r>
            <a:r>
              <a:rPr lang="en-US" sz="2400" dirty="0" smtClean="0"/>
              <a:t>&amp; made </a:t>
            </a:r>
            <a:r>
              <a:rPr lang="en-US" sz="2400" dirty="0"/>
              <a:t>political </a:t>
            </a:r>
            <a:r>
              <a:rPr lang="en-US" sz="2400" dirty="0" smtClean="0"/>
              <a:t>statements</a:t>
            </a:r>
          </a:p>
          <a:p>
            <a:r>
              <a:rPr lang="en-US" sz="2400" dirty="0" smtClean="0"/>
              <a:t>Late Nov. 2005: Khabarovsk team visited Harbin; Russians lacked equipment to monitor; asked Chinese for info on pollution</a:t>
            </a:r>
          </a:p>
          <a:p>
            <a:r>
              <a:rPr lang="en-US" sz="2400" dirty="0" smtClean="0"/>
              <a:t>Dec</a:t>
            </a:r>
            <a:r>
              <a:rPr lang="en-US" sz="2400" dirty="0"/>
              <a:t>. 2005: toxic slick reached Amur River &amp; Khabarovsk which depends on Amur for water </a:t>
            </a:r>
            <a:r>
              <a:rPr lang="en-US" sz="2400" dirty="0" smtClean="0"/>
              <a:t>supply</a:t>
            </a:r>
          </a:p>
          <a:p>
            <a:r>
              <a:rPr lang="en-US" sz="2400" dirty="0" smtClean="0"/>
              <a:t>UNEP expert team on site did not have access to information; complained couldn’t help</a:t>
            </a:r>
          </a:p>
          <a:p>
            <a:r>
              <a:rPr lang="en-US" sz="2400" dirty="0" smtClean="0"/>
              <a:t>Jan. </a:t>
            </a:r>
            <a:r>
              <a:rPr lang="en-US" sz="2400" dirty="0"/>
              <a:t>2006: SEPA announced to public &amp; </a:t>
            </a:r>
            <a:r>
              <a:rPr lang="en-US" sz="2400" dirty="0" smtClean="0"/>
              <a:t>Russia water was safe; Russian side didn’t trust </a:t>
            </a:r>
          </a:p>
          <a:p>
            <a:r>
              <a:rPr lang="en-US" sz="2400" dirty="0" smtClean="0"/>
              <a:t>Feb. </a:t>
            </a:r>
            <a:r>
              <a:rPr lang="en-US" sz="2400" dirty="0"/>
              <a:t>2006: </a:t>
            </a:r>
            <a:r>
              <a:rPr lang="en-US" sz="2400" dirty="0" smtClean="0"/>
              <a:t>Beijing &amp; Moscow signed “On </a:t>
            </a:r>
            <a:r>
              <a:rPr lang="en-US" sz="2400" dirty="0"/>
              <a:t>approaches to joint monitoring of cross-border rivers</a:t>
            </a:r>
            <a:r>
              <a:rPr lang="en-US" sz="2400" dirty="0" smtClean="0"/>
              <a:t>” – had talked about it for 13 years but not signed</a:t>
            </a:r>
            <a:endParaRPr lang="en-US" sz="2400" dirty="0"/>
          </a:p>
          <a:p>
            <a:r>
              <a:rPr lang="en-US" sz="2400" dirty="0" smtClean="0"/>
              <a:t>Spring 2006</a:t>
            </a:r>
            <a:r>
              <a:rPr lang="en-US" sz="2400" dirty="0"/>
              <a:t>: Khabarovsk continued to find benzene in fish from </a:t>
            </a:r>
            <a:r>
              <a:rPr lang="en-US" sz="2400" dirty="0" smtClean="0"/>
              <a:t>Amur river; Russians still waited for pollution info from Chinese side; Russian public negative view on China—always polluting</a:t>
            </a:r>
            <a:endParaRPr lang="en-US" sz="2400" dirty="0"/>
          </a:p>
          <a:p>
            <a:r>
              <a:rPr lang="en-US" sz="2400" dirty="0" smtClean="0"/>
              <a:t>1st </a:t>
            </a:r>
            <a:r>
              <a:rPr lang="en-US" sz="2400" dirty="0"/>
              <a:t>incident of bilateral cooperation in environmental crisis management</a:t>
            </a:r>
          </a:p>
          <a:p>
            <a:r>
              <a:rPr lang="en-US" sz="2400" dirty="0"/>
              <a:t>post-crisis: Moscow &amp; Beijing, local research institutions, organized joint monitoring of water quality in transboundary waterways; </a:t>
            </a:r>
            <a:r>
              <a:rPr lang="en-US" sz="2400" dirty="0" smtClean="0"/>
              <a:t>hotline </a:t>
            </a:r>
            <a:r>
              <a:rPr lang="en-US" sz="2400" dirty="0"/>
              <a:t>set </a:t>
            </a:r>
            <a:r>
              <a:rPr lang="en-US" sz="2400" dirty="0" smtClean="0"/>
              <a:t>up</a:t>
            </a:r>
            <a:endParaRPr lang="en-US" sz="2400" dirty="0"/>
          </a:p>
        </p:txBody>
      </p:sp>
    </p:spTree>
    <p:extLst>
      <p:ext uri="{BB962C8B-B14F-4D97-AF65-F5344CB8AC3E}">
        <p14:creationId xmlns:p14="http://schemas.microsoft.com/office/powerpoint/2010/main" val="782339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5038"/>
            <a:ext cx="12051957" cy="458659"/>
          </a:xfrm>
        </p:spPr>
        <p:txBody>
          <a:bodyPr>
            <a:noAutofit/>
          </a:bodyPr>
          <a:lstStyle/>
          <a:p>
            <a:r>
              <a:rPr lang="en-US" sz="3200" dirty="0" smtClean="0"/>
              <a:t>ADB responded to 2015 Songhua toxic spill crisis –Heilongjiang Province</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616" y="662224"/>
            <a:ext cx="8315383" cy="6195776"/>
          </a:xfrm>
        </p:spPr>
      </p:pic>
    </p:spTree>
    <p:extLst>
      <p:ext uri="{BB962C8B-B14F-4D97-AF65-F5344CB8AC3E}">
        <p14:creationId xmlns:p14="http://schemas.microsoft.com/office/powerpoint/2010/main" val="2874137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5" y="148282"/>
            <a:ext cx="11221995" cy="518984"/>
          </a:xfrm>
        </p:spPr>
        <p:txBody>
          <a:bodyPr>
            <a:noAutofit/>
          </a:bodyPr>
          <a:lstStyle/>
          <a:p>
            <a:r>
              <a:rPr lang="en-US" sz="3200" dirty="0"/>
              <a:t>ADB responded to 2015 Songhua toxic spill crisis </a:t>
            </a:r>
            <a:r>
              <a:rPr lang="en-US" sz="3200" dirty="0" smtClean="0"/>
              <a:t>– Jilin Province</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4741" y="741406"/>
            <a:ext cx="8258171" cy="6116594"/>
          </a:xfrm>
        </p:spPr>
      </p:pic>
    </p:spTree>
    <p:extLst>
      <p:ext uri="{BB962C8B-B14F-4D97-AF65-F5344CB8AC3E}">
        <p14:creationId xmlns:p14="http://schemas.microsoft.com/office/powerpoint/2010/main" val="3246477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8172"/>
          </a:xfrm>
        </p:spPr>
        <p:txBody>
          <a:bodyPr>
            <a:normAutofit/>
          </a:bodyPr>
          <a:lstStyle/>
          <a:p>
            <a:pPr algn="ctr"/>
            <a:r>
              <a:rPr lang="en-US" sz="3200" dirty="0" smtClean="0"/>
              <a:t>Conclusion - old </a:t>
            </a:r>
            <a:r>
              <a:rPr lang="en-US" sz="3200" dirty="0"/>
              <a:t>issues persist </a:t>
            </a:r>
          </a:p>
        </p:txBody>
      </p:sp>
      <p:sp>
        <p:nvSpPr>
          <p:cNvPr id="3" name="Content Placeholder 2"/>
          <p:cNvSpPr>
            <a:spLocks noGrp="1"/>
          </p:cNvSpPr>
          <p:nvPr>
            <p:ph idx="1"/>
          </p:nvPr>
        </p:nvSpPr>
        <p:spPr>
          <a:xfrm>
            <a:off x="74141" y="1301578"/>
            <a:ext cx="11500021" cy="4875385"/>
          </a:xfrm>
        </p:spPr>
        <p:txBody>
          <a:bodyPr>
            <a:normAutofit/>
          </a:bodyPr>
          <a:lstStyle/>
          <a:p>
            <a:r>
              <a:rPr lang="en-US" sz="2400" dirty="0" smtClean="0"/>
              <a:t>Amur River ecological condition stabilized due to Sino-Russian cooperation</a:t>
            </a:r>
          </a:p>
          <a:p>
            <a:r>
              <a:rPr lang="en-US" sz="2400" dirty="0" smtClean="0"/>
              <a:t>1996-2010 Khabarovsk found increasing levels of toxic </a:t>
            </a:r>
            <a:r>
              <a:rPr lang="en-US" sz="2400" dirty="0"/>
              <a:t>substances, as well as </a:t>
            </a:r>
            <a:r>
              <a:rPr lang="en-US" sz="2400" dirty="0" smtClean="0"/>
              <a:t>hydrocarbons</a:t>
            </a:r>
            <a:r>
              <a:rPr lang="en-US" sz="2400" dirty="0"/>
              <a:t>, pesticides, &amp;</a:t>
            </a:r>
            <a:r>
              <a:rPr lang="en-US" sz="2400" dirty="0" smtClean="0"/>
              <a:t> heavy </a:t>
            </a:r>
            <a:r>
              <a:rPr lang="en-US" sz="2400" dirty="0"/>
              <a:t>metals exceeding </a:t>
            </a:r>
            <a:r>
              <a:rPr lang="en-US" sz="2400" dirty="0" smtClean="0"/>
              <a:t>Russian standards</a:t>
            </a:r>
          </a:p>
          <a:p>
            <a:r>
              <a:rPr lang="en-US" sz="2400" dirty="0" smtClean="0"/>
              <a:t>2016 level </a:t>
            </a:r>
            <a:r>
              <a:rPr lang="en-US" sz="2400" dirty="0"/>
              <a:t>of water </a:t>
            </a:r>
            <a:r>
              <a:rPr lang="en-US" sz="2400" dirty="0" smtClean="0"/>
              <a:t>pollution in Amur </a:t>
            </a:r>
            <a:r>
              <a:rPr lang="en-US" sz="2400" dirty="0"/>
              <a:t>River </a:t>
            </a:r>
            <a:r>
              <a:rPr lang="en-US" sz="2400" dirty="0" smtClean="0"/>
              <a:t>changed </a:t>
            </a:r>
            <a:r>
              <a:rPr lang="en-US" sz="2400" dirty="0"/>
              <a:t>from fourth to third </a:t>
            </a:r>
            <a:r>
              <a:rPr lang="en-US" sz="2400" dirty="0" smtClean="0"/>
              <a:t>class</a:t>
            </a:r>
          </a:p>
          <a:p>
            <a:r>
              <a:rPr lang="en-US" sz="2400" dirty="0"/>
              <a:t>Amur River pollution -contaminated fish; Russians eating chemically contaminated fish led to abnormally high levels of pathologies of the liver, circulatory system, &amp; nervous system, plus increased levels of deformities</a:t>
            </a:r>
          </a:p>
          <a:p>
            <a:r>
              <a:rPr lang="en-US" sz="2400" dirty="0"/>
              <a:t>Amur River fish yield declining due to overfishing; 90% decline</a:t>
            </a:r>
          </a:p>
          <a:p>
            <a:r>
              <a:rPr lang="en-US" sz="2400" dirty="0"/>
              <a:t>Nanai, </a:t>
            </a:r>
            <a:r>
              <a:rPr lang="en-US" sz="2400" dirty="0" smtClean="0"/>
              <a:t>indigenous </a:t>
            </a:r>
            <a:r>
              <a:rPr lang="en-US" sz="2400" dirty="0"/>
              <a:t>people living along </a:t>
            </a:r>
            <a:r>
              <a:rPr lang="en-US" sz="2400" dirty="0" smtClean="0"/>
              <a:t>Amur, </a:t>
            </a:r>
            <a:r>
              <a:rPr lang="en-US" sz="2400" dirty="0"/>
              <a:t>depend on the river for their fish supply, </a:t>
            </a:r>
            <a:r>
              <a:rPr lang="en-US" sz="2400" dirty="0" smtClean="0"/>
              <a:t>consider </a:t>
            </a:r>
            <a:r>
              <a:rPr lang="en-US" sz="2400" dirty="0"/>
              <a:t>it </a:t>
            </a:r>
            <a:r>
              <a:rPr lang="en-US" sz="2400" dirty="0" smtClean="0"/>
              <a:t>sacred; </a:t>
            </a:r>
            <a:r>
              <a:rPr lang="en-US" sz="2400" dirty="0"/>
              <a:t>pray to the river, practicing shamanism, before they fish; </a:t>
            </a:r>
            <a:r>
              <a:rPr lang="en-US" sz="2400" dirty="0" smtClean="0"/>
              <a:t>contaminated fish caused </a:t>
            </a:r>
            <a:r>
              <a:rPr lang="en-US" sz="2400" dirty="0"/>
              <a:t>posttraumatic stress disorder (PTSD) among the </a:t>
            </a:r>
            <a:r>
              <a:rPr lang="en-US" sz="2400" dirty="0" smtClean="0"/>
              <a:t>Nanai </a:t>
            </a:r>
            <a:endParaRPr lang="en-US" sz="2400" dirty="0"/>
          </a:p>
        </p:txBody>
      </p:sp>
    </p:spTree>
    <p:extLst>
      <p:ext uri="{BB962C8B-B14F-4D97-AF65-F5344CB8AC3E}">
        <p14:creationId xmlns:p14="http://schemas.microsoft.com/office/powerpoint/2010/main" val="2097603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2226"/>
          </a:xfrm>
        </p:spPr>
        <p:txBody>
          <a:bodyPr>
            <a:normAutofit/>
          </a:bodyPr>
          <a:lstStyle/>
          <a:p>
            <a:pPr algn="ctr"/>
            <a:r>
              <a:rPr lang="en-US" sz="3200" dirty="0" smtClean="0"/>
              <a:t>Conclusion -old </a:t>
            </a:r>
            <a:r>
              <a:rPr lang="en-US" sz="3200" dirty="0"/>
              <a:t>issues </a:t>
            </a:r>
            <a:r>
              <a:rPr lang="en-US" sz="3200" dirty="0" smtClean="0"/>
              <a:t>persist </a:t>
            </a:r>
            <a:endParaRPr lang="en-US" sz="3200" dirty="0"/>
          </a:p>
        </p:txBody>
      </p:sp>
      <p:sp>
        <p:nvSpPr>
          <p:cNvPr id="3" name="Content Placeholder 2"/>
          <p:cNvSpPr>
            <a:spLocks noGrp="1"/>
          </p:cNvSpPr>
          <p:nvPr>
            <p:ph idx="1"/>
          </p:nvPr>
        </p:nvSpPr>
        <p:spPr>
          <a:xfrm>
            <a:off x="838200" y="1334530"/>
            <a:ext cx="10515600" cy="4842433"/>
          </a:xfrm>
        </p:spPr>
        <p:txBody>
          <a:bodyPr>
            <a:normAutofit/>
          </a:bodyPr>
          <a:lstStyle/>
          <a:p>
            <a:r>
              <a:rPr lang="en-US" sz="2400" dirty="0" smtClean="0"/>
              <a:t>China wants more dams on the Amur; Russians resist</a:t>
            </a:r>
          </a:p>
          <a:p>
            <a:r>
              <a:rPr lang="en-US" sz="2400" dirty="0" smtClean="0"/>
              <a:t>Russians want less pollution in Amur &amp; clean fish; Chinese continue to dump industrial waste into Songhua River</a:t>
            </a:r>
          </a:p>
          <a:p>
            <a:r>
              <a:rPr lang="en-US" sz="2400" dirty="0" smtClean="0"/>
              <a:t>Heilongjiang Province persistently promotes RFE-Dongbei </a:t>
            </a:r>
            <a:r>
              <a:rPr lang="en-US" sz="2400" dirty="0"/>
              <a:t>economic </a:t>
            </a:r>
            <a:r>
              <a:rPr lang="en-US" sz="2400" dirty="0" smtClean="0"/>
              <a:t>integration; includes bridges, pipelines, trade, investment; Russian Far East resists</a:t>
            </a:r>
          </a:p>
          <a:p>
            <a:r>
              <a:rPr lang="en-US" sz="2400" dirty="0"/>
              <a:t>Heilongjiang </a:t>
            </a:r>
            <a:r>
              <a:rPr lang="en-US" sz="2400" dirty="0" smtClean="0"/>
              <a:t>believes integration with Russian Far East necessary for “Revitalization </a:t>
            </a:r>
            <a:r>
              <a:rPr lang="en-US" sz="2400" dirty="0"/>
              <a:t>of the Northeast Industrial Base </a:t>
            </a:r>
            <a:r>
              <a:rPr lang="en-US" sz="2400" dirty="0" smtClean="0"/>
              <a:t>program”</a:t>
            </a:r>
          </a:p>
          <a:p>
            <a:r>
              <a:rPr lang="en-US" sz="2400" dirty="0" smtClean="0"/>
              <a:t>Chinese </a:t>
            </a:r>
            <a:r>
              <a:rPr lang="en-US" sz="2400" dirty="0"/>
              <a:t>promote RFE-Dongbei economic </a:t>
            </a:r>
            <a:r>
              <a:rPr lang="en-US" sz="2400" dirty="0" smtClean="0"/>
              <a:t>integration as the key project for implementing Belt &amp; Road Initiative with Russia;  Russians resist</a:t>
            </a:r>
          </a:p>
          <a:p>
            <a:r>
              <a:rPr lang="en-US" sz="2400" dirty="0" smtClean="0"/>
              <a:t>Russian &amp; Chinese environmental standards very different; prevent integration</a:t>
            </a:r>
            <a:endParaRPr lang="en-US" sz="2400" dirty="0"/>
          </a:p>
        </p:txBody>
      </p:sp>
    </p:spTree>
    <p:extLst>
      <p:ext uri="{BB962C8B-B14F-4D97-AF65-F5344CB8AC3E}">
        <p14:creationId xmlns:p14="http://schemas.microsoft.com/office/powerpoint/2010/main" val="26893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600200" y="0"/>
            <a:ext cx="8610600" cy="1828800"/>
          </a:xfrm>
        </p:spPr>
        <p:txBody>
          <a:bodyPr/>
          <a:lstStyle/>
          <a:p>
            <a:r>
              <a:rPr lang="en-US" altLang="en-US" sz="1800" dirty="0">
                <a:solidFill>
                  <a:srgbClr val="000000"/>
                </a:solidFill>
              </a:rPr>
              <a:t>2004-07 - Sakhalin Association of Indigenous Peoples of the North, and Association of Indigenous Nations of North Sakhalin, with pickets of Nivkhi, Oroki, Nanais and Evenki protest international oil companies drilling [Shell, Exxon Mobil] Drilling disturbing fishing zones, breeding &amp; spawning zones of valuable fish species, primarily salmon</a:t>
            </a:r>
            <a:br>
              <a:rPr lang="en-US" altLang="en-US" sz="1800" dirty="0">
                <a:solidFill>
                  <a:srgbClr val="000000"/>
                </a:solidFill>
              </a:rPr>
            </a:br>
            <a:endParaRPr lang="en-US" altLang="en-US" sz="1800" dirty="0">
              <a:solidFill>
                <a:srgbClr val="000000"/>
              </a:solidFill>
            </a:endParaRPr>
          </a:p>
        </p:txBody>
      </p:sp>
      <p:sp>
        <p:nvSpPr>
          <p:cNvPr id="54275" name="Content Placeholder 2"/>
          <p:cNvSpPr>
            <a:spLocks noGrp="1"/>
          </p:cNvSpPr>
          <p:nvPr>
            <p:ph idx="1"/>
          </p:nvPr>
        </p:nvSpPr>
        <p:spPr>
          <a:xfrm>
            <a:off x="1981200" y="1752600"/>
            <a:ext cx="7620000" cy="4267200"/>
          </a:xfrm>
        </p:spPr>
        <p:txBody>
          <a:bodyPr/>
          <a:lstStyle/>
          <a:p>
            <a:r>
              <a:rPr lang="en-US" altLang="en-US" sz="2400" dirty="0">
                <a:solidFill>
                  <a:srgbClr val="000000"/>
                </a:solidFill>
              </a:rPr>
              <a:t> </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97013"/>
            <a:ext cx="4135438" cy="275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026" y="1219200"/>
            <a:ext cx="417036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63" y="4011614"/>
            <a:ext cx="427990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8325" y="4237038"/>
            <a:ext cx="3505200"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371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524000" y="14288"/>
            <a:ext cx="8686800" cy="1384300"/>
          </a:xfrm>
        </p:spPr>
        <p:txBody>
          <a:bodyPr/>
          <a:lstStyle/>
          <a:p>
            <a:r>
              <a:rPr lang="en-US" altLang="en-US" sz="1800" dirty="0">
                <a:solidFill>
                  <a:srgbClr val="000000"/>
                </a:solidFill>
              </a:rPr>
              <a:t>Oroqen</a:t>
            </a:r>
            <a:r>
              <a:rPr lang="ja-JP" altLang="en-US" sz="1800" dirty="0">
                <a:solidFill>
                  <a:srgbClr val="000000"/>
                </a:solidFill>
                <a:ea typeface="ＭＳ Ｐゴシック" panose="020B0600070205080204" pitchFamily="34" charset="-128"/>
              </a:rPr>
              <a:t> </a:t>
            </a:r>
            <a:r>
              <a:rPr lang="en-US" altLang="ja-JP" sz="1800" dirty="0">
                <a:solidFill>
                  <a:srgbClr val="000000"/>
                </a:solidFill>
                <a:ea typeface="ＭＳ Ｐゴシック" panose="020B0600070205080204" pitchFamily="34" charset="-128"/>
              </a:rPr>
              <a:t>[</a:t>
            </a:r>
            <a:r>
              <a:rPr lang="ja-JP" altLang="en-US" sz="1800" dirty="0">
                <a:solidFill>
                  <a:srgbClr val="000000"/>
                </a:solidFill>
                <a:ea typeface="ＭＳ Ｐゴシック" panose="020B0600070205080204" pitchFamily="34" charset="-128"/>
              </a:rPr>
              <a:t>鄂伦春族</a:t>
            </a:r>
            <a:r>
              <a:rPr lang="en-US" altLang="ja-JP" sz="1800" dirty="0">
                <a:solidFill>
                  <a:srgbClr val="000000"/>
                </a:solidFill>
                <a:ea typeface="ＭＳ Ｐゴシック" panose="020B0600070205080204" pitchFamily="34" charset="-128"/>
              </a:rPr>
              <a:t>]</a:t>
            </a:r>
            <a:r>
              <a:rPr lang="en-US" altLang="en-US" sz="1800" dirty="0">
                <a:solidFill>
                  <a:srgbClr val="000000"/>
                </a:solidFill>
              </a:rPr>
              <a:t> - indigenous minority in Russian Far East &amp; Heilongjiang; Last Oroqen shaman, Chuonnasuan [1927-2000] on right; documentary film: http://v.youku.com/v_show/id_XNzkyMjUwMzY=.html</a:t>
            </a:r>
            <a:br>
              <a:rPr lang="en-US" altLang="en-US" sz="1800" dirty="0">
                <a:solidFill>
                  <a:srgbClr val="000000"/>
                </a:solidFill>
              </a:rPr>
            </a:br>
            <a:r>
              <a:rPr lang="en-US" altLang="en-US" sz="1600" dirty="0">
                <a:solidFill>
                  <a:srgbClr val="000000"/>
                </a:solidFill>
              </a:rPr>
              <a:t>Noll, Richard; Shi, Kun (2004). "Chuonnasuan (Meng Jin Fu). The Last Shaman of the Oroqen of Northeast China" (pdf). Journal of Korean Religions (6): 135–162</a:t>
            </a:r>
          </a:p>
        </p:txBody>
      </p:sp>
      <p:pic>
        <p:nvPicPr>
          <p:cNvPr id="552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056564" y="1600200"/>
            <a:ext cx="2078037" cy="3200400"/>
          </a:xfrm>
        </p:spPr>
      </p:pic>
      <p:pic>
        <p:nvPicPr>
          <p:cNvPr id="55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600200"/>
            <a:ext cx="243046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525" y="1828800"/>
            <a:ext cx="34099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4867276"/>
            <a:ext cx="2284413" cy="176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786314"/>
            <a:ext cx="3309938" cy="202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882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87" y="0"/>
            <a:ext cx="10515600" cy="400994"/>
          </a:xfrm>
        </p:spPr>
        <p:txBody>
          <a:bodyPr>
            <a:noAutofit/>
          </a:bodyPr>
          <a:lstStyle/>
          <a:p>
            <a:r>
              <a:rPr lang="en-US" sz="2800" dirty="0"/>
              <a:t>Middle Amur River – Blagoveshchensk –Heihe -Khabarovsk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870" y="415601"/>
            <a:ext cx="6186616" cy="6396332"/>
          </a:xfrm>
        </p:spPr>
      </p:pic>
    </p:spTree>
    <p:extLst>
      <p:ext uri="{BB962C8B-B14F-4D97-AF65-F5344CB8AC3E}">
        <p14:creationId xmlns:p14="http://schemas.microsoft.com/office/powerpoint/2010/main" val="91761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26853"/>
          </a:xfrm>
        </p:spPr>
        <p:txBody>
          <a:bodyPr>
            <a:noAutofit/>
          </a:bodyPr>
          <a:lstStyle/>
          <a:p>
            <a:r>
              <a:rPr lang="en-US" sz="2400" dirty="0"/>
              <a:t>Lower Amur River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5578" y="778732"/>
            <a:ext cx="6169553" cy="6079268"/>
          </a:xfrm>
        </p:spPr>
      </p:pic>
    </p:spTree>
    <p:extLst>
      <p:ext uri="{BB962C8B-B14F-4D97-AF65-F5344CB8AC3E}">
        <p14:creationId xmlns:p14="http://schemas.microsoft.com/office/powerpoint/2010/main" val="267453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59805"/>
          </a:xfrm>
        </p:spPr>
        <p:txBody>
          <a:bodyPr>
            <a:noAutofit/>
          </a:bodyPr>
          <a:lstStyle/>
          <a:p>
            <a:r>
              <a:rPr lang="en-US" sz="2800" dirty="0"/>
              <a:t>Ussuri River – Lake Khanka [L] – Lake Khanka protected areas [R]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94" y="724930"/>
            <a:ext cx="5914767" cy="6138671"/>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259" y="908976"/>
            <a:ext cx="4036541" cy="5759554"/>
          </a:xfrm>
          <a:prstGeom prst="rect">
            <a:avLst/>
          </a:prstGeom>
        </p:spPr>
      </p:pic>
    </p:spTree>
    <p:extLst>
      <p:ext uri="{BB962C8B-B14F-4D97-AF65-F5344CB8AC3E}">
        <p14:creationId xmlns:p14="http://schemas.microsoft.com/office/powerpoint/2010/main" val="383895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43329"/>
          </a:xfrm>
        </p:spPr>
        <p:txBody>
          <a:bodyPr>
            <a:normAutofit fontScale="90000"/>
          </a:bodyPr>
          <a:lstStyle/>
          <a:p>
            <a:r>
              <a:rPr lang="en-US" dirty="0"/>
              <a:t>Russian Far East- Dongbei population density</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4259" y="725288"/>
            <a:ext cx="6896705" cy="6054453"/>
          </a:xfrm>
        </p:spPr>
      </p:pic>
    </p:spTree>
    <p:extLst>
      <p:ext uri="{BB962C8B-B14F-4D97-AF65-F5344CB8AC3E}">
        <p14:creationId xmlns:p14="http://schemas.microsoft.com/office/powerpoint/2010/main" val="98301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8F13A3-10F5-4C11-858D-0758DA3E97C1}"/>
              </a:ext>
            </a:extLst>
          </p:cNvPr>
          <p:cNvSpPr>
            <a:spLocks noGrp="1"/>
          </p:cNvSpPr>
          <p:nvPr>
            <p:ph type="title"/>
          </p:nvPr>
        </p:nvSpPr>
        <p:spPr>
          <a:xfrm>
            <a:off x="838200" y="0"/>
            <a:ext cx="10515600" cy="530087"/>
          </a:xfrm>
        </p:spPr>
        <p:txBody>
          <a:bodyPr>
            <a:normAutofit fontScale="90000"/>
          </a:bodyPr>
          <a:lstStyle/>
          <a:p>
            <a:r>
              <a:rPr lang="en-US" sz="3600" b="1" dirty="0" smtClean="0"/>
              <a:t>Cross-border power cooperation </a:t>
            </a:r>
            <a:r>
              <a:rPr lang="en-US" sz="1800" dirty="0" smtClean="0"/>
              <a:t>–</a:t>
            </a:r>
            <a:r>
              <a:rPr lang="en-US" sz="1800" dirty="0" err="1" smtClean="0"/>
              <a:t>Source:Melenteva</a:t>
            </a:r>
            <a:r>
              <a:rPr lang="en-US" sz="1800" dirty="0" smtClean="0"/>
              <a:t> </a:t>
            </a:r>
            <a:r>
              <a:rPr lang="en-US" sz="1800" dirty="0"/>
              <a:t>- Energy Systems Institute</a:t>
            </a:r>
          </a:p>
        </p:txBody>
      </p:sp>
      <p:pic>
        <p:nvPicPr>
          <p:cNvPr id="5" name="Content Placeholder 4">
            <a:extLst>
              <a:ext uri="{FF2B5EF4-FFF2-40B4-BE49-F238E27FC236}">
                <a16:creationId xmlns="" xmlns:a16="http://schemas.microsoft.com/office/drawing/2014/main" id="{185D1517-012B-4651-8FFB-D8D52D78E5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05" y="623190"/>
            <a:ext cx="8422170" cy="6259155"/>
          </a:xfrm>
        </p:spPr>
      </p:pic>
    </p:spTree>
    <p:extLst>
      <p:ext uri="{BB962C8B-B14F-4D97-AF65-F5344CB8AC3E}">
        <p14:creationId xmlns:p14="http://schemas.microsoft.com/office/powerpoint/2010/main" val="3329416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1144</TotalTime>
  <Words>2106</Words>
  <Application>Microsoft Office PowerPoint</Application>
  <PresentationFormat>Widescreen</PresentationFormat>
  <Paragraphs>146</Paragraphs>
  <Slides>46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ＭＳ Ｐゴシック</vt:lpstr>
      <vt:lpstr>SimSun</vt:lpstr>
      <vt:lpstr>SimSun</vt:lpstr>
      <vt:lpstr>Arial</vt:lpstr>
      <vt:lpstr>Calibri</vt:lpstr>
      <vt:lpstr>Calibri Light</vt:lpstr>
      <vt:lpstr>Office Theme</vt:lpstr>
      <vt:lpstr>1_Office Theme</vt:lpstr>
      <vt:lpstr>The Amur/Heilong River in China-Russia Relations: Conflict, Crisis, and Cooperation-Past, Present and Future</vt:lpstr>
      <vt:lpstr>Thesis</vt:lpstr>
      <vt:lpstr>Amur River Watershed</vt:lpstr>
      <vt:lpstr>Upper Amur River –Lake Baikal - Ulaanbaatar</vt:lpstr>
      <vt:lpstr>Middle Amur River – Blagoveshchensk –Heihe -Khabarovsk</vt:lpstr>
      <vt:lpstr>Lower Amur River</vt:lpstr>
      <vt:lpstr>Ussuri River – Lake Khanka [L] – Lake Khanka protected areas [R]</vt:lpstr>
      <vt:lpstr>Russian Far East- Dongbei population density</vt:lpstr>
      <vt:lpstr>Cross-border power cooperation –Source:Melenteva - Energy Systems Institute</vt:lpstr>
      <vt:lpstr>Moscow &amp; Beijing negotiate Amur River Basin agreements</vt:lpstr>
      <vt:lpstr>Blagoveshchensk – Heihe Bridge Vision</vt:lpstr>
      <vt:lpstr>Amur/Heilongjiang Railroad Bridge –Nizhneleninskoye – Tongjiang Chinese side finished - Symbol of Russian Local Non-cooperation- Chinese Export-Import Bank allocated over $96.5 million to construct; agreed to 1988; planned completion 2016; Russia started 2018; may finish in 2019 </vt:lpstr>
      <vt:lpstr>Russians capable of building bridges over the Amur Khabarovsk -old bridge opened Trans-Siberian Railway 1916 [L]  new bridge over Amur River Khabarovsk (1999) [R]</vt:lpstr>
      <vt:lpstr>Bridge to Russky Island in Vladivostok -  built in 2012 for the APEC summit; crosses the Golden Horn Bay</vt:lpstr>
      <vt:lpstr>Amur/Heilongjiang Automobile Bridge -Blagoveshchensk–Heihe still under construction 1988 proposed but could not agree on terms until 2015</vt:lpstr>
      <vt:lpstr>Military conflict: 1900; 1917-1920; 1929; 1969</vt:lpstr>
      <vt:lpstr>Boxer Rebellion 1900 -Russian troops in Blagoveshchensk starting incursion into Manchuria</vt:lpstr>
      <vt:lpstr>Violence &amp; Conflict: 1900; 1917-1920; 1929; 1969</vt:lpstr>
      <vt:lpstr>Sino-Soviet Ussuri River Clash 1969 –March 2 to September 11, 1969</vt:lpstr>
      <vt:lpstr>Soviet ship uses a water cannon against a Chinese fisherman on the Ussuri River on 6 May 1969</vt:lpstr>
      <vt:lpstr>1950s Sino-Soviet Friendship</vt:lpstr>
      <vt:lpstr>Cultural Revolution - 1967 Chinese poster: Down with the Soviet Revisionists! </vt:lpstr>
      <vt:lpstr>March1969 most serious clash near Zhenbao Island (珍宝岛) [Damansky Island] on the Ussuri River; PLA troops ambushed Soviet border guards on Zhenbao Island; Russians outnumbered; local Russian decision to fire 10,000 artillery rounds;  Russia: 248 Chinese soldiers killed, 58 Soviets killed; Chinese estimated less killed; many atrocities; disagreement over who started conflict &amp; who won</vt:lpstr>
      <vt:lpstr>Sino-Soviet border – pink zones disputed areas</vt:lpstr>
      <vt:lpstr>19th &amp; 20th c. Amur Basin intergovernmental negotiations</vt:lpstr>
      <vt:lpstr>Khabarovsk Promoted Cooperation </vt:lpstr>
      <vt:lpstr>Away from Conflict –Towards Cooperation</vt:lpstr>
      <vt:lpstr>Mainstream Transboundary Dams "Joint Comprehensive Scheme on Amur and Argun rivers no agreement (Difference in figures in Russian version of the design shown in brackets); Source: Rivers without Boundaries </vt:lpstr>
      <vt:lpstr>21st c. Heilongjiang’s Plans : RFE-Dongbei Integration</vt:lpstr>
      <vt:lpstr>-1990s Vladivostok more xenophobic than Khabarovsk, -rejected Yeltsin’s border liberalization for Chinese trade -2006-2007 top-down programs to promote societal interaction</vt:lpstr>
      <vt:lpstr>14th annual meeting Russian &amp; Chinese prime ministers agreement on RFE-Dongbei coop,  linked to progress on ESPO, Beijing Oct 2009 [Russia forced into RFE-Dongbei economic integration; local Russians never implemented]</vt:lpstr>
      <vt:lpstr>Sino-Russian oil pipeline</vt:lpstr>
      <vt:lpstr>ESPO oil pipeline – crosses the Amur River</vt:lpstr>
      <vt:lpstr>PowerPoint Presentation</vt:lpstr>
      <vt:lpstr>Amur River dams – hydropower plants</vt:lpstr>
      <vt:lpstr>PowerPoint Presentation</vt:lpstr>
      <vt:lpstr>2012 Grid infrastructure planning in Russia’s East Siberia for electricity export to China -Eurosibenergo</vt:lpstr>
      <vt:lpstr>Russian Far East –transport corridors – special economic zones –free ports</vt:lpstr>
      <vt:lpstr>2005 Songhua River Toxic Spill Crisis</vt:lpstr>
      <vt:lpstr>2005 Songhua River Toxic Spill Crisis</vt:lpstr>
      <vt:lpstr>ADB responded to 2015 Songhua toxic spill crisis –Heilongjiang Province</vt:lpstr>
      <vt:lpstr>ADB responded to 2015 Songhua toxic spill crisis – Jilin Province</vt:lpstr>
      <vt:lpstr>Conclusion - old issues persist </vt:lpstr>
      <vt:lpstr>Conclusion -old issues persist </vt:lpstr>
      <vt:lpstr>2004-07 - Sakhalin Association of Indigenous Peoples of the North, and Association of Indigenous Nations of North Sakhalin, with pickets of Nivkhi, Oroki, Nanais and Evenki protest international oil companies drilling [Shell, Exxon Mobil] Drilling disturbing fishing zones, breeding &amp; spawning zones of valuable fish species, primarily salmon </vt:lpstr>
      <vt:lpstr>Oroqen [鄂伦春族] - indigenous minority in Russian Far East &amp; Heilongjiang; Last Oroqen shaman, Chuonnasuan [1927-2000] on right; documentary film: http://v.youku.com/v_show/id_XNzkyMjUwMzY=.html Noll, Richard; Shi, Kun (2004). "Chuonnasuan (Meng Jin Fu). The Last Shaman of the Oroqen of Northeast China" (pdf). Journal of Korean Religions (6): 135–162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AmFac01</dc:creator>
  <cp:lastModifiedBy>AmFac01</cp:lastModifiedBy>
  <cp:revision>143</cp:revision>
  <dcterms:created xsi:type="dcterms:W3CDTF">2018-11-29T06:01:26Z</dcterms:created>
  <dcterms:modified xsi:type="dcterms:W3CDTF">2018-12-16T12:34:36Z</dcterms:modified>
</cp:coreProperties>
</file>