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xls" ContentType="application/vnd.ms-exce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docProps/custom.xml" ContentType="application/vnd.openxmlformats-officedocument.custom-propertie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50"/>
  </p:notesMasterIdLst>
  <p:sldIdLst>
    <p:sldId id="256" r:id="rId3"/>
    <p:sldId id="687" r:id="rId4"/>
    <p:sldId id="285" r:id="rId5"/>
    <p:sldId id="678" r:id="rId6"/>
    <p:sldId id="398" r:id="rId7"/>
    <p:sldId id="299" r:id="rId8"/>
    <p:sldId id="298" r:id="rId9"/>
    <p:sldId id="293" r:id="rId10"/>
    <p:sldId id="534" r:id="rId11"/>
    <p:sldId id="536" r:id="rId12"/>
    <p:sldId id="544" r:id="rId13"/>
    <p:sldId id="546" r:id="rId14"/>
    <p:sldId id="545" r:id="rId15"/>
    <p:sldId id="537" r:id="rId16"/>
    <p:sldId id="538" r:id="rId17"/>
    <p:sldId id="539" r:id="rId18"/>
    <p:sldId id="547" r:id="rId19"/>
    <p:sldId id="616" r:id="rId20"/>
    <p:sldId id="693" r:id="rId21"/>
    <p:sldId id="288" r:id="rId22"/>
    <p:sldId id="617" r:id="rId23"/>
    <p:sldId id="697" r:id="rId24"/>
    <p:sldId id="698" r:id="rId25"/>
    <p:sldId id="681" r:id="rId26"/>
    <p:sldId id="684" r:id="rId27"/>
    <p:sldId id="685" r:id="rId28"/>
    <p:sldId id="347" r:id="rId29"/>
    <p:sldId id="686" r:id="rId30"/>
    <p:sldId id="353" r:id="rId31"/>
    <p:sldId id="636" r:id="rId32"/>
    <p:sldId id="354" r:id="rId33"/>
    <p:sldId id="642" r:id="rId34"/>
    <p:sldId id="641" r:id="rId35"/>
    <p:sldId id="647" r:id="rId36"/>
    <p:sldId id="649" r:id="rId37"/>
    <p:sldId id="652" r:id="rId38"/>
    <p:sldId id="654" r:id="rId39"/>
    <p:sldId id="663" r:id="rId40"/>
    <p:sldId id="660" r:id="rId41"/>
    <p:sldId id="677" r:id="rId42"/>
    <p:sldId id="634" r:id="rId43"/>
    <p:sldId id="633" r:id="rId44"/>
    <p:sldId id="692" r:id="rId45"/>
    <p:sldId id="672" r:id="rId46"/>
    <p:sldId id="694" r:id="rId47"/>
    <p:sldId id="699" r:id="rId48"/>
    <p:sldId id="691" r:id="rId49"/>
  </p:sldIdLst>
  <p:sldSz cx="9144000" cy="6858000" type="screen4x3"/>
  <p:notesSz cx="7099300" cy="10234613"/>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99"/>
    <a:srgbClr val="000066"/>
    <a:srgbClr val="FFCC00"/>
    <a:srgbClr val="FF0000"/>
    <a:srgbClr val="6666FF"/>
    <a:srgbClr val="CCFFC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659" autoAdjust="0"/>
  </p:normalViewPr>
  <p:slideViewPr>
    <p:cSldViewPr showGuides="1">
      <p:cViewPr>
        <p:scale>
          <a:sx n="66" d="100"/>
          <a:sy n="66" d="100"/>
        </p:scale>
        <p:origin x="-1578" y="-486"/>
      </p:cViewPr>
      <p:guideLst>
        <p:guide orient="horz" pos="2150"/>
        <p:guide pos="2905"/>
      </p:guideLst>
    </p:cSldViewPr>
  </p:slideViewPr>
  <p:notesTextViewPr>
    <p:cViewPr>
      <p:scale>
        <a:sx n="100" d="100"/>
        <a:sy n="100" d="100"/>
      </p:scale>
      <p:origin x="0" y="0"/>
    </p:cViewPr>
  </p:notesTextViewPr>
  <p:gridSpacing cx="78027213" cy="78027213"/>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pPr fontAlgn="base"/>
            <a:endParaRPr lang="zh-CN" altLang="en-US" strike="noStrike" noProof="1"/>
          </a:p>
        </p:txBody>
      </p:sp>
      <p:sp>
        <p:nvSpPr>
          <p:cNvPr id="3" name="日期占位符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pPr fontAlgn="base"/>
            <a:fld id="{D2A48B96-639E-45A3-A0BA-2464DFDB1FAA}" type="datetimeFigureOut">
              <a:rPr lang="zh-CN" altLang="en-US" strike="noStrike" noProof="1" smtClean="0">
                <a:latin typeface="Arial" panose="020B0604020202020204" pitchFamily="34" charset="0"/>
                <a:ea typeface="宋体" panose="02010600030101010101" pitchFamily="2" charset="-122"/>
                <a:cs typeface="+mn-cs"/>
              </a:rPr>
              <a:pPr fontAlgn="base"/>
              <a:t>2018-12-17</a:t>
            </a:fld>
            <a:endParaRPr lang="zh-CN" altLang="en-US" strike="noStrike" noProof="1"/>
          </a:p>
        </p:txBody>
      </p:sp>
      <p:sp>
        <p:nvSpPr>
          <p:cNvPr id="2052" name="幻灯片图像占位符 3"/>
          <p:cNvSpPr>
            <a:spLocks noGrp="1" noRot="1" noChangeAspect="1"/>
          </p:cNvSpPr>
          <p:nvPr>
            <p:ph type="sldImg"/>
          </p:nvPr>
        </p:nvSpPr>
        <p:spPr>
          <a:xfrm>
            <a:off x="1247775" y="1279525"/>
            <a:ext cx="4603750" cy="3454400"/>
          </a:xfrm>
          <a:prstGeom prst="rect">
            <a:avLst/>
          </a:prstGeom>
          <a:noFill/>
          <a:ln w="12700" cap="flat" cmpd="sng">
            <a:solidFill>
              <a:srgbClr val="000000"/>
            </a:solidFill>
            <a:prstDash val="solid"/>
            <a:round/>
            <a:headEnd type="none" w="med" len="med"/>
            <a:tailEnd type="none" w="med" len="med"/>
          </a:ln>
        </p:spPr>
      </p:sp>
      <p:sp>
        <p:nvSpPr>
          <p:cNvPr id="2053" name="备注占位符 4"/>
          <p:cNvSpPr>
            <a:spLocks noGrp="1"/>
          </p:cNvSpPr>
          <p:nvPr>
            <p:ph type="body" sz="quarter"/>
          </p:nvPr>
        </p:nvSpPr>
        <p:spPr>
          <a:xfrm>
            <a:off x="709930" y="4925407"/>
            <a:ext cx="5679440" cy="4029879"/>
          </a:xfrm>
          <a:prstGeom prst="rect">
            <a:avLst/>
          </a:prstGeom>
          <a:noFill/>
          <a:ln w="9525">
            <a:noFill/>
          </a:ln>
        </p:spPr>
        <p:txBody>
          <a:bodyPr vert="horz" lIns="99048" tIns="49524" rIns="99048" bIns="49524" anchor="t"/>
          <a:lstStyle/>
          <a:p>
            <a:pPr lvl="0"/>
            <a:r>
              <a:rPr lang="zh-CN" altLang="en-US" dirty="0"/>
              <a:t>单击此处编辑母版文本样式</a:t>
            </a:r>
          </a:p>
          <a:p>
            <a:pPr lvl="1" indent="0"/>
            <a:r>
              <a:rPr lang="zh-CN" altLang="en-US" dirty="0"/>
              <a:t>第二级</a:t>
            </a:r>
          </a:p>
          <a:p>
            <a:pPr lvl="2" indent="0"/>
            <a:r>
              <a:rPr lang="zh-CN" altLang="en-US" dirty="0"/>
              <a:t>第三级</a:t>
            </a:r>
          </a:p>
          <a:p>
            <a:pPr lvl="3" indent="0"/>
            <a:r>
              <a:rPr lang="zh-CN" altLang="en-US" dirty="0"/>
              <a:t>第四级</a:t>
            </a:r>
          </a:p>
          <a:p>
            <a:pPr lvl="4" indent="0"/>
            <a:r>
              <a:rPr lang="zh-CN" altLang="en-US" dirty="0"/>
              <a:t>第五级</a:t>
            </a:r>
          </a:p>
        </p:txBody>
      </p:sp>
      <p:sp>
        <p:nvSpPr>
          <p:cNvPr id="6" name="页脚占位符 5"/>
          <p:cNvSpPr>
            <a:spLocks noGrp="1"/>
          </p:cNvSpPr>
          <p:nvPr>
            <p:ph type="ftr" sz="quarter" idx="4"/>
          </p:nvPr>
        </p:nvSpPr>
        <p:spPr>
          <a:xfrm>
            <a:off x="0" y="9721106"/>
            <a:ext cx="3076363" cy="513508"/>
          </a:xfrm>
          <a:prstGeom prst="rect">
            <a:avLst/>
          </a:prstGeom>
        </p:spPr>
        <p:txBody>
          <a:bodyPr vert="horz" lIns="99048" tIns="49524" rIns="99048" bIns="49524" rtlCol="0" anchor="b"/>
          <a:lstStyle>
            <a:lvl1pPr algn="l">
              <a:defRPr sz="1300"/>
            </a:lvl1pPr>
          </a:lstStyle>
          <a:p>
            <a:pPr fontAlgn="base"/>
            <a:endParaRPr lang="zh-CN" altLang="en-US" strike="noStrike" noProof="1"/>
          </a:p>
        </p:txBody>
      </p:sp>
      <p:sp>
        <p:nvSpPr>
          <p:cNvPr id="7" name="灯片编号占位符 6"/>
          <p:cNvSpPr>
            <a:spLocks noGrp="1"/>
          </p:cNvSpPr>
          <p:nvPr>
            <p:ph type="sldNum" sz="quarter" idx="5"/>
          </p:nvPr>
        </p:nvSpPr>
        <p:spPr>
          <a:xfrm>
            <a:off x="4021294" y="9721106"/>
            <a:ext cx="3076363" cy="513508"/>
          </a:xfrm>
          <a:prstGeom prst="rect">
            <a:avLst/>
          </a:prstGeom>
        </p:spPr>
        <p:txBody>
          <a:bodyPr vert="horz" lIns="99048" tIns="49524" rIns="99048" bIns="49524" rtlCol="0" anchor="b"/>
          <a:lstStyle>
            <a:lvl1pPr algn="r">
              <a:defRPr sz="1300"/>
            </a:lvl1pPr>
          </a:lstStyle>
          <a:p>
            <a:pPr fontAlgn="base"/>
            <a:fld id="{A6837353-30EB-4A48-80EB-173D804AEFBD}" type="slidenum">
              <a:rPr lang="zh-CN" altLang="en-US" strike="noStrike" noProof="1" smtClean="0">
                <a:latin typeface="Arial" panose="020B0604020202020204" pitchFamily="34" charset="0"/>
                <a:ea typeface="宋体" panose="02010600030101010101" pitchFamily="2" charset="-122"/>
                <a:cs typeface="+mn-cs"/>
              </a:rPr>
              <a:pPr fontAlgn="base"/>
              <a:t>‹#›</a:t>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pPr lvl="0" fontAlgn="base"/>
              <a:t>‹#›</a:t>
            </a:fld>
            <a:endParaRPr lang="zh-CN" altLang="en-US" strike="noStrike" noProof="1">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pPr lvl="0" fontAlgn="base"/>
              <a:t>‹#›</a:t>
            </a:fld>
            <a:endParaRPr lang="zh-CN" altLang="en-US" strike="noStrike" noProof="1">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74638"/>
            <a:ext cx="6052930" cy="5851525"/>
          </a:xfrm>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pPr lvl="0" fontAlgn="base"/>
              <a:t>‹#›</a:t>
            </a:fld>
            <a:endParaRPr lang="zh-CN" altLang="en-US" strike="noStrike" noProof="1">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628650" y="1825625"/>
            <a:ext cx="3886200" cy="4351338"/>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29150" y="1825625"/>
            <a:ext cx="3886200" cy="4351338"/>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pPr lvl="0" fontAlgn="base"/>
              <a:t>‹#›</a:t>
            </a:fld>
            <a:endParaRPr lang="zh-CN" altLang="en-US" strike="noStrike" noProof="1">
              <a:latin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pPr lvl="0" fontAlgn="base"/>
              <a:t>‹#›</a:t>
            </a:fld>
            <a:endParaRPr lang="zh-CN" altLang="en-US" strike="noStrike" noProof="1">
              <a:latin typeface="Arial" panose="020B060402020202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pPr lvl="0" fontAlgn="base"/>
              <a:t>‹#›</a:t>
            </a:fld>
            <a:endParaRPr lang="zh-CN" altLang="en-US" strike="noStrike" noProof="1">
              <a:latin typeface="Arial" panose="020B0604020202020204"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pPr lvl="0" fontAlgn="base"/>
              <a:t>‹#›</a:t>
            </a:fld>
            <a:endParaRPr lang="zh-CN" altLang="en-US" strike="noStrike" noProof="1">
              <a:latin typeface="Arial" panose="020B0604020202020204"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600200"/>
            <a:ext cx="4032504" cy="4525963"/>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4296" y="1600200"/>
            <a:ext cx="4032504" cy="4525963"/>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pPr lvl="0" fontAlgn="base"/>
              <a:t>‹#›</a:t>
            </a:fld>
            <a:endParaRPr lang="zh-CN" altLang="en-US" strike="noStrike" noProof="1">
              <a:latin typeface="Arial" panose="020B0604020202020204"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8" name="页脚占位符 7"/>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pPr lvl="0" fontAlgn="base"/>
              <a:t>‹#›</a:t>
            </a:fld>
            <a:endParaRPr lang="zh-CN" altLang="en-US" strike="noStrike" noProof="1">
              <a:latin typeface="Arial" panose="020B060402020202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4" name="页脚占位符 3"/>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pPr lvl="0" fontAlgn="base"/>
              <a:t>‹#›</a:t>
            </a:fld>
            <a:endParaRPr lang="zh-CN" altLang="en-US" strike="noStrike" noProof="1">
              <a:latin typeface="Arial" panose="020B060402020202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3" name="页脚占位符 2"/>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pPr lvl="0" fontAlgn="base"/>
              <a:t>‹#›</a:t>
            </a:fld>
            <a:endParaRPr lang="zh-CN" altLang="en-US" strike="noStrike" noProof="1">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pPr lvl="0" fontAlgn="base"/>
              <a:t>‹#›</a:t>
            </a:fld>
            <a:endParaRPr lang="zh-CN" altLang="en-US" strike="noStrike" noProof="1">
              <a:latin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pPr lvl="0" fontAlgn="base"/>
              <a:t>‹#›</a:t>
            </a:fld>
            <a:endParaRPr lang="zh-CN" altLang="en-US" strike="noStrike" noProof="1">
              <a:latin typeface="Arial" panose="020B0604020202020204"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pPr lvl="0" fontAlgn="base"/>
              <a:t>‹#›</a:t>
            </a:fld>
            <a:endParaRPr lang="zh-CN" altLang="en-US" strike="noStrike" noProof="1">
              <a:latin typeface="Arial" panose="020B060402020202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pPr lvl="0" fontAlgn="base"/>
              <a:t>‹#›</a:t>
            </a:fld>
            <a:endParaRPr lang="zh-CN" altLang="en-US" strike="noStrike" noProof="1">
              <a:latin typeface="Arial" panose="020B0604020202020204" pitchFamily="34"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74638"/>
            <a:ext cx="6052930" cy="5851525"/>
          </a:xfrm>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pPr lvl="0" fontAlgn="base"/>
              <a:t>‹#›</a:t>
            </a:fld>
            <a:endParaRPr lang="zh-CN" altLang="en-US" strike="noStrike" noProof="1">
              <a:latin typeface="Arial" panose="020B0604020202020204" pitchFamily="34"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628650" y="1825625"/>
            <a:ext cx="3886200" cy="4351338"/>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29150" y="1825625"/>
            <a:ext cx="3886200" cy="4351338"/>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pPr lvl="0" fontAlgn="base"/>
              <a:t>‹#›</a:t>
            </a:fld>
            <a:endParaRPr lang="zh-CN" altLang="en-US" strike="noStrike" noProof="1">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pPr lvl="0" fontAlgn="base"/>
              <a:t>‹#›</a:t>
            </a:fld>
            <a:endParaRPr lang="zh-CN" altLang="en-US" strike="noStrike" noProof="1">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600200"/>
            <a:ext cx="4032504" cy="4525963"/>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4296" y="1600200"/>
            <a:ext cx="4032504" cy="4525963"/>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pPr lvl="0" fontAlgn="base"/>
              <a:t>‹#›</a:t>
            </a:fld>
            <a:endParaRPr lang="zh-CN" altLang="en-US" strike="noStrike" noProof="1">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8" name="页脚占位符 7"/>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pPr lvl="0" fontAlgn="base"/>
              <a:t>‹#›</a:t>
            </a:fld>
            <a:endParaRPr lang="zh-CN" altLang="en-US" strike="noStrike" noProof="1">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4" name="页脚占位符 3"/>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pPr lvl="0" fontAlgn="base"/>
              <a:t>‹#›</a:t>
            </a:fld>
            <a:endParaRPr lang="zh-CN" altLang="en-US" strike="noStrike" noProof="1">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3" name="页脚占位符 2"/>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pPr lvl="0" fontAlgn="base"/>
              <a:t>‹#›</a:t>
            </a:fld>
            <a:endParaRPr lang="zh-CN" altLang="en-US" strike="noStrike" noProof="1">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pPr lvl="0" fontAlgn="base"/>
              <a:t>‹#›</a:t>
            </a:fld>
            <a:endParaRPr lang="zh-CN" altLang="en-US" strike="noStrike" noProof="1">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pPr lvl="0" fontAlgn="base"/>
              <a:t>‹#›</a:t>
            </a:fld>
            <a:endParaRPr lang="zh-CN" altLang="en-US" strike="noStrike" noProof="1">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 1025"/>
          <p:cNvSpPr>
            <a:spLocks noGrp="1"/>
          </p:cNvSpPr>
          <p:nvPr>
            <p:ph type="title"/>
          </p:nvPr>
        </p:nvSpPr>
        <p:spPr>
          <a:xfrm>
            <a:off x="457200" y="274638"/>
            <a:ext cx="8229600" cy="1143000"/>
          </a:xfrm>
          <a:prstGeom prst="rect">
            <a:avLst/>
          </a:prstGeom>
          <a:noFill/>
          <a:ln w="9525">
            <a:noFill/>
          </a:ln>
        </p:spPr>
        <p:txBody>
          <a:bodyPr anchor="ctr"/>
          <a:lstStyle/>
          <a:p>
            <a:pPr lvl="0" indent="0"/>
            <a:r>
              <a:rPr lang="zh-CN" altLang="en-US" dirty="0"/>
              <a:t>单击此处编辑母版标题样式</a:t>
            </a:r>
          </a:p>
        </p:txBody>
      </p:sp>
      <p:sp>
        <p:nvSpPr>
          <p:cNvPr id="1027" name="文本占位符 1026"/>
          <p:cNvSpPr>
            <a:spLocks noGrp="1"/>
          </p:cNvSpPr>
          <p:nvPr>
            <p:ph type="body"/>
          </p:nvPr>
        </p:nvSpPr>
        <p:spPr>
          <a:xfrm>
            <a:off x="457200" y="1600200"/>
            <a:ext cx="8229600" cy="4525963"/>
          </a:xfrm>
          <a:prstGeom prst="rect">
            <a:avLst/>
          </a:prstGeom>
          <a:noFill/>
          <a:ln w="9525">
            <a:noFill/>
          </a:ln>
        </p:spPr>
        <p:txBody>
          <a:bodyPr anchor="t"/>
          <a:lstStyle/>
          <a:p>
            <a:pPr lvl="0" indent="-342900"/>
            <a:r>
              <a:rPr lang="zh-CN" altLang="en-US" dirty="0"/>
              <a:t>单击此处编辑母版文本样式</a:t>
            </a:r>
          </a:p>
          <a:p>
            <a:pPr lvl="1" indent="-285750"/>
            <a:r>
              <a:rPr lang="zh-CN" altLang="en-US" dirty="0"/>
              <a:t>第二级</a:t>
            </a:r>
          </a:p>
          <a:p>
            <a:pPr lvl="2" indent="-228600"/>
            <a:r>
              <a:rPr lang="zh-CN" altLang="en-US" dirty="0"/>
              <a:t>第三级</a:t>
            </a:r>
          </a:p>
          <a:p>
            <a:pPr lvl="3" indent="-228600"/>
            <a:r>
              <a:rPr lang="zh-CN" altLang="en-US" dirty="0"/>
              <a:t>第四级</a:t>
            </a:r>
          </a:p>
          <a:p>
            <a:pPr lvl="4" indent="-228600"/>
            <a:r>
              <a:rPr lang="zh-CN" altLang="en-US" dirty="0"/>
              <a:t>第五级</a:t>
            </a:r>
          </a:p>
        </p:txBody>
      </p:sp>
      <p:sp>
        <p:nvSpPr>
          <p:cNvPr id="1028" name="日期占位符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fontAlgn="base"/>
            <a:endParaRPr lang="zh-CN" altLang="en-US" strike="noStrike" noProof="1">
              <a:latin typeface="Arial" panose="020B0604020202020204" pitchFamily="34" charset="0"/>
            </a:endParaRPr>
          </a:p>
        </p:txBody>
      </p:sp>
      <p:sp>
        <p:nvSpPr>
          <p:cNvPr id="1029" name="页脚占位符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fontAlgn="base"/>
            <a:endParaRPr lang="zh-CN" altLang="en-US" strike="noStrike" noProof="1">
              <a:latin typeface="Arial" panose="020B0604020202020204" pitchFamily="34" charset="0"/>
            </a:endParaRPr>
          </a:p>
        </p:txBody>
      </p:sp>
      <p:sp>
        <p:nvSpPr>
          <p:cNvPr id="1030" name="灯片编号占位符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pPr lvl="0" fontAlgn="base"/>
              <a:t>‹#›</a:t>
            </a:fld>
            <a:endParaRPr lang="zh-CN" alt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 1025"/>
          <p:cNvSpPr>
            <a:spLocks noGrp="1"/>
          </p:cNvSpPr>
          <p:nvPr>
            <p:ph type="title"/>
          </p:nvPr>
        </p:nvSpPr>
        <p:spPr>
          <a:xfrm>
            <a:off x="457200" y="274638"/>
            <a:ext cx="8229600" cy="1143000"/>
          </a:xfrm>
          <a:prstGeom prst="rect">
            <a:avLst/>
          </a:prstGeom>
          <a:noFill/>
          <a:ln w="9525">
            <a:noFill/>
          </a:ln>
        </p:spPr>
        <p:txBody>
          <a:bodyPr anchor="ctr"/>
          <a:lstStyle/>
          <a:p>
            <a:pPr lvl="0" indent="0"/>
            <a:r>
              <a:rPr lang="zh-CN" altLang="en-US" dirty="0"/>
              <a:t>单击此处编辑母版标题样式</a:t>
            </a:r>
          </a:p>
        </p:txBody>
      </p:sp>
      <p:sp>
        <p:nvSpPr>
          <p:cNvPr id="1027" name="文本占位符 1026"/>
          <p:cNvSpPr>
            <a:spLocks noGrp="1"/>
          </p:cNvSpPr>
          <p:nvPr>
            <p:ph type="body"/>
          </p:nvPr>
        </p:nvSpPr>
        <p:spPr>
          <a:xfrm>
            <a:off x="457200" y="1600200"/>
            <a:ext cx="8229600" cy="4525963"/>
          </a:xfrm>
          <a:prstGeom prst="rect">
            <a:avLst/>
          </a:prstGeom>
          <a:noFill/>
          <a:ln w="9525">
            <a:noFill/>
          </a:ln>
        </p:spPr>
        <p:txBody>
          <a:bodyPr anchor="t"/>
          <a:lstStyle/>
          <a:p>
            <a:pPr lvl="0" indent="-342900"/>
            <a:r>
              <a:rPr lang="zh-CN" altLang="en-US" dirty="0"/>
              <a:t>单击此处编辑母版文本样式</a:t>
            </a:r>
          </a:p>
          <a:p>
            <a:pPr lvl="1" indent="-285750"/>
            <a:r>
              <a:rPr lang="zh-CN" altLang="en-US" dirty="0"/>
              <a:t>第二级</a:t>
            </a:r>
          </a:p>
          <a:p>
            <a:pPr lvl="2" indent="-228600"/>
            <a:r>
              <a:rPr lang="zh-CN" altLang="en-US" dirty="0"/>
              <a:t>第三级</a:t>
            </a:r>
          </a:p>
          <a:p>
            <a:pPr lvl="3" indent="-228600"/>
            <a:r>
              <a:rPr lang="zh-CN" altLang="en-US" dirty="0"/>
              <a:t>第四级</a:t>
            </a:r>
          </a:p>
          <a:p>
            <a:pPr lvl="4" indent="-228600"/>
            <a:r>
              <a:rPr lang="zh-CN" altLang="en-US" dirty="0"/>
              <a:t>第五级</a:t>
            </a:r>
          </a:p>
        </p:txBody>
      </p:sp>
      <p:sp>
        <p:nvSpPr>
          <p:cNvPr id="1028" name="日期占位符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fontAlgn="base"/>
            <a:endParaRPr lang="zh-CN" altLang="en-US" strike="noStrike" noProof="1">
              <a:latin typeface="Arial" panose="020B0604020202020204" pitchFamily="34" charset="0"/>
            </a:endParaRPr>
          </a:p>
        </p:txBody>
      </p:sp>
      <p:sp>
        <p:nvSpPr>
          <p:cNvPr id="1029" name="页脚占位符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fontAlgn="base"/>
            <a:endParaRPr lang="zh-CN" altLang="en-US" strike="noStrike" noProof="1">
              <a:latin typeface="Arial" panose="020B0604020202020204" pitchFamily="34" charset="0"/>
            </a:endParaRPr>
          </a:p>
        </p:txBody>
      </p:sp>
      <p:sp>
        <p:nvSpPr>
          <p:cNvPr id="1030" name="灯片编号占位符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pPr lvl="0" fontAlgn="base"/>
              <a:t>‹#›</a:t>
            </a:fld>
            <a:endParaRPr lang="zh-CN" alt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jpeg"/><Relationship Id="rId7" Type="http://schemas.openxmlformats.org/officeDocument/2006/relationships/image" Target="../media/image20.jpeg"/><Relationship Id="rId2" Type="http://schemas.openxmlformats.org/officeDocument/2006/relationships/image" Target="../media/image16.jpeg"/><Relationship Id="rId1" Type="http://schemas.openxmlformats.org/officeDocument/2006/relationships/slideLayout" Target="../slideLayouts/slideLayout19.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hyperlink" Target="http://dic.academic.ru/pictures/wiki/files/66/Baumwoll-Erntemaschine_auf_Feld.jpeg" TargetMode="External"/><Relationship Id="rId9"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8.png"/><Relationship Id="rId4" Type="http://schemas.openxmlformats.org/officeDocument/2006/relationships/oleObject" Target="../embeddings/Microsoft_Office_Excel_97-2003____1.xls"/></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2.v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2.jpeg"/><Relationship Id="rId2" Type="http://schemas.openxmlformats.org/officeDocument/2006/relationships/hyperlink" Target="http://www.cawater-info.net/bk/i/altyn-asyr_big.jpg" TargetMode="Externa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hyperlink" Target="http://www.cawater-info.net/bk/i/altyn-asyr_big_r.jp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9.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http://www.chinadaily.com.cn/world/images/attachement/jpg/site1/20151211/wires_1449835162251_middle.jpg"/>
          <p:cNvPicPr>
            <a:picLocks noChangeAspect="1" noChangeArrowheads="1"/>
          </p:cNvPicPr>
          <p:nvPr/>
        </p:nvPicPr>
        <p:blipFill>
          <a:blip r:embed="rId2" cstate="print"/>
          <a:srcRect/>
          <a:stretch>
            <a:fillRect/>
          </a:stretch>
        </p:blipFill>
        <p:spPr bwMode="auto">
          <a:xfrm>
            <a:off x="0" y="0"/>
            <a:ext cx="9151226" cy="6858000"/>
          </a:xfrm>
          <a:prstGeom prst="rect">
            <a:avLst/>
          </a:prstGeom>
          <a:noFill/>
        </p:spPr>
      </p:pic>
      <p:sp>
        <p:nvSpPr>
          <p:cNvPr id="3073" name="标题 4097"/>
          <p:cNvSpPr>
            <a:spLocks noGrp="1"/>
          </p:cNvSpPr>
          <p:nvPr>
            <p:ph type="ctrTitle"/>
          </p:nvPr>
        </p:nvSpPr>
        <p:spPr>
          <a:xfrm>
            <a:off x="761896" y="381080"/>
            <a:ext cx="7772400" cy="1470025"/>
          </a:xfrm>
        </p:spPr>
        <p:txBody>
          <a:bodyPr anchor="ctr"/>
          <a:lstStyle/>
          <a:p>
            <a:pPr defTabSz="914400">
              <a:buNone/>
            </a:pPr>
            <a:r>
              <a:rPr lang="zh-CN" altLang="en-US" sz="4400" b="1" kern="1200" baseline="0" dirty="0">
                <a:solidFill>
                  <a:srgbClr val="FF0000"/>
                </a:solidFill>
                <a:effectLst>
                  <a:outerShdw blurRad="38100" dist="38100" dir="2700000" algn="tl">
                    <a:srgbClr val="000000">
                      <a:alpha val="43137"/>
                    </a:srgbClr>
                  </a:outerShdw>
                </a:effectLst>
                <a:latin typeface="微软雅黑" pitchFamily="34" charset="-122"/>
                <a:ea typeface="微软雅黑" pitchFamily="34" charset="-122"/>
              </a:rPr>
              <a:t>跨界水体的</a:t>
            </a:r>
            <a:r>
              <a:rPr lang="zh-CN" altLang="en-US" sz="4400" b="1" kern="1200" baseline="0" dirty="0" smtClean="0">
                <a:solidFill>
                  <a:srgbClr val="FF0000"/>
                </a:solidFill>
                <a:effectLst>
                  <a:outerShdw blurRad="38100" dist="38100" dir="2700000" algn="tl">
                    <a:srgbClr val="000000">
                      <a:alpha val="43137"/>
                    </a:srgbClr>
                  </a:outerShdw>
                </a:effectLst>
                <a:latin typeface="微软雅黑" pitchFamily="34" charset="-122"/>
                <a:ea typeface="微软雅黑" pitchFamily="34" charset="-122"/>
              </a:rPr>
              <a:t>命运：博弈</a:t>
            </a:r>
            <a:r>
              <a:rPr lang="zh-CN" altLang="en-US" sz="4400" b="1" kern="1200" baseline="0" dirty="0">
                <a:solidFill>
                  <a:srgbClr val="FF0000"/>
                </a:solidFill>
                <a:effectLst>
                  <a:outerShdw blurRad="38100" dist="38100" dir="2700000" algn="tl">
                    <a:srgbClr val="000000">
                      <a:alpha val="43137"/>
                    </a:srgbClr>
                  </a:outerShdw>
                </a:effectLst>
                <a:latin typeface="微软雅黑" pitchFamily="34" charset="-122"/>
                <a:ea typeface="微软雅黑" pitchFamily="34" charset="-122"/>
              </a:rPr>
              <a:t>与合作</a:t>
            </a:r>
          </a:p>
        </p:txBody>
      </p:sp>
      <p:sp>
        <p:nvSpPr>
          <p:cNvPr id="3074" name="副标题 4098"/>
          <p:cNvSpPr>
            <a:spLocks noGrp="1"/>
          </p:cNvSpPr>
          <p:nvPr>
            <p:ph type="subTitle" idx="1"/>
          </p:nvPr>
        </p:nvSpPr>
        <p:spPr>
          <a:xfrm>
            <a:off x="1679920" y="3429000"/>
            <a:ext cx="5940000" cy="720000"/>
          </a:xfrm>
          <a:solidFill>
            <a:srgbClr val="FFCC00">
              <a:alpha val="24000"/>
            </a:srgbClr>
          </a:solidFill>
        </p:spPr>
        <p:txBody>
          <a:bodyPr anchor="t"/>
          <a:lstStyle/>
          <a:p>
            <a:pPr defTabSz="914400">
              <a:spcBef>
                <a:spcPts val="0"/>
              </a:spcBef>
            </a:pPr>
            <a:r>
              <a:rPr lang="zh-CN" altLang="en-US" sz="3200" b="1" kern="1200" baseline="0" dirty="0" smtClean="0">
                <a:solidFill>
                  <a:schemeClr val="accent1">
                    <a:lumMod val="50000"/>
                  </a:schemeClr>
                </a:solidFill>
                <a:effectLst>
                  <a:outerShdw blurRad="38100" dist="38100" dir="2700000" algn="tl">
                    <a:srgbClr val="000000">
                      <a:alpha val="43137"/>
                    </a:srgbClr>
                  </a:outerShdw>
                </a:effectLst>
                <a:latin typeface="微软雅黑" pitchFamily="34" charset="-122"/>
                <a:ea typeface="微软雅黑" pitchFamily="34" charset="-122"/>
                <a:cs typeface="华文新魏" panose="02010800040101010101" charset="-122"/>
              </a:rPr>
              <a:t>夏</a:t>
            </a:r>
            <a:r>
              <a:rPr lang="zh-CN" altLang="en-US" sz="3200" b="1" dirty="0">
                <a:solidFill>
                  <a:schemeClr val="accent1">
                    <a:lumMod val="50000"/>
                  </a:schemeClr>
                </a:solidFill>
                <a:effectLst>
                  <a:outerShdw blurRad="38100" dist="38100" dir="2700000" algn="tl">
                    <a:srgbClr val="000000">
                      <a:alpha val="43137"/>
                    </a:srgbClr>
                  </a:outerShdw>
                </a:effectLst>
                <a:latin typeface="微软雅黑" pitchFamily="34" charset="-122"/>
                <a:ea typeface="微软雅黑" pitchFamily="34" charset="-122"/>
                <a:cs typeface="华文新魏" panose="02010800040101010101" charset="-122"/>
              </a:rPr>
              <a:t>自强 </a:t>
            </a:r>
            <a:r>
              <a:rPr lang="zh-CN" altLang="en-US" sz="3200" b="1" dirty="0" smtClean="0">
                <a:solidFill>
                  <a:schemeClr val="accent1">
                    <a:lumMod val="50000"/>
                  </a:schemeClr>
                </a:solidFill>
                <a:effectLst>
                  <a:outerShdw blurRad="38100" dist="38100" dir="2700000" algn="tl">
                    <a:srgbClr val="000000">
                      <a:alpha val="43137"/>
                    </a:srgbClr>
                  </a:outerShdw>
                </a:effectLst>
                <a:latin typeface="微软雅黑" pitchFamily="34" charset="-122"/>
                <a:ea typeface="微软雅黑" pitchFamily="34" charset="-122"/>
                <a:cs typeface="华文新魏" panose="02010800040101010101" charset="-122"/>
              </a:rPr>
              <a:t> 李</a:t>
            </a:r>
            <a:r>
              <a:rPr lang="zh-CN" altLang="en-US" sz="3200" b="1" dirty="0">
                <a:solidFill>
                  <a:schemeClr val="accent1">
                    <a:lumMod val="50000"/>
                  </a:schemeClr>
                </a:solidFill>
                <a:effectLst>
                  <a:outerShdw blurRad="38100" dist="38100" dir="2700000" algn="tl">
                    <a:srgbClr val="000000">
                      <a:alpha val="43137"/>
                    </a:srgbClr>
                  </a:outerShdw>
                </a:effectLst>
                <a:latin typeface="微软雅黑" pitchFamily="34" charset="-122"/>
                <a:ea typeface="微软雅黑" pitchFamily="34" charset="-122"/>
                <a:cs typeface="华文新魏" panose="02010800040101010101" charset="-122"/>
              </a:rPr>
              <a:t>琼芳 </a:t>
            </a:r>
            <a:r>
              <a:rPr lang="zh-CN" altLang="en-US" sz="3200" b="1" dirty="0" smtClean="0">
                <a:solidFill>
                  <a:schemeClr val="accent1">
                    <a:lumMod val="50000"/>
                  </a:schemeClr>
                </a:solidFill>
                <a:effectLst>
                  <a:outerShdw blurRad="38100" dist="38100" dir="2700000" algn="tl">
                    <a:srgbClr val="000000">
                      <a:alpha val="43137"/>
                    </a:srgbClr>
                  </a:outerShdw>
                </a:effectLst>
                <a:latin typeface="微软雅黑" pitchFamily="34" charset="-122"/>
                <a:ea typeface="微软雅黑" pitchFamily="34" charset="-122"/>
                <a:cs typeface="华文新魏" panose="02010800040101010101" charset="-122"/>
              </a:rPr>
              <a:t> 郭利丹  黄峰</a:t>
            </a:r>
            <a:endParaRPr lang="zh-CN" altLang="en-US" sz="3200" b="1" dirty="0">
              <a:solidFill>
                <a:schemeClr val="accent1">
                  <a:lumMod val="50000"/>
                </a:schemeClr>
              </a:solidFill>
              <a:effectLst>
                <a:outerShdw blurRad="38100" dist="38100" dir="2700000" algn="tl">
                  <a:srgbClr val="000000">
                    <a:alpha val="43137"/>
                  </a:srgbClr>
                </a:outerShdw>
              </a:effectLst>
              <a:latin typeface="微软雅黑" pitchFamily="34" charset="-122"/>
              <a:ea typeface="微软雅黑" pitchFamily="34" charset="-122"/>
              <a:cs typeface="华文新魏" panose="02010800040101010101" charset="-122"/>
            </a:endParaRPr>
          </a:p>
        </p:txBody>
      </p:sp>
      <p:sp>
        <p:nvSpPr>
          <p:cNvPr id="3075" name="文本框 4099"/>
          <p:cNvSpPr txBox="1"/>
          <p:nvPr/>
        </p:nvSpPr>
        <p:spPr>
          <a:xfrm>
            <a:off x="2514600" y="4936545"/>
            <a:ext cx="4724330" cy="1692771"/>
          </a:xfrm>
          <a:prstGeom prst="rect">
            <a:avLst/>
          </a:prstGeom>
          <a:noFill/>
          <a:ln>
            <a:noFill/>
            <a:round/>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anchor="t">
            <a:spAutoFit/>
          </a:bodyPr>
          <a:lstStyle/>
          <a:p>
            <a:pPr algn="ctr">
              <a:spcBef>
                <a:spcPts val="600"/>
              </a:spcBef>
            </a:pPr>
            <a:r>
              <a:rPr lang="zh-CN" altLang="en-US" sz="2800" b="1" dirty="0">
                <a:solidFill>
                  <a:srgbClr val="FFCC00"/>
                </a:solidFill>
                <a:effectLst>
                  <a:outerShdw blurRad="38100" dist="38100" dir="2700000" algn="tl">
                    <a:srgbClr val="000000">
                      <a:alpha val="43137"/>
                    </a:srgbClr>
                  </a:outerShdw>
                </a:effectLst>
                <a:latin typeface="Segoe UI Black" pitchFamily="34" charset="0"/>
                <a:ea typeface="黑体" pitchFamily="49" charset="-122"/>
                <a:cs typeface="Segoe UI Black" pitchFamily="34" charset="0"/>
              </a:rPr>
              <a:t>河海大学国际</a:t>
            </a:r>
            <a:r>
              <a:rPr lang="zh-CN" altLang="en-US" sz="2800" b="1" dirty="0" smtClean="0">
                <a:solidFill>
                  <a:srgbClr val="FFCC00"/>
                </a:solidFill>
                <a:effectLst>
                  <a:outerShdw blurRad="38100" dist="38100" dir="2700000" algn="tl">
                    <a:srgbClr val="000000">
                      <a:alpha val="43137"/>
                    </a:srgbClr>
                  </a:outerShdw>
                </a:effectLst>
                <a:latin typeface="Segoe UI Black" pitchFamily="34" charset="0"/>
                <a:ea typeface="黑体" pitchFamily="49" charset="-122"/>
                <a:cs typeface="Segoe UI Black" pitchFamily="34" charset="0"/>
              </a:rPr>
              <a:t>河流研究中心</a:t>
            </a:r>
            <a:endParaRPr lang="zh-CN" altLang="en-US" sz="2800" b="1" dirty="0">
              <a:solidFill>
                <a:srgbClr val="FFCC00"/>
              </a:solidFill>
              <a:effectLst>
                <a:outerShdw blurRad="38100" dist="38100" dir="2700000" algn="tl">
                  <a:srgbClr val="000000">
                    <a:alpha val="43137"/>
                  </a:srgbClr>
                </a:outerShdw>
              </a:effectLst>
              <a:latin typeface="Segoe UI Black" pitchFamily="34" charset="0"/>
              <a:ea typeface="黑体" pitchFamily="49" charset="-122"/>
              <a:cs typeface="Segoe UI Black" pitchFamily="34" charset="0"/>
            </a:endParaRPr>
          </a:p>
          <a:p>
            <a:pPr algn="ctr">
              <a:spcBef>
                <a:spcPts val="1200"/>
              </a:spcBef>
            </a:pPr>
            <a:r>
              <a:rPr lang="zh-CN" altLang="en-US" sz="2800" b="1" dirty="0">
                <a:solidFill>
                  <a:srgbClr val="FFCC00"/>
                </a:solidFill>
                <a:effectLst>
                  <a:outerShdw blurRad="38100" dist="38100" dir="2700000" algn="tl">
                    <a:srgbClr val="000000">
                      <a:alpha val="43137"/>
                    </a:srgbClr>
                  </a:outerShdw>
                </a:effectLst>
                <a:latin typeface="Segoe UI Black" pitchFamily="34" charset="0"/>
                <a:ea typeface="黑体" pitchFamily="49" charset="-122"/>
                <a:cs typeface="Segoe UI Black" pitchFamily="34" charset="0"/>
              </a:rPr>
              <a:t>河海大学国际河流研究所</a:t>
            </a:r>
          </a:p>
          <a:p>
            <a:pPr algn="ctr">
              <a:spcBef>
                <a:spcPts val="1200"/>
              </a:spcBef>
            </a:pPr>
            <a:r>
              <a:rPr lang="en-US" altLang="zh-CN" sz="2800" b="1" dirty="0" smtClean="0">
                <a:solidFill>
                  <a:srgbClr val="FFCC00"/>
                </a:solidFill>
                <a:effectLst>
                  <a:outerShdw blurRad="38100" dist="38100" dir="2700000" algn="tl">
                    <a:srgbClr val="000000">
                      <a:alpha val="43137"/>
                    </a:srgbClr>
                  </a:outerShdw>
                </a:effectLst>
                <a:latin typeface="Segoe UI Black" pitchFamily="34" charset="0"/>
                <a:ea typeface="Segoe UI Black" pitchFamily="34" charset="0"/>
                <a:cs typeface="Segoe UI Black" pitchFamily="34" charset="0"/>
              </a:rPr>
              <a:t>2018.12.17</a:t>
            </a:r>
            <a:endParaRPr lang="en-US" altLang="zh-CN" sz="2800" b="1" dirty="0">
              <a:solidFill>
                <a:srgbClr val="FFCC00"/>
              </a:solidFill>
              <a:effectLst>
                <a:outerShdw blurRad="38100" dist="38100" dir="2700000" algn="tl">
                  <a:srgbClr val="000000">
                    <a:alpha val="43137"/>
                  </a:srgbClr>
                </a:outerShdw>
              </a:effectLst>
              <a:latin typeface="Segoe UI Black" pitchFamily="34" charset="0"/>
              <a:ea typeface="Segoe UI Black" pitchFamily="34" charset="0"/>
              <a:cs typeface="Segoe UI Black" pitchFamily="34" charset="0"/>
            </a:endParaRPr>
          </a:p>
        </p:txBody>
      </p:sp>
      <p:sp>
        <p:nvSpPr>
          <p:cNvPr id="5" name="副标题 4098"/>
          <p:cNvSpPr txBox="1">
            <a:spLocks/>
          </p:cNvSpPr>
          <p:nvPr/>
        </p:nvSpPr>
        <p:spPr>
          <a:xfrm>
            <a:off x="1371580" y="1828842"/>
            <a:ext cx="6400800" cy="756000"/>
          </a:xfrm>
          <a:prstGeom prst="rect">
            <a:avLst/>
          </a:prstGeom>
          <a:noFill/>
          <a:ln w="9525">
            <a:noFill/>
          </a:ln>
        </p:spPr>
        <p:txBody>
          <a:bodyPr anchor="t"/>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altLang="zh-CN" sz="4400" b="1" dirty="0" smtClean="0">
                <a:solidFill>
                  <a:srgbClr val="FF0000"/>
                </a:solidFill>
                <a:effectLst>
                  <a:outerShdw blurRad="38100" dist="38100" dir="2700000" algn="tl">
                    <a:srgbClr val="000000">
                      <a:alpha val="43137"/>
                    </a:srgbClr>
                  </a:outerShdw>
                </a:effectLst>
                <a:latin typeface="微软雅黑" pitchFamily="34" charset="-122"/>
                <a:ea typeface="微软雅黑" pitchFamily="34" charset="-122"/>
                <a:cs typeface="+mj-cs"/>
              </a:rPr>
              <a:t>——</a:t>
            </a:r>
            <a:r>
              <a:rPr lang="zh-CN" altLang="en-US" sz="4400" b="1" dirty="0" smtClean="0">
                <a:solidFill>
                  <a:srgbClr val="FF0000"/>
                </a:solidFill>
                <a:effectLst>
                  <a:outerShdw blurRad="38100" dist="38100" dir="2700000" algn="tl">
                    <a:srgbClr val="000000">
                      <a:alpha val="43137"/>
                    </a:srgbClr>
                  </a:outerShdw>
                </a:effectLst>
                <a:latin typeface="微软雅黑" pitchFamily="34" charset="-122"/>
                <a:ea typeface="微软雅黑" pitchFamily="34" charset="-122"/>
                <a:cs typeface="+mj-cs"/>
              </a:rPr>
              <a:t>咸海消亡的教训</a:t>
            </a:r>
            <a:endParaRPr lang="zh-CN" altLang="en-US" sz="4400" b="1" dirty="0">
              <a:solidFill>
                <a:srgbClr val="FF0000"/>
              </a:solidFill>
              <a:effectLst>
                <a:outerShdw blurRad="38100" dist="38100" dir="2700000" algn="tl">
                  <a:srgbClr val="000000">
                    <a:alpha val="43137"/>
                  </a:srgbClr>
                </a:outerShdw>
              </a:effectLst>
              <a:latin typeface="微软雅黑" pitchFamily="34" charset="-122"/>
              <a:ea typeface="微软雅黑" pitchFamily="34" charset="-122"/>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457200" y="1981238"/>
            <a:ext cx="8229600" cy="1600158"/>
          </a:xfrm>
        </p:spPr>
        <p:txBody>
          <a:bodyPr/>
          <a:lstStyle/>
          <a:p>
            <a:pPr marL="0" indent="0">
              <a:lnSpc>
                <a:spcPct val="150000"/>
              </a:lnSpc>
              <a:buNone/>
            </a:pPr>
            <a:r>
              <a:rPr lang="zh-CN" altLang="en-US" sz="3600" b="1" dirty="0" smtClean="0">
                <a:latin typeface="Times New Roman" pitchFamily="18" charset="0"/>
                <a:ea typeface="黑体" pitchFamily="49" charset="-122"/>
                <a:cs typeface="Times New Roman" pitchFamily="18" charset="0"/>
              </a:rPr>
              <a:t>咸海流域总体呈现：</a:t>
            </a:r>
            <a:r>
              <a:rPr lang="zh-CN" altLang="en-US" sz="3600"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降雨</a:t>
            </a:r>
            <a:r>
              <a:rPr lang="zh-CN" altLang="en-US" sz="3600"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径流量减少、蒸发量增加</a:t>
            </a:r>
            <a:r>
              <a:rPr lang="zh-CN" altLang="en-US" sz="3600" b="1" dirty="0">
                <a:latin typeface="Times New Roman" pitchFamily="18" charset="0"/>
                <a:ea typeface="黑体" pitchFamily="49" charset="-122"/>
                <a:cs typeface="Times New Roman" pitchFamily="18" charset="0"/>
              </a:rPr>
              <a:t>的趋势。</a:t>
            </a:r>
          </a:p>
        </p:txBody>
      </p:sp>
      <p:sp>
        <p:nvSpPr>
          <p:cNvPr id="5" name="灯片编号占位符 8"/>
          <p:cNvSpPr txBox="1">
            <a:spLocks/>
          </p:cNvSpPr>
          <p:nvPr/>
        </p:nvSpPr>
        <p:spPr>
          <a:xfrm>
            <a:off x="8534400" y="6526124"/>
            <a:ext cx="503238" cy="255588"/>
          </a:xfrm>
          <a:prstGeom prst="rect">
            <a:avLst/>
          </a:prstGeom>
        </p:spPr>
        <p:txBody>
          <a:bodyPr/>
          <a:lstStyle/>
          <a:p>
            <a:pPr algn="r">
              <a:spcBef>
                <a:spcPts val="0"/>
              </a:spcBef>
              <a:buFont typeface="Wingdings" pitchFamily="2" charset="2"/>
              <a:buNone/>
              <a:defRPr/>
            </a:pPr>
            <a:fld id="{926320ED-ACA3-410C-B564-79F12F5361D3}" type="slidenum">
              <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pPr algn="r">
                <a:spcBef>
                  <a:spcPts val="0"/>
                </a:spcBef>
                <a:buFont typeface="Wingdings" pitchFamily="2" charset="2"/>
                <a:buNone/>
                <a:defRPr/>
              </a:pPr>
              <a:t>10</a:t>
            </a:fld>
            <a:endPar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
        <p:nvSpPr>
          <p:cNvPr id="6" name="标题 33793"/>
          <p:cNvSpPr txBox="1">
            <a:spLocks/>
          </p:cNvSpPr>
          <p:nvPr/>
        </p:nvSpPr>
        <p:spPr>
          <a:xfrm>
            <a:off x="457200" y="76288"/>
            <a:ext cx="8229600" cy="900000"/>
          </a:xfrm>
          <a:prstGeom prst="rect">
            <a:avLst/>
          </a:prstGeom>
          <a:noFill/>
          <a:ln w="9525">
            <a:noFill/>
          </a:ln>
        </p:spPr>
        <p:txBody>
          <a:bodyPr anchor="ctr"/>
          <a:lstStyle/>
          <a:p>
            <a:pPr algn="ctr"/>
            <a:r>
              <a:rPr lang="en-US" altLang="zh-CN" sz="4400" b="1" dirty="0" smtClean="0">
                <a:solidFill>
                  <a:srgbClr val="C00000"/>
                </a:solidFill>
                <a:effectLst>
                  <a:outerShdw blurRad="38100" dist="38100" dir="2700000" algn="tl">
                    <a:srgbClr val="000000">
                      <a:alpha val="43137"/>
                    </a:srgbClr>
                  </a:outerShdw>
                </a:effectLst>
                <a:latin typeface="黑体" pitchFamily="49" charset="-122"/>
                <a:ea typeface="黑体" pitchFamily="49" charset="-122"/>
              </a:rPr>
              <a:t>2.</a:t>
            </a:r>
            <a:r>
              <a:rPr lang="zh-CN" altLang="en-US" sz="4400" b="1" dirty="0" smtClean="0">
                <a:solidFill>
                  <a:srgbClr val="C00000"/>
                </a:solidFill>
                <a:effectLst>
                  <a:outerShdw blurRad="38100" dist="38100" dir="2700000" algn="tl">
                    <a:srgbClr val="000000">
                      <a:alpha val="43137"/>
                    </a:srgbClr>
                  </a:outerShdw>
                </a:effectLst>
                <a:latin typeface="黑体" pitchFamily="49" charset="-122"/>
                <a:ea typeface="黑体" pitchFamily="49" charset="-122"/>
              </a:rPr>
              <a:t>咸海消亡之路</a:t>
            </a:r>
            <a:r>
              <a:rPr lang="en-US" altLang="zh-CN" sz="4400" b="1" dirty="0" smtClean="0">
                <a:solidFill>
                  <a:srgbClr val="C00000"/>
                </a:solidFill>
                <a:effectLst>
                  <a:outerShdw blurRad="38100" dist="38100" dir="2700000" algn="tl">
                    <a:srgbClr val="000000">
                      <a:alpha val="43137"/>
                    </a:srgbClr>
                  </a:outerShdw>
                </a:effectLst>
                <a:latin typeface="黑体" pitchFamily="49" charset="-122"/>
                <a:ea typeface="黑体" pitchFamily="49" charset="-122"/>
              </a:rPr>
              <a:t>--</a:t>
            </a:r>
            <a:r>
              <a:rPr lang="zh-CN" altLang="en-US" sz="4400" b="1" dirty="0" smtClean="0">
                <a:solidFill>
                  <a:srgbClr val="C00000"/>
                </a:solidFill>
                <a:effectLst>
                  <a:outerShdw blurRad="38100" dist="38100" dir="2700000" algn="tl">
                    <a:srgbClr val="000000">
                      <a:alpha val="43137"/>
                    </a:srgbClr>
                  </a:outerShdw>
                </a:effectLst>
                <a:latin typeface="黑体" pitchFamily="49" charset="-122"/>
                <a:ea typeface="黑体" pitchFamily="49" charset="-122"/>
              </a:rPr>
              <a:t>谁之错？</a:t>
            </a:r>
            <a:endParaRPr kumimoji="0" lang="zh-CN" altLang="zh-CN" sz="4400" b="1" i="0" u="none" strike="noStrike" kern="1200" cap="none" spc="0" normalizeH="0" baseline="0" noProof="0" dirty="0">
              <a:ln>
                <a:noFill/>
              </a:ln>
              <a:solidFill>
                <a:schemeClr val="tx2"/>
              </a:solidFill>
              <a:effectLst>
                <a:outerShdw blurRad="38100" dist="38100" dir="2700000" algn="tl">
                  <a:srgbClr val="000000">
                    <a:alpha val="43137"/>
                  </a:srgbClr>
                </a:outerShdw>
              </a:effectLst>
              <a:uLnTx/>
              <a:uFillTx/>
              <a:latin typeface="黑体" pitchFamily="49" charset="-122"/>
              <a:ea typeface="黑体" pitchFamily="49" charset="-122"/>
              <a:cs typeface="+mj-cs"/>
            </a:endParaRPr>
          </a:p>
        </p:txBody>
      </p:sp>
      <p:cxnSp>
        <p:nvCxnSpPr>
          <p:cNvPr id="7" name="直接连接符 6"/>
          <p:cNvCxnSpPr/>
          <p:nvPr/>
        </p:nvCxnSpPr>
        <p:spPr>
          <a:xfrm>
            <a:off x="0" y="990664"/>
            <a:ext cx="9144000"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内容占位符 3"/>
          <p:cNvSpPr txBox="1">
            <a:spLocks/>
          </p:cNvSpPr>
          <p:nvPr/>
        </p:nvSpPr>
        <p:spPr>
          <a:xfrm>
            <a:off x="457308" y="1143060"/>
            <a:ext cx="4419484" cy="838178"/>
          </a:xfrm>
          <a:prstGeom prst="rect">
            <a:avLst/>
          </a:prstGeom>
          <a:noFill/>
          <a:ln w="9525">
            <a:noFill/>
          </a:ln>
        </p:spPr>
        <p:txBody>
          <a:bodyPr anchor="t"/>
          <a:lstStyle/>
          <a:p>
            <a:pPr marR="0" lvl="0" algn="l" defTabSz="914400" rtl="0" eaLnBrk="1" fontAlgn="base" latinLnBrk="0" hangingPunct="1">
              <a:lnSpc>
                <a:spcPct val="100000"/>
              </a:lnSpc>
              <a:spcBef>
                <a:spcPct val="20000"/>
              </a:spcBef>
              <a:spcAft>
                <a:spcPct val="0"/>
              </a:spcAft>
              <a:buClrTx/>
              <a:buSzTx/>
              <a:tabLst/>
              <a:defRPr/>
            </a:pPr>
            <a:r>
              <a:rPr kumimoji="0" lang="zh-CN" altLang="en-US" sz="3200" b="1" i="0"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黑体" pitchFamily="49" charset="-122"/>
                <a:cs typeface="Times New Roman" pitchFamily="18" charset="0"/>
              </a:rPr>
              <a:t>（</a:t>
            </a:r>
            <a:r>
              <a:rPr kumimoji="0" lang="en-US" altLang="zh-CN" sz="3200" b="1" i="0"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黑体" pitchFamily="49" charset="-122"/>
                <a:cs typeface="Times New Roman" pitchFamily="18" charset="0"/>
              </a:rPr>
              <a:t>1</a:t>
            </a:r>
            <a:r>
              <a:rPr kumimoji="0" lang="zh-CN" altLang="en-US" sz="3200" b="1" i="0"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黑体" pitchFamily="49" charset="-122"/>
                <a:cs typeface="Times New Roman" pitchFamily="18" charset="0"/>
              </a:rPr>
              <a:t>）流域气候变化</a:t>
            </a:r>
            <a:endParaRPr kumimoji="0" lang="zh-CN" altLang="en-US" sz="3200" b="1" i="0"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itchFamily="18" charset="0"/>
              <a:ea typeface="黑体" pitchFamily="49" charset="-122"/>
              <a:cs typeface="Times New Roman"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图片 36868" descr="amu-precip-r"/>
          <p:cNvPicPr>
            <a:picLocks noChangeAspect="1"/>
          </p:cNvPicPr>
          <p:nvPr/>
        </p:nvPicPr>
        <p:blipFill>
          <a:blip r:embed="rId2" cstate="print"/>
          <a:stretch>
            <a:fillRect/>
          </a:stretch>
        </p:blipFill>
        <p:spPr>
          <a:xfrm>
            <a:off x="152400" y="152400"/>
            <a:ext cx="8763000" cy="6553200"/>
          </a:xfrm>
          <a:prstGeom prst="rect">
            <a:avLst/>
          </a:prstGeom>
          <a:noFill/>
          <a:ln w="9525">
            <a:noFill/>
          </a:ln>
        </p:spPr>
      </p:pic>
      <p:sp>
        <p:nvSpPr>
          <p:cNvPr id="5" name="灯片编号占位符 8"/>
          <p:cNvSpPr txBox="1">
            <a:spLocks/>
          </p:cNvSpPr>
          <p:nvPr/>
        </p:nvSpPr>
        <p:spPr>
          <a:xfrm>
            <a:off x="8534400" y="6526124"/>
            <a:ext cx="503238" cy="255588"/>
          </a:xfrm>
          <a:prstGeom prst="rect">
            <a:avLst/>
          </a:prstGeom>
        </p:spPr>
        <p:txBody>
          <a:bodyPr/>
          <a:lstStyle/>
          <a:p>
            <a:pPr algn="r">
              <a:spcBef>
                <a:spcPts val="0"/>
              </a:spcBef>
              <a:buFont typeface="Wingdings" pitchFamily="2" charset="2"/>
              <a:buNone/>
              <a:defRPr/>
            </a:pPr>
            <a:fld id="{926320ED-ACA3-410C-B564-79F12F5361D3}" type="slidenum">
              <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pPr algn="r">
                <a:spcBef>
                  <a:spcPts val="0"/>
                </a:spcBef>
                <a:buFont typeface="Wingdings" pitchFamily="2" charset="2"/>
                <a:buNone/>
                <a:defRPr/>
              </a:pPr>
              <a:t>11</a:t>
            </a:fld>
            <a:endPar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
        <p:nvSpPr>
          <p:cNvPr id="6" name="矩形 5"/>
          <p:cNvSpPr/>
          <p:nvPr/>
        </p:nvSpPr>
        <p:spPr>
          <a:xfrm>
            <a:off x="152516" y="127000"/>
            <a:ext cx="8784000" cy="979593"/>
          </a:xfrm>
          <a:prstGeom prst="rect">
            <a:avLst/>
          </a:prstGeom>
          <a:solidFill>
            <a:schemeClr val="accent4">
              <a:lumMod val="60000"/>
              <a:lumOff val="40000"/>
            </a:schemeClr>
          </a:solidFill>
        </p:spPr>
        <p:txBody>
          <a:bodyPr wrap="square">
            <a:spAutoFit/>
          </a:bodyPr>
          <a:lstStyle/>
          <a:p>
            <a:r>
              <a:rPr lang="zh-CN" altLang="en-US" sz="2800"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流域降水量：</a:t>
            </a:r>
            <a:r>
              <a:rPr lang="zh-CN" altLang="en-US" sz="2800" b="1" dirty="0" smtClean="0">
                <a:latin typeface="Times New Roman" pitchFamily="18" charset="0"/>
                <a:ea typeface="黑体" pitchFamily="49" charset="-122"/>
                <a:cs typeface="Times New Roman" pitchFamily="18" charset="0"/>
              </a:rPr>
              <a:t>只有塔吉克斯坦有减少的趋势，其他国家无明显的变化。</a:t>
            </a:r>
            <a:endParaRPr lang="zh-CN" altLang="en-US" sz="2800" b="1" dirty="0">
              <a:latin typeface="Times New Roman" pitchFamily="18" charset="0"/>
              <a:ea typeface="黑体" pitchFamily="49" charset="-122"/>
              <a:cs typeface="Times New Roman" pitchFamily="18" charset="0"/>
            </a:endParaRPr>
          </a:p>
        </p:txBody>
      </p:sp>
      <p:sp>
        <p:nvSpPr>
          <p:cNvPr id="4" name="文本框 3"/>
          <p:cNvSpPr txBox="1"/>
          <p:nvPr/>
        </p:nvSpPr>
        <p:spPr>
          <a:xfrm>
            <a:off x="5723796" y="990664"/>
            <a:ext cx="3191490" cy="830997"/>
          </a:xfrm>
          <a:prstGeom prst="rect">
            <a:avLst/>
          </a:prstGeom>
          <a:solidFill>
            <a:schemeClr val="accent3"/>
          </a:solidFill>
        </p:spPr>
        <p:txBody>
          <a:bodyPr wrap="square" rtlCol="0">
            <a:spAutoFit/>
          </a:bodyPr>
          <a:lstStyle/>
          <a:p>
            <a:pPr algn="ctr"/>
            <a:r>
              <a:rPr lang="zh-CN" altLang="en-US" sz="2400" b="1" dirty="0">
                <a:solidFill>
                  <a:schemeClr val="bg1"/>
                </a:solidFill>
                <a:effectLst>
                  <a:outerShdw blurRad="38100" dist="38100" dir="2700000" algn="tl">
                    <a:srgbClr val="000000">
                      <a:alpha val="43137"/>
                    </a:srgbClr>
                  </a:outerShdw>
                </a:effectLst>
                <a:latin typeface="黑体" pitchFamily="49" charset="-122"/>
                <a:ea typeface="黑体" pitchFamily="49" charset="-122"/>
              </a:rPr>
              <a:t>咸海流域</a:t>
            </a:r>
            <a:r>
              <a:rPr lang="zh-CN" altLang="en-US" sz="2400" b="1" dirty="0" smtClean="0">
                <a:solidFill>
                  <a:schemeClr val="bg1"/>
                </a:solidFill>
                <a:effectLst>
                  <a:outerShdw blurRad="38100" dist="38100" dir="2700000" algn="tl">
                    <a:srgbClr val="000000">
                      <a:alpha val="43137"/>
                    </a:srgbClr>
                  </a:outerShdw>
                </a:effectLst>
                <a:latin typeface="黑体" pitchFamily="49" charset="-122"/>
                <a:ea typeface="黑体" pitchFamily="49" charset="-122"/>
              </a:rPr>
              <a:t>国家</a:t>
            </a:r>
            <a:endParaRPr lang="en-US" altLang="zh-CN" sz="2400" b="1" dirty="0" smtClean="0">
              <a:solidFill>
                <a:schemeClr val="bg1"/>
              </a:solidFill>
              <a:effectLst>
                <a:outerShdw blurRad="38100" dist="38100" dir="2700000" algn="tl">
                  <a:srgbClr val="000000">
                    <a:alpha val="43137"/>
                  </a:srgbClr>
                </a:outerShdw>
              </a:effectLst>
              <a:latin typeface="黑体" pitchFamily="49" charset="-122"/>
              <a:ea typeface="黑体" pitchFamily="49" charset="-122"/>
            </a:endParaRPr>
          </a:p>
          <a:p>
            <a:pPr algn="ctr"/>
            <a:r>
              <a:rPr lang="zh-CN" altLang="en-US" sz="2400" b="1" dirty="0" smtClean="0">
                <a:solidFill>
                  <a:schemeClr val="bg1"/>
                </a:solidFill>
                <a:effectLst>
                  <a:outerShdw blurRad="38100" dist="38100" dir="2700000" algn="tl">
                    <a:srgbClr val="000000">
                      <a:alpha val="43137"/>
                    </a:srgbClr>
                  </a:outerShdw>
                </a:effectLst>
                <a:latin typeface="黑体" pitchFamily="49" charset="-122"/>
                <a:ea typeface="黑体" pitchFamily="49" charset="-122"/>
              </a:rPr>
              <a:t>年均</a:t>
            </a:r>
            <a:r>
              <a:rPr lang="zh-CN" altLang="en-US" sz="2400" b="1" dirty="0">
                <a:solidFill>
                  <a:schemeClr val="bg1"/>
                </a:solidFill>
                <a:effectLst>
                  <a:outerShdw blurRad="38100" dist="38100" dir="2700000" algn="tl">
                    <a:srgbClr val="000000">
                      <a:alpha val="43137"/>
                    </a:srgbClr>
                  </a:outerShdw>
                </a:effectLst>
                <a:latin typeface="黑体" pitchFamily="49" charset="-122"/>
                <a:ea typeface="黑体" pitchFamily="49" charset="-122"/>
              </a:rPr>
              <a:t>降水量变化趋势</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图片 37892" descr="amu-temper-r"/>
          <p:cNvPicPr>
            <a:picLocks noChangeAspect="1"/>
          </p:cNvPicPr>
          <p:nvPr/>
        </p:nvPicPr>
        <p:blipFill>
          <a:blip r:embed="rId2" cstate="print"/>
          <a:stretch>
            <a:fillRect/>
          </a:stretch>
        </p:blipFill>
        <p:spPr>
          <a:xfrm>
            <a:off x="228600" y="152400"/>
            <a:ext cx="8610600" cy="6572250"/>
          </a:xfrm>
          <a:prstGeom prst="rect">
            <a:avLst/>
          </a:prstGeom>
          <a:noFill/>
          <a:ln w="9525">
            <a:noFill/>
          </a:ln>
        </p:spPr>
      </p:pic>
      <p:sp>
        <p:nvSpPr>
          <p:cNvPr id="5" name="灯片编号占位符 8"/>
          <p:cNvSpPr txBox="1">
            <a:spLocks/>
          </p:cNvSpPr>
          <p:nvPr/>
        </p:nvSpPr>
        <p:spPr>
          <a:xfrm>
            <a:off x="8534400" y="6526124"/>
            <a:ext cx="503238" cy="255588"/>
          </a:xfrm>
          <a:prstGeom prst="rect">
            <a:avLst/>
          </a:prstGeom>
        </p:spPr>
        <p:txBody>
          <a:bodyPr/>
          <a:lstStyle/>
          <a:p>
            <a:pPr algn="r">
              <a:spcBef>
                <a:spcPts val="0"/>
              </a:spcBef>
              <a:buFont typeface="Wingdings" pitchFamily="2" charset="2"/>
              <a:buNone/>
              <a:defRPr/>
            </a:pPr>
            <a:fld id="{926320ED-ACA3-410C-B564-79F12F5361D3}" type="slidenum">
              <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pPr algn="r">
                <a:spcBef>
                  <a:spcPts val="0"/>
                </a:spcBef>
                <a:buFont typeface="Wingdings" pitchFamily="2" charset="2"/>
                <a:buNone/>
                <a:defRPr/>
              </a:pPr>
              <a:t>12</a:t>
            </a:fld>
            <a:endPar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
        <p:nvSpPr>
          <p:cNvPr id="6" name="矩形 5"/>
          <p:cNvSpPr/>
          <p:nvPr/>
        </p:nvSpPr>
        <p:spPr>
          <a:xfrm>
            <a:off x="228714" y="126999"/>
            <a:ext cx="8604000" cy="1044000"/>
          </a:xfrm>
          <a:prstGeom prst="rect">
            <a:avLst/>
          </a:prstGeom>
          <a:solidFill>
            <a:schemeClr val="accent4">
              <a:lumMod val="60000"/>
              <a:lumOff val="40000"/>
            </a:schemeClr>
          </a:solidFill>
        </p:spPr>
        <p:txBody>
          <a:bodyPr wrap="square">
            <a:spAutoFit/>
          </a:bodyPr>
          <a:lstStyle/>
          <a:p>
            <a:r>
              <a:rPr lang="zh-CN" altLang="en-US" sz="2800"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流域气温普遍上升</a:t>
            </a:r>
            <a:r>
              <a:rPr lang="zh-CN" altLang="en-US" sz="2800" b="1" dirty="0" smtClean="0">
                <a:latin typeface="Times New Roman" pitchFamily="18" charset="0"/>
                <a:ea typeface="黑体" pitchFamily="49" charset="-122"/>
                <a:cs typeface="Times New Roman" pitchFamily="18" charset="0"/>
              </a:rPr>
              <a:t>。</a:t>
            </a:r>
          </a:p>
          <a:p>
            <a:endParaRPr lang="zh-CN" altLang="en-US" sz="2800" b="1" dirty="0">
              <a:latin typeface="Times New Roman" pitchFamily="18" charset="0"/>
              <a:ea typeface="黑体" pitchFamily="49" charset="-122"/>
              <a:cs typeface="Times New Roman" pitchFamily="18" charset="0"/>
            </a:endParaRPr>
          </a:p>
        </p:txBody>
      </p:sp>
      <p:sp>
        <p:nvSpPr>
          <p:cNvPr id="7" name="文本框 3"/>
          <p:cNvSpPr txBox="1"/>
          <p:nvPr/>
        </p:nvSpPr>
        <p:spPr>
          <a:xfrm>
            <a:off x="5473676" y="825572"/>
            <a:ext cx="3191490" cy="830997"/>
          </a:xfrm>
          <a:prstGeom prst="rect">
            <a:avLst/>
          </a:prstGeom>
          <a:solidFill>
            <a:schemeClr val="accent3"/>
          </a:solidFill>
        </p:spPr>
        <p:txBody>
          <a:bodyPr wrap="square" rtlCol="0">
            <a:spAutoFit/>
          </a:bodyPr>
          <a:lstStyle/>
          <a:p>
            <a:pPr algn="ctr"/>
            <a:r>
              <a:rPr lang="zh-CN" altLang="en-US" sz="2400" b="1" dirty="0">
                <a:solidFill>
                  <a:schemeClr val="bg1"/>
                </a:solidFill>
                <a:effectLst>
                  <a:outerShdw blurRad="38100" dist="38100" dir="2700000" algn="tl">
                    <a:srgbClr val="000000">
                      <a:alpha val="43137"/>
                    </a:srgbClr>
                  </a:outerShdw>
                </a:effectLst>
                <a:latin typeface="黑体" pitchFamily="49" charset="-122"/>
                <a:ea typeface="黑体" pitchFamily="49" charset="-122"/>
              </a:rPr>
              <a:t>咸海流域</a:t>
            </a:r>
            <a:r>
              <a:rPr lang="zh-CN" altLang="en-US" sz="2400" b="1" dirty="0" smtClean="0">
                <a:solidFill>
                  <a:schemeClr val="bg1"/>
                </a:solidFill>
                <a:effectLst>
                  <a:outerShdw blurRad="38100" dist="38100" dir="2700000" algn="tl">
                    <a:srgbClr val="000000">
                      <a:alpha val="43137"/>
                    </a:srgbClr>
                  </a:outerShdw>
                </a:effectLst>
                <a:latin typeface="黑体" pitchFamily="49" charset="-122"/>
                <a:ea typeface="黑体" pitchFamily="49" charset="-122"/>
              </a:rPr>
              <a:t>国家</a:t>
            </a:r>
            <a:endParaRPr lang="en-US" altLang="zh-CN" sz="2400" b="1" dirty="0" smtClean="0">
              <a:solidFill>
                <a:schemeClr val="bg1"/>
              </a:solidFill>
              <a:effectLst>
                <a:outerShdw blurRad="38100" dist="38100" dir="2700000" algn="tl">
                  <a:srgbClr val="000000">
                    <a:alpha val="43137"/>
                  </a:srgbClr>
                </a:outerShdw>
              </a:effectLst>
              <a:latin typeface="黑体" pitchFamily="49" charset="-122"/>
              <a:ea typeface="黑体" pitchFamily="49" charset="-122"/>
            </a:endParaRPr>
          </a:p>
          <a:p>
            <a:pPr algn="ctr"/>
            <a:r>
              <a:rPr lang="zh-CN" altLang="en-US" sz="2400" b="1" dirty="0" smtClean="0">
                <a:solidFill>
                  <a:schemeClr val="bg1"/>
                </a:solidFill>
                <a:effectLst>
                  <a:outerShdw blurRad="38100" dist="38100" dir="2700000" algn="tl">
                    <a:srgbClr val="000000">
                      <a:alpha val="43137"/>
                    </a:srgbClr>
                  </a:outerShdw>
                </a:effectLst>
                <a:latin typeface="黑体" pitchFamily="49" charset="-122"/>
                <a:ea typeface="黑体" pitchFamily="49" charset="-122"/>
              </a:rPr>
              <a:t>年均气温变化</a:t>
            </a:r>
            <a:r>
              <a:rPr lang="zh-CN" altLang="en-US" sz="2400" b="1" dirty="0">
                <a:solidFill>
                  <a:schemeClr val="bg1"/>
                </a:solidFill>
                <a:effectLst>
                  <a:outerShdw blurRad="38100" dist="38100" dir="2700000" algn="tl">
                    <a:srgbClr val="000000">
                      <a:alpha val="43137"/>
                    </a:srgbClr>
                  </a:outerShdw>
                </a:effectLst>
                <a:latin typeface="黑体" pitchFamily="49" charset="-122"/>
                <a:ea typeface="黑体" pitchFamily="49" charset="-122"/>
              </a:rPr>
              <a:t>趋势</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idx="1"/>
          </p:nvPr>
        </p:nvSpPr>
        <p:spPr>
          <a:xfrm>
            <a:off x="588645" y="2057436"/>
            <a:ext cx="8168005" cy="4417060"/>
          </a:xfrm>
        </p:spPr>
        <p:txBody>
          <a:bodyPr/>
          <a:lstStyle/>
          <a:p>
            <a:pPr marL="444500" indent="-444500">
              <a:spcBef>
                <a:spcPts val="1200"/>
              </a:spcBef>
              <a:buFont typeface="Wingdings" pitchFamily="2" charset="2"/>
              <a:buChar char="p"/>
            </a:pPr>
            <a:r>
              <a:rPr lang="zh-CN" altLang="en-US" dirty="0" smtClean="0">
                <a:latin typeface="黑体" pitchFamily="49" charset="-122"/>
                <a:ea typeface="黑体" pitchFamily="49" charset="-122"/>
              </a:rPr>
              <a:t>流域</a:t>
            </a:r>
            <a:r>
              <a:rPr lang="zh-CN" altLang="en-US" dirty="0">
                <a:latin typeface="黑体" pitchFamily="49" charset="-122"/>
                <a:ea typeface="黑体" pitchFamily="49" charset="-122"/>
              </a:rPr>
              <a:t>人口急剧增长</a:t>
            </a:r>
          </a:p>
          <a:p>
            <a:pPr marL="444500" indent="-444500">
              <a:spcBef>
                <a:spcPts val="1200"/>
              </a:spcBef>
              <a:buFont typeface="Wingdings" pitchFamily="2" charset="2"/>
              <a:buChar char="p"/>
            </a:pPr>
            <a:r>
              <a:rPr lang="zh-CN" altLang="en-US" dirty="0">
                <a:latin typeface="黑体" pitchFamily="49" charset="-122"/>
                <a:ea typeface="黑体" pitchFamily="49" charset="-122"/>
              </a:rPr>
              <a:t>水库和引水工程建设</a:t>
            </a:r>
          </a:p>
          <a:p>
            <a:pPr marL="444500" indent="-444500">
              <a:spcBef>
                <a:spcPts val="1200"/>
              </a:spcBef>
              <a:buFont typeface="Wingdings" pitchFamily="2" charset="2"/>
              <a:buChar char="p"/>
            </a:pPr>
            <a:r>
              <a:rPr lang="zh-CN" altLang="en-US" dirty="0">
                <a:latin typeface="黑体" pitchFamily="49" charset="-122"/>
                <a:ea typeface="黑体" pitchFamily="49" charset="-122"/>
              </a:rPr>
              <a:t>农业灌溉</a:t>
            </a:r>
            <a:r>
              <a:rPr lang="en-US" altLang="zh-CN" dirty="0">
                <a:latin typeface="黑体" pitchFamily="49" charset="-122"/>
                <a:ea typeface="黑体" pitchFamily="49" charset="-122"/>
              </a:rPr>
              <a:t>-</a:t>
            </a:r>
            <a:r>
              <a:rPr lang="zh-CN" altLang="en-US" dirty="0">
                <a:latin typeface="黑体" pitchFamily="49" charset="-122"/>
                <a:ea typeface="黑体" pitchFamily="49" charset="-122"/>
              </a:rPr>
              <a:t>水资源过度利用</a:t>
            </a:r>
          </a:p>
          <a:p>
            <a:pPr marL="444500" indent="-444500">
              <a:spcBef>
                <a:spcPts val="1200"/>
              </a:spcBef>
              <a:buFont typeface="Wingdings" pitchFamily="2" charset="2"/>
              <a:buChar char="p"/>
            </a:pPr>
            <a:r>
              <a:rPr lang="zh-CN" altLang="en-US" dirty="0">
                <a:latin typeface="黑体" pitchFamily="49" charset="-122"/>
                <a:ea typeface="黑体" pitchFamily="49" charset="-122"/>
              </a:rPr>
              <a:t>流域国家对水资源的争夺</a:t>
            </a:r>
          </a:p>
          <a:p>
            <a:pPr marL="444500" indent="-444500">
              <a:spcBef>
                <a:spcPts val="1200"/>
              </a:spcBef>
              <a:buFont typeface="Wingdings" pitchFamily="2" charset="2"/>
              <a:buChar char="p"/>
            </a:pPr>
            <a:r>
              <a:rPr lang="zh-CN" altLang="en-US" dirty="0">
                <a:latin typeface="黑体" pitchFamily="49" charset="-122"/>
                <a:ea typeface="黑体" pitchFamily="49" charset="-122"/>
              </a:rPr>
              <a:t>锡尔河流入北咸海（小海），阿姆河改道流入</a:t>
            </a:r>
            <a:r>
              <a:rPr lang="zh-CN" altLang="en-US" dirty="0" smtClean="0">
                <a:latin typeface="黑体" pitchFamily="49" charset="-122"/>
                <a:ea typeface="黑体" pitchFamily="49" charset="-122"/>
              </a:rPr>
              <a:t>土库曼斯坦沙漠；大咸海</a:t>
            </a:r>
            <a:r>
              <a:rPr lang="zh-CN" altLang="en-US" dirty="0">
                <a:latin typeface="黑体" pitchFamily="49" charset="-122"/>
                <a:ea typeface="黑体" pitchFamily="49" charset="-122"/>
              </a:rPr>
              <a:t>失去锡尔河和阿姆河的径流补给。干涸速度加快。</a:t>
            </a:r>
          </a:p>
        </p:txBody>
      </p:sp>
      <p:sp>
        <p:nvSpPr>
          <p:cNvPr id="3" name="灯片编号占位符 8"/>
          <p:cNvSpPr txBox="1">
            <a:spLocks/>
          </p:cNvSpPr>
          <p:nvPr/>
        </p:nvSpPr>
        <p:spPr>
          <a:xfrm>
            <a:off x="8534400" y="6526124"/>
            <a:ext cx="503238" cy="255588"/>
          </a:xfrm>
          <a:prstGeom prst="rect">
            <a:avLst/>
          </a:prstGeom>
        </p:spPr>
        <p:txBody>
          <a:bodyPr/>
          <a:lstStyle/>
          <a:p>
            <a:pPr algn="r">
              <a:spcBef>
                <a:spcPts val="0"/>
              </a:spcBef>
              <a:buFont typeface="Wingdings" pitchFamily="2" charset="2"/>
              <a:buNone/>
              <a:defRPr/>
            </a:pPr>
            <a:fld id="{926320ED-ACA3-410C-B564-79F12F5361D3}" type="slidenum">
              <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pPr algn="r">
                <a:spcBef>
                  <a:spcPts val="0"/>
                </a:spcBef>
                <a:buFont typeface="Wingdings" pitchFamily="2" charset="2"/>
                <a:buNone/>
                <a:defRPr/>
              </a:pPr>
              <a:t>13</a:t>
            </a:fld>
            <a:endPar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
        <p:nvSpPr>
          <p:cNvPr id="4" name="内容占位符 3"/>
          <p:cNvSpPr txBox="1">
            <a:spLocks/>
          </p:cNvSpPr>
          <p:nvPr/>
        </p:nvSpPr>
        <p:spPr>
          <a:xfrm>
            <a:off x="152516" y="1143060"/>
            <a:ext cx="8229384" cy="838178"/>
          </a:xfrm>
          <a:prstGeom prst="rect">
            <a:avLst/>
          </a:prstGeom>
          <a:noFill/>
          <a:ln w="9525">
            <a:noFill/>
          </a:ln>
        </p:spPr>
        <p:txBody>
          <a:bodyPr anchor="t"/>
          <a:lstStyle/>
          <a:p>
            <a:pPr lvl="0">
              <a:spcBef>
                <a:spcPct val="20000"/>
              </a:spcBef>
            </a:pPr>
            <a:r>
              <a:rPr kumimoji="0" lang="zh-CN" altLang="en-US" sz="3200" b="1" i="0"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黑体" pitchFamily="49" charset="-122"/>
                <a:cs typeface="Times New Roman" pitchFamily="18" charset="0"/>
              </a:rPr>
              <a:t>（</a:t>
            </a:r>
            <a:r>
              <a:rPr kumimoji="0" lang="en-US" altLang="zh-CN" sz="3200" b="1" i="0"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黑体" pitchFamily="49" charset="-122"/>
                <a:cs typeface="Times New Roman" pitchFamily="18" charset="0"/>
              </a:rPr>
              <a:t>2</a:t>
            </a:r>
            <a:r>
              <a:rPr kumimoji="0" lang="zh-CN" altLang="en-US" sz="3200" b="1" i="0"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黑体" pitchFamily="49" charset="-122"/>
                <a:cs typeface="Times New Roman" pitchFamily="18" charset="0"/>
              </a:rPr>
              <a:t>）</a:t>
            </a:r>
            <a:r>
              <a:rPr lang="zh-CN" altLang="en-US" sz="3200"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流域人类活动导致了咸海的消亡</a:t>
            </a:r>
            <a:endParaRPr lang="zh-CN" altLang="en-US" sz="3200"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
        <p:nvSpPr>
          <p:cNvPr id="5" name="标题 33793"/>
          <p:cNvSpPr txBox="1">
            <a:spLocks/>
          </p:cNvSpPr>
          <p:nvPr/>
        </p:nvSpPr>
        <p:spPr>
          <a:xfrm>
            <a:off x="457200" y="76288"/>
            <a:ext cx="8229600" cy="900000"/>
          </a:xfrm>
          <a:prstGeom prst="rect">
            <a:avLst/>
          </a:prstGeom>
          <a:noFill/>
          <a:ln w="9525">
            <a:noFill/>
          </a:ln>
        </p:spPr>
        <p:txBody>
          <a:bodyPr anchor="ctr"/>
          <a:lstStyle/>
          <a:p>
            <a:pPr algn="ctr"/>
            <a:r>
              <a:rPr lang="en-US" altLang="zh-CN" sz="4400" b="1" dirty="0" smtClean="0">
                <a:solidFill>
                  <a:srgbClr val="C00000"/>
                </a:solidFill>
                <a:effectLst>
                  <a:outerShdw blurRad="38100" dist="38100" dir="2700000" algn="tl">
                    <a:srgbClr val="000000">
                      <a:alpha val="43137"/>
                    </a:srgbClr>
                  </a:outerShdw>
                </a:effectLst>
                <a:latin typeface="黑体" pitchFamily="49" charset="-122"/>
                <a:ea typeface="黑体" pitchFamily="49" charset="-122"/>
              </a:rPr>
              <a:t>2.</a:t>
            </a:r>
            <a:r>
              <a:rPr lang="zh-CN" altLang="en-US" sz="4400" b="1" dirty="0" smtClean="0">
                <a:solidFill>
                  <a:srgbClr val="C00000"/>
                </a:solidFill>
                <a:effectLst>
                  <a:outerShdw blurRad="38100" dist="38100" dir="2700000" algn="tl">
                    <a:srgbClr val="000000">
                      <a:alpha val="43137"/>
                    </a:srgbClr>
                  </a:outerShdw>
                </a:effectLst>
                <a:latin typeface="黑体" pitchFamily="49" charset="-122"/>
                <a:ea typeface="黑体" pitchFamily="49" charset="-122"/>
              </a:rPr>
              <a:t>咸海消亡之路</a:t>
            </a:r>
            <a:r>
              <a:rPr lang="en-US" altLang="zh-CN" sz="4400" b="1" dirty="0" smtClean="0">
                <a:solidFill>
                  <a:srgbClr val="C00000"/>
                </a:solidFill>
                <a:effectLst>
                  <a:outerShdw blurRad="38100" dist="38100" dir="2700000" algn="tl">
                    <a:srgbClr val="000000">
                      <a:alpha val="43137"/>
                    </a:srgbClr>
                  </a:outerShdw>
                </a:effectLst>
                <a:latin typeface="黑体" pitchFamily="49" charset="-122"/>
                <a:ea typeface="黑体" pitchFamily="49" charset="-122"/>
              </a:rPr>
              <a:t>--</a:t>
            </a:r>
            <a:r>
              <a:rPr lang="zh-CN" altLang="en-US" sz="4400" b="1" dirty="0" smtClean="0">
                <a:solidFill>
                  <a:srgbClr val="C00000"/>
                </a:solidFill>
                <a:effectLst>
                  <a:outerShdw blurRad="38100" dist="38100" dir="2700000" algn="tl">
                    <a:srgbClr val="000000">
                      <a:alpha val="43137"/>
                    </a:srgbClr>
                  </a:outerShdw>
                </a:effectLst>
                <a:latin typeface="黑体" pitchFamily="49" charset="-122"/>
                <a:ea typeface="黑体" pitchFamily="49" charset="-122"/>
              </a:rPr>
              <a:t>谁之错？</a:t>
            </a:r>
            <a:endParaRPr kumimoji="0" lang="zh-CN" altLang="zh-CN" sz="4400" b="1" i="0" u="none" strike="noStrike" kern="1200" cap="none" spc="0" normalizeH="0" baseline="0" noProof="0" dirty="0">
              <a:ln>
                <a:noFill/>
              </a:ln>
              <a:solidFill>
                <a:schemeClr val="tx2"/>
              </a:solidFill>
              <a:effectLst>
                <a:outerShdw blurRad="38100" dist="38100" dir="2700000" algn="tl">
                  <a:srgbClr val="000000">
                    <a:alpha val="43137"/>
                  </a:srgbClr>
                </a:outerShdw>
              </a:effectLst>
              <a:uLnTx/>
              <a:uFillTx/>
              <a:latin typeface="黑体" pitchFamily="49" charset="-122"/>
              <a:ea typeface="黑体" pitchFamily="49" charset="-122"/>
              <a:cs typeface="+mj-cs"/>
            </a:endParaRPr>
          </a:p>
        </p:txBody>
      </p:sp>
      <p:cxnSp>
        <p:nvCxnSpPr>
          <p:cNvPr id="7" name="直接连接符 6"/>
          <p:cNvCxnSpPr/>
          <p:nvPr/>
        </p:nvCxnSpPr>
        <p:spPr>
          <a:xfrm>
            <a:off x="0" y="990664"/>
            <a:ext cx="9144000"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p:nvPr/>
        </p:nvGraphicFramePr>
        <p:xfrm>
          <a:off x="381110" y="1752644"/>
          <a:ext cx="8153187" cy="3733701"/>
        </p:xfrm>
        <a:graphic>
          <a:graphicData uri="http://schemas.openxmlformats.org/drawingml/2006/table">
            <a:tbl>
              <a:tblPr firstRow="1" bandRow="1">
                <a:tableStyleId>{5C22544A-7EE6-4342-B048-85BDC9FD1C3A}</a:tableStyleId>
              </a:tblPr>
              <a:tblGrid>
                <a:gridCol w="2407131"/>
                <a:gridCol w="1669462"/>
                <a:gridCol w="2038297"/>
                <a:gridCol w="2038297"/>
              </a:tblGrid>
              <a:tr h="615967">
                <a:tc>
                  <a:txBody>
                    <a:bodyPr/>
                    <a:lstStyle/>
                    <a:p>
                      <a:pPr>
                        <a:buNone/>
                      </a:pPr>
                      <a:r>
                        <a:rPr lang="zh-CN" altLang="en-US" sz="2800" dirty="0">
                          <a:latin typeface="Times New Roman" pitchFamily="18" charset="0"/>
                          <a:ea typeface="黑体" pitchFamily="49" charset="-122"/>
                          <a:cs typeface="Times New Roman" pitchFamily="18" charset="0"/>
                        </a:rPr>
                        <a:t>指标</a:t>
                      </a:r>
                    </a:p>
                  </a:txBody>
                  <a:tcPr/>
                </a:tc>
                <a:tc>
                  <a:txBody>
                    <a:bodyPr/>
                    <a:lstStyle/>
                    <a:p>
                      <a:pPr>
                        <a:buNone/>
                      </a:pPr>
                      <a:r>
                        <a:rPr lang="zh-CN" altLang="en-US" sz="2800">
                          <a:latin typeface="Times New Roman" pitchFamily="18" charset="0"/>
                          <a:ea typeface="黑体" pitchFamily="49" charset="-122"/>
                          <a:cs typeface="Times New Roman" pitchFamily="18" charset="0"/>
                        </a:rPr>
                        <a:t>单位</a:t>
                      </a:r>
                    </a:p>
                  </a:txBody>
                  <a:tcPr/>
                </a:tc>
                <a:tc>
                  <a:txBody>
                    <a:bodyPr/>
                    <a:lstStyle/>
                    <a:p>
                      <a:pPr>
                        <a:buNone/>
                      </a:pPr>
                      <a:r>
                        <a:rPr lang="en-US" altLang="zh-CN" sz="2800"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1960</a:t>
                      </a:r>
                    </a:p>
                  </a:txBody>
                  <a:tcPr/>
                </a:tc>
                <a:tc>
                  <a:txBody>
                    <a:bodyPr/>
                    <a:lstStyle/>
                    <a:p>
                      <a:pPr>
                        <a:buNone/>
                      </a:pPr>
                      <a:r>
                        <a:rPr lang="en-US" altLang="zh-CN" sz="2800"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2007-2009</a:t>
                      </a:r>
                    </a:p>
                  </a:txBody>
                  <a:tcPr/>
                </a:tc>
              </a:tr>
              <a:tr h="615967">
                <a:tc>
                  <a:txBody>
                    <a:bodyPr/>
                    <a:lstStyle/>
                    <a:p>
                      <a:pPr>
                        <a:buNone/>
                      </a:pPr>
                      <a:r>
                        <a:rPr lang="zh-CN" altLang="en-US" sz="2800" dirty="0" smtClean="0">
                          <a:latin typeface="Times New Roman" pitchFamily="18" charset="0"/>
                          <a:ea typeface="黑体" pitchFamily="49" charset="-122"/>
                          <a:cs typeface="Times New Roman" pitchFamily="18" charset="0"/>
                        </a:rPr>
                        <a:t>居民人口</a:t>
                      </a:r>
                      <a:endParaRPr lang="zh-CN" altLang="en-US" sz="2800" dirty="0">
                        <a:latin typeface="Times New Roman" pitchFamily="18" charset="0"/>
                        <a:ea typeface="黑体" pitchFamily="49" charset="-122"/>
                        <a:cs typeface="Times New Roman" pitchFamily="18" charset="0"/>
                      </a:endParaRPr>
                    </a:p>
                  </a:txBody>
                  <a:tcPr/>
                </a:tc>
                <a:tc>
                  <a:txBody>
                    <a:bodyPr/>
                    <a:lstStyle/>
                    <a:p>
                      <a:pPr>
                        <a:buNone/>
                      </a:pPr>
                      <a:r>
                        <a:rPr lang="en-US" altLang="zh-CN" sz="2800">
                          <a:latin typeface="Times New Roman" pitchFamily="18" charset="0"/>
                          <a:ea typeface="黑体" pitchFamily="49" charset="-122"/>
                          <a:cs typeface="Times New Roman" pitchFamily="18" charset="0"/>
                        </a:rPr>
                        <a:t>10</a:t>
                      </a:r>
                      <a:r>
                        <a:rPr lang="en-US" altLang="zh-CN" sz="2800" baseline="30000">
                          <a:latin typeface="Times New Roman" pitchFamily="18" charset="0"/>
                          <a:ea typeface="黑体" pitchFamily="49" charset="-122"/>
                          <a:cs typeface="Times New Roman" pitchFamily="18" charset="0"/>
                        </a:rPr>
                        <a:t>6</a:t>
                      </a:r>
                      <a:r>
                        <a:rPr lang="zh-CN" altLang="en-US" sz="2800">
                          <a:latin typeface="Times New Roman" pitchFamily="18" charset="0"/>
                          <a:ea typeface="黑体" pitchFamily="49" charset="-122"/>
                          <a:cs typeface="Times New Roman" pitchFamily="18" charset="0"/>
                        </a:rPr>
                        <a:t>人</a:t>
                      </a:r>
                    </a:p>
                  </a:txBody>
                  <a:tcPr/>
                </a:tc>
                <a:tc>
                  <a:txBody>
                    <a:bodyPr/>
                    <a:lstStyle/>
                    <a:p>
                      <a:pPr>
                        <a:buNone/>
                      </a:pPr>
                      <a:r>
                        <a:rPr lang="en-US" altLang="zh-CN" sz="2800"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14.1</a:t>
                      </a:r>
                    </a:p>
                  </a:txBody>
                  <a:tcPr/>
                </a:tc>
                <a:tc>
                  <a:txBody>
                    <a:bodyPr/>
                    <a:lstStyle/>
                    <a:p>
                      <a:pPr>
                        <a:buNone/>
                      </a:pPr>
                      <a:r>
                        <a:rPr lang="en-US" altLang="zh-CN" sz="28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48.5</a:t>
                      </a:r>
                    </a:p>
                  </a:txBody>
                  <a:tcPr/>
                </a:tc>
              </a:tr>
              <a:tr h="615967">
                <a:tc>
                  <a:txBody>
                    <a:bodyPr/>
                    <a:lstStyle/>
                    <a:p>
                      <a:pPr>
                        <a:buNone/>
                      </a:pPr>
                      <a:r>
                        <a:rPr lang="zh-CN" altLang="en-US" sz="2800">
                          <a:latin typeface="Times New Roman" pitchFamily="18" charset="0"/>
                          <a:ea typeface="黑体" pitchFamily="49" charset="-122"/>
                          <a:cs typeface="Times New Roman" pitchFamily="18" charset="0"/>
                        </a:rPr>
                        <a:t>灌溉面积</a:t>
                      </a:r>
                    </a:p>
                  </a:txBody>
                  <a:tcPr/>
                </a:tc>
                <a:tc>
                  <a:txBody>
                    <a:bodyPr/>
                    <a:lstStyle/>
                    <a:p>
                      <a:pPr>
                        <a:buNone/>
                      </a:pPr>
                      <a:r>
                        <a:rPr lang="en-US" altLang="zh-CN" sz="2800">
                          <a:latin typeface="Times New Roman" pitchFamily="18" charset="0"/>
                          <a:ea typeface="黑体" pitchFamily="49" charset="-122"/>
                          <a:cs typeface="Times New Roman" pitchFamily="18" charset="0"/>
                        </a:rPr>
                        <a:t>10</a:t>
                      </a:r>
                      <a:r>
                        <a:rPr lang="en-US" altLang="zh-CN" sz="2800" baseline="30000">
                          <a:latin typeface="Times New Roman" pitchFamily="18" charset="0"/>
                          <a:ea typeface="黑体" pitchFamily="49" charset="-122"/>
                          <a:cs typeface="Times New Roman" pitchFamily="18" charset="0"/>
                        </a:rPr>
                        <a:t>3</a:t>
                      </a:r>
                      <a:r>
                        <a:rPr lang="en-US" altLang="zh-CN" sz="2800">
                          <a:latin typeface="Times New Roman" pitchFamily="18" charset="0"/>
                          <a:ea typeface="黑体" pitchFamily="49" charset="-122"/>
                          <a:cs typeface="Times New Roman" pitchFamily="18" charset="0"/>
                        </a:rPr>
                        <a:t>ha</a:t>
                      </a:r>
                      <a:endParaRPr lang="zh-CN" altLang="en-US" sz="2800">
                        <a:latin typeface="Times New Roman" pitchFamily="18" charset="0"/>
                        <a:ea typeface="黑体" pitchFamily="49" charset="-122"/>
                        <a:cs typeface="Times New Roman" pitchFamily="18" charset="0"/>
                      </a:endParaRPr>
                    </a:p>
                  </a:txBody>
                  <a:tcPr/>
                </a:tc>
                <a:tc>
                  <a:txBody>
                    <a:bodyPr/>
                    <a:lstStyle/>
                    <a:p>
                      <a:pPr>
                        <a:buNone/>
                      </a:pPr>
                      <a:r>
                        <a:rPr lang="en-US" altLang="zh-CN" sz="2800"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4510</a:t>
                      </a:r>
                    </a:p>
                  </a:txBody>
                  <a:tcPr/>
                </a:tc>
                <a:tc>
                  <a:txBody>
                    <a:bodyPr/>
                    <a:lstStyle/>
                    <a:p>
                      <a:pPr>
                        <a:buNone/>
                      </a:pPr>
                      <a:r>
                        <a:rPr lang="en-US" altLang="zh-CN" sz="2800"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7893</a:t>
                      </a:r>
                    </a:p>
                  </a:txBody>
                  <a:tcPr/>
                </a:tc>
              </a:tr>
              <a:tr h="653866">
                <a:tc>
                  <a:txBody>
                    <a:bodyPr/>
                    <a:lstStyle/>
                    <a:p>
                      <a:pPr>
                        <a:buNone/>
                      </a:pPr>
                      <a:r>
                        <a:rPr lang="zh-CN" altLang="en-US" sz="2800">
                          <a:latin typeface="Times New Roman" pitchFamily="18" charset="0"/>
                          <a:ea typeface="黑体" pitchFamily="49" charset="-122"/>
                          <a:cs typeface="Times New Roman" pitchFamily="18" charset="0"/>
                        </a:rPr>
                        <a:t>人均灌溉面积</a:t>
                      </a:r>
                    </a:p>
                  </a:txBody>
                  <a:tcPr/>
                </a:tc>
                <a:tc>
                  <a:txBody>
                    <a:bodyPr/>
                    <a:lstStyle/>
                    <a:p>
                      <a:pPr>
                        <a:buNone/>
                      </a:pPr>
                      <a:r>
                        <a:rPr lang="en-US" altLang="zh-CN" sz="2800">
                          <a:latin typeface="Times New Roman" pitchFamily="18" charset="0"/>
                          <a:ea typeface="黑体" pitchFamily="49" charset="-122"/>
                          <a:cs typeface="Times New Roman" pitchFamily="18" charset="0"/>
                        </a:rPr>
                        <a:t>ha/</a:t>
                      </a:r>
                      <a:r>
                        <a:rPr lang="zh-CN" altLang="en-US" sz="2800">
                          <a:latin typeface="Times New Roman" pitchFamily="18" charset="0"/>
                          <a:ea typeface="黑体" pitchFamily="49" charset="-122"/>
                          <a:cs typeface="Times New Roman" pitchFamily="18" charset="0"/>
                        </a:rPr>
                        <a:t>人</a:t>
                      </a:r>
                    </a:p>
                  </a:txBody>
                  <a:tcPr/>
                </a:tc>
                <a:tc>
                  <a:txBody>
                    <a:bodyPr/>
                    <a:lstStyle/>
                    <a:p>
                      <a:pPr>
                        <a:buNone/>
                      </a:pPr>
                      <a:r>
                        <a:rPr lang="en-US" altLang="zh-CN" sz="2800"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0.32</a:t>
                      </a:r>
                    </a:p>
                  </a:txBody>
                  <a:tcPr/>
                </a:tc>
                <a:tc>
                  <a:txBody>
                    <a:bodyPr/>
                    <a:lstStyle/>
                    <a:p>
                      <a:pPr>
                        <a:buNone/>
                      </a:pPr>
                      <a:r>
                        <a:rPr lang="en-US" altLang="zh-CN" sz="28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0.16</a:t>
                      </a:r>
                    </a:p>
                  </a:txBody>
                  <a:tcPr/>
                </a:tc>
              </a:tr>
              <a:tr h="615967">
                <a:tc>
                  <a:txBody>
                    <a:bodyPr/>
                    <a:lstStyle/>
                    <a:p>
                      <a:pPr>
                        <a:buNone/>
                      </a:pPr>
                      <a:r>
                        <a:rPr lang="zh-CN" altLang="en-US" sz="2800">
                          <a:latin typeface="Times New Roman" pitchFamily="18" charset="0"/>
                          <a:ea typeface="黑体" pitchFamily="49" charset="-122"/>
                          <a:cs typeface="Times New Roman" pitchFamily="18" charset="0"/>
                        </a:rPr>
                        <a:t>总取水量</a:t>
                      </a:r>
                    </a:p>
                  </a:txBody>
                  <a:tcPr/>
                </a:tc>
                <a:tc>
                  <a:txBody>
                    <a:bodyPr/>
                    <a:lstStyle/>
                    <a:p>
                      <a:pPr>
                        <a:buNone/>
                      </a:pPr>
                      <a:r>
                        <a:rPr lang="en-US" altLang="zh-CN" sz="2800">
                          <a:latin typeface="Times New Roman" pitchFamily="18" charset="0"/>
                          <a:ea typeface="黑体" pitchFamily="49" charset="-122"/>
                          <a:cs typeface="Times New Roman" pitchFamily="18" charset="0"/>
                        </a:rPr>
                        <a:t>km</a:t>
                      </a:r>
                      <a:r>
                        <a:rPr lang="en-US" altLang="zh-CN" sz="2800" baseline="30000">
                          <a:latin typeface="Times New Roman" pitchFamily="18" charset="0"/>
                          <a:ea typeface="黑体" pitchFamily="49" charset="-122"/>
                          <a:cs typeface="Times New Roman" pitchFamily="18" charset="0"/>
                        </a:rPr>
                        <a:t>3</a:t>
                      </a:r>
                    </a:p>
                  </a:txBody>
                  <a:tcPr/>
                </a:tc>
                <a:tc>
                  <a:txBody>
                    <a:bodyPr/>
                    <a:lstStyle/>
                    <a:p>
                      <a:pPr>
                        <a:buNone/>
                      </a:pPr>
                      <a:r>
                        <a:rPr lang="en-US" altLang="zh-CN" sz="2800"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60.61</a:t>
                      </a:r>
                    </a:p>
                  </a:txBody>
                  <a:tcPr/>
                </a:tc>
                <a:tc>
                  <a:txBody>
                    <a:bodyPr/>
                    <a:lstStyle/>
                    <a:p>
                      <a:pPr>
                        <a:buNone/>
                      </a:pPr>
                      <a:r>
                        <a:rPr lang="en-US" altLang="zh-CN" sz="2800"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105.0</a:t>
                      </a:r>
                    </a:p>
                  </a:txBody>
                  <a:tcPr/>
                </a:tc>
              </a:tr>
              <a:tr h="615967">
                <a:tc>
                  <a:txBody>
                    <a:bodyPr/>
                    <a:lstStyle/>
                    <a:p>
                      <a:pPr>
                        <a:buNone/>
                      </a:pPr>
                      <a:r>
                        <a:rPr lang="zh-CN" altLang="en-US" sz="2800">
                          <a:latin typeface="Times New Roman" pitchFamily="18" charset="0"/>
                          <a:ea typeface="黑体" pitchFamily="49" charset="-122"/>
                          <a:cs typeface="Times New Roman" pitchFamily="18" charset="0"/>
                        </a:rPr>
                        <a:t>入海径流</a:t>
                      </a:r>
                    </a:p>
                  </a:txBody>
                  <a:tcPr/>
                </a:tc>
                <a:tc>
                  <a:txBody>
                    <a:bodyPr/>
                    <a:lstStyle/>
                    <a:p>
                      <a:pPr>
                        <a:buNone/>
                      </a:pPr>
                      <a:r>
                        <a:rPr lang="en-US" altLang="zh-CN" sz="2800">
                          <a:latin typeface="Times New Roman" pitchFamily="18" charset="0"/>
                          <a:ea typeface="黑体" pitchFamily="49" charset="-122"/>
                          <a:cs typeface="Times New Roman" pitchFamily="18" charset="0"/>
                        </a:rPr>
                        <a:t>km</a:t>
                      </a:r>
                      <a:r>
                        <a:rPr lang="en-US" altLang="zh-CN" sz="2800" baseline="30000">
                          <a:latin typeface="Times New Roman" pitchFamily="18" charset="0"/>
                          <a:ea typeface="黑体" pitchFamily="49" charset="-122"/>
                          <a:cs typeface="Times New Roman" pitchFamily="18" charset="0"/>
                        </a:rPr>
                        <a:t>3</a:t>
                      </a:r>
                    </a:p>
                  </a:txBody>
                  <a:tcPr/>
                </a:tc>
                <a:tc>
                  <a:txBody>
                    <a:bodyPr/>
                    <a:lstStyle/>
                    <a:p>
                      <a:pPr>
                        <a:buNone/>
                      </a:pPr>
                      <a:r>
                        <a:rPr lang="en-US" altLang="zh-CN" sz="28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54.99</a:t>
                      </a:r>
                    </a:p>
                  </a:txBody>
                  <a:tcPr/>
                </a:tc>
                <a:tc>
                  <a:txBody>
                    <a:bodyPr/>
                    <a:lstStyle/>
                    <a:p>
                      <a:pPr>
                        <a:buNone/>
                      </a:pPr>
                      <a:r>
                        <a:rPr lang="en-US" altLang="zh-CN" sz="2800"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10.6</a:t>
                      </a:r>
                    </a:p>
                  </a:txBody>
                  <a:tcPr/>
                </a:tc>
              </a:tr>
            </a:tbl>
          </a:graphicData>
        </a:graphic>
      </p:graphicFrame>
      <p:sp>
        <p:nvSpPr>
          <p:cNvPr id="8" name="文本框 7"/>
          <p:cNvSpPr txBox="1"/>
          <p:nvPr/>
        </p:nvSpPr>
        <p:spPr>
          <a:xfrm>
            <a:off x="1600278" y="1066862"/>
            <a:ext cx="6172038" cy="523220"/>
          </a:xfrm>
          <a:prstGeom prst="rect">
            <a:avLst/>
          </a:prstGeom>
          <a:noFill/>
        </p:spPr>
        <p:txBody>
          <a:bodyPr wrap="square" rtlCol="0">
            <a:spAutoFit/>
          </a:bodyPr>
          <a:lstStyle/>
          <a:p>
            <a:pPr algn="ctr"/>
            <a:r>
              <a:rPr lang="zh-CN" altLang="en-US" sz="2800" b="1" dirty="0"/>
              <a:t>咸海人类活动主要影响因子的变化</a:t>
            </a:r>
          </a:p>
        </p:txBody>
      </p:sp>
      <p:sp>
        <p:nvSpPr>
          <p:cNvPr id="9" name="灯片编号占位符 8"/>
          <p:cNvSpPr txBox="1">
            <a:spLocks/>
          </p:cNvSpPr>
          <p:nvPr/>
        </p:nvSpPr>
        <p:spPr>
          <a:xfrm>
            <a:off x="8534400" y="6526124"/>
            <a:ext cx="503238" cy="255588"/>
          </a:xfrm>
          <a:prstGeom prst="rect">
            <a:avLst/>
          </a:prstGeom>
        </p:spPr>
        <p:txBody>
          <a:bodyPr/>
          <a:lstStyle/>
          <a:p>
            <a:pPr algn="r">
              <a:spcBef>
                <a:spcPts val="0"/>
              </a:spcBef>
              <a:buFont typeface="Wingdings" pitchFamily="2" charset="2"/>
              <a:buNone/>
              <a:defRPr/>
            </a:pPr>
            <a:fld id="{926320ED-ACA3-410C-B564-79F12F5361D3}" type="slidenum">
              <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pPr algn="r">
                <a:spcBef>
                  <a:spcPts val="0"/>
                </a:spcBef>
                <a:buFont typeface="Wingdings" pitchFamily="2" charset="2"/>
                <a:buNone/>
                <a:defRPr/>
              </a:pPr>
              <a:t>14</a:t>
            </a:fld>
            <a:endPar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图片 50183"/>
          <p:cNvPicPr>
            <a:picLocks noChangeAspect="1"/>
          </p:cNvPicPr>
          <p:nvPr/>
        </p:nvPicPr>
        <p:blipFill>
          <a:blip r:embed="rId2" cstate="print"/>
          <a:srcRect l="14839" t="11268" r="32362" b="17283"/>
          <a:stretch>
            <a:fillRect/>
          </a:stretch>
        </p:blipFill>
        <p:spPr>
          <a:xfrm>
            <a:off x="228714" y="152486"/>
            <a:ext cx="8610374" cy="6553028"/>
          </a:xfrm>
          <a:prstGeom prst="rect">
            <a:avLst/>
          </a:prstGeom>
          <a:noFill/>
          <a:ln w="9525">
            <a:solidFill>
              <a:schemeClr val="tx1"/>
            </a:solidFill>
          </a:ln>
        </p:spPr>
      </p:pic>
      <p:sp>
        <p:nvSpPr>
          <p:cNvPr id="5" name="文本框 4"/>
          <p:cNvSpPr txBox="1"/>
          <p:nvPr/>
        </p:nvSpPr>
        <p:spPr>
          <a:xfrm>
            <a:off x="221621" y="152486"/>
            <a:ext cx="2216835" cy="830997"/>
          </a:xfrm>
          <a:prstGeom prst="rect">
            <a:avLst/>
          </a:prstGeom>
          <a:solidFill>
            <a:srgbClr val="00B0F0"/>
          </a:solidFill>
        </p:spPr>
        <p:txBody>
          <a:bodyPr wrap="square" rtlCol="0">
            <a:spAutoFit/>
          </a:bodyPr>
          <a:lstStyle/>
          <a:p>
            <a:pPr algn="ctr"/>
            <a:r>
              <a:rPr lang="zh-CN" altLang="en-US" sz="2400" b="1" dirty="0">
                <a:effectLst>
                  <a:outerShdw blurRad="38100" dist="38100" dir="2700000" algn="tl">
                    <a:srgbClr val="000000">
                      <a:alpha val="43137"/>
                    </a:srgbClr>
                  </a:outerShdw>
                </a:effectLst>
                <a:latin typeface="黑体" pitchFamily="49" charset="-122"/>
                <a:ea typeface="黑体" pitchFamily="49" charset="-122"/>
              </a:rPr>
              <a:t>中亚大型灌区分布图</a:t>
            </a:r>
          </a:p>
        </p:txBody>
      </p:sp>
      <p:sp>
        <p:nvSpPr>
          <p:cNvPr id="4" name="灯片编号占位符 8"/>
          <p:cNvSpPr txBox="1">
            <a:spLocks/>
          </p:cNvSpPr>
          <p:nvPr/>
        </p:nvSpPr>
        <p:spPr>
          <a:xfrm>
            <a:off x="8640642" y="6450016"/>
            <a:ext cx="503238" cy="255588"/>
          </a:xfrm>
          <a:prstGeom prst="rect">
            <a:avLst/>
          </a:prstGeom>
        </p:spPr>
        <p:txBody>
          <a:bodyPr/>
          <a:lstStyle/>
          <a:p>
            <a:pPr algn="r">
              <a:spcBef>
                <a:spcPts val="0"/>
              </a:spcBef>
              <a:buFont typeface="Wingdings" pitchFamily="2" charset="2"/>
              <a:buNone/>
              <a:defRPr/>
            </a:pPr>
            <a:fld id="{926320ED-ACA3-410C-B564-79F12F5361D3}" type="slidenum">
              <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pPr algn="r">
                <a:spcBef>
                  <a:spcPts val="0"/>
                </a:spcBef>
                <a:buFont typeface="Wingdings" pitchFamily="2" charset="2"/>
                <a:buNone/>
                <a:defRPr/>
              </a:pPr>
              <a:t>15</a:t>
            </a:fld>
            <a:endPar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2" name="图片 404481" descr="186133"/>
          <p:cNvPicPr>
            <a:picLocks noChangeAspect="1"/>
          </p:cNvPicPr>
          <p:nvPr/>
        </p:nvPicPr>
        <p:blipFill>
          <a:blip r:embed="rId2" cstate="print"/>
          <a:stretch>
            <a:fillRect/>
          </a:stretch>
        </p:blipFill>
        <p:spPr>
          <a:xfrm>
            <a:off x="2819446" y="2667020"/>
            <a:ext cx="2952750" cy="1989138"/>
          </a:xfrm>
          <a:prstGeom prst="rect">
            <a:avLst/>
          </a:prstGeom>
          <a:noFill/>
          <a:ln w="9525">
            <a:noFill/>
          </a:ln>
        </p:spPr>
      </p:pic>
      <p:pic>
        <p:nvPicPr>
          <p:cNvPr id="404483" name="图片 404482" descr="Uzbek110112_1_0"/>
          <p:cNvPicPr>
            <a:picLocks noChangeAspect="1"/>
          </p:cNvPicPr>
          <p:nvPr/>
        </p:nvPicPr>
        <p:blipFill>
          <a:blip r:embed="rId3" cstate="print"/>
          <a:stretch>
            <a:fillRect/>
          </a:stretch>
        </p:blipFill>
        <p:spPr>
          <a:xfrm>
            <a:off x="5791168" y="4724366"/>
            <a:ext cx="2973920" cy="1980000"/>
          </a:xfrm>
          <a:prstGeom prst="rect">
            <a:avLst/>
          </a:prstGeom>
          <a:noFill/>
          <a:ln w="9525">
            <a:noFill/>
          </a:ln>
        </p:spPr>
      </p:pic>
      <p:pic>
        <p:nvPicPr>
          <p:cNvPr id="404484" name="图片 404483" descr="300px-Baumwoll-Erntemaschine_auf_Feld">
            <a:hlinkClick r:id="rId4"/>
          </p:cNvPr>
          <p:cNvPicPr>
            <a:picLocks noChangeAspect="1"/>
          </p:cNvPicPr>
          <p:nvPr/>
        </p:nvPicPr>
        <p:blipFill>
          <a:blip r:embed="rId5" cstate="print"/>
          <a:stretch>
            <a:fillRect/>
          </a:stretch>
        </p:blipFill>
        <p:spPr>
          <a:xfrm>
            <a:off x="76318" y="4800564"/>
            <a:ext cx="2857500" cy="1914525"/>
          </a:xfrm>
          <a:prstGeom prst="rect">
            <a:avLst/>
          </a:prstGeom>
          <a:noFill/>
          <a:ln w="9525">
            <a:noFill/>
          </a:ln>
        </p:spPr>
      </p:pic>
      <p:pic>
        <p:nvPicPr>
          <p:cNvPr id="404485" name="图片 404484" descr="ANd9GcRxYYPWJ3YIJ1b7twH9ymzKQATsMcVEAZNLfYVxzcA-u42RdZQpLQ"/>
          <p:cNvPicPr>
            <a:picLocks noChangeAspect="1"/>
          </p:cNvPicPr>
          <p:nvPr/>
        </p:nvPicPr>
        <p:blipFill>
          <a:blip r:embed="rId6" cstate="print"/>
          <a:stretch>
            <a:fillRect/>
          </a:stretch>
        </p:blipFill>
        <p:spPr>
          <a:xfrm>
            <a:off x="2895644" y="4800564"/>
            <a:ext cx="2879725" cy="1916112"/>
          </a:xfrm>
          <a:prstGeom prst="rect">
            <a:avLst/>
          </a:prstGeom>
          <a:noFill/>
          <a:ln w="9525">
            <a:noFill/>
          </a:ln>
        </p:spPr>
      </p:pic>
      <p:pic>
        <p:nvPicPr>
          <p:cNvPr id="404486" name="图片 404485" descr="ANd9GcS1Wot6_J21gev-n3j2ty2GCOLPLsSmO4rP47dlM5xle6sDtWBEE_S7CimU"/>
          <p:cNvPicPr>
            <a:picLocks noChangeAspect="1"/>
          </p:cNvPicPr>
          <p:nvPr/>
        </p:nvPicPr>
        <p:blipFill>
          <a:blip r:embed="rId7" cstate="print"/>
          <a:stretch>
            <a:fillRect/>
          </a:stretch>
        </p:blipFill>
        <p:spPr>
          <a:xfrm>
            <a:off x="47671" y="2667020"/>
            <a:ext cx="2771775" cy="2032000"/>
          </a:xfrm>
          <a:prstGeom prst="rect">
            <a:avLst/>
          </a:prstGeom>
          <a:noFill/>
          <a:ln w="9525">
            <a:noFill/>
          </a:ln>
        </p:spPr>
      </p:pic>
      <p:pic>
        <p:nvPicPr>
          <p:cNvPr id="404487" name="图片 404486" descr="H671ykN0LkrEd9r1X6pWr98PmmAfLS"/>
          <p:cNvPicPr>
            <a:picLocks noChangeAspect="1"/>
          </p:cNvPicPr>
          <p:nvPr/>
        </p:nvPicPr>
        <p:blipFill>
          <a:blip r:embed="rId8" cstate="print"/>
          <a:srcRect l="5905" t="6859" r="4724" b="5145"/>
          <a:stretch>
            <a:fillRect/>
          </a:stretch>
        </p:blipFill>
        <p:spPr>
          <a:xfrm>
            <a:off x="5791168" y="2672366"/>
            <a:ext cx="3011316" cy="2016000"/>
          </a:xfrm>
          <a:prstGeom prst="rect">
            <a:avLst/>
          </a:prstGeom>
          <a:noFill/>
          <a:ln w="9525">
            <a:noFill/>
          </a:ln>
        </p:spPr>
      </p:pic>
      <p:pic>
        <p:nvPicPr>
          <p:cNvPr id="404488" name="图片 404487" descr="DSC00963"/>
          <p:cNvPicPr>
            <a:picLocks noChangeAspect="1"/>
          </p:cNvPicPr>
          <p:nvPr/>
        </p:nvPicPr>
        <p:blipFill>
          <a:blip r:embed="rId9" cstate="print"/>
          <a:stretch>
            <a:fillRect/>
          </a:stretch>
        </p:blipFill>
        <p:spPr>
          <a:xfrm>
            <a:off x="476252" y="76288"/>
            <a:ext cx="4019550" cy="2395538"/>
          </a:xfrm>
          <a:prstGeom prst="rect">
            <a:avLst/>
          </a:prstGeom>
          <a:noFill/>
          <a:ln w="9525">
            <a:noFill/>
          </a:ln>
        </p:spPr>
      </p:pic>
      <p:pic>
        <p:nvPicPr>
          <p:cNvPr id="404489" name="图片 404488" descr="1344421940_katon"/>
          <p:cNvPicPr>
            <a:picLocks noChangeAspect="1"/>
          </p:cNvPicPr>
          <p:nvPr/>
        </p:nvPicPr>
        <p:blipFill>
          <a:blip r:embed="rId10" cstate="print"/>
          <a:stretch>
            <a:fillRect/>
          </a:stretch>
        </p:blipFill>
        <p:spPr>
          <a:xfrm>
            <a:off x="4889400" y="76288"/>
            <a:ext cx="3492500" cy="2411413"/>
          </a:xfrm>
          <a:prstGeom prst="rect">
            <a:avLst/>
          </a:prstGeom>
          <a:noFill/>
          <a:ln w="9525">
            <a:noFill/>
          </a:ln>
        </p:spPr>
      </p:pic>
      <p:sp>
        <p:nvSpPr>
          <p:cNvPr id="10" name="灯片编号占位符 8"/>
          <p:cNvSpPr txBox="1">
            <a:spLocks/>
          </p:cNvSpPr>
          <p:nvPr/>
        </p:nvSpPr>
        <p:spPr>
          <a:xfrm>
            <a:off x="8534400" y="6526124"/>
            <a:ext cx="503238" cy="255588"/>
          </a:xfrm>
          <a:prstGeom prst="rect">
            <a:avLst/>
          </a:prstGeom>
        </p:spPr>
        <p:txBody>
          <a:bodyPr/>
          <a:lstStyle/>
          <a:p>
            <a:pPr algn="r">
              <a:spcBef>
                <a:spcPts val="0"/>
              </a:spcBef>
              <a:buFont typeface="Wingdings" pitchFamily="2" charset="2"/>
              <a:buNone/>
              <a:defRPr/>
            </a:pPr>
            <a:fld id="{926320ED-ACA3-410C-B564-79F12F5361D3}" type="slidenum">
              <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pPr algn="r">
                <a:spcBef>
                  <a:spcPts val="0"/>
                </a:spcBef>
                <a:buFont typeface="Wingdings" pitchFamily="2" charset="2"/>
                <a:buNone/>
                <a:defRPr/>
              </a:pPr>
              <a:t>16</a:t>
            </a:fld>
            <a:endPar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
        <p:nvSpPr>
          <p:cNvPr id="11" name="TextBox 10"/>
          <p:cNvSpPr txBox="1"/>
          <p:nvPr/>
        </p:nvSpPr>
        <p:spPr>
          <a:xfrm>
            <a:off x="1371684" y="4552850"/>
            <a:ext cx="3276514" cy="400110"/>
          </a:xfrm>
          <a:prstGeom prst="rect">
            <a:avLst/>
          </a:prstGeom>
          <a:solidFill>
            <a:srgbClr val="00B0F0"/>
          </a:solidFill>
        </p:spPr>
        <p:txBody>
          <a:bodyPr wrap="square" rtlCol="0">
            <a:spAutoFit/>
          </a:bodyPr>
          <a:lstStyle/>
          <a:p>
            <a:r>
              <a:rPr lang="zh-CN" altLang="en-US" sz="2000" b="1" dirty="0" smtClean="0">
                <a:solidFill>
                  <a:schemeClr val="bg1"/>
                </a:solidFill>
                <a:latin typeface="黑体" pitchFamily="49" charset="-122"/>
                <a:ea typeface="黑体" pitchFamily="49" charset="-122"/>
              </a:rPr>
              <a:t>大量种植高耗水作物：棉花</a:t>
            </a:r>
            <a:endParaRPr lang="zh-CN" altLang="en-US" sz="2000" b="1" dirty="0">
              <a:solidFill>
                <a:schemeClr val="bg1"/>
              </a:solidFill>
              <a:latin typeface="黑体" pitchFamily="49" charset="-122"/>
              <a:ea typeface="黑体" pitchFamily="49"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图片 31753" descr="get"/>
          <p:cNvPicPr>
            <a:picLocks noChangeAspect="1"/>
          </p:cNvPicPr>
          <p:nvPr/>
        </p:nvPicPr>
        <p:blipFill>
          <a:blip r:embed="rId2" cstate="print"/>
          <a:stretch>
            <a:fillRect/>
          </a:stretch>
        </p:blipFill>
        <p:spPr>
          <a:xfrm>
            <a:off x="152516" y="76288"/>
            <a:ext cx="6017170" cy="3996000"/>
          </a:xfrm>
          <a:prstGeom prst="rect">
            <a:avLst/>
          </a:prstGeom>
          <a:ln>
            <a:noFill/>
          </a:ln>
          <a:effectLst>
            <a:outerShdw blurRad="292100" dist="139700" dir="2700000" algn="tl" rotWithShape="0">
              <a:srgbClr val="333333">
                <a:alpha val="65000"/>
              </a:srgbClr>
            </a:outerShdw>
          </a:effectLst>
        </p:spPr>
      </p:pic>
      <p:pic>
        <p:nvPicPr>
          <p:cNvPr id="2" name="图片 1"/>
          <p:cNvPicPr>
            <a:picLocks noChangeAspect="1"/>
          </p:cNvPicPr>
          <p:nvPr/>
        </p:nvPicPr>
        <p:blipFill>
          <a:blip r:embed="rId3" cstate="print"/>
          <a:stretch>
            <a:fillRect/>
          </a:stretch>
        </p:blipFill>
        <p:spPr>
          <a:xfrm>
            <a:off x="4063682" y="4139244"/>
            <a:ext cx="4968000" cy="2642468"/>
          </a:xfrm>
          <a:prstGeom prst="rect">
            <a:avLst/>
          </a:prstGeom>
        </p:spPr>
      </p:pic>
      <p:sp>
        <p:nvSpPr>
          <p:cNvPr id="3" name="文本框 2"/>
          <p:cNvSpPr txBox="1"/>
          <p:nvPr/>
        </p:nvSpPr>
        <p:spPr>
          <a:xfrm>
            <a:off x="6476950" y="152486"/>
            <a:ext cx="2556000" cy="3877985"/>
          </a:xfrm>
          <a:prstGeom prst="rect">
            <a:avLst/>
          </a:prstGeom>
          <a:solidFill>
            <a:schemeClr val="accent3"/>
          </a:solidFill>
        </p:spPr>
        <p:txBody>
          <a:bodyPr wrap="square" rtlCol="0">
            <a:spAutoFit/>
          </a:bodyPr>
          <a:lstStyle/>
          <a:p>
            <a:r>
              <a:rPr lang="zh-CN" altLang="en-US" sz="2400" b="1" dirty="0">
                <a:effectLst>
                  <a:outerShdw blurRad="38100" dist="38100" dir="2700000" algn="tl">
                    <a:srgbClr val="000000">
                      <a:alpha val="43137"/>
                    </a:srgbClr>
                  </a:outerShdw>
                </a:effectLst>
                <a:latin typeface="黑体" pitchFamily="49" charset="-122"/>
                <a:ea typeface="黑体" pitchFamily="49" charset="-122"/>
              </a:rPr>
              <a:t>卡拉库姆运河：</a:t>
            </a:r>
          </a:p>
          <a:p>
            <a:pPr>
              <a:spcBef>
                <a:spcPts val="1200"/>
              </a:spcBef>
            </a:pPr>
            <a:r>
              <a:rPr lang="zh-CN" altLang="en-US" sz="2400" dirty="0">
                <a:latin typeface="黑体" pitchFamily="49" charset="-122"/>
                <a:ea typeface="黑体" pitchFamily="49" charset="-122"/>
              </a:rPr>
              <a:t>从阿姆河引水至土库曼斯坦</a:t>
            </a:r>
            <a:r>
              <a:rPr lang="zh-CN" altLang="en-US" sz="2400" dirty="0" smtClean="0">
                <a:latin typeface="黑体" pitchFamily="49" charset="-122"/>
                <a:ea typeface="黑体" pitchFamily="49" charset="-122"/>
              </a:rPr>
              <a:t>，</a:t>
            </a:r>
            <a:endParaRPr lang="en-US" altLang="zh-CN" sz="2400" dirty="0" smtClean="0">
              <a:latin typeface="黑体" pitchFamily="49" charset="-122"/>
              <a:ea typeface="黑体" pitchFamily="49" charset="-122"/>
            </a:endParaRPr>
          </a:p>
          <a:p>
            <a:pPr>
              <a:spcBef>
                <a:spcPts val="1200"/>
              </a:spcBef>
            </a:pPr>
            <a:r>
              <a:rPr lang="zh-CN" altLang="en-US" sz="2400" dirty="0" smtClean="0">
                <a:latin typeface="黑体" pitchFamily="49" charset="-122"/>
                <a:ea typeface="黑体" pitchFamily="49" charset="-122"/>
              </a:rPr>
              <a:t>长</a:t>
            </a:r>
            <a:r>
              <a:rPr lang="en-US" altLang="zh-CN" sz="2400" dirty="0">
                <a:latin typeface="Times New Roman" pitchFamily="18" charset="0"/>
                <a:ea typeface="黑体" pitchFamily="49" charset="-122"/>
                <a:cs typeface="Times New Roman" pitchFamily="18" charset="0"/>
              </a:rPr>
              <a:t>1445km</a:t>
            </a:r>
            <a:r>
              <a:rPr lang="zh-CN" altLang="en-US" sz="2400" dirty="0">
                <a:latin typeface="Times New Roman" pitchFamily="18" charset="0"/>
                <a:ea typeface="黑体" pitchFamily="49" charset="-122"/>
                <a:cs typeface="Times New Roman" pitchFamily="18" charset="0"/>
              </a:rPr>
              <a:t>，引水流量</a:t>
            </a:r>
            <a:r>
              <a:rPr lang="en-US" altLang="zh-CN" sz="2400" dirty="0">
                <a:latin typeface="Times New Roman" pitchFamily="18" charset="0"/>
                <a:ea typeface="黑体" pitchFamily="49" charset="-122"/>
                <a:cs typeface="Times New Roman" pitchFamily="18" charset="0"/>
              </a:rPr>
              <a:t>600m</a:t>
            </a:r>
            <a:r>
              <a:rPr lang="en-US" altLang="zh-CN" sz="2400" baseline="30000" dirty="0">
                <a:latin typeface="Times New Roman" pitchFamily="18" charset="0"/>
                <a:ea typeface="黑体" pitchFamily="49" charset="-122"/>
                <a:cs typeface="Times New Roman" pitchFamily="18" charset="0"/>
              </a:rPr>
              <a:t>3</a:t>
            </a:r>
            <a:r>
              <a:rPr lang="en-US" altLang="zh-CN" sz="2400" dirty="0">
                <a:latin typeface="Times New Roman" pitchFamily="18" charset="0"/>
                <a:ea typeface="黑体" pitchFamily="49" charset="-122"/>
                <a:cs typeface="Times New Roman" pitchFamily="18" charset="0"/>
              </a:rPr>
              <a:t>/s</a:t>
            </a:r>
            <a:r>
              <a:rPr lang="zh-CN" altLang="en-US" sz="2400" dirty="0" smtClean="0">
                <a:latin typeface="Times New Roman" pitchFamily="18" charset="0"/>
                <a:ea typeface="黑体" pitchFamily="49" charset="-122"/>
                <a:cs typeface="Times New Roman" pitchFamily="18" charset="0"/>
              </a:rPr>
              <a:t>。</a:t>
            </a:r>
            <a:endParaRPr lang="en-US" altLang="zh-CN" sz="2400" dirty="0" smtClean="0">
              <a:latin typeface="Times New Roman" pitchFamily="18" charset="0"/>
              <a:ea typeface="黑体" pitchFamily="49" charset="-122"/>
              <a:cs typeface="Times New Roman" pitchFamily="18" charset="0"/>
            </a:endParaRPr>
          </a:p>
          <a:p>
            <a:pPr>
              <a:spcBef>
                <a:spcPts val="1200"/>
              </a:spcBef>
            </a:pPr>
            <a:r>
              <a:rPr lang="en-US" altLang="zh-CN" sz="2400" dirty="0" smtClean="0">
                <a:latin typeface="Times New Roman" pitchFamily="18" charset="0"/>
                <a:ea typeface="黑体" pitchFamily="49" charset="-122"/>
                <a:cs typeface="Times New Roman" pitchFamily="18" charset="0"/>
              </a:rPr>
              <a:t>1954</a:t>
            </a:r>
            <a:r>
              <a:rPr lang="zh-CN" altLang="en-US" sz="2400" dirty="0">
                <a:latin typeface="Times New Roman" pitchFamily="18" charset="0"/>
                <a:ea typeface="黑体" pitchFamily="49" charset="-122"/>
                <a:cs typeface="Times New Roman" pitchFamily="18" charset="0"/>
              </a:rPr>
              <a:t>年开始建设，现在运河长度在继续延伸，直到里海。</a:t>
            </a:r>
          </a:p>
        </p:txBody>
      </p:sp>
      <p:pic>
        <p:nvPicPr>
          <p:cNvPr id="5" name="图片 4"/>
          <p:cNvPicPr>
            <a:picLocks noChangeAspect="1"/>
          </p:cNvPicPr>
          <p:nvPr/>
        </p:nvPicPr>
        <p:blipFill>
          <a:blip r:embed="rId4" cstate="print"/>
          <a:stretch>
            <a:fillRect/>
          </a:stretch>
        </p:blipFill>
        <p:spPr>
          <a:xfrm>
            <a:off x="152516" y="4114783"/>
            <a:ext cx="4032000" cy="2597187"/>
          </a:xfrm>
          <a:prstGeom prst="rect">
            <a:avLst/>
          </a:prstGeom>
        </p:spPr>
      </p:pic>
      <p:sp>
        <p:nvSpPr>
          <p:cNvPr id="6" name="灯片编号占位符 8"/>
          <p:cNvSpPr txBox="1">
            <a:spLocks/>
          </p:cNvSpPr>
          <p:nvPr/>
        </p:nvSpPr>
        <p:spPr>
          <a:xfrm>
            <a:off x="8534400" y="6526124"/>
            <a:ext cx="503238" cy="255588"/>
          </a:xfrm>
          <a:prstGeom prst="rect">
            <a:avLst/>
          </a:prstGeom>
        </p:spPr>
        <p:txBody>
          <a:bodyPr/>
          <a:lstStyle/>
          <a:p>
            <a:pPr algn="r">
              <a:spcBef>
                <a:spcPts val="0"/>
              </a:spcBef>
              <a:buFont typeface="Wingdings" pitchFamily="2" charset="2"/>
              <a:buNone/>
              <a:defRPr/>
            </a:pPr>
            <a:fld id="{926320ED-ACA3-410C-B564-79F12F5361D3}" type="slidenum">
              <a:rPr lang="en-US" altLang="zh-CN" sz="1100" b="1">
                <a:solidFill>
                  <a:srgbClr val="FFC000"/>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pPr algn="r">
                <a:spcBef>
                  <a:spcPts val="0"/>
                </a:spcBef>
                <a:buFont typeface="Wingdings" pitchFamily="2" charset="2"/>
                <a:buNone/>
                <a:defRPr/>
              </a:pPr>
              <a:t>17</a:t>
            </a:fld>
            <a:endParaRPr lang="en-US" altLang="zh-CN" sz="1100" b="1">
              <a:solidFill>
                <a:srgbClr val="FFC000"/>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p:nvPr/>
        </p:nvSpPr>
        <p:spPr>
          <a:xfrm>
            <a:off x="0" y="0"/>
            <a:ext cx="9144000" cy="0"/>
          </a:xfrm>
          <a:prstGeom prst="rect">
            <a:avLst/>
          </a:prstGeom>
          <a:noFill/>
          <a:ln w="9525">
            <a:noFill/>
          </a:ln>
        </p:spPr>
        <p:txBody>
          <a:bodyPr wrap="none" anchor="ctr">
            <a:spAutoFit/>
          </a:bodyPr>
          <a:lstStyle/>
          <a:p>
            <a:pPr eaLnBrk="0" hangingPunct="0">
              <a:lnSpc>
                <a:spcPct val="150000"/>
              </a:lnSpc>
              <a:spcBef>
                <a:spcPct val="50000"/>
              </a:spcBef>
            </a:pPr>
            <a:endParaRPr lang="zh-CN" altLang="en-US" dirty="0">
              <a:latin typeface="Times New Roman" panose="02020603050405020304" pitchFamily="18" charset="0"/>
              <a:ea typeface="宋体" panose="02010600030101010101" pitchFamily="2" charset="-122"/>
            </a:endParaRPr>
          </a:p>
        </p:txBody>
      </p:sp>
      <p:graphicFrame>
        <p:nvGraphicFramePr>
          <p:cNvPr id="16386" name="Object 1"/>
          <p:cNvGraphicFramePr>
            <a:graphicFrameLocks/>
          </p:cNvGraphicFramePr>
          <p:nvPr/>
        </p:nvGraphicFramePr>
        <p:xfrm>
          <a:off x="152516" y="76289"/>
          <a:ext cx="6553028" cy="3581306"/>
        </p:xfrm>
        <a:graphic>
          <a:graphicData uri="http://schemas.openxmlformats.org/presentationml/2006/ole">
            <p:oleObj spid="_x0000_s3076" r:id="rId4" imgW="4734043" imgH="2019232" progId="Excel.Sheet.8">
              <p:embed/>
            </p:oleObj>
          </a:graphicData>
        </a:graphic>
      </p:graphicFrame>
      <p:sp>
        <p:nvSpPr>
          <p:cNvPr id="16388" name="矩形 6"/>
          <p:cNvSpPr/>
          <p:nvPr/>
        </p:nvSpPr>
        <p:spPr>
          <a:xfrm>
            <a:off x="6065838" y="0"/>
            <a:ext cx="2506662" cy="427038"/>
          </a:xfrm>
          <a:prstGeom prst="rect">
            <a:avLst/>
          </a:prstGeom>
          <a:noFill/>
          <a:ln w="9525">
            <a:noFill/>
          </a:ln>
        </p:spPr>
        <p:txBody>
          <a:bodyPr wrap="none" anchor="t">
            <a:spAutoFit/>
          </a:bodyPr>
          <a:lstStyle/>
          <a:p>
            <a:pPr marL="342900" indent="-342900">
              <a:lnSpc>
                <a:spcPct val="120000"/>
              </a:lnSpc>
              <a:buFont typeface="Wingdings" panose="05000000000000000000" pitchFamily="2" charset="2"/>
              <a:buNone/>
            </a:pPr>
            <a:r>
              <a:rPr lang="zh-CN" altLang="en-US" sz="2000" b="1" dirty="0">
                <a:solidFill>
                  <a:schemeClr val="bg1"/>
                </a:solidFill>
                <a:latin typeface="黑体" panose="02010609060101010101" pitchFamily="49" charset="-122"/>
                <a:ea typeface="黑体" panose="02010609060101010101" pitchFamily="49" charset="-122"/>
              </a:rPr>
              <a:t>咸海的水文生态变化</a:t>
            </a:r>
            <a:endParaRPr lang="zh-CN" altLang="en-US" sz="2000" dirty="0">
              <a:solidFill>
                <a:schemeClr val="bg1"/>
              </a:solidFill>
              <a:latin typeface="Times New Roman" panose="02020603050405020304" pitchFamily="18" charset="0"/>
              <a:ea typeface="宋体" panose="02010600030101010101" pitchFamily="2" charset="-122"/>
            </a:endParaRPr>
          </a:p>
        </p:txBody>
      </p:sp>
      <p:sp>
        <p:nvSpPr>
          <p:cNvPr id="7" name="灯片编号占位符 8"/>
          <p:cNvSpPr txBox="1">
            <a:spLocks/>
          </p:cNvSpPr>
          <p:nvPr/>
        </p:nvSpPr>
        <p:spPr>
          <a:xfrm>
            <a:off x="8534400" y="6526124"/>
            <a:ext cx="503238" cy="255588"/>
          </a:xfrm>
          <a:prstGeom prst="rect">
            <a:avLst/>
          </a:prstGeom>
        </p:spPr>
        <p:txBody>
          <a:bodyPr/>
          <a:lstStyle/>
          <a:p>
            <a:pPr algn="r">
              <a:spcBef>
                <a:spcPts val="0"/>
              </a:spcBef>
              <a:buFont typeface="Wingdings" pitchFamily="2" charset="2"/>
              <a:buNone/>
              <a:defRPr/>
            </a:pPr>
            <a:fld id="{926320ED-ACA3-410C-B564-79F12F5361D3}" type="slidenum">
              <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pPr algn="r">
                <a:spcBef>
                  <a:spcPts val="0"/>
                </a:spcBef>
                <a:buFont typeface="Wingdings" pitchFamily="2" charset="2"/>
                <a:buNone/>
                <a:defRPr/>
              </a:pPr>
              <a:t>18</a:t>
            </a:fld>
            <a:endPar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pic>
        <p:nvPicPr>
          <p:cNvPr id="8" name="图片 32774" descr="106116_html_mc620f1b"/>
          <p:cNvPicPr>
            <a:picLocks noChangeAspect="1"/>
          </p:cNvPicPr>
          <p:nvPr/>
        </p:nvPicPr>
        <p:blipFill>
          <a:blip r:embed="rId5" cstate="print"/>
          <a:stretch>
            <a:fillRect/>
          </a:stretch>
        </p:blipFill>
        <p:spPr>
          <a:xfrm>
            <a:off x="2514654" y="3657594"/>
            <a:ext cx="6500708" cy="3124208"/>
          </a:xfrm>
          <a:prstGeom prst="rect">
            <a:avLst/>
          </a:prstGeom>
          <a:noFill/>
          <a:ln w="9525">
            <a:noFill/>
          </a:ln>
        </p:spPr>
      </p:pic>
      <p:sp>
        <p:nvSpPr>
          <p:cNvPr id="10" name="TextBox 9"/>
          <p:cNvSpPr txBox="1"/>
          <p:nvPr/>
        </p:nvSpPr>
        <p:spPr>
          <a:xfrm>
            <a:off x="76318" y="4952960"/>
            <a:ext cx="2514534" cy="1077218"/>
          </a:xfrm>
          <a:prstGeom prst="rect">
            <a:avLst/>
          </a:prstGeom>
          <a:solidFill>
            <a:schemeClr val="bg1">
              <a:lumMod val="95000"/>
            </a:schemeClr>
          </a:solidFill>
        </p:spPr>
        <p:txBody>
          <a:bodyPr wrap="square" rtlCol="0">
            <a:spAutoFit/>
          </a:bodyPr>
          <a:lstStyle/>
          <a:p>
            <a:pPr algn="ctr"/>
            <a:r>
              <a:rPr lang="zh-CN" altLang="en-US" sz="2400"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咸海的水位过程</a:t>
            </a:r>
            <a:endParaRPr lang="en-US" altLang="zh-CN" sz="2400"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a:p>
            <a:pPr algn="ctr"/>
            <a:r>
              <a:rPr lang="zh-CN" altLang="en-US" sz="2000"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a:t>
            </a:r>
            <a:r>
              <a:rPr lang="en-US" altLang="zh-CN" sz="2000"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1987</a:t>
            </a:r>
            <a:r>
              <a:rPr lang="zh-CN" altLang="en-US" sz="2000"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年分裂为</a:t>
            </a:r>
            <a:endParaRPr lang="en-US" altLang="zh-CN" sz="2000"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a:p>
            <a:pPr algn="ctr"/>
            <a:r>
              <a:rPr lang="zh-CN" altLang="en-US" sz="2000"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大小咸海）</a:t>
            </a:r>
            <a:endParaRPr lang="zh-CN" altLang="en-US" sz="2400"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
        <p:nvSpPr>
          <p:cNvPr id="11" name="椭圆 10"/>
          <p:cNvSpPr/>
          <p:nvPr/>
        </p:nvSpPr>
        <p:spPr>
          <a:xfrm>
            <a:off x="7619920" y="4952960"/>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7543722" y="4583628"/>
            <a:ext cx="928459" cy="369332"/>
          </a:xfrm>
          <a:prstGeom prst="rect">
            <a:avLst/>
          </a:prstGeom>
          <a:noFill/>
        </p:spPr>
        <p:txBody>
          <a:bodyPr wrap="none" rtlCol="0">
            <a:spAutoFit/>
          </a:bodyPr>
          <a:lstStyle/>
          <a:p>
            <a:r>
              <a:rPr lang="en-US" altLang="zh-CN" dirty="0" smtClean="0"/>
              <a:t>1987</a:t>
            </a:r>
            <a:r>
              <a:rPr lang="zh-CN" altLang="en-US" dirty="0" smtClean="0"/>
              <a:t>年</a:t>
            </a:r>
            <a:endParaRPr lang="zh-CN" altLang="en-US" dirty="0"/>
          </a:p>
        </p:txBody>
      </p:sp>
      <p:sp>
        <p:nvSpPr>
          <p:cNvPr id="13" name="矩形 5"/>
          <p:cNvSpPr/>
          <p:nvPr/>
        </p:nvSpPr>
        <p:spPr>
          <a:xfrm>
            <a:off x="6629226" y="857107"/>
            <a:ext cx="2362258" cy="1200329"/>
          </a:xfrm>
          <a:prstGeom prst="rect">
            <a:avLst/>
          </a:prstGeom>
          <a:solidFill>
            <a:schemeClr val="bg1"/>
          </a:solidFill>
          <a:ln w="9525">
            <a:noFill/>
          </a:ln>
        </p:spPr>
        <p:txBody>
          <a:bodyPr wrap="square" anchor="t">
            <a:spAutoFit/>
          </a:bodyPr>
          <a:lstStyle/>
          <a:p>
            <a:pPr algn="ctr" eaLnBrk="0" hangingPunct="0">
              <a:buFont typeface="Wingdings" panose="05000000000000000000" pitchFamily="2" charset="2"/>
              <a:buNone/>
            </a:pPr>
            <a:r>
              <a:rPr lang="zh-CN" altLang="en-US" sz="24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阿姆河和锡尔河</a:t>
            </a:r>
            <a:r>
              <a:rPr lang="zh-CN" altLang="en-US" sz="2400" b="1" dirty="0" smtClean="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的入</a:t>
            </a:r>
            <a:r>
              <a:rPr lang="zh-CN" altLang="en-US" sz="24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海径流</a:t>
            </a:r>
            <a:r>
              <a:rPr lang="zh-CN" altLang="en-US" sz="2400" b="1" dirty="0" smtClean="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量</a:t>
            </a:r>
            <a:endParaRPr lang="en-US" altLang="zh-CN" sz="2400" b="1" dirty="0" smtClean="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algn="ctr" eaLnBrk="0" hangingPunct="0">
              <a:buFont typeface="Wingdings" panose="05000000000000000000" pitchFamily="2" charset="2"/>
              <a:buNone/>
            </a:pPr>
            <a:r>
              <a:rPr lang="zh-CN" altLang="en-US" sz="2400" b="1" dirty="0" smtClean="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动态变化</a:t>
            </a:r>
            <a:endParaRPr lang="zh-CN" altLang="en-US" sz="24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4" name="矩形 133123"/>
          <p:cNvSpPr/>
          <p:nvPr/>
        </p:nvSpPr>
        <p:spPr>
          <a:xfrm>
            <a:off x="6781742" y="1676446"/>
            <a:ext cx="2209862" cy="4824000"/>
          </a:xfrm>
          <a:prstGeom prst="rect">
            <a:avLst/>
          </a:prstGeom>
          <a:noFill/>
          <a:ln w="9525">
            <a:noFill/>
          </a:ln>
        </p:spPr>
        <p: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85000"/>
              <a:buFont typeface="Wingdings 2" panose="05020102010507070707" pitchFamily="18" charset="2"/>
              <a:buChar char="¡"/>
              <a:defRPr sz="32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tx2"/>
              </a:buClr>
              <a:buSzPct val="85000"/>
              <a:buFont typeface="Wingdings 2" panose="05020102010507070707" pitchFamily="18" charset="2"/>
              <a:buChar char=""/>
              <a:defRPr sz="28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Font typeface="Wingdings 2" panose="05020102010507070707" pitchFamily="18" charset="2"/>
              <a:buChar char="¡"/>
              <a:defRPr sz="24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SzPct val="90000"/>
              <a:buFont typeface="Wingdings 2" panose="05020102010507070707" pitchFamily="18" charset="2"/>
              <a:buChar char=""/>
              <a:defRPr sz="20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folHlink"/>
              </a:buClr>
              <a:buFont typeface="Wingdings 2" panose="05020102010507070707" pitchFamily="18" charset="2"/>
              <a:buChar char="¡"/>
              <a:defRPr sz="2000" b="0" i="0" u="none" kern="1200" baseline="0">
                <a:solidFill>
                  <a:schemeClr val="tx1"/>
                </a:solidFill>
                <a:latin typeface="Arial" panose="020B0604020202020204" pitchFamily="34" charset="0"/>
                <a:ea typeface="宋体" panose="02010600030101010101" pitchFamily="2" charset="-122"/>
              </a:defRPr>
            </a:lvl5pPr>
          </a:lstStyle>
          <a:p>
            <a:pPr marL="0" lvl="0" indent="0" algn="just">
              <a:lnSpc>
                <a:spcPct val="120000"/>
              </a:lnSpc>
              <a:spcBef>
                <a:spcPts val="600"/>
              </a:spcBef>
              <a:buNone/>
            </a:pPr>
            <a:r>
              <a:rPr lang="zh-CN" altLang="en-US" sz="2000"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该工程</a:t>
            </a:r>
            <a:r>
              <a:rPr lang="en-US" altLang="zh-CN" sz="2000"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1986</a:t>
            </a:r>
            <a:r>
              <a:rPr lang="zh-CN" altLang="en-US" sz="2000"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年动工，</a:t>
            </a:r>
            <a:r>
              <a:rPr lang="en-US" altLang="zh-CN" sz="2000" b="1" dirty="0" smtClean="0">
                <a:solidFill>
                  <a:srgbClr val="FF0000"/>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1987</a:t>
            </a:r>
            <a:r>
              <a:rPr lang="zh-CN" altLang="en-US" sz="2000"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年由于切尔诺贝利核电站事故的发生引起了严重生态问题，使该运河建设可能引起的生态问题受到重视，</a:t>
            </a:r>
            <a:r>
              <a:rPr lang="zh-CN" altLang="en-US" sz="2000" b="1" dirty="0" smtClean="0">
                <a:solidFill>
                  <a:srgbClr val="C00000"/>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西伯利亚调水计划停止实施</a:t>
            </a:r>
            <a:r>
              <a:rPr lang="zh-CN" altLang="en-US" sz="2000"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。苏联解体后该计划的停止是咸海干涸的原因之一。      </a:t>
            </a:r>
            <a:endParaRPr lang="zh-CN" altLang="en-US" sz="2000"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
        <p:nvSpPr>
          <p:cNvPr id="3" name="灯片编号占位符 8"/>
          <p:cNvSpPr txBox="1">
            <a:spLocks/>
          </p:cNvSpPr>
          <p:nvPr/>
        </p:nvSpPr>
        <p:spPr>
          <a:xfrm>
            <a:off x="8534400" y="6526124"/>
            <a:ext cx="503238" cy="255588"/>
          </a:xfrm>
          <a:prstGeom prst="rect">
            <a:avLst/>
          </a:prstGeom>
        </p:spPr>
        <p:txBody>
          <a:bodyPr/>
          <a:lstStyle/>
          <a:p>
            <a:pPr algn="r">
              <a:spcBef>
                <a:spcPts val="0"/>
              </a:spcBef>
              <a:buFont typeface="Wingdings" pitchFamily="2" charset="2"/>
              <a:buNone/>
              <a:defRPr/>
            </a:pPr>
            <a:fld id="{926320ED-ACA3-410C-B564-79F12F5361D3}" type="slidenum">
              <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pPr algn="r">
                <a:spcBef>
                  <a:spcPts val="0"/>
                </a:spcBef>
                <a:buFont typeface="Wingdings" pitchFamily="2" charset="2"/>
                <a:buNone/>
                <a:defRPr/>
              </a:pPr>
              <a:t>19</a:t>
            </a:fld>
            <a:endPar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
        <p:nvSpPr>
          <p:cNvPr id="4" name="矩形 3"/>
          <p:cNvSpPr/>
          <p:nvPr/>
        </p:nvSpPr>
        <p:spPr>
          <a:xfrm>
            <a:off x="152516" y="90"/>
            <a:ext cx="8784000" cy="1828752"/>
          </a:xfrm>
          <a:prstGeom prst="rect">
            <a:avLst/>
          </a:prstGeom>
          <a:noFill/>
          <a:ln w="9525">
            <a:noFill/>
          </a:ln>
        </p:spPr>
        <p:txBody>
          <a:bodyPr/>
          <a:lstStyle>
            <a:lvl1pPr marL="342900" lvl="0" indent="-342900" algn="l" defTabSz="914400" rtl="0" eaLnBrk="1" fontAlgn="base" latinLnBrk="0" hangingPunct="1">
              <a:lnSpc>
                <a:spcPct val="100000"/>
              </a:lnSpc>
              <a:spcBef>
                <a:spcPct val="20000"/>
              </a:spcBef>
              <a:spcAft>
                <a:spcPct val="0"/>
              </a:spcAft>
              <a:buClr>
                <a:schemeClr val="folHlink"/>
              </a:buClr>
              <a:buSzPct val="85000"/>
              <a:buFont typeface="Wingdings 2" panose="05020102010507070707" pitchFamily="18" charset="2"/>
              <a:buChar char="¡"/>
              <a:defRPr sz="32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tx2"/>
              </a:buClr>
              <a:buSzPct val="85000"/>
              <a:buFont typeface="Wingdings 2" panose="05020102010507070707" pitchFamily="18" charset="2"/>
              <a:buChar char=""/>
              <a:defRPr sz="28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folHlink"/>
              </a:buClr>
              <a:buFont typeface="Wingdings 2" panose="05020102010507070707" pitchFamily="18" charset="2"/>
              <a:buChar char="¡"/>
              <a:defRPr sz="24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SzPct val="90000"/>
              <a:buFont typeface="Wingdings 2" panose="05020102010507070707" pitchFamily="18" charset="2"/>
              <a:buChar char=""/>
              <a:defRPr sz="20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folHlink"/>
              </a:buClr>
              <a:buFont typeface="Wingdings 2" panose="05020102010507070707" pitchFamily="18" charset="2"/>
              <a:buChar char="¡"/>
              <a:defRPr sz="2000" b="0" i="0" u="none" kern="1200" baseline="0">
                <a:solidFill>
                  <a:schemeClr val="tx1"/>
                </a:solidFill>
                <a:latin typeface="Arial" panose="020B0604020202020204" pitchFamily="34" charset="0"/>
                <a:ea typeface="宋体" panose="02010600030101010101" pitchFamily="2" charset="-122"/>
              </a:defRPr>
            </a:lvl5pPr>
          </a:lstStyle>
          <a:p>
            <a:pPr marL="0" lvl="0" indent="0">
              <a:lnSpc>
                <a:spcPct val="120000"/>
              </a:lnSpc>
              <a:spcBef>
                <a:spcPts val="600"/>
              </a:spcBef>
              <a:buNone/>
            </a:pPr>
            <a:r>
              <a:rPr lang="zh-CN" altLang="en-US"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在</a:t>
            </a:r>
            <a:r>
              <a:rPr lang="zh-CN" altLang="en-US"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苏联</a:t>
            </a:r>
            <a:r>
              <a:rPr lang="zh-CN" altLang="en-US"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时期</a:t>
            </a:r>
            <a:r>
              <a:rPr lang="zh-CN" altLang="en-US" b="1" dirty="0" smtClean="0">
                <a:solidFill>
                  <a:srgbClr val="C00000"/>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已经预见</a:t>
            </a:r>
            <a:r>
              <a:rPr lang="zh-CN" altLang="en-US" b="1" u="sng" dirty="0">
                <a:solidFill>
                  <a:srgbClr val="C00000"/>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中亚水资源开发利用将导致咸海干涸</a:t>
            </a:r>
            <a:r>
              <a:rPr lang="zh-CN" altLang="en-US"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，计划建设</a:t>
            </a:r>
            <a:r>
              <a:rPr lang="zh-CN" altLang="en-US" b="1" u="sng" dirty="0">
                <a:solidFill>
                  <a:srgbClr val="000066"/>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西伯利亚</a:t>
            </a:r>
            <a:r>
              <a:rPr lang="en-US" altLang="zh-CN" b="1" u="sng" dirty="0">
                <a:solidFill>
                  <a:srgbClr val="000066"/>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a:t>
            </a:r>
            <a:r>
              <a:rPr lang="zh-CN" altLang="en-US" b="1" u="sng" dirty="0">
                <a:solidFill>
                  <a:srgbClr val="000066"/>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中亚调水工程</a:t>
            </a:r>
            <a:r>
              <a:rPr lang="zh-CN" altLang="en-US"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，计划调水</a:t>
            </a:r>
            <a:r>
              <a:rPr lang="en-US" altLang="zh-CN"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25-30km</a:t>
            </a:r>
            <a:r>
              <a:rPr lang="en-US" altLang="zh-CN" b="1" baseline="30000"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3</a:t>
            </a:r>
            <a:r>
              <a:rPr lang="zh-CN" altLang="en-US"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到咸海</a:t>
            </a:r>
            <a:r>
              <a:rPr lang="zh-CN" altLang="en-US"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流域。</a:t>
            </a:r>
            <a:endParaRPr lang="zh-CN" altLang="en-US"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pic>
        <p:nvPicPr>
          <p:cNvPr id="5" name="图片 4"/>
          <p:cNvPicPr>
            <a:picLocks noChangeAspect="1"/>
          </p:cNvPicPr>
          <p:nvPr/>
        </p:nvPicPr>
        <p:blipFill>
          <a:blip r:embed="rId2" cstate="print"/>
          <a:srcRect l="43837" t="17215" r="12863" b="35690"/>
          <a:stretch>
            <a:fillRect/>
          </a:stretch>
        </p:blipFill>
        <p:spPr>
          <a:xfrm>
            <a:off x="76318" y="1828849"/>
            <a:ext cx="6804000" cy="4627648"/>
          </a:xfrm>
          <a:prstGeom prst="rect">
            <a:avLst/>
          </a:prstGeom>
          <a:noFill/>
          <a:ln w="9525">
            <a:noFill/>
          </a:ln>
        </p:spPr>
      </p:pic>
      <p:sp>
        <p:nvSpPr>
          <p:cNvPr id="6" name="文本框 111620"/>
          <p:cNvSpPr txBox="1"/>
          <p:nvPr/>
        </p:nvSpPr>
        <p:spPr>
          <a:xfrm>
            <a:off x="152516" y="6306734"/>
            <a:ext cx="6248414" cy="398780"/>
          </a:xfrm>
          <a:prstGeom prst="rect">
            <a:avLst/>
          </a:prstGeom>
          <a:noFill/>
          <a:ln w="9525">
            <a:noFill/>
          </a:ln>
        </p:spPr>
        <p:txBody>
          <a:bodyPr wrap="square">
            <a:spAutoFit/>
          </a:bodyPr>
          <a:lstStyle/>
          <a:p>
            <a:pPr algn="ctr">
              <a:spcBef>
                <a:spcPct val="50000"/>
              </a:spcBef>
            </a:pPr>
            <a:r>
              <a:rPr lang="zh-CN" altLang="en-US" sz="2000"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 </a:t>
            </a:r>
            <a:r>
              <a:rPr lang="en-US" altLang="zh-CN" sz="2000"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 </a:t>
            </a:r>
            <a:r>
              <a:rPr lang="zh-CN" altLang="en-US" sz="2000"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原苏联西伯利亚</a:t>
            </a:r>
            <a:r>
              <a:rPr lang="en-US" altLang="zh-CN" sz="2000"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a:t>
            </a:r>
            <a:r>
              <a:rPr lang="zh-CN" altLang="en-US" sz="2000"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中亚调水</a:t>
            </a:r>
            <a:r>
              <a:rPr lang="zh-CN" altLang="en-US" sz="2000"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计划，及</a:t>
            </a:r>
            <a:r>
              <a:rPr lang="zh-CN" altLang="en-US" sz="2000"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萨特巴耶夫运河</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90"/>
            <a:ext cx="8229600" cy="1143000"/>
          </a:xfrm>
        </p:spPr>
        <p:txBody>
          <a:bodyPr/>
          <a:lstStyle/>
          <a:p>
            <a:r>
              <a:rPr lang="zh-CN" altLang="en-US" b="1" dirty="0" smtClean="0">
                <a:latin typeface="黑体" pitchFamily="49" charset="-122"/>
                <a:ea typeface="黑体" pitchFamily="49" charset="-122"/>
              </a:rPr>
              <a:t>汇报提纲</a:t>
            </a:r>
            <a:endParaRPr lang="zh-CN" altLang="en-US" b="1" dirty="0">
              <a:latin typeface="黑体" pitchFamily="49" charset="-122"/>
              <a:ea typeface="黑体" pitchFamily="49" charset="-122"/>
            </a:endParaRPr>
          </a:p>
        </p:txBody>
      </p:sp>
      <p:sp>
        <p:nvSpPr>
          <p:cNvPr id="3" name="内容占位符 2"/>
          <p:cNvSpPr>
            <a:spLocks noGrp="1"/>
          </p:cNvSpPr>
          <p:nvPr>
            <p:ph idx="1"/>
          </p:nvPr>
        </p:nvSpPr>
        <p:spPr>
          <a:xfrm>
            <a:off x="457200" y="1295456"/>
            <a:ext cx="8229600" cy="3428958"/>
          </a:xfrm>
        </p:spPr>
        <p:txBody>
          <a:bodyPr/>
          <a:lstStyle/>
          <a:p>
            <a:pPr>
              <a:spcBef>
                <a:spcPts val="1200"/>
              </a:spcBef>
              <a:buNone/>
            </a:pPr>
            <a:r>
              <a:rPr lang="en-US" altLang="zh-CN" sz="3600" b="1" dirty="0" smtClean="0">
                <a:effectLst>
                  <a:outerShdw blurRad="38100" dist="38100" dir="2700000" algn="tl">
                    <a:srgbClr val="000000">
                      <a:alpha val="43137"/>
                    </a:srgbClr>
                  </a:outerShdw>
                </a:effectLst>
                <a:latin typeface="黑体" pitchFamily="49" charset="-122"/>
                <a:ea typeface="黑体" pitchFamily="49" charset="-122"/>
              </a:rPr>
              <a:t>1.</a:t>
            </a:r>
            <a:r>
              <a:rPr lang="zh-CN" altLang="en-US" sz="3600" b="1" dirty="0" smtClean="0">
                <a:effectLst>
                  <a:outerShdw blurRad="38100" dist="38100" dir="2700000" algn="tl">
                    <a:srgbClr val="000000">
                      <a:alpha val="43137"/>
                    </a:srgbClr>
                  </a:outerShdw>
                </a:effectLst>
                <a:latin typeface="黑体" pitchFamily="49" charset="-122"/>
                <a:ea typeface="黑体" pitchFamily="49" charset="-122"/>
              </a:rPr>
              <a:t>咸海</a:t>
            </a:r>
            <a:r>
              <a:rPr lang="en-US" altLang="zh-CN" sz="3600" b="1" dirty="0" smtClean="0">
                <a:effectLst>
                  <a:outerShdw blurRad="38100" dist="38100" dir="2700000" algn="tl">
                    <a:srgbClr val="000000">
                      <a:alpha val="43137"/>
                    </a:srgbClr>
                  </a:outerShdw>
                </a:effectLst>
                <a:latin typeface="黑体" pitchFamily="49" charset="-122"/>
                <a:ea typeface="黑体" pitchFamily="49" charset="-122"/>
              </a:rPr>
              <a:t>-</a:t>
            </a:r>
            <a:r>
              <a:rPr lang="zh-CN" altLang="zh-CN" sz="3600" b="1" dirty="0" smtClean="0">
                <a:effectLst>
                  <a:outerShdw blurRad="38100" dist="38100" dir="2700000" algn="tl">
                    <a:srgbClr val="000000">
                      <a:alpha val="43137"/>
                    </a:srgbClr>
                  </a:outerShdw>
                </a:effectLst>
                <a:latin typeface="黑体" pitchFamily="49" charset="-122"/>
                <a:ea typeface="黑体" pitchFamily="49" charset="-122"/>
              </a:rPr>
              <a:t>正在消失的海洋</a:t>
            </a:r>
            <a:endParaRPr lang="en-US" altLang="zh-CN" sz="3600" b="1" dirty="0" smtClean="0">
              <a:effectLst>
                <a:outerShdw blurRad="38100" dist="38100" dir="2700000" algn="tl">
                  <a:srgbClr val="000000">
                    <a:alpha val="43137"/>
                  </a:srgbClr>
                </a:outerShdw>
              </a:effectLst>
              <a:latin typeface="黑体" pitchFamily="49" charset="-122"/>
              <a:ea typeface="黑体" pitchFamily="49" charset="-122"/>
            </a:endParaRPr>
          </a:p>
          <a:p>
            <a:pPr>
              <a:spcBef>
                <a:spcPts val="1200"/>
              </a:spcBef>
              <a:buNone/>
            </a:pPr>
            <a:r>
              <a:rPr lang="en-US" altLang="zh-CN" sz="3600" b="1" dirty="0" smtClean="0">
                <a:effectLst>
                  <a:outerShdw blurRad="38100" dist="38100" dir="2700000" algn="tl">
                    <a:srgbClr val="000000">
                      <a:alpha val="43137"/>
                    </a:srgbClr>
                  </a:outerShdw>
                </a:effectLst>
                <a:latin typeface="黑体" pitchFamily="49" charset="-122"/>
                <a:ea typeface="黑体" pitchFamily="49" charset="-122"/>
              </a:rPr>
              <a:t>2.</a:t>
            </a:r>
            <a:r>
              <a:rPr lang="zh-CN" altLang="en-US" sz="3600" b="1" dirty="0" smtClean="0">
                <a:effectLst>
                  <a:outerShdw blurRad="38100" dist="38100" dir="2700000" algn="tl">
                    <a:srgbClr val="000000">
                      <a:alpha val="43137"/>
                    </a:srgbClr>
                  </a:outerShdw>
                </a:effectLst>
                <a:latin typeface="黑体" pitchFamily="49" charset="-122"/>
                <a:ea typeface="黑体" pitchFamily="49" charset="-122"/>
              </a:rPr>
              <a:t>咸海消亡之路</a:t>
            </a:r>
            <a:r>
              <a:rPr lang="en-US" altLang="zh-CN" sz="3600" b="1" dirty="0" smtClean="0">
                <a:effectLst>
                  <a:outerShdw blurRad="38100" dist="38100" dir="2700000" algn="tl">
                    <a:srgbClr val="000000">
                      <a:alpha val="43137"/>
                    </a:srgbClr>
                  </a:outerShdw>
                </a:effectLst>
                <a:latin typeface="黑体" pitchFamily="49" charset="-122"/>
                <a:ea typeface="黑体" pitchFamily="49" charset="-122"/>
              </a:rPr>
              <a:t>--</a:t>
            </a:r>
            <a:r>
              <a:rPr lang="zh-CN" altLang="en-US" sz="3600" b="1" dirty="0" smtClean="0">
                <a:effectLst>
                  <a:outerShdw blurRad="38100" dist="38100" dir="2700000" algn="tl">
                    <a:srgbClr val="000000">
                      <a:alpha val="43137"/>
                    </a:srgbClr>
                  </a:outerShdw>
                </a:effectLst>
                <a:latin typeface="黑体" pitchFamily="49" charset="-122"/>
                <a:ea typeface="黑体" pitchFamily="49" charset="-122"/>
              </a:rPr>
              <a:t>谁之错？</a:t>
            </a:r>
            <a:endParaRPr lang="en-US" altLang="zh-CN" sz="3600" b="1" dirty="0" smtClean="0">
              <a:effectLst>
                <a:outerShdw blurRad="38100" dist="38100" dir="2700000" algn="tl">
                  <a:srgbClr val="000000">
                    <a:alpha val="43137"/>
                  </a:srgbClr>
                </a:outerShdw>
              </a:effectLst>
              <a:latin typeface="黑体" pitchFamily="49" charset="-122"/>
              <a:ea typeface="黑体" pitchFamily="49" charset="-122"/>
            </a:endParaRPr>
          </a:p>
          <a:p>
            <a:pPr>
              <a:spcBef>
                <a:spcPts val="1200"/>
              </a:spcBef>
              <a:buNone/>
            </a:pPr>
            <a:r>
              <a:rPr lang="en-US" altLang="zh-CN" sz="3600" b="1" dirty="0" smtClean="0">
                <a:effectLst>
                  <a:outerShdw blurRad="38100" dist="38100" dir="2700000" algn="tl">
                    <a:srgbClr val="000000">
                      <a:alpha val="43137"/>
                    </a:srgbClr>
                  </a:outerShdw>
                </a:effectLst>
                <a:latin typeface="黑体" pitchFamily="49" charset="-122"/>
                <a:ea typeface="黑体" pitchFamily="49" charset="-122"/>
              </a:rPr>
              <a:t>3.</a:t>
            </a:r>
            <a:r>
              <a:rPr lang="zh-CN" altLang="en-US" sz="3600" b="1" dirty="0" smtClean="0">
                <a:effectLst>
                  <a:outerShdw blurRad="38100" dist="38100" dir="2700000" algn="tl">
                    <a:srgbClr val="000000">
                      <a:alpha val="43137"/>
                    </a:srgbClr>
                  </a:outerShdw>
                </a:effectLst>
                <a:latin typeface="黑体" pitchFamily="49" charset="-122"/>
                <a:ea typeface="黑体" pitchFamily="49" charset="-122"/>
              </a:rPr>
              <a:t>咸海流域的水资源问题</a:t>
            </a:r>
            <a:endParaRPr lang="en-US" altLang="zh-CN" sz="3600" b="1" dirty="0" smtClean="0">
              <a:effectLst>
                <a:outerShdw blurRad="38100" dist="38100" dir="2700000" algn="tl">
                  <a:srgbClr val="000000">
                    <a:alpha val="43137"/>
                  </a:srgbClr>
                </a:outerShdw>
              </a:effectLst>
              <a:latin typeface="黑体" pitchFamily="49" charset="-122"/>
              <a:ea typeface="黑体" pitchFamily="49" charset="-122"/>
            </a:endParaRPr>
          </a:p>
          <a:p>
            <a:pPr>
              <a:spcBef>
                <a:spcPts val="1200"/>
              </a:spcBef>
              <a:buNone/>
            </a:pPr>
            <a:r>
              <a:rPr lang="en-US" altLang="zh-CN" sz="3600" b="1" dirty="0" smtClean="0">
                <a:effectLst>
                  <a:outerShdw blurRad="38100" dist="38100" dir="2700000" algn="tl">
                    <a:srgbClr val="000000">
                      <a:alpha val="43137"/>
                    </a:srgbClr>
                  </a:outerShdw>
                </a:effectLst>
                <a:latin typeface="黑体" pitchFamily="49" charset="-122"/>
                <a:ea typeface="黑体" pitchFamily="49" charset="-122"/>
              </a:rPr>
              <a:t>4.</a:t>
            </a:r>
            <a:r>
              <a:rPr lang="zh-CN" altLang="en-US" sz="3600" b="1" dirty="0" smtClean="0">
                <a:effectLst>
                  <a:outerShdw blurRad="38100" dist="38100" dir="2700000" algn="tl">
                    <a:srgbClr val="000000">
                      <a:alpha val="43137"/>
                    </a:srgbClr>
                  </a:outerShdw>
                </a:effectLst>
                <a:latin typeface="黑体" pitchFamily="49" charset="-122"/>
                <a:ea typeface="黑体" pitchFamily="49" charset="-122"/>
              </a:rPr>
              <a:t>国际社会拯救咸海的努力</a:t>
            </a:r>
            <a:endParaRPr lang="en-US" altLang="zh-CN" sz="3600" b="1" dirty="0" smtClean="0">
              <a:effectLst>
                <a:outerShdw blurRad="38100" dist="38100" dir="2700000" algn="tl">
                  <a:srgbClr val="000000">
                    <a:alpha val="43137"/>
                  </a:srgbClr>
                </a:outerShdw>
              </a:effectLst>
              <a:latin typeface="黑体" pitchFamily="49" charset="-122"/>
              <a:ea typeface="黑体" pitchFamily="49" charset="-122"/>
            </a:endParaRPr>
          </a:p>
          <a:p>
            <a:pPr>
              <a:spcBef>
                <a:spcPts val="1200"/>
              </a:spcBef>
              <a:buNone/>
            </a:pPr>
            <a:r>
              <a:rPr lang="en-US" altLang="zh-CN" sz="3600" b="1" dirty="0" smtClean="0">
                <a:effectLst>
                  <a:outerShdw blurRad="38100" dist="38100" dir="2700000" algn="tl">
                    <a:srgbClr val="000000">
                      <a:alpha val="43137"/>
                    </a:srgbClr>
                  </a:outerShdw>
                </a:effectLst>
                <a:latin typeface="黑体" pitchFamily="49" charset="-122"/>
                <a:ea typeface="黑体" pitchFamily="49" charset="-122"/>
              </a:rPr>
              <a:t>5.</a:t>
            </a:r>
            <a:r>
              <a:rPr lang="zh-CN" altLang="en-US" sz="3600" b="1" dirty="0" smtClean="0">
                <a:effectLst>
                  <a:outerShdw blurRad="38100" dist="38100" dir="2700000" algn="tl">
                    <a:srgbClr val="000000">
                      <a:alpha val="43137"/>
                    </a:srgbClr>
                  </a:outerShdw>
                </a:effectLst>
                <a:latin typeface="黑体" pitchFamily="49" charset="-122"/>
                <a:ea typeface="黑体" pitchFamily="49" charset="-122"/>
              </a:rPr>
              <a:t>咸海问题的思考</a:t>
            </a:r>
            <a:endParaRPr lang="zh-CN" altLang="en-US" sz="3600" dirty="0"/>
          </a:p>
        </p:txBody>
      </p:sp>
      <p:pic>
        <p:nvPicPr>
          <p:cNvPr id="4" name="Picture 4" descr="https://timgsa.baidu.com/timg?image&amp;quality=80&amp;size=b9999_10000&amp;sec=1544957019499&amp;di=8fb56f66dbc49013571f02846e26580e&amp;imgtype=0&amp;src=http%3A%2F%2Fa4.att.hudong.com%2F45%2F65%2F01300000258678133550651788888.jpg"/>
          <p:cNvPicPr>
            <a:picLocks noChangeAspect="1" noChangeArrowheads="1"/>
          </p:cNvPicPr>
          <p:nvPr/>
        </p:nvPicPr>
        <p:blipFill>
          <a:blip r:embed="rId2" cstate="print"/>
          <a:srcRect/>
          <a:stretch>
            <a:fillRect/>
          </a:stretch>
        </p:blipFill>
        <p:spPr bwMode="auto">
          <a:xfrm>
            <a:off x="0" y="4800564"/>
            <a:ext cx="9144000" cy="2057436"/>
          </a:xfrm>
          <a:prstGeom prst="rect">
            <a:avLst/>
          </a:prstGeom>
          <a:noFill/>
        </p:spPr>
      </p:pic>
      <p:cxnSp>
        <p:nvCxnSpPr>
          <p:cNvPr id="5" name="直接连接符 4"/>
          <p:cNvCxnSpPr/>
          <p:nvPr/>
        </p:nvCxnSpPr>
        <p:spPr>
          <a:xfrm>
            <a:off x="0" y="990664"/>
            <a:ext cx="9144000"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图片 12292" descr="slide-11"/>
          <p:cNvPicPr>
            <a:picLocks noChangeAspect="1"/>
          </p:cNvPicPr>
          <p:nvPr/>
        </p:nvPicPr>
        <p:blipFill>
          <a:blip r:embed="rId2" cstate="print"/>
          <a:srcRect l="7032" t="14538" r="7813" b="7237"/>
          <a:stretch>
            <a:fillRect/>
          </a:stretch>
        </p:blipFill>
        <p:spPr>
          <a:xfrm>
            <a:off x="381110" y="304882"/>
            <a:ext cx="8305582" cy="5714850"/>
          </a:xfrm>
          <a:prstGeom prst="rect">
            <a:avLst/>
          </a:prstGeom>
          <a:noFill/>
          <a:ln w="9525">
            <a:noFill/>
          </a:ln>
        </p:spPr>
      </p:pic>
      <p:sp>
        <p:nvSpPr>
          <p:cNvPr id="3" name="灯片编号占位符 8"/>
          <p:cNvSpPr txBox="1">
            <a:spLocks/>
          </p:cNvSpPr>
          <p:nvPr/>
        </p:nvSpPr>
        <p:spPr>
          <a:xfrm>
            <a:off x="8534400" y="6526124"/>
            <a:ext cx="503238" cy="255588"/>
          </a:xfrm>
          <a:prstGeom prst="rect">
            <a:avLst/>
          </a:prstGeom>
        </p:spPr>
        <p:txBody>
          <a:bodyPr/>
          <a:lstStyle/>
          <a:p>
            <a:pPr algn="r">
              <a:spcBef>
                <a:spcPts val="0"/>
              </a:spcBef>
              <a:buFont typeface="Wingdings" pitchFamily="2" charset="2"/>
              <a:buNone/>
              <a:defRPr/>
            </a:pPr>
            <a:fld id="{926320ED-ACA3-410C-B564-79F12F5361D3}" type="slidenum">
              <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pPr algn="r">
                <a:spcBef>
                  <a:spcPts val="0"/>
                </a:spcBef>
                <a:buFont typeface="Wingdings" pitchFamily="2" charset="2"/>
                <a:buNone/>
                <a:defRPr/>
              </a:pPr>
              <a:t>20</a:t>
            </a:fld>
            <a:endPar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
        <p:nvSpPr>
          <p:cNvPr id="5" name="TextBox 4"/>
          <p:cNvSpPr txBox="1"/>
          <p:nvPr/>
        </p:nvSpPr>
        <p:spPr>
          <a:xfrm>
            <a:off x="1143090" y="6167651"/>
            <a:ext cx="6553028" cy="461665"/>
          </a:xfrm>
          <a:prstGeom prst="rect">
            <a:avLst/>
          </a:prstGeom>
          <a:solidFill>
            <a:schemeClr val="bg1">
              <a:lumMod val="95000"/>
            </a:schemeClr>
          </a:solidFill>
        </p:spPr>
        <p:txBody>
          <a:bodyPr wrap="square" rtlCol="0">
            <a:spAutoFit/>
          </a:bodyPr>
          <a:lstStyle/>
          <a:p>
            <a:pPr algn="ctr"/>
            <a:r>
              <a:rPr lang="zh-CN" altLang="en-US" sz="2400"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咸海的水域演变过程</a:t>
            </a:r>
            <a:endParaRPr lang="zh-CN" altLang="en-US" sz="2400"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8"/>
          <p:cNvSpPr txBox="1">
            <a:spLocks/>
          </p:cNvSpPr>
          <p:nvPr/>
        </p:nvSpPr>
        <p:spPr>
          <a:xfrm>
            <a:off x="8534400" y="6602322"/>
            <a:ext cx="503238" cy="255588"/>
          </a:xfrm>
          <a:prstGeom prst="rect">
            <a:avLst/>
          </a:prstGeom>
        </p:spPr>
        <p:txBody>
          <a:bodyPr/>
          <a:lstStyle/>
          <a:p>
            <a:pPr algn="r">
              <a:spcBef>
                <a:spcPts val="0"/>
              </a:spcBef>
              <a:buFont typeface="Wingdings" pitchFamily="2" charset="2"/>
              <a:buNone/>
              <a:defRPr/>
            </a:pPr>
            <a:fld id="{926320ED-ACA3-410C-B564-79F12F5361D3}" type="slidenum">
              <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pPr algn="r">
                <a:spcBef>
                  <a:spcPts val="0"/>
                </a:spcBef>
                <a:buFont typeface="Wingdings" pitchFamily="2" charset="2"/>
                <a:buNone/>
                <a:defRPr/>
              </a:pPr>
              <a:t>21</a:t>
            </a:fld>
            <a:endPar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
        <p:nvSpPr>
          <p:cNvPr id="5" name="标题 33793"/>
          <p:cNvSpPr txBox="1">
            <a:spLocks/>
          </p:cNvSpPr>
          <p:nvPr/>
        </p:nvSpPr>
        <p:spPr>
          <a:xfrm>
            <a:off x="457200" y="76288"/>
            <a:ext cx="8229600" cy="900000"/>
          </a:xfrm>
          <a:prstGeom prst="rect">
            <a:avLst/>
          </a:prstGeom>
          <a:noFill/>
          <a:ln w="9525">
            <a:noFill/>
          </a:ln>
        </p:spPr>
        <p:txBody>
          <a:bodyPr anchor="ctr"/>
          <a:lstStyle/>
          <a:p>
            <a:pPr algn="ctr"/>
            <a:r>
              <a:rPr lang="en-US" altLang="zh-CN" sz="4400" b="1" dirty="0" smtClean="0">
                <a:solidFill>
                  <a:srgbClr val="002060"/>
                </a:solidFill>
                <a:effectLst>
                  <a:outerShdw blurRad="38100" dist="38100" dir="2700000" algn="tl">
                    <a:srgbClr val="000000">
                      <a:alpha val="43137"/>
                    </a:srgbClr>
                  </a:outerShdw>
                </a:effectLst>
                <a:latin typeface="黑体" pitchFamily="49" charset="-122"/>
                <a:ea typeface="黑体" pitchFamily="49" charset="-122"/>
              </a:rPr>
              <a:t>3.</a:t>
            </a:r>
            <a:r>
              <a:rPr lang="zh-CN" altLang="en-US" sz="4400" b="1" dirty="0" smtClean="0">
                <a:solidFill>
                  <a:srgbClr val="002060"/>
                </a:solidFill>
                <a:effectLst>
                  <a:outerShdw blurRad="38100" dist="38100" dir="2700000" algn="tl">
                    <a:srgbClr val="000000">
                      <a:alpha val="43137"/>
                    </a:srgbClr>
                  </a:outerShdw>
                </a:effectLst>
                <a:latin typeface="黑体" pitchFamily="49" charset="-122"/>
                <a:ea typeface="黑体" pitchFamily="49" charset="-122"/>
              </a:rPr>
              <a:t>咸海流域的水资源问题</a:t>
            </a:r>
            <a:endParaRPr kumimoji="0" lang="zh-CN" altLang="zh-CN" sz="4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黑体" pitchFamily="49" charset="-122"/>
              <a:ea typeface="黑体" pitchFamily="49" charset="-122"/>
              <a:cs typeface="+mj-cs"/>
            </a:endParaRPr>
          </a:p>
        </p:txBody>
      </p:sp>
      <p:cxnSp>
        <p:nvCxnSpPr>
          <p:cNvPr id="7" name="直接连接符 6"/>
          <p:cNvCxnSpPr/>
          <p:nvPr/>
        </p:nvCxnSpPr>
        <p:spPr>
          <a:xfrm>
            <a:off x="0" y="990664"/>
            <a:ext cx="9144000"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pic>
        <p:nvPicPr>
          <p:cNvPr id="9" name="图片 -2147482548"/>
          <p:cNvPicPr>
            <a:picLocks noChangeAspect="1"/>
          </p:cNvPicPr>
          <p:nvPr/>
        </p:nvPicPr>
        <p:blipFill>
          <a:blip r:embed="rId2" cstate="print"/>
          <a:srcRect l="17299"/>
          <a:stretch>
            <a:fillRect/>
          </a:stretch>
        </p:blipFill>
        <p:spPr>
          <a:xfrm>
            <a:off x="304912" y="1116623"/>
            <a:ext cx="6400632" cy="3379149"/>
          </a:xfrm>
          <a:prstGeom prst="rect">
            <a:avLst/>
          </a:prstGeom>
          <a:noFill/>
          <a:ln w="9525">
            <a:noFill/>
          </a:ln>
        </p:spPr>
      </p:pic>
      <p:sp>
        <p:nvSpPr>
          <p:cNvPr id="10" name="文本框 99"/>
          <p:cNvSpPr txBox="1"/>
          <p:nvPr/>
        </p:nvSpPr>
        <p:spPr>
          <a:xfrm>
            <a:off x="6400752" y="2209832"/>
            <a:ext cx="2743128" cy="830997"/>
          </a:xfrm>
          <a:prstGeom prst="rect">
            <a:avLst/>
          </a:prstGeom>
          <a:noFill/>
          <a:ln w="9525">
            <a:noFill/>
          </a:ln>
        </p:spPr>
        <p:txBody>
          <a:bodyPr wrap="square" anchor="t">
            <a:spAutoFit/>
          </a:bodyPr>
          <a:lstStyle/>
          <a:p>
            <a:pPr algn="ctr"/>
            <a:r>
              <a:rPr lang="zh-CN" altLang="zh-CN" sz="2400" b="1" dirty="0" smtClean="0">
                <a:latin typeface="黑体" pitchFamily="49" charset="-122"/>
                <a:ea typeface="黑体" pitchFamily="49" charset="-122"/>
              </a:rPr>
              <a:t>咸海</a:t>
            </a:r>
            <a:r>
              <a:rPr lang="zh-CN" altLang="zh-CN" sz="2400" b="1" dirty="0">
                <a:latin typeface="黑体" pitchFamily="49" charset="-122"/>
                <a:ea typeface="黑体" pitchFamily="49" charset="-122"/>
              </a:rPr>
              <a:t>流域</a:t>
            </a:r>
            <a:r>
              <a:rPr lang="zh-CN" altLang="zh-CN" sz="2400" b="1" dirty="0" smtClean="0">
                <a:latin typeface="黑体" pitchFamily="49" charset="-122"/>
                <a:ea typeface="黑体" pitchFamily="49" charset="-122"/>
              </a:rPr>
              <a:t>各国</a:t>
            </a:r>
            <a:endParaRPr lang="en-US" altLang="zh-CN" sz="2400" b="1" dirty="0" smtClean="0">
              <a:latin typeface="黑体" pitchFamily="49" charset="-122"/>
              <a:ea typeface="黑体" pitchFamily="49" charset="-122"/>
            </a:endParaRPr>
          </a:p>
          <a:p>
            <a:pPr algn="ctr"/>
            <a:r>
              <a:rPr lang="zh-CN" altLang="zh-CN" sz="2400" b="1" dirty="0" smtClean="0">
                <a:latin typeface="黑体" pitchFamily="49" charset="-122"/>
                <a:ea typeface="黑体" pitchFamily="49" charset="-122"/>
              </a:rPr>
              <a:t>径流</a:t>
            </a:r>
            <a:r>
              <a:rPr lang="zh-CN" altLang="zh-CN" sz="2400" b="1" dirty="0">
                <a:latin typeface="黑体" pitchFamily="49" charset="-122"/>
                <a:ea typeface="黑体" pitchFamily="49" charset="-122"/>
              </a:rPr>
              <a:t>形成比例</a:t>
            </a:r>
            <a:endParaRPr lang="zh-CN" altLang="en-US" sz="2400" dirty="0">
              <a:latin typeface="黑体" pitchFamily="49" charset="-122"/>
              <a:ea typeface="黑体" pitchFamily="49" charset="-122"/>
            </a:endParaRPr>
          </a:p>
        </p:txBody>
      </p:sp>
      <p:sp>
        <p:nvSpPr>
          <p:cNvPr id="11" name="内容占位符 2"/>
          <p:cNvSpPr txBox="1">
            <a:spLocks/>
          </p:cNvSpPr>
          <p:nvPr/>
        </p:nvSpPr>
        <p:spPr>
          <a:xfrm>
            <a:off x="228714" y="4516128"/>
            <a:ext cx="8676000" cy="1656000"/>
          </a:xfrm>
          <a:prstGeom prst="rect">
            <a:avLst/>
          </a:prstGeom>
          <a:noFill/>
          <a:ln w="9525">
            <a:solidFill>
              <a:srgbClr val="C00000"/>
            </a:solidFill>
          </a:ln>
        </p:spPr>
        <p:txBody>
          <a:bodyPr anchor="t"/>
          <a:lstStyle/>
          <a:p>
            <a:pPr marL="0" marR="0" lvl="0" indent="0" algn="l" defTabSz="914400" rtl="0" eaLnBrk="1" fontAlgn="base" latinLnBrk="0" hangingPunct="1">
              <a:lnSpc>
                <a:spcPct val="150000"/>
              </a:lnSpc>
              <a:spcBef>
                <a:spcPts val="600"/>
              </a:spcBef>
              <a:spcAft>
                <a:spcPct val="0"/>
              </a:spcAft>
              <a:buClrTx/>
              <a:buSzTx/>
              <a:buFontTx/>
              <a:buNone/>
              <a:tabLst/>
              <a:defRPr/>
            </a:pPr>
            <a:r>
              <a:rPr kumimoji="0" lang="zh-CN" altLang="en-US" sz="2800" b="0" i="0" u="none" strike="noStrike" kern="1200" cap="none" spc="0" normalizeH="0" baseline="0" noProof="0" dirty="0" smtClean="0">
                <a:ln>
                  <a:noFill/>
                </a:ln>
                <a:effectLst/>
                <a:uLnTx/>
                <a:uFillTx/>
                <a:latin typeface="Times New Roman" pitchFamily="18" charset="0"/>
                <a:ea typeface="黑体" pitchFamily="49" charset="-122"/>
                <a:cs typeface="Times New Roman" pitchFamily="18" charset="0"/>
              </a:rPr>
              <a:t>咸海流域水资源空间分布不均匀，</a:t>
            </a:r>
            <a:r>
              <a:rPr kumimoji="0" lang="en-US" altLang="zh-CN" sz="2800" b="1" i="0" u="none" strike="noStrike" kern="1200" cap="none" spc="0" normalizeH="0" baseline="0" noProof="0" dirty="0" smtClean="0">
                <a:ln>
                  <a:noFill/>
                </a:ln>
                <a:effectLst>
                  <a:outerShdw blurRad="38100" dist="38100" dir="2700000" algn="tl">
                    <a:srgbClr val="000000">
                      <a:alpha val="43137"/>
                    </a:srgbClr>
                  </a:outerShdw>
                </a:effectLst>
                <a:uLnTx/>
                <a:uFillTx/>
                <a:latin typeface="Times New Roman" pitchFamily="18" charset="0"/>
                <a:ea typeface="黑体" pitchFamily="49" charset="-122"/>
                <a:cs typeface="Times New Roman" pitchFamily="18" charset="0"/>
              </a:rPr>
              <a:t>80%</a:t>
            </a:r>
            <a:r>
              <a:rPr kumimoji="0" lang="zh-CN" altLang="en-US" sz="2800" b="1" i="0" u="none" strike="noStrike" kern="1200" cap="none" spc="0" normalizeH="0" baseline="0" noProof="0" dirty="0" smtClean="0">
                <a:ln>
                  <a:noFill/>
                </a:ln>
                <a:effectLst>
                  <a:outerShdw blurRad="38100" dist="38100" dir="2700000" algn="tl">
                    <a:srgbClr val="000000">
                      <a:alpha val="43137"/>
                    </a:srgbClr>
                  </a:outerShdw>
                </a:effectLst>
                <a:uLnTx/>
                <a:uFillTx/>
                <a:latin typeface="Times New Roman" pitchFamily="18" charset="0"/>
                <a:ea typeface="黑体" pitchFamily="49" charset="-122"/>
                <a:cs typeface="Times New Roman" pitchFamily="18" charset="0"/>
              </a:rPr>
              <a:t>的径流量形成于河流上游</a:t>
            </a:r>
            <a:r>
              <a:rPr kumimoji="0" lang="zh-CN" altLang="en-US" sz="2800" b="0" i="0" u="none" strike="noStrike" kern="1200" cap="none" spc="0" normalizeH="0" baseline="0" noProof="0" dirty="0" smtClean="0">
                <a:ln>
                  <a:noFill/>
                </a:ln>
                <a:effectLst/>
                <a:uLnTx/>
                <a:uFillTx/>
                <a:latin typeface="Times New Roman" pitchFamily="18" charset="0"/>
                <a:ea typeface="黑体" pitchFamily="49" charset="-122"/>
                <a:cs typeface="Times New Roman" pitchFamily="18" charset="0"/>
              </a:rPr>
              <a:t>的塔吉克斯坦、吉尔吉斯斯坦和阿富汗。</a:t>
            </a:r>
            <a:endParaRPr kumimoji="0" lang="zh-CN" altLang="en-US" sz="2800" b="0" i="0" u="none" strike="noStrike" kern="1200" cap="none" spc="0" normalizeH="0" baseline="0" noProof="0" dirty="0">
              <a:ln>
                <a:noFill/>
              </a:ln>
              <a:effectLst/>
              <a:uLnTx/>
              <a:uFillTx/>
              <a:latin typeface="Times New Roman" pitchFamily="18" charset="0"/>
              <a:ea typeface="黑体" pitchFamily="49" charset="-122"/>
              <a:cs typeface="Times New Roman"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8"/>
          <p:cNvSpPr txBox="1">
            <a:spLocks/>
          </p:cNvSpPr>
          <p:nvPr/>
        </p:nvSpPr>
        <p:spPr>
          <a:xfrm>
            <a:off x="8534400" y="6602322"/>
            <a:ext cx="503238" cy="255588"/>
          </a:xfrm>
          <a:prstGeom prst="rect">
            <a:avLst/>
          </a:prstGeom>
        </p:spPr>
        <p:txBody>
          <a:bodyPr/>
          <a:lstStyle/>
          <a:p>
            <a:pPr algn="r">
              <a:spcBef>
                <a:spcPts val="0"/>
              </a:spcBef>
              <a:buFont typeface="Wingdings" pitchFamily="2" charset="2"/>
              <a:buNone/>
              <a:defRPr/>
            </a:pPr>
            <a:fld id="{926320ED-ACA3-410C-B564-79F12F5361D3}" type="slidenum">
              <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pPr algn="r">
                <a:spcBef>
                  <a:spcPts val="0"/>
                </a:spcBef>
                <a:buFont typeface="Wingdings" pitchFamily="2" charset="2"/>
                <a:buNone/>
                <a:defRPr/>
              </a:pPr>
              <a:t>22</a:t>
            </a:fld>
            <a:endPar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
        <p:nvSpPr>
          <p:cNvPr id="5" name="标题 33793"/>
          <p:cNvSpPr txBox="1">
            <a:spLocks/>
          </p:cNvSpPr>
          <p:nvPr/>
        </p:nvSpPr>
        <p:spPr>
          <a:xfrm>
            <a:off x="457200" y="76288"/>
            <a:ext cx="8229600" cy="900000"/>
          </a:xfrm>
          <a:prstGeom prst="rect">
            <a:avLst/>
          </a:prstGeom>
          <a:noFill/>
          <a:ln w="9525">
            <a:noFill/>
          </a:ln>
        </p:spPr>
        <p:txBody>
          <a:bodyPr anchor="ctr"/>
          <a:lstStyle/>
          <a:p>
            <a:pPr algn="ctr"/>
            <a:r>
              <a:rPr lang="en-US" altLang="zh-CN" sz="4400" b="1" dirty="0" smtClean="0">
                <a:solidFill>
                  <a:srgbClr val="002060"/>
                </a:solidFill>
                <a:effectLst>
                  <a:outerShdw blurRad="38100" dist="38100" dir="2700000" algn="tl">
                    <a:srgbClr val="000000">
                      <a:alpha val="43137"/>
                    </a:srgbClr>
                  </a:outerShdw>
                </a:effectLst>
                <a:latin typeface="黑体" pitchFamily="49" charset="-122"/>
                <a:ea typeface="黑体" pitchFamily="49" charset="-122"/>
              </a:rPr>
              <a:t>3.</a:t>
            </a:r>
            <a:r>
              <a:rPr lang="zh-CN" altLang="en-US" sz="4400" b="1" dirty="0" smtClean="0">
                <a:solidFill>
                  <a:srgbClr val="002060"/>
                </a:solidFill>
                <a:effectLst>
                  <a:outerShdw blurRad="38100" dist="38100" dir="2700000" algn="tl">
                    <a:srgbClr val="000000">
                      <a:alpha val="43137"/>
                    </a:srgbClr>
                  </a:outerShdw>
                </a:effectLst>
                <a:latin typeface="黑体" pitchFamily="49" charset="-122"/>
                <a:ea typeface="黑体" pitchFamily="49" charset="-122"/>
              </a:rPr>
              <a:t>咸海流域的水资源问题</a:t>
            </a:r>
            <a:endParaRPr kumimoji="0" lang="zh-CN" altLang="zh-CN" sz="4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黑体" pitchFamily="49" charset="-122"/>
              <a:ea typeface="黑体" pitchFamily="49" charset="-122"/>
              <a:cs typeface="+mj-cs"/>
            </a:endParaRPr>
          </a:p>
        </p:txBody>
      </p:sp>
      <p:cxnSp>
        <p:nvCxnSpPr>
          <p:cNvPr id="7" name="直接连接符 6"/>
          <p:cNvCxnSpPr/>
          <p:nvPr/>
        </p:nvCxnSpPr>
        <p:spPr>
          <a:xfrm>
            <a:off x="0" y="990664"/>
            <a:ext cx="9144000"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graphicFrame>
        <p:nvGraphicFramePr>
          <p:cNvPr id="8" name="Object 1" descr="ppt/media/image30.wmf"/>
          <p:cNvGraphicFramePr>
            <a:graphicFrameLocks/>
          </p:cNvGraphicFramePr>
          <p:nvPr/>
        </p:nvGraphicFramePr>
        <p:xfrm>
          <a:off x="152516" y="1143060"/>
          <a:ext cx="5692833" cy="3322684"/>
        </p:xfrm>
        <a:graphic>
          <a:graphicData uri="http://schemas.openxmlformats.org/presentationml/2006/ole">
            <p:oleObj spid="_x0000_s95234" r:id="rId3" imgW="3095625" imgH="1990725" progId="">
              <p:embed/>
            </p:oleObj>
          </a:graphicData>
        </a:graphic>
      </p:graphicFrame>
      <p:sp>
        <p:nvSpPr>
          <p:cNvPr id="12" name="文本框 1073744134"/>
          <p:cNvSpPr txBox="1"/>
          <p:nvPr/>
        </p:nvSpPr>
        <p:spPr>
          <a:xfrm>
            <a:off x="5943564" y="1752644"/>
            <a:ext cx="2895524" cy="1219168"/>
          </a:xfrm>
          <a:prstGeom prst="rect">
            <a:avLst/>
          </a:prstGeom>
          <a:solidFill>
            <a:srgbClr val="FFFFFF"/>
          </a:solidFill>
          <a:ln w="9525">
            <a:noFill/>
          </a:ln>
        </p:spPr>
        <p:txBody>
          <a:bodyPr wrap="square" anchor="t"/>
          <a:lstStyle/>
          <a:p>
            <a:pPr algn="ctr"/>
            <a:r>
              <a:rPr lang="zh-CN" altLang="en-US" sz="2400" b="1" dirty="0" smtClean="0">
                <a:latin typeface="黑体" pitchFamily="49" charset="-122"/>
                <a:ea typeface="黑体" pitchFamily="49" charset="-122"/>
              </a:rPr>
              <a:t>咸海</a:t>
            </a:r>
            <a:r>
              <a:rPr lang="zh-CN" altLang="en-US" sz="2400" b="1" dirty="0">
                <a:latin typeface="黑体" pitchFamily="49" charset="-122"/>
                <a:ea typeface="黑体" pitchFamily="49" charset="-122"/>
              </a:rPr>
              <a:t>流域</a:t>
            </a:r>
            <a:r>
              <a:rPr lang="zh-CN" altLang="en-US" sz="2400" b="1" dirty="0" smtClean="0">
                <a:latin typeface="黑体" pitchFamily="49" charset="-122"/>
                <a:ea typeface="黑体" pitchFamily="49" charset="-122"/>
              </a:rPr>
              <a:t>各国</a:t>
            </a:r>
            <a:endParaRPr lang="en-US" altLang="zh-CN" sz="2400" b="1" dirty="0" smtClean="0">
              <a:latin typeface="黑体" pitchFamily="49" charset="-122"/>
              <a:ea typeface="黑体" pitchFamily="49" charset="-122"/>
            </a:endParaRPr>
          </a:p>
          <a:p>
            <a:pPr algn="ctr"/>
            <a:r>
              <a:rPr lang="zh-CN" altLang="en-US" sz="2400" b="1" dirty="0" smtClean="0">
                <a:latin typeface="黑体" pitchFamily="49" charset="-122"/>
                <a:ea typeface="黑体" pitchFamily="49" charset="-122"/>
              </a:rPr>
              <a:t>水资源</a:t>
            </a:r>
            <a:r>
              <a:rPr lang="zh-CN" altLang="en-US" sz="2400" b="1" dirty="0">
                <a:latin typeface="黑体" pitchFamily="49" charset="-122"/>
                <a:ea typeface="黑体" pitchFamily="49" charset="-122"/>
              </a:rPr>
              <a:t>的利用比例(1999年</a:t>
            </a:r>
            <a:r>
              <a:rPr lang="zh-CN" altLang="en-US" sz="2400" b="1" dirty="0" smtClean="0">
                <a:latin typeface="黑体" pitchFamily="49" charset="-122"/>
                <a:ea typeface="黑体" pitchFamily="49" charset="-122"/>
              </a:rPr>
              <a:t>)</a:t>
            </a:r>
            <a:endParaRPr lang="zh-CN" altLang="en-US" sz="2400" b="1" dirty="0">
              <a:latin typeface="黑体" pitchFamily="49" charset="-122"/>
              <a:ea typeface="黑体" pitchFamily="49" charset="-122"/>
            </a:endParaRPr>
          </a:p>
        </p:txBody>
      </p:sp>
      <p:sp>
        <p:nvSpPr>
          <p:cNvPr id="13" name="内容占位符 2"/>
          <p:cNvSpPr txBox="1">
            <a:spLocks/>
          </p:cNvSpPr>
          <p:nvPr/>
        </p:nvSpPr>
        <p:spPr>
          <a:xfrm>
            <a:off x="228714" y="4439930"/>
            <a:ext cx="8676000" cy="1656000"/>
          </a:xfrm>
          <a:prstGeom prst="rect">
            <a:avLst/>
          </a:prstGeom>
          <a:noFill/>
          <a:ln w="9525">
            <a:solidFill>
              <a:srgbClr val="C00000"/>
            </a:solidFill>
          </a:ln>
        </p:spPr>
        <p:txBody>
          <a:bodyPr anchor="t"/>
          <a:lstStyle/>
          <a:p>
            <a:pPr lvl="0">
              <a:lnSpc>
                <a:spcPct val="120000"/>
              </a:lnSpc>
              <a:spcBef>
                <a:spcPts val="600"/>
              </a:spcBef>
              <a:defRPr/>
            </a:pPr>
            <a:r>
              <a:rPr kumimoji="0" lang="zh-CN" altLang="en-US" sz="2800" b="0" i="0" u="none" strike="noStrike" kern="1200" cap="none" spc="0" normalizeH="0" baseline="0" noProof="0" dirty="0" smtClean="0">
                <a:ln>
                  <a:noFill/>
                </a:ln>
                <a:effectLst/>
                <a:uLnTx/>
                <a:uFillTx/>
                <a:latin typeface="Times New Roman" pitchFamily="18" charset="0"/>
                <a:ea typeface="黑体" pitchFamily="49" charset="-122"/>
                <a:cs typeface="Times New Roman" pitchFamily="18" charset="0"/>
              </a:rPr>
              <a:t>在咸海流域，</a:t>
            </a:r>
            <a:r>
              <a:rPr lang="zh-CN" altLang="en-US" sz="2800"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用水需求量最大的是下游</a:t>
            </a:r>
            <a:r>
              <a:rPr lang="zh-CN" altLang="en-US" sz="2800" dirty="0" smtClean="0">
                <a:latin typeface="Times New Roman" pitchFamily="18" charset="0"/>
                <a:ea typeface="黑体" pitchFamily="49" charset="-122"/>
                <a:cs typeface="Times New Roman" pitchFamily="18" charset="0"/>
              </a:rPr>
              <a:t>国家乌兹别克斯坦、土库曼斯坦和哈萨克斯坦，占流域用水量的</a:t>
            </a:r>
            <a:r>
              <a:rPr lang="en-US" altLang="zh-CN" sz="2800" dirty="0" smtClean="0">
                <a:latin typeface="Times New Roman" pitchFamily="18" charset="0"/>
                <a:ea typeface="黑体" pitchFamily="49" charset="-122"/>
                <a:cs typeface="Times New Roman" pitchFamily="18" charset="0"/>
              </a:rPr>
              <a:t>80%</a:t>
            </a:r>
            <a:r>
              <a:rPr lang="zh-CN" altLang="en-US" sz="2800" dirty="0" smtClean="0">
                <a:latin typeface="Times New Roman" pitchFamily="18" charset="0"/>
                <a:ea typeface="黑体" pitchFamily="49" charset="-122"/>
                <a:cs typeface="Times New Roman" pitchFamily="18" charset="0"/>
              </a:rPr>
              <a:t>以上。</a:t>
            </a:r>
            <a:endParaRPr lang="zh-CN" altLang="en-US" sz="2800" dirty="0">
              <a:latin typeface="Times New Roman" pitchFamily="18" charset="0"/>
              <a:ea typeface="黑体" pitchFamily="49" charset="-122"/>
              <a:cs typeface="Times New Roman"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txBox="1">
            <a:spLocks/>
          </p:cNvSpPr>
          <p:nvPr/>
        </p:nvSpPr>
        <p:spPr>
          <a:xfrm>
            <a:off x="228714" y="1600248"/>
            <a:ext cx="8644090" cy="2819326"/>
          </a:xfrm>
          <a:prstGeom prst="rect">
            <a:avLst/>
          </a:prstGeom>
          <a:noFill/>
          <a:ln w="9525">
            <a:noFill/>
          </a:ln>
        </p:spPr>
        <p:txBody>
          <a:bodyPr anchor="t"/>
          <a:lstStyle/>
          <a:p>
            <a:pPr marL="0" marR="0" lvl="0" indent="0" algn="l" defTabSz="914400" rtl="0" eaLnBrk="1" fontAlgn="base" latinLnBrk="0" hangingPunct="1">
              <a:lnSpc>
                <a:spcPct val="120000"/>
              </a:lnSpc>
              <a:spcBef>
                <a:spcPts val="600"/>
              </a:spcBef>
              <a:spcAft>
                <a:spcPct val="0"/>
              </a:spcAft>
              <a:buClrTx/>
              <a:buSzTx/>
              <a:buFontTx/>
              <a:buNone/>
              <a:tabLst/>
              <a:defRPr/>
            </a:pPr>
            <a:r>
              <a:rPr kumimoji="0" lang="zh-CN" altLang="en-US" sz="3600" b="0" i="0" u="none" strike="noStrike" kern="1200" cap="none" spc="0" normalizeH="0" baseline="0" noProof="0" dirty="0" smtClean="0">
                <a:ln>
                  <a:noFill/>
                </a:ln>
                <a:effectLst/>
                <a:uLnTx/>
                <a:uFillTx/>
                <a:latin typeface="Times New Roman" pitchFamily="18" charset="0"/>
                <a:ea typeface="黑体" pitchFamily="49" charset="-122"/>
                <a:cs typeface="Times New Roman" pitchFamily="18" charset="0"/>
              </a:rPr>
              <a:t>因此，咸海流域这种</a:t>
            </a:r>
            <a:r>
              <a:rPr kumimoji="0" lang="zh-CN" altLang="en-US" sz="3600" b="1" i="0" u="none" strike="noStrike" kern="1200" cap="none" spc="0" normalizeH="0" baseline="0" noProof="0" dirty="0" smtClean="0">
                <a:ln>
                  <a:noFill/>
                </a:ln>
                <a:effectLst>
                  <a:outerShdw blurRad="38100" dist="38100" dir="2700000" algn="tl">
                    <a:srgbClr val="000000">
                      <a:alpha val="43137"/>
                    </a:srgbClr>
                  </a:outerShdw>
                </a:effectLst>
                <a:uLnTx/>
                <a:uFillTx/>
                <a:latin typeface="Times New Roman" pitchFamily="18" charset="0"/>
                <a:ea typeface="黑体" pitchFamily="49" charset="-122"/>
                <a:cs typeface="Times New Roman" pitchFamily="18" charset="0"/>
              </a:rPr>
              <a:t>水资源分布</a:t>
            </a:r>
            <a:r>
              <a:rPr kumimoji="0" lang="zh-CN" altLang="en-US" sz="3600" i="0" u="none" strike="noStrike" kern="1200" cap="none" spc="0" normalizeH="0" baseline="0" noProof="0" dirty="0" smtClean="0">
                <a:ln>
                  <a:noFill/>
                </a:ln>
                <a:effectLst>
                  <a:outerShdw blurRad="38100" dist="38100" dir="2700000" algn="tl">
                    <a:srgbClr val="000000">
                      <a:alpha val="43137"/>
                    </a:srgbClr>
                  </a:outerShdw>
                </a:effectLst>
                <a:uLnTx/>
                <a:uFillTx/>
                <a:latin typeface="Times New Roman" pitchFamily="18" charset="0"/>
                <a:ea typeface="黑体" pitchFamily="49" charset="-122"/>
                <a:cs typeface="Times New Roman" pitchFamily="18" charset="0"/>
              </a:rPr>
              <a:t>和</a:t>
            </a:r>
            <a:r>
              <a:rPr kumimoji="0" lang="zh-CN" altLang="en-US" sz="3600" b="1" i="0" u="none" strike="noStrike" kern="1200" cap="none" spc="0" normalizeH="0" baseline="0" noProof="0" dirty="0" smtClean="0">
                <a:ln>
                  <a:noFill/>
                </a:ln>
                <a:effectLst>
                  <a:outerShdw blurRad="38100" dist="38100" dir="2700000" algn="tl">
                    <a:srgbClr val="000000">
                      <a:alpha val="43137"/>
                    </a:srgbClr>
                  </a:outerShdw>
                </a:effectLst>
                <a:uLnTx/>
                <a:uFillTx/>
                <a:latin typeface="Times New Roman" pitchFamily="18" charset="0"/>
                <a:ea typeface="黑体" pitchFamily="49" charset="-122"/>
                <a:cs typeface="Times New Roman" pitchFamily="18" charset="0"/>
              </a:rPr>
              <a:t>需求的不平衡性特征</a:t>
            </a:r>
            <a:r>
              <a:rPr kumimoji="0" lang="zh-CN" altLang="en-US" sz="3600" i="0" u="none" strike="noStrike" kern="1200" cap="none" spc="0" normalizeH="0" baseline="0" noProof="0" dirty="0" smtClean="0">
                <a:ln>
                  <a:noFill/>
                </a:ln>
                <a:uLnTx/>
                <a:uFillTx/>
                <a:latin typeface="Times New Roman" pitchFamily="18" charset="0"/>
                <a:ea typeface="黑体" pitchFamily="49" charset="-122"/>
                <a:cs typeface="Times New Roman" pitchFamily="18" charset="0"/>
              </a:rPr>
              <a:t>，</a:t>
            </a:r>
            <a:r>
              <a:rPr kumimoji="0" lang="zh-CN" altLang="en-US" sz="3600" b="1" i="0" u="none" strike="noStrike" kern="1200" cap="none" spc="0" normalizeH="0" baseline="0" noProof="0" dirty="0" smtClean="0">
                <a:ln>
                  <a:noFill/>
                </a:ln>
                <a:effectLst>
                  <a:outerShdw blurRad="38100" dist="38100" dir="2700000" algn="tl">
                    <a:srgbClr val="000000">
                      <a:alpha val="43137"/>
                    </a:srgbClr>
                  </a:outerShdw>
                </a:effectLst>
                <a:uLnTx/>
                <a:uFillTx/>
                <a:latin typeface="Times New Roman" pitchFamily="18" charset="0"/>
                <a:ea typeface="黑体" pitchFamily="49" charset="-122"/>
                <a:cs typeface="Times New Roman" pitchFamily="18" charset="0"/>
              </a:rPr>
              <a:t>造成并加剧了流域国家间的水资源利用矛盾</a:t>
            </a:r>
            <a:r>
              <a:rPr kumimoji="0" lang="zh-CN" altLang="en-US" sz="3600" b="1" i="0" u="none" strike="noStrike" kern="1200" cap="none" spc="0" normalizeH="0" baseline="0" noProof="0" dirty="0" smtClean="0">
                <a:ln>
                  <a:noFill/>
                </a:ln>
                <a:uLnTx/>
                <a:uFillTx/>
                <a:latin typeface="Times New Roman" pitchFamily="18" charset="0"/>
                <a:ea typeface="黑体" pitchFamily="49" charset="-122"/>
                <a:cs typeface="Times New Roman" pitchFamily="18" charset="0"/>
              </a:rPr>
              <a:t>和</a:t>
            </a:r>
            <a:r>
              <a:rPr kumimoji="0" lang="zh-CN" altLang="en-US" sz="3600" b="1" i="0" u="none" strike="noStrike" kern="1200" cap="none" spc="0" normalizeH="0" baseline="0" noProof="0" dirty="0" smtClean="0">
                <a:ln>
                  <a:noFill/>
                </a:ln>
                <a:effectLst>
                  <a:outerShdw blurRad="38100" dist="38100" dir="2700000" algn="tl">
                    <a:srgbClr val="000000">
                      <a:alpha val="43137"/>
                    </a:srgbClr>
                  </a:outerShdw>
                </a:effectLst>
                <a:uLnTx/>
                <a:uFillTx/>
                <a:latin typeface="Times New Roman" pitchFamily="18" charset="0"/>
                <a:ea typeface="黑体" pitchFamily="49" charset="-122"/>
                <a:cs typeface="Times New Roman" pitchFamily="18" charset="0"/>
              </a:rPr>
              <a:t>对流域水资源的争夺</a:t>
            </a:r>
            <a:r>
              <a:rPr kumimoji="0" lang="zh-CN" altLang="en-US" sz="3600" b="0" i="0" u="none" strike="noStrike" kern="1200" cap="none" spc="0" normalizeH="0" baseline="0" noProof="0" dirty="0" smtClean="0">
                <a:ln>
                  <a:noFill/>
                </a:ln>
                <a:effectLst/>
                <a:uLnTx/>
                <a:uFillTx/>
                <a:latin typeface="Times New Roman" pitchFamily="18" charset="0"/>
                <a:ea typeface="黑体" pitchFamily="49" charset="-122"/>
                <a:cs typeface="Times New Roman" pitchFamily="18" charset="0"/>
              </a:rPr>
              <a:t>。</a:t>
            </a:r>
            <a:endParaRPr kumimoji="0" lang="zh-CN" altLang="en-US" sz="3600" b="0" i="0" u="none" strike="noStrike" kern="1200" cap="none" spc="0" normalizeH="0" baseline="0" noProof="0" dirty="0">
              <a:ln>
                <a:noFill/>
              </a:ln>
              <a:effectLst/>
              <a:uLnTx/>
              <a:uFillTx/>
              <a:latin typeface="Times New Roman" pitchFamily="18" charset="0"/>
              <a:ea typeface="黑体" pitchFamily="49" charset="-122"/>
              <a:cs typeface="Times New Roman" pitchFamily="18" charset="0"/>
            </a:endParaRPr>
          </a:p>
        </p:txBody>
      </p:sp>
      <p:sp>
        <p:nvSpPr>
          <p:cNvPr id="5" name="灯片编号占位符 8"/>
          <p:cNvSpPr txBox="1">
            <a:spLocks/>
          </p:cNvSpPr>
          <p:nvPr/>
        </p:nvSpPr>
        <p:spPr>
          <a:xfrm>
            <a:off x="8534400" y="6526124"/>
            <a:ext cx="503238" cy="255588"/>
          </a:xfrm>
          <a:prstGeom prst="rect">
            <a:avLst/>
          </a:prstGeom>
        </p:spPr>
        <p:txBody>
          <a:bodyPr/>
          <a:lstStyle/>
          <a:p>
            <a:pPr algn="r">
              <a:spcBef>
                <a:spcPts val="0"/>
              </a:spcBef>
              <a:buFont typeface="Wingdings" pitchFamily="2" charset="2"/>
              <a:buNone/>
              <a:defRPr/>
            </a:pPr>
            <a:fld id="{926320ED-ACA3-410C-B564-79F12F5361D3}" type="slidenum">
              <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pPr algn="r">
                <a:spcBef>
                  <a:spcPts val="0"/>
                </a:spcBef>
                <a:buFont typeface="Wingdings" pitchFamily="2" charset="2"/>
                <a:buNone/>
                <a:defRPr/>
              </a:pPr>
              <a:t>23</a:t>
            </a:fld>
            <a:endPar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
        <p:nvSpPr>
          <p:cNvPr id="6" name="标题 33793"/>
          <p:cNvSpPr txBox="1">
            <a:spLocks/>
          </p:cNvSpPr>
          <p:nvPr/>
        </p:nvSpPr>
        <p:spPr>
          <a:xfrm>
            <a:off x="457200" y="76288"/>
            <a:ext cx="8229600" cy="900000"/>
          </a:xfrm>
          <a:prstGeom prst="rect">
            <a:avLst/>
          </a:prstGeom>
          <a:noFill/>
          <a:ln w="9525">
            <a:noFill/>
          </a:ln>
        </p:spPr>
        <p:txBody>
          <a:bodyPr anchor="ctr"/>
          <a:lstStyle/>
          <a:p>
            <a:pPr algn="ctr"/>
            <a:r>
              <a:rPr lang="en-US" altLang="zh-CN" sz="4400" b="1" dirty="0" smtClean="0">
                <a:solidFill>
                  <a:srgbClr val="002060"/>
                </a:solidFill>
                <a:effectLst>
                  <a:outerShdw blurRad="38100" dist="38100" dir="2700000" algn="tl">
                    <a:srgbClr val="000000">
                      <a:alpha val="43137"/>
                    </a:srgbClr>
                  </a:outerShdw>
                </a:effectLst>
                <a:latin typeface="黑体" pitchFamily="49" charset="-122"/>
                <a:ea typeface="黑体" pitchFamily="49" charset="-122"/>
              </a:rPr>
              <a:t>3.</a:t>
            </a:r>
            <a:r>
              <a:rPr lang="zh-CN" altLang="en-US" sz="4400" b="1" dirty="0" smtClean="0">
                <a:solidFill>
                  <a:srgbClr val="002060"/>
                </a:solidFill>
                <a:effectLst>
                  <a:outerShdw blurRad="38100" dist="38100" dir="2700000" algn="tl">
                    <a:srgbClr val="000000">
                      <a:alpha val="43137"/>
                    </a:srgbClr>
                  </a:outerShdw>
                </a:effectLst>
                <a:latin typeface="黑体" pitchFamily="49" charset="-122"/>
                <a:ea typeface="黑体" pitchFamily="49" charset="-122"/>
              </a:rPr>
              <a:t>咸海流域的水资源问题</a:t>
            </a:r>
            <a:endParaRPr kumimoji="0" lang="zh-CN" altLang="zh-CN" sz="4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黑体" pitchFamily="49" charset="-122"/>
              <a:ea typeface="黑体" pitchFamily="49" charset="-122"/>
              <a:cs typeface="+mj-cs"/>
            </a:endParaRPr>
          </a:p>
        </p:txBody>
      </p:sp>
      <p:cxnSp>
        <p:nvCxnSpPr>
          <p:cNvPr id="7" name="直接连接符 6"/>
          <p:cNvCxnSpPr/>
          <p:nvPr/>
        </p:nvCxnSpPr>
        <p:spPr>
          <a:xfrm>
            <a:off x="0" y="990664"/>
            <a:ext cx="9144000"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3793"/>
          <p:cNvSpPr txBox="1">
            <a:spLocks/>
          </p:cNvSpPr>
          <p:nvPr/>
        </p:nvSpPr>
        <p:spPr>
          <a:xfrm>
            <a:off x="457200" y="76288"/>
            <a:ext cx="8229600" cy="900000"/>
          </a:xfrm>
          <a:prstGeom prst="rect">
            <a:avLst/>
          </a:prstGeom>
          <a:noFill/>
          <a:ln w="9525">
            <a:noFill/>
          </a:ln>
        </p:spPr>
        <p:txBody>
          <a:bodyPr anchor="ctr"/>
          <a:lstStyle/>
          <a:p>
            <a:pPr algn="ctr"/>
            <a:r>
              <a:rPr lang="en-US" altLang="zh-CN" sz="4400" b="1" dirty="0" smtClean="0">
                <a:solidFill>
                  <a:schemeClr val="accent4">
                    <a:lumMod val="50000"/>
                  </a:schemeClr>
                </a:solidFill>
                <a:effectLst>
                  <a:outerShdw blurRad="38100" dist="38100" dir="2700000" algn="tl">
                    <a:srgbClr val="000000">
                      <a:alpha val="43137"/>
                    </a:srgbClr>
                  </a:outerShdw>
                </a:effectLst>
                <a:latin typeface="黑体" pitchFamily="49" charset="-122"/>
                <a:ea typeface="黑体" pitchFamily="49" charset="-122"/>
              </a:rPr>
              <a:t>4.</a:t>
            </a:r>
            <a:r>
              <a:rPr lang="zh-CN" altLang="en-US" sz="4400" b="1" dirty="0" smtClean="0">
                <a:solidFill>
                  <a:schemeClr val="accent4">
                    <a:lumMod val="50000"/>
                  </a:schemeClr>
                </a:solidFill>
                <a:effectLst>
                  <a:outerShdw blurRad="38100" dist="38100" dir="2700000" algn="tl">
                    <a:srgbClr val="000000">
                      <a:alpha val="43137"/>
                    </a:srgbClr>
                  </a:outerShdw>
                </a:effectLst>
                <a:latin typeface="黑体" pitchFamily="49" charset="-122"/>
                <a:ea typeface="黑体" pitchFamily="49" charset="-122"/>
              </a:rPr>
              <a:t>国际社会拯救咸海的努力</a:t>
            </a:r>
            <a:endParaRPr kumimoji="0" lang="zh-CN" altLang="zh-CN" sz="4400" b="1" i="0" u="none" strike="noStrike" kern="1200" cap="none" spc="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黑体" pitchFamily="49" charset="-122"/>
              <a:ea typeface="黑体" pitchFamily="49" charset="-122"/>
              <a:cs typeface="+mj-cs"/>
            </a:endParaRPr>
          </a:p>
        </p:txBody>
      </p:sp>
      <p:cxnSp>
        <p:nvCxnSpPr>
          <p:cNvPr id="5" name="直接连接符 4"/>
          <p:cNvCxnSpPr/>
          <p:nvPr/>
        </p:nvCxnSpPr>
        <p:spPr>
          <a:xfrm>
            <a:off x="0" y="990664"/>
            <a:ext cx="9144000"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文本框 1"/>
          <p:cNvSpPr txBox="1"/>
          <p:nvPr/>
        </p:nvSpPr>
        <p:spPr>
          <a:xfrm>
            <a:off x="121236" y="1066862"/>
            <a:ext cx="6889099" cy="584775"/>
          </a:xfrm>
          <a:prstGeom prst="rect">
            <a:avLst/>
          </a:prstGeom>
          <a:noFill/>
        </p:spPr>
        <p:txBody>
          <a:bodyPr wrap="square" rtlCol="0" anchor="t">
            <a:spAutoFit/>
          </a:bodyPr>
          <a:lstStyle/>
          <a:p>
            <a:r>
              <a:rPr lang="en-US" sz="3200" b="1" dirty="0">
                <a:effectLst>
                  <a:outerShdw blurRad="38100" dist="38100" dir="2700000" algn="tl">
                    <a:srgbClr val="000000">
                      <a:alpha val="43137"/>
                    </a:srgbClr>
                  </a:outerShdw>
                </a:effectLst>
                <a:latin typeface="黑体" pitchFamily="49" charset="-122"/>
                <a:ea typeface="黑体" pitchFamily="49" charset="-122"/>
                <a:sym typeface="+mn-ea"/>
              </a:rPr>
              <a:t>4.1 </a:t>
            </a:r>
            <a:r>
              <a:rPr lang="zh-CN" altLang="en-US" sz="3200" b="1" dirty="0">
                <a:effectLst>
                  <a:outerShdw blurRad="38100" dist="38100" dir="2700000" algn="tl">
                    <a:srgbClr val="000000">
                      <a:alpha val="43137"/>
                    </a:srgbClr>
                  </a:outerShdw>
                </a:effectLst>
                <a:latin typeface="黑体" pitchFamily="49" charset="-122"/>
                <a:ea typeface="黑体" pitchFamily="49" charset="-122"/>
                <a:sym typeface="+mn-ea"/>
              </a:rPr>
              <a:t>中亚国家</a:t>
            </a:r>
            <a:r>
              <a:rPr lang="en-US" altLang="zh-CN" sz="3200" b="1" dirty="0">
                <a:effectLst>
                  <a:outerShdw blurRad="38100" dist="38100" dir="2700000" algn="tl">
                    <a:srgbClr val="000000">
                      <a:alpha val="43137"/>
                    </a:srgbClr>
                  </a:outerShdw>
                </a:effectLst>
                <a:latin typeface="黑体" pitchFamily="49" charset="-122"/>
                <a:ea typeface="黑体" pitchFamily="49" charset="-122"/>
                <a:sym typeface="+mn-ea"/>
              </a:rPr>
              <a:t>-</a:t>
            </a:r>
            <a:r>
              <a:rPr lang="zh-CN" altLang="en-US" sz="3200" b="1" dirty="0">
                <a:effectLst>
                  <a:outerShdw blurRad="38100" dist="38100" dir="2700000" algn="tl">
                    <a:srgbClr val="000000">
                      <a:alpha val="43137"/>
                    </a:srgbClr>
                  </a:outerShdw>
                </a:effectLst>
                <a:latin typeface="黑体" pitchFamily="49" charset="-122"/>
                <a:ea typeface="黑体" pitchFamily="49" charset="-122"/>
                <a:sym typeface="+mn-ea"/>
              </a:rPr>
              <a:t>咸海流域跨界水合作</a:t>
            </a:r>
            <a:endParaRPr lang="zh-CN" altLang="en-US" sz="3200" b="1">
              <a:effectLst>
                <a:outerShdw blurRad="38100" dist="38100" dir="2700000" algn="tl">
                  <a:srgbClr val="000000">
                    <a:alpha val="43137"/>
                  </a:srgbClr>
                </a:outerShdw>
              </a:effectLst>
              <a:latin typeface="黑体" pitchFamily="49" charset="-122"/>
              <a:ea typeface="黑体" pitchFamily="49" charset="-122"/>
            </a:endParaRPr>
          </a:p>
        </p:txBody>
      </p:sp>
      <p:sp>
        <p:nvSpPr>
          <p:cNvPr id="10" name="文本占位符 5122"/>
          <p:cNvSpPr txBox="1">
            <a:spLocks/>
          </p:cNvSpPr>
          <p:nvPr/>
        </p:nvSpPr>
        <p:spPr>
          <a:xfrm>
            <a:off x="228714" y="1798560"/>
            <a:ext cx="8686572" cy="4644000"/>
          </a:xfrm>
          <a:prstGeom prst="rect">
            <a:avLst/>
          </a:prstGeom>
          <a:noFill/>
          <a:ln w="9525">
            <a:noFill/>
          </a:ln>
        </p:spPr>
        <p:txBody>
          <a:bodyPr anchor="t"/>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zh-CN" altLang="en-US" sz="2800" b="1" i="0" u="sng"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rPr>
              <a:t>（</a:t>
            </a:r>
            <a:r>
              <a:rPr kumimoji="0" lang="en-US" altLang="zh-CN" sz="2800" b="1" i="0" u="sng"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rPr>
              <a:t>1</a:t>
            </a:r>
            <a:r>
              <a:rPr kumimoji="0" lang="zh-CN" altLang="en-US" sz="2800" b="1" i="0" u="sng"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rPr>
              <a:t>）</a:t>
            </a:r>
            <a:r>
              <a:rPr kumimoji="0" lang="zh-CN" altLang="en-US" sz="2800" b="1" i="0" u="sng"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sym typeface="+mn-ea"/>
              </a:rPr>
              <a:t>拯救咸海国际基金会</a:t>
            </a:r>
            <a:r>
              <a:rPr kumimoji="0" lang="en-US" altLang="zh-CN" sz="2800" b="1" i="0" u="sng"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sym typeface="+mn-ea"/>
              </a:rPr>
              <a:t>IFAS</a:t>
            </a:r>
            <a:endParaRPr kumimoji="0" lang="zh-CN" altLang="en-US" sz="2800" b="1" i="0" u="sng" strike="noStrike" kern="1200" cap="none" spc="0" normalizeH="0" baseline="0" noProof="0" dirty="0" smtClean="0">
              <a:ln>
                <a:noFill/>
              </a:ln>
              <a:solidFill>
                <a:schemeClr val="tx1">
                  <a:tint val="75000"/>
                </a:schemeClr>
              </a:solidFill>
              <a:effectLst>
                <a:outerShdw blurRad="38100" dist="38100" dir="2700000" algn="tl">
                  <a:srgbClr val="000000">
                    <a:alpha val="43137"/>
                  </a:srgbClr>
                </a:outerShdw>
              </a:effectLst>
              <a:uLnTx/>
              <a:uFillTx/>
              <a:latin typeface="+mn-lt"/>
              <a:ea typeface="+mn-ea"/>
              <a:cs typeface="+mn-cs"/>
            </a:endParaRPr>
          </a:p>
          <a:p>
            <a:pPr indent="457200">
              <a:lnSpc>
                <a:spcPct val="120000"/>
              </a:lnSpc>
              <a:spcBef>
                <a:spcPts val="600"/>
              </a:spcBef>
              <a:defRPr/>
            </a:pPr>
            <a:r>
              <a:rPr lang="zh-CN" altLang="en-US" sz="2800" dirty="0" smtClean="0">
                <a:latin typeface="Times New Roman" pitchFamily="18" charset="0"/>
                <a:ea typeface="黑体" pitchFamily="49" charset="-122"/>
                <a:cs typeface="Times New Roman" pitchFamily="18" charset="0"/>
              </a:rPr>
              <a:t>中亚国家首脑</a:t>
            </a:r>
            <a:r>
              <a:rPr lang="en-US" altLang="zh-CN" sz="2800" dirty="0" smtClean="0">
                <a:latin typeface="Times New Roman" pitchFamily="18" charset="0"/>
                <a:ea typeface="黑体" pitchFamily="49" charset="-122"/>
                <a:cs typeface="Times New Roman" pitchFamily="18" charset="0"/>
              </a:rPr>
              <a:t>(</a:t>
            </a:r>
            <a:r>
              <a:rPr lang="zh-CN" altLang="en-US" sz="2800" dirty="0" smtClean="0">
                <a:latin typeface="Times New Roman" pitchFamily="18" charset="0"/>
                <a:ea typeface="黑体" pitchFamily="49" charset="-122"/>
                <a:cs typeface="Times New Roman" pitchFamily="18" charset="0"/>
              </a:rPr>
              <a:t>哈萨克、吉尔吉斯、塔吉克、土库曼和乌兹别克</a:t>
            </a:r>
            <a:r>
              <a:rPr lang="en-US" altLang="zh-CN" sz="2800" dirty="0" smtClean="0">
                <a:latin typeface="Times New Roman" pitchFamily="18" charset="0"/>
                <a:ea typeface="黑体" pitchFamily="49" charset="-122"/>
                <a:cs typeface="Times New Roman" pitchFamily="18" charset="0"/>
              </a:rPr>
              <a:t>) 1993</a:t>
            </a:r>
            <a:r>
              <a:rPr lang="zh-CN" altLang="en-US" sz="2800" dirty="0" smtClean="0">
                <a:latin typeface="Times New Roman" pitchFamily="18" charset="0"/>
                <a:ea typeface="黑体" pitchFamily="49" charset="-122"/>
                <a:cs typeface="Times New Roman" pitchFamily="18" charset="0"/>
              </a:rPr>
              <a:t>年</a:t>
            </a:r>
            <a:r>
              <a:rPr lang="en-US" altLang="zh-CN" sz="2800" dirty="0" smtClean="0">
                <a:latin typeface="Times New Roman" pitchFamily="18" charset="0"/>
                <a:ea typeface="黑体" pitchFamily="49" charset="-122"/>
                <a:cs typeface="Times New Roman" pitchFamily="18" charset="0"/>
              </a:rPr>
              <a:t>1</a:t>
            </a:r>
            <a:r>
              <a:rPr lang="zh-CN" altLang="en-US" sz="2800" dirty="0" smtClean="0">
                <a:latin typeface="Times New Roman" pitchFamily="18" charset="0"/>
                <a:ea typeface="黑体" pitchFamily="49" charset="-122"/>
                <a:cs typeface="Times New Roman" pitchFamily="18" charset="0"/>
              </a:rPr>
              <a:t>月</a:t>
            </a:r>
            <a:r>
              <a:rPr lang="en-US" altLang="zh-CN" sz="2800" dirty="0" smtClean="0">
                <a:latin typeface="Times New Roman" pitchFamily="18" charset="0"/>
                <a:ea typeface="黑体" pitchFamily="49" charset="-122"/>
                <a:cs typeface="Times New Roman" pitchFamily="18" charset="0"/>
              </a:rPr>
              <a:t>4</a:t>
            </a:r>
            <a:r>
              <a:rPr lang="zh-CN" altLang="en-US" sz="2800" dirty="0" smtClean="0">
                <a:latin typeface="Times New Roman" pitchFamily="18" charset="0"/>
                <a:ea typeface="黑体" pitchFamily="49" charset="-122"/>
                <a:cs typeface="Times New Roman" pitchFamily="18" charset="0"/>
              </a:rPr>
              <a:t>日在塔什干</a:t>
            </a:r>
            <a:r>
              <a:rPr lang="zh-CN" altLang="en-US" sz="2800"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签署了创立拯救咸海基金会联合公报</a:t>
            </a:r>
            <a:r>
              <a:rPr lang="zh-CN" altLang="en-US" sz="2800" dirty="0" smtClean="0">
                <a:latin typeface="Times New Roman" pitchFamily="18" charset="0"/>
                <a:ea typeface="黑体" pitchFamily="49" charset="-122"/>
                <a:cs typeface="Times New Roman" pitchFamily="18" charset="0"/>
              </a:rPr>
              <a:t>。</a:t>
            </a:r>
            <a:endParaRPr lang="en-US" altLang="zh-CN" sz="2800" dirty="0" smtClean="0">
              <a:latin typeface="Times New Roman" pitchFamily="18" charset="0"/>
              <a:ea typeface="黑体" pitchFamily="49" charset="-122"/>
              <a:cs typeface="Times New Roman" pitchFamily="18" charset="0"/>
            </a:endParaRPr>
          </a:p>
          <a:p>
            <a:pPr indent="457200">
              <a:lnSpc>
                <a:spcPct val="120000"/>
              </a:lnSpc>
              <a:spcBef>
                <a:spcPts val="600"/>
              </a:spcBef>
              <a:defRPr/>
            </a:pPr>
            <a:r>
              <a:rPr lang="zh-CN" altLang="en-US" sz="2800" dirty="0" smtClean="0">
                <a:latin typeface="Times New Roman" pitchFamily="18" charset="0"/>
                <a:ea typeface="黑体" pitchFamily="49" charset="-122"/>
                <a:cs typeface="Times New Roman" pitchFamily="18" charset="0"/>
              </a:rPr>
              <a:t>同年，签订</a:t>
            </a:r>
            <a:r>
              <a:rPr lang="en-US" altLang="zh-CN" sz="2800" dirty="0" smtClean="0">
                <a:latin typeface="Times New Roman" pitchFamily="18" charset="0"/>
                <a:ea typeface="黑体" pitchFamily="49" charset="-122"/>
                <a:cs typeface="Times New Roman" pitchFamily="18" charset="0"/>
              </a:rPr>
              <a:t>《</a:t>
            </a:r>
            <a:r>
              <a:rPr lang="zh-CN" altLang="en-US" sz="2800"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关于解决咸海</a:t>
            </a:r>
            <a:r>
              <a:rPr lang="zh-CN" altLang="en-US" sz="2800" dirty="0" smtClean="0">
                <a:latin typeface="Times New Roman" pitchFamily="18" charset="0"/>
                <a:ea typeface="黑体" pitchFamily="49" charset="-122"/>
                <a:cs typeface="Times New Roman" pitchFamily="18" charset="0"/>
              </a:rPr>
              <a:t>及其周边地带改善环境并保障咸海地区社会经济发展</a:t>
            </a:r>
            <a:r>
              <a:rPr lang="zh-CN" altLang="en-US" sz="2800"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联合行动的协议</a:t>
            </a:r>
            <a:r>
              <a:rPr lang="en-US" altLang="zh-CN" sz="2800" dirty="0" smtClean="0">
                <a:latin typeface="Times New Roman" pitchFamily="18" charset="0"/>
                <a:ea typeface="黑体" pitchFamily="49" charset="-122"/>
                <a:cs typeface="Times New Roman" pitchFamily="18" charset="0"/>
              </a:rPr>
              <a:t>》</a:t>
            </a:r>
            <a:r>
              <a:rPr lang="zh-CN" altLang="en-US" sz="2800" dirty="0" smtClean="0">
                <a:latin typeface="Times New Roman" pitchFamily="18" charset="0"/>
                <a:ea typeface="黑体" pitchFamily="49" charset="-122"/>
                <a:cs typeface="Times New Roman" pitchFamily="18" charset="0"/>
              </a:rPr>
              <a:t>，</a:t>
            </a:r>
            <a:r>
              <a:rPr lang="zh-CN" altLang="en-US" sz="2800" u="sng" dirty="0" smtClean="0">
                <a:latin typeface="Times New Roman" pitchFamily="18" charset="0"/>
                <a:ea typeface="黑体" pitchFamily="49" charset="-122"/>
                <a:cs typeface="Times New Roman" pitchFamily="18" charset="0"/>
              </a:rPr>
              <a:t>旨在</a:t>
            </a:r>
            <a:r>
              <a:rPr lang="zh-CN" altLang="en-US" sz="2800" b="1" u="sng"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解决咸海及其沿岸区域问题，改善环境并确保咸海地区的社会和经济发展</a:t>
            </a:r>
            <a:r>
              <a:rPr lang="zh-CN" altLang="en-US" sz="2800" dirty="0" smtClean="0">
                <a:latin typeface="Times New Roman" pitchFamily="18" charset="0"/>
                <a:ea typeface="黑体" pitchFamily="49" charset="-122"/>
                <a:cs typeface="Times New Roman" pitchFamily="18" charset="0"/>
              </a:rPr>
              <a:t>，设立了咸海流域问题洲际理事会</a:t>
            </a:r>
            <a:r>
              <a:rPr lang="zh-CN" altLang="en-US" sz="2000" dirty="0" smtClean="0">
                <a:latin typeface="Times New Roman" pitchFamily="18" charset="0"/>
                <a:ea typeface="黑体" pitchFamily="49" charset="-122"/>
                <a:cs typeface="Times New Roman" pitchFamily="18" charset="0"/>
              </a:rPr>
              <a:t>（</a:t>
            </a:r>
            <a:r>
              <a:rPr lang="en-US" altLang="zh-CN" sz="2000" dirty="0" smtClean="0">
                <a:latin typeface="Times New Roman" pitchFamily="18" charset="0"/>
                <a:ea typeface="黑体" pitchFamily="49" charset="-122"/>
                <a:cs typeface="Times New Roman" pitchFamily="18" charset="0"/>
              </a:rPr>
              <a:t>ICAS</a:t>
            </a:r>
            <a:r>
              <a:rPr lang="zh-CN" altLang="en-US" sz="2000" dirty="0" smtClean="0">
                <a:latin typeface="Times New Roman" pitchFamily="18" charset="0"/>
                <a:ea typeface="黑体" pitchFamily="49" charset="-122"/>
                <a:cs typeface="Times New Roman" pitchFamily="18" charset="0"/>
              </a:rPr>
              <a:t>），</a:t>
            </a:r>
            <a:r>
              <a:rPr lang="zh-CN" altLang="en-US" sz="2800"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建立了</a:t>
            </a:r>
            <a:r>
              <a:rPr lang="zh-CN" altLang="en-US" sz="2800" b="1" dirty="0" smtClean="0">
                <a:solidFill>
                  <a:srgbClr val="C00000"/>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拯救咸海国际基金会（</a:t>
            </a:r>
            <a:r>
              <a:rPr lang="en-US" altLang="zh-CN" sz="2800" b="1" dirty="0" smtClean="0">
                <a:solidFill>
                  <a:srgbClr val="C00000"/>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IFAS</a:t>
            </a:r>
            <a:r>
              <a:rPr lang="zh-CN" altLang="en-US" sz="2800" b="1" dirty="0" smtClean="0">
                <a:solidFill>
                  <a:srgbClr val="C00000"/>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a:t>
            </a:r>
            <a:r>
              <a:rPr lang="zh-CN" altLang="en-US" sz="2800" dirty="0" smtClean="0">
                <a:latin typeface="Times New Roman" pitchFamily="18" charset="0"/>
                <a:ea typeface="黑体" pitchFamily="49" charset="-122"/>
                <a:cs typeface="Times New Roman" pitchFamily="18" charset="0"/>
              </a:rPr>
              <a:t>。</a:t>
            </a:r>
            <a:endParaRPr kumimoji="0" lang="zh-CN" altLang="en-US" sz="3200" i="0" u="none" kern="1200" cap="none" spc="0" normalizeH="0" baseline="0" noProof="0" dirty="0">
              <a:ln>
                <a:noFill/>
              </a:ln>
              <a:solidFill>
                <a:srgbClr val="FF0000"/>
              </a:solidFill>
              <a:uLnTx/>
              <a:uFillTx/>
              <a:latin typeface="Times New Roman" pitchFamily="18" charset="0"/>
              <a:ea typeface="黑体" pitchFamily="49" charset="-122"/>
              <a:cs typeface="Times New Roman" pitchFamily="18" charset="0"/>
              <a:sym typeface="+mn-ea"/>
            </a:endParaRPr>
          </a:p>
        </p:txBody>
      </p:sp>
      <p:pic>
        <p:nvPicPr>
          <p:cNvPr id="11" name="Picture 6" descr="https://timgsa.baidu.com/timg?image&amp;quality=80&amp;size=b9999_10000&amp;sec=1544957657926&amp;di=83984223b47368b849e49c36e8ce9c6f&amp;imgtype=0&amp;src=http%3A%2F%2Fpic.51yuansu.com%2Fpic3%2Fcover%2F00%2F85%2F30%2F58da943569f8c_610.jpg"/>
          <p:cNvPicPr>
            <a:picLocks noChangeAspect="1" noChangeArrowheads="1"/>
          </p:cNvPicPr>
          <p:nvPr/>
        </p:nvPicPr>
        <p:blipFill>
          <a:blip r:embed="rId2" cstate="print"/>
          <a:srcRect/>
          <a:stretch>
            <a:fillRect/>
          </a:stretch>
        </p:blipFill>
        <p:spPr bwMode="auto">
          <a:xfrm>
            <a:off x="8063880" y="1"/>
            <a:ext cx="1080000" cy="1214558"/>
          </a:xfrm>
          <a:prstGeom prst="rect">
            <a:avLst/>
          </a:prstGeom>
          <a:ln>
            <a:noFill/>
          </a:ln>
          <a:effectLst>
            <a:outerShdw blurRad="292100" dist="139700" dir="2700000" algn="tl" rotWithShape="0">
              <a:srgbClr val="333333">
                <a:alpha val="65000"/>
              </a:srgbClr>
            </a:outerShdw>
          </a:effectLst>
        </p:spPr>
      </p:pic>
      <p:sp>
        <p:nvSpPr>
          <p:cNvPr id="12" name="灯片编号占位符 8"/>
          <p:cNvSpPr txBox="1">
            <a:spLocks/>
          </p:cNvSpPr>
          <p:nvPr/>
        </p:nvSpPr>
        <p:spPr>
          <a:xfrm>
            <a:off x="8534400" y="6526124"/>
            <a:ext cx="503238" cy="255588"/>
          </a:xfrm>
          <a:prstGeom prst="rect">
            <a:avLst/>
          </a:prstGeom>
        </p:spPr>
        <p:txBody>
          <a:bodyPr/>
          <a:lstStyle/>
          <a:p>
            <a:pPr algn="r">
              <a:spcBef>
                <a:spcPts val="0"/>
              </a:spcBef>
              <a:buFont typeface="Wingdings" pitchFamily="2" charset="2"/>
              <a:buNone/>
              <a:defRPr/>
            </a:pPr>
            <a:fld id="{926320ED-ACA3-410C-B564-79F12F5361D3}" type="slidenum">
              <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pPr algn="r">
                <a:spcBef>
                  <a:spcPts val="0"/>
                </a:spcBef>
                <a:buFont typeface="Wingdings" pitchFamily="2" charset="2"/>
                <a:buNone/>
                <a:defRPr/>
              </a:pPr>
              <a:t>24</a:t>
            </a:fld>
            <a:endPar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3793"/>
          <p:cNvSpPr txBox="1">
            <a:spLocks/>
          </p:cNvSpPr>
          <p:nvPr/>
        </p:nvSpPr>
        <p:spPr>
          <a:xfrm>
            <a:off x="457200" y="76288"/>
            <a:ext cx="8229600" cy="900000"/>
          </a:xfrm>
          <a:prstGeom prst="rect">
            <a:avLst/>
          </a:prstGeom>
          <a:noFill/>
          <a:ln w="9525">
            <a:noFill/>
          </a:ln>
        </p:spPr>
        <p:txBody>
          <a:bodyPr anchor="ctr"/>
          <a:lstStyle/>
          <a:p>
            <a:pPr algn="ctr"/>
            <a:r>
              <a:rPr lang="en-US" altLang="zh-CN" sz="4400" b="1" dirty="0" smtClean="0">
                <a:solidFill>
                  <a:schemeClr val="accent4">
                    <a:lumMod val="50000"/>
                  </a:schemeClr>
                </a:solidFill>
                <a:effectLst>
                  <a:outerShdw blurRad="38100" dist="38100" dir="2700000" algn="tl">
                    <a:srgbClr val="000000">
                      <a:alpha val="43137"/>
                    </a:srgbClr>
                  </a:outerShdw>
                </a:effectLst>
                <a:latin typeface="黑体" pitchFamily="49" charset="-122"/>
                <a:ea typeface="黑体" pitchFamily="49" charset="-122"/>
              </a:rPr>
              <a:t>4.</a:t>
            </a:r>
            <a:r>
              <a:rPr lang="zh-CN" altLang="en-US" sz="4400" b="1" dirty="0" smtClean="0">
                <a:solidFill>
                  <a:schemeClr val="accent4">
                    <a:lumMod val="50000"/>
                  </a:schemeClr>
                </a:solidFill>
                <a:effectLst>
                  <a:outerShdw blurRad="38100" dist="38100" dir="2700000" algn="tl">
                    <a:srgbClr val="000000">
                      <a:alpha val="43137"/>
                    </a:srgbClr>
                  </a:outerShdw>
                </a:effectLst>
                <a:latin typeface="黑体" pitchFamily="49" charset="-122"/>
                <a:ea typeface="黑体" pitchFamily="49" charset="-122"/>
              </a:rPr>
              <a:t>国际社会拯救咸海的努力</a:t>
            </a:r>
            <a:endParaRPr kumimoji="0" lang="zh-CN" altLang="zh-CN" sz="4400" b="1" i="0" u="none" strike="noStrike" kern="1200" cap="none" spc="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黑体" pitchFamily="49" charset="-122"/>
              <a:ea typeface="黑体" pitchFamily="49" charset="-122"/>
              <a:cs typeface="+mj-cs"/>
            </a:endParaRPr>
          </a:p>
        </p:txBody>
      </p:sp>
      <p:cxnSp>
        <p:nvCxnSpPr>
          <p:cNvPr id="5" name="直接连接符 4"/>
          <p:cNvCxnSpPr/>
          <p:nvPr/>
        </p:nvCxnSpPr>
        <p:spPr>
          <a:xfrm>
            <a:off x="0" y="990664"/>
            <a:ext cx="9144000"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文本框 1"/>
          <p:cNvSpPr txBox="1"/>
          <p:nvPr/>
        </p:nvSpPr>
        <p:spPr>
          <a:xfrm>
            <a:off x="121236" y="1066862"/>
            <a:ext cx="6889099" cy="584775"/>
          </a:xfrm>
          <a:prstGeom prst="rect">
            <a:avLst/>
          </a:prstGeom>
          <a:noFill/>
        </p:spPr>
        <p:txBody>
          <a:bodyPr wrap="square" rtlCol="0" anchor="t">
            <a:spAutoFit/>
          </a:bodyPr>
          <a:lstStyle/>
          <a:p>
            <a:r>
              <a:rPr lang="en-US" sz="3200" b="1" dirty="0">
                <a:effectLst>
                  <a:outerShdw blurRad="38100" dist="38100" dir="2700000" algn="tl">
                    <a:srgbClr val="000000">
                      <a:alpha val="43137"/>
                    </a:srgbClr>
                  </a:outerShdw>
                </a:effectLst>
                <a:latin typeface="黑体" pitchFamily="49" charset="-122"/>
                <a:ea typeface="黑体" pitchFamily="49" charset="-122"/>
                <a:sym typeface="+mn-ea"/>
              </a:rPr>
              <a:t>4.1 </a:t>
            </a:r>
            <a:r>
              <a:rPr lang="zh-CN" altLang="en-US" sz="3200" b="1" dirty="0">
                <a:effectLst>
                  <a:outerShdw blurRad="38100" dist="38100" dir="2700000" algn="tl">
                    <a:srgbClr val="000000">
                      <a:alpha val="43137"/>
                    </a:srgbClr>
                  </a:outerShdw>
                </a:effectLst>
                <a:latin typeface="黑体" pitchFamily="49" charset="-122"/>
                <a:ea typeface="黑体" pitchFamily="49" charset="-122"/>
                <a:sym typeface="+mn-ea"/>
              </a:rPr>
              <a:t>中亚国家</a:t>
            </a:r>
            <a:r>
              <a:rPr lang="en-US" altLang="zh-CN" sz="3200" b="1" dirty="0">
                <a:effectLst>
                  <a:outerShdw blurRad="38100" dist="38100" dir="2700000" algn="tl">
                    <a:srgbClr val="000000">
                      <a:alpha val="43137"/>
                    </a:srgbClr>
                  </a:outerShdw>
                </a:effectLst>
                <a:latin typeface="黑体" pitchFamily="49" charset="-122"/>
                <a:ea typeface="黑体" pitchFamily="49" charset="-122"/>
                <a:sym typeface="+mn-ea"/>
              </a:rPr>
              <a:t>-</a:t>
            </a:r>
            <a:r>
              <a:rPr lang="zh-CN" altLang="en-US" sz="3200" b="1" dirty="0">
                <a:effectLst>
                  <a:outerShdw blurRad="38100" dist="38100" dir="2700000" algn="tl">
                    <a:srgbClr val="000000">
                      <a:alpha val="43137"/>
                    </a:srgbClr>
                  </a:outerShdw>
                </a:effectLst>
                <a:latin typeface="黑体" pitchFamily="49" charset="-122"/>
                <a:ea typeface="黑体" pitchFamily="49" charset="-122"/>
                <a:sym typeface="+mn-ea"/>
              </a:rPr>
              <a:t>咸海流域跨界水合作</a:t>
            </a:r>
            <a:endParaRPr lang="zh-CN" altLang="en-US" sz="3200" b="1">
              <a:effectLst>
                <a:outerShdw blurRad="38100" dist="38100" dir="2700000" algn="tl">
                  <a:srgbClr val="000000">
                    <a:alpha val="43137"/>
                  </a:srgbClr>
                </a:outerShdw>
              </a:effectLst>
              <a:latin typeface="黑体" pitchFamily="49" charset="-122"/>
              <a:ea typeface="黑体" pitchFamily="49" charset="-122"/>
            </a:endParaRPr>
          </a:p>
        </p:txBody>
      </p:sp>
      <p:sp>
        <p:nvSpPr>
          <p:cNvPr id="10" name="文本占位符 5122"/>
          <p:cNvSpPr txBox="1">
            <a:spLocks/>
          </p:cNvSpPr>
          <p:nvPr/>
        </p:nvSpPr>
        <p:spPr>
          <a:xfrm>
            <a:off x="228714" y="1798560"/>
            <a:ext cx="8100000" cy="972000"/>
          </a:xfrm>
          <a:prstGeom prst="rect">
            <a:avLst/>
          </a:prstGeom>
          <a:noFill/>
          <a:ln w="9525">
            <a:noFill/>
          </a:ln>
        </p:spPr>
        <p:txBody>
          <a:bodyPr anchor="t"/>
          <a:lstStyle/>
          <a:p>
            <a:pPr marL="901700" lvl="0" indent="-901700">
              <a:lnSpc>
                <a:spcPct val="90000"/>
              </a:lnSpc>
              <a:spcBef>
                <a:spcPct val="20000"/>
              </a:spcBef>
            </a:pPr>
            <a:r>
              <a:rPr kumimoji="0" lang="zh-CN" altLang="en-US" sz="2800" b="1" i="0" u="sng"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rPr>
              <a:t>（</a:t>
            </a:r>
            <a:r>
              <a:rPr kumimoji="0" lang="en-US" altLang="zh-CN" sz="2800" b="1" i="0" u="sng"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rPr>
              <a:t>2</a:t>
            </a:r>
            <a:r>
              <a:rPr kumimoji="0" lang="zh-CN" altLang="en-US" sz="2800" b="1" i="0" u="sng"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rPr>
              <a:t>）</a:t>
            </a:r>
            <a:r>
              <a:rPr kumimoji="0" lang="zh-CN" altLang="en-US" sz="2800" b="1" i="0" u="sng"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黑体" panose="02010609060101010101" pitchFamily="49" charset="-122"/>
                <a:cs typeface="Times New Roman" pitchFamily="18" charset="0"/>
                <a:sym typeface="+mn-ea"/>
              </a:rPr>
              <a:t>拯救</a:t>
            </a:r>
            <a:r>
              <a:rPr lang="zh-CN" altLang="en-US" sz="2800" b="1" u="sng" dirty="0" smtClean="0">
                <a:solidFill>
                  <a:srgbClr val="FF0000"/>
                </a:solidFill>
                <a:effectLst>
                  <a:outerShdw blurRad="38100" dist="38100" dir="2700000" algn="tl">
                    <a:srgbClr val="000000">
                      <a:alpha val="43137"/>
                    </a:srgbClr>
                  </a:outerShdw>
                </a:effectLst>
                <a:latin typeface="Times New Roman" pitchFamily="18" charset="0"/>
                <a:ea typeface="黑体" panose="02010609060101010101" pitchFamily="49" charset="-122"/>
                <a:cs typeface="Times New Roman" pitchFamily="18" charset="0"/>
                <a:sym typeface="+mn-ea"/>
              </a:rPr>
              <a:t>咸海国际基金会执行委员会</a:t>
            </a:r>
            <a:r>
              <a:rPr lang="zh-CN" altLang="en-US" sz="2000" b="1" u="sng" noProof="1" smtClean="0">
                <a:solidFill>
                  <a:srgbClr val="FF0000"/>
                </a:solidFill>
                <a:effectLst>
                  <a:outerShdw blurRad="38100" dist="38100" dir="2700000" algn="tl">
                    <a:srgbClr val="000000">
                      <a:alpha val="43137"/>
                    </a:srgbClr>
                  </a:outerShdw>
                </a:effectLst>
                <a:latin typeface="Times New Roman" pitchFamily="18" charset="0"/>
                <a:ea typeface="黑体" panose="02010609060101010101" pitchFamily="49" charset="-122"/>
                <a:cs typeface="Times New Roman" pitchFamily="18" charset="0"/>
                <a:sym typeface="+mn-ea"/>
              </a:rPr>
              <a:t>（EC</a:t>
            </a:r>
            <a:r>
              <a:rPr lang="en-US" altLang="zh-CN" sz="2000" b="1" u="sng" noProof="1" smtClean="0">
                <a:solidFill>
                  <a:srgbClr val="FF0000"/>
                </a:solidFill>
                <a:effectLst>
                  <a:outerShdw blurRad="38100" dist="38100" dir="2700000" algn="tl">
                    <a:srgbClr val="000000">
                      <a:alpha val="43137"/>
                    </a:srgbClr>
                  </a:outerShdw>
                </a:effectLst>
                <a:latin typeface="Times New Roman" pitchFamily="18" charset="0"/>
                <a:ea typeface="黑体" panose="02010609060101010101" pitchFamily="49" charset="-122"/>
                <a:cs typeface="Times New Roman" pitchFamily="18" charset="0"/>
                <a:sym typeface="+mn-ea"/>
              </a:rPr>
              <a:t>-</a:t>
            </a:r>
            <a:r>
              <a:rPr lang="zh-CN" altLang="en-US" sz="2000" b="1" u="sng" noProof="1" smtClean="0">
                <a:solidFill>
                  <a:srgbClr val="FF0000"/>
                </a:solidFill>
                <a:effectLst>
                  <a:outerShdw blurRad="38100" dist="38100" dir="2700000" algn="tl">
                    <a:srgbClr val="000000">
                      <a:alpha val="43137"/>
                    </a:srgbClr>
                  </a:outerShdw>
                </a:effectLst>
                <a:latin typeface="Times New Roman" pitchFamily="18" charset="0"/>
                <a:ea typeface="黑体" panose="02010609060101010101" pitchFamily="49" charset="-122"/>
                <a:cs typeface="Times New Roman" pitchFamily="18" charset="0"/>
                <a:sym typeface="+mn-ea"/>
              </a:rPr>
              <a:t>IFAS）</a:t>
            </a:r>
            <a:r>
              <a:rPr lang="zh-CN" altLang="en-US" sz="2800" b="1" u="sng" noProof="1" smtClean="0">
                <a:solidFill>
                  <a:srgbClr val="FF0000"/>
                </a:solidFill>
                <a:effectLst>
                  <a:outerShdw blurRad="38100" dist="38100" dir="2700000" algn="tl">
                    <a:srgbClr val="000000">
                      <a:alpha val="43137"/>
                    </a:srgbClr>
                  </a:outerShdw>
                </a:effectLst>
                <a:latin typeface="Times New Roman" pitchFamily="18" charset="0"/>
                <a:ea typeface="黑体" panose="02010609060101010101" pitchFamily="49" charset="-122"/>
                <a:cs typeface="Times New Roman" pitchFamily="18" charset="0"/>
                <a:sym typeface="+mn-ea"/>
              </a:rPr>
              <a:t>的下设机构</a:t>
            </a:r>
            <a:r>
              <a:rPr lang="zh-CN" altLang="en-US" sz="2800" b="1" noProof="1" smtClean="0">
                <a:solidFill>
                  <a:srgbClr val="FF0000"/>
                </a:solidFill>
                <a:effectLst>
                  <a:outerShdw blurRad="38100" dist="38100" dir="2700000" algn="tl">
                    <a:srgbClr val="000000">
                      <a:alpha val="43137"/>
                    </a:srgbClr>
                  </a:outerShdw>
                </a:effectLst>
                <a:latin typeface="Times New Roman" pitchFamily="18" charset="0"/>
                <a:ea typeface="黑体" panose="02010609060101010101" pitchFamily="49" charset="-122"/>
                <a:cs typeface="Times New Roman" pitchFamily="18" charset="0"/>
                <a:sym typeface="+mn-ea"/>
              </a:rPr>
              <a:t>：</a:t>
            </a:r>
            <a:endParaRPr lang="zh-CN" altLang="en-US" sz="2800" b="1" dirty="0" smtClean="0">
              <a:solidFill>
                <a:srgbClr val="FF0000"/>
              </a:solidFill>
              <a:effectLst>
                <a:outerShdw blurRad="38100" dist="38100" dir="2700000" algn="tl">
                  <a:srgbClr val="000000">
                    <a:alpha val="43137"/>
                  </a:srgbClr>
                </a:outerShdw>
              </a:effectLst>
              <a:latin typeface="Times New Roman" pitchFamily="18" charset="0"/>
              <a:ea typeface="黑体" panose="02010609060101010101" pitchFamily="49" charset="-122"/>
              <a:cs typeface="Times New Roman" pitchFamily="18" charset="0"/>
              <a:sym typeface="+mn-ea"/>
            </a:endParaRPr>
          </a:p>
          <a:p>
            <a:pPr marL="0" marR="0" lvl="0" indent="0" algn="l" defTabSz="914400" rtl="0" eaLnBrk="1" fontAlgn="base" latinLnBrk="0" hangingPunct="1">
              <a:lnSpc>
                <a:spcPct val="130000"/>
              </a:lnSpc>
              <a:spcBef>
                <a:spcPts val="0"/>
              </a:spcBef>
              <a:spcAft>
                <a:spcPct val="0"/>
              </a:spcAft>
              <a:buClrTx/>
              <a:buSzTx/>
              <a:buFontTx/>
              <a:buNone/>
              <a:tabLst/>
              <a:defRPr/>
            </a:pPr>
            <a:endParaRPr kumimoji="0" lang="zh-CN" altLang="en-US" sz="2800" b="1" i="0" u="none" strike="noStrike" kern="1200" cap="none" spc="0" normalizeH="0" baseline="0" noProof="0" dirty="0">
              <a:ln>
                <a:noFill/>
              </a:ln>
              <a:solidFill>
                <a:srgbClr val="FF0000"/>
              </a:solidFill>
              <a:effectLst/>
              <a:uLnTx/>
              <a:uFillTx/>
              <a:latin typeface="Times New Roman" pitchFamily="18" charset="0"/>
              <a:ea typeface="黑体" pitchFamily="49" charset="-122"/>
              <a:cs typeface="Times New Roman" pitchFamily="18" charset="0"/>
              <a:sym typeface="+mn-ea"/>
            </a:endParaRPr>
          </a:p>
        </p:txBody>
      </p:sp>
      <p:sp>
        <p:nvSpPr>
          <p:cNvPr id="7" name="内容占位符 2"/>
          <p:cNvSpPr txBox="1">
            <a:spLocks/>
          </p:cNvSpPr>
          <p:nvPr/>
        </p:nvSpPr>
        <p:spPr>
          <a:xfrm>
            <a:off x="541654" y="2844800"/>
            <a:ext cx="8310245" cy="3168000"/>
          </a:xfrm>
          <a:prstGeom prst="rect">
            <a:avLst/>
          </a:prstGeom>
          <a:noFill/>
          <a:ln w="9525">
            <a:noFill/>
          </a:ln>
        </p:spPr>
        <p:txBody>
          <a:bodyPr anchor="t"/>
          <a:lstStyle/>
          <a:p>
            <a:pPr marL="363538" marR="0" lvl="0" indent="-363538" algn="l" defTabSz="914400" rtl="0" eaLnBrk="1" fontAlgn="base" latinLnBrk="0" hangingPunct="1">
              <a:lnSpc>
                <a:spcPct val="120000"/>
              </a:lnSpc>
              <a:spcBef>
                <a:spcPts val="1200"/>
              </a:spcBef>
              <a:spcAft>
                <a:spcPct val="0"/>
              </a:spcAft>
              <a:buClr>
                <a:schemeClr val="accent2">
                  <a:lumMod val="60000"/>
                  <a:lumOff val="40000"/>
                </a:schemeClr>
              </a:buClr>
              <a:buSzTx/>
              <a:buFont typeface="Wingdings" pitchFamily="2" charset="2"/>
              <a:buChar char="l"/>
              <a:tabLst/>
              <a:defRPr/>
            </a:pPr>
            <a:r>
              <a:rPr kumimoji="0" lang="zh-CN" altLang="en-US" sz="2400" b="0" i="0" u="none" strike="noStrike" kern="1200" cap="none" spc="0" normalizeH="0" baseline="0" noProof="1" smtClean="0">
                <a:ln>
                  <a:noFill/>
                </a:ln>
                <a:effectLst/>
                <a:uLnTx/>
                <a:uFillTx/>
                <a:latin typeface="Times New Roman" pitchFamily="18" charset="0"/>
                <a:ea typeface="黑体" pitchFamily="49" charset="-122"/>
                <a:cs typeface="Times New Roman" pitchFamily="18" charset="0"/>
              </a:rPr>
              <a:t>哈萨克斯坦EC</a:t>
            </a:r>
            <a:r>
              <a:rPr kumimoji="0" lang="en-US" altLang="zh-CN" sz="2400" b="0" i="0" u="none" strike="noStrike" kern="1200" cap="none" spc="0" normalizeH="0" baseline="0" noProof="1" smtClean="0">
                <a:ln>
                  <a:noFill/>
                </a:ln>
                <a:effectLst/>
                <a:uLnTx/>
                <a:uFillTx/>
                <a:latin typeface="Times New Roman" pitchFamily="18" charset="0"/>
                <a:ea typeface="黑体" pitchFamily="49" charset="-122"/>
                <a:cs typeface="Times New Roman" pitchFamily="18" charset="0"/>
              </a:rPr>
              <a:t>-</a:t>
            </a:r>
            <a:r>
              <a:rPr kumimoji="0" lang="zh-CN" altLang="en-US" sz="2400" b="0" i="0" u="none" strike="noStrike" kern="1200" cap="none" spc="0" normalizeH="0" baseline="0" noProof="1" smtClean="0">
                <a:ln>
                  <a:noFill/>
                </a:ln>
                <a:effectLst/>
                <a:uLnTx/>
                <a:uFillTx/>
                <a:latin typeface="Times New Roman" pitchFamily="18" charset="0"/>
                <a:ea typeface="黑体" pitchFamily="49" charset="-122"/>
                <a:cs typeface="Times New Roman" pitchFamily="18" charset="0"/>
              </a:rPr>
              <a:t>IFAS执行局，克孜勒奥尔达处</a:t>
            </a:r>
          </a:p>
          <a:p>
            <a:pPr marL="363538" marR="0" lvl="0" indent="-363538" algn="l" defTabSz="914400" rtl="0" eaLnBrk="1" fontAlgn="base" latinLnBrk="0" hangingPunct="1">
              <a:lnSpc>
                <a:spcPct val="120000"/>
              </a:lnSpc>
              <a:spcBef>
                <a:spcPts val="1200"/>
              </a:spcBef>
              <a:spcAft>
                <a:spcPct val="0"/>
              </a:spcAft>
              <a:buClr>
                <a:schemeClr val="accent2">
                  <a:lumMod val="60000"/>
                  <a:lumOff val="40000"/>
                </a:schemeClr>
              </a:buClr>
              <a:buSzTx/>
              <a:buFont typeface="Wingdings" pitchFamily="2" charset="2"/>
              <a:buChar char="l"/>
              <a:tabLst/>
              <a:defRPr/>
            </a:pPr>
            <a:r>
              <a:rPr kumimoji="0" lang="zh-CN" altLang="en-US" sz="2400" b="0" i="0" u="none" strike="noStrike" kern="1200" cap="none" spc="0" normalizeH="0" baseline="0" noProof="1" smtClean="0">
                <a:ln>
                  <a:noFill/>
                </a:ln>
                <a:effectLst/>
                <a:uLnTx/>
                <a:uFillTx/>
                <a:latin typeface="Times New Roman" pitchFamily="18" charset="0"/>
                <a:ea typeface="黑体" pitchFamily="49" charset="-122"/>
                <a:cs typeface="Times New Roman" pitchFamily="18" charset="0"/>
              </a:rPr>
              <a:t>吉尔吉斯斯坦EC</a:t>
            </a:r>
            <a:r>
              <a:rPr kumimoji="0" lang="en-US" altLang="zh-CN" sz="2400" b="0" i="0" u="none" strike="noStrike" kern="1200" cap="none" spc="0" normalizeH="0" baseline="0" noProof="1" smtClean="0">
                <a:ln>
                  <a:noFill/>
                </a:ln>
                <a:effectLst/>
                <a:uLnTx/>
                <a:uFillTx/>
                <a:latin typeface="Times New Roman" pitchFamily="18" charset="0"/>
                <a:ea typeface="黑体" pitchFamily="49" charset="-122"/>
                <a:cs typeface="Times New Roman" pitchFamily="18" charset="0"/>
              </a:rPr>
              <a:t>-</a:t>
            </a:r>
            <a:r>
              <a:rPr kumimoji="0" lang="zh-CN" altLang="en-US" sz="2400" b="0" i="0" u="none" strike="noStrike" kern="1200" cap="none" spc="0" normalizeH="0" baseline="0" noProof="1" smtClean="0">
                <a:ln>
                  <a:noFill/>
                </a:ln>
                <a:effectLst/>
                <a:uLnTx/>
                <a:uFillTx/>
                <a:latin typeface="Times New Roman" pitchFamily="18" charset="0"/>
                <a:ea typeface="黑体" pitchFamily="49" charset="-122"/>
                <a:cs typeface="Times New Roman" pitchFamily="18" charset="0"/>
              </a:rPr>
              <a:t>IFAS执行局</a:t>
            </a:r>
          </a:p>
          <a:p>
            <a:pPr marL="363538" marR="0" lvl="0" indent="-363538" algn="l" defTabSz="914400" rtl="0" eaLnBrk="1" fontAlgn="base" latinLnBrk="0" hangingPunct="1">
              <a:lnSpc>
                <a:spcPct val="120000"/>
              </a:lnSpc>
              <a:spcBef>
                <a:spcPts val="1200"/>
              </a:spcBef>
              <a:spcAft>
                <a:spcPct val="0"/>
              </a:spcAft>
              <a:buClr>
                <a:schemeClr val="accent2">
                  <a:lumMod val="60000"/>
                  <a:lumOff val="40000"/>
                </a:schemeClr>
              </a:buClr>
              <a:buSzTx/>
              <a:buFont typeface="Wingdings" pitchFamily="2" charset="2"/>
              <a:buChar char="l"/>
              <a:tabLst/>
              <a:defRPr/>
            </a:pPr>
            <a:r>
              <a:rPr kumimoji="0" lang="zh-CN" altLang="en-US" sz="2400" b="0" i="0" u="none" strike="noStrike" kern="1200" cap="none" spc="0" normalizeH="0" baseline="0" noProof="1" smtClean="0">
                <a:ln>
                  <a:noFill/>
                </a:ln>
                <a:effectLst/>
                <a:uLnTx/>
                <a:uFillTx/>
                <a:latin typeface="Times New Roman" pitchFamily="18" charset="0"/>
                <a:ea typeface="黑体" pitchFamily="49" charset="-122"/>
                <a:cs typeface="Times New Roman" pitchFamily="18" charset="0"/>
              </a:rPr>
              <a:t>塔吉克斯坦EC</a:t>
            </a:r>
            <a:r>
              <a:rPr kumimoji="0" lang="en-US" altLang="zh-CN" sz="2400" b="0" i="0" u="none" strike="noStrike" kern="1200" cap="none" spc="0" normalizeH="0" baseline="0" noProof="1" smtClean="0">
                <a:ln>
                  <a:noFill/>
                </a:ln>
                <a:effectLst/>
                <a:uLnTx/>
                <a:uFillTx/>
                <a:latin typeface="Times New Roman" pitchFamily="18" charset="0"/>
                <a:ea typeface="黑体" pitchFamily="49" charset="-122"/>
                <a:cs typeface="Times New Roman" pitchFamily="18" charset="0"/>
              </a:rPr>
              <a:t>-</a:t>
            </a:r>
            <a:r>
              <a:rPr kumimoji="0" lang="zh-CN" altLang="en-US" sz="2400" b="0" i="0" u="none" strike="noStrike" kern="1200" cap="none" spc="0" normalizeH="0" baseline="0" noProof="1" smtClean="0">
                <a:ln>
                  <a:noFill/>
                </a:ln>
                <a:effectLst/>
                <a:uLnTx/>
                <a:uFillTx/>
                <a:latin typeface="Times New Roman" pitchFamily="18" charset="0"/>
                <a:ea typeface="黑体" pitchFamily="49" charset="-122"/>
                <a:cs typeface="Times New Roman" pitchFamily="18" charset="0"/>
              </a:rPr>
              <a:t>IFAS执行局</a:t>
            </a:r>
          </a:p>
          <a:p>
            <a:pPr marL="363538" marR="0" lvl="0" indent="-363538" algn="l" defTabSz="914400" rtl="0" eaLnBrk="1" fontAlgn="base" latinLnBrk="0" hangingPunct="1">
              <a:lnSpc>
                <a:spcPct val="120000"/>
              </a:lnSpc>
              <a:spcBef>
                <a:spcPts val="1200"/>
              </a:spcBef>
              <a:spcAft>
                <a:spcPct val="0"/>
              </a:spcAft>
              <a:buClr>
                <a:schemeClr val="accent2">
                  <a:lumMod val="60000"/>
                  <a:lumOff val="40000"/>
                </a:schemeClr>
              </a:buClr>
              <a:buSzTx/>
              <a:buFont typeface="Wingdings" pitchFamily="2" charset="2"/>
              <a:buChar char="l"/>
              <a:tabLst/>
              <a:defRPr/>
            </a:pPr>
            <a:r>
              <a:rPr kumimoji="0" lang="zh-CN" altLang="en-US" sz="2400" b="0" i="0" u="none" strike="noStrike" kern="1200" cap="none" spc="0" normalizeH="0" baseline="0" noProof="1" smtClean="0">
                <a:ln>
                  <a:noFill/>
                </a:ln>
                <a:effectLst/>
                <a:uLnTx/>
                <a:uFillTx/>
                <a:latin typeface="Times New Roman" pitchFamily="18" charset="0"/>
                <a:ea typeface="黑体" pitchFamily="49" charset="-122"/>
                <a:cs typeface="Times New Roman" pitchFamily="18" charset="0"/>
              </a:rPr>
              <a:t>土库曼斯坦EC</a:t>
            </a:r>
            <a:r>
              <a:rPr kumimoji="0" lang="en-US" altLang="zh-CN" sz="2400" b="0" i="0" u="none" strike="noStrike" kern="1200" cap="none" spc="0" normalizeH="0" baseline="0" noProof="1" smtClean="0">
                <a:ln>
                  <a:noFill/>
                </a:ln>
                <a:effectLst/>
                <a:uLnTx/>
                <a:uFillTx/>
                <a:latin typeface="Times New Roman" pitchFamily="18" charset="0"/>
                <a:ea typeface="黑体" pitchFamily="49" charset="-122"/>
                <a:cs typeface="Times New Roman" pitchFamily="18" charset="0"/>
              </a:rPr>
              <a:t>-</a:t>
            </a:r>
            <a:r>
              <a:rPr kumimoji="0" lang="zh-CN" altLang="en-US" sz="2400" b="0" i="0" u="none" strike="noStrike" kern="1200" cap="none" spc="0" normalizeH="0" baseline="0" noProof="1" smtClean="0">
                <a:ln>
                  <a:noFill/>
                </a:ln>
                <a:effectLst/>
                <a:uLnTx/>
                <a:uFillTx/>
                <a:latin typeface="Times New Roman" pitchFamily="18" charset="0"/>
                <a:ea typeface="黑体" pitchFamily="49" charset="-122"/>
                <a:cs typeface="Times New Roman" pitchFamily="18" charset="0"/>
              </a:rPr>
              <a:t>IFAS达沙古兹分局</a:t>
            </a:r>
          </a:p>
          <a:p>
            <a:pPr marL="363538" marR="0" lvl="0" indent="-363538" algn="l" defTabSz="914400" rtl="0" eaLnBrk="1" fontAlgn="base" latinLnBrk="0" hangingPunct="1">
              <a:lnSpc>
                <a:spcPct val="120000"/>
              </a:lnSpc>
              <a:spcBef>
                <a:spcPts val="1200"/>
              </a:spcBef>
              <a:spcAft>
                <a:spcPct val="0"/>
              </a:spcAft>
              <a:buClr>
                <a:schemeClr val="accent2">
                  <a:lumMod val="60000"/>
                  <a:lumOff val="40000"/>
                </a:schemeClr>
              </a:buClr>
              <a:buSzTx/>
              <a:buFont typeface="Wingdings" pitchFamily="2" charset="2"/>
              <a:buChar char="l"/>
              <a:tabLst/>
              <a:defRPr/>
            </a:pPr>
            <a:r>
              <a:rPr kumimoji="0" lang="zh-CN" altLang="en-US" sz="2400" b="0" i="0" u="none" strike="noStrike" kern="1200" cap="none" spc="0" normalizeH="0" baseline="0" noProof="1" smtClean="0">
                <a:ln>
                  <a:noFill/>
                </a:ln>
                <a:effectLst/>
                <a:uLnTx/>
                <a:uFillTx/>
                <a:latin typeface="Times New Roman" pitchFamily="18" charset="0"/>
                <a:ea typeface="黑体" pitchFamily="49" charset="-122"/>
                <a:cs typeface="Times New Roman" pitchFamily="18" charset="0"/>
              </a:rPr>
              <a:t>乌兹别克斯坦咸海拯救基金局，EC</a:t>
            </a:r>
            <a:r>
              <a:rPr kumimoji="0" lang="en-US" altLang="zh-CN" sz="2400" b="0" i="0" u="none" strike="noStrike" kern="1200" cap="none" spc="0" normalizeH="0" baseline="0" noProof="1" smtClean="0">
                <a:ln>
                  <a:noFill/>
                </a:ln>
                <a:effectLst/>
                <a:uLnTx/>
                <a:uFillTx/>
                <a:latin typeface="Times New Roman" pitchFamily="18" charset="0"/>
                <a:ea typeface="黑体" pitchFamily="49" charset="-122"/>
                <a:cs typeface="Times New Roman" pitchFamily="18" charset="0"/>
              </a:rPr>
              <a:t>-</a:t>
            </a:r>
            <a:r>
              <a:rPr kumimoji="0" lang="zh-CN" altLang="en-US" sz="2400" b="0" i="0" u="none" strike="noStrike" kern="1200" cap="none" spc="0" normalizeH="0" baseline="0" noProof="1" smtClean="0">
                <a:ln>
                  <a:noFill/>
                </a:ln>
                <a:effectLst/>
                <a:uLnTx/>
                <a:uFillTx/>
                <a:latin typeface="Times New Roman" pitchFamily="18" charset="0"/>
                <a:ea typeface="黑体" pitchFamily="49" charset="-122"/>
                <a:cs typeface="Times New Roman" pitchFamily="18" charset="0"/>
              </a:rPr>
              <a:t>IFAS的努</a:t>
            </a:r>
            <a:r>
              <a:rPr kumimoji="0" lang="zh-CN" altLang="en-US" sz="2400" b="0" i="0" u="none" strike="noStrike" kern="1200" cap="none" spc="0" normalizeH="0" baseline="0" noProof="1" smtClean="0">
                <a:ln>
                  <a:noFill/>
                </a:ln>
                <a:effectLst/>
                <a:uLnTx/>
                <a:uFillTx/>
                <a:latin typeface="黑体" pitchFamily="49" charset="-122"/>
                <a:ea typeface="黑体" pitchFamily="49" charset="-122"/>
              </a:rPr>
              <a:t>库斯分局</a:t>
            </a:r>
            <a:endParaRPr kumimoji="0" lang="zh-CN" altLang="en-US" sz="2400" b="0" i="0" u="none" strike="noStrike" kern="1200" cap="none" spc="0" normalizeH="0" baseline="0" noProof="1">
              <a:ln>
                <a:noFill/>
              </a:ln>
              <a:effectLst/>
              <a:uLnTx/>
              <a:uFillTx/>
              <a:latin typeface="黑体" pitchFamily="49" charset="-122"/>
              <a:ea typeface="黑体" pitchFamily="49" charset="-122"/>
            </a:endParaRPr>
          </a:p>
        </p:txBody>
      </p:sp>
      <p:pic>
        <p:nvPicPr>
          <p:cNvPr id="8" name="Picture 6" descr="https://timgsa.baidu.com/timg?image&amp;quality=80&amp;size=b9999_10000&amp;sec=1544957657926&amp;di=83984223b47368b849e49c36e8ce9c6f&amp;imgtype=0&amp;src=http%3A%2F%2Fpic.51yuansu.com%2Fpic3%2Fcover%2F00%2F85%2F30%2F58da943569f8c_610.jpg"/>
          <p:cNvPicPr>
            <a:picLocks noChangeAspect="1" noChangeArrowheads="1"/>
          </p:cNvPicPr>
          <p:nvPr/>
        </p:nvPicPr>
        <p:blipFill>
          <a:blip r:embed="rId2" cstate="print"/>
          <a:srcRect/>
          <a:stretch>
            <a:fillRect/>
          </a:stretch>
        </p:blipFill>
        <p:spPr bwMode="auto">
          <a:xfrm>
            <a:off x="8063880" y="1"/>
            <a:ext cx="1080000" cy="1214558"/>
          </a:xfrm>
          <a:prstGeom prst="rect">
            <a:avLst/>
          </a:prstGeom>
          <a:ln>
            <a:noFill/>
          </a:ln>
          <a:effectLst>
            <a:outerShdw blurRad="292100" dist="139700" dir="2700000" algn="tl" rotWithShape="0">
              <a:srgbClr val="333333">
                <a:alpha val="65000"/>
              </a:srgbClr>
            </a:outerShdw>
          </a:effectLst>
        </p:spPr>
      </p:pic>
      <p:sp>
        <p:nvSpPr>
          <p:cNvPr id="11" name="灯片编号占位符 8"/>
          <p:cNvSpPr txBox="1">
            <a:spLocks/>
          </p:cNvSpPr>
          <p:nvPr/>
        </p:nvSpPr>
        <p:spPr>
          <a:xfrm>
            <a:off x="8534400" y="6526124"/>
            <a:ext cx="503238" cy="255588"/>
          </a:xfrm>
          <a:prstGeom prst="rect">
            <a:avLst/>
          </a:prstGeom>
        </p:spPr>
        <p:txBody>
          <a:bodyPr/>
          <a:lstStyle/>
          <a:p>
            <a:pPr algn="r">
              <a:spcBef>
                <a:spcPts val="0"/>
              </a:spcBef>
              <a:buFont typeface="Wingdings" pitchFamily="2" charset="2"/>
              <a:buNone/>
              <a:defRPr/>
            </a:pPr>
            <a:fld id="{926320ED-ACA3-410C-B564-79F12F5361D3}" type="slidenum">
              <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pPr algn="r">
                <a:spcBef>
                  <a:spcPts val="0"/>
                </a:spcBef>
                <a:buFont typeface="Wingdings" pitchFamily="2" charset="2"/>
                <a:buNone/>
                <a:defRPr/>
              </a:pPr>
              <a:t>25</a:t>
            </a:fld>
            <a:endPar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3793"/>
          <p:cNvSpPr txBox="1">
            <a:spLocks/>
          </p:cNvSpPr>
          <p:nvPr/>
        </p:nvSpPr>
        <p:spPr>
          <a:xfrm>
            <a:off x="457200" y="76288"/>
            <a:ext cx="8229600" cy="900000"/>
          </a:xfrm>
          <a:prstGeom prst="rect">
            <a:avLst/>
          </a:prstGeom>
          <a:noFill/>
          <a:ln w="9525">
            <a:noFill/>
          </a:ln>
        </p:spPr>
        <p:txBody>
          <a:bodyPr anchor="ctr"/>
          <a:lstStyle/>
          <a:p>
            <a:pPr algn="ctr"/>
            <a:r>
              <a:rPr lang="en-US" altLang="zh-CN" sz="4400" b="1" dirty="0" smtClean="0">
                <a:solidFill>
                  <a:schemeClr val="accent4">
                    <a:lumMod val="50000"/>
                  </a:schemeClr>
                </a:solidFill>
                <a:effectLst>
                  <a:outerShdw blurRad="38100" dist="38100" dir="2700000" algn="tl">
                    <a:srgbClr val="000000">
                      <a:alpha val="43137"/>
                    </a:srgbClr>
                  </a:outerShdw>
                </a:effectLst>
                <a:latin typeface="黑体" pitchFamily="49" charset="-122"/>
                <a:ea typeface="黑体" pitchFamily="49" charset="-122"/>
              </a:rPr>
              <a:t>4.</a:t>
            </a:r>
            <a:r>
              <a:rPr lang="zh-CN" altLang="en-US" sz="4400" b="1" dirty="0" smtClean="0">
                <a:solidFill>
                  <a:schemeClr val="accent4">
                    <a:lumMod val="50000"/>
                  </a:schemeClr>
                </a:solidFill>
                <a:effectLst>
                  <a:outerShdw blurRad="38100" dist="38100" dir="2700000" algn="tl">
                    <a:srgbClr val="000000">
                      <a:alpha val="43137"/>
                    </a:srgbClr>
                  </a:outerShdw>
                </a:effectLst>
                <a:latin typeface="黑体" pitchFamily="49" charset="-122"/>
                <a:ea typeface="黑体" pitchFamily="49" charset="-122"/>
              </a:rPr>
              <a:t>国际社会拯救咸海的努力</a:t>
            </a:r>
            <a:endParaRPr kumimoji="0" lang="zh-CN" altLang="zh-CN" sz="4400" b="1" i="0" u="none" strike="noStrike" kern="1200" cap="none" spc="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黑体" pitchFamily="49" charset="-122"/>
              <a:ea typeface="黑体" pitchFamily="49" charset="-122"/>
              <a:cs typeface="+mj-cs"/>
            </a:endParaRPr>
          </a:p>
        </p:txBody>
      </p:sp>
      <p:cxnSp>
        <p:nvCxnSpPr>
          <p:cNvPr id="5" name="直接连接符 4"/>
          <p:cNvCxnSpPr/>
          <p:nvPr/>
        </p:nvCxnSpPr>
        <p:spPr>
          <a:xfrm>
            <a:off x="0" y="990664"/>
            <a:ext cx="9144000"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文本框 1"/>
          <p:cNvSpPr txBox="1"/>
          <p:nvPr/>
        </p:nvSpPr>
        <p:spPr>
          <a:xfrm>
            <a:off x="121236" y="1066862"/>
            <a:ext cx="6889099" cy="584775"/>
          </a:xfrm>
          <a:prstGeom prst="rect">
            <a:avLst/>
          </a:prstGeom>
          <a:noFill/>
        </p:spPr>
        <p:txBody>
          <a:bodyPr wrap="square" rtlCol="0" anchor="t">
            <a:spAutoFit/>
          </a:bodyPr>
          <a:lstStyle/>
          <a:p>
            <a:r>
              <a:rPr lang="en-US" sz="3200" b="1" dirty="0">
                <a:effectLst>
                  <a:outerShdw blurRad="38100" dist="38100" dir="2700000" algn="tl">
                    <a:srgbClr val="000000">
                      <a:alpha val="43137"/>
                    </a:srgbClr>
                  </a:outerShdw>
                </a:effectLst>
                <a:latin typeface="黑体" pitchFamily="49" charset="-122"/>
                <a:ea typeface="黑体" pitchFamily="49" charset="-122"/>
                <a:sym typeface="+mn-ea"/>
              </a:rPr>
              <a:t>4.1 </a:t>
            </a:r>
            <a:r>
              <a:rPr lang="zh-CN" altLang="en-US" sz="3200" b="1" dirty="0">
                <a:effectLst>
                  <a:outerShdw blurRad="38100" dist="38100" dir="2700000" algn="tl">
                    <a:srgbClr val="000000">
                      <a:alpha val="43137"/>
                    </a:srgbClr>
                  </a:outerShdw>
                </a:effectLst>
                <a:latin typeface="黑体" pitchFamily="49" charset="-122"/>
                <a:ea typeface="黑体" pitchFamily="49" charset="-122"/>
                <a:sym typeface="+mn-ea"/>
              </a:rPr>
              <a:t>中亚国家</a:t>
            </a:r>
            <a:r>
              <a:rPr lang="en-US" altLang="zh-CN" sz="3200" b="1" dirty="0">
                <a:effectLst>
                  <a:outerShdw blurRad="38100" dist="38100" dir="2700000" algn="tl">
                    <a:srgbClr val="000000">
                      <a:alpha val="43137"/>
                    </a:srgbClr>
                  </a:outerShdw>
                </a:effectLst>
                <a:latin typeface="黑体" pitchFamily="49" charset="-122"/>
                <a:ea typeface="黑体" pitchFamily="49" charset="-122"/>
                <a:sym typeface="+mn-ea"/>
              </a:rPr>
              <a:t>-</a:t>
            </a:r>
            <a:r>
              <a:rPr lang="zh-CN" altLang="en-US" sz="3200" b="1" dirty="0">
                <a:effectLst>
                  <a:outerShdw blurRad="38100" dist="38100" dir="2700000" algn="tl">
                    <a:srgbClr val="000000">
                      <a:alpha val="43137"/>
                    </a:srgbClr>
                  </a:outerShdw>
                </a:effectLst>
                <a:latin typeface="黑体" pitchFamily="49" charset="-122"/>
                <a:ea typeface="黑体" pitchFamily="49" charset="-122"/>
                <a:sym typeface="+mn-ea"/>
              </a:rPr>
              <a:t>咸海流域跨界水合作</a:t>
            </a:r>
            <a:endParaRPr lang="zh-CN" altLang="en-US" sz="3200" b="1">
              <a:effectLst>
                <a:outerShdw blurRad="38100" dist="38100" dir="2700000" algn="tl">
                  <a:srgbClr val="000000">
                    <a:alpha val="43137"/>
                  </a:srgbClr>
                </a:outerShdw>
              </a:effectLst>
              <a:latin typeface="黑体" pitchFamily="49" charset="-122"/>
              <a:ea typeface="黑体" pitchFamily="49" charset="-122"/>
            </a:endParaRPr>
          </a:p>
        </p:txBody>
      </p:sp>
      <p:sp>
        <p:nvSpPr>
          <p:cNvPr id="10" name="文本占位符 5122"/>
          <p:cNvSpPr txBox="1">
            <a:spLocks/>
          </p:cNvSpPr>
          <p:nvPr/>
        </p:nvSpPr>
        <p:spPr>
          <a:xfrm>
            <a:off x="228714" y="1798561"/>
            <a:ext cx="8457978" cy="563667"/>
          </a:xfrm>
          <a:prstGeom prst="rect">
            <a:avLst/>
          </a:prstGeom>
          <a:noFill/>
          <a:ln w="9525">
            <a:noFill/>
          </a:ln>
        </p:spPr>
        <p:txBody>
          <a:bodyPr anchor="t"/>
          <a:lstStyle/>
          <a:p>
            <a:pPr>
              <a:lnSpc>
                <a:spcPct val="90000"/>
              </a:lnSpc>
              <a:spcBef>
                <a:spcPct val="20000"/>
              </a:spcBef>
            </a:pPr>
            <a:r>
              <a:rPr kumimoji="0" lang="zh-CN" altLang="en-US" sz="2800" b="1" i="0" u="sng"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rPr>
              <a:t>（</a:t>
            </a:r>
            <a:r>
              <a:rPr kumimoji="0" lang="en-US" altLang="zh-CN" sz="2800" b="1" i="0" u="sng"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rPr>
              <a:t>3</a:t>
            </a:r>
            <a:r>
              <a:rPr kumimoji="0" lang="zh-CN" altLang="en-US" sz="2800" b="1" i="0" u="sng"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rPr>
              <a:t>）</a:t>
            </a:r>
            <a:r>
              <a:rPr lang="zh-CN" altLang="en-US" sz="2800" b="1" u="sng" dirty="0" smtClean="0">
                <a:solidFill>
                  <a:srgbClr val="FF0000"/>
                </a:solidFill>
                <a:effectLst>
                  <a:outerShdw blurRad="38100" dist="38100" dir="2700000" algn="tl">
                    <a:srgbClr val="000000">
                      <a:alpha val="43137"/>
                    </a:srgbClr>
                  </a:outerShdw>
                </a:effectLst>
                <a:latin typeface="Times New Roman" pitchFamily="18" charset="0"/>
                <a:ea typeface="黑体" panose="02010609060101010101" pitchFamily="49" charset="-122"/>
                <a:cs typeface="Times New Roman" pitchFamily="18" charset="0"/>
                <a:sym typeface="+mn-ea"/>
              </a:rPr>
              <a:t>中亚国家间水利协调委员会（</a:t>
            </a:r>
            <a:r>
              <a:rPr lang="en-US" altLang="zh-CN" sz="2800" b="1" u="sng" dirty="0" smtClean="0">
                <a:solidFill>
                  <a:srgbClr val="FF0000"/>
                </a:solidFill>
                <a:effectLst>
                  <a:outerShdw blurRad="38100" dist="38100" dir="2700000" algn="tl">
                    <a:srgbClr val="000000">
                      <a:alpha val="43137"/>
                    </a:srgbClr>
                  </a:outerShdw>
                </a:effectLst>
                <a:latin typeface="Times New Roman" pitchFamily="18" charset="0"/>
                <a:ea typeface="黑体" panose="02010609060101010101" pitchFamily="49" charset="-122"/>
                <a:cs typeface="Times New Roman" pitchFamily="18" charset="0"/>
                <a:sym typeface="+mn-ea"/>
              </a:rPr>
              <a:t>ICWC</a:t>
            </a:r>
            <a:r>
              <a:rPr lang="zh-CN" altLang="en-US" sz="2800" b="1" u="sng" dirty="0" smtClean="0">
                <a:solidFill>
                  <a:srgbClr val="FF0000"/>
                </a:solidFill>
                <a:effectLst>
                  <a:outerShdw blurRad="38100" dist="38100" dir="2700000" algn="tl">
                    <a:srgbClr val="000000">
                      <a:alpha val="43137"/>
                    </a:srgbClr>
                  </a:outerShdw>
                </a:effectLst>
                <a:latin typeface="Times New Roman" pitchFamily="18" charset="0"/>
                <a:ea typeface="黑体" panose="02010609060101010101" pitchFamily="49" charset="-122"/>
                <a:cs typeface="Times New Roman" pitchFamily="18" charset="0"/>
                <a:sym typeface="+mn-ea"/>
              </a:rPr>
              <a:t>）</a:t>
            </a:r>
          </a:p>
          <a:p>
            <a:pPr lvl="0">
              <a:lnSpc>
                <a:spcPct val="90000"/>
              </a:lnSpc>
              <a:spcBef>
                <a:spcPct val="20000"/>
              </a:spcBef>
            </a:pPr>
            <a:endParaRPr lang="zh-CN" altLang="en-US" sz="2800" b="1" u="sng" dirty="0" smtClean="0">
              <a:solidFill>
                <a:srgbClr val="FF0000"/>
              </a:solidFill>
              <a:effectLst>
                <a:outerShdw blurRad="38100" dist="38100" dir="2700000" algn="tl">
                  <a:srgbClr val="000000">
                    <a:alpha val="43137"/>
                  </a:srgbClr>
                </a:outerShdw>
              </a:effectLst>
              <a:latin typeface="Times New Roman" pitchFamily="18" charset="0"/>
              <a:ea typeface="黑体" panose="02010609060101010101" pitchFamily="49" charset="-122"/>
              <a:cs typeface="Times New Roman" pitchFamily="18" charset="0"/>
              <a:sym typeface="+mn-ea"/>
            </a:endParaRPr>
          </a:p>
          <a:p>
            <a:pPr marL="0" marR="0" lvl="0" indent="0" algn="l" defTabSz="914400" rtl="0" eaLnBrk="1" fontAlgn="base" latinLnBrk="0" hangingPunct="1">
              <a:lnSpc>
                <a:spcPct val="130000"/>
              </a:lnSpc>
              <a:spcBef>
                <a:spcPts val="0"/>
              </a:spcBef>
              <a:spcAft>
                <a:spcPct val="0"/>
              </a:spcAft>
              <a:buClrTx/>
              <a:buSzTx/>
              <a:buFontTx/>
              <a:buNone/>
              <a:tabLst/>
              <a:defRPr/>
            </a:pPr>
            <a:endParaRPr kumimoji="0" lang="zh-CN" altLang="en-US" sz="2800" b="1" i="0" u="none" strike="noStrike" kern="1200" cap="none" spc="0" normalizeH="0" baseline="0" noProof="0" dirty="0">
              <a:ln>
                <a:noFill/>
              </a:ln>
              <a:solidFill>
                <a:srgbClr val="FF0000"/>
              </a:solidFill>
              <a:effectLst/>
              <a:uLnTx/>
              <a:uFillTx/>
              <a:latin typeface="Times New Roman" pitchFamily="18" charset="0"/>
              <a:ea typeface="黑体" pitchFamily="49" charset="-122"/>
              <a:cs typeface="Times New Roman" pitchFamily="18" charset="0"/>
              <a:sym typeface="+mn-ea"/>
            </a:endParaRPr>
          </a:p>
        </p:txBody>
      </p:sp>
      <p:sp>
        <p:nvSpPr>
          <p:cNvPr id="11" name="Rectangle 6"/>
          <p:cNvSpPr txBox="1"/>
          <p:nvPr/>
        </p:nvSpPr>
        <p:spPr>
          <a:xfrm>
            <a:off x="228714" y="2453316"/>
            <a:ext cx="8748000" cy="4176000"/>
          </a:xfrm>
          <a:prstGeom prst="rect">
            <a:avLst/>
          </a:prstGeom>
          <a:noFill/>
          <a:ln w="9525">
            <a:noFill/>
          </a:ln>
        </p:spPr>
        <p:txBody>
          <a:bodyPr wrap="square" lIns="91440" tIns="45720" rIns="91440" bIns="45720" anchor="t"/>
          <a:lstStyle/>
          <a:p>
            <a:pPr marL="363855" indent="-363855" algn="just">
              <a:lnSpc>
                <a:spcPct val="120000"/>
              </a:lnSpc>
              <a:spcBef>
                <a:spcPts val="1200"/>
              </a:spcBef>
              <a:buClr>
                <a:srgbClr val="33CCFF"/>
              </a:buClr>
              <a:buFont typeface="Wingdings" pitchFamily="2" charset="2"/>
              <a:buChar char="n"/>
            </a:pPr>
            <a:r>
              <a:rPr lang="en-US" altLang="en-US" sz="2400" b="1" dirty="0" smtClean="0">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rPr>
              <a:t>1992</a:t>
            </a:r>
            <a:r>
              <a:rPr lang="zh-CN" altLang="en-US" sz="2400" b="1" dirty="0" smtClean="0">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rPr>
              <a:t>年</a:t>
            </a:r>
            <a:r>
              <a:rPr lang="en-US" altLang="en-US" sz="2400" dirty="0" smtClean="0">
                <a:latin typeface="Times New Roman" panose="02020603050405020304" pitchFamily="18" charset="0"/>
                <a:ea typeface="黑体" panose="02010609060101010101" pitchFamily="49" charset="-122"/>
              </a:rPr>
              <a:t>2</a:t>
            </a:r>
            <a:r>
              <a:rPr lang="zh-CN" altLang="en-US" sz="2400" dirty="0" smtClean="0">
                <a:latin typeface="Times New Roman" panose="02020603050405020304" pitchFamily="18" charset="0"/>
                <a:ea typeface="黑体" panose="02010609060101010101" pitchFamily="49" charset="-122"/>
              </a:rPr>
              <a:t>月</a:t>
            </a:r>
            <a:r>
              <a:rPr lang="en-US" altLang="en-US" sz="2400" dirty="0" smtClean="0">
                <a:latin typeface="Times New Roman" panose="02020603050405020304" pitchFamily="18" charset="0"/>
                <a:ea typeface="黑体" panose="02010609060101010101" pitchFamily="49" charset="-122"/>
              </a:rPr>
              <a:t>18</a:t>
            </a:r>
            <a:r>
              <a:rPr lang="zh-CN" altLang="en-US" sz="2400" dirty="0" smtClean="0">
                <a:latin typeface="Times New Roman" panose="02020603050405020304" pitchFamily="18" charset="0"/>
                <a:ea typeface="黑体" panose="02010609060101010101" pitchFamily="49" charset="-122"/>
              </a:rPr>
              <a:t>日，</a:t>
            </a:r>
            <a:r>
              <a:rPr lang="zh-CN" altLang="en-US" sz="2400" b="1" dirty="0" smtClean="0">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rPr>
              <a:t>中亚五国水利部长在阿拉木图签署</a:t>
            </a:r>
            <a:r>
              <a:rPr lang="en-US" altLang="zh-CN" sz="2400" b="1" dirty="0" smtClean="0">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rPr>
              <a:t>《</a:t>
            </a:r>
            <a:r>
              <a:rPr lang="zh-CN" altLang="en-US" sz="2400" b="1" dirty="0" smtClean="0">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rPr>
              <a:t>国际水源水资源利用和保护联合管理合作协议</a:t>
            </a:r>
            <a:r>
              <a:rPr lang="en-US" altLang="zh-CN" sz="2400" b="1" dirty="0" smtClean="0">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rPr>
              <a:t>》</a:t>
            </a:r>
            <a:r>
              <a:rPr lang="zh-CN" altLang="en-US" sz="2400" dirty="0" smtClean="0">
                <a:latin typeface="Times New Roman" panose="02020603050405020304" pitchFamily="18" charset="0"/>
                <a:ea typeface="黑体" panose="02010609060101010101" pitchFamily="49" charset="-122"/>
              </a:rPr>
              <a:t>。基于这个协议，建立统一机构</a:t>
            </a:r>
            <a:r>
              <a:rPr lang="en-US" altLang="zh-CN" sz="2400" dirty="0" smtClean="0">
                <a:latin typeface="Times New Roman" panose="02020603050405020304" pitchFamily="18" charset="0"/>
                <a:ea typeface="黑体" panose="02010609060101010101" pitchFamily="49" charset="-122"/>
              </a:rPr>
              <a:t>——</a:t>
            </a:r>
            <a:r>
              <a:rPr lang="zh-CN" altLang="en-US" sz="24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rPr>
              <a:t>中亚国家间水利协调委员会（</a:t>
            </a:r>
            <a:r>
              <a:rPr lang="en-US" altLang="zh-CN" sz="24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rPr>
              <a:t>ICWC</a:t>
            </a:r>
            <a:r>
              <a:rPr lang="zh-CN" altLang="en-US" sz="2400" b="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rPr>
              <a:t>）</a:t>
            </a:r>
            <a:r>
              <a:rPr lang="zh-CN" altLang="en-US" sz="2400" dirty="0" smtClean="0">
                <a:latin typeface="Times New Roman" panose="02020603050405020304" pitchFamily="18" charset="0"/>
                <a:ea typeface="黑体" panose="02010609060101010101" pitchFamily="49" charset="-122"/>
              </a:rPr>
              <a:t>。</a:t>
            </a:r>
            <a:endParaRPr lang="en-US" altLang="zh-CN" sz="2400" dirty="0" smtClean="0">
              <a:latin typeface="Times New Roman" panose="02020603050405020304" pitchFamily="18" charset="0"/>
              <a:ea typeface="黑体" panose="02010609060101010101" pitchFamily="49" charset="-122"/>
            </a:endParaRPr>
          </a:p>
          <a:p>
            <a:pPr marL="363855" indent="-363855" algn="just">
              <a:lnSpc>
                <a:spcPct val="130000"/>
              </a:lnSpc>
              <a:spcBef>
                <a:spcPts val="1200"/>
              </a:spcBef>
              <a:buClr>
                <a:srgbClr val="33CCFF"/>
              </a:buClr>
              <a:buFont typeface="Wingdings" pitchFamily="2" charset="2"/>
              <a:buChar char="n"/>
            </a:pPr>
            <a:r>
              <a:rPr lang="en-US" altLang="zh-CN" sz="2000" dirty="0" smtClean="0">
                <a:latin typeface="Times New Roman" panose="02020603050405020304" pitchFamily="18" charset="0"/>
                <a:ea typeface="黑体" panose="02010609060101010101" pitchFamily="49" charset="-122"/>
              </a:rPr>
              <a:t>ICWC</a:t>
            </a:r>
            <a:r>
              <a:rPr lang="zh-CN" altLang="en-US" sz="2000" dirty="0" smtClean="0">
                <a:latin typeface="Times New Roman" panose="02020603050405020304" pitchFamily="18" charset="0"/>
                <a:ea typeface="黑体" panose="02010609060101010101" pitchFamily="49" charset="-122"/>
              </a:rPr>
              <a:t>是</a:t>
            </a:r>
            <a:r>
              <a:rPr lang="zh-CN" altLang="en-US" sz="2000" b="1" dirty="0" smtClean="0">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rPr>
              <a:t>由中亚五国水利部部长或第一副部长组成</a:t>
            </a:r>
            <a:r>
              <a:rPr lang="zh-CN" altLang="en-US" sz="2000" dirty="0" smtClean="0">
                <a:latin typeface="Times New Roman" panose="02020603050405020304" pitchFamily="18" charset="0"/>
                <a:ea typeface="黑体" panose="02010609060101010101" pitchFamily="49" charset="-122"/>
              </a:rPr>
              <a:t>的，相当于五个政府机构，由水利部中的国家水利委员会或司局直接参与水资源管理和开发方面的工作，确保跨界水域的水资源的可持续利用和生态环境的可持续发展。</a:t>
            </a:r>
          </a:p>
          <a:p>
            <a:pPr marL="363855" indent="-363855" algn="just">
              <a:lnSpc>
                <a:spcPct val="130000"/>
              </a:lnSpc>
              <a:spcBef>
                <a:spcPts val="1200"/>
              </a:spcBef>
              <a:buClr>
                <a:srgbClr val="33CCFF"/>
              </a:buClr>
              <a:buFont typeface="Wingdings" pitchFamily="2" charset="2"/>
              <a:buChar char="n"/>
            </a:pPr>
            <a:r>
              <a:rPr lang="en-US" altLang="zh-CN" sz="2000" dirty="0" smtClean="0">
                <a:latin typeface="Times New Roman" panose="02020603050405020304" pitchFamily="18" charset="0"/>
                <a:ea typeface="黑体" panose="02010609060101010101" pitchFamily="49" charset="-122"/>
              </a:rPr>
              <a:t>ICWC </a:t>
            </a:r>
            <a:r>
              <a:rPr lang="zh-CN" altLang="en-US" sz="2000" b="1" dirty="0" smtClean="0">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rPr>
              <a:t>隶属于</a:t>
            </a:r>
            <a:r>
              <a:rPr lang="zh-CN" altLang="en-US" sz="2000" b="1" dirty="0">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rPr>
              <a:t>拯救咸海国际基金委员</a:t>
            </a:r>
            <a:r>
              <a:rPr lang="zh-CN" altLang="en-US" sz="2000" dirty="0">
                <a:latin typeface="Times New Roman" panose="02020603050405020304" pitchFamily="18" charset="0"/>
                <a:ea typeface="黑体" panose="02010609060101010101" pitchFamily="49" charset="-122"/>
              </a:rPr>
              <a:t>会，其</a:t>
            </a:r>
            <a:r>
              <a:rPr lang="zh-CN" altLang="en-US" sz="2000" b="1" dirty="0">
                <a:latin typeface="Times New Roman" panose="02020603050405020304" pitchFamily="18" charset="0"/>
                <a:ea typeface="黑体" panose="02010609060101010101" pitchFamily="49" charset="-122"/>
              </a:rPr>
              <a:t>下属执行机构</a:t>
            </a:r>
            <a:r>
              <a:rPr lang="zh-CN" altLang="en-US" sz="2000" dirty="0">
                <a:latin typeface="Times New Roman" panose="02020603050405020304" pitchFamily="18" charset="0"/>
                <a:ea typeface="黑体" panose="02010609060101010101" pitchFamily="49" charset="-122"/>
              </a:rPr>
              <a:t>有：秘书处、科技信息中心、阿姆河流域委员会、锡尔河流域委员会、协调统计中心。</a:t>
            </a:r>
            <a:endParaRPr lang="en-US" altLang="zh-CN" sz="2000" dirty="0">
              <a:latin typeface="Times New Roman" panose="02020603050405020304" pitchFamily="18" charset="0"/>
              <a:ea typeface="黑体" panose="02010609060101010101" pitchFamily="49" charset="-122"/>
            </a:endParaRPr>
          </a:p>
          <a:p>
            <a:pPr marL="363855" indent="-363855" defTabSz="914400">
              <a:lnSpc>
                <a:spcPct val="120000"/>
              </a:lnSpc>
              <a:spcBef>
                <a:spcPts val="1200"/>
              </a:spcBef>
              <a:buClr>
                <a:srgbClr val="33CCFF"/>
              </a:buClr>
              <a:buFont typeface="Wingdings" pitchFamily="2" charset="2"/>
              <a:buChar char="n"/>
            </a:pPr>
            <a:endParaRPr lang="zh-CN" altLang="en-US" sz="2000" dirty="0">
              <a:latin typeface="Times New Roman" panose="02020603050405020304" pitchFamily="18" charset="0"/>
              <a:ea typeface="黑体" panose="02010609060101010101" pitchFamily="49" charset="-122"/>
            </a:endParaRPr>
          </a:p>
        </p:txBody>
      </p:sp>
      <p:pic>
        <p:nvPicPr>
          <p:cNvPr id="12" name="Picture 6" descr="https://timgsa.baidu.com/timg?image&amp;quality=80&amp;size=b9999_10000&amp;sec=1544957657926&amp;di=83984223b47368b849e49c36e8ce9c6f&amp;imgtype=0&amp;src=http%3A%2F%2Fpic.51yuansu.com%2Fpic3%2Fcover%2F00%2F85%2F30%2F58da943569f8c_610.jpg"/>
          <p:cNvPicPr>
            <a:picLocks noChangeAspect="1" noChangeArrowheads="1"/>
          </p:cNvPicPr>
          <p:nvPr/>
        </p:nvPicPr>
        <p:blipFill>
          <a:blip r:embed="rId2" cstate="print"/>
          <a:srcRect/>
          <a:stretch>
            <a:fillRect/>
          </a:stretch>
        </p:blipFill>
        <p:spPr bwMode="auto">
          <a:xfrm>
            <a:off x="8063880" y="1"/>
            <a:ext cx="1080000" cy="1214558"/>
          </a:xfrm>
          <a:prstGeom prst="rect">
            <a:avLst/>
          </a:prstGeom>
          <a:ln>
            <a:noFill/>
          </a:ln>
          <a:effectLst>
            <a:outerShdw blurRad="292100" dist="139700" dir="2700000" algn="tl" rotWithShape="0">
              <a:srgbClr val="333333">
                <a:alpha val="65000"/>
              </a:srgbClr>
            </a:outerShdw>
          </a:effectLst>
        </p:spPr>
      </p:pic>
      <p:sp>
        <p:nvSpPr>
          <p:cNvPr id="13" name="灯片编号占位符 8"/>
          <p:cNvSpPr txBox="1">
            <a:spLocks/>
          </p:cNvSpPr>
          <p:nvPr/>
        </p:nvSpPr>
        <p:spPr>
          <a:xfrm>
            <a:off x="8534400" y="6526124"/>
            <a:ext cx="503238" cy="255588"/>
          </a:xfrm>
          <a:prstGeom prst="rect">
            <a:avLst/>
          </a:prstGeom>
        </p:spPr>
        <p:txBody>
          <a:bodyPr/>
          <a:lstStyle/>
          <a:p>
            <a:pPr algn="r">
              <a:spcBef>
                <a:spcPts val="0"/>
              </a:spcBef>
              <a:buFont typeface="Wingdings" pitchFamily="2" charset="2"/>
              <a:buNone/>
              <a:defRPr/>
            </a:pPr>
            <a:fld id="{926320ED-ACA3-410C-B564-79F12F5361D3}" type="slidenum">
              <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pPr algn="r">
                <a:spcBef>
                  <a:spcPts val="0"/>
                </a:spcBef>
                <a:buFont typeface="Wingdings" pitchFamily="2" charset="2"/>
                <a:buNone/>
                <a:defRPr/>
              </a:pPr>
              <a:t>26</a:t>
            </a:fld>
            <a:endPar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981268" y="-36657"/>
            <a:ext cx="5080000" cy="646331"/>
          </a:xfrm>
          <a:prstGeom prst="rect">
            <a:avLst/>
          </a:prstGeom>
          <a:noFill/>
          <a:ln w="9525">
            <a:noFill/>
          </a:ln>
        </p:spPr>
        <p:txBody>
          <a:bodyPr wrap="square">
            <a:spAutoFit/>
          </a:bodyPr>
          <a:lstStyle/>
          <a:p>
            <a:pPr algn="ctr"/>
            <a:r>
              <a:rPr lang="zh-CN" b="1" noProof="1" smtClean="0">
                <a:latin typeface="Times New Roman" pitchFamily="18" charset="0"/>
                <a:ea typeface="黑体" pitchFamily="49" charset="-122"/>
                <a:cs typeface="Times New Roman" pitchFamily="18" charset="0"/>
              </a:rPr>
              <a:t>中亚</a:t>
            </a:r>
            <a:r>
              <a:rPr lang="zh-CN" b="1" noProof="1">
                <a:latin typeface="Times New Roman" pitchFamily="18" charset="0"/>
                <a:ea typeface="黑体" pitchFamily="49" charset="-122"/>
                <a:cs typeface="Times New Roman" pitchFamily="18" charset="0"/>
              </a:rPr>
              <a:t>及其邻国之间签订的有关水的</a:t>
            </a:r>
            <a:r>
              <a:rPr lang="zh-CN" b="1" noProof="1" smtClean="0">
                <a:latin typeface="Times New Roman" pitchFamily="18" charset="0"/>
                <a:ea typeface="黑体" pitchFamily="49" charset="-122"/>
                <a:cs typeface="Times New Roman" pitchFamily="18" charset="0"/>
              </a:rPr>
              <a:t>协议</a:t>
            </a:r>
            <a:endParaRPr lang="zh-CN" altLang="en-US" sz="3600" noProof="1">
              <a:latin typeface="Times New Roman" pitchFamily="18" charset="0"/>
              <a:ea typeface="黑体" pitchFamily="49" charset="-122"/>
              <a:cs typeface="Times New Roman" pitchFamily="18" charset="0"/>
            </a:endParaRPr>
          </a:p>
        </p:txBody>
      </p:sp>
      <p:graphicFrame>
        <p:nvGraphicFramePr>
          <p:cNvPr id="4" name="表格 3"/>
          <p:cNvGraphicFramePr/>
          <p:nvPr/>
        </p:nvGraphicFramePr>
        <p:xfrm>
          <a:off x="212725" y="609522"/>
          <a:ext cx="8778759" cy="5791200"/>
        </p:xfrm>
        <a:graphic>
          <a:graphicData uri="http://schemas.openxmlformats.org/drawingml/2006/table">
            <a:tbl>
              <a:tblPr firstRow="1" bandRow="1">
                <a:tableStyleId>{5940675A-B579-460E-94D1-54222C63F5DA}</a:tableStyleId>
              </a:tblPr>
              <a:tblGrid>
                <a:gridCol w="372745"/>
                <a:gridCol w="2054225"/>
                <a:gridCol w="1104900"/>
                <a:gridCol w="851218"/>
                <a:gridCol w="1411605"/>
                <a:gridCol w="1170305"/>
                <a:gridCol w="1114425"/>
                <a:gridCol w="699336"/>
              </a:tblGrid>
              <a:tr h="177800">
                <a:tc>
                  <a:txBody>
                    <a:bodyPr/>
                    <a:lstStyle/>
                    <a:p>
                      <a:pPr algn="ctr">
                        <a:buNone/>
                      </a:pPr>
                      <a:endParaRPr lang="en-US" altLang="en-US" sz="1000" dirty="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000">
                          <a:latin typeface="Times New Roman" pitchFamily="18" charset="0"/>
                          <a:ea typeface="宋体" panose="02010600030101010101" pitchFamily="2" charset="-122"/>
                          <a:cs typeface="Times New Roman" pitchFamily="18" charset="0"/>
                        </a:rPr>
                        <a:t>协议名称</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000">
                          <a:latin typeface="Times New Roman" pitchFamily="18" charset="0"/>
                          <a:ea typeface="宋体" panose="02010600030101010101" pitchFamily="2" charset="-122"/>
                          <a:cs typeface="Times New Roman" pitchFamily="18" charset="0"/>
                        </a:rPr>
                        <a:t>适用范围</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000">
                          <a:latin typeface="Times New Roman" pitchFamily="18" charset="0"/>
                          <a:ea typeface="宋体" panose="02010600030101010101" pitchFamily="2" charset="-122"/>
                          <a:cs typeface="Times New Roman" pitchFamily="18" charset="0"/>
                        </a:rPr>
                        <a:t>河流流域</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000">
                          <a:latin typeface="Times New Roman" pitchFamily="18" charset="0"/>
                          <a:ea typeface="宋体" panose="02010600030101010101" pitchFamily="2" charset="-122"/>
                          <a:cs typeface="Times New Roman" pitchFamily="18" charset="0"/>
                        </a:rPr>
                        <a:t>适用地区</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000">
                          <a:latin typeface="Times New Roman" pitchFamily="18" charset="0"/>
                          <a:ea typeface="宋体" panose="02010600030101010101" pitchFamily="2" charset="-122"/>
                          <a:cs typeface="Times New Roman" pitchFamily="18" charset="0"/>
                        </a:rPr>
                        <a:t>签字国或合约方</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000">
                          <a:latin typeface="Times New Roman" pitchFamily="18" charset="0"/>
                          <a:ea typeface="宋体" panose="02010600030101010101" pitchFamily="2" charset="-122"/>
                          <a:cs typeface="Times New Roman" pitchFamily="18" charset="0"/>
                        </a:rPr>
                        <a:t>协议签订日期和地点</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000">
                          <a:latin typeface="Times New Roman" pitchFamily="18" charset="0"/>
                          <a:ea typeface="宋体" panose="02010600030101010101" pitchFamily="2" charset="-122"/>
                          <a:cs typeface="Times New Roman" pitchFamily="18" charset="0"/>
                        </a:rPr>
                        <a:t>联合团体</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7800">
                <a:tc>
                  <a:txBody>
                    <a:bodyPr/>
                    <a:lstStyle/>
                    <a:p>
                      <a:pPr algn="ctr">
                        <a:buNone/>
                      </a:pPr>
                      <a:r>
                        <a:rPr lang="en-US" sz="1000">
                          <a:latin typeface="Times New Roman" pitchFamily="18" charset="0"/>
                          <a:ea typeface="宋体" panose="02010600030101010101" pitchFamily="2" charset="-122"/>
                          <a:cs typeface="Times New Roman" pitchFamily="18" charset="0"/>
                        </a:rPr>
                        <a:t>1</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1000" dirty="0" err="1">
                          <a:latin typeface="Times New Roman" pitchFamily="18" charset="0"/>
                          <a:ea typeface="宋体" panose="02010600030101010101" pitchFamily="2" charset="-122"/>
                          <a:cs typeface="Times New Roman" pitchFamily="18" charset="0"/>
                        </a:rPr>
                        <a:t>哈、吉、乌、塔</a:t>
                      </a:r>
                      <a:r>
                        <a:rPr lang="zh-CN" altLang="en-US" sz="1000" dirty="0">
                          <a:latin typeface="Times New Roman" pitchFamily="18" charset="0"/>
                          <a:ea typeface="宋体" panose="02010600030101010101" pitchFamily="2" charset="-122"/>
                          <a:cs typeface="Times New Roman" pitchFamily="18" charset="0"/>
                        </a:rPr>
                        <a:t>、</a:t>
                      </a:r>
                      <a:r>
                        <a:rPr lang="en-US" sz="1000" dirty="0" err="1">
                          <a:latin typeface="Times New Roman" pitchFamily="18" charset="0"/>
                          <a:ea typeface="宋体" panose="02010600030101010101" pitchFamily="2" charset="-122"/>
                          <a:cs typeface="Times New Roman" pitchFamily="18" charset="0"/>
                        </a:rPr>
                        <a:t>土之间关于联合管理、利用和保护国际水资源的合作协议</a:t>
                      </a:r>
                      <a:endParaRPr lang="en-US" altLang="en-US" sz="1000" dirty="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1000">
                          <a:latin typeface="Times New Roman" pitchFamily="18" charset="0"/>
                          <a:ea typeface="宋体" panose="02010600030101010101" pitchFamily="2" charset="-122"/>
                          <a:cs typeface="Times New Roman" pitchFamily="18" charset="0"/>
                        </a:rPr>
                        <a:t>调节；水资源的水质和水量保护，供水，灌溉。</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000">
                          <a:latin typeface="Times New Roman" pitchFamily="18" charset="0"/>
                          <a:ea typeface="宋体" panose="02010600030101010101" pitchFamily="2" charset="-122"/>
                          <a:cs typeface="Times New Roman" pitchFamily="18" charset="0"/>
                        </a:rPr>
                        <a:t>阿姆河锡尔河咸海流域</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1000">
                          <a:latin typeface="Times New Roman" pitchFamily="18" charset="0"/>
                          <a:ea typeface="宋体" panose="02010600030101010101" pitchFamily="2" charset="-122"/>
                          <a:cs typeface="Times New Roman" pitchFamily="18" charset="0"/>
                        </a:rPr>
                        <a:t>协议各方之间的所有跨界水道和湖泊，咸海流域</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000">
                          <a:latin typeface="Times New Roman" pitchFamily="18" charset="0"/>
                          <a:ea typeface="宋体" panose="02010600030101010101" pitchFamily="2" charset="-122"/>
                          <a:cs typeface="Times New Roman" pitchFamily="18" charset="0"/>
                        </a:rPr>
                        <a:t>哈萨克</a:t>
                      </a:r>
                      <a:r>
                        <a:rPr lang="zh-CN" altLang="en-US" sz="1000">
                          <a:latin typeface="Times New Roman" pitchFamily="18" charset="0"/>
                          <a:ea typeface="宋体" panose="02010600030101010101" pitchFamily="2" charset="-122"/>
                          <a:cs typeface="Times New Roman" pitchFamily="18" charset="0"/>
                        </a:rPr>
                        <a:t>，</a:t>
                      </a:r>
                      <a:r>
                        <a:rPr lang="en-US" sz="1000">
                          <a:latin typeface="Times New Roman" pitchFamily="18" charset="0"/>
                          <a:ea typeface="宋体" panose="02010600030101010101" pitchFamily="2" charset="-122"/>
                          <a:cs typeface="Times New Roman" pitchFamily="18" charset="0"/>
                        </a:rPr>
                        <a:t>吉尔吉斯</a:t>
                      </a:r>
                      <a:r>
                        <a:rPr lang="zh-CN" altLang="en-US" sz="1000">
                          <a:latin typeface="Times New Roman" pitchFamily="18" charset="0"/>
                          <a:ea typeface="宋体" panose="02010600030101010101" pitchFamily="2" charset="-122"/>
                          <a:cs typeface="Times New Roman" pitchFamily="18" charset="0"/>
                        </a:rPr>
                        <a:t>，</a:t>
                      </a:r>
                      <a:r>
                        <a:rPr lang="en-US" sz="1000">
                          <a:latin typeface="Times New Roman" pitchFamily="18" charset="0"/>
                          <a:ea typeface="宋体" panose="02010600030101010101" pitchFamily="2" charset="-122"/>
                          <a:cs typeface="Times New Roman" pitchFamily="18" charset="0"/>
                        </a:rPr>
                        <a:t>乌兹别克</a:t>
                      </a:r>
                      <a:r>
                        <a:rPr lang="zh-CN" altLang="en-US" sz="1000">
                          <a:latin typeface="Times New Roman" pitchFamily="18" charset="0"/>
                          <a:ea typeface="宋体" panose="02010600030101010101" pitchFamily="2" charset="-122"/>
                          <a:cs typeface="Times New Roman" pitchFamily="18" charset="0"/>
                        </a:rPr>
                        <a:t>，</a:t>
                      </a:r>
                      <a:r>
                        <a:rPr lang="en-US" sz="1000">
                          <a:latin typeface="Times New Roman" pitchFamily="18" charset="0"/>
                          <a:ea typeface="宋体" panose="02010600030101010101" pitchFamily="2" charset="-122"/>
                          <a:cs typeface="Times New Roman" pitchFamily="18" charset="0"/>
                        </a:rPr>
                        <a:t>塔吉克</a:t>
                      </a:r>
                      <a:r>
                        <a:rPr lang="zh-CN" altLang="en-US" sz="1000">
                          <a:latin typeface="Times New Roman" pitchFamily="18" charset="0"/>
                          <a:ea typeface="宋体" panose="02010600030101010101" pitchFamily="2" charset="-122"/>
                          <a:cs typeface="Times New Roman" pitchFamily="18" charset="0"/>
                        </a:rPr>
                        <a:t>，</a:t>
                      </a:r>
                      <a:r>
                        <a:rPr lang="en-US" sz="1000">
                          <a:latin typeface="Times New Roman" pitchFamily="18" charset="0"/>
                          <a:ea typeface="宋体" panose="02010600030101010101" pitchFamily="2" charset="-122"/>
                          <a:cs typeface="Times New Roman" pitchFamily="18" charset="0"/>
                        </a:rPr>
                        <a:t>土库曼</a:t>
                      </a:r>
                      <a:r>
                        <a:rPr lang="zh-CN" altLang="en-US" sz="1000">
                          <a:latin typeface="Times New Roman" pitchFamily="18" charset="0"/>
                          <a:ea typeface="宋体" panose="02010600030101010101" pitchFamily="2" charset="-122"/>
                          <a:cs typeface="Times New Roman" pitchFamily="18" charset="0"/>
                        </a:rPr>
                        <a:t>。</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1000">
                          <a:latin typeface="Times New Roman" pitchFamily="18" charset="0"/>
                          <a:ea typeface="宋体" panose="02010600030101010101" pitchFamily="2" charset="-122"/>
                          <a:cs typeface="Times New Roman" pitchFamily="18" charset="0"/>
                        </a:rPr>
                        <a:t>1992.02.18在阿拉木图签订</a:t>
                      </a:r>
                      <a:r>
                        <a:rPr lang="zh-CN" altLang="en-US" sz="1000">
                          <a:latin typeface="Times New Roman" pitchFamily="18" charset="0"/>
                          <a:ea typeface="宋体" panose="02010600030101010101" pitchFamily="2" charset="-122"/>
                          <a:cs typeface="Times New Roman" pitchFamily="18" charset="0"/>
                        </a:rPr>
                        <a:t>（阿拉木图协议）</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1000">
                          <a:latin typeface="Times New Roman" pitchFamily="18" charset="0"/>
                          <a:ea typeface="宋体" panose="02010600030101010101" pitchFamily="2" charset="-122"/>
                          <a:cs typeface="Times New Roman" pitchFamily="18" charset="0"/>
                        </a:rPr>
                        <a:t>国家间水协调管理委员会(ICWC)）</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7800">
                <a:tc>
                  <a:txBody>
                    <a:bodyPr/>
                    <a:lstStyle/>
                    <a:p>
                      <a:pPr algn="ctr">
                        <a:buNone/>
                      </a:pPr>
                      <a:r>
                        <a:rPr lang="en-US" sz="1000">
                          <a:latin typeface="Times New Roman" pitchFamily="18" charset="0"/>
                          <a:ea typeface="宋体" panose="02010600030101010101" pitchFamily="2" charset="-122"/>
                          <a:cs typeface="Times New Roman" pitchFamily="18" charset="0"/>
                        </a:rPr>
                        <a:t>2</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1000">
                          <a:latin typeface="Times New Roman" pitchFamily="18" charset="0"/>
                          <a:ea typeface="宋体" panose="02010600030101010101" pitchFamily="2" charset="-122"/>
                          <a:cs typeface="Times New Roman" pitchFamily="18" charset="0"/>
                        </a:rPr>
                        <a:t>阿姆河流域水管理联合公司的地位</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1000">
                          <a:latin typeface="Times New Roman" pitchFamily="18" charset="0"/>
                          <a:ea typeface="宋体" panose="02010600030101010101" pitchFamily="2" charset="-122"/>
                          <a:cs typeface="Times New Roman" pitchFamily="18" charset="0"/>
                        </a:rPr>
                        <a:t>调节阿姆河流域的水利用</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000">
                          <a:latin typeface="Times New Roman" pitchFamily="18" charset="0"/>
                          <a:ea typeface="宋体" panose="02010600030101010101" pitchFamily="2" charset="-122"/>
                          <a:cs typeface="Times New Roman" pitchFamily="18" charset="0"/>
                        </a:rPr>
                        <a:t>阿姆河流域</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1000">
                          <a:latin typeface="Times New Roman" pitchFamily="18" charset="0"/>
                          <a:ea typeface="宋体" panose="02010600030101010101" pitchFamily="2" charset="-122"/>
                          <a:cs typeface="Times New Roman" pitchFamily="18" charset="0"/>
                        </a:rPr>
                        <a:t>阿姆河流域的河流、湖泊、国际水道、水电工程。</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000">
                          <a:latin typeface="Times New Roman" pitchFamily="18" charset="0"/>
                          <a:ea typeface="宋体" panose="02010600030101010101" pitchFamily="2" charset="-122"/>
                          <a:cs typeface="Times New Roman" pitchFamily="18" charset="0"/>
                        </a:rPr>
                        <a:t>哈</a:t>
                      </a:r>
                      <a:r>
                        <a:rPr lang="zh-CN" altLang="en-US" sz="1000">
                          <a:latin typeface="Times New Roman" pitchFamily="18" charset="0"/>
                          <a:ea typeface="宋体" panose="02010600030101010101" pitchFamily="2" charset="-122"/>
                          <a:cs typeface="Times New Roman" pitchFamily="18" charset="0"/>
                        </a:rPr>
                        <a:t>，</a:t>
                      </a:r>
                      <a:r>
                        <a:rPr lang="en-US" sz="1000">
                          <a:latin typeface="Times New Roman" pitchFamily="18" charset="0"/>
                          <a:ea typeface="宋体" panose="02010600030101010101" pitchFamily="2" charset="-122"/>
                          <a:cs typeface="Times New Roman" pitchFamily="18" charset="0"/>
                        </a:rPr>
                        <a:t>吉</a:t>
                      </a:r>
                      <a:r>
                        <a:rPr lang="zh-CN" altLang="en-US" sz="1000">
                          <a:latin typeface="Times New Roman" pitchFamily="18" charset="0"/>
                          <a:ea typeface="宋体" panose="02010600030101010101" pitchFamily="2" charset="-122"/>
                          <a:cs typeface="Times New Roman" pitchFamily="18" charset="0"/>
                        </a:rPr>
                        <a:t>，</a:t>
                      </a:r>
                      <a:r>
                        <a:rPr lang="en-US" sz="1000">
                          <a:latin typeface="Times New Roman" pitchFamily="18" charset="0"/>
                          <a:ea typeface="宋体" panose="02010600030101010101" pitchFamily="2" charset="-122"/>
                          <a:cs typeface="Times New Roman" pitchFamily="18" charset="0"/>
                        </a:rPr>
                        <a:t>乌</a:t>
                      </a:r>
                      <a:r>
                        <a:rPr lang="zh-CN" altLang="en-US" sz="1000">
                          <a:latin typeface="Times New Roman" pitchFamily="18" charset="0"/>
                          <a:ea typeface="宋体" panose="02010600030101010101" pitchFamily="2" charset="-122"/>
                          <a:cs typeface="Times New Roman" pitchFamily="18" charset="0"/>
                        </a:rPr>
                        <a:t>，</a:t>
                      </a:r>
                      <a:r>
                        <a:rPr lang="en-US" sz="1000">
                          <a:latin typeface="Times New Roman" pitchFamily="18" charset="0"/>
                          <a:ea typeface="宋体" panose="02010600030101010101" pitchFamily="2" charset="-122"/>
                          <a:cs typeface="Times New Roman" pitchFamily="18" charset="0"/>
                        </a:rPr>
                        <a:t>塔</a:t>
                      </a:r>
                      <a:r>
                        <a:rPr lang="zh-CN" altLang="en-US" sz="1000">
                          <a:latin typeface="Times New Roman" pitchFamily="18" charset="0"/>
                          <a:ea typeface="宋体" panose="02010600030101010101" pitchFamily="2" charset="-122"/>
                          <a:cs typeface="Times New Roman" pitchFamily="18" charset="0"/>
                        </a:rPr>
                        <a:t>，</a:t>
                      </a:r>
                      <a:r>
                        <a:rPr lang="en-US" sz="1000">
                          <a:latin typeface="Times New Roman" pitchFamily="18" charset="0"/>
                          <a:ea typeface="宋体" panose="02010600030101010101" pitchFamily="2" charset="-122"/>
                          <a:cs typeface="Times New Roman" pitchFamily="18" charset="0"/>
                        </a:rPr>
                        <a:t>土</a:t>
                      </a:r>
                      <a:r>
                        <a:rPr lang="zh-CN" altLang="en-US" sz="1000">
                          <a:latin typeface="Times New Roman" pitchFamily="18" charset="0"/>
                          <a:ea typeface="宋体" panose="02010600030101010101" pitchFamily="2" charset="-122"/>
                          <a:cs typeface="Times New Roman" pitchFamily="18" charset="0"/>
                        </a:rPr>
                        <a:t>。</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1000">
                          <a:latin typeface="Times New Roman" pitchFamily="18" charset="0"/>
                          <a:ea typeface="宋体" panose="02010600030101010101" pitchFamily="2" charset="-122"/>
                          <a:cs typeface="Times New Roman" pitchFamily="18" charset="0"/>
                        </a:rPr>
                        <a:t>1992.04.06在阿什哈巴德签订，并于签字之日起生效</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1000">
                          <a:latin typeface="Times New Roman" pitchFamily="18" charset="0"/>
                          <a:cs typeface="Times New Roman" pitchFamily="18" charset="0"/>
                        </a:rPr>
                        <a:t> </a:t>
                      </a:r>
                      <a:endParaRPr lang="en-US" altLang="en-US" sz="1000">
                        <a:latin typeface="Times New Roman" pitchFamily="18" charset="0"/>
                        <a:ea typeface="Times New Roman" panose="02020603050405020304" pitchFamily="18" charset="0"/>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7800">
                <a:tc>
                  <a:txBody>
                    <a:bodyPr/>
                    <a:lstStyle/>
                    <a:p>
                      <a:pPr algn="ctr">
                        <a:buNone/>
                      </a:pPr>
                      <a:r>
                        <a:rPr lang="en-US" sz="1000">
                          <a:latin typeface="Times New Roman" pitchFamily="18" charset="0"/>
                          <a:ea typeface="宋体" panose="02010600030101010101" pitchFamily="2" charset="-122"/>
                          <a:cs typeface="Times New Roman" pitchFamily="18" charset="0"/>
                        </a:rPr>
                        <a:t>3</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1000">
                          <a:latin typeface="Times New Roman" pitchFamily="18" charset="0"/>
                          <a:ea typeface="宋体" panose="02010600030101010101" pitchFamily="2" charset="-122"/>
                          <a:cs typeface="Times New Roman" pitchFamily="18" charset="0"/>
                        </a:rPr>
                        <a:t>锡尔河流域水管理联合公司的地位</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1000">
                          <a:latin typeface="Times New Roman" pitchFamily="18" charset="0"/>
                          <a:ea typeface="宋体" panose="02010600030101010101" pitchFamily="2" charset="-122"/>
                          <a:cs typeface="Times New Roman" pitchFamily="18" charset="0"/>
                        </a:rPr>
                        <a:t>调节锡尔河流域的水利用</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000">
                          <a:latin typeface="Times New Roman" pitchFamily="18" charset="0"/>
                          <a:ea typeface="宋体" panose="02010600030101010101" pitchFamily="2" charset="-122"/>
                          <a:cs typeface="Times New Roman" pitchFamily="18" charset="0"/>
                        </a:rPr>
                        <a:t>锡尔河流域</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1000">
                          <a:latin typeface="Times New Roman" pitchFamily="18" charset="0"/>
                          <a:ea typeface="宋体" panose="02010600030101010101" pitchFamily="2" charset="-122"/>
                          <a:cs typeface="Times New Roman" pitchFamily="18" charset="0"/>
                        </a:rPr>
                        <a:t>锡尔河流域的河流、湖泊、国际水道、水电工程。</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000">
                          <a:latin typeface="Times New Roman" pitchFamily="18" charset="0"/>
                          <a:ea typeface="宋体" panose="02010600030101010101" pitchFamily="2" charset="-122"/>
                          <a:cs typeface="Times New Roman" pitchFamily="18" charset="0"/>
                        </a:rPr>
                        <a:t>哈</a:t>
                      </a:r>
                      <a:r>
                        <a:rPr lang="zh-CN" altLang="en-US" sz="1000">
                          <a:latin typeface="Times New Roman" pitchFamily="18" charset="0"/>
                          <a:ea typeface="宋体" panose="02010600030101010101" pitchFamily="2" charset="-122"/>
                          <a:cs typeface="Times New Roman" pitchFamily="18" charset="0"/>
                        </a:rPr>
                        <a:t>，</a:t>
                      </a:r>
                      <a:r>
                        <a:rPr lang="en-US" sz="1000">
                          <a:latin typeface="Times New Roman" pitchFamily="18" charset="0"/>
                          <a:ea typeface="宋体" panose="02010600030101010101" pitchFamily="2" charset="-122"/>
                          <a:cs typeface="Times New Roman" pitchFamily="18" charset="0"/>
                        </a:rPr>
                        <a:t>吉</a:t>
                      </a:r>
                      <a:r>
                        <a:rPr lang="zh-CN" altLang="en-US" sz="1000">
                          <a:latin typeface="Times New Roman" pitchFamily="18" charset="0"/>
                          <a:ea typeface="宋体" panose="02010600030101010101" pitchFamily="2" charset="-122"/>
                          <a:cs typeface="Times New Roman" pitchFamily="18" charset="0"/>
                        </a:rPr>
                        <a:t>，</a:t>
                      </a:r>
                      <a:r>
                        <a:rPr lang="en-US" sz="1000">
                          <a:latin typeface="Times New Roman" pitchFamily="18" charset="0"/>
                          <a:ea typeface="宋体" panose="02010600030101010101" pitchFamily="2" charset="-122"/>
                          <a:cs typeface="Times New Roman" pitchFamily="18" charset="0"/>
                        </a:rPr>
                        <a:t>乌</a:t>
                      </a:r>
                      <a:r>
                        <a:rPr lang="zh-CN" altLang="en-US" sz="1000">
                          <a:latin typeface="Times New Roman" pitchFamily="18" charset="0"/>
                          <a:ea typeface="宋体" panose="02010600030101010101" pitchFamily="2" charset="-122"/>
                          <a:cs typeface="Times New Roman" pitchFamily="18" charset="0"/>
                        </a:rPr>
                        <a:t>，</a:t>
                      </a:r>
                      <a:r>
                        <a:rPr lang="en-US" sz="1000">
                          <a:latin typeface="Times New Roman" pitchFamily="18" charset="0"/>
                          <a:ea typeface="宋体" panose="02010600030101010101" pitchFamily="2" charset="-122"/>
                          <a:cs typeface="Times New Roman" pitchFamily="18" charset="0"/>
                        </a:rPr>
                        <a:t>塔</a:t>
                      </a:r>
                      <a:r>
                        <a:rPr lang="zh-CN" altLang="en-US" sz="1000">
                          <a:latin typeface="Times New Roman" pitchFamily="18" charset="0"/>
                          <a:ea typeface="宋体" panose="02010600030101010101" pitchFamily="2" charset="-122"/>
                          <a:cs typeface="Times New Roman" pitchFamily="18" charset="0"/>
                        </a:rPr>
                        <a:t>，</a:t>
                      </a:r>
                      <a:r>
                        <a:rPr lang="en-US" sz="1000">
                          <a:latin typeface="Times New Roman" pitchFamily="18" charset="0"/>
                          <a:ea typeface="宋体" panose="02010600030101010101" pitchFamily="2" charset="-122"/>
                          <a:cs typeface="Times New Roman" pitchFamily="18" charset="0"/>
                        </a:rPr>
                        <a:t>土</a:t>
                      </a:r>
                      <a:r>
                        <a:rPr lang="zh-CN" altLang="en-US" sz="1000">
                          <a:latin typeface="Times New Roman" pitchFamily="18" charset="0"/>
                          <a:ea typeface="宋体" panose="02010600030101010101" pitchFamily="2" charset="-122"/>
                          <a:cs typeface="Times New Roman" pitchFamily="18" charset="0"/>
                        </a:rPr>
                        <a:t>。</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1000">
                          <a:latin typeface="Times New Roman" pitchFamily="18" charset="0"/>
                          <a:ea typeface="宋体" panose="02010600030101010101" pitchFamily="2" charset="-122"/>
                          <a:cs typeface="Times New Roman" pitchFamily="18" charset="0"/>
                        </a:rPr>
                        <a:t>1992.04.06在阿什哈巴德签订，并于签字之日起生效</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1000">
                          <a:latin typeface="Times New Roman" pitchFamily="18" charset="0"/>
                          <a:cs typeface="Times New Roman" pitchFamily="18" charset="0"/>
                        </a:rPr>
                        <a:t> </a:t>
                      </a:r>
                      <a:endParaRPr lang="en-US" altLang="en-US" sz="1000">
                        <a:latin typeface="Times New Roman" pitchFamily="18" charset="0"/>
                        <a:ea typeface="Times New Roman" panose="02020603050405020304" pitchFamily="18" charset="0"/>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7800">
                <a:tc>
                  <a:txBody>
                    <a:bodyPr/>
                    <a:lstStyle/>
                    <a:p>
                      <a:pPr algn="ctr">
                        <a:buNone/>
                      </a:pPr>
                      <a:r>
                        <a:rPr lang="en-US" altLang="en-US" sz="1000">
                          <a:latin typeface="Times New Roman" pitchFamily="18" charset="0"/>
                          <a:ea typeface="宋体" panose="02010600030101010101" pitchFamily="2" charset="-122"/>
                          <a:cs typeface="Times New Roman" pitchFamily="18" charset="0"/>
                        </a:rPr>
                        <a:t>4</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altLang="en-US" sz="1000">
                          <a:latin typeface="Times New Roman" pitchFamily="18" charset="0"/>
                          <a:ea typeface="宋体" panose="02010600030101010101" pitchFamily="2" charset="-122"/>
                          <a:cs typeface="Times New Roman" pitchFamily="18" charset="0"/>
                        </a:rPr>
                        <a:t>《关于解决咸海及其周边地区危机并保障咸海地区社会经济发展的联合行动的协议》</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zh-CN" altLang="en-US" sz="1000">
                          <a:latin typeface="Times New Roman" pitchFamily="18" charset="0"/>
                          <a:ea typeface="宋体" panose="02010600030101010101" pitchFamily="2" charset="-122"/>
                          <a:cs typeface="Times New Roman" pitchFamily="18" charset="0"/>
                        </a:rPr>
                        <a:t>解决危机及发展经济</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zh-CN" altLang="en-US" sz="1000">
                          <a:latin typeface="Times New Roman" pitchFamily="18" charset="0"/>
                          <a:ea typeface="宋体" panose="02010600030101010101" pitchFamily="2" charset="-122"/>
                          <a:cs typeface="Times New Roman" pitchFamily="18" charset="0"/>
                        </a:rPr>
                        <a:t>咸海流域</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zh-CN" altLang="en-US" sz="1000">
                          <a:latin typeface="Times New Roman" pitchFamily="18" charset="0"/>
                          <a:ea typeface="宋体" panose="02010600030101010101" pitchFamily="2" charset="-122"/>
                          <a:cs typeface="Times New Roman" pitchFamily="18" charset="0"/>
                        </a:rPr>
                        <a:t>咸海流域</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zh-CN" altLang="en-US" sz="1000">
                          <a:latin typeface="Times New Roman" pitchFamily="18" charset="0"/>
                          <a:ea typeface="宋体" panose="02010600030101010101" pitchFamily="2" charset="-122"/>
                          <a:cs typeface="Times New Roman" pitchFamily="18" charset="0"/>
                        </a:rPr>
                        <a:t>哈、吉、塔、土、乌</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altLang="en-US" sz="1000">
                          <a:latin typeface="Times New Roman" pitchFamily="18" charset="0"/>
                          <a:ea typeface="宋体" panose="02010600030101010101" pitchFamily="2" charset="-122"/>
                          <a:cs typeface="Times New Roman" pitchFamily="18" charset="0"/>
                        </a:rPr>
                        <a:t>1993-03-26</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endParaRPr lang="en-US" altLang="en-US" sz="1000">
                        <a:latin typeface="Times New Roman" pitchFamily="18" charset="0"/>
                        <a:ea typeface="Times New Roman" panose="02020603050405020304" pitchFamily="18" charset="0"/>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7800">
                <a:tc>
                  <a:txBody>
                    <a:bodyPr/>
                    <a:lstStyle/>
                    <a:p>
                      <a:pPr algn="ctr">
                        <a:buNone/>
                      </a:pPr>
                      <a:r>
                        <a:rPr lang="en-US" altLang="en-US" sz="1000">
                          <a:latin typeface="Times New Roman" pitchFamily="18" charset="0"/>
                          <a:ea typeface="宋体" panose="02010600030101010101" pitchFamily="2" charset="-122"/>
                          <a:cs typeface="Times New Roman" pitchFamily="18" charset="0"/>
                        </a:rPr>
                        <a:t>5</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altLang="en-US" sz="1000">
                          <a:latin typeface="Times New Roman" pitchFamily="18" charset="0"/>
                          <a:ea typeface="宋体" panose="02010600030101010101" pitchFamily="2" charset="-122"/>
                          <a:cs typeface="Times New Roman" pitchFamily="18" charset="0"/>
                        </a:rPr>
                        <a:t>《中亚五国元首关于咸海流域问题跨国委员会执委会实施未来3-5年改善咸海流域生态状况兼顾地区社会经济发展的行动计划的决议》</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altLang="en-US" sz="1000">
                          <a:latin typeface="Times New Roman" pitchFamily="18" charset="0"/>
                          <a:ea typeface="宋体" panose="02010600030101010101" pitchFamily="2" charset="-122"/>
                          <a:cs typeface="Times New Roman" pitchFamily="18" charset="0"/>
                        </a:rPr>
                        <a:t>改善咸海流域生态状况兼顾地区社会经济发展</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altLang="en-US" sz="1000">
                          <a:latin typeface="Times New Roman" pitchFamily="18" charset="0"/>
                          <a:ea typeface="宋体" panose="02010600030101010101" pitchFamily="2" charset="-122"/>
                          <a:cs typeface="Times New Roman" pitchFamily="18" charset="0"/>
                          <a:sym typeface="+mn-ea"/>
                        </a:rPr>
                        <a:t>咸海、阿姆河、锡尔河</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altLang="en-US" sz="1000">
                          <a:latin typeface="Times New Roman" pitchFamily="18" charset="0"/>
                          <a:ea typeface="宋体" panose="02010600030101010101" pitchFamily="2" charset="-122"/>
                          <a:cs typeface="Times New Roman" pitchFamily="18" charset="0"/>
                          <a:sym typeface="+mn-ea"/>
                        </a:rPr>
                        <a:t>咸海、阿姆河、锡尔河</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zh-CN" altLang="en-US" sz="1000">
                          <a:latin typeface="Times New Roman" pitchFamily="18" charset="0"/>
                          <a:ea typeface="宋体" panose="02010600030101010101" pitchFamily="2" charset="-122"/>
                          <a:cs typeface="Times New Roman" pitchFamily="18" charset="0"/>
                        </a:rPr>
                        <a:t>哈、吉、塔、土、乌。</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altLang="en-US" sz="1000">
                          <a:latin typeface="Times New Roman" pitchFamily="18" charset="0"/>
                          <a:ea typeface="宋体" panose="02010600030101010101" pitchFamily="2" charset="-122"/>
                          <a:cs typeface="Times New Roman" pitchFamily="18" charset="0"/>
                        </a:rPr>
                        <a:t>1995-03-03</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endParaRPr lang="en-US" altLang="en-US" sz="1000">
                        <a:latin typeface="Times New Roman" pitchFamily="18" charset="0"/>
                        <a:ea typeface="Times New Roman" panose="02020603050405020304" pitchFamily="18" charset="0"/>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7800">
                <a:tc>
                  <a:txBody>
                    <a:bodyPr/>
                    <a:lstStyle/>
                    <a:p>
                      <a:pPr algn="ctr">
                        <a:buNone/>
                      </a:pPr>
                      <a:r>
                        <a:rPr lang="en-US" altLang="en-US" sz="1000">
                          <a:latin typeface="Times New Roman" pitchFamily="18" charset="0"/>
                          <a:ea typeface="宋体" panose="02010600030101010101" pitchFamily="2" charset="-122"/>
                          <a:cs typeface="Times New Roman" pitchFamily="18" charset="0"/>
                        </a:rPr>
                        <a:t>6</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altLang="en-US" sz="1000">
                          <a:latin typeface="Times New Roman" pitchFamily="18" charset="0"/>
                          <a:ea typeface="宋体" panose="02010600030101010101" pitchFamily="2" charset="-122"/>
                          <a:cs typeface="Times New Roman" pitchFamily="18" charset="0"/>
                        </a:rPr>
                        <a:t>《努库斯宣言》(即《咸海宣言》)</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zh-CN" altLang="en-US" sz="1000">
                          <a:latin typeface="Times New Roman" pitchFamily="18" charset="0"/>
                          <a:ea typeface="宋体" panose="02010600030101010101" pitchFamily="2" charset="-122"/>
                          <a:cs typeface="Times New Roman" pitchFamily="18" charset="0"/>
                        </a:rPr>
                        <a:t>保护咸海</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zh-CN" altLang="en-US" sz="1000">
                          <a:latin typeface="Times New Roman" pitchFamily="18" charset="0"/>
                          <a:ea typeface="宋体" panose="02010600030101010101" pitchFamily="2" charset="-122"/>
                          <a:cs typeface="Times New Roman" pitchFamily="18" charset="0"/>
                        </a:rPr>
                        <a:t>咸海流域国家</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zh-CN" altLang="en-US" sz="1000">
                          <a:latin typeface="Times New Roman" pitchFamily="18" charset="0"/>
                          <a:ea typeface="宋体" panose="02010600030101010101" pitchFamily="2" charset="-122"/>
                          <a:cs typeface="Times New Roman" pitchFamily="18" charset="0"/>
                        </a:rPr>
                        <a:t>哈、吉、塔、土、乌</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altLang="en-US" sz="1000">
                          <a:latin typeface="Times New Roman" pitchFamily="18" charset="0"/>
                          <a:ea typeface="宋体" panose="02010600030101010101" pitchFamily="2" charset="-122"/>
                          <a:cs typeface="Times New Roman" pitchFamily="18" charset="0"/>
                        </a:rPr>
                        <a:t>1995-09-20</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endParaRPr lang="en-US" altLang="en-US" sz="1000">
                        <a:latin typeface="Times New Roman" pitchFamily="18" charset="0"/>
                        <a:ea typeface="Times New Roman" panose="02020603050405020304" pitchFamily="18" charset="0"/>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7800">
                <a:tc>
                  <a:txBody>
                    <a:bodyPr/>
                    <a:lstStyle/>
                    <a:p>
                      <a:pPr algn="ctr">
                        <a:buNone/>
                      </a:pPr>
                      <a:r>
                        <a:rPr lang="en-US" sz="1000">
                          <a:latin typeface="Times New Roman" pitchFamily="18" charset="0"/>
                          <a:ea typeface="宋体" panose="02010600030101010101" pitchFamily="2" charset="-122"/>
                          <a:cs typeface="Times New Roman" pitchFamily="18" charset="0"/>
                        </a:rPr>
                        <a:t>7</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1000">
                          <a:latin typeface="Times New Roman" pitchFamily="18" charset="0"/>
                          <a:ea typeface="宋体" panose="02010600030101010101" pitchFamily="2" charset="-122"/>
                          <a:cs typeface="Times New Roman" pitchFamily="18" charset="0"/>
                        </a:rPr>
                        <a:t>土库曼斯坦和乌兹别克斯坦关于水管理问题的合作协议</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000">
                          <a:latin typeface="Times New Roman" pitchFamily="18" charset="0"/>
                          <a:ea typeface="宋体" panose="02010600030101010101" pitchFamily="2" charset="-122"/>
                          <a:cs typeface="Times New Roman" pitchFamily="18" charset="0"/>
                        </a:rPr>
                        <a:t>调节用水</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000">
                          <a:latin typeface="Times New Roman" pitchFamily="18" charset="0"/>
                          <a:ea typeface="宋体" panose="02010600030101010101" pitchFamily="2" charset="-122"/>
                          <a:cs typeface="Times New Roman" pitchFamily="18" charset="0"/>
                        </a:rPr>
                        <a:t>阿姆河</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1000">
                          <a:latin typeface="Times New Roman" pitchFamily="18" charset="0"/>
                          <a:ea typeface="宋体" panose="02010600030101010101" pitchFamily="2" charset="-122"/>
                          <a:cs typeface="Times New Roman" pitchFamily="18" charset="0"/>
                        </a:rPr>
                        <a:t>阿姆河流域</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000">
                          <a:latin typeface="Times New Roman" pitchFamily="18" charset="0"/>
                          <a:ea typeface="宋体" panose="02010600030101010101" pitchFamily="2" charset="-122"/>
                          <a:cs typeface="Times New Roman" pitchFamily="18" charset="0"/>
                        </a:rPr>
                        <a:t>土</a:t>
                      </a:r>
                      <a:r>
                        <a:rPr lang="zh-CN" altLang="en-US" sz="1000">
                          <a:latin typeface="Times New Roman" pitchFamily="18" charset="0"/>
                          <a:ea typeface="宋体" panose="02010600030101010101" pitchFamily="2" charset="-122"/>
                          <a:cs typeface="Times New Roman" pitchFamily="18" charset="0"/>
                        </a:rPr>
                        <a:t>，</a:t>
                      </a:r>
                      <a:r>
                        <a:rPr lang="en-US" sz="1000">
                          <a:latin typeface="Times New Roman" pitchFamily="18" charset="0"/>
                          <a:ea typeface="宋体" panose="02010600030101010101" pitchFamily="2" charset="-122"/>
                          <a:cs typeface="Times New Roman" pitchFamily="18" charset="0"/>
                        </a:rPr>
                        <a:t>乌</a:t>
                      </a:r>
                      <a:r>
                        <a:rPr lang="zh-CN" altLang="en-US" sz="1000">
                          <a:latin typeface="Times New Roman" pitchFamily="18" charset="0"/>
                          <a:ea typeface="宋体" panose="02010600030101010101" pitchFamily="2" charset="-122"/>
                          <a:cs typeface="Times New Roman" pitchFamily="18" charset="0"/>
                        </a:rPr>
                        <a:t>。</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1000">
                          <a:latin typeface="Times New Roman" pitchFamily="18" charset="0"/>
                          <a:ea typeface="宋体" panose="02010600030101010101" pitchFamily="2" charset="-122"/>
                          <a:cs typeface="Times New Roman" pitchFamily="18" charset="0"/>
                        </a:rPr>
                        <a:t>1996.01.16在</a:t>
                      </a:r>
                      <a:r>
                        <a:rPr lang="en-US" sz="1000">
                          <a:latin typeface="Times New Roman" pitchFamily="18" charset="0"/>
                          <a:cs typeface="Times New Roman" pitchFamily="18" charset="0"/>
                        </a:rPr>
                        <a:t>Chartzjou</a:t>
                      </a:r>
                      <a:r>
                        <a:rPr lang="en-US" sz="1000">
                          <a:latin typeface="Times New Roman" pitchFamily="18" charset="0"/>
                          <a:ea typeface="宋体" panose="02010600030101010101" pitchFamily="2" charset="-122"/>
                          <a:cs typeface="Times New Roman" pitchFamily="18" charset="0"/>
                        </a:rPr>
                        <a:t>签订</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000">
                          <a:latin typeface="Times New Roman" pitchFamily="18" charset="0"/>
                          <a:ea typeface="宋体" panose="02010600030101010101" pitchFamily="2" charset="-122"/>
                          <a:cs typeface="Times New Roman" pitchFamily="18" charset="0"/>
                        </a:rPr>
                        <a:t>阿姆河流域水管理机构</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7800">
                <a:tc>
                  <a:txBody>
                    <a:bodyPr/>
                    <a:lstStyle/>
                    <a:p>
                      <a:pPr algn="ctr">
                        <a:buNone/>
                      </a:pPr>
                      <a:r>
                        <a:rPr lang="en-US" sz="1000">
                          <a:latin typeface="Times New Roman" pitchFamily="18" charset="0"/>
                          <a:ea typeface="宋体" panose="02010600030101010101" pitchFamily="2" charset="-122"/>
                          <a:cs typeface="Times New Roman" pitchFamily="18" charset="0"/>
                        </a:rPr>
                        <a:t>8</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1000">
                          <a:latin typeface="Times New Roman" pitchFamily="18" charset="0"/>
                          <a:ea typeface="宋体" panose="02010600030101010101" pitchFamily="2" charset="-122"/>
                          <a:cs typeface="Times New Roman" pitchFamily="18" charset="0"/>
                        </a:rPr>
                        <a:t>乌</a:t>
                      </a:r>
                      <a:r>
                        <a:rPr lang="zh-CN" altLang="en-US" sz="1000">
                          <a:latin typeface="Times New Roman" pitchFamily="18" charset="0"/>
                          <a:ea typeface="宋体" panose="02010600030101010101" pitchFamily="2" charset="-122"/>
                          <a:cs typeface="Times New Roman" pitchFamily="18" charset="0"/>
                        </a:rPr>
                        <a:t>、</a:t>
                      </a:r>
                      <a:r>
                        <a:rPr lang="en-US" sz="1000">
                          <a:latin typeface="Times New Roman" pitchFamily="18" charset="0"/>
                          <a:ea typeface="宋体" panose="02010600030101010101" pitchFamily="2" charset="-122"/>
                          <a:cs typeface="Times New Roman" pitchFamily="18" charset="0"/>
                        </a:rPr>
                        <a:t>吉政府之间关于纳伦-锡尔河1997年所建水电站的水能资源利用问题的协议</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1000">
                          <a:latin typeface="Times New Roman" pitchFamily="18" charset="0"/>
                          <a:ea typeface="宋体" panose="02010600030101010101" pitchFamily="2" charset="-122"/>
                          <a:cs typeface="Times New Roman" pitchFamily="18" charset="0"/>
                        </a:rPr>
                        <a:t>调节锡尔河的用水供给作物所需</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1000">
                          <a:latin typeface="Times New Roman" pitchFamily="18" charset="0"/>
                          <a:ea typeface="宋体" panose="02010600030101010101" pitchFamily="2" charset="-122"/>
                          <a:cs typeface="Times New Roman" pitchFamily="18" charset="0"/>
                        </a:rPr>
                        <a:t>锡尔河</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1000">
                          <a:latin typeface="Times New Roman" pitchFamily="18" charset="0"/>
                          <a:ea typeface="宋体" panose="02010600030101010101" pitchFamily="2" charset="-122"/>
                          <a:cs typeface="Times New Roman" pitchFamily="18" charset="0"/>
                        </a:rPr>
                        <a:t>锡尔河流域</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000">
                          <a:latin typeface="Times New Roman" pitchFamily="18" charset="0"/>
                          <a:ea typeface="宋体" panose="02010600030101010101" pitchFamily="2" charset="-122"/>
                          <a:cs typeface="Times New Roman" pitchFamily="18" charset="0"/>
                        </a:rPr>
                        <a:t>乌</a:t>
                      </a:r>
                      <a:r>
                        <a:rPr lang="zh-CN" altLang="en-US" sz="1000">
                          <a:latin typeface="Times New Roman" pitchFamily="18" charset="0"/>
                          <a:ea typeface="宋体" panose="02010600030101010101" pitchFamily="2" charset="-122"/>
                          <a:cs typeface="Times New Roman" pitchFamily="18" charset="0"/>
                        </a:rPr>
                        <a:t>，</a:t>
                      </a:r>
                      <a:r>
                        <a:rPr lang="en-US" sz="1000">
                          <a:latin typeface="Times New Roman" pitchFamily="18" charset="0"/>
                          <a:ea typeface="宋体" panose="02010600030101010101" pitchFamily="2" charset="-122"/>
                          <a:cs typeface="Times New Roman" pitchFamily="18" charset="0"/>
                        </a:rPr>
                        <a:t>吉</a:t>
                      </a:r>
                      <a:r>
                        <a:rPr lang="zh-CN" altLang="en-US" sz="1000">
                          <a:latin typeface="Times New Roman" pitchFamily="18" charset="0"/>
                          <a:ea typeface="宋体" panose="02010600030101010101" pitchFamily="2" charset="-122"/>
                          <a:cs typeface="Times New Roman" pitchFamily="18" charset="0"/>
                        </a:rPr>
                        <a:t>。</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1000">
                          <a:latin typeface="Times New Roman" pitchFamily="18" charset="0"/>
                          <a:ea typeface="宋体" panose="02010600030101010101" pitchFamily="2" charset="-122"/>
                          <a:cs typeface="Times New Roman" pitchFamily="18" charset="0"/>
                        </a:rPr>
                        <a:t>1996.12.25在塔什干签订</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1000">
                          <a:latin typeface="Times New Roman" pitchFamily="18" charset="0"/>
                          <a:ea typeface="宋体" panose="02010600030101010101" pitchFamily="2" charset="-122"/>
                          <a:cs typeface="Times New Roman" pitchFamily="18" charset="0"/>
                        </a:rPr>
                        <a:t>锡尔河流域管理机构</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7800">
                <a:tc>
                  <a:txBody>
                    <a:bodyPr/>
                    <a:lstStyle/>
                    <a:p>
                      <a:pPr algn="ctr">
                        <a:buNone/>
                      </a:pPr>
                      <a:r>
                        <a:rPr lang="en-US" sz="1000">
                          <a:latin typeface="Times New Roman" pitchFamily="18" charset="0"/>
                          <a:ea typeface="宋体" panose="02010600030101010101" pitchFamily="2" charset="-122"/>
                          <a:cs typeface="Times New Roman" pitchFamily="18" charset="0"/>
                        </a:rPr>
                        <a:t>9</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1000">
                          <a:latin typeface="Times New Roman" pitchFamily="18" charset="0"/>
                          <a:ea typeface="宋体" panose="02010600030101010101" pitchFamily="2" charset="-122"/>
                          <a:cs typeface="Times New Roman" pitchFamily="18" charset="0"/>
                        </a:rPr>
                        <a:t>哈</a:t>
                      </a:r>
                      <a:r>
                        <a:rPr lang="zh-CN" altLang="en-US" sz="1000">
                          <a:latin typeface="Times New Roman" pitchFamily="18" charset="0"/>
                          <a:ea typeface="宋体" panose="02010600030101010101" pitchFamily="2" charset="-122"/>
                          <a:cs typeface="Times New Roman" pitchFamily="18" charset="0"/>
                        </a:rPr>
                        <a:t>、</a:t>
                      </a:r>
                      <a:r>
                        <a:rPr lang="en-US" sz="1000">
                          <a:latin typeface="Times New Roman" pitchFamily="18" charset="0"/>
                          <a:ea typeface="宋体" panose="02010600030101010101" pitchFamily="2" charset="-122"/>
                          <a:cs typeface="Times New Roman" pitchFamily="18" charset="0"/>
                        </a:rPr>
                        <a:t>吉政府间关于楚河和塔拉斯河水利工程的国际水管理协议</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1000">
                          <a:latin typeface="Times New Roman" pitchFamily="18" charset="0"/>
                          <a:ea typeface="宋体" panose="02010600030101010101" pitchFamily="2" charset="-122"/>
                          <a:cs typeface="Times New Roman" pitchFamily="18" charset="0"/>
                        </a:rPr>
                        <a:t>调节水利工程的用管理</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1000">
                          <a:latin typeface="Times New Roman" pitchFamily="18" charset="0"/>
                          <a:ea typeface="宋体" panose="02010600030101010101" pitchFamily="2" charset="-122"/>
                          <a:cs typeface="Times New Roman" pitchFamily="18" charset="0"/>
                        </a:rPr>
                        <a:t>楚河、塔拉斯河</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1000">
                          <a:latin typeface="Times New Roman" pitchFamily="18" charset="0"/>
                          <a:ea typeface="宋体" panose="02010600030101010101" pitchFamily="2" charset="-122"/>
                          <a:cs typeface="Times New Roman" pitchFamily="18" charset="0"/>
                        </a:rPr>
                        <a:t>楚河、塔拉斯河及这两条河流上所建水库</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000">
                          <a:latin typeface="Times New Roman" pitchFamily="18" charset="0"/>
                          <a:ea typeface="宋体" panose="02010600030101010101" pitchFamily="2" charset="-122"/>
                          <a:cs typeface="Times New Roman" pitchFamily="18" charset="0"/>
                        </a:rPr>
                        <a:t>哈</a:t>
                      </a:r>
                      <a:r>
                        <a:rPr lang="zh-CN" altLang="en-US" sz="1000">
                          <a:latin typeface="Times New Roman" pitchFamily="18" charset="0"/>
                          <a:ea typeface="宋体" panose="02010600030101010101" pitchFamily="2" charset="-122"/>
                          <a:cs typeface="Times New Roman" pitchFamily="18" charset="0"/>
                        </a:rPr>
                        <a:t>，</a:t>
                      </a:r>
                      <a:r>
                        <a:rPr lang="en-US" sz="1000">
                          <a:latin typeface="Times New Roman" pitchFamily="18" charset="0"/>
                          <a:ea typeface="宋体" panose="02010600030101010101" pitchFamily="2" charset="-122"/>
                          <a:cs typeface="Times New Roman" pitchFamily="18" charset="0"/>
                        </a:rPr>
                        <a:t>吉</a:t>
                      </a:r>
                      <a:r>
                        <a:rPr lang="zh-CN" altLang="en-US" sz="1000">
                          <a:latin typeface="Times New Roman" pitchFamily="18" charset="0"/>
                          <a:ea typeface="宋体" panose="02010600030101010101" pitchFamily="2" charset="-122"/>
                          <a:cs typeface="Times New Roman" pitchFamily="18" charset="0"/>
                        </a:rPr>
                        <a:t>。</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1000">
                          <a:latin typeface="Times New Roman" pitchFamily="18" charset="0"/>
                          <a:ea typeface="宋体" panose="02010600030101010101" pitchFamily="2" charset="-122"/>
                          <a:cs typeface="Times New Roman" pitchFamily="18" charset="0"/>
                        </a:rPr>
                        <a:t>2000.02.21在阿斯塔纳签订，并于2002.04.16起生效。</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1000">
                          <a:latin typeface="Times New Roman" pitchFamily="18" charset="0"/>
                          <a:ea typeface="宋体" panose="02010600030101010101" pitchFamily="2" charset="-122"/>
                          <a:cs typeface="Times New Roman" pitchFamily="18" charset="0"/>
                        </a:rPr>
                        <a:t> </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7800">
                <a:tc>
                  <a:txBody>
                    <a:bodyPr/>
                    <a:lstStyle/>
                    <a:p>
                      <a:pPr algn="ctr">
                        <a:buNone/>
                      </a:pPr>
                      <a:r>
                        <a:rPr lang="en-US" sz="1000">
                          <a:latin typeface="Times New Roman" pitchFamily="18" charset="0"/>
                          <a:ea typeface="宋体" panose="02010600030101010101" pitchFamily="2" charset="-122"/>
                          <a:cs typeface="Times New Roman" pitchFamily="18" charset="0"/>
                        </a:rPr>
                        <a:t>10</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1000">
                          <a:latin typeface="Times New Roman" pitchFamily="18" charset="0"/>
                          <a:ea typeface="宋体" panose="02010600030101010101" pitchFamily="2" charset="-122"/>
                          <a:cs typeface="Times New Roman" pitchFamily="18" charset="0"/>
                        </a:rPr>
                        <a:t>中亚国家首脑关于“在2003-2010年期间改善咸海流域生态和社会经济形势的主要行动计划指南”的决议</a:t>
                      </a:r>
                      <a:r>
                        <a:rPr lang="zh-CN" altLang="en-US" sz="1000">
                          <a:latin typeface="Times New Roman" pitchFamily="18" charset="0"/>
                          <a:ea typeface="宋体" panose="02010600030101010101" pitchFamily="2" charset="-122"/>
                          <a:cs typeface="Times New Roman" pitchFamily="18" charset="0"/>
                        </a:rPr>
                        <a:t>（杜尚别宣言）</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1000">
                          <a:latin typeface="Times New Roman" pitchFamily="18" charset="0"/>
                          <a:ea typeface="宋体" panose="02010600030101010101" pitchFamily="2" charset="-122"/>
                          <a:cs typeface="Times New Roman" pitchFamily="18" charset="0"/>
                        </a:rPr>
                        <a:t>水利工程管理措施，水电工程，解决社会经济问题，发展国际组织的法律背景</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1000">
                          <a:latin typeface="Times New Roman" pitchFamily="18" charset="0"/>
                          <a:ea typeface="宋体" panose="02010600030101010101" pitchFamily="2" charset="-122"/>
                          <a:cs typeface="Times New Roman" pitchFamily="18" charset="0"/>
                        </a:rPr>
                        <a:t>阿姆河、锡尔河、咸海流域</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1000">
                          <a:latin typeface="Times New Roman" pitchFamily="18" charset="0"/>
                          <a:ea typeface="宋体" panose="02010600030101010101" pitchFamily="2" charset="-122"/>
                          <a:cs typeface="Times New Roman" pitchFamily="18" charset="0"/>
                        </a:rPr>
                        <a:t>决议各方在咸海流域的所有水道和湖泊</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None/>
                      </a:pPr>
                      <a:r>
                        <a:rPr lang="en-US" sz="1000" dirty="0">
                          <a:latin typeface="Times New Roman" pitchFamily="18" charset="0"/>
                          <a:ea typeface="宋体" panose="02010600030101010101" pitchFamily="2" charset="-122"/>
                          <a:cs typeface="Times New Roman" pitchFamily="18" charset="0"/>
                        </a:rPr>
                        <a:t>哈</a:t>
                      </a:r>
                      <a:r>
                        <a:rPr lang="zh-CN" altLang="en-US" sz="1000" dirty="0">
                          <a:latin typeface="Times New Roman" pitchFamily="18" charset="0"/>
                          <a:ea typeface="宋体" panose="02010600030101010101" pitchFamily="2" charset="-122"/>
                          <a:cs typeface="Times New Roman" pitchFamily="18" charset="0"/>
                        </a:rPr>
                        <a:t>，</a:t>
                      </a:r>
                      <a:r>
                        <a:rPr lang="en-US" sz="1000" dirty="0">
                          <a:latin typeface="Times New Roman" pitchFamily="18" charset="0"/>
                          <a:ea typeface="宋体" panose="02010600030101010101" pitchFamily="2" charset="-122"/>
                          <a:cs typeface="Times New Roman" pitchFamily="18" charset="0"/>
                        </a:rPr>
                        <a:t>吉</a:t>
                      </a:r>
                      <a:r>
                        <a:rPr lang="zh-CN" altLang="en-US" sz="1000" dirty="0">
                          <a:latin typeface="Times New Roman" pitchFamily="18" charset="0"/>
                          <a:ea typeface="宋体" panose="02010600030101010101" pitchFamily="2" charset="-122"/>
                          <a:cs typeface="Times New Roman" pitchFamily="18" charset="0"/>
                        </a:rPr>
                        <a:t>，</a:t>
                      </a:r>
                      <a:r>
                        <a:rPr lang="en-US" sz="1000" dirty="0">
                          <a:latin typeface="Times New Roman" pitchFamily="18" charset="0"/>
                          <a:ea typeface="宋体" panose="02010600030101010101" pitchFamily="2" charset="-122"/>
                          <a:cs typeface="Times New Roman" pitchFamily="18" charset="0"/>
                        </a:rPr>
                        <a:t>塔</a:t>
                      </a:r>
                      <a:r>
                        <a:rPr lang="zh-CN" altLang="en-US" sz="1000" dirty="0">
                          <a:latin typeface="Times New Roman" pitchFamily="18" charset="0"/>
                          <a:ea typeface="宋体" panose="02010600030101010101" pitchFamily="2" charset="-122"/>
                          <a:cs typeface="Times New Roman" pitchFamily="18" charset="0"/>
                        </a:rPr>
                        <a:t>，</a:t>
                      </a:r>
                      <a:r>
                        <a:rPr lang="en-US" sz="1000" dirty="0">
                          <a:latin typeface="Times New Roman" pitchFamily="18" charset="0"/>
                          <a:ea typeface="宋体" panose="02010600030101010101" pitchFamily="2" charset="-122"/>
                          <a:cs typeface="Times New Roman" pitchFamily="18" charset="0"/>
                        </a:rPr>
                        <a:t>土</a:t>
                      </a:r>
                      <a:r>
                        <a:rPr lang="zh-CN" altLang="en-US" sz="1000" dirty="0">
                          <a:latin typeface="Times New Roman" pitchFamily="18" charset="0"/>
                          <a:ea typeface="宋体" panose="02010600030101010101" pitchFamily="2" charset="-122"/>
                          <a:cs typeface="Times New Roman" pitchFamily="18" charset="0"/>
                        </a:rPr>
                        <a:t>，</a:t>
                      </a:r>
                      <a:r>
                        <a:rPr lang="en-US" sz="1000" dirty="0">
                          <a:latin typeface="Times New Roman" pitchFamily="18" charset="0"/>
                          <a:ea typeface="宋体" panose="02010600030101010101" pitchFamily="2" charset="-122"/>
                          <a:cs typeface="Times New Roman" pitchFamily="18" charset="0"/>
                        </a:rPr>
                        <a:t>乌</a:t>
                      </a:r>
                      <a:r>
                        <a:rPr lang="zh-CN" altLang="en-US" sz="1000" dirty="0">
                          <a:latin typeface="Times New Roman" pitchFamily="18" charset="0"/>
                          <a:ea typeface="宋体" panose="02010600030101010101" pitchFamily="2" charset="-122"/>
                          <a:cs typeface="Times New Roman" pitchFamily="18" charset="0"/>
                        </a:rPr>
                        <a:t>。</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1000">
                          <a:latin typeface="Times New Roman" pitchFamily="18" charset="0"/>
                          <a:ea typeface="宋体" panose="02010600030101010101" pitchFamily="2" charset="-122"/>
                          <a:cs typeface="Times New Roman" pitchFamily="18" charset="0"/>
                        </a:rPr>
                        <a:t>2002.10.06在杜尚别签订</a:t>
                      </a:r>
                      <a:endParaRPr lang="en-US" altLang="en-US" sz="100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buNone/>
                      </a:pPr>
                      <a:r>
                        <a:rPr lang="en-US" sz="1000" dirty="0" err="1">
                          <a:latin typeface="Times New Roman" pitchFamily="18" charset="0"/>
                          <a:ea typeface="宋体" panose="02010600030101010101" pitchFamily="2" charset="-122"/>
                          <a:cs typeface="Times New Roman" pitchFamily="18" charset="0"/>
                        </a:rPr>
                        <a:t>现有联合团体，ICWC</a:t>
                      </a:r>
                      <a:r>
                        <a:rPr lang="en-US" sz="1000" dirty="0">
                          <a:latin typeface="Times New Roman" pitchFamily="18" charset="0"/>
                          <a:ea typeface="宋体" panose="02010600030101010101" pitchFamily="2" charset="-122"/>
                          <a:cs typeface="Times New Roman" pitchFamily="18" charset="0"/>
                        </a:rPr>
                        <a:t>, SDC，IFAS</a:t>
                      </a:r>
                      <a:endParaRPr lang="en-US" altLang="en-US" sz="1000" dirty="0">
                        <a:latin typeface="Times New Roman" pitchFamily="18" charset="0"/>
                        <a:ea typeface="宋体" panose="02010600030101010101" pitchFamily="2" charset="-122"/>
                        <a:cs typeface="Times New Roman"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5" name="文本框 4"/>
          <p:cNvSpPr txBox="1"/>
          <p:nvPr/>
        </p:nvSpPr>
        <p:spPr>
          <a:xfrm>
            <a:off x="152516" y="6443662"/>
            <a:ext cx="5080000" cy="253916"/>
          </a:xfrm>
          <a:prstGeom prst="rect">
            <a:avLst/>
          </a:prstGeom>
          <a:noFill/>
          <a:ln w="9525">
            <a:noFill/>
          </a:ln>
        </p:spPr>
        <p:txBody>
          <a:bodyPr>
            <a:spAutoFit/>
          </a:bodyPr>
          <a:lstStyle/>
          <a:p>
            <a:r>
              <a:rPr lang="en-US" sz="1050" noProof="1" smtClean="0">
                <a:latin typeface="宋体" panose="02010600030101010101" pitchFamily="2" charset="-122"/>
                <a:ea typeface="宋体" panose="02010600030101010101" pitchFamily="2" charset="-122"/>
                <a:cs typeface="+mn-cs"/>
              </a:rPr>
              <a:t>(</a:t>
            </a:r>
            <a:r>
              <a:rPr lang="zh-CN" sz="1050" noProof="1">
                <a:latin typeface="Arial" panose="020B0604020202020204" pitchFamily="34" charset="0"/>
                <a:ea typeface="宋体" panose="02010600030101010101" pitchFamily="2" charset="-122"/>
                <a:cs typeface="+mn-cs"/>
              </a:rPr>
              <a:t>资料来源：</a:t>
            </a:r>
            <a:r>
              <a:rPr lang="en-US" sz="1050" noProof="1">
                <a:latin typeface="Times New Roman" panose="02020603050405020304" pitchFamily="18" charset="0"/>
                <a:ea typeface="宋体" panose="02010600030101010101" pitchFamily="2" charset="-122"/>
                <a:cs typeface="+mn-cs"/>
              </a:rPr>
              <a:t>UNECE</a:t>
            </a:r>
            <a:r>
              <a:rPr lang="zh-CN" sz="1050" noProof="1">
                <a:latin typeface="Arial" panose="020B0604020202020204" pitchFamily="34" charset="0"/>
                <a:ea typeface="宋体" panose="02010600030101010101" pitchFamily="2" charset="-122"/>
                <a:cs typeface="+mn-cs"/>
              </a:rPr>
              <a:t>，</a:t>
            </a:r>
            <a:r>
              <a:rPr lang="en-US" sz="1050" noProof="1">
                <a:latin typeface="Times New Roman" panose="02020603050405020304" pitchFamily="18" charset="0"/>
                <a:ea typeface="宋体" panose="02010600030101010101" pitchFamily="2" charset="-122"/>
                <a:cs typeface="+mn-cs"/>
              </a:rPr>
              <a:t>2003)</a:t>
            </a:r>
            <a:endParaRPr lang="zh-CN" altLang="en-US" noProof="1"/>
          </a:p>
        </p:txBody>
      </p:sp>
      <p:sp>
        <p:nvSpPr>
          <p:cNvPr id="6" name="灯片编号占位符 8"/>
          <p:cNvSpPr txBox="1">
            <a:spLocks/>
          </p:cNvSpPr>
          <p:nvPr/>
        </p:nvSpPr>
        <p:spPr>
          <a:xfrm>
            <a:off x="8534400" y="6526124"/>
            <a:ext cx="503238" cy="255588"/>
          </a:xfrm>
          <a:prstGeom prst="rect">
            <a:avLst/>
          </a:prstGeom>
        </p:spPr>
        <p:txBody>
          <a:bodyPr/>
          <a:lstStyle/>
          <a:p>
            <a:pPr algn="r">
              <a:spcBef>
                <a:spcPts val="0"/>
              </a:spcBef>
              <a:buFont typeface="Wingdings" pitchFamily="2" charset="2"/>
              <a:buNone/>
              <a:defRPr/>
            </a:pPr>
            <a:fld id="{926320ED-ACA3-410C-B564-79F12F5361D3}" type="slidenum">
              <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pPr algn="r">
                <a:spcBef>
                  <a:spcPts val="0"/>
                </a:spcBef>
                <a:buFont typeface="Wingdings" pitchFamily="2" charset="2"/>
                <a:buNone/>
                <a:defRPr/>
              </a:pPr>
              <a:t>27</a:t>
            </a:fld>
            <a:endPar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3793"/>
          <p:cNvSpPr txBox="1">
            <a:spLocks/>
          </p:cNvSpPr>
          <p:nvPr/>
        </p:nvSpPr>
        <p:spPr>
          <a:xfrm>
            <a:off x="457200" y="76288"/>
            <a:ext cx="8229600" cy="900000"/>
          </a:xfrm>
          <a:prstGeom prst="rect">
            <a:avLst/>
          </a:prstGeom>
          <a:noFill/>
          <a:ln w="9525">
            <a:noFill/>
          </a:ln>
        </p:spPr>
        <p:txBody>
          <a:bodyPr anchor="ctr"/>
          <a:lstStyle/>
          <a:p>
            <a:pPr algn="ctr"/>
            <a:r>
              <a:rPr lang="en-US" altLang="zh-CN" sz="4400" b="1" dirty="0" smtClean="0">
                <a:solidFill>
                  <a:schemeClr val="accent4">
                    <a:lumMod val="50000"/>
                  </a:schemeClr>
                </a:solidFill>
                <a:effectLst>
                  <a:outerShdw blurRad="38100" dist="38100" dir="2700000" algn="tl">
                    <a:srgbClr val="000000">
                      <a:alpha val="43137"/>
                    </a:srgbClr>
                  </a:outerShdw>
                </a:effectLst>
                <a:latin typeface="黑体" pitchFamily="49" charset="-122"/>
                <a:ea typeface="黑体" pitchFamily="49" charset="-122"/>
              </a:rPr>
              <a:t>4.</a:t>
            </a:r>
            <a:r>
              <a:rPr lang="zh-CN" altLang="en-US" sz="4400" b="1" dirty="0" smtClean="0">
                <a:solidFill>
                  <a:schemeClr val="accent4">
                    <a:lumMod val="50000"/>
                  </a:schemeClr>
                </a:solidFill>
                <a:effectLst>
                  <a:outerShdw blurRad="38100" dist="38100" dir="2700000" algn="tl">
                    <a:srgbClr val="000000">
                      <a:alpha val="43137"/>
                    </a:srgbClr>
                  </a:outerShdw>
                </a:effectLst>
                <a:latin typeface="黑体" pitchFamily="49" charset="-122"/>
                <a:ea typeface="黑体" pitchFamily="49" charset="-122"/>
              </a:rPr>
              <a:t>国际社会拯救咸海的努力</a:t>
            </a:r>
            <a:endParaRPr kumimoji="0" lang="zh-CN" altLang="zh-CN" sz="4400" b="1" i="0" u="none" strike="noStrike" kern="1200" cap="none" spc="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黑体" pitchFamily="49" charset="-122"/>
              <a:ea typeface="黑体" pitchFamily="49" charset="-122"/>
              <a:cs typeface="+mj-cs"/>
            </a:endParaRPr>
          </a:p>
        </p:txBody>
      </p:sp>
      <p:cxnSp>
        <p:nvCxnSpPr>
          <p:cNvPr id="5" name="直接连接符 4"/>
          <p:cNvCxnSpPr/>
          <p:nvPr/>
        </p:nvCxnSpPr>
        <p:spPr>
          <a:xfrm>
            <a:off x="0" y="990664"/>
            <a:ext cx="9144000"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文本框 1"/>
          <p:cNvSpPr txBox="1"/>
          <p:nvPr/>
        </p:nvSpPr>
        <p:spPr>
          <a:xfrm>
            <a:off x="121236" y="1066862"/>
            <a:ext cx="6889099" cy="584775"/>
          </a:xfrm>
          <a:prstGeom prst="rect">
            <a:avLst/>
          </a:prstGeom>
          <a:noFill/>
        </p:spPr>
        <p:txBody>
          <a:bodyPr wrap="square" rtlCol="0" anchor="t">
            <a:spAutoFit/>
          </a:bodyPr>
          <a:lstStyle/>
          <a:p>
            <a:r>
              <a:rPr lang="en-US" altLang="zh-CN" sz="3200" b="1" dirty="0" smtClean="0">
                <a:effectLst>
                  <a:outerShdw blurRad="38100" dist="38100" dir="2700000" algn="tl">
                    <a:srgbClr val="000000">
                      <a:alpha val="43137"/>
                    </a:srgbClr>
                  </a:outerShdw>
                </a:effectLst>
                <a:latin typeface="黑体" pitchFamily="49" charset="-122"/>
                <a:ea typeface="黑体" pitchFamily="49" charset="-122"/>
                <a:sym typeface="+mn-ea"/>
              </a:rPr>
              <a:t>4.2 </a:t>
            </a:r>
            <a:r>
              <a:rPr lang="zh-CN" altLang="en-US" sz="3200" b="1" dirty="0" smtClean="0">
                <a:effectLst>
                  <a:outerShdw blurRad="38100" dist="38100" dir="2700000" algn="tl">
                    <a:srgbClr val="000000">
                      <a:alpha val="43137"/>
                    </a:srgbClr>
                  </a:outerShdw>
                </a:effectLst>
                <a:latin typeface="黑体" pitchFamily="49" charset="-122"/>
                <a:ea typeface="黑体" pitchFamily="49" charset="-122"/>
                <a:sym typeface="+mn-ea"/>
              </a:rPr>
              <a:t>国际社会拯救咸海的努力</a:t>
            </a:r>
            <a:endParaRPr lang="zh-CN" altLang="en-US" sz="3200" b="1" dirty="0">
              <a:effectLst>
                <a:outerShdw blurRad="38100" dist="38100" dir="2700000" algn="tl">
                  <a:srgbClr val="000000">
                    <a:alpha val="43137"/>
                  </a:srgbClr>
                </a:outerShdw>
              </a:effectLst>
              <a:latin typeface="黑体" pitchFamily="49" charset="-122"/>
              <a:ea typeface="黑体" pitchFamily="49" charset="-122"/>
            </a:endParaRPr>
          </a:p>
        </p:txBody>
      </p:sp>
      <p:sp>
        <p:nvSpPr>
          <p:cNvPr id="12" name="内容占位符 2"/>
          <p:cNvSpPr txBox="1">
            <a:spLocks/>
          </p:cNvSpPr>
          <p:nvPr/>
        </p:nvSpPr>
        <p:spPr>
          <a:xfrm>
            <a:off x="304684" y="1950956"/>
            <a:ext cx="8686800" cy="4572000"/>
          </a:xfrm>
          <a:prstGeom prst="rect">
            <a:avLst/>
          </a:prstGeom>
          <a:noFill/>
          <a:ln w="9525">
            <a:noFill/>
          </a:ln>
        </p:spPr>
        <p:txBody>
          <a:bodyPr anchor="t"/>
          <a:lstStyle/>
          <a:p>
            <a:pPr lvl="0">
              <a:lnSpc>
                <a:spcPct val="120000"/>
              </a:lnSpc>
              <a:spcBef>
                <a:spcPts val="1200"/>
              </a:spcBef>
              <a:defRPr/>
            </a:pPr>
            <a:r>
              <a:rPr kumimoji="0" lang="zh-CN" altLang="en-US" sz="2800" b="0" i="0" u="none" strike="noStrike" kern="1200" cap="none" spc="0" normalizeH="0" baseline="0" noProof="0" dirty="0" smtClean="0">
                <a:ln>
                  <a:noFill/>
                </a:ln>
                <a:effectLst/>
                <a:uLnTx/>
                <a:uFillTx/>
                <a:latin typeface="Times New Roman" pitchFamily="18" charset="0"/>
                <a:ea typeface="黑体" pitchFamily="49" charset="-122"/>
                <a:cs typeface="Times New Roman" pitchFamily="18" charset="0"/>
              </a:rPr>
              <a:t>国际社会为了拯救咸海作了巨大努力，最重要的成果是1993年创立的</a:t>
            </a:r>
            <a:r>
              <a:rPr kumimoji="0" lang="zh-CN" altLang="en-US" sz="2800" b="1" i="0" u="sng" strike="noStrike" kern="1200" cap="none" spc="0" normalizeH="0" baseline="0" noProof="0" dirty="0" smtClean="0">
                <a:ln>
                  <a:noFill/>
                </a:ln>
                <a:effectLst>
                  <a:outerShdw blurRad="38100" dist="38100" dir="2700000" algn="tl">
                    <a:srgbClr val="000000">
                      <a:alpha val="43137"/>
                    </a:srgbClr>
                  </a:outerShdw>
                </a:effectLst>
                <a:uLnTx/>
                <a:uFillTx/>
                <a:latin typeface="Times New Roman" pitchFamily="18" charset="0"/>
                <a:ea typeface="黑体" pitchFamily="49" charset="-122"/>
                <a:cs typeface="Times New Roman" pitchFamily="18" charset="0"/>
              </a:rPr>
              <a:t>拯救咸海国际基金会</a:t>
            </a:r>
            <a:r>
              <a:rPr lang="zh-CN" altLang="en-US" sz="2000" b="1" u="sng"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a:t>
            </a:r>
            <a:r>
              <a:rPr lang="en-US" altLang="zh-CN" sz="2000" b="1" u="sng"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 IFAS </a:t>
            </a:r>
            <a:r>
              <a:rPr lang="zh-CN" altLang="en-US" sz="2000" b="1" u="sng"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a:t>
            </a:r>
            <a:r>
              <a:rPr lang="zh-CN" altLang="en-US" sz="2000"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a:t>
            </a:r>
            <a:r>
              <a:rPr kumimoji="0" lang="zh-CN" altLang="en-US" sz="2800" b="0" i="0" u="none" strike="noStrike" kern="1200" cap="none" spc="0" normalizeH="0" baseline="0" noProof="0" dirty="0" smtClean="0">
                <a:ln>
                  <a:noFill/>
                </a:ln>
                <a:effectLst/>
                <a:uLnTx/>
                <a:uFillTx/>
                <a:latin typeface="Times New Roman" pitchFamily="18" charset="0"/>
                <a:ea typeface="黑体" pitchFamily="49" charset="-122"/>
                <a:cs typeface="Times New Roman" pitchFamily="18" charset="0"/>
              </a:rPr>
              <a:t>2008年12月，IFAS</a:t>
            </a:r>
            <a:r>
              <a:rPr kumimoji="0" lang="zh-CN" altLang="en-US" sz="2800" b="1" i="0" u="none" strike="noStrike" kern="1200" cap="none" spc="0" normalizeH="0" baseline="0" noProof="0" dirty="0" smtClean="0">
                <a:ln>
                  <a:noFill/>
                </a:ln>
                <a:effectLst>
                  <a:outerShdw blurRad="38100" dist="38100" dir="2700000" algn="tl">
                    <a:srgbClr val="000000">
                      <a:alpha val="43137"/>
                    </a:srgbClr>
                  </a:outerShdw>
                </a:effectLst>
                <a:uLnTx/>
                <a:uFillTx/>
                <a:latin typeface="Times New Roman" pitchFamily="18" charset="0"/>
                <a:ea typeface="黑体" pitchFamily="49" charset="-122"/>
                <a:cs typeface="Times New Roman" pitchFamily="18" charset="0"/>
              </a:rPr>
              <a:t>被授予联合国大会观察员地位</a:t>
            </a:r>
            <a:r>
              <a:rPr kumimoji="0" lang="zh-CN" altLang="en-US" sz="2800" b="0" i="0" u="none" strike="noStrike" kern="1200" cap="none" spc="0" normalizeH="0" baseline="0" noProof="0" dirty="0" smtClean="0">
                <a:ln>
                  <a:noFill/>
                </a:ln>
                <a:effectLst/>
                <a:uLnTx/>
                <a:uFillTx/>
                <a:latin typeface="Times New Roman" pitchFamily="18" charset="0"/>
                <a:ea typeface="黑体" pitchFamily="49" charset="-122"/>
                <a:cs typeface="Times New Roman" pitchFamily="18" charset="0"/>
              </a:rPr>
              <a:t>。</a:t>
            </a:r>
          </a:p>
          <a:p>
            <a:pPr marL="0" marR="0" lvl="0" indent="0" algn="l" defTabSz="914400" rtl="0" eaLnBrk="1" fontAlgn="base" latinLnBrk="0" hangingPunct="1">
              <a:lnSpc>
                <a:spcPct val="120000"/>
              </a:lnSpc>
              <a:spcBef>
                <a:spcPts val="1200"/>
              </a:spcBef>
              <a:spcAft>
                <a:spcPct val="0"/>
              </a:spcAft>
              <a:buClrTx/>
              <a:buSzTx/>
              <a:buFontTx/>
              <a:buNone/>
              <a:tabLst/>
              <a:defRPr/>
            </a:pPr>
            <a:r>
              <a:rPr kumimoji="0" lang="zh-CN" altLang="en-US" sz="2800" b="0" i="0" u="none" strike="noStrike" kern="1200" cap="none" spc="0" normalizeH="0" baseline="0" noProof="0" dirty="0" smtClean="0">
                <a:ln>
                  <a:noFill/>
                </a:ln>
                <a:effectLst/>
                <a:uLnTx/>
                <a:uFillTx/>
                <a:latin typeface="Times New Roman" pitchFamily="18" charset="0"/>
                <a:ea typeface="黑体" pitchFamily="49" charset="-122"/>
                <a:cs typeface="Times New Roman" pitchFamily="18" charset="0"/>
              </a:rPr>
              <a:t>随后，</a:t>
            </a:r>
            <a:r>
              <a:rPr kumimoji="0" lang="zh-CN" altLang="en-US" sz="2800" b="1" i="0" u="none" strike="noStrike" kern="1200" cap="none" spc="0" normalizeH="0" baseline="0" noProof="0" dirty="0" smtClean="0">
                <a:ln>
                  <a:noFill/>
                </a:ln>
                <a:effectLst>
                  <a:outerShdw blurRad="38100" dist="38100" dir="2700000" algn="tl">
                    <a:srgbClr val="000000">
                      <a:alpha val="43137"/>
                    </a:srgbClr>
                  </a:outerShdw>
                </a:effectLst>
                <a:uLnTx/>
                <a:uFillTx/>
                <a:latin typeface="Times New Roman" pitchFamily="18" charset="0"/>
                <a:ea typeface="黑体" pitchFamily="49" charset="-122"/>
                <a:cs typeface="Times New Roman" pitchFamily="18" charset="0"/>
              </a:rPr>
              <a:t>联合国和国际组织</a:t>
            </a:r>
            <a:r>
              <a:rPr kumimoji="0" lang="zh-CN" altLang="en-US" sz="2800" b="0" i="0" u="none" strike="noStrike" kern="1200" cap="none" spc="0" normalizeH="0" baseline="0" noProof="0" dirty="0" smtClean="0">
                <a:ln>
                  <a:noFill/>
                </a:ln>
                <a:effectLst/>
                <a:uLnTx/>
                <a:uFillTx/>
                <a:latin typeface="Times New Roman" pitchFamily="18" charset="0"/>
                <a:ea typeface="黑体" pitchFamily="49" charset="-122"/>
                <a:cs typeface="Times New Roman" pitchFamily="18" charset="0"/>
              </a:rPr>
              <a:t>为了解决咸海和周边地区的生态问题、减轻咸海危机的后果对中亚国家</a:t>
            </a:r>
            <a:r>
              <a:rPr lang="zh-CN" altLang="en-US" sz="2800"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提供了大量的经济援助</a:t>
            </a:r>
            <a:r>
              <a:rPr kumimoji="0" lang="zh-CN" altLang="en-US" sz="2800" b="0" i="0" u="none" strike="noStrike" kern="1200" cap="none" spc="0" normalizeH="0" baseline="0" noProof="0" dirty="0" smtClean="0">
                <a:ln>
                  <a:noFill/>
                </a:ln>
                <a:effectLst/>
                <a:uLnTx/>
                <a:uFillTx/>
                <a:latin typeface="Times New Roman" pitchFamily="18" charset="0"/>
                <a:ea typeface="黑体" pitchFamily="49" charset="-122"/>
                <a:cs typeface="Times New Roman" pitchFamily="18" charset="0"/>
              </a:rPr>
              <a:t>。 据联合国开发计划署和IFAS提供的资料，</a:t>
            </a:r>
            <a:r>
              <a:rPr kumimoji="0" lang="zh-CN" altLang="en-US" sz="2800" i="0" u="none" strike="noStrike" kern="1200" cap="none" spc="0" normalizeH="0" baseline="0" noProof="0" dirty="0" smtClean="0">
                <a:ln>
                  <a:noFill/>
                </a:ln>
                <a:uLnTx/>
                <a:uFillTx/>
                <a:latin typeface="Times New Roman" pitchFamily="18" charset="0"/>
                <a:ea typeface="黑体" pitchFamily="49" charset="-122"/>
                <a:cs typeface="Times New Roman" pitchFamily="18" charset="0"/>
              </a:rPr>
              <a:t>1995-2012年咸海周边区域获得的国际援助总量达11.45亿美元</a:t>
            </a:r>
            <a:r>
              <a:rPr kumimoji="0" lang="zh-CN" altLang="en-US" sz="2800" b="0" i="0" u="none" strike="noStrike" kern="1200" cap="none" spc="0" normalizeH="0" baseline="0" noProof="0" dirty="0" smtClean="0">
                <a:ln>
                  <a:noFill/>
                </a:ln>
                <a:effectLst/>
                <a:uLnTx/>
                <a:uFillTx/>
                <a:latin typeface="Times New Roman" pitchFamily="18" charset="0"/>
                <a:ea typeface="黑体" pitchFamily="49" charset="-122"/>
                <a:cs typeface="Times New Roman" pitchFamily="18" charset="0"/>
              </a:rPr>
              <a:t>。</a:t>
            </a:r>
            <a:endParaRPr kumimoji="0" lang="zh-CN" altLang="en-US" sz="2800" b="0" i="0" u="none" strike="noStrike" kern="1200" cap="none" spc="0" normalizeH="0" baseline="0" noProof="0" dirty="0">
              <a:ln>
                <a:noFill/>
              </a:ln>
              <a:effectLst/>
              <a:uLnTx/>
              <a:uFillTx/>
              <a:latin typeface="Times New Roman" pitchFamily="18" charset="0"/>
              <a:ea typeface="黑体" pitchFamily="49" charset="-122"/>
              <a:cs typeface="Times New Roman" pitchFamily="18" charset="0"/>
            </a:endParaRPr>
          </a:p>
        </p:txBody>
      </p:sp>
      <p:pic>
        <p:nvPicPr>
          <p:cNvPr id="13" name="Picture 6" descr="https://timgsa.baidu.com/timg?image&amp;quality=80&amp;size=b9999_10000&amp;sec=1544957657926&amp;di=83984223b47368b849e49c36e8ce9c6f&amp;imgtype=0&amp;src=http%3A%2F%2Fpic.51yuansu.com%2Fpic3%2Fcover%2F00%2F85%2F30%2F58da943569f8c_610.jpg"/>
          <p:cNvPicPr>
            <a:picLocks noChangeAspect="1" noChangeArrowheads="1"/>
          </p:cNvPicPr>
          <p:nvPr/>
        </p:nvPicPr>
        <p:blipFill>
          <a:blip r:embed="rId2" cstate="print"/>
          <a:srcRect/>
          <a:stretch>
            <a:fillRect/>
          </a:stretch>
        </p:blipFill>
        <p:spPr bwMode="auto">
          <a:xfrm>
            <a:off x="8063880" y="1"/>
            <a:ext cx="1080000" cy="1214558"/>
          </a:xfrm>
          <a:prstGeom prst="rect">
            <a:avLst/>
          </a:prstGeom>
          <a:ln>
            <a:noFill/>
          </a:ln>
          <a:effectLst>
            <a:outerShdw blurRad="292100" dist="139700" dir="2700000" algn="tl" rotWithShape="0">
              <a:srgbClr val="333333">
                <a:alpha val="65000"/>
              </a:srgbClr>
            </a:outerShdw>
          </a:effectLst>
        </p:spPr>
      </p:pic>
      <p:sp>
        <p:nvSpPr>
          <p:cNvPr id="14" name="灯片编号占位符 8"/>
          <p:cNvSpPr txBox="1">
            <a:spLocks/>
          </p:cNvSpPr>
          <p:nvPr/>
        </p:nvSpPr>
        <p:spPr>
          <a:xfrm>
            <a:off x="8534400" y="6526124"/>
            <a:ext cx="503238" cy="255588"/>
          </a:xfrm>
          <a:prstGeom prst="rect">
            <a:avLst/>
          </a:prstGeom>
        </p:spPr>
        <p:txBody>
          <a:bodyPr/>
          <a:lstStyle/>
          <a:p>
            <a:pPr algn="r">
              <a:spcBef>
                <a:spcPts val="0"/>
              </a:spcBef>
              <a:buFont typeface="Wingdings" pitchFamily="2" charset="2"/>
              <a:buNone/>
              <a:defRPr/>
            </a:pPr>
            <a:fld id="{926320ED-ACA3-410C-B564-79F12F5361D3}" type="slidenum">
              <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pPr algn="r">
                <a:spcBef>
                  <a:spcPts val="0"/>
                </a:spcBef>
                <a:buFont typeface="Wingdings" pitchFamily="2" charset="2"/>
                <a:buNone/>
                <a:defRPr/>
              </a:pPr>
              <a:t>28</a:t>
            </a:fld>
            <a:endPar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内容占位符 2"/>
          <p:cNvSpPr>
            <a:spLocks noGrp="1"/>
          </p:cNvSpPr>
          <p:nvPr>
            <p:ph idx="1"/>
          </p:nvPr>
        </p:nvSpPr>
        <p:spPr>
          <a:xfrm>
            <a:off x="304912" y="1676446"/>
            <a:ext cx="8604000" cy="4932000"/>
          </a:xfrm>
        </p:spPr>
        <p:txBody>
          <a:bodyPr anchor="t"/>
          <a:lstStyle/>
          <a:p>
            <a:pPr marL="0" indent="0" algn="just">
              <a:lnSpc>
                <a:spcPct val="120000"/>
              </a:lnSpc>
              <a:spcBef>
                <a:spcPts val="1200"/>
              </a:spcBef>
              <a:buNone/>
            </a:pPr>
            <a:r>
              <a:rPr lang="en-US" altLang="zh-CN" sz="2800" dirty="0">
                <a:latin typeface="Times New Roman" pitchFamily="18" charset="0"/>
                <a:ea typeface="黑体" pitchFamily="49" charset="-122"/>
                <a:cs typeface="Times New Roman" pitchFamily="18" charset="0"/>
              </a:rPr>
              <a:t>       </a:t>
            </a:r>
            <a:r>
              <a:rPr lang="zh-CN" altLang="en-US" sz="2800"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2009年</a:t>
            </a:r>
            <a:r>
              <a:rPr lang="zh-CN" altLang="en-US" sz="2800" dirty="0">
                <a:latin typeface="Times New Roman" pitchFamily="18" charset="0"/>
                <a:ea typeface="黑体" pitchFamily="49" charset="-122"/>
                <a:cs typeface="Times New Roman" pitchFamily="18" charset="0"/>
              </a:rPr>
              <a:t>4月28日在哈萨克斯坦</a:t>
            </a:r>
            <a:r>
              <a:rPr lang="zh-CN" altLang="en-US" sz="2800"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阿拉木图</a:t>
            </a:r>
            <a:r>
              <a:rPr lang="zh-CN" altLang="en-US" sz="2800" dirty="0">
                <a:latin typeface="Times New Roman" pitchFamily="18" charset="0"/>
                <a:ea typeface="黑体" pitchFamily="49" charset="-122"/>
                <a:cs typeface="Times New Roman" pitchFamily="18" charset="0"/>
              </a:rPr>
              <a:t>市举行了</a:t>
            </a:r>
            <a:r>
              <a:rPr lang="zh-CN" altLang="en-US" sz="2800"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“拯救咸海国际基金会元首会议</a:t>
            </a:r>
            <a:r>
              <a:rPr lang="zh-CN" altLang="en-US" sz="2800" dirty="0">
                <a:latin typeface="Times New Roman" pitchFamily="18" charset="0"/>
                <a:ea typeface="黑体" pitchFamily="49" charset="-122"/>
                <a:cs typeface="Times New Roman" pitchFamily="18" charset="0"/>
              </a:rPr>
              <a:t>”</a:t>
            </a:r>
            <a:r>
              <a:rPr lang="zh-CN" altLang="en-US" sz="2000" dirty="0">
                <a:latin typeface="Times New Roman" pitchFamily="18" charset="0"/>
                <a:ea typeface="黑体" pitchFamily="49" charset="-122"/>
                <a:cs typeface="Times New Roman" pitchFamily="18" charset="0"/>
              </a:rPr>
              <a:t>，</a:t>
            </a:r>
            <a:r>
              <a:rPr lang="zh-CN" altLang="en-US" sz="2800" dirty="0">
                <a:latin typeface="Times New Roman" pitchFamily="18" charset="0"/>
                <a:ea typeface="黑体" pitchFamily="49" charset="-122"/>
                <a:cs typeface="Times New Roman" pitchFamily="18" charset="0"/>
              </a:rPr>
              <a:t>中亚五国元首全部与会</a:t>
            </a:r>
            <a:r>
              <a:rPr lang="zh-CN" altLang="en-US" sz="2800" dirty="0" smtClean="0">
                <a:latin typeface="Times New Roman" pitchFamily="18" charset="0"/>
                <a:ea typeface="黑体" pitchFamily="49" charset="-122"/>
                <a:cs typeface="Times New Roman" pitchFamily="18" charset="0"/>
              </a:rPr>
              <a:t>。</a:t>
            </a:r>
            <a:r>
              <a:rPr lang="zh-CN" altLang="en-US" sz="2800"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与会</a:t>
            </a:r>
            <a:r>
              <a:rPr lang="zh-CN" altLang="en-US" sz="2800"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各方发表了</a:t>
            </a:r>
            <a:r>
              <a:rPr lang="zh-CN" altLang="en-US" sz="2800" dirty="0">
                <a:latin typeface="Times New Roman" pitchFamily="18" charset="0"/>
                <a:ea typeface="黑体" pitchFamily="49" charset="-122"/>
                <a:cs typeface="Times New Roman" pitchFamily="18" charset="0"/>
              </a:rPr>
              <a:t>将落实联和国千年发展目标，不断改善咸海地区社会经济和生态环境，完善拯救咸海国际基金会组织机构，加强与联合国等国际组织的合作，在互谅和互利基础上</a:t>
            </a:r>
            <a:r>
              <a:rPr lang="zh-CN" altLang="en-US" sz="2800"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合理利用和保护中亚地区水资源的联合声明</a:t>
            </a:r>
            <a:r>
              <a:rPr lang="zh-CN" altLang="en-US" sz="2800" dirty="0">
                <a:latin typeface="Times New Roman" pitchFamily="18" charset="0"/>
                <a:ea typeface="黑体" pitchFamily="49" charset="-122"/>
                <a:cs typeface="Times New Roman" pitchFamily="18" charset="0"/>
              </a:rPr>
              <a:t>。</a:t>
            </a:r>
          </a:p>
          <a:p>
            <a:pPr marL="0" indent="0">
              <a:lnSpc>
                <a:spcPct val="120000"/>
              </a:lnSpc>
              <a:spcBef>
                <a:spcPts val="1200"/>
              </a:spcBef>
              <a:buNone/>
            </a:pPr>
            <a:r>
              <a:rPr lang="zh-CN" altLang="en-US" sz="2800"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       </a:t>
            </a:r>
            <a:r>
              <a:rPr lang="zh-CN" altLang="en-US" sz="2800"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但是，</a:t>
            </a:r>
            <a:r>
              <a:rPr lang="zh-CN" altLang="en-US" sz="2800" dirty="0" smtClean="0">
                <a:latin typeface="Times New Roman" pitchFamily="18" charset="0"/>
                <a:ea typeface="黑体" pitchFamily="49" charset="-122"/>
                <a:cs typeface="Times New Roman" pitchFamily="18" charset="0"/>
              </a:rPr>
              <a:t>关于</a:t>
            </a:r>
            <a:r>
              <a:rPr lang="zh-CN" altLang="en-US" sz="2800" dirty="0">
                <a:latin typeface="Times New Roman" pitchFamily="18" charset="0"/>
                <a:ea typeface="黑体" pitchFamily="49" charset="-122"/>
                <a:cs typeface="Times New Roman" pitchFamily="18" charset="0"/>
              </a:rPr>
              <a:t>解决地区水资源利用的具体方法仍是无果而终。各方均坚持自身利益，未作任何实质让步。</a:t>
            </a:r>
          </a:p>
        </p:txBody>
      </p:sp>
      <p:sp>
        <p:nvSpPr>
          <p:cNvPr id="3" name="灯片编号占位符 8"/>
          <p:cNvSpPr txBox="1">
            <a:spLocks/>
          </p:cNvSpPr>
          <p:nvPr/>
        </p:nvSpPr>
        <p:spPr>
          <a:xfrm>
            <a:off x="8534400" y="6526124"/>
            <a:ext cx="503238" cy="255588"/>
          </a:xfrm>
          <a:prstGeom prst="rect">
            <a:avLst/>
          </a:prstGeom>
        </p:spPr>
        <p:txBody>
          <a:bodyPr/>
          <a:lstStyle/>
          <a:p>
            <a:pPr algn="r">
              <a:spcBef>
                <a:spcPts val="0"/>
              </a:spcBef>
              <a:buFont typeface="Wingdings" pitchFamily="2" charset="2"/>
              <a:buNone/>
              <a:defRPr/>
            </a:pPr>
            <a:fld id="{926320ED-ACA3-410C-B564-79F12F5361D3}" type="slidenum">
              <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pPr algn="r">
                <a:spcBef>
                  <a:spcPts val="0"/>
                </a:spcBef>
                <a:buFont typeface="Wingdings" pitchFamily="2" charset="2"/>
                <a:buNone/>
                <a:defRPr/>
              </a:pPr>
              <a:t>29</a:t>
            </a:fld>
            <a:endPar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
        <p:nvSpPr>
          <p:cNvPr id="4" name="标题 33793"/>
          <p:cNvSpPr txBox="1">
            <a:spLocks/>
          </p:cNvSpPr>
          <p:nvPr/>
        </p:nvSpPr>
        <p:spPr>
          <a:xfrm>
            <a:off x="457200" y="76288"/>
            <a:ext cx="8229600" cy="900000"/>
          </a:xfrm>
          <a:prstGeom prst="rect">
            <a:avLst/>
          </a:prstGeom>
          <a:noFill/>
          <a:ln w="9525">
            <a:noFill/>
          </a:ln>
        </p:spPr>
        <p:txBody>
          <a:bodyPr anchor="ctr"/>
          <a:lstStyle/>
          <a:p>
            <a:pPr algn="ctr"/>
            <a:r>
              <a:rPr lang="en-US" altLang="zh-CN" sz="4400" b="1" dirty="0" smtClean="0">
                <a:solidFill>
                  <a:schemeClr val="accent4">
                    <a:lumMod val="50000"/>
                  </a:schemeClr>
                </a:solidFill>
                <a:effectLst>
                  <a:outerShdw blurRad="38100" dist="38100" dir="2700000" algn="tl">
                    <a:srgbClr val="000000">
                      <a:alpha val="43137"/>
                    </a:srgbClr>
                  </a:outerShdw>
                </a:effectLst>
                <a:latin typeface="黑体" pitchFamily="49" charset="-122"/>
                <a:ea typeface="黑体" pitchFamily="49" charset="-122"/>
              </a:rPr>
              <a:t>4.</a:t>
            </a:r>
            <a:r>
              <a:rPr lang="zh-CN" altLang="en-US" sz="4400" b="1" dirty="0" smtClean="0">
                <a:solidFill>
                  <a:schemeClr val="accent4">
                    <a:lumMod val="50000"/>
                  </a:schemeClr>
                </a:solidFill>
                <a:effectLst>
                  <a:outerShdw blurRad="38100" dist="38100" dir="2700000" algn="tl">
                    <a:srgbClr val="000000">
                      <a:alpha val="43137"/>
                    </a:srgbClr>
                  </a:outerShdw>
                </a:effectLst>
                <a:latin typeface="黑体" pitchFamily="49" charset="-122"/>
                <a:ea typeface="黑体" pitchFamily="49" charset="-122"/>
              </a:rPr>
              <a:t>国际社会拯救咸海的努力</a:t>
            </a:r>
            <a:endParaRPr kumimoji="0" lang="zh-CN" altLang="zh-CN" sz="4400" b="1" i="0" u="none" strike="noStrike" kern="1200" cap="none" spc="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黑体" pitchFamily="49" charset="-122"/>
              <a:ea typeface="黑体" pitchFamily="49" charset="-122"/>
              <a:cs typeface="+mj-cs"/>
            </a:endParaRPr>
          </a:p>
        </p:txBody>
      </p:sp>
      <p:cxnSp>
        <p:nvCxnSpPr>
          <p:cNvPr id="5" name="直接连接符 4"/>
          <p:cNvCxnSpPr/>
          <p:nvPr/>
        </p:nvCxnSpPr>
        <p:spPr>
          <a:xfrm>
            <a:off x="0" y="990664"/>
            <a:ext cx="9144000"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文本框 1"/>
          <p:cNvSpPr txBox="1"/>
          <p:nvPr/>
        </p:nvSpPr>
        <p:spPr>
          <a:xfrm>
            <a:off x="121236" y="1066862"/>
            <a:ext cx="6889099" cy="584775"/>
          </a:xfrm>
          <a:prstGeom prst="rect">
            <a:avLst/>
          </a:prstGeom>
          <a:noFill/>
        </p:spPr>
        <p:txBody>
          <a:bodyPr wrap="square" rtlCol="0" anchor="t">
            <a:spAutoFit/>
          </a:bodyPr>
          <a:lstStyle/>
          <a:p>
            <a:r>
              <a:rPr lang="en-US" altLang="zh-CN" sz="3200" b="1" dirty="0" smtClean="0">
                <a:effectLst>
                  <a:outerShdw blurRad="38100" dist="38100" dir="2700000" algn="tl">
                    <a:srgbClr val="000000">
                      <a:alpha val="43137"/>
                    </a:srgbClr>
                  </a:outerShdw>
                </a:effectLst>
                <a:latin typeface="黑体" pitchFamily="49" charset="-122"/>
                <a:ea typeface="黑体" pitchFamily="49" charset="-122"/>
                <a:sym typeface="+mn-ea"/>
              </a:rPr>
              <a:t>4.2 </a:t>
            </a:r>
            <a:r>
              <a:rPr lang="zh-CN" altLang="en-US" sz="3200" b="1" dirty="0" smtClean="0">
                <a:effectLst>
                  <a:outerShdw blurRad="38100" dist="38100" dir="2700000" algn="tl">
                    <a:srgbClr val="000000">
                      <a:alpha val="43137"/>
                    </a:srgbClr>
                  </a:outerShdw>
                </a:effectLst>
                <a:latin typeface="黑体" pitchFamily="49" charset="-122"/>
                <a:ea typeface="黑体" pitchFamily="49" charset="-122"/>
                <a:sym typeface="+mn-ea"/>
              </a:rPr>
              <a:t>国际社会拯救咸海的努力</a:t>
            </a:r>
            <a:endParaRPr lang="zh-CN" altLang="en-US" sz="3200" b="1" dirty="0">
              <a:effectLst>
                <a:outerShdw blurRad="38100" dist="38100" dir="2700000" algn="tl">
                  <a:srgbClr val="000000">
                    <a:alpha val="43137"/>
                  </a:srgbClr>
                </a:outerShdw>
              </a:effectLst>
              <a:latin typeface="黑体" pitchFamily="49" charset="-122"/>
              <a:ea typeface="黑体" pitchFamily="49" charset="-122"/>
            </a:endParaRPr>
          </a:p>
        </p:txBody>
      </p:sp>
      <p:pic>
        <p:nvPicPr>
          <p:cNvPr id="7" name="Picture 6" descr="https://timgsa.baidu.com/timg?image&amp;quality=80&amp;size=b9999_10000&amp;sec=1544957657926&amp;di=83984223b47368b849e49c36e8ce9c6f&amp;imgtype=0&amp;src=http%3A%2F%2Fpic.51yuansu.com%2Fpic3%2Fcover%2F00%2F85%2F30%2F58da943569f8c_610.jpg"/>
          <p:cNvPicPr>
            <a:picLocks noChangeAspect="1" noChangeArrowheads="1"/>
          </p:cNvPicPr>
          <p:nvPr/>
        </p:nvPicPr>
        <p:blipFill>
          <a:blip r:embed="rId2" cstate="print"/>
          <a:srcRect/>
          <a:stretch>
            <a:fillRect/>
          </a:stretch>
        </p:blipFill>
        <p:spPr bwMode="auto">
          <a:xfrm>
            <a:off x="8063880" y="1"/>
            <a:ext cx="1080000" cy="121455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标题 33793"/>
          <p:cNvSpPr>
            <a:spLocks noGrp="1"/>
          </p:cNvSpPr>
          <p:nvPr>
            <p:ph type="title"/>
          </p:nvPr>
        </p:nvSpPr>
        <p:spPr>
          <a:xfrm>
            <a:off x="457200" y="76288"/>
            <a:ext cx="8229600" cy="900000"/>
          </a:xfrm>
        </p:spPr>
        <p:txBody>
          <a:bodyPr anchor="ctr"/>
          <a:lstStyle/>
          <a:p>
            <a:r>
              <a:rPr lang="en-US" altLang="zh-CN" b="1" dirty="0">
                <a:effectLst>
                  <a:outerShdw blurRad="38100" dist="38100" dir="2700000" algn="tl">
                    <a:srgbClr val="000000">
                      <a:alpha val="43137"/>
                    </a:srgbClr>
                  </a:outerShdw>
                </a:effectLst>
                <a:latin typeface="黑体" pitchFamily="49" charset="-122"/>
                <a:ea typeface="黑体" pitchFamily="49" charset="-122"/>
              </a:rPr>
              <a:t>1</a:t>
            </a:r>
            <a:r>
              <a:rPr lang="en-US" altLang="zh-CN" b="1" dirty="0" smtClean="0">
                <a:effectLst>
                  <a:outerShdw blurRad="38100" dist="38100" dir="2700000" algn="tl">
                    <a:srgbClr val="000000">
                      <a:alpha val="43137"/>
                    </a:srgbClr>
                  </a:outerShdw>
                </a:effectLst>
                <a:latin typeface="黑体" pitchFamily="49" charset="-122"/>
                <a:ea typeface="黑体" pitchFamily="49" charset="-122"/>
              </a:rPr>
              <a:t>. </a:t>
            </a:r>
            <a:r>
              <a:rPr lang="zh-CN" altLang="en-US" b="1" dirty="0" smtClean="0">
                <a:effectLst>
                  <a:outerShdw blurRad="38100" dist="38100" dir="2700000" algn="tl">
                    <a:srgbClr val="000000">
                      <a:alpha val="43137"/>
                    </a:srgbClr>
                  </a:outerShdw>
                </a:effectLst>
                <a:latin typeface="黑体" pitchFamily="49" charset="-122"/>
                <a:ea typeface="黑体" pitchFamily="49" charset="-122"/>
              </a:rPr>
              <a:t>咸海</a:t>
            </a:r>
            <a:r>
              <a:rPr lang="en-US" altLang="zh-CN" b="1" dirty="0">
                <a:effectLst>
                  <a:outerShdw blurRad="38100" dist="38100" dir="2700000" algn="tl">
                    <a:srgbClr val="000000">
                      <a:alpha val="43137"/>
                    </a:srgbClr>
                  </a:outerShdw>
                </a:effectLst>
                <a:latin typeface="黑体" pitchFamily="49" charset="-122"/>
                <a:ea typeface="黑体" pitchFamily="49" charset="-122"/>
              </a:rPr>
              <a:t>-</a:t>
            </a:r>
            <a:r>
              <a:rPr lang="zh-CN" altLang="zh-CN" b="1" dirty="0">
                <a:effectLst>
                  <a:outerShdw blurRad="38100" dist="38100" dir="2700000" algn="tl">
                    <a:srgbClr val="000000">
                      <a:alpha val="43137"/>
                    </a:srgbClr>
                  </a:outerShdw>
                </a:effectLst>
                <a:latin typeface="黑体" pitchFamily="49" charset="-122"/>
                <a:ea typeface="黑体" pitchFamily="49" charset="-122"/>
              </a:rPr>
              <a:t>正在消失的海洋</a:t>
            </a:r>
          </a:p>
        </p:txBody>
      </p:sp>
      <p:sp>
        <p:nvSpPr>
          <p:cNvPr id="4" name="灯片编号占位符 8"/>
          <p:cNvSpPr txBox="1">
            <a:spLocks/>
          </p:cNvSpPr>
          <p:nvPr/>
        </p:nvSpPr>
        <p:spPr>
          <a:xfrm>
            <a:off x="8534400" y="6526124"/>
            <a:ext cx="503238" cy="255588"/>
          </a:xfrm>
          <a:prstGeom prst="rect">
            <a:avLst/>
          </a:prstGeom>
        </p:spPr>
        <p:txBody>
          <a:bodyPr/>
          <a:lstStyle/>
          <a:p>
            <a:pPr algn="r">
              <a:spcBef>
                <a:spcPts val="0"/>
              </a:spcBef>
              <a:buFont typeface="Wingdings" pitchFamily="2" charset="2"/>
              <a:buNone/>
              <a:defRPr/>
            </a:pPr>
            <a:fld id="{926320ED-ACA3-410C-B564-79F12F5361D3}" type="slidenum">
              <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pPr algn="r">
                <a:spcBef>
                  <a:spcPts val="0"/>
                </a:spcBef>
                <a:buFont typeface="Wingdings" pitchFamily="2" charset="2"/>
                <a:buNone/>
                <a:defRPr/>
              </a:pPr>
              <a:t>3</a:t>
            </a:fld>
            <a:endPar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cxnSp>
        <p:nvCxnSpPr>
          <p:cNvPr id="6" name="直接连接符 5"/>
          <p:cNvCxnSpPr/>
          <p:nvPr/>
        </p:nvCxnSpPr>
        <p:spPr>
          <a:xfrm>
            <a:off x="0" y="990664"/>
            <a:ext cx="9144000"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pic>
        <p:nvPicPr>
          <p:cNvPr id="8" name="内容占位符 4" descr="11.jpg"/>
          <p:cNvPicPr>
            <a:picLocks noGrp="1" noChangeAspect="1"/>
          </p:cNvPicPr>
          <p:nvPr>
            <p:ph idx="1"/>
          </p:nvPr>
        </p:nvPicPr>
        <p:blipFill>
          <a:blip r:embed="rId3" cstate="print"/>
          <a:stretch>
            <a:fillRect/>
          </a:stretch>
        </p:blipFill>
        <p:spPr>
          <a:xfrm>
            <a:off x="3429030" y="2059093"/>
            <a:ext cx="5616000" cy="4722619"/>
          </a:xfrm>
        </p:spPr>
      </p:pic>
      <p:sp>
        <p:nvSpPr>
          <p:cNvPr id="9" name="文本占位符 33794"/>
          <p:cNvSpPr txBox="1">
            <a:spLocks/>
          </p:cNvSpPr>
          <p:nvPr/>
        </p:nvSpPr>
        <p:spPr>
          <a:xfrm>
            <a:off x="304912" y="1143060"/>
            <a:ext cx="3809900" cy="457188"/>
          </a:xfrm>
          <a:prstGeom prst="rect">
            <a:avLst/>
          </a:prstGeom>
          <a:noFill/>
          <a:ln w="9525">
            <a:noFill/>
          </a:ln>
        </p:spPr>
        <p:txBody>
          <a:bodyPr anchor="t"/>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zh-CN" altLang="en-US" sz="3200" b="1" i="0" u="sng"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黑体" panose="02010609060101010101" pitchFamily="49" charset="-122"/>
              </a:rPr>
              <a:t>（</a:t>
            </a:r>
            <a:r>
              <a:rPr kumimoji="0" lang="en-US" altLang="zh-CN" sz="3200" b="1" i="0" u="sng"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黑体" panose="02010609060101010101" pitchFamily="49" charset="-122"/>
              </a:rPr>
              <a:t>1</a:t>
            </a:r>
            <a:r>
              <a:rPr kumimoji="0" lang="zh-CN" altLang="en-US" sz="3200" b="1" i="0" u="sng"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黑体" panose="02010609060101010101" pitchFamily="49" charset="-122"/>
              </a:rPr>
              <a:t>）咸海概况</a:t>
            </a:r>
            <a:endParaRPr kumimoji="0" lang="zh-CN" altLang="en-US"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文本占位符 33794"/>
          <p:cNvSpPr txBox="1">
            <a:spLocks/>
          </p:cNvSpPr>
          <p:nvPr/>
        </p:nvSpPr>
        <p:spPr>
          <a:xfrm>
            <a:off x="152516" y="1752644"/>
            <a:ext cx="3168000" cy="4724276"/>
          </a:xfrm>
          <a:prstGeom prst="rect">
            <a:avLst/>
          </a:prstGeom>
          <a:noFill/>
          <a:ln w="9525">
            <a:noFill/>
          </a:ln>
        </p:spPr>
        <p:txBody>
          <a:bodyPr anchor="t"/>
          <a:lstStyle/>
          <a:p>
            <a:pPr algn="just">
              <a:lnSpc>
                <a:spcPct val="130000"/>
              </a:lnSpc>
              <a:spcBef>
                <a:spcPts val="600"/>
              </a:spcBef>
            </a:pPr>
            <a:r>
              <a:rPr lang="zh-CN" altLang="en-US" sz="2800" dirty="0" smtClean="0">
                <a:latin typeface="Times New Roman" pitchFamily="18" charset="0"/>
                <a:ea typeface="黑体" pitchFamily="49" charset="-122"/>
                <a:cs typeface="Times New Roman" pitchFamily="18" charset="0"/>
              </a:rPr>
              <a:t>咸海在</a:t>
            </a:r>
            <a:r>
              <a:rPr lang="en-US" altLang="zh-CN" sz="2800" dirty="0" smtClean="0">
                <a:latin typeface="Times New Roman" pitchFamily="18" charset="0"/>
                <a:ea typeface="黑体" pitchFamily="49" charset="-122"/>
                <a:cs typeface="Times New Roman" pitchFamily="18" charset="0"/>
              </a:rPr>
              <a:t>1960</a:t>
            </a:r>
            <a:r>
              <a:rPr lang="zh-CN" altLang="en-US" sz="2800" dirty="0" smtClean="0">
                <a:latin typeface="Times New Roman" pitchFamily="18" charset="0"/>
                <a:ea typeface="黑体" pitchFamily="49" charset="-122"/>
                <a:cs typeface="Times New Roman" pitchFamily="18" charset="0"/>
              </a:rPr>
              <a:t>年</a:t>
            </a:r>
            <a:r>
              <a:rPr lang="zh-CN" altLang="en-US" sz="2800"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曾为世界第四大湖，面积达</a:t>
            </a:r>
            <a:r>
              <a:rPr lang="en-US" altLang="zh-CN" sz="2800"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68000km</a:t>
            </a:r>
            <a:r>
              <a:rPr lang="en-US" altLang="zh-CN" sz="2800" b="1" baseline="30000"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2</a:t>
            </a:r>
            <a:r>
              <a:rPr lang="zh-CN" altLang="en-US" sz="2800" dirty="0" smtClean="0">
                <a:latin typeface="Times New Roman" pitchFamily="18" charset="0"/>
                <a:ea typeface="黑体" pitchFamily="49" charset="-122"/>
                <a:cs typeface="Times New Roman" pitchFamily="18" charset="0"/>
              </a:rPr>
              <a:t>、总水量</a:t>
            </a:r>
            <a:r>
              <a:rPr lang="en-US" altLang="zh-CN" sz="2800" dirty="0" smtClean="0">
                <a:latin typeface="Times New Roman" pitchFamily="18" charset="0"/>
                <a:ea typeface="黑体" pitchFamily="49" charset="-122"/>
                <a:cs typeface="Times New Roman" pitchFamily="18" charset="0"/>
              </a:rPr>
              <a:t>1100km</a:t>
            </a:r>
            <a:r>
              <a:rPr lang="en-US" altLang="zh-CN" sz="2800" baseline="30000" dirty="0" smtClean="0">
                <a:latin typeface="Times New Roman" pitchFamily="18" charset="0"/>
                <a:ea typeface="黑体" pitchFamily="49" charset="-122"/>
                <a:cs typeface="Times New Roman" pitchFamily="18" charset="0"/>
              </a:rPr>
              <a:t>3</a:t>
            </a:r>
            <a:r>
              <a:rPr lang="zh-CN" altLang="en-US" sz="2800" dirty="0" smtClean="0">
                <a:latin typeface="Times New Roman" pitchFamily="18" charset="0"/>
                <a:ea typeface="黑体" pitchFamily="49" charset="-122"/>
                <a:cs typeface="Times New Roman" pitchFamily="18" charset="0"/>
              </a:rPr>
              <a:t>。</a:t>
            </a:r>
            <a:endParaRPr lang="en-US" altLang="zh-CN" sz="2800" dirty="0" smtClean="0">
              <a:latin typeface="Times New Roman" pitchFamily="18" charset="0"/>
              <a:ea typeface="黑体" pitchFamily="49" charset="-122"/>
              <a:cs typeface="Times New Roman" pitchFamily="18" charset="0"/>
            </a:endParaRPr>
          </a:p>
          <a:p>
            <a:pPr algn="just">
              <a:lnSpc>
                <a:spcPct val="130000"/>
              </a:lnSpc>
              <a:spcBef>
                <a:spcPts val="600"/>
              </a:spcBef>
            </a:pPr>
            <a:r>
              <a:rPr kumimoji="0" lang="zh-CN" altLang="en-US" sz="2800" b="0" i="0" u="none" strike="noStrike" kern="1200" cap="none" spc="0" normalizeH="0" baseline="0" noProof="0" dirty="0" smtClean="0">
                <a:ln>
                  <a:noFill/>
                </a:ln>
                <a:solidFill>
                  <a:schemeClr val="tx1"/>
                </a:solidFill>
                <a:effectLst/>
                <a:uLnTx/>
                <a:uFillTx/>
                <a:latin typeface="Times New Roman" pitchFamily="18" charset="0"/>
                <a:ea typeface="黑体" pitchFamily="49" charset="-122"/>
                <a:cs typeface="Times New Roman" pitchFamily="18" charset="0"/>
              </a:rPr>
              <a:t>仅次于中亚的里海、北美的苏必利尔湖和非洲的维多利亚湖。</a:t>
            </a:r>
            <a:endParaRPr kumimoji="0" lang="en-US" altLang="zh-CN" sz="2800" b="0" i="0" u="none" strike="noStrike" kern="1200" cap="none" spc="0" normalizeH="0" baseline="0" noProof="0" dirty="0" smtClean="0">
              <a:ln>
                <a:noFill/>
              </a:ln>
              <a:solidFill>
                <a:schemeClr val="tx1"/>
              </a:solidFill>
              <a:effectLst/>
              <a:uLnTx/>
              <a:uFillTx/>
              <a:latin typeface="Times New Roman" pitchFamily="18" charset="0"/>
              <a:ea typeface="黑体" pitchFamily="49" charset="-122"/>
              <a:cs typeface="Times New Roman" pitchFamily="18" charset="0"/>
            </a:endParaRPr>
          </a:p>
        </p:txBody>
      </p:sp>
      <p:sp>
        <p:nvSpPr>
          <p:cNvPr id="11" name="椭圆 10"/>
          <p:cNvSpPr/>
          <p:nvPr/>
        </p:nvSpPr>
        <p:spPr>
          <a:xfrm>
            <a:off x="6172158" y="3124208"/>
            <a:ext cx="1219168" cy="1219168"/>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810020" y="1150241"/>
            <a:ext cx="5181584" cy="830997"/>
          </a:xfrm>
          <a:prstGeom prst="rect">
            <a:avLst/>
          </a:prstGeom>
          <a:noFill/>
        </p:spPr>
        <p:txBody>
          <a:bodyPr wrap="square">
            <a:spAutoFit/>
          </a:bodyPr>
          <a:lstStyle/>
          <a:p>
            <a:r>
              <a:rPr lang="zh-CN" altLang="en-US" sz="2400" dirty="0" smtClean="0">
                <a:latin typeface="Times New Roman" pitchFamily="18" charset="0"/>
                <a:ea typeface="黑体" pitchFamily="49" charset="-122"/>
                <a:cs typeface="Times New Roman" pitchFamily="18" charset="0"/>
                <a:sym typeface="+mn-ea"/>
              </a:rPr>
              <a:t>咸海水域，位于哈萨克斯坦和乌兹别克斯坦境内。</a:t>
            </a:r>
            <a:endParaRPr lang="zh-CN" altLang="en-US" sz="24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内容占位符 2"/>
          <p:cNvSpPr>
            <a:spLocks noGrp="1"/>
          </p:cNvSpPr>
          <p:nvPr>
            <p:ph idx="1"/>
          </p:nvPr>
        </p:nvSpPr>
        <p:spPr>
          <a:xfrm>
            <a:off x="228714" y="1950957"/>
            <a:ext cx="8458086" cy="3230597"/>
          </a:xfrm>
        </p:spPr>
        <p:txBody>
          <a:bodyPr anchor="t"/>
          <a:lstStyle/>
          <a:p>
            <a:pPr algn="just">
              <a:lnSpc>
                <a:spcPct val="130000"/>
              </a:lnSpc>
              <a:spcBef>
                <a:spcPts val="1200"/>
              </a:spcBef>
            </a:pPr>
            <a:r>
              <a:rPr lang="zh-CN" altLang="en-US" sz="2800"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从1995 年</a:t>
            </a:r>
            <a:r>
              <a:rPr lang="zh-CN" altLang="en-US" sz="2800"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开始</a:t>
            </a:r>
            <a:r>
              <a:rPr lang="zh-CN" altLang="en-US" sz="2800" dirty="0" smtClean="0">
                <a:latin typeface="Times New Roman" pitchFamily="18" charset="0"/>
                <a:ea typeface="黑体" pitchFamily="49" charset="-122"/>
                <a:cs typeface="Times New Roman" pitchFamily="18" charset="0"/>
              </a:rPr>
              <a:t>“基金会”制定了多项</a:t>
            </a:r>
            <a:r>
              <a:rPr lang="zh-CN" altLang="en-US" sz="2800"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咸海</a:t>
            </a:r>
            <a:r>
              <a:rPr lang="zh-CN" altLang="en-US" sz="2800"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治理专项</a:t>
            </a:r>
            <a:r>
              <a:rPr lang="zh-CN" altLang="en-US" sz="2800"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计划</a:t>
            </a:r>
            <a:r>
              <a:rPr lang="zh-CN" altLang="en-US" sz="2800" dirty="0" smtClean="0">
                <a:latin typeface="Times New Roman" pitchFamily="18" charset="0"/>
                <a:ea typeface="黑体" pitchFamily="49" charset="-122"/>
                <a:cs typeface="Times New Roman" pitchFamily="18" charset="0"/>
              </a:rPr>
              <a:t>。</a:t>
            </a:r>
            <a:endParaRPr lang="en-US" altLang="zh-CN" sz="2800" dirty="0" smtClean="0">
              <a:latin typeface="Times New Roman" pitchFamily="18" charset="0"/>
              <a:ea typeface="黑体" pitchFamily="49" charset="-122"/>
              <a:cs typeface="Times New Roman" pitchFamily="18" charset="0"/>
            </a:endParaRPr>
          </a:p>
          <a:p>
            <a:pPr algn="just">
              <a:lnSpc>
                <a:spcPct val="130000"/>
              </a:lnSpc>
              <a:spcBef>
                <a:spcPts val="1200"/>
              </a:spcBef>
            </a:pPr>
            <a:r>
              <a:rPr lang="zh-CN" altLang="en-US" sz="2800" dirty="0" smtClean="0">
                <a:latin typeface="Times New Roman" pitchFamily="18" charset="0"/>
                <a:ea typeface="黑体" pitchFamily="49" charset="-122"/>
                <a:cs typeface="Times New Roman" pitchFamily="18" charset="0"/>
              </a:rPr>
              <a:t>2011年，“基金会”与联合国、世行、亚行、欧盟，以及一些资助国共同制定了</a:t>
            </a:r>
            <a:r>
              <a:rPr lang="zh-CN" altLang="en-US" sz="2800"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2011-2015年第三个专项计划</a:t>
            </a:r>
            <a:r>
              <a:rPr lang="zh-CN" altLang="en-US" sz="2800" dirty="0" smtClean="0">
                <a:latin typeface="Times New Roman" pitchFamily="18" charset="0"/>
                <a:ea typeface="黑体" pitchFamily="49" charset="-122"/>
                <a:cs typeface="Times New Roman" pitchFamily="18" charset="0"/>
              </a:rPr>
              <a:t>，投资85亿美元，完成300多个工程项目。</a:t>
            </a:r>
          </a:p>
        </p:txBody>
      </p:sp>
      <p:sp>
        <p:nvSpPr>
          <p:cNvPr id="3" name="灯片编号占位符 8"/>
          <p:cNvSpPr txBox="1">
            <a:spLocks/>
          </p:cNvSpPr>
          <p:nvPr/>
        </p:nvSpPr>
        <p:spPr>
          <a:xfrm>
            <a:off x="8534400" y="6526124"/>
            <a:ext cx="503238" cy="255588"/>
          </a:xfrm>
          <a:prstGeom prst="rect">
            <a:avLst/>
          </a:prstGeom>
        </p:spPr>
        <p:txBody>
          <a:bodyPr/>
          <a:lstStyle/>
          <a:p>
            <a:pPr algn="r">
              <a:spcBef>
                <a:spcPts val="0"/>
              </a:spcBef>
              <a:buFont typeface="Wingdings" pitchFamily="2" charset="2"/>
              <a:buNone/>
              <a:defRPr/>
            </a:pPr>
            <a:fld id="{926320ED-ACA3-410C-B564-79F12F5361D3}" type="slidenum">
              <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pPr algn="r">
                <a:spcBef>
                  <a:spcPts val="0"/>
                </a:spcBef>
                <a:buFont typeface="Wingdings" pitchFamily="2" charset="2"/>
                <a:buNone/>
                <a:defRPr/>
              </a:pPr>
              <a:t>30</a:t>
            </a:fld>
            <a:endPar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
        <p:nvSpPr>
          <p:cNvPr id="4" name="标题 33793"/>
          <p:cNvSpPr txBox="1">
            <a:spLocks/>
          </p:cNvSpPr>
          <p:nvPr/>
        </p:nvSpPr>
        <p:spPr>
          <a:xfrm>
            <a:off x="457200" y="76288"/>
            <a:ext cx="8229600" cy="900000"/>
          </a:xfrm>
          <a:prstGeom prst="rect">
            <a:avLst/>
          </a:prstGeom>
          <a:noFill/>
          <a:ln w="9525">
            <a:noFill/>
          </a:ln>
        </p:spPr>
        <p:txBody>
          <a:bodyPr anchor="ctr"/>
          <a:lstStyle/>
          <a:p>
            <a:pPr algn="ctr"/>
            <a:r>
              <a:rPr lang="en-US" altLang="zh-CN" sz="4400" b="1" dirty="0" smtClean="0">
                <a:solidFill>
                  <a:schemeClr val="accent4">
                    <a:lumMod val="50000"/>
                  </a:schemeClr>
                </a:solidFill>
                <a:effectLst>
                  <a:outerShdw blurRad="38100" dist="38100" dir="2700000" algn="tl">
                    <a:srgbClr val="000000">
                      <a:alpha val="43137"/>
                    </a:srgbClr>
                  </a:outerShdw>
                </a:effectLst>
                <a:latin typeface="黑体" pitchFamily="49" charset="-122"/>
                <a:ea typeface="黑体" pitchFamily="49" charset="-122"/>
              </a:rPr>
              <a:t>4.</a:t>
            </a:r>
            <a:r>
              <a:rPr lang="zh-CN" altLang="en-US" sz="4400" b="1" dirty="0" smtClean="0">
                <a:solidFill>
                  <a:schemeClr val="accent4">
                    <a:lumMod val="50000"/>
                  </a:schemeClr>
                </a:solidFill>
                <a:effectLst>
                  <a:outerShdw blurRad="38100" dist="38100" dir="2700000" algn="tl">
                    <a:srgbClr val="000000">
                      <a:alpha val="43137"/>
                    </a:srgbClr>
                  </a:outerShdw>
                </a:effectLst>
                <a:latin typeface="黑体" pitchFamily="49" charset="-122"/>
                <a:ea typeface="黑体" pitchFamily="49" charset="-122"/>
              </a:rPr>
              <a:t>国际社会拯救咸海的努力</a:t>
            </a:r>
            <a:endParaRPr kumimoji="0" lang="zh-CN" altLang="zh-CN" sz="4400" b="1" i="0" u="none" strike="noStrike" kern="1200" cap="none" spc="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黑体" pitchFamily="49" charset="-122"/>
              <a:ea typeface="黑体" pitchFamily="49" charset="-122"/>
              <a:cs typeface="+mj-cs"/>
            </a:endParaRPr>
          </a:p>
        </p:txBody>
      </p:sp>
      <p:cxnSp>
        <p:nvCxnSpPr>
          <p:cNvPr id="5" name="直接连接符 4"/>
          <p:cNvCxnSpPr/>
          <p:nvPr/>
        </p:nvCxnSpPr>
        <p:spPr>
          <a:xfrm>
            <a:off x="0" y="990664"/>
            <a:ext cx="9144000"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文本框 1"/>
          <p:cNvSpPr txBox="1"/>
          <p:nvPr/>
        </p:nvSpPr>
        <p:spPr>
          <a:xfrm>
            <a:off x="121236" y="1066862"/>
            <a:ext cx="6889099" cy="584775"/>
          </a:xfrm>
          <a:prstGeom prst="rect">
            <a:avLst/>
          </a:prstGeom>
          <a:noFill/>
        </p:spPr>
        <p:txBody>
          <a:bodyPr wrap="square" rtlCol="0" anchor="t">
            <a:spAutoFit/>
          </a:bodyPr>
          <a:lstStyle/>
          <a:p>
            <a:r>
              <a:rPr lang="en-US" altLang="zh-CN" sz="3200" b="1" dirty="0" smtClean="0">
                <a:effectLst>
                  <a:outerShdw blurRad="38100" dist="38100" dir="2700000" algn="tl">
                    <a:srgbClr val="000000">
                      <a:alpha val="43137"/>
                    </a:srgbClr>
                  </a:outerShdw>
                </a:effectLst>
                <a:latin typeface="黑体" pitchFamily="49" charset="-122"/>
                <a:ea typeface="黑体" pitchFamily="49" charset="-122"/>
                <a:sym typeface="+mn-ea"/>
              </a:rPr>
              <a:t>4.2 </a:t>
            </a:r>
            <a:r>
              <a:rPr lang="zh-CN" altLang="en-US" sz="3200" b="1" dirty="0" smtClean="0">
                <a:effectLst>
                  <a:outerShdw blurRad="38100" dist="38100" dir="2700000" algn="tl">
                    <a:srgbClr val="000000">
                      <a:alpha val="43137"/>
                    </a:srgbClr>
                  </a:outerShdw>
                </a:effectLst>
                <a:latin typeface="黑体" pitchFamily="49" charset="-122"/>
                <a:ea typeface="黑体" pitchFamily="49" charset="-122"/>
                <a:sym typeface="+mn-ea"/>
              </a:rPr>
              <a:t>国际社会拯救咸海的努力</a:t>
            </a:r>
            <a:endParaRPr lang="zh-CN" altLang="en-US" sz="3200" b="1" dirty="0">
              <a:effectLst>
                <a:outerShdw blurRad="38100" dist="38100" dir="2700000" algn="tl">
                  <a:srgbClr val="000000">
                    <a:alpha val="43137"/>
                  </a:srgbClr>
                </a:outerShdw>
              </a:effectLst>
              <a:latin typeface="黑体" pitchFamily="49" charset="-122"/>
              <a:ea typeface="黑体" pitchFamily="49" charset="-122"/>
            </a:endParaRPr>
          </a:p>
        </p:txBody>
      </p:sp>
      <p:pic>
        <p:nvPicPr>
          <p:cNvPr id="7" name="Picture 6" descr="https://timgsa.baidu.com/timg?image&amp;quality=80&amp;size=b9999_10000&amp;sec=1544957657926&amp;di=83984223b47368b849e49c36e8ce9c6f&amp;imgtype=0&amp;src=http%3A%2F%2Fpic.51yuansu.com%2Fpic3%2Fcover%2F00%2F85%2F30%2F58da943569f8c_610.jpg"/>
          <p:cNvPicPr>
            <a:picLocks noChangeAspect="1" noChangeArrowheads="1"/>
          </p:cNvPicPr>
          <p:nvPr/>
        </p:nvPicPr>
        <p:blipFill>
          <a:blip r:embed="rId2" cstate="print"/>
          <a:srcRect/>
          <a:stretch>
            <a:fillRect/>
          </a:stretch>
        </p:blipFill>
        <p:spPr bwMode="auto">
          <a:xfrm>
            <a:off x="8063880" y="1"/>
            <a:ext cx="1080000" cy="121455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内容占位符 2"/>
          <p:cNvSpPr>
            <a:spLocks noGrp="1"/>
          </p:cNvSpPr>
          <p:nvPr>
            <p:ph idx="1"/>
          </p:nvPr>
        </p:nvSpPr>
        <p:spPr>
          <a:xfrm>
            <a:off x="131286" y="1752644"/>
            <a:ext cx="8784000" cy="1981148"/>
          </a:xfrm>
        </p:spPr>
        <p:txBody>
          <a:bodyPr anchor="t"/>
          <a:lstStyle/>
          <a:p>
            <a:pPr algn="just">
              <a:lnSpc>
                <a:spcPct val="130000"/>
              </a:lnSpc>
              <a:spcBef>
                <a:spcPts val="600"/>
              </a:spcBef>
            </a:pPr>
            <a:r>
              <a:rPr lang="zh-CN" altLang="en-US" sz="2400"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2014年</a:t>
            </a:r>
            <a:r>
              <a:rPr lang="zh-CN" altLang="en-US" sz="2400" dirty="0" smtClean="0">
                <a:latin typeface="Times New Roman" pitchFamily="18" charset="0"/>
                <a:ea typeface="黑体" pitchFamily="49" charset="-122"/>
                <a:cs typeface="Times New Roman" pitchFamily="18" charset="0"/>
              </a:rPr>
              <a:t>10月29日，</a:t>
            </a:r>
            <a:r>
              <a:rPr lang="zh-CN" altLang="en-US" sz="2400"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拯救</a:t>
            </a:r>
            <a:r>
              <a:rPr lang="zh-CN" altLang="en-US" sz="2400"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咸海国际会议</a:t>
            </a:r>
            <a:r>
              <a:rPr lang="zh-CN" altLang="en-US" sz="2400" dirty="0">
                <a:latin typeface="Times New Roman" pitchFamily="18" charset="0"/>
                <a:ea typeface="黑体" pitchFamily="49" charset="-122"/>
                <a:cs typeface="Times New Roman" pitchFamily="18" charset="0"/>
              </a:rPr>
              <a:t>在</a:t>
            </a:r>
            <a:r>
              <a:rPr lang="zh-CN" altLang="en-US" sz="2400" b="1" dirty="0">
                <a:latin typeface="Times New Roman" pitchFamily="18" charset="0"/>
                <a:ea typeface="黑体" pitchFamily="49" charset="-122"/>
                <a:cs typeface="Times New Roman" pitchFamily="18" charset="0"/>
              </a:rPr>
              <a:t>乌兹别克斯坦</a:t>
            </a:r>
            <a:r>
              <a:rPr lang="zh-CN" altLang="en-US" sz="2400" dirty="0">
                <a:latin typeface="Times New Roman" pitchFamily="18" charset="0"/>
                <a:ea typeface="黑体" pitchFamily="49" charset="-122"/>
                <a:cs typeface="Times New Roman" pitchFamily="18" charset="0"/>
              </a:rPr>
              <a:t>花剌子模州首府乌尔根奇市举行。会议的主题是</a:t>
            </a:r>
            <a:r>
              <a:rPr lang="zh-CN" altLang="en-US" sz="2400"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“加强国际合作缓解咸海流域生态灾难”</a:t>
            </a:r>
            <a:r>
              <a:rPr lang="zh-CN" altLang="en-US" sz="2400" dirty="0">
                <a:latin typeface="Times New Roman" pitchFamily="18" charset="0"/>
                <a:ea typeface="黑体" pitchFamily="49" charset="-122"/>
                <a:cs typeface="Times New Roman" pitchFamily="18" charset="0"/>
              </a:rPr>
              <a:t>，来自世界26个国家和24个国际组织的代表约300多人参加会议</a:t>
            </a:r>
            <a:r>
              <a:rPr lang="zh-CN" altLang="en-US" sz="2400" dirty="0" smtClean="0">
                <a:latin typeface="Times New Roman" pitchFamily="18" charset="0"/>
                <a:ea typeface="黑体" pitchFamily="49" charset="-122"/>
                <a:cs typeface="Times New Roman" pitchFamily="18" charset="0"/>
              </a:rPr>
              <a:t>。</a:t>
            </a:r>
            <a:endParaRPr lang="zh-CN" altLang="en-US" sz="2400" dirty="0">
              <a:latin typeface="Times New Roman" pitchFamily="18" charset="0"/>
              <a:ea typeface="黑体" pitchFamily="49" charset="-122"/>
              <a:cs typeface="Times New Roman" pitchFamily="18" charset="0"/>
            </a:endParaRPr>
          </a:p>
        </p:txBody>
      </p:sp>
      <p:sp>
        <p:nvSpPr>
          <p:cNvPr id="3" name="灯片编号占位符 8"/>
          <p:cNvSpPr txBox="1">
            <a:spLocks/>
          </p:cNvSpPr>
          <p:nvPr/>
        </p:nvSpPr>
        <p:spPr>
          <a:xfrm>
            <a:off x="8534400" y="6526124"/>
            <a:ext cx="503238" cy="255588"/>
          </a:xfrm>
          <a:prstGeom prst="rect">
            <a:avLst/>
          </a:prstGeom>
        </p:spPr>
        <p:txBody>
          <a:bodyPr/>
          <a:lstStyle/>
          <a:p>
            <a:pPr algn="r">
              <a:spcBef>
                <a:spcPts val="0"/>
              </a:spcBef>
              <a:buFont typeface="Wingdings" pitchFamily="2" charset="2"/>
              <a:buNone/>
              <a:defRPr/>
            </a:pPr>
            <a:fld id="{926320ED-ACA3-410C-B564-79F12F5361D3}" type="slidenum">
              <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pPr algn="r">
                <a:spcBef>
                  <a:spcPts val="0"/>
                </a:spcBef>
                <a:buFont typeface="Wingdings" pitchFamily="2" charset="2"/>
                <a:buNone/>
                <a:defRPr/>
              </a:pPr>
              <a:t>31</a:t>
            </a:fld>
            <a:endPar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
        <p:nvSpPr>
          <p:cNvPr id="4" name="标题 33793"/>
          <p:cNvSpPr txBox="1">
            <a:spLocks/>
          </p:cNvSpPr>
          <p:nvPr/>
        </p:nvSpPr>
        <p:spPr>
          <a:xfrm>
            <a:off x="457200" y="76288"/>
            <a:ext cx="8229600" cy="900000"/>
          </a:xfrm>
          <a:prstGeom prst="rect">
            <a:avLst/>
          </a:prstGeom>
          <a:noFill/>
          <a:ln w="9525">
            <a:noFill/>
          </a:ln>
        </p:spPr>
        <p:txBody>
          <a:bodyPr anchor="ctr"/>
          <a:lstStyle/>
          <a:p>
            <a:pPr algn="ctr"/>
            <a:r>
              <a:rPr lang="en-US" altLang="zh-CN" sz="4400" b="1" dirty="0" smtClean="0">
                <a:solidFill>
                  <a:schemeClr val="accent4">
                    <a:lumMod val="50000"/>
                  </a:schemeClr>
                </a:solidFill>
                <a:effectLst>
                  <a:outerShdw blurRad="38100" dist="38100" dir="2700000" algn="tl">
                    <a:srgbClr val="000000">
                      <a:alpha val="43137"/>
                    </a:srgbClr>
                  </a:outerShdw>
                </a:effectLst>
                <a:latin typeface="黑体" pitchFamily="49" charset="-122"/>
                <a:ea typeface="黑体" pitchFamily="49" charset="-122"/>
              </a:rPr>
              <a:t>4.</a:t>
            </a:r>
            <a:r>
              <a:rPr lang="zh-CN" altLang="en-US" sz="4400" b="1" dirty="0" smtClean="0">
                <a:solidFill>
                  <a:schemeClr val="accent4">
                    <a:lumMod val="50000"/>
                  </a:schemeClr>
                </a:solidFill>
                <a:effectLst>
                  <a:outerShdw blurRad="38100" dist="38100" dir="2700000" algn="tl">
                    <a:srgbClr val="000000">
                      <a:alpha val="43137"/>
                    </a:srgbClr>
                  </a:outerShdw>
                </a:effectLst>
                <a:latin typeface="黑体" pitchFamily="49" charset="-122"/>
                <a:ea typeface="黑体" pitchFamily="49" charset="-122"/>
              </a:rPr>
              <a:t>国际社会拯救咸海的努力</a:t>
            </a:r>
            <a:endParaRPr kumimoji="0" lang="zh-CN" altLang="zh-CN" sz="4400" b="1" i="0" u="none" strike="noStrike" kern="1200" cap="none" spc="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黑体" pitchFamily="49" charset="-122"/>
              <a:ea typeface="黑体" pitchFamily="49" charset="-122"/>
              <a:cs typeface="+mj-cs"/>
            </a:endParaRPr>
          </a:p>
        </p:txBody>
      </p:sp>
      <p:cxnSp>
        <p:nvCxnSpPr>
          <p:cNvPr id="5" name="直接连接符 4"/>
          <p:cNvCxnSpPr/>
          <p:nvPr/>
        </p:nvCxnSpPr>
        <p:spPr>
          <a:xfrm>
            <a:off x="0" y="990664"/>
            <a:ext cx="9144000"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文本框 1"/>
          <p:cNvSpPr txBox="1"/>
          <p:nvPr/>
        </p:nvSpPr>
        <p:spPr>
          <a:xfrm>
            <a:off x="121236" y="1066862"/>
            <a:ext cx="6889099" cy="584775"/>
          </a:xfrm>
          <a:prstGeom prst="rect">
            <a:avLst/>
          </a:prstGeom>
          <a:noFill/>
        </p:spPr>
        <p:txBody>
          <a:bodyPr wrap="square" rtlCol="0" anchor="t">
            <a:spAutoFit/>
          </a:bodyPr>
          <a:lstStyle/>
          <a:p>
            <a:r>
              <a:rPr lang="en-US" altLang="zh-CN" sz="3200" b="1" dirty="0" smtClean="0">
                <a:effectLst>
                  <a:outerShdw blurRad="38100" dist="38100" dir="2700000" algn="tl">
                    <a:srgbClr val="000000">
                      <a:alpha val="43137"/>
                    </a:srgbClr>
                  </a:outerShdw>
                </a:effectLst>
                <a:latin typeface="黑体" pitchFamily="49" charset="-122"/>
                <a:ea typeface="黑体" pitchFamily="49" charset="-122"/>
                <a:sym typeface="+mn-ea"/>
              </a:rPr>
              <a:t>4.2 </a:t>
            </a:r>
            <a:r>
              <a:rPr lang="zh-CN" altLang="en-US" sz="3200" b="1" dirty="0" smtClean="0">
                <a:effectLst>
                  <a:outerShdw blurRad="38100" dist="38100" dir="2700000" algn="tl">
                    <a:srgbClr val="000000">
                      <a:alpha val="43137"/>
                    </a:srgbClr>
                  </a:outerShdw>
                </a:effectLst>
                <a:latin typeface="黑体" pitchFamily="49" charset="-122"/>
                <a:ea typeface="黑体" pitchFamily="49" charset="-122"/>
                <a:sym typeface="+mn-ea"/>
              </a:rPr>
              <a:t>国际社会拯救咸海的努力</a:t>
            </a:r>
            <a:endParaRPr lang="zh-CN" altLang="en-US" sz="3200" b="1" dirty="0">
              <a:effectLst>
                <a:outerShdw blurRad="38100" dist="38100" dir="2700000" algn="tl">
                  <a:srgbClr val="000000">
                    <a:alpha val="43137"/>
                  </a:srgbClr>
                </a:outerShdw>
              </a:effectLst>
              <a:latin typeface="黑体" pitchFamily="49" charset="-122"/>
              <a:ea typeface="黑体" pitchFamily="49" charset="-122"/>
            </a:endParaRPr>
          </a:p>
        </p:txBody>
      </p:sp>
      <p:pic>
        <p:nvPicPr>
          <p:cNvPr id="8" name="Picture 6" descr="https://timgsa.baidu.com/timg?image&amp;quality=80&amp;size=b9999_10000&amp;sec=1544957657926&amp;di=83984223b47368b849e49c36e8ce9c6f&amp;imgtype=0&amp;src=http%3A%2F%2Fpic.51yuansu.com%2Fpic3%2Fcover%2F00%2F85%2F30%2F58da943569f8c_610.jpg"/>
          <p:cNvPicPr>
            <a:picLocks noChangeAspect="1" noChangeArrowheads="1"/>
          </p:cNvPicPr>
          <p:nvPr/>
        </p:nvPicPr>
        <p:blipFill>
          <a:blip r:embed="rId2" cstate="print"/>
          <a:srcRect/>
          <a:stretch>
            <a:fillRect/>
          </a:stretch>
        </p:blipFill>
        <p:spPr bwMode="auto">
          <a:xfrm>
            <a:off x="8063880" y="1"/>
            <a:ext cx="1080000" cy="1214558"/>
          </a:xfrm>
          <a:prstGeom prst="rect">
            <a:avLst/>
          </a:prstGeom>
          <a:ln>
            <a:noFill/>
          </a:ln>
          <a:effectLst>
            <a:outerShdw blurRad="292100" dist="139700" dir="2700000" algn="tl" rotWithShape="0">
              <a:srgbClr val="333333">
                <a:alpha val="65000"/>
              </a:srgbClr>
            </a:outerShdw>
          </a:effectLst>
        </p:spPr>
      </p:pic>
      <p:sp>
        <p:nvSpPr>
          <p:cNvPr id="9" name="内容占位符 2"/>
          <p:cNvSpPr txBox="1">
            <a:spLocks/>
          </p:cNvSpPr>
          <p:nvPr/>
        </p:nvSpPr>
        <p:spPr>
          <a:xfrm>
            <a:off x="152516" y="3809990"/>
            <a:ext cx="8784000" cy="2520000"/>
          </a:xfrm>
          <a:prstGeom prst="rect">
            <a:avLst/>
          </a:prstGeom>
          <a:noFill/>
          <a:ln w="9525">
            <a:noFill/>
          </a:ln>
        </p:spPr>
        <p:txBody>
          <a:bodyPr anchor="t"/>
          <a:lstStyle/>
          <a:p>
            <a:pPr marL="342900" marR="0" lvl="0" indent="-342900" algn="just" defTabSz="914400" rtl="0" eaLnBrk="1" fontAlgn="base" latinLnBrk="0" hangingPunct="1">
              <a:lnSpc>
                <a:spcPct val="130000"/>
              </a:lnSpc>
              <a:spcBef>
                <a:spcPts val="1200"/>
              </a:spcBef>
              <a:spcAft>
                <a:spcPct val="0"/>
              </a:spcAft>
              <a:buClrTx/>
              <a:buSzTx/>
              <a:buFontTx/>
              <a:buChar char="•"/>
              <a:tabLst/>
              <a:defRPr/>
            </a:pPr>
            <a:r>
              <a:rPr kumimoji="0" lang="zh-CN" altLang="en-US" sz="2400" b="0" i="0" u="none" strike="noStrike" kern="1200" cap="none" spc="0" normalizeH="0" baseline="0" noProof="0" dirty="0" smtClean="0">
                <a:ln>
                  <a:noFill/>
                </a:ln>
                <a:solidFill>
                  <a:schemeClr val="tx1"/>
                </a:solidFill>
                <a:effectLst/>
                <a:uLnTx/>
                <a:uFillTx/>
                <a:latin typeface="Times New Roman" pitchFamily="18" charset="0"/>
                <a:ea typeface="黑体" pitchFamily="49" charset="-122"/>
                <a:cs typeface="Times New Roman" pitchFamily="18" charset="0"/>
              </a:rPr>
              <a:t>会议通过了一项会议宣言，对咸海治理和国际合作提出了许多有益建议。</a:t>
            </a:r>
            <a:r>
              <a:rPr kumimoji="0" lang="zh-CN" altLang="en-US" sz="24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黑体" pitchFamily="49" charset="-122"/>
                <a:cs typeface="Times New Roman" pitchFamily="18" charset="0"/>
              </a:rPr>
              <a:t>会议期间签署了近30个文件，包括一些国际金融组织和政府为咸海治理提供的经济援助、贷款和赠款。</a:t>
            </a:r>
            <a:r>
              <a:rPr kumimoji="0" lang="zh-CN" altLang="en-US" sz="2400" b="0" i="0" u="none" strike="noStrike" kern="1200" cap="none" spc="0" normalizeH="0" baseline="0" noProof="0" dirty="0" smtClean="0">
                <a:ln>
                  <a:noFill/>
                </a:ln>
                <a:solidFill>
                  <a:schemeClr val="tx1"/>
                </a:solidFill>
                <a:effectLst/>
                <a:uLnTx/>
                <a:uFillTx/>
                <a:latin typeface="Times New Roman" pitchFamily="18" charset="0"/>
                <a:ea typeface="黑体" pitchFamily="49" charset="-122"/>
                <a:cs typeface="Times New Roman" pitchFamily="18" charset="0"/>
              </a:rPr>
              <a:t>据乌兹别克第一副总理说，会议上</a:t>
            </a:r>
            <a:r>
              <a:rPr kumimoji="0" lang="zh-CN" altLang="en-US" sz="24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黑体" pitchFamily="49" charset="-122"/>
                <a:cs typeface="Times New Roman" pitchFamily="18" charset="0"/>
              </a:rPr>
              <a:t>签署的资金援助金额达30亿美元</a:t>
            </a:r>
            <a:r>
              <a:rPr kumimoji="0" lang="zh-CN" altLang="en-US" sz="2400" b="0" i="0" u="none" strike="noStrike" kern="1200" cap="none" spc="0" normalizeH="0" baseline="0" noProof="0" dirty="0" smtClean="0">
                <a:ln>
                  <a:noFill/>
                </a:ln>
                <a:solidFill>
                  <a:schemeClr val="tx1"/>
                </a:solidFill>
                <a:effectLst/>
                <a:uLnTx/>
                <a:uFillTx/>
                <a:latin typeface="Times New Roman" pitchFamily="18" charset="0"/>
                <a:ea typeface="黑体" pitchFamily="49" charset="-122"/>
                <a:cs typeface="Times New Roman" pitchFamily="18" charset="0"/>
              </a:rPr>
              <a:t>，其中优惠贷款19亿美元、赠款和技术援助资金约10亿美元。</a:t>
            </a:r>
            <a:endParaRPr kumimoji="0" lang="zh-CN" altLang="en-US" sz="2400" b="0" i="0" u="none" strike="noStrike" kern="1200" cap="none" spc="0" normalizeH="0" baseline="0" noProof="0" dirty="0">
              <a:ln>
                <a:noFill/>
              </a:ln>
              <a:solidFill>
                <a:schemeClr val="tx1"/>
              </a:solidFill>
              <a:effectLst/>
              <a:uLnTx/>
              <a:uFillTx/>
              <a:latin typeface="Times New Roman" pitchFamily="18" charset="0"/>
              <a:ea typeface="黑体" pitchFamily="49" charset="-122"/>
              <a:cs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092" y="1828842"/>
            <a:ext cx="8388000" cy="4428000"/>
          </a:xfrm>
        </p:spPr>
        <p:txBody>
          <a:bodyPr/>
          <a:lstStyle/>
          <a:p>
            <a:pPr marL="0" indent="0" algn="just">
              <a:lnSpc>
                <a:spcPct val="120000"/>
              </a:lnSpc>
              <a:spcBef>
                <a:spcPts val="1200"/>
              </a:spcBef>
              <a:buNone/>
            </a:pPr>
            <a:r>
              <a:rPr lang="zh-CN" altLang="en-US" b="1" dirty="0" smtClean="0">
                <a:latin typeface="Times New Roman" pitchFamily="18" charset="0"/>
                <a:ea typeface="黑体" pitchFamily="49" charset="-122"/>
                <a:cs typeface="Times New Roman" pitchFamily="18" charset="0"/>
              </a:rPr>
              <a:t>（</a:t>
            </a:r>
            <a:r>
              <a:rPr lang="en-US" altLang="zh-CN" b="1" dirty="0">
                <a:latin typeface="Times New Roman" pitchFamily="18" charset="0"/>
                <a:ea typeface="黑体" pitchFamily="49" charset="-122"/>
                <a:cs typeface="Times New Roman" pitchFamily="18" charset="0"/>
              </a:rPr>
              <a:t>1</a:t>
            </a:r>
            <a:r>
              <a:rPr lang="zh-CN" altLang="en-US" b="1" dirty="0">
                <a:latin typeface="Times New Roman" pitchFamily="18" charset="0"/>
                <a:ea typeface="黑体" pitchFamily="49" charset="-122"/>
                <a:cs typeface="Times New Roman" pitchFamily="18" charset="0"/>
              </a:rPr>
              <a:t>）在咸海持续干涸的条件</a:t>
            </a:r>
            <a:r>
              <a:rPr lang="zh-CN" altLang="en-US" b="1" dirty="0" smtClean="0">
                <a:latin typeface="Times New Roman" pitchFamily="18" charset="0"/>
                <a:ea typeface="黑体" pitchFamily="49" charset="-122"/>
                <a:cs typeface="Times New Roman" pitchFamily="18" charset="0"/>
              </a:rPr>
              <a:t>下，流域</a:t>
            </a:r>
            <a:r>
              <a:rPr lang="zh-CN" altLang="en-US" b="1" dirty="0">
                <a:latin typeface="Times New Roman" pitchFamily="18" charset="0"/>
                <a:ea typeface="黑体" pitchFamily="49" charset="-122"/>
                <a:cs typeface="Times New Roman" pitchFamily="18" charset="0"/>
              </a:rPr>
              <a:t>国家继续兴建大型水库，阿姆河、锡尔河入海径流持续减少。</a:t>
            </a:r>
          </a:p>
          <a:p>
            <a:pPr marL="0" indent="0" algn="just">
              <a:lnSpc>
                <a:spcPct val="120000"/>
              </a:lnSpc>
              <a:spcBef>
                <a:spcPts val="1200"/>
              </a:spcBef>
              <a:buNone/>
            </a:pPr>
            <a:r>
              <a:rPr lang="zh-CN" altLang="en-US" dirty="0">
                <a:latin typeface="Times New Roman" pitchFamily="18" charset="0"/>
                <a:ea typeface="黑体" pitchFamily="49" charset="-122"/>
                <a:cs typeface="Times New Roman" pitchFamily="18" charset="0"/>
              </a:rPr>
              <a:t>       上游国家吉尔吉斯、塔吉克斯坦继续建设水库和水电站</a:t>
            </a:r>
            <a:r>
              <a:rPr lang="zh-CN" altLang="en-US" dirty="0" smtClean="0">
                <a:latin typeface="Times New Roman" pitchFamily="18" charset="0"/>
                <a:ea typeface="黑体" pitchFamily="49" charset="-122"/>
                <a:cs typeface="Times New Roman" pitchFamily="18" charset="0"/>
              </a:rPr>
              <a:t>。下游国家乌兹别克斯坦</a:t>
            </a:r>
            <a:r>
              <a:rPr lang="zh-CN" altLang="en-US" dirty="0">
                <a:latin typeface="Times New Roman" pitchFamily="18" charset="0"/>
                <a:ea typeface="黑体" pitchFamily="49" charset="-122"/>
                <a:cs typeface="Times New Roman" pitchFamily="18" charset="0"/>
              </a:rPr>
              <a:t>、哈萨克斯坦、土库曼斯坦继续建设拦蓄水工程，尽量把水留在自己的国土上。</a:t>
            </a:r>
          </a:p>
        </p:txBody>
      </p:sp>
      <p:sp>
        <p:nvSpPr>
          <p:cNvPr id="4" name="灯片编号占位符 8"/>
          <p:cNvSpPr txBox="1">
            <a:spLocks/>
          </p:cNvSpPr>
          <p:nvPr/>
        </p:nvSpPr>
        <p:spPr>
          <a:xfrm>
            <a:off x="8534400" y="6526124"/>
            <a:ext cx="503238" cy="255588"/>
          </a:xfrm>
          <a:prstGeom prst="rect">
            <a:avLst/>
          </a:prstGeom>
        </p:spPr>
        <p:txBody>
          <a:bodyPr/>
          <a:lstStyle/>
          <a:p>
            <a:pPr algn="r">
              <a:spcBef>
                <a:spcPts val="0"/>
              </a:spcBef>
              <a:buFont typeface="Wingdings" pitchFamily="2" charset="2"/>
              <a:buNone/>
              <a:defRPr/>
            </a:pPr>
            <a:fld id="{926320ED-ACA3-410C-B564-79F12F5361D3}" type="slidenum">
              <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pPr algn="r">
                <a:spcBef>
                  <a:spcPts val="0"/>
                </a:spcBef>
                <a:buFont typeface="Wingdings" pitchFamily="2" charset="2"/>
                <a:buNone/>
                <a:defRPr/>
              </a:pPr>
              <a:t>32</a:t>
            </a:fld>
            <a:endPar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
        <p:nvSpPr>
          <p:cNvPr id="5" name="标题 33793"/>
          <p:cNvSpPr txBox="1">
            <a:spLocks/>
          </p:cNvSpPr>
          <p:nvPr/>
        </p:nvSpPr>
        <p:spPr>
          <a:xfrm>
            <a:off x="457200" y="76288"/>
            <a:ext cx="8229600" cy="900000"/>
          </a:xfrm>
          <a:prstGeom prst="rect">
            <a:avLst/>
          </a:prstGeom>
          <a:noFill/>
          <a:ln w="9525">
            <a:noFill/>
          </a:ln>
        </p:spPr>
        <p:txBody>
          <a:bodyPr anchor="ctr"/>
          <a:lstStyle/>
          <a:p>
            <a:pPr algn="ctr"/>
            <a:r>
              <a:rPr lang="en-US" altLang="zh-CN" sz="4400" b="1" dirty="0" smtClean="0">
                <a:solidFill>
                  <a:schemeClr val="accent4">
                    <a:lumMod val="50000"/>
                  </a:schemeClr>
                </a:solidFill>
                <a:effectLst>
                  <a:outerShdw blurRad="38100" dist="38100" dir="2700000" algn="tl">
                    <a:srgbClr val="000000">
                      <a:alpha val="43137"/>
                    </a:srgbClr>
                  </a:outerShdw>
                </a:effectLst>
                <a:latin typeface="黑体" pitchFamily="49" charset="-122"/>
                <a:ea typeface="黑体" pitchFamily="49" charset="-122"/>
              </a:rPr>
              <a:t>4.</a:t>
            </a:r>
            <a:r>
              <a:rPr lang="zh-CN" altLang="en-US" sz="4400" b="1" dirty="0" smtClean="0">
                <a:solidFill>
                  <a:schemeClr val="accent4">
                    <a:lumMod val="50000"/>
                  </a:schemeClr>
                </a:solidFill>
                <a:effectLst>
                  <a:outerShdw blurRad="38100" dist="38100" dir="2700000" algn="tl">
                    <a:srgbClr val="000000">
                      <a:alpha val="43137"/>
                    </a:srgbClr>
                  </a:outerShdw>
                </a:effectLst>
                <a:latin typeface="黑体" pitchFamily="49" charset="-122"/>
                <a:ea typeface="黑体" pitchFamily="49" charset="-122"/>
              </a:rPr>
              <a:t>国际社会拯救咸海的努力</a:t>
            </a:r>
            <a:endParaRPr kumimoji="0" lang="zh-CN" altLang="zh-CN" sz="4400" b="1" i="0" u="none" strike="noStrike" kern="1200" cap="none" spc="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黑体" pitchFamily="49" charset="-122"/>
              <a:ea typeface="黑体" pitchFamily="49" charset="-122"/>
              <a:cs typeface="+mj-cs"/>
            </a:endParaRPr>
          </a:p>
        </p:txBody>
      </p:sp>
      <p:cxnSp>
        <p:nvCxnSpPr>
          <p:cNvPr id="6" name="直接连接符 5"/>
          <p:cNvCxnSpPr/>
          <p:nvPr/>
        </p:nvCxnSpPr>
        <p:spPr>
          <a:xfrm>
            <a:off x="0" y="990664"/>
            <a:ext cx="9144000"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文本框 1"/>
          <p:cNvSpPr txBox="1"/>
          <p:nvPr/>
        </p:nvSpPr>
        <p:spPr>
          <a:xfrm>
            <a:off x="121236" y="1066863"/>
            <a:ext cx="6889099" cy="584775"/>
          </a:xfrm>
          <a:prstGeom prst="rect">
            <a:avLst/>
          </a:prstGeom>
          <a:noFill/>
        </p:spPr>
        <p:txBody>
          <a:bodyPr wrap="square" rtlCol="0" anchor="t">
            <a:spAutoFit/>
          </a:bodyPr>
          <a:lstStyle/>
          <a:p>
            <a:r>
              <a:rPr lang="en-US" altLang="zh-CN" sz="3200" b="1" dirty="0" smtClean="0">
                <a:solidFill>
                  <a:srgbClr val="C00000"/>
                </a:solidFill>
                <a:effectLst>
                  <a:outerShdw blurRad="38100" dist="38100" dir="2700000" algn="tl">
                    <a:srgbClr val="000000">
                      <a:alpha val="43137"/>
                    </a:srgbClr>
                  </a:outerShdw>
                </a:effectLst>
                <a:latin typeface="黑体" pitchFamily="49" charset="-122"/>
                <a:ea typeface="黑体" pitchFamily="49" charset="-122"/>
                <a:sym typeface="+mn-ea"/>
              </a:rPr>
              <a:t>4.3 </a:t>
            </a:r>
            <a:r>
              <a:rPr lang="zh-CN" altLang="en-US" sz="3200" b="1" dirty="0" smtClean="0">
                <a:solidFill>
                  <a:srgbClr val="C00000"/>
                </a:solidFill>
                <a:effectLst>
                  <a:outerShdw blurRad="38100" dist="38100" dir="2700000" algn="tl">
                    <a:srgbClr val="000000">
                      <a:alpha val="43137"/>
                    </a:srgbClr>
                  </a:outerShdw>
                </a:effectLst>
                <a:latin typeface="黑体" pitchFamily="49" charset="-122"/>
                <a:ea typeface="黑体" pitchFamily="49" charset="-122"/>
                <a:sym typeface="+mn-ea"/>
              </a:rPr>
              <a:t>拯救咸海的后果</a:t>
            </a:r>
            <a:endParaRPr lang="zh-CN" altLang="en-US" sz="3200" b="1" dirty="0">
              <a:solidFill>
                <a:srgbClr val="C00000"/>
              </a:solidFill>
              <a:effectLst>
                <a:outerShdw blurRad="38100" dist="38100" dir="2700000" algn="tl">
                  <a:srgbClr val="000000">
                    <a:alpha val="43137"/>
                  </a:srgbClr>
                </a:outerShdw>
              </a:effectLst>
              <a:latin typeface="黑体" pitchFamily="49" charset="-122"/>
              <a:ea typeface="黑体" pitchFamily="49" charset="-122"/>
            </a:endParaRPr>
          </a:p>
        </p:txBody>
      </p:sp>
      <p:pic>
        <p:nvPicPr>
          <p:cNvPr id="9" name="Picture 6" descr="https://timgsa.baidu.com/timg?image&amp;quality=80&amp;size=b9999_10000&amp;sec=1544957657926&amp;di=83984223b47368b849e49c36e8ce9c6f&amp;imgtype=0&amp;src=http%3A%2F%2Fpic.51yuansu.com%2Fpic3%2Fcover%2F00%2F85%2F30%2F58da943569f8c_610.jpg"/>
          <p:cNvPicPr>
            <a:picLocks noChangeAspect="1" noChangeArrowheads="1"/>
          </p:cNvPicPr>
          <p:nvPr/>
        </p:nvPicPr>
        <p:blipFill>
          <a:blip r:embed="rId2" cstate="print"/>
          <a:srcRect/>
          <a:stretch>
            <a:fillRect/>
          </a:stretch>
        </p:blipFill>
        <p:spPr bwMode="auto">
          <a:xfrm>
            <a:off x="8063880" y="1"/>
            <a:ext cx="1080000" cy="121455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5842"/>
          <p:cNvSpPr>
            <a:spLocks noGrp="1"/>
          </p:cNvSpPr>
          <p:nvPr>
            <p:ph idx="1"/>
          </p:nvPr>
        </p:nvSpPr>
        <p:spPr>
          <a:xfrm>
            <a:off x="304912" y="1676445"/>
            <a:ext cx="8424000" cy="5004000"/>
          </a:xfrm>
        </p:spPr>
        <p:txBody>
          <a:bodyPr anchor="t"/>
          <a:lstStyle/>
          <a:p>
            <a:pPr marL="0" indent="0">
              <a:buNone/>
            </a:pPr>
            <a:r>
              <a:rPr lang="zh-CN" altLang="en-US" b="1" dirty="0" smtClean="0">
                <a:latin typeface="Times New Roman" pitchFamily="18" charset="0"/>
                <a:ea typeface="黑体" pitchFamily="49" charset="-122"/>
                <a:cs typeface="Times New Roman" pitchFamily="18" charset="0"/>
              </a:rPr>
              <a:t>（</a:t>
            </a:r>
            <a:r>
              <a:rPr lang="en-US" altLang="zh-CN" b="1" dirty="0">
                <a:latin typeface="Times New Roman" pitchFamily="18" charset="0"/>
                <a:ea typeface="黑体" pitchFamily="49" charset="-122"/>
                <a:cs typeface="Times New Roman" pitchFamily="18" charset="0"/>
              </a:rPr>
              <a:t>2</a:t>
            </a:r>
            <a:r>
              <a:rPr lang="zh-CN" altLang="en-US" b="1" dirty="0">
                <a:latin typeface="Times New Roman" pitchFamily="18" charset="0"/>
                <a:ea typeface="黑体" pitchFamily="49" charset="-122"/>
                <a:cs typeface="Times New Roman" pitchFamily="18" charset="0"/>
              </a:rPr>
              <a:t>）小咸海恢复计划</a:t>
            </a:r>
          </a:p>
          <a:p>
            <a:pPr marL="0" indent="457200" algn="just">
              <a:lnSpc>
                <a:spcPct val="120000"/>
              </a:lnSpc>
              <a:spcBef>
                <a:spcPts val="600"/>
              </a:spcBef>
              <a:buNone/>
            </a:pPr>
            <a:r>
              <a:rPr lang="zh-CN" altLang="en-US" sz="2800" dirty="0" smtClean="0">
                <a:latin typeface="Times New Roman" pitchFamily="18" charset="0"/>
                <a:ea typeface="黑体" pitchFamily="49" charset="-122"/>
                <a:cs typeface="Times New Roman" pitchFamily="18" charset="0"/>
              </a:rPr>
              <a:t>北</a:t>
            </a:r>
            <a:r>
              <a:rPr lang="zh-CN" altLang="en-US" sz="2800" dirty="0">
                <a:latin typeface="Times New Roman" pitchFamily="18" charset="0"/>
                <a:ea typeface="黑体" pitchFamily="49" charset="-122"/>
                <a:cs typeface="Times New Roman" pitchFamily="18" charset="0"/>
              </a:rPr>
              <a:t>咸海位于哈萨克斯坦境内，锡尔河流入北部小咸海，是大咸海的主要补给</a:t>
            </a:r>
            <a:r>
              <a:rPr lang="zh-CN" altLang="en-US" sz="2800" dirty="0" smtClean="0">
                <a:latin typeface="Times New Roman" pitchFamily="18" charset="0"/>
                <a:ea typeface="黑体" pitchFamily="49" charset="-122"/>
                <a:cs typeface="Times New Roman" pitchFamily="18" charset="0"/>
              </a:rPr>
              <a:t>水源。</a:t>
            </a:r>
            <a:r>
              <a:rPr lang="zh-CN" altLang="en-US" sz="2800"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为了</a:t>
            </a:r>
            <a:r>
              <a:rPr lang="zh-CN" altLang="en-US" sz="2800"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防止小咸海干涸</a:t>
            </a:r>
            <a:r>
              <a:rPr lang="zh-CN" altLang="en-US" sz="2800"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，哈萨克斯坦进行了小咸海恢复计划</a:t>
            </a:r>
            <a:r>
              <a:rPr lang="zh-CN" altLang="en-US" sz="2800" dirty="0" smtClean="0">
                <a:latin typeface="Times New Roman" pitchFamily="18" charset="0"/>
                <a:ea typeface="黑体" pitchFamily="49" charset="-122"/>
                <a:cs typeface="Times New Roman" pitchFamily="18" charset="0"/>
              </a:rPr>
              <a:t>。</a:t>
            </a:r>
            <a:endParaRPr lang="en-US" altLang="zh-CN" sz="2800" dirty="0" smtClean="0">
              <a:latin typeface="Times New Roman" pitchFamily="18" charset="0"/>
              <a:ea typeface="黑体" pitchFamily="49" charset="-122"/>
              <a:cs typeface="Times New Roman" pitchFamily="18" charset="0"/>
            </a:endParaRPr>
          </a:p>
          <a:p>
            <a:pPr marL="0" indent="457200" algn="just">
              <a:lnSpc>
                <a:spcPct val="110000"/>
              </a:lnSpc>
              <a:spcBef>
                <a:spcPts val="0"/>
              </a:spcBef>
              <a:buNone/>
            </a:pPr>
            <a:r>
              <a:rPr lang="zh-CN" altLang="en-US" sz="2400"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第一阶段</a:t>
            </a:r>
            <a:r>
              <a:rPr lang="zh-CN" altLang="en-US" sz="2400" dirty="0" smtClean="0">
                <a:latin typeface="Times New Roman" pitchFamily="18" charset="0"/>
                <a:ea typeface="黑体" pitchFamily="49" charset="-122"/>
                <a:cs typeface="Times New Roman" pitchFamily="18" charset="0"/>
              </a:rPr>
              <a:t>：在</a:t>
            </a:r>
            <a:r>
              <a:rPr lang="zh-CN" altLang="en-US" sz="2400" dirty="0">
                <a:latin typeface="Times New Roman" pitchFamily="18" charset="0"/>
                <a:ea typeface="黑体" pitchFamily="49" charset="-122"/>
                <a:cs typeface="Times New Roman" pitchFamily="18" charset="0"/>
              </a:rPr>
              <a:t>大小</a:t>
            </a:r>
            <a:r>
              <a:rPr lang="zh-CN" altLang="en-US" sz="2400" dirty="0" smtClean="0">
                <a:latin typeface="Times New Roman" pitchFamily="18" charset="0"/>
                <a:ea typeface="黑体" pitchFamily="49" charset="-122"/>
                <a:cs typeface="Times New Roman" pitchFamily="18" charset="0"/>
              </a:rPr>
              <a:t>咸海之间建设了一座</a:t>
            </a:r>
            <a:r>
              <a:rPr lang="en-US" altLang="zh-CN" sz="2400" dirty="0" smtClean="0">
                <a:latin typeface="Times New Roman" pitchFamily="18" charset="0"/>
                <a:ea typeface="黑体" pitchFamily="49" charset="-122"/>
                <a:cs typeface="Times New Roman" pitchFamily="18" charset="0"/>
              </a:rPr>
              <a:t>13km</a:t>
            </a:r>
            <a:r>
              <a:rPr lang="zh-CN" altLang="en-US" sz="2400" dirty="0" smtClean="0">
                <a:latin typeface="Times New Roman" pitchFamily="18" charset="0"/>
                <a:ea typeface="黑体" pitchFamily="49" charset="-122"/>
                <a:cs typeface="Times New Roman" pitchFamily="18" charset="0"/>
              </a:rPr>
              <a:t>长</a:t>
            </a:r>
            <a:r>
              <a:rPr lang="zh-CN" altLang="en-US" sz="2400" dirty="0">
                <a:latin typeface="Times New Roman" pitchFamily="18" charset="0"/>
                <a:ea typeface="黑体" pitchFamily="49" charset="-122"/>
                <a:cs typeface="Times New Roman" pitchFamily="18" charset="0"/>
              </a:rPr>
              <a:t>的</a:t>
            </a:r>
            <a:r>
              <a:rPr lang="zh-CN" altLang="en-US" sz="2400" dirty="0" smtClean="0">
                <a:latin typeface="Times New Roman" pitchFamily="18" charset="0"/>
                <a:ea typeface="黑体" pitchFamily="49" charset="-122"/>
                <a:cs typeface="Times New Roman" pitchFamily="18" charset="0"/>
              </a:rPr>
              <a:t>大坝</a:t>
            </a:r>
            <a:r>
              <a:rPr lang="en-US" altLang="zh-CN" sz="2400" dirty="0" smtClean="0">
                <a:latin typeface="Times New Roman" pitchFamily="18" charset="0"/>
                <a:ea typeface="黑体" pitchFamily="49" charset="-122"/>
                <a:cs typeface="Times New Roman" pitchFamily="18" charset="0"/>
              </a:rPr>
              <a:t>(</a:t>
            </a:r>
            <a:r>
              <a:rPr lang="en-US" altLang="zh-CN" sz="2400" dirty="0" err="1" smtClean="0">
                <a:latin typeface="Times New Roman" pitchFamily="18" charset="0"/>
                <a:cs typeface="Times New Roman" pitchFamily="18" charset="0"/>
              </a:rPr>
              <a:t>Kok</a:t>
            </a:r>
            <a:r>
              <a:rPr lang="en-US" altLang="zh-CN" sz="2400" dirty="0" smtClean="0">
                <a:latin typeface="Times New Roman" pitchFamily="18" charset="0"/>
                <a:cs typeface="Times New Roman" pitchFamily="18" charset="0"/>
              </a:rPr>
              <a:t>-Aral Dam</a:t>
            </a:r>
            <a:r>
              <a:rPr lang="en-US" altLang="zh-CN" sz="2400" dirty="0" smtClean="0">
                <a:latin typeface="Times New Roman" pitchFamily="18" charset="0"/>
                <a:ea typeface="黑体" pitchFamily="49" charset="-122"/>
                <a:cs typeface="Times New Roman" pitchFamily="18" charset="0"/>
              </a:rPr>
              <a:t>)</a:t>
            </a:r>
            <a:r>
              <a:rPr lang="zh-CN" altLang="en-US" sz="2400" dirty="0" smtClean="0">
                <a:latin typeface="Times New Roman" pitchFamily="18" charset="0"/>
                <a:ea typeface="黑体" pitchFamily="49" charset="-122"/>
                <a:cs typeface="Times New Roman" pitchFamily="18" charset="0"/>
              </a:rPr>
              <a:t>，</a:t>
            </a:r>
            <a:r>
              <a:rPr lang="en-US" altLang="zh-CN" sz="2400"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2005</a:t>
            </a:r>
            <a:r>
              <a:rPr lang="zh-CN" altLang="en-US" sz="2400"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年建成</a:t>
            </a:r>
            <a:r>
              <a:rPr lang="zh-CN" altLang="en-US" sz="2400" dirty="0" smtClean="0">
                <a:latin typeface="Times New Roman" pitchFamily="18" charset="0"/>
                <a:ea typeface="黑体" pitchFamily="49" charset="-122"/>
                <a:cs typeface="Times New Roman" pitchFamily="18" charset="0"/>
              </a:rPr>
              <a:t>。到</a:t>
            </a:r>
            <a:r>
              <a:rPr lang="en-US" altLang="zh-CN" sz="2400" dirty="0" smtClean="0">
                <a:latin typeface="Times New Roman" pitchFamily="18" charset="0"/>
                <a:ea typeface="黑体" pitchFamily="49" charset="-122"/>
                <a:cs typeface="Times New Roman" pitchFamily="18" charset="0"/>
              </a:rPr>
              <a:t>2007</a:t>
            </a:r>
            <a:r>
              <a:rPr lang="zh-CN" altLang="en-US" sz="2400" dirty="0" smtClean="0">
                <a:latin typeface="Times New Roman" pitchFamily="18" charset="0"/>
                <a:ea typeface="黑体" pitchFamily="49" charset="-122"/>
                <a:cs typeface="Times New Roman" pitchFamily="18" charset="0"/>
              </a:rPr>
              <a:t>年，小</a:t>
            </a:r>
            <a:r>
              <a:rPr lang="zh-CN" altLang="en-US" sz="2400" dirty="0">
                <a:latin typeface="Times New Roman" pitchFamily="18" charset="0"/>
                <a:ea typeface="黑体" pitchFamily="49" charset="-122"/>
                <a:cs typeface="Times New Roman" pitchFamily="18" charset="0"/>
              </a:rPr>
              <a:t>咸海水位接近</a:t>
            </a:r>
            <a:r>
              <a:rPr lang="zh-CN" altLang="en-US" sz="2400" dirty="0" smtClean="0">
                <a:latin typeface="Times New Roman" pitchFamily="18" charset="0"/>
                <a:ea typeface="黑体" pitchFamily="49" charset="-122"/>
                <a:cs typeface="Times New Roman" pitchFamily="18" charset="0"/>
              </a:rPr>
              <a:t>指定水位</a:t>
            </a:r>
            <a:r>
              <a:rPr lang="en-US" altLang="zh-CN" sz="2400" dirty="0" smtClean="0">
                <a:latin typeface="Times New Roman" pitchFamily="18" charset="0"/>
                <a:ea typeface="黑体" pitchFamily="49" charset="-122"/>
                <a:cs typeface="Times New Roman" pitchFamily="18" charset="0"/>
              </a:rPr>
              <a:t>42m</a:t>
            </a:r>
            <a:r>
              <a:rPr lang="zh-CN" altLang="en-US" sz="2400" dirty="0" smtClean="0">
                <a:latin typeface="Times New Roman" pitchFamily="18" charset="0"/>
                <a:ea typeface="黑体" pitchFamily="49" charset="-122"/>
                <a:cs typeface="Times New Roman" pitchFamily="18" charset="0"/>
              </a:rPr>
              <a:t>，</a:t>
            </a:r>
            <a:r>
              <a:rPr lang="zh-CN" altLang="en-US" sz="2400" b="1" dirty="0" smtClean="0">
                <a:solidFill>
                  <a:srgbClr val="C00000"/>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导致</a:t>
            </a:r>
            <a:r>
              <a:rPr lang="zh-CN" altLang="en-US" sz="2400" dirty="0" smtClean="0">
                <a:latin typeface="Times New Roman" pitchFamily="18" charset="0"/>
                <a:ea typeface="黑体" pitchFamily="49" charset="-122"/>
                <a:cs typeface="Times New Roman" pitchFamily="18" charset="0"/>
              </a:rPr>
              <a:t>：南部</a:t>
            </a:r>
            <a:r>
              <a:rPr lang="zh-CN" altLang="en-US" sz="2400" dirty="0">
                <a:latin typeface="Times New Roman" pitchFamily="18" charset="0"/>
                <a:ea typeface="黑体" pitchFamily="49" charset="-122"/>
                <a:cs typeface="Times New Roman" pitchFamily="18" charset="0"/>
              </a:rPr>
              <a:t>大咸海失去锡尔河补给，水位下降，分成东西两部分</a:t>
            </a:r>
            <a:r>
              <a:rPr lang="zh-CN" altLang="en-US" sz="2400" dirty="0" smtClean="0">
                <a:latin typeface="Times New Roman" pitchFamily="18" charset="0"/>
                <a:ea typeface="黑体" pitchFamily="49" charset="-122"/>
                <a:cs typeface="Times New Roman" pitchFamily="18" charset="0"/>
              </a:rPr>
              <a:t>。</a:t>
            </a:r>
            <a:endParaRPr lang="en-US" altLang="zh-CN" sz="2400" dirty="0" smtClean="0">
              <a:latin typeface="Times New Roman" pitchFamily="18" charset="0"/>
              <a:ea typeface="黑体" pitchFamily="49" charset="-122"/>
              <a:cs typeface="Times New Roman" pitchFamily="18" charset="0"/>
            </a:endParaRPr>
          </a:p>
          <a:p>
            <a:pPr marL="0" indent="457200" algn="just">
              <a:lnSpc>
                <a:spcPct val="110000"/>
              </a:lnSpc>
              <a:spcBef>
                <a:spcPts val="0"/>
              </a:spcBef>
              <a:buNone/>
            </a:pPr>
            <a:r>
              <a:rPr lang="zh-CN" altLang="en-US" sz="2400"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第二阶段</a:t>
            </a:r>
            <a:r>
              <a:rPr lang="zh-CN" altLang="en-US" sz="2400" dirty="0" smtClean="0">
                <a:latin typeface="Times New Roman" pitchFamily="18" charset="0"/>
                <a:ea typeface="黑体" pitchFamily="49" charset="-122"/>
                <a:cs typeface="Times New Roman" pitchFamily="18" charset="0"/>
              </a:rPr>
              <a:t>：计划建立萨雷斯干纳克大坝</a:t>
            </a:r>
            <a:r>
              <a:rPr lang="en-US" altLang="zh-CN" sz="2400" dirty="0" smtClean="0">
                <a:latin typeface="Times New Roman" pitchFamily="18" charset="0"/>
                <a:ea typeface="黑体" pitchFamily="49" charset="-122"/>
                <a:cs typeface="Times New Roman" pitchFamily="18" charset="0"/>
              </a:rPr>
              <a:t>(</a:t>
            </a:r>
            <a:r>
              <a:rPr lang="en-US" altLang="zh-CN" sz="2400" dirty="0" err="1" smtClean="0">
                <a:latin typeface="Times New Roman" pitchFamily="18" charset="0"/>
                <a:ea typeface="黑体" pitchFamily="49" charset="-122"/>
                <a:cs typeface="Times New Roman" pitchFamily="18" charset="0"/>
              </a:rPr>
              <a:t>Sareisiganak</a:t>
            </a:r>
            <a:r>
              <a:rPr lang="en-US" altLang="zh-CN" sz="2400" dirty="0" smtClean="0">
                <a:latin typeface="Times New Roman" pitchFamily="18" charset="0"/>
                <a:ea typeface="黑体" pitchFamily="49" charset="-122"/>
                <a:cs typeface="Times New Roman" pitchFamily="18" charset="0"/>
              </a:rPr>
              <a:t> Dam)</a:t>
            </a:r>
            <a:r>
              <a:rPr lang="zh-CN" altLang="en-US" sz="2400" dirty="0" smtClean="0">
                <a:latin typeface="Times New Roman" pitchFamily="18" charset="0"/>
                <a:ea typeface="黑体" pitchFamily="49" charset="-122"/>
                <a:cs typeface="Times New Roman" pitchFamily="18" charset="0"/>
              </a:rPr>
              <a:t>，</a:t>
            </a:r>
            <a:r>
              <a:rPr lang="zh-CN" altLang="en-US" sz="2400"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将锡尔河改道</a:t>
            </a:r>
            <a:r>
              <a:rPr lang="zh-CN" altLang="en-US" sz="2400" dirty="0" smtClean="0">
                <a:latin typeface="Times New Roman" pitchFamily="18" charset="0"/>
                <a:ea typeface="黑体" pitchFamily="49" charset="-122"/>
                <a:cs typeface="Times New Roman" pitchFamily="18" charset="0"/>
              </a:rPr>
              <a:t>流入</a:t>
            </a:r>
            <a:r>
              <a:rPr lang="zh-CN" altLang="en-US" sz="2400" dirty="0" smtClean="0">
                <a:latin typeface="Times New Roman" pitchFamily="18" charset="0"/>
                <a:ea typeface="黑体" pitchFamily="49" charset="-122"/>
                <a:cs typeface="Times New Roman" pitchFamily="18" charset="0"/>
                <a:sym typeface="+mn-ea"/>
              </a:rPr>
              <a:t>萨雷斯干纳克海湾，水位达到</a:t>
            </a:r>
            <a:r>
              <a:rPr lang="en-US" altLang="zh-CN" sz="2400" dirty="0" smtClean="0">
                <a:latin typeface="Times New Roman" pitchFamily="18" charset="0"/>
                <a:ea typeface="黑体" pitchFamily="49" charset="-122"/>
                <a:cs typeface="Times New Roman" pitchFamily="18" charset="0"/>
                <a:sym typeface="+mn-ea"/>
              </a:rPr>
              <a:t>50m</a:t>
            </a:r>
            <a:r>
              <a:rPr lang="zh-CN" altLang="en-US" sz="2400" dirty="0" smtClean="0">
                <a:latin typeface="Times New Roman" pitchFamily="18" charset="0"/>
                <a:ea typeface="黑体" pitchFamily="49" charset="-122"/>
                <a:cs typeface="Times New Roman" pitchFamily="18" charset="0"/>
                <a:sym typeface="+mn-ea"/>
              </a:rPr>
              <a:t>，直达哈萨克斯坦</a:t>
            </a:r>
            <a:r>
              <a:rPr lang="zh-CN" altLang="en-US" sz="2400"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阿拉尔斯克市</a:t>
            </a:r>
            <a:r>
              <a:rPr lang="zh-CN" altLang="en-US" sz="2400" dirty="0" smtClean="0">
                <a:latin typeface="Times New Roman" pitchFamily="18" charset="0"/>
                <a:ea typeface="黑体" pitchFamily="49" charset="-122"/>
                <a:cs typeface="Times New Roman" pitchFamily="18" charset="0"/>
                <a:sym typeface="+mn-ea"/>
              </a:rPr>
              <a:t>。</a:t>
            </a:r>
          </a:p>
          <a:p>
            <a:pPr marL="0" indent="457200" algn="just">
              <a:lnSpc>
                <a:spcPct val="120000"/>
              </a:lnSpc>
              <a:spcBef>
                <a:spcPts val="1200"/>
              </a:spcBef>
              <a:buNone/>
            </a:pPr>
            <a:endParaRPr lang="zh-CN" altLang="en-US" sz="2400" dirty="0">
              <a:latin typeface="Times New Roman" pitchFamily="18" charset="0"/>
              <a:ea typeface="黑体" pitchFamily="49" charset="-122"/>
              <a:cs typeface="Times New Roman" pitchFamily="18" charset="0"/>
            </a:endParaRPr>
          </a:p>
        </p:txBody>
      </p:sp>
      <p:sp>
        <p:nvSpPr>
          <p:cNvPr id="3" name="灯片编号占位符 8"/>
          <p:cNvSpPr txBox="1">
            <a:spLocks/>
          </p:cNvSpPr>
          <p:nvPr/>
        </p:nvSpPr>
        <p:spPr>
          <a:xfrm>
            <a:off x="8534400" y="6526124"/>
            <a:ext cx="503238" cy="255588"/>
          </a:xfrm>
          <a:prstGeom prst="rect">
            <a:avLst/>
          </a:prstGeom>
        </p:spPr>
        <p:txBody>
          <a:bodyPr/>
          <a:lstStyle/>
          <a:p>
            <a:pPr algn="r">
              <a:spcBef>
                <a:spcPts val="0"/>
              </a:spcBef>
              <a:buFont typeface="Wingdings" pitchFamily="2" charset="2"/>
              <a:buNone/>
              <a:defRPr/>
            </a:pPr>
            <a:fld id="{926320ED-ACA3-410C-B564-79F12F5361D3}" type="slidenum">
              <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pPr algn="r">
                <a:spcBef>
                  <a:spcPts val="0"/>
                </a:spcBef>
                <a:buFont typeface="Wingdings" pitchFamily="2" charset="2"/>
                <a:buNone/>
                <a:defRPr/>
              </a:pPr>
              <a:t>33</a:t>
            </a:fld>
            <a:endPar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
        <p:nvSpPr>
          <p:cNvPr id="5" name="标题 33793"/>
          <p:cNvSpPr txBox="1">
            <a:spLocks/>
          </p:cNvSpPr>
          <p:nvPr/>
        </p:nvSpPr>
        <p:spPr>
          <a:xfrm>
            <a:off x="457200" y="76288"/>
            <a:ext cx="8229600" cy="900000"/>
          </a:xfrm>
          <a:prstGeom prst="rect">
            <a:avLst/>
          </a:prstGeom>
          <a:noFill/>
          <a:ln w="9525">
            <a:noFill/>
          </a:ln>
        </p:spPr>
        <p:txBody>
          <a:bodyPr anchor="ctr"/>
          <a:lstStyle/>
          <a:p>
            <a:pPr algn="ctr"/>
            <a:r>
              <a:rPr lang="en-US" altLang="zh-CN" sz="4400" b="1" dirty="0" smtClean="0">
                <a:solidFill>
                  <a:schemeClr val="accent4">
                    <a:lumMod val="50000"/>
                  </a:schemeClr>
                </a:solidFill>
                <a:effectLst>
                  <a:outerShdw blurRad="38100" dist="38100" dir="2700000" algn="tl">
                    <a:srgbClr val="000000">
                      <a:alpha val="43137"/>
                    </a:srgbClr>
                  </a:outerShdw>
                </a:effectLst>
                <a:latin typeface="黑体" pitchFamily="49" charset="-122"/>
                <a:ea typeface="黑体" pitchFamily="49" charset="-122"/>
              </a:rPr>
              <a:t>4.</a:t>
            </a:r>
            <a:r>
              <a:rPr lang="zh-CN" altLang="en-US" sz="4400" b="1" dirty="0" smtClean="0">
                <a:solidFill>
                  <a:schemeClr val="accent4">
                    <a:lumMod val="50000"/>
                  </a:schemeClr>
                </a:solidFill>
                <a:effectLst>
                  <a:outerShdw blurRad="38100" dist="38100" dir="2700000" algn="tl">
                    <a:srgbClr val="000000">
                      <a:alpha val="43137"/>
                    </a:srgbClr>
                  </a:outerShdw>
                </a:effectLst>
                <a:latin typeface="黑体" pitchFamily="49" charset="-122"/>
                <a:ea typeface="黑体" pitchFamily="49" charset="-122"/>
              </a:rPr>
              <a:t>国际社会拯救咸海的努力</a:t>
            </a:r>
            <a:endParaRPr kumimoji="0" lang="zh-CN" altLang="zh-CN" sz="4400" b="1" i="0" u="none" strike="noStrike" kern="1200" cap="none" spc="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黑体" pitchFamily="49" charset="-122"/>
              <a:ea typeface="黑体" pitchFamily="49" charset="-122"/>
              <a:cs typeface="+mj-cs"/>
            </a:endParaRPr>
          </a:p>
        </p:txBody>
      </p:sp>
      <p:cxnSp>
        <p:nvCxnSpPr>
          <p:cNvPr id="6" name="直接连接符 5"/>
          <p:cNvCxnSpPr/>
          <p:nvPr/>
        </p:nvCxnSpPr>
        <p:spPr>
          <a:xfrm>
            <a:off x="0" y="990664"/>
            <a:ext cx="9144000"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文本框 1"/>
          <p:cNvSpPr txBox="1"/>
          <p:nvPr/>
        </p:nvSpPr>
        <p:spPr>
          <a:xfrm>
            <a:off x="121236" y="1066863"/>
            <a:ext cx="6889099" cy="584775"/>
          </a:xfrm>
          <a:prstGeom prst="rect">
            <a:avLst/>
          </a:prstGeom>
          <a:noFill/>
        </p:spPr>
        <p:txBody>
          <a:bodyPr wrap="square" rtlCol="0" anchor="t">
            <a:spAutoFit/>
          </a:bodyPr>
          <a:lstStyle/>
          <a:p>
            <a:r>
              <a:rPr lang="en-US" altLang="zh-CN" sz="3200" b="1" dirty="0" smtClean="0">
                <a:solidFill>
                  <a:srgbClr val="C00000"/>
                </a:solidFill>
                <a:effectLst>
                  <a:outerShdw blurRad="38100" dist="38100" dir="2700000" algn="tl">
                    <a:srgbClr val="000000">
                      <a:alpha val="43137"/>
                    </a:srgbClr>
                  </a:outerShdw>
                </a:effectLst>
                <a:latin typeface="黑体" pitchFamily="49" charset="-122"/>
                <a:ea typeface="黑体" pitchFamily="49" charset="-122"/>
                <a:sym typeface="+mn-ea"/>
              </a:rPr>
              <a:t>4.3 </a:t>
            </a:r>
            <a:r>
              <a:rPr lang="zh-CN" altLang="en-US" sz="3200" b="1" dirty="0" smtClean="0">
                <a:solidFill>
                  <a:srgbClr val="C00000"/>
                </a:solidFill>
                <a:effectLst>
                  <a:outerShdw blurRad="38100" dist="38100" dir="2700000" algn="tl">
                    <a:srgbClr val="000000">
                      <a:alpha val="43137"/>
                    </a:srgbClr>
                  </a:outerShdw>
                </a:effectLst>
                <a:latin typeface="黑体" pitchFamily="49" charset="-122"/>
                <a:ea typeface="黑体" pitchFamily="49" charset="-122"/>
                <a:sym typeface="+mn-ea"/>
              </a:rPr>
              <a:t>拯救咸海的后果</a:t>
            </a:r>
            <a:endParaRPr lang="zh-CN" altLang="en-US" sz="3200" b="1" dirty="0">
              <a:solidFill>
                <a:srgbClr val="C00000"/>
              </a:solidFill>
              <a:effectLst>
                <a:outerShdw blurRad="38100" dist="38100" dir="2700000" algn="tl">
                  <a:srgbClr val="000000">
                    <a:alpha val="43137"/>
                  </a:srgbClr>
                </a:outerShdw>
              </a:effectLst>
              <a:latin typeface="黑体" pitchFamily="49" charset="-122"/>
              <a:ea typeface="黑体" pitchFamily="49" charset="-122"/>
            </a:endParaRPr>
          </a:p>
        </p:txBody>
      </p:sp>
      <p:pic>
        <p:nvPicPr>
          <p:cNvPr id="8" name="Picture 6" descr="https://timgsa.baidu.com/timg?image&amp;quality=80&amp;size=b9999_10000&amp;sec=1544957657926&amp;di=83984223b47368b849e49c36e8ce9c6f&amp;imgtype=0&amp;src=http%3A%2F%2Fpic.51yuansu.com%2Fpic3%2Fcover%2F00%2F85%2F30%2F58da943569f8c_610.jpg"/>
          <p:cNvPicPr>
            <a:picLocks noChangeAspect="1" noChangeArrowheads="1"/>
          </p:cNvPicPr>
          <p:nvPr/>
        </p:nvPicPr>
        <p:blipFill>
          <a:blip r:embed="rId2" cstate="print"/>
          <a:srcRect/>
          <a:stretch>
            <a:fillRect/>
          </a:stretch>
        </p:blipFill>
        <p:spPr bwMode="auto">
          <a:xfrm>
            <a:off x="8063880" y="1"/>
            <a:ext cx="1080000" cy="121455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图片 13316" descr="Aral_Sea_chronology_lg-e1520887877181"/>
          <p:cNvPicPr>
            <a:picLocks noChangeAspect="1"/>
          </p:cNvPicPr>
          <p:nvPr/>
        </p:nvPicPr>
        <p:blipFill>
          <a:blip r:embed="rId2" cstate="print"/>
          <a:stretch>
            <a:fillRect/>
          </a:stretch>
        </p:blipFill>
        <p:spPr>
          <a:xfrm>
            <a:off x="381110" y="125738"/>
            <a:ext cx="8398510" cy="2998470"/>
          </a:xfrm>
          <a:prstGeom prst="rect">
            <a:avLst/>
          </a:prstGeom>
          <a:noFill/>
          <a:ln w="9525">
            <a:noFill/>
          </a:ln>
        </p:spPr>
      </p:pic>
      <p:pic>
        <p:nvPicPr>
          <p:cNvPr id="60417" name="图片 14340" descr="0_3_P1010122-min"/>
          <p:cNvPicPr>
            <a:picLocks noChangeAspect="1"/>
          </p:cNvPicPr>
          <p:nvPr/>
        </p:nvPicPr>
        <p:blipFill>
          <a:blip r:embed="rId3" cstate="print"/>
          <a:stretch>
            <a:fillRect/>
          </a:stretch>
        </p:blipFill>
        <p:spPr>
          <a:xfrm>
            <a:off x="838200" y="3200400"/>
            <a:ext cx="7419975" cy="3429000"/>
          </a:xfrm>
          <a:prstGeom prst="rect">
            <a:avLst/>
          </a:prstGeom>
          <a:noFill/>
          <a:ln w="9525">
            <a:noFill/>
          </a:ln>
        </p:spPr>
      </p:pic>
      <p:sp>
        <p:nvSpPr>
          <p:cNvPr id="4" name="文本框 3"/>
          <p:cNvSpPr txBox="1"/>
          <p:nvPr/>
        </p:nvSpPr>
        <p:spPr>
          <a:xfrm>
            <a:off x="990694" y="5867336"/>
            <a:ext cx="4876672" cy="461665"/>
          </a:xfrm>
          <a:prstGeom prst="rect">
            <a:avLst/>
          </a:prstGeom>
          <a:noFill/>
        </p:spPr>
        <p:txBody>
          <a:bodyPr wrap="square" rtlCol="0">
            <a:spAutoFit/>
          </a:bodyPr>
          <a:lstStyle/>
          <a:p>
            <a:r>
              <a:rPr lang="en-US" altLang="zh-CN" sz="2400" b="1" dirty="0" err="1">
                <a:effectLst>
                  <a:outerShdw blurRad="38100" dist="38100" dir="2700000" algn="tl">
                    <a:srgbClr val="000000">
                      <a:alpha val="43137"/>
                    </a:srgbClr>
                  </a:outerShdw>
                </a:effectLst>
              </a:rPr>
              <a:t>Kok</a:t>
            </a:r>
            <a:r>
              <a:rPr lang="en-US" altLang="zh-CN" sz="2400" b="1" dirty="0">
                <a:effectLst>
                  <a:outerShdw blurRad="38100" dist="38100" dir="2700000" algn="tl">
                    <a:srgbClr val="000000">
                      <a:alpha val="43137"/>
                    </a:srgbClr>
                  </a:outerShdw>
                </a:effectLst>
              </a:rPr>
              <a:t>-Aral </a:t>
            </a:r>
            <a:r>
              <a:rPr lang="en-US" altLang="zh-CN" sz="2400" b="1" dirty="0" smtClean="0">
                <a:effectLst>
                  <a:outerShdw blurRad="38100" dist="38100" dir="2700000" algn="tl">
                    <a:srgbClr val="000000">
                      <a:alpha val="43137"/>
                    </a:srgbClr>
                  </a:outerShdw>
                </a:effectLst>
              </a:rPr>
              <a:t>Dam</a:t>
            </a:r>
            <a:r>
              <a:rPr lang="zh-CN" altLang="en-US" sz="2400" b="1" dirty="0" smtClean="0">
                <a:effectLst>
                  <a:outerShdw blurRad="38100" dist="38100" dir="2700000" algn="tl">
                    <a:srgbClr val="000000">
                      <a:alpha val="43137"/>
                    </a:srgbClr>
                  </a:outerShdw>
                </a:effectLst>
              </a:rPr>
              <a:t>，</a:t>
            </a:r>
            <a:r>
              <a:rPr lang="en-US" altLang="zh-CN" sz="2400" b="1" dirty="0" smtClean="0">
                <a:effectLst>
                  <a:outerShdw blurRad="38100" dist="38100" dir="2700000" algn="tl">
                    <a:srgbClr val="000000">
                      <a:alpha val="43137"/>
                    </a:srgbClr>
                  </a:outerShdw>
                </a:effectLst>
              </a:rPr>
              <a:t>2005</a:t>
            </a:r>
            <a:r>
              <a:rPr lang="zh-CN" altLang="en-US" sz="2400" b="1" dirty="0" smtClean="0">
                <a:effectLst>
                  <a:outerShdw blurRad="38100" dist="38100" dir="2700000" algn="tl">
                    <a:srgbClr val="000000">
                      <a:alpha val="43137"/>
                    </a:srgbClr>
                  </a:outerShdw>
                </a:effectLst>
              </a:rPr>
              <a:t>年建成</a:t>
            </a:r>
            <a:endParaRPr lang="en-US" altLang="zh-CN" sz="2400" b="1" dirty="0">
              <a:effectLst>
                <a:outerShdw blurRad="38100" dist="38100" dir="2700000" algn="tl">
                  <a:srgbClr val="000000">
                    <a:alpha val="43137"/>
                  </a:srgbClr>
                </a:outerShdw>
              </a:effectLst>
            </a:endParaRPr>
          </a:p>
        </p:txBody>
      </p:sp>
      <p:sp>
        <p:nvSpPr>
          <p:cNvPr id="5" name="椭圆 4"/>
          <p:cNvSpPr/>
          <p:nvPr/>
        </p:nvSpPr>
        <p:spPr>
          <a:xfrm>
            <a:off x="7772316" y="685856"/>
            <a:ext cx="914400" cy="609600"/>
          </a:xfrm>
          <a:prstGeom prst="ellipse">
            <a:avLst/>
          </a:prstGeom>
          <a:noFill/>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5638772" y="685856"/>
            <a:ext cx="914400" cy="609600"/>
          </a:xfrm>
          <a:prstGeom prst="ellipse">
            <a:avLst/>
          </a:prstGeom>
          <a:noFill/>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灯片编号占位符 8"/>
          <p:cNvSpPr txBox="1">
            <a:spLocks/>
          </p:cNvSpPr>
          <p:nvPr/>
        </p:nvSpPr>
        <p:spPr>
          <a:xfrm>
            <a:off x="8534400" y="6526124"/>
            <a:ext cx="503238" cy="255588"/>
          </a:xfrm>
          <a:prstGeom prst="rect">
            <a:avLst/>
          </a:prstGeom>
        </p:spPr>
        <p:txBody>
          <a:bodyPr/>
          <a:lstStyle/>
          <a:p>
            <a:pPr algn="r">
              <a:spcBef>
                <a:spcPts val="0"/>
              </a:spcBef>
              <a:buFont typeface="Wingdings" pitchFamily="2" charset="2"/>
              <a:buNone/>
              <a:defRPr/>
            </a:pPr>
            <a:fld id="{926320ED-ACA3-410C-B564-79F12F5361D3}" type="slidenum">
              <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pPr algn="r">
                <a:spcBef>
                  <a:spcPts val="0"/>
                </a:spcBef>
                <a:buFont typeface="Wingdings" pitchFamily="2" charset="2"/>
                <a:buNone/>
                <a:defRPr/>
              </a:pPr>
              <a:t>34</a:t>
            </a:fld>
            <a:endPar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图片 1"/>
          <p:cNvPicPr>
            <a:picLocks noChangeAspect="1"/>
          </p:cNvPicPr>
          <p:nvPr/>
        </p:nvPicPr>
        <p:blipFill>
          <a:blip r:embed="rId2" cstate="print"/>
          <a:srcRect l="15535" t="1755" r="9201"/>
          <a:stretch>
            <a:fillRect/>
          </a:stretch>
        </p:blipFill>
        <p:spPr>
          <a:xfrm>
            <a:off x="1034415" y="2286030"/>
            <a:ext cx="7156450" cy="4233545"/>
          </a:xfrm>
          <a:prstGeom prst="rect">
            <a:avLst/>
          </a:prstGeom>
          <a:noFill/>
          <a:ln w="9525">
            <a:noFill/>
          </a:ln>
        </p:spPr>
      </p:pic>
      <p:sp>
        <p:nvSpPr>
          <p:cNvPr id="75778" name="矩形 5"/>
          <p:cNvSpPr/>
          <p:nvPr/>
        </p:nvSpPr>
        <p:spPr>
          <a:xfrm>
            <a:off x="2867025" y="5700713"/>
            <a:ext cx="3055938" cy="657225"/>
          </a:xfrm>
          <a:prstGeom prst="rect">
            <a:avLst/>
          </a:prstGeom>
          <a:noFill/>
          <a:ln w="9525">
            <a:noFill/>
          </a:ln>
        </p:spPr>
        <p:txBody>
          <a:bodyPr wrap="none" anchor="t">
            <a:spAutoFit/>
          </a:bodyPr>
          <a:lstStyle/>
          <a:p>
            <a:pPr eaLnBrk="0" hangingPunct="0">
              <a:lnSpc>
                <a:spcPct val="150000"/>
              </a:lnSpc>
              <a:spcBef>
                <a:spcPct val="50000"/>
              </a:spcBef>
              <a:buFont typeface="Wingdings" panose="05000000000000000000" pitchFamily="2" charset="2"/>
              <a:buNone/>
            </a:pPr>
            <a:r>
              <a:rPr lang="zh-CN" altLang="en-US" b="1" dirty="0">
                <a:solidFill>
                  <a:schemeClr val="bg1"/>
                </a:solidFill>
                <a:latin typeface="黑体" panose="02010609060101010101" pitchFamily="49" charset="-122"/>
                <a:ea typeface="黑体" panose="02010609060101010101" pitchFamily="49" charset="-122"/>
              </a:rPr>
              <a:t>小咸海工程规划图</a:t>
            </a:r>
          </a:p>
        </p:txBody>
      </p:sp>
      <p:sp>
        <p:nvSpPr>
          <p:cNvPr id="2" name="文本框 1"/>
          <p:cNvSpPr txBox="1"/>
          <p:nvPr/>
        </p:nvSpPr>
        <p:spPr>
          <a:xfrm>
            <a:off x="6055360" y="1002036"/>
            <a:ext cx="887095" cy="245110"/>
          </a:xfrm>
          <a:prstGeom prst="rect">
            <a:avLst/>
          </a:prstGeom>
          <a:noFill/>
        </p:spPr>
        <p:txBody>
          <a:bodyPr wrap="square" rtlCol="0">
            <a:spAutoFit/>
          </a:bodyPr>
          <a:lstStyle/>
          <a:p>
            <a:r>
              <a:rPr lang="zh-CN" altLang="en-US" sz="1000">
                <a:latin typeface="黑体" panose="02010609060101010101" pitchFamily="49" charset="-122"/>
                <a:ea typeface="黑体" panose="02010609060101010101" pitchFamily="49" charset="-122"/>
              </a:rPr>
              <a:t>阿拉尔斯克</a:t>
            </a:r>
          </a:p>
        </p:txBody>
      </p:sp>
      <p:sp>
        <p:nvSpPr>
          <p:cNvPr id="3" name="文本框 2"/>
          <p:cNvSpPr txBox="1"/>
          <p:nvPr/>
        </p:nvSpPr>
        <p:spPr>
          <a:xfrm>
            <a:off x="970098" y="5997628"/>
            <a:ext cx="7380000" cy="707886"/>
          </a:xfrm>
          <a:prstGeom prst="rect">
            <a:avLst/>
          </a:prstGeom>
          <a:solidFill>
            <a:schemeClr val="tx2">
              <a:lumMod val="40000"/>
              <a:lumOff val="60000"/>
            </a:schemeClr>
          </a:solidFill>
        </p:spPr>
        <p:txBody>
          <a:bodyPr wrap="square" rtlCol="0">
            <a:spAutoFit/>
          </a:bodyPr>
          <a:lstStyle/>
          <a:p>
            <a:r>
              <a:rPr lang="zh-CN" altLang="en-US" sz="2000" dirty="0" smtClean="0">
                <a:latin typeface="Times New Roman" pitchFamily="18" charset="0"/>
                <a:ea typeface="黑体" pitchFamily="49" charset="-122"/>
                <a:cs typeface="Times New Roman" pitchFamily="18" charset="0"/>
              </a:rPr>
              <a:t>图中的红色为：第一阶段已经将建设的</a:t>
            </a:r>
            <a:r>
              <a:rPr lang="en-US" altLang="zh-CN" sz="2000" dirty="0" err="1" smtClean="0">
                <a:latin typeface="Times New Roman" pitchFamily="18" charset="0"/>
                <a:ea typeface="黑体" pitchFamily="49" charset="-122"/>
                <a:cs typeface="Times New Roman" pitchFamily="18" charset="0"/>
              </a:rPr>
              <a:t>kok-aral</a:t>
            </a:r>
            <a:r>
              <a:rPr lang="en-US" altLang="zh-CN" sz="2000" dirty="0" smtClean="0">
                <a:latin typeface="Times New Roman" pitchFamily="18" charset="0"/>
                <a:ea typeface="黑体" pitchFamily="49" charset="-122"/>
                <a:cs typeface="Times New Roman" pitchFamily="18" charset="0"/>
              </a:rPr>
              <a:t> </a:t>
            </a:r>
            <a:r>
              <a:rPr lang="zh-CN" altLang="en-US" sz="2000" dirty="0" smtClean="0">
                <a:latin typeface="Times New Roman" pitchFamily="18" charset="0"/>
                <a:ea typeface="黑体" pitchFamily="49" charset="-122"/>
                <a:cs typeface="Times New Roman" pitchFamily="18" charset="0"/>
              </a:rPr>
              <a:t>大坝，和</a:t>
            </a:r>
            <a:endParaRPr lang="en-US" altLang="zh-CN" sz="2000" dirty="0" smtClean="0">
              <a:latin typeface="Times New Roman" pitchFamily="18" charset="0"/>
              <a:ea typeface="黑体" pitchFamily="49" charset="-122"/>
              <a:cs typeface="Times New Roman" pitchFamily="18" charset="0"/>
            </a:endParaRPr>
          </a:p>
          <a:p>
            <a:r>
              <a:rPr lang="en-US" altLang="zh-CN" sz="2000" dirty="0" smtClean="0">
                <a:latin typeface="Times New Roman" pitchFamily="18" charset="0"/>
                <a:ea typeface="黑体" pitchFamily="49" charset="-122"/>
                <a:cs typeface="Times New Roman" pitchFamily="18" charset="0"/>
              </a:rPr>
              <a:t>                             </a:t>
            </a:r>
            <a:r>
              <a:rPr lang="zh-CN" altLang="en-US" sz="2000" dirty="0" smtClean="0">
                <a:latin typeface="Times New Roman" pitchFamily="18" charset="0"/>
                <a:ea typeface="黑体" pitchFamily="49" charset="-122"/>
                <a:cs typeface="Times New Roman" pitchFamily="18" charset="0"/>
              </a:rPr>
              <a:t>第二阶段计划建设的萨雷斯干纳</a:t>
            </a:r>
            <a:r>
              <a:rPr lang="zh-CN" altLang="en-US" sz="2000" dirty="0">
                <a:latin typeface="Times New Roman" pitchFamily="18" charset="0"/>
                <a:ea typeface="黑体" pitchFamily="49" charset="-122"/>
                <a:cs typeface="Times New Roman" pitchFamily="18" charset="0"/>
              </a:rPr>
              <a:t>克</a:t>
            </a:r>
            <a:r>
              <a:rPr lang="zh-CN" altLang="en-US" sz="2000" dirty="0" smtClean="0">
                <a:latin typeface="Times New Roman" pitchFamily="18" charset="0"/>
                <a:ea typeface="黑体" pitchFamily="49" charset="-122"/>
                <a:cs typeface="Times New Roman" pitchFamily="18" charset="0"/>
              </a:rPr>
              <a:t>大坝</a:t>
            </a:r>
            <a:r>
              <a:rPr lang="zh-CN" altLang="en-US" sz="2000" dirty="0" smtClean="0">
                <a:latin typeface="Times New Roman" pitchFamily="18" charset="0"/>
                <a:ea typeface="黑体" pitchFamily="49" charset="-122"/>
                <a:cs typeface="Times New Roman" pitchFamily="18" charset="0"/>
                <a:sym typeface="+mn-ea"/>
              </a:rPr>
              <a:t>。</a:t>
            </a:r>
            <a:endParaRPr lang="zh-CN" altLang="en-US" sz="2000" dirty="0">
              <a:latin typeface="Times New Roman" pitchFamily="18" charset="0"/>
              <a:ea typeface="黑体" pitchFamily="49" charset="-122"/>
              <a:cs typeface="Times New Roman" pitchFamily="18" charset="0"/>
              <a:sym typeface="+mn-ea"/>
            </a:endParaRPr>
          </a:p>
        </p:txBody>
      </p:sp>
      <p:pic>
        <p:nvPicPr>
          <p:cNvPr id="31746" name="图片 38916" descr="63711_html_217aa7c2"/>
          <p:cNvPicPr>
            <a:picLocks noChangeAspect="1"/>
          </p:cNvPicPr>
          <p:nvPr/>
        </p:nvPicPr>
        <p:blipFill>
          <a:blip r:embed="rId3" cstate="print"/>
          <a:srcRect b="58225"/>
          <a:stretch>
            <a:fillRect/>
          </a:stretch>
        </p:blipFill>
        <p:spPr>
          <a:xfrm>
            <a:off x="1076960" y="97824"/>
            <a:ext cx="7071360" cy="2035810"/>
          </a:xfrm>
          <a:prstGeom prst="rect">
            <a:avLst/>
          </a:prstGeom>
          <a:noFill/>
          <a:ln w="9525">
            <a:noFill/>
          </a:ln>
        </p:spPr>
      </p:pic>
      <p:sp>
        <p:nvSpPr>
          <p:cNvPr id="4" name="文本框 3"/>
          <p:cNvSpPr txBox="1"/>
          <p:nvPr/>
        </p:nvSpPr>
        <p:spPr>
          <a:xfrm>
            <a:off x="6722745" y="3338195"/>
            <a:ext cx="1425575" cy="368300"/>
          </a:xfrm>
          <a:prstGeom prst="rect">
            <a:avLst/>
          </a:prstGeom>
          <a:solidFill>
            <a:schemeClr val="tx2">
              <a:lumMod val="40000"/>
              <a:lumOff val="60000"/>
            </a:schemeClr>
          </a:solidFill>
        </p:spPr>
        <p:txBody>
          <a:bodyPr wrap="square" rtlCol="0">
            <a:spAutoFit/>
          </a:bodyPr>
          <a:lstStyle/>
          <a:p>
            <a:r>
              <a:rPr lang="zh-CN" altLang="en-US"/>
              <a:t>锡尔河改道</a:t>
            </a:r>
          </a:p>
        </p:txBody>
      </p:sp>
      <p:sp>
        <p:nvSpPr>
          <p:cNvPr id="5" name="文本框 4"/>
          <p:cNvSpPr txBox="1"/>
          <p:nvPr/>
        </p:nvSpPr>
        <p:spPr>
          <a:xfrm>
            <a:off x="1999615" y="4589145"/>
            <a:ext cx="1763395" cy="368300"/>
          </a:xfrm>
          <a:prstGeom prst="rect">
            <a:avLst/>
          </a:prstGeom>
          <a:noFill/>
        </p:spPr>
        <p:txBody>
          <a:bodyPr wrap="square" rtlCol="0">
            <a:spAutoFit/>
          </a:bodyPr>
          <a:lstStyle/>
          <a:p>
            <a:r>
              <a:rPr lang="en-US" altLang="zh-CN" dirty="0" err="1"/>
              <a:t>Kok</a:t>
            </a:r>
            <a:r>
              <a:rPr lang="en-US" altLang="zh-CN" dirty="0"/>
              <a:t>-Aral Dam</a:t>
            </a:r>
          </a:p>
        </p:txBody>
      </p:sp>
      <p:sp>
        <p:nvSpPr>
          <p:cNvPr id="7" name="文本框 6"/>
          <p:cNvSpPr txBox="1"/>
          <p:nvPr/>
        </p:nvSpPr>
        <p:spPr>
          <a:xfrm>
            <a:off x="3810020" y="618496"/>
            <a:ext cx="1687169" cy="276999"/>
          </a:xfrm>
          <a:prstGeom prst="rect">
            <a:avLst/>
          </a:prstGeom>
          <a:solidFill>
            <a:schemeClr val="bg2">
              <a:lumMod val="90000"/>
            </a:schemeClr>
          </a:solidFill>
        </p:spPr>
        <p:txBody>
          <a:bodyPr wrap="square" rtlCol="0">
            <a:spAutoFit/>
          </a:bodyPr>
          <a:lstStyle/>
          <a:p>
            <a:r>
              <a:rPr lang="en-US" altLang="zh-CN" sz="1200" b="1" dirty="0" err="1">
                <a:effectLst>
                  <a:outerShdw blurRad="38100" dist="38100" dir="2700000" algn="tl">
                    <a:srgbClr val="000000">
                      <a:alpha val="43137"/>
                    </a:srgbClr>
                  </a:outerShdw>
                </a:effectLst>
              </a:rPr>
              <a:t>Sareisiganak</a:t>
            </a:r>
            <a:r>
              <a:rPr lang="en-US" altLang="zh-CN" sz="1200" b="1" dirty="0">
                <a:effectLst>
                  <a:outerShdw blurRad="38100" dist="38100" dir="2700000" algn="tl">
                    <a:srgbClr val="000000">
                      <a:alpha val="43137"/>
                    </a:srgbClr>
                  </a:outerShdw>
                </a:effectLst>
              </a:rPr>
              <a:t> Dam</a:t>
            </a:r>
          </a:p>
        </p:txBody>
      </p:sp>
      <p:sp>
        <p:nvSpPr>
          <p:cNvPr id="9" name="文本框 8"/>
          <p:cNvSpPr txBox="1"/>
          <p:nvPr/>
        </p:nvSpPr>
        <p:spPr>
          <a:xfrm>
            <a:off x="1295486" y="637467"/>
            <a:ext cx="1383076" cy="276999"/>
          </a:xfrm>
          <a:prstGeom prst="rect">
            <a:avLst/>
          </a:prstGeom>
          <a:solidFill>
            <a:schemeClr val="bg2">
              <a:lumMod val="90000"/>
            </a:schemeClr>
          </a:solidFill>
        </p:spPr>
        <p:txBody>
          <a:bodyPr wrap="square" rtlCol="0">
            <a:spAutoFit/>
          </a:bodyPr>
          <a:lstStyle/>
          <a:p>
            <a:r>
              <a:rPr lang="en-US" altLang="zh-CN" sz="1200" b="1" dirty="0" err="1">
                <a:effectLst>
                  <a:outerShdw blurRad="38100" dist="38100" dir="2700000" algn="tl">
                    <a:srgbClr val="000000">
                      <a:alpha val="43137"/>
                    </a:srgbClr>
                  </a:outerShdw>
                </a:effectLst>
              </a:rPr>
              <a:t>Kok</a:t>
            </a:r>
            <a:r>
              <a:rPr lang="en-US" altLang="zh-CN" sz="1200" b="1" dirty="0">
                <a:effectLst>
                  <a:outerShdw blurRad="38100" dist="38100" dir="2700000" algn="tl">
                    <a:srgbClr val="000000">
                      <a:alpha val="43137"/>
                    </a:srgbClr>
                  </a:outerShdw>
                </a:effectLst>
              </a:rPr>
              <a:t>-Aral Dam</a:t>
            </a:r>
          </a:p>
        </p:txBody>
      </p:sp>
      <p:sp>
        <p:nvSpPr>
          <p:cNvPr id="10" name="文本框 9"/>
          <p:cNvSpPr txBox="1"/>
          <p:nvPr/>
        </p:nvSpPr>
        <p:spPr>
          <a:xfrm>
            <a:off x="4724396" y="3733792"/>
            <a:ext cx="2057346" cy="369332"/>
          </a:xfrm>
          <a:prstGeom prst="rect">
            <a:avLst/>
          </a:prstGeom>
          <a:noFill/>
        </p:spPr>
        <p:txBody>
          <a:bodyPr wrap="square" rtlCol="0">
            <a:spAutoFit/>
          </a:bodyPr>
          <a:lstStyle/>
          <a:p>
            <a:r>
              <a:rPr lang="en-US" altLang="zh-CN" b="1" dirty="0" err="1">
                <a:latin typeface="Times New Roman" pitchFamily="18" charset="0"/>
                <a:cs typeface="Times New Roman" pitchFamily="18" charset="0"/>
              </a:rPr>
              <a:t>Sareisiganak</a:t>
            </a:r>
            <a:r>
              <a:rPr lang="en-US" altLang="zh-CN" b="1" dirty="0">
                <a:latin typeface="Times New Roman" pitchFamily="18" charset="0"/>
                <a:cs typeface="Times New Roman" pitchFamily="18" charset="0"/>
              </a:rPr>
              <a:t> Dam</a:t>
            </a:r>
          </a:p>
        </p:txBody>
      </p:sp>
      <p:sp>
        <p:nvSpPr>
          <p:cNvPr id="11" name="文本框 10"/>
          <p:cNvSpPr txBox="1"/>
          <p:nvPr/>
        </p:nvSpPr>
        <p:spPr>
          <a:xfrm>
            <a:off x="7225030" y="517531"/>
            <a:ext cx="673100" cy="275590"/>
          </a:xfrm>
          <a:prstGeom prst="rect">
            <a:avLst/>
          </a:prstGeom>
          <a:solidFill>
            <a:schemeClr val="bg2">
              <a:lumMod val="90000"/>
            </a:schemeClr>
          </a:solidFill>
        </p:spPr>
        <p:txBody>
          <a:bodyPr wrap="square" rtlCol="0">
            <a:spAutoFit/>
          </a:bodyPr>
          <a:lstStyle/>
          <a:p>
            <a:r>
              <a:rPr lang="en-US" altLang="zh-CN" sz="1200" b="1" dirty="0" err="1">
                <a:effectLst>
                  <a:outerShdw blurRad="38100" dist="38100" dir="2700000" algn="tl">
                    <a:srgbClr val="000000">
                      <a:alpha val="43137"/>
                    </a:srgbClr>
                  </a:outerShdw>
                </a:effectLst>
              </a:rPr>
              <a:t>Aralck</a:t>
            </a:r>
            <a:endParaRPr lang="en-US" altLang="zh-CN" sz="1200" b="1" dirty="0">
              <a:effectLst>
                <a:outerShdw blurRad="38100" dist="38100" dir="2700000" algn="tl">
                  <a:srgbClr val="000000">
                    <a:alpha val="43137"/>
                  </a:srgbClr>
                </a:outerShdw>
              </a:effectLst>
            </a:endParaRPr>
          </a:p>
        </p:txBody>
      </p:sp>
      <p:sp>
        <p:nvSpPr>
          <p:cNvPr id="6" name="文本框 5"/>
          <p:cNvSpPr txBox="1"/>
          <p:nvPr/>
        </p:nvSpPr>
        <p:spPr>
          <a:xfrm>
            <a:off x="6285864" y="2540635"/>
            <a:ext cx="1410253" cy="338554"/>
          </a:xfrm>
          <a:prstGeom prst="rect">
            <a:avLst/>
          </a:prstGeom>
          <a:solidFill>
            <a:schemeClr val="accent2"/>
          </a:solidFill>
        </p:spPr>
        <p:txBody>
          <a:bodyPr wrap="square" rtlCol="0">
            <a:spAutoFit/>
          </a:bodyPr>
          <a:lstStyle/>
          <a:p>
            <a:r>
              <a:rPr lang="zh-CN" altLang="en-US" sz="1600" b="1" dirty="0">
                <a:effectLst>
                  <a:outerShdw blurRad="38100" dist="38100" dir="2700000" algn="tl">
                    <a:srgbClr val="000000">
                      <a:alpha val="43137"/>
                    </a:srgbClr>
                  </a:outerShdw>
                </a:effectLst>
              </a:rPr>
              <a:t>阿拉尔斯克</a:t>
            </a:r>
          </a:p>
        </p:txBody>
      </p:sp>
      <p:sp>
        <p:nvSpPr>
          <p:cNvPr id="14" name="灯片编号占位符 8"/>
          <p:cNvSpPr txBox="1">
            <a:spLocks/>
          </p:cNvSpPr>
          <p:nvPr/>
        </p:nvSpPr>
        <p:spPr>
          <a:xfrm>
            <a:off x="8534400" y="6526124"/>
            <a:ext cx="503238" cy="255588"/>
          </a:xfrm>
          <a:prstGeom prst="rect">
            <a:avLst/>
          </a:prstGeom>
        </p:spPr>
        <p:txBody>
          <a:bodyPr/>
          <a:lstStyle/>
          <a:p>
            <a:pPr algn="r">
              <a:spcBef>
                <a:spcPts val="0"/>
              </a:spcBef>
              <a:buFont typeface="Wingdings" pitchFamily="2" charset="2"/>
              <a:buNone/>
              <a:defRPr/>
            </a:pPr>
            <a:fld id="{926320ED-ACA3-410C-B564-79F12F5361D3}" type="slidenum">
              <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pPr algn="r">
                <a:spcBef>
                  <a:spcPts val="0"/>
                </a:spcBef>
                <a:buFont typeface="Wingdings" pitchFamily="2" charset="2"/>
                <a:buNone/>
                <a:defRPr/>
              </a:pPr>
              <a:t>35</a:t>
            </a:fld>
            <a:endPar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
        <p:nvSpPr>
          <p:cNvPr id="15" name="椭圆 14"/>
          <p:cNvSpPr/>
          <p:nvPr/>
        </p:nvSpPr>
        <p:spPr>
          <a:xfrm rot="-3600000">
            <a:off x="5047598" y="3307177"/>
            <a:ext cx="72000" cy="61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rot="-3600000">
            <a:off x="3523639" y="4462783"/>
            <a:ext cx="72000" cy="61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676446"/>
            <a:ext cx="8229600" cy="4680000"/>
          </a:xfrm>
        </p:spPr>
        <p:txBody>
          <a:bodyPr/>
          <a:lstStyle/>
          <a:p>
            <a:pPr marL="0" indent="0">
              <a:buNone/>
            </a:pPr>
            <a:r>
              <a:rPr lang="zh-CN" altLang="en-US" b="1" dirty="0" smtClean="0">
                <a:latin typeface="Times New Roman" pitchFamily="18" charset="0"/>
                <a:ea typeface="黑体" pitchFamily="49" charset="-122"/>
                <a:cs typeface="Times New Roman" pitchFamily="18" charset="0"/>
              </a:rPr>
              <a:t>（</a:t>
            </a:r>
            <a:r>
              <a:rPr lang="en-US" altLang="zh-CN" b="1" dirty="0" smtClean="0">
                <a:latin typeface="Times New Roman" pitchFamily="18" charset="0"/>
                <a:ea typeface="黑体" pitchFamily="49" charset="-122"/>
                <a:cs typeface="Times New Roman" pitchFamily="18" charset="0"/>
              </a:rPr>
              <a:t>3</a:t>
            </a:r>
            <a:r>
              <a:rPr lang="zh-CN" altLang="en-US" b="1" dirty="0" smtClean="0">
                <a:latin typeface="Times New Roman" pitchFamily="18" charset="0"/>
                <a:ea typeface="黑体" pitchFamily="49" charset="-122"/>
                <a:cs typeface="Times New Roman" pitchFamily="18" charset="0"/>
              </a:rPr>
              <a:t>）</a:t>
            </a:r>
            <a:r>
              <a:rPr lang="en-US" altLang="zh-CN" b="1" dirty="0" smtClean="0">
                <a:latin typeface="Times New Roman" pitchFamily="18" charset="0"/>
                <a:ea typeface="黑体" pitchFamily="49" charset="-122"/>
                <a:cs typeface="Times New Roman" pitchFamily="18" charset="0"/>
              </a:rPr>
              <a:t> </a:t>
            </a:r>
            <a:r>
              <a:rPr lang="zh-CN" altLang="en-US" b="1" dirty="0">
                <a:latin typeface="Times New Roman" pitchFamily="18" charset="0"/>
                <a:ea typeface="黑体" pitchFamily="49" charset="-122"/>
                <a:cs typeface="Times New Roman" pitchFamily="18" charset="0"/>
              </a:rPr>
              <a:t>阿姆河改道流入土库曼沙漠和里海</a:t>
            </a:r>
          </a:p>
          <a:p>
            <a:pPr marL="355600" indent="-355600">
              <a:lnSpc>
                <a:spcPct val="130000"/>
              </a:lnSpc>
              <a:spcBef>
                <a:spcPts val="1200"/>
              </a:spcBef>
              <a:buFont typeface="Wingdings" pitchFamily="2" charset="2"/>
              <a:buChar char="l"/>
            </a:pPr>
            <a:r>
              <a:rPr lang="zh-CN" altLang="en-US" sz="2800" dirty="0" smtClean="0">
                <a:latin typeface="Times New Roman" pitchFamily="18" charset="0"/>
                <a:ea typeface="黑体" pitchFamily="49" charset="-122"/>
                <a:cs typeface="Times New Roman" pitchFamily="18" charset="0"/>
              </a:rPr>
              <a:t>将卡拉库姆运河</a:t>
            </a:r>
            <a:r>
              <a:rPr lang="zh-CN" altLang="en-US" sz="2800" dirty="0">
                <a:latin typeface="Times New Roman" pitchFamily="18" charset="0"/>
                <a:ea typeface="黑体" pitchFamily="49" charset="-122"/>
                <a:cs typeface="Times New Roman" pitchFamily="18" charset="0"/>
              </a:rPr>
              <a:t>延伸到</a:t>
            </a:r>
            <a:r>
              <a:rPr lang="zh-CN" altLang="en-US" sz="2800" dirty="0" smtClean="0">
                <a:latin typeface="Times New Roman" pitchFamily="18" charset="0"/>
                <a:ea typeface="黑体" pitchFamily="49" charset="-122"/>
                <a:cs typeface="Times New Roman" pitchFamily="18" charset="0"/>
              </a:rPr>
              <a:t>里海；</a:t>
            </a:r>
            <a:endParaRPr lang="zh-CN" altLang="en-US" sz="2800" dirty="0">
              <a:latin typeface="Times New Roman" pitchFamily="18" charset="0"/>
              <a:ea typeface="黑体" pitchFamily="49" charset="-122"/>
              <a:cs typeface="Times New Roman" pitchFamily="18" charset="0"/>
            </a:endParaRPr>
          </a:p>
          <a:p>
            <a:pPr marL="355600" indent="-355600">
              <a:lnSpc>
                <a:spcPct val="130000"/>
              </a:lnSpc>
              <a:spcBef>
                <a:spcPts val="1200"/>
              </a:spcBef>
              <a:buFont typeface="Wingdings" pitchFamily="2" charset="2"/>
              <a:buChar char="l"/>
            </a:pPr>
            <a:r>
              <a:rPr lang="zh-CN" altLang="en-US" sz="2800" dirty="0" smtClean="0">
                <a:latin typeface="Times New Roman" pitchFamily="18" charset="0"/>
                <a:ea typeface="黑体" pitchFamily="49" charset="-122"/>
                <a:cs typeface="Times New Roman" pitchFamily="18" charset="0"/>
              </a:rPr>
              <a:t>建设土库曼斯坦</a:t>
            </a:r>
            <a:r>
              <a:rPr lang="zh-CN" altLang="en-US" sz="2800" dirty="0">
                <a:latin typeface="Times New Roman" pitchFamily="18" charset="0"/>
                <a:ea typeface="黑体" pitchFamily="49" charset="-122"/>
                <a:cs typeface="Times New Roman" pitchFamily="18" charset="0"/>
              </a:rPr>
              <a:t>世纪金湖（土库曼湖</a:t>
            </a:r>
            <a:r>
              <a:rPr lang="zh-CN" altLang="en-US" sz="2800" dirty="0" smtClean="0">
                <a:latin typeface="Times New Roman" pitchFamily="18" charset="0"/>
                <a:ea typeface="黑体" pitchFamily="49" charset="-122"/>
                <a:cs typeface="Times New Roman" pitchFamily="18" charset="0"/>
              </a:rPr>
              <a:t>），并建设两条引水渠，从阿姆河下游引水注入土库曼湖；</a:t>
            </a:r>
            <a:endParaRPr lang="zh-CN" altLang="en-US" sz="2800" dirty="0">
              <a:latin typeface="Times New Roman" pitchFamily="18" charset="0"/>
              <a:ea typeface="黑体" pitchFamily="49" charset="-122"/>
              <a:cs typeface="Times New Roman" pitchFamily="18" charset="0"/>
            </a:endParaRPr>
          </a:p>
          <a:p>
            <a:pPr marL="355600" indent="-355600">
              <a:lnSpc>
                <a:spcPct val="130000"/>
              </a:lnSpc>
              <a:spcBef>
                <a:spcPts val="1200"/>
              </a:spcBef>
              <a:buFont typeface="Wingdings" pitchFamily="2" charset="2"/>
              <a:buChar char="l"/>
            </a:pPr>
            <a:r>
              <a:rPr lang="zh-CN" altLang="en-US" sz="2800" dirty="0" smtClean="0">
                <a:latin typeface="Times New Roman" pitchFamily="18" charset="0"/>
                <a:ea typeface="黑体" pitchFamily="49" charset="-122"/>
                <a:cs typeface="Times New Roman" pitchFamily="18" charset="0"/>
              </a:rPr>
              <a:t>将阿姆河</a:t>
            </a:r>
            <a:r>
              <a:rPr lang="zh-CN" altLang="en-US" sz="2800" dirty="0">
                <a:latin typeface="Times New Roman" pitchFamily="18" charset="0"/>
                <a:ea typeface="黑体" pitchFamily="49" charset="-122"/>
                <a:cs typeface="Times New Roman" pitchFamily="18" charset="0"/>
              </a:rPr>
              <a:t>下游改道流向</a:t>
            </a:r>
            <a:r>
              <a:rPr lang="zh-CN" altLang="en-US" sz="2800" dirty="0" smtClean="0">
                <a:latin typeface="Times New Roman" pitchFamily="18" charset="0"/>
                <a:ea typeface="黑体" pitchFamily="49" charset="-122"/>
                <a:cs typeface="Times New Roman" pitchFamily="18" charset="0"/>
              </a:rPr>
              <a:t>里海；</a:t>
            </a:r>
            <a:endParaRPr lang="zh-CN" altLang="en-US" sz="2800" dirty="0">
              <a:latin typeface="Times New Roman" pitchFamily="18" charset="0"/>
              <a:ea typeface="黑体" pitchFamily="49" charset="-122"/>
              <a:cs typeface="Times New Roman" pitchFamily="18" charset="0"/>
            </a:endParaRPr>
          </a:p>
          <a:p>
            <a:pPr marL="0" indent="0">
              <a:lnSpc>
                <a:spcPct val="130000"/>
              </a:lnSpc>
              <a:spcBef>
                <a:spcPts val="1200"/>
              </a:spcBef>
              <a:buNone/>
            </a:pPr>
            <a:r>
              <a:rPr lang="zh-CN" altLang="en-US" sz="2800"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土库曼湖</a:t>
            </a:r>
            <a:r>
              <a:rPr lang="zh-CN" altLang="en-US" sz="2800" dirty="0">
                <a:latin typeface="Times New Roman" pitchFamily="18" charset="0"/>
                <a:ea typeface="黑体" pitchFamily="49" charset="-122"/>
                <a:cs typeface="Times New Roman" pitchFamily="18" charset="0"/>
              </a:rPr>
              <a:t>：长</a:t>
            </a:r>
            <a:r>
              <a:rPr lang="en-US" altLang="zh-CN" sz="2800" dirty="0">
                <a:latin typeface="Times New Roman" pitchFamily="18" charset="0"/>
                <a:ea typeface="黑体" pitchFamily="49" charset="-122"/>
                <a:cs typeface="Times New Roman" pitchFamily="18" charset="0"/>
              </a:rPr>
              <a:t>103km</a:t>
            </a:r>
            <a:r>
              <a:rPr lang="zh-CN" altLang="en-US" sz="2800" dirty="0">
                <a:latin typeface="Times New Roman" pitchFamily="18" charset="0"/>
                <a:ea typeface="黑体" pitchFamily="49" charset="-122"/>
                <a:cs typeface="Times New Roman" pitchFamily="18" charset="0"/>
              </a:rPr>
              <a:t>，宽</a:t>
            </a:r>
            <a:r>
              <a:rPr lang="en-US" altLang="zh-CN" sz="2800" dirty="0">
                <a:latin typeface="Times New Roman" pitchFamily="18" charset="0"/>
                <a:ea typeface="黑体" pitchFamily="49" charset="-122"/>
                <a:cs typeface="Times New Roman" pitchFamily="18" charset="0"/>
              </a:rPr>
              <a:t>18.6km</a:t>
            </a:r>
            <a:r>
              <a:rPr lang="zh-CN" altLang="en-US" sz="2800" dirty="0">
                <a:latin typeface="Times New Roman" pitchFamily="18" charset="0"/>
                <a:ea typeface="黑体" pitchFamily="49" charset="-122"/>
                <a:cs typeface="Times New Roman" pitchFamily="18" charset="0"/>
              </a:rPr>
              <a:t>，平均深度</a:t>
            </a:r>
            <a:r>
              <a:rPr lang="en-US" altLang="zh-CN" sz="2800" dirty="0">
                <a:latin typeface="Times New Roman" pitchFamily="18" charset="0"/>
                <a:ea typeface="黑体" pitchFamily="49" charset="-122"/>
                <a:cs typeface="Times New Roman" pitchFamily="18" charset="0"/>
              </a:rPr>
              <a:t>67m</a:t>
            </a:r>
            <a:r>
              <a:rPr lang="zh-CN" altLang="en-US" sz="2800" dirty="0" smtClean="0">
                <a:latin typeface="Times New Roman" pitchFamily="18" charset="0"/>
                <a:ea typeface="黑体" pitchFamily="49" charset="-122"/>
                <a:cs typeface="Times New Roman" pitchFamily="18" charset="0"/>
              </a:rPr>
              <a:t>，</a:t>
            </a:r>
            <a:endParaRPr lang="en-US" altLang="zh-CN" sz="2800" dirty="0" smtClean="0">
              <a:latin typeface="Times New Roman" pitchFamily="18" charset="0"/>
              <a:ea typeface="黑体" pitchFamily="49" charset="-122"/>
              <a:cs typeface="Times New Roman" pitchFamily="18" charset="0"/>
            </a:endParaRPr>
          </a:p>
          <a:p>
            <a:pPr marL="0" indent="0">
              <a:lnSpc>
                <a:spcPct val="130000"/>
              </a:lnSpc>
              <a:spcBef>
                <a:spcPts val="0"/>
              </a:spcBef>
              <a:buNone/>
            </a:pPr>
            <a:r>
              <a:rPr lang="en-US" altLang="zh-CN" sz="2800"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                     </a:t>
            </a:r>
            <a:r>
              <a:rPr lang="zh-CN" altLang="en-US" sz="2800"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水面</a:t>
            </a:r>
            <a:r>
              <a:rPr lang="zh-CN" altLang="en-US" sz="2800"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面积</a:t>
            </a:r>
            <a:r>
              <a:rPr lang="en-US" altLang="zh-CN" sz="2800"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3460km</a:t>
            </a:r>
            <a:r>
              <a:rPr lang="en-US" altLang="zh-CN" sz="2800" b="1" baseline="30000"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2</a:t>
            </a:r>
            <a:r>
              <a:rPr lang="zh-CN" altLang="en-US" sz="2800"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，蓄水量</a:t>
            </a:r>
            <a:r>
              <a:rPr lang="en-US" altLang="zh-CN" sz="2800"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132.0km</a:t>
            </a:r>
            <a:r>
              <a:rPr lang="en-US" altLang="zh-CN" sz="2800" b="1" baseline="30000"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3</a:t>
            </a:r>
            <a:r>
              <a:rPr lang="zh-CN" altLang="en-US" sz="2800" dirty="0" smtClean="0">
                <a:latin typeface="Times New Roman" pitchFamily="18" charset="0"/>
                <a:ea typeface="黑体" pitchFamily="49" charset="-122"/>
                <a:cs typeface="Times New Roman" pitchFamily="18" charset="0"/>
              </a:rPr>
              <a:t>。</a:t>
            </a:r>
            <a:endParaRPr lang="en-US" altLang="zh-CN" sz="2800" dirty="0">
              <a:latin typeface="Times New Roman" pitchFamily="18" charset="0"/>
              <a:ea typeface="黑体" pitchFamily="49" charset="-122"/>
              <a:cs typeface="Times New Roman" pitchFamily="18" charset="0"/>
            </a:endParaRPr>
          </a:p>
        </p:txBody>
      </p:sp>
      <p:sp>
        <p:nvSpPr>
          <p:cNvPr id="4" name="灯片编号占位符 8"/>
          <p:cNvSpPr txBox="1">
            <a:spLocks/>
          </p:cNvSpPr>
          <p:nvPr/>
        </p:nvSpPr>
        <p:spPr>
          <a:xfrm>
            <a:off x="8534400" y="6526124"/>
            <a:ext cx="503238" cy="255588"/>
          </a:xfrm>
          <a:prstGeom prst="rect">
            <a:avLst/>
          </a:prstGeom>
        </p:spPr>
        <p:txBody>
          <a:bodyPr/>
          <a:lstStyle/>
          <a:p>
            <a:pPr algn="r">
              <a:spcBef>
                <a:spcPts val="0"/>
              </a:spcBef>
              <a:buFont typeface="Wingdings" pitchFamily="2" charset="2"/>
              <a:buNone/>
              <a:defRPr/>
            </a:pPr>
            <a:fld id="{926320ED-ACA3-410C-B564-79F12F5361D3}" type="slidenum">
              <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pPr algn="r">
                <a:spcBef>
                  <a:spcPts val="0"/>
                </a:spcBef>
                <a:buFont typeface="Wingdings" pitchFamily="2" charset="2"/>
                <a:buNone/>
                <a:defRPr/>
              </a:pPr>
              <a:t>36</a:t>
            </a:fld>
            <a:endPar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
        <p:nvSpPr>
          <p:cNvPr id="5" name="标题 33793"/>
          <p:cNvSpPr txBox="1">
            <a:spLocks/>
          </p:cNvSpPr>
          <p:nvPr/>
        </p:nvSpPr>
        <p:spPr>
          <a:xfrm>
            <a:off x="457200" y="76288"/>
            <a:ext cx="8229600" cy="900000"/>
          </a:xfrm>
          <a:prstGeom prst="rect">
            <a:avLst/>
          </a:prstGeom>
          <a:noFill/>
          <a:ln w="9525">
            <a:noFill/>
          </a:ln>
        </p:spPr>
        <p:txBody>
          <a:bodyPr anchor="ctr"/>
          <a:lstStyle/>
          <a:p>
            <a:pPr algn="ctr"/>
            <a:r>
              <a:rPr lang="en-US" altLang="zh-CN" sz="4400" b="1" dirty="0" smtClean="0">
                <a:solidFill>
                  <a:schemeClr val="accent4">
                    <a:lumMod val="50000"/>
                  </a:schemeClr>
                </a:solidFill>
                <a:effectLst>
                  <a:outerShdw blurRad="38100" dist="38100" dir="2700000" algn="tl">
                    <a:srgbClr val="000000">
                      <a:alpha val="43137"/>
                    </a:srgbClr>
                  </a:outerShdw>
                </a:effectLst>
                <a:latin typeface="黑体" pitchFamily="49" charset="-122"/>
                <a:ea typeface="黑体" pitchFamily="49" charset="-122"/>
              </a:rPr>
              <a:t>4.</a:t>
            </a:r>
            <a:r>
              <a:rPr lang="zh-CN" altLang="en-US" sz="4400" b="1" dirty="0" smtClean="0">
                <a:solidFill>
                  <a:schemeClr val="accent4">
                    <a:lumMod val="50000"/>
                  </a:schemeClr>
                </a:solidFill>
                <a:effectLst>
                  <a:outerShdw blurRad="38100" dist="38100" dir="2700000" algn="tl">
                    <a:srgbClr val="000000">
                      <a:alpha val="43137"/>
                    </a:srgbClr>
                  </a:outerShdw>
                </a:effectLst>
                <a:latin typeface="黑体" pitchFamily="49" charset="-122"/>
                <a:ea typeface="黑体" pitchFamily="49" charset="-122"/>
              </a:rPr>
              <a:t>国际社会拯救咸海的努力</a:t>
            </a:r>
            <a:endParaRPr kumimoji="0" lang="zh-CN" altLang="zh-CN" sz="4400" b="1" i="0" u="none" strike="noStrike" kern="1200" cap="none" spc="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黑体" pitchFamily="49" charset="-122"/>
              <a:ea typeface="黑体" pitchFamily="49" charset="-122"/>
              <a:cs typeface="+mj-cs"/>
            </a:endParaRPr>
          </a:p>
        </p:txBody>
      </p:sp>
      <p:cxnSp>
        <p:nvCxnSpPr>
          <p:cNvPr id="6" name="直接连接符 5"/>
          <p:cNvCxnSpPr/>
          <p:nvPr/>
        </p:nvCxnSpPr>
        <p:spPr>
          <a:xfrm>
            <a:off x="0" y="990664"/>
            <a:ext cx="9144000"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文本框 1"/>
          <p:cNvSpPr txBox="1"/>
          <p:nvPr/>
        </p:nvSpPr>
        <p:spPr>
          <a:xfrm>
            <a:off x="121236" y="1066863"/>
            <a:ext cx="6889099" cy="584775"/>
          </a:xfrm>
          <a:prstGeom prst="rect">
            <a:avLst/>
          </a:prstGeom>
          <a:noFill/>
        </p:spPr>
        <p:txBody>
          <a:bodyPr wrap="square" rtlCol="0" anchor="t">
            <a:spAutoFit/>
          </a:bodyPr>
          <a:lstStyle/>
          <a:p>
            <a:r>
              <a:rPr lang="en-US" altLang="zh-CN" sz="3200" b="1" dirty="0" smtClean="0">
                <a:solidFill>
                  <a:srgbClr val="C00000"/>
                </a:solidFill>
                <a:effectLst>
                  <a:outerShdw blurRad="38100" dist="38100" dir="2700000" algn="tl">
                    <a:srgbClr val="000000">
                      <a:alpha val="43137"/>
                    </a:srgbClr>
                  </a:outerShdw>
                </a:effectLst>
                <a:latin typeface="黑体" pitchFamily="49" charset="-122"/>
                <a:ea typeface="黑体" pitchFamily="49" charset="-122"/>
                <a:sym typeface="+mn-ea"/>
              </a:rPr>
              <a:t>4.3 </a:t>
            </a:r>
            <a:r>
              <a:rPr lang="zh-CN" altLang="en-US" sz="3200" b="1" dirty="0" smtClean="0">
                <a:solidFill>
                  <a:srgbClr val="C00000"/>
                </a:solidFill>
                <a:effectLst>
                  <a:outerShdw blurRad="38100" dist="38100" dir="2700000" algn="tl">
                    <a:srgbClr val="000000">
                      <a:alpha val="43137"/>
                    </a:srgbClr>
                  </a:outerShdw>
                </a:effectLst>
                <a:latin typeface="黑体" pitchFamily="49" charset="-122"/>
                <a:ea typeface="黑体" pitchFamily="49" charset="-122"/>
                <a:sym typeface="+mn-ea"/>
              </a:rPr>
              <a:t>拯救咸海的后果</a:t>
            </a:r>
            <a:endParaRPr lang="zh-CN" altLang="en-US" sz="3200" b="1" dirty="0">
              <a:solidFill>
                <a:srgbClr val="C00000"/>
              </a:solidFill>
              <a:effectLst>
                <a:outerShdw blurRad="38100" dist="38100" dir="2700000" algn="tl">
                  <a:srgbClr val="000000">
                    <a:alpha val="43137"/>
                  </a:srgbClr>
                </a:outerShdw>
              </a:effectLst>
              <a:latin typeface="黑体" pitchFamily="49" charset="-122"/>
              <a:ea typeface="黑体" pitchFamily="49" charset="-122"/>
            </a:endParaRPr>
          </a:p>
        </p:txBody>
      </p:sp>
      <p:pic>
        <p:nvPicPr>
          <p:cNvPr id="9" name="Picture 6" descr="https://timgsa.baidu.com/timg?image&amp;quality=80&amp;size=b9999_10000&amp;sec=1544957657926&amp;di=83984223b47368b849e49c36e8ce9c6f&amp;imgtype=0&amp;src=http%3A%2F%2Fpic.51yuansu.com%2Fpic3%2Fcover%2F00%2F85%2F30%2F58da943569f8c_610.jpg"/>
          <p:cNvPicPr>
            <a:picLocks noChangeAspect="1" noChangeArrowheads="1"/>
          </p:cNvPicPr>
          <p:nvPr/>
        </p:nvPicPr>
        <p:blipFill>
          <a:blip r:embed="rId2" cstate="print"/>
          <a:srcRect/>
          <a:stretch>
            <a:fillRect/>
          </a:stretch>
        </p:blipFill>
        <p:spPr bwMode="auto">
          <a:xfrm>
            <a:off x="8063880" y="1"/>
            <a:ext cx="1080000" cy="121455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图片 1"/>
          <p:cNvPicPr>
            <a:picLocks noChangeAspect="1"/>
          </p:cNvPicPr>
          <p:nvPr/>
        </p:nvPicPr>
        <p:blipFill>
          <a:blip r:embed="rId2" cstate="print"/>
          <a:srcRect t="2017" r="4482" b="7217"/>
          <a:stretch>
            <a:fillRect/>
          </a:stretch>
        </p:blipFill>
        <p:spPr>
          <a:xfrm>
            <a:off x="811213" y="681038"/>
            <a:ext cx="7689850" cy="5462587"/>
          </a:xfrm>
          <a:prstGeom prst="rect">
            <a:avLst/>
          </a:prstGeom>
          <a:noFill/>
          <a:ln w="9525">
            <a:noFill/>
          </a:ln>
        </p:spPr>
      </p:pic>
      <p:sp>
        <p:nvSpPr>
          <p:cNvPr id="76802" name="矩形 4"/>
          <p:cNvSpPr/>
          <p:nvPr/>
        </p:nvSpPr>
        <p:spPr>
          <a:xfrm>
            <a:off x="1714500" y="6181725"/>
            <a:ext cx="6357938" cy="461963"/>
          </a:xfrm>
          <a:prstGeom prst="rect">
            <a:avLst/>
          </a:prstGeom>
          <a:noFill/>
          <a:ln w="9525">
            <a:noFill/>
          </a:ln>
        </p:spPr>
        <p:txBody>
          <a:bodyPr anchor="t">
            <a:spAutoFit/>
          </a:bodyPr>
          <a:lstStyle/>
          <a:p>
            <a:pPr algn="ctr" eaLnBrk="0" hangingPunct="0">
              <a:buFont typeface="Wingdings" panose="05000000000000000000" pitchFamily="2" charset="2"/>
              <a:buNone/>
            </a:pPr>
            <a:r>
              <a:rPr lang="zh-CN" altLang="en-US" sz="2400" dirty="0">
                <a:latin typeface="黑体" panose="02010609060101010101" pitchFamily="49" charset="-122"/>
                <a:ea typeface="黑体" panose="02010609060101010101" pitchFamily="49" charset="-122"/>
              </a:rPr>
              <a:t>土库曼斯坦金色世纪湖泊及引水工程</a:t>
            </a:r>
          </a:p>
        </p:txBody>
      </p:sp>
      <p:cxnSp>
        <p:nvCxnSpPr>
          <p:cNvPr id="4" name="曲线连接符 3"/>
          <p:cNvCxnSpPr/>
          <p:nvPr/>
        </p:nvCxnSpPr>
        <p:spPr>
          <a:xfrm>
            <a:off x="4435475" y="701675"/>
            <a:ext cx="898525" cy="898525"/>
          </a:xfrm>
          <a:prstGeom prst="curvedConnector3">
            <a:avLst>
              <a:gd name="adj1" fmla="val 50071"/>
            </a:avLst>
          </a:prstGeom>
        </p:spPr>
        <p:style>
          <a:lnRef idx="1">
            <a:schemeClr val="accent1"/>
          </a:lnRef>
          <a:fillRef idx="0">
            <a:schemeClr val="accent1"/>
          </a:fillRef>
          <a:effectRef idx="0">
            <a:schemeClr val="accent1"/>
          </a:effectRef>
          <a:fontRef idx="minor">
            <a:schemeClr val="tx1"/>
          </a:fontRef>
        </p:style>
      </p:cxnSp>
      <p:sp>
        <p:nvSpPr>
          <p:cNvPr id="2" name="任意多边形 1"/>
          <p:cNvSpPr/>
          <p:nvPr/>
        </p:nvSpPr>
        <p:spPr>
          <a:xfrm>
            <a:off x="3051810" y="2052320"/>
            <a:ext cx="298450" cy="413385"/>
          </a:xfrm>
          <a:custGeom>
            <a:avLst/>
            <a:gdLst>
              <a:gd name="connisteX0" fmla="*/ 296101 w 298210"/>
              <a:gd name="connsiteY0" fmla="*/ 402116 h 413590"/>
              <a:gd name="connisteX1" fmla="*/ 217996 w 298210"/>
              <a:gd name="connsiteY1" fmla="*/ 82711 h 413590"/>
              <a:gd name="connisteX2" fmla="*/ 77661 w 298210"/>
              <a:gd name="connsiteY2" fmla="*/ 19846 h 413590"/>
              <a:gd name="connisteX3" fmla="*/ 191 w 298210"/>
              <a:gd name="connsiteY3" fmla="*/ 19846 h 413590"/>
              <a:gd name="connisteX4" fmla="*/ 93536 w 298210"/>
              <a:gd name="connsiteY4" fmla="*/ 207171 h 413590"/>
              <a:gd name="connisteX5" fmla="*/ 155766 w 298210"/>
              <a:gd name="connsiteY5" fmla="*/ 308771 h 413590"/>
              <a:gd name="connisteX6" fmla="*/ 296101 w 298210"/>
              <a:gd name="connsiteY6" fmla="*/ 402116 h 41359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298211" h="413591">
                <a:moveTo>
                  <a:pt x="296101" y="402117"/>
                </a:moveTo>
                <a:cubicBezTo>
                  <a:pt x="308801" y="357032"/>
                  <a:pt x="261811" y="158912"/>
                  <a:pt x="217996" y="82712"/>
                </a:cubicBezTo>
                <a:cubicBezTo>
                  <a:pt x="174181" y="6512"/>
                  <a:pt x="121476" y="32547"/>
                  <a:pt x="77661" y="19847"/>
                </a:cubicBezTo>
                <a:cubicBezTo>
                  <a:pt x="33846" y="7147"/>
                  <a:pt x="-2984" y="-17618"/>
                  <a:pt x="191" y="19847"/>
                </a:cubicBezTo>
                <a:cubicBezTo>
                  <a:pt x="3366" y="57312"/>
                  <a:pt x="62421" y="149387"/>
                  <a:pt x="93536" y="207172"/>
                </a:cubicBezTo>
                <a:cubicBezTo>
                  <a:pt x="124651" y="264957"/>
                  <a:pt x="115126" y="270037"/>
                  <a:pt x="155766" y="308772"/>
                </a:cubicBezTo>
                <a:cubicBezTo>
                  <a:pt x="196406" y="347507"/>
                  <a:pt x="283401" y="447202"/>
                  <a:pt x="296101" y="402117"/>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灯片编号占位符 8"/>
          <p:cNvSpPr txBox="1">
            <a:spLocks/>
          </p:cNvSpPr>
          <p:nvPr/>
        </p:nvSpPr>
        <p:spPr>
          <a:xfrm>
            <a:off x="8534400" y="6526124"/>
            <a:ext cx="503238" cy="255588"/>
          </a:xfrm>
          <a:prstGeom prst="rect">
            <a:avLst/>
          </a:prstGeom>
        </p:spPr>
        <p:txBody>
          <a:bodyPr/>
          <a:lstStyle/>
          <a:p>
            <a:pPr algn="r">
              <a:spcBef>
                <a:spcPts val="0"/>
              </a:spcBef>
              <a:buFont typeface="Wingdings" pitchFamily="2" charset="2"/>
              <a:buNone/>
              <a:defRPr/>
            </a:pPr>
            <a:fld id="{926320ED-ACA3-410C-B564-79F12F5361D3}" type="slidenum">
              <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pPr algn="r">
                <a:spcBef>
                  <a:spcPts val="0"/>
                </a:spcBef>
                <a:buFont typeface="Wingdings" pitchFamily="2" charset="2"/>
                <a:buNone/>
                <a:defRPr/>
              </a:pPr>
              <a:t>37</a:t>
            </a:fld>
            <a:endPar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图片 18436" descr="altyn-asyr_small">
            <a:hlinkClick r:id="rId2"/>
          </p:cNvPr>
          <p:cNvPicPr>
            <a:picLocks noChangeAspect="1"/>
          </p:cNvPicPr>
          <p:nvPr/>
        </p:nvPicPr>
        <p:blipFill>
          <a:blip r:embed="rId3" cstate="print"/>
          <a:stretch>
            <a:fillRect/>
          </a:stretch>
        </p:blipFill>
        <p:spPr>
          <a:xfrm>
            <a:off x="76318" y="161552"/>
            <a:ext cx="4536000" cy="2939328"/>
          </a:xfrm>
          <a:prstGeom prst="rect">
            <a:avLst/>
          </a:prstGeom>
          <a:noFill/>
          <a:ln w="9525">
            <a:noFill/>
          </a:ln>
        </p:spPr>
      </p:pic>
      <p:pic>
        <p:nvPicPr>
          <p:cNvPr id="63490" name="图片 18438" descr="altyn-asyr_small_r">
            <a:hlinkClick r:id="rId4"/>
          </p:cNvPr>
          <p:cNvPicPr>
            <a:picLocks noChangeAspect="1"/>
          </p:cNvPicPr>
          <p:nvPr/>
        </p:nvPicPr>
        <p:blipFill>
          <a:blip r:embed="rId5" cstate="print"/>
          <a:stretch>
            <a:fillRect/>
          </a:stretch>
        </p:blipFill>
        <p:spPr>
          <a:xfrm>
            <a:off x="4707890" y="150472"/>
            <a:ext cx="4334328" cy="3060000"/>
          </a:xfrm>
          <a:prstGeom prst="rect">
            <a:avLst/>
          </a:prstGeom>
          <a:noFill/>
          <a:ln w="9525">
            <a:noFill/>
          </a:ln>
        </p:spPr>
      </p:pic>
      <p:pic>
        <p:nvPicPr>
          <p:cNvPr id="63491" name="图片 18440" descr="image?id=815748487049&amp;t=0&amp;plc=WEB&amp;tkn=*7Ic42Ijt_LMCUCYUYdGLaQhh4Uk"/>
          <p:cNvPicPr>
            <a:picLocks noChangeAspect="1"/>
          </p:cNvPicPr>
          <p:nvPr/>
        </p:nvPicPr>
        <p:blipFill>
          <a:blip r:embed="rId6" cstate="print"/>
          <a:stretch>
            <a:fillRect/>
          </a:stretch>
        </p:blipFill>
        <p:spPr>
          <a:xfrm>
            <a:off x="67937" y="3231317"/>
            <a:ext cx="4536000" cy="3017009"/>
          </a:xfrm>
          <a:prstGeom prst="rect">
            <a:avLst/>
          </a:prstGeom>
          <a:noFill/>
          <a:ln w="9525">
            <a:noFill/>
          </a:ln>
        </p:spPr>
      </p:pic>
      <p:pic>
        <p:nvPicPr>
          <p:cNvPr id="160778" name="图片 160777" descr="241210-1"/>
          <p:cNvPicPr>
            <a:picLocks noChangeAspect="1"/>
          </p:cNvPicPr>
          <p:nvPr/>
        </p:nvPicPr>
        <p:blipFill>
          <a:blip r:embed="rId7" cstate="print"/>
          <a:stretch>
            <a:fillRect/>
          </a:stretch>
        </p:blipFill>
        <p:spPr>
          <a:xfrm>
            <a:off x="4607881" y="3238241"/>
            <a:ext cx="4444461" cy="3024000"/>
          </a:xfrm>
          <a:prstGeom prst="rect">
            <a:avLst/>
          </a:prstGeom>
          <a:noFill/>
          <a:ln w="9525">
            <a:noFill/>
          </a:ln>
        </p:spPr>
      </p:pic>
      <p:sp>
        <p:nvSpPr>
          <p:cNvPr id="160779" name="文本框 160778"/>
          <p:cNvSpPr txBox="1"/>
          <p:nvPr/>
        </p:nvSpPr>
        <p:spPr>
          <a:xfrm>
            <a:off x="1868170" y="6324524"/>
            <a:ext cx="5408295" cy="368300"/>
          </a:xfrm>
          <a:prstGeom prst="rect">
            <a:avLst/>
          </a:prstGeom>
          <a:noFill/>
          <a:ln w="9525">
            <a:noFill/>
          </a:ln>
        </p:spPr>
        <p:txBody>
          <a:bodyPr wrap="square">
            <a:spAutoFit/>
          </a:bodyPr>
          <a:lstStyle/>
          <a:p>
            <a:pPr algn="ctr" eaLnBrk="0" hangingPunct="0">
              <a:spcBef>
                <a:spcPct val="50000"/>
              </a:spcBef>
            </a:pPr>
            <a:r>
              <a:rPr lang="en-US" altLang="zh-CN" b="1" dirty="0">
                <a:effectLst>
                  <a:outerShdw blurRad="38100" dist="38100" dir="2700000" algn="tl">
                    <a:srgbClr val="000000">
                      <a:alpha val="43137"/>
                    </a:srgbClr>
                  </a:outerShdw>
                </a:effectLst>
                <a:latin typeface="Arial" panose="020B0604020202020204" pitchFamily="34" charset="0"/>
              </a:rPr>
              <a:t>  </a:t>
            </a:r>
            <a:r>
              <a:rPr lang="zh-CN" altLang="en-US" b="1" dirty="0">
                <a:effectLst>
                  <a:outerShdw blurRad="38100" dist="38100" dir="2700000" algn="tl">
                    <a:srgbClr val="000000">
                      <a:alpha val="43137"/>
                    </a:srgbClr>
                  </a:outerShdw>
                </a:effectLst>
                <a:latin typeface="Arial" panose="020B0604020202020204" pitchFamily="34" charset="0"/>
              </a:rPr>
              <a:t>沙漠中建设的土库曼湖及从阿姆河引水的运河</a:t>
            </a:r>
          </a:p>
        </p:txBody>
      </p:sp>
      <p:sp>
        <p:nvSpPr>
          <p:cNvPr id="7" name="灯片编号占位符 8"/>
          <p:cNvSpPr txBox="1">
            <a:spLocks/>
          </p:cNvSpPr>
          <p:nvPr/>
        </p:nvSpPr>
        <p:spPr>
          <a:xfrm>
            <a:off x="8534400" y="6526124"/>
            <a:ext cx="503238" cy="255588"/>
          </a:xfrm>
          <a:prstGeom prst="rect">
            <a:avLst/>
          </a:prstGeom>
        </p:spPr>
        <p:txBody>
          <a:bodyPr/>
          <a:lstStyle/>
          <a:p>
            <a:pPr algn="r">
              <a:spcBef>
                <a:spcPts val="0"/>
              </a:spcBef>
              <a:buFont typeface="Wingdings" pitchFamily="2" charset="2"/>
              <a:buNone/>
              <a:defRPr/>
            </a:pPr>
            <a:fld id="{926320ED-ACA3-410C-B564-79F12F5361D3}" type="slidenum">
              <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pPr algn="r">
                <a:spcBef>
                  <a:spcPts val="0"/>
                </a:spcBef>
                <a:buFont typeface="Wingdings" pitchFamily="2" charset="2"/>
                <a:buNone/>
                <a:defRPr/>
              </a:pPr>
              <a:t>38</a:t>
            </a:fld>
            <a:endPar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1508" descr="040699526"/>
          <p:cNvPicPr>
            <a:picLocks noChangeAspect="1"/>
          </p:cNvPicPr>
          <p:nvPr/>
        </p:nvPicPr>
        <p:blipFill>
          <a:blip r:embed="rId2" cstate="print"/>
          <a:stretch>
            <a:fillRect/>
          </a:stretch>
        </p:blipFill>
        <p:spPr>
          <a:xfrm>
            <a:off x="3015484" y="2698076"/>
            <a:ext cx="5976000" cy="4007438"/>
          </a:xfrm>
          <a:prstGeom prst="rect">
            <a:avLst/>
          </a:prstGeom>
          <a:ln>
            <a:noFill/>
          </a:ln>
          <a:effectLst>
            <a:outerShdw blurRad="292100" dist="139700" dir="2700000" algn="tl" rotWithShape="0">
              <a:srgbClr val="333333">
                <a:alpha val="65000"/>
              </a:srgbClr>
            </a:outerShdw>
          </a:effectLst>
        </p:spPr>
      </p:pic>
      <p:pic>
        <p:nvPicPr>
          <p:cNvPr id="2" name="图片 1"/>
          <p:cNvPicPr>
            <a:picLocks noChangeAspect="1"/>
          </p:cNvPicPr>
          <p:nvPr/>
        </p:nvPicPr>
        <p:blipFill>
          <a:blip r:embed="rId3" cstate="print"/>
          <a:stretch>
            <a:fillRect/>
          </a:stretch>
        </p:blipFill>
        <p:spPr>
          <a:xfrm>
            <a:off x="76318" y="108170"/>
            <a:ext cx="5181464" cy="2482652"/>
          </a:xfrm>
          <a:prstGeom prst="rect">
            <a:avLst/>
          </a:prstGeom>
          <a:ln>
            <a:noFill/>
          </a:ln>
          <a:effectLst>
            <a:outerShdw blurRad="292100" dist="139700" dir="2700000" algn="tl" rotWithShape="0">
              <a:srgbClr val="333333">
                <a:alpha val="65000"/>
              </a:srgbClr>
            </a:outerShdw>
          </a:effectLst>
        </p:spPr>
      </p:pic>
      <p:sp>
        <p:nvSpPr>
          <p:cNvPr id="3" name="文本框 2"/>
          <p:cNvSpPr txBox="1"/>
          <p:nvPr/>
        </p:nvSpPr>
        <p:spPr>
          <a:xfrm>
            <a:off x="5562574" y="685872"/>
            <a:ext cx="3047920" cy="1200329"/>
          </a:xfrm>
          <a:prstGeom prst="rect">
            <a:avLst/>
          </a:prstGeom>
          <a:noFill/>
        </p:spPr>
        <p:txBody>
          <a:bodyPr wrap="square" rtlCol="0">
            <a:spAutoFit/>
          </a:bodyPr>
          <a:lstStyle/>
          <a:p>
            <a:r>
              <a:rPr lang="zh-CN" altLang="en-US" sz="2400" b="1" dirty="0">
                <a:effectLst>
                  <a:outerShdw blurRad="38100" dist="38100" dir="2700000" algn="tl">
                    <a:srgbClr val="000000">
                      <a:alpha val="43137"/>
                    </a:srgbClr>
                  </a:outerShdw>
                </a:effectLst>
              </a:rPr>
              <a:t>卡拉库姆运河向里海海滨城市</a:t>
            </a:r>
            <a:r>
              <a:rPr lang="zh-CN" altLang="en-US" sz="2400" b="1" dirty="0">
                <a:solidFill>
                  <a:srgbClr val="C00000"/>
                </a:solidFill>
                <a:effectLst>
                  <a:outerShdw blurRad="38100" dist="38100" dir="2700000" algn="tl">
                    <a:srgbClr val="000000">
                      <a:alpha val="43137"/>
                    </a:srgbClr>
                  </a:outerShdw>
                </a:effectLst>
              </a:rPr>
              <a:t>土库曼巴希市</a:t>
            </a:r>
            <a:r>
              <a:rPr lang="zh-CN" altLang="en-US" sz="2400" b="1" dirty="0">
                <a:effectLst>
                  <a:outerShdw blurRad="38100" dist="38100" dir="2700000" algn="tl">
                    <a:srgbClr val="000000">
                      <a:alpha val="43137"/>
                    </a:srgbClr>
                  </a:outerShdw>
                </a:effectLst>
              </a:rPr>
              <a:t>输水泵站</a:t>
            </a:r>
          </a:p>
        </p:txBody>
      </p:sp>
      <p:sp>
        <p:nvSpPr>
          <p:cNvPr id="5" name="灯片编号占位符 8"/>
          <p:cNvSpPr txBox="1">
            <a:spLocks/>
          </p:cNvSpPr>
          <p:nvPr/>
        </p:nvSpPr>
        <p:spPr>
          <a:xfrm>
            <a:off x="8534400" y="6526124"/>
            <a:ext cx="503238" cy="255588"/>
          </a:xfrm>
          <a:prstGeom prst="rect">
            <a:avLst/>
          </a:prstGeom>
        </p:spPr>
        <p:txBody>
          <a:bodyPr/>
          <a:lstStyle/>
          <a:p>
            <a:pPr algn="r">
              <a:spcBef>
                <a:spcPts val="0"/>
              </a:spcBef>
              <a:buFont typeface="Wingdings" pitchFamily="2" charset="2"/>
              <a:buNone/>
              <a:defRPr/>
            </a:pPr>
            <a:fld id="{926320ED-ACA3-410C-B564-79F12F5361D3}" type="slidenum">
              <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pPr algn="r">
                <a:spcBef>
                  <a:spcPts val="0"/>
                </a:spcBef>
                <a:buFont typeface="Wingdings" pitchFamily="2" charset="2"/>
                <a:buNone/>
                <a:defRPr/>
              </a:pPr>
              <a:t>39</a:t>
            </a:fld>
            <a:endPar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
        <p:nvSpPr>
          <p:cNvPr id="7" name="文本框 21509"/>
          <p:cNvSpPr txBox="1"/>
          <p:nvPr/>
        </p:nvSpPr>
        <p:spPr>
          <a:xfrm>
            <a:off x="380990" y="4579151"/>
            <a:ext cx="2362258" cy="830997"/>
          </a:xfrm>
          <a:prstGeom prst="rect">
            <a:avLst/>
          </a:prstGeom>
          <a:noFill/>
          <a:ln w="9525">
            <a:noFill/>
          </a:ln>
        </p:spPr>
        <p:txBody>
          <a:bodyPr wrap="square" anchor="t">
            <a:spAutoFit/>
          </a:bodyPr>
          <a:lstStyle/>
          <a:p>
            <a:pPr>
              <a:spcBef>
                <a:spcPct val="50000"/>
              </a:spcBef>
            </a:pPr>
            <a:r>
              <a:rPr lang="zh-CN" altLang="en-US" sz="2400" b="1" dirty="0">
                <a:effectLst>
                  <a:outerShdw blurRad="38100" dist="38100" dir="2700000" algn="tl">
                    <a:srgbClr val="000000">
                      <a:alpha val="43137"/>
                    </a:srgbClr>
                  </a:outerShdw>
                </a:effectLst>
                <a:latin typeface="Arial" panose="020B0604020202020204" pitchFamily="34" charset="0"/>
                <a:ea typeface="宋体" panose="02010600030101010101" pitchFamily="2" charset="-122"/>
              </a:rPr>
              <a:t>完全断流和干涸的阿姆河河口</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文本占位符 33794"/>
          <p:cNvSpPr>
            <a:spLocks noGrp="1"/>
          </p:cNvSpPr>
          <p:nvPr>
            <p:ph idx="1"/>
          </p:nvPr>
        </p:nvSpPr>
        <p:spPr>
          <a:xfrm>
            <a:off x="304912" y="1219258"/>
            <a:ext cx="8676000" cy="533386"/>
          </a:xfrm>
        </p:spPr>
        <p:txBody>
          <a:bodyPr anchor="t"/>
          <a:lstStyle/>
          <a:p>
            <a:pPr marL="0" indent="0">
              <a:lnSpc>
                <a:spcPct val="80000"/>
              </a:lnSpc>
              <a:buNone/>
            </a:pPr>
            <a:r>
              <a:rPr lang="zh-CN" altLang="en-US" b="1" u="sng"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黑体" panose="02010609060101010101" pitchFamily="49" charset="-122"/>
              </a:rPr>
              <a:t>（</a:t>
            </a:r>
            <a:r>
              <a:rPr lang="en-US" altLang="zh-CN" b="1" u="sng"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黑体" panose="02010609060101010101" pitchFamily="49" charset="-122"/>
              </a:rPr>
              <a:t>1</a:t>
            </a:r>
            <a:r>
              <a:rPr lang="zh-CN" altLang="en-US" b="1" u="sng"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黑体" panose="02010609060101010101" pitchFamily="49" charset="-122"/>
              </a:rPr>
              <a:t>）咸海</a:t>
            </a:r>
            <a:r>
              <a:rPr lang="zh-CN" altLang="en-US" b="1" u="sng" dirty="0" smtClean="0">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黑体" panose="02010609060101010101" pitchFamily="49" charset="-122"/>
              </a:rPr>
              <a:t>概况</a:t>
            </a:r>
            <a:endParaRPr lang="zh-CN" altLang="en-US" b="1" u="sng"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黑体" panose="02010609060101010101" pitchFamily="49" charset="-122"/>
            </a:endParaRPr>
          </a:p>
        </p:txBody>
      </p:sp>
      <p:sp>
        <p:nvSpPr>
          <p:cNvPr id="4" name="灯片编号占位符 8"/>
          <p:cNvSpPr txBox="1">
            <a:spLocks/>
          </p:cNvSpPr>
          <p:nvPr/>
        </p:nvSpPr>
        <p:spPr>
          <a:xfrm>
            <a:off x="8534400" y="6526124"/>
            <a:ext cx="503238" cy="255588"/>
          </a:xfrm>
          <a:prstGeom prst="rect">
            <a:avLst/>
          </a:prstGeom>
        </p:spPr>
        <p:txBody>
          <a:bodyPr/>
          <a:lstStyle/>
          <a:p>
            <a:pPr algn="r">
              <a:spcBef>
                <a:spcPts val="0"/>
              </a:spcBef>
              <a:buFont typeface="Wingdings" pitchFamily="2" charset="2"/>
              <a:buNone/>
              <a:defRPr/>
            </a:pPr>
            <a:fld id="{926320ED-ACA3-410C-B564-79F12F5361D3}" type="slidenum">
              <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pPr algn="r">
                <a:spcBef>
                  <a:spcPts val="0"/>
                </a:spcBef>
                <a:buFont typeface="Wingdings" pitchFamily="2" charset="2"/>
                <a:buNone/>
                <a:defRPr/>
              </a:pPr>
              <a:t>4</a:t>
            </a:fld>
            <a:endPar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
        <p:nvSpPr>
          <p:cNvPr id="6" name="标题 33793"/>
          <p:cNvSpPr>
            <a:spLocks noGrp="1"/>
          </p:cNvSpPr>
          <p:nvPr>
            <p:ph type="title"/>
          </p:nvPr>
        </p:nvSpPr>
        <p:spPr>
          <a:xfrm>
            <a:off x="457200" y="76288"/>
            <a:ext cx="8229600" cy="900000"/>
          </a:xfrm>
        </p:spPr>
        <p:txBody>
          <a:bodyPr anchor="ctr"/>
          <a:lstStyle/>
          <a:p>
            <a:r>
              <a:rPr lang="en-US" altLang="zh-CN" b="1" dirty="0">
                <a:effectLst>
                  <a:outerShdw blurRad="38100" dist="38100" dir="2700000" algn="tl">
                    <a:srgbClr val="000000">
                      <a:alpha val="43137"/>
                    </a:srgbClr>
                  </a:outerShdw>
                </a:effectLst>
                <a:latin typeface="黑体" pitchFamily="49" charset="-122"/>
                <a:ea typeface="黑体" pitchFamily="49" charset="-122"/>
              </a:rPr>
              <a:t>1</a:t>
            </a:r>
            <a:r>
              <a:rPr lang="en-US" altLang="zh-CN" b="1" dirty="0" smtClean="0">
                <a:effectLst>
                  <a:outerShdw blurRad="38100" dist="38100" dir="2700000" algn="tl">
                    <a:srgbClr val="000000">
                      <a:alpha val="43137"/>
                    </a:srgbClr>
                  </a:outerShdw>
                </a:effectLst>
                <a:latin typeface="黑体" pitchFamily="49" charset="-122"/>
                <a:ea typeface="黑体" pitchFamily="49" charset="-122"/>
              </a:rPr>
              <a:t>. </a:t>
            </a:r>
            <a:r>
              <a:rPr lang="zh-CN" altLang="en-US" b="1" dirty="0" smtClean="0">
                <a:effectLst>
                  <a:outerShdw blurRad="38100" dist="38100" dir="2700000" algn="tl">
                    <a:srgbClr val="000000">
                      <a:alpha val="43137"/>
                    </a:srgbClr>
                  </a:outerShdw>
                </a:effectLst>
                <a:latin typeface="黑体" pitchFamily="49" charset="-122"/>
                <a:ea typeface="黑体" pitchFamily="49" charset="-122"/>
              </a:rPr>
              <a:t>咸海</a:t>
            </a:r>
            <a:r>
              <a:rPr lang="en-US" altLang="zh-CN" b="1" dirty="0">
                <a:effectLst>
                  <a:outerShdw blurRad="38100" dist="38100" dir="2700000" algn="tl">
                    <a:srgbClr val="000000">
                      <a:alpha val="43137"/>
                    </a:srgbClr>
                  </a:outerShdw>
                </a:effectLst>
                <a:latin typeface="黑体" pitchFamily="49" charset="-122"/>
                <a:ea typeface="黑体" pitchFamily="49" charset="-122"/>
              </a:rPr>
              <a:t>-</a:t>
            </a:r>
            <a:r>
              <a:rPr lang="zh-CN" altLang="zh-CN" b="1" dirty="0">
                <a:effectLst>
                  <a:outerShdw blurRad="38100" dist="38100" dir="2700000" algn="tl">
                    <a:srgbClr val="000000">
                      <a:alpha val="43137"/>
                    </a:srgbClr>
                  </a:outerShdw>
                </a:effectLst>
                <a:latin typeface="黑体" pitchFamily="49" charset="-122"/>
                <a:ea typeface="黑体" pitchFamily="49" charset="-122"/>
              </a:rPr>
              <a:t>正在消失的海洋</a:t>
            </a:r>
          </a:p>
        </p:txBody>
      </p:sp>
      <p:cxnSp>
        <p:nvCxnSpPr>
          <p:cNvPr id="7" name="直接连接符 6"/>
          <p:cNvCxnSpPr/>
          <p:nvPr/>
        </p:nvCxnSpPr>
        <p:spPr>
          <a:xfrm>
            <a:off x="0" y="990664"/>
            <a:ext cx="9144000"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graphicFrame>
        <p:nvGraphicFramePr>
          <p:cNvPr id="8" name="内容占位符 48172"/>
          <p:cNvGraphicFramePr>
            <a:graphicFrameLocks/>
          </p:cNvGraphicFramePr>
          <p:nvPr/>
        </p:nvGraphicFramePr>
        <p:xfrm>
          <a:off x="553085" y="3134949"/>
          <a:ext cx="7752616" cy="3341971"/>
        </p:xfrm>
        <a:graphic>
          <a:graphicData uri="http://schemas.openxmlformats.org/drawingml/2006/table">
            <a:tbl>
              <a:tblPr>
                <a:tableStyleId>{3C2FFA5D-87B4-456A-9821-1D502468CF0F}</a:tableStyleId>
              </a:tblPr>
              <a:tblGrid>
                <a:gridCol w="1475280"/>
                <a:gridCol w="1243899"/>
                <a:gridCol w="946672"/>
                <a:gridCol w="2611486"/>
                <a:gridCol w="1475279"/>
              </a:tblGrid>
              <a:tr h="906006">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100000"/>
                        </a:lnSpc>
                        <a:spcBef>
                          <a:spcPts val="0"/>
                        </a:spcBef>
                        <a:buNone/>
                      </a:pPr>
                      <a:r>
                        <a:rPr lang="zh-CN" altLang="en-US" sz="2000" b="1" dirty="0" smtClean="0">
                          <a:solidFill>
                            <a:schemeClr val="bg1"/>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河流名称</a:t>
                      </a:r>
                      <a:endParaRPr lang="zh-CN" altLang="en-US" sz="2000" b="1" dirty="0">
                        <a:solidFill>
                          <a:schemeClr val="bg1"/>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1">
                        <a:lumMod val="50000"/>
                      </a:schemeClr>
                    </a:solid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100000"/>
                        </a:lnSpc>
                        <a:spcBef>
                          <a:spcPts val="0"/>
                        </a:spcBef>
                        <a:buNone/>
                      </a:pPr>
                      <a:r>
                        <a:rPr lang="zh-CN" altLang="en-US" sz="2000" b="1" dirty="0">
                          <a:solidFill>
                            <a:schemeClr val="bg1"/>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流域面积</a:t>
                      </a:r>
                    </a:p>
                    <a:p>
                      <a:pPr marL="0" lvl="0" indent="0" algn="ctr">
                        <a:lnSpc>
                          <a:spcPct val="100000"/>
                        </a:lnSpc>
                        <a:spcBef>
                          <a:spcPts val="0"/>
                        </a:spcBef>
                        <a:buNone/>
                      </a:pPr>
                      <a:r>
                        <a:rPr lang="zh-CN" altLang="en-US" sz="2000" b="1" dirty="0">
                          <a:solidFill>
                            <a:schemeClr val="bg1"/>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 </a:t>
                      </a:r>
                      <a:r>
                        <a:rPr lang="en-US" altLang="zh-CN" sz="2000" b="1" dirty="0">
                          <a:solidFill>
                            <a:schemeClr val="bg1"/>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km</a:t>
                      </a:r>
                      <a:r>
                        <a:rPr lang="en-US" altLang="zh-CN" sz="2000" b="1" baseline="30000" dirty="0">
                          <a:solidFill>
                            <a:schemeClr val="bg1"/>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2</a:t>
                      </a:r>
                      <a:endParaRPr lang="zh-CN" altLang="en-US" sz="2000" b="1" dirty="0">
                        <a:solidFill>
                          <a:schemeClr val="bg1"/>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1">
                        <a:lumMod val="50000"/>
                      </a:schemeClr>
                    </a:solidFill>
                  </a:tcPr>
                </a:tc>
                <a:tc>
                  <a:txBody>
                    <a:bodyPr/>
                    <a:lstStyle/>
                    <a:p>
                      <a:pPr marL="0" lvl="0" indent="0" algn="ctr">
                        <a:lnSpc>
                          <a:spcPct val="100000"/>
                        </a:lnSpc>
                        <a:spcBef>
                          <a:spcPts val="0"/>
                        </a:spcBef>
                        <a:buNone/>
                      </a:pPr>
                      <a:r>
                        <a:rPr lang="zh-CN" altLang="en-US" sz="2000" b="1" dirty="0">
                          <a:solidFill>
                            <a:schemeClr val="bg1"/>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河长</a:t>
                      </a:r>
                    </a:p>
                    <a:p>
                      <a:pPr marL="0" lvl="0" indent="0" algn="ctr">
                        <a:lnSpc>
                          <a:spcPct val="100000"/>
                        </a:lnSpc>
                        <a:spcBef>
                          <a:spcPts val="0"/>
                        </a:spcBef>
                        <a:buNone/>
                      </a:pPr>
                      <a:r>
                        <a:rPr lang="en-US" altLang="zh-CN" sz="2000" b="1" dirty="0">
                          <a:solidFill>
                            <a:schemeClr val="bg1"/>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km</a:t>
                      </a:r>
                      <a:endParaRPr lang="zh-CN" altLang="en-US" sz="2000" b="1" dirty="0">
                        <a:solidFill>
                          <a:schemeClr val="bg1"/>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1">
                        <a:lumMod val="50000"/>
                      </a:schemeClr>
                    </a:solid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1" indent="0" algn="ctr" fontAlgn="ctr">
                        <a:lnSpc>
                          <a:spcPct val="100000"/>
                        </a:lnSpc>
                        <a:spcBef>
                          <a:spcPts val="0"/>
                        </a:spcBef>
                        <a:buNone/>
                      </a:pPr>
                      <a:r>
                        <a:rPr lang="zh-CN" altLang="en-US" sz="2000" b="1" u="none" kern="1200" baseline="0" dirty="0">
                          <a:solidFill>
                            <a:schemeClr val="bg1"/>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流域国家</a:t>
                      </a:r>
                      <a:endParaRPr lang="zh-CN" altLang="en-US" sz="2000" b="1" i="0" u="none" kern="1200" baseline="0" dirty="0">
                        <a:solidFill>
                          <a:schemeClr val="bg1"/>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1">
                        <a:lumMod val="50000"/>
                      </a:schemeClr>
                    </a:solid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100000"/>
                        </a:lnSpc>
                        <a:spcBef>
                          <a:spcPts val="0"/>
                        </a:spcBef>
                        <a:buNone/>
                      </a:pPr>
                      <a:r>
                        <a:rPr lang="zh-CN" altLang="en-US" sz="2000" b="1" dirty="0">
                          <a:solidFill>
                            <a:schemeClr val="bg1"/>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水资源量</a:t>
                      </a:r>
                    </a:p>
                    <a:p>
                      <a:pPr marL="0" lvl="0" indent="0" algn="ctr">
                        <a:lnSpc>
                          <a:spcPct val="100000"/>
                        </a:lnSpc>
                        <a:spcBef>
                          <a:spcPts val="0"/>
                        </a:spcBef>
                        <a:buNone/>
                      </a:pPr>
                      <a:r>
                        <a:rPr lang="en-US" altLang="zh-CN" sz="2000" b="1" dirty="0">
                          <a:solidFill>
                            <a:schemeClr val="bg1"/>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km</a:t>
                      </a:r>
                      <a:r>
                        <a:rPr lang="en-US" altLang="zh-CN" sz="2000" b="1" baseline="30000" dirty="0">
                          <a:solidFill>
                            <a:schemeClr val="bg1"/>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3</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1">
                        <a:lumMod val="50000"/>
                      </a:schemeClr>
                    </a:solidFill>
                  </a:tcPr>
                </a:tc>
              </a:tr>
              <a:tr h="906502">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100000"/>
                        </a:lnSpc>
                        <a:spcBef>
                          <a:spcPts val="0"/>
                        </a:spcBef>
                        <a:buNone/>
                      </a:pPr>
                      <a:r>
                        <a:rPr lang="zh-CN" altLang="en-US" sz="2000" b="1" dirty="0">
                          <a:solidFill>
                            <a:schemeClr val="bg1"/>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锡尔河</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1">
                        <a:lumMod val="50000"/>
                        <a:alpha val="69000"/>
                      </a:schemeClr>
                    </a:solid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100000"/>
                        </a:lnSpc>
                        <a:spcBef>
                          <a:spcPts val="0"/>
                        </a:spcBef>
                        <a:buNone/>
                      </a:pPr>
                      <a:r>
                        <a:rPr lang="en-US" altLang="zh-CN" sz="2000" dirty="0">
                          <a:solidFill>
                            <a:schemeClr val="bg1"/>
                          </a:solidFill>
                          <a:latin typeface="Times New Roman" pitchFamily="18" charset="0"/>
                          <a:ea typeface="黑体" pitchFamily="49" charset="-122"/>
                          <a:cs typeface="Times New Roman" pitchFamily="18" charset="0"/>
                        </a:rPr>
                        <a:t>150100</a:t>
                      </a:r>
                      <a:endParaRPr lang="en-US" altLang="zh-CN" sz="2000" b="1" dirty="0">
                        <a:solidFill>
                          <a:schemeClr val="bg1"/>
                        </a:solidFill>
                        <a:latin typeface="Times New Roman" pitchFamily="18" charset="0"/>
                        <a:ea typeface="黑体" pitchFamily="49" charset="-122"/>
                        <a:cs typeface="Times New Roman" pitchFamily="18"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1">
                        <a:lumMod val="50000"/>
                        <a:alpha val="69000"/>
                      </a:schemeClr>
                    </a:solidFill>
                  </a:tcPr>
                </a:tc>
                <a:tc>
                  <a:txBody>
                    <a:bodyPr/>
                    <a:lstStyle/>
                    <a:p>
                      <a:pPr marL="0" lvl="0" indent="0" algn="ctr">
                        <a:lnSpc>
                          <a:spcPct val="100000"/>
                        </a:lnSpc>
                        <a:spcBef>
                          <a:spcPts val="0"/>
                        </a:spcBef>
                        <a:buNone/>
                      </a:pPr>
                      <a:r>
                        <a:rPr lang="en-US" altLang="zh-CN" sz="2000" dirty="0">
                          <a:solidFill>
                            <a:schemeClr val="bg1"/>
                          </a:solidFill>
                          <a:latin typeface="Times New Roman" pitchFamily="18" charset="0"/>
                          <a:ea typeface="黑体" pitchFamily="49" charset="-122"/>
                          <a:cs typeface="Times New Roman" pitchFamily="18" charset="0"/>
                          <a:sym typeface="+mn-ea"/>
                        </a:rPr>
                        <a:t>3019</a:t>
                      </a:r>
                      <a:endParaRPr lang="en-US" altLang="zh-CN" sz="2000" b="1" dirty="0">
                        <a:solidFill>
                          <a:schemeClr val="bg1"/>
                        </a:solidFill>
                        <a:latin typeface="Times New Roman" pitchFamily="18" charset="0"/>
                        <a:ea typeface="黑体" pitchFamily="49" charset="-122"/>
                        <a:cs typeface="Times New Roman" pitchFamily="18"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1">
                        <a:lumMod val="50000"/>
                        <a:alpha val="69000"/>
                      </a:schemeClr>
                    </a:solid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100000"/>
                        </a:lnSpc>
                        <a:spcBef>
                          <a:spcPts val="0"/>
                        </a:spcBef>
                        <a:buNone/>
                      </a:pPr>
                      <a:r>
                        <a:rPr lang="zh-CN" altLang="en-US" sz="2000" dirty="0">
                          <a:solidFill>
                            <a:schemeClr val="bg1"/>
                          </a:solidFill>
                          <a:latin typeface="Times New Roman" pitchFamily="18" charset="0"/>
                          <a:ea typeface="黑体" pitchFamily="49" charset="-122"/>
                          <a:cs typeface="Times New Roman" pitchFamily="18" charset="0"/>
                        </a:rPr>
                        <a:t>吉尔吉斯，塔吉克</a:t>
                      </a:r>
                    </a:p>
                    <a:p>
                      <a:pPr marL="0" lvl="0" indent="0" algn="ctr">
                        <a:lnSpc>
                          <a:spcPct val="100000"/>
                        </a:lnSpc>
                        <a:spcBef>
                          <a:spcPts val="0"/>
                        </a:spcBef>
                        <a:buNone/>
                      </a:pPr>
                      <a:r>
                        <a:rPr lang="zh-CN" altLang="en-US" sz="2000" dirty="0">
                          <a:solidFill>
                            <a:schemeClr val="bg1"/>
                          </a:solidFill>
                          <a:latin typeface="Times New Roman" pitchFamily="18" charset="0"/>
                          <a:ea typeface="黑体" pitchFamily="49" charset="-122"/>
                          <a:cs typeface="Times New Roman" pitchFamily="18" charset="0"/>
                        </a:rPr>
                        <a:t>乌兹别克，哈萨克</a:t>
                      </a:r>
                      <a:endParaRPr lang="zh-CN" altLang="en-US" sz="2000" b="1" dirty="0">
                        <a:solidFill>
                          <a:schemeClr val="bg1"/>
                        </a:solidFill>
                        <a:latin typeface="Times New Roman" pitchFamily="18" charset="0"/>
                        <a:ea typeface="黑体" pitchFamily="49" charset="-122"/>
                        <a:cs typeface="Times New Roman" pitchFamily="18"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1">
                        <a:lumMod val="50000"/>
                        <a:alpha val="69000"/>
                      </a:schemeClr>
                    </a:solid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100000"/>
                        </a:lnSpc>
                        <a:spcBef>
                          <a:spcPts val="0"/>
                        </a:spcBef>
                        <a:buNone/>
                      </a:pPr>
                      <a:r>
                        <a:rPr lang="en-US" altLang="zh-CN" sz="2000" dirty="0">
                          <a:solidFill>
                            <a:schemeClr val="bg1"/>
                          </a:solidFill>
                          <a:latin typeface="Times New Roman" pitchFamily="18" charset="0"/>
                          <a:ea typeface="黑体" pitchFamily="49" charset="-122"/>
                          <a:cs typeface="Times New Roman" pitchFamily="18" charset="0"/>
                        </a:rPr>
                        <a:t>37.14</a:t>
                      </a:r>
                      <a:endParaRPr lang="en-US" altLang="zh-CN" sz="2000" b="1" dirty="0">
                        <a:solidFill>
                          <a:schemeClr val="bg1"/>
                        </a:solidFill>
                        <a:latin typeface="Times New Roman" pitchFamily="18" charset="0"/>
                        <a:ea typeface="黑体" pitchFamily="49" charset="-122"/>
                        <a:cs typeface="Times New Roman" pitchFamily="18"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1">
                        <a:lumMod val="50000"/>
                        <a:alpha val="69000"/>
                      </a:schemeClr>
                    </a:solidFill>
                  </a:tcPr>
                </a:tc>
              </a:tr>
              <a:tr h="1529463">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100000"/>
                        </a:lnSpc>
                        <a:spcBef>
                          <a:spcPts val="0"/>
                        </a:spcBef>
                        <a:buNone/>
                      </a:pPr>
                      <a:r>
                        <a:rPr lang="zh-CN" altLang="en-US" sz="2000" b="1" dirty="0">
                          <a:solidFill>
                            <a:schemeClr val="bg1"/>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阿姆河</a:t>
                      </a:r>
                    </a:p>
                    <a:p>
                      <a:pPr marL="0" lvl="0" indent="0" algn="ctr">
                        <a:lnSpc>
                          <a:spcPct val="100000"/>
                        </a:lnSpc>
                        <a:spcBef>
                          <a:spcPts val="0"/>
                        </a:spcBef>
                        <a:buNone/>
                      </a:pPr>
                      <a:endParaRPr lang="zh-CN" altLang="en-US" sz="2000" b="1" dirty="0">
                        <a:solidFill>
                          <a:schemeClr val="bg1"/>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1">
                        <a:lumMod val="50000"/>
                        <a:alpha val="69000"/>
                      </a:schemeClr>
                    </a:solid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100000"/>
                        </a:lnSpc>
                        <a:spcBef>
                          <a:spcPts val="0"/>
                        </a:spcBef>
                        <a:buNone/>
                      </a:pPr>
                      <a:r>
                        <a:rPr lang="en-US" altLang="zh-CN" sz="2000" dirty="0" smtClean="0">
                          <a:solidFill>
                            <a:schemeClr val="bg1"/>
                          </a:solidFill>
                          <a:latin typeface="Times New Roman" pitchFamily="18" charset="0"/>
                          <a:ea typeface="黑体" pitchFamily="49" charset="-122"/>
                          <a:cs typeface="Times New Roman" pitchFamily="18" charset="0"/>
                        </a:rPr>
                        <a:t>199350</a:t>
                      </a:r>
                      <a:endParaRPr lang="en-US" altLang="zh-CN" sz="2000" b="1" baseline="30000" dirty="0">
                        <a:solidFill>
                          <a:schemeClr val="bg1"/>
                        </a:solidFill>
                        <a:latin typeface="Times New Roman" pitchFamily="18" charset="0"/>
                        <a:ea typeface="黑体" pitchFamily="49" charset="-122"/>
                        <a:cs typeface="Times New Roman" pitchFamily="18"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1">
                        <a:lumMod val="50000"/>
                        <a:alpha val="69000"/>
                      </a:schemeClr>
                    </a:solidFill>
                  </a:tcPr>
                </a:tc>
                <a:tc>
                  <a:txBody>
                    <a:bodyPr/>
                    <a:lstStyle/>
                    <a:p>
                      <a:pPr marL="0" lvl="0" indent="0" algn="ctr">
                        <a:lnSpc>
                          <a:spcPct val="100000"/>
                        </a:lnSpc>
                        <a:spcBef>
                          <a:spcPts val="0"/>
                        </a:spcBef>
                        <a:buNone/>
                      </a:pPr>
                      <a:r>
                        <a:rPr lang="en-US" altLang="zh-CN" sz="2000" dirty="0">
                          <a:solidFill>
                            <a:schemeClr val="bg1"/>
                          </a:solidFill>
                          <a:latin typeface="Times New Roman" pitchFamily="18" charset="0"/>
                          <a:ea typeface="黑体" pitchFamily="49" charset="-122"/>
                          <a:cs typeface="Times New Roman" pitchFamily="18" charset="0"/>
                          <a:sym typeface="+mn-ea"/>
                        </a:rPr>
                        <a:t>2294 </a:t>
                      </a:r>
                      <a:endParaRPr lang="en-US" altLang="zh-CN" sz="2000" b="1" dirty="0">
                        <a:solidFill>
                          <a:schemeClr val="bg1"/>
                        </a:solidFill>
                        <a:latin typeface="Times New Roman" pitchFamily="18" charset="0"/>
                        <a:ea typeface="黑体" pitchFamily="49" charset="-122"/>
                        <a:cs typeface="Times New Roman" pitchFamily="18"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1">
                        <a:lumMod val="50000"/>
                        <a:alpha val="69000"/>
                      </a:schemeClr>
                    </a:solid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100000"/>
                        </a:lnSpc>
                        <a:spcBef>
                          <a:spcPts val="0"/>
                        </a:spcBef>
                        <a:buNone/>
                      </a:pPr>
                      <a:r>
                        <a:rPr lang="zh-CN" altLang="en-US" sz="2000" dirty="0">
                          <a:solidFill>
                            <a:schemeClr val="bg1"/>
                          </a:solidFill>
                          <a:latin typeface="Times New Roman" pitchFamily="18" charset="0"/>
                          <a:ea typeface="黑体" pitchFamily="49" charset="-122"/>
                          <a:cs typeface="Times New Roman" pitchFamily="18" charset="0"/>
                        </a:rPr>
                        <a:t>塔吉克，吉尔吉斯，乌兹别克，阿富汗、土库曼斯坦</a:t>
                      </a:r>
                      <a:endParaRPr lang="en-US" altLang="zh-CN" sz="2000" b="1" dirty="0">
                        <a:solidFill>
                          <a:schemeClr val="bg1"/>
                        </a:solidFill>
                        <a:latin typeface="Times New Roman" pitchFamily="18" charset="0"/>
                        <a:ea typeface="黑体" pitchFamily="49" charset="-122"/>
                        <a:cs typeface="Times New Roman" pitchFamily="18"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1">
                        <a:lumMod val="50000"/>
                        <a:alpha val="69000"/>
                      </a:schemeClr>
                    </a:solid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lnSpc>
                          <a:spcPct val="100000"/>
                        </a:lnSpc>
                        <a:spcBef>
                          <a:spcPts val="0"/>
                        </a:spcBef>
                        <a:buNone/>
                      </a:pPr>
                      <a:r>
                        <a:rPr lang="en-US" altLang="zh-CN" sz="2000" dirty="0">
                          <a:solidFill>
                            <a:schemeClr val="bg1"/>
                          </a:solidFill>
                          <a:latin typeface="Times New Roman" pitchFamily="18" charset="0"/>
                          <a:ea typeface="黑体" pitchFamily="49" charset="-122"/>
                          <a:cs typeface="Times New Roman" pitchFamily="18" charset="0"/>
                        </a:rPr>
                        <a:t>78.46</a:t>
                      </a:r>
                      <a:endParaRPr lang="en-US" altLang="zh-CN" sz="2000" b="1" dirty="0">
                        <a:solidFill>
                          <a:schemeClr val="bg1"/>
                        </a:solidFill>
                        <a:latin typeface="Times New Roman" pitchFamily="18" charset="0"/>
                        <a:ea typeface="黑体" pitchFamily="49" charset="-122"/>
                        <a:cs typeface="Times New Roman" pitchFamily="18" charset="0"/>
                      </a:endParaRP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1">
                        <a:lumMod val="50000"/>
                        <a:alpha val="69000"/>
                      </a:schemeClr>
                    </a:solidFill>
                  </a:tcPr>
                </a:tc>
              </a:tr>
            </a:tbl>
          </a:graphicData>
        </a:graphic>
      </p:graphicFrame>
      <p:sp>
        <p:nvSpPr>
          <p:cNvPr id="9" name="文本框 1"/>
          <p:cNvSpPr txBox="1"/>
          <p:nvPr/>
        </p:nvSpPr>
        <p:spPr>
          <a:xfrm>
            <a:off x="2338070" y="2514624"/>
            <a:ext cx="4748464" cy="523220"/>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表</a:t>
            </a:r>
            <a:r>
              <a:rPr lang="en-US" altLang="zh-CN" sz="2800" b="1" dirty="0">
                <a:latin typeface="Arial" panose="020B0604020202020204" pitchFamily="34" charset="0"/>
                <a:ea typeface="宋体" panose="02010600030101010101" pitchFamily="2" charset="-122"/>
              </a:rPr>
              <a:t>1    </a:t>
            </a:r>
            <a:r>
              <a:rPr lang="zh-CN" altLang="en-US" sz="2800" b="1" dirty="0">
                <a:latin typeface="Arial" panose="020B0604020202020204" pitchFamily="34" charset="0"/>
                <a:ea typeface="宋体" panose="02010600030101010101" pitchFamily="2" charset="-122"/>
              </a:rPr>
              <a:t>咸海流域河流概况</a:t>
            </a:r>
          </a:p>
        </p:txBody>
      </p:sp>
      <p:sp>
        <p:nvSpPr>
          <p:cNvPr id="10" name="内容占位符 2"/>
          <p:cNvSpPr txBox="1">
            <a:spLocks/>
          </p:cNvSpPr>
          <p:nvPr/>
        </p:nvSpPr>
        <p:spPr>
          <a:xfrm>
            <a:off x="328662" y="1855812"/>
            <a:ext cx="8586624" cy="735010"/>
          </a:xfrm>
          <a:prstGeom prst="rect">
            <a:avLst/>
          </a:prstGeom>
          <a:noFill/>
          <a:ln w="9525">
            <a:noFill/>
          </a:ln>
        </p:spPr>
        <p:txBody>
          <a:bodyPr anchor="t"/>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zh-CN" altLang="en-US" sz="2800" b="0" i="0" u="none" strike="noStrike" kern="1200" cap="none" spc="0" normalizeH="0" baseline="0" noProof="0" dirty="0" smtClean="0">
                <a:ln>
                  <a:noFill/>
                </a:ln>
                <a:solidFill>
                  <a:schemeClr val="tx1"/>
                </a:solidFill>
                <a:effectLst/>
                <a:uLnTx/>
                <a:uFillTx/>
                <a:latin typeface="Times New Roman" pitchFamily="18" charset="0"/>
                <a:ea typeface="黑体" pitchFamily="49" charset="-122"/>
                <a:cs typeface="Times New Roman" pitchFamily="18" charset="0"/>
                <a:sym typeface="+mn-ea"/>
              </a:rPr>
              <a:t>咸海的主要入海河流有</a:t>
            </a:r>
            <a:r>
              <a:rPr kumimoji="0" lang="zh-CN" altLang="en-US" sz="2800" b="1" i="0" u="none" strike="noStrike" kern="1200" cap="none" spc="0" normalizeH="0" baseline="0" noProof="0" dirty="0" smtClean="0">
                <a:ln>
                  <a:noFill/>
                </a:ln>
                <a:solidFill>
                  <a:schemeClr val="tx1"/>
                </a:solidFill>
                <a:effectLst/>
                <a:uLnTx/>
                <a:uFillTx/>
                <a:latin typeface="Times New Roman" pitchFamily="18" charset="0"/>
                <a:ea typeface="黑体" pitchFamily="49" charset="-122"/>
                <a:cs typeface="Times New Roman" pitchFamily="18" charset="0"/>
                <a:sym typeface="+mn-ea"/>
              </a:rPr>
              <a:t>阿姆河</a:t>
            </a:r>
            <a:r>
              <a:rPr kumimoji="0" lang="zh-CN" altLang="en-US" sz="2800" b="0" i="0" u="none" strike="noStrike" kern="1200" cap="none" spc="0" normalizeH="0" baseline="0" noProof="0" dirty="0" smtClean="0">
                <a:ln>
                  <a:noFill/>
                </a:ln>
                <a:solidFill>
                  <a:schemeClr val="tx1"/>
                </a:solidFill>
                <a:effectLst/>
                <a:uLnTx/>
                <a:uFillTx/>
                <a:latin typeface="Times New Roman" pitchFamily="18" charset="0"/>
                <a:ea typeface="黑体" pitchFamily="49" charset="-122"/>
                <a:cs typeface="Times New Roman" pitchFamily="18" charset="0"/>
                <a:sym typeface="+mn-ea"/>
              </a:rPr>
              <a:t>和</a:t>
            </a:r>
            <a:r>
              <a:rPr kumimoji="0" lang="zh-CN" altLang="en-US" sz="2800" b="1" i="0" u="none" strike="noStrike" kern="1200" cap="none" spc="0" normalizeH="0" baseline="0" noProof="0" dirty="0" smtClean="0">
                <a:ln>
                  <a:noFill/>
                </a:ln>
                <a:solidFill>
                  <a:schemeClr val="tx1"/>
                </a:solidFill>
                <a:effectLst/>
                <a:uLnTx/>
                <a:uFillTx/>
                <a:latin typeface="Times New Roman" pitchFamily="18" charset="0"/>
                <a:ea typeface="黑体" pitchFamily="49" charset="-122"/>
                <a:cs typeface="Times New Roman" pitchFamily="18" charset="0"/>
                <a:sym typeface="+mn-ea"/>
              </a:rPr>
              <a:t>锡尔河</a:t>
            </a:r>
            <a:r>
              <a:rPr kumimoji="0" lang="zh-CN" altLang="en-US" sz="2800" b="0" i="0" u="none" strike="noStrike" kern="1200" cap="none" spc="0" normalizeH="0" baseline="0" noProof="0" dirty="0" smtClean="0">
                <a:ln>
                  <a:noFill/>
                </a:ln>
                <a:solidFill>
                  <a:schemeClr val="tx1"/>
                </a:solidFill>
                <a:effectLst/>
                <a:uLnTx/>
                <a:uFillTx/>
                <a:latin typeface="Times New Roman" pitchFamily="18" charset="0"/>
                <a:ea typeface="黑体" pitchFamily="49" charset="-122"/>
                <a:cs typeface="Times New Roman" pitchFamily="18" charset="0"/>
                <a:sym typeface="+mn-ea"/>
              </a:rPr>
              <a:t>。</a:t>
            </a:r>
            <a:endParaRPr kumimoji="0" lang="zh-CN" altLang="en-US" sz="2800" b="0" i="0" u="none" strike="noStrike" kern="1200" cap="none" spc="0" normalizeH="0" baseline="0" noProof="0" dirty="0">
              <a:ln>
                <a:noFill/>
              </a:ln>
              <a:solidFill>
                <a:schemeClr val="tx1"/>
              </a:solidFill>
              <a:effectLst/>
              <a:uLnTx/>
              <a:uFillTx/>
              <a:latin typeface="Times New Roman" pitchFamily="18" charset="0"/>
              <a:ea typeface="黑体" pitchFamily="49" charset="-122"/>
              <a:cs typeface="Times New Roman" pitchFamily="18" charset="0"/>
              <a:sym typeface="+mn-ea"/>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图片 11270" descr="Аральское море, Центральная Азия, 2000 vs. 2014"/>
          <p:cNvPicPr>
            <a:picLocks noChangeAspect="1"/>
          </p:cNvPicPr>
          <p:nvPr/>
        </p:nvPicPr>
        <p:blipFill>
          <a:blip r:embed="rId2" cstate="print"/>
          <a:stretch>
            <a:fillRect/>
          </a:stretch>
        </p:blipFill>
        <p:spPr>
          <a:xfrm>
            <a:off x="419100" y="1209675"/>
            <a:ext cx="8305800" cy="5191125"/>
          </a:xfrm>
          <a:prstGeom prst="rect">
            <a:avLst/>
          </a:prstGeom>
          <a:noFill/>
          <a:ln w="9525">
            <a:noFill/>
          </a:ln>
        </p:spPr>
      </p:pic>
      <p:sp>
        <p:nvSpPr>
          <p:cNvPr id="2" name="文本框 1"/>
          <p:cNvSpPr txBox="1"/>
          <p:nvPr/>
        </p:nvSpPr>
        <p:spPr>
          <a:xfrm>
            <a:off x="127521" y="235865"/>
            <a:ext cx="8787765" cy="830997"/>
          </a:xfrm>
          <a:prstGeom prst="rect">
            <a:avLst/>
          </a:prstGeom>
          <a:noFill/>
        </p:spPr>
        <p:txBody>
          <a:bodyPr wrap="square" rtlCol="0">
            <a:spAutoFit/>
          </a:bodyPr>
          <a:lstStyle/>
          <a:p>
            <a:r>
              <a:rPr lang="zh-CN" altLang="en-US" sz="2400" b="1" dirty="0" smtClean="0">
                <a:effectLst>
                  <a:outerShdw blurRad="38100" dist="38100" dir="2700000" algn="tl">
                    <a:srgbClr val="000000">
                      <a:alpha val="43137"/>
                    </a:srgbClr>
                  </a:outerShdw>
                </a:effectLst>
                <a:latin typeface="黑体" pitchFamily="49" charset="-122"/>
                <a:ea typeface="黑体" pitchFamily="49" charset="-122"/>
              </a:rPr>
              <a:t>在</a:t>
            </a:r>
            <a:r>
              <a:rPr lang="zh-CN" altLang="en-US" sz="2400" b="1" dirty="0">
                <a:effectLst>
                  <a:outerShdw blurRad="38100" dist="38100" dir="2700000" algn="tl">
                    <a:srgbClr val="000000">
                      <a:alpha val="43137"/>
                    </a:srgbClr>
                  </a:outerShdw>
                </a:effectLst>
                <a:latin typeface="黑体" pitchFamily="49" charset="-122"/>
                <a:ea typeface="黑体" pitchFamily="49" charset="-122"/>
              </a:rPr>
              <a:t>上述工程影响下，位于哈萨克斯坦境内的</a:t>
            </a:r>
            <a:r>
              <a:rPr lang="zh-CN" altLang="en-US" sz="2400" b="1" dirty="0">
                <a:solidFill>
                  <a:srgbClr val="333399"/>
                </a:solidFill>
                <a:effectLst>
                  <a:outerShdw blurRad="38100" dist="38100" dir="2700000" algn="tl">
                    <a:srgbClr val="000000">
                      <a:alpha val="43137"/>
                    </a:srgbClr>
                  </a:outerShdw>
                </a:effectLst>
                <a:latin typeface="黑体" pitchFamily="49" charset="-122"/>
                <a:ea typeface="黑体" pitchFamily="49" charset="-122"/>
              </a:rPr>
              <a:t>小咸海</a:t>
            </a:r>
            <a:r>
              <a:rPr lang="zh-CN" altLang="en-US" sz="2400" b="1" dirty="0" smtClean="0">
                <a:solidFill>
                  <a:srgbClr val="333399"/>
                </a:solidFill>
                <a:effectLst>
                  <a:outerShdw blurRad="38100" dist="38100" dir="2700000" algn="tl">
                    <a:srgbClr val="000000">
                      <a:alpha val="43137"/>
                    </a:srgbClr>
                  </a:outerShdw>
                </a:effectLst>
                <a:latin typeface="黑体" pitchFamily="49" charset="-122"/>
                <a:ea typeface="黑体" pitchFamily="49" charset="-122"/>
              </a:rPr>
              <a:t>得到了恢复</a:t>
            </a:r>
            <a:r>
              <a:rPr lang="zh-CN" altLang="en-US" sz="2400" b="1" dirty="0">
                <a:effectLst>
                  <a:outerShdw blurRad="38100" dist="38100" dir="2700000" algn="tl">
                    <a:srgbClr val="000000">
                      <a:alpha val="43137"/>
                    </a:srgbClr>
                  </a:outerShdw>
                </a:effectLst>
                <a:latin typeface="黑体" pitchFamily="49" charset="-122"/>
                <a:ea typeface="黑体" pitchFamily="49" charset="-122"/>
              </a:rPr>
              <a:t>，而乌兹别克斯坦和哈萨克斯坦共有的</a:t>
            </a:r>
            <a:r>
              <a:rPr lang="zh-CN" altLang="en-US" sz="2400" b="1" dirty="0">
                <a:solidFill>
                  <a:srgbClr val="C00000"/>
                </a:solidFill>
                <a:effectLst>
                  <a:outerShdw blurRad="38100" dist="38100" dir="2700000" algn="tl">
                    <a:srgbClr val="000000">
                      <a:alpha val="43137"/>
                    </a:srgbClr>
                  </a:outerShdw>
                </a:effectLst>
                <a:latin typeface="黑体" pitchFamily="49" charset="-122"/>
                <a:ea typeface="黑体" pitchFamily="49" charset="-122"/>
              </a:rPr>
              <a:t>大咸海的干涸速度加快</a:t>
            </a:r>
            <a:r>
              <a:rPr lang="zh-CN" altLang="en-US" sz="2400" b="1" dirty="0">
                <a:effectLst>
                  <a:outerShdw blurRad="38100" dist="38100" dir="2700000" algn="tl">
                    <a:srgbClr val="000000">
                      <a:alpha val="43137"/>
                    </a:srgbClr>
                  </a:outerShdw>
                </a:effectLst>
                <a:latin typeface="黑体" pitchFamily="49" charset="-122"/>
                <a:ea typeface="黑体" pitchFamily="49" charset="-122"/>
              </a:rPr>
              <a:t>。</a:t>
            </a:r>
          </a:p>
        </p:txBody>
      </p:sp>
      <p:sp>
        <p:nvSpPr>
          <p:cNvPr id="3" name="文本框 2"/>
          <p:cNvSpPr txBox="1"/>
          <p:nvPr/>
        </p:nvSpPr>
        <p:spPr>
          <a:xfrm>
            <a:off x="1641475" y="5657215"/>
            <a:ext cx="836930" cy="368300"/>
          </a:xfrm>
          <a:prstGeom prst="rect">
            <a:avLst/>
          </a:prstGeom>
          <a:solidFill>
            <a:schemeClr val="accent2"/>
          </a:solidFill>
        </p:spPr>
        <p:txBody>
          <a:bodyPr wrap="square" rtlCol="0">
            <a:spAutoFit/>
          </a:bodyPr>
          <a:lstStyle/>
          <a:p>
            <a:r>
              <a:rPr lang="en-US" altLang="zh-CN"/>
              <a:t>2007</a:t>
            </a:r>
          </a:p>
        </p:txBody>
      </p:sp>
      <p:sp>
        <p:nvSpPr>
          <p:cNvPr id="4" name="文本框 3"/>
          <p:cNvSpPr txBox="1"/>
          <p:nvPr/>
        </p:nvSpPr>
        <p:spPr>
          <a:xfrm>
            <a:off x="6005195" y="5657215"/>
            <a:ext cx="774700" cy="368300"/>
          </a:xfrm>
          <a:prstGeom prst="rect">
            <a:avLst/>
          </a:prstGeom>
          <a:solidFill>
            <a:schemeClr val="accent2"/>
          </a:solidFill>
        </p:spPr>
        <p:txBody>
          <a:bodyPr wrap="square" rtlCol="0">
            <a:spAutoFit/>
          </a:bodyPr>
          <a:lstStyle/>
          <a:p>
            <a:r>
              <a:rPr lang="en-US" altLang="zh-CN"/>
              <a:t>2013</a:t>
            </a:r>
          </a:p>
        </p:txBody>
      </p:sp>
      <p:sp>
        <p:nvSpPr>
          <p:cNvPr id="6" name="灯片编号占位符 8"/>
          <p:cNvSpPr txBox="1">
            <a:spLocks/>
          </p:cNvSpPr>
          <p:nvPr/>
        </p:nvSpPr>
        <p:spPr>
          <a:xfrm>
            <a:off x="8534400" y="6526124"/>
            <a:ext cx="503238" cy="255588"/>
          </a:xfrm>
          <a:prstGeom prst="rect">
            <a:avLst/>
          </a:prstGeom>
        </p:spPr>
        <p:txBody>
          <a:bodyPr/>
          <a:lstStyle/>
          <a:p>
            <a:pPr algn="r">
              <a:spcBef>
                <a:spcPts val="0"/>
              </a:spcBef>
              <a:buFont typeface="Wingdings" pitchFamily="2" charset="2"/>
              <a:buNone/>
              <a:defRPr/>
            </a:pPr>
            <a:fld id="{926320ED-ACA3-410C-B564-79F12F5361D3}" type="slidenum">
              <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pPr algn="r">
                <a:spcBef>
                  <a:spcPts val="0"/>
                </a:spcBef>
                <a:buFont typeface="Wingdings" pitchFamily="2" charset="2"/>
                <a:buNone/>
                <a:defRPr/>
              </a:pPr>
              <a:t>40</a:t>
            </a:fld>
            <a:endPar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28714" y="1143060"/>
            <a:ext cx="8686800" cy="1980000"/>
          </a:xfrm>
        </p:spPr>
        <p:txBody>
          <a:bodyPr/>
          <a:lstStyle/>
          <a:p>
            <a:pPr marL="0" lvl="0" indent="0" algn="just">
              <a:lnSpc>
                <a:spcPct val="130000"/>
              </a:lnSpc>
              <a:spcBef>
                <a:spcPts val="1200"/>
              </a:spcBef>
              <a:buNone/>
            </a:pPr>
            <a:r>
              <a:rPr lang="zh-CN" altLang="en-US"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为了</a:t>
            </a:r>
            <a:r>
              <a:rPr lang="zh-CN" altLang="en-US"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保护咸海</a:t>
            </a:r>
            <a:r>
              <a:rPr lang="zh-CN" altLang="en-US"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a:t>
            </a:r>
            <a:r>
              <a:rPr lang="zh-CN" altLang="en-US" b="1" u="sng" dirty="0" smtClean="0">
                <a:solidFill>
                  <a:schemeClr val="accent1">
                    <a:lumMod val="75000"/>
                  </a:schemeClr>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咸海流域国家之间</a:t>
            </a:r>
            <a:r>
              <a:rPr lang="zh-CN" altLang="en-US"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签订了大量的协议和</a:t>
            </a:r>
            <a:r>
              <a:rPr lang="zh-CN" altLang="en-US"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条约</a:t>
            </a:r>
            <a:r>
              <a:rPr lang="zh-CN" altLang="en-US" b="1" dirty="0" smtClean="0">
                <a:latin typeface="Times New Roman" pitchFamily="18" charset="0"/>
                <a:ea typeface="黑体" pitchFamily="49" charset="-122"/>
                <a:cs typeface="Times New Roman" pitchFamily="18" charset="0"/>
                <a:sym typeface="+mn-ea"/>
              </a:rPr>
              <a:t>（包括跨</a:t>
            </a:r>
            <a:r>
              <a:rPr lang="zh-CN" altLang="en-US" b="1" dirty="0">
                <a:latin typeface="Times New Roman" pitchFamily="18" charset="0"/>
                <a:ea typeface="黑体" pitchFamily="49" charset="-122"/>
                <a:cs typeface="Times New Roman" pitchFamily="18" charset="0"/>
                <a:sym typeface="+mn-ea"/>
              </a:rPr>
              <a:t>界水域保护的国际公约、国际</a:t>
            </a:r>
            <a:r>
              <a:rPr lang="zh-CN" altLang="en-US" b="1" dirty="0" smtClean="0">
                <a:latin typeface="Times New Roman" pitchFamily="18" charset="0"/>
                <a:ea typeface="黑体" pitchFamily="49" charset="-122"/>
                <a:cs typeface="Times New Roman" pitchFamily="18" charset="0"/>
                <a:sym typeface="+mn-ea"/>
              </a:rPr>
              <a:t>水法等）</a:t>
            </a:r>
            <a:r>
              <a:rPr lang="zh-CN" altLang="en-US" sz="2400" dirty="0" smtClean="0">
                <a:latin typeface="Times New Roman" pitchFamily="18" charset="0"/>
                <a:ea typeface="黑体" pitchFamily="49" charset="-122"/>
                <a:cs typeface="Times New Roman" pitchFamily="18" charset="0"/>
                <a:sym typeface="+mn-ea"/>
              </a:rPr>
              <a:t>；</a:t>
            </a:r>
            <a:r>
              <a:rPr lang="zh-CN" altLang="en-US" b="1" u="sng" dirty="0" smtClean="0">
                <a:solidFill>
                  <a:schemeClr val="accent1">
                    <a:lumMod val="75000"/>
                  </a:schemeClr>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国际社会</a:t>
            </a:r>
            <a:r>
              <a:rPr lang="zh-CN" altLang="en-US"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也给予了大量经济援助。</a:t>
            </a:r>
            <a:endParaRPr lang="zh-CN" altLang="en-US"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a:p>
            <a:pPr marL="0" indent="0" algn="just">
              <a:lnSpc>
                <a:spcPct val="130000"/>
              </a:lnSpc>
              <a:spcBef>
                <a:spcPts val="1200"/>
              </a:spcBef>
              <a:buNone/>
            </a:pPr>
            <a:endParaRPr lang="zh-CN" altLang="en-US" dirty="0"/>
          </a:p>
        </p:txBody>
      </p:sp>
      <p:sp>
        <p:nvSpPr>
          <p:cNvPr id="4" name="灯片编号占位符 8"/>
          <p:cNvSpPr txBox="1">
            <a:spLocks/>
          </p:cNvSpPr>
          <p:nvPr/>
        </p:nvSpPr>
        <p:spPr>
          <a:xfrm>
            <a:off x="8534400" y="6526124"/>
            <a:ext cx="503238" cy="255588"/>
          </a:xfrm>
          <a:prstGeom prst="rect">
            <a:avLst/>
          </a:prstGeom>
        </p:spPr>
        <p:txBody>
          <a:bodyPr/>
          <a:lstStyle/>
          <a:p>
            <a:pPr algn="r">
              <a:spcBef>
                <a:spcPts val="0"/>
              </a:spcBef>
              <a:buFont typeface="Wingdings" pitchFamily="2" charset="2"/>
              <a:buNone/>
              <a:defRPr/>
            </a:pPr>
            <a:fld id="{926320ED-ACA3-410C-B564-79F12F5361D3}" type="slidenum">
              <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pPr algn="r">
                <a:spcBef>
                  <a:spcPts val="0"/>
                </a:spcBef>
                <a:buFont typeface="Wingdings" pitchFamily="2" charset="2"/>
                <a:buNone/>
                <a:defRPr/>
              </a:pPr>
              <a:t>41</a:t>
            </a:fld>
            <a:endPar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
        <p:nvSpPr>
          <p:cNvPr id="5" name="标题 33793"/>
          <p:cNvSpPr txBox="1">
            <a:spLocks/>
          </p:cNvSpPr>
          <p:nvPr/>
        </p:nvSpPr>
        <p:spPr>
          <a:xfrm>
            <a:off x="457200" y="76288"/>
            <a:ext cx="8229600" cy="900000"/>
          </a:xfrm>
          <a:prstGeom prst="rect">
            <a:avLst/>
          </a:prstGeom>
          <a:noFill/>
          <a:ln w="9525">
            <a:noFill/>
          </a:ln>
        </p:spPr>
        <p:txBody>
          <a:bodyPr anchor="ctr"/>
          <a:lstStyle/>
          <a:p>
            <a:pPr algn="ctr"/>
            <a:r>
              <a:rPr lang="en-US" altLang="zh-CN" sz="4400" b="1" dirty="0" smtClean="0">
                <a:solidFill>
                  <a:srgbClr val="FF0000"/>
                </a:solidFill>
                <a:effectLst>
                  <a:outerShdw blurRad="38100" dist="38100" dir="2700000" algn="tl">
                    <a:srgbClr val="000000">
                      <a:alpha val="43137"/>
                    </a:srgbClr>
                  </a:outerShdw>
                </a:effectLst>
                <a:latin typeface="黑体" pitchFamily="49" charset="-122"/>
                <a:ea typeface="黑体" pitchFamily="49" charset="-122"/>
              </a:rPr>
              <a:t>5.</a:t>
            </a:r>
            <a:r>
              <a:rPr lang="zh-CN" altLang="en-US" sz="4400" b="1" dirty="0" smtClean="0">
                <a:solidFill>
                  <a:srgbClr val="FF0000"/>
                </a:solidFill>
                <a:effectLst>
                  <a:outerShdw blurRad="38100" dist="38100" dir="2700000" algn="tl">
                    <a:srgbClr val="000000">
                      <a:alpha val="43137"/>
                    </a:srgbClr>
                  </a:outerShdw>
                </a:effectLst>
                <a:latin typeface="黑体" pitchFamily="49" charset="-122"/>
                <a:ea typeface="黑体" pitchFamily="49" charset="-122"/>
              </a:rPr>
              <a:t>咸海问题的思考</a:t>
            </a:r>
            <a:endParaRPr kumimoji="0" lang="zh-CN" altLang="zh-CN"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itchFamily="49" charset="-122"/>
              <a:ea typeface="黑体" pitchFamily="49" charset="-122"/>
              <a:cs typeface="+mj-cs"/>
            </a:endParaRPr>
          </a:p>
        </p:txBody>
      </p:sp>
      <p:cxnSp>
        <p:nvCxnSpPr>
          <p:cNvPr id="6" name="直接连接符 5"/>
          <p:cNvCxnSpPr/>
          <p:nvPr/>
        </p:nvCxnSpPr>
        <p:spPr>
          <a:xfrm>
            <a:off x="0" y="990664"/>
            <a:ext cx="9144000"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内容占位符 2"/>
          <p:cNvSpPr txBox="1">
            <a:spLocks/>
          </p:cNvSpPr>
          <p:nvPr/>
        </p:nvSpPr>
        <p:spPr>
          <a:xfrm>
            <a:off x="228714" y="3476326"/>
            <a:ext cx="8762890" cy="2772000"/>
          </a:xfrm>
          <a:prstGeom prst="rect">
            <a:avLst/>
          </a:prstGeom>
          <a:noFill/>
          <a:ln w="9525">
            <a:noFill/>
          </a:ln>
        </p:spPr>
        <p:txBody>
          <a:bodyPr anchor="t"/>
          <a:lstStyle/>
          <a:p>
            <a:pPr marL="0" marR="0" lvl="0" indent="0" defTabSz="914400" rtl="0" eaLnBrk="1" fontAlgn="base" latinLnBrk="0" hangingPunct="1">
              <a:lnSpc>
                <a:spcPct val="130000"/>
              </a:lnSpc>
              <a:spcBef>
                <a:spcPts val="1200"/>
              </a:spcBef>
              <a:spcAft>
                <a:spcPct val="0"/>
              </a:spcAft>
              <a:buClrTx/>
              <a:buSzTx/>
              <a:buFontTx/>
              <a:buNone/>
              <a:tabLst/>
              <a:defRPr/>
            </a:pPr>
            <a:r>
              <a:rPr kumimoji="0" lang="zh-CN" altLang="en-US" sz="32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黑体" pitchFamily="49" charset="-122"/>
                <a:cs typeface="Times New Roman" pitchFamily="18" charset="0"/>
                <a:sym typeface="+mn-ea"/>
              </a:rPr>
              <a:t>然而</a:t>
            </a:r>
            <a:r>
              <a:rPr kumimoji="0" lang="zh-CN" altLang="en-US" sz="2000" i="0" u="none" strike="noStrike" kern="1200" cap="none" spc="0" normalizeH="0" baseline="0" noProof="0" dirty="0" smtClean="0">
                <a:ln>
                  <a:noFill/>
                </a:ln>
                <a:solidFill>
                  <a:schemeClr val="tx1"/>
                </a:solidFill>
                <a:uLnTx/>
                <a:uFillTx/>
                <a:latin typeface="Times New Roman" pitchFamily="18" charset="0"/>
                <a:ea typeface="黑体" pitchFamily="49" charset="-122"/>
                <a:cs typeface="Times New Roman" pitchFamily="18" charset="0"/>
                <a:sym typeface="+mn-ea"/>
              </a:rPr>
              <a:t>，</a:t>
            </a:r>
            <a:r>
              <a:rPr kumimoji="0" lang="zh-CN" altLang="en-US" sz="32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黑体" pitchFamily="49" charset="-122"/>
                <a:cs typeface="Times New Roman" pitchFamily="18" charset="0"/>
                <a:sym typeface="+mn-ea"/>
              </a:rPr>
              <a:t>这些协议和条约并没有成为咸海的保护神，</a:t>
            </a:r>
            <a:r>
              <a:rPr lang="zh-CN" altLang="en-US" sz="3200"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国际社会</a:t>
            </a:r>
            <a:r>
              <a:rPr kumimoji="0" lang="zh-CN" altLang="en-US" sz="32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黑体" pitchFamily="49" charset="-122"/>
                <a:cs typeface="Times New Roman" pitchFamily="18" charset="0"/>
                <a:sym typeface="+mn-ea"/>
              </a:rPr>
              <a:t>给予的大量援助也只是促使</a:t>
            </a:r>
            <a:r>
              <a:rPr lang="zh-CN" altLang="en-US" sz="3200"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了</a:t>
            </a:r>
            <a:r>
              <a:rPr kumimoji="0" lang="zh-CN" altLang="en-US" sz="32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黑体" pitchFamily="49" charset="-122"/>
                <a:cs typeface="Times New Roman" pitchFamily="18" charset="0"/>
                <a:sym typeface="+mn-ea"/>
              </a:rPr>
              <a:t>流域国家进一步加强对流域水资源开发的力度，</a:t>
            </a:r>
            <a:r>
              <a:rPr kumimoji="0" lang="zh-CN" altLang="en-US" sz="32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Times New Roman" pitchFamily="18" charset="0"/>
                <a:ea typeface="黑体" pitchFamily="49" charset="-122"/>
                <a:cs typeface="Times New Roman" pitchFamily="18" charset="0"/>
                <a:sym typeface="+mn-ea"/>
              </a:rPr>
              <a:t>咸海不但没有被保护，相反加快了其消亡的步伐。</a:t>
            </a:r>
            <a:endParaRPr kumimoji="0" lang="zh-CN" altLang="en-US" sz="32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Times New Roman" pitchFamily="18" charset="0"/>
              <a:ea typeface="黑体" pitchFamily="49" charset="-122"/>
              <a:cs typeface="Times New Roman" pitchFamily="18" charset="0"/>
            </a:endParaRPr>
          </a:p>
          <a:p>
            <a:pPr marL="342900" marR="0" lvl="0" indent="-342900" defTabSz="914400" rtl="0" eaLnBrk="1" fontAlgn="base" latinLnBrk="0" hangingPunct="1">
              <a:lnSpc>
                <a:spcPct val="100000"/>
              </a:lnSpc>
              <a:spcBef>
                <a:spcPct val="20000"/>
              </a:spcBef>
              <a:spcAft>
                <a:spcPct val="0"/>
              </a:spcAft>
              <a:buClrTx/>
              <a:buSzTx/>
              <a:buFontTx/>
              <a:buChar char="•"/>
              <a:tabLst/>
              <a:defRPr/>
            </a:pPr>
            <a:endParaRPr kumimoji="0" lang="zh-CN" alt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内容占位符 2"/>
          <p:cNvSpPr>
            <a:spLocks noGrp="1"/>
          </p:cNvSpPr>
          <p:nvPr>
            <p:ph idx="1"/>
          </p:nvPr>
        </p:nvSpPr>
        <p:spPr>
          <a:xfrm>
            <a:off x="381110" y="1295456"/>
            <a:ext cx="8671033" cy="4752000"/>
          </a:xfrm>
        </p:spPr>
        <p:txBody>
          <a:bodyPr anchor="t"/>
          <a:lstStyle/>
          <a:p>
            <a:pPr>
              <a:lnSpc>
                <a:spcPct val="130000"/>
              </a:lnSpc>
              <a:spcBef>
                <a:spcPts val="1200"/>
              </a:spcBef>
            </a:pPr>
            <a:r>
              <a:rPr lang="en-US" altLang="zh-CN"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2014</a:t>
            </a:r>
            <a:r>
              <a:rPr lang="zh-CN" altLang="en-US"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年，乌兹别克斯坦卡里莫夫</a:t>
            </a:r>
            <a:r>
              <a:rPr lang="zh-CN" altLang="en-US"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总统曾说</a:t>
            </a:r>
            <a:r>
              <a:rPr lang="zh-CN" altLang="en-US"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a:t>
            </a:r>
            <a:r>
              <a:rPr lang="zh-CN" altLang="en-US" b="1" dirty="0">
                <a:solidFill>
                  <a:srgbClr val="C00000"/>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非常遗憾，现在看来，要使咸海完全恢复到从前的状态是不可能的，因此，当前的首要任务应该是努力消除咸海危机对生态环境和周围上百万居民生产</a:t>
            </a:r>
            <a:r>
              <a:rPr lang="zh-CN" altLang="en-US" b="1" dirty="0" smtClean="0">
                <a:solidFill>
                  <a:srgbClr val="C00000"/>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生活的</a:t>
            </a:r>
            <a:r>
              <a:rPr lang="zh-CN" altLang="en-US" b="1" dirty="0">
                <a:solidFill>
                  <a:srgbClr val="C00000"/>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不利影响</a:t>
            </a:r>
            <a:r>
              <a:rPr lang="zh-CN" altLang="en-US"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a:t>
            </a:r>
          </a:p>
          <a:p>
            <a:pPr>
              <a:lnSpc>
                <a:spcPct val="130000"/>
              </a:lnSpc>
              <a:spcBef>
                <a:spcPts val="1200"/>
              </a:spcBef>
            </a:pPr>
            <a:r>
              <a:rPr lang="zh-CN" altLang="en-US"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现在中亚国家和国际上大多数专家对拯救咸海丧失了信心。</a:t>
            </a:r>
          </a:p>
          <a:p>
            <a:pPr marL="0" indent="0">
              <a:buNone/>
            </a:pPr>
            <a:r>
              <a:rPr lang="en-US" altLang="zh-CN" dirty="0">
                <a:sym typeface="+mn-ea"/>
              </a:rPr>
              <a:t> </a:t>
            </a:r>
            <a:endParaRPr lang="zh-CN" altLang="en-US" dirty="0"/>
          </a:p>
          <a:p>
            <a:endParaRPr lang="zh-CN" altLang="en-US" dirty="0"/>
          </a:p>
        </p:txBody>
      </p:sp>
      <p:sp>
        <p:nvSpPr>
          <p:cNvPr id="3" name="灯片编号占位符 8"/>
          <p:cNvSpPr txBox="1">
            <a:spLocks/>
          </p:cNvSpPr>
          <p:nvPr/>
        </p:nvSpPr>
        <p:spPr>
          <a:xfrm>
            <a:off x="8534400" y="6526124"/>
            <a:ext cx="503238" cy="255588"/>
          </a:xfrm>
          <a:prstGeom prst="rect">
            <a:avLst/>
          </a:prstGeom>
        </p:spPr>
        <p:txBody>
          <a:bodyPr/>
          <a:lstStyle/>
          <a:p>
            <a:pPr algn="r">
              <a:spcBef>
                <a:spcPts val="0"/>
              </a:spcBef>
              <a:buFont typeface="Wingdings" pitchFamily="2" charset="2"/>
              <a:buNone/>
              <a:defRPr/>
            </a:pPr>
            <a:fld id="{926320ED-ACA3-410C-B564-79F12F5361D3}" type="slidenum">
              <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pPr algn="r">
                <a:spcBef>
                  <a:spcPts val="0"/>
                </a:spcBef>
                <a:buFont typeface="Wingdings" pitchFamily="2" charset="2"/>
                <a:buNone/>
                <a:defRPr/>
              </a:pPr>
              <a:t>42</a:t>
            </a:fld>
            <a:endPar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
        <p:nvSpPr>
          <p:cNvPr id="4" name="标题 33793"/>
          <p:cNvSpPr txBox="1">
            <a:spLocks/>
          </p:cNvSpPr>
          <p:nvPr/>
        </p:nvSpPr>
        <p:spPr>
          <a:xfrm>
            <a:off x="457200" y="76288"/>
            <a:ext cx="8229600" cy="900000"/>
          </a:xfrm>
          <a:prstGeom prst="rect">
            <a:avLst/>
          </a:prstGeom>
          <a:noFill/>
          <a:ln w="9525">
            <a:noFill/>
          </a:ln>
        </p:spPr>
        <p:txBody>
          <a:bodyPr anchor="ctr"/>
          <a:lstStyle/>
          <a:p>
            <a:pPr algn="ctr"/>
            <a:r>
              <a:rPr lang="en-US" altLang="zh-CN" sz="4400" b="1" dirty="0" smtClean="0">
                <a:solidFill>
                  <a:srgbClr val="FF0000"/>
                </a:solidFill>
                <a:effectLst>
                  <a:outerShdw blurRad="38100" dist="38100" dir="2700000" algn="tl">
                    <a:srgbClr val="000000">
                      <a:alpha val="43137"/>
                    </a:srgbClr>
                  </a:outerShdw>
                </a:effectLst>
                <a:latin typeface="黑体" pitchFamily="49" charset="-122"/>
                <a:ea typeface="黑体" pitchFamily="49" charset="-122"/>
              </a:rPr>
              <a:t>5.</a:t>
            </a:r>
            <a:r>
              <a:rPr lang="zh-CN" altLang="en-US" sz="4400" b="1" dirty="0" smtClean="0">
                <a:solidFill>
                  <a:srgbClr val="FF0000"/>
                </a:solidFill>
                <a:effectLst>
                  <a:outerShdw blurRad="38100" dist="38100" dir="2700000" algn="tl">
                    <a:srgbClr val="000000">
                      <a:alpha val="43137"/>
                    </a:srgbClr>
                  </a:outerShdw>
                </a:effectLst>
                <a:latin typeface="黑体" pitchFamily="49" charset="-122"/>
                <a:ea typeface="黑体" pitchFamily="49" charset="-122"/>
              </a:rPr>
              <a:t>咸海问题的思考</a:t>
            </a:r>
            <a:endParaRPr kumimoji="0" lang="zh-CN" altLang="zh-CN"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itchFamily="49" charset="-122"/>
              <a:ea typeface="黑体" pitchFamily="49" charset="-122"/>
              <a:cs typeface="+mj-cs"/>
            </a:endParaRPr>
          </a:p>
        </p:txBody>
      </p:sp>
      <p:cxnSp>
        <p:nvCxnSpPr>
          <p:cNvPr id="5" name="直接连接符 4"/>
          <p:cNvCxnSpPr/>
          <p:nvPr/>
        </p:nvCxnSpPr>
        <p:spPr>
          <a:xfrm>
            <a:off x="0" y="990664"/>
            <a:ext cx="9144000"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80882" y="1143060"/>
            <a:ext cx="8686800" cy="1981148"/>
          </a:xfrm>
        </p:spPr>
        <p:txBody>
          <a:bodyPr/>
          <a:lstStyle/>
          <a:p>
            <a:pPr marL="0" indent="0">
              <a:lnSpc>
                <a:spcPct val="150000"/>
              </a:lnSpc>
              <a:buNone/>
            </a:pPr>
            <a:r>
              <a:rPr lang="zh-CN" altLang="en-US" sz="2800" b="1" dirty="0" smtClean="0">
                <a:solidFill>
                  <a:srgbClr val="C00000"/>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国际法</a:t>
            </a:r>
            <a:r>
              <a:rPr lang="zh-CN" altLang="en-US" sz="2800" b="1" dirty="0">
                <a:solidFill>
                  <a:srgbClr val="C00000"/>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和国际公约在经济利益面前完全失去了权威和</a:t>
            </a:r>
            <a:r>
              <a:rPr lang="zh-CN" altLang="en-US" sz="2800" b="1" dirty="0" smtClean="0">
                <a:solidFill>
                  <a:srgbClr val="C00000"/>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效力，并不</a:t>
            </a:r>
            <a:r>
              <a:rPr lang="zh-CN" altLang="en-US" sz="2800" b="1" dirty="0">
                <a:solidFill>
                  <a:srgbClr val="C00000"/>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能约束主权国家在自己领土上的任何可能损害区域和全球生态环境的经济建设行为。</a:t>
            </a:r>
            <a:endParaRPr lang="zh-CN" altLang="en-US" sz="2800" b="1" dirty="0">
              <a:solidFill>
                <a:srgbClr val="C00000"/>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
        <p:nvSpPr>
          <p:cNvPr id="4" name="灯片编号占位符 8"/>
          <p:cNvSpPr txBox="1">
            <a:spLocks/>
          </p:cNvSpPr>
          <p:nvPr/>
        </p:nvSpPr>
        <p:spPr>
          <a:xfrm>
            <a:off x="8534400" y="6526124"/>
            <a:ext cx="503238" cy="255588"/>
          </a:xfrm>
          <a:prstGeom prst="rect">
            <a:avLst/>
          </a:prstGeom>
        </p:spPr>
        <p:txBody>
          <a:bodyPr/>
          <a:lstStyle/>
          <a:p>
            <a:pPr algn="r">
              <a:spcBef>
                <a:spcPts val="0"/>
              </a:spcBef>
              <a:buFont typeface="Wingdings" pitchFamily="2" charset="2"/>
              <a:buNone/>
              <a:defRPr/>
            </a:pPr>
            <a:fld id="{926320ED-ACA3-410C-B564-79F12F5361D3}" type="slidenum">
              <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pPr algn="r">
                <a:spcBef>
                  <a:spcPts val="0"/>
                </a:spcBef>
                <a:buFont typeface="Wingdings" pitchFamily="2" charset="2"/>
                <a:buNone/>
                <a:defRPr/>
              </a:pPr>
              <a:t>43</a:t>
            </a:fld>
            <a:endPar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
        <p:nvSpPr>
          <p:cNvPr id="5" name="标题 33793"/>
          <p:cNvSpPr txBox="1">
            <a:spLocks/>
          </p:cNvSpPr>
          <p:nvPr/>
        </p:nvSpPr>
        <p:spPr>
          <a:xfrm>
            <a:off x="457200" y="76288"/>
            <a:ext cx="8229600" cy="900000"/>
          </a:xfrm>
          <a:prstGeom prst="rect">
            <a:avLst/>
          </a:prstGeom>
          <a:noFill/>
          <a:ln w="9525">
            <a:noFill/>
          </a:ln>
        </p:spPr>
        <p:txBody>
          <a:bodyPr anchor="ctr"/>
          <a:lstStyle/>
          <a:p>
            <a:pPr algn="ctr"/>
            <a:r>
              <a:rPr lang="en-US" altLang="zh-CN" sz="4400" b="1" dirty="0" smtClean="0">
                <a:solidFill>
                  <a:srgbClr val="FF0000"/>
                </a:solidFill>
                <a:effectLst>
                  <a:outerShdw blurRad="38100" dist="38100" dir="2700000" algn="tl">
                    <a:srgbClr val="000000">
                      <a:alpha val="43137"/>
                    </a:srgbClr>
                  </a:outerShdw>
                </a:effectLst>
                <a:latin typeface="黑体" pitchFamily="49" charset="-122"/>
                <a:ea typeface="黑体" pitchFamily="49" charset="-122"/>
              </a:rPr>
              <a:t>5.</a:t>
            </a:r>
            <a:r>
              <a:rPr lang="zh-CN" altLang="en-US" sz="4400" b="1" dirty="0" smtClean="0">
                <a:solidFill>
                  <a:srgbClr val="FF0000"/>
                </a:solidFill>
                <a:effectLst>
                  <a:outerShdw blurRad="38100" dist="38100" dir="2700000" algn="tl">
                    <a:srgbClr val="000000">
                      <a:alpha val="43137"/>
                    </a:srgbClr>
                  </a:outerShdw>
                </a:effectLst>
                <a:latin typeface="黑体" pitchFamily="49" charset="-122"/>
                <a:ea typeface="黑体" pitchFamily="49" charset="-122"/>
              </a:rPr>
              <a:t>咸海问题的思考</a:t>
            </a:r>
            <a:endParaRPr kumimoji="0" lang="zh-CN" altLang="zh-CN"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itchFamily="49" charset="-122"/>
              <a:ea typeface="黑体" pitchFamily="49" charset="-122"/>
              <a:cs typeface="+mj-cs"/>
            </a:endParaRPr>
          </a:p>
        </p:txBody>
      </p:sp>
      <p:cxnSp>
        <p:nvCxnSpPr>
          <p:cNvPr id="6" name="直接连接符 5"/>
          <p:cNvCxnSpPr/>
          <p:nvPr/>
        </p:nvCxnSpPr>
        <p:spPr>
          <a:xfrm>
            <a:off x="0" y="990664"/>
            <a:ext cx="9144000"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内容占位符 2"/>
          <p:cNvSpPr txBox="1">
            <a:spLocks/>
          </p:cNvSpPr>
          <p:nvPr/>
        </p:nvSpPr>
        <p:spPr>
          <a:xfrm>
            <a:off x="228714" y="3505198"/>
            <a:ext cx="8686800" cy="3200316"/>
          </a:xfrm>
          <a:prstGeom prst="rect">
            <a:avLst/>
          </a:prstGeom>
          <a:noFill/>
          <a:ln w="9525">
            <a:noFill/>
          </a:ln>
        </p:spPr>
        <p:txBody>
          <a:bodyPr anchor="t"/>
          <a:lstStyle/>
          <a:p>
            <a:pPr lvl="0" indent="457200">
              <a:lnSpc>
                <a:spcPct val="120000"/>
              </a:lnSpc>
              <a:spcBef>
                <a:spcPct val="20000"/>
              </a:spcBef>
              <a:defRPr/>
            </a:pPr>
            <a:r>
              <a:rPr lang="zh-CN" altLang="en-US" sz="2800"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《巴黎协定》</a:t>
            </a:r>
            <a:r>
              <a:rPr lang="zh-CN" altLang="en-US" sz="2800" dirty="0" smtClean="0">
                <a:latin typeface="Times New Roman" pitchFamily="18" charset="0"/>
                <a:ea typeface="黑体" pitchFamily="49" charset="-122"/>
                <a:cs typeface="Times New Roman" pitchFamily="18" charset="0"/>
                <a:sym typeface="+mn-ea"/>
              </a:rPr>
              <a:t>是2015年12月12日在</a:t>
            </a:r>
            <a:r>
              <a:rPr kumimoji="0" lang="zh-CN" altLang="en-US" sz="2800" i="0" u="none" strike="noStrike" kern="1200" cap="none" spc="0" normalizeH="0" baseline="0" noProof="0" dirty="0" smtClean="0">
                <a:ln>
                  <a:noFill/>
                </a:ln>
                <a:solidFill>
                  <a:schemeClr val="tx1"/>
                </a:solidFill>
                <a:uLnTx/>
                <a:uFillTx/>
                <a:latin typeface="Times New Roman" pitchFamily="18" charset="0"/>
                <a:ea typeface="黑体" pitchFamily="49" charset="-122"/>
                <a:cs typeface="Times New Roman" pitchFamily="18" charset="0"/>
                <a:sym typeface="+mn-ea"/>
              </a:rPr>
              <a:t>联合国气候变化大会上通过的，成为继承《京都议定书》使命、</a:t>
            </a:r>
            <a:r>
              <a:rPr kumimoji="0" lang="zh-CN" altLang="en-US" sz="28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黑体" pitchFamily="49" charset="-122"/>
                <a:cs typeface="Times New Roman" pitchFamily="18" charset="0"/>
                <a:sym typeface="+mn-ea"/>
              </a:rPr>
              <a:t>应对气候变化和适应其影响的国际性条约。然而，</a:t>
            </a:r>
            <a:r>
              <a:rPr kumimoji="0" lang="zh-CN" altLang="zh-CN" sz="28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黑体" pitchFamily="49" charset="-122"/>
                <a:cs typeface="Times New Roman" pitchFamily="18" charset="0"/>
                <a:sym typeface="+mn-ea"/>
              </a:rPr>
              <a:t>这样重要的条约对主权国家同样没有有效的约束力。当条约与国家利益有冲突时，</a:t>
            </a:r>
            <a:r>
              <a:rPr lang="zh-CN" altLang="en-US" sz="2800"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有的</a:t>
            </a:r>
            <a:r>
              <a:rPr kumimoji="0" lang="zh-CN" altLang="zh-CN" sz="28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黑体" pitchFamily="49" charset="-122"/>
                <a:cs typeface="Times New Roman" pitchFamily="18" charset="0"/>
                <a:sym typeface="+mn-ea"/>
              </a:rPr>
              <a:t>主权国家毫不犹豫的退出了此条约。</a:t>
            </a:r>
            <a:endParaRPr kumimoji="0" lang="zh-CN" altLang="zh-CN" sz="2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itchFamily="18" charset="0"/>
              <a:ea typeface="黑体" pitchFamily="49" charset="-122"/>
              <a:cs typeface="Times New Roman" pitchFamily="18" charset="0"/>
              <a:sym typeface="+mn-ea"/>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28714" y="1311830"/>
            <a:ext cx="8676000" cy="5165090"/>
          </a:xfrm>
        </p:spPr>
        <p:txBody>
          <a:bodyPr/>
          <a:lstStyle/>
          <a:p>
            <a:pPr marL="0" indent="0">
              <a:lnSpc>
                <a:spcPct val="130000"/>
              </a:lnSpc>
              <a:buNone/>
            </a:pPr>
            <a:r>
              <a:rPr lang="zh-CN" altLang="en-US" b="1" u="sng"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咸海给</a:t>
            </a:r>
            <a:r>
              <a:rPr lang="zh-CN" altLang="en-US" b="1" u="sng"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我们的</a:t>
            </a:r>
            <a:r>
              <a:rPr lang="zh-CN" altLang="en-US" b="1" u="sng" dirty="0" smtClean="0">
                <a:solidFill>
                  <a:srgbClr val="FF0000"/>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教训</a:t>
            </a:r>
            <a:r>
              <a:rPr lang="zh-CN" altLang="en-US" b="1" u="sng"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a:t>
            </a:r>
            <a:endParaRPr lang="en-US" altLang="zh-CN" b="1" u="sng"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endParaRPr>
          </a:p>
          <a:p>
            <a:pPr marL="449263" indent="-449263">
              <a:lnSpc>
                <a:spcPct val="130000"/>
              </a:lnSpc>
              <a:buClr>
                <a:srgbClr val="FF0000"/>
              </a:buClr>
              <a:buFont typeface="Wingdings" pitchFamily="2" charset="2"/>
              <a:buChar char="l"/>
            </a:pPr>
            <a:r>
              <a:rPr lang="zh-CN" altLang="en-US"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我们</a:t>
            </a:r>
            <a:r>
              <a:rPr lang="zh-CN" altLang="en-US"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应当怎样拯救生态环境不断受到破坏</a:t>
            </a:r>
            <a:r>
              <a:rPr lang="zh-CN" altLang="en-US"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的河流、水域乃至地球</a:t>
            </a:r>
            <a:r>
              <a:rPr lang="zh-CN" altLang="en-US" b="1" dirty="0" smtClean="0">
                <a:solidFill>
                  <a:srgbClr val="C00000"/>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a:t>
            </a:r>
            <a:endParaRPr lang="en-US" altLang="zh-CN" b="1" dirty="0" smtClean="0">
              <a:solidFill>
                <a:srgbClr val="C00000"/>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endParaRPr>
          </a:p>
          <a:p>
            <a:pPr marL="449263" indent="-449263">
              <a:lnSpc>
                <a:spcPct val="130000"/>
              </a:lnSpc>
              <a:buClr>
                <a:srgbClr val="FF0000"/>
              </a:buClr>
              <a:buFont typeface="Wingdings" pitchFamily="2" charset="2"/>
              <a:buChar char="l"/>
            </a:pPr>
            <a:r>
              <a:rPr lang="zh-CN" altLang="en-US"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我们</a:t>
            </a:r>
            <a:r>
              <a:rPr lang="zh-CN" altLang="en-US"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怎样去保护污染日趋严重</a:t>
            </a:r>
            <a:r>
              <a:rPr lang="zh-CN" altLang="en-US"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的河流、湖泊乃至海洋</a:t>
            </a:r>
            <a:r>
              <a:rPr lang="zh-CN" altLang="en-US" b="1" dirty="0" smtClean="0">
                <a:solidFill>
                  <a:srgbClr val="C00000"/>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a:t>
            </a:r>
            <a:endParaRPr lang="en-US" altLang="zh-CN" b="1" dirty="0" smtClean="0">
              <a:solidFill>
                <a:srgbClr val="C00000"/>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endParaRPr>
          </a:p>
          <a:p>
            <a:pPr marL="449263" indent="-449263">
              <a:lnSpc>
                <a:spcPct val="130000"/>
              </a:lnSpc>
              <a:buClr>
                <a:srgbClr val="FF0000"/>
              </a:buClr>
              <a:buFont typeface="Wingdings" pitchFamily="2" charset="2"/>
              <a:buChar char="l"/>
            </a:pPr>
            <a:r>
              <a:rPr lang="zh-CN" altLang="en-US"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如何使我们制订</a:t>
            </a:r>
            <a:r>
              <a:rPr lang="zh-CN" altLang="en-US"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的</a:t>
            </a:r>
            <a:r>
              <a:rPr lang="zh-CN" altLang="en-US"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保护国际水域、海洋</a:t>
            </a:r>
            <a:r>
              <a:rPr lang="zh-CN" altLang="en-US"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和地球的公约、国际</a:t>
            </a:r>
            <a:r>
              <a:rPr lang="zh-CN" altLang="en-US"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法规等有效</a:t>
            </a:r>
            <a:r>
              <a:rPr lang="zh-CN" altLang="en-US"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地</a:t>
            </a:r>
            <a:r>
              <a:rPr lang="zh-CN" altLang="en-US"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得到实施</a:t>
            </a:r>
            <a:r>
              <a:rPr lang="zh-CN" altLang="en-US" b="1" dirty="0" smtClean="0">
                <a:solidFill>
                  <a:srgbClr val="C00000"/>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a:t>
            </a:r>
            <a:endParaRPr lang="zh-CN" altLang="en-US"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endParaRPr>
          </a:p>
        </p:txBody>
      </p:sp>
      <p:sp>
        <p:nvSpPr>
          <p:cNvPr id="4" name="灯片编号占位符 8"/>
          <p:cNvSpPr txBox="1">
            <a:spLocks/>
          </p:cNvSpPr>
          <p:nvPr/>
        </p:nvSpPr>
        <p:spPr>
          <a:xfrm>
            <a:off x="8534400" y="6526124"/>
            <a:ext cx="503238" cy="255588"/>
          </a:xfrm>
          <a:prstGeom prst="rect">
            <a:avLst/>
          </a:prstGeom>
        </p:spPr>
        <p:txBody>
          <a:bodyPr/>
          <a:lstStyle/>
          <a:p>
            <a:pPr algn="r">
              <a:spcBef>
                <a:spcPts val="0"/>
              </a:spcBef>
              <a:buFont typeface="Wingdings" pitchFamily="2" charset="2"/>
              <a:buNone/>
              <a:defRPr/>
            </a:pPr>
            <a:fld id="{926320ED-ACA3-410C-B564-79F12F5361D3}" type="slidenum">
              <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pPr algn="r">
                <a:spcBef>
                  <a:spcPts val="0"/>
                </a:spcBef>
                <a:buFont typeface="Wingdings" pitchFamily="2" charset="2"/>
                <a:buNone/>
                <a:defRPr/>
              </a:pPr>
              <a:t>44</a:t>
            </a:fld>
            <a:endPar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
        <p:nvSpPr>
          <p:cNvPr id="5" name="标题 33793"/>
          <p:cNvSpPr txBox="1">
            <a:spLocks/>
          </p:cNvSpPr>
          <p:nvPr/>
        </p:nvSpPr>
        <p:spPr>
          <a:xfrm>
            <a:off x="457200" y="76288"/>
            <a:ext cx="8229600" cy="900000"/>
          </a:xfrm>
          <a:prstGeom prst="rect">
            <a:avLst/>
          </a:prstGeom>
          <a:noFill/>
          <a:ln w="9525">
            <a:noFill/>
          </a:ln>
        </p:spPr>
        <p:txBody>
          <a:bodyPr anchor="ctr"/>
          <a:lstStyle/>
          <a:p>
            <a:pPr algn="ctr"/>
            <a:r>
              <a:rPr lang="en-US" altLang="zh-CN" sz="4400" b="1" dirty="0" smtClean="0">
                <a:solidFill>
                  <a:srgbClr val="FF0000"/>
                </a:solidFill>
                <a:effectLst>
                  <a:outerShdw blurRad="38100" dist="38100" dir="2700000" algn="tl">
                    <a:srgbClr val="000000">
                      <a:alpha val="43137"/>
                    </a:srgbClr>
                  </a:outerShdw>
                </a:effectLst>
                <a:latin typeface="黑体" pitchFamily="49" charset="-122"/>
                <a:ea typeface="黑体" pitchFamily="49" charset="-122"/>
              </a:rPr>
              <a:t>5.</a:t>
            </a:r>
            <a:r>
              <a:rPr lang="zh-CN" altLang="en-US" sz="4400" b="1" dirty="0" smtClean="0">
                <a:solidFill>
                  <a:srgbClr val="FF0000"/>
                </a:solidFill>
                <a:effectLst>
                  <a:outerShdw blurRad="38100" dist="38100" dir="2700000" algn="tl">
                    <a:srgbClr val="000000">
                      <a:alpha val="43137"/>
                    </a:srgbClr>
                  </a:outerShdw>
                </a:effectLst>
                <a:latin typeface="黑体" pitchFamily="49" charset="-122"/>
                <a:ea typeface="黑体" pitchFamily="49" charset="-122"/>
              </a:rPr>
              <a:t>咸海问题的思考</a:t>
            </a:r>
            <a:endParaRPr kumimoji="0" lang="zh-CN" altLang="zh-CN"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itchFamily="49" charset="-122"/>
              <a:ea typeface="黑体" pitchFamily="49" charset="-122"/>
              <a:cs typeface="+mj-cs"/>
            </a:endParaRPr>
          </a:p>
        </p:txBody>
      </p:sp>
      <p:cxnSp>
        <p:nvCxnSpPr>
          <p:cNvPr id="6" name="直接连接符 5"/>
          <p:cNvCxnSpPr/>
          <p:nvPr/>
        </p:nvCxnSpPr>
        <p:spPr>
          <a:xfrm>
            <a:off x="0" y="990664"/>
            <a:ext cx="9144000"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28714" y="1311830"/>
            <a:ext cx="8676000" cy="3564932"/>
          </a:xfrm>
        </p:spPr>
        <p:txBody>
          <a:bodyPr/>
          <a:lstStyle/>
          <a:p>
            <a:pPr marL="0" indent="0">
              <a:lnSpc>
                <a:spcPct val="130000"/>
              </a:lnSpc>
              <a:buNone/>
            </a:pPr>
            <a:r>
              <a:rPr lang="zh-CN" altLang="en-US" b="1" u="sng"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咸海给</a:t>
            </a:r>
            <a:r>
              <a:rPr lang="zh-CN" altLang="en-US" b="1" u="sng"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我们</a:t>
            </a:r>
            <a:r>
              <a:rPr lang="zh-CN" altLang="en-US" b="1" u="sng"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的</a:t>
            </a:r>
            <a:r>
              <a:rPr lang="zh-CN" altLang="en-US" b="1" u="sng" dirty="0" smtClean="0">
                <a:solidFill>
                  <a:srgbClr val="333399"/>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启示</a:t>
            </a:r>
            <a:r>
              <a:rPr lang="zh-CN" altLang="en-US" b="1" u="sng"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a:t>
            </a:r>
            <a:endParaRPr lang="en-US" altLang="zh-CN" b="1" u="sng"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endParaRPr>
          </a:p>
          <a:p>
            <a:pPr marL="449263" indent="-449263">
              <a:lnSpc>
                <a:spcPct val="130000"/>
              </a:lnSpc>
              <a:buClr>
                <a:srgbClr val="FF0000"/>
              </a:buClr>
              <a:buFont typeface="Wingdings" pitchFamily="2" charset="2"/>
              <a:buChar char="l"/>
            </a:pPr>
            <a:r>
              <a:rPr lang="zh-CN" altLang="en-US"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我们过去拯救水域、拯救</a:t>
            </a:r>
            <a:r>
              <a:rPr lang="zh-CN" altLang="en-US"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地球生态环境的方法和</a:t>
            </a:r>
            <a:r>
              <a:rPr lang="zh-CN" altLang="en-US"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思路是不是存在问题</a:t>
            </a:r>
            <a:r>
              <a:rPr lang="zh-CN" altLang="en-US" b="1" dirty="0" smtClean="0">
                <a:solidFill>
                  <a:srgbClr val="C00000"/>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a:t>
            </a:r>
            <a:endParaRPr lang="en-US" altLang="zh-CN" b="1" dirty="0" smtClean="0">
              <a:solidFill>
                <a:srgbClr val="C00000"/>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endParaRPr>
          </a:p>
          <a:p>
            <a:pPr marL="449263" indent="-449263">
              <a:lnSpc>
                <a:spcPct val="130000"/>
              </a:lnSpc>
              <a:buClr>
                <a:srgbClr val="FF0000"/>
              </a:buClr>
              <a:buFont typeface="Wingdings" pitchFamily="2" charset="2"/>
              <a:buChar char="l"/>
            </a:pPr>
            <a:r>
              <a:rPr lang="zh-CN" altLang="en-US"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我们</a:t>
            </a:r>
            <a:r>
              <a:rPr lang="zh-CN" altLang="en-US"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需要继续探索和寻找</a:t>
            </a:r>
            <a:r>
              <a:rPr lang="zh-CN" altLang="en-US"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保护跨界水体、保护我们</a:t>
            </a:r>
            <a:r>
              <a:rPr lang="zh-CN" altLang="en-US"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星球</a:t>
            </a:r>
            <a:r>
              <a:rPr lang="zh-CN" altLang="en-US"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的有效方法</a:t>
            </a:r>
            <a:r>
              <a:rPr lang="zh-CN" altLang="en-US" b="1" dirty="0" smtClean="0">
                <a:solidFill>
                  <a:srgbClr val="C00000"/>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a:t>
            </a:r>
            <a:endParaRPr lang="zh-CN" altLang="en-US" b="1" dirty="0">
              <a:solidFill>
                <a:srgbClr val="C00000"/>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endParaRPr>
          </a:p>
        </p:txBody>
      </p:sp>
      <p:sp>
        <p:nvSpPr>
          <p:cNvPr id="4" name="灯片编号占位符 8"/>
          <p:cNvSpPr txBox="1">
            <a:spLocks/>
          </p:cNvSpPr>
          <p:nvPr/>
        </p:nvSpPr>
        <p:spPr>
          <a:xfrm>
            <a:off x="8534400" y="6526124"/>
            <a:ext cx="503238" cy="255588"/>
          </a:xfrm>
          <a:prstGeom prst="rect">
            <a:avLst/>
          </a:prstGeom>
        </p:spPr>
        <p:txBody>
          <a:bodyPr/>
          <a:lstStyle/>
          <a:p>
            <a:pPr algn="r">
              <a:spcBef>
                <a:spcPts val="0"/>
              </a:spcBef>
              <a:buFont typeface="Wingdings" pitchFamily="2" charset="2"/>
              <a:buNone/>
              <a:defRPr/>
            </a:pPr>
            <a:fld id="{926320ED-ACA3-410C-B564-79F12F5361D3}" type="slidenum">
              <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pPr algn="r">
                <a:spcBef>
                  <a:spcPts val="0"/>
                </a:spcBef>
                <a:buFont typeface="Wingdings" pitchFamily="2" charset="2"/>
                <a:buNone/>
                <a:defRPr/>
              </a:pPr>
              <a:t>45</a:t>
            </a:fld>
            <a:endPar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
        <p:nvSpPr>
          <p:cNvPr id="5" name="标题 33793"/>
          <p:cNvSpPr txBox="1">
            <a:spLocks/>
          </p:cNvSpPr>
          <p:nvPr/>
        </p:nvSpPr>
        <p:spPr>
          <a:xfrm>
            <a:off x="457200" y="76288"/>
            <a:ext cx="8229600" cy="900000"/>
          </a:xfrm>
          <a:prstGeom prst="rect">
            <a:avLst/>
          </a:prstGeom>
          <a:noFill/>
          <a:ln w="9525">
            <a:noFill/>
          </a:ln>
        </p:spPr>
        <p:txBody>
          <a:bodyPr anchor="ctr"/>
          <a:lstStyle/>
          <a:p>
            <a:pPr algn="ctr"/>
            <a:r>
              <a:rPr lang="en-US" altLang="zh-CN" sz="4400" b="1" dirty="0" smtClean="0">
                <a:solidFill>
                  <a:srgbClr val="FF0000"/>
                </a:solidFill>
                <a:effectLst>
                  <a:outerShdw blurRad="38100" dist="38100" dir="2700000" algn="tl">
                    <a:srgbClr val="000000">
                      <a:alpha val="43137"/>
                    </a:srgbClr>
                  </a:outerShdw>
                </a:effectLst>
                <a:latin typeface="黑体" pitchFamily="49" charset="-122"/>
                <a:ea typeface="黑体" pitchFamily="49" charset="-122"/>
              </a:rPr>
              <a:t>5.</a:t>
            </a:r>
            <a:r>
              <a:rPr lang="zh-CN" altLang="en-US" sz="4400" b="1" dirty="0" smtClean="0">
                <a:solidFill>
                  <a:srgbClr val="FF0000"/>
                </a:solidFill>
                <a:effectLst>
                  <a:outerShdw blurRad="38100" dist="38100" dir="2700000" algn="tl">
                    <a:srgbClr val="000000">
                      <a:alpha val="43137"/>
                    </a:srgbClr>
                  </a:outerShdw>
                </a:effectLst>
                <a:latin typeface="黑体" pitchFamily="49" charset="-122"/>
                <a:ea typeface="黑体" pitchFamily="49" charset="-122"/>
              </a:rPr>
              <a:t>咸海问题的思考</a:t>
            </a:r>
            <a:endParaRPr kumimoji="0" lang="zh-CN" altLang="zh-CN"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itchFamily="49" charset="-122"/>
              <a:ea typeface="黑体" pitchFamily="49" charset="-122"/>
              <a:cs typeface="+mj-cs"/>
            </a:endParaRPr>
          </a:p>
        </p:txBody>
      </p:sp>
      <p:cxnSp>
        <p:nvCxnSpPr>
          <p:cNvPr id="6" name="直接连接符 5"/>
          <p:cNvCxnSpPr/>
          <p:nvPr/>
        </p:nvCxnSpPr>
        <p:spPr>
          <a:xfrm>
            <a:off x="0" y="990664"/>
            <a:ext cx="9144000"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52516" y="1009752"/>
            <a:ext cx="8676000" cy="3564000"/>
          </a:xfrm>
        </p:spPr>
        <p:txBody>
          <a:bodyPr/>
          <a:lstStyle/>
          <a:p>
            <a:pPr marL="0" indent="711200" algn="just">
              <a:lnSpc>
                <a:spcPct val="120000"/>
              </a:lnSpc>
              <a:spcBef>
                <a:spcPts val="600"/>
              </a:spcBef>
              <a:buNone/>
            </a:pPr>
            <a:r>
              <a:rPr lang="zh-CN" altLang="en-US"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人类</a:t>
            </a:r>
            <a:r>
              <a:rPr lang="zh-CN" altLang="en-US"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只有一个地球，各国共处一个世界，要倡导</a:t>
            </a:r>
            <a:r>
              <a:rPr lang="zh-CN" altLang="en-US" b="1" dirty="0">
                <a:solidFill>
                  <a:srgbClr val="FF0000"/>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“人类命运共同体”意识</a:t>
            </a:r>
            <a:r>
              <a:rPr lang="zh-CN" altLang="en-US"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。面对世界经济的复杂形势和全球性生态环境问题，任何国家都不可能独善其身</a:t>
            </a:r>
            <a:r>
              <a:rPr lang="zh-CN" altLang="en-US"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。国际</a:t>
            </a:r>
            <a:r>
              <a:rPr lang="zh-CN" altLang="en-US"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社会应当树立“人类命运共同体”意识，携手构建合作共赢、公平合理的气候和生态环境保护机制。</a:t>
            </a:r>
          </a:p>
        </p:txBody>
      </p:sp>
      <p:sp>
        <p:nvSpPr>
          <p:cNvPr id="4" name="灯片编号占位符 8"/>
          <p:cNvSpPr txBox="1">
            <a:spLocks/>
          </p:cNvSpPr>
          <p:nvPr/>
        </p:nvSpPr>
        <p:spPr>
          <a:xfrm>
            <a:off x="8534400" y="6526124"/>
            <a:ext cx="503238" cy="255588"/>
          </a:xfrm>
          <a:prstGeom prst="rect">
            <a:avLst/>
          </a:prstGeom>
        </p:spPr>
        <p:txBody>
          <a:bodyPr/>
          <a:lstStyle/>
          <a:p>
            <a:pPr algn="r">
              <a:spcBef>
                <a:spcPts val="0"/>
              </a:spcBef>
              <a:buFont typeface="Wingdings" pitchFamily="2" charset="2"/>
              <a:buNone/>
              <a:defRPr/>
            </a:pPr>
            <a:fld id="{926320ED-ACA3-410C-B564-79F12F5361D3}" type="slidenum">
              <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pPr algn="r">
                <a:spcBef>
                  <a:spcPts val="0"/>
                </a:spcBef>
                <a:buFont typeface="Wingdings" pitchFamily="2" charset="2"/>
                <a:buNone/>
                <a:defRPr/>
              </a:pPr>
              <a:t>46</a:t>
            </a:fld>
            <a:endPar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
        <p:nvSpPr>
          <p:cNvPr id="5" name="标题 33793"/>
          <p:cNvSpPr txBox="1">
            <a:spLocks/>
          </p:cNvSpPr>
          <p:nvPr/>
        </p:nvSpPr>
        <p:spPr>
          <a:xfrm>
            <a:off x="457200" y="76288"/>
            <a:ext cx="8229600" cy="900000"/>
          </a:xfrm>
          <a:prstGeom prst="rect">
            <a:avLst/>
          </a:prstGeom>
          <a:noFill/>
          <a:ln w="9525">
            <a:noFill/>
          </a:ln>
        </p:spPr>
        <p:txBody>
          <a:bodyPr anchor="ctr"/>
          <a:lstStyle/>
          <a:p>
            <a:pPr algn="ctr"/>
            <a:r>
              <a:rPr lang="en-US" altLang="zh-CN" sz="4400" b="1" dirty="0" smtClean="0">
                <a:solidFill>
                  <a:srgbClr val="FF0000"/>
                </a:solidFill>
                <a:effectLst>
                  <a:outerShdw blurRad="38100" dist="38100" dir="2700000" algn="tl">
                    <a:srgbClr val="000000">
                      <a:alpha val="43137"/>
                    </a:srgbClr>
                  </a:outerShdw>
                </a:effectLst>
                <a:latin typeface="黑体" pitchFamily="49" charset="-122"/>
                <a:ea typeface="黑体" pitchFamily="49" charset="-122"/>
              </a:rPr>
              <a:t>5.</a:t>
            </a:r>
            <a:r>
              <a:rPr lang="zh-CN" altLang="en-US" sz="4400" b="1" dirty="0" smtClean="0">
                <a:solidFill>
                  <a:srgbClr val="FF0000"/>
                </a:solidFill>
                <a:effectLst>
                  <a:outerShdw blurRad="38100" dist="38100" dir="2700000" algn="tl">
                    <a:srgbClr val="000000">
                      <a:alpha val="43137"/>
                    </a:srgbClr>
                  </a:outerShdw>
                </a:effectLst>
                <a:latin typeface="黑体" pitchFamily="49" charset="-122"/>
                <a:ea typeface="黑体" pitchFamily="49" charset="-122"/>
              </a:rPr>
              <a:t>咸海问题的思考</a:t>
            </a:r>
            <a:endParaRPr kumimoji="0" lang="zh-CN" altLang="zh-CN"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itchFamily="49" charset="-122"/>
              <a:ea typeface="黑体" pitchFamily="49" charset="-122"/>
              <a:cs typeface="+mj-cs"/>
            </a:endParaRPr>
          </a:p>
        </p:txBody>
      </p:sp>
      <p:cxnSp>
        <p:nvCxnSpPr>
          <p:cNvPr id="6" name="直接连接符 5"/>
          <p:cNvCxnSpPr/>
          <p:nvPr/>
        </p:nvCxnSpPr>
        <p:spPr>
          <a:xfrm>
            <a:off x="0" y="990664"/>
            <a:ext cx="9144000"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52516" y="4678666"/>
            <a:ext cx="8762889" cy="1569660"/>
          </a:xfrm>
          <a:prstGeom prst="rect">
            <a:avLst/>
          </a:prstGeom>
          <a:noFill/>
        </p:spPr>
        <p:txBody>
          <a:bodyPr wrap="square" rtlCol="0">
            <a:spAutoFit/>
          </a:bodyPr>
          <a:lstStyle/>
          <a:p>
            <a:r>
              <a:rPr lang="zh-CN" altLang="en-US" sz="3200" b="1" dirty="0" smtClean="0">
                <a:solidFill>
                  <a:srgbClr val="C00000"/>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对于跨界水体，流域国之间更应树立“</a:t>
            </a:r>
            <a:r>
              <a:rPr lang="zh-CN" altLang="en-US" sz="3200" b="1" u="sng" dirty="0" smtClean="0">
                <a:solidFill>
                  <a:srgbClr val="C00000"/>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跨界水体命运共同体</a:t>
            </a:r>
            <a:r>
              <a:rPr lang="zh-CN" altLang="en-US" sz="3200" b="1" dirty="0" smtClean="0">
                <a:solidFill>
                  <a:srgbClr val="C00000"/>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”的意识，真正从观念和行动上重视跨界水体的生态保护，在保护的基础上发展经济。</a:t>
            </a:r>
            <a:endParaRPr lang="zh-CN" altLang="en-US" sz="3200" b="1" dirty="0">
              <a:solidFill>
                <a:srgbClr val="C00000"/>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www.chinadaily.com.cn/world/images/attachement/jpg/site1/20151211/wires_1449835162251_middle.jpg"/>
          <p:cNvPicPr>
            <a:picLocks noChangeAspect="1" noChangeArrowheads="1"/>
          </p:cNvPicPr>
          <p:nvPr/>
        </p:nvPicPr>
        <p:blipFill>
          <a:blip r:embed="rId2" cstate="print"/>
          <a:srcRect/>
          <a:stretch>
            <a:fillRect/>
          </a:stretch>
        </p:blipFill>
        <p:spPr bwMode="auto">
          <a:xfrm>
            <a:off x="0" y="0"/>
            <a:ext cx="9151226" cy="6858000"/>
          </a:xfrm>
          <a:prstGeom prst="rect">
            <a:avLst/>
          </a:prstGeom>
          <a:noFill/>
        </p:spPr>
      </p:pic>
      <p:sp>
        <p:nvSpPr>
          <p:cNvPr id="3" name="灯片编号占位符 8"/>
          <p:cNvSpPr txBox="1">
            <a:spLocks/>
          </p:cNvSpPr>
          <p:nvPr/>
        </p:nvSpPr>
        <p:spPr>
          <a:xfrm>
            <a:off x="8534400" y="6526124"/>
            <a:ext cx="503238" cy="255588"/>
          </a:xfrm>
          <a:prstGeom prst="rect">
            <a:avLst/>
          </a:prstGeom>
        </p:spPr>
        <p:txBody>
          <a:bodyPr/>
          <a:lstStyle/>
          <a:p>
            <a:pPr algn="r">
              <a:spcBef>
                <a:spcPts val="0"/>
              </a:spcBef>
              <a:buFont typeface="Wingdings" pitchFamily="2" charset="2"/>
              <a:buNone/>
              <a:defRPr/>
            </a:pPr>
            <a:fld id="{926320ED-ACA3-410C-B564-79F12F5361D3}" type="slidenum">
              <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pPr algn="r">
                <a:spcBef>
                  <a:spcPts val="0"/>
                </a:spcBef>
                <a:buFont typeface="Wingdings" pitchFamily="2" charset="2"/>
                <a:buNone/>
                <a:defRPr/>
              </a:pPr>
              <a:t>47</a:t>
            </a:fld>
            <a:endPar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
        <p:nvSpPr>
          <p:cNvPr id="2" name="标题 1"/>
          <p:cNvSpPr>
            <a:spLocks noGrp="1"/>
          </p:cNvSpPr>
          <p:nvPr>
            <p:ph type="title"/>
          </p:nvPr>
        </p:nvSpPr>
        <p:spPr>
          <a:xfrm>
            <a:off x="581660" y="3505168"/>
            <a:ext cx="8229600" cy="1143000"/>
          </a:xfrm>
        </p:spPr>
        <p:txBody>
          <a:bodyPr/>
          <a:lstStyle/>
          <a:p>
            <a:r>
              <a:rPr lang="zh-CN" altLang="en-US" sz="9600" b="1" dirty="0">
                <a:solidFill>
                  <a:srgbClr val="C00000"/>
                </a:solidFill>
              </a:rPr>
              <a:t>谢谢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图片 3"/>
          <p:cNvPicPr>
            <a:picLocks noChangeAspect="1"/>
          </p:cNvPicPr>
          <p:nvPr/>
        </p:nvPicPr>
        <p:blipFill>
          <a:blip r:embed="rId2" cstate="print"/>
          <a:stretch>
            <a:fillRect/>
          </a:stretch>
        </p:blipFill>
        <p:spPr>
          <a:xfrm>
            <a:off x="333376" y="809910"/>
            <a:ext cx="8484674" cy="6048000"/>
          </a:xfrm>
          <a:prstGeom prst="rect">
            <a:avLst/>
          </a:prstGeom>
          <a:noFill/>
          <a:ln w="9525">
            <a:noFill/>
          </a:ln>
        </p:spPr>
      </p:pic>
      <p:sp>
        <p:nvSpPr>
          <p:cNvPr id="2" name="文本框 1"/>
          <p:cNvSpPr txBox="1"/>
          <p:nvPr/>
        </p:nvSpPr>
        <p:spPr>
          <a:xfrm rot="2476171">
            <a:off x="5187967" y="2876868"/>
            <a:ext cx="1071593" cy="369554"/>
          </a:xfrm>
          <a:prstGeom prst="rect">
            <a:avLst/>
          </a:prstGeom>
          <a:noFill/>
        </p:spPr>
        <p:txBody>
          <a:bodyPr wrap="square" rtlCol="0">
            <a:spAutoFit/>
          </a:bodyPr>
          <a:lstStyle/>
          <a:p>
            <a:r>
              <a:rPr lang="zh-CN" altLang="en-US" b="1" dirty="0">
                <a:effectLst>
                  <a:outerShdw blurRad="38100" dist="38100" dir="2700000" algn="tl">
                    <a:srgbClr val="000000">
                      <a:alpha val="43137"/>
                    </a:srgbClr>
                  </a:outerShdw>
                </a:effectLst>
              </a:rPr>
              <a:t>锡尔河</a:t>
            </a:r>
          </a:p>
        </p:txBody>
      </p:sp>
      <p:sp>
        <p:nvSpPr>
          <p:cNvPr id="3" name="文本框 2"/>
          <p:cNvSpPr txBox="1"/>
          <p:nvPr/>
        </p:nvSpPr>
        <p:spPr>
          <a:xfrm rot="2487555">
            <a:off x="3188519" y="4096963"/>
            <a:ext cx="1071593" cy="369554"/>
          </a:xfrm>
          <a:prstGeom prst="rect">
            <a:avLst/>
          </a:prstGeom>
          <a:noFill/>
        </p:spPr>
        <p:txBody>
          <a:bodyPr wrap="square" rtlCol="0">
            <a:spAutoFit/>
          </a:bodyPr>
          <a:lstStyle/>
          <a:p>
            <a:r>
              <a:rPr lang="zh-CN" altLang="en-US" b="1" dirty="0">
                <a:effectLst>
                  <a:outerShdw blurRad="38100" dist="38100" dir="2700000" algn="tl">
                    <a:srgbClr val="000000">
                      <a:alpha val="43137"/>
                    </a:srgbClr>
                  </a:outerShdw>
                </a:effectLst>
              </a:rPr>
              <a:t>阿姆河</a:t>
            </a:r>
          </a:p>
        </p:txBody>
      </p:sp>
      <p:sp>
        <p:nvSpPr>
          <p:cNvPr id="4" name="文本框 3"/>
          <p:cNvSpPr txBox="1"/>
          <p:nvPr/>
        </p:nvSpPr>
        <p:spPr>
          <a:xfrm>
            <a:off x="2479041" y="5005948"/>
            <a:ext cx="1632592" cy="369554"/>
          </a:xfrm>
          <a:prstGeom prst="rect">
            <a:avLst/>
          </a:prstGeom>
          <a:noFill/>
        </p:spPr>
        <p:txBody>
          <a:bodyPr wrap="square" rtlCol="0">
            <a:spAutoFit/>
          </a:bodyPr>
          <a:lstStyle/>
          <a:p>
            <a:r>
              <a:rPr lang="zh-CN" altLang="en-US" dirty="0"/>
              <a:t>卡拉库姆运河</a:t>
            </a:r>
          </a:p>
        </p:txBody>
      </p:sp>
      <p:sp>
        <p:nvSpPr>
          <p:cNvPr id="6" name="内容占位符 2"/>
          <p:cNvSpPr>
            <a:spLocks noGrp="1"/>
          </p:cNvSpPr>
          <p:nvPr>
            <p:ph idx="1"/>
          </p:nvPr>
        </p:nvSpPr>
        <p:spPr>
          <a:xfrm>
            <a:off x="328662" y="76288"/>
            <a:ext cx="8510426" cy="1116000"/>
          </a:xfrm>
          <a:solidFill>
            <a:srgbClr val="FFC000">
              <a:alpha val="69000"/>
            </a:srgbClr>
          </a:solidFill>
        </p:spPr>
        <p:txBody>
          <a:bodyPr/>
          <a:lstStyle/>
          <a:p>
            <a:pPr marL="0" lvl="0" indent="0">
              <a:spcBef>
                <a:spcPts val="0"/>
              </a:spcBef>
              <a:buNone/>
            </a:pPr>
            <a:r>
              <a:rPr lang="zh-CN" altLang="en-US" sz="2400" b="1" dirty="0" smtClean="0">
                <a:latin typeface="Times New Roman" pitchFamily="18" charset="0"/>
                <a:ea typeface="黑体" pitchFamily="49" charset="-122"/>
                <a:cs typeface="Times New Roman" pitchFamily="18" charset="0"/>
                <a:sym typeface="+mn-ea"/>
              </a:rPr>
              <a:t>阿姆河</a:t>
            </a:r>
            <a:r>
              <a:rPr lang="zh-CN" altLang="en-US" sz="2400" dirty="0">
                <a:latin typeface="Times New Roman" pitchFamily="18" charset="0"/>
                <a:ea typeface="黑体" pitchFamily="49" charset="-122"/>
                <a:cs typeface="Times New Roman" pitchFamily="18" charset="0"/>
                <a:sym typeface="+mn-ea"/>
              </a:rPr>
              <a:t>和</a:t>
            </a:r>
            <a:r>
              <a:rPr lang="zh-CN" altLang="en-US" sz="2400" b="1" dirty="0">
                <a:latin typeface="Times New Roman" pitchFamily="18" charset="0"/>
                <a:ea typeface="黑体" pitchFamily="49" charset="-122"/>
                <a:cs typeface="Times New Roman" pitchFamily="18" charset="0"/>
                <a:sym typeface="+mn-ea"/>
              </a:rPr>
              <a:t>锡尔河</a:t>
            </a:r>
            <a:r>
              <a:rPr lang="zh-CN" altLang="en-US" sz="2400" dirty="0">
                <a:latin typeface="Times New Roman" pitchFamily="18" charset="0"/>
                <a:ea typeface="黑体" pitchFamily="49" charset="-122"/>
                <a:cs typeface="Times New Roman" pitchFamily="18" charset="0"/>
                <a:sym typeface="+mn-ea"/>
              </a:rPr>
              <a:t>，每年大约有</a:t>
            </a:r>
            <a:r>
              <a:rPr lang="en-US" altLang="zh-CN" sz="2400" dirty="0">
                <a:latin typeface="Times New Roman" pitchFamily="18" charset="0"/>
                <a:ea typeface="黑体" pitchFamily="49" charset="-122"/>
                <a:cs typeface="Times New Roman" pitchFamily="18" charset="0"/>
                <a:sym typeface="+mn-ea"/>
              </a:rPr>
              <a:t>60km</a:t>
            </a:r>
            <a:r>
              <a:rPr lang="en-US" altLang="zh-CN" sz="2400" baseline="30000" dirty="0">
                <a:latin typeface="Times New Roman" pitchFamily="18" charset="0"/>
                <a:ea typeface="黑体" pitchFamily="49" charset="-122"/>
                <a:cs typeface="Times New Roman" pitchFamily="18" charset="0"/>
                <a:sym typeface="+mn-ea"/>
              </a:rPr>
              <a:t>3</a:t>
            </a:r>
            <a:r>
              <a:rPr lang="zh-CN" altLang="en-US" sz="2400" dirty="0">
                <a:latin typeface="Times New Roman" pitchFamily="18" charset="0"/>
                <a:ea typeface="黑体" pitchFamily="49" charset="-122"/>
                <a:cs typeface="Times New Roman" pitchFamily="18" charset="0"/>
                <a:sym typeface="+mn-ea"/>
              </a:rPr>
              <a:t>的水从阿富汗、</a:t>
            </a:r>
            <a:r>
              <a:rPr lang="zh-CN" altLang="en-US" sz="2400" dirty="0" smtClean="0">
                <a:latin typeface="Times New Roman" pitchFamily="18" charset="0"/>
                <a:ea typeface="黑体" pitchFamily="49" charset="-122"/>
                <a:cs typeface="Times New Roman" pitchFamily="18" charset="0"/>
                <a:sym typeface="+mn-ea"/>
              </a:rPr>
              <a:t>塔吉克、土库曼坦</a:t>
            </a:r>
            <a:r>
              <a:rPr lang="zh-CN" altLang="en-US" sz="2400" dirty="0">
                <a:latin typeface="Times New Roman" pitchFamily="18" charset="0"/>
                <a:ea typeface="黑体" pitchFamily="49" charset="-122"/>
                <a:cs typeface="Times New Roman" pitchFamily="18" charset="0"/>
                <a:sym typeface="+mn-ea"/>
              </a:rPr>
              <a:t>、</a:t>
            </a:r>
            <a:r>
              <a:rPr lang="zh-CN" altLang="en-US" sz="2400" dirty="0" smtClean="0">
                <a:latin typeface="Times New Roman" pitchFamily="18" charset="0"/>
                <a:ea typeface="黑体" pitchFamily="49" charset="-122"/>
                <a:cs typeface="Times New Roman" pitchFamily="18" charset="0"/>
                <a:sym typeface="+mn-ea"/>
              </a:rPr>
              <a:t>吉尔吉斯、乌兹别克和哈萨克流入</a:t>
            </a:r>
            <a:r>
              <a:rPr lang="zh-CN" altLang="en-US" sz="2400" dirty="0">
                <a:latin typeface="Times New Roman" pitchFamily="18" charset="0"/>
                <a:ea typeface="黑体" pitchFamily="49" charset="-122"/>
                <a:cs typeface="Times New Roman" pitchFamily="18" charset="0"/>
                <a:sym typeface="+mn-ea"/>
              </a:rPr>
              <a:t>咸海</a:t>
            </a:r>
            <a:r>
              <a:rPr lang="zh-CN" altLang="en-US" sz="2400" dirty="0" smtClean="0">
                <a:latin typeface="Times New Roman" pitchFamily="18" charset="0"/>
                <a:ea typeface="黑体" pitchFamily="49" charset="-122"/>
                <a:cs typeface="Times New Roman" pitchFamily="18" charset="0"/>
                <a:sym typeface="+mn-ea"/>
              </a:rPr>
              <a:t>。每年也有同样数量的水从海面蒸发，使海平面稳定。</a:t>
            </a:r>
          </a:p>
          <a:p>
            <a:pPr marL="0" indent="0">
              <a:spcBef>
                <a:spcPts val="0"/>
              </a:spcBef>
              <a:buNone/>
            </a:pPr>
            <a:endParaRPr lang="zh-CN" altLang="en-US" sz="2400" dirty="0">
              <a:latin typeface="Times New Roman" pitchFamily="18" charset="0"/>
              <a:ea typeface="黑体" pitchFamily="49" charset="-122"/>
              <a:cs typeface="Times New Roman" pitchFamily="18" charset="0"/>
              <a:sym typeface="+mn-ea"/>
            </a:endParaRPr>
          </a:p>
        </p:txBody>
      </p:sp>
      <p:sp>
        <p:nvSpPr>
          <p:cNvPr id="9" name="灯片编号占位符 8"/>
          <p:cNvSpPr txBox="1">
            <a:spLocks/>
          </p:cNvSpPr>
          <p:nvPr/>
        </p:nvSpPr>
        <p:spPr>
          <a:xfrm>
            <a:off x="8610494" y="6526124"/>
            <a:ext cx="503238" cy="255588"/>
          </a:xfrm>
          <a:prstGeom prst="rect">
            <a:avLst/>
          </a:prstGeom>
        </p:spPr>
        <p:txBody>
          <a:bodyPr/>
          <a:lstStyle/>
          <a:p>
            <a:pPr algn="r">
              <a:spcBef>
                <a:spcPts val="0"/>
              </a:spcBef>
              <a:buFont typeface="Wingdings" pitchFamily="2" charset="2"/>
              <a:buNone/>
              <a:defRPr/>
            </a:pPr>
            <a:fld id="{926320ED-ACA3-410C-B564-79F12F5361D3}" type="slidenum">
              <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pPr algn="r">
                <a:spcBef>
                  <a:spcPts val="0"/>
                </a:spcBef>
                <a:buFont typeface="Wingdings" pitchFamily="2" charset="2"/>
                <a:buNone/>
                <a:defRPr/>
              </a:pPr>
              <a:t>5</a:t>
            </a:fld>
            <a:endPar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8"/>
          <p:cNvSpPr txBox="1">
            <a:spLocks/>
          </p:cNvSpPr>
          <p:nvPr/>
        </p:nvSpPr>
        <p:spPr>
          <a:xfrm>
            <a:off x="8534400" y="6526124"/>
            <a:ext cx="503238" cy="255588"/>
          </a:xfrm>
          <a:prstGeom prst="rect">
            <a:avLst/>
          </a:prstGeom>
        </p:spPr>
        <p:txBody>
          <a:bodyPr/>
          <a:lstStyle/>
          <a:p>
            <a:pPr algn="r">
              <a:spcBef>
                <a:spcPts val="0"/>
              </a:spcBef>
              <a:buFont typeface="Wingdings" pitchFamily="2" charset="2"/>
              <a:buNone/>
              <a:defRPr/>
            </a:pPr>
            <a:fld id="{926320ED-ACA3-410C-B564-79F12F5361D3}" type="slidenum">
              <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pPr algn="r">
                <a:spcBef>
                  <a:spcPts val="0"/>
                </a:spcBef>
                <a:buFont typeface="Wingdings" pitchFamily="2" charset="2"/>
                <a:buNone/>
                <a:defRPr/>
              </a:pPr>
              <a:t>6</a:t>
            </a:fld>
            <a:endPar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
        <p:nvSpPr>
          <p:cNvPr id="6" name="文本占位符 33794"/>
          <p:cNvSpPr>
            <a:spLocks noGrp="1"/>
          </p:cNvSpPr>
          <p:nvPr>
            <p:ph idx="1"/>
          </p:nvPr>
        </p:nvSpPr>
        <p:spPr>
          <a:xfrm>
            <a:off x="304912" y="1219258"/>
            <a:ext cx="8676000" cy="533386"/>
          </a:xfrm>
        </p:spPr>
        <p:txBody>
          <a:bodyPr anchor="t"/>
          <a:lstStyle/>
          <a:p>
            <a:pPr marL="0" indent="0">
              <a:lnSpc>
                <a:spcPct val="80000"/>
              </a:lnSpc>
              <a:buNone/>
            </a:pPr>
            <a:r>
              <a:rPr lang="zh-CN" altLang="en-US" b="1" u="sng" dirty="0" smtClean="0">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黑体" panose="02010609060101010101" pitchFamily="49" charset="-122"/>
              </a:rPr>
              <a:t>（</a:t>
            </a:r>
            <a:r>
              <a:rPr lang="en-US" altLang="zh-CN" b="1" u="sng" dirty="0" smtClean="0">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黑体" panose="02010609060101010101" pitchFamily="49" charset="-122"/>
              </a:rPr>
              <a:t>2</a:t>
            </a:r>
            <a:r>
              <a:rPr lang="zh-CN" altLang="en-US" b="1" u="sng" dirty="0" smtClean="0">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黑体" panose="02010609060101010101" pitchFamily="49" charset="-122"/>
              </a:rPr>
              <a:t>）咸海现状</a:t>
            </a:r>
            <a:endParaRPr lang="zh-CN" altLang="en-US" b="1" u="sng"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黑体" panose="02010609060101010101" pitchFamily="49" charset="-122"/>
            </a:endParaRPr>
          </a:p>
        </p:txBody>
      </p:sp>
      <p:sp>
        <p:nvSpPr>
          <p:cNvPr id="7" name="标题 33793"/>
          <p:cNvSpPr>
            <a:spLocks noGrp="1"/>
          </p:cNvSpPr>
          <p:nvPr>
            <p:ph type="title"/>
          </p:nvPr>
        </p:nvSpPr>
        <p:spPr>
          <a:xfrm>
            <a:off x="457200" y="76288"/>
            <a:ext cx="8229600" cy="900000"/>
          </a:xfrm>
        </p:spPr>
        <p:txBody>
          <a:bodyPr anchor="ctr"/>
          <a:lstStyle/>
          <a:p>
            <a:r>
              <a:rPr lang="en-US" altLang="zh-CN" b="1" dirty="0">
                <a:effectLst>
                  <a:outerShdw blurRad="38100" dist="38100" dir="2700000" algn="tl">
                    <a:srgbClr val="000000">
                      <a:alpha val="43137"/>
                    </a:srgbClr>
                  </a:outerShdw>
                </a:effectLst>
                <a:latin typeface="黑体" pitchFamily="49" charset="-122"/>
                <a:ea typeface="黑体" pitchFamily="49" charset="-122"/>
              </a:rPr>
              <a:t>1</a:t>
            </a:r>
            <a:r>
              <a:rPr lang="en-US" altLang="zh-CN" b="1" dirty="0" smtClean="0">
                <a:effectLst>
                  <a:outerShdw blurRad="38100" dist="38100" dir="2700000" algn="tl">
                    <a:srgbClr val="000000">
                      <a:alpha val="43137"/>
                    </a:srgbClr>
                  </a:outerShdw>
                </a:effectLst>
                <a:latin typeface="黑体" pitchFamily="49" charset="-122"/>
                <a:ea typeface="黑体" pitchFamily="49" charset="-122"/>
              </a:rPr>
              <a:t>. </a:t>
            </a:r>
            <a:r>
              <a:rPr lang="zh-CN" altLang="en-US" b="1" dirty="0" smtClean="0">
                <a:effectLst>
                  <a:outerShdw blurRad="38100" dist="38100" dir="2700000" algn="tl">
                    <a:srgbClr val="000000">
                      <a:alpha val="43137"/>
                    </a:srgbClr>
                  </a:outerShdw>
                </a:effectLst>
                <a:latin typeface="黑体" pitchFamily="49" charset="-122"/>
                <a:ea typeface="黑体" pitchFamily="49" charset="-122"/>
              </a:rPr>
              <a:t>咸海</a:t>
            </a:r>
            <a:r>
              <a:rPr lang="en-US" altLang="zh-CN" b="1" dirty="0">
                <a:effectLst>
                  <a:outerShdw blurRad="38100" dist="38100" dir="2700000" algn="tl">
                    <a:srgbClr val="000000">
                      <a:alpha val="43137"/>
                    </a:srgbClr>
                  </a:outerShdw>
                </a:effectLst>
                <a:latin typeface="黑体" pitchFamily="49" charset="-122"/>
                <a:ea typeface="黑体" pitchFamily="49" charset="-122"/>
              </a:rPr>
              <a:t>-</a:t>
            </a:r>
            <a:r>
              <a:rPr lang="zh-CN" altLang="zh-CN" b="1" dirty="0">
                <a:effectLst>
                  <a:outerShdw blurRad="38100" dist="38100" dir="2700000" algn="tl">
                    <a:srgbClr val="000000">
                      <a:alpha val="43137"/>
                    </a:srgbClr>
                  </a:outerShdw>
                </a:effectLst>
                <a:latin typeface="黑体" pitchFamily="49" charset="-122"/>
                <a:ea typeface="黑体" pitchFamily="49" charset="-122"/>
              </a:rPr>
              <a:t>正在消失的海洋</a:t>
            </a:r>
          </a:p>
        </p:txBody>
      </p:sp>
      <p:cxnSp>
        <p:nvCxnSpPr>
          <p:cNvPr id="8" name="直接连接符 7"/>
          <p:cNvCxnSpPr/>
          <p:nvPr/>
        </p:nvCxnSpPr>
        <p:spPr>
          <a:xfrm>
            <a:off x="0" y="990664"/>
            <a:ext cx="9144000"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内容占位符 2"/>
          <p:cNvSpPr>
            <a:spLocks noGrp="1"/>
          </p:cNvSpPr>
          <p:nvPr>
            <p:ph idx="1"/>
          </p:nvPr>
        </p:nvSpPr>
        <p:spPr>
          <a:xfrm>
            <a:off x="304912" y="1950956"/>
            <a:ext cx="8604000" cy="4716000"/>
          </a:xfrm>
        </p:spPr>
        <p:txBody>
          <a:bodyPr/>
          <a:lstStyle/>
          <a:p>
            <a:pPr algn="just">
              <a:buFont typeface="Wingdings" pitchFamily="2" charset="2"/>
              <a:buChar char="l"/>
            </a:pPr>
            <a:r>
              <a:rPr lang="zh-CN" altLang="en-US" dirty="0" smtClean="0">
                <a:latin typeface="Times New Roman" pitchFamily="18" charset="0"/>
                <a:ea typeface="黑体" pitchFamily="49" charset="-122"/>
                <a:cs typeface="Times New Roman" pitchFamily="18" charset="0"/>
              </a:rPr>
              <a:t>然而，在不</a:t>
            </a:r>
            <a:r>
              <a:rPr lang="zh-CN" altLang="en-US" dirty="0">
                <a:latin typeface="Times New Roman" pitchFamily="18" charset="0"/>
                <a:ea typeface="黑体" pitchFamily="49" charset="-122"/>
                <a:cs typeface="Times New Roman" pitchFamily="18" charset="0"/>
              </a:rPr>
              <a:t>到</a:t>
            </a:r>
            <a:r>
              <a:rPr lang="en-US" altLang="zh-CN" dirty="0">
                <a:latin typeface="Times New Roman" pitchFamily="18" charset="0"/>
                <a:ea typeface="黑体" pitchFamily="49" charset="-122"/>
                <a:cs typeface="Times New Roman" pitchFamily="18" charset="0"/>
              </a:rPr>
              <a:t>50</a:t>
            </a:r>
            <a:r>
              <a:rPr lang="zh-CN" altLang="en-US" dirty="0">
                <a:latin typeface="Times New Roman" pitchFamily="18" charset="0"/>
                <a:ea typeface="黑体" pitchFamily="49" charset="-122"/>
                <a:cs typeface="Times New Roman" pitchFamily="18" charset="0"/>
              </a:rPr>
              <a:t>年的时间内，水面面积近</a:t>
            </a:r>
            <a:r>
              <a:rPr lang="en-US" altLang="zh-CN" dirty="0">
                <a:latin typeface="Times New Roman" pitchFamily="18" charset="0"/>
                <a:ea typeface="黑体" pitchFamily="49" charset="-122"/>
                <a:cs typeface="Times New Roman" pitchFamily="18" charset="0"/>
              </a:rPr>
              <a:t>70000km</a:t>
            </a:r>
            <a:r>
              <a:rPr lang="en-US" altLang="zh-CN" baseline="30000" dirty="0">
                <a:latin typeface="Times New Roman" pitchFamily="18" charset="0"/>
                <a:ea typeface="黑体" pitchFamily="49" charset="-122"/>
                <a:cs typeface="Times New Roman" pitchFamily="18" charset="0"/>
              </a:rPr>
              <a:t>2</a:t>
            </a:r>
            <a:r>
              <a:rPr lang="zh-CN" altLang="en-US" dirty="0">
                <a:latin typeface="Times New Roman" pitchFamily="18" charset="0"/>
                <a:ea typeface="黑体" pitchFamily="49" charset="-122"/>
                <a:cs typeface="Times New Roman" pitchFamily="18" charset="0"/>
              </a:rPr>
              <a:t>的世界第四大内陆水体已完全干涸，接近彻底消亡。</a:t>
            </a:r>
          </a:p>
          <a:p>
            <a:pPr algn="just">
              <a:spcBef>
                <a:spcPts val="1200"/>
              </a:spcBef>
              <a:buFont typeface="Wingdings" pitchFamily="2" charset="2"/>
              <a:buChar char="l"/>
            </a:pPr>
            <a:r>
              <a:rPr lang="en-US" altLang="zh-CN" b="1" dirty="0">
                <a:solidFill>
                  <a:srgbClr val="C00000"/>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1987</a:t>
            </a:r>
            <a:r>
              <a:rPr lang="zh-CN" altLang="en-US" b="1" dirty="0">
                <a:solidFill>
                  <a:srgbClr val="C00000"/>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年</a:t>
            </a:r>
            <a:r>
              <a:rPr lang="zh-CN" altLang="en-US" dirty="0">
                <a:latin typeface="Times New Roman" pitchFamily="18" charset="0"/>
                <a:ea typeface="黑体" pitchFamily="49" charset="-122"/>
                <a:cs typeface="Times New Roman" pitchFamily="18" charset="0"/>
              </a:rPr>
              <a:t>水位下降，</a:t>
            </a:r>
            <a:r>
              <a:rPr lang="zh-CN" altLang="en-US" b="1" dirty="0">
                <a:solidFill>
                  <a:srgbClr val="C00000"/>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t>分裂为</a:t>
            </a:r>
            <a:r>
              <a:rPr lang="zh-CN" altLang="en-US" b="1" dirty="0">
                <a:solidFill>
                  <a:srgbClr val="C00000"/>
                </a:solidFill>
                <a:latin typeface="Times New Roman" pitchFamily="18" charset="0"/>
                <a:ea typeface="黑体" pitchFamily="49" charset="-122"/>
                <a:cs typeface="Times New Roman" pitchFamily="18" charset="0"/>
              </a:rPr>
              <a:t>南北咸海</a:t>
            </a:r>
            <a:r>
              <a:rPr lang="zh-CN" altLang="en-US" dirty="0">
                <a:latin typeface="Times New Roman" pitchFamily="18" charset="0"/>
                <a:ea typeface="黑体" pitchFamily="49" charset="-122"/>
                <a:cs typeface="Times New Roman" pitchFamily="18" charset="0"/>
              </a:rPr>
              <a:t>，</a:t>
            </a:r>
            <a:r>
              <a:rPr lang="zh-CN" altLang="en-US" b="1" dirty="0">
                <a:latin typeface="Times New Roman" pitchFamily="18" charset="0"/>
                <a:ea typeface="黑体" pitchFamily="49" charset="-122"/>
                <a:cs typeface="Times New Roman" pitchFamily="18" charset="0"/>
              </a:rPr>
              <a:t>北</a:t>
            </a:r>
            <a:r>
              <a:rPr lang="zh-CN" altLang="en-US" b="1" dirty="0" smtClean="0">
                <a:latin typeface="Times New Roman" pitchFamily="18" charset="0"/>
                <a:ea typeface="黑体" pitchFamily="49" charset="-122"/>
                <a:cs typeface="Times New Roman" pitchFamily="18" charset="0"/>
              </a:rPr>
              <a:t>咸海</a:t>
            </a:r>
            <a:r>
              <a:rPr lang="en-US" altLang="zh-CN" b="1" dirty="0" smtClean="0">
                <a:latin typeface="Times New Roman" pitchFamily="18" charset="0"/>
                <a:ea typeface="黑体" pitchFamily="49" charset="-122"/>
                <a:cs typeface="Times New Roman" pitchFamily="18" charset="0"/>
              </a:rPr>
              <a:t>(</a:t>
            </a:r>
            <a:r>
              <a:rPr lang="zh-CN" altLang="en-US" b="1" dirty="0" smtClean="0">
                <a:latin typeface="Times New Roman" pitchFamily="18" charset="0"/>
                <a:ea typeface="黑体" pitchFamily="49" charset="-122"/>
                <a:cs typeface="Times New Roman" pitchFamily="18" charset="0"/>
              </a:rPr>
              <a:t>小咸海</a:t>
            </a:r>
            <a:r>
              <a:rPr lang="en-US" altLang="zh-CN" b="1" dirty="0" smtClean="0">
                <a:latin typeface="Times New Roman" pitchFamily="18" charset="0"/>
                <a:ea typeface="黑体" pitchFamily="49" charset="-122"/>
                <a:cs typeface="Times New Roman" pitchFamily="18" charset="0"/>
              </a:rPr>
              <a:t>)</a:t>
            </a:r>
            <a:r>
              <a:rPr lang="zh-CN" altLang="en-US" dirty="0" smtClean="0">
                <a:latin typeface="Times New Roman" pitchFamily="18" charset="0"/>
                <a:ea typeface="黑体" pitchFamily="49" charset="-122"/>
                <a:cs typeface="Times New Roman" pitchFamily="18" charset="0"/>
              </a:rPr>
              <a:t>位于</a:t>
            </a:r>
            <a:r>
              <a:rPr lang="zh-CN" altLang="en-US" dirty="0">
                <a:latin typeface="Times New Roman" pitchFamily="18" charset="0"/>
                <a:ea typeface="黑体" pitchFamily="49" charset="-122"/>
                <a:cs typeface="Times New Roman" pitchFamily="18" charset="0"/>
              </a:rPr>
              <a:t>哈萨克斯坦境内，</a:t>
            </a:r>
            <a:r>
              <a:rPr lang="zh-CN" altLang="en-US" b="1" dirty="0" smtClean="0">
                <a:latin typeface="Times New Roman" pitchFamily="18" charset="0"/>
                <a:ea typeface="黑体" pitchFamily="49" charset="-122"/>
                <a:cs typeface="Times New Roman" pitchFamily="18" charset="0"/>
              </a:rPr>
              <a:t>南咸海</a:t>
            </a:r>
            <a:r>
              <a:rPr lang="en-US" altLang="zh-CN" b="1" dirty="0" smtClean="0">
                <a:latin typeface="Times New Roman" pitchFamily="18" charset="0"/>
                <a:ea typeface="黑体" pitchFamily="49" charset="-122"/>
                <a:cs typeface="Times New Roman" pitchFamily="18" charset="0"/>
              </a:rPr>
              <a:t>(</a:t>
            </a:r>
            <a:r>
              <a:rPr lang="zh-CN" altLang="en-US" b="1" dirty="0" smtClean="0">
                <a:latin typeface="Times New Roman" pitchFamily="18" charset="0"/>
                <a:ea typeface="黑体" pitchFamily="49" charset="-122"/>
                <a:cs typeface="Times New Roman" pitchFamily="18" charset="0"/>
              </a:rPr>
              <a:t>大咸海</a:t>
            </a:r>
            <a:r>
              <a:rPr lang="en-US" altLang="zh-CN" b="1" dirty="0" smtClean="0">
                <a:latin typeface="Times New Roman" pitchFamily="18" charset="0"/>
                <a:ea typeface="黑体" pitchFamily="49" charset="-122"/>
                <a:cs typeface="Times New Roman" pitchFamily="18" charset="0"/>
              </a:rPr>
              <a:t>)</a:t>
            </a:r>
            <a:r>
              <a:rPr lang="zh-CN" altLang="en-US" dirty="0" smtClean="0">
                <a:latin typeface="Times New Roman" pitchFamily="18" charset="0"/>
                <a:ea typeface="黑体" pitchFamily="49" charset="-122"/>
                <a:cs typeface="Times New Roman" pitchFamily="18" charset="0"/>
              </a:rPr>
              <a:t>位于哈萨克和乌兹别克境内</a:t>
            </a:r>
            <a:r>
              <a:rPr lang="zh-CN" altLang="en-US" dirty="0">
                <a:latin typeface="Times New Roman" pitchFamily="18" charset="0"/>
                <a:ea typeface="黑体" pitchFamily="49" charset="-122"/>
                <a:cs typeface="Times New Roman" pitchFamily="18" charset="0"/>
              </a:rPr>
              <a:t>，为国际</a:t>
            </a:r>
            <a:r>
              <a:rPr lang="zh-CN" altLang="en-US" dirty="0" smtClean="0">
                <a:latin typeface="Times New Roman" pitchFamily="18" charset="0"/>
                <a:ea typeface="黑体" pitchFamily="49" charset="-122"/>
                <a:cs typeface="Times New Roman" pitchFamily="18" charset="0"/>
              </a:rPr>
              <a:t>水域。</a:t>
            </a:r>
            <a:endParaRPr lang="en-US" altLang="zh-CN" dirty="0" smtClean="0">
              <a:latin typeface="Times New Roman" pitchFamily="18" charset="0"/>
              <a:ea typeface="黑体" pitchFamily="49" charset="-122"/>
              <a:cs typeface="Times New Roman" pitchFamily="18" charset="0"/>
            </a:endParaRPr>
          </a:p>
          <a:p>
            <a:pPr algn="just">
              <a:spcBef>
                <a:spcPts val="1200"/>
              </a:spcBef>
              <a:buFont typeface="Wingdings" pitchFamily="2" charset="2"/>
              <a:buChar char="l"/>
            </a:pPr>
            <a:r>
              <a:rPr lang="zh-CN" altLang="en-US" dirty="0" smtClean="0">
                <a:latin typeface="Times New Roman" pitchFamily="18" charset="0"/>
                <a:ea typeface="黑体" pitchFamily="49" charset="-122"/>
                <a:cs typeface="Times New Roman" pitchFamily="18" charset="0"/>
                <a:sym typeface="+mn-ea"/>
              </a:rPr>
              <a:t>到</a:t>
            </a:r>
            <a:r>
              <a:rPr lang="en-US" altLang="zh-CN" b="1" dirty="0">
                <a:solidFill>
                  <a:srgbClr val="C00000"/>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2007</a:t>
            </a:r>
            <a:r>
              <a:rPr lang="zh-CN" altLang="en-US" b="1" dirty="0">
                <a:solidFill>
                  <a:srgbClr val="C00000"/>
                </a:solidFill>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年</a:t>
            </a:r>
            <a:r>
              <a:rPr lang="zh-CN" altLang="en-US" dirty="0">
                <a:latin typeface="Times New Roman" pitchFamily="18" charset="0"/>
                <a:ea typeface="黑体" pitchFamily="49" charset="-122"/>
                <a:cs typeface="Times New Roman" pitchFamily="18" charset="0"/>
                <a:sym typeface="+mn-ea"/>
              </a:rPr>
              <a:t>，</a:t>
            </a:r>
            <a:r>
              <a:rPr lang="zh-CN" altLang="en-US"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南咸海分成东西两</a:t>
            </a:r>
            <a:r>
              <a:rPr lang="zh-CN" altLang="en-US" b="1" dirty="0" smtClean="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sym typeface="+mn-ea"/>
              </a:rPr>
              <a:t>部分</a:t>
            </a:r>
            <a:r>
              <a:rPr lang="zh-CN" altLang="en-US" dirty="0" smtClean="0">
                <a:latin typeface="Times New Roman" pitchFamily="18" charset="0"/>
                <a:ea typeface="黑体" pitchFamily="49" charset="-122"/>
                <a:cs typeface="Times New Roman" pitchFamily="18" charset="0"/>
                <a:sym typeface="+mn-ea"/>
              </a:rPr>
              <a:t>，</a:t>
            </a:r>
            <a:r>
              <a:rPr lang="zh-CN" altLang="en-US" dirty="0" smtClean="0">
                <a:latin typeface="Times New Roman" pitchFamily="18" charset="0"/>
                <a:ea typeface="黑体" pitchFamily="49" charset="-122"/>
                <a:cs typeface="Times New Roman" pitchFamily="18" charset="0"/>
              </a:rPr>
              <a:t>专家</a:t>
            </a:r>
            <a:r>
              <a:rPr lang="zh-CN" altLang="en-US" dirty="0">
                <a:latin typeface="Times New Roman" pitchFamily="18" charset="0"/>
                <a:ea typeface="黑体" pitchFamily="49" charset="-122"/>
                <a:cs typeface="Times New Roman" pitchFamily="18" charset="0"/>
              </a:rPr>
              <a:t>预测南咸海</a:t>
            </a:r>
            <a:r>
              <a:rPr lang="en-US" altLang="zh-CN" dirty="0">
                <a:latin typeface="Times New Roman" pitchFamily="18" charset="0"/>
                <a:ea typeface="黑体" pitchFamily="49" charset="-122"/>
                <a:cs typeface="Times New Roman" pitchFamily="18" charset="0"/>
              </a:rPr>
              <a:t>2020</a:t>
            </a:r>
            <a:r>
              <a:rPr lang="zh-CN" altLang="en-US" dirty="0">
                <a:latin typeface="Times New Roman" pitchFamily="18" charset="0"/>
                <a:ea typeface="黑体" pitchFamily="49" charset="-122"/>
                <a:cs typeface="Times New Roman" pitchFamily="18" charset="0"/>
              </a:rPr>
              <a:t>年彻底干涸。</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矩形 47108"/>
          <p:cNvSpPr>
            <a:spLocks noChangeAspect="1"/>
          </p:cNvSpPr>
          <p:nvPr/>
        </p:nvSpPr>
        <p:spPr>
          <a:xfrm>
            <a:off x="4419600" y="3276600"/>
            <a:ext cx="304800" cy="304800"/>
          </a:xfrm>
          <a:prstGeom prst="rect">
            <a:avLst/>
          </a:prstGeom>
          <a:noFill/>
          <a:ln w="9525">
            <a:noFill/>
          </a:ln>
        </p:spPr>
        <p:txBody>
          <a:bodyPr anchor="t"/>
          <a:lstStyle/>
          <a:p>
            <a:endParaRPr lang="zh-CN" altLang="en-US">
              <a:latin typeface="Arial" panose="020B0604020202020204" pitchFamily="34" charset="0"/>
              <a:ea typeface="宋体" panose="02010600030101010101" pitchFamily="2" charset="-122"/>
            </a:endParaRPr>
          </a:p>
        </p:txBody>
      </p:sp>
      <p:pic>
        <p:nvPicPr>
          <p:cNvPr id="10242" name="图片 47109"/>
          <p:cNvPicPr>
            <a:picLocks noChangeAspect="1"/>
          </p:cNvPicPr>
          <p:nvPr/>
        </p:nvPicPr>
        <p:blipFill>
          <a:blip r:embed="rId2" cstate="print"/>
          <a:srcRect l="25397" t="23100" r="42918" b="29050"/>
          <a:stretch>
            <a:fillRect/>
          </a:stretch>
        </p:blipFill>
        <p:spPr>
          <a:xfrm>
            <a:off x="792480" y="504508"/>
            <a:ext cx="7289800" cy="6191250"/>
          </a:xfrm>
          <a:prstGeom prst="rect">
            <a:avLst/>
          </a:prstGeom>
          <a:noFill/>
          <a:ln w="9525">
            <a:noFill/>
          </a:ln>
        </p:spPr>
      </p:pic>
      <p:sp>
        <p:nvSpPr>
          <p:cNvPr id="2" name="文本框 1"/>
          <p:cNvSpPr txBox="1"/>
          <p:nvPr/>
        </p:nvSpPr>
        <p:spPr>
          <a:xfrm>
            <a:off x="1314450" y="4113309"/>
            <a:ext cx="1199829" cy="470141"/>
          </a:xfrm>
          <a:prstGeom prst="rect">
            <a:avLst/>
          </a:prstGeom>
          <a:noFill/>
        </p:spPr>
        <p:txBody>
          <a:bodyPr wrap="square" rtlCol="0">
            <a:spAutoFit/>
          </a:bodyPr>
          <a:lstStyle/>
          <a:p>
            <a:pPr algn="ctr"/>
            <a:r>
              <a:rPr lang="en-US" altLang="zh-CN" sz="2400" b="1" dirty="0">
                <a:effectLst>
                  <a:outerShdw blurRad="38100" dist="38100" dir="2700000" algn="tl">
                    <a:srgbClr val="000000">
                      <a:alpha val="43137"/>
                    </a:srgbClr>
                  </a:outerShdw>
                </a:effectLst>
              </a:rPr>
              <a:t>1960</a:t>
            </a:r>
          </a:p>
        </p:txBody>
      </p:sp>
      <p:sp>
        <p:nvSpPr>
          <p:cNvPr id="3" name="文本框 2"/>
          <p:cNvSpPr txBox="1"/>
          <p:nvPr/>
        </p:nvSpPr>
        <p:spPr>
          <a:xfrm>
            <a:off x="5244465" y="4038584"/>
            <a:ext cx="1080089" cy="461665"/>
          </a:xfrm>
          <a:prstGeom prst="rect">
            <a:avLst/>
          </a:prstGeom>
          <a:noFill/>
        </p:spPr>
        <p:txBody>
          <a:bodyPr wrap="square" rtlCol="0">
            <a:spAutoFit/>
          </a:bodyPr>
          <a:lstStyle/>
          <a:p>
            <a:pPr algn="ctr"/>
            <a:r>
              <a:rPr lang="en-US" altLang="zh-CN" sz="2400" b="1">
                <a:effectLst>
                  <a:outerShdw blurRad="38100" dist="38100" dir="2700000" algn="tl">
                    <a:srgbClr val="000000">
                      <a:alpha val="43137"/>
                    </a:srgbClr>
                  </a:outerShdw>
                </a:effectLst>
              </a:rPr>
              <a:t>2010</a:t>
            </a:r>
          </a:p>
        </p:txBody>
      </p:sp>
      <p:sp>
        <p:nvSpPr>
          <p:cNvPr id="4" name="文本框 3"/>
          <p:cNvSpPr txBox="1"/>
          <p:nvPr/>
        </p:nvSpPr>
        <p:spPr>
          <a:xfrm>
            <a:off x="3689985" y="856615"/>
            <a:ext cx="1034415" cy="275590"/>
          </a:xfrm>
          <a:prstGeom prst="rect">
            <a:avLst/>
          </a:prstGeom>
          <a:noFill/>
        </p:spPr>
        <p:txBody>
          <a:bodyPr wrap="square" rtlCol="0">
            <a:spAutoFit/>
          </a:bodyPr>
          <a:lstStyle/>
          <a:p>
            <a:r>
              <a:rPr lang="zh-CN" altLang="en-US" sz="1200" b="1" dirty="0">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阿拉尔斯克</a:t>
            </a:r>
          </a:p>
        </p:txBody>
      </p:sp>
      <p:sp>
        <p:nvSpPr>
          <p:cNvPr id="5" name="文本框 4"/>
          <p:cNvSpPr txBox="1"/>
          <p:nvPr/>
        </p:nvSpPr>
        <p:spPr>
          <a:xfrm>
            <a:off x="5662295" y="2516505"/>
            <a:ext cx="1652905" cy="368300"/>
          </a:xfrm>
          <a:prstGeom prst="rect">
            <a:avLst/>
          </a:prstGeom>
          <a:noFill/>
        </p:spPr>
        <p:txBody>
          <a:bodyPr wrap="square" rtlCol="0">
            <a:spAutoFit/>
          </a:bodyPr>
          <a:lstStyle/>
          <a:p>
            <a:r>
              <a:rPr lang="zh-CN" altLang="en-US" dirty="0"/>
              <a:t>哈萨克斯坦</a:t>
            </a:r>
          </a:p>
        </p:txBody>
      </p:sp>
      <p:sp>
        <p:nvSpPr>
          <p:cNvPr id="8" name="文本框 7"/>
          <p:cNvSpPr txBox="1"/>
          <p:nvPr/>
        </p:nvSpPr>
        <p:spPr>
          <a:xfrm>
            <a:off x="4775835" y="3581400"/>
            <a:ext cx="1652905" cy="368300"/>
          </a:xfrm>
          <a:prstGeom prst="rect">
            <a:avLst/>
          </a:prstGeom>
          <a:noFill/>
        </p:spPr>
        <p:txBody>
          <a:bodyPr wrap="square" rtlCol="0">
            <a:spAutoFit/>
          </a:bodyPr>
          <a:lstStyle/>
          <a:p>
            <a:r>
              <a:rPr lang="zh-CN" altLang="en-US" dirty="0"/>
              <a:t>乌兹别克斯坦</a:t>
            </a:r>
          </a:p>
        </p:txBody>
      </p:sp>
      <p:sp>
        <p:nvSpPr>
          <p:cNvPr id="9" name="文本框 8"/>
          <p:cNvSpPr txBox="1"/>
          <p:nvPr/>
        </p:nvSpPr>
        <p:spPr>
          <a:xfrm>
            <a:off x="2313940" y="2516505"/>
            <a:ext cx="1652905" cy="368300"/>
          </a:xfrm>
          <a:prstGeom prst="rect">
            <a:avLst/>
          </a:prstGeom>
          <a:noFill/>
        </p:spPr>
        <p:txBody>
          <a:bodyPr wrap="square" rtlCol="0">
            <a:spAutoFit/>
          </a:bodyPr>
          <a:lstStyle/>
          <a:p>
            <a:r>
              <a:rPr lang="zh-CN" altLang="en-US"/>
              <a:t>哈萨克斯坦</a:t>
            </a:r>
          </a:p>
        </p:txBody>
      </p:sp>
      <p:sp>
        <p:nvSpPr>
          <p:cNvPr id="10" name="文本框 9"/>
          <p:cNvSpPr txBox="1"/>
          <p:nvPr/>
        </p:nvSpPr>
        <p:spPr>
          <a:xfrm>
            <a:off x="1314450" y="3416300"/>
            <a:ext cx="1652905" cy="368300"/>
          </a:xfrm>
          <a:prstGeom prst="rect">
            <a:avLst/>
          </a:prstGeom>
          <a:noFill/>
        </p:spPr>
        <p:txBody>
          <a:bodyPr wrap="square" rtlCol="0">
            <a:spAutoFit/>
          </a:bodyPr>
          <a:lstStyle/>
          <a:p>
            <a:r>
              <a:rPr lang="zh-CN" altLang="en-US"/>
              <a:t>乌兹别克斯坦</a:t>
            </a:r>
          </a:p>
        </p:txBody>
      </p:sp>
      <p:sp>
        <p:nvSpPr>
          <p:cNvPr id="6" name="文本框 5"/>
          <p:cNvSpPr txBox="1"/>
          <p:nvPr/>
        </p:nvSpPr>
        <p:spPr>
          <a:xfrm>
            <a:off x="6286500" y="1168400"/>
            <a:ext cx="705485" cy="275590"/>
          </a:xfrm>
          <a:prstGeom prst="rect">
            <a:avLst/>
          </a:prstGeom>
          <a:noFill/>
        </p:spPr>
        <p:txBody>
          <a:bodyPr wrap="square" rtlCol="0">
            <a:spAutoFit/>
          </a:bodyPr>
          <a:lstStyle/>
          <a:p>
            <a:r>
              <a:rPr lang="zh-CN" altLang="en-US" sz="1200" b="1"/>
              <a:t>北咸海</a:t>
            </a:r>
          </a:p>
        </p:txBody>
      </p:sp>
      <p:sp>
        <p:nvSpPr>
          <p:cNvPr id="7" name="文本框 6"/>
          <p:cNvSpPr txBox="1"/>
          <p:nvPr/>
        </p:nvSpPr>
        <p:spPr>
          <a:xfrm>
            <a:off x="6136005" y="1934845"/>
            <a:ext cx="705485" cy="275590"/>
          </a:xfrm>
          <a:prstGeom prst="rect">
            <a:avLst/>
          </a:prstGeom>
          <a:noFill/>
        </p:spPr>
        <p:txBody>
          <a:bodyPr wrap="square" rtlCol="0">
            <a:spAutoFit/>
          </a:bodyPr>
          <a:lstStyle/>
          <a:p>
            <a:r>
              <a:rPr lang="zh-CN" altLang="en-US" sz="1200" b="1"/>
              <a:t>南咸海</a:t>
            </a:r>
          </a:p>
        </p:txBody>
      </p:sp>
      <p:sp>
        <p:nvSpPr>
          <p:cNvPr id="13" name="灯片编号占位符 8"/>
          <p:cNvSpPr txBox="1">
            <a:spLocks/>
          </p:cNvSpPr>
          <p:nvPr/>
        </p:nvSpPr>
        <p:spPr>
          <a:xfrm>
            <a:off x="8534400" y="6526124"/>
            <a:ext cx="503238" cy="255588"/>
          </a:xfrm>
          <a:prstGeom prst="rect">
            <a:avLst/>
          </a:prstGeom>
        </p:spPr>
        <p:txBody>
          <a:bodyPr/>
          <a:lstStyle/>
          <a:p>
            <a:pPr algn="r">
              <a:spcBef>
                <a:spcPts val="0"/>
              </a:spcBef>
              <a:buFont typeface="Wingdings" pitchFamily="2" charset="2"/>
              <a:buNone/>
              <a:defRPr/>
            </a:pPr>
            <a:fld id="{926320ED-ACA3-410C-B564-79F12F5361D3}" type="slidenum">
              <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pPr algn="r">
                <a:spcBef>
                  <a:spcPts val="0"/>
                </a:spcBef>
                <a:buFont typeface="Wingdings" pitchFamily="2" charset="2"/>
                <a:buNone/>
                <a:defRPr/>
              </a:pPr>
              <a:t>7</a:t>
            </a:fld>
            <a:endPar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
        <p:nvSpPr>
          <p:cNvPr id="14" name="文本框 3"/>
          <p:cNvSpPr txBox="1"/>
          <p:nvPr/>
        </p:nvSpPr>
        <p:spPr>
          <a:xfrm>
            <a:off x="6966495" y="838268"/>
            <a:ext cx="1034415" cy="275590"/>
          </a:xfrm>
          <a:prstGeom prst="rect">
            <a:avLst/>
          </a:prstGeom>
          <a:noFill/>
        </p:spPr>
        <p:txBody>
          <a:bodyPr wrap="square" rtlCol="0">
            <a:spAutoFit/>
          </a:bodyPr>
          <a:lstStyle/>
          <a:p>
            <a:r>
              <a:rPr lang="zh-CN" altLang="en-US" sz="1200" b="1" dirty="0">
                <a:solidFill>
                  <a:srgbClr val="C0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阿拉尔斯克</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3012" descr="AralSea05"/>
          <p:cNvPicPr>
            <a:picLocks noChangeAspect="1"/>
          </p:cNvPicPr>
          <p:nvPr/>
        </p:nvPicPr>
        <p:blipFill>
          <a:blip r:embed="rId2" cstate="print"/>
          <a:stretch>
            <a:fillRect/>
          </a:stretch>
        </p:blipFill>
        <p:spPr>
          <a:xfrm>
            <a:off x="3810020" y="2895614"/>
            <a:ext cx="5232490" cy="3924368"/>
          </a:xfrm>
          <a:prstGeom prst="rect">
            <a:avLst/>
          </a:prstGeom>
          <a:ln>
            <a:noFill/>
          </a:ln>
          <a:effectLst>
            <a:outerShdw blurRad="292100" dist="139700" dir="2700000" algn="tl" rotWithShape="0">
              <a:srgbClr val="333333">
                <a:alpha val="65000"/>
              </a:srgbClr>
            </a:outerShdw>
          </a:effectLst>
        </p:spPr>
      </p:pic>
      <p:pic>
        <p:nvPicPr>
          <p:cNvPr id="11265" name="图片 41988" descr="AralSea02"/>
          <p:cNvPicPr>
            <a:picLocks noChangeAspect="1"/>
          </p:cNvPicPr>
          <p:nvPr/>
        </p:nvPicPr>
        <p:blipFill>
          <a:blip r:embed="rId3" cstate="print"/>
          <a:stretch>
            <a:fillRect/>
          </a:stretch>
        </p:blipFill>
        <p:spPr>
          <a:xfrm>
            <a:off x="152516" y="101990"/>
            <a:ext cx="5291871" cy="3744000"/>
          </a:xfrm>
          <a:prstGeom prst="rect">
            <a:avLst/>
          </a:prstGeom>
          <a:ln>
            <a:noFill/>
          </a:ln>
          <a:effectLst>
            <a:outerShdw blurRad="292100" dist="139700" dir="2700000" algn="tl" rotWithShape="0">
              <a:srgbClr val="333333">
                <a:alpha val="65000"/>
              </a:srgbClr>
            </a:outerShdw>
          </a:effectLst>
        </p:spPr>
      </p:pic>
      <p:sp>
        <p:nvSpPr>
          <p:cNvPr id="11266" name="文本框 41989"/>
          <p:cNvSpPr txBox="1"/>
          <p:nvPr/>
        </p:nvSpPr>
        <p:spPr>
          <a:xfrm>
            <a:off x="304912" y="3276604"/>
            <a:ext cx="3276514" cy="523220"/>
          </a:xfrm>
          <a:prstGeom prst="rect">
            <a:avLst/>
          </a:prstGeom>
          <a:noFill/>
          <a:ln w="9525">
            <a:noFill/>
          </a:ln>
        </p:spPr>
        <p:txBody>
          <a:bodyPr wrap="square" anchor="t">
            <a:spAutoFit/>
          </a:bodyPr>
          <a:lstStyle/>
          <a:p>
            <a:pPr>
              <a:spcBef>
                <a:spcPct val="50000"/>
              </a:spcBef>
            </a:pPr>
            <a:r>
              <a:rPr lang="en-US" altLang="zh-CN" sz="1400" dirty="0">
                <a:latin typeface="Times New Roman" panose="02020603050405020304" pitchFamily="18" charset="0"/>
                <a:ea typeface="Batang" panose="02030600000101010101" pitchFamily="18" charset="-127"/>
              </a:rPr>
              <a:t>(</a:t>
            </a:r>
            <a:r>
              <a:rPr lang="en-US" altLang="zh-CN" sz="1400" dirty="0" err="1">
                <a:latin typeface="Times New Roman" panose="02020603050405020304" pitchFamily="18" charset="0"/>
                <a:ea typeface="Batang" panose="02030600000101010101" pitchFamily="18" charset="-127"/>
              </a:rPr>
              <a:t>Порт</a:t>
            </a:r>
            <a:r>
              <a:rPr lang="en-US" altLang="zh-CN" sz="1400" dirty="0">
                <a:latin typeface="Times New Roman" panose="02020603050405020304" pitchFamily="18" charset="0"/>
                <a:ea typeface="Batang" panose="02030600000101010101" pitchFamily="18" charset="-127"/>
              </a:rPr>
              <a:t> </a:t>
            </a:r>
            <a:r>
              <a:rPr lang="en-US" altLang="zh-CN" sz="1400" dirty="0" err="1">
                <a:latin typeface="Times New Roman" panose="02020603050405020304" pitchFamily="18" charset="0"/>
                <a:ea typeface="Batang" panose="02030600000101010101" pitchFamily="18" charset="-127"/>
              </a:rPr>
              <a:t>Аральск</a:t>
            </a:r>
            <a:r>
              <a:rPr lang="en-US" altLang="zh-CN" sz="1400" dirty="0">
                <a:latin typeface="Times New Roman" panose="02020603050405020304" pitchFamily="18" charset="0"/>
                <a:ea typeface="Batang" panose="02030600000101010101" pitchFamily="18" charset="-127"/>
              </a:rPr>
              <a:t>, 1970-е, </a:t>
            </a:r>
            <a:r>
              <a:rPr lang="en-US" altLang="zh-CN" sz="1400" dirty="0" err="1">
                <a:latin typeface="Times New Roman" panose="02020603050405020304" pitchFamily="18" charset="0"/>
                <a:ea typeface="Batang" panose="02030600000101010101" pitchFamily="18" charset="-127"/>
              </a:rPr>
              <a:t>уже</a:t>
            </a:r>
            <a:r>
              <a:rPr lang="en-US" altLang="zh-CN" sz="1400" dirty="0">
                <a:latin typeface="Times New Roman" panose="02020603050405020304" pitchFamily="18" charset="0"/>
                <a:ea typeface="Batang" panose="02030600000101010101" pitchFamily="18" charset="-127"/>
              </a:rPr>
              <a:t> </a:t>
            </a:r>
            <a:r>
              <a:rPr lang="en-US" altLang="zh-CN" sz="1400" dirty="0" err="1">
                <a:latin typeface="Times New Roman" panose="02020603050405020304" pitchFamily="18" charset="0"/>
                <a:ea typeface="Batang" panose="02030600000101010101" pitchFamily="18" charset="-127"/>
              </a:rPr>
              <a:t>видно</a:t>
            </a:r>
            <a:r>
              <a:rPr lang="en-US" altLang="zh-CN" sz="1400" dirty="0">
                <a:latin typeface="Times New Roman" panose="02020603050405020304" pitchFamily="18" charset="0"/>
                <a:ea typeface="Batang" panose="02030600000101010101" pitchFamily="18" charset="-127"/>
              </a:rPr>
              <a:t>, </a:t>
            </a:r>
            <a:r>
              <a:rPr lang="en-US" altLang="zh-CN" sz="1400" dirty="0" err="1">
                <a:latin typeface="Times New Roman" panose="02020603050405020304" pitchFamily="18" charset="0"/>
                <a:ea typeface="Batang" panose="02030600000101010101" pitchFamily="18" charset="-127"/>
              </a:rPr>
              <a:t>как</a:t>
            </a:r>
            <a:r>
              <a:rPr lang="en-US" altLang="zh-CN" sz="1400" dirty="0">
                <a:latin typeface="Times New Roman" panose="02020603050405020304" pitchFamily="18" charset="0"/>
                <a:ea typeface="Batang" panose="02030600000101010101" pitchFamily="18" charset="-127"/>
              </a:rPr>
              <a:t> </a:t>
            </a:r>
            <a:r>
              <a:rPr lang="en-US" altLang="zh-CN" sz="1400" dirty="0" err="1">
                <a:latin typeface="Times New Roman" panose="02020603050405020304" pitchFamily="18" charset="0"/>
                <a:ea typeface="Batang" panose="02030600000101010101" pitchFamily="18" charset="-127"/>
              </a:rPr>
              <a:t>ушла</a:t>
            </a:r>
            <a:r>
              <a:rPr lang="en-US" altLang="zh-CN" sz="1400" dirty="0">
                <a:latin typeface="Times New Roman" panose="02020603050405020304" pitchFamily="18" charset="0"/>
                <a:ea typeface="Batang" panose="02030600000101010101" pitchFamily="18" charset="-127"/>
              </a:rPr>
              <a:t> </a:t>
            </a:r>
            <a:r>
              <a:rPr lang="en-US" altLang="zh-CN" sz="1400" dirty="0" err="1">
                <a:latin typeface="Times New Roman" panose="02020603050405020304" pitchFamily="18" charset="0"/>
                <a:ea typeface="Batang" panose="02030600000101010101" pitchFamily="18" charset="-127"/>
              </a:rPr>
              <a:t>вода</a:t>
            </a:r>
            <a:r>
              <a:rPr lang="en-US" altLang="zh-CN" sz="1400" dirty="0">
                <a:latin typeface="Times New Roman" panose="02020603050405020304" pitchFamily="18" charset="0"/>
                <a:ea typeface="Batang" panose="02030600000101010101" pitchFamily="18" charset="-127"/>
              </a:rPr>
              <a:t>)</a:t>
            </a:r>
          </a:p>
        </p:txBody>
      </p:sp>
      <p:sp>
        <p:nvSpPr>
          <p:cNvPr id="2" name="文本框 1"/>
          <p:cNvSpPr txBox="1"/>
          <p:nvPr/>
        </p:nvSpPr>
        <p:spPr>
          <a:xfrm>
            <a:off x="5562574" y="367649"/>
            <a:ext cx="3276514" cy="1384995"/>
          </a:xfrm>
          <a:prstGeom prst="rect">
            <a:avLst/>
          </a:prstGeom>
          <a:noFill/>
        </p:spPr>
        <p:txBody>
          <a:bodyPr wrap="square" rtlCol="0">
            <a:spAutoFit/>
          </a:bodyPr>
          <a:lstStyle/>
          <a:p>
            <a:r>
              <a:rPr lang="en-US" altLang="zh-CN" sz="2800" b="1" dirty="0" smtClean="0"/>
              <a:t>1970</a:t>
            </a:r>
            <a:r>
              <a:rPr lang="zh-CN" altLang="en-US" sz="2800" b="1" dirty="0" smtClean="0"/>
              <a:t>年的阿拉尔斯克港</a:t>
            </a:r>
            <a:r>
              <a:rPr lang="zh-CN" altLang="en-US" sz="2800" b="1" dirty="0"/>
              <a:t>（哈），水位已开始下降</a:t>
            </a:r>
          </a:p>
        </p:txBody>
      </p:sp>
      <p:sp>
        <p:nvSpPr>
          <p:cNvPr id="5" name="灯片编号占位符 8"/>
          <p:cNvSpPr txBox="1">
            <a:spLocks/>
          </p:cNvSpPr>
          <p:nvPr/>
        </p:nvSpPr>
        <p:spPr>
          <a:xfrm>
            <a:off x="8534400" y="6526124"/>
            <a:ext cx="503238" cy="255588"/>
          </a:xfrm>
          <a:prstGeom prst="rect">
            <a:avLst/>
          </a:prstGeom>
        </p:spPr>
        <p:txBody>
          <a:bodyPr/>
          <a:lstStyle/>
          <a:p>
            <a:pPr algn="r">
              <a:spcBef>
                <a:spcPts val="0"/>
              </a:spcBef>
              <a:buFont typeface="Wingdings" pitchFamily="2" charset="2"/>
              <a:buNone/>
              <a:defRPr/>
            </a:pPr>
            <a:fld id="{926320ED-ACA3-410C-B564-79F12F5361D3}" type="slidenum">
              <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pPr algn="r">
                <a:spcBef>
                  <a:spcPts val="0"/>
                </a:spcBef>
                <a:buFont typeface="Wingdings" pitchFamily="2" charset="2"/>
                <a:buNone/>
                <a:defRPr/>
              </a:pPr>
              <a:t>8</a:t>
            </a:fld>
            <a:endPar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
        <p:nvSpPr>
          <p:cNvPr id="7" name="文本框 1"/>
          <p:cNvSpPr txBox="1"/>
          <p:nvPr/>
        </p:nvSpPr>
        <p:spPr>
          <a:xfrm>
            <a:off x="138020" y="5240326"/>
            <a:ext cx="3672000" cy="1008000"/>
          </a:xfrm>
          <a:prstGeom prst="rect">
            <a:avLst/>
          </a:prstGeom>
          <a:noFill/>
        </p:spPr>
        <p:txBody>
          <a:bodyPr wrap="square" rtlCol="0">
            <a:spAutoFit/>
          </a:bodyPr>
          <a:lstStyle/>
          <a:p>
            <a:r>
              <a:rPr lang="zh-CN" altLang="en-US" sz="2800" b="1" dirty="0"/>
              <a:t>现在的阿拉尔斯克港（哈），港口已废弃。</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图片 19460" descr="aralskoe-more_20"/>
          <p:cNvPicPr>
            <a:picLocks noChangeAspect="1"/>
          </p:cNvPicPr>
          <p:nvPr/>
        </p:nvPicPr>
        <p:blipFill>
          <a:blip r:embed="rId2" cstate="print"/>
          <a:stretch>
            <a:fillRect/>
          </a:stretch>
        </p:blipFill>
        <p:spPr>
          <a:xfrm>
            <a:off x="36000" y="88990"/>
            <a:ext cx="4536000" cy="3025576"/>
          </a:xfrm>
          <a:prstGeom prst="rect">
            <a:avLst/>
          </a:prstGeom>
          <a:ln>
            <a:noFill/>
          </a:ln>
          <a:effectLst>
            <a:outerShdw blurRad="292100" dist="139700" dir="2700000" algn="tl" rotWithShape="0">
              <a:srgbClr val="333333">
                <a:alpha val="65000"/>
              </a:srgbClr>
            </a:outerShdw>
          </a:effectLst>
        </p:spPr>
      </p:pic>
      <p:pic>
        <p:nvPicPr>
          <p:cNvPr id="52226" name="图片 19462" descr="0_872f7_db36ab79_orig"/>
          <p:cNvPicPr>
            <a:picLocks noChangeAspect="1"/>
          </p:cNvPicPr>
          <p:nvPr/>
        </p:nvPicPr>
        <p:blipFill>
          <a:blip r:embed="rId3" cstate="print"/>
          <a:stretch>
            <a:fillRect/>
          </a:stretch>
        </p:blipFill>
        <p:spPr>
          <a:xfrm>
            <a:off x="4572000" y="98371"/>
            <a:ext cx="4536000" cy="2949639"/>
          </a:xfrm>
          <a:prstGeom prst="rect">
            <a:avLst/>
          </a:prstGeom>
          <a:ln>
            <a:noFill/>
          </a:ln>
          <a:effectLst>
            <a:outerShdw blurRad="292100" dist="139700" dir="2700000" algn="tl" rotWithShape="0">
              <a:srgbClr val="333333">
                <a:alpha val="65000"/>
              </a:srgbClr>
            </a:outerShdw>
          </a:effectLst>
        </p:spPr>
      </p:pic>
      <p:pic>
        <p:nvPicPr>
          <p:cNvPr id="52227" name="图片 19464" descr="12950674747116112469"/>
          <p:cNvPicPr>
            <a:picLocks noChangeAspect="1"/>
          </p:cNvPicPr>
          <p:nvPr/>
        </p:nvPicPr>
        <p:blipFill>
          <a:blip r:embed="rId4" cstate="print"/>
          <a:stretch>
            <a:fillRect/>
          </a:stretch>
        </p:blipFill>
        <p:spPr>
          <a:xfrm>
            <a:off x="36000" y="3587014"/>
            <a:ext cx="4536000" cy="3118500"/>
          </a:xfrm>
          <a:prstGeom prst="rect">
            <a:avLst/>
          </a:prstGeom>
          <a:ln>
            <a:noFill/>
          </a:ln>
          <a:effectLst>
            <a:outerShdw blurRad="292100" dist="139700" dir="2700000" algn="tl" rotWithShape="0">
              <a:srgbClr val="333333">
                <a:alpha val="65000"/>
              </a:srgbClr>
            </a:outerShdw>
          </a:effectLst>
        </p:spPr>
      </p:pic>
      <p:pic>
        <p:nvPicPr>
          <p:cNvPr id="52228" name="图片 19466" descr="0"/>
          <p:cNvPicPr>
            <a:picLocks noChangeAspect="1"/>
          </p:cNvPicPr>
          <p:nvPr/>
        </p:nvPicPr>
        <p:blipFill>
          <a:blip r:embed="rId5" cstate="print"/>
          <a:stretch>
            <a:fillRect/>
          </a:stretch>
        </p:blipFill>
        <p:spPr>
          <a:xfrm>
            <a:off x="4572000" y="3408239"/>
            <a:ext cx="4536000" cy="3297275"/>
          </a:xfrm>
          <a:prstGeom prst="rect">
            <a:avLst/>
          </a:prstGeom>
          <a:ln>
            <a:noFill/>
          </a:ln>
          <a:effectLst>
            <a:outerShdw blurRad="292100" dist="139700" dir="2700000" algn="tl" rotWithShape="0">
              <a:srgbClr val="333333">
                <a:alpha val="65000"/>
              </a:srgbClr>
            </a:outerShdw>
          </a:effectLst>
        </p:spPr>
      </p:pic>
      <p:sp>
        <p:nvSpPr>
          <p:cNvPr id="52229" name="矩形 19468"/>
          <p:cNvSpPr>
            <a:spLocks noChangeAspect="1"/>
          </p:cNvSpPr>
          <p:nvPr/>
        </p:nvSpPr>
        <p:spPr>
          <a:xfrm>
            <a:off x="4419600" y="3276600"/>
            <a:ext cx="304800" cy="304800"/>
          </a:xfrm>
          <a:prstGeom prst="rect">
            <a:avLst/>
          </a:prstGeom>
          <a:noFill/>
          <a:ln w="9525">
            <a:noFill/>
          </a:ln>
        </p:spPr>
        <p:txBody>
          <a:bodyPr anchor="t"/>
          <a:lstStyle/>
          <a:p>
            <a:endParaRPr lang="zh-CN" altLang="en-US">
              <a:latin typeface="Arial" panose="020B0604020202020204" pitchFamily="34" charset="0"/>
              <a:ea typeface="宋体" panose="02010600030101010101" pitchFamily="2" charset="-122"/>
            </a:endParaRPr>
          </a:p>
        </p:txBody>
      </p:sp>
      <p:sp>
        <p:nvSpPr>
          <p:cNvPr id="52230" name="矩形 19470"/>
          <p:cNvSpPr>
            <a:spLocks noChangeAspect="1"/>
          </p:cNvSpPr>
          <p:nvPr/>
        </p:nvSpPr>
        <p:spPr>
          <a:xfrm>
            <a:off x="4419600" y="3276600"/>
            <a:ext cx="304800" cy="304800"/>
          </a:xfrm>
          <a:prstGeom prst="rect">
            <a:avLst/>
          </a:prstGeom>
          <a:noFill/>
          <a:ln w="9525">
            <a:noFill/>
          </a:ln>
        </p:spPr>
        <p:txBody>
          <a:bodyPr anchor="t"/>
          <a:lstStyle/>
          <a:p>
            <a:endParaRPr lang="zh-CN" altLang="en-US">
              <a:latin typeface="Arial" panose="020B0604020202020204" pitchFamily="34" charset="0"/>
              <a:ea typeface="宋体" panose="02010600030101010101" pitchFamily="2" charset="-122"/>
            </a:endParaRPr>
          </a:p>
        </p:txBody>
      </p:sp>
      <p:sp>
        <p:nvSpPr>
          <p:cNvPr id="2" name="文本框 1"/>
          <p:cNvSpPr txBox="1"/>
          <p:nvPr/>
        </p:nvSpPr>
        <p:spPr>
          <a:xfrm>
            <a:off x="4952990" y="5883275"/>
            <a:ext cx="4191010" cy="523220"/>
          </a:xfrm>
          <a:prstGeom prst="rect">
            <a:avLst/>
          </a:prstGeom>
          <a:noFill/>
        </p:spPr>
        <p:txBody>
          <a:bodyPr wrap="square" rtlCol="0">
            <a:spAutoFit/>
          </a:bodyPr>
          <a:lstStyle/>
          <a:p>
            <a:r>
              <a:rPr lang="zh-CN" altLang="en-US" sz="2800" b="1" dirty="0">
                <a:solidFill>
                  <a:srgbClr val="FF0000"/>
                </a:solidFill>
                <a:effectLst>
                  <a:outerShdw blurRad="38100" dist="38100" dir="2700000" algn="tl">
                    <a:srgbClr val="000000">
                      <a:alpha val="43137"/>
                    </a:srgbClr>
                  </a:outerShdw>
                </a:effectLst>
                <a:latin typeface="黑体" pitchFamily="49" charset="-122"/>
                <a:ea typeface="黑体" pitchFamily="49" charset="-122"/>
              </a:rPr>
              <a:t>今日咸海，轮船的墓地</a:t>
            </a:r>
          </a:p>
        </p:txBody>
      </p:sp>
      <p:pic>
        <p:nvPicPr>
          <p:cNvPr id="3" name="图片 2"/>
          <p:cNvPicPr>
            <a:picLocks noChangeAspect="1"/>
          </p:cNvPicPr>
          <p:nvPr/>
        </p:nvPicPr>
        <p:blipFill>
          <a:blip r:embed="rId6" cstate="print"/>
          <a:stretch>
            <a:fillRect/>
          </a:stretch>
        </p:blipFill>
        <p:spPr>
          <a:xfrm>
            <a:off x="3124238" y="2133634"/>
            <a:ext cx="3205552" cy="2268000"/>
          </a:xfrm>
          <a:prstGeom prst="rect">
            <a:avLst/>
          </a:prstGeom>
          <a:ln>
            <a:noFill/>
          </a:ln>
          <a:effectLst>
            <a:outerShdw blurRad="292100" dist="139700" dir="2700000" algn="tl" rotWithShape="0">
              <a:srgbClr val="333333">
                <a:alpha val="65000"/>
              </a:srgbClr>
            </a:outerShdw>
          </a:effectLst>
        </p:spPr>
      </p:pic>
      <p:sp>
        <p:nvSpPr>
          <p:cNvPr id="10" name="灯片编号占位符 8"/>
          <p:cNvSpPr txBox="1">
            <a:spLocks/>
          </p:cNvSpPr>
          <p:nvPr/>
        </p:nvSpPr>
        <p:spPr>
          <a:xfrm>
            <a:off x="8534400" y="6526124"/>
            <a:ext cx="503238" cy="255588"/>
          </a:xfrm>
          <a:prstGeom prst="rect">
            <a:avLst/>
          </a:prstGeom>
        </p:spPr>
        <p:txBody>
          <a:bodyPr/>
          <a:lstStyle/>
          <a:p>
            <a:pPr algn="r">
              <a:spcBef>
                <a:spcPts val="0"/>
              </a:spcBef>
              <a:buFont typeface="Wingdings" pitchFamily="2" charset="2"/>
              <a:buNone/>
              <a:defRPr/>
            </a:pPr>
            <a:fld id="{926320ED-ACA3-410C-B564-79F12F5361D3}" type="slidenum">
              <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rPr>
              <a:pPr algn="r">
                <a:spcBef>
                  <a:spcPts val="0"/>
                </a:spcBef>
                <a:buFont typeface="Wingdings" pitchFamily="2" charset="2"/>
                <a:buNone/>
                <a:defRPr/>
              </a:pPr>
              <a:t>9</a:t>
            </a:fld>
            <a:endParaRPr lang="en-US" altLang="zh-CN" sz="1100" b="1">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Tree>
  </p:cSld>
  <p:clrMapOvr>
    <a:masterClrMapping/>
  </p:clrMapOvr>
</p:sld>
</file>

<file path=ppt/theme/theme1.xml><?xml version="1.0" encoding="utf-8"?>
<a:theme xmlns:a="http://schemas.openxmlformats.org/drawingml/2006/main" name="默认设计模板">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默认设计模板">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TotalTime>
  <Words>2945</Words>
  <Application>Microsoft Office PowerPoint</Application>
  <PresentationFormat>全屏显示(4:3)</PresentationFormat>
  <Paragraphs>356</Paragraphs>
  <Slides>47</Slides>
  <Notes>3</Notes>
  <HiddenSlides>0</HiddenSlides>
  <MMClips>0</MMClips>
  <ScaleCrop>false</ScaleCrop>
  <HeadingPairs>
    <vt:vector size="6" baseType="variant">
      <vt:variant>
        <vt:lpstr>主题</vt:lpstr>
      </vt:variant>
      <vt:variant>
        <vt:i4>2</vt:i4>
      </vt:variant>
      <vt:variant>
        <vt:lpstr>嵌入 OLE 服务器</vt:lpstr>
      </vt:variant>
      <vt:variant>
        <vt:i4>1</vt:i4>
      </vt:variant>
      <vt:variant>
        <vt:lpstr>幻灯片标题</vt:lpstr>
      </vt:variant>
      <vt:variant>
        <vt:i4>47</vt:i4>
      </vt:variant>
    </vt:vector>
  </HeadingPairs>
  <TitlesOfParts>
    <vt:vector size="50" baseType="lpstr">
      <vt:lpstr>默认设计模板</vt:lpstr>
      <vt:lpstr>1_默认设计模板</vt:lpstr>
      <vt:lpstr>Microsoft Office Excel 97-2003 工作表</vt:lpstr>
      <vt:lpstr>跨界水体的命运：博弈与合作</vt:lpstr>
      <vt:lpstr>汇报提纲</vt:lpstr>
      <vt:lpstr>1. 咸海-正在消失的海洋</vt:lpstr>
      <vt:lpstr>1. 咸海-正在消失的海洋</vt:lpstr>
      <vt:lpstr>幻灯片 5</vt:lpstr>
      <vt:lpstr>1. 咸海-正在消失的海洋</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谢谢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xzq</dc:creator>
  <cp:lastModifiedBy>apple</cp:lastModifiedBy>
  <cp:revision>108</cp:revision>
  <dcterms:created xsi:type="dcterms:W3CDTF">2018-11-20T07:59:00Z</dcterms:created>
  <dcterms:modified xsi:type="dcterms:W3CDTF">2018-12-16T16:23:20Z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r8>1</vt:r8>
  </property>
  <property fmtid="{D5CDD505-2E9C-101B-9397-08002B2CF9AE}" pid="3" name="KSOProductBuildVer">
    <vt:lpwstr>2052-11.1.0.8002</vt:lpwstr>
  </property>
</Properties>
</file>