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84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8E892-3C62-44FA-BBDD-E82FAA236019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0F867-3E43-46DF-8C77-9B7E0D8AEE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FF4B6-3D89-4389-92A6-8B8BDA19AD4E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3E29B-F80D-4288-9F4D-295303491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ea typeface="+mn-ea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ea typeface="+mn-ea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60C02-CF51-4878-A030-53D1825757B9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DC3AF-4C45-4D22-BD0B-A93F662C0F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90EF9-BDFA-4191-BAB5-415C51573967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AD2A9-19F2-4331-A1E1-C5D2E18CF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ea typeface="+mn-ea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ea typeface="+mn-ea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6343C-7758-4D75-9C3E-EF3629012B4C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42C61-7EDF-44C2-9D54-7EC71301B4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E1689-F8E3-488D-9F80-A81D99C39F62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8EDFC-4791-400E-B658-215F5E71F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72F40-6CD7-46C1-A381-4B2D00839F52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F33A0-4F27-4AAB-8084-DDCEB4672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A0B13-3E9F-413B-90E8-29864CEB740B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305A-E955-41BE-89A6-809E47D0BF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B478F-0804-4F51-90B0-192074B80653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6257-B369-429A-9A55-67B374FF9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F903-4A81-4233-9BC6-D82DB65ACB47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275E6-C1B2-4516-A6E6-92313E92D1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25E19-FACA-4E37-B211-976DEE655082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9897B-219E-4959-8309-0478E3716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1355D-6E0D-432F-9E94-A5DABE615E50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6B72B-9A03-46F4-821D-AD463E1670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EB838-268A-431F-A7B5-CEE8E6FAA0DD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223F0-B399-4219-9A3F-748E72C49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304A1-FC3E-4599-86AE-CC6430929124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71F77-E72D-4144-AB31-731EF892AF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A63FC-7019-4865-A5B0-E971E59B8FA0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F4F0E-E625-482E-86D5-0A46C71AB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44F89-BCFF-4014-B2AA-8B760B504883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0C031-FCAF-47F0-895E-E6F2B9BA0E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77B5B3F-6037-4AA0-9088-E322E3E37EF3}" type="datetimeFigureOut">
              <a:rPr lang="en-US"/>
              <a:pPr>
                <a:defRPr/>
              </a:pPr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 dirty="0">
                <a:solidFill>
                  <a:srgbClr val="FEFFFF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314273B-6CEA-4781-B505-A92FB7AD1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标题 1"/>
          <p:cNvSpPr>
            <a:spLocks noGrp="1"/>
          </p:cNvSpPr>
          <p:nvPr>
            <p:ph type="ctrTitle"/>
          </p:nvPr>
        </p:nvSpPr>
        <p:spPr>
          <a:xfrm>
            <a:off x="2105025" y="2514600"/>
            <a:ext cx="9399588" cy="1889125"/>
          </a:xfrm>
        </p:spPr>
        <p:txBody>
          <a:bodyPr/>
          <a:lstStyle/>
          <a:p>
            <a:r>
              <a:rPr lang="en-US" altLang="zh-CN" sz="3200" smtClean="0">
                <a:cs typeface="幼圆"/>
              </a:rPr>
              <a:t>Transboundary Environmental Impact Assessment on the Utilization of International Rivers</a:t>
            </a:r>
            <a:endParaRPr lang="zh-CN" altLang="en-US" sz="3200" smtClean="0">
              <a:cs typeface="幼圆"/>
            </a:endParaRPr>
          </a:p>
        </p:txBody>
      </p:sp>
      <p:sp>
        <p:nvSpPr>
          <p:cNvPr id="3" name="副标题 2">
            <a:extLst>
              <a:ext uri="{FF2B5EF4-FFF2-40B4-BE49-F238E27FC236}"/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4563" y="4776788"/>
            <a:ext cx="8682037" cy="112712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dirty="0" err="1"/>
              <a:t>Yongmin</a:t>
            </a:r>
            <a:r>
              <a:rPr lang="en-US" altLang="zh-CN" dirty="0"/>
              <a:t> </a:t>
            </a:r>
            <a:r>
              <a:rPr lang="en-US" altLang="zh-CN" dirty="0" err="1"/>
              <a:t>Bian</a:t>
            </a:r>
            <a:endParaRPr lang="en-US" altLang="zh-CN" dirty="0"/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dirty="0"/>
              <a:t>Law School, University of International Business and Economics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dirty="0"/>
              <a:t>bianyongmin@uibe.edu.cn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3300" y="623888"/>
            <a:ext cx="9404350" cy="12811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Environmental impact assessment is an obligation under the rule of due diligence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458" name="内容占位符 2"/>
          <p:cNvSpPr>
            <a:spLocks noGrp="1"/>
          </p:cNvSpPr>
          <p:nvPr>
            <p:ph idx="1"/>
          </p:nvPr>
        </p:nvSpPr>
        <p:spPr>
          <a:xfrm>
            <a:off x="2273300" y="2133600"/>
            <a:ext cx="9231313" cy="3778250"/>
          </a:xfrm>
        </p:spPr>
        <p:txBody>
          <a:bodyPr/>
          <a:lstStyle/>
          <a:p>
            <a:r>
              <a:rPr lang="en-US" altLang="zh-CN" sz="2400" smtClean="0">
                <a:cs typeface="幼圆"/>
              </a:rPr>
              <a:t>ICJ ruling in the case of Pulp Mills on the River of Uruguay (Argentina v. Uruguay, 2010)</a:t>
            </a:r>
          </a:p>
          <a:p>
            <a:r>
              <a:rPr lang="en-US" altLang="zh-CN" sz="2400" i="1" smtClean="0">
                <a:cs typeface="幼圆"/>
              </a:rPr>
              <a:t>“a </a:t>
            </a:r>
            <a:r>
              <a:rPr lang="en-US" altLang="zh-CN" sz="2400" i="1" smtClean="0">
                <a:solidFill>
                  <a:srgbClr val="FF0000"/>
                </a:solidFill>
                <a:cs typeface="幼圆"/>
              </a:rPr>
              <a:t>requirement under general international law to undertake environmental impact assessment </a:t>
            </a:r>
            <a:r>
              <a:rPr lang="en-US" altLang="zh-CN" sz="2400" i="1" smtClean="0">
                <a:cs typeface="幼圆"/>
              </a:rPr>
              <a:t>where there is a risk that the proposed industrial activity may have a significant adverse impact </a:t>
            </a:r>
            <a:r>
              <a:rPr lang="en-US" altLang="zh-CN" sz="2400" i="1" smtClean="0">
                <a:solidFill>
                  <a:srgbClr val="FF0000"/>
                </a:solidFill>
                <a:cs typeface="幼圆"/>
              </a:rPr>
              <a:t>in a transboundary context</a:t>
            </a:r>
            <a:r>
              <a:rPr lang="en-US" altLang="zh-CN" sz="2400" i="1" smtClean="0">
                <a:cs typeface="幼圆"/>
              </a:rPr>
              <a:t>, in particular, on a shared resource.”</a:t>
            </a:r>
          </a:p>
          <a:p>
            <a:r>
              <a:rPr lang="en-US" altLang="zh-CN" sz="2400" smtClean="0">
                <a:cs typeface="幼圆"/>
              </a:rPr>
              <a:t>Indus Waters Kishenganga Arbitration (Pakistan v. India, 2013)</a:t>
            </a:r>
          </a:p>
          <a:p>
            <a:endParaRPr lang="zh-CN" altLang="en-US" sz="2400" smtClean="0">
              <a:cs typeface="幼圆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en-US" altLang="zh-CN" smtClean="0">
                <a:cs typeface="幼圆"/>
              </a:rPr>
              <a:t>EIA law has been implemented by China in her management of rivers</a:t>
            </a:r>
            <a:endParaRPr lang="zh-CN" altLang="en-US" smtClean="0">
              <a:cs typeface="幼圆"/>
            </a:endParaRPr>
          </a:p>
        </p:txBody>
      </p:sp>
      <p:sp>
        <p:nvSpPr>
          <p:cNvPr id="3" name="内容占位符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1763713" y="2374900"/>
            <a:ext cx="9104312" cy="377825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rgbClr val="FF0000"/>
                </a:solidFill>
              </a:rPr>
              <a:t>Learning by doing approach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Law on Environmental Impact Assessment (2002, revised in 2016)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Provisional Measures on Public Participation in EIA (2006, revised in 2018)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Regulation on EIA of Plans (2009)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Guidelines to Environmental Impact Assessment in 2011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Notification to Enhance the Protection of Aquatic Organisms and Tighten the Administration of Environmental Impact Assessment (2013)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qualifications of EIA (consultancy) institutions (2015)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0" y="623888"/>
            <a:ext cx="9932988" cy="12811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zh-CN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Trans-boundary EIA has been conducted especially on the international rivers in the north</a:t>
            </a:r>
            <a:endParaRPr lang="zh-CN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987550"/>
            <a:ext cx="8915400" cy="39243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Memorandum of Understanding on Environmental Principles Governing the Tumen River Economic Development Area and Northeast Asia (1995)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Memorandum Between China and the Russian on Joint Monitoring of the Quality of Waters of Transboundary Rivers (2006)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Agreement Between China and Mongol on Protection and Utilization of Border Waters (1994)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Cooperation Agreement Between China and Kazakhstan on the Utilization and Protection of Transboundary Rivers(2001)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south, with India and Mekong riparian states,  hydrological information of rain season. More cooperation needed 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标题 1"/>
          <p:cNvSpPr>
            <a:spLocks noGrp="1"/>
          </p:cNvSpPr>
          <p:nvPr>
            <p:ph type="title"/>
          </p:nvPr>
        </p:nvSpPr>
        <p:spPr>
          <a:xfrm>
            <a:off x="2173288" y="623888"/>
            <a:ext cx="9331325" cy="852487"/>
          </a:xfrm>
        </p:spPr>
        <p:txBody>
          <a:bodyPr/>
          <a:lstStyle/>
          <a:p>
            <a:r>
              <a:rPr lang="en-US" altLang="zh-CN" smtClean="0">
                <a:cs typeface="幼圆"/>
              </a:rPr>
              <a:t>TEIA shall not only focus on environment</a:t>
            </a:r>
            <a:endParaRPr lang="zh-CN" altLang="en-US" smtClean="0">
              <a:cs typeface="幼圆"/>
            </a:endParaRPr>
          </a:p>
        </p:txBody>
      </p:sp>
      <p:sp>
        <p:nvSpPr>
          <p:cNvPr id="3" name="内容占位符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593850"/>
            <a:ext cx="9180512" cy="498316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Recent researches provide us a </a:t>
            </a:r>
            <a:r>
              <a:rPr lang="en-US" altLang="zh-CN" sz="2000" dirty="0">
                <a:solidFill>
                  <a:srgbClr val="FF0000"/>
                </a:solidFill>
              </a:rPr>
              <a:t>holistic view of the value of international rivers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Economic value: fishery v. cost to switch to alternative protein sources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of low Mekong: 2.3 million tons of fish harvest annually, 17 billions USD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Aquaculture: may rely on the natural flow of waters, include normal flood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rgbClr val="FF0000"/>
                </a:solidFill>
              </a:rPr>
              <a:t>Energy, irrigation, navigation, ecosystem service, religion, culture diversity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only the livelihood of human beings rely on healthy rivers, but also the fauna and flora in the river basin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Impact and trade-offs often mean variously for different stakeholders, including upstream and downstream states, banks, projectors, indigenous people, woman, future generations, ecosystem…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标题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r>
              <a:rPr lang="en-US" altLang="zh-CN" smtClean="0">
                <a:cs typeface="幼圆"/>
              </a:rPr>
              <a:t>TEIA needs more cooperation</a:t>
            </a:r>
            <a:endParaRPr lang="zh-CN" altLang="en-US" smtClean="0">
              <a:cs typeface="幼圆"/>
            </a:endParaRPr>
          </a:p>
        </p:txBody>
      </p:sp>
      <p:sp>
        <p:nvSpPr>
          <p:cNvPr id="23554" name="内容占位符 2"/>
          <p:cNvSpPr>
            <a:spLocks noGrp="1"/>
          </p:cNvSpPr>
          <p:nvPr>
            <p:ph idx="1"/>
          </p:nvPr>
        </p:nvSpPr>
        <p:spPr>
          <a:xfrm>
            <a:off x="2589213" y="1905000"/>
            <a:ext cx="8915400" cy="4006850"/>
          </a:xfrm>
        </p:spPr>
        <p:txBody>
          <a:bodyPr/>
          <a:lstStyle/>
          <a:p>
            <a:r>
              <a:rPr lang="en-US" altLang="zh-CN" sz="2000" smtClean="0">
                <a:cs typeface="幼圆"/>
              </a:rPr>
              <a:t>TEIA can be conducted by one state independently or states jointly</a:t>
            </a:r>
          </a:p>
          <a:p>
            <a:r>
              <a:rPr lang="en-US" altLang="zh-CN" sz="2000" smtClean="0">
                <a:cs typeface="幼圆"/>
              </a:rPr>
              <a:t>Information collection and disclosure, data-sharing</a:t>
            </a:r>
          </a:p>
          <a:p>
            <a:r>
              <a:rPr lang="en-US" altLang="zh-CN" smtClean="0">
                <a:cs typeface="幼圆"/>
              </a:rPr>
              <a:t>Hindu Kush Himalayan Monitoring and Assessment Programme: India, China, Bhutan, Nepal, Bangladesh, Afghanistan, Myanmar</a:t>
            </a:r>
            <a:endParaRPr lang="en-US" altLang="zh-CN" sz="2000" smtClean="0">
              <a:cs typeface="幼圆"/>
            </a:endParaRPr>
          </a:p>
          <a:p>
            <a:r>
              <a:rPr lang="en-US" altLang="zh-CN" sz="2000" smtClean="0">
                <a:cs typeface="幼圆"/>
              </a:rPr>
              <a:t>Knowledge-sharing: such as the impact of climate change to rivers</a:t>
            </a:r>
          </a:p>
          <a:p>
            <a:r>
              <a:rPr lang="en-US" altLang="zh-CN" sz="2000" smtClean="0">
                <a:cs typeface="幼圆"/>
              </a:rPr>
              <a:t>Trust-building</a:t>
            </a:r>
          </a:p>
          <a:p>
            <a:r>
              <a:rPr lang="en-US" altLang="zh-CN" sz="2000" smtClean="0">
                <a:cs typeface="幼圆"/>
              </a:rPr>
              <a:t>Who is public? The participation of foreign NGOs, foreign residents potentially affected, media and international organizations</a:t>
            </a:r>
          </a:p>
          <a:p>
            <a:r>
              <a:rPr lang="en-US" altLang="zh-CN" sz="2000" smtClean="0">
                <a:cs typeface="幼圆"/>
              </a:rPr>
              <a:t>Natural resources are becoming scarce and the remains deserve our highest attention for a best plan.</a:t>
            </a:r>
            <a:endParaRPr lang="zh-CN" altLang="en-US" sz="2000" smtClean="0">
              <a:cs typeface="幼圆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1"/>
          <p:cNvSpPr>
            <a:spLocks noGrp="1"/>
          </p:cNvSpPr>
          <p:nvPr>
            <p:ph type="title"/>
          </p:nvPr>
        </p:nvSpPr>
        <p:spPr>
          <a:xfrm>
            <a:off x="2592388" y="623888"/>
            <a:ext cx="8912225" cy="1281112"/>
          </a:xfrm>
        </p:spPr>
        <p:txBody>
          <a:bodyPr/>
          <a:lstStyle/>
          <a:p>
            <a:endParaRPr lang="zh-CN" altLang="en-US" smtClean="0">
              <a:cs typeface="幼圆"/>
            </a:endParaRPr>
          </a:p>
        </p:txBody>
      </p:sp>
      <p:pic>
        <p:nvPicPr>
          <p:cNvPr id="24578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92388" y="623888"/>
            <a:ext cx="8912225" cy="4970462"/>
          </a:xfrm>
        </p:spPr>
      </p:pic>
      <p:sp>
        <p:nvSpPr>
          <p:cNvPr id="6" name="椭圆 5">
            <a:extLst>
              <a:ext uri="{FF2B5EF4-FFF2-40B4-BE49-F238E27FC236}"/>
            </a:extLst>
          </p:cNvPr>
          <p:cNvSpPr/>
          <p:nvPr/>
        </p:nvSpPr>
        <p:spPr>
          <a:xfrm>
            <a:off x="4873625" y="3271838"/>
            <a:ext cx="4060825" cy="18796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dirty="0"/>
              <a:t>Thank you!</a:t>
            </a:r>
            <a:endParaRPr lang="zh-CN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丝状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137</TotalTime>
  <Words>447</Words>
  <Application>Microsoft Office PowerPoint</Application>
  <PresentationFormat>自定义</PresentationFormat>
  <Paragraphs>40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演示文稿设计模板</vt:lpstr>
      </vt:variant>
      <vt:variant>
        <vt:i4>17</vt:i4>
      </vt:variant>
      <vt:variant>
        <vt:lpstr>幻灯片标题</vt:lpstr>
      </vt:variant>
      <vt:variant>
        <vt:i4>7</vt:i4>
      </vt:variant>
    </vt:vector>
  </HeadingPairs>
  <TitlesOfParts>
    <vt:vector size="30" baseType="lpstr">
      <vt:lpstr>Century Gothic</vt:lpstr>
      <vt:lpstr>宋体</vt:lpstr>
      <vt:lpstr>Arial</vt:lpstr>
      <vt:lpstr>Wingdings 3</vt:lpstr>
      <vt:lpstr>Calibri</vt:lpstr>
      <vt:lpstr>幼圆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丝状</vt:lpstr>
      <vt:lpstr>Transboundary Environmental Impact Assessment on the Utilization of International Rivers</vt:lpstr>
      <vt:lpstr>Environmental impact assessment is an obligation under the rule of due diligence</vt:lpstr>
      <vt:lpstr>EIA law has been implemented by China in her management of rivers</vt:lpstr>
      <vt:lpstr>Trans-boundary EIA has been conducted especially on the international rivers in the north</vt:lpstr>
      <vt:lpstr>TEIA shall not only focus on environment</vt:lpstr>
      <vt:lpstr>TEIA needs more cooperation</vt:lpstr>
      <vt:lpstr>幻灯片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Transboundary Environmental Impact Assessment on the Utilization of International Rivers</dc:title>
  <dc:creator>BYM</dc:creator>
  <cp:lastModifiedBy>nj</cp:lastModifiedBy>
  <cp:revision>15</cp:revision>
  <dcterms:created xsi:type="dcterms:W3CDTF">2018-12-14T01:12:05Z</dcterms:created>
  <dcterms:modified xsi:type="dcterms:W3CDTF">2020-03-04T04:50:54Z</dcterms:modified>
</cp:coreProperties>
</file>