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4"/>
  </p:notesMasterIdLst>
  <p:handoutMasterIdLst>
    <p:handoutMasterId r:id="rId15"/>
  </p:handoutMasterIdLst>
  <p:sldIdLst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4B333-8759-4A82-8BAB-88A131488E1E}" v="351" dt="2018-12-16T15:20:46.527"/>
  </p1510:revLst>
</p1510:revInfo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>
      <p:cViewPr>
        <p:scale>
          <a:sx n="86" d="100"/>
          <a:sy n="86" d="100"/>
        </p:scale>
        <p:origin x="-824" y="-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272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microsoft.com/office/2016/11/relationships/changesInfo" Target="changesInfos/changesInfo1.xml"/><Relationship Id="rId21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Miles" userId="a0f827a4890c8d39" providerId="LiveId" clId="{A964B333-8759-4A82-8BAB-88A131488E1E}"/>
    <pc:docChg chg="undo redo custSel addSld modSld">
      <pc:chgData name="Ben Miles" userId="a0f827a4890c8d39" providerId="LiveId" clId="{A964B333-8759-4A82-8BAB-88A131488E1E}" dt="2018-12-16T15:26:38.184" v="2926" actId="20577"/>
      <pc:docMkLst>
        <pc:docMk/>
      </pc:docMkLst>
      <pc:sldChg chg="modSp">
        <pc:chgData name="Ben Miles" userId="a0f827a4890c8d39" providerId="LiveId" clId="{A964B333-8759-4A82-8BAB-88A131488E1E}" dt="2018-12-16T15:23:30.570" v="2858" actId="14100"/>
        <pc:sldMkLst>
          <pc:docMk/>
          <pc:sldMk cId="3866448134" sldId="259"/>
        </pc:sldMkLst>
        <pc:spChg chg="mod">
          <ac:chgData name="Ben Miles" userId="a0f827a4890c8d39" providerId="LiveId" clId="{A964B333-8759-4A82-8BAB-88A131488E1E}" dt="2018-12-16T15:23:30.570" v="2858" actId="14100"/>
          <ac:spMkLst>
            <pc:docMk/>
            <pc:sldMk cId="3866448134" sldId="259"/>
            <ac:spMk id="2" creationId="{00000000-0000-0000-0000-000000000000}"/>
          </ac:spMkLst>
        </pc:spChg>
        <pc:spChg chg="mod">
          <ac:chgData name="Ben Miles" userId="a0f827a4890c8d39" providerId="LiveId" clId="{A964B333-8759-4A82-8BAB-88A131488E1E}" dt="2018-12-16T15:21:43.061" v="2856" actId="27636"/>
          <ac:spMkLst>
            <pc:docMk/>
            <pc:sldMk cId="3866448134" sldId="259"/>
            <ac:spMk id="3" creationId="{00000000-0000-0000-0000-000000000000}"/>
          </ac:spMkLst>
        </pc:spChg>
      </pc:sldChg>
      <pc:sldChg chg="modSp">
        <pc:chgData name="Ben Miles" userId="a0f827a4890c8d39" providerId="LiveId" clId="{A964B333-8759-4A82-8BAB-88A131488E1E}" dt="2018-12-16T15:06:23.597" v="1630"/>
        <pc:sldMkLst>
          <pc:docMk/>
          <pc:sldMk cId="833507040" sldId="260"/>
        </pc:sldMkLst>
        <pc:spChg chg="mod">
          <ac:chgData name="Ben Miles" userId="a0f827a4890c8d39" providerId="LiveId" clId="{A964B333-8759-4A82-8BAB-88A131488E1E}" dt="2018-12-16T15:06:23.597" v="1630"/>
          <ac:spMkLst>
            <pc:docMk/>
            <pc:sldMk cId="833507040" sldId="260"/>
            <ac:spMk id="14" creationId="{00000000-0000-0000-0000-000000000000}"/>
          </ac:spMkLst>
        </pc:spChg>
      </pc:sldChg>
      <pc:sldChg chg="modSp">
        <pc:chgData name="Ben Miles" userId="a0f827a4890c8d39" providerId="LiveId" clId="{A964B333-8759-4A82-8BAB-88A131488E1E}" dt="2018-12-16T15:08:44.755" v="1727"/>
        <pc:sldMkLst>
          <pc:docMk/>
          <pc:sldMk cId="3759276815" sldId="262"/>
        </pc:sldMkLst>
        <pc:spChg chg="mod">
          <ac:chgData name="Ben Miles" userId="a0f827a4890c8d39" providerId="LiveId" clId="{A964B333-8759-4A82-8BAB-88A131488E1E}" dt="2018-12-16T15:08:44.755" v="1727"/>
          <ac:spMkLst>
            <pc:docMk/>
            <pc:sldMk cId="3759276815" sldId="262"/>
            <ac:spMk id="11" creationId="{00000000-0000-0000-0000-000000000000}"/>
          </ac:spMkLst>
        </pc:spChg>
      </pc:sldChg>
      <pc:sldChg chg="delSp modSp">
        <pc:chgData name="Ben Miles" userId="a0f827a4890c8d39" providerId="LiveId" clId="{A964B333-8759-4A82-8BAB-88A131488E1E}" dt="2018-12-16T15:08:35.061" v="1703"/>
        <pc:sldMkLst>
          <pc:docMk/>
          <pc:sldMk cId="2535459350" sldId="263"/>
        </pc:sldMkLst>
        <pc:spChg chg="mod">
          <ac:chgData name="Ben Miles" userId="a0f827a4890c8d39" providerId="LiveId" clId="{A964B333-8759-4A82-8BAB-88A131488E1E}" dt="2018-12-16T15:00:38.463" v="1548"/>
          <ac:spMkLst>
            <pc:docMk/>
            <pc:sldMk cId="2535459350" sldId="263"/>
            <ac:spMk id="2" creationId="{00000000-0000-0000-0000-000000000000}"/>
          </ac:spMkLst>
        </pc:spChg>
        <pc:spChg chg="mod">
          <ac:chgData name="Ben Miles" userId="a0f827a4890c8d39" providerId="LiveId" clId="{A964B333-8759-4A82-8BAB-88A131488E1E}" dt="2018-12-16T15:08:35.061" v="1703"/>
          <ac:spMkLst>
            <pc:docMk/>
            <pc:sldMk cId="2535459350" sldId="263"/>
            <ac:spMk id="10" creationId="{00000000-0000-0000-0000-000000000000}"/>
          </ac:spMkLst>
        </pc:spChg>
        <pc:graphicFrameChg chg="del mod">
          <ac:chgData name="Ben Miles" userId="a0f827a4890c8d39" providerId="LiveId" clId="{A964B333-8759-4A82-8BAB-88A131488E1E}" dt="2018-12-16T14:04:16.209" v="7" actId="478"/>
          <ac:graphicFrameMkLst>
            <pc:docMk/>
            <pc:sldMk cId="2535459350" sldId="263"/>
            <ac:graphicFrameMk id="9" creationId="{00000000-0000-0000-0000-000000000000}"/>
          </ac:graphicFrameMkLst>
        </pc:graphicFrameChg>
      </pc:sldChg>
      <pc:sldChg chg="modSp add">
        <pc:chgData name="Ben Miles" userId="a0f827a4890c8d39" providerId="LiveId" clId="{A964B333-8759-4A82-8BAB-88A131488E1E}" dt="2018-12-16T15:26:38.184" v="2926" actId="20577"/>
        <pc:sldMkLst>
          <pc:docMk/>
          <pc:sldMk cId="4198486857" sldId="264"/>
        </pc:sldMkLst>
        <pc:spChg chg="mod">
          <ac:chgData name="Ben Miles" userId="a0f827a4890c8d39" providerId="LiveId" clId="{A964B333-8759-4A82-8BAB-88A131488E1E}" dt="2018-12-16T14:11:50.991" v="353" actId="5793"/>
          <ac:spMkLst>
            <pc:docMk/>
            <pc:sldMk cId="4198486857" sldId="264"/>
            <ac:spMk id="2" creationId="{B5356A18-B63D-4F56-BB7E-9FB9441AB399}"/>
          </ac:spMkLst>
        </pc:spChg>
        <pc:spChg chg="mod">
          <ac:chgData name="Ben Miles" userId="a0f827a4890c8d39" providerId="LiveId" clId="{A964B333-8759-4A82-8BAB-88A131488E1E}" dt="2018-12-16T15:26:38.184" v="2926" actId="20577"/>
          <ac:spMkLst>
            <pc:docMk/>
            <pc:sldMk cId="4198486857" sldId="264"/>
            <ac:spMk id="3" creationId="{408D4F6F-C6CD-45DF-AD5B-066D5B2BD54F}"/>
          </ac:spMkLst>
        </pc:spChg>
      </pc:sldChg>
      <pc:sldChg chg="modSp add">
        <pc:chgData name="Ben Miles" userId="a0f827a4890c8d39" providerId="LiveId" clId="{A964B333-8759-4A82-8BAB-88A131488E1E}" dt="2018-12-16T15:13:44.075" v="2209"/>
        <pc:sldMkLst>
          <pc:docMk/>
          <pc:sldMk cId="2808671848" sldId="265"/>
        </pc:sldMkLst>
        <pc:spChg chg="mod">
          <ac:chgData name="Ben Miles" userId="a0f827a4890c8d39" providerId="LiveId" clId="{A964B333-8759-4A82-8BAB-88A131488E1E}" dt="2018-12-16T14:14:49.873" v="592" actId="20577"/>
          <ac:spMkLst>
            <pc:docMk/>
            <pc:sldMk cId="2808671848" sldId="265"/>
            <ac:spMk id="2" creationId="{686031E8-1659-434F-A646-3601E2EEDA1E}"/>
          </ac:spMkLst>
        </pc:spChg>
        <pc:spChg chg="mod">
          <ac:chgData name="Ben Miles" userId="a0f827a4890c8d39" providerId="LiveId" clId="{A964B333-8759-4A82-8BAB-88A131488E1E}" dt="2018-12-16T15:13:44.075" v="2209"/>
          <ac:spMkLst>
            <pc:docMk/>
            <pc:sldMk cId="2808671848" sldId="265"/>
            <ac:spMk id="3" creationId="{BA65A9BE-B743-4CF3-A46C-442BA110BFFB}"/>
          </ac:spMkLst>
        </pc:spChg>
      </pc:sldChg>
      <pc:sldChg chg="modSp add">
        <pc:chgData name="Ben Miles" userId="a0f827a4890c8d39" providerId="LiveId" clId="{A964B333-8759-4A82-8BAB-88A131488E1E}" dt="2018-12-16T15:24:28.293" v="2876" actId="20577"/>
        <pc:sldMkLst>
          <pc:docMk/>
          <pc:sldMk cId="3135219992" sldId="266"/>
        </pc:sldMkLst>
        <pc:spChg chg="mod">
          <ac:chgData name="Ben Miles" userId="a0f827a4890c8d39" providerId="LiveId" clId="{A964B333-8759-4A82-8BAB-88A131488E1E}" dt="2018-12-16T15:24:28.293" v="2876" actId="20577"/>
          <ac:spMkLst>
            <pc:docMk/>
            <pc:sldMk cId="3135219992" sldId="266"/>
            <ac:spMk id="2" creationId="{EADC2912-F269-4D01-BE1D-D3D649C53D61}"/>
          </ac:spMkLst>
        </pc:spChg>
        <pc:spChg chg="mod">
          <ac:chgData name="Ben Miles" userId="a0f827a4890c8d39" providerId="LiveId" clId="{A964B333-8759-4A82-8BAB-88A131488E1E}" dt="2018-12-16T15:16:50.021" v="2435"/>
          <ac:spMkLst>
            <pc:docMk/>
            <pc:sldMk cId="3135219992" sldId="266"/>
            <ac:spMk id="3" creationId="{D621D300-65CE-4CCE-90E1-5340E1B077D5}"/>
          </ac:spMkLst>
        </pc:spChg>
      </pc:sldChg>
      <pc:sldChg chg="addSp delSp modSp add">
        <pc:chgData name="Ben Miles" userId="a0f827a4890c8d39" providerId="LiveId" clId="{A964B333-8759-4A82-8BAB-88A131488E1E}" dt="2018-12-16T15:16:19.385" v="2394"/>
        <pc:sldMkLst>
          <pc:docMk/>
          <pc:sldMk cId="2274387023" sldId="267"/>
        </pc:sldMkLst>
        <pc:spChg chg="del">
          <ac:chgData name="Ben Miles" userId="a0f827a4890c8d39" providerId="LiveId" clId="{A964B333-8759-4A82-8BAB-88A131488E1E}" dt="2018-12-16T14:20:37.387" v="951"/>
          <ac:spMkLst>
            <pc:docMk/>
            <pc:sldMk cId="2274387023" sldId="267"/>
            <ac:spMk id="2" creationId="{24FBB9A8-CF15-4DA0-814B-BE641071CDF6}"/>
          </ac:spMkLst>
        </pc:spChg>
        <pc:spChg chg="del">
          <ac:chgData name="Ben Miles" userId="a0f827a4890c8d39" providerId="LiveId" clId="{A964B333-8759-4A82-8BAB-88A131488E1E}" dt="2018-12-16T14:20:37.387" v="951"/>
          <ac:spMkLst>
            <pc:docMk/>
            <pc:sldMk cId="2274387023" sldId="267"/>
            <ac:spMk id="3" creationId="{C21C9B32-D8E2-49E3-901B-430670FBE2D4}"/>
          </ac:spMkLst>
        </pc:spChg>
        <pc:spChg chg="add mod">
          <ac:chgData name="Ben Miles" userId="a0f827a4890c8d39" providerId="LiveId" clId="{A964B333-8759-4A82-8BAB-88A131488E1E}" dt="2018-12-16T15:16:19.385" v="2394"/>
          <ac:spMkLst>
            <pc:docMk/>
            <pc:sldMk cId="2274387023" sldId="267"/>
            <ac:spMk id="4" creationId="{BACA547B-C644-409C-9738-66BE3861BF89}"/>
          </ac:spMkLst>
        </pc:spChg>
        <pc:spChg chg="add mod">
          <ac:chgData name="Ben Miles" userId="a0f827a4890c8d39" providerId="LiveId" clId="{A964B333-8759-4A82-8BAB-88A131488E1E}" dt="2018-12-16T14:20:37.387" v="951"/>
          <ac:spMkLst>
            <pc:docMk/>
            <pc:sldMk cId="2274387023" sldId="267"/>
            <ac:spMk id="5" creationId="{387AA99E-E96F-462F-95AB-61609F392CF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ABAFA-9D90-4B6C-95A1-503043E46FAB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CC7757-6264-420F-9201-02E9A21CB7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9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EB1F-8DE4-48C3-A804-A05846A4049F}" type="datetimeFigureOut">
              <a:rPr lang="en-US" smtClean="0"/>
              <a:t>12/17/18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115C9-E24C-4512-AA8B-319BB49F7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2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115C9-E24C-4512-AA8B-319BB49F77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18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4400" b="1" baseline="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E0A0C-FFF2-4105-9F07-796FCC3D8DE3}" type="datetime1">
              <a:rPr lang="en-US" smtClean="0"/>
              <a:t>12/17/18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5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D68D4-D432-4190-8060-492B59F98A87}" type="datetime1">
              <a:rPr lang="en-US" smtClean="0"/>
              <a:t>12/17/18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67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4EF83-7D73-495D-9915-41737B990DFC}" type="datetime1">
              <a:rPr lang="en-US" smtClean="0"/>
              <a:t>12/17/18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10566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2pPr>
            <a:lvl3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5pPr>
            <a:lvl6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6pPr>
            <a:lvl7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7pPr>
            <a:lvl8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8pPr>
            <a:lvl9pPr>
              <a:buClr>
                <a:schemeClr val="tx2">
                  <a:lumMod val="50000"/>
                </a:schemeClr>
              </a:buClr>
              <a:defRPr>
                <a:solidFill>
                  <a:schemeClr val="tx2">
                    <a:lumMod val="50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F2905-D7E2-4171-961B-8EB802C66F9A}" type="datetime1">
              <a:rPr lang="en-US" smtClean="0"/>
              <a:t>12/17/18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96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4000" b="1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B47C-16BC-4A9F-9E6E-9D1F33DC8ABD}" type="datetime1">
              <a:rPr lang="en-US" smtClean="0"/>
              <a:t>12/17/18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7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6pPr>
            <a:lvl7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7pPr>
            <a:lvl8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8pPr>
            <a:lvl9pPr>
              <a:buClr>
                <a:schemeClr val="tx2">
                  <a:lumMod val="50000"/>
                </a:schemeClr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 hasCustomPrompt="1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  <a:lvl6pPr>
              <a:buClr>
                <a:schemeClr val="tx2">
                  <a:lumMod val="50000"/>
                </a:schemeClr>
              </a:buClr>
              <a:defRPr/>
            </a:lvl6pPr>
            <a:lvl7pPr>
              <a:buClr>
                <a:schemeClr val="tx2">
                  <a:lumMod val="50000"/>
                </a:schemeClr>
              </a:buClr>
              <a:defRPr/>
            </a:lvl7pPr>
            <a:lvl8pPr>
              <a:buClr>
                <a:schemeClr val="tx2">
                  <a:lumMod val="50000"/>
                </a:schemeClr>
              </a:buClr>
              <a:defRPr/>
            </a:lvl8pPr>
            <a:lvl9pPr>
              <a:buClr>
                <a:schemeClr val="tx2">
                  <a:lumMod val="50000"/>
                </a:schemeClr>
              </a:buCl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73DF2-DD31-447B-89F4-CEF82A94D7A7}" type="datetime1">
              <a:rPr lang="en-US" smtClean="0"/>
              <a:t>12/17/18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1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Autofit/>
          </a:bodyPr>
          <a:lstStyle>
            <a:lvl1pPr marL="0" indent="0">
              <a:buNone/>
              <a:defRPr sz="2400" b="0" i="0" baseline="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 sz="1800"/>
            </a:lvl1pPr>
            <a:lvl2pPr>
              <a:buClr>
                <a:schemeClr val="tx2">
                  <a:lumMod val="50000"/>
                </a:schemeClr>
              </a:buClr>
              <a:defRPr sz="1800"/>
            </a:lvl2pPr>
            <a:lvl3pPr>
              <a:buClr>
                <a:schemeClr val="tx2">
                  <a:lumMod val="50000"/>
                </a:schemeClr>
              </a:buClr>
              <a:defRPr sz="1800"/>
            </a:lvl3pPr>
            <a:lvl4pPr>
              <a:buClr>
                <a:schemeClr val="tx2">
                  <a:lumMod val="50000"/>
                </a:schemeClr>
              </a:buClr>
              <a:defRPr sz="1800"/>
            </a:lvl4pPr>
            <a:lvl5pPr>
              <a:buClr>
                <a:schemeClr val="tx2">
                  <a:lumMod val="50000"/>
                </a:schemeClr>
              </a:buClr>
              <a:defRPr sz="1800"/>
            </a:lvl5pPr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1BB0C-CFA8-4A1F-9AAE-D6B32E8256E7}" type="datetime1">
              <a:rPr lang="en-US" smtClean="0"/>
              <a:t>12/17/18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74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348D-B72F-4FC3-A127-851C5E7B3A9E}" type="datetime1">
              <a:rPr lang="en-US" smtClean="0"/>
              <a:t>12/17/18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30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6EB1B-704A-4D5E-8D5F-456104532486}" type="datetime1">
              <a:rPr lang="en-US" smtClean="0"/>
              <a:t>12/17/18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3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>
            <a:lvl1pPr>
              <a:buClr>
                <a:schemeClr val="tx2">
                  <a:lumMod val="50000"/>
                </a:schemeClr>
              </a:buClr>
              <a:defRPr/>
            </a:lvl1pPr>
            <a:lvl2pPr>
              <a:buClr>
                <a:schemeClr val="tx2">
                  <a:lumMod val="50000"/>
                </a:schemeClr>
              </a:buClr>
              <a:defRPr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AFBEB-CD4D-45C5-9851-D1FF1EB5AB85}" type="datetime1">
              <a:rPr lang="en-US" smtClean="0"/>
              <a:t>12/17/18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00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2600" b="1" i="0" cap="none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9" descr="An empty placeholder to add an image. Click on the placeholder and select the image that you wish to add"/>
          <p:cNvSpPr>
            <a:spLocks noGrp="1"/>
          </p:cNvSpPr>
          <p:nvPr>
            <p:ph type="pic" sz="quarter" idx="13"/>
          </p:nvPr>
        </p:nvSpPr>
        <p:spPr>
          <a:xfrm>
            <a:off x="6301232" y="1539240"/>
            <a:ext cx="4431538" cy="327279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B7EB-0ACD-4247-AA3F-1B0B49109B84}" type="datetime1">
              <a:rPr lang="en-US" smtClean="0"/>
              <a:t>12/17/18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3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strike="noStrike" spc="6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254F2F0-E062-4E41-9176-AEE9734E64AC}" type="datetime1">
              <a:rPr lang="en-US" smtClean="0"/>
              <a:pPr/>
              <a:t>12/17/18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aseline="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cap="all" spc="50" baseline="0">
          <a:solidFill>
            <a:schemeClr val="tx2">
              <a:lumMod val="50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/>
        </a:buClr>
        <a:buFont typeface="Arial" pitchFamily="34" charset="0"/>
        <a:buChar char="•"/>
        <a:defRPr sz="2000" kern="1200" spc="30" baseline="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>
            <a:lumMod val="50000"/>
          </a:schemeClr>
        </a:buClr>
        <a:buFont typeface="Arial" pitchFamily="34" charset="0"/>
        <a:buChar char="•"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/>
          <a:p>
            <a:r>
              <a:rPr lang="en-US" sz="4000" dirty="0"/>
              <a:t>International Customary law or treaty law:</a:t>
            </a:r>
            <a:br>
              <a:rPr lang="en-US" sz="4000" dirty="0"/>
            </a:br>
            <a:r>
              <a:rPr lang="en-US" sz="4000" dirty="0"/>
              <a:t>moving water rights upstream?</a:t>
            </a:r>
            <a:br>
              <a:rPr lang="en-US" sz="4000" dirty="0"/>
            </a:br>
            <a:r>
              <a:rPr lang="zh-CN" altLang="en-US" sz="4000" dirty="0"/>
              <a:t>国际习惯法或条约法：将水用权迁移到上流？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668684"/>
            <a:ext cx="8534400" cy="3036916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/>
              <a:t>Thomas W. Simon, JD, PhD</a:t>
            </a:r>
          </a:p>
          <a:p>
            <a:r>
              <a:rPr lang="zh-CN" altLang="en-US" sz="3400" dirty="0"/>
              <a:t>杨道子，法学博士兼哲学博士</a:t>
            </a:r>
            <a:endParaRPr lang="en-US" sz="3400" dirty="0"/>
          </a:p>
          <a:p>
            <a:r>
              <a:rPr lang="en-US" sz="3400" dirty="0"/>
              <a:t>Resident Professor of International and Comparative Law</a:t>
            </a:r>
          </a:p>
          <a:p>
            <a:r>
              <a:rPr lang="zh-CN" altLang="en-US" sz="3400" dirty="0"/>
              <a:t>国际比较法学教授</a:t>
            </a:r>
            <a:endParaRPr lang="en-US" sz="3400" dirty="0"/>
          </a:p>
          <a:p>
            <a:r>
              <a:rPr lang="en-US" sz="3400" dirty="0"/>
              <a:t>Johns Hopkins University-Nanjing University</a:t>
            </a:r>
          </a:p>
          <a:p>
            <a:r>
              <a:rPr lang="en-US" sz="3400" dirty="0"/>
              <a:t>Chinese and American Studies Center</a:t>
            </a:r>
          </a:p>
          <a:p>
            <a:r>
              <a:rPr lang="zh-CN" altLang="en-US" sz="3400" dirty="0"/>
              <a:t>约翰斯</a:t>
            </a:r>
            <a:r>
              <a:rPr lang="en-US" altLang="zh-CN" sz="3400" dirty="0"/>
              <a:t>·</a:t>
            </a:r>
            <a:r>
              <a:rPr lang="zh-CN" altLang="en-US" sz="3400" dirty="0"/>
              <a:t>霍普金斯大学</a:t>
            </a:r>
            <a:r>
              <a:rPr lang="en-US" altLang="zh-CN" sz="3400" dirty="0"/>
              <a:t>-</a:t>
            </a:r>
            <a:r>
              <a:rPr lang="zh-CN" altLang="en-US" sz="3400" dirty="0"/>
              <a:t>南京大学：中美研究中心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866448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Fake news and normative challenges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/>
              <a:t>A. International Law Sources </a:t>
            </a:r>
            <a:r>
              <a:rPr lang="zh-CN" altLang="en-US" dirty="0"/>
              <a:t>国际法的来源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Customary Law </a:t>
            </a:r>
            <a:r>
              <a:rPr lang="zh-CN" altLang="en-US" dirty="0"/>
              <a:t>习惯法</a:t>
            </a:r>
            <a:endParaRPr lang="en-US" dirty="0"/>
          </a:p>
          <a:p>
            <a:pPr marL="1314450" lvl="2" indent="-457200">
              <a:buFont typeface="+mj-lt"/>
              <a:buAutoNum type="alphaLcParenR"/>
            </a:pPr>
            <a:r>
              <a:rPr lang="en-US" dirty="0"/>
              <a:t>State </a:t>
            </a:r>
            <a:r>
              <a:rPr lang="en-US" b="1" dirty="0"/>
              <a:t>PRACTICE </a:t>
            </a:r>
            <a:r>
              <a:rPr lang="zh-CN" altLang="en-US" dirty="0"/>
              <a:t>国家的</a:t>
            </a:r>
            <a:r>
              <a:rPr lang="zh-CN" altLang="en-US" b="1" dirty="0"/>
              <a:t>实践</a:t>
            </a:r>
            <a:endParaRPr lang="en-US" b="1" dirty="0"/>
          </a:p>
          <a:p>
            <a:pPr marL="1314450" lvl="2" indent="-457200">
              <a:buFont typeface="+mj-lt"/>
              <a:buAutoNum type="alphaLcParenR"/>
            </a:pPr>
            <a:r>
              <a:rPr lang="en-US" i="1" dirty="0" err="1"/>
              <a:t>Opinio</a:t>
            </a:r>
            <a:r>
              <a:rPr lang="en-US" i="1" dirty="0"/>
              <a:t> Juris </a:t>
            </a:r>
            <a:r>
              <a:rPr lang="en-US" dirty="0"/>
              <a:t>(Acceptance as Law) </a:t>
            </a:r>
            <a:r>
              <a:rPr lang="zh-CN" altLang="en-US" dirty="0"/>
              <a:t>（法律确信）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Treaties: can codify customary international law </a:t>
            </a:r>
            <a:r>
              <a:rPr lang="zh-CN" altLang="en-US" dirty="0"/>
              <a:t>条约：可以编纂成国际习惯法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General Principles </a:t>
            </a:r>
            <a:r>
              <a:rPr lang="zh-CN" altLang="en-US" dirty="0"/>
              <a:t>综合的原则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Cases and Jurists: Subsidiary </a:t>
            </a:r>
            <a:r>
              <a:rPr lang="zh-CN" altLang="en-US" dirty="0"/>
              <a:t>案例与法学研究者：附属的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0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EF781BA-69F3-499B-B58B-E512EFD3938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dirty="0"/>
              <a:t>“While customary international law reflected traditional state practice and thus had a high likelihood of being implemented, modern international water law … includes the latest scientific and political insights, and in reflecting emerging state practice across a broad range of issues it might point the way to future treaties” (</a:t>
            </a:r>
            <a:r>
              <a:rPr lang="en-US" sz="3200" dirty="0" err="1"/>
              <a:t>Dellapena</a:t>
            </a:r>
            <a:r>
              <a:rPr lang="en-US" sz="3200" dirty="0"/>
              <a:t> and </a:t>
            </a:r>
            <a:r>
              <a:rPr lang="en-US" sz="3200" dirty="0" err="1"/>
              <a:t>Gutpa</a:t>
            </a:r>
            <a:r>
              <a:rPr lang="en-US" sz="3200" dirty="0"/>
              <a:t>, 2008).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water law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Helsinki Rules 1966								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Equitable and Reasonable Utilization	</a:t>
            </a:r>
            <a:r>
              <a:rPr lang="zh-CN" altLang="en-US" dirty="0"/>
              <a:t>平等的、合理的运用</a:t>
            </a:r>
            <a:r>
              <a:rPr lang="en-US" dirty="0"/>
              <a:t>		Article 6</a:t>
            </a:r>
          </a:p>
          <a:p>
            <a:r>
              <a:rPr lang="en-US" dirty="0"/>
              <a:t>Berlin Rules 1996, 2004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Participation </a:t>
            </a:r>
            <a:r>
              <a:rPr lang="zh-CN" altLang="en-US" dirty="0"/>
              <a:t>参与</a:t>
            </a: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Best Efforts, Integration </a:t>
            </a:r>
            <a:r>
              <a:rPr lang="zh-CN" altLang="en-US" dirty="0"/>
              <a:t>倾尽全力，融为一体</a:t>
            </a: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Sustainability Duties </a:t>
            </a:r>
            <a:r>
              <a:rPr lang="zh-CN" altLang="en-US" dirty="0"/>
              <a:t>可持续的责任</a:t>
            </a:r>
            <a:endParaRPr lang="en-US" dirty="0"/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Minimize Harm </a:t>
            </a:r>
            <a:r>
              <a:rPr lang="zh-CN" altLang="en-US" dirty="0"/>
              <a:t>减少伤害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7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Convention </a:t>
            </a:r>
            <a:r>
              <a:rPr lang="zh-CN" altLang="en-US" dirty="0"/>
              <a:t>联合国的协定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UN Convention on the Law of Non-Navigational Uses of International Watercourses</a:t>
            </a:r>
          </a:p>
          <a:p>
            <a:pPr lvl="1"/>
            <a:r>
              <a:rPr lang="en-US" dirty="0"/>
              <a:t>1997,2014: codified customary law (problem, not solution)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Equitable and Reasonable Utilization </a:t>
            </a:r>
            <a:r>
              <a:rPr lang="zh-CN" altLang="en-US" dirty="0"/>
              <a:t>平等的、合法的运用</a:t>
            </a:r>
            <a:r>
              <a:rPr lang="en-US" altLang="zh-CN" dirty="0"/>
              <a:t>	            </a:t>
            </a:r>
            <a:r>
              <a:rPr lang="en-US" dirty="0"/>
              <a:t>	Articles 5,6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Treaty for Amazon Cooperation 1976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Agreement on Mekong River Basin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Southern Africa Protocol 2000</a:t>
            </a:r>
          </a:p>
          <a:p>
            <a:pPr marL="857250" lvl="1" indent="-457200">
              <a:buFont typeface="+mj-lt"/>
              <a:buAutoNum type="alphaLcPeriod"/>
            </a:pPr>
            <a:r>
              <a:rPr lang="en-US" dirty="0"/>
              <a:t>Hungary/Slovakia ICJ 1997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Cooperation Obligation </a:t>
            </a:r>
            <a:r>
              <a:rPr lang="zh-CN" altLang="en-US" dirty="0"/>
              <a:t>合作的义务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5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356A18-B63D-4F56-BB7E-9FB9441AB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 Convention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8D4F6F-C6CD-45DF-AD5B-066D5B2BD54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/>
              <a:t>Minimize Harm Obligation	</a:t>
            </a:r>
            <a:r>
              <a:rPr lang="zh-CN" altLang="en-US" dirty="0"/>
              <a:t>减少伤害的义务  </a:t>
            </a:r>
            <a:r>
              <a:rPr lang="en-US" dirty="0"/>
              <a:t>	Article 7</a:t>
            </a:r>
          </a:p>
          <a:p>
            <a:pPr marL="400050" lvl="1" indent="0">
              <a:buNone/>
            </a:pPr>
            <a:r>
              <a:rPr lang="en-US" dirty="0"/>
              <a:t> Subordinated to #1?</a:t>
            </a:r>
          </a:p>
          <a:p>
            <a:pPr marL="400050" lvl="1" indent="0">
              <a:buNone/>
            </a:pPr>
            <a:r>
              <a:rPr lang="en-US" dirty="0"/>
              <a:t> China changed course 2010 (tragedy, not cause of celebration)</a:t>
            </a:r>
          </a:p>
          <a:p>
            <a:pPr marL="400050" lvl="1" indent="0">
              <a:buNone/>
            </a:pPr>
            <a:endParaRPr lang="en-US" dirty="0"/>
          </a:p>
          <a:p>
            <a:pPr marL="457200" lvl="1" indent="-457200">
              <a:buFont typeface="+mj-lt"/>
              <a:buAutoNum type="arabicPeriod" startAt="4"/>
            </a:pPr>
            <a:endParaRPr lang="en-US" dirty="0"/>
          </a:p>
          <a:p>
            <a:pPr marL="457200" lvl="1" indent="-457200">
              <a:buFont typeface="+mj-lt"/>
              <a:buAutoNum type="arabicPeriod" startAt="4"/>
            </a:pPr>
            <a:r>
              <a:rPr lang="en-US" dirty="0"/>
              <a:t>Exchange Information	</a:t>
            </a:r>
            <a:r>
              <a:rPr lang="zh-CN" altLang="en-US" dirty="0"/>
              <a:t>信息交换</a:t>
            </a:r>
            <a:r>
              <a:rPr lang="en-US" dirty="0"/>
              <a:t>	Article 9</a:t>
            </a:r>
          </a:p>
        </p:txBody>
      </p:sp>
    </p:spTree>
    <p:extLst>
      <p:ext uri="{BB962C8B-B14F-4D97-AF65-F5344CB8AC3E}">
        <p14:creationId xmlns:p14="http://schemas.microsoft.com/office/powerpoint/2010/main" val="419848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6031E8-1659-434F-A646-3601E2EED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65A9BE-B743-4CF3-A46C-442BA110BF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12799" y="1600200"/>
            <a:ext cx="10874895" cy="4114800"/>
          </a:xfrm>
        </p:spPr>
        <p:txBody>
          <a:bodyPr/>
          <a:lstStyle/>
          <a:p>
            <a:r>
              <a:rPr lang="en-US" b="1" dirty="0"/>
              <a:t>PRINCIPLES NOT PRACTICES  </a:t>
            </a:r>
            <a:r>
              <a:rPr lang="zh-CN" altLang="en-US" b="1" dirty="0"/>
              <a:t>原则，而不是实践</a:t>
            </a:r>
            <a:endParaRPr lang="en-US" b="1" dirty="0"/>
          </a:p>
          <a:p>
            <a:pPr marL="0" indent="0">
              <a:buNone/>
            </a:pPr>
            <a:r>
              <a:rPr lang="en-US" dirty="0"/>
              <a:t>General Principles not Customary Rules</a:t>
            </a:r>
          </a:p>
          <a:p>
            <a:pPr marL="0" indent="0">
              <a:buNone/>
            </a:pPr>
            <a:r>
              <a:rPr lang="zh-CN" altLang="en-US" dirty="0"/>
              <a:t>综合的原则，而不是习惯的规则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b="1" dirty="0"/>
              <a:t>NORMATIVE PRINCIPLES NOT OBJECTIVE RULES  </a:t>
            </a:r>
            <a:r>
              <a:rPr lang="zh-CN" altLang="en-US" b="1" dirty="0"/>
              <a:t>规范性原则，而不是客观规则</a:t>
            </a:r>
            <a:r>
              <a:rPr lang="en-US" b="1" dirty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Priority of Normative Environmental Harms</a:t>
            </a:r>
          </a:p>
          <a:p>
            <a:pPr marL="0" indent="0">
              <a:buNone/>
            </a:pPr>
            <a:r>
              <a:rPr lang="zh-CN" altLang="en-US" dirty="0"/>
              <a:t>优先考虑规范性环境损害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67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DC2912-F269-4D01-BE1D-D3D649C53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 </a:t>
            </a:r>
            <a:r>
              <a:rPr lang="en-US" dirty="0" err="1"/>
              <a:t>cont</a:t>
            </a:r>
            <a:r>
              <a:rPr lang="en-US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21D300-65CE-4CCE-90E1-5340E1B077D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95275" y="1965960"/>
            <a:ext cx="11601450" cy="4114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SOURCES OF INTERNATIONAL LAW = FAKE NEWS</a:t>
            </a:r>
          </a:p>
          <a:p>
            <a:pPr marL="0" indent="0">
              <a:buNone/>
            </a:pPr>
            <a:r>
              <a:rPr lang="zh-CN" altLang="en-US" sz="3600" b="1" dirty="0"/>
              <a:t>国际法的来源 </a:t>
            </a:r>
            <a:r>
              <a:rPr lang="en-US" altLang="zh-CN" sz="3600" b="1" dirty="0"/>
              <a:t>= </a:t>
            </a:r>
            <a:r>
              <a:rPr lang="zh-CN" altLang="en-US" sz="3600" b="1" dirty="0"/>
              <a:t>虚假新闻</a:t>
            </a: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CUSTOMARY LAW = </a:t>
            </a:r>
          </a:p>
          <a:p>
            <a:pPr marL="0" indent="0">
              <a:buNone/>
            </a:pPr>
            <a:r>
              <a:rPr lang="en-US" sz="3600" b="1" dirty="0"/>
              <a:t>EXCUSE AND RATIONALIZATION FOR DISASTER!</a:t>
            </a:r>
          </a:p>
          <a:p>
            <a:pPr marL="0" indent="0">
              <a:buNone/>
            </a:pPr>
            <a:r>
              <a:rPr lang="zh-CN" altLang="en-US" sz="3600" b="1" dirty="0"/>
              <a:t>习惯法</a:t>
            </a:r>
            <a:r>
              <a:rPr lang="en-US" altLang="zh-CN" sz="3600" b="1" dirty="0"/>
              <a:t> = </a:t>
            </a:r>
            <a:r>
              <a:rPr lang="zh-CN" altLang="en-US" sz="3600" b="1" dirty="0"/>
              <a:t>灾难的理性化说辞与借口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3521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ACA547B-C644-409C-9738-66BE3861BF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zh-CN" altLang="en-US" dirty="0"/>
              <a:t>谢谢聆听！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387AA99E-E96F-462F-95AB-61609F392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8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desig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accent1">
              <a:lumMod val="20000"/>
              <a:lumOff val="80000"/>
            </a:schemeClr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cean design template.potx" id="{466E1E68-C1A8-4BB0-BC55-494FA3A4D8AF}" vid="{0F04AA04-35D5-4457-B275-01E58ADDD7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C6412-8CE7-4C8A-96E9-2669F16D17E8}">
  <ds:schemaRefs>
    <ds:schemaRef ds:uri="http://schemas.microsoft.com/office/2006/metadata/properties"/>
    <ds:schemaRef ds:uri="http://schemas.microsoft.com/office/infopath/2007/PartnerControls"/>
    <ds:schemaRef ds:uri="40262f94-9f35-4ac3-9a90-690165a166b7"/>
  </ds:schemaRefs>
</ds:datastoreItem>
</file>

<file path=customXml/itemProps2.xml><?xml version="1.0" encoding="utf-8"?>
<ds:datastoreItem xmlns:ds="http://schemas.openxmlformats.org/officeDocument/2006/customXml" ds:itemID="{BED6C63E-22D9-40FD-AF90-6F5632A430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195433-C13C-4992-BB9A-17B0DB253F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design template</Template>
  <TotalTime>69</TotalTime>
  <Words>320</Words>
  <Application>Microsoft Macintosh PowerPoint</Application>
  <PresentationFormat>Widescreen</PresentationFormat>
  <Paragraphs>58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宋体</vt:lpstr>
      <vt:lpstr>Ocean design template</vt:lpstr>
      <vt:lpstr>International Customary law or treaty law: moving water rights upstream? 国际习惯法或条约法：将水用权迁移到上流？</vt:lpstr>
      <vt:lpstr>Fake news and normative challenges</vt:lpstr>
      <vt:lpstr>PowerPoint Presentation</vt:lpstr>
      <vt:lpstr>International water law</vt:lpstr>
      <vt:lpstr>UN Convention 联合国的协定</vt:lpstr>
      <vt:lpstr>UN Convention Cont.</vt:lpstr>
      <vt:lpstr>Key Takeaway:</vt:lpstr>
      <vt:lpstr>Key takeaway cont:</vt:lpstr>
      <vt:lpstr>Thank you! 谢谢聆听！</vt:lpstr>
    </vt:vector>
  </TitlesOfParts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Customary law or treaty law: moving water rights upstream?</dc:title>
  <dc:creator>Ben Miles</dc:creator>
  <cp:lastModifiedBy>twsimonya@yahoo.com</cp:lastModifiedBy>
  <cp:revision>2</cp:revision>
  <cp:lastPrinted>2018-12-16T23:25:54Z</cp:lastPrinted>
  <dcterms:created xsi:type="dcterms:W3CDTF">2018-12-16T13:47:50Z</dcterms:created>
  <dcterms:modified xsi:type="dcterms:W3CDTF">2018-12-16T23:26:23Z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74065000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