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3" r:id="rId6"/>
    <p:sldId id="322" r:id="rId7"/>
    <p:sldId id="268" r:id="rId8"/>
    <p:sldId id="294" r:id="rId9"/>
    <p:sldId id="290" r:id="rId10"/>
    <p:sldId id="291" r:id="rId11"/>
    <p:sldId id="292" r:id="rId12"/>
    <p:sldId id="302" r:id="rId13"/>
    <p:sldId id="289" r:id="rId14"/>
    <p:sldId id="269" r:id="rId15"/>
    <p:sldId id="270" r:id="rId16"/>
    <p:sldId id="279" r:id="rId17"/>
    <p:sldId id="273" r:id="rId18"/>
    <p:sldId id="282" r:id="rId19"/>
    <p:sldId id="280" r:id="rId20"/>
    <p:sldId id="319" r:id="rId21"/>
    <p:sldId id="320" r:id="rId22"/>
    <p:sldId id="321" r:id="rId23"/>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1429" autoAdjust="0"/>
  </p:normalViewPr>
  <p:slideViewPr>
    <p:cSldViewPr snapToGrid="0">
      <p:cViewPr varScale="1">
        <p:scale>
          <a:sx n="87" d="100"/>
          <a:sy n="87" d="100"/>
        </p:scale>
        <p:origin x="1600" y="192"/>
      </p:cViewPr>
      <p:guideLst/>
    </p:cSldViewPr>
  </p:slideViewPr>
  <p:notesTextViewPr>
    <p:cViewPr>
      <p:scale>
        <a:sx n="1" d="1"/>
        <a:sy n="1" d="1"/>
      </p:scale>
      <p:origin x="0" y="0"/>
    </p:cViewPr>
  </p:notesTextViewPr>
  <p:notesViewPr>
    <p:cSldViewPr snapToGrid="0">
      <p:cViewPr varScale="1">
        <p:scale>
          <a:sx n="84" d="100"/>
          <a:sy n="84" d="100"/>
        </p:scale>
        <p:origin x="1716" y="1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DDC6D72-A77D-426F-BF66-37F4F0D0064E}" type="doc">
      <dgm:prSet loTypeId="urn:microsoft.com/office/officeart/2005/8/layout/radial1#1" loCatId="relationship" qsTypeId="urn:microsoft.com/office/officeart/2005/8/quickstyle/simple1#1" qsCatId="simple" csTypeId="urn:microsoft.com/office/officeart/2005/8/colors/accent1_2#1" csCatId="accent1" phldr="1"/>
      <dgm:spPr/>
      <dgm:t>
        <a:bodyPr/>
        <a:lstStyle/>
        <a:p>
          <a:endParaRPr lang="zh-CN" altLang="en-US"/>
        </a:p>
      </dgm:t>
    </dgm:pt>
    <dgm:pt modelId="{00717964-C40A-43E3-A63E-411F0F59E932}">
      <dgm:prSet phldrT="[文本]" custT="1"/>
      <dgm:spPr/>
      <dgm:t>
        <a:bodyPr/>
        <a:lstStyle/>
        <a:p>
          <a:r>
            <a:rPr lang="en-US" altLang="zh-CN" sz="2000" dirty="0" smtClean="0"/>
            <a:t>China Water Exchange</a:t>
          </a:r>
          <a:endParaRPr lang="zh-CN" altLang="en-US" sz="2000" dirty="0"/>
        </a:p>
      </dgm:t>
    </dgm:pt>
    <dgm:pt modelId="{6C3174BA-3916-4F37-89FE-0B6FC928E79C}" type="parTrans" cxnId="{A7220406-81E8-485B-9EC5-54CE946FEC07}">
      <dgm:prSet/>
      <dgm:spPr/>
      <dgm:t>
        <a:bodyPr/>
        <a:lstStyle/>
        <a:p>
          <a:endParaRPr lang="zh-CN" altLang="en-US"/>
        </a:p>
      </dgm:t>
    </dgm:pt>
    <dgm:pt modelId="{8CEABC76-96BA-448E-8C03-EF1A51D4A5D0}" type="sibTrans" cxnId="{A7220406-81E8-485B-9EC5-54CE946FEC07}">
      <dgm:prSet/>
      <dgm:spPr/>
      <dgm:t>
        <a:bodyPr/>
        <a:lstStyle/>
        <a:p>
          <a:endParaRPr lang="zh-CN" altLang="en-US"/>
        </a:p>
      </dgm:t>
    </dgm:pt>
    <dgm:pt modelId="{13AA49DE-A50D-4539-BA06-DD6F7728B826}">
      <dgm:prSet phldrT="[文本]" custT="1"/>
      <dgm:spPr/>
      <dgm:t>
        <a:bodyPr/>
        <a:lstStyle/>
        <a:p>
          <a:r>
            <a:rPr lang="en-US" sz="1600" dirty="0" smtClean="0">
              <a:solidFill>
                <a:srgbClr val="002060"/>
              </a:solidFill>
            </a:rPr>
            <a:t>Financial Supervision: </a:t>
          </a:r>
          <a:r>
            <a:rPr lang="en-US" sz="1600" dirty="0" smtClean="0"/>
            <a:t>China Securities Regulatory Commission Beijing Office, </a:t>
          </a:r>
          <a:r>
            <a:rPr lang="en-US" sz="1600" b="0" i="0" dirty="0" smtClean="0"/>
            <a:t>Beijing Municipal Bureau of Financial Work</a:t>
          </a:r>
          <a:endParaRPr lang="zh-CN" altLang="en-US" sz="1600" dirty="0"/>
        </a:p>
      </dgm:t>
    </dgm:pt>
    <dgm:pt modelId="{2C4EF6C4-CBF7-4042-ABE0-D17A23573D0A}" type="parTrans" cxnId="{2A864086-02A9-4088-8AB1-926A334FD23B}">
      <dgm:prSet/>
      <dgm:spPr/>
      <dgm:t>
        <a:bodyPr/>
        <a:lstStyle/>
        <a:p>
          <a:endParaRPr lang="zh-CN" altLang="en-US"/>
        </a:p>
      </dgm:t>
    </dgm:pt>
    <dgm:pt modelId="{4EC30312-A6E3-40B0-9230-AD655EE4DBBB}" type="sibTrans" cxnId="{2A864086-02A9-4088-8AB1-926A334FD23B}">
      <dgm:prSet/>
      <dgm:spPr/>
      <dgm:t>
        <a:bodyPr/>
        <a:lstStyle/>
        <a:p>
          <a:endParaRPr lang="zh-CN" altLang="en-US"/>
        </a:p>
      </dgm:t>
    </dgm:pt>
    <dgm:pt modelId="{127FBED2-2C5A-4442-B514-F97825E474F5}">
      <dgm:prSet phldrT="[文本]" custT="1"/>
      <dgm:spPr/>
      <dgm:t>
        <a:bodyPr/>
        <a:lstStyle/>
        <a:p>
          <a:r>
            <a:rPr lang="en-US" altLang="zh-CN" sz="1600" dirty="0" smtClean="0">
              <a:solidFill>
                <a:srgbClr val="002060"/>
              </a:solidFill>
            </a:rPr>
            <a:t>Industrial Supervision: </a:t>
          </a:r>
          <a:r>
            <a:rPr lang="en-US" sz="1600" dirty="0" smtClean="0">
              <a:effectLst/>
            </a:rPr>
            <a:t>Divisions of</a:t>
          </a:r>
          <a:r>
            <a:rPr lang="en-US" altLang="zh-CN" sz="1600" dirty="0" smtClean="0"/>
            <a:t> </a:t>
          </a:r>
          <a:r>
            <a:rPr lang="en-US" sz="1600" dirty="0" smtClean="0">
              <a:effectLst/>
            </a:rPr>
            <a:t>the Ministry of </a:t>
          </a:r>
          <a:r>
            <a:rPr lang="en-US" sz="1600" smtClean="0">
              <a:effectLst/>
            </a:rPr>
            <a:t>Water </a:t>
          </a:r>
          <a:r>
            <a:rPr lang="en-US" sz="1600" smtClean="0">
              <a:effectLst/>
            </a:rPr>
            <a:t>Resources</a:t>
          </a:r>
          <a:endParaRPr lang="zh-CN" altLang="en-US" sz="1600" dirty="0"/>
        </a:p>
      </dgm:t>
    </dgm:pt>
    <dgm:pt modelId="{74A0EBDD-3D3A-4D1E-B9E0-40904004AD0E}" type="parTrans" cxnId="{5262E943-F203-4029-B955-9455F8B7C4FE}">
      <dgm:prSet/>
      <dgm:spPr/>
      <dgm:t>
        <a:bodyPr/>
        <a:lstStyle/>
        <a:p>
          <a:endParaRPr lang="zh-CN" altLang="en-US"/>
        </a:p>
      </dgm:t>
    </dgm:pt>
    <dgm:pt modelId="{759E6E28-F2BC-46A6-A590-223FF3482105}" type="sibTrans" cxnId="{5262E943-F203-4029-B955-9455F8B7C4FE}">
      <dgm:prSet/>
      <dgm:spPr/>
      <dgm:t>
        <a:bodyPr/>
        <a:lstStyle/>
        <a:p>
          <a:endParaRPr lang="zh-CN" altLang="en-US"/>
        </a:p>
      </dgm:t>
    </dgm:pt>
    <dgm:pt modelId="{FC3B2C34-068E-4E60-A29F-83F2C3EA56B5}" type="pres">
      <dgm:prSet presAssocID="{9DDC6D72-A77D-426F-BF66-37F4F0D0064E}" presName="cycle" presStyleCnt="0">
        <dgm:presLayoutVars>
          <dgm:chMax val="1"/>
          <dgm:dir/>
          <dgm:animLvl val="ctr"/>
          <dgm:resizeHandles val="exact"/>
        </dgm:presLayoutVars>
      </dgm:prSet>
      <dgm:spPr/>
      <dgm:t>
        <a:bodyPr/>
        <a:lstStyle/>
        <a:p>
          <a:endParaRPr lang="zh-CN" altLang="en-US"/>
        </a:p>
      </dgm:t>
    </dgm:pt>
    <dgm:pt modelId="{9B536399-FAE2-48F1-89D6-608512A0DA7A}" type="pres">
      <dgm:prSet presAssocID="{00717964-C40A-43E3-A63E-411F0F59E932}" presName="centerShape" presStyleLbl="node0" presStyleIdx="0" presStyleCnt="1" custScaleX="182298" custLinFactNeighborX="1052" custLinFactNeighborY="20215"/>
      <dgm:spPr>
        <a:prstGeom prst="roundRect">
          <a:avLst/>
        </a:prstGeom>
      </dgm:spPr>
      <dgm:t>
        <a:bodyPr/>
        <a:lstStyle/>
        <a:p>
          <a:endParaRPr lang="zh-CN" altLang="en-US"/>
        </a:p>
      </dgm:t>
    </dgm:pt>
    <dgm:pt modelId="{D9792BA1-D9B2-4030-AB13-99C9171A4592}" type="pres">
      <dgm:prSet presAssocID="{2C4EF6C4-CBF7-4042-ABE0-D17A23573D0A}" presName="Name9" presStyleLbl="parChTrans1D2" presStyleIdx="0" presStyleCnt="2"/>
      <dgm:spPr/>
      <dgm:t>
        <a:bodyPr/>
        <a:lstStyle/>
        <a:p>
          <a:endParaRPr lang="zh-CN" altLang="en-US"/>
        </a:p>
      </dgm:t>
    </dgm:pt>
    <dgm:pt modelId="{8922ACE3-8DF7-4588-8A57-9EF5A486C452}" type="pres">
      <dgm:prSet presAssocID="{2C4EF6C4-CBF7-4042-ABE0-D17A23573D0A}" presName="connTx" presStyleLbl="parChTrans1D2" presStyleIdx="0" presStyleCnt="2"/>
      <dgm:spPr/>
      <dgm:t>
        <a:bodyPr/>
        <a:lstStyle/>
        <a:p>
          <a:endParaRPr lang="zh-CN" altLang="en-US"/>
        </a:p>
      </dgm:t>
    </dgm:pt>
    <dgm:pt modelId="{D3247B9E-7F9C-4495-8526-4CCC01131F86}" type="pres">
      <dgm:prSet presAssocID="{13AA49DE-A50D-4539-BA06-DD6F7728B826}" presName="node" presStyleLbl="node1" presStyleIdx="0" presStyleCnt="2" custScaleX="238651" custScaleY="124902" custRadScaleRad="132997" custRadScaleInc="57928">
        <dgm:presLayoutVars>
          <dgm:bulletEnabled val="1"/>
        </dgm:presLayoutVars>
      </dgm:prSet>
      <dgm:spPr>
        <a:prstGeom prst="roundRect">
          <a:avLst/>
        </a:prstGeom>
      </dgm:spPr>
      <dgm:t>
        <a:bodyPr/>
        <a:lstStyle/>
        <a:p>
          <a:endParaRPr lang="zh-CN" altLang="en-US"/>
        </a:p>
      </dgm:t>
    </dgm:pt>
    <dgm:pt modelId="{3729DDF4-94C0-4778-8BF4-F42A39C8697E}" type="pres">
      <dgm:prSet presAssocID="{74A0EBDD-3D3A-4D1E-B9E0-40904004AD0E}" presName="Name9" presStyleLbl="parChTrans1D2" presStyleIdx="1" presStyleCnt="2"/>
      <dgm:spPr/>
      <dgm:t>
        <a:bodyPr/>
        <a:lstStyle/>
        <a:p>
          <a:endParaRPr lang="zh-CN" altLang="en-US"/>
        </a:p>
      </dgm:t>
    </dgm:pt>
    <dgm:pt modelId="{EA5F834D-387F-439A-902C-B954A76EB549}" type="pres">
      <dgm:prSet presAssocID="{74A0EBDD-3D3A-4D1E-B9E0-40904004AD0E}" presName="connTx" presStyleLbl="parChTrans1D2" presStyleIdx="1" presStyleCnt="2"/>
      <dgm:spPr/>
      <dgm:t>
        <a:bodyPr/>
        <a:lstStyle/>
        <a:p>
          <a:endParaRPr lang="zh-CN" altLang="en-US"/>
        </a:p>
      </dgm:t>
    </dgm:pt>
    <dgm:pt modelId="{77D6AC76-5472-4D23-B95B-FE3B31497CF9}" type="pres">
      <dgm:prSet presAssocID="{127FBED2-2C5A-4442-B514-F97825E474F5}" presName="node" presStyleLbl="node1" presStyleIdx="1" presStyleCnt="2" custScaleX="236516" custScaleY="129140" custRadScaleRad="133990" custRadScaleInc="142364">
        <dgm:presLayoutVars>
          <dgm:bulletEnabled val="1"/>
        </dgm:presLayoutVars>
      </dgm:prSet>
      <dgm:spPr>
        <a:prstGeom prst="roundRect">
          <a:avLst/>
        </a:prstGeom>
      </dgm:spPr>
      <dgm:t>
        <a:bodyPr/>
        <a:lstStyle/>
        <a:p>
          <a:endParaRPr lang="zh-CN" altLang="en-US"/>
        </a:p>
      </dgm:t>
    </dgm:pt>
  </dgm:ptLst>
  <dgm:cxnLst>
    <dgm:cxn modelId="{5A757461-A9D3-40F6-898F-4CBE192387C7}" type="presOf" srcId="{13AA49DE-A50D-4539-BA06-DD6F7728B826}" destId="{D3247B9E-7F9C-4495-8526-4CCC01131F86}" srcOrd="0" destOrd="0" presId="urn:microsoft.com/office/officeart/2005/8/layout/radial1#1"/>
    <dgm:cxn modelId="{A7220406-81E8-485B-9EC5-54CE946FEC07}" srcId="{9DDC6D72-A77D-426F-BF66-37F4F0D0064E}" destId="{00717964-C40A-43E3-A63E-411F0F59E932}" srcOrd="0" destOrd="0" parTransId="{6C3174BA-3916-4F37-89FE-0B6FC928E79C}" sibTransId="{8CEABC76-96BA-448E-8C03-EF1A51D4A5D0}"/>
    <dgm:cxn modelId="{B2553C88-4C08-421E-A481-8914585D4CD2}" type="presOf" srcId="{127FBED2-2C5A-4442-B514-F97825E474F5}" destId="{77D6AC76-5472-4D23-B95B-FE3B31497CF9}" srcOrd="0" destOrd="0" presId="urn:microsoft.com/office/officeart/2005/8/layout/radial1#1"/>
    <dgm:cxn modelId="{E80F0385-29FB-4E12-86AE-6678BE755563}" type="presOf" srcId="{74A0EBDD-3D3A-4D1E-B9E0-40904004AD0E}" destId="{3729DDF4-94C0-4778-8BF4-F42A39C8697E}" srcOrd="0" destOrd="0" presId="urn:microsoft.com/office/officeart/2005/8/layout/radial1#1"/>
    <dgm:cxn modelId="{92F1CA10-B90E-4FFA-8699-83FC426503BF}" type="presOf" srcId="{74A0EBDD-3D3A-4D1E-B9E0-40904004AD0E}" destId="{EA5F834D-387F-439A-902C-B954A76EB549}" srcOrd="1" destOrd="0" presId="urn:microsoft.com/office/officeart/2005/8/layout/radial1#1"/>
    <dgm:cxn modelId="{1B83214F-7917-40A3-A8E0-23F8E88FD9D6}" type="presOf" srcId="{2C4EF6C4-CBF7-4042-ABE0-D17A23573D0A}" destId="{D9792BA1-D9B2-4030-AB13-99C9171A4592}" srcOrd="0" destOrd="0" presId="urn:microsoft.com/office/officeart/2005/8/layout/radial1#1"/>
    <dgm:cxn modelId="{9BD58C85-C3A6-4344-A0B7-63E7660DD9DA}" type="presOf" srcId="{9DDC6D72-A77D-426F-BF66-37F4F0D0064E}" destId="{FC3B2C34-068E-4E60-A29F-83F2C3EA56B5}" srcOrd="0" destOrd="0" presId="urn:microsoft.com/office/officeart/2005/8/layout/radial1#1"/>
    <dgm:cxn modelId="{5262E943-F203-4029-B955-9455F8B7C4FE}" srcId="{00717964-C40A-43E3-A63E-411F0F59E932}" destId="{127FBED2-2C5A-4442-B514-F97825E474F5}" srcOrd="1" destOrd="0" parTransId="{74A0EBDD-3D3A-4D1E-B9E0-40904004AD0E}" sibTransId="{759E6E28-F2BC-46A6-A590-223FF3482105}"/>
    <dgm:cxn modelId="{A7191DCE-8710-4A85-A152-476F5C0DAB30}" type="presOf" srcId="{2C4EF6C4-CBF7-4042-ABE0-D17A23573D0A}" destId="{8922ACE3-8DF7-4588-8A57-9EF5A486C452}" srcOrd="1" destOrd="0" presId="urn:microsoft.com/office/officeart/2005/8/layout/radial1#1"/>
    <dgm:cxn modelId="{2A864086-02A9-4088-8AB1-926A334FD23B}" srcId="{00717964-C40A-43E3-A63E-411F0F59E932}" destId="{13AA49DE-A50D-4539-BA06-DD6F7728B826}" srcOrd="0" destOrd="0" parTransId="{2C4EF6C4-CBF7-4042-ABE0-D17A23573D0A}" sibTransId="{4EC30312-A6E3-40B0-9230-AD655EE4DBBB}"/>
    <dgm:cxn modelId="{89D8F2EB-71D8-4D5A-87C2-7EAB0141FE14}" type="presOf" srcId="{00717964-C40A-43E3-A63E-411F0F59E932}" destId="{9B536399-FAE2-48F1-89D6-608512A0DA7A}" srcOrd="0" destOrd="0" presId="urn:microsoft.com/office/officeart/2005/8/layout/radial1#1"/>
    <dgm:cxn modelId="{DA41FF54-87EB-4D14-BA7A-36BF4D70E4F5}" type="presParOf" srcId="{FC3B2C34-068E-4E60-A29F-83F2C3EA56B5}" destId="{9B536399-FAE2-48F1-89D6-608512A0DA7A}" srcOrd="0" destOrd="0" presId="urn:microsoft.com/office/officeart/2005/8/layout/radial1#1"/>
    <dgm:cxn modelId="{DA5A8720-7487-4849-BCB4-DCABD1E0E2C9}" type="presParOf" srcId="{FC3B2C34-068E-4E60-A29F-83F2C3EA56B5}" destId="{D9792BA1-D9B2-4030-AB13-99C9171A4592}" srcOrd="1" destOrd="0" presId="urn:microsoft.com/office/officeart/2005/8/layout/radial1#1"/>
    <dgm:cxn modelId="{F9D00C35-F5BE-4B34-85E5-B81F2502FE67}" type="presParOf" srcId="{D9792BA1-D9B2-4030-AB13-99C9171A4592}" destId="{8922ACE3-8DF7-4588-8A57-9EF5A486C452}" srcOrd="0" destOrd="0" presId="urn:microsoft.com/office/officeart/2005/8/layout/radial1#1"/>
    <dgm:cxn modelId="{5C3F3932-9BA9-4132-8AAA-AA45E3408F84}" type="presParOf" srcId="{FC3B2C34-068E-4E60-A29F-83F2C3EA56B5}" destId="{D3247B9E-7F9C-4495-8526-4CCC01131F86}" srcOrd="2" destOrd="0" presId="urn:microsoft.com/office/officeart/2005/8/layout/radial1#1"/>
    <dgm:cxn modelId="{DE6EEC33-A7FC-4BD7-B112-4F9965D89D30}" type="presParOf" srcId="{FC3B2C34-068E-4E60-A29F-83F2C3EA56B5}" destId="{3729DDF4-94C0-4778-8BF4-F42A39C8697E}" srcOrd="3" destOrd="0" presId="urn:microsoft.com/office/officeart/2005/8/layout/radial1#1"/>
    <dgm:cxn modelId="{889B27A5-C02B-4FC3-976A-3506BAFC6519}" type="presParOf" srcId="{3729DDF4-94C0-4778-8BF4-F42A39C8697E}" destId="{EA5F834D-387F-439A-902C-B954A76EB549}" srcOrd="0" destOrd="0" presId="urn:microsoft.com/office/officeart/2005/8/layout/radial1#1"/>
    <dgm:cxn modelId="{2C9BF732-B34F-4AC0-9FB1-BF1006DCABDD}" type="presParOf" srcId="{FC3B2C34-068E-4E60-A29F-83F2C3EA56B5}" destId="{77D6AC76-5472-4D23-B95B-FE3B31497CF9}" srcOrd="4" destOrd="0" presId="urn:microsoft.com/office/officeart/2005/8/layout/radial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A09614-4875-4CD0-9059-789E45077C10}" type="doc">
      <dgm:prSet loTypeId="urn:microsoft.com/office/officeart/2008/layout/HorizontalMultiLevelHierarchy#1" loCatId="hierarchy" qsTypeId="urn:microsoft.com/office/officeart/2005/8/quickstyle/simple1#2" qsCatId="simple" csTypeId="urn:microsoft.com/office/officeart/2005/8/colors/accent1_2#2" csCatId="accent1" phldr="1"/>
      <dgm:spPr/>
      <dgm:t>
        <a:bodyPr/>
        <a:lstStyle/>
        <a:p>
          <a:endParaRPr lang="zh-CN" altLang="en-US"/>
        </a:p>
      </dgm:t>
    </dgm:pt>
    <dgm:pt modelId="{6209D08A-635B-4F13-B0C1-7F46479C1CD6}">
      <dgm:prSet phldrT="[文本]"/>
      <dgm:spPr/>
      <dgm:t>
        <a:bodyPr vert="eaVert"/>
        <a:lstStyle/>
        <a:p>
          <a:r>
            <a:rPr lang="en-US" b="0" i="0" dirty="0" smtClean="0">
              <a:solidFill>
                <a:schemeClr val="accent1"/>
              </a:solidFill>
            </a:rPr>
            <a:t>&lt;Interim </a:t>
          </a:r>
          <a:r>
            <a:rPr lang="en-US" altLang="zh-CN" b="0" i="0" dirty="0" smtClean="0">
              <a:solidFill>
                <a:schemeClr val="accent1"/>
              </a:solidFill>
            </a:rPr>
            <a:t>M</a:t>
          </a:r>
          <a:r>
            <a:rPr lang="en-US" b="0" i="0" dirty="0" smtClean="0">
              <a:solidFill>
                <a:schemeClr val="accent1"/>
              </a:solidFill>
            </a:rPr>
            <a:t>easures for the </a:t>
          </a:r>
          <a:r>
            <a:rPr lang="en-US" altLang="zh-CN" b="0" i="0" dirty="0" smtClean="0">
              <a:solidFill>
                <a:schemeClr val="accent1"/>
              </a:solidFill>
            </a:rPr>
            <a:t>W</a:t>
          </a:r>
          <a:r>
            <a:rPr lang="en-US" b="0" i="0" dirty="0" smtClean="0">
              <a:solidFill>
                <a:schemeClr val="accent1"/>
              </a:solidFill>
            </a:rPr>
            <a:t>ater </a:t>
          </a:r>
          <a:r>
            <a:rPr lang="en-US" altLang="zh-CN" b="0" i="0" dirty="0" smtClean="0">
              <a:solidFill>
                <a:schemeClr val="accent1"/>
              </a:solidFill>
            </a:rPr>
            <a:t>R</a:t>
          </a:r>
          <a:r>
            <a:rPr lang="en-US" b="0" i="0" dirty="0" smtClean="0">
              <a:solidFill>
                <a:schemeClr val="accent1"/>
              </a:solidFill>
            </a:rPr>
            <a:t>ights </a:t>
          </a:r>
          <a:r>
            <a:rPr lang="en-US" altLang="zh-CN" b="0" i="0" dirty="0" smtClean="0">
              <a:solidFill>
                <a:schemeClr val="accent1"/>
              </a:solidFill>
            </a:rPr>
            <a:t>T</a:t>
          </a:r>
          <a:r>
            <a:rPr lang="en-US" b="0" i="0" dirty="0" smtClean="0">
              <a:solidFill>
                <a:schemeClr val="accent1"/>
              </a:solidFill>
            </a:rPr>
            <a:t>rading Administration&gt;</a:t>
          </a:r>
          <a:endParaRPr lang="zh-CN" altLang="en-US" dirty="0">
            <a:solidFill>
              <a:schemeClr val="accent1"/>
            </a:solidFill>
          </a:endParaRPr>
        </a:p>
      </dgm:t>
    </dgm:pt>
    <dgm:pt modelId="{15FB089A-D312-4456-92D7-7049B6ADC4D3}" type="parTrans" cxnId="{B8EEDE2B-1F8D-4970-926E-D2C5EF61D095}">
      <dgm:prSet/>
      <dgm:spPr/>
      <dgm:t>
        <a:bodyPr/>
        <a:lstStyle/>
        <a:p>
          <a:endParaRPr lang="zh-CN" altLang="en-US"/>
        </a:p>
      </dgm:t>
    </dgm:pt>
    <dgm:pt modelId="{F4C57EC0-BD7F-4F98-BAF5-432E27BE048E}" type="sibTrans" cxnId="{B8EEDE2B-1F8D-4970-926E-D2C5EF61D095}">
      <dgm:prSet/>
      <dgm:spPr/>
      <dgm:t>
        <a:bodyPr/>
        <a:lstStyle/>
        <a:p>
          <a:endParaRPr lang="zh-CN" altLang="en-US"/>
        </a:p>
      </dgm:t>
    </dgm:pt>
    <dgm:pt modelId="{786C186C-693A-4BFE-952C-FAB2DE820AAE}">
      <dgm:prSet phldrT="[文本]"/>
      <dgm:spPr/>
      <dgm:t>
        <a:bodyPr/>
        <a:lstStyle/>
        <a:p>
          <a:r>
            <a:rPr lang="en-US" altLang="zh-CN" dirty="0" smtClean="0">
              <a:solidFill>
                <a:schemeClr val="bg1"/>
              </a:solidFill>
            </a:rPr>
            <a:t>Regional Water Rights Trading</a:t>
          </a:r>
          <a:endParaRPr lang="zh-CN" altLang="en-US" dirty="0">
            <a:solidFill>
              <a:schemeClr val="bg1"/>
            </a:solidFill>
          </a:endParaRPr>
        </a:p>
      </dgm:t>
    </dgm:pt>
    <dgm:pt modelId="{99BD9255-4A1C-4CD3-99DE-11600B623307}" type="parTrans" cxnId="{DC532625-77E1-49A5-8B7A-58DE40C03DF5}">
      <dgm:prSet/>
      <dgm:spPr/>
      <dgm:t>
        <a:bodyPr/>
        <a:lstStyle/>
        <a:p>
          <a:endParaRPr lang="zh-CN" altLang="en-US"/>
        </a:p>
      </dgm:t>
    </dgm:pt>
    <dgm:pt modelId="{F14F5301-9A80-4E23-8F40-D580240B9376}" type="sibTrans" cxnId="{DC532625-77E1-49A5-8B7A-58DE40C03DF5}">
      <dgm:prSet/>
      <dgm:spPr/>
      <dgm:t>
        <a:bodyPr/>
        <a:lstStyle/>
        <a:p>
          <a:endParaRPr lang="zh-CN" altLang="en-US"/>
        </a:p>
      </dgm:t>
    </dgm:pt>
    <dgm:pt modelId="{6AD22C76-F7E0-4175-B999-C1310D4A5166}">
      <dgm:prSet phldrT="[文本]"/>
      <dgm:spPr/>
      <dgm:t>
        <a:bodyPr/>
        <a:lstStyle/>
        <a:p>
          <a:r>
            <a:rPr lang="en-US" altLang="zh-CN" dirty="0" smtClean="0">
              <a:solidFill>
                <a:schemeClr val="bg1"/>
              </a:solidFill>
            </a:rPr>
            <a:t>Water Withdraw Rights Trading </a:t>
          </a:r>
          <a:endParaRPr lang="zh-CN" altLang="en-US" dirty="0">
            <a:solidFill>
              <a:schemeClr val="bg1"/>
            </a:solidFill>
          </a:endParaRPr>
        </a:p>
      </dgm:t>
    </dgm:pt>
    <dgm:pt modelId="{234CE11C-5550-408B-A46A-A74D3E0FA7D0}" type="parTrans" cxnId="{9CA81602-58BC-46F7-9DB0-888E1F3E7F52}">
      <dgm:prSet/>
      <dgm:spPr/>
      <dgm:t>
        <a:bodyPr/>
        <a:lstStyle/>
        <a:p>
          <a:endParaRPr lang="zh-CN" altLang="en-US"/>
        </a:p>
      </dgm:t>
    </dgm:pt>
    <dgm:pt modelId="{C35710BE-98A1-4BC1-A583-E5D741E38742}" type="sibTrans" cxnId="{9CA81602-58BC-46F7-9DB0-888E1F3E7F52}">
      <dgm:prSet/>
      <dgm:spPr/>
      <dgm:t>
        <a:bodyPr/>
        <a:lstStyle/>
        <a:p>
          <a:endParaRPr lang="zh-CN" altLang="en-US"/>
        </a:p>
      </dgm:t>
    </dgm:pt>
    <dgm:pt modelId="{083E61DF-A488-4CF0-84F5-3AC0DE8D5E34}">
      <dgm:prSet phldrT="[文本]"/>
      <dgm:spPr/>
      <dgm:t>
        <a:bodyPr/>
        <a:lstStyle/>
        <a:p>
          <a:r>
            <a:rPr lang="en-US" altLang="zh-CN" dirty="0" smtClean="0">
              <a:solidFill>
                <a:schemeClr val="bg1"/>
              </a:solidFill>
            </a:rPr>
            <a:t>Irrigation Water Rights Trading</a:t>
          </a:r>
          <a:endParaRPr lang="zh-CN" altLang="en-US" dirty="0">
            <a:solidFill>
              <a:schemeClr val="bg1"/>
            </a:solidFill>
          </a:endParaRPr>
        </a:p>
      </dgm:t>
    </dgm:pt>
    <dgm:pt modelId="{8B1A2DBF-7E20-4C84-81DC-E4C31CFDF29B}" type="parTrans" cxnId="{E41C4618-9FB7-48B0-9612-63C1E13657D0}">
      <dgm:prSet/>
      <dgm:spPr/>
      <dgm:t>
        <a:bodyPr/>
        <a:lstStyle/>
        <a:p>
          <a:endParaRPr lang="zh-CN" altLang="en-US"/>
        </a:p>
      </dgm:t>
    </dgm:pt>
    <dgm:pt modelId="{1A4F6BCE-6B74-4D81-A05F-0B3079C52D58}" type="sibTrans" cxnId="{E41C4618-9FB7-48B0-9612-63C1E13657D0}">
      <dgm:prSet/>
      <dgm:spPr/>
      <dgm:t>
        <a:bodyPr/>
        <a:lstStyle/>
        <a:p>
          <a:endParaRPr lang="zh-CN" altLang="en-US"/>
        </a:p>
      </dgm:t>
    </dgm:pt>
    <dgm:pt modelId="{460782EE-E806-4B93-855C-689644CAA13F}" type="pres">
      <dgm:prSet presAssocID="{18A09614-4875-4CD0-9059-789E45077C10}" presName="Name0" presStyleCnt="0">
        <dgm:presLayoutVars>
          <dgm:chPref val="1"/>
          <dgm:dir/>
          <dgm:animOne val="branch"/>
          <dgm:animLvl val="lvl"/>
          <dgm:resizeHandles val="exact"/>
        </dgm:presLayoutVars>
      </dgm:prSet>
      <dgm:spPr/>
      <dgm:t>
        <a:bodyPr/>
        <a:lstStyle/>
        <a:p>
          <a:endParaRPr lang="zh-CN" altLang="en-US"/>
        </a:p>
      </dgm:t>
    </dgm:pt>
    <dgm:pt modelId="{145D6080-773C-4067-B526-DEF522622561}" type="pres">
      <dgm:prSet presAssocID="{6209D08A-635B-4F13-B0C1-7F46479C1CD6}" presName="root1" presStyleCnt="0"/>
      <dgm:spPr/>
    </dgm:pt>
    <dgm:pt modelId="{4A65BAD3-F10B-4F98-8CBC-32F3C637E89E}" type="pres">
      <dgm:prSet presAssocID="{6209D08A-635B-4F13-B0C1-7F46479C1CD6}" presName="LevelOneTextNode" presStyleLbl="node0" presStyleIdx="0" presStyleCnt="1" custScaleX="364019" custScaleY="73217">
        <dgm:presLayoutVars>
          <dgm:chPref val="3"/>
        </dgm:presLayoutVars>
      </dgm:prSet>
      <dgm:spPr/>
      <dgm:t>
        <a:bodyPr/>
        <a:lstStyle/>
        <a:p>
          <a:endParaRPr lang="zh-CN" altLang="en-US"/>
        </a:p>
      </dgm:t>
    </dgm:pt>
    <dgm:pt modelId="{0D0ED6BF-98DB-43A0-9B30-72E1FD91049F}" type="pres">
      <dgm:prSet presAssocID="{6209D08A-635B-4F13-B0C1-7F46479C1CD6}" presName="level2hierChild" presStyleCnt="0"/>
      <dgm:spPr/>
    </dgm:pt>
    <dgm:pt modelId="{D731DE58-D3B4-4D31-8B31-7D9D9EE07FE4}" type="pres">
      <dgm:prSet presAssocID="{99BD9255-4A1C-4CD3-99DE-11600B623307}" presName="conn2-1" presStyleLbl="parChTrans1D2" presStyleIdx="0" presStyleCnt="3"/>
      <dgm:spPr/>
      <dgm:t>
        <a:bodyPr/>
        <a:lstStyle/>
        <a:p>
          <a:endParaRPr lang="zh-CN" altLang="en-US"/>
        </a:p>
      </dgm:t>
    </dgm:pt>
    <dgm:pt modelId="{F3F1D829-A325-4BC6-B280-A1F07A329BE4}" type="pres">
      <dgm:prSet presAssocID="{99BD9255-4A1C-4CD3-99DE-11600B623307}" presName="connTx" presStyleLbl="parChTrans1D2" presStyleIdx="0" presStyleCnt="3"/>
      <dgm:spPr/>
      <dgm:t>
        <a:bodyPr/>
        <a:lstStyle/>
        <a:p>
          <a:endParaRPr lang="zh-CN" altLang="en-US"/>
        </a:p>
      </dgm:t>
    </dgm:pt>
    <dgm:pt modelId="{E9F1C06D-732D-4026-BC8A-F92A718D2B75}" type="pres">
      <dgm:prSet presAssocID="{786C186C-693A-4BFE-952C-FAB2DE820AAE}" presName="root2" presStyleCnt="0"/>
      <dgm:spPr/>
    </dgm:pt>
    <dgm:pt modelId="{B1F0DB11-A853-4AAD-8B0F-25B9D5121F26}" type="pres">
      <dgm:prSet presAssocID="{786C186C-693A-4BFE-952C-FAB2DE820AAE}" presName="LevelTwoTextNode" presStyleLbl="node2" presStyleIdx="0" presStyleCnt="3" custScaleX="205164">
        <dgm:presLayoutVars>
          <dgm:chPref val="3"/>
        </dgm:presLayoutVars>
      </dgm:prSet>
      <dgm:spPr/>
      <dgm:t>
        <a:bodyPr/>
        <a:lstStyle/>
        <a:p>
          <a:endParaRPr lang="zh-CN" altLang="en-US"/>
        </a:p>
      </dgm:t>
    </dgm:pt>
    <dgm:pt modelId="{F7F23A25-6133-429F-BE8E-C3A744BDE99E}" type="pres">
      <dgm:prSet presAssocID="{786C186C-693A-4BFE-952C-FAB2DE820AAE}" presName="level3hierChild" presStyleCnt="0"/>
      <dgm:spPr/>
    </dgm:pt>
    <dgm:pt modelId="{4D46EB57-EE22-4E7F-A464-F9DE9B66A3AA}" type="pres">
      <dgm:prSet presAssocID="{234CE11C-5550-408B-A46A-A74D3E0FA7D0}" presName="conn2-1" presStyleLbl="parChTrans1D2" presStyleIdx="1" presStyleCnt="3"/>
      <dgm:spPr/>
      <dgm:t>
        <a:bodyPr/>
        <a:lstStyle/>
        <a:p>
          <a:endParaRPr lang="zh-CN" altLang="en-US"/>
        </a:p>
      </dgm:t>
    </dgm:pt>
    <dgm:pt modelId="{DCEBCEE6-F2BE-443E-9622-F1BB14C8F475}" type="pres">
      <dgm:prSet presAssocID="{234CE11C-5550-408B-A46A-A74D3E0FA7D0}" presName="connTx" presStyleLbl="parChTrans1D2" presStyleIdx="1" presStyleCnt="3"/>
      <dgm:spPr/>
      <dgm:t>
        <a:bodyPr/>
        <a:lstStyle/>
        <a:p>
          <a:endParaRPr lang="zh-CN" altLang="en-US"/>
        </a:p>
      </dgm:t>
    </dgm:pt>
    <dgm:pt modelId="{DF71FAF7-C6BF-4047-BB48-EC0AECCFE557}" type="pres">
      <dgm:prSet presAssocID="{6AD22C76-F7E0-4175-B999-C1310D4A5166}" presName="root2" presStyleCnt="0"/>
      <dgm:spPr/>
    </dgm:pt>
    <dgm:pt modelId="{5D304F4D-56A2-4099-B084-350D0E349CAC}" type="pres">
      <dgm:prSet presAssocID="{6AD22C76-F7E0-4175-B999-C1310D4A5166}" presName="LevelTwoTextNode" presStyleLbl="node2" presStyleIdx="1" presStyleCnt="3" custScaleX="204183">
        <dgm:presLayoutVars>
          <dgm:chPref val="3"/>
        </dgm:presLayoutVars>
      </dgm:prSet>
      <dgm:spPr/>
      <dgm:t>
        <a:bodyPr/>
        <a:lstStyle/>
        <a:p>
          <a:endParaRPr lang="zh-CN" altLang="en-US"/>
        </a:p>
      </dgm:t>
    </dgm:pt>
    <dgm:pt modelId="{46299F08-6464-4132-8632-BACB29CB6C87}" type="pres">
      <dgm:prSet presAssocID="{6AD22C76-F7E0-4175-B999-C1310D4A5166}" presName="level3hierChild" presStyleCnt="0"/>
      <dgm:spPr/>
    </dgm:pt>
    <dgm:pt modelId="{49167DB6-D004-4815-82E7-95728A4CA116}" type="pres">
      <dgm:prSet presAssocID="{8B1A2DBF-7E20-4C84-81DC-E4C31CFDF29B}" presName="conn2-1" presStyleLbl="parChTrans1D2" presStyleIdx="2" presStyleCnt="3"/>
      <dgm:spPr/>
      <dgm:t>
        <a:bodyPr/>
        <a:lstStyle/>
        <a:p>
          <a:endParaRPr lang="zh-CN" altLang="en-US"/>
        </a:p>
      </dgm:t>
    </dgm:pt>
    <dgm:pt modelId="{F93CD5A1-554D-4B81-85FE-960377DE71EA}" type="pres">
      <dgm:prSet presAssocID="{8B1A2DBF-7E20-4C84-81DC-E4C31CFDF29B}" presName="connTx" presStyleLbl="parChTrans1D2" presStyleIdx="2" presStyleCnt="3"/>
      <dgm:spPr/>
      <dgm:t>
        <a:bodyPr/>
        <a:lstStyle/>
        <a:p>
          <a:endParaRPr lang="zh-CN" altLang="en-US"/>
        </a:p>
      </dgm:t>
    </dgm:pt>
    <dgm:pt modelId="{F0C69CD2-AB0F-462B-A03C-C3B521B9D724}" type="pres">
      <dgm:prSet presAssocID="{083E61DF-A488-4CF0-84F5-3AC0DE8D5E34}" presName="root2" presStyleCnt="0"/>
      <dgm:spPr/>
    </dgm:pt>
    <dgm:pt modelId="{27870C8C-DB2D-45EE-9C7E-CDDB1C5D0077}" type="pres">
      <dgm:prSet presAssocID="{083E61DF-A488-4CF0-84F5-3AC0DE8D5E34}" presName="LevelTwoTextNode" presStyleLbl="node2" presStyleIdx="2" presStyleCnt="3" custScaleX="203096">
        <dgm:presLayoutVars>
          <dgm:chPref val="3"/>
        </dgm:presLayoutVars>
      </dgm:prSet>
      <dgm:spPr/>
      <dgm:t>
        <a:bodyPr/>
        <a:lstStyle/>
        <a:p>
          <a:endParaRPr lang="zh-CN" altLang="en-US"/>
        </a:p>
      </dgm:t>
    </dgm:pt>
    <dgm:pt modelId="{2215DD46-C7E0-443B-8B83-23530F9416D6}" type="pres">
      <dgm:prSet presAssocID="{083E61DF-A488-4CF0-84F5-3AC0DE8D5E34}" presName="level3hierChild" presStyleCnt="0"/>
      <dgm:spPr/>
    </dgm:pt>
  </dgm:ptLst>
  <dgm:cxnLst>
    <dgm:cxn modelId="{2C73CC84-FA9C-4327-A43C-687C175091CE}" type="presOf" srcId="{234CE11C-5550-408B-A46A-A74D3E0FA7D0}" destId="{4D46EB57-EE22-4E7F-A464-F9DE9B66A3AA}" srcOrd="0" destOrd="0" presId="urn:microsoft.com/office/officeart/2008/layout/HorizontalMultiLevelHierarchy#1"/>
    <dgm:cxn modelId="{D7FBA1E2-55B7-40F1-BCF8-6A614E735EBB}" type="presOf" srcId="{8B1A2DBF-7E20-4C84-81DC-E4C31CFDF29B}" destId="{49167DB6-D004-4815-82E7-95728A4CA116}" srcOrd="0" destOrd="0" presId="urn:microsoft.com/office/officeart/2008/layout/HorizontalMultiLevelHierarchy#1"/>
    <dgm:cxn modelId="{C8F34F97-C69D-46D7-B41A-49FEA9A45F3E}" type="presOf" srcId="{6AD22C76-F7E0-4175-B999-C1310D4A5166}" destId="{5D304F4D-56A2-4099-B084-350D0E349CAC}" srcOrd="0" destOrd="0" presId="urn:microsoft.com/office/officeart/2008/layout/HorizontalMultiLevelHierarchy#1"/>
    <dgm:cxn modelId="{5CBF908E-BBEB-4B7A-88FB-D2AA72E39D21}" type="presOf" srcId="{18A09614-4875-4CD0-9059-789E45077C10}" destId="{460782EE-E806-4B93-855C-689644CAA13F}" srcOrd="0" destOrd="0" presId="urn:microsoft.com/office/officeart/2008/layout/HorizontalMultiLevelHierarchy#1"/>
    <dgm:cxn modelId="{A63DC240-4840-4B76-AEFB-862DC5F28820}" type="presOf" srcId="{8B1A2DBF-7E20-4C84-81DC-E4C31CFDF29B}" destId="{F93CD5A1-554D-4B81-85FE-960377DE71EA}" srcOrd="1" destOrd="0" presId="urn:microsoft.com/office/officeart/2008/layout/HorizontalMultiLevelHierarchy#1"/>
    <dgm:cxn modelId="{AD5DBD4A-5AFC-4840-B0BF-7905E7A75DF1}" type="presOf" srcId="{234CE11C-5550-408B-A46A-A74D3E0FA7D0}" destId="{DCEBCEE6-F2BE-443E-9622-F1BB14C8F475}" srcOrd="1" destOrd="0" presId="urn:microsoft.com/office/officeart/2008/layout/HorizontalMultiLevelHierarchy#1"/>
    <dgm:cxn modelId="{E41C4618-9FB7-48B0-9612-63C1E13657D0}" srcId="{6209D08A-635B-4F13-B0C1-7F46479C1CD6}" destId="{083E61DF-A488-4CF0-84F5-3AC0DE8D5E34}" srcOrd="2" destOrd="0" parTransId="{8B1A2DBF-7E20-4C84-81DC-E4C31CFDF29B}" sibTransId="{1A4F6BCE-6B74-4D81-A05F-0B3079C52D58}"/>
    <dgm:cxn modelId="{FC157E39-9D3C-4539-801A-5FFD6B2D281B}" type="presOf" srcId="{99BD9255-4A1C-4CD3-99DE-11600B623307}" destId="{D731DE58-D3B4-4D31-8B31-7D9D9EE07FE4}" srcOrd="0" destOrd="0" presId="urn:microsoft.com/office/officeart/2008/layout/HorizontalMultiLevelHierarchy#1"/>
    <dgm:cxn modelId="{B8EEDE2B-1F8D-4970-926E-D2C5EF61D095}" srcId="{18A09614-4875-4CD0-9059-789E45077C10}" destId="{6209D08A-635B-4F13-B0C1-7F46479C1CD6}" srcOrd="0" destOrd="0" parTransId="{15FB089A-D312-4456-92D7-7049B6ADC4D3}" sibTransId="{F4C57EC0-BD7F-4F98-BAF5-432E27BE048E}"/>
    <dgm:cxn modelId="{9CA81602-58BC-46F7-9DB0-888E1F3E7F52}" srcId="{6209D08A-635B-4F13-B0C1-7F46479C1CD6}" destId="{6AD22C76-F7E0-4175-B999-C1310D4A5166}" srcOrd="1" destOrd="0" parTransId="{234CE11C-5550-408B-A46A-A74D3E0FA7D0}" sibTransId="{C35710BE-98A1-4BC1-A583-E5D741E38742}"/>
    <dgm:cxn modelId="{EF908ADC-E5F0-4C25-9654-B4C0C019E8EB}" type="presOf" srcId="{786C186C-693A-4BFE-952C-FAB2DE820AAE}" destId="{B1F0DB11-A853-4AAD-8B0F-25B9D5121F26}" srcOrd="0" destOrd="0" presId="urn:microsoft.com/office/officeart/2008/layout/HorizontalMultiLevelHierarchy#1"/>
    <dgm:cxn modelId="{AEE8C8CC-8D50-4626-9E86-922B09C721BE}" type="presOf" srcId="{083E61DF-A488-4CF0-84F5-3AC0DE8D5E34}" destId="{27870C8C-DB2D-45EE-9C7E-CDDB1C5D0077}" srcOrd="0" destOrd="0" presId="urn:microsoft.com/office/officeart/2008/layout/HorizontalMultiLevelHierarchy#1"/>
    <dgm:cxn modelId="{9A151FA3-4CC2-4238-A5D1-0A758E27E9DF}" type="presOf" srcId="{99BD9255-4A1C-4CD3-99DE-11600B623307}" destId="{F3F1D829-A325-4BC6-B280-A1F07A329BE4}" srcOrd="1" destOrd="0" presId="urn:microsoft.com/office/officeart/2008/layout/HorizontalMultiLevelHierarchy#1"/>
    <dgm:cxn modelId="{D9520C83-B088-4CA8-83B6-C6AB3E215CE9}" type="presOf" srcId="{6209D08A-635B-4F13-B0C1-7F46479C1CD6}" destId="{4A65BAD3-F10B-4F98-8CBC-32F3C637E89E}" srcOrd="0" destOrd="0" presId="urn:microsoft.com/office/officeart/2008/layout/HorizontalMultiLevelHierarchy#1"/>
    <dgm:cxn modelId="{DC532625-77E1-49A5-8B7A-58DE40C03DF5}" srcId="{6209D08A-635B-4F13-B0C1-7F46479C1CD6}" destId="{786C186C-693A-4BFE-952C-FAB2DE820AAE}" srcOrd="0" destOrd="0" parTransId="{99BD9255-4A1C-4CD3-99DE-11600B623307}" sibTransId="{F14F5301-9A80-4E23-8F40-D580240B9376}"/>
    <dgm:cxn modelId="{1C65F550-ED1E-4141-A139-A86D0FB56672}" type="presParOf" srcId="{460782EE-E806-4B93-855C-689644CAA13F}" destId="{145D6080-773C-4067-B526-DEF522622561}" srcOrd="0" destOrd="0" presId="urn:microsoft.com/office/officeart/2008/layout/HorizontalMultiLevelHierarchy#1"/>
    <dgm:cxn modelId="{C813F22A-3C63-439D-97FF-61EEBAA2F029}" type="presParOf" srcId="{145D6080-773C-4067-B526-DEF522622561}" destId="{4A65BAD3-F10B-4F98-8CBC-32F3C637E89E}" srcOrd="0" destOrd="0" presId="urn:microsoft.com/office/officeart/2008/layout/HorizontalMultiLevelHierarchy#1"/>
    <dgm:cxn modelId="{80A331D4-2084-42D9-93F7-0ABF59A70936}" type="presParOf" srcId="{145D6080-773C-4067-B526-DEF522622561}" destId="{0D0ED6BF-98DB-43A0-9B30-72E1FD91049F}" srcOrd="1" destOrd="0" presId="urn:microsoft.com/office/officeart/2008/layout/HorizontalMultiLevelHierarchy#1"/>
    <dgm:cxn modelId="{3648DA0E-0824-4F1F-B14D-CB098F2D91D0}" type="presParOf" srcId="{0D0ED6BF-98DB-43A0-9B30-72E1FD91049F}" destId="{D731DE58-D3B4-4D31-8B31-7D9D9EE07FE4}" srcOrd="0" destOrd="0" presId="urn:microsoft.com/office/officeart/2008/layout/HorizontalMultiLevelHierarchy#1"/>
    <dgm:cxn modelId="{9024028E-5FF4-4209-88A2-CC3C079BF275}" type="presParOf" srcId="{D731DE58-D3B4-4D31-8B31-7D9D9EE07FE4}" destId="{F3F1D829-A325-4BC6-B280-A1F07A329BE4}" srcOrd="0" destOrd="0" presId="urn:microsoft.com/office/officeart/2008/layout/HorizontalMultiLevelHierarchy#1"/>
    <dgm:cxn modelId="{5B185018-E107-4F56-BA96-022E773A3D74}" type="presParOf" srcId="{0D0ED6BF-98DB-43A0-9B30-72E1FD91049F}" destId="{E9F1C06D-732D-4026-BC8A-F92A718D2B75}" srcOrd="1" destOrd="0" presId="urn:microsoft.com/office/officeart/2008/layout/HorizontalMultiLevelHierarchy#1"/>
    <dgm:cxn modelId="{509C8394-9151-496F-A3D3-77363084B8CD}" type="presParOf" srcId="{E9F1C06D-732D-4026-BC8A-F92A718D2B75}" destId="{B1F0DB11-A853-4AAD-8B0F-25B9D5121F26}" srcOrd="0" destOrd="0" presId="urn:microsoft.com/office/officeart/2008/layout/HorizontalMultiLevelHierarchy#1"/>
    <dgm:cxn modelId="{887DCE37-87A9-4B40-87AA-6E7EE72F1534}" type="presParOf" srcId="{E9F1C06D-732D-4026-BC8A-F92A718D2B75}" destId="{F7F23A25-6133-429F-BE8E-C3A744BDE99E}" srcOrd="1" destOrd="0" presId="urn:microsoft.com/office/officeart/2008/layout/HorizontalMultiLevelHierarchy#1"/>
    <dgm:cxn modelId="{F06F8A19-D3C3-4BCA-A0B4-09385F9B50D0}" type="presParOf" srcId="{0D0ED6BF-98DB-43A0-9B30-72E1FD91049F}" destId="{4D46EB57-EE22-4E7F-A464-F9DE9B66A3AA}" srcOrd="2" destOrd="0" presId="urn:microsoft.com/office/officeart/2008/layout/HorizontalMultiLevelHierarchy#1"/>
    <dgm:cxn modelId="{D60B0282-1CE6-4448-B747-7E0BB23FB2E4}" type="presParOf" srcId="{4D46EB57-EE22-4E7F-A464-F9DE9B66A3AA}" destId="{DCEBCEE6-F2BE-443E-9622-F1BB14C8F475}" srcOrd="0" destOrd="0" presId="urn:microsoft.com/office/officeart/2008/layout/HorizontalMultiLevelHierarchy#1"/>
    <dgm:cxn modelId="{D1BEC063-C570-4CCE-9466-0C06A4A606DA}" type="presParOf" srcId="{0D0ED6BF-98DB-43A0-9B30-72E1FD91049F}" destId="{DF71FAF7-C6BF-4047-BB48-EC0AECCFE557}" srcOrd="3" destOrd="0" presId="urn:microsoft.com/office/officeart/2008/layout/HorizontalMultiLevelHierarchy#1"/>
    <dgm:cxn modelId="{6FD601A8-8BE7-4894-8E6B-E71D0B65C599}" type="presParOf" srcId="{DF71FAF7-C6BF-4047-BB48-EC0AECCFE557}" destId="{5D304F4D-56A2-4099-B084-350D0E349CAC}" srcOrd="0" destOrd="0" presId="urn:microsoft.com/office/officeart/2008/layout/HorizontalMultiLevelHierarchy#1"/>
    <dgm:cxn modelId="{E958D110-EC5A-4FB9-B3E5-1614E378F529}" type="presParOf" srcId="{DF71FAF7-C6BF-4047-BB48-EC0AECCFE557}" destId="{46299F08-6464-4132-8632-BACB29CB6C87}" srcOrd="1" destOrd="0" presId="urn:microsoft.com/office/officeart/2008/layout/HorizontalMultiLevelHierarchy#1"/>
    <dgm:cxn modelId="{953D3345-77CA-4038-8353-0E004D20A3E5}" type="presParOf" srcId="{0D0ED6BF-98DB-43A0-9B30-72E1FD91049F}" destId="{49167DB6-D004-4815-82E7-95728A4CA116}" srcOrd="4" destOrd="0" presId="urn:microsoft.com/office/officeart/2008/layout/HorizontalMultiLevelHierarchy#1"/>
    <dgm:cxn modelId="{19C7A7C4-53F5-4F1B-AEA4-5ACD0384537F}" type="presParOf" srcId="{49167DB6-D004-4815-82E7-95728A4CA116}" destId="{F93CD5A1-554D-4B81-85FE-960377DE71EA}" srcOrd="0" destOrd="0" presId="urn:microsoft.com/office/officeart/2008/layout/HorizontalMultiLevelHierarchy#1"/>
    <dgm:cxn modelId="{D3AA980B-D6B2-48EE-80DA-FD065E5A0CEA}" type="presParOf" srcId="{0D0ED6BF-98DB-43A0-9B30-72E1FD91049F}" destId="{F0C69CD2-AB0F-462B-A03C-C3B521B9D724}" srcOrd="5" destOrd="0" presId="urn:microsoft.com/office/officeart/2008/layout/HorizontalMultiLevelHierarchy#1"/>
    <dgm:cxn modelId="{FE9DAE92-8F37-4B90-AF11-2DE093619046}" type="presParOf" srcId="{F0C69CD2-AB0F-462B-A03C-C3B521B9D724}" destId="{27870C8C-DB2D-45EE-9C7E-CDDB1C5D0077}" srcOrd="0" destOrd="0" presId="urn:microsoft.com/office/officeart/2008/layout/HorizontalMultiLevelHierarchy#1"/>
    <dgm:cxn modelId="{6B1EFBF2-087A-4A64-B791-AD2C7B38F9F9}" type="presParOf" srcId="{F0C69CD2-AB0F-462B-A03C-C3B521B9D724}" destId="{2215DD46-C7E0-443B-8B83-23530F9416D6}" srcOrd="1" destOrd="0" presId="urn:microsoft.com/office/officeart/2008/layout/HorizontalMultiLevel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36399-FAE2-48F1-89D6-608512A0DA7A}">
      <dsp:nvSpPr>
        <dsp:cNvPr id="0" name=""/>
        <dsp:cNvSpPr/>
      </dsp:nvSpPr>
      <dsp:spPr>
        <a:xfrm>
          <a:off x="2285450" y="2034584"/>
          <a:ext cx="2026177" cy="111146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CN" sz="2000" kern="1200" dirty="0" smtClean="0"/>
            <a:t>China Water Exchange</a:t>
          </a:r>
          <a:endParaRPr lang="zh-CN" altLang="en-US" sz="2000" kern="1200" dirty="0"/>
        </a:p>
      </dsp:txBody>
      <dsp:txXfrm>
        <a:off x="2339707" y="2088841"/>
        <a:ext cx="1917663" cy="1002950"/>
      </dsp:txXfrm>
    </dsp:sp>
    <dsp:sp modelId="{D9792BA1-D9B2-4030-AB13-99C9171A4592}">
      <dsp:nvSpPr>
        <dsp:cNvPr id="0" name=""/>
        <dsp:cNvSpPr/>
      </dsp:nvSpPr>
      <dsp:spPr>
        <a:xfrm rot="18607728">
          <a:off x="3578029" y="1757216"/>
          <a:ext cx="819721" cy="30608"/>
        </a:xfrm>
        <a:custGeom>
          <a:avLst/>
          <a:gdLst/>
          <a:ahLst/>
          <a:cxnLst/>
          <a:rect l="0" t="0" r="0" b="0"/>
          <a:pathLst>
            <a:path>
              <a:moveTo>
                <a:pt x="0" y="15304"/>
              </a:moveTo>
              <a:lnTo>
                <a:pt x="819721" y="1530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967397" y="1752027"/>
        <a:ext cx="40986" cy="40986"/>
      </dsp:txXfrm>
    </dsp:sp>
    <dsp:sp modelId="{D3247B9E-7F9C-4495-8526-4CCC01131F86}">
      <dsp:nvSpPr>
        <dsp:cNvPr id="0" name=""/>
        <dsp:cNvSpPr/>
      </dsp:nvSpPr>
      <dsp:spPr>
        <a:xfrm>
          <a:off x="3461109" y="129956"/>
          <a:ext cx="2652520" cy="138824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Financial Supervision: </a:t>
          </a:r>
          <a:r>
            <a:rPr lang="en-US" sz="1600" kern="1200" dirty="0" smtClean="0"/>
            <a:t>China Securities Regulatory Commission Beijing Office, </a:t>
          </a:r>
          <a:r>
            <a:rPr lang="en-US" sz="1600" b="0" i="0" kern="1200" dirty="0" smtClean="0"/>
            <a:t>Beijing Municipal Bureau of Financial Work</a:t>
          </a:r>
          <a:endParaRPr lang="zh-CN" altLang="en-US" sz="1600" kern="1200" dirty="0"/>
        </a:p>
      </dsp:txBody>
      <dsp:txXfrm>
        <a:off x="3528877" y="197724"/>
        <a:ext cx="2516984" cy="1252705"/>
      </dsp:txXfrm>
    </dsp:sp>
    <dsp:sp modelId="{3729DDF4-94C0-4778-8BF4-F42A39C8697E}">
      <dsp:nvSpPr>
        <dsp:cNvPr id="0" name=""/>
        <dsp:cNvSpPr/>
      </dsp:nvSpPr>
      <dsp:spPr>
        <a:xfrm rot="13732914">
          <a:off x="2164626" y="1757287"/>
          <a:ext cx="840220" cy="30608"/>
        </a:xfrm>
        <a:custGeom>
          <a:avLst/>
          <a:gdLst/>
          <a:ahLst/>
          <a:cxnLst/>
          <a:rect l="0" t="0" r="0" b="0"/>
          <a:pathLst>
            <a:path>
              <a:moveTo>
                <a:pt x="0" y="15304"/>
              </a:moveTo>
              <a:lnTo>
                <a:pt x="840220" y="1530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2563731" y="1751586"/>
        <a:ext cx="42011" cy="42011"/>
      </dsp:txXfrm>
    </dsp:sp>
    <dsp:sp modelId="{77D6AC76-5472-4D23-B95B-FE3B31497CF9}">
      <dsp:nvSpPr>
        <dsp:cNvPr id="0" name=""/>
        <dsp:cNvSpPr/>
      </dsp:nvSpPr>
      <dsp:spPr>
        <a:xfrm>
          <a:off x="428555" y="90576"/>
          <a:ext cx="2628790" cy="14353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kern="1200" dirty="0" smtClean="0">
              <a:solidFill>
                <a:srgbClr val="002060"/>
              </a:solidFill>
            </a:rPr>
            <a:t>Industrial Supervision: </a:t>
          </a:r>
          <a:r>
            <a:rPr lang="en-US" sz="1600" kern="1200" dirty="0" smtClean="0">
              <a:effectLst/>
            </a:rPr>
            <a:t>Divisions of</a:t>
          </a:r>
          <a:r>
            <a:rPr lang="en-US" altLang="zh-CN" sz="1600" kern="1200" dirty="0" smtClean="0"/>
            <a:t> </a:t>
          </a:r>
          <a:r>
            <a:rPr lang="en-US" sz="1600" kern="1200" dirty="0" smtClean="0">
              <a:effectLst/>
            </a:rPr>
            <a:t>the Ministry of </a:t>
          </a:r>
          <a:r>
            <a:rPr lang="en-US" sz="1600" kern="1200" smtClean="0">
              <a:effectLst/>
            </a:rPr>
            <a:t>Water </a:t>
          </a:r>
          <a:r>
            <a:rPr lang="en-US" sz="1600" kern="1200" smtClean="0">
              <a:effectLst/>
            </a:rPr>
            <a:t>Resources</a:t>
          </a:r>
          <a:endParaRPr lang="zh-CN" altLang="en-US" sz="1600" kern="1200" dirty="0"/>
        </a:p>
      </dsp:txBody>
      <dsp:txXfrm>
        <a:off x="498623" y="160644"/>
        <a:ext cx="2488654" cy="1295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67DB6-D004-4815-82E7-95728A4CA116}">
      <dsp:nvSpPr>
        <dsp:cNvPr id="0" name=""/>
        <dsp:cNvSpPr/>
      </dsp:nvSpPr>
      <dsp:spPr>
        <a:xfrm>
          <a:off x="2096658" y="1940718"/>
          <a:ext cx="377482" cy="719288"/>
        </a:xfrm>
        <a:custGeom>
          <a:avLst/>
          <a:gdLst/>
          <a:ahLst/>
          <a:cxnLst/>
          <a:rect l="0" t="0" r="0" b="0"/>
          <a:pathLst>
            <a:path>
              <a:moveTo>
                <a:pt x="0" y="0"/>
              </a:moveTo>
              <a:lnTo>
                <a:pt x="188741" y="0"/>
              </a:lnTo>
              <a:lnTo>
                <a:pt x="188741" y="719288"/>
              </a:lnTo>
              <a:lnTo>
                <a:pt x="377482" y="71928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265091" y="2280054"/>
        <a:ext cx="40616" cy="40616"/>
      </dsp:txXfrm>
    </dsp:sp>
    <dsp:sp modelId="{4D46EB57-EE22-4E7F-A464-F9DE9B66A3AA}">
      <dsp:nvSpPr>
        <dsp:cNvPr id="0" name=""/>
        <dsp:cNvSpPr/>
      </dsp:nvSpPr>
      <dsp:spPr>
        <a:xfrm>
          <a:off x="2096658" y="1894998"/>
          <a:ext cx="377482" cy="91440"/>
        </a:xfrm>
        <a:custGeom>
          <a:avLst/>
          <a:gdLst/>
          <a:ahLst/>
          <a:cxnLst/>
          <a:rect l="0" t="0" r="0" b="0"/>
          <a:pathLst>
            <a:path>
              <a:moveTo>
                <a:pt x="0" y="45720"/>
              </a:moveTo>
              <a:lnTo>
                <a:pt x="377482"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275962" y="1931281"/>
        <a:ext cx="18874" cy="18874"/>
      </dsp:txXfrm>
    </dsp:sp>
    <dsp:sp modelId="{D731DE58-D3B4-4D31-8B31-7D9D9EE07FE4}">
      <dsp:nvSpPr>
        <dsp:cNvPr id="0" name=""/>
        <dsp:cNvSpPr/>
      </dsp:nvSpPr>
      <dsp:spPr>
        <a:xfrm>
          <a:off x="2096658" y="1221430"/>
          <a:ext cx="377482" cy="719288"/>
        </a:xfrm>
        <a:custGeom>
          <a:avLst/>
          <a:gdLst/>
          <a:ahLst/>
          <a:cxnLst/>
          <a:rect l="0" t="0" r="0" b="0"/>
          <a:pathLst>
            <a:path>
              <a:moveTo>
                <a:pt x="0" y="719288"/>
              </a:moveTo>
              <a:lnTo>
                <a:pt x="188741" y="719288"/>
              </a:lnTo>
              <a:lnTo>
                <a:pt x="188741" y="0"/>
              </a:lnTo>
              <a:lnTo>
                <a:pt x="37748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265091" y="1560766"/>
        <a:ext cx="40616" cy="40616"/>
      </dsp:txXfrm>
    </dsp:sp>
    <dsp:sp modelId="{4A65BAD3-F10B-4F98-8CBC-32F3C637E89E}">
      <dsp:nvSpPr>
        <dsp:cNvPr id="0" name=""/>
        <dsp:cNvSpPr/>
      </dsp:nvSpPr>
      <dsp:spPr>
        <a:xfrm rot="16200000">
          <a:off x="-59398" y="893380"/>
          <a:ext cx="2217437" cy="20946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0" i="0" kern="1200" dirty="0" smtClean="0">
              <a:solidFill>
                <a:schemeClr val="accent1"/>
              </a:solidFill>
            </a:rPr>
            <a:t>&lt;Interim </a:t>
          </a:r>
          <a:r>
            <a:rPr lang="en-US" altLang="zh-CN" sz="2100" b="0" i="0" kern="1200" dirty="0" smtClean="0">
              <a:solidFill>
                <a:schemeClr val="accent1"/>
              </a:solidFill>
            </a:rPr>
            <a:t>M</a:t>
          </a:r>
          <a:r>
            <a:rPr lang="en-US" sz="2100" b="0" i="0" kern="1200" dirty="0" smtClean="0">
              <a:solidFill>
                <a:schemeClr val="accent1"/>
              </a:solidFill>
            </a:rPr>
            <a:t>easures for the </a:t>
          </a:r>
          <a:r>
            <a:rPr lang="en-US" altLang="zh-CN" sz="2100" b="0" i="0" kern="1200" dirty="0" smtClean="0">
              <a:solidFill>
                <a:schemeClr val="accent1"/>
              </a:solidFill>
            </a:rPr>
            <a:t>W</a:t>
          </a:r>
          <a:r>
            <a:rPr lang="en-US" sz="2100" b="0" i="0" kern="1200" dirty="0" smtClean="0">
              <a:solidFill>
                <a:schemeClr val="accent1"/>
              </a:solidFill>
            </a:rPr>
            <a:t>ater </a:t>
          </a:r>
          <a:r>
            <a:rPr lang="en-US" altLang="zh-CN" sz="2100" b="0" i="0" kern="1200" dirty="0" smtClean="0">
              <a:solidFill>
                <a:schemeClr val="accent1"/>
              </a:solidFill>
            </a:rPr>
            <a:t>R</a:t>
          </a:r>
          <a:r>
            <a:rPr lang="en-US" sz="2100" b="0" i="0" kern="1200" dirty="0" smtClean="0">
              <a:solidFill>
                <a:schemeClr val="accent1"/>
              </a:solidFill>
            </a:rPr>
            <a:t>ights </a:t>
          </a:r>
          <a:r>
            <a:rPr lang="en-US" altLang="zh-CN" sz="2100" b="0" i="0" kern="1200" dirty="0" smtClean="0">
              <a:solidFill>
                <a:schemeClr val="accent1"/>
              </a:solidFill>
            </a:rPr>
            <a:t>T</a:t>
          </a:r>
          <a:r>
            <a:rPr lang="en-US" sz="2100" b="0" i="0" kern="1200" dirty="0" smtClean="0">
              <a:solidFill>
                <a:schemeClr val="accent1"/>
              </a:solidFill>
            </a:rPr>
            <a:t>rading Administration&gt;</a:t>
          </a:r>
          <a:endParaRPr lang="zh-CN" altLang="en-US" sz="2100" kern="1200" dirty="0">
            <a:solidFill>
              <a:schemeClr val="accent1"/>
            </a:solidFill>
          </a:endParaRPr>
        </a:p>
      </dsp:txBody>
      <dsp:txXfrm>
        <a:off x="-59398" y="893380"/>
        <a:ext cx="2217437" cy="2094676"/>
      </dsp:txXfrm>
    </dsp:sp>
    <dsp:sp modelId="{B1F0DB11-A853-4AAD-8B0F-25B9D5121F26}">
      <dsp:nvSpPr>
        <dsp:cNvPr id="0" name=""/>
        <dsp:cNvSpPr/>
      </dsp:nvSpPr>
      <dsp:spPr>
        <a:xfrm>
          <a:off x="2474140" y="933714"/>
          <a:ext cx="3872290" cy="57543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CN" sz="2000" kern="1200" dirty="0" smtClean="0">
              <a:solidFill>
                <a:schemeClr val="bg1"/>
              </a:solidFill>
            </a:rPr>
            <a:t>Regional Water Rights Trading</a:t>
          </a:r>
          <a:endParaRPr lang="zh-CN" altLang="en-US" sz="2000" kern="1200" dirty="0">
            <a:solidFill>
              <a:schemeClr val="bg1"/>
            </a:solidFill>
          </a:endParaRPr>
        </a:p>
      </dsp:txBody>
      <dsp:txXfrm>
        <a:off x="2474140" y="933714"/>
        <a:ext cx="3872290" cy="575430"/>
      </dsp:txXfrm>
    </dsp:sp>
    <dsp:sp modelId="{5D304F4D-56A2-4099-B084-350D0E349CAC}">
      <dsp:nvSpPr>
        <dsp:cNvPr id="0" name=""/>
        <dsp:cNvSpPr/>
      </dsp:nvSpPr>
      <dsp:spPr>
        <a:xfrm>
          <a:off x="2474140" y="1653003"/>
          <a:ext cx="3853775" cy="57543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CN" sz="2000" kern="1200" dirty="0" smtClean="0">
              <a:solidFill>
                <a:schemeClr val="bg1"/>
              </a:solidFill>
            </a:rPr>
            <a:t>Water Withdraw Rights Trading </a:t>
          </a:r>
          <a:endParaRPr lang="zh-CN" altLang="en-US" sz="2000" kern="1200" dirty="0">
            <a:solidFill>
              <a:schemeClr val="bg1"/>
            </a:solidFill>
          </a:endParaRPr>
        </a:p>
      </dsp:txBody>
      <dsp:txXfrm>
        <a:off x="2474140" y="1653003"/>
        <a:ext cx="3853775" cy="575430"/>
      </dsp:txXfrm>
    </dsp:sp>
    <dsp:sp modelId="{27870C8C-DB2D-45EE-9C7E-CDDB1C5D0077}">
      <dsp:nvSpPr>
        <dsp:cNvPr id="0" name=""/>
        <dsp:cNvSpPr/>
      </dsp:nvSpPr>
      <dsp:spPr>
        <a:xfrm>
          <a:off x="2474140" y="2372291"/>
          <a:ext cx="3833259" cy="57543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CN" sz="2000" kern="1200" dirty="0" smtClean="0">
              <a:solidFill>
                <a:schemeClr val="bg1"/>
              </a:solidFill>
            </a:rPr>
            <a:t>Irrigation Water Rights Trading</a:t>
          </a:r>
          <a:endParaRPr lang="zh-CN" altLang="en-US" sz="2000" kern="1200" dirty="0">
            <a:solidFill>
              <a:schemeClr val="bg1"/>
            </a:solidFill>
          </a:endParaRPr>
        </a:p>
      </dsp:txBody>
      <dsp:txXfrm>
        <a:off x="2474140" y="2372291"/>
        <a:ext cx="3833259" cy="575430"/>
      </dsp:txXfrm>
    </dsp:sp>
  </dsp:spTree>
</dsp:drawing>
</file>

<file path=ppt/diagrams/layout1.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07563C4B-6BDC-471C-A820-8FCF39071ED3}" type="datetimeFigureOut">
              <a:rPr lang="zh-CN" altLang="en-US" smtClean="0"/>
              <a:t>2018/12/17</a:t>
            </a:fld>
            <a:endParaRPr lang="zh-CN" altLang="en-US"/>
          </a:p>
        </p:txBody>
      </p:sp>
      <p:sp>
        <p:nvSpPr>
          <p:cNvPr id="4" name="页脚占位符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0E773AF0-082C-4BDE-BD2A-2966BD0C5734}"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期占位符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2018/12/17</a:t>
            </a:fld>
            <a:endParaRPr lang="zh-CN" altLang="en-US"/>
          </a:p>
        </p:txBody>
      </p:sp>
      <p:sp>
        <p:nvSpPr>
          <p:cNvPr id="4" name="幻灯片图像占位符 3"/>
          <p:cNvSpPr>
            <a:spLocks noGrp="1" noRot="1" noChangeAspect="1"/>
          </p:cNvSpPr>
          <p:nvPr>
            <p:ph type="sldImg" idx="2"/>
          </p:nvPr>
        </p:nvSpPr>
        <p:spPr>
          <a:xfrm>
            <a:off x="1260475" y="0"/>
            <a:ext cx="4438650" cy="3330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288280" y="3447120"/>
            <a:ext cx="6153660" cy="6309568"/>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灯片编号占位符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brief introduction of China Water Exchange</a:t>
            </a:r>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Water Withdraw Rights Trading</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Water withdraw rights trading are transactions of water withdraw rights saved from industrial adjustment or process improvements between qualified companies or individuals under the approved conditions, duration and quantity.</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典型案例：内蒙古盟市间获得了共计</a:t>
            </a:r>
            <a:r>
              <a:rPr lang="en-US" altLang="zh-CN" sz="1200" b="1" kern="1200" dirty="0" smtClean="0">
                <a:solidFill>
                  <a:schemeClr val="tx1"/>
                </a:solidFill>
                <a:effectLst/>
                <a:latin typeface="+mn-lt"/>
                <a:ea typeface="+mn-ea"/>
                <a:cs typeface="+mn-cs"/>
              </a:rPr>
              <a:t>2000</a:t>
            </a:r>
            <a:r>
              <a:rPr lang="zh-CN" altLang="zh-CN" sz="1200" b="1" kern="1200" dirty="0" smtClean="0">
                <a:solidFill>
                  <a:schemeClr val="tx1"/>
                </a:solidFill>
                <a:effectLst/>
                <a:latin typeface="+mn-lt"/>
                <a:ea typeface="+mn-ea"/>
                <a:cs typeface="+mn-cs"/>
              </a:rPr>
              <a:t>万立方米每年水权交易</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2016</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11</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30</a:t>
            </a:r>
            <a:r>
              <a:rPr lang="zh-CN" altLang="zh-CN" sz="1200" kern="1200" dirty="0" smtClean="0">
                <a:solidFill>
                  <a:schemeClr val="tx1"/>
                </a:solidFill>
                <a:effectLst/>
                <a:latin typeface="+mn-lt"/>
                <a:ea typeface="+mn-ea"/>
                <a:cs typeface="+mn-cs"/>
              </a:rPr>
              <a:t>日，内蒙古荣信化工有限公司、乌海神雾煤化科技有限公司等</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家企业，通过中国水权交易所，从内蒙古水权收储转让中心</a:t>
            </a:r>
            <a:r>
              <a:rPr lang="en-US" altLang="zh-CN" sz="1200" kern="1200" dirty="0" smtClean="0">
                <a:solidFill>
                  <a:schemeClr val="tx1"/>
                </a:solidFill>
                <a:effectLst/>
                <a:latin typeface="+mn-lt"/>
                <a:ea typeface="+mn-ea"/>
                <a:cs typeface="+mn-cs"/>
              </a:rPr>
              <a:t>2000</a:t>
            </a:r>
            <a:r>
              <a:rPr lang="zh-CN" altLang="zh-CN" sz="1200" kern="1200" dirty="0" smtClean="0">
                <a:solidFill>
                  <a:schemeClr val="tx1"/>
                </a:solidFill>
                <a:effectLst/>
                <a:latin typeface="+mn-lt"/>
                <a:ea typeface="+mn-ea"/>
                <a:cs typeface="+mn-cs"/>
              </a:rPr>
              <a:t>万立方米每年的取水权，期限为</a:t>
            </a:r>
            <a:r>
              <a:rPr lang="en-US" altLang="zh-CN" sz="1200" kern="1200" dirty="0" smtClean="0">
                <a:solidFill>
                  <a:schemeClr val="tx1"/>
                </a:solidFill>
                <a:effectLst/>
                <a:latin typeface="+mn-lt"/>
                <a:ea typeface="+mn-ea"/>
                <a:cs typeface="+mn-cs"/>
              </a:rPr>
              <a:t>25</a:t>
            </a:r>
            <a:r>
              <a:rPr lang="zh-CN" altLang="zh-CN" sz="1200" kern="1200" dirty="0" smtClean="0">
                <a:solidFill>
                  <a:schemeClr val="tx1"/>
                </a:solidFill>
                <a:effectLst/>
                <a:latin typeface="+mn-lt"/>
                <a:ea typeface="+mn-ea"/>
                <a:cs typeface="+mn-cs"/>
              </a:rPr>
              <a:t>年。通过本次交易探索出了利用工业企业投资，对黄河流域近</a:t>
            </a:r>
            <a:r>
              <a:rPr lang="en-US" altLang="zh-CN" sz="1200" kern="1200" dirty="0" smtClean="0">
                <a:solidFill>
                  <a:schemeClr val="tx1"/>
                </a:solidFill>
                <a:effectLst/>
                <a:latin typeface="+mn-lt"/>
                <a:ea typeface="+mn-ea"/>
                <a:cs typeface="+mn-cs"/>
              </a:rPr>
              <a:t>200</a:t>
            </a:r>
            <a:r>
              <a:rPr lang="zh-CN" altLang="zh-CN" sz="1200" kern="1200" dirty="0" smtClean="0">
                <a:solidFill>
                  <a:schemeClr val="tx1"/>
                </a:solidFill>
                <a:effectLst/>
                <a:latin typeface="+mn-lt"/>
                <a:ea typeface="+mn-ea"/>
                <a:cs typeface="+mn-cs"/>
              </a:rPr>
              <a:t>万亩引黄灌溉面积进行节水改造，同时加强了水资源配置和管理，不仅解决了</a:t>
            </a:r>
            <a:r>
              <a:rPr lang="en-US" altLang="zh-CN" sz="1200" kern="1200" dirty="0" smtClean="0">
                <a:solidFill>
                  <a:schemeClr val="tx1"/>
                </a:solidFill>
                <a:effectLst/>
                <a:latin typeface="+mn-lt"/>
                <a:ea typeface="+mn-ea"/>
                <a:cs typeface="+mn-cs"/>
              </a:rPr>
              <a:t>55</a:t>
            </a:r>
            <a:r>
              <a:rPr lang="zh-CN" altLang="zh-CN" sz="1200" kern="1200" dirty="0" smtClean="0">
                <a:solidFill>
                  <a:schemeClr val="tx1"/>
                </a:solidFill>
                <a:effectLst/>
                <a:latin typeface="+mn-lt"/>
                <a:ea typeface="+mn-ea"/>
                <a:cs typeface="+mn-cs"/>
              </a:rPr>
              <a:t>个大型工业项目</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亿立方米用水需求，还实现了引黄耗水量的逐年减少。</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Case: Water withdraw rights trading of 20 million cubic meters per year in Inner Mongolia</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November 30, 2016, Inner Mongolia </a:t>
            </a:r>
            <a:r>
              <a:rPr lang="en-US" altLang="zh-CN" sz="1200" kern="1200" dirty="0" err="1" smtClean="0">
                <a:solidFill>
                  <a:schemeClr val="tx1"/>
                </a:solidFill>
                <a:effectLst/>
                <a:latin typeface="+mn-lt"/>
                <a:ea typeface="+mn-ea"/>
                <a:cs typeface="+mn-cs"/>
              </a:rPr>
              <a:t>Rongxin</a:t>
            </a:r>
            <a:r>
              <a:rPr lang="en-US" altLang="zh-CN" sz="1200" kern="1200" dirty="0" smtClean="0">
                <a:solidFill>
                  <a:schemeClr val="tx1"/>
                </a:solidFill>
                <a:effectLst/>
                <a:latin typeface="+mn-lt"/>
                <a:ea typeface="+mn-ea"/>
                <a:cs typeface="+mn-cs"/>
              </a:rPr>
              <a:t> Chemical Co., Ltd., </a:t>
            </a:r>
            <a:r>
              <a:rPr lang="en-US" altLang="zh-CN" sz="1200" kern="1200" dirty="0" err="1" smtClean="0">
                <a:solidFill>
                  <a:schemeClr val="tx1"/>
                </a:solidFill>
                <a:effectLst/>
                <a:latin typeface="+mn-lt"/>
                <a:ea typeface="+mn-ea"/>
                <a:cs typeface="+mn-cs"/>
              </a:rPr>
              <a:t>Wuhai</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Shenwu</a:t>
            </a:r>
            <a:r>
              <a:rPr lang="en-US" altLang="zh-CN" sz="1200" kern="1200" dirty="0" smtClean="0">
                <a:solidFill>
                  <a:schemeClr val="tx1"/>
                </a:solidFill>
                <a:effectLst/>
                <a:latin typeface="+mn-lt"/>
                <a:ea typeface="+mn-ea"/>
                <a:cs typeface="+mn-cs"/>
              </a:rPr>
              <a:t> Coal Chemical Technology Co., Ltd. and other three companies purchased water withdraw rights of 20 million cubic meters per year (total 25 years), from the Inner Mongolia Water Resources Purchasing and Storage Center through China Water Rights Exchange.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There transactions were typical cases of obtaining water rights from investing in water saving projects. The model has enhanced water conservation of the irrigation area for nearly two million mu (1333 km</a:t>
            </a:r>
            <a:r>
              <a:rPr lang="en-US" altLang="zh-CN" sz="1200" kern="1200" baseline="30000" dirty="0" smtClean="0">
                <a:solidFill>
                  <a:schemeClr val="tx1"/>
                </a:solidFill>
                <a:effectLst/>
                <a:latin typeface="+mn-lt"/>
                <a:ea typeface="+mn-ea"/>
                <a:cs typeface="+mn-cs"/>
              </a:rPr>
              <a:t>2</a:t>
            </a:r>
            <a:r>
              <a:rPr lang="en-US" altLang="zh-CN" sz="1200" kern="1200" dirty="0" smtClean="0">
                <a:solidFill>
                  <a:schemeClr val="tx1"/>
                </a:solidFill>
                <a:effectLst/>
                <a:latin typeface="+mn-lt"/>
                <a:ea typeface="+mn-ea"/>
                <a:cs typeface="+mn-cs"/>
              </a:rPr>
              <a:t>) in the Yellow River basin, while fulfilled the needs of 55 large-scale industrial projects, namely 300 million cubic meters of water, which have strengthened water resources allocation and management in Inner Mongolia and realized the annual reduction of water diverted from the Yellow River.</a:t>
            </a:r>
            <a:endParaRPr lang="zh-CN"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Irrigation Water Rights Trading</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Irrigation water rights trading refers to water rights trading among irrigation water users or associations of water users, whose water use rights have been confirmed by local authorities.</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典型案例：成安县政府回购</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中国水权交易所积极与河北省水利厅开展合作，</a:t>
            </a:r>
            <a:r>
              <a:rPr lang="en-US" altLang="zh-CN" sz="1200" kern="1200" dirty="0" smtClean="0">
                <a:solidFill>
                  <a:schemeClr val="tx1"/>
                </a:solidFill>
                <a:effectLst/>
                <a:latin typeface="+mn-lt"/>
                <a:ea typeface="+mn-ea"/>
                <a:cs typeface="+mn-cs"/>
              </a:rPr>
              <a:t>2016</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11</a:t>
            </a:r>
            <a:r>
              <a:rPr lang="zh-CN" altLang="zh-CN" sz="1200" kern="1200" dirty="0" smtClean="0">
                <a:solidFill>
                  <a:schemeClr val="tx1"/>
                </a:solidFill>
                <a:effectLst/>
                <a:latin typeface="+mn-lt"/>
                <a:ea typeface="+mn-ea"/>
                <a:cs typeface="+mn-cs"/>
              </a:rPr>
              <a:t>月，选定邯郸市成安县先行开展政府回购农业用水户</a:t>
            </a:r>
            <a:r>
              <a:rPr lang="en-US" altLang="zh-CN" sz="1200" kern="1200" dirty="0" smtClean="0">
                <a:solidFill>
                  <a:schemeClr val="tx1"/>
                </a:solidFill>
                <a:effectLst/>
                <a:latin typeface="+mn-lt"/>
                <a:ea typeface="+mn-ea"/>
                <a:cs typeface="+mn-cs"/>
              </a:rPr>
              <a:t>2016</a:t>
            </a:r>
            <a:r>
              <a:rPr lang="zh-CN" altLang="zh-CN" sz="1200" kern="1200" dirty="0" smtClean="0">
                <a:solidFill>
                  <a:schemeClr val="tx1"/>
                </a:solidFill>
                <a:effectLst/>
                <a:latin typeface="+mn-lt"/>
                <a:ea typeface="+mn-ea"/>
                <a:cs typeface="+mn-cs"/>
              </a:rPr>
              <a:t>年度节余水权额度，使用政府专项资金引导用水户参与到农业水权交易。截止</a:t>
            </a:r>
            <a:r>
              <a:rPr lang="en-US" altLang="zh-CN" sz="1200" kern="1200" dirty="0" smtClean="0">
                <a:solidFill>
                  <a:schemeClr val="tx1"/>
                </a:solidFill>
                <a:effectLst/>
                <a:latin typeface="+mn-lt"/>
                <a:ea typeface="+mn-ea"/>
                <a:cs typeface="+mn-cs"/>
              </a:rPr>
              <a:t>2017</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31</a:t>
            </a:r>
            <a:r>
              <a:rPr lang="zh-CN" altLang="zh-CN" sz="1200" kern="1200" dirty="0" smtClean="0">
                <a:solidFill>
                  <a:schemeClr val="tx1"/>
                </a:solidFill>
                <a:effectLst/>
                <a:latin typeface="+mn-lt"/>
                <a:ea typeface="+mn-ea"/>
                <a:cs typeface="+mn-cs"/>
              </a:rPr>
              <a:t>日，在四个村（分别为行尹村、长巷营村、南甘罗村、王耳营村）完成了政府回购节余水权额度，总计回购水权额度为</a:t>
            </a:r>
            <a:r>
              <a:rPr lang="en-US" altLang="zh-CN" sz="1200" kern="1200" dirty="0" smtClean="0">
                <a:solidFill>
                  <a:schemeClr val="tx1"/>
                </a:solidFill>
                <a:effectLst/>
                <a:latin typeface="+mn-lt"/>
                <a:ea typeface="+mn-ea"/>
                <a:cs typeface="+mn-cs"/>
              </a:rPr>
              <a:t>310865.23</a:t>
            </a:r>
            <a:r>
              <a:rPr lang="zh-CN" altLang="zh-CN" sz="1200" kern="1200" dirty="0" smtClean="0">
                <a:solidFill>
                  <a:schemeClr val="tx1"/>
                </a:solidFill>
                <a:effectLst/>
                <a:latin typeface="+mn-lt"/>
                <a:ea typeface="+mn-ea"/>
                <a:cs typeface="+mn-cs"/>
              </a:rPr>
              <a:t>立方米，回购总金额为</a:t>
            </a:r>
            <a:r>
              <a:rPr lang="en-US" altLang="zh-CN" sz="1200" kern="1200" dirty="0" smtClean="0">
                <a:solidFill>
                  <a:schemeClr val="tx1"/>
                </a:solidFill>
                <a:effectLst/>
                <a:latin typeface="+mn-lt"/>
                <a:ea typeface="+mn-ea"/>
                <a:cs typeface="+mn-cs"/>
              </a:rPr>
              <a:t>62173.046</a:t>
            </a:r>
            <a:r>
              <a:rPr lang="zh-CN" altLang="zh-CN" sz="1200" kern="1200" dirty="0" smtClean="0">
                <a:solidFill>
                  <a:schemeClr val="tx1"/>
                </a:solidFill>
                <a:effectLst/>
                <a:latin typeface="+mn-lt"/>
                <a:ea typeface="+mn-ea"/>
                <a:cs typeface="+mn-cs"/>
              </a:rPr>
              <a:t>元，通过政府回购提高农业用水户交易意识，培育农业水权交易市场。</a:t>
            </a: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Case: Government repurchase by Cheng’ an County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In November 2016, as a part of cooperation with Department of Water Resources of Hebei Province, </a:t>
            </a:r>
            <a:r>
              <a:rPr lang="en-US" altLang="zh-CN" sz="1200" kern="1200" dirty="0" err="1" smtClean="0">
                <a:solidFill>
                  <a:schemeClr val="tx1"/>
                </a:solidFill>
                <a:effectLst/>
                <a:latin typeface="+mn-lt"/>
                <a:ea typeface="+mn-ea"/>
                <a:cs typeface="+mn-cs"/>
              </a:rPr>
              <a:t>Cheng’an</a:t>
            </a:r>
            <a:r>
              <a:rPr lang="en-US" altLang="zh-CN" sz="1200" kern="1200" dirty="0" smtClean="0">
                <a:solidFill>
                  <a:schemeClr val="tx1"/>
                </a:solidFill>
                <a:effectLst/>
                <a:latin typeface="+mn-lt"/>
                <a:ea typeface="+mn-ea"/>
                <a:cs typeface="+mn-cs"/>
              </a:rPr>
              <a:t> County in the city of Handan initiated the repurchase of 2016 annual irrigation water rights from farming households, with funding from fiscal funds. Until March 31, 2017, four villages (</a:t>
            </a:r>
            <a:r>
              <a:rPr lang="en-US" altLang="zh-CN" sz="1200" kern="1200" dirty="0" err="1" smtClean="0">
                <a:solidFill>
                  <a:schemeClr val="tx1"/>
                </a:solidFill>
                <a:effectLst/>
                <a:latin typeface="+mn-lt"/>
                <a:ea typeface="+mn-ea"/>
                <a:cs typeface="+mn-cs"/>
              </a:rPr>
              <a:t>Xingyin</a:t>
            </a:r>
            <a:r>
              <a:rPr lang="en-US" altLang="zh-CN" sz="1200" kern="1200" dirty="0" smtClean="0">
                <a:solidFill>
                  <a:schemeClr val="tx1"/>
                </a:solidFill>
                <a:effectLst/>
                <a:latin typeface="+mn-lt"/>
                <a:ea typeface="+mn-ea"/>
                <a:cs typeface="+mn-cs"/>
              </a:rPr>
              <a:t> Village, Chang </a:t>
            </a:r>
            <a:r>
              <a:rPr lang="en-US" altLang="zh-CN" sz="1200" kern="1200" dirty="0" err="1" smtClean="0">
                <a:solidFill>
                  <a:schemeClr val="tx1"/>
                </a:solidFill>
                <a:effectLst/>
                <a:latin typeface="+mn-lt"/>
                <a:ea typeface="+mn-ea"/>
                <a:cs typeface="+mn-cs"/>
              </a:rPr>
              <a:t>Xiangying</a:t>
            </a:r>
            <a:r>
              <a:rPr lang="en-US" altLang="zh-CN" sz="1200" kern="1200" dirty="0" smtClean="0">
                <a:solidFill>
                  <a:schemeClr val="tx1"/>
                </a:solidFill>
                <a:effectLst/>
                <a:latin typeface="+mn-lt"/>
                <a:ea typeface="+mn-ea"/>
                <a:cs typeface="+mn-cs"/>
              </a:rPr>
              <a:t> Village, Nan </a:t>
            </a:r>
            <a:r>
              <a:rPr lang="en-US" altLang="zh-CN" sz="1200" kern="1200" dirty="0" err="1" smtClean="0">
                <a:solidFill>
                  <a:schemeClr val="tx1"/>
                </a:solidFill>
                <a:effectLst/>
                <a:latin typeface="+mn-lt"/>
                <a:ea typeface="+mn-ea"/>
                <a:cs typeface="+mn-cs"/>
              </a:rPr>
              <a:t>Ganluo</a:t>
            </a:r>
            <a:r>
              <a:rPr lang="en-US" altLang="zh-CN" sz="1200" kern="1200" dirty="0" smtClean="0">
                <a:solidFill>
                  <a:schemeClr val="tx1"/>
                </a:solidFill>
                <a:effectLst/>
                <a:latin typeface="+mn-lt"/>
                <a:ea typeface="+mn-ea"/>
                <a:cs typeface="+mn-cs"/>
              </a:rPr>
              <a:t> Village, Wang </a:t>
            </a:r>
            <a:r>
              <a:rPr lang="en-US" altLang="zh-CN" sz="1200" kern="1200" dirty="0" err="1" smtClean="0">
                <a:solidFill>
                  <a:schemeClr val="tx1"/>
                </a:solidFill>
                <a:effectLst/>
                <a:latin typeface="+mn-lt"/>
                <a:ea typeface="+mn-ea"/>
                <a:cs typeface="+mn-cs"/>
              </a:rPr>
              <a:t>Erying</a:t>
            </a:r>
            <a:r>
              <a:rPr lang="en-US" altLang="zh-CN" sz="1200" kern="1200" dirty="0" smtClean="0">
                <a:solidFill>
                  <a:schemeClr val="tx1"/>
                </a:solidFill>
                <a:effectLst/>
                <a:latin typeface="+mn-lt"/>
                <a:ea typeface="+mn-ea"/>
                <a:cs typeface="+mn-cs"/>
              </a:rPr>
              <a:t> Village, respectively) have completed 310,865.23 cubic meters repurchase with a total cost of RMB 62,173.046. Government repurchase has increased the transaction awareness among agricultural water users and helped to the development of agricultural water rights market.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tx1"/>
                </a:solidFill>
                <a:effectLst/>
                <a:latin typeface="+mn-lt"/>
                <a:ea typeface="+mn-ea"/>
                <a:cs typeface="+mn-cs"/>
              </a:rPr>
              <a:t>Since opening,</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China Water Exchange has successively settled 92 deals relating to seven provinces with accumulative trading </a:t>
            </a:r>
            <a:r>
              <a:rPr lang="en-US" altLang="zh-CN" dirty="0" smtClean="0">
                <a:solidFill>
                  <a:schemeClr val="tx1"/>
                </a:solidFill>
              </a:rPr>
              <a:t>volume of 2.77 </a:t>
            </a:r>
            <a:r>
              <a:rPr lang="en-US" altLang="zh-CN" dirty="0" err="1" smtClean="0">
                <a:solidFill>
                  <a:schemeClr val="tx1"/>
                </a:solidFill>
              </a:rPr>
              <a:t>billionn</a:t>
            </a:r>
            <a:r>
              <a:rPr lang="en-US" altLang="zh-CN" dirty="0" smtClean="0">
                <a:solidFill>
                  <a:schemeClr val="tx1"/>
                </a:solidFill>
              </a:rPr>
              <a:t> </a:t>
            </a:r>
            <a:r>
              <a:rPr lang="en-US" altLang="zh-CN" dirty="0" smtClean="0"/>
              <a:t>m³</a:t>
            </a:r>
            <a:r>
              <a:rPr lang="en-US" altLang="zh-CN" dirty="0" smtClean="0">
                <a:solidFill>
                  <a:schemeClr val="tx1"/>
                </a:solidFill>
              </a:rPr>
              <a:t> and value of RMB 1.68billion.</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业务进展</a:t>
            </a:r>
            <a:r>
              <a:rPr lang="en-US" altLang="zh-CN" dirty="0" smtClean="0"/>
              <a:t>5</a:t>
            </a:r>
            <a:r>
              <a:rPr lang="zh-CN" altLang="en-US" dirty="0" smtClean="0"/>
              <a:t>点</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kern="1200" dirty="0" smtClean="0">
                <a:solidFill>
                  <a:schemeClr val="tx1"/>
                </a:solidFill>
                <a:effectLst/>
                <a:latin typeface="+mn-lt"/>
                <a:ea typeface="+mn-ea"/>
                <a:cs typeface="+mn-cs"/>
              </a:rPr>
              <a:t>Interim Measures for the Water Rights Trading</a:t>
            </a:r>
            <a:r>
              <a:rPr lang="en-US" altLang="zh-CN" sz="1200" b="0" i="0" kern="1200" baseline="0" dirty="0" smtClean="0">
                <a:solidFill>
                  <a:schemeClr val="tx1"/>
                </a:solidFill>
                <a:effectLst/>
                <a:latin typeface="+mn-lt"/>
                <a:ea typeface="+mn-ea"/>
                <a:cs typeface="+mn-cs"/>
              </a:rPr>
              <a:t> Administration</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Trading Rules &amp; Regulations of China Water Exchange</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Water Rights Trading Rules (Trial)</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Rules of Participant Protection and Appropriateness Management (Trial)</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Rules of Risk Control and Management (Trial)</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Rules of Information Publication Management (Trial)</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Rules of Trading Fund Settlement Management (Trial)</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Rules of Member Management (Trial)</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Rules of Emergency Disposal (Trial)</a:t>
            </a:r>
            <a:endParaRPr lang="zh-CN"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200" kern="1200" dirty="0" smtClean="0">
                <a:solidFill>
                  <a:schemeClr val="tx1"/>
                </a:solidFill>
                <a:effectLst/>
                <a:latin typeface="+mn-lt"/>
                <a:ea typeface="+mn-ea"/>
                <a:cs typeface="+mn-cs"/>
              </a:rPr>
              <a:t>水权交易系统登录界面</a:t>
            </a:r>
          </a:p>
          <a:p>
            <a:pPr marL="0" marR="0" indent="0" algn="l" defTabSz="914400" rtl="0" eaLnBrk="1" fontAlgn="auto" latinLnBrk="0" hangingPunct="1">
              <a:lnSpc>
                <a:spcPct val="100000"/>
              </a:lnSpc>
              <a:spcBef>
                <a:spcPts val="0"/>
              </a:spcBef>
              <a:spcAft>
                <a:spcPts val="0"/>
              </a:spcAft>
              <a:buClrTx/>
              <a:buSzTx/>
              <a:buFontTx/>
              <a:buNone/>
              <a:defRPr/>
            </a:pPr>
            <a:r>
              <a:rPr lang="zh-CN" altLang="zh-CN" sz="1200" kern="1200" dirty="0" smtClean="0">
                <a:solidFill>
                  <a:schemeClr val="tx1"/>
                </a:solidFill>
                <a:effectLst/>
                <a:latin typeface="+mn-lt"/>
                <a:ea typeface="+mn-ea"/>
                <a:cs typeface="+mn-cs"/>
              </a:rPr>
              <a:t>水权交易系统交易流程</a:t>
            </a:r>
          </a:p>
          <a:p>
            <a:pPr marL="0" marR="0" indent="0" algn="l" defTabSz="914400" rtl="0" eaLnBrk="1" fontAlgn="auto" latinLnBrk="0" hangingPunct="1">
              <a:lnSpc>
                <a:spcPct val="100000"/>
              </a:lnSpc>
              <a:spcBef>
                <a:spcPts val="0"/>
              </a:spcBef>
              <a:spcAft>
                <a:spcPts val="0"/>
              </a:spcAft>
              <a:buClrTx/>
              <a:buSzTx/>
              <a:buFontTx/>
              <a:buNone/>
              <a:defRPr/>
            </a:pPr>
            <a:r>
              <a:rPr lang="zh-CN" altLang="zh-CN" sz="1200" kern="1200" dirty="0" smtClean="0">
                <a:solidFill>
                  <a:schemeClr val="tx1"/>
                </a:solidFill>
                <a:effectLst/>
                <a:latin typeface="+mn-lt"/>
                <a:ea typeface="+mn-ea"/>
                <a:cs typeface="+mn-cs"/>
              </a:rPr>
              <a:t>手机</a:t>
            </a:r>
            <a:r>
              <a:rPr lang="en-US" altLang="zh-CN" sz="1200" kern="1200" dirty="0" smtClean="0">
                <a:solidFill>
                  <a:schemeClr val="tx1"/>
                </a:solidFill>
                <a:effectLst/>
                <a:latin typeface="+mn-lt"/>
                <a:ea typeface="+mn-ea"/>
                <a:cs typeface="+mn-cs"/>
              </a:rPr>
              <a:t>APP</a:t>
            </a:r>
            <a:r>
              <a:rPr lang="zh-CN" altLang="zh-CN" sz="1200" kern="1200" dirty="0" smtClean="0">
                <a:solidFill>
                  <a:schemeClr val="tx1"/>
                </a:solidFill>
                <a:effectLst/>
                <a:latin typeface="+mn-lt"/>
                <a:ea typeface="+mn-ea"/>
                <a:cs typeface="+mn-cs"/>
              </a:rPr>
              <a:t>登录界面</a:t>
            </a:r>
          </a:p>
          <a:p>
            <a:pPr marL="0" marR="0" indent="0" algn="l" defTabSz="914400" rtl="0" eaLnBrk="1" fontAlgn="auto" latinLnBrk="0" hangingPunct="1">
              <a:lnSpc>
                <a:spcPct val="100000"/>
              </a:lnSpc>
              <a:spcBef>
                <a:spcPts val="0"/>
              </a:spcBef>
              <a:spcAft>
                <a:spcPts val="0"/>
              </a:spcAft>
              <a:buClrTx/>
              <a:buSzTx/>
              <a:buFontTx/>
              <a:buNone/>
              <a:defRPr/>
            </a:pPr>
            <a:r>
              <a:rPr lang="zh-CN" altLang="zh-CN" sz="1200" kern="1200" dirty="0" smtClean="0">
                <a:solidFill>
                  <a:schemeClr val="tx1"/>
                </a:solidFill>
                <a:effectLst/>
                <a:latin typeface="+mn-lt"/>
                <a:ea typeface="+mn-ea"/>
                <a:cs typeface="+mn-cs"/>
              </a:rPr>
              <a:t>手机</a:t>
            </a:r>
            <a:r>
              <a:rPr lang="en-US" altLang="zh-CN" sz="1200" kern="1200" dirty="0" smtClean="0">
                <a:solidFill>
                  <a:schemeClr val="tx1"/>
                </a:solidFill>
                <a:effectLst/>
                <a:latin typeface="+mn-lt"/>
                <a:ea typeface="+mn-ea"/>
                <a:cs typeface="+mn-cs"/>
              </a:rPr>
              <a:t>APP</a:t>
            </a:r>
            <a:r>
              <a:rPr lang="zh-CN" altLang="zh-CN" sz="1200" kern="1200" dirty="0" smtClean="0">
                <a:solidFill>
                  <a:schemeClr val="tx1"/>
                </a:solidFill>
                <a:effectLst/>
                <a:latin typeface="+mn-lt"/>
                <a:ea typeface="+mn-ea"/>
                <a:cs typeface="+mn-cs"/>
              </a:rPr>
              <a:t>交易挂牌界面</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China Water Exchange relies on its members to carry out business, and therefore emphasis member development. The membership system of China Water Exchange contains both nominate and strategic members to attract different types of water market participants. </a:t>
            </a: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Together with China Water Exchange, its members will explore water trading opportunities across regions and industries, and promote the rapid development of the water market in China.</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Member Rights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China Water Exchange provide members with project developing, trading system usage, technical training, business promotion, customized trading information and product development to fully guarantee the rights of its members.</a:t>
            </a:r>
            <a:endParaRPr lang="zh-CN"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Member Activities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China Water Exchange regularly organizes various activities for its members to analyze water market policies, exchange business practices and give follow-ups to its membership work, with the aim of building opening channels of information and create a good work atmosphere for members.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澳大利亚：</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官方</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通过水利部国际合作与科技司，联系</a:t>
            </a:r>
            <a:r>
              <a:rPr lang="en-US" altLang="zh-CN" sz="1200" kern="1200" dirty="0" smtClean="0">
                <a:solidFill>
                  <a:schemeClr val="tx1"/>
                </a:solidFill>
                <a:effectLst/>
                <a:latin typeface="+mn-lt"/>
                <a:ea typeface="+mn-ea"/>
                <a:cs typeface="+mn-cs"/>
              </a:rPr>
              <a:t>Australian Government, Department</a:t>
            </a:r>
            <a:r>
              <a:rPr lang="en-US" altLang="zh-CN" sz="1200" kern="1200" baseline="0" dirty="0" smtClean="0">
                <a:solidFill>
                  <a:schemeClr val="tx1"/>
                </a:solidFill>
                <a:effectLst/>
                <a:latin typeface="+mn-lt"/>
                <a:ea typeface="+mn-ea"/>
                <a:cs typeface="+mn-cs"/>
              </a:rPr>
              <a:t> of Agriculture and Water Resources</a:t>
            </a:r>
            <a:r>
              <a:rPr lang="zh-CN" altLang="en-US" sz="1200" kern="1200" baseline="0" dirty="0" smtClean="0">
                <a:solidFill>
                  <a:schemeClr val="tx1"/>
                </a:solidFill>
                <a:effectLst/>
                <a:latin typeface="+mn-lt"/>
                <a:ea typeface="+mn-ea"/>
                <a:cs typeface="+mn-cs"/>
              </a:rPr>
              <a:t>联系，正努力建立两国水权交易领域交流</a:t>
            </a:r>
            <a:endParaRPr lang="en-US" altLang="zh-CN" sz="1200" kern="1200" baseline="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民间</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与水务咨询公司</a:t>
            </a:r>
            <a:r>
              <a:rPr lang="en-US" altLang="zh-CN" sz="1200" kern="1200" dirty="0" err="1" smtClean="0">
                <a:solidFill>
                  <a:schemeClr val="tx1"/>
                </a:solidFill>
                <a:effectLst/>
                <a:latin typeface="+mn-lt"/>
                <a:ea typeface="+mn-ea"/>
                <a:cs typeface="+mn-cs"/>
              </a:rPr>
              <a:t>Aither</a:t>
            </a:r>
            <a:r>
              <a:rPr lang="zh-CN" altLang="en-US" sz="1200" kern="1200" dirty="0" smtClean="0">
                <a:solidFill>
                  <a:schemeClr val="tx1"/>
                </a:solidFill>
                <a:effectLst/>
                <a:latin typeface="+mn-lt"/>
                <a:ea typeface="+mn-ea"/>
                <a:cs typeface="+mn-cs"/>
              </a:rPr>
              <a:t>合作，探讨合作申请</a:t>
            </a:r>
            <a:r>
              <a:rPr lang="en-US" altLang="zh-CN" sz="1200" kern="1200" dirty="0" smtClean="0">
                <a:solidFill>
                  <a:schemeClr val="tx1"/>
                </a:solidFill>
                <a:effectLst/>
                <a:latin typeface="+mn-lt"/>
                <a:ea typeface="+mn-ea"/>
                <a:cs typeface="+mn-cs"/>
              </a:rPr>
              <a:t>Australian Water Partnership</a:t>
            </a:r>
            <a:r>
              <a:rPr lang="zh-CN" altLang="en-US" sz="1200" kern="1200" dirty="0" smtClean="0">
                <a:solidFill>
                  <a:schemeClr val="tx1"/>
                </a:solidFill>
                <a:effectLst/>
                <a:latin typeface="+mn-lt"/>
                <a:ea typeface="+mn-ea"/>
                <a:cs typeface="+mn-cs"/>
              </a:rPr>
              <a:t>的可能</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日本：参加</a:t>
            </a:r>
            <a:r>
              <a:rPr lang="en-US" altLang="zh-CN" dirty="0" smtClean="0"/>
              <a:t>2017</a:t>
            </a:r>
            <a:r>
              <a:rPr lang="zh-CN" altLang="en-US" dirty="0" smtClean="0"/>
              <a:t>年度中日农田水利交流会，介绍中国灌溉用水户水权交易现状</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基本情况</a:t>
            </a:r>
            <a:r>
              <a:rPr lang="en-US" altLang="zh-CN" dirty="0" smtClean="0"/>
              <a:t>8</a:t>
            </a:r>
            <a:r>
              <a:rPr lang="zh-CN" altLang="en-US" dirty="0" smtClean="0"/>
              <a:t>点</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Case: Cross-basin water rights trading between </a:t>
            </a:r>
            <a:r>
              <a:rPr lang="en-US" altLang="zh-CN" sz="1200" b="1" kern="1200" dirty="0" err="1" smtClean="0">
                <a:solidFill>
                  <a:schemeClr val="tx1"/>
                </a:solidFill>
                <a:effectLst/>
                <a:latin typeface="+mn-lt"/>
                <a:ea typeface="+mn-ea"/>
                <a:cs typeface="+mn-cs"/>
              </a:rPr>
              <a:t>Pingdingshan</a:t>
            </a:r>
            <a:r>
              <a:rPr lang="en-US" altLang="zh-CN" sz="1200" b="1" kern="1200" dirty="0" smtClean="0">
                <a:solidFill>
                  <a:schemeClr val="tx1"/>
                </a:solidFill>
                <a:effectLst/>
                <a:latin typeface="+mn-lt"/>
                <a:ea typeface="+mn-ea"/>
                <a:cs typeface="+mn-cs"/>
              </a:rPr>
              <a:t> City and </a:t>
            </a:r>
            <a:r>
              <a:rPr lang="en-US" altLang="zh-CN" sz="1200" b="1" kern="1200" dirty="0" err="1" smtClean="0">
                <a:solidFill>
                  <a:schemeClr val="tx1"/>
                </a:solidFill>
                <a:effectLst/>
                <a:latin typeface="+mn-lt"/>
                <a:ea typeface="+mn-ea"/>
                <a:cs typeface="+mn-cs"/>
              </a:rPr>
              <a:t>Xinmi</a:t>
            </a:r>
            <a:r>
              <a:rPr lang="en-US" altLang="zh-CN" sz="1200" b="1" kern="1200" dirty="0" smtClean="0">
                <a:solidFill>
                  <a:schemeClr val="tx1"/>
                </a:solidFill>
                <a:effectLst/>
                <a:latin typeface="+mn-lt"/>
                <a:ea typeface="+mn-ea"/>
                <a:cs typeface="+mn-cs"/>
              </a:rPr>
              <a:t> City</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On June 28, 2016, a cross-basin water rights trading agreement between </a:t>
            </a:r>
            <a:r>
              <a:rPr lang="en-US" altLang="zh-CN" sz="1200" kern="1200" dirty="0" err="1" smtClean="0">
                <a:solidFill>
                  <a:schemeClr val="tx1"/>
                </a:solidFill>
                <a:effectLst/>
                <a:latin typeface="+mn-lt"/>
                <a:ea typeface="+mn-ea"/>
                <a:cs typeface="+mn-cs"/>
              </a:rPr>
              <a:t>Pingdingshan</a:t>
            </a:r>
            <a:r>
              <a:rPr lang="en-US" altLang="zh-CN" sz="1200" kern="1200" dirty="0" smtClean="0">
                <a:solidFill>
                  <a:schemeClr val="tx1"/>
                </a:solidFill>
                <a:effectLst/>
                <a:latin typeface="+mn-lt"/>
                <a:ea typeface="+mn-ea"/>
                <a:cs typeface="+mn-cs"/>
              </a:rPr>
              <a:t> and </a:t>
            </a:r>
            <a:r>
              <a:rPr lang="en-US" altLang="zh-CN" sz="1200" kern="1200" dirty="0" err="1" smtClean="0">
                <a:solidFill>
                  <a:schemeClr val="tx1"/>
                </a:solidFill>
                <a:effectLst/>
                <a:latin typeface="+mn-lt"/>
                <a:ea typeface="+mn-ea"/>
                <a:cs typeface="+mn-cs"/>
              </a:rPr>
              <a:t>Xinmi</a:t>
            </a:r>
            <a:r>
              <a:rPr lang="en-US" altLang="zh-CN" sz="1200" kern="1200" dirty="0" smtClean="0">
                <a:solidFill>
                  <a:schemeClr val="tx1"/>
                </a:solidFill>
                <a:effectLst/>
                <a:latin typeface="+mn-lt"/>
                <a:ea typeface="+mn-ea"/>
                <a:cs typeface="+mn-cs"/>
              </a:rPr>
              <a:t> was signed at the China Water Exchange opening ceremony, which is the first cross-basin water rights trading deal in Henan Province. The total transaction volume is 24 million cubic meters and the trading duration is 3 years. To back the deal, the buyer invested RMB 390 million to bring water from the </a:t>
            </a:r>
            <a:r>
              <a:rPr lang="en-US" altLang="zh-CN" sz="1200" kern="1200" dirty="0" err="1" smtClean="0">
                <a:solidFill>
                  <a:schemeClr val="tx1"/>
                </a:solidFill>
                <a:effectLst/>
                <a:latin typeface="+mn-lt"/>
                <a:ea typeface="+mn-ea"/>
                <a:cs typeface="+mn-cs"/>
              </a:rPr>
              <a:t>Jiangang</a:t>
            </a:r>
            <a:r>
              <a:rPr lang="en-US" altLang="zh-CN" sz="1200" kern="1200" dirty="0" smtClean="0">
                <a:solidFill>
                  <a:schemeClr val="tx1"/>
                </a:solidFill>
                <a:effectLst/>
                <a:latin typeface="+mn-lt"/>
                <a:ea typeface="+mn-ea"/>
                <a:cs typeface="+mn-cs"/>
              </a:rPr>
              <a:t> Reservoir to the downtown area of </a:t>
            </a:r>
            <a:r>
              <a:rPr lang="en-US" altLang="zh-CN" sz="1200" kern="1200" dirty="0" err="1" smtClean="0">
                <a:solidFill>
                  <a:schemeClr val="tx1"/>
                </a:solidFill>
                <a:effectLst/>
                <a:latin typeface="+mn-lt"/>
                <a:ea typeface="+mn-ea"/>
                <a:cs typeface="+mn-cs"/>
              </a:rPr>
              <a:t>Xinmi</a:t>
            </a:r>
            <a:r>
              <a:rPr lang="en-US" altLang="zh-CN" sz="1200" kern="1200" dirty="0" smtClean="0">
                <a:solidFill>
                  <a:schemeClr val="tx1"/>
                </a:solidFill>
                <a:effectLst/>
                <a:latin typeface="+mn-lt"/>
                <a:ea typeface="+mn-ea"/>
                <a:cs typeface="+mn-cs"/>
              </a:rPr>
              <a:t>. The transaction enabled </a:t>
            </a:r>
            <a:r>
              <a:rPr lang="en-US" altLang="zh-CN" sz="1200" kern="1200" dirty="0" err="1" smtClean="0">
                <a:solidFill>
                  <a:schemeClr val="tx1"/>
                </a:solidFill>
                <a:effectLst/>
                <a:latin typeface="+mn-lt"/>
                <a:ea typeface="+mn-ea"/>
                <a:cs typeface="+mn-cs"/>
              </a:rPr>
              <a:t>Xinmi</a:t>
            </a:r>
            <a:r>
              <a:rPr lang="en-US" altLang="zh-CN" sz="1200" kern="1200" dirty="0" smtClean="0">
                <a:solidFill>
                  <a:schemeClr val="tx1"/>
                </a:solidFill>
                <a:effectLst/>
                <a:latin typeface="+mn-lt"/>
                <a:ea typeface="+mn-ea"/>
                <a:cs typeface="+mn-cs"/>
              </a:rPr>
              <a:t> to benefit from the South-to-North Water Diversion Project and eased the problem of water shortage. It is also a leading example of the market-oriented water rights trading for optimizing allocation for the South-to-North Water Diversion Project in Henan Province. This deal is realized in the form of negotiation.</a:t>
            </a:r>
            <a:endParaRPr lang="zh-CN"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smtClean="0">
              <a:solidFill>
                <a:schemeClr val="tx1"/>
              </a:solidFill>
              <a:effectLst/>
              <a:latin typeface="+mn-lt"/>
              <a:ea typeface="+mn-ea"/>
              <a:cs typeface="+mn-cs"/>
            </a:endParaRP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Case: Water withdraw rights trading of 20 million cubic meters per year in Inner Mongolia</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November 30, 2016, Inner Mongolia </a:t>
            </a:r>
            <a:r>
              <a:rPr lang="en-US" altLang="zh-CN" sz="1200" kern="1200" dirty="0" err="1" smtClean="0">
                <a:solidFill>
                  <a:schemeClr val="tx1"/>
                </a:solidFill>
                <a:effectLst/>
                <a:latin typeface="+mn-lt"/>
                <a:ea typeface="+mn-ea"/>
                <a:cs typeface="+mn-cs"/>
              </a:rPr>
              <a:t>Rongxin</a:t>
            </a:r>
            <a:r>
              <a:rPr lang="en-US" altLang="zh-CN" sz="1200" kern="1200" dirty="0" smtClean="0">
                <a:solidFill>
                  <a:schemeClr val="tx1"/>
                </a:solidFill>
                <a:effectLst/>
                <a:latin typeface="+mn-lt"/>
                <a:ea typeface="+mn-ea"/>
                <a:cs typeface="+mn-cs"/>
              </a:rPr>
              <a:t> Chemical Co., Ltd., </a:t>
            </a:r>
            <a:r>
              <a:rPr lang="en-US" altLang="zh-CN" sz="1200" kern="1200" dirty="0" err="1" smtClean="0">
                <a:solidFill>
                  <a:schemeClr val="tx1"/>
                </a:solidFill>
                <a:effectLst/>
                <a:latin typeface="+mn-lt"/>
                <a:ea typeface="+mn-ea"/>
                <a:cs typeface="+mn-cs"/>
              </a:rPr>
              <a:t>Wuhai</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Shenwu</a:t>
            </a:r>
            <a:r>
              <a:rPr lang="en-US" altLang="zh-CN" sz="1200" kern="1200" dirty="0" smtClean="0">
                <a:solidFill>
                  <a:schemeClr val="tx1"/>
                </a:solidFill>
                <a:effectLst/>
                <a:latin typeface="+mn-lt"/>
                <a:ea typeface="+mn-ea"/>
                <a:cs typeface="+mn-cs"/>
              </a:rPr>
              <a:t> Coal Chemical Technology Co., Ltd. and other three companies purchased water withdraw rights of 20 million cubic meters per year (total 25 years), from the Inner Mongolia Water Resources Purchasing and Storage Center through China Water Rights Exchange.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There transactions were typical cases of obtaining water rights from investing in water saving projects. The model has enhanced water conservation of the irrigation area for nearly two million mu (1333 km</a:t>
            </a:r>
            <a:r>
              <a:rPr lang="en-US" altLang="zh-CN" sz="1200" kern="1200" baseline="30000" dirty="0" smtClean="0">
                <a:solidFill>
                  <a:schemeClr val="tx1"/>
                </a:solidFill>
                <a:effectLst/>
                <a:latin typeface="+mn-lt"/>
                <a:ea typeface="+mn-ea"/>
                <a:cs typeface="+mn-cs"/>
              </a:rPr>
              <a:t>2</a:t>
            </a:r>
            <a:r>
              <a:rPr lang="en-US" altLang="zh-CN" sz="1200" kern="1200" dirty="0" smtClean="0">
                <a:solidFill>
                  <a:schemeClr val="tx1"/>
                </a:solidFill>
                <a:effectLst/>
                <a:latin typeface="+mn-lt"/>
                <a:ea typeface="+mn-ea"/>
                <a:cs typeface="+mn-cs"/>
              </a:rPr>
              <a:t>) in the Yellow River basin, while fulfilled the needs of 55 large-scale industrial projects, namely 300 million cubic meters of water, which have strengthened water resources allocation and management in Inner Mongolia and realized the annual reduction of water diverted from the Yellow River.</a:t>
            </a:r>
            <a:endParaRPr lang="zh-CN"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Case: Government repurchase by Cheng’ an County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In November 2016, as a part of cooperation with Department of Water Resources of Hebei Province, </a:t>
            </a:r>
            <a:r>
              <a:rPr lang="en-US" altLang="zh-CN" sz="1200" kern="1200" dirty="0" err="1" smtClean="0">
                <a:solidFill>
                  <a:schemeClr val="tx1"/>
                </a:solidFill>
                <a:effectLst/>
                <a:latin typeface="+mn-lt"/>
                <a:ea typeface="+mn-ea"/>
                <a:cs typeface="+mn-cs"/>
              </a:rPr>
              <a:t>Cheng’an</a:t>
            </a:r>
            <a:r>
              <a:rPr lang="en-US" altLang="zh-CN" sz="1200" kern="1200" dirty="0" smtClean="0">
                <a:solidFill>
                  <a:schemeClr val="tx1"/>
                </a:solidFill>
                <a:effectLst/>
                <a:latin typeface="+mn-lt"/>
                <a:ea typeface="+mn-ea"/>
                <a:cs typeface="+mn-cs"/>
              </a:rPr>
              <a:t> County in the city of Handan initiated the repurchase of 2016 annual irrigation water rights from farming households, with funding from fiscal funds. Until March 31, 2017, four villages (</a:t>
            </a:r>
            <a:r>
              <a:rPr lang="en-US" altLang="zh-CN" sz="1200" kern="1200" dirty="0" err="1" smtClean="0">
                <a:solidFill>
                  <a:schemeClr val="tx1"/>
                </a:solidFill>
                <a:effectLst/>
                <a:latin typeface="+mn-lt"/>
                <a:ea typeface="+mn-ea"/>
                <a:cs typeface="+mn-cs"/>
              </a:rPr>
              <a:t>Xingyin</a:t>
            </a:r>
            <a:r>
              <a:rPr lang="en-US" altLang="zh-CN" sz="1200" kern="1200" dirty="0" smtClean="0">
                <a:solidFill>
                  <a:schemeClr val="tx1"/>
                </a:solidFill>
                <a:effectLst/>
                <a:latin typeface="+mn-lt"/>
                <a:ea typeface="+mn-ea"/>
                <a:cs typeface="+mn-cs"/>
              </a:rPr>
              <a:t> Village, Chang </a:t>
            </a:r>
            <a:r>
              <a:rPr lang="en-US" altLang="zh-CN" sz="1200" kern="1200" dirty="0" err="1" smtClean="0">
                <a:solidFill>
                  <a:schemeClr val="tx1"/>
                </a:solidFill>
                <a:effectLst/>
                <a:latin typeface="+mn-lt"/>
                <a:ea typeface="+mn-ea"/>
                <a:cs typeface="+mn-cs"/>
              </a:rPr>
              <a:t>Xiangying</a:t>
            </a:r>
            <a:r>
              <a:rPr lang="en-US" altLang="zh-CN" sz="1200" kern="1200" dirty="0" smtClean="0">
                <a:solidFill>
                  <a:schemeClr val="tx1"/>
                </a:solidFill>
                <a:effectLst/>
                <a:latin typeface="+mn-lt"/>
                <a:ea typeface="+mn-ea"/>
                <a:cs typeface="+mn-cs"/>
              </a:rPr>
              <a:t> Village, Nan </a:t>
            </a:r>
            <a:r>
              <a:rPr lang="en-US" altLang="zh-CN" sz="1200" kern="1200" dirty="0" err="1" smtClean="0">
                <a:solidFill>
                  <a:schemeClr val="tx1"/>
                </a:solidFill>
                <a:effectLst/>
                <a:latin typeface="+mn-lt"/>
                <a:ea typeface="+mn-ea"/>
                <a:cs typeface="+mn-cs"/>
              </a:rPr>
              <a:t>Ganluo</a:t>
            </a:r>
            <a:r>
              <a:rPr lang="en-US" altLang="zh-CN" sz="1200" kern="1200" dirty="0" smtClean="0">
                <a:solidFill>
                  <a:schemeClr val="tx1"/>
                </a:solidFill>
                <a:effectLst/>
                <a:latin typeface="+mn-lt"/>
                <a:ea typeface="+mn-ea"/>
                <a:cs typeface="+mn-cs"/>
              </a:rPr>
              <a:t> Village, Wang </a:t>
            </a:r>
            <a:r>
              <a:rPr lang="en-US" altLang="zh-CN" sz="1200" kern="1200" dirty="0" err="1" smtClean="0">
                <a:solidFill>
                  <a:schemeClr val="tx1"/>
                </a:solidFill>
                <a:effectLst/>
                <a:latin typeface="+mn-lt"/>
                <a:ea typeface="+mn-ea"/>
                <a:cs typeface="+mn-cs"/>
              </a:rPr>
              <a:t>Erying</a:t>
            </a:r>
            <a:r>
              <a:rPr lang="en-US" altLang="zh-CN" sz="1200" kern="1200" dirty="0" smtClean="0">
                <a:solidFill>
                  <a:schemeClr val="tx1"/>
                </a:solidFill>
                <a:effectLst/>
                <a:latin typeface="+mn-lt"/>
                <a:ea typeface="+mn-ea"/>
                <a:cs typeface="+mn-cs"/>
              </a:rPr>
              <a:t> Village, respectively) have completed 310,865.23 cubic meters repurchase with a total cost of RMB 62,173.046. Government repurchase has increased the transaction awareness among agricultural water users and helped to the development of agricultural water rights market.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tx1"/>
                </a:solidFill>
                <a:effectLst/>
                <a:latin typeface="+mn-lt"/>
                <a:ea typeface="+mn-ea"/>
                <a:cs typeface="+mn-cs"/>
              </a:rPr>
              <a:t>China Water Rights Exchange Co., Ltd. (hereinafter as “China Water Exchange”) is the first national water rights trading platform that jointly launched by the Ministry of </a:t>
            </a:r>
            <a:r>
              <a:rPr lang="en-US" altLang="zh-CN" sz="1200" kern="1200" smtClean="0">
                <a:solidFill>
                  <a:schemeClr val="tx1"/>
                </a:solidFill>
                <a:effectLst/>
                <a:latin typeface="+mn-lt"/>
                <a:ea typeface="+mn-ea"/>
                <a:cs typeface="+mn-cs"/>
              </a:rPr>
              <a:t>water </a:t>
            </a:r>
            <a:r>
              <a:rPr lang="en-US" altLang="zh-CN" sz="1200" kern="1200" smtClean="0">
                <a:solidFill>
                  <a:schemeClr val="tx1"/>
                </a:solidFill>
                <a:effectLst/>
                <a:latin typeface="+mn-lt"/>
                <a:ea typeface="+mn-ea"/>
                <a:cs typeface="+mn-cs"/>
              </a:rPr>
              <a:t>resources </a:t>
            </a:r>
            <a:r>
              <a:rPr lang="en-US" altLang="zh-CN" sz="1200" kern="1200" dirty="0" smtClean="0">
                <a:solidFill>
                  <a:schemeClr val="tx1"/>
                </a:solidFill>
                <a:effectLst/>
                <a:latin typeface="+mn-lt"/>
                <a:ea typeface="+mn-ea"/>
                <a:cs typeface="+mn-cs"/>
              </a:rPr>
              <a:t>and the Beijing Municipal Government with the approval of the State Council. It is an implement of the Party Central Committee and the State Councils’ decision on the deployment and construction of water market. </a:t>
            </a:r>
            <a:r>
              <a:rPr lang="en-US" altLang="zh-CN" dirty="0" smtClean="0">
                <a:solidFill>
                  <a:schemeClr val="tx1"/>
                </a:solidFill>
              </a:rPr>
              <a:t>Located in </a:t>
            </a:r>
            <a:r>
              <a:rPr lang="en-US" altLang="zh-CN" dirty="0" err="1" smtClean="0">
                <a:solidFill>
                  <a:schemeClr val="tx1"/>
                </a:solidFill>
              </a:rPr>
              <a:t>Xicheng</a:t>
            </a:r>
            <a:r>
              <a:rPr lang="en-US" altLang="zh-CN" dirty="0" smtClean="0">
                <a:solidFill>
                  <a:schemeClr val="tx1"/>
                </a:solidFill>
              </a:rPr>
              <a:t> district, Beijing.</a:t>
            </a:r>
          </a:p>
          <a:p>
            <a:pPr marL="0" marR="0" indent="0" algn="l" defTabSz="914400" rtl="0" eaLnBrk="1" fontAlgn="auto" latinLnBrk="0" hangingPunct="1">
              <a:lnSpc>
                <a:spcPct val="100000"/>
              </a:lnSpc>
              <a:spcBef>
                <a:spcPts val="0"/>
              </a:spcBef>
              <a:spcAft>
                <a:spcPts val="0"/>
              </a:spcAft>
              <a:buClrTx/>
              <a:buSzTx/>
              <a:buFontTx/>
              <a:buNone/>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tx1"/>
                </a:solidFill>
                <a:effectLst/>
                <a:latin typeface="+mn-lt"/>
                <a:ea typeface="+mn-ea"/>
                <a:cs typeface="+mn-cs"/>
              </a:rPr>
              <a:t>The aim of China Water Exchange is to give full play to the market in water resources allocation, </a:t>
            </a:r>
            <a:r>
              <a:rPr lang="en-US" altLang="zh-CN" sz="1200" kern="1200" dirty="0" smtClean="0">
                <a:solidFill>
                  <a:schemeClr val="tx1"/>
                </a:solidFill>
                <a:effectLst/>
                <a:latin typeface="+mn-lt"/>
                <a:ea typeface="+mn-ea"/>
                <a:cs typeface="+mn-cs"/>
              </a:rPr>
              <a:t>and </a:t>
            </a:r>
            <a:r>
              <a:rPr lang="en-US" altLang="zh-CN" sz="1200" kern="1200" dirty="0" smtClean="0">
                <a:solidFill>
                  <a:schemeClr val="tx1"/>
                </a:solidFill>
                <a:effectLst/>
                <a:latin typeface="+mn-lt"/>
                <a:ea typeface="+mn-ea"/>
                <a:cs typeface="+mn-cs"/>
              </a:rPr>
              <a:t>to enhance the efficiency and effectiveness of water resources utilization and ultimately provide strong support for sustainable utilization of water resources and sustainable development of economy and society.</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7763" y="679450"/>
            <a:ext cx="4440237" cy="3330575"/>
          </a:xfrm>
        </p:spPr>
      </p:sp>
      <p:sp>
        <p:nvSpPr>
          <p:cNvPr id="3" name="备注占位符 2"/>
          <p:cNvSpPr>
            <a:spLocks noGrp="1"/>
          </p:cNvSpPr>
          <p:nvPr>
            <p:ph type="body" idx="1"/>
          </p:nvPr>
        </p:nvSpPr>
        <p:spPr/>
        <p:txBody>
          <a:bodyPr/>
          <a:lstStyle/>
          <a:p>
            <a:pPr lvl="0">
              <a:lnSpc>
                <a:spcPct val="100000"/>
              </a:lnSpc>
              <a:spcBef>
                <a:spcPts val="0"/>
              </a:spcBef>
              <a:spcAft>
                <a:spcPts val="0"/>
              </a:spcAft>
            </a:pPr>
            <a:r>
              <a:rPr lang="en-US" altLang="zh-CN" sz="1400" b="0" dirty="0" smtClean="0">
                <a:solidFill>
                  <a:srgbClr val="FF0000"/>
                </a:solidFill>
                <a:latin typeface="黑体" panose="02010609060101010101" pitchFamily="49" charset="-122"/>
                <a:ea typeface="黑体" panose="02010609060101010101" pitchFamily="49" charset="-122"/>
              </a:rPr>
              <a:t>The operation of CWEX is supervisied by the Misitry of Water Resources in terms of governmental administration and Beijing Municipal Bureau of Financial Work in terms of financial regulation.</a:t>
            </a:r>
            <a:endParaRPr lang="zh-CN" altLang="en-US" sz="1400" b="0" dirty="0" smtClean="0">
              <a:solidFill>
                <a:srgbClr val="FF0000"/>
              </a:solidFill>
              <a:latin typeface="黑体" panose="02010609060101010101" pitchFamily="49" charset="-122"/>
              <a:ea typeface="黑体" panose="02010609060101010101" pitchFamily="49" charset="-122"/>
            </a:endParaRPr>
          </a:p>
          <a:p>
            <a:pPr lvl="0">
              <a:lnSpc>
                <a:spcPct val="100000"/>
              </a:lnSpc>
              <a:spcBef>
                <a:spcPts val="0"/>
              </a:spcBef>
              <a:spcAft>
                <a:spcPts val="0"/>
              </a:spcAft>
            </a:pPr>
            <a:endParaRPr lang="zh-CN" altLang="en-US" sz="1200" b="0" dirty="0" smtClean="0">
              <a:latin typeface="黑体" panose="02010609060101010101" pitchFamily="49" charset="-122"/>
              <a:ea typeface="黑体" panose="02010609060101010101" pitchFamily="49" charset="-122"/>
            </a:endParaRPr>
          </a:p>
          <a:p>
            <a:pPr lvl="0">
              <a:spcBef>
                <a:spcPts val="0"/>
              </a:spcBef>
              <a:spcAft>
                <a:spcPts val="0"/>
              </a:spcAft>
            </a:pPr>
            <a:endParaRPr lang="zh-CN" altLang="en-US" sz="1200" b="1" dirty="0" smtClean="0">
              <a:latin typeface="黑体" panose="02010609060101010101" pitchFamily="49" charset="-122"/>
              <a:ea typeface="黑体" panose="02010609060101010101" pitchFamily="49" charset="-122"/>
            </a:endParaRPr>
          </a:p>
          <a:p>
            <a:pPr lvl="0">
              <a:lnSpc>
                <a:spcPct val="100000"/>
              </a:lnSpc>
              <a:spcBef>
                <a:spcPts val="0"/>
              </a:spcBef>
              <a:spcAft>
                <a:spcPts val="0"/>
              </a:spcAft>
            </a:pPr>
            <a:endParaRPr lang="zh-CN" altLang="en-US" sz="1200" b="1" dirty="0" smtClean="0">
              <a:latin typeface="黑体" panose="02010609060101010101" pitchFamily="49" charset="-122"/>
              <a:ea typeface="黑体" panose="02010609060101010101" pitchFamily="49" charset="-122"/>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smtClean="0">
                <a:solidFill>
                  <a:schemeClr val="tx1"/>
                </a:solidFill>
                <a:effectLst/>
                <a:latin typeface="+mn-lt"/>
                <a:ea typeface="+mn-ea"/>
                <a:cs typeface="+mn-cs"/>
              </a:rPr>
              <a:t>China Water Exchange is a joint stock limited company with registered capital of RMB 600 million. The 12 initiators include 3 companies representing </a:t>
            </a:r>
            <a:r>
              <a:rPr lang="en-US" altLang="zh-CN" kern="100" dirty="0" smtClean="0"/>
              <a:t>the Ministry of </a:t>
            </a:r>
            <a:r>
              <a:rPr lang="en-US" altLang="zh-CN" kern="100" smtClean="0"/>
              <a:t>Water </a:t>
            </a:r>
            <a:r>
              <a:rPr lang="en-US" altLang="zh-CN" kern="100" smtClean="0"/>
              <a:t>Resources</a:t>
            </a:r>
            <a:r>
              <a:rPr lang="en-US" altLang="zh-CN" sz="1200" kern="120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2 companies representing Beijing Municipal Government and 7 companies respectively representing seven main basin authorities in China. </a:t>
            </a:r>
          </a:p>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03214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in 2016, the Ministry of Water Resources released &lt;interim Measures for the Water Rights Trading Administration&gt;, by which 3 types of water rights trading are defined and regulated.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Regional Water Rights Trading</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Regional water rights trading can be taken by administrative regions within the same basin or across basins with channel connection. Regional water rights refer to the surplus water under the control of total water consumption or the regional allocation of water volume.</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b="1" kern="1200" dirty="0" smtClean="0">
                <a:solidFill>
                  <a:schemeClr val="tx1"/>
                </a:solidFill>
                <a:effectLst/>
                <a:latin typeface="+mn-lt"/>
                <a:ea typeface="+mn-ea"/>
                <a:cs typeface="+mn-cs"/>
              </a:rPr>
              <a:t>典型案例：平顶山市</a:t>
            </a:r>
            <a:r>
              <a:rPr lang="en-US" altLang="zh-CN" sz="1200" b="1" kern="1200" dirty="0" smtClean="0">
                <a:solidFill>
                  <a:schemeClr val="tx1"/>
                </a:solidFill>
                <a:effectLst/>
                <a:latin typeface="+mn-lt"/>
                <a:ea typeface="+mn-ea"/>
                <a:cs typeface="+mn-cs"/>
              </a:rPr>
              <a:t>—</a:t>
            </a:r>
            <a:r>
              <a:rPr lang="zh-CN" altLang="zh-CN" sz="1200" b="1" kern="1200" dirty="0" smtClean="0">
                <a:solidFill>
                  <a:schemeClr val="tx1"/>
                </a:solidFill>
                <a:effectLst/>
                <a:latin typeface="+mn-lt"/>
                <a:ea typeface="+mn-ea"/>
                <a:cs typeface="+mn-cs"/>
              </a:rPr>
              <a:t>新密市跨流域水权交易</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2016</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28</a:t>
            </a:r>
            <a:r>
              <a:rPr lang="zh-CN" altLang="zh-CN" sz="1200" kern="1200" dirty="0" smtClean="0">
                <a:solidFill>
                  <a:schemeClr val="tx1"/>
                </a:solidFill>
                <a:effectLst/>
                <a:latin typeface="+mn-lt"/>
                <a:ea typeface="+mn-ea"/>
                <a:cs typeface="+mn-cs"/>
              </a:rPr>
              <a:t>日，河南省内首宗跨流域区域水权交易暨平顶山市</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新密市区域水权交易在中国水权交易所开业活动上正式签约。交易总水量</a:t>
            </a:r>
            <a:r>
              <a:rPr lang="en-US" altLang="zh-CN" sz="1200" kern="1200" dirty="0" smtClean="0">
                <a:solidFill>
                  <a:schemeClr val="tx1"/>
                </a:solidFill>
                <a:effectLst/>
                <a:latin typeface="+mn-lt"/>
                <a:ea typeface="+mn-ea"/>
                <a:cs typeface="+mn-cs"/>
              </a:rPr>
              <a:t>2400</a:t>
            </a:r>
            <a:r>
              <a:rPr lang="zh-CN" altLang="zh-CN" sz="1200" kern="1200" dirty="0" smtClean="0">
                <a:solidFill>
                  <a:schemeClr val="tx1"/>
                </a:solidFill>
                <a:effectLst/>
                <a:latin typeface="+mn-lt"/>
                <a:ea typeface="+mn-ea"/>
                <a:cs typeface="+mn-cs"/>
              </a:rPr>
              <a:t>万立方米，期限</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年，交易采用协议转让的方式。同时，新密市投资</a:t>
            </a:r>
            <a:r>
              <a:rPr lang="en-US" altLang="zh-CN" sz="1200" kern="1200" dirty="0" smtClean="0">
                <a:solidFill>
                  <a:schemeClr val="tx1"/>
                </a:solidFill>
                <a:effectLst/>
                <a:latin typeface="+mn-lt"/>
                <a:ea typeface="+mn-ea"/>
                <a:cs typeface="+mn-cs"/>
              </a:rPr>
              <a:t>3.9</a:t>
            </a:r>
            <a:r>
              <a:rPr lang="zh-CN" altLang="zh-CN" sz="1200" kern="1200" dirty="0" smtClean="0">
                <a:solidFill>
                  <a:schemeClr val="tx1"/>
                </a:solidFill>
                <a:effectLst/>
                <a:latin typeface="+mn-lt"/>
                <a:ea typeface="+mn-ea"/>
                <a:cs typeface="+mn-cs"/>
              </a:rPr>
              <a:t>亿元修建引水入密工程，将交易的水量从尖岗水库输送到新密市城区。本次交易实现了新密市通过水权交易引用南水北调来水，缓解了新密市水资源短缺，为河南省南水北调受水地区优化水资源配置开创了市场化水权交易的先例。</a:t>
            </a:r>
          </a:p>
          <a:p>
            <a:r>
              <a:rPr lang="en-US" altLang="zh-CN" sz="1200" b="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Case: Cross-basin water rights trading between </a:t>
            </a:r>
            <a:r>
              <a:rPr lang="en-US" altLang="zh-CN" sz="1200" b="1" kern="1200" dirty="0" err="1" smtClean="0">
                <a:solidFill>
                  <a:schemeClr val="tx1"/>
                </a:solidFill>
                <a:effectLst/>
                <a:latin typeface="+mn-lt"/>
                <a:ea typeface="+mn-ea"/>
                <a:cs typeface="+mn-cs"/>
              </a:rPr>
              <a:t>Pingdingshan</a:t>
            </a:r>
            <a:r>
              <a:rPr lang="en-US" altLang="zh-CN" sz="1200" b="1" kern="1200" dirty="0" smtClean="0">
                <a:solidFill>
                  <a:schemeClr val="tx1"/>
                </a:solidFill>
                <a:effectLst/>
                <a:latin typeface="+mn-lt"/>
                <a:ea typeface="+mn-ea"/>
                <a:cs typeface="+mn-cs"/>
              </a:rPr>
              <a:t> City and </a:t>
            </a:r>
            <a:r>
              <a:rPr lang="en-US" altLang="zh-CN" sz="1200" b="1" kern="1200" dirty="0" err="1" smtClean="0">
                <a:solidFill>
                  <a:schemeClr val="tx1"/>
                </a:solidFill>
                <a:effectLst/>
                <a:latin typeface="+mn-lt"/>
                <a:ea typeface="+mn-ea"/>
                <a:cs typeface="+mn-cs"/>
              </a:rPr>
              <a:t>Xinmi</a:t>
            </a:r>
            <a:r>
              <a:rPr lang="en-US" altLang="zh-CN" sz="1200" b="1" kern="1200" dirty="0" smtClean="0">
                <a:solidFill>
                  <a:schemeClr val="tx1"/>
                </a:solidFill>
                <a:effectLst/>
                <a:latin typeface="+mn-lt"/>
                <a:ea typeface="+mn-ea"/>
                <a:cs typeface="+mn-cs"/>
              </a:rPr>
              <a:t> City</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On June 28, 2016, a cross-basin water rights trading agreement between </a:t>
            </a:r>
            <a:r>
              <a:rPr lang="en-US" altLang="zh-CN" sz="1200" kern="1200" dirty="0" err="1" smtClean="0">
                <a:solidFill>
                  <a:schemeClr val="tx1"/>
                </a:solidFill>
                <a:effectLst/>
                <a:latin typeface="+mn-lt"/>
                <a:ea typeface="+mn-ea"/>
                <a:cs typeface="+mn-cs"/>
              </a:rPr>
              <a:t>Pingdingshan</a:t>
            </a:r>
            <a:r>
              <a:rPr lang="en-US" altLang="zh-CN" sz="1200" kern="1200" dirty="0" smtClean="0">
                <a:solidFill>
                  <a:schemeClr val="tx1"/>
                </a:solidFill>
                <a:effectLst/>
                <a:latin typeface="+mn-lt"/>
                <a:ea typeface="+mn-ea"/>
                <a:cs typeface="+mn-cs"/>
              </a:rPr>
              <a:t> and </a:t>
            </a:r>
            <a:r>
              <a:rPr lang="en-US" altLang="zh-CN" sz="1200" kern="1200" dirty="0" err="1" smtClean="0">
                <a:solidFill>
                  <a:schemeClr val="tx1"/>
                </a:solidFill>
                <a:effectLst/>
                <a:latin typeface="+mn-lt"/>
                <a:ea typeface="+mn-ea"/>
                <a:cs typeface="+mn-cs"/>
              </a:rPr>
              <a:t>Xinmi</a:t>
            </a:r>
            <a:r>
              <a:rPr lang="en-US" altLang="zh-CN" sz="1200" kern="1200" dirty="0" smtClean="0">
                <a:solidFill>
                  <a:schemeClr val="tx1"/>
                </a:solidFill>
                <a:effectLst/>
                <a:latin typeface="+mn-lt"/>
                <a:ea typeface="+mn-ea"/>
                <a:cs typeface="+mn-cs"/>
              </a:rPr>
              <a:t> was signed at the China Water Exchange opening ceremony, which is the first cross-basin water rights trading deal in Henan Province. The total transaction volume is 24 million cubic meters and the trading duration is 3 years. To back the deal, the buyer invested RMB 390 million to bring water from the </a:t>
            </a:r>
            <a:r>
              <a:rPr lang="en-US" altLang="zh-CN" sz="1200" kern="1200" dirty="0" err="1" smtClean="0">
                <a:solidFill>
                  <a:schemeClr val="tx1"/>
                </a:solidFill>
                <a:effectLst/>
                <a:latin typeface="+mn-lt"/>
                <a:ea typeface="+mn-ea"/>
                <a:cs typeface="+mn-cs"/>
              </a:rPr>
              <a:t>Jiangang</a:t>
            </a:r>
            <a:r>
              <a:rPr lang="en-US" altLang="zh-CN" sz="1200" kern="1200" dirty="0" smtClean="0">
                <a:solidFill>
                  <a:schemeClr val="tx1"/>
                </a:solidFill>
                <a:effectLst/>
                <a:latin typeface="+mn-lt"/>
                <a:ea typeface="+mn-ea"/>
                <a:cs typeface="+mn-cs"/>
              </a:rPr>
              <a:t> Reservoir to the downtown area of </a:t>
            </a:r>
            <a:r>
              <a:rPr lang="en-US" altLang="zh-CN" sz="1200" kern="1200" dirty="0" err="1" smtClean="0">
                <a:solidFill>
                  <a:schemeClr val="tx1"/>
                </a:solidFill>
                <a:effectLst/>
                <a:latin typeface="+mn-lt"/>
                <a:ea typeface="+mn-ea"/>
                <a:cs typeface="+mn-cs"/>
              </a:rPr>
              <a:t>Xinmi</a:t>
            </a:r>
            <a:r>
              <a:rPr lang="en-US" altLang="zh-CN" sz="1200" kern="1200" dirty="0" smtClean="0">
                <a:solidFill>
                  <a:schemeClr val="tx1"/>
                </a:solidFill>
                <a:effectLst/>
                <a:latin typeface="+mn-lt"/>
                <a:ea typeface="+mn-ea"/>
                <a:cs typeface="+mn-cs"/>
              </a:rPr>
              <a:t>. The transaction enabled </a:t>
            </a:r>
            <a:r>
              <a:rPr lang="en-US" altLang="zh-CN" sz="1200" kern="1200" dirty="0" err="1" smtClean="0">
                <a:solidFill>
                  <a:schemeClr val="tx1"/>
                </a:solidFill>
                <a:effectLst/>
                <a:latin typeface="+mn-lt"/>
                <a:ea typeface="+mn-ea"/>
                <a:cs typeface="+mn-cs"/>
              </a:rPr>
              <a:t>Xinmi</a:t>
            </a:r>
            <a:r>
              <a:rPr lang="en-US" altLang="zh-CN" sz="1200" kern="1200" dirty="0" smtClean="0">
                <a:solidFill>
                  <a:schemeClr val="tx1"/>
                </a:solidFill>
                <a:effectLst/>
                <a:latin typeface="+mn-lt"/>
                <a:ea typeface="+mn-ea"/>
                <a:cs typeface="+mn-cs"/>
              </a:rPr>
              <a:t> to benefit from the South-to-North Water Diversion Project and eased the problem of water shortage. It is also a leading example of the market-oriented water rights trading for optimizing allocation for the South-to-North Water Diversion Project in Henan Province. This deal is realized in the form of negotiation.</a:t>
            </a:r>
            <a:endParaRPr lang="zh-CN"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smtClean="0">
              <a:solidFill>
                <a:schemeClr val="tx1"/>
              </a:solidFill>
              <a:effectLst/>
              <a:latin typeface="+mn-lt"/>
              <a:ea typeface="+mn-ea"/>
              <a:cs typeface="+mn-cs"/>
            </a:endParaRP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12/17/18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t>12/17/18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t>12/17/18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t>12/17/18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t>12/17/18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t>12/17/18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12/17/18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12/17/18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smtClean="0"/>
              <a:t>12/17/18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12/17/18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t>12/17/18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t>12/17/18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t>12/17/18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2A54C80-263E-416B-A8E0-580EDEADCBDC}" type="datetimeFigureOut">
              <a:rPr lang="en-US" smtClean="0"/>
              <a:t>12/17/18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smtClean="0"/>
              <a:t>12/17/18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t>12/17/18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z="4000" dirty="0" smtClean="0">
                <a:solidFill>
                  <a:schemeClr val="accent1">
                    <a:lumMod val="50000"/>
                  </a:schemeClr>
                </a:solidFill>
              </a:rPr>
              <a:t>Introduction of</a:t>
            </a:r>
            <a:br>
              <a:rPr lang="en-US" altLang="zh-CN" sz="4000" dirty="0" smtClean="0">
                <a:solidFill>
                  <a:schemeClr val="accent1">
                    <a:lumMod val="50000"/>
                  </a:schemeClr>
                </a:solidFill>
              </a:rPr>
            </a:br>
            <a:r>
              <a:rPr lang="en-US" altLang="zh-CN" sz="4000" dirty="0" smtClean="0">
                <a:solidFill>
                  <a:schemeClr val="accent1">
                    <a:lumMod val="50000"/>
                  </a:schemeClr>
                </a:solidFill>
              </a:rPr>
              <a:t>China Water Exchange</a:t>
            </a:r>
            <a:endParaRPr lang="zh-CN" altLang="en-US" sz="4000" dirty="0">
              <a:solidFill>
                <a:schemeClr val="accent1">
                  <a:lumMod val="50000"/>
                </a:schemeClr>
              </a:solidFill>
            </a:endParaRPr>
          </a:p>
        </p:txBody>
      </p:sp>
      <p:sp>
        <p:nvSpPr>
          <p:cNvPr id="3" name="副标题 2"/>
          <p:cNvSpPr>
            <a:spLocks noGrp="1"/>
          </p:cNvSpPr>
          <p:nvPr>
            <p:ph type="subTitle" idx="1"/>
          </p:nvPr>
        </p:nvSpPr>
        <p:spPr>
          <a:xfrm>
            <a:off x="1130595" y="4493286"/>
            <a:ext cx="5826719" cy="1096899"/>
          </a:xfrm>
        </p:spPr>
        <p:txBody>
          <a:bodyPr/>
          <a:lstStyle/>
          <a:p>
            <a:r>
              <a:rPr lang="en-US" altLang="zh-CN" dirty="0" smtClean="0"/>
              <a:t>Wu Yue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100" dirty="0" smtClean="0">
                <a:solidFill>
                  <a:schemeClr val="accent1">
                    <a:lumMod val="50000"/>
                  </a:schemeClr>
                </a:solidFill>
              </a:rPr>
              <a:t>2.3 Water </a:t>
            </a:r>
            <a:r>
              <a:rPr lang="en-US" altLang="zh-CN" sz="3100" dirty="0">
                <a:solidFill>
                  <a:schemeClr val="accent1">
                    <a:lumMod val="50000"/>
                  </a:schemeClr>
                </a:solidFill>
              </a:rPr>
              <a:t>Withdraw Rights Trading </a:t>
            </a:r>
            <a:r>
              <a:rPr lang="en-US" altLang="zh-CN" dirty="0"/>
              <a:t/>
            </a:r>
            <a:br>
              <a:rPr lang="en-US" altLang="zh-CN" dirty="0"/>
            </a:br>
            <a:endParaRPr lang="zh-CN" altLang="en-US" dirty="0"/>
          </a:p>
        </p:txBody>
      </p:sp>
      <p:sp>
        <p:nvSpPr>
          <p:cNvPr id="3" name="内容占位符 2"/>
          <p:cNvSpPr>
            <a:spLocks noGrp="1"/>
          </p:cNvSpPr>
          <p:nvPr>
            <p:ph idx="1"/>
          </p:nvPr>
        </p:nvSpPr>
        <p:spPr>
          <a:xfrm>
            <a:off x="609599" y="1281953"/>
            <a:ext cx="6347714" cy="4110963"/>
          </a:xfrm>
        </p:spPr>
        <p:txBody>
          <a:bodyPr/>
          <a:lstStyle/>
          <a:p>
            <a:endParaRPr lang="en-US" altLang="zh-CN" b="1" dirty="0"/>
          </a:p>
          <a:p>
            <a:r>
              <a:rPr lang="en-US" altLang="zh-CN" dirty="0">
                <a:solidFill>
                  <a:schemeClr val="tx1"/>
                </a:solidFill>
              </a:rPr>
              <a:t>Water withdraw rights trading are transactions of water withdraw rights saved from industrial adjustment or process improvements between qualified companies or individuals under the approved conditions, duration and quantity</a:t>
            </a:r>
            <a:r>
              <a:rPr lang="en-US" altLang="zh-CN" dirty="0" smtClean="0">
                <a:solidFill>
                  <a:schemeClr val="tx1"/>
                </a:solidFill>
              </a:rPr>
              <a:t>.</a:t>
            </a:r>
            <a:endParaRPr lang="zh-CN" altLang="zh-CN" dirty="0">
              <a:solidFill>
                <a:schemeClr val="tx1"/>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612" y="3337434"/>
            <a:ext cx="3790476" cy="254285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100" dirty="0" smtClean="0">
                <a:solidFill>
                  <a:schemeClr val="accent1">
                    <a:lumMod val="50000"/>
                  </a:schemeClr>
                </a:solidFill>
              </a:rPr>
              <a:t>2.4 Irrigation </a:t>
            </a:r>
            <a:r>
              <a:rPr lang="en-US" altLang="zh-CN" sz="3100" dirty="0">
                <a:solidFill>
                  <a:schemeClr val="accent1">
                    <a:lumMod val="50000"/>
                  </a:schemeClr>
                </a:solidFill>
              </a:rPr>
              <a:t>Water Rights </a:t>
            </a:r>
            <a:r>
              <a:rPr lang="en-US" altLang="zh-CN" sz="3100" dirty="0" smtClean="0">
                <a:solidFill>
                  <a:schemeClr val="accent1">
                    <a:lumMod val="50000"/>
                  </a:schemeClr>
                </a:solidFill>
              </a:rPr>
              <a:t>Trading</a:t>
            </a:r>
            <a:endParaRPr lang="zh-CN" altLang="en-US" dirty="0">
              <a:solidFill>
                <a:schemeClr val="accent1">
                  <a:lumMod val="50000"/>
                </a:schemeClr>
              </a:solidFill>
            </a:endParaRPr>
          </a:p>
        </p:txBody>
      </p:sp>
      <p:sp>
        <p:nvSpPr>
          <p:cNvPr id="3" name="内容占位符 2"/>
          <p:cNvSpPr>
            <a:spLocks noGrp="1"/>
          </p:cNvSpPr>
          <p:nvPr>
            <p:ph idx="1"/>
          </p:nvPr>
        </p:nvSpPr>
        <p:spPr>
          <a:xfrm>
            <a:off x="609599" y="1930400"/>
            <a:ext cx="6347714" cy="4170338"/>
          </a:xfrm>
        </p:spPr>
        <p:txBody>
          <a:bodyPr>
            <a:normAutofit/>
          </a:bodyPr>
          <a:lstStyle/>
          <a:p>
            <a:endParaRPr lang="en-US" altLang="zh-CN" b="1" dirty="0"/>
          </a:p>
          <a:p>
            <a:r>
              <a:rPr lang="en-US" altLang="zh-CN" dirty="0">
                <a:solidFill>
                  <a:schemeClr val="tx1"/>
                </a:solidFill>
              </a:rPr>
              <a:t>Irrigation water rights trading refers to water rights trading among irrigation water users or associations of water users, whose water use rights have been confirmed by local authorities</a:t>
            </a:r>
            <a:r>
              <a:rPr lang="en-US" altLang="zh-CN" dirty="0" smtClean="0">
                <a:solidFill>
                  <a:schemeClr val="tx1"/>
                </a:solidFill>
              </a:rPr>
              <a:t>.</a:t>
            </a:r>
            <a:endParaRPr lang="zh-CN" altLang="zh-CN" dirty="0"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accent1">
                    <a:lumMod val="50000"/>
                  </a:schemeClr>
                </a:solidFill>
              </a:rPr>
              <a:t>2.5 Trading Volume</a:t>
            </a:r>
            <a:endParaRPr lang="zh-CN" altLang="en-US" dirty="0">
              <a:solidFill>
                <a:schemeClr val="accent1">
                  <a:lumMod val="50000"/>
                </a:schemeClr>
              </a:solidFill>
            </a:endParaRPr>
          </a:p>
        </p:txBody>
      </p:sp>
      <p:grpSp>
        <p:nvGrpSpPr>
          <p:cNvPr id="28" name="组合 40"/>
          <p:cNvGrpSpPr/>
          <p:nvPr/>
        </p:nvGrpSpPr>
        <p:grpSpPr>
          <a:xfrm>
            <a:off x="322519" y="2212365"/>
            <a:ext cx="7683793" cy="4124259"/>
            <a:chOff x="696894" y="2633135"/>
            <a:chExt cx="8113973" cy="4355157"/>
          </a:xfrm>
        </p:grpSpPr>
        <p:sp>
          <p:nvSpPr>
            <p:cNvPr id="29" name="矩形 28"/>
            <p:cNvSpPr/>
            <p:nvPr/>
          </p:nvSpPr>
          <p:spPr bwMode="auto">
            <a:xfrm>
              <a:off x="696894" y="2633135"/>
              <a:ext cx="2214578" cy="785818"/>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lvl="0" algn="ctr"/>
              <a:r>
                <a:rPr lang="en-US" altLang="zh-CN" sz="2000" b="1" dirty="0">
                  <a:solidFill>
                    <a:schemeClr val="bg1"/>
                  </a:solidFill>
                </a:rPr>
                <a:t>Regional Water Rights Trading</a:t>
              </a:r>
              <a:endParaRPr lang="zh-CN" altLang="en-US" sz="2000" dirty="0">
                <a:solidFill>
                  <a:schemeClr val="bg1"/>
                </a:solidFill>
              </a:endParaRPr>
            </a:p>
          </p:txBody>
        </p:sp>
        <p:sp>
          <p:nvSpPr>
            <p:cNvPr id="30" name="矩形 29"/>
            <p:cNvSpPr/>
            <p:nvPr/>
          </p:nvSpPr>
          <p:spPr bwMode="auto">
            <a:xfrm>
              <a:off x="3487206" y="2641378"/>
              <a:ext cx="2278732" cy="785818"/>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algn="ctr"/>
              <a:r>
                <a:rPr lang="en-US" altLang="zh-CN" sz="2000" b="1" dirty="0">
                  <a:solidFill>
                    <a:schemeClr val="bg1"/>
                  </a:solidFill>
                </a:rPr>
                <a:t>Water Withdraw Rights Trading</a:t>
              </a:r>
              <a:endParaRPr lang="zh-CN" altLang="en-US" sz="2000" b="1" dirty="0">
                <a:solidFill>
                  <a:schemeClr val="bg1"/>
                </a:solidFill>
              </a:endParaRPr>
            </a:p>
          </p:txBody>
        </p:sp>
        <p:sp>
          <p:nvSpPr>
            <p:cNvPr id="31" name="矩形 30"/>
            <p:cNvSpPr/>
            <p:nvPr/>
          </p:nvSpPr>
          <p:spPr bwMode="auto">
            <a:xfrm>
              <a:off x="6139560" y="2642635"/>
              <a:ext cx="2214578" cy="785818"/>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lvl="0" algn="ctr"/>
              <a:r>
                <a:rPr lang="en-US" altLang="zh-CN" sz="2000" b="1" dirty="0">
                  <a:solidFill>
                    <a:schemeClr val="bg1"/>
                  </a:solidFill>
                </a:rPr>
                <a:t>Irrigation Water Rights Trading</a:t>
              </a:r>
              <a:endParaRPr lang="zh-CN" altLang="en-US" sz="2000" b="1" dirty="0">
                <a:solidFill>
                  <a:schemeClr val="bg1"/>
                </a:solidFill>
              </a:endParaRPr>
            </a:p>
          </p:txBody>
        </p:sp>
        <p:sp>
          <p:nvSpPr>
            <p:cNvPr id="32" name="矩形 31"/>
            <p:cNvSpPr/>
            <p:nvPr/>
          </p:nvSpPr>
          <p:spPr bwMode="auto">
            <a:xfrm>
              <a:off x="1213619" y="3525963"/>
              <a:ext cx="2185440" cy="699806"/>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lvl="0"/>
              <a:r>
                <a:rPr lang="en-US" altLang="zh-CN" sz="1400" dirty="0" smtClean="0"/>
                <a:t>Shanxi</a:t>
              </a:r>
              <a:r>
                <a:rPr lang="en-US" altLang="zh-CN" sz="1400" dirty="0"/>
                <a:t> </a:t>
              </a:r>
              <a:r>
                <a:rPr lang="en-US" altLang="zh-CN" sz="1400" dirty="0" smtClean="0"/>
                <a:t>and Hebei with Beijing </a:t>
              </a:r>
              <a:r>
                <a:rPr lang="en-US" altLang="zh-CN" sz="1400" dirty="0"/>
                <a:t>of </a:t>
              </a:r>
              <a:r>
                <a:rPr lang="en-US" altLang="zh-CN" sz="1400" dirty="0" err="1"/>
                <a:t>Yongding</a:t>
              </a:r>
              <a:r>
                <a:rPr lang="en-US" altLang="zh-CN" sz="1400" dirty="0"/>
                <a:t> </a:t>
              </a:r>
              <a:r>
                <a:rPr lang="en-US" altLang="zh-CN" sz="1400" dirty="0" smtClean="0"/>
                <a:t>River</a:t>
              </a:r>
              <a:endParaRPr lang="en-US" altLang="zh-CN" sz="1400" dirty="0"/>
            </a:p>
          </p:txBody>
        </p:sp>
        <p:sp>
          <p:nvSpPr>
            <p:cNvPr id="33" name="矩形 32"/>
            <p:cNvSpPr/>
            <p:nvPr/>
          </p:nvSpPr>
          <p:spPr bwMode="auto">
            <a:xfrm>
              <a:off x="1213619" y="4338395"/>
              <a:ext cx="2185440" cy="681275"/>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r>
                <a:rPr lang="en-US" altLang="zh-CN" sz="1400" dirty="0" err="1" smtClean="0"/>
                <a:t>Pingdingshan</a:t>
              </a:r>
              <a:r>
                <a:rPr lang="en-US" altLang="zh-CN" sz="1400" dirty="0" smtClean="0"/>
                <a:t> with </a:t>
              </a:r>
              <a:r>
                <a:rPr lang="en-US" altLang="zh-CN" sz="1400" dirty="0" err="1" smtClean="0"/>
                <a:t>Xinmi</a:t>
              </a:r>
              <a:r>
                <a:rPr lang="en-US" altLang="zh-CN" sz="1400" dirty="0"/>
                <a:t>, of South Water to </a:t>
              </a:r>
              <a:r>
                <a:rPr lang="en-US" altLang="zh-CN" sz="1400" dirty="0" smtClean="0"/>
                <a:t>North Middle Line</a:t>
              </a:r>
              <a:endParaRPr lang="en-US" altLang="zh-CN" sz="1400" dirty="0"/>
            </a:p>
          </p:txBody>
        </p:sp>
        <p:sp>
          <p:nvSpPr>
            <p:cNvPr id="34" name="矩形 33"/>
            <p:cNvSpPr/>
            <p:nvPr/>
          </p:nvSpPr>
          <p:spPr bwMode="auto">
            <a:xfrm>
              <a:off x="1214414" y="5161752"/>
              <a:ext cx="2184645" cy="768372"/>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lvl="0"/>
              <a:r>
                <a:rPr lang="en-US" altLang="zh-CN" sz="1400" dirty="0"/>
                <a:t>Hebei </a:t>
              </a:r>
              <a:r>
                <a:rPr lang="en-US" altLang="zh-CN" sz="1400" dirty="0" err="1"/>
                <a:t>Yunzhou</a:t>
              </a:r>
              <a:r>
                <a:rPr lang="en-US" altLang="zh-CN" sz="1400" dirty="0"/>
                <a:t> </a:t>
              </a:r>
              <a:r>
                <a:rPr lang="en-US" altLang="zh-CN" sz="1400" dirty="0" smtClean="0"/>
                <a:t>Reservoir with Beijing </a:t>
              </a:r>
              <a:r>
                <a:rPr lang="en-US" altLang="zh-CN" sz="1400" dirty="0" err="1"/>
                <a:t>Guanting</a:t>
              </a:r>
              <a:r>
                <a:rPr lang="en-US" altLang="zh-CN" sz="1400" dirty="0"/>
                <a:t> Reservoir</a:t>
              </a:r>
            </a:p>
          </p:txBody>
        </p:sp>
        <p:sp>
          <p:nvSpPr>
            <p:cNvPr id="35" name="矩形 34"/>
            <p:cNvSpPr/>
            <p:nvPr/>
          </p:nvSpPr>
          <p:spPr bwMode="auto">
            <a:xfrm>
              <a:off x="1214020" y="6072205"/>
              <a:ext cx="2185039" cy="916087"/>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r>
                <a:rPr lang="en-US" altLang="zh-CN" sz="1400" dirty="0" err="1" smtClean="0"/>
                <a:t>Nanyang</a:t>
              </a:r>
              <a:r>
                <a:rPr lang="en-US" altLang="zh-CN" sz="1400" dirty="0" smtClean="0"/>
                <a:t> with </a:t>
              </a:r>
              <a:r>
                <a:rPr lang="en-US" altLang="zh-CN" sz="1400" dirty="0" err="1" smtClean="0"/>
                <a:t>Xinzheng</a:t>
              </a:r>
              <a:r>
                <a:rPr lang="en-US" altLang="zh-CN" sz="1400" dirty="0" smtClean="0"/>
                <a:t> and with </a:t>
              </a:r>
              <a:r>
                <a:rPr lang="en-US" altLang="zh-CN" sz="1400" dirty="0" err="1" smtClean="0"/>
                <a:t>Dengfeng</a:t>
              </a:r>
              <a:r>
                <a:rPr lang="en-US" altLang="zh-CN" sz="1400" dirty="0" smtClean="0"/>
                <a:t>, </a:t>
              </a:r>
              <a:r>
                <a:rPr lang="en-US" altLang="zh-CN" sz="1400" dirty="0"/>
                <a:t>of South Water to North Middle Line</a:t>
              </a:r>
            </a:p>
          </p:txBody>
        </p:sp>
        <p:cxnSp>
          <p:nvCxnSpPr>
            <p:cNvPr id="36" name="形状 14"/>
            <p:cNvCxnSpPr>
              <a:endCxn id="35" idx="1"/>
            </p:cNvCxnSpPr>
            <p:nvPr/>
          </p:nvCxnSpPr>
          <p:spPr bwMode="auto">
            <a:xfrm rot="16200000" flipH="1">
              <a:off x="-515276" y="4800953"/>
              <a:ext cx="3101796" cy="356796"/>
            </a:xfrm>
            <a:prstGeom prst="bentConnector2">
              <a:avLst/>
            </a:prstGeom>
            <a:noFill/>
            <a:ln w="19050">
              <a:solidFill>
                <a:schemeClr val="accent2">
                  <a:lumMod val="50000"/>
                </a:schemeClr>
              </a:solidFill>
              <a:round/>
            </a:ln>
          </p:spPr>
        </p:cxnSp>
        <p:cxnSp>
          <p:nvCxnSpPr>
            <p:cNvPr id="37" name="直接连接符 36"/>
            <p:cNvCxnSpPr/>
            <p:nvPr/>
          </p:nvCxnSpPr>
          <p:spPr bwMode="auto">
            <a:xfrm>
              <a:off x="862364" y="3875698"/>
              <a:ext cx="357190" cy="1588"/>
            </a:xfrm>
            <a:prstGeom prst="line">
              <a:avLst/>
            </a:prstGeom>
            <a:noFill/>
            <a:ln w="19050">
              <a:solidFill>
                <a:schemeClr val="accent2">
                  <a:lumMod val="50000"/>
                </a:schemeClr>
              </a:solidFill>
              <a:round/>
            </a:ln>
          </p:spPr>
        </p:cxnSp>
        <p:cxnSp>
          <p:nvCxnSpPr>
            <p:cNvPr id="38" name="直接连接符 37"/>
            <p:cNvCxnSpPr/>
            <p:nvPr/>
          </p:nvCxnSpPr>
          <p:spPr bwMode="auto">
            <a:xfrm>
              <a:off x="854643" y="4704835"/>
              <a:ext cx="357190" cy="1588"/>
            </a:xfrm>
            <a:prstGeom prst="line">
              <a:avLst/>
            </a:prstGeom>
            <a:noFill/>
            <a:ln w="19050">
              <a:solidFill>
                <a:schemeClr val="accent2">
                  <a:lumMod val="50000"/>
                </a:schemeClr>
              </a:solidFill>
              <a:round/>
            </a:ln>
          </p:spPr>
        </p:cxnSp>
        <p:cxnSp>
          <p:nvCxnSpPr>
            <p:cNvPr id="39" name="直接连接符 38"/>
            <p:cNvCxnSpPr/>
            <p:nvPr/>
          </p:nvCxnSpPr>
          <p:spPr bwMode="auto">
            <a:xfrm>
              <a:off x="865486" y="5556992"/>
              <a:ext cx="357190" cy="1588"/>
            </a:xfrm>
            <a:prstGeom prst="line">
              <a:avLst/>
            </a:prstGeom>
            <a:noFill/>
            <a:ln w="19050">
              <a:solidFill>
                <a:schemeClr val="accent2">
                  <a:lumMod val="50000"/>
                </a:schemeClr>
              </a:solidFill>
              <a:round/>
            </a:ln>
          </p:spPr>
        </p:cxnSp>
        <p:sp>
          <p:nvSpPr>
            <p:cNvPr id="40" name="矩形 39"/>
            <p:cNvSpPr/>
            <p:nvPr/>
          </p:nvSpPr>
          <p:spPr bwMode="auto">
            <a:xfrm>
              <a:off x="3996427" y="3525216"/>
              <a:ext cx="2000264" cy="971962"/>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rtl="0"/>
              <a:r>
                <a:rPr lang="en-US" altLang="zh-CN" sz="1400" dirty="0" err="1"/>
                <a:t>Jingneng</a:t>
              </a:r>
              <a:r>
                <a:rPr lang="en-US" altLang="zh-CN" sz="1400" dirty="0"/>
                <a:t> Power </a:t>
              </a:r>
              <a:r>
                <a:rPr lang="en-US" altLang="zh-CN" sz="1400" dirty="0" smtClean="0"/>
                <a:t>Plant with </a:t>
              </a:r>
              <a:r>
                <a:rPr lang="en-US" altLang="zh-CN" sz="1400" dirty="0" err="1" smtClean="0"/>
                <a:t>Zhongning</a:t>
              </a:r>
              <a:r>
                <a:rPr lang="en-US" altLang="zh-CN" sz="1400" dirty="0" smtClean="0"/>
                <a:t> </a:t>
              </a:r>
              <a:r>
                <a:rPr lang="en-US" altLang="zh-CN" sz="1400" dirty="0"/>
                <a:t>Government Capital </a:t>
              </a:r>
              <a:r>
                <a:rPr lang="en-US" altLang="zh-CN" sz="1400" dirty="0" smtClean="0"/>
                <a:t>Co.</a:t>
              </a:r>
              <a:endParaRPr lang="zh-CN" altLang="en-US" sz="1400" dirty="0"/>
            </a:p>
          </p:txBody>
        </p:sp>
        <p:sp>
          <p:nvSpPr>
            <p:cNvPr id="41" name="矩形 40"/>
            <p:cNvSpPr/>
            <p:nvPr/>
          </p:nvSpPr>
          <p:spPr bwMode="auto">
            <a:xfrm>
              <a:off x="3996427" y="4643446"/>
              <a:ext cx="2000264" cy="737569"/>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rtl="0"/>
              <a:r>
                <a:rPr lang="en-US" altLang="zh-CN" sz="1400" dirty="0" err="1"/>
                <a:t>Zhongshe</a:t>
              </a:r>
              <a:r>
                <a:rPr lang="en-US" altLang="zh-CN" sz="1400" dirty="0"/>
                <a:t> Casting </a:t>
              </a:r>
              <a:r>
                <a:rPr lang="en-US" altLang="zh-CN" sz="1400" dirty="0" smtClean="0"/>
                <a:t>Co. with </a:t>
              </a:r>
              <a:r>
                <a:rPr lang="en-US" altLang="zh-CN" sz="1400" dirty="0" err="1" smtClean="0"/>
                <a:t>Huaiquan</a:t>
              </a:r>
              <a:r>
                <a:rPr lang="en-US" altLang="zh-CN" sz="1400" dirty="0" smtClean="0"/>
                <a:t> </a:t>
              </a:r>
              <a:r>
                <a:rPr lang="en-US" altLang="zh-CN" sz="1400" dirty="0"/>
                <a:t>Irrigated Area</a:t>
              </a:r>
              <a:endParaRPr lang="zh-CN" altLang="en-US" sz="1400" dirty="0"/>
            </a:p>
          </p:txBody>
        </p:sp>
        <p:sp>
          <p:nvSpPr>
            <p:cNvPr id="42" name="矩形 41"/>
            <p:cNvSpPr/>
            <p:nvPr/>
          </p:nvSpPr>
          <p:spPr bwMode="auto">
            <a:xfrm>
              <a:off x="4020225" y="5541781"/>
              <a:ext cx="2000264" cy="963618"/>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r>
                <a:rPr lang="en-US" altLang="zh-CN" sz="1400" dirty="0" smtClean="0"/>
                <a:t>Inner </a:t>
              </a:r>
              <a:r>
                <a:rPr lang="en-US" altLang="zh-CN" sz="1400" dirty="0"/>
                <a:t>Mongolia</a:t>
              </a:r>
              <a:r>
                <a:rPr lang="en-US" altLang="zh-CN" sz="1400" dirty="0" smtClean="0"/>
                <a:t> </a:t>
              </a:r>
              <a:r>
                <a:rPr lang="en-US" altLang="zh-CN" sz="1400" dirty="0"/>
                <a:t>Water Rights </a:t>
              </a:r>
              <a:r>
                <a:rPr lang="en-US" altLang="zh-CN" sz="1400" dirty="0" smtClean="0"/>
                <a:t>Reassigning to Local Companies</a:t>
              </a:r>
              <a:endParaRPr lang="zh-CN" altLang="en-US" sz="1400" dirty="0"/>
            </a:p>
          </p:txBody>
        </p:sp>
        <p:cxnSp>
          <p:nvCxnSpPr>
            <p:cNvPr id="43" name="形状 27"/>
            <p:cNvCxnSpPr>
              <a:endCxn id="42" idx="1"/>
            </p:cNvCxnSpPr>
            <p:nvPr/>
          </p:nvCxnSpPr>
          <p:spPr bwMode="auto">
            <a:xfrm rot="16200000" flipH="1">
              <a:off x="2540572" y="4543936"/>
              <a:ext cx="2594593" cy="364713"/>
            </a:xfrm>
            <a:prstGeom prst="bentConnector2">
              <a:avLst/>
            </a:prstGeom>
            <a:noFill/>
            <a:ln w="19050">
              <a:solidFill>
                <a:schemeClr val="accent2">
                  <a:lumMod val="50000"/>
                </a:schemeClr>
              </a:solidFill>
              <a:round/>
            </a:ln>
          </p:spPr>
        </p:cxnSp>
        <p:cxnSp>
          <p:nvCxnSpPr>
            <p:cNvPr id="44" name="直接连接符 43"/>
            <p:cNvCxnSpPr/>
            <p:nvPr/>
          </p:nvCxnSpPr>
          <p:spPr bwMode="auto">
            <a:xfrm>
              <a:off x="3650466" y="4045417"/>
              <a:ext cx="357190" cy="1588"/>
            </a:xfrm>
            <a:prstGeom prst="line">
              <a:avLst/>
            </a:prstGeom>
            <a:noFill/>
            <a:ln w="19050">
              <a:solidFill>
                <a:schemeClr val="accent2">
                  <a:lumMod val="50000"/>
                </a:schemeClr>
              </a:solidFill>
              <a:round/>
            </a:ln>
          </p:spPr>
        </p:cxnSp>
        <p:cxnSp>
          <p:nvCxnSpPr>
            <p:cNvPr id="45" name="直接连接符 44"/>
            <p:cNvCxnSpPr/>
            <p:nvPr/>
          </p:nvCxnSpPr>
          <p:spPr bwMode="auto">
            <a:xfrm>
              <a:off x="3650466" y="5027160"/>
              <a:ext cx="357190" cy="1588"/>
            </a:xfrm>
            <a:prstGeom prst="line">
              <a:avLst/>
            </a:prstGeom>
            <a:noFill/>
            <a:ln w="19050">
              <a:solidFill>
                <a:schemeClr val="accent2">
                  <a:lumMod val="50000"/>
                </a:schemeClr>
              </a:solidFill>
              <a:round/>
            </a:ln>
          </p:spPr>
        </p:cxnSp>
        <p:sp>
          <p:nvSpPr>
            <p:cNvPr id="46" name="矩形 45"/>
            <p:cNvSpPr/>
            <p:nvPr/>
          </p:nvSpPr>
          <p:spPr bwMode="auto">
            <a:xfrm>
              <a:off x="6576331" y="3525214"/>
              <a:ext cx="2234536" cy="1084693"/>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r>
                <a:rPr lang="en-US" altLang="zh-CN" sz="1400" dirty="0" smtClean="0"/>
                <a:t>Water</a:t>
              </a:r>
              <a:r>
                <a:rPr lang="en-US" altLang="zh-CN" sz="1400" dirty="0"/>
                <a:t> </a:t>
              </a:r>
              <a:r>
                <a:rPr lang="en-US" altLang="zh-CN" sz="1400" dirty="0" smtClean="0"/>
                <a:t>Resources Bureau of </a:t>
              </a:r>
              <a:r>
                <a:rPr lang="en-US" altLang="zh-CN" sz="1400" dirty="0" err="1" smtClean="0"/>
                <a:t>Cheng’an</a:t>
              </a:r>
              <a:r>
                <a:rPr lang="en-US" altLang="zh-CN" sz="1400" dirty="0" smtClean="0"/>
                <a:t> County </a:t>
              </a:r>
              <a:r>
                <a:rPr lang="en-US" altLang="zh-CN" sz="1400" dirty="0"/>
                <a:t>with</a:t>
              </a:r>
              <a:r>
                <a:rPr lang="en-US" altLang="zh-CN" sz="1400" dirty="0" smtClean="0"/>
                <a:t> Village’s Water User Association</a:t>
              </a:r>
              <a:endParaRPr lang="zh-CN" altLang="en-US" sz="1400" b="0" dirty="0" smtClean="0">
                <a:solidFill>
                  <a:srgbClr val="FF0000"/>
                </a:solidFill>
                <a:latin typeface="+mn-ea"/>
              </a:endParaRPr>
            </a:p>
          </p:txBody>
        </p:sp>
        <p:sp>
          <p:nvSpPr>
            <p:cNvPr id="47" name="矩形 46"/>
            <p:cNvSpPr/>
            <p:nvPr/>
          </p:nvSpPr>
          <p:spPr bwMode="auto">
            <a:xfrm>
              <a:off x="6576335" y="4731972"/>
              <a:ext cx="2223472" cy="729005"/>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r>
                <a:rPr lang="en-US" altLang="zh-CN" sz="1400" dirty="0" smtClean="0"/>
                <a:t>Ningxia </a:t>
              </a:r>
              <a:r>
                <a:rPr lang="en-US" altLang="zh-CN" sz="1400" dirty="0" err="1" smtClean="0"/>
                <a:t>Wuzhong</a:t>
              </a:r>
              <a:r>
                <a:rPr lang="en-US" altLang="zh-CN" sz="1400" dirty="0" smtClean="0"/>
                <a:t> City </a:t>
              </a:r>
              <a:r>
                <a:rPr lang="en-US" altLang="zh-CN" sz="1400" dirty="0" err="1" smtClean="0"/>
                <a:t>Litong</a:t>
              </a:r>
              <a:r>
                <a:rPr lang="en-US" altLang="zh-CN" sz="1400" dirty="0" smtClean="0"/>
                <a:t> District Agriculture Deals</a:t>
              </a:r>
              <a:endParaRPr lang="zh-CN" altLang="en-US" sz="1800" b="0" dirty="0" smtClean="0">
                <a:solidFill>
                  <a:srgbClr val="FF0000"/>
                </a:solidFill>
                <a:latin typeface="+mn-ea"/>
                <a:ea typeface="+mn-ea"/>
              </a:endParaRPr>
            </a:p>
          </p:txBody>
        </p:sp>
        <p:cxnSp>
          <p:nvCxnSpPr>
            <p:cNvPr id="49" name="直接连接符 48"/>
            <p:cNvCxnSpPr/>
            <p:nvPr/>
          </p:nvCxnSpPr>
          <p:spPr bwMode="auto">
            <a:xfrm>
              <a:off x="6295949" y="4067561"/>
              <a:ext cx="280220" cy="0"/>
            </a:xfrm>
            <a:prstGeom prst="line">
              <a:avLst/>
            </a:prstGeom>
            <a:noFill/>
            <a:ln w="19050">
              <a:solidFill>
                <a:schemeClr val="accent2">
                  <a:lumMod val="50000"/>
                </a:schemeClr>
              </a:solidFill>
              <a:round/>
            </a:ln>
          </p:spPr>
        </p:cxnSp>
      </p:grpSp>
      <p:sp>
        <p:nvSpPr>
          <p:cNvPr id="57" name="矩形 56"/>
          <p:cNvSpPr/>
          <p:nvPr/>
        </p:nvSpPr>
        <p:spPr bwMode="auto">
          <a:xfrm>
            <a:off x="5900726" y="5007190"/>
            <a:ext cx="2105589" cy="1140151"/>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r>
              <a:rPr lang="en-US" altLang="zh-CN" sz="1400" dirty="0"/>
              <a:t>Xinjiang </a:t>
            </a:r>
            <a:r>
              <a:rPr lang="en-US" altLang="zh-CN" sz="1400" dirty="0" err="1"/>
              <a:t>Changji</a:t>
            </a:r>
            <a:r>
              <a:rPr lang="en-US" altLang="zh-CN" sz="1400" dirty="0"/>
              <a:t> Prefecture </a:t>
            </a:r>
            <a:r>
              <a:rPr lang="en-US" altLang="zh-CN" sz="1400" dirty="0" err="1"/>
              <a:t>Hutubi</a:t>
            </a:r>
            <a:r>
              <a:rPr lang="en-US" altLang="zh-CN" sz="1400" dirty="0"/>
              <a:t> County </a:t>
            </a:r>
            <a:r>
              <a:rPr lang="en-US" altLang="zh-CN" sz="1400" dirty="0" err="1"/>
              <a:t>Wugongtai</a:t>
            </a:r>
            <a:r>
              <a:rPr lang="en-US" altLang="zh-CN" sz="1400" dirty="0"/>
              <a:t> Town Deals Among Village’s Water User </a:t>
            </a:r>
            <a:r>
              <a:rPr lang="en-US" altLang="zh-CN" sz="1400" dirty="0" smtClean="0"/>
              <a:t>Association</a:t>
            </a:r>
            <a:endParaRPr lang="en-US" altLang="zh-CN" sz="1400" dirty="0"/>
          </a:p>
        </p:txBody>
      </p:sp>
      <p:sp>
        <p:nvSpPr>
          <p:cNvPr id="71" name="内容占位符 2"/>
          <p:cNvSpPr txBox="1"/>
          <p:nvPr/>
        </p:nvSpPr>
        <p:spPr>
          <a:xfrm>
            <a:off x="609599" y="1400945"/>
            <a:ext cx="7017366" cy="68414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buNone/>
            </a:pPr>
            <a:r>
              <a:rPr lang="en-US" altLang="zh-CN" dirty="0" smtClean="0">
                <a:solidFill>
                  <a:schemeClr val="tx1"/>
                </a:solidFill>
              </a:rPr>
              <a:t>92 deals </a:t>
            </a:r>
            <a:r>
              <a:rPr lang="en-US" altLang="zh-CN" dirty="0">
                <a:solidFill>
                  <a:schemeClr val="tx1"/>
                </a:solidFill>
              </a:rPr>
              <a:t>relating to </a:t>
            </a:r>
            <a:r>
              <a:rPr lang="en-US" altLang="zh-CN" dirty="0" smtClean="0">
                <a:solidFill>
                  <a:schemeClr val="tx1"/>
                </a:solidFill>
              </a:rPr>
              <a:t>seven </a:t>
            </a:r>
            <a:r>
              <a:rPr lang="en-US" altLang="zh-CN" dirty="0" smtClean="0">
                <a:solidFill>
                  <a:schemeClr val="tx1"/>
                </a:solidFill>
              </a:rPr>
              <a:t>provinces </a:t>
            </a:r>
            <a:r>
              <a:rPr lang="en-US" altLang="zh-CN" dirty="0">
                <a:solidFill>
                  <a:schemeClr val="tx1"/>
                </a:solidFill>
              </a:rPr>
              <a:t>with </a:t>
            </a:r>
            <a:r>
              <a:rPr lang="en-US" altLang="zh-CN" dirty="0" smtClean="0">
                <a:solidFill>
                  <a:schemeClr val="tx1"/>
                </a:solidFill>
              </a:rPr>
              <a:t>volume </a:t>
            </a:r>
            <a:r>
              <a:rPr lang="en-US" altLang="zh-CN" dirty="0">
                <a:solidFill>
                  <a:schemeClr val="tx1"/>
                </a:solidFill>
              </a:rPr>
              <a:t>of 2.77 </a:t>
            </a:r>
            <a:r>
              <a:rPr lang="en-US" altLang="zh-CN" dirty="0" err="1" smtClean="0">
                <a:solidFill>
                  <a:schemeClr val="tx1"/>
                </a:solidFill>
              </a:rPr>
              <a:t>billionn</a:t>
            </a:r>
            <a:r>
              <a:rPr lang="en-US" altLang="zh-CN" dirty="0" smtClean="0">
                <a:solidFill>
                  <a:schemeClr val="tx1"/>
                </a:solidFill>
              </a:rPr>
              <a:t> </a:t>
            </a:r>
            <a:r>
              <a:rPr lang="en-US" altLang="zh-CN" dirty="0" smtClean="0"/>
              <a:t>m³</a:t>
            </a:r>
            <a:r>
              <a:rPr lang="en-US" altLang="zh-CN" dirty="0" smtClean="0">
                <a:solidFill>
                  <a:schemeClr val="tx1"/>
                </a:solidFill>
              </a:rPr>
              <a:t> and value </a:t>
            </a:r>
            <a:r>
              <a:rPr lang="en-US" altLang="zh-CN" dirty="0">
                <a:solidFill>
                  <a:schemeClr val="tx1"/>
                </a:solidFill>
              </a:rPr>
              <a:t>of RMB </a:t>
            </a:r>
            <a:r>
              <a:rPr lang="en-US" altLang="zh-CN" dirty="0" smtClean="0">
                <a:solidFill>
                  <a:schemeClr val="tx1"/>
                </a:solidFill>
              </a:rPr>
              <a:t>1.68billion.</a:t>
            </a:r>
            <a:endParaRPr lang="en-US" altLang="zh-CN" dirty="0">
              <a:solidFill>
                <a:schemeClr val="tx1"/>
              </a:solidFill>
            </a:endParaRPr>
          </a:p>
        </p:txBody>
      </p:sp>
      <p:cxnSp>
        <p:nvCxnSpPr>
          <p:cNvPr id="51" name="形状 27"/>
          <p:cNvCxnSpPr>
            <a:endCxn id="57" idx="1"/>
          </p:cNvCxnSpPr>
          <p:nvPr/>
        </p:nvCxnSpPr>
        <p:spPr bwMode="auto">
          <a:xfrm rot="16200000" flipH="1">
            <a:off x="4451569" y="4128108"/>
            <a:ext cx="2611233" cy="287081"/>
          </a:xfrm>
          <a:prstGeom prst="bentConnector2">
            <a:avLst/>
          </a:prstGeom>
          <a:noFill/>
          <a:ln w="19050">
            <a:solidFill>
              <a:schemeClr val="accent2">
                <a:lumMod val="50000"/>
              </a:schemeClr>
            </a:solidFill>
            <a:round/>
          </a:ln>
        </p:spPr>
      </p:cxnSp>
      <p:cxnSp>
        <p:nvCxnSpPr>
          <p:cNvPr id="56" name="直接连接符 55"/>
          <p:cNvCxnSpPr/>
          <p:nvPr/>
        </p:nvCxnSpPr>
        <p:spPr bwMode="auto">
          <a:xfrm>
            <a:off x="5624729" y="4563465"/>
            <a:ext cx="265364" cy="0"/>
          </a:xfrm>
          <a:prstGeom prst="line">
            <a:avLst/>
          </a:prstGeom>
          <a:noFill/>
          <a:ln w="19050">
            <a:solidFill>
              <a:schemeClr val="accent2">
                <a:lumMod val="50000"/>
              </a:schemeClr>
            </a:solidFill>
            <a:roun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accent1">
                    <a:lumMod val="50000"/>
                  </a:schemeClr>
                </a:solidFill>
              </a:rPr>
              <a:t>3. Business Development</a:t>
            </a:r>
            <a:endParaRPr lang="zh-CN" altLang="en-US" dirty="0">
              <a:solidFill>
                <a:schemeClr val="accent1">
                  <a:lumMod val="50000"/>
                </a:schemeClr>
              </a:solidFill>
            </a:endParaRPr>
          </a:p>
        </p:txBody>
      </p:sp>
      <p:sp>
        <p:nvSpPr>
          <p:cNvPr id="3" name="文本占位符 2"/>
          <p:cNvSpPr>
            <a:spLocks noGrp="1"/>
          </p:cNvSpPr>
          <p:nvPr>
            <p:ph type="body"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09600"/>
            <a:ext cx="7419975" cy="1320800"/>
          </a:xfrm>
        </p:spPr>
        <p:txBody>
          <a:bodyPr/>
          <a:lstStyle/>
          <a:p>
            <a:r>
              <a:rPr lang="en-US" altLang="zh-CN" dirty="0" smtClean="0">
                <a:solidFill>
                  <a:schemeClr val="accent1">
                    <a:lumMod val="50000"/>
                  </a:schemeClr>
                </a:solidFill>
              </a:rPr>
              <a:t>3.1 T</a:t>
            </a:r>
            <a:r>
              <a:rPr lang="en-US" dirty="0" smtClean="0">
                <a:solidFill>
                  <a:schemeClr val="accent1">
                    <a:lumMod val="50000"/>
                  </a:schemeClr>
                </a:solidFill>
              </a:rPr>
              <a:t>rading Rules</a:t>
            </a:r>
            <a:endParaRPr lang="en-US" dirty="0">
              <a:solidFill>
                <a:schemeClr val="accent1">
                  <a:lumMod val="50000"/>
                </a:schemeClr>
              </a:solidFill>
            </a:endParaRPr>
          </a:p>
        </p:txBody>
      </p:sp>
      <p:grpSp>
        <p:nvGrpSpPr>
          <p:cNvPr id="4" name="组合 3"/>
          <p:cNvGrpSpPr/>
          <p:nvPr/>
        </p:nvGrpSpPr>
        <p:grpSpPr>
          <a:xfrm>
            <a:off x="2899388" y="1392524"/>
            <a:ext cx="4418238" cy="396000"/>
            <a:chOff x="1871499" y="5102"/>
            <a:chExt cx="3037654" cy="442073"/>
          </a:xfrm>
        </p:grpSpPr>
        <p:sp>
          <p:nvSpPr>
            <p:cNvPr id="5" name="矩形 4"/>
            <p:cNvSpPr/>
            <p:nvPr/>
          </p:nvSpPr>
          <p:spPr>
            <a:xfrm>
              <a:off x="1871499" y="5102"/>
              <a:ext cx="3037654" cy="442073"/>
            </a:xfrm>
            <a:prstGeom prst="rect">
              <a:avLst/>
            </a:prstGeom>
            <a:gradFill rotWithShape="1">
              <a:gsLst>
                <a:gs pos="0">
                  <a:srgbClr val="009DD9">
                    <a:tint val="98000"/>
                    <a:shade val="25000"/>
                    <a:satMod val="250000"/>
                  </a:srgbClr>
                </a:gs>
                <a:gs pos="68000">
                  <a:srgbClr val="009DD9">
                    <a:tint val="86000"/>
                    <a:satMod val="115000"/>
                  </a:srgbClr>
                </a:gs>
                <a:gs pos="100000">
                  <a:srgbClr val="009DD9">
                    <a:tint val="50000"/>
                    <a:satMod val="150000"/>
                  </a:srgbClr>
                </a:gs>
              </a:gsLst>
              <a:path path="circle">
                <a:fillToRect l="50000" t="130000" r="50000" b="-30000"/>
              </a:path>
            </a:gradFill>
            <a:ln w="9525" cap="flat" cmpd="sng" algn="ctr">
              <a:solidFill>
                <a:srgbClr val="009DD9">
                  <a:shade val="50000"/>
                  <a:satMod val="103000"/>
                </a:srgbClr>
              </a:solidFill>
              <a:prstDash val="solid"/>
            </a:ln>
            <a:effectLst>
              <a:outerShdw blurRad="57150" dist="38100" dir="5400000" algn="ctr" rotWithShape="0">
                <a:srgbClr val="009DD9">
                  <a:shade val="9000"/>
                  <a:satMod val="105000"/>
                  <a:alpha val="48000"/>
                </a:srgbClr>
              </a:outerShdw>
            </a:effectLst>
          </p:spPr>
          <p:style>
            <a:lnRef idx="1">
              <a:schemeClr val="accent2"/>
            </a:lnRef>
            <a:fillRef idx="3">
              <a:schemeClr val="accent2"/>
            </a:fillRef>
            <a:effectRef idx="2">
              <a:schemeClr val="accent2"/>
            </a:effectRef>
            <a:fontRef idx="minor">
              <a:schemeClr val="lt1"/>
            </a:fontRef>
          </p:style>
          <p:txBody>
            <a:bodyPr/>
            <a:lstStyle/>
            <a:p>
              <a:endParaRPr lang="zh-CN" altLang="en-US" sz="1600"/>
            </a:p>
          </p:txBody>
        </p:sp>
        <p:sp>
          <p:nvSpPr>
            <p:cNvPr id="6" name="矩形 5"/>
            <p:cNvSpPr/>
            <p:nvPr/>
          </p:nvSpPr>
          <p:spPr>
            <a:xfrm>
              <a:off x="1871499" y="5102"/>
              <a:ext cx="3037654" cy="442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400" kern="100" dirty="0"/>
                <a:t>Water Rights Trading Rules</a:t>
              </a:r>
              <a:endParaRPr lang="zh-CN" altLang="en-US" sz="1400" kern="100" dirty="0"/>
            </a:p>
          </p:txBody>
        </p:sp>
      </p:grpSp>
      <p:grpSp>
        <p:nvGrpSpPr>
          <p:cNvPr id="7" name="组合 6"/>
          <p:cNvGrpSpPr/>
          <p:nvPr/>
        </p:nvGrpSpPr>
        <p:grpSpPr>
          <a:xfrm>
            <a:off x="2899388" y="1945116"/>
            <a:ext cx="4418238" cy="396000"/>
            <a:chOff x="1871499" y="557694"/>
            <a:chExt cx="3037654" cy="442073"/>
          </a:xfrm>
        </p:grpSpPr>
        <p:sp>
          <p:nvSpPr>
            <p:cNvPr id="8" name="矩形 7"/>
            <p:cNvSpPr/>
            <p:nvPr/>
          </p:nvSpPr>
          <p:spPr>
            <a:xfrm>
              <a:off x="1871499" y="557694"/>
              <a:ext cx="3037654" cy="442073"/>
            </a:xfrm>
            <a:prstGeom prst="rect">
              <a:avLst/>
            </a:prstGeom>
            <a:gradFill rotWithShape="1">
              <a:gsLst>
                <a:gs pos="0">
                  <a:srgbClr val="009DD9">
                    <a:tint val="98000"/>
                    <a:shade val="25000"/>
                    <a:satMod val="250000"/>
                  </a:srgbClr>
                </a:gs>
                <a:gs pos="68000">
                  <a:srgbClr val="009DD9">
                    <a:tint val="86000"/>
                    <a:satMod val="115000"/>
                  </a:srgbClr>
                </a:gs>
                <a:gs pos="100000">
                  <a:srgbClr val="009DD9">
                    <a:tint val="50000"/>
                    <a:satMod val="150000"/>
                  </a:srgbClr>
                </a:gs>
              </a:gsLst>
              <a:path path="circle">
                <a:fillToRect l="50000" t="130000" r="50000" b="-30000"/>
              </a:path>
            </a:gradFill>
            <a:ln w="9525" cap="flat" cmpd="sng" algn="ctr">
              <a:solidFill>
                <a:srgbClr val="009DD9">
                  <a:shade val="50000"/>
                  <a:satMod val="103000"/>
                </a:srgbClr>
              </a:solidFill>
              <a:prstDash val="solid"/>
            </a:ln>
            <a:effectLst>
              <a:outerShdw blurRad="57150" dist="38100" dir="5400000" algn="ctr" rotWithShape="0">
                <a:srgbClr val="009DD9">
                  <a:shade val="9000"/>
                  <a:satMod val="105000"/>
                  <a:alpha val="48000"/>
                </a:srgbClr>
              </a:outerShdw>
            </a:effectLst>
          </p:spPr>
          <p:style>
            <a:lnRef idx="1">
              <a:schemeClr val="accent2"/>
            </a:lnRef>
            <a:fillRef idx="3">
              <a:schemeClr val="accent2"/>
            </a:fillRef>
            <a:effectRef idx="2">
              <a:schemeClr val="accent2"/>
            </a:effectRef>
            <a:fontRef idx="minor">
              <a:schemeClr val="lt1"/>
            </a:fontRef>
          </p:style>
          <p:txBody>
            <a:bodyPr/>
            <a:lstStyle/>
            <a:p>
              <a:endParaRPr lang="zh-CN" altLang="en-US" sz="1600"/>
            </a:p>
          </p:txBody>
        </p:sp>
        <p:sp>
          <p:nvSpPr>
            <p:cNvPr id="9" name="矩形 8"/>
            <p:cNvSpPr/>
            <p:nvPr/>
          </p:nvSpPr>
          <p:spPr>
            <a:xfrm>
              <a:off x="1871499" y="557694"/>
              <a:ext cx="3037654" cy="442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400" kern="100" dirty="0"/>
                <a:t>Rules of Participant Protection and Appropriateness Management</a:t>
              </a:r>
              <a:endParaRPr lang="zh-CN" altLang="en-US" sz="1400" kern="100" dirty="0"/>
            </a:p>
          </p:txBody>
        </p:sp>
      </p:grpSp>
      <p:grpSp>
        <p:nvGrpSpPr>
          <p:cNvPr id="10" name="组合 9"/>
          <p:cNvGrpSpPr/>
          <p:nvPr/>
        </p:nvGrpSpPr>
        <p:grpSpPr>
          <a:xfrm>
            <a:off x="2899388" y="2497709"/>
            <a:ext cx="4418238" cy="396000"/>
            <a:chOff x="1871499" y="1110287"/>
            <a:chExt cx="3037654" cy="442073"/>
          </a:xfrm>
        </p:grpSpPr>
        <p:sp>
          <p:nvSpPr>
            <p:cNvPr id="11" name="矩形 10"/>
            <p:cNvSpPr/>
            <p:nvPr/>
          </p:nvSpPr>
          <p:spPr>
            <a:xfrm>
              <a:off x="1871499" y="1110287"/>
              <a:ext cx="3037654" cy="442073"/>
            </a:xfrm>
            <a:prstGeom prst="rect">
              <a:avLst/>
            </a:prstGeom>
            <a:gradFill rotWithShape="1">
              <a:gsLst>
                <a:gs pos="0">
                  <a:srgbClr val="009DD9">
                    <a:tint val="98000"/>
                    <a:shade val="25000"/>
                    <a:satMod val="250000"/>
                  </a:srgbClr>
                </a:gs>
                <a:gs pos="68000">
                  <a:srgbClr val="009DD9">
                    <a:tint val="86000"/>
                    <a:satMod val="115000"/>
                  </a:srgbClr>
                </a:gs>
                <a:gs pos="100000">
                  <a:srgbClr val="009DD9">
                    <a:tint val="50000"/>
                    <a:satMod val="150000"/>
                  </a:srgbClr>
                </a:gs>
              </a:gsLst>
              <a:path path="circle">
                <a:fillToRect l="50000" t="130000" r="50000" b="-30000"/>
              </a:path>
            </a:gradFill>
            <a:ln w="9525" cap="flat" cmpd="sng" algn="ctr">
              <a:solidFill>
                <a:srgbClr val="009DD9">
                  <a:shade val="50000"/>
                  <a:satMod val="103000"/>
                </a:srgbClr>
              </a:solidFill>
              <a:prstDash val="solid"/>
            </a:ln>
            <a:effectLst>
              <a:outerShdw blurRad="57150" dist="38100" dir="5400000" algn="ctr" rotWithShape="0">
                <a:srgbClr val="009DD9">
                  <a:shade val="9000"/>
                  <a:satMod val="105000"/>
                  <a:alpha val="48000"/>
                </a:srgbClr>
              </a:outerShdw>
            </a:effectLst>
          </p:spPr>
          <p:style>
            <a:lnRef idx="1">
              <a:schemeClr val="accent2"/>
            </a:lnRef>
            <a:fillRef idx="3">
              <a:schemeClr val="accent2"/>
            </a:fillRef>
            <a:effectRef idx="2">
              <a:schemeClr val="accent2"/>
            </a:effectRef>
            <a:fontRef idx="minor">
              <a:schemeClr val="lt1"/>
            </a:fontRef>
          </p:style>
          <p:txBody>
            <a:bodyPr/>
            <a:lstStyle/>
            <a:p>
              <a:endParaRPr lang="zh-CN" altLang="en-US" sz="1600"/>
            </a:p>
          </p:txBody>
        </p:sp>
        <p:sp>
          <p:nvSpPr>
            <p:cNvPr id="12" name="矩形 11"/>
            <p:cNvSpPr/>
            <p:nvPr/>
          </p:nvSpPr>
          <p:spPr>
            <a:xfrm>
              <a:off x="1871499" y="1110287"/>
              <a:ext cx="3037654" cy="442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altLang="zh-CN" sz="1400" kern="100" dirty="0"/>
                <a:t>Rules of Risk Control and Management</a:t>
              </a:r>
              <a:endParaRPr lang="zh-CN" altLang="en-US" sz="1400" kern="100" dirty="0"/>
            </a:p>
          </p:txBody>
        </p:sp>
      </p:grpSp>
      <p:grpSp>
        <p:nvGrpSpPr>
          <p:cNvPr id="13" name="组合 12"/>
          <p:cNvGrpSpPr/>
          <p:nvPr/>
        </p:nvGrpSpPr>
        <p:grpSpPr>
          <a:xfrm>
            <a:off x="2899388" y="3050301"/>
            <a:ext cx="4418238" cy="396000"/>
            <a:chOff x="1871499" y="1662879"/>
            <a:chExt cx="3037654" cy="442073"/>
          </a:xfrm>
        </p:grpSpPr>
        <p:sp>
          <p:nvSpPr>
            <p:cNvPr id="14" name="矩形 13"/>
            <p:cNvSpPr/>
            <p:nvPr/>
          </p:nvSpPr>
          <p:spPr>
            <a:xfrm>
              <a:off x="1871499" y="1662879"/>
              <a:ext cx="3037654" cy="442073"/>
            </a:xfrm>
            <a:prstGeom prst="rect">
              <a:avLst/>
            </a:prstGeom>
            <a:gradFill rotWithShape="1">
              <a:gsLst>
                <a:gs pos="0">
                  <a:srgbClr val="009DD9">
                    <a:tint val="98000"/>
                    <a:shade val="25000"/>
                    <a:satMod val="250000"/>
                  </a:srgbClr>
                </a:gs>
                <a:gs pos="68000">
                  <a:srgbClr val="009DD9">
                    <a:tint val="86000"/>
                    <a:satMod val="115000"/>
                  </a:srgbClr>
                </a:gs>
                <a:gs pos="100000">
                  <a:srgbClr val="009DD9">
                    <a:tint val="50000"/>
                    <a:satMod val="150000"/>
                  </a:srgbClr>
                </a:gs>
              </a:gsLst>
              <a:path path="circle">
                <a:fillToRect l="50000" t="130000" r="50000" b="-30000"/>
              </a:path>
            </a:gradFill>
            <a:ln w="9525" cap="flat" cmpd="sng" algn="ctr">
              <a:solidFill>
                <a:srgbClr val="009DD9">
                  <a:shade val="50000"/>
                  <a:satMod val="103000"/>
                </a:srgbClr>
              </a:solidFill>
              <a:prstDash val="solid"/>
            </a:ln>
            <a:effectLst>
              <a:outerShdw blurRad="57150" dist="38100" dir="5400000" algn="ctr" rotWithShape="0">
                <a:srgbClr val="009DD9">
                  <a:shade val="9000"/>
                  <a:satMod val="105000"/>
                  <a:alpha val="48000"/>
                </a:srgbClr>
              </a:outerShdw>
            </a:effectLst>
          </p:spPr>
          <p:style>
            <a:lnRef idx="1">
              <a:schemeClr val="accent2"/>
            </a:lnRef>
            <a:fillRef idx="3">
              <a:schemeClr val="accent2"/>
            </a:fillRef>
            <a:effectRef idx="2">
              <a:schemeClr val="accent2"/>
            </a:effectRef>
            <a:fontRef idx="minor">
              <a:schemeClr val="lt1"/>
            </a:fontRef>
          </p:style>
          <p:txBody>
            <a:bodyPr/>
            <a:lstStyle/>
            <a:p>
              <a:endParaRPr lang="zh-CN" altLang="en-US" sz="1600"/>
            </a:p>
          </p:txBody>
        </p:sp>
        <p:sp>
          <p:nvSpPr>
            <p:cNvPr id="15" name="矩形 14"/>
            <p:cNvSpPr/>
            <p:nvPr/>
          </p:nvSpPr>
          <p:spPr>
            <a:xfrm>
              <a:off x="1871499" y="1662879"/>
              <a:ext cx="3037654" cy="442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400" kern="100" dirty="0"/>
                <a:t>Rules of Information Publication Management</a:t>
              </a:r>
              <a:endParaRPr lang="zh-CN" altLang="en-US" sz="1400" kern="100" dirty="0"/>
            </a:p>
          </p:txBody>
        </p:sp>
      </p:grpSp>
      <p:grpSp>
        <p:nvGrpSpPr>
          <p:cNvPr id="16" name="组合 15"/>
          <p:cNvGrpSpPr/>
          <p:nvPr/>
        </p:nvGrpSpPr>
        <p:grpSpPr>
          <a:xfrm>
            <a:off x="2899388" y="3602894"/>
            <a:ext cx="4418238" cy="396000"/>
            <a:chOff x="1871499" y="2215472"/>
            <a:chExt cx="3037654" cy="442073"/>
          </a:xfrm>
        </p:grpSpPr>
        <p:sp>
          <p:nvSpPr>
            <p:cNvPr id="17" name="矩形 16"/>
            <p:cNvSpPr/>
            <p:nvPr/>
          </p:nvSpPr>
          <p:spPr>
            <a:xfrm>
              <a:off x="1871499" y="2215472"/>
              <a:ext cx="3037654" cy="442073"/>
            </a:xfrm>
            <a:prstGeom prst="rect">
              <a:avLst/>
            </a:prstGeom>
            <a:gradFill rotWithShape="1">
              <a:gsLst>
                <a:gs pos="0">
                  <a:srgbClr val="009DD9">
                    <a:tint val="98000"/>
                    <a:shade val="25000"/>
                    <a:satMod val="250000"/>
                  </a:srgbClr>
                </a:gs>
                <a:gs pos="68000">
                  <a:srgbClr val="009DD9">
                    <a:tint val="86000"/>
                    <a:satMod val="115000"/>
                  </a:srgbClr>
                </a:gs>
                <a:gs pos="100000">
                  <a:srgbClr val="009DD9">
                    <a:tint val="50000"/>
                    <a:satMod val="150000"/>
                  </a:srgbClr>
                </a:gs>
              </a:gsLst>
              <a:path path="circle">
                <a:fillToRect l="50000" t="130000" r="50000" b="-30000"/>
              </a:path>
            </a:gradFill>
            <a:ln w="9525" cap="flat" cmpd="sng" algn="ctr">
              <a:solidFill>
                <a:srgbClr val="009DD9">
                  <a:shade val="50000"/>
                  <a:satMod val="103000"/>
                </a:srgbClr>
              </a:solidFill>
              <a:prstDash val="solid"/>
            </a:ln>
            <a:effectLst>
              <a:outerShdw blurRad="57150" dist="38100" dir="5400000" algn="ctr" rotWithShape="0">
                <a:srgbClr val="009DD9">
                  <a:shade val="9000"/>
                  <a:satMod val="105000"/>
                  <a:alpha val="48000"/>
                </a:srgbClr>
              </a:outerShdw>
            </a:effectLst>
          </p:spPr>
          <p:style>
            <a:lnRef idx="1">
              <a:schemeClr val="accent2"/>
            </a:lnRef>
            <a:fillRef idx="3">
              <a:schemeClr val="accent2"/>
            </a:fillRef>
            <a:effectRef idx="2">
              <a:schemeClr val="accent2"/>
            </a:effectRef>
            <a:fontRef idx="minor">
              <a:schemeClr val="lt1"/>
            </a:fontRef>
          </p:style>
        </p:sp>
        <p:sp>
          <p:nvSpPr>
            <p:cNvPr id="18" name="矩形 17"/>
            <p:cNvSpPr/>
            <p:nvPr/>
          </p:nvSpPr>
          <p:spPr>
            <a:xfrm>
              <a:off x="1871499" y="2215472"/>
              <a:ext cx="3037654" cy="442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400" kern="100" dirty="0"/>
                <a:t>Rules of Trading Fund Settlement Management</a:t>
              </a:r>
              <a:endParaRPr lang="zh-CN" altLang="en-US" sz="1400" kern="100" dirty="0"/>
            </a:p>
          </p:txBody>
        </p:sp>
      </p:grpSp>
      <p:grpSp>
        <p:nvGrpSpPr>
          <p:cNvPr id="19" name="组合 18"/>
          <p:cNvGrpSpPr/>
          <p:nvPr/>
        </p:nvGrpSpPr>
        <p:grpSpPr>
          <a:xfrm>
            <a:off x="2899388" y="4155486"/>
            <a:ext cx="4418238" cy="396000"/>
            <a:chOff x="1871499" y="2768064"/>
            <a:chExt cx="3037654" cy="442073"/>
          </a:xfrm>
        </p:grpSpPr>
        <p:sp>
          <p:nvSpPr>
            <p:cNvPr id="20" name="矩形 19"/>
            <p:cNvSpPr/>
            <p:nvPr/>
          </p:nvSpPr>
          <p:spPr>
            <a:xfrm>
              <a:off x="1871499" y="2768064"/>
              <a:ext cx="3037654" cy="442073"/>
            </a:xfrm>
            <a:prstGeom prst="rect">
              <a:avLst/>
            </a:prstGeom>
            <a:gradFill rotWithShape="1">
              <a:gsLst>
                <a:gs pos="0">
                  <a:srgbClr val="009DD9">
                    <a:tint val="98000"/>
                    <a:shade val="25000"/>
                    <a:satMod val="250000"/>
                  </a:srgbClr>
                </a:gs>
                <a:gs pos="68000">
                  <a:srgbClr val="009DD9">
                    <a:tint val="86000"/>
                    <a:satMod val="115000"/>
                  </a:srgbClr>
                </a:gs>
                <a:gs pos="100000">
                  <a:srgbClr val="009DD9">
                    <a:tint val="50000"/>
                    <a:satMod val="150000"/>
                  </a:srgbClr>
                </a:gs>
              </a:gsLst>
              <a:path path="circle">
                <a:fillToRect l="50000" t="130000" r="50000" b="-30000"/>
              </a:path>
            </a:gradFill>
            <a:ln w="9525" cap="flat" cmpd="sng" algn="ctr">
              <a:solidFill>
                <a:srgbClr val="009DD9">
                  <a:shade val="50000"/>
                  <a:satMod val="103000"/>
                </a:srgbClr>
              </a:solidFill>
              <a:prstDash val="solid"/>
            </a:ln>
            <a:effectLst>
              <a:outerShdw blurRad="57150" dist="38100" dir="5400000" algn="ctr" rotWithShape="0">
                <a:srgbClr val="009DD9">
                  <a:shade val="9000"/>
                  <a:satMod val="105000"/>
                  <a:alpha val="48000"/>
                </a:srgbClr>
              </a:outerShdw>
            </a:effectLst>
          </p:spPr>
          <p:style>
            <a:lnRef idx="1">
              <a:schemeClr val="accent2"/>
            </a:lnRef>
            <a:fillRef idx="3">
              <a:schemeClr val="accent2"/>
            </a:fillRef>
            <a:effectRef idx="2">
              <a:schemeClr val="accent2"/>
            </a:effectRef>
            <a:fontRef idx="minor">
              <a:schemeClr val="lt1"/>
            </a:fontRef>
          </p:style>
          <p:txBody>
            <a:bodyPr/>
            <a:lstStyle/>
            <a:p>
              <a:endParaRPr lang="zh-CN" altLang="en-US" sz="1600"/>
            </a:p>
          </p:txBody>
        </p:sp>
        <p:sp>
          <p:nvSpPr>
            <p:cNvPr id="21" name="矩形 20"/>
            <p:cNvSpPr/>
            <p:nvPr/>
          </p:nvSpPr>
          <p:spPr>
            <a:xfrm>
              <a:off x="1871499" y="2768064"/>
              <a:ext cx="3037654" cy="442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400" kern="100" dirty="0"/>
                <a:t>Rules of Member Management</a:t>
              </a:r>
              <a:endParaRPr lang="zh-CN" altLang="en-US" sz="1400" kern="100" dirty="0"/>
            </a:p>
          </p:txBody>
        </p:sp>
      </p:grpSp>
      <p:grpSp>
        <p:nvGrpSpPr>
          <p:cNvPr id="22" name="组合 21"/>
          <p:cNvGrpSpPr/>
          <p:nvPr/>
        </p:nvGrpSpPr>
        <p:grpSpPr>
          <a:xfrm>
            <a:off x="2899388" y="4708079"/>
            <a:ext cx="4418238" cy="396000"/>
            <a:chOff x="1871499" y="3320657"/>
            <a:chExt cx="3037654" cy="442073"/>
          </a:xfrm>
        </p:grpSpPr>
        <p:sp>
          <p:nvSpPr>
            <p:cNvPr id="23" name="矩形 22"/>
            <p:cNvSpPr/>
            <p:nvPr/>
          </p:nvSpPr>
          <p:spPr>
            <a:xfrm>
              <a:off x="1871499" y="3320657"/>
              <a:ext cx="3037654" cy="442073"/>
            </a:xfrm>
            <a:prstGeom prst="rect">
              <a:avLst/>
            </a:prstGeom>
            <a:gradFill rotWithShape="1">
              <a:gsLst>
                <a:gs pos="0">
                  <a:srgbClr val="009DD9">
                    <a:tint val="98000"/>
                    <a:shade val="25000"/>
                    <a:satMod val="250000"/>
                  </a:srgbClr>
                </a:gs>
                <a:gs pos="68000">
                  <a:srgbClr val="009DD9">
                    <a:tint val="86000"/>
                    <a:satMod val="115000"/>
                  </a:srgbClr>
                </a:gs>
                <a:gs pos="100000">
                  <a:srgbClr val="009DD9">
                    <a:tint val="50000"/>
                    <a:satMod val="150000"/>
                  </a:srgbClr>
                </a:gs>
              </a:gsLst>
              <a:path path="circle">
                <a:fillToRect l="50000" t="130000" r="50000" b="-30000"/>
              </a:path>
            </a:gradFill>
            <a:ln w="9525" cap="flat" cmpd="sng" algn="ctr">
              <a:solidFill>
                <a:srgbClr val="009DD9">
                  <a:shade val="50000"/>
                  <a:satMod val="103000"/>
                </a:srgbClr>
              </a:solidFill>
              <a:prstDash val="solid"/>
            </a:ln>
            <a:effectLst>
              <a:outerShdw blurRad="57150" dist="38100" dir="5400000" algn="ctr" rotWithShape="0">
                <a:srgbClr val="009DD9">
                  <a:shade val="9000"/>
                  <a:satMod val="105000"/>
                  <a:alpha val="48000"/>
                </a:srgbClr>
              </a:outerShdw>
            </a:effectLst>
          </p:spPr>
          <p:style>
            <a:lnRef idx="1">
              <a:schemeClr val="accent2"/>
            </a:lnRef>
            <a:fillRef idx="3">
              <a:schemeClr val="accent2"/>
            </a:fillRef>
            <a:effectRef idx="2">
              <a:schemeClr val="accent2"/>
            </a:effectRef>
            <a:fontRef idx="minor">
              <a:schemeClr val="lt1"/>
            </a:fontRef>
          </p:style>
          <p:txBody>
            <a:bodyPr/>
            <a:lstStyle/>
            <a:p>
              <a:endParaRPr lang="zh-CN" altLang="en-US" sz="1600"/>
            </a:p>
          </p:txBody>
        </p:sp>
        <p:sp>
          <p:nvSpPr>
            <p:cNvPr id="24" name="矩形 23"/>
            <p:cNvSpPr/>
            <p:nvPr/>
          </p:nvSpPr>
          <p:spPr>
            <a:xfrm>
              <a:off x="1871499" y="3320657"/>
              <a:ext cx="3037654" cy="442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400" kern="100" dirty="0"/>
                <a:t>Rules of Emergency Disposal</a:t>
              </a:r>
              <a:endParaRPr lang="zh-CN" altLang="en-US" sz="1400" kern="100" dirty="0"/>
            </a:p>
          </p:txBody>
        </p:sp>
      </p:grpSp>
      <p:cxnSp>
        <p:nvCxnSpPr>
          <p:cNvPr id="29" name="直接连接符 28"/>
          <p:cNvCxnSpPr>
            <a:endCxn id="5" idx="1"/>
          </p:cNvCxnSpPr>
          <p:nvPr/>
        </p:nvCxnSpPr>
        <p:spPr bwMode="auto">
          <a:xfrm flipV="1">
            <a:off x="2122040" y="1590524"/>
            <a:ext cx="777348" cy="396000"/>
          </a:xfrm>
          <a:prstGeom prst="line">
            <a:avLst/>
          </a:prstGeom>
          <a:noFill/>
          <a:ln w="19050">
            <a:solidFill>
              <a:schemeClr val="accent2">
                <a:lumMod val="50000"/>
              </a:schemeClr>
            </a:solidFill>
            <a:round/>
          </a:ln>
        </p:spPr>
      </p:cxnSp>
      <p:cxnSp>
        <p:nvCxnSpPr>
          <p:cNvPr id="30" name="直接连接符 29"/>
          <p:cNvCxnSpPr>
            <a:endCxn id="8" idx="1"/>
          </p:cNvCxnSpPr>
          <p:nvPr/>
        </p:nvCxnSpPr>
        <p:spPr bwMode="auto">
          <a:xfrm flipV="1">
            <a:off x="2121686" y="2143116"/>
            <a:ext cx="777702" cy="209518"/>
          </a:xfrm>
          <a:prstGeom prst="line">
            <a:avLst/>
          </a:prstGeom>
          <a:noFill/>
          <a:ln w="19050">
            <a:solidFill>
              <a:schemeClr val="accent2">
                <a:lumMod val="50000"/>
              </a:schemeClr>
            </a:solidFill>
            <a:round/>
          </a:ln>
        </p:spPr>
      </p:cxnSp>
      <p:cxnSp>
        <p:nvCxnSpPr>
          <p:cNvPr id="31" name="直接连接符 30"/>
          <p:cNvCxnSpPr/>
          <p:nvPr/>
        </p:nvCxnSpPr>
        <p:spPr bwMode="auto">
          <a:xfrm flipV="1">
            <a:off x="2121686" y="3114744"/>
            <a:ext cx="777702" cy="206091"/>
          </a:xfrm>
          <a:prstGeom prst="line">
            <a:avLst/>
          </a:prstGeom>
          <a:noFill/>
          <a:ln w="19050">
            <a:solidFill>
              <a:schemeClr val="accent2">
                <a:lumMod val="50000"/>
              </a:schemeClr>
            </a:solidFill>
            <a:round/>
          </a:ln>
        </p:spPr>
      </p:cxnSp>
      <p:cxnSp>
        <p:nvCxnSpPr>
          <p:cNvPr id="32" name="直接连接符 31"/>
          <p:cNvCxnSpPr>
            <a:stCxn id="39" idx="2"/>
          </p:cNvCxnSpPr>
          <p:nvPr/>
        </p:nvCxnSpPr>
        <p:spPr bwMode="auto">
          <a:xfrm flipV="1">
            <a:off x="2122042" y="3818175"/>
            <a:ext cx="777346" cy="16710"/>
          </a:xfrm>
          <a:prstGeom prst="line">
            <a:avLst/>
          </a:prstGeom>
          <a:noFill/>
          <a:ln w="19050">
            <a:solidFill>
              <a:schemeClr val="accent2">
                <a:lumMod val="50000"/>
              </a:schemeClr>
            </a:solidFill>
            <a:round/>
          </a:ln>
        </p:spPr>
      </p:cxnSp>
      <p:cxnSp>
        <p:nvCxnSpPr>
          <p:cNvPr id="33" name="直接连接符 32"/>
          <p:cNvCxnSpPr/>
          <p:nvPr/>
        </p:nvCxnSpPr>
        <p:spPr bwMode="auto">
          <a:xfrm>
            <a:off x="2122040" y="4123235"/>
            <a:ext cx="777348" cy="256349"/>
          </a:xfrm>
          <a:prstGeom prst="line">
            <a:avLst/>
          </a:prstGeom>
          <a:noFill/>
          <a:ln w="19050">
            <a:solidFill>
              <a:schemeClr val="accent2">
                <a:lumMod val="50000"/>
              </a:schemeClr>
            </a:solidFill>
            <a:round/>
          </a:ln>
        </p:spPr>
      </p:cxnSp>
      <p:cxnSp>
        <p:nvCxnSpPr>
          <p:cNvPr id="34" name="直接连接符 33"/>
          <p:cNvCxnSpPr/>
          <p:nvPr/>
        </p:nvCxnSpPr>
        <p:spPr bwMode="auto">
          <a:xfrm>
            <a:off x="2122040" y="4667934"/>
            <a:ext cx="777348" cy="318936"/>
          </a:xfrm>
          <a:prstGeom prst="line">
            <a:avLst/>
          </a:prstGeom>
          <a:noFill/>
          <a:ln w="19050">
            <a:solidFill>
              <a:schemeClr val="accent2">
                <a:lumMod val="50000"/>
              </a:schemeClr>
            </a:solidFill>
            <a:round/>
          </a:ln>
        </p:spPr>
      </p:cxnSp>
      <p:cxnSp>
        <p:nvCxnSpPr>
          <p:cNvPr id="35" name="直接连接符 34"/>
          <p:cNvCxnSpPr/>
          <p:nvPr/>
        </p:nvCxnSpPr>
        <p:spPr bwMode="auto">
          <a:xfrm>
            <a:off x="2122040" y="5084957"/>
            <a:ext cx="777348" cy="396000"/>
          </a:xfrm>
          <a:prstGeom prst="line">
            <a:avLst/>
          </a:prstGeom>
          <a:noFill/>
          <a:ln w="19050">
            <a:solidFill>
              <a:schemeClr val="accent2">
                <a:lumMod val="50000"/>
              </a:schemeClr>
            </a:solidFill>
            <a:round/>
          </a:ln>
        </p:spPr>
      </p:cxnSp>
      <p:cxnSp>
        <p:nvCxnSpPr>
          <p:cNvPr id="36" name="直接连接符 35"/>
          <p:cNvCxnSpPr/>
          <p:nvPr/>
        </p:nvCxnSpPr>
        <p:spPr bwMode="auto">
          <a:xfrm flipV="1">
            <a:off x="2121686" y="2671385"/>
            <a:ext cx="776991" cy="213463"/>
          </a:xfrm>
          <a:prstGeom prst="line">
            <a:avLst/>
          </a:prstGeom>
          <a:noFill/>
          <a:ln w="19050">
            <a:solidFill>
              <a:schemeClr val="accent2">
                <a:lumMod val="50000"/>
              </a:schemeClr>
            </a:solidFill>
            <a:round/>
          </a:ln>
        </p:spPr>
      </p:cxnSp>
      <p:cxnSp>
        <p:nvCxnSpPr>
          <p:cNvPr id="37" name="直接连接符 36"/>
          <p:cNvCxnSpPr/>
          <p:nvPr/>
        </p:nvCxnSpPr>
        <p:spPr bwMode="auto">
          <a:xfrm>
            <a:off x="1473257" y="3547607"/>
            <a:ext cx="648783" cy="396000"/>
          </a:xfrm>
          <a:prstGeom prst="line">
            <a:avLst/>
          </a:prstGeom>
          <a:noFill/>
          <a:ln w="19050">
            <a:solidFill>
              <a:schemeClr val="accent2">
                <a:lumMod val="50000"/>
              </a:schemeClr>
            </a:solidFill>
            <a:round/>
          </a:ln>
        </p:spPr>
      </p:cxnSp>
      <p:grpSp>
        <p:nvGrpSpPr>
          <p:cNvPr id="38" name="组合 37"/>
          <p:cNvGrpSpPr/>
          <p:nvPr/>
        </p:nvGrpSpPr>
        <p:grpSpPr>
          <a:xfrm>
            <a:off x="779413" y="2013098"/>
            <a:ext cx="1342627" cy="3643574"/>
            <a:chOff x="58462" y="881630"/>
            <a:chExt cx="442073" cy="2684482"/>
          </a:xfrm>
        </p:grpSpPr>
        <p:sp>
          <p:nvSpPr>
            <p:cNvPr id="39" name="矩形 38"/>
            <p:cNvSpPr/>
            <p:nvPr/>
          </p:nvSpPr>
          <p:spPr>
            <a:xfrm rot="16200000">
              <a:off x="-1062742" y="2002834"/>
              <a:ext cx="2684482" cy="442073"/>
            </a:xfrm>
            <a:prstGeom prst="rect">
              <a:avLst/>
            </a:prstGeom>
            <a:solidFill>
              <a:srgbClr val="0F6FC6"/>
            </a:solidFill>
            <a:ln w="25400" cap="flat" cmpd="sng" algn="ctr">
              <a:solidFill>
                <a:srgbClr val="0070C0">
                  <a:alpha val="51000"/>
                </a:srgbClr>
              </a:solidFill>
              <a:prstDash val="solid"/>
            </a:ln>
            <a:effectLst>
              <a:glow rad="101600">
                <a:srgbClr val="0F6FC6">
                  <a:satMod val="175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1600"/>
            </a:p>
          </p:txBody>
        </p:sp>
        <p:sp>
          <p:nvSpPr>
            <p:cNvPr id="40" name="矩形 39"/>
            <p:cNvSpPr/>
            <p:nvPr/>
          </p:nvSpPr>
          <p:spPr>
            <a:xfrm rot="16200000">
              <a:off x="-1062742" y="2002834"/>
              <a:ext cx="2684482" cy="442073"/>
            </a:xfrm>
            <a:prstGeom prst="rect">
              <a:avLst/>
            </a:prstGeom>
          </p:spPr>
          <p:style>
            <a:lnRef idx="0">
              <a:scrgbClr r="0" g="0" b="0"/>
            </a:lnRef>
            <a:fillRef idx="0">
              <a:scrgbClr r="0" g="0" b="0"/>
            </a:fillRef>
            <a:effectRef idx="0">
              <a:scrgbClr r="0" g="0" b="0"/>
            </a:effectRef>
            <a:fontRef idx="minor">
              <a:schemeClr val="lt1"/>
            </a:fontRef>
          </p:style>
          <p:txBody>
            <a:bodyPr spcFirstLastPara="0" vert="vert"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CN" sz="1600" dirty="0"/>
                <a:t>Trading Rules &amp; Regulations of China Water Exchange</a:t>
              </a:r>
              <a:endParaRPr lang="zh-CN" altLang="en-US" sz="2000" kern="1200" dirty="0">
                <a:solidFill>
                  <a:sysClr val="window" lastClr="FFFFFF"/>
                </a:solidFill>
                <a:latin typeface="黑体" panose="02010609060101010101" pitchFamily="49" charset="-122"/>
                <a:ea typeface="黑体" panose="02010609060101010101" pitchFamily="49" charset="-122"/>
              </a:endParaRPr>
            </a:p>
          </p:txBody>
        </p:sp>
      </p:grpSp>
      <p:grpSp>
        <p:nvGrpSpPr>
          <p:cNvPr id="41" name="组合 40"/>
          <p:cNvGrpSpPr/>
          <p:nvPr/>
        </p:nvGrpSpPr>
        <p:grpSpPr>
          <a:xfrm>
            <a:off x="2899388" y="5260672"/>
            <a:ext cx="4418238" cy="396000"/>
            <a:chOff x="1871499" y="3320657"/>
            <a:chExt cx="3037654" cy="442073"/>
          </a:xfrm>
        </p:grpSpPr>
        <p:sp>
          <p:nvSpPr>
            <p:cNvPr id="42" name="矩形 41"/>
            <p:cNvSpPr/>
            <p:nvPr/>
          </p:nvSpPr>
          <p:spPr>
            <a:xfrm>
              <a:off x="1871499" y="3320657"/>
              <a:ext cx="3037654" cy="442073"/>
            </a:xfrm>
            <a:prstGeom prst="rect">
              <a:avLst/>
            </a:prstGeom>
            <a:gradFill rotWithShape="1">
              <a:gsLst>
                <a:gs pos="0">
                  <a:srgbClr val="009DD9">
                    <a:tint val="98000"/>
                    <a:shade val="25000"/>
                    <a:satMod val="250000"/>
                  </a:srgbClr>
                </a:gs>
                <a:gs pos="68000">
                  <a:srgbClr val="009DD9">
                    <a:tint val="86000"/>
                    <a:satMod val="115000"/>
                  </a:srgbClr>
                </a:gs>
                <a:gs pos="100000">
                  <a:srgbClr val="009DD9">
                    <a:tint val="50000"/>
                    <a:satMod val="150000"/>
                  </a:srgbClr>
                </a:gs>
              </a:gsLst>
              <a:path path="circle">
                <a:fillToRect l="50000" t="130000" r="50000" b="-30000"/>
              </a:path>
            </a:gradFill>
            <a:ln w="9525" cap="flat" cmpd="sng" algn="ctr">
              <a:solidFill>
                <a:srgbClr val="009DD9">
                  <a:shade val="50000"/>
                  <a:satMod val="103000"/>
                </a:srgbClr>
              </a:solidFill>
              <a:prstDash val="solid"/>
            </a:ln>
            <a:effectLst>
              <a:outerShdw blurRad="57150" dist="38100" dir="5400000" algn="ctr" rotWithShape="0">
                <a:srgbClr val="009DD9">
                  <a:shade val="9000"/>
                  <a:satMod val="105000"/>
                  <a:alpha val="48000"/>
                </a:srgbClr>
              </a:outerShdw>
            </a:effectLst>
          </p:spPr>
          <p:style>
            <a:lnRef idx="1">
              <a:schemeClr val="accent2"/>
            </a:lnRef>
            <a:fillRef idx="3">
              <a:schemeClr val="accent2"/>
            </a:fillRef>
            <a:effectRef idx="2">
              <a:schemeClr val="accent2"/>
            </a:effectRef>
            <a:fontRef idx="minor">
              <a:schemeClr val="lt1"/>
            </a:fontRef>
          </p:style>
          <p:txBody>
            <a:bodyPr/>
            <a:lstStyle/>
            <a:p>
              <a:endParaRPr lang="zh-CN" altLang="en-US" sz="1600"/>
            </a:p>
          </p:txBody>
        </p:sp>
        <p:sp>
          <p:nvSpPr>
            <p:cNvPr id="43" name="矩形 42"/>
            <p:cNvSpPr/>
            <p:nvPr/>
          </p:nvSpPr>
          <p:spPr>
            <a:xfrm>
              <a:off x="1871499" y="3320657"/>
              <a:ext cx="3037654" cy="442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altLang="zh-CN" sz="1400" kern="100" dirty="0"/>
                <a:t>Rules of Dispute mediation</a:t>
              </a:r>
              <a:endParaRPr lang="zh-CN" altLang="en-US" sz="1400" kern="100" dirty="0"/>
            </a:p>
          </p:txBody>
        </p:sp>
      </p:grpSp>
      <p:cxnSp>
        <p:nvCxnSpPr>
          <p:cNvPr id="48" name="直接连接符 32"/>
          <p:cNvCxnSpPr/>
          <p:nvPr/>
        </p:nvCxnSpPr>
        <p:spPr bwMode="auto">
          <a:xfrm>
            <a:off x="2121686" y="5683245"/>
            <a:ext cx="776991" cy="735537"/>
          </a:xfrm>
          <a:prstGeom prst="line">
            <a:avLst/>
          </a:prstGeom>
          <a:noFill/>
          <a:ln w="19050">
            <a:solidFill>
              <a:schemeClr val="accent2">
                <a:lumMod val="50000"/>
              </a:schemeClr>
            </a:solidFill>
            <a:round/>
          </a:ln>
        </p:spPr>
      </p:cxnSp>
      <p:cxnSp>
        <p:nvCxnSpPr>
          <p:cNvPr id="49" name="直接连接符 32"/>
          <p:cNvCxnSpPr/>
          <p:nvPr/>
        </p:nvCxnSpPr>
        <p:spPr bwMode="auto">
          <a:xfrm>
            <a:off x="2121686" y="5408038"/>
            <a:ext cx="777348" cy="459535"/>
          </a:xfrm>
          <a:prstGeom prst="line">
            <a:avLst/>
          </a:prstGeom>
          <a:noFill/>
          <a:ln w="19050">
            <a:solidFill>
              <a:schemeClr val="accent2">
                <a:lumMod val="50000"/>
              </a:schemeClr>
            </a:solidFill>
            <a:round/>
          </a:ln>
        </p:spPr>
      </p:cxnSp>
      <p:grpSp>
        <p:nvGrpSpPr>
          <p:cNvPr id="50" name="组合 40"/>
          <p:cNvGrpSpPr/>
          <p:nvPr/>
        </p:nvGrpSpPr>
        <p:grpSpPr>
          <a:xfrm>
            <a:off x="2899388" y="5767183"/>
            <a:ext cx="4418238" cy="396000"/>
            <a:chOff x="1871499" y="3320657"/>
            <a:chExt cx="3037654" cy="442073"/>
          </a:xfrm>
        </p:grpSpPr>
        <p:sp>
          <p:nvSpPr>
            <p:cNvPr id="51" name="矩形 50"/>
            <p:cNvSpPr/>
            <p:nvPr/>
          </p:nvSpPr>
          <p:spPr>
            <a:xfrm>
              <a:off x="1871499" y="3320657"/>
              <a:ext cx="3037654" cy="442073"/>
            </a:xfrm>
            <a:prstGeom prst="rect">
              <a:avLst/>
            </a:prstGeom>
            <a:gradFill rotWithShape="1">
              <a:gsLst>
                <a:gs pos="0">
                  <a:srgbClr val="009DD9">
                    <a:tint val="98000"/>
                    <a:shade val="25000"/>
                    <a:satMod val="250000"/>
                  </a:srgbClr>
                </a:gs>
                <a:gs pos="68000">
                  <a:srgbClr val="009DD9">
                    <a:tint val="86000"/>
                    <a:satMod val="115000"/>
                  </a:srgbClr>
                </a:gs>
                <a:gs pos="100000">
                  <a:srgbClr val="009DD9">
                    <a:tint val="50000"/>
                    <a:satMod val="150000"/>
                  </a:srgbClr>
                </a:gs>
              </a:gsLst>
              <a:path path="circle">
                <a:fillToRect l="50000" t="130000" r="50000" b="-30000"/>
              </a:path>
            </a:gradFill>
            <a:ln w="9525" cap="flat" cmpd="sng" algn="ctr">
              <a:solidFill>
                <a:srgbClr val="009DD9">
                  <a:shade val="50000"/>
                  <a:satMod val="103000"/>
                </a:srgbClr>
              </a:solidFill>
              <a:prstDash val="solid"/>
            </a:ln>
            <a:effectLst>
              <a:outerShdw blurRad="57150" dist="38100" dir="5400000" algn="ctr" rotWithShape="0">
                <a:srgbClr val="009DD9">
                  <a:shade val="9000"/>
                  <a:satMod val="105000"/>
                  <a:alpha val="48000"/>
                </a:srgbClr>
              </a:outerShdw>
            </a:effectLst>
          </p:spPr>
          <p:style>
            <a:lnRef idx="1">
              <a:schemeClr val="accent2"/>
            </a:lnRef>
            <a:fillRef idx="3">
              <a:schemeClr val="accent2"/>
            </a:fillRef>
            <a:effectRef idx="2">
              <a:schemeClr val="accent2"/>
            </a:effectRef>
            <a:fontRef idx="minor">
              <a:schemeClr val="lt1"/>
            </a:fontRef>
          </p:style>
          <p:txBody>
            <a:bodyPr/>
            <a:lstStyle/>
            <a:p>
              <a:endParaRPr lang="zh-CN" altLang="en-US" sz="1600"/>
            </a:p>
          </p:txBody>
        </p:sp>
        <p:sp>
          <p:nvSpPr>
            <p:cNvPr id="52" name="矩形 51"/>
            <p:cNvSpPr/>
            <p:nvPr/>
          </p:nvSpPr>
          <p:spPr>
            <a:xfrm>
              <a:off x="1871499" y="3320657"/>
              <a:ext cx="3037654" cy="442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altLang="zh-CN" sz="1400" kern="100" dirty="0" smtClean="0"/>
                <a:t>Rules of fair transaction protection </a:t>
              </a:r>
              <a:endParaRPr lang="zh-CN" altLang="en-US" sz="1400" kern="100" dirty="0"/>
            </a:p>
          </p:txBody>
        </p:sp>
      </p:grpSp>
      <p:grpSp>
        <p:nvGrpSpPr>
          <p:cNvPr id="55" name="组合 40"/>
          <p:cNvGrpSpPr/>
          <p:nvPr/>
        </p:nvGrpSpPr>
        <p:grpSpPr>
          <a:xfrm>
            <a:off x="2899388" y="6311411"/>
            <a:ext cx="4418238" cy="396000"/>
            <a:chOff x="1871499" y="3320657"/>
            <a:chExt cx="3037654" cy="442073"/>
          </a:xfrm>
        </p:grpSpPr>
        <p:sp>
          <p:nvSpPr>
            <p:cNvPr id="56" name="矩形 55"/>
            <p:cNvSpPr/>
            <p:nvPr/>
          </p:nvSpPr>
          <p:spPr>
            <a:xfrm>
              <a:off x="1871499" y="3320657"/>
              <a:ext cx="3037654" cy="442073"/>
            </a:xfrm>
            <a:prstGeom prst="rect">
              <a:avLst/>
            </a:prstGeom>
            <a:gradFill rotWithShape="1">
              <a:gsLst>
                <a:gs pos="0">
                  <a:srgbClr val="009DD9">
                    <a:tint val="98000"/>
                    <a:shade val="25000"/>
                    <a:satMod val="250000"/>
                  </a:srgbClr>
                </a:gs>
                <a:gs pos="68000">
                  <a:srgbClr val="009DD9">
                    <a:tint val="86000"/>
                    <a:satMod val="115000"/>
                  </a:srgbClr>
                </a:gs>
                <a:gs pos="100000">
                  <a:srgbClr val="009DD9">
                    <a:tint val="50000"/>
                    <a:satMod val="150000"/>
                  </a:srgbClr>
                </a:gs>
              </a:gsLst>
              <a:path path="circle">
                <a:fillToRect l="50000" t="130000" r="50000" b="-30000"/>
              </a:path>
            </a:gradFill>
            <a:ln w="9525" cap="flat" cmpd="sng" algn="ctr">
              <a:solidFill>
                <a:srgbClr val="009DD9">
                  <a:shade val="50000"/>
                  <a:satMod val="103000"/>
                </a:srgbClr>
              </a:solidFill>
              <a:prstDash val="solid"/>
            </a:ln>
            <a:effectLst>
              <a:outerShdw blurRad="57150" dist="38100" dir="5400000" algn="ctr" rotWithShape="0">
                <a:srgbClr val="009DD9">
                  <a:shade val="9000"/>
                  <a:satMod val="105000"/>
                  <a:alpha val="48000"/>
                </a:srgbClr>
              </a:outerShdw>
            </a:effectLst>
          </p:spPr>
          <p:style>
            <a:lnRef idx="1">
              <a:schemeClr val="accent2"/>
            </a:lnRef>
            <a:fillRef idx="3">
              <a:schemeClr val="accent2"/>
            </a:fillRef>
            <a:effectRef idx="2">
              <a:schemeClr val="accent2"/>
            </a:effectRef>
            <a:fontRef idx="minor">
              <a:schemeClr val="lt1"/>
            </a:fontRef>
          </p:style>
          <p:txBody>
            <a:bodyPr/>
            <a:lstStyle/>
            <a:p>
              <a:endParaRPr lang="zh-CN" altLang="en-US" sz="1600"/>
            </a:p>
          </p:txBody>
        </p:sp>
        <p:sp>
          <p:nvSpPr>
            <p:cNvPr id="57" name="矩形 56"/>
            <p:cNvSpPr/>
            <p:nvPr/>
          </p:nvSpPr>
          <p:spPr>
            <a:xfrm>
              <a:off x="1871499" y="3320657"/>
              <a:ext cx="3037654" cy="442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altLang="zh-CN" sz="1400" kern="100" dirty="0" smtClean="0"/>
                <a:t>Rules</a:t>
              </a:r>
              <a:r>
                <a:rPr lang="zh-CN" altLang="en-US" sz="1400" kern="100" dirty="0" smtClean="0"/>
                <a:t> </a:t>
              </a:r>
              <a:r>
                <a:rPr lang="en-US" altLang="zh-CN" sz="1400" kern="100" dirty="0" smtClean="0"/>
                <a:t>of </a:t>
              </a:r>
              <a:r>
                <a:rPr lang="en-US" altLang="zh-CN" sz="1400" kern="100" dirty="0"/>
                <a:t>confidentiality of information </a:t>
              </a:r>
              <a:endParaRPr lang="zh-CN" altLang="en-US" sz="1400" kern="100"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 name="直接连接符 104"/>
          <p:cNvCxnSpPr/>
          <p:nvPr/>
        </p:nvCxnSpPr>
        <p:spPr bwMode="auto">
          <a:xfrm>
            <a:off x="4714300" y="5577389"/>
            <a:ext cx="777348" cy="1"/>
          </a:xfrm>
          <a:prstGeom prst="line">
            <a:avLst/>
          </a:prstGeom>
          <a:noFill/>
          <a:ln w="19050">
            <a:solidFill>
              <a:schemeClr val="accent2">
                <a:lumMod val="50000"/>
              </a:schemeClr>
            </a:solidFill>
            <a:round/>
          </a:ln>
        </p:spPr>
      </p:cxnSp>
      <p:cxnSp>
        <p:nvCxnSpPr>
          <p:cNvPr id="101" name="直接连接符 100"/>
          <p:cNvCxnSpPr/>
          <p:nvPr/>
        </p:nvCxnSpPr>
        <p:spPr bwMode="auto">
          <a:xfrm>
            <a:off x="4726923" y="4414448"/>
            <a:ext cx="388674" cy="0"/>
          </a:xfrm>
          <a:prstGeom prst="line">
            <a:avLst/>
          </a:prstGeom>
          <a:noFill/>
          <a:ln w="19050">
            <a:solidFill>
              <a:schemeClr val="accent2">
                <a:lumMod val="50000"/>
              </a:schemeClr>
            </a:solidFill>
            <a:round/>
          </a:ln>
        </p:spPr>
      </p:cxnSp>
      <p:sp>
        <p:nvSpPr>
          <p:cNvPr id="2" name="标题 1"/>
          <p:cNvSpPr>
            <a:spLocks noGrp="1"/>
          </p:cNvSpPr>
          <p:nvPr>
            <p:ph type="title"/>
          </p:nvPr>
        </p:nvSpPr>
        <p:spPr/>
        <p:txBody>
          <a:bodyPr>
            <a:normAutofit/>
          </a:bodyPr>
          <a:lstStyle/>
          <a:p>
            <a:r>
              <a:rPr lang="en-US" altLang="zh-CN" dirty="0" smtClean="0">
                <a:solidFill>
                  <a:schemeClr val="accent1">
                    <a:lumMod val="50000"/>
                  </a:schemeClr>
                </a:solidFill>
              </a:rPr>
              <a:t>3.2 Trading System</a:t>
            </a:r>
            <a:endParaRPr lang="zh-CN" altLang="en-US" dirty="0">
              <a:solidFill>
                <a:schemeClr val="accent1">
                  <a:lumMod val="50000"/>
                </a:schemeClr>
              </a:solidFill>
            </a:endParaRPr>
          </a:p>
        </p:txBody>
      </p:sp>
      <p:sp>
        <p:nvSpPr>
          <p:cNvPr id="3" name="内容占位符 2"/>
          <p:cNvSpPr>
            <a:spLocks noGrp="1"/>
          </p:cNvSpPr>
          <p:nvPr>
            <p:ph idx="1"/>
          </p:nvPr>
        </p:nvSpPr>
        <p:spPr>
          <a:xfrm>
            <a:off x="609598" y="1441281"/>
            <a:ext cx="6347714" cy="3880773"/>
          </a:xfrm>
        </p:spPr>
        <p:txBody>
          <a:bodyPr/>
          <a:lstStyle/>
          <a:p>
            <a:r>
              <a:rPr lang="en-US" altLang="zh-CN" dirty="0" smtClean="0"/>
              <a:t>Three online processes cover three types of water rights trading.</a:t>
            </a:r>
            <a:endParaRPr lang="zh-CN" altLang="en-US" dirty="0"/>
          </a:p>
        </p:txBody>
      </p:sp>
      <p:sp>
        <p:nvSpPr>
          <p:cNvPr id="7" name="矩形 6"/>
          <p:cNvSpPr/>
          <p:nvPr/>
        </p:nvSpPr>
        <p:spPr>
          <a:xfrm>
            <a:off x="2804138" y="3060806"/>
            <a:ext cx="2053612" cy="442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kern="100" dirty="0" smtClean="0"/>
              <a:t>Open </a:t>
            </a:r>
            <a:r>
              <a:rPr lang="en-US" altLang="zh-CN" sz="1600" dirty="0" smtClean="0"/>
              <a:t>transactions</a:t>
            </a:r>
            <a:endParaRPr lang="zh-CN" altLang="en-US" sz="1600" kern="100" dirty="0"/>
          </a:p>
        </p:txBody>
      </p:sp>
      <p:grpSp>
        <p:nvGrpSpPr>
          <p:cNvPr id="14" name="组合 13"/>
          <p:cNvGrpSpPr/>
          <p:nvPr/>
        </p:nvGrpSpPr>
        <p:grpSpPr>
          <a:xfrm>
            <a:off x="2789108" y="4069221"/>
            <a:ext cx="2001967" cy="728094"/>
            <a:chOff x="1871499" y="1662879"/>
            <a:chExt cx="3037654" cy="442073"/>
          </a:xfrm>
        </p:grpSpPr>
        <p:sp>
          <p:nvSpPr>
            <p:cNvPr id="15" name="矩形 14"/>
            <p:cNvSpPr/>
            <p:nvPr/>
          </p:nvSpPr>
          <p:spPr>
            <a:xfrm>
              <a:off x="1871499" y="1662879"/>
              <a:ext cx="3037654" cy="442073"/>
            </a:xfrm>
            <a:prstGeom prst="rect">
              <a:avLst/>
            </a:prstGeom>
            <a:gradFill rotWithShape="1">
              <a:gsLst>
                <a:gs pos="0">
                  <a:srgbClr val="009DD9">
                    <a:tint val="98000"/>
                    <a:shade val="25000"/>
                    <a:satMod val="250000"/>
                  </a:srgbClr>
                </a:gs>
                <a:gs pos="68000">
                  <a:srgbClr val="009DD9">
                    <a:tint val="86000"/>
                    <a:satMod val="115000"/>
                  </a:srgbClr>
                </a:gs>
                <a:gs pos="100000">
                  <a:srgbClr val="009DD9">
                    <a:tint val="50000"/>
                    <a:satMod val="150000"/>
                  </a:srgbClr>
                </a:gs>
              </a:gsLst>
              <a:path path="circle">
                <a:fillToRect l="50000" t="130000" r="50000" b="-30000"/>
              </a:path>
            </a:gradFill>
            <a:ln w="9525" cap="flat" cmpd="sng" algn="ctr">
              <a:solidFill>
                <a:srgbClr val="009DD9">
                  <a:shade val="50000"/>
                  <a:satMod val="103000"/>
                </a:srgbClr>
              </a:solidFill>
              <a:prstDash val="solid"/>
            </a:ln>
            <a:effectLst>
              <a:outerShdw blurRad="57150" dist="38100" dir="5400000" algn="ctr" rotWithShape="0">
                <a:srgbClr val="009DD9">
                  <a:shade val="9000"/>
                  <a:satMod val="105000"/>
                  <a:alpha val="48000"/>
                </a:srgbClr>
              </a:outerShdw>
            </a:effectLst>
          </p:spPr>
          <p:style>
            <a:lnRef idx="1">
              <a:schemeClr val="accent2"/>
            </a:lnRef>
            <a:fillRef idx="3">
              <a:schemeClr val="accent2"/>
            </a:fillRef>
            <a:effectRef idx="2">
              <a:schemeClr val="accent2"/>
            </a:effectRef>
            <a:fontRef idx="minor">
              <a:schemeClr val="lt1"/>
            </a:fontRef>
          </p:style>
          <p:txBody>
            <a:bodyPr/>
            <a:lstStyle/>
            <a:p>
              <a:endParaRPr lang="zh-CN" altLang="en-US"/>
            </a:p>
          </p:txBody>
        </p:sp>
        <p:sp>
          <p:nvSpPr>
            <p:cNvPr id="16" name="矩形 15"/>
            <p:cNvSpPr/>
            <p:nvPr/>
          </p:nvSpPr>
          <p:spPr>
            <a:xfrm>
              <a:off x="1871499" y="1662879"/>
              <a:ext cx="3037654" cy="442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dirty="0" smtClean="0"/>
                <a:t>Process </a:t>
              </a:r>
              <a:r>
                <a:rPr lang="en-US" altLang="zh-CN" sz="1600" dirty="0"/>
                <a:t>of </a:t>
              </a:r>
              <a:r>
                <a:rPr lang="en-US" altLang="zh-CN" sz="1600" dirty="0" smtClean="0"/>
                <a:t>Negotiation</a:t>
              </a:r>
              <a:endParaRPr lang="zh-CN" altLang="en-US" sz="1600" kern="100" dirty="0"/>
            </a:p>
          </p:txBody>
        </p:sp>
      </p:grpSp>
      <p:cxnSp>
        <p:nvCxnSpPr>
          <p:cNvPr id="26" name="直接连接符 25"/>
          <p:cNvCxnSpPr/>
          <p:nvPr/>
        </p:nvCxnSpPr>
        <p:spPr bwMode="auto">
          <a:xfrm>
            <a:off x="2413675" y="3281842"/>
            <a:ext cx="1" cy="2312376"/>
          </a:xfrm>
          <a:prstGeom prst="line">
            <a:avLst/>
          </a:prstGeom>
          <a:noFill/>
          <a:ln w="28575">
            <a:solidFill>
              <a:schemeClr val="accent2">
                <a:lumMod val="50000"/>
              </a:schemeClr>
            </a:solidFill>
            <a:round/>
          </a:ln>
        </p:spPr>
      </p:cxnSp>
      <p:cxnSp>
        <p:nvCxnSpPr>
          <p:cNvPr id="27" name="直接连接符 26"/>
          <p:cNvCxnSpPr>
            <a:endCxn id="87" idx="1"/>
          </p:cNvCxnSpPr>
          <p:nvPr/>
        </p:nvCxnSpPr>
        <p:spPr bwMode="auto">
          <a:xfrm>
            <a:off x="2413675" y="3281841"/>
            <a:ext cx="375433" cy="3280"/>
          </a:xfrm>
          <a:prstGeom prst="line">
            <a:avLst/>
          </a:prstGeom>
          <a:noFill/>
          <a:ln w="19050">
            <a:solidFill>
              <a:schemeClr val="accent2">
                <a:lumMod val="50000"/>
              </a:schemeClr>
            </a:solidFill>
            <a:round/>
          </a:ln>
        </p:spPr>
      </p:cxnSp>
      <p:cxnSp>
        <p:nvCxnSpPr>
          <p:cNvPr id="30" name="直接连接符 29"/>
          <p:cNvCxnSpPr/>
          <p:nvPr/>
        </p:nvCxnSpPr>
        <p:spPr bwMode="auto">
          <a:xfrm>
            <a:off x="2016036" y="4482179"/>
            <a:ext cx="777348" cy="1"/>
          </a:xfrm>
          <a:prstGeom prst="line">
            <a:avLst/>
          </a:prstGeom>
          <a:noFill/>
          <a:ln w="19050">
            <a:solidFill>
              <a:schemeClr val="accent2">
                <a:lumMod val="50000"/>
              </a:schemeClr>
            </a:solidFill>
            <a:round/>
          </a:ln>
        </p:spPr>
      </p:cxnSp>
      <p:cxnSp>
        <p:nvCxnSpPr>
          <p:cNvPr id="34" name="直接连接符 33"/>
          <p:cNvCxnSpPr/>
          <p:nvPr/>
        </p:nvCxnSpPr>
        <p:spPr bwMode="auto">
          <a:xfrm>
            <a:off x="2413675" y="5594218"/>
            <a:ext cx="390463" cy="1"/>
          </a:xfrm>
          <a:prstGeom prst="line">
            <a:avLst/>
          </a:prstGeom>
          <a:noFill/>
          <a:ln w="19050">
            <a:solidFill>
              <a:schemeClr val="accent2">
                <a:lumMod val="50000"/>
              </a:schemeClr>
            </a:solidFill>
            <a:round/>
          </a:ln>
        </p:spPr>
      </p:cxnSp>
      <p:grpSp>
        <p:nvGrpSpPr>
          <p:cNvPr id="36" name="组合 35"/>
          <p:cNvGrpSpPr/>
          <p:nvPr/>
        </p:nvGrpSpPr>
        <p:grpSpPr>
          <a:xfrm>
            <a:off x="302209" y="3983130"/>
            <a:ext cx="1724026" cy="998098"/>
            <a:chOff x="58462" y="881630"/>
            <a:chExt cx="470815" cy="2684483"/>
          </a:xfrm>
        </p:grpSpPr>
        <p:sp>
          <p:nvSpPr>
            <p:cNvPr id="37" name="矩形 36"/>
            <p:cNvSpPr/>
            <p:nvPr/>
          </p:nvSpPr>
          <p:spPr>
            <a:xfrm rot="16200000">
              <a:off x="-1048371" y="1988464"/>
              <a:ext cx="2684482" cy="4708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p>
              <a:endParaRPr lang="zh-CN" altLang="en-US"/>
            </a:p>
          </p:txBody>
        </p:sp>
        <p:sp>
          <p:nvSpPr>
            <p:cNvPr id="38" name="矩形 37"/>
            <p:cNvSpPr/>
            <p:nvPr/>
          </p:nvSpPr>
          <p:spPr>
            <a:xfrm rot="16200000">
              <a:off x="-1048371" y="1988464"/>
              <a:ext cx="2684482" cy="4708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vert"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CN" dirty="0" smtClean="0"/>
                <a:t>Water Rights Trading System</a:t>
              </a:r>
              <a:endParaRPr lang="zh-CN" altLang="en-US" sz="2400" kern="1200" dirty="0">
                <a:solidFill>
                  <a:sysClr val="window" lastClr="FFFFFF"/>
                </a:solidFill>
                <a:latin typeface="黑体" panose="02010609060101010101" pitchFamily="49" charset="-122"/>
                <a:ea typeface="黑体" panose="02010609060101010101" pitchFamily="49" charset="-122"/>
              </a:endParaRPr>
            </a:p>
          </p:txBody>
        </p:sp>
      </p:grpSp>
      <p:grpSp>
        <p:nvGrpSpPr>
          <p:cNvPr id="64" name="组合 63"/>
          <p:cNvGrpSpPr/>
          <p:nvPr/>
        </p:nvGrpSpPr>
        <p:grpSpPr>
          <a:xfrm>
            <a:off x="2789108" y="5213343"/>
            <a:ext cx="2001967" cy="728094"/>
            <a:chOff x="1871499" y="1662879"/>
            <a:chExt cx="3037654" cy="442073"/>
          </a:xfrm>
        </p:grpSpPr>
        <p:sp>
          <p:nvSpPr>
            <p:cNvPr id="65" name="矩形 64"/>
            <p:cNvSpPr/>
            <p:nvPr/>
          </p:nvSpPr>
          <p:spPr>
            <a:xfrm>
              <a:off x="1871499" y="1662879"/>
              <a:ext cx="3037654" cy="442073"/>
            </a:xfrm>
            <a:prstGeom prst="rect">
              <a:avLst/>
            </a:prstGeom>
            <a:gradFill rotWithShape="1">
              <a:gsLst>
                <a:gs pos="0">
                  <a:srgbClr val="009DD9">
                    <a:tint val="98000"/>
                    <a:shade val="25000"/>
                    <a:satMod val="250000"/>
                  </a:srgbClr>
                </a:gs>
                <a:gs pos="68000">
                  <a:srgbClr val="009DD9">
                    <a:tint val="86000"/>
                    <a:satMod val="115000"/>
                  </a:srgbClr>
                </a:gs>
                <a:gs pos="100000">
                  <a:srgbClr val="009DD9">
                    <a:tint val="50000"/>
                    <a:satMod val="150000"/>
                  </a:srgbClr>
                </a:gs>
              </a:gsLst>
              <a:path path="circle">
                <a:fillToRect l="50000" t="130000" r="50000" b="-30000"/>
              </a:path>
            </a:gradFill>
            <a:ln w="9525" cap="flat" cmpd="sng" algn="ctr">
              <a:solidFill>
                <a:srgbClr val="009DD9">
                  <a:shade val="50000"/>
                  <a:satMod val="103000"/>
                </a:srgbClr>
              </a:solidFill>
              <a:prstDash val="solid"/>
            </a:ln>
            <a:effectLst>
              <a:outerShdw blurRad="57150" dist="38100" dir="5400000" algn="ctr" rotWithShape="0">
                <a:srgbClr val="009DD9">
                  <a:shade val="9000"/>
                  <a:satMod val="105000"/>
                  <a:alpha val="48000"/>
                </a:srgbClr>
              </a:outerShdw>
            </a:effectLst>
          </p:spPr>
          <p:style>
            <a:lnRef idx="1">
              <a:schemeClr val="accent2"/>
            </a:lnRef>
            <a:fillRef idx="3">
              <a:schemeClr val="accent2"/>
            </a:fillRef>
            <a:effectRef idx="2">
              <a:schemeClr val="accent2"/>
            </a:effectRef>
            <a:fontRef idx="minor">
              <a:schemeClr val="lt1"/>
            </a:fontRef>
          </p:style>
          <p:txBody>
            <a:bodyPr/>
            <a:lstStyle/>
            <a:p>
              <a:endParaRPr lang="zh-CN" altLang="en-US"/>
            </a:p>
          </p:txBody>
        </p:sp>
        <p:sp>
          <p:nvSpPr>
            <p:cNvPr id="66" name="矩形 65"/>
            <p:cNvSpPr/>
            <p:nvPr/>
          </p:nvSpPr>
          <p:spPr>
            <a:xfrm>
              <a:off x="1871499" y="1662879"/>
              <a:ext cx="3037654" cy="442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dirty="0"/>
                <a:t>Process of </a:t>
              </a:r>
              <a:r>
                <a:rPr lang="en-US" altLang="zh-CN" sz="1600" dirty="0" smtClean="0"/>
                <a:t>Smartphone APP Transfer</a:t>
              </a:r>
              <a:endParaRPr lang="zh-CN" altLang="en-US" sz="1600" kern="100" dirty="0"/>
            </a:p>
          </p:txBody>
        </p:sp>
      </p:grpSp>
      <p:cxnSp>
        <p:nvCxnSpPr>
          <p:cNvPr id="67" name="直接连接符 66"/>
          <p:cNvCxnSpPr/>
          <p:nvPr/>
        </p:nvCxnSpPr>
        <p:spPr bwMode="auto">
          <a:xfrm>
            <a:off x="5115597" y="2672030"/>
            <a:ext cx="0" cy="728094"/>
          </a:xfrm>
          <a:prstGeom prst="line">
            <a:avLst/>
          </a:prstGeom>
          <a:noFill/>
          <a:ln w="28575">
            <a:solidFill>
              <a:schemeClr val="accent2">
                <a:lumMod val="50000"/>
              </a:schemeClr>
            </a:solidFill>
            <a:round/>
          </a:ln>
        </p:spPr>
      </p:cxnSp>
      <p:cxnSp>
        <p:nvCxnSpPr>
          <p:cNvPr id="68" name="直接连接符 67"/>
          <p:cNvCxnSpPr/>
          <p:nvPr/>
        </p:nvCxnSpPr>
        <p:spPr bwMode="auto">
          <a:xfrm>
            <a:off x="5102974" y="2675041"/>
            <a:ext cx="391294" cy="1"/>
          </a:xfrm>
          <a:prstGeom prst="line">
            <a:avLst/>
          </a:prstGeom>
          <a:noFill/>
          <a:ln w="19050">
            <a:solidFill>
              <a:schemeClr val="accent2">
                <a:lumMod val="50000"/>
              </a:schemeClr>
            </a:solidFill>
            <a:round/>
          </a:ln>
        </p:spPr>
      </p:cxnSp>
      <p:cxnSp>
        <p:nvCxnSpPr>
          <p:cNvPr id="69" name="直接连接符 68"/>
          <p:cNvCxnSpPr/>
          <p:nvPr/>
        </p:nvCxnSpPr>
        <p:spPr bwMode="auto">
          <a:xfrm>
            <a:off x="4714300" y="3258079"/>
            <a:ext cx="388674" cy="0"/>
          </a:xfrm>
          <a:prstGeom prst="line">
            <a:avLst/>
          </a:prstGeom>
          <a:noFill/>
          <a:ln w="19050">
            <a:solidFill>
              <a:schemeClr val="accent2">
                <a:lumMod val="50000"/>
              </a:schemeClr>
            </a:solidFill>
            <a:round/>
          </a:ln>
        </p:spPr>
      </p:cxnSp>
      <p:grpSp>
        <p:nvGrpSpPr>
          <p:cNvPr id="86" name="组合 85"/>
          <p:cNvGrpSpPr/>
          <p:nvPr/>
        </p:nvGrpSpPr>
        <p:grpSpPr>
          <a:xfrm>
            <a:off x="2789108" y="2921074"/>
            <a:ext cx="2001967" cy="728094"/>
            <a:chOff x="1871499" y="1662879"/>
            <a:chExt cx="3037654" cy="442073"/>
          </a:xfrm>
        </p:grpSpPr>
        <p:sp>
          <p:nvSpPr>
            <p:cNvPr id="87" name="矩形 86"/>
            <p:cNvSpPr/>
            <p:nvPr/>
          </p:nvSpPr>
          <p:spPr>
            <a:xfrm>
              <a:off x="1871499" y="1662879"/>
              <a:ext cx="3037654" cy="442073"/>
            </a:xfrm>
            <a:prstGeom prst="rect">
              <a:avLst/>
            </a:prstGeom>
            <a:gradFill rotWithShape="1">
              <a:gsLst>
                <a:gs pos="0">
                  <a:srgbClr val="009DD9">
                    <a:tint val="98000"/>
                    <a:shade val="25000"/>
                    <a:satMod val="250000"/>
                  </a:srgbClr>
                </a:gs>
                <a:gs pos="68000">
                  <a:srgbClr val="009DD9">
                    <a:tint val="86000"/>
                    <a:satMod val="115000"/>
                  </a:srgbClr>
                </a:gs>
                <a:gs pos="100000">
                  <a:srgbClr val="009DD9">
                    <a:tint val="50000"/>
                    <a:satMod val="150000"/>
                  </a:srgbClr>
                </a:gs>
              </a:gsLst>
              <a:path path="circle">
                <a:fillToRect l="50000" t="130000" r="50000" b="-30000"/>
              </a:path>
            </a:gradFill>
            <a:ln w="9525" cap="flat" cmpd="sng" algn="ctr">
              <a:solidFill>
                <a:srgbClr val="009DD9">
                  <a:shade val="50000"/>
                  <a:satMod val="103000"/>
                </a:srgbClr>
              </a:solidFill>
              <a:prstDash val="solid"/>
            </a:ln>
            <a:effectLst>
              <a:outerShdw blurRad="57150" dist="38100" dir="5400000" algn="ctr" rotWithShape="0">
                <a:srgbClr val="009DD9">
                  <a:shade val="9000"/>
                  <a:satMod val="105000"/>
                  <a:alpha val="48000"/>
                </a:srgbClr>
              </a:outerShdw>
            </a:effectLst>
          </p:spPr>
          <p:style>
            <a:lnRef idx="1">
              <a:schemeClr val="accent2"/>
            </a:lnRef>
            <a:fillRef idx="3">
              <a:schemeClr val="accent2"/>
            </a:fillRef>
            <a:effectRef idx="2">
              <a:schemeClr val="accent2"/>
            </a:effectRef>
            <a:fontRef idx="minor">
              <a:schemeClr val="lt1"/>
            </a:fontRef>
          </p:style>
          <p:txBody>
            <a:bodyPr/>
            <a:lstStyle/>
            <a:p>
              <a:endParaRPr lang="zh-CN" altLang="en-US"/>
            </a:p>
          </p:txBody>
        </p:sp>
        <p:sp>
          <p:nvSpPr>
            <p:cNvPr id="88" name="矩形 87"/>
            <p:cNvSpPr/>
            <p:nvPr/>
          </p:nvSpPr>
          <p:spPr>
            <a:xfrm>
              <a:off x="1871499" y="1662879"/>
              <a:ext cx="3037654" cy="442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dirty="0"/>
                <a:t>Process of </a:t>
              </a:r>
              <a:r>
                <a:rPr lang="en-US" altLang="zh-CN" sz="1600" dirty="0" smtClean="0"/>
                <a:t>Public Listing </a:t>
              </a:r>
              <a:r>
                <a:rPr lang="en-US" altLang="zh-CN" sz="1600" dirty="0"/>
                <a:t>Transfer</a:t>
              </a:r>
              <a:endParaRPr lang="zh-CN" altLang="en-US" sz="1600" kern="100" dirty="0"/>
            </a:p>
          </p:txBody>
        </p:sp>
      </p:grpSp>
      <p:cxnSp>
        <p:nvCxnSpPr>
          <p:cNvPr id="96" name="直接连接符 95"/>
          <p:cNvCxnSpPr/>
          <p:nvPr/>
        </p:nvCxnSpPr>
        <p:spPr bwMode="auto">
          <a:xfrm>
            <a:off x="5115597" y="3400124"/>
            <a:ext cx="391294" cy="1"/>
          </a:xfrm>
          <a:prstGeom prst="line">
            <a:avLst/>
          </a:prstGeom>
          <a:noFill/>
          <a:ln w="19050">
            <a:solidFill>
              <a:schemeClr val="accent2">
                <a:lumMod val="50000"/>
              </a:schemeClr>
            </a:solidFill>
            <a:round/>
          </a:ln>
        </p:spPr>
      </p:cxnSp>
      <p:sp>
        <p:nvSpPr>
          <p:cNvPr id="97" name="文本框 96"/>
          <p:cNvSpPr txBox="1"/>
          <p:nvPr/>
        </p:nvSpPr>
        <p:spPr>
          <a:xfrm>
            <a:off x="5424051" y="2403309"/>
            <a:ext cx="1785004"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zh-CN" sz="1600" dirty="0"/>
              <a:t>Regional Water Rights Trading</a:t>
            </a:r>
          </a:p>
        </p:txBody>
      </p:sp>
      <p:sp>
        <p:nvSpPr>
          <p:cNvPr id="98" name="文本框 97"/>
          <p:cNvSpPr txBox="1"/>
          <p:nvPr/>
        </p:nvSpPr>
        <p:spPr>
          <a:xfrm>
            <a:off x="5424051" y="3080594"/>
            <a:ext cx="1785004"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altLang="zh-CN" sz="1600" dirty="0"/>
              <a:t>Water Withdraw Rights Trading</a:t>
            </a:r>
          </a:p>
        </p:txBody>
      </p:sp>
      <p:cxnSp>
        <p:nvCxnSpPr>
          <p:cNvPr id="99" name="直接连接符 98"/>
          <p:cNvCxnSpPr/>
          <p:nvPr/>
        </p:nvCxnSpPr>
        <p:spPr bwMode="auto">
          <a:xfrm>
            <a:off x="5115597" y="4053680"/>
            <a:ext cx="0" cy="728094"/>
          </a:xfrm>
          <a:prstGeom prst="line">
            <a:avLst/>
          </a:prstGeom>
          <a:noFill/>
          <a:ln w="28575">
            <a:solidFill>
              <a:schemeClr val="accent2">
                <a:lumMod val="50000"/>
              </a:schemeClr>
            </a:solidFill>
            <a:round/>
          </a:ln>
        </p:spPr>
      </p:cxnSp>
      <p:cxnSp>
        <p:nvCxnSpPr>
          <p:cNvPr id="100" name="直接连接符 99"/>
          <p:cNvCxnSpPr/>
          <p:nvPr/>
        </p:nvCxnSpPr>
        <p:spPr bwMode="auto">
          <a:xfrm>
            <a:off x="5102974" y="4056691"/>
            <a:ext cx="391294" cy="1"/>
          </a:xfrm>
          <a:prstGeom prst="line">
            <a:avLst/>
          </a:prstGeom>
          <a:noFill/>
          <a:ln w="19050">
            <a:solidFill>
              <a:schemeClr val="accent2">
                <a:lumMod val="50000"/>
              </a:schemeClr>
            </a:solidFill>
            <a:round/>
          </a:ln>
        </p:spPr>
      </p:cxnSp>
      <p:cxnSp>
        <p:nvCxnSpPr>
          <p:cNvPr id="102" name="直接连接符 101"/>
          <p:cNvCxnSpPr/>
          <p:nvPr/>
        </p:nvCxnSpPr>
        <p:spPr bwMode="auto">
          <a:xfrm>
            <a:off x="5115597" y="4781774"/>
            <a:ext cx="391294" cy="1"/>
          </a:xfrm>
          <a:prstGeom prst="line">
            <a:avLst/>
          </a:prstGeom>
          <a:noFill/>
          <a:ln w="19050">
            <a:solidFill>
              <a:schemeClr val="accent2">
                <a:lumMod val="50000"/>
              </a:schemeClr>
            </a:solidFill>
            <a:round/>
          </a:ln>
        </p:spPr>
      </p:cxnSp>
      <p:sp>
        <p:nvSpPr>
          <p:cNvPr id="103" name="文本框 102"/>
          <p:cNvSpPr txBox="1"/>
          <p:nvPr/>
        </p:nvSpPr>
        <p:spPr>
          <a:xfrm>
            <a:off x="5424051" y="3785022"/>
            <a:ext cx="1785004"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zh-CN" sz="1600" dirty="0"/>
              <a:t>Regional Water Rights Trading</a:t>
            </a:r>
          </a:p>
        </p:txBody>
      </p:sp>
      <p:sp>
        <p:nvSpPr>
          <p:cNvPr id="104" name="文本框 103"/>
          <p:cNvSpPr txBox="1"/>
          <p:nvPr/>
        </p:nvSpPr>
        <p:spPr>
          <a:xfrm>
            <a:off x="5424051" y="4459171"/>
            <a:ext cx="1785004"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defPPr>
              <a:defRPr lang="en-US"/>
            </a:defPPr>
            <a:lvl1pPr algn="ctr">
              <a:defRPr sz="1600"/>
            </a:lvl1pPr>
          </a:lstStyle>
          <a:p>
            <a:r>
              <a:rPr lang="en-US" altLang="zh-CN" dirty="0"/>
              <a:t>Water Withdraw Rights Trading</a:t>
            </a:r>
          </a:p>
        </p:txBody>
      </p:sp>
      <p:sp>
        <p:nvSpPr>
          <p:cNvPr id="106" name="文本框 105"/>
          <p:cNvSpPr txBox="1"/>
          <p:nvPr/>
        </p:nvSpPr>
        <p:spPr>
          <a:xfrm>
            <a:off x="5424051" y="5285002"/>
            <a:ext cx="1785004" cy="584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en-US"/>
            </a:defPPr>
            <a:lvl1pPr algn="ctr">
              <a:defRPr sz="1600"/>
            </a:lvl1pPr>
          </a:lstStyle>
          <a:p>
            <a:r>
              <a:rPr lang="en-US" altLang="zh-CN" dirty="0"/>
              <a:t>Irrigation Water Rights Trading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 y="1662430"/>
            <a:ext cx="4295775" cy="236728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 y="3332480"/>
            <a:ext cx="4245610" cy="2044700"/>
          </a:xfrm>
          <a:prstGeom prst="rect">
            <a:avLst/>
          </a:prstGeom>
        </p:spPr>
      </p:pic>
      <p:sp>
        <p:nvSpPr>
          <p:cNvPr id="39" name="内容占位符 2"/>
          <p:cNvSpPr>
            <a:spLocks noGrp="1"/>
          </p:cNvSpPr>
          <p:nvPr>
            <p:ph idx="1"/>
          </p:nvPr>
        </p:nvSpPr>
        <p:spPr>
          <a:xfrm>
            <a:off x="402328" y="1228709"/>
            <a:ext cx="4657725" cy="365637"/>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altLang="zh-CN" sz="1600" dirty="0"/>
              <a:t>Login page of </a:t>
            </a:r>
            <a:r>
              <a:rPr lang="en-US" altLang="zh-CN" sz="1600" dirty="0" smtClean="0"/>
              <a:t>online water </a:t>
            </a:r>
            <a:r>
              <a:rPr lang="en-US" altLang="zh-CN" sz="1600" dirty="0"/>
              <a:t>rights trading system</a:t>
            </a:r>
            <a:endParaRPr lang="zh-CN" altLang="zh-CN" sz="1600" dirty="0"/>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9920" y="1496695"/>
            <a:ext cx="1470660" cy="2533015"/>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100" y="2844800"/>
            <a:ext cx="1471295" cy="2532380"/>
          </a:xfrm>
          <a:prstGeom prst="rect">
            <a:avLst/>
          </a:prstGeom>
        </p:spPr>
      </p:pic>
      <p:sp>
        <p:nvSpPr>
          <p:cNvPr id="43" name="内容占位符 2"/>
          <p:cNvSpPr txBox="1"/>
          <p:nvPr/>
        </p:nvSpPr>
        <p:spPr>
          <a:xfrm>
            <a:off x="330039" y="5728868"/>
            <a:ext cx="5062540" cy="3656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buNone/>
            </a:pPr>
            <a:r>
              <a:rPr lang="en-US" altLang="zh-CN" sz="1600" dirty="0"/>
              <a:t>Trading process of </a:t>
            </a:r>
            <a:r>
              <a:rPr lang="en-US" altLang="zh-CN" sz="1600" dirty="0" smtClean="0"/>
              <a:t>online water </a:t>
            </a:r>
            <a:r>
              <a:rPr lang="en-US" altLang="zh-CN" sz="1600" dirty="0"/>
              <a:t>rights trading system</a:t>
            </a:r>
            <a:endParaRPr lang="zh-CN" altLang="zh-CN" sz="1600" dirty="0"/>
          </a:p>
        </p:txBody>
      </p:sp>
      <p:sp>
        <p:nvSpPr>
          <p:cNvPr id="12" name="矩形 11"/>
          <p:cNvSpPr/>
          <p:nvPr/>
        </p:nvSpPr>
        <p:spPr>
          <a:xfrm>
            <a:off x="5241290" y="754380"/>
            <a:ext cx="2707640" cy="5835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1000"/>
              </a:spcBef>
              <a:buClr>
                <a:schemeClr val="accent1"/>
              </a:buClr>
              <a:buSzPct val="80000"/>
            </a:pPr>
            <a:r>
              <a:rPr lang="en-US" altLang="zh-CN" sz="1600" dirty="0">
                <a:solidFill>
                  <a:schemeClr val="tx1"/>
                </a:solidFill>
              </a:rPr>
              <a:t>Login page of water rights trading </a:t>
            </a:r>
            <a:r>
              <a:rPr lang="en-US" altLang="zh-CN" sz="1600" dirty="0" smtClean="0">
                <a:solidFill>
                  <a:schemeClr val="tx1"/>
                </a:solidFill>
              </a:rPr>
              <a:t>smartphone APP</a:t>
            </a:r>
          </a:p>
        </p:txBody>
      </p:sp>
      <p:sp>
        <p:nvSpPr>
          <p:cNvPr id="45" name="矩形 44"/>
          <p:cNvSpPr/>
          <p:nvPr/>
        </p:nvSpPr>
        <p:spPr>
          <a:xfrm>
            <a:off x="5709920" y="5620385"/>
            <a:ext cx="2405380" cy="5835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1000"/>
              </a:spcBef>
              <a:buClr>
                <a:schemeClr val="accent1"/>
              </a:buClr>
              <a:buSzPct val="80000"/>
            </a:pPr>
            <a:r>
              <a:rPr lang="en-US" altLang="zh-CN" sz="1600" dirty="0"/>
              <a:t>Listing page of water trading </a:t>
            </a:r>
            <a:r>
              <a:rPr lang="en-US" altLang="zh-CN" sz="1600" dirty="0">
                <a:solidFill>
                  <a:schemeClr val="tx1">
                    <a:lumMod val="75000"/>
                    <a:lumOff val="25000"/>
                  </a:schemeClr>
                </a:solidFill>
              </a:rPr>
              <a:t>smartphone APP</a:t>
            </a:r>
            <a:endParaRPr lang="zh-CN" altLang="zh-CN" sz="16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chemeClr val="accent1">
                    <a:lumMod val="50000"/>
                  </a:schemeClr>
                </a:solidFill>
              </a:rPr>
              <a:t>3.3 Membership System</a:t>
            </a:r>
            <a:endParaRPr lang="zh-CN" altLang="en-US" dirty="0">
              <a:solidFill>
                <a:schemeClr val="accent1">
                  <a:lumMod val="50000"/>
                </a:schemeClr>
              </a:solidFill>
            </a:endParaRPr>
          </a:p>
        </p:txBody>
      </p:sp>
      <p:sp>
        <p:nvSpPr>
          <p:cNvPr id="3" name="内容占位符 2"/>
          <p:cNvSpPr>
            <a:spLocks noGrp="1"/>
          </p:cNvSpPr>
          <p:nvPr>
            <p:ph idx="1"/>
          </p:nvPr>
        </p:nvSpPr>
        <p:spPr>
          <a:xfrm>
            <a:off x="614530" y="1514045"/>
            <a:ext cx="6802290" cy="3880773"/>
          </a:xfrm>
        </p:spPr>
        <p:txBody>
          <a:bodyPr/>
          <a:lstStyle/>
          <a:p>
            <a:r>
              <a:rPr lang="en-US" altLang="zh-CN" dirty="0">
                <a:solidFill>
                  <a:schemeClr val="tx1"/>
                </a:solidFill>
              </a:rPr>
              <a:t>27 members including water investment, water conservancy </a:t>
            </a:r>
            <a:r>
              <a:rPr lang="en-US" altLang="zh-CN" dirty="0" err="1" smtClean="0">
                <a:solidFill>
                  <a:schemeClr val="tx1"/>
                </a:solidFill>
              </a:rPr>
              <a:t>informatization</a:t>
            </a:r>
            <a:r>
              <a:rPr lang="en-US" altLang="zh-CN" dirty="0" smtClean="0">
                <a:solidFill>
                  <a:schemeClr val="tx1"/>
                </a:solidFill>
              </a:rPr>
              <a:t>, water </a:t>
            </a:r>
            <a:r>
              <a:rPr lang="en-US" altLang="zh-CN" dirty="0">
                <a:solidFill>
                  <a:schemeClr val="tx1"/>
                </a:solidFill>
              </a:rPr>
              <a:t>equipment manufacture and water </a:t>
            </a:r>
            <a:r>
              <a:rPr lang="en-US" altLang="zh-CN" dirty="0" smtClean="0"/>
              <a:t>study,</a:t>
            </a:r>
            <a:r>
              <a:rPr lang="en-US" altLang="zh-CN" dirty="0" smtClean="0">
                <a:solidFill>
                  <a:schemeClr val="tx1"/>
                </a:solidFill>
              </a:rPr>
              <a:t> etc.</a:t>
            </a:r>
          </a:p>
          <a:p>
            <a:endParaRPr lang="zh-CN" altLang="en-US" dirty="0"/>
          </a:p>
        </p:txBody>
      </p:sp>
      <p:sp>
        <p:nvSpPr>
          <p:cNvPr id="6" name="Text Box 30"/>
          <p:cNvSpPr txBox="1">
            <a:spLocks noChangeArrowheads="1"/>
          </p:cNvSpPr>
          <p:nvPr/>
        </p:nvSpPr>
        <p:spPr bwMode="auto">
          <a:xfrm>
            <a:off x="1930523" y="4052293"/>
            <a:ext cx="2360428" cy="530617"/>
          </a:xfrm>
          <a:prstGeom prst="rect">
            <a:avLst/>
          </a:prstGeom>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r>
              <a:rPr lang="en-US" altLang="zh-CN" dirty="0"/>
              <a:t> </a:t>
            </a:r>
            <a:r>
              <a:rPr lang="en-US" altLang="zh-CN" sz="2000" dirty="0">
                <a:solidFill>
                  <a:schemeClr val="bg1"/>
                </a:solidFill>
              </a:rPr>
              <a:t>Strategic</a:t>
            </a:r>
            <a:r>
              <a:rPr lang="en-US" altLang="zh-CN" dirty="0" smtClean="0"/>
              <a:t> </a:t>
            </a:r>
            <a:r>
              <a:rPr lang="en-US" altLang="zh-CN" sz="2000" dirty="0">
                <a:solidFill>
                  <a:schemeClr val="bg1"/>
                </a:solidFill>
              </a:rPr>
              <a:t>Member</a:t>
            </a:r>
            <a:endParaRPr lang="zh-CN" sz="2000" noProof="1">
              <a:solidFill>
                <a:schemeClr val="bg1"/>
              </a:solidFill>
              <a:sym typeface="+mn-ea"/>
            </a:endParaRPr>
          </a:p>
        </p:txBody>
      </p:sp>
      <p:sp>
        <p:nvSpPr>
          <p:cNvPr id="9" name="Text Box 33"/>
          <p:cNvSpPr txBox="1">
            <a:spLocks noChangeArrowheads="1"/>
          </p:cNvSpPr>
          <p:nvPr/>
        </p:nvSpPr>
        <p:spPr bwMode="auto">
          <a:xfrm>
            <a:off x="4012988" y="4987705"/>
            <a:ext cx="1598888" cy="881063"/>
          </a:xfrm>
          <a:prstGeom prst="rect">
            <a:avLst/>
          </a:prstGeom>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r>
              <a:rPr lang="en-US" altLang="zh-CN" noProof="1">
                <a:solidFill>
                  <a:schemeClr val="bg1"/>
                </a:solidFill>
                <a:sym typeface="+mn-ea"/>
              </a:rPr>
              <a:t>Strategic </a:t>
            </a:r>
            <a:r>
              <a:rPr lang="en-US" altLang="zh-CN" noProof="1" smtClean="0">
                <a:solidFill>
                  <a:schemeClr val="bg1"/>
                </a:solidFill>
                <a:sym typeface="+mn-ea"/>
              </a:rPr>
              <a:t>Development </a:t>
            </a:r>
            <a:r>
              <a:rPr lang="en-US" altLang="zh-CN" dirty="0">
                <a:solidFill>
                  <a:schemeClr val="bg1"/>
                </a:solidFill>
              </a:rPr>
              <a:t>Member</a:t>
            </a:r>
            <a:endParaRPr lang="zh-CN" sz="1800" b="0" noProof="1">
              <a:solidFill>
                <a:schemeClr val="tx1"/>
              </a:solidFill>
              <a:latin typeface="仿宋" panose="02010609060101010101" pitchFamily="49" charset="-122"/>
              <a:ea typeface="仿宋" panose="02010609060101010101" pitchFamily="49" charset="-122"/>
              <a:cs typeface="Times New Roman" panose="02020603050405020304" pitchFamily="18" charset="0"/>
              <a:sym typeface="+mn-ea"/>
            </a:endParaRPr>
          </a:p>
        </p:txBody>
      </p:sp>
      <p:cxnSp>
        <p:nvCxnSpPr>
          <p:cNvPr id="10" name="直接连接符 11"/>
          <p:cNvCxnSpPr>
            <a:cxnSpLocks noChangeShapeType="1"/>
            <a:stCxn id="6" idx="2"/>
            <a:endCxn id="75" idx="0"/>
          </p:cNvCxnSpPr>
          <p:nvPr/>
        </p:nvCxnSpPr>
        <p:spPr bwMode="auto">
          <a:xfrm>
            <a:off x="3110737" y="4583545"/>
            <a:ext cx="0" cy="408305"/>
          </a:xfrm>
          <a:prstGeom prst="line">
            <a:avLst/>
          </a:prstGeom>
          <a:noFill/>
          <a:ln w="19050">
            <a:solidFill>
              <a:schemeClr val="accent2">
                <a:lumMod val="50000"/>
              </a:schemeClr>
            </a:solidFill>
            <a:round/>
          </a:ln>
          <a:extLst>
            <a:ext uri="{909E8E84-426E-40DD-AFC4-6F175D3DCCD1}">
              <a14:hiddenFill xmlns:a14="http://schemas.microsoft.com/office/drawing/2010/main">
                <a:noFill/>
              </a14:hiddenFill>
            </a:ext>
          </a:extLst>
        </p:spPr>
      </p:cxnSp>
      <p:cxnSp>
        <p:nvCxnSpPr>
          <p:cNvPr id="15" name="直接连接符 16"/>
          <p:cNvCxnSpPr>
            <a:cxnSpLocks noChangeShapeType="1"/>
            <a:stCxn id="4" idx="2"/>
          </p:cNvCxnSpPr>
          <p:nvPr/>
        </p:nvCxnSpPr>
        <p:spPr bwMode="auto">
          <a:xfrm flipH="1">
            <a:off x="4012988" y="3898203"/>
            <a:ext cx="212" cy="374453"/>
          </a:xfrm>
          <a:prstGeom prst="line">
            <a:avLst/>
          </a:prstGeom>
          <a:noFill/>
          <a:ln w="19050">
            <a:solidFill>
              <a:schemeClr val="accent2">
                <a:lumMod val="50000"/>
              </a:schemeClr>
            </a:solidFill>
            <a:round/>
          </a:ln>
          <a:extLst>
            <a:ext uri="{909E8E84-426E-40DD-AFC4-6F175D3DCCD1}">
              <a14:hiddenFill xmlns:a14="http://schemas.microsoft.com/office/drawing/2010/main">
                <a:noFill/>
              </a14:hiddenFill>
            </a:ext>
          </a:extLst>
        </p:spPr>
      </p:cxnSp>
      <p:cxnSp>
        <p:nvCxnSpPr>
          <p:cNvPr id="16" name="直接连接符 17"/>
          <p:cNvCxnSpPr>
            <a:cxnSpLocks noChangeShapeType="1"/>
            <a:stCxn id="6" idx="0"/>
          </p:cNvCxnSpPr>
          <p:nvPr/>
        </p:nvCxnSpPr>
        <p:spPr bwMode="auto">
          <a:xfrm flipV="1">
            <a:off x="3110737" y="3886576"/>
            <a:ext cx="0" cy="165717"/>
          </a:xfrm>
          <a:prstGeom prst="line">
            <a:avLst/>
          </a:prstGeom>
          <a:noFill/>
          <a:ln w="19050">
            <a:solidFill>
              <a:schemeClr val="accent2">
                <a:lumMod val="50000"/>
              </a:schemeClr>
            </a:solidFill>
            <a:round/>
          </a:ln>
          <a:extLst>
            <a:ext uri="{909E8E84-426E-40DD-AFC4-6F175D3DCCD1}">
              <a14:hiddenFill xmlns:a14="http://schemas.microsoft.com/office/drawing/2010/main">
                <a:noFill/>
              </a14:hiddenFill>
            </a:ext>
          </a:extLst>
        </p:spPr>
      </p:cxnSp>
      <p:cxnSp>
        <p:nvCxnSpPr>
          <p:cNvPr id="17" name="直接连接符 18"/>
          <p:cNvCxnSpPr>
            <a:cxnSpLocks noChangeShapeType="1"/>
          </p:cNvCxnSpPr>
          <p:nvPr/>
        </p:nvCxnSpPr>
        <p:spPr bwMode="auto">
          <a:xfrm flipV="1">
            <a:off x="6617376" y="3917056"/>
            <a:ext cx="0" cy="1097954"/>
          </a:xfrm>
          <a:prstGeom prst="line">
            <a:avLst/>
          </a:prstGeom>
          <a:noFill/>
          <a:ln w="19050">
            <a:solidFill>
              <a:schemeClr val="accent2">
                <a:lumMod val="50000"/>
              </a:schemeClr>
            </a:solidFill>
            <a:round/>
          </a:ln>
          <a:extLst>
            <a:ext uri="{909E8E84-426E-40DD-AFC4-6F175D3DCCD1}">
              <a14:hiddenFill xmlns:a14="http://schemas.microsoft.com/office/drawing/2010/main">
                <a:noFill/>
              </a14:hiddenFill>
            </a:ext>
          </a:extLst>
        </p:spPr>
      </p:cxnSp>
      <p:cxnSp>
        <p:nvCxnSpPr>
          <p:cNvPr id="69" name="直接连接符 15"/>
          <p:cNvCxnSpPr>
            <a:cxnSpLocks noChangeShapeType="1"/>
          </p:cNvCxnSpPr>
          <p:nvPr/>
        </p:nvCxnSpPr>
        <p:spPr bwMode="auto">
          <a:xfrm>
            <a:off x="1409042" y="4811515"/>
            <a:ext cx="3403390" cy="11"/>
          </a:xfrm>
          <a:prstGeom prst="line">
            <a:avLst/>
          </a:prstGeom>
          <a:noFill/>
          <a:ln w="19050">
            <a:solidFill>
              <a:schemeClr val="accent2">
                <a:lumMod val="50000"/>
              </a:schemeClr>
            </a:solidFill>
            <a:round/>
          </a:ln>
          <a:extLst>
            <a:ext uri="{909E8E84-426E-40DD-AFC4-6F175D3DCCD1}">
              <a14:hiddenFill xmlns:a14="http://schemas.microsoft.com/office/drawing/2010/main">
                <a:noFill/>
              </a14:hiddenFill>
            </a:ext>
          </a:extLst>
        </p:spPr>
      </p:cxnSp>
      <p:sp>
        <p:nvSpPr>
          <p:cNvPr id="75" name="Text Box 33"/>
          <p:cNvSpPr txBox="1">
            <a:spLocks noChangeArrowheads="1"/>
          </p:cNvSpPr>
          <p:nvPr/>
        </p:nvSpPr>
        <p:spPr bwMode="auto">
          <a:xfrm>
            <a:off x="2311293" y="4991710"/>
            <a:ext cx="1598888" cy="881063"/>
          </a:xfrm>
          <a:prstGeom prst="rect">
            <a:avLst/>
          </a:prstGeom>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r>
              <a:rPr lang="en-US" altLang="zh-CN" noProof="1">
                <a:solidFill>
                  <a:schemeClr val="bg1"/>
                </a:solidFill>
                <a:sym typeface="+mn-ea"/>
              </a:rPr>
              <a:t>Strategic Cooperation </a:t>
            </a:r>
            <a:r>
              <a:rPr lang="en-US" altLang="zh-CN" dirty="0" smtClean="0">
                <a:solidFill>
                  <a:schemeClr val="bg1"/>
                </a:solidFill>
              </a:rPr>
              <a:t>Member</a:t>
            </a:r>
            <a:endParaRPr lang="zh-CN" sz="1800" b="0" noProof="1">
              <a:solidFill>
                <a:schemeClr val="tx1"/>
              </a:solidFill>
              <a:latin typeface="仿宋" panose="02010609060101010101" pitchFamily="49" charset="-122"/>
              <a:ea typeface="仿宋" panose="02010609060101010101" pitchFamily="49" charset="-122"/>
              <a:cs typeface="Times New Roman" panose="02020603050405020304" pitchFamily="18" charset="0"/>
              <a:sym typeface="+mn-ea"/>
            </a:endParaRPr>
          </a:p>
        </p:txBody>
      </p:sp>
      <p:sp>
        <p:nvSpPr>
          <p:cNvPr id="78" name="Text Box 33"/>
          <p:cNvSpPr txBox="1">
            <a:spLocks noChangeArrowheads="1"/>
          </p:cNvSpPr>
          <p:nvPr/>
        </p:nvSpPr>
        <p:spPr bwMode="auto">
          <a:xfrm>
            <a:off x="609598" y="4991710"/>
            <a:ext cx="1598888" cy="881063"/>
          </a:xfrm>
          <a:prstGeom prst="rect">
            <a:avLst/>
          </a:prstGeom>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r>
              <a:rPr lang="en-US" altLang="zh-CN" noProof="1">
                <a:solidFill>
                  <a:schemeClr val="bg1"/>
                </a:solidFill>
                <a:sym typeface="+mn-ea"/>
              </a:rPr>
              <a:t>Strategic </a:t>
            </a:r>
            <a:r>
              <a:rPr lang="en-US" altLang="zh-CN" noProof="1" smtClean="0">
                <a:solidFill>
                  <a:schemeClr val="bg1"/>
                </a:solidFill>
                <a:sym typeface="+mn-ea"/>
              </a:rPr>
              <a:t>Partner </a:t>
            </a:r>
            <a:r>
              <a:rPr lang="en-US" altLang="zh-CN" dirty="0" smtClean="0">
                <a:solidFill>
                  <a:schemeClr val="bg1"/>
                </a:solidFill>
              </a:rPr>
              <a:t>Member</a:t>
            </a:r>
            <a:endParaRPr lang="zh-CN" sz="1800" b="0" noProof="1">
              <a:solidFill>
                <a:schemeClr val="tx1"/>
              </a:solidFill>
              <a:latin typeface="仿宋" panose="02010609060101010101" pitchFamily="49" charset="-122"/>
              <a:ea typeface="仿宋" panose="02010609060101010101" pitchFamily="49" charset="-122"/>
              <a:cs typeface="Times New Roman" panose="02020603050405020304" pitchFamily="18" charset="0"/>
              <a:sym typeface="+mn-ea"/>
            </a:endParaRPr>
          </a:p>
        </p:txBody>
      </p:sp>
      <p:sp>
        <p:nvSpPr>
          <p:cNvPr id="85" name="Text Box 33"/>
          <p:cNvSpPr txBox="1">
            <a:spLocks noChangeArrowheads="1"/>
          </p:cNvSpPr>
          <p:nvPr/>
        </p:nvSpPr>
        <p:spPr bwMode="auto">
          <a:xfrm>
            <a:off x="5817932" y="4984530"/>
            <a:ext cx="1598888" cy="881063"/>
          </a:xfrm>
          <a:prstGeom prst="rect">
            <a:avLst/>
          </a:prstGeom>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r>
              <a:rPr lang="en-US" altLang="zh-CN" noProof="1" smtClean="0">
                <a:solidFill>
                  <a:schemeClr val="bg1"/>
                </a:solidFill>
                <a:sym typeface="+mn-ea"/>
              </a:rPr>
              <a:t>Honorary Member</a:t>
            </a:r>
            <a:endParaRPr lang="zh-CN" altLang="zh-CN" noProof="1">
              <a:solidFill>
                <a:schemeClr val="bg1"/>
              </a:solidFill>
              <a:sym typeface="+mn-ea"/>
            </a:endParaRPr>
          </a:p>
        </p:txBody>
      </p:sp>
      <p:cxnSp>
        <p:nvCxnSpPr>
          <p:cNvPr id="89" name="直接连接符 11"/>
          <p:cNvCxnSpPr>
            <a:cxnSpLocks noChangeShapeType="1"/>
          </p:cNvCxnSpPr>
          <p:nvPr/>
        </p:nvCxnSpPr>
        <p:spPr bwMode="auto">
          <a:xfrm>
            <a:off x="4812432" y="4841995"/>
            <a:ext cx="0" cy="172163"/>
          </a:xfrm>
          <a:prstGeom prst="line">
            <a:avLst/>
          </a:prstGeom>
          <a:noFill/>
          <a:ln w="19050">
            <a:solidFill>
              <a:schemeClr val="accent2">
                <a:lumMod val="50000"/>
              </a:schemeClr>
            </a:solidFill>
            <a:round/>
          </a:ln>
          <a:extLst>
            <a:ext uri="{909E8E84-426E-40DD-AFC4-6F175D3DCCD1}">
              <a14:hiddenFill xmlns:a14="http://schemas.microsoft.com/office/drawing/2010/main">
                <a:noFill/>
              </a14:hiddenFill>
            </a:ext>
          </a:extLst>
        </p:spPr>
      </p:cxnSp>
      <p:cxnSp>
        <p:nvCxnSpPr>
          <p:cNvPr id="91" name="直接连接符 11"/>
          <p:cNvCxnSpPr>
            <a:cxnSpLocks noChangeShapeType="1"/>
          </p:cNvCxnSpPr>
          <p:nvPr/>
        </p:nvCxnSpPr>
        <p:spPr bwMode="auto">
          <a:xfrm>
            <a:off x="1409042" y="4841994"/>
            <a:ext cx="0" cy="172163"/>
          </a:xfrm>
          <a:prstGeom prst="line">
            <a:avLst/>
          </a:prstGeom>
          <a:noFill/>
          <a:ln w="19050">
            <a:solidFill>
              <a:schemeClr val="accent2">
                <a:lumMod val="50000"/>
              </a:schemeClr>
            </a:solidFill>
            <a:round/>
          </a:ln>
          <a:extLst>
            <a:ext uri="{909E8E84-426E-40DD-AFC4-6F175D3DCCD1}">
              <a14:hiddenFill xmlns:a14="http://schemas.microsoft.com/office/drawing/2010/main">
                <a:noFill/>
              </a14:hiddenFill>
            </a:ext>
          </a:extLst>
        </p:spPr>
      </p:cxnSp>
      <p:sp>
        <p:nvSpPr>
          <p:cNvPr id="5" name="文本框 2"/>
          <p:cNvSpPr txBox="1">
            <a:spLocks noChangeArrowheads="1"/>
          </p:cNvSpPr>
          <p:nvPr/>
        </p:nvSpPr>
        <p:spPr bwMode="auto">
          <a:xfrm>
            <a:off x="2514600" y="3016823"/>
            <a:ext cx="2997200" cy="488950"/>
          </a:xfrm>
          <a:prstGeom prst="rect">
            <a:avLst/>
          </a:prstGeom>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r>
              <a:rPr lang="en-US" altLang="zh-CN" sz="2000" b="1" noProof="1" smtClean="0">
                <a:solidFill>
                  <a:schemeClr val="bg1"/>
                </a:solidFill>
                <a:sym typeface="+mn-ea"/>
              </a:rPr>
              <a:t>CWEX Member System</a:t>
            </a:r>
            <a:endParaRPr lang="zh-CN" sz="2000" b="1" noProof="1">
              <a:solidFill>
                <a:schemeClr val="bg1"/>
              </a:solidFill>
              <a:sym typeface="+mn-ea"/>
            </a:endParaRPr>
          </a:p>
        </p:txBody>
      </p:sp>
      <p:cxnSp>
        <p:nvCxnSpPr>
          <p:cNvPr id="7" name="直接连接符 15"/>
          <p:cNvCxnSpPr>
            <a:cxnSpLocks noChangeShapeType="1"/>
          </p:cNvCxnSpPr>
          <p:nvPr/>
        </p:nvCxnSpPr>
        <p:spPr bwMode="auto">
          <a:xfrm>
            <a:off x="3110737" y="3886776"/>
            <a:ext cx="3506639" cy="0"/>
          </a:xfrm>
          <a:prstGeom prst="line">
            <a:avLst/>
          </a:prstGeom>
          <a:noFill/>
          <a:ln w="19050">
            <a:solidFill>
              <a:schemeClr val="accent2">
                <a:lumMod val="50000"/>
              </a:schemeClr>
            </a:solidFill>
            <a:round/>
          </a:ln>
          <a:extLst>
            <a:ext uri="{909E8E84-426E-40DD-AFC4-6F175D3DCCD1}">
              <a14:hiddenFill xmlns:a14="http://schemas.microsoft.com/office/drawing/2010/main">
                <a:noFill/>
              </a14:hiddenFill>
            </a:ext>
          </a:extLst>
        </p:spPr>
      </p:cxnSp>
      <p:cxnSp>
        <p:nvCxnSpPr>
          <p:cNvPr id="8" name="直接连接符 16"/>
          <p:cNvCxnSpPr>
            <a:cxnSpLocks noChangeShapeType="1"/>
            <a:stCxn id="5" idx="2"/>
          </p:cNvCxnSpPr>
          <p:nvPr/>
        </p:nvCxnSpPr>
        <p:spPr bwMode="auto">
          <a:xfrm flipH="1">
            <a:off x="4012988" y="3495613"/>
            <a:ext cx="212" cy="374453"/>
          </a:xfrm>
          <a:prstGeom prst="line">
            <a:avLst/>
          </a:prstGeom>
          <a:noFill/>
          <a:ln w="19050">
            <a:solidFill>
              <a:schemeClr val="accent2">
                <a:lumMod val="50000"/>
              </a:schemeClr>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chemeClr val="accent1">
                    <a:lumMod val="50000"/>
                  </a:schemeClr>
                </a:solidFill>
              </a:rPr>
              <a:t>3.4 International </a:t>
            </a:r>
            <a:r>
              <a:rPr lang="en-US" altLang="zh-CN" dirty="0">
                <a:solidFill>
                  <a:schemeClr val="accent1">
                    <a:lumMod val="50000"/>
                  </a:schemeClr>
                </a:solidFill>
              </a:rPr>
              <a:t>Cooperation</a:t>
            </a:r>
            <a:endParaRPr lang="zh-CN" altLang="en-US" dirty="0">
              <a:solidFill>
                <a:schemeClr val="accent1">
                  <a:lumMod val="50000"/>
                </a:schemeClr>
              </a:solidFill>
            </a:endParaRPr>
          </a:p>
        </p:txBody>
      </p:sp>
      <p:sp>
        <p:nvSpPr>
          <p:cNvPr id="3" name="内容占位符 2"/>
          <p:cNvSpPr>
            <a:spLocks noGrp="1"/>
          </p:cNvSpPr>
          <p:nvPr>
            <p:ph idx="1"/>
          </p:nvPr>
        </p:nvSpPr>
        <p:spPr>
          <a:xfrm>
            <a:off x="609599" y="1711293"/>
            <a:ext cx="6591301" cy="3880773"/>
          </a:xfrm>
        </p:spPr>
        <p:txBody>
          <a:bodyPr/>
          <a:lstStyle/>
          <a:p>
            <a:r>
              <a:rPr lang="en-US" altLang="zh-CN" dirty="0" smtClean="0"/>
              <a:t>CWEX has the willingness to enhance international communication and cooperations with both public and private sectors around the globe to exchange knowledge of water trading and deepen the understanding of water trading practice. </a:t>
            </a:r>
          </a:p>
          <a:p>
            <a:endParaRPr lang="en-US" altLang="zh-CN" dirty="0" smtClean="0"/>
          </a:p>
          <a:p>
            <a:endParaRPr lang="en-US" altLang="zh-CN" dirty="0" smtClean="0"/>
          </a:p>
          <a:p>
            <a:pPr marL="0" indent="0">
              <a:buNone/>
            </a:pPr>
            <a:endParaRPr lang="en-US" altLang="zh-CN" dirty="0" smtClean="0"/>
          </a:p>
          <a:p>
            <a:endParaRPr lang="zh-CN" altLang="en-US" dirty="0"/>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824" y="3738386"/>
            <a:ext cx="1440039" cy="1440039"/>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3819" y="3861435"/>
            <a:ext cx="3359785" cy="131699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solidFill>
                  <a:schemeClr val="accent1">
                    <a:lumMod val="50000"/>
                  </a:schemeClr>
                </a:solidFill>
              </a:rPr>
              <a:t>Thanks</a:t>
            </a:r>
            <a:r>
              <a:rPr lang="en-US" altLang="zh-CN" dirty="0">
                <a:solidFill>
                  <a:schemeClr val="accent1">
                    <a:lumMod val="50000"/>
                  </a:schemeClr>
                </a:solidFill>
              </a:rPr>
              <a:t>!</a:t>
            </a:r>
            <a:endParaRPr lang="zh-CN" altLang="en-US" dirty="0">
              <a:solidFill>
                <a:schemeClr val="accent1">
                  <a:lumMod val="50000"/>
                </a:schemeClr>
              </a:solidFill>
            </a:endParaRPr>
          </a:p>
        </p:txBody>
      </p:sp>
      <p:sp>
        <p:nvSpPr>
          <p:cNvPr id="3" name="副标题 2"/>
          <p:cNvSpPr>
            <a:spLocks noGrp="1"/>
          </p:cNvSpPr>
          <p:nvPr>
            <p:ph type="subTitle"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598" y="3574473"/>
            <a:ext cx="6347715" cy="952976"/>
          </a:xfrm>
        </p:spPr>
        <p:txBody>
          <a:bodyPr>
            <a:normAutofit/>
          </a:bodyPr>
          <a:lstStyle/>
          <a:p>
            <a:r>
              <a:rPr lang="en-US" altLang="zh-CN" dirty="0" smtClean="0">
                <a:solidFill>
                  <a:schemeClr val="accent1">
                    <a:lumMod val="50000"/>
                  </a:schemeClr>
                </a:solidFill>
              </a:rPr>
              <a:t>1. Basic Information</a:t>
            </a:r>
            <a:endParaRPr lang="zh-CN" altLang="en-US" dirty="0">
              <a:solidFill>
                <a:schemeClr val="accent1">
                  <a:lumMod val="50000"/>
                </a:schemeClr>
              </a:solidFill>
            </a:endParaRPr>
          </a:p>
        </p:txBody>
      </p:sp>
      <p:sp>
        <p:nvSpPr>
          <p:cNvPr id="3" name="文本占位符 2"/>
          <p:cNvSpPr>
            <a:spLocks noGrp="1"/>
          </p:cNvSpPr>
          <p:nvPr>
            <p:ph type="body"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smtClean="0">
                <a:solidFill>
                  <a:schemeClr val="accent1">
                    <a:lumMod val="50000"/>
                  </a:schemeClr>
                </a:solidFill>
              </a:rPr>
              <a:t>Case: Regional </a:t>
            </a:r>
            <a:r>
              <a:rPr lang="en-US" altLang="zh-CN" sz="2800" dirty="0">
                <a:solidFill>
                  <a:schemeClr val="accent1">
                    <a:lumMod val="50000"/>
                  </a:schemeClr>
                </a:solidFill>
              </a:rPr>
              <a:t>Water Rights </a:t>
            </a:r>
            <a:r>
              <a:rPr lang="en-US" altLang="zh-CN" sz="2800" dirty="0" smtClean="0">
                <a:solidFill>
                  <a:schemeClr val="accent1">
                    <a:lumMod val="50000"/>
                  </a:schemeClr>
                </a:solidFill>
              </a:rPr>
              <a:t>Trading</a:t>
            </a:r>
            <a:endParaRPr lang="zh-CN" altLang="en-US" sz="2800" dirty="0">
              <a:solidFill>
                <a:schemeClr val="accent1">
                  <a:lumMod val="50000"/>
                </a:schemeClr>
              </a:solidFill>
            </a:endParaRPr>
          </a:p>
        </p:txBody>
      </p:sp>
      <p:sp>
        <p:nvSpPr>
          <p:cNvPr id="3" name="内容占位符 2"/>
          <p:cNvSpPr>
            <a:spLocks noGrp="1"/>
          </p:cNvSpPr>
          <p:nvPr>
            <p:ph idx="1"/>
          </p:nvPr>
        </p:nvSpPr>
        <p:spPr>
          <a:xfrm>
            <a:off x="4160321" y="1566334"/>
            <a:ext cx="3606141" cy="4910667"/>
          </a:xfrm>
        </p:spPr>
        <p:txBody>
          <a:bodyPr>
            <a:normAutofit/>
          </a:bodyPr>
          <a:lstStyle/>
          <a:p>
            <a:pPr marL="0" indent="0">
              <a:buNone/>
            </a:pPr>
            <a:endParaRPr lang="en-US" altLang="zh-CN" b="1" dirty="0" smtClean="0"/>
          </a:p>
          <a:p>
            <a:r>
              <a:rPr lang="en-US" altLang="zh-CN" b="1" dirty="0" smtClean="0"/>
              <a:t>Cross-basin </a:t>
            </a:r>
            <a:r>
              <a:rPr lang="en-US" altLang="zh-CN" b="1" dirty="0"/>
              <a:t>water rights trading between </a:t>
            </a:r>
            <a:r>
              <a:rPr lang="en-US" altLang="zh-CN" b="1" dirty="0" err="1"/>
              <a:t>Pingdingshan</a:t>
            </a:r>
            <a:r>
              <a:rPr lang="en-US" altLang="zh-CN" b="1" dirty="0"/>
              <a:t> City and </a:t>
            </a:r>
            <a:r>
              <a:rPr lang="en-US" altLang="zh-CN" b="1" dirty="0" err="1"/>
              <a:t>Xinmi</a:t>
            </a:r>
            <a:r>
              <a:rPr lang="en-US" altLang="zh-CN" b="1" dirty="0"/>
              <a:t> </a:t>
            </a:r>
            <a:r>
              <a:rPr lang="en-US" altLang="zh-CN" b="1" dirty="0" smtClean="0"/>
              <a:t>City</a:t>
            </a:r>
            <a:endParaRPr lang="en-US" altLang="zh-CN" dirty="0" smtClean="0">
              <a:solidFill>
                <a:schemeClr val="tx1"/>
              </a:solidFill>
            </a:endParaRPr>
          </a:p>
          <a:p>
            <a:r>
              <a:rPr lang="en-US" altLang="zh-CN" dirty="0" smtClean="0">
                <a:solidFill>
                  <a:schemeClr val="tx1"/>
                </a:solidFill>
              </a:rPr>
              <a:t>First </a:t>
            </a:r>
            <a:r>
              <a:rPr lang="en-US" altLang="zh-CN" dirty="0">
                <a:solidFill>
                  <a:schemeClr val="tx1"/>
                </a:solidFill>
              </a:rPr>
              <a:t>cross-basin water rights trading deal in Henan </a:t>
            </a:r>
            <a:r>
              <a:rPr lang="en-US" altLang="zh-CN" dirty="0" smtClean="0">
                <a:solidFill>
                  <a:schemeClr val="tx1"/>
                </a:solidFill>
              </a:rPr>
              <a:t>Province</a:t>
            </a:r>
          </a:p>
          <a:p>
            <a:r>
              <a:rPr lang="en-US" altLang="zh-CN" dirty="0" smtClean="0">
                <a:solidFill>
                  <a:schemeClr val="tx1"/>
                </a:solidFill>
              </a:rPr>
              <a:t>Total trading volume: 24 </a:t>
            </a:r>
            <a:r>
              <a:rPr lang="en-US" altLang="zh-CN" dirty="0">
                <a:solidFill>
                  <a:schemeClr val="tx1"/>
                </a:solidFill>
              </a:rPr>
              <a:t>million </a:t>
            </a:r>
            <a:r>
              <a:rPr lang="en-US" altLang="zh-CN" dirty="0" smtClean="0">
                <a:solidFill>
                  <a:schemeClr val="tx1"/>
                </a:solidFill>
              </a:rPr>
              <a:t>m³</a:t>
            </a:r>
          </a:p>
          <a:p>
            <a:r>
              <a:rPr lang="en-US" altLang="zh-CN" dirty="0">
                <a:solidFill>
                  <a:schemeClr val="tx1"/>
                </a:solidFill>
              </a:rPr>
              <a:t>T</a:t>
            </a:r>
            <a:r>
              <a:rPr lang="en-US" altLang="zh-CN" dirty="0" smtClean="0">
                <a:solidFill>
                  <a:schemeClr val="tx1"/>
                </a:solidFill>
              </a:rPr>
              <a:t>rading duration: 3 years</a:t>
            </a:r>
          </a:p>
          <a:p>
            <a:r>
              <a:rPr lang="en-US" altLang="zh-CN" dirty="0" smtClean="0">
                <a:solidFill>
                  <a:schemeClr val="tx1"/>
                </a:solidFill>
              </a:rPr>
              <a:t>Market-oriented </a:t>
            </a:r>
            <a:r>
              <a:rPr lang="en-US" altLang="zh-CN" dirty="0">
                <a:solidFill>
                  <a:schemeClr val="tx1"/>
                </a:solidFill>
              </a:rPr>
              <a:t>water rights trading for optimizing </a:t>
            </a:r>
            <a:r>
              <a:rPr lang="en-US" altLang="zh-CN" dirty="0" smtClean="0">
                <a:solidFill>
                  <a:schemeClr val="tx1"/>
                </a:solidFill>
              </a:rPr>
              <a:t>allocation</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72" y="2030681"/>
            <a:ext cx="3651662" cy="243444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100" dirty="0" smtClean="0">
                <a:solidFill>
                  <a:schemeClr val="accent1">
                    <a:lumMod val="50000"/>
                  </a:schemeClr>
                </a:solidFill>
              </a:rPr>
              <a:t>Case: Water </a:t>
            </a:r>
            <a:r>
              <a:rPr lang="en-US" altLang="zh-CN" sz="3100" dirty="0">
                <a:solidFill>
                  <a:schemeClr val="accent1">
                    <a:lumMod val="50000"/>
                  </a:schemeClr>
                </a:solidFill>
              </a:rPr>
              <a:t>Withdraw Rights Trading </a:t>
            </a:r>
            <a:r>
              <a:rPr lang="en-US" altLang="zh-CN" dirty="0"/>
              <a:t/>
            </a:r>
            <a:br>
              <a:rPr lang="en-US" altLang="zh-CN" dirty="0"/>
            </a:br>
            <a:endParaRPr lang="zh-CN" altLang="en-US" dirty="0"/>
          </a:p>
        </p:txBody>
      </p:sp>
      <p:sp>
        <p:nvSpPr>
          <p:cNvPr id="3" name="内容占位符 2"/>
          <p:cNvSpPr>
            <a:spLocks noGrp="1"/>
          </p:cNvSpPr>
          <p:nvPr>
            <p:ph idx="1"/>
          </p:nvPr>
        </p:nvSpPr>
        <p:spPr>
          <a:xfrm>
            <a:off x="609598" y="1270000"/>
            <a:ext cx="6347714" cy="4573807"/>
          </a:xfrm>
        </p:spPr>
        <p:txBody>
          <a:bodyPr/>
          <a:lstStyle/>
          <a:p>
            <a:pPr marL="0" indent="0">
              <a:buNone/>
            </a:pPr>
            <a:endParaRPr lang="en-US" altLang="zh-CN" b="1" dirty="0" smtClean="0">
              <a:solidFill>
                <a:schemeClr val="tx1"/>
              </a:solidFill>
            </a:endParaRPr>
          </a:p>
          <a:p>
            <a:r>
              <a:rPr lang="en-US" altLang="zh-CN" b="1" dirty="0" smtClean="0">
                <a:solidFill>
                  <a:schemeClr val="tx1"/>
                </a:solidFill>
              </a:rPr>
              <a:t>Water </a:t>
            </a:r>
            <a:r>
              <a:rPr lang="en-US" altLang="zh-CN" b="1" dirty="0">
                <a:solidFill>
                  <a:schemeClr val="tx1"/>
                </a:solidFill>
              </a:rPr>
              <a:t>withdraw rights trading of 20 million </a:t>
            </a:r>
            <a:r>
              <a:rPr lang="en-US" altLang="zh-CN" b="1" dirty="0" smtClean="0">
                <a:solidFill>
                  <a:schemeClr val="tx1"/>
                </a:solidFill>
              </a:rPr>
              <a:t>m³ per year in Inner Mongolia</a:t>
            </a:r>
            <a:endParaRPr lang="en-US" altLang="zh-CN" dirty="0" smtClean="0">
              <a:solidFill>
                <a:schemeClr val="tx1"/>
              </a:solidFill>
            </a:endParaRPr>
          </a:p>
          <a:p>
            <a:r>
              <a:rPr lang="en-US" altLang="zh-CN" dirty="0" smtClean="0">
                <a:solidFill>
                  <a:schemeClr val="tx1"/>
                </a:solidFill>
              </a:rPr>
              <a:t>Typical </a:t>
            </a:r>
            <a:r>
              <a:rPr lang="en-US" altLang="zh-CN" dirty="0">
                <a:solidFill>
                  <a:schemeClr val="tx1"/>
                </a:solidFill>
              </a:rPr>
              <a:t>cases of obtaining water rights from investing in water saving </a:t>
            </a:r>
            <a:r>
              <a:rPr lang="en-US" altLang="zh-CN" dirty="0" smtClean="0">
                <a:solidFill>
                  <a:schemeClr val="tx1"/>
                </a:solidFill>
              </a:rPr>
              <a:t>projects</a:t>
            </a:r>
            <a:endParaRPr lang="zh-CN" altLang="zh-CN" dirty="0" smtClean="0">
              <a:solidFill>
                <a:schemeClr val="tx1"/>
              </a:solidFill>
            </a:endParaRPr>
          </a:p>
          <a:p>
            <a:r>
              <a:rPr lang="en-US" altLang="zh-CN" dirty="0" smtClean="0">
                <a:solidFill>
                  <a:schemeClr val="tx1"/>
                </a:solidFill>
              </a:rPr>
              <a:t>Enhanced </a:t>
            </a:r>
            <a:r>
              <a:rPr lang="en-US" altLang="zh-CN" dirty="0">
                <a:solidFill>
                  <a:schemeClr val="tx1"/>
                </a:solidFill>
              </a:rPr>
              <a:t>water conservation of the irrigation </a:t>
            </a:r>
            <a:r>
              <a:rPr lang="en-US" altLang="zh-CN" dirty="0" smtClean="0">
                <a:solidFill>
                  <a:schemeClr val="tx1"/>
                </a:solidFill>
              </a:rPr>
              <a:t>area</a:t>
            </a:r>
          </a:p>
          <a:p>
            <a:r>
              <a:rPr lang="en-US" altLang="zh-CN" dirty="0">
                <a:solidFill>
                  <a:schemeClr val="tx1"/>
                </a:solidFill>
              </a:rPr>
              <a:t>F</a:t>
            </a:r>
            <a:r>
              <a:rPr lang="en-US" altLang="zh-CN" dirty="0" smtClean="0">
                <a:solidFill>
                  <a:schemeClr val="tx1"/>
                </a:solidFill>
              </a:rPr>
              <a:t>ulfilled </a:t>
            </a:r>
            <a:r>
              <a:rPr lang="en-US" altLang="zh-CN" dirty="0">
                <a:solidFill>
                  <a:schemeClr val="tx1"/>
                </a:solidFill>
              </a:rPr>
              <a:t>the needs of </a:t>
            </a:r>
            <a:r>
              <a:rPr lang="en-US" altLang="zh-CN" dirty="0" smtClean="0">
                <a:solidFill>
                  <a:schemeClr val="tx1"/>
                </a:solidFill>
              </a:rPr>
              <a:t>industrial </a:t>
            </a:r>
            <a:r>
              <a:rPr lang="en-US" altLang="zh-CN" dirty="0">
                <a:solidFill>
                  <a:schemeClr val="tx1"/>
                </a:solidFill>
              </a:rPr>
              <a:t>projects</a:t>
            </a:r>
            <a:endParaRPr lang="en-US" altLang="zh-CN" dirty="0" smtClean="0">
              <a:solidFill>
                <a:schemeClr val="tx1"/>
              </a:solidFill>
            </a:endParaRPr>
          </a:p>
          <a:p>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483" y="4057623"/>
            <a:ext cx="3790476" cy="254285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smtClean="0">
                <a:solidFill>
                  <a:schemeClr val="accent1">
                    <a:lumMod val="50000"/>
                  </a:schemeClr>
                </a:solidFill>
              </a:rPr>
              <a:t>Case: Irrigation </a:t>
            </a:r>
            <a:r>
              <a:rPr lang="en-US" altLang="zh-CN" sz="2800" dirty="0">
                <a:solidFill>
                  <a:schemeClr val="accent1">
                    <a:lumMod val="50000"/>
                  </a:schemeClr>
                </a:solidFill>
              </a:rPr>
              <a:t>Water Rights </a:t>
            </a:r>
            <a:r>
              <a:rPr lang="en-US" altLang="zh-CN" sz="2800" dirty="0" smtClean="0">
                <a:solidFill>
                  <a:schemeClr val="accent1">
                    <a:lumMod val="50000"/>
                  </a:schemeClr>
                </a:solidFill>
              </a:rPr>
              <a:t>Trading</a:t>
            </a:r>
            <a:endParaRPr lang="zh-CN" altLang="en-US" sz="3200" dirty="0">
              <a:solidFill>
                <a:schemeClr val="accent1">
                  <a:lumMod val="50000"/>
                </a:schemeClr>
              </a:solidFill>
            </a:endParaRPr>
          </a:p>
        </p:txBody>
      </p:sp>
      <p:sp>
        <p:nvSpPr>
          <p:cNvPr id="3" name="内容占位符 2"/>
          <p:cNvSpPr>
            <a:spLocks noGrp="1"/>
          </p:cNvSpPr>
          <p:nvPr>
            <p:ph idx="1"/>
          </p:nvPr>
        </p:nvSpPr>
        <p:spPr>
          <a:xfrm>
            <a:off x="609599" y="1508165"/>
            <a:ext cx="3309258" cy="4592573"/>
          </a:xfrm>
        </p:spPr>
        <p:txBody>
          <a:bodyPr>
            <a:normAutofit lnSpcReduction="10000"/>
          </a:bodyPr>
          <a:lstStyle/>
          <a:p>
            <a:pPr marL="0" indent="0">
              <a:buNone/>
            </a:pPr>
            <a:endParaRPr lang="en-US" altLang="zh-CN" b="1" dirty="0" smtClean="0">
              <a:solidFill>
                <a:schemeClr val="tx1"/>
              </a:solidFill>
            </a:endParaRPr>
          </a:p>
          <a:p>
            <a:r>
              <a:rPr lang="en-US" altLang="zh-CN" b="1" dirty="0" smtClean="0">
                <a:solidFill>
                  <a:schemeClr val="tx1"/>
                </a:solidFill>
              </a:rPr>
              <a:t>Government </a:t>
            </a:r>
            <a:r>
              <a:rPr lang="en-US" altLang="zh-CN" b="1" dirty="0">
                <a:solidFill>
                  <a:schemeClr val="tx1"/>
                </a:solidFill>
              </a:rPr>
              <a:t>repurchase by </a:t>
            </a:r>
            <a:r>
              <a:rPr lang="en-US" altLang="zh-CN" b="1" dirty="0" err="1" smtClean="0">
                <a:solidFill>
                  <a:schemeClr val="tx1"/>
                </a:solidFill>
              </a:rPr>
              <a:t>Cheng’an</a:t>
            </a:r>
            <a:r>
              <a:rPr lang="en-US" altLang="zh-CN" b="1" dirty="0" smtClean="0">
                <a:solidFill>
                  <a:schemeClr val="tx1"/>
                </a:solidFill>
              </a:rPr>
              <a:t> </a:t>
            </a:r>
            <a:r>
              <a:rPr lang="en-US" altLang="zh-CN" b="1" dirty="0">
                <a:solidFill>
                  <a:schemeClr val="tx1"/>
                </a:solidFill>
              </a:rPr>
              <a:t>County </a:t>
            </a:r>
            <a:endParaRPr lang="en-US" altLang="zh-CN" dirty="0" smtClean="0"/>
          </a:p>
          <a:p>
            <a:r>
              <a:rPr lang="en-US" altLang="zh-CN" dirty="0" smtClean="0">
                <a:solidFill>
                  <a:schemeClr val="tx1"/>
                </a:solidFill>
              </a:rPr>
              <a:t>Repurchase </a:t>
            </a:r>
            <a:r>
              <a:rPr lang="en-US" altLang="zh-CN" dirty="0">
                <a:solidFill>
                  <a:schemeClr val="tx1"/>
                </a:solidFill>
              </a:rPr>
              <a:t>of </a:t>
            </a:r>
            <a:r>
              <a:rPr lang="en-US" altLang="zh-CN" dirty="0" smtClean="0">
                <a:solidFill>
                  <a:schemeClr val="tx1"/>
                </a:solidFill>
              </a:rPr>
              <a:t>annual </a:t>
            </a:r>
            <a:r>
              <a:rPr lang="en-US" altLang="zh-CN" dirty="0">
                <a:solidFill>
                  <a:schemeClr val="tx1"/>
                </a:solidFill>
              </a:rPr>
              <a:t>irrigation water rights from farming </a:t>
            </a:r>
            <a:r>
              <a:rPr lang="en-US" altLang="zh-CN" dirty="0" smtClean="0">
                <a:solidFill>
                  <a:schemeClr val="tx1"/>
                </a:solidFill>
              </a:rPr>
              <a:t>households</a:t>
            </a:r>
          </a:p>
          <a:p>
            <a:r>
              <a:rPr lang="en-US" altLang="zh-CN" dirty="0" smtClean="0">
                <a:solidFill>
                  <a:schemeClr val="tx1"/>
                </a:solidFill>
              </a:rPr>
              <a:t>Four villages 310,865.23 </a:t>
            </a:r>
            <a:r>
              <a:rPr lang="en-US" altLang="zh-CN" dirty="0">
                <a:solidFill>
                  <a:schemeClr val="tx1"/>
                </a:solidFill>
              </a:rPr>
              <a:t>m³</a:t>
            </a:r>
            <a:r>
              <a:rPr lang="en-US" altLang="zh-CN" dirty="0" smtClean="0">
                <a:solidFill>
                  <a:schemeClr val="tx1"/>
                </a:solidFill>
              </a:rPr>
              <a:t> repurchased</a:t>
            </a:r>
          </a:p>
          <a:p>
            <a:r>
              <a:rPr lang="en-US" altLang="zh-CN" dirty="0">
                <a:solidFill>
                  <a:schemeClr val="tx1"/>
                </a:solidFill>
              </a:rPr>
              <a:t>RMB </a:t>
            </a:r>
            <a:r>
              <a:rPr lang="en-US" altLang="zh-CN" dirty="0" smtClean="0">
                <a:solidFill>
                  <a:schemeClr val="tx1"/>
                </a:solidFill>
              </a:rPr>
              <a:t>62,173.046 </a:t>
            </a:r>
            <a:r>
              <a:rPr lang="en-US" altLang="zh-CN" dirty="0">
                <a:solidFill>
                  <a:schemeClr val="tx1"/>
                </a:solidFill>
              </a:rPr>
              <a:t>from fiscal </a:t>
            </a:r>
            <a:r>
              <a:rPr lang="en-US" altLang="zh-CN" dirty="0" smtClean="0">
                <a:solidFill>
                  <a:schemeClr val="tx1"/>
                </a:solidFill>
              </a:rPr>
              <a:t>funds</a:t>
            </a:r>
          </a:p>
          <a:p>
            <a:r>
              <a:rPr lang="en-US" altLang="zh-CN" dirty="0" smtClean="0">
                <a:solidFill>
                  <a:schemeClr val="tx1"/>
                </a:solidFill>
              </a:rPr>
              <a:t>Increased </a:t>
            </a:r>
            <a:r>
              <a:rPr lang="en-US" altLang="zh-CN" dirty="0">
                <a:solidFill>
                  <a:schemeClr val="tx1"/>
                </a:solidFill>
              </a:rPr>
              <a:t>the transaction awareness among agricultural water </a:t>
            </a:r>
            <a:r>
              <a:rPr lang="en-US" altLang="zh-CN" dirty="0" smtClean="0">
                <a:solidFill>
                  <a:schemeClr val="tx1"/>
                </a:solidFill>
              </a:rPr>
              <a:t>users</a:t>
            </a:r>
          </a:p>
          <a:p>
            <a:r>
              <a:rPr lang="en-US" altLang="zh-CN" dirty="0" smtClean="0">
                <a:solidFill>
                  <a:schemeClr val="tx1"/>
                </a:solidFill>
              </a:rPr>
              <a:t>Developed agricultural </a:t>
            </a:r>
            <a:r>
              <a:rPr lang="en-US" altLang="zh-CN" dirty="0">
                <a:solidFill>
                  <a:schemeClr val="tx1"/>
                </a:solidFill>
              </a:rPr>
              <a:t>water rights </a:t>
            </a:r>
            <a:r>
              <a:rPr lang="en-US" altLang="zh-CN" dirty="0" smtClean="0">
                <a:solidFill>
                  <a:schemeClr val="tx1"/>
                </a:solidFill>
              </a:rPr>
              <a:t>market</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989" y="1930400"/>
            <a:ext cx="3752603" cy="281445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accent1">
                    <a:lumMod val="50000"/>
                  </a:schemeClr>
                </a:solidFill>
              </a:rPr>
              <a:t>1.1 Company Profile</a:t>
            </a:r>
            <a:endParaRPr lang="zh-CN" altLang="en-US" dirty="0">
              <a:solidFill>
                <a:schemeClr val="accent1">
                  <a:lumMod val="50000"/>
                </a:schemeClr>
              </a:solidFill>
            </a:endParaRPr>
          </a:p>
        </p:txBody>
      </p:sp>
      <p:sp>
        <p:nvSpPr>
          <p:cNvPr id="4" name="内容占位符 3"/>
          <p:cNvSpPr>
            <a:spLocks noGrp="1"/>
          </p:cNvSpPr>
          <p:nvPr>
            <p:ph sz="half" idx="2"/>
          </p:nvPr>
        </p:nvSpPr>
        <p:spPr>
          <a:xfrm>
            <a:off x="3869203" y="2160590"/>
            <a:ext cx="3818137" cy="3880773"/>
          </a:xfrm>
        </p:spPr>
        <p:txBody>
          <a:bodyPr>
            <a:normAutofit/>
          </a:bodyPr>
          <a:lstStyle/>
          <a:p>
            <a:r>
              <a:rPr lang="en-US" altLang="zh-CN" dirty="0">
                <a:solidFill>
                  <a:schemeClr val="tx1"/>
                </a:solidFill>
              </a:rPr>
              <a:t>Launched by the Ministry of </a:t>
            </a:r>
            <a:r>
              <a:rPr lang="en-US" altLang="zh-CN">
                <a:solidFill>
                  <a:schemeClr val="tx1"/>
                </a:solidFill>
              </a:rPr>
              <a:t>Water </a:t>
            </a:r>
            <a:r>
              <a:rPr lang="en-US" altLang="zh-CN" smtClean="0">
                <a:solidFill>
                  <a:schemeClr val="tx1"/>
                </a:solidFill>
              </a:rPr>
              <a:t>Resources </a:t>
            </a:r>
            <a:r>
              <a:rPr lang="en-US" altLang="zh-CN" dirty="0">
                <a:solidFill>
                  <a:schemeClr val="tx1"/>
                </a:solidFill>
              </a:rPr>
              <a:t>and the Beijing Municipal Government</a:t>
            </a:r>
          </a:p>
          <a:p>
            <a:r>
              <a:rPr lang="en-US" altLang="zh-CN" dirty="0" smtClean="0">
                <a:solidFill>
                  <a:schemeClr val="tx1"/>
                </a:solidFill>
              </a:rPr>
              <a:t>Approved by the State Council</a:t>
            </a:r>
          </a:p>
          <a:p>
            <a:r>
              <a:rPr lang="en-US" altLang="zh-CN" dirty="0" smtClean="0">
                <a:solidFill>
                  <a:schemeClr val="tx1"/>
                </a:solidFill>
              </a:rPr>
              <a:t>the </a:t>
            </a:r>
            <a:r>
              <a:rPr lang="en-US" altLang="zh-CN" dirty="0">
                <a:solidFill>
                  <a:schemeClr val="tx1"/>
                </a:solidFill>
              </a:rPr>
              <a:t>first national water rights trading </a:t>
            </a:r>
            <a:r>
              <a:rPr lang="en-US" altLang="zh-CN" dirty="0" smtClean="0">
                <a:solidFill>
                  <a:schemeClr val="tx1"/>
                </a:solidFill>
              </a:rPr>
              <a:t>platform</a:t>
            </a:r>
          </a:p>
          <a:p>
            <a:r>
              <a:rPr lang="en-US" altLang="zh-CN" dirty="0" smtClean="0">
                <a:solidFill>
                  <a:schemeClr val="tx1"/>
                </a:solidFill>
              </a:rPr>
              <a:t>Located in </a:t>
            </a:r>
            <a:r>
              <a:rPr lang="en-US" altLang="zh-CN" dirty="0" err="1" smtClean="0">
                <a:solidFill>
                  <a:schemeClr val="tx1"/>
                </a:solidFill>
              </a:rPr>
              <a:t>Xicheng</a:t>
            </a:r>
            <a:r>
              <a:rPr lang="en-US" altLang="zh-CN" dirty="0" smtClean="0">
                <a:solidFill>
                  <a:schemeClr val="tx1"/>
                </a:solidFill>
              </a:rPr>
              <a:t> district, Beijing</a:t>
            </a:r>
          </a:p>
          <a:p>
            <a:endParaRPr lang="en-US" altLang="zh-CN" dirty="0">
              <a:solidFill>
                <a:schemeClr val="tx1"/>
              </a:solidFill>
            </a:endParaRPr>
          </a:p>
          <a:p>
            <a:endParaRPr lang="zh-CN" altLang="en-US" dirty="0"/>
          </a:p>
        </p:txBody>
      </p:sp>
      <p:pic>
        <p:nvPicPr>
          <p:cNvPr id="5" name="图片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26792" y="2160588"/>
            <a:ext cx="285330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accent1">
                    <a:lumMod val="50000"/>
                  </a:schemeClr>
                </a:solidFill>
              </a:rPr>
              <a:t>1.2 Operational Objectives</a:t>
            </a:r>
            <a:endParaRPr lang="zh-CN" altLang="en-US" dirty="0">
              <a:solidFill>
                <a:schemeClr val="accent1">
                  <a:lumMod val="50000"/>
                </a:schemeClr>
              </a:solidFill>
            </a:endParaRPr>
          </a:p>
        </p:txBody>
      </p:sp>
      <p:sp>
        <p:nvSpPr>
          <p:cNvPr id="4" name="内容占位符 3"/>
          <p:cNvSpPr>
            <a:spLocks noGrp="1"/>
          </p:cNvSpPr>
          <p:nvPr>
            <p:ph sz="half" idx="2"/>
          </p:nvPr>
        </p:nvSpPr>
        <p:spPr>
          <a:xfrm>
            <a:off x="1006475" y="1930400"/>
            <a:ext cx="6402070" cy="4044950"/>
          </a:xfrm>
        </p:spPr>
        <p:txBody>
          <a:bodyPr/>
          <a:lstStyle/>
          <a:p>
            <a:r>
              <a:rPr lang="en-US" altLang="zh-CN" dirty="0" smtClean="0">
                <a:solidFill>
                  <a:schemeClr val="tx1"/>
                </a:solidFill>
              </a:rPr>
              <a:t>Establish market </a:t>
            </a:r>
            <a:r>
              <a:rPr lang="en-US" altLang="zh-CN" dirty="0">
                <a:solidFill>
                  <a:schemeClr val="tx1"/>
                </a:solidFill>
              </a:rPr>
              <a:t>in water </a:t>
            </a:r>
            <a:r>
              <a:rPr lang="en-US" altLang="zh-CN" dirty="0" smtClean="0">
                <a:solidFill>
                  <a:schemeClr val="tx1"/>
                </a:solidFill>
              </a:rPr>
              <a:t>resources allocation</a:t>
            </a:r>
            <a:endParaRPr lang="en-US" altLang="zh-CN" dirty="0" smtClean="0">
              <a:solidFill>
                <a:schemeClr val="tx1"/>
              </a:solidFill>
            </a:endParaRPr>
          </a:p>
          <a:p>
            <a:r>
              <a:rPr lang="en-US" altLang="zh-CN" dirty="0" smtClean="0">
                <a:solidFill>
                  <a:schemeClr val="tx1"/>
                </a:solidFill>
              </a:rPr>
              <a:t>Formulate and </a:t>
            </a:r>
            <a:r>
              <a:rPr lang="en-US" altLang="zh-CN" dirty="0">
                <a:solidFill>
                  <a:schemeClr val="tx1"/>
                </a:solidFill>
              </a:rPr>
              <a:t>conduct </a:t>
            </a:r>
            <a:r>
              <a:rPr lang="en-US" altLang="zh-CN" dirty="0" smtClean="0">
                <a:solidFill>
                  <a:schemeClr val="tx1"/>
                </a:solidFill>
              </a:rPr>
              <a:t>water </a:t>
            </a:r>
            <a:r>
              <a:rPr lang="en-US" altLang="zh-CN" dirty="0">
                <a:solidFill>
                  <a:schemeClr val="tx1"/>
                </a:solidFill>
              </a:rPr>
              <a:t>rights trading </a:t>
            </a:r>
            <a:r>
              <a:rPr lang="en-US" altLang="zh-CN" dirty="0" smtClean="0">
                <a:solidFill>
                  <a:schemeClr val="tx1"/>
                </a:solidFill>
              </a:rPr>
              <a:t>norms</a:t>
            </a:r>
          </a:p>
          <a:p>
            <a:r>
              <a:rPr lang="en-US" altLang="zh-CN" dirty="0" smtClean="0">
                <a:solidFill>
                  <a:schemeClr val="tx1"/>
                </a:solidFill>
              </a:rPr>
              <a:t>Foster efficiency </a:t>
            </a:r>
            <a:r>
              <a:rPr lang="en-US" altLang="zh-CN" dirty="0">
                <a:solidFill>
                  <a:schemeClr val="tx1"/>
                </a:solidFill>
              </a:rPr>
              <a:t>and effectiveness of water </a:t>
            </a:r>
            <a:r>
              <a:rPr lang="en-US" altLang="zh-CN" dirty="0" smtClean="0">
                <a:solidFill>
                  <a:schemeClr val="tx1"/>
                </a:solidFill>
              </a:rPr>
              <a:t>resources </a:t>
            </a:r>
            <a:r>
              <a:rPr lang="en-US" altLang="zh-CN" dirty="0" smtClean="0">
                <a:solidFill>
                  <a:schemeClr val="tx1"/>
                </a:solidFill>
              </a:rPr>
              <a:t>utilization</a:t>
            </a:r>
          </a:p>
          <a:p>
            <a:r>
              <a:rPr lang="en-US" altLang="zh-CN" dirty="0" smtClean="0">
                <a:solidFill>
                  <a:schemeClr val="tx1"/>
                </a:solidFill>
              </a:rPr>
              <a:t>Achieve sustainable </a:t>
            </a:r>
            <a:r>
              <a:rPr lang="en-US" altLang="zh-CN" dirty="0">
                <a:solidFill>
                  <a:schemeClr val="tx1"/>
                </a:solidFill>
              </a:rPr>
              <a:t>utilization of water </a:t>
            </a:r>
            <a:r>
              <a:rPr lang="en-US" altLang="zh-CN" dirty="0" smtClean="0">
                <a:solidFill>
                  <a:schemeClr val="tx1"/>
                </a:solidFill>
              </a:rPr>
              <a:t>resources </a:t>
            </a:r>
            <a:endParaRPr lang="en-US" altLang="zh-CN" dirty="0" smtClean="0">
              <a:solidFill>
                <a:schemeClr val="tx1"/>
              </a:solidFill>
            </a:endParaRPr>
          </a:p>
          <a:p>
            <a:r>
              <a:rPr lang="en-US" altLang="zh-CN" dirty="0" smtClean="0">
                <a:solidFill>
                  <a:schemeClr val="tx1"/>
                </a:solidFill>
              </a:rPr>
              <a:t>Develop economy of </a:t>
            </a:r>
            <a:r>
              <a:rPr lang="en-US" altLang="zh-CN" dirty="0">
                <a:solidFill>
                  <a:schemeClr val="tx1"/>
                </a:solidFill>
              </a:rPr>
              <a:t>society</a:t>
            </a:r>
            <a:endParaRPr lang="en-US" altLang="zh-CN" dirty="0" smtClean="0">
              <a:solidFill>
                <a:schemeClr val="tx1"/>
              </a:solidFill>
            </a:endParaRPr>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09600"/>
            <a:ext cx="7660005" cy="1320800"/>
          </a:xfrm>
        </p:spPr>
        <p:txBody>
          <a:bodyPr>
            <a:normAutofit/>
          </a:bodyPr>
          <a:lstStyle/>
          <a:p>
            <a:r>
              <a:rPr lang="en-US" altLang="zh-CN" sz="3300" dirty="0" smtClean="0">
                <a:solidFill>
                  <a:schemeClr val="accent1">
                    <a:lumMod val="50000"/>
                  </a:schemeClr>
                </a:solidFill>
              </a:rPr>
              <a:t>1.3 Supervision</a:t>
            </a:r>
            <a:endParaRPr lang="zh-CN" altLang="en-US" sz="3300" dirty="0">
              <a:solidFill>
                <a:schemeClr val="accent1">
                  <a:lumMod val="50000"/>
                </a:schemeClr>
              </a:solidFill>
            </a:endParaRPr>
          </a:p>
        </p:txBody>
      </p:sp>
      <p:graphicFrame>
        <p:nvGraphicFramePr>
          <p:cNvPr id="5" name="内容占位符 4"/>
          <p:cNvGraphicFramePr>
            <a:graphicFrameLocks noGrp="1"/>
          </p:cNvGraphicFramePr>
          <p:nvPr>
            <p:ph idx="1"/>
          </p:nvPr>
        </p:nvGraphicFramePr>
        <p:xfrm>
          <a:off x="730885" y="1930400"/>
          <a:ext cx="6536189" cy="403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accent1">
                    <a:lumMod val="50000"/>
                  </a:schemeClr>
                </a:solidFill>
              </a:rPr>
              <a:t>1.4 Ownership Structure</a:t>
            </a:r>
            <a:endParaRPr lang="en-US" dirty="0">
              <a:solidFill>
                <a:schemeClr val="accent1">
                  <a:lumMod val="50000"/>
                </a:schemeClr>
              </a:solidFill>
            </a:endParaRPr>
          </a:p>
        </p:txBody>
      </p:sp>
      <p:sp>
        <p:nvSpPr>
          <p:cNvPr id="3" name="内容占位符 2"/>
          <p:cNvSpPr>
            <a:spLocks noGrp="1"/>
          </p:cNvSpPr>
          <p:nvPr>
            <p:ph sz="half" idx="1"/>
          </p:nvPr>
        </p:nvSpPr>
        <p:spPr>
          <a:xfrm>
            <a:off x="609600" y="2160589"/>
            <a:ext cx="1952847" cy="3880772"/>
          </a:xfrm>
        </p:spPr>
        <p:txBody>
          <a:bodyPr>
            <a:normAutofit/>
          </a:bodyPr>
          <a:lstStyle/>
          <a:p>
            <a:r>
              <a:rPr lang="en-US" altLang="zh-CN" dirty="0">
                <a:solidFill>
                  <a:schemeClr val="tx1"/>
                </a:solidFill>
              </a:rPr>
              <a:t>12 initiators </a:t>
            </a:r>
            <a:endParaRPr lang="en-US" altLang="zh-CN" dirty="0" smtClean="0">
              <a:solidFill>
                <a:schemeClr val="tx1"/>
              </a:solidFill>
            </a:endParaRPr>
          </a:p>
          <a:p>
            <a:r>
              <a:rPr lang="en-US" altLang="zh-CN" dirty="0">
                <a:solidFill>
                  <a:schemeClr val="tx1"/>
                </a:solidFill>
              </a:rPr>
              <a:t>3 companies </a:t>
            </a:r>
            <a:r>
              <a:rPr lang="en-US" altLang="zh-CN" dirty="0" smtClean="0">
                <a:solidFill>
                  <a:schemeClr val="tx1"/>
                </a:solidFill>
              </a:rPr>
              <a:t>-</a:t>
            </a:r>
            <a:r>
              <a:rPr lang="en-US" altLang="zh-CN" kern="100" dirty="0" smtClean="0"/>
              <a:t>the </a:t>
            </a:r>
            <a:r>
              <a:rPr lang="en-US" altLang="zh-CN" kern="100" dirty="0"/>
              <a:t>Ministry of Water Resources </a:t>
            </a:r>
            <a:endParaRPr lang="en-US" altLang="zh-CN" kern="100" dirty="0" smtClean="0"/>
          </a:p>
          <a:p>
            <a:r>
              <a:rPr lang="en-US" altLang="zh-CN" dirty="0" smtClean="0">
                <a:solidFill>
                  <a:schemeClr val="tx1"/>
                </a:solidFill>
              </a:rPr>
              <a:t>2 </a:t>
            </a:r>
            <a:r>
              <a:rPr lang="en-US" altLang="zh-CN" dirty="0">
                <a:solidFill>
                  <a:schemeClr val="tx1"/>
                </a:solidFill>
              </a:rPr>
              <a:t>companies </a:t>
            </a:r>
            <a:r>
              <a:rPr lang="en-US" altLang="zh-CN" dirty="0" smtClean="0">
                <a:solidFill>
                  <a:schemeClr val="tx1"/>
                </a:solidFill>
              </a:rPr>
              <a:t>-Beijing </a:t>
            </a:r>
            <a:r>
              <a:rPr lang="en-US" altLang="zh-CN" dirty="0">
                <a:solidFill>
                  <a:schemeClr val="tx1"/>
                </a:solidFill>
              </a:rPr>
              <a:t>Municipal </a:t>
            </a:r>
            <a:r>
              <a:rPr lang="en-US" altLang="zh-CN" dirty="0" smtClean="0">
                <a:solidFill>
                  <a:schemeClr val="tx1"/>
                </a:solidFill>
              </a:rPr>
              <a:t>Government</a:t>
            </a:r>
          </a:p>
          <a:p>
            <a:r>
              <a:rPr lang="en-US" altLang="zh-CN" dirty="0">
                <a:solidFill>
                  <a:schemeClr val="tx1"/>
                </a:solidFill>
              </a:rPr>
              <a:t>7 companies </a:t>
            </a:r>
            <a:r>
              <a:rPr lang="en-US" altLang="zh-CN" dirty="0" smtClean="0">
                <a:solidFill>
                  <a:schemeClr val="tx1"/>
                </a:solidFill>
              </a:rPr>
              <a:t>-seven basin </a:t>
            </a:r>
            <a:r>
              <a:rPr lang="en-US" altLang="zh-CN" dirty="0">
                <a:solidFill>
                  <a:schemeClr val="tx1"/>
                </a:solidFill>
              </a:rPr>
              <a:t>authorities </a:t>
            </a:r>
            <a:endParaRPr lang="zh-CN" altLang="en-US" dirty="0"/>
          </a:p>
        </p:txBody>
      </p:sp>
      <p:graphicFrame>
        <p:nvGraphicFramePr>
          <p:cNvPr id="5" name="内容占位符 4"/>
          <p:cNvGraphicFramePr>
            <a:graphicFrameLocks noGrp="1"/>
          </p:cNvGraphicFramePr>
          <p:nvPr>
            <p:ph sz="half" idx="2"/>
          </p:nvPr>
        </p:nvGraphicFramePr>
        <p:xfrm>
          <a:off x="2562447" y="1830980"/>
          <a:ext cx="5231219" cy="4362131"/>
        </p:xfrm>
        <a:graphic>
          <a:graphicData uri="http://schemas.openxmlformats.org/drawingml/2006/table">
            <a:tbl>
              <a:tblPr firstRow="1" firstCol="1" bandRow="1">
                <a:tableStyleId>{5C22544A-7EE6-4342-B048-85BDC9FD1C3A}</a:tableStyleId>
              </a:tblPr>
              <a:tblGrid>
                <a:gridCol w="2982611"/>
                <a:gridCol w="1234986"/>
                <a:gridCol w="1013622"/>
              </a:tblGrid>
              <a:tr h="341575">
                <a:tc>
                  <a:txBody>
                    <a:bodyPr/>
                    <a:lstStyle/>
                    <a:p>
                      <a:pPr algn="ctr">
                        <a:spcAft>
                          <a:spcPts val="0"/>
                        </a:spcAft>
                      </a:pPr>
                      <a:r>
                        <a:rPr lang="en-US" sz="1200" kern="100" dirty="0">
                          <a:effectLst/>
                        </a:rPr>
                        <a:t>Shareholders</a:t>
                      </a:r>
                      <a:endParaRPr lang="zh-CN" sz="1200" kern="100" dirty="0">
                        <a:effectLst/>
                        <a:latin typeface="等线"/>
                        <a:ea typeface="等线"/>
                        <a:cs typeface="Times New Roman" panose="02020603050405020304" pitchFamily="18" charset="0"/>
                      </a:endParaRPr>
                    </a:p>
                  </a:txBody>
                  <a:tcPr marL="42057" marR="42057" marT="0" marB="0" anchor="ctr"/>
                </a:tc>
                <a:tc>
                  <a:txBody>
                    <a:bodyPr/>
                    <a:lstStyle/>
                    <a:p>
                      <a:pPr algn="ctr">
                        <a:spcAft>
                          <a:spcPts val="0"/>
                        </a:spcAft>
                      </a:pPr>
                      <a:r>
                        <a:rPr lang="en-US" sz="1200" kern="100" dirty="0" smtClean="0">
                          <a:effectLst/>
                        </a:rPr>
                        <a:t>Registered Capital (Million in RMB)</a:t>
                      </a:r>
                      <a:endParaRPr lang="zh-CN" sz="1200" kern="100" dirty="0">
                        <a:effectLst/>
                        <a:latin typeface="等线"/>
                        <a:ea typeface="等线"/>
                        <a:cs typeface="Times New Roman" panose="02020603050405020304" pitchFamily="18" charset="0"/>
                      </a:endParaRPr>
                    </a:p>
                  </a:txBody>
                  <a:tcPr marL="42057" marR="42057" marT="0" marB="0" anchor="ctr"/>
                </a:tc>
                <a:tc>
                  <a:txBody>
                    <a:bodyPr/>
                    <a:lstStyle/>
                    <a:p>
                      <a:pPr algn="ctr">
                        <a:spcAft>
                          <a:spcPts val="0"/>
                        </a:spcAft>
                      </a:pPr>
                      <a:r>
                        <a:rPr lang="en-US" sz="1200" kern="100" dirty="0" smtClean="0">
                          <a:effectLst/>
                        </a:rPr>
                        <a:t>Shareholding Percentage</a:t>
                      </a:r>
                      <a:endParaRPr lang="zh-CN" sz="1200" kern="100" dirty="0">
                        <a:effectLst/>
                        <a:latin typeface="等线"/>
                        <a:ea typeface="等线"/>
                        <a:cs typeface="Times New Roman" panose="02020603050405020304" pitchFamily="18" charset="0"/>
                      </a:endParaRPr>
                    </a:p>
                  </a:txBody>
                  <a:tcPr marL="42057" marR="42057" marT="0" marB="0" anchor="ctr"/>
                </a:tc>
              </a:tr>
              <a:tr h="255298">
                <a:tc>
                  <a:txBody>
                    <a:bodyPr/>
                    <a:lstStyle/>
                    <a:p>
                      <a:pPr algn="l">
                        <a:spcAft>
                          <a:spcPts val="0"/>
                        </a:spcAft>
                      </a:pPr>
                      <a:r>
                        <a:rPr lang="en-US" sz="1200" kern="100">
                          <a:effectLst/>
                        </a:rPr>
                        <a:t>Cathay Xinhua Industrial</a:t>
                      </a:r>
                      <a:endParaRPr lang="zh-CN" sz="1200" kern="100">
                        <a:effectLst/>
                        <a:latin typeface="等线"/>
                        <a:ea typeface="等线"/>
                        <a:cs typeface="Times New Roman" panose="02020603050405020304" pitchFamily="18" charset="0"/>
                      </a:endParaRPr>
                    </a:p>
                  </a:txBody>
                  <a:tcPr marL="42057" marR="42057" marT="0" marB="0" anchor="ctr"/>
                </a:tc>
                <a:tc>
                  <a:txBody>
                    <a:bodyPr/>
                    <a:lstStyle/>
                    <a:p>
                      <a:pPr algn="ctr">
                        <a:lnSpc>
                          <a:spcPct val="150000"/>
                        </a:lnSpc>
                        <a:spcAft>
                          <a:spcPts val="0"/>
                        </a:spcAft>
                      </a:pPr>
                      <a:r>
                        <a:rPr lang="en-US" sz="1200" b="1" kern="100">
                          <a:effectLst/>
                        </a:rPr>
                        <a:t>186</a:t>
                      </a:r>
                      <a:endParaRPr lang="zh-CN" sz="1200" b="1">
                        <a:effectLst/>
                        <a:latin typeface="等线"/>
                        <a:ea typeface="等线"/>
                        <a:cs typeface="宋体" panose="02010600030101010101" pitchFamily="2" charset="-122"/>
                      </a:endParaRPr>
                    </a:p>
                  </a:txBody>
                  <a:tcPr marL="42057" marR="42057" marT="0" marB="0" anchor="ctr"/>
                </a:tc>
                <a:tc>
                  <a:txBody>
                    <a:bodyPr/>
                    <a:lstStyle/>
                    <a:p>
                      <a:pPr algn="ctr">
                        <a:lnSpc>
                          <a:spcPct val="150000"/>
                        </a:lnSpc>
                        <a:spcAft>
                          <a:spcPts val="0"/>
                        </a:spcAft>
                      </a:pPr>
                      <a:r>
                        <a:rPr lang="en-US" sz="1200" b="1" kern="100">
                          <a:effectLst/>
                        </a:rPr>
                        <a:t>31%</a:t>
                      </a:r>
                      <a:endParaRPr lang="zh-CN" sz="1200" b="1">
                        <a:effectLst/>
                        <a:latin typeface="等线"/>
                        <a:ea typeface="等线"/>
                        <a:cs typeface="宋体" panose="02010600030101010101" pitchFamily="2" charset="-122"/>
                      </a:endParaRPr>
                    </a:p>
                  </a:txBody>
                  <a:tcPr marL="42057" marR="42057" marT="0" marB="0" anchor="ctr"/>
                </a:tc>
              </a:tr>
              <a:tr h="255298">
                <a:tc>
                  <a:txBody>
                    <a:bodyPr/>
                    <a:lstStyle/>
                    <a:p>
                      <a:pPr algn="l">
                        <a:spcAft>
                          <a:spcPts val="0"/>
                        </a:spcAft>
                      </a:pPr>
                      <a:r>
                        <a:rPr lang="en-US" sz="1200" kern="100">
                          <a:effectLst/>
                        </a:rPr>
                        <a:t>Beijing Water Investment</a:t>
                      </a:r>
                      <a:endParaRPr lang="zh-CN" sz="1200" kern="100">
                        <a:effectLst/>
                        <a:latin typeface="等线"/>
                        <a:ea typeface="等线"/>
                        <a:cs typeface="Times New Roman" panose="02020603050405020304" pitchFamily="18" charset="0"/>
                      </a:endParaRPr>
                    </a:p>
                  </a:txBody>
                  <a:tcPr marL="42057" marR="42057" marT="0" marB="0" anchor="ctr"/>
                </a:tc>
                <a:tc>
                  <a:txBody>
                    <a:bodyPr/>
                    <a:lstStyle/>
                    <a:p>
                      <a:pPr algn="ctr">
                        <a:lnSpc>
                          <a:spcPct val="150000"/>
                        </a:lnSpc>
                        <a:spcAft>
                          <a:spcPts val="0"/>
                        </a:spcAft>
                      </a:pPr>
                      <a:r>
                        <a:rPr lang="en-US" sz="1200" b="1" kern="100">
                          <a:effectLst/>
                        </a:rPr>
                        <a:t>180</a:t>
                      </a:r>
                      <a:endParaRPr lang="zh-CN" sz="1200" b="1">
                        <a:effectLst/>
                        <a:latin typeface="等线"/>
                        <a:ea typeface="等线"/>
                        <a:cs typeface="宋体" panose="02010600030101010101" pitchFamily="2" charset="-122"/>
                      </a:endParaRPr>
                    </a:p>
                  </a:txBody>
                  <a:tcPr marL="42057" marR="42057" marT="0" marB="0" anchor="ctr"/>
                </a:tc>
                <a:tc>
                  <a:txBody>
                    <a:bodyPr/>
                    <a:lstStyle/>
                    <a:p>
                      <a:pPr algn="ctr">
                        <a:lnSpc>
                          <a:spcPct val="150000"/>
                        </a:lnSpc>
                        <a:spcAft>
                          <a:spcPts val="0"/>
                        </a:spcAft>
                      </a:pPr>
                      <a:r>
                        <a:rPr lang="en-US" sz="1200" b="1" kern="100">
                          <a:effectLst/>
                        </a:rPr>
                        <a:t>30%</a:t>
                      </a:r>
                      <a:endParaRPr lang="zh-CN" sz="1200" b="1">
                        <a:effectLst/>
                        <a:latin typeface="等线"/>
                        <a:ea typeface="等线"/>
                        <a:cs typeface="宋体" panose="02010600030101010101" pitchFamily="2" charset="-122"/>
                      </a:endParaRPr>
                    </a:p>
                  </a:txBody>
                  <a:tcPr marL="42057" marR="42057" marT="0" marB="0" anchor="ctr"/>
                </a:tc>
              </a:tr>
              <a:tr h="255298">
                <a:tc>
                  <a:txBody>
                    <a:bodyPr/>
                    <a:lstStyle/>
                    <a:p>
                      <a:pPr algn="l">
                        <a:spcAft>
                          <a:spcPts val="0"/>
                        </a:spcAft>
                      </a:pPr>
                      <a:r>
                        <a:rPr lang="en-US" sz="1200" kern="100">
                          <a:effectLst/>
                        </a:rPr>
                        <a:t>Xinhua Water Holdings</a:t>
                      </a:r>
                      <a:endParaRPr lang="zh-CN" sz="1200" kern="100">
                        <a:effectLst/>
                        <a:latin typeface="等线"/>
                        <a:ea typeface="等线"/>
                        <a:cs typeface="Times New Roman" panose="02020603050405020304" pitchFamily="18" charset="0"/>
                      </a:endParaRPr>
                    </a:p>
                  </a:txBody>
                  <a:tcPr marL="42057" marR="42057" marT="0" marB="0" anchor="ctr"/>
                </a:tc>
                <a:tc>
                  <a:txBody>
                    <a:bodyPr/>
                    <a:lstStyle/>
                    <a:p>
                      <a:pPr algn="ctr">
                        <a:lnSpc>
                          <a:spcPct val="150000"/>
                        </a:lnSpc>
                        <a:spcAft>
                          <a:spcPts val="0"/>
                        </a:spcAft>
                      </a:pPr>
                      <a:r>
                        <a:rPr lang="en-US" sz="1200" b="1" kern="100">
                          <a:effectLst/>
                        </a:rPr>
                        <a:t>60</a:t>
                      </a:r>
                      <a:endParaRPr lang="zh-CN" sz="1200" b="1">
                        <a:effectLst/>
                        <a:latin typeface="等线"/>
                        <a:ea typeface="等线"/>
                        <a:cs typeface="宋体" panose="02010600030101010101" pitchFamily="2" charset="-122"/>
                      </a:endParaRPr>
                    </a:p>
                  </a:txBody>
                  <a:tcPr marL="42057" marR="42057" marT="0" marB="0" anchor="ctr"/>
                </a:tc>
                <a:tc>
                  <a:txBody>
                    <a:bodyPr/>
                    <a:lstStyle/>
                    <a:p>
                      <a:pPr algn="ctr">
                        <a:lnSpc>
                          <a:spcPct val="150000"/>
                        </a:lnSpc>
                        <a:spcAft>
                          <a:spcPts val="0"/>
                        </a:spcAft>
                      </a:pPr>
                      <a:r>
                        <a:rPr lang="en-US" sz="1200" b="1" kern="100">
                          <a:effectLst/>
                        </a:rPr>
                        <a:t>10%</a:t>
                      </a:r>
                      <a:endParaRPr lang="zh-CN" sz="1200" b="1">
                        <a:effectLst/>
                        <a:latin typeface="等线"/>
                        <a:ea typeface="等线"/>
                        <a:cs typeface="宋体" panose="02010600030101010101" pitchFamily="2" charset="-122"/>
                      </a:endParaRPr>
                    </a:p>
                  </a:txBody>
                  <a:tcPr marL="42057" marR="42057" marT="0" marB="0" anchor="ctr"/>
                </a:tc>
              </a:tr>
              <a:tr h="255298">
                <a:tc>
                  <a:txBody>
                    <a:bodyPr/>
                    <a:lstStyle/>
                    <a:p>
                      <a:pPr algn="l">
                        <a:spcAft>
                          <a:spcPts val="0"/>
                        </a:spcAft>
                      </a:pPr>
                      <a:r>
                        <a:rPr lang="en-US" sz="1200" kern="100">
                          <a:effectLst/>
                        </a:rPr>
                        <a:t>China Water Investment</a:t>
                      </a:r>
                      <a:endParaRPr lang="zh-CN" sz="1200" kern="100">
                        <a:effectLst/>
                        <a:latin typeface="等线"/>
                        <a:ea typeface="等线"/>
                        <a:cs typeface="Times New Roman" panose="02020603050405020304" pitchFamily="18" charset="0"/>
                      </a:endParaRPr>
                    </a:p>
                  </a:txBody>
                  <a:tcPr marL="42057" marR="42057" marT="0" marB="0" anchor="ctr"/>
                </a:tc>
                <a:tc>
                  <a:txBody>
                    <a:bodyPr/>
                    <a:lstStyle/>
                    <a:p>
                      <a:pPr algn="ctr">
                        <a:lnSpc>
                          <a:spcPct val="150000"/>
                        </a:lnSpc>
                        <a:spcAft>
                          <a:spcPts val="0"/>
                        </a:spcAft>
                      </a:pPr>
                      <a:r>
                        <a:rPr lang="en-US" sz="1200" b="1" kern="100">
                          <a:effectLst/>
                        </a:rPr>
                        <a:t>60</a:t>
                      </a:r>
                      <a:endParaRPr lang="zh-CN" sz="1200" b="1">
                        <a:effectLst/>
                        <a:latin typeface="等线"/>
                        <a:ea typeface="等线"/>
                        <a:cs typeface="宋体" panose="02010600030101010101" pitchFamily="2" charset="-122"/>
                      </a:endParaRPr>
                    </a:p>
                  </a:txBody>
                  <a:tcPr marL="42057" marR="42057" marT="0" marB="0" anchor="ctr"/>
                </a:tc>
                <a:tc>
                  <a:txBody>
                    <a:bodyPr/>
                    <a:lstStyle/>
                    <a:p>
                      <a:pPr algn="ctr">
                        <a:lnSpc>
                          <a:spcPct val="150000"/>
                        </a:lnSpc>
                        <a:spcAft>
                          <a:spcPts val="0"/>
                        </a:spcAft>
                      </a:pPr>
                      <a:r>
                        <a:rPr lang="en-US" sz="1200" b="1" kern="100">
                          <a:effectLst/>
                        </a:rPr>
                        <a:t>10%</a:t>
                      </a:r>
                      <a:endParaRPr lang="zh-CN" sz="1200" b="1">
                        <a:effectLst/>
                        <a:latin typeface="等线"/>
                        <a:ea typeface="等线"/>
                        <a:cs typeface="宋体" panose="02010600030101010101" pitchFamily="2" charset="-122"/>
                      </a:endParaRPr>
                    </a:p>
                  </a:txBody>
                  <a:tcPr marL="42057" marR="42057" marT="0" marB="0" anchor="ctr"/>
                </a:tc>
              </a:tr>
              <a:tr h="298879">
                <a:tc>
                  <a:txBody>
                    <a:bodyPr/>
                    <a:lstStyle/>
                    <a:p>
                      <a:pPr algn="l">
                        <a:spcAft>
                          <a:spcPts val="0"/>
                        </a:spcAft>
                      </a:pPr>
                      <a:r>
                        <a:rPr lang="en-US" sz="1200" kern="100" dirty="0">
                          <a:effectLst/>
                        </a:rPr>
                        <a:t>Yangtze River Development</a:t>
                      </a:r>
                      <a:endParaRPr lang="zh-CN" sz="1200" kern="100" dirty="0">
                        <a:effectLst/>
                        <a:latin typeface="等线"/>
                        <a:ea typeface="等线"/>
                        <a:cs typeface="Times New Roman" panose="02020603050405020304" pitchFamily="18" charset="0"/>
                      </a:endParaRPr>
                    </a:p>
                  </a:txBody>
                  <a:tcPr marL="42057" marR="42057" marT="0" marB="0" anchor="ctr"/>
                </a:tc>
                <a:tc>
                  <a:txBody>
                    <a:bodyPr/>
                    <a:lstStyle/>
                    <a:p>
                      <a:pPr algn="ctr">
                        <a:lnSpc>
                          <a:spcPct val="150000"/>
                        </a:lnSpc>
                        <a:spcAft>
                          <a:spcPts val="0"/>
                        </a:spcAft>
                      </a:pPr>
                      <a:r>
                        <a:rPr lang="en-US" sz="1200" b="1" kern="100">
                          <a:effectLst/>
                        </a:rPr>
                        <a:t>24</a:t>
                      </a:r>
                      <a:endParaRPr lang="zh-CN" sz="1200" b="1">
                        <a:effectLst/>
                        <a:latin typeface="等线"/>
                        <a:ea typeface="等线"/>
                        <a:cs typeface="宋体" panose="02010600030101010101" pitchFamily="2" charset="-122"/>
                      </a:endParaRPr>
                    </a:p>
                  </a:txBody>
                  <a:tcPr marL="42057" marR="42057" marT="0" marB="0" anchor="ctr"/>
                </a:tc>
                <a:tc>
                  <a:txBody>
                    <a:bodyPr/>
                    <a:lstStyle/>
                    <a:p>
                      <a:pPr algn="ctr">
                        <a:lnSpc>
                          <a:spcPct val="150000"/>
                        </a:lnSpc>
                        <a:spcAft>
                          <a:spcPts val="0"/>
                        </a:spcAft>
                      </a:pPr>
                      <a:r>
                        <a:rPr lang="en-US" sz="1200" b="1" kern="100" dirty="0">
                          <a:effectLst/>
                        </a:rPr>
                        <a:t>4%</a:t>
                      </a:r>
                      <a:endParaRPr lang="zh-CN" sz="1200" b="1" dirty="0">
                        <a:effectLst/>
                        <a:latin typeface="等线"/>
                        <a:ea typeface="等线"/>
                        <a:cs typeface="宋体" panose="02010600030101010101" pitchFamily="2" charset="-122"/>
                      </a:endParaRPr>
                    </a:p>
                  </a:txBody>
                  <a:tcPr marL="42057" marR="42057" marT="0" marB="0" anchor="ctr"/>
                </a:tc>
              </a:tr>
              <a:tr h="314212">
                <a:tc>
                  <a:txBody>
                    <a:bodyPr/>
                    <a:lstStyle/>
                    <a:p>
                      <a:pPr algn="l">
                        <a:spcAft>
                          <a:spcPts val="0"/>
                        </a:spcAft>
                      </a:pPr>
                      <a:r>
                        <a:rPr lang="en-US" sz="1200" kern="100" dirty="0" err="1">
                          <a:effectLst/>
                        </a:rPr>
                        <a:t>Sanmenxia</a:t>
                      </a:r>
                      <a:r>
                        <a:rPr lang="en-US" sz="1200" kern="100" dirty="0">
                          <a:effectLst/>
                        </a:rPr>
                        <a:t> the Yellow </a:t>
                      </a:r>
                      <a:r>
                        <a:rPr lang="en-US" sz="1200" kern="100" dirty="0" smtClean="0">
                          <a:effectLst/>
                        </a:rPr>
                        <a:t>River </a:t>
                      </a:r>
                      <a:r>
                        <a:rPr lang="en-US" sz="1200" kern="100" dirty="0" err="1" smtClean="0">
                          <a:effectLst/>
                        </a:rPr>
                        <a:t>Mingzhu</a:t>
                      </a:r>
                      <a:r>
                        <a:rPr lang="en-US" sz="1200" kern="100" baseline="0" dirty="0" smtClean="0">
                          <a:effectLst/>
                        </a:rPr>
                        <a:t> </a:t>
                      </a:r>
                      <a:r>
                        <a:rPr lang="en-US" sz="1200" kern="100" dirty="0" smtClean="0">
                          <a:effectLst/>
                        </a:rPr>
                        <a:t>Group</a:t>
                      </a:r>
                      <a:endParaRPr lang="zh-CN" sz="1200" kern="100" dirty="0">
                        <a:effectLst/>
                        <a:latin typeface="等线"/>
                        <a:ea typeface="等线"/>
                        <a:cs typeface="Times New Roman" panose="02020603050405020304" pitchFamily="18" charset="0"/>
                      </a:endParaRPr>
                    </a:p>
                  </a:txBody>
                  <a:tcPr marL="42057" marR="42057" marT="0" marB="0" anchor="ctr"/>
                </a:tc>
                <a:tc>
                  <a:txBody>
                    <a:bodyPr/>
                    <a:lstStyle/>
                    <a:p>
                      <a:pPr algn="ctr">
                        <a:lnSpc>
                          <a:spcPct val="150000"/>
                        </a:lnSpc>
                        <a:spcAft>
                          <a:spcPts val="0"/>
                        </a:spcAft>
                      </a:pPr>
                      <a:r>
                        <a:rPr lang="en-US" sz="1200" b="1" kern="100">
                          <a:effectLst/>
                        </a:rPr>
                        <a:t>24</a:t>
                      </a:r>
                      <a:endParaRPr lang="zh-CN" sz="1200" b="1">
                        <a:effectLst/>
                        <a:latin typeface="等线"/>
                        <a:ea typeface="等线"/>
                        <a:cs typeface="宋体" panose="02010600030101010101" pitchFamily="2" charset="-122"/>
                      </a:endParaRPr>
                    </a:p>
                  </a:txBody>
                  <a:tcPr marL="42057" marR="42057" marT="0" marB="0" anchor="ctr"/>
                </a:tc>
                <a:tc>
                  <a:txBody>
                    <a:bodyPr/>
                    <a:lstStyle/>
                    <a:p>
                      <a:pPr algn="ctr">
                        <a:lnSpc>
                          <a:spcPct val="150000"/>
                        </a:lnSpc>
                        <a:spcAft>
                          <a:spcPts val="0"/>
                        </a:spcAft>
                      </a:pPr>
                      <a:r>
                        <a:rPr lang="en-US" sz="1200" b="1" kern="100" dirty="0">
                          <a:effectLst/>
                        </a:rPr>
                        <a:t>4%</a:t>
                      </a:r>
                      <a:endParaRPr lang="zh-CN" sz="1200" b="1" dirty="0">
                        <a:effectLst/>
                        <a:latin typeface="等线"/>
                        <a:ea typeface="等线"/>
                        <a:cs typeface="宋体" panose="02010600030101010101" pitchFamily="2" charset="-122"/>
                      </a:endParaRPr>
                    </a:p>
                  </a:txBody>
                  <a:tcPr marL="42057" marR="42057" marT="0" marB="0" anchor="ctr"/>
                </a:tc>
              </a:tr>
              <a:tr h="255298">
                <a:tc>
                  <a:txBody>
                    <a:bodyPr/>
                    <a:lstStyle/>
                    <a:p>
                      <a:pPr algn="l">
                        <a:spcAft>
                          <a:spcPts val="0"/>
                        </a:spcAft>
                      </a:pPr>
                      <a:r>
                        <a:rPr lang="en-US" sz="1200" kern="100" dirty="0">
                          <a:effectLst/>
                        </a:rPr>
                        <a:t>Beijing Financial Street</a:t>
                      </a:r>
                      <a:endParaRPr lang="zh-CN" sz="1200" kern="100" dirty="0">
                        <a:effectLst/>
                        <a:latin typeface="等线"/>
                        <a:ea typeface="等线"/>
                        <a:cs typeface="Times New Roman" panose="02020603050405020304" pitchFamily="18" charset="0"/>
                      </a:endParaRPr>
                    </a:p>
                  </a:txBody>
                  <a:tcPr marL="42057" marR="42057" marT="0" marB="0" anchor="ctr"/>
                </a:tc>
                <a:tc>
                  <a:txBody>
                    <a:bodyPr/>
                    <a:lstStyle/>
                    <a:p>
                      <a:pPr algn="ctr">
                        <a:lnSpc>
                          <a:spcPct val="150000"/>
                        </a:lnSpc>
                        <a:spcAft>
                          <a:spcPts val="0"/>
                        </a:spcAft>
                      </a:pPr>
                      <a:r>
                        <a:rPr lang="en-US" sz="1200" b="1" kern="100">
                          <a:effectLst/>
                        </a:rPr>
                        <a:t>24</a:t>
                      </a:r>
                      <a:endParaRPr lang="zh-CN" sz="1200" b="1">
                        <a:effectLst/>
                        <a:latin typeface="等线"/>
                        <a:ea typeface="等线"/>
                        <a:cs typeface="宋体" panose="02010600030101010101" pitchFamily="2" charset="-122"/>
                      </a:endParaRPr>
                    </a:p>
                  </a:txBody>
                  <a:tcPr marL="42057" marR="42057" marT="0" marB="0" anchor="ctr"/>
                </a:tc>
                <a:tc>
                  <a:txBody>
                    <a:bodyPr/>
                    <a:lstStyle/>
                    <a:p>
                      <a:pPr algn="ctr">
                        <a:lnSpc>
                          <a:spcPct val="150000"/>
                        </a:lnSpc>
                        <a:spcAft>
                          <a:spcPts val="0"/>
                        </a:spcAft>
                      </a:pPr>
                      <a:r>
                        <a:rPr lang="en-US" sz="1200" b="1" kern="100">
                          <a:effectLst/>
                        </a:rPr>
                        <a:t>4%</a:t>
                      </a:r>
                      <a:endParaRPr lang="zh-CN" sz="1200" b="1">
                        <a:effectLst/>
                        <a:latin typeface="等线"/>
                        <a:ea typeface="等线"/>
                        <a:cs typeface="宋体" panose="02010600030101010101" pitchFamily="2" charset="-122"/>
                      </a:endParaRPr>
                    </a:p>
                  </a:txBody>
                  <a:tcPr marL="42057" marR="42057" marT="0" marB="0" anchor="ctr"/>
                </a:tc>
              </a:tr>
              <a:tr h="255298">
                <a:tc>
                  <a:txBody>
                    <a:bodyPr/>
                    <a:lstStyle/>
                    <a:p>
                      <a:pPr algn="l">
                        <a:spcAft>
                          <a:spcPts val="0"/>
                        </a:spcAft>
                      </a:pPr>
                      <a:r>
                        <a:rPr lang="en-US" sz="1200" kern="100">
                          <a:effectLst/>
                        </a:rPr>
                        <a:t>Huaihe Water Planning</a:t>
                      </a:r>
                      <a:endParaRPr lang="zh-CN" sz="1200" kern="100">
                        <a:effectLst/>
                        <a:latin typeface="等线"/>
                        <a:ea typeface="等线"/>
                        <a:cs typeface="Times New Roman" panose="02020603050405020304" pitchFamily="18" charset="0"/>
                      </a:endParaRPr>
                    </a:p>
                  </a:txBody>
                  <a:tcPr marL="42057" marR="42057" marT="0" marB="0" anchor="ctr"/>
                </a:tc>
                <a:tc>
                  <a:txBody>
                    <a:bodyPr/>
                    <a:lstStyle/>
                    <a:p>
                      <a:pPr algn="ctr">
                        <a:lnSpc>
                          <a:spcPct val="150000"/>
                        </a:lnSpc>
                        <a:spcAft>
                          <a:spcPts val="0"/>
                        </a:spcAft>
                      </a:pPr>
                      <a:r>
                        <a:rPr lang="en-US" sz="1200" b="1" kern="100">
                          <a:effectLst/>
                        </a:rPr>
                        <a:t>12</a:t>
                      </a:r>
                      <a:endParaRPr lang="zh-CN" sz="1200" b="1">
                        <a:effectLst/>
                        <a:latin typeface="等线"/>
                        <a:ea typeface="等线"/>
                        <a:cs typeface="宋体" panose="02010600030101010101" pitchFamily="2" charset="-122"/>
                      </a:endParaRPr>
                    </a:p>
                  </a:txBody>
                  <a:tcPr marL="42057" marR="42057" marT="0" marB="0" anchor="ctr"/>
                </a:tc>
                <a:tc>
                  <a:txBody>
                    <a:bodyPr/>
                    <a:lstStyle/>
                    <a:p>
                      <a:pPr algn="ctr">
                        <a:lnSpc>
                          <a:spcPct val="150000"/>
                        </a:lnSpc>
                        <a:spcAft>
                          <a:spcPts val="0"/>
                        </a:spcAft>
                      </a:pPr>
                      <a:r>
                        <a:rPr lang="en-US" sz="1200" b="1" kern="100">
                          <a:effectLst/>
                        </a:rPr>
                        <a:t>2%</a:t>
                      </a:r>
                      <a:endParaRPr lang="zh-CN" sz="1200" b="1">
                        <a:effectLst/>
                        <a:latin typeface="等线"/>
                        <a:ea typeface="等线"/>
                        <a:cs typeface="宋体" panose="02010600030101010101" pitchFamily="2" charset="-122"/>
                      </a:endParaRPr>
                    </a:p>
                  </a:txBody>
                  <a:tcPr marL="42057" marR="42057" marT="0" marB="0" anchor="ctr"/>
                </a:tc>
              </a:tr>
              <a:tr h="255298">
                <a:tc>
                  <a:txBody>
                    <a:bodyPr/>
                    <a:lstStyle/>
                    <a:p>
                      <a:pPr algn="l">
                        <a:spcAft>
                          <a:spcPts val="0"/>
                        </a:spcAft>
                      </a:pPr>
                      <a:r>
                        <a:rPr lang="en-US" sz="1200" kern="100">
                          <a:effectLst/>
                        </a:rPr>
                        <a:t>North China Water Group</a:t>
                      </a:r>
                      <a:endParaRPr lang="zh-CN" sz="1200" kern="100">
                        <a:effectLst/>
                        <a:latin typeface="等线"/>
                        <a:ea typeface="等线"/>
                        <a:cs typeface="Times New Roman" panose="02020603050405020304" pitchFamily="18" charset="0"/>
                      </a:endParaRPr>
                    </a:p>
                  </a:txBody>
                  <a:tcPr marL="42057" marR="42057" marT="0" marB="0" anchor="ctr"/>
                </a:tc>
                <a:tc>
                  <a:txBody>
                    <a:bodyPr/>
                    <a:lstStyle/>
                    <a:p>
                      <a:pPr algn="ctr">
                        <a:lnSpc>
                          <a:spcPct val="150000"/>
                        </a:lnSpc>
                        <a:spcAft>
                          <a:spcPts val="0"/>
                        </a:spcAft>
                      </a:pPr>
                      <a:r>
                        <a:rPr lang="en-US" sz="1200" b="1" kern="100">
                          <a:effectLst/>
                        </a:rPr>
                        <a:t>12</a:t>
                      </a:r>
                      <a:endParaRPr lang="zh-CN" sz="1200" b="1">
                        <a:effectLst/>
                        <a:latin typeface="等线"/>
                        <a:ea typeface="等线"/>
                        <a:cs typeface="宋体" panose="02010600030101010101" pitchFamily="2" charset="-122"/>
                      </a:endParaRPr>
                    </a:p>
                  </a:txBody>
                  <a:tcPr marL="42057" marR="42057" marT="0" marB="0" anchor="ctr"/>
                </a:tc>
                <a:tc>
                  <a:txBody>
                    <a:bodyPr/>
                    <a:lstStyle/>
                    <a:p>
                      <a:pPr algn="ctr">
                        <a:lnSpc>
                          <a:spcPct val="150000"/>
                        </a:lnSpc>
                        <a:spcAft>
                          <a:spcPts val="0"/>
                        </a:spcAft>
                      </a:pPr>
                      <a:r>
                        <a:rPr lang="en-US" sz="1200" b="1" kern="100">
                          <a:effectLst/>
                        </a:rPr>
                        <a:t>2%</a:t>
                      </a:r>
                      <a:endParaRPr lang="zh-CN" sz="1200" b="1">
                        <a:effectLst/>
                        <a:latin typeface="等线"/>
                        <a:ea typeface="等线"/>
                        <a:cs typeface="宋体" panose="02010600030101010101" pitchFamily="2" charset="-122"/>
                      </a:endParaRPr>
                    </a:p>
                  </a:txBody>
                  <a:tcPr marL="42057" marR="42057" marT="0" marB="0" anchor="ctr"/>
                </a:tc>
              </a:tr>
              <a:tr h="255298">
                <a:tc>
                  <a:txBody>
                    <a:bodyPr/>
                    <a:lstStyle/>
                    <a:p>
                      <a:pPr algn="l">
                        <a:spcAft>
                          <a:spcPts val="0"/>
                        </a:spcAft>
                      </a:pPr>
                      <a:r>
                        <a:rPr lang="en-US" sz="1200" kern="100">
                          <a:effectLst/>
                        </a:rPr>
                        <a:t>Pearl Water Planing</a:t>
                      </a:r>
                      <a:endParaRPr lang="zh-CN" sz="1200" kern="100">
                        <a:effectLst/>
                        <a:latin typeface="等线"/>
                        <a:ea typeface="等线"/>
                        <a:cs typeface="Times New Roman" panose="02020603050405020304" pitchFamily="18" charset="0"/>
                      </a:endParaRPr>
                    </a:p>
                  </a:txBody>
                  <a:tcPr marL="42057" marR="42057" marT="0" marB="0" anchor="ctr"/>
                </a:tc>
                <a:tc>
                  <a:txBody>
                    <a:bodyPr/>
                    <a:lstStyle/>
                    <a:p>
                      <a:pPr algn="ctr">
                        <a:lnSpc>
                          <a:spcPct val="150000"/>
                        </a:lnSpc>
                        <a:spcAft>
                          <a:spcPts val="0"/>
                        </a:spcAft>
                      </a:pPr>
                      <a:r>
                        <a:rPr lang="en-US" sz="1200" b="1" kern="100">
                          <a:effectLst/>
                        </a:rPr>
                        <a:t>6</a:t>
                      </a:r>
                      <a:endParaRPr lang="zh-CN" sz="1200" b="1">
                        <a:effectLst/>
                        <a:latin typeface="等线"/>
                        <a:ea typeface="等线"/>
                        <a:cs typeface="宋体" panose="02010600030101010101" pitchFamily="2" charset="-122"/>
                      </a:endParaRPr>
                    </a:p>
                  </a:txBody>
                  <a:tcPr marL="42057" marR="42057" marT="0" marB="0" anchor="ctr"/>
                </a:tc>
                <a:tc>
                  <a:txBody>
                    <a:bodyPr/>
                    <a:lstStyle/>
                    <a:p>
                      <a:pPr algn="ctr">
                        <a:lnSpc>
                          <a:spcPct val="150000"/>
                        </a:lnSpc>
                        <a:spcAft>
                          <a:spcPts val="0"/>
                        </a:spcAft>
                      </a:pPr>
                      <a:r>
                        <a:rPr lang="en-US" sz="1200" b="1" kern="100">
                          <a:effectLst/>
                        </a:rPr>
                        <a:t>1%</a:t>
                      </a:r>
                      <a:endParaRPr lang="zh-CN" sz="1200" b="1">
                        <a:effectLst/>
                        <a:latin typeface="等线"/>
                        <a:ea typeface="等线"/>
                        <a:cs typeface="宋体" panose="02010600030101010101" pitchFamily="2" charset="-122"/>
                      </a:endParaRPr>
                    </a:p>
                  </a:txBody>
                  <a:tcPr marL="42057" marR="42057" marT="0" marB="0" anchor="ctr"/>
                </a:tc>
              </a:tr>
              <a:tr h="314212">
                <a:tc>
                  <a:txBody>
                    <a:bodyPr/>
                    <a:lstStyle/>
                    <a:p>
                      <a:pPr algn="l">
                        <a:spcAft>
                          <a:spcPts val="0"/>
                        </a:spcAft>
                      </a:pPr>
                      <a:r>
                        <a:rPr lang="en-US" sz="1200" kern="100">
                          <a:effectLst/>
                        </a:rPr>
                        <a:t>Jilin Songliao Water Development</a:t>
                      </a:r>
                      <a:endParaRPr lang="zh-CN" sz="1200" kern="100">
                        <a:effectLst/>
                        <a:latin typeface="等线"/>
                        <a:ea typeface="等线"/>
                        <a:cs typeface="Times New Roman" panose="02020603050405020304" pitchFamily="18" charset="0"/>
                      </a:endParaRPr>
                    </a:p>
                  </a:txBody>
                  <a:tcPr marL="42057" marR="42057" marT="0" marB="0" anchor="ctr"/>
                </a:tc>
                <a:tc>
                  <a:txBody>
                    <a:bodyPr/>
                    <a:lstStyle/>
                    <a:p>
                      <a:pPr algn="ctr">
                        <a:lnSpc>
                          <a:spcPct val="150000"/>
                        </a:lnSpc>
                        <a:spcAft>
                          <a:spcPts val="0"/>
                        </a:spcAft>
                      </a:pPr>
                      <a:r>
                        <a:rPr lang="en-US" sz="1200" b="1" kern="100">
                          <a:effectLst/>
                        </a:rPr>
                        <a:t>6</a:t>
                      </a:r>
                      <a:endParaRPr lang="zh-CN" sz="1200" b="1">
                        <a:effectLst/>
                        <a:latin typeface="等线"/>
                        <a:ea typeface="等线"/>
                        <a:cs typeface="宋体" panose="02010600030101010101" pitchFamily="2" charset="-122"/>
                      </a:endParaRPr>
                    </a:p>
                  </a:txBody>
                  <a:tcPr marL="42057" marR="42057" marT="0" marB="0" anchor="ctr"/>
                </a:tc>
                <a:tc>
                  <a:txBody>
                    <a:bodyPr/>
                    <a:lstStyle/>
                    <a:p>
                      <a:pPr algn="ctr">
                        <a:lnSpc>
                          <a:spcPct val="150000"/>
                        </a:lnSpc>
                        <a:spcAft>
                          <a:spcPts val="0"/>
                        </a:spcAft>
                      </a:pPr>
                      <a:r>
                        <a:rPr lang="en-US" sz="1200" b="1" kern="100">
                          <a:effectLst/>
                        </a:rPr>
                        <a:t>1%</a:t>
                      </a:r>
                      <a:endParaRPr lang="zh-CN" sz="1200" b="1">
                        <a:effectLst/>
                        <a:latin typeface="等线"/>
                        <a:ea typeface="等线"/>
                        <a:cs typeface="宋体" panose="02010600030101010101" pitchFamily="2" charset="-122"/>
                      </a:endParaRPr>
                    </a:p>
                  </a:txBody>
                  <a:tcPr marL="42057" marR="42057" marT="0" marB="0" anchor="ctr"/>
                </a:tc>
              </a:tr>
              <a:tr h="314212">
                <a:tc>
                  <a:txBody>
                    <a:bodyPr/>
                    <a:lstStyle/>
                    <a:p>
                      <a:pPr algn="l">
                        <a:spcAft>
                          <a:spcPts val="0"/>
                        </a:spcAft>
                      </a:pPr>
                      <a:r>
                        <a:rPr lang="en-US" sz="1200" kern="100" dirty="0">
                          <a:effectLst/>
                        </a:rPr>
                        <a:t>Shanghai </a:t>
                      </a:r>
                      <a:r>
                        <a:rPr lang="en-US" sz="1200" kern="100" dirty="0" err="1">
                          <a:effectLst/>
                        </a:rPr>
                        <a:t>Taihu</a:t>
                      </a:r>
                      <a:r>
                        <a:rPr lang="en-US" sz="1200" kern="100" dirty="0">
                          <a:effectLst/>
                        </a:rPr>
                        <a:t> Hydropower Development</a:t>
                      </a:r>
                      <a:endParaRPr lang="zh-CN" sz="1200" kern="100" dirty="0">
                        <a:effectLst/>
                        <a:latin typeface="等线"/>
                        <a:ea typeface="等线"/>
                        <a:cs typeface="Times New Roman" panose="02020603050405020304" pitchFamily="18" charset="0"/>
                      </a:endParaRPr>
                    </a:p>
                  </a:txBody>
                  <a:tcPr marL="42057" marR="42057" marT="0" marB="0" anchor="ctr"/>
                </a:tc>
                <a:tc>
                  <a:txBody>
                    <a:bodyPr/>
                    <a:lstStyle/>
                    <a:p>
                      <a:pPr algn="ctr">
                        <a:lnSpc>
                          <a:spcPct val="150000"/>
                        </a:lnSpc>
                        <a:spcAft>
                          <a:spcPts val="0"/>
                        </a:spcAft>
                      </a:pPr>
                      <a:r>
                        <a:rPr lang="en-US" sz="1200" b="1" kern="100">
                          <a:effectLst/>
                        </a:rPr>
                        <a:t>6</a:t>
                      </a:r>
                      <a:endParaRPr lang="zh-CN" sz="1200" b="1">
                        <a:effectLst/>
                        <a:latin typeface="等线"/>
                        <a:ea typeface="等线"/>
                        <a:cs typeface="宋体" panose="02010600030101010101" pitchFamily="2" charset="-122"/>
                      </a:endParaRPr>
                    </a:p>
                  </a:txBody>
                  <a:tcPr marL="42057" marR="42057" marT="0" marB="0" anchor="ctr"/>
                </a:tc>
                <a:tc>
                  <a:txBody>
                    <a:bodyPr/>
                    <a:lstStyle/>
                    <a:p>
                      <a:pPr algn="ctr">
                        <a:lnSpc>
                          <a:spcPct val="150000"/>
                        </a:lnSpc>
                        <a:spcAft>
                          <a:spcPts val="0"/>
                        </a:spcAft>
                      </a:pPr>
                      <a:r>
                        <a:rPr lang="en-US" sz="1200" b="1" kern="100">
                          <a:effectLst/>
                        </a:rPr>
                        <a:t>1%</a:t>
                      </a:r>
                      <a:endParaRPr lang="zh-CN" sz="1200" b="1">
                        <a:effectLst/>
                        <a:latin typeface="等线"/>
                        <a:ea typeface="等线"/>
                        <a:cs typeface="宋体" panose="02010600030101010101" pitchFamily="2" charset="-122"/>
                      </a:endParaRPr>
                    </a:p>
                  </a:txBody>
                  <a:tcPr marL="42057" marR="42057" marT="0" marB="0" anchor="ctr"/>
                </a:tc>
              </a:tr>
              <a:tr h="255298">
                <a:tc>
                  <a:txBody>
                    <a:bodyPr/>
                    <a:lstStyle/>
                    <a:p>
                      <a:pPr algn="ctr">
                        <a:spcAft>
                          <a:spcPts val="0"/>
                        </a:spcAft>
                      </a:pPr>
                      <a:r>
                        <a:rPr lang="en-US" sz="1200" kern="100">
                          <a:effectLst/>
                        </a:rPr>
                        <a:t>Total</a:t>
                      </a:r>
                      <a:endParaRPr lang="zh-CN" sz="1200" kern="100">
                        <a:effectLst/>
                        <a:latin typeface="等线"/>
                        <a:ea typeface="等线"/>
                        <a:cs typeface="Times New Roman" panose="02020603050405020304" pitchFamily="18" charset="0"/>
                      </a:endParaRPr>
                    </a:p>
                  </a:txBody>
                  <a:tcPr marL="42057" marR="42057" marT="0" marB="0" anchor="ctr"/>
                </a:tc>
                <a:tc>
                  <a:txBody>
                    <a:bodyPr/>
                    <a:lstStyle/>
                    <a:p>
                      <a:pPr algn="ctr">
                        <a:lnSpc>
                          <a:spcPct val="150000"/>
                        </a:lnSpc>
                        <a:spcAft>
                          <a:spcPts val="0"/>
                        </a:spcAft>
                      </a:pPr>
                      <a:r>
                        <a:rPr lang="en-US" sz="1200" b="1" kern="100">
                          <a:effectLst/>
                        </a:rPr>
                        <a:t>600</a:t>
                      </a:r>
                      <a:endParaRPr lang="zh-CN" sz="1200" b="1">
                        <a:effectLst/>
                        <a:latin typeface="等线"/>
                        <a:ea typeface="等线"/>
                        <a:cs typeface="宋体" panose="02010600030101010101" pitchFamily="2" charset="-122"/>
                      </a:endParaRPr>
                    </a:p>
                  </a:txBody>
                  <a:tcPr marL="42057" marR="42057" marT="0" marB="0" anchor="ctr"/>
                </a:tc>
                <a:tc>
                  <a:txBody>
                    <a:bodyPr/>
                    <a:lstStyle/>
                    <a:p>
                      <a:pPr algn="ctr">
                        <a:lnSpc>
                          <a:spcPct val="150000"/>
                        </a:lnSpc>
                        <a:spcAft>
                          <a:spcPts val="0"/>
                        </a:spcAft>
                      </a:pPr>
                      <a:r>
                        <a:rPr lang="en-US" sz="1200" b="1" kern="100" dirty="0">
                          <a:effectLst/>
                        </a:rPr>
                        <a:t>100%</a:t>
                      </a:r>
                      <a:endParaRPr lang="zh-CN" sz="1200" b="1" dirty="0">
                        <a:effectLst/>
                        <a:latin typeface="等线"/>
                        <a:ea typeface="等线"/>
                        <a:cs typeface="宋体" panose="02010600030101010101" pitchFamily="2" charset="-122"/>
                      </a:endParaRPr>
                    </a:p>
                  </a:txBody>
                  <a:tcPr marL="42057" marR="42057" marT="0" marB="0" anchor="ctr"/>
                </a:tc>
              </a:tr>
            </a:tbl>
          </a:graphicData>
        </a:graphic>
      </p:graphicFrame>
    </p:spTree>
    <p:extLst>
      <p:ext uri="{BB962C8B-B14F-4D97-AF65-F5344CB8AC3E}">
        <p14:creationId xmlns:p14="http://schemas.microsoft.com/office/powerpoint/2010/main" val="292534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accent1">
                    <a:lumMod val="50000"/>
                  </a:schemeClr>
                </a:solidFill>
              </a:rPr>
              <a:t>2. Water Rights Trading</a:t>
            </a:r>
            <a:endParaRPr lang="zh-CN" altLang="en-US" dirty="0">
              <a:solidFill>
                <a:schemeClr val="accent1">
                  <a:lumMod val="50000"/>
                </a:schemeClr>
              </a:solidFill>
            </a:endParaRPr>
          </a:p>
        </p:txBody>
      </p:sp>
      <p:sp>
        <p:nvSpPr>
          <p:cNvPr id="3" name="文本占位符 2"/>
          <p:cNvSpPr>
            <a:spLocks noGrp="1"/>
          </p:cNvSpPr>
          <p:nvPr>
            <p:ph type="body"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solidFill>
                  <a:schemeClr val="accent1">
                    <a:lumMod val="50000"/>
                  </a:schemeClr>
                </a:solidFill>
              </a:rPr>
              <a:t>2.1 </a:t>
            </a:r>
            <a:r>
              <a:rPr lang="en-US" altLang="zh-CN" sz="3200" smtClean="0">
                <a:solidFill>
                  <a:schemeClr val="accent1">
                    <a:lumMod val="50000"/>
                  </a:schemeClr>
                </a:solidFill>
              </a:rPr>
              <a:t>Three types of water trading</a:t>
            </a:r>
            <a:endParaRPr lang="zh-CN" altLang="en-US" sz="3200" dirty="0"/>
          </a:p>
        </p:txBody>
      </p:sp>
      <p:graphicFrame>
        <p:nvGraphicFramePr>
          <p:cNvPr id="4" name="内容占位符 3"/>
          <p:cNvGraphicFramePr>
            <a:graphicFrameLocks noGrp="1"/>
          </p:cNvGraphicFramePr>
          <p:nvPr>
            <p:ph idx="1"/>
          </p:nvPr>
        </p:nvGraphicFramePr>
        <p:xfrm>
          <a:off x="835231" y="2160823"/>
          <a:ext cx="6348413"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内容占位符 2"/>
          <p:cNvSpPr txBox="1"/>
          <p:nvPr/>
        </p:nvSpPr>
        <p:spPr>
          <a:xfrm>
            <a:off x="609599" y="1611744"/>
            <a:ext cx="7017366" cy="90780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lvl="0" indent="0">
              <a:buNone/>
            </a:pPr>
            <a:r>
              <a:rPr lang="en-US" altLang="zh-CN" dirty="0" smtClean="0">
                <a:solidFill>
                  <a:schemeClr val="tx1"/>
                </a:solidFill>
              </a:rPr>
              <a:t>3 types of water rights trading authorized by</a:t>
            </a:r>
            <a:r>
              <a:rPr lang="en-US" altLang="zh-CN" dirty="0" smtClean="0"/>
              <a:t> &lt;Interim Measures for the Water Rights Trading Administration&gt;, which is issued by </a:t>
            </a:r>
            <a:r>
              <a:rPr lang="en-US" altLang="zh-CN" kern="100" dirty="0"/>
              <a:t>the Ministry of Water </a:t>
            </a:r>
            <a:r>
              <a:rPr lang="en-US" altLang="zh-CN" kern="100" dirty="0" smtClean="0"/>
              <a:t>Resources </a:t>
            </a:r>
            <a:r>
              <a:rPr lang="en-US" altLang="zh-CN" kern="100" dirty="0" smtClean="0"/>
              <a:t>in 2016.</a:t>
            </a:r>
            <a:endParaRPr lang="zh-CN" altLang="en-US" dirty="0" smtClean="0"/>
          </a:p>
          <a:p>
            <a:pPr marL="0" indent="0">
              <a:buNone/>
            </a:pPr>
            <a:endParaRPr lang="en-US" altLang="zh-CN" dirty="0">
              <a:solidFill>
                <a:schemeClr val="tx1"/>
              </a:solidFill>
            </a:endParaRPr>
          </a:p>
        </p:txBody>
      </p:sp>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982" y="3108695"/>
            <a:ext cx="1882205" cy="198569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solidFill>
                  <a:schemeClr val="accent1">
                    <a:lumMod val="50000"/>
                  </a:schemeClr>
                </a:solidFill>
              </a:rPr>
              <a:t>2.2 Regional </a:t>
            </a:r>
            <a:r>
              <a:rPr lang="en-US" altLang="zh-CN" sz="3200" dirty="0">
                <a:solidFill>
                  <a:schemeClr val="accent1">
                    <a:lumMod val="50000"/>
                  </a:schemeClr>
                </a:solidFill>
              </a:rPr>
              <a:t>Water Rights </a:t>
            </a:r>
            <a:r>
              <a:rPr lang="en-US" altLang="zh-CN" sz="3200" dirty="0" smtClean="0">
                <a:solidFill>
                  <a:schemeClr val="accent1">
                    <a:lumMod val="50000"/>
                  </a:schemeClr>
                </a:solidFill>
              </a:rPr>
              <a:t>Trading</a:t>
            </a:r>
            <a:endParaRPr lang="zh-CN" altLang="en-US" sz="3200" dirty="0">
              <a:solidFill>
                <a:schemeClr val="accent1">
                  <a:lumMod val="50000"/>
                </a:schemeClr>
              </a:solidFill>
            </a:endParaRPr>
          </a:p>
        </p:txBody>
      </p:sp>
      <p:sp>
        <p:nvSpPr>
          <p:cNvPr id="3" name="内容占位符 2"/>
          <p:cNvSpPr>
            <a:spLocks noGrp="1"/>
          </p:cNvSpPr>
          <p:nvPr>
            <p:ph idx="1"/>
          </p:nvPr>
        </p:nvSpPr>
        <p:spPr>
          <a:xfrm>
            <a:off x="609599" y="1410447"/>
            <a:ext cx="6347714" cy="4523914"/>
          </a:xfrm>
        </p:spPr>
        <p:txBody>
          <a:bodyPr>
            <a:normAutofit/>
          </a:bodyPr>
          <a:lstStyle/>
          <a:p>
            <a:endParaRPr lang="en-US" altLang="zh-CN" b="1" dirty="0" smtClean="0"/>
          </a:p>
          <a:p>
            <a:r>
              <a:rPr lang="en-US" altLang="zh-CN" dirty="0">
                <a:solidFill>
                  <a:schemeClr val="tx1"/>
                </a:solidFill>
              </a:rPr>
              <a:t>Regional water rights trading can be taken by administrative regions within the same basin or across basins with channel connection. Regional water rights refer to the surplus water under the control of total water consumption or the regional allocation of water volume</a:t>
            </a:r>
            <a:r>
              <a:rPr lang="en-US" altLang="zh-CN" dirty="0" smtClean="0">
                <a:solidFill>
                  <a:schemeClr val="tx1"/>
                </a:solidFill>
              </a:rPr>
              <a:t>.</a:t>
            </a:r>
            <a:endParaRPr lang="zh-CN" altLang="zh-CN" dirty="0">
              <a:solidFill>
                <a:schemeClr val="tx1"/>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795" y="3499920"/>
            <a:ext cx="3651662" cy="24344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平面">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144</TotalTime>
  <Words>1937</Words>
  <Application>Microsoft Macintosh PowerPoint</Application>
  <PresentationFormat>全屏显示(4:3)</PresentationFormat>
  <Paragraphs>264</Paragraphs>
  <Slides>22</Slides>
  <Notes>22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Calibri</vt:lpstr>
      <vt:lpstr>Times New Roman</vt:lpstr>
      <vt:lpstr>Trebuchet MS</vt:lpstr>
      <vt:lpstr>Wingdings 3</vt:lpstr>
      <vt:lpstr>等线</vt:lpstr>
      <vt:lpstr>方正姚体</vt:lpstr>
      <vt:lpstr>仿宋</vt:lpstr>
      <vt:lpstr>黑体</vt:lpstr>
      <vt:lpstr>华文新魏</vt:lpstr>
      <vt:lpstr>宋体</vt:lpstr>
      <vt:lpstr>Arial</vt:lpstr>
      <vt:lpstr>平面</vt:lpstr>
      <vt:lpstr>Introduction of China Water Exchange</vt:lpstr>
      <vt:lpstr>1. Basic Information</vt:lpstr>
      <vt:lpstr>1.1 Company Profile</vt:lpstr>
      <vt:lpstr>1.2 Operational Objectives</vt:lpstr>
      <vt:lpstr>1.3 Supervision</vt:lpstr>
      <vt:lpstr>1.4 Ownership Structure</vt:lpstr>
      <vt:lpstr>2. Water Rights Trading</vt:lpstr>
      <vt:lpstr>2.1 Three types of water trading</vt:lpstr>
      <vt:lpstr>2.2 Regional Water Rights Trading</vt:lpstr>
      <vt:lpstr>2.3 Water Withdraw Rights Trading  </vt:lpstr>
      <vt:lpstr>2.4 Irrigation Water Rights Trading</vt:lpstr>
      <vt:lpstr>2.5 Trading Volume</vt:lpstr>
      <vt:lpstr>3. Business Development</vt:lpstr>
      <vt:lpstr>3.1 Trading Rules</vt:lpstr>
      <vt:lpstr>3.2 Trading System</vt:lpstr>
      <vt:lpstr>PowerPoint 演示文稿</vt:lpstr>
      <vt:lpstr>3.3 Membership System</vt:lpstr>
      <vt:lpstr>3.4 International Cooperation</vt:lpstr>
      <vt:lpstr>Thanks!</vt:lpstr>
      <vt:lpstr>Case: Regional Water Rights Trading</vt:lpstr>
      <vt:lpstr>Case: Water Withdraw Rights Trading  </vt:lpstr>
      <vt:lpstr>Case: Irrigation Water Rights Trading</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典型水权交易案例分析</dc:title>
  <dc:creator>水交所</dc:creator>
  <cp:lastModifiedBy>吴 越</cp:lastModifiedBy>
  <cp:revision>130</cp:revision>
  <cp:lastPrinted>2018-02-01T07:56:00Z</cp:lastPrinted>
  <dcterms:created xsi:type="dcterms:W3CDTF">2017-05-17T00:11:00Z</dcterms:created>
  <dcterms:modified xsi:type="dcterms:W3CDTF">2018-12-17T01:33:47Z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2052-11.1.0.8013</vt:lpwstr>
  </property>
</Properties>
</file>