
<file path=[Content_Types].xml><?xml version="1.0" encoding="utf-8"?>
<Types xmlns="http://schemas.openxmlformats.org/package/2006/content-types">
  <Default Extension="xml" ContentType="application/xml"/>
  <Default Extension="jpeg" ContentType="image/jpeg"/>
  <Default Extension="m4v" ContentType="video/unknown"/>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lvl1pPr>
    <a:lvl2pPr marL="0" marR="0" indent="382587"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lvl2pPr>
    <a:lvl3pPr marL="0" marR="0" indent="725487"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lvl3pPr>
    <a:lvl4pPr marL="0" marR="0" indent="1068387"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lvl4pPr>
    <a:lvl5pPr marL="0" marR="0" indent="1411287"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lvl5pPr>
    <a:lvl6pPr marL="0" marR="0"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lvl6pPr>
    <a:lvl7pPr marL="0" marR="0"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lvl7pPr>
    <a:lvl8pPr marL="0" marR="0"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lvl8pPr>
    <a:lvl9pPr marL="0" marR="0"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2E8"/>
          </a:solidFill>
        </a:fill>
      </a:tcStyle>
    </a:wholeTbl>
    <a:band2H>
      <a:tcTxStyle/>
      <a:tcStyle>
        <a:tcBdr/>
        <a:fill>
          <a:solidFill>
            <a:srgbClr val="E6EAF4"/>
          </a:solidFill>
        </a:fill>
      </a:tcStyle>
    </a:band2H>
    <a:firstCol>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n" i="on">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n" i="on">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6CB"/>
          </a:solidFill>
        </a:fill>
      </a:tcStyle>
    </a:wholeTbl>
    <a:band2H>
      <a:tcTxStyle/>
      <a:tcStyle>
        <a:tcBdr/>
        <a:fill>
          <a:solidFill>
            <a:srgbClr val="E6ECE7"/>
          </a:solidFill>
        </a:fill>
      </a:tcStyle>
    </a:band2H>
    <a:firstCol>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n">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n">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16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19876513"/>
      </p:ext>
    </p:extLst>
  </p:cSld>
  <p:clrMap bg1="lt1" tx1="dk1" bg2="lt2" tx2="dk2" accent1="accent1" accent2="accent2" accent3="accent3" accent4="accent4" accent5="accent5" accent6="accent6" hlink="hlink" folHlink="folHlink"/>
  <p:notesStyle>
    <a:lvl1pPr defTabSz="457200" latinLnBrk="0">
      <a:lnSpc>
        <a:spcPct val="125000"/>
      </a:lnSpc>
      <a:defRPr sz="2400">
        <a:latin typeface="+mj-lt"/>
        <a:ea typeface="+mj-ea"/>
        <a:cs typeface="+mj-cs"/>
        <a:sym typeface="Avenir Roman"/>
      </a:defRPr>
    </a:lvl1pPr>
    <a:lvl2pPr indent="228600" defTabSz="457200" latinLnBrk="0">
      <a:lnSpc>
        <a:spcPct val="125000"/>
      </a:lnSpc>
      <a:defRPr sz="2400">
        <a:latin typeface="+mj-lt"/>
        <a:ea typeface="+mj-ea"/>
        <a:cs typeface="+mj-cs"/>
        <a:sym typeface="Avenir Roman"/>
      </a:defRPr>
    </a:lvl2pPr>
    <a:lvl3pPr indent="457200" defTabSz="457200" latinLnBrk="0">
      <a:lnSpc>
        <a:spcPct val="125000"/>
      </a:lnSpc>
      <a:defRPr sz="2400">
        <a:latin typeface="+mj-lt"/>
        <a:ea typeface="+mj-ea"/>
        <a:cs typeface="+mj-cs"/>
        <a:sym typeface="Avenir Roman"/>
      </a:defRPr>
    </a:lvl3pPr>
    <a:lvl4pPr indent="685800" defTabSz="457200" latinLnBrk="0">
      <a:lnSpc>
        <a:spcPct val="125000"/>
      </a:lnSpc>
      <a:defRPr sz="2400">
        <a:latin typeface="+mj-lt"/>
        <a:ea typeface="+mj-ea"/>
        <a:cs typeface="+mj-cs"/>
        <a:sym typeface="Avenir Roman"/>
      </a:defRPr>
    </a:lvl4pPr>
    <a:lvl5pPr indent="914400" defTabSz="457200" latinLnBrk="0">
      <a:lnSpc>
        <a:spcPct val="125000"/>
      </a:lnSpc>
      <a:defRPr sz="2400">
        <a:latin typeface="+mj-lt"/>
        <a:ea typeface="+mj-ea"/>
        <a:cs typeface="+mj-cs"/>
        <a:sym typeface="Avenir Roman"/>
      </a:defRPr>
    </a:lvl5pPr>
    <a:lvl6pPr indent="1143000" defTabSz="457200" latinLnBrk="0">
      <a:lnSpc>
        <a:spcPct val="125000"/>
      </a:lnSpc>
      <a:defRPr sz="2400">
        <a:latin typeface="+mj-lt"/>
        <a:ea typeface="+mj-ea"/>
        <a:cs typeface="+mj-cs"/>
        <a:sym typeface="Avenir Roman"/>
      </a:defRPr>
    </a:lvl6pPr>
    <a:lvl7pPr indent="1371600" defTabSz="457200" latinLnBrk="0">
      <a:lnSpc>
        <a:spcPct val="125000"/>
      </a:lnSpc>
      <a:defRPr sz="2400">
        <a:latin typeface="+mj-lt"/>
        <a:ea typeface="+mj-ea"/>
        <a:cs typeface="+mj-cs"/>
        <a:sym typeface="Avenir Roman"/>
      </a:defRPr>
    </a:lvl7pPr>
    <a:lvl8pPr indent="1600200" defTabSz="457200" latinLnBrk="0">
      <a:lnSpc>
        <a:spcPct val="125000"/>
      </a:lnSpc>
      <a:defRPr sz="2400">
        <a:latin typeface="+mj-lt"/>
        <a:ea typeface="+mj-ea"/>
        <a:cs typeface="+mj-cs"/>
        <a:sym typeface="Avenir Roman"/>
      </a:defRPr>
    </a:lvl8pPr>
    <a:lvl9pPr indent="1828800" defTabSz="457200" latinLnBrk="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prstGeom prst="rect">
            <a:avLst/>
          </a:prstGeom>
        </p:spPr>
        <p:txBody>
          <a:bodyPr/>
          <a:lstStyle/>
          <a:p>
            <a:endParaRPr/>
          </a:p>
        </p:txBody>
      </p:sp>
      <p:sp>
        <p:nvSpPr>
          <p:cNvPr id="80" name="Shape 80"/>
          <p:cNvSpPr>
            <a:spLocks noGrp="1"/>
          </p:cNvSpPr>
          <p:nvPr>
            <p:ph type="body" sz="quarter" idx="1"/>
          </p:nvPr>
        </p:nvSpPr>
        <p:spPr>
          <a:prstGeom prst="rect">
            <a:avLst/>
          </a:prstGeom>
        </p:spPr>
        <p:txBody>
          <a:bodyPr/>
          <a:lstStyle/>
          <a:p>
            <a:r>
              <a:t>I am Wang from Hohai University in China, and now acting as a visiting scholar in CEOAS following Professor Aaron Wolf. Please just call me Wang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prstGeom prst="rect">
            <a:avLst/>
          </a:prstGeom>
        </p:spPr>
        <p:txBody>
          <a:bodyPr/>
          <a:lstStyle/>
          <a:p>
            <a:endParaRPr/>
          </a:p>
        </p:txBody>
      </p:sp>
      <p:sp>
        <p:nvSpPr>
          <p:cNvPr id="87" name="Shape 87"/>
          <p:cNvSpPr>
            <a:spLocks noGrp="1"/>
          </p:cNvSpPr>
          <p:nvPr>
            <p:ph type="body" sz="quarter" idx="1"/>
          </p:nvPr>
        </p:nvSpPr>
        <p:spPr>
          <a:prstGeom prst="rect">
            <a:avLst/>
          </a:prstGeom>
        </p:spPr>
        <p:txBody>
          <a:bodyPr/>
          <a:lstStyle/>
          <a:p>
            <a:r>
              <a:t>Today, My topic could be divided into 3 parts. </a:t>
            </a:r>
          </a:p>
          <a:p>
            <a:r>
              <a:t>The first is why International river law; just give a debrief of field of water law and why not international water law?</a:t>
            </a:r>
          </a:p>
          <a:p>
            <a:r>
              <a:t>The second part is basic rule of IRL, we will stem the river utilization history principle. </a:t>
            </a:r>
          </a:p>
          <a:p>
            <a:r>
              <a:t>This part would link to the third part. How to enforce this rule, just give some brief introduction of my research recently, if yo like that, you can search from internet and cooperate with me in the future.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r>
              <a:t>now , part one,</a:t>
            </a:r>
          </a:p>
          <a:p>
            <a:r>
              <a:t>You are very welcome to raise any questions during or after the presentation. If you happened touch the question I had prepared before hand, please just wait till the end of the presentation. I will try to give all my respond to all  the question.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pPr>
              <a:defRPr sz="2200"/>
            </a:pPr>
            <a:r>
              <a:t>    Let us move to international river law. Today the definition of international river basin had involved both international rivers and international lakes. (just imagine transboundary, several countries share the water)</a:t>
            </a:r>
          </a:p>
          <a:p>
            <a:pPr>
              <a:defRPr sz="2200"/>
            </a:pPr>
            <a:r>
              <a:t>     In 1978 ninety seventy eight there were 214 two hundreds and fourteen international basins. Today there are 263. Europe has the largest number of international basins (69), followed by Africa (59), Asia (57), North America (40), and South America (38).</a:t>
            </a:r>
          </a:p>
          <a:p>
            <a:pPr>
              <a:defRPr sz="2200"/>
            </a:pPr>
            <a:r>
              <a:t>Why Europe has the most number? Near 70</a:t>
            </a:r>
          </a:p>
          <a:p>
            <a:pPr>
              <a:defRPr sz="2200"/>
            </a:pPr>
            <a:r>
              <a:t>What is the source of this map? OSU</a:t>
            </a:r>
          </a:p>
          <a:p>
            <a:pPr>
              <a:defRPr sz="2200"/>
            </a:pPr>
            <a:r>
              <a:t>     It originate from OSU and Maybe Todd.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pPr>
              <a:defRPr sz="2200"/>
            </a:pPr>
            <a:r>
              <a:t>103票赞成in favor，3票反对against，27票弃权abstain</a:t>
            </a:r>
          </a:p>
          <a:p>
            <a:pPr>
              <a:defRPr sz="2200"/>
            </a:pPr>
            <a:r>
              <a:t>106票赞成，3票反对，26票弃权。1997年5月21日</a:t>
            </a:r>
          </a:p>
          <a:p>
            <a:pPr>
              <a:defRPr sz="2200"/>
            </a:pPr>
            <a:r>
              <a:t>Convention on the Law of the Non-Navigational Uses of International Watercourses,</a:t>
            </a:r>
            <a:r>
              <a:rPr>
                <a:latin typeface="Avenir Heavy"/>
                <a:ea typeface="Avenir Heavy"/>
                <a:cs typeface="Avenir Heavy"/>
                <a:sym typeface="Avenir Heavy"/>
              </a:rPr>
              <a:t> 21 May 1997</a:t>
            </a:r>
          </a:p>
          <a:p>
            <a:pPr>
              <a:defRPr sz="2200"/>
            </a:pPr>
            <a:r>
              <a:t>UN General Assembly resolution 51/229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t>Forthcoming by Wang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now , part one,</a:t>
            </a:r>
          </a:p>
          <a:p>
            <a:r>
              <a:t>You are very welcome to raise any questions during or after the presentation. If you happened touch the question I had prepared before hand, please just wait till the end of the presentation. I will try to give all my respond to all  the question.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rPr>
                <a:latin typeface="Avenir Heavy"/>
                <a:ea typeface="Avenir Heavy"/>
                <a:cs typeface="Avenir Heavy"/>
                <a:sym typeface="Avenir Heavy"/>
              </a:rPr>
              <a:t>Each countries basin rights=</a:t>
            </a:r>
            <a:r>
              <a:t>H*population+W+CBA rate* L</a:t>
            </a:r>
          </a:p>
          <a:p>
            <a:r>
              <a:t>to assessment the historical treaty.</a:t>
            </a:r>
            <a:r>
              <a:rPr>
                <a:solidFill>
                  <a:srgbClr val="FF2600"/>
                </a:solidFill>
              </a:rPr>
              <a:t>    allocation water quota</a:t>
            </a:r>
            <a: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pPr>
              <a:lnSpc>
                <a:spcPct val="117999"/>
              </a:lnSpc>
              <a:defRPr sz="1400">
                <a:latin typeface="Helvetica Neue"/>
                <a:ea typeface="Helvetica Neue"/>
                <a:cs typeface="Helvetica Neue"/>
                <a:sym typeface="Helvetica Neue"/>
              </a:defRPr>
            </a:pPr>
            <a:r>
              <a:t>even for a river within a country!</a:t>
            </a:r>
          </a:p>
          <a:p>
            <a:pPr>
              <a:lnSpc>
                <a:spcPct val="117999"/>
              </a:lnSpc>
              <a:defRPr sz="1400">
                <a:latin typeface="Helvetica Neue"/>
                <a:ea typeface="Helvetica Neue"/>
                <a:cs typeface="Helvetica Neue"/>
                <a:sym typeface="Helvetica Neue"/>
              </a:defRPr>
            </a:pPr>
            <a:r>
              <a:t>for decision making.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xfrm>
            <a:off x="6553200" y="6245225"/>
            <a:ext cx="2133600" cy="264255"/>
          </a:xfrm>
          <a:prstGeom prst="rect">
            <a:avLst/>
          </a:prstGeom>
        </p:spPr>
        <p:txBody>
          <a:bodyPr lIns="45719" tIns="45719" rIns="45719" bIns="45719"/>
          <a:lstStyle>
            <a:lvl1pPr algn="r" defTabSz="914400">
              <a:defRPr sz="1200">
                <a:uFillTx/>
                <a:latin typeface="Arial"/>
                <a:ea typeface="Arial"/>
                <a:cs typeface="Arial"/>
                <a:sym typeface="Arial"/>
              </a:defRPr>
            </a:lvl1pPr>
          </a:lstStyle>
          <a:p>
            <a:fld id="{86CB4B4D-7CA3-9044-876B-883B54F8677D}" type="slidenum">
              <a:t>‹#›</a:t>
            </a:fld>
            <a:endParaRPr/>
          </a:p>
        </p:txBody>
      </p:sp>
      <p:sp>
        <p:nvSpPr>
          <p:cNvPr id="19" name="Title Text"/>
          <p:cNvSpPr txBox="1">
            <a:spLocks noGrp="1"/>
          </p:cNvSpPr>
          <p:nvPr>
            <p:ph type="title"/>
          </p:nvPr>
        </p:nvSpPr>
        <p:spPr>
          <a:xfrm>
            <a:off x="457199" y="92074"/>
            <a:ext cx="8229601" cy="1508126"/>
          </a:xfrm>
          <a:prstGeom prst="rect">
            <a:avLst/>
          </a:prstGeom>
        </p:spPr>
        <p:txBody>
          <a:bodyPr/>
          <a:lstStyle>
            <a:lvl1pPr algn="ctr" defTabSz="914400">
              <a:defRPr sz="4200">
                <a:uFillTx/>
                <a:latin typeface="Arial"/>
                <a:ea typeface="Arial"/>
                <a:cs typeface="Arial"/>
                <a:sym typeface="Arial"/>
              </a:defRPr>
            </a:lvl1pPr>
          </a:lstStyle>
          <a:p>
            <a:r>
              <a:t>Title Text</a:t>
            </a:r>
          </a:p>
        </p:txBody>
      </p:sp>
      <p:sp>
        <p:nvSpPr>
          <p:cNvPr id="20" name="Body Level One…"/>
          <p:cNvSpPr txBox="1">
            <a:spLocks noGrp="1"/>
          </p:cNvSpPr>
          <p:nvPr>
            <p:ph type="body" idx="1"/>
          </p:nvPr>
        </p:nvSpPr>
        <p:spPr>
          <a:xfrm>
            <a:off x="457199" y="1600200"/>
            <a:ext cx="8229601" cy="5257800"/>
          </a:xfrm>
          <a:prstGeom prst="rect">
            <a:avLst/>
          </a:prstGeom>
        </p:spPr>
        <p:txBody>
          <a:bodyPr/>
          <a:lstStyle>
            <a:lvl1pPr marL="321468" indent="-321468" defTabSz="914400">
              <a:spcBef>
                <a:spcPts val="700"/>
              </a:spcBef>
              <a:buSzPct val="100000"/>
              <a:buChar char="»"/>
              <a:defRPr sz="3000">
                <a:uFillTx/>
                <a:latin typeface="Arial"/>
                <a:ea typeface="Arial"/>
                <a:cs typeface="Arial"/>
                <a:sym typeface="Arial"/>
              </a:defRPr>
            </a:lvl1pPr>
            <a:lvl2pPr marL="763360" indent="-306160" defTabSz="914400">
              <a:spcBef>
                <a:spcPts val="700"/>
              </a:spcBef>
              <a:buSzPct val="100000"/>
              <a:buChar char="–"/>
              <a:defRPr sz="3000">
                <a:uFillTx/>
                <a:latin typeface="Arial"/>
                <a:ea typeface="Arial"/>
                <a:cs typeface="Arial"/>
                <a:sym typeface="Arial"/>
              </a:defRPr>
            </a:lvl2pPr>
            <a:lvl3pPr marL="1200150" indent="-285750" defTabSz="914400">
              <a:spcBef>
                <a:spcPts val="700"/>
              </a:spcBef>
              <a:buSzPct val="100000"/>
              <a:buChar char="•"/>
              <a:defRPr sz="3000">
                <a:uFillTx/>
                <a:latin typeface="Arial"/>
                <a:ea typeface="Arial"/>
                <a:cs typeface="Arial"/>
                <a:sym typeface="Arial"/>
              </a:defRPr>
            </a:lvl3pPr>
            <a:lvl4pPr marL="1714500" indent="-342900" defTabSz="914400">
              <a:spcBef>
                <a:spcPts val="700"/>
              </a:spcBef>
              <a:buSzPct val="100000"/>
              <a:buChar char="–"/>
              <a:defRPr sz="3000">
                <a:uFillTx/>
                <a:latin typeface="Arial"/>
                <a:ea typeface="Arial"/>
                <a:cs typeface="Arial"/>
                <a:sym typeface="Arial"/>
              </a:defRPr>
            </a:lvl4pPr>
            <a:lvl5pPr marL="2209800" indent="-381000" defTabSz="914400">
              <a:spcBef>
                <a:spcPts val="700"/>
              </a:spcBef>
              <a:buSzPct val="100000"/>
              <a:buChar char="»"/>
              <a:defRPr sz="3000">
                <a:uFillTx/>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默认设计模板">
    <p:spTree>
      <p:nvGrpSpPr>
        <p:cNvPr id="1" name=""/>
        <p:cNvGrpSpPr/>
        <p:nvPr/>
      </p:nvGrpSpPr>
      <p:grpSpPr>
        <a:xfrm>
          <a:off x="0" y="0"/>
          <a:ext cx="0" cy="0"/>
          <a:chOff x="0" y="0"/>
          <a:chExt cx="0" cy="0"/>
        </a:xfrm>
      </p:grpSpPr>
      <p:sp>
        <p:nvSpPr>
          <p:cNvPr id="27" name="Title Text"/>
          <p:cNvSpPr txBox="1">
            <a:spLocks noGrp="1"/>
          </p:cNvSpPr>
          <p:nvPr>
            <p:ph type="title"/>
          </p:nvPr>
        </p:nvSpPr>
        <p:spPr>
          <a:xfrm>
            <a:off x="457199" y="92074"/>
            <a:ext cx="8229601" cy="1508126"/>
          </a:xfrm>
          <a:prstGeom prst="rect">
            <a:avLst/>
          </a:prstGeom>
        </p:spPr>
        <p:txBody>
          <a:bodyPr lIns="50800" tIns="50800" rIns="50800" bIns="50800">
            <a:normAutofit/>
          </a:bodyPr>
          <a:lstStyle>
            <a:lvl1pPr marL="40639" marR="40639" algn="ctr" defTabSz="914400">
              <a:defRPr sz="4200">
                <a:latin typeface="Arial"/>
                <a:ea typeface="Arial"/>
                <a:cs typeface="Arial"/>
                <a:sym typeface="Arial"/>
              </a:defRPr>
            </a:lvl1pPr>
          </a:lstStyle>
          <a:p>
            <a:r>
              <a:t>Title Text</a:t>
            </a:r>
          </a:p>
        </p:txBody>
      </p:sp>
      <p:sp>
        <p:nvSpPr>
          <p:cNvPr id="28" name="Body Level One…"/>
          <p:cNvSpPr txBox="1">
            <a:spLocks noGrp="1"/>
          </p:cNvSpPr>
          <p:nvPr>
            <p:ph type="body" idx="1"/>
          </p:nvPr>
        </p:nvSpPr>
        <p:spPr>
          <a:xfrm>
            <a:off x="457199" y="1600200"/>
            <a:ext cx="8229601" cy="5257800"/>
          </a:xfrm>
          <a:prstGeom prst="rect">
            <a:avLst/>
          </a:prstGeom>
        </p:spPr>
        <p:txBody>
          <a:bodyPr lIns="50800" tIns="50800" rIns="50800" bIns="50800">
            <a:normAutofit/>
          </a:bodyPr>
          <a:lstStyle>
            <a:lvl1pPr marL="362108" marR="40639" indent="-321468" defTabSz="914400">
              <a:spcBef>
                <a:spcPts val="700"/>
              </a:spcBef>
              <a:buSzPct val="100000"/>
              <a:buChar char="•"/>
              <a:defRPr sz="3000">
                <a:latin typeface="Arial"/>
                <a:ea typeface="Arial"/>
                <a:cs typeface="Arial"/>
                <a:sym typeface="Arial"/>
              </a:defRPr>
            </a:lvl1pPr>
            <a:lvl2pPr marL="763179" marR="40639" indent="-265339" defTabSz="914400">
              <a:spcBef>
                <a:spcPts val="600"/>
              </a:spcBef>
              <a:buSzPct val="100000"/>
              <a:buChar char="–"/>
              <a:defRPr sz="2600">
                <a:latin typeface="Arial"/>
                <a:ea typeface="Arial"/>
                <a:cs typeface="Arial"/>
                <a:sym typeface="Arial"/>
              </a:defRPr>
            </a:lvl2pPr>
            <a:lvl3pPr marL="1164589" marR="40639" indent="-209550" defTabSz="914400">
              <a:spcBef>
                <a:spcPts val="500"/>
              </a:spcBef>
              <a:buSzPct val="100000"/>
              <a:buChar char="•"/>
              <a:defRPr sz="2200">
                <a:latin typeface="Arial"/>
                <a:ea typeface="Arial"/>
                <a:cs typeface="Arial"/>
                <a:sym typeface="Arial"/>
              </a:defRPr>
            </a:lvl3pPr>
            <a:lvl4pPr marL="1617979" marR="40639" indent="-205739" defTabSz="914400">
              <a:spcBef>
                <a:spcPts val="400"/>
              </a:spcBef>
              <a:buSzPct val="100000"/>
              <a:buChar char="–"/>
              <a:defRPr sz="1800">
                <a:latin typeface="Arial"/>
                <a:ea typeface="Arial"/>
                <a:cs typeface="Arial"/>
                <a:sym typeface="Arial"/>
              </a:defRPr>
            </a:lvl4pPr>
            <a:lvl5pPr marL="2075179" marR="40639" indent="-205739" defTabSz="914400">
              <a:spcBef>
                <a:spcPts val="400"/>
              </a:spcBef>
              <a:buSzPct val="100000"/>
              <a:buChar char="»"/>
              <a:defRPr sz="1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7478092" y="6245225"/>
            <a:ext cx="283816" cy="274415"/>
          </a:xfrm>
          <a:prstGeom prst="rect">
            <a:avLst/>
          </a:prstGeom>
        </p:spPr>
        <p:txBody>
          <a:bodyPr wrap="none" lIns="50800" tIns="50800" rIns="50800" bIns="50800">
            <a:normAutofit/>
          </a:bodyPr>
          <a:lstStyle>
            <a:lvl1pPr algn="ctr">
              <a:defRPr sz="1200">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776882" y="401835"/>
            <a:ext cx="7590236" cy="1660923"/>
          </a:xfrm>
          <a:prstGeom prst="rect">
            <a:avLst/>
          </a:prstGeom>
        </p:spPr>
        <p:txBody>
          <a:bodyPr lIns="35718" tIns="35718" rIns="35718" bIns="35718">
            <a:normAutofit/>
          </a:bodyPr>
          <a:lstStyle>
            <a:lvl1pPr algn="ctr" defTabSz="584200">
              <a:defRPr sz="5200">
                <a:solidFill>
                  <a:srgbClr val="85604A"/>
                </a:solidFill>
                <a:uFillTx/>
                <a:latin typeface="Didot"/>
                <a:ea typeface="Didot"/>
                <a:cs typeface="Didot"/>
                <a:sym typeface="Didot"/>
              </a:defRPr>
            </a:lvl1pPr>
          </a:lstStyle>
          <a:p>
            <a:r>
              <a:t>Title Text</a:t>
            </a:r>
          </a:p>
        </p:txBody>
      </p:sp>
      <p:sp>
        <p:nvSpPr>
          <p:cNvPr id="37" name="Body Level One…"/>
          <p:cNvSpPr txBox="1">
            <a:spLocks noGrp="1"/>
          </p:cNvSpPr>
          <p:nvPr>
            <p:ph type="body" idx="1"/>
          </p:nvPr>
        </p:nvSpPr>
        <p:spPr>
          <a:xfrm>
            <a:off x="776882" y="2125265"/>
            <a:ext cx="7590236" cy="4018360"/>
          </a:xfrm>
          <a:prstGeom prst="rect">
            <a:avLst/>
          </a:prstGeom>
        </p:spPr>
        <p:txBody>
          <a:bodyPr lIns="35718" tIns="35718" rIns="35718" bIns="35718" anchor="ctr">
            <a:normAutofit/>
          </a:bodyPr>
          <a:lstStyle>
            <a:lvl1pPr marL="254000" indent="-254000" defTabSz="584200">
              <a:spcBef>
                <a:spcPts val="3200"/>
              </a:spcBef>
              <a:buClr>
                <a:srgbClr val="9A7865"/>
              </a:buClr>
              <a:buSzPct val="40000"/>
              <a:buFont typeface="Georgia"/>
              <a:buBlip>
                <a:blip r:embed="rId3"/>
              </a:buBlip>
              <a:defRPr sz="2400">
                <a:solidFill>
                  <a:srgbClr val="625B48"/>
                </a:solidFill>
                <a:uFillTx/>
                <a:latin typeface="Didot"/>
                <a:ea typeface="Didot"/>
                <a:cs typeface="Didot"/>
                <a:sym typeface="Didot"/>
              </a:defRPr>
            </a:lvl1pPr>
            <a:lvl2pPr marL="635000" indent="-254000" defTabSz="584200">
              <a:spcBef>
                <a:spcPts val="3200"/>
              </a:spcBef>
              <a:buClr>
                <a:srgbClr val="9A7865"/>
              </a:buClr>
              <a:buSzPct val="40000"/>
              <a:buFont typeface="Georgia"/>
              <a:buBlip>
                <a:blip r:embed="rId3"/>
              </a:buBlip>
              <a:defRPr sz="2400">
                <a:solidFill>
                  <a:srgbClr val="625B48"/>
                </a:solidFill>
                <a:uFillTx/>
                <a:latin typeface="Didot"/>
                <a:ea typeface="Didot"/>
                <a:cs typeface="Didot"/>
                <a:sym typeface="Didot"/>
              </a:defRPr>
            </a:lvl2pPr>
            <a:lvl3pPr marL="1016000" indent="-254000" defTabSz="584200">
              <a:spcBef>
                <a:spcPts val="3200"/>
              </a:spcBef>
              <a:buClr>
                <a:srgbClr val="9A7865"/>
              </a:buClr>
              <a:buSzPct val="40000"/>
              <a:buFont typeface="Georgia"/>
              <a:buBlip>
                <a:blip r:embed="rId3"/>
              </a:buBlip>
              <a:defRPr sz="2400">
                <a:solidFill>
                  <a:srgbClr val="625B48"/>
                </a:solidFill>
                <a:uFillTx/>
                <a:latin typeface="Didot"/>
                <a:ea typeface="Didot"/>
                <a:cs typeface="Didot"/>
                <a:sym typeface="Didot"/>
              </a:defRPr>
            </a:lvl3pPr>
            <a:lvl4pPr marL="1397000" indent="-254000" defTabSz="584200">
              <a:spcBef>
                <a:spcPts val="3200"/>
              </a:spcBef>
              <a:buClr>
                <a:srgbClr val="9A7865"/>
              </a:buClr>
              <a:buSzPct val="40000"/>
              <a:buFont typeface="Georgia"/>
              <a:buBlip>
                <a:blip r:embed="rId3"/>
              </a:buBlip>
              <a:defRPr sz="2400">
                <a:solidFill>
                  <a:srgbClr val="625B48"/>
                </a:solidFill>
                <a:uFillTx/>
                <a:latin typeface="Didot"/>
                <a:ea typeface="Didot"/>
                <a:cs typeface="Didot"/>
                <a:sym typeface="Didot"/>
              </a:defRPr>
            </a:lvl4pPr>
            <a:lvl5pPr marL="1778000" indent="-254000" defTabSz="584200">
              <a:spcBef>
                <a:spcPts val="3200"/>
              </a:spcBef>
              <a:buClr>
                <a:srgbClr val="9A7865"/>
              </a:buClr>
              <a:buSzPct val="40000"/>
              <a:buFont typeface="Georgia"/>
              <a:buBlip>
                <a:blip r:embed="rId3"/>
              </a:buBlip>
              <a:defRPr sz="2400">
                <a:solidFill>
                  <a:srgbClr val="625B48"/>
                </a:solidFill>
                <a:uFillTx/>
                <a:latin typeface="Didot"/>
                <a:ea typeface="Didot"/>
                <a:cs typeface="Didot"/>
                <a:sym typeface="Didot"/>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4440731" y="6554390"/>
            <a:ext cx="253607" cy="308776"/>
          </a:xfrm>
          <a:prstGeom prst="rect">
            <a:avLst/>
          </a:prstGeom>
        </p:spPr>
        <p:txBody>
          <a:bodyPr wrap="none" lIns="35718" tIns="35718" rIns="35718" bIns="35718"/>
          <a:lstStyle>
            <a:lvl1pPr algn="ctr">
              <a:defRPr sz="1200" b="1">
                <a:solidFill>
                  <a:srgbClr val="51573F"/>
                </a:solidFill>
                <a:uFillTx/>
                <a:latin typeface="Didot"/>
                <a:ea typeface="Didot"/>
                <a:cs typeface="Didot"/>
                <a:sym typeface="Dido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xfrm>
            <a:off x="7462837" y="6245225"/>
            <a:ext cx="312739" cy="241301"/>
          </a:xfrm>
          <a:prstGeom prst="rect">
            <a:avLst/>
          </a:prstGeom>
        </p:spPr>
        <p:txBody>
          <a:bodyPr/>
          <a:lstStyle>
            <a:lvl1pPr>
              <a:defRPr sz="16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6553200" y="6245225"/>
            <a:ext cx="2133600" cy="264255"/>
          </a:xfrm>
          <a:prstGeom prst="rect">
            <a:avLst/>
          </a:prstGeom>
        </p:spPr>
        <p:txBody>
          <a:bodyPr lIns="45719" tIns="45719" rIns="45719" bIns="45719"/>
          <a:lstStyle>
            <a:lvl1pPr algn="r" defTabSz="914400">
              <a:defRPr sz="1200">
                <a:uFillTx/>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xfrm>
            <a:off x="580429" y="35718"/>
            <a:ext cx="7983142" cy="1428751"/>
          </a:xfrm>
          <a:prstGeom prst="rect">
            <a:avLst/>
          </a:prstGeom>
        </p:spPr>
        <p:txBody>
          <a:bodyPr lIns="35718" tIns="35718" rIns="35718" bIns="35718">
            <a:normAutofit/>
          </a:bodyPr>
          <a:lstStyle>
            <a:lvl1pPr algn="ctr" defTabSz="584200">
              <a:lnSpc>
                <a:spcPct val="90000"/>
              </a:lnSpc>
              <a:defRPr sz="4400" cap="all" spc="220">
                <a:solidFill>
                  <a:srgbClr val="FBF9E6"/>
                </a:solidFill>
                <a:effectLst>
                  <a:outerShdw blurRad="25400" dist="25400" dir="16200000" rotWithShape="0">
                    <a:srgbClr val="3A3A3A">
                      <a:alpha val="70000"/>
                    </a:srgbClr>
                  </a:outerShdw>
                </a:effectLst>
                <a:uFillTx/>
                <a:latin typeface="Georgia"/>
                <a:ea typeface="Georgia"/>
                <a:cs typeface="Georgia"/>
                <a:sym typeface="Georgia"/>
              </a:defRPr>
            </a:lvl1pPr>
          </a:lstStyle>
          <a:p>
            <a:r>
              <a:t>Title Text</a:t>
            </a:r>
          </a:p>
        </p:txBody>
      </p:sp>
      <p:sp>
        <p:nvSpPr>
          <p:cNvPr id="60" name="Slide Number"/>
          <p:cNvSpPr txBox="1">
            <a:spLocks noGrp="1"/>
          </p:cNvSpPr>
          <p:nvPr>
            <p:ph type="sldNum" sz="quarter" idx="2"/>
          </p:nvPr>
        </p:nvSpPr>
        <p:spPr>
          <a:xfrm>
            <a:off x="4458196" y="6322218"/>
            <a:ext cx="236538" cy="274639"/>
          </a:xfrm>
          <a:prstGeom prst="rect">
            <a:avLst/>
          </a:prstGeom>
          <a:effectLst>
            <a:outerShdw dir="5400000" rotWithShape="0">
              <a:schemeClr val="accent3">
                <a:lumOff val="44000"/>
                <a:alpha val="20000"/>
              </a:schemeClr>
            </a:outerShdw>
          </a:effectLst>
        </p:spPr>
        <p:txBody>
          <a:bodyPr wrap="none" lIns="35718" tIns="35718" rIns="35718" bIns="35718"/>
          <a:lstStyle>
            <a:lvl1pPr algn="ctr">
              <a:defRPr sz="1200">
                <a:solidFill>
                  <a:srgbClr val="4F5C3F"/>
                </a:solidFill>
                <a:uFillTx/>
                <a:latin typeface="Palatino"/>
                <a:ea typeface="Palatino"/>
                <a:cs typeface="Palatino"/>
                <a:sym typeface="Palatino"/>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xfrm>
            <a:off x="4458196" y="6322218"/>
            <a:ext cx="236538" cy="274639"/>
          </a:xfrm>
          <a:prstGeom prst="rect">
            <a:avLst/>
          </a:prstGeom>
          <a:effectLst>
            <a:outerShdw dir="5400000" rotWithShape="0">
              <a:schemeClr val="accent3">
                <a:lumOff val="44000"/>
                <a:alpha val="20000"/>
              </a:schemeClr>
            </a:outerShdw>
          </a:effectLst>
        </p:spPr>
        <p:txBody>
          <a:bodyPr wrap="none" lIns="35718" tIns="35718" rIns="35718" bIns="35718"/>
          <a:lstStyle>
            <a:lvl1pPr algn="ctr">
              <a:defRPr sz="1200">
                <a:solidFill>
                  <a:srgbClr val="4F5C3F"/>
                </a:solidFill>
                <a:uFillTx/>
                <a:latin typeface="Palatino"/>
                <a:ea typeface="Palatino"/>
                <a:cs typeface="Palatino"/>
                <a:sym typeface="Palatino"/>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462837" y="6245225"/>
            <a:ext cx="312738" cy="279400"/>
          </a:xfrm>
          <a:prstGeom prst="rect">
            <a:avLst/>
          </a:prstGeom>
          <a:ln w="12700">
            <a:miter lim="400000"/>
          </a:ln>
        </p:spPr>
        <p:txBody>
          <a:bodyPr lIns="0" tIns="0" rIns="0" bIns="0">
            <a:spAutoFit/>
          </a:bodyPr>
          <a:lstStyle>
            <a:lvl1pPr algn="l" defTabSz="584200">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xmlns:p14="http://schemas.microsoft.com/office/powerpoint/2010/main" spd="med"/>
  <p:txStyles>
    <p:titleStyle>
      <a:lvl1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1pPr>
      <a:lvl2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2pPr>
      <a:lvl3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3pPr>
      <a:lvl4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4pPr>
      <a:lvl5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5pPr>
      <a:lvl6pPr marL="0" marR="0" indent="4572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6pPr>
      <a:lvl7pPr marL="0" marR="0" indent="9144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7pPr>
      <a:lvl8pPr marL="0" marR="0" indent="13716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8pPr>
      <a:lvl9pPr marL="0" marR="0" indent="18288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9pPr>
    </p:titleStyle>
    <p:bodyStyle>
      <a:lvl1pPr marL="342900" marR="0" indent="-3429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1pPr>
      <a:lvl2pPr marL="342900" marR="0" indent="-1143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2pPr>
      <a:lvl3pPr marL="342900" marR="0" indent="1143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3pPr>
      <a:lvl4pPr marL="342900" marR="0" indent="3429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4pPr>
      <a:lvl5pPr marL="342900" marR="0" indent="5715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5pPr>
      <a:lvl6pPr marL="342900" marR="0" indent="10287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6pPr>
      <a:lvl7pPr marL="342900" marR="0" indent="14859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7pPr>
      <a:lvl8pPr marL="342900" marR="0" indent="19431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8pPr>
      <a:lvl9pPr marL="342900" marR="0" indent="24003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
            <a:solidFill>
              <a:srgbClr val="000000"/>
            </a:solidFill>
          </a:uFill>
          <a:latin typeface="+mn-lt"/>
          <a:ea typeface="+mn-ea"/>
          <a:cs typeface="+mn-cs"/>
          <a:sym typeface="Helvetica"/>
        </a:defRPr>
      </a:lvl9pPr>
    </p:bodyStyle>
    <p:otherStyle>
      <a:lvl1pPr marL="0" marR="0" indent="0" algn="l"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00000"/>
            </a:solidFill>
          </a:uFill>
          <a:latin typeface="+mn-lt"/>
          <a:ea typeface="+mn-ea"/>
          <a:cs typeface="+mn-cs"/>
          <a:sym typeface="Helvetica"/>
        </a:defRPr>
      </a:lvl1pPr>
      <a:lvl2pPr marL="0" marR="0" indent="382587" algn="l"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00000"/>
            </a:solidFill>
          </a:uFill>
          <a:latin typeface="+mn-lt"/>
          <a:ea typeface="+mn-ea"/>
          <a:cs typeface="+mn-cs"/>
          <a:sym typeface="Helvetica"/>
        </a:defRPr>
      </a:lvl2pPr>
      <a:lvl3pPr marL="0" marR="0" indent="725487" algn="l"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00000"/>
            </a:solidFill>
          </a:uFill>
          <a:latin typeface="+mn-lt"/>
          <a:ea typeface="+mn-ea"/>
          <a:cs typeface="+mn-cs"/>
          <a:sym typeface="Helvetica"/>
        </a:defRPr>
      </a:lvl3pPr>
      <a:lvl4pPr marL="0" marR="0" indent="1068387" algn="l"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00000"/>
            </a:solidFill>
          </a:uFill>
          <a:latin typeface="+mn-lt"/>
          <a:ea typeface="+mn-ea"/>
          <a:cs typeface="+mn-cs"/>
          <a:sym typeface="Helvetica"/>
        </a:defRPr>
      </a:lvl4pPr>
      <a:lvl5pPr marL="0" marR="0" indent="1411287" algn="l"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00000"/>
            </a:solidFill>
          </a:uFill>
          <a:latin typeface="+mn-lt"/>
          <a:ea typeface="+mn-ea"/>
          <a:cs typeface="+mn-cs"/>
          <a:sym typeface="Helvetica"/>
        </a:defRPr>
      </a:lvl5pPr>
      <a:lvl6pPr marL="0" marR="0" indent="0" algn="l"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00000"/>
            </a:solidFill>
          </a:uFill>
          <a:latin typeface="+mn-lt"/>
          <a:ea typeface="+mn-ea"/>
          <a:cs typeface="+mn-cs"/>
          <a:sym typeface="Helvetica"/>
        </a:defRPr>
      </a:lvl6pPr>
      <a:lvl7pPr marL="0" marR="0" indent="0" algn="l"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00000"/>
            </a:solidFill>
          </a:uFill>
          <a:latin typeface="+mn-lt"/>
          <a:ea typeface="+mn-ea"/>
          <a:cs typeface="+mn-cs"/>
          <a:sym typeface="Helvetica"/>
        </a:defRPr>
      </a:lvl7pPr>
      <a:lvl8pPr marL="0" marR="0" indent="0" algn="l"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00000"/>
            </a:solidFill>
          </a:uFill>
          <a:latin typeface="+mn-lt"/>
          <a:ea typeface="+mn-ea"/>
          <a:cs typeface="+mn-cs"/>
          <a:sym typeface="Helvetica"/>
        </a:defRPr>
      </a:lvl8pPr>
      <a:lvl9pPr marL="0" marR="0" indent="0" algn="l"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
            <a:solidFill>
              <a:srgbClr val="000000"/>
            </a:solidFill>
          </a:uFill>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t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t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25.png"/><Relationship Id="rId1" Type="http://schemas.microsoft.com/office/2007/relationships/media" Target="../media/media1.m4v"/><Relationship Id="rId2" Type="http://schemas.openxmlformats.org/officeDocument/2006/relationships/video" Target="../media/media1.m4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 Id="rId3" Type="http://schemas.openxmlformats.org/officeDocument/2006/relationships/hyperlink" Target="mailto:lawaid@hot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hdr.undp.org/en/media/HDR_2006_Chapter_6.pdf" TargetMode="External"/><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Basin Rights of International River"/>
          <p:cNvSpPr txBox="1">
            <a:spLocks noGrp="1"/>
          </p:cNvSpPr>
          <p:nvPr>
            <p:ph type="ctrTitle" idx="4294967295"/>
          </p:nvPr>
        </p:nvSpPr>
        <p:spPr>
          <a:xfrm>
            <a:off x="457200" y="788682"/>
            <a:ext cx="8229601" cy="1662113"/>
          </a:xfrm>
          <a:prstGeom prst="rect">
            <a:avLst/>
          </a:prstGeom>
        </p:spPr>
        <p:txBody>
          <a:bodyPr lIns="0" tIns="0" rIns="0" bIns="0">
            <a:normAutofit/>
          </a:bodyPr>
          <a:lstStyle>
            <a:lvl1pPr indent="28575" algn="ctr" defTabSz="338137">
              <a:defRPr sz="4000"/>
            </a:lvl1pPr>
          </a:lstStyle>
          <a:p>
            <a:r>
              <a:t>Basin Rights of International River</a:t>
            </a:r>
          </a:p>
        </p:txBody>
      </p:sp>
      <p:sp>
        <p:nvSpPr>
          <p:cNvPr id="77" name="WANG Zhijian, Hohai University, China…"/>
          <p:cNvSpPr txBox="1">
            <a:spLocks noGrp="1"/>
          </p:cNvSpPr>
          <p:nvPr>
            <p:ph type="subTitle" sz="half" idx="4294967295"/>
          </p:nvPr>
        </p:nvSpPr>
        <p:spPr>
          <a:xfrm>
            <a:off x="1343592" y="2450794"/>
            <a:ext cx="6456816" cy="2098676"/>
          </a:xfrm>
          <a:prstGeom prst="rect">
            <a:avLst/>
          </a:prstGeom>
        </p:spPr>
        <p:txBody>
          <a:bodyPr lIns="0" tIns="0" rIns="0" bIns="0">
            <a:normAutofit/>
          </a:bodyPr>
          <a:lstStyle/>
          <a:p>
            <a:pPr marL="39687" indent="0" defTabSz="914400">
              <a:spcBef>
                <a:spcPts val="700"/>
              </a:spcBef>
              <a:buClr>
                <a:srgbClr val="000000"/>
              </a:buClr>
              <a:buSzPct val="100000"/>
            </a:pPr>
            <a:r>
              <a:rPr sz="2400" dirty="0">
                <a:latin typeface="Times New Roman"/>
                <a:ea typeface="Times New Roman"/>
                <a:cs typeface="Times New Roman"/>
                <a:sym typeface="Times New Roman"/>
              </a:rPr>
              <a:t>WANG Zhijian, Hohai University, </a:t>
            </a:r>
            <a:r>
              <a:rPr sz="2400" dirty="0" smtClean="0">
                <a:latin typeface="Times New Roman"/>
                <a:ea typeface="Times New Roman"/>
                <a:cs typeface="Times New Roman"/>
                <a:sym typeface="Times New Roman"/>
              </a:rPr>
              <a:t>China</a:t>
            </a:r>
            <a:endParaRPr lang="en-US" sz="2400" dirty="0" smtClean="0">
              <a:latin typeface="Times New Roman"/>
              <a:ea typeface="Times New Roman"/>
              <a:cs typeface="Times New Roman"/>
              <a:sym typeface="Times New Roman"/>
            </a:endParaRPr>
          </a:p>
          <a:p>
            <a:pPr marL="39687" indent="0" defTabSz="914400">
              <a:spcBef>
                <a:spcPts val="700"/>
              </a:spcBef>
              <a:buClr>
                <a:srgbClr val="000000"/>
              </a:buClr>
              <a:buSzPct val="100000"/>
            </a:pPr>
            <a:r>
              <a:rPr lang="en-US" sz="2400" dirty="0">
                <a:latin typeface="Times New Roman"/>
                <a:ea typeface="Times New Roman"/>
                <a:cs typeface="Times New Roman"/>
                <a:sym typeface="Times New Roman"/>
              </a:rPr>
              <a:t> </a:t>
            </a:r>
            <a:r>
              <a:rPr lang="en-US" sz="2400" dirty="0" smtClean="0">
                <a:latin typeface="Times New Roman"/>
                <a:ea typeface="Times New Roman"/>
                <a:cs typeface="Times New Roman"/>
                <a:sym typeface="Times New Roman"/>
              </a:rPr>
              <a:t>               </a:t>
            </a:r>
            <a:r>
              <a:rPr lang="en-US" sz="2400" dirty="0" smtClean="0">
                <a:latin typeface="Times New Roman"/>
                <a:ea typeface="Times New Roman"/>
                <a:cs typeface="Times New Roman"/>
                <a:sym typeface="Times New Roman"/>
              </a:rPr>
              <a:t>Hopkins Nanjing Center, China</a:t>
            </a:r>
            <a:endParaRPr sz="2400" dirty="0">
              <a:latin typeface="Times New Roman"/>
              <a:ea typeface="Times New Roman"/>
              <a:cs typeface="Times New Roman"/>
              <a:sym typeface="Times New Roman"/>
            </a:endParaRPr>
          </a:p>
          <a:p>
            <a:pPr marL="39687" indent="0" defTabSz="914400">
              <a:spcBef>
                <a:spcPts val="700"/>
              </a:spcBef>
              <a:buClr>
                <a:srgbClr val="000000"/>
              </a:buClr>
              <a:buSzPct val="100000"/>
            </a:pPr>
            <a:r>
              <a:rPr sz="2400" dirty="0">
                <a:latin typeface="Times New Roman"/>
                <a:ea typeface="Times New Roman"/>
                <a:cs typeface="Times New Roman"/>
                <a:sym typeface="Times New Roman"/>
              </a:rPr>
              <a:t>December 17, 2018</a:t>
            </a:r>
          </a:p>
        </p:txBody>
      </p:sp>
      <p:pic>
        <p:nvPicPr>
          <p:cNvPr id="78" name="Image" descr="Image"/>
          <p:cNvPicPr>
            <a:picLocks noChangeAspect="1"/>
          </p:cNvPicPr>
          <p:nvPr/>
        </p:nvPicPr>
        <p:blipFill>
          <a:blip r:embed="rId3">
            <a:extLst/>
          </a:blip>
          <a:stretch>
            <a:fillRect/>
          </a:stretch>
        </p:blipFill>
        <p:spPr>
          <a:xfrm>
            <a:off x="738378" y="3929991"/>
            <a:ext cx="3086101" cy="18034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pic>
        <p:nvPicPr>
          <p:cNvPr id="129" name="Image" descr="Image"/>
          <p:cNvPicPr>
            <a:picLocks noChangeAspect="1"/>
          </p:cNvPicPr>
          <p:nvPr/>
        </p:nvPicPr>
        <p:blipFill>
          <a:blip r:embed="rId3">
            <a:extLst/>
          </a:blip>
          <a:stretch>
            <a:fillRect/>
          </a:stretch>
        </p:blipFill>
        <p:spPr>
          <a:xfrm>
            <a:off x="2794000" y="876300"/>
            <a:ext cx="4838700" cy="1092200"/>
          </a:xfrm>
          <a:prstGeom prst="rect">
            <a:avLst/>
          </a:prstGeom>
          <a:ln w="12700">
            <a:miter lim="400000"/>
          </a:ln>
        </p:spPr>
      </p:pic>
      <p:pic>
        <p:nvPicPr>
          <p:cNvPr id="130" name="Image" descr="Image"/>
          <p:cNvPicPr>
            <a:picLocks noChangeAspect="1"/>
          </p:cNvPicPr>
          <p:nvPr/>
        </p:nvPicPr>
        <p:blipFill>
          <a:blip r:embed="rId4">
            <a:extLst/>
          </a:blip>
          <a:stretch>
            <a:fillRect/>
          </a:stretch>
        </p:blipFill>
        <p:spPr>
          <a:xfrm>
            <a:off x="-1" y="-1"/>
            <a:ext cx="2794001" cy="1968501"/>
          </a:xfrm>
          <a:prstGeom prst="rect">
            <a:avLst/>
          </a:prstGeom>
          <a:ln w="12700">
            <a:miter lim="400000"/>
          </a:ln>
        </p:spPr>
      </p:pic>
      <p:pic>
        <p:nvPicPr>
          <p:cNvPr id="131" name="Image" descr="Image"/>
          <p:cNvPicPr>
            <a:picLocks noChangeAspect="1"/>
          </p:cNvPicPr>
          <p:nvPr/>
        </p:nvPicPr>
        <p:blipFill>
          <a:blip r:embed="rId5">
            <a:extLst/>
          </a:blip>
          <a:stretch>
            <a:fillRect/>
          </a:stretch>
        </p:blipFill>
        <p:spPr>
          <a:xfrm>
            <a:off x="-1" y="1968500"/>
            <a:ext cx="9144001" cy="1344295"/>
          </a:xfrm>
          <a:prstGeom prst="rect">
            <a:avLst/>
          </a:prstGeom>
          <a:ln w="12700">
            <a:miter lim="400000"/>
          </a:ln>
        </p:spPr>
      </p:pic>
      <p:pic>
        <p:nvPicPr>
          <p:cNvPr id="132" name="Image" descr="Image"/>
          <p:cNvPicPr>
            <a:picLocks noChangeAspect="1"/>
          </p:cNvPicPr>
          <p:nvPr/>
        </p:nvPicPr>
        <p:blipFill>
          <a:blip r:embed="rId6">
            <a:extLst/>
          </a:blip>
          <a:stretch>
            <a:fillRect/>
          </a:stretch>
        </p:blipFill>
        <p:spPr>
          <a:xfrm>
            <a:off x="0" y="3696178"/>
            <a:ext cx="9144001" cy="142042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art 2:…"/>
          <p:cNvSpPr txBox="1"/>
          <p:nvPr/>
        </p:nvSpPr>
        <p:spPr>
          <a:xfrm>
            <a:off x="2163614" y="786384"/>
            <a:ext cx="4460156" cy="228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Part 2:</a:t>
            </a:r>
          </a:p>
          <a:p>
            <a:endParaRPr/>
          </a:p>
          <a:p>
            <a:r>
              <a:t>How to enforce that?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pic>
        <p:nvPicPr>
          <p:cNvPr id="141" name="Image" descr="Image"/>
          <p:cNvPicPr>
            <a:picLocks noChangeAspect="1"/>
          </p:cNvPicPr>
          <p:nvPr/>
        </p:nvPicPr>
        <p:blipFill>
          <a:blip r:embed="rId2">
            <a:extLst/>
          </a:blip>
          <a:stretch>
            <a:fillRect/>
          </a:stretch>
        </p:blipFill>
        <p:spPr>
          <a:xfrm>
            <a:off x="-122372" y="-1"/>
            <a:ext cx="9388744" cy="68580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pic>
        <p:nvPicPr>
          <p:cNvPr id="144" name="Image" descr="Image"/>
          <p:cNvPicPr>
            <a:picLocks noChangeAspect="1"/>
          </p:cNvPicPr>
          <p:nvPr/>
        </p:nvPicPr>
        <p:blipFill>
          <a:blip r:embed="rId2">
            <a:extLst/>
          </a:blip>
          <a:stretch>
            <a:fillRect/>
          </a:stretch>
        </p:blipFill>
        <p:spPr>
          <a:xfrm>
            <a:off x="0" y="1727200"/>
            <a:ext cx="7353301" cy="1701801"/>
          </a:xfrm>
          <a:prstGeom prst="rect">
            <a:avLst/>
          </a:prstGeom>
          <a:ln w="12700">
            <a:miter lim="400000"/>
          </a:ln>
        </p:spPr>
      </p:pic>
      <p:pic>
        <p:nvPicPr>
          <p:cNvPr id="145" name="Image" descr="Image"/>
          <p:cNvPicPr>
            <a:picLocks noChangeAspect="1"/>
          </p:cNvPicPr>
          <p:nvPr/>
        </p:nvPicPr>
        <p:blipFill>
          <a:blip r:embed="rId3">
            <a:extLst/>
          </a:blip>
          <a:stretch>
            <a:fillRect/>
          </a:stretch>
        </p:blipFill>
        <p:spPr>
          <a:xfrm>
            <a:off x="1181099" y="3905249"/>
            <a:ext cx="7962901" cy="11049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148" name="Part 3:…"/>
          <p:cNvSpPr txBox="1"/>
          <p:nvPr/>
        </p:nvSpPr>
        <p:spPr>
          <a:xfrm>
            <a:off x="2214785" y="713993"/>
            <a:ext cx="4714430"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Part 3:</a:t>
            </a:r>
          </a:p>
          <a:p>
            <a:endParaRPr/>
          </a:p>
          <a:p>
            <a:r>
              <a:t>Basin Rights approach</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 descr="Image"/>
          <p:cNvPicPr>
            <a:picLocks noChangeAspect="1"/>
          </p:cNvPicPr>
          <p:nvPr/>
        </p:nvPicPr>
        <p:blipFill>
          <a:blip r:embed="rId3">
            <a:extLst/>
          </a:blip>
          <a:stretch>
            <a:fillRect/>
          </a:stretch>
        </p:blipFill>
        <p:spPr>
          <a:xfrm>
            <a:off x="4324966" y="64902"/>
            <a:ext cx="4679716" cy="6728196"/>
          </a:xfrm>
          <a:prstGeom prst="rect">
            <a:avLst/>
          </a:prstGeom>
          <a:ln w="12700">
            <a:miter lim="400000"/>
          </a:ln>
        </p:spPr>
      </p:pic>
      <p:sp>
        <p:nvSpPr>
          <p:cNvPr id="151" name="L=Living rights for the river life   (30% of flow)…"/>
          <p:cNvSpPr txBox="1"/>
          <p:nvPr/>
        </p:nvSpPr>
        <p:spPr>
          <a:xfrm>
            <a:off x="24960" y="1156790"/>
            <a:ext cx="4300007" cy="50270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40631" indent="-240631" algn="l">
              <a:buSzPct val="100000"/>
              <a:buChar char="•"/>
              <a:defRPr sz="2400"/>
            </a:pPr>
            <a:r>
              <a:rPr sz="3200" dirty="0"/>
              <a:t>L=Living rights for the river life   </a:t>
            </a:r>
            <a:r>
              <a:rPr sz="3200" dirty="0">
                <a:solidFill>
                  <a:srgbClr val="FF2600"/>
                </a:solidFill>
              </a:rPr>
              <a:t>(30% of flow)</a:t>
            </a:r>
          </a:p>
          <a:p>
            <a:pPr marL="240631" indent="-240631" algn="l">
              <a:buSzPct val="100000"/>
              <a:buChar char="•"/>
              <a:defRPr sz="2400"/>
            </a:pPr>
            <a:r>
              <a:rPr sz="3200" dirty="0"/>
              <a:t>H= human rights for   basin people </a:t>
            </a:r>
            <a:r>
              <a:rPr sz="3200" dirty="0">
                <a:solidFill>
                  <a:srgbClr val="FF2600"/>
                </a:solidFill>
              </a:rPr>
              <a:t>(1700 m</a:t>
            </a:r>
            <a:r>
              <a:rPr sz="3200" baseline="31999" dirty="0">
                <a:solidFill>
                  <a:srgbClr val="FF2600"/>
                </a:solidFill>
              </a:rPr>
              <a:t>3</a:t>
            </a:r>
            <a:r>
              <a:rPr sz="3200" dirty="0">
                <a:solidFill>
                  <a:srgbClr val="FF2600"/>
                </a:solidFill>
              </a:rPr>
              <a:t>/cap/yr)</a:t>
            </a:r>
          </a:p>
          <a:p>
            <a:pPr marL="240631" indent="-240631" algn="l">
              <a:buSzPct val="100000"/>
              <a:buChar char="•"/>
              <a:defRPr sz="2400"/>
            </a:pPr>
            <a:r>
              <a:rPr sz="3200" dirty="0"/>
              <a:t>C=Water rights for each basin country </a:t>
            </a:r>
          </a:p>
          <a:p>
            <a:pPr algn="l">
              <a:defRPr sz="2400"/>
            </a:pPr>
            <a:r>
              <a:rPr sz="3200" dirty="0"/>
              <a:t>   =</a:t>
            </a:r>
            <a:r>
              <a:rPr sz="3200" dirty="0">
                <a:solidFill>
                  <a:srgbClr val="FF2600"/>
                </a:solidFill>
              </a:rPr>
              <a:t>(whole discharge-L-</a:t>
            </a:r>
            <a:r>
              <a:rPr sz="3200" dirty="0" smtClean="0">
                <a:solidFill>
                  <a:srgbClr val="FF2600"/>
                </a:solidFill>
              </a:rPr>
              <a:t>H </a:t>
            </a:r>
            <a:r>
              <a:rPr sz="3200" dirty="0">
                <a:solidFill>
                  <a:srgbClr val="FF2600"/>
                </a:solidFill>
              </a:rPr>
              <a:t>)×contribution rate</a:t>
            </a:r>
          </a:p>
        </p:txBody>
      </p:sp>
      <p:sp>
        <p:nvSpPr>
          <p:cNvPr id="152" name="Basin rights"/>
          <p:cNvSpPr txBox="1"/>
          <p:nvPr/>
        </p:nvSpPr>
        <p:spPr>
          <a:xfrm>
            <a:off x="923467" y="171450"/>
            <a:ext cx="250299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Basin rights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50"/>
                                        </p:tgtEl>
                                        <p:attrNameLst>
                                          <p:attrName>style.visibility</p:attrName>
                                        </p:attrNameLst>
                                      </p:cBhvr>
                                      <p:to>
                                        <p:strVal val="visible"/>
                                      </p:to>
                                    </p:set>
                                    <p:anim calcmode="lin" valueType="num">
                                      <p:cBhvr>
                                        <p:cTn id="7" dur="1000" fill="hold"/>
                                        <p:tgtEl>
                                          <p:spTgt spid="150"/>
                                        </p:tgtEl>
                                        <p:attrNameLst>
                                          <p:attrName>ppt_x</p:attrName>
                                        </p:attrNameLst>
                                      </p:cBhvr>
                                      <p:tavLst>
                                        <p:tav tm="0">
                                          <p:val>
                                            <p:strVal val="0-#ppt_w/2"/>
                                          </p:val>
                                        </p:tav>
                                        <p:tav tm="100000">
                                          <p:val>
                                            <p:strVal val="#ppt_x"/>
                                          </p:val>
                                        </p:tav>
                                      </p:tavLst>
                                    </p:anim>
                                    <p:anim calcmode="lin" valueType="num">
                                      <p:cBhvr>
                                        <p:cTn id="8" dur="1000" fill="hold"/>
                                        <p:tgtEl>
                                          <p:spTgt spid="1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151">
                                            <p:bg/>
                                          </p:spTgt>
                                        </p:tgtEl>
                                        <p:attrNameLst>
                                          <p:attrName>style.visibility</p:attrName>
                                        </p:attrNameLst>
                                      </p:cBhvr>
                                      <p:to>
                                        <p:strVal val="visible"/>
                                      </p:to>
                                    </p:set>
                                    <p:anim calcmode="lin" valueType="num">
                                      <p:cBhvr>
                                        <p:cTn id="13" dur="1000" fill="hold"/>
                                        <p:tgtEl>
                                          <p:spTgt spid="151">
                                            <p:bg/>
                                          </p:spTgt>
                                        </p:tgtEl>
                                        <p:attrNameLst>
                                          <p:attrName>ppt_x</p:attrName>
                                        </p:attrNameLst>
                                      </p:cBhvr>
                                      <p:tavLst>
                                        <p:tav tm="0">
                                          <p:val>
                                            <p:strVal val="#ppt_x"/>
                                          </p:val>
                                        </p:tav>
                                        <p:tav tm="100000">
                                          <p:val>
                                            <p:strVal val="#ppt_x"/>
                                          </p:val>
                                        </p:tav>
                                      </p:tavLst>
                                    </p:anim>
                                    <p:anim calcmode="lin" valueType="num">
                                      <p:cBhvr>
                                        <p:cTn id="14" dur="1000" fill="hold"/>
                                        <p:tgtEl>
                                          <p:spTgt spid="151">
                                            <p:bg/>
                                          </p:spTgt>
                                        </p:tgtEl>
                                        <p:attrNameLst>
                                          <p:attrName>ppt_y</p:attrName>
                                        </p:attrNameLst>
                                      </p:cBhvr>
                                      <p:tavLst>
                                        <p:tav tm="0">
                                          <p:val>
                                            <p:strVal val="0-#ppt_h/2"/>
                                          </p:val>
                                        </p:tav>
                                        <p:tav tm="100000">
                                          <p:val>
                                            <p:strVal val="#ppt_y"/>
                                          </p:val>
                                        </p:tav>
                                      </p:tavLst>
                                    </p:anim>
                                  </p:childTnLst>
                                </p:cTn>
                              </p:par>
                              <p:par>
                                <p:cTn id="15" presetID="2" presetClass="entr" presetSubtype="1" fill="hold" grpId="2" nodeType="withEffect">
                                  <p:stCondLst>
                                    <p:cond delay="0"/>
                                  </p:stCondLst>
                                  <p:iterate>
                                    <p:tmAbs val="0"/>
                                  </p:iterate>
                                  <p:childTnLst>
                                    <p:set>
                                      <p:cBhvr>
                                        <p:cTn id="16" fill="hold"/>
                                        <p:tgtEl>
                                          <p:spTgt spid="151">
                                            <p:txEl>
                                              <p:pRg st="0" end="0"/>
                                            </p:txEl>
                                          </p:spTgt>
                                        </p:tgtEl>
                                        <p:attrNameLst>
                                          <p:attrName>style.visibility</p:attrName>
                                        </p:attrNameLst>
                                      </p:cBhvr>
                                      <p:to>
                                        <p:strVal val="visible"/>
                                      </p:to>
                                    </p:set>
                                    <p:anim calcmode="lin" valueType="num">
                                      <p:cBhvr>
                                        <p:cTn id="17" dur="1000" fill="hold"/>
                                        <p:tgtEl>
                                          <p:spTgt spid="151">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2" nodeType="clickEffect">
                                  <p:stCondLst>
                                    <p:cond delay="0"/>
                                  </p:stCondLst>
                                  <p:iterate>
                                    <p:tmAbs val="0"/>
                                  </p:iterate>
                                  <p:childTnLst>
                                    <p:set>
                                      <p:cBhvr>
                                        <p:cTn id="22" fill="hold"/>
                                        <p:tgtEl>
                                          <p:spTgt spid="151">
                                            <p:txEl>
                                              <p:pRg st="1" end="1"/>
                                            </p:txEl>
                                          </p:spTgt>
                                        </p:tgtEl>
                                        <p:attrNameLst>
                                          <p:attrName>style.visibility</p:attrName>
                                        </p:attrNameLst>
                                      </p:cBhvr>
                                      <p:to>
                                        <p:strVal val="visible"/>
                                      </p:to>
                                    </p:set>
                                    <p:anim calcmode="lin" valueType="num">
                                      <p:cBhvr>
                                        <p:cTn id="23" dur="1000" fill="hold"/>
                                        <p:tgtEl>
                                          <p:spTgt spid="151">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2" nodeType="clickEffect">
                                  <p:stCondLst>
                                    <p:cond delay="0"/>
                                  </p:stCondLst>
                                  <p:iterate>
                                    <p:tmAbs val="0"/>
                                  </p:iterate>
                                  <p:childTnLst>
                                    <p:set>
                                      <p:cBhvr>
                                        <p:cTn id="28" fill="hold"/>
                                        <p:tgtEl>
                                          <p:spTgt spid="151">
                                            <p:txEl>
                                              <p:pRg st="2" end="2"/>
                                            </p:txEl>
                                          </p:spTgt>
                                        </p:tgtEl>
                                        <p:attrNameLst>
                                          <p:attrName>style.visibility</p:attrName>
                                        </p:attrNameLst>
                                      </p:cBhvr>
                                      <p:to>
                                        <p:strVal val="visible"/>
                                      </p:to>
                                    </p:set>
                                    <p:anim calcmode="lin" valueType="num">
                                      <p:cBhvr>
                                        <p:cTn id="29" dur="1000" fill="hold"/>
                                        <p:tgtEl>
                                          <p:spTgt spid="15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5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2" nodeType="clickEffect">
                                  <p:stCondLst>
                                    <p:cond delay="0"/>
                                  </p:stCondLst>
                                  <p:iterate>
                                    <p:tmAbs val="0"/>
                                  </p:iterate>
                                  <p:childTnLst>
                                    <p:set>
                                      <p:cBhvr>
                                        <p:cTn id="34" fill="hold"/>
                                        <p:tgtEl>
                                          <p:spTgt spid="151">
                                            <p:txEl>
                                              <p:pRg st="3" end="3"/>
                                            </p:txEl>
                                          </p:spTgt>
                                        </p:tgtEl>
                                        <p:attrNameLst>
                                          <p:attrName>style.visibility</p:attrName>
                                        </p:attrNameLst>
                                      </p:cBhvr>
                                      <p:to>
                                        <p:strVal val="visible"/>
                                      </p:to>
                                    </p:set>
                                    <p:anim calcmode="lin" valueType="num">
                                      <p:cBhvr>
                                        <p:cTn id="35" dur="1000" fill="hold"/>
                                        <p:tgtEl>
                                          <p:spTgt spid="151">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51">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1" animBg="1" advAuto="0"/>
      <p:bldP spid="151" grpId="2"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IRLN"/>
          <p:cNvSpPr txBox="1">
            <a:spLocks noGrp="1"/>
          </p:cNvSpPr>
          <p:nvPr>
            <p:ph type="title"/>
          </p:nvPr>
        </p:nvSpPr>
        <p:spPr>
          <a:prstGeom prst="rect">
            <a:avLst/>
          </a:prstGeom>
        </p:spPr>
        <p:txBody>
          <a:bodyPr/>
          <a:lstStyle/>
          <a:p>
            <a:r>
              <a:t>IRLN</a:t>
            </a:r>
          </a:p>
        </p:txBody>
      </p:sp>
      <p:pic>
        <p:nvPicPr>
          <p:cNvPr id="157" name="IRLN.m4v" descr="IRLN.m4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8450" y="1166063"/>
            <a:ext cx="9107100" cy="569193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00001" fill="hold"/>
                                        <p:tgtEl>
                                          <p:spTgt spid="1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21"/>
          <p:cNvSpPr txBox="1"/>
          <p:nvPr/>
        </p:nvSpPr>
        <p:spPr>
          <a:xfrm>
            <a:off x="7462837" y="6245225"/>
            <a:ext cx="312738"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584200">
              <a:defRPr sz="1800"/>
            </a:lvl1pPr>
          </a:lstStyle>
          <a:p>
            <a:r>
              <a:t>21</a:t>
            </a:r>
          </a:p>
        </p:txBody>
      </p:sp>
      <p:pic>
        <p:nvPicPr>
          <p:cNvPr id="162" name="pasted-image.tif" descr="pasted-image.tif"/>
          <p:cNvPicPr>
            <a:picLocks noChangeAspect="1"/>
          </p:cNvPicPr>
          <p:nvPr/>
        </p:nvPicPr>
        <p:blipFill>
          <a:blip r:embed="rId2">
            <a:extLst/>
          </a:blip>
          <a:stretch>
            <a:fillRect/>
          </a:stretch>
        </p:blipFill>
        <p:spPr>
          <a:xfrm>
            <a:off x="4000500" y="0"/>
            <a:ext cx="5121275" cy="6858000"/>
          </a:xfrm>
          <a:prstGeom prst="rect">
            <a:avLst/>
          </a:prstGeom>
          <a:ln w="12700">
            <a:miter lim="400000"/>
          </a:ln>
        </p:spPr>
      </p:pic>
      <p:sp>
        <p:nvSpPr>
          <p:cNvPr id="163" name="Thanks!…"/>
          <p:cNvSpPr txBox="1"/>
          <p:nvPr/>
        </p:nvSpPr>
        <p:spPr>
          <a:xfrm>
            <a:off x="347662" y="939006"/>
            <a:ext cx="2998788" cy="426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800"/>
            </a:pPr>
            <a:r>
              <a:rPr sz="6000"/>
              <a:t>Thanks!</a:t>
            </a:r>
          </a:p>
          <a:p>
            <a:pPr algn="l" defTabSz="457200">
              <a:defRPr sz="1800"/>
            </a:pPr>
            <a:r>
              <a:rPr sz="6000"/>
              <a:t>Xiexie!</a:t>
            </a:r>
          </a:p>
          <a:p>
            <a:pPr algn="l" defTabSz="457200">
              <a:defRPr sz="1800"/>
            </a:pPr>
            <a:r>
              <a:rPr sz="6000">
                <a:latin typeface="ＭＳ Ｐゴシック"/>
                <a:ea typeface="ＭＳ Ｐゴシック"/>
                <a:cs typeface="ＭＳ Ｐゴシック"/>
                <a:sym typeface="ＭＳ Ｐゴシック"/>
              </a:rPr>
              <a:t>谢谢！</a:t>
            </a:r>
            <a:endParaRPr sz="6000"/>
          </a:p>
          <a:p>
            <a:pPr algn="l" defTabSz="457200">
              <a:defRPr sz="1800"/>
            </a:pPr>
            <a:endParaRPr sz="3000"/>
          </a:p>
          <a:p>
            <a:pPr algn="l" defTabSz="457200">
              <a:defRPr sz="1800"/>
            </a:pPr>
            <a:endParaRPr sz="3000"/>
          </a:p>
          <a:p>
            <a:pPr algn="l" defTabSz="457200">
              <a:defRPr sz="1800"/>
            </a:pPr>
            <a:r>
              <a:rPr sz="2300" u="sng">
                <a:solidFill>
                  <a:srgbClr val="0000FF"/>
                </a:solidFill>
                <a:uFill>
                  <a:solidFill>
                    <a:srgbClr val="0000FF"/>
                  </a:solidFill>
                </a:uFill>
                <a:hlinkClick r:id="rId3"/>
              </a:rPr>
              <a:t>lawaid@hotmail.com</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0"/>
                                  </p:iterate>
                                  <p:childTnLst>
                                    <p:set>
                                      <p:cBhvr>
                                        <p:cTn id="6" fill="hold"/>
                                        <p:tgtEl>
                                          <p:spTgt spid="163"/>
                                        </p:tgtEl>
                                        <p:attrNameLst>
                                          <p:attrName>style.visibility</p:attrName>
                                        </p:attrNameLst>
                                      </p:cBhvr>
                                      <p:to>
                                        <p:strVal val="visible"/>
                                      </p:to>
                                    </p:set>
                                    <p:anim calcmode="lin" valueType="num">
                                      <p:cBhvr>
                                        <p:cTn id="7" dur="1000" fill="hold"/>
                                        <p:tgtEl>
                                          <p:spTgt spid="163"/>
                                        </p:tgtEl>
                                        <p:attrNameLst>
                                          <p:attrName>ppt_x</p:attrName>
                                        </p:attrNameLst>
                                      </p:cBhvr>
                                      <p:tavLst>
                                        <p:tav tm="0">
                                          <p:val>
                                            <p:strVal val="0-#ppt_w/2"/>
                                          </p:val>
                                        </p:tav>
                                        <p:tav tm="100000">
                                          <p:val>
                                            <p:strVal val="#ppt_x"/>
                                          </p:val>
                                        </p:tav>
                                      </p:tavLst>
                                    </p:anim>
                                    <p:anim calcmode="lin" valueType="num">
                                      <p:cBhvr>
                                        <p:cTn id="8" dur="1000" fill="hold"/>
                                        <p:tgtEl>
                                          <p:spTgt spid="1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162"/>
                                        </p:tgtEl>
                                        <p:attrNameLst>
                                          <p:attrName>style.visibility</p:attrName>
                                        </p:attrNameLst>
                                      </p:cBhvr>
                                      <p:to>
                                        <p:strVal val="visible"/>
                                      </p:to>
                                    </p:set>
                                    <p:anim calcmode="lin" valueType="num">
                                      <p:cBhvr>
                                        <p:cTn id="13" dur="1000" fill="hold"/>
                                        <p:tgtEl>
                                          <p:spTgt spid="162"/>
                                        </p:tgtEl>
                                        <p:attrNameLst>
                                          <p:attrName>ppt_x</p:attrName>
                                        </p:attrNameLst>
                                      </p:cBhvr>
                                      <p:tavLst>
                                        <p:tav tm="0">
                                          <p:val>
                                            <p:strVal val="0-#ppt_w/2"/>
                                          </p:val>
                                        </p:tav>
                                        <p:tav tm="100000">
                                          <p:val>
                                            <p:strVal val="#ppt_x"/>
                                          </p:val>
                                        </p:tav>
                                      </p:tavLst>
                                    </p:anim>
                                    <p:anim calcmode="lin" valueType="num">
                                      <p:cBhvr>
                                        <p:cTn id="14" dur="1000" fill="hold"/>
                                        <p:tgtEl>
                                          <p:spTgt spid="1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2" animBg="1" advAuto="0"/>
      <p:bldP spid="163"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Outline"/>
          <p:cNvSpPr txBox="1">
            <a:spLocks noGrp="1"/>
          </p:cNvSpPr>
          <p:nvPr>
            <p:ph type="ctrTitle" idx="4294967295"/>
          </p:nvPr>
        </p:nvSpPr>
        <p:spPr>
          <a:xfrm>
            <a:off x="457200" y="90487"/>
            <a:ext cx="8229600" cy="1508126"/>
          </a:xfrm>
          <a:prstGeom prst="rect">
            <a:avLst/>
          </a:prstGeom>
        </p:spPr>
        <p:txBody>
          <a:bodyPr lIns="0" tIns="0" rIns="0" bIns="0">
            <a:normAutofit/>
          </a:bodyPr>
          <a:lstStyle>
            <a:lvl1pPr indent="39687" algn="ctr" defTabSz="914400">
              <a:defRPr sz="4400">
                <a:latin typeface="Arial"/>
                <a:ea typeface="Arial"/>
                <a:cs typeface="Arial"/>
                <a:sym typeface="Arial"/>
              </a:defRPr>
            </a:lvl1pPr>
          </a:lstStyle>
          <a:p>
            <a:pPr>
              <a:defRPr sz="1200">
                <a:latin typeface="+mn-lt"/>
                <a:ea typeface="+mn-ea"/>
                <a:cs typeface="+mn-cs"/>
                <a:sym typeface="Helvetica"/>
              </a:defRPr>
            </a:pPr>
            <a:r>
              <a:rPr sz="4400">
                <a:latin typeface="Arial"/>
                <a:ea typeface="Arial"/>
                <a:cs typeface="Arial"/>
                <a:sym typeface="Arial"/>
              </a:rPr>
              <a:t>Outline</a:t>
            </a:r>
          </a:p>
        </p:txBody>
      </p:sp>
      <p:sp>
        <p:nvSpPr>
          <p:cNvPr id="83" name="1.ERU as customary and conventional International Law…"/>
          <p:cNvSpPr txBox="1">
            <a:spLocks noGrp="1"/>
          </p:cNvSpPr>
          <p:nvPr>
            <p:ph type="subTitle" idx="4294967295"/>
          </p:nvPr>
        </p:nvSpPr>
        <p:spPr>
          <a:xfrm>
            <a:off x="750093" y="1598612"/>
            <a:ext cx="7643814" cy="4498976"/>
          </a:xfrm>
          <a:prstGeom prst="rect">
            <a:avLst/>
          </a:prstGeom>
        </p:spPr>
        <p:txBody>
          <a:bodyPr lIns="0" tIns="0" rIns="0" bIns="0">
            <a:normAutofit/>
          </a:bodyPr>
          <a:lstStyle/>
          <a:p>
            <a:pPr marL="39687" indent="0" defTabSz="914400">
              <a:spcBef>
                <a:spcPts val="700"/>
              </a:spcBef>
              <a:buSzPct val="100000"/>
            </a:pPr>
            <a:r>
              <a:rPr sz="3200" dirty="0">
                <a:latin typeface="Arial"/>
                <a:ea typeface="Arial"/>
                <a:cs typeface="Arial"/>
                <a:sym typeface="Arial"/>
              </a:rPr>
              <a:t>1.ERU as customary and conventional International Law</a:t>
            </a:r>
          </a:p>
          <a:p>
            <a:pPr marL="39687" indent="0" defTabSz="914400">
              <a:spcBef>
                <a:spcPts val="700"/>
              </a:spcBef>
              <a:buSzPct val="100000"/>
            </a:pPr>
            <a:r>
              <a:rPr sz="3200" dirty="0">
                <a:latin typeface="Arial"/>
                <a:ea typeface="Arial"/>
                <a:cs typeface="Arial"/>
                <a:sym typeface="Arial"/>
              </a:rPr>
              <a:t>2.How to enforce that?</a:t>
            </a:r>
          </a:p>
          <a:p>
            <a:pPr marL="39687" indent="0" defTabSz="914400">
              <a:spcBef>
                <a:spcPts val="700"/>
              </a:spcBef>
              <a:buSzPct val="100000"/>
            </a:pPr>
            <a:r>
              <a:rPr sz="3200" dirty="0">
                <a:latin typeface="Arial"/>
                <a:ea typeface="Arial"/>
                <a:cs typeface="Arial"/>
                <a:sym typeface="Arial"/>
              </a:rPr>
              <a:t>3.Basin Rights approach</a:t>
            </a:r>
          </a:p>
        </p:txBody>
      </p:sp>
      <p:sp>
        <p:nvSpPr>
          <p:cNvPr id="84" name="2"/>
          <p:cNvSpPr txBox="1"/>
          <p:nvPr/>
        </p:nvSpPr>
        <p:spPr>
          <a:xfrm>
            <a:off x="7462837" y="6245225"/>
            <a:ext cx="312738" cy="215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584200">
              <a:defRPr sz="1400"/>
            </a:lvl1pPr>
          </a:lstStyle>
          <a:p>
            <a:pPr>
              <a:defRPr sz="1800"/>
            </a:pPr>
            <a:r>
              <a:rPr sz="1400"/>
              <a:t>2</a:t>
            </a:r>
          </a:p>
        </p:txBody>
      </p:sp>
      <p:pic>
        <p:nvPicPr>
          <p:cNvPr id="85" name="81Tk9VXBYbL__AA1500_.jpg" descr="81Tk9VXBYbL__AA1500_.jpg"/>
          <p:cNvPicPr>
            <a:picLocks noChangeAspect="1"/>
          </p:cNvPicPr>
          <p:nvPr/>
        </p:nvPicPr>
        <p:blipFill>
          <a:blip r:embed="rId3">
            <a:extLst/>
          </a:blip>
          <a:srcRect l="15559" t="3274" r="15101" b="44485"/>
          <a:stretch>
            <a:fillRect/>
          </a:stretch>
        </p:blipFill>
        <p:spPr>
          <a:xfrm>
            <a:off x="0" y="4086224"/>
            <a:ext cx="3760789" cy="277177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83">
                                            <p:bg/>
                                          </p:spTgt>
                                        </p:tgtEl>
                                        <p:attrNameLst>
                                          <p:attrName>style.visibility</p:attrName>
                                        </p:attrNameLst>
                                      </p:cBhvr>
                                      <p:to>
                                        <p:strVal val="visible"/>
                                      </p:to>
                                    </p:set>
                                    <p:anim calcmode="lin" valueType="num">
                                      <p:cBhvr>
                                        <p:cTn id="7" dur="500" fill="hold"/>
                                        <p:tgtEl>
                                          <p:spTgt spid="83">
                                            <p:bg/>
                                          </p:spTgt>
                                        </p:tgtEl>
                                        <p:attrNameLst>
                                          <p:attrName>ppt_x</p:attrName>
                                        </p:attrNameLst>
                                      </p:cBhvr>
                                      <p:tavLst>
                                        <p:tav tm="0">
                                          <p:val>
                                            <p:strVal val="#ppt_x"/>
                                          </p:val>
                                        </p:tav>
                                        <p:tav tm="100000">
                                          <p:val>
                                            <p:strVal val="#ppt_x"/>
                                          </p:val>
                                        </p:tav>
                                      </p:tavLst>
                                    </p:anim>
                                    <p:anim calcmode="lin" valueType="num">
                                      <p:cBhvr>
                                        <p:cTn id="8" dur="500" fill="hold"/>
                                        <p:tgtEl>
                                          <p:spTgt spid="83">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83">
                                            <p:txEl>
                                              <p:pRg st="0" end="0"/>
                                            </p:txEl>
                                          </p:spTgt>
                                        </p:tgtEl>
                                        <p:attrNameLst>
                                          <p:attrName>style.visibility</p:attrName>
                                        </p:attrNameLst>
                                      </p:cBhvr>
                                      <p:to>
                                        <p:strVal val="visible"/>
                                      </p:to>
                                    </p:set>
                                    <p:anim calcmode="lin" valueType="num">
                                      <p:cBhvr>
                                        <p:cTn id="11"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83">
                                            <p:txEl>
                                              <p:pRg st="1" end="1"/>
                                            </p:txEl>
                                          </p:spTgt>
                                        </p:tgtEl>
                                        <p:attrNameLst>
                                          <p:attrName>style.visibility</p:attrName>
                                        </p:attrNameLst>
                                      </p:cBhvr>
                                      <p:to>
                                        <p:strVal val="visible"/>
                                      </p:to>
                                    </p:set>
                                    <p:anim calcmode="lin" valueType="num">
                                      <p:cBhvr>
                                        <p:cTn id="17"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83">
                                            <p:txEl>
                                              <p:pRg st="2" end="2"/>
                                            </p:txEl>
                                          </p:spTgt>
                                        </p:tgtEl>
                                        <p:attrNameLst>
                                          <p:attrName>style.visibility</p:attrName>
                                        </p:attrNameLst>
                                      </p:cBhvr>
                                      <p:to>
                                        <p:strVal val="visible"/>
                                      </p:to>
                                    </p:set>
                                    <p:anim calcmode="lin" valueType="num">
                                      <p:cBhvr>
                                        <p:cTn id="23"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1"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art 1:…"/>
          <p:cNvSpPr txBox="1"/>
          <p:nvPr/>
        </p:nvSpPr>
        <p:spPr>
          <a:xfrm>
            <a:off x="1402325" y="1199861"/>
            <a:ext cx="6339350" cy="23185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Part 1</a:t>
            </a:r>
            <a:r>
              <a:rPr dirty="0" smtClean="0"/>
              <a:t>:</a:t>
            </a:r>
            <a:endParaRPr lang="en-US" dirty="0" smtClean="0"/>
          </a:p>
          <a:p>
            <a:endParaRPr dirty="0"/>
          </a:p>
          <a:p>
            <a:r>
              <a:rPr dirty="0"/>
              <a:t>ERU as customary and </a:t>
            </a:r>
            <a:endParaRPr lang="en-US" dirty="0" smtClean="0"/>
          </a:p>
          <a:p>
            <a:r>
              <a:rPr dirty="0" smtClean="0"/>
              <a:t>conventional </a:t>
            </a:r>
            <a:r>
              <a:rPr dirty="0"/>
              <a:t>International Law</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p:cNvSpPr txBox="1">
            <a:spLocks noGrp="1"/>
          </p:cNvSpPr>
          <p:nvPr>
            <p:ph type="title" idx="4294967295"/>
          </p:nvPr>
        </p:nvSpPr>
        <p:spPr>
          <a:xfrm>
            <a:off x="457199" y="90487"/>
            <a:ext cx="8229601" cy="1508126"/>
          </a:xfrm>
          <a:prstGeom prst="rect">
            <a:avLst/>
          </a:prstGeom>
        </p:spPr>
        <p:txBody>
          <a:bodyPr lIns="0" tIns="0" rIns="0" bIns="0">
            <a:normAutofit/>
          </a:bodyPr>
          <a:lstStyle/>
          <a:p>
            <a:pPr indent="39687" algn="ctr" defTabSz="914400">
              <a:defRPr sz="4200">
                <a:latin typeface="Arial"/>
                <a:ea typeface="Arial"/>
                <a:cs typeface="Arial"/>
                <a:sym typeface="Arial"/>
              </a:defRPr>
            </a:pPr>
            <a:endParaRPr/>
          </a:p>
        </p:txBody>
      </p:sp>
      <p:sp>
        <p:nvSpPr>
          <p:cNvPr id="94" name="Body"/>
          <p:cNvSpPr txBox="1">
            <a:spLocks noGrp="1"/>
          </p:cNvSpPr>
          <p:nvPr>
            <p:ph type="body" idx="4294967295"/>
          </p:nvPr>
        </p:nvSpPr>
        <p:spPr>
          <a:xfrm>
            <a:off x="457199" y="1600200"/>
            <a:ext cx="8229601" cy="5256213"/>
          </a:xfrm>
          <a:prstGeom prst="rect">
            <a:avLst/>
          </a:prstGeom>
        </p:spPr>
        <p:txBody>
          <a:bodyPr lIns="0" tIns="0" rIns="0" bIns="0">
            <a:normAutofit/>
          </a:bodyPr>
          <a:lstStyle/>
          <a:p>
            <a:pPr marL="896937" indent="-857250" defTabSz="1300480">
              <a:spcBef>
                <a:spcPts val="700"/>
              </a:spcBef>
              <a:buSzPct val="100000"/>
              <a:buFont typeface="Arial"/>
              <a:buChar char="•"/>
              <a:defRPr sz="3000">
                <a:latin typeface="Arial"/>
                <a:ea typeface="Arial"/>
                <a:cs typeface="Arial"/>
                <a:sym typeface="Arial"/>
              </a:defRPr>
            </a:pPr>
            <a:endParaRPr/>
          </a:p>
        </p:txBody>
      </p:sp>
      <p:sp>
        <p:nvSpPr>
          <p:cNvPr id="95" name="6"/>
          <p:cNvSpPr txBox="1"/>
          <p:nvPr/>
        </p:nvSpPr>
        <p:spPr>
          <a:xfrm>
            <a:off x="7512050" y="6245225"/>
            <a:ext cx="2143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830862">
              <a:defRPr sz="1200"/>
            </a:lvl1pPr>
          </a:lstStyle>
          <a:p>
            <a:r>
              <a:t>6</a:t>
            </a:r>
          </a:p>
        </p:txBody>
      </p:sp>
      <p:pic>
        <p:nvPicPr>
          <p:cNvPr id="96" name="1_international-river-basin.png" descr="1_international-river-basin.png"/>
          <p:cNvPicPr>
            <a:picLocks noChangeAspect="1"/>
          </p:cNvPicPr>
          <p:nvPr/>
        </p:nvPicPr>
        <p:blipFill>
          <a:blip r:embed="rId3">
            <a:extLst/>
          </a:blip>
          <a:stretch>
            <a:fillRect/>
          </a:stretch>
        </p:blipFill>
        <p:spPr>
          <a:xfrm>
            <a:off x="-2" y="-167469"/>
            <a:ext cx="9144002" cy="6858001"/>
          </a:xfrm>
          <a:prstGeom prst="rect">
            <a:avLst/>
          </a:prstGeom>
          <a:ln w="12700">
            <a:miter lim="400000"/>
          </a:ln>
        </p:spPr>
      </p:pic>
      <p:sp>
        <p:nvSpPr>
          <p:cNvPr id="97" name="Line"/>
          <p:cNvSpPr/>
          <p:nvPr/>
        </p:nvSpPr>
        <p:spPr>
          <a:xfrm>
            <a:off x="-1" y="742949"/>
            <a:ext cx="9144002" cy="1589"/>
          </a:xfrm>
          <a:prstGeom prst="line">
            <a:avLst/>
          </a:prstGeom>
          <a:ln w="3175">
            <a:solidFill>
              <a:srgbClr val="FF2600"/>
            </a:solidFill>
          </a:ln>
        </p:spPr>
        <p:txBody>
          <a:bodyPr lIns="45719" rIns="45719"/>
          <a:lstStyle/>
          <a:p>
            <a:pPr algn="l" defTabSz="457200">
              <a:defRPr sz="1100">
                <a:uFillTx/>
              </a:defRPr>
            </a:pPr>
            <a:endParaRPr/>
          </a:p>
        </p:txBody>
      </p:sp>
      <p:sp>
        <p:nvSpPr>
          <p:cNvPr id="98" name="International River Basins"/>
          <p:cNvSpPr txBox="1"/>
          <p:nvPr/>
        </p:nvSpPr>
        <p:spPr>
          <a:xfrm>
            <a:off x="139699" y="88106"/>
            <a:ext cx="5127626"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11187" indent="-571500" algn="l" defTabSz="650240">
              <a:spcBef>
                <a:spcPts val="700"/>
              </a:spcBef>
              <a:buClr>
                <a:srgbClr val="FF0000"/>
              </a:buClr>
              <a:buSzPct val="100000"/>
              <a:buChar char="•"/>
              <a:defRPr sz="1600"/>
            </a:pPr>
            <a:r>
              <a:rPr sz="3000">
                <a:solidFill>
                  <a:srgbClr val="FF0000"/>
                </a:solidFill>
                <a:uFill>
                  <a:solidFill>
                    <a:srgbClr val="FF0000"/>
                  </a:solidFill>
                </a:uFill>
              </a:rPr>
              <a:t>International River </a:t>
            </a:r>
            <a:r>
              <a:rPr sz="3000"/>
              <a:t>Basins</a:t>
            </a:r>
          </a:p>
        </p:txBody>
      </p:sp>
      <p:sp>
        <p:nvSpPr>
          <p:cNvPr id="99" name=". In 1978 there…"/>
          <p:cNvSpPr txBox="1"/>
          <p:nvPr/>
        </p:nvSpPr>
        <p:spPr>
          <a:xfrm>
            <a:off x="26193" y="3136899"/>
            <a:ext cx="8863014"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39687" algn="l" defTabSz="650240">
              <a:defRPr sz="1600"/>
            </a:pPr>
            <a:r>
              <a:t>. In 1978 there </a:t>
            </a:r>
          </a:p>
          <a:p>
            <a:pPr indent="39687" algn="l" defTabSz="650240">
              <a:defRPr sz="1600"/>
            </a:pPr>
            <a:r>
              <a:t>were </a:t>
            </a:r>
            <a:r>
              <a:rPr>
                <a:solidFill>
                  <a:srgbClr val="FF0000"/>
                </a:solidFill>
                <a:uFill>
                  <a:solidFill>
                    <a:srgbClr val="FF0000"/>
                  </a:solidFill>
                </a:uFill>
              </a:rPr>
              <a:t>214 </a:t>
            </a:r>
            <a:r>
              <a:t>international basins. Today there are </a:t>
            </a:r>
            <a:r>
              <a:rPr>
                <a:solidFill>
                  <a:srgbClr val="FF0000"/>
                </a:solidFill>
                <a:uFill>
                  <a:solidFill>
                    <a:srgbClr val="FF0000"/>
                  </a:solidFill>
                </a:uFill>
              </a:rPr>
              <a:t>263</a:t>
            </a:r>
            <a:r>
              <a:t>.</a:t>
            </a:r>
          </a:p>
        </p:txBody>
      </p:sp>
      <p:sp>
        <p:nvSpPr>
          <p:cNvPr id="100" name="UNDP. human development t report 2006  p.205,…"/>
          <p:cNvSpPr txBox="1"/>
          <p:nvPr/>
        </p:nvSpPr>
        <p:spPr>
          <a:xfrm>
            <a:off x="1677193" y="5297487"/>
            <a:ext cx="5789614"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39687" algn="l" defTabSz="650240">
              <a:defRPr sz="1600"/>
            </a:pPr>
            <a:r>
              <a:rPr i="1"/>
              <a:t>UNDP. human development t report 2006  p.205,</a:t>
            </a:r>
          </a:p>
          <a:p>
            <a:pPr indent="39687" algn="l" defTabSz="650240">
              <a:defRPr sz="1600"/>
            </a:pPr>
            <a:r>
              <a:rPr i="1" u="sng">
                <a:solidFill>
                  <a:srgbClr val="0000FF"/>
                </a:solidFill>
                <a:uFill>
                  <a:solidFill>
                    <a:srgbClr val="0000FF"/>
                  </a:solidFill>
                </a:uFill>
                <a:hlinkClick r:id="rId4"/>
              </a:rPr>
              <a:t>http://hdr.undp.org/en/media/HDR_2006_Chapter_6.pdf</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pic>
        <p:nvPicPr>
          <p:cNvPr id="105" name="Image" descr="Image"/>
          <p:cNvPicPr>
            <a:picLocks noChangeAspect="1"/>
          </p:cNvPicPr>
          <p:nvPr/>
        </p:nvPicPr>
        <p:blipFill>
          <a:blip r:embed="rId2">
            <a:extLst/>
          </a:blip>
          <a:stretch>
            <a:fillRect/>
          </a:stretch>
        </p:blipFill>
        <p:spPr>
          <a:xfrm>
            <a:off x="-1" y="1873957"/>
            <a:ext cx="9144001" cy="261631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pic>
        <p:nvPicPr>
          <p:cNvPr id="108" name="Image" descr="Image"/>
          <p:cNvPicPr>
            <a:picLocks noChangeAspect="1"/>
          </p:cNvPicPr>
          <p:nvPr/>
        </p:nvPicPr>
        <p:blipFill>
          <a:blip r:embed="rId2">
            <a:extLst/>
          </a:blip>
          <a:stretch>
            <a:fillRect/>
          </a:stretch>
        </p:blipFill>
        <p:spPr>
          <a:xfrm>
            <a:off x="81329" y="0"/>
            <a:ext cx="8981342" cy="68580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pic>
        <p:nvPicPr>
          <p:cNvPr id="111" name="Image" descr="Image"/>
          <p:cNvPicPr>
            <a:picLocks noChangeAspect="1"/>
          </p:cNvPicPr>
          <p:nvPr/>
        </p:nvPicPr>
        <p:blipFill>
          <a:blip r:embed="rId2">
            <a:extLst/>
          </a:blip>
          <a:stretch>
            <a:fillRect/>
          </a:stretch>
        </p:blipFill>
        <p:spPr>
          <a:xfrm>
            <a:off x="51954" y="0"/>
            <a:ext cx="9040092" cy="6858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pic>
        <p:nvPicPr>
          <p:cNvPr id="114" name="Image" descr="Image"/>
          <p:cNvPicPr>
            <a:picLocks noChangeAspect="1"/>
          </p:cNvPicPr>
          <p:nvPr/>
        </p:nvPicPr>
        <p:blipFill>
          <a:blip r:embed="rId2">
            <a:extLst/>
          </a:blip>
          <a:stretch>
            <a:fillRect/>
          </a:stretch>
        </p:blipFill>
        <p:spPr>
          <a:xfrm>
            <a:off x="2793999" y="876299"/>
            <a:ext cx="4838701" cy="1092201"/>
          </a:xfrm>
          <a:prstGeom prst="rect">
            <a:avLst/>
          </a:prstGeom>
          <a:ln w="12700">
            <a:miter lim="400000"/>
          </a:ln>
        </p:spPr>
      </p:pic>
      <p:pic>
        <p:nvPicPr>
          <p:cNvPr id="115" name="Image" descr="Image"/>
          <p:cNvPicPr>
            <a:picLocks noChangeAspect="1"/>
          </p:cNvPicPr>
          <p:nvPr/>
        </p:nvPicPr>
        <p:blipFill>
          <a:blip r:embed="rId3">
            <a:extLst/>
          </a:blip>
          <a:stretch>
            <a:fillRect/>
          </a:stretch>
        </p:blipFill>
        <p:spPr>
          <a:xfrm>
            <a:off x="-1" y="-1"/>
            <a:ext cx="2794001" cy="1968501"/>
          </a:xfrm>
          <a:prstGeom prst="rect">
            <a:avLst/>
          </a:prstGeom>
          <a:ln w="12700">
            <a:miter lim="400000"/>
          </a:ln>
        </p:spPr>
      </p:pic>
      <p:pic>
        <p:nvPicPr>
          <p:cNvPr id="116" name="Image" descr="Image"/>
          <p:cNvPicPr>
            <a:picLocks noChangeAspect="1"/>
          </p:cNvPicPr>
          <p:nvPr/>
        </p:nvPicPr>
        <p:blipFill>
          <a:blip r:embed="rId4">
            <a:extLst/>
          </a:blip>
          <a:stretch>
            <a:fillRect/>
          </a:stretch>
        </p:blipFill>
        <p:spPr>
          <a:xfrm>
            <a:off x="-1" y="2578100"/>
            <a:ext cx="9144001" cy="188507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两个绝对的理论"/>
          <p:cNvSpPr txBox="1">
            <a:spLocks noGrp="1"/>
          </p:cNvSpPr>
          <p:nvPr>
            <p:ph type="title" idx="4294967295"/>
          </p:nvPr>
        </p:nvSpPr>
        <p:spPr>
          <a:xfrm>
            <a:off x="457199" y="274637"/>
            <a:ext cx="8229601" cy="1143001"/>
          </a:xfrm>
          <a:prstGeom prst="rect">
            <a:avLst/>
          </a:prstGeom>
        </p:spPr>
        <p:txBody>
          <a:bodyPr>
            <a:normAutofit/>
          </a:bodyPr>
          <a:lstStyle>
            <a:lvl1pPr algn="ctr" defTabSz="914400">
              <a:defRPr sz="4200">
                <a:uFillTx/>
                <a:latin typeface="宋体"/>
                <a:ea typeface="宋体"/>
                <a:cs typeface="宋体"/>
                <a:sym typeface="宋体"/>
              </a:defRPr>
            </a:lvl1pPr>
          </a:lstStyle>
          <a:p>
            <a:pPr>
              <a:defRPr>
                <a:latin typeface="Arial"/>
                <a:ea typeface="Arial"/>
                <a:cs typeface="Arial"/>
                <a:sym typeface="Arial"/>
              </a:defRPr>
            </a:pPr>
            <a:r>
              <a:rPr>
                <a:latin typeface="宋体"/>
                <a:ea typeface="宋体"/>
                <a:cs typeface="宋体"/>
                <a:sym typeface="宋体"/>
              </a:rPr>
              <a:t>两个绝对的理论</a:t>
            </a:r>
          </a:p>
        </p:txBody>
      </p:sp>
      <p:sp>
        <p:nvSpPr>
          <p:cNvPr id="119" name="绝对主权论…"/>
          <p:cNvSpPr txBox="1">
            <a:spLocks noGrp="1"/>
          </p:cNvSpPr>
          <p:nvPr>
            <p:ph type="body" idx="4294967295"/>
          </p:nvPr>
        </p:nvSpPr>
        <p:spPr>
          <a:xfrm>
            <a:off x="457199" y="1600200"/>
            <a:ext cx="8229601" cy="4525963"/>
          </a:xfrm>
          <a:prstGeom prst="rect">
            <a:avLst/>
          </a:prstGeom>
        </p:spPr>
        <p:txBody>
          <a:bodyPr>
            <a:normAutofit/>
          </a:bodyPr>
          <a:lstStyle/>
          <a:p>
            <a:pPr marL="321468" indent="-321468" defTabSz="914400">
              <a:spcBef>
                <a:spcPts val="700"/>
              </a:spcBef>
              <a:buSzPct val="100000"/>
              <a:buChar char="•"/>
              <a:defRPr sz="3000">
                <a:uFillTx/>
                <a:latin typeface="Arial"/>
                <a:ea typeface="Arial"/>
                <a:cs typeface="Arial"/>
                <a:sym typeface="Arial"/>
              </a:defRPr>
            </a:pPr>
            <a:r>
              <a:rPr>
                <a:latin typeface="宋体"/>
                <a:ea typeface="宋体"/>
                <a:cs typeface="宋体"/>
                <a:sym typeface="宋体"/>
              </a:rPr>
              <a:t>绝对主权论</a:t>
            </a:r>
          </a:p>
          <a:p>
            <a:pPr marL="321468" indent="-321468" defTabSz="914400">
              <a:spcBef>
                <a:spcPts val="700"/>
              </a:spcBef>
              <a:buSzPct val="100000"/>
              <a:buChar char="•"/>
              <a:defRPr sz="3000">
                <a:uFillTx/>
                <a:latin typeface="Arial"/>
                <a:ea typeface="Arial"/>
                <a:cs typeface="Arial"/>
                <a:sym typeface="Arial"/>
              </a:defRPr>
            </a:pPr>
            <a:r>
              <a:rPr>
                <a:latin typeface="宋体"/>
                <a:ea typeface="宋体"/>
                <a:cs typeface="宋体"/>
                <a:sym typeface="宋体"/>
              </a:rPr>
              <a:t>绝对领土完整论（河流完整论）</a:t>
            </a:r>
          </a:p>
        </p:txBody>
      </p:sp>
      <p:pic>
        <p:nvPicPr>
          <p:cNvPr id="120" name="weal_05_img0934" descr="weal_05_img0934"/>
          <p:cNvPicPr>
            <a:picLocks noChangeAspect="1"/>
          </p:cNvPicPr>
          <p:nvPr/>
        </p:nvPicPr>
        <p:blipFill>
          <a:blip r:embed="rId3">
            <a:extLst/>
          </a:blip>
          <a:stretch>
            <a:fillRect/>
          </a:stretch>
        </p:blipFill>
        <p:spPr>
          <a:xfrm>
            <a:off x="6659562" y="620712"/>
            <a:ext cx="1838326" cy="2209801"/>
          </a:xfrm>
          <a:prstGeom prst="rect">
            <a:avLst/>
          </a:prstGeom>
          <a:ln w="12700">
            <a:miter lim="400000"/>
          </a:ln>
        </p:spPr>
      </p:pic>
      <p:pic>
        <p:nvPicPr>
          <p:cNvPr id="121" name="saddam-hussein-goes-on-trial-for-crimes-against-humanity" descr="saddam-hussein-goes-on-trial-for-crimes-against-humanity"/>
          <p:cNvPicPr>
            <a:picLocks noChangeAspect="1"/>
          </p:cNvPicPr>
          <p:nvPr/>
        </p:nvPicPr>
        <p:blipFill>
          <a:blip r:embed="rId4">
            <a:extLst/>
          </a:blip>
          <a:stretch>
            <a:fillRect/>
          </a:stretch>
        </p:blipFill>
        <p:spPr>
          <a:xfrm>
            <a:off x="4932362" y="3181350"/>
            <a:ext cx="3810001" cy="3676650"/>
          </a:xfrm>
          <a:prstGeom prst="rect">
            <a:avLst/>
          </a:prstGeom>
          <a:ln w="12700">
            <a:miter lim="400000"/>
          </a:ln>
        </p:spPr>
      </p:pic>
      <p:pic>
        <p:nvPicPr>
          <p:cNvPr id="122" name="1_UNagreement_voting" descr="1_UNagreement_voting"/>
          <p:cNvPicPr>
            <a:picLocks noChangeAspect="1"/>
          </p:cNvPicPr>
          <p:nvPr/>
        </p:nvPicPr>
        <p:blipFill>
          <a:blip r:embed="rId5">
            <a:extLst/>
          </a:blip>
          <a:stretch>
            <a:fillRect/>
          </a:stretch>
        </p:blipFill>
        <p:spPr>
          <a:xfrm>
            <a:off x="-1" y="-1"/>
            <a:ext cx="9144001" cy="6858001"/>
          </a:xfrm>
          <a:prstGeom prst="rect">
            <a:avLst/>
          </a:prstGeom>
          <a:ln w="12700">
            <a:miter lim="400000"/>
          </a:ln>
        </p:spPr>
      </p:pic>
      <p:sp>
        <p:nvSpPr>
          <p:cNvPr id="123" name="“equitable and reasonable utilization"/>
          <p:cNvSpPr txBox="1"/>
          <p:nvPr/>
        </p:nvSpPr>
        <p:spPr>
          <a:xfrm>
            <a:off x="2971799" y="5174360"/>
            <a:ext cx="5526089" cy="11525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566927">
              <a:defRPr sz="2728">
                <a:ln w="3580">
                  <a:solidFill>
                    <a:srgbClr val="000000"/>
                  </a:solidFill>
                </a:ln>
                <a:uFillTx/>
                <a:latin typeface="宋体"/>
                <a:ea typeface="宋体"/>
                <a:cs typeface="宋体"/>
                <a:sym typeface="宋体"/>
              </a:defRPr>
            </a:lvl1pPr>
          </a:lstStyle>
          <a:p>
            <a:pPr>
              <a:defRPr>
                <a:ln>
                  <a:noFill/>
                </a:ln>
                <a:latin typeface="Arial"/>
                <a:ea typeface="Arial"/>
                <a:cs typeface="Arial"/>
                <a:sym typeface="Arial"/>
              </a:defRPr>
            </a:pPr>
            <a:r>
              <a:rPr>
                <a:ln w="3580">
                  <a:solidFill>
                    <a:srgbClr val="000000"/>
                  </a:solidFill>
                </a:ln>
                <a:latin typeface="宋体"/>
                <a:ea typeface="宋体"/>
                <a:cs typeface="宋体"/>
                <a:sym typeface="宋体"/>
              </a:rPr>
              <a:t>“equitable and reasonable utilization</a:t>
            </a:r>
            <a:endParaRPr>
              <a:ln w="4475">
                <a:solidFill>
                  <a:srgbClr val="000000"/>
                </a:solidFill>
              </a:ln>
              <a:latin typeface="宋体"/>
              <a:ea typeface="宋体"/>
              <a:cs typeface="宋体"/>
              <a:sym typeface="宋体"/>
            </a:endParaRPr>
          </a:p>
        </p:txBody>
      </p:sp>
      <p:sp>
        <p:nvSpPr>
          <p:cNvPr id="124" name="103in favor，3against，27abstain"/>
          <p:cNvSpPr txBox="1"/>
          <p:nvPr/>
        </p:nvSpPr>
        <p:spPr>
          <a:xfrm>
            <a:off x="457199" y="-1"/>
            <a:ext cx="4338271" cy="4898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25000"/>
              </a:lnSpc>
              <a:defRPr sz="2200">
                <a:uFillTx/>
                <a:latin typeface="+mj-lt"/>
                <a:ea typeface="+mj-ea"/>
                <a:cs typeface="+mj-cs"/>
                <a:sym typeface="Avenir Roman"/>
              </a:defRPr>
            </a:lvl1pPr>
          </a:lstStyle>
          <a:p>
            <a:r>
              <a:t>103in favor，3against，27abstain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8F8F8F"/>
      </a:accent3>
      <a:accent4>
        <a:srgbClr val="707070"/>
      </a:accent4>
      <a:accent5>
        <a:srgbClr val="AAB7DA"/>
      </a:accent5>
      <a:accent6>
        <a:srgbClr val="007B2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8F8F8F"/>
      </a:accent3>
      <a:accent4>
        <a:srgbClr val="707070"/>
      </a:accent4>
      <a:accent5>
        <a:srgbClr val="AAB7DA"/>
      </a:accent5>
      <a:accent6>
        <a:srgbClr val="007B2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
              <a:solidFill>
                <a:srgbClr val="000000"/>
              </a:solidFill>
            </a:uFill>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639</Words>
  <Application>Microsoft Macintosh PowerPoint</Application>
  <PresentationFormat>On-screen Show (4:3)</PresentationFormat>
  <Paragraphs>74</Paragraphs>
  <Slides>17</Slides>
  <Notes>9</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Default</vt:lpstr>
      <vt:lpstr>Basin Rights of International River</vt:lpstr>
      <vt:lpstr>Outline</vt:lpstr>
      <vt:lpstr>PowerPoint Presentation</vt:lpstr>
      <vt:lpstr>PowerPoint Presentation</vt:lpstr>
      <vt:lpstr>PowerPoint Presentation</vt:lpstr>
      <vt:lpstr>PowerPoint Presentation</vt:lpstr>
      <vt:lpstr>PowerPoint Presentation</vt:lpstr>
      <vt:lpstr>PowerPoint Presentation</vt:lpstr>
      <vt:lpstr>两个绝对的理论</vt:lpstr>
      <vt:lpstr>PowerPoint Presentation</vt:lpstr>
      <vt:lpstr>PowerPoint Presentation</vt:lpstr>
      <vt:lpstr>PowerPoint Presentation</vt:lpstr>
      <vt:lpstr>PowerPoint Presentation</vt:lpstr>
      <vt:lpstr>PowerPoint Presentation</vt:lpstr>
      <vt:lpstr>PowerPoint Presentation</vt:lpstr>
      <vt:lpstr>IRLN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Basin Rights of International River</dc:title>
  <cp:lastModifiedBy>w</cp:lastModifiedBy>
  <cp:revision>1</cp:revision>
  <dcterms:modified xsi:type="dcterms:W3CDTF">2018-12-16T16:51:28Z</dcterms:modified>
</cp:coreProperties>
</file>