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312" r:id="rId2"/>
    <p:sldId id="363" r:id="rId3"/>
    <p:sldId id="342" r:id="rId4"/>
    <p:sldId id="358" r:id="rId5"/>
    <p:sldId id="360" r:id="rId6"/>
    <p:sldId id="344" r:id="rId7"/>
    <p:sldId id="353" r:id="rId8"/>
    <p:sldId id="306" r:id="rId9"/>
    <p:sldId id="351" r:id="rId10"/>
    <p:sldId id="361" r:id="rId11"/>
    <p:sldId id="354" r:id="rId12"/>
    <p:sldId id="348" r:id="rId13"/>
    <p:sldId id="352" r:id="rId14"/>
    <p:sldId id="349" r:id="rId15"/>
    <p:sldId id="362" r:id="rId16"/>
    <p:sldId id="350" r:id="rId17"/>
    <p:sldId id="356" r:id="rId18"/>
    <p:sldId id="357" r:id="rId19"/>
    <p:sldId id="359" r:id="rId20"/>
    <p:sldId id="347" r:id="rId21"/>
    <p:sldId id="343" r:id="rId22"/>
    <p:sldId id="340" r:id="rId23"/>
    <p:sldId id="345" r:id="rId24"/>
    <p:sldId id="341" r:id="rId25"/>
  </p:sldIdLst>
  <p:sldSz cx="9144000" cy="6858000" type="screen4x3"/>
  <p:notesSz cx="6858000" cy="9144000"/>
  <p:defaultTextStyle>
    <a:defPPr>
      <a:defRPr lang="en-GB"/>
    </a:defPPr>
    <a:lvl1pPr algn="l" rtl="0" fontAlgn="base">
      <a:spcBef>
        <a:spcPct val="0"/>
      </a:spcBef>
      <a:spcAft>
        <a:spcPct val="0"/>
      </a:spcAft>
      <a:defRPr sz="2600" kern="1200">
        <a:solidFill>
          <a:schemeClr val="bg2"/>
        </a:solidFill>
        <a:latin typeface="Arial" charset="0"/>
        <a:ea typeface="宋体" charset="-122"/>
        <a:cs typeface="+mn-cs"/>
      </a:defRPr>
    </a:lvl1pPr>
    <a:lvl2pPr marL="457200" algn="l" rtl="0" fontAlgn="base">
      <a:spcBef>
        <a:spcPct val="0"/>
      </a:spcBef>
      <a:spcAft>
        <a:spcPct val="0"/>
      </a:spcAft>
      <a:defRPr sz="2600" kern="1200">
        <a:solidFill>
          <a:schemeClr val="bg2"/>
        </a:solidFill>
        <a:latin typeface="Arial" charset="0"/>
        <a:ea typeface="宋体" charset="-122"/>
        <a:cs typeface="+mn-cs"/>
      </a:defRPr>
    </a:lvl2pPr>
    <a:lvl3pPr marL="914400" algn="l" rtl="0" fontAlgn="base">
      <a:spcBef>
        <a:spcPct val="0"/>
      </a:spcBef>
      <a:spcAft>
        <a:spcPct val="0"/>
      </a:spcAft>
      <a:defRPr sz="2600" kern="1200">
        <a:solidFill>
          <a:schemeClr val="bg2"/>
        </a:solidFill>
        <a:latin typeface="Arial" charset="0"/>
        <a:ea typeface="宋体" charset="-122"/>
        <a:cs typeface="+mn-cs"/>
      </a:defRPr>
    </a:lvl3pPr>
    <a:lvl4pPr marL="1371600" algn="l" rtl="0" fontAlgn="base">
      <a:spcBef>
        <a:spcPct val="0"/>
      </a:spcBef>
      <a:spcAft>
        <a:spcPct val="0"/>
      </a:spcAft>
      <a:defRPr sz="2600" kern="1200">
        <a:solidFill>
          <a:schemeClr val="bg2"/>
        </a:solidFill>
        <a:latin typeface="Arial" charset="0"/>
        <a:ea typeface="宋体" charset="-122"/>
        <a:cs typeface="+mn-cs"/>
      </a:defRPr>
    </a:lvl4pPr>
    <a:lvl5pPr marL="1828800" algn="l" rtl="0" fontAlgn="base">
      <a:spcBef>
        <a:spcPct val="0"/>
      </a:spcBef>
      <a:spcAft>
        <a:spcPct val="0"/>
      </a:spcAft>
      <a:defRPr sz="2600" kern="1200">
        <a:solidFill>
          <a:schemeClr val="bg2"/>
        </a:solidFill>
        <a:latin typeface="Arial" charset="0"/>
        <a:ea typeface="宋体" charset="-122"/>
        <a:cs typeface="+mn-cs"/>
      </a:defRPr>
    </a:lvl5pPr>
    <a:lvl6pPr marL="2286000" algn="l" defTabSz="914400" rtl="0" eaLnBrk="1" latinLnBrk="0" hangingPunct="1">
      <a:defRPr sz="2600" kern="1200">
        <a:solidFill>
          <a:schemeClr val="bg2"/>
        </a:solidFill>
        <a:latin typeface="Arial" charset="0"/>
        <a:ea typeface="宋体" charset="-122"/>
        <a:cs typeface="+mn-cs"/>
      </a:defRPr>
    </a:lvl6pPr>
    <a:lvl7pPr marL="2743200" algn="l" defTabSz="914400" rtl="0" eaLnBrk="1" latinLnBrk="0" hangingPunct="1">
      <a:defRPr sz="2600" kern="1200">
        <a:solidFill>
          <a:schemeClr val="bg2"/>
        </a:solidFill>
        <a:latin typeface="Arial" charset="0"/>
        <a:ea typeface="宋体" charset="-122"/>
        <a:cs typeface="+mn-cs"/>
      </a:defRPr>
    </a:lvl7pPr>
    <a:lvl8pPr marL="3200400" algn="l" defTabSz="914400" rtl="0" eaLnBrk="1" latinLnBrk="0" hangingPunct="1">
      <a:defRPr sz="2600" kern="1200">
        <a:solidFill>
          <a:schemeClr val="bg2"/>
        </a:solidFill>
        <a:latin typeface="Arial" charset="0"/>
        <a:ea typeface="宋体" charset="-122"/>
        <a:cs typeface="+mn-cs"/>
      </a:defRPr>
    </a:lvl8pPr>
    <a:lvl9pPr marL="3657600" algn="l" defTabSz="914400" rtl="0" eaLnBrk="1" latinLnBrk="0" hangingPunct="1">
      <a:defRPr sz="2600" kern="1200">
        <a:solidFill>
          <a:schemeClr val="bg2"/>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百鑫 沈"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131"/>
    <a:srgbClr val="003E6E"/>
    <a:srgbClr val="F6C700"/>
    <a:srgbClr val="FFD21F"/>
    <a:srgbClr val="E85908"/>
    <a:srgbClr val="007CBF"/>
    <a:srgbClr val="6CC08C"/>
    <a:srgbClr val="FFD3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508" autoAdjust="0"/>
  </p:normalViewPr>
  <p:slideViewPr>
    <p:cSldViewPr>
      <p:cViewPr varScale="1">
        <p:scale>
          <a:sx n="122" d="100"/>
          <a:sy n="122" d="100"/>
        </p:scale>
        <p:origin x="-1728" y="-96"/>
      </p:cViewPr>
      <p:guideLst>
        <p:guide orient="horz" pos="4088"/>
        <p:guide orient="horz" pos="96"/>
        <p:guide pos="158"/>
        <p:guide pos="56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2088"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solidFill>
                  <a:schemeClr val="tx1"/>
                </a:solidFill>
                <a:latin typeface="Arial" pitchFamily="34" charset="0"/>
                <a:ea typeface="+mn-ea"/>
              </a:defRPr>
            </a:lvl1pPr>
          </a:lstStyle>
          <a:p>
            <a:pPr>
              <a:defRPr/>
            </a:pPr>
            <a:endParaRPr lang="en-GB"/>
          </a:p>
        </p:txBody>
      </p:sp>
      <p:sp>
        <p:nvSpPr>
          <p:cNvPr id="1433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solidFill>
                  <a:schemeClr val="tx1"/>
                </a:solidFill>
                <a:latin typeface="Arial" pitchFamily="34" charset="0"/>
                <a:ea typeface="+mn-ea"/>
              </a:defRPr>
            </a:lvl1pPr>
          </a:lstStyle>
          <a:p>
            <a:pPr>
              <a:defRPr/>
            </a:pPr>
            <a:endParaRPr lang="en-GB"/>
          </a:p>
        </p:txBody>
      </p:sp>
      <p:sp>
        <p:nvSpPr>
          <p:cNvPr id="1434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solidFill>
                  <a:schemeClr val="tx1"/>
                </a:solidFill>
                <a:latin typeface="Arial" pitchFamily="34" charset="0"/>
                <a:ea typeface="+mn-ea"/>
              </a:defRPr>
            </a:lvl1pPr>
          </a:lstStyle>
          <a:p>
            <a:pPr>
              <a:defRPr/>
            </a:pPr>
            <a:endParaRPr lang="en-GB"/>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solidFill>
                  <a:schemeClr val="tx1"/>
                </a:solidFill>
                <a:latin typeface="Arial" pitchFamily="34" charset="0"/>
                <a:ea typeface="+mn-ea"/>
              </a:defRPr>
            </a:lvl1pPr>
          </a:lstStyle>
          <a:p>
            <a:pPr>
              <a:defRPr/>
            </a:pPr>
            <a:fld id="{F666C555-6F2F-41F5-951B-D60E64ACF42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solidFill>
                  <a:schemeClr val="tx1"/>
                </a:solidFill>
                <a:latin typeface="Arial" pitchFamily="34" charset="0"/>
                <a:ea typeface="+mn-ea"/>
              </a:defRPr>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solidFill>
                  <a:schemeClr val="tx1"/>
                </a:solidFill>
                <a:latin typeface="Arial" pitchFamily="34" charset="0"/>
                <a:ea typeface="+mn-ea"/>
              </a:defRPr>
            </a:lvl1pPr>
          </a:lstStyle>
          <a:p>
            <a:pPr>
              <a:defRPr/>
            </a:pPr>
            <a:endParaRPr lang="en-GB"/>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solidFill>
                  <a:schemeClr val="tx1"/>
                </a:solidFill>
                <a:latin typeface="Arial" pitchFamily="34" charset="0"/>
                <a:ea typeface="+mn-ea"/>
              </a:defRPr>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solidFill>
                  <a:schemeClr val="tx1"/>
                </a:solidFill>
                <a:latin typeface="Arial" pitchFamily="34" charset="0"/>
                <a:ea typeface="+mn-ea"/>
              </a:defRPr>
            </a:lvl1pPr>
          </a:lstStyle>
          <a:p>
            <a:pPr>
              <a:defRPr/>
            </a:pPr>
            <a:fld id="{34FC38B8-C14E-47E5-A13B-E9F3F00F690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248A4AFF-45A6-4AA9-B4C8-F32A571A9912}" type="slidenum">
              <a:rPr lang="en-GB" altLang="zh-CN" smtClean="0">
                <a:latin typeface="Arial" charset="0"/>
              </a:rPr>
              <a:pPr/>
              <a:t>1</a:t>
            </a:fld>
            <a:endParaRPr lang="en-GB" altLang="zh-CN" smtClean="0">
              <a:latin typeface="Arial"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50DE7E44-9BCE-4DCA-9FA5-470A6A4DFCD9}" type="slidenum">
              <a:rPr lang="en-GB" altLang="zh-CN" smtClean="0">
                <a:latin typeface="Arial" charset="0"/>
              </a:rPr>
              <a:pPr/>
              <a:t>22</a:t>
            </a:fld>
            <a:endParaRPr lang="en-GB" altLang="zh-CN" smtClean="0">
              <a:latin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8C4B5E62-F7FA-4183-9537-4BF43283D297}" type="slidenum">
              <a:rPr lang="en-GB" altLang="zh-CN" smtClean="0">
                <a:latin typeface="Arial" charset="0"/>
              </a:rPr>
              <a:pPr/>
              <a:t>23</a:t>
            </a:fld>
            <a:endParaRPr lang="en-GB" altLang="zh-CN" smtClean="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p:cNvSpPr>
          <p:nvPr>
            <p:ph type="sldImg"/>
          </p:nvPr>
        </p:nvSpPr>
        <p:spPr>
          <a:ln/>
        </p:spPr>
      </p:sp>
      <p:sp>
        <p:nvSpPr>
          <p:cNvPr id="48130" name="Notizenplatzhalter 2"/>
          <p:cNvSpPr>
            <a:spLocks noGrp="1"/>
          </p:cNvSpPr>
          <p:nvPr>
            <p:ph type="body" idx="1"/>
          </p:nvPr>
        </p:nvSpPr>
        <p:spPr>
          <a:noFill/>
        </p:spPr>
        <p:txBody>
          <a:bodyPr/>
          <a:lstStyle/>
          <a:p>
            <a:pPr eaLnBrk="1" hangingPunct="1"/>
            <a:endParaRPr lang="de-DE" altLang="zh-CN" smtClean="0">
              <a:latin typeface="Arial" charset="0"/>
            </a:endParaRPr>
          </a:p>
        </p:txBody>
      </p:sp>
      <p:sp>
        <p:nvSpPr>
          <p:cNvPr id="48131" name="Foliennummernplatzhalter 3"/>
          <p:cNvSpPr>
            <a:spLocks noGrp="1"/>
          </p:cNvSpPr>
          <p:nvPr>
            <p:ph type="sldNum" sz="quarter" idx="5"/>
          </p:nvPr>
        </p:nvSpPr>
        <p:spPr>
          <a:noFill/>
          <a:ln>
            <a:miter lim="800000"/>
            <a:headEnd/>
            <a:tailEnd/>
          </a:ln>
        </p:spPr>
        <p:txBody>
          <a:bodyPr/>
          <a:lstStyle/>
          <a:p>
            <a:fld id="{E7E0BA6D-2DCE-4EEE-88EC-288C743E7726}" type="slidenum">
              <a:rPr lang="en-GB" altLang="zh-CN" smtClean="0">
                <a:latin typeface="Arial" charset="0"/>
              </a:rPr>
              <a:pPr/>
              <a:t>24</a:t>
            </a:fld>
            <a:endParaRPr lang="en-GB" altLang="zh-CN"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AE5069CD-FF5D-447D-ADF5-4E6A9B790AD9}" type="slidenum">
              <a:rPr lang="en-GB" altLang="zh-CN" smtClean="0">
                <a:latin typeface="Arial" charset="0"/>
              </a:rPr>
              <a:pPr/>
              <a:t>6</a:t>
            </a:fld>
            <a:endParaRPr lang="en-GB" altLang="zh-CN" smtClean="0">
              <a:latin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E971AA34-0ED9-4D56-AD65-BD7B9F710080}" type="slidenum">
              <a:rPr lang="en-GB" altLang="zh-CN" smtClean="0">
                <a:latin typeface="Arial" charset="0"/>
              </a:rPr>
              <a:pPr/>
              <a:t>8</a:t>
            </a:fld>
            <a:endParaRPr lang="en-GB" altLang="zh-CN" smtClean="0">
              <a:latin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49A24C82-3836-43BF-A404-E08809D2A132}" type="slidenum">
              <a:rPr lang="en-GB" altLang="zh-CN" smtClean="0">
                <a:latin typeface="Arial" charset="0"/>
              </a:rPr>
              <a:pPr/>
              <a:t>12</a:t>
            </a:fld>
            <a:endParaRPr lang="en-GB" altLang="zh-CN" smtClean="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B88C210A-81A0-42AF-837B-F6D369DD66BD}" type="slidenum">
              <a:rPr lang="en-GB" altLang="zh-CN" smtClean="0">
                <a:latin typeface="Arial" charset="0"/>
              </a:rPr>
              <a:pPr/>
              <a:t>14</a:t>
            </a:fld>
            <a:endParaRPr lang="en-GB" altLang="zh-CN" smtClean="0">
              <a:latin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1CD3C801-2572-4D06-AAA4-5DD18B19302B}" type="slidenum">
              <a:rPr lang="en-GB" altLang="zh-CN" smtClean="0">
                <a:latin typeface="Arial" charset="0"/>
              </a:rPr>
              <a:pPr/>
              <a:t>16</a:t>
            </a:fld>
            <a:endParaRPr lang="en-GB" altLang="zh-CN" smtClean="0">
              <a:latin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7425BDA0-8581-4D3B-A22B-5DC0058FDB73}" type="slidenum">
              <a:rPr lang="en-GB" altLang="zh-CN" smtClean="0">
                <a:latin typeface="Arial" charset="0"/>
              </a:rPr>
              <a:pPr/>
              <a:t>17</a:t>
            </a:fld>
            <a:endParaRPr lang="en-GB" altLang="zh-CN" smtClean="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CD50091C-D343-42FE-8189-E24297FFBF99}" type="slidenum">
              <a:rPr lang="en-GB" altLang="zh-CN" smtClean="0">
                <a:latin typeface="Arial" charset="0"/>
              </a:rPr>
              <a:pPr/>
              <a:t>18</a:t>
            </a:fld>
            <a:endParaRPr lang="en-GB" altLang="zh-CN" smtClean="0">
              <a:latin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B8DFB1FC-C9D4-417B-BB36-1B51547D1036}" type="slidenum">
              <a:rPr lang="en-GB" altLang="zh-CN" smtClean="0">
                <a:solidFill>
                  <a:srgbClr val="000000"/>
                </a:solidFill>
                <a:latin typeface="Arial" charset="0"/>
              </a:rPr>
              <a:pPr/>
              <a:t>19</a:t>
            </a:fld>
            <a:endParaRPr lang="en-GB" altLang="zh-CN" smtClean="0">
              <a:solidFill>
                <a:srgbClr val="000000"/>
              </a:solidFill>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de-DE" altLang="zh-C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9" descr="UFZ_PPT_Vorlage_Titel_2"/>
          <p:cNvPicPr>
            <a:picLocks noChangeAspect="1" noChangeArrowheads="1"/>
          </p:cNvPicPr>
          <p:nvPr userDrawn="1"/>
        </p:nvPicPr>
        <p:blipFill>
          <a:blip r:embed="rId2"/>
          <a:srcRect/>
          <a:stretch>
            <a:fillRect/>
          </a:stretch>
        </p:blipFill>
        <p:spPr bwMode="auto">
          <a:xfrm>
            <a:off x="0" y="4938713"/>
            <a:ext cx="9145588" cy="1919287"/>
          </a:xfrm>
          <a:prstGeom prst="rect">
            <a:avLst/>
          </a:prstGeom>
          <a:noFill/>
          <a:ln w="9525">
            <a:noFill/>
            <a:miter lim="800000"/>
            <a:headEnd/>
            <a:tailEnd/>
          </a:ln>
        </p:spPr>
      </p:pic>
      <p:sp>
        <p:nvSpPr>
          <p:cNvPr id="5" name="Rechteck 2"/>
          <p:cNvSpPr/>
          <p:nvPr userDrawn="1"/>
        </p:nvSpPr>
        <p:spPr bwMode="auto">
          <a:xfrm>
            <a:off x="0" y="4938713"/>
            <a:ext cx="3044825" cy="130175"/>
          </a:xfrm>
          <a:prstGeom prst="rect">
            <a:avLst/>
          </a:prstGeom>
          <a:solidFill>
            <a:schemeClr val="accent2"/>
          </a:solidFill>
          <a:ln w="9525" cap="flat" cmpd="sng" algn="ctr">
            <a:no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endParaRPr lang="de-DE">
              <a:latin typeface="Arial" pitchFamily="34" charset="0"/>
              <a:ea typeface="+mn-ea"/>
            </a:endParaRPr>
          </a:p>
        </p:txBody>
      </p:sp>
      <p:sp>
        <p:nvSpPr>
          <p:cNvPr id="5132" name="Rectangle 12"/>
          <p:cNvSpPr>
            <a:spLocks noGrp="1" noChangeArrowheads="1"/>
          </p:cNvSpPr>
          <p:nvPr>
            <p:ph type="ctrTitle" sz="quarter"/>
          </p:nvPr>
        </p:nvSpPr>
        <p:spPr>
          <a:xfrm>
            <a:off x="381000" y="5257800"/>
            <a:ext cx="5715000" cy="685800"/>
          </a:xfrm>
          <a:extLst>
            <a:ext uri="{AF507438-7753-43E0-B8FC-AC1667EBCBE1}"/>
          </a:extLst>
        </p:spPr>
        <p:txBody>
          <a:bodyPr/>
          <a:lstStyle>
            <a:lvl1pPr>
              <a:defRPr sz="1600">
                <a:solidFill>
                  <a:schemeClr val="bg1"/>
                </a:solidFill>
              </a:defRPr>
            </a:lvl1pPr>
          </a:lstStyle>
          <a:p>
            <a:pPr lvl="0"/>
            <a:r>
              <a:rPr lang="de-DE" noProof="0"/>
              <a:t>Titelmasterformat durch Klicken bearbeiten</a:t>
            </a:r>
            <a:endParaRPr lang="en-GB" noProof="0"/>
          </a:p>
        </p:txBody>
      </p:sp>
      <p:sp>
        <p:nvSpPr>
          <p:cNvPr id="5133" name="Rectangle 13"/>
          <p:cNvSpPr>
            <a:spLocks noGrp="1" noChangeArrowheads="1"/>
          </p:cNvSpPr>
          <p:nvPr>
            <p:ph type="subTitle" sz="quarter" idx="1"/>
          </p:nvPr>
        </p:nvSpPr>
        <p:spPr>
          <a:xfrm>
            <a:off x="381000" y="6019800"/>
            <a:ext cx="2663825" cy="381000"/>
          </a:xfrm>
          <a:extLst>
            <a:ext uri="{AF507438-7753-43E0-B8FC-AC1667EBCBE1}"/>
          </a:extLst>
        </p:spPr>
        <p:txBody>
          <a:bodyPr/>
          <a:lstStyle>
            <a:lvl1pPr marL="0" indent="0">
              <a:defRPr sz="900">
                <a:solidFill>
                  <a:schemeClr val="bg1"/>
                </a:solidFill>
              </a:defRPr>
            </a:lvl1pPr>
          </a:lstStyle>
          <a:p>
            <a:pPr lvl="0"/>
            <a:r>
              <a:rPr lang="de-DE" noProof="0"/>
              <a:t>Formatvorlage des Untertitelmasters durch Klicken bearbeiten</a:t>
            </a:r>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grpSp>
        <p:nvGrpSpPr>
          <p:cNvPr id="4" name="Gruppieren 6"/>
          <p:cNvGrpSpPr>
            <a:grpSpLocks/>
          </p:cNvGrpSpPr>
          <p:nvPr userDrawn="1"/>
        </p:nvGrpSpPr>
        <p:grpSpPr bwMode="auto">
          <a:xfrm>
            <a:off x="0" y="4938713"/>
            <a:ext cx="9145588" cy="1919287"/>
            <a:chOff x="0" y="4938713"/>
            <a:chExt cx="9145588" cy="1919287"/>
          </a:xfrm>
        </p:grpSpPr>
        <p:pic>
          <p:nvPicPr>
            <p:cNvPr id="5" name="Picture 21" descr="UFZ_PPT_Vorlage_innen_2"/>
            <p:cNvPicPr>
              <a:picLocks noChangeAspect="1" noChangeArrowheads="1"/>
            </p:cNvPicPr>
            <p:nvPr userDrawn="1"/>
          </p:nvPicPr>
          <p:blipFill>
            <a:blip r:embed="rId2"/>
            <a:srcRect/>
            <a:stretch>
              <a:fillRect/>
            </a:stretch>
          </p:blipFill>
          <p:spPr bwMode="auto">
            <a:xfrm>
              <a:off x="0" y="4938713"/>
              <a:ext cx="9145588" cy="1919287"/>
            </a:xfrm>
            <a:prstGeom prst="rect">
              <a:avLst/>
            </a:prstGeom>
            <a:noFill/>
            <a:ln w="9525">
              <a:noFill/>
              <a:miter lim="800000"/>
              <a:headEnd/>
              <a:tailEnd/>
            </a:ln>
          </p:spPr>
        </p:pic>
        <p:sp>
          <p:nvSpPr>
            <p:cNvPr id="6" name="Rechteck 8"/>
            <p:cNvSpPr/>
            <p:nvPr userDrawn="1"/>
          </p:nvSpPr>
          <p:spPr bwMode="auto">
            <a:xfrm>
              <a:off x="6732588" y="5634038"/>
              <a:ext cx="2160587" cy="1035050"/>
            </a:xfrm>
            <a:prstGeom prst="rect">
              <a:avLst/>
            </a:prstGeom>
            <a:solidFill>
              <a:schemeClr val="bg1"/>
            </a:solidFill>
            <a:ln w="9525" cap="flat" cmpd="sng" algn="ctr">
              <a:no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endParaRPr lang="de-DE">
                <a:latin typeface="Arial" pitchFamily="34" charset="0"/>
                <a:ea typeface="+mn-ea"/>
              </a:endParaRPr>
            </a:p>
          </p:txBody>
        </p:sp>
      </p:grpSp>
      <p:sp>
        <p:nvSpPr>
          <p:cNvPr id="7" name="Rechteck 5"/>
          <p:cNvSpPr/>
          <p:nvPr userDrawn="1"/>
        </p:nvSpPr>
        <p:spPr bwMode="auto">
          <a:xfrm>
            <a:off x="0" y="0"/>
            <a:ext cx="9144000" cy="493871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9525" cap="flat" cmpd="sng" algn="ctr">
            <a:no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endParaRPr lang="de-DE">
              <a:latin typeface="Arial" pitchFamily="34" charset="0"/>
              <a:ea typeface="+mn-ea"/>
            </a:endParaRPr>
          </a:p>
        </p:txBody>
      </p:sp>
      <p:pic>
        <p:nvPicPr>
          <p:cNvPr id="8" name="Grafik 1"/>
          <p:cNvPicPr>
            <a:picLocks noChangeAspect="1"/>
          </p:cNvPicPr>
          <p:nvPr userDrawn="1"/>
        </p:nvPicPr>
        <p:blipFill>
          <a:blip r:embed="rId3"/>
          <a:srcRect/>
          <a:stretch>
            <a:fillRect/>
          </a:stretch>
        </p:blipFill>
        <p:spPr bwMode="auto">
          <a:xfrm>
            <a:off x="6810375" y="5691188"/>
            <a:ext cx="1992313" cy="920750"/>
          </a:xfrm>
          <a:prstGeom prst="rect">
            <a:avLst/>
          </a:prstGeom>
          <a:noFill/>
          <a:ln w="9525">
            <a:noFill/>
            <a:miter lim="800000"/>
            <a:headEnd/>
            <a:tailEnd/>
          </a:ln>
        </p:spPr>
      </p:pic>
      <p:pic>
        <p:nvPicPr>
          <p:cNvPr id="9" name="Grafik 9"/>
          <p:cNvPicPr>
            <a:picLocks noChangeAspect="1"/>
          </p:cNvPicPr>
          <p:nvPr userDrawn="1"/>
        </p:nvPicPr>
        <p:blipFill>
          <a:blip r:embed="rId4"/>
          <a:srcRect/>
          <a:stretch>
            <a:fillRect/>
          </a:stretch>
        </p:blipFill>
        <p:spPr bwMode="auto">
          <a:xfrm>
            <a:off x="8027988" y="3933825"/>
            <a:ext cx="1074737" cy="1073150"/>
          </a:xfrm>
          <a:prstGeom prst="rect">
            <a:avLst/>
          </a:prstGeom>
          <a:noFill/>
          <a:ln w="9525">
            <a:noFill/>
            <a:miter lim="800000"/>
            <a:headEnd/>
            <a:tailEnd/>
          </a:ln>
        </p:spPr>
      </p:pic>
      <p:pic>
        <p:nvPicPr>
          <p:cNvPr id="10" name="Grafik 2"/>
          <p:cNvPicPr>
            <a:picLocks noChangeAspect="1"/>
          </p:cNvPicPr>
          <p:nvPr userDrawn="1"/>
        </p:nvPicPr>
        <p:blipFill>
          <a:blip r:embed="rId5"/>
          <a:srcRect/>
          <a:stretch>
            <a:fillRect/>
          </a:stretch>
        </p:blipFill>
        <p:spPr bwMode="auto">
          <a:xfrm>
            <a:off x="7019925" y="4254500"/>
            <a:ext cx="1103313" cy="431800"/>
          </a:xfrm>
          <a:prstGeom prst="rect">
            <a:avLst/>
          </a:prstGeom>
          <a:noFill/>
          <a:ln w="9525">
            <a:noFill/>
            <a:miter lim="800000"/>
            <a:headEnd/>
            <a:tailEnd/>
          </a:ln>
        </p:spPr>
      </p:pic>
      <p:sp>
        <p:nvSpPr>
          <p:cNvPr id="5132" name="Rectangle 12"/>
          <p:cNvSpPr>
            <a:spLocks noGrp="1" noChangeArrowheads="1"/>
          </p:cNvSpPr>
          <p:nvPr>
            <p:ph type="ctrTitle" sz="quarter"/>
          </p:nvPr>
        </p:nvSpPr>
        <p:spPr>
          <a:xfrm>
            <a:off x="381000" y="5257800"/>
            <a:ext cx="5715000" cy="246221"/>
          </a:xfrm>
          <a:extLst>
            <a:ext uri="{AF507438-7753-43E0-B8FC-AC1667EBCBE1}"/>
          </a:extLst>
        </p:spPr>
        <p:txBody>
          <a:bodyPr/>
          <a:lstStyle>
            <a:lvl1pPr>
              <a:defRPr sz="1600">
                <a:solidFill>
                  <a:schemeClr val="accent2"/>
                </a:solidFill>
              </a:defRPr>
            </a:lvl1pPr>
          </a:lstStyle>
          <a:p>
            <a:pPr lvl="0"/>
            <a:r>
              <a:rPr lang="de-DE" noProof="0" dirty="0"/>
              <a:t>Titelmasterformat durch Klicken bearbeiten</a:t>
            </a:r>
            <a:endParaRPr lang="en-GB" noProof="0" dirty="0"/>
          </a:p>
        </p:txBody>
      </p:sp>
      <p:sp>
        <p:nvSpPr>
          <p:cNvPr id="5133" name="Rectangle 13"/>
          <p:cNvSpPr>
            <a:spLocks noGrp="1" noChangeArrowheads="1"/>
          </p:cNvSpPr>
          <p:nvPr>
            <p:ph type="subTitle" sz="quarter" idx="1"/>
          </p:nvPr>
        </p:nvSpPr>
        <p:spPr>
          <a:xfrm>
            <a:off x="381000" y="6019800"/>
            <a:ext cx="2663825" cy="276999"/>
          </a:xfrm>
          <a:extLst>
            <a:ext uri="{AF507438-7753-43E0-B8FC-AC1667EBCBE1}"/>
          </a:extLst>
        </p:spPr>
        <p:txBody>
          <a:bodyPr/>
          <a:lstStyle>
            <a:lvl1pPr marL="0" indent="0">
              <a:defRPr sz="900">
                <a:solidFill>
                  <a:schemeClr val="accent2"/>
                </a:solidFill>
              </a:defRPr>
            </a:lvl1pPr>
          </a:lstStyle>
          <a:p>
            <a:pPr lvl="0"/>
            <a:r>
              <a:rPr lang="de-DE" noProof="0" dirty="0"/>
              <a:t>Formatvorlage des Untertitelmasters durch Klicken bearbeiten</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3" name="Grafik 1"/>
          <p:cNvPicPr>
            <a:picLocks noChangeAspect="1"/>
          </p:cNvPicPr>
          <p:nvPr userDrawn="1"/>
        </p:nvPicPr>
        <p:blipFill>
          <a:blip r:embed="rId2"/>
          <a:srcRect/>
          <a:stretch>
            <a:fillRect/>
          </a:stretch>
        </p:blipFill>
        <p:spPr bwMode="auto">
          <a:xfrm>
            <a:off x="8093075" y="-98425"/>
            <a:ext cx="1079500" cy="1077913"/>
          </a:xfrm>
          <a:prstGeom prst="rect">
            <a:avLst/>
          </a:prstGeom>
          <a:noFill/>
          <a:ln w="9525">
            <a:noFill/>
            <a:miter lim="800000"/>
            <a:headEnd/>
            <a:tailEnd/>
          </a:ln>
        </p:spPr>
      </p:pic>
      <p:sp>
        <p:nvSpPr>
          <p:cNvPr id="9" name="Titel 8"/>
          <p:cNvSpPr>
            <a:spLocks noGrp="1"/>
          </p:cNvSpPr>
          <p:nvPr>
            <p:ph type="title"/>
          </p:nvPr>
        </p:nvSpPr>
        <p:spPr>
          <a:xfrm>
            <a:off x="264252" y="278650"/>
            <a:ext cx="7695855" cy="369332"/>
          </a:xfrm>
        </p:spPr>
        <p:txBody>
          <a:bodyPr/>
          <a:lstStyle>
            <a:lvl1pPr>
              <a:defRPr sz="2400">
                <a:solidFill>
                  <a:schemeClr val="accent2"/>
                </a:solidFill>
              </a:defRPr>
            </a:lvl1pPr>
          </a:lstStyle>
          <a:p>
            <a:r>
              <a:rPr lang="de-DE" dirty="0"/>
              <a:t>Titelmasterformat durch Klicken bearbeiten</a:t>
            </a:r>
          </a:p>
        </p:txBody>
      </p:sp>
      <p:sp>
        <p:nvSpPr>
          <p:cNvPr id="4" name="Foliennummernplatzhalter 2"/>
          <p:cNvSpPr>
            <a:spLocks noGrp="1"/>
          </p:cNvSpPr>
          <p:nvPr>
            <p:ph type="sldNum" sz="quarter" idx="10"/>
          </p:nvPr>
        </p:nvSpPr>
        <p:spPr/>
        <p:txBody>
          <a:bodyPr/>
          <a:lstStyle>
            <a:lvl1pPr>
              <a:defRPr/>
            </a:lvl1pPr>
          </a:lstStyle>
          <a:p>
            <a:pPr>
              <a:defRPr/>
            </a:pPr>
            <a:r>
              <a:rPr lang="en-GB"/>
              <a:t>Seite </a:t>
            </a:r>
            <a:fld id="{363FF27E-407B-4759-A067-5F2CFCE8E752}"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3" name="Grafik 3"/>
          <p:cNvPicPr>
            <a:picLocks noChangeAspect="1"/>
          </p:cNvPicPr>
          <p:nvPr userDrawn="1"/>
        </p:nvPicPr>
        <p:blipFill>
          <a:blip r:embed="rId2"/>
          <a:srcRect/>
          <a:stretch>
            <a:fillRect/>
          </a:stretch>
        </p:blipFill>
        <p:spPr bwMode="auto">
          <a:xfrm>
            <a:off x="7785100" y="266700"/>
            <a:ext cx="1103313" cy="431800"/>
          </a:xfrm>
          <a:prstGeom prst="rect">
            <a:avLst/>
          </a:prstGeom>
          <a:noFill/>
          <a:ln w="9525">
            <a:noFill/>
            <a:miter lim="800000"/>
            <a:headEnd/>
            <a:tailEnd/>
          </a:ln>
        </p:spPr>
      </p:pic>
      <p:sp>
        <p:nvSpPr>
          <p:cNvPr id="2" name="Titel 1"/>
          <p:cNvSpPr>
            <a:spLocks noGrp="1"/>
          </p:cNvSpPr>
          <p:nvPr>
            <p:ph type="title"/>
          </p:nvPr>
        </p:nvSpPr>
        <p:spPr>
          <a:xfrm>
            <a:off x="250824" y="279918"/>
            <a:ext cx="7345512" cy="369332"/>
          </a:xfrm>
        </p:spPr>
        <p:txBody>
          <a:bodyPr/>
          <a:lstStyle>
            <a:lvl1pPr>
              <a:defRPr sz="2400">
                <a:solidFill>
                  <a:schemeClr val="accent2"/>
                </a:solidFill>
              </a:defRPr>
            </a:lvl1pPr>
          </a:lstStyle>
          <a:p>
            <a:r>
              <a:rPr lang="zh-CN" altLang="en-US" dirty="0"/>
              <a:t>单击此处编辑母版标题样式</a:t>
            </a:r>
            <a:endParaRPr lang="de-DE" dirty="0"/>
          </a:p>
        </p:txBody>
      </p:sp>
      <p:sp>
        <p:nvSpPr>
          <p:cNvPr id="4" name="Foliennummernplatzhalter 2"/>
          <p:cNvSpPr>
            <a:spLocks noGrp="1"/>
          </p:cNvSpPr>
          <p:nvPr>
            <p:ph type="sldNum" sz="quarter" idx="10"/>
          </p:nvPr>
        </p:nvSpPr>
        <p:spPr/>
        <p:txBody>
          <a:bodyPr/>
          <a:lstStyle>
            <a:lvl1pPr>
              <a:defRPr/>
            </a:lvl1pPr>
          </a:lstStyle>
          <a:p>
            <a:pPr>
              <a:defRPr/>
            </a:pPr>
            <a:r>
              <a:rPr lang="en-GB"/>
              <a:t>Seite </a:t>
            </a:r>
            <a:fld id="{DAF2211D-3A66-4C34-B4E4-CC045540781D}"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Rechteck 3"/>
          <p:cNvSpPr/>
          <p:nvPr userDrawn="1"/>
        </p:nvSpPr>
        <p:spPr bwMode="auto">
          <a:xfrm>
            <a:off x="7451725" y="5815013"/>
            <a:ext cx="1576388" cy="854075"/>
          </a:xfrm>
          <a:prstGeom prst="rect">
            <a:avLst/>
          </a:prstGeom>
          <a:solidFill>
            <a:schemeClr val="bg1"/>
          </a:solidFill>
          <a:ln w="9525" cap="flat" cmpd="sng" algn="ctr">
            <a:no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endParaRPr lang="de-DE">
              <a:latin typeface="Arial" pitchFamily="34" charset="0"/>
              <a:ea typeface="+mn-ea"/>
            </a:endParaRPr>
          </a:p>
        </p:txBody>
      </p:sp>
      <p:sp>
        <p:nvSpPr>
          <p:cNvPr id="3" name="Foliennummernplatzhalter 2"/>
          <p:cNvSpPr>
            <a:spLocks noGrp="1"/>
          </p:cNvSpPr>
          <p:nvPr>
            <p:ph type="sldNum" sz="quarter" idx="10"/>
          </p:nvPr>
        </p:nvSpPr>
        <p:spPr/>
        <p:txBody>
          <a:bodyPr/>
          <a:lstStyle>
            <a:lvl1pPr>
              <a:defRPr/>
            </a:lvl1pPr>
          </a:lstStyle>
          <a:p>
            <a:pPr>
              <a:defRPr/>
            </a:pPr>
            <a:r>
              <a:rPr lang="en-GB"/>
              <a:t>Seite </a:t>
            </a:r>
            <a:fld id="{0235BBEB-EC13-40DC-A845-E381E3E0901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819547"/>
            <a:ext cx="3008313" cy="615553"/>
          </a:xfrm>
        </p:spPr>
        <p:txBody>
          <a:bodyPr anchor="b"/>
          <a:lstStyle>
            <a:lvl1pPr algn="l">
              <a:defRPr sz="2000" b="1">
                <a:solidFill>
                  <a:schemeClr val="accent2"/>
                </a:solidFill>
              </a:defRPr>
            </a:lvl1pPr>
          </a:lstStyle>
          <a:p>
            <a:r>
              <a:rPr lang="de-DE" dirty="0"/>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5"/>
          <p:cNvSpPr>
            <a:spLocks noGrp="1" noChangeArrowheads="1"/>
          </p:cNvSpPr>
          <p:nvPr>
            <p:ph type="sldNum" sz="quarter" idx="10"/>
          </p:nvPr>
        </p:nvSpPr>
        <p:spPr>
          <a:ln/>
        </p:spPr>
        <p:txBody>
          <a:bodyPr/>
          <a:lstStyle>
            <a:lvl1pPr>
              <a:defRPr/>
            </a:lvl1pPr>
          </a:lstStyle>
          <a:p>
            <a:pPr>
              <a:defRPr/>
            </a:pPr>
            <a:r>
              <a:rPr lang="en-GB"/>
              <a:t>Seite </a:t>
            </a:r>
            <a:fld id="{FB850376-31D2-4B49-9F18-6BCF60B190F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1000" y="381000"/>
            <a:ext cx="7772400" cy="923330"/>
          </a:xfrm>
        </p:spPr>
        <p:txBody>
          <a:bodyPr/>
          <a:lstStyle>
            <a:lvl1pPr>
              <a:defRPr>
                <a:solidFill>
                  <a:schemeClr val="accent2"/>
                </a:solidFill>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5"/>
          <p:cNvSpPr>
            <a:spLocks noGrp="1" noChangeArrowheads="1"/>
          </p:cNvSpPr>
          <p:nvPr>
            <p:ph type="sldNum" sz="quarter" idx="10"/>
          </p:nvPr>
        </p:nvSpPr>
        <p:spPr>
          <a:ln/>
        </p:spPr>
        <p:txBody>
          <a:bodyPr/>
          <a:lstStyle>
            <a:lvl1pPr>
              <a:defRPr/>
            </a:lvl1pPr>
          </a:lstStyle>
          <a:p>
            <a:pPr>
              <a:defRPr/>
            </a:pPr>
            <a:r>
              <a:rPr lang="en-GB"/>
              <a:t>Seite </a:t>
            </a:r>
            <a:fld id="{A6A4988F-9681-4F7F-BC30-2BAC633835D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r>
              <a:rPr lang="en-GB"/>
              <a:t>Seite </a:t>
            </a:r>
            <a:fld id="{5E9369E4-A623-44A6-AF85-A292BBEB713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381000" y="381000"/>
            <a:ext cx="7772400" cy="461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ltLang="zh-CN" smtClean="0"/>
              <a:t>Mastertitelformat bearbeiten</a:t>
            </a:r>
          </a:p>
        </p:txBody>
      </p:sp>
      <p:sp>
        <p:nvSpPr>
          <p:cNvPr id="1027" name="Rectangle 11"/>
          <p:cNvSpPr>
            <a:spLocks noGrp="1" noChangeArrowheads="1"/>
          </p:cNvSpPr>
          <p:nvPr>
            <p:ph type="body" idx="1"/>
          </p:nvPr>
        </p:nvSpPr>
        <p:spPr bwMode="auto">
          <a:xfrm>
            <a:off x="381000" y="1905000"/>
            <a:ext cx="4175125" cy="2000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ltLang="zh-CN" smtClean="0"/>
              <a:t>Mastertextformat bearbeiten</a:t>
            </a:r>
          </a:p>
          <a:p>
            <a:pPr lvl="1"/>
            <a:r>
              <a:rPr lang="en-GB" altLang="zh-CN" smtClean="0"/>
              <a:t>Zweite Ebene</a:t>
            </a:r>
          </a:p>
          <a:p>
            <a:pPr lvl="2"/>
            <a:r>
              <a:rPr lang="en-GB" altLang="zh-CN" smtClean="0"/>
              <a:t>Dritte Ebene</a:t>
            </a:r>
          </a:p>
          <a:p>
            <a:pPr lvl="3"/>
            <a:r>
              <a:rPr lang="en-GB" altLang="zh-CN" smtClean="0"/>
              <a:t>Vierte Ebene</a:t>
            </a:r>
          </a:p>
          <a:p>
            <a:pPr lvl="4"/>
            <a:r>
              <a:rPr lang="en-GB" altLang="zh-CN" smtClean="0"/>
              <a:t>Fünfte Ebene</a:t>
            </a:r>
          </a:p>
        </p:txBody>
      </p:sp>
      <p:sp>
        <p:nvSpPr>
          <p:cNvPr id="1039" name="Rectangle 15"/>
          <p:cNvSpPr>
            <a:spLocks noGrp="1" noChangeArrowheads="1"/>
          </p:cNvSpPr>
          <p:nvPr>
            <p:ph type="sldNum" sz="quarter" idx="4"/>
          </p:nvPr>
        </p:nvSpPr>
        <p:spPr bwMode="auto">
          <a:xfrm>
            <a:off x="381000" y="6597650"/>
            <a:ext cx="1905000" cy="177800"/>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bodyPr>
          <a:lstStyle>
            <a:lvl1pPr>
              <a:spcBef>
                <a:spcPct val="20000"/>
              </a:spcBef>
              <a:buClr>
                <a:schemeClr val="tx1"/>
              </a:buClr>
              <a:buFont typeface="Wingdings" pitchFamily="2" charset="2"/>
              <a:buNone/>
              <a:defRPr sz="800">
                <a:solidFill>
                  <a:schemeClr val="bg1"/>
                </a:solidFill>
                <a:latin typeface="Arial" pitchFamily="34" charset="0"/>
                <a:ea typeface="+mn-ea"/>
              </a:defRPr>
            </a:lvl1pPr>
          </a:lstStyle>
          <a:p>
            <a:pPr>
              <a:defRPr/>
            </a:pPr>
            <a:r>
              <a:rPr lang="en-GB"/>
              <a:t>Seite </a:t>
            </a:r>
            <a:fld id="{9B235394-37B8-492C-B142-76F83CC72295}" type="slidenum">
              <a:rPr lang="en-GB"/>
              <a:pPr>
                <a:defRPr/>
              </a:pPr>
              <a:t>‹#›</a:t>
            </a:fld>
            <a:endParaRPr lang="en-GB"/>
          </a:p>
        </p:txBody>
      </p:sp>
      <p:grpSp>
        <p:nvGrpSpPr>
          <p:cNvPr id="1029" name="Gruppieren 2"/>
          <p:cNvGrpSpPr>
            <a:grpSpLocks/>
          </p:cNvGrpSpPr>
          <p:nvPr/>
        </p:nvGrpSpPr>
        <p:grpSpPr bwMode="auto">
          <a:xfrm>
            <a:off x="0" y="4938713"/>
            <a:ext cx="9145588" cy="1919287"/>
            <a:chOff x="0" y="4938713"/>
            <a:chExt cx="9145588" cy="1919287"/>
          </a:xfrm>
        </p:grpSpPr>
        <p:pic>
          <p:nvPicPr>
            <p:cNvPr id="1031" name="Picture 21" descr="UFZ_PPT_Vorlage_innen_2"/>
            <p:cNvPicPr>
              <a:picLocks noChangeAspect="1" noChangeArrowheads="1"/>
            </p:cNvPicPr>
            <p:nvPr userDrawn="1"/>
          </p:nvPicPr>
          <p:blipFill>
            <a:blip r:embed="rId10"/>
            <a:srcRect/>
            <a:stretch>
              <a:fillRect/>
            </a:stretch>
          </p:blipFill>
          <p:spPr bwMode="auto">
            <a:xfrm>
              <a:off x="0" y="4938713"/>
              <a:ext cx="9145588" cy="1919287"/>
            </a:xfrm>
            <a:prstGeom prst="rect">
              <a:avLst/>
            </a:prstGeom>
            <a:noFill/>
            <a:ln w="9525">
              <a:noFill/>
              <a:miter lim="800000"/>
              <a:headEnd/>
              <a:tailEnd/>
            </a:ln>
          </p:spPr>
        </p:pic>
        <p:sp>
          <p:nvSpPr>
            <p:cNvPr id="2" name="Rechteck 1"/>
            <p:cNvSpPr/>
            <p:nvPr userDrawn="1"/>
          </p:nvSpPr>
          <p:spPr bwMode="auto">
            <a:xfrm>
              <a:off x="6732588" y="5634038"/>
              <a:ext cx="2160587" cy="1035050"/>
            </a:xfrm>
            <a:prstGeom prst="rect">
              <a:avLst/>
            </a:prstGeom>
            <a:solidFill>
              <a:schemeClr val="bg1"/>
            </a:solidFill>
            <a:ln w="9525" cap="flat" cmpd="sng" algn="ctr">
              <a:noFill/>
              <a:prstDash val="solid"/>
              <a:round/>
              <a:headEnd type="none" w="med" len="med"/>
              <a:tailEnd type="none" w="med" len="med"/>
            </a:ln>
            <a:effectLst/>
            <a:extLst/>
          </p:spPr>
          <p:txBody>
            <a:bodyPr lIns="0" tIns="0" rIns="0" bIns="0">
              <a:normAutofit/>
            </a:bodyPr>
            <a:lstStyle/>
            <a:p>
              <a:pPr>
                <a:spcBef>
                  <a:spcPct val="20000"/>
                </a:spcBef>
                <a:buClr>
                  <a:schemeClr val="tx1"/>
                </a:buClr>
                <a:buFont typeface="Wingdings" pitchFamily="2" charset="2"/>
                <a:buNone/>
                <a:defRPr/>
              </a:pPr>
              <a:endParaRPr lang="de-DE">
                <a:latin typeface="Arial" pitchFamily="34" charset="0"/>
                <a:ea typeface="+mn-ea"/>
              </a:endParaRPr>
            </a:p>
          </p:txBody>
        </p:sp>
      </p:grpSp>
      <p:pic>
        <p:nvPicPr>
          <p:cNvPr id="1030" name="Grafik 3"/>
          <p:cNvPicPr>
            <a:picLocks noChangeAspect="1"/>
          </p:cNvPicPr>
          <p:nvPr/>
        </p:nvPicPr>
        <p:blipFill>
          <a:blip r:embed="rId11"/>
          <a:srcRect/>
          <a:stretch>
            <a:fillRect/>
          </a:stretch>
        </p:blipFill>
        <p:spPr bwMode="auto">
          <a:xfrm>
            <a:off x="7677150" y="6065838"/>
            <a:ext cx="1276350" cy="468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56" r:id="rId6"/>
    <p:sldLayoutId id="2147483655" r:id="rId7"/>
    <p:sldLayoutId id="2147483654" r:id="rId8"/>
  </p:sldLayoutIdLst>
  <p:hf hdr="0" ftr="0" dt="0"/>
  <p:txStyles>
    <p:titleStyle>
      <a:lvl1pPr algn="l" rtl="0" fontAlgn="base">
        <a:spcBef>
          <a:spcPct val="0"/>
        </a:spcBef>
        <a:spcAft>
          <a:spcPct val="0"/>
        </a:spcAft>
        <a:defRPr sz="3000" b="1">
          <a:solidFill>
            <a:schemeClr val="accent2"/>
          </a:solidFill>
          <a:latin typeface="+mj-lt"/>
          <a:ea typeface="+mj-ea"/>
          <a:cs typeface="+mj-cs"/>
        </a:defRPr>
      </a:lvl1pPr>
      <a:lvl2pPr algn="l" rtl="0" fontAlgn="base">
        <a:spcBef>
          <a:spcPct val="0"/>
        </a:spcBef>
        <a:spcAft>
          <a:spcPct val="0"/>
        </a:spcAft>
        <a:defRPr sz="3000" b="1">
          <a:solidFill>
            <a:schemeClr val="accent2"/>
          </a:solidFill>
          <a:latin typeface="Arial" pitchFamily="34" charset="0"/>
        </a:defRPr>
      </a:lvl2pPr>
      <a:lvl3pPr algn="l" rtl="0" fontAlgn="base">
        <a:spcBef>
          <a:spcPct val="0"/>
        </a:spcBef>
        <a:spcAft>
          <a:spcPct val="0"/>
        </a:spcAft>
        <a:defRPr sz="3000" b="1">
          <a:solidFill>
            <a:schemeClr val="accent2"/>
          </a:solidFill>
          <a:latin typeface="Arial" pitchFamily="34" charset="0"/>
        </a:defRPr>
      </a:lvl3pPr>
      <a:lvl4pPr algn="l" rtl="0" fontAlgn="base">
        <a:spcBef>
          <a:spcPct val="0"/>
        </a:spcBef>
        <a:spcAft>
          <a:spcPct val="0"/>
        </a:spcAft>
        <a:defRPr sz="3000" b="1">
          <a:solidFill>
            <a:schemeClr val="accent2"/>
          </a:solidFill>
          <a:latin typeface="Arial" pitchFamily="34" charset="0"/>
        </a:defRPr>
      </a:lvl4pPr>
      <a:lvl5pPr algn="l" rtl="0" fontAlgn="base">
        <a:spcBef>
          <a:spcPct val="0"/>
        </a:spcBef>
        <a:spcAft>
          <a:spcPct val="0"/>
        </a:spcAft>
        <a:defRPr sz="3000" b="1">
          <a:solidFill>
            <a:schemeClr val="accent2"/>
          </a:solidFill>
          <a:latin typeface="Arial" pitchFamily="34" charset="0"/>
        </a:defRPr>
      </a:lvl5pPr>
      <a:lvl6pPr marL="457200" algn="l" rtl="0" eaLnBrk="1" fontAlgn="base" hangingPunct="1">
        <a:spcBef>
          <a:spcPct val="0"/>
        </a:spcBef>
        <a:spcAft>
          <a:spcPct val="0"/>
        </a:spcAft>
        <a:defRPr sz="3000" b="1">
          <a:solidFill>
            <a:schemeClr val="accent1"/>
          </a:solidFill>
          <a:latin typeface="Arial" pitchFamily="34" charset="0"/>
        </a:defRPr>
      </a:lvl6pPr>
      <a:lvl7pPr marL="914400" algn="l" rtl="0" eaLnBrk="1" fontAlgn="base" hangingPunct="1">
        <a:spcBef>
          <a:spcPct val="0"/>
        </a:spcBef>
        <a:spcAft>
          <a:spcPct val="0"/>
        </a:spcAft>
        <a:defRPr sz="3000" b="1">
          <a:solidFill>
            <a:schemeClr val="accent1"/>
          </a:solidFill>
          <a:latin typeface="Arial" pitchFamily="34" charset="0"/>
        </a:defRPr>
      </a:lvl7pPr>
      <a:lvl8pPr marL="1371600" algn="l" rtl="0" eaLnBrk="1" fontAlgn="base" hangingPunct="1">
        <a:spcBef>
          <a:spcPct val="0"/>
        </a:spcBef>
        <a:spcAft>
          <a:spcPct val="0"/>
        </a:spcAft>
        <a:defRPr sz="3000" b="1">
          <a:solidFill>
            <a:schemeClr val="accent1"/>
          </a:solidFill>
          <a:latin typeface="Arial" pitchFamily="34" charset="0"/>
        </a:defRPr>
      </a:lvl8pPr>
      <a:lvl9pPr marL="1828800" algn="l" rtl="0" eaLnBrk="1" fontAlgn="base" hangingPunct="1">
        <a:spcBef>
          <a:spcPct val="0"/>
        </a:spcBef>
        <a:spcAft>
          <a:spcPct val="0"/>
        </a:spcAft>
        <a:defRPr sz="3000" b="1">
          <a:solidFill>
            <a:schemeClr val="accent1"/>
          </a:solidFill>
          <a:latin typeface="Arial" pitchFamily="34" charset="0"/>
        </a:defRPr>
      </a:lvl9pPr>
    </p:titleStyle>
    <p:bodyStyle>
      <a:lvl1pPr marL="342900" indent="-342900" algn="l" rtl="0" fontAlgn="base">
        <a:spcBef>
          <a:spcPct val="0"/>
        </a:spcBef>
        <a:spcAft>
          <a:spcPct val="0"/>
        </a:spcAft>
        <a:buClr>
          <a:schemeClr val="tx1"/>
        </a:buClr>
        <a:buFont typeface="Wingdings" pitchFamily="2" charset="2"/>
        <a:defRPr sz="2600">
          <a:solidFill>
            <a:schemeClr val="tx1"/>
          </a:solidFill>
          <a:latin typeface="+mn-lt"/>
          <a:ea typeface="+mn-ea"/>
          <a:cs typeface="+mn-cs"/>
        </a:defRPr>
      </a:lvl1pPr>
      <a:lvl2pPr marL="742950" indent="-285750" algn="l" rtl="0" fontAlgn="base">
        <a:spcBef>
          <a:spcPct val="0"/>
        </a:spcBef>
        <a:spcAft>
          <a:spcPct val="0"/>
        </a:spcAft>
        <a:buClr>
          <a:schemeClr val="tx1"/>
        </a:buClr>
        <a:buFont typeface="Wingdings" pitchFamily="2" charset="2"/>
        <a:defRPr sz="2600">
          <a:solidFill>
            <a:schemeClr val="tx1"/>
          </a:solidFill>
          <a:latin typeface="+mn-lt"/>
        </a:defRPr>
      </a:lvl2pPr>
      <a:lvl3pPr marL="1143000" indent="-228600" algn="l" rtl="0" fontAlgn="base">
        <a:spcBef>
          <a:spcPct val="0"/>
        </a:spcBef>
        <a:spcAft>
          <a:spcPct val="0"/>
        </a:spcAft>
        <a:buClr>
          <a:schemeClr val="tx1"/>
        </a:buClr>
        <a:buFont typeface="Wingdings" pitchFamily="2" charset="2"/>
        <a:defRPr sz="2600">
          <a:solidFill>
            <a:schemeClr val="tx1"/>
          </a:solidFill>
          <a:latin typeface="+mn-lt"/>
        </a:defRPr>
      </a:lvl3pPr>
      <a:lvl4pPr marL="1600200" indent="-228600" algn="l" rtl="0" fontAlgn="base">
        <a:spcBef>
          <a:spcPct val="0"/>
        </a:spcBef>
        <a:spcAft>
          <a:spcPct val="0"/>
        </a:spcAft>
        <a:buClr>
          <a:schemeClr val="tx1"/>
        </a:buClr>
        <a:buFont typeface="Wingdings" pitchFamily="2" charset="2"/>
        <a:defRPr sz="2600">
          <a:solidFill>
            <a:schemeClr val="tx1"/>
          </a:solidFill>
          <a:latin typeface="+mn-lt"/>
        </a:defRPr>
      </a:lvl4pPr>
      <a:lvl5pPr marL="2057400" indent="-228600" algn="l" rtl="0" fontAlgn="base">
        <a:spcBef>
          <a:spcPct val="0"/>
        </a:spcBef>
        <a:spcAft>
          <a:spcPct val="0"/>
        </a:spcAft>
        <a:buClr>
          <a:schemeClr val="tx1"/>
        </a:buClr>
        <a:buFont typeface="Wingdings" pitchFamily="2" charset="2"/>
        <a:defRPr sz="2600">
          <a:solidFill>
            <a:schemeClr val="tx1"/>
          </a:solidFill>
          <a:latin typeface="+mn-lt"/>
        </a:defRPr>
      </a:lvl5pPr>
      <a:lvl6pPr marL="2514600" indent="-228600" algn="l" rtl="0" eaLnBrk="1" fontAlgn="base" hangingPunct="1">
        <a:spcBef>
          <a:spcPct val="0"/>
        </a:spcBef>
        <a:spcAft>
          <a:spcPct val="0"/>
        </a:spcAft>
        <a:buClr>
          <a:schemeClr val="tx1"/>
        </a:buClr>
        <a:buFont typeface="Wingdings" pitchFamily="2" charset="2"/>
        <a:defRPr sz="2600">
          <a:solidFill>
            <a:schemeClr val="tx1"/>
          </a:solidFill>
          <a:latin typeface="+mn-lt"/>
        </a:defRPr>
      </a:lvl6pPr>
      <a:lvl7pPr marL="2971800" indent="-228600" algn="l" rtl="0" eaLnBrk="1" fontAlgn="base" hangingPunct="1">
        <a:spcBef>
          <a:spcPct val="0"/>
        </a:spcBef>
        <a:spcAft>
          <a:spcPct val="0"/>
        </a:spcAft>
        <a:buClr>
          <a:schemeClr val="tx1"/>
        </a:buClr>
        <a:buFont typeface="Wingdings" pitchFamily="2" charset="2"/>
        <a:defRPr sz="2600">
          <a:solidFill>
            <a:schemeClr val="tx1"/>
          </a:solidFill>
          <a:latin typeface="+mn-lt"/>
        </a:defRPr>
      </a:lvl7pPr>
      <a:lvl8pPr marL="3429000" indent="-228600" algn="l" rtl="0" eaLnBrk="1" fontAlgn="base" hangingPunct="1">
        <a:spcBef>
          <a:spcPct val="0"/>
        </a:spcBef>
        <a:spcAft>
          <a:spcPct val="0"/>
        </a:spcAft>
        <a:buClr>
          <a:schemeClr val="tx1"/>
        </a:buClr>
        <a:buFont typeface="Wingdings" pitchFamily="2" charset="2"/>
        <a:defRPr sz="2600">
          <a:solidFill>
            <a:schemeClr val="tx1"/>
          </a:solidFill>
          <a:latin typeface="+mn-lt"/>
        </a:defRPr>
      </a:lvl8pPr>
      <a:lvl9pPr marL="3886200" indent="-228600" algn="l" rtl="0" eaLnBrk="1" fontAlgn="base" hangingPunct="1">
        <a:spcBef>
          <a:spcPct val="0"/>
        </a:spcBef>
        <a:spcAft>
          <a:spcPct val="0"/>
        </a:spcAft>
        <a:buClr>
          <a:schemeClr val="tx1"/>
        </a:buClr>
        <a:buFont typeface="Wingdings" pitchFamily="2" charset="2"/>
        <a:defRPr sz="2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Grafik 6"/>
          <p:cNvPicPr>
            <a:picLocks noChangeAspect="1"/>
          </p:cNvPicPr>
          <p:nvPr/>
        </p:nvPicPr>
        <p:blipFill>
          <a:blip r:embed="rId3"/>
          <a:srcRect/>
          <a:stretch>
            <a:fillRect/>
          </a:stretch>
        </p:blipFill>
        <p:spPr bwMode="auto">
          <a:xfrm>
            <a:off x="0" y="-12700"/>
            <a:ext cx="9144000" cy="4959350"/>
          </a:xfrm>
          <a:prstGeom prst="rect">
            <a:avLst/>
          </a:prstGeom>
          <a:noFill/>
          <a:ln w="9525">
            <a:noFill/>
            <a:miter lim="800000"/>
            <a:headEnd/>
            <a:tailEnd/>
          </a:ln>
        </p:spPr>
      </p:pic>
      <p:sp>
        <p:nvSpPr>
          <p:cNvPr id="12290" name="Rectangle 2"/>
          <p:cNvSpPr>
            <a:spLocks noGrp="1" noChangeArrowheads="1"/>
          </p:cNvSpPr>
          <p:nvPr>
            <p:ph type="ctrTitle"/>
          </p:nvPr>
        </p:nvSpPr>
        <p:spPr>
          <a:xfrm>
            <a:off x="539750" y="5373688"/>
            <a:ext cx="6048375" cy="614362"/>
          </a:xfrm>
        </p:spPr>
        <p:txBody>
          <a:bodyPr/>
          <a:lstStyle/>
          <a:p>
            <a:r>
              <a:rPr lang="zh-CN" altLang="de-DE" sz="2400" smtClean="0">
                <a:ea typeface="宋体" charset="-122"/>
              </a:rPr>
              <a:t>从中德法律比较理解水权系统的多维度结构</a:t>
            </a:r>
            <a:r>
              <a:rPr lang="de-DE" altLang="zh-CN" sz="2400" smtClean="0">
                <a:ea typeface="宋体" charset="-122"/>
              </a:rPr>
              <a:t/>
            </a:r>
            <a:br>
              <a:rPr lang="de-DE" altLang="zh-CN" sz="2400" smtClean="0">
                <a:ea typeface="宋体" charset="-122"/>
              </a:rPr>
            </a:br>
            <a:r>
              <a:rPr lang="zh-CN" altLang="de-DE" b="0" smtClean="0">
                <a:solidFill>
                  <a:srgbClr val="FFC000"/>
                </a:solidFill>
                <a:ea typeface="宋体" charset="-122"/>
              </a:rPr>
              <a:t>沈百鑫 </a:t>
            </a:r>
            <a:r>
              <a:rPr lang="de-DE" altLang="zh-CN" b="0" smtClean="0">
                <a:solidFill>
                  <a:srgbClr val="FFC000"/>
                </a:solidFill>
                <a:ea typeface="宋体" charset="-122"/>
              </a:rPr>
              <a:t>2018</a:t>
            </a:r>
            <a:r>
              <a:rPr lang="zh-CN" altLang="de-DE" b="0" smtClean="0">
                <a:solidFill>
                  <a:srgbClr val="FFC000"/>
                </a:solidFill>
                <a:ea typeface="宋体" charset="-122"/>
              </a:rPr>
              <a:t>年</a:t>
            </a:r>
            <a:r>
              <a:rPr lang="de-DE" altLang="zh-CN" b="0" smtClean="0">
                <a:solidFill>
                  <a:srgbClr val="FFC000"/>
                </a:solidFill>
                <a:ea typeface="宋体" charset="-122"/>
              </a:rPr>
              <a:t>12</a:t>
            </a:r>
            <a:r>
              <a:rPr lang="zh-CN" altLang="de-DE" b="0" smtClean="0">
                <a:solidFill>
                  <a:srgbClr val="FFC000"/>
                </a:solidFill>
                <a:ea typeface="宋体" charset="-122"/>
              </a:rPr>
              <a:t>月</a:t>
            </a:r>
            <a:r>
              <a:rPr lang="de-DE" altLang="zh-CN" b="0" smtClean="0">
                <a:solidFill>
                  <a:srgbClr val="FFC000"/>
                </a:solidFill>
                <a:ea typeface="宋体" charset="-122"/>
              </a:rPr>
              <a:t>17-18</a:t>
            </a:r>
            <a:r>
              <a:rPr lang="zh-CN" altLang="de-DE" b="0" smtClean="0">
                <a:solidFill>
                  <a:srgbClr val="FFC000"/>
                </a:solidFill>
                <a:ea typeface="宋体" charset="-122"/>
              </a:rPr>
              <a:t>日 南京 海河大学</a:t>
            </a:r>
            <a:endParaRPr lang="zh-CN" altLang="en-GB" sz="2400" b="0" smtClean="0">
              <a:solidFill>
                <a:srgbClr val="FFC000"/>
              </a:solidFill>
              <a:ea typeface="宋体" charset="-122"/>
            </a:endParaRPr>
          </a:p>
        </p:txBody>
      </p:sp>
      <p:sp>
        <p:nvSpPr>
          <p:cNvPr id="4" name="Textfeld 3"/>
          <p:cNvSpPr txBox="1"/>
          <p:nvPr/>
        </p:nvSpPr>
        <p:spPr>
          <a:xfrm rot="16200000">
            <a:off x="7435850" y="3267075"/>
            <a:ext cx="3130550" cy="215900"/>
          </a:xfrm>
          <a:prstGeom prst="rect">
            <a:avLst/>
          </a:prstGeom>
          <a:noFill/>
        </p:spPr>
        <p:txBody>
          <a:bodyPr>
            <a:spAutoFit/>
          </a:bodyPr>
          <a:lstStyle/>
          <a:p>
            <a:pPr>
              <a:spcBef>
                <a:spcPct val="20000"/>
              </a:spcBef>
              <a:buClr>
                <a:schemeClr val="tx1"/>
              </a:buClr>
              <a:buFont typeface="Wingdings" pitchFamily="2" charset="2"/>
              <a:buNone/>
              <a:defRPr/>
            </a:pPr>
            <a:r>
              <a:rPr lang="de-DE" sz="800" dirty="0">
                <a:solidFill>
                  <a:schemeClr val="bg1">
                    <a:lumMod val="85000"/>
                  </a:schemeClr>
                </a:solidFill>
                <a:latin typeface="Arial"/>
                <a:ea typeface="+mn-ea"/>
                <a:cs typeface="Arial"/>
              </a:rPr>
              <a:t> </a:t>
            </a:r>
            <a:r>
              <a:rPr lang="it-IT" sz="800" dirty="0">
                <a:solidFill>
                  <a:schemeClr val="bg1">
                    <a:lumMod val="85000"/>
                  </a:schemeClr>
                </a:solidFill>
                <a:latin typeface="Arial" pitchFamily="34" charset="0"/>
                <a:ea typeface="+mn-ea"/>
              </a:rPr>
              <a:t>Foto: André </a:t>
            </a:r>
            <a:r>
              <a:rPr lang="it-IT" sz="800" dirty="0" err="1">
                <a:solidFill>
                  <a:schemeClr val="bg1">
                    <a:lumMod val="85000"/>
                  </a:schemeClr>
                </a:solidFill>
                <a:latin typeface="Arial" pitchFamily="34" charset="0"/>
                <a:ea typeface="+mn-ea"/>
              </a:rPr>
              <a:t>Künzelmann</a:t>
            </a:r>
            <a:r>
              <a:rPr lang="it-IT" sz="800" dirty="0">
                <a:solidFill>
                  <a:schemeClr val="bg1">
                    <a:lumMod val="85000"/>
                  </a:schemeClr>
                </a:solidFill>
                <a:latin typeface="Arial" pitchFamily="34" charset="0"/>
                <a:ea typeface="+mn-ea"/>
              </a:rPr>
              <a:t>/ UFZ</a:t>
            </a:r>
            <a:endParaRPr lang="de-DE" sz="800" dirty="0">
              <a:solidFill>
                <a:schemeClr val="bg1">
                  <a:lumMod val="85000"/>
                </a:schemeClr>
              </a:solidFill>
              <a:latin typeface="Arial" pitchFamily="34" charset="0"/>
              <a:ea typeface="+mn-ea"/>
            </a:endParaRPr>
          </a:p>
        </p:txBody>
      </p:sp>
      <p:sp>
        <p:nvSpPr>
          <p:cNvPr id="12292" name="文本框 1"/>
          <p:cNvSpPr txBox="1">
            <a:spLocks noChangeArrowheads="1"/>
          </p:cNvSpPr>
          <p:nvPr/>
        </p:nvSpPr>
        <p:spPr bwMode="auto">
          <a:xfrm>
            <a:off x="539750" y="6015038"/>
            <a:ext cx="2736850" cy="400050"/>
          </a:xfrm>
          <a:prstGeom prst="rect">
            <a:avLst/>
          </a:prstGeom>
          <a:noFill/>
          <a:ln w="9525">
            <a:noFill/>
            <a:miter lim="800000"/>
            <a:headEnd/>
            <a:tailEnd/>
          </a:ln>
        </p:spPr>
        <p:txBody>
          <a:bodyPr>
            <a:spAutoFit/>
          </a:bodyPr>
          <a:lstStyle/>
          <a:p>
            <a:pPr>
              <a:spcBef>
                <a:spcPct val="20000"/>
              </a:spcBef>
              <a:spcAft>
                <a:spcPct val="20000"/>
              </a:spcAft>
              <a:buClr>
                <a:schemeClr val="accent1"/>
              </a:buClr>
              <a:buFont typeface="Wingdings" pitchFamily="2" charset="2"/>
              <a:buNone/>
            </a:pPr>
            <a:endParaRPr lang="de-DE" altLang="zh-CN" sz="20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extLst>
          </p:cNvPr>
          <p:cNvSpPr/>
          <p:nvPr/>
        </p:nvSpPr>
        <p:spPr>
          <a:xfrm>
            <a:off x="611560" y="41195"/>
            <a:ext cx="8280920" cy="4893647"/>
          </a:xfrm>
          <a:prstGeom prst="rect">
            <a:avLst/>
          </a:prstGeom>
        </p:spPr>
        <p:txBody>
          <a:bodyPr>
            <a:spAutoFit/>
          </a:bodyPr>
          <a:lstStyle/>
          <a:p>
            <a:pPr lvl="8">
              <a:defRPr/>
            </a:pPr>
            <a:r>
              <a:rPr lang="zh-CN" altLang="de-DE" sz="2000" dirty="0">
                <a:solidFill>
                  <a:schemeClr val="bg1">
                    <a:lumMod val="85000"/>
                  </a:schemeClr>
                </a:solidFill>
                <a:latin typeface="华文仿宋" panose="02010600040101010101" pitchFamily="2" charset="-122"/>
                <a:ea typeface="华文仿宋" panose="02010600040101010101" pitchFamily="2" charset="-122"/>
              </a:rPr>
              <a:t>水的重要性与特殊性</a:t>
            </a:r>
            <a:endParaRPr lang="de-DE" altLang="zh-CN" sz="2000" dirty="0">
              <a:solidFill>
                <a:schemeClr val="bg1">
                  <a:lumMod val="85000"/>
                </a:schemeClr>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lumMod val="85000"/>
                  </a:schemeClr>
                </a:solidFill>
                <a:latin typeface="华文仿宋" panose="02010600040101010101" pitchFamily="2" charset="-122"/>
                <a:ea typeface="华文仿宋" panose="02010600040101010101" pitchFamily="2" charset="-122"/>
              </a:rPr>
              <a:t>自由和创新同时带来的传统用水失衡</a:t>
            </a:r>
            <a:endParaRPr lang="de-DE" altLang="zh-CN" sz="2000" dirty="0">
              <a:solidFill>
                <a:schemeClr val="bg1">
                  <a:lumMod val="85000"/>
                </a:schemeClr>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lumMod val="85000"/>
                  </a:schemeClr>
                </a:solidFill>
                <a:latin typeface="华文仿宋" panose="02010600040101010101" pitchFamily="2" charset="-122"/>
                <a:ea typeface="华文仿宋" panose="02010600040101010101" pitchFamily="2" charset="-122"/>
              </a:rPr>
              <a:t>水治理的核心 </a:t>
            </a:r>
            <a:r>
              <a:rPr lang="de-DE" altLang="zh-CN" sz="2000" dirty="0">
                <a:solidFill>
                  <a:schemeClr val="bg1">
                    <a:lumMod val="85000"/>
                  </a:schemeClr>
                </a:solidFill>
                <a:latin typeface="华文仿宋" panose="02010600040101010101" pitchFamily="2" charset="-122"/>
                <a:ea typeface="华文仿宋" panose="02010600040101010101" pitchFamily="2" charset="-122"/>
              </a:rPr>
              <a:t>-- </a:t>
            </a:r>
            <a:r>
              <a:rPr lang="zh-CN" altLang="de-DE" sz="2000" dirty="0">
                <a:solidFill>
                  <a:schemeClr val="bg1">
                    <a:lumMod val="85000"/>
                  </a:schemeClr>
                </a:solidFill>
                <a:latin typeface="华文仿宋" panose="02010600040101010101" pitchFamily="2" charset="-122"/>
                <a:ea typeface="华文仿宋" panose="02010600040101010101" pitchFamily="2" charset="-122"/>
              </a:rPr>
              <a:t>秩序动态维持</a:t>
            </a:r>
            <a:endParaRPr lang="de-DE" altLang="zh-CN" sz="2000" dirty="0">
              <a:solidFill>
                <a:schemeClr val="bg1">
                  <a:lumMod val="85000"/>
                </a:schemeClr>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lumMod val="85000"/>
                  </a:schemeClr>
                </a:solidFill>
                <a:latin typeface="华文仿宋" panose="02010600040101010101" pitchFamily="2" charset="-122"/>
                <a:ea typeface="华文仿宋" panose="02010600040101010101" pitchFamily="2" charset="-122"/>
              </a:rPr>
              <a:t>治水的目标与原则</a:t>
            </a:r>
            <a:endParaRPr lang="de-DE" altLang="zh-CN" sz="2000" dirty="0">
              <a:solidFill>
                <a:schemeClr val="bg1">
                  <a:lumMod val="85000"/>
                </a:schemeClr>
              </a:solidFill>
              <a:latin typeface="华文仿宋" panose="02010600040101010101" pitchFamily="2" charset="-122"/>
              <a:ea typeface="华文仿宋" panose="02010600040101010101" pitchFamily="2" charset="-122"/>
            </a:endParaRPr>
          </a:p>
          <a:p>
            <a:pPr lvl="8">
              <a:defRPr/>
            </a:pPr>
            <a:endParaRPr lang="de-DE" altLang="zh-CN" sz="1400" dirty="0">
              <a:solidFill>
                <a:schemeClr val="bg1"/>
              </a:solidFill>
              <a:latin typeface="华文仿宋" panose="02010600040101010101" pitchFamily="2" charset="-122"/>
              <a:ea typeface="华文仿宋" panose="02010600040101010101" pitchFamily="2" charset="-122"/>
            </a:endParaRPr>
          </a:p>
          <a:p>
            <a:pPr lvl="7">
              <a:defRPr/>
            </a:pPr>
            <a:r>
              <a:rPr lang="zh-CN" altLang="de-DE" sz="2400" dirty="0">
                <a:solidFill>
                  <a:schemeClr val="tx1">
                    <a:lumMod val="95000"/>
                    <a:lumOff val="5000"/>
                  </a:schemeClr>
                </a:solidFill>
                <a:latin typeface="华文楷体" panose="02010600040101010101" pitchFamily="2" charset="-122"/>
                <a:ea typeface="华文楷体" panose="02010600040101010101" pitchFamily="2" charset="-122"/>
              </a:rPr>
              <a:t>法治国家原则是可持续水治理的基础</a:t>
            </a:r>
            <a:endParaRPr lang="de-DE" sz="2400" dirty="0">
              <a:solidFill>
                <a:schemeClr val="tx1">
                  <a:lumMod val="95000"/>
                  <a:lumOff val="5000"/>
                </a:schemeClr>
              </a:solidFill>
              <a:latin typeface="华文楷体" panose="02010600040101010101" pitchFamily="2" charset="-122"/>
              <a:ea typeface="华文楷体" panose="02010600040101010101" pitchFamily="2" charset="-122"/>
            </a:endParaRPr>
          </a:p>
          <a:p>
            <a:pPr lvl="7">
              <a:defRPr/>
            </a:pPr>
            <a:r>
              <a:rPr lang="zh-CN" altLang="de-DE" sz="2400" dirty="0">
                <a:solidFill>
                  <a:schemeClr val="tx1">
                    <a:lumMod val="95000"/>
                    <a:lumOff val="5000"/>
                  </a:schemeClr>
                </a:solidFill>
                <a:latin typeface="华文楷体" panose="02010600040101010101" pitchFamily="2" charset="-122"/>
                <a:ea typeface="华文楷体" panose="02010600040101010101" pitchFamily="2" charset="-122"/>
              </a:rPr>
              <a:t>各国水治理的共同与差异</a:t>
            </a:r>
            <a:endParaRPr lang="de-DE" altLang="zh-CN" sz="2400" dirty="0">
              <a:solidFill>
                <a:schemeClr val="tx1">
                  <a:lumMod val="95000"/>
                  <a:lumOff val="5000"/>
                </a:schemeClr>
              </a:solidFill>
              <a:latin typeface="华文楷体" panose="02010600040101010101" pitchFamily="2" charset="-122"/>
              <a:ea typeface="华文楷体" panose="02010600040101010101" pitchFamily="2" charset="-122"/>
            </a:endParaRPr>
          </a:p>
          <a:p>
            <a:pPr lvl="7">
              <a:defRPr/>
            </a:pPr>
            <a:r>
              <a:rPr lang="de-DE" altLang="zh-CN" sz="2400" dirty="0">
                <a:solidFill>
                  <a:schemeClr val="tx1">
                    <a:lumMod val="95000"/>
                    <a:lumOff val="5000"/>
                  </a:schemeClr>
                </a:solidFill>
                <a:latin typeface="华文楷体" panose="02010600040101010101" pitchFamily="2" charset="-122"/>
                <a:ea typeface="华文楷体" panose="02010600040101010101" pitchFamily="2" charset="-122"/>
              </a:rPr>
              <a:t>《</a:t>
            </a:r>
            <a:r>
              <a:rPr lang="zh-CN" altLang="de-DE" sz="2400" dirty="0">
                <a:solidFill>
                  <a:schemeClr val="tx1">
                    <a:lumMod val="95000"/>
                    <a:lumOff val="5000"/>
                  </a:schemeClr>
                </a:solidFill>
                <a:latin typeface="华文楷体" panose="02010600040101010101" pitchFamily="2" charset="-122"/>
                <a:ea typeface="华文楷体" panose="02010600040101010101" pitchFamily="2" charset="-122"/>
              </a:rPr>
              <a:t>生态文明体制改革总体方案</a:t>
            </a:r>
            <a:r>
              <a:rPr lang="de-DE" altLang="zh-CN" sz="2400" dirty="0">
                <a:solidFill>
                  <a:schemeClr val="tx1">
                    <a:lumMod val="95000"/>
                    <a:lumOff val="5000"/>
                  </a:schemeClr>
                </a:solidFill>
                <a:latin typeface="华文楷体" panose="02010600040101010101" pitchFamily="2" charset="-122"/>
                <a:ea typeface="华文楷体" panose="02010600040101010101" pitchFamily="2" charset="-122"/>
              </a:rPr>
              <a:t>》</a:t>
            </a:r>
          </a:p>
          <a:p>
            <a:pPr lvl="7">
              <a:defRPr/>
            </a:pPr>
            <a:r>
              <a:rPr lang="zh-CN" altLang="de-DE" sz="2400" dirty="0">
                <a:solidFill>
                  <a:schemeClr val="tx1">
                    <a:lumMod val="95000"/>
                    <a:lumOff val="5000"/>
                  </a:schemeClr>
                </a:solidFill>
                <a:latin typeface="华文楷体" panose="02010600040101010101" pitchFamily="2" charset="-122"/>
                <a:ea typeface="华文楷体" panose="02010600040101010101" pitchFamily="2" charset="-122"/>
              </a:rPr>
              <a:t>水治理的法权框架体系</a:t>
            </a:r>
            <a:endParaRPr lang="de-DE" altLang="zh-CN" sz="2400" dirty="0">
              <a:solidFill>
                <a:schemeClr val="tx1">
                  <a:lumMod val="95000"/>
                  <a:lumOff val="5000"/>
                </a:schemeClr>
              </a:solidFill>
              <a:latin typeface="华文楷体" panose="02010600040101010101" pitchFamily="2" charset="-122"/>
              <a:ea typeface="华文楷体" panose="02010600040101010101" pitchFamily="2" charset="-122"/>
            </a:endParaRPr>
          </a:p>
          <a:p>
            <a:pPr lvl="8">
              <a:defRPr/>
            </a:pPr>
            <a:endParaRPr lang="de-DE" altLang="zh-CN" sz="1400" dirty="0">
              <a:solidFill>
                <a:schemeClr val="bg1">
                  <a:lumMod val="95000"/>
                </a:schemeClr>
              </a:solidFill>
              <a:latin typeface="华文楷体" panose="02010600040101010101" pitchFamily="2" charset="-122"/>
              <a:ea typeface="华文楷体" panose="02010600040101010101" pitchFamily="2" charset="-122"/>
            </a:endParaRPr>
          </a:p>
          <a:p>
            <a:pPr lvl="8">
              <a:defRPr/>
            </a:pPr>
            <a:r>
              <a:rPr lang="zh-CN" altLang="de-DE" sz="1800" dirty="0">
                <a:latin typeface="宋体" panose="02010600030101010101" pitchFamily="2" charset="-122"/>
                <a:ea typeface="宋体" panose="02010600030101010101" pitchFamily="2" charset="-122"/>
              </a:rPr>
              <a:t>德国水治理中的立法权限与行政权限</a:t>
            </a:r>
            <a:endParaRPr lang="de-DE" sz="1800" dirty="0">
              <a:solidFill>
                <a:schemeClr val="tx1"/>
              </a:solidFill>
              <a:latin typeface="宋体" panose="02010600030101010101" pitchFamily="2" charset="-122"/>
              <a:ea typeface="宋体" panose="02010600030101010101" pitchFamily="2" charset="-122"/>
            </a:endParaRPr>
          </a:p>
          <a:p>
            <a:pPr lvl="8">
              <a:defRPr/>
            </a:pPr>
            <a:r>
              <a:rPr lang="zh-CN" altLang="de-DE" sz="1800" dirty="0">
                <a:latin typeface="宋体" panose="02010600030101010101" pitchFamily="2" charset="-122"/>
                <a:ea typeface="宋体" panose="02010600030101010101" pitchFamily="2" charset="-122"/>
              </a:rPr>
              <a:t>欧盟水框架指令（</a:t>
            </a:r>
            <a:r>
              <a:rPr lang="de-DE" altLang="zh-CN" sz="1800" dirty="0">
                <a:latin typeface="宋体" panose="02010600030101010101" pitchFamily="2" charset="-122"/>
                <a:ea typeface="宋体" panose="02010600030101010101" pitchFamily="2" charset="-122"/>
              </a:rPr>
              <a:t>2000/60</a:t>
            </a:r>
            <a:r>
              <a:rPr lang="zh-CN" altLang="de-DE" sz="1800" dirty="0">
                <a:latin typeface="宋体" panose="02010600030101010101" pitchFamily="2" charset="-122"/>
                <a:ea typeface="宋体" panose="02010600030101010101" pitchFamily="2" charset="-122"/>
              </a:rPr>
              <a:t>）</a:t>
            </a:r>
            <a:endParaRPr lang="de-DE" sz="1800" dirty="0">
              <a:solidFill>
                <a:schemeClr val="tx1"/>
              </a:solidFill>
              <a:latin typeface="宋体" panose="02010600030101010101" pitchFamily="2" charset="-122"/>
              <a:ea typeface="宋体" panose="02010600030101010101" pitchFamily="2" charset="-122"/>
            </a:endParaRPr>
          </a:p>
          <a:p>
            <a:pPr lvl="8">
              <a:defRPr/>
            </a:pPr>
            <a:r>
              <a:rPr lang="zh-CN" altLang="de-DE" sz="1800" dirty="0">
                <a:latin typeface="宋体" panose="02010600030101010101" pitchFamily="2" charset="-122"/>
                <a:ea typeface="宋体" panose="02010600030101010101" pitchFamily="2" charset="-122"/>
              </a:rPr>
              <a:t>德国水体管理的普遍原则</a:t>
            </a:r>
            <a:r>
              <a:rPr lang="en-US" sz="1800" dirty="0">
                <a:latin typeface="宋体" panose="02010600030101010101" pitchFamily="2" charset="-122"/>
                <a:ea typeface="宋体" panose="02010600030101010101" pitchFamily="2" charset="-122"/>
              </a:rPr>
              <a:t> </a:t>
            </a:r>
          </a:p>
          <a:p>
            <a:pPr lvl="8">
              <a:defRPr/>
            </a:pPr>
            <a:r>
              <a:rPr lang="zh-CN" altLang="de-DE" sz="1800" dirty="0">
                <a:latin typeface="宋体" panose="02010600030101010101" pitchFamily="2" charset="-122"/>
                <a:ea typeface="宋体" panose="02010600030101010101" pitchFamily="2" charset="-122"/>
                <a:cs typeface="Times New Roman" panose="02020603050405020304" pitchFamily="18" charset="0"/>
              </a:rPr>
              <a:t>水体所有权和对土地所有权的限制</a:t>
            </a:r>
            <a:endParaRPr lang="de-DE" altLang="zh-CN" sz="1800" dirty="0">
              <a:latin typeface="宋体" panose="02010600030101010101" pitchFamily="2" charset="-122"/>
              <a:ea typeface="宋体" panose="02010600030101010101" pitchFamily="2" charset="-122"/>
              <a:cs typeface="Times New Roman" panose="02020603050405020304" pitchFamily="18" charset="0"/>
            </a:endParaRPr>
          </a:p>
          <a:p>
            <a:pPr lvl="8">
              <a:defRPr/>
            </a:pPr>
            <a:r>
              <a:rPr lang="zh-CN" altLang="de-DE" sz="1800" dirty="0">
                <a:latin typeface="宋体" panose="02010600030101010101" pitchFamily="2" charset="-122"/>
                <a:ea typeface="宋体" panose="02010600030101010101" pitchFamily="2" charset="-122"/>
                <a:cs typeface="Times New Roman" panose="02020603050405020304" pitchFamily="18" charset="0"/>
              </a:rPr>
              <a:t>水体使用权益的许可制度 </a:t>
            </a:r>
            <a:endParaRPr lang="de-DE" altLang="zh-CN" sz="1800" dirty="0">
              <a:latin typeface="宋体" panose="02010600030101010101" pitchFamily="2" charset="-122"/>
              <a:ea typeface="宋体" panose="02010600030101010101" pitchFamily="2" charset="-122"/>
              <a:cs typeface="Times New Roman" panose="02020603050405020304" pitchFamily="18" charset="0"/>
            </a:endParaRPr>
          </a:p>
          <a:p>
            <a:pPr lvl="8">
              <a:defRPr/>
            </a:pPr>
            <a:r>
              <a:rPr lang="zh-CN" altLang="de-DE" sz="1800" dirty="0">
                <a:latin typeface="宋体" panose="02010600030101010101" pitchFamily="2" charset="-122"/>
                <a:ea typeface="宋体" panose="02010600030101010101" pitchFamily="2" charset="-122"/>
                <a:cs typeface="Times New Roman" panose="02020603050405020304" pitchFamily="18" charset="0"/>
              </a:rPr>
              <a:t>水相关的责任与司法问题</a:t>
            </a:r>
            <a:endParaRPr lang="de-DE" sz="1800" dirty="0">
              <a:latin typeface="Arial" pitchFamily="34" charset="0"/>
              <a:ea typeface="+mn-ea"/>
            </a:endParaRPr>
          </a:p>
        </p:txBody>
      </p:sp>
      <p:sp>
        <p:nvSpPr>
          <p:cNvPr id="24578" name="矩形 4"/>
          <p:cNvSpPr>
            <a:spLocks noChangeArrowheads="1"/>
          </p:cNvSpPr>
          <p:nvPr/>
        </p:nvSpPr>
        <p:spPr bwMode="auto">
          <a:xfrm>
            <a:off x="0" y="260350"/>
            <a:ext cx="3708400" cy="461963"/>
          </a:xfrm>
          <a:prstGeom prst="rect">
            <a:avLst/>
          </a:prstGeom>
          <a:noFill/>
          <a:ln w="9525">
            <a:noFill/>
            <a:miter lim="800000"/>
            <a:headEnd/>
            <a:tailEnd/>
          </a:ln>
        </p:spPr>
        <p:txBody>
          <a:bodyPr>
            <a:spAutoFit/>
          </a:bodyPr>
          <a:lstStyle/>
          <a:p>
            <a:pPr>
              <a:spcBef>
                <a:spcPct val="20000"/>
              </a:spcBef>
              <a:buClr>
                <a:schemeClr val="tx1"/>
              </a:buClr>
              <a:buFont typeface="Wingdings" pitchFamily="2" charset="2"/>
              <a:buNone/>
            </a:pPr>
            <a:r>
              <a:rPr lang="zh-CN" altLang="de-DE" sz="2400"/>
              <a:t>一、治水的不变与变化</a:t>
            </a:r>
            <a:endParaRPr lang="de-DE" sz="2400"/>
          </a:p>
        </p:txBody>
      </p:sp>
      <p:sp>
        <p:nvSpPr>
          <p:cNvPr id="6" name="矩形 5">
            <a:extLst>
              <a:ext uri="{FF2B5EF4-FFF2-40B4-BE49-F238E27FC236}"/>
            </a:extLst>
          </p:cNvPr>
          <p:cNvSpPr/>
          <p:nvPr/>
        </p:nvSpPr>
        <p:spPr>
          <a:xfrm>
            <a:off x="-107950" y="1685925"/>
            <a:ext cx="3570288" cy="461963"/>
          </a:xfrm>
          <a:prstGeom prst="rect">
            <a:avLst/>
          </a:prstGeom>
        </p:spPr>
        <p:txBody>
          <a:bodyPr wrap="none">
            <a:spAutoFit/>
          </a:bodyPr>
          <a:lstStyle/>
          <a:p>
            <a:pPr>
              <a:spcBef>
                <a:spcPct val="20000"/>
              </a:spcBef>
              <a:buClr>
                <a:schemeClr val="tx1"/>
              </a:buClr>
              <a:buFont typeface="Wingdings" pitchFamily="2" charset="2"/>
              <a:buNone/>
              <a:defRPr/>
            </a:pPr>
            <a:r>
              <a:rPr lang="zh-CN" altLang="de-DE" sz="2400" dirty="0">
                <a:solidFill>
                  <a:schemeClr val="tx1">
                    <a:lumMod val="95000"/>
                    <a:lumOff val="5000"/>
                  </a:schemeClr>
                </a:solidFill>
                <a:latin typeface="Arial" pitchFamily="34" charset="0"/>
                <a:ea typeface="+mn-ea"/>
              </a:rPr>
              <a:t>二、法律对水问题的应对</a:t>
            </a:r>
            <a:endParaRPr lang="de-DE" sz="2400" dirty="0">
              <a:solidFill>
                <a:schemeClr val="tx1">
                  <a:lumMod val="95000"/>
                  <a:lumOff val="5000"/>
                </a:schemeClr>
              </a:solidFill>
              <a:latin typeface="Arial" pitchFamily="34" charset="0"/>
              <a:ea typeface="+mn-ea"/>
            </a:endParaRPr>
          </a:p>
        </p:txBody>
      </p:sp>
      <p:sp>
        <p:nvSpPr>
          <p:cNvPr id="24580" name="矩形 6"/>
          <p:cNvSpPr>
            <a:spLocks noChangeArrowheads="1"/>
          </p:cNvSpPr>
          <p:nvPr/>
        </p:nvSpPr>
        <p:spPr bwMode="auto">
          <a:xfrm>
            <a:off x="-107950" y="2967038"/>
            <a:ext cx="3876675" cy="461962"/>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zh-CN" altLang="de-DE" sz="2400"/>
              <a:t>三、德国法的水事规范体系</a:t>
            </a:r>
            <a:endParaRPr lang="de-DE"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2"/>
          <p:cNvSpPr>
            <a:spLocks noGrp="1"/>
          </p:cNvSpPr>
          <p:nvPr>
            <p:ph type="title"/>
          </p:nvPr>
        </p:nvSpPr>
        <p:spPr>
          <a:xfrm>
            <a:off x="539750" y="249238"/>
            <a:ext cx="8424863" cy="1214437"/>
          </a:xfrm>
        </p:spPr>
        <p:txBody>
          <a:bodyPr/>
          <a:lstStyle/>
          <a:p>
            <a:r>
              <a:rPr lang="de-DE" altLang="zh-CN" sz="2400" smtClean="0">
                <a:ea typeface="宋体" charset="-122"/>
              </a:rPr>
              <a:t>2.1 </a:t>
            </a:r>
            <a:r>
              <a:rPr lang="zh-CN" altLang="de-DE" sz="2400" smtClean="0">
                <a:ea typeface="宋体" charset="-122"/>
              </a:rPr>
              <a:t>法治国家原则是现代国家治理中可持续水治理的基础</a:t>
            </a:r>
            <a:r>
              <a:rPr lang="de-DE" altLang="zh-CN" sz="2400" smtClean="0">
                <a:ea typeface="宋体" charset="-122"/>
              </a:rPr>
              <a:t/>
            </a:r>
            <a:br>
              <a:rPr lang="de-DE" altLang="zh-CN" sz="2400" smtClean="0">
                <a:ea typeface="宋体" charset="-122"/>
              </a:rPr>
            </a:br>
            <a:r>
              <a:rPr lang="en-US" altLang="zh-CN" sz="2400" smtClean="0">
                <a:ea typeface="宋体" charset="-122"/>
              </a:rPr>
              <a:t>The principle of the rule of law in modern state governance is the basis of sustainable water governance</a:t>
            </a:r>
            <a:endParaRPr lang="de-DE" altLang="zh-CN" smtClean="0">
              <a:ea typeface="宋体" charset="-122"/>
            </a:endParaRPr>
          </a:p>
        </p:txBody>
      </p:sp>
      <p:sp>
        <p:nvSpPr>
          <p:cNvPr id="25602" name="内容占位符 5"/>
          <p:cNvSpPr>
            <a:spLocks noGrp="1"/>
          </p:cNvSpPr>
          <p:nvPr>
            <p:ph idx="1"/>
          </p:nvPr>
        </p:nvSpPr>
        <p:spPr>
          <a:xfrm>
            <a:off x="274638" y="1620838"/>
            <a:ext cx="3978275" cy="1846262"/>
          </a:xfrm>
        </p:spPr>
        <p:txBody>
          <a:bodyPr/>
          <a:lstStyle/>
          <a:p>
            <a:pPr marL="457200" indent="-457200">
              <a:buFont typeface="Arial" charset="0"/>
              <a:buAutoNum type="arabicPeriod"/>
            </a:pPr>
            <a:r>
              <a:rPr lang="zh-CN" altLang="de-DE" sz="2400" smtClean="0">
                <a:ea typeface="宋体" charset="-122"/>
              </a:rPr>
              <a:t>从保障个人自由实质出发，规范不同法律权益的秩序</a:t>
            </a:r>
            <a:endParaRPr lang="de-DE" altLang="zh-CN" sz="2400" smtClean="0">
              <a:ea typeface="宋体" charset="-122"/>
            </a:endParaRPr>
          </a:p>
          <a:p>
            <a:pPr marL="457200" indent="-457200">
              <a:buFont typeface="Arial" charset="0"/>
              <a:buAutoNum type="arabicPeriod"/>
            </a:pPr>
            <a:r>
              <a:rPr lang="zh-CN" altLang="de-DE" sz="2400" smtClean="0">
                <a:ea typeface="宋体" charset="-122"/>
              </a:rPr>
              <a:t>合理限制国家统治权的实施（权限：范围和方式）</a:t>
            </a:r>
            <a:endParaRPr lang="de-DE" altLang="zh-CN" sz="2400" smtClean="0">
              <a:ea typeface="宋体" charset="-122"/>
            </a:endParaRPr>
          </a:p>
          <a:p>
            <a:pPr marL="457200" indent="-457200">
              <a:buFont typeface="Arial" charset="0"/>
              <a:buAutoNum type="arabicPeriod"/>
            </a:pPr>
            <a:r>
              <a:rPr lang="zh-CN" altLang="de-DE" sz="2400" smtClean="0">
                <a:ea typeface="宋体" charset="-122"/>
              </a:rPr>
              <a:t>强调程序性规范的重要性</a:t>
            </a:r>
            <a:endParaRPr lang="de-DE" sz="2400" smtClean="0"/>
          </a:p>
        </p:txBody>
      </p:sp>
      <p:sp>
        <p:nvSpPr>
          <p:cNvPr id="9" name="矩形 8">
            <a:extLst>
              <a:ext uri="{FF2B5EF4-FFF2-40B4-BE49-F238E27FC236}"/>
            </a:extLst>
          </p:cNvPr>
          <p:cNvSpPr/>
          <p:nvPr/>
        </p:nvSpPr>
        <p:spPr>
          <a:xfrm>
            <a:off x="4910138" y="1463675"/>
            <a:ext cx="3978275" cy="2160588"/>
          </a:xfrm>
          <a:prstGeom prst="rect">
            <a:avLst/>
          </a:prstGeom>
        </p:spPr>
        <p:txBody>
          <a:bodyPr>
            <a:spAutoFit/>
          </a:bodyPr>
          <a:lstStyle/>
          <a:p>
            <a:pPr marL="514350" indent="-514350">
              <a:spcBef>
                <a:spcPct val="20000"/>
              </a:spcBef>
              <a:buClr>
                <a:schemeClr val="tx1"/>
              </a:buClr>
              <a:buFont typeface="+mj-lt"/>
              <a:buAutoNum type="alphaLcParenR"/>
              <a:defRPr/>
            </a:pPr>
            <a:r>
              <a:rPr lang="zh-CN" altLang="de-DE" sz="2400" dirty="0">
                <a:solidFill>
                  <a:schemeClr val="tx1"/>
                </a:solidFill>
                <a:latin typeface="Arial" pitchFamily="34" charset="0"/>
                <a:ea typeface="宋体" panose="02010600030101010101" pitchFamily="2" charset="-122"/>
                <a:cs typeface="Times New Roman" panose="02020603050405020304" pitchFamily="18" charset="0"/>
              </a:rPr>
              <a:t>长期的知识积累、</a:t>
            </a:r>
            <a:endParaRPr lang="de-DE" altLang="zh-CN" sz="2400" dirty="0">
              <a:solidFill>
                <a:schemeClr val="tx1"/>
              </a:solidFill>
              <a:latin typeface="Arial" pitchFamily="34" charset="0"/>
              <a:ea typeface="宋体" panose="02010600030101010101" pitchFamily="2" charset="-122"/>
              <a:cs typeface="Times New Roman" panose="02020603050405020304" pitchFamily="18" charset="0"/>
            </a:endParaRPr>
          </a:p>
          <a:p>
            <a:pPr marL="514350" indent="-514350">
              <a:spcBef>
                <a:spcPct val="20000"/>
              </a:spcBef>
              <a:buClr>
                <a:schemeClr val="tx1"/>
              </a:buClr>
              <a:buFont typeface="+mj-lt"/>
              <a:buAutoNum type="alphaLcParenR"/>
              <a:defRPr/>
            </a:pPr>
            <a:r>
              <a:rPr lang="zh-CN" altLang="de-DE" sz="2400" dirty="0">
                <a:solidFill>
                  <a:schemeClr val="tx1"/>
                </a:solidFill>
                <a:latin typeface="Arial" pitchFamily="34" charset="0"/>
                <a:ea typeface="宋体" panose="02010600030101010101" pitchFamily="2" charset="-122"/>
                <a:cs typeface="Times New Roman" panose="02020603050405020304" pitchFamily="18" charset="0"/>
              </a:rPr>
              <a:t>渐进的制度演进和</a:t>
            </a:r>
            <a:endParaRPr lang="de-DE" altLang="zh-CN" sz="2400" dirty="0">
              <a:solidFill>
                <a:schemeClr val="tx1"/>
              </a:solidFill>
              <a:latin typeface="Arial" pitchFamily="34" charset="0"/>
              <a:ea typeface="宋体" panose="02010600030101010101" pitchFamily="2" charset="-122"/>
              <a:cs typeface="Times New Roman" panose="02020603050405020304" pitchFamily="18" charset="0"/>
            </a:endParaRPr>
          </a:p>
          <a:p>
            <a:pPr marL="514350" indent="-514350">
              <a:spcBef>
                <a:spcPct val="20000"/>
              </a:spcBef>
              <a:buClr>
                <a:schemeClr val="tx1"/>
              </a:buClr>
              <a:buFont typeface="+mj-lt"/>
              <a:buAutoNum type="alphaLcParenR"/>
              <a:defRPr/>
            </a:pPr>
            <a:r>
              <a:rPr lang="zh-CN" altLang="de-DE" sz="2400" dirty="0">
                <a:solidFill>
                  <a:schemeClr val="tx1"/>
                </a:solidFill>
                <a:latin typeface="Arial" pitchFamily="34" charset="0"/>
                <a:ea typeface="宋体" panose="02010600030101010101" pitchFamily="2" charset="-122"/>
                <a:cs typeface="Times New Roman" panose="02020603050405020304" pitchFamily="18" charset="0"/>
              </a:rPr>
              <a:t>稳定的发展，</a:t>
            </a:r>
            <a:endParaRPr lang="de-DE" altLang="zh-CN" sz="2400" dirty="0">
              <a:solidFill>
                <a:schemeClr val="tx1"/>
              </a:solidFill>
              <a:latin typeface="Arial" pitchFamily="34" charset="0"/>
              <a:ea typeface="宋体" panose="02010600030101010101" pitchFamily="2" charset="-122"/>
              <a:cs typeface="Times New Roman" panose="02020603050405020304" pitchFamily="18" charset="0"/>
            </a:endParaRPr>
          </a:p>
          <a:p>
            <a:pPr>
              <a:spcBef>
                <a:spcPct val="20000"/>
              </a:spcBef>
              <a:buClr>
                <a:schemeClr val="tx1"/>
              </a:buClr>
              <a:buFont typeface="Wingdings" pitchFamily="2" charset="2"/>
              <a:buNone/>
              <a:defRPr/>
            </a:pPr>
            <a:r>
              <a:rPr lang="zh-CN" altLang="de-DE" sz="2400" dirty="0">
                <a:solidFill>
                  <a:schemeClr val="tx1"/>
                </a:solidFill>
                <a:latin typeface="Arial" pitchFamily="34" charset="0"/>
                <a:ea typeface="宋体" panose="02010600030101010101" pitchFamily="2" charset="-122"/>
                <a:cs typeface="Times New Roman" panose="02020603050405020304" pitchFamily="18" charset="0"/>
              </a:rPr>
              <a:t>是一个开放的市场经济体系本身的自然需要。</a:t>
            </a:r>
            <a:endParaRPr lang="de-DE" sz="2400" dirty="0">
              <a:solidFill>
                <a:schemeClr val="tx1"/>
              </a:solidFill>
              <a:latin typeface="Arial" pitchFamily="34" charset="0"/>
              <a:ea typeface="+mn-ea"/>
            </a:endParaRPr>
          </a:p>
        </p:txBody>
      </p:sp>
      <p:sp>
        <p:nvSpPr>
          <p:cNvPr id="10" name="矩形 9">
            <a:extLst>
              <a:ext uri="{FF2B5EF4-FFF2-40B4-BE49-F238E27FC236}"/>
            </a:extLst>
          </p:cNvPr>
          <p:cNvSpPr/>
          <p:nvPr/>
        </p:nvSpPr>
        <p:spPr>
          <a:xfrm>
            <a:off x="2706688" y="4732338"/>
            <a:ext cx="3425825" cy="10096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Bef>
                <a:spcPct val="20000"/>
              </a:spcBef>
              <a:buClr>
                <a:schemeClr val="tx1"/>
              </a:buClr>
              <a:buFont typeface="Wingdings" pitchFamily="2" charset="2"/>
              <a:buNone/>
              <a:defRPr/>
            </a:pPr>
            <a:r>
              <a:rPr lang="zh-CN" altLang="de-DE" dirty="0">
                <a:solidFill>
                  <a:schemeClr val="tx1"/>
                </a:solidFill>
              </a:rPr>
              <a:t>现代国家治理</a:t>
            </a:r>
            <a:endParaRPr lang="de-DE" altLang="zh-CN" dirty="0">
              <a:solidFill>
                <a:schemeClr val="tx1"/>
              </a:solidFill>
            </a:endParaRPr>
          </a:p>
          <a:p>
            <a:pPr algn="ctr">
              <a:spcBef>
                <a:spcPct val="20000"/>
              </a:spcBef>
              <a:buClr>
                <a:schemeClr val="tx1"/>
              </a:buClr>
              <a:buFont typeface="Wingdings" pitchFamily="2" charset="2"/>
              <a:buNone/>
              <a:defRPr/>
            </a:pPr>
            <a:r>
              <a:rPr lang="en-US" altLang="zh-CN" sz="2800" dirty="0"/>
              <a:t>governance concept</a:t>
            </a:r>
            <a:endParaRPr lang="de-DE" dirty="0">
              <a:solidFill>
                <a:schemeClr val="tx1"/>
              </a:solidFill>
            </a:endParaRPr>
          </a:p>
        </p:txBody>
      </p:sp>
      <p:sp>
        <p:nvSpPr>
          <p:cNvPr id="11" name="右大括号 10">
            <a:extLst>
              <a:ext uri="{FF2B5EF4-FFF2-40B4-BE49-F238E27FC236}"/>
            </a:extLst>
          </p:cNvPr>
          <p:cNvSpPr/>
          <p:nvPr/>
        </p:nvSpPr>
        <p:spPr bwMode="auto">
          <a:xfrm rot="5400000">
            <a:off x="4250531" y="1808957"/>
            <a:ext cx="561975" cy="4960938"/>
          </a:xfrm>
          <a:prstGeom prst="rightBrace">
            <a:avLst>
              <a:gd name="adj1" fmla="val 0"/>
              <a:gd name="adj2" fmla="val 50000"/>
            </a:avLst>
          </a:prstGeom>
          <a:ln>
            <a:headEnd type="none" w="med" len="med"/>
            <a:tailEnd type="none" w="med" len="med"/>
          </a:ln>
          <a:extLst>
            <a:ext uri="{909E8E84-426E-40DD-AFC4-6F175D3DCCD1}"/>
            <a:ext uri="{AF507438-7753-43E0-B8FC-AC1667EBCBE1}"/>
          </a:extLst>
        </p:spPr>
        <p:style>
          <a:lnRef idx="2">
            <a:schemeClr val="accent2"/>
          </a:lnRef>
          <a:fillRef idx="0">
            <a:schemeClr val="accent2"/>
          </a:fillRef>
          <a:effectRef idx="1">
            <a:schemeClr val="accent2"/>
          </a:effectRef>
          <a:fontRef idx="minor">
            <a:schemeClr val="tx1"/>
          </a:fontRef>
        </p:style>
        <p:txBody>
          <a:bodyPr lIns="0" tIns="0" rIns="0" bIns="0"/>
          <a:lstStyle/>
          <a:p>
            <a:pPr>
              <a:spcBef>
                <a:spcPct val="20000"/>
              </a:spcBef>
              <a:buClr>
                <a:schemeClr val="tx1"/>
              </a:buClr>
              <a:buFont typeface="Wingdings" pitchFamily="2" charset="2"/>
              <a:buNone/>
              <a:defRPr/>
            </a:pPr>
            <a:endParaRPr lang="de-DE">
              <a:solidFill>
                <a:schemeClr val="bg2"/>
              </a:solidFill>
            </a:endParaRPr>
          </a:p>
        </p:txBody>
      </p:sp>
      <p:sp>
        <p:nvSpPr>
          <p:cNvPr id="4" name="矩形 3">
            <a:extLst>
              <a:ext uri="{FF2B5EF4-FFF2-40B4-BE49-F238E27FC236}"/>
            </a:extLst>
          </p:cNvPr>
          <p:cNvSpPr/>
          <p:nvPr/>
        </p:nvSpPr>
        <p:spPr>
          <a:xfrm>
            <a:off x="381000" y="5984875"/>
            <a:ext cx="7162800" cy="498475"/>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简析法治国家理念下系统性环境保护</a:t>
            </a:r>
            <a:r>
              <a:rPr lang="de-DE" altLang="zh-CN" sz="1200" dirty="0">
                <a:solidFill>
                  <a:schemeClr val="tx1">
                    <a:lumMod val="50000"/>
                    <a:lumOff val="50000"/>
                  </a:schemeClr>
                </a:solidFill>
              </a:rPr>
              <a:t>[J]. </a:t>
            </a:r>
            <a:r>
              <a:rPr lang="zh-CN" altLang="de-DE" sz="1200" dirty="0">
                <a:solidFill>
                  <a:schemeClr val="tx1">
                    <a:lumMod val="50000"/>
                    <a:lumOff val="50000"/>
                  </a:schemeClr>
                </a:solidFill>
              </a:rPr>
              <a:t>中国政法大学学报</a:t>
            </a:r>
            <a:r>
              <a:rPr lang="de-DE" altLang="zh-CN" sz="1200" dirty="0">
                <a:solidFill>
                  <a:schemeClr val="tx1">
                    <a:lumMod val="50000"/>
                    <a:lumOff val="50000"/>
                  </a:schemeClr>
                </a:solidFill>
              </a:rPr>
              <a:t>, 2016(3): 5-23.</a:t>
            </a: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论中国环境法治的宪法基础</a:t>
            </a:r>
            <a:r>
              <a:rPr lang="de-DE" altLang="zh-CN" sz="1200" dirty="0">
                <a:solidFill>
                  <a:schemeClr val="tx1">
                    <a:lumMod val="50000"/>
                    <a:lumOff val="50000"/>
                  </a:schemeClr>
                </a:solidFill>
              </a:rPr>
              <a:t>[J]. </a:t>
            </a:r>
            <a:r>
              <a:rPr lang="zh-CN" altLang="de-DE" sz="1200" dirty="0">
                <a:solidFill>
                  <a:schemeClr val="tx1">
                    <a:lumMod val="50000"/>
                    <a:lumOff val="50000"/>
                  </a:schemeClr>
                </a:solidFill>
              </a:rPr>
              <a:t>国土资源情报</a:t>
            </a:r>
            <a:r>
              <a:rPr lang="de-DE" altLang="zh-CN" sz="1200" dirty="0">
                <a:solidFill>
                  <a:schemeClr val="tx1">
                    <a:lumMod val="50000"/>
                    <a:lumOff val="50000"/>
                  </a:schemeClr>
                </a:solidFill>
              </a:rPr>
              <a:t>. 2015(8):3-11.</a:t>
            </a:r>
            <a:endParaRPr lang="de-DE" sz="1200" dirty="0">
              <a:solidFill>
                <a:schemeClr val="tx1">
                  <a:lumMod val="50000"/>
                  <a:lumOff val="50000"/>
                </a:schemeClr>
              </a:solidFill>
            </a:endParaRPr>
          </a:p>
        </p:txBody>
      </p:sp>
      <p:sp>
        <p:nvSpPr>
          <p:cNvPr id="25607" name="灯片编号占位符 4"/>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026D4FCC-0DB8-4F6C-9EEF-87BE9FF74EB2}" type="slidenum">
              <a:rPr lang="en-GB" altLang="zh-CN" smtClean="0">
                <a:latin typeface="Arial" charset="0"/>
                <a:ea typeface="宋体" charset="-122"/>
              </a:rPr>
              <a:pPr/>
              <a:t>11</a:t>
            </a:fld>
            <a:endParaRPr lang="en-GB" altLang="zh-CN" smtClean="0">
              <a:latin typeface="Arial" charset="0"/>
              <a:ea typeface="宋体"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3"/>
          <p:cNvSpPr>
            <a:spLocks noGrp="1"/>
          </p:cNvSpPr>
          <p:nvPr>
            <p:ph type="title"/>
          </p:nvPr>
        </p:nvSpPr>
        <p:spPr>
          <a:xfrm>
            <a:off x="1908175" y="176213"/>
            <a:ext cx="6767513" cy="1143000"/>
          </a:xfrm>
        </p:spPr>
        <p:txBody>
          <a:bodyPr/>
          <a:lstStyle/>
          <a:p>
            <a:pPr algn="ctr"/>
            <a:r>
              <a:rPr lang="de-DE" altLang="zh-CN" smtClean="0">
                <a:ea typeface="宋体" charset="-122"/>
              </a:rPr>
              <a:t>2.2 </a:t>
            </a:r>
            <a:r>
              <a:rPr lang="zh-CN" altLang="de-DE" smtClean="0">
                <a:ea typeface="宋体" charset="-122"/>
              </a:rPr>
              <a:t>各国水治理的共同与差异</a:t>
            </a:r>
            <a:r>
              <a:rPr lang="de-DE" altLang="zh-CN" smtClean="0">
                <a:ea typeface="宋体" charset="-122"/>
              </a:rPr>
              <a:t/>
            </a:r>
            <a:br>
              <a:rPr lang="de-DE" altLang="zh-CN" smtClean="0">
                <a:ea typeface="宋体" charset="-122"/>
              </a:rPr>
            </a:br>
            <a:r>
              <a:rPr lang="en-US" altLang="zh-CN" smtClean="0">
                <a:ea typeface="宋体" charset="-122"/>
              </a:rPr>
              <a:t>Common and Differences in Water Management in Different Countries</a:t>
            </a:r>
            <a:endParaRPr lang="de-DE" altLang="zh-CN" smtClean="0">
              <a:ea typeface="宋体" charset="-122"/>
            </a:endParaRPr>
          </a:p>
        </p:txBody>
      </p:sp>
      <p:sp>
        <p:nvSpPr>
          <p:cNvPr id="3" name="Rechteck 2"/>
          <p:cNvSpPr/>
          <p:nvPr/>
        </p:nvSpPr>
        <p:spPr bwMode="auto">
          <a:xfrm>
            <a:off x="1019175" y="1373188"/>
            <a:ext cx="3328988" cy="1512887"/>
          </a:xfrm>
          <a:prstGeom prst="rect">
            <a:avLst/>
          </a:prstGeom>
          <a:solidFill>
            <a:schemeClr val="tx2">
              <a:lumMod val="40000"/>
              <a:lumOff val="60000"/>
            </a:schemeClr>
          </a:solidFill>
          <a:ln w="9525" cap="flat" cmpd="sng" algn="ctr">
            <a:solidFill>
              <a:srgbClr val="5F5F5F"/>
            </a:solid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r>
              <a:rPr lang="zh-CN" altLang="de-DE" sz="2000" dirty="0">
                <a:solidFill>
                  <a:schemeClr val="tx1"/>
                </a:solidFill>
                <a:latin typeface="Arial" pitchFamily="34" charset="0"/>
                <a:ea typeface="+mn-ea"/>
              </a:rPr>
              <a:t>水的重要性和多功能</a:t>
            </a:r>
            <a:endParaRPr lang="de-DE" altLang="zh-CN" sz="2000" dirty="0">
              <a:solidFill>
                <a:schemeClr val="tx1"/>
              </a:solidFill>
              <a:latin typeface="Arial" pitchFamily="34" charset="0"/>
              <a:ea typeface="+mn-ea"/>
            </a:endParaRPr>
          </a:p>
          <a:p>
            <a:pPr lvl="1">
              <a:spcBef>
                <a:spcPct val="20000"/>
              </a:spcBef>
              <a:buClr>
                <a:schemeClr val="tx1"/>
              </a:buClr>
              <a:buFont typeface="Wingdings" pitchFamily="2" charset="2"/>
              <a:buNone/>
              <a:defRPr/>
            </a:pPr>
            <a:r>
              <a:rPr lang="zh-CN" altLang="de-DE" sz="2000" dirty="0">
                <a:solidFill>
                  <a:schemeClr val="tx1"/>
                </a:solidFill>
                <a:latin typeface="Arial" pitchFamily="34" charset="0"/>
                <a:ea typeface="+mn-ea"/>
              </a:rPr>
              <a:t>人类生存、</a:t>
            </a:r>
            <a:endParaRPr lang="de-DE" altLang="zh-CN" sz="2000" dirty="0">
              <a:solidFill>
                <a:schemeClr val="tx1"/>
              </a:solidFill>
              <a:latin typeface="Arial" pitchFamily="34" charset="0"/>
              <a:ea typeface="+mn-ea"/>
            </a:endParaRPr>
          </a:p>
          <a:p>
            <a:pPr lvl="1">
              <a:spcBef>
                <a:spcPct val="20000"/>
              </a:spcBef>
              <a:buClr>
                <a:schemeClr val="tx1"/>
              </a:buClr>
              <a:buFont typeface="Wingdings" pitchFamily="2" charset="2"/>
              <a:buNone/>
              <a:defRPr/>
            </a:pPr>
            <a:r>
              <a:rPr lang="zh-CN" altLang="de-DE" sz="2000" dirty="0">
                <a:solidFill>
                  <a:schemeClr val="tx1"/>
                </a:solidFill>
                <a:latin typeface="Arial" pitchFamily="34" charset="0"/>
                <a:ea typeface="+mn-ea"/>
              </a:rPr>
              <a:t>经济发展和</a:t>
            </a:r>
            <a:endParaRPr lang="de-DE" altLang="zh-CN" sz="2000" dirty="0">
              <a:solidFill>
                <a:schemeClr val="tx1"/>
              </a:solidFill>
              <a:latin typeface="Arial" pitchFamily="34" charset="0"/>
              <a:ea typeface="+mn-ea"/>
            </a:endParaRPr>
          </a:p>
          <a:p>
            <a:pPr lvl="1">
              <a:spcBef>
                <a:spcPct val="20000"/>
              </a:spcBef>
              <a:buClr>
                <a:schemeClr val="tx1"/>
              </a:buClr>
              <a:buFont typeface="Wingdings" pitchFamily="2" charset="2"/>
              <a:buNone/>
              <a:defRPr/>
            </a:pPr>
            <a:r>
              <a:rPr lang="zh-CN" altLang="de-DE" sz="2000" dirty="0">
                <a:solidFill>
                  <a:schemeClr val="tx1"/>
                </a:solidFill>
                <a:latin typeface="Arial" pitchFamily="34" charset="0"/>
                <a:ea typeface="+mn-ea"/>
              </a:rPr>
              <a:t>生态保护</a:t>
            </a:r>
            <a:endParaRPr lang="de-DE" sz="2000" dirty="0">
              <a:solidFill>
                <a:schemeClr val="tx1"/>
              </a:solidFill>
              <a:latin typeface="Arial" pitchFamily="34" charset="0"/>
              <a:ea typeface="+mn-ea"/>
            </a:endParaRPr>
          </a:p>
        </p:txBody>
      </p:sp>
      <p:sp>
        <p:nvSpPr>
          <p:cNvPr id="15" name="Rechteck 14"/>
          <p:cNvSpPr/>
          <p:nvPr/>
        </p:nvSpPr>
        <p:spPr bwMode="auto">
          <a:xfrm>
            <a:off x="1019175" y="2984500"/>
            <a:ext cx="3328988" cy="2109788"/>
          </a:xfrm>
          <a:prstGeom prst="rect">
            <a:avLst/>
          </a:prstGeom>
          <a:solidFill>
            <a:schemeClr val="bg1">
              <a:lumMod val="85000"/>
            </a:schemeClr>
          </a:solidFill>
          <a:ln w="9525" cap="flat" cmpd="sng" algn="ctr">
            <a:solidFill>
              <a:srgbClr val="5F5F5F"/>
            </a:solid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r>
              <a:rPr lang="zh-CN" altLang="de-DE" sz="2000" dirty="0">
                <a:solidFill>
                  <a:schemeClr val="tx1"/>
                </a:solidFill>
                <a:latin typeface="Arial" pitchFamily="34" charset="0"/>
                <a:ea typeface="+mn-ea"/>
              </a:rPr>
              <a:t>各国经济与社会发展历史和</a:t>
            </a:r>
            <a:endParaRPr lang="de-DE" altLang="zh-CN" sz="2000" dirty="0">
              <a:solidFill>
                <a:schemeClr val="tx1"/>
              </a:solidFill>
              <a:latin typeface="Arial" pitchFamily="34" charset="0"/>
              <a:ea typeface="+mn-ea"/>
            </a:endParaRPr>
          </a:p>
          <a:p>
            <a:pPr>
              <a:spcBef>
                <a:spcPct val="20000"/>
              </a:spcBef>
              <a:buClr>
                <a:schemeClr val="tx1"/>
              </a:buClr>
              <a:buFont typeface="Wingdings" pitchFamily="2" charset="2"/>
              <a:buNone/>
              <a:defRPr/>
            </a:pPr>
            <a:r>
              <a:rPr lang="de-DE" altLang="zh-CN" sz="2000" dirty="0">
                <a:solidFill>
                  <a:schemeClr val="tx1"/>
                </a:solidFill>
                <a:latin typeface="Arial" pitchFamily="34" charset="0"/>
                <a:ea typeface="+mn-ea"/>
              </a:rPr>
              <a:t>        </a:t>
            </a:r>
            <a:r>
              <a:rPr lang="zh-CN" altLang="de-DE" sz="2000" dirty="0">
                <a:solidFill>
                  <a:schemeClr val="tx1"/>
                </a:solidFill>
                <a:latin typeface="Arial" pitchFamily="34" charset="0"/>
                <a:ea typeface="+mn-ea"/>
              </a:rPr>
              <a:t>生活习俗</a:t>
            </a:r>
            <a:endParaRPr lang="de-DE" altLang="zh-CN" sz="2000" dirty="0">
              <a:solidFill>
                <a:schemeClr val="tx1"/>
              </a:solidFill>
              <a:latin typeface="Arial" pitchFamily="34" charset="0"/>
              <a:ea typeface="+mn-ea"/>
            </a:endParaRPr>
          </a:p>
          <a:p>
            <a:pPr>
              <a:spcBef>
                <a:spcPct val="20000"/>
              </a:spcBef>
              <a:buClr>
                <a:schemeClr val="tx1"/>
              </a:buClr>
              <a:buFont typeface="Wingdings" pitchFamily="2" charset="2"/>
              <a:buNone/>
              <a:defRPr/>
            </a:pPr>
            <a:r>
              <a:rPr lang="de-DE" altLang="zh-CN" sz="2000" dirty="0">
                <a:solidFill>
                  <a:schemeClr val="tx1"/>
                </a:solidFill>
                <a:latin typeface="Arial" pitchFamily="34" charset="0"/>
                <a:ea typeface="+mn-ea"/>
              </a:rPr>
              <a:t>        </a:t>
            </a:r>
            <a:r>
              <a:rPr lang="zh-CN" altLang="de-DE" sz="2000" dirty="0">
                <a:solidFill>
                  <a:schemeClr val="tx1"/>
                </a:solidFill>
                <a:latin typeface="Arial" pitchFamily="34" charset="0"/>
                <a:ea typeface="+mn-ea"/>
              </a:rPr>
              <a:t>水治理历程</a:t>
            </a:r>
            <a:endParaRPr lang="de-DE" altLang="zh-CN" sz="2000" dirty="0">
              <a:solidFill>
                <a:schemeClr val="tx1"/>
              </a:solidFill>
              <a:latin typeface="Arial" pitchFamily="34" charset="0"/>
              <a:ea typeface="+mn-ea"/>
            </a:endParaRPr>
          </a:p>
          <a:p>
            <a:pPr>
              <a:spcBef>
                <a:spcPct val="20000"/>
              </a:spcBef>
              <a:buClr>
                <a:schemeClr val="tx1"/>
              </a:buClr>
              <a:buFont typeface="Wingdings" pitchFamily="2" charset="2"/>
              <a:buNone/>
              <a:defRPr/>
            </a:pPr>
            <a:endParaRPr lang="de-DE" altLang="zh-CN" sz="2000" dirty="0">
              <a:solidFill>
                <a:schemeClr val="tx1"/>
              </a:solidFill>
              <a:latin typeface="Arial" pitchFamily="34" charset="0"/>
              <a:ea typeface="+mn-ea"/>
            </a:endParaRPr>
          </a:p>
          <a:p>
            <a:pPr>
              <a:spcBef>
                <a:spcPct val="20000"/>
              </a:spcBef>
              <a:buClr>
                <a:schemeClr val="tx1"/>
              </a:buClr>
              <a:buFont typeface="Wingdings" pitchFamily="2" charset="2"/>
              <a:buNone/>
              <a:defRPr/>
            </a:pPr>
            <a:r>
              <a:rPr lang="zh-CN" altLang="de-DE" sz="2000" dirty="0">
                <a:solidFill>
                  <a:schemeClr val="tx1"/>
                </a:solidFill>
                <a:latin typeface="Arial" pitchFamily="34" charset="0"/>
                <a:ea typeface="+mn-ea"/>
              </a:rPr>
              <a:t>各权益产生的先后顺序和各历史时期的价值排序的不同</a:t>
            </a:r>
            <a:endParaRPr lang="de-DE" sz="2000" dirty="0">
              <a:solidFill>
                <a:schemeClr val="tx1"/>
              </a:solidFill>
              <a:latin typeface="Arial" pitchFamily="34" charset="0"/>
              <a:ea typeface="+mn-ea"/>
            </a:endParaRPr>
          </a:p>
        </p:txBody>
      </p:sp>
      <p:sp>
        <p:nvSpPr>
          <p:cNvPr id="7" name="Textfeld 6"/>
          <p:cNvSpPr txBox="1"/>
          <p:nvPr/>
        </p:nvSpPr>
        <p:spPr>
          <a:xfrm>
            <a:off x="5292725" y="2344738"/>
            <a:ext cx="3455988" cy="1279525"/>
          </a:xfrm>
          <a:prstGeom prst="rect">
            <a:avLst/>
          </a:prstGeom>
          <a:solidFill>
            <a:schemeClr val="accent1">
              <a:lumMod val="60000"/>
              <a:lumOff val="40000"/>
            </a:schemeClr>
          </a:solidFill>
        </p:spPr>
        <p:txBody>
          <a:bodyPr>
            <a:spAutoFit/>
          </a:bodyPr>
          <a:lstStyle/>
          <a:p>
            <a:pPr algn="ctr">
              <a:lnSpc>
                <a:spcPts val="2300"/>
              </a:lnSpc>
              <a:spcBef>
                <a:spcPts val="430"/>
              </a:spcBef>
              <a:spcAft>
                <a:spcPts val="430"/>
              </a:spcAft>
              <a:buClr>
                <a:srgbClr val="93B131"/>
              </a:buClr>
              <a:buFont typeface="Wingdings" pitchFamily="2" charset="2"/>
              <a:buNone/>
              <a:defRPr/>
            </a:pPr>
            <a:r>
              <a:rPr lang="zh-CN" altLang="de-DE" sz="2400" dirty="0">
                <a:solidFill>
                  <a:schemeClr val="tx1"/>
                </a:solidFill>
                <a:latin typeface="Arial" pitchFamily="34" charset="0"/>
                <a:ea typeface="+mn-ea"/>
              </a:rPr>
              <a:t>现有基础法律</a:t>
            </a:r>
            <a:endParaRPr lang="de-DE" sz="2400" dirty="0">
              <a:solidFill>
                <a:schemeClr val="tx1"/>
              </a:solidFill>
              <a:latin typeface="Arial" pitchFamily="34" charset="0"/>
              <a:ea typeface="+mn-ea"/>
            </a:endParaRPr>
          </a:p>
          <a:p>
            <a:pPr algn="ctr">
              <a:lnSpc>
                <a:spcPts val="2300"/>
              </a:lnSpc>
              <a:spcBef>
                <a:spcPts val="430"/>
              </a:spcBef>
              <a:spcAft>
                <a:spcPts val="430"/>
              </a:spcAft>
              <a:buClr>
                <a:srgbClr val="93B131"/>
              </a:buClr>
              <a:buFont typeface="Wingdings" pitchFamily="2" charset="2"/>
              <a:buNone/>
              <a:defRPr/>
            </a:pPr>
            <a:endParaRPr lang="de-DE" sz="2400" dirty="0">
              <a:solidFill>
                <a:schemeClr val="tx1"/>
              </a:solidFill>
              <a:latin typeface="Arial" pitchFamily="34" charset="0"/>
              <a:ea typeface="+mn-ea"/>
            </a:endParaRPr>
          </a:p>
          <a:p>
            <a:pPr algn="ctr">
              <a:spcBef>
                <a:spcPct val="20000"/>
              </a:spcBef>
              <a:buClr>
                <a:srgbClr val="93B131"/>
              </a:buClr>
              <a:buFont typeface="Wingdings" pitchFamily="2" charset="2"/>
              <a:buNone/>
              <a:defRPr/>
            </a:pPr>
            <a:r>
              <a:rPr lang="zh-CN" altLang="de-DE" sz="2400" dirty="0">
                <a:solidFill>
                  <a:schemeClr val="tx1"/>
                </a:solidFill>
                <a:latin typeface="Arial" pitchFamily="34" charset="0"/>
                <a:ea typeface="+mn-ea"/>
              </a:rPr>
              <a:t>继承、发展、创新突破</a:t>
            </a:r>
            <a:endParaRPr lang="de-DE" sz="2400" dirty="0">
              <a:solidFill>
                <a:schemeClr val="tx1"/>
              </a:solidFill>
              <a:latin typeface="Arial" pitchFamily="34" charset="0"/>
              <a:ea typeface="+mn-ea"/>
            </a:endParaRPr>
          </a:p>
        </p:txBody>
      </p:sp>
      <p:sp>
        <p:nvSpPr>
          <p:cNvPr id="2" name="加号 1">
            <a:extLst>
              <a:ext uri="{FF2B5EF4-FFF2-40B4-BE49-F238E27FC236}"/>
            </a:extLst>
          </p:cNvPr>
          <p:cNvSpPr/>
          <p:nvPr/>
        </p:nvSpPr>
        <p:spPr bwMode="auto">
          <a:xfrm>
            <a:off x="6767513" y="2708275"/>
            <a:ext cx="433387" cy="433388"/>
          </a:xfrm>
          <a:prstGeom prst="mathPlus">
            <a:avLst/>
          </a:prstGeom>
          <a:ln>
            <a:headEnd type="none" w="med" len="med"/>
            <a:tailEnd type="none" w="med" len="med"/>
          </a:ln>
          <a:extLst>
            <a:ext uri="{909E8E84-426E-40DD-AFC4-6F175D3DCCD1}"/>
            <a:ext uri="{AF507438-7753-43E0-B8FC-AC1667EBCBE1}"/>
          </a:extLst>
        </p:spPr>
        <p:style>
          <a:lnRef idx="1">
            <a:schemeClr val="accent2"/>
          </a:lnRef>
          <a:fillRef idx="3">
            <a:schemeClr val="accent2"/>
          </a:fillRef>
          <a:effectRef idx="2">
            <a:schemeClr val="accent2"/>
          </a:effectRef>
          <a:fontRef idx="minor">
            <a:schemeClr val="lt1"/>
          </a:fontRef>
        </p:style>
        <p:txBody>
          <a:bodyPr lIns="0" tIns="0" rIns="0" bIns="0"/>
          <a:lstStyle/>
          <a:p>
            <a:pPr>
              <a:spcBef>
                <a:spcPct val="20000"/>
              </a:spcBef>
              <a:buClr>
                <a:schemeClr val="tx1"/>
              </a:buClr>
              <a:buFont typeface="Wingdings" pitchFamily="2" charset="2"/>
              <a:buNone/>
              <a:defRPr/>
            </a:pPr>
            <a:endParaRPr lang="de-DE">
              <a:solidFill>
                <a:schemeClr val="bg2"/>
              </a:solidFill>
            </a:endParaRPr>
          </a:p>
        </p:txBody>
      </p:sp>
      <p:sp>
        <p:nvSpPr>
          <p:cNvPr id="5" name="箭头: 下 4">
            <a:extLst>
              <a:ext uri="{FF2B5EF4-FFF2-40B4-BE49-F238E27FC236}"/>
            </a:extLst>
          </p:cNvPr>
          <p:cNvSpPr/>
          <p:nvPr/>
        </p:nvSpPr>
        <p:spPr bwMode="auto">
          <a:xfrm>
            <a:off x="2124075" y="4076700"/>
            <a:ext cx="457200" cy="415925"/>
          </a:xfrm>
          <a:prstGeom prst="downArrow">
            <a:avLst/>
          </a:prstGeom>
          <a:ln>
            <a:headEnd type="none" w="med" len="med"/>
            <a:tailEnd type="none" w="med" len="med"/>
          </a:ln>
          <a:extLst>
            <a:ext uri="{909E8E84-426E-40DD-AFC4-6F175D3DCCD1}"/>
            <a:ext uri="{AF507438-7753-43E0-B8FC-AC1667EBCBE1}"/>
          </a:extLst>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a:spcBef>
                <a:spcPct val="20000"/>
              </a:spcBef>
              <a:buClr>
                <a:schemeClr val="tx1"/>
              </a:buClr>
              <a:buFont typeface="Wingdings" pitchFamily="2" charset="2"/>
              <a:buNone/>
              <a:defRPr/>
            </a:pPr>
            <a:endParaRPr lang="de-DE">
              <a:solidFill>
                <a:schemeClr val="bg2"/>
              </a:solidFill>
            </a:endParaRPr>
          </a:p>
        </p:txBody>
      </p:sp>
      <p:sp>
        <p:nvSpPr>
          <p:cNvPr id="6" name="矩形 5">
            <a:extLst>
              <a:ext uri="{FF2B5EF4-FFF2-40B4-BE49-F238E27FC236}"/>
            </a:extLst>
          </p:cNvPr>
          <p:cNvSpPr/>
          <p:nvPr/>
        </p:nvSpPr>
        <p:spPr>
          <a:xfrm>
            <a:off x="525463" y="6000750"/>
            <a:ext cx="6769100" cy="498475"/>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沈百鑫：比较法视野下的水法立法目的，</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水利发展研究</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2014</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3</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27-36</a:t>
            </a:r>
            <a:r>
              <a:rPr lang="zh-CN" altLang="de-DE" sz="1200" dirty="0">
                <a:solidFill>
                  <a:schemeClr val="tx1">
                    <a:lumMod val="50000"/>
                    <a:lumOff val="50000"/>
                  </a:schemeClr>
                </a:solidFill>
              </a:rPr>
              <a:t>；</a:t>
            </a:r>
            <a:endParaRPr lang="de-DE" altLang="zh-CN"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沈百鑫：德国湖泊治理的经验与启示（上</a:t>
            </a:r>
            <a:r>
              <a:rPr lang="de-DE" altLang="zh-CN" sz="1200" dirty="0">
                <a:solidFill>
                  <a:schemeClr val="tx1">
                    <a:lumMod val="50000"/>
                    <a:lumOff val="50000"/>
                  </a:schemeClr>
                </a:solidFill>
              </a:rPr>
              <a:t>&amp;</a:t>
            </a:r>
            <a:r>
              <a:rPr lang="zh-CN" altLang="de-DE" sz="1200" dirty="0">
                <a:solidFill>
                  <a:schemeClr val="tx1">
                    <a:lumMod val="50000"/>
                    <a:lumOff val="50000"/>
                  </a:schemeClr>
                </a:solidFill>
              </a:rPr>
              <a:t>下），载</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水利发展研究</a:t>
            </a:r>
            <a:r>
              <a:rPr lang="de-DE" altLang="zh-CN" sz="1200" dirty="0">
                <a:solidFill>
                  <a:schemeClr val="tx1">
                    <a:lumMod val="50000"/>
                    <a:lumOff val="50000"/>
                  </a:schemeClr>
                </a:solidFill>
              </a:rPr>
              <a:t>》2014</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5</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72-79/6</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86-92</a:t>
            </a:r>
            <a:r>
              <a:rPr lang="zh-CN" altLang="de-DE" sz="1200" dirty="0">
                <a:solidFill>
                  <a:schemeClr val="tx1">
                    <a:lumMod val="50000"/>
                    <a:lumOff val="50000"/>
                  </a:schemeClr>
                </a:solidFill>
              </a:rPr>
              <a:t>。</a:t>
            </a:r>
            <a:endParaRPr lang="de-DE" sz="1200" dirty="0">
              <a:solidFill>
                <a:schemeClr val="tx1">
                  <a:lumMod val="50000"/>
                  <a:lumOff val="50000"/>
                </a:schemeClr>
              </a:solidFill>
            </a:endParaRPr>
          </a:p>
        </p:txBody>
      </p:sp>
      <p:sp>
        <p:nvSpPr>
          <p:cNvPr id="26632" name="灯片编号占位符 7"/>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204B394A-3C24-4BAF-8CD2-8800473FF0D1}" type="slidenum">
              <a:rPr lang="en-GB" altLang="zh-CN" smtClean="0">
                <a:latin typeface="Arial" charset="0"/>
                <a:ea typeface="宋体" charset="-122"/>
              </a:rPr>
              <a:pPr/>
              <a:t>12</a:t>
            </a:fld>
            <a:endParaRPr lang="en-GB" altLang="zh-CN" smtClean="0">
              <a:latin typeface="Arial" charset="0"/>
              <a:ea typeface="宋体"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2"/>
          <p:cNvSpPr>
            <a:spLocks noGrp="1"/>
          </p:cNvSpPr>
          <p:nvPr>
            <p:ph type="title"/>
          </p:nvPr>
        </p:nvSpPr>
        <p:spPr>
          <a:xfrm>
            <a:off x="0" y="82550"/>
            <a:ext cx="8640763" cy="752475"/>
          </a:xfrm>
        </p:spPr>
        <p:txBody>
          <a:bodyPr/>
          <a:lstStyle/>
          <a:p>
            <a:pPr algn="ctr"/>
            <a:r>
              <a:rPr lang="de-DE" altLang="zh-CN" smtClean="0">
                <a:ea typeface="宋体" charset="-122"/>
              </a:rPr>
              <a:t>2.3 《</a:t>
            </a:r>
            <a:r>
              <a:rPr lang="zh-CN" altLang="de-DE" smtClean="0">
                <a:ea typeface="宋体" charset="-122"/>
              </a:rPr>
              <a:t>生态文明体制改革总体方案</a:t>
            </a:r>
            <a:r>
              <a:rPr lang="de-DE" altLang="zh-CN" smtClean="0">
                <a:ea typeface="宋体" charset="-122"/>
              </a:rPr>
              <a:t>》</a:t>
            </a:r>
            <a:r>
              <a:rPr lang="en-US" altLang="zh-CN" smtClean="0">
                <a:ea typeface="宋体" charset="-122"/>
              </a:rPr>
              <a:t>2015</a:t>
            </a:r>
            <a:r>
              <a:rPr lang="zh-CN" altLang="de-DE" smtClean="0">
                <a:ea typeface="宋体" charset="-122"/>
              </a:rPr>
              <a:t>年</a:t>
            </a:r>
            <a:r>
              <a:rPr lang="en-US" altLang="zh-CN" smtClean="0">
                <a:ea typeface="宋体" charset="-122"/>
              </a:rPr>
              <a:t>9</a:t>
            </a:r>
            <a:r>
              <a:rPr lang="zh-CN" altLang="de-DE" smtClean="0">
                <a:ea typeface="宋体" charset="-122"/>
              </a:rPr>
              <a:t>月</a:t>
            </a:r>
            <a:r>
              <a:rPr lang="de-DE" altLang="zh-CN" smtClean="0">
                <a:ea typeface="宋体" charset="-122"/>
              </a:rPr>
              <a:t/>
            </a:r>
            <a:br>
              <a:rPr lang="de-DE" altLang="zh-CN" smtClean="0">
                <a:ea typeface="宋体" charset="-122"/>
              </a:rPr>
            </a:br>
            <a:r>
              <a:rPr lang="en-US" altLang="zh-CN" smtClean="0">
                <a:ea typeface="宋体" charset="-122"/>
              </a:rPr>
              <a:t>Overall plan for the reform of ecological civilization system</a:t>
            </a:r>
            <a:endParaRPr lang="de-DE" altLang="zh-CN" smtClean="0">
              <a:ea typeface="宋体" charset="-122"/>
            </a:endParaRPr>
          </a:p>
        </p:txBody>
      </p:sp>
      <p:sp>
        <p:nvSpPr>
          <p:cNvPr id="4" name="矩形 3">
            <a:extLst>
              <a:ext uri="{FF2B5EF4-FFF2-40B4-BE49-F238E27FC236}"/>
            </a:extLst>
          </p:cNvPr>
          <p:cNvSpPr/>
          <p:nvPr/>
        </p:nvSpPr>
        <p:spPr>
          <a:xfrm>
            <a:off x="0" y="814388"/>
            <a:ext cx="9144000" cy="5189537"/>
          </a:xfrm>
          <a:prstGeom prst="rect">
            <a:avLst/>
          </a:prstGeom>
        </p:spPr>
        <p:txBody>
          <a:bodyPr>
            <a:spAutoFit/>
          </a:bodyPr>
          <a:lstStyle/>
          <a:p>
            <a:pPr marL="457200" indent="-457200">
              <a:lnSpc>
                <a:spcPts val="2300"/>
              </a:lnSpc>
              <a:spcBef>
                <a:spcPts val="430"/>
              </a:spcBef>
              <a:spcAft>
                <a:spcPts val="430"/>
              </a:spcAft>
              <a:buClr>
                <a:schemeClr val="accent6"/>
              </a:buClr>
              <a:buFont typeface="+mj-lt"/>
              <a:buAutoNum type="arabicPeriod"/>
              <a:defRPr/>
            </a:pPr>
            <a:r>
              <a:rPr lang="de-DE" sz="1400" dirty="0">
                <a:solidFill>
                  <a:schemeClr val="tx1"/>
                </a:solidFill>
                <a:latin typeface="Arial" pitchFamily="34" charset="0"/>
                <a:ea typeface="+mn-ea"/>
              </a:rPr>
              <a:t> </a:t>
            </a:r>
            <a:r>
              <a:rPr lang="zh-CN" altLang="de-DE" sz="1400" dirty="0">
                <a:solidFill>
                  <a:schemeClr val="tx1"/>
                </a:solidFill>
                <a:latin typeface="Arial" pitchFamily="34" charset="0"/>
                <a:ea typeface="+mn-ea"/>
              </a:rPr>
              <a:t>健全自然资源资产</a:t>
            </a:r>
            <a:r>
              <a:rPr lang="zh-CN" altLang="de-DE" sz="1400" dirty="0">
                <a:solidFill>
                  <a:srgbClr val="FF0000"/>
                </a:solidFill>
                <a:latin typeface="Arial" pitchFamily="34" charset="0"/>
                <a:ea typeface="+mn-ea"/>
              </a:rPr>
              <a:t>产权</a:t>
            </a:r>
            <a:r>
              <a:rPr lang="zh-CN" altLang="de-DE" sz="1400" dirty="0">
                <a:solidFill>
                  <a:schemeClr val="tx1"/>
                </a:solidFill>
                <a:latin typeface="Arial" pitchFamily="34" charset="0"/>
                <a:ea typeface="+mn-ea"/>
              </a:rPr>
              <a:t>制度</a:t>
            </a:r>
            <a:r>
              <a:rPr lang="de-DE" altLang="zh-CN" sz="1400" dirty="0">
                <a:solidFill>
                  <a:schemeClr val="tx1"/>
                </a:solidFill>
                <a:latin typeface="Arial" pitchFamily="34" charset="0"/>
                <a:ea typeface="+mn-ea"/>
              </a:rPr>
              <a:t> </a:t>
            </a:r>
            <a:r>
              <a:rPr lang="en-US" altLang="zh-CN" sz="1400" dirty="0">
                <a:solidFill>
                  <a:schemeClr val="tx1"/>
                </a:solidFill>
                <a:latin typeface="Arial" pitchFamily="34" charset="0"/>
                <a:ea typeface="+mn-ea"/>
              </a:rPr>
              <a:t>Improving the System of Property Rights for Natural Resource Assets</a:t>
            </a:r>
            <a:endParaRPr lang="de-DE" altLang="zh-CN" sz="1400" dirty="0">
              <a:solidFill>
                <a:schemeClr val="tx1"/>
              </a:solidFill>
              <a:latin typeface="Arial" pitchFamily="34" charset="0"/>
              <a:ea typeface="+mn-ea"/>
            </a:endParaRPr>
          </a:p>
          <a:p>
            <a:pPr marL="457200" indent="-457200">
              <a:lnSpc>
                <a:spcPts val="2300"/>
              </a:lnSpc>
              <a:spcBef>
                <a:spcPts val="430"/>
              </a:spcBef>
              <a:spcAft>
                <a:spcPts val="430"/>
              </a:spcAft>
              <a:buClr>
                <a:schemeClr val="accent6"/>
              </a:buClr>
              <a:buFont typeface="+mj-lt"/>
              <a:buAutoNum type="arabicPeriod"/>
              <a:defRPr/>
            </a:pPr>
            <a:r>
              <a:rPr lang="zh-CN" altLang="de-DE" sz="1400" dirty="0">
                <a:solidFill>
                  <a:schemeClr val="tx1"/>
                </a:solidFill>
                <a:latin typeface="Arial" pitchFamily="34" charset="0"/>
                <a:ea typeface="+mn-ea"/>
              </a:rPr>
              <a:t>开展水流和湿地产权确权试点。探索建立水权制度，开展水域、岸线等</a:t>
            </a:r>
            <a:r>
              <a:rPr lang="zh-CN" altLang="de-DE" sz="1400" dirty="0">
                <a:solidFill>
                  <a:srgbClr val="FF0000"/>
                </a:solidFill>
                <a:latin typeface="Arial" pitchFamily="34" charset="0"/>
                <a:ea typeface="+mn-ea"/>
              </a:rPr>
              <a:t>水生态空间确权</a:t>
            </a:r>
            <a:r>
              <a:rPr lang="zh-CN" altLang="de-DE" sz="1400" dirty="0">
                <a:solidFill>
                  <a:schemeClr val="tx1"/>
                </a:solidFill>
                <a:latin typeface="Arial" pitchFamily="34" charset="0"/>
                <a:ea typeface="+mn-ea"/>
              </a:rPr>
              <a:t>试点，遵循水生态系统性、整体性原则，分清</a:t>
            </a:r>
            <a:r>
              <a:rPr lang="zh-CN" altLang="de-DE" sz="1400" dirty="0">
                <a:solidFill>
                  <a:srgbClr val="FF0000"/>
                </a:solidFill>
                <a:latin typeface="Arial" pitchFamily="34" charset="0"/>
                <a:ea typeface="+mn-ea"/>
              </a:rPr>
              <a:t>水资源所有权、使用权</a:t>
            </a:r>
            <a:r>
              <a:rPr lang="zh-CN" altLang="de-DE" sz="1400" dirty="0">
                <a:solidFill>
                  <a:schemeClr val="tx1"/>
                </a:solidFill>
                <a:latin typeface="Arial" pitchFamily="34" charset="0"/>
                <a:ea typeface="+mn-ea"/>
              </a:rPr>
              <a:t>及使用量。</a:t>
            </a:r>
            <a:r>
              <a:rPr lang="en-US" altLang="zh-CN" sz="1400" dirty="0">
                <a:solidFill>
                  <a:schemeClr val="tx1"/>
                </a:solidFill>
                <a:latin typeface="Arial" pitchFamily="34" charset="0"/>
                <a:ea typeface="+mn-ea"/>
              </a:rPr>
              <a:t>Launching trials for determining property rights for water flows and wetlands Explorations will be made into establishing a water ownership system.</a:t>
            </a:r>
          </a:p>
          <a:p>
            <a:pPr marL="457200" indent="-457200">
              <a:lnSpc>
                <a:spcPts val="2300"/>
              </a:lnSpc>
              <a:spcBef>
                <a:spcPts val="430"/>
              </a:spcBef>
              <a:spcAft>
                <a:spcPts val="430"/>
              </a:spcAft>
              <a:buClr>
                <a:schemeClr val="accent6"/>
              </a:buClr>
              <a:buFont typeface="+mj-lt"/>
              <a:buAutoNum type="arabicPeriod"/>
              <a:defRPr/>
            </a:pPr>
            <a:r>
              <a:rPr lang="zh-CN" altLang="de-DE" sz="1400" dirty="0">
                <a:solidFill>
                  <a:schemeClr val="tx1"/>
                </a:solidFill>
                <a:latin typeface="Arial" pitchFamily="34" charset="0"/>
                <a:ea typeface="+mn-ea"/>
              </a:rPr>
              <a:t>制定主要江河流域</a:t>
            </a:r>
            <a:r>
              <a:rPr lang="zh-CN" altLang="de-DE" sz="1400" dirty="0">
                <a:solidFill>
                  <a:srgbClr val="FF0000"/>
                </a:solidFill>
                <a:latin typeface="Arial" pitchFamily="34" charset="0"/>
                <a:ea typeface="+mn-ea"/>
              </a:rPr>
              <a:t>水量分配方案</a:t>
            </a:r>
            <a:r>
              <a:rPr lang="zh-CN" altLang="de-DE" sz="1400" dirty="0">
                <a:solidFill>
                  <a:schemeClr val="tx1"/>
                </a:solidFill>
                <a:latin typeface="Arial" pitchFamily="34" charset="0"/>
                <a:ea typeface="+mn-ea"/>
              </a:rPr>
              <a:t>，加强省级统筹，完善省市县三级取用水总量控制指标体系。</a:t>
            </a:r>
            <a:r>
              <a:rPr lang="en-US" altLang="zh-CN" sz="1400" dirty="0">
                <a:solidFill>
                  <a:schemeClr val="tx1"/>
                </a:solidFill>
                <a:latin typeface="Arial" pitchFamily="34" charset="0"/>
                <a:ea typeface="+mn-ea"/>
              </a:rPr>
              <a:t>formulate  water  allocation  plans  for  major  river  basins, strengthen  coordination  between  provincial-level  governments,  and  improve the  system  of  targets  for  control  of  total  water  usage  at  the  provincial, municipal,  and  county  levels.</a:t>
            </a:r>
          </a:p>
          <a:p>
            <a:pPr marL="457200" indent="-457200">
              <a:lnSpc>
                <a:spcPts val="2300"/>
              </a:lnSpc>
              <a:spcBef>
                <a:spcPts val="430"/>
              </a:spcBef>
              <a:spcAft>
                <a:spcPts val="430"/>
              </a:spcAft>
              <a:buClr>
                <a:schemeClr val="accent6"/>
              </a:buClr>
              <a:buFont typeface="+mj-lt"/>
              <a:buAutoNum type="arabicPeriod"/>
              <a:defRPr/>
            </a:pPr>
            <a:r>
              <a:rPr lang="zh-CN" altLang="de-DE" sz="1400" dirty="0">
                <a:solidFill>
                  <a:schemeClr val="tx1"/>
                </a:solidFill>
                <a:latin typeface="Arial" pitchFamily="34" charset="0"/>
                <a:ea typeface="+mn-ea"/>
              </a:rPr>
              <a:t>完善</a:t>
            </a:r>
            <a:r>
              <a:rPr lang="zh-CN" altLang="de-DE" sz="1400" dirty="0">
                <a:solidFill>
                  <a:srgbClr val="FF0000"/>
                </a:solidFill>
                <a:latin typeface="Arial" pitchFamily="34" charset="0"/>
                <a:ea typeface="+mn-ea"/>
              </a:rPr>
              <a:t>污染物排放许可制  </a:t>
            </a:r>
            <a:r>
              <a:rPr lang="zh-CN" altLang="de-DE" sz="1400" dirty="0">
                <a:solidFill>
                  <a:schemeClr val="tx1"/>
                </a:solidFill>
                <a:latin typeface="Arial" pitchFamily="34" charset="0"/>
                <a:ea typeface="+mn-ea"/>
              </a:rPr>
              <a:t>尽快在全国范围建立统一公平、覆盖所有固定污染源的企业排放许可制，依法核发排污许可证，排污者必须持证排污，禁止无证排污或不按许可证规定排污。</a:t>
            </a:r>
            <a:r>
              <a:rPr lang="en-US" altLang="zh-CN" sz="1400" dirty="0">
                <a:solidFill>
                  <a:schemeClr val="tx1"/>
                </a:solidFill>
                <a:latin typeface="Arial" pitchFamily="34" charset="0"/>
                <a:ea typeface="+mn-ea"/>
              </a:rPr>
              <a:t> Improving the pollutant emissions permit system</a:t>
            </a:r>
            <a:r>
              <a:rPr lang="zh-CN" altLang="de-DE" sz="1400" dirty="0">
                <a:solidFill>
                  <a:schemeClr val="tx1"/>
                </a:solidFill>
                <a:latin typeface="Arial" pitchFamily="34" charset="0"/>
                <a:ea typeface="+mn-ea"/>
              </a:rPr>
              <a:t>：</a:t>
            </a:r>
            <a:r>
              <a:rPr lang="en-US" altLang="zh-CN" sz="1400" dirty="0">
                <a:solidFill>
                  <a:schemeClr val="tx1"/>
                </a:solidFill>
                <a:latin typeface="Arial" pitchFamily="34" charset="0"/>
                <a:ea typeface="+mn-ea"/>
              </a:rPr>
              <a:t>  A unified and fair business emissions permit system covering all fixed pollution sources  will  be  established  quickly  nationwide.  Emissions  permits  will  be issued in accordance with the law. Emission of pollutants without a permit or in violation of a permit will be prohibited. </a:t>
            </a:r>
            <a:endParaRPr lang="de-DE" altLang="zh-CN" sz="1400" dirty="0">
              <a:solidFill>
                <a:schemeClr val="tx1"/>
              </a:solidFill>
              <a:latin typeface="Arial" pitchFamily="34" charset="0"/>
              <a:ea typeface="+mn-ea"/>
            </a:endParaRPr>
          </a:p>
          <a:p>
            <a:pPr marL="457200" indent="-457200">
              <a:lnSpc>
                <a:spcPts val="2300"/>
              </a:lnSpc>
              <a:spcBef>
                <a:spcPts val="430"/>
              </a:spcBef>
              <a:spcAft>
                <a:spcPts val="430"/>
              </a:spcAft>
              <a:buClr>
                <a:schemeClr val="accent6"/>
              </a:buClr>
              <a:buFont typeface="+mj-lt"/>
              <a:buAutoNum type="arabicPeriod"/>
              <a:defRPr/>
            </a:pPr>
            <a:r>
              <a:rPr lang="zh-CN" altLang="de-DE" sz="1400" dirty="0">
                <a:solidFill>
                  <a:schemeClr val="tx1"/>
                </a:solidFill>
                <a:latin typeface="Arial" pitchFamily="34" charset="0"/>
                <a:ea typeface="+mn-ea"/>
              </a:rPr>
              <a:t>健全环境治理和生态保护</a:t>
            </a:r>
            <a:r>
              <a:rPr lang="zh-CN" altLang="de-DE" sz="1400" dirty="0">
                <a:solidFill>
                  <a:srgbClr val="FF0000"/>
                </a:solidFill>
                <a:latin typeface="Arial" pitchFamily="34" charset="0"/>
                <a:ea typeface="+mn-ea"/>
              </a:rPr>
              <a:t>市场</a:t>
            </a:r>
            <a:r>
              <a:rPr lang="zh-CN" altLang="de-DE" sz="1400" dirty="0">
                <a:solidFill>
                  <a:schemeClr val="tx1"/>
                </a:solidFill>
                <a:latin typeface="Arial" pitchFamily="34" charset="0"/>
                <a:ea typeface="+mn-ea"/>
              </a:rPr>
              <a:t>体系、推行</a:t>
            </a:r>
            <a:r>
              <a:rPr lang="zh-CN" altLang="de-DE" sz="1400" dirty="0">
                <a:solidFill>
                  <a:srgbClr val="FF0000"/>
                </a:solidFill>
                <a:latin typeface="Arial" pitchFamily="34" charset="0"/>
                <a:ea typeface="+mn-ea"/>
              </a:rPr>
              <a:t>排污权交易</a:t>
            </a:r>
            <a:r>
              <a:rPr lang="zh-CN" altLang="de-DE" sz="1400" dirty="0">
                <a:solidFill>
                  <a:schemeClr val="tx1"/>
                </a:solidFill>
                <a:latin typeface="Arial" pitchFamily="34" charset="0"/>
                <a:ea typeface="+mn-ea"/>
              </a:rPr>
              <a:t>制度、推行</a:t>
            </a:r>
            <a:r>
              <a:rPr lang="zh-CN" altLang="de-DE" sz="1400" dirty="0">
                <a:solidFill>
                  <a:srgbClr val="FF0000"/>
                </a:solidFill>
                <a:latin typeface="Arial" pitchFamily="34" charset="0"/>
                <a:ea typeface="+mn-ea"/>
              </a:rPr>
              <a:t>水权交易</a:t>
            </a:r>
            <a:r>
              <a:rPr lang="zh-CN" altLang="de-DE" sz="1400" dirty="0">
                <a:solidFill>
                  <a:schemeClr val="tx1"/>
                </a:solidFill>
                <a:latin typeface="Arial" pitchFamily="34" charset="0"/>
                <a:ea typeface="+mn-ea"/>
              </a:rPr>
              <a:t>制度</a:t>
            </a:r>
            <a:r>
              <a:rPr lang="en-US" altLang="zh-CN" sz="1400" dirty="0">
                <a:solidFill>
                  <a:schemeClr val="tx1"/>
                </a:solidFill>
                <a:latin typeface="Arial" pitchFamily="34" charset="0"/>
                <a:ea typeface="+mn-ea"/>
              </a:rPr>
              <a:t>Fostering  market  entities  for  environmental  governance  and  ecological conservation</a:t>
            </a:r>
            <a:r>
              <a:rPr lang="zh-CN" altLang="de-DE" sz="1400" dirty="0">
                <a:solidFill>
                  <a:schemeClr val="tx1"/>
                </a:solidFill>
                <a:latin typeface="Arial" pitchFamily="34" charset="0"/>
                <a:ea typeface="+mn-ea"/>
              </a:rPr>
              <a:t>，</a:t>
            </a:r>
            <a:r>
              <a:rPr lang="en-US" altLang="zh-CN" sz="1400" dirty="0">
                <a:solidFill>
                  <a:schemeClr val="tx1"/>
                </a:solidFill>
                <a:latin typeface="Arial" pitchFamily="34" charset="0"/>
                <a:ea typeface="+mn-ea"/>
              </a:rPr>
              <a:t> Promoting the trading of pollution rights</a:t>
            </a:r>
            <a:r>
              <a:rPr lang="zh-CN" altLang="de-DE" sz="1400" dirty="0">
                <a:solidFill>
                  <a:schemeClr val="tx1"/>
                </a:solidFill>
                <a:latin typeface="Arial" pitchFamily="34" charset="0"/>
                <a:ea typeface="+mn-ea"/>
              </a:rPr>
              <a:t>，</a:t>
            </a:r>
            <a:r>
              <a:rPr lang="en-US" altLang="zh-CN" sz="1400" dirty="0">
                <a:solidFill>
                  <a:schemeClr val="tx1"/>
                </a:solidFill>
                <a:latin typeface="Arial" pitchFamily="34" charset="0"/>
                <a:ea typeface="+mn-ea"/>
              </a:rPr>
              <a:t> Promoting the trading of water rights </a:t>
            </a:r>
            <a:endParaRPr lang="de-DE" sz="1400" dirty="0">
              <a:solidFill>
                <a:schemeClr val="tx1"/>
              </a:solidFill>
              <a:latin typeface="Arial" pitchFamily="34" charset="0"/>
              <a:ea typeface="+mn-ea"/>
            </a:endParaRPr>
          </a:p>
        </p:txBody>
      </p:sp>
      <p:sp>
        <p:nvSpPr>
          <p:cNvPr id="5" name="矩形 4">
            <a:extLst>
              <a:ext uri="{FF2B5EF4-FFF2-40B4-BE49-F238E27FC236}"/>
            </a:extLst>
          </p:cNvPr>
          <p:cNvSpPr/>
          <p:nvPr/>
        </p:nvSpPr>
        <p:spPr>
          <a:xfrm>
            <a:off x="684213" y="6076950"/>
            <a:ext cx="6696075" cy="461963"/>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 刘伟 陈丽萍</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在</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生态文明体制改革总体方案</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下对我国水权的再审视</a:t>
            </a:r>
            <a:r>
              <a:rPr lang="de-DE" altLang="zh-CN" sz="1200" dirty="0">
                <a:solidFill>
                  <a:schemeClr val="tx1">
                    <a:lumMod val="50000"/>
                    <a:lumOff val="50000"/>
                  </a:schemeClr>
                </a:solidFill>
              </a:rPr>
              <a:t>[J]. </a:t>
            </a:r>
            <a:r>
              <a:rPr lang="zh-CN" altLang="de-DE" sz="1200" dirty="0">
                <a:solidFill>
                  <a:schemeClr val="tx1">
                    <a:lumMod val="50000"/>
                    <a:lumOff val="50000"/>
                  </a:schemeClr>
                </a:solidFill>
              </a:rPr>
              <a:t>国土资源情报</a:t>
            </a:r>
            <a:r>
              <a:rPr lang="de-DE" altLang="zh-CN" sz="1200" dirty="0">
                <a:solidFill>
                  <a:schemeClr val="tx1">
                    <a:lumMod val="50000"/>
                    <a:lumOff val="50000"/>
                  </a:schemeClr>
                </a:solidFill>
              </a:rPr>
              <a:t>, 2016(7):6-14.</a:t>
            </a:r>
            <a:endParaRPr lang="de-DE" sz="1200" dirty="0">
              <a:solidFill>
                <a:schemeClr val="tx1">
                  <a:lumMod val="50000"/>
                  <a:lumOff val="50000"/>
                </a:schemeClr>
              </a:solidFill>
            </a:endParaRPr>
          </a:p>
        </p:txBody>
      </p:sp>
      <p:sp>
        <p:nvSpPr>
          <p:cNvPr id="28676" name="灯片编号占位符 5"/>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7DB7804A-53EF-4AB0-8E32-8702ACCC5DFB}" type="slidenum">
              <a:rPr lang="en-GB" altLang="zh-CN" smtClean="0">
                <a:latin typeface="Arial" charset="0"/>
                <a:ea typeface="宋体" charset="-122"/>
              </a:rPr>
              <a:pPr/>
              <a:t>13</a:t>
            </a:fld>
            <a:endParaRPr lang="en-GB" altLang="zh-CN" smtClean="0">
              <a:latin typeface="Arial" charset="0"/>
              <a:ea typeface="宋体"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3"/>
          <p:cNvSpPr>
            <a:spLocks noGrp="1"/>
          </p:cNvSpPr>
          <p:nvPr>
            <p:ph type="title"/>
          </p:nvPr>
        </p:nvSpPr>
        <p:spPr>
          <a:xfrm>
            <a:off x="539750" y="549275"/>
            <a:ext cx="7272338" cy="738188"/>
          </a:xfrm>
        </p:spPr>
        <p:txBody>
          <a:bodyPr/>
          <a:lstStyle/>
          <a:p>
            <a:pPr algn="ctr"/>
            <a:r>
              <a:rPr lang="de-DE" altLang="zh-CN" smtClean="0">
                <a:ea typeface="宋体" charset="-122"/>
              </a:rPr>
              <a:t>2.4 </a:t>
            </a:r>
            <a:r>
              <a:rPr lang="zh-CN" altLang="de-DE" smtClean="0">
                <a:ea typeface="宋体" charset="-122"/>
              </a:rPr>
              <a:t>水治理的法权框架体系</a:t>
            </a:r>
            <a:r>
              <a:rPr lang="de-DE" altLang="zh-CN" smtClean="0">
                <a:ea typeface="宋体" charset="-122"/>
              </a:rPr>
              <a:t/>
            </a:r>
            <a:br>
              <a:rPr lang="de-DE" altLang="zh-CN" smtClean="0">
                <a:ea typeface="宋体" charset="-122"/>
              </a:rPr>
            </a:br>
            <a:r>
              <a:rPr lang="en-US" altLang="zh-CN" smtClean="0">
                <a:ea typeface="宋体" charset="-122"/>
              </a:rPr>
              <a:t>Legal framework system for water governance</a:t>
            </a:r>
            <a:endParaRPr lang="de-DE" altLang="zh-CN" smtClean="0">
              <a:ea typeface="宋体" charset="-122"/>
            </a:endParaRPr>
          </a:p>
        </p:txBody>
      </p:sp>
      <p:sp>
        <p:nvSpPr>
          <p:cNvPr id="15" name="Rechteck 14"/>
          <p:cNvSpPr/>
          <p:nvPr/>
        </p:nvSpPr>
        <p:spPr bwMode="auto">
          <a:xfrm>
            <a:off x="1042988" y="1557338"/>
            <a:ext cx="7200900" cy="2808287"/>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lIns="0" tIns="0" rIns="0" bIns="0"/>
          <a:lstStyle/>
          <a:p>
            <a:pPr marL="514350" indent="-514350">
              <a:spcBef>
                <a:spcPct val="20000"/>
              </a:spcBef>
              <a:buClr>
                <a:schemeClr val="tx1"/>
              </a:buClr>
              <a:buFont typeface="+mj-lt"/>
              <a:buAutoNum type="arabicPeriod"/>
              <a:defRPr/>
            </a:pPr>
            <a:r>
              <a:rPr lang="zh-CN" altLang="de-DE" dirty="0"/>
              <a:t>水相关的立法权限与行政权限、</a:t>
            </a:r>
            <a:endParaRPr lang="de-DE" altLang="zh-CN" dirty="0"/>
          </a:p>
          <a:p>
            <a:pPr marL="514350" indent="-514350">
              <a:spcBef>
                <a:spcPct val="20000"/>
              </a:spcBef>
              <a:buClr>
                <a:schemeClr val="tx1"/>
              </a:buClr>
              <a:buFont typeface="+mj-lt"/>
              <a:buAutoNum type="arabicPeriod"/>
              <a:defRPr/>
            </a:pPr>
            <a:r>
              <a:rPr lang="zh-CN" altLang="de-DE" dirty="0"/>
              <a:t>水相关的所有权问题、</a:t>
            </a:r>
            <a:endParaRPr lang="de-DE" altLang="zh-CN" dirty="0"/>
          </a:p>
          <a:p>
            <a:pPr marL="514350" indent="-514350">
              <a:spcBef>
                <a:spcPct val="20000"/>
              </a:spcBef>
              <a:buClr>
                <a:schemeClr val="tx1"/>
              </a:buClr>
              <a:buFont typeface="+mj-lt"/>
              <a:buAutoNum type="arabicPeriod"/>
              <a:defRPr/>
            </a:pPr>
            <a:r>
              <a:rPr lang="zh-CN" altLang="de-DE" dirty="0"/>
              <a:t>水相关的使用权益和义务问题、</a:t>
            </a:r>
            <a:endParaRPr lang="de-DE" altLang="zh-CN" dirty="0"/>
          </a:p>
          <a:p>
            <a:pPr marL="514350" indent="-514350">
              <a:spcBef>
                <a:spcPct val="20000"/>
              </a:spcBef>
              <a:buClr>
                <a:schemeClr val="tx1"/>
              </a:buClr>
              <a:buFont typeface="+mj-lt"/>
              <a:buAutoNum type="arabicPeriod"/>
              <a:defRPr/>
            </a:pPr>
            <a:r>
              <a:rPr lang="zh-CN" altLang="de-DE" dirty="0"/>
              <a:t>上述权限与权益的秩序与系统性问题，以及</a:t>
            </a:r>
            <a:endParaRPr lang="de-DE" altLang="zh-CN" dirty="0"/>
          </a:p>
          <a:p>
            <a:pPr marL="514350" indent="-514350">
              <a:spcBef>
                <a:spcPct val="20000"/>
              </a:spcBef>
              <a:buClr>
                <a:schemeClr val="tx1"/>
              </a:buClr>
              <a:buFont typeface="+mj-lt"/>
              <a:buAutoNum type="arabicPeriod"/>
              <a:defRPr/>
            </a:pPr>
            <a:r>
              <a:rPr lang="zh-CN" altLang="de-DE" dirty="0"/>
              <a:t>水相关的法律责任</a:t>
            </a:r>
            <a:endParaRPr lang="de-DE" dirty="0">
              <a:solidFill>
                <a:schemeClr val="bg2"/>
              </a:solidFill>
            </a:endParaRPr>
          </a:p>
        </p:txBody>
      </p:sp>
      <p:sp>
        <p:nvSpPr>
          <p:cNvPr id="2" name="矩形 1">
            <a:extLst>
              <a:ext uri="{FF2B5EF4-FFF2-40B4-BE49-F238E27FC236}"/>
            </a:extLst>
          </p:cNvPr>
          <p:cNvSpPr/>
          <p:nvPr/>
        </p:nvSpPr>
        <p:spPr>
          <a:xfrm>
            <a:off x="1042988" y="5913438"/>
            <a:ext cx="5689600" cy="277812"/>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论</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环境保护法</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的进一步完善</a:t>
            </a:r>
            <a:r>
              <a:rPr lang="de-DE" altLang="zh-CN" sz="1200" dirty="0">
                <a:solidFill>
                  <a:schemeClr val="tx1">
                    <a:lumMod val="50000"/>
                    <a:lumOff val="50000"/>
                  </a:schemeClr>
                </a:solidFill>
              </a:rPr>
              <a:t>[J]. </a:t>
            </a:r>
            <a:r>
              <a:rPr lang="zh-CN" altLang="de-DE" sz="1200" dirty="0">
                <a:solidFill>
                  <a:schemeClr val="tx1">
                    <a:lumMod val="50000"/>
                    <a:lumOff val="50000"/>
                  </a:schemeClr>
                </a:solidFill>
              </a:rPr>
              <a:t>中国政法大学学报</a:t>
            </a:r>
            <a:r>
              <a:rPr lang="de-DE" altLang="zh-CN" sz="1200" dirty="0">
                <a:solidFill>
                  <a:schemeClr val="tx1">
                    <a:lumMod val="50000"/>
                    <a:lumOff val="50000"/>
                  </a:schemeClr>
                </a:solidFill>
              </a:rPr>
              <a:t>. 2015(2): 93-114.</a:t>
            </a:r>
            <a:endParaRPr lang="de-DE" sz="1200" dirty="0">
              <a:solidFill>
                <a:schemeClr val="tx1">
                  <a:lumMod val="50000"/>
                  <a:lumOff val="50000"/>
                </a:schemeClr>
              </a:solidFill>
            </a:endParaRPr>
          </a:p>
        </p:txBody>
      </p:sp>
      <p:sp>
        <p:nvSpPr>
          <p:cNvPr id="29700" name="灯片编号占位符 2"/>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40225DFA-9B7E-4FA8-B50E-5F3C6D9C5A3C}" type="slidenum">
              <a:rPr lang="en-GB" altLang="zh-CN" smtClean="0">
                <a:latin typeface="Arial" charset="0"/>
                <a:ea typeface="宋体" charset="-122"/>
              </a:rPr>
              <a:pPr/>
              <a:t>14</a:t>
            </a:fld>
            <a:endParaRPr lang="en-GB" altLang="zh-CN" smtClean="0">
              <a:latin typeface="Arial" charset="0"/>
              <a:ea typeface="宋体"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extLst>
          </p:cNvPr>
          <p:cNvSpPr/>
          <p:nvPr/>
        </p:nvSpPr>
        <p:spPr>
          <a:xfrm>
            <a:off x="611560" y="41195"/>
            <a:ext cx="7992888" cy="5016758"/>
          </a:xfrm>
          <a:prstGeom prst="rect">
            <a:avLst/>
          </a:prstGeom>
        </p:spPr>
        <p:txBody>
          <a:bodyPr>
            <a:spAutoFit/>
          </a:bodyPr>
          <a:lstStyle/>
          <a:p>
            <a:pPr lvl="8">
              <a:defRPr/>
            </a:pPr>
            <a:r>
              <a:rPr lang="zh-CN" altLang="de-DE" sz="2000" dirty="0">
                <a:solidFill>
                  <a:schemeClr val="bg1"/>
                </a:solidFill>
                <a:latin typeface="华文仿宋" panose="02010600040101010101" pitchFamily="2" charset="-122"/>
                <a:ea typeface="华文仿宋" panose="02010600040101010101" pitchFamily="2" charset="-122"/>
              </a:rPr>
              <a:t>水的重要性与特殊性</a:t>
            </a:r>
            <a:endParaRPr lang="de-DE" altLang="zh-CN" sz="20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solidFill>
                <a:latin typeface="华文仿宋" panose="02010600040101010101" pitchFamily="2" charset="-122"/>
                <a:ea typeface="华文仿宋" panose="02010600040101010101" pitchFamily="2" charset="-122"/>
              </a:rPr>
              <a:t>自由和创新同时带来的传统用水失衡</a:t>
            </a:r>
            <a:endParaRPr lang="de-DE" altLang="zh-CN" sz="20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solidFill>
                <a:latin typeface="华文仿宋" panose="02010600040101010101" pitchFamily="2" charset="-122"/>
                <a:ea typeface="华文仿宋" panose="02010600040101010101" pitchFamily="2" charset="-122"/>
              </a:rPr>
              <a:t>水治理的核心 </a:t>
            </a:r>
            <a:r>
              <a:rPr lang="de-DE" altLang="zh-CN" sz="2000" dirty="0">
                <a:solidFill>
                  <a:schemeClr val="bg1"/>
                </a:solidFill>
                <a:latin typeface="华文仿宋" panose="02010600040101010101" pitchFamily="2" charset="-122"/>
                <a:ea typeface="华文仿宋" panose="02010600040101010101" pitchFamily="2" charset="-122"/>
              </a:rPr>
              <a:t>-- </a:t>
            </a:r>
            <a:r>
              <a:rPr lang="zh-CN" altLang="de-DE" sz="2000" dirty="0">
                <a:solidFill>
                  <a:schemeClr val="bg1"/>
                </a:solidFill>
                <a:latin typeface="华文仿宋" panose="02010600040101010101" pitchFamily="2" charset="-122"/>
                <a:ea typeface="华文仿宋" panose="02010600040101010101" pitchFamily="2" charset="-122"/>
              </a:rPr>
              <a:t>秩序动态维持</a:t>
            </a:r>
            <a:endParaRPr lang="de-DE" altLang="zh-CN" sz="20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solidFill>
                <a:latin typeface="华文仿宋" panose="02010600040101010101" pitchFamily="2" charset="-122"/>
                <a:ea typeface="华文仿宋" panose="02010600040101010101" pitchFamily="2" charset="-122"/>
              </a:rPr>
              <a:t>治水的目标与原则</a:t>
            </a:r>
            <a:endParaRPr lang="de-DE" altLang="zh-CN" sz="2000" dirty="0">
              <a:solidFill>
                <a:schemeClr val="bg1"/>
              </a:solidFill>
              <a:latin typeface="华文仿宋" panose="02010600040101010101" pitchFamily="2" charset="-122"/>
              <a:ea typeface="华文仿宋" panose="02010600040101010101" pitchFamily="2" charset="-122"/>
            </a:endParaRPr>
          </a:p>
          <a:p>
            <a:pPr lvl="8">
              <a:defRPr/>
            </a:pPr>
            <a:endParaRPr lang="de-DE" altLang="zh-CN" sz="14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lumMod val="95000"/>
                  </a:schemeClr>
                </a:solidFill>
                <a:latin typeface="华文楷体" panose="02010600040101010101" pitchFamily="2" charset="-122"/>
                <a:ea typeface="华文楷体" panose="02010600040101010101" pitchFamily="2" charset="-122"/>
              </a:rPr>
              <a:t>法治国家原则是可持续水治理的基础</a:t>
            </a:r>
            <a:endParaRPr lang="de-DE" sz="2000" dirty="0">
              <a:solidFill>
                <a:schemeClr val="bg1">
                  <a:lumMod val="95000"/>
                </a:schemeClr>
              </a:solidFill>
              <a:latin typeface="华文楷体" panose="02010600040101010101" pitchFamily="2" charset="-122"/>
              <a:ea typeface="华文楷体" panose="02010600040101010101" pitchFamily="2" charset="-122"/>
            </a:endParaRPr>
          </a:p>
          <a:p>
            <a:pPr lvl="8">
              <a:defRPr/>
            </a:pPr>
            <a:r>
              <a:rPr lang="zh-CN" altLang="de-DE" sz="2000" dirty="0">
                <a:solidFill>
                  <a:schemeClr val="bg1">
                    <a:lumMod val="95000"/>
                  </a:schemeClr>
                </a:solidFill>
                <a:latin typeface="华文楷体" panose="02010600040101010101" pitchFamily="2" charset="-122"/>
                <a:ea typeface="华文楷体" panose="02010600040101010101" pitchFamily="2" charset="-122"/>
              </a:rPr>
              <a:t>各国水治理的共同与差异</a:t>
            </a:r>
            <a:endParaRPr lang="de-DE" altLang="zh-CN" sz="2000" dirty="0">
              <a:solidFill>
                <a:schemeClr val="bg1">
                  <a:lumMod val="95000"/>
                </a:schemeClr>
              </a:solidFill>
              <a:latin typeface="华文楷体" panose="02010600040101010101" pitchFamily="2" charset="-122"/>
              <a:ea typeface="华文楷体" panose="02010600040101010101" pitchFamily="2" charset="-122"/>
            </a:endParaRPr>
          </a:p>
          <a:p>
            <a:pPr lvl="8">
              <a:defRPr/>
            </a:pPr>
            <a:r>
              <a:rPr lang="de-DE" altLang="zh-CN" sz="2000" dirty="0">
                <a:solidFill>
                  <a:schemeClr val="bg1">
                    <a:lumMod val="95000"/>
                  </a:schemeClr>
                </a:solidFill>
                <a:latin typeface="华文楷体" panose="02010600040101010101" pitchFamily="2" charset="-122"/>
                <a:ea typeface="华文楷体" panose="02010600040101010101" pitchFamily="2" charset="-122"/>
              </a:rPr>
              <a:t>《</a:t>
            </a:r>
            <a:r>
              <a:rPr lang="zh-CN" altLang="de-DE" sz="2000" dirty="0">
                <a:solidFill>
                  <a:schemeClr val="bg1">
                    <a:lumMod val="95000"/>
                  </a:schemeClr>
                </a:solidFill>
                <a:latin typeface="华文楷体" panose="02010600040101010101" pitchFamily="2" charset="-122"/>
                <a:ea typeface="华文楷体" panose="02010600040101010101" pitchFamily="2" charset="-122"/>
              </a:rPr>
              <a:t>生态文明体制改革总体方案</a:t>
            </a:r>
            <a:r>
              <a:rPr lang="de-DE" altLang="zh-CN" sz="2000" dirty="0">
                <a:solidFill>
                  <a:schemeClr val="bg1">
                    <a:lumMod val="95000"/>
                  </a:schemeClr>
                </a:solidFill>
                <a:latin typeface="华文楷体" panose="02010600040101010101" pitchFamily="2" charset="-122"/>
                <a:ea typeface="华文楷体" panose="02010600040101010101" pitchFamily="2" charset="-122"/>
              </a:rPr>
              <a:t>》</a:t>
            </a:r>
          </a:p>
          <a:p>
            <a:pPr lvl="8">
              <a:defRPr/>
            </a:pPr>
            <a:r>
              <a:rPr lang="zh-CN" altLang="de-DE" sz="2000" dirty="0">
                <a:solidFill>
                  <a:schemeClr val="bg1">
                    <a:lumMod val="95000"/>
                  </a:schemeClr>
                </a:solidFill>
                <a:latin typeface="华文楷体" panose="02010600040101010101" pitchFamily="2" charset="-122"/>
                <a:ea typeface="华文楷体" panose="02010600040101010101" pitchFamily="2" charset="-122"/>
              </a:rPr>
              <a:t>水治理的法权框架体系</a:t>
            </a:r>
            <a:endParaRPr lang="de-DE" altLang="zh-CN" sz="2000" dirty="0">
              <a:solidFill>
                <a:schemeClr val="bg1">
                  <a:lumMod val="95000"/>
                </a:schemeClr>
              </a:solidFill>
              <a:latin typeface="华文楷体" panose="02010600040101010101" pitchFamily="2" charset="-122"/>
              <a:ea typeface="华文楷体" panose="02010600040101010101" pitchFamily="2" charset="-122"/>
            </a:endParaRPr>
          </a:p>
          <a:p>
            <a:pPr lvl="8">
              <a:defRPr/>
            </a:pPr>
            <a:endParaRPr lang="de-DE" altLang="zh-CN" sz="1400" dirty="0">
              <a:solidFill>
                <a:schemeClr val="bg1">
                  <a:lumMod val="95000"/>
                </a:schemeClr>
              </a:solidFill>
              <a:latin typeface="华文楷体" panose="02010600040101010101" pitchFamily="2" charset="-122"/>
              <a:ea typeface="华文楷体" panose="02010600040101010101" pitchFamily="2" charset="-122"/>
            </a:endParaRPr>
          </a:p>
          <a:p>
            <a:pPr lvl="7">
              <a:defRPr/>
            </a:pPr>
            <a:r>
              <a:rPr lang="zh-CN" altLang="de-DE" sz="2000" dirty="0">
                <a:solidFill>
                  <a:schemeClr val="tx1">
                    <a:lumMod val="95000"/>
                    <a:lumOff val="5000"/>
                  </a:schemeClr>
                </a:solidFill>
                <a:latin typeface="宋体" panose="02010600030101010101" pitchFamily="2" charset="-122"/>
                <a:ea typeface="宋体" panose="02010600030101010101" pitchFamily="2" charset="-122"/>
              </a:rPr>
              <a:t>德国水治理中的立法权限与行政权限</a:t>
            </a:r>
            <a:endParaRPr lang="de-DE" sz="2000" dirty="0">
              <a:solidFill>
                <a:schemeClr val="tx1">
                  <a:lumMod val="95000"/>
                  <a:lumOff val="5000"/>
                </a:schemeClr>
              </a:solidFill>
              <a:latin typeface="宋体" panose="02010600030101010101" pitchFamily="2" charset="-122"/>
              <a:ea typeface="宋体" panose="02010600030101010101" pitchFamily="2" charset="-122"/>
            </a:endParaRPr>
          </a:p>
          <a:p>
            <a:pPr lvl="7">
              <a:defRPr/>
            </a:pPr>
            <a:r>
              <a:rPr lang="zh-CN" altLang="de-DE" sz="2000" dirty="0">
                <a:solidFill>
                  <a:schemeClr val="tx1">
                    <a:lumMod val="95000"/>
                    <a:lumOff val="5000"/>
                  </a:schemeClr>
                </a:solidFill>
                <a:latin typeface="宋体" panose="02010600030101010101" pitchFamily="2" charset="-122"/>
                <a:ea typeface="宋体" panose="02010600030101010101" pitchFamily="2" charset="-122"/>
              </a:rPr>
              <a:t>欧盟水框架指令（</a:t>
            </a:r>
            <a:r>
              <a:rPr lang="de-DE" altLang="zh-CN" sz="2000" dirty="0">
                <a:solidFill>
                  <a:schemeClr val="tx1">
                    <a:lumMod val="95000"/>
                    <a:lumOff val="5000"/>
                  </a:schemeClr>
                </a:solidFill>
                <a:latin typeface="宋体" panose="02010600030101010101" pitchFamily="2" charset="-122"/>
                <a:ea typeface="宋体" panose="02010600030101010101" pitchFamily="2" charset="-122"/>
              </a:rPr>
              <a:t>2000/60</a:t>
            </a:r>
            <a:r>
              <a:rPr lang="zh-CN" altLang="de-DE" sz="2000" dirty="0">
                <a:solidFill>
                  <a:schemeClr val="tx1">
                    <a:lumMod val="95000"/>
                    <a:lumOff val="5000"/>
                  </a:schemeClr>
                </a:solidFill>
                <a:latin typeface="宋体" panose="02010600030101010101" pitchFamily="2" charset="-122"/>
                <a:ea typeface="宋体" panose="02010600030101010101" pitchFamily="2" charset="-122"/>
              </a:rPr>
              <a:t>）</a:t>
            </a:r>
            <a:endParaRPr lang="de-DE" sz="2000" dirty="0">
              <a:solidFill>
                <a:schemeClr val="tx1">
                  <a:lumMod val="95000"/>
                  <a:lumOff val="5000"/>
                </a:schemeClr>
              </a:solidFill>
              <a:latin typeface="宋体" panose="02010600030101010101" pitchFamily="2" charset="-122"/>
              <a:ea typeface="宋体" panose="02010600030101010101" pitchFamily="2" charset="-122"/>
            </a:endParaRPr>
          </a:p>
          <a:p>
            <a:pPr lvl="7">
              <a:defRPr/>
            </a:pPr>
            <a:r>
              <a:rPr lang="zh-CN" altLang="de-DE" sz="2000" dirty="0">
                <a:solidFill>
                  <a:schemeClr val="tx1">
                    <a:lumMod val="95000"/>
                    <a:lumOff val="5000"/>
                  </a:schemeClr>
                </a:solidFill>
                <a:latin typeface="宋体" panose="02010600030101010101" pitchFamily="2" charset="-122"/>
                <a:ea typeface="宋体" panose="02010600030101010101" pitchFamily="2" charset="-122"/>
              </a:rPr>
              <a:t>德国水体管理的普遍原则</a:t>
            </a:r>
            <a:r>
              <a:rPr lang="en-US" sz="2000" dirty="0">
                <a:solidFill>
                  <a:schemeClr val="tx1">
                    <a:lumMod val="95000"/>
                    <a:lumOff val="5000"/>
                  </a:schemeClr>
                </a:solidFill>
                <a:latin typeface="宋体" panose="02010600030101010101" pitchFamily="2" charset="-122"/>
                <a:ea typeface="宋体" panose="02010600030101010101" pitchFamily="2" charset="-122"/>
              </a:rPr>
              <a:t> </a:t>
            </a:r>
          </a:p>
          <a:p>
            <a:pPr lvl="7">
              <a:defRPr/>
            </a:pPr>
            <a:r>
              <a:rPr lang="zh-CN" altLang="de-DE" sz="2000"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pitchFamily="18" charset="0"/>
              </a:rPr>
              <a:t>水体所有权和对土地所有权的限制</a:t>
            </a:r>
            <a:endParaRPr lang="de-DE" altLang="zh-CN" sz="2000"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pitchFamily="18" charset="0"/>
            </a:endParaRPr>
          </a:p>
          <a:p>
            <a:pPr lvl="7">
              <a:defRPr/>
            </a:pPr>
            <a:r>
              <a:rPr lang="zh-CN" altLang="de-DE" sz="2000"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pitchFamily="18" charset="0"/>
              </a:rPr>
              <a:t>水体使用权益的许可制度 </a:t>
            </a:r>
            <a:endParaRPr lang="de-DE" altLang="zh-CN" sz="2000"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pitchFamily="18" charset="0"/>
            </a:endParaRPr>
          </a:p>
          <a:p>
            <a:pPr lvl="7">
              <a:defRPr/>
            </a:pPr>
            <a:r>
              <a:rPr lang="zh-CN" altLang="de-DE" sz="2000"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pitchFamily="18" charset="0"/>
              </a:rPr>
              <a:t>水相关的责任与司法问题</a:t>
            </a:r>
            <a:endParaRPr lang="de-DE" dirty="0">
              <a:solidFill>
                <a:schemeClr val="tx1">
                  <a:lumMod val="95000"/>
                  <a:lumOff val="5000"/>
                </a:schemeClr>
              </a:solidFill>
              <a:latin typeface="Arial" pitchFamily="34" charset="0"/>
              <a:ea typeface="+mn-ea"/>
            </a:endParaRPr>
          </a:p>
        </p:txBody>
      </p:sp>
      <p:sp>
        <p:nvSpPr>
          <p:cNvPr id="31746" name="矩形 4"/>
          <p:cNvSpPr>
            <a:spLocks noChangeArrowheads="1"/>
          </p:cNvSpPr>
          <p:nvPr/>
        </p:nvSpPr>
        <p:spPr bwMode="auto">
          <a:xfrm>
            <a:off x="0" y="260350"/>
            <a:ext cx="3708400" cy="461963"/>
          </a:xfrm>
          <a:prstGeom prst="rect">
            <a:avLst/>
          </a:prstGeom>
          <a:noFill/>
          <a:ln w="9525">
            <a:noFill/>
            <a:miter lim="800000"/>
            <a:headEnd/>
            <a:tailEnd/>
          </a:ln>
        </p:spPr>
        <p:txBody>
          <a:bodyPr>
            <a:spAutoFit/>
          </a:bodyPr>
          <a:lstStyle/>
          <a:p>
            <a:pPr>
              <a:spcBef>
                <a:spcPct val="20000"/>
              </a:spcBef>
              <a:buClr>
                <a:schemeClr val="tx1"/>
              </a:buClr>
              <a:buFont typeface="Wingdings" pitchFamily="2" charset="2"/>
              <a:buNone/>
            </a:pPr>
            <a:r>
              <a:rPr lang="zh-CN" altLang="de-DE" sz="2400"/>
              <a:t>一、治水的不变与变化</a:t>
            </a:r>
            <a:endParaRPr lang="de-DE" sz="2400"/>
          </a:p>
        </p:txBody>
      </p:sp>
      <p:sp>
        <p:nvSpPr>
          <p:cNvPr id="31747" name="矩形 5"/>
          <p:cNvSpPr>
            <a:spLocks noChangeArrowheads="1"/>
          </p:cNvSpPr>
          <p:nvPr/>
        </p:nvSpPr>
        <p:spPr bwMode="auto">
          <a:xfrm>
            <a:off x="-107950" y="1685925"/>
            <a:ext cx="3570288" cy="461963"/>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zh-CN" altLang="de-DE" sz="2400"/>
              <a:t>二、法律对水问题的应对</a:t>
            </a:r>
            <a:endParaRPr lang="de-DE" sz="2400"/>
          </a:p>
        </p:txBody>
      </p:sp>
      <p:sp>
        <p:nvSpPr>
          <p:cNvPr id="7" name="矩形 6">
            <a:extLst>
              <a:ext uri="{FF2B5EF4-FFF2-40B4-BE49-F238E27FC236}"/>
            </a:extLst>
          </p:cNvPr>
          <p:cNvSpPr/>
          <p:nvPr/>
        </p:nvSpPr>
        <p:spPr>
          <a:xfrm>
            <a:off x="-107950" y="2967038"/>
            <a:ext cx="3876675" cy="461962"/>
          </a:xfrm>
          <a:prstGeom prst="rect">
            <a:avLst/>
          </a:prstGeom>
        </p:spPr>
        <p:txBody>
          <a:bodyPr wrap="none">
            <a:spAutoFit/>
          </a:bodyPr>
          <a:lstStyle/>
          <a:p>
            <a:pPr>
              <a:spcBef>
                <a:spcPct val="20000"/>
              </a:spcBef>
              <a:buClr>
                <a:schemeClr val="tx1"/>
              </a:buClr>
              <a:buFont typeface="Wingdings" pitchFamily="2" charset="2"/>
              <a:buNone/>
              <a:defRPr/>
            </a:pPr>
            <a:r>
              <a:rPr lang="zh-CN" altLang="de-DE" sz="2400" dirty="0">
                <a:solidFill>
                  <a:schemeClr val="tx1">
                    <a:lumMod val="95000"/>
                    <a:lumOff val="5000"/>
                  </a:schemeClr>
                </a:solidFill>
                <a:latin typeface="Arial" pitchFamily="34" charset="0"/>
                <a:ea typeface="+mn-ea"/>
              </a:rPr>
              <a:t>三、德国法的水事规范体系</a:t>
            </a:r>
            <a:endParaRPr lang="de-DE" sz="2400" dirty="0">
              <a:solidFill>
                <a:schemeClr val="tx1">
                  <a:lumMod val="95000"/>
                  <a:lumOff val="5000"/>
                </a:schemeClr>
              </a:solidFill>
              <a:latin typeface="Arial" pitchFamily="34" charset="0"/>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3"/>
          <p:cNvSpPr>
            <a:spLocks noGrp="1"/>
          </p:cNvSpPr>
          <p:nvPr>
            <p:ph type="title"/>
          </p:nvPr>
        </p:nvSpPr>
        <p:spPr>
          <a:xfrm>
            <a:off x="0" y="41275"/>
            <a:ext cx="8172450" cy="1108075"/>
          </a:xfrm>
        </p:spPr>
        <p:txBody>
          <a:bodyPr/>
          <a:lstStyle/>
          <a:p>
            <a:r>
              <a:rPr lang="de-DE" altLang="zh-CN" smtClean="0">
                <a:ea typeface="宋体" charset="-122"/>
              </a:rPr>
              <a:t>3.1 </a:t>
            </a:r>
            <a:r>
              <a:rPr lang="zh-CN" altLang="de-DE" smtClean="0">
                <a:ea typeface="宋体" charset="-122"/>
              </a:rPr>
              <a:t>德国水治理中的立法权限与行政权限</a:t>
            </a:r>
            <a:r>
              <a:rPr lang="de-DE" altLang="zh-CN" smtClean="0">
                <a:ea typeface="宋体" charset="-122"/>
              </a:rPr>
              <a:t/>
            </a:r>
            <a:br>
              <a:rPr lang="de-DE" altLang="zh-CN" smtClean="0">
                <a:ea typeface="宋体" charset="-122"/>
              </a:rPr>
            </a:br>
            <a:r>
              <a:rPr lang="en-US" altLang="zh-CN" smtClean="0">
                <a:ea typeface="宋体" charset="-122"/>
              </a:rPr>
              <a:t>Legislative authority and administrative authority in German water governance</a:t>
            </a:r>
            <a:endParaRPr lang="de-DE" altLang="zh-CN" smtClean="0">
              <a:ea typeface="宋体" charset="-122"/>
            </a:endParaRPr>
          </a:p>
        </p:txBody>
      </p:sp>
      <p:sp>
        <p:nvSpPr>
          <p:cNvPr id="3" name="Rechteck 2"/>
          <p:cNvSpPr/>
          <p:nvPr/>
        </p:nvSpPr>
        <p:spPr bwMode="auto">
          <a:xfrm>
            <a:off x="1295400" y="1604963"/>
            <a:ext cx="1368425" cy="792162"/>
          </a:xfrm>
          <a:prstGeom prst="rect">
            <a:avLst/>
          </a:prstGeom>
          <a:solidFill>
            <a:schemeClr val="bg1">
              <a:lumMod val="85000"/>
            </a:schemeClr>
          </a:solidFill>
          <a:ln w="9525" cap="flat" cmpd="sng" algn="ctr">
            <a:solidFill>
              <a:srgbClr val="5F5F5F"/>
            </a:solid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r>
              <a:rPr lang="zh-CN" altLang="de-DE" sz="1800" dirty="0">
                <a:solidFill>
                  <a:schemeClr val="tx1"/>
                </a:solidFill>
                <a:latin typeface="Arial" pitchFamily="34" charset="0"/>
                <a:ea typeface="+mn-ea"/>
              </a:rPr>
              <a:t>联邦制国家，</a:t>
            </a:r>
            <a:endParaRPr lang="de-DE" altLang="zh-CN" sz="1800" dirty="0">
              <a:solidFill>
                <a:schemeClr val="tx1"/>
              </a:solidFill>
              <a:latin typeface="Arial" pitchFamily="34" charset="0"/>
              <a:ea typeface="+mn-ea"/>
            </a:endParaRPr>
          </a:p>
          <a:p>
            <a:pPr>
              <a:spcBef>
                <a:spcPct val="20000"/>
              </a:spcBef>
              <a:buClr>
                <a:schemeClr val="tx1"/>
              </a:buClr>
              <a:buFont typeface="Wingdings" pitchFamily="2" charset="2"/>
              <a:buNone/>
              <a:defRPr/>
            </a:pPr>
            <a:r>
              <a:rPr lang="zh-CN" altLang="de-DE" sz="1800" dirty="0">
                <a:solidFill>
                  <a:schemeClr val="tx1"/>
                </a:solidFill>
                <a:latin typeface="Arial" pitchFamily="34" charset="0"/>
                <a:ea typeface="+mn-ea"/>
              </a:rPr>
              <a:t>长期历史看，</a:t>
            </a:r>
            <a:endParaRPr lang="de-DE" sz="1800" dirty="0">
              <a:solidFill>
                <a:schemeClr val="tx1"/>
              </a:solidFill>
              <a:latin typeface="Arial" pitchFamily="34" charset="0"/>
              <a:ea typeface="+mn-ea"/>
            </a:endParaRPr>
          </a:p>
        </p:txBody>
      </p:sp>
      <p:sp>
        <p:nvSpPr>
          <p:cNvPr id="15" name="Rechteck 14"/>
          <p:cNvSpPr/>
          <p:nvPr/>
        </p:nvSpPr>
        <p:spPr bwMode="auto">
          <a:xfrm>
            <a:off x="347663" y="3792538"/>
            <a:ext cx="2987675" cy="1735137"/>
          </a:xfrm>
          <a:prstGeom prst="rect">
            <a:avLst/>
          </a:prstGeom>
          <a:solidFill>
            <a:schemeClr val="bg1">
              <a:lumMod val="85000"/>
            </a:schemeClr>
          </a:solidFill>
          <a:ln w="9525" cap="flat" cmpd="sng" algn="ctr">
            <a:solidFill>
              <a:srgbClr val="5F5F5F"/>
            </a:solid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r>
              <a:rPr lang="zh-CN" altLang="de-DE" sz="2400" dirty="0">
                <a:solidFill>
                  <a:schemeClr val="tx1"/>
                </a:solidFill>
                <a:latin typeface="Arial" pitchFamily="34" charset="0"/>
                <a:ea typeface="+mn-ea"/>
              </a:rPr>
              <a:t>立法权限</a:t>
            </a:r>
            <a:endParaRPr lang="de-DE" altLang="zh-CN" sz="2400" dirty="0">
              <a:solidFill>
                <a:schemeClr val="tx1"/>
              </a:solidFill>
              <a:latin typeface="Arial" pitchFamily="34" charset="0"/>
              <a:ea typeface="+mn-ea"/>
            </a:endParaRPr>
          </a:p>
          <a:p>
            <a:pPr marL="342900" indent="-3429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联邦的框架性权限</a:t>
            </a:r>
            <a:endParaRPr lang="de-DE" altLang="zh-CN" sz="1600" dirty="0">
              <a:solidFill>
                <a:schemeClr val="tx1"/>
              </a:solidFill>
              <a:latin typeface="Arial" pitchFamily="34" charset="0"/>
              <a:ea typeface="+mn-ea"/>
            </a:endParaRPr>
          </a:p>
          <a:p>
            <a:pPr marL="342900" indent="-3429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a:t>
            </a:r>
            <a:r>
              <a:rPr lang="de-DE" altLang="zh-CN" sz="1600" dirty="0">
                <a:solidFill>
                  <a:schemeClr val="tx1"/>
                </a:solidFill>
                <a:latin typeface="Arial" pitchFamily="34" charset="0"/>
                <a:ea typeface="+mn-ea"/>
              </a:rPr>
              <a:t>2006</a:t>
            </a:r>
            <a:r>
              <a:rPr lang="zh-CN" altLang="de-DE" sz="1600" dirty="0">
                <a:solidFill>
                  <a:schemeClr val="tx1"/>
                </a:solidFill>
                <a:latin typeface="Arial" pitchFamily="34" charset="0"/>
                <a:ea typeface="+mn-ea"/>
              </a:rPr>
              <a:t>年联邦制改革）</a:t>
            </a:r>
            <a:endParaRPr lang="de-DE" altLang="zh-CN" sz="1600" dirty="0">
              <a:solidFill>
                <a:schemeClr val="tx1"/>
              </a:solidFill>
              <a:latin typeface="Arial" pitchFamily="34" charset="0"/>
              <a:ea typeface="+mn-ea"/>
            </a:endParaRPr>
          </a:p>
          <a:p>
            <a:pPr marL="342900" indent="-3429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完整的竞争性权限和各州的有限偏离性（例外）权限</a:t>
            </a:r>
            <a:endParaRPr lang="de-DE" sz="1600" dirty="0">
              <a:solidFill>
                <a:schemeClr val="tx1"/>
              </a:solidFill>
              <a:latin typeface="Arial" pitchFamily="34" charset="0"/>
              <a:ea typeface="+mn-ea"/>
            </a:endParaRPr>
          </a:p>
        </p:txBody>
      </p:sp>
      <p:sp>
        <p:nvSpPr>
          <p:cNvPr id="8" name="Rechteck 14">
            <a:extLst>
              <a:ext uri="{FF2B5EF4-FFF2-40B4-BE49-F238E27FC236}"/>
            </a:extLst>
          </p:cNvPr>
          <p:cNvSpPr/>
          <p:nvPr/>
        </p:nvSpPr>
        <p:spPr bwMode="auto">
          <a:xfrm>
            <a:off x="3492500" y="1355725"/>
            <a:ext cx="5272088" cy="2182813"/>
          </a:xfrm>
          <a:prstGeom prst="rect">
            <a:avLst/>
          </a:prstGeom>
          <a:solidFill>
            <a:schemeClr val="bg1">
              <a:lumMod val="85000"/>
            </a:schemeClr>
          </a:solidFill>
          <a:ln w="9525" cap="flat" cmpd="sng" algn="ctr">
            <a:solidFill>
              <a:srgbClr val="5F5F5F"/>
            </a:solid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r>
              <a:rPr lang="zh-CN" altLang="de-DE" sz="2400" dirty="0">
                <a:solidFill>
                  <a:schemeClr val="tx1"/>
                </a:solidFill>
                <a:latin typeface="Arial" pitchFamily="34" charset="0"/>
                <a:ea typeface="+mn-ea"/>
              </a:rPr>
              <a:t>水事领域的管理</a:t>
            </a:r>
            <a:endParaRPr lang="de-DE" altLang="zh-CN" sz="2400"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一直是侧重作为州级别上的事务，</a:t>
            </a:r>
            <a:endParaRPr lang="de-DE" altLang="zh-CN" sz="1600"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各州都有自己的水法，</a:t>
            </a:r>
            <a:endParaRPr lang="de-DE" altLang="zh-CN" sz="1600"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联邦权限有着明显的扩张，</a:t>
            </a:r>
            <a:endParaRPr lang="de-DE" altLang="zh-CN" sz="1600"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逐渐呈现统一趋势</a:t>
            </a:r>
            <a:endParaRPr lang="de-DE" altLang="zh-CN" sz="1600"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欧盟规范也起着很重要作用</a:t>
            </a:r>
            <a:endParaRPr lang="de-DE" sz="1600" dirty="0">
              <a:solidFill>
                <a:schemeClr val="tx1"/>
              </a:solidFill>
              <a:latin typeface="Arial" pitchFamily="34" charset="0"/>
              <a:ea typeface="+mn-ea"/>
            </a:endParaRPr>
          </a:p>
        </p:txBody>
      </p:sp>
      <p:sp>
        <p:nvSpPr>
          <p:cNvPr id="9" name="Rechteck 2">
            <a:extLst>
              <a:ext uri="{FF2B5EF4-FFF2-40B4-BE49-F238E27FC236}"/>
            </a:extLst>
          </p:cNvPr>
          <p:cNvSpPr/>
          <p:nvPr/>
        </p:nvSpPr>
        <p:spPr bwMode="auto">
          <a:xfrm>
            <a:off x="3492500" y="3632200"/>
            <a:ext cx="5272088" cy="2055813"/>
          </a:xfrm>
          <a:prstGeom prst="rect">
            <a:avLst/>
          </a:prstGeom>
          <a:solidFill>
            <a:schemeClr val="bg1">
              <a:lumMod val="85000"/>
            </a:schemeClr>
          </a:solidFill>
          <a:ln w="9525" cap="flat" cmpd="sng" algn="ctr">
            <a:solidFill>
              <a:srgbClr val="5F5F5F"/>
            </a:solidFill>
            <a:prstDash val="solid"/>
            <a:round/>
            <a:headEnd type="none" w="med" len="med"/>
            <a:tailEnd type="none" w="med" len="med"/>
          </a:ln>
          <a:effectLst/>
          <a:extLst/>
        </p:spPr>
        <p:txBody>
          <a:bodyPr lIns="0" tIns="0" rIns="0" bIns="0"/>
          <a:lstStyle/>
          <a:p>
            <a:pPr>
              <a:spcBef>
                <a:spcPct val="20000"/>
              </a:spcBef>
              <a:buClr>
                <a:schemeClr val="tx1"/>
              </a:buClr>
              <a:buFont typeface="Wingdings" pitchFamily="2" charset="2"/>
              <a:buNone/>
              <a:defRPr/>
            </a:pPr>
            <a:r>
              <a:rPr lang="zh-CN" altLang="de-DE" sz="2400" dirty="0">
                <a:solidFill>
                  <a:schemeClr val="tx1"/>
                </a:solidFill>
                <a:latin typeface="Arial" pitchFamily="34" charset="0"/>
                <a:ea typeface="+mn-ea"/>
              </a:rPr>
              <a:t>行政权限</a:t>
            </a:r>
            <a:endParaRPr lang="de-DE" altLang="zh-CN" sz="2400" dirty="0">
              <a:solidFill>
                <a:schemeClr val="tx1"/>
              </a:solidFill>
              <a:latin typeface="Arial" pitchFamily="34" charset="0"/>
              <a:ea typeface="+mn-ea"/>
            </a:endParaRPr>
          </a:p>
          <a:p>
            <a:pPr marL="342900" indent="-3429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联邦也有自己的行政机构，</a:t>
            </a:r>
            <a:endParaRPr lang="de-DE" altLang="zh-CN" sz="1600" dirty="0">
              <a:solidFill>
                <a:schemeClr val="tx1"/>
              </a:solidFill>
              <a:latin typeface="Arial" pitchFamily="34" charset="0"/>
              <a:ea typeface="+mn-ea"/>
            </a:endParaRPr>
          </a:p>
          <a:p>
            <a:pPr marL="342900" indent="-3429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但大部份专业行政事务仍然集中于各州层面上</a:t>
            </a:r>
            <a:endParaRPr lang="de-DE" altLang="zh-CN" sz="1600" dirty="0">
              <a:solidFill>
                <a:schemeClr val="tx1"/>
              </a:solidFill>
              <a:latin typeface="Arial" pitchFamily="34" charset="0"/>
              <a:ea typeface="+mn-ea"/>
            </a:endParaRPr>
          </a:p>
          <a:p>
            <a:pPr marL="342900" indent="-3429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具体事务上，联邦行政部门没有实质上的指导权限</a:t>
            </a:r>
            <a:endParaRPr lang="de-DE" altLang="zh-CN" sz="1600" dirty="0">
              <a:solidFill>
                <a:schemeClr val="tx1"/>
              </a:solidFill>
              <a:latin typeface="Arial" pitchFamily="34" charset="0"/>
              <a:ea typeface="+mn-ea"/>
            </a:endParaRPr>
          </a:p>
          <a:p>
            <a:pPr marL="342900" indent="-342900">
              <a:spcBef>
                <a:spcPct val="20000"/>
              </a:spcBef>
              <a:buClr>
                <a:schemeClr val="tx1"/>
              </a:buClr>
              <a:buFont typeface="+mj-lt"/>
              <a:buAutoNum type="arabicPeriod"/>
              <a:defRPr/>
            </a:pPr>
            <a:r>
              <a:rPr lang="zh-CN" altLang="de-DE" sz="1600" dirty="0">
                <a:solidFill>
                  <a:schemeClr val="tx1"/>
                </a:solidFill>
                <a:latin typeface="Arial" pitchFamily="34" charset="0"/>
                <a:ea typeface="+mn-ea"/>
              </a:rPr>
              <a:t>联邦</a:t>
            </a:r>
            <a:r>
              <a:rPr lang="de-DE" altLang="zh-CN" sz="1600" dirty="0">
                <a:solidFill>
                  <a:schemeClr val="tx1"/>
                </a:solidFill>
                <a:latin typeface="Arial" pitchFamily="34" charset="0"/>
                <a:ea typeface="+mn-ea"/>
              </a:rPr>
              <a:t>-</a:t>
            </a:r>
            <a:r>
              <a:rPr lang="zh-CN" altLang="de-DE" sz="1600" dirty="0">
                <a:solidFill>
                  <a:schemeClr val="tx1"/>
                </a:solidFill>
                <a:latin typeface="Arial" pitchFamily="34" charset="0"/>
                <a:ea typeface="+mn-ea"/>
              </a:rPr>
              <a:t>各州水事工作委员会（</a:t>
            </a:r>
            <a:r>
              <a:rPr lang="de-DE" altLang="zh-CN" sz="1600" dirty="0">
                <a:solidFill>
                  <a:schemeClr val="tx1"/>
                </a:solidFill>
                <a:latin typeface="Arial" pitchFamily="34" charset="0"/>
                <a:ea typeface="+mn-ea"/>
              </a:rPr>
              <a:t>LAWA</a:t>
            </a:r>
            <a:r>
              <a:rPr lang="zh-CN" altLang="de-DE" sz="1600" dirty="0">
                <a:solidFill>
                  <a:schemeClr val="tx1"/>
                </a:solidFill>
                <a:latin typeface="Arial" pitchFamily="34" charset="0"/>
                <a:ea typeface="+mn-ea"/>
              </a:rPr>
              <a:t>）（技术导则制订）</a:t>
            </a:r>
            <a:endParaRPr lang="de-DE" altLang="zh-CN" sz="1600" dirty="0">
              <a:solidFill>
                <a:schemeClr val="tx1"/>
              </a:solidFill>
              <a:latin typeface="Arial" pitchFamily="34" charset="0"/>
              <a:ea typeface="+mn-ea"/>
            </a:endParaRPr>
          </a:p>
          <a:p>
            <a:pPr>
              <a:spcBef>
                <a:spcPct val="20000"/>
              </a:spcBef>
              <a:buClr>
                <a:schemeClr val="tx1"/>
              </a:buClr>
              <a:buFont typeface="Wingdings" pitchFamily="2" charset="2"/>
              <a:buNone/>
              <a:defRPr/>
            </a:pPr>
            <a:endParaRPr lang="de-DE" dirty="0">
              <a:latin typeface="Arial" pitchFamily="34" charset="0"/>
              <a:ea typeface="+mn-ea"/>
            </a:endParaRPr>
          </a:p>
        </p:txBody>
      </p:sp>
      <p:sp>
        <p:nvSpPr>
          <p:cNvPr id="5" name="箭头: 右 4">
            <a:extLst>
              <a:ext uri="{FF2B5EF4-FFF2-40B4-BE49-F238E27FC236}"/>
            </a:extLst>
          </p:cNvPr>
          <p:cNvSpPr/>
          <p:nvPr/>
        </p:nvSpPr>
        <p:spPr bwMode="auto">
          <a:xfrm>
            <a:off x="2682875" y="1839913"/>
            <a:ext cx="652463" cy="323850"/>
          </a:xfrm>
          <a:prstGeom prst="rightArrow">
            <a:avLst>
              <a:gd name="adj1" fmla="val 50000"/>
              <a:gd name="adj2" fmla="val 81634"/>
            </a:avLst>
          </a:prstGeom>
          <a:ln>
            <a:headEnd type="none" w="med" len="med"/>
            <a:tailEnd type="none" w="med" len="med"/>
          </a:ln>
          <a:extLst>
            <a:ext uri="{909E8E84-426E-40DD-AFC4-6F175D3DCCD1}"/>
            <a:ext uri="{AF507438-7753-43E0-B8FC-AC1667EBCBE1}"/>
          </a:extLst>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a:spcBef>
                <a:spcPct val="20000"/>
              </a:spcBef>
              <a:buClr>
                <a:schemeClr val="tx1"/>
              </a:buClr>
              <a:buFont typeface="Wingdings" pitchFamily="2" charset="2"/>
              <a:buNone/>
              <a:defRPr/>
            </a:pPr>
            <a:endParaRPr lang="de-DE">
              <a:solidFill>
                <a:schemeClr val="bg2"/>
              </a:solidFill>
            </a:endParaRPr>
          </a:p>
        </p:txBody>
      </p:sp>
      <p:sp>
        <p:nvSpPr>
          <p:cNvPr id="2" name="矩形 1">
            <a:extLst>
              <a:ext uri="{FF2B5EF4-FFF2-40B4-BE49-F238E27FC236}"/>
            </a:extLst>
          </p:cNvPr>
          <p:cNvSpPr/>
          <p:nvPr/>
        </p:nvSpPr>
        <p:spPr>
          <a:xfrm>
            <a:off x="534988" y="5816600"/>
            <a:ext cx="7272337" cy="682625"/>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沈百鑫：德国环境保护领域的立法权限， 载徐祥民主编：</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中国环境法学评论</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a:t>
            </a:r>
            <a:r>
              <a:rPr lang="de-DE" sz="1200" dirty="0">
                <a:solidFill>
                  <a:schemeClr val="tx1">
                    <a:lumMod val="50000"/>
                    <a:lumOff val="50000"/>
                  </a:schemeClr>
                </a:solidFill>
              </a:rPr>
              <a:t>2010</a:t>
            </a:r>
            <a:r>
              <a:rPr lang="zh-CN" altLang="de-DE" sz="1200" dirty="0">
                <a:solidFill>
                  <a:schemeClr val="tx1">
                    <a:lumMod val="50000"/>
                    <a:lumOff val="50000"/>
                  </a:schemeClr>
                </a:solidFill>
              </a:rPr>
              <a:t>年卷，科学出版社，第</a:t>
            </a:r>
            <a:r>
              <a:rPr lang="de-DE" sz="1200" dirty="0">
                <a:solidFill>
                  <a:schemeClr val="tx1">
                    <a:lumMod val="50000"/>
                    <a:lumOff val="50000"/>
                  </a:schemeClr>
                </a:solidFill>
              </a:rPr>
              <a:t>199</a:t>
            </a:r>
            <a:r>
              <a:rPr lang="zh-CN" altLang="de-DE" sz="1200" dirty="0">
                <a:solidFill>
                  <a:schemeClr val="tx1">
                    <a:lumMod val="50000"/>
                    <a:lumOff val="50000"/>
                  </a:schemeClr>
                </a:solidFill>
              </a:rPr>
              <a:t>－</a:t>
            </a:r>
            <a:r>
              <a:rPr lang="de-DE" sz="1200" dirty="0">
                <a:solidFill>
                  <a:schemeClr val="tx1">
                    <a:lumMod val="50000"/>
                    <a:lumOff val="50000"/>
                  </a:schemeClr>
                </a:solidFill>
              </a:rPr>
              <a:t>215</a:t>
            </a:r>
            <a:r>
              <a:rPr lang="zh-CN" altLang="de-DE" sz="1200" dirty="0">
                <a:solidFill>
                  <a:schemeClr val="tx1">
                    <a:lumMod val="50000"/>
                    <a:lumOff val="50000"/>
                  </a:schemeClr>
                </a:solidFill>
              </a:rPr>
              <a:t>页。</a:t>
            </a:r>
            <a:endParaRPr lang="de-DE" altLang="zh-CN"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沈百鑫，两次受挫中前进的德国环境法典编纂，中国人大，</a:t>
            </a:r>
            <a:r>
              <a:rPr lang="de-DE" altLang="zh-CN" sz="1200" dirty="0">
                <a:solidFill>
                  <a:schemeClr val="tx1">
                    <a:lumMod val="50000"/>
                    <a:lumOff val="50000"/>
                  </a:schemeClr>
                </a:solidFill>
              </a:rPr>
              <a:t>2018</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5</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52-55.</a:t>
            </a:r>
            <a:endParaRPr lang="de-DE" sz="1200" dirty="0">
              <a:solidFill>
                <a:schemeClr val="tx1">
                  <a:lumMod val="50000"/>
                  <a:lumOff val="50000"/>
                </a:schemeClr>
              </a:solidFill>
            </a:endParaRPr>
          </a:p>
        </p:txBody>
      </p:sp>
      <p:sp>
        <p:nvSpPr>
          <p:cNvPr id="32776" name="灯片编号占位符 5"/>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61FCC3A7-1C4C-47EA-86DD-F8262AB5E3B6}" type="slidenum">
              <a:rPr lang="en-GB" altLang="zh-CN" smtClean="0">
                <a:latin typeface="Arial" charset="0"/>
                <a:ea typeface="宋体" charset="-122"/>
              </a:rPr>
              <a:pPr/>
              <a:t>16</a:t>
            </a:fld>
            <a:endParaRPr lang="en-GB" altLang="zh-CN" smtClean="0">
              <a:latin typeface="Arial" charset="0"/>
              <a:ea typeface="宋体"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3"/>
          <p:cNvSpPr>
            <a:spLocks noGrp="1"/>
          </p:cNvSpPr>
          <p:nvPr>
            <p:ph type="title"/>
          </p:nvPr>
        </p:nvSpPr>
        <p:spPr>
          <a:xfrm>
            <a:off x="755650" y="333375"/>
            <a:ext cx="5903913" cy="738188"/>
          </a:xfrm>
        </p:spPr>
        <p:txBody>
          <a:bodyPr/>
          <a:lstStyle/>
          <a:p>
            <a:pPr algn="ctr"/>
            <a:r>
              <a:rPr lang="de-DE" altLang="zh-CN" smtClean="0">
                <a:ea typeface="宋体" charset="-122"/>
              </a:rPr>
              <a:t>3.2 </a:t>
            </a:r>
            <a:r>
              <a:rPr lang="zh-CN" altLang="de-DE" smtClean="0">
                <a:ea typeface="宋体" charset="-122"/>
              </a:rPr>
              <a:t>欧盟水框架指令（</a:t>
            </a:r>
            <a:r>
              <a:rPr lang="de-DE" altLang="zh-CN" smtClean="0">
                <a:ea typeface="宋体" charset="-122"/>
              </a:rPr>
              <a:t>2000/60</a:t>
            </a:r>
            <a:r>
              <a:rPr lang="zh-CN" altLang="de-DE" smtClean="0">
                <a:ea typeface="宋体" charset="-122"/>
              </a:rPr>
              <a:t>）</a:t>
            </a:r>
            <a:r>
              <a:rPr lang="de-DE" altLang="zh-CN" smtClean="0">
                <a:ea typeface="宋体" charset="-122"/>
              </a:rPr>
              <a:t/>
            </a:r>
            <a:br>
              <a:rPr lang="de-DE" altLang="zh-CN" smtClean="0">
                <a:ea typeface="宋体" charset="-122"/>
              </a:rPr>
            </a:br>
            <a:r>
              <a:rPr lang="de-DE" altLang="zh-CN" smtClean="0">
                <a:ea typeface="宋体" charset="-122"/>
              </a:rPr>
              <a:t>EU Water Framework Directive</a:t>
            </a:r>
          </a:p>
        </p:txBody>
      </p:sp>
      <p:sp>
        <p:nvSpPr>
          <p:cNvPr id="3" name="Rechteck 2"/>
          <p:cNvSpPr/>
          <p:nvPr/>
        </p:nvSpPr>
        <p:spPr bwMode="auto">
          <a:xfrm>
            <a:off x="1116013" y="1211263"/>
            <a:ext cx="7308850" cy="1112837"/>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a:spcBef>
                <a:spcPct val="20000"/>
              </a:spcBef>
              <a:buClr>
                <a:schemeClr val="tx1"/>
              </a:buClr>
              <a:buFont typeface="Wingdings" pitchFamily="2" charset="2"/>
              <a:buNone/>
              <a:defRPr/>
            </a:pPr>
            <a:r>
              <a:rPr lang="zh-CN" altLang="de-DE" dirty="0">
                <a:solidFill>
                  <a:schemeClr val="bg1">
                    <a:lumMod val="95000"/>
                  </a:schemeClr>
                </a:solidFill>
              </a:rPr>
              <a:t>区域与流域的协调</a:t>
            </a:r>
            <a:endParaRPr lang="de-DE" altLang="zh-CN" dirty="0">
              <a:solidFill>
                <a:schemeClr val="bg1">
                  <a:lumMod val="95000"/>
                </a:schemeClr>
              </a:solidFill>
            </a:endParaRPr>
          </a:p>
          <a:p>
            <a:pPr>
              <a:spcBef>
                <a:spcPct val="20000"/>
              </a:spcBef>
              <a:buClr>
                <a:schemeClr val="tx1"/>
              </a:buClr>
              <a:buFont typeface="Wingdings" pitchFamily="2" charset="2"/>
              <a:buNone/>
              <a:defRPr/>
            </a:pPr>
            <a:r>
              <a:rPr lang="zh-CN" altLang="de-DE" sz="2000" dirty="0">
                <a:solidFill>
                  <a:schemeClr val="bg1">
                    <a:lumMod val="95000"/>
                  </a:schemeClr>
                </a:solidFill>
              </a:rPr>
              <a:t>在第三条：流域统一管理（包括沿海区域）和确定国家主管机构</a:t>
            </a:r>
            <a:endParaRPr lang="de-DE" sz="2000" dirty="0">
              <a:solidFill>
                <a:schemeClr val="bg1">
                  <a:lumMod val="95000"/>
                </a:schemeClr>
              </a:solidFill>
            </a:endParaRPr>
          </a:p>
        </p:txBody>
      </p:sp>
      <p:sp>
        <p:nvSpPr>
          <p:cNvPr id="15" name="Rechteck 14"/>
          <p:cNvSpPr/>
          <p:nvPr/>
        </p:nvSpPr>
        <p:spPr bwMode="auto">
          <a:xfrm>
            <a:off x="1116013" y="3825875"/>
            <a:ext cx="7308850" cy="1485900"/>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a:spcBef>
                <a:spcPct val="20000"/>
              </a:spcBef>
              <a:buClr>
                <a:schemeClr val="tx1"/>
              </a:buClr>
              <a:buFont typeface="Wingdings" pitchFamily="2" charset="2"/>
              <a:buNone/>
              <a:defRPr/>
            </a:pPr>
            <a:r>
              <a:rPr lang="zh-CN" altLang="de-DE" dirty="0"/>
              <a:t>在行政监管基础上的经济手段和信息与参与的程序性保障</a:t>
            </a:r>
            <a:endParaRPr lang="de-DE" altLang="zh-CN" dirty="0"/>
          </a:p>
          <a:p>
            <a:pPr>
              <a:spcBef>
                <a:spcPct val="20000"/>
              </a:spcBef>
              <a:buClr>
                <a:schemeClr val="tx1"/>
              </a:buClr>
              <a:buFont typeface="Wingdings" pitchFamily="2" charset="2"/>
              <a:buNone/>
              <a:defRPr/>
            </a:pPr>
            <a:r>
              <a:rPr lang="zh-CN" altLang="de-DE" sz="2000" dirty="0"/>
              <a:t>尤其是第九条：水服务的费用全涵盖原则，包括环境和资源相关的费用</a:t>
            </a:r>
            <a:endParaRPr lang="de-DE" sz="2000" dirty="0">
              <a:solidFill>
                <a:schemeClr val="bg2"/>
              </a:solidFill>
            </a:endParaRPr>
          </a:p>
        </p:txBody>
      </p:sp>
      <p:sp>
        <p:nvSpPr>
          <p:cNvPr id="8" name="Rechteck 14">
            <a:extLst>
              <a:ext uri="{FF2B5EF4-FFF2-40B4-BE49-F238E27FC236}"/>
            </a:extLst>
          </p:cNvPr>
          <p:cNvSpPr/>
          <p:nvPr/>
        </p:nvSpPr>
        <p:spPr bwMode="auto">
          <a:xfrm>
            <a:off x="1116013" y="2484438"/>
            <a:ext cx="7308850" cy="1112837"/>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lIns="0" tIns="0" rIns="0" bIns="0"/>
          <a:lstStyle/>
          <a:p>
            <a:pPr>
              <a:spcBef>
                <a:spcPct val="20000"/>
              </a:spcBef>
              <a:buClr>
                <a:schemeClr val="tx1"/>
              </a:buClr>
              <a:buFont typeface="Wingdings" pitchFamily="2" charset="2"/>
              <a:buNone/>
              <a:defRPr/>
            </a:pPr>
            <a:r>
              <a:rPr lang="zh-CN" altLang="de-DE" dirty="0">
                <a:solidFill>
                  <a:schemeClr val="bg1"/>
                </a:solidFill>
              </a:rPr>
              <a:t>传统水治理目标与生态环境目标的协调</a:t>
            </a:r>
            <a:endParaRPr lang="de-DE" altLang="zh-CN" dirty="0">
              <a:solidFill>
                <a:schemeClr val="bg1"/>
              </a:solidFill>
            </a:endParaRPr>
          </a:p>
          <a:p>
            <a:pPr>
              <a:spcBef>
                <a:spcPct val="20000"/>
              </a:spcBef>
              <a:buClr>
                <a:schemeClr val="tx1"/>
              </a:buClr>
              <a:buFont typeface="Wingdings" pitchFamily="2" charset="2"/>
              <a:buNone/>
              <a:defRPr/>
            </a:pPr>
            <a:r>
              <a:rPr lang="zh-CN" altLang="de-DE" sz="2000" dirty="0">
                <a:solidFill>
                  <a:schemeClr val="bg1"/>
                </a:solidFill>
              </a:rPr>
              <a:t>第四条：良好的生态状况</a:t>
            </a:r>
            <a:endParaRPr lang="de-DE" sz="2000" dirty="0">
              <a:solidFill>
                <a:schemeClr val="bg1"/>
              </a:solidFill>
            </a:endParaRPr>
          </a:p>
        </p:txBody>
      </p:sp>
      <p:sp>
        <p:nvSpPr>
          <p:cNvPr id="34821" name="灯片编号占位符 1"/>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31A34283-1FD9-4A8C-8C9B-427722B88D2F}" type="slidenum">
              <a:rPr lang="en-GB" altLang="zh-CN" smtClean="0">
                <a:latin typeface="Arial" charset="0"/>
                <a:ea typeface="宋体" charset="-122"/>
              </a:rPr>
              <a:pPr/>
              <a:t>17</a:t>
            </a:fld>
            <a:endParaRPr lang="en-GB" altLang="zh-CN" smtClean="0">
              <a:latin typeface="Arial" charset="0"/>
              <a:ea typeface="宋体"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3"/>
          <p:cNvSpPr>
            <a:spLocks noGrp="1"/>
          </p:cNvSpPr>
          <p:nvPr>
            <p:ph type="title"/>
          </p:nvPr>
        </p:nvSpPr>
        <p:spPr>
          <a:xfrm>
            <a:off x="611188" y="268288"/>
            <a:ext cx="7632700" cy="738187"/>
          </a:xfrm>
        </p:spPr>
        <p:txBody>
          <a:bodyPr/>
          <a:lstStyle/>
          <a:p>
            <a:r>
              <a:rPr lang="de-DE" altLang="zh-CN" smtClean="0">
                <a:ea typeface="宋体" charset="-122"/>
              </a:rPr>
              <a:t>3.3 </a:t>
            </a:r>
            <a:r>
              <a:rPr lang="zh-CN" altLang="de-DE" smtClean="0">
                <a:ea typeface="宋体" charset="-122"/>
              </a:rPr>
              <a:t>德国水体管理的基本原则（</a:t>
            </a:r>
            <a:r>
              <a:rPr lang="de-DE" altLang="zh-CN" smtClean="0">
                <a:ea typeface="宋体" charset="-122"/>
              </a:rPr>
              <a:t>1</a:t>
            </a:r>
            <a:r>
              <a:rPr lang="zh-CN" altLang="de-DE" smtClean="0">
                <a:ea typeface="宋体" charset="-122"/>
              </a:rPr>
              <a:t>）</a:t>
            </a:r>
            <a:r>
              <a:rPr lang="de-DE" altLang="zh-CN" smtClean="0">
                <a:ea typeface="宋体" charset="-122"/>
              </a:rPr>
              <a:t>-- </a:t>
            </a:r>
            <a:r>
              <a:rPr lang="zh-CN" altLang="de-DE" smtClean="0">
                <a:ea typeface="宋体" charset="-122"/>
              </a:rPr>
              <a:t>可持续性原则</a:t>
            </a:r>
            <a:r>
              <a:rPr lang="de-DE" altLang="zh-CN" smtClean="0">
                <a:ea typeface="宋体" charset="-122"/>
              </a:rPr>
              <a:t>Sustainability principle</a:t>
            </a:r>
          </a:p>
        </p:txBody>
      </p:sp>
      <p:sp>
        <p:nvSpPr>
          <p:cNvPr id="7" name="Textfeld 6"/>
          <p:cNvSpPr txBox="1"/>
          <p:nvPr/>
        </p:nvSpPr>
        <p:spPr>
          <a:xfrm>
            <a:off x="449263" y="1116013"/>
            <a:ext cx="8370887" cy="46339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lvl="1">
              <a:lnSpc>
                <a:spcPts val="2300"/>
              </a:lnSpc>
              <a:spcBef>
                <a:spcPts val="430"/>
              </a:spcBef>
              <a:spcAft>
                <a:spcPts val="430"/>
              </a:spcAft>
              <a:buClr>
                <a:srgbClr val="93B131"/>
              </a:buClr>
              <a:buFont typeface="Wingdings" pitchFamily="2" charset="2"/>
              <a:buNone/>
              <a:defRPr/>
            </a:pPr>
            <a:r>
              <a:rPr lang="zh-CN" altLang="de-DE" sz="1600" dirty="0">
                <a:latin typeface="华文楷体" panose="02010600040101010101" pitchFamily="2" charset="-122"/>
                <a:ea typeface="华文楷体" panose="02010600040101010101" pitchFamily="2" charset="-122"/>
              </a:rPr>
              <a:t>（</a:t>
            </a:r>
            <a:r>
              <a:rPr lang="en-US" sz="1600" dirty="0">
                <a:latin typeface="华文楷体" panose="02010600040101010101" pitchFamily="2" charset="-122"/>
                <a:ea typeface="华文楷体" panose="02010600040101010101" pitchFamily="2" charset="-122"/>
              </a:rPr>
              <a:t>1</a:t>
            </a:r>
            <a:r>
              <a:rPr lang="zh-CN" altLang="de-DE" sz="1600" dirty="0">
                <a:latin typeface="华文楷体" panose="02010600040101010101" pitchFamily="2" charset="-122"/>
                <a:ea typeface="华文楷体" panose="02010600040101010101" pitchFamily="2" charset="-122"/>
              </a:rPr>
              <a:t>）保持和改善水体</a:t>
            </a:r>
            <a:r>
              <a:rPr lang="zh-CN" altLang="de-DE" sz="1600" u="sng" dirty="0">
                <a:solidFill>
                  <a:schemeClr val="accent3">
                    <a:lumMod val="60000"/>
                    <a:lumOff val="40000"/>
                  </a:schemeClr>
                </a:solidFill>
                <a:latin typeface="华文楷体" panose="02010600040101010101" pitchFamily="2" charset="-122"/>
                <a:ea typeface="华文楷体" panose="02010600040101010101" pitchFamily="2" charset="-122"/>
              </a:rPr>
              <a:t>作为生态平衡的组成部分</a:t>
            </a:r>
            <a:r>
              <a:rPr lang="zh-CN" altLang="de-DE" sz="1600" dirty="0">
                <a:latin typeface="华文楷体" panose="02010600040101010101" pitchFamily="2" charset="-122"/>
                <a:ea typeface="华文楷体" panose="02010600040101010101" pitchFamily="2" charset="-122"/>
              </a:rPr>
              <a:t>和</a:t>
            </a:r>
            <a:r>
              <a:rPr lang="zh-CN" altLang="de-DE" sz="1600" u="sng" dirty="0">
                <a:solidFill>
                  <a:schemeClr val="accent3">
                    <a:lumMod val="60000"/>
                    <a:lumOff val="40000"/>
                  </a:schemeClr>
                </a:solidFill>
                <a:latin typeface="华文楷体" panose="02010600040101010101" pitchFamily="2" charset="-122"/>
                <a:ea typeface="华文楷体" panose="02010600040101010101" pitchFamily="2" charset="-122"/>
              </a:rPr>
              <a:t>作为动植物的生存空间的功能和效用</a:t>
            </a:r>
            <a:r>
              <a:rPr lang="zh-CN" altLang="de-DE" sz="1600" dirty="0">
                <a:latin typeface="华文楷体" panose="02010600040101010101" pitchFamily="2" charset="-122"/>
                <a:ea typeface="华文楷体" panose="02010600040101010101" pitchFamily="2" charset="-122"/>
              </a:rPr>
              <a:t>，特别是通过防止水质的不利改变，</a:t>
            </a:r>
            <a:endParaRPr lang="de-DE" altLang="zh-CN" sz="1600" dirty="0">
              <a:latin typeface="华文楷体" panose="02010600040101010101" pitchFamily="2" charset="-122"/>
              <a:ea typeface="华文楷体" panose="02010600040101010101" pitchFamily="2" charset="-122"/>
            </a:endParaRPr>
          </a:p>
          <a:p>
            <a:pPr lvl="1">
              <a:lnSpc>
                <a:spcPts val="2300"/>
              </a:lnSpc>
              <a:spcBef>
                <a:spcPts val="430"/>
              </a:spcBef>
              <a:spcAft>
                <a:spcPts val="430"/>
              </a:spcAft>
              <a:buClr>
                <a:srgbClr val="93B131"/>
              </a:buClr>
              <a:buFont typeface="Wingdings" pitchFamily="2" charset="2"/>
              <a:buNone/>
              <a:defRPr/>
            </a:pPr>
            <a:r>
              <a:rPr lang="zh-CN" altLang="de-DE" sz="1600" dirty="0">
                <a:latin typeface="华文楷体" panose="02010600040101010101" pitchFamily="2" charset="-122"/>
                <a:ea typeface="华文楷体" panose="02010600040101010101" pitchFamily="2" charset="-122"/>
              </a:rPr>
              <a:t>（</a:t>
            </a:r>
            <a:r>
              <a:rPr lang="en-US" sz="1600" dirty="0">
                <a:latin typeface="华文楷体" panose="02010600040101010101" pitchFamily="2" charset="-122"/>
                <a:ea typeface="华文楷体" panose="02010600040101010101" pitchFamily="2" charset="-122"/>
              </a:rPr>
              <a:t>2</a:t>
            </a:r>
            <a:r>
              <a:rPr lang="zh-CN" altLang="de-DE" sz="1600" dirty="0">
                <a:latin typeface="华文楷体" panose="02010600040101010101" pitchFamily="2" charset="-122"/>
                <a:ea typeface="华文楷体" panose="02010600040101010101" pitchFamily="2" charset="-122"/>
              </a:rPr>
              <a:t>）避免在对直接依赖与水体的</a:t>
            </a:r>
            <a:r>
              <a:rPr lang="zh-CN" altLang="de-DE" sz="1600" u="sng" dirty="0">
                <a:solidFill>
                  <a:schemeClr val="accent3">
                    <a:lumMod val="60000"/>
                    <a:lumOff val="40000"/>
                  </a:schemeClr>
                </a:solidFill>
                <a:latin typeface="华文楷体" panose="02010600040101010101" pitchFamily="2" charset="-122"/>
                <a:ea typeface="华文楷体" panose="02010600040101010101" pitchFamily="2" charset="-122"/>
              </a:rPr>
              <a:t>陆地生态系统和湿地</a:t>
            </a:r>
            <a:r>
              <a:rPr lang="zh-CN" altLang="de-DE" sz="1600" dirty="0">
                <a:latin typeface="华文楷体" panose="02010600040101010101" pitchFamily="2" charset="-122"/>
                <a:ea typeface="华文楷体" panose="02010600040101010101" pitchFamily="2" charset="-122"/>
              </a:rPr>
              <a:t>的水平衡方面造成的影响，当不可避免时，要尽可能弥补仅非轻微的影响，</a:t>
            </a:r>
            <a:endParaRPr lang="de-DE" altLang="zh-CN" sz="1600" dirty="0">
              <a:latin typeface="华文楷体" panose="02010600040101010101" pitchFamily="2" charset="-122"/>
              <a:ea typeface="华文楷体" panose="02010600040101010101" pitchFamily="2" charset="-122"/>
            </a:endParaRPr>
          </a:p>
          <a:p>
            <a:pPr lvl="1">
              <a:lnSpc>
                <a:spcPts val="2300"/>
              </a:lnSpc>
              <a:spcBef>
                <a:spcPts val="430"/>
              </a:spcBef>
              <a:spcAft>
                <a:spcPts val="430"/>
              </a:spcAft>
              <a:buClr>
                <a:srgbClr val="93B131"/>
              </a:buClr>
              <a:buFont typeface="Wingdings" pitchFamily="2" charset="2"/>
              <a:buNone/>
              <a:defRPr/>
            </a:pPr>
            <a:r>
              <a:rPr lang="zh-CN" altLang="de-DE" sz="1600" dirty="0">
                <a:latin typeface="华文楷体" panose="02010600040101010101" pitchFamily="2" charset="-122"/>
                <a:ea typeface="华文楷体" panose="02010600040101010101" pitchFamily="2" charset="-122"/>
              </a:rPr>
              <a:t>（</a:t>
            </a:r>
            <a:r>
              <a:rPr lang="en-US" sz="1600" dirty="0">
                <a:latin typeface="华文楷体" panose="02010600040101010101" pitchFamily="2" charset="-122"/>
                <a:ea typeface="华文楷体" panose="02010600040101010101" pitchFamily="2" charset="-122"/>
              </a:rPr>
              <a:t>3</a:t>
            </a:r>
            <a:r>
              <a:rPr lang="zh-CN" altLang="de-DE" sz="1600" dirty="0">
                <a:latin typeface="华文楷体" panose="02010600040101010101" pitchFamily="2" charset="-122"/>
                <a:ea typeface="华文楷体" panose="02010600040101010101" pitchFamily="2" charset="-122"/>
              </a:rPr>
              <a:t>）为了</a:t>
            </a:r>
            <a:r>
              <a:rPr lang="zh-CN" altLang="de-DE" sz="1600" u="sng" dirty="0">
                <a:solidFill>
                  <a:schemeClr val="accent3">
                    <a:lumMod val="60000"/>
                    <a:lumOff val="40000"/>
                  </a:schemeClr>
                </a:solidFill>
                <a:latin typeface="华文楷体" panose="02010600040101010101" pitchFamily="2" charset="-122"/>
                <a:ea typeface="华文楷体" panose="02010600040101010101" pitchFamily="2" charset="-122"/>
              </a:rPr>
              <a:t>公共福祉和与公共福祉相一致的个人利益</a:t>
            </a:r>
            <a:r>
              <a:rPr lang="zh-CN" altLang="de-DE" sz="1600" dirty="0">
                <a:latin typeface="华文楷体" panose="02010600040101010101" pitchFamily="2" charset="-122"/>
                <a:ea typeface="华文楷体" panose="02010600040101010101" pitchFamily="2" charset="-122"/>
              </a:rPr>
              <a:t>，使用水域，</a:t>
            </a:r>
            <a:endParaRPr lang="de-DE" altLang="zh-CN" sz="1600" dirty="0">
              <a:latin typeface="华文楷体" panose="02010600040101010101" pitchFamily="2" charset="-122"/>
              <a:ea typeface="华文楷体" panose="02010600040101010101" pitchFamily="2" charset="-122"/>
            </a:endParaRPr>
          </a:p>
          <a:p>
            <a:pPr lvl="1">
              <a:lnSpc>
                <a:spcPts val="2300"/>
              </a:lnSpc>
              <a:spcBef>
                <a:spcPts val="430"/>
              </a:spcBef>
              <a:spcAft>
                <a:spcPts val="430"/>
              </a:spcAft>
              <a:buClr>
                <a:srgbClr val="93B131"/>
              </a:buClr>
              <a:buFont typeface="Wingdings" pitchFamily="2" charset="2"/>
              <a:buNone/>
              <a:defRPr/>
            </a:pPr>
            <a:r>
              <a:rPr lang="zh-CN" altLang="de-DE" sz="1600" dirty="0">
                <a:latin typeface="华文楷体" panose="02010600040101010101" pitchFamily="2" charset="-122"/>
                <a:ea typeface="华文楷体" panose="02010600040101010101" pitchFamily="2" charset="-122"/>
              </a:rPr>
              <a:t>（</a:t>
            </a:r>
            <a:r>
              <a:rPr lang="en-US" sz="1600" dirty="0">
                <a:latin typeface="华文楷体" panose="02010600040101010101" pitchFamily="2" charset="-122"/>
                <a:ea typeface="华文楷体" panose="02010600040101010101" pitchFamily="2" charset="-122"/>
              </a:rPr>
              <a:t>4</a:t>
            </a:r>
            <a:r>
              <a:rPr lang="zh-CN" altLang="de-DE" sz="1600" dirty="0">
                <a:latin typeface="华文楷体" panose="02010600040101010101" pitchFamily="2" charset="-122"/>
                <a:ea typeface="华文楷体" panose="02010600040101010101" pitchFamily="2" charset="-122"/>
              </a:rPr>
              <a:t>）保持和创造</a:t>
            </a:r>
            <a:r>
              <a:rPr lang="zh-CN" altLang="de-DE" sz="1600" u="sng" dirty="0">
                <a:solidFill>
                  <a:schemeClr val="accent3">
                    <a:lumMod val="60000"/>
                    <a:lumOff val="40000"/>
                  </a:schemeClr>
                </a:solidFill>
                <a:latin typeface="华文楷体" panose="02010600040101010101" pitchFamily="2" charset="-122"/>
                <a:ea typeface="华文楷体" panose="02010600040101010101" pitchFamily="2" charset="-122"/>
              </a:rPr>
              <a:t>现实的或将来</a:t>
            </a:r>
            <a:r>
              <a:rPr lang="zh-CN" altLang="de-DE" sz="1600" dirty="0">
                <a:latin typeface="华文楷体" panose="02010600040101010101" pitchFamily="2" charset="-122"/>
                <a:ea typeface="华文楷体" panose="02010600040101010101" pitchFamily="2" charset="-122"/>
              </a:rPr>
              <a:t>的利用可能性，尤其于公共的水供应，</a:t>
            </a:r>
            <a:endParaRPr lang="de-DE" altLang="zh-CN" sz="1600" dirty="0">
              <a:latin typeface="华文楷体" panose="02010600040101010101" pitchFamily="2" charset="-122"/>
              <a:ea typeface="华文楷体" panose="02010600040101010101" pitchFamily="2" charset="-122"/>
            </a:endParaRPr>
          </a:p>
          <a:p>
            <a:pPr lvl="1">
              <a:lnSpc>
                <a:spcPts val="2300"/>
              </a:lnSpc>
              <a:spcBef>
                <a:spcPts val="430"/>
              </a:spcBef>
              <a:spcAft>
                <a:spcPts val="430"/>
              </a:spcAft>
              <a:buClr>
                <a:srgbClr val="93B131"/>
              </a:buClr>
              <a:buFont typeface="Wingdings" pitchFamily="2" charset="2"/>
              <a:buNone/>
              <a:defRPr/>
            </a:pPr>
            <a:r>
              <a:rPr lang="zh-CN" altLang="de-DE" sz="1600" dirty="0">
                <a:latin typeface="华文楷体" panose="02010600040101010101" pitchFamily="2" charset="-122"/>
                <a:ea typeface="华文楷体" panose="02010600040101010101" pitchFamily="2" charset="-122"/>
              </a:rPr>
              <a:t>（</a:t>
            </a:r>
            <a:r>
              <a:rPr lang="en-US" sz="1600" dirty="0">
                <a:latin typeface="华文楷体" panose="02010600040101010101" pitchFamily="2" charset="-122"/>
                <a:ea typeface="华文楷体" panose="02010600040101010101" pitchFamily="2" charset="-122"/>
              </a:rPr>
              <a:t>5</a:t>
            </a:r>
            <a:r>
              <a:rPr lang="zh-CN" altLang="de-DE" sz="1600" dirty="0">
                <a:latin typeface="华文楷体" panose="02010600040101010101" pitchFamily="2" charset="-122"/>
                <a:ea typeface="华文楷体" panose="02010600040101010101" pitchFamily="2" charset="-122"/>
              </a:rPr>
              <a:t>）预防</a:t>
            </a:r>
            <a:r>
              <a:rPr lang="zh-CN" altLang="de-DE" sz="1600" u="sng" dirty="0">
                <a:solidFill>
                  <a:schemeClr val="accent3">
                    <a:lumMod val="60000"/>
                    <a:lumOff val="40000"/>
                  </a:schemeClr>
                </a:solidFill>
                <a:latin typeface="华文楷体" panose="02010600040101010101" pitchFamily="2" charset="-122"/>
                <a:ea typeface="华文楷体" panose="02010600040101010101" pitchFamily="2" charset="-122"/>
              </a:rPr>
              <a:t>气候变化</a:t>
            </a:r>
            <a:r>
              <a:rPr lang="zh-CN" altLang="de-DE" sz="1600" dirty="0">
                <a:latin typeface="华文楷体" panose="02010600040101010101" pitchFamily="2" charset="-122"/>
                <a:ea typeface="华文楷体" panose="02010600040101010101" pitchFamily="2" charset="-122"/>
              </a:rPr>
              <a:t>的可能后果，</a:t>
            </a:r>
            <a:endParaRPr lang="de-DE" altLang="zh-CN" sz="1600" dirty="0">
              <a:latin typeface="华文楷体" panose="02010600040101010101" pitchFamily="2" charset="-122"/>
              <a:ea typeface="华文楷体" panose="02010600040101010101" pitchFamily="2" charset="-122"/>
            </a:endParaRPr>
          </a:p>
          <a:p>
            <a:pPr lvl="1">
              <a:lnSpc>
                <a:spcPts val="2300"/>
              </a:lnSpc>
              <a:spcBef>
                <a:spcPts val="430"/>
              </a:spcBef>
              <a:spcAft>
                <a:spcPts val="430"/>
              </a:spcAft>
              <a:buClr>
                <a:srgbClr val="93B131"/>
              </a:buClr>
              <a:buFont typeface="Wingdings" pitchFamily="2" charset="2"/>
              <a:buNone/>
              <a:defRPr/>
            </a:pPr>
            <a:r>
              <a:rPr lang="zh-CN" altLang="de-DE" sz="1600" dirty="0">
                <a:latin typeface="华文楷体" panose="02010600040101010101" pitchFamily="2" charset="-122"/>
                <a:ea typeface="华文楷体" panose="02010600040101010101" pitchFamily="2" charset="-122"/>
              </a:rPr>
              <a:t>（</a:t>
            </a:r>
            <a:r>
              <a:rPr lang="en-US" sz="1600" dirty="0">
                <a:latin typeface="华文楷体" panose="02010600040101010101" pitchFamily="2" charset="-122"/>
                <a:ea typeface="华文楷体" panose="02010600040101010101" pitchFamily="2" charset="-122"/>
              </a:rPr>
              <a:t>6</a:t>
            </a:r>
            <a:r>
              <a:rPr lang="zh-CN" altLang="de-DE" sz="1600" dirty="0">
                <a:latin typeface="华文楷体" panose="02010600040101010101" pitchFamily="2" charset="-122"/>
                <a:ea typeface="华文楷体" panose="02010600040101010101" pitchFamily="2" charset="-122"/>
              </a:rPr>
              <a:t>）对地表水体，尽可能地保障自然的和无害的水流方式，特别是通过把水保留在土壤层中来预防造成不利的</a:t>
            </a:r>
            <a:r>
              <a:rPr lang="zh-CN" altLang="de-DE" sz="1600" u="sng" dirty="0">
                <a:solidFill>
                  <a:schemeClr val="accent3">
                    <a:lumMod val="60000"/>
                    <a:lumOff val="40000"/>
                  </a:schemeClr>
                </a:solidFill>
                <a:latin typeface="华文楷体" panose="02010600040101010101" pitchFamily="2" charset="-122"/>
                <a:ea typeface="华文楷体" panose="02010600040101010101" pitchFamily="2" charset="-122"/>
              </a:rPr>
              <a:t>洪水</a:t>
            </a:r>
            <a:r>
              <a:rPr lang="zh-CN" altLang="de-DE" sz="1600" dirty="0">
                <a:latin typeface="华文楷体" panose="02010600040101010101" pitchFamily="2" charset="-122"/>
                <a:ea typeface="华文楷体" panose="02010600040101010101" pitchFamily="2" charset="-122"/>
              </a:rPr>
              <a:t>后果，</a:t>
            </a:r>
            <a:endParaRPr lang="de-DE" altLang="zh-CN" sz="1600" dirty="0">
              <a:latin typeface="华文楷体" panose="02010600040101010101" pitchFamily="2" charset="-122"/>
              <a:ea typeface="华文楷体" panose="02010600040101010101" pitchFamily="2" charset="-122"/>
            </a:endParaRPr>
          </a:p>
          <a:p>
            <a:pPr lvl="1">
              <a:lnSpc>
                <a:spcPts val="2300"/>
              </a:lnSpc>
              <a:spcBef>
                <a:spcPts val="430"/>
              </a:spcBef>
              <a:spcAft>
                <a:spcPts val="430"/>
              </a:spcAft>
              <a:buClr>
                <a:srgbClr val="93B131"/>
              </a:buClr>
              <a:buFont typeface="Wingdings" pitchFamily="2" charset="2"/>
              <a:buNone/>
              <a:defRPr/>
            </a:pPr>
            <a:r>
              <a:rPr lang="zh-CN" altLang="de-DE" sz="1600" dirty="0">
                <a:latin typeface="华文楷体" panose="02010600040101010101" pitchFamily="2" charset="-122"/>
                <a:ea typeface="华文楷体" panose="02010600040101010101" pitchFamily="2" charset="-122"/>
              </a:rPr>
              <a:t>（</a:t>
            </a:r>
            <a:r>
              <a:rPr lang="en-US" sz="1600" dirty="0">
                <a:latin typeface="华文楷体" panose="02010600040101010101" pitchFamily="2" charset="-122"/>
                <a:ea typeface="华文楷体" panose="02010600040101010101" pitchFamily="2" charset="-122"/>
              </a:rPr>
              <a:t>7</a:t>
            </a:r>
            <a:r>
              <a:rPr lang="zh-CN" altLang="de-DE" sz="1600" dirty="0">
                <a:latin typeface="华文楷体" panose="02010600040101010101" pitchFamily="2" charset="-122"/>
                <a:ea typeface="华文楷体" panose="02010600040101010101" pitchFamily="2" charset="-122"/>
              </a:rPr>
              <a:t>）有助于</a:t>
            </a:r>
            <a:r>
              <a:rPr lang="zh-CN" altLang="de-DE" sz="1600" u="sng" dirty="0">
                <a:solidFill>
                  <a:schemeClr val="accent3">
                    <a:lumMod val="60000"/>
                    <a:lumOff val="40000"/>
                  </a:schemeClr>
                </a:solidFill>
                <a:latin typeface="华文楷体" panose="02010600040101010101" pitchFamily="2" charset="-122"/>
                <a:ea typeface="华文楷体" panose="02010600040101010101" pitchFamily="2" charset="-122"/>
              </a:rPr>
              <a:t>海洋环境的保护</a:t>
            </a:r>
            <a:r>
              <a:rPr lang="zh-CN" altLang="de-DE" sz="1600" dirty="0">
                <a:latin typeface="华文楷体" panose="02010600040101010101" pitchFamily="2" charset="-122"/>
                <a:ea typeface="华文楷体" panose="02010600040101010101" pitchFamily="2" charset="-122"/>
              </a:rPr>
              <a:t>。</a:t>
            </a:r>
            <a:endParaRPr lang="de-DE" altLang="zh-CN" sz="1600" dirty="0">
              <a:latin typeface="华文楷体" panose="02010600040101010101" pitchFamily="2" charset="-122"/>
              <a:ea typeface="华文楷体" panose="02010600040101010101" pitchFamily="2" charset="-122"/>
            </a:endParaRPr>
          </a:p>
          <a:p>
            <a:pPr lvl="1">
              <a:lnSpc>
                <a:spcPts val="2300"/>
              </a:lnSpc>
              <a:spcBef>
                <a:spcPts val="430"/>
              </a:spcBef>
              <a:spcAft>
                <a:spcPts val="430"/>
              </a:spcAft>
              <a:buClr>
                <a:srgbClr val="93B131"/>
              </a:buClr>
              <a:buFont typeface="Wingdings" pitchFamily="2" charset="2"/>
              <a:buNone/>
              <a:defRPr/>
            </a:pPr>
            <a:r>
              <a:rPr lang="zh-CN" altLang="de-DE" sz="1800" dirty="0">
                <a:latin typeface="微软雅黑" panose="020B0503020204020204" pitchFamily="34" charset="-122"/>
                <a:ea typeface="微软雅黑" panose="020B0503020204020204" pitchFamily="34" charset="-122"/>
              </a:rPr>
              <a:t>可持续的水体管理必须</a:t>
            </a:r>
            <a:r>
              <a:rPr lang="zh-CN" altLang="de-DE" sz="1800" u="sng" dirty="0">
                <a:solidFill>
                  <a:schemeClr val="accent3">
                    <a:lumMod val="60000"/>
                    <a:lumOff val="40000"/>
                  </a:schemeClr>
                </a:solidFill>
                <a:latin typeface="华文楷体" panose="02010600040101010101" pitchFamily="2" charset="-122"/>
                <a:ea typeface="华文楷体" panose="02010600040101010101" pitchFamily="2" charset="-122"/>
              </a:rPr>
              <a:t>整体保障对环境的一种高的保护水平</a:t>
            </a:r>
            <a:r>
              <a:rPr lang="zh-CN" altLang="de-DE" sz="1800" dirty="0">
                <a:latin typeface="微软雅黑" panose="020B0503020204020204" pitchFamily="34" charset="-122"/>
                <a:ea typeface="微软雅黑" panose="020B0503020204020204" pitchFamily="34" charset="-122"/>
              </a:rPr>
              <a:t>；同时必须要照顾到，</a:t>
            </a:r>
            <a:r>
              <a:rPr lang="zh-CN" altLang="de-DE" sz="1800" u="sng" dirty="0">
                <a:solidFill>
                  <a:schemeClr val="accent3">
                    <a:lumMod val="60000"/>
                    <a:lumOff val="40000"/>
                  </a:schemeClr>
                </a:solidFill>
                <a:latin typeface="华文楷体" panose="02010600040101010101" pitchFamily="2" charset="-122"/>
                <a:ea typeface="华文楷体" panose="02010600040101010101" pitchFamily="2" charset="-122"/>
              </a:rPr>
              <a:t>防止</a:t>
            </a:r>
            <a:r>
              <a:rPr lang="zh-CN" altLang="de-DE" sz="1800" dirty="0">
                <a:latin typeface="微软雅黑" panose="020B0503020204020204" pitchFamily="34" charset="-122"/>
                <a:ea typeface="微软雅黑" panose="020B0503020204020204" pitchFamily="34" charset="-122"/>
              </a:rPr>
              <a:t>不利作用从一个保护对象向另一个保护对象可能的</a:t>
            </a:r>
            <a:r>
              <a:rPr lang="zh-CN" altLang="de-DE" sz="1800" u="sng" dirty="0">
                <a:solidFill>
                  <a:schemeClr val="accent3">
                    <a:lumMod val="60000"/>
                    <a:lumOff val="40000"/>
                  </a:schemeClr>
                </a:solidFill>
                <a:latin typeface="华文楷体" panose="02010600040101010101" pitchFamily="2" charset="-122"/>
                <a:ea typeface="华文楷体" panose="02010600040101010101" pitchFamily="2" charset="-122"/>
              </a:rPr>
              <a:t>转移</a:t>
            </a:r>
            <a:r>
              <a:rPr lang="zh-CN" altLang="de-DE" sz="1800" dirty="0">
                <a:latin typeface="微软雅黑" panose="020B0503020204020204" pitchFamily="34" charset="-122"/>
                <a:ea typeface="微软雅黑" panose="020B0503020204020204" pitchFamily="34" charset="-122"/>
              </a:rPr>
              <a:t>以及</a:t>
            </a:r>
            <a:r>
              <a:rPr lang="zh-CN" altLang="de-DE" sz="1800" u="sng" dirty="0">
                <a:solidFill>
                  <a:schemeClr val="accent3">
                    <a:lumMod val="60000"/>
                    <a:lumOff val="40000"/>
                  </a:schemeClr>
                </a:solidFill>
                <a:latin typeface="华文楷体" panose="02010600040101010101" pitchFamily="2" charset="-122"/>
                <a:ea typeface="华文楷体" panose="02010600040101010101" pitchFamily="2" charset="-122"/>
              </a:rPr>
              <a:t>气候保护</a:t>
            </a:r>
            <a:r>
              <a:rPr lang="zh-CN" altLang="de-DE" sz="1800" dirty="0">
                <a:latin typeface="微软雅黑" panose="020B0503020204020204" pitchFamily="34" charset="-122"/>
                <a:ea typeface="微软雅黑" panose="020B0503020204020204" pitchFamily="34" charset="-122"/>
              </a:rPr>
              <a:t>的必要性。</a:t>
            </a:r>
            <a:endParaRPr lang="de-DE" altLang="zh-CN" sz="1800" dirty="0">
              <a:latin typeface="微软雅黑" panose="020B0503020204020204" pitchFamily="34" charset="-122"/>
              <a:ea typeface="微软雅黑" panose="020B0503020204020204" pitchFamily="34" charset="-122"/>
            </a:endParaRPr>
          </a:p>
        </p:txBody>
      </p:sp>
      <p:sp>
        <p:nvSpPr>
          <p:cNvPr id="36867" name="灯片编号占位符 1"/>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C11F0C06-26BD-4E0B-BA96-9799BA694CF8}" type="slidenum">
              <a:rPr lang="en-GB" altLang="zh-CN" smtClean="0">
                <a:latin typeface="Arial" charset="0"/>
                <a:ea typeface="宋体" charset="-122"/>
              </a:rPr>
              <a:pPr/>
              <a:t>18</a:t>
            </a:fld>
            <a:endParaRPr lang="en-GB" altLang="zh-CN" smtClean="0">
              <a:latin typeface="Arial" charset="0"/>
              <a:ea typeface="宋体"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3"/>
          <p:cNvSpPr>
            <a:spLocks noGrp="1"/>
          </p:cNvSpPr>
          <p:nvPr>
            <p:ph type="title"/>
          </p:nvPr>
        </p:nvSpPr>
        <p:spPr>
          <a:xfrm>
            <a:off x="642938" y="550863"/>
            <a:ext cx="7632700" cy="1108075"/>
          </a:xfrm>
        </p:spPr>
        <p:txBody>
          <a:bodyPr/>
          <a:lstStyle/>
          <a:p>
            <a:pPr algn="ctr"/>
            <a:r>
              <a:rPr lang="de-DE" altLang="zh-CN" smtClean="0">
                <a:ea typeface="宋体" charset="-122"/>
              </a:rPr>
              <a:t>3.3 </a:t>
            </a:r>
            <a:r>
              <a:rPr lang="zh-CN" altLang="de-DE" smtClean="0">
                <a:ea typeface="宋体" charset="-122"/>
              </a:rPr>
              <a:t>基本原则（</a:t>
            </a:r>
            <a:r>
              <a:rPr lang="de-DE" altLang="zh-CN" smtClean="0">
                <a:ea typeface="宋体" charset="-122"/>
              </a:rPr>
              <a:t>2</a:t>
            </a:r>
            <a:r>
              <a:rPr lang="zh-CN" altLang="de-DE" smtClean="0">
                <a:ea typeface="宋体" charset="-122"/>
              </a:rPr>
              <a:t>）</a:t>
            </a:r>
            <a:r>
              <a:rPr lang="de-DE" altLang="zh-CN" smtClean="0">
                <a:ea typeface="宋体" charset="-122"/>
              </a:rPr>
              <a:t>-- </a:t>
            </a:r>
            <a:r>
              <a:rPr lang="zh-CN" altLang="de-DE" smtClean="0">
                <a:ea typeface="宋体" charset="-122"/>
              </a:rPr>
              <a:t>不得退化原则和恢复自然的原则</a:t>
            </a:r>
            <a:r>
              <a:rPr lang="de-DE" altLang="zh-CN" smtClean="0">
                <a:ea typeface="宋体" charset="-122"/>
              </a:rPr>
              <a:t/>
            </a:r>
            <a:br>
              <a:rPr lang="de-DE" altLang="zh-CN" smtClean="0">
                <a:ea typeface="宋体" charset="-122"/>
              </a:rPr>
            </a:br>
            <a:r>
              <a:rPr lang="en-US" altLang="zh-CN" smtClean="0">
                <a:ea typeface="宋体" charset="-122"/>
              </a:rPr>
              <a:t>Principle of non-degradation and the principle of returning to a near-natural waterbody</a:t>
            </a:r>
            <a:endParaRPr lang="de-DE" altLang="zh-CN" smtClean="0">
              <a:ea typeface="宋体" charset="-122"/>
            </a:endParaRPr>
          </a:p>
        </p:txBody>
      </p:sp>
      <p:sp>
        <p:nvSpPr>
          <p:cNvPr id="7" name="Textfeld 6"/>
          <p:cNvSpPr txBox="1"/>
          <p:nvPr/>
        </p:nvSpPr>
        <p:spPr>
          <a:xfrm>
            <a:off x="900113" y="1916113"/>
            <a:ext cx="7343775" cy="20685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457200" indent="-457200">
              <a:lnSpc>
                <a:spcPts val="2300"/>
              </a:lnSpc>
              <a:spcBef>
                <a:spcPts val="430"/>
              </a:spcBef>
              <a:spcAft>
                <a:spcPts val="430"/>
              </a:spcAft>
              <a:buClr>
                <a:srgbClr val="93B131"/>
              </a:buClr>
              <a:buFont typeface="+mj-lt"/>
              <a:buAutoNum type="alphaLcPeriod"/>
              <a:defRPr/>
            </a:pPr>
            <a:r>
              <a:rPr lang="zh-CN" altLang="de-DE" sz="2400" dirty="0">
                <a:solidFill>
                  <a:prstClr val="black"/>
                </a:solidFill>
                <a:latin typeface="宋体" panose="02010600030101010101" pitchFamily="2" charset="-122"/>
                <a:ea typeface="宋体" panose="02010600030101010101" pitchFamily="2" charset="-122"/>
              </a:rPr>
              <a:t>处于</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自然或者近自然状态</a:t>
            </a:r>
            <a:r>
              <a:rPr lang="zh-CN" altLang="de-DE" sz="2400" dirty="0">
                <a:solidFill>
                  <a:prstClr val="black"/>
                </a:solidFill>
                <a:latin typeface="宋体" panose="02010600030101010101" pitchFamily="2" charset="-122"/>
                <a:ea typeface="宋体" panose="02010600030101010101" pitchFamily="2" charset="-122"/>
              </a:rPr>
              <a:t>的水体，应当</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保持</a:t>
            </a:r>
            <a:r>
              <a:rPr lang="zh-CN" altLang="de-DE" sz="2400" dirty="0">
                <a:solidFill>
                  <a:prstClr val="black"/>
                </a:solidFill>
                <a:latin typeface="宋体" panose="02010600030101010101" pitchFamily="2" charset="-122"/>
                <a:ea typeface="宋体" panose="02010600030101010101" pitchFamily="2" charset="-122"/>
              </a:rPr>
              <a:t>这种状况；</a:t>
            </a:r>
            <a:endParaRPr lang="de-DE" altLang="zh-CN" sz="2400" dirty="0">
              <a:solidFill>
                <a:prstClr val="black"/>
              </a:solidFill>
              <a:latin typeface="宋体" panose="02010600030101010101" pitchFamily="2" charset="-122"/>
              <a:ea typeface="宋体" panose="02010600030101010101" pitchFamily="2" charset="-122"/>
            </a:endParaRPr>
          </a:p>
          <a:p>
            <a:pPr marL="457200" indent="-457200">
              <a:lnSpc>
                <a:spcPts val="2300"/>
              </a:lnSpc>
              <a:spcBef>
                <a:spcPts val="430"/>
              </a:spcBef>
              <a:spcAft>
                <a:spcPts val="430"/>
              </a:spcAft>
              <a:buClr>
                <a:srgbClr val="93B131"/>
              </a:buClr>
              <a:buFont typeface="+mj-lt"/>
              <a:buAutoNum type="alphaLcPeriod"/>
              <a:defRPr/>
            </a:pPr>
            <a:endParaRPr lang="de-DE" altLang="zh-CN" sz="2400" dirty="0">
              <a:solidFill>
                <a:prstClr val="black"/>
              </a:solidFill>
              <a:latin typeface="宋体" panose="02010600030101010101" pitchFamily="2" charset="-122"/>
              <a:ea typeface="宋体" panose="02010600030101010101" pitchFamily="2" charset="-122"/>
            </a:endParaRPr>
          </a:p>
          <a:p>
            <a:pPr marL="457200" indent="-457200">
              <a:lnSpc>
                <a:spcPts val="2300"/>
              </a:lnSpc>
              <a:spcBef>
                <a:spcPts val="430"/>
              </a:spcBef>
              <a:spcAft>
                <a:spcPts val="430"/>
              </a:spcAft>
              <a:buClr>
                <a:srgbClr val="93B131"/>
              </a:buClr>
              <a:buFont typeface="+mj-lt"/>
              <a:buAutoNum type="alphaLcPeriod"/>
              <a:defRPr/>
            </a:pPr>
            <a:r>
              <a:rPr lang="zh-CN" altLang="de-DE" sz="2400" dirty="0">
                <a:solidFill>
                  <a:prstClr val="black"/>
                </a:solidFill>
                <a:latin typeface="宋体" panose="02010600030101010101" pitchFamily="2" charset="-122"/>
                <a:ea typeface="宋体" panose="02010600030101010101" pitchFamily="2" charset="-122"/>
              </a:rPr>
              <a:t>当与公众福祉的重要理由不冲突时，不是依近自然方式修建的自然水体应当</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尽可能再恢复</a:t>
            </a:r>
            <a:r>
              <a:rPr lang="zh-CN" altLang="de-DE" sz="2400" dirty="0">
                <a:solidFill>
                  <a:prstClr val="black"/>
                </a:solidFill>
                <a:latin typeface="宋体" panose="02010600030101010101" pitchFamily="2" charset="-122"/>
                <a:ea typeface="宋体" panose="02010600030101010101" pitchFamily="2" charset="-122"/>
              </a:rPr>
              <a:t>到一种近自然的状态下。</a:t>
            </a:r>
            <a:endParaRPr lang="de-DE" sz="2400" dirty="0">
              <a:solidFill>
                <a:prstClr val="black"/>
              </a:solidFill>
              <a:latin typeface="宋体" panose="02010600030101010101" pitchFamily="2" charset="-122"/>
              <a:ea typeface="宋体" panose="02010600030101010101" pitchFamily="2" charset="-122"/>
            </a:endParaRPr>
          </a:p>
        </p:txBody>
      </p:sp>
      <p:sp>
        <p:nvSpPr>
          <p:cNvPr id="2" name="矩形 1">
            <a:extLst>
              <a:ext uri="{FF2B5EF4-FFF2-40B4-BE49-F238E27FC236}"/>
            </a:extLst>
          </p:cNvPr>
          <p:cNvSpPr/>
          <p:nvPr/>
        </p:nvSpPr>
        <p:spPr>
          <a:xfrm>
            <a:off x="900113" y="5445125"/>
            <a:ext cx="6911975" cy="461963"/>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 郑丙辉 王宏洋 王海燕，德国水治理的基本理念和</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水平衡管理法</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总则规定研究</a:t>
            </a:r>
            <a:r>
              <a:rPr lang="en-US" sz="1200" dirty="0">
                <a:solidFill>
                  <a:schemeClr val="tx1">
                    <a:lumMod val="50000"/>
                    <a:lumOff val="50000"/>
                  </a:schemeClr>
                </a:solidFill>
              </a:rPr>
              <a:t>[J]. </a:t>
            </a:r>
            <a:r>
              <a:rPr lang="zh-CN" altLang="de-DE" sz="1200" dirty="0">
                <a:solidFill>
                  <a:schemeClr val="tx1">
                    <a:lumMod val="50000"/>
                    <a:lumOff val="50000"/>
                  </a:schemeClr>
                </a:solidFill>
              </a:rPr>
              <a:t>环境保护</a:t>
            </a:r>
            <a:r>
              <a:rPr lang="de-DE" sz="1200" dirty="0">
                <a:solidFill>
                  <a:schemeClr val="tx1">
                    <a:lumMod val="50000"/>
                    <a:lumOff val="50000"/>
                  </a:schemeClr>
                </a:solidFill>
              </a:rPr>
              <a:t>, 2016(12):65-70.</a:t>
            </a:r>
          </a:p>
        </p:txBody>
      </p:sp>
      <p:sp>
        <p:nvSpPr>
          <p:cNvPr id="38916" name="灯片编号占位符 2"/>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E2695B82-F1D5-4CAA-8582-9D0F711CF933}" type="slidenum">
              <a:rPr lang="en-GB" altLang="zh-CN" smtClean="0">
                <a:latin typeface="Arial" charset="0"/>
                <a:ea typeface="宋体" charset="-122"/>
              </a:rPr>
              <a:pPr/>
              <a:t>19</a:t>
            </a:fld>
            <a:endParaRPr lang="en-GB" altLang="zh-CN" smtClean="0">
              <a:latin typeface="Arial" charset="0"/>
              <a:ea typeface="宋体"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灯片编号占位符 1"/>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2EC27248-B6B4-4A8B-A99A-B0A3A27A6496}" type="slidenum">
              <a:rPr lang="en-GB" altLang="zh-CN" smtClean="0">
                <a:latin typeface="Arial" charset="0"/>
                <a:ea typeface="宋体" charset="-122"/>
              </a:rPr>
              <a:pPr/>
              <a:t>2</a:t>
            </a:fld>
            <a:endParaRPr lang="en-GB" altLang="zh-CN" smtClean="0">
              <a:latin typeface="Arial" charset="0"/>
              <a:ea typeface="宋体" charset="-122"/>
            </a:endParaRPr>
          </a:p>
        </p:txBody>
      </p:sp>
      <p:pic>
        <p:nvPicPr>
          <p:cNvPr id="14338" name="内容占位符 4"/>
          <p:cNvPicPr>
            <a:picLocks noChangeAspect="1"/>
          </p:cNvPicPr>
          <p:nvPr/>
        </p:nvPicPr>
        <p:blipFill>
          <a:blip r:embed="rId2"/>
          <a:srcRect/>
          <a:stretch>
            <a:fillRect/>
          </a:stretch>
        </p:blipFill>
        <p:spPr bwMode="auto">
          <a:xfrm>
            <a:off x="1979613" y="346075"/>
            <a:ext cx="4824412" cy="5715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2"/>
          <p:cNvSpPr>
            <a:spLocks noGrp="1"/>
          </p:cNvSpPr>
          <p:nvPr>
            <p:ph type="title"/>
          </p:nvPr>
        </p:nvSpPr>
        <p:spPr>
          <a:xfrm>
            <a:off x="250825" y="279400"/>
            <a:ext cx="8569325" cy="917575"/>
          </a:xfrm>
        </p:spPr>
        <p:txBody>
          <a:bodyPr/>
          <a:lstStyle/>
          <a:p>
            <a:r>
              <a:rPr lang="de-DE" altLang="zh-CN" smtClean="0">
                <a:latin typeface="Calibri" pitchFamily="34" charset="0"/>
                <a:ea typeface="宋体" charset="-122"/>
                <a:cs typeface="Times New Roman" pitchFamily="18" charset="0"/>
              </a:rPr>
              <a:t>3.4 </a:t>
            </a:r>
            <a:r>
              <a:rPr lang="zh-CN" altLang="de-DE" smtClean="0">
                <a:latin typeface="Calibri" pitchFamily="34" charset="0"/>
                <a:ea typeface="宋体" charset="-122"/>
                <a:cs typeface="Times New Roman" pitchFamily="18" charset="0"/>
              </a:rPr>
              <a:t>现代法律对水体所有权和对土地所有权的修正</a:t>
            </a:r>
            <a:r>
              <a:rPr lang="de-DE" altLang="zh-CN" smtClean="0">
                <a:latin typeface="Calibri" pitchFamily="34" charset="0"/>
                <a:ea typeface="宋体" charset="-122"/>
                <a:cs typeface="Times New Roman" pitchFamily="18" charset="0"/>
              </a:rPr>
              <a:t/>
            </a:r>
            <a:br>
              <a:rPr lang="de-DE" altLang="zh-CN" smtClean="0">
                <a:latin typeface="Calibri" pitchFamily="34" charset="0"/>
                <a:ea typeface="宋体" charset="-122"/>
                <a:cs typeface="Times New Roman" pitchFamily="18" charset="0"/>
              </a:rPr>
            </a:br>
            <a:r>
              <a:rPr lang="en-US" altLang="zh-CN" smtClean="0">
                <a:latin typeface="Calibri" pitchFamily="34" charset="0"/>
                <a:ea typeface="宋体" charset="-122"/>
                <a:cs typeface="Times New Roman" pitchFamily="18" charset="0"/>
              </a:rPr>
              <a:t>Amendment of water body ownership and land ownership by law</a:t>
            </a:r>
            <a:r>
              <a:rPr lang="zh-CN" altLang="de-DE" smtClean="0">
                <a:ea typeface="Calibri" pitchFamily="34" charset="0"/>
                <a:cs typeface="Times New Roman" pitchFamily="18" charset="0"/>
              </a:rPr>
              <a:t> </a:t>
            </a:r>
            <a:endParaRPr lang="de-DE" altLang="zh-CN" smtClean="0">
              <a:ea typeface="宋体" charset="-122"/>
            </a:endParaRPr>
          </a:p>
        </p:txBody>
      </p:sp>
      <p:sp>
        <p:nvSpPr>
          <p:cNvPr id="4" name="矩形 3">
            <a:extLst>
              <a:ext uri="{FF2B5EF4-FFF2-40B4-BE49-F238E27FC236}"/>
            </a:extLst>
          </p:cNvPr>
          <p:cNvSpPr/>
          <p:nvPr/>
        </p:nvSpPr>
        <p:spPr>
          <a:xfrm>
            <a:off x="379413" y="1387475"/>
            <a:ext cx="8569325" cy="40814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360000" indent="-360000">
              <a:spcBef>
                <a:spcPct val="20000"/>
              </a:spcBef>
              <a:buClr>
                <a:schemeClr val="tx1"/>
              </a:buClr>
              <a:buFont typeface="Wingdings" pitchFamily="2" charset="2"/>
              <a:buNone/>
              <a:defRPr/>
            </a:pP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a:t>
            </a:r>
            <a:r>
              <a:rPr lang="en-US" sz="2400" dirty="0">
                <a:latin typeface="华文楷体" panose="02010600040101010101" pitchFamily="2" charset="-122"/>
                <a:ea typeface="华文楷体" panose="02010600040101010101" pitchFamily="2" charset="-122"/>
                <a:cs typeface="Times New Roman" panose="02020603050405020304" pitchFamily="18" charset="0"/>
              </a:rPr>
              <a:t>1</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）联邦</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河道</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的所有权，依</a:t>
            </a:r>
            <a:r>
              <a:rPr lang="de-DE" altLang="zh-CN" sz="24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联邦河道法</a:t>
            </a:r>
            <a:r>
              <a:rPr lang="de-DE" altLang="zh-CN" sz="24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的规定，置于联邦政府下。只要依本法、基于本法颁布的法规或其它水法规定中对水体所有权之义务，同样将联邦作为联邦河道所有权人。</a:t>
            </a:r>
            <a:endParaRPr lang="de-DE" altLang="zh-CN" sz="2400" dirty="0">
              <a:latin typeface="华文楷体" panose="02010600040101010101" pitchFamily="2" charset="-122"/>
              <a:ea typeface="华文楷体" panose="02010600040101010101" pitchFamily="2" charset="-122"/>
              <a:cs typeface="Times New Roman" panose="02020603050405020304" pitchFamily="18" charset="0"/>
            </a:endParaRPr>
          </a:p>
          <a:p>
            <a:pPr marL="360000" indent="-360000">
              <a:spcBef>
                <a:spcPct val="20000"/>
              </a:spcBef>
              <a:buClr>
                <a:schemeClr val="tx1"/>
              </a:buClr>
              <a:buFont typeface="Wingdings" pitchFamily="2" charset="2"/>
              <a:buNone/>
              <a:defRPr/>
            </a:pP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a:t>
            </a:r>
            <a:r>
              <a:rPr lang="en-US" sz="2400" dirty="0">
                <a:latin typeface="华文楷体" panose="02010600040101010101" pitchFamily="2" charset="-122"/>
                <a:ea typeface="华文楷体" panose="02010600040101010101" pitchFamily="2" charset="-122"/>
                <a:cs typeface="Times New Roman" panose="02020603050405020304" pitchFamily="18" charset="0"/>
              </a:rPr>
              <a:t>2</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流动</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的地表水体之水和地下水不具</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所有权权能</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a:t>
            </a:r>
            <a:endParaRPr lang="de-DE" altLang="zh-CN" sz="2400" dirty="0">
              <a:latin typeface="华文楷体" panose="02010600040101010101" pitchFamily="2" charset="-122"/>
              <a:ea typeface="华文楷体" panose="02010600040101010101" pitchFamily="2" charset="-122"/>
              <a:cs typeface="Times New Roman" panose="02020603050405020304" pitchFamily="18" charset="0"/>
            </a:endParaRPr>
          </a:p>
          <a:p>
            <a:pPr marL="360000" indent="-360000">
              <a:spcBef>
                <a:spcPct val="20000"/>
              </a:spcBef>
              <a:buClr>
                <a:schemeClr val="tx1"/>
              </a:buClr>
              <a:buFont typeface="Wingdings" pitchFamily="2" charset="2"/>
              <a:buNone/>
              <a:defRPr/>
            </a:pP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a:t>
            </a:r>
            <a:r>
              <a:rPr lang="en-US" sz="2400" dirty="0">
                <a:latin typeface="华文楷体" panose="02010600040101010101" pitchFamily="2" charset="-122"/>
                <a:ea typeface="华文楷体" panose="02010600040101010101" pitchFamily="2" charset="-122"/>
                <a:cs typeface="Times New Roman" panose="02020603050405020304" pitchFamily="18" charset="0"/>
              </a:rPr>
              <a:t>3</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土地所有权没有权利实施需要行政审批的水体使用和水体建设。</a:t>
            </a:r>
            <a:endParaRPr lang="de-DE" altLang="zh-CN" sz="2400" u="sng" dirty="0">
              <a:solidFill>
                <a:schemeClr val="accent3">
                  <a:lumMod val="60000"/>
                  <a:lumOff val="40000"/>
                </a:schemeClr>
              </a:solidFill>
              <a:latin typeface="华文楷体" panose="02010600040101010101" pitchFamily="2" charset="-122"/>
              <a:ea typeface="华文楷体" panose="02010600040101010101" pitchFamily="2" charset="-122"/>
            </a:endParaRPr>
          </a:p>
          <a:p>
            <a:pPr marL="360000" indent="-360000">
              <a:spcBef>
                <a:spcPct val="20000"/>
              </a:spcBef>
              <a:buClr>
                <a:schemeClr val="tx1"/>
              </a:buClr>
              <a:buFont typeface="Wingdings" pitchFamily="2" charset="2"/>
              <a:buNone/>
              <a:defRPr/>
            </a:pP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a:t>
            </a:r>
            <a:r>
              <a:rPr lang="en-US" sz="2400" dirty="0">
                <a:latin typeface="华文楷体" panose="02010600040101010101" pitchFamily="2" charset="-122"/>
                <a:ea typeface="华文楷体" panose="02010600040101010101" pitchFamily="2" charset="-122"/>
                <a:cs typeface="Times New Roman" panose="02020603050405020304" pitchFamily="18" charset="0"/>
              </a:rPr>
              <a:t>4</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）只要使用得到行政机关的许可或者不需要行政许可，水体所有权人和使用权人必需</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容忍</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第三人的使用。这不适用本法第</a:t>
            </a:r>
            <a:r>
              <a:rPr lang="en-US" sz="2400" dirty="0">
                <a:latin typeface="华文楷体" panose="02010600040101010101" pitchFamily="2" charset="-122"/>
                <a:ea typeface="华文楷体" panose="02010600040101010101" pitchFamily="2" charset="-122"/>
                <a:cs typeface="Times New Roman" panose="02020603050405020304" pitchFamily="18" charset="0"/>
              </a:rPr>
              <a:t>9</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条第</a:t>
            </a:r>
            <a:r>
              <a:rPr lang="en-US" sz="2400" dirty="0">
                <a:latin typeface="华文楷体" panose="02010600040101010101" pitchFamily="2" charset="-122"/>
                <a:ea typeface="华文楷体" panose="02010600040101010101" pitchFamily="2" charset="-122"/>
                <a:cs typeface="Times New Roman" panose="02020603050405020304" pitchFamily="18" charset="0"/>
              </a:rPr>
              <a:t>1</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款第</a:t>
            </a:r>
            <a:r>
              <a:rPr lang="en-US" sz="2400" dirty="0">
                <a:latin typeface="华文楷体" panose="02010600040101010101" pitchFamily="2" charset="-122"/>
                <a:ea typeface="华文楷体" panose="02010600040101010101" pitchFamily="2" charset="-122"/>
                <a:cs typeface="Times New Roman" panose="02020603050405020304" pitchFamily="18" charset="0"/>
              </a:rPr>
              <a:t>3</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项规定情况。</a:t>
            </a:r>
            <a:endParaRPr lang="de-DE" altLang="zh-CN" sz="2400" dirty="0">
              <a:latin typeface="华文楷体" panose="02010600040101010101" pitchFamily="2" charset="-122"/>
              <a:ea typeface="华文楷体" panose="02010600040101010101" pitchFamily="2" charset="-122"/>
              <a:cs typeface="Times New Roman" panose="02020603050405020304" pitchFamily="18" charset="0"/>
            </a:endParaRPr>
          </a:p>
          <a:p>
            <a:pPr marL="360000" indent="-360000">
              <a:spcBef>
                <a:spcPct val="20000"/>
              </a:spcBef>
              <a:buClr>
                <a:schemeClr val="tx1"/>
              </a:buClr>
              <a:buFont typeface="Wingdings" pitchFamily="2" charset="2"/>
              <a:buNone/>
              <a:defRPr/>
            </a:pPr>
            <a:r>
              <a:rPr lang="en-US" sz="2400" dirty="0">
                <a:latin typeface="华文楷体" panose="02010600040101010101" pitchFamily="2" charset="-122"/>
                <a:ea typeface="华文楷体" panose="02010600040101010101" pitchFamily="2" charset="-122"/>
                <a:cs typeface="Times New Roman" panose="02020603050405020304" pitchFamily="18" charset="0"/>
              </a:rPr>
              <a:t> (5)</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其它对水体所有权规定适用</a:t>
            </a:r>
            <a:r>
              <a:rPr lang="zh-CN" altLang="de-DE" sz="2400" u="sng" dirty="0">
                <a:solidFill>
                  <a:schemeClr val="accent3">
                    <a:lumMod val="60000"/>
                    <a:lumOff val="40000"/>
                  </a:schemeClr>
                </a:solidFill>
                <a:latin typeface="华文楷体" panose="02010600040101010101" pitchFamily="2" charset="-122"/>
                <a:ea typeface="华文楷体" panose="02010600040101010101" pitchFamily="2" charset="-122"/>
              </a:rPr>
              <a:t>州法</a:t>
            </a:r>
            <a:r>
              <a:rPr lang="zh-CN" altLang="de-DE" sz="2400" dirty="0">
                <a:latin typeface="华文楷体" panose="02010600040101010101" pitchFamily="2" charset="-122"/>
                <a:ea typeface="华文楷体" panose="02010600040101010101" pitchFamily="2" charset="-122"/>
                <a:cs typeface="Times New Roman" panose="02020603050405020304" pitchFamily="18" charset="0"/>
              </a:rPr>
              <a:t>。</a:t>
            </a:r>
            <a:endParaRPr lang="de-DE" sz="2400" dirty="0">
              <a:latin typeface="华文楷体" panose="02010600040101010101" pitchFamily="2" charset="-122"/>
              <a:ea typeface="华文楷体" panose="02010600040101010101" pitchFamily="2" charset="-122"/>
            </a:endParaRPr>
          </a:p>
        </p:txBody>
      </p:sp>
      <p:sp>
        <p:nvSpPr>
          <p:cNvPr id="40963" name="文本框 4"/>
          <p:cNvSpPr txBox="1">
            <a:spLocks noChangeArrowheads="1"/>
          </p:cNvSpPr>
          <p:nvPr/>
        </p:nvSpPr>
        <p:spPr bwMode="auto">
          <a:xfrm>
            <a:off x="6227763" y="5468938"/>
            <a:ext cx="1873250" cy="307975"/>
          </a:xfrm>
          <a:prstGeom prst="rect">
            <a:avLst/>
          </a:prstGeom>
          <a:noFill/>
          <a:ln w="9525">
            <a:noFill/>
            <a:miter lim="800000"/>
            <a:headEnd/>
            <a:tailEnd/>
          </a:ln>
        </p:spPr>
        <p:txBody>
          <a:bodyPr>
            <a:spAutoFit/>
          </a:bodyPr>
          <a:lstStyle/>
          <a:p>
            <a:pPr>
              <a:spcBef>
                <a:spcPct val="20000"/>
              </a:spcBef>
              <a:spcAft>
                <a:spcPct val="20000"/>
              </a:spcAft>
              <a:buClr>
                <a:schemeClr val="accent1"/>
              </a:buClr>
              <a:buFont typeface="Wingdings" pitchFamily="2" charset="2"/>
              <a:buNone/>
            </a:pPr>
            <a:r>
              <a:rPr lang="zh-CN" altLang="de-DE" sz="1400">
                <a:solidFill>
                  <a:schemeClr val="tx1"/>
                </a:solidFill>
              </a:rPr>
              <a:t>德国</a:t>
            </a:r>
            <a:r>
              <a:rPr lang="de-DE" altLang="zh-CN" sz="1400">
                <a:solidFill>
                  <a:schemeClr val="tx1"/>
                </a:solidFill>
              </a:rPr>
              <a:t>《</a:t>
            </a:r>
            <a:r>
              <a:rPr lang="zh-CN" altLang="de-DE" sz="1400">
                <a:solidFill>
                  <a:schemeClr val="tx1"/>
                </a:solidFill>
              </a:rPr>
              <a:t>水法</a:t>
            </a:r>
            <a:r>
              <a:rPr lang="de-DE" altLang="zh-CN" sz="1400">
                <a:solidFill>
                  <a:schemeClr val="tx1"/>
                </a:solidFill>
              </a:rPr>
              <a:t>》</a:t>
            </a:r>
            <a:r>
              <a:rPr lang="zh-CN" altLang="de-DE" sz="1400">
                <a:solidFill>
                  <a:schemeClr val="tx1"/>
                </a:solidFill>
              </a:rPr>
              <a:t>第四条</a:t>
            </a:r>
            <a:endParaRPr lang="de-DE" sz="1400">
              <a:solidFill>
                <a:schemeClr val="tx1"/>
              </a:solidFill>
            </a:endParaRPr>
          </a:p>
        </p:txBody>
      </p:sp>
      <p:sp>
        <p:nvSpPr>
          <p:cNvPr id="40964" name="灯片编号占位符 5"/>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10A6F4ED-CDF8-4695-90FD-BDE93B59DFDA}" type="slidenum">
              <a:rPr lang="en-GB" altLang="zh-CN" smtClean="0">
                <a:latin typeface="Arial" charset="0"/>
                <a:ea typeface="宋体" charset="-122"/>
              </a:rPr>
              <a:pPr/>
              <a:t>20</a:t>
            </a:fld>
            <a:endParaRPr lang="en-GB" altLang="zh-CN" smtClean="0">
              <a:latin typeface="Arial" charset="0"/>
              <a:ea typeface="宋体"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2"/>
          <p:cNvSpPr>
            <a:spLocks noGrp="1"/>
          </p:cNvSpPr>
          <p:nvPr>
            <p:ph type="title"/>
          </p:nvPr>
        </p:nvSpPr>
        <p:spPr>
          <a:xfrm>
            <a:off x="1333500" y="382588"/>
            <a:ext cx="6694488" cy="1108075"/>
          </a:xfrm>
        </p:spPr>
        <p:txBody>
          <a:bodyPr/>
          <a:lstStyle/>
          <a:p>
            <a:pPr algn="ctr"/>
            <a:r>
              <a:rPr lang="de-DE" altLang="zh-CN" smtClean="0">
                <a:ea typeface="宋体" charset="-122"/>
              </a:rPr>
              <a:t>3.5 </a:t>
            </a:r>
            <a:r>
              <a:rPr lang="zh-CN" altLang="de-DE" smtClean="0">
                <a:ea typeface="宋体" charset="-122"/>
              </a:rPr>
              <a:t>水体使用权益的许可制度</a:t>
            </a:r>
            <a:r>
              <a:rPr lang="de-DE" altLang="zh-CN" smtClean="0">
                <a:ea typeface="宋体" charset="-122"/>
              </a:rPr>
              <a:t/>
            </a:r>
            <a:br>
              <a:rPr lang="de-DE" altLang="zh-CN" smtClean="0">
                <a:ea typeface="宋体" charset="-122"/>
              </a:rPr>
            </a:br>
            <a:r>
              <a:rPr lang="en-US" altLang="zh-CN" smtClean="0">
                <a:ea typeface="宋体" charset="-122"/>
              </a:rPr>
              <a:t>Licensing system for rights and benefits to use water</a:t>
            </a:r>
            <a:endParaRPr lang="de-DE" altLang="zh-CN" smtClean="0">
              <a:ea typeface="宋体" charset="-122"/>
            </a:endParaRPr>
          </a:p>
        </p:txBody>
      </p:sp>
      <p:sp>
        <p:nvSpPr>
          <p:cNvPr id="4" name="矩形 3">
            <a:extLst>
              <a:ext uri="{FF2B5EF4-FFF2-40B4-BE49-F238E27FC236}"/>
            </a:extLst>
          </p:cNvPr>
          <p:cNvSpPr/>
          <p:nvPr/>
        </p:nvSpPr>
        <p:spPr>
          <a:xfrm>
            <a:off x="900113" y="5635625"/>
            <a:ext cx="5975350" cy="461963"/>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李志林：从中德比较论我国环境许可制度的发展  ，</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中国环境管理</a:t>
            </a:r>
            <a:r>
              <a:rPr lang="de-DE" altLang="zh-CN" sz="1200" dirty="0">
                <a:solidFill>
                  <a:schemeClr val="tx1">
                    <a:lumMod val="50000"/>
                    <a:lumOff val="50000"/>
                  </a:schemeClr>
                </a:solidFill>
              </a:rPr>
              <a:t>》2018</a:t>
            </a:r>
            <a:r>
              <a:rPr lang="zh-CN" altLang="de-DE" sz="1200" dirty="0">
                <a:solidFill>
                  <a:schemeClr val="tx1">
                    <a:lumMod val="50000"/>
                    <a:lumOff val="50000"/>
                  </a:schemeClr>
                </a:solidFill>
              </a:rPr>
              <a:t>年第</a:t>
            </a:r>
            <a:r>
              <a:rPr lang="de-DE" altLang="zh-CN" sz="1200" dirty="0">
                <a:solidFill>
                  <a:schemeClr val="tx1">
                    <a:lumMod val="50000"/>
                    <a:lumOff val="50000"/>
                  </a:schemeClr>
                </a:solidFill>
              </a:rPr>
              <a:t>4</a:t>
            </a:r>
            <a:r>
              <a:rPr lang="zh-CN" altLang="de-DE" sz="1200" dirty="0">
                <a:solidFill>
                  <a:schemeClr val="tx1">
                    <a:lumMod val="50000"/>
                    <a:lumOff val="50000"/>
                  </a:schemeClr>
                </a:solidFill>
              </a:rPr>
              <a:t>期，第</a:t>
            </a:r>
            <a:r>
              <a:rPr lang="de-DE" altLang="zh-CN" sz="1200" dirty="0">
                <a:solidFill>
                  <a:schemeClr val="tx1">
                    <a:lumMod val="50000"/>
                    <a:lumOff val="50000"/>
                  </a:schemeClr>
                </a:solidFill>
              </a:rPr>
              <a:t>47-55</a:t>
            </a:r>
            <a:r>
              <a:rPr lang="zh-CN" altLang="de-DE" sz="1200" dirty="0">
                <a:solidFill>
                  <a:schemeClr val="tx1">
                    <a:lumMod val="50000"/>
                    <a:lumOff val="50000"/>
                  </a:schemeClr>
                </a:solidFill>
              </a:rPr>
              <a:t>页。</a:t>
            </a:r>
            <a:endParaRPr lang="de-DE" sz="1200" dirty="0">
              <a:solidFill>
                <a:schemeClr val="tx1">
                  <a:lumMod val="50000"/>
                  <a:lumOff val="50000"/>
                </a:schemeClr>
              </a:solidFill>
            </a:endParaRPr>
          </a:p>
        </p:txBody>
      </p:sp>
      <p:sp>
        <p:nvSpPr>
          <p:cNvPr id="5" name="矩形 4">
            <a:extLst>
              <a:ext uri="{FF2B5EF4-FFF2-40B4-BE49-F238E27FC236}"/>
            </a:extLst>
          </p:cNvPr>
          <p:cNvSpPr/>
          <p:nvPr/>
        </p:nvSpPr>
        <p:spPr>
          <a:xfrm>
            <a:off x="1042988" y="1893888"/>
            <a:ext cx="7273925" cy="30702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Bef>
                <a:spcPct val="20000"/>
              </a:spcBef>
              <a:buClr>
                <a:schemeClr val="tx1"/>
              </a:buClr>
              <a:buFont typeface="Wingdings" pitchFamily="2" charset="2"/>
              <a:buNone/>
              <a:defRPr/>
            </a:pPr>
            <a:r>
              <a:rPr lang="de-DE" altLang="zh-CN" sz="2800" dirty="0">
                <a:latin typeface="华文仿宋" panose="02010600040101010101" pitchFamily="2" charset="-122"/>
                <a:ea typeface="华文仿宋" panose="02010600040101010101" pitchFamily="2" charset="-122"/>
              </a:rPr>
              <a:t>1</a:t>
            </a:r>
            <a:r>
              <a:rPr lang="zh-CN" altLang="de-DE" sz="2800" dirty="0">
                <a:latin typeface="华文仿宋" panose="02010600040101010101" pitchFamily="2" charset="-122"/>
                <a:ea typeface="华文仿宋" panose="02010600040101010101" pitchFamily="2" charset="-122"/>
              </a:rPr>
              <a:t>、私法所有权与公法使用权益限制的叠加</a:t>
            </a:r>
            <a:endParaRPr lang="de-DE" altLang="zh-CN" sz="2800" dirty="0">
              <a:latin typeface="华文仿宋" panose="02010600040101010101" pitchFamily="2" charset="-122"/>
              <a:ea typeface="华文仿宋" panose="02010600040101010101" pitchFamily="2" charset="-122"/>
            </a:endParaRPr>
          </a:p>
          <a:p>
            <a:pPr>
              <a:spcBef>
                <a:spcPct val="20000"/>
              </a:spcBef>
              <a:buClr>
                <a:schemeClr val="tx1"/>
              </a:buClr>
              <a:buFont typeface="Wingdings" pitchFamily="2" charset="2"/>
              <a:buNone/>
              <a:defRPr/>
            </a:pPr>
            <a:r>
              <a:rPr lang="de-DE" sz="2800" dirty="0">
                <a:latin typeface="华文仿宋" panose="02010600040101010101" pitchFamily="2" charset="-122"/>
                <a:ea typeface="华文仿宋" panose="02010600040101010101" pitchFamily="2" charset="-122"/>
              </a:rPr>
              <a:t>2</a:t>
            </a:r>
            <a:r>
              <a:rPr lang="zh-CN" altLang="de-DE" sz="2800" dirty="0">
                <a:latin typeface="华文仿宋" panose="02010600040101010101" pitchFamily="2" charset="-122"/>
                <a:ea typeface="华文仿宋" panose="02010600040101010101" pitchFamily="2" charset="-122"/>
              </a:rPr>
              <a:t>、一般许可、特别许可和高等许可</a:t>
            </a:r>
            <a:endParaRPr lang="de-DE" sz="2800" dirty="0">
              <a:latin typeface="华文仿宋" panose="02010600040101010101" pitchFamily="2" charset="-122"/>
              <a:ea typeface="华文仿宋" panose="02010600040101010101" pitchFamily="2" charset="-122"/>
            </a:endParaRPr>
          </a:p>
          <a:p>
            <a:pPr>
              <a:spcBef>
                <a:spcPct val="20000"/>
              </a:spcBef>
              <a:buClr>
                <a:schemeClr val="tx1"/>
              </a:buClr>
              <a:buFont typeface="Wingdings" pitchFamily="2" charset="2"/>
              <a:buNone/>
              <a:defRPr/>
            </a:pPr>
            <a:r>
              <a:rPr lang="de-DE" sz="2800" dirty="0">
                <a:latin typeface="华文仿宋" panose="02010600040101010101" pitchFamily="2" charset="-122"/>
                <a:ea typeface="华文仿宋" panose="02010600040101010101" pitchFamily="2" charset="-122"/>
              </a:rPr>
              <a:t>3</a:t>
            </a:r>
            <a:r>
              <a:rPr lang="zh-CN" altLang="de-DE" sz="2800" dirty="0">
                <a:latin typeface="华文仿宋" panose="02010600040101010101" pitchFamily="2" charset="-122"/>
                <a:ea typeface="华文仿宋" panose="02010600040101010101" pitchFamily="2" charset="-122"/>
              </a:rPr>
              <a:t>、许可权益与私法权利的防卫</a:t>
            </a:r>
            <a:endParaRPr lang="de-DE" sz="2800" dirty="0">
              <a:latin typeface="华文仿宋" panose="02010600040101010101" pitchFamily="2" charset="-122"/>
              <a:ea typeface="华文仿宋" panose="02010600040101010101" pitchFamily="2" charset="-122"/>
            </a:endParaRPr>
          </a:p>
          <a:p>
            <a:pPr>
              <a:spcBef>
                <a:spcPct val="20000"/>
              </a:spcBef>
              <a:buClr>
                <a:schemeClr val="tx1"/>
              </a:buClr>
              <a:buFont typeface="Wingdings" pitchFamily="2" charset="2"/>
              <a:buNone/>
              <a:defRPr/>
            </a:pPr>
            <a:r>
              <a:rPr lang="de-DE" sz="2800" dirty="0">
                <a:latin typeface="华文仿宋" panose="02010600040101010101" pitchFamily="2" charset="-122"/>
                <a:ea typeface="华文仿宋" panose="02010600040101010101" pitchFamily="2" charset="-122"/>
              </a:rPr>
              <a:t>4</a:t>
            </a:r>
            <a:r>
              <a:rPr lang="zh-CN" altLang="de-DE" sz="2800" dirty="0">
                <a:latin typeface="华文仿宋" panose="02010600040101010101" pitchFamily="2" charset="-122"/>
                <a:ea typeface="华文仿宋" panose="02010600040101010101" pitchFamily="2" charset="-122"/>
              </a:rPr>
              <a:t>、旧有水事权益</a:t>
            </a:r>
            <a:endParaRPr lang="de-DE" altLang="zh-CN" sz="2800" dirty="0">
              <a:latin typeface="华文仿宋" panose="02010600040101010101" pitchFamily="2" charset="-122"/>
              <a:ea typeface="华文仿宋" panose="02010600040101010101" pitchFamily="2" charset="-122"/>
            </a:endParaRPr>
          </a:p>
          <a:p>
            <a:pPr>
              <a:spcBef>
                <a:spcPct val="20000"/>
              </a:spcBef>
              <a:buClr>
                <a:schemeClr val="tx1"/>
              </a:buClr>
              <a:buFont typeface="Wingdings" pitchFamily="2" charset="2"/>
              <a:buNone/>
              <a:defRPr/>
            </a:pPr>
            <a:r>
              <a:rPr lang="de-DE" altLang="zh-CN" sz="2800" dirty="0">
                <a:latin typeface="华文仿宋" panose="02010600040101010101" pitchFamily="2" charset="-122"/>
                <a:ea typeface="华文仿宋" panose="02010600040101010101" pitchFamily="2" charset="-122"/>
              </a:rPr>
              <a:t>5</a:t>
            </a:r>
            <a:r>
              <a:rPr lang="zh-CN" altLang="de-DE" sz="2800" dirty="0">
                <a:latin typeface="华文仿宋" panose="02010600040101010101" pitchFamily="2" charset="-122"/>
                <a:ea typeface="华文仿宋" panose="02010600040101010101" pitchFamily="2" charset="-122"/>
              </a:rPr>
              <a:t>、用水许可对于相邻权和侵权法的修正</a:t>
            </a:r>
            <a:endParaRPr lang="de-DE" sz="2800" dirty="0">
              <a:latin typeface="华文仿宋" panose="02010600040101010101" pitchFamily="2" charset="-122"/>
              <a:ea typeface="华文仿宋" panose="02010600040101010101" pitchFamily="2" charset="-122"/>
            </a:endParaRPr>
          </a:p>
          <a:p>
            <a:pPr>
              <a:spcBef>
                <a:spcPct val="20000"/>
              </a:spcBef>
              <a:buClr>
                <a:schemeClr val="tx1"/>
              </a:buClr>
              <a:buFont typeface="Wingdings" pitchFamily="2" charset="2"/>
              <a:buNone/>
              <a:defRPr/>
            </a:pPr>
            <a:endParaRPr lang="de-DE" dirty="0"/>
          </a:p>
        </p:txBody>
      </p:sp>
      <p:sp>
        <p:nvSpPr>
          <p:cNvPr id="41988" name="灯片编号占位符 5"/>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9B42D3CB-0F27-4E14-98C6-DC4F381CC7B1}" type="slidenum">
              <a:rPr lang="en-GB" altLang="zh-CN" smtClean="0">
                <a:latin typeface="Arial" charset="0"/>
                <a:ea typeface="宋体" charset="-122"/>
              </a:rPr>
              <a:pPr/>
              <a:t>21</a:t>
            </a:fld>
            <a:endParaRPr lang="en-GB" altLang="zh-CN" smtClean="0">
              <a:latin typeface="Arial" charset="0"/>
              <a:ea typeface="宋体"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a:xfrm>
            <a:off x="1187450" y="279400"/>
            <a:ext cx="5832475" cy="1108075"/>
          </a:xfrm>
        </p:spPr>
        <p:txBody>
          <a:bodyPr/>
          <a:lstStyle/>
          <a:p>
            <a:pPr algn="ctr"/>
            <a:r>
              <a:rPr lang="de-DE" altLang="zh-CN" smtClean="0">
                <a:ea typeface="宋体" charset="-122"/>
              </a:rPr>
              <a:t>3.6 </a:t>
            </a:r>
            <a:r>
              <a:rPr lang="zh-CN" altLang="de-DE" smtClean="0">
                <a:ea typeface="宋体" charset="-122"/>
              </a:rPr>
              <a:t>水相关的责任与司法问题</a:t>
            </a:r>
            <a:r>
              <a:rPr lang="de-DE" altLang="zh-CN" smtClean="0">
                <a:ea typeface="宋体" charset="-122"/>
              </a:rPr>
              <a:t/>
            </a:r>
            <a:br>
              <a:rPr lang="de-DE" altLang="zh-CN" smtClean="0">
                <a:ea typeface="宋体" charset="-122"/>
              </a:rPr>
            </a:br>
            <a:r>
              <a:rPr lang="en-US" altLang="zh-CN" smtClean="0">
                <a:ea typeface="宋体" charset="-122"/>
              </a:rPr>
              <a:t>Responsibility Mechanism and Judicial Protection of Water-related Issues</a:t>
            </a:r>
            <a:endParaRPr lang="de-DE" altLang="zh-CN" smtClean="0">
              <a:ea typeface="宋体" charset="-122"/>
            </a:endParaRPr>
          </a:p>
        </p:txBody>
      </p:sp>
      <p:sp>
        <p:nvSpPr>
          <p:cNvPr id="4" name="Textfeld 3"/>
          <p:cNvSpPr txBox="1"/>
          <p:nvPr/>
        </p:nvSpPr>
        <p:spPr>
          <a:xfrm>
            <a:off x="1042988" y="1857375"/>
            <a:ext cx="6842125" cy="19843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457200" indent="-457200">
              <a:lnSpc>
                <a:spcPct val="150000"/>
              </a:lnSpc>
              <a:spcBef>
                <a:spcPct val="20000"/>
              </a:spcBef>
              <a:spcAft>
                <a:spcPct val="20000"/>
              </a:spcAft>
              <a:buClr>
                <a:schemeClr val="accent1"/>
              </a:buClr>
              <a:buFont typeface="+mj-lt"/>
              <a:buAutoNum type="arabicPeriod"/>
              <a:defRPr/>
            </a:pPr>
            <a:r>
              <a:rPr lang="zh-CN" altLang="de-DE" sz="2400" dirty="0">
                <a:solidFill>
                  <a:schemeClr val="tx1"/>
                </a:solidFill>
              </a:rPr>
              <a:t>私法的责任：相邻权关系、侵权法责任</a:t>
            </a:r>
            <a:endParaRPr lang="de-DE" altLang="zh-CN" sz="2400" dirty="0">
              <a:solidFill>
                <a:schemeClr val="tx1"/>
              </a:solidFill>
            </a:endParaRPr>
          </a:p>
          <a:p>
            <a:pPr marL="457200" indent="-457200">
              <a:lnSpc>
                <a:spcPct val="150000"/>
              </a:lnSpc>
              <a:spcBef>
                <a:spcPct val="20000"/>
              </a:spcBef>
              <a:spcAft>
                <a:spcPct val="20000"/>
              </a:spcAft>
              <a:buClr>
                <a:schemeClr val="accent1"/>
              </a:buClr>
              <a:buFont typeface="+mj-lt"/>
              <a:buAutoNum type="arabicPeriod"/>
              <a:defRPr/>
            </a:pPr>
            <a:r>
              <a:rPr lang="zh-CN" altLang="de-DE" sz="2400" dirty="0">
                <a:solidFill>
                  <a:schemeClr val="tx1"/>
                </a:solidFill>
              </a:rPr>
              <a:t>公法的责任：公众与相邻权人的程序参与权</a:t>
            </a:r>
            <a:endParaRPr lang="de-DE" altLang="zh-CN" sz="2400" dirty="0">
              <a:solidFill>
                <a:schemeClr val="tx1"/>
              </a:solidFill>
            </a:endParaRPr>
          </a:p>
          <a:p>
            <a:pPr marL="457200" indent="-457200">
              <a:lnSpc>
                <a:spcPct val="150000"/>
              </a:lnSpc>
              <a:spcBef>
                <a:spcPct val="20000"/>
              </a:spcBef>
              <a:spcAft>
                <a:spcPct val="20000"/>
              </a:spcAft>
              <a:buClr>
                <a:schemeClr val="accent1"/>
              </a:buClr>
              <a:buFont typeface="+mj-lt"/>
              <a:buAutoNum type="arabicPeriod"/>
              <a:defRPr/>
            </a:pPr>
            <a:r>
              <a:rPr lang="zh-CN" altLang="de-DE" sz="2400" dirty="0">
                <a:solidFill>
                  <a:schemeClr val="tx1"/>
                </a:solidFill>
              </a:rPr>
              <a:t>司法的介入：民事诉讼、行政诉讼、刑事诉讼</a:t>
            </a:r>
            <a:endParaRPr lang="de-DE" sz="2400" dirty="0">
              <a:solidFill>
                <a:schemeClr val="tx1"/>
              </a:solidFill>
            </a:endParaRPr>
          </a:p>
        </p:txBody>
      </p:sp>
      <p:sp>
        <p:nvSpPr>
          <p:cNvPr id="3" name="矩形 2">
            <a:extLst>
              <a:ext uri="{FF2B5EF4-FFF2-40B4-BE49-F238E27FC236}"/>
            </a:extLst>
          </p:cNvPr>
          <p:cNvSpPr/>
          <p:nvPr/>
        </p:nvSpPr>
        <p:spPr>
          <a:xfrm>
            <a:off x="557213" y="5373688"/>
            <a:ext cx="7038975" cy="904875"/>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沈百鑫：环境损害的修复责任制度初探</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以水体损害修复责任的中德比较为视角，</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清华法治论衡</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，北京：清华大学出版社，</a:t>
            </a:r>
            <a:r>
              <a:rPr lang="de-DE" altLang="zh-CN" sz="1200" dirty="0">
                <a:solidFill>
                  <a:schemeClr val="tx1">
                    <a:lumMod val="50000"/>
                    <a:lumOff val="50000"/>
                  </a:schemeClr>
                </a:solidFill>
              </a:rPr>
              <a:t>2014</a:t>
            </a:r>
            <a:r>
              <a:rPr lang="zh-CN" altLang="de-DE" sz="1200" dirty="0">
                <a:solidFill>
                  <a:schemeClr val="tx1">
                    <a:lumMod val="50000"/>
                    <a:lumOff val="50000"/>
                  </a:schemeClr>
                </a:solidFill>
              </a:rPr>
              <a:t>年卷，第</a:t>
            </a:r>
            <a:r>
              <a:rPr lang="de-DE" altLang="zh-CN" sz="1200" dirty="0">
                <a:solidFill>
                  <a:schemeClr val="tx1">
                    <a:lumMod val="50000"/>
                    <a:lumOff val="50000"/>
                  </a:schemeClr>
                </a:solidFill>
              </a:rPr>
              <a:t>271</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296</a:t>
            </a:r>
            <a:r>
              <a:rPr lang="zh-CN" altLang="de-DE" sz="1200" dirty="0">
                <a:solidFill>
                  <a:schemeClr val="tx1">
                    <a:lumMod val="50000"/>
                    <a:lumOff val="50000"/>
                  </a:schemeClr>
                </a:solidFill>
              </a:rPr>
              <a:t>页。</a:t>
            </a:r>
            <a:endParaRPr lang="de-DE" altLang="zh-CN"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沈百鑫：水体污染民事责任的中德比较，</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中国政法大学学报</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a:t>
            </a:r>
            <a:r>
              <a:rPr lang="de-DE" sz="1200" dirty="0">
                <a:solidFill>
                  <a:schemeClr val="tx1">
                    <a:lumMod val="50000"/>
                    <a:lumOff val="50000"/>
                  </a:schemeClr>
                </a:solidFill>
              </a:rPr>
              <a:t>2014.2</a:t>
            </a:r>
            <a:r>
              <a:rPr lang="zh-CN" altLang="de-DE" sz="1200" dirty="0">
                <a:solidFill>
                  <a:schemeClr val="tx1">
                    <a:lumMod val="50000"/>
                    <a:lumOff val="50000"/>
                  </a:schemeClr>
                </a:solidFill>
              </a:rPr>
              <a:t>， </a:t>
            </a:r>
            <a:r>
              <a:rPr lang="de-DE" sz="1200" dirty="0">
                <a:solidFill>
                  <a:schemeClr val="tx1">
                    <a:lumMod val="50000"/>
                    <a:lumOff val="50000"/>
                  </a:schemeClr>
                </a:solidFill>
              </a:rPr>
              <a:t>S.67-83</a:t>
            </a:r>
            <a:r>
              <a:rPr lang="zh-CN" altLang="de-DE" sz="1200" dirty="0">
                <a:solidFill>
                  <a:schemeClr val="tx1">
                    <a:lumMod val="50000"/>
                    <a:lumOff val="50000"/>
                  </a:schemeClr>
                </a:solidFill>
              </a:rPr>
              <a:t>。</a:t>
            </a:r>
            <a:endParaRPr lang="de-DE" altLang="zh-CN"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沈百鑫：德国环境法中的司法保护，</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中国环境法治</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2011</a:t>
            </a:r>
            <a:r>
              <a:rPr lang="zh-CN" altLang="de-DE" sz="1200" dirty="0">
                <a:solidFill>
                  <a:schemeClr val="tx1">
                    <a:lumMod val="50000"/>
                    <a:lumOff val="50000"/>
                  </a:schemeClr>
                </a:solidFill>
              </a:rPr>
              <a:t>年卷上，第</a:t>
            </a:r>
            <a:r>
              <a:rPr lang="de-DE" altLang="zh-CN" sz="1200" dirty="0">
                <a:solidFill>
                  <a:schemeClr val="tx1">
                    <a:lumMod val="50000"/>
                    <a:lumOff val="50000"/>
                  </a:schemeClr>
                </a:solidFill>
              </a:rPr>
              <a:t>196</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218</a:t>
            </a:r>
            <a:r>
              <a:rPr lang="zh-CN" altLang="de-DE" sz="1200" dirty="0">
                <a:solidFill>
                  <a:schemeClr val="tx1">
                    <a:lumMod val="50000"/>
                    <a:lumOff val="50000"/>
                  </a:schemeClr>
                </a:solidFill>
              </a:rPr>
              <a:t>页。</a:t>
            </a:r>
            <a:endParaRPr lang="de-DE" sz="1200" dirty="0">
              <a:solidFill>
                <a:schemeClr val="tx1">
                  <a:lumMod val="50000"/>
                  <a:lumOff val="50000"/>
                </a:schemeClr>
              </a:solidFill>
            </a:endParaRPr>
          </a:p>
        </p:txBody>
      </p:sp>
      <p:sp>
        <p:nvSpPr>
          <p:cNvPr id="43012" name="灯片编号占位符 4"/>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C878B971-E950-4C5A-B8E6-2A9A3ED96725}" type="slidenum">
              <a:rPr lang="en-GB" altLang="zh-CN" smtClean="0">
                <a:latin typeface="Arial" charset="0"/>
                <a:ea typeface="宋体" charset="-122"/>
              </a:rPr>
              <a:pPr/>
              <a:t>22</a:t>
            </a:fld>
            <a:endParaRPr lang="en-GB" altLang="zh-CN" smtClean="0">
              <a:latin typeface="Arial" charset="0"/>
              <a:ea typeface="宋体"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a:xfrm>
            <a:off x="468313" y="481013"/>
            <a:ext cx="7164387" cy="1108075"/>
          </a:xfrm>
        </p:spPr>
        <p:txBody>
          <a:bodyPr/>
          <a:lstStyle/>
          <a:p>
            <a:pPr algn="ctr"/>
            <a:r>
              <a:rPr lang="zh-CN" altLang="de-DE" smtClean="0">
                <a:ea typeface="宋体" charset="-122"/>
              </a:rPr>
              <a:t>在水的法律治理上中德比较的简单结论</a:t>
            </a:r>
            <a:r>
              <a:rPr lang="de-DE" altLang="zh-CN" smtClean="0">
                <a:ea typeface="宋体" charset="-122"/>
              </a:rPr>
              <a:t/>
            </a:r>
            <a:br>
              <a:rPr lang="de-DE" altLang="zh-CN" smtClean="0">
                <a:ea typeface="宋体" charset="-122"/>
              </a:rPr>
            </a:br>
            <a:r>
              <a:rPr lang="en-US" altLang="zh-CN" smtClean="0">
                <a:ea typeface="宋体" charset="-122"/>
              </a:rPr>
              <a:t>A Simple Conclusion of Sino-German Comparison in the Legal Management of Water</a:t>
            </a:r>
            <a:endParaRPr lang="de-DE" altLang="zh-CN" smtClean="0">
              <a:ea typeface="宋体" charset="-122"/>
            </a:endParaRPr>
          </a:p>
        </p:txBody>
      </p:sp>
      <p:sp>
        <p:nvSpPr>
          <p:cNvPr id="4" name="Textfeld 3"/>
          <p:cNvSpPr txBox="1"/>
          <p:nvPr/>
        </p:nvSpPr>
        <p:spPr>
          <a:xfrm>
            <a:off x="1357313" y="1898650"/>
            <a:ext cx="5761037" cy="22526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457200" indent="-457200">
              <a:lnSpc>
                <a:spcPct val="150000"/>
              </a:lnSpc>
              <a:spcBef>
                <a:spcPct val="20000"/>
              </a:spcBef>
              <a:spcAft>
                <a:spcPct val="20000"/>
              </a:spcAft>
              <a:buClr>
                <a:schemeClr val="accent1"/>
              </a:buClr>
              <a:buFont typeface="+mj-lt"/>
              <a:buAutoNum type="arabicPeriod"/>
              <a:defRPr/>
            </a:pPr>
            <a:r>
              <a:rPr lang="zh-CN" altLang="de-DE" sz="2000" dirty="0">
                <a:solidFill>
                  <a:schemeClr val="tx1"/>
                </a:solidFill>
              </a:rPr>
              <a:t>自然水情的不同</a:t>
            </a:r>
            <a:endParaRPr lang="de-DE" altLang="zh-CN" sz="2000" dirty="0">
              <a:solidFill>
                <a:schemeClr val="tx1"/>
              </a:solidFill>
            </a:endParaRPr>
          </a:p>
          <a:p>
            <a:pPr marL="457200" indent="-457200">
              <a:lnSpc>
                <a:spcPct val="150000"/>
              </a:lnSpc>
              <a:spcBef>
                <a:spcPct val="20000"/>
              </a:spcBef>
              <a:spcAft>
                <a:spcPct val="20000"/>
              </a:spcAft>
              <a:buClr>
                <a:schemeClr val="accent1"/>
              </a:buClr>
              <a:buFont typeface="+mj-lt"/>
              <a:buAutoNum type="arabicPeriod"/>
              <a:defRPr/>
            </a:pPr>
            <a:r>
              <a:rPr lang="zh-CN" altLang="de-DE" sz="2000" dirty="0">
                <a:solidFill>
                  <a:schemeClr val="tx1"/>
                </a:solidFill>
              </a:rPr>
              <a:t>社会发展的阶段不同</a:t>
            </a:r>
            <a:endParaRPr lang="de-DE" altLang="zh-CN" sz="2000" dirty="0">
              <a:solidFill>
                <a:schemeClr val="tx1"/>
              </a:solidFill>
            </a:endParaRPr>
          </a:p>
          <a:p>
            <a:pPr marL="457200" indent="-457200">
              <a:lnSpc>
                <a:spcPct val="150000"/>
              </a:lnSpc>
              <a:spcBef>
                <a:spcPct val="20000"/>
              </a:spcBef>
              <a:spcAft>
                <a:spcPct val="20000"/>
              </a:spcAft>
              <a:buClr>
                <a:schemeClr val="accent1"/>
              </a:buClr>
              <a:buFont typeface="+mj-lt"/>
              <a:buAutoNum type="arabicPeriod"/>
              <a:defRPr/>
            </a:pPr>
            <a:r>
              <a:rPr lang="zh-CN" altLang="de-DE" sz="2000" dirty="0">
                <a:solidFill>
                  <a:schemeClr val="tx1"/>
                </a:solidFill>
              </a:rPr>
              <a:t>法律权利体系的历史发展不同</a:t>
            </a:r>
            <a:endParaRPr lang="de-DE" altLang="zh-CN" sz="2000" dirty="0">
              <a:solidFill>
                <a:schemeClr val="tx1"/>
              </a:solidFill>
            </a:endParaRPr>
          </a:p>
          <a:p>
            <a:pPr marL="457200" indent="-457200">
              <a:lnSpc>
                <a:spcPct val="150000"/>
              </a:lnSpc>
              <a:spcBef>
                <a:spcPct val="20000"/>
              </a:spcBef>
              <a:spcAft>
                <a:spcPct val="20000"/>
              </a:spcAft>
              <a:buClr>
                <a:schemeClr val="accent1"/>
              </a:buClr>
              <a:buFont typeface="+mj-lt"/>
              <a:buAutoNum type="arabicPeriod"/>
              <a:defRPr/>
            </a:pPr>
            <a:r>
              <a:rPr lang="zh-CN" altLang="de-DE" sz="2000" dirty="0">
                <a:solidFill>
                  <a:schemeClr val="tx1"/>
                </a:solidFill>
              </a:rPr>
              <a:t>现实中法学理论与实践需要解决的问题不同</a:t>
            </a:r>
            <a:endParaRPr lang="de-DE" sz="2000" dirty="0">
              <a:solidFill>
                <a:schemeClr val="tx1"/>
              </a:solidFill>
            </a:endParaRPr>
          </a:p>
        </p:txBody>
      </p:sp>
      <p:sp>
        <p:nvSpPr>
          <p:cNvPr id="3" name="矩形 2">
            <a:extLst>
              <a:ext uri="{FF2B5EF4-FFF2-40B4-BE49-F238E27FC236}"/>
            </a:extLst>
          </p:cNvPr>
          <p:cNvSpPr/>
          <p:nvPr/>
        </p:nvSpPr>
        <p:spPr>
          <a:xfrm>
            <a:off x="142875" y="4400550"/>
            <a:ext cx="8858250" cy="2197100"/>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李志林：从中德比较论我国环境许可制度的发展  ，</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中国环境管理</a:t>
            </a:r>
            <a:r>
              <a:rPr lang="de-DE" altLang="zh-CN" sz="1200" dirty="0">
                <a:solidFill>
                  <a:schemeClr val="tx1">
                    <a:lumMod val="50000"/>
                    <a:lumOff val="50000"/>
                  </a:schemeClr>
                </a:solidFill>
              </a:rPr>
              <a:t>》2018</a:t>
            </a:r>
            <a:r>
              <a:rPr lang="zh-CN" altLang="de-DE" sz="1200" dirty="0">
                <a:solidFill>
                  <a:schemeClr val="tx1">
                    <a:lumMod val="50000"/>
                    <a:lumOff val="50000"/>
                  </a:schemeClr>
                </a:solidFill>
              </a:rPr>
              <a:t>年第</a:t>
            </a:r>
            <a:r>
              <a:rPr lang="de-DE" altLang="zh-CN" sz="1200" dirty="0">
                <a:solidFill>
                  <a:schemeClr val="tx1">
                    <a:lumMod val="50000"/>
                    <a:lumOff val="50000"/>
                  </a:schemeClr>
                </a:solidFill>
              </a:rPr>
              <a:t>4</a:t>
            </a:r>
            <a:r>
              <a:rPr lang="zh-CN" altLang="de-DE" sz="1200" dirty="0">
                <a:solidFill>
                  <a:schemeClr val="tx1">
                    <a:lumMod val="50000"/>
                    <a:lumOff val="50000"/>
                  </a:schemeClr>
                </a:solidFill>
              </a:rPr>
              <a:t>期，第</a:t>
            </a:r>
            <a:r>
              <a:rPr lang="de-DE" altLang="zh-CN" sz="1200" dirty="0">
                <a:solidFill>
                  <a:schemeClr val="tx1">
                    <a:lumMod val="50000"/>
                    <a:lumOff val="50000"/>
                  </a:schemeClr>
                </a:solidFill>
              </a:rPr>
              <a:t>47-55</a:t>
            </a:r>
            <a:r>
              <a:rPr lang="zh-CN" altLang="de-DE" sz="1200" dirty="0">
                <a:solidFill>
                  <a:schemeClr val="tx1">
                    <a:lumMod val="50000"/>
                    <a:lumOff val="50000"/>
                  </a:schemeClr>
                </a:solidFill>
              </a:rPr>
              <a:t>页。</a:t>
            </a:r>
            <a:endParaRPr lang="de-DE" altLang="zh-CN"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 沃尔夫冈</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科克</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德国水法中治理理念和监管机制及对我国的启示</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载</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环境法评论</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武汉大学，中国社会科学出版社，第</a:t>
            </a:r>
            <a:r>
              <a:rPr lang="de-DE" altLang="zh-CN" sz="1200" dirty="0">
                <a:solidFill>
                  <a:schemeClr val="tx1">
                    <a:lumMod val="50000"/>
                    <a:lumOff val="50000"/>
                  </a:schemeClr>
                </a:solidFill>
              </a:rPr>
              <a:t>198-210</a:t>
            </a:r>
            <a:r>
              <a:rPr lang="zh-CN" altLang="de-DE" sz="1200" dirty="0">
                <a:solidFill>
                  <a:schemeClr val="tx1">
                    <a:lumMod val="50000"/>
                    <a:lumOff val="50000"/>
                  </a:schemeClr>
                </a:solidFill>
              </a:rPr>
              <a:t>页 </a:t>
            </a:r>
            <a:endParaRPr lang="de-DE"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郑丙辉</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王海燕</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等</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德国水法发展对我国治水的借鉴意义</a:t>
            </a:r>
            <a:r>
              <a:rPr lang="de-DE" altLang="zh-CN" sz="1200" dirty="0">
                <a:solidFill>
                  <a:schemeClr val="tx1">
                    <a:lumMod val="50000"/>
                    <a:lumOff val="50000"/>
                  </a:schemeClr>
                </a:solidFill>
              </a:rPr>
              <a:t>[J].</a:t>
            </a:r>
            <a:r>
              <a:rPr lang="zh-CN" altLang="de-DE" sz="1200" dirty="0">
                <a:solidFill>
                  <a:schemeClr val="tx1">
                    <a:lumMod val="50000"/>
                    <a:lumOff val="50000"/>
                  </a:schemeClr>
                </a:solidFill>
              </a:rPr>
              <a:t>中国环境管理</a:t>
            </a:r>
            <a:r>
              <a:rPr lang="de-DE" altLang="zh-CN" sz="1200" dirty="0">
                <a:solidFill>
                  <a:schemeClr val="tx1">
                    <a:lumMod val="50000"/>
                    <a:lumOff val="50000"/>
                  </a:schemeClr>
                </a:solidFill>
              </a:rPr>
              <a:t>,2017(1):69-73.</a:t>
            </a: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沈百鑫：环境损害的修复责任制度初探</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以水体损害修复责任的中德比较为视角，</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清华法治论衡</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，清华大学出版社，</a:t>
            </a:r>
            <a:r>
              <a:rPr lang="de-DE" altLang="zh-CN" sz="1200" dirty="0">
                <a:solidFill>
                  <a:schemeClr val="tx1">
                    <a:lumMod val="50000"/>
                    <a:lumOff val="50000"/>
                  </a:schemeClr>
                </a:solidFill>
              </a:rPr>
              <a:t>2014</a:t>
            </a:r>
            <a:r>
              <a:rPr lang="zh-CN" altLang="de-DE" sz="1200" dirty="0">
                <a:solidFill>
                  <a:schemeClr val="tx1">
                    <a:lumMod val="50000"/>
                    <a:lumOff val="50000"/>
                  </a:schemeClr>
                </a:solidFill>
              </a:rPr>
              <a:t>年卷，第</a:t>
            </a:r>
            <a:r>
              <a:rPr lang="de-DE" altLang="zh-CN" sz="1200" dirty="0">
                <a:solidFill>
                  <a:schemeClr val="tx1">
                    <a:lumMod val="50000"/>
                    <a:lumOff val="50000"/>
                  </a:schemeClr>
                </a:solidFill>
              </a:rPr>
              <a:t>271</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296</a:t>
            </a:r>
            <a:r>
              <a:rPr lang="zh-CN" altLang="de-DE" sz="1200" dirty="0">
                <a:solidFill>
                  <a:schemeClr val="tx1">
                    <a:lumMod val="50000"/>
                    <a:lumOff val="50000"/>
                  </a:schemeClr>
                </a:solidFill>
              </a:rPr>
              <a:t>页。</a:t>
            </a:r>
            <a:endParaRPr lang="de-DE" altLang="zh-CN"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沈百鑫：水体污染民事责任的中德比较，</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中国政法大学学报</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a:t>
            </a:r>
            <a:r>
              <a:rPr lang="de-DE" sz="1200" dirty="0">
                <a:solidFill>
                  <a:schemeClr val="tx1">
                    <a:lumMod val="50000"/>
                    <a:lumOff val="50000"/>
                  </a:schemeClr>
                </a:solidFill>
              </a:rPr>
              <a:t>2014.2</a:t>
            </a:r>
            <a:r>
              <a:rPr lang="zh-CN" altLang="de-DE" sz="1200" dirty="0">
                <a:solidFill>
                  <a:schemeClr val="tx1">
                    <a:lumMod val="50000"/>
                    <a:lumOff val="50000"/>
                  </a:schemeClr>
                </a:solidFill>
              </a:rPr>
              <a:t>， </a:t>
            </a:r>
            <a:r>
              <a:rPr lang="de-DE" sz="1200" dirty="0">
                <a:solidFill>
                  <a:schemeClr val="tx1">
                    <a:lumMod val="50000"/>
                    <a:lumOff val="50000"/>
                  </a:schemeClr>
                </a:solidFill>
              </a:rPr>
              <a:t>S.67-83</a:t>
            </a:r>
            <a:r>
              <a:rPr lang="zh-CN" altLang="de-DE" sz="1200" dirty="0">
                <a:solidFill>
                  <a:schemeClr val="tx1">
                    <a:lumMod val="50000"/>
                    <a:lumOff val="50000"/>
                  </a:schemeClr>
                </a:solidFill>
              </a:rPr>
              <a:t>。</a:t>
            </a:r>
            <a:endParaRPr lang="de-DE" altLang="zh-CN"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比较法视野下我国的可持续水治理</a:t>
            </a:r>
            <a:r>
              <a:rPr lang="de-DE" altLang="zh-CN" sz="1200" dirty="0">
                <a:solidFill>
                  <a:schemeClr val="tx1">
                    <a:lumMod val="50000"/>
                    <a:lumOff val="50000"/>
                  </a:schemeClr>
                </a:solidFill>
              </a:rPr>
              <a:t>[C]. </a:t>
            </a:r>
            <a:r>
              <a:rPr lang="zh-CN" altLang="de-DE" sz="1200" dirty="0">
                <a:solidFill>
                  <a:schemeClr val="tx1">
                    <a:lumMod val="50000"/>
                    <a:lumOff val="50000"/>
                  </a:schemeClr>
                </a:solidFill>
              </a:rPr>
              <a:t>吕忠梅（编）</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环境资源法论丛</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北京：法律出版社</a:t>
            </a:r>
            <a:r>
              <a:rPr lang="de-DE" altLang="zh-CN" sz="1200" dirty="0">
                <a:solidFill>
                  <a:schemeClr val="tx1">
                    <a:lumMod val="50000"/>
                    <a:lumOff val="50000"/>
                  </a:schemeClr>
                </a:solidFill>
              </a:rPr>
              <a:t>, 2015</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10</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:91-115.</a:t>
            </a: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 郑丙辉 王宏洋 王海燕，德国水治理的基本理念和</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水平衡管理法</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总则规定研究</a:t>
            </a:r>
            <a:r>
              <a:rPr lang="de-DE" altLang="zh-CN" sz="1200" dirty="0">
                <a:solidFill>
                  <a:schemeClr val="tx1">
                    <a:lumMod val="50000"/>
                    <a:lumOff val="50000"/>
                  </a:schemeClr>
                </a:solidFill>
              </a:rPr>
              <a:t>[J]. </a:t>
            </a:r>
            <a:r>
              <a:rPr lang="zh-CN" altLang="de-DE" sz="1200" dirty="0">
                <a:solidFill>
                  <a:schemeClr val="tx1">
                    <a:lumMod val="50000"/>
                    <a:lumOff val="50000"/>
                  </a:schemeClr>
                </a:solidFill>
              </a:rPr>
              <a:t>环境保护</a:t>
            </a:r>
            <a:r>
              <a:rPr lang="de-DE" altLang="zh-CN" sz="1200" dirty="0">
                <a:solidFill>
                  <a:schemeClr val="tx1">
                    <a:lumMod val="50000"/>
                    <a:lumOff val="50000"/>
                  </a:schemeClr>
                </a:solidFill>
              </a:rPr>
              <a:t>, 2016(12):65-70.</a:t>
            </a:r>
            <a:endParaRPr lang="de-DE" sz="1200" dirty="0">
              <a:solidFill>
                <a:schemeClr val="tx1">
                  <a:lumMod val="50000"/>
                  <a:lumOff val="50000"/>
                </a:schemeClr>
              </a:solidFill>
            </a:endParaRPr>
          </a:p>
          <a:p>
            <a:pPr>
              <a:spcBef>
                <a:spcPct val="20000"/>
              </a:spcBef>
              <a:buClr>
                <a:schemeClr val="tx1"/>
              </a:buClr>
              <a:buFont typeface="Wingdings" pitchFamily="2" charset="2"/>
              <a:buNone/>
              <a:defRPr/>
            </a:pPr>
            <a:endParaRPr lang="de-DE" sz="1200" dirty="0">
              <a:solidFill>
                <a:schemeClr val="tx1">
                  <a:lumMod val="50000"/>
                  <a:lumOff val="50000"/>
                </a:schemeClr>
              </a:solidFill>
            </a:endParaRPr>
          </a:p>
        </p:txBody>
      </p:sp>
      <p:sp>
        <p:nvSpPr>
          <p:cNvPr id="45060" name="灯片编号占位符 4"/>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08F93115-52E6-4777-B844-335ABC0E54FD}" type="slidenum">
              <a:rPr lang="en-GB" altLang="zh-CN" smtClean="0">
                <a:latin typeface="Arial" charset="0"/>
                <a:ea typeface="宋体" charset="-122"/>
              </a:rPr>
              <a:pPr/>
              <a:t>23</a:t>
            </a:fld>
            <a:endParaRPr lang="en-GB" altLang="zh-CN" smtClean="0">
              <a:latin typeface="Arial" charset="0"/>
              <a:ea typeface="宋体"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extLst>
          </p:cNvPr>
          <p:cNvSpPr/>
          <p:nvPr/>
        </p:nvSpPr>
        <p:spPr>
          <a:xfrm>
            <a:off x="1692275" y="1989138"/>
            <a:ext cx="6119813" cy="19319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spcBef>
                <a:spcPct val="20000"/>
              </a:spcBef>
              <a:buClr>
                <a:schemeClr val="tx1"/>
              </a:buClr>
              <a:buFont typeface="Wingdings" pitchFamily="2" charset="2"/>
              <a:buNone/>
              <a:defRPr/>
            </a:pPr>
            <a:r>
              <a:rPr lang="zh-CN" altLang="de-DE" dirty="0"/>
              <a:t>感谢大家的聆听！</a:t>
            </a:r>
            <a:endParaRPr lang="de-DE" altLang="zh-CN" dirty="0"/>
          </a:p>
          <a:p>
            <a:pPr algn="ctr">
              <a:spcBef>
                <a:spcPct val="20000"/>
              </a:spcBef>
              <a:buClr>
                <a:schemeClr val="tx1"/>
              </a:buClr>
              <a:buFont typeface="Wingdings" pitchFamily="2" charset="2"/>
              <a:buNone/>
              <a:defRPr/>
            </a:pPr>
            <a:r>
              <a:rPr lang="de-DE" dirty="0" err="1"/>
              <a:t>Thank</a:t>
            </a:r>
            <a:r>
              <a:rPr lang="de-DE" dirty="0"/>
              <a:t> </a:t>
            </a:r>
            <a:r>
              <a:rPr lang="de-DE" dirty="0" err="1"/>
              <a:t>you</a:t>
            </a:r>
            <a:r>
              <a:rPr lang="de-DE" dirty="0"/>
              <a:t> </a:t>
            </a:r>
            <a:r>
              <a:rPr lang="de-DE" dirty="0" err="1"/>
              <a:t>for</a:t>
            </a:r>
            <a:r>
              <a:rPr lang="de-DE" dirty="0"/>
              <a:t> </a:t>
            </a:r>
            <a:r>
              <a:rPr lang="de-DE" dirty="0" err="1"/>
              <a:t>listening</a:t>
            </a:r>
            <a:r>
              <a:rPr lang="de-DE" dirty="0"/>
              <a:t>!</a:t>
            </a:r>
          </a:p>
          <a:p>
            <a:pPr algn="ctr">
              <a:spcBef>
                <a:spcPct val="20000"/>
              </a:spcBef>
              <a:buClr>
                <a:schemeClr val="tx1"/>
              </a:buClr>
              <a:buFont typeface="Wingdings" pitchFamily="2" charset="2"/>
              <a:buNone/>
              <a:defRPr/>
            </a:pPr>
            <a:r>
              <a:rPr lang="de-DE" dirty="0"/>
              <a:t>Vielen Dank für Ihre Aufmerksamkeit!</a:t>
            </a:r>
          </a:p>
          <a:p>
            <a:pPr algn="ctr">
              <a:spcBef>
                <a:spcPct val="20000"/>
              </a:spcBef>
              <a:buClr>
                <a:schemeClr val="tx1"/>
              </a:buClr>
              <a:buFont typeface="Wingdings" pitchFamily="2" charset="2"/>
              <a:buNone/>
              <a:defRPr/>
            </a:pPr>
            <a:r>
              <a:rPr lang="de-DE" dirty="0"/>
              <a:t>Contact</a:t>
            </a:r>
            <a:r>
              <a:rPr lang="zh-CN" altLang="de-DE" dirty="0"/>
              <a:t>：</a:t>
            </a:r>
            <a:r>
              <a:rPr lang="de-DE" altLang="zh-CN" dirty="0"/>
              <a:t>s</a:t>
            </a:r>
            <a:r>
              <a:rPr lang="de-DE" dirty="0"/>
              <a:t>hen.baixin@ufz.de</a:t>
            </a:r>
          </a:p>
        </p:txBody>
      </p:sp>
      <p:sp>
        <p:nvSpPr>
          <p:cNvPr id="47106" name="灯片编号占位符 3"/>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9AAE6329-BBB4-4723-92D4-0D9BE1900575}" type="slidenum">
              <a:rPr lang="en-GB" altLang="zh-CN" smtClean="0">
                <a:latin typeface="Arial" charset="0"/>
                <a:ea typeface="宋体" charset="-122"/>
              </a:rPr>
              <a:pPr/>
              <a:t>24</a:t>
            </a:fld>
            <a:endParaRPr lang="en-GB" altLang="zh-CN" smtClean="0">
              <a:latin typeface="Arial" charset="0"/>
              <a:ea typeface="宋体"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1187450" y="109538"/>
            <a:ext cx="7129463" cy="4370387"/>
          </a:xfrm>
        </p:spPr>
        <p:style>
          <a:lnRef idx="2">
            <a:schemeClr val="accent2"/>
          </a:lnRef>
          <a:fillRef idx="1">
            <a:schemeClr val="lt1"/>
          </a:fillRef>
          <a:effectRef idx="0">
            <a:schemeClr val="accent2"/>
          </a:effectRef>
          <a:fontRef idx="minor">
            <a:schemeClr val="dk1"/>
          </a:fontRef>
        </p:style>
        <p:txBody>
          <a:bodyPr/>
          <a:lstStyle/>
          <a:p>
            <a:pPr algn="ctr"/>
            <a:r>
              <a:rPr lang="zh-CN" altLang="de-DE" sz="2800" smtClean="0">
                <a:ea typeface="宋体" charset="-122"/>
              </a:rPr>
              <a:t>目录</a:t>
            </a:r>
            <a:r>
              <a:rPr lang="de-DE" altLang="zh-CN" sz="2800" smtClean="0">
                <a:ea typeface="宋体" charset="-122"/>
              </a:rPr>
              <a:t/>
            </a:r>
            <a:br>
              <a:rPr lang="de-DE" altLang="zh-CN" sz="2800" smtClean="0">
                <a:ea typeface="宋体" charset="-122"/>
              </a:rPr>
            </a:br>
            <a:r>
              <a:rPr lang="de-DE" altLang="zh-CN" sz="2800" smtClean="0">
                <a:ea typeface="宋体" charset="-122"/>
              </a:rPr>
              <a:t/>
            </a:r>
            <a:br>
              <a:rPr lang="de-DE" altLang="zh-CN" sz="2800" smtClean="0">
                <a:ea typeface="宋体" charset="-122"/>
              </a:rPr>
            </a:br>
            <a:r>
              <a:rPr lang="de-DE" altLang="zh-CN" sz="2400" smtClean="0">
                <a:ea typeface="宋体" charset="-122"/>
              </a:rPr>
              <a:t>I. </a:t>
            </a:r>
            <a:r>
              <a:rPr lang="zh-CN" altLang="de-DE" sz="2400" smtClean="0">
                <a:ea typeface="宋体" charset="-122"/>
              </a:rPr>
              <a:t>治水的不变与变化</a:t>
            </a:r>
            <a:r>
              <a:rPr lang="de-DE" altLang="zh-CN" sz="2400" smtClean="0">
                <a:ea typeface="宋体" charset="-122"/>
              </a:rPr>
              <a:t/>
            </a:r>
            <a:br>
              <a:rPr lang="de-DE" altLang="zh-CN" sz="2400" smtClean="0">
                <a:ea typeface="宋体" charset="-122"/>
              </a:rPr>
            </a:br>
            <a:r>
              <a:rPr lang="en-US" altLang="zh-CN" sz="2400" smtClean="0">
                <a:solidFill>
                  <a:srgbClr val="7F7F7F"/>
                </a:solidFill>
                <a:ea typeface="宋体" charset="-122"/>
              </a:rPr>
              <a:t>Invariance and change of water management</a:t>
            </a:r>
            <a:r>
              <a:rPr lang="de-DE" altLang="zh-CN" sz="2400" smtClean="0">
                <a:ea typeface="宋体" charset="-122"/>
              </a:rPr>
              <a:t/>
            </a:r>
            <a:br>
              <a:rPr lang="de-DE" altLang="zh-CN" sz="2400" smtClean="0">
                <a:ea typeface="宋体" charset="-122"/>
              </a:rPr>
            </a:br>
            <a:r>
              <a:rPr lang="de-DE" altLang="zh-CN" sz="2400" smtClean="0">
                <a:ea typeface="宋体" charset="-122"/>
              </a:rPr>
              <a:t>II. </a:t>
            </a:r>
            <a:r>
              <a:rPr lang="zh-CN" altLang="de-DE" sz="2400" smtClean="0">
                <a:ea typeface="宋体" charset="-122"/>
              </a:rPr>
              <a:t>法律对水问题的应对</a:t>
            </a:r>
            <a:r>
              <a:rPr lang="de-DE" altLang="zh-CN" sz="2400" smtClean="0">
                <a:ea typeface="宋体" charset="-122"/>
              </a:rPr>
              <a:t/>
            </a:r>
            <a:br>
              <a:rPr lang="de-DE" altLang="zh-CN" sz="2400" smtClean="0">
                <a:ea typeface="宋体" charset="-122"/>
              </a:rPr>
            </a:br>
            <a:r>
              <a:rPr lang="de-DE" altLang="zh-CN" sz="2400" smtClean="0">
                <a:solidFill>
                  <a:srgbClr val="7F7F7F"/>
                </a:solidFill>
                <a:ea typeface="宋体" charset="-122"/>
              </a:rPr>
              <a:t>Legal Reaction to water problems </a:t>
            </a:r>
            <a:r>
              <a:rPr lang="de-DE" altLang="zh-CN" sz="2400" smtClean="0">
                <a:ea typeface="宋体" charset="-122"/>
              </a:rPr>
              <a:t/>
            </a:r>
            <a:br>
              <a:rPr lang="de-DE" altLang="zh-CN" sz="2400" smtClean="0">
                <a:ea typeface="宋体" charset="-122"/>
              </a:rPr>
            </a:br>
            <a:r>
              <a:rPr lang="de-DE" altLang="zh-CN" sz="2400" smtClean="0">
                <a:ea typeface="宋体" charset="-122"/>
              </a:rPr>
              <a:t>III. </a:t>
            </a:r>
            <a:r>
              <a:rPr lang="zh-CN" altLang="de-DE" sz="2400" smtClean="0">
                <a:ea typeface="宋体" charset="-122"/>
              </a:rPr>
              <a:t>德国法的水事规范体系</a:t>
            </a:r>
            <a:r>
              <a:rPr lang="de-DE" altLang="zh-CN" sz="2400" smtClean="0">
                <a:ea typeface="宋体" charset="-122"/>
              </a:rPr>
              <a:t/>
            </a:r>
            <a:br>
              <a:rPr lang="de-DE" altLang="zh-CN" sz="2400" smtClean="0">
                <a:ea typeface="宋体" charset="-122"/>
              </a:rPr>
            </a:br>
            <a:r>
              <a:rPr lang="en-US" altLang="zh-CN" sz="2400" smtClean="0">
                <a:solidFill>
                  <a:srgbClr val="7F7F7F"/>
                </a:solidFill>
                <a:ea typeface="宋体" charset="-122"/>
              </a:rPr>
              <a:t>water regulation system of German law</a:t>
            </a:r>
            <a:r>
              <a:rPr lang="de-DE" altLang="zh-CN" sz="2400" smtClean="0">
                <a:ea typeface="宋体" charset="-122"/>
              </a:rPr>
              <a:t/>
            </a:r>
            <a:br>
              <a:rPr lang="de-DE" altLang="zh-CN" sz="2400" smtClean="0">
                <a:ea typeface="宋体" charset="-122"/>
              </a:rPr>
            </a:br>
            <a:r>
              <a:rPr lang="de-DE" altLang="zh-CN" sz="2400" smtClean="0">
                <a:ea typeface="宋体" charset="-122"/>
              </a:rPr>
              <a:t>IV. </a:t>
            </a:r>
            <a:r>
              <a:rPr lang="zh-CN" altLang="de-DE" sz="2400" smtClean="0">
                <a:ea typeface="宋体" charset="-122"/>
              </a:rPr>
              <a:t>比较结论</a:t>
            </a:r>
            <a:r>
              <a:rPr lang="de-DE" altLang="zh-CN" sz="2400" smtClean="0">
                <a:ea typeface="宋体" charset="-122"/>
              </a:rPr>
              <a:t/>
            </a:r>
            <a:br>
              <a:rPr lang="de-DE" altLang="zh-CN" sz="2400" smtClean="0">
                <a:ea typeface="宋体" charset="-122"/>
              </a:rPr>
            </a:br>
            <a:r>
              <a:rPr lang="de-DE" altLang="zh-CN" sz="2400" smtClean="0">
                <a:solidFill>
                  <a:srgbClr val="7F7F7F"/>
                </a:solidFill>
                <a:ea typeface="宋体" charset="-122"/>
              </a:rPr>
              <a:t>conclusion</a:t>
            </a:r>
            <a:r>
              <a:rPr lang="de-DE" altLang="zh-CN" sz="2400" smtClean="0">
                <a:ea typeface="宋体" charset="-122"/>
              </a:rPr>
              <a:t/>
            </a:r>
            <a:br>
              <a:rPr lang="de-DE" altLang="zh-CN" sz="2400" smtClean="0">
                <a:ea typeface="宋体" charset="-122"/>
              </a:rPr>
            </a:br>
            <a:r>
              <a:rPr lang="de-DE" altLang="zh-CN" smtClean="0">
                <a:ea typeface="宋体" charset="-122"/>
              </a:rPr>
              <a:t/>
            </a:r>
            <a:br>
              <a:rPr lang="de-DE" altLang="zh-CN" smtClean="0">
                <a:ea typeface="宋体" charset="-122"/>
              </a:rPr>
            </a:br>
            <a:r>
              <a:rPr lang="zh-CN" altLang="de-DE" sz="2000" smtClean="0">
                <a:solidFill>
                  <a:schemeClr val="tx1"/>
                </a:solidFill>
                <a:latin typeface="楷体" pitchFamily="49" charset="-122"/>
                <a:ea typeface="楷体" pitchFamily="49" charset="-122"/>
              </a:rPr>
              <a:t>主要是从国内法的角度来讨论的</a:t>
            </a:r>
            <a:endParaRPr lang="de-DE" smtClean="0"/>
          </a:p>
        </p:txBody>
      </p:sp>
      <p:sp>
        <p:nvSpPr>
          <p:cNvPr id="15362" name="副标题 4"/>
          <p:cNvSpPr>
            <a:spLocks noGrp="1"/>
          </p:cNvSpPr>
          <p:nvPr>
            <p:ph type="subTitle" sz="quarter" idx="1"/>
          </p:nvPr>
        </p:nvSpPr>
        <p:spPr>
          <a:xfrm>
            <a:off x="381000" y="6019800"/>
            <a:ext cx="2663825" cy="276225"/>
          </a:xfrm>
        </p:spPr>
        <p:txBody>
          <a:bodyPr/>
          <a:lstStyle/>
          <a:p>
            <a:endParaRPr lang="de-DE" altLang="zh-CN" smtClean="0">
              <a:ea typeface="宋体"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extLst>
          </p:cNvPr>
          <p:cNvSpPr/>
          <p:nvPr/>
        </p:nvSpPr>
        <p:spPr>
          <a:xfrm>
            <a:off x="619498" y="34845"/>
            <a:ext cx="7992888" cy="5016758"/>
          </a:xfrm>
          <a:prstGeom prst="rect">
            <a:avLst/>
          </a:prstGeom>
        </p:spPr>
        <p:txBody>
          <a:bodyPr>
            <a:spAutoFit/>
          </a:bodyPr>
          <a:lstStyle/>
          <a:p>
            <a:pPr lvl="8">
              <a:defRPr/>
            </a:pPr>
            <a:r>
              <a:rPr lang="zh-CN" altLang="de-DE" sz="2000" dirty="0">
                <a:solidFill>
                  <a:schemeClr val="bg1"/>
                </a:solidFill>
                <a:latin typeface="华文仿宋" panose="02010600040101010101" pitchFamily="2" charset="-122"/>
                <a:ea typeface="华文仿宋" panose="02010600040101010101" pitchFamily="2" charset="-122"/>
              </a:rPr>
              <a:t>水的重要性与特殊性</a:t>
            </a:r>
            <a:endParaRPr lang="de-DE" altLang="zh-CN" sz="20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solidFill>
                <a:latin typeface="华文仿宋" panose="02010600040101010101" pitchFamily="2" charset="-122"/>
                <a:ea typeface="华文仿宋" panose="02010600040101010101" pitchFamily="2" charset="-122"/>
              </a:rPr>
              <a:t>自由和创新同时带来的传统用水失衡</a:t>
            </a:r>
            <a:endParaRPr lang="de-DE" altLang="zh-CN" sz="20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solidFill>
                <a:latin typeface="华文仿宋" panose="02010600040101010101" pitchFamily="2" charset="-122"/>
                <a:ea typeface="华文仿宋" panose="02010600040101010101" pitchFamily="2" charset="-122"/>
              </a:rPr>
              <a:t>水治理的核心 </a:t>
            </a:r>
            <a:r>
              <a:rPr lang="de-DE" altLang="zh-CN" sz="2000" dirty="0">
                <a:solidFill>
                  <a:schemeClr val="bg1"/>
                </a:solidFill>
                <a:latin typeface="华文仿宋" panose="02010600040101010101" pitchFamily="2" charset="-122"/>
                <a:ea typeface="华文仿宋" panose="02010600040101010101" pitchFamily="2" charset="-122"/>
              </a:rPr>
              <a:t>-- </a:t>
            </a:r>
            <a:r>
              <a:rPr lang="zh-CN" altLang="de-DE" sz="2000" dirty="0">
                <a:solidFill>
                  <a:schemeClr val="bg1"/>
                </a:solidFill>
                <a:latin typeface="华文仿宋" panose="02010600040101010101" pitchFamily="2" charset="-122"/>
                <a:ea typeface="华文仿宋" panose="02010600040101010101" pitchFamily="2" charset="-122"/>
              </a:rPr>
              <a:t>秩序动态维持</a:t>
            </a:r>
            <a:endParaRPr lang="de-DE" altLang="zh-CN" sz="20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solidFill>
                <a:latin typeface="华文仿宋" panose="02010600040101010101" pitchFamily="2" charset="-122"/>
                <a:ea typeface="华文仿宋" panose="02010600040101010101" pitchFamily="2" charset="-122"/>
              </a:rPr>
              <a:t>治水的目标与原则</a:t>
            </a:r>
            <a:endParaRPr lang="de-DE" altLang="zh-CN" sz="2000" dirty="0">
              <a:solidFill>
                <a:schemeClr val="bg1"/>
              </a:solidFill>
              <a:latin typeface="华文仿宋" panose="02010600040101010101" pitchFamily="2" charset="-122"/>
              <a:ea typeface="华文仿宋" panose="02010600040101010101" pitchFamily="2" charset="-122"/>
            </a:endParaRPr>
          </a:p>
          <a:p>
            <a:pPr lvl="8">
              <a:defRPr/>
            </a:pPr>
            <a:endParaRPr lang="de-DE" altLang="zh-CN" sz="14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lumMod val="95000"/>
                  </a:schemeClr>
                </a:solidFill>
                <a:latin typeface="华文楷体" panose="02010600040101010101" pitchFamily="2" charset="-122"/>
                <a:ea typeface="华文楷体" panose="02010600040101010101" pitchFamily="2" charset="-122"/>
              </a:rPr>
              <a:t>法治国家原则是可持续水治理的基础</a:t>
            </a:r>
            <a:endParaRPr lang="de-DE" sz="2000" dirty="0">
              <a:solidFill>
                <a:schemeClr val="bg1">
                  <a:lumMod val="95000"/>
                </a:schemeClr>
              </a:solidFill>
              <a:latin typeface="华文楷体" panose="02010600040101010101" pitchFamily="2" charset="-122"/>
              <a:ea typeface="华文楷体" panose="02010600040101010101" pitchFamily="2" charset="-122"/>
            </a:endParaRPr>
          </a:p>
          <a:p>
            <a:pPr lvl="8">
              <a:defRPr/>
            </a:pPr>
            <a:r>
              <a:rPr lang="zh-CN" altLang="de-DE" sz="2000" dirty="0">
                <a:solidFill>
                  <a:schemeClr val="bg1">
                    <a:lumMod val="95000"/>
                  </a:schemeClr>
                </a:solidFill>
                <a:latin typeface="华文楷体" panose="02010600040101010101" pitchFamily="2" charset="-122"/>
                <a:ea typeface="华文楷体" panose="02010600040101010101" pitchFamily="2" charset="-122"/>
              </a:rPr>
              <a:t>各国水治理的共同与差异</a:t>
            </a:r>
            <a:endParaRPr lang="de-DE" altLang="zh-CN" sz="2000" dirty="0">
              <a:solidFill>
                <a:schemeClr val="bg1">
                  <a:lumMod val="95000"/>
                </a:schemeClr>
              </a:solidFill>
              <a:latin typeface="华文楷体" panose="02010600040101010101" pitchFamily="2" charset="-122"/>
              <a:ea typeface="华文楷体" panose="02010600040101010101" pitchFamily="2" charset="-122"/>
            </a:endParaRPr>
          </a:p>
          <a:p>
            <a:pPr lvl="8">
              <a:defRPr/>
            </a:pPr>
            <a:r>
              <a:rPr lang="de-DE" altLang="zh-CN" sz="2000" dirty="0">
                <a:solidFill>
                  <a:schemeClr val="bg1">
                    <a:lumMod val="95000"/>
                  </a:schemeClr>
                </a:solidFill>
                <a:latin typeface="华文楷体" panose="02010600040101010101" pitchFamily="2" charset="-122"/>
                <a:ea typeface="华文楷体" panose="02010600040101010101" pitchFamily="2" charset="-122"/>
              </a:rPr>
              <a:t>《</a:t>
            </a:r>
            <a:r>
              <a:rPr lang="zh-CN" altLang="de-DE" sz="2000" dirty="0">
                <a:solidFill>
                  <a:schemeClr val="bg1">
                    <a:lumMod val="95000"/>
                  </a:schemeClr>
                </a:solidFill>
                <a:latin typeface="华文楷体" panose="02010600040101010101" pitchFamily="2" charset="-122"/>
                <a:ea typeface="华文楷体" panose="02010600040101010101" pitchFamily="2" charset="-122"/>
              </a:rPr>
              <a:t>生态文明体制改革总体方案</a:t>
            </a:r>
            <a:r>
              <a:rPr lang="de-DE" altLang="zh-CN" sz="2000" dirty="0">
                <a:solidFill>
                  <a:schemeClr val="bg1">
                    <a:lumMod val="95000"/>
                  </a:schemeClr>
                </a:solidFill>
                <a:latin typeface="华文楷体" panose="02010600040101010101" pitchFamily="2" charset="-122"/>
                <a:ea typeface="华文楷体" panose="02010600040101010101" pitchFamily="2" charset="-122"/>
              </a:rPr>
              <a:t>》</a:t>
            </a:r>
          </a:p>
          <a:p>
            <a:pPr lvl="8">
              <a:defRPr/>
            </a:pPr>
            <a:r>
              <a:rPr lang="zh-CN" altLang="de-DE" sz="2000" dirty="0">
                <a:solidFill>
                  <a:schemeClr val="bg1">
                    <a:lumMod val="95000"/>
                  </a:schemeClr>
                </a:solidFill>
                <a:latin typeface="华文楷体" panose="02010600040101010101" pitchFamily="2" charset="-122"/>
                <a:ea typeface="华文楷体" panose="02010600040101010101" pitchFamily="2" charset="-122"/>
              </a:rPr>
              <a:t>水治理的法权框架体系</a:t>
            </a:r>
            <a:endParaRPr lang="de-DE" altLang="zh-CN" sz="2000" dirty="0">
              <a:solidFill>
                <a:schemeClr val="bg1">
                  <a:lumMod val="95000"/>
                </a:schemeClr>
              </a:solidFill>
              <a:latin typeface="华文楷体" panose="02010600040101010101" pitchFamily="2" charset="-122"/>
              <a:ea typeface="华文楷体" panose="02010600040101010101" pitchFamily="2" charset="-122"/>
            </a:endParaRPr>
          </a:p>
          <a:p>
            <a:pPr lvl="8">
              <a:defRPr/>
            </a:pPr>
            <a:endParaRPr lang="de-DE" altLang="zh-CN" sz="1400" dirty="0">
              <a:solidFill>
                <a:schemeClr val="bg1">
                  <a:lumMod val="95000"/>
                </a:schemeClr>
              </a:solidFill>
              <a:latin typeface="华文楷体" panose="02010600040101010101" pitchFamily="2" charset="-122"/>
              <a:ea typeface="华文楷体" panose="02010600040101010101" pitchFamily="2" charset="-122"/>
            </a:endParaRPr>
          </a:p>
          <a:p>
            <a:pPr lvl="8">
              <a:defRPr/>
            </a:pPr>
            <a:r>
              <a:rPr lang="zh-CN" altLang="de-DE" sz="2000" dirty="0">
                <a:latin typeface="宋体" panose="02010600030101010101" pitchFamily="2" charset="-122"/>
                <a:ea typeface="宋体" panose="02010600030101010101" pitchFamily="2" charset="-122"/>
              </a:rPr>
              <a:t>德国水治理中的立法权限与行政权限</a:t>
            </a:r>
            <a:endParaRPr lang="de-DE" sz="2000" dirty="0">
              <a:solidFill>
                <a:schemeClr val="tx1"/>
              </a:solidFill>
              <a:latin typeface="宋体" panose="02010600030101010101" pitchFamily="2" charset="-122"/>
              <a:ea typeface="宋体" panose="02010600030101010101" pitchFamily="2" charset="-122"/>
            </a:endParaRPr>
          </a:p>
          <a:p>
            <a:pPr lvl="8">
              <a:defRPr/>
            </a:pPr>
            <a:r>
              <a:rPr lang="zh-CN" altLang="de-DE" sz="2000" dirty="0">
                <a:latin typeface="宋体" panose="02010600030101010101" pitchFamily="2" charset="-122"/>
                <a:ea typeface="宋体" panose="02010600030101010101" pitchFamily="2" charset="-122"/>
              </a:rPr>
              <a:t>欧盟水框架指令（</a:t>
            </a:r>
            <a:r>
              <a:rPr lang="de-DE" altLang="zh-CN" sz="2000" dirty="0">
                <a:latin typeface="宋体" panose="02010600030101010101" pitchFamily="2" charset="-122"/>
                <a:ea typeface="宋体" panose="02010600030101010101" pitchFamily="2" charset="-122"/>
              </a:rPr>
              <a:t>2000/60</a:t>
            </a:r>
            <a:r>
              <a:rPr lang="zh-CN" altLang="de-DE" sz="2000" dirty="0">
                <a:latin typeface="宋体" panose="02010600030101010101" pitchFamily="2" charset="-122"/>
                <a:ea typeface="宋体" panose="02010600030101010101" pitchFamily="2" charset="-122"/>
              </a:rPr>
              <a:t>）</a:t>
            </a:r>
            <a:endParaRPr lang="de-DE" sz="2000" dirty="0">
              <a:solidFill>
                <a:schemeClr val="tx1"/>
              </a:solidFill>
              <a:latin typeface="宋体" panose="02010600030101010101" pitchFamily="2" charset="-122"/>
              <a:ea typeface="宋体" panose="02010600030101010101" pitchFamily="2" charset="-122"/>
            </a:endParaRPr>
          </a:p>
          <a:p>
            <a:pPr lvl="8">
              <a:defRPr/>
            </a:pPr>
            <a:r>
              <a:rPr lang="zh-CN" altLang="de-DE" sz="2000" dirty="0">
                <a:latin typeface="宋体" panose="02010600030101010101" pitchFamily="2" charset="-122"/>
                <a:ea typeface="宋体" panose="02010600030101010101" pitchFamily="2" charset="-122"/>
              </a:rPr>
              <a:t>德国水体管理的普遍原则</a:t>
            </a:r>
            <a:r>
              <a:rPr lang="en-US" sz="2000" dirty="0">
                <a:latin typeface="宋体" panose="02010600030101010101" pitchFamily="2" charset="-122"/>
                <a:ea typeface="宋体" panose="02010600030101010101" pitchFamily="2" charset="-122"/>
              </a:rPr>
              <a:t> </a:t>
            </a:r>
          </a:p>
          <a:p>
            <a:pPr lvl="8">
              <a:defRPr/>
            </a:pPr>
            <a:r>
              <a:rPr lang="zh-CN" altLang="de-DE" sz="2000" dirty="0">
                <a:latin typeface="宋体" panose="02010600030101010101" pitchFamily="2" charset="-122"/>
                <a:ea typeface="宋体" panose="02010600030101010101" pitchFamily="2" charset="-122"/>
                <a:cs typeface="Times New Roman" panose="02020603050405020304" pitchFamily="18" charset="0"/>
              </a:rPr>
              <a:t>水体所有权和对土地所有权的限制</a:t>
            </a:r>
            <a:endParaRPr lang="de-DE" altLang="zh-CN" sz="2000" dirty="0">
              <a:latin typeface="宋体" panose="02010600030101010101" pitchFamily="2" charset="-122"/>
              <a:ea typeface="宋体" panose="02010600030101010101" pitchFamily="2" charset="-122"/>
              <a:cs typeface="Times New Roman" panose="02020603050405020304" pitchFamily="18" charset="0"/>
            </a:endParaRPr>
          </a:p>
          <a:p>
            <a:pPr lvl="8">
              <a:defRPr/>
            </a:pPr>
            <a:r>
              <a:rPr lang="zh-CN" altLang="de-DE" sz="2000" dirty="0">
                <a:latin typeface="宋体" panose="02010600030101010101" pitchFamily="2" charset="-122"/>
                <a:ea typeface="宋体" panose="02010600030101010101" pitchFamily="2" charset="-122"/>
                <a:cs typeface="Times New Roman" panose="02020603050405020304" pitchFamily="18" charset="0"/>
              </a:rPr>
              <a:t>水体使用权益的许可制度 </a:t>
            </a:r>
            <a:endParaRPr lang="de-DE" altLang="zh-CN" sz="2000" dirty="0">
              <a:latin typeface="宋体" panose="02010600030101010101" pitchFamily="2" charset="-122"/>
              <a:ea typeface="宋体" panose="02010600030101010101" pitchFamily="2" charset="-122"/>
              <a:cs typeface="Times New Roman" panose="02020603050405020304" pitchFamily="18" charset="0"/>
            </a:endParaRPr>
          </a:p>
          <a:p>
            <a:pPr lvl="8">
              <a:defRPr/>
            </a:pPr>
            <a:r>
              <a:rPr lang="zh-CN" altLang="de-DE" sz="2000" dirty="0">
                <a:latin typeface="宋体" panose="02010600030101010101" pitchFamily="2" charset="-122"/>
                <a:ea typeface="宋体" panose="02010600030101010101" pitchFamily="2" charset="-122"/>
                <a:cs typeface="Times New Roman" panose="02020603050405020304" pitchFamily="18" charset="0"/>
              </a:rPr>
              <a:t>水相关的责任与司法问题</a:t>
            </a:r>
            <a:endParaRPr lang="de-DE" dirty="0">
              <a:latin typeface="Arial" pitchFamily="34" charset="0"/>
              <a:ea typeface="+mn-ea"/>
            </a:endParaRPr>
          </a:p>
        </p:txBody>
      </p:sp>
      <p:sp>
        <p:nvSpPr>
          <p:cNvPr id="16386" name="矩形 4"/>
          <p:cNvSpPr>
            <a:spLocks noChangeArrowheads="1"/>
          </p:cNvSpPr>
          <p:nvPr/>
        </p:nvSpPr>
        <p:spPr bwMode="auto">
          <a:xfrm>
            <a:off x="0" y="261938"/>
            <a:ext cx="3203575" cy="460375"/>
          </a:xfrm>
          <a:prstGeom prst="rect">
            <a:avLst/>
          </a:prstGeom>
          <a:noFill/>
          <a:ln w="9525">
            <a:noFill/>
            <a:miter lim="800000"/>
            <a:headEnd/>
            <a:tailEnd/>
          </a:ln>
        </p:spPr>
        <p:txBody>
          <a:bodyPr>
            <a:spAutoFit/>
          </a:bodyPr>
          <a:lstStyle/>
          <a:p>
            <a:pPr>
              <a:spcBef>
                <a:spcPct val="20000"/>
              </a:spcBef>
              <a:buClr>
                <a:schemeClr val="tx1"/>
              </a:buClr>
              <a:buFont typeface="Wingdings" pitchFamily="2" charset="2"/>
              <a:buNone/>
            </a:pPr>
            <a:r>
              <a:rPr lang="de-DE" altLang="zh-CN" sz="2400"/>
              <a:t>I. </a:t>
            </a:r>
            <a:r>
              <a:rPr lang="zh-CN" altLang="de-DE" sz="2400"/>
              <a:t>治水的不变与变化</a:t>
            </a:r>
            <a:endParaRPr lang="de-DE" sz="2400"/>
          </a:p>
        </p:txBody>
      </p:sp>
      <p:sp>
        <p:nvSpPr>
          <p:cNvPr id="16387" name="矩形 5"/>
          <p:cNvSpPr>
            <a:spLocks noChangeArrowheads="1"/>
          </p:cNvSpPr>
          <p:nvPr/>
        </p:nvSpPr>
        <p:spPr bwMode="auto">
          <a:xfrm>
            <a:off x="28575" y="1611313"/>
            <a:ext cx="3294063" cy="461962"/>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de-DE" altLang="zh-CN" sz="2400"/>
              <a:t>II.</a:t>
            </a:r>
            <a:r>
              <a:rPr lang="zh-CN" altLang="de-DE" sz="2400"/>
              <a:t> 法律对水问题的应对</a:t>
            </a:r>
            <a:endParaRPr lang="de-DE" sz="2400"/>
          </a:p>
        </p:txBody>
      </p:sp>
      <p:sp>
        <p:nvSpPr>
          <p:cNvPr id="16388" name="矩形 6"/>
          <p:cNvSpPr>
            <a:spLocks noChangeArrowheads="1"/>
          </p:cNvSpPr>
          <p:nvPr/>
        </p:nvSpPr>
        <p:spPr bwMode="auto">
          <a:xfrm>
            <a:off x="28575" y="2962275"/>
            <a:ext cx="3686175" cy="460375"/>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de-DE" altLang="zh-CN" sz="2400"/>
              <a:t>III.</a:t>
            </a:r>
            <a:r>
              <a:rPr lang="zh-CN" altLang="de-DE" sz="2400"/>
              <a:t> 德国法的水事规范体系</a:t>
            </a:r>
            <a:endParaRPr lang="de-DE"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extLst>
          </p:cNvPr>
          <p:cNvSpPr/>
          <p:nvPr/>
        </p:nvSpPr>
        <p:spPr>
          <a:xfrm>
            <a:off x="611560" y="1"/>
            <a:ext cx="8352928" cy="5078313"/>
          </a:xfrm>
          <a:prstGeom prst="rect">
            <a:avLst/>
          </a:prstGeom>
        </p:spPr>
        <p:txBody>
          <a:bodyPr>
            <a:spAutoFit/>
          </a:bodyPr>
          <a:lstStyle/>
          <a:p>
            <a:pPr lvl="7">
              <a:defRPr/>
            </a:pPr>
            <a:r>
              <a:rPr lang="zh-CN" altLang="de-DE" sz="2400" b="1" dirty="0">
                <a:solidFill>
                  <a:schemeClr val="tx1">
                    <a:lumMod val="95000"/>
                    <a:lumOff val="5000"/>
                  </a:schemeClr>
                </a:solidFill>
                <a:latin typeface="华文仿宋" panose="02010600040101010101" pitchFamily="2" charset="-122"/>
                <a:ea typeface="华文仿宋" panose="02010600040101010101" pitchFamily="2" charset="-122"/>
              </a:rPr>
              <a:t>水的重要性与特殊性</a:t>
            </a:r>
            <a:endParaRPr lang="de-DE" altLang="zh-CN" sz="2400" b="1" dirty="0">
              <a:solidFill>
                <a:schemeClr val="tx1">
                  <a:lumMod val="95000"/>
                  <a:lumOff val="5000"/>
                </a:schemeClr>
              </a:solidFill>
              <a:latin typeface="华文仿宋" panose="02010600040101010101" pitchFamily="2" charset="-122"/>
              <a:ea typeface="华文仿宋" panose="02010600040101010101" pitchFamily="2" charset="-122"/>
            </a:endParaRPr>
          </a:p>
          <a:p>
            <a:pPr lvl="7">
              <a:defRPr/>
            </a:pPr>
            <a:r>
              <a:rPr lang="zh-CN" altLang="de-DE" sz="2400" b="1" dirty="0">
                <a:solidFill>
                  <a:schemeClr val="tx1">
                    <a:lumMod val="95000"/>
                    <a:lumOff val="5000"/>
                  </a:schemeClr>
                </a:solidFill>
                <a:latin typeface="华文仿宋" panose="02010600040101010101" pitchFamily="2" charset="-122"/>
                <a:ea typeface="华文仿宋" panose="02010600040101010101" pitchFamily="2" charset="-122"/>
              </a:rPr>
              <a:t>自由和创新同时带来的传统用水失衡</a:t>
            </a:r>
            <a:endParaRPr lang="de-DE" altLang="zh-CN" sz="2400" b="1" dirty="0">
              <a:solidFill>
                <a:schemeClr val="tx1">
                  <a:lumMod val="95000"/>
                  <a:lumOff val="5000"/>
                </a:schemeClr>
              </a:solidFill>
              <a:latin typeface="华文仿宋" panose="02010600040101010101" pitchFamily="2" charset="-122"/>
              <a:ea typeface="华文仿宋" panose="02010600040101010101" pitchFamily="2" charset="-122"/>
            </a:endParaRPr>
          </a:p>
          <a:p>
            <a:pPr lvl="7">
              <a:defRPr/>
            </a:pPr>
            <a:r>
              <a:rPr lang="zh-CN" altLang="de-DE" sz="2400" b="1" dirty="0">
                <a:solidFill>
                  <a:schemeClr val="tx1">
                    <a:lumMod val="95000"/>
                    <a:lumOff val="5000"/>
                  </a:schemeClr>
                </a:solidFill>
                <a:latin typeface="华文仿宋" panose="02010600040101010101" pitchFamily="2" charset="-122"/>
                <a:ea typeface="华文仿宋" panose="02010600040101010101" pitchFamily="2" charset="-122"/>
              </a:rPr>
              <a:t>水治理的核心 </a:t>
            </a:r>
            <a:r>
              <a:rPr lang="de-DE" altLang="zh-CN" sz="2400" b="1" dirty="0">
                <a:solidFill>
                  <a:schemeClr val="tx1">
                    <a:lumMod val="95000"/>
                    <a:lumOff val="5000"/>
                  </a:schemeClr>
                </a:solidFill>
                <a:latin typeface="华文仿宋" panose="02010600040101010101" pitchFamily="2" charset="-122"/>
                <a:ea typeface="华文仿宋" panose="02010600040101010101" pitchFamily="2" charset="-122"/>
              </a:rPr>
              <a:t>-- </a:t>
            </a:r>
            <a:r>
              <a:rPr lang="zh-CN" altLang="de-DE" sz="2400" b="1" dirty="0">
                <a:solidFill>
                  <a:schemeClr val="tx1">
                    <a:lumMod val="95000"/>
                    <a:lumOff val="5000"/>
                  </a:schemeClr>
                </a:solidFill>
                <a:latin typeface="华文仿宋" panose="02010600040101010101" pitchFamily="2" charset="-122"/>
                <a:ea typeface="华文仿宋" panose="02010600040101010101" pitchFamily="2" charset="-122"/>
              </a:rPr>
              <a:t>秩序动态维持</a:t>
            </a:r>
            <a:endParaRPr lang="de-DE" altLang="zh-CN" sz="2400" b="1" dirty="0">
              <a:solidFill>
                <a:schemeClr val="tx1">
                  <a:lumMod val="95000"/>
                  <a:lumOff val="5000"/>
                </a:schemeClr>
              </a:solidFill>
              <a:latin typeface="华文仿宋" panose="02010600040101010101" pitchFamily="2" charset="-122"/>
              <a:ea typeface="华文仿宋" panose="02010600040101010101" pitchFamily="2" charset="-122"/>
            </a:endParaRPr>
          </a:p>
          <a:p>
            <a:pPr lvl="7">
              <a:defRPr/>
            </a:pPr>
            <a:r>
              <a:rPr lang="zh-CN" altLang="de-DE" sz="2400" b="1" dirty="0">
                <a:solidFill>
                  <a:schemeClr val="tx1">
                    <a:lumMod val="95000"/>
                    <a:lumOff val="5000"/>
                  </a:schemeClr>
                </a:solidFill>
                <a:latin typeface="华文仿宋" panose="02010600040101010101" pitchFamily="2" charset="-122"/>
                <a:ea typeface="华文仿宋" panose="02010600040101010101" pitchFamily="2" charset="-122"/>
              </a:rPr>
              <a:t>治水的目标与原则</a:t>
            </a:r>
            <a:endParaRPr lang="de-DE" altLang="zh-CN" sz="2400" b="1" dirty="0">
              <a:solidFill>
                <a:schemeClr val="tx1">
                  <a:lumMod val="95000"/>
                  <a:lumOff val="5000"/>
                </a:schemeClr>
              </a:solidFill>
              <a:latin typeface="华文仿宋" panose="02010600040101010101" pitchFamily="2" charset="-122"/>
              <a:ea typeface="华文仿宋" panose="02010600040101010101" pitchFamily="2" charset="-122"/>
            </a:endParaRPr>
          </a:p>
          <a:p>
            <a:pPr lvl="8">
              <a:defRPr/>
            </a:pPr>
            <a:endParaRPr lang="de-DE" altLang="zh-CN" sz="1400" dirty="0">
              <a:solidFill>
                <a:schemeClr val="bg1"/>
              </a:solidFill>
              <a:latin typeface="华文仿宋" panose="02010600040101010101" pitchFamily="2" charset="-122"/>
              <a:ea typeface="华文仿宋" panose="02010600040101010101" pitchFamily="2" charset="-122"/>
            </a:endParaRPr>
          </a:p>
          <a:p>
            <a:pPr lvl="8">
              <a:defRPr/>
            </a:pPr>
            <a:r>
              <a:rPr lang="zh-CN" altLang="de-DE" sz="2000" dirty="0">
                <a:solidFill>
                  <a:schemeClr val="bg1">
                    <a:lumMod val="85000"/>
                  </a:schemeClr>
                </a:solidFill>
                <a:latin typeface="华文楷体" panose="02010600040101010101" pitchFamily="2" charset="-122"/>
                <a:ea typeface="华文楷体" panose="02010600040101010101" pitchFamily="2" charset="-122"/>
              </a:rPr>
              <a:t>法治国家原则是可持续水治理的基础</a:t>
            </a:r>
            <a:endParaRPr lang="de-DE" sz="2000" dirty="0">
              <a:solidFill>
                <a:schemeClr val="bg1">
                  <a:lumMod val="85000"/>
                </a:schemeClr>
              </a:solidFill>
              <a:latin typeface="华文楷体" panose="02010600040101010101" pitchFamily="2" charset="-122"/>
              <a:ea typeface="华文楷体" panose="02010600040101010101" pitchFamily="2" charset="-122"/>
            </a:endParaRPr>
          </a:p>
          <a:p>
            <a:pPr lvl="8">
              <a:defRPr/>
            </a:pPr>
            <a:r>
              <a:rPr lang="zh-CN" altLang="de-DE" sz="2000" dirty="0">
                <a:solidFill>
                  <a:schemeClr val="bg1">
                    <a:lumMod val="85000"/>
                  </a:schemeClr>
                </a:solidFill>
                <a:latin typeface="华文楷体" panose="02010600040101010101" pitchFamily="2" charset="-122"/>
                <a:ea typeface="华文楷体" panose="02010600040101010101" pitchFamily="2" charset="-122"/>
              </a:rPr>
              <a:t>各国水治理的共同与差异</a:t>
            </a:r>
            <a:endParaRPr lang="de-DE" altLang="zh-CN" sz="2000" dirty="0">
              <a:solidFill>
                <a:schemeClr val="bg1">
                  <a:lumMod val="85000"/>
                </a:schemeClr>
              </a:solidFill>
              <a:latin typeface="华文楷体" panose="02010600040101010101" pitchFamily="2" charset="-122"/>
              <a:ea typeface="华文楷体" panose="02010600040101010101" pitchFamily="2" charset="-122"/>
            </a:endParaRPr>
          </a:p>
          <a:p>
            <a:pPr lvl="8">
              <a:defRPr/>
            </a:pPr>
            <a:r>
              <a:rPr lang="de-DE" altLang="zh-CN" sz="2000" dirty="0">
                <a:solidFill>
                  <a:schemeClr val="bg1">
                    <a:lumMod val="85000"/>
                  </a:schemeClr>
                </a:solidFill>
                <a:latin typeface="华文楷体" panose="02010600040101010101" pitchFamily="2" charset="-122"/>
                <a:ea typeface="华文楷体" panose="02010600040101010101" pitchFamily="2" charset="-122"/>
              </a:rPr>
              <a:t>《</a:t>
            </a:r>
            <a:r>
              <a:rPr lang="zh-CN" altLang="de-DE" sz="2000" dirty="0">
                <a:solidFill>
                  <a:schemeClr val="bg1">
                    <a:lumMod val="85000"/>
                  </a:schemeClr>
                </a:solidFill>
                <a:latin typeface="华文楷体" panose="02010600040101010101" pitchFamily="2" charset="-122"/>
                <a:ea typeface="华文楷体" panose="02010600040101010101" pitchFamily="2" charset="-122"/>
              </a:rPr>
              <a:t>生态文明体制改革总体方案</a:t>
            </a:r>
            <a:r>
              <a:rPr lang="de-DE" altLang="zh-CN" sz="2000" dirty="0">
                <a:solidFill>
                  <a:schemeClr val="bg1">
                    <a:lumMod val="85000"/>
                  </a:schemeClr>
                </a:solidFill>
                <a:latin typeface="华文楷体" panose="02010600040101010101" pitchFamily="2" charset="-122"/>
                <a:ea typeface="华文楷体" panose="02010600040101010101" pitchFamily="2" charset="-122"/>
              </a:rPr>
              <a:t>》</a:t>
            </a:r>
          </a:p>
          <a:p>
            <a:pPr lvl="8">
              <a:defRPr/>
            </a:pPr>
            <a:r>
              <a:rPr lang="zh-CN" altLang="de-DE" sz="2000" dirty="0">
                <a:solidFill>
                  <a:schemeClr val="bg1">
                    <a:lumMod val="85000"/>
                  </a:schemeClr>
                </a:solidFill>
                <a:latin typeface="华文楷体" panose="02010600040101010101" pitchFamily="2" charset="-122"/>
                <a:ea typeface="华文楷体" panose="02010600040101010101" pitchFamily="2" charset="-122"/>
              </a:rPr>
              <a:t>水治理的法权框架体系</a:t>
            </a:r>
            <a:endParaRPr lang="de-DE" altLang="zh-CN" sz="2000" dirty="0">
              <a:solidFill>
                <a:schemeClr val="bg1">
                  <a:lumMod val="85000"/>
                </a:schemeClr>
              </a:solidFill>
              <a:latin typeface="华文楷体" panose="02010600040101010101" pitchFamily="2" charset="-122"/>
              <a:ea typeface="华文楷体" panose="02010600040101010101" pitchFamily="2" charset="-122"/>
            </a:endParaRPr>
          </a:p>
          <a:p>
            <a:pPr lvl="8">
              <a:defRPr/>
            </a:pPr>
            <a:endParaRPr lang="de-DE" altLang="zh-CN" sz="1400" dirty="0">
              <a:solidFill>
                <a:schemeClr val="bg1">
                  <a:lumMod val="95000"/>
                </a:schemeClr>
              </a:solidFill>
              <a:latin typeface="华文楷体" panose="02010600040101010101" pitchFamily="2" charset="-122"/>
              <a:ea typeface="华文楷体" panose="02010600040101010101" pitchFamily="2" charset="-122"/>
            </a:endParaRPr>
          </a:p>
          <a:p>
            <a:pPr lvl="8">
              <a:defRPr/>
            </a:pPr>
            <a:r>
              <a:rPr lang="zh-CN" altLang="de-DE" sz="2000" dirty="0">
                <a:latin typeface="宋体" panose="02010600030101010101" pitchFamily="2" charset="-122"/>
                <a:ea typeface="宋体" panose="02010600030101010101" pitchFamily="2" charset="-122"/>
              </a:rPr>
              <a:t>德国水治理中的立法权限与行政权限</a:t>
            </a:r>
            <a:endParaRPr lang="de-DE" sz="2000" dirty="0">
              <a:solidFill>
                <a:schemeClr val="tx1"/>
              </a:solidFill>
              <a:latin typeface="宋体" panose="02010600030101010101" pitchFamily="2" charset="-122"/>
              <a:ea typeface="宋体" panose="02010600030101010101" pitchFamily="2" charset="-122"/>
            </a:endParaRPr>
          </a:p>
          <a:p>
            <a:pPr lvl="8">
              <a:defRPr/>
            </a:pPr>
            <a:r>
              <a:rPr lang="zh-CN" altLang="de-DE" sz="2000" dirty="0">
                <a:latin typeface="宋体" panose="02010600030101010101" pitchFamily="2" charset="-122"/>
                <a:ea typeface="宋体" panose="02010600030101010101" pitchFamily="2" charset="-122"/>
              </a:rPr>
              <a:t>欧盟水框架指令（</a:t>
            </a:r>
            <a:r>
              <a:rPr lang="de-DE" altLang="zh-CN" sz="2000" dirty="0">
                <a:latin typeface="宋体" panose="02010600030101010101" pitchFamily="2" charset="-122"/>
                <a:ea typeface="宋体" panose="02010600030101010101" pitchFamily="2" charset="-122"/>
              </a:rPr>
              <a:t>2000/60</a:t>
            </a:r>
            <a:r>
              <a:rPr lang="zh-CN" altLang="de-DE" sz="2000" dirty="0">
                <a:latin typeface="宋体" panose="02010600030101010101" pitchFamily="2" charset="-122"/>
                <a:ea typeface="宋体" panose="02010600030101010101" pitchFamily="2" charset="-122"/>
              </a:rPr>
              <a:t>）</a:t>
            </a:r>
            <a:endParaRPr lang="de-DE" sz="2000" dirty="0">
              <a:solidFill>
                <a:schemeClr val="tx1"/>
              </a:solidFill>
              <a:latin typeface="宋体" panose="02010600030101010101" pitchFamily="2" charset="-122"/>
              <a:ea typeface="宋体" panose="02010600030101010101" pitchFamily="2" charset="-122"/>
            </a:endParaRPr>
          </a:p>
          <a:p>
            <a:pPr lvl="8">
              <a:defRPr/>
            </a:pPr>
            <a:r>
              <a:rPr lang="zh-CN" altLang="de-DE" sz="2000" dirty="0">
                <a:latin typeface="宋体" panose="02010600030101010101" pitchFamily="2" charset="-122"/>
                <a:ea typeface="宋体" panose="02010600030101010101" pitchFamily="2" charset="-122"/>
              </a:rPr>
              <a:t>德国水体管理的普遍原则</a:t>
            </a:r>
            <a:r>
              <a:rPr lang="en-US" sz="2000" dirty="0">
                <a:latin typeface="宋体" panose="02010600030101010101" pitchFamily="2" charset="-122"/>
                <a:ea typeface="宋体" panose="02010600030101010101" pitchFamily="2" charset="-122"/>
              </a:rPr>
              <a:t> </a:t>
            </a:r>
          </a:p>
          <a:p>
            <a:pPr lvl="8">
              <a:defRPr/>
            </a:pPr>
            <a:r>
              <a:rPr lang="zh-CN" altLang="de-DE" sz="2000" dirty="0">
                <a:latin typeface="宋体" panose="02010600030101010101" pitchFamily="2" charset="-122"/>
                <a:ea typeface="宋体" panose="02010600030101010101" pitchFamily="2" charset="-122"/>
                <a:cs typeface="Times New Roman" panose="02020603050405020304" pitchFamily="18" charset="0"/>
              </a:rPr>
              <a:t>水体所有权和对土地所有权的限制</a:t>
            </a:r>
            <a:endParaRPr lang="de-DE" altLang="zh-CN" sz="2000" dirty="0">
              <a:latin typeface="宋体" panose="02010600030101010101" pitchFamily="2" charset="-122"/>
              <a:ea typeface="宋体" panose="02010600030101010101" pitchFamily="2" charset="-122"/>
              <a:cs typeface="Times New Roman" panose="02020603050405020304" pitchFamily="18" charset="0"/>
            </a:endParaRPr>
          </a:p>
          <a:p>
            <a:pPr lvl="8">
              <a:defRPr/>
            </a:pPr>
            <a:r>
              <a:rPr lang="zh-CN" altLang="de-DE" sz="2000" dirty="0">
                <a:latin typeface="宋体" panose="02010600030101010101" pitchFamily="2" charset="-122"/>
                <a:ea typeface="宋体" panose="02010600030101010101" pitchFamily="2" charset="-122"/>
                <a:cs typeface="Times New Roman" panose="02020603050405020304" pitchFamily="18" charset="0"/>
              </a:rPr>
              <a:t>水体使用权益的许可制度 </a:t>
            </a:r>
            <a:endParaRPr lang="de-DE" altLang="zh-CN" sz="2000" dirty="0">
              <a:latin typeface="宋体" panose="02010600030101010101" pitchFamily="2" charset="-122"/>
              <a:ea typeface="宋体" panose="02010600030101010101" pitchFamily="2" charset="-122"/>
              <a:cs typeface="Times New Roman" panose="02020603050405020304" pitchFamily="18" charset="0"/>
            </a:endParaRPr>
          </a:p>
          <a:p>
            <a:pPr lvl="8">
              <a:defRPr/>
            </a:pPr>
            <a:r>
              <a:rPr lang="zh-CN" altLang="de-DE" sz="2000" dirty="0">
                <a:latin typeface="宋体" panose="02010600030101010101" pitchFamily="2" charset="-122"/>
                <a:ea typeface="宋体" panose="02010600030101010101" pitchFamily="2" charset="-122"/>
                <a:cs typeface="Times New Roman" panose="02020603050405020304" pitchFamily="18" charset="0"/>
              </a:rPr>
              <a:t>水相关的责任与司法问题</a:t>
            </a:r>
            <a:endParaRPr lang="de-DE" dirty="0">
              <a:latin typeface="Arial" pitchFamily="34" charset="0"/>
              <a:ea typeface="+mn-ea"/>
            </a:endParaRPr>
          </a:p>
        </p:txBody>
      </p:sp>
      <p:sp>
        <p:nvSpPr>
          <p:cNvPr id="5" name="矩形 4">
            <a:extLst>
              <a:ext uri="{FF2B5EF4-FFF2-40B4-BE49-F238E27FC236}"/>
            </a:extLst>
          </p:cNvPr>
          <p:cNvSpPr/>
          <p:nvPr/>
        </p:nvSpPr>
        <p:spPr>
          <a:xfrm>
            <a:off x="0" y="260350"/>
            <a:ext cx="3708400" cy="461963"/>
          </a:xfrm>
          <a:prstGeom prst="rect">
            <a:avLst/>
          </a:prstGeom>
        </p:spPr>
        <p:txBody>
          <a:bodyPr>
            <a:spAutoFit/>
          </a:bodyPr>
          <a:lstStyle/>
          <a:p>
            <a:pPr>
              <a:spcBef>
                <a:spcPct val="20000"/>
              </a:spcBef>
              <a:buClr>
                <a:schemeClr val="tx1"/>
              </a:buClr>
              <a:buFont typeface="Wingdings" pitchFamily="2" charset="2"/>
              <a:buNone/>
              <a:defRPr/>
            </a:pPr>
            <a:r>
              <a:rPr lang="de-DE" altLang="zh-CN" sz="2400" dirty="0">
                <a:solidFill>
                  <a:schemeClr val="tx1">
                    <a:lumMod val="95000"/>
                    <a:lumOff val="5000"/>
                  </a:schemeClr>
                </a:solidFill>
                <a:latin typeface="Arial" pitchFamily="34" charset="0"/>
                <a:ea typeface="+mn-ea"/>
              </a:rPr>
              <a:t>I.</a:t>
            </a:r>
            <a:r>
              <a:rPr lang="zh-CN" altLang="de-DE" sz="2400" dirty="0">
                <a:solidFill>
                  <a:schemeClr val="tx1">
                    <a:lumMod val="95000"/>
                    <a:lumOff val="5000"/>
                  </a:schemeClr>
                </a:solidFill>
                <a:latin typeface="Arial" pitchFamily="34" charset="0"/>
                <a:ea typeface="+mn-ea"/>
              </a:rPr>
              <a:t> 治水的不变与变化</a:t>
            </a:r>
            <a:endParaRPr lang="de-DE" sz="2400" dirty="0">
              <a:solidFill>
                <a:schemeClr val="tx1">
                  <a:lumMod val="95000"/>
                  <a:lumOff val="5000"/>
                </a:schemeClr>
              </a:solidFill>
              <a:latin typeface="Arial" pitchFamily="34" charset="0"/>
              <a:ea typeface="+mn-ea"/>
            </a:endParaRPr>
          </a:p>
        </p:txBody>
      </p:sp>
      <p:sp>
        <p:nvSpPr>
          <p:cNvPr id="17411" name="矩形 5"/>
          <p:cNvSpPr>
            <a:spLocks noChangeArrowheads="1"/>
          </p:cNvSpPr>
          <p:nvPr/>
        </p:nvSpPr>
        <p:spPr bwMode="auto">
          <a:xfrm>
            <a:off x="-107950" y="1685925"/>
            <a:ext cx="3378200" cy="461963"/>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de-DE" altLang="zh-CN" sz="2400"/>
              <a:t>II.</a:t>
            </a:r>
            <a:r>
              <a:rPr lang="zh-CN" altLang="de-DE" sz="2400"/>
              <a:t> 法律对水问题的应对</a:t>
            </a:r>
            <a:endParaRPr lang="de-DE" sz="2400"/>
          </a:p>
        </p:txBody>
      </p:sp>
      <p:sp>
        <p:nvSpPr>
          <p:cNvPr id="17412" name="矩形 6"/>
          <p:cNvSpPr>
            <a:spLocks noChangeArrowheads="1"/>
          </p:cNvSpPr>
          <p:nvPr/>
        </p:nvSpPr>
        <p:spPr bwMode="auto">
          <a:xfrm>
            <a:off x="-107950" y="2967038"/>
            <a:ext cx="3686175" cy="461962"/>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de-DE" altLang="zh-CN" sz="2400"/>
              <a:t>III.</a:t>
            </a:r>
            <a:r>
              <a:rPr lang="zh-CN" altLang="de-DE" sz="2400"/>
              <a:t> 德国法的水事规范体系</a:t>
            </a:r>
            <a:endParaRPr lang="de-DE"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3"/>
          <p:cNvSpPr>
            <a:spLocks noGrp="1"/>
          </p:cNvSpPr>
          <p:nvPr>
            <p:ph type="title"/>
          </p:nvPr>
        </p:nvSpPr>
        <p:spPr>
          <a:xfrm>
            <a:off x="971550" y="333375"/>
            <a:ext cx="7126288" cy="903288"/>
          </a:xfrm>
        </p:spPr>
        <p:txBody>
          <a:bodyPr/>
          <a:lstStyle/>
          <a:p>
            <a:r>
              <a:rPr lang="de-DE" altLang="zh-CN" smtClean="0">
                <a:ea typeface="宋体" charset="-122"/>
              </a:rPr>
              <a:t>1.1 </a:t>
            </a:r>
            <a:r>
              <a:rPr lang="zh-CN" altLang="de-DE" smtClean="0">
                <a:ea typeface="宋体" charset="-122"/>
              </a:rPr>
              <a:t>水的重要性与特殊性</a:t>
            </a:r>
            <a:r>
              <a:rPr lang="de-DE" altLang="zh-CN" smtClean="0">
                <a:ea typeface="宋体" charset="-122"/>
              </a:rPr>
              <a:t/>
            </a:r>
            <a:br>
              <a:rPr lang="de-DE" altLang="zh-CN" smtClean="0">
                <a:ea typeface="宋体" charset="-122"/>
              </a:rPr>
            </a:br>
            <a:r>
              <a:rPr lang="en-US" altLang="zh-CN" smtClean="0">
                <a:ea typeface="宋体" charset="-122"/>
              </a:rPr>
              <a:t>The importance and the special nature of water</a:t>
            </a:r>
            <a:endParaRPr lang="de-DE" altLang="zh-CN" smtClean="0">
              <a:ea typeface="宋体" charset="-122"/>
            </a:endParaRPr>
          </a:p>
        </p:txBody>
      </p:sp>
      <p:sp>
        <p:nvSpPr>
          <p:cNvPr id="18434" name="Textfeld 6"/>
          <p:cNvSpPr txBox="1">
            <a:spLocks noChangeArrowheads="1"/>
          </p:cNvSpPr>
          <p:nvPr/>
        </p:nvSpPr>
        <p:spPr bwMode="auto">
          <a:xfrm>
            <a:off x="250825" y="2289175"/>
            <a:ext cx="4176713" cy="1560513"/>
          </a:xfrm>
          <a:prstGeom prst="rect">
            <a:avLst/>
          </a:prstGeom>
          <a:noFill/>
          <a:ln w="9525">
            <a:noFill/>
            <a:miter lim="800000"/>
            <a:headEnd/>
            <a:tailEnd/>
          </a:ln>
        </p:spPr>
        <p:txBody>
          <a:bodyPr>
            <a:spAutoFit/>
          </a:bodyPr>
          <a:lstStyle/>
          <a:p>
            <a:pPr marL="514350" indent="-514350">
              <a:lnSpc>
                <a:spcPts val="2300"/>
              </a:lnSpc>
              <a:spcBef>
                <a:spcPts val="425"/>
              </a:spcBef>
              <a:spcAft>
                <a:spcPts val="425"/>
              </a:spcAft>
              <a:buClr>
                <a:srgbClr val="93B131"/>
              </a:buClr>
              <a:buFont typeface="Arial" charset="0"/>
              <a:buAutoNum type="arabicPeriod"/>
            </a:pPr>
            <a:r>
              <a:rPr lang="zh-CN" altLang="de-DE" sz="1800">
                <a:solidFill>
                  <a:schemeClr val="tx1"/>
                </a:solidFill>
              </a:rPr>
              <a:t>生存保障</a:t>
            </a:r>
            <a:endParaRPr lang="de-DE" altLang="zh-CN" sz="1800">
              <a:solidFill>
                <a:schemeClr val="tx1"/>
              </a:solidFill>
            </a:endParaRPr>
          </a:p>
          <a:p>
            <a:pPr marL="514350" indent="-514350">
              <a:lnSpc>
                <a:spcPts val="2300"/>
              </a:lnSpc>
              <a:spcBef>
                <a:spcPts val="425"/>
              </a:spcBef>
              <a:spcAft>
                <a:spcPts val="425"/>
              </a:spcAft>
              <a:buClr>
                <a:srgbClr val="93B131"/>
              </a:buClr>
              <a:buFont typeface="Arial" charset="0"/>
              <a:buAutoNum type="arabicPeriod"/>
            </a:pPr>
            <a:r>
              <a:rPr lang="zh-CN" altLang="de-DE" sz="1800">
                <a:solidFill>
                  <a:schemeClr val="tx1"/>
                </a:solidFill>
              </a:rPr>
              <a:t>社会经济发展的必要基础</a:t>
            </a:r>
            <a:endParaRPr lang="de-DE" altLang="zh-CN" sz="1800">
              <a:solidFill>
                <a:schemeClr val="tx1"/>
              </a:solidFill>
            </a:endParaRPr>
          </a:p>
          <a:p>
            <a:pPr marL="514350" indent="-514350">
              <a:lnSpc>
                <a:spcPts val="2300"/>
              </a:lnSpc>
              <a:spcBef>
                <a:spcPts val="425"/>
              </a:spcBef>
              <a:spcAft>
                <a:spcPts val="425"/>
              </a:spcAft>
              <a:buClr>
                <a:srgbClr val="93B131"/>
              </a:buClr>
              <a:buFont typeface="Arial" charset="0"/>
              <a:buAutoNum type="arabicPeriod"/>
            </a:pPr>
            <a:r>
              <a:rPr lang="zh-CN" altLang="de-DE" sz="1800">
                <a:solidFill>
                  <a:schemeClr val="tx1"/>
                </a:solidFill>
              </a:rPr>
              <a:t>可持续发展或生态文明的基本组成</a:t>
            </a:r>
            <a:endParaRPr lang="de-DE" altLang="zh-CN" sz="1800">
              <a:solidFill>
                <a:schemeClr val="tx1"/>
              </a:solidFill>
            </a:endParaRPr>
          </a:p>
          <a:p>
            <a:pPr marL="514350" indent="-514350">
              <a:lnSpc>
                <a:spcPts val="2300"/>
              </a:lnSpc>
              <a:spcBef>
                <a:spcPts val="425"/>
              </a:spcBef>
              <a:spcAft>
                <a:spcPts val="425"/>
              </a:spcAft>
              <a:buClr>
                <a:srgbClr val="93B131"/>
              </a:buClr>
              <a:buFont typeface="Arial" charset="0"/>
              <a:buAutoNum type="arabicPeriod"/>
            </a:pPr>
            <a:r>
              <a:rPr lang="zh-CN" altLang="de-DE" sz="1800">
                <a:solidFill>
                  <a:schemeClr val="tx1"/>
                </a:solidFill>
              </a:rPr>
              <a:t>自然和社会现象：洪水与干旱</a:t>
            </a:r>
            <a:endParaRPr lang="de-DE" sz="1800"/>
          </a:p>
        </p:txBody>
      </p:sp>
      <p:sp>
        <p:nvSpPr>
          <p:cNvPr id="2" name="右大括号 1">
            <a:extLst>
              <a:ext uri="{FF2B5EF4-FFF2-40B4-BE49-F238E27FC236}"/>
            </a:extLst>
          </p:cNvPr>
          <p:cNvSpPr/>
          <p:nvPr/>
        </p:nvSpPr>
        <p:spPr bwMode="auto">
          <a:xfrm>
            <a:off x="4427538" y="1844675"/>
            <a:ext cx="666750" cy="2447925"/>
          </a:xfrm>
          <a:prstGeom prst="rightBrace">
            <a:avLst>
              <a:gd name="adj1" fmla="val 31513"/>
              <a:gd name="adj2" fmla="val 54880"/>
            </a:avLst>
          </a:prstGeom>
          <a:solidFill>
            <a:schemeClr val="tx2">
              <a:lumMod val="40000"/>
              <a:lumOff val="60000"/>
            </a:schemeClr>
          </a:solidFill>
          <a:ln>
            <a:headEnd type="none" w="med" len="med"/>
            <a:tailEnd type="none" w="med" len="med"/>
          </a:ln>
          <a:extLst/>
        </p:spPr>
        <p:style>
          <a:lnRef idx="2">
            <a:schemeClr val="accent2"/>
          </a:lnRef>
          <a:fillRef idx="0">
            <a:schemeClr val="accent2"/>
          </a:fillRef>
          <a:effectRef idx="1">
            <a:schemeClr val="accent2"/>
          </a:effectRef>
          <a:fontRef idx="minor">
            <a:schemeClr val="tx1"/>
          </a:fontRef>
        </p:style>
        <p:txBody>
          <a:bodyPr lIns="0" tIns="0" rIns="0" bIns="0"/>
          <a:lstStyle/>
          <a:p>
            <a:pPr>
              <a:spcBef>
                <a:spcPct val="20000"/>
              </a:spcBef>
              <a:buClr>
                <a:schemeClr val="tx1"/>
              </a:buClr>
              <a:buFont typeface="Wingdings" pitchFamily="2" charset="2"/>
              <a:buNone/>
              <a:defRPr/>
            </a:pPr>
            <a:endParaRPr lang="de-DE" b="1" dirty="0">
              <a:solidFill>
                <a:schemeClr val="tx1">
                  <a:lumMod val="95000"/>
                  <a:lumOff val="5000"/>
                </a:schemeClr>
              </a:solidFill>
            </a:endParaRPr>
          </a:p>
        </p:txBody>
      </p:sp>
      <p:sp>
        <p:nvSpPr>
          <p:cNvPr id="18436" name="文本框 2"/>
          <p:cNvSpPr txBox="1">
            <a:spLocks noChangeArrowheads="1"/>
          </p:cNvSpPr>
          <p:nvPr/>
        </p:nvSpPr>
        <p:spPr bwMode="auto">
          <a:xfrm>
            <a:off x="5111750" y="2286000"/>
            <a:ext cx="3816350" cy="1693863"/>
          </a:xfrm>
          <a:prstGeom prst="rect">
            <a:avLst/>
          </a:prstGeom>
          <a:noFill/>
          <a:ln w="9525">
            <a:noFill/>
            <a:miter lim="800000"/>
            <a:headEnd/>
            <a:tailEnd/>
          </a:ln>
        </p:spPr>
        <p:txBody>
          <a:bodyPr>
            <a:spAutoFit/>
          </a:bodyPr>
          <a:lstStyle/>
          <a:p>
            <a:pPr marL="457200" indent="-457200">
              <a:spcBef>
                <a:spcPct val="20000"/>
              </a:spcBef>
              <a:spcAft>
                <a:spcPct val="20000"/>
              </a:spcAft>
              <a:buClr>
                <a:schemeClr val="accent1"/>
              </a:buClr>
              <a:buFont typeface="Arial" charset="0"/>
              <a:buAutoNum type="alphaLcPeriod"/>
            </a:pPr>
            <a:r>
              <a:rPr lang="zh-CN" altLang="de-DE" sz="2000">
                <a:solidFill>
                  <a:schemeClr val="tx1"/>
                </a:solidFill>
              </a:rPr>
              <a:t>流动性：区域与国际性</a:t>
            </a:r>
            <a:endParaRPr lang="de-DE" altLang="zh-CN" sz="2000">
              <a:solidFill>
                <a:schemeClr val="tx1"/>
              </a:solidFill>
            </a:endParaRPr>
          </a:p>
          <a:p>
            <a:pPr marL="457200" indent="-457200">
              <a:spcBef>
                <a:spcPct val="20000"/>
              </a:spcBef>
              <a:spcAft>
                <a:spcPct val="20000"/>
              </a:spcAft>
              <a:buClr>
                <a:schemeClr val="accent1"/>
              </a:buClr>
              <a:buFont typeface="Arial" charset="0"/>
              <a:buAutoNum type="alphaLcPeriod"/>
            </a:pPr>
            <a:r>
              <a:rPr lang="zh-CN" altLang="de-DE" sz="2000">
                <a:solidFill>
                  <a:schemeClr val="tx1"/>
                </a:solidFill>
              </a:rPr>
              <a:t>整体性：流域与生态系统</a:t>
            </a:r>
            <a:endParaRPr lang="de-DE" altLang="zh-CN" sz="2000">
              <a:solidFill>
                <a:schemeClr val="tx1"/>
              </a:solidFill>
            </a:endParaRPr>
          </a:p>
          <a:p>
            <a:pPr marL="457200" indent="-457200">
              <a:spcBef>
                <a:spcPct val="20000"/>
              </a:spcBef>
              <a:spcAft>
                <a:spcPct val="20000"/>
              </a:spcAft>
              <a:buClr>
                <a:schemeClr val="accent1"/>
              </a:buClr>
              <a:buFont typeface="Arial" charset="0"/>
              <a:buAutoNum type="alphaLcPeriod"/>
            </a:pPr>
            <a:r>
              <a:rPr lang="zh-CN" altLang="de-DE" sz="2000">
                <a:solidFill>
                  <a:schemeClr val="tx1"/>
                </a:solidFill>
              </a:rPr>
              <a:t>独占又共享性：法权复杂性</a:t>
            </a:r>
            <a:endParaRPr lang="de-DE" altLang="zh-CN" sz="2000">
              <a:solidFill>
                <a:schemeClr val="tx1"/>
              </a:solidFill>
            </a:endParaRPr>
          </a:p>
          <a:p>
            <a:pPr marL="457200" indent="-457200">
              <a:spcBef>
                <a:spcPct val="20000"/>
              </a:spcBef>
              <a:spcAft>
                <a:spcPct val="20000"/>
              </a:spcAft>
              <a:buClr>
                <a:schemeClr val="accent1"/>
              </a:buClr>
              <a:buFont typeface="Arial" charset="0"/>
              <a:buAutoNum type="alphaLcPeriod"/>
            </a:pPr>
            <a:r>
              <a:rPr lang="zh-CN" altLang="de-DE" sz="2000">
                <a:solidFill>
                  <a:schemeClr val="tx1"/>
                </a:solidFill>
              </a:rPr>
              <a:t>系统结构性：时代性</a:t>
            </a:r>
            <a:endParaRPr lang="de-DE" sz="2000">
              <a:solidFill>
                <a:schemeClr val="tx1"/>
              </a:solidFill>
            </a:endParaRPr>
          </a:p>
        </p:txBody>
      </p:sp>
      <p:sp>
        <p:nvSpPr>
          <p:cNvPr id="5" name="矩形 4">
            <a:extLst>
              <a:ext uri="{FF2B5EF4-FFF2-40B4-BE49-F238E27FC236}"/>
            </a:extLst>
          </p:cNvPr>
          <p:cNvSpPr/>
          <p:nvPr/>
        </p:nvSpPr>
        <p:spPr>
          <a:xfrm>
            <a:off x="611188" y="5440363"/>
            <a:ext cx="7056437" cy="1089025"/>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科克</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沃尔夫岗、沈百鑫等</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德国城镇水事管理法律的发展</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供水保障和污水处理</a:t>
            </a:r>
            <a:r>
              <a:rPr lang="de-DE" altLang="zh-CN" sz="1200" dirty="0">
                <a:solidFill>
                  <a:schemeClr val="tx1">
                    <a:lumMod val="50000"/>
                    <a:lumOff val="50000"/>
                  </a:schemeClr>
                </a:solidFill>
              </a:rPr>
              <a:t>[J]. 《</a:t>
            </a:r>
            <a:r>
              <a:rPr lang="zh-CN" altLang="de-DE" sz="1200" dirty="0">
                <a:solidFill>
                  <a:schemeClr val="tx1">
                    <a:lumMod val="50000"/>
                    <a:lumOff val="50000"/>
                  </a:schemeClr>
                </a:solidFill>
              </a:rPr>
              <a:t>环境工程技术学报</a:t>
            </a:r>
            <a:r>
              <a:rPr lang="de-DE" altLang="zh-CN" sz="1200" dirty="0">
                <a:solidFill>
                  <a:schemeClr val="tx1">
                    <a:lumMod val="50000"/>
                    <a:lumOff val="50000"/>
                  </a:schemeClr>
                </a:solidFill>
              </a:rPr>
              <a:t>》.  2017, 7(4):405-417.</a:t>
            </a: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沈百鑫：对德国和欧盟水法中的概念之考察及对我国水法之意义 （上</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下），载</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水利发展研究</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2012</a:t>
            </a:r>
            <a:r>
              <a:rPr lang="zh-CN" altLang="de-DE" sz="1200" dirty="0">
                <a:solidFill>
                  <a:schemeClr val="tx1">
                    <a:lumMod val="50000"/>
                    <a:lumOff val="50000"/>
                  </a:schemeClr>
                </a:solidFill>
              </a:rPr>
              <a:t>年第</a:t>
            </a:r>
            <a:r>
              <a:rPr lang="de-DE" altLang="zh-CN" sz="1200" dirty="0">
                <a:solidFill>
                  <a:schemeClr val="tx1">
                    <a:lumMod val="50000"/>
                    <a:lumOff val="50000"/>
                  </a:schemeClr>
                </a:solidFill>
              </a:rPr>
              <a:t>1/2</a:t>
            </a:r>
            <a:r>
              <a:rPr lang="zh-CN" altLang="de-DE" sz="1200" dirty="0">
                <a:solidFill>
                  <a:schemeClr val="tx1">
                    <a:lumMod val="50000"/>
                    <a:lumOff val="50000"/>
                  </a:schemeClr>
                </a:solidFill>
              </a:rPr>
              <a:t>期，第</a:t>
            </a:r>
            <a:r>
              <a:rPr lang="de-DE" altLang="zh-CN" sz="1200" dirty="0">
                <a:solidFill>
                  <a:schemeClr val="tx1">
                    <a:lumMod val="50000"/>
                    <a:lumOff val="50000"/>
                  </a:schemeClr>
                </a:solidFill>
              </a:rPr>
              <a:t>71-76/82-88</a:t>
            </a:r>
            <a:r>
              <a:rPr lang="zh-CN" altLang="de-DE" sz="1200" dirty="0">
                <a:solidFill>
                  <a:schemeClr val="tx1">
                    <a:lumMod val="50000"/>
                    <a:lumOff val="50000"/>
                  </a:schemeClr>
                </a:solidFill>
              </a:rPr>
              <a:t>页</a:t>
            </a:r>
            <a:r>
              <a:rPr lang="de-DE" altLang="zh-CN" sz="1200" dirty="0">
                <a:solidFill>
                  <a:schemeClr val="tx1">
                    <a:lumMod val="50000"/>
                    <a:lumOff val="50000"/>
                  </a:schemeClr>
                </a:solidFill>
              </a:rPr>
              <a:t>.</a:t>
            </a: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沈百鑫：德国洪水风险管理法律制度， </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水利发展研究</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2013</a:t>
            </a:r>
            <a:r>
              <a:rPr lang="zh-CN" altLang="de-DE" sz="1200" dirty="0">
                <a:solidFill>
                  <a:schemeClr val="tx1">
                    <a:lumMod val="50000"/>
                    <a:lumOff val="50000"/>
                  </a:schemeClr>
                </a:solidFill>
              </a:rPr>
              <a:t>年第</a:t>
            </a:r>
            <a:r>
              <a:rPr lang="de-DE" altLang="zh-CN" sz="1200" dirty="0">
                <a:solidFill>
                  <a:schemeClr val="tx1">
                    <a:lumMod val="50000"/>
                    <a:lumOff val="50000"/>
                  </a:schemeClr>
                </a:solidFill>
              </a:rPr>
              <a:t>7</a:t>
            </a:r>
            <a:r>
              <a:rPr lang="zh-CN" altLang="de-DE" sz="1200" dirty="0">
                <a:solidFill>
                  <a:schemeClr val="tx1">
                    <a:lumMod val="50000"/>
                    <a:lumOff val="50000"/>
                  </a:schemeClr>
                </a:solidFill>
              </a:rPr>
              <a:t>期，第</a:t>
            </a:r>
            <a:r>
              <a:rPr lang="de-DE" altLang="zh-CN" sz="1200" dirty="0">
                <a:solidFill>
                  <a:schemeClr val="tx1">
                    <a:lumMod val="50000"/>
                    <a:lumOff val="50000"/>
                  </a:schemeClr>
                </a:solidFill>
              </a:rPr>
              <a:t>71-78</a:t>
            </a:r>
            <a:r>
              <a:rPr lang="zh-CN" altLang="de-DE" sz="1200" dirty="0">
                <a:solidFill>
                  <a:schemeClr val="tx1">
                    <a:lumMod val="50000"/>
                    <a:lumOff val="50000"/>
                  </a:schemeClr>
                </a:solidFill>
              </a:rPr>
              <a:t>页。</a:t>
            </a:r>
            <a:endParaRPr lang="de-DE" sz="1200" dirty="0">
              <a:solidFill>
                <a:schemeClr val="tx1">
                  <a:lumMod val="50000"/>
                  <a:lumOff val="50000"/>
                </a:schemeClr>
              </a:solidFill>
            </a:endParaRPr>
          </a:p>
        </p:txBody>
      </p:sp>
      <p:sp>
        <p:nvSpPr>
          <p:cNvPr id="18438" name="灯片编号占位符 5"/>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C5B69B3C-F795-4076-98AF-682DCF31799C}" type="slidenum">
              <a:rPr lang="en-GB" altLang="zh-CN" smtClean="0">
                <a:latin typeface="Arial" charset="0"/>
                <a:ea typeface="宋体" charset="-122"/>
              </a:rPr>
              <a:pPr/>
              <a:t>6</a:t>
            </a:fld>
            <a:endParaRPr lang="en-GB" altLang="zh-CN" smtClean="0">
              <a:latin typeface="Arial" charset="0"/>
              <a:ea typeface="宋体" charset="-122"/>
            </a:endParaRPr>
          </a:p>
        </p:txBody>
      </p:sp>
      <p:sp>
        <p:nvSpPr>
          <p:cNvPr id="8" name="文本框 7">
            <a:extLst>
              <a:ext uri="{FF2B5EF4-FFF2-40B4-BE49-F238E27FC236}"/>
            </a:extLst>
          </p:cNvPr>
          <p:cNvSpPr txBox="1"/>
          <p:nvPr/>
        </p:nvSpPr>
        <p:spPr>
          <a:xfrm>
            <a:off x="2987675" y="1304925"/>
            <a:ext cx="1296988" cy="12620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spcBef>
                <a:spcPct val="20000"/>
              </a:spcBef>
              <a:spcAft>
                <a:spcPct val="20000"/>
              </a:spcAft>
              <a:buClr>
                <a:schemeClr val="accent1"/>
              </a:buClr>
              <a:buFont typeface="Wingdings" pitchFamily="2" charset="2"/>
              <a:buNone/>
              <a:defRPr/>
            </a:pPr>
            <a:r>
              <a:rPr lang="zh-CN" altLang="de-DE" sz="2000" dirty="0">
                <a:solidFill>
                  <a:schemeClr val="tx1"/>
                </a:solidFill>
              </a:rPr>
              <a:t>生存权</a:t>
            </a:r>
            <a:endParaRPr lang="de-DE" altLang="zh-CN" sz="2000" dirty="0">
              <a:solidFill>
                <a:schemeClr val="tx1"/>
              </a:solidFill>
            </a:endParaRPr>
          </a:p>
          <a:p>
            <a:pPr>
              <a:spcBef>
                <a:spcPct val="20000"/>
              </a:spcBef>
              <a:spcAft>
                <a:spcPct val="20000"/>
              </a:spcAft>
              <a:buClr>
                <a:schemeClr val="accent1"/>
              </a:buClr>
              <a:buFont typeface="Wingdings" pitchFamily="2" charset="2"/>
              <a:buNone/>
              <a:defRPr/>
            </a:pPr>
            <a:r>
              <a:rPr lang="zh-CN" altLang="de-DE" sz="2000" dirty="0">
                <a:solidFill>
                  <a:schemeClr val="tx1"/>
                </a:solidFill>
              </a:rPr>
              <a:t>发展权</a:t>
            </a:r>
            <a:endParaRPr lang="de-DE" altLang="zh-CN" sz="2000" dirty="0">
              <a:solidFill>
                <a:schemeClr val="tx1"/>
              </a:solidFill>
            </a:endParaRPr>
          </a:p>
          <a:p>
            <a:pPr>
              <a:spcBef>
                <a:spcPct val="20000"/>
              </a:spcBef>
              <a:spcAft>
                <a:spcPct val="20000"/>
              </a:spcAft>
              <a:buClr>
                <a:schemeClr val="accent1"/>
              </a:buClr>
              <a:buFont typeface="Wingdings" pitchFamily="2" charset="2"/>
              <a:buNone/>
              <a:defRPr/>
            </a:pPr>
            <a:r>
              <a:rPr lang="zh-CN" altLang="de-DE" sz="2000" dirty="0">
                <a:solidFill>
                  <a:schemeClr val="tx1"/>
                </a:solidFill>
              </a:rPr>
              <a:t>环境权</a:t>
            </a:r>
            <a:endParaRPr lang="de-DE" sz="2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2"/>
          <p:cNvSpPr>
            <a:spLocks noGrp="1"/>
          </p:cNvSpPr>
          <p:nvPr>
            <p:ph type="title"/>
          </p:nvPr>
        </p:nvSpPr>
        <p:spPr>
          <a:xfrm>
            <a:off x="9525" y="82550"/>
            <a:ext cx="6192838" cy="1477963"/>
          </a:xfrm>
        </p:spPr>
        <p:txBody>
          <a:bodyPr/>
          <a:lstStyle/>
          <a:p>
            <a:pPr algn="ctr"/>
            <a:r>
              <a:rPr lang="de-DE" altLang="zh-CN" smtClean="0">
                <a:ea typeface="宋体" charset="-122"/>
              </a:rPr>
              <a:t>1.2 </a:t>
            </a:r>
            <a:r>
              <a:rPr lang="zh-CN" altLang="de-DE" smtClean="0">
                <a:ea typeface="宋体" charset="-122"/>
              </a:rPr>
              <a:t>自由和创新同时带来的传统用水失衡</a:t>
            </a:r>
            <a:r>
              <a:rPr lang="de-DE" altLang="zh-CN" smtClean="0">
                <a:ea typeface="宋体" charset="-122"/>
              </a:rPr>
              <a:t/>
            </a:r>
            <a:br>
              <a:rPr lang="de-DE" altLang="zh-CN" smtClean="0">
                <a:ea typeface="宋体" charset="-122"/>
              </a:rPr>
            </a:br>
            <a:r>
              <a:rPr lang="en-US" altLang="zh-CN" smtClean="0">
                <a:ea typeface="宋体" charset="-122"/>
              </a:rPr>
              <a:t>Imbalance in conventional water </a:t>
            </a:r>
            <a:r>
              <a:rPr lang="de-DE" altLang="zh-CN" smtClean="0">
                <a:ea typeface="宋体" charset="-122"/>
              </a:rPr>
              <a:t>use </a:t>
            </a:r>
            <a:r>
              <a:rPr lang="en-US" altLang="zh-CN" smtClean="0">
                <a:ea typeface="宋体" charset="-122"/>
              </a:rPr>
              <a:t>system brought about by freedom and innovation</a:t>
            </a:r>
            <a:endParaRPr lang="de-DE" altLang="zh-CN" smtClean="0">
              <a:ea typeface="宋体" charset="-122"/>
            </a:endParaRPr>
          </a:p>
        </p:txBody>
      </p:sp>
      <p:sp>
        <p:nvSpPr>
          <p:cNvPr id="4" name="矩形 3">
            <a:extLst>
              <a:ext uri="{FF2B5EF4-FFF2-40B4-BE49-F238E27FC236}"/>
            </a:extLst>
          </p:cNvPr>
          <p:cNvSpPr/>
          <p:nvPr/>
        </p:nvSpPr>
        <p:spPr>
          <a:xfrm>
            <a:off x="3976688" y="1166813"/>
            <a:ext cx="5472112" cy="1452562"/>
          </a:xfrm>
          <a:prstGeom prst="rect">
            <a:avLst/>
          </a:prstGeom>
        </p:spPr>
        <p:txBody>
          <a:bodyPr>
            <a:spAutoFit/>
          </a:bodyPr>
          <a:lstStyle/>
          <a:p>
            <a:pPr algn="ctr">
              <a:spcBef>
                <a:spcPct val="20000"/>
              </a:spcBef>
              <a:buClr>
                <a:schemeClr val="tx1"/>
              </a:buClr>
              <a:buFont typeface="Wingdings" pitchFamily="2" charset="2"/>
              <a:buNone/>
              <a:defRPr/>
            </a:pPr>
            <a:r>
              <a:rPr lang="zh-CN" altLang="de-DE" dirty="0">
                <a:solidFill>
                  <a:schemeClr val="accent5">
                    <a:lumMod val="75000"/>
                  </a:schemeClr>
                </a:solidFill>
                <a:latin typeface="Arial" pitchFamily="34" charset="0"/>
                <a:ea typeface="+mn-ea"/>
              </a:rPr>
              <a:t>进入人类纪（科技发展）</a:t>
            </a:r>
            <a:endParaRPr lang="de-DE" altLang="zh-CN" dirty="0">
              <a:solidFill>
                <a:schemeClr val="accent5">
                  <a:lumMod val="75000"/>
                </a:schemeClr>
              </a:solidFill>
              <a:latin typeface="Arial" pitchFamily="34" charset="0"/>
              <a:ea typeface="+mn-ea"/>
            </a:endParaRPr>
          </a:p>
          <a:p>
            <a:pPr algn="ctr">
              <a:spcBef>
                <a:spcPct val="20000"/>
              </a:spcBef>
              <a:buClr>
                <a:schemeClr val="tx1"/>
              </a:buClr>
              <a:buFont typeface="Wingdings" pitchFamily="2" charset="2"/>
              <a:buNone/>
              <a:defRPr/>
            </a:pPr>
            <a:r>
              <a:rPr lang="zh-CN" altLang="de-DE" dirty="0">
                <a:solidFill>
                  <a:schemeClr val="accent5">
                    <a:lumMod val="75000"/>
                  </a:schemeClr>
                </a:solidFill>
                <a:latin typeface="Arial" pitchFamily="34" charset="0"/>
                <a:ea typeface="+mn-ea"/>
              </a:rPr>
              <a:t>传统水平衡的变化</a:t>
            </a:r>
            <a:endParaRPr lang="de-DE" altLang="zh-CN" dirty="0">
              <a:solidFill>
                <a:schemeClr val="accent5">
                  <a:lumMod val="75000"/>
                </a:schemeClr>
              </a:solidFill>
              <a:latin typeface="Arial" pitchFamily="34" charset="0"/>
              <a:ea typeface="+mn-ea"/>
            </a:endParaRPr>
          </a:p>
          <a:p>
            <a:pPr algn="ctr">
              <a:spcBef>
                <a:spcPct val="20000"/>
              </a:spcBef>
              <a:buClr>
                <a:schemeClr val="tx1"/>
              </a:buClr>
              <a:buFont typeface="Wingdings" pitchFamily="2" charset="2"/>
              <a:buNone/>
              <a:defRPr/>
            </a:pPr>
            <a:r>
              <a:rPr lang="zh-CN" altLang="de-DE" dirty="0">
                <a:solidFill>
                  <a:schemeClr val="accent5">
                    <a:lumMod val="75000"/>
                  </a:schemeClr>
                </a:solidFill>
                <a:latin typeface="Arial" pitchFamily="34" charset="0"/>
                <a:ea typeface="+mn-ea"/>
              </a:rPr>
              <a:t>用水功能的新发现（传统与新型）</a:t>
            </a:r>
            <a:endParaRPr lang="de-DE" dirty="0">
              <a:solidFill>
                <a:schemeClr val="accent5">
                  <a:lumMod val="75000"/>
                </a:schemeClr>
              </a:solidFill>
              <a:latin typeface="Arial" pitchFamily="34" charset="0"/>
              <a:ea typeface="+mn-ea"/>
            </a:endParaRPr>
          </a:p>
        </p:txBody>
      </p:sp>
      <p:sp>
        <p:nvSpPr>
          <p:cNvPr id="6" name="矩形 5">
            <a:extLst>
              <a:ext uri="{FF2B5EF4-FFF2-40B4-BE49-F238E27FC236}"/>
            </a:extLst>
          </p:cNvPr>
          <p:cNvSpPr/>
          <p:nvPr/>
        </p:nvSpPr>
        <p:spPr>
          <a:xfrm>
            <a:off x="1187450" y="2205038"/>
            <a:ext cx="7250113" cy="3446462"/>
          </a:xfrm>
          <a:prstGeom prst="rect">
            <a:avLst/>
          </a:prstGeom>
        </p:spPr>
        <p:txBody>
          <a:bodyPr>
            <a:spAutoFit/>
          </a:bodyPr>
          <a:lstStyle/>
          <a:p>
            <a:pPr>
              <a:spcBef>
                <a:spcPct val="20000"/>
              </a:spcBef>
              <a:buClr>
                <a:schemeClr val="tx1"/>
              </a:buClr>
              <a:buFont typeface="Wingdings" pitchFamily="2" charset="2"/>
              <a:buNone/>
              <a:defRPr/>
            </a:pPr>
            <a:r>
              <a:rPr lang="zh-CN" altLang="de-DE" dirty="0">
                <a:solidFill>
                  <a:schemeClr val="tx1"/>
                </a:solidFill>
                <a:latin typeface="Arial" pitchFamily="34" charset="0"/>
                <a:ea typeface="+mn-ea"/>
              </a:rPr>
              <a:t>现代环境保护</a:t>
            </a:r>
            <a:endParaRPr lang="de-DE" altLang="zh-CN"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r>
              <a:rPr lang="zh-CN" altLang="de-DE" sz="2000" dirty="0">
                <a:solidFill>
                  <a:schemeClr val="tx1"/>
                </a:solidFill>
                <a:latin typeface="Arial" pitchFamily="34" charset="0"/>
                <a:ea typeface="+mn-ea"/>
              </a:rPr>
              <a:t>自然环境的生产功能（可持续性使用）</a:t>
            </a:r>
            <a:endParaRPr lang="de-DE" altLang="zh-CN" sz="2000"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endParaRPr lang="de-DE" altLang="zh-CN" sz="2000"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r>
              <a:rPr lang="zh-CN" altLang="de-DE" sz="2000" dirty="0">
                <a:solidFill>
                  <a:schemeClr val="tx1"/>
                </a:solidFill>
                <a:latin typeface="Arial" pitchFamily="34" charset="0"/>
                <a:ea typeface="+mn-ea"/>
              </a:rPr>
              <a:t>生态系统的自身调节功能、</a:t>
            </a:r>
            <a:endParaRPr lang="de-DE" altLang="zh-CN" sz="2000" dirty="0">
              <a:solidFill>
                <a:schemeClr val="tx1"/>
              </a:solidFill>
              <a:latin typeface="Arial" pitchFamily="34" charset="0"/>
              <a:ea typeface="+mn-ea"/>
            </a:endParaRPr>
          </a:p>
          <a:p>
            <a:pPr marL="457200" indent="-457200">
              <a:spcBef>
                <a:spcPct val="20000"/>
              </a:spcBef>
              <a:buClr>
                <a:schemeClr val="tx1"/>
              </a:buClr>
              <a:buFont typeface="+mj-lt"/>
              <a:buAutoNum type="arabicPeriod"/>
              <a:defRPr/>
            </a:pPr>
            <a:endParaRPr lang="de-DE" altLang="zh-CN" sz="2000" dirty="0">
              <a:solidFill>
                <a:schemeClr val="tx1"/>
              </a:solidFill>
              <a:latin typeface="Arial" pitchFamily="34" charset="0"/>
              <a:ea typeface="+mn-ea"/>
            </a:endParaRPr>
          </a:p>
          <a:p>
            <a:pPr>
              <a:spcBef>
                <a:spcPct val="20000"/>
              </a:spcBef>
              <a:buClr>
                <a:schemeClr val="tx1"/>
              </a:buClr>
              <a:buFont typeface="Wingdings" pitchFamily="2" charset="2"/>
              <a:buNone/>
              <a:defRPr/>
            </a:pPr>
            <a:r>
              <a:rPr lang="de-DE" altLang="zh-CN" sz="2000" dirty="0">
                <a:solidFill>
                  <a:schemeClr val="tx1"/>
                </a:solidFill>
                <a:latin typeface="Arial" pitchFamily="34" charset="0"/>
                <a:ea typeface="+mn-ea"/>
              </a:rPr>
              <a:t>                         </a:t>
            </a:r>
            <a:r>
              <a:rPr lang="zh-CN" altLang="de-DE" sz="2000" dirty="0">
                <a:solidFill>
                  <a:schemeClr val="tx1"/>
                </a:solidFill>
                <a:latin typeface="Arial" pitchFamily="34" charset="0"/>
                <a:ea typeface="+mn-ea"/>
              </a:rPr>
              <a:t>环境效益功能和</a:t>
            </a:r>
            <a:endParaRPr lang="de-DE" altLang="zh-CN" sz="2000" dirty="0">
              <a:solidFill>
                <a:schemeClr val="tx1"/>
              </a:solidFill>
              <a:latin typeface="Arial" pitchFamily="34" charset="0"/>
              <a:ea typeface="+mn-ea"/>
            </a:endParaRPr>
          </a:p>
          <a:p>
            <a:pPr>
              <a:spcBef>
                <a:spcPct val="20000"/>
              </a:spcBef>
              <a:buClr>
                <a:schemeClr val="tx1"/>
              </a:buClr>
              <a:buFont typeface="Wingdings" pitchFamily="2" charset="2"/>
              <a:buNone/>
              <a:defRPr/>
            </a:pPr>
            <a:endParaRPr lang="de-DE" altLang="zh-CN" sz="2000" dirty="0">
              <a:solidFill>
                <a:schemeClr val="tx1"/>
              </a:solidFill>
              <a:latin typeface="Arial" pitchFamily="34" charset="0"/>
              <a:ea typeface="+mn-ea"/>
            </a:endParaRPr>
          </a:p>
          <a:p>
            <a:pPr>
              <a:spcBef>
                <a:spcPct val="20000"/>
              </a:spcBef>
              <a:buClr>
                <a:schemeClr val="tx1"/>
              </a:buClr>
              <a:buFont typeface="Wingdings" pitchFamily="2" charset="2"/>
              <a:buNone/>
              <a:defRPr/>
            </a:pPr>
            <a:r>
              <a:rPr lang="zh-CN" altLang="de-DE" sz="2000" dirty="0">
                <a:solidFill>
                  <a:schemeClr val="tx1"/>
                </a:solidFill>
                <a:latin typeface="Arial" pitchFamily="34" charset="0"/>
                <a:ea typeface="+mn-ea"/>
              </a:rPr>
              <a:t>                         娱乐、美学和文化功能  </a:t>
            </a:r>
            <a:endParaRPr lang="de-DE" altLang="zh-CN" sz="2000" dirty="0">
              <a:solidFill>
                <a:schemeClr val="tx1"/>
              </a:solidFill>
              <a:latin typeface="Arial" pitchFamily="34" charset="0"/>
              <a:ea typeface="+mn-ea"/>
            </a:endParaRPr>
          </a:p>
          <a:p>
            <a:pPr>
              <a:spcBef>
                <a:spcPct val="20000"/>
              </a:spcBef>
              <a:buClr>
                <a:schemeClr val="tx1"/>
              </a:buClr>
              <a:buFont typeface="Wingdings" pitchFamily="2" charset="2"/>
              <a:buNone/>
              <a:defRPr/>
            </a:pPr>
            <a:endParaRPr lang="de-DE" altLang="zh-CN" sz="2000" dirty="0">
              <a:solidFill>
                <a:schemeClr val="tx1"/>
              </a:solidFill>
              <a:latin typeface="Arial" pitchFamily="34" charset="0"/>
              <a:ea typeface="+mn-ea"/>
            </a:endParaRPr>
          </a:p>
        </p:txBody>
      </p:sp>
      <p:sp>
        <p:nvSpPr>
          <p:cNvPr id="7" name="右大括号 6">
            <a:extLst>
              <a:ext uri="{FF2B5EF4-FFF2-40B4-BE49-F238E27FC236}"/>
            </a:extLst>
          </p:cNvPr>
          <p:cNvSpPr/>
          <p:nvPr/>
        </p:nvSpPr>
        <p:spPr bwMode="auto">
          <a:xfrm>
            <a:off x="6022975" y="2905125"/>
            <a:ext cx="179388" cy="2252663"/>
          </a:xfrm>
          <a:prstGeom prst="rightBrace">
            <a:avLst/>
          </a:prstGeom>
          <a:ln>
            <a:headEnd type="none" w="med" len="med"/>
            <a:tailEnd type="none" w="med" len="med"/>
          </a:ln>
          <a:extLst>
            <a:ext uri="{909E8E84-426E-40DD-AFC4-6F175D3DCCD1}"/>
            <a:ext uri="{AF507438-7753-43E0-B8FC-AC1667EBCBE1}"/>
          </a:extLst>
        </p:spPr>
        <p:style>
          <a:lnRef idx="2">
            <a:schemeClr val="dk1"/>
          </a:lnRef>
          <a:fillRef idx="0">
            <a:schemeClr val="dk1"/>
          </a:fillRef>
          <a:effectRef idx="1">
            <a:schemeClr val="dk1"/>
          </a:effectRef>
          <a:fontRef idx="minor">
            <a:schemeClr val="tx1"/>
          </a:fontRef>
        </p:style>
        <p:txBody>
          <a:bodyPr lIns="0" tIns="0" rIns="0" bIns="0"/>
          <a:lstStyle/>
          <a:p>
            <a:pPr>
              <a:spcBef>
                <a:spcPct val="20000"/>
              </a:spcBef>
              <a:buClr>
                <a:schemeClr val="tx1"/>
              </a:buClr>
              <a:buFont typeface="Wingdings" pitchFamily="2" charset="2"/>
              <a:buNone/>
              <a:defRPr/>
            </a:pPr>
            <a:endParaRPr lang="de-DE"/>
          </a:p>
        </p:txBody>
      </p:sp>
      <p:sp>
        <p:nvSpPr>
          <p:cNvPr id="20485" name="文本框 7"/>
          <p:cNvSpPr txBox="1">
            <a:spLocks noChangeArrowheads="1"/>
          </p:cNvSpPr>
          <p:nvPr/>
        </p:nvSpPr>
        <p:spPr bwMode="auto">
          <a:xfrm>
            <a:off x="6480175" y="2986088"/>
            <a:ext cx="1728788" cy="1920875"/>
          </a:xfrm>
          <a:prstGeom prst="rect">
            <a:avLst/>
          </a:prstGeom>
          <a:noFill/>
          <a:ln w="9525">
            <a:noFill/>
            <a:miter lim="800000"/>
            <a:headEnd/>
            <a:tailEnd/>
          </a:ln>
        </p:spPr>
        <p:txBody>
          <a:bodyPr>
            <a:spAutoFit/>
          </a:bodyPr>
          <a:lstStyle/>
          <a:p>
            <a:pPr>
              <a:spcBef>
                <a:spcPct val="20000"/>
              </a:spcBef>
              <a:spcAft>
                <a:spcPct val="20000"/>
              </a:spcAft>
              <a:buClr>
                <a:schemeClr val="accent1"/>
              </a:buClr>
              <a:buFont typeface="Wingdings" pitchFamily="2" charset="2"/>
              <a:buNone/>
            </a:pPr>
            <a:r>
              <a:rPr lang="zh-CN" altLang="de-DE" sz="1800">
                <a:solidFill>
                  <a:schemeClr val="tx1"/>
                </a:solidFill>
              </a:rPr>
              <a:t>重新发现</a:t>
            </a:r>
            <a:endParaRPr lang="de-DE" altLang="zh-CN" sz="1800">
              <a:solidFill>
                <a:schemeClr val="tx1"/>
              </a:solidFill>
            </a:endParaRPr>
          </a:p>
          <a:p>
            <a:pPr>
              <a:spcBef>
                <a:spcPct val="20000"/>
              </a:spcBef>
              <a:spcAft>
                <a:spcPct val="20000"/>
              </a:spcAft>
              <a:buClr>
                <a:schemeClr val="accent1"/>
              </a:buClr>
              <a:buFont typeface="Wingdings" pitchFamily="2" charset="2"/>
              <a:buNone/>
            </a:pPr>
            <a:endParaRPr lang="de-DE" altLang="zh-CN" sz="1800">
              <a:solidFill>
                <a:schemeClr val="tx1"/>
              </a:solidFill>
            </a:endParaRPr>
          </a:p>
          <a:p>
            <a:pPr>
              <a:spcBef>
                <a:spcPct val="20000"/>
              </a:spcBef>
              <a:spcAft>
                <a:spcPct val="20000"/>
              </a:spcAft>
              <a:buClr>
                <a:schemeClr val="accent1"/>
              </a:buClr>
              <a:buFont typeface="Wingdings" pitchFamily="2" charset="2"/>
              <a:buNone/>
            </a:pPr>
            <a:r>
              <a:rPr lang="zh-CN" altLang="de-DE" sz="1800">
                <a:solidFill>
                  <a:schemeClr val="tx1"/>
                </a:solidFill>
              </a:rPr>
              <a:t>和</a:t>
            </a:r>
            <a:endParaRPr lang="de-DE" altLang="zh-CN" sz="1800">
              <a:solidFill>
                <a:schemeClr val="tx1"/>
              </a:solidFill>
            </a:endParaRPr>
          </a:p>
          <a:p>
            <a:pPr>
              <a:spcBef>
                <a:spcPct val="20000"/>
              </a:spcBef>
              <a:spcAft>
                <a:spcPct val="20000"/>
              </a:spcAft>
              <a:buClr>
                <a:schemeClr val="accent1"/>
              </a:buClr>
              <a:buFont typeface="Wingdings" pitchFamily="2" charset="2"/>
              <a:buNone/>
            </a:pPr>
            <a:endParaRPr lang="de-DE" altLang="zh-CN" sz="1800">
              <a:solidFill>
                <a:schemeClr val="tx1"/>
              </a:solidFill>
            </a:endParaRPr>
          </a:p>
          <a:p>
            <a:pPr>
              <a:spcBef>
                <a:spcPct val="20000"/>
              </a:spcBef>
              <a:spcAft>
                <a:spcPct val="20000"/>
              </a:spcAft>
              <a:buClr>
                <a:schemeClr val="accent1"/>
              </a:buClr>
              <a:buFont typeface="Wingdings" pitchFamily="2" charset="2"/>
              <a:buNone/>
            </a:pPr>
            <a:r>
              <a:rPr lang="zh-CN" altLang="de-DE" sz="1800">
                <a:solidFill>
                  <a:schemeClr val="tx1"/>
                </a:solidFill>
              </a:rPr>
              <a:t>价值系统重构</a:t>
            </a:r>
            <a:endParaRPr lang="de-DE" sz="1800">
              <a:solidFill>
                <a:schemeClr val="tx1"/>
              </a:solidFill>
            </a:endParaRPr>
          </a:p>
        </p:txBody>
      </p:sp>
      <p:sp>
        <p:nvSpPr>
          <p:cNvPr id="5" name="矩形 4">
            <a:extLst>
              <a:ext uri="{FF2B5EF4-FFF2-40B4-BE49-F238E27FC236}"/>
            </a:extLst>
          </p:cNvPr>
          <p:cNvSpPr/>
          <p:nvPr/>
        </p:nvSpPr>
        <p:spPr>
          <a:xfrm>
            <a:off x="539750" y="5856288"/>
            <a:ext cx="6872288" cy="461962"/>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 沃尔夫冈</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科克（</a:t>
            </a:r>
            <a:r>
              <a:rPr lang="de-DE" altLang="zh-CN" sz="1200" dirty="0">
                <a:solidFill>
                  <a:schemeClr val="tx1">
                    <a:lumMod val="50000"/>
                    <a:lumOff val="50000"/>
                  </a:schemeClr>
                </a:solidFill>
              </a:rPr>
              <a:t>Wolfgang </a:t>
            </a:r>
            <a:r>
              <a:rPr lang="de-DE" altLang="zh-CN" sz="1200" dirty="0" err="1">
                <a:solidFill>
                  <a:schemeClr val="tx1">
                    <a:lumMod val="50000"/>
                    <a:lumOff val="50000"/>
                  </a:schemeClr>
                </a:solidFill>
              </a:rPr>
              <a:t>Koeck</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德国水法中治理理念和监管机制及对我国的启示</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载</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环境法评论</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武汉大学，</a:t>
            </a:r>
            <a:r>
              <a:rPr lang="de-DE" altLang="zh-CN" sz="1200" dirty="0">
                <a:solidFill>
                  <a:schemeClr val="tx1">
                    <a:lumMod val="50000"/>
                    <a:lumOff val="50000"/>
                  </a:schemeClr>
                </a:solidFill>
              </a:rPr>
              <a:t>2018</a:t>
            </a:r>
            <a:r>
              <a:rPr lang="zh-CN" altLang="de-DE" sz="1200" dirty="0">
                <a:solidFill>
                  <a:schemeClr val="tx1">
                    <a:lumMod val="50000"/>
                    <a:lumOff val="50000"/>
                  </a:schemeClr>
                </a:solidFill>
              </a:rPr>
              <a:t>年第</a:t>
            </a:r>
            <a:r>
              <a:rPr lang="de-DE" altLang="zh-CN" sz="1200" dirty="0">
                <a:solidFill>
                  <a:schemeClr val="tx1">
                    <a:lumMod val="50000"/>
                    <a:lumOff val="50000"/>
                  </a:schemeClr>
                </a:solidFill>
              </a:rPr>
              <a:t>1</a:t>
            </a:r>
            <a:r>
              <a:rPr lang="zh-CN" altLang="de-DE" sz="1200" dirty="0">
                <a:solidFill>
                  <a:schemeClr val="tx1">
                    <a:lumMod val="50000"/>
                    <a:lumOff val="50000"/>
                  </a:schemeClr>
                </a:solidFill>
              </a:rPr>
              <a:t>期，北京：中国社会科学出版社，第</a:t>
            </a:r>
            <a:r>
              <a:rPr lang="de-DE" altLang="zh-CN" sz="1200" dirty="0">
                <a:solidFill>
                  <a:schemeClr val="tx1">
                    <a:lumMod val="50000"/>
                    <a:lumOff val="50000"/>
                  </a:schemeClr>
                </a:solidFill>
              </a:rPr>
              <a:t>198-210</a:t>
            </a:r>
            <a:r>
              <a:rPr lang="zh-CN" altLang="de-DE" sz="1200" dirty="0">
                <a:solidFill>
                  <a:schemeClr val="tx1">
                    <a:lumMod val="50000"/>
                    <a:lumOff val="50000"/>
                  </a:schemeClr>
                </a:solidFill>
              </a:rPr>
              <a:t>页 </a:t>
            </a:r>
            <a:endParaRPr lang="de-DE" sz="1200" dirty="0">
              <a:solidFill>
                <a:schemeClr val="tx1">
                  <a:lumMod val="50000"/>
                  <a:lumOff val="50000"/>
                </a:schemeClr>
              </a:solidFill>
            </a:endParaRPr>
          </a:p>
        </p:txBody>
      </p:sp>
      <p:sp>
        <p:nvSpPr>
          <p:cNvPr id="20487" name="灯片编号占位符 8"/>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DF36C9BF-BF1F-4FF9-82AB-3388D611665C}" type="slidenum">
              <a:rPr lang="en-GB" altLang="zh-CN" smtClean="0">
                <a:latin typeface="Arial" charset="0"/>
                <a:ea typeface="宋体" charset="-122"/>
              </a:rPr>
              <a:pPr/>
              <a:t>7</a:t>
            </a:fld>
            <a:endParaRPr lang="en-GB" altLang="zh-CN" smtClean="0">
              <a:latin typeface="Arial" charset="0"/>
              <a:ea typeface="宋体"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el 3"/>
          <p:cNvSpPr>
            <a:spLocks noGrp="1"/>
          </p:cNvSpPr>
          <p:nvPr>
            <p:ph type="title"/>
          </p:nvPr>
        </p:nvSpPr>
        <p:spPr>
          <a:xfrm>
            <a:off x="573088" y="361950"/>
            <a:ext cx="6230937" cy="1122363"/>
          </a:xfrm>
        </p:spPr>
        <p:txBody>
          <a:bodyPr/>
          <a:lstStyle/>
          <a:p>
            <a:r>
              <a:rPr lang="de-DE" altLang="zh-CN" smtClean="0">
                <a:ea typeface="宋体" charset="-122"/>
              </a:rPr>
              <a:t>1.3 </a:t>
            </a:r>
            <a:r>
              <a:rPr lang="zh-CN" altLang="de-DE" smtClean="0">
                <a:ea typeface="宋体" charset="-122"/>
              </a:rPr>
              <a:t>水治理的核心 </a:t>
            </a:r>
            <a:r>
              <a:rPr lang="de-DE" altLang="zh-CN" smtClean="0">
                <a:ea typeface="宋体" charset="-122"/>
              </a:rPr>
              <a:t>-- </a:t>
            </a:r>
            <a:r>
              <a:rPr lang="zh-CN" altLang="de-DE" smtClean="0">
                <a:solidFill>
                  <a:schemeClr val="tx1"/>
                </a:solidFill>
                <a:ea typeface="宋体" charset="-122"/>
              </a:rPr>
              <a:t>秩序动态维护</a:t>
            </a:r>
            <a:r>
              <a:rPr lang="de-DE" altLang="zh-CN" smtClean="0">
                <a:solidFill>
                  <a:schemeClr val="tx1"/>
                </a:solidFill>
                <a:ea typeface="宋体" charset="-122"/>
              </a:rPr>
              <a:t/>
            </a:r>
            <a:br>
              <a:rPr lang="de-DE" altLang="zh-CN" smtClean="0">
                <a:solidFill>
                  <a:schemeClr val="tx1"/>
                </a:solidFill>
                <a:ea typeface="宋体" charset="-122"/>
              </a:rPr>
            </a:br>
            <a:r>
              <a:rPr lang="en-US" altLang="zh-CN" smtClean="0">
                <a:ea typeface="宋体" charset="-122"/>
              </a:rPr>
              <a:t>The core of water governance -- dynamic maintenance of order</a:t>
            </a:r>
            <a:endParaRPr lang="zh-CN" altLang="de-DE" smtClean="0">
              <a:ea typeface="宋体" charset="-122"/>
            </a:endParaRPr>
          </a:p>
        </p:txBody>
      </p:sp>
      <p:sp>
        <p:nvSpPr>
          <p:cNvPr id="7" name="Textfeld 6"/>
          <p:cNvSpPr txBox="1"/>
          <p:nvPr/>
        </p:nvSpPr>
        <p:spPr>
          <a:xfrm>
            <a:off x="1028700" y="1296988"/>
            <a:ext cx="7488238" cy="4157662"/>
          </a:xfrm>
          <a:prstGeom prst="rect">
            <a:avLst/>
          </a:prstGeom>
          <a:noFill/>
        </p:spPr>
        <p:txBody>
          <a:bodyPr>
            <a:spAutoFit/>
          </a:bodyPr>
          <a:lstStyle/>
          <a:p>
            <a:pPr marL="457200" indent="-457200">
              <a:lnSpc>
                <a:spcPts val="2300"/>
              </a:lnSpc>
              <a:spcBef>
                <a:spcPts val="430"/>
              </a:spcBef>
              <a:spcAft>
                <a:spcPts val="430"/>
              </a:spcAft>
              <a:buClr>
                <a:schemeClr val="accent6"/>
              </a:buClr>
              <a:buFont typeface="+mj-lt"/>
              <a:buAutoNum type="arabicPeriod"/>
              <a:defRPr/>
            </a:pPr>
            <a:endParaRPr lang="de-DE" altLang="zh-CN" sz="2000" dirty="0">
              <a:solidFill>
                <a:schemeClr val="tx1"/>
              </a:solidFill>
              <a:latin typeface="Arial" pitchFamily="34" charset="0"/>
              <a:ea typeface="+mn-ea"/>
            </a:endParaRPr>
          </a:p>
          <a:p>
            <a:pPr marL="457200" indent="-457200">
              <a:lnSpc>
                <a:spcPts val="2300"/>
              </a:lnSpc>
              <a:spcBef>
                <a:spcPts val="430"/>
              </a:spcBef>
              <a:spcAft>
                <a:spcPts val="430"/>
              </a:spcAft>
              <a:buClr>
                <a:schemeClr val="accent6"/>
              </a:buClr>
              <a:buFont typeface="+mj-lt"/>
              <a:buAutoNum type="arabicPeriod"/>
              <a:defRPr/>
            </a:pPr>
            <a:r>
              <a:rPr lang="zh-CN" altLang="de-DE" sz="2000" dirty="0">
                <a:solidFill>
                  <a:schemeClr val="tx1"/>
                </a:solidFill>
                <a:latin typeface="Arial" pitchFamily="34" charset="0"/>
                <a:ea typeface="+mn-ea"/>
              </a:rPr>
              <a:t>维护秩序的参与者：国家、社会（个人）、企业</a:t>
            </a:r>
            <a:endParaRPr lang="de-DE" altLang="zh-CN" sz="2000" dirty="0">
              <a:solidFill>
                <a:schemeClr val="tx1"/>
              </a:solidFill>
              <a:latin typeface="Arial" pitchFamily="34" charset="0"/>
              <a:ea typeface="+mn-ea"/>
            </a:endParaRPr>
          </a:p>
          <a:p>
            <a:pPr marL="457200" indent="-457200">
              <a:lnSpc>
                <a:spcPts val="2300"/>
              </a:lnSpc>
              <a:spcBef>
                <a:spcPts val="430"/>
              </a:spcBef>
              <a:spcAft>
                <a:spcPts val="430"/>
              </a:spcAft>
              <a:buClr>
                <a:schemeClr val="accent6"/>
              </a:buClr>
              <a:buFont typeface="+mj-lt"/>
              <a:buAutoNum type="arabicPeriod"/>
              <a:defRPr/>
            </a:pPr>
            <a:endParaRPr lang="de-DE" altLang="zh-CN" sz="2000" dirty="0">
              <a:solidFill>
                <a:schemeClr val="tx1"/>
              </a:solidFill>
              <a:latin typeface="Arial" pitchFamily="34" charset="0"/>
              <a:ea typeface="+mn-ea"/>
            </a:endParaRPr>
          </a:p>
          <a:p>
            <a:pPr marL="457200" indent="-457200">
              <a:lnSpc>
                <a:spcPts val="2300"/>
              </a:lnSpc>
              <a:spcBef>
                <a:spcPts val="430"/>
              </a:spcBef>
              <a:spcAft>
                <a:spcPts val="430"/>
              </a:spcAft>
              <a:buClr>
                <a:schemeClr val="accent6"/>
              </a:buClr>
              <a:buFont typeface="+mj-lt"/>
              <a:buAutoNum type="arabicPeriod"/>
              <a:defRPr/>
            </a:pPr>
            <a:endParaRPr lang="de-DE" altLang="zh-CN" sz="2000" dirty="0">
              <a:solidFill>
                <a:schemeClr val="tx1"/>
              </a:solidFill>
              <a:latin typeface="Arial" pitchFamily="34" charset="0"/>
              <a:ea typeface="+mn-ea"/>
            </a:endParaRPr>
          </a:p>
          <a:p>
            <a:pPr marL="457200" indent="-457200">
              <a:lnSpc>
                <a:spcPts val="2300"/>
              </a:lnSpc>
              <a:spcBef>
                <a:spcPts val="430"/>
              </a:spcBef>
              <a:spcAft>
                <a:spcPts val="430"/>
              </a:spcAft>
              <a:buClr>
                <a:schemeClr val="accent6"/>
              </a:buClr>
              <a:buFont typeface="+mj-lt"/>
              <a:buAutoNum type="arabicPeriod"/>
              <a:defRPr/>
            </a:pPr>
            <a:r>
              <a:rPr lang="zh-CN" altLang="de-DE" sz="2000" dirty="0">
                <a:solidFill>
                  <a:schemeClr val="tx1"/>
                </a:solidFill>
                <a:latin typeface="Arial" pitchFamily="34" charset="0"/>
                <a:ea typeface="+mn-ea"/>
              </a:rPr>
              <a:t>中国水治理的困境：太快       重叠        </a:t>
            </a:r>
            <a:endParaRPr lang="de-DE" altLang="zh-CN" sz="2000" dirty="0">
              <a:solidFill>
                <a:schemeClr val="tx1"/>
              </a:solidFill>
              <a:latin typeface="Arial" pitchFamily="34" charset="0"/>
              <a:ea typeface="+mn-ea"/>
            </a:endParaRPr>
          </a:p>
          <a:p>
            <a:pPr>
              <a:lnSpc>
                <a:spcPts val="2300"/>
              </a:lnSpc>
              <a:spcBef>
                <a:spcPts val="430"/>
              </a:spcBef>
              <a:spcAft>
                <a:spcPts val="430"/>
              </a:spcAft>
              <a:buClr>
                <a:schemeClr val="accent6"/>
              </a:buClr>
              <a:buFont typeface="Wingdings" pitchFamily="2" charset="2"/>
              <a:buNone/>
              <a:defRPr/>
            </a:pPr>
            <a:r>
              <a:rPr lang="de-DE" altLang="zh-CN" sz="2000" dirty="0">
                <a:solidFill>
                  <a:schemeClr val="tx1"/>
                </a:solidFill>
                <a:latin typeface="Arial" pitchFamily="34" charset="0"/>
                <a:ea typeface="+mn-ea"/>
              </a:rPr>
              <a:t>                                        </a:t>
            </a:r>
            <a:r>
              <a:rPr lang="zh-CN" altLang="de-DE" sz="2000" dirty="0">
                <a:solidFill>
                  <a:schemeClr val="tx1"/>
                </a:solidFill>
                <a:latin typeface="Arial" pitchFamily="34" charset="0"/>
                <a:ea typeface="+mn-ea"/>
              </a:rPr>
              <a:t>太广       复杂 </a:t>
            </a:r>
            <a:endParaRPr lang="de-DE" altLang="zh-CN" sz="2000" dirty="0">
              <a:solidFill>
                <a:schemeClr val="tx1"/>
              </a:solidFill>
              <a:latin typeface="Arial" pitchFamily="34" charset="0"/>
              <a:ea typeface="+mn-ea"/>
            </a:endParaRPr>
          </a:p>
          <a:p>
            <a:pPr>
              <a:lnSpc>
                <a:spcPts val="2300"/>
              </a:lnSpc>
              <a:spcBef>
                <a:spcPts val="430"/>
              </a:spcBef>
              <a:spcAft>
                <a:spcPts val="430"/>
              </a:spcAft>
              <a:buClr>
                <a:schemeClr val="accent6"/>
              </a:buClr>
              <a:buFont typeface="Wingdings" pitchFamily="2" charset="2"/>
              <a:buNone/>
              <a:defRPr/>
            </a:pPr>
            <a:r>
              <a:rPr lang="de-DE" altLang="zh-CN" sz="2000" dirty="0">
                <a:solidFill>
                  <a:schemeClr val="tx1"/>
                </a:solidFill>
                <a:latin typeface="Arial" pitchFamily="34" charset="0"/>
                <a:ea typeface="+mn-ea"/>
              </a:rPr>
              <a:t>                                        </a:t>
            </a:r>
            <a:r>
              <a:rPr lang="zh-CN" altLang="de-DE" sz="2000" dirty="0">
                <a:solidFill>
                  <a:schemeClr val="tx1"/>
                </a:solidFill>
                <a:latin typeface="Arial" pitchFamily="34" charset="0"/>
                <a:ea typeface="+mn-ea"/>
              </a:rPr>
              <a:t>太急       制度失衡</a:t>
            </a:r>
            <a:endParaRPr lang="de-DE" altLang="zh-CN" sz="2000" dirty="0">
              <a:solidFill>
                <a:schemeClr val="tx1"/>
              </a:solidFill>
              <a:latin typeface="Arial" pitchFamily="34" charset="0"/>
              <a:ea typeface="+mn-ea"/>
            </a:endParaRPr>
          </a:p>
          <a:p>
            <a:pPr>
              <a:lnSpc>
                <a:spcPts val="2300"/>
              </a:lnSpc>
              <a:spcBef>
                <a:spcPts val="430"/>
              </a:spcBef>
              <a:spcAft>
                <a:spcPts val="430"/>
              </a:spcAft>
              <a:buClr>
                <a:schemeClr val="accent6"/>
              </a:buClr>
              <a:buFont typeface="Wingdings" pitchFamily="2" charset="2"/>
              <a:buNone/>
              <a:defRPr/>
            </a:pPr>
            <a:endParaRPr lang="de-DE" altLang="zh-CN" sz="2000" dirty="0">
              <a:solidFill>
                <a:schemeClr val="tx1"/>
              </a:solidFill>
              <a:latin typeface="Arial" pitchFamily="34" charset="0"/>
              <a:ea typeface="+mn-ea"/>
            </a:endParaRPr>
          </a:p>
          <a:p>
            <a:pPr>
              <a:lnSpc>
                <a:spcPts val="2300"/>
              </a:lnSpc>
              <a:spcBef>
                <a:spcPts val="430"/>
              </a:spcBef>
              <a:spcAft>
                <a:spcPts val="430"/>
              </a:spcAft>
              <a:buClr>
                <a:schemeClr val="accent6"/>
              </a:buClr>
              <a:buFont typeface="Wingdings" pitchFamily="2" charset="2"/>
              <a:buNone/>
              <a:defRPr/>
            </a:pPr>
            <a:r>
              <a:rPr lang="zh-CN" altLang="de-DE" sz="2000" dirty="0">
                <a:solidFill>
                  <a:schemeClr val="tx1"/>
                </a:solidFill>
                <a:latin typeface="Arial" pitchFamily="34" charset="0"/>
                <a:ea typeface="+mn-ea"/>
              </a:rPr>
              <a:t>水危机并不是水自身的危机，而是人类在调整各种用水利益中的治理危机，政策与法律没能针对工业化、城市化和全球化及信息化进程的各种用水利益及时进行再平衡。</a:t>
            </a:r>
            <a:endParaRPr lang="de-DE" sz="2000" dirty="0">
              <a:latin typeface="Arial" pitchFamily="34" charset="0"/>
              <a:ea typeface="+mn-ea"/>
            </a:endParaRPr>
          </a:p>
        </p:txBody>
      </p:sp>
      <p:sp>
        <p:nvSpPr>
          <p:cNvPr id="21508" name="箭头: 右 5"/>
          <p:cNvSpPr>
            <a:spLocks noChangeArrowheads="1"/>
          </p:cNvSpPr>
          <p:nvPr/>
        </p:nvSpPr>
        <p:spPr bwMode="auto">
          <a:xfrm>
            <a:off x="4497388" y="2979738"/>
            <a:ext cx="276225" cy="230187"/>
          </a:xfrm>
          <a:prstGeom prst="rightArrow">
            <a:avLst>
              <a:gd name="adj1" fmla="val 50000"/>
              <a:gd name="adj2" fmla="val 91622"/>
            </a:avLst>
          </a:prstGeom>
          <a:solidFill>
            <a:schemeClr val="tx1"/>
          </a:solidFill>
          <a:ln w="9525" algn="ctr">
            <a:solidFill>
              <a:schemeClr val="bg2"/>
            </a:solidFill>
            <a:round/>
            <a:headEnd/>
            <a:tailEnd/>
          </a:ln>
        </p:spPr>
        <p:txBody>
          <a:bodyPr lIns="0" tIns="0" rIns="0" bIns="0"/>
          <a:lstStyle/>
          <a:p>
            <a:pPr>
              <a:spcBef>
                <a:spcPct val="20000"/>
              </a:spcBef>
              <a:buClr>
                <a:schemeClr val="tx1"/>
              </a:buClr>
              <a:buFont typeface="Wingdings" pitchFamily="2" charset="2"/>
              <a:buNone/>
            </a:pPr>
            <a:endParaRPr lang="de-DE" altLang="zh-CN" b="1">
              <a:solidFill>
                <a:schemeClr val="tx1"/>
              </a:solidFill>
            </a:endParaRPr>
          </a:p>
        </p:txBody>
      </p:sp>
      <p:pic>
        <p:nvPicPr>
          <p:cNvPr id="21509" name="图片 7"/>
          <p:cNvPicPr>
            <a:picLocks noChangeAspect="1"/>
          </p:cNvPicPr>
          <p:nvPr/>
        </p:nvPicPr>
        <p:blipFill>
          <a:blip r:embed="rId4"/>
          <a:srcRect/>
          <a:stretch>
            <a:fillRect/>
          </a:stretch>
        </p:blipFill>
        <p:spPr bwMode="auto">
          <a:xfrm>
            <a:off x="4498975" y="3398838"/>
            <a:ext cx="298450" cy="250825"/>
          </a:xfrm>
          <a:prstGeom prst="rect">
            <a:avLst/>
          </a:prstGeom>
          <a:noFill/>
          <a:ln w="9525">
            <a:noFill/>
            <a:miter lim="800000"/>
            <a:headEnd/>
            <a:tailEnd/>
          </a:ln>
        </p:spPr>
      </p:pic>
      <p:pic>
        <p:nvPicPr>
          <p:cNvPr id="21510" name="图片 8"/>
          <p:cNvPicPr>
            <a:picLocks noChangeAspect="1"/>
          </p:cNvPicPr>
          <p:nvPr/>
        </p:nvPicPr>
        <p:blipFill>
          <a:blip r:embed="rId4"/>
          <a:srcRect/>
          <a:stretch>
            <a:fillRect/>
          </a:stretch>
        </p:blipFill>
        <p:spPr bwMode="auto">
          <a:xfrm>
            <a:off x="4510088" y="3805238"/>
            <a:ext cx="298450" cy="250825"/>
          </a:xfrm>
          <a:prstGeom prst="rect">
            <a:avLst/>
          </a:prstGeom>
          <a:noFill/>
          <a:ln w="9525">
            <a:noFill/>
            <a:miter lim="800000"/>
            <a:headEnd/>
            <a:tailEnd/>
          </a:ln>
        </p:spPr>
      </p:pic>
      <p:sp>
        <p:nvSpPr>
          <p:cNvPr id="2" name="矩形 1">
            <a:extLst>
              <a:ext uri="{FF2B5EF4-FFF2-40B4-BE49-F238E27FC236}"/>
            </a:extLst>
          </p:cNvPr>
          <p:cNvSpPr/>
          <p:nvPr/>
        </p:nvSpPr>
        <p:spPr>
          <a:xfrm>
            <a:off x="573088" y="5837238"/>
            <a:ext cx="7848600" cy="682625"/>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郑丙辉</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王海燕</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等</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德国水法发展对我国治水的借鉴意义</a:t>
            </a:r>
            <a:r>
              <a:rPr lang="de-DE" altLang="zh-CN" sz="1200" dirty="0">
                <a:solidFill>
                  <a:schemeClr val="tx1">
                    <a:lumMod val="50000"/>
                    <a:lumOff val="50000"/>
                  </a:schemeClr>
                </a:solidFill>
              </a:rPr>
              <a:t>[J].</a:t>
            </a:r>
            <a:r>
              <a:rPr lang="zh-CN" altLang="de-DE" sz="1200" dirty="0">
                <a:solidFill>
                  <a:schemeClr val="tx1">
                    <a:lumMod val="50000"/>
                    <a:lumOff val="50000"/>
                  </a:schemeClr>
                </a:solidFill>
              </a:rPr>
              <a:t>中国环境管理</a:t>
            </a:r>
            <a:r>
              <a:rPr lang="de-DE" altLang="zh-CN" sz="1200" dirty="0">
                <a:solidFill>
                  <a:schemeClr val="tx1">
                    <a:lumMod val="50000"/>
                    <a:lumOff val="50000"/>
                  </a:schemeClr>
                </a:solidFill>
              </a:rPr>
              <a:t>,2017(1):69-73.</a:t>
            </a: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沈百鑫，沃尔夫冈</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科克</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德国水管理和水体保护制度概览 </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上</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德国水法和水管理理念</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下</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协调制度和农业中的水体保护</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载</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水利发展研究</a:t>
            </a:r>
            <a:r>
              <a:rPr lang="de-DE" altLang="zh-CN" sz="1200" dirty="0">
                <a:solidFill>
                  <a:schemeClr val="tx1">
                    <a:lumMod val="50000"/>
                    <a:lumOff val="50000"/>
                  </a:schemeClr>
                </a:solidFill>
              </a:rPr>
              <a:t>》, 2012</a:t>
            </a:r>
            <a:r>
              <a:rPr lang="zh-CN" altLang="de-DE" sz="1200" dirty="0">
                <a:solidFill>
                  <a:schemeClr val="tx1">
                    <a:lumMod val="50000"/>
                    <a:lumOff val="50000"/>
                  </a:schemeClr>
                </a:solidFill>
              </a:rPr>
              <a:t>年第</a:t>
            </a:r>
            <a:r>
              <a:rPr lang="de-DE" altLang="zh-CN" sz="1200" dirty="0">
                <a:solidFill>
                  <a:schemeClr val="tx1">
                    <a:lumMod val="50000"/>
                    <a:lumOff val="50000"/>
                  </a:schemeClr>
                </a:solidFill>
              </a:rPr>
              <a:t>8/10</a:t>
            </a:r>
            <a:r>
              <a:rPr lang="zh-CN" altLang="de-DE" sz="1200" dirty="0">
                <a:solidFill>
                  <a:schemeClr val="tx1">
                    <a:lumMod val="50000"/>
                    <a:lumOff val="50000"/>
                  </a:schemeClr>
                </a:solidFill>
              </a:rPr>
              <a:t>期，第</a:t>
            </a:r>
            <a:r>
              <a:rPr lang="de-DE" altLang="zh-CN" sz="1200" dirty="0">
                <a:solidFill>
                  <a:schemeClr val="tx1">
                    <a:lumMod val="50000"/>
                    <a:lumOff val="50000"/>
                  </a:schemeClr>
                </a:solidFill>
              </a:rPr>
              <a:t>73-78/90-95</a:t>
            </a:r>
            <a:r>
              <a:rPr lang="zh-CN" altLang="de-DE" sz="1200" dirty="0">
                <a:solidFill>
                  <a:schemeClr val="tx1">
                    <a:lumMod val="50000"/>
                    <a:lumOff val="50000"/>
                  </a:schemeClr>
                </a:solidFill>
              </a:rPr>
              <a:t>页。</a:t>
            </a:r>
            <a:endParaRPr lang="de-DE" altLang="zh-CN" sz="1200" dirty="0">
              <a:solidFill>
                <a:schemeClr val="tx1">
                  <a:lumMod val="50000"/>
                  <a:lumOff val="50000"/>
                </a:schemeClr>
              </a:solidFill>
            </a:endParaRPr>
          </a:p>
        </p:txBody>
      </p:sp>
      <p:sp>
        <p:nvSpPr>
          <p:cNvPr id="21512" name="灯片编号占位符 2"/>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CC263438-7724-4FAC-AE0F-7815CC10D502}" type="slidenum">
              <a:rPr lang="en-GB" altLang="zh-CN" smtClean="0">
                <a:latin typeface="Arial" charset="0"/>
                <a:ea typeface="宋体" charset="-122"/>
              </a:rPr>
              <a:pPr/>
              <a:t>8</a:t>
            </a:fld>
            <a:endParaRPr lang="en-GB" altLang="zh-CN" smtClean="0">
              <a:latin typeface="Arial" charset="0"/>
              <a:ea typeface="宋体" charset="-122"/>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2"/>
          <p:cNvSpPr>
            <a:spLocks noGrp="1"/>
          </p:cNvSpPr>
          <p:nvPr>
            <p:ph type="title"/>
          </p:nvPr>
        </p:nvSpPr>
        <p:spPr>
          <a:xfrm>
            <a:off x="1116013" y="333375"/>
            <a:ext cx="6843712" cy="738188"/>
          </a:xfrm>
        </p:spPr>
        <p:txBody>
          <a:bodyPr/>
          <a:lstStyle/>
          <a:p>
            <a:r>
              <a:rPr lang="de-DE" altLang="zh-CN" smtClean="0">
                <a:ea typeface="宋体" charset="-122"/>
              </a:rPr>
              <a:t>1.4 </a:t>
            </a:r>
            <a:r>
              <a:rPr lang="zh-CN" altLang="de-DE" smtClean="0">
                <a:ea typeface="宋体" charset="-122"/>
              </a:rPr>
              <a:t>治水的目标与原则</a:t>
            </a:r>
            <a:r>
              <a:rPr lang="de-DE" altLang="zh-CN" smtClean="0">
                <a:ea typeface="宋体" charset="-122"/>
              </a:rPr>
              <a:t/>
            </a:r>
            <a:br>
              <a:rPr lang="de-DE" altLang="zh-CN" smtClean="0">
                <a:ea typeface="宋体" charset="-122"/>
              </a:rPr>
            </a:br>
            <a:r>
              <a:rPr lang="en-US" altLang="zh-CN" smtClean="0">
                <a:ea typeface="宋体" charset="-122"/>
              </a:rPr>
              <a:t>Goals and principles of water management</a:t>
            </a:r>
            <a:endParaRPr lang="de-DE" altLang="zh-CN" smtClean="0">
              <a:ea typeface="宋体" charset="-122"/>
            </a:endParaRPr>
          </a:p>
        </p:txBody>
      </p:sp>
      <p:sp>
        <p:nvSpPr>
          <p:cNvPr id="4" name="文本框 3">
            <a:extLst>
              <a:ext uri="{FF2B5EF4-FFF2-40B4-BE49-F238E27FC236}"/>
            </a:extLst>
          </p:cNvPr>
          <p:cNvSpPr txBox="1"/>
          <p:nvPr/>
        </p:nvSpPr>
        <p:spPr>
          <a:xfrm>
            <a:off x="900113" y="2443163"/>
            <a:ext cx="6264275" cy="21224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Bef>
                <a:spcPct val="20000"/>
              </a:spcBef>
              <a:spcAft>
                <a:spcPct val="20000"/>
              </a:spcAft>
              <a:buClr>
                <a:schemeClr val="accent1"/>
              </a:buClr>
              <a:buFont typeface="Wingdings" pitchFamily="2" charset="2"/>
              <a:buNone/>
              <a:defRPr/>
            </a:pPr>
            <a:r>
              <a:rPr lang="zh-CN" altLang="de-DE" sz="2000" dirty="0">
                <a:solidFill>
                  <a:schemeClr val="tx1"/>
                </a:solidFill>
              </a:rPr>
              <a:t>可持续发展原则下的水使用：（多维度的扩展）</a:t>
            </a:r>
            <a:endParaRPr lang="de-DE" altLang="zh-CN" sz="2000" dirty="0">
              <a:solidFill>
                <a:schemeClr val="tx1"/>
              </a:solidFill>
            </a:endParaRPr>
          </a:p>
          <a:p>
            <a:pPr marL="457200" indent="-457200">
              <a:spcBef>
                <a:spcPct val="20000"/>
              </a:spcBef>
              <a:spcAft>
                <a:spcPct val="20000"/>
              </a:spcAft>
              <a:buClr>
                <a:schemeClr val="accent1"/>
              </a:buClr>
              <a:buFont typeface="+mj-lt"/>
              <a:buAutoNum type="arabicPeriod"/>
              <a:defRPr/>
            </a:pPr>
            <a:r>
              <a:rPr lang="zh-CN" altLang="de-DE" sz="2000" dirty="0">
                <a:solidFill>
                  <a:schemeClr val="tx1"/>
                </a:solidFill>
              </a:rPr>
              <a:t>从社会、经济向社会、经济与环境的平衡</a:t>
            </a:r>
            <a:endParaRPr lang="de-DE" altLang="zh-CN" sz="2000" dirty="0">
              <a:solidFill>
                <a:schemeClr val="tx1"/>
              </a:solidFill>
            </a:endParaRPr>
          </a:p>
          <a:p>
            <a:pPr marL="457200" indent="-457200">
              <a:spcBef>
                <a:spcPct val="20000"/>
              </a:spcBef>
              <a:spcAft>
                <a:spcPct val="20000"/>
              </a:spcAft>
              <a:buClr>
                <a:schemeClr val="accent1"/>
              </a:buClr>
              <a:buFont typeface="+mj-lt"/>
              <a:buAutoNum type="arabicPeriod"/>
              <a:defRPr/>
            </a:pPr>
            <a:r>
              <a:rPr lang="zh-CN" altLang="de-DE" sz="2000" dirty="0">
                <a:solidFill>
                  <a:schemeClr val="tx1"/>
                </a:solidFill>
              </a:rPr>
              <a:t>从区域、国家向地方、区域、国家及全球</a:t>
            </a:r>
            <a:endParaRPr lang="de-DE" altLang="zh-CN" sz="2000" dirty="0">
              <a:solidFill>
                <a:schemeClr val="tx1"/>
              </a:solidFill>
            </a:endParaRPr>
          </a:p>
          <a:p>
            <a:pPr marL="457200" indent="-457200">
              <a:spcBef>
                <a:spcPct val="20000"/>
              </a:spcBef>
              <a:spcAft>
                <a:spcPct val="20000"/>
              </a:spcAft>
              <a:buClr>
                <a:schemeClr val="accent1"/>
              </a:buClr>
              <a:buFont typeface="+mj-lt"/>
              <a:buAutoNum type="arabicPeriod"/>
              <a:defRPr/>
            </a:pPr>
            <a:r>
              <a:rPr lang="zh-CN" altLang="de-DE" sz="2000" dirty="0">
                <a:solidFill>
                  <a:schemeClr val="tx1"/>
                </a:solidFill>
              </a:rPr>
              <a:t>从现实的短期向代际公平与人类角度</a:t>
            </a:r>
            <a:endParaRPr lang="de-DE" altLang="zh-CN" sz="2000" dirty="0">
              <a:solidFill>
                <a:schemeClr val="tx1"/>
              </a:solidFill>
            </a:endParaRPr>
          </a:p>
          <a:p>
            <a:pPr marL="457200" indent="-457200">
              <a:spcBef>
                <a:spcPct val="20000"/>
              </a:spcBef>
              <a:spcAft>
                <a:spcPct val="20000"/>
              </a:spcAft>
              <a:buClr>
                <a:schemeClr val="accent1"/>
              </a:buClr>
              <a:buFont typeface="+mj-lt"/>
              <a:buAutoNum type="arabicPeriod"/>
              <a:defRPr/>
            </a:pPr>
            <a:r>
              <a:rPr lang="zh-CN" altLang="de-DE" sz="2000" dirty="0">
                <a:solidFill>
                  <a:schemeClr val="tx1"/>
                </a:solidFill>
              </a:rPr>
              <a:t>法律技术上：从私法向公法及国际人权法提升</a:t>
            </a:r>
            <a:endParaRPr lang="de-DE" sz="2000" dirty="0">
              <a:solidFill>
                <a:schemeClr val="tx1"/>
              </a:solidFill>
            </a:endParaRPr>
          </a:p>
        </p:txBody>
      </p:sp>
      <p:sp>
        <p:nvSpPr>
          <p:cNvPr id="5" name="矩形 4">
            <a:extLst>
              <a:ext uri="{FF2B5EF4-FFF2-40B4-BE49-F238E27FC236}"/>
            </a:extLst>
          </p:cNvPr>
          <p:cNvSpPr/>
          <p:nvPr/>
        </p:nvSpPr>
        <p:spPr>
          <a:xfrm>
            <a:off x="460375" y="5167313"/>
            <a:ext cx="7431088" cy="1311275"/>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沈百鑫：比较法视野下的我国可持续水治理（上</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下）</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载</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水利经济</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第</a:t>
            </a:r>
            <a:r>
              <a:rPr lang="de-DE" altLang="zh-CN" sz="1200" dirty="0">
                <a:solidFill>
                  <a:schemeClr val="tx1">
                    <a:lumMod val="50000"/>
                    <a:lumOff val="50000"/>
                  </a:schemeClr>
                </a:solidFill>
              </a:rPr>
              <a:t>30</a:t>
            </a:r>
            <a:r>
              <a:rPr lang="zh-CN" altLang="de-DE" sz="1200" dirty="0">
                <a:solidFill>
                  <a:schemeClr val="tx1">
                    <a:lumMod val="50000"/>
                    <a:lumOff val="50000"/>
                  </a:schemeClr>
                </a:solidFill>
              </a:rPr>
              <a:t>卷第</a:t>
            </a:r>
            <a:r>
              <a:rPr lang="de-DE" altLang="zh-CN" sz="1200" dirty="0">
                <a:solidFill>
                  <a:schemeClr val="tx1">
                    <a:lumMod val="50000"/>
                    <a:lumOff val="50000"/>
                  </a:schemeClr>
                </a:solidFill>
              </a:rPr>
              <a:t>5/6</a:t>
            </a:r>
            <a:r>
              <a:rPr lang="zh-CN" altLang="de-DE" sz="1200" dirty="0">
                <a:solidFill>
                  <a:schemeClr val="tx1">
                    <a:lumMod val="50000"/>
                    <a:lumOff val="50000"/>
                  </a:schemeClr>
                </a:solidFill>
              </a:rPr>
              <a:t>期，第</a:t>
            </a:r>
            <a:r>
              <a:rPr lang="de-DE" altLang="zh-CN" sz="1200" dirty="0">
                <a:solidFill>
                  <a:schemeClr val="tx1">
                    <a:lumMod val="50000"/>
                    <a:lumOff val="50000"/>
                  </a:schemeClr>
                </a:solidFill>
              </a:rPr>
              <a:t>38</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42/26</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31</a:t>
            </a:r>
            <a:r>
              <a:rPr lang="zh-CN" altLang="de-DE" sz="1200" dirty="0">
                <a:solidFill>
                  <a:schemeClr val="tx1">
                    <a:lumMod val="50000"/>
                    <a:lumOff val="50000"/>
                  </a:schemeClr>
                </a:solidFill>
              </a:rPr>
              <a:t>页。 </a:t>
            </a:r>
            <a:endParaRPr lang="de-DE" altLang="zh-CN" sz="1200" dirty="0">
              <a:solidFill>
                <a:schemeClr val="tx1">
                  <a:lumMod val="50000"/>
                  <a:lumOff val="50000"/>
                </a:schemeClr>
              </a:solidFill>
            </a:endParaRP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比较法视野下我国的可持续水治理</a:t>
            </a:r>
            <a:r>
              <a:rPr lang="de-DE" altLang="zh-CN" sz="1200" dirty="0">
                <a:solidFill>
                  <a:schemeClr val="tx1">
                    <a:lumMod val="50000"/>
                    <a:lumOff val="50000"/>
                  </a:schemeClr>
                </a:solidFill>
              </a:rPr>
              <a:t>[C]. </a:t>
            </a:r>
            <a:r>
              <a:rPr lang="zh-CN" altLang="de-DE" sz="1200" dirty="0">
                <a:solidFill>
                  <a:schemeClr val="tx1">
                    <a:lumMod val="50000"/>
                    <a:lumOff val="50000"/>
                  </a:schemeClr>
                </a:solidFill>
              </a:rPr>
              <a:t>吕忠梅（编）</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环境资源法论丛</a:t>
            </a:r>
            <a:r>
              <a:rPr lang="de-DE" altLang="zh-CN" sz="1200" dirty="0">
                <a:solidFill>
                  <a:schemeClr val="tx1">
                    <a:lumMod val="50000"/>
                    <a:lumOff val="50000"/>
                  </a:schemeClr>
                </a:solidFill>
              </a:rPr>
              <a:t>. </a:t>
            </a:r>
            <a:r>
              <a:rPr lang="zh-CN" altLang="de-DE" sz="1200" dirty="0">
                <a:solidFill>
                  <a:schemeClr val="tx1">
                    <a:lumMod val="50000"/>
                    <a:lumOff val="50000"/>
                  </a:schemeClr>
                </a:solidFill>
              </a:rPr>
              <a:t>北京：法律出版社</a:t>
            </a:r>
            <a:r>
              <a:rPr lang="de-DE" altLang="zh-CN" sz="1200" dirty="0">
                <a:solidFill>
                  <a:schemeClr val="tx1">
                    <a:lumMod val="50000"/>
                    <a:lumOff val="50000"/>
                  </a:schemeClr>
                </a:solidFill>
              </a:rPr>
              <a:t>, 2015</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10</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:91-115.</a:t>
            </a: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沈百鑫：比较法视野下的水法立法目的，</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水利发展研究</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2014</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3</a:t>
            </a:r>
            <a:r>
              <a:rPr lang="zh-CN" altLang="de-DE" sz="1200" dirty="0">
                <a:solidFill>
                  <a:schemeClr val="tx1">
                    <a:lumMod val="50000"/>
                    <a:lumOff val="50000"/>
                  </a:schemeClr>
                </a:solidFill>
              </a:rPr>
              <a:t>：</a:t>
            </a:r>
            <a:r>
              <a:rPr lang="de-DE" altLang="zh-CN" sz="1200" dirty="0">
                <a:solidFill>
                  <a:schemeClr val="tx1">
                    <a:lumMod val="50000"/>
                    <a:lumOff val="50000"/>
                  </a:schemeClr>
                </a:solidFill>
              </a:rPr>
              <a:t>27-36</a:t>
            </a:r>
          </a:p>
          <a:p>
            <a:pPr>
              <a:spcBef>
                <a:spcPct val="20000"/>
              </a:spcBef>
              <a:buClr>
                <a:schemeClr val="tx1"/>
              </a:buClr>
              <a:buFont typeface="Wingdings" pitchFamily="2" charset="2"/>
              <a:buNone/>
              <a:defRPr/>
            </a:pPr>
            <a:r>
              <a:rPr lang="zh-CN" altLang="de-DE" sz="1200" dirty="0">
                <a:solidFill>
                  <a:schemeClr val="tx1">
                    <a:lumMod val="50000"/>
                    <a:lumOff val="50000"/>
                  </a:schemeClr>
                </a:solidFill>
              </a:rPr>
              <a:t>沈百鑫 郑丙辉 王宏洋 王海燕，德国水治理的基本理念和</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水平衡管理法</a:t>
            </a:r>
            <a:r>
              <a:rPr lang="de-DE" altLang="zh-CN" sz="1200" dirty="0">
                <a:solidFill>
                  <a:schemeClr val="tx1">
                    <a:lumMod val="50000"/>
                    <a:lumOff val="50000"/>
                  </a:schemeClr>
                </a:solidFill>
              </a:rPr>
              <a:t>》</a:t>
            </a:r>
            <a:r>
              <a:rPr lang="zh-CN" altLang="de-DE" sz="1200" dirty="0">
                <a:solidFill>
                  <a:schemeClr val="tx1">
                    <a:lumMod val="50000"/>
                    <a:lumOff val="50000"/>
                  </a:schemeClr>
                </a:solidFill>
              </a:rPr>
              <a:t>总则规定研究</a:t>
            </a:r>
            <a:r>
              <a:rPr lang="de-DE" altLang="zh-CN" sz="1200" dirty="0">
                <a:solidFill>
                  <a:schemeClr val="tx1">
                    <a:lumMod val="50000"/>
                    <a:lumOff val="50000"/>
                  </a:schemeClr>
                </a:solidFill>
              </a:rPr>
              <a:t>[J]. </a:t>
            </a:r>
            <a:r>
              <a:rPr lang="zh-CN" altLang="de-DE" sz="1200" dirty="0">
                <a:solidFill>
                  <a:schemeClr val="tx1">
                    <a:lumMod val="50000"/>
                    <a:lumOff val="50000"/>
                  </a:schemeClr>
                </a:solidFill>
              </a:rPr>
              <a:t>环境保护</a:t>
            </a:r>
            <a:r>
              <a:rPr lang="de-DE" altLang="zh-CN" sz="1200" dirty="0">
                <a:solidFill>
                  <a:schemeClr val="tx1">
                    <a:lumMod val="50000"/>
                    <a:lumOff val="50000"/>
                  </a:schemeClr>
                </a:solidFill>
              </a:rPr>
              <a:t>, 2016(12):65-70.</a:t>
            </a:r>
            <a:endParaRPr lang="de-DE" sz="1200" dirty="0">
              <a:solidFill>
                <a:schemeClr val="tx1">
                  <a:lumMod val="50000"/>
                  <a:lumOff val="50000"/>
                </a:schemeClr>
              </a:solidFill>
            </a:endParaRPr>
          </a:p>
        </p:txBody>
      </p:sp>
      <p:sp>
        <p:nvSpPr>
          <p:cNvPr id="23556" name="灯片编号占位符 5"/>
          <p:cNvSpPr>
            <a:spLocks noGrp="1"/>
          </p:cNvSpPr>
          <p:nvPr>
            <p:ph type="sldNum" sz="quarter" idx="10"/>
          </p:nvPr>
        </p:nvSpPr>
        <p:spPr>
          <a:noFill/>
          <a:ln>
            <a:miter lim="800000"/>
            <a:headEnd/>
            <a:tailEnd/>
          </a:ln>
        </p:spPr>
        <p:txBody>
          <a:bodyPr/>
          <a:lstStyle/>
          <a:p>
            <a:r>
              <a:rPr lang="en-GB" altLang="zh-CN" smtClean="0">
                <a:latin typeface="Arial" charset="0"/>
                <a:ea typeface="宋体" charset="-122"/>
              </a:rPr>
              <a:t>Seite </a:t>
            </a:r>
            <a:fld id="{BCEB34AB-7835-4E8B-92F1-79BF23E8AFCC}" type="slidenum">
              <a:rPr lang="en-GB" altLang="zh-CN" smtClean="0">
                <a:latin typeface="Arial" charset="0"/>
                <a:ea typeface="宋体" charset="-122"/>
              </a:rPr>
              <a:pPr/>
              <a:t>9</a:t>
            </a:fld>
            <a:endParaRPr lang="en-GB" altLang="zh-CN" smtClean="0">
              <a:latin typeface="Arial" charset="0"/>
              <a:ea typeface="宋体" charset="-122"/>
            </a:endParaRPr>
          </a:p>
        </p:txBody>
      </p:sp>
      <p:sp>
        <p:nvSpPr>
          <p:cNvPr id="7" name="文本框 6">
            <a:extLst>
              <a:ext uri="{FF2B5EF4-FFF2-40B4-BE49-F238E27FC236}"/>
            </a:extLst>
          </p:cNvPr>
          <p:cNvSpPr txBox="1"/>
          <p:nvPr/>
        </p:nvSpPr>
        <p:spPr>
          <a:xfrm>
            <a:off x="900113" y="1557338"/>
            <a:ext cx="6264275" cy="4603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Bef>
                <a:spcPct val="20000"/>
              </a:spcBef>
              <a:spcAft>
                <a:spcPct val="20000"/>
              </a:spcAft>
              <a:buClr>
                <a:schemeClr val="accent1"/>
              </a:buClr>
              <a:buFont typeface="Wingdings" pitchFamily="2" charset="2"/>
              <a:buNone/>
              <a:defRPr/>
            </a:pPr>
            <a:r>
              <a:rPr lang="zh-CN" altLang="de-DE" sz="2400" dirty="0">
                <a:solidFill>
                  <a:schemeClr val="tx1"/>
                </a:solidFill>
              </a:rPr>
              <a:t>治水目的：水量到水质到水生态及水体形态</a:t>
            </a:r>
            <a:endParaRPr lang="de-DE" sz="2400" dirty="0">
              <a:solidFill>
                <a:schemeClr val="tx1"/>
              </a:solidFill>
            </a:endParaRPr>
          </a:p>
        </p:txBody>
      </p:sp>
      <p:cxnSp>
        <p:nvCxnSpPr>
          <p:cNvPr id="23558" name="直接箭头连接符 8"/>
          <p:cNvCxnSpPr>
            <a:cxnSpLocks noChangeShapeType="1"/>
          </p:cNvCxnSpPr>
          <p:nvPr/>
        </p:nvCxnSpPr>
        <p:spPr bwMode="auto">
          <a:xfrm>
            <a:off x="6516688" y="930275"/>
            <a:ext cx="914400" cy="914400"/>
          </a:xfrm>
          <a:prstGeom prst="straightConnector1">
            <a:avLst/>
          </a:prstGeom>
          <a:noFill/>
          <a:ln w="9525" algn="ctr">
            <a:solidFill>
              <a:schemeClr val="bg2"/>
            </a:solidFill>
            <a:round/>
            <a:headEnd/>
            <a:tailEnd type="triangle" w="med" len="med"/>
          </a:ln>
        </p:spPr>
      </p:cxnSp>
    </p:spTree>
  </p:cSld>
  <p:clrMapOvr>
    <a:masterClrMapping/>
  </p:clrMapOvr>
</p:sld>
</file>

<file path=ppt/theme/theme1.xml><?xml version="1.0" encoding="utf-8"?>
<a:theme xmlns:a="http://schemas.openxmlformats.org/drawingml/2006/main" name="66946_IP11_Praesentation-Vorlage">
  <a:themeElements>
    <a:clrScheme name="UFZ-Themenbereiche">
      <a:dk1>
        <a:sysClr val="windowText" lastClr="000000"/>
      </a:dk1>
      <a:lt1>
        <a:sysClr val="window" lastClr="FFFFFF"/>
      </a:lt1>
      <a:dk2>
        <a:srgbClr val="1F497D"/>
      </a:dk2>
      <a:lt2>
        <a:srgbClr val="EEECE1"/>
      </a:lt2>
      <a:accent1>
        <a:srgbClr val="88AE33"/>
      </a:accent1>
      <a:accent2>
        <a:srgbClr val="44AADD"/>
      </a:accent2>
      <a:accent3>
        <a:srgbClr val="A40228"/>
      </a:accent3>
      <a:accent4>
        <a:srgbClr val="008877"/>
      </a:accent4>
      <a:accent5>
        <a:srgbClr val="E6AE13"/>
      </a:accent5>
      <a:accent6>
        <a:srgbClr val="69217C"/>
      </a:accent6>
      <a:hlink>
        <a:srgbClr val="0000FF"/>
      </a:hlink>
      <a:folHlink>
        <a:srgbClr val="80008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defRPr kumimoji="0" lang="en-GB" sz="26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defRPr kumimoji="0" lang="en-GB" sz="2600" b="0" i="0" u="none" strike="noStrike" cap="none" normalizeH="0" baseline="0" smtClean="0">
            <a:ln>
              <a:noFill/>
            </a:ln>
            <a:solidFill>
              <a:schemeClr val="bg2"/>
            </a:solidFill>
            <a:effectLst/>
            <a:latin typeface="Arial" pitchFamily="34" charset="0"/>
          </a:defRPr>
        </a:defPPr>
      </a:lstStyle>
    </a:lnDef>
    <a:txDef>
      <a:spPr>
        <a:noFill/>
      </a:spPr>
      <a:bodyPr wrap="square" rtlCol="0">
        <a:spAutoFit/>
      </a:bodyPr>
      <a:lstStyle>
        <a:defPPr>
          <a:spcAft>
            <a:spcPct val="20000"/>
          </a:spcAft>
          <a:buClr>
            <a:schemeClr val="accent1"/>
          </a:buClr>
          <a:defRPr sz="2000" dirty="0">
            <a:solidFill>
              <a:schemeClr val="tx1"/>
            </a:solidFill>
          </a:defRPr>
        </a:defPPr>
      </a:lstStyle>
    </a:txDef>
  </a:objectDefaults>
  <a:extraClrSchemeLst>
    <a:extraClrScheme>
      <a:clrScheme name="Leere Präsentation 1">
        <a:dk1>
          <a:srgbClr val="000000"/>
        </a:dk1>
        <a:lt1>
          <a:srgbClr val="FFFFFF"/>
        </a:lt1>
        <a:dk2>
          <a:srgbClr val="FFFFFF"/>
        </a:dk2>
        <a:lt2>
          <a:srgbClr val="808080"/>
        </a:lt2>
        <a:accent1>
          <a:srgbClr val="00589C"/>
        </a:accent1>
        <a:accent2>
          <a:srgbClr val="C0C0C0"/>
        </a:accent2>
        <a:accent3>
          <a:srgbClr val="FFFFFF"/>
        </a:accent3>
        <a:accent4>
          <a:srgbClr val="000000"/>
        </a:accent4>
        <a:accent5>
          <a:srgbClr val="AAB4CB"/>
        </a:accent5>
        <a:accent6>
          <a:srgbClr val="AEAEAE"/>
        </a:accent6>
        <a:hlink>
          <a:srgbClr val="00589C"/>
        </a:hlink>
        <a:folHlink>
          <a:srgbClr val="D42D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FZ-Themenbereiche">
    <a:dk1>
      <a:sysClr val="windowText" lastClr="000000"/>
    </a:dk1>
    <a:lt1>
      <a:sysClr val="window" lastClr="FFFFFF"/>
    </a:lt1>
    <a:dk2>
      <a:srgbClr val="1F497D"/>
    </a:dk2>
    <a:lt2>
      <a:srgbClr val="EEECE1"/>
    </a:lt2>
    <a:accent1>
      <a:srgbClr val="88AE33"/>
    </a:accent1>
    <a:accent2>
      <a:srgbClr val="44AADD"/>
    </a:accent2>
    <a:accent3>
      <a:srgbClr val="A40228"/>
    </a:accent3>
    <a:accent4>
      <a:srgbClr val="008877"/>
    </a:accent4>
    <a:accent5>
      <a:srgbClr val="E6AE13"/>
    </a:accent5>
    <a:accent6>
      <a:srgbClr val="69217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TotalTime>
  <Words>3846</Words>
  <Application>Microsoft Office PowerPoint</Application>
  <PresentationFormat>全屏显示(4:3)</PresentationFormat>
  <Paragraphs>220</Paragraphs>
  <Slides>24</Slides>
  <Notes>12</Notes>
  <HiddenSlides>0</HiddenSlides>
  <MMClips>0</MMClips>
  <ScaleCrop>false</ScaleCrop>
  <HeadingPairs>
    <vt:vector size="6" baseType="variant">
      <vt:variant>
        <vt:lpstr>已用的字体</vt:lpstr>
      </vt:variant>
      <vt:variant>
        <vt:i4>9</vt:i4>
      </vt:variant>
      <vt:variant>
        <vt:lpstr>演示文稿设计模板</vt:lpstr>
      </vt:variant>
      <vt:variant>
        <vt:i4>6</vt:i4>
      </vt:variant>
      <vt:variant>
        <vt:lpstr>幻灯片标题</vt:lpstr>
      </vt:variant>
      <vt:variant>
        <vt:i4>24</vt:i4>
      </vt:variant>
    </vt:vector>
  </HeadingPairs>
  <TitlesOfParts>
    <vt:vector size="39" baseType="lpstr">
      <vt:lpstr>Arial</vt:lpstr>
      <vt:lpstr>宋体</vt:lpstr>
      <vt:lpstr>Wingdings</vt:lpstr>
      <vt:lpstr>楷体</vt:lpstr>
      <vt:lpstr>Times New Roman</vt:lpstr>
      <vt:lpstr>华文楷体</vt:lpstr>
      <vt:lpstr>微软雅黑</vt:lpstr>
      <vt:lpstr>Calibri</vt:lpstr>
      <vt:lpstr>华文仿宋</vt:lpstr>
      <vt:lpstr>66946_IP11_Praesentation-Vorlage</vt:lpstr>
      <vt:lpstr>66946_IP11_Praesentation-Vorlage</vt:lpstr>
      <vt:lpstr>66946_IP11_Praesentation-Vorlage</vt:lpstr>
      <vt:lpstr>66946_IP11_Praesentation-Vorlage</vt:lpstr>
      <vt:lpstr>66946_IP11_Praesentation-Vorlage</vt:lpstr>
      <vt:lpstr>66946_IP11_Praesentation-Vorlage</vt:lpstr>
      <vt:lpstr>从中德法律比较理解水权系统的多维度结构 沈百鑫 2018年12月17-18日 南京 海河大学</vt:lpstr>
      <vt:lpstr>幻灯片 2</vt:lpstr>
      <vt:lpstr>目录  I. 治水的不变与变化 Invariance and change of water management II. 法律对水问题的应对 Legal Reaction to water problems  III. 德国法的水事规范体系 water regulation system of German law IV. 比较结论 conclusion  主要是从国内法的角度来讨论的</vt:lpstr>
      <vt:lpstr>幻灯片 4</vt:lpstr>
      <vt:lpstr>幻灯片 5</vt:lpstr>
      <vt:lpstr>1.1 水的重要性与特殊性 The importance and the special nature of water</vt:lpstr>
      <vt:lpstr>1.2 自由和创新同时带来的传统用水失衡 Imbalance in conventional water use system brought about by freedom and innovation</vt:lpstr>
      <vt:lpstr>1.3 水治理的核心 -- 秩序动态维护 The core of water governance -- dynamic maintenance of order</vt:lpstr>
      <vt:lpstr>1.4 治水的目标与原则 Goals and principles of water management</vt:lpstr>
      <vt:lpstr>幻灯片 10</vt:lpstr>
      <vt:lpstr>2.1 法治国家原则是现代国家治理中可持续水治理的基础 The principle of the rule of law in modern state governance is the basis of sustainable water governance</vt:lpstr>
      <vt:lpstr>2.2 各国水治理的共同与差异 Common and Differences in Water Management in Different Countries</vt:lpstr>
      <vt:lpstr>2.3 《生态文明体制改革总体方案》2015年9月 Overall plan for the reform of ecological civilization system</vt:lpstr>
      <vt:lpstr>2.4 水治理的法权框架体系 Legal framework system for water governance</vt:lpstr>
      <vt:lpstr>幻灯片 15</vt:lpstr>
      <vt:lpstr>3.1 德国水治理中的立法权限与行政权限 Legislative authority and administrative authority in German water governance</vt:lpstr>
      <vt:lpstr>3.2 欧盟水框架指令（2000/60） EU Water Framework Directive</vt:lpstr>
      <vt:lpstr>3.3 德国水体管理的基本原则（1）-- 可持续性原则Sustainability principle</vt:lpstr>
      <vt:lpstr>3.3 基本原则（2）-- 不得退化原则和恢复自然的原则 Principle of non-degradation and the principle of returning to a near-natural waterbody</vt:lpstr>
      <vt:lpstr>3.4 现代法律对水体所有权和对土地所有权的修正 Amendment of water body ownership and land ownership by law </vt:lpstr>
      <vt:lpstr>3.5 水体使用权益的许可制度 Licensing system for rights and benefits to use water</vt:lpstr>
      <vt:lpstr>3.6 水相关的责任与司法问题 Responsibility Mechanism and Judicial Protection of Water-related Issues</vt:lpstr>
      <vt:lpstr>在水的法律治理上中德比较的简单结论 A Simple Conclusion of Sino-German Comparison in the Legal Management of Water</vt:lpstr>
      <vt:lpstr>幻灯片 24</vt:lpstr>
    </vt:vector>
  </TitlesOfParts>
  <Company>UFZ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Susan Walter walters</dc:creator>
  <cp:lastModifiedBy>nj</cp:lastModifiedBy>
  <cp:revision>90</cp:revision>
  <dcterms:created xsi:type="dcterms:W3CDTF">2017-05-17T10:02:49Z</dcterms:created>
  <dcterms:modified xsi:type="dcterms:W3CDTF">2019-01-28T10:33:51Z</dcterms:modified>
</cp:coreProperties>
</file>